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1" r:id="rId6"/>
    <p:sldId id="263" r:id="rId7"/>
    <p:sldId id="265" r:id="rId8"/>
    <p:sldId id="260" r:id="rId9"/>
    <p:sldId id="267" r:id="rId10"/>
    <p:sldId id="268" r:id="rId11"/>
    <p:sldId id="273" r:id="rId12"/>
    <p:sldId id="272" r:id="rId13"/>
    <p:sldId id="275" r:id="rId14"/>
    <p:sldId id="276" r:id="rId15"/>
    <p:sldId id="274" r:id="rId16"/>
    <p:sldId id="277" r:id="rId17"/>
    <p:sldId id="270" r:id="rId18"/>
    <p:sldId id="271" r:id="rId19"/>
    <p:sldId id="269" r:id="rId20"/>
    <p:sldId id="278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5E046C-6549-4757-93F7-2D57F7618C3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0108101-CF71-45A8-89A7-2DE32138FEB4}">
      <dgm:prSet phldrT="[Texte]"/>
      <dgm:spPr/>
      <dgm:t>
        <a:bodyPr/>
        <a:lstStyle/>
        <a:p>
          <a:r>
            <a:rPr lang="fr-FR" dirty="0" smtClean="0"/>
            <a:t>Traitement médicamenteux</a:t>
          </a:r>
          <a:endParaRPr lang="fr-FR" dirty="0"/>
        </a:p>
      </dgm:t>
    </dgm:pt>
    <dgm:pt modelId="{8A0AE3B0-10EF-4E0E-B520-A7B297AB2676}" type="parTrans" cxnId="{264E415A-7973-43BA-86B8-56E691290DBD}">
      <dgm:prSet/>
      <dgm:spPr/>
      <dgm:t>
        <a:bodyPr/>
        <a:lstStyle/>
        <a:p>
          <a:endParaRPr lang="fr-FR"/>
        </a:p>
      </dgm:t>
    </dgm:pt>
    <dgm:pt modelId="{52005D5D-DCAA-44A2-A287-8DBE4737D556}" type="sibTrans" cxnId="{264E415A-7973-43BA-86B8-56E691290DBD}">
      <dgm:prSet/>
      <dgm:spPr/>
      <dgm:t>
        <a:bodyPr/>
        <a:lstStyle/>
        <a:p>
          <a:endParaRPr lang="fr-FR"/>
        </a:p>
      </dgm:t>
    </dgm:pt>
    <dgm:pt modelId="{6709614D-F7DD-4286-BEA5-972F171CEDE4}">
      <dgm:prSet phldrT="[Texte]"/>
      <dgm:spPr/>
      <dgm:t>
        <a:bodyPr/>
        <a:lstStyle/>
        <a:p>
          <a:r>
            <a:rPr lang="fr-FR" b="1" dirty="0" smtClean="0"/>
            <a:t>Augmentation de l’activité dopaminergique</a:t>
          </a:r>
          <a:endParaRPr lang="fr-FR" b="1" dirty="0"/>
        </a:p>
      </dgm:t>
    </dgm:pt>
    <dgm:pt modelId="{22DAA51C-ACC2-4FE5-A109-0798AE91F47F}" type="parTrans" cxnId="{4CE10F51-1441-44F2-AABC-5806E65AD091}">
      <dgm:prSet/>
      <dgm:spPr/>
      <dgm:t>
        <a:bodyPr/>
        <a:lstStyle/>
        <a:p>
          <a:endParaRPr lang="fr-FR"/>
        </a:p>
      </dgm:t>
    </dgm:pt>
    <dgm:pt modelId="{83586898-0282-43C1-87E5-55593B2805F3}" type="sibTrans" cxnId="{4CE10F51-1441-44F2-AABC-5806E65AD091}">
      <dgm:prSet/>
      <dgm:spPr/>
      <dgm:t>
        <a:bodyPr/>
        <a:lstStyle/>
        <a:p>
          <a:endParaRPr lang="fr-FR"/>
        </a:p>
      </dgm:t>
    </dgm:pt>
    <dgm:pt modelId="{5E74813F-1D65-48B0-8A89-C43E4D583BD4}">
      <dgm:prSet phldrT="[Texte]"/>
      <dgm:spPr/>
      <dgm:t>
        <a:bodyPr/>
        <a:lstStyle/>
        <a:p>
          <a:r>
            <a:rPr lang="fr-FR" dirty="0" smtClean="0"/>
            <a:t>Inhibition du catabolisme </a:t>
          </a:r>
          <a:endParaRPr lang="fr-FR" dirty="0"/>
        </a:p>
      </dgm:t>
    </dgm:pt>
    <dgm:pt modelId="{9D12356B-6E01-4C0C-9C6D-C5A850851E7F}" type="parTrans" cxnId="{BBACC053-BE33-44DA-8456-826FA606D143}">
      <dgm:prSet/>
      <dgm:spPr/>
      <dgm:t>
        <a:bodyPr/>
        <a:lstStyle/>
        <a:p>
          <a:endParaRPr lang="fr-FR"/>
        </a:p>
      </dgm:t>
    </dgm:pt>
    <dgm:pt modelId="{099BBC66-A421-4FD9-ABD6-F60E2EBCDC19}" type="sibTrans" cxnId="{BBACC053-BE33-44DA-8456-826FA606D143}">
      <dgm:prSet/>
      <dgm:spPr/>
      <dgm:t>
        <a:bodyPr/>
        <a:lstStyle/>
        <a:p>
          <a:endParaRPr lang="fr-FR"/>
        </a:p>
      </dgm:t>
    </dgm:pt>
    <dgm:pt modelId="{0A0867BA-758B-4373-8228-0D7530B0C52D}">
      <dgm:prSet phldrT="[Texte]"/>
      <dgm:spPr/>
      <dgm:t>
        <a:bodyPr/>
        <a:lstStyle/>
        <a:p>
          <a:r>
            <a:rPr lang="fr-FR" dirty="0" smtClean="0"/>
            <a:t>Augmentation de la libération</a:t>
          </a:r>
          <a:endParaRPr lang="fr-FR" dirty="0"/>
        </a:p>
      </dgm:t>
    </dgm:pt>
    <dgm:pt modelId="{32EF1C14-11A7-4D0F-BB87-F41CDEDACECC}" type="parTrans" cxnId="{938B4AA5-CDFB-4B36-B76F-0CF9F09FCA94}">
      <dgm:prSet/>
      <dgm:spPr/>
      <dgm:t>
        <a:bodyPr/>
        <a:lstStyle/>
        <a:p>
          <a:endParaRPr lang="fr-FR"/>
        </a:p>
      </dgm:t>
    </dgm:pt>
    <dgm:pt modelId="{22440323-CE24-4482-A2AE-C1798C0BE9FA}" type="sibTrans" cxnId="{938B4AA5-CDFB-4B36-B76F-0CF9F09FCA94}">
      <dgm:prSet/>
      <dgm:spPr/>
      <dgm:t>
        <a:bodyPr/>
        <a:lstStyle/>
        <a:p>
          <a:endParaRPr lang="fr-FR"/>
        </a:p>
      </dgm:t>
    </dgm:pt>
    <dgm:pt modelId="{64F2BFD8-8002-4825-A235-763C09553B7F}">
      <dgm:prSet phldrT="[Texte]"/>
      <dgm:spPr/>
      <dgm:t>
        <a:bodyPr/>
        <a:lstStyle/>
        <a:p>
          <a:r>
            <a:rPr lang="fr-FR" b="1" dirty="0" smtClean="0"/>
            <a:t>Inhibition de la transmission cholinergique</a:t>
          </a:r>
          <a:endParaRPr lang="fr-FR" b="1" dirty="0"/>
        </a:p>
      </dgm:t>
    </dgm:pt>
    <dgm:pt modelId="{7CCC11DD-97EE-46E6-9A56-2C496AF2326D}" type="parTrans" cxnId="{82AF5708-2E11-4D69-9B76-38DE53980862}">
      <dgm:prSet/>
      <dgm:spPr/>
      <dgm:t>
        <a:bodyPr/>
        <a:lstStyle/>
        <a:p>
          <a:endParaRPr lang="fr-FR"/>
        </a:p>
      </dgm:t>
    </dgm:pt>
    <dgm:pt modelId="{2D7F4322-CEE0-4272-AEEC-111496BC4E2D}" type="sibTrans" cxnId="{82AF5708-2E11-4D69-9B76-38DE53980862}">
      <dgm:prSet/>
      <dgm:spPr/>
      <dgm:t>
        <a:bodyPr/>
        <a:lstStyle/>
        <a:p>
          <a:endParaRPr lang="fr-FR"/>
        </a:p>
      </dgm:t>
    </dgm:pt>
    <dgm:pt modelId="{4B79C7FD-8251-4F54-892D-C9ED13B6FA76}">
      <dgm:prSet/>
      <dgm:spPr/>
      <dgm:t>
        <a:bodyPr/>
        <a:lstStyle/>
        <a:p>
          <a:r>
            <a:rPr lang="fr-FR" dirty="0" smtClean="0"/>
            <a:t>Agonistes directes</a:t>
          </a:r>
          <a:endParaRPr lang="fr-FR" dirty="0"/>
        </a:p>
      </dgm:t>
    </dgm:pt>
    <dgm:pt modelId="{F60DDE81-3A7A-4E59-9AE4-CB2AADBEA014}" type="parTrans" cxnId="{72C4B2FF-8EC5-4B37-9F49-0844586665B0}">
      <dgm:prSet/>
      <dgm:spPr/>
      <dgm:t>
        <a:bodyPr/>
        <a:lstStyle/>
        <a:p>
          <a:endParaRPr lang="fr-FR"/>
        </a:p>
      </dgm:t>
    </dgm:pt>
    <dgm:pt modelId="{A65EF211-BE5F-45B4-93B8-635DFDCFB18C}" type="sibTrans" cxnId="{72C4B2FF-8EC5-4B37-9F49-0844586665B0}">
      <dgm:prSet/>
      <dgm:spPr/>
      <dgm:t>
        <a:bodyPr/>
        <a:lstStyle/>
        <a:p>
          <a:endParaRPr lang="fr-FR"/>
        </a:p>
      </dgm:t>
    </dgm:pt>
    <dgm:pt modelId="{DC75EC9A-B805-4D02-A57F-E0A1A4B14ECD}">
      <dgm:prSet/>
      <dgm:spPr/>
      <dgm:t>
        <a:bodyPr/>
        <a:lstStyle/>
        <a:p>
          <a:r>
            <a:rPr lang="fr-FR" dirty="0" smtClean="0"/>
            <a:t>Augmentation de la synthèse</a:t>
          </a:r>
          <a:endParaRPr lang="fr-FR" dirty="0"/>
        </a:p>
      </dgm:t>
    </dgm:pt>
    <dgm:pt modelId="{096FF369-81B4-4955-A8C2-858DCEFB67B7}" type="parTrans" cxnId="{1DED2DC8-96AD-424E-9DC7-7E4774134997}">
      <dgm:prSet/>
      <dgm:spPr/>
      <dgm:t>
        <a:bodyPr/>
        <a:lstStyle/>
        <a:p>
          <a:endParaRPr lang="fr-FR"/>
        </a:p>
      </dgm:t>
    </dgm:pt>
    <dgm:pt modelId="{077D9D36-EACC-47DC-B0BA-35379ABCA258}" type="sibTrans" cxnId="{1DED2DC8-96AD-424E-9DC7-7E4774134997}">
      <dgm:prSet/>
      <dgm:spPr/>
      <dgm:t>
        <a:bodyPr/>
        <a:lstStyle/>
        <a:p>
          <a:endParaRPr lang="fr-FR"/>
        </a:p>
      </dgm:t>
    </dgm:pt>
    <dgm:pt modelId="{529D7C34-751C-41BF-BEDE-A76D30FE60A6}" type="pres">
      <dgm:prSet presAssocID="{145E046C-6549-4757-93F7-2D57F7618C3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428E52DB-40CF-400F-9B8F-C5AB6420C0EB}" type="pres">
      <dgm:prSet presAssocID="{80108101-CF71-45A8-89A7-2DE32138FEB4}" presName="hierRoot1" presStyleCnt="0"/>
      <dgm:spPr/>
    </dgm:pt>
    <dgm:pt modelId="{0CA87109-DCA8-4C0C-80A3-C50D9624426B}" type="pres">
      <dgm:prSet presAssocID="{80108101-CF71-45A8-89A7-2DE32138FEB4}" presName="composite" presStyleCnt="0"/>
      <dgm:spPr/>
    </dgm:pt>
    <dgm:pt modelId="{CA9F9F5C-ED78-49DA-A1C3-5FA5532C1E55}" type="pres">
      <dgm:prSet presAssocID="{80108101-CF71-45A8-89A7-2DE32138FEB4}" presName="background" presStyleLbl="node0" presStyleIdx="0" presStyleCnt="1"/>
      <dgm:spPr/>
    </dgm:pt>
    <dgm:pt modelId="{31BBDF95-1D99-4E0A-8C07-7DBB82E2D5A3}" type="pres">
      <dgm:prSet presAssocID="{80108101-CF71-45A8-89A7-2DE32138FEB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8976F3E-52BC-489F-88C7-AAF43407BBFC}" type="pres">
      <dgm:prSet presAssocID="{80108101-CF71-45A8-89A7-2DE32138FEB4}" presName="hierChild2" presStyleCnt="0"/>
      <dgm:spPr/>
    </dgm:pt>
    <dgm:pt modelId="{AC32D8C2-2CAA-4E7B-B6CB-732C230EE913}" type="pres">
      <dgm:prSet presAssocID="{22DAA51C-ACC2-4FE5-A109-0798AE91F47F}" presName="Name10" presStyleLbl="parChTrans1D2" presStyleIdx="0" presStyleCnt="2"/>
      <dgm:spPr/>
      <dgm:t>
        <a:bodyPr/>
        <a:lstStyle/>
        <a:p>
          <a:endParaRPr lang="fr-FR"/>
        </a:p>
      </dgm:t>
    </dgm:pt>
    <dgm:pt modelId="{2D64E110-3048-40D7-937B-F32AF3A48F3C}" type="pres">
      <dgm:prSet presAssocID="{6709614D-F7DD-4286-BEA5-972F171CEDE4}" presName="hierRoot2" presStyleCnt="0"/>
      <dgm:spPr/>
    </dgm:pt>
    <dgm:pt modelId="{FA3B86AF-C7CF-435E-9DBA-3D0A6F449A20}" type="pres">
      <dgm:prSet presAssocID="{6709614D-F7DD-4286-BEA5-972F171CEDE4}" presName="composite2" presStyleCnt="0"/>
      <dgm:spPr/>
    </dgm:pt>
    <dgm:pt modelId="{1E97B6FA-32B2-4FD2-A7DE-DD7674940A2B}" type="pres">
      <dgm:prSet presAssocID="{6709614D-F7DD-4286-BEA5-972F171CEDE4}" presName="background2" presStyleLbl="node2" presStyleIdx="0" presStyleCnt="2"/>
      <dgm:spPr/>
    </dgm:pt>
    <dgm:pt modelId="{06F5B4E9-05BD-4209-A4BC-7399439C3181}" type="pres">
      <dgm:prSet presAssocID="{6709614D-F7DD-4286-BEA5-972F171CEDE4}" presName="text2" presStyleLbl="fgAcc2" presStyleIdx="0" presStyleCnt="2" custScaleX="18679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2A63B37-D4E0-4783-A9B0-C67BA15DF946}" type="pres">
      <dgm:prSet presAssocID="{6709614D-F7DD-4286-BEA5-972F171CEDE4}" presName="hierChild3" presStyleCnt="0"/>
      <dgm:spPr/>
    </dgm:pt>
    <dgm:pt modelId="{96D314D3-8FF2-4A68-8A58-1AEFA39B8A6A}" type="pres">
      <dgm:prSet presAssocID="{096FF369-81B4-4955-A8C2-858DCEFB67B7}" presName="Name17" presStyleLbl="parChTrans1D3" presStyleIdx="0" presStyleCnt="4"/>
      <dgm:spPr/>
      <dgm:t>
        <a:bodyPr/>
        <a:lstStyle/>
        <a:p>
          <a:endParaRPr lang="fr-FR"/>
        </a:p>
      </dgm:t>
    </dgm:pt>
    <dgm:pt modelId="{D2144CA9-9E14-4183-B636-5D14FFCAFA02}" type="pres">
      <dgm:prSet presAssocID="{DC75EC9A-B805-4D02-A57F-E0A1A4B14ECD}" presName="hierRoot3" presStyleCnt="0"/>
      <dgm:spPr/>
    </dgm:pt>
    <dgm:pt modelId="{DCBE6185-93F3-49A8-8810-DCCC2800FB54}" type="pres">
      <dgm:prSet presAssocID="{DC75EC9A-B805-4D02-A57F-E0A1A4B14ECD}" presName="composite3" presStyleCnt="0"/>
      <dgm:spPr/>
    </dgm:pt>
    <dgm:pt modelId="{B172A633-188B-4398-BDC5-670DA74E0394}" type="pres">
      <dgm:prSet presAssocID="{DC75EC9A-B805-4D02-A57F-E0A1A4B14ECD}" presName="background3" presStyleLbl="node3" presStyleIdx="0" presStyleCnt="4"/>
      <dgm:spPr/>
    </dgm:pt>
    <dgm:pt modelId="{987CC38D-3090-49FB-9182-18208F8FE51E}" type="pres">
      <dgm:prSet presAssocID="{DC75EC9A-B805-4D02-A57F-E0A1A4B14ECD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F487157-7051-403F-B4A5-3AF0BBC73AE3}" type="pres">
      <dgm:prSet presAssocID="{DC75EC9A-B805-4D02-A57F-E0A1A4B14ECD}" presName="hierChild4" presStyleCnt="0"/>
      <dgm:spPr/>
    </dgm:pt>
    <dgm:pt modelId="{8C35C1DC-B2F5-44AE-8EC6-BAF0BC78D745}" type="pres">
      <dgm:prSet presAssocID="{F60DDE81-3A7A-4E59-9AE4-CB2AADBEA014}" presName="Name17" presStyleLbl="parChTrans1D3" presStyleIdx="1" presStyleCnt="4"/>
      <dgm:spPr/>
      <dgm:t>
        <a:bodyPr/>
        <a:lstStyle/>
        <a:p>
          <a:endParaRPr lang="fr-FR"/>
        </a:p>
      </dgm:t>
    </dgm:pt>
    <dgm:pt modelId="{577A9B67-AF98-4413-B0EF-858D89FB8C1C}" type="pres">
      <dgm:prSet presAssocID="{4B79C7FD-8251-4F54-892D-C9ED13B6FA76}" presName="hierRoot3" presStyleCnt="0"/>
      <dgm:spPr/>
    </dgm:pt>
    <dgm:pt modelId="{5C7AE549-648B-4265-A216-D5A9B9BE3122}" type="pres">
      <dgm:prSet presAssocID="{4B79C7FD-8251-4F54-892D-C9ED13B6FA76}" presName="composite3" presStyleCnt="0"/>
      <dgm:spPr/>
    </dgm:pt>
    <dgm:pt modelId="{D587EE20-9328-4505-8620-5EB778C47A6D}" type="pres">
      <dgm:prSet presAssocID="{4B79C7FD-8251-4F54-892D-C9ED13B6FA76}" presName="background3" presStyleLbl="node3" presStyleIdx="1" presStyleCnt="4"/>
      <dgm:spPr/>
    </dgm:pt>
    <dgm:pt modelId="{53E5D48C-3332-42E1-A597-3D755A0BA7CF}" type="pres">
      <dgm:prSet presAssocID="{4B79C7FD-8251-4F54-892D-C9ED13B6FA76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6CC899B-9DE4-4F91-AAE0-48646C7C09C2}" type="pres">
      <dgm:prSet presAssocID="{4B79C7FD-8251-4F54-892D-C9ED13B6FA76}" presName="hierChild4" presStyleCnt="0"/>
      <dgm:spPr/>
    </dgm:pt>
    <dgm:pt modelId="{7B310D30-05BD-46C4-9FCE-26421F85B1E4}" type="pres">
      <dgm:prSet presAssocID="{9D12356B-6E01-4C0C-9C6D-C5A850851E7F}" presName="Name17" presStyleLbl="parChTrans1D3" presStyleIdx="2" presStyleCnt="4"/>
      <dgm:spPr/>
      <dgm:t>
        <a:bodyPr/>
        <a:lstStyle/>
        <a:p>
          <a:endParaRPr lang="fr-FR"/>
        </a:p>
      </dgm:t>
    </dgm:pt>
    <dgm:pt modelId="{AB308B38-1346-484B-B6B4-D04BA5677CE2}" type="pres">
      <dgm:prSet presAssocID="{5E74813F-1D65-48B0-8A89-C43E4D583BD4}" presName="hierRoot3" presStyleCnt="0"/>
      <dgm:spPr/>
    </dgm:pt>
    <dgm:pt modelId="{6AB2587E-5099-4F33-B7FF-38505D2E51C9}" type="pres">
      <dgm:prSet presAssocID="{5E74813F-1D65-48B0-8A89-C43E4D583BD4}" presName="composite3" presStyleCnt="0"/>
      <dgm:spPr/>
    </dgm:pt>
    <dgm:pt modelId="{62FBE378-A329-48DF-99D6-7238C2D753D0}" type="pres">
      <dgm:prSet presAssocID="{5E74813F-1D65-48B0-8A89-C43E4D583BD4}" presName="background3" presStyleLbl="node3" presStyleIdx="2" presStyleCnt="4"/>
      <dgm:spPr/>
    </dgm:pt>
    <dgm:pt modelId="{E03F2847-83D5-4752-A772-3BF9F54C768F}" type="pres">
      <dgm:prSet presAssocID="{5E74813F-1D65-48B0-8A89-C43E4D583BD4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D7EA9CC-89FD-47B2-A33A-A1F050A4EFED}" type="pres">
      <dgm:prSet presAssocID="{5E74813F-1D65-48B0-8A89-C43E4D583BD4}" presName="hierChild4" presStyleCnt="0"/>
      <dgm:spPr/>
    </dgm:pt>
    <dgm:pt modelId="{7FB57A22-073B-4296-8AC6-F67BBEF710CF}" type="pres">
      <dgm:prSet presAssocID="{32EF1C14-11A7-4D0F-BB87-F41CDEDACECC}" presName="Name17" presStyleLbl="parChTrans1D3" presStyleIdx="3" presStyleCnt="4"/>
      <dgm:spPr/>
      <dgm:t>
        <a:bodyPr/>
        <a:lstStyle/>
        <a:p>
          <a:endParaRPr lang="fr-FR"/>
        </a:p>
      </dgm:t>
    </dgm:pt>
    <dgm:pt modelId="{9ED3B1DA-54E6-49E0-8FAA-315E0E3F24D5}" type="pres">
      <dgm:prSet presAssocID="{0A0867BA-758B-4373-8228-0D7530B0C52D}" presName="hierRoot3" presStyleCnt="0"/>
      <dgm:spPr/>
    </dgm:pt>
    <dgm:pt modelId="{F73C772D-83F4-4ED4-9EE3-3E0DD01F1A70}" type="pres">
      <dgm:prSet presAssocID="{0A0867BA-758B-4373-8228-0D7530B0C52D}" presName="composite3" presStyleCnt="0"/>
      <dgm:spPr/>
    </dgm:pt>
    <dgm:pt modelId="{8086AE06-7B8B-4400-A5FA-9C9AE7A9361D}" type="pres">
      <dgm:prSet presAssocID="{0A0867BA-758B-4373-8228-0D7530B0C52D}" presName="background3" presStyleLbl="node3" presStyleIdx="3" presStyleCnt="4"/>
      <dgm:spPr/>
    </dgm:pt>
    <dgm:pt modelId="{738C529B-7270-46A6-AB9D-2373CB295743}" type="pres">
      <dgm:prSet presAssocID="{0A0867BA-758B-4373-8228-0D7530B0C52D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334A061-9887-4431-81E0-1524702EDD10}" type="pres">
      <dgm:prSet presAssocID="{0A0867BA-758B-4373-8228-0D7530B0C52D}" presName="hierChild4" presStyleCnt="0"/>
      <dgm:spPr/>
    </dgm:pt>
    <dgm:pt modelId="{7AC9B1FE-7F26-4B1A-8DB7-68B3CECBE0FD}" type="pres">
      <dgm:prSet presAssocID="{7CCC11DD-97EE-46E6-9A56-2C496AF2326D}" presName="Name10" presStyleLbl="parChTrans1D2" presStyleIdx="1" presStyleCnt="2"/>
      <dgm:spPr/>
      <dgm:t>
        <a:bodyPr/>
        <a:lstStyle/>
        <a:p>
          <a:endParaRPr lang="fr-FR"/>
        </a:p>
      </dgm:t>
    </dgm:pt>
    <dgm:pt modelId="{3F45DEFA-738D-4C0F-BCB1-E38AD11EC851}" type="pres">
      <dgm:prSet presAssocID="{64F2BFD8-8002-4825-A235-763C09553B7F}" presName="hierRoot2" presStyleCnt="0"/>
      <dgm:spPr/>
    </dgm:pt>
    <dgm:pt modelId="{EE1D4435-8C76-411F-8082-76B88AE895EB}" type="pres">
      <dgm:prSet presAssocID="{64F2BFD8-8002-4825-A235-763C09553B7F}" presName="composite2" presStyleCnt="0"/>
      <dgm:spPr/>
    </dgm:pt>
    <dgm:pt modelId="{DBA64E5E-34A9-425B-97DC-69014ECCB3B5}" type="pres">
      <dgm:prSet presAssocID="{64F2BFD8-8002-4825-A235-763C09553B7F}" presName="background2" presStyleLbl="node2" presStyleIdx="1" presStyleCnt="2"/>
      <dgm:spPr/>
    </dgm:pt>
    <dgm:pt modelId="{5A1AAE72-2ACA-4711-8DDF-B98907F6DFAC}" type="pres">
      <dgm:prSet presAssocID="{64F2BFD8-8002-4825-A235-763C09553B7F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68EDD61-B809-4DCA-8577-FD6B29DD2229}" type="pres">
      <dgm:prSet presAssocID="{64F2BFD8-8002-4825-A235-763C09553B7F}" presName="hierChild3" presStyleCnt="0"/>
      <dgm:spPr/>
    </dgm:pt>
  </dgm:ptLst>
  <dgm:cxnLst>
    <dgm:cxn modelId="{72C4B2FF-8EC5-4B37-9F49-0844586665B0}" srcId="{6709614D-F7DD-4286-BEA5-972F171CEDE4}" destId="{4B79C7FD-8251-4F54-892D-C9ED13B6FA76}" srcOrd="1" destOrd="0" parTransId="{F60DDE81-3A7A-4E59-9AE4-CB2AADBEA014}" sibTransId="{A65EF211-BE5F-45B4-93B8-635DFDCFB18C}"/>
    <dgm:cxn modelId="{B1306B58-5D2E-4DCD-87AF-829654549362}" type="presOf" srcId="{22DAA51C-ACC2-4FE5-A109-0798AE91F47F}" destId="{AC32D8C2-2CAA-4E7B-B6CB-732C230EE913}" srcOrd="0" destOrd="0" presId="urn:microsoft.com/office/officeart/2005/8/layout/hierarchy1"/>
    <dgm:cxn modelId="{82AF5708-2E11-4D69-9B76-38DE53980862}" srcId="{80108101-CF71-45A8-89A7-2DE32138FEB4}" destId="{64F2BFD8-8002-4825-A235-763C09553B7F}" srcOrd="1" destOrd="0" parTransId="{7CCC11DD-97EE-46E6-9A56-2C496AF2326D}" sibTransId="{2D7F4322-CEE0-4272-AEEC-111496BC4E2D}"/>
    <dgm:cxn modelId="{65FA940B-3197-4003-AB39-E339BA688AEE}" type="presOf" srcId="{5E74813F-1D65-48B0-8A89-C43E4D583BD4}" destId="{E03F2847-83D5-4752-A772-3BF9F54C768F}" srcOrd="0" destOrd="0" presId="urn:microsoft.com/office/officeart/2005/8/layout/hierarchy1"/>
    <dgm:cxn modelId="{9582777F-CA71-4877-87E3-C6820DED647E}" type="presOf" srcId="{9D12356B-6E01-4C0C-9C6D-C5A850851E7F}" destId="{7B310D30-05BD-46C4-9FCE-26421F85B1E4}" srcOrd="0" destOrd="0" presId="urn:microsoft.com/office/officeart/2005/8/layout/hierarchy1"/>
    <dgm:cxn modelId="{19072B55-CB56-41A5-947E-3FF3D2CBB892}" type="presOf" srcId="{F60DDE81-3A7A-4E59-9AE4-CB2AADBEA014}" destId="{8C35C1DC-B2F5-44AE-8EC6-BAF0BC78D745}" srcOrd="0" destOrd="0" presId="urn:microsoft.com/office/officeart/2005/8/layout/hierarchy1"/>
    <dgm:cxn modelId="{EC3F8D56-61A7-47C1-BD66-AB84FD9E8352}" type="presOf" srcId="{4B79C7FD-8251-4F54-892D-C9ED13B6FA76}" destId="{53E5D48C-3332-42E1-A597-3D755A0BA7CF}" srcOrd="0" destOrd="0" presId="urn:microsoft.com/office/officeart/2005/8/layout/hierarchy1"/>
    <dgm:cxn modelId="{F7EC3784-9E6D-4631-90E9-2068E95B49C7}" type="presOf" srcId="{096FF369-81B4-4955-A8C2-858DCEFB67B7}" destId="{96D314D3-8FF2-4A68-8A58-1AEFA39B8A6A}" srcOrd="0" destOrd="0" presId="urn:microsoft.com/office/officeart/2005/8/layout/hierarchy1"/>
    <dgm:cxn modelId="{44528C64-608F-4EC1-B328-84004904153A}" type="presOf" srcId="{7CCC11DD-97EE-46E6-9A56-2C496AF2326D}" destId="{7AC9B1FE-7F26-4B1A-8DB7-68B3CECBE0FD}" srcOrd="0" destOrd="0" presId="urn:microsoft.com/office/officeart/2005/8/layout/hierarchy1"/>
    <dgm:cxn modelId="{960E2AC2-E452-4FEC-B7DB-836F015A4D7C}" type="presOf" srcId="{DC75EC9A-B805-4D02-A57F-E0A1A4B14ECD}" destId="{987CC38D-3090-49FB-9182-18208F8FE51E}" srcOrd="0" destOrd="0" presId="urn:microsoft.com/office/officeart/2005/8/layout/hierarchy1"/>
    <dgm:cxn modelId="{938B4AA5-CDFB-4B36-B76F-0CF9F09FCA94}" srcId="{6709614D-F7DD-4286-BEA5-972F171CEDE4}" destId="{0A0867BA-758B-4373-8228-0D7530B0C52D}" srcOrd="3" destOrd="0" parTransId="{32EF1C14-11A7-4D0F-BB87-F41CDEDACECC}" sibTransId="{22440323-CE24-4482-A2AE-C1798C0BE9FA}"/>
    <dgm:cxn modelId="{63957239-994C-4B1A-B219-8618F6D7F536}" type="presOf" srcId="{64F2BFD8-8002-4825-A235-763C09553B7F}" destId="{5A1AAE72-2ACA-4711-8DDF-B98907F6DFAC}" srcOrd="0" destOrd="0" presId="urn:microsoft.com/office/officeart/2005/8/layout/hierarchy1"/>
    <dgm:cxn modelId="{BBACC053-BE33-44DA-8456-826FA606D143}" srcId="{6709614D-F7DD-4286-BEA5-972F171CEDE4}" destId="{5E74813F-1D65-48B0-8A89-C43E4D583BD4}" srcOrd="2" destOrd="0" parTransId="{9D12356B-6E01-4C0C-9C6D-C5A850851E7F}" sibTransId="{099BBC66-A421-4FD9-ABD6-F60E2EBCDC19}"/>
    <dgm:cxn modelId="{18C10ACD-B942-4B7A-81AF-F6E89F814AA0}" type="presOf" srcId="{80108101-CF71-45A8-89A7-2DE32138FEB4}" destId="{31BBDF95-1D99-4E0A-8C07-7DBB82E2D5A3}" srcOrd="0" destOrd="0" presId="urn:microsoft.com/office/officeart/2005/8/layout/hierarchy1"/>
    <dgm:cxn modelId="{1DED2DC8-96AD-424E-9DC7-7E4774134997}" srcId="{6709614D-F7DD-4286-BEA5-972F171CEDE4}" destId="{DC75EC9A-B805-4D02-A57F-E0A1A4B14ECD}" srcOrd="0" destOrd="0" parTransId="{096FF369-81B4-4955-A8C2-858DCEFB67B7}" sibTransId="{077D9D36-EACC-47DC-B0BA-35379ABCA258}"/>
    <dgm:cxn modelId="{ACF18E5F-5F33-4E68-9C5B-B5A842DA39B4}" type="presOf" srcId="{145E046C-6549-4757-93F7-2D57F7618C35}" destId="{529D7C34-751C-41BF-BEDE-A76D30FE60A6}" srcOrd="0" destOrd="0" presId="urn:microsoft.com/office/officeart/2005/8/layout/hierarchy1"/>
    <dgm:cxn modelId="{8D74ED53-5CB4-45C6-A547-321BA4A8589C}" type="presOf" srcId="{0A0867BA-758B-4373-8228-0D7530B0C52D}" destId="{738C529B-7270-46A6-AB9D-2373CB295743}" srcOrd="0" destOrd="0" presId="urn:microsoft.com/office/officeart/2005/8/layout/hierarchy1"/>
    <dgm:cxn modelId="{F5177C21-39EB-4189-B187-7F5C1D74C8F3}" type="presOf" srcId="{6709614D-F7DD-4286-BEA5-972F171CEDE4}" destId="{06F5B4E9-05BD-4209-A4BC-7399439C3181}" srcOrd="0" destOrd="0" presId="urn:microsoft.com/office/officeart/2005/8/layout/hierarchy1"/>
    <dgm:cxn modelId="{264E415A-7973-43BA-86B8-56E691290DBD}" srcId="{145E046C-6549-4757-93F7-2D57F7618C35}" destId="{80108101-CF71-45A8-89A7-2DE32138FEB4}" srcOrd="0" destOrd="0" parTransId="{8A0AE3B0-10EF-4E0E-B520-A7B297AB2676}" sibTransId="{52005D5D-DCAA-44A2-A287-8DBE4737D556}"/>
    <dgm:cxn modelId="{4CE10F51-1441-44F2-AABC-5806E65AD091}" srcId="{80108101-CF71-45A8-89A7-2DE32138FEB4}" destId="{6709614D-F7DD-4286-BEA5-972F171CEDE4}" srcOrd="0" destOrd="0" parTransId="{22DAA51C-ACC2-4FE5-A109-0798AE91F47F}" sibTransId="{83586898-0282-43C1-87E5-55593B2805F3}"/>
    <dgm:cxn modelId="{433015DA-03FA-420F-9216-D8B9A6DF4D71}" type="presOf" srcId="{32EF1C14-11A7-4D0F-BB87-F41CDEDACECC}" destId="{7FB57A22-073B-4296-8AC6-F67BBEF710CF}" srcOrd="0" destOrd="0" presId="urn:microsoft.com/office/officeart/2005/8/layout/hierarchy1"/>
    <dgm:cxn modelId="{FAFE68FD-36BC-46CF-9528-FEC3ECE3A7AB}" type="presParOf" srcId="{529D7C34-751C-41BF-BEDE-A76D30FE60A6}" destId="{428E52DB-40CF-400F-9B8F-C5AB6420C0EB}" srcOrd="0" destOrd="0" presId="urn:microsoft.com/office/officeart/2005/8/layout/hierarchy1"/>
    <dgm:cxn modelId="{D66ADB41-C9CA-4FAF-A816-FE6CD6568A0E}" type="presParOf" srcId="{428E52DB-40CF-400F-9B8F-C5AB6420C0EB}" destId="{0CA87109-DCA8-4C0C-80A3-C50D9624426B}" srcOrd="0" destOrd="0" presId="urn:microsoft.com/office/officeart/2005/8/layout/hierarchy1"/>
    <dgm:cxn modelId="{F6C89A58-A28C-4540-8DDF-EC8ECB2CF8A9}" type="presParOf" srcId="{0CA87109-DCA8-4C0C-80A3-C50D9624426B}" destId="{CA9F9F5C-ED78-49DA-A1C3-5FA5532C1E55}" srcOrd="0" destOrd="0" presId="urn:microsoft.com/office/officeart/2005/8/layout/hierarchy1"/>
    <dgm:cxn modelId="{9A9EF2BA-287A-4A97-A4AC-2D83344A2E49}" type="presParOf" srcId="{0CA87109-DCA8-4C0C-80A3-C50D9624426B}" destId="{31BBDF95-1D99-4E0A-8C07-7DBB82E2D5A3}" srcOrd="1" destOrd="0" presId="urn:microsoft.com/office/officeart/2005/8/layout/hierarchy1"/>
    <dgm:cxn modelId="{02776704-C749-4FF1-B435-7BA1DFAC648C}" type="presParOf" srcId="{428E52DB-40CF-400F-9B8F-C5AB6420C0EB}" destId="{48976F3E-52BC-489F-88C7-AAF43407BBFC}" srcOrd="1" destOrd="0" presId="urn:microsoft.com/office/officeart/2005/8/layout/hierarchy1"/>
    <dgm:cxn modelId="{E328688A-F862-4F6E-9FF6-6B8974E6C5B8}" type="presParOf" srcId="{48976F3E-52BC-489F-88C7-AAF43407BBFC}" destId="{AC32D8C2-2CAA-4E7B-B6CB-732C230EE913}" srcOrd="0" destOrd="0" presId="urn:microsoft.com/office/officeart/2005/8/layout/hierarchy1"/>
    <dgm:cxn modelId="{13D47BF9-301D-43F0-9E80-7DBF2B584C7D}" type="presParOf" srcId="{48976F3E-52BC-489F-88C7-AAF43407BBFC}" destId="{2D64E110-3048-40D7-937B-F32AF3A48F3C}" srcOrd="1" destOrd="0" presId="urn:microsoft.com/office/officeart/2005/8/layout/hierarchy1"/>
    <dgm:cxn modelId="{95084A48-6A44-4363-BEB0-669B37CC8B16}" type="presParOf" srcId="{2D64E110-3048-40D7-937B-F32AF3A48F3C}" destId="{FA3B86AF-C7CF-435E-9DBA-3D0A6F449A20}" srcOrd="0" destOrd="0" presId="urn:microsoft.com/office/officeart/2005/8/layout/hierarchy1"/>
    <dgm:cxn modelId="{CB6D93E0-DAA1-4E1E-8678-BCD062A766E6}" type="presParOf" srcId="{FA3B86AF-C7CF-435E-9DBA-3D0A6F449A20}" destId="{1E97B6FA-32B2-4FD2-A7DE-DD7674940A2B}" srcOrd="0" destOrd="0" presId="urn:microsoft.com/office/officeart/2005/8/layout/hierarchy1"/>
    <dgm:cxn modelId="{30456557-8D91-48C1-B636-95D946512F65}" type="presParOf" srcId="{FA3B86AF-C7CF-435E-9DBA-3D0A6F449A20}" destId="{06F5B4E9-05BD-4209-A4BC-7399439C3181}" srcOrd="1" destOrd="0" presId="urn:microsoft.com/office/officeart/2005/8/layout/hierarchy1"/>
    <dgm:cxn modelId="{A83097F8-DF77-4D45-971D-09CF14A903D2}" type="presParOf" srcId="{2D64E110-3048-40D7-937B-F32AF3A48F3C}" destId="{C2A63B37-D4E0-4783-A9B0-C67BA15DF946}" srcOrd="1" destOrd="0" presId="urn:microsoft.com/office/officeart/2005/8/layout/hierarchy1"/>
    <dgm:cxn modelId="{618369CF-9F3E-445E-B2B0-D46D2CB2D1F3}" type="presParOf" srcId="{C2A63B37-D4E0-4783-A9B0-C67BA15DF946}" destId="{96D314D3-8FF2-4A68-8A58-1AEFA39B8A6A}" srcOrd="0" destOrd="0" presId="urn:microsoft.com/office/officeart/2005/8/layout/hierarchy1"/>
    <dgm:cxn modelId="{FE24E20C-E149-41B8-8B85-F0779750BCCB}" type="presParOf" srcId="{C2A63B37-D4E0-4783-A9B0-C67BA15DF946}" destId="{D2144CA9-9E14-4183-B636-5D14FFCAFA02}" srcOrd="1" destOrd="0" presId="urn:microsoft.com/office/officeart/2005/8/layout/hierarchy1"/>
    <dgm:cxn modelId="{E2A1007B-C835-408C-AE9C-A37F22D36372}" type="presParOf" srcId="{D2144CA9-9E14-4183-B636-5D14FFCAFA02}" destId="{DCBE6185-93F3-49A8-8810-DCCC2800FB54}" srcOrd="0" destOrd="0" presId="urn:microsoft.com/office/officeart/2005/8/layout/hierarchy1"/>
    <dgm:cxn modelId="{6483874E-1F00-4306-AED4-7E40C7B4A3FF}" type="presParOf" srcId="{DCBE6185-93F3-49A8-8810-DCCC2800FB54}" destId="{B172A633-188B-4398-BDC5-670DA74E0394}" srcOrd="0" destOrd="0" presId="urn:microsoft.com/office/officeart/2005/8/layout/hierarchy1"/>
    <dgm:cxn modelId="{4321E4BD-9E91-46CF-9914-FE61A602634F}" type="presParOf" srcId="{DCBE6185-93F3-49A8-8810-DCCC2800FB54}" destId="{987CC38D-3090-49FB-9182-18208F8FE51E}" srcOrd="1" destOrd="0" presId="urn:microsoft.com/office/officeart/2005/8/layout/hierarchy1"/>
    <dgm:cxn modelId="{E1D8BD23-941E-4154-9474-CC5CE1BEF36C}" type="presParOf" srcId="{D2144CA9-9E14-4183-B636-5D14FFCAFA02}" destId="{CF487157-7051-403F-B4A5-3AF0BBC73AE3}" srcOrd="1" destOrd="0" presId="urn:microsoft.com/office/officeart/2005/8/layout/hierarchy1"/>
    <dgm:cxn modelId="{3784F81C-FCDA-4211-9367-FB5AE6D71C5D}" type="presParOf" srcId="{C2A63B37-D4E0-4783-A9B0-C67BA15DF946}" destId="{8C35C1DC-B2F5-44AE-8EC6-BAF0BC78D745}" srcOrd="2" destOrd="0" presId="urn:microsoft.com/office/officeart/2005/8/layout/hierarchy1"/>
    <dgm:cxn modelId="{411149FA-C7CA-47A5-AE91-8B53602958D8}" type="presParOf" srcId="{C2A63B37-D4E0-4783-A9B0-C67BA15DF946}" destId="{577A9B67-AF98-4413-B0EF-858D89FB8C1C}" srcOrd="3" destOrd="0" presId="urn:microsoft.com/office/officeart/2005/8/layout/hierarchy1"/>
    <dgm:cxn modelId="{94E5E271-974D-4FDD-88E8-ADDF26031221}" type="presParOf" srcId="{577A9B67-AF98-4413-B0EF-858D89FB8C1C}" destId="{5C7AE549-648B-4265-A216-D5A9B9BE3122}" srcOrd="0" destOrd="0" presId="urn:microsoft.com/office/officeart/2005/8/layout/hierarchy1"/>
    <dgm:cxn modelId="{AC487800-BBBD-4B2F-BC07-4870D6737E6F}" type="presParOf" srcId="{5C7AE549-648B-4265-A216-D5A9B9BE3122}" destId="{D587EE20-9328-4505-8620-5EB778C47A6D}" srcOrd="0" destOrd="0" presId="urn:microsoft.com/office/officeart/2005/8/layout/hierarchy1"/>
    <dgm:cxn modelId="{D7CD4A7A-04DF-4A3E-8A23-FFFBCFD81BD2}" type="presParOf" srcId="{5C7AE549-648B-4265-A216-D5A9B9BE3122}" destId="{53E5D48C-3332-42E1-A597-3D755A0BA7CF}" srcOrd="1" destOrd="0" presId="urn:microsoft.com/office/officeart/2005/8/layout/hierarchy1"/>
    <dgm:cxn modelId="{B0740FB2-5F59-4E7D-BAED-AA2BC66F6083}" type="presParOf" srcId="{577A9B67-AF98-4413-B0EF-858D89FB8C1C}" destId="{76CC899B-9DE4-4F91-AAE0-48646C7C09C2}" srcOrd="1" destOrd="0" presId="urn:microsoft.com/office/officeart/2005/8/layout/hierarchy1"/>
    <dgm:cxn modelId="{DFEFACC4-C168-4F19-B552-A98469D320C2}" type="presParOf" srcId="{C2A63B37-D4E0-4783-A9B0-C67BA15DF946}" destId="{7B310D30-05BD-46C4-9FCE-26421F85B1E4}" srcOrd="4" destOrd="0" presId="urn:microsoft.com/office/officeart/2005/8/layout/hierarchy1"/>
    <dgm:cxn modelId="{7F629F8F-9051-46B4-A97D-3D359825E95E}" type="presParOf" srcId="{C2A63B37-D4E0-4783-A9B0-C67BA15DF946}" destId="{AB308B38-1346-484B-B6B4-D04BA5677CE2}" srcOrd="5" destOrd="0" presId="urn:microsoft.com/office/officeart/2005/8/layout/hierarchy1"/>
    <dgm:cxn modelId="{D1FE237A-AEB6-4A0F-BBC1-EC08BB2388A0}" type="presParOf" srcId="{AB308B38-1346-484B-B6B4-D04BA5677CE2}" destId="{6AB2587E-5099-4F33-B7FF-38505D2E51C9}" srcOrd="0" destOrd="0" presId="urn:microsoft.com/office/officeart/2005/8/layout/hierarchy1"/>
    <dgm:cxn modelId="{31C3A851-CF3A-47D1-A575-D7B58F1ED0FB}" type="presParOf" srcId="{6AB2587E-5099-4F33-B7FF-38505D2E51C9}" destId="{62FBE378-A329-48DF-99D6-7238C2D753D0}" srcOrd="0" destOrd="0" presId="urn:microsoft.com/office/officeart/2005/8/layout/hierarchy1"/>
    <dgm:cxn modelId="{72095305-C516-443D-84A6-06EDF9FF4B2F}" type="presParOf" srcId="{6AB2587E-5099-4F33-B7FF-38505D2E51C9}" destId="{E03F2847-83D5-4752-A772-3BF9F54C768F}" srcOrd="1" destOrd="0" presId="urn:microsoft.com/office/officeart/2005/8/layout/hierarchy1"/>
    <dgm:cxn modelId="{873D9D0A-7EFF-4BB8-B7E2-3D718602CB1C}" type="presParOf" srcId="{AB308B38-1346-484B-B6B4-D04BA5677CE2}" destId="{8D7EA9CC-89FD-47B2-A33A-A1F050A4EFED}" srcOrd="1" destOrd="0" presId="urn:microsoft.com/office/officeart/2005/8/layout/hierarchy1"/>
    <dgm:cxn modelId="{A35C002E-570D-4213-A4F8-F01A5999FE6D}" type="presParOf" srcId="{C2A63B37-D4E0-4783-A9B0-C67BA15DF946}" destId="{7FB57A22-073B-4296-8AC6-F67BBEF710CF}" srcOrd="6" destOrd="0" presId="urn:microsoft.com/office/officeart/2005/8/layout/hierarchy1"/>
    <dgm:cxn modelId="{5F96A2FC-DCE7-4119-920D-46B18B9381D3}" type="presParOf" srcId="{C2A63B37-D4E0-4783-A9B0-C67BA15DF946}" destId="{9ED3B1DA-54E6-49E0-8FAA-315E0E3F24D5}" srcOrd="7" destOrd="0" presId="urn:microsoft.com/office/officeart/2005/8/layout/hierarchy1"/>
    <dgm:cxn modelId="{735D4012-5C87-422C-BFEA-6AB157FDBF87}" type="presParOf" srcId="{9ED3B1DA-54E6-49E0-8FAA-315E0E3F24D5}" destId="{F73C772D-83F4-4ED4-9EE3-3E0DD01F1A70}" srcOrd="0" destOrd="0" presId="urn:microsoft.com/office/officeart/2005/8/layout/hierarchy1"/>
    <dgm:cxn modelId="{DA48F804-8028-4CA1-BD73-48CBAD0413AB}" type="presParOf" srcId="{F73C772D-83F4-4ED4-9EE3-3E0DD01F1A70}" destId="{8086AE06-7B8B-4400-A5FA-9C9AE7A9361D}" srcOrd="0" destOrd="0" presId="urn:microsoft.com/office/officeart/2005/8/layout/hierarchy1"/>
    <dgm:cxn modelId="{56E21F0E-6250-44E6-B989-01BD3D407501}" type="presParOf" srcId="{F73C772D-83F4-4ED4-9EE3-3E0DD01F1A70}" destId="{738C529B-7270-46A6-AB9D-2373CB295743}" srcOrd="1" destOrd="0" presId="urn:microsoft.com/office/officeart/2005/8/layout/hierarchy1"/>
    <dgm:cxn modelId="{445C63DF-60F2-490D-AF89-8DCBA710E97B}" type="presParOf" srcId="{9ED3B1DA-54E6-49E0-8FAA-315E0E3F24D5}" destId="{8334A061-9887-4431-81E0-1524702EDD10}" srcOrd="1" destOrd="0" presId="urn:microsoft.com/office/officeart/2005/8/layout/hierarchy1"/>
    <dgm:cxn modelId="{CC284AD2-E2D8-4350-90E4-C27849BC8B12}" type="presParOf" srcId="{48976F3E-52BC-489F-88C7-AAF43407BBFC}" destId="{7AC9B1FE-7F26-4B1A-8DB7-68B3CECBE0FD}" srcOrd="2" destOrd="0" presId="urn:microsoft.com/office/officeart/2005/8/layout/hierarchy1"/>
    <dgm:cxn modelId="{9FD65BC7-CEDD-49CD-9E4A-4FB2075E9C39}" type="presParOf" srcId="{48976F3E-52BC-489F-88C7-AAF43407BBFC}" destId="{3F45DEFA-738D-4C0F-BCB1-E38AD11EC851}" srcOrd="3" destOrd="0" presId="urn:microsoft.com/office/officeart/2005/8/layout/hierarchy1"/>
    <dgm:cxn modelId="{AF3BC105-EED7-4064-BFA1-273DB963F0EC}" type="presParOf" srcId="{3F45DEFA-738D-4C0F-BCB1-E38AD11EC851}" destId="{EE1D4435-8C76-411F-8082-76B88AE895EB}" srcOrd="0" destOrd="0" presId="urn:microsoft.com/office/officeart/2005/8/layout/hierarchy1"/>
    <dgm:cxn modelId="{EF057BB4-7EF7-4300-9C38-9337EEF5B340}" type="presParOf" srcId="{EE1D4435-8C76-411F-8082-76B88AE895EB}" destId="{DBA64E5E-34A9-425B-97DC-69014ECCB3B5}" srcOrd="0" destOrd="0" presId="urn:microsoft.com/office/officeart/2005/8/layout/hierarchy1"/>
    <dgm:cxn modelId="{40809913-65D8-4C30-B713-B866BCA1A234}" type="presParOf" srcId="{EE1D4435-8C76-411F-8082-76B88AE895EB}" destId="{5A1AAE72-2ACA-4711-8DDF-B98907F6DFAC}" srcOrd="1" destOrd="0" presId="urn:microsoft.com/office/officeart/2005/8/layout/hierarchy1"/>
    <dgm:cxn modelId="{2CC8E63B-0A5F-4A08-A6EF-0A34AF23C171}" type="presParOf" srcId="{3F45DEFA-738D-4C0F-BCB1-E38AD11EC851}" destId="{168EDD61-B809-4DCA-8577-FD6B29DD222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C9B1FE-7F26-4B1A-8DB7-68B3CECBE0FD}">
      <dsp:nvSpPr>
        <dsp:cNvPr id="0" name=""/>
        <dsp:cNvSpPr/>
      </dsp:nvSpPr>
      <dsp:spPr>
        <a:xfrm>
          <a:off x="5071169" y="1124901"/>
          <a:ext cx="1799079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1799079" y="341184"/>
              </a:lnTo>
              <a:lnTo>
                <a:pt x="1799079" y="5006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B57A22-073B-4296-8AC6-F67BBEF710CF}">
      <dsp:nvSpPr>
        <dsp:cNvPr id="0" name=""/>
        <dsp:cNvSpPr/>
      </dsp:nvSpPr>
      <dsp:spPr>
        <a:xfrm>
          <a:off x="4019163" y="2718691"/>
          <a:ext cx="3156019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3156019" y="341184"/>
              </a:lnTo>
              <a:lnTo>
                <a:pt x="3156019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310D30-05BD-46C4-9FCE-26421F85B1E4}">
      <dsp:nvSpPr>
        <dsp:cNvPr id="0" name=""/>
        <dsp:cNvSpPr/>
      </dsp:nvSpPr>
      <dsp:spPr>
        <a:xfrm>
          <a:off x="4019163" y="2718691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1052006" y="341184"/>
              </a:lnTo>
              <a:lnTo>
                <a:pt x="1052006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35C1DC-B2F5-44AE-8EC6-BAF0BC78D745}">
      <dsp:nvSpPr>
        <dsp:cNvPr id="0" name=""/>
        <dsp:cNvSpPr/>
      </dsp:nvSpPr>
      <dsp:spPr>
        <a:xfrm>
          <a:off x="2967156" y="2718691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1052006" y="0"/>
              </a:moveTo>
              <a:lnTo>
                <a:pt x="1052006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D314D3-8FF2-4A68-8A58-1AEFA39B8A6A}">
      <dsp:nvSpPr>
        <dsp:cNvPr id="0" name=""/>
        <dsp:cNvSpPr/>
      </dsp:nvSpPr>
      <dsp:spPr>
        <a:xfrm>
          <a:off x="863143" y="2718691"/>
          <a:ext cx="3156019" cy="500659"/>
        </a:xfrm>
        <a:custGeom>
          <a:avLst/>
          <a:gdLst/>
          <a:ahLst/>
          <a:cxnLst/>
          <a:rect l="0" t="0" r="0" b="0"/>
          <a:pathLst>
            <a:path>
              <a:moveTo>
                <a:pt x="3156019" y="0"/>
              </a:moveTo>
              <a:lnTo>
                <a:pt x="3156019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32D8C2-2CAA-4E7B-B6CB-732C230EE913}">
      <dsp:nvSpPr>
        <dsp:cNvPr id="0" name=""/>
        <dsp:cNvSpPr/>
      </dsp:nvSpPr>
      <dsp:spPr>
        <a:xfrm>
          <a:off x="4019163" y="1124901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1052006" y="0"/>
              </a:moveTo>
              <a:lnTo>
                <a:pt x="1052006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9F9F5C-ED78-49DA-A1C3-5FA5532C1E55}">
      <dsp:nvSpPr>
        <dsp:cNvPr id="0" name=""/>
        <dsp:cNvSpPr/>
      </dsp:nvSpPr>
      <dsp:spPr>
        <a:xfrm>
          <a:off x="4210436" y="31771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BBDF95-1D99-4E0A-8C07-7DBB82E2D5A3}">
      <dsp:nvSpPr>
        <dsp:cNvPr id="0" name=""/>
        <dsp:cNvSpPr/>
      </dsp:nvSpPr>
      <dsp:spPr>
        <a:xfrm>
          <a:off x="4401710" y="21348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Traitement médicamenteux</a:t>
          </a:r>
          <a:endParaRPr lang="fr-FR" sz="1800" kern="1200" dirty="0"/>
        </a:p>
      </dsp:txBody>
      <dsp:txXfrm>
        <a:off x="4401710" y="213481"/>
        <a:ext cx="1721465" cy="1093130"/>
      </dsp:txXfrm>
    </dsp:sp>
    <dsp:sp modelId="{1E97B6FA-32B2-4FD2-A7DE-DD7674940A2B}">
      <dsp:nvSpPr>
        <dsp:cNvPr id="0" name=""/>
        <dsp:cNvSpPr/>
      </dsp:nvSpPr>
      <dsp:spPr>
        <a:xfrm>
          <a:off x="2411357" y="1625561"/>
          <a:ext cx="3215610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F5B4E9-05BD-4209-A4BC-7399439C3181}">
      <dsp:nvSpPr>
        <dsp:cNvPr id="0" name=""/>
        <dsp:cNvSpPr/>
      </dsp:nvSpPr>
      <dsp:spPr>
        <a:xfrm>
          <a:off x="2602631" y="1807271"/>
          <a:ext cx="3215610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Augmentation de l’activité dopaminergique</a:t>
          </a:r>
          <a:endParaRPr lang="fr-FR" sz="1800" b="1" kern="1200" dirty="0"/>
        </a:p>
      </dsp:txBody>
      <dsp:txXfrm>
        <a:off x="2602631" y="1807271"/>
        <a:ext cx="3215610" cy="1093130"/>
      </dsp:txXfrm>
    </dsp:sp>
    <dsp:sp modelId="{B172A633-188B-4398-BDC5-670DA74E0394}">
      <dsp:nvSpPr>
        <dsp:cNvPr id="0" name=""/>
        <dsp:cNvSpPr/>
      </dsp:nvSpPr>
      <dsp:spPr>
        <a:xfrm>
          <a:off x="2411" y="3219351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7CC38D-3090-49FB-9182-18208F8FE51E}">
      <dsp:nvSpPr>
        <dsp:cNvPr id="0" name=""/>
        <dsp:cNvSpPr/>
      </dsp:nvSpPr>
      <dsp:spPr>
        <a:xfrm>
          <a:off x="193684" y="340106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Augmentation de la synthèse</a:t>
          </a:r>
          <a:endParaRPr lang="fr-FR" sz="1800" kern="1200" dirty="0"/>
        </a:p>
      </dsp:txBody>
      <dsp:txXfrm>
        <a:off x="193684" y="3401061"/>
        <a:ext cx="1721465" cy="1093130"/>
      </dsp:txXfrm>
    </dsp:sp>
    <dsp:sp modelId="{D587EE20-9328-4505-8620-5EB778C47A6D}">
      <dsp:nvSpPr>
        <dsp:cNvPr id="0" name=""/>
        <dsp:cNvSpPr/>
      </dsp:nvSpPr>
      <dsp:spPr>
        <a:xfrm>
          <a:off x="2106423" y="3219351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E5D48C-3332-42E1-A597-3D755A0BA7CF}">
      <dsp:nvSpPr>
        <dsp:cNvPr id="0" name=""/>
        <dsp:cNvSpPr/>
      </dsp:nvSpPr>
      <dsp:spPr>
        <a:xfrm>
          <a:off x="2297697" y="340106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Agonistes directes</a:t>
          </a:r>
          <a:endParaRPr lang="fr-FR" sz="1800" kern="1200" dirty="0"/>
        </a:p>
      </dsp:txBody>
      <dsp:txXfrm>
        <a:off x="2297697" y="3401061"/>
        <a:ext cx="1721465" cy="1093130"/>
      </dsp:txXfrm>
    </dsp:sp>
    <dsp:sp modelId="{62FBE378-A329-48DF-99D6-7238C2D753D0}">
      <dsp:nvSpPr>
        <dsp:cNvPr id="0" name=""/>
        <dsp:cNvSpPr/>
      </dsp:nvSpPr>
      <dsp:spPr>
        <a:xfrm>
          <a:off x="4210436" y="3219351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3F2847-83D5-4752-A772-3BF9F54C768F}">
      <dsp:nvSpPr>
        <dsp:cNvPr id="0" name=""/>
        <dsp:cNvSpPr/>
      </dsp:nvSpPr>
      <dsp:spPr>
        <a:xfrm>
          <a:off x="4401710" y="340106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Inhibition du catabolisme </a:t>
          </a:r>
          <a:endParaRPr lang="fr-FR" sz="1800" kern="1200" dirty="0"/>
        </a:p>
      </dsp:txBody>
      <dsp:txXfrm>
        <a:off x="4401710" y="3401061"/>
        <a:ext cx="1721465" cy="1093130"/>
      </dsp:txXfrm>
    </dsp:sp>
    <dsp:sp modelId="{8086AE06-7B8B-4400-A5FA-9C9AE7A9361D}">
      <dsp:nvSpPr>
        <dsp:cNvPr id="0" name=""/>
        <dsp:cNvSpPr/>
      </dsp:nvSpPr>
      <dsp:spPr>
        <a:xfrm>
          <a:off x="6314449" y="3219351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8C529B-7270-46A6-AB9D-2373CB295743}">
      <dsp:nvSpPr>
        <dsp:cNvPr id="0" name=""/>
        <dsp:cNvSpPr/>
      </dsp:nvSpPr>
      <dsp:spPr>
        <a:xfrm>
          <a:off x="6505723" y="340106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Augmentation de la libération</a:t>
          </a:r>
          <a:endParaRPr lang="fr-FR" sz="1800" kern="1200" dirty="0"/>
        </a:p>
      </dsp:txBody>
      <dsp:txXfrm>
        <a:off x="6505723" y="3401061"/>
        <a:ext cx="1721465" cy="1093130"/>
      </dsp:txXfrm>
    </dsp:sp>
    <dsp:sp modelId="{DBA64E5E-34A9-425B-97DC-69014ECCB3B5}">
      <dsp:nvSpPr>
        <dsp:cNvPr id="0" name=""/>
        <dsp:cNvSpPr/>
      </dsp:nvSpPr>
      <dsp:spPr>
        <a:xfrm>
          <a:off x="6009516" y="1625561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1AAE72-2ACA-4711-8DDF-B98907F6DFAC}">
      <dsp:nvSpPr>
        <dsp:cNvPr id="0" name=""/>
        <dsp:cNvSpPr/>
      </dsp:nvSpPr>
      <dsp:spPr>
        <a:xfrm>
          <a:off x="6200790" y="180727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Inhibition de la transmission cholinergique</a:t>
          </a:r>
          <a:endParaRPr lang="fr-FR" sz="1800" b="1" kern="1200" dirty="0"/>
        </a:p>
      </dsp:txBody>
      <dsp:txXfrm>
        <a:off x="6200790" y="1807271"/>
        <a:ext cx="1721465" cy="10931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9CDC73-172E-48E6-A90F-F4D2778B2C6B}" type="datetimeFigureOut">
              <a:rPr lang="fr-FR" smtClean="0"/>
              <a:pPr/>
              <a:t>20/01/2015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88189-A235-4B31-A0A1-2AAF524BC1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88189-A235-4B31-A0A1-2AAF524BC114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synthèse et libération d’hormones pituitaires « prolactine »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88189-A235-4B31-A0A1-2AAF524BC114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88189-A235-4B31-A0A1-2AAF524BC114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A78B-AAD5-4B86-9965-AAC2FFCB26BB}" type="datetimeFigureOut">
              <a:rPr lang="fr-FR" smtClean="0"/>
              <a:pPr/>
              <a:t>20/01/2015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9D3E-FF8A-47C8-B050-6B7A1820D1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A78B-AAD5-4B86-9965-AAC2FFCB26BB}" type="datetimeFigureOut">
              <a:rPr lang="fr-FR" smtClean="0"/>
              <a:pPr/>
              <a:t>20/01/2015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9D3E-FF8A-47C8-B050-6B7A1820D1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A78B-AAD5-4B86-9965-AAC2FFCB26BB}" type="datetimeFigureOut">
              <a:rPr lang="fr-FR" smtClean="0"/>
              <a:pPr/>
              <a:t>20/01/2015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9D3E-FF8A-47C8-B050-6B7A1820D1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A78B-AAD5-4B86-9965-AAC2FFCB26BB}" type="datetimeFigureOut">
              <a:rPr lang="fr-FR" smtClean="0"/>
              <a:pPr/>
              <a:t>20/01/2015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9D3E-FF8A-47C8-B050-6B7A1820D1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A78B-AAD5-4B86-9965-AAC2FFCB26BB}" type="datetimeFigureOut">
              <a:rPr lang="fr-FR" smtClean="0"/>
              <a:pPr/>
              <a:t>20/01/2015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9D3E-FF8A-47C8-B050-6B7A1820D1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A78B-AAD5-4B86-9965-AAC2FFCB26BB}" type="datetimeFigureOut">
              <a:rPr lang="fr-FR" smtClean="0"/>
              <a:pPr/>
              <a:t>20/01/2015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9D3E-FF8A-47C8-B050-6B7A1820D1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A78B-AAD5-4B86-9965-AAC2FFCB26BB}" type="datetimeFigureOut">
              <a:rPr lang="fr-FR" smtClean="0"/>
              <a:pPr/>
              <a:t>20/01/2015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9D3E-FF8A-47C8-B050-6B7A1820D1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A78B-AAD5-4B86-9965-AAC2FFCB26BB}" type="datetimeFigureOut">
              <a:rPr lang="fr-FR" smtClean="0"/>
              <a:pPr/>
              <a:t>20/01/2015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9D3E-FF8A-47C8-B050-6B7A1820D1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A78B-AAD5-4B86-9965-AAC2FFCB26BB}" type="datetimeFigureOut">
              <a:rPr lang="fr-FR" smtClean="0"/>
              <a:pPr/>
              <a:t>20/01/2015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9D3E-FF8A-47C8-B050-6B7A1820D1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A78B-AAD5-4B86-9965-AAC2FFCB26BB}" type="datetimeFigureOut">
              <a:rPr lang="fr-FR" smtClean="0"/>
              <a:pPr/>
              <a:t>20/01/2015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9D3E-FF8A-47C8-B050-6B7A1820D1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A78B-AAD5-4B86-9965-AAC2FFCB26BB}" type="datetimeFigureOut">
              <a:rPr lang="fr-FR" smtClean="0"/>
              <a:pPr/>
              <a:t>20/01/2015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9D3E-FF8A-47C8-B050-6B7A1820D1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7A78B-AAD5-4B86-9965-AAC2FFCB26BB}" type="datetimeFigureOut">
              <a:rPr lang="fr-FR" smtClean="0"/>
              <a:pPr/>
              <a:t>20/01/2015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F9D3E-FF8A-47C8-B050-6B7A1820D1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à un seul coin 3"/>
          <p:cNvSpPr/>
          <p:nvPr/>
        </p:nvSpPr>
        <p:spPr>
          <a:xfrm>
            <a:off x="785786" y="2214554"/>
            <a:ext cx="7429552" cy="1428760"/>
          </a:xfrm>
          <a:prstGeom prst="round1Rect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fr-FR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Les antiparkinsoniens</a:t>
            </a:r>
            <a:endParaRPr lang="fr-FR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59632" y="3789040"/>
            <a:ext cx="6400800" cy="1752600"/>
          </a:xfrm>
        </p:spPr>
        <p:txBody>
          <a:bodyPr/>
          <a:lstStyle/>
          <a:p>
            <a:pPr algn="r"/>
            <a:endParaRPr lang="fr-FR" dirty="0" smtClean="0">
              <a:solidFill>
                <a:srgbClr val="0070C0"/>
              </a:solidFill>
            </a:endParaRPr>
          </a:p>
          <a:p>
            <a:pPr algn="r"/>
            <a:r>
              <a:rPr lang="fr-FR" dirty="0" smtClean="0">
                <a:solidFill>
                  <a:srgbClr val="0070C0"/>
                </a:solidFill>
              </a:rPr>
              <a:t>Présenté par </a:t>
            </a:r>
            <a:r>
              <a:rPr lang="fr-FR" dirty="0" smtClean="0">
                <a:solidFill>
                  <a:srgbClr val="0070C0"/>
                </a:solidFill>
              </a:rPr>
              <a:t>Dr AYADI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214414" y="357166"/>
            <a:ext cx="6682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Université </a:t>
            </a:r>
            <a:r>
              <a:rPr lang="fr-FR" dirty="0" smtClean="0"/>
              <a:t>de </a:t>
            </a:r>
            <a:r>
              <a:rPr lang="fr-FR" dirty="0" err="1" smtClean="0"/>
              <a:t>setif</a:t>
            </a:r>
            <a:endParaRPr lang="fr-FR" dirty="0" smtClean="0"/>
          </a:p>
          <a:p>
            <a:pPr algn="ctr"/>
            <a:r>
              <a:rPr lang="fr-FR" dirty="0" smtClean="0"/>
              <a:t>Département de Pharmacie</a:t>
            </a:r>
          </a:p>
          <a:p>
            <a:pPr algn="ctr"/>
            <a:r>
              <a:rPr lang="fr-FR" dirty="0" smtClean="0"/>
              <a:t>Cours de </a:t>
            </a:r>
            <a:r>
              <a:rPr lang="fr-FR" dirty="0" smtClean="0"/>
              <a:t>3 </a:t>
            </a:r>
            <a:r>
              <a:rPr lang="fr-FR" dirty="0" smtClean="0"/>
              <a:t>année </a:t>
            </a:r>
            <a:r>
              <a:rPr lang="fr-FR" dirty="0" smtClean="0"/>
              <a:t>de Pharmacologie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3071802" y="592933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6  Novembre 2012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8929718" cy="1143000"/>
          </a:xfrm>
        </p:spPr>
        <p:txBody>
          <a:bodyPr>
            <a:normAutofit fontScale="90000"/>
          </a:bodyPr>
          <a:lstStyle/>
          <a:p>
            <a:r>
              <a:rPr lang="fr-FR" sz="3600" b="1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. </a:t>
            </a:r>
            <a:r>
              <a:rPr lang="fr-FR" sz="3100" b="1" dirty="0" smtClean="0">
                <a:solidFill>
                  <a:srgbClr val="0070C0"/>
                </a:solidFill>
              </a:rPr>
              <a:t>Médicaments augmentant la transmission dopaminergique </a:t>
            </a:r>
            <a:br>
              <a:rPr lang="fr-FR" sz="3100" b="1" dirty="0" smtClean="0">
                <a:solidFill>
                  <a:srgbClr val="0070C0"/>
                </a:solidFill>
              </a:rPr>
            </a:br>
            <a:r>
              <a:rPr lang="fr-FR" sz="2800" dirty="0" smtClean="0">
                <a:solidFill>
                  <a:srgbClr val="0070C0"/>
                </a:solidFill>
              </a:rPr>
              <a:t>1.a: Précurseurs de la dopamine = L.DOPA</a:t>
            </a:r>
            <a:r>
              <a:rPr lang="fr-FR" sz="2800" dirty="0" smtClean="0"/>
              <a:t/>
            </a:r>
            <a:br>
              <a:rPr lang="fr-FR" sz="2800" dirty="0" smtClean="0"/>
            </a:br>
            <a:endParaRPr lang="fr-FR" sz="31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90063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b="1" u="sng" dirty="0" smtClean="0"/>
              <a:t>Propriétés pharmacologiques:</a:t>
            </a:r>
          </a:p>
          <a:p>
            <a:pPr>
              <a:buNone/>
            </a:pPr>
            <a:endParaRPr lang="fr-FR" b="1" u="sng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Effets sur le SNC:</a:t>
            </a:r>
          </a:p>
          <a:p>
            <a:pPr>
              <a:buFontTx/>
              <a:buChar char="-"/>
            </a:pPr>
            <a:r>
              <a:rPr lang="fr-FR" dirty="0" smtClean="0"/>
              <a:t>Amélioration de la maladie de Parkinson: réduction de l’akinésie, des tremblements et de l’hypertonie</a:t>
            </a:r>
          </a:p>
          <a:p>
            <a:pPr>
              <a:buFontTx/>
              <a:buChar char="-"/>
            </a:pPr>
            <a:r>
              <a:rPr lang="fr-FR" dirty="0" smtClean="0"/>
              <a:t>Effet endocrinien: inhibition de la sécrétion hypophysaire de prolactine</a:t>
            </a:r>
          </a:p>
          <a:p>
            <a:pPr>
              <a:buFontTx/>
              <a:buChar char="-"/>
            </a:pPr>
            <a:r>
              <a:rPr lang="fr-FR" dirty="0" smtClean="0"/>
              <a:t>Effet su la zone </a:t>
            </a:r>
            <a:r>
              <a:rPr lang="fr-FR" dirty="0" err="1" smtClean="0"/>
              <a:t>chémo-receptrice</a:t>
            </a:r>
            <a:r>
              <a:rPr lang="fr-FR" dirty="0" smtClean="0"/>
              <a:t> (centre de vomissements)</a:t>
            </a:r>
          </a:p>
          <a:p>
            <a:pPr>
              <a:buFontTx/>
              <a:buChar char="-"/>
            </a:pP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Effets sur le SNA de type cardio-vasculaire: </a:t>
            </a:r>
            <a:r>
              <a:rPr lang="fr-FR" dirty="0" err="1" smtClean="0"/>
              <a:t>hypotention</a:t>
            </a:r>
            <a:r>
              <a:rPr lang="fr-FR" dirty="0" smtClean="0"/>
              <a:t>, </a:t>
            </a:r>
            <a:r>
              <a:rPr lang="fr-FR" dirty="0" err="1" smtClean="0"/>
              <a:t>inotrope</a:t>
            </a:r>
            <a:r>
              <a:rPr lang="fr-FR" dirty="0" smtClean="0"/>
              <a:t>+, </a:t>
            </a:r>
            <a:r>
              <a:rPr lang="fr-FR" dirty="0" err="1" smtClean="0"/>
              <a:t>chronotrope</a:t>
            </a:r>
            <a:r>
              <a:rPr lang="fr-FR" dirty="0" smtClean="0"/>
              <a:t>+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b="1" u="sng" dirty="0" smtClean="0"/>
              <a:t>Indications: </a:t>
            </a:r>
          </a:p>
          <a:p>
            <a:pPr>
              <a:buNone/>
            </a:pPr>
            <a:r>
              <a:rPr lang="fr-FR" dirty="0" smtClean="0"/>
              <a:t>Thérapeutique substitutive dans la maladie de parkinson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Propriétés pharmacocinétiques </a:t>
            </a:r>
            <a:r>
              <a:rPr lang="fr-FR" dirty="0" smtClean="0"/>
              <a:t>***</a:t>
            </a: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600" b="1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. </a:t>
            </a:r>
            <a:r>
              <a:rPr lang="fr-FR" sz="3100" b="1" dirty="0" smtClean="0">
                <a:solidFill>
                  <a:srgbClr val="0070C0"/>
                </a:solidFill>
              </a:rPr>
              <a:t>Médicaments augmentant la transmission dopaminergique </a:t>
            </a:r>
            <a:br>
              <a:rPr lang="fr-FR" sz="3100" b="1" dirty="0" smtClean="0">
                <a:solidFill>
                  <a:srgbClr val="0070C0"/>
                </a:solidFill>
              </a:rPr>
            </a:br>
            <a:r>
              <a:rPr lang="fr-FR" sz="2800" dirty="0" smtClean="0">
                <a:solidFill>
                  <a:srgbClr val="0070C0"/>
                </a:solidFill>
              </a:rPr>
              <a:t>1.a: Précurseurs de la dopamine = L.DOPA</a:t>
            </a:r>
            <a:r>
              <a:rPr lang="fr-FR" sz="2800" dirty="0" smtClean="0"/>
              <a:t/>
            </a:r>
            <a:br>
              <a:rPr lang="fr-FR" sz="2800" dirty="0" smtClean="0"/>
            </a:br>
            <a:endParaRPr lang="fr-FR" sz="3100" b="1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643174" y="2214554"/>
            <a:ext cx="3786214" cy="15001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2643174" y="3929066"/>
            <a:ext cx="3786214" cy="14446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2643174" y="5540415"/>
            <a:ext cx="3786214" cy="12306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2857489" y="5492737"/>
            <a:ext cx="28305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cerveau</a:t>
            </a:r>
            <a:endParaRPr lang="fr-FR" sz="1600" dirty="0"/>
          </a:p>
        </p:txBody>
      </p:sp>
      <p:sp>
        <p:nvSpPr>
          <p:cNvPr id="10" name="ZoneTexte 9"/>
          <p:cNvSpPr txBox="1"/>
          <p:nvPr/>
        </p:nvSpPr>
        <p:spPr>
          <a:xfrm>
            <a:off x="5143505" y="2928934"/>
            <a:ext cx="13573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90% de la dose est métabolisée</a:t>
            </a:r>
            <a:endParaRPr lang="fr-FR" sz="1600" dirty="0"/>
          </a:p>
        </p:txBody>
      </p:sp>
      <p:sp>
        <p:nvSpPr>
          <p:cNvPr id="11" name="ZoneTexte 10"/>
          <p:cNvSpPr txBox="1"/>
          <p:nvPr/>
        </p:nvSpPr>
        <p:spPr>
          <a:xfrm>
            <a:off x="2714612" y="3857628"/>
            <a:ext cx="14759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Autre site périphérique</a:t>
            </a:r>
            <a:endParaRPr lang="fr-FR" sz="1600" dirty="0"/>
          </a:p>
        </p:txBody>
      </p:sp>
      <p:sp>
        <p:nvSpPr>
          <p:cNvPr id="12" name="ZoneTexte 11"/>
          <p:cNvSpPr txBox="1"/>
          <p:nvPr/>
        </p:nvSpPr>
        <p:spPr>
          <a:xfrm>
            <a:off x="5214942" y="4572008"/>
            <a:ext cx="12121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9% de la dose est métabolisée</a:t>
            </a:r>
            <a:endParaRPr lang="fr-FR" sz="1600" dirty="0"/>
          </a:p>
        </p:txBody>
      </p:sp>
      <p:sp>
        <p:nvSpPr>
          <p:cNvPr id="13" name="ZoneTexte 12"/>
          <p:cNvSpPr txBox="1"/>
          <p:nvPr/>
        </p:nvSpPr>
        <p:spPr>
          <a:xfrm>
            <a:off x="2857488" y="2428868"/>
            <a:ext cx="1109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Paroi intestinale</a:t>
            </a:r>
            <a:endParaRPr lang="fr-FR" sz="1600" dirty="0"/>
          </a:p>
        </p:txBody>
      </p:sp>
      <p:sp>
        <p:nvSpPr>
          <p:cNvPr id="14" name="ZoneTexte 13"/>
          <p:cNvSpPr txBox="1"/>
          <p:nvPr/>
        </p:nvSpPr>
        <p:spPr>
          <a:xfrm>
            <a:off x="5072066" y="5780782"/>
            <a:ext cx="20717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1% de la dose pénètre dans le cerveau</a:t>
            </a:r>
          </a:p>
          <a:p>
            <a:r>
              <a:rPr lang="fr-FR" sz="1600" dirty="0" smtClean="0"/>
              <a:t>Mécanisme </a:t>
            </a:r>
            <a:r>
              <a:rPr lang="fr-FR" sz="1600" dirty="0" err="1" smtClean="0"/>
              <a:t>saturabe</a:t>
            </a:r>
            <a:r>
              <a:rPr lang="fr-FR" sz="1600" dirty="0" smtClean="0"/>
              <a:t> et compétitif</a:t>
            </a:r>
            <a:endParaRPr lang="fr-FR" sz="1600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3857620" y="3000372"/>
            <a:ext cx="1109752" cy="27781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err="1" smtClean="0"/>
              <a:t>lévodopa</a:t>
            </a:r>
            <a:endParaRPr lang="fr-FR" sz="16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3857620" y="4643446"/>
            <a:ext cx="1090943" cy="267525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err="1" smtClean="0"/>
              <a:t>lévodopa</a:t>
            </a:r>
            <a:endParaRPr lang="fr-FR" sz="1600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3786182" y="5715016"/>
            <a:ext cx="1090943" cy="267525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err="1" smtClean="0"/>
              <a:t>lévodopa</a:t>
            </a:r>
            <a:endParaRPr lang="fr-FR" sz="1600" dirty="0"/>
          </a:p>
        </p:txBody>
      </p:sp>
      <p:sp>
        <p:nvSpPr>
          <p:cNvPr id="18" name="Flèche vers le bas 17"/>
          <p:cNvSpPr/>
          <p:nvPr/>
        </p:nvSpPr>
        <p:spPr>
          <a:xfrm>
            <a:off x="4286248" y="3357562"/>
            <a:ext cx="285752" cy="62738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lèche vers le bas 18"/>
          <p:cNvSpPr/>
          <p:nvPr/>
        </p:nvSpPr>
        <p:spPr>
          <a:xfrm>
            <a:off x="4286248" y="5000636"/>
            <a:ext cx="303039" cy="668813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à coins arrondis 19"/>
          <p:cNvSpPr/>
          <p:nvPr/>
        </p:nvSpPr>
        <p:spPr>
          <a:xfrm>
            <a:off x="3857620" y="1714488"/>
            <a:ext cx="1109752" cy="27781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err="1" smtClean="0"/>
              <a:t>lévodopa</a:t>
            </a:r>
            <a:endParaRPr lang="fr-FR" sz="1600" dirty="0"/>
          </a:p>
        </p:txBody>
      </p:sp>
      <p:sp>
        <p:nvSpPr>
          <p:cNvPr id="21" name="Flèche vers le bas 20"/>
          <p:cNvSpPr/>
          <p:nvPr/>
        </p:nvSpPr>
        <p:spPr>
          <a:xfrm>
            <a:off x="4286248" y="2071678"/>
            <a:ext cx="357190" cy="837412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>
            <a:off x="5286380" y="4214818"/>
            <a:ext cx="787903" cy="267525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COMT</a:t>
            </a:r>
            <a:endParaRPr lang="fr-FR" sz="1600" dirty="0"/>
          </a:p>
        </p:txBody>
      </p:sp>
      <p:sp>
        <p:nvSpPr>
          <p:cNvPr id="23" name="Rectangle à coins arrondis 22"/>
          <p:cNvSpPr/>
          <p:nvPr/>
        </p:nvSpPr>
        <p:spPr>
          <a:xfrm>
            <a:off x="2928926" y="3000372"/>
            <a:ext cx="456957" cy="27781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DC</a:t>
            </a:r>
            <a:endParaRPr lang="fr-FR" sz="1600" dirty="0"/>
          </a:p>
        </p:txBody>
      </p:sp>
      <p:sp>
        <p:nvSpPr>
          <p:cNvPr id="24" name="Rectangle à coins arrondis 23"/>
          <p:cNvSpPr/>
          <p:nvPr/>
        </p:nvSpPr>
        <p:spPr>
          <a:xfrm>
            <a:off x="5357818" y="2571744"/>
            <a:ext cx="652796" cy="333377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MAO</a:t>
            </a:r>
            <a:endParaRPr lang="fr-FR" sz="1600" dirty="0"/>
          </a:p>
        </p:txBody>
      </p:sp>
      <p:sp>
        <p:nvSpPr>
          <p:cNvPr id="25" name="Rectangle à coins arrondis 24"/>
          <p:cNvSpPr/>
          <p:nvPr/>
        </p:nvSpPr>
        <p:spPr>
          <a:xfrm>
            <a:off x="2928926" y="4643446"/>
            <a:ext cx="456956" cy="333377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DC</a:t>
            </a:r>
            <a:endParaRPr lang="fr-FR" sz="1600" dirty="0"/>
          </a:p>
        </p:txBody>
      </p:sp>
      <p:sp>
        <p:nvSpPr>
          <p:cNvPr id="26" name="Rectangle à coins arrondis 25"/>
          <p:cNvSpPr/>
          <p:nvPr/>
        </p:nvSpPr>
        <p:spPr>
          <a:xfrm>
            <a:off x="1142976" y="571480"/>
            <a:ext cx="2023637" cy="121444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Les acides aminés aromatiques alimentaires entrent en compétition pour l’absorption</a:t>
            </a:r>
            <a:endParaRPr lang="fr-FR" sz="1600" dirty="0"/>
          </a:p>
        </p:txBody>
      </p:sp>
      <p:sp>
        <p:nvSpPr>
          <p:cNvPr id="28" name="Flèche à angle droit 27"/>
          <p:cNvSpPr/>
          <p:nvPr/>
        </p:nvSpPr>
        <p:spPr>
          <a:xfrm rot="992150" flipV="1">
            <a:off x="3086788" y="1216559"/>
            <a:ext cx="1569454" cy="333377"/>
          </a:xfrm>
          <a:prstGeom prst="bentUpArrow">
            <a:avLst>
              <a:gd name="adj1" fmla="val 25000"/>
              <a:gd name="adj2" fmla="val 27502"/>
              <a:gd name="adj3" fmla="val 25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1" name="Connecteur droit avec flèche 30"/>
          <p:cNvCxnSpPr>
            <a:stCxn id="23" idx="3"/>
            <a:endCxn id="15" idx="1"/>
          </p:cNvCxnSpPr>
          <p:nvPr/>
        </p:nvCxnSpPr>
        <p:spPr>
          <a:xfrm>
            <a:off x="3385883" y="3139279"/>
            <a:ext cx="471737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3357554" y="4786322"/>
            <a:ext cx="471737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>
            <a:stCxn id="24" idx="1"/>
            <a:endCxn id="15" idx="3"/>
          </p:cNvCxnSpPr>
          <p:nvPr/>
        </p:nvCxnSpPr>
        <p:spPr>
          <a:xfrm rot="10800000" flipV="1">
            <a:off x="4967372" y="2738433"/>
            <a:ext cx="390446" cy="40084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 rot="10800000" flipV="1">
            <a:off x="4929190" y="4357694"/>
            <a:ext cx="390446" cy="40084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9098 0.00394 L 0.00052 -0.21643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" y="-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dirty="0" smtClean="0"/>
              <a:t>Association : L.DOPA+ inhibiteurs de la Dopa </a:t>
            </a:r>
            <a:r>
              <a:rPr lang="fr-FR" dirty="0" err="1" smtClean="0"/>
              <a:t>decarboxylase</a:t>
            </a:r>
            <a:r>
              <a:rPr lang="fr-FR" dirty="0" smtClean="0"/>
              <a:t>   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Réduire les effets indésirables périphériques de la dopamine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Augmenter la ½ vie de la dopamine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Augmenter la teneur de en DOPA du SNC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Administrer moins de DOPA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Les inhibiteurs de la Dopa </a:t>
            </a:r>
            <a:r>
              <a:rPr lang="fr-FR" dirty="0" err="1" smtClean="0"/>
              <a:t>decarboxylase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 *  </a:t>
            </a:r>
            <a:r>
              <a:rPr lang="fr-FR" dirty="0" err="1" smtClean="0"/>
              <a:t>Bensérazide</a:t>
            </a:r>
            <a:r>
              <a:rPr lang="fr-FR" dirty="0" smtClean="0"/>
              <a:t> (proportion 4/1)</a:t>
            </a:r>
          </a:p>
          <a:p>
            <a:pPr>
              <a:buNone/>
            </a:pPr>
            <a:r>
              <a:rPr lang="fr-FR" dirty="0" smtClean="0"/>
              <a:t> *  </a:t>
            </a:r>
            <a:r>
              <a:rPr lang="fr-FR" dirty="0" err="1" smtClean="0"/>
              <a:t>Carbidopa</a:t>
            </a:r>
            <a:r>
              <a:rPr lang="fr-FR" dirty="0" smtClean="0"/>
              <a:t> (proportion 10/1)</a:t>
            </a:r>
          </a:p>
          <a:p>
            <a:pPr>
              <a:buNone/>
            </a:pPr>
            <a:endParaRPr lang="fr-FR" dirty="0" smtClean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8929718" cy="1143000"/>
          </a:xfrm>
        </p:spPr>
        <p:txBody>
          <a:bodyPr>
            <a:normAutofit fontScale="90000"/>
          </a:bodyPr>
          <a:lstStyle/>
          <a:p>
            <a:r>
              <a:rPr lang="fr-FR" sz="3600" b="1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. </a:t>
            </a:r>
            <a:r>
              <a:rPr lang="fr-FR" sz="3100" b="1" dirty="0" smtClean="0">
                <a:solidFill>
                  <a:srgbClr val="0070C0"/>
                </a:solidFill>
              </a:rPr>
              <a:t>Médicaments augmentant la transmission dopaminergique </a:t>
            </a:r>
            <a:br>
              <a:rPr lang="fr-FR" sz="3100" b="1" dirty="0" smtClean="0">
                <a:solidFill>
                  <a:srgbClr val="0070C0"/>
                </a:solidFill>
              </a:rPr>
            </a:br>
            <a:r>
              <a:rPr lang="fr-FR" sz="2800" dirty="0" smtClean="0">
                <a:solidFill>
                  <a:srgbClr val="0070C0"/>
                </a:solidFill>
              </a:rPr>
              <a:t>1.a: Précurseurs de la dopamine = L.DOPA</a:t>
            </a:r>
            <a:r>
              <a:rPr lang="fr-FR" sz="2800" dirty="0" smtClean="0"/>
              <a:t/>
            </a:r>
            <a:br>
              <a:rPr lang="fr-FR" sz="2800" dirty="0" smtClean="0"/>
            </a:br>
            <a:endParaRPr lang="fr-FR" sz="31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43956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b="1" u="sng" dirty="0" smtClean="0"/>
              <a:t>Les effets indésirables de la </a:t>
            </a:r>
            <a:r>
              <a:rPr lang="fr-FR" b="1" u="sng" dirty="0" err="1" smtClean="0"/>
              <a:t>L.Dopa</a:t>
            </a:r>
            <a:r>
              <a:rPr lang="fr-FR" b="1" u="sng" dirty="0" smtClean="0"/>
              <a:t> </a:t>
            </a:r>
            <a:r>
              <a:rPr lang="fr-FR" dirty="0" smtClean="0"/>
              <a:t>comportent:</a:t>
            </a:r>
          </a:p>
          <a:p>
            <a:pPr>
              <a:buFont typeface="Wingdings" pitchFamily="2" charset="2"/>
              <a:buChar char="ü"/>
            </a:pPr>
            <a:r>
              <a:rPr lang="fr-FR" dirty="0" smtClean="0"/>
              <a:t>Les nausées – vomissements – anorexie (traitement possible avec la </a:t>
            </a:r>
            <a:r>
              <a:rPr lang="fr-FR" dirty="0" err="1" smtClean="0"/>
              <a:t>dompéridone</a:t>
            </a:r>
            <a:r>
              <a:rPr lang="fr-FR" dirty="0" smtClean="0"/>
              <a:t>)</a:t>
            </a:r>
          </a:p>
          <a:p>
            <a:pPr>
              <a:buFont typeface="Wingdings" pitchFamily="2" charset="2"/>
              <a:buChar char="ü"/>
            </a:pPr>
            <a:r>
              <a:rPr lang="fr-FR" dirty="0" smtClean="0"/>
              <a:t>Hypotension et arythmies cardiaques</a:t>
            </a:r>
          </a:p>
          <a:p>
            <a:pPr>
              <a:buFont typeface="Wingdings" pitchFamily="2" charset="2"/>
              <a:buChar char="ü"/>
            </a:pPr>
            <a:r>
              <a:rPr lang="fr-FR" dirty="0" smtClean="0"/>
              <a:t>Mouvements anormaux involontaires (dyskinésies).</a:t>
            </a:r>
          </a:p>
          <a:p>
            <a:pPr>
              <a:buFont typeface="Wingdings" pitchFamily="2" charset="2"/>
              <a:buChar char="ü"/>
            </a:pPr>
            <a:r>
              <a:rPr lang="fr-FR" dirty="0" smtClean="0"/>
              <a:t>Fluctuation d’effet (on-off </a:t>
            </a:r>
            <a:r>
              <a:rPr lang="fr-FR" dirty="0" err="1" smtClean="0"/>
              <a:t>effect</a:t>
            </a:r>
            <a:r>
              <a:rPr lang="fr-FR" dirty="0" smtClean="0"/>
              <a:t>)</a:t>
            </a:r>
          </a:p>
          <a:p>
            <a:pPr>
              <a:buFont typeface="Wingdings" pitchFamily="2" charset="2"/>
              <a:buChar char="ü"/>
            </a:pPr>
            <a:r>
              <a:rPr lang="fr-FR" dirty="0" smtClean="0"/>
              <a:t>Modifications du comportement (traitement possible avec la  </a:t>
            </a:r>
            <a:r>
              <a:rPr lang="fr-FR" dirty="0" err="1" smtClean="0"/>
              <a:t>clozapine</a:t>
            </a:r>
            <a:r>
              <a:rPr lang="fr-FR" dirty="0" smtClean="0"/>
              <a:t>)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b="1" u="sng" dirty="0" smtClean="0"/>
              <a:t>Contre-indications:</a:t>
            </a:r>
          </a:p>
          <a:p>
            <a:pPr>
              <a:buNone/>
            </a:pPr>
            <a:r>
              <a:rPr lang="fr-FR" dirty="0" smtClean="0"/>
              <a:t>Psychoses graves</a:t>
            </a:r>
          </a:p>
          <a:p>
            <a:pPr>
              <a:buNone/>
            </a:pPr>
            <a:r>
              <a:rPr lang="fr-FR" dirty="0" smtClean="0"/>
              <a:t>IDM</a:t>
            </a:r>
          </a:p>
          <a:p>
            <a:pPr>
              <a:buFont typeface="Wingdings" pitchFamily="2" charset="2"/>
              <a:buChar char="ü"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600" b="1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. </a:t>
            </a:r>
            <a:r>
              <a:rPr lang="fr-FR" sz="3100" b="1" dirty="0" smtClean="0">
                <a:solidFill>
                  <a:srgbClr val="0070C0"/>
                </a:solidFill>
              </a:rPr>
              <a:t>Médicaments augmentant la transmission dopaminergique </a:t>
            </a:r>
            <a:br>
              <a:rPr lang="fr-FR" sz="3100" b="1" dirty="0" smtClean="0">
                <a:solidFill>
                  <a:srgbClr val="0070C0"/>
                </a:solidFill>
              </a:rPr>
            </a:br>
            <a:r>
              <a:rPr lang="fr-FR" sz="2800" dirty="0" smtClean="0">
                <a:solidFill>
                  <a:srgbClr val="0070C0"/>
                </a:solidFill>
              </a:rPr>
              <a:t>1.a: Précurseurs de la dopamine = L.DOPA</a:t>
            </a:r>
            <a:r>
              <a:rPr lang="fr-FR" sz="2800" dirty="0" smtClean="0"/>
              <a:t/>
            </a:r>
            <a:br>
              <a:rPr lang="fr-FR" sz="2800" dirty="0" smtClean="0"/>
            </a:br>
            <a:endParaRPr lang="fr-FR" sz="31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fr-FR" dirty="0" smtClean="0"/>
              <a:t>Facilite la libération neuronale de la dopamine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Inhibe son captage par les nerfs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Bénéfice apporté de courte durée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Effets indésirables semblables à la L.DOPA mais moins sévères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Indications: Maladie de parkinson + Syndrome parkinsonien induit par les neuroleptiques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600" b="1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. </a:t>
            </a:r>
            <a:r>
              <a:rPr lang="fr-FR" sz="3100" b="1" dirty="0" smtClean="0">
                <a:solidFill>
                  <a:srgbClr val="0070C0"/>
                </a:solidFill>
              </a:rPr>
              <a:t>Médicaments augmentant la transmission dopaminergique </a:t>
            </a:r>
            <a:br>
              <a:rPr lang="fr-FR" sz="3100" b="1" dirty="0" smtClean="0">
                <a:solidFill>
                  <a:srgbClr val="0070C0"/>
                </a:solidFill>
              </a:rPr>
            </a:br>
            <a:r>
              <a:rPr lang="fr-FR" sz="2800" dirty="0" smtClean="0">
                <a:solidFill>
                  <a:srgbClr val="0070C0"/>
                </a:solidFill>
              </a:rPr>
              <a:t>1.b: </a:t>
            </a:r>
            <a:r>
              <a:rPr lang="fr-FR" sz="2800" dirty="0" err="1" smtClean="0">
                <a:solidFill>
                  <a:srgbClr val="0070C0"/>
                </a:solidFill>
              </a:rPr>
              <a:t>Amantadine</a:t>
            </a:r>
            <a:r>
              <a:rPr lang="fr-FR" sz="2800" dirty="0" smtClean="0"/>
              <a:t/>
            </a:r>
            <a:br>
              <a:rPr lang="fr-FR" sz="2800" dirty="0" smtClean="0"/>
            </a:br>
            <a:endParaRPr lang="fr-FR" sz="3100" b="1" dirty="0"/>
          </a:p>
        </p:txBody>
      </p:sp>
      <p:pic>
        <p:nvPicPr>
          <p:cNvPr id="7170" name="Picture 2" descr="http://www.microbiologybytes.com/virology/3035pics/Antivirals1.gif"/>
          <p:cNvPicPr>
            <a:picLocks noChangeAspect="1" noChangeArrowheads="1"/>
          </p:cNvPicPr>
          <p:nvPr/>
        </p:nvPicPr>
        <p:blipFill>
          <a:blip r:embed="rId2" cstate="print"/>
          <a:srcRect t="19068" r="52966"/>
          <a:stretch>
            <a:fillRect/>
          </a:stretch>
        </p:blipFill>
        <p:spPr bwMode="auto">
          <a:xfrm>
            <a:off x="7072330" y="285728"/>
            <a:ext cx="1585932" cy="18192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071678"/>
            <a:ext cx="8501122" cy="4525963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fr-FR" dirty="0" smtClean="0"/>
              <a:t>Effet agoniste des récepteurs D2 du corps strié</a:t>
            </a:r>
          </a:p>
          <a:p>
            <a:pPr algn="just">
              <a:buFont typeface="Wingdings" pitchFamily="2" charset="2"/>
              <a:buChar char="Ø"/>
            </a:pPr>
            <a:r>
              <a:rPr lang="fr-FR" dirty="0" smtClean="0"/>
              <a:t>Stimulation des récepteurs D2 des autres sites centraux</a:t>
            </a:r>
          </a:p>
          <a:p>
            <a:pPr algn="just">
              <a:buFont typeface="Wingdings" pitchFamily="2" charset="2"/>
              <a:buChar char="Ø"/>
            </a:pPr>
            <a:r>
              <a:rPr lang="fr-FR" dirty="0" smtClean="0"/>
              <a:t>Indiqués seuls pour retarder la Dopa thérapie, ou associés à la L.DOPA (si diminution de l’efficacité, ou effets on-off sévères)</a:t>
            </a:r>
          </a:p>
          <a:p>
            <a:pPr algn="just">
              <a:buFont typeface="Wingdings" pitchFamily="2" charset="2"/>
              <a:buChar char="Ø"/>
            </a:pPr>
            <a:r>
              <a:rPr lang="fr-FR" dirty="0" smtClean="0"/>
              <a:t>Effets indésirables similaires à ceux de la L.DOPA (dyskinésies moins fréquentes)</a:t>
            </a:r>
          </a:p>
          <a:p>
            <a:pPr algn="just">
              <a:buFont typeface="Wingdings" pitchFamily="2" charset="2"/>
              <a:buChar char="Ø"/>
            </a:pPr>
            <a:r>
              <a:rPr lang="fr-FR" dirty="0" smtClean="0"/>
              <a:t>Contre indiqués en cas d’hypersensibilité au produit, d’insuffisance rénale et hépatique, d’allaitement ou de psychoses graves</a:t>
            </a:r>
          </a:p>
          <a:p>
            <a:pPr algn="just"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3600" b="1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. </a:t>
            </a:r>
            <a:r>
              <a:rPr lang="fr-FR" sz="3100" b="1" dirty="0" smtClean="0">
                <a:solidFill>
                  <a:srgbClr val="0070C0"/>
                </a:solidFill>
              </a:rPr>
              <a:t>Médicaments augmentant la transmission dopaminergique </a:t>
            </a:r>
            <a:br>
              <a:rPr lang="fr-FR" sz="3100" b="1" dirty="0" smtClean="0">
                <a:solidFill>
                  <a:srgbClr val="0070C0"/>
                </a:solidFill>
              </a:rPr>
            </a:br>
            <a:r>
              <a:rPr lang="fr-FR" sz="2800" dirty="0" smtClean="0">
                <a:solidFill>
                  <a:srgbClr val="0070C0"/>
                </a:solidFill>
              </a:rPr>
              <a:t>1.c: les antiparkinsoniens à action dopaminergique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000" b="1" dirty="0" smtClean="0"/>
              <a:t>◦Dérivés de ergotés : Bromocriptine - </a:t>
            </a:r>
            <a:r>
              <a:rPr lang="fr-FR" sz="2000" b="1" dirty="0" err="1" smtClean="0"/>
              <a:t>Pergolide</a:t>
            </a:r>
            <a:r>
              <a:rPr lang="fr-FR" sz="2000" b="1" dirty="0" smtClean="0"/>
              <a:t> - </a:t>
            </a:r>
            <a:r>
              <a:rPr lang="fr-FR" sz="2000" b="1" dirty="0" err="1" smtClean="0"/>
              <a:t>maléate</a:t>
            </a:r>
            <a:r>
              <a:rPr lang="fr-FR" sz="2000" b="1" dirty="0" smtClean="0"/>
              <a:t> de </a:t>
            </a:r>
            <a:r>
              <a:rPr lang="fr-FR" sz="2000" b="1" dirty="0" err="1" smtClean="0"/>
              <a:t>Lisuride</a:t>
            </a:r>
            <a:r>
              <a:rPr lang="fr-FR" sz="2000" b="1" dirty="0" smtClean="0"/>
              <a:t/>
            </a:r>
            <a:br>
              <a:rPr lang="fr-FR" sz="2000" b="1" dirty="0" smtClean="0"/>
            </a:br>
            <a:r>
              <a:rPr lang="fr-FR" sz="2000" b="1" dirty="0" smtClean="0"/>
              <a:t>◦Dérivés non ergotés : Apomorphine </a:t>
            </a:r>
            <a:br>
              <a:rPr lang="fr-FR" sz="2000" b="1" dirty="0" smtClean="0"/>
            </a:br>
            <a:r>
              <a:rPr lang="fr-FR" sz="2800" dirty="0" smtClean="0"/>
              <a:t/>
            </a:r>
            <a:br>
              <a:rPr lang="fr-FR" sz="2800" dirty="0" smtClean="0"/>
            </a:br>
            <a:endParaRPr lang="fr-FR" sz="31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600" b="1" dirty="0" smtClean="0">
                <a:solidFill>
                  <a:srgbClr val="0070C0"/>
                </a:solidFill>
              </a:rPr>
              <a:t>1</a:t>
            </a:r>
            <a:r>
              <a:rPr lang="fr-FR" dirty="0" smtClean="0">
                <a:solidFill>
                  <a:srgbClr val="0070C0"/>
                </a:solidFill>
              </a:rPr>
              <a:t>.</a:t>
            </a:r>
            <a:r>
              <a:rPr lang="fr-FR" dirty="0" smtClean="0"/>
              <a:t> </a:t>
            </a:r>
            <a:r>
              <a:rPr lang="fr-FR" sz="3100" b="1" dirty="0" smtClean="0">
                <a:solidFill>
                  <a:srgbClr val="0070C0"/>
                </a:solidFill>
              </a:rPr>
              <a:t>Médicaments augmentant la transmission dopaminergique </a:t>
            </a:r>
            <a:br>
              <a:rPr lang="fr-FR" sz="3100" b="1" dirty="0" smtClean="0">
                <a:solidFill>
                  <a:srgbClr val="0070C0"/>
                </a:solidFill>
              </a:rPr>
            </a:br>
            <a:r>
              <a:rPr lang="fr-FR" sz="2800" dirty="0" smtClean="0">
                <a:solidFill>
                  <a:srgbClr val="0070C0"/>
                </a:solidFill>
              </a:rPr>
              <a:t>1.d: Inhibiteurs de la dégradation de la dopamine</a:t>
            </a:r>
            <a:br>
              <a:rPr lang="fr-FR" sz="2800" dirty="0" smtClean="0">
                <a:solidFill>
                  <a:srgbClr val="0070C0"/>
                </a:solidFill>
              </a:rPr>
            </a:br>
            <a:endParaRPr lang="fr-FR" sz="3100" b="1" dirty="0">
              <a:solidFill>
                <a:srgbClr val="0070C0"/>
              </a:solidFill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fr-FR" dirty="0" smtClean="0"/>
              <a:t>Inhibiteurs de la MAO B: </a:t>
            </a:r>
          </a:p>
          <a:p>
            <a:pPr algn="ctr"/>
            <a:r>
              <a:rPr lang="fr-FR" dirty="0" smtClean="0"/>
              <a:t>La </a:t>
            </a:r>
            <a:r>
              <a:rPr lang="fr-FR" dirty="0" err="1" smtClean="0"/>
              <a:t>sélégiline</a:t>
            </a:r>
            <a:r>
              <a:rPr lang="fr-FR" dirty="0" smtClean="0"/>
              <a:t>- </a:t>
            </a:r>
            <a:r>
              <a:rPr lang="fr-FR" dirty="0" err="1" smtClean="0"/>
              <a:t>rasagiline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>
          <a:xfrm>
            <a:off x="500034" y="1785926"/>
            <a:ext cx="4040188" cy="4325960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pPr algn="just"/>
            <a:r>
              <a:rPr lang="fr-FR" sz="1600" dirty="0" smtClean="0"/>
              <a:t>Efficacité en </a:t>
            </a:r>
            <a:r>
              <a:rPr lang="fr-FR" sz="1600" dirty="0" err="1" smtClean="0"/>
              <a:t>mono-thérapie</a:t>
            </a:r>
            <a:r>
              <a:rPr lang="fr-FR" sz="1600" dirty="0" smtClean="0"/>
              <a:t> dans les formes débutantes</a:t>
            </a:r>
          </a:p>
          <a:p>
            <a:pPr algn="just"/>
            <a:r>
              <a:rPr lang="fr-FR" sz="1600" dirty="0" smtClean="0"/>
              <a:t>Associés à la L.DOPA, ils permettent d’améliorer les fluctuations d’activité</a:t>
            </a:r>
            <a:endParaRPr lang="fr-FR" sz="1600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fr-FR" dirty="0" smtClean="0"/>
              <a:t>Inhibiteurs de la COMT:</a:t>
            </a:r>
          </a:p>
          <a:p>
            <a:pPr algn="ctr"/>
            <a:r>
              <a:rPr lang="fr-FR" dirty="0" err="1" smtClean="0"/>
              <a:t>Entacapone</a:t>
            </a:r>
            <a:r>
              <a:rPr lang="fr-FR" dirty="0" smtClean="0"/>
              <a:t> - </a:t>
            </a:r>
            <a:r>
              <a:rPr lang="fr-FR" dirty="0" err="1" smtClean="0"/>
              <a:t>tolcapone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4"/>
          </p:nvPr>
        </p:nvSpPr>
        <p:spPr>
          <a:xfrm>
            <a:off x="4714876" y="2214554"/>
            <a:ext cx="4041775" cy="3951288"/>
          </a:xfrm>
        </p:spPr>
        <p:txBody>
          <a:bodyPr>
            <a:normAutofit/>
          </a:bodyPr>
          <a:lstStyle/>
          <a:p>
            <a:pPr algn="just"/>
            <a:r>
              <a:rPr lang="fr-FR" sz="1400" dirty="0" smtClean="0"/>
              <a:t>Utilisés uniquement en association avec la (L.DOPA + IDC)</a:t>
            </a:r>
          </a:p>
          <a:p>
            <a:pPr algn="just"/>
            <a:r>
              <a:rPr lang="fr-FR" sz="1400" dirty="0" smtClean="0"/>
              <a:t>Permettent de ralentir le catabolisme de la L.DOPA au niveau périphérique</a:t>
            </a:r>
          </a:p>
          <a:p>
            <a:pPr algn="just"/>
            <a:endParaRPr lang="fr-FR" sz="1400" dirty="0" smtClean="0"/>
          </a:p>
          <a:p>
            <a:pPr algn="just">
              <a:buFont typeface="Wingdings" pitchFamily="2" charset="2"/>
              <a:buChar char="Ø"/>
            </a:pPr>
            <a:r>
              <a:rPr lang="fr-FR" sz="1400" dirty="0" smtClean="0"/>
              <a:t>Risque d’atteinte hépatique sévère</a:t>
            </a:r>
            <a:endParaRPr lang="fr-FR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13146"/>
          <a:stretch>
            <a:fillRect/>
          </a:stretch>
        </p:blipFill>
        <p:spPr bwMode="auto">
          <a:xfrm>
            <a:off x="0" y="4000504"/>
            <a:ext cx="9144000" cy="26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691" y="274638"/>
            <a:ext cx="8876465" cy="1143000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</a:rPr>
              <a:t>2. Médicaments inhibant l’activité cholinergique </a:t>
            </a:r>
            <a:r>
              <a:rPr lang="fr-FR" sz="2800" b="1" dirty="0" err="1" smtClean="0">
                <a:solidFill>
                  <a:srgbClr val="0070C0"/>
                </a:solidFill>
              </a:rPr>
              <a:t>striatale</a:t>
            </a:r>
            <a:endParaRPr lang="fr-FR" sz="2800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dirty="0" smtClean="0"/>
              <a:t>= anti-cholinergiques </a:t>
            </a:r>
            <a:r>
              <a:rPr lang="fr-FR" dirty="0" err="1" smtClean="0"/>
              <a:t>antimuscariniques</a:t>
            </a:r>
            <a:r>
              <a:rPr lang="fr-FR" dirty="0" smtClean="0"/>
              <a:t> centraux</a:t>
            </a:r>
          </a:p>
          <a:p>
            <a:pPr indent="738188">
              <a:buFont typeface="Wingdings" pitchFamily="2" charset="2"/>
              <a:buChar char="§"/>
              <a:tabLst>
                <a:tab pos="900113" algn="l"/>
                <a:tab pos="984250" algn="l"/>
              </a:tabLst>
            </a:pPr>
            <a:r>
              <a:rPr lang="fr-FR" dirty="0" err="1" smtClean="0">
                <a:solidFill>
                  <a:srgbClr val="00B050"/>
                </a:solidFill>
              </a:rPr>
              <a:t>Bipridène</a:t>
            </a:r>
            <a:endParaRPr lang="fr-FR" dirty="0" smtClean="0">
              <a:solidFill>
                <a:srgbClr val="00B050"/>
              </a:solidFill>
            </a:endParaRPr>
          </a:p>
          <a:p>
            <a:pPr indent="738188">
              <a:buFont typeface="Wingdings" pitchFamily="2" charset="2"/>
              <a:buChar char="§"/>
              <a:tabLst>
                <a:tab pos="900113" algn="l"/>
                <a:tab pos="984250" algn="l"/>
              </a:tabLst>
            </a:pPr>
            <a:r>
              <a:rPr lang="fr-FR" dirty="0" err="1" smtClean="0">
                <a:solidFill>
                  <a:srgbClr val="00B050"/>
                </a:solidFill>
              </a:rPr>
              <a:t>Trihexyphénidyle</a:t>
            </a:r>
            <a:endParaRPr lang="fr-FR" dirty="0" smtClean="0">
              <a:solidFill>
                <a:srgbClr val="00B050"/>
              </a:solidFill>
            </a:endParaRPr>
          </a:p>
          <a:p>
            <a:pPr indent="738188">
              <a:buFont typeface="Wingdings" pitchFamily="2" charset="2"/>
              <a:buChar char="§"/>
              <a:tabLst>
                <a:tab pos="900113" algn="l"/>
                <a:tab pos="984250" algn="l"/>
              </a:tabLst>
            </a:pPr>
            <a:r>
              <a:rPr lang="fr-FR" dirty="0" err="1" smtClean="0">
                <a:solidFill>
                  <a:srgbClr val="00B050"/>
                </a:solidFill>
              </a:rPr>
              <a:t>Tropatépine</a:t>
            </a:r>
            <a:endParaRPr lang="fr-FR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Réduction de l’activité cholinergique excessive du striatum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Efficacité inférieure à celle du premier groupe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Le tremblement est plus amélioré que la rigidité et la bradykinésie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b="1" u="sng" dirty="0" smtClean="0"/>
              <a:t>Indications: </a:t>
            </a:r>
          </a:p>
          <a:p>
            <a:pPr indent="460375">
              <a:buNone/>
            </a:pPr>
            <a:r>
              <a:rPr lang="fr-FR" dirty="0" smtClean="0"/>
              <a:t>Maladie de parkinson </a:t>
            </a:r>
          </a:p>
          <a:p>
            <a:pPr indent="460375">
              <a:buNone/>
            </a:pPr>
            <a:r>
              <a:rPr lang="fr-FR" dirty="0" smtClean="0"/>
              <a:t>Syndrome parkinsonien induit par les neuroleptiques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</a:rPr>
              <a:t>2.</a:t>
            </a:r>
            <a:r>
              <a:rPr lang="fr-FR" sz="2800" b="1" dirty="0" smtClean="0"/>
              <a:t> </a:t>
            </a:r>
            <a:r>
              <a:rPr lang="fr-FR" sz="2800" b="1" dirty="0" smtClean="0">
                <a:solidFill>
                  <a:srgbClr val="0070C0"/>
                </a:solidFill>
              </a:rPr>
              <a:t>Médicaments inhibant l’activité cholinergique </a:t>
            </a:r>
            <a:r>
              <a:rPr lang="fr-FR" sz="2800" b="1" dirty="0" err="1" smtClean="0">
                <a:solidFill>
                  <a:srgbClr val="0070C0"/>
                </a:solidFill>
              </a:rPr>
              <a:t>striatale</a:t>
            </a:r>
            <a:endParaRPr lang="fr-FR" sz="2800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dirty="0" smtClean="0"/>
              <a:t>Actifs per os</a:t>
            </a:r>
          </a:p>
          <a:p>
            <a:pPr>
              <a:buNone/>
            </a:pPr>
            <a:r>
              <a:rPr lang="fr-FR" dirty="0" smtClean="0"/>
              <a:t>Barrière intestinale :</a:t>
            </a:r>
            <a:r>
              <a:rPr lang="fr-FR" dirty="0" err="1" smtClean="0"/>
              <a:t>Déméthylation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Foie: Oxydation et </a:t>
            </a:r>
            <a:r>
              <a:rPr lang="fr-FR" dirty="0" err="1" smtClean="0"/>
              <a:t>glucuro</a:t>
            </a:r>
            <a:r>
              <a:rPr lang="fr-FR" dirty="0" smtClean="0"/>
              <a:t>-conjugaison</a:t>
            </a:r>
          </a:p>
          <a:p>
            <a:pPr>
              <a:buNone/>
            </a:pPr>
            <a:r>
              <a:rPr lang="fr-FR" dirty="0" smtClean="0"/>
              <a:t>Effets indésirables :</a:t>
            </a:r>
          </a:p>
          <a:p>
            <a:r>
              <a:rPr lang="fr-FR" dirty="0" smtClean="0"/>
              <a:t>Effets indésirables périphériques typiques:</a:t>
            </a:r>
          </a:p>
          <a:p>
            <a:pPr indent="557213">
              <a:buFontTx/>
              <a:buChar char="-"/>
            </a:pPr>
            <a:r>
              <a:rPr lang="fr-FR" dirty="0" smtClean="0"/>
              <a:t>Sécheresse buccale</a:t>
            </a:r>
          </a:p>
          <a:p>
            <a:pPr indent="557213">
              <a:buFontTx/>
              <a:buChar char="-"/>
            </a:pPr>
            <a:r>
              <a:rPr lang="fr-FR" dirty="0" smtClean="0"/>
              <a:t>Vision trouble</a:t>
            </a:r>
          </a:p>
          <a:p>
            <a:pPr indent="557213">
              <a:buFontTx/>
              <a:buChar char="-"/>
            </a:pPr>
            <a:r>
              <a:rPr lang="fr-FR" dirty="0" smtClean="0"/>
              <a:t>Constipation</a:t>
            </a:r>
          </a:p>
          <a:p>
            <a:pPr indent="557213">
              <a:buFontTx/>
              <a:buChar char="-"/>
            </a:pPr>
            <a:r>
              <a:rPr lang="fr-FR" dirty="0" smtClean="0"/>
              <a:t>Rétention urinaire</a:t>
            </a:r>
          </a:p>
          <a:p>
            <a:pPr indent="557213">
              <a:buFontTx/>
              <a:buChar char="-"/>
            </a:pPr>
            <a:r>
              <a:rPr lang="fr-FR" dirty="0" smtClean="0"/>
              <a:t>Effets sédatifs (propriété </a:t>
            </a:r>
            <a:r>
              <a:rPr lang="fr-FR" dirty="0" err="1" smtClean="0"/>
              <a:t>anti-histaminique</a:t>
            </a:r>
            <a:r>
              <a:rPr lang="fr-FR" dirty="0" smtClean="0"/>
              <a:t>)</a:t>
            </a:r>
          </a:p>
          <a:p>
            <a:r>
              <a:rPr lang="fr-FR" dirty="0" smtClean="0"/>
              <a:t>Effets centraux : confusion mentale, délires, hallucination, somnolence et modifications de l’humeur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982" y="0"/>
            <a:ext cx="9047018" cy="1143000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</a:rPr>
              <a:t>Interactions médicamenteuses des </a:t>
            </a:r>
            <a:r>
              <a:rPr lang="fr-FR" sz="2800" b="1" dirty="0" err="1" smtClean="0">
                <a:solidFill>
                  <a:srgbClr val="0070C0"/>
                </a:solidFill>
              </a:rPr>
              <a:t>anti-parkinsoniens</a:t>
            </a:r>
            <a:endParaRPr lang="fr-FR" sz="28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0" y="857232"/>
          <a:ext cx="8715404" cy="576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135"/>
                <a:gridCol w="3343944"/>
                <a:gridCol w="2466325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Médicaments </a:t>
                      </a:r>
                      <a:r>
                        <a:rPr lang="fr-FR" dirty="0" err="1" smtClean="0"/>
                        <a:t>anti-parkinsoniens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Autres médicaments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Mécanisme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L.DOPA</a:t>
                      </a:r>
                    </a:p>
                    <a:p>
                      <a:r>
                        <a:rPr lang="fr-FR" dirty="0" smtClean="0"/>
                        <a:t>Agonistes dopaminergiques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Neuroleptiques </a:t>
                      </a:r>
                      <a:r>
                        <a:rPr lang="fr-FR" dirty="0" err="1" smtClean="0"/>
                        <a:t>anti-psychotiques</a:t>
                      </a:r>
                      <a:r>
                        <a:rPr lang="fr-FR" dirty="0" smtClean="0"/>
                        <a:t>  classiques</a:t>
                      </a:r>
                    </a:p>
                    <a:p>
                      <a:r>
                        <a:rPr lang="fr-FR" dirty="0" smtClean="0"/>
                        <a:t>Neuroleptiques </a:t>
                      </a:r>
                      <a:r>
                        <a:rPr lang="fr-FR" dirty="0" err="1" smtClean="0"/>
                        <a:t>anti-émétiques</a:t>
                      </a:r>
                      <a:r>
                        <a:rPr lang="fr-FR" dirty="0" smtClean="0"/>
                        <a:t> (</a:t>
                      </a:r>
                      <a:r>
                        <a:rPr lang="fr-FR" dirty="0" err="1" smtClean="0"/>
                        <a:t>métoclopramide</a:t>
                      </a:r>
                      <a:r>
                        <a:rPr lang="fr-FR" dirty="0" smtClean="0"/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Antagonisme réciproque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Agonistes dopaminergiques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Alcaloides</a:t>
                      </a:r>
                      <a:r>
                        <a:rPr lang="fr-FR" dirty="0" smtClean="0"/>
                        <a:t> de l’ergot de seigle - Sympathomimétiques alpha</a:t>
                      </a:r>
                    </a:p>
                    <a:p>
                      <a:r>
                        <a:rPr lang="fr-FR" dirty="0" smtClean="0"/>
                        <a:t>Macrolides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Vasoconstriction</a:t>
                      </a:r>
                    </a:p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Accroissement de l’activité-surdosage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IMAO</a:t>
                      </a:r>
                      <a:r>
                        <a:rPr lang="fr-FR" baseline="0" dirty="0" smtClean="0"/>
                        <a:t> 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IMAO A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r>
                        <a:rPr lang="fr-FR" dirty="0" err="1" smtClean="0"/>
                        <a:t>Pethidine</a:t>
                      </a:r>
                      <a:r>
                        <a:rPr lang="fr-FR" dirty="0" smtClean="0"/>
                        <a:t>,</a:t>
                      </a:r>
                    </a:p>
                    <a:p>
                      <a:r>
                        <a:rPr lang="fr-FR" dirty="0" err="1" smtClean="0"/>
                        <a:t>Triptans</a:t>
                      </a:r>
                      <a:r>
                        <a:rPr lang="fr-FR" dirty="0" smtClean="0"/>
                        <a:t> (</a:t>
                      </a:r>
                      <a:r>
                        <a:rPr lang="fr-FR" dirty="0" err="1" smtClean="0"/>
                        <a:t>anti-migraineux</a:t>
                      </a:r>
                      <a:r>
                        <a:rPr lang="fr-FR" dirty="0" smtClean="0"/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Risque</a:t>
                      </a:r>
                      <a:r>
                        <a:rPr lang="fr-FR" baseline="0" dirty="0" smtClean="0"/>
                        <a:t> de poussée hypertensive</a:t>
                      </a:r>
                    </a:p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Syndrome </a:t>
                      </a:r>
                      <a:r>
                        <a:rPr lang="fr-FR" dirty="0" err="1" smtClean="0"/>
                        <a:t>sérotoninergique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ICOMT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IMAO non </a:t>
                      </a:r>
                      <a:r>
                        <a:rPr lang="fr-FR" dirty="0" err="1" smtClean="0"/>
                        <a:t>selectifs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Potentialisation des effets vasopresseurs des catécholamines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Anticholinergiques</a:t>
                      </a:r>
                      <a:r>
                        <a:rPr lang="fr-FR" dirty="0" smtClean="0"/>
                        <a:t> centraux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Autres </a:t>
                      </a:r>
                      <a:r>
                        <a:rPr lang="fr-FR" dirty="0" err="1" smtClean="0"/>
                        <a:t>anticholinergiques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Effets </a:t>
                      </a:r>
                      <a:r>
                        <a:rPr lang="fr-FR" dirty="0" err="1" smtClean="0"/>
                        <a:t>atropiniques</a:t>
                      </a:r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A. La maladie de Parkinson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fr-FR" dirty="0" smtClean="0"/>
              <a:t>Maladie neurologique chronique affectant le système nerveux central responsable de troubles essentiellement moteurs d’évolution progressive.</a:t>
            </a:r>
          </a:p>
          <a:p>
            <a:pPr algn="just">
              <a:buFont typeface="Wingdings" pitchFamily="2" charset="2"/>
              <a:buChar char="Ø"/>
            </a:pPr>
            <a:r>
              <a:rPr lang="fr-FR" dirty="0" smtClean="0"/>
              <a:t>Perte préférentielle des neurones producteurs de dopamine.</a:t>
            </a:r>
          </a:p>
          <a:p>
            <a:pPr algn="just">
              <a:buFont typeface="Wingdings" pitchFamily="2" charset="2"/>
              <a:buChar char="Ø"/>
            </a:pPr>
            <a:r>
              <a:rPr lang="fr-FR" dirty="0" smtClean="0"/>
              <a:t>Plus répandue chez le sexe masculin.</a:t>
            </a:r>
          </a:p>
          <a:p>
            <a:pPr algn="just">
              <a:buFont typeface="Wingdings" pitchFamily="2" charset="2"/>
              <a:buChar char="Ø"/>
            </a:pPr>
            <a:r>
              <a:rPr lang="fr-FR" dirty="0" smtClean="0"/>
              <a:t>Prévalence augmente avec l’âge .</a:t>
            </a:r>
            <a:endParaRPr lang="fr-FR" dirty="0"/>
          </a:p>
        </p:txBody>
      </p:sp>
      <p:sp>
        <p:nvSpPr>
          <p:cNvPr id="20482" name="AutoShape 2" descr="http://www.passeportsante.net/DocumentsProteus/images/maladie_parkinson_pm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9001156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B0F0"/>
                </a:solidFill>
              </a:rPr>
              <a:t>Stratégie thérapeutique de la maladie de Parkinson</a:t>
            </a:r>
            <a:endParaRPr lang="fr-FR" b="1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b="1" dirty="0" smtClean="0">
                <a:solidFill>
                  <a:srgbClr val="00B0F0"/>
                </a:solidFill>
              </a:rPr>
              <a:t>Patient &lt; 60 ans </a:t>
            </a:r>
          </a:p>
          <a:p>
            <a:pPr>
              <a:buNone/>
            </a:pPr>
            <a:r>
              <a:rPr lang="fr-FR" dirty="0" smtClean="0"/>
              <a:t>◦Agoniste dopaminergique en monothérapie (handicap modéré). </a:t>
            </a:r>
          </a:p>
          <a:p>
            <a:pPr>
              <a:buNone/>
            </a:pPr>
            <a:r>
              <a:rPr lang="fr-FR" dirty="0" smtClean="0"/>
              <a:t>◦Agoniste dopaminergique associé à la </a:t>
            </a:r>
            <a:r>
              <a:rPr lang="fr-FR" dirty="0" err="1" smtClean="0"/>
              <a:t>dopathérapie</a:t>
            </a:r>
            <a:r>
              <a:rPr lang="fr-FR" dirty="0" smtClean="0"/>
              <a:t>, dose </a:t>
            </a:r>
            <a:r>
              <a:rPr lang="fr-FR" smtClean="0"/>
              <a:t>minimale efficace. </a:t>
            </a: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b="1" dirty="0" smtClean="0">
                <a:solidFill>
                  <a:srgbClr val="00B0F0"/>
                </a:solidFill>
              </a:rPr>
              <a:t>Patient &gt; 70 ans </a:t>
            </a:r>
          </a:p>
          <a:p>
            <a:pPr>
              <a:buNone/>
            </a:pPr>
            <a:r>
              <a:rPr lang="fr-FR" dirty="0" smtClean="0"/>
              <a:t>◦</a:t>
            </a:r>
            <a:r>
              <a:rPr lang="fr-FR" dirty="0" err="1" smtClean="0"/>
              <a:t>Dopathérapie</a:t>
            </a:r>
            <a:r>
              <a:rPr lang="fr-FR" dirty="0" smtClean="0"/>
              <a:t>. 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b="1" dirty="0" smtClean="0">
                <a:solidFill>
                  <a:srgbClr val="00B0F0"/>
                </a:solidFill>
              </a:rPr>
              <a:t>Patient entre 60 et 70 ans</a:t>
            </a:r>
          </a:p>
          <a:p>
            <a:pPr>
              <a:buNone/>
            </a:pPr>
            <a:r>
              <a:rPr lang="fr-FR" dirty="0" smtClean="0"/>
              <a:t>◦Association agoniste dopaminergique, </a:t>
            </a:r>
            <a:r>
              <a:rPr lang="fr-FR" dirty="0" err="1" smtClean="0"/>
              <a:t>dopathérapie</a:t>
            </a:r>
            <a:r>
              <a:rPr lang="fr-FR" dirty="0" smtClean="0"/>
              <a:t> (fonction de l’état général et cognitif )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A.1.Symptomatologie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Triade symptomatique:</a:t>
            </a:r>
          </a:p>
          <a:p>
            <a:pPr>
              <a:buFontTx/>
              <a:buChar char="-"/>
            </a:pPr>
            <a:r>
              <a:rPr lang="fr-FR" dirty="0" smtClean="0"/>
              <a:t>Tremblements du repos</a:t>
            </a:r>
          </a:p>
          <a:p>
            <a:pPr>
              <a:buFontTx/>
              <a:buChar char="-"/>
            </a:pPr>
            <a:r>
              <a:rPr lang="fr-FR" dirty="0" smtClean="0"/>
              <a:t>Hypertonie plastique « rigidité musculaire »</a:t>
            </a:r>
          </a:p>
          <a:p>
            <a:pPr>
              <a:buFontTx/>
              <a:buChar char="-"/>
            </a:pPr>
            <a:r>
              <a:rPr lang="fr-FR" dirty="0" err="1" smtClean="0"/>
              <a:t>Akinesie</a:t>
            </a:r>
            <a:r>
              <a:rPr lang="fr-FR" dirty="0" smtClean="0"/>
              <a:t> « perte des </a:t>
            </a:r>
            <a:r>
              <a:rPr lang="fr-FR" dirty="0" smtClean="0"/>
              <a:t>mouvements»</a:t>
            </a:r>
            <a:endParaRPr lang="fr-FR" dirty="0" smtClean="0"/>
          </a:p>
          <a:p>
            <a:r>
              <a:rPr lang="fr-FR" dirty="0" smtClean="0">
                <a:solidFill>
                  <a:srgbClr val="FF0000"/>
                </a:solidFill>
              </a:rPr>
              <a:t>Instabilité posturale : un signe tardif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Parfois</a:t>
            </a:r>
            <a:r>
              <a:rPr lang="fr-FR" dirty="0" smtClean="0"/>
              <a:t> : atteinte intellectuelle « détérioration de la mémoire, difficulté d’adaptation »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Aux stades avancés </a:t>
            </a:r>
            <a:r>
              <a:rPr lang="fr-FR" dirty="0" smtClean="0"/>
              <a:t>: confusion mentale, démence….</a:t>
            </a:r>
          </a:p>
          <a:p>
            <a:endParaRPr lang="fr-FR" dirty="0"/>
          </a:p>
        </p:txBody>
      </p:sp>
      <p:sp>
        <p:nvSpPr>
          <p:cNvPr id="1026" name="AutoShape 2" descr="data:image/jpeg;base64,/9j/4AAQSkZJRgABAQAAAQABAAD/2wCEAAkGBhMQERURExQWFRUTGRgXFBgSFBUXGBcaFhoZHBgZFxcYHSYeGhkjGRcVHzEgJCcpLC4tGB4yNTAqNSYuLCkBCQoKBQUFDQUFDSkYEhgpKSkpKSkpKSkpKSkpKSkpKSkpKSkpKSkpKSkpKSkpKSkpKSkpKSkpKSkpKSkpKSkpKf/AABEIANkAtAMBIgACEQEDEQH/xAAbAAEAAgMBAQAAAAAAAAAAAAAABAUCAwYBB//EAEUQAAICAQMBBQUFAwoEBgMAAAECAxEABBIhMQUTIkFRBjJhcYEUI1KRoUJysQckM2JjgpKTosEVU4OyNENzs+HwJcLR/8QAFAEBAAAAAAAAAAAAAAAAAAAAAP/EABQRAQAAAAAAAAAAAAAAAAAAAAD/2gAMAwEAAhEDEQA/APuOMYwGMYwGMYwGMYwGM0azVrEhdroeQ5Zj5Ko/aYngAcknOK1Hbmo7QiZkgljg3DupINQv2jcjFbKLuVQG2koxulcEHpgd5jOT9m/aaWPTRDtBWilJ7tpH2d2zCuSyeGMFjsG6gSpHmL6zAYxjAZ4TXOe5869re1otb2gnZjlWgUKZ1ErR3I7EBH2gl6Xadgrl1LGhgXmq/lB09ssH84dHEbCNgFU7kDFpD4FAV91k0aq7zf2J7ZJqJ207xtBLRaNJWQu6Dq2xSSnBU01HxdMph2OEEOk08Wn0iMWDwzCN2mRQFLbEO1zsshmLc1Y5OV/txpoYlfWsXhkBU0H72OVY+UdoHBAUMF6KCKJ6XgfS8Zo0GrWaJJUNrIqupPBIYAix8iM34DGMYDGMYDGMYDGMYDGMYDGMYHK+2Ohlnm0sYTdpw5l1DHoixKeOPEWfvAAB5K30t5kkDoFcKrFForzSd4XoDwgsNg+AB+GaRpiNXNKGaS44k7sMajKs58I9223W3N0i+ozd/wAUG8Ii7rVn8LrzyNpFWdrHdTGh4SPQYFP7RatTAxmTYooMTuZmVzKuwNGPDwEYnkKGN9OdvsNqyIF05DVGimEuysXi6DxqSrla2kg/hJAussJYHknj3A93F95usAM5tVUizuADFvIAqtX0EL2a7CSHUaqZVKmRlAB6LwZJNhq6aWR2PxrpWB0eMYwNWp3bG2Vvo7N17d1cXXldZxv8n3Zg7hpnkczSSz9+Vkk7p2Ezq21GJRRuDAVRI5887fPmWh0mvngU6Wbu3TUzpOqMixxs07FyY3iYzbQ547xLoEdbwOzg0AVVJM5F+65CqAqmgUQbVTy4Hpnzz+WXSpOwiVZFkCPJI20sjR+6Eq/Exm7oKB0Z/Ik3J9qdJ2hNbaYK5jhiJGnnaItNIE3SnaSHQIoCruBANjOf/lr0cyR6cM8jOkFvIJUUEq6CTvECjqzRUVaiQfCaBwPrnsdGy6DSqworBEDfXhFAv0NVYy4ys9mRKNHp++4l7pO8B6htosHgcjoeBzfAyzwGMYwGMYwGMYwGMYwGUM3tI0jtFpIxKUJV5XbZCrDqoYAtKw8wgIB4JByv9p+22kk+xxCQiwsxh4kcmj3ERJFMVO55LAjQ9QzCrPQdivsVXKwqoASLTBQqBfdG9l3FgPNdo+Hnga10mqk295qSl3YggWMUK85e9N8iuVvngVWQoeyAjKkmu1Mkm5htMpViXJKbkhACqERqNAdSelCz13Yz0CrCXYdwj1IDqSOQQ9bla+jHcB6eeS9HKJUjkF0FPhaiwYUOSL8S06mvMnAquyoV0ybt7bEWZmXYWd2EnLs3vM9FRR5Jr5GZ2J2J3DzykknUMrAN1jRUCrEOSNqneRVDxfUwItQ0bSux4j1DMAoYkxyAIfCoJJD7uB+EZePrCUDxgNe3ra0GIskVYoG6q/l1wKb2p02pnMUMLOitIBMUlWP7qiWNhe83cBaUr7936TfZTTFNHAGZmYxozl2LHcygkWeaHQfAc2bJpdf7Rs2sh08fepqDTmKSEmMxsHB3OjUpXYfFZFsPCeg6rRwlI0Q1aqqmunAA4+GBuxjK7tbVsNkMRqWUmjW7Yi1vko8cAgC+NzL16YHmt7Y2uIYlEsvVhuCrGp6NK3O0HyFEtRoUCRTarWvoI9TIuyR5nDwRAbSJZSiGN2FhhvdG3cGi3FC8kJBHpXnUIWRI4HICl3c75vTl5C63Z8zjUaMiEblLmRpXnjBAL7433Rjzbw0orrtB4u8Cri9qpI9Zp4HiaJCO7mZmgaPfVJRXxBu82DyFSpYBYZE1GiXW9rvEVDiCJZZXk5AZmvTRbBVou15eoJLdRWSdXptCIg0el+0urlY0MH3isygDqgaMIuy3cWAF5NKM3+yXYrQt32oQLq9XcsoVr27QFCk3R296Rx6/XAu27TmQIxjWZGAO+FwrEnniNzRBFVTknJ+h16TJvQ8WQQQQykdVZTyrD0OVumEf2eVH4WJ5dxe1C7WMga7sAWCDx0yv0nZmpULq4qEsninikZwJV2hY1JqkkCqvi29bB4wOqxkbs3XrPDHMoIWRVcBuCNwuiPIjoflknAYxjAYxjAZW+0HaLwQkxKrTOVjhVzSl3NLuP4Ryx+CnLLOP1Hea7tJo1l2QaFAHMfLtNODYDdEZIgBdEjvjVEggLX2f0CKSR4jFuj7w+9IzFWnc+VtIo4HTZXSgLQaoF9gBP4iPdX4E+vw65U6ZjLGsOlHdQABRKK5X+wB5J/tG48xuy2h06xKFReL8vj1Yk9T5k9Tgb8pdDOAHkv7sSTNu8NBVNkC+oJDdPw5jrI+/dtMrsItu6ZoztKqbUIjjkMzK7FhyAPLcDm3Usp07KgpCI0FUBtfYpoA8UrdKGBXa3ULDHAkifezXbbQTCZXQMVPWxJLGBXpflll2v2G8w+61EmmJILGFY/FzZvcpIJ6WCPrkT2rh3d3aAhGWTfxa7JYm2r8WCnivIZ0OBC7L7Ij0ybYwbNb3clncgVudzyzcdTk3GMBlV2WpefUSn8Swp8FiFn83kk+lemWuc52P2sBGoVS7yDv2Cjos0q7S3x2PfHkhwMu04S2oZh0VIlZuPCS8niFggsqk8eXeA5u0uvWRywPhj7xxXIVV+7U0PJtsxH7pzVp+4l1UuzkxKivtc++ZXYqy3QYGNW9aYeVZO7LhQPIykEVGiha2qiraBT5jxk/3sDLtXUEIEjNPMdkZFWCRy49dqgt9BmIW9X1spF+Xevx+fcn8saZD3qrwoijPhq/eakIY+ixnj+tmHZLmWWWcV3bhEjINlxGZN0nwUl6A9Ev9rAq5tKneOEVFeXUImoVBW4CpFZ/Vu7FE+YavIZ0mp3bG2Vvo7d3TdXF/C8oNVMIptPd8ajumJWtxaGTZRq2oMoJ9QcvNVKRQABsgMCeitYJwIHsu5+zhGG142ZHQkEqdxIBr1UqQfMEZb5z3Y7iPVvAW3MIYrPmTGzLuYebFHi58yD6Z0OAxjGAxjGBG7R7QTTxPNIdqRgsx+A9B5k9ABySQMrvZTswwws7oEk1MjzyqK8LSHhTXBKoEUnzKk5q7fh77VaOFv6MNJOw8maAL3YPqA8gf5xjL/AZV9qawpu2L94FCxswO3fKaVf63KhmrkAD1yz3c155VBu91F1aaf053SsPL9xD+cnquBs7N7POnCR7i1qd7NVswCBT/AIQePQefXIuvOwTCgPvNOVAq9rNGtkDp4lcf3cy1Mwn/AGW7s2rOG2vC6nwuFPT3jZ4IoAjrUL7XK00cMkJWVhTuNjxssY3LJQYMoEpsBl8yPPA39oyfadTDFGQy6eQSTlSCAQp2xuR0NkNt68KarkdBkfQ6JYU2rzySxNWzHqxoAWfgAPIUBWSMBjGMCL2pqu6heQclVJUHzavCPq1D65zfs1oXjXWPFfBWCANXP2SIRg2fxSBvhx8Tlx26LbTg3sM67686VjGD8O8CfkM16zSaqKJY9J3JNsXbUF/2mLNtVByxLN1IA464HumlVNRKgu5F79F4AewqvV9WVlW+eO9X1yPFqjpZe67q43RDGE2qbQFGRVJANIsZ2g3yaBAzUuqkMsQ1KBJdz91sTjb3Tbgrbn3P4enHBHBonJh18WpXu5I96sxXwq0igg8b6G6JwOTvC7TYu8DZ27FvAhB5n3Rkf1GA7xr6ikBHHmy5u1etWNNqVa7RtQoAi9bYnhE2qeT6UOayt7OcN3zLHK6g90gbhgqkhkHekMLYEknyKUTQqdEsTgF4mQR2VEopQAeGABKAcWAeR6DAj9qsoTTMQABPHZoADcGUHqassPPzGWOq0xZ1I4Gx0JBojdtII+RX9c1dt6MzwSwDgyIyhj7vPFWOR8xyOo5GatHqJZokkjaNUdQyFleQlWFqW8S0arzOBDd0XtKO/C7QzA/2nOnIZeeQO7YfC+eovoc5Tt6KcURqNzGSJIwqRqUZ5I9zAi2ruxJYJAI4IN3nV4DGMYDGMYHKSSmXVR6nxVHO2niUXtK7WE7mvMuKs9BEK6m+qvOW0HYo1Wii5AZXklUspZdzvJu3qGXcCHbixiDRSA7djbowFddPqpY1rkoyRml5F+Y5Ui+MC67U1whAI96RkjHFhS5IDtX7I+JrivPMh2bGiD3j3dsGFlyx5Zjt95ibNVz6eWUuocqAqaGQl3QsZ5IgDsbdy4kZi/FqDxdci8u9J2kshKgMjjkrKjKfmL4cD1UkfHAj6nWNp4jLIofkbjADue6VdqHqxJAq+nnxkb2X7LMfeSyCpn2oyhtyxRx33MSfAI1k+bMT6ZJji3ye7UcBvhSA0ldVH4VB+PiPHu85aWTZqGjJAMqCRR67DsevgoMH+LAs8YxgMYxgVftGagL/AIHicn0CyIWPyC7j9Mma3WLEhdrNUAFFsxJpVUepPH/8ze6AggiweCDyDfrnPTexcakPp2eF1ZXA3F42ZAypvR78IDEUpU9OeBQe9tamdu7BiVEaRLkaZQ8Z3DaQtUb5X3vOuQclSdjBpe8cIxJIDgGOVRtoDeh8Zu/w0M97K7WTVo0ciBXG5ZI2oggMyFlv34yVajXwIB4yIeyIgbVGLbCVMjMwNkBQkrEmNl8NDjg8DgkBviVklkEUas5IZyz7VCub28Wd45Pu0b65YyyPwF2Akm9xJ4APIA68lOLHU85A7Ikc+Gb+k2KjFlVWfbuNsEZlA545HJah5CQZHXwwxKQOjM4VbPPFAki/h64GjtKNpe7027h7M7AFbRNu5V/eZ0Xrwu7m8m/aRHGWYBFXhQPMcBQBXUmgF+Iyu1XZkpXvWfdKARtj8C7Grekdm9xoEMx6qPdHATdoKIRMG7xEAdVSMDeXNQohPRrodbsi6wIUPZ0X/FO8aJe9EDFXfxOAJSAUf0qRgR5DuwM6jKnsbsYxs08zb9RKAHYe6ijkRRDyjBJ56seT5AW2AxjGAxjGBTezk4WMQ/tK84r0CS+fx2uhyV2lpiCJ41uSO+AaLofeT0vixfmB0s5Vzn7NqnemKyKJQFF8gpFN9KbTv8w+XsDks4N0CKta4Kg8H9oXfP08sDQkserhtGtJAaK8EEH48q6sOhFgrzyM0aOUahDHMAJUIEiqSCGHR0INhT1Vh611BzzUQjTuZl4SQjvh5WaAl+B6BvUUT7uSZ9MruCVFoAQ4JDqbPF17p+dcGxgUvZ+uZYIjqGZlpmWVS1sp3cPTXuVDd82EJ4OT9fHGwAi/pVIkQxgtRPFsRwFYWDZ5F1ZGa9DpSkY0hHMHdiF2unVR4Wsf+YArAj1F0AwzPQxNEDplO1loxuyAiRRtBLbSLccKeh6HAs4NSr2B1Xhgeqki6I+RGbc5rtPWyqQe6cShT4ksxgqCVpqpldqUoxB6EC+T0uAxjGAzRrtT3UbyH9hWb/CCf9s35C7ZgMmnmRerRyKPmykD9TgQOz+yBJpNOGJWWONCsi0HVyi7j6EMeqmwfMZX/wDB9Sz7Xjgev/M5jRwPd8CkurAUKuvD8eOh7JnEkETr0aNGHyKgj9DkvA4qbTdzMYKjRpKLOgjSbVuwYsApZCI1bbYVy3lwDZtdJ2rtfue8RiW53vAgRKr7mNNzEfB/jz5Zadq6RJIyHjElWVWwCW8grEjaxPF2MiS9gwFkUF1ZDvXZNIpO0jlwG8Ysj3rwKXXazUakAQ7e6hmEM6htgkCX3y94wvaPCg21uYGyFzRG0x1GnQKE0yahtikqC9xuU2IvSOOn61ZojhbPYaXQpEixooVE91R0H/3recj2Fov/AMiU2bIdGhSAX1LJFbniy1SPySSd5vkch22MYwGMYwGMYwKvt2TulXU+UBJk/wDSbiT/AAin/uZP00QVaHTyokj6XmboCCCLB4IPQjKz2Xb+axr/AMsNF8+5ZowfqEBwLN0DAqQCCKIPIIPUHKRxq4AUQRyxgHu3klMbp+FXtGDACwH68CweSb3K/tuJmjAVdzb4/oveKHN/uFsDX2HpW2d9IQXl8fCgBA4U7AerVXvHk/DpnvbOlmYxtDttSwbcaIDKRuQ0QWHkGFG+egyZoJC0SMepVSfmQLzfgVMHZTtJ3kz2AbRF6cdDI37dEkgABRdkMaItsYwGMYwGeHPcHAqvZVr0Wn/9KMfkoH+2TtXqhGASLtlUD1LED/e/pkb2eWtJAPSKP/sXNfbDbpNNH5tLv48hGjMSfhe0f3hgSO1HUKoaqZ0HiIAvcK69TYFAc5s0+hSNndR4pDbsSSTXQWfIeQ6DKztq2mgRSeZUY8blCpvY8fsk0FDH1FZd4HjNX/31yj7EYSarVuD7jJCQLoMq72qwKJV4rri1+OWPaTkBADRZwLI+ZqyCATXWsof5PkuLUzbg/wBo1U0qst0VO1Uq/wCqq84HVYxjAYxjAYxjAZVezB/m/wD1J/8A35Ms5JAoLMQAASSTQAHUk+Qyg7P7VWGBFCs8kpleKJAN7q0jsG8RAVaYHcxA5A68YF9LMq1ZrcQo+JPQZo1R3Bfe5YdOLo+fF15/Gsw7OilrvJjTtz3am0jHHhBobzxyx+NADMpZgZUSr4d7N/sbBx/mfpge9mT747/rOvHorso/QZKyq9nprWVf+XPMv+st/wDtlrgMYxgMYxgMYxgVns7qN8C/1Kj+qAK3+oHJjxEyq1LtCuCSPFbFKo+S0pv18PplV7KsQNRGR/R6mYD4hyJAfyk/TLzA5TtE7tWqqSB3gc7jYJifTqAo8rBl/Jj58dXlFq4VR0W7bvVYk/2jPXw8nHyAy9wIPa8yrGSSoYBmQtXBVSSwB6kLZyn/AJNdEYuy9IpABMYfwggfeEuKB56MM3e2ugSaAIeHkYQxMCQU7/7typHn3TSfll7DEEUKopVAAA6ADgD8sDPGMYDGMYDGMYFT7U02lkiPJnHcAepm8H1oMW+SnLRUA58/Xz46fxOVnaC79Vpk/CJpfqoSMf8AvZa4ELtTXGIJtClndV8RoUTbn4kKGPzrNTD+dRgfsxS38Nzw7fz2N+We6TbO5lK8RtJHHd88qHaj/WQgH0v1OOzTueWX8TbF9NsVrX+MyH6nA87GT+mcdHmciunhCoT+aHLLIHYP/h4j5soY/NvE36k5PwGMYwGMYwGMYwKzspfvtUfIyJX0hjB/XLF3ABJNAcknyAyu7DH9OT5zyfoFH+2StT94rxiieFcMDVNW4fVCfzGBUtFtAZ+qSQDw/ChS9LAeRvpl/lHPIJDASdoaeQCq95VlCnmxutb6ZeYFR7Q1emJ8tQn6q4H8ct8p/agHuo669/p6/wA1L/S8uMBjGMBjGMBjGMCrRw+tYecMKj/Pckj51Ap+oy0yq7Epn1MlUWmKn/pKqD+B/XJnaERdCgBIfwtRqlbhjfyvpgVuq10kekDRKDLIPu14ChpDYLf1V3WT518csdFphGAgNhAFFm29SWP4m4J/PzyP2jHum06jpuZm+SKa/wBZQ/QZL0p9/wDePlXp+fzwI/YP/hov3Bk/IHYTD7PFXkoH+Hg/wyfgMYxgMYxgMYwcCt7Aa4i3mZJif81x/ADJmplKgbQCSyjnpRIs/leQ/ZofzSA+bRq5+bjcf1Y5K10m1C11tDEEAk3R6KOT58DnA50udvZxqxJK0jC6rfDNJZ+TMOM6rKXXdnIzQQH3UVmUD+zMSj6U5y6wKb2ge30kY/b1Cn6RpJIf+zLnKjXxb9Zph/y1mk+tJGP0lf8AI5b4DGMYDGMYDGMhdralkj8HDuVRCRYDOa3EedC2rzrA1ezp3adJDwZQZT8O9JcD5gMB9Ml95uk21ewWT6E8AfOrP1HrlRqdNqjsg0xWCGPajSyDfIVUAVEnu9BW9/jSnqbDV62LSRGSVwqqLZmq2IHJpQNzGugH0wCHfqWPlEgUV+KQ7mB+SpEf72TVWvrzlZ2LIs8SalQV+0BZfeYGnQbdwBqwm3jyP55M1muSFQzk0TQ2qzG/koJwI/YibYyv4ZJQfrIx/gRlhlT7OTiRJHAYbppDTqVYUa8SnkXV8+RGW2AxjGAxjGAxjMJn2qWq6BNdLryvAhdgitPGPJRtH7qEqv8ApAyRq3IqvX/ah5+pHrnnZ0IjiSMHd3aql+pUAH+GZ6iULV34mCivUn+HGBE1DgauIeZinr6NAc2dqHwqNxUmSMAgX+0DXyIBGQ9Tq0GoMshVE06FNzfimKMfkAqJz57/ACrmJrO25TqYXjGnk0XSSUSW4kkIWPYK27bYCwTe49KohYaJd2r1D/hWKIfQNISPn3qj+4MtMrex5lkMsiHcrurKR0IMcdH8qyywGMYwGMYwNOq1QjXc1kWB4VZjZ6cKCcre2O0o0jjmkJSNZFLM6su3qASCLrcVF/HJnasW6Pox2srAI0i2VN0e7IJHqDY9Qc160k7JFi7zbZrcFYHpwr0pI54LCv4BHk7filUrGs0ocEXCkijng1Mdqqeeu4VkQdjzM8aiOKCJABuRmafapJVFcAAAn3hzYY8mzlg3bVDmGYHjgxM1evKbvL0zUfaqIErs1Fr1A0mpPX/p84GTdnxqqRyMydEjCaiZATtHACsORtND4WKs5n/w6ZOIpzXkJ17yvhusOR+8SfjlT2n23PqAqaaOSFd47yfUwlAirye7ikp3c9LC0LPNjNn/AAZp1Bi1+pWRAFZ1MZB/eidClkeYAPTAkKmrjkICwssi72dd/hkWgR3RNlWQCqYkMDfBzZoe1ZJSVVoiy++hDq6/NSSR+WaPsWsUhftTN5WYNPz08Rpx0+A+mTOxuzmjBMjPLIS3jlWINTEWB3fG3wg16BfTA36l9QAdiRMeK3yOnlzZCN55Jg3V46vz23X655LEWFWVPqtEj5bgR6eWewIQKZt3oTV18aAGBsxjGBBm7RdSR9nlYDzUwUfiAZQfzGQNfJ9pVEdJEjZwsiP4e8VlYbSUY8XRIvmq5GXuV/aMe/YGV9lkvtNEULW68VX+E/PgnAr4NSmnkaON/ukUAQ6fSswiN+bxgjnnw1eS5lkbug5Vm70NcYKgKl2SGJPWh8yMhL7QA2II4e7icrck6xbgtBmhUIwYBiyclQSDzXOW+l1KahRLE25WDBXWiOtGifivy4wIA1xSXUBYZJQCpJjMXXu18NO6ktVeVcjnrUTt7UF9I0bQTwrIu3dGkMjwk1tbYjsbViPdBoi+OubexYtRpdPsmTe6t4pIW7xpR5yurhSHIHKrur9njgedp+16Qc93qW86Glm5vgDeQESupLEUMCV2Eiw6YEbio3HlWDUDtFggEHaq9c3P2sw6aeY/5K/98gyF2b7QfaJtiRPW0mRytx1Q2hX6FrYjbV8E9KJuy4urF9a869awMYtSrVyAT5WpPlY4J6X5ZtyO0g271KgAmyw4oGm9K6ZuR7ANg35joflgZYxjAZiyWK/gSP1GZYwMdg9BnqrXTPcYHijjnnAH/wA57jAZFn0O9gxd6UhgqttFjpdCyPgTRyVjAwWOiTZN+R6D5ZnjGAxjGB4ReeJGAAAKA6AcD8hmWMCK3ZkRO4xpZ6nYtn4E10ySqgcDgfDPcYDMWS/X6Ej+GZYwMBHQoE/O7P5m80roqUKrMtEkkbbNmzdjzJyTjAjS6QsT944vyGyv1U5HPYyk8yTH5TSKP9BAyxxgaNLoxGNoZzzfjdnP5sSaxm/G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8" name="Picture 4" descr="http://upload.wikimedia.org/wikipedia/commons/thumb/4/44/Sir_William_Richard_Gowers_Parkinson_Disease_sketch_1886.svg/225px-Sir_William_Richard_Gowers_Parkinson_Disease_sketch_1886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75" y="428604"/>
            <a:ext cx="2143125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A.2 Physiopathologie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fr-FR" sz="2400" dirty="0" smtClean="0"/>
              <a:t>Dégénérescence cellulaire du Locus </a:t>
            </a:r>
            <a:r>
              <a:rPr lang="fr-FR" sz="2400" dirty="0" err="1" smtClean="0"/>
              <a:t>niger</a:t>
            </a:r>
            <a:r>
              <a:rPr lang="fr-FR" sz="2400" dirty="0" smtClean="0"/>
              <a:t> «substance noire » :    </a:t>
            </a:r>
          </a:p>
          <a:p>
            <a:pPr>
              <a:buNone/>
            </a:pPr>
            <a:r>
              <a:rPr lang="fr-FR" sz="2400" dirty="0" smtClean="0"/>
              <a:t>                           perturbation de la voie </a:t>
            </a:r>
            <a:r>
              <a:rPr lang="fr-FR" sz="2400" dirty="0" err="1" smtClean="0"/>
              <a:t>nigro</a:t>
            </a:r>
            <a:r>
              <a:rPr lang="fr-FR" sz="2400" dirty="0" smtClean="0"/>
              <a:t>-striée</a:t>
            </a:r>
            <a:endParaRPr lang="fr-FR" sz="2400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1187624" y="1916832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6386" name="Picture 2" descr="http://www.mosaique.levillage.org/miroirs/parkinson.jpg"/>
          <p:cNvPicPr>
            <a:picLocks noChangeAspect="1" noChangeArrowheads="1"/>
          </p:cNvPicPr>
          <p:nvPr/>
        </p:nvPicPr>
        <p:blipFill>
          <a:blip r:embed="rId2" cstate="print"/>
          <a:srcRect l="1477" t="14164" r="1652" b="2624"/>
          <a:stretch>
            <a:fillRect/>
          </a:stretch>
        </p:blipFill>
        <p:spPr bwMode="auto">
          <a:xfrm>
            <a:off x="755576" y="2276872"/>
            <a:ext cx="7776864" cy="40130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71472" y="5500702"/>
            <a:ext cx="7358114" cy="914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357298"/>
            <a:ext cx="8892480" cy="4785395"/>
          </a:xfrm>
        </p:spPr>
        <p:txBody>
          <a:bodyPr>
            <a:normAutofit fontScale="77500" lnSpcReduction="20000"/>
          </a:bodyPr>
          <a:lstStyle/>
          <a:p>
            <a:pPr marL="0" indent="360363" algn="just">
              <a:buSzPct val="60000"/>
              <a:buBlip>
                <a:blip r:embed="rId3"/>
              </a:buBlip>
            </a:pPr>
            <a:r>
              <a:rPr lang="fr-FR" dirty="0" smtClean="0"/>
              <a:t>La voie </a:t>
            </a:r>
            <a:r>
              <a:rPr lang="fr-FR" dirty="0" err="1" smtClean="0"/>
              <a:t>nigro</a:t>
            </a:r>
            <a:r>
              <a:rPr lang="fr-FR" dirty="0" smtClean="0"/>
              <a:t>-striée = voie extrapyramidale </a:t>
            </a:r>
          </a:p>
          <a:p>
            <a:pPr marL="0" indent="360363" algn="just">
              <a:buSzPct val="60000"/>
              <a:buBlip>
                <a:blip r:embed="rId3"/>
              </a:buBlip>
            </a:pPr>
            <a:r>
              <a:rPr lang="fr-FR" dirty="0" smtClean="0"/>
              <a:t>C’est une voie qui projette des axones de la substance noire au striatum, cette région est impliquée dans le contrôle moteur.</a:t>
            </a:r>
          </a:p>
          <a:p>
            <a:pPr marL="0" indent="360363" algn="just">
              <a:buSzPct val="60000"/>
              <a:buBlip>
                <a:blip r:embed="rId3"/>
              </a:buBlip>
            </a:pPr>
            <a:r>
              <a:rPr lang="fr-FR" dirty="0" smtClean="0"/>
              <a:t>La dopamine libérée par les neurones </a:t>
            </a:r>
            <a:r>
              <a:rPr lang="fr-FR" dirty="0" err="1" smtClean="0"/>
              <a:t>nigro</a:t>
            </a:r>
            <a:r>
              <a:rPr lang="fr-FR" dirty="0" smtClean="0"/>
              <a:t>-striés inhibe les neurones </a:t>
            </a:r>
            <a:r>
              <a:rPr lang="fr-FR" dirty="0" err="1" smtClean="0"/>
              <a:t>stiataux</a:t>
            </a:r>
            <a:r>
              <a:rPr lang="fr-FR" dirty="0" smtClean="0"/>
              <a:t> cholinergiques</a:t>
            </a:r>
          </a:p>
          <a:p>
            <a:pPr marL="0" indent="360363" algn="just">
              <a:buSzPct val="60000"/>
              <a:buBlip>
                <a:blip r:embed="rId3"/>
              </a:buBlip>
            </a:pPr>
            <a:r>
              <a:rPr lang="fr-FR" dirty="0" smtClean="0"/>
              <a:t>Cette voie est responsable de </a:t>
            </a:r>
          </a:p>
          <a:p>
            <a:pPr marL="0" indent="360363" algn="just">
              <a:buFontTx/>
              <a:buChar char="-"/>
            </a:pPr>
            <a:r>
              <a:rPr lang="fr-FR" dirty="0" smtClean="0"/>
              <a:t>l’inhibition du tonus musculaire et mouvements involontaires</a:t>
            </a:r>
          </a:p>
          <a:p>
            <a:pPr marL="0" indent="360363" algn="just">
              <a:buFontTx/>
              <a:buChar char="-"/>
            </a:pPr>
            <a:r>
              <a:rPr lang="fr-FR" dirty="0" smtClean="0"/>
              <a:t>la coordination des mouvements soutenus lents. </a:t>
            </a:r>
          </a:p>
          <a:p>
            <a:pPr marL="0" indent="360363" algn="just">
              <a:buSzPct val="60000"/>
              <a:buBlip>
                <a:blip r:embed="rId3"/>
              </a:buBlip>
            </a:pPr>
            <a:r>
              <a:rPr lang="fr-FR" dirty="0" smtClean="0"/>
              <a:t>Maladie de Parkinson = dégénérescence massive de ces neurones intervenant dans le contrôle des neurones  cholinergiques</a:t>
            </a:r>
          </a:p>
          <a:p>
            <a:pPr marL="0" indent="360363">
              <a:buNone/>
              <a:tabLst>
                <a:tab pos="360363" algn="l"/>
              </a:tabLst>
            </a:pPr>
            <a:endParaRPr lang="fr-FR" dirty="0" smtClean="0"/>
          </a:p>
          <a:p>
            <a:pPr marL="0" indent="360363">
              <a:buNone/>
              <a:tabLst>
                <a:tab pos="360363" algn="l"/>
              </a:tabLst>
            </a:pPr>
            <a:r>
              <a:rPr lang="fr-FR" b="1" dirty="0" smtClean="0">
                <a:solidFill>
                  <a:srgbClr val="0070C0"/>
                </a:solidFill>
              </a:rPr>
              <a:t>   </a:t>
            </a:r>
            <a:r>
              <a:rPr lang="fr-FR" b="1" dirty="0" smtClean="0">
                <a:solidFill>
                  <a:srgbClr val="FF0000"/>
                </a:solidFill>
              </a:rPr>
              <a:t>Résultat: Déficit en Dopamine, Excès en Acétylcholine</a:t>
            </a: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A.2 Physiopathologie</a:t>
            </a:r>
            <a:endParaRPr lang="fr-FR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1357298"/>
            <a:ext cx="8229600" cy="846158"/>
          </a:xfrm>
        </p:spPr>
        <p:txBody>
          <a:bodyPr>
            <a:normAutofit/>
          </a:bodyPr>
          <a:lstStyle/>
          <a:p>
            <a:r>
              <a:rPr lang="fr-FR" sz="3200" b="1" u="sng" dirty="0" smtClean="0"/>
              <a:t>Synthèse de la dopamine</a:t>
            </a:r>
            <a:endParaRPr lang="fr-FR" sz="3200" b="1" u="sng" dirty="0"/>
          </a:p>
        </p:txBody>
      </p:sp>
      <p:pic>
        <p:nvPicPr>
          <p:cNvPr id="4098" name="Picture 2" descr="http://t0.gstatic.com/images?q=tbn:ANd9GcTnp2QaYle2uMrMeYCaU6YZAu0ESGNX-YeJz-YAUlrpl3sXJfGzCfe407pG"/>
          <p:cNvPicPr>
            <a:picLocks noChangeAspect="1" noChangeArrowheads="1"/>
          </p:cNvPicPr>
          <p:nvPr/>
        </p:nvPicPr>
        <p:blipFill>
          <a:blip r:embed="rId2" cstate="print"/>
          <a:srcRect b="9091"/>
          <a:stretch>
            <a:fillRect/>
          </a:stretch>
        </p:blipFill>
        <p:spPr bwMode="auto">
          <a:xfrm>
            <a:off x="428596" y="3071810"/>
            <a:ext cx="3168352" cy="3600400"/>
          </a:xfrm>
          <a:prstGeom prst="rect">
            <a:avLst/>
          </a:prstGeom>
          <a:noFill/>
        </p:spPr>
      </p:pic>
      <p:pic>
        <p:nvPicPr>
          <p:cNvPr id="4100" name="Picture 4" descr="http://www.humans.be/images/biochimie/phenyl%20tyrosine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67336" y="2143116"/>
            <a:ext cx="5976664" cy="2767765"/>
          </a:xfrm>
          <a:prstGeom prst="rect">
            <a:avLst/>
          </a:prstGeom>
          <a:noFill/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428596" y="214290"/>
            <a:ext cx="8229600" cy="1071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A.3.</a:t>
            </a:r>
            <a:r>
              <a:rPr kumimoji="0" lang="fr-FR" sz="44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Rappel:</a:t>
            </a:r>
          </a:p>
          <a:p>
            <a:pPr lvl="0" algn="ctr">
              <a:spcBef>
                <a:spcPct val="0"/>
              </a:spcBef>
            </a:pPr>
            <a:r>
              <a:rPr lang="fr-FR" sz="44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L</a:t>
            </a:r>
            <a:r>
              <a:rPr kumimoji="0" lang="fr-FR" sz="44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transmission dopaminergique au niveau du SNC</a:t>
            </a:r>
            <a:r>
              <a:rPr lang="fr-FR" sz="44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000760" y="5000636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OH en 3 et 4: importants pour l’activité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b="1" u="sng" dirty="0" smtClean="0"/>
              <a:t>Métabolisme de la dopamine</a:t>
            </a:r>
            <a:endParaRPr lang="fr-FR" sz="3200" b="1" u="sng" dirty="0"/>
          </a:p>
        </p:txBody>
      </p:sp>
      <p:pic>
        <p:nvPicPr>
          <p:cNvPr id="23554" name="Picture 2" descr="http://img.medscape.com/article/718/267/718267-fig1.jpg"/>
          <p:cNvPicPr>
            <a:picLocks noChangeAspect="1" noChangeArrowheads="1"/>
          </p:cNvPicPr>
          <p:nvPr/>
        </p:nvPicPr>
        <p:blipFill>
          <a:blip r:embed="rId2" cstate="print"/>
          <a:srcRect t="10673" r="-799"/>
          <a:stretch>
            <a:fillRect/>
          </a:stretch>
        </p:blipFill>
        <p:spPr bwMode="auto">
          <a:xfrm>
            <a:off x="714348" y="1961456"/>
            <a:ext cx="7416824" cy="4896544"/>
          </a:xfrm>
          <a:prstGeom prst="rect">
            <a:avLst/>
          </a:prstGeom>
          <a:noFill/>
        </p:spPr>
      </p:pic>
      <p:sp>
        <p:nvSpPr>
          <p:cNvPr id="4" name="Titr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28596" y="214290"/>
            <a:ext cx="8229600" cy="1071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A.3.</a:t>
            </a:r>
            <a:r>
              <a:rPr kumimoji="0" lang="fr-FR" sz="44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Rappel:</a:t>
            </a:r>
          </a:p>
          <a:p>
            <a:pPr lvl="0" algn="ctr">
              <a:spcBef>
                <a:spcPct val="0"/>
              </a:spcBef>
            </a:pPr>
            <a:r>
              <a:rPr lang="fr-FR" sz="44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L</a:t>
            </a:r>
            <a:r>
              <a:rPr kumimoji="0" lang="fr-FR" sz="44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transmission dopaminergique au niveau du SNC</a:t>
            </a:r>
            <a:r>
              <a:rPr lang="fr-FR" sz="44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106688" cy="2578298"/>
          </a:xfrm>
        </p:spPr>
        <p:txBody>
          <a:bodyPr>
            <a:normAutofit/>
          </a:bodyPr>
          <a:lstStyle/>
          <a:p>
            <a:r>
              <a:rPr lang="fr-FR" sz="2800" b="1" u="sng" dirty="0" smtClean="0">
                <a:solidFill>
                  <a:srgbClr val="0070C0"/>
                </a:solidFill>
              </a:rPr>
              <a:t>Quelles sont les voies dopaminergiques?</a:t>
            </a:r>
            <a:endParaRPr lang="fr-FR" sz="2800" b="1" u="sng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925144"/>
          </a:xfrm>
        </p:spPr>
        <p:txBody>
          <a:bodyPr>
            <a:normAutofit fontScale="47500" lnSpcReduction="20000"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 algn="just"/>
            <a:r>
              <a:rPr lang="fr-FR" b="1" dirty="0" smtClean="0"/>
              <a:t>Voie </a:t>
            </a:r>
            <a:r>
              <a:rPr lang="fr-FR" b="1" dirty="0" err="1" smtClean="0"/>
              <a:t>hypothalamo</a:t>
            </a:r>
            <a:r>
              <a:rPr lang="fr-FR" b="1" dirty="0" smtClean="0"/>
              <a:t>-hypophysaire « Faisceau </a:t>
            </a:r>
            <a:r>
              <a:rPr lang="fr-FR" b="1" dirty="0" err="1" smtClean="0"/>
              <a:t>tubero</a:t>
            </a:r>
            <a:r>
              <a:rPr lang="fr-FR" b="1" dirty="0" smtClean="0"/>
              <a:t>-</a:t>
            </a:r>
            <a:r>
              <a:rPr lang="fr-FR" b="1" dirty="0" err="1" smtClean="0"/>
              <a:t>infundibulaire</a:t>
            </a:r>
            <a:r>
              <a:rPr lang="fr-FR" b="1" dirty="0" smtClean="0"/>
              <a:t> » </a:t>
            </a:r>
            <a:r>
              <a:rPr lang="fr-FR" dirty="0" smtClean="0"/>
              <a:t>: qui contrôle plusieurs </a:t>
            </a:r>
            <a:r>
              <a:rPr lang="fr-FR" dirty="0" err="1" smtClean="0"/>
              <a:t>mécanismesneuro</a:t>
            </a:r>
            <a:r>
              <a:rPr lang="fr-FR" dirty="0" smtClean="0"/>
              <a:t>-endocriniens  et </a:t>
            </a:r>
            <a:r>
              <a:rPr lang="fr-FR" dirty="0" err="1" smtClean="0"/>
              <a:t>enparticulier</a:t>
            </a:r>
            <a:r>
              <a:rPr lang="fr-FR" dirty="0" smtClean="0"/>
              <a:t> la synthèse de prolactine.</a:t>
            </a:r>
          </a:p>
          <a:p>
            <a:pPr algn="just"/>
            <a:endParaRPr lang="fr-FR" dirty="0" smtClean="0"/>
          </a:p>
          <a:p>
            <a:pPr algn="just">
              <a:buNone/>
            </a:pPr>
            <a:r>
              <a:rPr lang="fr-FR" dirty="0" smtClean="0"/>
              <a:t>         A l’état normal l’action dopaminergique inhibe la sécrétion de prolactine et son déficit est à l’origine de galactorrhée, d’aménorrhée, de troubles sexuels.</a:t>
            </a:r>
          </a:p>
          <a:p>
            <a:pPr algn="just">
              <a:buNone/>
            </a:pPr>
            <a:endParaRPr lang="fr-FR" dirty="0" smtClean="0"/>
          </a:p>
          <a:p>
            <a:pPr algn="just"/>
            <a:r>
              <a:rPr lang="fr-FR" b="1" dirty="0" smtClean="0"/>
              <a:t>Voie </a:t>
            </a:r>
            <a:r>
              <a:rPr lang="fr-FR" b="1" dirty="0" err="1" smtClean="0"/>
              <a:t>mésocorticolimbique</a:t>
            </a:r>
            <a:r>
              <a:rPr lang="fr-FR" b="1" dirty="0" smtClean="0"/>
              <a:t>:  </a:t>
            </a:r>
            <a:r>
              <a:rPr lang="fr-FR" dirty="0" smtClean="0"/>
              <a:t>responsable des mécanismes de récompense, apprentissage, mémoire, réactions comportementales liées à l’émotivité et à l’anxiété</a:t>
            </a:r>
          </a:p>
          <a:p>
            <a:pPr algn="just">
              <a:buNone/>
            </a:pPr>
            <a:r>
              <a:rPr lang="fr-FR" dirty="0" smtClean="0"/>
              <a:t>        L’hyperactivité la voie </a:t>
            </a:r>
            <a:r>
              <a:rPr lang="fr-FR" dirty="0" err="1" smtClean="0"/>
              <a:t>mésolimbique</a:t>
            </a:r>
            <a:r>
              <a:rPr lang="fr-FR" dirty="0" smtClean="0"/>
              <a:t> entraîne un excès des fonctions normales et une production des symptômes positifs : délire, hallucinations, tr. communication) et de troubles comportementaux (agressivité, hostilité).</a:t>
            </a:r>
          </a:p>
          <a:p>
            <a:pPr algn="just">
              <a:buNone/>
            </a:pPr>
            <a:endParaRPr lang="fr-FR" dirty="0" smtClean="0"/>
          </a:p>
          <a:p>
            <a:pPr algn="just"/>
            <a:r>
              <a:rPr lang="fr-FR" b="1" dirty="0" smtClean="0"/>
              <a:t>Voie </a:t>
            </a:r>
            <a:r>
              <a:rPr lang="fr-FR" b="1" dirty="0" err="1" smtClean="0"/>
              <a:t>nigro</a:t>
            </a:r>
            <a:r>
              <a:rPr lang="fr-FR" b="1" dirty="0" smtClean="0"/>
              <a:t>-striée</a:t>
            </a:r>
            <a:r>
              <a:rPr lang="fr-FR" dirty="0" smtClean="0"/>
              <a:t>:  Le déficit de dopamine entraîne </a:t>
            </a:r>
            <a:r>
              <a:rPr lang="fr-FR" b="1" dirty="0" smtClean="0"/>
              <a:t>les symptômes extrapyramidaux</a:t>
            </a:r>
            <a:r>
              <a:rPr lang="fr-FR" dirty="0" smtClean="0"/>
              <a:t> </a:t>
            </a:r>
            <a:endParaRPr lang="fr-FR" dirty="0"/>
          </a:p>
        </p:txBody>
      </p:sp>
      <p:pic>
        <p:nvPicPr>
          <p:cNvPr id="17410" name="Picture 2" descr="http://lecerveau.mcgill.ca/flash/a/a_03/a_03_cl/a_03_cl_que/a_03_cl_que_1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0"/>
            <a:ext cx="5256584" cy="33569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B. Traitement de la maladie de parkinson</a:t>
            </a:r>
            <a:endParaRPr lang="fr-FR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</TotalTime>
  <Words>1060</Words>
  <Application>Microsoft Office PowerPoint</Application>
  <PresentationFormat>Affichage à l'écran (4:3)</PresentationFormat>
  <Paragraphs>211</Paragraphs>
  <Slides>20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Thème Office</vt:lpstr>
      <vt:lpstr>Les antiparkinsoniens</vt:lpstr>
      <vt:lpstr>A. La maladie de Parkinson</vt:lpstr>
      <vt:lpstr>A.1.Symptomatologie</vt:lpstr>
      <vt:lpstr>A.2 Physiopathologie</vt:lpstr>
      <vt:lpstr>A.2 Physiopathologie</vt:lpstr>
      <vt:lpstr>Synthèse de la dopamine</vt:lpstr>
      <vt:lpstr>Métabolisme de la dopamine</vt:lpstr>
      <vt:lpstr>Quelles sont les voies dopaminergiques?</vt:lpstr>
      <vt:lpstr>B. Traitement de la maladie de parkinson</vt:lpstr>
      <vt:lpstr>1. Médicaments augmentant la transmission dopaminergique  1.a: Précurseurs de la dopamine = L.DOPA </vt:lpstr>
      <vt:lpstr>1. Médicaments augmentant la transmission dopaminergique  1.a: Précurseurs de la dopamine = L.DOPA </vt:lpstr>
      <vt:lpstr>1. Médicaments augmentant la transmission dopaminergique  1.a: Précurseurs de la dopamine = L.DOPA </vt:lpstr>
      <vt:lpstr>1. Médicaments augmentant la transmission dopaminergique  1.a: Précurseurs de la dopamine = L.DOPA </vt:lpstr>
      <vt:lpstr>1. Médicaments augmentant la transmission dopaminergique  1.b: Amantadine </vt:lpstr>
      <vt:lpstr>1. Médicaments augmentant la transmission dopaminergique  1.c: les antiparkinsoniens à action dopaminergique ◦Dérivés de ergotés : Bromocriptine - Pergolide - maléate de Lisuride ◦Dérivés non ergotés : Apomorphine   </vt:lpstr>
      <vt:lpstr>1. Médicaments augmentant la transmission dopaminergique  1.d: Inhibiteurs de la dégradation de la dopamine </vt:lpstr>
      <vt:lpstr>2. Médicaments inhibant l’activité cholinergique striatale</vt:lpstr>
      <vt:lpstr>2. Médicaments inhibant l’activité cholinergique striatale</vt:lpstr>
      <vt:lpstr>Interactions médicamenteuses des anti-parkinsoniens</vt:lpstr>
      <vt:lpstr>Stratégie thérapeutique de la maladie de Parkinson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moi</dc:creator>
  <cp:lastModifiedBy>user</cp:lastModifiedBy>
  <cp:revision>92</cp:revision>
  <dcterms:created xsi:type="dcterms:W3CDTF">2012-11-02T13:53:42Z</dcterms:created>
  <dcterms:modified xsi:type="dcterms:W3CDTF">2015-01-20T19:26:32Z</dcterms:modified>
</cp:coreProperties>
</file>