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23" r:id="rId4"/>
    <p:sldMasterId id="2147483735" r:id="rId5"/>
  </p:sldMasterIdLst>
  <p:notesMasterIdLst>
    <p:notesMasterId r:id="rId54"/>
  </p:notesMasterIdLst>
  <p:sldIdLst>
    <p:sldId id="256" r:id="rId6"/>
    <p:sldId id="556" r:id="rId7"/>
    <p:sldId id="557" r:id="rId8"/>
    <p:sldId id="501" r:id="rId9"/>
    <p:sldId id="502" r:id="rId10"/>
    <p:sldId id="503" r:id="rId11"/>
    <p:sldId id="504" r:id="rId12"/>
    <p:sldId id="505" r:id="rId13"/>
    <p:sldId id="507" r:id="rId14"/>
    <p:sldId id="506" r:id="rId15"/>
    <p:sldId id="508" r:id="rId16"/>
    <p:sldId id="509" r:id="rId17"/>
    <p:sldId id="514" r:id="rId18"/>
    <p:sldId id="510" r:id="rId19"/>
    <p:sldId id="512" r:id="rId20"/>
    <p:sldId id="513" r:id="rId21"/>
    <p:sldId id="516" r:id="rId22"/>
    <p:sldId id="518" r:id="rId23"/>
    <p:sldId id="517" r:id="rId24"/>
    <p:sldId id="519" r:id="rId25"/>
    <p:sldId id="520" r:id="rId26"/>
    <p:sldId id="523" r:id="rId27"/>
    <p:sldId id="524" r:id="rId28"/>
    <p:sldId id="525" r:id="rId29"/>
    <p:sldId id="522" r:id="rId30"/>
    <p:sldId id="521" r:id="rId31"/>
    <p:sldId id="526" r:id="rId32"/>
    <p:sldId id="527" r:id="rId33"/>
    <p:sldId id="528" r:id="rId34"/>
    <p:sldId id="530" r:id="rId35"/>
    <p:sldId id="531" r:id="rId36"/>
    <p:sldId id="532" r:id="rId37"/>
    <p:sldId id="533" r:id="rId38"/>
    <p:sldId id="529" r:id="rId39"/>
    <p:sldId id="534" r:id="rId40"/>
    <p:sldId id="536" r:id="rId41"/>
    <p:sldId id="537" r:id="rId42"/>
    <p:sldId id="535" r:id="rId43"/>
    <p:sldId id="539" r:id="rId44"/>
    <p:sldId id="540" r:id="rId45"/>
    <p:sldId id="542" r:id="rId46"/>
    <p:sldId id="541" r:id="rId47"/>
    <p:sldId id="562" r:id="rId48"/>
    <p:sldId id="559" r:id="rId49"/>
    <p:sldId id="560" r:id="rId50"/>
    <p:sldId id="561" r:id="rId51"/>
    <p:sldId id="563" r:id="rId52"/>
    <p:sldId id="282" r:id="rId5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61853"/>
    <a:srgbClr val="CAEA64"/>
    <a:srgbClr val="BAE434"/>
    <a:srgbClr val="990B3E"/>
    <a:srgbClr val="1CD6CD"/>
    <a:srgbClr val="5C412A"/>
    <a:srgbClr val="473221"/>
    <a:srgbClr val="1CECC4"/>
    <a:srgbClr val="9D17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8603FDC-E32A-4AB5-989C-0864C3EAD2B8}" styleName="Style à thème 2 - Accentuation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801" autoAdjust="0"/>
  </p:normalViewPr>
  <p:slideViewPr>
    <p:cSldViewPr>
      <p:cViewPr varScale="1">
        <p:scale>
          <a:sx n="56" d="100"/>
          <a:sy n="56" d="100"/>
        </p:scale>
        <p:origin x="180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A8278D-BD7F-4427-AF7E-784CD2D89B54}" type="datetimeFigureOut">
              <a:rPr lang="fr-FR" smtClean="0"/>
              <a:pPr/>
              <a:t>24/05/2015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FBB870-687C-447D-A38A-7AF5D7A0894F}" type="slidenum">
              <a:rPr lang="fr-FR" smtClean="0"/>
              <a:pPr/>
              <a:t>‹N°›</a:t>
            </a:fld>
            <a:endParaRPr lang="fr-FR"/>
          </a:p>
        </p:txBody>
      </p:sp>
    </p:spTree>
    <p:extLst>
      <p:ext uri="{BB962C8B-B14F-4D97-AF65-F5344CB8AC3E}">
        <p14:creationId xmlns:p14="http://schemas.microsoft.com/office/powerpoint/2010/main" val="3733538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DFBB870-687C-447D-A38A-7AF5D7A0894F}" type="slidenum">
              <a:rPr lang="fr-FR" smtClean="0"/>
              <a:pPr/>
              <a:t>1</a:t>
            </a:fld>
            <a:endParaRPr lang="fr-FR"/>
          </a:p>
        </p:txBody>
      </p:sp>
    </p:spTree>
    <p:extLst>
      <p:ext uri="{BB962C8B-B14F-4D97-AF65-F5344CB8AC3E}">
        <p14:creationId xmlns:p14="http://schemas.microsoft.com/office/powerpoint/2010/main" val="4273279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5"/>
          <p:cNvSpPr>
            <a:spLocks noGrp="1" noChangeArrowheads="1"/>
          </p:cNvSpPr>
          <p:nvPr>
            <p:ph type="sldNum" sz="quarter" idx="5"/>
          </p:nvPr>
        </p:nvSpPr>
        <p:spPr>
          <a:noFill/>
        </p:spPr>
        <p:txBody>
          <a:bodyPr/>
          <a:lstStyle/>
          <a:p>
            <a:fld id="{7767DCAA-9F7B-486A-BC5F-F168056A0F0E}" type="slidenum">
              <a:rPr lang="en-CA"/>
              <a:pPr/>
              <a:t>16</a:t>
            </a:fld>
            <a:endParaRPr lang="en-CA"/>
          </a:p>
        </p:txBody>
      </p:sp>
      <p:sp>
        <p:nvSpPr>
          <p:cNvPr id="169987" name="Rectangle 2"/>
          <p:cNvSpPr>
            <a:spLocks noGrp="1" noChangeArrowheads="1"/>
          </p:cNvSpPr>
          <p:nvPr>
            <p:ph type="body" idx="1"/>
          </p:nvPr>
        </p:nvSpPr>
        <p:spPr>
          <a:xfrm>
            <a:off x="939559" y="4361201"/>
            <a:ext cx="4975777" cy="3833422"/>
          </a:xfrm>
          <a:noFill/>
          <a:ln/>
        </p:spPr>
        <p:txBody>
          <a:bodyPr/>
          <a:lstStyle/>
          <a:p>
            <a:endParaRPr lang="fr-CA" smtClean="0"/>
          </a:p>
        </p:txBody>
      </p:sp>
      <p:sp>
        <p:nvSpPr>
          <p:cNvPr id="169988" name="Rectangle 3"/>
          <p:cNvSpPr>
            <a:spLocks noGrp="1" noRot="1" noChangeAspect="1" noChangeArrowheads="1" noTextEdit="1"/>
          </p:cNvSpPr>
          <p:nvPr>
            <p:ph type="sldImg"/>
          </p:nvPr>
        </p:nvSpPr>
        <p:spPr>
          <a:xfrm>
            <a:off x="1298575" y="801688"/>
            <a:ext cx="4260850" cy="3195637"/>
          </a:xfrm>
          <a:ln cap="flat"/>
        </p:spPr>
      </p:sp>
    </p:spTree>
    <p:extLst>
      <p:ext uri="{BB962C8B-B14F-4D97-AF65-F5344CB8AC3E}">
        <p14:creationId xmlns:p14="http://schemas.microsoft.com/office/powerpoint/2010/main" val="2691588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DFBB870-687C-447D-A38A-7AF5D7A0894F}" type="slidenum">
              <a:rPr lang="fr-FR" smtClean="0"/>
              <a:pPr/>
              <a:t>24</a:t>
            </a:fld>
            <a:endParaRPr lang="fr-FR"/>
          </a:p>
        </p:txBody>
      </p:sp>
    </p:spTree>
    <p:extLst>
      <p:ext uri="{BB962C8B-B14F-4D97-AF65-F5344CB8AC3E}">
        <p14:creationId xmlns:p14="http://schemas.microsoft.com/office/powerpoint/2010/main" val="4146017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DFBB870-687C-447D-A38A-7AF5D7A0894F}" type="slidenum">
              <a:rPr lang="fr-FR" smtClean="0"/>
              <a:pPr/>
              <a:t>31</a:t>
            </a:fld>
            <a:endParaRPr lang="fr-FR"/>
          </a:p>
        </p:txBody>
      </p:sp>
    </p:spTree>
    <p:extLst>
      <p:ext uri="{BB962C8B-B14F-4D97-AF65-F5344CB8AC3E}">
        <p14:creationId xmlns:p14="http://schemas.microsoft.com/office/powerpoint/2010/main" val="752920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smtClean="0"/>
              <a:t>Dpd:dihydropyrimidine</a:t>
            </a:r>
            <a:r>
              <a:rPr lang="fr-FR" dirty="0" smtClean="0"/>
              <a:t> </a:t>
            </a:r>
            <a:r>
              <a:rPr lang="fr-FR" dirty="0" err="1" smtClean="0"/>
              <a:t>déhydrogénase</a:t>
            </a:r>
            <a:endParaRPr lang="fr-FR" dirty="0" smtClean="0"/>
          </a:p>
          <a:p>
            <a:endParaRPr lang="fr-FR" dirty="0"/>
          </a:p>
        </p:txBody>
      </p:sp>
      <p:sp>
        <p:nvSpPr>
          <p:cNvPr id="4" name="Slide Number Placeholder 3"/>
          <p:cNvSpPr>
            <a:spLocks noGrp="1"/>
          </p:cNvSpPr>
          <p:nvPr>
            <p:ph type="sldNum" sz="quarter" idx="10"/>
          </p:nvPr>
        </p:nvSpPr>
        <p:spPr/>
        <p:txBody>
          <a:bodyPr/>
          <a:lstStyle/>
          <a:p>
            <a:fld id="{0DFBB870-687C-447D-A38A-7AF5D7A0894F}" type="slidenum">
              <a:rPr lang="fr-FR" smtClean="0"/>
              <a:pPr/>
              <a:t>34</a:t>
            </a:fld>
            <a:endParaRPr lang="fr-FR"/>
          </a:p>
        </p:txBody>
      </p:sp>
    </p:spTree>
    <p:extLst>
      <p:ext uri="{BB962C8B-B14F-4D97-AF65-F5344CB8AC3E}">
        <p14:creationId xmlns:p14="http://schemas.microsoft.com/office/powerpoint/2010/main" val="720959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smtClean="0"/>
              <a:t>- le </a:t>
            </a:r>
            <a:r>
              <a:rPr lang="fr-FR" b="1" dirty="0" err="1" smtClean="0"/>
              <a:t>dTMP</a:t>
            </a:r>
            <a:r>
              <a:rPr lang="fr-FR" b="1" dirty="0" smtClean="0"/>
              <a:t>: (</a:t>
            </a:r>
            <a:r>
              <a:rPr lang="fr-FR" b="1" dirty="0" err="1" smtClean="0"/>
              <a:t>desoxy</a:t>
            </a:r>
            <a:r>
              <a:rPr lang="fr-FR" b="1" dirty="0" smtClean="0"/>
              <a:t>-</a:t>
            </a:r>
            <a:r>
              <a:rPr lang="fr-FR" b="1" dirty="0" err="1" smtClean="0"/>
              <a:t>thymidine</a:t>
            </a:r>
            <a:r>
              <a:rPr lang="fr-FR" b="1" dirty="0" smtClean="0"/>
              <a:t>-mono-phosphate) </a:t>
            </a:r>
            <a:r>
              <a:rPr lang="fr-FR" dirty="0" smtClean="0"/>
              <a:t>est l’un </a:t>
            </a:r>
            <a:r>
              <a:rPr lang="fr-FR" b="1" dirty="0" smtClean="0"/>
              <a:t>des nucléotides constitutifs de l'ADN</a:t>
            </a:r>
            <a:r>
              <a:rPr lang="fr-FR" dirty="0" smtClean="0"/>
              <a:t>. </a:t>
            </a:r>
          </a:p>
          <a:p>
            <a:r>
              <a:rPr lang="fr-FR" b="1" dirty="0" smtClean="0"/>
              <a:t>- Le </a:t>
            </a:r>
            <a:r>
              <a:rPr lang="fr-FR" b="1" dirty="0" err="1" smtClean="0"/>
              <a:t>dUMP</a:t>
            </a:r>
            <a:r>
              <a:rPr lang="fr-FR" b="1" dirty="0" smtClean="0"/>
              <a:t>: (La </a:t>
            </a:r>
            <a:r>
              <a:rPr lang="fr-FR" b="1" dirty="0" err="1" smtClean="0"/>
              <a:t>désoxyuridine</a:t>
            </a:r>
            <a:r>
              <a:rPr lang="fr-FR" b="1" dirty="0" smtClean="0"/>
              <a:t> </a:t>
            </a:r>
            <a:r>
              <a:rPr lang="fr-FR" b="1" dirty="0" err="1" smtClean="0"/>
              <a:t>monophosphate</a:t>
            </a:r>
            <a:r>
              <a:rPr lang="fr-FR" b="1" dirty="0" smtClean="0"/>
              <a:t>)</a:t>
            </a:r>
            <a:r>
              <a:rPr lang="fr-FR" dirty="0" smtClean="0"/>
              <a:t>, est un </a:t>
            </a:r>
            <a:r>
              <a:rPr lang="fr-FR" dirty="0" err="1" smtClean="0"/>
              <a:t>désoxyribonucléotide</a:t>
            </a:r>
            <a:r>
              <a:rPr lang="fr-FR" dirty="0" smtClean="0"/>
              <a:t> homologue de l'UMP, dont elle diffère par le remplacement du groupe hydroxyle –OH par un atome d'hydrogène en position 2' du résidu ribose de la molécule.</a:t>
            </a:r>
            <a:endParaRPr lang="fr-FR" dirty="0"/>
          </a:p>
        </p:txBody>
      </p:sp>
      <p:sp>
        <p:nvSpPr>
          <p:cNvPr id="4" name="Slide Number Placeholder 3"/>
          <p:cNvSpPr>
            <a:spLocks noGrp="1"/>
          </p:cNvSpPr>
          <p:nvPr>
            <p:ph type="sldNum" sz="quarter" idx="10"/>
          </p:nvPr>
        </p:nvSpPr>
        <p:spPr/>
        <p:txBody>
          <a:bodyPr/>
          <a:lstStyle/>
          <a:p>
            <a:fld id="{0DFBB870-687C-447D-A38A-7AF5D7A0894F}" type="slidenum">
              <a:rPr lang="fr-FR" smtClean="0"/>
              <a:pPr/>
              <a:t>35</a:t>
            </a:fld>
            <a:endParaRPr lang="fr-FR"/>
          </a:p>
        </p:txBody>
      </p:sp>
    </p:spTree>
    <p:extLst>
      <p:ext uri="{BB962C8B-B14F-4D97-AF65-F5344CB8AC3E}">
        <p14:creationId xmlns:p14="http://schemas.microsoft.com/office/powerpoint/2010/main" val="720959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DFBB870-687C-447D-A38A-7AF5D7A0894F}" type="slidenum">
              <a:rPr lang="fr-FR" smtClean="0"/>
              <a:pPr/>
              <a:t>36</a:t>
            </a:fld>
            <a:endParaRPr lang="fr-FR"/>
          </a:p>
        </p:txBody>
      </p:sp>
    </p:spTree>
    <p:extLst>
      <p:ext uri="{BB962C8B-B14F-4D97-AF65-F5344CB8AC3E}">
        <p14:creationId xmlns:p14="http://schemas.microsoft.com/office/powerpoint/2010/main" val="720959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fr-FR" sz="1200" b="0" i="0" u="none" strike="noStrike" baseline="0" dirty="0" smtClean="0">
                <a:latin typeface="Univers"/>
              </a:rPr>
              <a:t>Dans les lymphomes hodgkiniens, la dégénérescence cancéreuse touche presque toujours les lymphocytes B ganglionnaires.</a:t>
            </a:r>
          </a:p>
          <a:p>
            <a:pPr algn="l"/>
            <a:r>
              <a:rPr lang="fr-FR" sz="1200" b="0" i="0" u="none" strike="noStrike" baseline="0" dirty="0" smtClean="0">
                <a:latin typeface="Univers"/>
              </a:rPr>
              <a:t>&gt; Ce type de lymphome reste généralement localisé dans les ganglions lymphatiques</a:t>
            </a:r>
            <a:endParaRPr lang="fr-FR" sz="1200" dirty="0" smtClean="0">
              <a:solidFill>
                <a:srgbClr val="E61853"/>
              </a:solidFill>
              <a:effectLst/>
              <a:latin typeface="+mn-lt"/>
              <a:ea typeface="Calibri"/>
              <a:cs typeface="Arial"/>
            </a:endParaRPr>
          </a:p>
          <a:p>
            <a:endParaRPr lang="fr-FR" sz="1200" b="0" i="0" u="none" strike="noStrike" kern="1200" baseline="0" dirty="0" smtClean="0">
              <a:solidFill>
                <a:schemeClr val="tx1"/>
              </a:solidFill>
              <a:latin typeface="+mn-lt"/>
              <a:ea typeface="+mn-ea"/>
              <a:cs typeface="+mn-cs"/>
            </a:endParaRPr>
          </a:p>
          <a:p>
            <a:r>
              <a:rPr lang="fr-FR" sz="1200" b="0" i="0" u="none" strike="noStrike" kern="1200" baseline="0" dirty="0" smtClean="0">
                <a:solidFill>
                  <a:schemeClr val="tx1"/>
                </a:solidFill>
                <a:latin typeface="+mn-lt"/>
                <a:ea typeface="+mn-ea"/>
                <a:cs typeface="+mn-cs"/>
              </a:rPr>
              <a:t>Les lymphomes non hodgkiniens, peuvent se localiser pratiquement dans l‘ensemble de l‘organisme.</a:t>
            </a:r>
            <a:endParaRPr lang="fr-FR" dirty="0"/>
          </a:p>
        </p:txBody>
      </p:sp>
      <p:sp>
        <p:nvSpPr>
          <p:cNvPr id="4" name="Slide Number Placeholder 3"/>
          <p:cNvSpPr>
            <a:spLocks noGrp="1"/>
          </p:cNvSpPr>
          <p:nvPr>
            <p:ph type="sldNum" sz="quarter" idx="10"/>
          </p:nvPr>
        </p:nvSpPr>
        <p:spPr/>
        <p:txBody>
          <a:bodyPr/>
          <a:lstStyle/>
          <a:p>
            <a:fld id="{0DFBB870-687C-447D-A38A-7AF5D7A0894F}" type="slidenum">
              <a:rPr lang="fr-FR" smtClean="0"/>
              <a:pPr/>
              <a:t>39</a:t>
            </a:fld>
            <a:endParaRPr lang="fr-FR"/>
          </a:p>
        </p:txBody>
      </p:sp>
    </p:spTree>
    <p:extLst>
      <p:ext uri="{BB962C8B-B14F-4D97-AF65-F5344CB8AC3E}">
        <p14:creationId xmlns:p14="http://schemas.microsoft.com/office/powerpoint/2010/main" val="255308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3" name="Espace réservé des commentaires 2"/>
          <p:cNvSpPr>
            <a:spLocks noGrp="1"/>
          </p:cNvSpPr>
          <p:nvPr>
            <p:ph type="body" idx="1"/>
          </p:nvPr>
        </p:nvSpPr>
        <p:spPr/>
        <p:txBody>
          <a:bodyPr/>
          <a:lstStyle/>
          <a:p>
            <a:pPr marL="566737" indent="-457200" algn="just" eaLnBrk="1" hangingPunct="1">
              <a:defRPr/>
            </a:pPr>
            <a:r>
              <a:rPr lang="fr-FR" b="1" u="sng" dirty="0" smtClean="0">
                <a:solidFill>
                  <a:srgbClr val="0070C0"/>
                </a:solidFill>
                <a:latin typeface="Comic Sans MS" pitchFamily="66" charset="0"/>
              </a:rPr>
              <a:t>Thérapie génique :</a:t>
            </a:r>
          </a:p>
          <a:p>
            <a:pPr algn="ctr">
              <a:defRPr/>
            </a:pPr>
            <a:endParaRPr lang="fr-FR" dirty="0" smtClean="0">
              <a:solidFill>
                <a:srgbClr val="00B050"/>
              </a:solidFill>
            </a:endParaRPr>
          </a:p>
          <a:p>
            <a:pPr>
              <a:defRPr/>
            </a:pPr>
            <a:r>
              <a:rPr lang="fr-FR" dirty="0" smtClean="0">
                <a:latin typeface="Comic Sans MS" pitchFamily="66" charset="0"/>
              </a:rPr>
              <a:t>Il s'agit d'introduire, via un virus inactivé, un gène sain dans le génome d'une cellule cancéreuse soit pour suppléer à un gène déficient, soit pour faire fabriquer une substance destinée la rendre reconnaissable pour les lymphocytes. </a:t>
            </a:r>
          </a:p>
          <a:p>
            <a:pPr>
              <a:defRPr/>
            </a:pPr>
            <a:endParaRPr lang="fr-FR" dirty="0" smtClean="0">
              <a:latin typeface="Comic Sans MS" pitchFamily="66" charset="0"/>
            </a:endParaRPr>
          </a:p>
          <a:p>
            <a:pPr>
              <a:defRPr/>
            </a:pPr>
            <a:endParaRPr lang="fr-FR" dirty="0"/>
          </a:p>
        </p:txBody>
      </p:sp>
      <p:sp>
        <p:nvSpPr>
          <p:cNvPr id="100356"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D7EB267-4B40-4F0E-98FA-E6004A16705C}" type="slidenum">
              <a:rPr lang="fr-FR" smtClean="0">
                <a:latin typeface="Arial" charset="0"/>
                <a:cs typeface="Arial" charset="0"/>
              </a:rPr>
              <a:pPr/>
              <a:t>43</a:t>
            </a:fld>
            <a:endParaRPr lang="fr-FR" smtClean="0">
              <a:latin typeface="Arial" charset="0"/>
              <a:cs typeface="Arial" charset="0"/>
            </a:endParaRPr>
          </a:p>
        </p:txBody>
      </p:sp>
    </p:spTree>
    <p:extLst>
      <p:ext uri="{BB962C8B-B14F-4D97-AF65-F5344CB8AC3E}">
        <p14:creationId xmlns:p14="http://schemas.microsoft.com/office/powerpoint/2010/main" val="1991014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200" dirty="0" smtClean="0"/>
              <a:t>L’inconvénient majeur de ces thérapies est le </a:t>
            </a:r>
            <a:r>
              <a:rPr lang="fr-FR" sz="1200" b="1" dirty="0" smtClean="0"/>
              <a:t>manque de spécificité</a:t>
            </a:r>
            <a:endParaRPr lang="fr-FR" sz="1200" dirty="0" smtClean="0"/>
          </a:p>
          <a:p>
            <a:endParaRPr lang="fr-FR" sz="1200" dirty="0" smtClean="0"/>
          </a:p>
          <a:p>
            <a:pPr>
              <a:buFont typeface="Wingdings" pitchFamily="2" charset="2"/>
              <a:buChar char="Ø"/>
            </a:pPr>
            <a:r>
              <a:rPr lang="fr-FR" sz="1200" dirty="0" smtClean="0"/>
              <a:t>Pour palier à ces problèmes de nouvelles thérapies ont été développées :</a:t>
            </a:r>
          </a:p>
          <a:p>
            <a:pPr>
              <a:buFont typeface="Wingdings" pitchFamily="2" charset="2"/>
              <a:buChar char="Ø"/>
            </a:pPr>
            <a:r>
              <a:rPr lang="fr-FR" sz="1200" dirty="0" smtClean="0"/>
              <a:t> </a:t>
            </a:r>
            <a:r>
              <a:rPr lang="fr-FR" sz="1200" b="1" dirty="0" smtClean="0">
                <a:solidFill>
                  <a:srgbClr val="FF0000"/>
                </a:solidFill>
              </a:rPr>
              <a:t>les thérapies  anticancéreuses ciblées</a:t>
            </a:r>
            <a:r>
              <a:rPr lang="fr-FR" sz="1200" b="1" dirty="0" smtClean="0"/>
              <a:t>. Elles utilisent des composés dirigés contre les cibles moléculaires spécifiquement activées dans la carcinogenèse et la croissance des tumeurs.</a:t>
            </a:r>
            <a:endParaRPr lang="fr-FR" sz="1200" dirty="0" smtClean="0"/>
          </a:p>
          <a:p>
            <a:pPr>
              <a:buFont typeface="Wingdings 3" pitchFamily="18" charset="2"/>
              <a:buNone/>
              <a:defRPr/>
            </a:pPr>
            <a:r>
              <a:rPr lang="fr-FR" sz="1200" i="1" u="sng" dirty="0" smtClean="0">
                <a:solidFill>
                  <a:srgbClr val="00B0F0"/>
                </a:solidFill>
                <a:latin typeface="Comic Sans MS" pitchFamily="66" charset="0"/>
              </a:rPr>
              <a:t>Inhibiteurs des récepteurs de Tyrosine-kinase :</a:t>
            </a:r>
          </a:p>
          <a:p>
            <a:pPr>
              <a:buFont typeface="Wingdings 3" pitchFamily="18" charset="2"/>
              <a:buNone/>
              <a:defRPr/>
            </a:pPr>
            <a:endParaRPr lang="fr-FR" sz="1200" u="sng" dirty="0" smtClean="0">
              <a:solidFill>
                <a:srgbClr val="00B0F0"/>
              </a:solidFill>
              <a:latin typeface="Comic Sans MS" pitchFamily="66" charset="0"/>
            </a:endParaRPr>
          </a:p>
          <a:p>
            <a:pPr>
              <a:buFontTx/>
              <a:buChar char="-"/>
              <a:defRPr/>
            </a:pPr>
            <a:r>
              <a:rPr lang="fr-FR" sz="1200" i="1" dirty="0" smtClean="0">
                <a:latin typeface="Comic Sans MS" pitchFamily="66" charset="0"/>
              </a:rPr>
              <a:t>Les récepteurs de Tyrosine-kinase sont des protéines transmembranaires  (18 familles chez les vertébrés)</a:t>
            </a:r>
          </a:p>
          <a:p>
            <a:pPr>
              <a:buFontTx/>
              <a:buChar char="-"/>
              <a:defRPr/>
            </a:pPr>
            <a:endParaRPr lang="fr-FR" sz="1200" i="1" dirty="0" smtClean="0">
              <a:latin typeface="Comic Sans MS" pitchFamily="66" charset="0"/>
            </a:endParaRPr>
          </a:p>
          <a:p>
            <a:pPr>
              <a:buFontTx/>
              <a:buChar char="-"/>
              <a:defRPr/>
            </a:pPr>
            <a:r>
              <a:rPr lang="fr-FR" sz="1200" i="1" dirty="0" smtClean="0">
                <a:latin typeface="Comic Sans MS" pitchFamily="66" charset="0"/>
              </a:rPr>
              <a:t>La surexpression de certains d'entre eux a une valeur pronostique de certains cancers</a:t>
            </a:r>
          </a:p>
          <a:p>
            <a:pPr>
              <a:buFont typeface="Wingdings 3" pitchFamily="18" charset="2"/>
              <a:buNone/>
              <a:defRPr/>
            </a:pPr>
            <a:endParaRPr lang="fr-FR" sz="1200" i="1" dirty="0" smtClean="0">
              <a:latin typeface="Comic Sans MS" pitchFamily="66" charset="0"/>
            </a:endParaRPr>
          </a:p>
          <a:p>
            <a:pPr>
              <a:buFontTx/>
              <a:buChar char="-"/>
              <a:defRPr/>
            </a:pPr>
            <a:r>
              <a:rPr lang="fr-FR" sz="1200" i="1" dirty="0" smtClean="0">
                <a:latin typeface="Comic Sans MS" pitchFamily="66" charset="0"/>
              </a:rPr>
              <a:t>En inhibant l'activité de ces récepteurs spécifiques aux cellules tumorales, on bloque la transduction du signal au sein de ces cellules et donc la croissance tumorale</a:t>
            </a:r>
            <a:r>
              <a:rPr lang="fr-FR" sz="1200" i="1" dirty="0" smtClean="0"/>
              <a:t>.</a:t>
            </a:r>
            <a:endParaRPr lang="fr-FR" sz="1200" dirty="0" smtClean="0"/>
          </a:p>
          <a:p>
            <a:pPr>
              <a:buFontTx/>
              <a:buChar char="-"/>
              <a:defRPr/>
            </a:pPr>
            <a:endParaRPr lang="fr-FR" sz="1200" i="1" dirty="0" smtClean="0">
              <a:latin typeface="Comic Sans MS" pitchFamily="66" charset="0"/>
            </a:endParaRPr>
          </a:p>
          <a:p>
            <a:pPr>
              <a:buFont typeface="Wingdings 3" pitchFamily="18" charset="2"/>
              <a:buNone/>
              <a:defRPr/>
            </a:pPr>
            <a:endParaRPr lang="fr-FR" sz="1200" u="sng" dirty="0" smtClean="0">
              <a:solidFill>
                <a:srgbClr val="00B0F0"/>
              </a:solidFill>
              <a:latin typeface="Comic Sans MS" pitchFamily="66" charset="0"/>
            </a:endParaRPr>
          </a:p>
          <a:p>
            <a:pPr eaLnBrk="1" hangingPunct="1">
              <a:buFont typeface="Wingdings 3" pitchFamily="18" charset="2"/>
              <a:buNone/>
              <a:defRPr/>
            </a:pPr>
            <a:endParaRPr lang="fr-FR" sz="1200" dirty="0" smtClean="0"/>
          </a:p>
          <a:p>
            <a:endParaRPr lang="fr-FR" dirty="0"/>
          </a:p>
        </p:txBody>
      </p:sp>
      <p:sp>
        <p:nvSpPr>
          <p:cNvPr id="4" name="Espace réservé du numéro de diapositive 3"/>
          <p:cNvSpPr>
            <a:spLocks noGrp="1"/>
          </p:cNvSpPr>
          <p:nvPr>
            <p:ph type="sldNum" sz="quarter" idx="10"/>
          </p:nvPr>
        </p:nvSpPr>
        <p:spPr/>
        <p:txBody>
          <a:bodyPr/>
          <a:lstStyle/>
          <a:p>
            <a:fld id="{2EA701BD-6DFA-4F1B-BBE0-B02B3654708C}" type="slidenum">
              <a:rPr lang="fr-FR" smtClean="0"/>
              <a:pPr/>
              <a:t>44</a:t>
            </a:fld>
            <a:endParaRPr lang="fr-FR"/>
          </a:p>
        </p:txBody>
      </p:sp>
    </p:spTree>
    <p:extLst>
      <p:ext uri="{BB962C8B-B14F-4D97-AF65-F5344CB8AC3E}">
        <p14:creationId xmlns:p14="http://schemas.microsoft.com/office/powerpoint/2010/main" val="4167481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buFontTx/>
              <a:buChar char="-"/>
              <a:defRPr/>
            </a:pPr>
            <a:r>
              <a:rPr lang="fr-FR" sz="1200" i="1" dirty="0" smtClean="0">
                <a:latin typeface="Comic Sans MS" pitchFamily="66" charset="0"/>
              </a:rPr>
              <a:t>Les récepteurs de Tyrosine-kinase sont des protéines transmembranaires  (18 familles chez les vertébrés)</a:t>
            </a:r>
          </a:p>
          <a:p>
            <a:pPr>
              <a:buFontTx/>
              <a:buChar char="-"/>
              <a:defRPr/>
            </a:pPr>
            <a:endParaRPr lang="fr-FR" sz="1200" i="1" dirty="0" smtClean="0">
              <a:latin typeface="Comic Sans MS" pitchFamily="66" charset="0"/>
            </a:endParaRPr>
          </a:p>
          <a:p>
            <a:pPr>
              <a:buFontTx/>
              <a:buChar char="-"/>
              <a:defRPr/>
            </a:pPr>
            <a:r>
              <a:rPr lang="fr-FR" sz="1200" i="1" dirty="0" smtClean="0">
                <a:latin typeface="Comic Sans MS" pitchFamily="66" charset="0"/>
              </a:rPr>
              <a:t>La surexpression de certains d'entre eux a une valeur pronostique de certains cancers</a:t>
            </a:r>
          </a:p>
          <a:p>
            <a:pPr>
              <a:buFont typeface="Wingdings 3" pitchFamily="18" charset="2"/>
              <a:buNone/>
              <a:defRPr/>
            </a:pPr>
            <a:endParaRPr lang="fr-FR" sz="1200" i="1" dirty="0" smtClean="0">
              <a:latin typeface="Comic Sans MS" pitchFamily="66" charset="0"/>
            </a:endParaRPr>
          </a:p>
          <a:p>
            <a:pPr>
              <a:buFontTx/>
              <a:buChar char="-"/>
              <a:defRPr/>
            </a:pPr>
            <a:r>
              <a:rPr lang="fr-FR" sz="1200" i="1" dirty="0" smtClean="0">
                <a:latin typeface="Comic Sans MS" pitchFamily="66" charset="0"/>
              </a:rPr>
              <a:t>En inhibant l'activité de ces récepteurs spécifiques aux cellules tumorales, on bloque la transduction du signal au sein de ces cellules et donc la croissance tumorale</a:t>
            </a:r>
            <a:r>
              <a:rPr lang="fr-FR" sz="1200" i="1" dirty="0" smtClean="0"/>
              <a:t>.</a:t>
            </a:r>
            <a:endParaRPr lang="fr-FR" sz="1200" dirty="0" smtClean="0"/>
          </a:p>
          <a:p>
            <a:r>
              <a:rPr lang="fr-FR" sz="1200" kern="1200" baseline="0" dirty="0" smtClean="0">
                <a:solidFill>
                  <a:schemeClr val="tx1"/>
                </a:solidFill>
                <a:latin typeface="+mn-lt"/>
                <a:ea typeface="+mn-ea"/>
                <a:cs typeface="+mn-cs"/>
              </a:rPr>
              <a:t>Les inhibiteurs de tyrosine kinase sont des </a:t>
            </a:r>
            <a:r>
              <a:rPr lang="fr-FR" sz="1200" b="1" kern="1200" baseline="0" dirty="0" smtClean="0">
                <a:solidFill>
                  <a:schemeClr val="tx1"/>
                </a:solidFill>
                <a:latin typeface="+mn-lt"/>
                <a:ea typeface="+mn-ea"/>
                <a:cs typeface="+mn-cs"/>
              </a:rPr>
              <a:t>molécules spécifiques des récepteurs de facteurs</a:t>
            </a:r>
          </a:p>
          <a:p>
            <a:r>
              <a:rPr lang="fr-FR" sz="1200" b="1" kern="1200" baseline="0" dirty="0" smtClean="0">
                <a:solidFill>
                  <a:schemeClr val="tx1"/>
                </a:solidFill>
                <a:latin typeface="+mn-lt"/>
                <a:ea typeface="+mn-ea"/>
                <a:cs typeface="+mn-cs"/>
              </a:rPr>
              <a:t>de croissance épidermiques. Ils peuvent être administrés oralement.</a:t>
            </a:r>
          </a:p>
          <a:p>
            <a:r>
              <a:rPr lang="fr-FR" sz="1200" kern="1200" baseline="0" dirty="0" smtClean="0">
                <a:solidFill>
                  <a:schemeClr val="tx1"/>
                </a:solidFill>
                <a:latin typeface="+mn-lt"/>
                <a:ea typeface="+mn-ea"/>
                <a:cs typeface="+mn-cs"/>
              </a:rPr>
              <a:t>La plupart de ces inhibiteurs agissent </a:t>
            </a:r>
            <a:r>
              <a:rPr lang="fr-FR" sz="1200" b="1" kern="1200" baseline="0" dirty="0" smtClean="0">
                <a:solidFill>
                  <a:schemeClr val="tx1"/>
                </a:solidFill>
                <a:latin typeface="+mn-lt"/>
                <a:ea typeface="+mn-ea"/>
                <a:cs typeface="+mn-cs"/>
              </a:rPr>
              <a:t>en occupant le site de liaison à l’ATP de la tyrosine</a:t>
            </a:r>
          </a:p>
          <a:p>
            <a:r>
              <a:rPr lang="fr-FR" sz="1200" kern="1200" baseline="0" dirty="0" smtClean="0">
                <a:solidFill>
                  <a:schemeClr val="tx1"/>
                </a:solidFill>
                <a:latin typeface="+mn-lt"/>
                <a:ea typeface="+mn-ea"/>
                <a:cs typeface="+mn-cs"/>
              </a:rPr>
              <a:t>kinase, privant cette enzyme de sa source de phosphate et empêchant la phosphorylation des</a:t>
            </a:r>
          </a:p>
          <a:p>
            <a:r>
              <a:rPr lang="fr-FR" sz="1200" kern="1200" baseline="0" dirty="0" smtClean="0">
                <a:solidFill>
                  <a:schemeClr val="tx1"/>
                </a:solidFill>
                <a:latin typeface="+mn-lt"/>
                <a:ea typeface="+mn-ea"/>
                <a:cs typeface="+mn-cs"/>
              </a:rPr>
              <a:t>facteurs de croissance. Leur mécanisme d’action sera détaillé par la suite.</a:t>
            </a:r>
          </a:p>
          <a:p>
            <a:r>
              <a:rPr lang="fr-FR" sz="1200" kern="1200" baseline="0" dirty="0" smtClean="0">
                <a:solidFill>
                  <a:schemeClr val="tx1"/>
                </a:solidFill>
                <a:latin typeface="+mn-lt"/>
                <a:ea typeface="+mn-ea"/>
                <a:cs typeface="+mn-cs"/>
              </a:rPr>
              <a:t>On distingue les inhibiteurs des récepteurs de type </a:t>
            </a:r>
            <a:r>
              <a:rPr lang="fr-FR" sz="1200" b="1" kern="1200" baseline="0" dirty="0" smtClean="0">
                <a:solidFill>
                  <a:schemeClr val="tx1"/>
                </a:solidFill>
                <a:latin typeface="+mn-lt"/>
                <a:ea typeface="+mn-ea"/>
                <a:cs typeface="+mn-cs"/>
              </a:rPr>
              <a:t>EGFR (</a:t>
            </a:r>
            <a:r>
              <a:rPr lang="fr-FR" sz="1200" b="1" kern="1200" baseline="0" dirty="0" err="1" smtClean="0">
                <a:solidFill>
                  <a:schemeClr val="tx1"/>
                </a:solidFill>
                <a:latin typeface="+mn-lt"/>
                <a:ea typeface="+mn-ea"/>
                <a:cs typeface="+mn-cs"/>
              </a:rPr>
              <a:t>Iressa</a:t>
            </a:r>
            <a:r>
              <a:rPr lang="fr-FR" sz="1200" b="1" kern="1200" baseline="0" dirty="0" smtClean="0">
                <a:solidFill>
                  <a:schemeClr val="tx1"/>
                </a:solidFill>
                <a:latin typeface="+mn-lt"/>
                <a:ea typeface="+mn-ea"/>
                <a:cs typeface="+mn-cs"/>
              </a:rPr>
              <a:t>® et </a:t>
            </a:r>
            <a:r>
              <a:rPr lang="fr-FR" sz="1200" b="1" kern="1200" baseline="0" dirty="0" err="1" smtClean="0">
                <a:solidFill>
                  <a:schemeClr val="tx1"/>
                </a:solidFill>
                <a:latin typeface="+mn-lt"/>
                <a:ea typeface="+mn-ea"/>
                <a:cs typeface="+mn-cs"/>
              </a:rPr>
              <a:t>Tarceva</a:t>
            </a:r>
            <a:r>
              <a:rPr lang="fr-FR" sz="1200" b="1" kern="1200" baseline="0" dirty="0" smtClean="0">
                <a:solidFill>
                  <a:schemeClr val="tx1"/>
                </a:solidFill>
                <a:latin typeface="+mn-lt"/>
                <a:ea typeface="+mn-ea"/>
                <a:cs typeface="+mn-cs"/>
              </a:rPr>
              <a:t>®) et de type</a:t>
            </a:r>
          </a:p>
          <a:p>
            <a:r>
              <a:rPr lang="it-IT" sz="1200" b="1" kern="1200" baseline="0" dirty="0" smtClean="0">
                <a:solidFill>
                  <a:schemeClr val="tx1"/>
                </a:solidFill>
                <a:latin typeface="+mn-lt"/>
                <a:ea typeface="+mn-ea"/>
                <a:cs typeface="+mn-cs"/>
              </a:rPr>
              <a:t>PDGFR (STI 571 = Imatinib = Glivec</a:t>
            </a:r>
            <a:endParaRPr lang="fr-FR" sz="1200" i="1" dirty="0" smtClean="0">
              <a:latin typeface="Comic Sans MS" pitchFamily="66" charset="0"/>
            </a:endParaRPr>
          </a:p>
          <a:p>
            <a:pPr>
              <a:buFont typeface="Wingdings 3" pitchFamily="18" charset="2"/>
              <a:buNone/>
              <a:defRPr/>
            </a:pPr>
            <a:endParaRPr lang="fr-FR" sz="1200" u="sng" dirty="0" smtClean="0">
              <a:solidFill>
                <a:srgbClr val="00B0F0"/>
              </a:solidFill>
              <a:latin typeface="Comic Sans MS" pitchFamily="66" charset="0"/>
            </a:endParaRPr>
          </a:p>
          <a:p>
            <a:pPr eaLnBrk="1" hangingPunct="1">
              <a:buFont typeface="Wingdings 3" pitchFamily="18" charset="2"/>
              <a:buNone/>
              <a:defRPr/>
            </a:pPr>
            <a:endParaRPr lang="fr-FR" sz="1200" dirty="0" smtClean="0"/>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2EA701BD-6DFA-4F1B-BBE0-B02B3654708C}" type="slidenum">
              <a:rPr lang="fr-FR" smtClean="0"/>
              <a:pPr/>
              <a:t>45</a:t>
            </a:fld>
            <a:endParaRPr lang="fr-FR"/>
          </a:p>
        </p:txBody>
      </p:sp>
    </p:spTree>
    <p:extLst>
      <p:ext uri="{BB962C8B-B14F-4D97-AF65-F5344CB8AC3E}">
        <p14:creationId xmlns:p14="http://schemas.microsoft.com/office/powerpoint/2010/main" val="317599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a:bodyPr>
          <a:lstStyle/>
          <a:p>
            <a:r>
              <a:rPr kumimoji="1" lang="fr-FR" sz="1200" kern="1200" dirty="0" smtClean="0">
                <a:solidFill>
                  <a:schemeClr val="tx1"/>
                </a:solidFill>
                <a:latin typeface="Times New Roman" pitchFamily="18" charset="0"/>
                <a:ea typeface="+mn-ea"/>
                <a:cs typeface="Times New Roman" pitchFamily="18" charset="0"/>
              </a:rPr>
              <a:t>Le terme « tumeur » désignait autrefois toute augmentation de volume localisé déformant un organe ou une partie du corps. Elle réunissait des lésions différentes :</a:t>
            </a:r>
          </a:p>
          <a:p>
            <a:r>
              <a:rPr kumimoji="1" lang="fr-FR" sz="1200" kern="1200" dirty="0" smtClean="0">
                <a:solidFill>
                  <a:schemeClr val="tx1"/>
                </a:solidFill>
                <a:latin typeface="Times New Roman" pitchFamily="18" charset="0"/>
                <a:ea typeface="+mn-ea"/>
                <a:cs typeface="Times New Roman" pitchFamily="18" charset="0"/>
              </a:rPr>
              <a:t>• Des collections liquidiennes collectées dans une cavité préformée</a:t>
            </a:r>
          </a:p>
          <a:p>
            <a:r>
              <a:rPr kumimoji="1" lang="fr-FR" sz="1200" kern="1200" dirty="0" smtClean="0">
                <a:solidFill>
                  <a:schemeClr val="tx1"/>
                </a:solidFill>
                <a:latin typeface="Times New Roman" pitchFamily="18" charset="0"/>
                <a:ea typeface="+mn-ea"/>
                <a:cs typeface="Times New Roman" pitchFamily="18" charset="0"/>
              </a:rPr>
              <a:t>• Des tuméfactions d’origine inflammatoire (pseudotumeur inflammatoire)</a:t>
            </a:r>
          </a:p>
          <a:p>
            <a:r>
              <a:rPr kumimoji="1" lang="fr-FR" sz="1200" kern="1200" dirty="0" smtClean="0">
                <a:solidFill>
                  <a:schemeClr val="tx1"/>
                </a:solidFill>
                <a:latin typeface="Times New Roman" pitchFamily="18" charset="0"/>
                <a:ea typeface="+mn-ea"/>
                <a:cs typeface="Times New Roman" pitchFamily="18" charset="0"/>
              </a:rPr>
              <a:t>• Des hypertrophies tissulaires d’origine dystrophique (goitre)</a:t>
            </a:r>
          </a:p>
          <a:p>
            <a:r>
              <a:rPr kumimoji="1" lang="fr-FR" sz="1200" kern="1200" dirty="0" smtClean="0">
                <a:solidFill>
                  <a:schemeClr val="tx1"/>
                </a:solidFill>
                <a:latin typeface="Times New Roman" pitchFamily="18" charset="0"/>
                <a:ea typeface="+mn-ea"/>
                <a:cs typeface="Times New Roman" pitchFamily="18" charset="0"/>
              </a:rPr>
              <a:t>• Des lésions liées à des désordres d’origine embryologique (dysembryoplasies)</a:t>
            </a:r>
          </a:p>
          <a:p>
            <a:r>
              <a:rPr kumimoji="1" lang="fr-FR" sz="1200" kern="1200" dirty="0" smtClean="0">
                <a:solidFill>
                  <a:schemeClr val="tx1"/>
                </a:solidFill>
                <a:latin typeface="Times New Roman" pitchFamily="18" charset="0"/>
                <a:ea typeface="+mn-ea"/>
                <a:cs typeface="Times New Roman" pitchFamily="18" charset="0"/>
              </a:rPr>
              <a:t>La définition actuelle est plus restrictive et repose sur la notion d’homéostasie des tissus.</a:t>
            </a:r>
          </a:p>
          <a:p>
            <a:r>
              <a:rPr kumimoji="1" lang="fr-FR" sz="1200" kern="1200" dirty="0" smtClean="0">
                <a:solidFill>
                  <a:schemeClr val="tx1"/>
                </a:solidFill>
                <a:latin typeface="Times New Roman" pitchFamily="18" charset="0"/>
                <a:ea typeface="+mn-ea"/>
                <a:cs typeface="Times New Roman" pitchFamily="18" charset="0"/>
              </a:rPr>
              <a:t>Le développement et la croissance d’un tissu ou d’un organe sont conditionnés par des processus complexes permettant la régulation des différentes étapes de la vie d’une cellule : la prolifération, la différenciation, la sénescence et la mort cellulaire programmée. Tous ces phénomènes sont aussi mis en jeu lors du renouvellement des cellules dont la durée de vie est limitée. Au sein d’un tissu, l’équilibre entre ces processus est à l’origine de </a:t>
            </a:r>
            <a:r>
              <a:rPr kumimoji="1" lang="fr-FR" sz="1200" b="1" kern="1200" dirty="0" smtClean="0">
                <a:solidFill>
                  <a:schemeClr val="tx1"/>
                </a:solidFill>
                <a:latin typeface="Times New Roman" pitchFamily="18" charset="0"/>
                <a:ea typeface="+mn-ea"/>
                <a:cs typeface="Times New Roman" pitchFamily="18" charset="0"/>
              </a:rPr>
              <a:t>l’homéostasie</a:t>
            </a:r>
            <a:r>
              <a:rPr kumimoji="1" lang="fr-FR" sz="1200" kern="1200" dirty="0" smtClean="0">
                <a:solidFill>
                  <a:schemeClr val="tx1"/>
                </a:solidFill>
                <a:latin typeface="Times New Roman" pitchFamily="18" charset="0"/>
                <a:ea typeface="+mn-ea"/>
                <a:cs typeface="Times New Roman" pitchFamily="18" charset="0"/>
              </a:rPr>
              <a:t> </a:t>
            </a:r>
            <a:r>
              <a:rPr kumimoji="1" lang="fr-FR" sz="1200" b="1" kern="1200" dirty="0" smtClean="0">
                <a:solidFill>
                  <a:schemeClr val="tx1"/>
                </a:solidFill>
                <a:latin typeface="Times New Roman" pitchFamily="18" charset="0"/>
                <a:ea typeface="+mn-ea"/>
                <a:cs typeface="Times New Roman" pitchFamily="18" charset="0"/>
              </a:rPr>
              <a:t>tissulaire</a:t>
            </a:r>
            <a:r>
              <a:rPr kumimoji="1" lang="fr-FR" sz="1200" kern="1200" dirty="0" smtClean="0">
                <a:solidFill>
                  <a:schemeClr val="tx1"/>
                </a:solidFill>
                <a:latin typeface="Times New Roman" pitchFamily="18" charset="0"/>
                <a:ea typeface="+mn-ea"/>
                <a:cs typeface="Times New Roman" pitchFamily="18" charset="0"/>
              </a:rPr>
              <a:t>. Les anomalies de cette homéostasie, par augmentation de la prolifération et/ou diminution de la mort cellulaire, sont à l’origine de l’accumulation des cellules aboutissant à la formation d’une tumeur macroscopiquement visible.</a:t>
            </a:r>
          </a:p>
          <a:p>
            <a:r>
              <a:rPr kumimoji="1" lang="fr-FR" sz="1200" b="1" kern="1200" dirty="0" smtClean="0">
                <a:solidFill>
                  <a:schemeClr val="tx1"/>
                </a:solidFill>
                <a:latin typeface="Times New Roman" pitchFamily="18" charset="0"/>
                <a:ea typeface="+mn-ea"/>
                <a:cs typeface="Times New Roman" pitchFamily="18" charset="0"/>
              </a:rPr>
              <a:t>Le terme de tumeur (synonyme : « néoplasme » ou « néoplasie »)</a:t>
            </a:r>
            <a:r>
              <a:rPr kumimoji="1" lang="fr-FR" sz="1200" kern="1200" dirty="0" smtClean="0">
                <a:solidFill>
                  <a:schemeClr val="tx1"/>
                </a:solidFill>
                <a:latin typeface="Times New Roman" pitchFamily="18" charset="0"/>
                <a:ea typeface="+mn-ea"/>
                <a:cs typeface="Times New Roman" pitchFamily="18" charset="0"/>
              </a:rPr>
              <a:t> désigne actuellement une prolifération cellulaire excessive aboutissant à une masse tissulaire ressemblant plus ou moins au tissu normal homologue (adulte ou embryonnaire), ayant tendance à persister et à croître, témoignant de son autonomie biologique.</a:t>
            </a:r>
          </a:p>
          <a:p>
            <a:endParaRPr lang="fr-FR" dirty="0"/>
          </a:p>
        </p:txBody>
      </p:sp>
      <p:sp>
        <p:nvSpPr>
          <p:cNvPr id="4" name="Espace réservé du numéro de diapositive 3"/>
          <p:cNvSpPr>
            <a:spLocks noGrp="1"/>
          </p:cNvSpPr>
          <p:nvPr>
            <p:ph type="sldNum" sz="quarter" idx="10"/>
          </p:nvPr>
        </p:nvSpPr>
        <p:spPr/>
        <p:txBody>
          <a:bodyPr/>
          <a:lstStyle/>
          <a:p>
            <a:fld id="{59CBCC62-91B2-490E-AF90-E12FD784C956}"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980925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smtClean="0"/>
              <a:t>L’</a:t>
            </a:r>
            <a:r>
              <a:rPr lang="fr-FR" sz="1200" dirty="0" err="1" smtClean="0"/>
              <a:t>Avastin</a:t>
            </a:r>
            <a:r>
              <a:rPr lang="fr-FR" sz="1200" dirty="0" smtClean="0"/>
              <a:t>  empêche le facteur endothélial de croissance vasculaire VEGF de se fixer sur les cellules endothéliales.</a:t>
            </a:r>
          </a:p>
          <a:p>
            <a:r>
              <a:rPr lang="fr-FR" sz="1200" kern="1200" baseline="0" dirty="0" smtClean="0">
                <a:solidFill>
                  <a:schemeClr val="tx1"/>
                </a:solidFill>
                <a:latin typeface="+mn-lt"/>
                <a:ea typeface="+mn-ea"/>
                <a:cs typeface="+mn-cs"/>
              </a:rPr>
              <a:t>L’</a:t>
            </a:r>
            <a:r>
              <a:rPr lang="fr-FR" sz="1200" kern="1200" baseline="0" dirty="0" err="1" smtClean="0">
                <a:solidFill>
                  <a:schemeClr val="tx1"/>
                </a:solidFill>
                <a:latin typeface="+mn-lt"/>
                <a:ea typeface="+mn-ea"/>
                <a:cs typeface="+mn-cs"/>
              </a:rPr>
              <a:t>Herceptine</a:t>
            </a:r>
            <a:r>
              <a:rPr lang="fr-FR" sz="1200" kern="1200" baseline="0" dirty="0" smtClean="0">
                <a:solidFill>
                  <a:schemeClr val="tx1"/>
                </a:solidFill>
                <a:latin typeface="+mn-lt"/>
                <a:ea typeface="+mn-ea"/>
                <a:cs typeface="+mn-cs"/>
              </a:rPr>
              <a:t> est un traitement utilisé pour le </a:t>
            </a:r>
            <a:r>
              <a:rPr lang="fr-FR" sz="1200" b="1" kern="1200" baseline="0" dirty="0" smtClean="0">
                <a:solidFill>
                  <a:schemeClr val="tx1"/>
                </a:solidFill>
                <a:latin typeface="+mn-lt"/>
                <a:ea typeface="+mn-ea"/>
                <a:cs typeface="+mn-cs"/>
              </a:rPr>
              <a:t>cancer métastatique du sein, dans le cas d’une</a:t>
            </a:r>
          </a:p>
          <a:p>
            <a:r>
              <a:rPr lang="fr-FR" sz="1200" b="1" kern="1200" baseline="0" dirty="0" smtClean="0">
                <a:solidFill>
                  <a:schemeClr val="tx1"/>
                </a:solidFill>
                <a:latin typeface="+mn-lt"/>
                <a:ea typeface="+mn-ea"/>
                <a:cs typeface="+mn-cs"/>
              </a:rPr>
              <a:t>surexpression de HER2 (ce qui correspond à un quart des patientes). L’</a:t>
            </a:r>
            <a:r>
              <a:rPr lang="fr-FR" sz="1200" b="1" kern="1200" baseline="0" dirty="0" err="1" smtClean="0">
                <a:solidFill>
                  <a:schemeClr val="tx1"/>
                </a:solidFill>
                <a:latin typeface="+mn-lt"/>
                <a:ea typeface="+mn-ea"/>
                <a:cs typeface="+mn-cs"/>
              </a:rPr>
              <a:t>Herceptine</a:t>
            </a:r>
            <a:r>
              <a:rPr lang="fr-FR" sz="1200" b="1" kern="1200" baseline="0" dirty="0" smtClean="0">
                <a:solidFill>
                  <a:schemeClr val="tx1"/>
                </a:solidFill>
                <a:latin typeface="+mn-lt"/>
                <a:ea typeface="+mn-ea"/>
                <a:cs typeface="+mn-cs"/>
              </a:rPr>
              <a:t> est un</a:t>
            </a:r>
          </a:p>
          <a:p>
            <a:r>
              <a:rPr lang="fr-FR" sz="1200" kern="1200" baseline="0" dirty="0" smtClean="0">
                <a:solidFill>
                  <a:schemeClr val="tx1"/>
                </a:solidFill>
                <a:latin typeface="+mn-lt"/>
                <a:ea typeface="+mn-ea"/>
                <a:cs typeface="+mn-cs"/>
              </a:rPr>
              <a:t>puissant médiateur de la </a:t>
            </a:r>
            <a:r>
              <a:rPr lang="fr-FR" sz="1200" kern="1200" baseline="0" dirty="0" err="1" smtClean="0">
                <a:solidFill>
                  <a:schemeClr val="tx1"/>
                </a:solidFill>
                <a:latin typeface="+mn-lt"/>
                <a:ea typeface="+mn-ea"/>
                <a:cs typeface="+mn-cs"/>
              </a:rPr>
              <a:t>cytotoxicité</a:t>
            </a:r>
            <a:r>
              <a:rPr lang="fr-FR" sz="1200" kern="1200" baseline="0" dirty="0" smtClean="0">
                <a:solidFill>
                  <a:schemeClr val="tx1"/>
                </a:solidFill>
                <a:latin typeface="+mn-lt"/>
                <a:ea typeface="+mn-ea"/>
                <a:cs typeface="+mn-cs"/>
              </a:rPr>
              <a:t> cellulaire anticorps dépendante (ADCC= "</a:t>
            </a:r>
            <a:r>
              <a:rPr lang="fr-FR" sz="1200" kern="1200" baseline="0" dirty="0" err="1" smtClean="0">
                <a:solidFill>
                  <a:schemeClr val="tx1"/>
                </a:solidFill>
                <a:latin typeface="+mn-lt"/>
                <a:ea typeface="+mn-ea"/>
                <a:cs typeface="+mn-cs"/>
              </a:rPr>
              <a:t>Antibodydependent</a:t>
            </a:r>
            <a:endParaRPr lang="fr-FR" sz="1200" kern="1200" baseline="0" dirty="0" smtClean="0">
              <a:solidFill>
                <a:schemeClr val="tx1"/>
              </a:solidFill>
              <a:latin typeface="+mn-lt"/>
              <a:ea typeface="+mn-ea"/>
              <a:cs typeface="+mn-cs"/>
            </a:endParaRPr>
          </a:p>
          <a:p>
            <a:r>
              <a:rPr lang="fr-FR" sz="1200" kern="1200" baseline="0" dirty="0" err="1" smtClean="0">
                <a:solidFill>
                  <a:schemeClr val="tx1"/>
                </a:solidFill>
                <a:latin typeface="+mn-lt"/>
                <a:ea typeface="+mn-ea"/>
                <a:cs typeface="+mn-cs"/>
              </a:rPr>
              <a:t>cell</a:t>
            </a:r>
            <a:r>
              <a:rPr lang="fr-FR" sz="1200" kern="1200" baseline="0" dirty="0" smtClean="0">
                <a:solidFill>
                  <a:schemeClr val="tx1"/>
                </a:solidFill>
                <a:latin typeface="+mn-lt"/>
                <a:ea typeface="+mn-ea"/>
                <a:cs typeface="+mn-cs"/>
              </a:rPr>
              <a:t>-</a:t>
            </a:r>
            <a:r>
              <a:rPr lang="fr-FR" sz="1200" kern="1200" baseline="0" dirty="0" err="1" smtClean="0">
                <a:solidFill>
                  <a:schemeClr val="tx1"/>
                </a:solidFill>
                <a:latin typeface="+mn-lt"/>
                <a:ea typeface="+mn-ea"/>
                <a:cs typeface="+mn-cs"/>
              </a:rPr>
              <a:t>mediated</a:t>
            </a:r>
            <a:r>
              <a:rPr lang="fr-FR" sz="1200" kern="1200" baseline="0" dirty="0" smtClean="0">
                <a:solidFill>
                  <a:schemeClr val="tx1"/>
                </a:solidFill>
                <a:latin typeface="+mn-lt"/>
                <a:ea typeface="+mn-ea"/>
                <a:cs typeface="+mn-cs"/>
              </a:rPr>
              <a:t> </a:t>
            </a:r>
            <a:r>
              <a:rPr lang="fr-FR" sz="1200" kern="1200" baseline="0" dirty="0" err="1" smtClean="0">
                <a:solidFill>
                  <a:schemeClr val="tx1"/>
                </a:solidFill>
                <a:latin typeface="+mn-lt"/>
                <a:ea typeface="+mn-ea"/>
                <a:cs typeface="+mn-cs"/>
              </a:rPr>
              <a:t>cytotoxicity</a:t>
            </a:r>
            <a:r>
              <a:rPr lang="fr-FR" sz="1200" kern="1200" baseline="0" dirty="0" smtClean="0">
                <a:solidFill>
                  <a:schemeClr val="tx1"/>
                </a:solidFill>
                <a:latin typeface="+mn-lt"/>
                <a:ea typeface="+mn-ea"/>
                <a:cs typeface="+mn-cs"/>
              </a:rPr>
              <a:t>" : Réaction cytotoxique dans laquelle des cellules</a:t>
            </a:r>
          </a:p>
          <a:p>
            <a:r>
              <a:rPr lang="fr-FR" sz="1200" kern="1200" baseline="0" dirty="0" smtClean="0">
                <a:solidFill>
                  <a:schemeClr val="tx1"/>
                </a:solidFill>
                <a:latin typeface="+mn-lt"/>
                <a:ea typeface="+mn-ea"/>
                <a:cs typeface="+mn-cs"/>
              </a:rPr>
              <a:t>tueuses porteuses de récepteurs du </a:t>
            </a:r>
            <a:r>
              <a:rPr lang="fr-FR" sz="1200" kern="1200" baseline="0" dirty="0" err="1" smtClean="0">
                <a:solidFill>
                  <a:schemeClr val="tx1"/>
                </a:solidFill>
                <a:latin typeface="+mn-lt"/>
                <a:ea typeface="+mn-ea"/>
                <a:cs typeface="+mn-cs"/>
              </a:rPr>
              <a:t>Fc</a:t>
            </a:r>
            <a:r>
              <a:rPr lang="fr-FR" sz="1200" kern="1200" baseline="0" dirty="0" smtClean="0">
                <a:solidFill>
                  <a:schemeClr val="tx1"/>
                </a:solidFill>
                <a:latin typeface="+mn-lt"/>
                <a:ea typeface="+mn-ea"/>
                <a:cs typeface="+mn-cs"/>
              </a:rPr>
              <a:t>, cellules NK et macrophages, reconnaissent les </a:t>
            </a:r>
            <a:r>
              <a:rPr lang="fr-FR" sz="1200" kern="1200" baseline="0" dirty="0" err="1" smtClean="0">
                <a:solidFill>
                  <a:schemeClr val="tx1"/>
                </a:solidFill>
                <a:latin typeface="+mn-lt"/>
                <a:ea typeface="+mn-ea"/>
                <a:cs typeface="+mn-cs"/>
              </a:rPr>
              <a:t>cellulescibles</a:t>
            </a:r>
            <a:endParaRPr lang="fr-FR" sz="1200" kern="1200" baseline="0" dirty="0" smtClean="0">
              <a:solidFill>
                <a:schemeClr val="tx1"/>
              </a:solidFill>
              <a:latin typeface="+mn-lt"/>
              <a:ea typeface="+mn-ea"/>
              <a:cs typeface="+mn-cs"/>
            </a:endParaRPr>
          </a:p>
          <a:p>
            <a:r>
              <a:rPr lang="fr-FR" sz="1200" kern="1200" baseline="0" dirty="0" smtClean="0">
                <a:solidFill>
                  <a:schemeClr val="tx1"/>
                </a:solidFill>
                <a:latin typeface="+mn-lt"/>
                <a:ea typeface="+mn-ea"/>
                <a:cs typeface="+mn-cs"/>
              </a:rPr>
              <a:t>recouvertes d'anticorps spécifiques).</a:t>
            </a:r>
          </a:p>
          <a:p>
            <a:r>
              <a:rPr lang="fr-FR" sz="1200" kern="1200" baseline="0" dirty="0" smtClean="0">
                <a:solidFill>
                  <a:schemeClr val="tx1"/>
                </a:solidFill>
                <a:latin typeface="+mn-lt"/>
                <a:ea typeface="+mn-ea"/>
                <a:cs typeface="+mn-cs"/>
              </a:rPr>
              <a:t>Il est destiné au cancer du sein métastatique car les métastases habituelles sur ce genre de</a:t>
            </a:r>
          </a:p>
          <a:p>
            <a:r>
              <a:rPr lang="fr-FR" sz="1200" kern="1200" baseline="0" dirty="0" smtClean="0">
                <a:solidFill>
                  <a:schemeClr val="tx1"/>
                </a:solidFill>
                <a:latin typeface="+mn-lt"/>
                <a:ea typeface="+mn-ea"/>
                <a:cs typeface="+mn-cs"/>
              </a:rPr>
              <a:t>cancer du sein sont les métastases pulmonaires et hépatiques sur lesquelles l’</a:t>
            </a:r>
            <a:r>
              <a:rPr lang="fr-FR" sz="1200" kern="1200" baseline="0" dirty="0" err="1" smtClean="0">
                <a:solidFill>
                  <a:schemeClr val="tx1"/>
                </a:solidFill>
                <a:latin typeface="+mn-lt"/>
                <a:ea typeface="+mn-ea"/>
                <a:cs typeface="+mn-cs"/>
              </a:rPr>
              <a:t>Herceptine</a:t>
            </a:r>
            <a:r>
              <a:rPr lang="fr-FR" sz="1200" kern="1200" baseline="0" dirty="0" smtClean="0">
                <a:solidFill>
                  <a:schemeClr val="tx1"/>
                </a:solidFill>
                <a:latin typeface="+mn-lt"/>
                <a:ea typeface="+mn-ea"/>
                <a:cs typeface="+mn-cs"/>
              </a:rPr>
              <a:t> est</a:t>
            </a:r>
          </a:p>
          <a:p>
            <a:r>
              <a:rPr lang="fr-FR" sz="1200" kern="1200" baseline="0" dirty="0" smtClean="0">
                <a:solidFill>
                  <a:schemeClr val="tx1"/>
                </a:solidFill>
                <a:latin typeface="+mn-lt"/>
                <a:ea typeface="+mn-ea"/>
                <a:cs typeface="+mn-cs"/>
              </a:rPr>
              <a:t>toujours efficace. Par contre, face à métastase cérébrale (qui marque une phase très avancée</a:t>
            </a:r>
          </a:p>
          <a:p>
            <a:r>
              <a:rPr lang="fr-FR" sz="1200" kern="1200" baseline="0" dirty="0" smtClean="0">
                <a:solidFill>
                  <a:schemeClr val="tx1"/>
                </a:solidFill>
                <a:latin typeface="+mn-lt"/>
                <a:ea typeface="+mn-ea"/>
                <a:cs typeface="+mn-cs"/>
              </a:rPr>
              <a:t>de la maladie et une rémission presque improbable), ce médicament devient inefficace car il</a:t>
            </a:r>
          </a:p>
          <a:p>
            <a:r>
              <a:rPr lang="fr-FR" sz="1200" kern="1200" baseline="0" dirty="0" smtClean="0">
                <a:solidFill>
                  <a:schemeClr val="tx1"/>
                </a:solidFill>
                <a:latin typeface="+mn-lt"/>
                <a:ea typeface="+mn-ea"/>
                <a:cs typeface="+mn-cs"/>
              </a:rPr>
              <a:t>ne passe pas la barrière hémato-céphalique.</a:t>
            </a:r>
          </a:p>
          <a:p>
            <a:r>
              <a:rPr lang="fr-FR" sz="1200" kern="1200" baseline="0" dirty="0" smtClean="0">
                <a:solidFill>
                  <a:schemeClr val="tx1"/>
                </a:solidFill>
                <a:latin typeface="+mn-lt"/>
                <a:ea typeface="+mn-ea"/>
                <a:cs typeface="+mn-cs"/>
              </a:rPr>
              <a:t>L’</a:t>
            </a:r>
            <a:r>
              <a:rPr lang="fr-FR" sz="1200" kern="1200" baseline="0" dirty="0" err="1" smtClean="0">
                <a:solidFill>
                  <a:schemeClr val="tx1"/>
                </a:solidFill>
                <a:latin typeface="+mn-lt"/>
                <a:ea typeface="+mn-ea"/>
                <a:cs typeface="+mn-cs"/>
              </a:rPr>
              <a:t>Herceptine</a:t>
            </a:r>
            <a:r>
              <a:rPr lang="fr-FR" sz="1200" kern="1200" baseline="0" dirty="0" smtClean="0">
                <a:solidFill>
                  <a:schemeClr val="tx1"/>
                </a:solidFill>
                <a:latin typeface="+mn-lt"/>
                <a:ea typeface="+mn-ea"/>
                <a:cs typeface="+mn-cs"/>
              </a:rPr>
              <a:t> est un traitement donné lors d’une </a:t>
            </a:r>
            <a:r>
              <a:rPr lang="fr-FR" sz="1200" b="1" kern="1200" baseline="0" dirty="0" smtClean="0">
                <a:solidFill>
                  <a:schemeClr val="tx1"/>
                </a:solidFill>
                <a:latin typeface="+mn-lt"/>
                <a:ea typeface="+mn-ea"/>
                <a:cs typeface="+mn-cs"/>
              </a:rPr>
              <a:t>inefficacité de la chimiothérapie. Il est</a:t>
            </a:r>
          </a:p>
          <a:p>
            <a:r>
              <a:rPr lang="fr-FR" sz="1200" kern="1200" baseline="0" dirty="0" smtClean="0">
                <a:solidFill>
                  <a:schemeClr val="tx1"/>
                </a:solidFill>
                <a:latin typeface="+mn-lt"/>
                <a:ea typeface="+mn-ea"/>
                <a:cs typeface="+mn-cs"/>
              </a:rPr>
              <a:t>utilisé à un stade avancé de la maladie, et montre statistiquement une </a:t>
            </a:r>
            <a:r>
              <a:rPr lang="fr-FR" sz="1200" b="1" kern="1200" baseline="0" dirty="0" smtClean="0">
                <a:solidFill>
                  <a:schemeClr val="tx1"/>
                </a:solidFill>
                <a:latin typeface="+mn-lt"/>
                <a:ea typeface="+mn-ea"/>
                <a:cs typeface="+mn-cs"/>
              </a:rPr>
              <a:t>réponse chez 50% et</a:t>
            </a:r>
          </a:p>
          <a:p>
            <a:r>
              <a:rPr lang="fr-FR" sz="1200" b="1" kern="1200" baseline="0" dirty="0" smtClean="0">
                <a:solidFill>
                  <a:schemeClr val="tx1"/>
                </a:solidFill>
                <a:latin typeface="+mn-lt"/>
                <a:ea typeface="+mn-ea"/>
                <a:cs typeface="+mn-cs"/>
              </a:rPr>
              <a:t>un rétablissement chez 30% des patientes traitées. Cette réponse est en général de longue</a:t>
            </a:r>
          </a:p>
          <a:p>
            <a:r>
              <a:rPr lang="fr-FR" sz="1200" kern="1200" baseline="0" dirty="0" smtClean="0">
                <a:solidFill>
                  <a:schemeClr val="tx1"/>
                </a:solidFill>
                <a:latin typeface="+mn-lt"/>
                <a:ea typeface="+mn-ea"/>
                <a:cs typeface="+mn-cs"/>
              </a:rPr>
              <a:t>durée chez les patientes qui ne répondaient plus à des chimiothérapies classiques (deux à trois</a:t>
            </a:r>
          </a:p>
          <a:p>
            <a:r>
              <a:rPr lang="fr-FR" sz="1200" kern="1200" baseline="0" dirty="0" smtClean="0">
                <a:solidFill>
                  <a:schemeClr val="tx1"/>
                </a:solidFill>
                <a:latin typeface="+mn-lt"/>
                <a:ea typeface="+mn-ea"/>
                <a:cs typeface="+mn-cs"/>
              </a:rPr>
              <a:t>ans pour les plus longues).</a:t>
            </a:r>
            <a:endParaRPr lang="fr-FR" dirty="0"/>
          </a:p>
        </p:txBody>
      </p:sp>
      <p:sp>
        <p:nvSpPr>
          <p:cNvPr id="4" name="Espace réservé du numéro de diapositive 3"/>
          <p:cNvSpPr>
            <a:spLocks noGrp="1"/>
          </p:cNvSpPr>
          <p:nvPr>
            <p:ph type="sldNum" sz="quarter" idx="10"/>
          </p:nvPr>
        </p:nvSpPr>
        <p:spPr/>
        <p:txBody>
          <a:bodyPr/>
          <a:lstStyle/>
          <a:p>
            <a:fld id="{2EA701BD-6DFA-4F1B-BBE0-B02B3654708C}" type="slidenum">
              <a:rPr lang="fr-FR" smtClean="0"/>
              <a:pPr/>
              <a:t>46</a:t>
            </a:fld>
            <a:endParaRPr lang="fr-FR"/>
          </a:p>
        </p:txBody>
      </p:sp>
    </p:spTree>
    <p:extLst>
      <p:ext uri="{BB962C8B-B14F-4D97-AF65-F5344CB8AC3E}">
        <p14:creationId xmlns:p14="http://schemas.microsoft.com/office/powerpoint/2010/main" val="9214706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2EA701BD-6DFA-4F1B-BBE0-B02B3654708C}" type="slidenum">
              <a:rPr lang="fr-FR" smtClean="0"/>
              <a:pPr/>
              <a:t>47</a:t>
            </a:fld>
            <a:endParaRPr lang="fr-FR"/>
          </a:p>
        </p:txBody>
      </p:sp>
    </p:spTree>
    <p:extLst>
      <p:ext uri="{BB962C8B-B14F-4D97-AF65-F5344CB8AC3E}">
        <p14:creationId xmlns:p14="http://schemas.microsoft.com/office/powerpoint/2010/main" val="13380156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0DFBB870-687C-447D-A38A-7AF5D7A0894F}" type="slidenum">
              <a:rPr lang="fr-FR" smtClean="0"/>
              <a:pPr/>
              <a:t>48</a:t>
            </a:fld>
            <a:endParaRPr lang="fr-FR"/>
          </a:p>
        </p:txBody>
      </p:sp>
    </p:spTree>
    <p:extLst>
      <p:ext uri="{BB962C8B-B14F-4D97-AF65-F5344CB8AC3E}">
        <p14:creationId xmlns:p14="http://schemas.microsoft.com/office/powerpoint/2010/main" val="3584962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kumimoji="1" lang="fr-FR" sz="1200" kern="1200" dirty="0" smtClean="0">
                <a:solidFill>
                  <a:schemeClr val="tx1"/>
                </a:solidFill>
                <a:latin typeface="Times New Roman" pitchFamily="18" charset="0"/>
                <a:ea typeface="+mn-ea"/>
                <a:cs typeface="Times New Roman" pitchFamily="18" charset="0"/>
              </a:rPr>
              <a:t>- C’est la notion de </a:t>
            </a:r>
            <a:r>
              <a:rPr kumimoji="1" lang="fr-FR" sz="1200" b="1" kern="1200" dirty="0" err="1" smtClean="0">
                <a:solidFill>
                  <a:schemeClr val="tx1"/>
                </a:solidFill>
                <a:latin typeface="Times New Roman" pitchFamily="18" charset="0"/>
                <a:ea typeface="+mn-ea"/>
                <a:cs typeface="Times New Roman" pitchFamily="18" charset="0"/>
              </a:rPr>
              <a:t>clonalité</a:t>
            </a:r>
            <a:r>
              <a:rPr kumimoji="1" lang="fr-FR" sz="1200" kern="1200" dirty="0" smtClean="0">
                <a:solidFill>
                  <a:schemeClr val="tx1"/>
                </a:solidFill>
                <a:latin typeface="Times New Roman" pitchFamily="18" charset="0"/>
                <a:ea typeface="+mn-ea"/>
                <a:cs typeface="Times New Roman" pitchFamily="18" charset="0"/>
              </a:rPr>
              <a:t>. Un clone est un ensemble de cellules dérivées d’une seule cellule initiale.</a:t>
            </a:r>
          </a:p>
          <a:p>
            <a:r>
              <a:rPr kumimoji="1" lang="fr-FR" sz="1200" kern="1200" dirty="0" smtClean="0">
                <a:solidFill>
                  <a:schemeClr val="tx1"/>
                </a:solidFill>
                <a:latin typeface="Times New Roman" pitchFamily="18" charset="0"/>
                <a:ea typeface="+mn-ea"/>
                <a:cs typeface="Times New Roman" pitchFamily="18" charset="0"/>
              </a:rPr>
              <a:t>• Une tumeur se développant à partir d’un groupe de cellules est dite </a:t>
            </a:r>
            <a:r>
              <a:rPr kumimoji="1" lang="fr-FR" sz="1200" b="1" kern="1200" dirty="0" err="1" smtClean="0">
                <a:solidFill>
                  <a:schemeClr val="tx1"/>
                </a:solidFill>
                <a:latin typeface="Times New Roman" pitchFamily="18" charset="0"/>
                <a:ea typeface="+mn-ea"/>
                <a:cs typeface="Times New Roman" pitchFamily="18" charset="0"/>
              </a:rPr>
              <a:t>polyclonale</a:t>
            </a:r>
            <a:r>
              <a:rPr kumimoji="1" lang="fr-FR" sz="1200" kern="1200" dirty="0" smtClean="0">
                <a:solidFill>
                  <a:schemeClr val="tx1"/>
                </a:solidFill>
                <a:latin typeface="Times New Roman" pitchFamily="18" charset="0"/>
                <a:ea typeface="+mn-ea"/>
                <a:cs typeface="Times New Roman" pitchFamily="18" charset="0"/>
              </a:rPr>
              <a:t>.</a:t>
            </a:r>
          </a:p>
          <a:p>
            <a:r>
              <a:rPr kumimoji="1" lang="fr-FR" sz="1200" kern="1200" dirty="0" smtClean="0">
                <a:solidFill>
                  <a:schemeClr val="tx1"/>
                </a:solidFill>
                <a:latin typeface="Times New Roman" pitchFamily="18" charset="0"/>
                <a:ea typeface="+mn-ea"/>
                <a:cs typeface="Times New Roman" pitchFamily="18" charset="0"/>
              </a:rPr>
              <a:t>• Une tumeur se développant à partir de quelques cellules est dite </a:t>
            </a:r>
            <a:r>
              <a:rPr kumimoji="1" lang="fr-FR" sz="1200" b="1" kern="1200" dirty="0" err="1" smtClean="0">
                <a:solidFill>
                  <a:schemeClr val="tx1"/>
                </a:solidFill>
                <a:latin typeface="Times New Roman" pitchFamily="18" charset="0"/>
                <a:ea typeface="+mn-ea"/>
                <a:cs typeface="Times New Roman" pitchFamily="18" charset="0"/>
              </a:rPr>
              <a:t>oligoclonale</a:t>
            </a:r>
            <a:r>
              <a:rPr kumimoji="1" lang="fr-FR" sz="1200" kern="1200" dirty="0" smtClean="0">
                <a:solidFill>
                  <a:schemeClr val="tx1"/>
                </a:solidFill>
                <a:latin typeface="Times New Roman" pitchFamily="18" charset="0"/>
                <a:ea typeface="+mn-ea"/>
                <a:cs typeface="Times New Roman" pitchFamily="18" charset="0"/>
              </a:rPr>
              <a:t>.</a:t>
            </a:r>
          </a:p>
          <a:p>
            <a:r>
              <a:rPr kumimoji="1" lang="fr-FR" sz="1200" kern="1200" dirty="0" smtClean="0">
                <a:solidFill>
                  <a:schemeClr val="tx1"/>
                </a:solidFill>
                <a:latin typeface="Times New Roman" pitchFamily="18" charset="0"/>
                <a:ea typeface="+mn-ea"/>
                <a:cs typeface="Times New Roman" pitchFamily="18" charset="0"/>
              </a:rPr>
              <a:t>• Une tumeur se développant à partir d’une seule cellule est dite </a:t>
            </a:r>
            <a:r>
              <a:rPr kumimoji="1" lang="fr-FR" sz="1200" b="1" kern="1200" dirty="0" smtClean="0">
                <a:solidFill>
                  <a:schemeClr val="tx1"/>
                </a:solidFill>
                <a:latin typeface="Times New Roman" pitchFamily="18" charset="0"/>
                <a:ea typeface="+mn-ea"/>
                <a:cs typeface="Times New Roman" pitchFamily="18" charset="0"/>
              </a:rPr>
              <a:t>monoclonale</a:t>
            </a:r>
            <a:endParaRPr kumimoji="1" lang="fr-FR" sz="1200" kern="1200" dirty="0" smtClean="0">
              <a:solidFill>
                <a:schemeClr val="tx1"/>
              </a:solidFill>
              <a:latin typeface="Times New Roman" pitchFamily="18" charset="0"/>
              <a:ea typeface="+mn-ea"/>
              <a:cs typeface="Times New Roman" pitchFamily="18"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kumimoji="1" lang="fr-FR" sz="1200" kern="1200" dirty="0" smtClean="0">
                <a:solidFill>
                  <a:schemeClr val="tx1"/>
                </a:solidFill>
                <a:latin typeface="Times New Roman" pitchFamily="18" charset="0"/>
                <a:ea typeface="+mn-ea"/>
                <a:cs typeface="Times New Roman" pitchFamily="18" charset="0"/>
              </a:rPr>
              <a:t>- plus la fonction et la structure tumorales se rapprochent de la fonction et de la structure normale du tissu normal, plus la tumeur est dite différenciée.</a:t>
            </a:r>
          </a:p>
          <a:p>
            <a:r>
              <a:rPr kumimoji="1" lang="fr-FR" sz="1200" kern="1200" dirty="0" smtClean="0">
                <a:solidFill>
                  <a:schemeClr val="tx1"/>
                </a:solidFill>
                <a:latin typeface="Times New Roman" pitchFamily="18" charset="0"/>
                <a:ea typeface="+mn-ea"/>
                <a:cs typeface="Times New Roman" pitchFamily="18" charset="0"/>
              </a:rPr>
              <a:t>- La prolifération tumorale se poursuit après la disparition du « stimulus » qui lui a donné naissance</a:t>
            </a:r>
            <a:endParaRPr lang="fr-FR" dirty="0"/>
          </a:p>
        </p:txBody>
      </p:sp>
      <p:sp>
        <p:nvSpPr>
          <p:cNvPr id="4" name="Espace réservé du numéro de diapositive 3"/>
          <p:cNvSpPr>
            <a:spLocks noGrp="1"/>
          </p:cNvSpPr>
          <p:nvPr>
            <p:ph type="sldNum" sz="quarter" idx="10"/>
          </p:nvPr>
        </p:nvSpPr>
        <p:spPr/>
        <p:txBody>
          <a:bodyPr/>
          <a:lstStyle/>
          <a:p>
            <a:fld id="{59CBCC62-91B2-490E-AF90-E12FD784C956}"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491886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kumimoji="1" lang="fr-FR" sz="1200" kern="1200" dirty="0" smtClean="0">
                <a:solidFill>
                  <a:schemeClr val="tx1"/>
                </a:solidFill>
                <a:latin typeface="Times New Roman" pitchFamily="18" charset="0"/>
                <a:ea typeface="+mn-ea"/>
                <a:cs typeface="Times New Roman" pitchFamily="18" charset="0"/>
              </a:rPr>
              <a:t>La nomenclature suit une terminologie précise. Un nom de tumeur se compose d’une </a:t>
            </a:r>
            <a:r>
              <a:rPr kumimoji="1" lang="fr-FR" sz="1200" b="1" kern="1200" dirty="0" smtClean="0">
                <a:solidFill>
                  <a:schemeClr val="tx1"/>
                </a:solidFill>
                <a:latin typeface="Times New Roman" pitchFamily="18" charset="0"/>
                <a:ea typeface="+mn-ea"/>
                <a:cs typeface="Times New Roman" pitchFamily="18" charset="0"/>
              </a:rPr>
              <a:t>racine</a:t>
            </a:r>
            <a:r>
              <a:rPr kumimoji="1" lang="fr-FR" sz="1200" kern="1200" dirty="0" smtClean="0">
                <a:solidFill>
                  <a:schemeClr val="tx1"/>
                </a:solidFill>
                <a:latin typeface="Times New Roman" pitchFamily="18" charset="0"/>
                <a:ea typeface="+mn-ea"/>
                <a:cs typeface="Times New Roman" pitchFamily="18" charset="0"/>
              </a:rPr>
              <a:t> et d’un </a:t>
            </a:r>
            <a:r>
              <a:rPr kumimoji="1" lang="fr-FR" sz="1200" b="1" kern="1200" dirty="0" smtClean="0">
                <a:solidFill>
                  <a:schemeClr val="tx1"/>
                </a:solidFill>
                <a:latin typeface="Times New Roman" pitchFamily="18" charset="0"/>
                <a:ea typeface="+mn-ea"/>
                <a:cs typeface="Times New Roman" pitchFamily="18" charset="0"/>
              </a:rPr>
              <a:t>suffixe </a:t>
            </a:r>
            <a:r>
              <a:rPr kumimoji="1" lang="fr-FR" sz="1200" kern="1200" dirty="0" smtClean="0">
                <a:solidFill>
                  <a:schemeClr val="tx1"/>
                </a:solidFill>
                <a:latin typeface="Times New Roman" pitchFamily="18" charset="0"/>
                <a:ea typeface="+mn-ea"/>
                <a:cs typeface="Times New Roman" pitchFamily="18" charset="0"/>
              </a:rPr>
              <a:t>et peut être associé à un adjectif. </a:t>
            </a:r>
          </a:p>
          <a:p>
            <a:endParaRPr lang="fr-FR" dirty="0" smtClean="0"/>
          </a:p>
          <a:p>
            <a:r>
              <a:rPr lang="fr-FR" b="1" u="sng" dirty="0" smtClean="0"/>
              <a:t>Une </a:t>
            </a:r>
            <a:r>
              <a:rPr lang="fr-FR" b="1" u="sng" dirty="0" err="1" smtClean="0"/>
              <a:t>papillomatose</a:t>
            </a:r>
            <a:r>
              <a:rPr lang="fr-FR" b="1" u="sng" dirty="0" smtClean="0"/>
              <a:t>:  </a:t>
            </a:r>
            <a:r>
              <a:rPr lang="fr-FR" dirty="0" smtClean="0"/>
              <a:t>est une affection caractérisant une </a:t>
            </a:r>
            <a:r>
              <a:rPr lang="fr-FR" u="sng" dirty="0" smtClean="0"/>
              <a:t>élévation de la surface d'un tégument ou d'un tissu biologique </a:t>
            </a:r>
            <a:r>
              <a:rPr lang="fr-FR" dirty="0" smtClean="0"/>
              <a:t>(comme la peau ou une muqueuse) causée par l'hyperplasie et l'élargissement des cellules papillaires.</a:t>
            </a:r>
          </a:p>
          <a:p>
            <a:r>
              <a:rPr lang="fr-FR" dirty="0" smtClean="0"/>
              <a:t> </a:t>
            </a:r>
          </a:p>
          <a:p>
            <a:r>
              <a:rPr lang="fr-FR" dirty="0" smtClean="0"/>
              <a:t>Une forme de </a:t>
            </a:r>
            <a:r>
              <a:rPr lang="fr-FR" b="1" dirty="0" err="1" smtClean="0"/>
              <a:t>papillomatose</a:t>
            </a:r>
            <a:r>
              <a:rPr lang="fr-FR" dirty="0" smtClean="0"/>
              <a:t> peut être provoquée par une variété de </a:t>
            </a:r>
            <a:r>
              <a:rPr lang="fr-FR" u="sng" dirty="0" smtClean="0"/>
              <a:t>papillomavirus</a:t>
            </a:r>
            <a:r>
              <a:rPr lang="fr-FR" dirty="0" smtClean="0"/>
              <a:t> dont la manifestation la plus caractéristique est la verrue.</a:t>
            </a:r>
          </a:p>
          <a:p>
            <a:r>
              <a:rPr lang="fr-FR" dirty="0" smtClean="0"/>
              <a:t> </a:t>
            </a:r>
          </a:p>
        </p:txBody>
      </p:sp>
      <p:sp>
        <p:nvSpPr>
          <p:cNvPr id="4" name="Espace réservé du numéro de diapositive 3"/>
          <p:cNvSpPr>
            <a:spLocks noGrp="1"/>
          </p:cNvSpPr>
          <p:nvPr>
            <p:ph type="sldNum" sz="quarter" idx="10"/>
          </p:nvPr>
        </p:nvSpPr>
        <p:spPr/>
        <p:txBody>
          <a:bodyPr/>
          <a:lstStyle/>
          <a:p>
            <a:fld id="{59CBCC62-91B2-490E-AF90-E12FD784C956}"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364789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La tendance d’une tumeur à ressembler à un tissu normal ou embryonnaire définit la</a:t>
            </a:r>
            <a:r>
              <a:rPr lang="fr-FR" baseline="0" dirty="0" smtClean="0"/>
              <a:t> </a:t>
            </a:r>
            <a:r>
              <a:rPr lang="fr-FR" dirty="0" smtClean="0"/>
              <a:t>différenciation tumorale. La tumeur est dite :</a:t>
            </a:r>
          </a:p>
          <a:p>
            <a:endParaRPr lang="fr-FR" dirty="0" smtClean="0"/>
          </a:p>
          <a:p>
            <a:r>
              <a:rPr lang="fr-FR" dirty="0" smtClean="0"/>
              <a:t>• Bien différenciée, lorsqu’elle </a:t>
            </a:r>
            <a:r>
              <a:rPr lang="fr-FR" b="1" dirty="0" smtClean="0"/>
              <a:t>ressemble nettement</a:t>
            </a:r>
            <a:r>
              <a:rPr lang="fr-FR" dirty="0" smtClean="0"/>
              <a:t> et de façon homogène au tissu</a:t>
            </a:r>
            <a:r>
              <a:rPr lang="fr-FR" baseline="0" dirty="0" smtClean="0"/>
              <a:t> </a:t>
            </a:r>
            <a:r>
              <a:rPr lang="fr-FR" dirty="0" smtClean="0"/>
              <a:t>normal.</a:t>
            </a:r>
          </a:p>
          <a:p>
            <a:r>
              <a:rPr lang="fr-FR" dirty="0" smtClean="0"/>
              <a:t>• Peu différenciée lorsque la ressemblance est lointaine ou focale.</a:t>
            </a:r>
          </a:p>
          <a:p>
            <a:r>
              <a:rPr lang="fr-FR" dirty="0" smtClean="0"/>
              <a:t>• Indifférenciée, ou </a:t>
            </a:r>
            <a:r>
              <a:rPr lang="fr-FR" dirty="0" err="1" smtClean="0"/>
              <a:t>anaplasique</a:t>
            </a:r>
            <a:r>
              <a:rPr lang="fr-FR" dirty="0" smtClean="0"/>
              <a:t> (ex : </a:t>
            </a:r>
            <a:r>
              <a:rPr lang="fr-FR" b="1" dirty="0" smtClean="0"/>
              <a:t>carcinome indifférencié</a:t>
            </a:r>
            <a:r>
              <a:rPr lang="fr-FR" dirty="0" smtClean="0"/>
              <a:t> défini comme une tumeur</a:t>
            </a:r>
            <a:r>
              <a:rPr lang="fr-FR" baseline="0" dirty="0" smtClean="0"/>
              <a:t> </a:t>
            </a:r>
            <a:r>
              <a:rPr lang="fr-FR" dirty="0" smtClean="0"/>
              <a:t>à différenciation épithéliale dont il est impossible de préciser la différenciation</a:t>
            </a:r>
            <a:r>
              <a:rPr lang="fr-FR" baseline="0" dirty="0" smtClean="0"/>
              <a:t> </a:t>
            </a:r>
            <a:r>
              <a:rPr lang="fr-FR" dirty="0" smtClean="0"/>
              <a:t>glandulaire ou malpighienne).</a:t>
            </a:r>
            <a:endParaRPr lang="fr-FR" dirty="0"/>
          </a:p>
        </p:txBody>
      </p:sp>
      <p:sp>
        <p:nvSpPr>
          <p:cNvPr id="4" name="Slide Number Placeholder 3"/>
          <p:cNvSpPr>
            <a:spLocks noGrp="1"/>
          </p:cNvSpPr>
          <p:nvPr>
            <p:ph type="sldNum" sz="quarter" idx="10"/>
          </p:nvPr>
        </p:nvSpPr>
        <p:spPr/>
        <p:txBody>
          <a:bodyPr/>
          <a:lstStyle/>
          <a:p>
            <a:fld id="{0DFBB870-687C-447D-A38A-7AF5D7A0894F}" type="slidenum">
              <a:rPr lang="fr-FR" smtClean="0"/>
              <a:pPr/>
              <a:t>7</a:t>
            </a:fld>
            <a:endParaRPr lang="fr-FR"/>
          </a:p>
        </p:txBody>
      </p:sp>
    </p:spTree>
    <p:extLst>
      <p:ext uri="{BB962C8B-B14F-4D97-AF65-F5344CB8AC3E}">
        <p14:creationId xmlns:p14="http://schemas.microsoft.com/office/powerpoint/2010/main" val="2813848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59CBCC62-91B2-490E-AF90-E12FD784C956}"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883954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lnSpcReduction="10000"/>
          </a:bodyPr>
          <a:lstStyle/>
          <a:p>
            <a:pPr>
              <a:buFontTx/>
              <a:buChar char="-"/>
            </a:pPr>
            <a:r>
              <a:rPr kumimoji="1" lang="fr-FR" sz="1200" b="1" kern="1200" dirty="0" smtClean="0">
                <a:solidFill>
                  <a:schemeClr val="tx1"/>
                </a:solidFill>
                <a:latin typeface="Times New Roman" pitchFamily="18" charset="0"/>
                <a:ea typeface="+mn-ea"/>
                <a:cs typeface="Times New Roman" pitchFamily="18" charset="0"/>
              </a:rPr>
              <a:t> Les événements </a:t>
            </a:r>
            <a:r>
              <a:rPr kumimoji="1" lang="fr-FR" sz="1200" kern="1200" dirty="0" smtClean="0">
                <a:solidFill>
                  <a:schemeClr val="tx1"/>
                </a:solidFill>
                <a:latin typeface="Times New Roman" pitchFamily="18" charset="0"/>
                <a:ea typeface="+mn-ea"/>
                <a:cs typeface="Times New Roman" pitchFamily="18" charset="0"/>
              </a:rPr>
              <a:t>conduisant à la formation d'une </a:t>
            </a:r>
            <a:r>
              <a:rPr kumimoji="1" lang="fr-FR" sz="1200" b="1" kern="1200" dirty="0" smtClean="0">
                <a:solidFill>
                  <a:schemeClr val="tx1"/>
                </a:solidFill>
                <a:latin typeface="Times New Roman" pitchFamily="18" charset="0"/>
                <a:ea typeface="+mn-ea"/>
                <a:cs typeface="Times New Roman" pitchFamily="18" charset="0"/>
              </a:rPr>
              <a:t>lésion</a:t>
            </a:r>
            <a:r>
              <a:rPr kumimoji="1" lang="fr-FR" sz="1200" kern="1200" dirty="0" smtClean="0">
                <a:solidFill>
                  <a:schemeClr val="tx1"/>
                </a:solidFill>
                <a:latin typeface="Times New Roman" pitchFamily="18" charset="0"/>
                <a:ea typeface="+mn-ea"/>
                <a:cs typeface="Times New Roman" pitchFamily="18" charset="0"/>
              </a:rPr>
              <a:t> capables de </a:t>
            </a:r>
            <a:r>
              <a:rPr kumimoji="1" lang="fr-FR" sz="1200" b="1" kern="1200" dirty="0" smtClean="0">
                <a:solidFill>
                  <a:schemeClr val="tx1"/>
                </a:solidFill>
                <a:latin typeface="Times New Roman" pitchFamily="18" charset="0"/>
                <a:ea typeface="+mn-ea"/>
                <a:cs typeface="Times New Roman" pitchFamily="18" charset="0"/>
              </a:rPr>
              <a:t>cancériser une cellule </a:t>
            </a:r>
            <a:r>
              <a:rPr kumimoji="1" lang="fr-FR" sz="1200" kern="1200" dirty="0" smtClean="0">
                <a:solidFill>
                  <a:schemeClr val="tx1"/>
                </a:solidFill>
                <a:latin typeface="Times New Roman" pitchFamily="18" charset="0"/>
                <a:ea typeface="+mn-ea"/>
                <a:cs typeface="Times New Roman" pitchFamily="18" charset="0"/>
              </a:rPr>
              <a:t>sont en nombre non négligeables mais dans la grande majorité des cas, on estime que </a:t>
            </a:r>
            <a:r>
              <a:rPr kumimoji="1" lang="fr-FR" sz="1200" b="1" kern="1200" dirty="0" smtClean="0">
                <a:solidFill>
                  <a:schemeClr val="tx1"/>
                </a:solidFill>
                <a:latin typeface="Times New Roman" pitchFamily="18" charset="0"/>
                <a:ea typeface="+mn-ea"/>
                <a:cs typeface="Times New Roman" pitchFamily="18" charset="0"/>
              </a:rPr>
              <a:t>la réparation ou le suicide (ou </a:t>
            </a:r>
            <a:r>
              <a:rPr kumimoji="1" lang="fr-FR" sz="1200" b="1" kern="1200" dirty="0" err="1" smtClean="0">
                <a:solidFill>
                  <a:schemeClr val="tx1"/>
                </a:solidFill>
                <a:latin typeface="Times New Roman" pitchFamily="18" charset="0"/>
                <a:ea typeface="+mn-ea"/>
                <a:cs typeface="Times New Roman" pitchFamily="18" charset="0"/>
              </a:rPr>
              <a:t>apoptose</a:t>
            </a:r>
            <a:r>
              <a:rPr kumimoji="1" lang="fr-FR" sz="1200" b="1" kern="1200" dirty="0" smtClean="0">
                <a:solidFill>
                  <a:schemeClr val="tx1"/>
                </a:solidFill>
                <a:latin typeface="Times New Roman" pitchFamily="18" charset="0"/>
                <a:ea typeface="+mn-ea"/>
                <a:cs typeface="Times New Roman" pitchFamily="18" charset="0"/>
              </a:rPr>
              <a:t>) </a:t>
            </a:r>
            <a:r>
              <a:rPr kumimoji="1" lang="fr-FR" sz="1200" kern="1200" dirty="0" smtClean="0">
                <a:solidFill>
                  <a:schemeClr val="tx1"/>
                </a:solidFill>
                <a:latin typeface="Times New Roman" pitchFamily="18" charset="0"/>
                <a:ea typeface="+mn-ea"/>
                <a:cs typeface="Times New Roman" pitchFamily="18" charset="0"/>
              </a:rPr>
              <a:t>se produit. Lorsqu'une cellule se cancérise, dans la grande majorité des cas encore, </a:t>
            </a:r>
            <a:r>
              <a:rPr kumimoji="1" lang="fr-FR" sz="1200" b="1" kern="1200" dirty="0" smtClean="0">
                <a:solidFill>
                  <a:schemeClr val="tx1"/>
                </a:solidFill>
                <a:latin typeface="Times New Roman" pitchFamily="18" charset="0"/>
                <a:ea typeface="+mn-ea"/>
                <a:cs typeface="Times New Roman" pitchFamily="18" charset="0"/>
              </a:rPr>
              <a:t>d'autres systèmes de sécurité </a:t>
            </a:r>
            <a:r>
              <a:rPr kumimoji="1" lang="fr-FR" sz="1200" kern="1200" dirty="0" smtClean="0">
                <a:solidFill>
                  <a:schemeClr val="tx1"/>
                </a:solidFill>
                <a:latin typeface="Times New Roman" pitchFamily="18" charset="0"/>
                <a:ea typeface="+mn-ea"/>
                <a:cs typeface="Times New Roman" pitchFamily="18" charset="0"/>
              </a:rPr>
              <a:t>interviennent au niveau de l'organisme</a:t>
            </a:r>
            <a:r>
              <a:rPr kumimoji="1" lang="fr-FR" sz="1200" kern="1200" baseline="0" dirty="0" smtClean="0">
                <a:solidFill>
                  <a:schemeClr val="tx1"/>
                </a:solidFill>
                <a:latin typeface="Times New Roman" pitchFamily="18" charset="0"/>
                <a:ea typeface="+mn-ea"/>
                <a:cs typeface="Times New Roman" pitchFamily="18" charset="0"/>
              </a:rPr>
              <a:t> notamment le système</a:t>
            </a:r>
            <a:r>
              <a:rPr kumimoji="1" lang="fr-FR" sz="1200" kern="1200" dirty="0" smtClean="0">
                <a:solidFill>
                  <a:schemeClr val="tx1"/>
                </a:solidFill>
                <a:latin typeface="Times New Roman" pitchFamily="18" charset="0"/>
                <a:ea typeface="+mn-ea"/>
                <a:cs typeface="Times New Roman" pitchFamily="18" charset="0"/>
              </a:rPr>
              <a:t> </a:t>
            </a:r>
            <a:r>
              <a:rPr kumimoji="1" lang="fr-FR" sz="1200" b="1" kern="1200" dirty="0" smtClean="0">
                <a:solidFill>
                  <a:schemeClr val="tx1"/>
                </a:solidFill>
                <a:latin typeface="Times New Roman" pitchFamily="18" charset="0"/>
                <a:ea typeface="+mn-ea"/>
                <a:cs typeface="Times New Roman" pitchFamily="18" charset="0"/>
              </a:rPr>
              <a:t>immunitaire </a:t>
            </a:r>
            <a:r>
              <a:rPr kumimoji="1" lang="fr-FR" sz="1200" b="0" kern="1200" dirty="0" smtClean="0">
                <a:solidFill>
                  <a:schemeClr val="tx1"/>
                </a:solidFill>
                <a:latin typeface="Times New Roman" pitchFamily="18" charset="0"/>
                <a:ea typeface="+mn-ea"/>
                <a:cs typeface="Times New Roman" pitchFamily="18" charset="0"/>
              </a:rPr>
              <a:t>qui</a:t>
            </a:r>
            <a:r>
              <a:rPr kumimoji="1" lang="fr-FR" sz="1200" b="0" kern="1200" baseline="0" dirty="0" smtClean="0">
                <a:solidFill>
                  <a:schemeClr val="tx1"/>
                </a:solidFill>
                <a:latin typeface="Times New Roman" pitchFamily="18" charset="0"/>
                <a:ea typeface="+mn-ea"/>
                <a:cs typeface="Times New Roman" pitchFamily="18" charset="0"/>
              </a:rPr>
              <a:t> </a:t>
            </a:r>
            <a:r>
              <a:rPr kumimoji="1" lang="fr-FR" sz="1200" kern="1200" dirty="0" smtClean="0">
                <a:solidFill>
                  <a:schemeClr val="tx1"/>
                </a:solidFill>
                <a:latin typeface="Times New Roman" pitchFamily="18" charset="0"/>
                <a:ea typeface="+mn-ea"/>
                <a:cs typeface="Times New Roman" pitchFamily="18" charset="0"/>
              </a:rPr>
              <a:t>veille en permanence de façon à éliminer les cellules qui ne correspondent pas ou plus à une catégorie répertoriée et autorisée. </a:t>
            </a:r>
          </a:p>
          <a:p>
            <a:pPr marL="0" marR="0" indent="0" algn="l" defTabSz="914400" rtl="0" eaLnBrk="1" fontAlgn="base" latinLnBrk="0" hangingPunct="1">
              <a:lnSpc>
                <a:spcPct val="100000"/>
              </a:lnSpc>
              <a:spcBef>
                <a:spcPct val="30000"/>
              </a:spcBef>
              <a:spcAft>
                <a:spcPct val="0"/>
              </a:spcAft>
              <a:buClrTx/>
              <a:buSzTx/>
              <a:buFontTx/>
              <a:buChar char="-"/>
              <a:tabLst/>
              <a:defRPr/>
            </a:pPr>
            <a:r>
              <a:rPr kumimoji="1" lang="fr-FR" sz="1200" b="1" kern="1200" dirty="0" smtClean="0">
                <a:solidFill>
                  <a:srgbClr val="C00000"/>
                </a:solidFill>
                <a:latin typeface="Times New Roman" pitchFamily="18" charset="0"/>
                <a:ea typeface="+mn-ea"/>
                <a:cs typeface="Times New Roman" pitchFamily="18" charset="0"/>
              </a:rPr>
              <a:t> L'événement initia</a:t>
            </a:r>
            <a:r>
              <a:rPr kumimoji="1" lang="fr-FR" sz="1200" kern="1200" dirty="0" smtClean="0">
                <a:solidFill>
                  <a:srgbClr val="C00000"/>
                </a:solidFill>
                <a:latin typeface="Times New Roman" pitchFamily="18" charset="0"/>
                <a:ea typeface="+mn-ea"/>
                <a:cs typeface="Times New Roman" pitchFamily="18" charset="0"/>
              </a:rPr>
              <a:t>l, c'est-à-dire l'altération d'une cellule, peut être la conséquence: </a:t>
            </a:r>
          </a:p>
          <a:p>
            <a:pPr lvl="1">
              <a:buFont typeface="Wingdings" pitchFamily="2" charset="2"/>
              <a:buChar char="Ø"/>
            </a:pPr>
            <a:r>
              <a:rPr kumimoji="1" lang="fr-FR" sz="1200" kern="1200" dirty="0" smtClean="0">
                <a:solidFill>
                  <a:srgbClr val="C00000"/>
                </a:solidFill>
                <a:latin typeface="Times New Roman" pitchFamily="18" charset="0"/>
                <a:ea typeface="+mn-ea"/>
                <a:cs typeface="Times New Roman" pitchFamily="18" charset="0"/>
              </a:rPr>
              <a:t> </a:t>
            </a:r>
            <a:r>
              <a:rPr kumimoji="1" lang="fr-FR" sz="1200" b="1" kern="1200" dirty="0" smtClean="0">
                <a:solidFill>
                  <a:srgbClr val="C00000"/>
                </a:solidFill>
                <a:latin typeface="Times New Roman" pitchFamily="18" charset="0"/>
                <a:ea typeface="+mn-ea"/>
                <a:cs typeface="Times New Roman" pitchFamily="18" charset="0"/>
              </a:rPr>
              <a:t>d’</a:t>
            </a:r>
            <a:r>
              <a:rPr lang="fr-FR" sz="1200" b="1" dirty="0" smtClean="0">
                <a:solidFill>
                  <a:srgbClr val="C00000"/>
                </a:solidFill>
              </a:rPr>
              <a:t>une mauvaise hygiène de vie: </a:t>
            </a:r>
            <a:r>
              <a:rPr kumimoji="1" lang="fr-FR" sz="1200" kern="1200" dirty="0" smtClean="0">
                <a:solidFill>
                  <a:schemeClr val="tx1"/>
                </a:solidFill>
                <a:latin typeface="Times New Roman" pitchFamily="18" charset="0"/>
                <a:ea typeface="+mn-ea"/>
                <a:cs typeface="Times New Roman" pitchFamily="18" charset="0"/>
              </a:rPr>
              <a:t>abus d'alcool, de drogues, de tabac, de matières grasses.</a:t>
            </a:r>
            <a:endParaRPr kumimoji="1" lang="fr-FR" sz="1100" kern="1200" dirty="0" smtClean="0">
              <a:solidFill>
                <a:schemeClr val="tx1"/>
              </a:solidFill>
              <a:latin typeface="Times New Roman" pitchFamily="18" charset="0"/>
              <a:ea typeface="+mn-ea"/>
              <a:cs typeface="Times New Roman" pitchFamily="18" charset="0"/>
            </a:endParaRPr>
          </a:p>
          <a:p>
            <a:r>
              <a:rPr kumimoji="1" lang="fr-FR" sz="1200" kern="1200" dirty="0" smtClean="0">
                <a:solidFill>
                  <a:schemeClr val="tx1"/>
                </a:solidFill>
                <a:latin typeface="Times New Roman" pitchFamily="18" charset="0"/>
                <a:ea typeface="+mn-ea"/>
                <a:cs typeface="Times New Roman" pitchFamily="18" charset="0"/>
              </a:rPr>
              <a:t>         Le tabagisme est la cause principale de survenue d'un cancer du poumon.</a:t>
            </a:r>
            <a:endParaRPr kumimoji="1" lang="fr-FR" sz="1100" kern="1200" dirty="0" smtClean="0">
              <a:solidFill>
                <a:schemeClr val="tx1"/>
              </a:solidFill>
              <a:latin typeface="Times New Roman" pitchFamily="18" charset="0"/>
              <a:ea typeface="+mn-ea"/>
              <a:cs typeface="Times New Roman" pitchFamily="18" charset="0"/>
            </a:endParaRPr>
          </a:p>
          <a:p>
            <a:r>
              <a:rPr kumimoji="1" lang="fr-FR" sz="1200" kern="1200" dirty="0" smtClean="0">
                <a:solidFill>
                  <a:schemeClr val="tx1"/>
                </a:solidFill>
                <a:latin typeface="Times New Roman" pitchFamily="18" charset="0"/>
                <a:ea typeface="+mn-ea"/>
                <a:cs typeface="Times New Roman" pitchFamily="18" charset="0"/>
              </a:rPr>
              <a:t>         L'interaction alcool-tabac multiplie les risques de cancers de la bouche, du pharynx, du larynx, de l'œsophage, de la vessie. </a:t>
            </a:r>
          </a:p>
          <a:p>
            <a:r>
              <a:rPr kumimoji="1" lang="fr-FR" sz="1200" kern="1200" dirty="0" smtClean="0">
                <a:solidFill>
                  <a:schemeClr val="tx1"/>
                </a:solidFill>
                <a:latin typeface="Times New Roman" pitchFamily="18" charset="0"/>
                <a:ea typeface="+mn-ea"/>
                <a:cs typeface="Times New Roman" pitchFamily="18" charset="0"/>
              </a:rPr>
              <a:t>         Les comportements alimentaires pourraient favoriser la survenue </a:t>
            </a:r>
            <a:r>
              <a:rPr kumimoji="1" lang="fr-FR" sz="1200" b="1" kern="1200" dirty="0" smtClean="0">
                <a:solidFill>
                  <a:schemeClr val="tx1"/>
                </a:solidFill>
                <a:latin typeface="Times New Roman" pitchFamily="18" charset="0"/>
                <a:ea typeface="+mn-ea"/>
                <a:cs typeface="Times New Roman" pitchFamily="18" charset="0"/>
              </a:rPr>
              <a:t>d'un tiers des cancers </a:t>
            </a:r>
            <a:r>
              <a:rPr kumimoji="1" lang="fr-FR" sz="1200" kern="1200" dirty="0" smtClean="0">
                <a:solidFill>
                  <a:schemeClr val="tx1"/>
                </a:solidFill>
                <a:latin typeface="Times New Roman" pitchFamily="18" charset="0"/>
                <a:ea typeface="+mn-ea"/>
                <a:cs typeface="Times New Roman" pitchFamily="18" charset="0"/>
              </a:rPr>
              <a:t>par une consommation élevée en graisses ou  insuffisante en fibres</a:t>
            </a:r>
            <a:endParaRPr kumimoji="1" lang="fr-FR" sz="1100" kern="1200" dirty="0" smtClean="0">
              <a:solidFill>
                <a:schemeClr val="tx1"/>
              </a:solidFill>
              <a:latin typeface="Times New Roman" pitchFamily="18" charset="0"/>
              <a:ea typeface="+mn-ea"/>
              <a:cs typeface="Times New Roman" pitchFamily="18" charset="0"/>
            </a:endParaRPr>
          </a:p>
          <a:p>
            <a:pPr marL="457200" marR="0" lvl="1" indent="0" algn="l" defTabSz="914400" rtl="0" eaLnBrk="1" fontAlgn="base" latinLnBrk="0" hangingPunct="1">
              <a:lnSpc>
                <a:spcPct val="100000"/>
              </a:lnSpc>
              <a:spcBef>
                <a:spcPct val="30000"/>
              </a:spcBef>
              <a:spcAft>
                <a:spcPct val="0"/>
              </a:spcAft>
              <a:buClrTx/>
              <a:buSzTx/>
              <a:buFont typeface="Wingdings" pitchFamily="2" charset="2"/>
              <a:buChar char="Ø"/>
              <a:tabLst/>
              <a:defRPr/>
            </a:pPr>
            <a:r>
              <a:rPr lang="fr-FR" sz="1200" b="1" dirty="0" smtClean="0">
                <a:solidFill>
                  <a:srgbClr val="C00000"/>
                </a:solidFill>
              </a:rPr>
              <a:t> </a:t>
            </a:r>
            <a:r>
              <a:rPr lang="fr-FR" sz="1200" b="1" dirty="0" smtClean="0">
                <a:solidFill>
                  <a:schemeClr val="bg1"/>
                </a:solidFill>
              </a:rPr>
              <a:t>exposition à certains éléments de l'environnement :</a:t>
            </a:r>
          </a:p>
          <a:p>
            <a:pPr marL="457200" marR="0" lvl="1" indent="0" algn="l" defTabSz="914400" rtl="0" eaLnBrk="1" fontAlgn="base" latinLnBrk="0" hangingPunct="1">
              <a:lnSpc>
                <a:spcPct val="100000"/>
              </a:lnSpc>
              <a:spcBef>
                <a:spcPct val="30000"/>
              </a:spcBef>
              <a:spcAft>
                <a:spcPct val="0"/>
              </a:spcAft>
              <a:buClrTx/>
              <a:buSzTx/>
              <a:buFont typeface="Wingdings" pitchFamily="2" charset="2"/>
              <a:buChar char="Ø"/>
              <a:tabLst/>
              <a:defRPr/>
            </a:pPr>
            <a:r>
              <a:rPr lang="fr-FR" sz="1200" b="1" dirty="0" smtClean="0">
                <a:solidFill>
                  <a:schemeClr val="bg1"/>
                </a:solidFill>
              </a:rPr>
              <a:t> </a:t>
            </a:r>
            <a:r>
              <a:rPr kumimoji="1" lang="fr-FR" sz="1200" b="1" kern="1200" dirty="0" smtClean="0">
                <a:solidFill>
                  <a:schemeClr val="tx1"/>
                </a:solidFill>
                <a:latin typeface="Times New Roman" pitchFamily="18" charset="0"/>
                <a:ea typeface="+mn-ea"/>
                <a:cs typeface="Times New Roman" pitchFamily="18" charset="0"/>
              </a:rPr>
              <a:t>de la présence dans l'organisme de virus dits "oncogènes": </a:t>
            </a:r>
            <a:r>
              <a:rPr kumimoji="1" lang="fr-FR" sz="1200" kern="1200" dirty="0" smtClean="0">
                <a:solidFill>
                  <a:schemeClr val="tx1"/>
                </a:solidFill>
                <a:latin typeface="Times New Roman" pitchFamily="18" charset="0"/>
                <a:ea typeface="+mn-ea"/>
                <a:cs typeface="Times New Roman" pitchFamily="18" charset="0"/>
              </a:rPr>
              <a:t>Ce sont des virus qui viennent intégrer leur génome dans celui d'un des gènes clefs de la cellule, en perturbant le fonctionnement normal. Celui ci devient alors un oncogène. Ce mécanisme est historiquement celui qui a permis de découvrir les oncogènes, mais c'est un mécanisme relativement rare par rapport aux autres agents. Le virus de l'hépatite B est</a:t>
            </a:r>
            <a:r>
              <a:rPr kumimoji="1" lang="fr-FR" sz="1200" kern="1200" baseline="0" dirty="0" smtClean="0">
                <a:solidFill>
                  <a:schemeClr val="tx1"/>
                </a:solidFill>
                <a:latin typeface="Times New Roman" pitchFamily="18" charset="0"/>
                <a:ea typeface="+mn-ea"/>
                <a:cs typeface="Times New Roman" pitchFamily="18" charset="0"/>
              </a:rPr>
              <a:t> </a:t>
            </a:r>
            <a:r>
              <a:rPr kumimoji="1" lang="fr-FR" sz="1200" kern="1200" dirty="0" smtClean="0">
                <a:solidFill>
                  <a:schemeClr val="tx1"/>
                </a:solidFill>
                <a:latin typeface="Times New Roman" pitchFamily="18" charset="0"/>
                <a:ea typeface="+mn-ea"/>
                <a:cs typeface="Times New Roman" pitchFamily="18" charset="0"/>
              </a:rPr>
              <a:t>susceptible de donner chez l'homme des cancers.</a:t>
            </a:r>
          </a:p>
          <a:p>
            <a:pPr marL="457200" marR="0" lvl="1" indent="0" algn="l" defTabSz="914400" rtl="0" eaLnBrk="1" fontAlgn="base" latinLnBrk="0" hangingPunct="1">
              <a:lnSpc>
                <a:spcPct val="100000"/>
              </a:lnSpc>
              <a:spcBef>
                <a:spcPct val="30000"/>
              </a:spcBef>
              <a:spcAft>
                <a:spcPct val="0"/>
              </a:spcAft>
              <a:buClrTx/>
              <a:buSzTx/>
              <a:buFont typeface="Wingdings" pitchFamily="2" charset="2"/>
              <a:buChar char="Ø"/>
              <a:tabLst/>
              <a:defRPr/>
            </a:pPr>
            <a:r>
              <a:rPr kumimoji="1" lang="fr-FR" sz="1200" kern="1200" dirty="0" smtClean="0">
                <a:solidFill>
                  <a:schemeClr val="tx1"/>
                </a:solidFill>
                <a:latin typeface="Times New Roman" pitchFamily="18" charset="0"/>
                <a:ea typeface="+mn-ea"/>
                <a:cs typeface="Times New Roman" pitchFamily="18" charset="0"/>
              </a:rPr>
              <a:t> </a:t>
            </a:r>
            <a:r>
              <a:rPr lang="fr-FR" sz="1200" b="1" dirty="0" smtClean="0">
                <a:solidFill>
                  <a:schemeClr val="bg1"/>
                </a:solidFill>
              </a:rPr>
              <a:t>prédispositions génétiques:</a:t>
            </a:r>
            <a:r>
              <a:rPr kumimoji="1" lang="fr-FR" sz="1200" kern="1200" dirty="0" smtClean="0">
                <a:solidFill>
                  <a:schemeClr val="tx1"/>
                </a:solidFill>
                <a:latin typeface="Times New Roman" pitchFamily="18" charset="0"/>
                <a:ea typeface="+mn-ea"/>
                <a:cs typeface="Times New Roman" pitchFamily="18" charset="0"/>
              </a:rPr>
              <a:t>1 Français sur 60 a un risque héréditaire de développer un cancer. On sait que les membres d'une famille qui comporte une personne jeune atteinte du cancer </a:t>
            </a:r>
            <a:r>
              <a:rPr kumimoji="1" lang="fr-FR" sz="1200" b="1" kern="1200" dirty="0" smtClean="0">
                <a:solidFill>
                  <a:schemeClr val="tx1"/>
                </a:solidFill>
                <a:latin typeface="Times New Roman" pitchFamily="18" charset="0"/>
                <a:ea typeface="+mn-ea"/>
                <a:cs typeface="Times New Roman" pitchFamily="18" charset="0"/>
              </a:rPr>
              <a:t>du côlon, de l'ovaire ou du sein</a:t>
            </a:r>
            <a:r>
              <a:rPr kumimoji="1" lang="fr-FR" sz="1200" kern="1200" dirty="0" smtClean="0">
                <a:solidFill>
                  <a:schemeClr val="tx1"/>
                </a:solidFill>
                <a:latin typeface="Times New Roman" pitchFamily="18" charset="0"/>
                <a:ea typeface="+mn-ea"/>
                <a:cs typeface="Times New Roman" pitchFamily="18" charset="0"/>
              </a:rPr>
              <a:t>, ont </a:t>
            </a:r>
            <a:r>
              <a:rPr kumimoji="1" lang="fr-FR" sz="1200" b="1" kern="1200" dirty="0" smtClean="0">
                <a:solidFill>
                  <a:schemeClr val="tx1"/>
                </a:solidFill>
                <a:latin typeface="Times New Roman" pitchFamily="18" charset="0"/>
                <a:ea typeface="+mn-ea"/>
                <a:cs typeface="Times New Roman" pitchFamily="18" charset="0"/>
              </a:rPr>
              <a:t>deux à quatre fois plus de risque </a:t>
            </a:r>
            <a:r>
              <a:rPr kumimoji="1" lang="fr-FR" sz="1200" kern="1200" dirty="0" smtClean="0">
                <a:solidFill>
                  <a:schemeClr val="tx1"/>
                </a:solidFill>
                <a:latin typeface="Times New Roman" pitchFamily="18" charset="0"/>
                <a:ea typeface="+mn-ea"/>
                <a:cs typeface="Times New Roman" pitchFamily="18" charset="0"/>
              </a:rPr>
              <a:t>de développer un cancer de même type.</a:t>
            </a:r>
            <a:br>
              <a:rPr kumimoji="1" lang="fr-FR" sz="1200" kern="1200" dirty="0" smtClean="0">
                <a:solidFill>
                  <a:schemeClr val="tx1"/>
                </a:solidFill>
                <a:latin typeface="Times New Roman" pitchFamily="18" charset="0"/>
                <a:ea typeface="+mn-ea"/>
                <a:cs typeface="Times New Roman" pitchFamily="18" charset="0"/>
              </a:rPr>
            </a:br>
            <a:endParaRPr lang="fr-FR" dirty="0"/>
          </a:p>
        </p:txBody>
      </p:sp>
      <p:sp>
        <p:nvSpPr>
          <p:cNvPr id="4" name="Espace réservé du numéro de diapositive 3"/>
          <p:cNvSpPr>
            <a:spLocks noGrp="1"/>
          </p:cNvSpPr>
          <p:nvPr>
            <p:ph type="sldNum" sz="quarter" idx="10"/>
          </p:nvPr>
        </p:nvSpPr>
        <p:spPr/>
        <p:txBody>
          <a:bodyPr/>
          <a:lstStyle/>
          <a:p>
            <a:fld id="{59CBCC62-91B2-490E-AF90-E12FD784C956}"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209428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lnSpcReduction="10000"/>
          </a:bodyPr>
          <a:lstStyle/>
          <a:p>
            <a:r>
              <a:rPr kumimoji="1" lang="fr-FR" sz="1200" kern="1200" dirty="0" smtClean="0">
                <a:solidFill>
                  <a:schemeClr val="tx1"/>
                </a:solidFill>
                <a:latin typeface="Times New Roman" pitchFamily="18" charset="0"/>
                <a:ea typeface="+mn-ea"/>
                <a:cs typeface="Times New Roman" pitchFamily="18" charset="0"/>
              </a:rPr>
              <a:t>- Il y a </a:t>
            </a:r>
            <a:r>
              <a:rPr kumimoji="1" lang="fr-FR" sz="1200" b="1" kern="1200" dirty="0" smtClean="0">
                <a:solidFill>
                  <a:schemeClr val="tx1"/>
                </a:solidFill>
                <a:latin typeface="Times New Roman" pitchFamily="18" charset="0"/>
                <a:ea typeface="+mn-ea"/>
                <a:cs typeface="Times New Roman" pitchFamily="18" charset="0"/>
              </a:rPr>
              <a:t>deux sortes de gènes </a:t>
            </a:r>
            <a:r>
              <a:rPr kumimoji="1" lang="fr-FR" sz="1200" kern="1200" dirty="0" smtClean="0">
                <a:solidFill>
                  <a:schemeClr val="tx1"/>
                </a:solidFill>
                <a:latin typeface="Times New Roman" pitchFamily="18" charset="0"/>
                <a:ea typeface="+mn-ea"/>
                <a:cs typeface="Times New Roman" pitchFamily="18" charset="0"/>
              </a:rPr>
              <a:t>qui contrôlent les mouvements "démographiques" (interviennent dans le contrôle de la division, de la différenciation cellulaire, de l'</a:t>
            </a:r>
            <a:r>
              <a:rPr kumimoji="1" lang="fr-FR" sz="1200" kern="1200" dirty="0" err="1" smtClean="0">
                <a:solidFill>
                  <a:schemeClr val="tx1"/>
                </a:solidFill>
                <a:latin typeface="Times New Roman" pitchFamily="18" charset="0"/>
                <a:ea typeface="+mn-ea"/>
                <a:cs typeface="Times New Roman" pitchFamily="18" charset="0"/>
              </a:rPr>
              <a:t>apoptose</a:t>
            </a:r>
            <a:r>
              <a:rPr kumimoji="1" lang="fr-FR" sz="1200" kern="1200" dirty="0" smtClean="0">
                <a:solidFill>
                  <a:schemeClr val="tx1"/>
                </a:solidFill>
                <a:latin typeface="Times New Roman" pitchFamily="18" charset="0"/>
                <a:ea typeface="+mn-ea"/>
                <a:cs typeface="Times New Roman" pitchFamily="18" charset="0"/>
              </a:rPr>
              <a:t> et de la réparation de l'ADN.) des cellules : les </a:t>
            </a:r>
            <a:r>
              <a:rPr kumimoji="1" lang="fr-FR" sz="1200" b="1" kern="1200" dirty="0" smtClean="0">
                <a:solidFill>
                  <a:schemeClr val="tx1"/>
                </a:solidFill>
                <a:latin typeface="Times New Roman" pitchFamily="18" charset="0"/>
                <a:ea typeface="+mn-ea"/>
                <a:cs typeface="Times New Roman" pitchFamily="18" charset="0"/>
              </a:rPr>
              <a:t>proto-oncogènes</a:t>
            </a:r>
            <a:r>
              <a:rPr kumimoji="1" lang="fr-FR" sz="1200" kern="1200" dirty="0" smtClean="0">
                <a:solidFill>
                  <a:schemeClr val="tx1"/>
                </a:solidFill>
                <a:latin typeface="Times New Roman" pitchFamily="18" charset="0"/>
                <a:ea typeface="+mn-ea"/>
                <a:cs typeface="Times New Roman" pitchFamily="18" charset="0"/>
              </a:rPr>
              <a:t> et les </a:t>
            </a:r>
            <a:r>
              <a:rPr kumimoji="1" lang="fr-FR" sz="1200" b="1" kern="1200" dirty="0" smtClean="0">
                <a:solidFill>
                  <a:schemeClr val="tx1"/>
                </a:solidFill>
                <a:latin typeface="Times New Roman" pitchFamily="18" charset="0"/>
                <a:ea typeface="+mn-ea"/>
                <a:cs typeface="Times New Roman" pitchFamily="18" charset="0"/>
              </a:rPr>
              <a:t>anti-oncogènes</a:t>
            </a:r>
            <a:r>
              <a:rPr kumimoji="1" lang="fr-FR" sz="1200" kern="1200" dirty="0" smtClean="0">
                <a:solidFill>
                  <a:schemeClr val="tx1"/>
                </a:solidFill>
                <a:latin typeface="Times New Roman" pitchFamily="18" charset="0"/>
                <a:ea typeface="+mn-ea"/>
                <a:cs typeface="Times New Roman" pitchFamily="18" charset="0"/>
              </a:rPr>
              <a:t> </a:t>
            </a:r>
          </a:p>
          <a:p>
            <a:r>
              <a:rPr kumimoji="1" lang="fr-FR" sz="1200" kern="1200" dirty="0" smtClean="0">
                <a:solidFill>
                  <a:schemeClr val="tx1"/>
                </a:solidFill>
                <a:latin typeface="Times New Roman" pitchFamily="18" charset="0"/>
                <a:ea typeface="+mn-ea"/>
                <a:cs typeface="Times New Roman" pitchFamily="18" charset="0"/>
              </a:rPr>
              <a:t>- </a:t>
            </a:r>
            <a:r>
              <a:rPr kumimoji="1" lang="fr-FR" sz="1200" b="1" kern="1200" dirty="0" smtClean="0">
                <a:solidFill>
                  <a:schemeClr val="tx1"/>
                </a:solidFill>
                <a:latin typeface="Times New Roman" pitchFamily="18" charset="0"/>
                <a:ea typeface="+mn-ea"/>
                <a:cs typeface="Times New Roman" pitchFamily="18" charset="0"/>
              </a:rPr>
              <a:t>Physiologiquement, les proto-oncogènes </a:t>
            </a:r>
            <a:r>
              <a:rPr kumimoji="1" lang="fr-FR" sz="1200" kern="1200" dirty="0" smtClean="0">
                <a:solidFill>
                  <a:schemeClr val="tx1"/>
                </a:solidFill>
                <a:latin typeface="Times New Roman" pitchFamily="18" charset="0"/>
                <a:ea typeface="+mn-ea"/>
                <a:cs typeface="Times New Roman" pitchFamily="18" charset="0"/>
              </a:rPr>
              <a:t>(gène cellulaire normal qui va être muté en oncogène dans la cellule tumorale.) ont une action stimulatrice sur la division cellulaire (ils codent des facteurs de croissance, les récepteurs des facteurs de croissance, les protéines impliquées dans la transduction du signal, et jouent un rôle important dans la prolifération, la régulation du métabolisme et la différenciation cellulaire.)</a:t>
            </a:r>
          </a:p>
          <a:p>
            <a:r>
              <a:rPr kumimoji="1" lang="fr-FR" sz="1200" b="1" kern="1200" dirty="0" smtClean="0">
                <a:solidFill>
                  <a:schemeClr val="tx1"/>
                </a:solidFill>
                <a:latin typeface="Times New Roman" pitchFamily="18" charset="0"/>
                <a:ea typeface="+mn-ea"/>
                <a:cs typeface="Times New Roman" pitchFamily="18" charset="0"/>
              </a:rPr>
              <a:t>Conversion:</a:t>
            </a:r>
          </a:p>
          <a:p>
            <a:r>
              <a:rPr kumimoji="1" lang="fr-FR" sz="1200" b="1" kern="1200" dirty="0" smtClean="0">
                <a:solidFill>
                  <a:schemeClr val="tx1"/>
                </a:solidFill>
                <a:latin typeface="Times New Roman" pitchFamily="18" charset="0"/>
                <a:ea typeface="+mn-ea"/>
                <a:cs typeface="Times New Roman" pitchFamily="18" charset="0"/>
              </a:rPr>
              <a:t>1-  intervention virale :</a:t>
            </a:r>
            <a:r>
              <a:rPr kumimoji="1" lang="fr-FR" sz="1200" kern="1200" dirty="0" smtClean="0">
                <a:solidFill>
                  <a:schemeClr val="tx1"/>
                </a:solidFill>
                <a:latin typeface="Times New Roman" pitchFamily="18" charset="0"/>
                <a:ea typeface="+mn-ea"/>
                <a:cs typeface="Times New Roman" pitchFamily="18" charset="0"/>
              </a:rPr>
              <a:t> </a:t>
            </a:r>
          </a:p>
          <a:p>
            <a:r>
              <a:rPr kumimoji="1" lang="fr-FR" sz="1200" kern="1200" dirty="0" smtClean="0">
                <a:solidFill>
                  <a:schemeClr val="tx1"/>
                </a:solidFill>
                <a:latin typeface="Times New Roman" pitchFamily="18" charset="0"/>
                <a:ea typeface="+mn-ea"/>
                <a:cs typeface="Times New Roman" pitchFamily="18" charset="0"/>
              </a:rPr>
              <a:t>- Un virus qui pénètre dans la cellule peut apporter un élément </a:t>
            </a:r>
            <a:r>
              <a:rPr kumimoji="1" lang="fr-FR" sz="1200" b="1" kern="1200" dirty="0" smtClean="0">
                <a:solidFill>
                  <a:schemeClr val="tx1"/>
                </a:solidFill>
                <a:latin typeface="Times New Roman" pitchFamily="18" charset="0"/>
                <a:ea typeface="+mn-ea"/>
                <a:cs typeface="Times New Roman" pitchFamily="18" charset="0"/>
              </a:rPr>
              <a:t>activateur -oncogène</a:t>
            </a:r>
            <a:r>
              <a:rPr kumimoji="1" lang="fr-FR" sz="1200" kern="1200" dirty="0" smtClean="0">
                <a:solidFill>
                  <a:schemeClr val="tx1"/>
                </a:solidFill>
                <a:latin typeface="Times New Roman" pitchFamily="18" charset="0"/>
                <a:ea typeface="+mn-ea"/>
                <a:cs typeface="Times New Roman" pitchFamily="18" charset="0"/>
              </a:rPr>
              <a:t> (mutation par insertion). </a:t>
            </a:r>
          </a:p>
          <a:p>
            <a:r>
              <a:rPr kumimoji="1" lang="fr-FR" sz="1200" b="1" kern="1200" dirty="0" smtClean="0">
                <a:solidFill>
                  <a:schemeClr val="tx1"/>
                </a:solidFill>
                <a:latin typeface="Times New Roman" pitchFamily="18" charset="0"/>
                <a:ea typeface="+mn-ea"/>
                <a:cs typeface="Times New Roman" pitchFamily="18" charset="0"/>
              </a:rPr>
              <a:t>2-  Amplification du gène :</a:t>
            </a:r>
            <a:r>
              <a:rPr kumimoji="1" lang="fr-FR" sz="1200" kern="1200" dirty="0" smtClean="0">
                <a:solidFill>
                  <a:schemeClr val="tx1"/>
                </a:solidFill>
                <a:latin typeface="Times New Roman" pitchFamily="18" charset="0"/>
                <a:ea typeface="+mn-ea"/>
                <a:cs typeface="Times New Roman" pitchFamily="18" charset="0"/>
              </a:rPr>
              <a:t> la cellule maligne comporte plusieurs copies du gène.</a:t>
            </a:r>
          </a:p>
          <a:p>
            <a:r>
              <a:rPr kumimoji="1" lang="fr-FR" sz="1200" b="1" kern="1200" dirty="0" smtClean="0">
                <a:solidFill>
                  <a:schemeClr val="tx1"/>
                </a:solidFill>
                <a:latin typeface="Times New Roman" pitchFamily="18" charset="0"/>
                <a:ea typeface="+mn-ea"/>
                <a:cs typeface="Times New Roman" pitchFamily="18" charset="0"/>
              </a:rPr>
              <a:t>3- Par translocations mettant l’oncogène prés d’un gène activateur.</a:t>
            </a:r>
            <a:endParaRPr kumimoji="1" lang="fr-FR" sz="1200" kern="1200" dirty="0" smtClean="0">
              <a:solidFill>
                <a:schemeClr val="tx1"/>
              </a:solidFill>
              <a:latin typeface="Times New Roman" pitchFamily="18" charset="0"/>
              <a:ea typeface="+mn-ea"/>
              <a:cs typeface="Times New Roman" pitchFamily="18" charset="0"/>
            </a:endParaRPr>
          </a:p>
          <a:p>
            <a:r>
              <a:rPr kumimoji="1" lang="fr-FR" sz="1200" b="1" kern="1200" dirty="0" smtClean="0">
                <a:solidFill>
                  <a:schemeClr val="tx1"/>
                </a:solidFill>
                <a:latin typeface="Times New Roman" pitchFamily="18" charset="0"/>
                <a:ea typeface="+mn-ea"/>
                <a:cs typeface="Times New Roman" pitchFamily="18" charset="0"/>
              </a:rPr>
              <a:t>4- Par délétion de quelques nucléotides (mutation ponctuelle)</a:t>
            </a:r>
            <a:r>
              <a:rPr kumimoji="1" lang="fr-FR" sz="1200" kern="1200" dirty="0" smtClean="0">
                <a:solidFill>
                  <a:schemeClr val="tx1"/>
                </a:solidFill>
                <a:latin typeface="Times New Roman" pitchFamily="18" charset="0"/>
                <a:ea typeface="+mn-ea"/>
                <a:cs typeface="Times New Roman" pitchFamily="18" charset="0"/>
              </a:rPr>
              <a:t> ou d’une grande partie du gène, ce qui aboutit par exemple à l’élimination de l’élément inhibiteur du gène.</a:t>
            </a:r>
          </a:p>
          <a:p>
            <a:pPr>
              <a:buFontTx/>
              <a:buChar char="-"/>
            </a:pPr>
            <a:r>
              <a:rPr kumimoji="1" lang="fr-FR" sz="1200" b="1" kern="1200" dirty="0" smtClean="0">
                <a:solidFill>
                  <a:schemeClr val="tx1"/>
                </a:solidFill>
                <a:latin typeface="Times New Roman" pitchFamily="18" charset="0"/>
                <a:ea typeface="+mn-ea"/>
                <a:cs typeface="Times New Roman" pitchFamily="18" charset="0"/>
              </a:rPr>
              <a:t>Un oncogène </a:t>
            </a:r>
            <a:r>
              <a:rPr kumimoji="1" lang="fr-FR" sz="1200" kern="1200" dirty="0" smtClean="0">
                <a:solidFill>
                  <a:schemeClr val="tx1"/>
                </a:solidFill>
                <a:latin typeface="Times New Roman" pitchFamily="18" charset="0"/>
                <a:ea typeface="+mn-ea"/>
                <a:cs typeface="Times New Roman" pitchFamily="18" charset="0"/>
              </a:rPr>
              <a:t>étant un gène de structure altérée, il produit alors une protéine anormale ou des quantités anormales d’une protéine de structure normale</a:t>
            </a:r>
          </a:p>
          <a:p>
            <a:pPr>
              <a:buFontTx/>
              <a:buChar char="-"/>
            </a:pPr>
            <a:r>
              <a:rPr kumimoji="1" lang="fr-FR" sz="1200" kern="1200" dirty="0" smtClean="0">
                <a:solidFill>
                  <a:schemeClr val="tx1"/>
                </a:solidFill>
                <a:latin typeface="Times New Roman" pitchFamily="18" charset="0"/>
                <a:ea typeface="+mn-ea"/>
                <a:cs typeface="Times New Roman" pitchFamily="18" charset="0"/>
              </a:rPr>
              <a:t> </a:t>
            </a:r>
            <a:r>
              <a:rPr kumimoji="1" lang="fr-FR" sz="1200" b="1" kern="1200" dirty="0" smtClean="0">
                <a:solidFill>
                  <a:schemeClr val="tx1"/>
                </a:solidFill>
                <a:latin typeface="Times New Roman" pitchFamily="18" charset="0"/>
                <a:ea typeface="+mn-ea"/>
                <a:cs typeface="Times New Roman" pitchFamily="18" charset="0"/>
              </a:rPr>
              <a:t>Les gènes suppresseurs de tumeurs ou anti-oncogènes :</a:t>
            </a:r>
            <a:r>
              <a:rPr kumimoji="1" lang="fr-FR" sz="1200" kern="1200" dirty="0" smtClean="0">
                <a:solidFill>
                  <a:schemeClr val="tx1"/>
                </a:solidFill>
                <a:latin typeface="Times New Roman" pitchFamily="18" charset="0"/>
                <a:ea typeface="+mn-ea"/>
                <a:cs typeface="Times New Roman" pitchFamily="18" charset="0"/>
              </a:rPr>
              <a:t> A l'état normal les gènes suppresseurs se comportent comme des inhibiteurs de la division cellulaire</a:t>
            </a:r>
          </a:p>
          <a:p>
            <a:endParaRPr lang="fr-FR" dirty="0" smtClean="0"/>
          </a:p>
          <a:p>
            <a:r>
              <a:rPr lang="fr-FR" dirty="0" smtClean="0"/>
              <a:t>Les télomères ou extrémités des chromosomes, servent de capsules ou capuchons (casques) de protection de nos chromosomes, et ainsi empêchent leur dégradation. Un télomère est une région hautement répétitive, donc non codante d’ADN à l’extrémité d’un chromosome. </a:t>
            </a:r>
          </a:p>
          <a:p>
            <a:endParaRPr lang="fr-FR" dirty="0" smtClean="0"/>
          </a:p>
          <a:p>
            <a:r>
              <a:rPr lang="fr-FR" dirty="0" smtClean="0"/>
              <a:t>A chaque fois qu’un chromosome est dupliqué, </a:t>
            </a:r>
            <a:r>
              <a:rPr lang="fr-FR" dirty="0" err="1" smtClean="0"/>
              <a:t>c.à.d</a:t>
            </a:r>
            <a:r>
              <a:rPr lang="fr-FR" dirty="0" smtClean="0"/>
              <a:t> à chaque division, le complexe enzymatique de </a:t>
            </a:r>
            <a:r>
              <a:rPr lang="fr-FR" b="1" dirty="0" smtClean="0"/>
              <a:t>l’ADN polymérase </a:t>
            </a:r>
            <a:r>
              <a:rPr lang="fr-FR" dirty="0" smtClean="0"/>
              <a:t>s’avère incapable de copier les derniers nucléotides, et les </a:t>
            </a:r>
            <a:r>
              <a:rPr lang="fr-FR" b="1" dirty="0" smtClean="0"/>
              <a:t>télomères vont ainsi raccourcir</a:t>
            </a:r>
            <a:r>
              <a:rPr lang="fr-FR" dirty="0" smtClean="0"/>
              <a:t>. Et plus on avance en âge plus les télomères raccourcissent. Les télomères n’empêchent pas les molécules d’ADN d’êtres raccourcies par des réplications successives; ils ne font que retarder l’érosion des gènes près des extrémités des molécules d’ADN.</a:t>
            </a:r>
          </a:p>
          <a:p>
            <a:endParaRPr lang="fr-FR" dirty="0" smtClean="0"/>
          </a:p>
          <a:p>
            <a:pPr marL="0" lvl="0" indent="0" algn="just" rtl="0">
              <a:lnSpc>
                <a:spcPct val="115000"/>
              </a:lnSpc>
              <a:spcAft>
                <a:spcPts val="0"/>
              </a:spcAft>
              <a:buFont typeface="Wingdings"/>
              <a:buNone/>
            </a:pPr>
            <a:r>
              <a:rPr lang="fr-FR" sz="1200" b="1" dirty="0" smtClean="0">
                <a:solidFill>
                  <a:srgbClr val="000000"/>
                </a:solidFill>
                <a:effectLst/>
                <a:latin typeface="Times New Roman"/>
                <a:ea typeface="Times New Roman"/>
                <a:cs typeface="Arial"/>
              </a:rPr>
              <a:t>le gène</a:t>
            </a:r>
            <a:r>
              <a:rPr lang="fr-FR" sz="1200" dirty="0" smtClean="0">
                <a:solidFill>
                  <a:srgbClr val="000000"/>
                </a:solidFill>
                <a:effectLst/>
                <a:latin typeface="Times New Roman"/>
                <a:ea typeface="Times New Roman"/>
                <a:cs typeface="Arial"/>
              </a:rPr>
              <a:t> de la </a:t>
            </a:r>
            <a:r>
              <a:rPr lang="fr-FR" sz="1200" b="1" dirty="0" smtClean="0">
                <a:solidFill>
                  <a:srgbClr val="000000"/>
                </a:solidFill>
                <a:effectLst/>
                <a:latin typeface="Times New Roman"/>
                <a:ea typeface="Times New Roman"/>
                <a:cs typeface="Arial"/>
              </a:rPr>
              <a:t>protéine P53</a:t>
            </a:r>
            <a:endParaRPr lang="fr-FR" sz="1100" dirty="0" smtClean="0">
              <a:effectLst/>
              <a:latin typeface="+mn-lt"/>
              <a:ea typeface="Times New Roman"/>
              <a:cs typeface="Arial"/>
            </a:endParaRPr>
          </a:p>
          <a:p>
            <a:pPr marL="457200" algn="just">
              <a:lnSpc>
                <a:spcPct val="115000"/>
              </a:lnSpc>
              <a:spcAft>
                <a:spcPts val="0"/>
              </a:spcAft>
            </a:pPr>
            <a:r>
              <a:rPr lang="fr-FR" sz="1200" dirty="0" smtClean="0">
                <a:solidFill>
                  <a:srgbClr val="000000"/>
                </a:solidFill>
                <a:effectLst/>
                <a:latin typeface="Times New Roman"/>
                <a:ea typeface="Times New Roman"/>
                <a:cs typeface="Arial"/>
              </a:rPr>
              <a:t>Lors de la transcription des gènes chaque erreur rencontrée induits la synthèse de la P53 qui s’accumule au niveau nucléaire et interrompt le processus de réplication permettant aux enzymes de réparation d’agir et réparer l’ADN, en cas d’échec elle déclenche des gènes suicides (</a:t>
            </a:r>
            <a:r>
              <a:rPr kumimoji="0" lang="fr-FR" sz="2400" b="1" i="0" u="none" strike="noStrike" kern="1200" cap="none" spc="0" normalizeH="0" baseline="0" noProof="0" dirty="0" smtClean="0">
                <a:ln>
                  <a:noFill/>
                </a:ln>
                <a:solidFill>
                  <a:srgbClr val="FFCC00"/>
                </a:solidFill>
                <a:effectLst/>
                <a:uLnTx/>
                <a:uFillTx/>
                <a:latin typeface="Arial"/>
                <a:ea typeface="+mn-ea"/>
                <a:cs typeface="Times New Roman" pitchFamily="18" charset="0"/>
              </a:rPr>
              <a:t>Gène </a:t>
            </a:r>
            <a:r>
              <a:rPr kumimoji="0" lang="fr-FR" sz="2400" b="1" i="0" u="none" strike="noStrike" kern="1200" cap="none" spc="0" normalizeH="0" baseline="0" noProof="0" dirty="0" err="1" smtClean="0">
                <a:ln>
                  <a:noFill/>
                </a:ln>
                <a:solidFill>
                  <a:srgbClr val="FFCC00"/>
                </a:solidFill>
                <a:effectLst/>
                <a:uLnTx/>
                <a:uFillTx/>
                <a:latin typeface="Arial"/>
                <a:ea typeface="+mn-ea"/>
                <a:cs typeface="Times New Roman" pitchFamily="18" charset="0"/>
              </a:rPr>
              <a:t>Bim</a:t>
            </a:r>
            <a:r>
              <a:rPr kumimoji="0" lang="fr-FR" sz="2400" b="1" i="0" u="none" strike="noStrike" kern="1200" cap="none" spc="0" normalizeH="0" baseline="0" noProof="0" dirty="0" smtClean="0">
                <a:ln>
                  <a:noFill/>
                </a:ln>
                <a:solidFill>
                  <a:srgbClr val="FFCC00"/>
                </a:solidFill>
                <a:effectLst/>
                <a:uLnTx/>
                <a:uFillTx/>
                <a:latin typeface="Arial"/>
                <a:ea typeface="+mn-ea"/>
                <a:cs typeface="Times New Roman" pitchFamily="18" charset="0"/>
              </a:rPr>
              <a:t>) </a:t>
            </a:r>
            <a:r>
              <a:rPr lang="fr-FR" sz="1200" dirty="0" smtClean="0">
                <a:solidFill>
                  <a:srgbClr val="000000"/>
                </a:solidFill>
                <a:effectLst/>
                <a:latin typeface="Times New Roman"/>
                <a:ea typeface="Times New Roman"/>
                <a:cs typeface="Arial"/>
              </a:rPr>
              <a:t>conduisant à la destruction de l’ADN et la mort cellulaire</a:t>
            </a:r>
            <a:endParaRPr lang="fr-FR" sz="1100" dirty="0" smtClean="0">
              <a:effectLst/>
              <a:latin typeface="+mn-lt"/>
              <a:ea typeface="Times New Roman"/>
              <a:cs typeface="Arial"/>
            </a:endParaRPr>
          </a:p>
          <a:p>
            <a:pPr algn="just">
              <a:lnSpc>
                <a:spcPct val="115000"/>
              </a:lnSpc>
              <a:spcAft>
                <a:spcPts val="1000"/>
              </a:spcAft>
            </a:pPr>
            <a:r>
              <a:rPr lang="fr-FR" sz="1200" dirty="0" smtClean="0">
                <a:solidFill>
                  <a:srgbClr val="000000"/>
                </a:solidFill>
                <a:effectLst/>
                <a:latin typeface="Times New Roman"/>
                <a:ea typeface="Times New Roman"/>
                <a:cs typeface="Arial"/>
              </a:rPr>
              <a:t>Si cette protéine est défaillantes, les erreurs d’ADN vont s’accumuler jusqu’à donner naissance à une cellule cancéreuse</a:t>
            </a:r>
            <a:endParaRPr lang="fr-FR" sz="1100" dirty="0" smtClean="0">
              <a:effectLst/>
              <a:latin typeface="+mn-lt"/>
              <a:ea typeface="Times New Roman"/>
              <a:cs typeface="Arial"/>
            </a:endParaRP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59CBCC62-91B2-490E-AF90-E12FD784C956}"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4259777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5"/>
          <p:cNvSpPr>
            <a:spLocks noGrp="1" noChangeArrowheads="1"/>
          </p:cNvSpPr>
          <p:nvPr>
            <p:ph type="sldNum" sz="quarter" idx="5"/>
          </p:nvPr>
        </p:nvSpPr>
        <p:spPr>
          <a:noFill/>
        </p:spPr>
        <p:txBody>
          <a:bodyPr/>
          <a:lstStyle/>
          <a:p>
            <a:fld id="{6854525D-017F-4F10-90AA-D6B6491D33F6}" type="slidenum">
              <a:rPr lang="en-CA"/>
              <a:pPr/>
              <a:t>15</a:t>
            </a:fld>
            <a:endParaRPr lang="en-CA"/>
          </a:p>
        </p:txBody>
      </p:sp>
      <p:sp>
        <p:nvSpPr>
          <p:cNvPr id="162819" name="Rectangle 2"/>
          <p:cNvSpPr>
            <a:spLocks noGrp="1" noChangeArrowheads="1"/>
          </p:cNvSpPr>
          <p:nvPr>
            <p:ph type="body" idx="1"/>
          </p:nvPr>
        </p:nvSpPr>
        <p:spPr>
          <a:xfrm>
            <a:off x="939559" y="4361201"/>
            <a:ext cx="4975777" cy="3833422"/>
          </a:xfrm>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latin typeface="+mn-lt"/>
                <a:ea typeface="+mn-ea"/>
                <a:cs typeface="+mn-cs"/>
              </a:rPr>
              <a:t>Eliminer </a:t>
            </a:r>
            <a:r>
              <a:rPr lang="fr-FR" sz="1200" i="1" u="sng" kern="1200" dirty="0" smtClean="0">
                <a:solidFill>
                  <a:schemeClr val="tx1"/>
                </a:solidFill>
                <a:latin typeface="+mn-lt"/>
                <a:ea typeface="+mn-ea"/>
                <a:cs typeface="+mn-cs"/>
              </a:rPr>
              <a:t>toutes</a:t>
            </a:r>
            <a:r>
              <a:rPr lang="fr-FR" sz="1200" kern="1200" dirty="0" smtClean="0">
                <a:solidFill>
                  <a:schemeClr val="tx1"/>
                </a:solidFill>
                <a:latin typeface="+mn-lt"/>
                <a:ea typeface="+mn-ea"/>
                <a:cs typeface="+mn-cs"/>
              </a:rPr>
              <a:t> les cellules cancéreuses (à la différence de la chimiothérapie anti </a:t>
            </a:r>
            <a:r>
              <a:rPr lang="fr-FR" sz="1200" kern="1200" dirty="0" err="1" smtClean="0">
                <a:solidFill>
                  <a:schemeClr val="tx1"/>
                </a:solidFill>
                <a:latin typeface="+mn-lt"/>
                <a:ea typeface="+mn-ea"/>
                <a:cs typeface="+mn-cs"/>
              </a:rPr>
              <a:t>bacterienne</a:t>
            </a:r>
            <a:r>
              <a:rPr lang="fr-FR" sz="1200" kern="1200" dirty="0" smtClean="0">
                <a:solidFill>
                  <a:schemeClr val="tx1"/>
                </a:solidFill>
                <a:latin typeface="+mn-lt"/>
                <a:ea typeface="+mn-ea"/>
                <a:cs typeface="+mn-cs"/>
              </a:rPr>
              <a:t>, il est impossible de compter sur  la réponse immunitaire pour prendre en charge et détruire les cellules qui ne le seraient pas par le traitement).</a:t>
            </a:r>
          </a:p>
          <a:p>
            <a:endParaRPr lang="fr-CA" dirty="0" smtClean="0"/>
          </a:p>
        </p:txBody>
      </p:sp>
      <p:sp>
        <p:nvSpPr>
          <p:cNvPr id="162820" name="Rectangle 3"/>
          <p:cNvSpPr>
            <a:spLocks noGrp="1" noRot="1" noChangeAspect="1" noChangeArrowheads="1" noTextEdit="1"/>
          </p:cNvSpPr>
          <p:nvPr>
            <p:ph type="sldImg"/>
          </p:nvPr>
        </p:nvSpPr>
        <p:spPr>
          <a:xfrm>
            <a:off x="1298575" y="801688"/>
            <a:ext cx="4260850" cy="3195637"/>
          </a:xfrm>
          <a:ln cap="flat"/>
        </p:spPr>
      </p:sp>
    </p:spTree>
    <p:extLst>
      <p:ext uri="{BB962C8B-B14F-4D97-AF65-F5344CB8AC3E}">
        <p14:creationId xmlns:p14="http://schemas.microsoft.com/office/powerpoint/2010/main" val="2169012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BF147B81-6578-47F5-949C-85E6534FBB18}" type="datetimeFigureOut">
              <a:rPr lang="fr-FR" smtClean="0"/>
              <a:pPr/>
              <a:t>24/05/2015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569EDDC-E7A4-4638-8670-21C55101825E}" type="slidenum">
              <a:rPr lang="fr-FR" smtClean="0"/>
              <a:pPr/>
              <a:t>‹N°›</a:t>
            </a:fld>
            <a:endParaRPr lang="fr-FR"/>
          </a:p>
        </p:txBody>
      </p:sp>
    </p:spTree>
    <p:extLst>
      <p:ext uri="{BB962C8B-B14F-4D97-AF65-F5344CB8AC3E}">
        <p14:creationId xmlns:p14="http://schemas.microsoft.com/office/powerpoint/2010/main" val="6713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F147B81-6578-47F5-949C-85E6534FBB18}" type="datetimeFigureOut">
              <a:rPr lang="fr-FR" smtClean="0"/>
              <a:pPr/>
              <a:t>24/05/2015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569EDDC-E7A4-4638-8670-21C55101825E}" type="slidenum">
              <a:rPr lang="fr-FR" smtClean="0"/>
              <a:pPr/>
              <a:t>‹N°›</a:t>
            </a:fld>
            <a:endParaRPr lang="fr-FR"/>
          </a:p>
        </p:txBody>
      </p:sp>
    </p:spTree>
    <p:extLst>
      <p:ext uri="{BB962C8B-B14F-4D97-AF65-F5344CB8AC3E}">
        <p14:creationId xmlns:p14="http://schemas.microsoft.com/office/powerpoint/2010/main" val="3177897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F147B81-6578-47F5-949C-85E6534FBB18}" type="datetimeFigureOut">
              <a:rPr lang="fr-FR" smtClean="0"/>
              <a:pPr/>
              <a:t>24/05/2015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569EDDC-E7A4-4638-8670-21C55101825E}" type="slidenum">
              <a:rPr lang="fr-FR" smtClean="0"/>
              <a:pPr/>
              <a:t>‹N°›</a:t>
            </a:fld>
            <a:endParaRPr lang="fr-FR"/>
          </a:p>
        </p:txBody>
      </p:sp>
    </p:spTree>
    <p:extLst>
      <p:ext uri="{BB962C8B-B14F-4D97-AF65-F5344CB8AC3E}">
        <p14:creationId xmlns:p14="http://schemas.microsoft.com/office/powerpoint/2010/main" val="1461073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BF147B81-6578-47F5-949C-85E6534FBB18}" type="datetimeFigureOut">
              <a:rPr lang="fr-FR" smtClean="0">
                <a:solidFill>
                  <a:prstClr val="black">
                    <a:tint val="75000"/>
                  </a:prstClr>
                </a:solidFill>
              </a:rPr>
              <a:pPr/>
              <a:t>24/05/2015</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6569EDDC-E7A4-4638-8670-21C55101825E}"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08004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F147B81-6578-47F5-949C-85E6534FBB18}" type="datetimeFigureOut">
              <a:rPr lang="fr-FR" smtClean="0">
                <a:solidFill>
                  <a:prstClr val="black">
                    <a:tint val="75000"/>
                  </a:prstClr>
                </a:solidFill>
              </a:rPr>
              <a:pPr/>
              <a:t>24/05/2015</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6569EDDC-E7A4-4638-8670-21C55101825E}"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066030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BF147B81-6578-47F5-949C-85E6534FBB18}" type="datetimeFigureOut">
              <a:rPr lang="fr-FR" smtClean="0">
                <a:solidFill>
                  <a:prstClr val="black">
                    <a:tint val="75000"/>
                  </a:prstClr>
                </a:solidFill>
              </a:rPr>
              <a:pPr/>
              <a:t>24/05/2015</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6569EDDC-E7A4-4638-8670-21C55101825E}"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9256205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BF147B81-6578-47F5-949C-85E6534FBB18}" type="datetimeFigureOut">
              <a:rPr lang="fr-FR" smtClean="0">
                <a:solidFill>
                  <a:prstClr val="black">
                    <a:tint val="75000"/>
                  </a:prstClr>
                </a:solidFill>
              </a:rPr>
              <a:pPr/>
              <a:t>24/05/2015</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6569EDDC-E7A4-4638-8670-21C55101825E}"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5813208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BF147B81-6578-47F5-949C-85E6534FBB18}" type="datetimeFigureOut">
              <a:rPr lang="fr-FR" smtClean="0">
                <a:solidFill>
                  <a:prstClr val="black">
                    <a:tint val="75000"/>
                  </a:prstClr>
                </a:solidFill>
              </a:rPr>
              <a:pPr/>
              <a:t>24/05/2015</a:t>
            </a:fld>
            <a:endParaRPr lang="fr-FR">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6569EDDC-E7A4-4638-8670-21C55101825E}"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056049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BF147B81-6578-47F5-949C-85E6534FBB18}" type="datetimeFigureOut">
              <a:rPr lang="fr-FR" smtClean="0">
                <a:solidFill>
                  <a:prstClr val="black">
                    <a:tint val="75000"/>
                  </a:prstClr>
                </a:solidFill>
              </a:rPr>
              <a:pPr/>
              <a:t>24/05/2015</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6569EDDC-E7A4-4638-8670-21C55101825E}"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9792083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F147B81-6578-47F5-949C-85E6534FBB18}" type="datetimeFigureOut">
              <a:rPr lang="fr-FR" smtClean="0">
                <a:solidFill>
                  <a:prstClr val="black">
                    <a:tint val="75000"/>
                  </a:prstClr>
                </a:solidFill>
              </a:rPr>
              <a:pPr/>
              <a:t>24/05/2015</a:t>
            </a:fld>
            <a:endParaRPr lang="fr-FR">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6569EDDC-E7A4-4638-8670-21C55101825E}"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99369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BF147B81-6578-47F5-949C-85E6534FBB18}" type="datetimeFigureOut">
              <a:rPr lang="fr-FR" smtClean="0">
                <a:solidFill>
                  <a:prstClr val="black">
                    <a:tint val="75000"/>
                  </a:prstClr>
                </a:solidFill>
              </a:rPr>
              <a:pPr/>
              <a:t>24/05/2015</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6569EDDC-E7A4-4638-8670-21C55101825E}"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142136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F147B81-6578-47F5-949C-85E6534FBB18}" type="datetimeFigureOut">
              <a:rPr lang="fr-FR" smtClean="0"/>
              <a:pPr/>
              <a:t>24/05/2015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569EDDC-E7A4-4638-8670-21C55101825E}" type="slidenum">
              <a:rPr lang="fr-FR" smtClean="0"/>
              <a:pPr/>
              <a:t>‹N°›</a:t>
            </a:fld>
            <a:endParaRPr lang="fr-FR"/>
          </a:p>
        </p:txBody>
      </p:sp>
    </p:spTree>
    <p:extLst>
      <p:ext uri="{BB962C8B-B14F-4D97-AF65-F5344CB8AC3E}">
        <p14:creationId xmlns:p14="http://schemas.microsoft.com/office/powerpoint/2010/main" val="32637647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BF147B81-6578-47F5-949C-85E6534FBB18}" type="datetimeFigureOut">
              <a:rPr lang="fr-FR" smtClean="0">
                <a:solidFill>
                  <a:prstClr val="black">
                    <a:tint val="75000"/>
                  </a:prstClr>
                </a:solidFill>
              </a:rPr>
              <a:pPr/>
              <a:t>24/05/2015</a:t>
            </a:fld>
            <a:endParaRPr lang="fr-FR">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6569EDDC-E7A4-4638-8670-21C55101825E}"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6479212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F147B81-6578-47F5-949C-85E6534FBB18}" type="datetimeFigureOut">
              <a:rPr lang="fr-FR" smtClean="0">
                <a:solidFill>
                  <a:prstClr val="black">
                    <a:tint val="75000"/>
                  </a:prstClr>
                </a:solidFill>
              </a:rPr>
              <a:pPr/>
              <a:t>24/05/2015</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6569EDDC-E7A4-4638-8670-21C55101825E}"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175896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F147B81-6578-47F5-949C-85E6534FBB18}" type="datetimeFigureOut">
              <a:rPr lang="fr-FR" smtClean="0">
                <a:solidFill>
                  <a:prstClr val="black">
                    <a:tint val="75000"/>
                  </a:prstClr>
                </a:solidFill>
              </a:rPr>
              <a:pPr/>
              <a:t>24/05/2015</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6569EDDC-E7A4-4638-8670-21C55101825E}"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5764673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1285875" y="1141413"/>
            <a:ext cx="7772400" cy="1470025"/>
          </a:xfrm>
        </p:spPr>
        <p:txBody>
          <a:bodyPr/>
          <a:lstStyle>
            <a:lvl1pPr algn="ctr">
              <a:defRPr/>
            </a:lvl1pPr>
          </a:lstStyle>
          <a:p>
            <a:pPr lvl="0"/>
            <a:r>
              <a:rPr lang="fr-FR" noProof="0" smtClean="0"/>
              <a:t>Modifiez le style du titre</a:t>
            </a:r>
            <a:endParaRPr lang="en-US" noProof="0" smtClean="0"/>
          </a:p>
        </p:txBody>
      </p:sp>
      <p:sp>
        <p:nvSpPr>
          <p:cNvPr id="7171" name="Rectangle 3"/>
          <p:cNvSpPr>
            <a:spLocks noGrp="1" noChangeArrowheads="1"/>
          </p:cNvSpPr>
          <p:nvPr>
            <p:ph type="subTitle" idx="1"/>
          </p:nvPr>
        </p:nvSpPr>
        <p:spPr>
          <a:xfrm>
            <a:off x="1971675" y="2897188"/>
            <a:ext cx="6400800" cy="1752600"/>
          </a:xfrm>
        </p:spPr>
        <p:txBody>
          <a:bodyPr/>
          <a:lstStyle>
            <a:lvl1pPr marL="0" indent="0" algn="ctr">
              <a:buFontTx/>
              <a:buNone/>
              <a:defRPr/>
            </a:lvl1pPr>
          </a:lstStyle>
          <a:p>
            <a:pPr lvl="0"/>
            <a:r>
              <a:rPr lang="fr-FR" noProof="0" smtClean="0"/>
              <a:t>Modifiez le style des sous-titres du masque</a:t>
            </a:r>
            <a:endParaRPr lang="en-US" noProof="0" smtClean="0"/>
          </a:p>
        </p:txBody>
      </p:sp>
      <p:sp>
        <p:nvSpPr>
          <p:cNvPr id="4" name="Rectangle 4"/>
          <p:cNvSpPr>
            <a:spLocks noGrp="1" noChangeArrowheads="1"/>
          </p:cNvSpPr>
          <p:nvPr>
            <p:ph type="dt" sz="half" idx="10"/>
          </p:nvPr>
        </p:nvSpPr>
        <p:spPr/>
        <p:txBody>
          <a:bodyPr/>
          <a:lstStyle>
            <a:lvl1pPr>
              <a:defRPr/>
            </a:lvl1pPr>
          </a:lstStyle>
          <a:p>
            <a:fld id="{F2BCCD86-438B-41A3-AC5C-EC3CD7F76FF2}" type="datetimeFigureOut">
              <a:rPr lang="fr-FR" smtClean="0">
                <a:solidFill>
                  <a:srgbClr val="000000"/>
                </a:solidFill>
              </a:rPr>
              <a:pPr/>
              <a:t>24/05/2015</a:t>
            </a:fld>
            <a:endParaRPr lang="fr-FR" dirty="0">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endParaRPr lang="fr-FR"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AC1E07C0-64B1-417E-B1FC-79EDD0465C17}" type="slidenum">
              <a:rPr lang="fr-FR" smtClean="0">
                <a:solidFill>
                  <a:srgbClr val="000000"/>
                </a:solidFill>
              </a:rPr>
              <a:pPr/>
              <a:t>‹N°›</a:t>
            </a:fld>
            <a:endParaRPr lang="fr-FR" dirty="0">
              <a:solidFill>
                <a:srgbClr val="000000"/>
              </a:solidFill>
            </a:endParaRPr>
          </a:p>
        </p:txBody>
      </p:sp>
    </p:spTree>
    <p:extLst>
      <p:ext uri="{BB962C8B-B14F-4D97-AF65-F5344CB8AC3E}">
        <p14:creationId xmlns:p14="http://schemas.microsoft.com/office/powerpoint/2010/main" val="18977311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fr-FR"/>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p:txBody>
          <a:bodyPr/>
          <a:lstStyle>
            <a:lvl1pPr>
              <a:defRPr/>
            </a:lvl1pPr>
          </a:lstStyle>
          <a:p>
            <a:fld id="{F2BCCD86-438B-41A3-AC5C-EC3CD7F76FF2}" type="datetimeFigureOut">
              <a:rPr lang="fr-FR" smtClean="0">
                <a:solidFill>
                  <a:srgbClr val="000000"/>
                </a:solidFill>
              </a:rPr>
              <a:pPr/>
              <a:t>24/05/2015</a:t>
            </a:fld>
            <a:endParaRPr lang="fr-FR" dirty="0">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endParaRPr lang="fr-FR"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AC1E07C0-64B1-417E-B1FC-79EDD0465C17}" type="slidenum">
              <a:rPr lang="fr-FR" smtClean="0">
                <a:solidFill>
                  <a:srgbClr val="000000"/>
                </a:solidFill>
              </a:rPr>
              <a:pPr/>
              <a:t>‹N°›</a:t>
            </a:fld>
            <a:endParaRPr lang="fr-FR" dirty="0">
              <a:solidFill>
                <a:srgbClr val="000000"/>
              </a:solidFill>
            </a:endParaRPr>
          </a:p>
        </p:txBody>
      </p:sp>
    </p:spTree>
    <p:extLst>
      <p:ext uri="{BB962C8B-B14F-4D97-AF65-F5344CB8AC3E}">
        <p14:creationId xmlns:p14="http://schemas.microsoft.com/office/powerpoint/2010/main" val="35836524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p:txBody>
          <a:bodyPr/>
          <a:lstStyle>
            <a:lvl1pPr>
              <a:defRPr/>
            </a:lvl1pPr>
          </a:lstStyle>
          <a:p>
            <a:fld id="{F2BCCD86-438B-41A3-AC5C-EC3CD7F76FF2}" type="datetimeFigureOut">
              <a:rPr lang="fr-FR" smtClean="0">
                <a:solidFill>
                  <a:srgbClr val="000000"/>
                </a:solidFill>
              </a:rPr>
              <a:pPr/>
              <a:t>24/05/2015</a:t>
            </a:fld>
            <a:endParaRPr lang="fr-FR" dirty="0">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endParaRPr lang="fr-FR"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AC1E07C0-64B1-417E-B1FC-79EDD0465C17}" type="slidenum">
              <a:rPr lang="fr-FR" smtClean="0">
                <a:solidFill>
                  <a:srgbClr val="000000"/>
                </a:solidFill>
              </a:rPr>
              <a:pPr/>
              <a:t>‹N°›</a:t>
            </a:fld>
            <a:endParaRPr lang="fr-FR" dirty="0">
              <a:solidFill>
                <a:srgbClr val="000000"/>
              </a:solidFill>
            </a:endParaRPr>
          </a:p>
        </p:txBody>
      </p:sp>
    </p:spTree>
    <p:extLst>
      <p:ext uri="{BB962C8B-B14F-4D97-AF65-F5344CB8AC3E}">
        <p14:creationId xmlns:p14="http://schemas.microsoft.com/office/powerpoint/2010/main" val="18988727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fr-FR"/>
          </a:p>
        </p:txBody>
      </p:sp>
      <p:sp>
        <p:nvSpPr>
          <p:cNvPr id="3" name="Content Placeholder 2"/>
          <p:cNvSpPr>
            <a:spLocks noGrp="1"/>
          </p:cNvSpPr>
          <p:nvPr>
            <p:ph sz="half" idx="1"/>
          </p:nvPr>
        </p:nvSpPr>
        <p:spPr>
          <a:xfrm>
            <a:off x="1387475" y="1600200"/>
            <a:ext cx="37671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Content Placeholder 3"/>
          <p:cNvSpPr>
            <a:spLocks noGrp="1"/>
          </p:cNvSpPr>
          <p:nvPr>
            <p:ph sz="half" idx="2"/>
          </p:nvPr>
        </p:nvSpPr>
        <p:spPr>
          <a:xfrm>
            <a:off x="5307013" y="1600200"/>
            <a:ext cx="37687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p:txBody>
          <a:bodyPr/>
          <a:lstStyle>
            <a:lvl1pPr>
              <a:defRPr/>
            </a:lvl1pPr>
          </a:lstStyle>
          <a:p>
            <a:fld id="{F2BCCD86-438B-41A3-AC5C-EC3CD7F76FF2}" type="datetimeFigureOut">
              <a:rPr lang="fr-FR" smtClean="0">
                <a:solidFill>
                  <a:srgbClr val="000000"/>
                </a:solidFill>
              </a:rPr>
              <a:pPr/>
              <a:t>24/05/2015</a:t>
            </a:fld>
            <a:endParaRPr lang="fr-FR" dirty="0">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endParaRPr lang="fr-FR"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AC1E07C0-64B1-417E-B1FC-79EDD0465C17}" type="slidenum">
              <a:rPr lang="fr-FR" smtClean="0">
                <a:solidFill>
                  <a:srgbClr val="000000"/>
                </a:solidFill>
              </a:rPr>
              <a:pPr/>
              <a:t>‹N°›</a:t>
            </a:fld>
            <a:endParaRPr lang="fr-FR" dirty="0">
              <a:solidFill>
                <a:srgbClr val="000000"/>
              </a:solidFill>
            </a:endParaRPr>
          </a:p>
        </p:txBody>
      </p:sp>
    </p:spTree>
    <p:extLst>
      <p:ext uri="{BB962C8B-B14F-4D97-AF65-F5344CB8AC3E}">
        <p14:creationId xmlns:p14="http://schemas.microsoft.com/office/powerpoint/2010/main" val="31222626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p:txBody>
          <a:bodyPr/>
          <a:lstStyle>
            <a:lvl1pPr>
              <a:defRPr/>
            </a:lvl1pPr>
          </a:lstStyle>
          <a:p>
            <a:fld id="{F2BCCD86-438B-41A3-AC5C-EC3CD7F76FF2}" type="datetimeFigureOut">
              <a:rPr lang="fr-FR" smtClean="0">
                <a:solidFill>
                  <a:srgbClr val="000000"/>
                </a:solidFill>
              </a:rPr>
              <a:pPr/>
              <a:t>24/05/2015</a:t>
            </a:fld>
            <a:endParaRPr lang="fr-FR" dirty="0">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endParaRPr lang="fr-FR" dirty="0">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AC1E07C0-64B1-417E-B1FC-79EDD0465C17}" type="slidenum">
              <a:rPr lang="fr-FR" smtClean="0">
                <a:solidFill>
                  <a:srgbClr val="000000"/>
                </a:solidFill>
              </a:rPr>
              <a:pPr/>
              <a:t>‹N°›</a:t>
            </a:fld>
            <a:endParaRPr lang="fr-FR" dirty="0">
              <a:solidFill>
                <a:srgbClr val="000000"/>
              </a:solidFill>
            </a:endParaRPr>
          </a:p>
        </p:txBody>
      </p:sp>
    </p:spTree>
    <p:extLst>
      <p:ext uri="{BB962C8B-B14F-4D97-AF65-F5344CB8AC3E}">
        <p14:creationId xmlns:p14="http://schemas.microsoft.com/office/powerpoint/2010/main" val="19996634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fr-FR"/>
          </a:p>
        </p:txBody>
      </p:sp>
      <p:sp>
        <p:nvSpPr>
          <p:cNvPr id="3" name="Rectangle 4"/>
          <p:cNvSpPr>
            <a:spLocks noGrp="1" noChangeArrowheads="1"/>
          </p:cNvSpPr>
          <p:nvPr>
            <p:ph type="dt" sz="half" idx="10"/>
          </p:nvPr>
        </p:nvSpPr>
        <p:spPr/>
        <p:txBody>
          <a:bodyPr/>
          <a:lstStyle>
            <a:lvl1pPr>
              <a:defRPr/>
            </a:lvl1pPr>
          </a:lstStyle>
          <a:p>
            <a:fld id="{F2BCCD86-438B-41A3-AC5C-EC3CD7F76FF2}" type="datetimeFigureOut">
              <a:rPr lang="fr-FR" smtClean="0">
                <a:solidFill>
                  <a:srgbClr val="000000"/>
                </a:solidFill>
              </a:rPr>
              <a:pPr/>
              <a:t>24/05/2015</a:t>
            </a:fld>
            <a:endParaRPr lang="fr-FR" dirty="0">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endParaRPr lang="fr-FR" dirty="0">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AC1E07C0-64B1-417E-B1FC-79EDD0465C17}" type="slidenum">
              <a:rPr lang="fr-FR" smtClean="0">
                <a:solidFill>
                  <a:srgbClr val="000000"/>
                </a:solidFill>
              </a:rPr>
              <a:pPr/>
              <a:t>‹N°›</a:t>
            </a:fld>
            <a:endParaRPr lang="fr-FR" dirty="0">
              <a:solidFill>
                <a:srgbClr val="000000"/>
              </a:solidFill>
            </a:endParaRPr>
          </a:p>
        </p:txBody>
      </p:sp>
    </p:spTree>
    <p:extLst>
      <p:ext uri="{BB962C8B-B14F-4D97-AF65-F5344CB8AC3E}">
        <p14:creationId xmlns:p14="http://schemas.microsoft.com/office/powerpoint/2010/main" val="24780769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fld id="{F2BCCD86-438B-41A3-AC5C-EC3CD7F76FF2}" type="datetimeFigureOut">
              <a:rPr lang="fr-FR" smtClean="0">
                <a:solidFill>
                  <a:srgbClr val="000000"/>
                </a:solidFill>
              </a:rPr>
              <a:pPr/>
              <a:t>24/05/2015</a:t>
            </a:fld>
            <a:endParaRPr lang="fr-FR" dirty="0">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endParaRPr lang="fr-FR" dirty="0">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AC1E07C0-64B1-417E-B1FC-79EDD0465C17}" type="slidenum">
              <a:rPr lang="fr-FR" smtClean="0">
                <a:solidFill>
                  <a:srgbClr val="000000"/>
                </a:solidFill>
              </a:rPr>
              <a:pPr/>
              <a:t>‹N°›</a:t>
            </a:fld>
            <a:endParaRPr lang="fr-FR" dirty="0">
              <a:solidFill>
                <a:srgbClr val="000000"/>
              </a:solidFill>
            </a:endParaRPr>
          </a:p>
        </p:txBody>
      </p:sp>
    </p:spTree>
    <p:extLst>
      <p:ext uri="{BB962C8B-B14F-4D97-AF65-F5344CB8AC3E}">
        <p14:creationId xmlns:p14="http://schemas.microsoft.com/office/powerpoint/2010/main" val="1728163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BF147B81-6578-47F5-949C-85E6534FBB18}" type="datetimeFigureOut">
              <a:rPr lang="fr-FR" smtClean="0"/>
              <a:pPr/>
              <a:t>24/05/2015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569EDDC-E7A4-4638-8670-21C55101825E}" type="slidenum">
              <a:rPr lang="fr-FR" smtClean="0"/>
              <a:pPr/>
              <a:t>‹N°›</a:t>
            </a:fld>
            <a:endParaRPr lang="fr-FR"/>
          </a:p>
        </p:txBody>
      </p:sp>
    </p:spTree>
    <p:extLst>
      <p:ext uri="{BB962C8B-B14F-4D97-AF65-F5344CB8AC3E}">
        <p14:creationId xmlns:p14="http://schemas.microsoft.com/office/powerpoint/2010/main" val="18296654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p:txBody>
          <a:bodyPr/>
          <a:lstStyle>
            <a:lvl1pPr>
              <a:defRPr/>
            </a:lvl1pPr>
          </a:lstStyle>
          <a:p>
            <a:fld id="{F2BCCD86-438B-41A3-AC5C-EC3CD7F76FF2}" type="datetimeFigureOut">
              <a:rPr lang="fr-FR" smtClean="0">
                <a:solidFill>
                  <a:srgbClr val="000000"/>
                </a:solidFill>
              </a:rPr>
              <a:pPr/>
              <a:t>24/05/2015</a:t>
            </a:fld>
            <a:endParaRPr lang="fr-FR" dirty="0">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endParaRPr lang="fr-FR"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AC1E07C0-64B1-417E-B1FC-79EDD0465C17}" type="slidenum">
              <a:rPr lang="fr-FR" smtClean="0">
                <a:solidFill>
                  <a:srgbClr val="000000"/>
                </a:solidFill>
              </a:rPr>
              <a:pPr/>
              <a:t>‹N°›</a:t>
            </a:fld>
            <a:endParaRPr lang="fr-FR" dirty="0">
              <a:solidFill>
                <a:srgbClr val="000000"/>
              </a:solidFill>
            </a:endParaRPr>
          </a:p>
        </p:txBody>
      </p:sp>
    </p:spTree>
    <p:extLst>
      <p:ext uri="{BB962C8B-B14F-4D97-AF65-F5344CB8AC3E}">
        <p14:creationId xmlns:p14="http://schemas.microsoft.com/office/powerpoint/2010/main" val="17999125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dirty="0" smtClean="0"/>
              <a:t>Cliquez sur l'icône pour ajouter une image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p:txBody>
          <a:bodyPr/>
          <a:lstStyle>
            <a:lvl1pPr>
              <a:defRPr/>
            </a:lvl1pPr>
          </a:lstStyle>
          <a:p>
            <a:fld id="{F2BCCD86-438B-41A3-AC5C-EC3CD7F76FF2}" type="datetimeFigureOut">
              <a:rPr lang="fr-FR" smtClean="0">
                <a:solidFill>
                  <a:srgbClr val="000000"/>
                </a:solidFill>
              </a:rPr>
              <a:pPr/>
              <a:t>24/05/2015</a:t>
            </a:fld>
            <a:endParaRPr lang="fr-FR" dirty="0">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endParaRPr lang="fr-FR"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AC1E07C0-64B1-417E-B1FC-79EDD0465C17}" type="slidenum">
              <a:rPr lang="fr-FR" smtClean="0">
                <a:solidFill>
                  <a:srgbClr val="000000"/>
                </a:solidFill>
              </a:rPr>
              <a:pPr/>
              <a:t>‹N°›</a:t>
            </a:fld>
            <a:endParaRPr lang="fr-FR" dirty="0">
              <a:solidFill>
                <a:srgbClr val="000000"/>
              </a:solidFill>
            </a:endParaRPr>
          </a:p>
        </p:txBody>
      </p:sp>
    </p:spTree>
    <p:extLst>
      <p:ext uri="{BB962C8B-B14F-4D97-AF65-F5344CB8AC3E}">
        <p14:creationId xmlns:p14="http://schemas.microsoft.com/office/powerpoint/2010/main" val="18430275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fr-FR"/>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p:txBody>
          <a:bodyPr/>
          <a:lstStyle>
            <a:lvl1pPr>
              <a:defRPr/>
            </a:lvl1pPr>
          </a:lstStyle>
          <a:p>
            <a:fld id="{F2BCCD86-438B-41A3-AC5C-EC3CD7F76FF2}" type="datetimeFigureOut">
              <a:rPr lang="fr-FR" smtClean="0">
                <a:solidFill>
                  <a:srgbClr val="000000"/>
                </a:solidFill>
              </a:rPr>
              <a:pPr/>
              <a:t>24/05/2015</a:t>
            </a:fld>
            <a:endParaRPr lang="fr-FR" dirty="0">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endParaRPr lang="fr-FR"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AC1E07C0-64B1-417E-B1FC-79EDD0465C17}" type="slidenum">
              <a:rPr lang="fr-FR" smtClean="0">
                <a:solidFill>
                  <a:srgbClr val="000000"/>
                </a:solidFill>
              </a:rPr>
              <a:pPr/>
              <a:t>‹N°›</a:t>
            </a:fld>
            <a:endParaRPr lang="fr-FR" dirty="0">
              <a:solidFill>
                <a:srgbClr val="000000"/>
              </a:solidFill>
            </a:endParaRPr>
          </a:p>
        </p:txBody>
      </p:sp>
    </p:spTree>
    <p:extLst>
      <p:ext uri="{BB962C8B-B14F-4D97-AF65-F5344CB8AC3E}">
        <p14:creationId xmlns:p14="http://schemas.microsoft.com/office/powerpoint/2010/main" val="15842303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54863" y="274638"/>
            <a:ext cx="1920875" cy="5851525"/>
          </a:xfrm>
        </p:spPr>
        <p:txBody>
          <a:bodyPr vert="eaVert"/>
          <a:lstStyle/>
          <a:p>
            <a:r>
              <a:rPr lang="fr-FR" smtClean="0"/>
              <a:t>Modifiez le style du titre</a:t>
            </a:r>
            <a:endParaRPr lang="fr-FR"/>
          </a:p>
        </p:txBody>
      </p:sp>
      <p:sp>
        <p:nvSpPr>
          <p:cNvPr id="3" name="Vertical Text Placeholder 2"/>
          <p:cNvSpPr>
            <a:spLocks noGrp="1"/>
          </p:cNvSpPr>
          <p:nvPr>
            <p:ph type="body" orient="vert" idx="1"/>
          </p:nvPr>
        </p:nvSpPr>
        <p:spPr>
          <a:xfrm>
            <a:off x="1387475" y="274638"/>
            <a:ext cx="5614988"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p:txBody>
          <a:bodyPr/>
          <a:lstStyle>
            <a:lvl1pPr>
              <a:defRPr/>
            </a:lvl1pPr>
          </a:lstStyle>
          <a:p>
            <a:fld id="{F2BCCD86-438B-41A3-AC5C-EC3CD7F76FF2}" type="datetimeFigureOut">
              <a:rPr lang="fr-FR" smtClean="0">
                <a:solidFill>
                  <a:srgbClr val="000000"/>
                </a:solidFill>
              </a:rPr>
              <a:pPr/>
              <a:t>24/05/2015</a:t>
            </a:fld>
            <a:endParaRPr lang="fr-FR" dirty="0">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endParaRPr lang="fr-FR" dirty="0">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AC1E07C0-64B1-417E-B1FC-79EDD0465C17}" type="slidenum">
              <a:rPr lang="fr-FR" smtClean="0">
                <a:solidFill>
                  <a:srgbClr val="000000"/>
                </a:solidFill>
              </a:rPr>
              <a:pPr/>
              <a:t>‹N°›</a:t>
            </a:fld>
            <a:endParaRPr lang="fr-FR" dirty="0">
              <a:solidFill>
                <a:srgbClr val="000000"/>
              </a:solidFill>
            </a:endParaRPr>
          </a:p>
        </p:txBody>
      </p:sp>
    </p:spTree>
    <p:extLst>
      <p:ext uri="{BB962C8B-B14F-4D97-AF65-F5344CB8AC3E}">
        <p14:creationId xmlns:p14="http://schemas.microsoft.com/office/powerpoint/2010/main" val="24329434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387475" y="274638"/>
            <a:ext cx="7688263" cy="1143000"/>
          </a:xfrm>
        </p:spPr>
        <p:txBody>
          <a:bodyPr/>
          <a:lstStyle/>
          <a:p>
            <a:r>
              <a:rPr lang="fr-FR" smtClean="0"/>
              <a:t>Modifiez le style du titre</a:t>
            </a:r>
            <a:endParaRPr lang="fr-FR"/>
          </a:p>
        </p:txBody>
      </p:sp>
      <p:sp>
        <p:nvSpPr>
          <p:cNvPr id="3" name="Text Placeholder 2"/>
          <p:cNvSpPr>
            <a:spLocks noGrp="1"/>
          </p:cNvSpPr>
          <p:nvPr>
            <p:ph type="body" sz="half" idx="1"/>
          </p:nvPr>
        </p:nvSpPr>
        <p:spPr>
          <a:xfrm>
            <a:off x="1387475" y="1600200"/>
            <a:ext cx="3767138" cy="452596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Content Placeholder 3"/>
          <p:cNvSpPr>
            <a:spLocks noGrp="1"/>
          </p:cNvSpPr>
          <p:nvPr>
            <p:ph sz="half" idx="2"/>
          </p:nvPr>
        </p:nvSpPr>
        <p:spPr>
          <a:xfrm>
            <a:off x="5307013" y="1600200"/>
            <a:ext cx="3768725" cy="452596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p:txBody>
          <a:bodyPr/>
          <a:lstStyle>
            <a:lvl1pPr>
              <a:defRPr/>
            </a:lvl1pPr>
          </a:lstStyle>
          <a:p>
            <a:fld id="{F2BCCD86-438B-41A3-AC5C-EC3CD7F76FF2}" type="datetimeFigureOut">
              <a:rPr lang="fr-FR" smtClean="0">
                <a:solidFill>
                  <a:srgbClr val="000000"/>
                </a:solidFill>
              </a:rPr>
              <a:pPr/>
              <a:t>24/05/2015</a:t>
            </a:fld>
            <a:endParaRPr lang="fr-FR" dirty="0">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endParaRPr lang="fr-FR" dirty="0">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AC1E07C0-64B1-417E-B1FC-79EDD0465C17}" type="slidenum">
              <a:rPr lang="fr-FR" smtClean="0">
                <a:solidFill>
                  <a:srgbClr val="000000"/>
                </a:solidFill>
              </a:rPr>
              <a:pPr/>
              <a:t>‹N°›</a:t>
            </a:fld>
            <a:endParaRPr lang="fr-FR" dirty="0">
              <a:solidFill>
                <a:srgbClr val="000000"/>
              </a:solidFill>
            </a:endParaRPr>
          </a:p>
        </p:txBody>
      </p:sp>
    </p:spTree>
    <p:extLst>
      <p:ext uri="{BB962C8B-B14F-4D97-AF65-F5344CB8AC3E}">
        <p14:creationId xmlns:p14="http://schemas.microsoft.com/office/powerpoint/2010/main" val="12228736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TwoObj" preserve="1">
  <p:cSld name="Titre. Texte et 2 contenus">
    <p:spTree>
      <p:nvGrpSpPr>
        <p:cNvPr id="1" name=""/>
        <p:cNvGrpSpPr/>
        <p:nvPr/>
      </p:nvGrpSpPr>
      <p:grpSpPr>
        <a:xfrm>
          <a:off x="0" y="0"/>
          <a:ext cx="0" cy="0"/>
          <a:chOff x="0" y="0"/>
          <a:chExt cx="0" cy="0"/>
        </a:xfrm>
      </p:grpSpPr>
      <p:sp>
        <p:nvSpPr>
          <p:cNvPr id="2" name="Title 1"/>
          <p:cNvSpPr>
            <a:spLocks noGrp="1"/>
          </p:cNvSpPr>
          <p:nvPr>
            <p:ph type="title"/>
          </p:nvPr>
        </p:nvSpPr>
        <p:spPr>
          <a:xfrm>
            <a:off x="1387475" y="274638"/>
            <a:ext cx="7688263" cy="1143000"/>
          </a:xfrm>
        </p:spPr>
        <p:txBody>
          <a:bodyPr/>
          <a:lstStyle/>
          <a:p>
            <a:r>
              <a:rPr lang="fr-FR" smtClean="0"/>
              <a:t>Modifiez le style du titre</a:t>
            </a:r>
            <a:endParaRPr lang="fr-FR"/>
          </a:p>
        </p:txBody>
      </p:sp>
      <p:sp>
        <p:nvSpPr>
          <p:cNvPr id="3" name="Text Placeholder 2"/>
          <p:cNvSpPr>
            <a:spLocks noGrp="1"/>
          </p:cNvSpPr>
          <p:nvPr>
            <p:ph type="body" sz="half" idx="1"/>
          </p:nvPr>
        </p:nvSpPr>
        <p:spPr>
          <a:xfrm>
            <a:off x="1387475" y="1600200"/>
            <a:ext cx="3767138" cy="452596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Content Placeholder 3"/>
          <p:cNvSpPr>
            <a:spLocks noGrp="1"/>
          </p:cNvSpPr>
          <p:nvPr>
            <p:ph sz="quarter" idx="2"/>
          </p:nvPr>
        </p:nvSpPr>
        <p:spPr>
          <a:xfrm>
            <a:off x="5307013" y="1600200"/>
            <a:ext cx="3768725" cy="21859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Content Placeholder 4"/>
          <p:cNvSpPr>
            <a:spLocks noGrp="1"/>
          </p:cNvSpPr>
          <p:nvPr>
            <p:ph sz="quarter" idx="3"/>
          </p:nvPr>
        </p:nvSpPr>
        <p:spPr>
          <a:xfrm>
            <a:off x="5307013" y="3938588"/>
            <a:ext cx="3768725" cy="2187575"/>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Rectangle 4"/>
          <p:cNvSpPr>
            <a:spLocks noGrp="1" noChangeArrowheads="1"/>
          </p:cNvSpPr>
          <p:nvPr>
            <p:ph type="dt" sz="half" idx="10"/>
          </p:nvPr>
        </p:nvSpPr>
        <p:spPr/>
        <p:txBody>
          <a:bodyPr/>
          <a:lstStyle>
            <a:lvl1pPr>
              <a:defRPr/>
            </a:lvl1pPr>
          </a:lstStyle>
          <a:p>
            <a:fld id="{F2BCCD86-438B-41A3-AC5C-EC3CD7F76FF2}" type="datetimeFigureOut">
              <a:rPr lang="fr-FR" smtClean="0">
                <a:solidFill>
                  <a:srgbClr val="000000"/>
                </a:solidFill>
              </a:rPr>
              <a:pPr/>
              <a:t>24/05/2015</a:t>
            </a:fld>
            <a:endParaRPr lang="fr-FR" dirty="0">
              <a:solidFill>
                <a:srgbClr val="000000"/>
              </a:solidFill>
            </a:endParaRPr>
          </a:p>
        </p:txBody>
      </p:sp>
      <p:sp>
        <p:nvSpPr>
          <p:cNvPr id="7" name="Rectangle 5"/>
          <p:cNvSpPr>
            <a:spLocks noGrp="1" noChangeArrowheads="1"/>
          </p:cNvSpPr>
          <p:nvPr>
            <p:ph type="ftr" sz="quarter" idx="11"/>
          </p:nvPr>
        </p:nvSpPr>
        <p:spPr/>
        <p:txBody>
          <a:bodyPr/>
          <a:lstStyle>
            <a:lvl1pPr>
              <a:defRPr/>
            </a:lvl1pPr>
          </a:lstStyle>
          <a:p>
            <a:endParaRPr lang="fr-FR" dirty="0">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fld id="{AC1E07C0-64B1-417E-B1FC-79EDD0465C17}" type="slidenum">
              <a:rPr lang="fr-FR" smtClean="0">
                <a:solidFill>
                  <a:srgbClr val="000000"/>
                </a:solidFill>
              </a:rPr>
              <a:pPr/>
              <a:t>‹N°›</a:t>
            </a:fld>
            <a:endParaRPr lang="fr-FR" dirty="0">
              <a:solidFill>
                <a:srgbClr val="000000"/>
              </a:solidFill>
            </a:endParaRPr>
          </a:p>
        </p:txBody>
      </p:sp>
    </p:spTree>
    <p:extLst>
      <p:ext uri="{BB962C8B-B14F-4D97-AF65-F5344CB8AC3E}">
        <p14:creationId xmlns:p14="http://schemas.microsoft.com/office/powerpoint/2010/main" val="29829476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dgm">
  <p:cSld name="Titre et diagramme ou organigramme">
    <p:spTree>
      <p:nvGrpSpPr>
        <p:cNvPr id="1" name=""/>
        <p:cNvGrpSpPr/>
        <p:nvPr/>
      </p:nvGrpSpPr>
      <p:grpSpPr>
        <a:xfrm>
          <a:off x="0" y="0"/>
          <a:ext cx="0" cy="0"/>
          <a:chOff x="0" y="0"/>
          <a:chExt cx="0" cy="0"/>
        </a:xfrm>
      </p:grpSpPr>
      <p:sp>
        <p:nvSpPr>
          <p:cNvPr id="2" name="Title 1"/>
          <p:cNvSpPr>
            <a:spLocks noGrp="1"/>
          </p:cNvSpPr>
          <p:nvPr>
            <p:ph type="title"/>
          </p:nvPr>
        </p:nvSpPr>
        <p:spPr>
          <a:xfrm>
            <a:off x="0" y="117475"/>
            <a:ext cx="9144000" cy="701675"/>
          </a:xfrm>
        </p:spPr>
        <p:txBody>
          <a:bodyPr/>
          <a:lstStyle/>
          <a:p>
            <a:r>
              <a:rPr lang="fr-FR" smtClean="0"/>
              <a:t>Modifiez le style du titre</a:t>
            </a:r>
            <a:endParaRPr lang="fr-FR"/>
          </a:p>
        </p:txBody>
      </p:sp>
      <p:sp>
        <p:nvSpPr>
          <p:cNvPr id="3" name="SmartArt Placeholder 2"/>
          <p:cNvSpPr>
            <a:spLocks noGrp="1"/>
          </p:cNvSpPr>
          <p:nvPr>
            <p:ph type="dgm" idx="1"/>
          </p:nvPr>
        </p:nvSpPr>
        <p:spPr>
          <a:xfrm>
            <a:off x="838200" y="1270000"/>
            <a:ext cx="8305800" cy="5257800"/>
          </a:xfrm>
        </p:spPr>
        <p:txBody>
          <a:bodyPr/>
          <a:lstStyle/>
          <a:p>
            <a:pPr lvl="0"/>
            <a:r>
              <a:rPr lang="fr-FR" noProof="0" dirty="0" smtClean="0"/>
              <a:t>Cliquez sur l'icône pour ajouter un graphique </a:t>
            </a:r>
            <a:r>
              <a:rPr lang="fr-FR" noProof="0" dirty="0" err="1" smtClean="0"/>
              <a:t>SmartArt</a:t>
            </a:r>
            <a:endParaRPr lang="fr-FR" noProof="0" dirty="0"/>
          </a:p>
        </p:txBody>
      </p:sp>
      <p:sp>
        <p:nvSpPr>
          <p:cNvPr id="4" name="Date Placeholder 3"/>
          <p:cNvSpPr>
            <a:spLocks noGrp="1"/>
          </p:cNvSpPr>
          <p:nvPr>
            <p:ph type="dt" sz="half" idx="10"/>
          </p:nvPr>
        </p:nvSpPr>
        <p:spPr>
          <a:xfrm>
            <a:off x="0" y="6629400"/>
            <a:ext cx="1905000" cy="228600"/>
          </a:xfrm>
        </p:spPr>
        <p:txBody>
          <a:bodyPr/>
          <a:lstStyle>
            <a:lvl1pPr>
              <a:defRPr/>
            </a:lvl1pPr>
          </a:lstStyle>
          <a:p>
            <a:fld id="{F2BCCD86-438B-41A3-AC5C-EC3CD7F76FF2}" type="datetimeFigureOut">
              <a:rPr lang="fr-FR" smtClean="0">
                <a:solidFill>
                  <a:srgbClr val="000000"/>
                </a:solidFill>
              </a:rPr>
              <a:pPr/>
              <a:t>24/05/2015</a:t>
            </a:fld>
            <a:endParaRPr lang="fr-FR" dirty="0">
              <a:solidFill>
                <a:srgbClr val="000000"/>
              </a:solidFill>
            </a:endParaRPr>
          </a:p>
        </p:txBody>
      </p:sp>
      <p:sp>
        <p:nvSpPr>
          <p:cNvPr id="5" name="Footer Placeholder 4"/>
          <p:cNvSpPr>
            <a:spLocks noGrp="1"/>
          </p:cNvSpPr>
          <p:nvPr>
            <p:ph type="ftr" sz="quarter" idx="11"/>
          </p:nvPr>
        </p:nvSpPr>
        <p:spPr>
          <a:xfrm>
            <a:off x="3124200" y="6629400"/>
            <a:ext cx="2895600" cy="228600"/>
          </a:xfrm>
        </p:spPr>
        <p:txBody>
          <a:bodyPr/>
          <a:lstStyle>
            <a:lvl1pPr>
              <a:defRPr/>
            </a:lvl1pPr>
          </a:lstStyle>
          <a:p>
            <a:endParaRPr lang="fr-FR" dirty="0">
              <a:solidFill>
                <a:srgbClr val="000000"/>
              </a:solidFill>
            </a:endParaRPr>
          </a:p>
        </p:txBody>
      </p:sp>
      <p:sp>
        <p:nvSpPr>
          <p:cNvPr id="6" name="Slide Number Placeholder 5"/>
          <p:cNvSpPr>
            <a:spLocks noGrp="1"/>
          </p:cNvSpPr>
          <p:nvPr>
            <p:ph type="sldNum" sz="quarter" idx="12"/>
          </p:nvPr>
        </p:nvSpPr>
        <p:spPr>
          <a:xfrm>
            <a:off x="7239000" y="6629400"/>
            <a:ext cx="1905000" cy="228600"/>
          </a:xfrm>
        </p:spPr>
        <p:txBody>
          <a:bodyPr/>
          <a:lstStyle>
            <a:lvl1pPr>
              <a:defRPr/>
            </a:lvl1pPr>
          </a:lstStyle>
          <a:p>
            <a:fld id="{AC1E07C0-64B1-417E-B1FC-79EDD0465C17}" type="slidenum">
              <a:rPr lang="fr-FR" smtClean="0">
                <a:solidFill>
                  <a:srgbClr val="000000"/>
                </a:solidFill>
              </a:rPr>
              <a:pPr/>
              <a:t>‹N°›</a:t>
            </a:fld>
            <a:endParaRPr lang="fr-FR" dirty="0">
              <a:solidFill>
                <a:srgbClr val="000000"/>
              </a:solidFill>
            </a:endParaRPr>
          </a:p>
        </p:txBody>
      </p:sp>
    </p:spTree>
    <p:extLst>
      <p:ext uri="{BB962C8B-B14F-4D97-AF65-F5344CB8AC3E}">
        <p14:creationId xmlns:p14="http://schemas.microsoft.com/office/powerpoint/2010/main" val="1637185777"/>
      </p:ext>
    </p:extLst>
  </p:cSld>
  <p:clrMapOvr>
    <a:masterClrMapping/>
  </p:clrMapOvr>
  <p:transition>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2">
        <a:schemeClr val="bg2"/>
      </p:bgRef>
    </p:bg>
    <p:spTree>
      <p:nvGrpSpPr>
        <p:cNvPr id="1" name=""/>
        <p:cNvGrpSpPr/>
        <p:nvPr/>
      </p:nvGrpSpPr>
      <p:grpSpPr>
        <a:xfrm>
          <a:off x="0" y="0"/>
          <a:ext cx="0" cy="0"/>
          <a:chOff x="0" y="0"/>
          <a:chExt cx="0" cy="0"/>
        </a:xfrm>
      </p:grpSpPr>
      <p:sp>
        <p:nvSpPr>
          <p:cNvPr id="7" name="Forme libre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eaLnBrk="0" fontAlgn="base" hangingPunct="0">
              <a:spcBef>
                <a:spcPct val="0"/>
              </a:spcBef>
              <a:spcAft>
                <a:spcPct val="0"/>
              </a:spcAft>
            </a:pPr>
            <a:endParaRPr lang="en-US">
              <a:solidFill>
                <a:prstClr val="white"/>
              </a:solidFill>
              <a:cs typeface="Times New Roman" pitchFamily="18" charset="0"/>
            </a:endParaRPr>
          </a:p>
        </p:txBody>
      </p:sp>
      <p:sp>
        <p:nvSpPr>
          <p:cNvPr id="8" name="Forme libre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eaLnBrk="0" fontAlgn="base" hangingPunct="0">
              <a:spcBef>
                <a:spcPct val="0"/>
              </a:spcBef>
              <a:spcAft>
                <a:spcPct val="0"/>
              </a:spcAft>
            </a:pPr>
            <a:endParaRPr lang="en-US">
              <a:solidFill>
                <a:prstClr val="white"/>
              </a:solidFill>
              <a:cs typeface="Times New Roman" pitchFamily="18" charset="0"/>
            </a:endParaRPr>
          </a:p>
        </p:txBody>
      </p:sp>
      <p:sp>
        <p:nvSpPr>
          <p:cNvPr id="9" name="Titr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fr-FR" smtClean="0"/>
              <a:t>Cliquez pour modifier le style du titre</a:t>
            </a:r>
            <a:endParaRPr kumimoji="0" lang="en-US"/>
          </a:p>
        </p:txBody>
      </p:sp>
      <p:sp>
        <p:nvSpPr>
          <p:cNvPr id="17" name="Sous-titr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30" name="Espace réservé de la date 29"/>
          <p:cNvSpPr>
            <a:spLocks noGrp="1"/>
          </p:cNvSpPr>
          <p:nvPr>
            <p:ph type="dt" sz="half" idx="10"/>
          </p:nvPr>
        </p:nvSpPr>
        <p:spPr/>
        <p:txBody>
          <a:bodyPr/>
          <a:lstStyle/>
          <a:p>
            <a:endParaRPr lang="en-US">
              <a:solidFill>
                <a:srgbClr val="D4D2D0">
                  <a:shade val="50000"/>
                </a:srgbClr>
              </a:solidFill>
            </a:endParaRPr>
          </a:p>
        </p:txBody>
      </p:sp>
      <p:sp>
        <p:nvSpPr>
          <p:cNvPr id="19" name="Espace réservé du pied de page 18"/>
          <p:cNvSpPr>
            <a:spLocks noGrp="1"/>
          </p:cNvSpPr>
          <p:nvPr>
            <p:ph type="ftr" sz="quarter" idx="11"/>
          </p:nvPr>
        </p:nvSpPr>
        <p:spPr/>
        <p:txBody>
          <a:bodyPr/>
          <a:lstStyle/>
          <a:p>
            <a:endParaRPr lang="en-US">
              <a:solidFill>
                <a:srgbClr val="D4D2D0">
                  <a:shade val="50000"/>
                </a:srgbClr>
              </a:solidFill>
            </a:endParaRPr>
          </a:p>
        </p:txBody>
      </p:sp>
      <p:sp>
        <p:nvSpPr>
          <p:cNvPr id="27" name="Espace réservé du numéro de diapositive 26"/>
          <p:cNvSpPr>
            <a:spLocks noGrp="1"/>
          </p:cNvSpPr>
          <p:nvPr>
            <p:ph type="sldNum" sz="quarter" idx="12"/>
          </p:nvPr>
        </p:nvSpPr>
        <p:spPr/>
        <p:txBody>
          <a:bodyPr/>
          <a:lstStyle/>
          <a:p>
            <a:fld id="{47CD4061-22DE-450B-959E-9A9BE7B3D09A}" type="slidenum">
              <a:rPr lang="en-US" smtClean="0">
                <a:solidFill>
                  <a:srgbClr val="D4D2D0">
                    <a:shade val="50000"/>
                  </a:srgbClr>
                </a:solidFill>
              </a:rPr>
              <a:pPr/>
              <a:t>‹N°›</a:t>
            </a:fld>
            <a:endParaRPr lang="en-US">
              <a:solidFill>
                <a:srgbClr val="D4D2D0">
                  <a:shade val="50000"/>
                </a:srgbClr>
              </a:solidFill>
            </a:endParaRPr>
          </a:p>
        </p:txBody>
      </p:sp>
    </p:spTree>
    <p:extLst>
      <p:ext uri="{BB962C8B-B14F-4D97-AF65-F5344CB8AC3E}">
        <p14:creationId xmlns:p14="http://schemas.microsoft.com/office/powerpoint/2010/main" val="587679997"/>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fr-FR" smtClean="0"/>
              <a:t>Cliquez pour modifier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endParaRPr lang="en-US">
              <a:solidFill>
                <a:srgbClr val="D4D2D0">
                  <a:shade val="50000"/>
                </a:srgbClr>
              </a:solidFill>
            </a:endParaRPr>
          </a:p>
        </p:txBody>
      </p:sp>
      <p:sp>
        <p:nvSpPr>
          <p:cNvPr id="5" name="Espace réservé du pied de page 4"/>
          <p:cNvSpPr>
            <a:spLocks noGrp="1"/>
          </p:cNvSpPr>
          <p:nvPr>
            <p:ph type="ftr" sz="quarter" idx="11"/>
          </p:nvPr>
        </p:nvSpPr>
        <p:spPr/>
        <p:txBody>
          <a:bodyPr/>
          <a:lstStyle/>
          <a:p>
            <a:endParaRPr lang="en-US">
              <a:solidFill>
                <a:srgbClr val="D4D2D0">
                  <a:shade val="50000"/>
                </a:srgbClr>
              </a:solidFill>
            </a:endParaRPr>
          </a:p>
        </p:txBody>
      </p:sp>
      <p:sp>
        <p:nvSpPr>
          <p:cNvPr id="6" name="Espace réservé du numéro de diapositive 5"/>
          <p:cNvSpPr>
            <a:spLocks noGrp="1"/>
          </p:cNvSpPr>
          <p:nvPr>
            <p:ph type="sldNum" sz="quarter" idx="12"/>
          </p:nvPr>
        </p:nvSpPr>
        <p:spPr/>
        <p:txBody>
          <a:bodyPr/>
          <a:lstStyle/>
          <a:p>
            <a:fld id="{438CDE3D-F556-4101-B7C2-A16325677C20}" type="slidenum">
              <a:rPr lang="en-US" smtClean="0">
                <a:solidFill>
                  <a:srgbClr val="D4D2D0">
                    <a:shade val="50000"/>
                  </a:srgbClr>
                </a:solidFill>
              </a:rPr>
              <a:pPr/>
              <a:t>‹N°›</a:t>
            </a:fld>
            <a:endParaRPr lang="en-US">
              <a:solidFill>
                <a:srgbClr val="D4D2D0">
                  <a:shade val="50000"/>
                </a:srgbClr>
              </a:solidFill>
            </a:endParaRPr>
          </a:p>
        </p:txBody>
      </p:sp>
    </p:spTree>
    <p:extLst>
      <p:ext uri="{BB962C8B-B14F-4D97-AF65-F5344CB8AC3E}">
        <p14:creationId xmlns:p14="http://schemas.microsoft.com/office/powerpoint/2010/main" val="19846438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2">
        <a:schemeClr val="bg2"/>
      </p:bgRef>
    </p:bg>
    <p:spTree>
      <p:nvGrpSpPr>
        <p:cNvPr id="1" name=""/>
        <p:cNvGrpSpPr/>
        <p:nvPr/>
      </p:nvGrpSpPr>
      <p:grpSpPr>
        <a:xfrm>
          <a:off x="0" y="0"/>
          <a:ext cx="0" cy="0"/>
          <a:chOff x="0" y="0"/>
          <a:chExt cx="0" cy="0"/>
        </a:xfrm>
      </p:grpSpPr>
      <p:sp>
        <p:nvSpPr>
          <p:cNvPr id="7" name="Forme libre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eaLnBrk="0" fontAlgn="base" hangingPunct="0">
              <a:spcBef>
                <a:spcPct val="0"/>
              </a:spcBef>
              <a:spcAft>
                <a:spcPct val="0"/>
              </a:spcAft>
            </a:pPr>
            <a:endParaRPr lang="en-US">
              <a:solidFill>
                <a:prstClr val="white"/>
              </a:solidFill>
              <a:cs typeface="Times New Roman" pitchFamily="18" charset="0"/>
            </a:endParaRPr>
          </a:p>
        </p:txBody>
      </p:sp>
      <p:sp>
        <p:nvSpPr>
          <p:cNvPr id="9" name="Forme libre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eaLnBrk="0" fontAlgn="base" hangingPunct="0">
              <a:spcBef>
                <a:spcPct val="0"/>
              </a:spcBef>
              <a:spcAft>
                <a:spcPct val="0"/>
              </a:spcAft>
            </a:pPr>
            <a:endParaRPr lang="en-US">
              <a:solidFill>
                <a:prstClr val="white"/>
              </a:solidFill>
              <a:cs typeface="Times New Roman" pitchFamily="18" charset="0"/>
            </a:endParaRPr>
          </a:p>
        </p:txBody>
      </p:sp>
      <p:sp>
        <p:nvSpPr>
          <p:cNvPr id="2" name="Titr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p:txBody>
          <a:bodyPr/>
          <a:lstStyle/>
          <a:p>
            <a:endParaRPr lang="en-US">
              <a:solidFill>
                <a:srgbClr val="D4D2D0">
                  <a:shade val="50000"/>
                </a:srgbClr>
              </a:solidFill>
            </a:endParaRPr>
          </a:p>
        </p:txBody>
      </p:sp>
      <p:sp>
        <p:nvSpPr>
          <p:cNvPr id="5" name="Espace réservé du pied de page 4"/>
          <p:cNvSpPr>
            <a:spLocks noGrp="1"/>
          </p:cNvSpPr>
          <p:nvPr>
            <p:ph type="ftr" sz="quarter" idx="11"/>
          </p:nvPr>
        </p:nvSpPr>
        <p:spPr/>
        <p:txBody>
          <a:bodyPr/>
          <a:lstStyle/>
          <a:p>
            <a:endParaRPr lang="en-US">
              <a:solidFill>
                <a:srgbClr val="D4D2D0">
                  <a:shade val="50000"/>
                </a:srgbClr>
              </a:solidFill>
            </a:endParaRPr>
          </a:p>
        </p:txBody>
      </p:sp>
      <p:sp>
        <p:nvSpPr>
          <p:cNvPr id="6" name="Espace réservé du numéro de diapositive 5"/>
          <p:cNvSpPr>
            <a:spLocks noGrp="1"/>
          </p:cNvSpPr>
          <p:nvPr>
            <p:ph type="sldNum" sz="quarter" idx="12"/>
          </p:nvPr>
        </p:nvSpPr>
        <p:spPr/>
        <p:txBody>
          <a:bodyPr/>
          <a:lstStyle/>
          <a:p>
            <a:fld id="{6A0D1DA1-03BE-4262-8E68-DC404D6D7D7B}" type="slidenum">
              <a:rPr lang="en-US" smtClean="0">
                <a:solidFill>
                  <a:srgbClr val="D4D2D0">
                    <a:shade val="50000"/>
                  </a:srgbClr>
                </a:solidFill>
              </a:rPr>
              <a:pPr/>
              <a:t>‹N°›</a:t>
            </a:fld>
            <a:endParaRPr lang="en-US">
              <a:solidFill>
                <a:srgbClr val="D4D2D0">
                  <a:shade val="50000"/>
                </a:srgbClr>
              </a:solidFill>
            </a:endParaRPr>
          </a:p>
        </p:txBody>
      </p:sp>
    </p:spTree>
    <p:extLst>
      <p:ext uri="{BB962C8B-B14F-4D97-AF65-F5344CB8AC3E}">
        <p14:creationId xmlns:p14="http://schemas.microsoft.com/office/powerpoint/2010/main" val="31311982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BF147B81-6578-47F5-949C-85E6534FBB18}" type="datetimeFigureOut">
              <a:rPr lang="fr-FR" smtClean="0"/>
              <a:pPr/>
              <a:t>24/05/2015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569EDDC-E7A4-4638-8670-21C55101825E}" type="slidenum">
              <a:rPr lang="fr-FR" smtClean="0"/>
              <a:pPr/>
              <a:t>‹N°›</a:t>
            </a:fld>
            <a:endParaRPr lang="fr-FR"/>
          </a:p>
        </p:txBody>
      </p:sp>
    </p:spTree>
    <p:extLst>
      <p:ext uri="{BB962C8B-B14F-4D97-AF65-F5344CB8AC3E}">
        <p14:creationId xmlns:p14="http://schemas.microsoft.com/office/powerpoint/2010/main" val="42252545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467600" cy="1143000"/>
          </a:xfrm>
        </p:spPr>
        <p:txBody>
          <a:bodyPr/>
          <a:lstStyle/>
          <a:p>
            <a:r>
              <a:rPr kumimoji="0" lang="fr-FR" smtClean="0"/>
              <a:t>Cliquez pour modifier le style du titre</a:t>
            </a:r>
            <a:endParaRPr kumimoji="0" lang="en-US"/>
          </a:p>
        </p:txBody>
      </p:sp>
      <p:sp>
        <p:nvSpPr>
          <p:cNvPr id="3" name="Espace réservé du contenu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endParaRPr lang="en-US">
              <a:solidFill>
                <a:srgbClr val="D4D2D0">
                  <a:shade val="50000"/>
                </a:srgbClr>
              </a:solidFill>
            </a:endParaRPr>
          </a:p>
        </p:txBody>
      </p:sp>
      <p:sp>
        <p:nvSpPr>
          <p:cNvPr id="6" name="Espace réservé du pied de page 5"/>
          <p:cNvSpPr>
            <a:spLocks noGrp="1"/>
          </p:cNvSpPr>
          <p:nvPr>
            <p:ph type="ftr" sz="quarter" idx="11"/>
          </p:nvPr>
        </p:nvSpPr>
        <p:spPr/>
        <p:txBody>
          <a:bodyPr/>
          <a:lstStyle/>
          <a:p>
            <a:endParaRPr lang="en-US">
              <a:solidFill>
                <a:srgbClr val="D4D2D0">
                  <a:shade val="50000"/>
                </a:srgbClr>
              </a:solidFill>
            </a:endParaRPr>
          </a:p>
        </p:txBody>
      </p:sp>
      <p:sp>
        <p:nvSpPr>
          <p:cNvPr id="7" name="Espace réservé du numéro de diapositive 6"/>
          <p:cNvSpPr>
            <a:spLocks noGrp="1"/>
          </p:cNvSpPr>
          <p:nvPr>
            <p:ph type="sldNum" sz="quarter" idx="12"/>
          </p:nvPr>
        </p:nvSpPr>
        <p:spPr/>
        <p:txBody>
          <a:bodyPr/>
          <a:lstStyle/>
          <a:p>
            <a:fld id="{D8723F0E-C7FA-407E-BDB9-D41CA738D729}" type="slidenum">
              <a:rPr lang="en-US" smtClean="0">
                <a:solidFill>
                  <a:srgbClr val="D4D2D0">
                    <a:shade val="50000"/>
                  </a:srgbClr>
                </a:solidFill>
              </a:rPr>
              <a:pPr/>
              <a:t>‹N°›</a:t>
            </a:fld>
            <a:endParaRPr lang="en-US">
              <a:solidFill>
                <a:srgbClr val="D4D2D0">
                  <a:shade val="50000"/>
                </a:srgbClr>
              </a:solidFill>
            </a:endParaRPr>
          </a:p>
        </p:txBody>
      </p:sp>
    </p:spTree>
    <p:extLst>
      <p:ext uri="{BB962C8B-B14F-4D97-AF65-F5344CB8AC3E}">
        <p14:creationId xmlns:p14="http://schemas.microsoft.com/office/powerpoint/2010/main" val="31596250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1143000"/>
          </a:xfrm>
        </p:spPr>
        <p:txBody>
          <a:bodyPr anchor="ctr"/>
          <a:lstStyle>
            <a:lvl1pPr>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5" name="Espace réservé du contenu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p>
            <a:endParaRPr lang="en-US">
              <a:solidFill>
                <a:srgbClr val="D4D2D0">
                  <a:shade val="50000"/>
                </a:srgbClr>
              </a:solidFill>
            </a:endParaRPr>
          </a:p>
        </p:txBody>
      </p:sp>
      <p:sp>
        <p:nvSpPr>
          <p:cNvPr id="8" name="Espace réservé du pied de page 7"/>
          <p:cNvSpPr>
            <a:spLocks noGrp="1"/>
          </p:cNvSpPr>
          <p:nvPr>
            <p:ph type="ftr" sz="quarter" idx="11"/>
          </p:nvPr>
        </p:nvSpPr>
        <p:spPr/>
        <p:txBody>
          <a:bodyPr/>
          <a:lstStyle/>
          <a:p>
            <a:endParaRPr lang="en-US">
              <a:solidFill>
                <a:srgbClr val="D4D2D0">
                  <a:shade val="50000"/>
                </a:srgbClr>
              </a:solidFill>
            </a:endParaRPr>
          </a:p>
        </p:txBody>
      </p:sp>
      <p:sp>
        <p:nvSpPr>
          <p:cNvPr id="9" name="Espace réservé du numéro de diapositive 8"/>
          <p:cNvSpPr>
            <a:spLocks noGrp="1"/>
          </p:cNvSpPr>
          <p:nvPr>
            <p:ph type="sldNum" sz="quarter" idx="12"/>
          </p:nvPr>
        </p:nvSpPr>
        <p:spPr/>
        <p:txBody>
          <a:bodyPr/>
          <a:lstStyle/>
          <a:p>
            <a:fld id="{641512E9-F3EB-4B07-90A7-811091B9AFCF}" type="slidenum">
              <a:rPr lang="en-US" smtClean="0">
                <a:solidFill>
                  <a:srgbClr val="D4D2D0">
                    <a:shade val="50000"/>
                  </a:srgbClr>
                </a:solidFill>
              </a:rPr>
              <a:pPr/>
              <a:t>‹N°›</a:t>
            </a:fld>
            <a:endParaRPr lang="en-US">
              <a:solidFill>
                <a:srgbClr val="D4D2D0">
                  <a:shade val="50000"/>
                </a:srgbClr>
              </a:solidFill>
            </a:endParaRPr>
          </a:p>
        </p:txBody>
      </p:sp>
    </p:spTree>
    <p:extLst>
      <p:ext uri="{BB962C8B-B14F-4D97-AF65-F5344CB8AC3E}">
        <p14:creationId xmlns:p14="http://schemas.microsoft.com/office/powerpoint/2010/main" val="8240418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320"/>
            <a:ext cx="7470648" cy="1143000"/>
          </a:xfrm>
        </p:spPr>
        <p:txBody>
          <a:bodyPr anchor="ctr"/>
          <a:lstStyle>
            <a:lvl1pPr algn="l">
              <a:defRPr sz="4600"/>
            </a:lvl1pPr>
          </a:lstStyle>
          <a:p>
            <a:r>
              <a:rPr kumimoji="0" lang="fr-FR" smtClean="0"/>
              <a:t>Cliquez pour modifier le style du titre</a:t>
            </a:r>
            <a:endParaRPr kumimoji="0" lang="en-US"/>
          </a:p>
        </p:txBody>
      </p:sp>
      <p:sp>
        <p:nvSpPr>
          <p:cNvPr id="7" name="Espace réservé de la date 6"/>
          <p:cNvSpPr>
            <a:spLocks noGrp="1"/>
          </p:cNvSpPr>
          <p:nvPr>
            <p:ph type="dt" sz="half" idx="10"/>
          </p:nvPr>
        </p:nvSpPr>
        <p:spPr/>
        <p:txBody>
          <a:bodyPr/>
          <a:lstStyle/>
          <a:p>
            <a:endParaRPr lang="en-US">
              <a:solidFill>
                <a:srgbClr val="D4D2D0">
                  <a:shade val="50000"/>
                </a:srgbClr>
              </a:solidFill>
            </a:endParaRPr>
          </a:p>
        </p:txBody>
      </p:sp>
      <p:sp>
        <p:nvSpPr>
          <p:cNvPr id="8" name="Espace réservé du numéro de diapositive 7"/>
          <p:cNvSpPr>
            <a:spLocks noGrp="1"/>
          </p:cNvSpPr>
          <p:nvPr>
            <p:ph type="sldNum" sz="quarter" idx="11"/>
          </p:nvPr>
        </p:nvSpPr>
        <p:spPr/>
        <p:txBody>
          <a:bodyPr/>
          <a:lstStyle/>
          <a:p>
            <a:fld id="{FACE1C31-0669-4769-BAB9-9A14D70B0456}" type="slidenum">
              <a:rPr lang="en-US" smtClean="0">
                <a:solidFill>
                  <a:srgbClr val="D4D2D0">
                    <a:shade val="50000"/>
                  </a:srgbClr>
                </a:solidFill>
              </a:rPr>
              <a:pPr/>
              <a:t>‹N°›</a:t>
            </a:fld>
            <a:endParaRPr lang="en-US">
              <a:solidFill>
                <a:srgbClr val="D4D2D0">
                  <a:shade val="50000"/>
                </a:srgbClr>
              </a:solidFill>
            </a:endParaRPr>
          </a:p>
        </p:txBody>
      </p:sp>
      <p:sp>
        <p:nvSpPr>
          <p:cNvPr id="9" name="Espace réservé du pied de page 8"/>
          <p:cNvSpPr>
            <a:spLocks noGrp="1"/>
          </p:cNvSpPr>
          <p:nvPr>
            <p:ph type="ftr" sz="quarter" idx="12"/>
          </p:nvPr>
        </p:nvSpPr>
        <p:spPr/>
        <p:txBody>
          <a:bodyPr/>
          <a:lstStyle/>
          <a:p>
            <a:endParaRPr lang="en-US">
              <a:solidFill>
                <a:srgbClr val="D4D2D0">
                  <a:shade val="50000"/>
                </a:srgbClr>
              </a:solidFill>
            </a:endParaRPr>
          </a:p>
        </p:txBody>
      </p:sp>
    </p:spTree>
    <p:extLst>
      <p:ext uri="{BB962C8B-B14F-4D97-AF65-F5344CB8AC3E}">
        <p14:creationId xmlns:p14="http://schemas.microsoft.com/office/powerpoint/2010/main" val="29000725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endParaRPr lang="en-US">
              <a:solidFill>
                <a:srgbClr val="D4D2D0">
                  <a:shade val="50000"/>
                </a:srgbClr>
              </a:solidFill>
            </a:endParaRPr>
          </a:p>
        </p:txBody>
      </p:sp>
      <p:sp>
        <p:nvSpPr>
          <p:cNvPr id="3" name="Espace réservé du pied de page 2"/>
          <p:cNvSpPr>
            <a:spLocks noGrp="1"/>
          </p:cNvSpPr>
          <p:nvPr>
            <p:ph type="ftr" sz="quarter" idx="11"/>
          </p:nvPr>
        </p:nvSpPr>
        <p:spPr/>
        <p:txBody>
          <a:bodyPr/>
          <a:lstStyle/>
          <a:p>
            <a:endParaRPr lang="en-US">
              <a:solidFill>
                <a:srgbClr val="D4D2D0">
                  <a:shade val="50000"/>
                </a:srgbClr>
              </a:solidFill>
            </a:endParaRPr>
          </a:p>
        </p:txBody>
      </p:sp>
      <p:sp>
        <p:nvSpPr>
          <p:cNvPr id="4" name="Espace réservé du numéro de diapositive 3"/>
          <p:cNvSpPr>
            <a:spLocks noGrp="1"/>
          </p:cNvSpPr>
          <p:nvPr>
            <p:ph type="sldNum" sz="quarter" idx="12"/>
          </p:nvPr>
        </p:nvSpPr>
        <p:spPr/>
        <p:txBody>
          <a:bodyPr/>
          <a:lstStyle/>
          <a:p>
            <a:fld id="{23444683-7F14-43FD-8FB3-0943804FAAEF}" type="slidenum">
              <a:rPr lang="en-US" smtClean="0">
                <a:solidFill>
                  <a:srgbClr val="D4D2D0">
                    <a:shade val="50000"/>
                  </a:srgbClr>
                </a:solidFill>
              </a:rPr>
              <a:pPr/>
              <a:t>‹N°›</a:t>
            </a:fld>
            <a:endParaRPr lang="en-US">
              <a:solidFill>
                <a:srgbClr val="D4D2D0">
                  <a:shade val="50000"/>
                </a:srgbClr>
              </a:solidFill>
            </a:endParaRPr>
          </a:p>
        </p:txBody>
      </p:sp>
    </p:spTree>
    <p:extLst>
      <p:ext uri="{BB962C8B-B14F-4D97-AF65-F5344CB8AC3E}">
        <p14:creationId xmlns:p14="http://schemas.microsoft.com/office/powerpoint/2010/main" val="37375097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fr-FR" smtClean="0"/>
              <a:t>Cliquez pour modifier les styles du texte du masque</a:t>
            </a:r>
          </a:p>
        </p:txBody>
      </p:sp>
      <p:sp>
        <p:nvSpPr>
          <p:cNvPr id="4" name="Espace réservé du contenu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endParaRPr lang="en-US">
              <a:solidFill>
                <a:srgbClr val="D4D2D0">
                  <a:shade val="50000"/>
                </a:srgbClr>
              </a:solidFill>
            </a:endParaRPr>
          </a:p>
        </p:txBody>
      </p:sp>
      <p:sp>
        <p:nvSpPr>
          <p:cNvPr id="6" name="Espace réservé du pied de page 5"/>
          <p:cNvSpPr>
            <a:spLocks noGrp="1"/>
          </p:cNvSpPr>
          <p:nvPr>
            <p:ph type="ftr" sz="quarter" idx="11"/>
          </p:nvPr>
        </p:nvSpPr>
        <p:spPr/>
        <p:txBody>
          <a:bodyPr/>
          <a:lstStyle/>
          <a:p>
            <a:endParaRPr lang="en-US">
              <a:solidFill>
                <a:srgbClr val="D4D2D0">
                  <a:shade val="50000"/>
                </a:srgbClr>
              </a:solidFill>
            </a:endParaRPr>
          </a:p>
        </p:txBody>
      </p:sp>
      <p:sp>
        <p:nvSpPr>
          <p:cNvPr id="7" name="Espace réservé du numéro de diapositive 6"/>
          <p:cNvSpPr>
            <a:spLocks noGrp="1"/>
          </p:cNvSpPr>
          <p:nvPr>
            <p:ph type="sldNum" sz="quarter" idx="12"/>
          </p:nvPr>
        </p:nvSpPr>
        <p:spPr>
          <a:xfrm>
            <a:off x="8156448" y="6422064"/>
            <a:ext cx="762000" cy="365125"/>
          </a:xfrm>
        </p:spPr>
        <p:txBody>
          <a:bodyPr/>
          <a:lstStyle/>
          <a:p>
            <a:fld id="{0BEDF20A-4900-401D-B183-99A22362611A}" type="slidenum">
              <a:rPr lang="en-US" smtClean="0">
                <a:solidFill>
                  <a:srgbClr val="D4D2D0">
                    <a:shade val="50000"/>
                  </a:srgbClr>
                </a:solidFill>
              </a:rPr>
              <a:pPr/>
              <a:t>‹N°›</a:t>
            </a:fld>
            <a:endParaRPr lang="en-US">
              <a:solidFill>
                <a:srgbClr val="D4D2D0">
                  <a:shade val="50000"/>
                </a:srgbClr>
              </a:solidFill>
            </a:endParaRPr>
          </a:p>
        </p:txBody>
      </p:sp>
    </p:spTree>
    <p:extLst>
      <p:ext uri="{BB962C8B-B14F-4D97-AF65-F5344CB8AC3E}">
        <p14:creationId xmlns:p14="http://schemas.microsoft.com/office/powerpoint/2010/main" val="9353847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fr-FR" smtClean="0"/>
              <a:t>Cliquez pour modifier le style du titre</a:t>
            </a:r>
            <a:endParaRPr kumimoji="0" lang="en-US"/>
          </a:p>
        </p:txBody>
      </p:sp>
      <p:sp>
        <p:nvSpPr>
          <p:cNvPr id="3" name="Espace réservé pour une image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fr-FR" smtClean="0"/>
              <a:t>Cliquez sur l'icône pour ajouter une image</a:t>
            </a:r>
            <a:endParaRPr kumimoji="0" lang="en-US" dirty="0"/>
          </a:p>
        </p:txBody>
      </p:sp>
      <p:sp>
        <p:nvSpPr>
          <p:cNvPr id="4" name="Espace réservé du texte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fr-FR" smtClean="0"/>
              <a:t>Cliquez pour modifier les styles du texte du masque</a:t>
            </a:r>
          </a:p>
        </p:txBody>
      </p:sp>
      <p:sp>
        <p:nvSpPr>
          <p:cNvPr id="5" name="Espace réservé de la date 4"/>
          <p:cNvSpPr>
            <a:spLocks noGrp="1"/>
          </p:cNvSpPr>
          <p:nvPr>
            <p:ph type="dt" sz="half" idx="10"/>
          </p:nvPr>
        </p:nvSpPr>
        <p:spPr>
          <a:xfrm>
            <a:off x="457200" y="6422064"/>
            <a:ext cx="2133600" cy="365125"/>
          </a:xfrm>
        </p:spPr>
        <p:txBody>
          <a:bodyPr/>
          <a:lstStyle/>
          <a:p>
            <a:endParaRPr lang="en-US">
              <a:solidFill>
                <a:srgbClr val="D4D2D0">
                  <a:shade val="50000"/>
                </a:srgbClr>
              </a:solidFill>
            </a:endParaRPr>
          </a:p>
        </p:txBody>
      </p:sp>
      <p:sp>
        <p:nvSpPr>
          <p:cNvPr id="6" name="Espace réservé du pied de page 5"/>
          <p:cNvSpPr>
            <a:spLocks noGrp="1"/>
          </p:cNvSpPr>
          <p:nvPr>
            <p:ph type="ftr" sz="quarter" idx="11"/>
          </p:nvPr>
        </p:nvSpPr>
        <p:spPr/>
        <p:txBody>
          <a:bodyPr/>
          <a:lstStyle/>
          <a:p>
            <a:endParaRPr lang="en-US">
              <a:solidFill>
                <a:srgbClr val="D4D2D0">
                  <a:shade val="50000"/>
                </a:srgbClr>
              </a:solidFill>
            </a:endParaRPr>
          </a:p>
        </p:txBody>
      </p:sp>
      <p:sp>
        <p:nvSpPr>
          <p:cNvPr id="7" name="Espace réservé du numéro de diapositive 6"/>
          <p:cNvSpPr>
            <a:spLocks noGrp="1"/>
          </p:cNvSpPr>
          <p:nvPr>
            <p:ph type="sldNum" sz="quarter" idx="12"/>
          </p:nvPr>
        </p:nvSpPr>
        <p:spPr/>
        <p:txBody>
          <a:bodyPr/>
          <a:lstStyle/>
          <a:p>
            <a:fld id="{01A5186D-CD94-422D-9DD4-FD1299315D06}" type="slidenum">
              <a:rPr lang="en-US" smtClean="0">
                <a:solidFill>
                  <a:srgbClr val="D4D2D0">
                    <a:shade val="50000"/>
                  </a:srgbClr>
                </a:solidFill>
              </a:rPr>
              <a:pPr/>
              <a:t>‹N°›</a:t>
            </a:fld>
            <a:endParaRPr lang="en-US">
              <a:solidFill>
                <a:srgbClr val="D4D2D0">
                  <a:shade val="50000"/>
                </a:srgbClr>
              </a:solidFill>
            </a:endParaRPr>
          </a:p>
        </p:txBody>
      </p:sp>
    </p:spTree>
    <p:extLst>
      <p:ext uri="{BB962C8B-B14F-4D97-AF65-F5344CB8AC3E}">
        <p14:creationId xmlns:p14="http://schemas.microsoft.com/office/powerpoint/2010/main" val="27433262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endParaRPr lang="en-US">
              <a:solidFill>
                <a:srgbClr val="D4D2D0">
                  <a:shade val="50000"/>
                </a:srgbClr>
              </a:solidFill>
            </a:endParaRPr>
          </a:p>
        </p:txBody>
      </p:sp>
      <p:sp>
        <p:nvSpPr>
          <p:cNvPr id="5" name="Espace réservé du pied de page 4"/>
          <p:cNvSpPr>
            <a:spLocks noGrp="1"/>
          </p:cNvSpPr>
          <p:nvPr>
            <p:ph type="ftr" sz="quarter" idx="11"/>
          </p:nvPr>
        </p:nvSpPr>
        <p:spPr/>
        <p:txBody>
          <a:bodyPr/>
          <a:lstStyle/>
          <a:p>
            <a:endParaRPr lang="en-US">
              <a:solidFill>
                <a:srgbClr val="D4D2D0">
                  <a:shade val="50000"/>
                </a:srgbClr>
              </a:solidFill>
            </a:endParaRPr>
          </a:p>
        </p:txBody>
      </p:sp>
      <p:sp>
        <p:nvSpPr>
          <p:cNvPr id="6" name="Espace réservé du numéro de diapositive 5"/>
          <p:cNvSpPr>
            <a:spLocks noGrp="1"/>
          </p:cNvSpPr>
          <p:nvPr>
            <p:ph type="sldNum" sz="quarter" idx="12"/>
          </p:nvPr>
        </p:nvSpPr>
        <p:spPr/>
        <p:txBody>
          <a:bodyPr/>
          <a:lstStyle/>
          <a:p>
            <a:fld id="{22573A5D-7E58-4AB0-849C-A23044625611}" type="slidenum">
              <a:rPr lang="en-US" smtClean="0">
                <a:solidFill>
                  <a:srgbClr val="D4D2D0">
                    <a:shade val="50000"/>
                  </a:srgbClr>
                </a:solidFill>
              </a:rPr>
              <a:pPr/>
              <a:t>‹N°›</a:t>
            </a:fld>
            <a:endParaRPr lang="en-US">
              <a:solidFill>
                <a:srgbClr val="D4D2D0">
                  <a:shade val="50000"/>
                </a:srgbClr>
              </a:solidFill>
            </a:endParaRPr>
          </a:p>
        </p:txBody>
      </p:sp>
    </p:spTree>
    <p:extLst>
      <p:ext uri="{BB962C8B-B14F-4D97-AF65-F5344CB8AC3E}">
        <p14:creationId xmlns:p14="http://schemas.microsoft.com/office/powerpoint/2010/main" val="25910081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endParaRPr lang="en-US">
              <a:solidFill>
                <a:srgbClr val="D4D2D0">
                  <a:shade val="50000"/>
                </a:srgbClr>
              </a:solidFill>
            </a:endParaRPr>
          </a:p>
        </p:txBody>
      </p:sp>
      <p:sp>
        <p:nvSpPr>
          <p:cNvPr id="5" name="Espace réservé du pied de page 4"/>
          <p:cNvSpPr>
            <a:spLocks noGrp="1"/>
          </p:cNvSpPr>
          <p:nvPr>
            <p:ph type="ftr" sz="quarter" idx="11"/>
          </p:nvPr>
        </p:nvSpPr>
        <p:spPr/>
        <p:txBody>
          <a:bodyPr/>
          <a:lstStyle/>
          <a:p>
            <a:endParaRPr lang="en-US">
              <a:solidFill>
                <a:srgbClr val="D4D2D0">
                  <a:shade val="50000"/>
                </a:srgbClr>
              </a:solidFill>
            </a:endParaRPr>
          </a:p>
        </p:txBody>
      </p:sp>
      <p:sp>
        <p:nvSpPr>
          <p:cNvPr id="6" name="Espace réservé du numéro de diapositive 5"/>
          <p:cNvSpPr>
            <a:spLocks noGrp="1"/>
          </p:cNvSpPr>
          <p:nvPr>
            <p:ph type="sldNum" sz="quarter" idx="12"/>
          </p:nvPr>
        </p:nvSpPr>
        <p:spPr/>
        <p:txBody>
          <a:bodyPr/>
          <a:lstStyle/>
          <a:p>
            <a:fld id="{F741EBDB-20F2-4636-AA83-20B5D507C947}" type="slidenum">
              <a:rPr lang="en-US" smtClean="0">
                <a:solidFill>
                  <a:srgbClr val="D4D2D0">
                    <a:shade val="50000"/>
                  </a:srgbClr>
                </a:solidFill>
              </a:rPr>
              <a:pPr/>
              <a:t>‹N°›</a:t>
            </a:fld>
            <a:endParaRPr lang="en-US">
              <a:solidFill>
                <a:srgbClr val="D4D2D0">
                  <a:shade val="50000"/>
                </a:srgbClr>
              </a:solidFill>
            </a:endParaRPr>
          </a:p>
        </p:txBody>
      </p:sp>
    </p:spTree>
    <p:extLst>
      <p:ext uri="{BB962C8B-B14F-4D97-AF65-F5344CB8AC3E}">
        <p14:creationId xmlns:p14="http://schemas.microsoft.com/office/powerpoint/2010/main" val="784657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2">
        <a:schemeClr val="bg2"/>
      </p:bgRef>
    </p:bg>
    <p:spTree>
      <p:nvGrpSpPr>
        <p:cNvPr id="1" name=""/>
        <p:cNvGrpSpPr/>
        <p:nvPr/>
      </p:nvGrpSpPr>
      <p:grpSpPr>
        <a:xfrm>
          <a:off x="0" y="0"/>
          <a:ext cx="0" cy="0"/>
          <a:chOff x="0" y="0"/>
          <a:chExt cx="0" cy="0"/>
        </a:xfrm>
      </p:grpSpPr>
      <p:sp>
        <p:nvSpPr>
          <p:cNvPr id="7" name="Forme libre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eaLnBrk="0" fontAlgn="base" hangingPunct="0">
              <a:spcBef>
                <a:spcPct val="0"/>
              </a:spcBef>
              <a:spcAft>
                <a:spcPct val="0"/>
              </a:spcAft>
            </a:pPr>
            <a:endParaRPr lang="en-US">
              <a:solidFill>
                <a:prstClr val="white"/>
              </a:solidFill>
              <a:cs typeface="Times New Roman" pitchFamily="18" charset="0"/>
            </a:endParaRPr>
          </a:p>
        </p:txBody>
      </p:sp>
      <p:sp>
        <p:nvSpPr>
          <p:cNvPr id="8" name="Forme libre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eaLnBrk="0" fontAlgn="base" hangingPunct="0">
              <a:spcBef>
                <a:spcPct val="0"/>
              </a:spcBef>
              <a:spcAft>
                <a:spcPct val="0"/>
              </a:spcAft>
            </a:pPr>
            <a:endParaRPr lang="en-US">
              <a:solidFill>
                <a:prstClr val="white"/>
              </a:solidFill>
              <a:cs typeface="Times New Roman" pitchFamily="18" charset="0"/>
            </a:endParaRPr>
          </a:p>
        </p:txBody>
      </p:sp>
      <p:sp>
        <p:nvSpPr>
          <p:cNvPr id="9" name="Titr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fr-FR" smtClean="0"/>
              <a:t>Cliquez pour modifier le style du titre</a:t>
            </a:r>
            <a:endParaRPr kumimoji="0" lang="en-US"/>
          </a:p>
        </p:txBody>
      </p:sp>
      <p:sp>
        <p:nvSpPr>
          <p:cNvPr id="17" name="Sous-titr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30" name="Espace réservé de la date 29"/>
          <p:cNvSpPr>
            <a:spLocks noGrp="1"/>
          </p:cNvSpPr>
          <p:nvPr>
            <p:ph type="dt" sz="half" idx="10"/>
          </p:nvPr>
        </p:nvSpPr>
        <p:spPr/>
        <p:txBody>
          <a:bodyPr/>
          <a:lstStyle/>
          <a:p>
            <a:endParaRPr lang="en-US">
              <a:solidFill>
                <a:srgbClr val="D4D2D0">
                  <a:shade val="50000"/>
                </a:srgbClr>
              </a:solidFill>
            </a:endParaRPr>
          </a:p>
        </p:txBody>
      </p:sp>
      <p:sp>
        <p:nvSpPr>
          <p:cNvPr id="19" name="Espace réservé du pied de page 18"/>
          <p:cNvSpPr>
            <a:spLocks noGrp="1"/>
          </p:cNvSpPr>
          <p:nvPr>
            <p:ph type="ftr" sz="quarter" idx="11"/>
          </p:nvPr>
        </p:nvSpPr>
        <p:spPr/>
        <p:txBody>
          <a:bodyPr/>
          <a:lstStyle/>
          <a:p>
            <a:endParaRPr lang="en-US">
              <a:solidFill>
                <a:srgbClr val="D4D2D0">
                  <a:shade val="50000"/>
                </a:srgbClr>
              </a:solidFill>
            </a:endParaRPr>
          </a:p>
        </p:txBody>
      </p:sp>
      <p:sp>
        <p:nvSpPr>
          <p:cNvPr id="27" name="Espace réservé du numéro de diapositive 26"/>
          <p:cNvSpPr>
            <a:spLocks noGrp="1"/>
          </p:cNvSpPr>
          <p:nvPr>
            <p:ph type="sldNum" sz="quarter" idx="12"/>
          </p:nvPr>
        </p:nvSpPr>
        <p:spPr/>
        <p:txBody>
          <a:bodyPr/>
          <a:lstStyle/>
          <a:p>
            <a:fld id="{47CD4061-22DE-450B-959E-9A9BE7B3D09A}" type="slidenum">
              <a:rPr lang="en-US" smtClean="0">
                <a:solidFill>
                  <a:srgbClr val="D4D2D0">
                    <a:shade val="50000"/>
                  </a:srgbClr>
                </a:solidFill>
              </a:rPr>
              <a:pPr/>
              <a:t>‹N°›</a:t>
            </a:fld>
            <a:endParaRPr lang="en-US">
              <a:solidFill>
                <a:srgbClr val="D4D2D0">
                  <a:shade val="50000"/>
                </a:srgbClr>
              </a:solidFill>
            </a:endParaRPr>
          </a:p>
        </p:txBody>
      </p:sp>
    </p:spTree>
    <p:extLst>
      <p:ext uri="{BB962C8B-B14F-4D97-AF65-F5344CB8AC3E}">
        <p14:creationId xmlns:p14="http://schemas.microsoft.com/office/powerpoint/2010/main" val="1288400367"/>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fr-FR" smtClean="0"/>
              <a:t>Cliquez pour modifier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endParaRPr lang="en-US">
              <a:solidFill>
                <a:srgbClr val="D4D2D0">
                  <a:shade val="50000"/>
                </a:srgbClr>
              </a:solidFill>
            </a:endParaRPr>
          </a:p>
        </p:txBody>
      </p:sp>
      <p:sp>
        <p:nvSpPr>
          <p:cNvPr id="5" name="Espace réservé du pied de page 4"/>
          <p:cNvSpPr>
            <a:spLocks noGrp="1"/>
          </p:cNvSpPr>
          <p:nvPr>
            <p:ph type="ftr" sz="quarter" idx="11"/>
          </p:nvPr>
        </p:nvSpPr>
        <p:spPr/>
        <p:txBody>
          <a:bodyPr/>
          <a:lstStyle/>
          <a:p>
            <a:endParaRPr lang="en-US">
              <a:solidFill>
                <a:srgbClr val="D4D2D0">
                  <a:shade val="50000"/>
                </a:srgbClr>
              </a:solidFill>
            </a:endParaRPr>
          </a:p>
        </p:txBody>
      </p:sp>
      <p:sp>
        <p:nvSpPr>
          <p:cNvPr id="6" name="Espace réservé du numéro de diapositive 5"/>
          <p:cNvSpPr>
            <a:spLocks noGrp="1"/>
          </p:cNvSpPr>
          <p:nvPr>
            <p:ph type="sldNum" sz="quarter" idx="12"/>
          </p:nvPr>
        </p:nvSpPr>
        <p:spPr/>
        <p:txBody>
          <a:bodyPr/>
          <a:lstStyle/>
          <a:p>
            <a:fld id="{438CDE3D-F556-4101-B7C2-A16325677C20}" type="slidenum">
              <a:rPr lang="en-US" smtClean="0">
                <a:solidFill>
                  <a:srgbClr val="D4D2D0">
                    <a:shade val="50000"/>
                  </a:srgbClr>
                </a:solidFill>
              </a:rPr>
              <a:pPr/>
              <a:t>‹N°›</a:t>
            </a:fld>
            <a:endParaRPr lang="en-US">
              <a:solidFill>
                <a:srgbClr val="D4D2D0">
                  <a:shade val="50000"/>
                </a:srgbClr>
              </a:solidFill>
            </a:endParaRPr>
          </a:p>
        </p:txBody>
      </p:sp>
    </p:spTree>
    <p:extLst>
      <p:ext uri="{BB962C8B-B14F-4D97-AF65-F5344CB8AC3E}">
        <p14:creationId xmlns:p14="http://schemas.microsoft.com/office/powerpoint/2010/main" val="3403679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BF147B81-6578-47F5-949C-85E6534FBB18}" type="datetimeFigureOut">
              <a:rPr lang="fr-FR" smtClean="0"/>
              <a:pPr/>
              <a:t>24/05/2015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569EDDC-E7A4-4638-8670-21C55101825E}" type="slidenum">
              <a:rPr lang="fr-FR" smtClean="0"/>
              <a:pPr/>
              <a:t>‹N°›</a:t>
            </a:fld>
            <a:endParaRPr lang="fr-FR"/>
          </a:p>
        </p:txBody>
      </p:sp>
    </p:spTree>
    <p:extLst>
      <p:ext uri="{BB962C8B-B14F-4D97-AF65-F5344CB8AC3E}">
        <p14:creationId xmlns:p14="http://schemas.microsoft.com/office/powerpoint/2010/main" val="40647363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2">
        <a:schemeClr val="bg2"/>
      </p:bgRef>
    </p:bg>
    <p:spTree>
      <p:nvGrpSpPr>
        <p:cNvPr id="1" name=""/>
        <p:cNvGrpSpPr/>
        <p:nvPr/>
      </p:nvGrpSpPr>
      <p:grpSpPr>
        <a:xfrm>
          <a:off x="0" y="0"/>
          <a:ext cx="0" cy="0"/>
          <a:chOff x="0" y="0"/>
          <a:chExt cx="0" cy="0"/>
        </a:xfrm>
      </p:grpSpPr>
      <p:sp>
        <p:nvSpPr>
          <p:cNvPr id="7" name="Forme libre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eaLnBrk="0" fontAlgn="base" hangingPunct="0">
              <a:spcBef>
                <a:spcPct val="0"/>
              </a:spcBef>
              <a:spcAft>
                <a:spcPct val="0"/>
              </a:spcAft>
            </a:pPr>
            <a:endParaRPr lang="en-US">
              <a:solidFill>
                <a:prstClr val="white"/>
              </a:solidFill>
              <a:cs typeface="Times New Roman" pitchFamily="18" charset="0"/>
            </a:endParaRPr>
          </a:p>
        </p:txBody>
      </p:sp>
      <p:sp>
        <p:nvSpPr>
          <p:cNvPr id="9" name="Forme libre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eaLnBrk="0" fontAlgn="base" hangingPunct="0">
              <a:spcBef>
                <a:spcPct val="0"/>
              </a:spcBef>
              <a:spcAft>
                <a:spcPct val="0"/>
              </a:spcAft>
            </a:pPr>
            <a:endParaRPr lang="en-US">
              <a:solidFill>
                <a:prstClr val="white"/>
              </a:solidFill>
              <a:cs typeface="Times New Roman" pitchFamily="18" charset="0"/>
            </a:endParaRPr>
          </a:p>
        </p:txBody>
      </p:sp>
      <p:sp>
        <p:nvSpPr>
          <p:cNvPr id="2" name="Titr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p:txBody>
          <a:bodyPr/>
          <a:lstStyle/>
          <a:p>
            <a:endParaRPr lang="en-US">
              <a:solidFill>
                <a:srgbClr val="D4D2D0">
                  <a:shade val="50000"/>
                </a:srgbClr>
              </a:solidFill>
            </a:endParaRPr>
          </a:p>
        </p:txBody>
      </p:sp>
      <p:sp>
        <p:nvSpPr>
          <p:cNvPr id="5" name="Espace réservé du pied de page 4"/>
          <p:cNvSpPr>
            <a:spLocks noGrp="1"/>
          </p:cNvSpPr>
          <p:nvPr>
            <p:ph type="ftr" sz="quarter" idx="11"/>
          </p:nvPr>
        </p:nvSpPr>
        <p:spPr/>
        <p:txBody>
          <a:bodyPr/>
          <a:lstStyle/>
          <a:p>
            <a:endParaRPr lang="en-US">
              <a:solidFill>
                <a:srgbClr val="D4D2D0">
                  <a:shade val="50000"/>
                </a:srgbClr>
              </a:solidFill>
            </a:endParaRPr>
          </a:p>
        </p:txBody>
      </p:sp>
      <p:sp>
        <p:nvSpPr>
          <p:cNvPr id="6" name="Espace réservé du numéro de diapositive 5"/>
          <p:cNvSpPr>
            <a:spLocks noGrp="1"/>
          </p:cNvSpPr>
          <p:nvPr>
            <p:ph type="sldNum" sz="quarter" idx="12"/>
          </p:nvPr>
        </p:nvSpPr>
        <p:spPr/>
        <p:txBody>
          <a:bodyPr/>
          <a:lstStyle/>
          <a:p>
            <a:fld id="{6A0D1DA1-03BE-4262-8E68-DC404D6D7D7B}" type="slidenum">
              <a:rPr lang="en-US" smtClean="0">
                <a:solidFill>
                  <a:srgbClr val="D4D2D0">
                    <a:shade val="50000"/>
                  </a:srgbClr>
                </a:solidFill>
              </a:rPr>
              <a:pPr/>
              <a:t>‹N°›</a:t>
            </a:fld>
            <a:endParaRPr lang="en-US">
              <a:solidFill>
                <a:srgbClr val="D4D2D0">
                  <a:shade val="50000"/>
                </a:srgbClr>
              </a:solidFill>
            </a:endParaRPr>
          </a:p>
        </p:txBody>
      </p:sp>
    </p:spTree>
    <p:extLst>
      <p:ext uri="{BB962C8B-B14F-4D97-AF65-F5344CB8AC3E}">
        <p14:creationId xmlns:p14="http://schemas.microsoft.com/office/powerpoint/2010/main" val="416348548"/>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467600" cy="1143000"/>
          </a:xfrm>
        </p:spPr>
        <p:txBody>
          <a:bodyPr/>
          <a:lstStyle/>
          <a:p>
            <a:r>
              <a:rPr kumimoji="0" lang="fr-FR" smtClean="0"/>
              <a:t>Cliquez pour modifier le style du titre</a:t>
            </a:r>
            <a:endParaRPr kumimoji="0" lang="en-US"/>
          </a:p>
        </p:txBody>
      </p:sp>
      <p:sp>
        <p:nvSpPr>
          <p:cNvPr id="3" name="Espace réservé du contenu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endParaRPr lang="en-US">
              <a:solidFill>
                <a:srgbClr val="D4D2D0">
                  <a:shade val="50000"/>
                </a:srgbClr>
              </a:solidFill>
            </a:endParaRPr>
          </a:p>
        </p:txBody>
      </p:sp>
      <p:sp>
        <p:nvSpPr>
          <p:cNvPr id="6" name="Espace réservé du pied de page 5"/>
          <p:cNvSpPr>
            <a:spLocks noGrp="1"/>
          </p:cNvSpPr>
          <p:nvPr>
            <p:ph type="ftr" sz="quarter" idx="11"/>
          </p:nvPr>
        </p:nvSpPr>
        <p:spPr/>
        <p:txBody>
          <a:bodyPr/>
          <a:lstStyle/>
          <a:p>
            <a:endParaRPr lang="en-US">
              <a:solidFill>
                <a:srgbClr val="D4D2D0">
                  <a:shade val="50000"/>
                </a:srgbClr>
              </a:solidFill>
            </a:endParaRPr>
          </a:p>
        </p:txBody>
      </p:sp>
      <p:sp>
        <p:nvSpPr>
          <p:cNvPr id="7" name="Espace réservé du numéro de diapositive 6"/>
          <p:cNvSpPr>
            <a:spLocks noGrp="1"/>
          </p:cNvSpPr>
          <p:nvPr>
            <p:ph type="sldNum" sz="quarter" idx="12"/>
          </p:nvPr>
        </p:nvSpPr>
        <p:spPr/>
        <p:txBody>
          <a:bodyPr/>
          <a:lstStyle/>
          <a:p>
            <a:fld id="{D8723F0E-C7FA-407E-BDB9-D41CA738D729}" type="slidenum">
              <a:rPr lang="en-US" smtClean="0">
                <a:solidFill>
                  <a:srgbClr val="D4D2D0">
                    <a:shade val="50000"/>
                  </a:srgbClr>
                </a:solidFill>
              </a:rPr>
              <a:pPr/>
              <a:t>‹N°›</a:t>
            </a:fld>
            <a:endParaRPr lang="en-US">
              <a:solidFill>
                <a:srgbClr val="D4D2D0">
                  <a:shade val="50000"/>
                </a:srgbClr>
              </a:solidFill>
            </a:endParaRPr>
          </a:p>
        </p:txBody>
      </p:sp>
    </p:spTree>
    <p:extLst>
      <p:ext uri="{BB962C8B-B14F-4D97-AF65-F5344CB8AC3E}">
        <p14:creationId xmlns:p14="http://schemas.microsoft.com/office/powerpoint/2010/main" val="27029055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1143000"/>
          </a:xfrm>
        </p:spPr>
        <p:txBody>
          <a:bodyPr anchor="ctr"/>
          <a:lstStyle>
            <a:lvl1pPr>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5" name="Espace réservé du contenu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p>
            <a:endParaRPr lang="en-US">
              <a:solidFill>
                <a:srgbClr val="D4D2D0">
                  <a:shade val="50000"/>
                </a:srgbClr>
              </a:solidFill>
            </a:endParaRPr>
          </a:p>
        </p:txBody>
      </p:sp>
      <p:sp>
        <p:nvSpPr>
          <p:cNvPr id="8" name="Espace réservé du pied de page 7"/>
          <p:cNvSpPr>
            <a:spLocks noGrp="1"/>
          </p:cNvSpPr>
          <p:nvPr>
            <p:ph type="ftr" sz="quarter" idx="11"/>
          </p:nvPr>
        </p:nvSpPr>
        <p:spPr/>
        <p:txBody>
          <a:bodyPr/>
          <a:lstStyle/>
          <a:p>
            <a:endParaRPr lang="en-US">
              <a:solidFill>
                <a:srgbClr val="D4D2D0">
                  <a:shade val="50000"/>
                </a:srgbClr>
              </a:solidFill>
            </a:endParaRPr>
          </a:p>
        </p:txBody>
      </p:sp>
      <p:sp>
        <p:nvSpPr>
          <p:cNvPr id="9" name="Espace réservé du numéro de diapositive 8"/>
          <p:cNvSpPr>
            <a:spLocks noGrp="1"/>
          </p:cNvSpPr>
          <p:nvPr>
            <p:ph type="sldNum" sz="quarter" idx="12"/>
          </p:nvPr>
        </p:nvSpPr>
        <p:spPr/>
        <p:txBody>
          <a:bodyPr/>
          <a:lstStyle/>
          <a:p>
            <a:fld id="{641512E9-F3EB-4B07-90A7-811091B9AFCF}" type="slidenum">
              <a:rPr lang="en-US" smtClean="0">
                <a:solidFill>
                  <a:srgbClr val="D4D2D0">
                    <a:shade val="50000"/>
                  </a:srgbClr>
                </a:solidFill>
              </a:rPr>
              <a:pPr/>
              <a:t>‹N°›</a:t>
            </a:fld>
            <a:endParaRPr lang="en-US">
              <a:solidFill>
                <a:srgbClr val="D4D2D0">
                  <a:shade val="50000"/>
                </a:srgbClr>
              </a:solidFill>
            </a:endParaRPr>
          </a:p>
        </p:txBody>
      </p:sp>
    </p:spTree>
    <p:extLst>
      <p:ext uri="{BB962C8B-B14F-4D97-AF65-F5344CB8AC3E}">
        <p14:creationId xmlns:p14="http://schemas.microsoft.com/office/powerpoint/2010/main" val="19393019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320"/>
            <a:ext cx="7470648" cy="1143000"/>
          </a:xfrm>
        </p:spPr>
        <p:txBody>
          <a:bodyPr anchor="ctr"/>
          <a:lstStyle>
            <a:lvl1pPr algn="l">
              <a:defRPr sz="4600"/>
            </a:lvl1pPr>
          </a:lstStyle>
          <a:p>
            <a:r>
              <a:rPr kumimoji="0" lang="fr-FR" smtClean="0"/>
              <a:t>Cliquez pour modifier le style du titre</a:t>
            </a:r>
            <a:endParaRPr kumimoji="0" lang="en-US"/>
          </a:p>
        </p:txBody>
      </p:sp>
      <p:sp>
        <p:nvSpPr>
          <p:cNvPr id="7" name="Espace réservé de la date 6"/>
          <p:cNvSpPr>
            <a:spLocks noGrp="1"/>
          </p:cNvSpPr>
          <p:nvPr>
            <p:ph type="dt" sz="half" idx="10"/>
          </p:nvPr>
        </p:nvSpPr>
        <p:spPr/>
        <p:txBody>
          <a:bodyPr/>
          <a:lstStyle/>
          <a:p>
            <a:endParaRPr lang="en-US">
              <a:solidFill>
                <a:srgbClr val="D4D2D0">
                  <a:shade val="50000"/>
                </a:srgbClr>
              </a:solidFill>
            </a:endParaRPr>
          </a:p>
        </p:txBody>
      </p:sp>
      <p:sp>
        <p:nvSpPr>
          <p:cNvPr id="8" name="Espace réservé du numéro de diapositive 7"/>
          <p:cNvSpPr>
            <a:spLocks noGrp="1"/>
          </p:cNvSpPr>
          <p:nvPr>
            <p:ph type="sldNum" sz="quarter" idx="11"/>
          </p:nvPr>
        </p:nvSpPr>
        <p:spPr/>
        <p:txBody>
          <a:bodyPr/>
          <a:lstStyle/>
          <a:p>
            <a:fld id="{FACE1C31-0669-4769-BAB9-9A14D70B0456}" type="slidenum">
              <a:rPr lang="en-US" smtClean="0">
                <a:solidFill>
                  <a:srgbClr val="D4D2D0">
                    <a:shade val="50000"/>
                  </a:srgbClr>
                </a:solidFill>
              </a:rPr>
              <a:pPr/>
              <a:t>‹N°›</a:t>
            </a:fld>
            <a:endParaRPr lang="en-US">
              <a:solidFill>
                <a:srgbClr val="D4D2D0">
                  <a:shade val="50000"/>
                </a:srgbClr>
              </a:solidFill>
            </a:endParaRPr>
          </a:p>
        </p:txBody>
      </p:sp>
      <p:sp>
        <p:nvSpPr>
          <p:cNvPr id="9" name="Espace réservé du pied de page 8"/>
          <p:cNvSpPr>
            <a:spLocks noGrp="1"/>
          </p:cNvSpPr>
          <p:nvPr>
            <p:ph type="ftr" sz="quarter" idx="12"/>
          </p:nvPr>
        </p:nvSpPr>
        <p:spPr/>
        <p:txBody>
          <a:bodyPr/>
          <a:lstStyle/>
          <a:p>
            <a:endParaRPr lang="en-US">
              <a:solidFill>
                <a:srgbClr val="D4D2D0">
                  <a:shade val="50000"/>
                </a:srgbClr>
              </a:solidFill>
            </a:endParaRPr>
          </a:p>
        </p:txBody>
      </p:sp>
    </p:spTree>
    <p:extLst>
      <p:ext uri="{BB962C8B-B14F-4D97-AF65-F5344CB8AC3E}">
        <p14:creationId xmlns:p14="http://schemas.microsoft.com/office/powerpoint/2010/main" val="29900439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endParaRPr lang="en-US">
              <a:solidFill>
                <a:srgbClr val="D4D2D0">
                  <a:shade val="50000"/>
                </a:srgbClr>
              </a:solidFill>
            </a:endParaRPr>
          </a:p>
        </p:txBody>
      </p:sp>
      <p:sp>
        <p:nvSpPr>
          <p:cNvPr id="3" name="Espace réservé du pied de page 2"/>
          <p:cNvSpPr>
            <a:spLocks noGrp="1"/>
          </p:cNvSpPr>
          <p:nvPr>
            <p:ph type="ftr" sz="quarter" idx="11"/>
          </p:nvPr>
        </p:nvSpPr>
        <p:spPr/>
        <p:txBody>
          <a:bodyPr/>
          <a:lstStyle/>
          <a:p>
            <a:endParaRPr lang="en-US">
              <a:solidFill>
                <a:srgbClr val="D4D2D0">
                  <a:shade val="50000"/>
                </a:srgbClr>
              </a:solidFill>
            </a:endParaRPr>
          </a:p>
        </p:txBody>
      </p:sp>
      <p:sp>
        <p:nvSpPr>
          <p:cNvPr id="4" name="Espace réservé du numéro de diapositive 3"/>
          <p:cNvSpPr>
            <a:spLocks noGrp="1"/>
          </p:cNvSpPr>
          <p:nvPr>
            <p:ph type="sldNum" sz="quarter" idx="12"/>
          </p:nvPr>
        </p:nvSpPr>
        <p:spPr/>
        <p:txBody>
          <a:bodyPr/>
          <a:lstStyle/>
          <a:p>
            <a:fld id="{23444683-7F14-43FD-8FB3-0943804FAAEF}" type="slidenum">
              <a:rPr lang="en-US" smtClean="0">
                <a:solidFill>
                  <a:srgbClr val="D4D2D0">
                    <a:shade val="50000"/>
                  </a:srgbClr>
                </a:solidFill>
              </a:rPr>
              <a:pPr/>
              <a:t>‹N°›</a:t>
            </a:fld>
            <a:endParaRPr lang="en-US">
              <a:solidFill>
                <a:srgbClr val="D4D2D0">
                  <a:shade val="50000"/>
                </a:srgbClr>
              </a:solidFill>
            </a:endParaRPr>
          </a:p>
        </p:txBody>
      </p:sp>
    </p:spTree>
    <p:extLst>
      <p:ext uri="{BB962C8B-B14F-4D97-AF65-F5344CB8AC3E}">
        <p14:creationId xmlns:p14="http://schemas.microsoft.com/office/powerpoint/2010/main" val="24594510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fr-FR" smtClean="0"/>
              <a:t>Cliquez pour modifier les styles du texte du masque</a:t>
            </a:r>
          </a:p>
        </p:txBody>
      </p:sp>
      <p:sp>
        <p:nvSpPr>
          <p:cNvPr id="4" name="Espace réservé du contenu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endParaRPr lang="en-US">
              <a:solidFill>
                <a:srgbClr val="D4D2D0">
                  <a:shade val="50000"/>
                </a:srgbClr>
              </a:solidFill>
            </a:endParaRPr>
          </a:p>
        </p:txBody>
      </p:sp>
      <p:sp>
        <p:nvSpPr>
          <p:cNvPr id="6" name="Espace réservé du pied de page 5"/>
          <p:cNvSpPr>
            <a:spLocks noGrp="1"/>
          </p:cNvSpPr>
          <p:nvPr>
            <p:ph type="ftr" sz="quarter" idx="11"/>
          </p:nvPr>
        </p:nvSpPr>
        <p:spPr/>
        <p:txBody>
          <a:bodyPr/>
          <a:lstStyle/>
          <a:p>
            <a:endParaRPr lang="en-US">
              <a:solidFill>
                <a:srgbClr val="D4D2D0">
                  <a:shade val="50000"/>
                </a:srgbClr>
              </a:solidFill>
            </a:endParaRPr>
          </a:p>
        </p:txBody>
      </p:sp>
      <p:sp>
        <p:nvSpPr>
          <p:cNvPr id="7" name="Espace réservé du numéro de diapositive 6"/>
          <p:cNvSpPr>
            <a:spLocks noGrp="1"/>
          </p:cNvSpPr>
          <p:nvPr>
            <p:ph type="sldNum" sz="quarter" idx="12"/>
          </p:nvPr>
        </p:nvSpPr>
        <p:spPr>
          <a:xfrm>
            <a:off x="8156448" y="6422064"/>
            <a:ext cx="762000" cy="365125"/>
          </a:xfrm>
        </p:spPr>
        <p:txBody>
          <a:bodyPr/>
          <a:lstStyle/>
          <a:p>
            <a:fld id="{0BEDF20A-4900-401D-B183-99A22362611A}" type="slidenum">
              <a:rPr lang="en-US" smtClean="0">
                <a:solidFill>
                  <a:srgbClr val="D4D2D0">
                    <a:shade val="50000"/>
                  </a:srgbClr>
                </a:solidFill>
              </a:rPr>
              <a:pPr/>
              <a:t>‹N°›</a:t>
            </a:fld>
            <a:endParaRPr lang="en-US">
              <a:solidFill>
                <a:srgbClr val="D4D2D0">
                  <a:shade val="50000"/>
                </a:srgbClr>
              </a:solidFill>
            </a:endParaRPr>
          </a:p>
        </p:txBody>
      </p:sp>
    </p:spTree>
    <p:extLst>
      <p:ext uri="{BB962C8B-B14F-4D97-AF65-F5344CB8AC3E}">
        <p14:creationId xmlns:p14="http://schemas.microsoft.com/office/powerpoint/2010/main" val="24071857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fr-FR" smtClean="0"/>
              <a:t>Cliquez pour modifier le style du titre</a:t>
            </a:r>
            <a:endParaRPr kumimoji="0" lang="en-US"/>
          </a:p>
        </p:txBody>
      </p:sp>
      <p:sp>
        <p:nvSpPr>
          <p:cNvPr id="3" name="Espace réservé pour une image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fr-FR" smtClean="0"/>
              <a:t>Cliquez sur l'icône pour ajouter une image</a:t>
            </a:r>
            <a:endParaRPr kumimoji="0" lang="en-US" dirty="0"/>
          </a:p>
        </p:txBody>
      </p:sp>
      <p:sp>
        <p:nvSpPr>
          <p:cNvPr id="4" name="Espace réservé du texte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fr-FR" smtClean="0"/>
              <a:t>Cliquez pour modifier les styles du texte du masque</a:t>
            </a:r>
          </a:p>
        </p:txBody>
      </p:sp>
      <p:sp>
        <p:nvSpPr>
          <p:cNvPr id="5" name="Espace réservé de la date 4"/>
          <p:cNvSpPr>
            <a:spLocks noGrp="1"/>
          </p:cNvSpPr>
          <p:nvPr>
            <p:ph type="dt" sz="half" idx="10"/>
          </p:nvPr>
        </p:nvSpPr>
        <p:spPr>
          <a:xfrm>
            <a:off x="457200" y="6422064"/>
            <a:ext cx="2133600" cy="365125"/>
          </a:xfrm>
        </p:spPr>
        <p:txBody>
          <a:bodyPr/>
          <a:lstStyle/>
          <a:p>
            <a:endParaRPr lang="en-US">
              <a:solidFill>
                <a:srgbClr val="D4D2D0">
                  <a:shade val="50000"/>
                </a:srgbClr>
              </a:solidFill>
            </a:endParaRPr>
          </a:p>
        </p:txBody>
      </p:sp>
      <p:sp>
        <p:nvSpPr>
          <p:cNvPr id="6" name="Espace réservé du pied de page 5"/>
          <p:cNvSpPr>
            <a:spLocks noGrp="1"/>
          </p:cNvSpPr>
          <p:nvPr>
            <p:ph type="ftr" sz="quarter" idx="11"/>
          </p:nvPr>
        </p:nvSpPr>
        <p:spPr/>
        <p:txBody>
          <a:bodyPr/>
          <a:lstStyle/>
          <a:p>
            <a:endParaRPr lang="en-US">
              <a:solidFill>
                <a:srgbClr val="D4D2D0">
                  <a:shade val="50000"/>
                </a:srgbClr>
              </a:solidFill>
            </a:endParaRPr>
          </a:p>
        </p:txBody>
      </p:sp>
      <p:sp>
        <p:nvSpPr>
          <p:cNvPr id="7" name="Espace réservé du numéro de diapositive 6"/>
          <p:cNvSpPr>
            <a:spLocks noGrp="1"/>
          </p:cNvSpPr>
          <p:nvPr>
            <p:ph type="sldNum" sz="quarter" idx="12"/>
          </p:nvPr>
        </p:nvSpPr>
        <p:spPr/>
        <p:txBody>
          <a:bodyPr/>
          <a:lstStyle/>
          <a:p>
            <a:fld id="{01A5186D-CD94-422D-9DD4-FD1299315D06}" type="slidenum">
              <a:rPr lang="en-US" smtClean="0">
                <a:solidFill>
                  <a:srgbClr val="D4D2D0">
                    <a:shade val="50000"/>
                  </a:srgbClr>
                </a:solidFill>
              </a:rPr>
              <a:pPr/>
              <a:t>‹N°›</a:t>
            </a:fld>
            <a:endParaRPr lang="en-US">
              <a:solidFill>
                <a:srgbClr val="D4D2D0">
                  <a:shade val="50000"/>
                </a:srgbClr>
              </a:solidFill>
            </a:endParaRPr>
          </a:p>
        </p:txBody>
      </p:sp>
    </p:spTree>
    <p:extLst>
      <p:ext uri="{BB962C8B-B14F-4D97-AF65-F5344CB8AC3E}">
        <p14:creationId xmlns:p14="http://schemas.microsoft.com/office/powerpoint/2010/main" val="17107122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endParaRPr lang="en-US">
              <a:solidFill>
                <a:srgbClr val="D4D2D0">
                  <a:shade val="50000"/>
                </a:srgbClr>
              </a:solidFill>
            </a:endParaRPr>
          </a:p>
        </p:txBody>
      </p:sp>
      <p:sp>
        <p:nvSpPr>
          <p:cNvPr id="5" name="Espace réservé du pied de page 4"/>
          <p:cNvSpPr>
            <a:spLocks noGrp="1"/>
          </p:cNvSpPr>
          <p:nvPr>
            <p:ph type="ftr" sz="quarter" idx="11"/>
          </p:nvPr>
        </p:nvSpPr>
        <p:spPr/>
        <p:txBody>
          <a:bodyPr/>
          <a:lstStyle/>
          <a:p>
            <a:endParaRPr lang="en-US">
              <a:solidFill>
                <a:srgbClr val="D4D2D0">
                  <a:shade val="50000"/>
                </a:srgbClr>
              </a:solidFill>
            </a:endParaRPr>
          </a:p>
        </p:txBody>
      </p:sp>
      <p:sp>
        <p:nvSpPr>
          <p:cNvPr id="6" name="Espace réservé du numéro de diapositive 5"/>
          <p:cNvSpPr>
            <a:spLocks noGrp="1"/>
          </p:cNvSpPr>
          <p:nvPr>
            <p:ph type="sldNum" sz="quarter" idx="12"/>
          </p:nvPr>
        </p:nvSpPr>
        <p:spPr/>
        <p:txBody>
          <a:bodyPr/>
          <a:lstStyle/>
          <a:p>
            <a:fld id="{22573A5D-7E58-4AB0-849C-A23044625611}" type="slidenum">
              <a:rPr lang="en-US" smtClean="0">
                <a:solidFill>
                  <a:srgbClr val="D4D2D0">
                    <a:shade val="50000"/>
                  </a:srgbClr>
                </a:solidFill>
              </a:rPr>
              <a:pPr/>
              <a:t>‹N°›</a:t>
            </a:fld>
            <a:endParaRPr lang="en-US">
              <a:solidFill>
                <a:srgbClr val="D4D2D0">
                  <a:shade val="50000"/>
                </a:srgbClr>
              </a:solidFill>
            </a:endParaRPr>
          </a:p>
        </p:txBody>
      </p:sp>
    </p:spTree>
    <p:extLst>
      <p:ext uri="{BB962C8B-B14F-4D97-AF65-F5344CB8AC3E}">
        <p14:creationId xmlns:p14="http://schemas.microsoft.com/office/powerpoint/2010/main" val="25719478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endParaRPr lang="en-US">
              <a:solidFill>
                <a:srgbClr val="D4D2D0">
                  <a:shade val="50000"/>
                </a:srgbClr>
              </a:solidFill>
            </a:endParaRPr>
          </a:p>
        </p:txBody>
      </p:sp>
      <p:sp>
        <p:nvSpPr>
          <p:cNvPr id="5" name="Espace réservé du pied de page 4"/>
          <p:cNvSpPr>
            <a:spLocks noGrp="1"/>
          </p:cNvSpPr>
          <p:nvPr>
            <p:ph type="ftr" sz="quarter" idx="11"/>
          </p:nvPr>
        </p:nvSpPr>
        <p:spPr/>
        <p:txBody>
          <a:bodyPr/>
          <a:lstStyle/>
          <a:p>
            <a:endParaRPr lang="en-US">
              <a:solidFill>
                <a:srgbClr val="D4D2D0">
                  <a:shade val="50000"/>
                </a:srgbClr>
              </a:solidFill>
            </a:endParaRPr>
          </a:p>
        </p:txBody>
      </p:sp>
      <p:sp>
        <p:nvSpPr>
          <p:cNvPr id="6" name="Espace réservé du numéro de diapositive 5"/>
          <p:cNvSpPr>
            <a:spLocks noGrp="1"/>
          </p:cNvSpPr>
          <p:nvPr>
            <p:ph type="sldNum" sz="quarter" idx="12"/>
          </p:nvPr>
        </p:nvSpPr>
        <p:spPr/>
        <p:txBody>
          <a:bodyPr/>
          <a:lstStyle/>
          <a:p>
            <a:fld id="{F741EBDB-20F2-4636-AA83-20B5D507C947}" type="slidenum">
              <a:rPr lang="en-US" smtClean="0">
                <a:solidFill>
                  <a:srgbClr val="D4D2D0">
                    <a:shade val="50000"/>
                  </a:srgbClr>
                </a:solidFill>
              </a:rPr>
              <a:pPr/>
              <a:t>‹N°›</a:t>
            </a:fld>
            <a:endParaRPr lang="en-US">
              <a:solidFill>
                <a:srgbClr val="D4D2D0">
                  <a:shade val="50000"/>
                </a:srgbClr>
              </a:solidFill>
            </a:endParaRPr>
          </a:p>
        </p:txBody>
      </p:sp>
    </p:spTree>
    <p:extLst>
      <p:ext uri="{BB962C8B-B14F-4D97-AF65-F5344CB8AC3E}">
        <p14:creationId xmlns:p14="http://schemas.microsoft.com/office/powerpoint/2010/main" val="167061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BF147B81-6578-47F5-949C-85E6534FBB18}" type="datetimeFigureOut">
              <a:rPr lang="fr-FR" smtClean="0"/>
              <a:pPr/>
              <a:t>24/05/2015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569EDDC-E7A4-4638-8670-21C55101825E}" type="slidenum">
              <a:rPr lang="fr-FR" smtClean="0"/>
              <a:pPr/>
              <a:t>‹N°›</a:t>
            </a:fld>
            <a:endParaRPr lang="fr-FR"/>
          </a:p>
        </p:txBody>
      </p:sp>
    </p:spTree>
    <p:extLst>
      <p:ext uri="{BB962C8B-B14F-4D97-AF65-F5344CB8AC3E}">
        <p14:creationId xmlns:p14="http://schemas.microsoft.com/office/powerpoint/2010/main" val="1700420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F147B81-6578-47F5-949C-85E6534FBB18}" type="datetimeFigureOut">
              <a:rPr lang="fr-FR" smtClean="0"/>
              <a:pPr/>
              <a:t>24/05/2015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569EDDC-E7A4-4638-8670-21C55101825E}" type="slidenum">
              <a:rPr lang="fr-FR" smtClean="0"/>
              <a:pPr/>
              <a:t>‹N°›</a:t>
            </a:fld>
            <a:endParaRPr lang="fr-FR"/>
          </a:p>
        </p:txBody>
      </p:sp>
    </p:spTree>
    <p:extLst>
      <p:ext uri="{BB962C8B-B14F-4D97-AF65-F5344CB8AC3E}">
        <p14:creationId xmlns:p14="http://schemas.microsoft.com/office/powerpoint/2010/main" val="3615244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BF147B81-6578-47F5-949C-85E6534FBB18}" type="datetimeFigureOut">
              <a:rPr lang="fr-FR" smtClean="0"/>
              <a:pPr/>
              <a:t>24/05/2015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569EDDC-E7A4-4638-8670-21C55101825E}" type="slidenum">
              <a:rPr lang="fr-FR" smtClean="0"/>
              <a:pPr/>
              <a:t>‹N°›</a:t>
            </a:fld>
            <a:endParaRPr lang="fr-FR"/>
          </a:p>
        </p:txBody>
      </p:sp>
    </p:spTree>
    <p:extLst>
      <p:ext uri="{BB962C8B-B14F-4D97-AF65-F5344CB8AC3E}">
        <p14:creationId xmlns:p14="http://schemas.microsoft.com/office/powerpoint/2010/main" val="2118421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BF147B81-6578-47F5-949C-85E6534FBB18}" type="datetimeFigureOut">
              <a:rPr lang="fr-FR" smtClean="0"/>
              <a:pPr/>
              <a:t>24/05/2015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569EDDC-E7A4-4638-8670-21C55101825E}" type="slidenum">
              <a:rPr lang="fr-FR" smtClean="0"/>
              <a:pPr/>
              <a:t>‹N°›</a:t>
            </a:fld>
            <a:endParaRPr lang="fr-FR"/>
          </a:p>
        </p:txBody>
      </p:sp>
    </p:spTree>
    <p:extLst>
      <p:ext uri="{BB962C8B-B14F-4D97-AF65-F5344CB8AC3E}">
        <p14:creationId xmlns:p14="http://schemas.microsoft.com/office/powerpoint/2010/main" val="818203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1.jpe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147B81-6578-47F5-949C-85E6534FBB18}" type="datetimeFigureOut">
              <a:rPr lang="fr-FR" smtClean="0"/>
              <a:pPr/>
              <a:t>24/05/2015</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69EDDC-E7A4-4638-8670-21C55101825E}" type="slidenum">
              <a:rPr lang="fr-FR" smtClean="0"/>
              <a:pPr/>
              <a:t>‹N°›</a:t>
            </a:fld>
            <a:endParaRPr lang="fr-FR"/>
          </a:p>
        </p:txBody>
      </p:sp>
    </p:spTree>
    <p:extLst>
      <p:ext uri="{BB962C8B-B14F-4D97-AF65-F5344CB8AC3E}">
        <p14:creationId xmlns:p14="http://schemas.microsoft.com/office/powerpoint/2010/main" val="2535982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147B81-6578-47F5-949C-85E6534FBB18}" type="datetimeFigureOut">
              <a:rPr lang="fr-FR" smtClean="0">
                <a:solidFill>
                  <a:prstClr val="black">
                    <a:tint val="75000"/>
                  </a:prstClr>
                </a:solidFill>
              </a:rPr>
              <a:pPr/>
              <a:t>24/05/2015</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69EDDC-E7A4-4638-8670-21C55101825E}"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0851092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1387475" y="274638"/>
            <a:ext cx="7688263" cy="1143000"/>
          </a:xfrm>
          <a:prstGeom prst="rect">
            <a:avLst/>
          </a:prstGeom>
          <a:extLst/>
        </p:spPr>
        <p:txBody>
          <a:bodyPr vert="horz" wrap="square" lIns="91440" tIns="45720" rIns="91440" bIns="45720" numCol="1" anchor="ctr" anchorCtr="0" compatLnSpc="1">
            <a:prstTxWarp prst="textNoShape">
              <a:avLst/>
            </a:prstTxWarp>
          </a:bodyPr>
          <a:lstStyle/>
          <a:p>
            <a:pPr lvl="0"/>
            <a:r>
              <a:rPr lang="en-US" smtClean="0"/>
              <a:t>Cliquez pour modifier le style du titre</a:t>
            </a:r>
          </a:p>
        </p:txBody>
      </p:sp>
      <p:sp>
        <p:nvSpPr>
          <p:cNvPr id="6147" name="Rectangle 3"/>
          <p:cNvSpPr>
            <a:spLocks noGrp="1" noChangeArrowheads="1"/>
          </p:cNvSpPr>
          <p:nvPr>
            <p:ph type="body" idx="1"/>
          </p:nvPr>
        </p:nvSpPr>
        <p:spPr bwMode="auto">
          <a:xfrm>
            <a:off x="1387475" y="1600200"/>
            <a:ext cx="7688263" cy="4525963"/>
          </a:xfrm>
          <a:prstGeom prst="rect">
            <a:avLst/>
          </a:prstGeom>
          <a:extLst/>
        </p:spPr>
        <p:txBody>
          <a:bodyPr vert="horz" wrap="square" lIns="91440" tIns="45720" rIns="91440" bIns="45720" numCol="1" anchor="t" anchorCtr="0" compatLnSpc="1">
            <a:prstTxWarp prst="textNoShape">
              <a:avLst/>
            </a:prstTxWarp>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p>
        </p:txBody>
      </p:sp>
      <p:sp>
        <p:nvSpPr>
          <p:cNvPr id="6148" name="Rectangle 4"/>
          <p:cNvSpPr>
            <a:spLocks noGrp="1" noChangeArrowheads="1"/>
          </p:cNvSpPr>
          <p:nvPr>
            <p:ph type="dt" sz="half" idx="2"/>
          </p:nvPr>
        </p:nvSpPr>
        <p:spPr bwMode="auto">
          <a:xfrm>
            <a:off x="457200" y="6245225"/>
            <a:ext cx="2133600" cy="476250"/>
          </a:xfrm>
          <a:prstGeom prst="rect">
            <a:avLst/>
          </a:prstGeom>
          <a:extLst/>
        </p:spPr>
        <p:txBody>
          <a:bodyPr vert="horz" wrap="square" lIns="91440" tIns="45720" rIns="91440" bIns="45720" numCol="1" anchor="t" anchorCtr="0" compatLnSpc="1">
            <a:prstTxWarp prst="textNoShape">
              <a:avLst/>
            </a:prstTxWarp>
          </a:bodyPr>
          <a:lstStyle>
            <a:lvl1pPr>
              <a:defRPr sz="1400">
                <a:latin typeface="Arial" pitchFamily="34" charset="0"/>
                <a:cs typeface="Arial" pitchFamily="34" charset="0"/>
              </a:defRPr>
            </a:lvl1pPr>
          </a:lstStyle>
          <a:p>
            <a:fld id="{F2BCCD86-438B-41A3-AC5C-EC3CD7F76FF2}" type="datetimeFigureOut">
              <a:rPr lang="fr-FR" smtClean="0">
                <a:solidFill>
                  <a:srgbClr val="000000"/>
                </a:solidFill>
              </a:rPr>
              <a:pPr/>
              <a:t>24/05/2015</a:t>
            </a:fld>
            <a:endParaRPr lang="fr-FR" dirty="0">
              <a:solidFill>
                <a:srgbClr val="000000"/>
              </a:solidFill>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Arial" pitchFamily="34" charset="0"/>
              </a:defRPr>
            </a:lvl1pPr>
          </a:lstStyle>
          <a:p>
            <a:endParaRPr lang="fr-FR" dirty="0">
              <a:solidFill>
                <a:srgbClr val="000000"/>
              </a:solidFill>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Arial" pitchFamily="34" charset="0"/>
              </a:defRPr>
            </a:lvl1pPr>
          </a:lstStyle>
          <a:p>
            <a:fld id="{AC1E07C0-64B1-417E-B1FC-79EDD0465C17}" type="slidenum">
              <a:rPr lang="fr-FR" smtClean="0">
                <a:solidFill>
                  <a:srgbClr val="000000"/>
                </a:solidFill>
              </a:rPr>
              <a:pPr/>
              <a:t>‹N°›</a:t>
            </a:fld>
            <a:endParaRPr lang="fr-FR" dirty="0">
              <a:solidFill>
                <a:srgbClr val="000000"/>
              </a:solidFill>
            </a:endParaRPr>
          </a:p>
        </p:txBody>
      </p:sp>
    </p:spTree>
    <p:extLst>
      <p:ext uri="{BB962C8B-B14F-4D97-AF65-F5344CB8AC3E}">
        <p14:creationId xmlns:p14="http://schemas.microsoft.com/office/powerpoint/2010/main" val="26749507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l" rtl="0" eaLnBrk="1" fontAlgn="base" hangingPunct="1">
        <a:spcBef>
          <a:spcPct val="0"/>
        </a:spcBef>
        <a:spcAft>
          <a:spcPct val="0"/>
        </a:spcAft>
        <a:defRPr sz="4400">
          <a:solidFill>
            <a:schemeClr val="tx2"/>
          </a:solidFill>
          <a:latin typeface="+mj-lt"/>
          <a:ea typeface="+mj-ea"/>
          <a:cs typeface="+mj-cs"/>
        </a:defRPr>
      </a:lvl1pPr>
      <a:lvl2pPr algn="l" rtl="0" eaLnBrk="1" fontAlgn="base" hangingPunct="1">
        <a:spcBef>
          <a:spcPct val="0"/>
        </a:spcBef>
        <a:spcAft>
          <a:spcPct val="0"/>
        </a:spcAft>
        <a:defRPr sz="4400">
          <a:solidFill>
            <a:schemeClr val="tx2"/>
          </a:solidFill>
          <a:latin typeface="Arial" pitchFamily="34" charset="0"/>
          <a:cs typeface="Arial" pitchFamily="34" charset="0"/>
        </a:defRPr>
      </a:lvl2pPr>
      <a:lvl3pPr algn="l" rtl="0" eaLnBrk="1" fontAlgn="base" hangingPunct="1">
        <a:spcBef>
          <a:spcPct val="0"/>
        </a:spcBef>
        <a:spcAft>
          <a:spcPct val="0"/>
        </a:spcAft>
        <a:defRPr sz="4400">
          <a:solidFill>
            <a:schemeClr val="tx2"/>
          </a:solidFill>
          <a:latin typeface="Arial" pitchFamily="34" charset="0"/>
          <a:cs typeface="Arial" pitchFamily="34" charset="0"/>
        </a:defRPr>
      </a:lvl3pPr>
      <a:lvl4pPr algn="l" rtl="0" eaLnBrk="1" fontAlgn="base" hangingPunct="1">
        <a:spcBef>
          <a:spcPct val="0"/>
        </a:spcBef>
        <a:spcAft>
          <a:spcPct val="0"/>
        </a:spcAft>
        <a:defRPr sz="4400">
          <a:solidFill>
            <a:schemeClr val="tx2"/>
          </a:solidFill>
          <a:latin typeface="Arial" pitchFamily="34" charset="0"/>
          <a:cs typeface="Arial" pitchFamily="34" charset="0"/>
        </a:defRPr>
      </a:lvl4pPr>
      <a:lvl5pPr algn="l" rtl="0" eaLnBrk="1" fontAlgn="base" hangingPunct="1">
        <a:spcBef>
          <a:spcPct val="0"/>
        </a:spcBef>
        <a:spcAft>
          <a:spcPct val="0"/>
        </a:spcAft>
        <a:defRPr sz="4400">
          <a:solidFill>
            <a:schemeClr val="tx2"/>
          </a:solidFill>
          <a:latin typeface="Arial" pitchFamily="34" charset="0"/>
          <a:cs typeface="Arial" pitchFamily="34" charset="0"/>
        </a:defRPr>
      </a:lvl5pPr>
      <a:lvl6pPr marL="457200" algn="l" rtl="0" eaLnBrk="1" fontAlgn="base" hangingPunct="1">
        <a:spcBef>
          <a:spcPct val="0"/>
        </a:spcBef>
        <a:spcAft>
          <a:spcPct val="0"/>
        </a:spcAft>
        <a:defRPr sz="4400">
          <a:solidFill>
            <a:schemeClr val="tx2"/>
          </a:solidFill>
          <a:latin typeface="Arial" pitchFamily="34" charset="0"/>
          <a:cs typeface="Arial" pitchFamily="34" charset="0"/>
        </a:defRPr>
      </a:lvl6pPr>
      <a:lvl7pPr marL="914400" algn="l" rtl="0" eaLnBrk="1" fontAlgn="base" hangingPunct="1">
        <a:spcBef>
          <a:spcPct val="0"/>
        </a:spcBef>
        <a:spcAft>
          <a:spcPct val="0"/>
        </a:spcAft>
        <a:defRPr sz="4400">
          <a:solidFill>
            <a:schemeClr val="tx2"/>
          </a:solidFill>
          <a:latin typeface="Arial" pitchFamily="34" charset="0"/>
          <a:cs typeface="Arial" pitchFamily="34" charset="0"/>
        </a:defRPr>
      </a:lvl7pPr>
      <a:lvl8pPr marL="1371600" algn="l" rtl="0" eaLnBrk="1" fontAlgn="base" hangingPunct="1">
        <a:spcBef>
          <a:spcPct val="0"/>
        </a:spcBef>
        <a:spcAft>
          <a:spcPct val="0"/>
        </a:spcAft>
        <a:defRPr sz="4400">
          <a:solidFill>
            <a:schemeClr val="tx2"/>
          </a:solidFill>
          <a:latin typeface="Arial" pitchFamily="34" charset="0"/>
          <a:cs typeface="Arial" pitchFamily="34" charset="0"/>
        </a:defRPr>
      </a:lvl8pPr>
      <a:lvl9pPr marL="1828800" algn="l" rtl="0" eaLnBrk="1" fontAlgn="base" hangingPunct="1">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orme libre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eaLnBrk="0" fontAlgn="base" hangingPunct="0">
              <a:spcBef>
                <a:spcPct val="0"/>
              </a:spcBef>
              <a:spcAft>
                <a:spcPct val="0"/>
              </a:spcAft>
            </a:pPr>
            <a:endParaRPr lang="en-US">
              <a:solidFill>
                <a:prstClr val="white"/>
              </a:solidFill>
              <a:cs typeface="Times New Roman" pitchFamily="18" charset="0"/>
            </a:endParaRPr>
          </a:p>
        </p:txBody>
      </p:sp>
      <p:sp>
        <p:nvSpPr>
          <p:cNvPr id="16" name="Forme libre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eaLnBrk="0" fontAlgn="base" hangingPunct="0">
              <a:spcBef>
                <a:spcPct val="0"/>
              </a:spcBef>
              <a:spcAft>
                <a:spcPct val="0"/>
              </a:spcAft>
            </a:pPr>
            <a:endParaRPr lang="en-US">
              <a:solidFill>
                <a:prstClr val="white"/>
              </a:solidFill>
              <a:cs typeface="Times New Roman" pitchFamily="18" charset="0"/>
            </a:endParaRPr>
          </a:p>
        </p:txBody>
      </p:sp>
      <p:sp>
        <p:nvSpPr>
          <p:cNvPr id="9" name="Espace réservé du titre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fr-FR" smtClean="0"/>
              <a:t>Cliquez pour modifier le style du titre</a:t>
            </a:r>
            <a:endParaRPr kumimoji="0" lang="en-US"/>
          </a:p>
        </p:txBody>
      </p:sp>
      <p:sp>
        <p:nvSpPr>
          <p:cNvPr id="30" name="Espace réservé du texte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0" name="Espace réservé de la date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fontAlgn="base">
              <a:spcBef>
                <a:spcPct val="0"/>
              </a:spcBef>
              <a:spcAft>
                <a:spcPct val="0"/>
              </a:spcAft>
            </a:pPr>
            <a:endParaRPr lang="en-US">
              <a:solidFill>
                <a:srgbClr val="D4D2D0">
                  <a:shade val="50000"/>
                </a:srgbClr>
              </a:solidFill>
              <a:cs typeface="Times New Roman" pitchFamily="18" charset="0"/>
            </a:endParaRPr>
          </a:p>
        </p:txBody>
      </p:sp>
      <p:sp>
        <p:nvSpPr>
          <p:cNvPr id="22" name="Espace réservé du pied de page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fontAlgn="base">
              <a:spcBef>
                <a:spcPct val="0"/>
              </a:spcBef>
              <a:spcAft>
                <a:spcPct val="0"/>
              </a:spcAft>
            </a:pPr>
            <a:endParaRPr lang="en-US">
              <a:solidFill>
                <a:srgbClr val="D4D2D0">
                  <a:shade val="50000"/>
                </a:srgbClr>
              </a:solidFill>
              <a:cs typeface="Times New Roman" pitchFamily="18" charset="0"/>
            </a:endParaRPr>
          </a:p>
        </p:txBody>
      </p:sp>
      <p:sp>
        <p:nvSpPr>
          <p:cNvPr id="18" name="Espace réservé du numéro de diapositive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fontAlgn="base">
              <a:spcBef>
                <a:spcPct val="0"/>
              </a:spcBef>
              <a:spcAft>
                <a:spcPct val="0"/>
              </a:spcAft>
            </a:pPr>
            <a:fld id="{233E799A-AE3F-4376-A6B7-46C875C61709}" type="slidenum">
              <a:rPr lang="en-US" smtClean="0">
                <a:solidFill>
                  <a:srgbClr val="D4D2D0">
                    <a:shade val="50000"/>
                  </a:srgbClr>
                </a:solidFill>
                <a:cs typeface="Times New Roman" pitchFamily="18" charset="0"/>
              </a:rPr>
              <a:pPr fontAlgn="base">
                <a:spcBef>
                  <a:spcPct val="0"/>
                </a:spcBef>
                <a:spcAft>
                  <a:spcPct val="0"/>
                </a:spcAft>
              </a:pPr>
              <a:t>‹N°›</a:t>
            </a:fld>
            <a:endParaRPr lang="en-US">
              <a:solidFill>
                <a:srgbClr val="D4D2D0">
                  <a:shade val="50000"/>
                </a:srgbClr>
              </a:solidFill>
              <a:cs typeface="Times New Roman" pitchFamily="18" charset="0"/>
            </a:endParaRPr>
          </a:p>
        </p:txBody>
      </p:sp>
    </p:spTree>
    <p:extLst>
      <p:ext uri="{BB962C8B-B14F-4D97-AF65-F5344CB8AC3E}">
        <p14:creationId xmlns:p14="http://schemas.microsoft.com/office/powerpoint/2010/main" val="1731637745"/>
      </p:ext>
    </p:extLst>
  </p:cSld>
  <p:clrMap bg1="dk1" tx1="lt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orme libre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pPr eaLnBrk="0" fontAlgn="base" hangingPunct="0">
              <a:spcBef>
                <a:spcPct val="0"/>
              </a:spcBef>
              <a:spcAft>
                <a:spcPct val="0"/>
              </a:spcAft>
            </a:pPr>
            <a:endParaRPr lang="en-US">
              <a:solidFill>
                <a:prstClr val="white"/>
              </a:solidFill>
              <a:cs typeface="Times New Roman" pitchFamily="18" charset="0"/>
            </a:endParaRPr>
          </a:p>
        </p:txBody>
      </p:sp>
      <p:sp>
        <p:nvSpPr>
          <p:cNvPr id="16" name="Forme libre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pPr eaLnBrk="0" fontAlgn="base" hangingPunct="0">
              <a:spcBef>
                <a:spcPct val="0"/>
              </a:spcBef>
              <a:spcAft>
                <a:spcPct val="0"/>
              </a:spcAft>
            </a:pPr>
            <a:endParaRPr lang="en-US">
              <a:solidFill>
                <a:prstClr val="white"/>
              </a:solidFill>
              <a:cs typeface="Times New Roman" pitchFamily="18" charset="0"/>
            </a:endParaRPr>
          </a:p>
        </p:txBody>
      </p:sp>
      <p:sp>
        <p:nvSpPr>
          <p:cNvPr id="9" name="Espace réservé du titre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fr-FR" smtClean="0"/>
              <a:t>Cliquez pour modifier le style du titre</a:t>
            </a:r>
            <a:endParaRPr kumimoji="0" lang="en-US"/>
          </a:p>
        </p:txBody>
      </p:sp>
      <p:sp>
        <p:nvSpPr>
          <p:cNvPr id="30" name="Espace réservé du texte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0" name="Espace réservé de la date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fontAlgn="base">
              <a:spcBef>
                <a:spcPct val="0"/>
              </a:spcBef>
              <a:spcAft>
                <a:spcPct val="0"/>
              </a:spcAft>
            </a:pPr>
            <a:endParaRPr lang="en-US">
              <a:solidFill>
                <a:srgbClr val="D4D2D0">
                  <a:shade val="50000"/>
                </a:srgbClr>
              </a:solidFill>
              <a:cs typeface="Times New Roman" pitchFamily="18" charset="0"/>
            </a:endParaRPr>
          </a:p>
        </p:txBody>
      </p:sp>
      <p:sp>
        <p:nvSpPr>
          <p:cNvPr id="22" name="Espace réservé du pied de page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fontAlgn="base">
              <a:spcBef>
                <a:spcPct val="0"/>
              </a:spcBef>
              <a:spcAft>
                <a:spcPct val="0"/>
              </a:spcAft>
            </a:pPr>
            <a:endParaRPr lang="en-US">
              <a:solidFill>
                <a:srgbClr val="D4D2D0">
                  <a:shade val="50000"/>
                </a:srgbClr>
              </a:solidFill>
              <a:cs typeface="Times New Roman" pitchFamily="18" charset="0"/>
            </a:endParaRPr>
          </a:p>
        </p:txBody>
      </p:sp>
      <p:sp>
        <p:nvSpPr>
          <p:cNvPr id="18" name="Espace réservé du numéro de diapositive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fontAlgn="base">
              <a:spcBef>
                <a:spcPct val="0"/>
              </a:spcBef>
              <a:spcAft>
                <a:spcPct val="0"/>
              </a:spcAft>
            </a:pPr>
            <a:fld id="{233E799A-AE3F-4376-A6B7-46C875C61709}" type="slidenum">
              <a:rPr lang="en-US" smtClean="0">
                <a:solidFill>
                  <a:srgbClr val="D4D2D0">
                    <a:shade val="50000"/>
                  </a:srgbClr>
                </a:solidFill>
                <a:cs typeface="Times New Roman" pitchFamily="18" charset="0"/>
              </a:rPr>
              <a:pPr fontAlgn="base">
                <a:spcBef>
                  <a:spcPct val="0"/>
                </a:spcBef>
                <a:spcAft>
                  <a:spcPct val="0"/>
                </a:spcAft>
              </a:pPr>
              <a:t>‹N°›</a:t>
            </a:fld>
            <a:endParaRPr lang="en-US">
              <a:solidFill>
                <a:srgbClr val="D4D2D0">
                  <a:shade val="50000"/>
                </a:srgbClr>
              </a:solidFill>
              <a:cs typeface="Times New Roman" pitchFamily="18" charset="0"/>
            </a:endParaRPr>
          </a:p>
        </p:txBody>
      </p:sp>
    </p:spTree>
    <p:extLst>
      <p:ext uri="{BB962C8B-B14F-4D97-AF65-F5344CB8AC3E}">
        <p14:creationId xmlns:p14="http://schemas.microsoft.com/office/powerpoint/2010/main" val="3103219174"/>
      </p:ext>
    </p:extLst>
  </p:cSld>
  <p:clrMap bg1="dk1" tx1="lt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38.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jpeg"/><Relationship Id="rId1" Type="http://schemas.openxmlformats.org/officeDocument/2006/relationships/slideLayout" Target="../slideLayouts/slideLayout49.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8.xml"/><Relationship Id="rId1" Type="http://schemas.openxmlformats.org/officeDocument/2006/relationships/vmlDrawing" Target="../drawings/vmlDrawing1.vml"/><Relationship Id="rId5" Type="http://schemas.openxmlformats.org/officeDocument/2006/relationships/image" Target="../media/image21.wmf"/><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image" Target="../media/image4.jpeg"/><Relationship Id="rId1" Type="http://schemas.openxmlformats.org/officeDocument/2006/relationships/slideLayout" Target="../slideLayouts/slideLayout24.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jpeg"/><Relationship Id="rId10" Type="http://schemas.openxmlformats.org/officeDocument/2006/relationships/image" Target="../media/image40.png"/><Relationship Id="rId4" Type="http://schemas.openxmlformats.org/officeDocument/2006/relationships/image" Target="../media/image34.jpeg"/><Relationship Id="rId9" Type="http://schemas.openxmlformats.org/officeDocument/2006/relationships/image" Target="../media/image39.em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7.gi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 name="Rectangle 7"/>
          <p:cNvSpPr/>
          <p:nvPr/>
        </p:nvSpPr>
        <p:spPr>
          <a:xfrm>
            <a:off x="0" y="0"/>
            <a:ext cx="5220072" cy="2852936"/>
          </a:xfrm>
          <a:prstGeom prst="rect">
            <a:avLst/>
          </a:prstGeom>
          <a:solidFill>
            <a:srgbClr val="312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b="1" dirty="0" smtClean="0">
                <a:solidFill>
                  <a:srgbClr val="E61853"/>
                </a:solidFill>
                <a:latin typeface="Eurostile" pitchFamily="34" charset="0"/>
              </a:rPr>
              <a:t>MEDICAMENTS   ANTICANCERUX</a:t>
            </a:r>
            <a:endParaRPr lang="fr-FR" sz="4800" b="1" dirty="0">
              <a:solidFill>
                <a:srgbClr val="E61853"/>
              </a:solidFill>
              <a:latin typeface="Eurostile" pitchFamily="34" charset="0"/>
            </a:endParaRPr>
          </a:p>
        </p:txBody>
      </p:sp>
      <p:cxnSp>
        <p:nvCxnSpPr>
          <p:cNvPr id="14" name="Connecteur droit 13"/>
          <p:cNvCxnSpPr/>
          <p:nvPr/>
        </p:nvCxnSpPr>
        <p:spPr>
          <a:xfrm>
            <a:off x="0" y="5661248"/>
            <a:ext cx="9144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1619672" y="5961474"/>
            <a:ext cx="5904656" cy="707886"/>
          </a:xfrm>
          <a:prstGeom prst="rect">
            <a:avLst/>
          </a:prstGeom>
          <a:noFill/>
        </p:spPr>
        <p:txBody>
          <a:bodyPr wrap="square" rtlCol="0">
            <a:spAutoFit/>
          </a:bodyPr>
          <a:lstStyle/>
          <a:p>
            <a:pPr algn="ctr"/>
            <a:r>
              <a:rPr lang="fr-FR" sz="2000" b="1" dirty="0" smtClean="0">
                <a:solidFill>
                  <a:srgbClr val="C00000"/>
                </a:solidFill>
                <a:latin typeface="Eurostar" pitchFamily="34" charset="0"/>
              </a:rPr>
              <a:t>Dr. DOUAOUI</a:t>
            </a:r>
          </a:p>
          <a:p>
            <a:pPr algn="ctr"/>
            <a:r>
              <a:rPr lang="fr-FR" sz="2000" b="1" dirty="0" smtClean="0">
                <a:solidFill>
                  <a:srgbClr val="C00000"/>
                </a:solidFill>
                <a:latin typeface="Eurostar" pitchFamily="34" charset="0"/>
              </a:rPr>
              <a:t>Maitre assistant HU en pharmacologie</a:t>
            </a:r>
            <a:endParaRPr lang="fr-FR" sz="2000" b="1" dirty="0">
              <a:solidFill>
                <a:srgbClr val="C00000"/>
              </a:solidFill>
              <a:latin typeface="Eurostar" pitchFamily="34" charset="0"/>
            </a:endParaRPr>
          </a:p>
        </p:txBody>
      </p:sp>
      <p:pic>
        <p:nvPicPr>
          <p:cNvPr id="1026" name="Picture 2" descr="http://cache.boston.com/universal/site_graphics/blogs/bigpicture/ccancer_09_26/cancer06_318f90cff8_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852936"/>
            <a:ext cx="3716710" cy="280831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BDELKADER\Pictures\cancer-chimi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0"/>
            <a:ext cx="3923929" cy="28529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BDELKADER\Pictures\canc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4208" y="2852936"/>
            <a:ext cx="2699793" cy="280831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419872" y="2852936"/>
            <a:ext cx="3024336" cy="2838422"/>
          </a:xfrm>
          <a:prstGeom prst="rect">
            <a:avLst/>
          </a:prstGeom>
          <a:blipFill>
            <a:blip r:embed="rId6" cstate="print">
              <a:duotone>
                <a:prstClr val="black"/>
                <a:schemeClr val="accent6">
                  <a:tint val="45000"/>
                  <a:satMod val="40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652245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1"/>
          <p:cNvSpPr txBox="1">
            <a:spLocks noChangeArrowheads="1"/>
          </p:cNvSpPr>
          <p:nvPr/>
        </p:nvSpPr>
        <p:spPr bwMode="auto">
          <a:xfrm>
            <a:off x="1643042" y="357166"/>
            <a:ext cx="5929354" cy="1200329"/>
          </a:xfrm>
          <a:prstGeom prst="rect">
            <a:avLst/>
          </a:prstGeom>
          <a:gradFill rotWithShape="1">
            <a:gsLst>
              <a:gs pos="0">
                <a:srgbClr val="5E0047"/>
              </a:gs>
              <a:gs pos="100000">
                <a:srgbClr val="CC0099"/>
              </a:gs>
            </a:gsLst>
            <a:lin ang="0" scaled="1"/>
          </a:gradFill>
          <a:ln w="9525" algn="ctr">
            <a:noFill/>
            <a:miter lim="800000"/>
            <a:headEnd/>
            <a:tailEnd/>
          </a:ln>
        </p:spPr>
        <p:txBody>
          <a:bodyPr wrap="square">
            <a:spAutoFit/>
          </a:bodyPr>
          <a:lstStyle/>
          <a:p>
            <a:pPr algn="ctr" eaLnBrk="0" fontAlgn="base" hangingPunct="0">
              <a:spcBef>
                <a:spcPct val="0"/>
              </a:spcBef>
              <a:spcAft>
                <a:spcPct val="0"/>
              </a:spcAft>
            </a:pPr>
            <a:r>
              <a:rPr lang="fr-FR" sz="2400" b="1" dirty="0" smtClean="0">
                <a:solidFill>
                  <a:srgbClr val="FFCC00"/>
                </a:solidFill>
                <a:latin typeface="Verdana" pitchFamily="34" charset="0"/>
                <a:cs typeface="Times New Roman" pitchFamily="18" charset="0"/>
              </a:rPr>
              <a:t>Caractères macroscopiques et </a:t>
            </a:r>
            <a:r>
              <a:rPr lang="fr-FR" sz="2400" b="1" dirty="0" err="1" smtClean="0">
                <a:solidFill>
                  <a:srgbClr val="FFCC00"/>
                </a:solidFill>
                <a:latin typeface="Verdana" pitchFamily="34" charset="0"/>
                <a:cs typeface="Times New Roman" pitchFamily="18" charset="0"/>
              </a:rPr>
              <a:t>histolologiques</a:t>
            </a:r>
            <a:r>
              <a:rPr lang="fr-FR" sz="2400" b="1" dirty="0" smtClean="0">
                <a:solidFill>
                  <a:srgbClr val="FFCC00"/>
                </a:solidFill>
                <a:latin typeface="Verdana" pitchFamily="34" charset="0"/>
                <a:cs typeface="Times New Roman" pitchFamily="18" charset="0"/>
              </a:rPr>
              <a:t> des</a:t>
            </a:r>
            <a:endParaRPr lang="fr-FR" sz="2400" dirty="0" smtClean="0">
              <a:solidFill>
                <a:srgbClr val="FFCC00"/>
              </a:solidFill>
              <a:latin typeface="Verdana" pitchFamily="34" charset="0"/>
              <a:cs typeface="Times New Roman" pitchFamily="18" charset="0"/>
            </a:endParaRPr>
          </a:p>
          <a:p>
            <a:pPr algn="ctr" eaLnBrk="0" fontAlgn="base" hangingPunct="0">
              <a:spcBef>
                <a:spcPct val="0"/>
              </a:spcBef>
              <a:spcAft>
                <a:spcPct val="0"/>
              </a:spcAft>
            </a:pPr>
            <a:r>
              <a:rPr lang="fr-FR" sz="2400" b="1" dirty="0" smtClean="0">
                <a:solidFill>
                  <a:srgbClr val="FFCC00"/>
                </a:solidFill>
                <a:latin typeface="Verdana" pitchFamily="34" charset="0"/>
                <a:cs typeface="Times New Roman" pitchFamily="18" charset="0"/>
              </a:rPr>
              <a:t>tumeurs bénignes</a:t>
            </a:r>
            <a:endParaRPr lang="fr-FR" sz="2400" b="1" dirty="0">
              <a:solidFill>
                <a:srgbClr val="FFCC00"/>
              </a:solidFill>
              <a:latin typeface="Verdana" pitchFamily="34" charset="0"/>
              <a:cs typeface="Times New Roman" pitchFamily="18" charset="0"/>
            </a:endParaRPr>
          </a:p>
        </p:txBody>
      </p:sp>
      <p:pic>
        <p:nvPicPr>
          <p:cNvPr id="5" name="Image 4" descr="ADENOME DU FOIE"/>
          <p:cNvPicPr/>
          <p:nvPr/>
        </p:nvPicPr>
        <p:blipFill>
          <a:blip r:embed="rId2"/>
          <a:srcRect/>
          <a:stretch>
            <a:fillRect/>
          </a:stretch>
        </p:blipFill>
        <p:spPr bwMode="auto">
          <a:xfrm>
            <a:off x="-32" y="1142984"/>
            <a:ext cx="2857520" cy="2119312"/>
          </a:xfrm>
          <a:prstGeom prst="rect">
            <a:avLst/>
          </a:prstGeom>
          <a:noFill/>
          <a:ln w="9525">
            <a:noFill/>
            <a:miter lim="800000"/>
            <a:headEnd/>
            <a:tailEnd/>
          </a:ln>
          <a:effectLst/>
        </p:spPr>
      </p:pic>
      <p:sp>
        <p:nvSpPr>
          <p:cNvPr id="6" name="Text Box 3"/>
          <p:cNvSpPr txBox="1">
            <a:spLocks noChangeArrowheads="1"/>
          </p:cNvSpPr>
          <p:nvPr/>
        </p:nvSpPr>
        <p:spPr bwMode="auto">
          <a:xfrm>
            <a:off x="-32" y="103952"/>
            <a:ext cx="2857520" cy="102079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algn="ctr" fontAlgn="base">
              <a:spcBef>
                <a:spcPct val="0"/>
              </a:spcBef>
              <a:spcAft>
                <a:spcPts val="1000"/>
              </a:spcAft>
            </a:pPr>
            <a:r>
              <a:rPr lang="fr-FR" b="1" dirty="0" smtClean="0">
                <a:solidFill>
                  <a:srgbClr val="C00000"/>
                </a:solidFill>
                <a:latin typeface="Verdana" pitchFamily="34" charset="0"/>
                <a:cs typeface="Arial" pitchFamily="34" charset="0"/>
              </a:rPr>
              <a:t>ADÉNOME DU FOIE</a:t>
            </a:r>
            <a:endParaRPr lang="fr-FR" dirty="0" smtClean="0">
              <a:solidFill>
                <a:srgbClr val="C00000"/>
              </a:solidFill>
              <a:latin typeface="Verdana" pitchFamily="34" charset="0"/>
              <a:cs typeface="Arial" pitchFamily="34" charset="0"/>
            </a:endParaRPr>
          </a:p>
          <a:p>
            <a:pPr algn="just" fontAlgn="base">
              <a:spcBef>
                <a:spcPct val="0"/>
              </a:spcBef>
              <a:spcAft>
                <a:spcPts val="1000"/>
              </a:spcAft>
            </a:pPr>
            <a:r>
              <a:rPr lang="fr-FR" sz="1700" dirty="0" smtClean="0">
                <a:solidFill>
                  <a:prstClr val="black"/>
                </a:solidFill>
                <a:latin typeface="Verdana" pitchFamily="34" charset="0"/>
                <a:cs typeface="Arial" pitchFamily="34" charset="0"/>
              </a:rPr>
              <a:t>formation nodulaire bien encapsulé</a:t>
            </a:r>
          </a:p>
        </p:txBody>
      </p:sp>
      <p:pic>
        <p:nvPicPr>
          <p:cNvPr id="7" name="Image 6" descr="LIVER025"/>
          <p:cNvPicPr/>
          <p:nvPr/>
        </p:nvPicPr>
        <p:blipFill>
          <a:blip r:embed="rId3"/>
          <a:srcRect/>
          <a:stretch>
            <a:fillRect/>
          </a:stretch>
        </p:blipFill>
        <p:spPr bwMode="auto">
          <a:xfrm>
            <a:off x="0" y="3286124"/>
            <a:ext cx="2857487" cy="2066925"/>
          </a:xfrm>
          <a:prstGeom prst="rect">
            <a:avLst/>
          </a:prstGeom>
          <a:noFill/>
          <a:ln w="9525">
            <a:noFill/>
            <a:miter lim="800000"/>
            <a:headEnd/>
            <a:tailEnd/>
          </a:ln>
          <a:effectLst/>
        </p:spPr>
      </p:pic>
      <p:sp>
        <p:nvSpPr>
          <p:cNvPr id="8" name="Text Box 7"/>
          <p:cNvSpPr txBox="1">
            <a:spLocks noChangeArrowheads="1"/>
          </p:cNvSpPr>
          <p:nvPr/>
        </p:nvSpPr>
        <p:spPr bwMode="auto">
          <a:xfrm>
            <a:off x="-32" y="5297513"/>
            <a:ext cx="2857520" cy="1560511"/>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fr-FR" sz="2400" b="1" dirty="0" smtClean="0">
                <a:solidFill>
                  <a:srgbClr val="002060"/>
                </a:solidFill>
                <a:latin typeface="Verdana" pitchFamily="34" charset="0"/>
                <a:cs typeface="Arial" pitchFamily="34" charset="0"/>
              </a:rPr>
              <a:t>MICROSCOPIE DE POLYADENOME du foie</a:t>
            </a:r>
          </a:p>
          <a:p>
            <a:pPr algn="just" fontAlgn="base">
              <a:spcBef>
                <a:spcPct val="0"/>
              </a:spcBef>
              <a:spcAft>
                <a:spcPts val="1000"/>
              </a:spcAft>
            </a:pPr>
            <a:endParaRPr lang="fr-FR" sz="1200" dirty="0" smtClean="0">
              <a:solidFill>
                <a:prstClr val="white"/>
              </a:solidFill>
              <a:latin typeface="Verdana" pitchFamily="34" charset="0"/>
              <a:cs typeface="Arial" pitchFamily="34" charset="0"/>
            </a:endParaRPr>
          </a:p>
          <a:p>
            <a:pPr fontAlgn="base">
              <a:spcBef>
                <a:spcPct val="0"/>
              </a:spcBef>
              <a:spcAft>
                <a:spcPct val="0"/>
              </a:spcAft>
            </a:pPr>
            <a:endParaRPr lang="fr-FR" dirty="0" smtClean="0">
              <a:solidFill>
                <a:prstClr val="white"/>
              </a:solidFill>
              <a:cs typeface="Arial" pitchFamily="34" charset="0"/>
            </a:endParaRPr>
          </a:p>
        </p:txBody>
      </p:sp>
      <p:pic>
        <p:nvPicPr>
          <p:cNvPr id="9" name="Image 8" descr="POLYADENOME1"/>
          <p:cNvPicPr/>
          <p:nvPr/>
        </p:nvPicPr>
        <p:blipFill>
          <a:blip r:embed="rId4"/>
          <a:srcRect/>
          <a:stretch>
            <a:fillRect/>
          </a:stretch>
        </p:blipFill>
        <p:spPr bwMode="auto">
          <a:xfrm>
            <a:off x="3071802" y="1142984"/>
            <a:ext cx="2714644" cy="2143140"/>
          </a:xfrm>
          <a:prstGeom prst="rect">
            <a:avLst/>
          </a:prstGeom>
          <a:noFill/>
          <a:ln w="9525">
            <a:noFill/>
            <a:miter lim="800000"/>
            <a:headEnd/>
            <a:tailEnd/>
          </a:ln>
          <a:effectLst/>
        </p:spPr>
      </p:pic>
      <p:sp>
        <p:nvSpPr>
          <p:cNvPr id="10" name="Text Box 2"/>
          <p:cNvSpPr txBox="1">
            <a:spLocks noChangeArrowheads="1"/>
          </p:cNvSpPr>
          <p:nvPr/>
        </p:nvSpPr>
        <p:spPr bwMode="auto">
          <a:xfrm>
            <a:off x="3071802" y="-24"/>
            <a:ext cx="2714644" cy="114390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algn="ctr" fontAlgn="base">
              <a:spcBef>
                <a:spcPct val="0"/>
              </a:spcBef>
              <a:spcAft>
                <a:spcPts val="1000"/>
              </a:spcAft>
            </a:pPr>
            <a:r>
              <a:rPr lang="fr-FR" sz="1600" b="1" dirty="0" smtClean="0">
                <a:solidFill>
                  <a:srgbClr val="C00000"/>
                </a:solidFill>
                <a:latin typeface="Verdana" pitchFamily="34" charset="0"/>
                <a:cs typeface="Arial" pitchFamily="34" charset="0"/>
              </a:rPr>
              <a:t>POLYADÉNOME COLIQUE </a:t>
            </a:r>
          </a:p>
          <a:p>
            <a:pPr fontAlgn="base">
              <a:spcBef>
                <a:spcPct val="0"/>
              </a:spcBef>
              <a:spcAft>
                <a:spcPts val="1000"/>
              </a:spcAft>
            </a:pPr>
            <a:r>
              <a:rPr lang="fr-FR" sz="1400" dirty="0" smtClean="0">
                <a:solidFill>
                  <a:prstClr val="black"/>
                </a:solidFill>
                <a:latin typeface="Verdana" pitchFamily="34" charset="0"/>
                <a:cs typeface="Arial" pitchFamily="34" charset="0"/>
              </a:rPr>
              <a:t>Formation tumorale pédiculée</a:t>
            </a:r>
            <a:endParaRPr lang="fr-FR" sz="2000" dirty="0" smtClean="0">
              <a:solidFill>
                <a:prstClr val="black"/>
              </a:solidFill>
              <a:cs typeface="Arial" pitchFamily="34" charset="0"/>
            </a:endParaRPr>
          </a:p>
        </p:txBody>
      </p:sp>
      <p:pic>
        <p:nvPicPr>
          <p:cNvPr id="11" name="Image 10" descr="GI179"/>
          <p:cNvPicPr/>
          <p:nvPr/>
        </p:nvPicPr>
        <p:blipFill>
          <a:blip r:embed="rId5"/>
          <a:srcRect/>
          <a:stretch>
            <a:fillRect/>
          </a:stretch>
        </p:blipFill>
        <p:spPr bwMode="auto">
          <a:xfrm>
            <a:off x="3071802" y="3286124"/>
            <a:ext cx="2714644" cy="2071702"/>
          </a:xfrm>
          <a:prstGeom prst="rect">
            <a:avLst/>
          </a:prstGeom>
          <a:noFill/>
          <a:ln w="9525">
            <a:noFill/>
            <a:miter lim="800000"/>
            <a:headEnd/>
            <a:tailEnd/>
          </a:ln>
          <a:effectLst/>
        </p:spPr>
      </p:pic>
      <p:sp>
        <p:nvSpPr>
          <p:cNvPr id="12" name="Text Box 5"/>
          <p:cNvSpPr txBox="1">
            <a:spLocks noChangeArrowheads="1"/>
          </p:cNvSpPr>
          <p:nvPr/>
        </p:nvSpPr>
        <p:spPr bwMode="auto">
          <a:xfrm>
            <a:off x="3071802" y="5286388"/>
            <a:ext cx="2714644" cy="156053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fr-FR" sz="2000" b="1" dirty="0" smtClean="0">
                <a:solidFill>
                  <a:srgbClr val="002060"/>
                </a:solidFill>
                <a:latin typeface="Verdana" pitchFamily="34" charset="0"/>
                <a:cs typeface="Arial" pitchFamily="34" charset="0"/>
              </a:rPr>
              <a:t>MICROSCOPIE DE POLYADENOME COLIQUE</a:t>
            </a:r>
          </a:p>
          <a:p>
            <a:pPr fontAlgn="base">
              <a:spcBef>
                <a:spcPct val="0"/>
              </a:spcBef>
              <a:spcAft>
                <a:spcPct val="0"/>
              </a:spcAft>
            </a:pPr>
            <a:endParaRPr lang="fr-FR" dirty="0" smtClean="0">
              <a:solidFill>
                <a:prstClr val="white"/>
              </a:solidFill>
              <a:cs typeface="Arial" pitchFamily="34" charset="0"/>
            </a:endParaRPr>
          </a:p>
        </p:txBody>
      </p:sp>
      <p:pic>
        <p:nvPicPr>
          <p:cNvPr id="13" name="Image 12" descr="MENINGIOME3"/>
          <p:cNvPicPr/>
          <p:nvPr/>
        </p:nvPicPr>
        <p:blipFill>
          <a:blip r:embed="rId6"/>
          <a:srcRect/>
          <a:stretch>
            <a:fillRect/>
          </a:stretch>
        </p:blipFill>
        <p:spPr bwMode="auto">
          <a:xfrm>
            <a:off x="5929322" y="1095374"/>
            <a:ext cx="3214710" cy="2190750"/>
          </a:xfrm>
          <a:prstGeom prst="rect">
            <a:avLst/>
          </a:prstGeom>
          <a:noFill/>
          <a:ln w="9525">
            <a:noFill/>
            <a:miter lim="800000"/>
            <a:headEnd/>
            <a:tailEnd/>
          </a:ln>
          <a:effectLst/>
        </p:spPr>
      </p:pic>
      <p:sp>
        <p:nvSpPr>
          <p:cNvPr id="14" name="Text Box 4"/>
          <p:cNvSpPr txBox="1">
            <a:spLocks noChangeArrowheads="1"/>
          </p:cNvSpPr>
          <p:nvPr/>
        </p:nvSpPr>
        <p:spPr bwMode="auto">
          <a:xfrm>
            <a:off x="5929322" y="42396"/>
            <a:ext cx="3214678" cy="108234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algn="ctr" fontAlgn="base">
              <a:spcBef>
                <a:spcPct val="0"/>
              </a:spcBef>
              <a:spcAft>
                <a:spcPts val="1000"/>
              </a:spcAft>
            </a:pPr>
            <a:r>
              <a:rPr lang="fr-FR" sz="1400" b="1" dirty="0" smtClean="0">
                <a:solidFill>
                  <a:srgbClr val="C00000"/>
                </a:solidFill>
                <a:latin typeface="Verdana" pitchFamily="34" charset="0"/>
                <a:cs typeface="Arial" pitchFamily="34" charset="0"/>
              </a:rPr>
              <a:t> </a:t>
            </a:r>
            <a:r>
              <a:rPr lang="fr-FR" sz="2800" b="1" dirty="0" smtClean="0">
                <a:solidFill>
                  <a:srgbClr val="C00000"/>
                </a:solidFill>
                <a:latin typeface="Verdana" pitchFamily="34" charset="0"/>
                <a:cs typeface="Arial" pitchFamily="34" charset="0"/>
              </a:rPr>
              <a:t>MENINGIOME</a:t>
            </a:r>
          </a:p>
          <a:p>
            <a:pPr algn="ctr" fontAlgn="base">
              <a:spcBef>
                <a:spcPct val="0"/>
              </a:spcBef>
              <a:spcAft>
                <a:spcPts val="1000"/>
              </a:spcAft>
            </a:pPr>
            <a:r>
              <a:rPr lang="fr-FR" sz="2800" dirty="0" smtClean="0">
                <a:solidFill>
                  <a:srgbClr val="C00000"/>
                </a:solidFill>
                <a:latin typeface="Verdana" pitchFamily="34" charset="0"/>
                <a:cs typeface="Arial" pitchFamily="34" charset="0"/>
              </a:rPr>
              <a:t> </a:t>
            </a:r>
            <a:endParaRPr lang="fr-FR" sz="1400" dirty="0" smtClean="0">
              <a:solidFill>
                <a:srgbClr val="C00000"/>
              </a:solidFill>
              <a:latin typeface="Verdana" pitchFamily="34" charset="0"/>
              <a:cs typeface="Arial" pitchFamily="34" charset="0"/>
            </a:endParaRPr>
          </a:p>
        </p:txBody>
      </p:sp>
      <p:pic>
        <p:nvPicPr>
          <p:cNvPr id="15" name="Image 14" descr="CNS199"/>
          <p:cNvPicPr/>
          <p:nvPr/>
        </p:nvPicPr>
        <p:blipFill>
          <a:blip r:embed="rId7"/>
          <a:srcRect/>
          <a:stretch>
            <a:fillRect/>
          </a:stretch>
        </p:blipFill>
        <p:spPr bwMode="auto">
          <a:xfrm>
            <a:off x="5929323" y="3286124"/>
            <a:ext cx="3214678" cy="2057399"/>
          </a:xfrm>
          <a:prstGeom prst="rect">
            <a:avLst/>
          </a:prstGeom>
          <a:noFill/>
          <a:ln w="9525">
            <a:noFill/>
            <a:miter lim="800000"/>
            <a:headEnd/>
            <a:tailEnd/>
          </a:ln>
          <a:effectLst/>
        </p:spPr>
      </p:pic>
      <p:sp>
        <p:nvSpPr>
          <p:cNvPr id="16" name="Text Box 6"/>
          <p:cNvSpPr txBox="1">
            <a:spLocks noChangeArrowheads="1"/>
          </p:cNvSpPr>
          <p:nvPr/>
        </p:nvSpPr>
        <p:spPr bwMode="auto">
          <a:xfrm>
            <a:off x="5929322" y="5286389"/>
            <a:ext cx="3214678" cy="157161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fr-FR" sz="2400" b="1" dirty="0" smtClean="0">
                <a:solidFill>
                  <a:srgbClr val="002060"/>
                </a:solidFill>
                <a:latin typeface="Verdana" pitchFamily="34" charset="0"/>
                <a:cs typeface="Arial" pitchFamily="34" charset="0"/>
              </a:rPr>
              <a:t>MICROSCOPIE D’UN MENINGIOME</a:t>
            </a:r>
            <a:endParaRPr lang="fr-FR" sz="2400" dirty="0" smtClean="0">
              <a:solidFill>
                <a:srgbClr val="002060"/>
              </a:solidFill>
              <a:latin typeface="Verdana" pitchFamily="34" charset="0"/>
              <a:cs typeface="Arial" pitchFamily="34" charset="0"/>
            </a:endParaRPr>
          </a:p>
        </p:txBody>
      </p:sp>
    </p:spTree>
    <p:extLst>
      <p:ext uri="{BB962C8B-B14F-4D97-AF65-F5344CB8AC3E}">
        <p14:creationId xmlns:p14="http://schemas.microsoft.com/office/powerpoint/2010/main" val="167031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fmla="#ppt_w*sin(2.5*pi*$)">
                                          <p:val>
                                            <p:fltVal val="0"/>
                                          </p:val>
                                        </p:tav>
                                        <p:tav tm="100000">
                                          <p:val>
                                            <p:fltVal val="1"/>
                                          </p:val>
                                        </p:tav>
                                      </p:tavLst>
                                    </p:anim>
                                    <p:anim calcmode="lin" valueType="num">
                                      <p:cBhvr>
                                        <p:cTn id="8" dur="5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ppt_x"/>
                                          </p:val>
                                        </p:tav>
                                      </p:tavLst>
                                    </p:anim>
                                    <p:anim calcmode="lin" valueType="num">
                                      <p:cBhvr additive="base">
                                        <p:cTn id="13" dur="500"/>
                                        <p:tgtEl>
                                          <p:spTgt spid="4"/>
                                        </p:tgtEl>
                                        <p:attrNameLst>
                                          <p:attrName>ppt_y</p:attrName>
                                        </p:attrNameLst>
                                      </p:cBhvr>
                                      <p:tavLst>
                                        <p:tav tm="0">
                                          <p:val>
                                            <p:strVal val="ppt_y"/>
                                          </p:val>
                                        </p:tav>
                                        <p:tav tm="100000">
                                          <p:val>
                                            <p:strVal val="1+ppt_h/2"/>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580">
                                          <p:stCondLst>
                                            <p:cond delay="0"/>
                                          </p:stCondLst>
                                        </p:cTn>
                                        <p:tgtEl>
                                          <p:spTgt spid="8"/>
                                        </p:tgtEl>
                                      </p:cBhvr>
                                    </p:animEffect>
                                    <p:anim calcmode="lin" valueType="num">
                                      <p:cBhvr>
                                        <p:cTn id="5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5" dur="26">
                                          <p:stCondLst>
                                            <p:cond delay="650"/>
                                          </p:stCondLst>
                                        </p:cTn>
                                        <p:tgtEl>
                                          <p:spTgt spid="8"/>
                                        </p:tgtEl>
                                      </p:cBhvr>
                                      <p:to x="100000" y="60000"/>
                                    </p:animScale>
                                    <p:animScale>
                                      <p:cBhvr>
                                        <p:cTn id="56" dur="166" decel="50000">
                                          <p:stCondLst>
                                            <p:cond delay="676"/>
                                          </p:stCondLst>
                                        </p:cTn>
                                        <p:tgtEl>
                                          <p:spTgt spid="8"/>
                                        </p:tgtEl>
                                      </p:cBhvr>
                                      <p:to x="100000" y="100000"/>
                                    </p:animScale>
                                    <p:animScale>
                                      <p:cBhvr>
                                        <p:cTn id="57" dur="26">
                                          <p:stCondLst>
                                            <p:cond delay="1312"/>
                                          </p:stCondLst>
                                        </p:cTn>
                                        <p:tgtEl>
                                          <p:spTgt spid="8"/>
                                        </p:tgtEl>
                                      </p:cBhvr>
                                      <p:to x="100000" y="80000"/>
                                    </p:animScale>
                                    <p:animScale>
                                      <p:cBhvr>
                                        <p:cTn id="58" dur="166" decel="50000">
                                          <p:stCondLst>
                                            <p:cond delay="1338"/>
                                          </p:stCondLst>
                                        </p:cTn>
                                        <p:tgtEl>
                                          <p:spTgt spid="8"/>
                                        </p:tgtEl>
                                      </p:cBhvr>
                                      <p:to x="100000" y="100000"/>
                                    </p:animScale>
                                    <p:animScale>
                                      <p:cBhvr>
                                        <p:cTn id="59" dur="26">
                                          <p:stCondLst>
                                            <p:cond delay="1642"/>
                                          </p:stCondLst>
                                        </p:cTn>
                                        <p:tgtEl>
                                          <p:spTgt spid="8"/>
                                        </p:tgtEl>
                                      </p:cBhvr>
                                      <p:to x="100000" y="90000"/>
                                    </p:animScale>
                                    <p:animScale>
                                      <p:cBhvr>
                                        <p:cTn id="60" dur="166" decel="50000">
                                          <p:stCondLst>
                                            <p:cond delay="1668"/>
                                          </p:stCondLst>
                                        </p:cTn>
                                        <p:tgtEl>
                                          <p:spTgt spid="8"/>
                                        </p:tgtEl>
                                      </p:cBhvr>
                                      <p:to x="100000" y="100000"/>
                                    </p:animScale>
                                    <p:animScale>
                                      <p:cBhvr>
                                        <p:cTn id="61" dur="26">
                                          <p:stCondLst>
                                            <p:cond delay="1808"/>
                                          </p:stCondLst>
                                        </p:cTn>
                                        <p:tgtEl>
                                          <p:spTgt spid="8"/>
                                        </p:tgtEl>
                                      </p:cBhvr>
                                      <p:to x="100000" y="95000"/>
                                    </p:animScale>
                                    <p:animScale>
                                      <p:cBhvr>
                                        <p:cTn id="62" dur="166" decel="50000">
                                          <p:stCondLst>
                                            <p:cond delay="1834"/>
                                          </p:stCondLst>
                                        </p:cTn>
                                        <p:tgtEl>
                                          <p:spTgt spid="8"/>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wipe(down)">
                                      <p:cBhvr>
                                        <p:cTn id="67" dur="580">
                                          <p:stCondLst>
                                            <p:cond delay="0"/>
                                          </p:stCondLst>
                                        </p:cTn>
                                        <p:tgtEl>
                                          <p:spTgt spid="9"/>
                                        </p:tgtEl>
                                      </p:cBhvr>
                                    </p:animEffect>
                                    <p:anim calcmode="lin" valueType="num">
                                      <p:cBhvr>
                                        <p:cTn id="6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73" dur="26">
                                          <p:stCondLst>
                                            <p:cond delay="650"/>
                                          </p:stCondLst>
                                        </p:cTn>
                                        <p:tgtEl>
                                          <p:spTgt spid="9"/>
                                        </p:tgtEl>
                                      </p:cBhvr>
                                      <p:to x="100000" y="60000"/>
                                    </p:animScale>
                                    <p:animScale>
                                      <p:cBhvr>
                                        <p:cTn id="74" dur="166" decel="50000">
                                          <p:stCondLst>
                                            <p:cond delay="676"/>
                                          </p:stCondLst>
                                        </p:cTn>
                                        <p:tgtEl>
                                          <p:spTgt spid="9"/>
                                        </p:tgtEl>
                                      </p:cBhvr>
                                      <p:to x="100000" y="100000"/>
                                    </p:animScale>
                                    <p:animScale>
                                      <p:cBhvr>
                                        <p:cTn id="75" dur="26">
                                          <p:stCondLst>
                                            <p:cond delay="1312"/>
                                          </p:stCondLst>
                                        </p:cTn>
                                        <p:tgtEl>
                                          <p:spTgt spid="9"/>
                                        </p:tgtEl>
                                      </p:cBhvr>
                                      <p:to x="100000" y="80000"/>
                                    </p:animScale>
                                    <p:animScale>
                                      <p:cBhvr>
                                        <p:cTn id="76" dur="166" decel="50000">
                                          <p:stCondLst>
                                            <p:cond delay="1338"/>
                                          </p:stCondLst>
                                        </p:cTn>
                                        <p:tgtEl>
                                          <p:spTgt spid="9"/>
                                        </p:tgtEl>
                                      </p:cBhvr>
                                      <p:to x="100000" y="100000"/>
                                    </p:animScale>
                                    <p:animScale>
                                      <p:cBhvr>
                                        <p:cTn id="77" dur="26">
                                          <p:stCondLst>
                                            <p:cond delay="1642"/>
                                          </p:stCondLst>
                                        </p:cTn>
                                        <p:tgtEl>
                                          <p:spTgt spid="9"/>
                                        </p:tgtEl>
                                      </p:cBhvr>
                                      <p:to x="100000" y="90000"/>
                                    </p:animScale>
                                    <p:animScale>
                                      <p:cBhvr>
                                        <p:cTn id="78" dur="166" decel="50000">
                                          <p:stCondLst>
                                            <p:cond delay="1668"/>
                                          </p:stCondLst>
                                        </p:cTn>
                                        <p:tgtEl>
                                          <p:spTgt spid="9"/>
                                        </p:tgtEl>
                                      </p:cBhvr>
                                      <p:to x="100000" y="100000"/>
                                    </p:animScale>
                                    <p:animScale>
                                      <p:cBhvr>
                                        <p:cTn id="79" dur="26">
                                          <p:stCondLst>
                                            <p:cond delay="1808"/>
                                          </p:stCondLst>
                                        </p:cTn>
                                        <p:tgtEl>
                                          <p:spTgt spid="9"/>
                                        </p:tgtEl>
                                      </p:cBhvr>
                                      <p:to x="100000" y="95000"/>
                                    </p:animScale>
                                    <p:animScale>
                                      <p:cBhvr>
                                        <p:cTn id="80" dur="166" decel="50000">
                                          <p:stCondLst>
                                            <p:cond delay="1834"/>
                                          </p:stCondLst>
                                        </p:cTn>
                                        <p:tgtEl>
                                          <p:spTgt spid="9"/>
                                        </p:tgtEl>
                                      </p:cBhvr>
                                      <p:to x="100000" y="100000"/>
                                    </p:animScale>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0"/>
                                        </p:tgtEl>
                                        <p:attrNameLst>
                                          <p:attrName>style.visibility</p:attrName>
                                        </p:attrNameLst>
                                      </p:cBhvr>
                                      <p:to>
                                        <p:strVal val="visible"/>
                                      </p:to>
                                    </p:set>
                                    <p:anim calcmode="lin" valueType="num">
                                      <p:cBhvr additive="base">
                                        <p:cTn id="85" dur="500" fill="hold"/>
                                        <p:tgtEl>
                                          <p:spTgt spid="10"/>
                                        </p:tgtEl>
                                        <p:attrNameLst>
                                          <p:attrName>ppt_x</p:attrName>
                                        </p:attrNameLst>
                                      </p:cBhvr>
                                      <p:tavLst>
                                        <p:tav tm="0">
                                          <p:val>
                                            <p:strVal val="#ppt_x"/>
                                          </p:val>
                                        </p:tav>
                                        <p:tav tm="100000">
                                          <p:val>
                                            <p:strVal val="#ppt_x"/>
                                          </p:val>
                                        </p:tav>
                                      </p:tavLst>
                                    </p:anim>
                                    <p:anim calcmode="lin" valueType="num">
                                      <p:cBhvr additive="base">
                                        <p:cTn id="8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6" presetClass="entr" presetSubtype="0" fill="hold" nodeType="click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wipe(down)">
                                      <p:cBhvr>
                                        <p:cTn id="91" dur="580">
                                          <p:stCondLst>
                                            <p:cond delay="0"/>
                                          </p:stCondLst>
                                        </p:cTn>
                                        <p:tgtEl>
                                          <p:spTgt spid="11"/>
                                        </p:tgtEl>
                                      </p:cBhvr>
                                    </p:animEffect>
                                    <p:anim calcmode="lin" valueType="num">
                                      <p:cBhvr>
                                        <p:cTn id="9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97" dur="26">
                                          <p:stCondLst>
                                            <p:cond delay="650"/>
                                          </p:stCondLst>
                                        </p:cTn>
                                        <p:tgtEl>
                                          <p:spTgt spid="11"/>
                                        </p:tgtEl>
                                      </p:cBhvr>
                                      <p:to x="100000" y="60000"/>
                                    </p:animScale>
                                    <p:animScale>
                                      <p:cBhvr>
                                        <p:cTn id="98" dur="166" decel="50000">
                                          <p:stCondLst>
                                            <p:cond delay="676"/>
                                          </p:stCondLst>
                                        </p:cTn>
                                        <p:tgtEl>
                                          <p:spTgt spid="11"/>
                                        </p:tgtEl>
                                      </p:cBhvr>
                                      <p:to x="100000" y="100000"/>
                                    </p:animScale>
                                    <p:animScale>
                                      <p:cBhvr>
                                        <p:cTn id="99" dur="26">
                                          <p:stCondLst>
                                            <p:cond delay="1312"/>
                                          </p:stCondLst>
                                        </p:cTn>
                                        <p:tgtEl>
                                          <p:spTgt spid="11"/>
                                        </p:tgtEl>
                                      </p:cBhvr>
                                      <p:to x="100000" y="80000"/>
                                    </p:animScale>
                                    <p:animScale>
                                      <p:cBhvr>
                                        <p:cTn id="100" dur="166" decel="50000">
                                          <p:stCondLst>
                                            <p:cond delay="1338"/>
                                          </p:stCondLst>
                                        </p:cTn>
                                        <p:tgtEl>
                                          <p:spTgt spid="11"/>
                                        </p:tgtEl>
                                      </p:cBhvr>
                                      <p:to x="100000" y="100000"/>
                                    </p:animScale>
                                    <p:animScale>
                                      <p:cBhvr>
                                        <p:cTn id="101" dur="26">
                                          <p:stCondLst>
                                            <p:cond delay="1642"/>
                                          </p:stCondLst>
                                        </p:cTn>
                                        <p:tgtEl>
                                          <p:spTgt spid="11"/>
                                        </p:tgtEl>
                                      </p:cBhvr>
                                      <p:to x="100000" y="90000"/>
                                    </p:animScale>
                                    <p:animScale>
                                      <p:cBhvr>
                                        <p:cTn id="102" dur="166" decel="50000">
                                          <p:stCondLst>
                                            <p:cond delay="1668"/>
                                          </p:stCondLst>
                                        </p:cTn>
                                        <p:tgtEl>
                                          <p:spTgt spid="11"/>
                                        </p:tgtEl>
                                      </p:cBhvr>
                                      <p:to x="100000" y="100000"/>
                                    </p:animScale>
                                    <p:animScale>
                                      <p:cBhvr>
                                        <p:cTn id="103" dur="26">
                                          <p:stCondLst>
                                            <p:cond delay="1808"/>
                                          </p:stCondLst>
                                        </p:cTn>
                                        <p:tgtEl>
                                          <p:spTgt spid="11"/>
                                        </p:tgtEl>
                                      </p:cBhvr>
                                      <p:to x="100000" y="95000"/>
                                    </p:animScale>
                                    <p:animScale>
                                      <p:cBhvr>
                                        <p:cTn id="104" dur="166" decel="50000">
                                          <p:stCondLst>
                                            <p:cond delay="1834"/>
                                          </p:stCondLst>
                                        </p:cTn>
                                        <p:tgtEl>
                                          <p:spTgt spid="11"/>
                                        </p:tgtEl>
                                      </p:cBhvr>
                                      <p:to x="100000" y="100000"/>
                                    </p:animScale>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12"/>
                                        </p:tgtEl>
                                        <p:attrNameLst>
                                          <p:attrName>style.visibility</p:attrName>
                                        </p:attrNameLst>
                                      </p:cBhvr>
                                      <p:to>
                                        <p:strVal val="visible"/>
                                      </p:to>
                                    </p:set>
                                    <p:anim calcmode="lin" valueType="num">
                                      <p:cBhvr additive="base">
                                        <p:cTn id="109" dur="500" fill="hold"/>
                                        <p:tgtEl>
                                          <p:spTgt spid="12"/>
                                        </p:tgtEl>
                                        <p:attrNameLst>
                                          <p:attrName>ppt_x</p:attrName>
                                        </p:attrNameLst>
                                      </p:cBhvr>
                                      <p:tavLst>
                                        <p:tav tm="0">
                                          <p:val>
                                            <p:strVal val="#ppt_x"/>
                                          </p:val>
                                        </p:tav>
                                        <p:tav tm="100000">
                                          <p:val>
                                            <p:strVal val="#ppt_x"/>
                                          </p:val>
                                        </p:tav>
                                      </p:tavLst>
                                    </p:anim>
                                    <p:anim calcmode="lin" valueType="num">
                                      <p:cBhvr additive="base">
                                        <p:cTn id="11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13"/>
                                        </p:tgtEl>
                                        <p:attrNameLst>
                                          <p:attrName>style.visibility</p:attrName>
                                        </p:attrNameLst>
                                      </p:cBhvr>
                                      <p:to>
                                        <p:strVal val="visible"/>
                                      </p:to>
                                    </p:set>
                                    <p:anim calcmode="lin" valueType="num">
                                      <p:cBhvr additive="base">
                                        <p:cTn id="115" dur="500" fill="hold"/>
                                        <p:tgtEl>
                                          <p:spTgt spid="13"/>
                                        </p:tgtEl>
                                        <p:attrNameLst>
                                          <p:attrName>ppt_x</p:attrName>
                                        </p:attrNameLst>
                                      </p:cBhvr>
                                      <p:tavLst>
                                        <p:tav tm="0">
                                          <p:val>
                                            <p:strVal val="#ppt_x"/>
                                          </p:val>
                                        </p:tav>
                                        <p:tav tm="100000">
                                          <p:val>
                                            <p:strVal val="#ppt_x"/>
                                          </p:val>
                                        </p:tav>
                                      </p:tavLst>
                                    </p:anim>
                                    <p:anim calcmode="lin" valueType="num">
                                      <p:cBhvr additive="base">
                                        <p:cTn id="1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14"/>
                                        </p:tgtEl>
                                        <p:attrNameLst>
                                          <p:attrName>style.visibility</p:attrName>
                                        </p:attrNameLst>
                                      </p:cBhvr>
                                      <p:to>
                                        <p:strVal val="visible"/>
                                      </p:to>
                                    </p:set>
                                    <p:anim calcmode="lin" valueType="num">
                                      <p:cBhvr additive="base">
                                        <p:cTn id="121" dur="500" fill="hold"/>
                                        <p:tgtEl>
                                          <p:spTgt spid="14"/>
                                        </p:tgtEl>
                                        <p:attrNameLst>
                                          <p:attrName>ppt_x</p:attrName>
                                        </p:attrNameLst>
                                      </p:cBhvr>
                                      <p:tavLst>
                                        <p:tav tm="0">
                                          <p:val>
                                            <p:strVal val="#ppt_x"/>
                                          </p:val>
                                        </p:tav>
                                        <p:tav tm="100000">
                                          <p:val>
                                            <p:strVal val="#ppt_x"/>
                                          </p:val>
                                        </p:tav>
                                      </p:tavLst>
                                    </p:anim>
                                    <p:anim calcmode="lin" valueType="num">
                                      <p:cBhvr additive="base">
                                        <p:cTn id="1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nodeType="clickEffect">
                                  <p:stCondLst>
                                    <p:cond delay="0"/>
                                  </p:stCondLst>
                                  <p:childTnLst>
                                    <p:set>
                                      <p:cBhvr>
                                        <p:cTn id="126" dur="1" fill="hold">
                                          <p:stCondLst>
                                            <p:cond delay="0"/>
                                          </p:stCondLst>
                                        </p:cTn>
                                        <p:tgtEl>
                                          <p:spTgt spid="15"/>
                                        </p:tgtEl>
                                        <p:attrNameLst>
                                          <p:attrName>style.visibility</p:attrName>
                                        </p:attrNameLst>
                                      </p:cBhvr>
                                      <p:to>
                                        <p:strVal val="visible"/>
                                      </p:to>
                                    </p:set>
                                    <p:anim calcmode="lin" valueType="num">
                                      <p:cBhvr additive="base">
                                        <p:cTn id="127" dur="500" fill="hold"/>
                                        <p:tgtEl>
                                          <p:spTgt spid="15"/>
                                        </p:tgtEl>
                                        <p:attrNameLst>
                                          <p:attrName>ppt_x</p:attrName>
                                        </p:attrNameLst>
                                      </p:cBhvr>
                                      <p:tavLst>
                                        <p:tav tm="0">
                                          <p:val>
                                            <p:strVal val="#ppt_x"/>
                                          </p:val>
                                        </p:tav>
                                        <p:tav tm="100000">
                                          <p:val>
                                            <p:strVal val="#ppt_x"/>
                                          </p:val>
                                        </p:tav>
                                      </p:tavLst>
                                    </p:anim>
                                    <p:anim calcmode="lin" valueType="num">
                                      <p:cBhvr additive="base">
                                        <p:cTn id="1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16"/>
                                        </p:tgtEl>
                                        <p:attrNameLst>
                                          <p:attrName>style.visibility</p:attrName>
                                        </p:attrNameLst>
                                      </p:cBhvr>
                                      <p:to>
                                        <p:strVal val="visible"/>
                                      </p:to>
                                    </p:set>
                                    <p:anim calcmode="lin" valueType="num">
                                      <p:cBhvr additive="base">
                                        <p:cTn id="133" dur="500" fill="hold"/>
                                        <p:tgtEl>
                                          <p:spTgt spid="16"/>
                                        </p:tgtEl>
                                        <p:attrNameLst>
                                          <p:attrName>ppt_x</p:attrName>
                                        </p:attrNameLst>
                                      </p:cBhvr>
                                      <p:tavLst>
                                        <p:tav tm="0">
                                          <p:val>
                                            <p:strVal val="#ppt_x"/>
                                          </p:val>
                                        </p:tav>
                                        <p:tav tm="100000">
                                          <p:val>
                                            <p:strVal val="#ppt_x"/>
                                          </p:val>
                                        </p:tav>
                                      </p:tavLst>
                                    </p:anim>
                                    <p:anim calcmode="lin" valueType="num">
                                      <p:cBhvr additive="base">
                                        <p:cTn id="1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8" grpId="0" animBg="1"/>
      <p:bldP spid="10" grpId="0" animBg="1"/>
      <p:bldP spid="12" grpId="0" animBg="1"/>
      <p:bldP spid="14"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1"/>
          <p:cNvSpPr txBox="1">
            <a:spLocks noChangeArrowheads="1"/>
          </p:cNvSpPr>
          <p:nvPr/>
        </p:nvSpPr>
        <p:spPr bwMode="auto">
          <a:xfrm>
            <a:off x="1785918" y="87015"/>
            <a:ext cx="5429288" cy="461665"/>
          </a:xfrm>
          <a:prstGeom prst="rect">
            <a:avLst/>
          </a:prstGeom>
          <a:gradFill rotWithShape="1">
            <a:gsLst>
              <a:gs pos="0">
                <a:srgbClr val="5E0047"/>
              </a:gs>
              <a:gs pos="100000">
                <a:srgbClr val="CC0099"/>
              </a:gs>
            </a:gsLst>
            <a:lin ang="0" scaled="1"/>
          </a:gradFill>
          <a:ln w="9525" algn="ctr">
            <a:noFill/>
            <a:miter lim="800000"/>
            <a:headEnd/>
            <a:tailEnd/>
          </a:ln>
        </p:spPr>
        <p:txBody>
          <a:bodyPr wrap="square">
            <a:spAutoFit/>
          </a:bodyPr>
          <a:lstStyle/>
          <a:p>
            <a:pPr algn="ctr" eaLnBrk="0" fontAlgn="base" hangingPunct="0">
              <a:spcBef>
                <a:spcPct val="0"/>
              </a:spcBef>
              <a:spcAft>
                <a:spcPct val="0"/>
              </a:spcAft>
            </a:pPr>
            <a:r>
              <a:rPr lang="fr-FR" sz="2400" b="1" dirty="0" smtClean="0">
                <a:solidFill>
                  <a:srgbClr val="FFFF00"/>
                </a:solidFill>
                <a:latin typeface="Verdana" pitchFamily="34" charset="0"/>
                <a:cs typeface="Times New Roman" pitchFamily="18" charset="0"/>
              </a:rPr>
              <a:t>À quoi sont dus les cancers ?</a:t>
            </a:r>
          </a:p>
        </p:txBody>
      </p:sp>
      <p:sp>
        <p:nvSpPr>
          <p:cNvPr id="6" name="Text Box 11"/>
          <p:cNvSpPr txBox="1">
            <a:spLocks noChangeArrowheads="1"/>
          </p:cNvSpPr>
          <p:nvPr/>
        </p:nvSpPr>
        <p:spPr bwMode="auto">
          <a:xfrm>
            <a:off x="-32" y="620688"/>
            <a:ext cx="9429816" cy="461665"/>
          </a:xfrm>
          <a:prstGeom prst="rect">
            <a:avLst/>
          </a:prstGeom>
          <a:gradFill rotWithShape="1">
            <a:gsLst>
              <a:gs pos="0">
                <a:srgbClr val="996633"/>
              </a:gs>
              <a:gs pos="100000">
                <a:schemeClr val="bg1">
                  <a:alpha val="0"/>
                </a:schemeClr>
              </a:gs>
            </a:gsLst>
            <a:lin ang="0" scaled="1"/>
          </a:gradFill>
          <a:ln w="9525" algn="ctr">
            <a:noFill/>
            <a:miter lim="800000"/>
            <a:headEnd/>
            <a:tailEnd/>
          </a:ln>
        </p:spPr>
        <p:txBody>
          <a:bodyPr wrap="square">
            <a:spAutoFit/>
          </a:bodyPr>
          <a:lstStyle/>
          <a:p>
            <a:pPr eaLnBrk="0" fontAlgn="base" hangingPunct="0">
              <a:spcBef>
                <a:spcPct val="0"/>
              </a:spcBef>
              <a:spcAft>
                <a:spcPct val="0"/>
              </a:spcAft>
              <a:buClr>
                <a:srgbClr val="FFFF00"/>
              </a:buClr>
            </a:pPr>
            <a:r>
              <a:rPr lang="fr-FR" sz="2400" b="1" dirty="0" smtClean="0">
                <a:solidFill>
                  <a:srgbClr val="FFFF00"/>
                </a:solidFill>
                <a:cs typeface="Times New Roman" pitchFamily="18" charset="0"/>
              </a:rPr>
              <a:t>une mauvaise hygiène de vie</a:t>
            </a:r>
          </a:p>
        </p:txBody>
      </p:sp>
      <p:sp>
        <p:nvSpPr>
          <p:cNvPr id="7" name="Text Box 11"/>
          <p:cNvSpPr txBox="1">
            <a:spLocks noChangeArrowheads="1"/>
          </p:cNvSpPr>
          <p:nvPr/>
        </p:nvSpPr>
        <p:spPr bwMode="auto">
          <a:xfrm>
            <a:off x="-32" y="1268760"/>
            <a:ext cx="9429816" cy="461665"/>
          </a:xfrm>
          <a:prstGeom prst="rect">
            <a:avLst/>
          </a:prstGeom>
          <a:gradFill rotWithShape="1">
            <a:gsLst>
              <a:gs pos="0">
                <a:srgbClr val="996633"/>
              </a:gs>
              <a:gs pos="100000">
                <a:schemeClr val="bg1">
                  <a:alpha val="0"/>
                </a:schemeClr>
              </a:gs>
            </a:gsLst>
            <a:lin ang="0" scaled="1"/>
          </a:gradFill>
          <a:ln w="9525" algn="ctr">
            <a:noFill/>
            <a:miter lim="800000"/>
            <a:headEnd/>
            <a:tailEnd/>
          </a:ln>
        </p:spPr>
        <p:txBody>
          <a:bodyPr wrap="square">
            <a:spAutoFit/>
          </a:bodyPr>
          <a:lstStyle/>
          <a:p>
            <a:pPr eaLnBrk="0" fontAlgn="base" hangingPunct="0">
              <a:spcBef>
                <a:spcPct val="0"/>
              </a:spcBef>
              <a:spcAft>
                <a:spcPct val="0"/>
              </a:spcAft>
              <a:buClr>
                <a:srgbClr val="FFFF00"/>
              </a:buClr>
            </a:pPr>
            <a:r>
              <a:rPr lang="fr-FR" sz="2400" b="1" dirty="0" smtClean="0">
                <a:solidFill>
                  <a:srgbClr val="FFFF00"/>
                </a:solidFill>
                <a:cs typeface="Times New Roman" pitchFamily="18" charset="0"/>
              </a:rPr>
              <a:t>exposition à certains éléments de l'environnement </a:t>
            </a:r>
          </a:p>
        </p:txBody>
      </p:sp>
      <p:sp>
        <p:nvSpPr>
          <p:cNvPr id="8" name="ZoneTexte 7"/>
          <p:cNvSpPr txBox="1"/>
          <p:nvPr/>
        </p:nvSpPr>
        <p:spPr>
          <a:xfrm>
            <a:off x="71438" y="1772816"/>
            <a:ext cx="8893050" cy="1938992"/>
          </a:xfrm>
          <a:prstGeom prst="rect">
            <a:avLst/>
          </a:prstGeom>
          <a:noFill/>
        </p:spPr>
        <p:txBody>
          <a:bodyPr wrap="square" rtlCol="0">
            <a:spAutoFit/>
          </a:bodyPr>
          <a:lstStyle/>
          <a:p>
            <a:pPr eaLnBrk="0" fontAlgn="base" hangingPunct="0">
              <a:spcBef>
                <a:spcPct val="0"/>
              </a:spcBef>
              <a:spcAft>
                <a:spcPct val="0"/>
              </a:spcAft>
            </a:pPr>
            <a:r>
              <a:rPr lang="fr-FR" sz="2400" dirty="0">
                <a:solidFill>
                  <a:prstClr val="white"/>
                </a:solidFill>
                <a:cs typeface="Times New Roman" pitchFamily="18" charset="0"/>
              </a:rPr>
              <a:t>P</a:t>
            </a:r>
            <a:r>
              <a:rPr lang="fr-FR" sz="2400" dirty="0" smtClean="0">
                <a:solidFill>
                  <a:prstClr val="white"/>
                </a:solidFill>
                <a:cs typeface="Times New Roman" pitchFamily="18" charset="0"/>
              </a:rPr>
              <a:t>ollution, </a:t>
            </a:r>
          </a:p>
          <a:p>
            <a:pPr eaLnBrk="0" fontAlgn="base" hangingPunct="0">
              <a:spcBef>
                <a:spcPct val="0"/>
              </a:spcBef>
              <a:spcAft>
                <a:spcPct val="0"/>
              </a:spcAft>
            </a:pPr>
            <a:r>
              <a:rPr lang="fr-FR" sz="2400" dirty="0" smtClean="0">
                <a:solidFill>
                  <a:prstClr val="white"/>
                </a:solidFill>
                <a:cs typeface="Times New Roman" pitchFamily="18" charset="0"/>
              </a:rPr>
              <a:t>Certains produits chimiques cancérigènes, </a:t>
            </a:r>
          </a:p>
          <a:p>
            <a:pPr eaLnBrk="0" fontAlgn="base" hangingPunct="0">
              <a:spcBef>
                <a:spcPct val="0"/>
              </a:spcBef>
              <a:spcAft>
                <a:spcPct val="0"/>
              </a:spcAft>
            </a:pPr>
            <a:r>
              <a:rPr lang="fr-FR" sz="2400" dirty="0">
                <a:solidFill>
                  <a:prstClr val="white"/>
                </a:solidFill>
                <a:cs typeface="Times New Roman" pitchFamily="18" charset="0"/>
              </a:rPr>
              <a:t>C</a:t>
            </a:r>
            <a:r>
              <a:rPr lang="fr-FR" sz="2400" dirty="0" smtClean="0">
                <a:solidFill>
                  <a:prstClr val="white"/>
                </a:solidFill>
                <a:cs typeface="Times New Roman" pitchFamily="18" charset="0"/>
              </a:rPr>
              <a:t>ertains médicaments,</a:t>
            </a:r>
          </a:p>
          <a:p>
            <a:pPr eaLnBrk="0" fontAlgn="base" hangingPunct="0">
              <a:spcBef>
                <a:spcPct val="0"/>
              </a:spcBef>
              <a:spcAft>
                <a:spcPct val="0"/>
              </a:spcAft>
            </a:pPr>
            <a:r>
              <a:rPr lang="fr-FR" sz="2400" dirty="0" smtClean="0">
                <a:solidFill>
                  <a:prstClr val="white"/>
                </a:solidFill>
                <a:cs typeface="Times New Roman" pitchFamily="18" charset="0"/>
              </a:rPr>
              <a:t>Radiations, </a:t>
            </a:r>
          </a:p>
          <a:p>
            <a:pPr eaLnBrk="0" fontAlgn="base" hangingPunct="0">
              <a:spcBef>
                <a:spcPct val="0"/>
              </a:spcBef>
              <a:spcAft>
                <a:spcPct val="0"/>
              </a:spcAft>
            </a:pPr>
            <a:r>
              <a:rPr lang="fr-FR" sz="2400" dirty="0" smtClean="0">
                <a:solidFill>
                  <a:prstClr val="white"/>
                </a:solidFill>
                <a:cs typeface="Times New Roman" pitchFamily="18" charset="0"/>
              </a:rPr>
              <a:t>Les expositions professionnelles </a:t>
            </a:r>
            <a:endParaRPr lang="fr-FR" sz="2400" dirty="0">
              <a:solidFill>
                <a:prstClr val="white"/>
              </a:solidFill>
              <a:cs typeface="Times New Roman" pitchFamily="18" charset="0"/>
            </a:endParaRPr>
          </a:p>
        </p:txBody>
      </p:sp>
      <p:sp>
        <p:nvSpPr>
          <p:cNvPr id="10" name="Text Box 11"/>
          <p:cNvSpPr txBox="1">
            <a:spLocks noChangeArrowheads="1"/>
          </p:cNvSpPr>
          <p:nvPr/>
        </p:nvSpPr>
        <p:spPr bwMode="auto">
          <a:xfrm>
            <a:off x="-32" y="3789040"/>
            <a:ext cx="9429816" cy="461665"/>
          </a:xfrm>
          <a:prstGeom prst="rect">
            <a:avLst/>
          </a:prstGeom>
          <a:gradFill rotWithShape="1">
            <a:gsLst>
              <a:gs pos="0">
                <a:srgbClr val="996633"/>
              </a:gs>
              <a:gs pos="100000">
                <a:schemeClr val="bg1">
                  <a:alpha val="0"/>
                </a:schemeClr>
              </a:gs>
            </a:gsLst>
            <a:lin ang="0" scaled="1"/>
          </a:gradFill>
          <a:ln w="9525" algn="ctr">
            <a:noFill/>
            <a:miter lim="800000"/>
            <a:headEnd/>
            <a:tailEnd/>
          </a:ln>
        </p:spPr>
        <p:txBody>
          <a:bodyPr wrap="square">
            <a:spAutoFit/>
          </a:bodyPr>
          <a:lstStyle/>
          <a:p>
            <a:pPr eaLnBrk="0" fontAlgn="base" hangingPunct="0">
              <a:spcBef>
                <a:spcPct val="0"/>
              </a:spcBef>
              <a:spcAft>
                <a:spcPct val="0"/>
              </a:spcAft>
              <a:buClr>
                <a:srgbClr val="FFFF00"/>
              </a:buClr>
            </a:pPr>
            <a:r>
              <a:rPr lang="fr-FR" sz="2400" b="1" dirty="0" smtClean="0">
                <a:solidFill>
                  <a:srgbClr val="FFFF00"/>
                </a:solidFill>
                <a:cs typeface="Times New Roman" pitchFamily="18" charset="0"/>
              </a:rPr>
              <a:t>présence dans l'organisme de virus dits "oncogènes"</a:t>
            </a:r>
          </a:p>
        </p:txBody>
      </p:sp>
      <p:sp>
        <p:nvSpPr>
          <p:cNvPr id="12" name="Text Box 11"/>
          <p:cNvSpPr txBox="1">
            <a:spLocks noChangeArrowheads="1"/>
          </p:cNvSpPr>
          <p:nvPr/>
        </p:nvSpPr>
        <p:spPr bwMode="auto">
          <a:xfrm>
            <a:off x="-32" y="4839543"/>
            <a:ext cx="9429816" cy="461665"/>
          </a:xfrm>
          <a:prstGeom prst="rect">
            <a:avLst/>
          </a:prstGeom>
          <a:gradFill rotWithShape="1">
            <a:gsLst>
              <a:gs pos="0">
                <a:srgbClr val="996633"/>
              </a:gs>
              <a:gs pos="100000">
                <a:schemeClr val="bg1">
                  <a:alpha val="0"/>
                </a:schemeClr>
              </a:gs>
            </a:gsLst>
            <a:lin ang="0" scaled="1"/>
          </a:gradFill>
          <a:ln w="9525" algn="ctr">
            <a:noFill/>
            <a:miter lim="800000"/>
            <a:headEnd/>
            <a:tailEnd/>
          </a:ln>
        </p:spPr>
        <p:txBody>
          <a:bodyPr wrap="square">
            <a:spAutoFit/>
          </a:bodyPr>
          <a:lstStyle/>
          <a:p>
            <a:pPr eaLnBrk="0" fontAlgn="base" hangingPunct="0">
              <a:spcBef>
                <a:spcPct val="0"/>
              </a:spcBef>
              <a:spcAft>
                <a:spcPct val="0"/>
              </a:spcAft>
              <a:buClr>
                <a:srgbClr val="FFFF00"/>
              </a:buClr>
            </a:pPr>
            <a:r>
              <a:rPr lang="fr-FR" sz="2400" b="1" dirty="0" smtClean="0">
                <a:solidFill>
                  <a:srgbClr val="FFFF00"/>
                </a:solidFill>
                <a:cs typeface="Times New Roman" pitchFamily="18" charset="0"/>
              </a:rPr>
              <a:t>prédispositions génétiques</a:t>
            </a:r>
          </a:p>
        </p:txBody>
      </p:sp>
      <p:sp>
        <p:nvSpPr>
          <p:cNvPr id="11" name="ZoneTexte 10"/>
          <p:cNvSpPr txBox="1"/>
          <p:nvPr/>
        </p:nvSpPr>
        <p:spPr>
          <a:xfrm>
            <a:off x="0" y="4293096"/>
            <a:ext cx="8388424" cy="461665"/>
          </a:xfrm>
          <a:prstGeom prst="rect">
            <a:avLst/>
          </a:prstGeom>
          <a:noFill/>
        </p:spPr>
        <p:txBody>
          <a:bodyPr wrap="square" rtlCol="0">
            <a:spAutoFit/>
          </a:bodyPr>
          <a:lstStyle/>
          <a:p>
            <a:pPr eaLnBrk="0" fontAlgn="base" hangingPunct="0">
              <a:spcBef>
                <a:spcPct val="0"/>
              </a:spcBef>
              <a:spcAft>
                <a:spcPct val="0"/>
              </a:spcAft>
            </a:pPr>
            <a:r>
              <a:rPr kumimoji="1" lang="fr-FR" sz="2400" dirty="0" smtClean="0">
                <a:solidFill>
                  <a:prstClr val="white"/>
                </a:solidFill>
                <a:cs typeface="Times New Roman" pitchFamily="18" charset="0"/>
              </a:rPr>
              <a:t>Le virus de l'hépatite B</a:t>
            </a:r>
            <a:endParaRPr lang="fr-FR" sz="2400" dirty="0">
              <a:solidFill>
                <a:prstClr val="white"/>
              </a:solidFill>
              <a:cs typeface="Times New Roman" pitchFamily="18" charset="0"/>
            </a:endParaRPr>
          </a:p>
        </p:txBody>
      </p:sp>
      <p:sp>
        <p:nvSpPr>
          <p:cNvPr id="13" name="ZoneTexte 12"/>
          <p:cNvSpPr txBox="1"/>
          <p:nvPr/>
        </p:nvSpPr>
        <p:spPr>
          <a:xfrm>
            <a:off x="-32" y="5301208"/>
            <a:ext cx="9144032" cy="1200329"/>
          </a:xfrm>
          <a:prstGeom prst="rect">
            <a:avLst/>
          </a:prstGeom>
          <a:noFill/>
        </p:spPr>
        <p:txBody>
          <a:bodyPr wrap="square" rtlCol="0">
            <a:spAutoFit/>
          </a:bodyPr>
          <a:lstStyle/>
          <a:p>
            <a:pPr eaLnBrk="0" fontAlgn="base" hangingPunct="0">
              <a:spcBef>
                <a:spcPct val="0"/>
              </a:spcBef>
              <a:spcAft>
                <a:spcPct val="0"/>
              </a:spcAft>
              <a:buFontTx/>
              <a:buChar char="-"/>
            </a:pPr>
            <a:r>
              <a:rPr lang="fr-FR" sz="2400" dirty="0" smtClean="0">
                <a:solidFill>
                  <a:prstClr val="white"/>
                </a:solidFill>
                <a:cs typeface="Times New Roman" pitchFamily="18" charset="0"/>
              </a:rPr>
              <a:t> le rétinoblastome, </a:t>
            </a:r>
          </a:p>
          <a:p>
            <a:pPr eaLnBrk="0" fontAlgn="base" hangingPunct="0">
              <a:spcBef>
                <a:spcPct val="0"/>
              </a:spcBef>
              <a:spcAft>
                <a:spcPct val="0"/>
              </a:spcAft>
            </a:pPr>
            <a:r>
              <a:rPr lang="fr-FR" sz="2400" dirty="0" smtClean="0">
                <a:solidFill>
                  <a:prstClr val="white"/>
                </a:solidFill>
                <a:cs typeface="Times New Roman" pitchFamily="18" charset="0"/>
              </a:rPr>
              <a:t>- certains néphroblastomes pédiatriques, </a:t>
            </a:r>
          </a:p>
          <a:p>
            <a:pPr eaLnBrk="0" fontAlgn="base" hangingPunct="0">
              <a:spcBef>
                <a:spcPct val="0"/>
              </a:spcBef>
              <a:spcAft>
                <a:spcPct val="0"/>
              </a:spcAft>
            </a:pPr>
            <a:r>
              <a:rPr lang="fr-FR" sz="2400" dirty="0" smtClean="0">
                <a:solidFill>
                  <a:prstClr val="white"/>
                </a:solidFill>
                <a:cs typeface="Times New Roman" pitchFamily="18" charset="0"/>
              </a:rPr>
              <a:t>- le cancer familial de la thyroïde médullaire.</a:t>
            </a:r>
          </a:p>
        </p:txBody>
      </p:sp>
    </p:spTree>
    <p:extLst>
      <p:ext uri="{BB962C8B-B14F-4D97-AF65-F5344CB8AC3E}">
        <p14:creationId xmlns:p14="http://schemas.microsoft.com/office/powerpoint/2010/main" val="152189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fmla="#ppt_w*sin(2.5*pi*$)">
                                          <p:val>
                                            <p:fltVal val="0"/>
                                          </p:val>
                                        </p:tav>
                                        <p:tav tm="100000">
                                          <p:val>
                                            <p:fltVal val="1"/>
                                          </p:val>
                                        </p:tav>
                                      </p:tavLst>
                                    </p:anim>
                                    <p:anim calcmode="lin" valueType="num">
                                      <p:cBhvr>
                                        <p:cTn id="8" dur="5000" fill="hold"/>
                                        <p:tgtEl>
                                          <p:spTgt spid="5"/>
                                        </p:tgtEl>
                                        <p:attrNameLst>
                                          <p:attrName>ppt_h</p:attrName>
                                        </p:attrNameLst>
                                      </p:cBhvr>
                                      <p:tavLst>
                                        <p:tav tm="0">
                                          <p:val>
                                            <p:strVal val="#ppt_h"/>
                                          </p:val>
                                        </p:tav>
                                        <p:tav tm="100000">
                                          <p:val>
                                            <p:strVal val="#ppt_h"/>
                                          </p:val>
                                        </p:tav>
                                      </p:tavLst>
                                    </p:anim>
                                  </p:childTnLst>
                                </p:cTn>
                              </p:par>
                              <p:par>
                                <p:cTn id="9" presetID="18" presetClass="entr" presetSubtype="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strips(downRight)">
                                      <p:cBhvr>
                                        <p:cTn id="11" dur="500"/>
                                        <p:tgtEl>
                                          <p:spTgt spid="6"/>
                                        </p:tgtEl>
                                      </p:cBhvr>
                                    </p:animEffect>
                                  </p:childTnLst>
                                </p:cTn>
                              </p:par>
                              <p:par>
                                <p:cTn id="12" presetID="18" presetClass="entr" presetSubtype="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strips(downRight)">
                                      <p:cBhvr>
                                        <p:cTn id="14" dur="500"/>
                                        <p:tgtEl>
                                          <p:spTgt spid="7"/>
                                        </p:tgtEl>
                                      </p:cBhvr>
                                    </p:animEffect>
                                  </p:childTnLst>
                                </p:cTn>
                              </p:par>
                              <p:par>
                                <p:cTn id="15" presetID="18" presetClass="entr" presetSubtype="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strips(downRight)">
                                      <p:cBhvr>
                                        <p:cTn id="17" dur="500"/>
                                        <p:tgtEl>
                                          <p:spTgt spid="10"/>
                                        </p:tgtEl>
                                      </p:cBhvr>
                                    </p:animEffect>
                                  </p:childTnLst>
                                </p:cTn>
                              </p:par>
                              <p:par>
                                <p:cTn id="18" presetID="18" presetClass="entr" presetSubtype="6"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strips(downRight)">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p:cNvSpPr/>
          <p:nvPr/>
        </p:nvSpPr>
        <p:spPr>
          <a:xfrm>
            <a:off x="71406" y="3501008"/>
            <a:ext cx="2571768" cy="856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fr-FR" sz="2400" b="1" dirty="0" smtClean="0">
                <a:solidFill>
                  <a:srgbClr val="FFFF00"/>
                </a:solidFill>
              </a:rPr>
              <a:t>Proto-oncogènes</a:t>
            </a:r>
            <a:endParaRPr lang="fr-FR" sz="2400" b="1" dirty="0">
              <a:solidFill>
                <a:srgbClr val="FFFF00"/>
              </a:solidFill>
            </a:endParaRPr>
          </a:p>
        </p:txBody>
      </p:sp>
      <p:sp>
        <p:nvSpPr>
          <p:cNvPr id="5" name="Ellipse 4"/>
          <p:cNvSpPr/>
          <p:nvPr/>
        </p:nvSpPr>
        <p:spPr>
          <a:xfrm>
            <a:off x="6429388" y="3643314"/>
            <a:ext cx="2607108" cy="8572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fr-FR" sz="2400" b="1" dirty="0" smtClean="0">
                <a:solidFill>
                  <a:srgbClr val="C00000"/>
                </a:solidFill>
              </a:rPr>
              <a:t>Oncogènes</a:t>
            </a:r>
            <a:endParaRPr lang="fr-FR" sz="2400" b="1" dirty="0">
              <a:solidFill>
                <a:srgbClr val="C00000"/>
              </a:solidFill>
            </a:endParaRPr>
          </a:p>
        </p:txBody>
      </p:sp>
      <p:sp>
        <p:nvSpPr>
          <p:cNvPr id="6" name="ZoneTexte 5"/>
          <p:cNvSpPr txBox="1"/>
          <p:nvPr/>
        </p:nvSpPr>
        <p:spPr>
          <a:xfrm>
            <a:off x="71406" y="5229200"/>
            <a:ext cx="4500594" cy="1569660"/>
          </a:xfrm>
          <a:prstGeom prst="rect">
            <a:avLst/>
          </a:prstGeom>
          <a:noFill/>
        </p:spPr>
        <p:txBody>
          <a:bodyPr wrap="square" rtlCol="0">
            <a:spAutoFit/>
          </a:bodyPr>
          <a:lstStyle/>
          <a:p>
            <a:pPr eaLnBrk="0" fontAlgn="base" hangingPunct="0">
              <a:spcBef>
                <a:spcPct val="0"/>
              </a:spcBef>
              <a:spcAft>
                <a:spcPct val="0"/>
              </a:spcAft>
            </a:pPr>
            <a:r>
              <a:rPr lang="fr-FR" sz="2400" b="1" dirty="0" smtClean="0">
                <a:solidFill>
                  <a:prstClr val="white"/>
                </a:solidFill>
                <a:latin typeface="Times New Roman" pitchFamily="18" charset="0"/>
                <a:cs typeface="Times New Roman" pitchFamily="18" charset="0"/>
              </a:rPr>
              <a:t>- facteurs de croissance </a:t>
            </a:r>
          </a:p>
          <a:p>
            <a:pPr eaLnBrk="0" fontAlgn="base" hangingPunct="0">
              <a:spcBef>
                <a:spcPct val="0"/>
              </a:spcBef>
              <a:spcAft>
                <a:spcPct val="0"/>
              </a:spcAft>
            </a:pPr>
            <a:r>
              <a:rPr lang="fr-FR" sz="2400" b="1" dirty="0" smtClean="0">
                <a:solidFill>
                  <a:prstClr val="white"/>
                </a:solidFill>
                <a:latin typeface="Times New Roman" pitchFamily="18" charset="0"/>
                <a:cs typeface="Times New Roman" pitchFamily="18" charset="0"/>
              </a:rPr>
              <a:t>- récepteurs des GF </a:t>
            </a:r>
          </a:p>
          <a:p>
            <a:pPr eaLnBrk="0" fontAlgn="base" hangingPunct="0">
              <a:spcBef>
                <a:spcPct val="0"/>
              </a:spcBef>
              <a:spcAft>
                <a:spcPct val="0"/>
              </a:spcAft>
              <a:buFontTx/>
              <a:buChar char="-"/>
            </a:pPr>
            <a:r>
              <a:rPr lang="fr-FR" sz="2400" b="1" dirty="0" smtClean="0">
                <a:solidFill>
                  <a:prstClr val="white"/>
                </a:solidFill>
                <a:latin typeface="Times New Roman" pitchFamily="18" charset="0"/>
                <a:cs typeface="Times New Roman" pitchFamily="18" charset="0"/>
              </a:rPr>
              <a:t> protéines de transduction </a:t>
            </a:r>
          </a:p>
          <a:p>
            <a:pPr eaLnBrk="0" fontAlgn="base" hangingPunct="0">
              <a:spcBef>
                <a:spcPct val="0"/>
              </a:spcBef>
              <a:spcAft>
                <a:spcPct val="0"/>
              </a:spcAft>
              <a:buFontTx/>
              <a:buChar char="-"/>
            </a:pPr>
            <a:r>
              <a:rPr lang="fr-FR" sz="2400" b="1" dirty="0" smtClean="0">
                <a:solidFill>
                  <a:prstClr val="white"/>
                </a:solidFill>
                <a:latin typeface="Times New Roman" pitchFamily="18" charset="0"/>
                <a:cs typeface="Times New Roman" pitchFamily="18" charset="0"/>
              </a:rPr>
              <a:t> régulation du métabolisme…</a:t>
            </a:r>
            <a:endParaRPr lang="fr-FR" sz="2400" b="1" dirty="0">
              <a:solidFill>
                <a:prstClr val="white"/>
              </a:solidFill>
              <a:latin typeface="Times New Roman" pitchFamily="18" charset="0"/>
              <a:cs typeface="Times New Roman" pitchFamily="18" charset="0"/>
            </a:endParaRPr>
          </a:p>
        </p:txBody>
      </p:sp>
      <p:sp>
        <p:nvSpPr>
          <p:cNvPr id="7" name="Ellipse 6"/>
          <p:cNvSpPr/>
          <p:nvPr/>
        </p:nvSpPr>
        <p:spPr>
          <a:xfrm>
            <a:off x="2195736" y="1785925"/>
            <a:ext cx="2733454" cy="9950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fr-FR" sz="2400" b="1" dirty="0" smtClean="0">
                <a:solidFill>
                  <a:srgbClr val="FFFF00"/>
                </a:solidFill>
              </a:rPr>
              <a:t>Anti-oncogènes</a:t>
            </a:r>
            <a:endParaRPr lang="fr-FR" sz="2400" b="1" dirty="0">
              <a:solidFill>
                <a:srgbClr val="FFFF00"/>
              </a:solidFill>
            </a:endParaRPr>
          </a:p>
        </p:txBody>
      </p:sp>
      <p:sp>
        <p:nvSpPr>
          <p:cNvPr id="8" name="Flèche vers le bas 7"/>
          <p:cNvSpPr/>
          <p:nvPr/>
        </p:nvSpPr>
        <p:spPr>
          <a:xfrm>
            <a:off x="1119036" y="4514820"/>
            <a:ext cx="428628" cy="7143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a:solidFill>
                <a:prstClr val="white"/>
              </a:solidFill>
            </a:endParaRPr>
          </a:p>
        </p:txBody>
      </p:sp>
      <p:sp>
        <p:nvSpPr>
          <p:cNvPr id="9" name="Rectangle 8"/>
          <p:cNvSpPr/>
          <p:nvPr/>
        </p:nvSpPr>
        <p:spPr>
          <a:xfrm>
            <a:off x="5289800" y="5229200"/>
            <a:ext cx="4178744" cy="757130"/>
          </a:xfrm>
          <a:prstGeom prst="rect">
            <a:avLst/>
          </a:prstGeom>
        </p:spPr>
        <p:txBody>
          <a:bodyPr wrap="square">
            <a:spAutoFit/>
          </a:bodyPr>
          <a:lstStyle/>
          <a:p>
            <a:pPr marL="420624" indent="-384048" algn="just">
              <a:lnSpc>
                <a:spcPct val="80000"/>
              </a:lnSpc>
              <a:spcBef>
                <a:spcPct val="20000"/>
              </a:spcBef>
              <a:buClr>
                <a:srgbClr val="6EA0B0"/>
              </a:buClr>
              <a:buSzPct val="80000"/>
              <a:defRPr/>
            </a:pPr>
            <a:r>
              <a:rPr lang="fr-FR" sz="2400" b="1" dirty="0" smtClean="0">
                <a:solidFill>
                  <a:prstClr val="white"/>
                </a:solidFill>
                <a:latin typeface="Times New Roman" pitchFamily="18" charset="0"/>
                <a:cs typeface="Times New Roman" pitchFamily="18" charset="0"/>
                <a:sym typeface="Wingdings 3" pitchFamily="18" charset="2"/>
              </a:rPr>
              <a:t>Protéine qualitativement ou</a:t>
            </a:r>
          </a:p>
          <a:p>
            <a:pPr marL="420624" indent="-384048" algn="just">
              <a:lnSpc>
                <a:spcPct val="80000"/>
              </a:lnSpc>
              <a:spcBef>
                <a:spcPct val="20000"/>
              </a:spcBef>
              <a:buClr>
                <a:srgbClr val="6EA0B0"/>
              </a:buClr>
              <a:buSzPct val="80000"/>
              <a:defRPr/>
            </a:pPr>
            <a:r>
              <a:rPr lang="fr-FR" sz="2400" b="1" dirty="0" smtClean="0">
                <a:solidFill>
                  <a:prstClr val="white"/>
                </a:solidFill>
                <a:latin typeface="Times New Roman" pitchFamily="18" charset="0"/>
                <a:cs typeface="Times New Roman" pitchFamily="18" charset="0"/>
                <a:sym typeface="Wingdings 3" pitchFamily="18" charset="2"/>
              </a:rPr>
              <a:t>quantitativement anormale.  </a:t>
            </a:r>
          </a:p>
        </p:txBody>
      </p:sp>
      <p:sp>
        <p:nvSpPr>
          <p:cNvPr id="10" name="Flèche vers le haut 9"/>
          <p:cNvSpPr/>
          <p:nvPr/>
        </p:nvSpPr>
        <p:spPr>
          <a:xfrm>
            <a:off x="3347864" y="1285860"/>
            <a:ext cx="357190" cy="42862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a:solidFill>
                <a:prstClr val="white"/>
              </a:solidFill>
            </a:endParaRPr>
          </a:p>
        </p:txBody>
      </p:sp>
      <p:sp>
        <p:nvSpPr>
          <p:cNvPr id="14" name="Rectangle avec flèche vers la droite 13"/>
          <p:cNvSpPr/>
          <p:nvPr/>
        </p:nvSpPr>
        <p:spPr>
          <a:xfrm>
            <a:off x="2643174" y="3140968"/>
            <a:ext cx="3786214" cy="2073982"/>
          </a:xfrm>
          <a:prstGeom prst="rightArrowCallout">
            <a:avLst>
              <a:gd name="adj1" fmla="val 23519"/>
              <a:gd name="adj2" fmla="val 23075"/>
              <a:gd name="adj3" fmla="val 25000"/>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0624" indent="-384048">
              <a:lnSpc>
                <a:spcPct val="80000"/>
              </a:lnSpc>
              <a:spcBef>
                <a:spcPct val="20000"/>
              </a:spcBef>
              <a:buClr>
                <a:srgbClr val="6EA0B0"/>
              </a:buClr>
              <a:buSzPct val="80000"/>
              <a:defRPr/>
            </a:pPr>
            <a:r>
              <a:rPr lang="fr-FR" sz="2400" b="1" dirty="0" smtClean="0">
                <a:solidFill>
                  <a:srgbClr val="C00000"/>
                </a:solidFill>
                <a:latin typeface="Times New Roman" pitchFamily="18" charset="0"/>
                <a:cs typeface="Times New Roman" pitchFamily="18" charset="0"/>
              </a:rPr>
              <a:t>virus.</a:t>
            </a:r>
          </a:p>
          <a:p>
            <a:pPr marL="420624" indent="-384048">
              <a:lnSpc>
                <a:spcPct val="80000"/>
              </a:lnSpc>
              <a:spcBef>
                <a:spcPct val="20000"/>
              </a:spcBef>
              <a:buClr>
                <a:srgbClr val="6EA0B0"/>
              </a:buClr>
              <a:buSzPct val="80000"/>
              <a:defRPr/>
            </a:pPr>
            <a:r>
              <a:rPr lang="fr-FR" sz="2400" b="1" dirty="0" smtClean="0">
                <a:solidFill>
                  <a:srgbClr val="C00000"/>
                </a:solidFill>
                <a:latin typeface="Times New Roman" pitchFamily="18" charset="0"/>
                <a:cs typeface="Times New Roman" pitchFamily="18" charset="0"/>
              </a:rPr>
              <a:t>Amplification du gène.</a:t>
            </a:r>
          </a:p>
          <a:p>
            <a:pPr marL="420624" indent="-384048">
              <a:lnSpc>
                <a:spcPct val="80000"/>
              </a:lnSpc>
              <a:spcBef>
                <a:spcPct val="20000"/>
              </a:spcBef>
              <a:buClr>
                <a:srgbClr val="6EA0B0"/>
              </a:buClr>
              <a:buSzPct val="80000"/>
              <a:defRPr/>
            </a:pPr>
            <a:r>
              <a:rPr lang="fr-FR" sz="2400" b="1" dirty="0" smtClean="0">
                <a:solidFill>
                  <a:srgbClr val="C00000"/>
                </a:solidFill>
                <a:latin typeface="Times New Roman" pitchFamily="18" charset="0"/>
                <a:cs typeface="Times New Roman" pitchFamily="18" charset="0"/>
              </a:rPr>
              <a:t>translocation.</a:t>
            </a:r>
          </a:p>
          <a:p>
            <a:pPr marL="420624" indent="-384048">
              <a:lnSpc>
                <a:spcPct val="80000"/>
              </a:lnSpc>
              <a:spcBef>
                <a:spcPct val="20000"/>
              </a:spcBef>
              <a:buClr>
                <a:srgbClr val="6EA0B0"/>
              </a:buClr>
              <a:buSzPct val="80000"/>
              <a:defRPr/>
            </a:pPr>
            <a:r>
              <a:rPr lang="fr-FR" sz="2400" b="1" dirty="0" smtClean="0">
                <a:solidFill>
                  <a:srgbClr val="C00000"/>
                </a:solidFill>
                <a:latin typeface="Times New Roman" pitchFamily="18" charset="0"/>
                <a:cs typeface="Times New Roman" pitchFamily="18" charset="0"/>
              </a:rPr>
              <a:t>délétion de nucléotides</a:t>
            </a:r>
            <a:endParaRPr lang="fr-FR" sz="2400" b="1" dirty="0">
              <a:solidFill>
                <a:srgbClr val="C00000"/>
              </a:solidFill>
              <a:latin typeface="Times New Roman" pitchFamily="18" charset="0"/>
              <a:cs typeface="Times New Roman" pitchFamily="18" charset="0"/>
            </a:endParaRPr>
          </a:p>
        </p:txBody>
      </p:sp>
      <p:sp>
        <p:nvSpPr>
          <p:cNvPr id="15" name="Flèche vers le bas 14"/>
          <p:cNvSpPr/>
          <p:nvPr/>
        </p:nvSpPr>
        <p:spPr>
          <a:xfrm>
            <a:off x="7527748" y="4500570"/>
            <a:ext cx="428628" cy="7143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fr-FR">
              <a:solidFill>
                <a:prstClr val="white"/>
              </a:solidFill>
            </a:endParaRPr>
          </a:p>
        </p:txBody>
      </p:sp>
      <p:sp>
        <p:nvSpPr>
          <p:cNvPr id="16" name="ZoneTexte 15"/>
          <p:cNvSpPr txBox="1"/>
          <p:nvPr/>
        </p:nvSpPr>
        <p:spPr>
          <a:xfrm>
            <a:off x="4860032" y="1484784"/>
            <a:ext cx="4324470" cy="1200329"/>
          </a:xfrm>
          <a:prstGeom prst="rect">
            <a:avLst/>
          </a:prstGeom>
          <a:noFill/>
        </p:spPr>
        <p:txBody>
          <a:bodyPr wrap="square" rtlCol="0">
            <a:spAutoFit/>
          </a:bodyPr>
          <a:lstStyle/>
          <a:p>
            <a:pPr eaLnBrk="0" fontAlgn="base" hangingPunct="0">
              <a:spcBef>
                <a:spcPct val="0"/>
              </a:spcBef>
              <a:spcAft>
                <a:spcPct val="0"/>
              </a:spcAft>
            </a:pPr>
            <a:r>
              <a:rPr lang="fr-FR" sz="2400" b="1" dirty="0" smtClean="0">
                <a:solidFill>
                  <a:srgbClr val="FFCC00"/>
                </a:solidFill>
                <a:cs typeface="Times New Roman" pitchFamily="18" charset="0"/>
              </a:rPr>
              <a:t>Les télomères</a:t>
            </a:r>
          </a:p>
          <a:p>
            <a:pPr eaLnBrk="0" fontAlgn="base" hangingPunct="0">
              <a:spcBef>
                <a:spcPct val="0"/>
              </a:spcBef>
              <a:spcAft>
                <a:spcPct val="0"/>
              </a:spcAft>
            </a:pPr>
            <a:r>
              <a:rPr lang="fr-FR" sz="2400" b="1" dirty="0" smtClean="0">
                <a:solidFill>
                  <a:srgbClr val="FFCC00"/>
                </a:solidFill>
                <a:cs typeface="Times New Roman" pitchFamily="18" charset="0"/>
              </a:rPr>
              <a:t>Gène Bim  (pro-apoptotique)</a:t>
            </a:r>
          </a:p>
          <a:p>
            <a:pPr eaLnBrk="0" fontAlgn="base" hangingPunct="0">
              <a:spcBef>
                <a:spcPct val="0"/>
              </a:spcBef>
              <a:spcAft>
                <a:spcPct val="0"/>
              </a:spcAft>
            </a:pPr>
            <a:r>
              <a:rPr lang="fr-FR" sz="2400" b="1" dirty="0" smtClean="0">
                <a:solidFill>
                  <a:srgbClr val="FFCC00"/>
                </a:solidFill>
                <a:cs typeface="Times New Roman" pitchFamily="18" charset="0"/>
              </a:rPr>
              <a:t>Le gène p53</a:t>
            </a:r>
            <a:endParaRPr lang="fr-FR" sz="2400" b="1" dirty="0">
              <a:solidFill>
                <a:srgbClr val="FFCC00"/>
              </a:solidFill>
              <a:cs typeface="Times New Roman" pitchFamily="18" charset="0"/>
            </a:endParaRPr>
          </a:p>
        </p:txBody>
      </p:sp>
      <p:sp>
        <p:nvSpPr>
          <p:cNvPr id="17" name="Rectangle 16"/>
          <p:cNvSpPr/>
          <p:nvPr/>
        </p:nvSpPr>
        <p:spPr>
          <a:xfrm>
            <a:off x="1234184" y="857232"/>
            <a:ext cx="4705968" cy="461665"/>
          </a:xfrm>
          <a:prstGeom prst="rect">
            <a:avLst/>
          </a:prstGeom>
        </p:spPr>
        <p:txBody>
          <a:bodyPr wrap="none">
            <a:spAutoFit/>
          </a:bodyPr>
          <a:lstStyle/>
          <a:p>
            <a:pPr eaLnBrk="0" fontAlgn="base" hangingPunct="0">
              <a:spcBef>
                <a:spcPct val="0"/>
              </a:spcBef>
              <a:spcAft>
                <a:spcPct val="0"/>
              </a:spcAft>
            </a:pPr>
            <a:r>
              <a:rPr lang="fr-FR" sz="2400" b="1" dirty="0" smtClean="0">
                <a:solidFill>
                  <a:prstClr val="white"/>
                </a:solidFill>
                <a:latin typeface="Times New Roman" pitchFamily="18" charset="0"/>
                <a:cs typeface="Times New Roman" pitchFamily="18" charset="0"/>
              </a:rPr>
              <a:t>inhibiteurs de la division cellulaire</a:t>
            </a:r>
            <a:endParaRPr lang="fr-FR" sz="2400" b="1" dirty="0">
              <a:solidFill>
                <a:prstClr val="white"/>
              </a:solidFill>
              <a:latin typeface="Times New Roman" pitchFamily="18" charset="0"/>
              <a:cs typeface="Times New Roman" pitchFamily="18" charset="0"/>
            </a:endParaRPr>
          </a:p>
        </p:txBody>
      </p:sp>
      <p:sp>
        <p:nvSpPr>
          <p:cNvPr id="18" name="Text Box 11"/>
          <p:cNvSpPr txBox="1">
            <a:spLocks noChangeArrowheads="1"/>
          </p:cNvSpPr>
          <p:nvPr/>
        </p:nvSpPr>
        <p:spPr bwMode="auto">
          <a:xfrm>
            <a:off x="971600" y="71414"/>
            <a:ext cx="7143800" cy="830997"/>
          </a:xfrm>
          <a:prstGeom prst="rect">
            <a:avLst/>
          </a:prstGeom>
          <a:gradFill rotWithShape="1">
            <a:gsLst>
              <a:gs pos="0">
                <a:srgbClr val="5E0047"/>
              </a:gs>
              <a:gs pos="100000">
                <a:srgbClr val="CC0099"/>
              </a:gs>
            </a:gsLst>
            <a:lin ang="0" scaled="1"/>
          </a:gradFill>
          <a:ln w="9525" algn="ctr">
            <a:noFill/>
            <a:miter lim="800000"/>
            <a:headEnd/>
            <a:tailEnd/>
          </a:ln>
        </p:spPr>
        <p:txBody>
          <a:bodyPr wrap="square">
            <a:spAutoFit/>
          </a:bodyPr>
          <a:lstStyle/>
          <a:p>
            <a:pPr algn="ctr" eaLnBrk="0" fontAlgn="base" hangingPunct="0">
              <a:spcBef>
                <a:spcPct val="0"/>
              </a:spcBef>
              <a:spcAft>
                <a:spcPct val="0"/>
              </a:spcAft>
            </a:pPr>
            <a:r>
              <a:rPr lang="fr-FR" sz="2400" b="1" dirty="0" smtClean="0">
                <a:solidFill>
                  <a:srgbClr val="FFFF00"/>
                </a:solidFill>
                <a:cs typeface="Times New Roman" pitchFamily="18" charset="0"/>
              </a:rPr>
              <a:t>Les gènes qui contrôlent les mouvements "démographiques" cellulaires</a:t>
            </a:r>
            <a:endParaRPr lang="fr-FR" sz="2400" b="1" dirty="0" smtClean="0">
              <a:solidFill>
                <a:srgbClr val="FFFF00"/>
              </a:solidFill>
              <a:latin typeface="Verdana" pitchFamily="34" charset="0"/>
              <a:cs typeface="Times New Roman"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2630" y="2818870"/>
            <a:ext cx="4214810" cy="301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198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nodeType="clickEffect">
                                  <p:stCondLst>
                                    <p:cond delay="0"/>
                                  </p:stCondLst>
                                  <p:childTnLst>
                                    <p:anim calcmode="lin" valueType="num">
                                      <p:cBhvr>
                                        <p:cTn id="14" dur="1000"/>
                                        <p:tgtEl>
                                          <p:spTgt spid="3074"/>
                                        </p:tgtEl>
                                        <p:attrNameLst>
                                          <p:attrName>ppt_w</p:attrName>
                                        </p:attrNameLst>
                                      </p:cBhvr>
                                      <p:tavLst>
                                        <p:tav tm="0">
                                          <p:val>
                                            <p:strVal val="ppt_w"/>
                                          </p:val>
                                        </p:tav>
                                        <p:tav tm="100000">
                                          <p:val>
                                            <p:fltVal val="0"/>
                                          </p:val>
                                        </p:tav>
                                      </p:tavLst>
                                    </p:anim>
                                    <p:anim calcmode="lin" valueType="num">
                                      <p:cBhvr>
                                        <p:cTn id="15" dur="1000"/>
                                        <p:tgtEl>
                                          <p:spTgt spid="3074"/>
                                        </p:tgtEl>
                                        <p:attrNameLst>
                                          <p:attrName>ppt_h</p:attrName>
                                        </p:attrNameLst>
                                      </p:cBhvr>
                                      <p:tavLst>
                                        <p:tav tm="0">
                                          <p:val>
                                            <p:strVal val="ppt_h"/>
                                          </p:val>
                                        </p:tav>
                                        <p:tav tm="100000">
                                          <p:val>
                                            <p:fltVal val="0"/>
                                          </p:val>
                                        </p:tav>
                                      </p:tavLst>
                                    </p:anim>
                                    <p:anim calcmode="lin" valueType="num">
                                      <p:cBhvr>
                                        <p:cTn id="16" dur="1000"/>
                                        <p:tgtEl>
                                          <p:spTgt spid="3074"/>
                                        </p:tgtEl>
                                        <p:attrNameLst>
                                          <p:attrName>style.rotation</p:attrName>
                                        </p:attrNameLst>
                                      </p:cBhvr>
                                      <p:tavLst>
                                        <p:tav tm="0">
                                          <p:val>
                                            <p:fltVal val="0"/>
                                          </p:val>
                                        </p:tav>
                                        <p:tav tm="100000">
                                          <p:val>
                                            <p:fltVal val="90"/>
                                          </p:val>
                                        </p:tav>
                                      </p:tavLst>
                                    </p:anim>
                                    <p:animEffect transition="out" filter="fade">
                                      <p:cBhvr>
                                        <p:cTn id="17" dur="1000"/>
                                        <p:tgtEl>
                                          <p:spTgt spid="3074"/>
                                        </p:tgtEl>
                                      </p:cBhvr>
                                    </p:animEffect>
                                    <p:set>
                                      <p:cBhvr>
                                        <p:cTn id="18" dur="1" fill="hold">
                                          <p:stCondLst>
                                            <p:cond delay="9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36512" y="260375"/>
            <a:ext cx="8858280" cy="5976937"/>
          </a:xfrm>
          <a:prstGeom prst="rect">
            <a:avLst/>
          </a:prstGeom>
        </p:spPr>
        <p:txBody>
          <a:bodyPr vert="horz">
            <a:normAutofit fontScale="25000" lnSpcReduction="20000"/>
          </a:bodyPr>
          <a:lstStyle/>
          <a:p>
            <a:pPr marL="36576" algn="just">
              <a:lnSpc>
                <a:spcPct val="160000"/>
              </a:lnSpc>
              <a:spcBef>
                <a:spcPct val="20000"/>
              </a:spcBef>
              <a:buClr>
                <a:srgbClr val="6EA0B0"/>
              </a:buClr>
              <a:buSzPct val="80000"/>
              <a:defRPr/>
            </a:pPr>
            <a:endParaRPr lang="fr-FR" sz="9600" dirty="0" smtClean="0">
              <a:solidFill>
                <a:prstClr val="white"/>
              </a:solidFill>
              <a:latin typeface="Times New Roman" pitchFamily="18" charset="0"/>
              <a:cs typeface="Times New Roman" pitchFamily="18" charset="0"/>
            </a:endParaRPr>
          </a:p>
          <a:p>
            <a:pPr marL="420624" indent="-384048" algn="just">
              <a:lnSpc>
                <a:spcPct val="160000"/>
              </a:lnSpc>
              <a:spcBef>
                <a:spcPct val="20000"/>
              </a:spcBef>
              <a:buClr>
                <a:srgbClr val="6EA0B0"/>
              </a:buClr>
              <a:buSzPct val="80000"/>
              <a:buFont typeface="Wingdings 2"/>
              <a:buChar char=""/>
              <a:defRPr/>
            </a:pPr>
            <a:r>
              <a:rPr lang="fr-FR" sz="9600" b="1" dirty="0" smtClean="0">
                <a:solidFill>
                  <a:prstClr val="white"/>
                </a:solidFill>
                <a:latin typeface="Times New Roman" pitchFamily="18" charset="0"/>
                <a:cs typeface="Times New Roman" pitchFamily="18" charset="0"/>
              </a:rPr>
              <a:t>perte </a:t>
            </a:r>
            <a:r>
              <a:rPr lang="fr-FR" sz="9600" b="1" dirty="0">
                <a:solidFill>
                  <a:prstClr val="white"/>
                </a:solidFill>
                <a:latin typeface="Times New Roman" pitchFamily="18" charset="0"/>
                <a:cs typeface="Times New Roman" pitchFamily="18" charset="0"/>
              </a:rPr>
              <a:t>de </a:t>
            </a:r>
            <a:r>
              <a:rPr lang="fr-FR" sz="9600" b="1" dirty="0" smtClean="0">
                <a:solidFill>
                  <a:prstClr val="white"/>
                </a:solidFill>
                <a:latin typeface="Times New Roman" pitchFamily="18" charset="0"/>
                <a:cs typeface="Times New Roman" pitchFamily="18" charset="0"/>
              </a:rPr>
              <a:t>fonction</a:t>
            </a:r>
          </a:p>
          <a:p>
            <a:pPr marL="420624" indent="-384048" algn="just">
              <a:lnSpc>
                <a:spcPct val="160000"/>
              </a:lnSpc>
              <a:spcBef>
                <a:spcPct val="20000"/>
              </a:spcBef>
              <a:buClr>
                <a:srgbClr val="6EA0B0"/>
              </a:buClr>
              <a:buSzPct val="80000"/>
              <a:buFont typeface="Wingdings 2"/>
              <a:buChar char=""/>
              <a:defRPr/>
            </a:pPr>
            <a:r>
              <a:rPr lang="fr-FR" sz="9600" b="1" dirty="0">
                <a:solidFill>
                  <a:prstClr val="white"/>
                </a:solidFill>
                <a:latin typeface="Times New Roman" pitchFamily="18" charset="0"/>
                <a:cs typeface="Times New Roman" pitchFamily="18" charset="0"/>
              </a:rPr>
              <a:t>prolifération </a:t>
            </a:r>
            <a:r>
              <a:rPr lang="fr-FR" sz="9600" b="1" dirty="0" smtClean="0">
                <a:solidFill>
                  <a:prstClr val="white"/>
                </a:solidFill>
                <a:latin typeface="Times New Roman" pitchFamily="18" charset="0"/>
                <a:cs typeface="Times New Roman" pitchFamily="18" charset="0"/>
              </a:rPr>
              <a:t>incontrôlée</a:t>
            </a:r>
          </a:p>
          <a:p>
            <a:pPr marL="420624" indent="-384048" algn="just">
              <a:lnSpc>
                <a:spcPct val="160000"/>
              </a:lnSpc>
              <a:spcBef>
                <a:spcPct val="20000"/>
              </a:spcBef>
              <a:buClr>
                <a:srgbClr val="6EA0B0"/>
              </a:buClr>
              <a:buSzPct val="80000"/>
              <a:buFont typeface="Wingdings 2"/>
              <a:buChar char=""/>
              <a:defRPr/>
            </a:pPr>
            <a:r>
              <a:rPr lang="fr-FR" sz="9600" b="1" dirty="0" err="1" smtClean="0">
                <a:solidFill>
                  <a:prstClr val="white"/>
                </a:solidFill>
                <a:latin typeface="Times New Roman" pitchFamily="18" charset="0"/>
                <a:cs typeface="Times New Roman" pitchFamily="18" charset="0"/>
              </a:rPr>
              <a:t>Invasivité</a:t>
            </a:r>
            <a:endParaRPr lang="fr-FR" sz="9600" b="1" dirty="0" smtClean="0">
              <a:solidFill>
                <a:prstClr val="white"/>
              </a:solidFill>
              <a:latin typeface="Times New Roman" pitchFamily="18" charset="0"/>
              <a:cs typeface="Times New Roman" pitchFamily="18" charset="0"/>
            </a:endParaRPr>
          </a:p>
          <a:p>
            <a:pPr marL="420624" indent="-384048" algn="just">
              <a:lnSpc>
                <a:spcPct val="160000"/>
              </a:lnSpc>
              <a:spcBef>
                <a:spcPct val="20000"/>
              </a:spcBef>
              <a:buClr>
                <a:srgbClr val="6EA0B0"/>
              </a:buClr>
              <a:buSzPct val="80000"/>
              <a:buFont typeface="Wingdings 2"/>
              <a:buChar char=""/>
              <a:defRPr/>
            </a:pPr>
            <a:r>
              <a:rPr lang="fr-FR" sz="9600" b="1" dirty="0" smtClean="0">
                <a:solidFill>
                  <a:prstClr val="white"/>
                </a:solidFill>
                <a:latin typeface="Times New Roman" pitchFamily="18" charset="0"/>
                <a:cs typeface="Times New Roman" pitchFamily="18" charset="0"/>
              </a:rPr>
              <a:t>Métastase</a:t>
            </a:r>
          </a:p>
          <a:p>
            <a:pPr marL="420624" indent="-384048" algn="just">
              <a:lnSpc>
                <a:spcPct val="160000"/>
              </a:lnSpc>
              <a:spcBef>
                <a:spcPct val="20000"/>
              </a:spcBef>
              <a:buClr>
                <a:srgbClr val="6EA0B0"/>
              </a:buClr>
              <a:buSzPct val="80000"/>
              <a:buFont typeface="Wingdings 2"/>
              <a:buChar char=""/>
              <a:defRPr/>
            </a:pPr>
            <a:r>
              <a:rPr lang="fr-FR" sz="9600" b="1" dirty="0" smtClean="0">
                <a:solidFill>
                  <a:prstClr val="white"/>
                </a:solidFill>
                <a:latin typeface="Times New Roman" pitchFamily="18" charset="0"/>
                <a:cs typeface="Times New Roman" pitchFamily="18" charset="0"/>
              </a:rPr>
              <a:t>Immortalisation</a:t>
            </a:r>
          </a:p>
          <a:p>
            <a:pPr marL="420624" indent="-384048" algn="just">
              <a:lnSpc>
                <a:spcPct val="160000"/>
              </a:lnSpc>
              <a:spcBef>
                <a:spcPct val="20000"/>
              </a:spcBef>
              <a:buClr>
                <a:srgbClr val="6EA0B0"/>
              </a:buClr>
              <a:buSzPct val="80000"/>
              <a:buFont typeface="Wingdings 2"/>
              <a:buChar char=""/>
              <a:defRPr/>
            </a:pPr>
            <a:r>
              <a:rPr lang="fr-FR" sz="9600" b="1" dirty="0" err="1">
                <a:solidFill>
                  <a:prstClr val="white"/>
                </a:solidFill>
                <a:latin typeface="Times New Roman" pitchFamily="18" charset="0"/>
                <a:cs typeface="Times New Roman" pitchFamily="18" charset="0"/>
              </a:rPr>
              <a:t>transplantabilté</a:t>
            </a:r>
            <a:r>
              <a:rPr lang="fr-FR" sz="9600" b="1" dirty="0">
                <a:solidFill>
                  <a:prstClr val="white"/>
                </a:solidFill>
                <a:latin typeface="Times New Roman" pitchFamily="18" charset="0"/>
                <a:cs typeface="Times New Roman" pitchFamily="18" charset="0"/>
              </a:rPr>
              <a:t> </a:t>
            </a:r>
            <a:endParaRPr lang="fr-FR" sz="9600" b="1" dirty="0" smtClean="0">
              <a:solidFill>
                <a:prstClr val="white"/>
              </a:solidFill>
              <a:latin typeface="Times New Roman" pitchFamily="18" charset="0"/>
              <a:cs typeface="Times New Roman" pitchFamily="18" charset="0"/>
            </a:endParaRPr>
          </a:p>
          <a:p>
            <a:pPr marL="420624" indent="-384048" algn="just">
              <a:lnSpc>
                <a:spcPct val="160000"/>
              </a:lnSpc>
              <a:spcBef>
                <a:spcPct val="20000"/>
              </a:spcBef>
              <a:buClr>
                <a:srgbClr val="6EA0B0"/>
              </a:buClr>
              <a:buSzPct val="80000"/>
              <a:buFont typeface="Wingdings 2"/>
              <a:buChar char=""/>
              <a:defRPr/>
            </a:pPr>
            <a:r>
              <a:rPr lang="fr-FR" sz="9600" b="1" dirty="0">
                <a:solidFill>
                  <a:prstClr val="white"/>
                </a:solidFill>
                <a:latin typeface="Times New Roman" pitchFamily="18" charset="0"/>
                <a:cs typeface="Times New Roman" pitchFamily="18" charset="0"/>
              </a:rPr>
              <a:t>Autonomie </a:t>
            </a:r>
            <a:r>
              <a:rPr lang="fr-FR" sz="9600" b="1" dirty="0" smtClean="0">
                <a:solidFill>
                  <a:prstClr val="white"/>
                </a:solidFill>
                <a:latin typeface="Times New Roman" pitchFamily="18" charset="0"/>
                <a:cs typeface="Times New Roman" pitchFamily="18" charset="0"/>
              </a:rPr>
              <a:t>biologique, et production de </a:t>
            </a:r>
            <a:r>
              <a:rPr lang="fr-FR" sz="9600" dirty="0" smtClean="0">
                <a:solidFill>
                  <a:prstClr val="white"/>
                </a:solidFill>
                <a:latin typeface="Times New Roman" pitchFamily="18" charset="0"/>
                <a:cs typeface="Times New Roman" pitchFamily="18" charset="0"/>
              </a:rPr>
              <a:t>:</a:t>
            </a:r>
            <a:endParaRPr lang="fr-FR" sz="9600" dirty="0">
              <a:solidFill>
                <a:prstClr val="white"/>
              </a:solidFill>
              <a:latin typeface="Times New Roman" pitchFamily="18" charset="0"/>
              <a:cs typeface="Times New Roman" pitchFamily="18" charset="0"/>
            </a:endParaRPr>
          </a:p>
          <a:p>
            <a:pPr marL="1408176" lvl="2" indent="-457200" algn="just">
              <a:lnSpc>
                <a:spcPct val="120000"/>
              </a:lnSpc>
              <a:spcBef>
                <a:spcPct val="20000"/>
              </a:spcBef>
              <a:buClr>
                <a:srgbClr val="6EA0B0"/>
              </a:buClr>
              <a:buSzPct val="80000"/>
              <a:buFont typeface="Courier New" pitchFamily="49" charset="0"/>
              <a:buChar char="o"/>
              <a:defRPr/>
            </a:pPr>
            <a:r>
              <a:rPr lang="fr-FR" sz="9600" dirty="0" smtClean="0">
                <a:solidFill>
                  <a:prstClr val="white"/>
                </a:solidFill>
                <a:latin typeface="Times New Roman" pitchFamily="18" charset="0"/>
                <a:cs typeface="Times New Roman" pitchFamily="18" charset="0"/>
              </a:rPr>
              <a:t>facteurs </a:t>
            </a:r>
            <a:r>
              <a:rPr lang="fr-FR" sz="9600" dirty="0">
                <a:solidFill>
                  <a:prstClr val="white"/>
                </a:solidFill>
                <a:latin typeface="Times New Roman" pitchFamily="18" charset="0"/>
                <a:cs typeface="Times New Roman" pitchFamily="18" charset="0"/>
              </a:rPr>
              <a:t>de </a:t>
            </a:r>
            <a:r>
              <a:rPr lang="fr-FR" sz="9600" dirty="0" smtClean="0">
                <a:solidFill>
                  <a:prstClr val="white"/>
                </a:solidFill>
                <a:latin typeface="Times New Roman" pitchFamily="18" charset="0"/>
                <a:cs typeface="Times New Roman" pitchFamily="18" charset="0"/>
              </a:rPr>
              <a:t>croissance</a:t>
            </a:r>
            <a:endParaRPr lang="fr-FR" sz="9600" dirty="0">
              <a:solidFill>
                <a:prstClr val="white"/>
              </a:solidFill>
              <a:latin typeface="Times New Roman" pitchFamily="18" charset="0"/>
              <a:cs typeface="Times New Roman" pitchFamily="18" charset="0"/>
            </a:endParaRPr>
          </a:p>
          <a:p>
            <a:pPr marL="1408176" lvl="2" indent="-457200" algn="just">
              <a:lnSpc>
                <a:spcPct val="120000"/>
              </a:lnSpc>
              <a:spcBef>
                <a:spcPct val="20000"/>
              </a:spcBef>
              <a:buClr>
                <a:srgbClr val="6EA0B0"/>
              </a:buClr>
              <a:buSzPct val="80000"/>
              <a:buFont typeface="Courier New" pitchFamily="49" charset="0"/>
              <a:buChar char="o"/>
              <a:defRPr/>
            </a:pPr>
            <a:r>
              <a:rPr lang="fr-FR" sz="9600" dirty="0" smtClean="0">
                <a:solidFill>
                  <a:prstClr val="white"/>
                </a:solidFill>
                <a:latin typeface="Times New Roman" pitchFamily="18" charset="0"/>
                <a:cs typeface="Times New Roman" pitchFamily="18" charset="0"/>
              </a:rPr>
              <a:t>activateurs </a:t>
            </a:r>
            <a:r>
              <a:rPr lang="fr-FR" sz="9600" dirty="0">
                <a:solidFill>
                  <a:prstClr val="white"/>
                </a:solidFill>
                <a:latin typeface="Times New Roman" pitchFamily="18" charset="0"/>
                <a:cs typeface="Times New Roman" pitchFamily="18" charset="0"/>
              </a:rPr>
              <a:t>du plasminogène </a:t>
            </a:r>
            <a:endParaRPr lang="fr-FR" sz="9600" dirty="0" smtClean="0">
              <a:solidFill>
                <a:prstClr val="white"/>
              </a:solidFill>
              <a:latin typeface="Times New Roman" pitchFamily="18" charset="0"/>
              <a:cs typeface="Times New Roman" pitchFamily="18" charset="0"/>
            </a:endParaRPr>
          </a:p>
          <a:p>
            <a:pPr marL="1408176" lvl="2" indent="-457200" algn="just">
              <a:lnSpc>
                <a:spcPct val="120000"/>
              </a:lnSpc>
              <a:spcBef>
                <a:spcPct val="20000"/>
              </a:spcBef>
              <a:buClr>
                <a:srgbClr val="6EA0B0"/>
              </a:buClr>
              <a:buSzPct val="80000"/>
              <a:buFont typeface="Courier New" pitchFamily="49" charset="0"/>
              <a:buChar char="o"/>
              <a:defRPr/>
            </a:pPr>
            <a:r>
              <a:rPr lang="fr-FR" sz="9600" dirty="0" smtClean="0">
                <a:solidFill>
                  <a:prstClr val="white"/>
                </a:solidFill>
                <a:latin typeface="Times New Roman" pitchFamily="18" charset="0"/>
                <a:cs typeface="Times New Roman" pitchFamily="18" charset="0"/>
              </a:rPr>
              <a:t>protéases.</a:t>
            </a:r>
            <a:endParaRPr lang="fr-FR" sz="9600" dirty="0">
              <a:solidFill>
                <a:prstClr val="white"/>
              </a:solidFill>
              <a:latin typeface="Times New Roman" pitchFamily="18" charset="0"/>
              <a:cs typeface="Times New Roman" pitchFamily="18" charset="0"/>
            </a:endParaRPr>
          </a:p>
          <a:p>
            <a:pPr marL="36576" algn="just">
              <a:lnSpc>
                <a:spcPct val="120000"/>
              </a:lnSpc>
              <a:spcBef>
                <a:spcPct val="20000"/>
              </a:spcBef>
              <a:buClr>
                <a:srgbClr val="6EA0B0"/>
              </a:buClr>
              <a:buSzPct val="80000"/>
              <a:defRPr/>
            </a:pPr>
            <a:endParaRPr lang="fr-FR" sz="9600" dirty="0" smtClean="0">
              <a:solidFill>
                <a:prstClr val="white"/>
              </a:solidFill>
              <a:latin typeface="Times New Roman" pitchFamily="18" charset="0"/>
              <a:cs typeface="Times New Roman" pitchFamily="18" charset="0"/>
            </a:endParaRPr>
          </a:p>
          <a:p>
            <a:pPr marL="420624" indent="-384048" algn="just">
              <a:lnSpc>
                <a:spcPct val="80000"/>
              </a:lnSpc>
              <a:spcBef>
                <a:spcPct val="20000"/>
              </a:spcBef>
              <a:buClr>
                <a:srgbClr val="6EA0B0"/>
              </a:buClr>
              <a:buSzPct val="80000"/>
              <a:buFont typeface="Wingdings" pitchFamily="2" charset="2"/>
              <a:buNone/>
              <a:defRPr/>
            </a:pPr>
            <a:r>
              <a:rPr lang="fr-FR" sz="2800" dirty="0" smtClean="0">
                <a:solidFill>
                  <a:prstClr val="white"/>
                </a:solidFill>
                <a:latin typeface="Times New Roman" pitchFamily="18" charset="0"/>
                <a:cs typeface="Times New Roman" pitchFamily="18" charset="0"/>
              </a:rPr>
              <a:t>         </a:t>
            </a:r>
            <a:endParaRPr lang="fr-FR" sz="2800" dirty="0" smtClean="0">
              <a:solidFill>
                <a:prstClr val="white"/>
              </a:solidFill>
              <a:latin typeface="Times New Roman" pitchFamily="18" charset="0"/>
              <a:cs typeface="Times New Roman" pitchFamily="18" charset="0"/>
              <a:sym typeface="Wingdings" pitchFamily="2" charset="2"/>
            </a:endParaRPr>
          </a:p>
          <a:p>
            <a:pPr marL="420624" indent="-384048">
              <a:lnSpc>
                <a:spcPct val="80000"/>
              </a:lnSpc>
              <a:spcBef>
                <a:spcPct val="20000"/>
              </a:spcBef>
              <a:buClr>
                <a:srgbClr val="6EA0B0"/>
              </a:buClr>
              <a:buSzPct val="80000"/>
              <a:buFont typeface="Wingdings" pitchFamily="2" charset="2"/>
              <a:buNone/>
              <a:defRPr/>
            </a:pPr>
            <a:endParaRPr lang="fr-FR" sz="2800" dirty="0" smtClean="0">
              <a:solidFill>
                <a:prstClr val="white"/>
              </a:solidFill>
              <a:latin typeface="Monotype Corsiva" pitchFamily="66" charset="0"/>
              <a:cs typeface="Times New Roman" pitchFamily="18" charset="0"/>
            </a:endParaRPr>
          </a:p>
        </p:txBody>
      </p:sp>
      <p:sp>
        <p:nvSpPr>
          <p:cNvPr id="5" name="Text Box 11"/>
          <p:cNvSpPr txBox="1">
            <a:spLocks noChangeArrowheads="1"/>
          </p:cNvSpPr>
          <p:nvPr/>
        </p:nvSpPr>
        <p:spPr bwMode="auto">
          <a:xfrm>
            <a:off x="10798" y="-27384"/>
            <a:ext cx="5929354" cy="523220"/>
          </a:xfrm>
          <a:prstGeom prst="rect">
            <a:avLst/>
          </a:prstGeom>
          <a:gradFill rotWithShape="1">
            <a:gsLst>
              <a:gs pos="0">
                <a:srgbClr val="5E0047"/>
              </a:gs>
              <a:gs pos="100000">
                <a:srgbClr val="CC0099"/>
              </a:gs>
            </a:gsLst>
            <a:lin ang="0" scaled="1"/>
          </a:gradFill>
          <a:ln w="9525" algn="ctr">
            <a:noFill/>
            <a:miter lim="800000"/>
            <a:headEnd/>
            <a:tailEnd/>
          </a:ln>
        </p:spPr>
        <p:txBody>
          <a:bodyPr wrap="square">
            <a:spAutoFit/>
          </a:bodyPr>
          <a:lstStyle/>
          <a:p>
            <a:pPr algn="ctr" eaLnBrk="0" fontAlgn="base" hangingPunct="0">
              <a:spcBef>
                <a:spcPct val="0"/>
              </a:spcBef>
              <a:spcAft>
                <a:spcPct val="0"/>
              </a:spcAft>
            </a:pPr>
            <a:r>
              <a:rPr lang="fr-FR" sz="2800" b="1" dirty="0" smtClean="0">
                <a:solidFill>
                  <a:srgbClr val="FFFF00"/>
                </a:solidFill>
                <a:latin typeface="Verdana" pitchFamily="34" charset="0"/>
                <a:cs typeface="Times New Roman" pitchFamily="18" charset="0"/>
              </a:rPr>
              <a:t>La cellule cancéreuse</a:t>
            </a:r>
            <a:endParaRPr lang="fr-FR" sz="2800" b="1" dirty="0">
              <a:solidFill>
                <a:srgbClr val="FFFF00"/>
              </a:solidFill>
              <a:latin typeface="Verdana" pitchFamily="34" charset="0"/>
              <a:cs typeface="Times New Roman" pitchFamily="18" charset="0"/>
            </a:endParaRPr>
          </a:p>
        </p:txBody>
      </p:sp>
      <p:pic>
        <p:nvPicPr>
          <p:cNvPr id="6" name="Picture 2" descr="C:\Users\ABDELKADER\Pictures\canc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3" y="-27384"/>
            <a:ext cx="3289235" cy="230425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t3.gstatic.com/images?q=tbn:ANd9GcRdYNeKBIEncw2GWXl4jThRQemUpk0wPj_PAGDYUOQy3uPKrHd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3" y="2276872"/>
            <a:ext cx="3275857" cy="216024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t3.gstatic.com/images?q=tbn:ANd9GcQlo1LHfmbmex92FwpgwTi3YjWKOgoBHBLsrJzENhtbHn1XncF4G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4437112"/>
            <a:ext cx="3249348" cy="2420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11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fmla="#ppt_w*sin(2.5*pi*$)">
                                          <p:val>
                                            <p:fltVal val="0"/>
                                          </p:val>
                                        </p:tav>
                                        <p:tav tm="100000">
                                          <p:val>
                                            <p:fltVal val="1"/>
                                          </p:val>
                                        </p:tav>
                                      </p:tavLst>
                                    </p:anim>
                                    <p:anim calcmode="lin" valueType="num">
                                      <p:cBhvr>
                                        <p:cTn id="8"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299523" y="1382911"/>
            <a:ext cx="7772400" cy="1470025"/>
          </a:xfrm>
        </p:spPr>
        <p:txBody>
          <a:bodyPr/>
          <a:lstStyle/>
          <a:p>
            <a:r>
              <a:rPr lang="fr-FR" sz="6000" b="1" i="1" dirty="0" smtClean="0">
                <a:solidFill>
                  <a:srgbClr val="7030A0"/>
                </a:solidFill>
                <a:latin typeface="Comic Sans MS" pitchFamily="66" charset="0"/>
              </a:rPr>
              <a:t/>
            </a:r>
            <a:br>
              <a:rPr lang="fr-FR" sz="6000" b="1" i="1" dirty="0" smtClean="0">
                <a:solidFill>
                  <a:srgbClr val="7030A0"/>
                </a:solidFill>
                <a:latin typeface="Comic Sans MS" pitchFamily="66" charset="0"/>
              </a:rPr>
            </a:br>
            <a:r>
              <a:rPr lang="fr-FR" sz="6000" b="1" i="1" dirty="0" smtClean="0">
                <a:solidFill>
                  <a:srgbClr val="7030A0"/>
                </a:solidFill>
                <a:latin typeface="Comic Sans MS" pitchFamily="66" charset="0"/>
              </a:rPr>
              <a:t/>
            </a:r>
            <a:br>
              <a:rPr lang="fr-FR" sz="6000" b="1" i="1" dirty="0" smtClean="0">
                <a:solidFill>
                  <a:srgbClr val="7030A0"/>
                </a:solidFill>
                <a:latin typeface="Comic Sans MS" pitchFamily="66" charset="0"/>
              </a:rPr>
            </a:br>
            <a:r>
              <a:rPr lang="fr-FR" sz="6000" b="1" i="1" dirty="0" smtClean="0">
                <a:solidFill>
                  <a:srgbClr val="7030A0"/>
                </a:solidFill>
                <a:latin typeface="Comic Sans MS" pitchFamily="66" charset="0"/>
              </a:rPr>
              <a:t>Les antinéoplasiques </a:t>
            </a:r>
            <a:endParaRPr lang="fr-FR" sz="6000" b="1" i="1" dirty="0">
              <a:solidFill>
                <a:srgbClr val="7030A0"/>
              </a:solidFill>
              <a:latin typeface="Comic Sans MS" pitchFamily="66" charset="0"/>
            </a:endParaRPr>
          </a:p>
        </p:txBody>
      </p:sp>
    </p:spTree>
    <p:extLst>
      <p:ext uri="{BB962C8B-B14F-4D97-AF65-F5344CB8AC3E}">
        <p14:creationId xmlns:p14="http://schemas.microsoft.com/office/powerpoint/2010/main" val="16377499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fr-FR"/>
          </a:p>
        </p:txBody>
      </p:sp>
      <p:sp>
        <p:nvSpPr>
          <p:cNvPr id="30723" name="Rectangle 3"/>
          <p:cNvSpPr>
            <a:spLocks noChangeArrowheads="1"/>
          </p:cNvSpPr>
          <p:nvPr/>
        </p:nvSpPr>
        <p:spPr bwMode="auto">
          <a:xfrm>
            <a:off x="6553200" y="6248400"/>
            <a:ext cx="1905000" cy="457200"/>
          </a:xfrm>
          <a:prstGeom prst="rect">
            <a:avLst/>
          </a:prstGeom>
          <a:noFill/>
          <a:ln w="9525">
            <a:noFill/>
            <a:miter lim="800000"/>
            <a:headEnd/>
            <a:tailEnd/>
          </a:ln>
        </p:spPr>
        <p:txBody>
          <a:bodyPr wrap="none" anchor="ctr"/>
          <a:lstStyle/>
          <a:p>
            <a:endParaRPr lang="fr-FR"/>
          </a:p>
        </p:txBody>
      </p:sp>
      <p:sp>
        <p:nvSpPr>
          <p:cNvPr id="36869" name="Rectangle 5"/>
          <p:cNvSpPr>
            <a:spLocks noGrp="1" noChangeArrowheads="1"/>
          </p:cNvSpPr>
          <p:nvPr>
            <p:ph type="title"/>
          </p:nvPr>
        </p:nvSpPr>
        <p:spPr>
          <a:xfrm>
            <a:off x="0" y="-27384"/>
            <a:ext cx="9144000" cy="1143000"/>
          </a:xfrm>
          <a:solidFill>
            <a:schemeClr val="tx1"/>
          </a:solidFill>
        </p:spPr>
        <p:txBody>
          <a:bodyPr/>
          <a:lstStyle/>
          <a:p>
            <a:pPr algn="ctr">
              <a:defRPr/>
            </a:pPr>
            <a:r>
              <a:rPr lang="en-CA" dirty="0" smtClean="0">
                <a:solidFill>
                  <a:srgbClr val="FFFFFF"/>
                </a:solidFill>
              </a:rPr>
              <a:t>Buts du traitement anticancéreux</a:t>
            </a:r>
          </a:p>
        </p:txBody>
      </p:sp>
      <p:sp>
        <p:nvSpPr>
          <p:cNvPr id="36870" name="Rectangle 6"/>
          <p:cNvSpPr>
            <a:spLocks noGrp="1" noChangeArrowheads="1"/>
          </p:cNvSpPr>
          <p:nvPr>
            <p:ph idx="1"/>
          </p:nvPr>
        </p:nvSpPr>
        <p:spPr>
          <a:xfrm>
            <a:off x="251520" y="1340768"/>
            <a:ext cx="9108503" cy="4525963"/>
          </a:xfrm>
        </p:spPr>
        <p:txBody>
          <a:bodyPr/>
          <a:lstStyle/>
          <a:p>
            <a:pPr>
              <a:buFont typeface="Symbol" pitchFamily="18" charset="2"/>
              <a:buNone/>
              <a:defRPr/>
            </a:pPr>
            <a:r>
              <a:rPr lang="en-CA" b="1" u="sng" dirty="0" err="1" smtClean="0">
                <a:solidFill>
                  <a:srgbClr val="FF0000"/>
                </a:solidFill>
              </a:rPr>
              <a:t>Curatif</a:t>
            </a:r>
            <a:endParaRPr lang="en-CA" u="sng" dirty="0" smtClean="0">
              <a:solidFill>
                <a:srgbClr val="FF0000"/>
              </a:solidFill>
            </a:endParaRPr>
          </a:p>
          <a:p>
            <a:pPr>
              <a:defRPr/>
            </a:pPr>
            <a:r>
              <a:rPr lang="en-CA" sz="2400" dirty="0" err="1" smtClean="0"/>
              <a:t>Eliminer</a:t>
            </a:r>
            <a:r>
              <a:rPr lang="en-CA" sz="2400" dirty="0" smtClean="0"/>
              <a:t> </a:t>
            </a:r>
            <a:r>
              <a:rPr lang="en-CA" sz="2400" dirty="0" err="1" smtClean="0"/>
              <a:t>toutes</a:t>
            </a:r>
            <a:r>
              <a:rPr lang="en-CA" sz="2400" dirty="0" smtClean="0"/>
              <a:t> les cellules </a:t>
            </a:r>
            <a:r>
              <a:rPr lang="en-CA" sz="2400" dirty="0" err="1" smtClean="0"/>
              <a:t>cancéreuses</a:t>
            </a:r>
            <a:endParaRPr lang="en-CA" sz="2400" dirty="0" smtClean="0"/>
          </a:p>
          <a:p>
            <a:pPr>
              <a:defRPr/>
            </a:pPr>
            <a:r>
              <a:rPr lang="en-CA" sz="2400" dirty="0" err="1" smtClean="0"/>
              <a:t>Restaurer</a:t>
            </a:r>
            <a:r>
              <a:rPr lang="en-CA" sz="2400" dirty="0" smtClean="0"/>
              <a:t> </a:t>
            </a:r>
            <a:r>
              <a:rPr lang="en-CA" sz="2400" dirty="0" err="1" smtClean="0"/>
              <a:t>une</a:t>
            </a:r>
            <a:r>
              <a:rPr lang="en-CA" sz="2400" dirty="0" smtClean="0"/>
              <a:t> santé </a:t>
            </a:r>
            <a:r>
              <a:rPr lang="en-CA" sz="2400" dirty="0" err="1" smtClean="0"/>
              <a:t>normale</a:t>
            </a:r>
            <a:endParaRPr lang="en-CA" sz="2400" dirty="0" smtClean="0"/>
          </a:p>
          <a:p>
            <a:pPr>
              <a:defRPr/>
            </a:pPr>
            <a:r>
              <a:rPr lang="en-CA" sz="2400" dirty="0" err="1" smtClean="0"/>
              <a:t>Guérir</a:t>
            </a:r>
            <a:r>
              <a:rPr lang="en-CA" sz="2400" dirty="0" smtClean="0"/>
              <a:t> le plus </a:t>
            </a:r>
            <a:r>
              <a:rPr lang="en-CA" sz="2400" dirty="0" err="1" smtClean="0"/>
              <a:t>vite</a:t>
            </a:r>
            <a:r>
              <a:rPr lang="en-CA" sz="2400" dirty="0" smtClean="0"/>
              <a:t> possible et avec le </a:t>
            </a:r>
            <a:r>
              <a:rPr lang="en-CA" sz="2400" dirty="0" err="1" smtClean="0"/>
              <a:t>moins</a:t>
            </a:r>
            <a:r>
              <a:rPr lang="en-CA" sz="2400" dirty="0" smtClean="0"/>
              <a:t> </a:t>
            </a:r>
            <a:r>
              <a:rPr lang="en-CA" sz="2400" dirty="0" err="1" smtClean="0"/>
              <a:t>d’effets</a:t>
            </a:r>
            <a:r>
              <a:rPr lang="en-CA" sz="2400" dirty="0" smtClean="0"/>
              <a:t> </a:t>
            </a:r>
            <a:r>
              <a:rPr lang="en-CA" sz="2400" dirty="0" err="1" smtClean="0"/>
              <a:t>secondaires</a:t>
            </a:r>
            <a:endParaRPr lang="en-CA" sz="2400" dirty="0" smtClean="0"/>
          </a:p>
          <a:p>
            <a:pPr>
              <a:spcBef>
                <a:spcPct val="85000"/>
              </a:spcBef>
              <a:buFont typeface="Symbol" pitchFamily="18" charset="2"/>
              <a:buNone/>
              <a:defRPr/>
            </a:pPr>
            <a:r>
              <a:rPr lang="en-CA" b="1" u="sng" dirty="0" err="1" smtClean="0">
                <a:solidFill>
                  <a:srgbClr val="FF0000"/>
                </a:solidFill>
              </a:rPr>
              <a:t>Palliatif</a:t>
            </a:r>
            <a:endParaRPr lang="en-CA" u="sng" dirty="0" smtClean="0">
              <a:solidFill>
                <a:srgbClr val="FF0000"/>
              </a:solidFill>
            </a:endParaRPr>
          </a:p>
          <a:p>
            <a:pPr>
              <a:defRPr/>
            </a:pPr>
            <a:r>
              <a:rPr lang="en-CA" sz="2400" dirty="0" err="1" smtClean="0"/>
              <a:t>Tenter</a:t>
            </a:r>
            <a:r>
              <a:rPr lang="en-CA" sz="2400" dirty="0" smtClean="0"/>
              <a:t> de </a:t>
            </a:r>
            <a:r>
              <a:rPr lang="en-CA" sz="2400" dirty="0" err="1" smtClean="0"/>
              <a:t>réduire</a:t>
            </a:r>
            <a:r>
              <a:rPr lang="en-CA" sz="2400" dirty="0" smtClean="0"/>
              <a:t> la </a:t>
            </a:r>
            <a:r>
              <a:rPr lang="en-CA" sz="2400" dirty="0" err="1" smtClean="0"/>
              <a:t>taille</a:t>
            </a:r>
            <a:r>
              <a:rPr lang="en-CA" sz="2400" dirty="0" smtClean="0"/>
              <a:t> et le </a:t>
            </a:r>
            <a:r>
              <a:rPr lang="en-CA" sz="2400" dirty="0" err="1" smtClean="0"/>
              <a:t>nombre</a:t>
            </a:r>
            <a:r>
              <a:rPr lang="en-CA" sz="2400" dirty="0" smtClean="0"/>
              <a:t> des </a:t>
            </a:r>
            <a:r>
              <a:rPr lang="en-CA" sz="2400" dirty="0" err="1" smtClean="0"/>
              <a:t>tumeurs</a:t>
            </a:r>
            <a:endParaRPr lang="en-CA" sz="2400" dirty="0" smtClean="0"/>
          </a:p>
          <a:p>
            <a:pPr>
              <a:defRPr/>
            </a:pPr>
            <a:r>
              <a:rPr lang="en-CA" sz="2400" dirty="0" err="1" smtClean="0"/>
              <a:t>Traiter</a:t>
            </a:r>
            <a:r>
              <a:rPr lang="en-CA" sz="2400" dirty="0" smtClean="0"/>
              <a:t> la </a:t>
            </a:r>
            <a:r>
              <a:rPr lang="en-CA" sz="2400" dirty="0" err="1" smtClean="0"/>
              <a:t>douleur</a:t>
            </a:r>
            <a:r>
              <a:rPr lang="en-CA" sz="2400" dirty="0" smtClean="0"/>
              <a:t> et </a:t>
            </a:r>
            <a:r>
              <a:rPr lang="en-CA" sz="2400" dirty="0" err="1" smtClean="0"/>
              <a:t>autres</a:t>
            </a:r>
            <a:r>
              <a:rPr lang="en-CA" sz="2400" dirty="0" smtClean="0"/>
              <a:t> </a:t>
            </a:r>
            <a:r>
              <a:rPr lang="en-CA" sz="2400" dirty="0" err="1" smtClean="0"/>
              <a:t>symptômes</a:t>
            </a:r>
            <a:endParaRPr lang="en-CA" sz="2400" dirty="0" smtClean="0"/>
          </a:p>
          <a:p>
            <a:pPr>
              <a:defRPr/>
            </a:pPr>
            <a:r>
              <a:rPr lang="en-CA" sz="2400" dirty="0" smtClean="0"/>
              <a:t>“Prolonger la vie”</a:t>
            </a:r>
          </a:p>
          <a:p>
            <a:pPr>
              <a:defRPr/>
            </a:pPr>
            <a:r>
              <a:rPr lang="en-CA" sz="2400" dirty="0" err="1" smtClean="0"/>
              <a:t>Améliorer</a:t>
            </a:r>
            <a:r>
              <a:rPr lang="en-CA" sz="2400" dirty="0" smtClean="0"/>
              <a:t> la </a:t>
            </a:r>
            <a:r>
              <a:rPr lang="en-CA" sz="2400" dirty="0" err="1" smtClean="0"/>
              <a:t>qualité</a:t>
            </a:r>
            <a:r>
              <a:rPr lang="en-CA" sz="2400" dirty="0" smtClean="0"/>
              <a:t> de vie</a:t>
            </a:r>
          </a:p>
        </p:txBody>
      </p:sp>
    </p:spTree>
    <p:extLst>
      <p:ext uri="{BB962C8B-B14F-4D97-AF65-F5344CB8AC3E}">
        <p14:creationId xmlns:p14="http://schemas.microsoft.com/office/powerpoint/2010/main" val="179271093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ChangeArrowheads="1"/>
          </p:cNvSpPr>
          <p:nvPr/>
        </p:nvSpPr>
        <p:spPr bwMode="auto">
          <a:xfrm>
            <a:off x="685800" y="6248400"/>
            <a:ext cx="1905000" cy="457200"/>
          </a:xfrm>
          <a:prstGeom prst="rect">
            <a:avLst/>
          </a:prstGeom>
          <a:noFill/>
          <a:ln w="9525">
            <a:noFill/>
            <a:miter lim="800000"/>
            <a:headEnd/>
            <a:tailEnd/>
          </a:ln>
        </p:spPr>
        <p:txBody>
          <a:bodyPr wrap="none" anchor="ctr"/>
          <a:lstStyle/>
          <a:p>
            <a:endParaRPr lang="fr-FR"/>
          </a:p>
        </p:txBody>
      </p:sp>
      <p:sp>
        <p:nvSpPr>
          <p:cNvPr id="10244" name="Rectangle 3"/>
          <p:cNvSpPr>
            <a:spLocks noChangeArrowheads="1"/>
          </p:cNvSpPr>
          <p:nvPr/>
        </p:nvSpPr>
        <p:spPr bwMode="auto">
          <a:xfrm>
            <a:off x="6553200" y="6248400"/>
            <a:ext cx="1905000" cy="457200"/>
          </a:xfrm>
          <a:prstGeom prst="rect">
            <a:avLst/>
          </a:prstGeom>
          <a:noFill/>
          <a:ln w="9525">
            <a:noFill/>
            <a:miter lim="800000"/>
            <a:headEnd/>
            <a:tailEnd/>
          </a:ln>
        </p:spPr>
        <p:txBody>
          <a:bodyPr wrap="none" anchor="ctr"/>
          <a:lstStyle/>
          <a:p>
            <a:endParaRPr lang="fr-FR"/>
          </a:p>
        </p:txBody>
      </p:sp>
      <p:sp>
        <p:nvSpPr>
          <p:cNvPr id="10245" name="Rectangle 4"/>
          <p:cNvSpPr>
            <a:spLocks noChangeArrowheads="1"/>
          </p:cNvSpPr>
          <p:nvPr/>
        </p:nvSpPr>
        <p:spPr bwMode="auto">
          <a:xfrm>
            <a:off x="3124200" y="6248400"/>
            <a:ext cx="2895600" cy="457200"/>
          </a:xfrm>
          <a:prstGeom prst="rect">
            <a:avLst/>
          </a:prstGeom>
          <a:noFill/>
          <a:ln w="9525">
            <a:noFill/>
            <a:miter lim="800000"/>
            <a:headEnd/>
            <a:tailEnd/>
          </a:ln>
        </p:spPr>
        <p:txBody>
          <a:bodyPr wrap="none" anchor="ctr"/>
          <a:lstStyle/>
          <a:p>
            <a:endParaRPr lang="fr-FR"/>
          </a:p>
        </p:txBody>
      </p:sp>
      <p:graphicFrame>
        <p:nvGraphicFramePr>
          <p:cNvPr id="10242" name="Object 5"/>
          <p:cNvGraphicFramePr>
            <a:graphicFrameLocks/>
          </p:cNvGraphicFramePr>
          <p:nvPr>
            <p:extLst>
              <p:ext uri="{D42A27DB-BD31-4B8C-83A1-F6EECF244321}">
                <p14:modId xmlns:p14="http://schemas.microsoft.com/office/powerpoint/2010/main" val="439985078"/>
              </p:ext>
            </p:extLst>
          </p:nvPr>
        </p:nvGraphicFramePr>
        <p:xfrm>
          <a:off x="0" y="1196753"/>
          <a:ext cx="9144000" cy="5107212"/>
        </p:xfrm>
        <a:graphic>
          <a:graphicData uri="http://schemas.openxmlformats.org/presentationml/2006/ole">
            <mc:AlternateContent xmlns:mc="http://schemas.openxmlformats.org/markup-compatibility/2006">
              <mc:Choice xmlns:v="urn:schemas-microsoft-com:vml" Requires="v">
                <p:oleObj spid="_x0000_s2155" name="CorelDRAW 6.0" r:id="rId4" imgW="8165880" imgH="4101840" progId="">
                  <p:embed/>
                </p:oleObj>
              </mc:Choice>
              <mc:Fallback>
                <p:oleObj name="CorelDRAW 6.0" r:id="rId4" imgW="8165880" imgH="410184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96753"/>
                        <a:ext cx="9144000" cy="5107212"/>
                      </a:xfrm>
                      <a:prstGeom prst="rect">
                        <a:avLst/>
                      </a:prstGeom>
                      <a:noFill/>
                      <a:ln>
                        <a:noFill/>
                      </a:ln>
                      <a:effectLst/>
                    </p:spPr>
                  </p:pic>
                </p:oleObj>
              </mc:Fallback>
            </mc:AlternateContent>
          </a:graphicData>
        </a:graphic>
      </p:graphicFrame>
      <p:sp>
        <p:nvSpPr>
          <p:cNvPr id="47110" name="Rectangle 6"/>
          <p:cNvSpPr>
            <a:spLocks noGrp="1" noChangeArrowheads="1"/>
          </p:cNvSpPr>
          <p:nvPr>
            <p:ph type="title"/>
          </p:nvPr>
        </p:nvSpPr>
        <p:spPr>
          <a:xfrm>
            <a:off x="-36512" y="-99392"/>
            <a:ext cx="9144000" cy="1143000"/>
          </a:xfrm>
        </p:spPr>
        <p:txBody>
          <a:bodyPr/>
          <a:lstStyle/>
          <a:p>
            <a:pPr algn="ctr">
              <a:defRPr/>
            </a:pPr>
            <a:r>
              <a:rPr lang="en-CA" sz="4000" b="1" dirty="0" smtClean="0">
                <a:solidFill>
                  <a:srgbClr val="7030A0"/>
                </a:solidFill>
                <a:latin typeface="Calibri" pitchFamily="34" charset="0"/>
                <a:cs typeface="Calibri" pitchFamily="34" charset="0"/>
              </a:rPr>
              <a:t>Les </a:t>
            </a:r>
            <a:r>
              <a:rPr lang="en-CA" sz="4000" b="1" dirty="0" err="1" smtClean="0">
                <a:solidFill>
                  <a:srgbClr val="7030A0"/>
                </a:solidFill>
                <a:latin typeface="Calibri" pitchFamily="34" charset="0"/>
                <a:cs typeface="Calibri" pitchFamily="34" charset="0"/>
              </a:rPr>
              <a:t>differents</a:t>
            </a:r>
            <a:r>
              <a:rPr lang="en-CA" sz="4000" b="1" dirty="0" smtClean="0">
                <a:solidFill>
                  <a:srgbClr val="7030A0"/>
                </a:solidFill>
                <a:latin typeface="Calibri" pitchFamily="34" charset="0"/>
                <a:cs typeface="Calibri" pitchFamily="34" charset="0"/>
              </a:rPr>
              <a:t> traitements du cancer</a:t>
            </a:r>
          </a:p>
        </p:txBody>
      </p:sp>
      <p:sp>
        <p:nvSpPr>
          <p:cNvPr id="10247" name="Rectangle 7"/>
          <p:cNvSpPr>
            <a:spLocks noChangeArrowheads="1"/>
          </p:cNvSpPr>
          <p:nvPr/>
        </p:nvSpPr>
        <p:spPr bwMode="auto">
          <a:xfrm>
            <a:off x="2086082" y="3933056"/>
            <a:ext cx="5222222" cy="523862"/>
          </a:xfrm>
          <a:prstGeom prst="rect">
            <a:avLst/>
          </a:prstGeom>
          <a:noFill/>
          <a:ln w="9525">
            <a:noFill/>
            <a:miter lim="800000"/>
            <a:headEnd/>
            <a:tailEnd/>
          </a:ln>
        </p:spPr>
        <p:txBody>
          <a:bodyPr wrap="square" lIns="92075" tIns="46038" rIns="92075" bIns="46038">
            <a:spAutoFit/>
          </a:bodyPr>
          <a:lstStyle/>
          <a:p>
            <a:r>
              <a:rPr lang="en-CA" sz="2800" b="1" dirty="0" err="1">
                <a:solidFill>
                  <a:srgbClr val="C00000"/>
                </a:solidFill>
              </a:rPr>
              <a:t>Approches</a:t>
            </a:r>
            <a:r>
              <a:rPr lang="en-CA" sz="2800" b="1" dirty="0">
                <a:solidFill>
                  <a:srgbClr val="C00000"/>
                </a:solidFill>
              </a:rPr>
              <a:t> </a:t>
            </a:r>
            <a:r>
              <a:rPr lang="en-CA" sz="2800" b="1" dirty="0" err="1">
                <a:solidFill>
                  <a:srgbClr val="C00000"/>
                </a:solidFill>
              </a:rPr>
              <a:t>thérapeutiques</a:t>
            </a:r>
            <a:endParaRPr lang="en-CA" sz="2800" b="1" dirty="0">
              <a:solidFill>
                <a:srgbClr val="C00000"/>
              </a:solidFill>
            </a:endParaRPr>
          </a:p>
        </p:txBody>
      </p:sp>
      <p:sp>
        <p:nvSpPr>
          <p:cNvPr id="10249" name="Rectangle 9"/>
          <p:cNvSpPr>
            <a:spLocks noChangeArrowheads="1"/>
          </p:cNvSpPr>
          <p:nvPr/>
        </p:nvSpPr>
        <p:spPr bwMode="auto">
          <a:xfrm>
            <a:off x="3635896" y="2021297"/>
            <a:ext cx="1905462" cy="831639"/>
          </a:xfrm>
          <a:prstGeom prst="rect">
            <a:avLst/>
          </a:prstGeom>
          <a:noFill/>
          <a:ln w="9525">
            <a:noFill/>
            <a:miter lim="800000"/>
            <a:headEnd/>
            <a:tailEnd/>
          </a:ln>
        </p:spPr>
        <p:txBody>
          <a:bodyPr wrap="square" lIns="92075" tIns="46038" rIns="92075" bIns="46038">
            <a:spAutoFit/>
          </a:bodyPr>
          <a:lstStyle/>
          <a:p>
            <a:pPr algn="ctr"/>
            <a:r>
              <a:rPr lang="en-CA" sz="2400" b="1" dirty="0" err="1" smtClean="0">
                <a:solidFill>
                  <a:srgbClr val="7030A0"/>
                </a:solidFill>
              </a:rPr>
              <a:t>Thérapie</a:t>
            </a:r>
            <a:r>
              <a:rPr lang="en-CA" sz="2400" b="1" dirty="0" smtClean="0">
                <a:solidFill>
                  <a:srgbClr val="7030A0"/>
                </a:solidFill>
              </a:rPr>
              <a:t> </a:t>
            </a:r>
          </a:p>
          <a:p>
            <a:pPr algn="ctr"/>
            <a:r>
              <a:rPr lang="en-CA" sz="2400" b="1" dirty="0" err="1" smtClean="0">
                <a:solidFill>
                  <a:srgbClr val="7030A0"/>
                </a:solidFill>
              </a:rPr>
              <a:t>mutimodale</a:t>
            </a:r>
            <a:r>
              <a:rPr lang="en-CA" sz="2400" b="1" dirty="0" smtClean="0">
                <a:solidFill>
                  <a:srgbClr val="7030A0"/>
                </a:solidFill>
              </a:rPr>
              <a:t> </a:t>
            </a:r>
            <a:endParaRPr lang="en-CA" sz="2400" b="1" dirty="0">
              <a:solidFill>
                <a:srgbClr val="7030A0"/>
              </a:solidFill>
            </a:endParaRPr>
          </a:p>
        </p:txBody>
      </p:sp>
      <p:sp>
        <p:nvSpPr>
          <p:cNvPr id="10251" name="Rectangle 11"/>
          <p:cNvSpPr>
            <a:spLocks noChangeArrowheads="1"/>
          </p:cNvSpPr>
          <p:nvPr/>
        </p:nvSpPr>
        <p:spPr bwMode="auto">
          <a:xfrm>
            <a:off x="3005404" y="1471728"/>
            <a:ext cx="1553310" cy="462307"/>
          </a:xfrm>
          <a:prstGeom prst="rect">
            <a:avLst/>
          </a:prstGeom>
          <a:noFill/>
          <a:ln w="9525">
            <a:noFill/>
            <a:miter lim="800000"/>
            <a:headEnd/>
            <a:tailEnd/>
          </a:ln>
        </p:spPr>
        <p:txBody>
          <a:bodyPr wrap="none" lIns="92075" tIns="46038" rIns="92075" bIns="46038">
            <a:spAutoFit/>
          </a:bodyPr>
          <a:lstStyle/>
          <a:p>
            <a:r>
              <a:rPr lang="en-CA" sz="2400" b="1" dirty="0" err="1">
                <a:solidFill>
                  <a:schemeClr val="tx2"/>
                </a:solidFill>
              </a:rPr>
              <a:t>Chirurgie</a:t>
            </a:r>
            <a:endParaRPr lang="en-CA" sz="2400" b="1" dirty="0">
              <a:solidFill>
                <a:schemeClr val="tx2"/>
              </a:solidFill>
            </a:endParaRPr>
          </a:p>
        </p:txBody>
      </p:sp>
      <p:sp>
        <p:nvSpPr>
          <p:cNvPr id="10252" name="Rectangle 12"/>
          <p:cNvSpPr>
            <a:spLocks noChangeArrowheads="1"/>
          </p:cNvSpPr>
          <p:nvPr/>
        </p:nvSpPr>
        <p:spPr bwMode="auto">
          <a:xfrm>
            <a:off x="4597411" y="1482504"/>
            <a:ext cx="2237792" cy="462307"/>
          </a:xfrm>
          <a:prstGeom prst="rect">
            <a:avLst/>
          </a:prstGeom>
          <a:noFill/>
          <a:ln w="9525">
            <a:noFill/>
            <a:miter lim="800000"/>
            <a:headEnd/>
            <a:tailEnd/>
          </a:ln>
        </p:spPr>
        <p:txBody>
          <a:bodyPr wrap="none" lIns="92075" tIns="46038" rIns="92075" bIns="46038">
            <a:spAutoFit/>
          </a:bodyPr>
          <a:lstStyle/>
          <a:p>
            <a:r>
              <a:rPr lang="en-CA" sz="2400" b="1" dirty="0" err="1">
                <a:solidFill>
                  <a:schemeClr val="tx2"/>
                </a:solidFill>
              </a:rPr>
              <a:t>Radiothérapie</a:t>
            </a:r>
            <a:endParaRPr lang="en-CA" sz="2400" b="1" dirty="0">
              <a:solidFill>
                <a:schemeClr val="tx2"/>
              </a:solidFill>
            </a:endParaRPr>
          </a:p>
        </p:txBody>
      </p:sp>
      <p:sp>
        <p:nvSpPr>
          <p:cNvPr id="10253" name="Rectangle 13"/>
          <p:cNvSpPr>
            <a:spLocks noChangeArrowheads="1"/>
          </p:cNvSpPr>
          <p:nvPr/>
        </p:nvSpPr>
        <p:spPr bwMode="auto">
          <a:xfrm>
            <a:off x="4788024" y="3110709"/>
            <a:ext cx="2510303" cy="462307"/>
          </a:xfrm>
          <a:prstGeom prst="rect">
            <a:avLst/>
          </a:prstGeom>
          <a:noFill/>
          <a:ln w="9525">
            <a:noFill/>
            <a:miter lim="800000"/>
            <a:headEnd/>
            <a:tailEnd/>
          </a:ln>
        </p:spPr>
        <p:txBody>
          <a:bodyPr wrap="none" lIns="92075" tIns="46038" rIns="92075" bIns="46038">
            <a:spAutoFit/>
          </a:bodyPr>
          <a:lstStyle/>
          <a:p>
            <a:r>
              <a:rPr lang="en-CA" sz="2400" b="1" dirty="0" err="1" smtClean="0"/>
              <a:t>Chimiothérapie</a:t>
            </a:r>
            <a:r>
              <a:rPr lang="en-CA" sz="2400" b="1" dirty="0" smtClean="0"/>
              <a:t> </a:t>
            </a:r>
            <a:endParaRPr lang="en-CA" sz="2400" b="1" dirty="0"/>
          </a:p>
        </p:txBody>
      </p:sp>
      <p:sp>
        <p:nvSpPr>
          <p:cNvPr id="10254" name="Rectangle 14"/>
          <p:cNvSpPr>
            <a:spLocks noChangeArrowheads="1"/>
          </p:cNvSpPr>
          <p:nvPr/>
        </p:nvSpPr>
        <p:spPr bwMode="auto">
          <a:xfrm>
            <a:off x="5692376" y="2276872"/>
            <a:ext cx="2882616" cy="462307"/>
          </a:xfrm>
          <a:prstGeom prst="rect">
            <a:avLst/>
          </a:prstGeom>
          <a:noFill/>
          <a:ln w="9525">
            <a:noFill/>
            <a:miter lim="800000"/>
            <a:headEnd/>
            <a:tailEnd/>
          </a:ln>
        </p:spPr>
        <p:txBody>
          <a:bodyPr wrap="square" lIns="92075" tIns="46038" rIns="92075" bIns="46038">
            <a:spAutoFit/>
          </a:bodyPr>
          <a:lstStyle/>
          <a:p>
            <a:r>
              <a:rPr lang="en-CA" sz="2400" b="1" dirty="0" err="1" smtClean="0"/>
              <a:t>Hormonothérapie</a:t>
            </a:r>
            <a:endParaRPr lang="en-CA" sz="2400" b="1" dirty="0"/>
          </a:p>
        </p:txBody>
      </p:sp>
      <p:sp>
        <p:nvSpPr>
          <p:cNvPr id="10255" name="Rectangle 15"/>
          <p:cNvSpPr>
            <a:spLocks noChangeArrowheads="1"/>
          </p:cNvSpPr>
          <p:nvPr/>
        </p:nvSpPr>
        <p:spPr bwMode="auto">
          <a:xfrm>
            <a:off x="2463801" y="2987676"/>
            <a:ext cx="186013" cy="323808"/>
          </a:xfrm>
          <a:prstGeom prst="rect">
            <a:avLst/>
          </a:prstGeom>
          <a:noFill/>
          <a:ln w="9525">
            <a:noFill/>
            <a:miter lim="800000"/>
            <a:headEnd/>
            <a:tailEnd/>
          </a:ln>
        </p:spPr>
        <p:txBody>
          <a:bodyPr wrap="none" lIns="92075" tIns="46038" rIns="92075" bIns="46038">
            <a:spAutoFit/>
          </a:bodyPr>
          <a:lstStyle/>
          <a:p>
            <a:endParaRPr lang="en-CA" sz="1500" b="1" dirty="0"/>
          </a:p>
        </p:txBody>
      </p:sp>
      <p:sp>
        <p:nvSpPr>
          <p:cNvPr id="10256" name="Rectangle 16"/>
          <p:cNvSpPr>
            <a:spLocks noChangeArrowheads="1"/>
          </p:cNvSpPr>
          <p:nvPr/>
        </p:nvSpPr>
        <p:spPr bwMode="auto">
          <a:xfrm>
            <a:off x="1098527" y="2092205"/>
            <a:ext cx="2025673" cy="831639"/>
          </a:xfrm>
          <a:prstGeom prst="rect">
            <a:avLst/>
          </a:prstGeom>
          <a:noFill/>
          <a:ln w="9525">
            <a:noFill/>
            <a:miter lim="800000"/>
            <a:headEnd/>
            <a:tailEnd/>
          </a:ln>
        </p:spPr>
        <p:txBody>
          <a:bodyPr wrap="square" lIns="92075" tIns="46038" rIns="92075" bIns="46038">
            <a:spAutoFit/>
          </a:bodyPr>
          <a:lstStyle/>
          <a:p>
            <a:r>
              <a:rPr lang="en-CA" sz="2400" b="1" dirty="0"/>
              <a:t>Traitement </a:t>
            </a:r>
            <a:endParaRPr lang="en-CA" sz="2400" b="1" dirty="0" smtClean="0"/>
          </a:p>
          <a:p>
            <a:r>
              <a:rPr lang="en-CA" sz="2400" b="1" dirty="0" smtClean="0"/>
              <a:t>de </a:t>
            </a:r>
            <a:r>
              <a:rPr lang="en-CA" sz="2400" b="1" dirty="0"/>
              <a:t>support</a:t>
            </a:r>
          </a:p>
        </p:txBody>
      </p:sp>
      <p:sp>
        <p:nvSpPr>
          <p:cNvPr id="10258" name="Rectangle 18"/>
          <p:cNvSpPr>
            <a:spLocks noChangeArrowheads="1"/>
          </p:cNvSpPr>
          <p:nvPr/>
        </p:nvSpPr>
        <p:spPr bwMode="auto">
          <a:xfrm>
            <a:off x="2064776" y="3102755"/>
            <a:ext cx="2579232" cy="462307"/>
          </a:xfrm>
          <a:prstGeom prst="rect">
            <a:avLst/>
          </a:prstGeom>
          <a:noFill/>
          <a:ln w="9525">
            <a:noFill/>
            <a:miter lim="800000"/>
            <a:headEnd/>
            <a:tailEnd/>
          </a:ln>
        </p:spPr>
        <p:txBody>
          <a:bodyPr wrap="none" lIns="92075" tIns="46038" rIns="92075" bIns="46038">
            <a:spAutoFit/>
          </a:bodyPr>
          <a:lstStyle/>
          <a:p>
            <a:r>
              <a:rPr lang="en-CA" sz="2400" b="1" dirty="0" smtClean="0"/>
              <a:t>Immunothérapie</a:t>
            </a:r>
            <a:endParaRPr lang="en-CA" sz="2400" b="1" dirty="0"/>
          </a:p>
        </p:txBody>
      </p:sp>
      <p:sp>
        <p:nvSpPr>
          <p:cNvPr id="10261" name="Rectangle 21"/>
          <p:cNvSpPr>
            <a:spLocks noChangeArrowheads="1"/>
          </p:cNvSpPr>
          <p:nvPr/>
        </p:nvSpPr>
        <p:spPr bwMode="auto">
          <a:xfrm>
            <a:off x="785786" y="5286388"/>
            <a:ext cx="1365758" cy="369974"/>
          </a:xfrm>
          <a:prstGeom prst="rect">
            <a:avLst/>
          </a:prstGeom>
          <a:noFill/>
          <a:ln w="9525">
            <a:noFill/>
            <a:miter lim="800000"/>
            <a:headEnd/>
            <a:tailEnd/>
          </a:ln>
        </p:spPr>
        <p:txBody>
          <a:bodyPr wrap="none" lIns="92075" tIns="46038" rIns="92075" bIns="46038">
            <a:spAutoFit/>
          </a:bodyPr>
          <a:lstStyle/>
          <a:p>
            <a:r>
              <a:rPr lang="en-CA" b="1" dirty="0">
                <a:solidFill>
                  <a:srgbClr val="C00000"/>
                </a:solidFill>
              </a:rPr>
              <a:t>Diagnostic</a:t>
            </a:r>
          </a:p>
        </p:txBody>
      </p:sp>
      <p:sp>
        <p:nvSpPr>
          <p:cNvPr id="10262" name="Rectangle 22"/>
          <p:cNvSpPr>
            <a:spLocks noChangeArrowheads="1"/>
          </p:cNvSpPr>
          <p:nvPr/>
        </p:nvSpPr>
        <p:spPr bwMode="auto">
          <a:xfrm>
            <a:off x="1331640" y="4509120"/>
            <a:ext cx="3478838" cy="400752"/>
          </a:xfrm>
          <a:prstGeom prst="rect">
            <a:avLst/>
          </a:prstGeom>
          <a:noFill/>
          <a:ln w="9525">
            <a:noFill/>
            <a:miter lim="800000"/>
            <a:headEnd/>
            <a:tailEnd/>
          </a:ln>
        </p:spPr>
        <p:txBody>
          <a:bodyPr wrap="square" lIns="92075" tIns="46038" rIns="92075" bIns="46038">
            <a:spAutoFit/>
          </a:bodyPr>
          <a:lstStyle/>
          <a:p>
            <a:r>
              <a:rPr lang="en-CA" sz="2000" b="1" dirty="0" smtClean="0">
                <a:solidFill>
                  <a:srgbClr val="C00000"/>
                </a:solidFill>
              </a:rPr>
              <a:t>           </a:t>
            </a:r>
            <a:r>
              <a:rPr lang="en-CA" sz="2000" b="1" dirty="0" err="1" smtClean="0">
                <a:solidFill>
                  <a:srgbClr val="C00000"/>
                </a:solidFill>
              </a:rPr>
              <a:t>Trt</a:t>
            </a:r>
            <a:r>
              <a:rPr lang="en-CA" sz="2000" b="1" dirty="0" smtClean="0">
                <a:solidFill>
                  <a:srgbClr val="C00000"/>
                </a:solidFill>
              </a:rPr>
              <a:t> </a:t>
            </a:r>
            <a:r>
              <a:rPr lang="en-CA" sz="2000" b="1" dirty="0" err="1">
                <a:solidFill>
                  <a:srgbClr val="C00000"/>
                </a:solidFill>
              </a:rPr>
              <a:t>néoadjuvant</a:t>
            </a:r>
            <a:endParaRPr lang="en-CA" sz="2000" b="1" dirty="0">
              <a:solidFill>
                <a:srgbClr val="C00000"/>
              </a:solidFill>
            </a:endParaRPr>
          </a:p>
        </p:txBody>
      </p:sp>
      <p:sp>
        <p:nvSpPr>
          <p:cNvPr id="10264" name="Rectangle 24"/>
          <p:cNvSpPr>
            <a:spLocks noChangeArrowheads="1"/>
          </p:cNvSpPr>
          <p:nvPr/>
        </p:nvSpPr>
        <p:spPr bwMode="auto">
          <a:xfrm>
            <a:off x="2123728" y="4972464"/>
            <a:ext cx="2051844" cy="400752"/>
          </a:xfrm>
          <a:prstGeom prst="rect">
            <a:avLst/>
          </a:prstGeom>
          <a:noFill/>
          <a:ln w="9525">
            <a:noFill/>
            <a:miter lim="800000"/>
            <a:headEnd/>
            <a:tailEnd/>
          </a:ln>
        </p:spPr>
        <p:txBody>
          <a:bodyPr wrap="none" lIns="92075" tIns="46038" rIns="92075" bIns="46038">
            <a:spAutoFit/>
          </a:bodyPr>
          <a:lstStyle/>
          <a:p>
            <a:r>
              <a:rPr lang="en-CA" sz="2000" b="1" dirty="0" err="1"/>
              <a:t>Chimiothérapie</a:t>
            </a:r>
            <a:endParaRPr lang="en-CA" sz="2000" b="1" dirty="0"/>
          </a:p>
        </p:txBody>
      </p:sp>
      <p:sp>
        <p:nvSpPr>
          <p:cNvPr id="10265" name="Rectangle 25"/>
          <p:cNvSpPr>
            <a:spLocks noChangeArrowheads="1"/>
          </p:cNvSpPr>
          <p:nvPr/>
        </p:nvSpPr>
        <p:spPr bwMode="auto">
          <a:xfrm>
            <a:off x="2123728" y="5301208"/>
            <a:ext cx="2324354" cy="400752"/>
          </a:xfrm>
          <a:prstGeom prst="rect">
            <a:avLst/>
          </a:prstGeom>
          <a:noFill/>
          <a:ln w="9525">
            <a:noFill/>
            <a:miter lim="800000"/>
            <a:headEnd/>
            <a:tailEnd/>
          </a:ln>
        </p:spPr>
        <p:txBody>
          <a:bodyPr wrap="none" lIns="92075" tIns="46038" rIns="92075" bIns="46038">
            <a:spAutoFit/>
          </a:bodyPr>
          <a:lstStyle/>
          <a:p>
            <a:r>
              <a:rPr lang="en-CA" sz="2000" b="1" dirty="0" err="1"/>
              <a:t>Hormonothérapie</a:t>
            </a:r>
            <a:endParaRPr lang="en-CA" sz="2000" b="1" dirty="0"/>
          </a:p>
        </p:txBody>
      </p:sp>
      <p:sp>
        <p:nvSpPr>
          <p:cNvPr id="10266" name="Rectangle 26"/>
          <p:cNvSpPr>
            <a:spLocks noChangeArrowheads="1"/>
          </p:cNvSpPr>
          <p:nvPr/>
        </p:nvSpPr>
        <p:spPr bwMode="auto">
          <a:xfrm>
            <a:off x="4283968" y="4509193"/>
            <a:ext cx="2087366" cy="400752"/>
          </a:xfrm>
          <a:prstGeom prst="rect">
            <a:avLst/>
          </a:prstGeom>
          <a:noFill/>
          <a:ln w="9525">
            <a:noFill/>
            <a:miter lim="800000"/>
            <a:headEnd/>
            <a:tailEnd/>
          </a:ln>
        </p:spPr>
        <p:txBody>
          <a:bodyPr wrap="none" lIns="92075" tIns="46038" rIns="92075" bIns="46038">
            <a:spAutoFit/>
          </a:bodyPr>
          <a:lstStyle/>
          <a:p>
            <a:r>
              <a:rPr lang="en-CA" sz="2000" b="1" dirty="0" smtClean="0">
                <a:solidFill>
                  <a:srgbClr val="C00000"/>
                </a:solidFill>
              </a:rPr>
              <a:t>      </a:t>
            </a:r>
            <a:r>
              <a:rPr lang="en-CA" sz="2000" b="1" dirty="0" err="1" smtClean="0">
                <a:solidFill>
                  <a:srgbClr val="C00000"/>
                </a:solidFill>
              </a:rPr>
              <a:t>Trt</a:t>
            </a:r>
            <a:r>
              <a:rPr lang="en-CA" sz="2000" b="1" dirty="0" smtClean="0">
                <a:solidFill>
                  <a:srgbClr val="C00000"/>
                </a:solidFill>
              </a:rPr>
              <a:t> </a:t>
            </a:r>
            <a:r>
              <a:rPr lang="en-CA" sz="2000" b="1" dirty="0" err="1">
                <a:solidFill>
                  <a:srgbClr val="C00000"/>
                </a:solidFill>
              </a:rPr>
              <a:t>primaire</a:t>
            </a:r>
            <a:endParaRPr lang="en-CA" sz="2000" b="1" dirty="0">
              <a:solidFill>
                <a:srgbClr val="C00000"/>
              </a:solidFill>
            </a:endParaRPr>
          </a:p>
        </p:txBody>
      </p:sp>
      <p:sp>
        <p:nvSpPr>
          <p:cNvPr id="10267" name="Rectangle 27"/>
          <p:cNvSpPr>
            <a:spLocks noChangeArrowheads="1"/>
          </p:cNvSpPr>
          <p:nvPr/>
        </p:nvSpPr>
        <p:spPr bwMode="auto">
          <a:xfrm>
            <a:off x="4716017" y="4900456"/>
            <a:ext cx="1325684" cy="400752"/>
          </a:xfrm>
          <a:prstGeom prst="rect">
            <a:avLst/>
          </a:prstGeom>
          <a:noFill/>
          <a:ln w="9525">
            <a:noFill/>
            <a:miter lim="800000"/>
            <a:headEnd/>
            <a:tailEnd/>
          </a:ln>
        </p:spPr>
        <p:txBody>
          <a:bodyPr wrap="none" lIns="92075" tIns="46038" rIns="92075" bIns="46038">
            <a:spAutoFit/>
          </a:bodyPr>
          <a:lstStyle/>
          <a:p>
            <a:r>
              <a:rPr lang="en-CA" sz="2000" b="1" dirty="0" err="1"/>
              <a:t>Chirurgie</a:t>
            </a:r>
            <a:endParaRPr lang="en-CA" sz="2000" b="1" dirty="0"/>
          </a:p>
        </p:txBody>
      </p:sp>
      <p:sp>
        <p:nvSpPr>
          <p:cNvPr id="10268" name="Rectangle 28"/>
          <p:cNvSpPr>
            <a:spLocks noChangeArrowheads="1"/>
          </p:cNvSpPr>
          <p:nvPr/>
        </p:nvSpPr>
        <p:spPr bwMode="auto">
          <a:xfrm>
            <a:off x="4977438" y="5173706"/>
            <a:ext cx="737381" cy="369974"/>
          </a:xfrm>
          <a:prstGeom prst="rect">
            <a:avLst/>
          </a:prstGeom>
          <a:noFill/>
          <a:ln w="9525">
            <a:noFill/>
            <a:miter lim="800000"/>
            <a:headEnd/>
            <a:tailEnd/>
          </a:ln>
        </p:spPr>
        <p:txBody>
          <a:bodyPr wrap="none" lIns="92075" tIns="46038" rIns="92075" bIns="46038">
            <a:spAutoFit/>
          </a:bodyPr>
          <a:lstStyle/>
          <a:p>
            <a:r>
              <a:rPr lang="en-CA" b="1" dirty="0"/>
              <a:t>et/</a:t>
            </a:r>
            <a:r>
              <a:rPr lang="en-CA" b="1" dirty="0" err="1"/>
              <a:t>ou</a:t>
            </a:r>
            <a:endParaRPr lang="en-CA" sz="1500" b="1" dirty="0"/>
          </a:p>
        </p:txBody>
      </p:sp>
      <p:sp>
        <p:nvSpPr>
          <p:cNvPr id="10269" name="Rectangle 29"/>
          <p:cNvSpPr>
            <a:spLocks noChangeArrowheads="1"/>
          </p:cNvSpPr>
          <p:nvPr/>
        </p:nvSpPr>
        <p:spPr bwMode="auto">
          <a:xfrm>
            <a:off x="4716016" y="5472114"/>
            <a:ext cx="1896353" cy="400752"/>
          </a:xfrm>
          <a:prstGeom prst="rect">
            <a:avLst/>
          </a:prstGeom>
          <a:noFill/>
          <a:ln w="9525">
            <a:noFill/>
            <a:miter lim="800000"/>
            <a:headEnd/>
            <a:tailEnd/>
          </a:ln>
        </p:spPr>
        <p:txBody>
          <a:bodyPr wrap="none" lIns="92075" tIns="46038" rIns="92075" bIns="46038">
            <a:spAutoFit/>
          </a:bodyPr>
          <a:lstStyle/>
          <a:p>
            <a:r>
              <a:rPr lang="en-CA" sz="2000" b="1" dirty="0" err="1"/>
              <a:t>Radiothérapie</a:t>
            </a:r>
            <a:endParaRPr lang="en-CA" sz="2000" b="1" dirty="0"/>
          </a:p>
        </p:txBody>
      </p:sp>
      <p:sp>
        <p:nvSpPr>
          <p:cNvPr id="10270" name="Rectangle 30"/>
          <p:cNvSpPr>
            <a:spLocks noChangeArrowheads="1"/>
          </p:cNvSpPr>
          <p:nvPr/>
        </p:nvSpPr>
        <p:spPr bwMode="auto">
          <a:xfrm>
            <a:off x="6835203" y="4509120"/>
            <a:ext cx="3713461" cy="400752"/>
          </a:xfrm>
          <a:prstGeom prst="rect">
            <a:avLst/>
          </a:prstGeom>
          <a:noFill/>
          <a:ln w="9525">
            <a:noFill/>
            <a:miter lim="800000"/>
            <a:headEnd/>
            <a:tailEnd/>
          </a:ln>
        </p:spPr>
        <p:txBody>
          <a:bodyPr wrap="square" lIns="92075" tIns="46038" rIns="92075" bIns="46038">
            <a:spAutoFit/>
          </a:bodyPr>
          <a:lstStyle/>
          <a:p>
            <a:r>
              <a:rPr lang="en-CA" sz="2000" b="1" dirty="0" err="1" smtClean="0">
                <a:solidFill>
                  <a:srgbClr val="C00000"/>
                </a:solidFill>
              </a:rPr>
              <a:t>Trt</a:t>
            </a:r>
            <a:r>
              <a:rPr lang="en-CA" sz="2000" b="1" dirty="0" smtClean="0">
                <a:solidFill>
                  <a:srgbClr val="C00000"/>
                </a:solidFill>
              </a:rPr>
              <a:t> </a:t>
            </a:r>
            <a:r>
              <a:rPr lang="en-CA" sz="2000" b="1" dirty="0">
                <a:solidFill>
                  <a:srgbClr val="C00000"/>
                </a:solidFill>
              </a:rPr>
              <a:t>adjuvant</a:t>
            </a:r>
          </a:p>
        </p:txBody>
      </p:sp>
      <p:sp>
        <p:nvSpPr>
          <p:cNvPr id="10271" name="Rectangle 31"/>
          <p:cNvSpPr>
            <a:spLocks noChangeArrowheads="1"/>
          </p:cNvSpPr>
          <p:nvPr/>
        </p:nvSpPr>
        <p:spPr bwMode="auto">
          <a:xfrm>
            <a:off x="6784150" y="4869160"/>
            <a:ext cx="1896353" cy="400752"/>
          </a:xfrm>
          <a:prstGeom prst="rect">
            <a:avLst/>
          </a:prstGeom>
          <a:noFill/>
          <a:ln w="9525">
            <a:noFill/>
            <a:miter lim="800000"/>
            <a:headEnd/>
            <a:tailEnd/>
          </a:ln>
        </p:spPr>
        <p:txBody>
          <a:bodyPr wrap="none" lIns="92075" tIns="46038" rIns="92075" bIns="46038">
            <a:spAutoFit/>
          </a:bodyPr>
          <a:lstStyle/>
          <a:p>
            <a:r>
              <a:rPr lang="en-CA" sz="2000" b="1" dirty="0" err="1"/>
              <a:t>Radiothérapie</a:t>
            </a:r>
            <a:endParaRPr lang="en-CA" sz="2000" b="1" dirty="0"/>
          </a:p>
        </p:txBody>
      </p:sp>
      <p:sp>
        <p:nvSpPr>
          <p:cNvPr id="10272" name="Rectangle 32"/>
          <p:cNvSpPr>
            <a:spLocks noChangeArrowheads="1"/>
          </p:cNvSpPr>
          <p:nvPr/>
        </p:nvSpPr>
        <p:spPr bwMode="auto">
          <a:xfrm>
            <a:off x="6766480" y="5157192"/>
            <a:ext cx="2051844" cy="400752"/>
          </a:xfrm>
          <a:prstGeom prst="rect">
            <a:avLst/>
          </a:prstGeom>
          <a:noFill/>
          <a:ln w="9525">
            <a:noFill/>
            <a:miter lim="800000"/>
            <a:headEnd/>
            <a:tailEnd/>
          </a:ln>
        </p:spPr>
        <p:txBody>
          <a:bodyPr wrap="none" lIns="92075" tIns="46038" rIns="92075" bIns="46038">
            <a:spAutoFit/>
          </a:bodyPr>
          <a:lstStyle/>
          <a:p>
            <a:r>
              <a:rPr lang="en-CA" sz="2000" b="1" dirty="0" err="1"/>
              <a:t>Chimiothérapie</a:t>
            </a:r>
            <a:endParaRPr lang="en-CA" sz="2000" b="1" dirty="0"/>
          </a:p>
        </p:txBody>
      </p:sp>
      <p:sp>
        <p:nvSpPr>
          <p:cNvPr id="10273" name="Rectangle 33"/>
          <p:cNvSpPr>
            <a:spLocks noChangeArrowheads="1"/>
          </p:cNvSpPr>
          <p:nvPr/>
        </p:nvSpPr>
        <p:spPr bwMode="auto">
          <a:xfrm>
            <a:off x="6660232" y="5476520"/>
            <a:ext cx="2324354" cy="400752"/>
          </a:xfrm>
          <a:prstGeom prst="rect">
            <a:avLst/>
          </a:prstGeom>
          <a:noFill/>
          <a:ln w="9525">
            <a:noFill/>
            <a:miter lim="800000"/>
            <a:headEnd/>
            <a:tailEnd/>
          </a:ln>
        </p:spPr>
        <p:txBody>
          <a:bodyPr wrap="none" lIns="92075" tIns="46038" rIns="92075" bIns="46038">
            <a:spAutoFit/>
          </a:bodyPr>
          <a:lstStyle/>
          <a:p>
            <a:r>
              <a:rPr lang="en-CA" sz="2000" b="1" dirty="0" err="1" smtClean="0"/>
              <a:t>Hormonothérapie</a:t>
            </a:r>
            <a:endParaRPr lang="en-CA" sz="2000" b="1" dirty="0"/>
          </a:p>
        </p:txBody>
      </p:sp>
      <p:sp>
        <p:nvSpPr>
          <p:cNvPr id="10274" name="Rectangle 34"/>
          <p:cNvSpPr>
            <a:spLocks noChangeArrowheads="1"/>
          </p:cNvSpPr>
          <p:nvPr/>
        </p:nvSpPr>
        <p:spPr bwMode="auto">
          <a:xfrm>
            <a:off x="4028218" y="5944673"/>
            <a:ext cx="1766604" cy="462307"/>
          </a:xfrm>
          <a:prstGeom prst="rect">
            <a:avLst/>
          </a:prstGeom>
          <a:noFill/>
          <a:ln w="9525">
            <a:noFill/>
            <a:miter lim="800000"/>
            <a:headEnd/>
            <a:tailEnd/>
          </a:ln>
        </p:spPr>
        <p:txBody>
          <a:bodyPr wrap="square" lIns="92075" tIns="46038" rIns="92075" bIns="46038">
            <a:spAutoFit/>
          </a:bodyPr>
          <a:lstStyle/>
          <a:p>
            <a:r>
              <a:rPr lang="en-CA" sz="2400" b="1" dirty="0"/>
              <a:t>Temps</a:t>
            </a:r>
            <a:endParaRPr lang="en-CA" sz="1500" b="1" dirty="0"/>
          </a:p>
        </p:txBody>
      </p:sp>
      <p:sp>
        <p:nvSpPr>
          <p:cNvPr id="44" name="Rectangle 43"/>
          <p:cNvSpPr/>
          <p:nvPr/>
        </p:nvSpPr>
        <p:spPr>
          <a:xfrm>
            <a:off x="4418790" y="4590248"/>
            <a:ext cx="2494094" cy="11760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p:cNvSpPr/>
          <p:nvPr/>
        </p:nvSpPr>
        <p:spPr>
          <a:xfrm>
            <a:off x="6490492" y="4581128"/>
            <a:ext cx="2494094" cy="118512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p:cNvSpPr/>
          <p:nvPr/>
        </p:nvSpPr>
        <p:spPr>
          <a:xfrm>
            <a:off x="2107929" y="4581128"/>
            <a:ext cx="2752103" cy="11760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401811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6" grpId="0" animBg="1"/>
      <p:bldP spid="4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e cancer  de la cellule saine Ã  la cellule malad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41382363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274638"/>
            <a:ext cx="8853518" cy="1143000"/>
          </a:xfrm>
        </p:spPr>
        <p:txBody>
          <a:bodyPr/>
          <a:lstStyle/>
          <a:p>
            <a:pPr algn="ctr"/>
            <a:r>
              <a:rPr lang="fr-FR" sz="4000" b="1" dirty="0" smtClean="0">
                <a:solidFill>
                  <a:srgbClr val="7030A0"/>
                </a:solidFill>
              </a:rPr>
              <a:t>Chimiothérapie dans le traitement du cancer</a:t>
            </a:r>
            <a:endParaRPr lang="fr-FR" sz="5400" b="1" dirty="0">
              <a:solidFill>
                <a:srgbClr val="7030A0"/>
              </a:solidFill>
            </a:endParaRPr>
          </a:p>
        </p:txBody>
      </p:sp>
      <p:sp>
        <p:nvSpPr>
          <p:cNvPr id="3" name="Espace réservé du contenu 2"/>
          <p:cNvSpPr>
            <a:spLocks noGrp="1"/>
          </p:cNvSpPr>
          <p:nvPr>
            <p:ph idx="1"/>
          </p:nvPr>
        </p:nvSpPr>
        <p:spPr>
          <a:xfrm>
            <a:off x="0" y="1600200"/>
            <a:ext cx="9144000" cy="4525963"/>
          </a:xfrm>
        </p:spPr>
        <p:txBody>
          <a:bodyPr/>
          <a:lstStyle/>
          <a:p>
            <a:pPr>
              <a:buFontTx/>
              <a:buNone/>
              <a:defRPr/>
            </a:pPr>
            <a:r>
              <a:rPr lang="fr-FR" sz="3600" b="1" dirty="0" smtClean="0">
                <a:solidFill>
                  <a:srgbClr val="FF0000"/>
                </a:solidFill>
                <a:effectLst>
                  <a:outerShdw blurRad="38100" dist="38100" dir="2700000" algn="tl">
                    <a:srgbClr val="000000"/>
                  </a:outerShdw>
                </a:effectLst>
                <a:latin typeface="Calibri" pitchFamily="34" charset="0"/>
                <a:cs typeface="Calibri" pitchFamily="34" charset="0"/>
                <a:sym typeface="Wingdings" charset="2"/>
              </a:rPr>
              <a:t> </a:t>
            </a:r>
            <a:r>
              <a:rPr lang="fr-FR" sz="3600" b="1" dirty="0" smtClean="0">
                <a:solidFill>
                  <a:srgbClr val="FF0000"/>
                </a:solidFill>
                <a:effectLst>
                  <a:outerShdw blurRad="38100" dist="38100" dir="2700000" algn="tl">
                    <a:srgbClr val="000000"/>
                  </a:outerShdw>
                </a:effectLst>
                <a:latin typeface="Calibri" pitchFamily="34" charset="0"/>
                <a:cs typeface="Calibri" pitchFamily="34" charset="0"/>
              </a:rPr>
              <a:t>Définition</a:t>
            </a:r>
          </a:p>
          <a:p>
            <a:pPr>
              <a:lnSpc>
                <a:spcPct val="150000"/>
              </a:lnSpc>
              <a:buFontTx/>
              <a:buNone/>
              <a:defRPr/>
            </a:pPr>
            <a:r>
              <a:rPr lang="fr-FR" sz="2000" b="1" dirty="0" smtClean="0">
                <a:effectLst>
                  <a:outerShdw blurRad="38100" dist="38100" dir="2700000" algn="tl">
                    <a:srgbClr val="000000"/>
                  </a:outerShdw>
                </a:effectLst>
              </a:rPr>
              <a:t>	</a:t>
            </a:r>
            <a:r>
              <a:rPr lang="fr-FR" sz="2400" b="1" dirty="0" smtClean="0">
                <a:latin typeface="Times" pitchFamily="18" charset="0"/>
                <a:cs typeface="Times" pitchFamily="18" charset="0"/>
              </a:rPr>
              <a:t>Une substance antitumorale  (anticancéreuse, antinéoplasique, cytotoxique) se définit comme une substance </a:t>
            </a:r>
            <a:r>
              <a:rPr lang="fr-FR" sz="2400" b="1" u="sng" dirty="0" smtClean="0">
                <a:solidFill>
                  <a:srgbClr val="FF3300"/>
                </a:solidFill>
                <a:latin typeface="Times" pitchFamily="18" charset="0"/>
                <a:cs typeface="Times" pitchFamily="18" charset="0"/>
              </a:rPr>
              <a:t>cytotoxique</a:t>
            </a:r>
            <a:r>
              <a:rPr lang="fr-FR" sz="2400" b="1" dirty="0" smtClean="0">
                <a:latin typeface="Times" pitchFamily="18" charset="0"/>
                <a:cs typeface="Times" pitchFamily="18" charset="0"/>
              </a:rPr>
              <a:t> qui détruit </a:t>
            </a:r>
            <a:r>
              <a:rPr lang="fr-FR" sz="2400" b="1" u="sng" dirty="0" smtClean="0">
                <a:solidFill>
                  <a:srgbClr val="FF3300"/>
                </a:solidFill>
                <a:latin typeface="Times" pitchFamily="18" charset="0"/>
                <a:cs typeface="Times" pitchFamily="18" charset="0"/>
              </a:rPr>
              <a:t>sélectivemen</a:t>
            </a:r>
            <a:r>
              <a:rPr lang="fr-FR" sz="2400" b="1" dirty="0" smtClean="0">
                <a:solidFill>
                  <a:srgbClr val="FF3300"/>
                </a:solidFill>
                <a:latin typeface="Times" pitchFamily="18" charset="0"/>
                <a:cs typeface="Times" pitchFamily="18" charset="0"/>
              </a:rPr>
              <a:t>t</a:t>
            </a:r>
            <a:r>
              <a:rPr lang="fr-FR" sz="2400" b="1" dirty="0" smtClean="0">
                <a:latin typeface="Times" pitchFamily="18" charset="0"/>
                <a:cs typeface="Times" pitchFamily="18" charset="0"/>
              </a:rPr>
              <a:t> les cellules transformées</a:t>
            </a:r>
            <a:endParaRPr lang="fr-FR" sz="1800" b="1" dirty="0" smtClean="0">
              <a:latin typeface="Times" pitchFamily="18" charset="0"/>
              <a:cs typeface="Times" pitchFamily="18" charset="0"/>
            </a:endParaRPr>
          </a:p>
          <a:p>
            <a:pPr>
              <a:buFontTx/>
              <a:buNone/>
              <a:defRPr/>
            </a:pPr>
            <a:endParaRPr lang="fr-FR" sz="1800" b="1" dirty="0" smtClean="0"/>
          </a:p>
          <a:p>
            <a:pPr>
              <a:buFontTx/>
              <a:buNone/>
              <a:defRPr/>
            </a:pPr>
            <a:r>
              <a:rPr lang="fr-FR" sz="2800" b="1" dirty="0" smtClean="0">
                <a:solidFill>
                  <a:srgbClr val="FF0000"/>
                </a:solidFill>
                <a:effectLst>
                  <a:outerShdw blurRad="38100" dist="38100" dir="2700000" algn="tl">
                    <a:srgbClr val="000000"/>
                  </a:outerShdw>
                </a:effectLst>
                <a:latin typeface="Calibri" pitchFamily="34" charset="0"/>
                <a:cs typeface="Calibri" pitchFamily="34" charset="0"/>
                <a:sym typeface="Wingdings" charset="2"/>
              </a:rPr>
              <a:t> Problèmes</a:t>
            </a:r>
          </a:p>
          <a:p>
            <a:pPr>
              <a:buFontTx/>
              <a:buNone/>
              <a:defRPr/>
            </a:pPr>
            <a:endParaRPr lang="fr-FR" sz="3600" b="1" dirty="0" smtClean="0">
              <a:effectLst>
                <a:outerShdw blurRad="38100" dist="38100" dir="2700000" algn="tl">
                  <a:srgbClr val="000000"/>
                </a:outerShdw>
              </a:effectLst>
              <a:sym typeface="Wingdings" charset="2"/>
            </a:endParaRPr>
          </a:p>
          <a:p>
            <a:pPr>
              <a:buFontTx/>
              <a:buNone/>
              <a:defRPr/>
            </a:pPr>
            <a:r>
              <a:rPr lang="fr-FR" sz="3600" b="1" dirty="0" smtClean="0">
                <a:effectLst>
                  <a:outerShdw blurRad="38100" dist="38100" dir="2700000" algn="tl">
                    <a:srgbClr val="000000"/>
                  </a:outerShdw>
                </a:effectLst>
                <a:sym typeface="Wingdings" charset="2"/>
              </a:rPr>
              <a:t>	</a:t>
            </a:r>
            <a:endParaRPr lang="fr-FR" sz="2000" b="1" dirty="0" smtClean="0">
              <a:sym typeface="Wingdings" charset="2"/>
            </a:endParaRPr>
          </a:p>
          <a:p>
            <a:pPr>
              <a:buFontTx/>
              <a:buNone/>
              <a:defRPr/>
            </a:pPr>
            <a:endParaRPr lang="fr-FR" sz="2000" b="1" dirty="0" smtClean="0">
              <a:sym typeface="Wingdings" charset="2"/>
            </a:endParaRPr>
          </a:p>
          <a:p>
            <a:pPr>
              <a:buFontTx/>
              <a:buNone/>
              <a:defRPr/>
            </a:pPr>
            <a:r>
              <a:rPr lang="fr-FR" sz="2000" b="1" dirty="0" smtClean="0">
                <a:sym typeface="Wingdings" charset="2"/>
              </a:rPr>
              <a:t>	</a:t>
            </a:r>
          </a:p>
          <a:p>
            <a:pPr>
              <a:buFontTx/>
              <a:buNone/>
              <a:defRPr/>
            </a:pPr>
            <a:endParaRPr lang="fr-FR" b="1" dirty="0" smtClean="0">
              <a:sym typeface="Wingdings" charset="2"/>
            </a:endParaRPr>
          </a:p>
          <a:p>
            <a:pPr>
              <a:buFontTx/>
              <a:buNone/>
              <a:defRPr/>
            </a:pPr>
            <a:r>
              <a:rPr lang="fr-FR" b="1" dirty="0" smtClean="0">
                <a:sym typeface="Wingdings" charset="2"/>
              </a:rPr>
              <a:t>	</a:t>
            </a:r>
            <a:endParaRPr lang="fr-FR" sz="3600" b="1" dirty="0" smtClean="0">
              <a:effectLst>
                <a:outerShdw blurRad="38100" dist="38100" dir="2700000" algn="tl">
                  <a:srgbClr val="000000"/>
                </a:outerShdw>
              </a:effectLst>
              <a:sym typeface="Wingdings" charset="2"/>
            </a:endParaRPr>
          </a:p>
        </p:txBody>
      </p:sp>
      <p:cxnSp>
        <p:nvCxnSpPr>
          <p:cNvPr id="6" name="Connecteur droit avec flèche 5"/>
          <p:cNvCxnSpPr/>
          <p:nvPr/>
        </p:nvCxnSpPr>
        <p:spPr>
          <a:xfrm flipV="1">
            <a:off x="2017711" y="3931346"/>
            <a:ext cx="197024" cy="50291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nvCxnSpPr>
        <p:spPr>
          <a:xfrm flipV="1">
            <a:off x="2116223" y="3321843"/>
            <a:ext cx="5170421" cy="125928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418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p:cTn id="7"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3" end="3"/>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par>
                                <p:cTn id="17" presetID="55"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strVal val="#ppt_w*0.70"/>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Effect transition="in" filter="fade">
                                      <p:cBhvr>
                                        <p:cTn id="2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6365"/>
            <a:ext cx="9144000" cy="646331"/>
          </a:xfrm>
          <a:prstGeom prst="rect">
            <a:avLst/>
          </a:prstGeom>
          <a:solidFill>
            <a:schemeClr val="accent2">
              <a:lumMod val="20000"/>
              <a:lumOff val="80000"/>
            </a:schemeClr>
          </a:solidFill>
        </p:spPr>
        <p:txBody>
          <a:bodyPr wrap="square">
            <a:spAutoFit/>
          </a:bodyPr>
          <a:lstStyle/>
          <a:p>
            <a:pPr algn="ctr"/>
            <a:r>
              <a:rPr lang="fr-FR" sz="3600" b="1" dirty="0" smtClean="0">
                <a:solidFill>
                  <a:srgbClr val="C00000"/>
                </a:solidFill>
              </a:rPr>
              <a:t>Mécanismes </a:t>
            </a:r>
            <a:r>
              <a:rPr lang="fr-FR" sz="3600" b="1" dirty="0">
                <a:solidFill>
                  <a:srgbClr val="C00000"/>
                </a:solidFill>
              </a:rPr>
              <a:t>d’action des </a:t>
            </a:r>
            <a:r>
              <a:rPr lang="fr-FR" sz="3600" b="1" dirty="0" smtClean="0">
                <a:solidFill>
                  <a:srgbClr val="C00000"/>
                </a:solidFill>
              </a:rPr>
              <a:t>cytotoxiques</a:t>
            </a:r>
            <a:endParaRPr lang="fr-FR" sz="3600" b="1" dirty="0">
              <a:solidFill>
                <a:srgbClr val="C00000"/>
              </a:solidFill>
            </a:endParaRPr>
          </a:p>
        </p:txBody>
      </p:sp>
      <p:pic>
        <p:nvPicPr>
          <p:cNvPr id="5" name="Picture 5" descr="anticancereux intercala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696"/>
            <a:ext cx="9144000" cy="616530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933185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1"/>
          <p:cNvSpPr txBox="1">
            <a:spLocks noChangeArrowheads="1"/>
          </p:cNvSpPr>
          <p:nvPr/>
        </p:nvSpPr>
        <p:spPr bwMode="auto">
          <a:xfrm>
            <a:off x="1547664" y="44624"/>
            <a:ext cx="5904656" cy="584775"/>
          </a:xfrm>
          <a:prstGeom prst="rect">
            <a:avLst/>
          </a:prstGeom>
          <a:gradFill rotWithShape="1">
            <a:gsLst>
              <a:gs pos="0">
                <a:srgbClr val="5E0047"/>
              </a:gs>
              <a:gs pos="100000">
                <a:srgbClr val="CC0099"/>
              </a:gs>
            </a:gsLst>
            <a:lin ang="0" scaled="1"/>
          </a:gradFill>
          <a:ln w="9525" algn="ctr">
            <a:noFill/>
            <a:miter lim="800000"/>
            <a:headEnd/>
            <a:tailEnd/>
          </a:ln>
        </p:spPr>
        <p:txBody>
          <a:bodyPr wrap="square">
            <a:spAutoFit/>
          </a:bodyPr>
          <a:lstStyle/>
          <a:p>
            <a:pPr algn="ctr" eaLnBrk="0" fontAlgn="base" hangingPunct="0">
              <a:spcBef>
                <a:spcPct val="0"/>
              </a:spcBef>
              <a:spcAft>
                <a:spcPct val="0"/>
              </a:spcAft>
            </a:pPr>
            <a:r>
              <a:rPr lang="fr-FR" sz="3200" b="1" dirty="0" smtClean="0">
                <a:solidFill>
                  <a:srgbClr val="FFFF00"/>
                </a:solidFill>
                <a:latin typeface="Copperplate Gothic Light" pitchFamily="34" charset="0"/>
                <a:cs typeface="Times New Roman" pitchFamily="18" charset="0"/>
              </a:rPr>
              <a:t>Définition du cancer</a:t>
            </a:r>
            <a:endParaRPr lang="fr-FR" sz="2800" b="1" dirty="0">
              <a:solidFill>
                <a:srgbClr val="FFFF00"/>
              </a:solidFill>
              <a:latin typeface="Copperplate Gothic Light" pitchFamily="34" charset="0"/>
              <a:cs typeface="Times New Roman" pitchFamily="18" charset="0"/>
            </a:endParaRPr>
          </a:p>
        </p:txBody>
      </p:sp>
      <p:sp>
        <p:nvSpPr>
          <p:cNvPr id="5" name="Rectangle 4"/>
          <p:cNvSpPr/>
          <p:nvPr/>
        </p:nvSpPr>
        <p:spPr>
          <a:xfrm>
            <a:off x="0" y="980728"/>
            <a:ext cx="9036496" cy="1384995"/>
          </a:xfrm>
          <a:prstGeom prst="rect">
            <a:avLst/>
          </a:prstGeom>
        </p:spPr>
        <p:txBody>
          <a:bodyPr wrap="square">
            <a:spAutoFit/>
          </a:bodyPr>
          <a:lstStyle/>
          <a:p>
            <a:pPr algn="just"/>
            <a:r>
              <a:rPr lang="fr-FR" sz="2800" dirty="0"/>
              <a:t>une maladie liée à la prolifération et la </a:t>
            </a:r>
            <a:r>
              <a:rPr lang="fr-FR" sz="2800" dirty="0" smtClean="0"/>
              <a:t>diffusion incontrôlée </a:t>
            </a:r>
            <a:r>
              <a:rPr lang="fr-FR" sz="2800" dirty="0"/>
              <a:t>de cellules de l’organisme devenues </a:t>
            </a:r>
            <a:r>
              <a:rPr lang="fr-FR" sz="2800" dirty="0" smtClean="0"/>
              <a:t>anormales.</a:t>
            </a:r>
            <a:endParaRPr lang="fr-FR" sz="2800" dirty="0"/>
          </a:p>
        </p:txBody>
      </p:sp>
      <p:pic>
        <p:nvPicPr>
          <p:cNvPr id="6" name="Picture 2" descr="http://www.presse.ulg.ac.be/communiques/crce/Untitled-13.gif"/>
          <p:cNvPicPr>
            <a:picLocks noChangeAspect="1" noChangeArrowheads="1"/>
          </p:cNvPicPr>
          <p:nvPr/>
        </p:nvPicPr>
        <p:blipFill>
          <a:blip r:embed="rId2"/>
          <a:srcRect/>
          <a:stretch>
            <a:fillRect/>
          </a:stretch>
        </p:blipFill>
        <p:spPr bwMode="auto">
          <a:xfrm>
            <a:off x="504056" y="2780928"/>
            <a:ext cx="8172400" cy="3717032"/>
          </a:xfrm>
          <a:prstGeom prst="rect">
            <a:avLst/>
          </a:prstGeom>
          <a:noFill/>
        </p:spPr>
      </p:pic>
    </p:spTree>
    <p:extLst>
      <p:ext uri="{BB962C8B-B14F-4D97-AF65-F5344CB8AC3E}">
        <p14:creationId xmlns:p14="http://schemas.microsoft.com/office/powerpoint/2010/main" val="55395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fmla="#ppt_w*sin(2.5*pi*$)">
                                          <p:val>
                                            <p:fltVal val="0"/>
                                          </p:val>
                                        </p:tav>
                                        <p:tav tm="100000">
                                          <p:val>
                                            <p:fltVal val="1"/>
                                          </p:val>
                                        </p:tav>
                                      </p:tavLst>
                                    </p:anim>
                                    <p:anim calcmode="lin" valueType="num">
                                      <p:cBhvr>
                                        <p:cTn id="8" dur="5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ox(i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38A39C8C-3612-4682-9308-43ED1018BAC6}" type="slidenum">
              <a:rPr lang="en-US" smtClean="0"/>
              <a:pPr/>
              <a:t>20</a:t>
            </a:fld>
            <a:endParaRPr lang="en-US"/>
          </a:p>
        </p:txBody>
      </p:sp>
      <p:pic>
        <p:nvPicPr>
          <p:cNvPr id="14" name="Picture 2"/>
          <p:cNvPicPr>
            <a:picLocks noChangeAspect="1" noChangeArrowheads="1"/>
          </p:cNvPicPr>
          <p:nvPr/>
        </p:nvPicPr>
        <p:blipFill>
          <a:blip r:embed="rId2"/>
          <a:srcRect/>
          <a:stretch>
            <a:fillRect/>
          </a:stretch>
        </p:blipFill>
        <p:spPr bwMode="auto">
          <a:xfrm>
            <a:off x="0" y="1"/>
            <a:ext cx="9144000" cy="6858000"/>
          </a:xfrm>
          <a:prstGeom prst="rect">
            <a:avLst/>
          </a:prstGeom>
          <a:noFill/>
          <a:ln w="9525">
            <a:noFill/>
            <a:miter lim="800000"/>
            <a:headEnd/>
            <a:tailEnd/>
          </a:ln>
          <a:effectLst/>
        </p:spPr>
      </p:pic>
      <p:sp>
        <p:nvSpPr>
          <p:cNvPr id="6" name="Text Box 2"/>
          <p:cNvSpPr txBox="1">
            <a:spLocks noChangeArrowheads="1"/>
          </p:cNvSpPr>
          <p:nvPr/>
        </p:nvSpPr>
        <p:spPr bwMode="auto">
          <a:xfrm>
            <a:off x="4139952" y="489674"/>
            <a:ext cx="4896544" cy="1342956"/>
          </a:xfrm>
          <a:prstGeom prst="rect">
            <a:avLst/>
          </a:prstGeom>
          <a:solidFill>
            <a:schemeClr val="accent3"/>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342900" marR="0" lvl="0" indent="-342900" algn="just" defTabSz="914400" rtl="0" eaLnBrk="1" fontAlgn="base" latinLnBrk="0" hangingPunct="1">
              <a:lnSpc>
                <a:spcPct val="100000"/>
              </a:lnSpc>
              <a:spcBef>
                <a:spcPct val="0"/>
              </a:spcBef>
              <a:spcAft>
                <a:spcPts val="1000"/>
              </a:spcAft>
              <a:buClrTx/>
              <a:buSzTx/>
              <a:buFont typeface="Wingdings" pitchFamily="2" charset="2"/>
              <a:buChar char="Ø"/>
              <a:tabLst/>
            </a:pPr>
            <a:r>
              <a:rPr kumimoji="0" lang="fr-FR" sz="2400" b="1" u="none" strike="noStrike" cap="none" normalizeH="0" baseline="0" dirty="0" smtClean="0">
                <a:ln>
                  <a:noFill/>
                </a:ln>
                <a:solidFill>
                  <a:srgbClr val="7030A0"/>
                </a:solidFill>
                <a:effectLst/>
                <a:latin typeface="Times" pitchFamily="18" charset="0"/>
                <a:ea typeface="Arial" pitchFamily="34" charset="0"/>
                <a:cs typeface="Times" pitchFamily="18" charset="0"/>
              </a:rPr>
              <a:t>Anti-métabolites  </a:t>
            </a:r>
          </a:p>
          <a:p>
            <a:pPr marL="342900" marR="0" lvl="0" indent="-342900" defTabSz="914400" rtl="0" eaLnBrk="1" fontAlgn="base" latinLnBrk="0" hangingPunct="1">
              <a:lnSpc>
                <a:spcPct val="100000"/>
              </a:lnSpc>
              <a:spcBef>
                <a:spcPct val="0"/>
              </a:spcBef>
              <a:spcAft>
                <a:spcPts val="1000"/>
              </a:spcAft>
              <a:buClrTx/>
              <a:buSzTx/>
              <a:buFont typeface="Wingdings" pitchFamily="2" charset="2"/>
              <a:buChar char="Ø"/>
              <a:tabLst/>
            </a:pPr>
            <a:r>
              <a:rPr kumimoji="0" lang="fr-FR" sz="2400" b="1" u="none" strike="noStrike" cap="none" normalizeH="0" baseline="0" dirty="0" smtClean="0">
                <a:ln>
                  <a:noFill/>
                </a:ln>
                <a:solidFill>
                  <a:srgbClr val="7030A0"/>
                </a:solidFill>
                <a:effectLst/>
                <a:latin typeface="Times" pitchFamily="18" charset="0"/>
                <a:ea typeface="Arial" pitchFamily="34" charset="0"/>
                <a:cs typeface="Times" pitchFamily="18" charset="0"/>
              </a:rPr>
              <a:t>Inhibiteurs</a:t>
            </a:r>
            <a:r>
              <a:rPr kumimoji="0" lang="fr-FR" sz="2400" b="1" u="none" strike="noStrike" cap="none" normalizeH="0" dirty="0" smtClean="0">
                <a:ln>
                  <a:noFill/>
                </a:ln>
                <a:solidFill>
                  <a:srgbClr val="7030A0"/>
                </a:solidFill>
                <a:effectLst/>
                <a:latin typeface="Times" pitchFamily="18" charset="0"/>
                <a:ea typeface="Arial" pitchFamily="34" charset="0"/>
                <a:cs typeface="Times" pitchFamily="18" charset="0"/>
              </a:rPr>
              <a:t> </a:t>
            </a:r>
            <a:r>
              <a:rPr kumimoji="0" lang="fr-FR" sz="2400" b="1" u="none" strike="noStrike" cap="none" normalizeH="0" baseline="0" dirty="0" smtClean="0">
                <a:ln>
                  <a:noFill/>
                </a:ln>
                <a:solidFill>
                  <a:srgbClr val="7030A0"/>
                </a:solidFill>
                <a:effectLst/>
                <a:latin typeface="Times" pitchFamily="18" charset="0"/>
                <a:ea typeface="Arial" pitchFamily="34" charset="0"/>
                <a:cs typeface="Times" pitchFamily="18" charset="0"/>
              </a:rPr>
              <a:t>enzymatique (topo-isomérases I)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Rectangle 14"/>
          <p:cNvSpPr/>
          <p:nvPr/>
        </p:nvSpPr>
        <p:spPr>
          <a:xfrm>
            <a:off x="4139952" y="2291388"/>
            <a:ext cx="4896544" cy="1569660"/>
          </a:xfrm>
          <a:prstGeom prst="rect">
            <a:avLst/>
          </a:prstGeom>
          <a:solidFill>
            <a:srgbClr val="CAEA64"/>
          </a:solidFill>
        </p:spPr>
        <p:txBody>
          <a:bodyPr wrap="square">
            <a:spAutoFit/>
          </a:bodyPr>
          <a:lstStyle/>
          <a:p>
            <a:pPr marL="285750" indent="-285750">
              <a:buFont typeface="Wingdings" pitchFamily="2" charset="2"/>
              <a:buChar char="Ø"/>
            </a:pPr>
            <a:r>
              <a:rPr lang="fr-FR" sz="2400" dirty="0" smtClean="0"/>
              <a:t>Réactions chimiques (</a:t>
            </a:r>
            <a:r>
              <a:rPr lang="fr-FR" sz="2400" dirty="0" err="1" smtClean="0"/>
              <a:t>alkylants</a:t>
            </a:r>
            <a:r>
              <a:rPr lang="fr-FR" sz="2400" dirty="0"/>
              <a:t>) </a:t>
            </a:r>
          </a:p>
          <a:p>
            <a:pPr marL="285750" indent="-285750">
              <a:buFont typeface="Wingdings" pitchFamily="2" charset="2"/>
              <a:buChar char="Ø"/>
            </a:pPr>
            <a:r>
              <a:rPr lang="fr-FR" sz="2400" dirty="0" smtClean="0"/>
              <a:t>Modifications </a:t>
            </a:r>
            <a:r>
              <a:rPr lang="fr-FR" sz="2400" dirty="0"/>
              <a:t>de </a:t>
            </a:r>
            <a:r>
              <a:rPr lang="fr-FR" sz="2400" dirty="0" smtClean="0"/>
              <a:t>structure (agents intercalants</a:t>
            </a:r>
            <a:r>
              <a:rPr lang="fr-FR" sz="2400" dirty="0"/>
              <a:t>) </a:t>
            </a:r>
          </a:p>
          <a:p>
            <a:pPr marL="285750" indent="-285750">
              <a:buFont typeface="Wingdings" pitchFamily="2" charset="2"/>
              <a:buChar char="Ø"/>
            </a:pPr>
            <a:r>
              <a:rPr lang="fr-FR" sz="2400" dirty="0" smtClean="0"/>
              <a:t>Coupures </a:t>
            </a:r>
            <a:r>
              <a:rPr lang="fr-FR" sz="2400" dirty="0"/>
              <a:t>(agents </a:t>
            </a:r>
            <a:r>
              <a:rPr lang="fr-FR" sz="2400" dirty="0" err="1"/>
              <a:t>scindants</a:t>
            </a:r>
            <a:r>
              <a:rPr lang="fr-FR" sz="2400" dirty="0" smtClean="0"/>
              <a:t>)</a:t>
            </a:r>
          </a:p>
        </p:txBody>
      </p:sp>
      <p:sp>
        <p:nvSpPr>
          <p:cNvPr id="16" name="TextBox 15"/>
          <p:cNvSpPr txBox="1"/>
          <p:nvPr/>
        </p:nvSpPr>
        <p:spPr>
          <a:xfrm>
            <a:off x="4355976" y="3861048"/>
            <a:ext cx="4536504" cy="1200329"/>
          </a:xfrm>
          <a:prstGeom prst="rect">
            <a:avLst/>
          </a:prstGeom>
          <a:solidFill>
            <a:srgbClr val="FFFFFF"/>
          </a:solidFill>
        </p:spPr>
        <p:txBody>
          <a:bodyPr wrap="square" rtlCol="0">
            <a:spAutoFit/>
          </a:bodyPr>
          <a:lstStyle/>
          <a:p>
            <a:r>
              <a:rPr lang="fr-FR" dirty="0" smtClean="0">
                <a:solidFill>
                  <a:srgbClr val="FFFFFF"/>
                </a:solidFill>
              </a:rPr>
              <a:t>F</a:t>
            </a:r>
          </a:p>
          <a:p>
            <a:endParaRPr lang="fr-FR" dirty="0" smtClean="0">
              <a:solidFill>
                <a:srgbClr val="FFFFFF"/>
              </a:solidFill>
            </a:endParaRPr>
          </a:p>
          <a:p>
            <a:endParaRPr lang="fr-FR" dirty="0">
              <a:solidFill>
                <a:srgbClr val="FFFFFF"/>
              </a:solidFill>
            </a:endParaRPr>
          </a:p>
          <a:p>
            <a:endParaRPr lang="fr-FR" dirty="0">
              <a:solidFill>
                <a:srgbClr val="FFFFFF"/>
              </a:solidFill>
            </a:endParaRPr>
          </a:p>
        </p:txBody>
      </p:sp>
      <p:sp>
        <p:nvSpPr>
          <p:cNvPr id="17" name="TextBox 16"/>
          <p:cNvSpPr txBox="1"/>
          <p:nvPr/>
        </p:nvSpPr>
        <p:spPr>
          <a:xfrm>
            <a:off x="4119926" y="5212357"/>
            <a:ext cx="4916570" cy="1384995"/>
          </a:xfrm>
          <a:prstGeom prst="rect">
            <a:avLst/>
          </a:prstGeom>
          <a:solidFill>
            <a:schemeClr val="bg1">
              <a:lumMod val="75000"/>
            </a:schemeClr>
          </a:solidFill>
        </p:spPr>
        <p:txBody>
          <a:bodyPr wrap="square" rtlCol="0">
            <a:spAutoFit/>
          </a:bodyPr>
          <a:lstStyle/>
          <a:p>
            <a:endParaRPr lang="fr-FR" sz="2400" dirty="0" smtClean="0"/>
          </a:p>
          <a:p>
            <a:r>
              <a:rPr lang="fr-FR" sz="2400" dirty="0" smtClean="0"/>
              <a:t>Poisons </a:t>
            </a:r>
            <a:r>
              <a:rPr lang="fr-FR" sz="2400" dirty="0"/>
              <a:t>du fuseau </a:t>
            </a:r>
            <a:r>
              <a:rPr lang="fr-FR" sz="2400" dirty="0" smtClean="0"/>
              <a:t>(Antimitotiques)</a:t>
            </a:r>
          </a:p>
          <a:p>
            <a:endParaRPr lang="fr-FR" dirty="0"/>
          </a:p>
          <a:p>
            <a:endParaRPr lang="fr-FR" dirty="0" smtClean="0"/>
          </a:p>
        </p:txBody>
      </p:sp>
      <p:sp>
        <p:nvSpPr>
          <p:cNvPr id="18" name="TextBox 17"/>
          <p:cNvSpPr txBox="1"/>
          <p:nvPr/>
        </p:nvSpPr>
        <p:spPr>
          <a:xfrm>
            <a:off x="72008" y="2060848"/>
            <a:ext cx="9036496" cy="3139321"/>
          </a:xfrm>
          <a:prstGeom prst="rect">
            <a:avLst/>
          </a:prstGeom>
          <a:solidFill>
            <a:srgbClr val="FFFFFF"/>
          </a:solidFill>
        </p:spPr>
        <p:txBody>
          <a:bodyPr wrap="square" rtlCol="0">
            <a:spAutoFit/>
          </a:bodyPr>
          <a:lstStyle/>
          <a:p>
            <a:endParaRPr lang="fr-FR" dirty="0" smtClean="0">
              <a:solidFill>
                <a:srgbClr val="FFFFFF"/>
              </a:solidFill>
            </a:endParaRPr>
          </a:p>
          <a:p>
            <a:endParaRPr lang="fr-FR" dirty="0" smtClean="0">
              <a:solidFill>
                <a:srgbClr val="FFFFFF"/>
              </a:solidFill>
            </a:endParaRPr>
          </a:p>
          <a:p>
            <a:endParaRPr lang="fr-FR" dirty="0">
              <a:solidFill>
                <a:srgbClr val="FFFFFF"/>
              </a:solidFill>
            </a:endParaRPr>
          </a:p>
          <a:p>
            <a:endParaRPr lang="fr-FR" dirty="0" smtClean="0">
              <a:solidFill>
                <a:srgbClr val="FFFFFF"/>
              </a:solidFill>
            </a:endParaRPr>
          </a:p>
          <a:p>
            <a:endParaRPr lang="fr-FR" dirty="0">
              <a:solidFill>
                <a:srgbClr val="FFFFFF"/>
              </a:solidFill>
            </a:endParaRPr>
          </a:p>
          <a:p>
            <a:endParaRPr lang="fr-FR" dirty="0" smtClean="0">
              <a:solidFill>
                <a:srgbClr val="FFFFFF"/>
              </a:solidFill>
            </a:endParaRPr>
          </a:p>
          <a:p>
            <a:endParaRPr lang="fr-FR" dirty="0">
              <a:solidFill>
                <a:srgbClr val="FFFFFF"/>
              </a:solidFill>
            </a:endParaRPr>
          </a:p>
          <a:p>
            <a:endParaRPr lang="fr-FR" dirty="0" smtClean="0">
              <a:solidFill>
                <a:srgbClr val="FFFFFF"/>
              </a:solidFill>
            </a:endParaRPr>
          </a:p>
          <a:p>
            <a:endParaRPr lang="fr-FR" dirty="0">
              <a:solidFill>
                <a:srgbClr val="FFFFFF"/>
              </a:solidFill>
            </a:endParaRPr>
          </a:p>
          <a:p>
            <a:endParaRPr lang="fr-FR" dirty="0" smtClean="0">
              <a:solidFill>
                <a:srgbClr val="FFFFFF"/>
              </a:solidFill>
            </a:endParaRPr>
          </a:p>
          <a:p>
            <a:r>
              <a:rPr lang="fr-FR" dirty="0" smtClean="0">
                <a:solidFill>
                  <a:srgbClr val="FFFFFF"/>
                </a:solidFill>
              </a:rPr>
              <a:t>d</a:t>
            </a:r>
            <a:endParaRPr lang="fr-FR" dirty="0">
              <a:solidFill>
                <a:srgbClr val="FFFFFF"/>
              </a:solidFill>
            </a:endParaRPr>
          </a:p>
        </p:txBody>
      </p:sp>
      <p:sp>
        <p:nvSpPr>
          <p:cNvPr id="19" name="TextBox 18"/>
          <p:cNvSpPr txBox="1"/>
          <p:nvPr/>
        </p:nvSpPr>
        <p:spPr>
          <a:xfrm>
            <a:off x="35496" y="5131058"/>
            <a:ext cx="9108504" cy="1754326"/>
          </a:xfrm>
          <a:prstGeom prst="rect">
            <a:avLst/>
          </a:prstGeom>
          <a:solidFill>
            <a:srgbClr val="FFFFFF"/>
          </a:solidFill>
        </p:spPr>
        <p:txBody>
          <a:bodyPr wrap="square" rtlCol="0">
            <a:spAutoFit/>
          </a:bodyPr>
          <a:lstStyle/>
          <a:p>
            <a:r>
              <a:rPr lang="fr-FR" dirty="0" smtClean="0"/>
              <a:t> </a:t>
            </a:r>
            <a:r>
              <a:rPr lang="fr-FR" dirty="0" smtClean="0">
                <a:solidFill>
                  <a:srgbClr val="FFFFFF"/>
                </a:solidFill>
              </a:rPr>
              <a:t> F</a:t>
            </a:r>
          </a:p>
          <a:p>
            <a:endParaRPr lang="fr-FR" dirty="0" smtClean="0">
              <a:solidFill>
                <a:srgbClr val="FFFFFF"/>
              </a:solidFill>
            </a:endParaRPr>
          </a:p>
          <a:p>
            <a:endParaRPr lang="fr-FR" dirty="0"/>
          </a:p>
          <a:p>
            <a:endParaRPr lang="fr-FR" dirty="0" smtClean="0"/>
          </a:p>
          <a:p>
            <a:endParaRPr lang="fr-FR" dirty="0"/>
          </a:p>
          <a:p>
            <a:r>
              <a:rPr lang="fr-FR" dirty="0" smtClean="0"/>
              <a:t> </a:t>
            </a:r>
            <a:endParaRPr lang="fr-FR" dirty="0"/>
          </a:p>
        </p:txBody>
      </p:sp>
      <p:sp>
        <p:nvSpPr>
          <p:cNvPr id="20" name="TextBox 19"/>
          <p:cNvSpPr txBox="1"/>
          <p:nvPr/>
        </p:nvSpPr>
        <p:spPr>
          <a:xfrm>
            <a:off x="72008" y="107921"/>
            <a:ext cx="9071992" cy="2062103"/>
          </a:xfrm>
          <a:prstGeom prst="rect">
            <a:avLst/>
          </a:prstGeom>
          <a:solidFill>
            <a:srgbClr val="FFFFFF"/>
          </a:solidFill>
        </p:spPr>
        <p:txBody>
          <a:bodyPr wrap="square" rtlCol="0">
            <a:spAutoFit/>
          </a:bodyPr>
          <a:lstStyle/>
          <a:p>
            <a:pPr algn="ctr"/>
            <a:r>
              <a:rPr lang="fr-FR" sz="3200" b="1" dirty="0">
                <a:solidFill>
                  <a:srgbClr val="7030A0"/>
                </a:solidFill>
              </a:rPr>
              <a:t>Mécanismes d’action des </a:t>
            </a:r>
            <a:r>
              <a:rPr lang="fr-FR" sz="3200" b="1" dirty="0" smtClean="0">
                <a:solidFill>
                  <a:srgbClr val="7030A0"/>
                </a:solidFill>
              </a:rPr>
              <a:t>cytotoxiques</a:t>
            </a:r>
          </a:p>
          <a:p>
            <a:pPr algn="ctr"/>
            <a:endParaRPr lang="fr-FR" sz="3200" b="1" dirty="0">
              <a:solidFill>
                <a:srgbClr val="7030A0"/>
              </a:solidFill>
            </a:endParaRPr>
          </a:p>
          <a:p>
            <a:pPr algn="ctr"/>
            <a:endParaRPr lang="fr-FR" sz="3200" b="1" dirty="0" smtClean="0">
              <a:solidFill>
                <a:srgbClr val="7030A0"/>
              </a:solidFill>
            </a:endParaRPr>
          </a:p>
          <a:p>
            <a:pPr algn="ctr"/>
            <a:endParaRPr lang="fr-FR" sz="3200" b="1" dirty="0" smtClean="0">
              <a:solidFill>
                <a:srgbClr val="7030A0"/>
              </a:solidFill>
            </a:endParaRPr>
          </a:p>
        </p:txBody>
      </p:sp>
    </p:spTree>
    <p:extLst>
      <p:ext uri="{BB962C8B-B14F-4D97-AF65-F5344CB8AC3E}">
        <p14:creationId xmlns:p14="http://schemas.microsoft.com/office/powerpoint/2010/main" val="299448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0"/>
                                        </p:tgtEl>
                                        <p:attrNameLst>
                                          <p:attrName>ppt_x</p:attrName>
                                        </p:attrNameLst>
                                      </p:cBhvr>
                                      <p:tavLst>
                                        <p:tav tm="0">
                                          <p:val>
                                            <p:strVal val="ppt_x"/>
                                          </p:val>
                                        </p:tav>
                                        <p:tav tm="100000">
                                          <p:val>
                                            <p:strVal val="ppt_x"/>
                                          </p:val>
                                        </p:tav>
                                      </p:tavLst>
                                    </p:anim>
                                    <p:anim calcmode="lin" valueType="num">
                                      <p:cBhvr additive="base">
                                        <p:cTn id="7" dur="500"/>
                                        <p:tgtEl>
                                          <p:spTgt spid="20"/>
                                        </p:tgtEl>
                                        <p:attrNameLst>
                                          <p:attrName>ppt_y</p:attrName>
                                        </p:attrNameLst>
                                      </p:cBhvr>
                                      <p:tavLst>
                                        <p:tav tm="0">
                                          <p:val>
                                            <p:strVal val="ppt_y"/>
                                          </p:val>
                                        </p:tav>
                                        <p:tav tm="100000">
                                          <p:val>
                                            <p:strVal val="1+ppt_h/2"/>
                                          </p:val>
                                        </p:tav>
                                      </p:tavLst>
                                    </p:anim>
                                    <p:set>
                                      <p:cBhvr>
                                        <p:cTn id="8" dur="1" fill="hold">
                                          <p:stCondLst>
                                            <p:cond delay="499"/>
                                          </p:stCondLst>
                                        </p:cTn>
                                        <p:tgtEl>
                                          <p:spTgt spid="2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8"/>
                                        </p:tgtEl>
                                        <p:attrNameLst>
                                          <p:attrName>ppt_x</p:attrName>
                                        </p:attrNameLst>
                                      </p:cBhvr>
                                      <p:tavLst>
                                        <p:tav tm="0">
                                          <p:val>
                                            <p:strVal val="ppt_x"/>
                                          </p:val>
                                        </p:tav>
                                        <p:tav tm="100000">
                                          <p:val>
                                            <p:strVal val="ppt_x"/>
                                          </p:val>
                                        </p:tav>
                                      </p:tavLst>
                                    </p:anim>
                                    <p:anim calcmode="lin" valueType="num">
                                      <p:cBhvr additive="base">
                                        <p:cTn id="13" dur="500"/>
                                        <p:tgtEl>
                                          <p:spTgt spid="18"/>
                                        </p:tgtEl>
                                        <p:attrNameLst>
                                          <p:attrName>ppt_y</p:attrName>
                                        </p:attrNameLst>
                                      </p:cBhvr>
                                      <p:tavLst>
                                        <p:tav tm="0">
                                          <p:val>
                                            <p:strVal val="ppt_y"/>
                                          </p:val>
                                        </p:tav>
                                        <p:tav tm="100000">
                                          <p:val>
                                            <p:strVal val="1+ppt_h/2"/>
                                          </p:val>
                                        </p:tav>
                                      </p:tavLst>
                                    </p:anim>
                                    <p:set>
                                      <p:cBhvr>
                                        <p:cTn id="14" dur="1" fill="hold">
                                          <p:stCondLst>
                                            <p:cond delay="499"/>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9"/>
                                        </p:tgtEl>
                                        <p:attrNameLst>
                                          <p:attrName>ppt_x</p:attrName>
                                        </p:attrNameLst>
                                      </p:cBhvr>
                                      <p:tavLst>
                                        <p:tav tm="0">
                                          <p:val>
                                            <p:strVal val="ppt_x"/>
                                          </p:val>
                                        </p:tav>
                                        <p:tav tm="100000">
                                          <p:val>
                                            <p:strVal val="ppt_x"/>
                                          </p:val>
                                        </p:tav>
                                      </p:tavLst>
                                    </p:anim>
                                    <p:anim calcmode="lin" valueType="num">
                                      <p:cBhvr additive="base">
                                        <p:cTn id="19" dur="500"/>
                                        <p:tgtEl>
                                          <p:spTgt spid="19"/>
                                        </p:tgtEl>
                                        <p:attrNameLst>
                                          <p:attrName>ppt_y</p:attrName>
                                        </p:attrNameLst>
                                      </p:cBhvr>
                                      <p:tavLst>
                                        <p:tav tm="0">
                                          <p:val>
                                            <p:strVal val="ppt_y"/>
                                          </p:val>
                                        </p:tav>
                                        <p:tav tm="100000">
                                          <p:val>
                                            <p:strVal val="1+ppt_h/2"/>
                                          </p:val>
                                        </p:tav>
                                      </p:tavLst>
                                    </p:anim>
                                    <p:set>
                                      <p:cBhvr>
                                        <p:cTn id="20"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à coins arrondis 4"/>
          <p:cNvSpPr/>
          <p:nvPr/>
        </p:nvSpPr>
        <p:spPr>
          <a:xfrm>
            <a:off x="179512" y="2214554"/>
            <a:ext cx="2414598" cy="857256"/>
          </a:xfrm>
          <a:prstGeom prst="roundRect">
            <a:avLst>
              <a:gd name="adj" fmla="val 50000"/>
            </a:avLst>
          </a:prstGeom>
          <a:solidFill>
            <a:srgbClr val="ABACFF">
              <a:lumMod val="10000"/>
            </a:srgbClr>
          </a:solidFill>
          <a:ln w="25400" cap="flat" cmpd="sng" algn="ctr">
            <a:solidFill>
              <a:srgbClr val="ABACFF">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3200" b="1" i="0" u="none" strike="noStrike" kern="0" cap="none" spc="0" normalizeH="0" baseline="0" noProof="0" dirty="0" err="1" smtClean="0">
                <a:ln>
                  <a:noFill/>
                </a:ln>
                <a:solidFill>
                  <a:srgbClr val="FFFFFF"/>
                </a:solidFill>
                <a:effectLst/>
                <a:uLnTx/>
                <a:uFillTx/>
                <a:latin typeface="Arial"/>
                <a:ea typeface="+mn-ea"/>
                <a:cs typeface="Arial"/>
              </a:rPr>
              <a:t>alkylants</a:t>
            </a:r>
            <a:endParaRPr kumimoji="0" lang="fr-FR" sz="3200" b="1" i="0" u="none" strike="noStrike" kern="0" cap="none" spc="0" normalizeH="0" baseline="0" noProof="0" dirty="0">
              <a:ln>
                <a:noFill/>
              </a:ln>
              <a:solidFill>
                <a:srgbClr val="FFFFFF"/>
              </a:solidFill>
              <a:effectLst/>
              <a:uLnTx/>
              <a:uFillTx/>
              <a:latin typeface="Arial"/>
              <a:ea typeface="+mn-ea"/>
              <a:cs typeface="Arial"/>
            </a:endParaRPr>
          </a:p>
        </p:txBody>
      </p:sp>
      <p:sp>
        <p:nvSpPr>
          <p:cNvPr id="8" name="Rectangle à coins arrondis 5"/>
          <p:cNvSpPr/>
          <p:nvPr/>
        </p:nvSpPr>
        <p:spPr>
          <a:xfrm>
            <a:off x="6261858" y="4011334"/>
            <a:ext cx="2414598" cy="785818"/>
          </a:xfrm>
          <a:prstGeom prst="roundRect">
            <a:avLst>
              <a:gd name="adj" fmla="val 49167"/>
            </a:avLst>
          </a:prstGeom>
          <a:solidFill>
            <a:srgbClr val="ABACFF">
              <a:lumMod val="10000"/>
            </a:srgbClr>
          </a:solidFill>
          <a:ln w="25400" cap="flat" cmpd="sng" algn="ctr">
            <a:solidFill>
              <a:srgbClr val="ABACFF">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3200" b="1" i="0" u="none" strike="noStrike" kern="0" cap="none" spc="0" normalizeH="0" baseline="0" noProof="0" dirty="0" err="1" smtClean="0">
                <a:ln>
                  <a:noFill/>
                </a:ln>
                <a:solidFill>
                  <a:srgbClr val="FFFFFF"/>
                </a:solidFill>
                <a:effectLst/>
                <a:uLnTx/>
                <a:uFillTx/>
                <a:latin typeface="Arial"/>
                <a:ea typeface="+mn-ea"/>
                <a:cs typeface="Arial"/>
              </a:rPr>
              <a:t>scindants</a:t>
            </a:r>
            <a:endParaRPr kumimoji="0" lang="fr-FR" sz="2000" b="1" i="0" u="none" strike="noStrike" kern="0" cap="none" spc="0" normalizeH="0" baseline="0" noProof="0" dirty="0">
              <a:ln>
                <a:noFill/>
              </a:ln>
              <a:solidFill>
                <a:srgbClr val="FFFFFF"/>
              </a:solidFill>
              <a:effectLst/>
              <a:uLnTx/>
              <a:uFillTx/>
              <a:latin typeface="Arial"/>
              <a:ea typeface="+mn-ea"/>
              <a:cs typeface="Arial"/>
            </a:endParaRPr>
          </a:p>
        </p:txBody>
      </p:sp>
      <p:sp>
        <p:nvSpPr>
          <p:cNvPr id="9" name="Espace réservé du contenu 8"/>
          <p:cNvSpPr>
            <a:spLocks noGrp="1"/>
          </p:cNvSpPr>
          <p:nvPr>
            <p:ph idx="1"/>
          </p:nvPr>
        </p:nvSpPr>
        <p:spPr bwMode="auto">
          <a:xfrm>
            <a:off x="3275856" y="3000372"/>
            <a:ext cx="2428892" cy="857255"/>
          </a:xfrm>
          <a:prstGeom prst="roundRect">
            <a:avLst>
              <a:gd name="adj" fmla="val 44167"/>
            </a:avLst>
          </a:prstGeom>
          <a:solidFill>
            <a:srgbClr val="ABACFF">
              <a:lumMod val="10000"/>
            </a:srgbClr>
          </a:solidFill>
          <a:ln w="25400" cap="flat" cmpd="sng" algn="ctr">
            <a:solidFill>
              <a:srgbClr val="ABACFF">
                <a:lumMod val="10000"/>
              </a:srgbClr>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smtClean="0">
                <a:ln>
                  <a:noFill/>
                </a:ln>
                <a:solidFill>
                  <a:srgbClr val="FFFFFF"/>
                </a:solidFill>
                <a:effectLst/>
                <a:uLnTx/>
                <a:uFillTx/>
                <a:latin typeface="Arial"/>
                <a:ea typeface="+mn-ea"/>
                <a:cs typeface="Arial"/>
              </a:rPr>
              <a:t>Intercalants</a:t>
            </a:r>
          </a:p>
        </p:txBody>
      </p:sp>
      <p:grpSp>
        <p:nvGrpSpPr>
          <p:cNvPr id="10" name="Group 9"/>
          <p:cNvGrpSpPr/>
          <p:nvPr/>
        </p:nvGrpSpPr>
        <p:grpSpPr>
          <a:xfrm>
            <a:off x="0" y="0"/>
            <a:ext cx="9144000" cy="836712"/>
            <a:chOff x="3149500" y="1354376"/>
            <a:chExt cx="5703430" cy="1286628"/>
          </a:xfrm>
        </p:grpSpPr>
        <p:sp>
          <p:nvSpPr>
            <p:cNvPr id="11" name="Rectangle 10"/>
            <p:cNvSpPr/>
            <p:nvPr/>
          </p:nvSpPr>
          <p:spPr>
            <a:xfrm>
              <a:off x="3149500" y="1354376"/>
              <a:ext cx="5703430" cy="1003565"/>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lvl="0" algn="ctr" fontAlgn="base">
                <a:spcBef>
                  <a:spcPct val="0"/>
                </a:spcBef>
                <a:spcAft>
                  <a:spcPct val="0"/>
                </a:spcAft>
              </a:pPr>
              <a:r>
                <a:rPr lang="fr-FR" sz="3000" dirty="0" smtClean="0">
                  <a:solidFill>
                    <a:srgbClr val="FFFF00"/>
                  </a:solidFill>
                  <a:latin typeface="Comic Sans MS" pitchFamily="66" charset="0"/>
                </a:rPr>
                <a:t>I. Les </a:t>
              </a:r>
              <a:r>
                <a:rPr lang="fr-FR" sz="3000" dirty="0">
                  <a:solidFill>
                    <a:srgbClr val="FFFF00"/>
                  </a:solidFill>
                  <a:latin typeface="Comic Sans MS" pitchFamily="66" charset="0"/>
                </a:rPr>
                <a:t>agents réagissant directement avec l’ADN</a:t>
              </a:r>
            </a:p>
          </p:txBody>
        </p:sp>
        <p:sp>
          <p:nvSpPr>
            <p:cNvPr id="12" name="Rectangle 11"/>
            <p:cNvSpPr/>
            <p:nvPr/>
          </p:nvSpPr>
          <p:spPr>
            <a:xfrm>
              <a:off x="3149500" y="1422995"/>
              <a:ext cx="2030015" cy="1218009"/>
            </a:xfrm>
            <a:prstGeom prst="rect">
              <a:avLst/>
            </a:prstGeom>
            <a:noFill/>
            <a:ln>
              <a:noFill/>
            </a:ln>
            <a:effectLst/>
          </p:spPr>
          <p:txBody>
            <a:bodyPr spcFirstLastPara="0" vert="horz" wrap="square" lIns="209550" tIns="209550" rIns="209550" bIns="209550" numCol="1" spcCol="1270" anchor="ctr" anchorCtr="0">
              <a:noAutofit/>
            </a:bodyPr>
            <a:lstStyle/>
            <a:p>
              <a:pPr marL="0" marR="0" lvl="0" indent="0" algn="ctr" defTabSz="2444750" eaLnBrk="1" fontAlgn="auto" latinLnBrk="0" hangingPunct="1">
                <a:lnSpc>
                  <a:spcPct val="90000"/>
                </a:lnSpc>
                <a:spcBef>
                  <a:spcPct val="0"/>
                </a:spcBef>
                <a:spcAft>
                  <a:spcPct val="35000"/>
                </a:spcAft>
                <a:buClrTx/>
                <a:buSzTx/>
                <a:buFontTx/>
                <a:buNone/>
                <a:tabLst/>
                <a:defRPr/>
              </a:pPr>
              <a:endParaRPr kumimoji="0" lang="fr-FR" sz="5500" b="0" i="0" u="none" strike="noStrike" kern="1200" cap="none" spc="0" normalizeH="0" baseline="0" noProof="0" dirty="0">
                <a:ln>
                  <a:noFill/>
                </a:ln>
                <a:solidFill>
                  <a:sysClr val="window" lastClr="FFFFFF"/>
                </a:solidFill>
                <a:effectLst/>
                <a:uLnTx/>
                <a:uFillTx/>
                <a:latin typeface="Calibri"/>
                <a:ea typeface="+mn-ea"/>
                <a:cs typeface="+mn-cs"/>
              </a:endParaRPr>
            </a:p>
          </p:txBody>
        </p:sp>
      </p:grpSp>
    </p:spTree>
    <p:extLst>
      <p:ext uri="{BB962C8B-B14F-4D97-AF65-F5344CB8AC3E}">
        <p14:creationId xmlns:p14="http://schemas.microsoft.com/office/powerpoint/2010/main" val="125296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9">
                                            <p:bg/>
                                          </p:spTgt>
                                        </p:tgtEl>
                                        <p:attrNameLst>
                                          <p:attrName>style.visibility</p:attrName>
                                        </p:attrNameLst>
                                      </p:cBhvr>
                                      <p:to>
                                        <p:strVal val="visible"/>
                                      </p:to>
                                    </p:set>
                                    <p:animEffect transition="in" filter="fade">
                                      <p:cBhvr>
                                        <p:cTn id="14" dur="1000"/>
                                        <p:tgtEl>
                                          <p:spTgt spid="9">
                                            <p:bg/>
                                          </p:spTgt>
                                        </p:tgtEl>
                                      </p:cBhvr>
                                    </p:animEffect>
                                    <p:anim calcmode="lin" valueType="num">
                                      <p:cBhvr>
                                        <p:cTn id="15" dur="1000" fill="hold"/>
                                        <p:tgtEl>
                                          <p:spTgt spid="9">
                                            <p:bg/>
                                          </p:spTgt>
                                        </p:tgtEl>
                                        <p:attrNameLst>
                                          <p:attrName>ppt_x</p:attrName>
                                        </p:attrNameLst>
                                      </p:cBhvr>
                                      <p:tavLst>
                                        <p:tav tm="0">
                                          <p:val>
                                            <p:strVal val="#ppt_x"/>
                                          </p:val>
                                        </p:tav>
                                        <p:tav tm="100000">
                                          <p:val>
                                            <p:strVal val="#ppt_x"/>
                                          </p:val>
                                        </p:tav>
                                      </p:tavLst>
                                    </p:anim>
                                    <p:anim calcmode="lin" valueType="num">
                                      <p:cBhvr>
                                        <p:cTn id="16" dur="1000" fill="hold"/>
                                        <p:tgtEl>
                                          <p:spTgt spid="9">
                                            <p:bg/>
                                          </p:spTgt>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1000"/>
                                        <p:tgtEl>
                                          <p:spTgt spid="9">
                                            <p:txEl>
                                              <p:pRg st="0" end="0"/>
                                            </p:txEl>
                                          </p:spTgt>
                                        </p:tgtEl>
                                      </p:cBhvr>
                                    </p:animEffect>
                                    <p:anim calcmode="lin" valueType="num">
                                      <p:cBhvr>
                                        <p:cTn id="2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uiExpand="1"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à coins arrondis 4"/>
          <p:cNvSpPr/>
          <p:nvPr/>
        </p:nvSpPr>
        <p:spPr>
          <a:xfrm>
            <a:off x="0" y="764704"/>
            <a:ext cx="4427984" cy="688136"/>
          </a:xfrm>
          <a:prstGeom prst="roundRect">
            <a:avLst>
              <a:gd name="adj" fmla="val 50000"/>
            </a:avLst>
          </a:prstGeom>
          <a:solidFill>
            <a:srgbClr val="ABACFF">
              <a:lumMod val="10000"/>
            </a:srgbClr>
          </a:solidFill>
          <a:ln w="25400" cap="flat" cmpd="sng" algn="ctr">
            <a:solidFill>
              <a:srgbClr val="ABACFF">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smtClean="0">
                <a:ln>
                  <a:noFill/>
                </a:ln>
                <a:solidFill>
                  <a:srgbClr val="FFFFFF"/>
                </a:solidFill>
                <a:effectLst/>
                <a:uLnTx/>
                <a:uFillTx/>
                <a:latin typeface="Calibri" pitchFamily="34" charset="0"/>
                <a:cs typeface="Calibri" pitchFamily="34" charset="0"/>
              </a:rPr>
              <a:t>1. Alkylants et apparentés</a:t>
            </a:r>
            <a:endParaRPr kumimoji="0" lang="fr-FR" sz="2800" b="1" i="0" u="none" strike="noStrike" kern="0" cap="none" spc="0" normalizeH="0" baseline="0" noProof="0" dirty="0">
              <a:ln>
                <a:noFill/>
              </a:ln>
              <a:solidFill>
                <a:srgbClr val="FFFFFF"/>
              </a:solidFill>
              <a:effectLst/>
              <a:uLnTx/>
              <a:uFillTx/>
              <a:latin typeface="Calibri" pitchFamily="34" charset="0"/>
              <a:cs typeface="Calibri" pitchFamily="34" charset="0"/>
            </a:endParaRPr>
          </a:p>
        </p:txBody>
      </p:sp>
      <p:sp>
        <p:nvSpPr>
          <p:cNvPr id="8" name="Rectangle 7"/>
          <p:cNvSpPr/>
          <p:nvPr/>
        </p:nvSpPr>
        <p:spPr>
          <a:xfrm>
            <a:off x="35496" y="1866304"/>
            <a:ext cx="9108504" cy="4154984"/>
          </a:xfrm>
          <a:prstGeom prst="rect">
            <a:avLst/>
          </a:prstGeom>
        </p:spPr>
        <p:txBody>
          <a:bodyPr wrap="square">
            <a:spAutoFit/>
          </a:bodyPr>
          <a:lstStyle/>
          <a:p>
            <a:pPr marL="342900" indent="-342900">
              <a:buFontTx/>
              <a:buChar char="-"/>
            </a:pPr>
            <a:r>
              <a:rPr lang="fr-FR" sz="2400" b="1" dirty="0"/>
              <a:t>Inhibition de la transcription et la réplication des régions </a:t>
            </a:r>
            <a:r>
              <a:rPr lang="fr-FR" sz="2400" b="1" dirty="0" smtClean="0"/>
              <a:t>d’ADN atteintes </a:t>
            </a:r>
            <a:r>
              <a:rPr lang="fr-FR" sz="2400" b="1" dirty="0"/>
              <a:t>en créant des ponts entre 2 chaînes d’ADN</a:t>
            </a:r>
            <a:r>
              <a:rPr lang="fr-FR" sz="2400" b="1" dirty="0" smtClean="0"/>
              <a:t>.</a:t>
            </a:r>
          </a:p>
          <a:p>
            <a:endParaRPr lang="fr-FR" sz="2400" b="1" dirty="0">
              <a:solidFill>
                <a:srgbClr val="FF0000"/>
              </a:solidFill>
            </a:endParaRPr>
          </a:p>
          <a:p>
            <a:pPr marL="342900" indent="-342900">
              <a:buFontTx/>
              <a:buChar char="-"/>
            </a:pPr>
            <a:r>
              <a:rPr lang="fr-FR" sz="2400" b="1" dirty="0" smtClean="0">
                <a:solidFill>
                  <a:srgbClr val="FF0000"/>
                </a:solidFill>
              </a:rPr>
              <a:t>Remplacement d’un </a:t>
            </a:r>
            <a:r>
              <a:rPr lang="fr-FR" sz="2400" b="1" dirty="0">
                <a:solidFill>
                  <a:srgbClr val="FF0000"/>
                </a:solidFill>
              </a:rPr>
              <a:t>proton par un radical alkyl (alcoyl</a:t>
            </a:r>
            <a:r>
              <a:rPr lang="fr-FR" sz="2400" b="1" dirty="0" smtClean="0">
                <a:solidFill>
                  <a:srgbClr val="FF0000"/>
                </a:solidFill>
              </a:rPr>
              <a:t>)</a:t>
            </a:r>
          </a:p>
          <a:p>
            <a:endParaRPr lang="fr-FR" sz="2400" b="1" dirty="0" smtClean="0">
              <a:solidFill>
                <a:srgbClr val="FF0000"/>
              </a:solidFill>
            </a:endParaRPr>
          </a:p>
          <a:p>
            <a:pPr marL="342900" indent="-342900">
              <a:buFontTx/>
              <a:buChar char="-"/>
            </a:pPr>
            <a:r>
              <a:rPr lang="fr-FR" sz="2400" b="1" dirty="0" smtClean="0"/>
              <a:t>Cassure</a:t>
            </a:r>
          </a:p>
          <a:p>
            <a:endParaRPr lang="fr-FR" sz="2400" b="1" dirty="0"/>
          </a:p>
          <a:p>
            <a:pPr marL="342900" indent="-342900">
              <a:buFontTx/>
              <a:buChar char="-"/>
            </a:pPr>
            <a:r>
              <a:rPr lang="fr-FR" sz="2400" b="1" dirty="0" smtClean="0"/>
              <a:t>Dégradation</a:t>
            </a:r>
          </a:p>
          <a:p>
            <a:r>
              <a:rPr lang="fr-FR" sz="2400" b="1" dirty="0" smtClean="0"/>
              <a:t> </a:t>
            </a:r>
          </a:p>
          <a:p>
            <a:pPr marL="342900" indent="-342900">
              <a:buFontTx/>
              <a:buChar char="-"/>
            </a:pPr>
            <a:r>
              <a:rPr lang="fr-FR" sz="2400" b="1" dirty="0" smtClean="0"/>
              <a:t>Mort cellulaire  </a:t>
            </a:r>
            <a:r>
              <a:rPr lang="fr-FR" sz="2400" b="1" dirty="0" smtClean="0">
                <a:solidFill>
                  <a:srgbClr val="FF0000"/>
                </a:solidFill>
              </a:rPr>
              <a:t>  </a:t>
            </a:r>
            <a:endParaRPr lang="fr-FR" sz="2400" b="1" dirty="0">
              <a:solidFill>
                <a:srgbClr val="FF000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3943796"/>
            <a:ext cx="6372199" cy="2914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0" y="0"/>
            <a:ext cx="9144000" cy="836712"/>
            <a:chOff x="3149500" y="1354376"/>
            <a:chExt cx="5703430" cy="1286628"/>
          </a:xfrm>
        </p:grpSpPr>
        <p:sp>
          <p:nvSpPr>
            <p:cNvPr id="10" name="Rectangle 9"/>
            <p:cNvSpPr/>
            <p:nvPr/>
          </p:nvSpPr>
          <p:spPr>
            <a:xfrm>
              <a:off x="3149500" y="1354376"/>
              <a:ext cx="5703430" cy="1003565"/>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lvl="0" algn="ctr" fontAlgn="base">
                <a:spcBef>
                  <a:spcPct val="0"/>
                </a:spcBef>
                <a:spcAft>
                  <a:spcPct val="0"/>
                </a:spcAft>
              </a:pPr>
              <a:r>
                <a:rPr lang="fr-FR" sz="3000" dirty="0" smtClean="0">
                  <a:solidFill>
                    <a:srgbClr val="FFFF00"/>
                  </a:solidFill>
                  <a:latin typeface="Comic Sans MS" pitchFamily="66" charset="0"/>
                </a:rPr>
                <a:t>I. Les </a:t>
              </a:r>
              <a:r>
                <a:rPr lang="fr-FR" sz="3000" dirty="0">
                  <a:solidFill>
                    <a:srgbClr val="FFFF00"/>
                  </a:solidFill>
                  <a:latin typeface="Comic Sans MS" pitchFamily="66" charset="0"/>
                </a:rPr>
                <a:t>agents réagissant directement avec l’ADN</a:t>
              </a:r>
            </a:p>
          </p:txBody>
        </p:sp>
        <p:sp>
          <p:nvSpPr>
            <p:cNvPr id="11" name="Rectangle 10"/>
            <p:cNvSpPr/>
            <p:nvPr/>
          </p:nvSpPr>
          <p:spPr>
            <a:xfrm>
              <a:off x="3149500" y="1422995"/>
              <a:ext cx="2030015" cy="1218009"/>
            </a:xfrm>
            <a:prstGeom prst="rect">
              <a:avLst/>
            </a:prstGeom>
            <a:noFill/>
            <a:ln>
              <a:noFill/>
            </a:ln>
            <a:effectLst/>
          </p:spPr>
          <p:txBody>
            <a:bodyPr spcFirstLastPara="0" vert="horz" wrap="square" lIns="209550" tIns="209550" rIns="209550" bIns="209550" numCol="1" spcCol="1270" anchor="ctr" anchorCtr="0">
              <a:noAutofit/>
            </a:bodyPr>
            <a:lstStyle/>
            <a:p>
              <a:pPr marL="0" marR="0" lvl="0" indent="0" algn="ctr" defTabSz="2444750" eaLnBrk="1" fontAlgn="auto" latinLnBrk="0" hangingPunct="1">
                <a:lnSpc>
                  <a:spcPct val="90000"/>
                </a:lnSpc>
                <a:spcBef>
                  <a:spcPct val="0"/>
                </a:spcBef>
                <a:spcAft>
                  <a:spcPct val="35000"/>
                </a:spcAft>
                <a:buClrTx/>
                <a:buSzTx/>
                <a:buFontTx/>
                <a:buNone/>
                <a:tabLst/>
                <a:defRPr/>
              </a:pPr>
              <a:endParaRPr kumimoji="0" lang="fr-FR" sz="5500" b="0" i="0" u="none" strike="noStrike" kern="1200" cap="none" spc="0" normalizeH="0" baseline="0" noProof="0" dirty="0">
                <a:ln>
                  <a:noFill/>
                </a:ln>
                <a:solidFill>
                  <a:sysClr val="window" lastClr="FFFFFF"/>
                </a:solidFill>
                <a:effectLst/>
                <a:uLnTx/>
                <a:uFillTx/>
                <a:latin typeface="Calibri"/>
                <a:ea typeface="+mn-ea"/>
                <a:cs typeface="+mn-cs"/>
              </a:endParaRPr>
            </a:p>
          </p:txBody>
        </p:sp>
      </p:grpSp>
    </p:spTree>
    <p:extLst>
      <p:ext uri="{BB962C8B-B14F-4D97-AF65-F5344CB8AC3E}">
        <p14:creationId xmlns:p14="http://schemas.microsoft.com/office/powerpoint/2010/main" val="3720610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75"/>
          <p:cNvGraphicFramePr>
            <a:graphicFrameLocks noGrp="1"/>
          </p:cNvGraphicFramePr>
          <p:nvPr>
            <p:extLst>
              <p:ext uri="{D42A27DB-BD31-4B8C-83A1-F6EECF244321}">
                <p14:modId xmlns:p14="http://schemas.microsoft.com/office/powerpoint/2010/main" val="4161201371"/>
              </p:ext>
            </p:extLst>
          </p:nvPr>
        </p:nvGraphicFramePr>
        <p:xfrm>
          <a:off x="179512" y="1909044"/>
          <a:ext cx="8856984" cy="4328268"/>
        </p:xfrm>
        <a:graphic>
          <a:graphicData uri="http://schemas.openxmlformats.org/drawingml/2006/table">
            <a:tbl>
              <a:tblPr/>
              <a:tblGrid>
                <a:gridCol w="3744416"/>
                <a:gridCol w="5112568"/>
              </a:tblGrid>
              <a:tr h="100811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dirty="0" smtClean="0">
                          <a:ln>
                            <a:noFill/>
                          </a:ln>
                          <a:solidFill>
                            <a:srgbClr val="C00000"/>
                          </a:solidFill>
                          <a:effectLst>
                            <a:outerShdw blurRad="38100" dist="38100" dir="2700000" algn="tl">
                              <a:srgbClr val="000000"/>
                            </a:outerShdw>
                          </a:effectLst>
                          <a:latin typeface="Verdana" pitchFamily="34" charset="0"/>
                          <a:cs typeface="Arial" charset="0"/>
                        </a:rPr>
                        <a:t>LES MOUTARDES d’AZOTE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
                        <a:tabLst/>
                      </a:pPr>
                      <a:r>
                        <a:rPr kumimoji="0" lang="fr-FR" sz="2400" b="0" i="0" u="none" strike="noStrike" cap="none" normalizeH="0" baseline="0" dirty="0" smtClean="0">
                          <a:ln>
                            <a:noFill/>
                          </a:ln>
                          <a:solidFill>
                            <a:schemeClr val="tx1"/>
                          </a:solidFill>
                          <a:effectLst>
                            <a:outerShdw blurRad="38100" dist="38100" dir="2700000" algn="tl">
                              <a:srgbClr val="000000"/>
                            </a:outerShdw>
                          </a:effectLst>
                          <a:latin typeface="Verdana" pitchFamily="34" charset="0"/>
                          <a:cs typeface="+mn-cs"/>
                        </a:rPr>
                        <a:t>CHLORAMBUCIL</a:t>
                      </a: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
                        <a:tabLst/>
                      </a:pPr>
                      <a:r>
                        <a:rPr kumimoji="0" lang="fr-FR" sz="2400" b="0" i="0" u="none" strike="noStrike" cap="none" normalizeH="0" baseline="0" dirty="0" smtClean="0">
                          <a:ln>
                            <a:noFill/>
                          </a:ln>
                          <a:solidFill>
                            <a:schemeClr val="tx1"/>
                          </a:solidFill>
                          <a:effectLst>
                            <a:outerShdw blurRad="38100" dist="38100" dir="2700000" algn="tl">
                              <a:srgbClr val="000000"/>
                            </a:outerShdw>
                          </a:effectLst>
                          <a:latin typeface="Verdana" pitchFamily="34" charset="0"/>
                          <a:cs typeface="+mn-cs"/>
                        </a:rPr>
                        <a:t>CYCLOPHOSPHAMIDE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73263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dirty="0" smtClean="0">
                          <a:ln>
                            <a:noFill/>
                          </a:ln>
                          <a:solidFill>
                            <a:srgbClr val="C00000"/>
                          </a:solidFill>
                          <a:effectLst>
                            <a:outerShdw blurRad="38100" dist="38100" dir="2700000" algn="tl">
                              <a:srgbClr val="000000"/>
                            </a:outerShdw>
                          </a:effectLst>
                          <a:latin typeface="Verdana" pitchFamily="34" charset="0"/>
                          <a:cs typeface="Arial" charset="0"/>
                        </a:rPr>
                        <a:t>ETHYLENES-IMINES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
                        <a:tabLst/>
                      </a:pPr>
                      <a:r>
                        <a:rPr kumimoji="0" lang="fr-FR" sz="2400" b="0" i="0" u="none" strike="noStrike" cap="none" normalizeH="0" baseline="0" dirty="0" smtClean="0">
                          <a:ln>
                            <a:noFill/>
                          </a:ln>
                          <a:solidFill>
                            <a:schemeClr val="tx1"/>
                          </a:solidFill>
                          <a:effectLst>
                            <a:outerShdw blurRad="38100" dist="38100" dir="2700000" algn="tl">
                              <a:srgbClr val="000000"/>
                            </a:outerShdw>
                          </a:effectLst>
                          <a:latin typeface="Verdana" pitchFamily="34" charset="0"/>
                          <a:cs typeface="+mn-cs"/>
                        </a:rPr>
                        <a:t> THIOTEPA</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86409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dirty="0" smtClean="0">
                          <a:ln>
                            <a:noFill/>
                          </a:ln>
                          <a:solidFill>
                            <a:srgbClr val="C00000"/>
                          </a:solidFill>
                          <a:effectLst>
                            <a:outerShdw blurRad="38100" dist="38100" dir="2700000" algn="tl">
                              <a:srgbClr val="000000"/>
                            </a:outerShdw>
                          </a:effectLst>
                          <a:latin typeface="Verdana" pitchFamily="34" charset="0"/>
                          <a:cs typeface="Arial" charset="0"/>
                        </a:rPr>
                        <a:t>LES NITROSO-UREE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
                        <a:tabLst/>
                      </a:pPr>
                      <a:r>
                        <a:rPr kumimoji="0" lang="fr-FR" sz="2400" b="0" i="0" u="none" strike="noStrike" cap="none" normalizeH="0" baseline="0" dirty="0" smtClean="0">
                          <a:ln>
                            <a:noFill/>
                          </a:ln>
                          <a:solidFill>
                            <a:schemeClr val="tx1"/>
                          </a:solidFill>
                          <a:effectLst>
                            <a:outerShdw blurRad="38100" dist="38100" dir="2700000" algn="tl">
                              <a:srgbClr val="000000"/>
                            </a:outerShdw>
                          </a:effectLst>
                          <a:latin typeface="Verdana" pitchFamily="34" charset="0"/>
                          <a:cs typeface="+mn-cs"/>
                        </a:rPr>
                        <a:t>LOMUSTINE </a:t>
                      </a: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
                        <a:tabLst/>
                      </a:pPr>
                      <a:r>
                        <a:rPr kumimoji="0" lang="fr-FR" sz="2400" b="0" i="0" u="none" strike="noStrike" cap="none" normalizeH="0" baseline="0" dirty="0" smtClean="0">
                          <a:ln>
                            <a:noFill/>
                          </a:ln>
                          <a:solidFill>
                            <a:schemeClr val="tx1"/>
                          </a:solidFill>
                          <a:effectLst>
                            <a:outerShdw blurRad="38100" dist="38100" dir="2700000" algn="tl">
                              <a:srgbClr val="000000"/>
                            </a:outerShdw>
                          </a:effectLst>
                          <a:latin typeface="Verdana" pitchFamily="34" charset="0"/>
                          <a:cs typeface="+mn-cs"/>
                        </a:rPr>
                        <a:t>CARMUSTINE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5486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dirty="0" smtClean="0">
                          <a:ln>
                            <a:noFill/>
                          </a:ln>
                          <a:solidFill>
                            <a:srgbClr val="C00000"/>
                          </a:solidFill>
                          <a:effectLst>
                            <a:outerShdw blurRad="38100" dist="38100" dir="2700000" algn="tl">
                              <a:srgbClr val="000000"/>
                            </a:outerShdw>
                          </a:effectLst>
                          <a:latin typeface="Verdana" pitchFamily="34" charset="0"/>
                          <a:cs typeface="Arial" charset="0"/>
                        </a:rPr>
                        <a:t>ORGANOPLATINES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
                        <a:tabLst/>
                      </a:pPr>
                      <a:r>
                        <a:rPr kumimoji="0" lang="fr-FR" sz="2400" b="0" i="0" u="none" strike="noStrike" cap="none" normalizeH="0" baseline="0" dirty="0" smtClean="0">
                          <a:ln>
                            <a:noFill/>
                          </a:ln>
                          <a:solidFill>
                            <a:schemeClr val="tx1"/>
                          </a:solidFill>
                          <a:effectLst>
                            <a:outerShdw blurRad="38100" dist="38100" dir="2700000" algn="tl">
                              <a:srgbClr val="000000"/>
                            </a:outerShdw>
                          </a:effectLst>
                          <a:latin typeface="Verdana" pitchFamily="34" charset="0"/>
                          <a:cs typeface="+mn-cs"/>
                        </a:rPr>
                        <a:t>CISPLATINE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11747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dirty="0" smtClean="0">
                          <a:ln>
                            <a:noFill/>
                          </a:ln>
                          <a:solidFill>
                            <a:srgbClr val="C00000"/>
                          </a:solidFill>
                          <a:effectLst>
                            <a:outerShdw blurRad="38100" dist="38100" dir="2700000" algn="tl">
                              <a:srgbClr val="000000"/>
                            </a:outerShdw>
                          </a:effectLst>
                          <a:latin typeface="Verdana" pitchFamily="34" charset="0"/>
                          <a:cs typeface="Arial" charset="0"/>
                        </a:rPr>
                        <a:t>AUTRES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
                        <a:tabLst/>
                      </a:pPr>
                      <a:r>
                        <a:rPr kumimoji="0" lang="fr-FR" sz="2400" b="0" i="0" u="none" strike="noStrike" cap="none" normalizeH="0" baseline="0" dirty="0" smtClean="0">
                          <a:ln>
                            <a:noFill/>
                          </a:ln>
                          <a:solidFill>
                            <a:schemeClr val="tx1"/>
                          </a:solidFill>
                          <a:effectLst>
                            <a:outerShdw blurRad="38100" dist="38100" dir="2700000" algn="tl">
                              <a:srgbClr val="000000"/>
                            </a:outerShdw>
                          </a:effectLst>
                          <a:latin typeface="Verdana" pitchFamily="34" charset="0"/>
                          <a:cs typeface="+mn-cs"/>
                        </a:rPr>
                        <a:t>MITOMYCINE </a:t>
                      </a: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
                        <a:tabLst/>
                      </a:pPr>
                      <a:r>
                        <a:rPr kumimoji="0" lang="fr-FR" sz="2400" b="0" i="0" u="none" strike="noStrike" cap="none" normalizeH="0" baseline="0" dirty="0" smtClean="0">
                          <a:ln>
                            <a:noFill/>
                          </a:ln>
                          <a:solidFill>
                            <a:schemeClr val="tx1"/>
                          </a:solidFill>
                          <a:effectLst>
                            <a:outerShdw blurRad="38100" dist="38100" dir="2700000" algn="tl">
                              <a:srgbClr val="000000"/>
                            </a:outerShdw>
                          </a:effectLst>
                          <a:latin typeface="Verdana" pitchFamily="34" charset="0"/>
                          <a:cs typeface="+mn-cs"/>
                        </a:rPr>
                        <a:t>PIPOBROMAN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 name="Rectangle à coins arrondis 4"/>
          <p:cNvSpPr/>
          <p:nvPr/>
        </p:nvSpPr>
        <p:spPr>
          <a:xfrm>
            <a:off x="0" y="764704"/>
            <a:ext cx="4427984" cy="688136"/>
          </a:xfrm>
          <a:prstGeom prst="roundRect">
            <a:avLst>
              <a:gd name="adj" fmla="val 50000"/>
            </a:avLst>
          </a:prstGeom>
          <a:solidFill>
            <a:srgbClr val="ABACFF">
              <a:lumMod val="10000"/>
            </a:srgbClr>
          </a:solidFill>
          <a:ln w="25400" cap="flat" cmpd="sng" algn="ctr">
            <a:solidFill>
              <a:srgbClr val="ABACFF">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smtClean="0">
                <a:ln>
                  <a:noFill/>
                </a:ln>
                <a:solidFill>
                  <a:srgbClr val="FFFFFF"/>
                </a:solidFill>
                <a:effectLst/>
                <a:uLnTx/>
                <a:uFillTx/>
                <a:latin typeface="Calibri" pitchFamily="34" charset="0"/>
                <a:cs typeface="Calibri" pitchFamily="34" charset="0"/>
              </a:rPr>
              <a:t>1. Alkylants et apparentés</a:t>
            </a:r>
            <a:endParaRPr kumimoji="0" lang="fr-FR" sz="2800" b="1" i="0" u="none" strike="noStrike" kern="0" cap="none" spc="0" normalizeH="0" baseline="0" noProof="0" dirty="0">
              <a:ln>
                <a:noFill/>
              </a:ln>
              <a:solidFill>
                <a:srgbClr val="FFFFFF"/>
              </a:solidFill>
              <a:effectLst/>
              <a:uLnTx/>
              <a:uFillTx/>
              <a:latin typeface="Calibri" pitchFamily="34" charset="0"/>
              <a:cs typeface="Calibri" pitchFamily="34" charset="0"/>
            </a:endParaRPr>
          </a:p>
        </p:txBody>
      </p:sp>
      <p:grpSp>
        <p:nvGrpSpPr>
          <p:cNvPr id="10" name="Group 9"/>
          <p:cNvGrpSpPr/>
          <p:nvPr/>
        </p:nvGrpSpPr>
        <p:grpSpPr>
          <a:xfrm>
            <a:off x="0" y="0"/>
            <a:ext cx="9144000" cy="836712"/>
            <a:chOff x="3149500" y="1354376"/>
            <a:chExt cx="5703430" cy="1286628"/>
          </a:xfrm>
        </p:grpSpPr>
        <p:sp>
          <p:nvSpPr>
            <p:cNvPr id="11" name="Rectangle 10"/>
            <p:cNvSpPr/>
            <p:nvPr/>
          </p:nvSpPr>
          <p:spPr>
            <a:xfrm>
              <a:off x="3149500" y="1354376"/>
              <a:ext cx="5703430" cy="1003565"/>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lvl="0" algn="ctr" fontAlgn="base">
                <a:spcBef>
                  <a:spcPct val="0"/>
                </a:spcBef>
                <a:spcAft>
                  <a:spcPct val="0"/>
                </a:spcAft>
              </a:pPr>
              <a:r>
                <a:rPr lang="fr-FR" sz="3000" dirty="0" smtClean="0">
                  <a:solidFill>
                    <a:srgbClr val="FFFF00"/>
                  </a:solidFill>
                  <a:latin typeface="Comic Sans MS" pitchFamily="66" charset="0"/>
                </a:rPr>
                <a:t>I. Les </a:t>
              </a:r>
              <a:r>
                <a:rPr lang="fr-FR" sz="3000" dirty="0">
                  <a:solidFill>
                    <a:srgbClr val="FFFF00"/>
                  </a:solidFill>
                  <a:latin typeface="Comic Sans MS" pitchFamily="66" charset="0"/>
                </a:rPr>
                <a:t>agents réagissant directement avec l’ADN</a:t>
              </a:r>
            </a:p>
          </p:txBody>
        </p:sp>
        <p:sp>
          <p:nvSpPr>
            <p:cNvPr id="12" name="Rectangle 11"/>
            <p:cNvSpPr/>
            <p:nvPr/>
          </p:nvSpPr>
          <p:spPr>
            <a:xfrm>
              <a:off x="3149500" y="1422995"/>
              <a:ext cx="2030015" cy="1218009"/>
            </a:xfrm>
            <a:prstGeom prst="rect">
              <a:avLst/>
            </a:prstGeom>
            <a:noFill/>
            <a:ln>
              <a:noFill/>
            </a:ln>
            <a:effectLst/>
          </p:spPr>
          <p:txBody>
            <a:bodyPr spcFirstLastPara="0" vert="horz" wrap="square" lIns="209550" tIns="209550" rIns="209550" bIns="209550" numCol="1" spcCol="1270" anchor="ctr" anchorCtr="0">
              <a:noAutofit/>
            </a:bodyPr>
            <a:lstStyle/>
            <a:p>
              <a:pPr marL="0" marR="0" lvl="0" indent="0" algn="ctr" defTabSz="2444750" eaLnBrk="1" fontAlgn="auto" latinLnBrk="0" hangingPunct="1">
                <a:lnSpc>
                  <a:spcPct val="90000"/>
                </a:lnSpc>
                <a:spcBef>
                  <a:spcPct val="0"/>
                </a:spcBef>
                <a:spcAft>
                  <a:spcPct val="35000"/>
                </a:spcAft>
                <a:buClrTx/>
                <a:buSzTx/>
                <a:buFontTx/>
                <a:buNone/>
                <a:tabLst/>
                <a:defRPr/>
              </a:pPr>
              <a:endParaRPr kumimoji="0" lang="fr-FR" sz="5500" b="0" i="0" u="none" strike="noStrike" kern="1200" cap="none" spc="0" normalizeH="0" baseline="0" noProof="0" dirty="0">
                <a:ln>
                  <a:noFill/>
                </a:ln>
                <a:solidFill>
                  <a:sysClr val="window" lastClr="FFFFFF"/>
                </a:solidFill>
                <a:effectLst/>
                <a:uLnTx/>
                <a:uFillTx/>
                <a:latin typeface="Calibri"/>
                <a:ea typeface="+mn-ea"/>
                <a:cs typeface="+mn-cs"/>
              </a:endParaRPr>
            </a:p>
          </p:txBody>
        </p:sp>
      </p:grpSp>
    </p:spTree>
    <p:extLst>
      <p:ext uri="{BB962C8B-B14F-4D97-AF65-F5344CB8AC3E}">
        <p14:creationId xmlns:p14="http://schemas.microsoft.com/office/powerpoint/2010/main" val="3151690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496" y="1958637"/>
            <a:ext cx="9144000" cy="4062651"/>
          </a:xfrm>
          <a:prstGeom prst="rect">
            <a:avLst/>
          </a:prstGeom>
        </p:spPr>
        <p:txBody>
          <a:bodyPr wrap="square">
            <a:spAutoFit/>
          </a:bodyPr>
          <a:lstStyle/>
          <a:p>
            <a:pPr marL="285750" indent="-285750">
              <a:lnSpc>
                <a:spcPct val="150000"/>
              </a:lnSpc>
              <a:buFont typeface="Wingdings" pitchFamily="2" charset="2"/>
              <a:buChar char="Ø"/>
            </a:pPr>
            <a:r>
              <a:rPr lang="fr-FR" sz="2400" dirty="0" smtClean="0"/>
              <a:t>Molécules </a:t>
            </a:r>
            <a:r>
              <a:rPr lang="fr-FR" sz="2400" dirty="0"/>
              <a:t>de structure chimique plane s’intercalent entre deux brins d’ADN </a:t>
            </a:r>
          </a:p>
          <a:p>
            <a:pPr marL="285750" indent="-285750">
              <a:lnSpc>
                <a:spcPct val="150000"/>
              </a:lnSpc>
              <a:buFont typeface="Wingdings" pitchFamily="2" charset="2"/>
              <a:buChar char="Ø"/>
            </a:pPr>
            <a:r>
              <a:rPr lang="fr-FR" sz="2400" dirty="0" smtClean="0"/>
              <a:t>inhibiteurs </a:t>
            </a:r>
            <a:r>
              <a:rPr lang="fr-FR" sz="2400" dirty="0"/>
              <a:t>de la </a:t>
            </a:r>
            <a:r>
              <a:rPr lang="fr-FR" sz="2400" b="1" dirty="0" smtClean="0">
                <a:solidFill>
                  <a:srgbClr val="FF0000"/>
                </a:solidFill>
              </a:rPr>
              <a:t>topo-isomérase-II</a:t>
            </a:r>
            <a:r>
              <a:rPr lang="fr-FR" sz="2400" dirty="0" smtClean="0"/>
              <a:t> </a:t>
            </a:r>
            <a:r>
              <a:rPr lang="fr-FR" sz="2400" dirty="0"/>
              <a:t>et entrainent des cassures mono et </a:t>
            </a:r>
            <a:r>
              <a:rPr lang="fr-FR" sz="2400" dirty="0" smtClean="0"/>
              <a:t>bi-caténaires.</a:t>
            </a:r>
            <a:endParaRPr lang="fr-FR" sz="2400" dirty="0"/>
          </a:p>
          <a:p>
            <a:pPr marL="285750" indent="-285750">
              <a:lnSpc>
                <a:spcPct val="150000"/>
              </a:lnSpc>
              <a:buFont typeface="Wingdings" pitchFamily="2" charset="2"/>
              <a:buChar char="Ø"/>
            </a:pPr>
            <a:r>
              <a:rPr lang="fr-FR" sz="2400" dirty="0" smtClean="0"/>
              <a:t>génération </a:t>
            </a:r>
            <a:r>
              <a:rPr lang="fr-FR" sz="2400" dirty="0"/>
              <a:t>de radicaux libres qui vont altérer chimiquement l’ADN</a:t>
            </a:r>
          </a:p>
          <a:p>
            <a:pPr marL="285750" indent="-285750">
              <a:lnSpc>
                <a:spcPct val="150000"/>
              </a:lnSpc>
              <a:buFont typeface="Wingdings" pitchFamily="2" charset="2"/>
              <a:buChar char="Ø"/>
            </a:pPr>
            <a:r>
              <a:rPr lang="fr-FR" sz="2400" dirty="0" smtClean="0"/>
              <a:t> altèrent </a:t>
            </a:r>
            <a:r>
              <a:rPr lang="fr-FR" sz="2400" dirty="0"/>
              <a:t>la réplication et la transcription de l’ADN</a:t>
            </a:r>
          </a:p>
        </p:txBody>
      </p:sp>
      <p:grpSp>
        <p:nvGrpSpPr>
          <p:cNvPr id="5" name="Group 4"/>
          <p:cNvGrpSpPr/>
          <p:nvPr/>
        </p:nvGrpSpPr>
        <p:grpSpPr>
          <a:xfrm>
            <a:off x="0" y="0"/>
            <a:ext cx="9144000" cy="836712"/>
            <a:chOff x="3149500" y="1354376"/>
            <a:chExt cx="5703430" cy="1286628"/>
          </a:xfrm>
        </p:grpSpPr>
        <p:sp>
          <p:nvSpPr>
            <p:cNvPr id="6" name="Rectangle 5"/>
            <p:cNvSpPr/>
            <p:nvPr/>
          </p:nvSpPr>
          <p:spPr>
            <a:xfrm>
              <a:off x="3149500" y="1354376"/>
              <a:ext cx="5703430" cy="1003565"/>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lvl="0" algn="ctr" fontAlgn="base">
                <a:spcBef>
                  <a:spcPct val="0"/>
                </a:spcBef>
                <a:spcAft>
                  <a:spcPct val="0"/>
                </a:spcAft>
              </a:pPr>
              <a:r>
                <a:rPr lang="fr-FR" sz="3000" dirty="0" smtClean="0">
                  <a:solidFill>
                    <a:srgbClr val="FFFF00"/>
                  </a:solidFill>
                  <a:latin typeface="Comic Sans MS" pitchFamily="66" charset="0"/>
                </a:rPr>
                <a:t>I. Les </a:t>
              </a:r>
              <a:r>
                <a:rPr lang="fr-FR" sz="3000" dirty="0">
                  <a:solidFill>
                    <a:srgbClr val="FFFF00"/>
                  </a:solidFill>
                  <a:latin typeface="Comic Sans MS" pitchFamily="66" charset="0"/>
                </a:rPr>
                <a:t>agents réagissant directement avec l’ADN</a:t>
              </a:r>
            </a:p>
          </p:txBody>
        </p:sp>
        <p:sp>
          <p:nvSpPr>
            <p:cNvPr id="7" name="Rectangle 6"/>
            <p:cNvSpPr/>
            <p:nvPr/>
          </p:nvSpPr>
          <p:spPr>
            <a:xfrm>
              <a:off x="3149500" y="1422995"/>
              <a:ext cx="2030015" cy="1218009"/>
            </a:xfrm>
            <a:prstGeom prst="rect">
              <a:avLst/>
            </a:prstGeom>
            <a:noFill/>
            <a:ln>
              <a:noFill/>
            </a:ln>
            <a:effectLst/>
          </p:spPr>
          <p:txBody>
            <a:bodyPr spcFirstLastPara="0" vert="horz" wrap="square" lIns="209550" tIns="209550" rIns="209550" bIns="209550" numCol="1" spcCol="1270" anchor="ctr" anchorCtr="0">
              <a:noAutofit/>
            </a:bodyPr>
            <a:lstStyle/>
            <a:p>
              <a:pPr marL="0" marR="0" lvl="0" indent="0" algn="ctr" defTabSz="2444750" eaLnBrk="1" fontAlgn="auto" latinLnBrk="0" hangingPunct="1">
                <a:lnSpc>
                  <a:spcPct val="90000"/>
                </a:lnSpc>
                <a:spcBef>
                  <a:spcPct val="0"/>
                </a:spcBef>
                <a:spcAft>
                  <a:spcPct val="35000"/>
                </a:spcAft>
                <a:buClrTx/>
                <a:buSzTx/>
                <a:buFontTx/>
                <a:buNone/>
                <a:tabLst/>
                <a:defRPr/>
              </a:pPr>
              <a:endParaRPr kumimoji="0" lang="fr-FR" sz="5500" b="0" i="0" u="none" strike="noStrike" kern="1200" cap="none" spc="0" normalizeH="0" baseline="0" noProof="0" dirty="0">
                <a:ln>
                  <a:noFill/>
                </a:ln>
                <a:solidFill>
                  <a:sysClr val="window" lastClr="FFFFFF"/>
                </a:solidFill>
                <a:effectLst/>
                <a:uLnTx/>
                <a:uFillTx/>
                <a:latin typeface="Calibri"/>
                <a:ea typeface="+mn-ea"/>
                <a:cs typeface="+mn-cs"/>
              </a:endParaRPr>
            </a:p>
          </p:txBody>
        </p:sp>
      </p:grpSp>
      <p:sp>
        <p:nvSpPr>
          <p:cNvPr id="8" name="Espace réservé du contenu 8"/>
          <p:cNvSpPr txBox="1">
            <a:spLocks/>
          </p:cNvSpPr>
          <p:nvPr/>
        </p:nvSpPr>
        <p:spPr bwMode="auto">
          <a:xfrm>
            <a:off x="-1" y="764704"/>
            <a:ext cx="3563889" cy="688136"/>
          </a:xfrm>
          <a:prstGeom prst="roundRect">
            <a:avLst>
              <a:gd name="adj" fmla="val 44167"/>
            </a:avLst>
          </a:prstGeom>
          <a:solidFill>
            <a:srgbClr val="ABACFF">
              <a:lumMod val="10000"/>
            </a:srgbClr>
          </a:solidFill>
          <a:ln w="25400" cap="flat" cmpd="sng" algn="ctr">
            <a:solidFill>
              <a:srgbClr val="ABACFF">
                <a:lumMod val="10000"/>
              </a:srgbClr>
            </a:solidFill>
            <a:prstDash val="solid"/>
          </a:ln>
          <a:effectLst/>
          <a:extLst/>
        </p:spPr>
        <p:txBody>
          <a:bodyPr vert="horz" wrap="square" lIns="91440" tIns="45720" rIns="91440" bIns="45720" numCol="1" rtlCol="0" anchor="ctr"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0" indent="0" algn="ctr" fontAlgn="auto">
              <a:spcBef>
                <a:spcPts val="0"/>
              </a:spcBef>
              <a:spcAft>
                <a:spcPts val="0"/>
              </a:spcAft>
              <a:buFontTx/>
              <a:buNone/>
            </a:pPr>
            <a:r>
              <a:rPr lang="fr-FR" sz="2800" b="1" dirty="0" smtClean="0">
                <a:solidFill>
                  <a:srgbClr val="FFFFFF"/>
                </a:solidFill>
                <a:latin typeface="Arial"/>
                <a:cs typeface="Arial"/>
              </a:rPr>
              <a:t>2. Les </a:t>
            </a:r>
            <a:r>
              <a:rPr lang="fr-FR" sz="2800" b="1" dirty="0">
                <a:solidFill>
                  <a:srgbClr val="FFFFFF"/>
                </a:solidFill>
                <a:latin typeface="Arial"/>
                <a:cs typeface="Arial"/>
              </a:rPr>
              <a:t>i</a:t>
            </a:r>
            <a:r>
              <a:rPr lang="fr-FR" sz="2800" b="1" dirty="0" smtClean="0">
                <a:solidFill>
                  <a:srgbClr val="FFFFFF"/>
                </a:solidFill>
                <a:latin typeface="Arial"/>
                <a:cs typeface="Arial"/>
              </a:rPr>
              <a:t>ntercalants</a:t>
            </a:r>
          </a:p>
        </p:txBody>
      </p:sp>
    </p:spTree>
    <p:extLst>
      <p:ext uri="{BB962C8B-B14F-4D97-AF65-F5344CB8AC3E}">
        <p14:creationId xmlns:p14="http://schemas.microsoft.com/office/powerpoint/2010/main" val="308216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1000"/>
                                        <p:tgtEl>
                                          <p:spTgt spid="8">
                                            <p:bg/>
                                          </p:spTgt>
                                        </p:tgtEl>
                                      </p:cBhvr>
                                    </p:animEffect>
                                    <p:anim calcmode="lin" valueType="num">
                                      <p:cBhvr>
                                        <p:cTn id="8" dur="1000" fill="hold"/>
                                        <p:tgtEl>
                                          <p:spTgt spid="8">
                                            <p:bg/>
                                          </p:spTgt>
                                        </p:tgtEl>
                                        <p:attrNameLst>
                                          <p:attrName>ppt_x</p:attrName>
                                        </p:attrNameLst>
                                      </p:cBhvr>
                                      <p:tavLst>
                                        <p:tav tm="0">
                                          <p:val>
                                            <p:strVal val="#ppt_x"/>
                                          </p:val>
                                        </p:tav>
                                        <p:tav tm="100000">
                                          <p:val>
                                            <p:strVal val="#ppt_x"/>
                                          </p:val>
                                        </p:tav>
                                      </p:tavLst>
                                    </p:anim>
                                    <p:anim calcmode="lin" valueType="num">
                                      <p:cBhvr>
                                        <p:cTn id="9" dur="1000" fill="hold"/>
                                        <p:tgtEl>
                                          <p:spTgt spid="8">
                                            <p:bg/>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anim calcmode="lin" valueType="num">
                                      <p:cBhvr>
                                        <p:cTn id="13"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Écran 1                                                        00000039Systeme                        B469CEB1:"/>
          <p:cNvPicPr>
            <a:picLocks noGrp="1" noChangeAspect="1" noChangeArrowheads="1"/>
          </p:cNvPicPr>
          <p:nvPr>
            <p:ph idx="1"/>
          </p:nvPr>
        </p:nvPicPr>
        <p:blipFill>
          <a:blip r:embed="rId2"/>
          <a:srcRect/>
          <a:stretch>
            <a:fillRect/>
          </a:stretch>
        </p:blipFill>
        <p:spPr bwMode="auto">
          <a:xfrm>
            <a:off x="-36512" y="1556792"/>
            <a:ext cx="9144000" cy="5301208"/>
          </a:xfrm>
          <a:prstGeom prst="rect">
            <a:avLst/>
          </a:prstGeom>
          <a:noFill/>
          <a:ln w="9525">
            <a:noFill/>
            <a:miter lim="800000"/>
            <a:headEnd/>
            <a:tailEnd/>
          </a:ln>
        </p:spPr>
      </p:pic>
      <p:sp>
        <p:nvSpPr>
          <p:cNvPr id="11" name="Espace réservé du contenu 8"/>
          <p:cNvSpPr txBox="1">
            <a:spLocks/>
          </p:cNvSpPr>
          <p:nvPr/>
        </p:nvSpPr>
        <p:spPr bwMode="auto">
          <a:xfrm>
            <a:off x="-1" y="764704"/>
            <a:ext cx="3635897" cy="688136"/>
          </a:xfrm>
          <a:prstGeom prst="roundRect">
            <a:avLst>
              <a:gd name="adj" fmla="val 44167"/>
            </a:avLst>
          </a:prstGeom>
          <a:solidFill>
            <a:srgbClr val="ABACFF">
              <a:lumMod val="10000"/>
            </a:srgbClr>
          </a:solidFill>
          <a:ln w="25400" cap="flat" cmpd="sng" algn="ctr">
            <a:solidFill>
              <a:srgbClr val="ABACFF">
                <a:lumMod val="10000"/>
              </a:srgbClr>
            </a:solidFill>
            <a:prstDash val="solid"/>
          </a:ln>
          <a:effectLst/>
          <a:extLst/>
        </p:spPr>
        <p:txBody>
          <a:bodyPr vert="horz" wrap="square" lIns="91440" tIns="45720" rIns="91440" bIns="45720" numCol="1" rtlCol="0" anchor="ctr"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0" indent="0" algn="ctr" fontAlgn="auto">
              <a:spcBef>
                <a:spcPts val="0"/>
              </a:spcBef>
              <a:spcAft>
                <a:spcPts val="0"/>
              </a:spcAft>
              <a:buFontTx/>
              <a:buNone/>
            </a:pPr>
            <a:r>
              <a:rPr lang="fr-FR" sz="2800" b="1" dirty="0" smtClean="0">
                <a:solidFill>
                  <a:srgbClr val="FFFFFF"/>
                </a:solidFill>
                <a:latin typeface="Arial"/>
                <a:cs typeface="Arial"/>
              </a:rPr>
              <a:t>2. Les </a:t>
            </a:r>
            <a:r>
              <a:rPr lang="fr-FR" sz="2800" b="1" dirty="0">
                <a:solidFill>
                  <a:srgbClr val="FFFFFF"/>
                </a:solidFill>
                <a:latin typeface="Arial"/>
                <a:cs typeface="Arial"/>
              </a:rPr>
              <a:t>i</a:t>
            </a:r>
            <a:r>
              <a:rPr lang="fr-FR" sz="2800" b="1" dirty="0" smtClean="0">
                <a:solidFill>
                  <a:srgbClr val="FFFFFF"/>
                </a:solidFill>
                <a:latin typeface="Arial"/>
                <a:cs typeface="Arial"/>
              </a:rPr>
              <a:t>ntercalants</a:t>
            </a:r>
          </a:p>
        </p:txBody>
      </p:sp>
      <p:grpSp>
        <p:nvGrpSpPr>
          <p:cNvPr id="13" name="Group 12"/>
          <p:cNvGrpSpPr/>
          <p:nvPr/>
        </p:nvGrpSpPr>
        <p:grpSpPr>
          <a:xfrm>
            <a:off x="0" y="0"/>
            <a:ext cx="9144000" cy="836712"/>
            <a:chOff x="3149500" y="1354376"/>
            <a:chExt cx="5703430" cy="1286628"/>
          </a:xfrm>
        </p:grpSpPr>
        <p:sp>
          <p:nvSpPr>
            <p:cNvPr id="14" name="Rectangle 13"/>
            <p:cNvSpPr/>
            <p:nvPr/>
          </p:nvSpPr>
          <p:spPr>
            <a:xfrm>
              <a:off x="3149500" y="1354376"/>
              <a:ext cx="5703430" cy="1003565"/>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lvl="0" algn="ctr" fontAlgn="base">
                <a:spcBef>
                  <a:spcPct val="0"/>
                </a:spcBef>
                <a:spcAft>
                  <a:spcPct val="0"/>
                </a:spcAft>
              </a:pPr>
              <a:r>
                <a:rPr lang="fr-FR" sz="3000" dirty="0" smtClean="0">
                  <a:solidFill>
                    <a:srgbClr val="FFFF00"/>
                  </a:solidFill>
                  <a:latin typeface="Comic Sans MS" pitchFamily="66" charset="0"/>
                </a:rPr>
                <a:t>I. Les </a:t>
              </a:r>
              <a:r>
                <a:rPr lang="fr-FR" sz="3000" dirty="0">
                  <a:solidFill>
                    <a:srgbClr val="FFFF00"/>
                  </a:solidFill>
                  <a:latin typeface="Comic Sans MS" pitchFamily="66" charset="0"/>
                </a:rPr>
                <a:t>agents réagissant directement avec l’ADN</a:t>
              </a:r>
            </a:p>
          </p:txBody>
        </p:sp>
        <p:sp>
          <p:nvSpPr>
            <p:cNvPr id="15" name="Rectangle 14"/>
            <p:cNvSpPr/>
            <p:nvPr/>
          </p:nvSpPr>
          <p:spPr>
            <a:xfrm>
              <a:off x="3149500" y="1422995"/>
              <a:ext cx="2030015" cy="1218009"/>
            </a:xfrm>
            <a:prstGeom prst="rect">
              <a:avLst/>
            </a:prstGeom>
            <a:noFill/>
            <a:ln>
              <a:noFill/>
            </a:ln>
            <a:effectLst/>
          </p:spPr>
          <p:txBody>
            <a:bodyPr spcFirstLastPara="0" vert="horz" wrap="square" lIns="209550" tIns="209550" rIns="209550" bIns="209550" numCol="1" spcCol="1270" anchor="ctr" anchorCtr="0">
              <a:noAutofit/>
            </a:bodyPr>
            <a:lstStyle/>
            <a:p>
              <a:pPr marL="0" marR="0" lvl="0" indent="0" algn="ctr" defTabSz="2444750" eaLnBrk="1" fontAlgn="auto" latinLnBrk="0" hangingPunct="1">
                <a:lnSpc>
                  <a:spcPct val="90000"/>
                </a:lnSpc>
                <a:spcBef>
                  <a:spcPct val="0"/>
                </a:spcBef>
                <a:spcAft>
                  <a:spcPct val="35000"/>
                </a:spcAft>
                <a:buClrTx/>
                <a:buSzTx/>
                <a:buFontTx/>
                <a:buNone/>
                <a:tabLst/>
                <a:defRPr/>
              </a:pPr>
              <a:endParaRPr kumimoji="0" lang="fr-FR" sz="5500" b="0" i="0" u="none" strike="noStrike" kern="1200" cap="none" spc="0" normalizeH="0" baseline="0" noProof="0" dirty="0">
                <a:ln>
                  <a:noFill/>
                </a:ln>
                <a:solidFill>
                  <a:sysClr val="window" lastClr="FFFFFF"/>
                </a:solidFill>
                <a:effectLst/>
                <a:uLnTx/>
                <a:uFillTx/>
                <a:latin typeface="Calibri"/>
                <a:ea typeface="+mn-ea"/>
                <a:cs typeface="+mn-cs"/>
              </a:endParaRPr>
            </a:p>
          </p:txBody>
        </p:sp>
      </p:grpSp>
    </p:spTree>
    <p:extLst>
      <p:ext uri="{BB962C8B-B14F-4D97-AF65-F5344CB8AC3E}">
        <p14:creationId xmlns:p14="http://schemas.microsoft.com/office/powerpoint/2010/main" val="379121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fade">
                                      <p:cBhvr>
                                        <p:cTn id="7" dur="1000"/>
                                        <p:tgtEl>
                                          <p:spTgt spid="11">
                                            <p:bg/>
                                          </p:spTgt>
                                        </p:tgtEl>
                                      </p:cBhvr>
                                    </p:animEffect>
                                    <p:anim calcmode="lin" valueType="num">
                                      <p:cBhvr>
                                        <p:cTn id="8" dur="1000" fill="hold"/>
                                        <p:tgtEl>
                                          <p:spTgt spid="11">
                                            <p:bg/>
                                          </p:spTgt>
                                        </p:tgtEl>
                                        <p:attrNameLst>
                                          <p:attrName>ppt_x</p:attrName>
                                        </p:attrNameLst>
                                      </p:cBhvr>
                                      <p:tavLst>
                                        <p:tav tm="0">
                                          <p:val>
                                            <p:strVal val="#ppt_x"/>
                                          </p:val>
                                        </p:tav>
                                        <p:tav tm="100000">
                                          <p:val>
                                            <p:strVal val="#ppt_x"/>
                                          </p:val>
                                        </p:tav>
                                      </p:tavLst>
                                    </p:anim>
                                    <p:anim calcmode="lin" valueType="num">
                                      <p:cBhvr>
                                        <p:cTn id="9" dur="1000" fill="hold"/>
                                        <p:tgtEl>
                                          <p:spTgt spid="11">
                                            <p:bg/>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1000"/>
                                        <p:tgtEl>
                                          <p:spTgt spid="11">
                                            <p:txEl>
                                              <p:pRg st="0" end="0"/>
                                            </p:txEl>
                                          </p:spTgt>
                                        </p:tgtEl>
                                      </p:cBhvr>
                                    </p:animEffect>
                                    <p:anim calcmode="lin" valueType="num">
                                      <p:cBhvr>
                                        <p:cTn id="1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8760"/>
            <a:ext cx="9144000" cy="5589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Espace réservé du contenu 8"/>
          <p:cNvSpPr txBox="1">
            <a:spLocks/>
          </p:cNvSpPr>
          <p:nvPr/>
        </p:nvSpPr>
        <p:spPr bwMode="auto">
          <a:xfrm>
            <a:off x="-1" y="692696"/>
            <a:ext cx="3563889" cy="531440"/>
          </a:xfrm>
          <a:prstGeom prst="roundRect">
            <a:avLst>
              <a:gd name="adj" fmla="val 44167"/>
            </a:avLst>
          </a:prstGeom>
          <a:solidFill>
            <a:srgbClr val="ABACFF">
              <a:lumMod val="10000"/>
            </a:srgbClr>
          </a:solidFill>
          <a:ln w="25400" cap="flat" cmpd="sng" algn="ctr">
            <a:solidFill>
              <a:srgbClr val="ABACFF">
                <a:lumMod val="10000"/>
              </a:srgbClr>
            </a:solidFill>
            <a:prstDash val="solid"/>
          </a:ln>
          <a:effectLst/>
          <a:extLst/>
        </p:spPr>
        <p:txBody>
          <a:bodyPr vert="horz" wrap="square" lIns="91440" tIns="45720" rIns="91440" bIns="45720" numCol="1" rtlCol="0" anchor="ctr"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0" indent="0" algn="ctr" fontAlgn="auto">
              <a:spcBef>
                <a:spcPts val="0"/>
              </a:spcBef>
              <a:spcAft>
                <a:spcPts val="0"/>
              </a:spcAft>
              <a:buFontTx/>
              <a:buNone/>
            </a:pPr>
            <a:r>
              <a:rPr lang="fr-FR" sz="2800" b="1" dirty="0" smtClean="0">
                <a:solidFill>
                  <a:srgbClr val="FFFFFF"/>
                </a:solidFill>
                <a:latin typeface="Arial"/>
                <a:cs typeface="Arial"/>
              </a:rPr>
              <a:t>2. Les </a:t>
            </a:r>
            <a:r>
              <a:rPr lang="fr-FR" sz="2800" b="1" dirty="0">
                <a:solidFill>
                  <a:srgbClr val="FFFFFF"/>
                </a:solidFill>
                <a:latin typeface="Arial"/>
                <a:cs typeface="Arial"/>
              </a:rPr>
              <a:t>i</a:t>
            </a:r>
            <a:r>
              <a:rPr lang="fr-FR" sz="2800" b="1" dirty="0" smtClean="0">
                <a:solidFill>
                  <a:srgbClr val="FFFFFF"/>
                </a:solidFill>
                <a:latin typeface="Arial"/>
                <a:cs typeface="Arial"/>
              </a:rPr>
              <a:t>ntercalants</a:t>
            </a:r>
          </a:p>
        </p:txBody>
      </p:sp>
      <p:grpSp>
        <p:nvGrpSpPr>
          <p:cNvPr id="8" name="Group 7"/>
          <p:cNvGrpSpPr/>
          <p:nvPr/>
        </p:nvGrpSpPr>
        <p:grpSpPr>
          <a:xfrm>
            <a:off x="0" y="0"/>
            <a:ext cx="9144000" cy="836712"/>
            <a:chOff x="3149500" y="1354376"/>
            <a:chExt cx="5703430" cy="1286628"/>
          </a:xfrm>
        </p:grpSpPr>
        <p:sp>
          <p:nvSpPr>
            <p:cNvPr id="9" name="Rectangle 8"/>
            <p:cNvSpPr/>
            <p:nvPr/>
          </p:nvSpPr>
          <p:spPr>
            <a:xfrm>
              <a:off x="3149500" y="1354376"/>
              <a:ext cx="5703430" cy="1003565"/>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lvl="0" algn="ctr" fontAlgn="base">
                <a:spcBef>
                  <a:spcPct val="0"/>
                </a:spcBef>
                <a:spcAft>
                  <a:spcPct val="0"/>
                </a:spcAft>
              </a:pPr>
              <a:r>
                <a:rPr lang="fr-FR" sz="3000" dirty="0" smtClean="0">
                  <a:solidFill>
                    <a:srgbClr val="FFFF00"/>
                  </a:solidFill>
                  <a:latin typeface="Comic Sans MS" pitchFamily="66" charset="0"/>
                </a:rPr>
                <a:t>I. Les </a:t>
              </a:r>
              <a:r>
                <a:rPr lang="fr-FR" sz="3000" dirty="0">
                  <a:solidFill>
                    <a:srgbClr val="FFFF00"/>
                  </a:solidFill>
                  <a:latin typeface="Comic Sans MS" pitchFamily="66" charset="0"/>
                </a:rPr>
                <a:t>agents réagissant directement avec l’ADN</a:t>
              </a:r>
            </a:p>
          </p:txBody>
        </p:sp>
        <p:sp>
          <p:nvSpPr>
            <p:cNvPr id="10" name="Rectangle 9"/>
            <p:cNvSpPr/>
            <p:nvPr/>
          </p:nvSpPr>
          <p:spPr>
            <a:xfrm>
              <a:off x="3149500" y="1422995"/>
              <a:ext cx="2030015" cy="1218009"/>
            </a:xfrm>
            <a:prstGeom prst="rect">
              <a:avLst/>
            </a:prstGeom>
            <a:noFill/>
            <a:ln>
              <a:noFill/>
            </a:ln>
            <a:effectLst/>
          </p:spPr>
          <p:txBody>
            <a:bodyPr spcFirstLastPara="0" vert="horz" wrap="square" lIns="209550" tIns="209550" rIns="209550" bIns="209550" numCol="1" spcCol="1270" anchor="ctr" anchorCtr="0">
              <a:noAutofit/>
            </a:bodyPr>
            <a:lstStyle/>
            <a:p>
              <a:pPr marL="0" marR="0" lvl="0" indent="0" algn="ctr" defTabSz="2444750" eaLnBrk="1" fontAlgn="auto" latinLnBrk="0" hangingPunct="1">
                <a:lnSpc>
                  <a:spcPct val="90000"/>
                </a:lnSpc>
                <a:spcBef>
                  <a:spcPct val="0"/>
                </a:spcBef>
                <a:spcAft>
                  <a:spcPct val="35000"/>
                </a:spcAft>
                <a:buClrTx/>
                <a:buSzTx/>
                <a:buFontTx/>
                <a:buNone/>
                <a:tabLst/>
                <a:defRPr/>
              </a:pPr>
              <a:endParaRPr kumimoji="0" lang="fr-FR" sz="5500" b="0" i="0" u="none" strike="noStrike" kern="1200" cap="none" spc="0" normalizeH="0" baseline="0" noProof="0" dirty="0">
                <a:ln>
                  <a:noFill/>
                </a:ln>
                <a:solidFill>
                  <a:sysClr val="window" lastClr="FFFFFF"/>
                </a:solidFill>
                <a:effectLst/>
                <a:uLnTx/>
                <a:uFillTx/>
                <a:latin typeface="Calibri"/>
                <a:ea typeface="+mn-ea"/>
                <a:cs typeface="+mn-cs"/>
              </a:endParaRPr>
            </a:p>
          </p:txBody>
        </p:sp>
      </p:grpSp>
    </p:spTree>
    <p:extLst>
      <p:ext uri="{BB962C8B-B14F-4D97-AF65-F5344CB8AC3E}">
        <p14:creationId xmlns:p14="http://schemas.microsoft.com/office/powerpoint/2010/main" val="367745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1000"/>
                                        <p:tgtEl>
                                          <p:spTgt spid="7">
                                            <p:bg/>
                                          </p:spTgt>
                                        </p:tgtEl>
                                      </p:cBhvr>
                                    </p:animEffect>
                                    <p:anim calcmode="lin" valueType="num">
                                      <p:cBhvr>
                                        <p:cTn id="8" dur="1000" fill="hold"/>
                                        <p:tgtEl>
                                          <p:spTgt spid="7">
                                            <p:bg/>
                                          </p:spTgt>
                                        </p:tgtEl>
                                        <p:attrNameLst>
                                          <p:attrName>ppt_x</p:attrName>
                                        </p:attrNameLst>
                                      </p:cBhvr>
                                      <p:tavLst>
                                        <p:tav tm="0">
                                          <p:val>
                                            <p:strVal val="#ppt_x"/>
                                          </p:val>
                                        </p:tav>
                                        <p:tav tm="100000">
                                          <p:val>
                                            <p:strVal val="#ppt_x"/>
                                          </p:val>
                                        </p:tav>
                                      </p:tavLst>
                                    </p:anim>
                                    <p:anim calcmode="lin" valueType="num">
                                      <p:cBhvr>
                                        <p:cTn id="9" dur="1000" fill="hold"/>
                                        <p:tgtEl>
                                          <p:spTgt spid="7">
                                            <p:bg/>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28" descr="Écran 4                                                        00000039Systeme                        B469CEB1:"/>
          <p:cNvPicPr>
            <a:picLocks noChangeAspect="1" noChangeArrowheads="1"/>
          </p:cNvPicPr>
          <p:nvPr/>
        </p:nvPicPr>
        <p:blipFill>
          <a:blip r:embed="rId2"/>
          <a:srcRect/>
          <a:stretch>
            <a:fillRect/>
          </a:stretch>
        </p:blipFill>
        <p:spPr bwMode="auto">
          <a:xfrm>
            <a:off x="0" y="978448"/>
            <a:ext cx="9144000" cy="5904656"/>
          </a:xfrm>
          <a:prstGeom prst="rect">
            <a:avLst/>
          </a:prstGeom>
          <a:noFill/>
          <a:ln w="9525">
            <a:noFill/>
            <a:miter lim="800000"/>
            <a:headEnd/>
            <a:tailEnd/>
          </a:ln>
        </p:spPr>
      </p:pic>
      <p:sp>
        <p:nvSpPr>
          <p:cNvPr id="5" name="Rectangle 4"/>
          <p:cNvSpPr/>
          <p:nvPr/>
        </p:nvSpPr>
        <p:spPr>
          <a:xfrm>
            <a:off x="-36512" y="5356954"/>
            <a:ext cx="9180512" cy="1600438"/>
          </a:xfrm>
          <a:prstGeom prst="rect">
            <a:avLst/>
          </a:prstGeom>
          <a:solidFill>
            <a:srgbClr val="92D050"/>
          </a:solidFill>
        </p:spPr>
        <p:txBody>
          <a:bodyPr wrap="square">
            <a:spAutoFit/>
          </a:bodyPr>
          <a:lstStyle/>
          <a:p>
            <a:pPr algn="just"/>
            <a:r>
              <a:rPr lang="fr-FR" sz="2000" b="1" dirty="0"/>
              <a:t>La </a:t>
            </a:r>
            <a:r>
              <a:rPr lang="fr-FR" sz="2000" b="1" dirty="0" err="1" smtClean="0"/>
              <a:t>Bléomycine</a:t>
            </a:r>
            <a:r>
              <a:rPr lang="fr-FR" sz="2000" b="1" dirty="0" smtClean="0"/>
              <a:t> </a:t>
            </a:r>
            <a:r>
              <a:rPr lang="fr-FR" sz="2000" b="1" dirty="0"/>
              <a:t>(Antibiotique) </a:t>
            </a:r>
            <a:r>
              <a:rPr lang="fr-FR" sz="2000" dirty="0"/>
              <a:t>en présence </a:t>
            </a:r>
            <a:r>
              <a:rPr lang="fr-FR" sz="2000" dirty="0" smtClean="0"/>
              <a:t>d’</a:t>
            </a:r>
            <a:r>
              <a:rPr lang="fr-FR" sz="2000" b="1" dirty="0" smtClean="0"/>
              <a:t>O</a:t>
            </a:r>
            <a:r>
              <a:rPr lang="fr-FR" b="1" dirty="0" smtClean="0"/>
              <a:t>2</a:t>
            </a:r>
            <a:r>
              <a:rPr lang="fr-FR" sz="2000" dirty="0" smtClean="0"/>
              <a:t>, </a:t>
            </a:r>
            <a:r>
              <a:rPr lang="fr-FR" sz="2000" dirty="0"/>
              <a:t>de </a:t>
            </a:r>
            <a:r>
              <a:rPr lang="fr-FR" sz="2000" b="1" dirty="0"/>
              <a:t>fer</a:t>
            </a:r>
            <a:r>
              <a:rPr lang="fr-FR" sz="2000" dirty="0"/>
              <a:t> et </a:t>
            </a:r>
            <a:r>
              <a:rPr lang="fr-FR" sz="2000" b="1" dirty="0"/>
              <a:t>d’agent réducteur</a:t>
            </a:r>
            <a:r>
              <a:rPr lang="fr-FR" sz="2000" dirty="0"/>
              <a:t> (type fonction SH) provoque la formation de </a:t>
            </a:r>
            <a:r>
              <a:rPr lang="fr-FR" sz="2000" b="1" dirty="0"/>
              <a:t>radicaux libres </a:t>
            </a:r>
            <a:r>
              <a:rPr lang="fr-FR" sz="2000" dirty="0"/>
              <a:t>qui </a:t>
            </a:r>
            <a:r>
              <a:rPr lang="fr-FR" sz="2000" dirty="0" smtClean="0"/>
              <a:t>induisent </a:t>
            </a:r>
            <a:r>
              <a:rPr lang="fr-FR" sz="2000" dirty="0"/>
              <a:t>de multiples cassures de l’ADN (altération). </a:t>
            </a:r>
            <a:endParaRPr lang="fr-FR" sz="2000" dirty="0" smtClean="0"/>
          </a:p>
          <a:p>
            <a:pPr algn="just"/>
            <a:r>
              <a:rPr lang="fr-FR" sz="2000" dirty="0" smtClean="0"/>
              <a:t>Il </a:t>
            </a:r>
            <a:r>
              <a:rPr lang="fr-FR" sz="2000" dirty="0"/>
              <a:t>y a inhibition de la synthèse et de la transcription de l’ADN.</a:t>
            </a:r>
          </a:p>
          <a:p>
            <a:endParaRPr lang="fr-FR" dirty="0"/>
          </a:p>
        </p:txBody>
      </p:sp>
      <p:sp>
        <p:nvSpPr>
          <p:cNvPr id="9" name="Rectangle à coins arrondis 5"/>
          <p:cNvSpPr/>
          <p:nvPr/>
        </p:nvSpPr>
        <p:spPr>
          <a:xfrm>
            <a:off x="18970" y="553240"/>
            <a:ext cx="3904958" cy="715520"/>
          </a:xfrm>
          <a:prstGeom prst="roundRect">
            <a:avLst>
              <a:gd name="adj" fmla="val 49167"/>
            </a:avLst>
          </a:prstGeom>
          <a:solidFill>
            <a:srgbClr val="ABACFF">
              <a:lumMod val="10000"/>
            </a:srgbClr>
          </a:solidFill>
          <a:ln w="25400" cap="flat" cmpd="sng" algn="ctr">
            <a:solidFill>
              <a:srgbClr val="ABACFF">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smtClean="0">
                <a:ln>
                  <a:noFill/>
                </a:ln>
                <a:solidFill>
                  <a:srgbClr val="FFFFFF"/>
                </a:solidFill>
                <a:effectLst/>
                <a:uLnTx/>
                <a:uFillTx/>
                <a:latin typeface="Arial"/>
                <a:ea typeface="+mn-ea"/>
                <a:cs typeface="Arial"/>
              </a:rPr>
              <a:t>3. Agents </a:t>
            </a:r>
            <a:r>
              <a:rPr kumimoji="0" lang="fr-FR" sz="2800" b="1" i="0" u="none" strike="noStrike" kern="0" cap="none" spc="0" normalizeH="0" baseline="0" noProof="0" dirty="0" err="1" smtClean="0">
                <a:ln>
                  <a:noFill/>
                </a:ln>
                <a:solidFill>
                  <a:srgbClr val="FFFFFF"/>
                </a:solidFill>
                <a:effectLst/>
                <a:uLnTx/>
                <a:uFillTx/>
                <a:latin typeface="Arial"/>
                <a:ea typeface="+mn-ea"/>
                <a:cs typeface="Arial"/>
              </a:rPr>
              <a:t>scindants</a:t>
            </a:r>
            <a:endParaRPr kumimoji="0" lang="fr-FR" b="1" i="0" u="none" strike="noStrike" kern="0" cap="none" spc="0" normalizeH="0" baseline="0" noProof="0" dirty="0">
              <a:ln>
                <a:noFill/>
              </a:ln>
              <a:solidFill>
                <a:srgbClr val="FFFFFF"/>
              </a:solidFill>
              <a:effectLst/>
              <a:uLnTx/>
              <a:uFillTx/>
              <a:latin typeface="Arial"/>
              <a:ea typeface="+mn-ea"/>
              <a:cs typeface="Arial"/>
            </a:endParaRPr>
          </a:p>
        </p:txBody>
      </p:sp>
      <p:grpSp>
        <p:nvGrpSpPr>
          <p:cNvPr id="10" name="Group 9"/>
          <p:cNvGrpSpPr/>
          <p:nvPr/>
        </p:nvGrpSpPr>
        <p:grpSpPr>
          <a:xfrm>
            <a:off x="0" y="0"/>
            <a:ext cx="9144000" cy="836712"/>
            <a:chOff x="3149500" y="1354376"/>
            <a:chExt cx="5703430" cy="1286628"/>
          </a:xfrm>
        </p:grpSpPr>
        <p:sp>
          <p:nvSpPr>
            <p:cNvPr id="11" name="Rectangle 10"/>
            <p:cNvSpPr/>
            <p:nvPr/>
          </p:nvSpPr>
          <p:spPr>
            <a:xfrm>
              <a:off x="3149500" y="1354376"/>
              <a:ext cx="5703430" cy="1003565"/>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lvl="0" algn="ctr" fontAlgn="base">
                <a:spcBef>
                  <a:spcPct val="0"/>
                </a:spcBef>
                <a:spcAft>
                  <a:spcPct val="0"/>
                </a:spcAft>
              </a:pPr>
              <a:r>
                <a:rPr lang="fr-FR" sz="3000" dirty="0" smtClean="0">
                  <a:solidFill>
                    <a:srgbClr val="FFFF00"/>
                  </a:solidFill>
                  <a:latin typeface="Comic Sans MS" pitchFamily="66" charset="0"/>
                </a:rPr>
                <a:t>I. Les </a:t>
              </a:r>
              <a:r>
                <a:rPr lang="fr-FR" sz="3000" dirty="0">
                  <a:solidFill>
                    <a:srgbClr val="FFFF00"/>
                  </a:solidFill>
                  <a:latin typeface="Comic Sans MS" pitchFamily="66" charset="0"/>
                </a:rPr>
                <a:t>agents réagissant directement avec l’ADN</a:t>
              </a:r>
            </a:p>
          </p:txBody>
        </p:sp>
        <p:sp>
          <p:nvSpPr>
            <p:cNvPr id="12" name="Rectangle 11"/>
            <p:cNvSpPr/>
            <p:nvPr/>
          </p:nvSpPr>
          <p:spPr>
            <a:xfrm>
              <a:off x="3149500" y="1422995"/>
              <a:ext cx="2030015" cy="1218009"/>
            </a:xfrm>
            <a:prstGeom prst="rect">
              <a:avLst/>
            </a:prstGeom>
            <a:noFill/>
            <a:ln>
              <a:noFill/>
            </a:ln>
            <a:effectLst/>
          </p:spPr>
          <p:txBody>
            <a:bodyPr spcFirstLastPara="0" vert="horz" wrap="square" lIns="209550" tIns="209550" rIns="209550" bIns="209550" numCol="1" spcCol="1270" anchor="ctr" anchorCtr="0">
              <a:noAutofit/>
            </a:bodyPr>
            <a:lstStyle/>
            <a:p>
              <a:pPr marL="0" marR="0" lvl="0" indent="0" algn="ctr" defTabSz="2444750" eaLnBrk="1" fontAlgn="auto" latinLnBrk="0" hangingPunct="1">
                <a:lnSpc>
                  <a:spcPct val="90000"/>
                </a:lnSpc>
                <a:spcBef>
                  <a:spcPct val="0"/>
                </a:spcBef>
                <a:spcAft>
                  <a:spcPct val="35000"/>
                </a:spcAft>
                <a:buClrTx/>
                <a:buSzTx/>
                <a:buFontTx/>
                <a:buNone/>
                <a:tabLst/>
                <a:defRPr/>
              </a:pPr>
              <a:endParaRPr kumimoji="0" lang="fr-FR" sz="5500" b="0" i="0" u="none" strike="noStrike" kern="1200" cap="none" spc="0" normalizeH="0" baseline="0" noProof="0" dirty="0">
                <a:ln>
                  <a:noFill/>
                </a:ln>
                <a:solidFill>
                  <a:sysClr val="window" lastClr="FFFFFF"/>
                </a:solidFill>
                <a:effectLst/>
                <a:uLnTx/>
                <a:uFillTx/>
                <a:latin typeface="Calibri"/>
                <a:ea typeface="+mn-ea"/>
                <a:cs typeface="+mn-cs"/>
              </a:endParaRPr>
            </a:p>
          </p:txBody>
        </p:sp>
      </p:grpSp>
    </p:spTree>
    <p:extLst>
      <p:ext uri="{BB962C8B-B14F-4D97-AF65-F5344CB8AC3E}">
        <p14:creationId xmlns:p14="http://schemas.microsoft.com/office/powerpoint/2010/main" val="149133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7384"/>
            <a:ext cx="9144000" cy="836712"/>
            <a:chOff x="3149500" y="1354376"/>
            <a:chExt cx="5703430" cy="1286628"/>
          </a:xfrm>
        </p:grpSpPr>
        <p:sp>
          <p:nvSpPr>
            <p:cNvPr id="5" name="Rectangle 4"/>
            <p:cNvSpPr/>
            <p:nvPr/>
          </p:nvSpPr>
          <p:spPr>
            <a:xfrm>
              <a:off x="3149500" y="1354376"/>
              <a:ext cx="5703430" cy="1003565"/>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lvl="0" algn="ctr" fontAlgn="base">
                <a:spcBef>
                  <a:spcPct val="0"/>
                </a:spcBef>
                <a:spcAft>
                  <a:spcPct val="0"/>
                </a:spcAft>
              </a:pPr>
              <a:r>
                <a:rPr lang="fr-FR" sz="2800" dirty="0" smtClean="0">
                  <a:solidFill>
                    <a:srgbClr val="FFFF00"/>
                  </a:solidFill>
                  <a:latin typeface="Comic Sans MS" pitchFamily="66" charset="0"/>
                </a:rPr>
                <a:t>II. Les </a:t>
              </a:r>
              <a:r>
                <a:rPr lang="fr-FR" sz="2800" dirty="0">
                  <a:solidFill>
                    <a:srgbClr val="FFFF00"/>
                  </a:solidFill>
                  <a:latin typeface="Comic Sans MS" pitchFamily="66" charset="0"/>
                </a:rPr>
                <a:t>agents réagissant </a:t>
              </a:r>
              <a:r>
                <a:rPr lang="fr-FR" sz="2800" u="sng" dirty="0" smtClean="0">
                  <a:solidFill>
                    <a:srgbClr val="FFFF00"/>
                  </a:solidFill>
                  <a:latin typeface="Comic Sans MS" pitchFamily="66" charset="0"/>
                </a:rPr>
                <a:t>indirectement</a:t>
              </a:r>
              <a:r>
                <a:rPr lang="fr-FR" sz="2800" dirty="0" smtClean="0">
                  <a:solidFill>
                    <a:srgbClr val="FFFF00"/>
                  </a:solidFill>
                  <a:latin typeface="Comic Sans MS" pitchFamily="66" charset="0"/>
                </a:rPr>
                <a:t> </a:t>
              </a:r>
              <a:r>
                <a:rPr lang="fr-FR" sz="2800" dirty="0">
                  <a:solidFill>
                    <a:srgbClr val="FFFF00"/>
                  </a:solidFill>
                  <a:latin typeface="Comic Sans MS" pitchFamily="66" charset="0"/>
                </a:rPr>
                <a:t>avec l’ADN</a:t>
              </a:r>
            </a:p>
          </p:txBody>
        </p:sp>
        <p:sp>
          <p:nvSpPr>
            <p:cNvPr id="6" name="Rectangle 5"/>
            <p:cNvSpPr/>
            <p:nvPr/>
          </p:nvSpPr>
          <p:spPr>
            <a:xfrm>
              <a:off x="3149500" y="1422995"/>
              <a:ext cx="2030015" cy="1218009"/>
            </a:xfrm>
            <a:prstGeom prst="rect">
              <a:avLst/>
            </a:prstGeom>
            <a:noFill/>
            <a:ln>
              <a:noFill/>
            </a:ln>
            <a:effectLst/>
          </p:spPr>
          <p:txBody>
            <a:bodyPr spcFirstLastPara="0" vert="horz" wrap="square" lIns="209550" tIns="209550" rIns="209550" bIns="209550" numCol="1" spcCol="1270" anchor="ctr" anchorCtr="0">
              <a:noAutofit/>
            </a:bodyPr>
            <a:lstStyle/>
            <a:p>
              <a:pPr marL="0" marR="0" lvl="0" indent="0" algn="ctr" defTabSz="2444750" eaLnBrk="1" fontAlgn="auto" latinLnBrk="0" hangingPunct="1">
                <a:lnSpc>
                  <a:spcPct val="90000"/>
                </a:lnSpc>
                <a:spcBef>
                  <a:spcPct val="0"/>
                </a:spcBef>
                <a:spcAft>
                  <a:spcPct val="35000"/>
                </a:spcAft>
                <a:buClrTx/>
                <a:buSzTx/>
                <a:buFontTx/>
                <a:buNone/>
                <a:tabLst/>
                <a:defRPr/>
              </a:pPr>
              <a:endParaRPr kumimoji="0" lang="fr-FR" sz="5500" b="0" i="0" u="none" strike="noStrike" kern="1200" cap="none" spc="0" normalizeH="0" baseline="0" noProof="0" dirty="0">
                <a:ln>
                  <a:noFill/>
                </a:ln>
                <a:solidFill>
                  <a:sysClr val="window" lastClr="FFFFFF"/>
                </a:solidFill>
                <a:effectLst/>
                <a:uLnTx/>
                <a:uFillTx/>
                <a:latin typeface="Calibri"/>
                <a:ea typeface="+mn-ea"/>
                <a:cs typeface="+mn-cs"/>
              </a:endParaRPr>
            </a:p>
          </p:txBody>
        </p:sp>
      </p:grpSp>
      <p:sp>
        <p:nvSpPr>
          <p:cNvPr id="7" name="Rectangle 6"/>
          <p:cNvSpPr/>
          <p:nvPr/>
        </p:nvSpPr>
        <p:spPr>
          <a:xfrm>
            <a:off x="0" y="764704"/>
            <a:ext cx="9144000" cy="6047809"/>
          </a:xfrm>
          <a:prstGeom prst="rect">
            <a:avLst/>
          </a:prstGeom>
        </p:spPr>
        <p:txBody>
          <a:bodyPr wrap="square">
            <a:spAutoFit/>
          </a:bodyPr>
          <a:lstStyle/>
          <a:p>
            <a:pPr>
              <a:lnSpc>
                <a:spcPct val="150000"/>
              </a:lnSpc>
            </a:pPr>
            <a:endParaRPr lang="fr-FR" sz="2400" dirty="0" smtClean="0"/>
          </a:p>
          <a:p>
            <a:pPr>
              <a:lnSpc>
                <a:spcPct val="150000"/>
              </a:lnSpc>
            </a:pPr>
            <a:endParaRPr lang="fr-FR" sz="2400" dirty="0"/>
          </a:p>
          <a:p>
            <a:pPr>
              <a:lnSpc>
                <a:spcPct val="150000"/>
              </a:lnSpc>
            </a:pPr>
            <a:r>
              <a:rPr lang="fr-FR" sz="2400" b="1" u="sng" dirty="0" smtClean="0"/>
              <a:t>A</a:t>
            </a:r>
            <a:r>
              <a:rPr lang="fr-FR" sz="2400" b="1" u="sng" dirty="0"/>
              <a:t>/ inhibiteurs de la topo-isomérase I : </a:t>
            </a:r>
          </a:p>
          <a:p>
            <a:pPr>
              <a:lnSpc>
                <a:spcPct val="150000"/>
              </a:lnSpc>
            </a:pPr>
            <a:r>
              <a:rPr lang="fr-FR" sz="2400" b="1" u="sng" dirty="0" smtClean="0"/>
              <a:t>B</a:t>
            </a:r>
            <a:r>
              <a:rPr lang="fr-FR" sz="2400" b="1" u="sng" dirty="0"/>
              <a:t>/ Les </a:t>
            </a:r>
            <a:r>
              <a:rPr lang="fr-FR" sz="2400" b="1" u="sng" dirty="0" smtClean="0"/>
              <a:t>antimétabolites:</a:t>
            </a:r>
          </a:p>
          <a:p>
            <a:pPr lvl="1">
              <a:lnSpc>
                <a:spcPct val="150000"/>
              </a:lnSpc>
            </a:pPr>
            <a:r>
              <a:rPr lang="fr-FR" sz="2400" dirty="0" smtClean="0"/>
              <a:t>1</a:t>
            </a:r>
            <a:r>
              <a:rPr lang="fr-FR" sz="2400" dirty="0"/>
              <a:t>. </a:t>
            </a:r>
            <a:r>
              <a:rPr lang="fr-FR" sz="2400" dirty="0" err="1"/>
              <a:t>Antifoliques</a:t>
            </a:r>
            <a:r>
              <a:rPr lang="fr-FR" sz="2400" dirty="0"/>
              <a:t>: (méthotrexate et </a:t>
            </a:r>
            <a:r>
              <a:rPr lang="fr-FR" sz="2400" dirty="0" err="1"/>
              <a:t>raltitrexed</a:t>
            </a:r>
            <a:r>
              <a:rPr lang="fr-FR" sz="2400" dirty="0"/>
              <a:t>).</a:t>
            </a:r>
          </a:p>
          <a:p>
            <a:pPr lvl="1">
              <a:lnSpc>
                <a:spcPct val="150000"/>
              </a:lnSpc>
            </a:pPr>
            <a:r>
              <a:rPr lang="fr-FR" sz="2400" dirty="0" smtClean="0"/>
              <a:t>2</a:t>
            </a:r>
            <a:r>
              <a:rPr lang="fr-FR" sz="2400" dirty="0"/>
              <a:t>. </a:t>
            </a:r>
            <a:r>
              <a:rPr lang="fr-FR" sz="2400" dirty="0" err="1"/>
              <a:t>Antipyrimidines</a:t>
            </a:r>
            <a:r>
              <a:rPr lang="fr-FR" sz="2400" dirty="0"/>
              <a:t>:</a:t>
            </a:r>
          </a:p>
          <a:p>
            <a:pPr lvl="1">
              <a:lnSpc>
                <a:spcPct val="150000"/>
              </a:lnSpc>
            </a:pPr>
            <a:r>
              <a:rPr lang="fr-FR" sz="2400" dirty="0" smtClean="0"/>
              <a:t>3</a:t>
            </a:r>
            <a:r>
              <a:rPr lang="fr-FR" sz="2400" dirty="0"/>
              <a:t>. </a:t>
            </a:r>
            <a:r>
              <a:rPr lang="fr-FR" sz="2400" dirty="0" err="1" smtClean="0"/>
              <a:t>Antipuriques</a:t>
            </a:r>
            <a:r>
              <a:rPr lang="fr-FR" sz="2400" dirty="0" smtClean="0"/>
              <a:t>:</a:t>
            </a:r>
          </a:p>
          <a:p>
            <a:pPr>
              <a:lnSpc>
                <a:spcPct val="150000"/>
              </a:lnSpc>
            </a:pPr>
            <a:endParaRPr lang="fr-FR" sz="2400" dirty="0" smtClean="0"/>
          </a:p>
          <a:p>
            <a:pPr>
              <a:lnSpc>
                <a:spcPct val="150000"/>
              </a:lnSpc>
            </a:pPr>
            <a:endParaRPr lang="fr-FR" sz="2400" dirty="0" smtClean="0"/>
          </a:p>
          <a:p>
            <a:pPr>
              <a:lnSpc>
                <a:spcPct val="150000"/>
              </a:lnSpc>
            </a:pPr>
            <a:r>
              <a:rPr lang="fr-FR" sz="2400" b="1" u="sng" dirty="0" smtClean="0"/>
              <a:t>agents </a:t>
            </a:r>
            <a:r>
              <a:rPr lang="fr-FR" sz="2400" b="1" u="sng" dirty="0" err="1" smtClean="0"/>
              <a:t>tubulo</a:t>
            </a:r>
            <a:r>
              <a:rPr lang="fr-FR" sz="2400" b="1" u="sng" dirty="0" smtClean="0"/>
              <a:t>-affine : (Poison du fuseau) antimitotiques</a:t>
            </a:r>
          </a:p>
          <a:p>
            <a:pPr>
              <a:lnSpc>
                <a:spcPct val="150000"/>
              </a:lnSpc>
            </a:pPr>
            <a:endParaRPr lang="fr-FR" dirty="0"/>
          </a:p>
        </p:txBody>
      </p:sp>
      <p:sp>
        <p:nvSpPr>
          <p:cNvPr id="9" name="Espace réservé du contenu 8"/>
          <p:cNvSpPr txBox="1">
            <a:spLocks/>
          </p:cNvSpPr>
          <p:nvPr/>
        </p:nvSpPr>
        <p:spPr bwMode="auto">
          <a:xfrm>
            <a:off x="-4" y="1012672"/>
            <a:ext cx="3563889" cy="688136"/>
          </a:xfrm>
          <a:prstGeom prst="roundRect">
            <a:avLst>
              <a:gd name="adj" fmla="val 44167"/>
            </a:avLst>
          </a:prstGeom>
          <a:solidFill>
            <a:srgbClr val="ABACFF">
              <a:lumMod val="10000"/>
            </a:srgbClr>
          </a:solidFill>
          <a:ln w="25400" cap="flat" cmpd="sng" algn="ctr">
            <a:solidFill>
              <a:srgbClr val="ABACFF">
                <a:lumMod val="10000"/>
              </a:srgbClr>
            </a:solidFill>
            <a:prstDash val="solid"/>
          </a:ln>
          <a:effectLst/>
          <a:extLst/>
        </p:spPr>
        <p:txBody>
          <a:bodyPr vert="horz" wrap="square" lIns="91440" tIns="45720" rIns="91440" bIns="45720" numCol="1" rtlCol="0" anchor="ctr"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0" indent="0" algn="ctr" fontAlgn="auto">
              <a:spcBef>
                <a:spcPts val="0"/>
              </a:spcBef>
              <a:spcAft>
                <a:spcPts val="0"/>
              </a:spcAft>
              <a:buFontTx/>
              <a:buNone/>
            </a:pPr>
            <a:r>
              <a:rPr lang="fr-FR" sz="2800" b="1" dirty="0">
                <a:solidFill>
                  <a:srgbClr val="FFFFFF"/>
                </a:solidFill>
              </a:rPr>
              <a:t>En amont : </a:t>
            </a:r>
          </a:p>
        </p:txBody>
      </p:sp>
      <p:sp>
        <p:nvSpPr>
          <p:cNvPr id="10" name="Espace réservé du contenu 8"/>
          <p:cNvSpPr txBox="1">
            <a:spLocks/>
          </p:cNvSpPr>
          <p:nvPr/>
        </p:nvSpPr>
        <p:spPr bwMode="auto">
          <a:xfrm>
            <a:off x="-5" y="4941168"/>
            <a:ext cx="3563889" cy="688136"/>
          </a:xfrm>
          <a:prstGeom prst="roundRect">
            <a:avLst>
              <a:gd name="adj" fmla="val 44167"/>
            </a:avLst>
          </a:prstGeom>
          <a:solidFill>
            <a:srgbClr val="ABACFF">
              <a:lumMod val="10000"/>
            </a:srgbClr>
          </a:solidFill>
          <a:ln w="25400" cap="flat" cmpd="sng" algn="ctr">
            <a:solidFill>
              <a:srgbClr val="ABACFF">
                <a:lumMod val="10000"/>
              </a:srgbClr>
            </a:solidFill>
            <a:prstDash val="solid"/>
          </a:ln>
          <a:effectLst/>
          <a:extLst/>
        </p:spPr>
        <p:txBody>
          <a:bodyPr vert="horz" wrap="square" lIns="91440" tIns="45720" rIns="91440" bIns="45720" numCol="1" rtlCol="0" anchor="ctr"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0" indent="0" algn="ctr" fontAlgn="auto">
              <a:spcBef>
                <a:spcPts val="0"/>
              </a:spcBef>
              <a:spcAft>
                <a:spcPts val="0"/>
              </a:spcAft>
              <a:buFontTx/>
              <a:buNone/>
            </a:pPr>
            <a:r>
              <a:rPr lang="fr-FR" sz="2800" b="1" dirty="0">
                <a:solidFill>
                  <a:srgbClr val="FFFFFF"/>
                </a:solidFill>
              </a:rPr>
              <a:t>En </a:t>
            </a:r>
            <a:r>
              <a:rPr lang="fr-FR" sz="2800" b="1" dirty="0" smtClean="0">
                <a:solidFill>
                  <a:srgbClr val="FFFFFF"/>
                </a:solidFill>
              </a:rPr>
              <a:t>aval </a:t>
            </a:r>
            <a:r>
              <a:rPr lang="fr-FR" sz="2800" b="1" dirty="0">
                <a:solidFill>
                  <a:srgbClr val="FFFFFF"/>
                </a:solidFill>
              </a:rPr>
              <a:t>: </a:t>
            </a:r>
          </a:p>
        </p:txBody>
      </p:sp>
    </p:spTree>
    <p:extLst>
      <p:ext uri="{BB962C8B-B14F-4D97-AF65-F5344CB8AC3E}">
        <p14:creationId xmlns:p14="http://schemas.microsoft.com/office/powerpoint/2010/main" val="164790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1000"/>
                                        <p:tgtEl>
                                          <p:spTgt spid="9">
                                            <p:bg/>
                                          </p:spTgt>
                                        </p:tgtEl>
                                      </p:cBhvr>
                                    </p:animEffect>
                                    <p:anim calcmode="lin" valueType="num">
                                      <p:cBhvr>
                                        <p:cTn id="8" dur="1000" fill="hold"/>
                                        <p:tgtEl>
                                          <p:spTgt spid="9">
                                            <p:bg/>
                                          </p:spTgt>
                                        </p:tgtEl>
                                        <p:attrNameLst>
                                          <p:attrName>ppt_x</p:attrName>
                                        </p:attrNameLst>
                                      </p:cBhvr>
                                      <p:tavLst>
                                        <p:tav tm="0">
                                          <p:val>
                                            <p:strVal val="#ppt_x"/>
                                          </p:val>
                                        </p:tav>
                                        <p:tav tm="100000">
                                          <p:val>
                                            <p:strVal val="#ppt_x"/>
                                          </p:val>
                                        </p:tav>
                                      </p:tavLst>
                                    </p:anim>
                                    <p:anim calcmode="lin" valueType="num">
                                      <p:cBhvr>
                                        <p:cTn id="9" dur="1000" fill="hold"/>
                                        <p:tgtEl>
                                          <p:spTgt spid="9">
                                            <p:bg/>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anim calcmode="lin" valueType="num">
                                      <p:cBhvr>
                                        <p:cTn id="1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0">
                                            <p:bg/>
                                          </p:spTgt>
                                        </p:tgtEl>
                                        <p:attrNameLst>
                                          <p:attrName>style.visibility</p:attrName>
                                        </p:attrNameLst>
                                      </p:cBhvr>
                                      <p:to>
                                        <p:strVal val="visible"/>
                                      </p:to>
                                    </p:set>
                                    <p:animEffect transition="in" filter="fade">
                                      <p:cBhvr>
                                        <p:cTn id="17" dur="1000"/>
                                        <p:tgtEl>
                                          <p:spTgt spid="10">
                                            <p:bg/>
                                          </p:spTgt>
                                        </p:tgtEl>
                                      </p:cBhvr>
                                    </p:animEffect>
                                    <p:anim calcmode="lin" valueType="num">
                                      <p:cBhvr>
                                        <p:cTn id="18" dur="1000" fill="hold"/>
                                        <p:tgtEl>
                                          <p:spTgt spid="10">
                                            <p:bg/>
                                          </p:spTgt>
                                        </p:tgtEl>
                                        <p:attrNameLst>
                                          <p:attrName>ppt_x</p:attrName>
                                        </p:attrNameLst>
                                      </p:cBhvr>
                                      <p:tavLst>
                                        <p:tav tm="0">
                                          <p:val>
                                            <p:strVal val="#ppt_x"/>
                                          </p:val>
                                        </p:tav>
                                        <p:tav tm="100000">
                                          <p:val>
                                            <p:strVal val="#ppt_x"/>
                                          </p:val>
                                        </p:tav>
                                      </p:tavLst>
                                    </p:anim>
                                    <p:anim calcmode="lin" valueType="num">
                                      <p:cBhvr>
                                        <p:cTn id="19" dur="1000" fill="hold"/>
                                        <p:tgtEl>
                                          <p:spTgt spid="10">
                                            <p:bg/>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1000"/>
                                        <p:tgtEl>
                                          <p:spTgt spid="10">
                                            <p:txEl>
                                              <p:pRg st="0" end="0"/>
                                            </p:txEl>
                                          </p:spTgt>
                                        </p:tgtEl>
                                      </p:cBhvr>
                                    </p:animEffect>
                                    <p:anim calcmode="lin" valueType="num">
                                      <p:cBhvr>
                                        <p:cTn id="2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10" grpId="0" uiExpand="1"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7384"/>
            <a:ext cx="9144000" cy="836712"/>
            <a:chOff x="3149500" y="1354376"/>
            <a:chExt cx="5703430" cy="1286628"/>
          </a:xfrm>
        </p:grpSpPr>
        <p:sp>
          <p:nvSpPr>
            <p:cNvPr id="5" name="Rectangle 4"/>
            <p:cNvSpPr/>
            <p:nvPr/>
          </p:nvSpPr>
          <p:spPr>
            <a:xfrm>
              <a:off x="3149500" y="1354376"/>
              <a:ext cx="5703430" cy="1003565"/>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lvl="0" algn="ctr" fontAlgn="base">
                <a:spcBef>
                  <a:spcPct val="0"/>
                </a:spcBef>
                <a:spcAft>
                  <a:spcPct val="0"/>
                </a:spcAft>
              </a:pPr>
              <a:r>
                <a:rPr lang="fr-FR" sz="2800" dirty="0" smtClean="0">
                  <a:solidFill>
                    <a:srgbClr val="FFFF00"/>
                  </a:solidFill>
                  <a:latin typeface="Comic Sans MS" pitchFamily="66" charset="0"/>
                </a:rPr>
                <a:t>II. Les </a:t>
              </a:r>
              <a:r>
                <a:rPr lang="fr-FR" sz="2800" dirty="0">
                  <a:solidFill>
                    <a:srgbClr val="FFFF00"/>
                  </a:solidFill>
                  <a:latin typeface="Comic Sans MS" pitchFamily="66" charset="0"/>
                </a:rPr>
                <a:t>agents réagissant </a:t>
              </a:r>
              <a:r>
                <a:rPr lang="fr-FR" sz="2800" dirty="0" smtClean="0">
                  <a:solidFill>
                    <a:srgbClr val="FFFF00"/>
                  </a:solidFill>
                  <a:latin typeface="Comic Sans MS" pitchFamily="66" charset="0"/>
                </a:rPr>
                <a:t>indirectement </a:t>
              </a:r>
              <a:r>
                <a:rPr lang="fr-FR" sz="2800" dirty="0">
                  <a:solidFill>
                    <a:srgbClr val="FFFF00"/>
                  </a:solidFill>
                  <a:latin typeface="Comic Sans MS" pitchFamily="66" charset="0"/>
                </a:rPr>
                <a:t>avec l’ADN</a:t>
              </a:r>
            </a:p>
          </p:txBody>
        </p:sp>
        <p:sp>
          <p:nvSpPr>
            <p:cNvPr id="6" name="Rectangle 5"/>
            <p:cNvSpPr/>
            <p:nvPr/>
          </p:nvSpPr>
          <p:spPr>
            <a:xfrm>
              <a:off x="3149500" y="1422995"/>
              <a:ext cx="2030015" cy="1218009"/>
            </a:xfrm>
            <a:prstGeom prst="rect">
              <a:avLst/>
            </a:prstGeom>
            <a:noFill/>
            <a:ln>
              <a:noFill/>
            </a:ln>
            <a:effectLst/>
          </p:spPr>
          <p:txBody>
            <a:bodyPr spcFirstLastPara="0" vert="horz" wrap="square" lIns="209550" tIns="209550" rIns="209550" bIns="209550" numCol="1" spcCol="1270" anchor="ctr" anchorCtr="0">
              <a:noAutofit/>
            </a:bodyPr>
            <a:lstStyle/>
            <a:p>
              <a:pPr marL="0" marR="0" lvl="0" indent="0" algn="ctr" defTabSz="2444750" eaLnBrk="1" fontAlgn="auto" latinLnBrk="0" hangingPunct="1">
                <a:lnSpc>
                  <a:spcPct val="90000"/>
                </a:lnSpc>
                <a:spcBef>
                  <a:spcPct val="0"/>
                </a:spcBef>
                <a:spcAft>
                  <a:spcPct val="35000"/>
                </a:spcAft>
                <a:buClrTx/>
                <a:buSzTx/>
                <a:buFontTx/>
                <a:buNone/>
                <a:tabLst/>
                <a:defRPr/>
              </a:pPr>
              <a:endParaRPr kumimoji="0" lang="fr-FR" sz="5500" b="0" i="0" u="none" strike="noStrike" kern="1200" cap="none" spc="0" normalizeH="0" baseline="0" noProof="0" dirty="0">
                <a:ln>
                  <a:noFill/>
                </a:ln>
                <a:solidFill>
                  <a:sysClr val="window" lastClr="FFFFFF"/>
                </a:solidFill>
                <a:effectLst/>
                <a:uLnTx/>
                <a:uFillTx/>
                <a:latin typeface="Calibri"/>
                <a:ea typeface="+mn-ea"/>
                <a:cs typeface="+mn-cs"/>
              </a:endParaRPr>
            </a:p>
          </p:txBody>
        </p:sp>
      </p:grpSp>
      <p:sp>
        <p:nvSpPr>
          <p:cNvPr id="7" name="Rectangle 6"/>
          <p:cNvSpPr/>
          <p:nvPr/>
        </p:nvSpPr>
        <p:spPr>
          <a:xfrm>
            <a:off x="0" y="764704"/>
            <a:ext cx="9144000" cy="1708160"/>
          </a:xfrm>
          <a:prstGeom prst="rect">
            <a:avLst/>
          </a:prstGeom>
        </p:spPr>
        <p:txBody>
          <a:bodyPr wrap="square">
            <a:spAutoFit/>
          </a:bodyPr>
          <a:lstStyle/>
          <a:p>
            <a:pPr>
              <a:lnSpc>
                <a:spcPct val="150000"/>
              </a:lnSpc>
            </a:pPr>
            <a:endParaRPr lang="fr-FR" sz="2400" dirty="0" smtClean="0"/>
          </a:p>
          <a:p>
            <a:pPr>
              <a:lnSpc>
                <a:spcPct val="150000"/>
              </a:lnSpc>
            </a:pPr>
            <a:r>
              <a:rPr lang="fr-FR" sz="2800" b="1" u="sng" dirty="0" smtClean="0">
                <a:solidFill>
                  <a:srgbClr val="7030A0"/>
                </a:solidFill>
              </a:rPr>
              <a:t>A</a:t>
            </a:r>
            <a:r>
              <a:rPr lang="fr-FR" sz="2800" b="1" u="sng" dirty="0">
                <a:solidFill>
                  <a:srgbClr val="7030A0"/>
                </a:solidFill>
              </a:rPr>
              <a:t>/ inhibiteurs de la topo-isomérase I : </a:t>
            </a:r>
          </a:p>
          <a:p>
            <a:pPr>
              <a:lnSpc>
                <a:spcPct val="150000"/>
              </a:lnSpc>
            </a:pPr>
            <a:endParaRPr lang="fr-FR" dirty="0"/>
          </a:p>
        </p:txBody>
      </p:sp>
      <p:sp>
        <p:nvSpPr>
          <p:cNvPr id="9" name="Espace réservé du contenu 8"/>
          <p:cNvSpPr txBox="1">
            <a:spLocks/>
          </p:cNvSpPr>
          <p:nvPr/>
        </p:nvSpPr>
        <p:spPr bwMode="auto">
          <a:xfrm>
            <a:off x="-4" y="692696"/>
            <a:ext cx="3563889" cy="688136"/>
          </a:xfrm>
          <a:prstGeom prst="roundRect">
            <a:avLst>
              <a:gd name="adj" fmla="val 44167"/>
            </a:avLst>
          </a:prstGeom>
          <a:solidFill>
            <a:srgbClr val="ABACFF">
              <a:lumMod val="10000"/>
            </a:srgbClr>
          </a:solidFill>
          <a:ln w="25400" cap="flat" cmpd="sng" algn="ctr">
            <a:solidFill>
              <a:srgbClr val="ABACFF">
                <a:lumMod val="10000"/>
              </a:srgbClr>
            </a:solidFill>
            <a:prstDash val="solid"/>
          </a:ln>
          <a:effectLst/>
          <a:extLst/>
        </p:spPr>
        <p:txBody>
          <a:bodyPr vert="horz" wrap="square" lIns="91440" tIns="45720" rIns="91440" bIns="45720" numCol="1" rtlCol="0" anchor="ctr"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0" indent="0" algn="ctr" fontAlgn="auto">
              <a:spcBef>
                <a:spcPts val="0"/>
              </a:spcBef>
              <a:spcAft>
                <a:spcPts val="0"/>
              </a:spcAft>
              <a:buFontTx/>
              <a:buNone/>
            </a:pPr>
            <a:r>
              <a:rPr lang="fr-FR" sz="2800" b="1" dirty="0">
                <a:solidFill>
                  <a:srgbClr val="FFFFFF"/>
                </a:solidFill>
              </a:rPr>
              <a:t>En amont : </a:t>
            </a:r>
          </a:p>
        </p:txBody>
      </p:sp>
      <p:sp>
        <p:nvSpPr>
          <p:cNvPr id="2" name="Rectangle 1"/>
          <p:cNvSpPr/>
          <p:nvPr/>
        </p:nvSpPr>
        <p:spPr>
          <a:xfrm>
            <a:off x="0" y="2924944"/>
            <a:ext cx="9036496" cy="2954655"/>
          </a:xfrm>
          <a:prstGeom prst="rect">
            <a:avLst/>
          </a:prstGeom>
        </p:spPr>
        <p:txBody>
          <a:bodyPr wrap="square">
            <a:spAutoFit/>
          </a:bodyPr>
          <a:lstStyle/>
          <a:p>
            <a:pPr algn="just">
              <a:lnSpc>
                <a:spcPct val="200000"/>
              </a:lnSpc>
            </a:pPr>
            <a:r>
              <a:rPr lang="fr-FR" sz="2800" dirty="0" smtClean="0"/>
              <a:t>L'inhibition </a:t>
            </a:r>
            <a:r>
              <a:rPr lang="fr-FR" sz="2800" dirty="0"/>
              <a:t>de l'enzyme par formation d’un complexe ternaire ADN-enzyme-inhibiteur bloque la progression de la réplication.</a:t>
            </a:r>
          </a:p>
          <a:p>
            <a:endParaRPr lang="fr-FR" dirty="0" smtClean="0"/>
          </a:p>
        </p:txBody>
      </p:sp>
      <p:sp>
        <p:nvSpPr>
          <p:cNvPr id="3" name="Rectangle 2"/>
          <p:cNvSpPr/>
          <p:nvPr/>
        </p:nvSpPr>
        <p:spPr>
          <a:xfrm>
            <a:off x="6588224" y="1196752"/>
            <a:ext cx="4572000" cy="1077218"/>
          </a:xfrm>
          <a:prstGeom prst="rect">
            <a:avLst/>
          </a:prstGeom>
        </p:spPr>
        <p:txBody>
          <a:bodyPr>
            <a:spAutoFit/>
          </a:bodyPr>
          <a:lstStyle/>
          <a:p>
            <a:r>
              <a:rPr lang="fr-FR" sz="3200" b="1" dirty="0" err="1">
                <a:solidFill>
                  <a:srgbClr val="C00000"/>
                </a:solidFill>
              </a:rPr>
              <a:t>Irinotécan</a:t>
            </a:r>
            <a:r>
              <a:rPr lang="fr-FR" sz="3200" b="1" dirty="0">
                <a:solidFill>
                  <a:srgbClr val="C00000"/>
                </a:solidFill>
              </a:rPr>
              <a:t>         </a:t>
            </a:r>
            <a:r>
              <a:rPr lang="fr-FR" sz="3200" b="1" dirty="0" err="1" smtClean="0">
                <a:solidFill>
                  <a:srgbClr val="C00000"/>
                </a:solidFill>
              </a:rPr>
              <a:t>Topotécan</a:t>
            </a:r>
            <a:r>
              <a:rPr lang="fr-FR" sz="3200" b="1" dirty="0" smtClean="0">
                <a:solidFill>
                  <a:srgbClr val="C00000"/>
                </a:solidFill>
              </a:rPr>
              <a:t> </a:t>
            </a:r>
            <a:endParaRPr lang="fr-FR" sz="3200" b="1" dirty="0">
              <a:solidFill>
                <a:srgbClr val="C00000"/>
              </a:solidFill>
            </a:endParaRPr>
          </a:p>
        </p:txBody>
      </p:sp>
    </p:spTree>
    <p:extLst>
      <p:ext uri="{BB962C8B-B14F-4D97-AF65-F5344CB8AC3E}">
        <p14:creationId xmlns:p14="http://schemas.microsoft.com/office/powerpoint/2010/main" val="412926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1"/>
          <p:cNvSpPr txBox="1">
            <a:spLocks noChangeArrowheads="1"/>
          </p:cNvSpPr>
          <p:nvPr/>
        </p:nvSpPr>
        <p:spPr bwMode="auto">
          <a:xfrm>
            <a:off x="1547664" y="44624"/>
            <a:ext cx="5904656" cy="584775"/>
          </a:xfrm>
          <a:prstGeom prst="rect">
            <a:avLst/>
          </a:prstGeom>
          <a:gradFill rotWithShape="1">
            <a:gsLst>
              <a:gs pos="0">
                <a:srgbClr val="5E0047"/>
              </a:gs>
              <a:gs pos="100000">
                <a:srgbClr val="CC0099"/>
              </a:gs>
            </a:gsLst>
            <a:lin ang="0" scaled="1"/>
          </a:gradFill>
          <a:ln w="9525" algn="ctr">
            <a:noFill/>
            <a:miter lim="800000"/>
            <a:headEnd/>
            <a:tailEnd/>
          </a:ln>
        </p:spPr>
        <p:txBody>
          <a:bodyPr wrap="square">
            <a:spAutoFit/>
          </a:bodyPr>
          <a:lstStyle/>
          <a:p>
            <a:pPr algn="ctr" eaLnBrk="0" fontAlgn="base" hangingPunct="0">
              <a:spcBef>
                <a:spcPct val="0"/>
              </a:spcBef>
              <a:spcAft>
                <a:spcPct val="0"/>
              </a:spcAft>
            </a:pPr>
            <a:r>
              <a:rPr lang="fr-FR" sz="3200" b="1" dirty="0" smtClean="0">
                <a:solidFill>
                  <a:srgbClr val="FFFF00"/>
                </a:solidFill>
                <a:latin typeface="Copperplate Gothic Light" pitchFamily="34" charset="0"/>
                <a:cs typeface="Times New Roman" pitchFamily="18" charset="0"/>
              </a:rPr>
              <a:t>Définition d’une tumeur</a:t>
            </a:r>
            <a:endParaRPr lang="fr-FR" sz="2800" b="1" dirty="0">
              <a:solidFill>
                <a:srgbClr val="FFFF00"/>
              </a:solidFill>
              <a:latin typeface="Copperplate Gothic Light" pitchFamily="34" charset="0"/>
              <a:cs typeface="Times New Roman" pitchFamily="18" charset="0"/>
            </a:endParaRPr>
          </a:p>
        </p:txBody>
      </p:sp>
      <p:sp>
        <p:nvSpPr>
          <p:cNvPr id="6" name="ZoneTexte 5"/>
          <p:cNvSpPr txBox="1"/>
          <p:nvPr/>
        </p:nvSpPr>
        <p:spPr>
          <a:xfrm>
            <a:off x="35496" y="1147966"/>
            <a:ext cx="9108504" cy="4801314"/>
          </a:xfrm>
          <a:prstGeom prst="rect">
            <a:avLst/>
          </a:prstGeom>
          <a:noFill/>
        </p:spPr>
        <p:txBody>
          <a:bodyPr wrap="square" rtlCol="0">
            <a:spAutoFit/>
          </a:bodyPr>
          <a:lstStyle/>
          <a:p>
            <a:pPr eaLnBrk="0" fontAlgn="base" hangingPunct="0">
              <a:spcBef>
                <a:spcPct val="0"/>
              </a:spcBef>
              <a:spcAft>
                <a:spcPct val="0"/>
              </a:spcAft>
            </a:pPr>
            <a:r>
              <a:rPr lang="fr-FR" sz="2400" u="sng" dirty="0" smtClean="0">
                <a:solidFill>
                  <a:srgbClr val="00CCFF"/>
                </a:solidFill>
                <a:cs typeface="Times New Roman" pitchFamily="18" charset="0"/>
              </a:rPr>
              <a:t>Au début: </a:t>
            </a:r>
          </a:p>
          <a:p>
            <a:pPr algn="just" eaLnBrk="0" fontAlgn="base" hangingPunct="0">
              <a:spcBef>
                <a:spcPct val="0"/>
              </a:spcBef>
              <a:spcAft>
                <a:spcPct val="0"/>
              </a:spcAft>
            </a:pPr>
            <a:r>
              <a:rPr lang="fr-FR" sz="2400" dirty="0" smtClean="0">
                <a:solidFill>
                  <a:prstClr val="white"/>
                </a:solidFill>
                <a:cs typeface="Times New Roman" pitchFamily="18" charset="0"/>
              </a:rPr>
              <a:t>toute augmentation de volume localisé déformant un organe ou une partie du corps.</a:t>
            </a:r>
          </a:p>
          <a:p>
            <a:pPr algn="just" eaLnBrk="0" fontAlgn="base" hangingPunct="0">
              <a:spcBef>
                <a:spcPct val="0"/>
              </a:spcBef>
              <a:spcAft>
                <a:spcPct val="0"/>
              </a:spcAft>
            </a:pPr>
            <a:endParaRPr lang="fr-FR" sz="2400" dirty="0" smtClean="0">
              <a:solidFill>
                <a:prstClr val="white"/>
              </a:solidFill>
              <a:cs typeface="Times New Roman" pitchFamily="18" charset="0"/>
            </a:endParaRPr>
          </a:p>
          <a:p>
            <a:pPr algn="just" eaLnBrk="0" fontAlgn="base" hangingPunct="0">
              <a:spcBef>
                <a:spcPct val="0"/>
              </a:spcBef>
              <a:spcAft>
                <a:spcPct val="0"/>
              </a:spcAft>
            </a:pPr>
            <a:endParaRPr lang="fr-FR" sz="2400" dirty="0">
              <a:solidFill>
                <a:prstClr val="white"/>
              </a:solidFill>
              <a:cs typeface="Times New Roman" pitchFamily="18" charset="0"/>
            </a:endParaRPr>
          </a:p>
          <a:p>
            <a:pPr eaLnBrk="0" fontAlgn="base" hangingPunct="0">
              <a:spcBef>
                <a:spcPct val="0"/>
              </a:spcBef>
              <a:spcAft>
                <a:spcPct val="0"/>
              </a:spcAft>
            </a:pPr>
            <a:r>
              <a:rPr lang="fr-FR" sz="2400" u="sng" dirty="0" smtClean="0">
                <a:solidFill>
                  <a:srgbClr val="00CCFF"/>
                </a:solidFill>
                <a:cs typeface="Times New Roman" pitchFamily="18" charset="0"/>
              </a:rPr>
              <a:t>Actuellement:</a:t>
            </a:r>
          </a:p>
          <a:p>
            <a:pPr eaLnBrk="0" fontAlgn="base" hangingPunct="0">
              <a:lnSpc>
                <a:spcPct val="150000"/>
              </a:lnSpc>
              <a:spcBef>
                <a:spcPct val="0"/>
              </a:spcBef>
              <a:spcAft>
                <a:spcPct val="0"/>
              </a:spcAft>
            </a:pPr>
            <a:r>
              <a:rPr lang="fr-FR" sz="2400" b="1" dirty="0" smtClean="0">
                <a:solidFill>
                  <a:srgbClr val="FFC000"/>
                </a:solidFill>
                <a:cs typeface="Times New Roman" pitchFamily="18" charset="0"/>
              </a:rPr>
              <a:t>Le terme de tumeur; </a:t>
            </a:r>
            <a:r>
              <a:rPr lang="fr-FR" sz="2400" b="1" dirty="0" err="1" smtClean="0">
                <a:solidFill>
                  <a:srgbClr val="FFC000"/>
                </a:solidFill>
                <a:cs typeface="Times New Roman" pitchFamily="18" charset="0"/>
              </a:rPr>
              <a:t>synonyme:«néoplasme</a:t>
            </a:r>
            <a:r>
              <a:rPr lang="fr-FR" sz="2400" b="1" dirty="0" smtClean="0">
                <a:solidFill>
                  <a:srgbClr val="FFC000"/>
                </a:solidFill>
                <a:cs typeface="Times New Roman" pitchFamily="18" charset="0"/>
              </a:rPr>
              <a:t>» ou «néoplasie»</a:t>
            </a:r>
            <a:endParaRPr lang="fr-FR" sz="2400" dirty="0" smtClean="0">
              <a:solidFill>
                <a:prstClr val="white"/>
              </a:solidFill>
              <a:cs typeface="Times New Roman" pitchFamily="18" charset="0"/>
            </a:endParaRPr>
          </a:p>
          <a:p>
            <a:pPr algn="just" eaLnBrk="0" fontAlgn="base" hangingPunct="0">
              <a:lnSpc>
                <a:spcPct val="150000"/>
              </a:lnSpc>
              <a:spcBef>
                <a:spcPct val="0"/>
              </a:spcBef>
              <a:spcAft>
                <a:spcPct val="0"/>
              </a:spcAft>
            </a:pPr>
            <a:r>
              <a:rPr lang="fr-FR" sz="2400" b="1" dirty="0" smtClean="0">
                <a:solidFill>
                  <a:prstClr val="white"/>
                </a:solidFill>
                <a:cs typeface="Times New Roman" pitchFamily="18" charset="0"/>
              </a:rPr>
              <a:t>une prolifération cellulaire excessive aboutissant à une masse tissulaire ressemblant plus ou moins au tissu normal homologue, ayant tendance à persister et à croître.</a:t>
            </a:r>
          </a:p>
          <a:p>
            <a:pPr eaLnBrk="0" fontAlgn="base" hangingPunct="0">
              <a:spcBef>
                <a:spcPct val="0"/>
              </a:spcBef>
              <a:spcAft>
                <a:spcPct val="0"/>
              </a:spcAft>
            </a:pPr>
            <a:endParaRPr lang="fr-FR" dirty="0">
              <a:solidFill>
                <a:prstClr val="white"/>
              </a:solidFill>
              <a:cs typeface="Times New Roman" pitchFamily="18" charset="0"/>
            </a:endParaRPr>
          </a:p>
        </p:txBody>
      </p:sp>
    </p:spTree>
    <p:extLst>
      <p:ext uri="{BB962C8B-B14F-4D97-AF65-F5344CB8AC3E}">
        <p14:creationId xmlns:p14="http://schemas.microsoft.com/office/powerpoint/2010/main" val="3259864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fmla="#ppt_w*sin(2.5*pi*$)">
                                          <p:val>
                                            <p:fltVal val="0"/>
                                          </p:val>
                                        </p:tav>
                                        <p:tav tm="100000">
                                          <p:val>
                                            <p:fltVal val="1"/>
                                          </p:val>
                                        </p:tav>
                                      </p:tavLst>
                                    </p:anim>
                                    <p:anim calcmode="lin" valueType="num">
                                      <p:cBhvr>
                                        <p:cTn id="8" dur="5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7384"/>
            <a:ext cx="9144000" cy="836712"/>
            <a:chOff x="3149500" y="1354376"/>
            <a:chExt cx="5703430" cy="1286628"/>
          </a:xfrm>
        </p:grpSpPr>
        <p:sp>
          <p:nvSpPr>
            <p:cNvPr id="5" name="Rectangle 4"/>
            <p:cNvSpPr/>
            <p:nvPr/>
          </p:nvSpPr>
          <p:spPr>
            <a:xfrm>
              <a:off x="3149500" y="1354376"/>
              <a:ext cx="5703430" cy="1003565"/>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lvl="0" algn="ctr" fontAlgn="base">
                <a:spcBef>
                  <a:spcPct val="0"/>
                </a:spcBef>
                <a:spcAft>
                  <a:spcPct val="0"/>
                </a:spcAft>
              </a:pPr>
              <a:r>
                <a:rPr lang="fr-FR" sz="2800" dirty="0" smtClean="0">
                  <a:solidFill>
                    <a:srgbClr val="FFFF00"/>
                  </a:solidFill>
                  <a:latin typeface="Comic Sans MS" pitchFamily="66" charset="0"/>
                </a:rPr>
                <a:t>II. Les </a:t>
              </a:r>
              <a:r>
                <a:rPr lang="fr-FR" sz="2800" dirty="0">
                  <a:solidFill>
                    <a:srgbClr val="FFFF00"/>
                  </a:solidFill>
                  <a:latin typeface="Comic Sans MS" pitchFamily="66" charset="0"/>
                </a:rPr>
                <a:t>agents réagissant </a:t>
              </a:r>
              <a:r>
                <a:rPr lang="fr-FR" sz="2800" u="sng" dirty="0" smtClean="0">
                  <a:solidFill>
                    <a:srgbClr val="FFFF00"/>
                  </a:solidFill>
                  <a:latin typeface="Comic Sans MS" pitchFamily="66" charset="0"/>
                </a:rPr>
                <a:t>indirectement</a:t>
              </a:r>
              <a:r>
                <a:rPr lang="fr-FR" sz="2800" dirty="0" smtClean="0">
                  <a:solidFill>
                    <a:srgbClr val="FFFF00"/>
                  </a:solidFill>
                  <a:latin typeface="Comic Sans MS" pitchFamily="66" charset="0"/>
                </a:rPr>
                <a:t> </a:t>
              </a:r>
              <a:r>
                <a:rPr lang="fr-FR" sz="2800" dirty="0">
                  <a:solidFill>
                    <a:srgbClr val="FFFF00"/>
                  </a:solidFill>
                  <a:latin typeface="Comic Sans MS" pitchFamily="66" charset="0"/>
                </a:rPr>
                <a:t>avec l’ADN</a:t>
              </a:r>
            </a:p>
          </p:txBody>
        </p:sp>
        <p:sp>
          <p:nvSpPr>
            <p:cNvPr id="6" name="Rectangle 5"/>
            <p:cNvSpPr/>
            <p:nvPr/>
          </p:nvSpPr>
          <p:spPr>
            <a:xfrm>
              <a:off x="3149500" y="1422995"/>
              <a:ext cx="2030015" cy="1218009"/>
            </a:xfrm>
            <a:prstGeom prst="rect">
              <a:avLst/>
            </a:prstGeom>
            <a:noFill/>
            <a:ln>
              <a:noFill/>
            </a:ln>
            <a:effectLst/>
          </p:spPr>
          <p:txBody>
            <a:bodyPr spcFirstLastPara="0" vert="horz" wrap="square" lIns="209550" tIns="209550" rIns="209550" bIns="209550" numCol="1" spcCol="1270" anchor="ctr" anchorCtr="0">
              <a:noAutofit/>
            </a:bodyPr>
            <a:lstStyle/>
            <a:p>
              <a:pPr marL="0" marR="0" lvl="0" indent="0" algn="ctr" defTabSz="2444750" eaLnBrk="1" fontAlgn="auto" latinLnBrk="0" hangingPunct="1">
                <a:lnSpc>
                  <a:spcPct val="90000"/>
                </a:lnSpc>
                <a:spcBef>
                  <a:spcPct val="0"/>
                </a:spcBef>
                <a:spcAft>
                  <a:spcPct val="35000"/>
                </a:spcAft>
                <a:buClrTx/>
                <a:buSzTx/>
                <a:buFontTx/>
                <a:buNone/>
                <a:tabLst/>
                <a:defRPr/>
              </a:pPr>
              <a:endParaRPr kumimoji="0" lang="fr-FR" sz="5500" b="0" i="0" u="none" strike="noStrike" kern="1200" cap="none" spc="0" normalizeH="0" baseline="0" noProof="0" dirty="0">
                <a:ln>
                  <a:noFill/>
                </a:ln>
                <a:solidFill>
                  <a:sysClr val="window" lastClr="FFFFFF"/>
                </a:solidFill>
                <a:effectLst/>
                <a:uLnTx/>
                <a:uFillTx/>
                <a:latin typeface="Calibri"/>
                <a:ea typeface="+mn-ea"/>
                <a:cs typeface="+mn-cs"/>
              </a:endParaRPr>
            </a:p>
          </p:txBody>
        </p:sp>
      </p:grpSp>
      <p:sp>
        <p:nvSpPr>
          <p:cNvPr id="7" name="Rectangle 6"/>
          <p:cNvSpPr/>
          <p:nvPr/>
        </p:nvSpPr>
        <p:spPr>
          <a:xfrm>
            <a:off x="0" y="764704"/>
            <a:ext cx="9144000" cy="1708160"/>
          </a:xfrm>
          <a:prstGeom prst="rect">
            <a:avLst/>
          </a:prstGeom>
        </p:spPr>
        <p:txBody>
          <a:bodyPr wrap="square">
            <a:spAutoFit/>
          </a:bodyPr>
          <a:lstStyle/>
          <a:p>
            <a:pPr>
              <a:lnSpc>
                <a:spcPct val="150000"/>
              </a:lnSpc>
            </a:pPr>
            <a:endParaRPr lang="fr-FR" sz="2400" dirty="0" smtClean="0"/>
          </a:p>
          <a:p>
            <a:pPr>
              <a:lnSpc>
                <a:spcPct val="150000"/>
              </a:lnSpc>
            </a:pPr>
            <a:r>
              <a:rPr lang="fr-FR" sz="2800" b="1" u="sng" dirty="0">
                <a:solidFill>
                  <a:srgbClr val="7030A0"/>
                </a:solidFill>
              </a:rPr>
              <a:t>B/ Les antimétabolites:</a:t>
            </a:r>
          </a:p>
          <a:p>
            <a:pPr>
              <a:lnSpc>
                <a:spcPct val="150000"/>
              </a:lnSpc>
            </a:pPr>
            <a:endParaRPr lang="fr-FR" dirty="0"/>
          </a:p>
        </p:txBody>
      </p:sp>
      <p:sp>
        <p:nvSpPr>
          <p:cNvPr id="9" name="Espace réservé du contenu 8"/>
          <p:cNvSpPr txBox="1">
            <a:spLocks/>
          </p:cNvSpPr>
          <p:nvPr/>
        </p:nvSpPr>
        <p:spPr bwMode="auto">
          <a:xfrm>
            <a:off x="-4" y="692696"/>
            <a:ext cx="3563889" cy="688136"/>
          </a:xfrm>
          <a:prstGeom prst="roundRect">
            <a:avLst>
              <a:gd name="adj" fmla="val 44167"/>
            </a:avLst>
          </a:prstGeom>
          <a:solidFill>
            <a:srgbClr val="ABACFF">
              <a:lumMod val="10000"/>
            </a:srgbClr>
          </a:solidFill>
          <a:ln w="25400" cap="flat" cmpd="sng" algn="ctr">
            <a:solidFill>
              <a:srgbClr val="ABACFF">
                <a:lumMod val="10000"/>
              </a:srgbClr>
            </a:solidFill>
            <a:prstDash val="solid"/>
          </a:ln>
          <a:effectLst/>
          <a:extLst/>
        </p:spPr>
        <p:txBody>
          <a:bodyPr vert="horz" wrap="square" lIns="91440" tIns="45720" rIns="91440" bIns="45720" numCol="1" rtlCol="0" anchor="ctr"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0" indent="0" algn="ctr" fontAlgn="auto">
              <a:spcBef>
                <a:spcPts val="0"/>
              </a:spcBef>
              <a:spcAft>
                <a:spcPts val="0"/>
              </a:spcAft>
              <a:buFontTx/>
              <a:buNone/>
            </a:pPr>
            <a:r>
              <a:rPr lang="fr-FR" sz="2800" b="1" dirty="0">
                <a:solidFill>
                  <a:srgbClr val="FFFFFF"/>
                </a:solidFill>
              </a:rPr>
              <a:t>En </a:t>
            </a:r>
            <a:r>
              <a:rPr lang="fr-FR" sz="2800" b="1" dirty="0" smtClean="0">
                <a:solidFill>
                  <a:srgbClr val="FFFFFF"/>
                </a:solidFill>
              </a:rPr>
              <a:t>amont </a:t>
            </a:r>
            <a:r>
              <a:rPr lang="fr-FR" sz="2800" b="1" dirty="0">
                <a:solidFill>
                  <a:srgbClr val="FFFFFF"/>
                </a:solidFill>
              </a:rPr>
              <a:t>: </a:t>
            </a:r>
          </a:p>
        </p:txBody>
      </p:sp>
      <p:sp>
        <p:nvSpPr>
          <p:cNvPr id="8" name="Rectangle 7"/>
          <p:cNvSpPr/>
          <p:nvPr/>
        </p:nvSpPr>
        <p:spPr>
          <a:xfrm>
            <a:off x="-3650" y="1916832"/>
            <a:ext cx="9256169" cy="861774"/>
          </a:xfrm>
          <a:prstGeom prst="rect">
            <a:avLst/>
          </a:prstGeom>
        </p:spPr>
        <p:txBody>
          <a:bodyPr wrap="square">
            <a:spAutoFit/>
          </a:bodyPr>
          <a:lstStyle/>
          <a:p>
            <a:pPr>
              <a:lnSpc>
                <a:spcPct val="150000"/>
              </a:lnSpc>
            </a:pPr>
            <a:r>
              <a:rPr lang="fr-FR" sz="2000" dirty="0" smtClean="0"/>
              <a:t>- Inhibition </a:t>
            </a:r>
            <a:r>
              <a:rPr lang="fr-FR" sz="2000" dirty="0"/>
              <a:t>d’une ou de plusieurs étapes de synthèse d’acide </a:t>
            </a:r>
            <a:r>
              <a:rPr lang="fr-FR" sz="2000" dirty="0" smtClean="0"/>
              <a:t>nucléique.</a:t>
            </a:r>
            <a:endParaRPr lang="fr-FR" sz="2000" dirty="0"/>
          </a:p>
          <a:p>
            <a:r>
              <a:rPr lang="fr-FR" sz="2000" dirty="0" smtClean="0"/>
              <a:t>- Analogie structurale avec </a:t>
            </a:r>
            <a:r>
              <a:rPr lang="fr-FR" sz="2000" dirty="0"/>
              <a:t>les bases pyrimidiques ou puriques ou l'acide folique.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05125"/>
            <a:ext cx="9144000" cy="395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55922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7384"/>
            <a:ext cx="9144000" cy="836712"/>
            <a:chOff x="3149500" y="1354376"/>
            <a:chExt cx="5703430" cy="1286628"/>
          </a:xfrm>
        </p:grpSpPr>
        <p:sp>
          <p:nvSpPr>
            <p:cNvPr id="5" name="Rectangle 4"/>
            <p:cNvSpPr/>
            <p:nvPr/>
          </p:nvSpPr>
          <p:spPr>
            <a:xfrm>
              <a:off x="3149500" y="1354376"/>
              <a:ext cx="5703430" cy="1003565"/>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lvl="0" algn="ctr" fontAlgn="base">
                <a:spcBef>
                  <a:spcPct val="0"/>
                </a:spcBef>
                <a:spcAft>
                  <a:spcPct val="0"/>
                </a:spcAft>
              </a:pPr>
              <a:r>
                <a:rPr lang="fr-FR" sz="2800" dirty="0" smtClean="0">
                  <a:solidFill>
                    <a:srgbClr val="FFFF00"/>
                  </a:solidFill>
                  <a:latin typeface="Comic Sans MS" pitchFamily="66" charset="0"/>
                </a:rPr>
                <a:t>II. Les </a:t>
              </a:r>
              <a:r>
                <a:rPr lang="fr-FR" sz="2800" dirty="0">
                  <a:solidFill>
                    <a:srgbClr val="FFFF00"/>
                  </a:solidFill>
                  <a:latin typeface="Comic Sans MS" pitchFamily="66" charset="0"/>
                </a:rPr>
                <a:t>agents réagissant </a:t>
              </a:r>
              <a:r>
                <a:rPr lang="fr-FR" sz="2800" u="sng" dirty="0" smtClean="0">
                  <a:solidFill>
                    <a:srgbClr val="FFFF00"/>
                  </a:solidFill>
                  <a:latin typeface="Comic Sans MS" pitchFamily="66" charset="0"/>
                </a:rPr>
                <a:t>indirectement</a:t>
              </a:r>
              <a:r>
                <a:rPr lang="fr-FR" sz="2800" dirty="0" smtClean="0">
                  <a:solidFill>
                    <a:srgbClr val="FFFF00"/>
                  </a:solidFill>
                  <a:latin typeface="Comic Sans MS" pitchFamily="66" charset="0"/>
                </a:rPr>
                <a:t> </a:t>
              </a:r>
              <a:r>
                <a:rPr lang="fr-FR" sz="2800" dirty="0">
                  <a:solidFill>
                    <a:srgbClr val="FFFF00"/>
                  </a:solidFill>
                  <a:latin typeface="Comic Sans MS" pitchFamily="66" charset="0"/>
                </a:rPr>
                <a:t>avec l’ADN</a:t>
              </a:r>
            </a:p>
          </p:txBody>
        </p:sp>
        <p:sp>
          <p:nvSpPr>
            <p:cNvPr id="6" name="Rectangle 5"/>
            <p:cNvSpPr/>
            <p:nvPr/>
          </p:nvSpPr>
          <p:spPr>
            <a:xfrm>
              <a:off x="3149500" y="1422995"/>
              <a:ext cx="2030015" cy="1218009"/>
            </a:xfrm>
            <a:prstGeom prst="rect">
              <a:avLst/>
            </a:prstGeom>
            <a:noFill/>
            <a:ln>
              <a:noFill/>
            </a:ln>
            <a:effectLst/>
          </p:spPr>
          <p:txBody>
            <a:bodyPr spcFirstLastPara="0" vert="horz" wrap="square" lIns="209550" tIns="209550" rIns="209550" bIns="209550" numCol="1" spcCol="1270" anchor="ctr" anchorCtr="0">
              <a:noAutofit/>
            </a:bodyPr>
            <a:lstStyle/>
            <a:p>
              <a:pPr marL="0" marR="0" lvl="0" indent="0" algn="ctr" defTabSz="2444750" eaLnBrk="1" fontAlgn="auto" latinLnBrk="0" hangingPunct="1">
                <a:lnSpc>
                  <a:spcPct val="90000"/>
                </a:lnSpc>
                <a:spcBef>
                  <a:spcPct val="0"/>
                </a:spcBef>
                <a:spcAft>
                  <a:spcPct val="35000"/>
                </a:spcAft>
                <a:buClrTx/>
                <a:buSzTx/>
                <a:buFontTx/>
                <a:buNone/>
                <a:tabLst/>
                <a:defRPr/>
              </a:pPr>
              <a:endParaRPr kumimoji="0" lang="fr-FR" sz="5500" b="0" i="0" u="none" strike="noStrike" kern="1200" cap="none" spc="0" normalizeH="0" baseline="0" noProof="0" dirty="0">
                <a:ln>
                  <a:noFill/>
                </a:ln>
                <a:solidFill>
                  <a:sysClr val="window" lastClr="FFFFFF"/>
                </a:solidFill>
                <a:effectLst/>
                <a:uLnTx/>
                <a:uFillTx/>
                <a:latin typeface="Calibri"/>
                <a:ea typeface="+mn-ea"/>
                <a:cs typeface="+mn-cs"/>
              </a:endParaRPr>
            </a:p>
          </p:txBody>
        </p:sp>
      </p:grpSp>
      <p:sp>
        <p:nvSpPr>
          <p:cNvPr id="7" name="Rectangle 6"/>
          <p:cNvSpPr/>
          <p:nvPr/>
        </p:nvSpPr>
        <p:spPr>
          <a:xfrm>
            <a:off x="35496" y="690662"/>
            <a:ext cx="8640960" cy="1154162"/>
          </a:xfrm>
          <a:prstGeom prst="rect">
            <a:avLst/>
          </a:prstGeom>
        </p:spPr>
        <p:txBody>
          <a:bodyPr wrap="square">
            <a:spAutoFit/>
          </a:bodyPr>
          <a:lstStyle/>
          <a:p>
            <a:pPr>
              <a:lnSpc>
                <a:spcPct val="150000"/>
              </a:lnSpc>
            </a:pPr>
            <a:r>
              <a:rPr lang="fr-FR" sz="2400" dirty="0"/>
              <a:t> </a:t>
            </a:r>
            <a:r>
              <a:rPr lang="fr-FR" sz="2400" dirty="0" smtClean="0"/>
              <a:t>                                         </a:t>
            </a:r>
            <a:r>
              <a:rPr lang="fr-FR" sz="2800" b="1" u="sng" dirty="0" smtClean="0">
                <a:solidFill>
                  <a:srgbClr val="7030A0"/>
                </a:solidFill>
              </a:rPr>
              <a:t>B</a:t>
            </a:r>
            <a:r>
              <a:rPr lang="fr-FR" sz="2800" b="1" u="sng" dirty="0">
                <a:solidFill>
                  <a:srgbClr val="7030A0"/>
                </a:solidFill>
              </a:rPr>
              <a:t>/ Les antimétabolites:</a:t>
            </a:r>
          </a:p>
          <a:p>
            <a:pPr>
              <a:lnSpc>
                <a:spcPct val="150000"/>
              </a:lnSpc>
            </a:pPr>
            <a:endParaRPr lang="fr-FR" dirty="0"/>
          </a:p>
        </p:txBody>
      </p:sp>
      <p:sp>
        <p:nvSpPr>
          <p:cNvPr id="9" name="Espace réservé du contenu 8"/>
          <p:cNvSpPr txBox="1">
            <a:spLocks/>
          </p:cNvSpPr>
          <p:nvPr/>
        </p:nvSpPr>
        <p:spPr bwMode="auto">
          <a:xfrm>
            <a:off x="-4" y="724640"/>
            <a:ext cx="3563889" cy="688136"/>
          </a:xfrm>
          <a:prstGeom prst="roundRect">
            <a:avLst>
              <a:gd name="adj" fmla="val 44167"/>
            </a:avLst>
          </a:prstGeom>
          <a:solidFill>
            <a:srgbClr val="ABACFF">
              <a:lumMod val="10000"/>
            </a:srgbClr>
          </a:solidFill>
          <a:ln w="25400" cap="flat" cmpd="sng" algn="ctr">
            <a:solidFill>
              <a:srgbClr val="ABACFF">
                <a:lumMod val="10000"/>
              </a:srgbClr>
            </a:solidFill>
            <a:prstDash val="solid"/>
          </a:ln>
          <a:effectLst/>
          <a:extLst/>
        </p:spPr>
        <p:txBody>
          <a:bodyPr vert="horz" wrap="square" lIns="91440" tIns="45720" rIns="91440" bIns="45720" numCol="1" rtlCol="0" anchor="ctr"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0" indent="0" algn="ctr" fontAlgn="auto">
              <a:spcBef>
                <a:spcPts val="0"/>
              </a:spcBef>
              <a:spcAft>
                <a:spcPts val="0"/>
              </a:spcAft>
              <a:buFontTx/>
              <a:buNone/>
            </a:pPr>
            <a:r>
              <a:rPr lang="fr-FR" sz="2800" b="1" dirty="0">
                <a:solidFill>
                  <a:srgbClr val="FFFFFF"/>
                </a:solidFill>
              </a:rPr>
              <a:t>En </a:t>
            </a:r>
            <a:r>
              <a:rPr lang="fr-FR" sz="2800" b="1" dirty="0" smtClean="0">
                <a:solidFill>
                  <a:srgbClr val="FFFFFF"/>
                </a:solidFill>
              </a:rPr>
              <a:t>amont </a:t>
            </a:r>
            <a:r>
              <a:rPr lang="fr-FR" sz="2800" b="1" dirty="0">
                <a:solidFill>
                  <a:srgbClr val="FFFFFF"/>
                </a:solidFill>
              </a:rPr>
              <a:t>: </a:t>
            </a:r>
          </a:p>
        </p:txBody>
      </p:sp>
      <p:sp>
        <p:nvSpPr>
          <p:cNvPr id="16" name="Rectangle à coins arrondis 4"/>
          <p:cNvSpPr/>
          <p:nvPr/>
        </p:nvSpPr>
        <p:spPr>
          <a:xfrm>
            <a:off x="6360800" y="3166662"/>
            <a:ext cx="2414598" cy="720080"/>
          </a:xfrm>
          <a:prstGeom prst="roundRect">
            <a:avLst>
              <a:gd name="adj" fmla="val 50000"/>
            </a:avLst>
          </a:prstGeom>
          <a:solidFill>
            <a:schemeClr val="tx2">
              <a:lumMod val="50000"/>
              <a:lumOff val="50000"/>
            </a:schemeClr>
          </a:solidFill>
          <a:ln w="25400" cap="flat" cmpd="sng" algn="ctr">
            <a:solidFill>
              <a:srgbClr val="ABACFF">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smtClean="0">
                <a:ln>
                  <a:noFill/>
                </a:ln>
                <a:solidFill>
                  <a:srgbClr val="FFFF00"/>
                </a:solidFill>
                <a:effectLst/>
                <a:uLnTx/>
                <a:uFillTx/>
                <a:latin typeface="Arial"/>
                <a:ea typeface="+mn-ea"/>
                <a:cs typeface="Arial"/>
              </a:rPr>
              <a:t>Anti-</a:t>
            </a:r>
            <a:r>
              <a:rPr kumimoji="0" lang="fr-FR" sz="2400" b="1" i="0" u="none" strike="noStrike" kern="0" cap="none" spc="0" normalizeH="0" baseline="0" noProof="0" dirty="0" err="1" smtClean="0">
                <a:ln>
                  <a:noFill/>
                </a:ln>
                <a:solidFill>
                  <a:srgbClr val="FFFF00"/>
                </a:solidFill>
                <a:effectLst/>
                <a:uLnTx/>
                <a:uFillTx/>
                <a:latin typeface="Arial"/>
                <a:ea typeface="+mn-ea"/>
                <a:cs typeface="Arial"/>
              </a:rPr>
              <a:t>folates</a:t>
            </a:r>
            <a:endParaRPr kumimoji="0" lang="fr-FR" sz="2400" b="1" i="0" u="none" strike="noStrike" kern="0" cap="none" spc="0" normalizeH="0" baseline="0" noProof="0" dirty="0">
              <a:ln>
                <a:noFill/>
              </a:ln>
              <a:solidFill>
                <a:srgbClr val="FFFF00"/>
              </a:solidFill>
              <a:effectLst/>
              <a:uLnTx/>
              <a:uFillTx/>
              <a:latin typeface="Arial"/>
              <a:ea typeface="+mn-ea"/>
              <a:cs typeface="Arial"/>
            </a:endParaRPr>
          </a:p>
        </p:txBody>
      </p:sp>
      <p:sp>
        <p:nvSpPr>
          <p:cNvPr id="17" name="Rectangle à coins arrondis 5"/>
          <p:cNvSpPr/>
          <p:nvPr/>
        </p:nvSpPr>
        <p:spPr>
          <a:xfrm>
            <a:off x="35496" y="1916832"/>
            <a:ext cx="2448272" cy="926414"/>
          </a:xfrm>
          <a:prstGeom prst="roundRect">
            <a:avLst>
              <a:gd name="adj" fmla="val 49167"/>
            </a:avLst>
          </a:prstGeom>
          <a:solidFill>
            <a:schemeClr val="tx2">
              <a:lumMod val="50000"/>
              <a:lumOff val="50000"/>
            </a:schemeClr>
          </a:solidFill>
          <a:ln w="25400" cap="flat" cmpd="sng" algn="ctr">
            <a:solidFill>
              <a:srgbClr val="ABACFF">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smtClean="0">
                <a:ln>
                  <a:noFill/>
                </a:ln>
                <a:solidFill>
                  <a:srgbClr val="FFFF00"/>
                </a:solidFill>
                <a:effectLst/>
                <a:uLnTx/>
                <a:uFillTx/>
                <a:latin typeface="Arial"/>
                <a:ea typeface="+mn-ea"/>
                <a:cs typeface="Arial"/>
              </a:rPr>
              <a:t>Anti-pyrimidiques</a:t>
            </a:r>
            <a:endParaRPr kumimoji="0" lang="fr-FR" sz="2400" b="1" i="0" u="none" strike="noStrike" kern="0" cap="none" spc="0" normalizeH="0" baseline="0" noProof="0" dirty="0">
              <a:ln>
                <a:noFill/>
              </a:ln>
              <a:solidFill>
                <a:srgbClr val="FFFF00"/>
              </a:solidFill>
              <a:effectLst/>
              <a:uLnTx/>
              <a:uFillTx/>
              <a:latin typeface="Arial"/>
              <a:ea typeface="+mn-ea"/>
              <a:cs typeface="Arial"/>
            </a:endParaRPr>
          </a:p>
        </p:txBody>
      </p:sp>
      <p:sp>
        <p:nvSpPr>
          <p:cNvPr id="18" name="Espace réservé du contenu 8"/>
          <p:cNvSpPr>
            <a:spLocks noGrp="1"/>
          </p:cNvSpPr>
          <p:nvPr>
            <p:ph idx="1"/>
          </p:nvPr>
        </p:nvSpPr>
        <p:spPr bwMode="auto">
          <a:xfrm>
            <a:off x="3059832" y="2564905"/>
            <a:ext cx="2651186" cy="792088"/>
          </a:xfrm>
          <a:prstGeom prst="roundRect">
            <a:avLst>
              <a:gd name="adj" fmla="val 44167"/>
            </a:avLst>
          </a:prstGeom>
          <a:solidFill>
            <a:schemeClr val="tx2">
              <a:lumMod val="50000"/>
              <a:lumOff val="50000"/>
            </a:schemeClr>
          </a:solidFill>
          <a:ln w="25400" cap="flat" cmpd="sng" algn="ctr">
            <a:solidFill>
              <a:srgbClr val="ABACFF">
                <a:lumMod val="10000"/>
              </a:srgbClr>
            </a:solidFill>
            <a:prstDash val="solid"/>
          </a:ln>
          <a:effectLs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smtClean="0">
                <a:ln>
                  <a:noFill/>
                </a:ln>
                <a:solidFill>
                  <a:srgbClr val="FFFF00"/>
                </a:solidFill>
                <a:effectLst/>
                <a:uLnTx/>
                <a:uFillTx/>
                <a:latin typeface="Arial"/>
                <a:ea typeface="+mn-ea"/>
                <a:cs typeface="Arial"/>
              </a:rPr>
              <a:t>Anti-puriques</a:t>
            </a:r>
            <a:endParaRPr kumimoji="0" lang="fr-FR" sz="2000" b="1" i="0" u="none" strike="noStrike" kern="0" cap="none" spc="0" normalizeH="0" baseline="0" noProof="0" dirty="0">
              <a:ln>
                <a:noFill/>
              </a:ln>
              <a:solidFill>
                <a:srgbClr val="FFFF00"/>
              </a:solidFill>
              <a:effectLst/>
              <a:uLnTx/>
              <a:uFillTx/>
              <a:latin typeface="Arial"/>
              <a:ea typeface="+mn-ea"/>
              <a:cs typeface="Arial"/>
            </a:endParaRPr>
          </a:p>
        </p:txBody>
      </p:sp>
      <p:sp>
        <p:nvSpPr>
          <p:cNvPr id="19" name="Rectangle à coins arrondis 9"/>
          <p:cNvSpPr/>
          <p:nvPr/>
        </p:nvSpPr>
        <p:spPr>
          <a:xfrm>
            <a:off x="6405874" y="4174774"/>
            <a:ext cx="2414598" cy="1414466"/>
          </a:xfrm>
          <a:prstGeom prst="roundRect">
            <a:avLst/>
          </a:prstGeom>
          <a:solidFill>
            <a:srgbClr val="E61853"/>
          </a:solidFill>
          <a:ln w="25400" cap="flat" cmpd="sng" algn="ctr">
            <a:solidFill>
              <a:srgbClr val="0BA1BD">
                <a:lumMod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smtClean="0">
                <a:ln>
                  <a:noFill/>
                </a:ln>
                <a:solidFill>
                  <a:srgbClr val="FFFFFF"/>
                </a:solidFill>
                <a:effectLst/>
                <a:uLnTx/>
                <a:uFillTx/>
                <a:latin typeface="Arial"/>
                <a:ea typeface="+mn-ea"/>
                <a:cs typeface="Arial"/>
              </a:rPr>
              <a:t>MTX</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err="1" smtClean="0">
                <a:ln>
                  <a:noFill/>
                </a:ln>
                <a:solidFill>
                  <a:srgbClr val="FFFFFF"/>
                </a:solidFill>
                <a:effectLst/>
                <a:uLnTx/>
                <a:uFillTx/>
                <a:latin typeface="Arial"/>
                <a:ea typeface="+mn-ea"/>
                <a:cs typeface="Arial"/>
              </a:rPr>
              <a:t>Raltitrexed</a:t>
            </a:r>
            <a:endParaRPr kumimoji="0" lang="fr-FR" sz="2400" b="0" i="0" u="none" strike="noStrike" kern="0" cap="none" spc="0" normalizeH="0" baseline="0" noProof="0" dirty="0">
              <a:ln>
                <a:noFill/>
              </a:ln>
              <a:solidFill>
                <a:srgbClr val="FFFFFF"/>
              </a:solidFill>
              <a:effectLst/>
              <a:uLnTx/>
              <a:uFillTx/>
              <a:latin typeface="Arial"/>
              <a:ea typeface="+mn-ea"/>
              <a:cs typeface="Arial"/>
            </a:endParaRPr>
          </a:p>
        </p:txBody>
      </p:sp>
      <p:sp>
        <p:nvSpPr>
          <p:cNvPr id="20" name="Rectangle à coins arrondis 10"/>
          <p:cNvSpPr/>
          <p:nvPr/>
        </p:nvSpPr>
        <p:spPr>
          <a:xfrm>
            <a:off x="35496" y="3140968"/>
            <a:ext cx="2448272" cy="1872208"/>
          </a:xfrm>
          <a:prstGeom prst="roundRect">
            <a:avLst/>
          </a:prstGeom>
          <a:solidFill>
            <a:srgbClr val="E61853"/>
          </a:solidFill>
          <a:ln w="25400" cap="flat" cmpd="sng" algn="ctr">
            <a:solidFill>
              <a:srgbClr val="0BA1BD">
                <a:lumMod val="50000"/>
              </a:srgbClr>
            </a:solidFill>
            <a:prstDash val="solid"/>
          </a:ln>
          <a:effectLst/>
        </p:spPr>
        <p:txBody>
          <a:bodyPr rtlCol="0" anchor="ctr"/>
          <a:lstStyle/>
          <a:p>
            <a:pPr marR="0" lvl="0" defTabSz="914400" eaLnBrk="1" fontAlgn="auto" latinLnBrk="0" hangingPunct="1">
              <a:lnSpc>
                <a:spcPct val="100000"/>
              </a:lnSpc>
              <a:spcBef>
                <a:spcPts val="0"/>
              </a:spcBef>
              <a:spcAft>
                <a:spcPts val="0"/>
              </a:spcAft>
              <a:buClrTx/>
              <a:buSzTx/>
              <a:tabLst/>
              <a:defRPr/>
            </a:pPr>
            <a:r>
              <a:rPr kumimoji="0" lang="fr-FR" sz="2400" b="1" i="0" u="none" strike="noStrike" kern="0" cap="none" spc="0" normalizeH="0" baseline="0" noProof="0" dirty="0" smtClean="0">
                <a:ln>
                  <a:noFill/>
                </a:ln>
                <a:solidFill>
                  <a:srgbClr val="FFFFFF"/>
                </a:solidFill>
                <a:effectLst/>
                <a:uLnTx/>
                <a:uFillTx/>
                <a:latin typeface="Arial"/>
                <a:ea typeface="+mn-ea"/>
                <a:cs typeface="Arial"/>
              </a:rPr>
              <a:t>- 5-FU</a:t>
            </a:r>
            <a:endParaRPr kumimoji="0" lang="fr-FR" sz="2400" b="0" i="0" u="none" strike="noStrike" kern="0" cap="none" spc="0" normalizeH="0" baseline="0" noProof="0" dirty="0" smtClean="0">
              <a:ln>
                <a:noFill/>
              </a:ln>
              <a:solidFill>
                <a:srgbClr val="FFFF00"/>
              </a:solidFill>
              <a:effectLst/>
              <a:uLnTx/>
              <a:uFillTx/>
              <a:latin typeface="Arial"/>
              <a:ea typeface="+mn-ea"/>
              <a:cs typeface="Arial"/>
            </a:endParaRPr>
          </a:p>
          <a:p>
            <a:pPr marR="0" lvl="0" defTabSz="914400" eaLnBrk="1" fontAlgn="auto" latinLnBrk="0" hangingPunct="1">
              <a:lnSpc>
                <a:spcPct val="100000"/>
              </a:lnSpc>
              <a:spcBef>
                <a:spcPts val="0"/>
              </a:spcBef>
              <a:spcAft>
                <a:spcPts val="0"/>
              </a:spcAft>
              <a:buClrTx/>
              <a:buSzTx/>
              <a:tabLst/>
              <a:defRPr/>
            </a:pPr>
            <a:r>
              <a:rPr kumimoji="0" lang="fr-FR" sz="2400" b="0" i="0" u="none" strike="noStrike" kern="0" cap="none" spc="0" normalizeH="0" baseline="0" noProof="0" dirty="0" smtClean="0">
                <a:ln>
                  <a:noFill/>
                </a:ln>
                <a:solidFill>
                  <a:srgbClr val="FFFFFF"/>
                </a:solidFill>
                <a:effectLst/>
                <a:uLnTx/>
                <a:uFillTx/>
                <a:latin typeface="Arial"/>
                <a:ea typeface="+mn-ea"/>
                <a:cs typeface="Arial"/>
              </a:rPr>
              <a:t>- Cytarabine</a:t>
            </a:r>
          </a:p>
          <a:p>
            <a:pPr marR="0" lvl="0" defTabSz="914400" eaLnBrk="1" fontAlgn="auto" latinLnBrk="0" hangingPunct="1">
              <a:lnSpc>
                <a:spcPct val="100000"/>
              </a:lnSpc>
              <a:spcBef>
                <a:spcPts val="0"/>
              </a:spcBef>
              <a:spcAft>
                <a:spcPts val="0"/>
              </a:spcAft>
              <a:buClrTx/>
              <a:buSzTx/>
              <a:tabLst/>
              <a:defRPr/>
            </a:pPr>
            <a:r>
              <a:rPr lang="fr-FR" sz="2400" kern="0" dirty="0" smtClean="0">
                <a:solidFill>
                  <a:srgbClr val="FFFFFF"/>
                </a:solidFill>
                <a:latin typeface="Arial"/>
                <a:cs typeface="Arial"/>
              </a:rPr>
              <a:t>- Gemcitabine </a:t>
            </a:r>
            <a:endParaRPr kumimoji="0" lang="fr-FR" sz="2400" b="0" i="0" u="none" strike="noStrike" kern="0" cap="none" spc="0" normalizeH="0" baseline="0" noProof="0" dirty="0">
              <a:ln>
                <a:noFill/>
              </a:ln>
              <a:solidFill>
                <a:srgbClr val="FFFFFF"/>
              </a:solidFill>
              <a:effectLst/>
              <a:uLnTx/>
              <a:uFillTx/>
              <a:latin typeface="Arial"/>
              <a:ea typeface="+mn-ea"/>
              <a:cs typeface="Arial"/>
            </a:endParaRPr>
          </a:p>
        </p:txBody>
      </p:sp>
      <p:sp>
        <p:nvSpPr>
          <p:cNvPr id="21" name="Rectangle à coins arrondis 11"/>
          <p:cNvSpPr/>
          <p:nvPr/>
        </p:nvSpPr>
        <p:spPr>
          <a:xfrm>
            <a:off x="3203848" y="3609484"/>
            <a:ext cx="2520280" cy="2339796"/>
          </a:xfrm>
          <a:prstGeom prst="roundRect">
            <a:avLst/>
          </a:prstGeom>
          <a:solidFill>
            <a:srgbClr val="E61853"/>
          </a:solidFill>
          <a:ln w="25400" cap="flat" cmpd="sng" algn="ctr">
            <a:solidFill>
              <a:srgbClr val="0BA1BD">
                <a:lumMod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smtClean="0">
                <a:ln>
                  <a:noFill/>
                </a:ln>
                <a:solidFill>
                  <a:srgbClr val="FFFFFF"/>
                </a:solidFill>
                <a:effectLst/>
                <a:uLnTx/>
                <a:uFillTx/>
                <a:latin typeface="Arial"/>
                <a:ea typeface="+mn-ea"/>
                <a:cs typeface="Arial"/>
              </a:rPr>
              <a:t>- Thioguanine</a:t>
            </a:r>
          </a:p>
          <a:p>
            <a:pPr marL="0" marR="0" lvl="0" indent="0" defTabSz="914400" eaLnBrk="1" fontAlgn="auto" latinLnBrk="0" hangingPunct="1">
              <a:lnSpc>
                <a:spcPct val="100000"/>
              </a:lnSpc>
              <a:spcBef>
                <a:spcPts val="0"/>
              </a:spcBef>
              <a:spcAft>
                <a:spcPts val="0"/>
              </a:spcAft>
              <a:buClrTx/>
              <a:buSzTx/>
              <a:buFontTx/>
              <a:buNone/>
              <a:tabLst/>
              <a:defRPr/>
            </a:pPr>
            <a:r>
              <a:rPr lang="fr-FR" sz="2400" b="1" kern="0" dirty="0" smtClean="0">
                <a:solidFill>
                  <a:srgbClr val="FFFFFF"/>
                </a:solidFill>
                <a:latin typeface="Arial"/>
                <a:cs typeface="Arial"/>
              </a:rPr>
              <a:t>- </a:t>
            </a:r>
            <a:r>
              <a:rPr kumimoji="0" lang="fr-FR" sz="2400" i="0" u="none" strike="noStrike" kern="0" cap="none" spc="0" normalizeH="0" baseline="0" noProof="0" dirty="0" err="1" smtClean="0">
                <a:ln>
                  <a:noFill/>
                </a:ln>
                <a:solidFill>
                  <a:srgbClr val="FFFFFF"/>
                </a:solidFill>
                <a:effectLst/>
                <a:uLnTx/>
                <a:uFillTx/>
                <a:latin typeface="Arial"/>
                <a:ea typeface="+mn-ea"/>
                <a:cs typeface="Arial"/>
              </a:rPr>
              <a:t>Pentostatine</a:t>
            </a:r>
            <a:endParaRPr kumimoji="0" lang="fr-FR" sz="2400" i="0" u="none" strike="noStrike" kern="0" cap="none" spc="0" normalizeH="0" baseline="0" noProof="0" dirty="0" smtClean="0">
              <a:ln>
                <a:noFill/>
              </a:ln>
              <a:solidFill>
                <a:srgbClr val="FFFFFF"/>
              </a:solidFill>
              <a:effectLst/>
              <a:uLnTx/>
              <a:uFillTx/>
              <a:latin typeface="Arial"/>
              <a:ea typeface="+mn-ea"/>
              <a:cs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smtClean="0">
                <a:ln>
                  <a:noFill/>
                </a:ln>
                <a:solidFill>
                  <a:srgbClr val="FFFFFF"/>
                </a:solidFill>
                <a:effectLst/>
                <a:uLnTx/>
                <a:uFillTx/>
                <a:latin typeface="Arial"/>
                <a:ea typeface="+mn-ea"/>
                <a:cs typeface="Arial"/>
              </a:rPr>
              <a:t>- </a:t>
            </a:r>
            <a:r>
              <a:rPr kumimoji="0" lang="fr-FR" sz="2400" b="0" i="0" u="none" strike="noStrike" kern="0" cap="none" spc="0" normalizeH="0" baseline="0" noProof="0" dirty="0" err="1" smtClean="0">
                <a:ln>
                  <a:noFill/>
                </a:ln>
                <a:solidFill>
                  <a:srgbClr val="FFFFFF"/>
                </a:solidFill>
                <a:effectLst/>
                <a:uLnTx/>
                <a:uFillTx/>
                <a:latin typeface="Arial"/>
                <a:ea typeface="+mn-ea"/>
                <a:cs typeface="Arial"/>
              </a:rPr>
              <a:t>Cladribine</a:t>
            </a:r>
            <a:endParaRPr kumimoji="0" lang="fr-FR" sz="2400" b="0" i="0" u="none" strike="noStrike" kern="0" cap="none" spc="0" normalizeH="0" baseline="0" noProof="0" dirty="0" smtClean="0">
              <a:ln>
                <a:noFill/>
              </a:ln>
              <a:solidFill>
                <a:srgbClr val="FFFFFF"/>
              </a:solidFill>
              <a:effectLst/>
              <a:uLnTx/>
              <a:uFillTx/>
              <a:latin typeface="Arial"/>
              <a:ea typeface="+mn-ea"/>
              <a:cs typeface="Arial"/>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fr-FR" sz="2400" b="0" i="0" u="none" strike="noStrike" kern="0" cap="none" spc="0" normalizeH="0" baseline="0" noProof="0" dirty="0" smtClean="0">
                <a:ln>
                  <a:noFill/>
                </a:ln>
                <a:solidFill>
                  <a:srgbClr val="FFFFFF"/>
                </a:solidFill>
                <a:effectLst/>
                <a:uLnTx/>
                <a:uFillTx/>
                <a:latin typeface="Arial"/>
                <a:ea typeface="+mn-ea"/>
                <a:cs typeface="Arial"/>
              </a:rPr>
              <a:t>- </a:t>
            </a:r>
            <a:r>
              <a:rPr kumimoji="0" lang="fr-FR" sz="2400" b="0" i="0" u="none" strike="noStrike" kern="0" cap="none" spc="0" normalizeH="0" baseline="0" noProof="0" dirty="0" err="1" smtClean="0">
                <a:ln>
                  <a:noFill/>
                </a:ln>
                <a:solidFill>
                  <a:srgbClr val="FFFFFF"/>
                </a:solidFill>
                <a:effectLst/>
                <a:uLnTx/>
                <a:uFillTx/>
                <a:latin typeface="Arial"/>
                <a:ea typeface="+mn-ea"/>
                <a:cs typeface="Arial"/>
              </a:rPr>
              <a:t>Fludarabine</a:t>
            </a:r>
            <a:endParaRPr kumimoji="0" lang="fr-FR" sz="2400" b="0" i="0" u="none" strike="noStrike" kern="0" cap="none" spc="0" normalizeH="0" baseline="0" noProof="0" dirty="0" smtClean="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85001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8">
                                            <p:bg/>
                                          </p:spTgt>
                                        </p:tgtEl>
                                        <p:attrNameLst>
                                          <p:attrName>style.visibility</p:attrName>
                                        </p:attrNameLst>
                                      </p:cBhvr>
                                      <p:to>
                                        <p:strVal val="visible"/>
                                      </p:to>
                                    </p:set>
                                    <p:animEffect transition="in" filter="fade">
                                      <p:cBhvr>
                                        <p:cTn id="13" dur="1000"/>
                                        <p:tgtEl>
                                          <p:spTgt spid="18">
                                            <p:bg/>
                                          </p:spTgt>
                                        </p:tgtEl>
                                      </p:cBhvr>
                                    </p:animEffect>
                                    <p:anim calcmode="lin" valueType="num">
                                      <p:cBhvr>
                                        <p:cTn id="14" dur="1000" fill="hold"/>
                                        <p:tgtEl>
                                          <p:spTgt spid="18">
                                            <p:bg/>
                                          </p:spTgt>
                                        </p:tgtEl>
                                        <p:attrNameLst>
                                          <p:attrName>ppt_x</p:attrName>
                                        </p:attrNameLst>
                                      </p:cBhvr>
                                      <p:tavLst>
                                        <p:tav tm="0">
                                          <p:val>
                                            <p:strVal val="#ppt_x"/>
                                          </p:val>
                                        </p:tav>
                                        <p:tav tm="100000">
                                          <p:val>
                                            <p:strVal val="#ppt_x"/>
                                          </p:val>
                                        </p:tav>
                                      </p:tavLst>
                                    </p:anim>
                                    <p:anim calcmode="lin" valueType="num">
                                      <p:cBhvr>
                                        <p:cTn id="15" dur="1000" fill="hold"/>
                                        <p:tgtEl>
                                          <p:spTgt spid="18">
                                            <p:bg/>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fade">
                                      <p:cBhvr>
                                        <p:cTn id="19" dur="1000"/>
                                        <p:tgtEl>
                                          <p:spTgt spid="18">
                                            <p:txEl>
                                              <p:pRg st="0" end="0"/>
                                            </p:txEl>
                                          </p:spTgt>
                                        </p:tgtEl>
                                      </p:cBhvr>
                                    </p:animEffect>
                                    <p:anim calcmode="lin" valueType="num">
                                      <p:cBhvr>
                                        <p:cTn id="20"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animEffect transition="in" filter="fade">
                                      <p:cBhvr>
                                        <p:cTn id="34" dur="500"/>
                                        <p:tgtEl>
                                          <p:spTgt spid="20"/>
                                        </p:tgtEl>
                                      </p:cBhvr>
                                    </p:animEffect>
                                  </p:childTnLst>
                                </p:cTn>
                              </p:par>
                            </p:childTnLst>
                          </p:cTn>
                        </p:par>
                        <p:par>
                          <p:cTn id="35" fill="hold">
                            <p:stCondLst>
                              <p:cond delay="500"/>
                            </p:stCondLst>
                            <p:childTnLst>
                              <p:par>
                                <p:cTn id="36" presetID="53" presetClass="entr" presetSubtype="0"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p:cTn id="38" dur="500" fill="hold"/>
                                        <p:tgtEl>
                                          <p:spTgt spid="21"/>
                                        </p:tgtEl>
                                        <p:attrNameLst>
                                          <p:attrName>ppt_w</p:attrName>
                                        </p:attrNameLst>
                                      </p:cBhvr>
                                      <p:tavLst>
                                        <p:tav tm="0">
                                          <p:val>
                                            <p:fltVal val="0"/>
                                          </p:val>
                                        </p:tav>
                                        <p:tav tm="100000">
                                          <p:val>
                                            <p:strVal val="#ppt_w"/>
                                          </p:val>
                                        </p:tav>
                                      </p:tavLst>
                                    </p:anim>
                                    <p:anim calcmode="lin" valueType="num">
                                      <p:cBhvr>
                                        <p:cTn id="39" dur="500" fill="hold"/>
                                        <p:tgtEl>
                                          <p:spTgt spid="21"/>
                                        </p:tgtEl>
                                        <p:attrNameLst>
                                          <p:attrName>ppt_h</p:attrName>
                                        </p:attrNameLst>
                                      </p:cBhvr>
                                      <p:tavLst>
                                        <p:tav tm="0">
                                          <p:val>
                                            <p:fltVal val="0"/>
                                          </p:val>
                                        </p:tav>
                                        <p:tav tm="100000">
                                          <p:val>
                                            <p:strVal val="#ppt_h"/>
                                          </p:val>
                                        </p:tav>
                                      </p:tavLst>
                                    </p:anim>
                                    <p:animEffect transition="in" filter="fade">
                                      <p:cBhvr>
                                        <p:cTn id="40" dur="500"/>
                                        <p:tgtEl>
                                          <p:spTgt spid="21"/>
                                        </p:tgtEl>
                                      </p:cBhvr>
                                    </p:animEffect>
                                  </p:childTnLst>
                                </p:cTn>
                              </p:par>
                            </p:childTnLst>
                          </p:cTn>
                        </p:par>
                        <p:par>
                          <p:cTn id="41" fill="hold">
                            <p:stCondLst>
                              <p:cond delay="1000"/>
                            </p:stCondLst>
                            <p:childTnLst>
                              <p:par>
                                <p:cTn id="42" presetID="53" presetClass="entr" presetSubtype="0"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500" fill="hold"/>
                                        <p:tgtEl>
                                          <p:spTgt spid="19"/>
                                        </p:tgtEl>
                                        <p:attrNameLst>
                                          <p:attrName>ppt_w</p:attrName>
                                        </p:attrNameLst>
                                      </p:cBhvr>
                                      <p:tavLst>
                                        <p:tav tm="0">
                                          <p:val>
                                            <p:fltVal val="0"/>
                                          </p:val>
                                        </p:tav>
                                        <p:tav tm="100000">
                                          <p:val>
                                            <p:strVal val="#ppt_w"/>
                                          </p:val>
                                        </p:tav>
                                      </p:tavLst>
                                    </p:anim>
                                    <p:anim calcmode="lin" valueType="num">
                                      <p:cBhvr>
                                        <p:cTn id="45" dur="500" fill="hold"/>
                                        <p:tgtEl>
                                          <p:spTgt spid="19"/>
                                        </p:tgtEl>
                                        <p:attrNameLst>
                                          <p:attrName>ppt_h</p:attrName>
                                        </p:attrNameLst>
                                      </p:cBhvr>
                                      <p:tavLst>
                                        <p:tav tm="0">
                                          <p:val>
                                            <p:fltVal val="0"/>
                                          </p:val>
                                        </p:tav>
                                        <p:tav tm="100000">
                                          <p:val>
                                            <p:strVal val="#ppt_h"/>
                                          </p:val>
                                        </p:tav>
                                      </p:tavLst>
                                    </p:anim>
                                    <p:animEffect transition="in" filter="fade">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build="p" animBg="1"/>
      <p:bldP spid="19" grpId="0" animBg="1"/>
      <p:bldP spid="20"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7384"/>
            <a:ext cx="9144000" cy="836712"/>
            <a:chOff x="3149500" y="1354376"/>
            <a:chExt cx="5703430" cy="1286628"/>
          </a:xfrm>
        </p:grpSpPr>
        <p:sp>
          <p:nvSpPr>
            <p:cNvPr id="5" name="Rectangle 4"/>
            <p:cNvSpPr/>
            <p:nvPr/>
          </p:nvSpPr>
          <p:spPr>
            <a:xfrm>
              <a:off x="3149500" y="1354376"/>
              <a:ext cx="5703430" cy="1003565"/>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lvl="0" algn="ctr" fontAlgn="base">
                <a:spcBef>
                  <a:spcPct val="0"/>
                </a:spcBef>
                <a:spcAft>
                  <a:spcPct val="0"/>
                </a:spcAft>
              </a:pPr>
              <a:r>
                <a:rPr lang="fr-FR" sz="2800" dirty="0" smtClean="0">
                  <a:solidFill>
                    <a:srgbClr val="FFFF00"/>
                  </a:solidFill>
                  <a:latin typeface="Comic Sans MS" pitchFamily="66" charset="0"/>
                </a:rPr>
                <a:t>II. Les </a:t>
              </a:r>
              <a:r>
                <a:rPr lang="fr-FR" sz="2800" dirty="0">
                  <a:solidFill>
                    <a:srgbClr val="FFFF00"/>
                  </a:solidFill>
                  <a:latin typeface="Comic Sans MS" pitchFamily="66" charset="0"/>
                </a:rPr>
                <a:t>agents réagissant </a:t>
              </a:r>
              <a:r>
                <a:rPr lang="fr-FR" sz="2800" dirty="0" smtClean="0">
                  <a:solidFill>
                    <a:srgbClr val="FFFF00"/>
                  </a:solidFill>
                  <a:latin typeface="Comic Sans MS" pitchFamily="66" charset="0"/>
                </a:rPr>
                <a:t>indirectement </a:t>
              </a:r>
              <a:r>
                <a:rPr lang="fr-FR" sz="2800" dirty="0">
                  <a:solidFill>
                    <a:srgbClr val="FFFF00"/>
                  </a:solidFill>
                  <a:latin typeface="Comic Sans MS" pitchFamily="66" charset="0"/>
                </a:rPr>
                <a:t>avec l’ADN</a:t>
              </a:r>
            </a:p>
          </p:txBody>
        </p:sp>
        <p:sp>
          <p:nvSpPr>
            <p:cNvPr id="6" name="Rectangle 5"/>
            <p:cNvSpPr/>
            <p:nvPr/>
          </p:nvSpPr>
          <p:spPr>
            <a:xfrm>
              <a:off x="3149500" y="1422995"/>
              <a:ext cx="2030015" cy="1218009"/>
            </a:xfrm>
            <a:prstGeom prst="rect">
              <a:avLst/>
            </a:prstGeom>
            <a:noFill/>
            <a:ln>
              <a:noFill/>
            </a:ln>
            <a:effectLst/>
          </p:spPr>
          <p:txBody>
            <a:bodyPr spcFirstLastPara="0" vert="horz" wrap="square" lIns="209550" tIns="209550" rIns="209550" bIns="209550" numCol="1" spcCol="1270" anchor="ctr" anchorCtr="0">
              <a:noAutofit/>
            </a:bodyPr>
            <a:lstStyle/>
            <a:p>
              <a:pPr marL="0" marR="0" lvl="0" indent="0" algn="ctr" defTabSz="2444750" eaLnBrk="1" fontAlgn="auto" latinLnBrk="0" hangingPunct="1">
                <a:lnSpc>
                  <a:spcPct val="90000"/>
                </a:lnSpc>
                <a:spcBef>
                  <a:spcPct val="0"/>
                </a:spcBef>
                <a:spcAft>
                  <a:spcPct val="35000"/>
                </a:spcAft>
                <a:buClrTx/>
                <a:buSzTx/>
                <a:buFontTx/>
                <a:buNone/>
                <a:tabLst/>
                <a:defRPr/>
              </a:pPr>
              <a:endParaRPr kumimoji="0" lang="fr-FR" sz="5500" b="0" i="0" u="none" strike="noStrike" kern="1200" cap="none" spc="0" normalizeH="0" baseline="0" noProof="0" dirty="0">
                <a:ln>
                  <a:noFill/>
                </a:ln>
                <a:solidFill>
                  <a:sysClr val="window" lastClr="FFFFFF"/>
                </a:solidFill>
                <a:effectLst/>
                <a:uLnTx/>
                <a:uFillTx/>
                <a:latin typeface="Calibri"/>
                <a:ea typeface="+mn-ea"/>
                <a:cs typeface="+mn-cs"/>
              </a:endParaRPr>
            </a:p>
          </p:txBody>
        </p:sp>
      </p:grpSp>
      <p:sp>
        <p:nvSpPr>
          <p:cNvPr id="7" name="Rectangle 6"/>
          <p:cNvSpPr/>
          <p:nvPr/>
        </p:nvSpPr>
        <p:spPr>
          <a:xfrm>
            <a:off x="35496" y="690662"/>
            <a:ext cx="8640960" cy="1154162"/>
          </a:xfrm>
          <a:prstGeom prst="rect">
            <a:avLst/>
          </a:prstGeom>
        </p:spPr>
        <p:txBody>
          <a:bodyPr wrap="square">
            <a:spAutoFit/>
          </a:bodyPr>
          <a:lstStyle/>
          <a:p>
            <a:pPr>
              <a:lnSpc>
                <a:spcPct val="150000"/>
              </a:lnSpc>
            </a:pPr>
            <a:r>
              <a:rPr lang="fr-FR" sz="2400" dirty="0"/>
              <a:t> </a:t>
            </a:r>
            <a:r>
              <a:rPr lang="fr-FR" sz="2400" dirty="0" smtClean="0"/>
              <a:t>                                         </a:t>
            </a:r>
            <a:r>
              <a:rPr lang="fr-FR" sz="2800" b="1" u="sng" dirty="0" smtClean="0">
                <a:solidFill>
                  <a:srgbClr val="7030A0"/>
                </a:solidFill>
              </a:rPr>
              <a:t>B</a:t>
            </a:r>
            <a:r>
              <a:rPr lang="fr-FR" sz="2800" b="1" u="sng" dirty="0">
                <a:solidFill>
                  <a:srgbClr val="7030A0"/>
                </a:solidFill>
              </a:rPr>
              <a:t>/ Les antimétabolites:</a:t>
            </a:r>
          </a:p>
          <a:p>
            <a:pPr>
              <a:lnSpc>
                <a:spcPct val="150000"/>
              </a:lnSpc>
            </a:pPr>
            <a:endParaRPr lang="fr-FR" dirty="0"/>
          </a:p>
        </p:txBody>
      </p:sp>
      <p:sp>
        <p:nvSpPr>
          <p:cNvPr id="9" name="Espace réservé du contenu 8"/>
          <p:cNvSpPr txBox="1">
            <a:spLocks/>
          </p:cNvSpPr>
          <p:nvPr/>
        </p:nvSpPr>
        <p:spPr bwMode="auto">
          <a:xfrm>
            <a:off x="-4" y="692696"/>
            <a:ext cx="3563889" cy="688136"/>
          </a:xfrm>
          <a:prstGeom prst="roundRect">
            <a:avLst>
              <a:gd name="adj" fmla="val 44167"/>
            </a:avLst>
          </a:prstGeom>
          <a:solidFill>
            <a:srgbClr val="ABACFF">
              <a:lumMod val="10000"/>
            </a:srgbClr>
          </a:solidFill>
          <a:ln w="25400" cap="flat" cmpd="sng" algn="ctr">
            <a:solidFill>
              <a:srgbClr val="ABACFF">
                <a:lumMod val="10000"/>
              </a:srgbClr>
            </a:solidFill>
            <a:prstDash val="solid"/>
          </a:ln>
          <a:effectLst/>
          <a:extLst/>
        </p:spPr>
        <p:txBody>
          <a:bodyPr vert="horz" wrap="square" lIns="91440" tIns="45720" rIns="91440" bIns="45720" numCol="1" rtlCol="0" anchor="ctr"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0" indent="0" algn="ctr" fontAlgn="auto">
              <a:spcBef>
                <a:spcPts val="0"/>
              </a:spcBef>
              <a:spcAft>
                <a:spcPts val="0"/>
              </a:spcAft>
              <a:buFontTx/>
              <a:buNone/>
            </a:pPr>
            <a:r>
              <a:rPr lang="fr-FR" sz="2800" b="1" dirty="0">
                <a:solidFill>
                  <a:srgbClr val="FFFFFF"/>
                </a:solidFill>
              </a:rPr>
              <a:t>En </a:t>
            </a:r>
            <a:r>
              <a:rPr lang="fr-FR" sz="2800" b="1" dirty="0" smtClean="0">
                <a:solidFill>
                  <a:srgbClr val="FFFFFF"/>
                </a:solidFill>
              </a:rPr>
              <a:t>amont </a:t>
            </a:r>
            <a:r>
              <a:rPr lang="fr-FR" sz="2800" b="1" dirty="0">
                <a:solidFill>
                  <a:srgbClr val="FFFFFF"/>
                </a:solidFill>
              </a:rPr>
              <a:t>: </a:t>
            </a:r>
          </a:p>
        </p:txBody>
      </p:sp>
      <p:pic>
        <p:nvPicPr>
          <p:cNvPr id="14" name="Picture 3" descr="Écran 1                                                        00000039Systeme                        B469CEB1:"/>
          <p:cNvPicPr>
            <a:picLocks noChangeAspect="1" noChangeArrowheads="1"/>
          </p:cNvPicPr>
          <p:nvPr/>
        </p:nvPicPr>
        <p:blipFill>
          <a:blip r:embed="rId2"/>
          <a:srcRect/>
          <a:stretch>
            <a:fillRect/>
          </a:stretch>
        </p:blipFill>
        <p:spPr bwMode="auto">
          <a:xfrm>
            <a:off x="35496" y="1772816"/>
            <a:ext cx="9108504" cy="3744416"/>
          </a:xfrm>
          <a:prstGeom prst="rect">
            <a:avLst/>
          </a:prstGeom>
          <a:noFill/>
          <a:ln w="9525">
            <a:noFill/>
            <a:miter lim="800000"/>
            <a:headEnd/>
            <a:tailEnd/>
          </a:ln>
          <a:effectLst/>
        </p:spPr>
      </p:pic>
      <p:sp>
        <p:nvSpPr>
          <p:cNvPr id="17" name="Rectangle à coins arrondis 5"/>
          <p:cNvSpPr/>
          <p:nvPr/>
        </p:nvSpPr>
        <p:spPr>
          <a:xfrm>
            <a:off x="35495" y="1412776"/>
            <a:ext cx="3528390" cy="504056"/>
          </a:xfrm>
          <a:prstGeom prst="roundRect">
            <a:avLst>
              <a:gd name="adj" fmla="val 49167"/>
            </a:avLst>
          </a:prstGeom>
          <a:solidFill>
            <a:schemeClr val="tx2">
              <a:lumMod val="50000"/>
              <a:lumOff val="50000"/>
            </a:schemeClr>
          </a:solidFill>
          <a:ln w="25400" cap="flat" cmpd="sng" algn="ctr">
            <a:solidFill>
              <a:srgbClr val="ABACFF">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smtClean="0">
                <a:ln>
                  <a:noFill/>
                </a:ln>
                <a:solidFill>
                  <a:srgbClr val="FFFF00"/>
                </a:solidFill>
                <a:effectLst/>
                <a:uLnTx/>
                <a:uFillTx/>
                <a:latin typeface="Arial"/>
                <a:ea typeface="+mn-ea"/>
                <a:cs typeface="Arial"/>
              </a:rPr>
              <a:t>1. Anti-pyrimidiques</a:t>
            </a:r>
            <a:endParaRPr kumimoji="0" lang="fr-FR" sz="2400" b="1" i="0" u="none" strike="noStrike" kern="0" cap="none" spc="0" normalizeH="0" baseline="0" noProof="0" dirty="0">
              <a:ln>
                <a:noFill/>
              </a:ln>
              <a:solidFill>
                <a:srgbClr val="FFFF00"/>
              </a:solidFill>
              <a:effectLst/>
              <a:uLnTx/>
              <a:uFillTx/>
              <a:latin typeface="Arial"/>
              <a:ea typeface="+mn-ea"/>
              <a:cs typeface="Arial"/>
            </a:endParaRPr>
          </a:p>
        </p:txBody>
      </p:sp>
      <p:sp>
        <p:nvSpPr>
          <p:cNvPr id="20" name="Rectangle à coins arrondis 10"/>
          <p:cNvSpPr/>
          <p:nvPr/>
        </p:nvSpPr>
        <p:spPr>
          <a:xfrm>
            <a:off x="0" y="5445224"/>
            <a:ext cx="9144000" cy="1440160"/>
          </a:xfrm>
          <a:prstGeom prst="roundRect">
            <a:avLst/>
          </a:prstGeom>
          <a:solidFill>
            <a:srgbClr val="E61853"/>
          </a:solidFill>
          <a:ln w="25400" cap="flat" cmpd="sng" algn="ctr">
            <a:solidFill>
              <a:srgbClr val="0BA1BD">
                <a:lumMod val="50000"/>
              </a:srgbClr>
            </a:solidFill>
            <a:prstDash val="solid"/>
          </a:ln>
          <a:effectLst/>
        </p:spPr>
        <p:txBody>
          <a:bodyPr rtlCol="0" anchor="ctr"/>
          <a:lstStyle/>
          <a:p>
            <a:pPr lvl="0" algn="just"/>
            <a:r>
              <a:rPr lang="fr-FR" sz="2400" b="1" u="sng" kern="0" dirty="0">
                <a:solidFill>
                  <a:srgbClr val="FFFFFF"/>
                </a:solidFill>
              </a:rPr>
              <a:t>- </a:t>
            </a:r>
            <a:r>
              <a:rPr lang="fr-FR" sz="2200" b="1" u="sng" kern="0" dirty="0" smtClean="0">
                <a:solidFill>
                  <a:srgbClr val="FFFFFF"/>
                </a:solidFill>
              </a:rPr>
              <a:t>5-Fluorouracil </a:t>
            </a:r>
            <a:r>
              <a:rPr lang="fr-FR" sz="2200" b="1" u="sng" kern="0" dirty="0">
                <a:solidFill>
                  <a:srgbClr val="FFFFFF"/>
                </a:solidFill>
              </a:rPr>
              <a:t>(5-FU) :</a:t>
            </a:r>
            <a:r>
              <a:rPr lang="fr-FR" sz="2200" b="1" kern="0" dirty="0">
                <a:solidFill>
                  <a:srgbClr val="FFFFFF"/>
                </a:solidFill>
              </a:rPr>
              <a:t> Inhibition de la </a:t>
            </a:r>
            <a:r>
              <a:rPr lang="fr-FR" sz="2200" b="1" kern="0" dirty="0" err="1">
                <a:solidFill>
                  <a:srgbClr val="FFFFFF"/>
                </a:solidFill>
              </a:rPr>
              <a:t>thymidylate</a:t>
            </a:r>
            <a:r>
              <a:rPr lang="fr-FR" sz="2200" b="1" kern="0" dirty="0">
                <a:solidFill>
                  <a:srgbClr val="FFFFFF"/>
                </a:solidFill>
              </a:rPr>
              <a:t> synthétase</a:t>
            </a:r>
          </a:p>
          <a:p>
            <a:pPr lvl="0" algn="just"/>
            <a:r>
              <a:rPr lang="fr-FR" sz="2200" b="1" u="sng" kern="0" dirty="0">
                <a:solidFill>
                  <a:srgbClr val="FFFFFF"/>
                </a:solidFill>
              </a:rPr>
              <a:t>- Cytarabine : </a:t>
            </a:r>
            <a:r>
              <a:rPr lang="fr-FR" sz="2200" b="1" kern="0" dirty="0">
                <a:solidFill>
                  <a:srgbClr val="FFFFFF"/>
                </a:solidFill>
              </a:rPr>
              <a:t>perturbation de la structure dimensionnelle et fonctionnement  du DNA.</a:t>
            </a:r>
          </a:p>
          <a:p>
            <a:pPr lvl="0" algn="just"/>
            <a:r>
              <a:rPr lang="fr-FR" sz="2200" b="1" u="sng" kern="0" dirty="0">
                <a:solidFill>
                  <a:srgbClr val="FFFFFF"/>
                </a:solidFill>
              </a:rPr>
              <a:t>- Gemcitabine : </a:t>
            </a:r>
            <a:r>
              <a:rPr lang="fr-FR" sz="2200" b="1" kern="0" dirty="0">
                <a:solidFill>
                  <a:srgbClr val="FFFFFF"/>
                </a:solidFill>
              </a:rPr>
              <a:t>inhibition de la synthèse </a:t>
            </a:r>
            <a:r>
              <a:rPr lang="fr-FR" sz="2200" b="1" kern="0" dirty="0" smtClean="0">
                <a:solidFill>
                  <a:srgbClr val="FFFFFF"/>
                </a:solidFill>
              </a:rPr>
              <a:t>et  réparation </a:t>
            </a:r>
            <a:r>
              <a:rPr lang="fr-FR" sz="2200" b="1" kern="0" dirty="0">
                <a:solidFill>
                  <a:srgbClr val="FFFFFF"/>
                </a:solidFill>
              </a:rPr>
              <a:t>de l’ADN</a:t>
            </a:r>
          </a:p>
        </p:txBody>
      </p:sp>
    </p:spTree>
    <p:extLst>
      <p:ext uri="{BB962C8B-B14F-4D97-AF65-F5344CB8AC3E}">
        <p14:creationId xmlns:p14="http://schemas.microsoft.com/office/powerpoint/2010/main" val="96903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2390685"/>
            <a:ext cx="8784976" cy="4062651"/>
          </a:xfrm>
          <a:prstGeom prst="rect">
            <a:avLst/>
          </a:prstGeom>
          <a:solidFill>
            <a:srgbClr val="00B050"/>
          </a:solidFill>
        </p:spPr>
        <p:txBody>
          <a:bodyPr wrap="square">
            <a:spAutoFit/>
          </a:bodyPr>
          <a:lstStyle/>
          <a:p>
            <a:pPr algn="ctr">
              <a:lnSpc>
                <a:spcPct val="150000"/>
              </a:lnSpc>
            </a:pPr>
            <a:r>
              <a:rPr lang="fr-FR" sz="2800" b="1" u="sng" dirty="0" smtClean="0"/>
              <a:t>5-FU</a:t>
            </a:r>
            <a:endParaRPr lang="fr-FR" sz="2800" b="1" u="sng" dirty="0"/>
          </a:p>
          <a:p>
            <a:pPr marL="342900" indent="-342900">
              <a:lnSpc>
                <a:spcPct val="150000"/>
              </a:lnSpc>
              <a:buFontTx/>
              <a:buChar char="-"/>
            </a:pPr>
            <a:r>
              <a:rPr lang="fr-FR" sz="2400" dirty="0" smtClean="0"/>
              <a:t>Anticancéreux </a:t>
            </a:r>
            <a:r>
              <a:rPr lang="fr-FR" sz="2400" dirty="0"/>
              <a:t>le + prescrit au monde</a:t>
            </a:r>
            <a:r>
              <a:rPr lang="fr-FR" sz="2400" dirty="0" smtClean="0"/>
              <a:t>.</a:t>
            </a:r>
          </a:p>
          <a:p>
            <a:pPr marL="342900" indent="-342900">
              <a:lnSpc>
                <a:spcPct val="150000"/>
              </a:lnSpc>
              <a:buFontTx/>
              <a:buChar char="-"/>
            </a:pPr>
            <a:r>
              <a:rPr lang="fr-FR" sz="2400" dirty="0" smtClean="0"/>
              <a:t>Molécule </a:t>
            </a:r>
            <a:r>
              <a:rPr lang="fr-FR" sz="2400" dirty="0"/>
              <a:t>de référence dans le cancer </a:t>
            </a:r>
            <a:r>
              <a:rPr lang="fr-FR" sz="2400" dirty="0" err="1" smtClean="0"/>
              <a:t>colo-rectal</a:t>
            </a:r>
            <a:r>
              <a:rPr lang="fr-FR" sz="2400" dirty="0" smtClean="0"/>
              <a:t>.</a:t>
            </a:r>
            <a:endParaRPr lang="fr-FR" sz="2400" dirty="0"/>
          </a:p>
          <a:p>
            <a:pPr>
              <a:lnSpc>
                <a:spcPct val="150000"/>
              </a:lnSpc>
            </a:pPr>
            <a:r>
              <a:rPr lang="fr-FR" sz="2400" dirty="0" smtClean="0"/>
              <a:t>-  Taux </a:t>
            </a:r>
            <a:r>
              <a:rPr lang="fr-FR" sz="2400" dirty="0"/>
              <a:t>de réponse = 20 %</a:t>
            </a:r>
          </a:p>
          <a:p>
            <a:pPr>
              <a:lnSpc>
                <a:spcPct val="150000"/>
              </a:lnSpc>
            </a:pPr>
            <a:r>
              <a:rPr lang="fr-FR" sz="2400" dirty="0" smtClean="0"/>
              <a:t>-   Forme </a:t>
            </a:r>
            <a:r>
              <a:rPr lang="fr-FR" sz="2400" dirty="0"/>
              <a:t>orale: pour meilleure qualité de vie</a:t>
            </a:r>
          </a:p>
          <a:p>
            <a:pPr marL="342900" indent="-342900">
              <a:lnSpc>
                <a:spcPct val="150000"/>
              </a:lnSpc>
              <a:buFontTx/>
              <a:buChar char="-"/>
            </a:pPr>
            <a:r>
              <a:rPr lang="fr-FR" sz="2400" dirty="0" smtClean="0"/>
              <a:t>Bon </a:t>
            </a:r>
            <a:r>
              <a:rPr lang="fr-FR" sz="2400" dirty="0"/>
              <a:t>passage de la BHE. T1/2 très brève 11 min. </a:t>
            </a:r>
            <a:endParaRPr lang="fr-FR" sz="2400" dirty="0" smtClean="0"/>
          </a:p>
          <a:p>
            <a:pPr marL="342900" indent="-342900">
              <a:lnSpc>
                <a:spcPct val="150000"/>
              </a:lnSpc>
              <a:buFontTx/>
              <a:buChar char="-"/>
            </a:pPr>
            <a:r>
              <a:rPr lang="fr-FR" sz="2400" dirty="0" smtClean="0"/>
              <a:t>Toxicité digestive</a:t>
            </a:r>
            <a:endParaRPr lang="fr-FR" sz="2400" dirty="0"/>
          </a:p>
        </p:txBody>
      </p:sp>
      <p:grpSp>
        <p:nvGrpSpPr>
          <p:cNvPr id="5" name="Group 4"/>
          <p:cNvGrpSpPr/>
          <p:nvPr/>
        </p:nvGrpSpPr>
        <p:grpSpPr>
          <a:xfrm>
            <a:off x="0" y="-27384"/>
            <a:ext cx="9144000" cy="836712"/>
            <a:chOff x="3149500" y="1354376"/>
            <a:chExt cx="5703430" cy="1286628"/>
          </a:xfrm>
        </p:grpSpPr>
        <p:sp>
          <p:nvSpPr>
            <p:cNvPr id="6" name="Rectangle 5"/>
            <p:cNvSpPr/>
            <p:nvPr/>
          </p:nvSpPr>
          <p:spPr>
            <a:xfrm>
              <a:off x="3149500" y="1354376"/>
              <a:ext cx="5703430" cy="1003565"/>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lvl="0" algn="ctr" fontAlgn="base">
                <a:spcBef>
                  <a:spcPct val="0"/>
                </a:spcBef>
                <a:spcAft>
                  <a:spcPct val="0"/>
                </a:spcAft>
              </a:pPr>
              <a:r>
                <a:rPr lang="fr-FR" sz="2800" dirty="0" smtClean="0">
                  <a:solidFill>
                    <a:srgbClr val="FFFF00"/>
                  </a:solidFill>
                  <a:latin typeface="Comic Sans MS" pitchFamily="66" charset="0"/>
                </a:rPr>
                <a:t>II. Les </a:t>
              </a:r>
              <a:r>
                <a:rPr lang="fr-FR" sz="2800" dirty="0">
                  <a:solidFill>
                    <a:srgbClr val="FFFF00"/>
                  </a:solidFill>
                  <a:latin typeface="Comic Sans MS" pitchFamily="66" charset="0"/>
                </a:rPr>
                <a:t>agents réagissant </a:t>
              </a:r>
              <a:r>
                <a:rPr lang="fr-FR" sz="2800" dirty="0" smtClean="0">
                  <a:solidFill>
                    <a:srgbClr val="FFFF00"/>
                  </a:solidFill>
                  <a:latin typeface="Comic Sans MS" pitchFamily="66" charset="0"/>
                </a:rPr>
                <a:t>indirectement </a:t>
              </a:r>
              <a:r>
                <a:rPr lang="fr-FR" sz="2800" dirty="0">
                  <a:solidFill>
                    <a:srgbClr val="FFFF00"/>
                  </a:solidFill>
                  <a:latin typeface="Comic Sans MS" pitchFamily="66" charset="0"/>
                </a:rPr>
                <a:t>avec l’ADN</a:t>
              </a:r>
            </a:p>
          </p:txBody>
        </p:sp>
        <p:sp>
          <p:nvSpPr>
            <p:cNvPr id="7" name="Rectangle 6"/>
            <p:cNvSpPr/>
            <p:nvPr/>
          </p:nvSpPr>
          <p:spPr>
            <a:xfrm>
              <a:off x="3149500" y="1422995"/>
              <a:ext cx="2030015" cy="1218009"/>
            </a:xfrm>
            <a:prstGeom prst="rect">
              <a:avLst/>
            </a:prstGeom>
            <a:noFill/>
            <a:ln>
              <a:noFill/>
            </a:ln>
            <a:effectLst/>
          </p:spPr>
          <p:txBody>
            <a:bodyPr spcFirstLastPara="0" vert="horz" wrap="square" lIns="209550" tIns="209550" rIns="209550" bIns="209550" numCol="1" spcCol="1270" anchor="ctr" anchorCtr="0">
              <a:noAutofit/>
            </a:bodyPr>
            <a:lstStyle/>
            <a:p>
              <a:pPr marL="0" marR="0" lvl="0" indent="0" algn="ctr" defTabSz="2444750" eaLnBrk="1" fontAlgn="auto" latinLnBrk="0" hangingPunct="1">
                <a:lnSpc>
                  <a:spcPct val="90000"/>
                </a:lnSpc>
                <a:spcBef>
                  <a:spcPct val="0"/>
                </a:spcBef>
                <a:spcAft>
                  <a:spcPct val="35000"/>
                </a:spcAft>
                <a:buClrTx/>
                <a:buSzTx/>
                <a:buFontTx/>
                <a:buNone/>
                <a:tabLst/>
                <a:defRPr/>
              </a:pPr>
              <a:endParaRPr kumimoji="0" lang="fr-FR" sz="5500" b="0" i="0" u="none" strike="noStrike" kern="1200" cap="none" spc="0" normalizeH="0" baseline="0" noProof="0" dirty="0">
                <a:ln>
                  <a:noFill/>
                </a:ln>
                <a:solidFill>
                  <a:sysClr val="window" lastClr="FFFFFF"/>
                </a:solidFill>
                <a:effectLst/>
                <a:uLnTx/>
                <a:uFillTx/>
                <a:latin typeface="Calibri"/>
                <a:ea typeface="+mn-ea"/>
                <a:cs typeface="+mn-cs"/>
              </a:endParaRPr>
            </a:p>
          </p:txBody>
        </p:sp>
      </p:grpSp>
      <p:sp>
        <p:nvSpPr>
          <p:cNvPr id="8" name="Rectangle 7"/>
          <p:cNvSpPr/>
          <p:nvPr/>
        </p:nvSpPr>
        <p:spPr>
          <a:xfrm>
            <a:off x="35496" y="690662"/>
            <a:ext cx="8640960" cy="1154162"/>
          </a:xfrm>
          <a:prstGeom prst="rect">
            <a:avLst/>
          </a:prstGeom>
        </p:spPr>
        <p:txBody>
          <a:bodyPr wrap="square">
            <a:spAutoFit/>
          </a:bodyPr>
          <a:lstStyle/>
          <a:p>
            <a:pPr>
              <a:lnSpc>
                <a:spcPct val="150000"/>
              </a:lnSpc>
            </a:pPr>
            <a:r>
              <a:rPr lang="fr-FR" sz="2400" dirty="0"/>
              <a:t> </a:t>
            </a:r>
            <a:r>
              <a:rPr lang="fr-FR" sz="2400" dirty="0" smtClean="0"/>
              <a:t>                                         </a:t>
            </a:r>
            <a:r>
              <a:rPr lang="fr-FR" sz="2800" b="1" u="sng" dirty="0" smtClean="0">
                <a:solidFill>
                  <a:srgbClr val="7030A0"/>
                </a:solidFill>
              </a:rPr>
              <a:t>B</a:t>
            </a:r>
            <a:r>
              <a:rPr lang="fr-FR" sz="2800" b="1" u="sng" dirty="0">
                <a:solidFill>
                  <a:srgbClr val="7030A0"/>
                </a:solidFill>
              </a:rPr>
              <a:t>/ Les antimétabolites:</a:t>
            </a:r>
          </a:p>
          <a:p>
            <a:pPr>
              <a:lnSpc>
                <a:spcPct val="150000"/>
              </a:lnSpc>
            </a:pPr>
            <a:endParaRPr lang="fr-FR" dirty="0"/>
          </a:p>
        </p:txBody>
      </p:sp>
      <p:sp>
        <p:nvSpPr>
          <p:cNvPr id="9" name="Espace réservé du contenu 8"/>
          <p:cNvSpPr txBox="1">
            <a:spLocks/>
          </p:cNvSpPr>
          <p:nvPr/>
        </p:nvSpPr>
        <p:spPr bwMode="auto">
          <a:xfrm>
            <a:off x="-4" y="724640"/>
            <a:ext cx="3563889" cy="688136"/>
          </a:xfrm>
          <a:prstGeom prst="roundRect">
            <a:avLst>
              <a:gd name="adj" fmla="val 44167"/>
            </a:avLst>
          </a:prstGeom>
          <a:solidFill>
            <a:srgbClr val="ABACFF">
              <a:lumMod val="10000"/>
            </a:srgbClr>
          </a:solidFill>
          <a:ln w="25400" cap="flat" cmpd="sng" algn="ctr">
            <a:solidFill>
              <a:srgbClr val="ABACFF">
                <a:lumMod val="10000"/>
              </a:srgbClr>
            </a:solidFill>
            <a:prstDash val="solid"/>
          </a:ln>
          <a:effectLst/>
          <a:extLst/>
        </p:spPr>
        <p:txBody>
          <a:bodyPr vert="horz" wrap="square" lIns="91440" tIns="45720" rIns="91440" bIns="45720" numCol="1" rtlCol="0" anchor="ctr"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0" indent="0" algn="ctr" fontAlgn="auto">
              <a:spcBef>
                <a:spcPts val="0"/>
              </a:spcBef>
              <a:spcAft>
                <a:spcPts val="0"/>
              </a:spcAft>
              <a:buFontTx/>
              <a:buNone/>
            </a:pPr>
            <a:r>
              <a:rPr lang="fr-FR" sz="2800" b="1" dirty="0">
                <a:solidFill>
                  <a:srgbClr val="FFFFFF"/>
                </a:solidFill>
              </a:rPr>
              <a:t>En </a:t>
            </a:r>
            <a:r>
              <a:rPr lang="fr-FR" sz="2800" b="1" dirty="0" smtClean="0">
                <a:solidFill>
                  <a:srgbClr val="FFFFFF"/>
                </a:solidFill>
              </a:rPr>
              <a:t>amont </a:t>
            </a:r>
            <a:r>
              <a:rPr lang="fr-FR" sz="2800" b="1" dirty="0">
                <a:solidFill>
                  <a:srgbClr val="FFFFFF"/>
                </a:solidFill>
              </a:rPr>
              <a:t>: </a:t>
            </a:r>
          </a:p>
        </p:txBody>
      </p:sp>
      <p:sp>
        <p:nvSpPr>
          <p:cNvPr id="10" name="Rectangle à coins arrondis 5"/>
          <p:cNvSpPr/>
          <p:nvPr/>
        </p:nvSpPr>
        <p:spPr>
          <a:xfrm>
            <a:off x="35495" y="1628800"/>
            <a:ext cx="3528390" cy="504056"/>
          </a:xfrm>
          <a:prstGeom prst="roundRect">
            <a:avLst>
              <a:gd name="adj" fmla="val 49167"/>
            </a:avLst>
          </a:prstGeom>
          <a:solidFill>
            <a:schemeClr val="tx2">
              <a:lumMod val="50000"/>
              <a:lumOff val="50000"/>
            </a:schemeClr>
          </a:solidFill>
          <a:ln w="25400" cap="flat" cmpd="sng" algn="ctr">
            <a:solidFill>
              <a:srgbClr val="ABACFF">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smtClean="0">
                <a:ln>
                  <a:noFill/>
                </a:ln>
                <a:solidFill>
                  <a:srgbClr val="FFFF00"/>
                </a:solidFill>
                <a:effectLst/>
                <a:uLnTx/>
                <a:uFillTx/>
                <a:latin typeface="Arial"/>
                <a:ea typeface="+mn-ea"/>
                <a:cs typeface="Arial"/>
              </a:rPr>
              <a:t>1. Anti-pyrimidiques</a:t>
            </a:r>
            <a:endParaRPr kumimoji="0" lang="fr-FR" sz="2400" b="1" i="0" u="none" strike="noStrike" kern="0" cap="none" spc="0" normalizeH="0" baseline="0" noProof="0" dirty="0">
              <a:ln>
                <a:noFill/>
              </a:ln>
              <a:solidFill>
                <a:srgbClr val="FFFF00"/>
              </a:solidFill>
              <a:effectLst/>
              <a:uLnTx/>
              <a:uFillTx/>
              <a:latin typeface="Arial"/>
              <a:ea typeface="+mn-ea"/>
              <a:cs typeface="Arial"/>
            </a:endParaRPr>
          </a:p>
        </p:txBody>
      </p:sp>
    </p:spTree>
    <p:extLst>
      <p:ext uri="{BB962C8B-B14F-4D97-AF65-F5344CB8AC3E}">
        <p14:creationId xmlns:p14="http://schemas.microsoft.com/office/powerpoint/2010/main" val="55998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27384"/>
            <a:ext cx="9144000" cy="836712"/>
            <a:chOff x="3149500" y="1354376"/>
            <a:chExt cx="5703430" cy="1286628"/>
          </a:xfrm>
        </p:grpSpPr>
        <p:sp>
          <p:nvSpPr>
            <p:cNvPr id="6" name="Rectangle 5"/>
            <p:cNvSpPr/>
            <p:nvPr/>
          </p:nvSpPr>
          <p:spPr>
            <a:xfrm>
              <a:off x="3149500" y="1354376"/>
              <a:ext cx="5703430" cy="1003565"/>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lvl="0" algn="ctr" fontAlgn="base">
                <a:spcBef>
                  <a:spcPct val="0"/>
                </a:spcBef>
                <a:spcAft>
                  <a:spcPct val="0"/>
                </a:spcAft>
              </a:pPr>
              <a:r>
                <a:rPr lang="fr-FR" sz="2800" dirty="0" smtClean="0">
                  <a:solidFill>
                    <a:srgbClr val="FFFF00"/>
                  </a:solidFill>
                  <a:latin typeface="Comic Sans MS" pitchFamily="66" charset="0"/>
                </a:rPr>
                <a:t>II. Les </a:t>
              </a:r>
              <a:r>
                <a:rPr lang="fr-FR" sz="2800" dirty="0">
                  <a:solidFill>
                    <a:srgbClr val="FFFF00"/>
                  </a:solidFill>
                  <a:latin typeface="Comic Sans MS" pitchFamily="66" charset="0"/>
                </a:rPr>
                <a:t>agents réagissant </a:t>
              </a:r>
              <a:r>
                <a:rPr lang="fr-FR" sz="2800" dirty="0" smtClean="0">
                  <a:solidFill>
                    <a:srgbClr val="FFFF00"/>
                  </a:solidFill>
                  <a:latin typeface="Comic Sans MS" pitchFamily="66" charset="0"/>
                </a:rPr>
                <a:t>indirectement </a:t>
              </a:r>
              <a:r>
                <a:rPr lang="fr-FR" sz="2800" dirty="0">
                  <a:solidFill>
                    <a:srgbClr val="FFFF00"/>
                  </a:solidFill>
                  <a:latin typeface="Comic Sans MS" pitchFamily="66" charset="0"/>
                </a:rPr>
                <a:t>avec l’ADN</a:t>
              </a:r>
            </a:p>
          </p:txBody>
        </p:sp>
        <p:sp>
          <p:nvSpPr>
            <p:cNvPr id="7" name="Rectangle 6"/>
            <p:cNvSpPr/>
            <p:nvPr/>
          </p:nvSpPr>
          <p:spPr>
            <a:xfrm>
              <a:off x="3149500" y="1422995"/>
              <a:ext cx="2030015" cy="1218009"/>
            </a:xfrm>
            <a:prstGeom prst="rect">
              <a:avLst/>
            </a:prstGeom>
            <a:noFill/>
            <a:ln>
              <a:noFill/>
            </a:ln>
            <a:effectLst/>
          </p:spPr>
          <p:txBody>
            <a:bodyPr spcFirstLastPara="0" vert="horz" wrap="square" lIns="209550" tIns="209550" rIns="209550" bIns="209550" numCol="1" spcCol="1270" anchor="ctr" anchorCtr="0">
              <a:noAutofit/>
            </a:bodyPr>
            <a:lstStyle/>
            <a:p>
              <a:pPr marL="0" marR="0" lvl="0" indent="0" algn="ctr" defTabSz="2444750" eaLnBrk="1" fontAlgn="auto" latinLnBrk="0" hangingPunct="1">
                <a:lnSpc>
                  <a:spcPct val="90000"/>
                </a:lnSpc>
                <a:spcBef>
                  <a:spcPct val="0"/>
                </a:spcBef>
                <a:spcAft>
                  <a:spcPct val="35000"/>
                </a:spcAft>
                <a:buClrTx/>
                <a:buSzTx/>
                <a:buFontTx/>
                <a:buNone/>
                <a:tabLst/>
                <a:defRPr/>
              </a:pPr>
              <a:endParaRPr kumimoji="0" lang="fr-FR" sz="5500" b="0" i="0" u="none" strike="noStrike" kern="1200" cap="none" spc="0" normalizeH="0" baseline="0" noProof="0" dirty="0">
                <a:ln>
                  <a:noFill/>
                </a:ln>
                <a:solidFill>
                  <a:sysClr val="window" lastClr="FFFFFF"/>
                </a:solidFill>
                <a:effectLst/>
                <a:uLnTx/>
                <a:uFillTx/>
                <a:latin typeface="Calibri"/>
                <a:ea typeface="+mn-ea"/>
                <a:cs typeface="+mn-cs"/>
              </a:endParaRPr>
            </a:p>
          </p:txBody>
        </p:sp>
      </p:grpSp>
      <p:sp>
        <p:nvSpPr>
          <p:cNvPr id="8" name="Rectangle 7"/>
          <p:cNvSpPr/>
          <p:nvPr/>
        </p:nvSpPr>
        <p:spPr>
          <a:xfrm>
            <a:off x="35496" y="690662"/>
            <a:ext cx="8640960" cy="1154162"/>
          </a:xfrm>
          <a:prstGeom prst="rect">
            <a:avLst/>
          </a:prstGeom>
        </p:spPr>
        <p:txBody>
          <a:bodyPr wrap="square">
            <a:spAutoFit/>
          </a:bodyPr>
          <a:lstStyle/>
          <a:p>
            <a:pPr>
              <a:lnSpc>
                <a:spcPct val="150000"/>
              </a:lnSpc>
            </a:pPr>
            <a:r>
              <a:rPr lang="fr-FR" sz="2400" dirty="0"/>
              <a:t> </a:t>
            </a:r>
            <a:r>
              <a:rPr lang="fr-FR" sz="2400" dirty="0" smtClean="0"/>
              <a:t>                                         </a:t>
            </a:r>
            <a:r>
              <a:rPr lang="fr-FR" sz="2800" b="1" u="sng" dirty="0" smtClean="0">
                <a:solidFill>
                  <a:srgbClr val="7030A0"/>
                </a:solidFill>
              </a:rPr>
              <a:t>B</a:t>
            </a:r>
            <a:r>
              <a:rPr lang="fr-FR" sz="2800" b="1" u="sng" dirty="0">
                <a:solidFill>
                  <a:srgbClr val="7030A0"/>
                </a:solidFill>
              </a:rPr>
              <a:t>/ Les antimétabolites:</a:t>
            </a:r>
          </a:p>
          <a:p>
            <a:pPr>
              <a:lnSpc>
                <a:spcPct val="150000"/>
              </a:lnSpc>
            </a:pPr>
            <a:endParaRPr lang="fr-FR" dirty="0"/>
          </a:p>
        </p:txBody>
      </p:sp>
      <p:sp>
        <p:nvSpPr>
          <p:cNvPr id="9" name="Espace réservé du contenu 8"/>
          <p:cNvSpPr txBox="1">
            <a:spLocks/>
          </p:cNvSpPr>
          <p:nvPr/>
        </p:nvSpPr>
        <p:spPr bwMode="auto">
          <a:xfrm>
            <a:off x="-4" y="724640"/>
            <a:ext cx="3563889" cy="688136"/>
          </a:xfrm>
          <a:prstGeom prst="roundRect">
            <a:avLst>
              <a:gd name="adj" fmla="val 44167"/>
            </a:avLst>
          </a:prstGeom>
          <a:solidFill>
            <a:srgbClr val="ABACFF">
              <a:lumMod val="10000"/>
            </a:srgbClr>
          </a:solidFill>
          <a:ln w="25400" cap="flat" cmpd="sng" algn="ctr">
            <a:solidFill>
              <a:srgbClr val="ABACFF">
                <a:lumMod val="10000"/>
              </a:srgbClr>
            </a:solidFill>
            <a:prstDash val="solid"/>
          </a:ln>
          <a:effectLst/>
          <a:extLst/>
        </p:spPr>
        <p:txBody>
          <a:bodyPr vert="horz" wrap="square" lIns="91440" tIns="45720" rIns="91440" bIns="45720" numCol="1" rtlCol="0" anchor="ctr"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0" indent="0" algn="ctr" fontAlgn="auto">
              <a:spcBef>
                <a:spcPts val="0"/>
              </a:spcBef>
              <a:spcAft>
                <a:spcPts val="0"/>
              </a:spcAft>
              <a:buFontTx/>
              <a:buNone/>
            </a:pPr>
            <a:r>
              <a:rPr lang="fr-FR" sz="2800" b="1" dirty="0">
                <a:solidFill>
                  <a:srgbClr val="FFFFFF"/>
                </a:solidFill>
              </a:rPr>
              <a:t>En </a:t>
            </a:r>
            <a:r>
              <a:rPr lang="fr-FR" sz="2800" b="1" dirty="0" smtClean="0">
                <a:solidFill>
                  <a:srgbClr val="FFFFFF"/>
                </a:solidFill>
              </a:rPr>
              <a:t>amont </a:t>
            </a:r>
            <a:r>
              <a:rPr lang="fr-FR" sz="2800" b="1" dirty="0">
                <a:solidFill>
                  <a:srgbClr val="FFFFFF"/>
                </a:solidFill>
              </a:rPr>
              <a:t>: </a:t>
            </a:r>
          </a:p>
        </p:txBody>
      </p:sp>
      <p:sp>
        <p:nvSpPr>
          <p:cNvPr id="10" name="Rectangle à coins arrondis 5"/>
          <p:cNvSpPr/>
          <p:nvPr/>
        </p:nvSpPr>
        <p:spPr>
          <a:xfrm>
            <a:off x="35495" y="1556792"/>
            <a:ext cx="3528390" cy="504056"/>
          </a:xfrm>
          <a:prstGeom prst="roundRect">
            <a:avLst>
              <a:gd name="adj" fmla="val 49167"/>
            </a:avLst>
          </a:prstGeom>
          <a:solidFill>
            <a:schemeClr val="tx2">
              <a:lumMod val="50000"/>
              <a:lumOff val="50000"/>
            </a:schemeClr>
          </a:solidFill>
          <a:ln w="25400" cap="flat" cmpd="sng" algn="ctr">
            <a:solidFill>
              <a:srgbClr val="ABACFF">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fr-FR" sz="2400" b="1" kern="0" dirty="0" smtClean="0">
                <a:solidFill>
                  <a:srgbClr val="FFFF00"/>
                </a:solidFill>
                <a:latin typeface="Arial"/>
                <a:cs typeface="Arial"/>
              </a:rPr>
              <a:t>2.</a:t>
            </a:r>
            <a:r>
              <a:rPr kumimoji="0" lang="fr-FR" sz="2400" b="1" i="0" u="none" strike="noStrike" kern="0" cap="none" spc="0" normalizeH="0" baseline="0" noProof="0" dirty="0" smtClean="0">
                <a:ln>
                  <a:noFill/>
                </a:ln>
                <a:solidFill>
                  <a:srgbClr val="FFFF00"/>
                </a:solidFill>
                <a:effectLst/>
                <a:uLnTx/>
                <a:uFillTx/>
                <a:latin typeface="Arial"/>
                <a:ea typeface="+mn-ea"/>
                <a:cs typeface="Arial"/>
              </a:rPr>
              <a:t> Anti-puriques</a:t>
            </a:r>
            <a:endParaRPr kumimoji="0" lang="fr-FR" sz="2400" b="1" i="0" u="none" strike="noStrike" kern="0" cap="none" spc="0" normalizeH="0" baseline="0" noProof="0" dirty="0">
              <a:ln>
                <a:noFill/>
              </a:ln>
              <a:solidFill>
                <a:srgbClr val="FFFF00"/>
              </a:solidFill>
              <a:effectLst/>
              <a:uLnTx/>
              <a:uFillTx/>
              <a:latin typeface="Arial"/>
              <a:ea typeface="+mn-ea"/>
              <a:cs typeface="Arial"/>
            </a:endParaRPr>
          </a:p>
        </p:txBody>
      </p:sp>
      <p:sp>
        <p:nvSpPr>
          <p:cNvPr id="13" name="Rectangle 12"/>
          <p:cNvSpPr/>
          <p:nvPr/>
        </p:nvSpPr>
        <p:spPr>
          <a:xfrm>
            <a:off x="179512" y="2492310"/>
            <a:ext cx="9037004" cy="3600986"/>
          </a:xfrm>
          <a:prstGeom prst="rect">
            <a:avLst/>
          </a:prstGeom>
        </p:spPr>
        <p:txBody>
          <a:bodyPr wrap="square">
            <a:spAutoFit/>
          </a:bodyPr>
          <a:lstStyle/>
          <a:p>
            <a:r>
              <a:rPr lang="fr-FR" sz="2400" dirty="0" smtClean="0"/>
              <a:t>                      </a:t>
            </a:r>
            <a:r>
              <a:rPr lang="fr-FR" sz="2400" b="1" dirty="0" smtClean="0"/>
              <a:t>6-mercaptopurine</a:t>
            </a:r>
            <a:r>
              <a:rPr lang="fr-FR" sz="2400" b="1" dirty="0"/>
              <a:t>		</a:t>
            </a:r>
            <a:r>
              <a:rPr lang="fr-FR" sz="2400" b="1" dirty="0" smtClean="0"/>
              <a:t>   1965</a:t>
            </a:r>
            <a:endParaRPr lang="fr-FR" sz="2400" b="1" dirty="0"/>
          </a:p>
          <a:p>
            <a:r>
              <a:rPr lang="fr-FR" sz="2400" b="1" dirty="0"/>
              <a:t>		</a:t>
            </a:r>
            <a:r>
              <a:rPr lang="fr-FR" sz="2400" b="1" dirty="0" err="1"/>
              <a:t>fludarabine</a:t>
            </a:r>
            <a:r>
              <a:rPr lang="fr-FR" sz="2400" b="1" dirty="0"/>
              <a:t>		</a:t>
            </a:r>
            <a:r>
              <a:rPr lang="fr-FR" sz="2400" b="1" dirty="0" smtClean="0"/>
              <a:t>              1994</a:t>
            </a:r>
            <a:endParaRPr lang="fr-FR" sz="2400" b="1" dirty="0"/>
          </a:p>
          <a:p>
            <a:r>
              <a:rPr lang="fr-FR" sz="2400" b="1" dirty="0"/>
              <a:t>		</a:t>
            </a:r>
            <a:r>
              <a:rPr lang="fr-FR" sz="2400" b="1" dirty="0" err="1" smtClean="0"/>
              <a:t>cladribine</a:t>
            </a:r>
            <a:r>
              <a:rPr lang="fr-FR" sz="2400" b="1" dirty="0" smtClean="0"/>
              <a:t>                              1994</a:t>
            </a:r>
            <a:endParaRPr lang="fr-FR" sz="2400" b="1" dirty="0"/>
          </a:p>
          <a:p>
            <a:r>
              <a:rPr lang="fr-FR" sz="2400" b="1" dirty="0"/>
              <a:t>		</a:t>
            </a:r>
            <a:r>
              <a:rPr lang="fr-FR" sz="2400" b="1" dirty="0" err="1"/>
              <a:t>pentostatine</a:t>
            </a:r>
            <a:r>
              <a:rPr lang="fr-FR" sz="2400" b="1" dirty="0"/>
              <a:t>		</a:t>
            </a:r>
            <a:r>
              <a:rPr lang="fr-FR" sz="2400" b="1" dirty="0" smtClean="0"/>
              <a:t>               1993</a:t>
            </a:r>
            <a:endParaRPr lang="fr-FR" b="1" dirty="0"/>
          </a:p>
          <a:p>
            <a:r>
              <a:rPr lang="fr-FR" dirty="0"/>
              <a:t>	</a:t>
            </a:r>
          </a:p>
          <a:p>
            <a:endParaRPr lang="fr-FR" dirty="0"/>
          </a:p>
          <a:p>
            <a:pPr marL="342900" indent="-342900">
              <a:buFontTx/>
              <a:buChar char="-"/>
            </a:pPr>
            <a:r>
              <a:rPr lang="fr-FR" sz="2400" dirty="0" err="1" smtClean="0"/>
              <a:t>Prodrogues</a:t>
            </a:r>
            <a:r>
              <a:rPr lang="fr-FR" sz="2400" dirty="0" smtClean="0"/>
              <a:t> </a:t>
            </a:r>
            <a:r>
              <a:rPr lang="fr-FR" sz="2400" dirty="0"/>
              <a:t>(sauf </a:t>
            </a:r>
            <a:r>
              <a:rPr lang="fr-FR" sz="2400" dirty="0" err="1"/>
              <a:t>pentostatine</a:t>
            </a:r>
            <a:r>
              <a:rPr lang="fr-FR" sz="2400" dirty="0"/>
              <a:t>), après métabolisation intra </a:t>
            </a:r>
            <a:r>
              <a:rPr lang="fr-FR" sz="2400" dirty="0" smtClean="0"/>
              <a:t>cellulaire</a:t>
            </a:r>
          </a:p>
          <a:p>
            <a:endParaRPr lang="fr-FR" sz="2400" dirty="0"/>
          </a:p>
          <a:p>
            <a:r>
              <a:rPr lang="fr-FR" sz="2400" dirty="0" smtClean="0"/>
              <a:t>-  Incorporation </a:t>
            </a:r>
            <a:r>
              <a:rPr lang="fr-FR" sz="2400" dirty="0"/>
              <a:t>dans </a:t>
            </a:r>
            <a:r>
              <a:rPr lang="fr-FR" sz="2400" dirty="0" smtClean="0"/>
              <a:t>l'ADN (fausses bases puriques)</a:t>
            </a:r>
            <a:endParaRPr lang="fr-FR" sz="2400" dirty="0"/>
          </a:p>
        </p:txBody>
      </p:sp>
    </p:spTree>
    <p:extLst>
      <p:ext uri="{BB962C8B-B14F-4D97-AF65-F5344CB8AC3E}">
        <p14:creationId xmlns:p14="http://schemas.microsoft.com/office/powerpoint/2010/main" val="6966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27384"/>
            <a:ext cx="9144000" cy="836712"/>
            <a:chOff x="3149500" y="1354376"/>
            <a:chExt cx="5703430" cy="1286628"/>
          </a:xfrm>
        </p:grpSpPr>
        <p:sp>
          <p:nvSpPr>
            <p:cNvPr id="6" name="Rectangle 5"/>
            <p:cNvSpPr/>
            <p:nvPr/>
          </p:nvSpPr>
          <p:spPr>
            <a:xfrm>
              <a:off x="3149500" y="1354376"/>
              <a:ext cx="5703430" cy="1003565"/>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lvl="0" algn="ctr" fontAlgn="base">
                <a:spcBef>
                  <a:spcPct val="0"/>
                </a:spcBef>
                <a:spcAft>
                  <a:spcPct val="0"/>
                </a:spcAft>
              </a:pPr>
              <a:r>
                <a:rPr lang="fr-FR" sz="2800" dirty="0" smtClean="0">
                  <a:solidFill>
                    <a:srgbClr val="FFFF00"/>
                  </a:solidFill>
                  <a:latin typeface="Comic Sans MS" pitchFamily="66" charset="0"/>
                </a:rPr>
                <a:t>II. Les </a:t>
              </a:r>
              <a:r>
                <a:rPr lang="fr-FR" sz="2800" dirty="0">
                  <a:solidFill>
                    <a:srgbClr val="FFFF00"/>
                  </a:solidFill>
                  <a:latin typeface="Comic Sans MS" pitchFamily="66" charset="0"/>
                </a:rPr>
                <a:t>agents réagissant </a:t>
              </a:r>
              <a:r>
                <a:rPr lang="fr-FR" sz="2800" dirty="0" smtClean="0">
                  <a:solidFill>
                    <a:srgbClr val="FFFF00"/>
                  </a:solidFill>
                  <a:latin typeface="Comic Sans MS" pitchFamily="66" charset="0"/>
                </a:rPr>
                <a:t>indirectement </a:t>
              </a:r>
              <a:r>
                <a:rPr lang="fr-FR" sz="2800" dirty="0">
                  <a:solidFill>
                    <a:srgbClr val="FFFF00"/>
                  </a:solidFill>
                  <a:latin typeface="Comic Sans MS" pitchFamily="66" charset="0"/>
                </a:rPr>
                <a:t>avec l’ADN</a:t>
              </a:r>
            </a:p>
          </p:txBody>
        </p:sp>
        <p:sp>
          <p:nvSpPr>
            <p:cNvPr id="7" name="Rectangle 6"/>
            <p:cNvSpPr/>
            <p:nvPr/>
          </p:nvSpPr>
          <p:spPr>
            <a:xfrm>
              <a:off x="3149500" y="1422995"/>
              <a:ext cx="2030015" cy="1218009"/>
            </a:xfrm>
            <a:prstGeom prst="rect">
              <a:avLst/>
            </a:prstGeom>
            <a:noFill/>
            <a:ln>
              <a:noFill/>
            </a:ln>
            <a:effectLst/>
          </p:spPr>
          <p:txBody>
            <a:bodyPr spcFirstLastPara="0" vert="horz" wrap="square" lIns="209550" tIns="209550" rIns="209550" bIns="209550" numCol="1" spcCol="1270" anchor="ctr" anchorCtr="0">
              <a:noAutofit/>
            </a:bodyPr>
            <a:lstStyle/>
            <a:p>
              <a:pPr marL="0" marR="0" lvl="0" indent="0" algn="ctr" defTabSz="2444750" eaLnBrk="1" fontAlgn="auto" latinLnBrk="0" hangingPunct="1">
                <a:lnSpc>
                  <a:spcPct val="90000"/>
                </a:lnSpc>
                <a:spcBef>
                  <a:spcPct val="0"/>
                </a:spcBef>
                <a:spcAft>
                  <a:spcPct val="35000"/>
                </a:spcAft>
                <a:buClrTx/>
                <a:buSzTx/>
                <a:buFontTx/>
                <a:buNone/>
                <a:tabLst/>
                <a:defRPr/>
              </a:pPr>
              <a:endParaRPr kumimoji="0" lang="fr-FR" sz="5500" b="0" i="0" u="none" strike="noStrike" kern="1200" cap="none" spc="0" normalizeH="0" baseline="0" noProof="0" dirty="0">
                <a:ln>
                  <a:noFill/>
                </a:ln>
                <a:solidFill>
                  <a:sysClr val="window" lastClr="FFFFFF"/>
                </a:solidFill>
                <a:effectLst/>
                <a:uLnTx/>
                <a:uFillTx/>
                <a:latin typeface="Calibri"/>
                <a:ea typeface="+mn-ea"/>
                <a:cs typeface="+mn-cs"/>
              </a:endParaRPr>
            </a:p>
          </p:txBody>
        </p:sp>
      </p:grpSp>
      <p:sp>
        <p:nvSpPr>
          <p:cNvPr id="8" name="Rectangle 7"/>
          <p:cNvSpPr/>
          <p:nvPr/>
        </p:nvSpPr>
        <p:spPr>
          <a:xfrm>
            <a:off x="35496" y="620688"/>
            <a:ext cx="8640960" cy="1154162"/>
          </a:xfrm>
          <a:prstGeom prst="rect">
            <a:avLst/>
          </a:prstGeom>
        </p:spPr>
        <p:txBody>
          <a:bodyPr wrap="square">
            <a:spAutoFit/>
          </a:bodyPr>
          <a:lstStyle/>
          <a:p>
            <a:pPr>
              <a:lnSpc>
                <a:spcPct val="150000"/>
              </a:lnSpc>
            </a:pPr>
            <a:r>
              <a:rPr lang="fr-FR" sz="2400" dirty="0"/>
              <a:t> </a:t>
            </a:r>
            <a:r>
              <a:rPr lang="fr-FR" sz="2400" dirty="0" smtClean="0"/>
              <a:t>                                         </a:t>
            </a:r>
            <a:r>
              <a:rPr lang="fr-FR" sz="2800" b="1" u="sng" dirty="0" smtClean="0">
                <a:solidFill>
                  <a:srgbClr val="7030A0"/>
                </a:solidFill>
              </a:rPr>
              <a:t>B</a:t>
            </a:r>
            <a:r>
              <a:rPr lang="fr-FR" sz="2800" b="1" u="sng" dirty="0">
                <a:solidFill>
                  <a:srgbClr val="7030A0"/>
                </a:solidFill>
              </a:rPr>
              <a:t>/ Les antimétabolites:</a:t>
            </a:r>
          </a:p>
          <a:p>
            <a:pPr>
              <a:lnSpc>
                <a:spcPct val="150000"/>
              </a:lnSpc>
            </a:pPr>
            <a:endParaRPr lang="fr-FR" dirty="0"/>
          </a:p>
        </p:txBody>
      </p:sp>
      <p:sp>
        <p:nvSpPr>
          <p:cNvPr id="9" name="Espace réservé du contenu 8"/>
          <p:cNvSpPr txBox="1">
            <a:spLocks/>
          </p:cNvSpPr>
          <p:nvPr/>
        </p:nvSpPr>
        <p:spPr bwMode="auto">
          <a:xfrm>
            <a:off x="-4" y="724640"/>
            <a:ext cx="3563889" cy="688136"/>
          </a:xfrm>
          <a:prstGeom prst="roundRect">
            <a:avLst>
              <a:gd name="adj" fmla="val 44167"/>
            </a:avLst>
          </a:prstGeom>
          <a:solidFill>
            <a:srgbClr val="ABACFF">
              <a:lumMod val="10000"/>
            </a:srgbClr>
          </a:solidFill>
          <a:ln w="25400" cap="flat" cmpd="sng" algn="ctr">
            <a:solidFill>
              <a:srgbClr val="ABACFF">
                <a:lumMod val="10000"/>
              </a:srgbClr>
            </a:solidFill>
            <a:prstDash val="solid"/>
          </a:ln>
          <a:effectLst/>
          <a:extLst/>
        </p:spPr>
        <p:txBody>
          <a:bodyPr vert="horz" wrap="square" lIns="91440" tIns="45720" rIns="91440" bIns="45720" numCol="1" rtlCol="0" anchor="ctr"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0" indent="0" algn="ctr" fontAlgn="auto">
              <a:spcBef>
                <a:spcPts val="0"/>
              </a:spcBef>
              <a:spcAft>
                <a:spcPts val="0"/>
              </a:spcAft>
              <a:buFontTx/>
              <a:buNone/>
            </a:pPr>
            <a:r>
              <a:rPr lang="fr-FR" sz="2800" b="1" dirty="0">
                <a:solidFill>
                  <a:srgbClr val="FFFFFF"/>
                </a:solidFill>
              </a:rPr>
              <a:t>En </a:t>
            </a:r>
            <a:r>
              <a:rPr lang="fr-FR" sz="2800" b="1" dirty="0" smtClean="0">
                <a:solidFill>
                  <a:srgbClr val="FFFFFF"/>
                </a:solidFill>
              </a:rPr>
              <a:t>amont </a:t>
            </a:r>
            <a:r>
              <a:rPr lang="fr-FR" sz="2800" b="1" dirty="0">
                <a:solidFill>
                  <a:srgbClr val="FFFFFF"/>
                </a:solidFill>
              </a:rPr>
              <a:t>: </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 y="2060848"/>
            <a:ext cx="9144005"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059832" y="1544017"/>
            <a:ext cx="4680520" cy="461665"/>
          </a:xfrm>
          <a:prstGeom prst="rect">
            <a:avLst/>
          </a:prstGeom>
          <a:solidFill>
            <a:srgbClr val="E61853"/>
          </a:solidFill>
          <a:ln>
            <a:solidFill>
              <a:srgbClr val="FF0000"/>
            </a:solidFill>
          </a:ln>
        </p:spPr>
        <p:txBody>
          <a:bodyPr wrap="square">
            <a:spAutoFit/>
          </a:bodyPr>
          <a:lstStyle/>
          <a:p>
            <a:r>
              <a:rPr lang="fr-FR" sz="2400" b="1" dirty="0" smtClean="0">
                <a:solidFill>
                  <a:schemeClr val="bg2">
                    <a:lumMod val="20000"/>
                    <a:lumOff val="80000"/>
                  </a:schemeClr>
                </a:solidFill>
              </a:rPr>
              <a:t>Méthotrexate et </a:t>
            </a:r>
            <a:r>
              <a:rPr lang="fr-FR" sz="2400" b="1" dirty="0" err="1" smtClean="0">
                <a:solidFill>
                  <a:schemeClr val="bg2">
                    <a:lumMod val="20000"/>
                    <a:lumOff val="80000"/>
                  </a:schemeClr>
                </a:solidFill>
              </a:rPr>
              <a:t>Raltitrexed</a:t>
            </a:r>
            <a:endParaRPr lang="fr-FR" sz="2400" b="1" dirty="0">
              <a:solidFill>
                <a:schemeClr val="bg2">
                  <a:lumMod val="20000"/>
                  <a:lumOff val="80000"/>
                </a:schemeClr>
              </a:solidFill>
            </a:endParaRPr>
          </a:p>
        </p:txBody>
      </p:sp>
      <p:sp>
        <p:nvSpPr>
          <p:cNvPr id="11" name="Rectangle à coins arrondis 4"/>
          <p:cNvSpPr/>
          <p:nvPr/>
        </p:nvSpPr>
        <p:spPr>
          <a:xfrm>
            <a:off x="35496" y="1484784"/>
            <a:ext cx="2880320" cy="576064"/>
          </a:xfrm>
          <a:prstGeom prst="roundRect">
            <a:avLst>
              <a:gd name="adj" fmla="val 50000"/>
            </a:avLst>
          </a:prstGeom>
          <a:solidFill>
            <a:schemeClr val="tx2">
              <a:lumMod val="50000"/>
              <a:lumOff val="50000"/>
            </a:schemeClr>
          </a:solidFill>
          <a:ln w="25400" cap="flat" cmpd="sng" algn="ctr">
            <a:solidFill>
              <a:srgbClr val="ABACFF">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smtClean="0">
                <a:ln>
                  <a:noFill/>
                </a:ln>
                <a:solidFill>
                  <a:srgbClr val="FFFF00"/>
                </a:solidFill>
                <a:effectLst/>
                <a:uLnTx/>
                <a:uFillTx/>
                <a:latin typeface="Arial"/>
                <a:ea typeface="+mn-ea"/>
                <a:cs typeface="Arial"/>
              </a:rPr>
              <a:t>3. Anti-</a:t>
            </a:r>
            <a:r>
              <a:rPr kumimoji="0" lang="fr-FR" sz="2800" b="1" i="0" u="none" strike="noStrike" kern="0" cap="none" spc="0" normalizeH="0" baseline="0" noProof="0" dirty="0" err="1" smtClean="0">
                <a:ln>
                  <a:noFill/>
                </a:ln>
                <a:solidFill>
                  <a:srgbClr val="FFFF00"/>
                </a:solidFill>
                <a:effectLst/>
                <a:uLnTx/>
                <a:uFillTx/>
                <a:latin typeface="Arial"/>
                <a:ea typeface="+mn-ea"/>
                <a:cs typeface="Arial"/>
              </a:rPr>
              <a:t>folates</a:t>
            </a:r>
            <a:endParaRPr kumimoji="0" lang="fr-FR" sz="2800" b="1" i="0" u="none" strike="noStrike" kern="0" cap="none" spc="0" normalizeH="0" baseline="0" noProof="0" dirty="0">
              <a:ln>
                <a:noFill/>
              </a:ln>
              <a:solidFill>
                <a:srgbClr val="FFFF00"/>
              </a:solidFill>
              <a:effectLst/>
              <a:uLnTx/>
              <a:uFillTx/>
              <a:latin typeface="Arial"/>
              <a:ea typeface="+mn-ea"/>
              <a:cs typeface="Arial"/>
            </a:endParaRPr>
          </a:p>
        </p:txBody>
      </p:sp>
    </p:spTree>
    <p:extLst>
      <p:ext uri="{BB962C8B-B14F-4D97-AF65-F5344CB8AC3E}">
        <p14:creationId xmlns:p14="http://schemas.microsoft.com/office/powerpoint/2010/main" val="10816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27384"/>
            <a:ext cx="9144000" cy="836712"/>
            <a:chOff x="3149500" y="1354376"/>
            <a:chExt cx="5703430" cy="1286628"/>
          </a:xfrm>
        </p:grpSpPr>
        <p:sp>
          <p:nvSpPr>
            <p:cNvPr id="6" name="Rectangle 5"/>
            <p:cNvSpPr/>
            <p:nvPr/>
          </p:nvSpPr>
          <p:spPr>
            <a:xfrm>
              <a:off x="3149500" y="1354376"/>
              <a:ext cx="5703430" cy="1003565"/>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lvl="0" algn="ctr" fontAlgn="base">
                <a:spcBef>
                  <a:spcPct val="0"/>
                </a:spcBef>
                <a:spcAft>
                  <a:spcPct val="0"/>
                </a:spcAft>
              </a:pPr>
              <a:r>
                <a:rPr lang="fr-FR" sz="2800" dirty="0" smtClean="0">
                  <a:solidFill>
                    <a:srgbClr val="FFFF00"/>
                  </a:solidFill>
                  <a:latin typeface="Comic Sans MS" pitchFamily="66" charset="0"/>
                </a:rPr>
                <a:t>II. Les </a:t>
              </a:r>
              <a:r>
                <a:rPr lang="fr-FR" sz="2800" dirty="0">
                  <a:solidFill>
                    <a:srgbClr val="FFFF00"/>
                  </a:solidFill>
                  <a:latin typeface="Comic Sans MS" pitchFamily="66" charset="0"/>
                </a:rPr>
                <a:t>agents réagissant </a:t>
              </a:r>
              <a:r>
                <a:rPr lang="fr-FR" sz="2800" dirty="0" smtClean="0">
                  <a:solidFill>
                    <a:srgbClr val="FFFF00"/>
                  </a:solidFill>
                  <a:latin typeface="Comic Sans MS" pitchFamily="66" charset="0"/>
                </a:rPr>
                <a:t>indirectement </a:t>
              </a:r>
              <a:r>
                <a:rPr lang="fr-FR" sz="2800" dirty="0">
                  <a:solidFill>
                    <a:srgbClr val="FFFF00"/>
                  </a:solidFill>
                  <a:latin typeface="Comic Sans MS" pitchFamily="66" charset="0"/>
                </a:rPr>
                <a:t>avec l’ADN</a:t>
              </a:r>
            </a:p>
          </p:txBody>
        </p:sp>
        <p:sp>
          <p:nvSpPr>
            <p:cNvPr id="7" name="Rectangle 6"/>
            <p:cNvSpPr/>
            <p:nvPr/>
          </p:nvSpPr>
          <p:spPr>
            <a:xfrm>
              <a:off x="3149500" y="1422995"/>
              <a:ext cx="2030015" cy="1218009"/>
            </a:xfrm>
            <a:prstGeom prst="rect">
              <a:avLst/>
            </a:prstGeom>
            <a:noFill/>
            <a:ln>
              <a:noFill/>
            </a:ln>
            <a:effectLst/>
          </p:spPr>
          <p:txBody>
            <a:bodyPr spcFirstLastPara="0" vert="horz" wrap="square" lIns="209550" tIns="209550" rIns="209550" bIns="209550" numCol="1" spcCol="1270" anchor="ctr" anchorCtr="0">
              <a:noAutofit/>
            </a:bodyPr>
            <a:lstStyle/>
            <a:p>
              <a:pPr marL="0" marR="0" lvl="0" indent="0" algn="ctr" defTabSz="2444750" eaLnBrk="1" fontAlgn="auto" latinLnBrk="0" hangingPunct="1">
                <a:lnSpc>
                  <a:spcPct val="90000"/>
                </a:lnSpc>
                <a:spcBef>
                  <a:spcPct val="0"/>
                </a:spcBef>
                <a:spcAft>
                  <a:spcPct val="35000"/>
                </a:spcAft>
                <a:buClrTx/>
                <a:buSzTx/>
                <a:buFontTx/>
                <a:buNone/>
                <a:tabLst/>
                <a:defRPr/>
              </a:pPr>
              <a:endParaRPr kumimoji="0" lang="fr-FR" sz="5500" b="0" i="0" u="none" strike="noStrike" kern="1200" cap="none" spc="0" normalizeH="0" baseline="0" noProof="0" dirty="0">
                <a:ln>
                  <a:noFill/>
                </a:ln>
                <a:solidFill>
                  <a:sysClr val="window" lastClr="FFFFFF"/>
                </a:solidFill>
                <a:effectLst/>
                <a:uLnTx/>
                <a:uFillTx/>
                <a:latin typeface="Calibri"/>
                <a:ea typeface="+mn-ea"/>
                <a:cs typeface="+mn-cs"/>
              </a:endParaRPr>
            </a:p>
          </p:txBody>
        </p:sp>
      </p:grpSp>
      <p:sp>
        <p:nvSpPr>
          <p:cNvPr id="8" name="Rectangle 7"/>
          <p:cNvSpPr/>
          <p:nvPr/>
        </p:nvSpPr>
        <p:spPr>
          <a:xfrm>
            <a:off x="35496" y="620688"/>
            <a:ext cx="8640960" cy="1154162"/>
          </a:xfrm>
          <a:prstGeom prst="rect">
            <a:avLst/>
          </a:prstGeom>
        </p:spPr>
        <p:txBody>
          <a:bodyPr wrap="square">
            <a:spAutoFit/>
          </a:bodyPr>
          <a:lstStyle/>
          <a:p>
            <a:pPr>
              <a:lnSpc>
                <a:spcPct val="150000"/>
              </a:lnSpc>
            </a:pPr>
            <a:r>
              <a:rPr lang="fr-FR" sz="2400" dirty="0"/>
              <a:t> </a:t>
            </a:r>
            <a:r>
              <a:rPr lang="fr-FR" sz="2400" dirty="0" smtClean="0"/>
              <a:t>                                         </a:t>
            </a:r>
            <a:r>
              <a:rPr lang="fr-FR" sz="2800" b="1" u="sng" dirty="0" smtClean="0">
                <a:solidFill>
                  <a:srgbClr val="7030A0"/>
                </a:solidFill>
              </a:rPr>
              <a:t>B</a:t>
            </a:r>
            <a:r>
              <a:rPr lang="fr-FR" sz="2800" b="1" u="sng" dirty="0">
                <a:solidFill>
                  <a:srgbClr val="7030A0"/>
                </a:solidFill>
              </a:rPr>
              <a:t>/ Les antimétabolites:</a:t>
            </a:r>
          </a:p>
          <a:p>
            <a:pPr>
              <a:lnSpc>
                <a:spcPct val="150000"/>
              </a:lnSpc>
            </a:pPr>
            <a:endParaRPr lang="fr-FR" dirty="0"/>
          </a:p>
        </p:txBody>
      </p:sp>
      <p:sp>
        <p:nvSpPr>
          <p:cNvPr id="9" name="Espace réservé du contenu 8"/>
          <p:cNvSpPr txBox="1">
            <a:spLocks/>
          </p:cNvSpPr>
          <p:nvPr/>
        </p:nvSpPr>
        <p:spPr bwMode="auto">
          <a:xfrm>
            <a:off x="-4" y="724640"/>
            <a:ext cx="3563889" cy="688136"/>
          </a:xfrm>
          <a:prstGeom prst="roundRect">
            <a:avLst>
              <a:gd name="adj" fmla="val 44167"/>
            </a:avLst>
          </a:prstGeom>
          <a:solidFill>
            <a:srgbClr val="ABACFF">
              <a:lumMod val="10000"/>
            </a:srgbClr>
          </a:solidFill>
          <a:ln w="25400" cap="flat" cmpd="sng" algn="ctr">
            <a:solidFill>
              <a:srgbClr val="ABACFF">
                <a:lumMod val="10000"/>
              </a:srgbClr>
            </a:solidFill>
            <a:prstDash val="solid"/>
          </a:ln>
          <a:effectLst/>
          <a:extLst/>
        </p:spPr>
        <p:txBody>
          <a:bodyPr vert="horz" wrap="square" lIns="91440" tIns="45720" rIns="91440" bIns="45720" numCol="1" rtlCol="0" anchor="ctr"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0" indent="0" algn="ctr" fontAlgn="auto">
              <a:spcBef>
                <a:spcPts val="0"/>
              </a:spcBef>
              <a:spcAft>
                <a:spcPts val="0"/>
              </a:spcAft>
              <a:buFontTx/>
              <a:buNone/>
            </a:pPr>
            <a:r>
              <a:rPr lang="fr-FR" sz="2800" b="1" dirty="0">
                <a:solidFill>
                  <a:srgbClr val="FFFFFF"/>
                </a:solidFill>
              </a:rPr>
              <a:t>En </a:t>
            </a:r>
            <a:r>
              <a:rPr lang="fr-FR" sz="2800" b="1" dirty="0" smtClean="0">
                <a:solidFill>
                  <a:srgbClr val="FFFFFF"/>
                </a:solidFill>
              </a:rPr>
              <a:t>amont </a:t>
            </a:r>
            <a:r>
              <a:rPr lang="fr-FR" sz="2800" b="1" dirty="0">
                <a:solidFill>
                  <a:srgbClr val="FFFFFF"/>
                </a:solidFill>
              </a:rPr>
              <a:t>: </a:t>
            </a:r>
          </a:p>
        </p:txBody>
      </p:sp>
      <p:sp>
        <p:nvSpPr>
          <p:cNvPr id="2" name="Rectangle 1"/>
          <p:cNvSpPr/>
          <p:nvPr/>
        </p:nvSpPr>
        <p:spPr>
          <a:xfrm>
            <a:off x="3059832" y="1544017"/>
            <a:ext cx="4968552" cy="461665"/>
          </a:xfrm>
          <a:prstGeom prst="rect">
            <a:avLst/>
          </a:prstGeom>
          <a:solidFill>
            <a:srgbClr val="E61853"/>
          </a:solidFill>
          <a:ln>
            <a:solidFill>
              <a:srgbClr val="FF0000"/>
            </a:solidFill>
          </a:ln>
        </p:spPr>
        <p:txBody>
          <a:bodyPr wrap="square">
            <a:spAutoFit/>
          </a:bodyPr>
          <a:lstStyle/>
          <a:p>
            <a:r>
              <a:rPr lang="fr-FR" sz="2400" dirty="0" smtClean="0">
                <a:solidFill>
                  <a:schemeClr val="bg2">
                    <a:lumMod val="20000"/>
                    <a:lumOff val="80000"/>
                  </a:schemeClr>
                </a:solidFill>
              </a:rPr>
              <a:t>Méthotrexate (MTX) : Chef de file</a:t>
            </a:r>
            <a:endParaRPr lang="fr-FR" sz="2400" dirty="0">
              <a:solidFill>
                <a:schemeClr val="bg2">
                  <a:lumMod val="20000"/>
                  <a:lumOff val="80000"/>
                </a:schemeClr>
              </a:solidFill>
            </a:endParaRPr>
          </a:p>
        </p:txBody>
      </p:sp>
      <p:sp>
        <p:nvSpPr>
          <p:cNvPr id="11" name="Rectangle à coins arrondis 4"/>
          <p:cNvSpPr/>
          <p:nvPr/>
        </p:nvSpPr>
        <p:spPr>
          <a:xfrm>
            <a:off x="35496" y="1484784"/>
            <a:ext cx="2880320" cy="576064"/>
          </a:xfrm>
          <a:prstGeom prst="roundRect">
            <a:avLst>
              <a:gd name="adj" fmla="val 50000"/>
            </a:avLst>
          </a:prstGeom>
          <a:solidFill>
            <a:schemeClr val="tx2">
              <a:lumMod val="50000"/>
              <a:lumOff val="50000"/>
            </a:schemeClr>
          </a:solidFill>
          <a:ln w="25400" cap="flat" cmpd="sng" algn="ctr">
            <a:solidFill>
              <a:srgbClr val="ABACFF">
                <a:lumMod val="1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800" b="1" i="0" u="none" strike="noStrike" kern="0" cap="none" spc="0" normalizeH="0" baseline="0" noProof="0" dirty="0" smtClean="0">
                <a:ln>
                  <a:noFill/>
                </a:ln>
                <a:solidFill>
                  <a:srgbClr val="FFFF00"/>
                </a:solidFill>
                <a:effectLst/>
                <a:uLnTx/>
                <a:uFillTx/>
                <a:latin typeface="Arial"/>
                <a:ea typeface="+mn-ea"/>
                <a:cs typeface="Arial"/>
              </a:rPr>
              <a:t>3. Anti-</a:t>
            </a:r>
            <a:r>
              <a:rPr kumimoji="0" lang="fr-FR" sz="2800" b="1" i="0" u="none" strike="noStrike" kern="0" cap="none" spc="0" normalizeH="0" baseline="0" noProof="0" dirty="0" err="1" smtClean="0">
                <a:ln>
                  <a:noFill/>
                </a:ln>
                <a:solidFill>
                  <a:srgbClr val="FFFF00"/>
                </a:solidFill>
                <a:effectLst/>
                <a:uLnTx/>
                <a:uFillTx/>
                <a:latin typeface="Arial"/>
                <a:ea typeface="+mn-ea"/>
                <a:cs typeface="Arial"/>
              </a:rPr>
              <a:t>folates</a:t>
            </a:r>
            <a:endParaRPr kumimoji="0" lang="fr-FR" sz="2800" b="1" i="0" u="none" strike="noStrike" kern="0" cap="none" spc="0" normalizeH="0" baseline="0" noProof="0" dirty="0">
              <a:ln>
                <a:noFill/>
              </a:ln>
              <a:solidFill>
                <a:srgbClr val="FFFF00"/>
              </a:solidFill>
              <a:effectLst/>
              <a:uLnTx/>
              <a:uFillTx/>
              <a:latin typeface="Arial"/>
              <a:ea typeface="+mn-ea"/>
              <a:cs typeface="Arial"/>
            </a:endParaRPr>
          </a:p>
        </p:txBody>
      </p:sp>
      <p:sp>
        <p:nvSpPr>
          <p:cNvPr id="10" name="Rectangle 9"/>
          <p:cNvSpPr/>
          <p:nvPr/>
        </p:nvSpPr>
        <p:spPr>
          <a:xfrm>
            <a:off x="0" y="2274838"/>
            <a:ext cx="9144000" cy="3847207"/>
          </a:xfrm>
          <a:prstGeom prst="rect">
            <a:avLst/>
          </a:prstGeom>
        </p:spPr>
        <p:txBody>
          <a:bodyPr wrap="square">
            <a:spAutoFit/>
          </a:bodyPr>
          <a:lstStyle/>
          <a:p>
            <a:r>
              <a:rPr lang="fr-FR" sz="3200" b="1" dirty="0">
                <a:solidFill>
                  <a:srgbClr val="7030A0"/>
                </a:solidFill>
              </a:rPr>
              <a:t>Pharmacocinétique</a:t>
            </a:r>
            <a:r>
              <a:rPr lang="fr-FR" sz="3200" b="1" dirty="0" smtClean="0">
                <a:solidFill>
                  <a:srgbClr val="7030A0"/>
                </a:solidFill>
              </a:rPr>
              <a:t>:</a:t>
            </a:r>
          </a:p>
          <a:p>
            <a:endParaRPr lang="fr-FR" sz="3200" b="1" dirty="0">
              <a:solidFill>
                <a:srgbClr val="7030A0"/>
              </a:solidFill>
            </a:endParaRPr>
          </a:p>
          <a:p>
            <a:pPr>
              <a:lnSpc>
                <a:spcPct val="150000"/>
              </a:lnSpc>
            </a:pPr>
            <a:r>
              <a:rPr lang="fr-FR" sz="2400" dirty="0"/>
              <a:t> </a:t>
            </a:r>
            <a:r>
              <a:rPr lang="fr-FR" sz="2400" dirty="0" smtClean="0"/>
              <a:t>- Métabolisme hépatique + </a:t>
            </a:r>
            <a:r>
              <a:rPr lang="fr-FR" sz="2400" dirty="0"/>
              <a:t>tumoral. Métabolites actifs!</a:t>
            </a:r>
          </a:p>
          <a:p>
            <a:pPr>
              <a:lnSpc>
                <a:spcPct val="150000"/>
              </a:lnSpc>
            </a:pPr>
            <a:r>
              <a:rPr lang="fr-FR" sz="2400" dirty="0"/>
              <a:t> </a:t>
            </a:r>
            <a:r>
              <a:rPr lang="fr-FR" sz="2400" dirty="0" smtClean="0"/>
              <a:t>- Elimination urinaire (</a:t>
            </a:r>
            <a:r>
              <a:rPr lang="fr-FR" sz="2400" b="1" dirty="0" smtClean="0"/>
              <a:t>t</a:t>
            </a:r>
            <a:r>
              <a:rPr lang="fr-FR" b="1" dirty="0" smtClean="0"/>
              <a:t>1/2</a:t>
            </a:r>
            <a:r>
              <a:rPr lang="fr-FR" sz="2400" b="1" dirty="0" smtClean="0"/>
              <a:t>=10h)</a:t>
            </a:r>
            <a:r>
              <a:rPr lang="fr-FR" sz="2400" dirty="0" smtClean="0"/>
              <a:t>.</a:t>
            </a:r>
            <a:endParaRPr lang="fr-FR" sz="2400" dirty="0"/>
          </a:p>
          <a:p>
            <a:pPr>
              <a:lnSpc>
                <a:spcPct val="150000"/>
              </a:lnSpc>
            </a:pPr>
            <a:r>
              <a:rPr lang="fr-FR" sz="2400" dirty="0"/>
              <a:t> </a:t>
            </a:r>
            <a:r>
              <a:rPr lang="fr-FR" sz="2400" dirty="0" smtClean="0"/>
              <a:t>- Faible </a:t>
            </a:r>
            <a:r>
              <a:rPr lang="fr-FR" sz="2400" dirty="0"/>
              <a:t>liaison protéique (60%).</a:t>
            </a:r>
          </a:p>
          <a:p>
            <a:pPr>
              <a:lnSpc>
                <a:spcPct val="150000"/>
              </a:lnSpc>
            </a:pPr>
            <a:r>
              <a:rPr lang="fr-FR" sz="2400" dirty="0"/>
              <a:t> </a:t>
            </a:r>
            <a:r>
              <a:rPr lang="fr-FR" sz="2400" dirty="0" smtClean="0"/>
              <a:t>- Faux </a:t>
            </a:r>
            <a:r>
              <a:rPr lang="fr-FR" sz="2400" dirty="0"/>
              <a:t>substrat inhibant compétitivement la </a:t>
            </a:r>
            <a:r>
              <a:rPr lang="fr-FR" sz="2400" dirty="0" smtClean="0"/>
              <a:t>DHFR.</a:t>
            </a:r>
            <a:endParaRPr lang="fr-FR" sz="2400" dirty="0"/>
          </a:p>
          <a:p>
            <a:pPr>
              <a:lnSpc>
                <a:spcPct val="150000"/>
              </a:lnSpc>
            </a:pPr>
            <a:r>
              <a:rPr lang="fr-FR" sz="2400" dirty="0"/>
              <a:t> </a:t>
            </a:r>
            <a:r>
              <a:rPr lang="fr-FR" sz="2400" dirty="0" smtClean="0"/>
              <a:t>- Existe </a:t>
            </a:r>
            <a:r>
              <a:rPr lang="fr-FR" sz="2400" dirty="0"/>
              <a:t>sous forme orale.</a:t>
            </a:r>
          </a:p>
        </p:txBody>
      </p:sp>
    </p:spTree>
    <p:extLst>
      <p:ext uri="{BB962C8B-B14F-4D97-AF65-F5344CB8AC3E}">
        <p14:creationId xmlns:p14="http://schemas.microsoft.com/office/powerpoint/2010/main" val="154398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72008" y="4586352"/>
            <a:ext cx="4067944" cy="193899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fr-FR" sz="2400" dirty="0">
                <a:latin typeface="Calibri" pitchFamily="34" charset="0"/>
                <a:ea typeface="Arial" pitchFamily="34" charset="0"/>
                <a:cs typeface="Arial" pitchFamily="34" charset="0"/>
              </a:rPr>
              <a:t>I</a:t>
            </a:r>
            <a:r>
              <a:rPr kumimoji="0" lang="fr-FR" sz="2400" b="0" i="0" u="none" strike="noStrike" cap="none" normalizeH="0" baseline="0" dirty="0" smtClean="0">
                <a:ln>
                  <a:noFill/>
                </a:ln>
                <a:solidFill>
                  <a:schemeClr val="tx1"/>
                </a:solidFill>
                <a:effectLst/>
                <a:latin typeface="Calibri" pitchFamily="34" charset="0"/>
                <a:ea typeface="Arial" pitchFamily="34" charset="0"/>
                <a:cs typeface="Arial" pitchFamily="34" charset="0"/>
              </a:rPr>
              <a:t>ls se fixent à la </a:t>
            </a:r>
            <a:r>
              <a:rPr kumimoji="0" lang="fr-FR" sz="2400" b="1" i="0" u="none" strike="noStrike" cap="none" normalizeH="0" baseline="0" dirty="0" smtClean="0">
                <a:ln>
                  <a:noFill/>
                </a:ln>
                <a:solidFill>
                  <a:srgbClr val="FF0000"/>
                </a:solidFill>
                <a:effectLst/>
                <a:latin typeface="Calibri" pitchFamily="34" charset="0"/>
                <a:ea typeface="Arial" pitchFamily="34" charset="0"/>
                <a:cs typeface="Arial" pitchFamily="34" charset="0"/>
              </a:rPr>
              <a:t>tubuline</a:t>
            </a:r>
            <a:r>
              <a:rPr kumimoji="0" lang="fr-FR" sz="2400" b="0" i="0" u="none" strike="noStrike" cap="none" normalizeH="0" baseline="0" dirty="0" smtClean="0">
                <a:ln>
                  <a:noFill/>
                </a:ln>
                <a:solidFill>
                  <a:schemeClr val="tx1"/>
                </a:solidFill>
                <a:effectLst/>
                <a:latin typeface="Calibri" pitchFamily="34" charset="0"/>
                <a:ea typeface="Arial" pitchFamily="34" charset="0"/>
                <a:cs typeface="Arial" pitchFamily="34" charset="0"/>
              </a:rPr>
              <a:t> et bloquent sa polymérisation en </a:t>
            </a:r>
            <a:r>
              <a:rPr kumimoji="0" lang="fr-FR" sz="2400" b="1" i="0" u="none" strike="noStrike" cap="none" normalizeH="0" baseline="0" dirty="0" smtClean="0">
                <a:ln>
                  <a:noFill/>
                </a:ln>
                <a:solidFill>
                  <a:srgbClr val="FF0000"/>
                </a:solidFill>
                <a:effectLst/>
                <a:latin typeface="Calibri" pitchFamily="34" charset="0"/>
                <a:ea typeface="Arial" pitchFamily="34" charset="0"/>
                <a:cs typeface="Arial" pitchFamily="34" charset="0"/>
              </a:rPr>
              <a:t>microtubules</a:t>
            </a:r>
            <a:r>
              <a:rPr lang="fr-FR" sz="2400" dirty="0">
                <a:latin typeface="Calibri" pitchFamily="34" charset="0"/>
                <a:ea typeface="Arial" pitchFamily="34" charset="0"/>
                <a:cs typeface="Arial" pitchFamily="34" charset="0"/>
              </a:rPr>
              <a:t>.</a:t>
            </a:r>
            <a:endParaRPr kumimoji="0" lang="fr-FR" sz="2400" b="0" i="0" u="none" strike="noStrike" cap="none" normalizeH="0" baseline="0" dirty="0" smtClean="0">
              <a:ln>
                <a:noFill/>
              </a:ln>
              <a:solidFill>
                <a:schemeClr val="tx1"/>
              </a:solidFill>
              <a:effectLst/>
              <a:latin typeface="Calibri" pitchFamily="34" charset="0"/>
              <a:ea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dirty="0" smtClean="0">
                <a:ln>
                  <a:noFill/>
                </a:ln>
                <a:solidFill>
                  <a:schemeClr val="tx1"/>
                </a:solidFill>
                <a:effectLst/>
                <a:latin typeface="Calibri" pitchFamily="34" charset="0"/>
                <a:ea typeface="Arial" pitchFamily="34" charset="0"/>
                <a:cs typeface="Arial" pitchFamily="34" charset="0"/>
              </a:rPr>
              <a:t>La mitose est bloquée en </a:t>
            </a:r>
            <a:r>
              <a:rPr kumimoji="0" lang="fr-FR" sz="2400" b="1" i="0" u="sng" strike="noStrike" cap="none" normalizeH="0" baseline="0" dirty="0" smtClean="0">
                <a:ln>
                  <a:noFill/>
                </a:ln>
                <a:solidFill>
                  <a:srgbClr val="FF0000"/>
                </a:solidFill>
                <a:effectLst/>
                <a:latin typeface="Calibri" pitchFamily="34" charset="0"/>
                <a:ea typeface="Arial" pitchFamily="34" charset="0"/>
                <a:cs typeface="Arial" pitchFamily="34" charset="0"/>
              </a:rPr>
              <a:t>métaphase.</a:t>
            </a:r>
            <a:endParaRPr kumimoji="0" lang="fr-FR" sz="3200" b="0" i="0" u="none" strike="noStrike" cap="none" normalizeH="0" baseline="0" dirty="0" smtClean="0">
              <a:ln>
                <a:noFill/>
              </a:ln>
              <a:solidFill>
                <a:srgbClr val="FF0000"/>
              </a:solidFill>
              <a:effectLst/>
              <a:latin typeface="Arial" pitchFamily="34" charset="0"/>
              <a:cs typeface="Arial" pitchFamily="34" charset="0"/>
            </a:endParaRPr>
          </a:p>
        </p:txBody>
      </p:sp>
      <p:sp>
        <p:nvSpPr>
          <p:cNvPr id="5" name="Text Box 3"/>
          <p:cNvSpPr txBox="1">
            <a:spLocks noChangeArrowheads="1"/>
          </p:cNvSpPr>
          <p:nvPr/>
        </p:nvSpPr>
        <p:spPr bwMode="auto">
          <a:xfrm>
            <a:off x="4879727" y="3990543"/>
            <a:ext cx="3868737" cy="224676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dirty="0" smtClean="0">
                <a:ln>
                  <a:noFill/>
                </a:ln>
                <a:solidFill>
                  <a:schemeClr val="tx1"/>
                </a:solidFill>
                <a:effectLst/>
                <a:latin typeface="Calibri" pitchFamily="34" charset="0"/>
                <a:ea typeface="Arial" pitchFamily="34" charset="0"/>
                <a:cs typeface="Arial" pitchFamily="34" charset="0"/>
              </a:rPr>
              <a:t>Ils se fixent aux </a:t>
            </a:r>
            <a:r>
              <a:rPr kumimoji="0" lang="fr-FR" sz="2400" b="1" i="0" u="none" strike="noStrike" cap="none" normalizeH="0" baseline="0" dirty="0" smtClean="0">
                <a:ln>
                  <a:noFill/>
                </a:ln>
                <a:solidFill>
                  <a:srgbClr val="FF0000"/>
                </a:solidFill>
                <a:effectLst/>
                <a:latin typeface="Calibri" pitchFamily="34" charset="0"/>
                <a:ea typeface="Arial" pitchFamily="34" charset="0"/>
                <a:cs typeface="Arial" pitchFamily="34" charset="0"/>
              </a:rPr>
              <a:t>microtubules</a:t>
            </a:r>
            <a:r>
              <a:rPr lang="fr-FR" sz="2400" dirty="0">
                <a:latin typeface="Calibri" pitchFamily="34" charset="0"/>
                <a:ea typeface="Arial" pitchFamily="34" charset="0"/>
                <a:cs typeface="Arial" pitchFamily="34" charset="0"/>
              </a:rPr>
              <a:t> </a:t>
            </a:r>
            <a:r>
              <a:rPr kumimoji="0" lang="fr-FR" sz="2400" b="0" i="0" u="none" strike="noStrike" cap="none" normalizeH="0" baseline="0" dirty="0" smtClean="0">
                <a:ln>
                  <a:noFill/>
                </a:ln>
                <a:solidFill>
                  <a:schemeClr val="tx1"/>
                </a:solidFill>
                <a:effectLst/>
                <a:latin typeface="Calibri" pitchFamily="34" charset="0"/>
                <a:ea typeface="Arial" pitchFamily="34" charset="0"/>
                <a:cs typeface="Arial" pitchFamily="34" charset="0"/>
              </a:rPr>
              <a:t>et empêchent leur </a:t>
            </a:r>
            <a:r>
              <a:rPr kumimoji="0" lang="fr-FR" sz="2400" b="1" i="0" u="none" strike="noStrike" cap="none" normalizeH="0" baseline="0" dirty="0" smtClean="0">
                <a:ln>
                  <a:noFill/>
                </a:ln>
                <a:solidFill>
                  <a:srgbClr val="FF0000"/>
                </a:solidFill>
                <a:effectLst/>
                <a:latin typeface="Calibri" pitchFamily="34" charset="0"/>
                <a:ea typeface="Arial" pitchFamily="34" charset="0"/>
                <a:cs typeface="Arial" pitchFamily="34" charset="0"/>
              </a:rPr>
              <a:t>dépolymérisation</a:t>
            </a:r>
            <a:r>
              <a:rPr kumimoji="0" lang="fr-FR" sz="2400" b="1" i="0" u="none" strike="noStrike" cap="none" normalizeH="0" baseline="0" dirty="0" smtClean="0">
                <a:ln>
                  <a:noFill/>
                </a:ln>
                <a:solidFill>
                  <a:schemeClr val="tx1"/>
                </a:solidFill>
                <a:effectLst/>
                <a:latin typeface="Calibri" pitchFamily="34" charset="0"/>
                <a:ea typeface="Arial" pitchFamily="34" charset="0"/>
                <a:cs typeface="Arial" pitchFamily="34" charset="0"/>
              </a:rPr>
              <a:t>.</a:t>
            </a:r>
            <a:r>
              <a:rPr kumimoji="0" lang="fr-FR" sz="2400" b="0" i="0" u="none" strike="noStrike" cap="none" normalizeH="0" baseline="0" dirty="0" smtClean="0">
                <a:ln>
                  <a:noFill/>
                </a:ln>
                <a:solidFill>
                  <a:schemeClr val="tx1"/>
                </a:solidFill>
                <a:effectLst/>
                <a:latin typeface="Calibri" pitchFamily="34" charset="0"/>
                <a:ea typeface="Arial" pitchFamily="34" charset="0"/>
                <a:cs typeface="Arial" pitchFamily="34" charset="0"/>
              </a:rPr>
              <a:t>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2400" b="0" i="0" u="none" strike="noStrike" cap="none" normalizeH="0" baseline="0" dirty="0" smtClean="0">
                <a:ln>
                  <a:noFill/>
                </a:ln>
                <a:solidFill>
                  <a:schemeClr val="tx1"/>
                </a:solidFill>
                <a:effectLst/>
                <a:latin typeface="Calibri" pitchFamily="34" charset="0"/>
                <a:ea typeface="Arial" pitchFamily="34" charset="0"/>
                <a:cs typeface="Arial" pitchFamily="34" charset="0"/>
              </a:rPr>
              <a:t>Les cellules sont bloquées en</a:t>
            </a:r>
            <a:r>
              <a:rPr kumimoji="0" lang="fr-FR" sz="2400" b="0" i="0" u="none" strike="noStrike" cap="none" normalizeH="0" dirty="0" smtClean="0">
                <a:ln>
                  <a:noFill/>
                </a:ln>
                <a:solidFill>
                  <a:schemeClr val="tx1"/>
                </a:solidFill>
                <a:effectLst/>
                <a:latin typeface="Calibri" pitchFamily="34" charset="0"/>
                <a:ea typeface="Arial" pitchFamily="34" charset="0"/>
                <a:cs typeface="Arial" pitchFamily="34" charset="0"/>
              </a:rPr>
              <a:t> </a:t>
            </a:r>
            <a:r>
              <a:rPr kumimoji="0" lang="fr-FR" sz="2400" b="1" i="0" u="sng" strike="noStrike" cap="none" normalizeH="0" baseline="0" dirty="0" smtClean="0">
                <a:ln>
                  <a:noFill/>
                </a:ln>
                <a:solidFill>
                  <a:srgbClr val="FF0000"/>
                </a:solidFill>
                <a:effectLst/>
                <a:latin typeface="Calibri" pitchFamily="34" charset="0"/>
                <a:ea typeface="Arial" pitchFamily="34" charset="0"/>
                <a:cs typeface="Arial" pitchFamily="34" charset="0"/>
              </a:rPr>
              <a:t>métaphase</a:t>
            </a:r>
            <a:r>
              <a:rPr kumimoji="0" lang="fr-FR" sz="2400" b="0" i="0" u="none" strike="noStrike" cap="none" normalizeH="0" baseline="0" dirty="0" smtClean="0">
                <a:ln>
                  <a:noFill/>
                </a:ln>
                <a:solidFill>
                  <a:schemeClr val="tx1"/>
                </a:solidFill>
                <a:effectLst/>
                <a:latin typeface="Times New Roman" pitchFamily="18" charset="0"/>
                <a:ea typeface="Arial" pitchFamily="34" charset="0"/>
                <a:cs typeface="Arial" pitchFamily="34" charset="0"/>
              </a:rPr>
              <a:t>.</a:t>
            </a:r>
            <a:endParaRPr kumimoji="0" lang="fr-FR" sz="32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Text Box 4"/>
          <p:cNvSpPr txBox="1">
            <a:spLocks noChangeArrowheads="1"/>
          </p:cNvSpPr>
          <p:nvPr/>
        </p:nvSpPr>
        <p:spPr bwMode="auto">
          <a:xfrm>
            <a:off x="755577" y="1340768"/>
            <a:ext cx="2686050" cy="237626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dirty="0" smtClean="0">
                <a:ln>
                  <a:noFill/>
                </a:ln>
                <a:solidFill>
                  <a:srgbClr val="FF0000"/>
                </a:solidFill>
                <a:effectLst/>
                <a:latin typeface="Calibri" pitchFamily="34" charset="0"/>
                <a:ea typeface="Arial" pitchFamily="34" charset="0"/>
                <a:cs typeface="Arial" pitchFamily="34" charset="0"/>
              </a:rPr>
              <a:t>Alcaloïdes de la pervenche</a:t>
            </a:r>
            <a:r>
              <a:rPr kumimoji="0" lang="fr-FR" sz="2400" b="1" i="0" u="none" strike="noStrike" cap="none" normalizeH="0" baseline="0" dirty="0" smtClean="0">
                <a:ln>
                  <a:noFill/>
                </a:ln>
                <a:solidFill>
                  <a:srgbClr val="FF0000"/>
                </a:solidFill>
                <a:effectLst/>
                <a:latin typeface="Times New Roman" pitchFamily="18" charset="0"/>
                <a:ea typeface="Arial" pitchFamily="34" charset="0"/>
                <a:cs typeface="Arial"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dirty="0" smtClean="0">
                <a:ln>
                  <a:noFill/>
                </a:ln>
                <a:solidFill>
                  <a:schemeClr val="tx1"/>
                </a:solidFill>
                <a:effectLst/>
                <a:latin typeface="Calibri" pitchFamily="34" charset="0"/>
                <a:ea typeface="Arial" pitchFamily="34" charset="0"/>
                <a:cs typeface="Arial" pitchFamily="34" charset="0"/>
              </a:rPr>
              <a:t>Vinblastine</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dirty="0" smtClean="0">
                <a:ln>
                  <a:noFill/>
                </a:ln>
                <a:solidFill>
                  <a:schemeClr val="tx1"/>
                </a:solidFill>
                <a:effectLst/>
                <a:latin typeface="Calibri" pitchFamily="34" charset="0"/>
                <a:ea typeface="Arial" pitchFamily="34" charset="0"/>
                <a:cs typeface="Arial" pitchFamily="34" charset="0"/>
              </a:rPr>
              <a:t>Vincristine</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2400" b="1" i="0" u="none" strike="noStrike" cap="none" normalizeH="0" baseline="0" dirty="0" smtClean="0">
                <a:ln>
                  <a:noFill/>
                </a:ln>
                <a:solidFill>
                  <a:schemeClr val="tx1"/>
                </a:solidFill>
                <a:effectLst/>
                <a:latin typeface="Calibri" pitchFamily="34" charset="0"/>
                <a:ea typeface="Arial" pitchFamily="34" charset="0"/>
                <a:cs typeface="Arial" pitchFamily="34" charset="0"/>
              </a:rPr>
              <a:t>Vindésine</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fr-FR" sz="2400" b="1" i="0" u="none" strike="noStrike" cap="none" normalizeH="0" baseline="0" dirty="0" err="1" smtClean="0">
                <a:ln>
                  <a:noFill/>
                </a:ln>
                <a:solidFill>
                  <a:schemeClr val="tx1"/>
                </a:solidFill>
                <a:effectLst/>
                <a:latin typeface="Calibri" pitchFamily="34" charset="0"/>
                <a:ea typeface="Arial" pitchFamily="34" charset="0"/>
                <a:cs typeface="Arial" pitchFamily="34" charset="0"/>
              </a:rPr>
              <a:t>Vinorelbine</a:t>
            </a:r>
            <a:endParaRPr kumimoji="0" lang="fr-FR"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Text Box 5"/>
          <p:cNvSpPr txBox="1">
            <a:spLocks noChangeArrowheads="1"/>
          </p:cNvSpPr>
          <p:nvPr/>
        </p:nvSpPr>
        <p:spPr bwMode="auto">
          <a:xfrm>
            <a:off x="5311775" y="1628800"/>
            <a:ext cx="2788617" cy="136815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fr-FR" sz="2400" b="1" i="0" u="none" strike="noStrike" cap="none" normalizeH="0" baseline="0" dirty="0" smtClean="0">
                <a:ln>
                  <a:noFill/>
                </a:ln>
                <a:solidFill>
                  <a:srgbClr val="FF0000"/>
                </a:solidFill>
                <a:effectLst/>
                <a:latin typeface="Calibri" pitchFamily="34" charset="0"/>
                <a:ea typeface="Arial" pitchFamily="34" charset="0"/>
                <a:cs typeface="Arial" pitchFamily="34" charset="0"/>
              </a:rPr>
              <a:t>Taxanes</a:t>
            </a:r>
            <a:endParaRPr kumimoji="0" lang="fr-FR" sz="2400" b="1" i="0" u="none" strike="noStrike" cap="none" normalizeH="0" baseline="0" dirty="0" smtClean="0">
              <a:ln>
                <a:noFill/>
              </a:ln>
              <a:solidFill>
                <a:srgbClr val="FF0000"/>
              </a:solidFill>
              <a:effectLst/>
              <a:latin typeface="Times New Roman" pitchFamily="18" charset="0"/>
              <a:ea typeface="Arial" pitchFamily="34" charset="0"/>
              <a:cs typeface="Arial"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fr-FR" sz="2400" b="1" i="0" u="none" strike="noStrike" cap="none" normalizeH="0" baseline="0" dirty="0" err="1" smtClean="0">
                <a:ln>
                  <a:noFill/>
                </a:ln>
                <a:solidFill>
                  <a:schemeClr val="tx1"/>
                </a:solidFill>
                <a:effectLst/>
                <a:latin typeface="Calibri" pitchFamily="34" charset="0"/>
                <a:ea typeface="Arial" pitchFamily="34" charset="0"/>
                <a:cs typeface="Arial" pitchFamily="34" charset="0"/>
              </a:rPr>
              <a:t>Docétaxel</a:t>
            </a:r>
            <a:r>
              <a:rPr kumimoji="0" lang="fr-FR" sz="2400" b="1" i="0" u="none" strike="noStrike" cap="none" normalizeH="0" baseline="0" dirty="0" smtClean="0">
                <a:ln>
                  <a:noFill/>
                </a:ln>
                <a:solidFill>
                  <a:schemeClr val="tx1"/>
                </a:solidFill>
                <a:effectLst/>
                <a:latin typeface="Calibri" pitchFamily="34" charset="0"/>
                <a:ea typeface="Arial" pitchFamily="34" charset="0"/>
                <a:cs typeface="Arial" pitchFamily="34" charset="0"/>
              </a:rPr>
              <a:t>, </a:t>
            </a:r>
            <a:r>
              <a:rPr kumimoji="0" lang="fr-FR" sz="2400" b="1" i="0" u="none" strike="noStrike" cap="none" normalizeH="0" baseline="0" dirty="0" err="1" smtClean="0">
                <a:ln>
                  <a:noFill/>
                </a:ln>
                <a:solidFill>
                  <a:schemeClr val="tx1"/>
                </a:solidFill>
                <a:effectLst/>
                <a:latin typeface="Calibri" pitchFamily="34" charset="0"/>
                <a:ea typeface="Arial" pitchFamily="34" charset="0"/>
                <a:cs typeface="Arial" pitchFamily="34" charset="0"/>
              </a:rPr>
              <a:t>paclitaxel</a:t>
            </a:r>
            <a:endParaRPr kumimoji="0" lang="fr-FR" sz="32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8" name="Group 7"/>
          <p:cNvGrpSpPr/>
          <p:nvPr/>
        </p:nvGrpSpPr>
        <p:grpSpPr>
          <a:xfrm>
            <a:off x="0" y="-27384"/>
            <a:ext cx="9144000" cy="836712"/>
            <a:chOff x="3149500" y="1354376"/>
            <a:chExt cx="5703430" cy="1286628"/>
          </a:xfrm>
        </p:grpSpPr>
        <p:sp>
          <p:nvSpPr>
            <p:cNvPr id="9" name="Rectangle 8"/>
            <p:cNvSpPr/>
            <p:nvPr/>
          </p:nvSpPr>
          <p:spPr>
            <a:xfrm>
              <a:off x="3149500" y="1354376"/>
              <a:ext cx="5703430" cy="1003565"/>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lvl="0" algn="ctr" fontAlgn="base">
                <a:spcBef>
                  <a:spcPct val="0"/>
                </a:spcBef>
                <a:spcAft>
                  <a:spcPct val="0"/>
                </a:spcAft>
              </a:pPr>
              <a:r>
                <a:rPr lang="fr-FR" sz="2800" dirty="0" smtClean="0">
                  <a:solidFill>
                    <a:srgbClr val="FFFF00"/>
                  </a:solidFill>
                  <a:latin typeface="Comic Sans MS" pitchFamily="66" charset="0"/>
                </a:rPr>
                <a:t>II. Les </a:t>
              </a:r>
              <a:r>
                <a:rPr lang="fr-FR" sz="2800" dirty="0">
                  <a:solidFill>
                    <a:srgbClr val="FFFF00"/>
                  </a:solidFill>
                  <a:latin typeface="Comic Sans MS" pitchFamily="66" charset="0"/>
                </a:rPr>
                <a:t>agents réagissant </a:t>
              </a:r>
              <a:r>
                <a:rPr lang="fr-FR" sz="2800" dirty="0" smtClean="0">
                  <a:solidFill>
                    <a:srgbClr val="FFFF00"/>
                  </a:solidFill>
                  <a:latin typeface="Comic Sans MS" pitchFamily="66" charset="0"/>
                </a:rPr>
                <a:t>indirectement </a:t>
              </a:r>
              <a:r>
                <a:rPr lang="fr-FR" sz="2800" dirty="0">
                  <a:solidFill>
                    <a:srgbClr val="FFFF00"/>
                  </a:solidFill>
                  <a:latin typeface="Comic Sans MS" pitchFamily="66" charset="0"/>
                </a:rPr>
                <a:t>avec l’ADN</a:t>
              </a:r>
            </a:p>
          </p:txBody>
        </p:sp>
        <p:sp>
          <p:nvSpPr>
            <p:cNvPr id="10" name="Rectangle 9"/>
            <p:cNvSpPr/>
            <p:nvPr/>
          </p:nvSpPr>
          <p:spPr>
            <a:xfrm>
              <a:off x="3149500" y="1422995"/>
              <a:ext cx="2030015" cy="1218009"/>
            </a:xfrm>
            <a:prstGeom prst="rect">
              <a:avLst/>
            </a:prstGeom>
            <a:noFill/>
            <a:ln>
              <a:noFill/>
            </a:ln>
            <a:effectLst/>
          </p:spPr>
          <p:txBody>
            <a:bodyPr spcFirstLastPara="0" vert="horz" wrap="square" lIns="209550" tIns="209550" rIns="209550" bIns="209550" numCol="1" spcCol="1270" anchor="ctr" anchorCtr="0">
              <a:noAutofit/>
            </a:bodyPr>
            <a:lstStyle/>
            <a:p>
              <a:pPr marL="0" marR="0" lvl="0" indent="0" algn="ctr" defTabSz="2444750" eaLnBrk="1" fontAlgn="auto" latinLnBrk="0" hangingPunct="1">
                <a:lnSpc>
                  <a:spcPct val="90000"/>
                </a:lnSpc>
                <a:spcBef>
                  <a:spcPct val="0"/>
                </a:spcBef>
                <a:spcAft>
                  <a:spcPct val="35000"/>
                </a:spcAft>
                <a:buClrTx/>
                <a:buSzTx/>
                <a:buFontTx/>
                <a:buNone/>
                <a:tabLst/>
                <a:defRPr/>
              </a:pPr>
              <a:endParaRPr kumimoji="0" lang="fr-FR" sz="5500" b="0" i="0" u="none" strike="noStrike" kern="1200" cap="none" spc="0" normalizeH="0" baseline="0" noProof="0" dirty="0">
                <a:ln>
                  <a:noFill/>
                </a:ln>
                <a:solidFill>
                  <a:sysClr val="window" lastClr="FFFFFF"/>
                </a:solidFill>
                <a:effectLst/>
                <a:uLnTx/>
                <a:uFillTx/>
                <a:latin typeface="Calibri"/>
                <a:ea typeface="+mn-ea"/>
                <a:cs typeface="+mn-cs"/>
              </a:endParaRPr>
            </a:p>
          </p:txBody>
        </p:sp>
      </p:grpSp>
      <p:sp>
        <p:nvSpPr>
          <p:cNvPr id="11" name="Espace réservé du contenu 8"/>
          <p:cNvSpPr txBox="1">
            <a:spLocks/>
          </p:cNvSpPr>
          <p:nvPr/>
        </p:nvSpPr>
        <p:spPr bwMode="auto">
          <a:xfrm>
            <a:off x="-3" y="724640"/>
            <a:ext cx="1907707" cy="544120"/>
          </a:xfrm>
          <a:prstGeom prst="roundRect">
            <a:avLst>
              <a:gd name="adj" fmla="val 44167"/>
            </a:avLst>
          </a:prstGeom>
          <a:solidFill>
            <a:srgbClr val="ABACFF">
              <a:lumMod val="10000"/>
            </a:srgbClr>
          </a:solidFill>
          <a:ln w="25400" cap="flat" cmpd="sng" algn="ctr">
            <a:solidFill>
              <a:srgbClr val="ABACFF">
                <a:lumMod val="10000"/>
              </a:srgbClr>
            </a:solidFill>
            <a:prstDash val="solid"/>
          </a:ln>
          <a:effectLst/>
          <a:extLst/>
        </p:spPr>
        <p:txBody>
          <a:bodyPr vert="horz" wrap="square" lIns="91440" tIns="45720" rIns="91440" bIns="45720" numCol="1" rtlCol="0" anchor="ctr"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0" indent="0" algn="ctr" fontAlgn="auto">
              <a:spcBef>
                <a:spcPts val="0"/>
              </a:spcBef>
              <a:spcAft>
                <a:spcPts val="0"/>
              </a:spcAft>
              <a:buFontTx/>
              <a:buNone/>
            </a:pPr>
            <a:r>
              <a:rPr lang="fr-FR" sz="2800" b="1" dirty="0">
                <a:solidFill>
                  <a:srgbClr val="FFFFFF"/>
                </a:solidFill>
              </a:rPr>
              <a:t>En </a:t>
            </a:r>
            <a:r>
              <a:rPr lang="fr-FR" sz="2800" b="1" dirty="0" smtClean="0">
                <a:solidFill>
                  <a:srgbClr val="FFFFFF"/>
                </a:solidFill>
              </a:rPr>
              <a:t>aval </a:t>
            </a:r>
            <a:endParaRPr lang="fr-FR" sz="2800" b="1" dirty="0">
              <a:solidFill>
                <a:srgbClr val="FFFFFF"/>
              </a:solidFill>
            </a:endParaRPr>
          </a:p>
        </p:txBody>
      </p:sp>
      <p:sp>
        <p:nvSpPr>
          <p:cNvPr id="12" name="Rectangle 11"/>
          <p:cNvSpPr/>
          <p:nvPr/>
        </p:nvSpPr>
        <p:spPr>
          <a:xfrm>
            <a:off x="2123728" y="745540"/>
            <a:ext cx="6784281" cy="523220"/>
          </a:xfrm>
          <a:prstGeom prst="rect">
            <a:avLst/>
          </a:prstGeom>
        </p:spPr>
        <p:txBody>
          <a:bodyPr wrap="square">
            <a:spAutoFit/>
          </a:bodyPr>
          <a:lstStyle/>
          <a:p>
            <a:pPr>
              <a:buFontTx/>
              <a:buNone/>
            </a:pPr>
            <a:r>
              <a:rPr lang="fr-FR" sz="2800" b="1" dirty="0" smtClean="0">
                <a:solidFill>
                  <a:srgbClr val="FF0000"/>
                </a:solidFill>
              </a:rPr>
              <a:t>« Poisons </a:t>
            </a:r>
            <a:r>
              <a:rPr lang="fr-FR" sz="2800" b="1" dirty="0">
                <a:solidFill>
                  <a:srgbClr val="FF0000"/>
                </a:solidFill>
              </a:rPr>
              <a:t>du </a:t>
            </a:r>
            <a:r>
              <a:rPr lang="fr-FR" sz="2800" b="1" dirty="0" smtClean="0">
                <a:solidFill>
                  <a:srgbClr val="FF0000"/>
                </a:solidFill>
              </a:rPr>
              <a:t>fuseau « antimitotiques »     </a:t>
            </a:r>
            <a:endParaRPr lang="fr-FR" sz="2800" b="1" dirty="0">
              <a:solidFill>
                <a:srgbClr val="FF0000"/>
              </a:solidFill>
            </a:endParaRPr>
          </a:p>
        </p:txBody>
      </p:sp>
      <p:sp>
        <p:nvSpPr>
          <p:cNvPr id="13" name="Down Arrow 12"/>
          <p:cNvSpPr/>
          <p:nvPr/>
        </p:nvSpPr>
        <p:spPr>
          <a:xfrm>
            <a:off x="6238031" y="3068960"/>
            <a:ext cx="936104" cy="864096"/>
          </a:xfrm>
          <a:prstGeom prst="down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Down Arrow 13"/>
          <p:cNvSpPr/>
          <p:nvPr/>
        </p:nvSpPr>
        <p:spPr>
          <a:xfrm>
            <a:off x="1627306" y="3724731"/>
            <a:ext cx="936104" cy="864096"/>
          </a:xfrm>
          <a:prstGeom prst="down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Picture 4" descr="23.jpg                                                         00000053Zip 100                        AB89E6CB:"/>
          <p:cNvPicPr>
            <a:picLocks noChangeAspect="1" noChangeArrowheads="1"/>
          </p:cNvPicPr>
          <p:nvPr/>
        </p:nvPicPr>
        <p:blipFill>
          <a:blip r:embed="rId2"/>
          <a:srcRect/>
          <a:stretch>
            <a:fillRect/>
          </a:stretch>
        </p:blipFill>
        <p:spPr bwMode="auto">
          <a:xfrm>
            <a:off x="36509" y="2132856"/>
            <a:ext cx="9144003" cy="4725144"/>
          </a:xfrm>
          <a:prstGeom prst="rect">
            <a:avLst/>
          </a:prstGeom>
          <a:noFill/>
          <a:ln w="9525">
            <a:noFill/>
            <a:miter lim="800000"/>
            <a:headEnd/>
            <a:tailEnd/>
          </a:ln>
        </p:spPr>
      </p:pic>
    </p:spTree>
    <p:extLst>
      <p:ext uri="{BB962C8B-B14F-4D97-AF65-F5344CB8AC3E}">
        <p14:creationId xmlns:p14="http://schemas.microsoft.com/office/powerpoint/2010/main" val="149107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15"/>
                                        </p:tgtEl>
                                        <p:attrNameLst>
                                          <p:attrName>ppt_w</p:attrName>
                                        </p:attrNameLst>
                                      </p:cBhvr>
                                      <p:tavLst>
                                        <p:tav tm="0">
                                          <p:val>
                                            <p:strVal val="ppt_w"/>
                                          </p:val>
                                        </p:tav>
                                        <p:tav tm="100000">
                                          <p:val>
                                            <p:fltVal val="0"/>
                                          </p:val>
                                        </p:tav>
                                      </p:tavLst>
                                    </p:anim>
                                    <p:anim calcmode="lin" valueType="num">
                                      <p:cBhvr>
                                        <p:cTn id="7" dur="1000"/>
                                        <p:tgtEl>
                                          <p:spTgt spid="15"/>
                                        </p:tgtEl>
                                        <p:attrNameLst>
                                          <p:attrName>ppt_h</p:attrName>
                                        </p:attrNameLst>
                                      </p:cBhvr>
                                      <p:tavLst>
                                        <p:tav tm="0">
                                          <p:val>
                                            <p:strVal val="ppt_h"/>
                                          </p:val>
                                        </p:tav>
                                        <p:tav tm="100000">
                                          <p:val>
                                            <p:fltVal val="0"/>
                                          </p:val>
                                        </p:tav>
                                      </p:tavLst>
                                    </p:anim>
                                    <p:anim calcmode="lin" valueType="num">
                                      <p:cBhvr>
                                        <p:cTn id="8" dur="1000"/>
                                        <p:tgtEl>
                                          <p:spTgt spid="15"/>
                                        </p:tgtEl>
                                        <p:attrNameLst>
                                          <p:attrName>style.rotation</p:attrName>
                                        </p:attrNameLst>
                                      </p:cBhvr>
                                      <p:tavLst>
                                        <p:tav tm="0">
                                          <p:val>
                                            <p:fltVal val="0"/>
                                          </p:val>
                                        </p:tav>
                                        <p:tav tm="100000">
                                          <p:val>
                                            <p:fltVal val="90"/>
                                          </p:val>
                                        </p:tav>
                                      </p:tavLst>
                                    </p:anim>
                                    <p:animEffect transition="out" filter="fade">
                                      <p:cBhvr>
                                        <p:cTn id="9" dur="1000"/>
                                        <p:tgtEl>
                                          <p:spTgt spid="15"/>
                                        </p:tgtEl>
                                      </p:cBhvr>
                                    </p:animEffect>
                                    <p:set>
                                      <p:cBhvr>
                                        <p:cTn id="10"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tx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sz="3200" b="1" dirty="0">
              <a:solidFill>
                <a:srgbClr val="FFFFFF"/>
              </a:solidFill>
              <a:latin typeface="Century Gothic" pitchFamily="34" charset="0"/>
            </a:endParaRPr>
          </a:p>
        </p:txBody>
      </p:sp>
      <p:grpSp>
        <p:nvGrpSpPr>
          <p:cNvPr id="906" name="Group 34"/>
          <p:cNvGrpSpPr>
            <a:grpSpLocks/>
          </p:cNvGrpSpPr>
          <p:nvPr/>
        </p:nvGrpSpPr>
        <p:grpSpPr bwMode="auto">
          <a:xfrm>
            <a:off x="40922" y="1628775"/>
            <a:ext cx="9211732" cy="4625973"/>
            <a:chOff x="29" y="1026"/>
            <a:chExt cx="6528" cy="2914"/>
          </a:xfrm>
        </p:grpSpPr>
        <p:sp>
          <p:nvSpPr>
            <p:cNvPr id="907" name="Rectangle 35"/>
            <p:cNvSpPr>
              <a:spLocks noChangeArrowheads="1"/>
            </p:cNvSpPr>
            <p:nvPr/>
          </p:nvSpPr>
          <p:spPr bwMode="auto">
            <a:xfrm>
              <a:off x="3393" y="1026"/>
              <a:ext cx="1101" cy="291"/>
            </a:xfrm>
            <a:prstGeom prst="rect">
              <a:avLst/>
            </a:prstGeom>
            <a:noFill/>
            <a:ln w="9525">
              <a:noFill/>
              <a:miter lim="800000"/>
              <a:headEnd/>
              <a:tailEnd/>
            </a:ln>
          </p:spPr>
          <p:txBody>
            <a:bodyPr wrap="none" lIns="92075" tIns="46038" rIns="92075" bIns="46038">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2400" b="1" i="0" u="none" strike="noStrike" kern="0" cap="none" spc="0" normalizeH="0" baseline="0" noProof="0" dirty="0" err="1">
                  <a:ln>
                    <a:noFill/>
                  </a:ln>
                  <a:solidFill>
                    <a:srgbClr val="FFFFFF"/>
                  </a:solidFill>
                  <a:effectLst/>
                  <a:uLnTx/>
                  <a:uFillTx/>
                </a:rPr>
                <a:t>Alopécie</a:t>
              </a:r>
              <a:r>
                <a:rPr kumimoji="0" lang="en-CA" sz="2400" b="1" i="0" u="none" strike="noStrike" kern="0" cap="none" spc="0" normalizeH="0" baseline="0" noProof="0" dirty="0">
                  <a:ln>
                    <a:noFill/>
                  </a:ln>
                  <a:solidFill>
                    <a:srgbClr val="FFFFFF"/>
                  </a:solidFill>
                  <a:effectLst/>
                  <a:uLnTx/>
                  <a:uFillTx/>
                </a:rPr>
                <a:t> </a:t>
              </a:r>
            </a:p>
          </p:txBody>
        </p:sp>
        <p:sp>
          <p:nvSpPr>
            <p:cNvPr id="908" name="Rectangle 36"/>
            <p:cNvSpPr>
              <a:spLocks noChangeArrowheads="1"/>
            </p:cNvSpPr>
            <p:nvPr/>
          </p:nvSpPr>
          <p:spPr bwMode="auto">
            <a:xfrm>
              <a:off x="4313" y="1298"/>
              <a:ext cx="1346" cy="291"/>
            </a:xfrm>
            <a:prstGeom prst="rect">
              <a:avLst/>
            </a:prstGeom>
            <a:noFill/>
            <a:ln w="9525">
              <a:noFill/>
              <a:miter lim="800000"/>
              <a:headEnd/>
              <a:tailEnd/>
            </a:ln>
          </p:spPr>
          <p:txBody>
            <a:bodyPr wrap="square" lIns="92075" tIns="46038" rIns="92075" bIns="46038">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2400" b="1" i="0" u="none" strike="noStrike" kern="0" cap="none" spc="0" normalizeH="0" baseline="0" noProof="0" dirty="0">
                  <a:ln>
                    <a:noFill/>
                  </a:ln>
                  <a:solidFill>
                    <a:srgbClr val="FFFFFF"/>
                  </a:solidFill>
                  <a:effectLst/>
                  <a:uLnTx/>
                  <a:uFillTx/>
                </a:rPr>
                <a:t>Fatigue</a:t>
              </a:r>
            </a:p>
          </p:txBody>
        </p:sp>
        <p:sp>
          <p:nvSpPr>
            <p:cNvPr id="909" name="Rectangle 37"/>
            <p:cNvSpPr>
              <a:spLocks noChangeArrowheads="1"/>
            </p:cNvSpPr>
            <p:nvPr/>
          </p:nvSpPr>
          <p:spPr bwMode="auto">
            <a:xfrm>
              <a:off x="1046" y="1344"/>
              <a:ext cx="1077" cy="291"/>
            </a:xfrm>
            <a:prstGeom prst="rect">
              <a:avLst/>
            </a:prstGeom>
            <a:noFill/>
            <a:ln w="9525">
              <a:noFill/>
              <a:miter lim="800000"/>
              <a:headEnd/>
              <a:tailEnd/>
            </a:ln>
          </p:spPr>
          <p:txBody>
            <a:bodyPr wrap="none" lIns="92075" tIns="46038" rIns="92075" bIns="46038">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2400" b="1" i="0" u="none" strike="noStrike" kern="0" cap="none" spc="0" normalizeH="0" baseline="0" noProof="0" dirty="0" err="1">
                  <a:ln>
                    <a:noFill/>
                  </a:ln>
                  <a:solidFill>
                    <a:srgbClr val="FFFFFF"/>
                  </a:solidFill>
                  <a:effectLst/>
                  <a:uLnTx/>
                  <a:uFillTx/>
                </a:rPr>
                <a:t>Mucosite</a:t>
              </a:r>
              <a:endParaRPr kumimoji="0" lang="en-CA" sz="1600" b="1" i="0" u="none" strike="noStrike" kern="0" cap="none" spc="0" normalizeH="0" baseline="0" noProof="0" dirty="0">
                <a:ln>
                  <a:noFill/>
                </a:ln>
                <a:solidFill>
                  <a:srgbClr val="FFFFFF"/>
                </a:solidFill>
                <a:effectLst/>
                <a:uLnTx/>
                <a:uFillTx/>
              </a:endParaRPr>
            </a:p>
          </p:txBody>
        </p:sp>
        <p:sp>
          <p:nvSpPr>
            <p:cNvPr id="910" name="Rectangle 38"/>
            <p:cNvSpPr>
              <a:spLocks noChangeArrowheads="1"/>
            </p:cNvSpPr>
            <p:nvPr/>
          </p:nvSpPr>
          <p:spPr bwMode="auto">
            <a:xfrm>
              <a:off x="988" y="2961"/>
              <a:ext cx="173" cy="214"/>
            </a:xfrm>
            <a:prstGeom prst="rect">
              <a:avLst/>
            </a:prstGeom>
            <a:noFill/>
            <a:ln w="9525">
              <a:noFill/>
              <a:miter lim="800000"/>
              <a:headEnd/>
              <a:tailEnd/>
            </a:ln>
          </p:spPr>
          <p:txBody>
            <a:bodyPr wrap="none" lIns="92075" tIns="46038" rIns="92075" bIns="46038">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600" b="1" i="0" u="none" strike="noStrike" kern="0" cap="none" spc="0" normalizeH="0" baseline="0" noProof="0">
                  <a:ln>
                    <a:noFill/>
                  </a:ln>
                  <a:solidFill>
                    <a:srgbClr val="FFFFFF"/>
                  </a:solidFill>
                  <a:effectLst/>
                  <a:uLnTx/>
                  <a:uFillTx/>
                </a:rPr>
                <a:t> </a:t>
              </a:r>
            </a:p>
          </p:txBody>
        </p:sp>
        <p:sp>
          <p:nvSpPr>
            <p:cNvPr id="911" name="Rectangle 39"/>
            <p:cNvSpPr>
              <a:spLocks noChangeArrowheads="1"/>
            </p:cNvSpPr>
            <p:nvPr/>
          </p:nvSpPr>
          <p:spPr bwMode="auto">
            <a:xfrm>
              <a:off x="4261" y="3294"/>
              <a:ext cx="1512" cy="291"/>
            </a:xfrm>
            <a:prstGeom prst="rect">
              <a:avLst/>
            </a:prstGeom>
            <a:noFill/>
            <a:ln w="9525">
              <a:noFill/>
              <a:miter lim="800000"/>
              <a:headEnd/>
              <a:tailEnd/>
            </a:ln>
          </p:spPr>
          <p:txBody>
            <a:bodyPr wrap="none" lIns="92075" tIns="46038" rIns="92075" bIns="46038">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2400" b="1" i="0" u="none" strike="noStrike" kern="0" cap="none" spc="0" normalizeH="0" baseline="0" noProof="0" dirty="0">
                  <a:ln>
                    <a:noFill/>
                  </a:ln>
                  <a:solidFill>
                    <a:srgbClr val="FFFFFF"/>
                  </a:solidFill>
                  <a:effectLst/>
                  <a:uLnTx/>
                  <a:uFillTx/>
                </a:rPr>
                <a:t>Suppression </a:t>
              </a:r>
            </a:p>
          </p:txBody>
        </p:sp>
        <p:sp>
          <p:nvSpPr>
            <p:cNvPr id="912" name="Rectangle 40"/>
            <p:cNvSpPr>
              <a:spLocks noChangeArrowheads="1"/>
            </p:cNvSpPr>
            <p:nvPr/>
          </p:nvSpPr>
          <p:spPr bwMode="auto">
            <a:xfrm>
              <a:off x="4107" y="3496"/>
              <a:ext cx="2313" cy="291"/>
            </a:xfrm>
            <a:prstGeom prst="rect">
              <a:avLst/>
            </a:prstGeom>
            <a:noFill/>
            <a:ln w="9525">
              <a:noFill/>
              <a:miter lim="800000"/>
              <a:headEnd/>
              <a:tailEnd/>
            </a:ln>
          </p:spPr>
          <p:txBody>
            <a:bodyPr wrap="none" lIns="92075" tIns="46038" rIns="92075" bIns="46038">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2400" b="1" i="0" u="none" strike="noStrike" kern="0" cap="none" spc="0" normalizeH="0" baseline="0" noProof="0" dirty="0">
                  <a:ln>
                    <a:noFill/>
                  </a:ln>
                  <a:solidFill>
                    <a:srgbClr val="FFFFFF"/>
                  </a:solidFill>
                  <a:effectLst/>
                  <a:uLnTx/>
                  <a:uFillTx/>
                </a:rPr>
                <a:t>de la </a:t>
              </a:r>
              <a:r>
                <a:rPr kumimoji="0" lang="en-CA" sz="2400" b="1" i="0" u="none" strike="noStrike" kern="0" cap="none" spc="0" normalizeH="0" baseline="0" noProof="0" dirty="0" err="1">
                  <a:ln>
                    <a:noFill/>
                  </a:ln>
                  <a:solidFill>
                    <a:srgbClr val="FFFFFF"/>
                  </a:solidFill>
                  <a:effectLst/>
                  <a:uLnTx/>
                  <a:uFillTx/>
                </a:rPr>
                <a:t>moelle</a:t>
              </a:r>
              <a:r>
                <a:rPr kumimoji="0" lang="en-CA" sz="2400" b="1" i="0" u="none" strike="noStrike" kern="0" cap="none" spc="0" normalizeH="0" baseline="0" noProof="0" dirty="0">
                  <a:ln>
                    <a:noFill/>
                  </a:ln>
                  <a:solidFill>
                    <a:srgbClr val="FFFFFF"/>
                  </a:solidFill>
                  <a:effectLst/>
                  <a:uLnTx/>
                  <a:uFillTx/>
                </a:rPr>
                <a:t> </a:t>
              </a:r>
              <a:r>
                <a:rPr kumimoji="0" lang="en-CA" sz="2400" b="1" i="0" u="none" strike="noStrike" kern="0" cap="none" spc="0" normalizeH="0" baseline="0" noProof="0" dirty="0" err="1">
                  <a:ln>
                    <a:noFill/>
                  </a:ln>
                  <a:solidFill>
                    <a:srgbClr val="FFFFFF"/>
                  </a:solidFill>
                  <a:effectLst/>
                  <a:uLnTx/>
                  <a:uFillTx/>
                </a:rPr>
                <a:t>osseuse</a:t>
              </a:r>
              <a:endParaRPr kumimoji="0" lang="en-CA" sz="2400" b="1" i="0" u="none" strike="noStrike" kern="0" cap="none" spc="0" normalizeH="0" baseline="0" noProof="0" dirty="0">
                <a:ln>
                  <a:noFill/>
                </a:ln>
                <a:solidFill>
                  <a:srgbClr val="FFFFFF"/>
                </a:solidFill>
                <a:effectLst/>
                <a:uLnTx/>
                <a:uFillTx/>
              </a:endParaRPr>
            </a:p>
          </p:txBody>
        </p:sp>
        <p:sp>
          <p:nvSpPr>
            <p:cNvPr id="913" name="Rectangle 41"/>
            <p:cNvSpPr>
              <a:spLocks noChangeArrowheads="1"/>
            </p:cNvSpPr>
            <p:nvPr/>
          </p:nvSpPr>
          <p:spPr bwMode="auto">
            <a:xfrm>
              <a:off x="4313" y="1797"/>
              <a:ext cx="1223" cy="291"/>
            </a:xfrm>
            <a:prstGeom prst="rect">
              <a:avLst/>
            </a:prstGeom>
            <a:noFill/>
            <a:ln w="9525">
              <a:noFill/>
              <a:miter lim="800000"/>
              <a:headEnd/>
              <a:tailEnd/>
            </a:ln>
          </p:spPr>
          <p:txBody>
            <a:bodyPr wrap="none" lIns="92075" tIns="46038" rIns="92075" bIns="46038">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2400" b="1" i="0" u="none" strike="noStrike" kern="0" cap="none" spc="0" normalizeH="0" baseline="0" noProof="0" dirty="0" err="1" smtClean="0">
                  <a:ln>
                    <a:noFill/>
                  </a:ln>
                  <a:solidFill>
                    <a:srgbClr val="FFFFFF"/>
                  </a:solidFill>
                  <a:effectLst/>
                  <a:uLnTx/>
                  <a:uFillTx/>
                </a:rPr>
                <a:t>Nausée</a:t>
              </a:r>
              <a:r>
                <a:rPr lang="en-CA" sz="2400" b="1" kern="0" dirty="0">
                  <a:solidFill>
                    <a:srgbClr val="FFFFFF"/>
                  </a:solidFill>
                </a:rPr>
                <a:t> </a:t>
              </a:r>
              <a:r>
                <a:rPr kumimoji="0" lang="en-CA" sz="2400" b="1" i="0" u="none" strike="noStrike" kern="0" cap="none" spc="0" normalizeH="0" baseline="0" noProof="0" dirty="0" smtClean="0">
                  <a:ln>
                    <a:noFill/>
                  </a:ln>
                  <a:solidFill>
                    <a:srgbClr val="FFFFFF"/>
                  </a:solidFill>
                  <a:effectLst/>
                  <a:uLnTx/>
                  <a:uFillTx/>
                </a:rPr>
                <a:t>et </a:t>
              </a:r>
              <a:endParaRPr kumimoji="0" lang="en-CA" sz="2400" b="1" i="0" u="none" strike="noStrike" kern="0" cap="none" spc="0" normalizeH="0" baseline="0" noProof="0" dirty="0">
                <a:ln>
                  <a:noFill/>
                </a:ln>
                <a:solidFill>
                  <a:srgbClr val="FFFFFF"/>
                </a:solidFill>
                <a:effectLst/>
                <a:uLnTx/>
                <a:uFillTx/>
              </a:endParaRPr>
            </a:p>
          </p:txBody>
        </p:sp>
        <p:sp>
          <p:nvSpPr>
            <p:cNvPr id="914" name="Rectangle 42"/>
            <p:cNvSpPr>
              <a:spLocks noChangeArrowheads="1"/>
            </p:cNvSpPr>
            <p:nvPr/>
          </p:nvSpPr>
          <p:spPr bwMode="auto">
            <a:xfrm>
              <a:off x="4315" y="2005"/>
              <a:ext cx="1527" cy="291"/>
            </a:xfrm>
            <a:prstGeom prst="rect">
              <a:avLst/>
            </a:prstGeom>
            <a:noFill/>
            <a:ln w="9525">
              <a:noFill/>
              <a:miter lim="800000"/>
              <a:headEnd/>
              <a:tailEnd/>
            </a:ln>
          </p:spPr>
          <p:txBody>
            <a:bodyPr wrap="none" lIns="92075" tIns="46038" rIns="92075" bIns="46038">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2400" b="1" i="0" u="none" strike="noStrike" kern="0" cap="none" spc="0" normalizeH="0" baseline="0" noProof="0" dirty="0" err="1">
                  <a:ln>
                    <a:noFill/>
                  </a:ln>
                  <a:solidFill>
                    <a:srgbClr val="FFFFFF"/>
                  </a:solidFill>
                  <a:effectLst/>
                  <a:uLnTx/>
                  <a:uFillTx/>
                </a:rPr>
                <a:t>vomissement</a:t>
              </a:r>
              <a:endParaRPr kumimoji="0" lang="en-CA" sz="2400" b="1" i="0" u="none" strike="noStrike" kern="0" cap="none" spc="0" normalizeH="0" baseline="0" noProof="0" dirty="0">
                <a:ln>
                  <a:noFill/>
                </a:ln>
                <a:solidFill>
                  <a:srgbClr val="FFFFFF"/>
                </a:solidFill>
                <a:effectLst/>
                <a:uLnTx/>
                <a:uFillTx/>
              </a:endParaRPr>
            </a:p>
          </p:txBody>
        </p:sp>
        <p:sp>
          <p:nvSpPr>
            <p:cNvPr id="915" name="Freeform 43"/>
            <p:cNvSpPr>
              <a:spLocks/>
            </p:cNvSpPr>
            <p:nvPr/>
          </p:nvSpPr>
          <p:spPr bwMode="auto">
            <a:xfrm>
              <a:off x="3361" y="2560"/>
              <a:ext cx="19" cy="24"/>
            </a:xfrm>
            <a:custGeom>
              <a:avLst/>
              <a:gdLst>
                <a:gd name="T0" fmla="*/ 2 w 19"/>
                <a:gd name="T1" fmla="*/ 0 h 24"/>
                <a:gd name="T2" fmla="*/ 0 w 19"/>
                <a:gd name="T3" fmla="*/ 2 h 24"/>
                <a:gd name="T4" fmla="*/ 0 w 19"/>
                <a:gd name="T5" fmla="*/ 4 h 24"/>
                <a:gd name="T6" fmla="*/ 0 w 19"/>
                <a:gd name="T7" fmla="*/ 6 h 24"/>
                <a:gd name="T8" fmla="*/ 0 w 19"/>
                <a:gd name="T9" fmla="*/ 8 h 24"/>
                <a:gd name="T10" fmla="*/ 0 w 19"/>
                <a:gd name="T11" fmla="*/ 10 h 24"/>
                <a:gd name="T12" fmla="*/ 0 w 19"/>
                <a:gd name="T13" fmla="*/ 12 h 24"/>
                <a:gd name="T14" fmla="*/ 0 w 19"/>
                <a:gd name="T15" fmla="*/ 13 h 24"/>
                <a:gd name="T16" fmla="*/ 2 w 19"/>
                <a:gd name="T17" fmla="*/ 15 h 24"/>
                <a:gd name="T18" fmla="*/ 2 w 19"/>
                <a:gd name="T19" fmla="*/ 17 h 24"/>
                <a:gd name="T20" fmla="*/ 4 w 19"/>
                <a:gd name="T21" fmla="*/ 17 h 24"/>
                <a:gd name="T22" fmla="*/ 4 w 19"/>
                <a:gd name="T23" fmla="*/ 19 h 24"/>
                <a:gd name="T24" fmla="*/ 6 w 19"/>
                <a:gd name="T25" fmla="*/ 19 h 24"/>
                <a:gd name="T26" fmla="*/ 8 w 19"/>
                <a:gd name="T27" fmla="*/ 19 h 24"/>
                <a:gd name="T28" fmla="*/ 8 w 19"/>
                <a:gd name="T29" fmla="*/ 21 h 24"/>
                <a:gd name="T30" fmla="*/ 10 w 19"/>
                <a:gd name="T31" fmla="*/ 21 h 24"/>
                <a:gd name="T32" fmla="*/ 12 w 19"/>
                <a:gd name="T33" fmla="*/ 21 h 24"/>
                <a:gd name="T34" fmla="*/ 12 w 19"/>
                <a:gd name="T35" fmla="*/ 23 h 24"/>
                <a:gd name="T36" fmla="*/ 14 w 19"/>
                <a:gd name="T37" fmla="*/ 23 h 24"/>
                <a:gd name="T38" fmla="*/ 16 w 19"/>
                <a:gd name="T39" fmla="*/ 23 h 24"/>
                <a:gd name="T40" fmla="*/ 18 w 19"/>
                <a:gd name="T41" fmla="*/ 15 h 24"/>
                <a:gd name="T42" fmla="*/ 16 w 19"/>
                <a:gd name="T43" fmla="*/ 15 h 24"/>
                <a:gd name="T44" fmla="*/ 14 w 19"/>
                <a:gd name="T45" fmla="*/ 13 h 24"/>
                <a:gd name="T46" fmla="*/ 12 w 19"/>
                <a:gd name="T47" fmla="*/ 13 h 24"/>
                <a:gd name="T48" fmla="*/ 10 w 19"/>
                <a:gd name="T49" fmla="*/ 13 h 24"/>
                <a:gd name="T50" fmla="*/ 10 w 19"/>
                <a:gd name="T51" fmla="*/ 12 h 24"/>
                <a:gd name="T52" fmla="*/ 8 w 19"/>
                <a:gd name="T53" fmla="*/ 12 h 24"/>
                <a:gd name="T54" fmla="*/ 8 w 19"/>
                <a:gd name="T55" fmla="*/ 10 h 24"/>
                <a:gd name="T56" fmla="*/ 8 w 19"/>
                <a:gd name="T57" fmla="*/ 8 h 24"/>
                <a:gd name="T58" fmla="*/ 8 w 19"/>
                <a:gd name="T59" fmla="*/ 6 h 24"/>
                <a:gd name="T60" fmla="*/ 10 w 19"/>
                <a:gd name="T61" fmla="*/ 4 h 24"/>
                <a:gd name="T62" fmla="*/ 2 w 19"/>
                <a:gd name="T63" fmla="*/ 0 h 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
                <a:gd name="T97" fmla="*/ 0 h 24"/>
                <a:gd name="T98" fmla="*/ 19 w 19"/>
                <a:gd name="T99" fmla="*/ 24 h 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 h="24">
                  <a:moveTo>
                    <a:pt x="2" y="0"/>
                  </a:moveTo>
                  <a:lnTo>
                    <a:pt x="0" y="2"/>
                  </a:lnTo>
                  <a:lnTo>
                    <a:pt x="0" y="4"/>
                  </a:lnTo>
                  <a:lnTo>
                    <a:pt x="0" y="6"/>
                  </a:lnTo>
                  <a:lnTo>
                    <a:pt x="0" y="8"/>
                  </a:lnTo>
                  <a:lnTo>
                    <a:pt x="0" y="10"/>
                  </a:lnTo>
                  <a:lnTo>
                    <a:pt x="0" y="12"/>
                  </a:lnTo>
                  <a:lnTo>
                    <a:pt x="0" y="13"/>
                  </a:lnTo>
                  <a:lnTo>
                    <a:pt x="2" y="15"/>
                  </a:lnTo>
                  <a:lnTo>
                    <a:pt x="2" y="17"/>
                  </a:lnTo>
                  <a:lnTo>
                    <a:pt x="4" y="17"/>
                  </a:lnTo>
                  <a:lnTo>
                    <a:pt x="4" y="19"/>
                  </a:lnTo>
                  <a:lnTo>
                    <a:pt x="6" y="19"/>
                  </a:lnTo>
                  <a:lnTo>
                    <a:pt x="8" y="19"/>
                  </a:lnTo>
                  <a:lnTo>
                    <a:pt x="8" y="21"/>
                  </a:lnTo>
                  <a:lnTo>
                    <a:pt x="10" y="21"/>
                  </a:lnTo>
                  <a:lnTo>
                    <a:pt x="12" y="21"/>
                  </a:lnTo>
                  <a:lnTo>
                    <a:pt x="12" y="23"/>
                  </a:lnTo>
                  <a:lnTo>
                    <a:pt x="14" y="23"/>
                  </a:lnTo>
                  <a:lnTo>
                    <a:pt x="16" y="23"/>
                  </a:lnTo>
                  <a:lnTo>
                    <a:pt x="18" y="15"/>
                  </a:lnTo>
                  <a:lnTo>
                    <a:pt x="16" y="15"/>
                  </a:lnTo>
                  <a:lnTo>
                    <a:pt x="14" y="13"/>
                  </a:lnTo>
                  <a:lnTo>
                    <a:pt x="12" y="13"/>
                  </a:lnTo>
                  <a:lnTo>
                    <a:pt x="10" y="13"/>
                  </a:lnTo>
                  <a:lnTo>
                    <a:pt x="10" y="12"/>
                  </a:lnTo>
                  <a:lnTo>
                    <a:pt x="8" y="12"/>
                  </a:lnTo>
                  <a:lnTo>
                    <a:pt x="8" y="10"/>
                  </a:lnTo>
                  <a:lnTo>
                    <a:pt x="8" y="8"/>
                  </a:lnTo>
                  <a:lnTo>
                    <a:pt x="8" y="6"/>
                  </a:lnTo>
                  <a:lnTo>
                    <a:pt x="10" y="4"/>
                  </a:lnTo>
                  <a:lnTo>
                    <a:pt x="2" y="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16" name="Freeform 44"/>
            <p:cNvSpPr>
              <a:spLocks/>
            </p:cNvSpPr>
            <p:nvPr/>
          </p:nvSpPr>
          <p:spPr bwMode="auto">
            <a:xfrm>
              <a:off x="3363" y="2529"/>
              <a:ext cx="49" cy="36"/>
            </a:xfrm>
            <a:custGeom>
              <a:avLst/>
              <a:gdLst>
                <a:gd name="T0" fmla="*/ 48 w 49"/>
                <a:gd name="T1" fmla="*/ 0 h 36"/>
                <a:gd name="T2" fmla="*/ 46 w 49"/>
                <a:gd name="T3" fmla="*/ 0 h 36"/>
                <a:gd name="T4" fmla="*/ 44 w 49"/>
                <a:gd name="T5" fmla="*/ 0 h 36"/>
                <a:gd name="T6" fmla="*/ 42 w 49"/>
                <a:gd name="T7" fmla="*/ 0 h 36"/>
                <a:gd name="T8" fmla="*/ 41 w 49"/>
                <a:gd name="T9" fmla="*/ 0 h 36"/>
                <a:gd name="T10" fmla="*/ 39 w 49"/>
                <a:gd name="T11" fmla="*/ 2 h 36"/>
                <a:gd name="T12" fmla="*/ 37 w 49"/>
                <a:gd name="T13" fmla="*/ 2 h 36"/>
                <a:gd name="T14" fmla="*/ 35 w 49"/>
                <a:gd name="T15" fmla="*/ 2 h 36"/>
                <a:gd name="T16" fmla="*/ 33 w 49"/>
                <a:gd name="T17" fmla="*/ 4 h 36"/>
                <a:gd name="T18" fmla="*/ 31 w 49"/>
                <a:gd name="T19" fmla="*/ 4 h 36"/>
                <a:gd name="T20" fmla="*/ 29 w 49"/>
                <a:gd name="T21" fmla="*/ 6 h 36"/>
                <a:gd name="T22" fmla="*/ 27 w 49"/>
                <a:gd name="T23" fmla="*/ 6 h 36"/>
                <a:gd name="T24" fmla="*/ 25 w 49"/>
                <a:gd name="T25" fmla="*/ 6 h 36"/>
                <a:gd name="T26" fmla="*/ 23 w 49"/>
                <a:gd name="T27" fmla="*/ 8 h 36"/>
                <a:gd name="T28" fmla="*/ 21 w 49"/>
                <a:gd name="T29" fmla="*/ 10 h 36"/>
                <a:gd name="T30" fmla="*/ 19 w 49"/>
                <a:gd name="T31" fmla="*/ 10 h 36"/>
                <a:gd name="T32" fmla="*/ 19 w 49"/>
                <a:gd name="T33" fmla="*/ 12 h 36"/>
                <a:gd name="T34" fmla="*/ 18 w 49"/>
                <a:gd name="T35" fmla="*/ 12 h 36"/>
                <a:gd name="T36" fmla="*/ 16 w 49"/>
                <a:gd name="T37" fmla="*/ 14 h 36"/>
                <a:gd name="T38" fmla="*/ 14 w 49"/>
                <a:gd name="T39" fmla="*/ 16 h 36"/>
                <a:gd name="T40" fmla="*/ 12 w 49"/>
                <a:gd name="T41" fmla="*/ 16 h 36"/>
                <a:gd name="T42" fmla="*/ 10 w 49"/>
                <a:gd name="T43" fmla="*/ 18 h 36"/>
                <a:gd name="T44" fmla="*/ 10 w 49"/>
                <a:gd name="T45" fmla="*/ 20 h 36"/>
                <a:gd name="T46" fmla="*/ 8 w 49"/>
                <a:gd name="T47" fmla="*/ 21 h 36"/>
                <a:gd name="T48" fmla="*/ 6 w 49"/>
                <a:gd name="T49" fmla="*/ 21 h 36"/>
                <a:gd name="T50" fmla="*/ 6 w 49"/>
                <a:gd name="T51" fmla="*/ 23 h 36"/>
                <a:gd name="T52" fmla="*/ 4 w 49"/>
                <a:gd name="T53" fmla="*/ 25 h 36"/>
                <a:gd name="T54" fmla="*/ 2 w 49"/>
                <a:gd name="T55" fmla="*/ 27 h 36"/>
                <a:gd name="T56" fmla="*/ 2 w 49"/>
                <a:gd name="T57" fmla="*/ 29 h 36"/>
                <a:gd name="T58" fmla="*/ 0 w 49"/>
                <a:gd name="T59" fmla="*/ 29 h 36"/>
                <a:gd name="T60" fmla="*/ 0 w 49"/>
                <a:gd name="T61" fmla="*/ 31 h 36"/>
                <a:gd name="T62" fmla="*/ 8 w 49"/>
                <a:gd name="T63" fmla="*/ 35 h 36"/>
                <a:gd name="T64" fmla="*/ 8 w 49"/>
                <a:gd name="T65" fmla="*/ 33 h 36"/>
                <a:gd name="T66" fmla="*/ 10 w 49"/>
                <a:gd name="T67" fmla="*/ 31 h 36"/>
                <a:gd name="T68" fmla="*/ 10 w 49"/>
                <a:gd name="T69" fmla="*/ 29 h 36"/>
                <a:gd name="T70" fmla="*/ 12 w 49"/>
                <a:gd name="T71" fmla="*/ 29 h 36"/>
                <a:gd name="T72" fmla="*/ 12 w 49"/>
                <a:gd name="T73" fmla="*/ 27 h 36"/>
                <a:gd name="T74" fmla="*/ 14 w 49"/>
                <a:gd name="T75" fmla="*/ 25 h 36"/>
                <a:gd name="T76" fmla="*/ 16 w 49"/>
                <a:gd name="T77" fmla="*/ 25 h 36"/>
                <a:gd name="T78" fmla="*/ 16 w 49"/>
                <a:gd name="T79" fmla="*/ 23 h 36"/>
                <a:gd name="T80" fmla="*/ 18 w 49"/>
                <a:gd name="T81" fmla="*/ 23 h 36"/>
                <a:gd name="T82" fmla="*/ 19 w 49"/>
                <a:gd name="T83" fmla="*/ 21 h 36"/>
                <a:gd name="T84" fmla="*/ 19 w 49"/>
                <a:gd name="T85" fmla="*/ 20 h 36"/>
                <a:gd name="T86" fmla="*/ 21 w 49"/>
                <a:gd name="T87" fmla="*/ 20 h 36"/>
                <a:gd name="T88" fmla="*/ 23 w 49"/>
                <a:gd name="T89" fmla="*/ 18 h 36"/>
                <a:gd name="T90" fmla="*/ 25 w 49"/>
                <a:gd name="T91" fmla="*/ 18 h 36"/>
                <a:gd name="T92" fmla="*/ 27 w 49"/>
                <a:gd name="T93" fmla="*/ 16 h 36"/>
                <a:gd name="T94" fmla="*/ 29 w 49"/>
                <a:gd name="T95" fmla="*/ 14 h 36"/>
                <a:gd name="T96" fmla="*/ 31 w 49"/>
                <a:gd name="T97" fmla="*/ 14 h 36"/>
                <a:gd name="T98" fmla="*/ 33 w 49"/>
                <a:gd name="T99" fmla="*/ 12 h 36"/>
                <a:gd name="T100" fmla="*/ 35 w 49"/>
                <a:gd name="T101" fmla="*/ 12 h 36"/>
                <a:gd name="T102" fmla="*/ 37 w 49"/>
                <a:gd name="T103" fmla="*/ 10 h 36"/>
                <a:gd name="T104" fmla="*/ 39 w 49"/>
                <a:gd name="T105" fmla="*/ 10 h 36"/>
                <a:gd name="T106" fmla="*/ 41 w 49"/>
                <a:gd name="T107" fmla="*/ 10 h 36"/>
                <a:gd name="T108" fmla="*/ 42 w 49"/>
                <a:gd name="T109" fmla="*/ 8 h 36"/>
                <a:gd name="T110" fmla="*/ 44 w 49"/>
                <a:gd name="T111" fmla="*/ 8 h 36"/>
                <a:gd name="T112" fmla="*/ 46 w 49"/>
                <a:gd name="T113" fmla="*/ 8 h 36"/>
                <a:gd name="T114" fmla="*/ 48 w 49"/>
                <a:gd name="T115" fmla="*/ 0 h 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9"/>
                <a:gd name="T175" fmla="*/ 0 h 36"/>
                <a:gd name="T176" fmla="*/ 49 w 49"/>
                <a:gd name="T177" fmla="*/ 36 h 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9" h="36">
                  <a:moveTo>
                    <a:pt x="48" y="0"/>
                  </a:moveTo>
                  <a:lnTo>
                    <a:pt x="46" y="0"/>
                  </a:lnTo>
                  <a:lnTo>
                    <a:pt x="44" y="0"/>
                  </a:lnTo>
                  <a:lnTo>
                    <a:pt x="42" y="0"/>
                  </a:lnTo>
                  <a:lnTo>
                    <a:pt x="41" y="0"/>
                  </a:lnTo>
                  <a:lnTo>
                    <a:pt x="39" y="2"/>
                  </a:lnTo>
                  <a:lnTo>
                    <a:pt x="37" y="2"/>
                  </a:lnTo>
                  <a:lnTo>
                    <a:pt x="35" y="2"/>
                  </a:lnTo>
                  <a:lnTo>
                    <a:pt x="33" y="4"/>
                  </a:lnTo>
                  <a:lnTo>
                    <a:pt x="31" y="4"/>
                  </a:lnTo>
                  <a:lnTo>
                    <a:pt x="29" y="6"/>
                  </a:lnTo>
                  <a:lnTo>
                    <a:pt x="27" y="6"/>
                  </a:lnTo>
                  <a:lnTo>
                    <a:pt x="25" y="6"/>
                  </a:lnTo>
                  <a:lnTo>
                    <a:pt x="23" y="8"/>
                  </a:lnTo>
                  <a:lnTo>
                    <a:pt x="21" y="10"/>
                  </a:lnTo>
                  <a:lnTo>
                    <a:pt x="19" y="10"/>
                  </a:lnTo>
                  <a:lnTo>
                    <a:pt x="19" y="12"/>
                  </a:lnTo>
                  <a:lnTo>
                    <a:pt x="18" y="12"/>
                  </a:lnTo>
                  <a:lnTo>
                    <a:pt x="16" y="14"/>
                  </a:lnTo>
                  <a:lnTo>
                    <a:pt x="14" y="16"/>
                  </a:lnTo>
                  <a:lnTo>
                    <a:pt x="12" y="16"/>
                  </a:lnTo>
                  <a:lnTo>
                    <a:pt x="10" y="18"/>
                  </a:lnTo>
                  <a:lnTo>
                    <a:pt x="10" y="20"/>
                  </a:lnTo>
                  <a:lnTo>
                    <a:pt x="8" y="21"/>
                  </a:lnTo>
                  <a:lnTo>
                    <a:pt x="6" y="21"/>
                  </a:lnTo>
                  <a:lnTo>
                    <a:pt x="6" y="23"/>
                  </a:lnTo>
                  <a:lnTo>
                    <a:pt x="4" y="25"/>
                  </a:lnTo>
                  <a:lnTo>
                    <a:pt x="2" y="27"/>
                  </a:lnTo>
                  <a:lnTo>
                    <a:pt x="2" y="29"/>
                  </a:lnTo>
                  <a:lnTo>
                    <a:pt x="0" y="29"/>
                  </a:lnTo>
                  <a:lnTo>
                    <a:pt x="0" y="31"/>
                  </a:lnTo>
                  <a:lnTo>
                    <a:pt x="8" y="35"/>
                  </a:lnTo>
                  <a:lnTo>
                    <a:pt x="8" y="33"/>
                  </a:lnTo>
                  <a:lnTo>
                    <a:pt x="10" y="31"/>
                  </a:lnTo>
                  <a:lnTo>
                    <a:pt x="10" y="29"/>
                  </a:lnTo>
                  <a:lnTo>
                    <a:pt x="12" y="29"/>
                  </a:lnTo>
                  <a:lnTo>
                    <a:pt x="12" y="27"/>
                  </a:lnTo>
                  <a:lnTo>
                    <a:pt x="14" y="25"/>
                  </a:lnTo>
                  <a:lnTo>
                    <a:pt x="16" y="25"/>
                  </a:lnTo>
                  <a:lnTo>
                    <a:pt x="16" y="23"/>
                  </a:lnTo>
                  <a:lnTo>
                    <a:pt x="18" y="23"/>
                  </a:lnTo>
                  <a:lnTo>
                    <a:pt x="19" y="21"/>
                  </a:lnTo>
                  <a:lnTo>
                    <a:pt x="19" y="20"/>
                  </a:lnTo>
                  <a:lnTo>
                    <a:pt x="21" y="20"/>
                  </a:lnTo>
                  <a:lnTo>
                    <a:pt x="23" y="18"/>
                  </a:lnTo>
                  <a:lnTo>
                    <a:pt x="25" y="18"/>
                  </a:lnTo>
                  <a:lnTo>
                    <a:pt x="27" y="16"/>
                  </a:lnTo>
                  <a:lnTo>
                    <a:pt x="29" y="14"/>
                  </a:lnTo>
                  <a:lnTo>
                    <a:pt x="31" y="14"/>
                  </a:lnTo>
                  <a:lnTo>
                    <a:pt x="33" y="12"/>
                  </a:lnTo>
                  <a:lnTo>
                    <a:pt x="35" y="12"/>
                  </a:lnTo>
                  <a:lnTo>
                    <a:pt x="37" y="10"/>
                  </a:lnTo>
                  <a:lnTo>
                    <a:pt x="39" y="10"/>
                  </a:lnTo>
                  <a:lnTo>
                    <a:pt x="41" y="10"/>
                  </a:lnTo>
                  <a:lnTo>
                    <a:pt x="42" y="8"/>
                  </a:lnTo>
                  <a:lnTo>
                    <a:pt x="44" y="8"/>
                  </a:lnTo>
                  <a:lnTo>
                    <a:pt x="46" y="8"/>
                  </a:lnTo>
                  <a:lnTo>
                    <a:pt x="48" y="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17" name="Freeform 45"/>
            <p:cNvSpPr>
              <a:spLocks/>
            </p:cNvSpPr>
            <p:nvPr/>
          </p:nvSpPr>
          <p:spPr bwMode="auto">
            <a:xfrm>
              <a:off x="3409" y="2529"/>
              <a:ext cx="17" cy="32"/>
            </a:xfrm>
            <a:custGeom>
              <a:avLst/>
              <a:gdLst>
                <a:gd name="T0" fmla="*/ 14 w 17"/>
                <a:gd name="T1" fmla="*/ 27 h 32"/>
                <a:gd name="T2" fmla="*/ 12 w 17"/>
                <a:gd name="T3" fmla="*/ 31 h 32"/>
                <a:gd name="T4" fmla="*/ 14 w 17"/>
                <a:gd name="T5" fmla="*/ 31 h 32"/>
                <a:gd name="T6" fmla="*/ 14 w 17"/>
                <a:gd name="T7" fmla="*/ 29 h 32"/>
                <a:gd name="T8" fmla="*/ 16 w 17"/>
                <a:gd name="T9" fmla="*/ 27 h 32"/>
                <a:gd name="T10" fmla="*/ 16 w 17"/>
                <a:gd name="T11" fmla="*/ 25 h 32"/>
                <a:gd name="T12" fmla="*/ 16 w 17"/>
                <a:gd name="T13" fmla="*/ 23 h 32"/>
                <a:gd name="T14" fmla="*/ 16 w 17"/>
                <a:gd name="T15" fmla="*/ 21 h 32"/>
                <a:gd name="T16" fmla="*/ 16 w 17"/>
                <a:gd name="T17" fmla="*/ 20 h 32"/>
                <a:gd name="T18" fmla="*/ 16 w 17"/>
                <a:gd name="T19" fmla="*/ 18 h 32"/>
                <a:gd name="T20" fmla="*/ 16 w 17"/>
                <a:gd name="T21" fmla="*/ 16 h 32"/>
                <a:gd name="T22" fmla="*/ 16 w 17"/>
                <a:gd name="T23" fmla="*/ 14 h 32"/>
                <a:gd name="T24" fmla="*/ 16 w 17"/>
                <a:gd name="T25" fmla="*/ 12 h 32"/>
                <a:gd name="T26" fmla="*/ 14 w 17"/>
                <a:gd name="T27" fmla="*/ 12 h 32"/>
                <a:gd name="T28" fmla="*/ 14 w 17"/>
                <a:gd name="T29" fmla="*/ 10 h 32"/>
                <a:gd name="T30" fmla="*/ 12 w 17"/>
                <a:gd name="T31" fmla="*/ 8 h 32"/>
                <a:gd name="T32" fmla="*/ 12 w 17"/>
                <a:gd name="T33" fmla="*/ 6 h 32"/>
                <a:gd name="T34" fmla="*/ 10 w 17"/>
                <a:gd name="T35" fmla="*/ 6 h 32"/>
                <a:gd name="T36" fmla="*/ 10 w 17"/>
                <a:gd name="T37" fmla="*/ 4 h 32"/>
                <a:gd name="T38" fmla="*/ 8 w 17"/>
                <a:gd name="T39" fmla="*/ 4 h 32"/>
                <a:gd name="T40" fmla="*/ 6 w 17"/>
                <a:gd name="T41" fmla="*/ 2 h 32"/>
                <a:gd name="T42" fmla="*/ 4 w 17"/>
                <a:gd name="T43" fmla="*/ 2 h 32"/>
                <a:gd name="T44" fmla="*/ 2 w 17"/>
                <a:gd name="T45" fmla="*/ 0 h 32"/>
                <a:gd name="T46" fmla="*/ 0 w 17"/>
                <a:gd name="T47" fmla="*/ 8 h 32"/>
                <a:gd name="T48" fmla="*/ 2 w 17"/>
                <a:gd name="T49" fmla="*/ 10 h 32"/>
                <a:gd name="T50" fmla="*/ 4 w 17"/>
                <a:gd name="T51" fmla="*/ 10 h 32"/>
                <a:gd name="T52" fmla="*/ 4 w 17"/>
                <a:gd name="T53" fmla="*/ 12 h 32"/>
                <a:gd name="T54" fmla="*/ 6 w 17"/>
                <a:gd name="T55" fmla="*/ 12 h 32"/>
                <a:gd name="T56" fmla="*/ 6 w 17"/>
                <a:gd name="T57" fmla="*/ 14 h 32"/>
                <a:gd name="T58" fmla="*/ 8 w 17"/>
                <a:gd name="T59" fmla="*/ 16 h 32"/>
                <a:gd name="T60" fmla="*/ 8 w 17"/>
                <a:gd name="T61" fmla="*/ 18 h 32"/>
                <a:gd name="T62" fmla="*/ 8 w 17"/>
                <a:gd name="T63" fmla="*/ 20 h 32"/>
                <a:gd name="T64" fmla="*/ 8 w 17"/>
                <a:gd name="T65" fmla="*/ 21 h 32"/>
                <a:gd name="T66" fmla="*/ 8 w 17"/>
                <a:gd name="T67" fmla="*/ 23 h 32"/>
                <a:gd name="T68" fmla="*/ 8 w 17"/>
                <a:gd name="T69" fmla="*/ 25 h 32"/>
                <a:gd name="T70" fmla="*/ 6 w 17"/>
                <a:gd name="T71" fmla="*/ 29 h 32"/>
                <a:gd name="T72" fmla="*/ 14 w 17"/>
                <a:gd name="T73" fmla="*/ 27 h 3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7"/>
                <a:gd name="T112" fmla="*/ 0 h 32"/>
                <a:gd name="T113" fmla="*/ 17 w 17"/>
                <a:gd name="T114" fmla="*/ 32 h 3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7" h="32">
                  <a:moveTo>
                    <a:pt x="14" y="27"/>
                  </a:moveTo>
                  <a:lnTo>
                    <a:pt x="12" y="31"/>
                  </a:lnTo>
                  <a:lnTo>
                    <a:pt x="14" y="31"/>
                  </a:lnTo>
                  <a:lnTo>
                    <a:pt x="14" y="29"/>
                  </a:lnTo>
                  <a:lnTo>
                    <a:pt x="16" y="27"/>
                  </a:lnTo>
                  <a:lnTo>
                    <a:pt x="16" y="25"/>
                  </a:lnTo>
                  <a:lnTo>
                    <a:pt x="16" y="23"/>
                  </a:lnTo>
                  <a:lnTo>
                    <a:pt x="16" y="21"/>
                  </a:lnTo>
                  <a:lnTo>
                    <a:pt x="16" y="20"/>
                  </a:lnTo>
                  <a:lnTo>
                    <a:pt x="16" y="18"/>
                  </a:lnTo>
                  <a:lnTo>
                    <a:pt x="16" y="16"/>
                  </a:lnTo>
                  <a:lnTo>
                    <a:pt x="16" y="14"/>
                  </a:lnTo>
                  <a:lnTo>
                    <a:pt x="16" y="12"/>
                  </a:lnTo>
                  <a:lnTo>
                    <a:pt x="14" y="12"/>
                  </a:lnTo>
                  <a:lnTo>
                    <a:pt x="14" y="10"/>
                  </a:lnTo>
                  <a:lnTo>
                    <a:pt x="12" y="8"/>
                  </a:lnTo>
                  <a:lnTo>
                    <a:pt x="12" y="6"/>
                  </a:lnTo>
                  <a:lnTo>
                    <a:pt x="10" y="6"/>
                  </a:lnTo>
                  <a:lnTo>
                    <a:pt x="10" y="4"/>
                  </a:lnTo>
                  <a:lnTo>
                    <a:pt x="8" y="4"/>
                  </a:lnTo>
                  <a:lnTo>
                    <a:pt x="6" y="2"/>
                  </a:lnTo>
                  <a:lnTo>
                    <a:pt x="4" y="2"/>
                  </a:lnTo>
                  <a:lnTo>
                    <a:pt x="2" y="0"/>
                  </a:lnTo>
                  <a:lnTo>
                    <a:pt x="0" y="8"/>
                  </a:lnTo>
                  <a:lnTo>
                    <a:pt x="2" y="10"/>
                  </a:lnTo>
                  <a:lnTo>
                    <a:pt x="4" y="10"/>
                  </a:lnTo>
                  <a:lnTo>
                    <a:pt x="4" y="12"/>
                  </a:lnTo>
                  <a:lnTo>
                    <a:pt x="6" y="12"/>
                  </a:lnTo>
                  <a:lnTo>
                    <a:pt x="6" y="14"/>
                  </a:lnTo>
                  <a:lnTo>
                    <a:pt x="8" y="16"/>
                  </a:lnTo>
                  <a:lnTo>
                    <a:pt x="8" y="18"/>
                  </a:lnTo>
                  <a:lnTo>
                    <a:pt x="8" y="20"/>
                  </a:lnTo>
                  <a:lnTo>
                    <a:pt x="8" y="21"/>
                  </a:lnTo>
                  <a:lnTo>
                    <a:pt x="8" y="23"/>
                  </a:lnTo>
                  <a:lnTo>
                    <a:pt x="8" y="25"/>
                  </a:lnTo>
                  <a:lnTo>
                    <a:pt x="6" y="29"/>
                  </a:lnTo>
                  <a:lnTo>
                    <a:pt x="14" y="27"/>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18" name="Freeform 46"/>
            <p:cNvSpPr>
              <a:spLocks/>
            </p:cNvSpPr>
            <p:nvPr/>
          </p:nvSpPr>
          <p:spPr bwMode="auto">
            <a:xfrm>
              <a:off x="3415" y="2556"/>
              <a:ext cx="34" cy="30"/>
            </a:xfrm>
            <a:custGeom>
              <a:avLst/>
              <a:gdLst>
                <a:gd name="T0" fmla="*/ 33 w 34"/>
                <a:gd name="T1" fmla="*/ 21 h 30"/>
                <a:gd name="T2" fmla="*/ 31 w 34"/>
                <a:gd name="T3" fmla="*/ 21 h 30"/>
                <a:gd name="T4" fmla="*/ 29 w 34"/>
                <a:gd name="T5" fmla="*/ 19 h 30"/>
                <a:gd name="T6" fmla="*/ 27 w 34"/>
                <a:gd name="T7" fmla="*/ 19 h 30"/>
                <a:gd name="T8" fmla="*/ 25 w 34"/>
                <a:gd name="T9" fmla="*/ 17 h 30"/>
                <a:gd name="T10" fmla="*/ 23 w 34"/>
                <a:gd name="T11" fmla="*/ 17 h 30"/>
                <a:gd name="T12" fmla="*/ 21 w 34"/>
                <a:gd name="T13" fmla="*/ 16 h 30"/>
                <a:gd name="T14" fmla="*/ 19 w 34"/>
                <a:gd name="T15" fmla="*/ 16 h 30"/>
                <a:gd name="T16" fmla="*/ 19 w 34"/>
                <a:gd name="T17" fmla="*/ 14 h 30"/>
                <a:gd name="T18" fmla="*/ 17 w 34"/>
                <a:gd name="T19" fmla="*/ 14 h 30"/>
                <a:gd name="T20" fmla="*/ 17 w 34"/>
                <a:gd name="T21" fmla="*/ 12 h 30"/>
                <a:gd name="T22" fmla="*/ 15 w 34"/>
                <a:gd name="T23" fmla="*/ 12 h 30"/>
                <a:gd name="T24" fmla="*/ 15 w 34"/>
                <a:gd name="T25" fmla="*/ 10 h 30"/>
                <a:gd name="T26" fmla="*/ 13 w 34"/>
                <a:gd name="T27" fmla="*/ 10 h 30"/>
                <a:gd name="T28" fmla="*/ 13 w 34"/>
                <a:gd name="T29" fmla="*/ 8 h 30"/>
                <a:gd name="T30" fmla="*/ 11 w 34"/>
                <a:gd name="T31" fmla="*/ 8 h 30"/>
                <a:gd name="T32" fmla="*/ 11 w 34"/>
                <a:gd name="T33" fmla="*/ 6 h 30"/>
                <a:gd name="T34" fmla="*/ 10 w 34"/>
                <a:gd name="T35" fmla="*/ 6 h 30"/>
                <a:gd name="T36" fmla="*/ 10 w 34"/>
                <a:gd name="T37" fmla="*/ 4 h 30"/>
                <a:gd name="T38" fmla="*/ 10 w 34"/>
                <a:gd name="T39" fmla="*/ 2 h 30"/>
                <a:gd name="T40" fmla="*/ 8 w 34"/>
                <a:gd name="T41" fmla="*/ 2 h 30"/>
                <a:gd name="T42" fmla="*/ 8 w 34"/>
                <a:gd name="T43" fmla="*/ 0 h 30"/>
                <a:gd name="T44" fmla="*/ 0 w 34"/>
                <a:gd name="T45" fmla="*/ 2 h 30"/>
                <a:gd name="T46" fmla="*/ 0 w 34"/>
                <a:gd name="T47" fmla="*/ 4 h 30"/>
                <a:gd name="T48" fmla="*/ 2 w 34"/>
                <a:gd name="T49" fmla="*/ 6 h 30"/>
                <a:gd name="T50" fmla="*/ 2 w 34"/>
                <a:gd name="T51" fmla="*/ 8 h 30"/>
                <a:gd name="T52" fmla="*/ 4 w 34"/>
                <a:gd name="T53" fmla="*/ 8 h 30"/>
                <a:gd name="T54" fmla="*/ 4 w 34"/>
                <a:gd name="T55" fmla="*/ 10 h 30"/>
                <a:gd name="T56" fmla="*/ 6 w 34"/>
                <a:gd name="T57" fmla="*/ 12 h 30"/>
                <a:gd name="T58" fmla="*/ 6 w 34"/>
                <a:gd name="T59" fmla="*/ 14 h 30"/>
                <a:gd name="T60" fmla="*/ 8 w 34"/>
                <a:gd name="T61" fmla="*/ 14 h 30"/>
                <a:gd name="T62" fmla="*/ 8 w 34"/>
                <a:gd name="T63" fmla="*/ 16 h 30"/>
                <a:gd name="T64" fmla="*/ 10 w 34"/>
                <a:gd name="T65" fmla="*/ 16 h 30"/>
                <a:gd name="T66" fmla="*/ 10 w 34"/>
                <a:gd name="T67" fmla="*/ 17 h 30"/>
                <a:gd name="T68" fmla="*/ 11 w 34"/>
                <a:gd name="T69" fmla="*/ 17 h 30"/>
                <a:gd name="T70" fmla="*/ 11 w 34"/>
                <a:gd name="T71" fmla="*/ 19 h 30"/>
                <a:gd name="T72" fmla="*/ 13 w 34"/>
                <a:gd name="T73" fmla="*/ 21 h 30"/>
                <a:gd name="T74" fmla="*/ 15 w 34"/>
                <a:gd name="T75" fmla="*/ 21 h 30"/>
                <a:gd name="T76" fmla="*/ 17 w 34"/>
                <a:gd name="T77" fmla="*/ 23 h 30"/>
                <a:gd name="T78" fmla="*/ 19 w 34"/>
                <a:gd name="T79" fmla="*/ 25 h 30"/>
                <a:gd name="T80" fmla="*/ 21 w 34"/>
                <a:gd name="T81" fmla="*/ 25 h 30"/>
                <a:gd name="T82" fmla="*/ 23 w 34"/>
                <a:gd name="T83" fmla="*/ 27 h 30"/>
                <a:gd name="T84" fmla="*/ 25 w 34"/>
                <a:gd name="T85" fmla="*/ 27 h 30"/>
                <a:gd name="T86" fmla="*/ 27 w 34"/>
                <a:gd name="T87" fmla="*/ 27 h 30"/>
                <a:gd name="T88" fmla="*/ 29 w 34"/>
                <a:gd name="T89" fmla="*/ 29 h 30"/>
                <a:gd name="T90" fmla="*/ 31 w 34"/>
                <a:gd name="T91" fmla="*/ 29 h 30"/>
                <a:gd name="T92" fmla="*/ 33 w 34"/>
                <a:gd name="T93" fmla="*/ 21 h 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4"/>
                <a:gd name="T142" fmla="*/ 0 h 30"/>
                <a:gd name="T143" fmla="*/ 34 w 34"/>
                <a:gd name="T144" fmla="*/ 30 h 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4" h="30">
                  <a:moveTo>
                    <a:pt x="33" y="21"/>
                  </a:moveTo>
                  <a:lnTo>
                    <a:pt x="31" y="21"/>
                  </a:lnTo>
                  <a:lnTo>
                    <a:pt x="29" y="19"/>
                  </a:lnTo>
                  <a:lnTo>
                    <a:pt x="27" y="19"/>
                  </a:lnTo>
                  <a:lnTo>
                    <a:pt x="25" y="17"/>
                  </a:lnTo>
                  <a:lnTo>
                    <a:pt x="23" y="17"/>
                  </a:lnTo>
                  <a:lnTo>
                    <a:pt x="21" y="16"/>
                  </a:lnTo>
                  <a:lnTo>
                    <a:pt x="19" y="16"/>
                  </a:lnTo>
                  <a:lnTo>
                    <a:pt x="19" y="14"/>
                  </a:lnTo>
                  <a:lnTo>
                    <a:pt x="17" y="14"/>
                  </a:lnTo>
                  <a:lnTo>
                    <a:pt x="17" y="12"/>
                  </a:lnTo>
                  <a:lnTo>
                    <a:pt x="15" y="12"/>
                  </a:lnTo>
                  <a:lnTo>
                    <a:pt x="15" y="10"/>
                  </a:lnTo>
                  <a:lnTo>
                    <a:pt x="13" y="10"/>
                  </a:lnTo>
                  <a:lnTo>
                    <a:pt x="13" y="8"/>
                  </a:lnTo>
                  <a:lnTo>
                    <a:pt x="11" y="8"/>
                  </a:lnTo>
                  <a:lnTo>
                    <a:pt x="11" y="6"/>
                  </a:lnTo>
                  <a:lnTo>
                    <a:pt x="10" y="6"/>
                  </a:lnTo>
                  <a:lnTo>
                    <a:pt x="10" y="4"/>
                  </a:lnTo>
                  <a:lnTo>
                    <a:pt x="10" y="2"/>
                  </a:lnTo>
                  <a:lnTo>
                    <a:pt x="8" y="2"/>
                  </a:lnTo>
                  <a:lnTo>
                    <a:pt x="8" y="0"/>
                  </a:lnTo>
                  <a:lnTo>
                    <a:pt x="0" y="2"/>
                  </a:lnTo>
                  <a:lnTo>
                    <a:pt x="0" y="4"/>
                  </a:lnTo>
                  <a:lnTo>
                    <a:pt x="2" y="6"/>
                  </a:lnTo>
                  <a:lnTo>
                    <a:pt x="2" y="8"/>
                  </a:lnTo>
                  <a:lnTo>
                    <a:pt x="4" y="8"/>
                  </a:lnTo>
                  <a:lnTo>
                    <a:pt x="4" y="10"/>
                  </a:lnTo>
                  <a:lnTo>
                    <a:pt x="6" y="12"/>
                  </a:lnTo>
                  <a:lnTo>
                    <a:pt x="6" y="14"/>
                  </a:lnTo>
                  <a:lnTo>
                    <a:pt x="8" y="14"/>
                  </a:lnTo>
                  <a:lnTo>
                    <a:pt x="8" y="16"/>
                  </a:lnTo>
                  <a:lnTo>
                    <a:pt x="10" y="16"/>
                  </a:lnTo>
                  <a:lnTo>
                    <a:pt x="10" y="17"/>
                  </a:lnTo>
                  <a:lnTo>
                    <a:pt x="11" y="17"/>
                  </a:lnTo>
                  <a:lnTo>
                    <a:pt x="11" y="19"/>
                  </a:lnTo>
                  <a:lnTo>
                    <a:pt x="13" y="21"/>
                  </a:lnTo>
                  <a:lnTo>
                    <a:pt x="15" y="21"/>
                  </a:lnTo>
                  <a:lnTo>
                    <a:pt x="17" y="23"/>
                  </a:lnTo>
                  <a:lnTo>
                    <a:pt x="19" y="25"/>
                  </a:lnTo>
                  <a:lnTo>
                    <a:pt x="21" y="25"/>
                  </a:lnTo>
                  <a:lnTo>
                    <a:pt x="23" y="27"/>
                  </a:lnTo>
                  <a:lnTo>
                    <a:pt x="25" y="27"/>
                  </a:lnTo>
                  <a:lnTo>
                    <a:pt x="27" y="27"/>
                  </a:lnTo>
                  <a:lnTo>
                    <a:pt x="29" y="29"/>
                  </a:lnTo>
                  <a:lnTo>
                    <a:pt x="31" y="29"/>
                  </a:lnTo>
                  <a:lnTo>
                    <a:pt x="33" y="21"/>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19" name="Freeform 47"/>
            <p:cNvSpPr>
              <a:spLocks/>
            </p:cNvSpPr>
            <p:nvPr/>
          </p:nvSpPr>
          <p:spPr bwMode="auto">
            <a:xfrm>
              <a:off x="3375" y="2550"/>
              <a:ext cx="31" cy="34"/>
            </a:xfrm>
            <a:custGeom>
              <a:avLst/>
              <a:gdLst>
                <a:gd name="T0" fmla="*/ 7 w 31"/>
                <a:gd name="T1" fmla="*/ 27 h 34"/>
                <a:gd name="T2" fmla="*/ 9 w 31"/>
                <a:gd name="T3" fmla="*/ 27 h 34"/>
                <a:gd name="T4" fmla="*/ 9 w 31"/>
                <a:gd name="T5" fmla="*/ 25 h 34"/>
                <a:gd name="T6" fmla="*/ 11 w 31"/>
                <a:gd name="T7" fmla="*/ 23 h 34"/>
                <a:gd name="T8" fmla="*/ 13 w 31"/>
                <a:gd name="T9" fmla="*/ 22 h 34"/>
                <a:gd name="T10" fmla="*/ 15 w 31"/>
                <a:gd name="T11" fmla="*/ 20 h 34"/>
                <a:gd name="T12" fmla="*/ 17 w 31"/>
                <a:gd name="T13" fmla="*/ 18 h 34"/>
                <a:gd name="T14" fmla="*/ 17 w 31"/>
                <a:gd name="T15" fmla="*/ 16 h 34"/>
                <a:gd name="T16" fmla="*/ 19 w 31"/>
                <a:gd name="T17" fmla="*/ 16 h 34"/>
                <a:gd name="T18" fmla="*/ 21 w 31"/>
                <a:gd name="T19" fmla="*/ 14 h 34"/>
                <a:gd name="T20" fmla="*/ 23 w 31"/>
                <a:gd name="T21" fmla="*/ 12 h 34"/>
                <a:gd name="T22" fmla="*/ 25 w 31"/>
                <a:gd name="T23" fmla="*/ 12 h 34"/>
                <a:gd name="T24" fmla="*/ 27 w 31"/>
                <a:gd name="T25" fmla="*/ 10 h 34"/>
                <a:gd name="T26" fmla="*/ 29 w 31"/>
                <a:gd name="T27" fmla="*/ 8 h 34"/>
                <a:gd name="T28" fmla="*/ 30 w 31"/>
                <a:gd name="T29" fmla="*/ 8 h 34"/>
                <a:gd name="T30" fmla="*/ 27 w 31"/>
                <a:gd name="T31" fmla="*/ 0 h 34"/>
                <a:gd name="T32" fmla="*/ 25 w 31"/>
                <a:gd name="T33" fmla="*/ 0 h 34"/>
                <a:gd name="T34" fmla="*/ 25 w 31"/>
                <a:gd name="T35" fmla="*/ 2 h 34"/>
                <a:gd name="T36" fmla="*/ 23 w 31"/>
                <a:gd name="T37" fmla="*/ 2 h 34"/>
                <a:gd name="T38" fmla="*/ 21 w 31"/>
                <a:gd name="T39" fmla="*/ 4 h 34"/>
                <a:gd name="T40" fmla="*/ 19 w 31"/>
                <a:gd name="T41" fmla="*/ 6 h 34"/>
                <a:gd name="T42" fmla="*/ 17 w 31"/>
                <a:gd name="T43" fmla="*/ 6 h 34"/>
                <a:gd name="T44" fmla="*/ 17 w 31"/>
                <a:gd name="T45" fmla="*/ 8 h 34"/>
                <a:gd name="T46" fmla="*/ 15 w 31"/>
                <a:gd name="T47" fmla="*/ 8 h 34"/>
                <a:gd name="T48" fmla="*/ 13 w 31"/>
                <a:gd name="T49" fmla="*/ 10 h 34"/>
                <a:gd name="T50" fmla="*/ 11 w 31"/>
                <a:gd name="T51" fmla="*/ 12 h 34"/>
                <a:gd name="T52" fmla="*/ 9 w 31"/>
                <a:gd name="T53" fmla="*/ 12 h 34"/>
                <a:gd name="T54" fmla="*/ 9 w 31"/>
                <a:gd name="T55" fmla="*/ 14 h 34"/>
                <a:gd name="T56" fmla="*/ 7 w 31"/>
                <a:gd name="T57" fmla="*/ 16 h 34"/>
                <a:gd name="T58" fmla="*/ 6 w 31"/>
                <a:gd name="T59" fmla="*/ 16 h 34"/>
                <a:gd name="T60" fmla="*/ 6 w 31"/>
                <a:gd name="T61" fmla="*/ 18 h 34"/>
                <a:gd name="T62" fmla="*/ 4 w 31"/>
                <a:gd name="T63" fmla="*/ 18 h 34"/>
                <a:gd name="T64" fmla="*/ 4 w 31"/>
                <a:gd name="T65" fmla="*/ 20 h 34"/>
                <a:gd name="T66" fmla="*/ 2 w 31"/>
                <a:gd name="T67" fmla="*/ 22 h 34"/>
                <a:gd name="T68" fmla="*/ 2 w 31"/>
                <a:gd name="T69" fmla="*/ 23 h 34"/>
                <a:gd name="T70" fmla="*/ 0 w 31"/>
                <a:gd name="T71" fmla="*/ 25 h 34"/>
                <a:gd name="T72" fmla="*/ 0 w 31"/>
                <a:gd name="T73" fmla="*/ 27 h 34"/>
                <a:gd name="T74" fmla="*/ 0 w 31"/>
                <a:gd name="T75" fmla="*/ 29 h 34"/>
                <a:gd name="T76" fmla="*/ 2 w 31"/>
                <a:gd name="T77" fmla="*/ 31 h 34"/>
                <a:gd name="T78" fmla="*/ 2 w 31"/>
                <a:gd name="T79" fmla="*/ 33 h 34"/>
                <a:gd name="T80" fmla="*/ 7 w 31"/>
                <a:gd name="T81" fmla="*/ 2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1"/>
                <a:gd name="T124" fmla="*/ 0 h 34"/>
                <a:gd name="T125" fmla="*/ 31 w 31"/>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1" h="34">
                  <a:moveTo>
                    <a:pt x="7" y="27"/>
                  </a:moveTo>
                  <a:lnTo>
                    <a:pt x="9" y="27"/>
                  </a:lnTo>
                  <a:lnTo>
                    <a:pt x="9" y="25"/>
                  </a:lnTo>
                  <a:lnTo>
                    <a:pt x="11" y="23"/>
                  </a:lnTo>
                  <a:lnTo>
                    <a:pt x="13" y="22"/>
                  </a:lnTo>
                  <a:lnTo>
                    <a:pt x="15" y="20"/>
                  </a:lnTo>
                  <a:lnTo>
                    <a:pt x="17" y="18"/>
                  </a:lnTo>
                  <a:lnTo>
                    <a:pt x="17" y="16"/>
                  </a:lnTo>
                  <a:lnTo>
                    <a:pt x="19" y="16"/>
                  </a:lnTo>
                  <a:lnTo>
                    <a:pt x="21" y="14"/>
                  </a:lnTo>
                  <a:lnTo>
                    <a:pt x="23" y="12"/>
                  </a:lnTo>
                  <a:lnTo>
                    <a:pt x="25" y="12"/>
                  </a:lnTo>
                  <a:lnTo>
                    <a:pt x="27" y="10"/>
                  </a:lnTo>
                  <a:lnTo>
                    <a:pt x="29" y="8"/>
                  </a:lnTo>
                  <a:lnTo>
                    <a:pt x="30" y="8"/>
                  </a:lnTo>
                  <a:lnTo>
                    <a:pt x="27" y="0"/>
                  </a:lnTo>
                  <a:lnTo>
                    <a:pt x="25" y="0"/>
                  </a:lnTo>
                  <a:lnTo>
                    <a:pt x="25" y="2"/>
                  </a:lnTo>
                  <a:lnTo>
                    <a:pt x="23" y="2"/>
                  </a:lnTo>
                  <a:lnTo>
                    <a:pt x="21" y="4"/>
                  </a:lnTo>
                  <a:lnTo>
                    <a:pt x="19" y="6"/>
                  </a:lnTo>
                  <a:lnTo>
                    <a:pt x="17" y="6"/>
                  </a:lnTo>
                  <a:lnTo>
                    <a:pt x="17" y="8"/>
                  </a:lnTo>
                  <a:lnTo>
                    <a:pt x="15" y="8"/>
                  </a:lnTo>
                  <a:lnTo>
                    <a:pt x="13" y="10"/>
                  </a:lnTo>
                  <a:lnTo>
                    <a:pt x="11" y="12"/>
                  </a:lnTo>
                  <a:lnTo>
                    <a:pt x="9" y="12"/>
                  </a:lnTo>
                  <a:lnTo>
                    <a:pt x="9" y="14"/>
                  </a:lnTo>
                  <a:lnTo>
                    <a:pt x="7" y="16"/>
                  </a:lnTo>
                  <a:lnTo>
                    <a:pt x="6" y="16"/>
                  </a:lnTo>
                  <a:lnTo>
                    <a:pt x="6" y="18"/>
                  </a:lnTo>
                  <a:lnTo>
                    <a:pt x="4" y="18"/>
                  </a:lnTo>
                  <a:lnTo>
                    <a:pt x="4" y="20"/>
                  </a:lnTo>
                  <a:lnTo>
                    <a:pt x="2" y="22"/>
                  </a:lnTo>
                  <a:lnTo>
                    <a:pt x="2" y="23"/>
                  </a:lnTo>
                  <a:lnTo>
                    <a:pt x="0" y="25"/>
                  </a:lnTo>
                  <a:lnTo>
                    <a:pt x="0" y="27"/>
                  </a:lnTo>
                  <a:lnTo>
                    <a:pt x="0" y="29"/>
                  </a:lnTo>
                  <a:lnTo>
                    <a:pt x="2" y="31"/>
                  </a:lnTo>
                  <a:lnTo>
                    <a:pt x="2" y="33"/>
                  </a:lnTo>
                  <a:lnTo>
                    <a:pt x="7" y="27"/>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20" name="Freeform 48"/>
            <p:cNvSpPr>
              <a:spLocks/>
            </p:cNvSpPr>
            <p:nvPr/>
          </p:nvSpPr>
          <p:spPr bwMode="auto">
            <a:xfrm>
              <a:off x="3377" y="2577"/>
              <a:ext cx="39" cy="42"/>
            </a:xfrm>
            <a:custGeom>
              <a:avLst/>
              <a:gdLst>
                <a:gd name="T0" fmla="*/ 38 w 39"/>
                <a:gd name="T1" fmla="*/ 39 h 42"/>
                <a:gd name="T2" fmla="*/ 38 w 39"/>
                <a:gd name="T3" fmla="*/ 37 h 42"/>
                <a:gd name="T4" fmla="*/ 36 w 39"/>
                <a:gd name="T5" fmla="*/ 35 h 42"/>
                <a:gd name="T6" fmla="*/ 36 w 39"/>
                <a:gd name="T7" fmla="*/ 33 h 42"/>
                <a:gd name="T8" fmla="*/ 34 w 39"/>
                <a:gd name="T9" fmla="*/ 31 h 42"/>
                <a:gd name="T10" fmla="*/ 34 w 39"/>
                <a:gd name="T11" fmla="*/ 29 h 42"/>
                <a:gd name="T12" fmla="*/ 32 w 39"/>
                <a:gd name="T13" fmla="*/ 27 h 42"/>
                <a:gd name="T14" fmla="*/ 32 w 39"/>
                <a:gd name="T15" fmla="*/ 25 h 42"/>
                <a:gd name="T16" fmla="*/ 30 w 39"/>
                <a:gd name="T17" fmla="*/ 25 h 42"/>
                <a:gd name="T18" fmla="*/ 28 w 39"/>
                <a:gd name="T19" fmla="*/ 23 h 42"/>
                <a:gd name="T20" fmla="*/ 28 w 39"/>
                <a:gd name="T21" fmla="*/ 21 h 42"/>
                <a:gd name="T22" fmla="*/ 27 w 39"/>
                <a:gd name="T23" fmla="*/ 19 h 42"/>
                <a:gd name="T24" fmla="*/ 25 w 39"/>
                <a:gd name="T25" fmla="*/ 18 h 42"/>
                <a:gd name="T26" fmla="*/ 23 w 39"/>
                <a:gd name="T27" fmla="*/ 18 h 42"/>
                <a:gd name="T28" fmla="*/ 23 w 39"/>
                <a:gd name="T29" fmla="*/ 16 h 42"/>
                <a:gd name="T30" fmla="*/ 21 w 39"/>
                <a:gd name="T31" fmla="*/ 14 h 42"/>
                <a:gd name="T32" fmla="*/ 19 w 39"/>
                <a:gd name="T33" fmla="*/ 12 h 42"/>
                <a:gd name="T34" fmla="*/ 17 w 39"/>
                <a:gd name="T35" fmla="*/ 12 h 42"/>
                <a:gd name="T36" fmla="*/ 17 w 39"/>
                <a:gd name="T37" fmla="*/ 10 h 42"/>
                <a:gd name="T38" fmla="*/ 15 w 39"/>
                <a:gd name="T39" fmla="*/ 8 h 42"/>
                <a:gd name="T40" fmla="*/ 13 w 39"/>
                <a:gd name="T41" fmla="*/ 8 h 42"/>
                <a:gd name="T42" fmla="*/ 13 w 39"/>
                <a:gd name="T43" fmla="*/ 6 h 42"/>
                <a:gd name="T44" fmla="*/ 11 w 39"/>
                <a:gd name="T45" fmla="*/ 6 h 42"/>
                <a:gd name="T46" fmla="*/ 9 w 39"/>
                <a:gd name="T47" fmla="*/ 4 h 42"/>
                <a:gd name="T48" fmla="*/ 7 w 39"/>
                <a:gd name="T49" fmla="*/ 2 h 42"/>
                <a:gd name="T50" fmla="*/ 5 w 39"/>
                <a:gd name="T51" fmla="*/ 0 h 42"/>
                <a:gd name="T52" fmla="*/ 0 w 39"/>
                <a:gd name="T53" fmla="*/ 6 h 42"/>
                <a:gd name="T54" fmla="*/ 2 w 39"/>
                <a:gd name="T55" fmla="*/ 8 h 42"/>
                <a:gd name="T56" fmla="*/ 4 w 39"/>
                <a:gd name="T57" fmla="*/ 10 h 42"/>
                <a:gd name="T58" fmla="*/ 5 w 39"/>
                <a:gd name="T59" fmla="*/ 10 h 42"/>
                <a:gd name="T60" fmla="*/ 5 w 39"/>
                <a:gd name="T61" fmla="*/ 12 h 42"/>
                <a:gd name="T62" fmla="*/ 7 w 39"/>
                <a:gd name="T63" fmla="*/ 12 h 42"/>
                <a:gd name="T64" fmla="*/ 7 w 39"/>
                <a:gd name="T65" fmla="*/ 14 h 42"/>
                <a:gd name="T66" fmla="*/ 9 w 39"/>
                <a:gd name="T67" fmla="*/ 14 h 42"/>
                <a:gd name="T68" fmla="*/ 11 w 39"/>
                <a:gd name="T69" fmla="*/ 16 h 42"/>
                <a:gd name="T70" fmla="*/ 13 w 39"/>
                <a:gd name="T71" fmla="*/ 18 h 42"/>
                <a:gd name="T72" fmla="*/ 15 w 39"/>
                <a:gd name="T73" fmla="*/ 19 h 42"/>
                <a:gd name="T74" fmla="*/ 17 w 39"/>
                <a:gd name="T75" fmla="*/ 21 h 42"/>
                <a:gd name="T76" fmla="*/ 17 w 39"/>
                <a:gd name="T77" fmla="*/ 23 h 42"/>
                <a:gd name="T78" fmla="*/ 19 w 39"/>
                <a:gd name="T79" fmla="*/ 23 h 42"/>
                <a:gd name="T80" fmla="*/ 21 w 39"/>
                <a:gd name="T81" fmla="*/ 25 h 42"/>
                <a:gd name="T82" fmla="*/ 21 w 39"/>
                <a:gd name="T83" fmla="*/ 27 h 42"/>
                <a:gd name="T84" fmla="*/ 23 w 39"/>
                <a:gd name="T85" fmla="*/ 27 h 42"/>
                <a:gd name="T86" fmla="*/ 25 w 39"/>
                <a:gd name="T87" fmla="*/ 29 h 42"/>
                <a:gd name="T88" fmla="*/ 25 w 39"/>
                <a:gd name="T89" fmla="*/ 31 h 42"/>
                <a:gd name="T90" fmla="*/ 27 w 39"/>
                <a:gd name="T91" fmla="*/ 33 h 42"/>
                <a:gd name="T92" fmla="*/ 28 w 39"/>
                <a:gd name="T93" fmla="*/ 35 h 42"/>
                <a:gd name="T94" fmla="*/ 28 w 39"/>
                <a:gd name="T95" fmla="*/ 37 h 42"/>
                <a:gd name="T96" fmla="*/ 30 w 39"/>
                <a:gd name="T97" fmla="*/ 39 h 42"/>
                <a:gd name="T98" fmla="*/ 30 w 39"/>
                <a:gd name="T99" fmla="*/ 41 h 42"/>
                <a:gd name="T100" fmla="*/ 38 w 39"/>
                <a:gd name="T101" fmla="*/ 39 h 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
                <a:gd name="T154" fmla="*/ 0 h 42"/>
                <a:gd name="T155" fmla="*/ 39 w 39"/>
                <a:gd name="T156" fmla="*/ 42 h 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 h="42">
                  <a:moveTo>
                    <a:pt x="38" y="39"/>
                  </a:moveTo>
                  <a:lnTo>
                    <a:pt x="38" y="37"/>
                  </a:lnTo>
                  <a:lnTo>
                    <a:pt x="36" y="35"/>
                  </a:lnTo>
                  <a:lnTo>
                    <a:pt x="36" y="33"/>
                  </a:lnTo>
                  <a:lnTo>
                    <a:pt x="34" y="31"/>
                  </a:lnTo>
                  <a:lnTo>
                    <a:pt x="34" y="29"/>
                  </a:lnTo>
                  <a:lnTo>
                    <a:pt x="32" y="27"/>
                  </a:lnTo>
                  <a:lnTo>
                    <a:pt x="32" y="25"/>
                  </a:lnTo>
                  <a:lnTo>
                    <a:pt x="30" y="25"/>
                  </a:lnTo>
                  <a:lnTo>
                    <a:pt x="28" y="23"/>
                  </a:lnTo>
                  <a:lnTo>
                    <a:pt x="28" y="21"/>
                  </a:lnTo>
                  <a:lnTo>
                    <a:pt x="27" y="19"/>
                  </a:lnTo>
                  <a:lnTo>
                    <a:pt x="25" y="18"/>
                  </a:lnTo>
                  <a:lnTo>
                    <a:pt x="23" y="18"/>
                  </a:lnTo>
                  <a:lnTo>
                    <a:pt x="23" y="16"/>
                  </a:lnTo>
                  <a:lnTo>
                    <a:pt x="21" y="14"/>
                  </a:lnTo>
                  <a:lnTo>
                    <a:pt x="19" y="12"/>
                  </a:lnTo>
                  <a:lnTo>
                    <a:pt x="17" y="12"/>
                  </a:lnTo>
                  <a:lnTo>
                    <a:pt x="17" y="10"/>
                  </a:lnTo>
                  <a:lnTo>
                    <a:pt x="15" y="8"/>
                  </a:lnTo>
                  <a:lnTo>
                    <a:pt x="13" y="8"/>
                  </a:lnTo>
                  <a:lnTo>
                    <a:pt x="13" y="6"/>
                  </a:lnTo>
                  <a:lnTo>
                    <a:pt x="11" y="6"/>
                  </a:lnTo>
                  <a:lnTo>
                    <a:pt x="9" y="4"/>
                  </a:lnTo>
                  <a:lnTo>
                    <a:pt x="7" y="2"/>
                  </a:lnTo>
                  <a:lnTo>
                    <a:pt x="5" y="0"/>
                  </a:lnTo>
                  <a:lnTo>
                    <a:pt x="0" y="6"/>
                  </a:lnTo>
                  <a:lnTo>
                    <a:pt x="2" y="8"/>
                  </a:lnTo>
                  <a:lnTo>
                    <a:pt x="4" y="10"/>
                  </a:lnTo>
                  <a:lnTo>
                    <a:pt x="5" y="10"/>
                  </a:lnTo>
                  <a:lnTo>
                    <a:pt x="5" y="12"/>
                  </a:lnTo>
                  <a:lnTo>
                    <a:pt x="7" y="12"/>
                  </a:lnTo>
                  <a:lnTo>
                    <a:pt x="7" y="14"/>
                  </a:lnTo>
                  <a:lnTo>
                    <a:pt x="9" y="14"/>
                  </a:lnTo>
                  <a:lnTo>
                    <a:pt x="11" y="16"/>
                  </a:lnTo>
                  <a:lnTo>
                    <a:pt x="13" y="18"/>
                  </a:lnTo>
                  <a:lnTo>
                    <a:pt x="15" y="19"/>
                  </a:lnTo>
                  <a:lnTo>
                    <a:pt x="17" y="21"/>
                  </a:lnTo>
                  <a:lnTo>
                    <a:pt x="17" y="23"/>
                  </a:lnTo>
                  <a:lnTo>
                    <a:pt x="19" y="23"/>
                  </a:lnTo>
                  <a:lnTo>
                    <a:pt x="21" y="25"/>
                  </a:lnTo>
                  <a:lnTo>
                    <a:pt x="21" y="27"/>
                  </a:lnTo>
                  <a:lnTo>
                    <a:pt x="23" y="27"/>
                  </a:lnTo>
                  <a:lnTo>
                    <a:pt x="25" y="29"/>
                  </a:lnTo>
                  <a:lnTo>
                    <a:pt x="25" y="31"/>
                  </a:lnTo>
                  <a:lnTo>
                    <a:pt x="27" y="33"/>
                  </a:lnTo>
                  <a:lnTo>
                    <a:pt x="28" y="35"/>
                  </a:lnTo>
                  <a:lnTo>
                    <a:pt x="28" y="37"/>
                  </a:lnTo>
                  <a:lnTo>
                    <a:pt x="30" y="39"/>
                  </a:lnTo>
                  <a:lnTo>
                    <a:pt x="30" y="41"/>
                  </a:lnTo>
                  <a:lnTo>
                    <a:pt x="38" y="39"/>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21" name="Freeform 49"/>
            <p:cNvSpPr>
              <a:spLocks/>
            </p:cNvSpPr>
            <p:nvPr/>
          </p:nvSpPr>
          <p:spPr bwMode="auto">
            <a:xfrm>
              <a:off x="3402" y="2616"/>
              <a:ext cx="17" cy="26"/>
            </a:xfrm>
            <a:custGeom>
              <a:avLst/>
              <a:gdLst>
                <a:gd name="T0" fmla="*/ 2 w 17"/>
                <a:gd name="T1" fmla="*/ 25 h 26"/>
                <a:gd name="T2" fmla="*/ 3 w 17"/>
                <a:gd name="T3" fmla="*/ 25 h 26"/>
                <a:gd name="T4" fmla="*/ 6 w 17"/>
                <a:gd name="T5" fmla="*/ 25 h 26"/>
                <a:gd name="T6" fmla="*/ 6 w 17"/>
                <a:gd name="T7" fmla="*/ 23 h 26"/>
                <a:gd name="T8" fmla="*/ 8 w 17"/>
                <a:gd name="T9" fmla="*/ 23 h 26"/>
                <a:gd name="T10" fmla="*/ 8 w 17"/>
                <a:gd name="T11" fmla="*/ 21 h 26"/>
                <a:gd name="T12" fmla="*/ 11 w 17"/>
                <a:gd name="T13" fmla="*/ 21 h 26"/>
                <a:gd name="T14" fmla="*/ 11 w 17"/>
                <a:gd name="T15" fmla="*/ 19 h 26"/>
                <a:gd name="T16" fmla="*/ 11 w 17"/>
                <a:gd name="T17" fmla="*/ 17 h 26"/>
                <a:gd name="T18" fmla="*/ 13 w 17"/>
                <a:gd name="T19" fmla="*/ 17 h 26"/>
                <a:gd name="T20" fmla="*/ 13 w 17"/>
                <a:gd name="T21" fmla="*/ 15 h 26"/>
                <a:gd name="T22" fmla="*/ 13 w 17"/>
                <a:gd name="T23" fmla="*/ 13 h 26"/>
                <a:gd name="T24" fmla="*/ 16 w 17"/>
                <a:gd name="T25" fmla="*/ 11 h 26"/>
                <a:gd name="T26" fmla="*/ 16 w 17"/>
                <a:gd name="T27" fmla="*/ 9 h 26"/>
                <a:gd name="T28" fmla="*/ 16 w 17"/>
                <a:gd name="T29" fmla="*/ 7 h 26"/>
                <a:gd name="T30" fmla="*/ 16 w 17"/>
                <a:gd name="T31" fmla="*/ 5 h 26"/>
                <a:gd name="T32" fmla="*/ 16 w 17"/>
                <a:gd name="T33" fmla="*/ 3 h 26"/>
                <a:gd name="T34" fmla="*/ 16 w 17"/>
                <a:gd name="T35" fmla="*/ 2 h 26"/>
                <a:gd name="T36" fmla="*/ 16 w 17"/>
                <a:gd name="T37" fmla="*/ 0 h 26"/>
                <a:gd name="T38" fmla="*/ 6 w 17"/>
                <a:gd name="T39" fmla="*/ 2 h 26"/>
                <a:gd name="T40" fmla="*/ 6 w 17"/>
                <a:gd name="T41" fmla="*/ 3 h 26"/>
                <a:gd name="T42" fmla="*/ 6 w 17"/>
                <a:gd name="T43" fmla="*/ 5 h 26"/>
                <a:gd name="T44" fmla="*/ 6 w 17"/>
                <a:gd name="T45" fmla="*/ 7 h 26"/>
                <a:gd name="T46" fmla="*/ 6 w 17"/>
                <a:gd name="T47" fmla="*/ 9 h 26"/>
                <a:gd name="T48" fmla="*/ 3 w 17"/>
                <a:gd name="T49" fmla="*/ 11 h 26"/>
                <a:gd name="T50" fmla="*/ 3 w 17"/>
                <a:gd name="T51" fmla="*/ 13 h 26"/>
                <a:gd name="T52" fmla="*/ 3 w 17"/>
                <a:gd name="T53" fmla="*/ 15 h 26"/>
                <a:gd name="T54" fmla="*/ 2 w 17"/>
                <a:gd name="T55" fmla="*/ 15 h 26"/>
                <a:gd name="T56" fmla="*/ 2 w 17"/>
                <a:gd name="T57" fmla="*/ 17 h 26"/>
                <a:gd name="T58" fmla="*/ 0 w 17"/>
                <a:gd name="T59" fmla="*/ 17 h 26"/>
                <a:gd name="T60" fmla="*/ 2 w 17"/>
                <a:gd name="T61" fmla="*/ 25 h 2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
                <a:gd name="T94" fmla="*/ 0 h 26"/>
                <a:gd name="T95" fmla="*/ 17 w 17"/>
                <a:gd name="T96" fmla="*/ 26 h 2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 h="26">
                  <a:moveTo>
                    <a:pt x="2" y="25"/>
                  </a:moveTo>
                  <a:lnTo>
                    <a:pt x="3" y="25"/>
                  </a:lnTo>
                  <a:lnTo>
                    <a:pt x="6" y="25"/>
                  </a:lnTo>
                  <a:lnTo>
                    <a:pt x="6" y="23"/>
                  </a:lnTo>
                  <a:lnTo>
                    <a:pt x="8" y="23"/>
                  </a:lnTo>
                  <a:lnTo>
                    <a:pt x="8" y="21"/>
                  </a:lnTo>
                  <a:lnTo>
                    <a:pt x="11" y="21"/>
                  </a:lnTo>
                  <a:lnTo>
                    <a:pt x="11" y="19"/>
                  </a:lnTo>
                  <a:lnTo>
                    <a:pt x="11" y="17"/>
                  </a:lnTo>
                  <a:lnTo>
                    <a:pt x="13" y="17"/>
                  </a:lnTo>
                  <a:lnTo>
                    <a:pt x="13" y="15"/>
                  </a:lnTo>
                  <a:lnTo>
                    <a:pt x="13" y="13"/>
                  </a:lnTo>
                  <a:lnTo>
                    <a:pt x="16" y="11"/>
                  </a:lnTo>
                  <a:lnTo>
                    <a:pt x="16" y="9"/>
                  </a:lnTo>
                  <a:lnTo>
                    <a:pt x="16" y="7"/>
                  </a:lnTo>
                  <a:lnTo>
                    <a:pt x="16" y="5"/>
                  </a:lnTo>
                  <a:lnTo>
                    <a:pt x="16" y="3"/>
                  </a:lnTo>
                  <a:lnTo>
                    <a:pt x="16" y="2"/>
                  </a:lnTo>
                  <a:lnTo>
                    <a:pt x="16" y="0"/>
                  </a:lnTo>
                  <a:lnTo>
                    <a:pt x="6" y="2"/>
                  </a:lnTo>
                  <a:lnTo>
                    <a:pt x="6" y="3"/>
                  </a:lnTo>
                  <a:lnTo>
                    <a:pt x="6" y="5"/>
                  </a:lnTo>
                  <a:lnTo>
                    <a:pt x="6" y="7"/>
                  </a:lnTo>
                  <a:lnTo>
                    <a:pt x="6" y="9"/>
                  </a:lnTo>
                  <a:lnTo>
                    <a:pt x="3" y="11"/>
                  </a:lnTo>
                  <a:lnTo>
                    <a:pt x="3" y="13"/>
                  </a:lnTo>
                  <a:lnTo>
                    <a:pt x="3" y="15"/>
                  </a:lnTo>
                  <a:lnTo>
                    <a:pt x="2" y="15"/>
                  </a:lnTo>
                  <a:lnTo>
                    <a:pt x="2" y="17"/>
                  </a:lnTo>
                  <a:lnTo>
                    <a:pt x="0" y="17"/>
                  </a:lnTo>
                  <a:lnTo>
                    <a:pt x="2" y="25"/>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22" name="Freeform 50"/>
            <p:cNvSpPr>
              <a:spLocks/>
            </p:cNvSpPr>
            <p:nvPr/>
          </p:nvSpPr>
          <p:spPr bwMode="auto">
            <a:xfrm>
              <a:off x="3396" y="2633"/>
              <a:ext cx="22" cy="41"/>
            </a:xfrm>
            <a:custGeom>
              <a:avLst/>
              <a:gdLst>
                <a:gd name="T0" fmla="*/ 21 w 22"/>
                <a:gd name="T1" fmla="*/ 38 h 41"/>
                <a:gd name="T2" fmla="*/ 19 w 22"/>
                <a:gd name="T3" fmla="*/ 32 h 41"/>
                <a:gd name="T4" fmla="*/ 17 w 22"/>
                <a:gd name="T5" fmla="*/ 32 h 41"/>
                <a:gd name="T6" fmla="*/ 15 w 22"/>
                <a:gd name="T7" fmla="*/ 30 h 41"/>
                <a:gd name="T8" fmla="*/ 13 w 22"/>
                <a:gd name="T9" fmla="*/ 29 h 41"/>
                <a:gd name="T10" fmla="*/ 13 w 22"/>
                <a:gd name="T11" fmla="*/ 27 h 41"/>
                <a:gd name="T12" fmla="*/ 11 w 22"/>
                <a:gd name="T13" fmla="*/ 27 h 41"/>
                <a:gd name="T14" fmla="*/ 11 w 22"/>
                <a:gd name="T15" fmla="*/ 25 h 41"/>
                <a:gd name="T16" fmla="*/ 9 w 22"/>
                <a:gd name="T17" fmla="*/ 25 h 41"/>
                <a:gd name="T18" fmla="*/ 9 w 22"/>
                <a:gd name="T19" fmla="*/ 23 h 41"/>
                <a:gd name="T20" fmla="*/ 9 w 22"/>
                <a:gd name="T21" fmla="*/ 21 h 41"/>
                <a:gd name="T22" fmla="*/ 9 w 22"/>
                <a:gd name="T23" fmla="*/ 19 h 41"/>
                <a:gd name="T24" fmla="*/ 8 w 22"/>
                <a:gd name="T25" fmla="*/ 19 h 41"/>
                <a:gd name="T26" fmla="*/ 8 w 22"/>
                <a:gd name="T27" fmla="*/ 17 h 41"/>
                <a:gd name="T28" fmla="*/ 8 w 22"/>
                <a:gd name="T29" fmla="*/ 15 h 41"/>
                <a:gd name="T30" fmla="*/ 8 w 22"/>
                <a:gd name="T31" fmla="*/ 13 h 41"/>
                <a:gd name="T32" fmla="*/ 8 w 22"/>
                <a:gd name="T33" fmla="*/ 11 h 41"/>
                <a:gd name="T34" fmla="*/ 8 w 22"/>
                <a:gd name="T35" fmla="*/ 9 h 41"/>
                <a:gd name="T36" fmla="*/ 8 w 22"/>
                <a:gd name="T37" fmla="*/ 8 h 41"/>
                <a:gd name="T38" fmla="*/ 6 w 22"/>
                <a:gd name="T39" fmla="*/ 0 h 41"/>
                <a:gd name="T40" fmla="*/ 4 w 22"/>
                <a:gd name="T41" fmla="*/ 2 h 41"/>
                <a:gd name="T42" fmla="*/ 2 w 22"/>
                <a:gd name="T43" fmla="*/ 4 h 41"/>
                <a:gd name="T44" fmla="*/ 0 w 22"/>
                <a:gd name="T45" fmla="*/ 6 h 41"/>
                <a:gd name="T46" fmla="*/ 0 w 22"/>
                <a:gd name="T47" fmla="*/ 8 h 41"/>
                <a:gd name="T48" fmla="*/ 0 w 22"/>
                <a:gd name="T49" fmla="*/ 9 h 41"/>
                <a:gd name="T50" fmla="*/ 0 w 22"/>
                <a:gd name="T51" fmla="*/ 11 h 41"/>
                <a:gd name="T52" fmla="*/ 0 w 22"/>
                <a:gd name="T53" fmla="*/ 13 h 41"/>
                <a:gd name="T54" fmla="*/ 0 w 22"/>
                <a:gd name="T55" fmla="*/ 15 h 41"/>
                <a:gd name="T56" fmla="*/ 0 w 22"/>
                <a:gd name="T57" fmla="*/ 17 h 41"/>
                <a:gd name="T58" fmla="*/ 0 w 22"/>
                <a:gd name="T59" fmla="*/ 19 h 41"/>
                <a:gd name="T60" fmla="*/ 0 w 22"/>
                <a:gd name="T61" fmla="*/ 21 h 41"/>
                <a:gd name="T62" fmla="*/ 2 w 22"/>
                <a:gd name="T63" fmla="*/ 21 h 41"/>
                <a:gd name="T64" fmla="*/ 2 w 22"/>
                <a:gd name="T65" fmla="*/ 23 h 41"/>
                <a:gd name="T66" fmla="*/ 2 w 22"/>
                <a:gd name="T67" fmla="*/ 25 h 41"/>
                <a:gd name="T68" fmla="*/ 2 w 22"/>
                <a:gd name="T69" fmla="*/ 27 h 41"/>
                <a:gd name="T70" fmla="*/ 4 w 22"/>
                <a:gd name="T71" fmla="*/ 27 h 41"/>
                <a:gd name="T72" fmla="*/ 4 w 22"/>
                <a:gd name="T73" fmla="*/ 29 h 41"/>
                <a:gd name="T74" fmla="*/ 6 w 22"/>
                <a:gd name="T75" fmla="*/ 30 h 41"/>
                <a:gd name="T76" fmla="*/ 6 w 22"/>
                <a:gd name="T77" fmla="*/ 32 h 41"/>
                <a:gd name="T78" fmla="*/ 8 w 22"/>
                <a:gd name="T79" fmla="*/ 32 h 41"/>
                <a:gd name="T80" fmla="*/ 8 w 22"/>
                <a:gd name="T81" fmla="*/ 34 h 41"/>
                <a:gd name="T82" fmla="*/ 9 w 22"/>
                <a:gd name="T83" fmla="*/ 36 h 41"/>
                <a:gd name="T84" fmla="*/ 11 w 22"/>
                <a:gd name="T85" fmla="*/ 36 h 41"/>
                <a:gd name="T86" fmla="*/ 13 w 22"/>
                <a:gd name="T87" fmla="*/ 38 h 41"/>
                <a:gd name="T88" fmla="*/ 13 w 22"/>
                <a:gd name="T89" fmla="*/ 40 h 41"/>
                <a:gd name="T90" fmla="*/ 15 w 22"/>
                <a:gd name="T91" fmla="*/ 40 h 41"/>
                <a:gd name="T92" fmla="*/ 13 w 22"/>
                <a:gd name="T93" fmla="*/ 36 h 41"/>
                <a:gd name="T94" fmla="*/ 21 w 22"/>
                <a:gd name="T95" fmla="*/ 38 h 4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
                <a:gd name="T145" fmla="*/ 0 h 41"/>
                <a:gd name="T146" fmla="*/ 22 w 22"/>
                <a:gd name="T147" fmla="*/ 41 h 4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 h="41">
                  <a:moveTo>
                    <a:pt x="21" y="38"/>
                  </a:moveTo>
                  <a:lnTo>
                    <a:pt x="19" y="32"/>
                  </a:lnTo>
                  <a:lnTo>
                    <a:pt x="17" y="32"/>
                  </a:lnTo>
                  <a:lnTo>
                    <a:pt x="15" y="30"/>
                  </a:lnTo>
                  <a:lnTo>
                    <a:pt x="13" y="29"/>
                  </a:lnTo>
                  <a:lnTo>
                    <a:pt x="13" y="27"/>
                  </a:lnTo>
                  <a:lnTo>
                    <a:pt x="11" y="27"/>
                  </a:lnTo>
                  <a:lnTo>
                    <a:pt x="11" y="25"/>
                  </a:lnTo>
                  <a:lnTo>
                    <a:pt x="9" y="25"/>
                  </a:lnTo>
                  <a:lnTo>
                    <a:pt x="9" y="23"/>
                  </a:lnTo>
                  <a:lnTo>
                    <a:pt x="9" y="21"/>
                  </a:lnTo>
                  <a:lnTo>
                    <a:pt x="9" y="19"/>
                  </a:lnTo>
                  <a:lnTo>
                    <a:pt x="8" y="19"/>
                  </a:lnTo>
                  <a:lnTo>
                    <a:pt x="8" y="17"/>
                  </a:lnTo>
                  <a:lnTo>
                    <a:pt x="8" y="15"/>
                  </a:lnTo>
                  <a:lnTo>
                    <a:pt x="8" y="13"/>
                  </a:lnTo>
                  <a:lnTo>
                    <a:pt x="8" y="11"/>
                  </a:lnTo>
                  <a:lnTo>
                    <a:pt x="8" y="9"/>
                  </a:lnTo>
                  <a:lnTo>
                    <a:pt x="8" y="8"/>
                  </a:lnTo>
                  <a:lnTo>
                    <a:pt x="6" y="0"/>
                  </a:lnTo>
                  <a:lnTo>
                    <a:pt x="4" y="2"/>
                  </a:lnTo>
                  <a:lnTo>
                    <a:pt x="2" y="4"/>
                  </a:lnTo>
                  <a:lnTo>
                    <a:pt x="0" y="6"/>
                  </a:lnTo>
                  <a:lnTo>
                    <a:pt x="0" y="8"/>
                  </a:lnTo>
                  <a:lnTo>
                    <a:pt x="0" y="9"/>
                  </a:lnTo>
                  <a:lnTo>
                    <a:pt x="0" y="11"/>
                  </a:lnTo>
                  <a:lnTo>
                    <a:pt x="0" y="13"/>
                  </a:lnTo>
                  <a:lnTo>
                    <a:pt x="0" y="15"/>
                  </a:lnTo>
                  <a:lnTo>
                    <a:pt x="0" y="17"/>
                  </a:lnTo>
                  <a:lnTo>
                    <a:pt x="0" y="19"/>
                  </a:lnTo>
                  <a:lnTo>
                    <a:pt x="0" y="21"/>
                  </a:lnTo>
                  <a:lnTo>
                    <a:pt x="2" y="21"/>
                  </a:lnTo>
                  <a:lnTo>
                    <a:pt x="2" y="23"/>
                  </a:lnTo>
                  <a:lnTo>
                    <a:pt x="2" y="25"/>
                  </a:lnTo>
                  <a:lnTo>
                    <a:pt x="2" y="27"/>
                  </a:lnTo>
                  <a:lnTo>
                    <a:pt x="4" y="27"/>
                  </a:lnTo>
                  <a:lnTo>
                    <a:pt x="4" y="29"/>
                  </a:lnTo>
                  <a:lnTo>
                    <a:pt x="6" y="30"/>
                  </a:lnTo>
                  <a:lnTo>
                    <a:pt x="6" y="32"/>
                  </a:lnTo>
                  <a:lnTo>
                    <a:pt x="8" y="32"/>
                  </a:lnTo>
                  <a:lnTo>
                    <a:pt x="8" y="34"/>
                  </a:lnTo>
                  <a:lnTo>
                    <a:pt x="9" y="36"/>
                  </a:lnTo>
                  <a:lnTo>
                    <a:pt x="11" y="36"/>
                  </a:lnTo>
                  <a:lnTo>
                    <a:pt x="13" y="38"/>
                  </a:lnTo>
                  <a:lnTo>
                    <a:pt x="13" y="40"/>
                  </a:lnTo>
                  <a:lnTo>
                    <a:pt x="15" y="40"/>
                  </a:lnTo>
                  <a:lnTo>
                    <a:pt x="13" y="36"/>
                  </a:lnTo>
                  <a:lnTo>
                    <a:pt x="21" y="38"/>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23" name="Freeform 51"/>
            <p:cNvSpPr>
              <a:spLocks/>
            </p:cNvSpPr>
            <p:nvPr/>
          </p:nvSpPr>
          <p:spPr bwMode="auto">
            <a:xfrm>
              <a:off x="3367" y="2669"/>
              <a:ext cx="51" cy="248"/>
            </a:xfrm>
            <a:custGeom>
              <a:avLst/>
              <a:gdLst>
                <a:gd name="T0" fmla="*/ 10 w 51"/>
                <a:gd name="T1" fmla="*/ 242 h 248"/>
                <a:gd name="T2" fmla="*/ 14 w 51"/>
                <a:gd name="T3" fmla="*/ 226 h 248"/>
                <a:gd name="T4" fmla="*/ 15 w 51"/>
                <a:gd name="T5" fmla="*/ 211 h 248"/>
                <a:gd name="T6" fmla="*/ 19 w 51"/>
                <a:gd name="T7" fmla="*/ 192 h 248"/>
                <a:gd name="T8" fmla="*/ 23 w 51"/>
                <a:gd name="T9" fmla="*/ 173 h 248"/>
                <a:gd name="T10" fmla="*/ 27 w 51"/>
                <a:gd name="T11" fmla="*/ 152 h 248"/>
                <a:gd name="T12" fmla="*/ 31 w 51"/>
                <a:gd name="T13" fmla="*/ 132 h 248"/>
                <a:gd name="T14" fmla="*/ 33 w 51"/>
                <a:gd name="T15" fmla="*/ 111 h 248"/>
                <a:gd name="T16" fmla="*/ 37 w 51"/>
                <a:gd name="T17" fmla="*/ 90 h 248"/>
                <a:gd name="T18" fmla="*/ 40 w 51"/>
                <a:gd name="T19" fmla="*/ 71 h 248"/>
                <a:gd name="T20" fmla="*/ 42 w 51"/>
                <a:gd name="T21" fmla="*/ 54 h 248"/>
                <a:gd name="T22" fmla="*/ 44 w 51"/>
                <a:gd name="T23" fmla="*/ 39 h 248"/>
                <a:gd name="T24" fmla="*/ 48 w 51"/>
                <a:gd name="T25" fmla="*/ 25 h 248"/>
                <a:gd name="T26" fmla="*/ 48 w 51"/>
                <a:gd name="T27" fmla="*/ 14 h 248"/>
                <a:gd name="T28" fmla="*/ 50 w 51"/>
                <a:gd name="T29" fmla="*/ 6 h 248"/>
                <a:gd name="T30" fmla="*/ 50 w 51"/>
                <a:gd name="T31" fmla="*/ 2 h 248"/>
                <a:gd name="T32" fmla="*/ 42 w 51"/>
                <a:gd name="T33" fmla="*/ 2 h 248"/>
                <a:gd name="T34" fmla="*/ 42 w 51"/>
                <a:gd name="T35" fmla="*/ 8 h 248"/>
                <a:gd name="T36" fmla="*/ 40 w 51"/>
                <a:gd name="T37" fmla="*/ 17 h 248"/>
                <a:gd name="T38" fmla="*/ 38 w 51"/>
                <a:gd name="T39" fmla="*/ 29 h 248"/>
                <a:gd name="T40" fmla="*/ 37 w 51"/>
                <a:gd name="T41" fmla="*/ 44 h 248"/>
                <a:gd name="T42" fmla="*/ 33 w 51"/>
                <a:gd name="T43" fmla="*/ 62 h 248"/>
                <a:gd name="T44" fmla="*/ 31 w 51"/>
                <a:gd name="T45" fmla="*/ 81 h 248"/>
                <a:gd name="T46" fmla="*/ 27 w 51"/>
                <a:gd name="T47" fmla="*/ 100 h 248"/>
                <a:gd name="T48" fmla="*/ 23 w 51"/>
                <a:gd name="T49" fmla="*/ 119 h 248"/>
                <a:gd name="T50" fmla="*/ 19 w 51"/>
                <a:gd name="T51" fmla="*/ 140 h 248"/>
                <a:gd name="T52" fmla="*/ 17 w 51"/>
                <a:gd name="T53" fmla="*/ 161 h 248"/>
                <a:gd name="T54" fmla="*/ 14 w 51"/>
                <a:gd name="T55" fmla="*/ 180 h 248"/>
                <a:gd name="T56" fmla="*/ 10 w 51"/>
                <a:gd name="T57" fmla="*/ 199 h 248"/>
                <a:gd name="T58" fmla="*/ 6 w 51"/>
                <a:gd name="T59" fmla="*/ 217 h 248"/>
                <a:gd name="T60" fmla="*/ 4 w 51"/>
                <a:gd name="T61" fmla="*/ 234 h 248"/>
                <a:gd name="T62" fmla="*/ 0 w 51"/>
                <a:gd name="T63" fmla="*/ 247 h 2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1"/>
                <a:gd name="T97" fmla="*/ 0 h 248"/>
                <a:gd name="T98" fmla="*/ 51 w 51"/>
                <a:gd name="T99" fmla="*/ 248 h 2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1" h="248">
                  <a:moveTo>
                    <a:pt x="8" y="247"/>
                  </a:moveTo>
                  <a:lnTo>
                    <a:pt x="10" y="242"/>
                  </a:lnTo>
                  <a:lnTo>
                    <a:pt x="12" y="234"/>
                  </a:lnTo>
                  <a:lnTo>
                    <a:pt x="14" y="226"/>
                  </a:lnTo>
                  <a:lnTo>
                    <a:pt x="15" y="219"/>
                  </a:lnTo>
                  <a:lnTo>
                    <a:pt x="15" y="211"/>
                  </a:lnTo>
                  <a:lnTo>
                    <a:pt x="17" y="201"/>
                  </a:lnTo>
                  <a:lnTo>
                    <a:pt x="19" y="192"/>
                  </a:lnTo>
                  <a:lnTo>
                    <a:pt x="21" y="182"/>
                  </a:lnTo>
                  <a:lnTo>
                    <a:pt x="23" y="173"/>
                  </a:lnTo>
                  <a:lnTo>
                    <a:pt x="25" y="163"/>
                  </a:lnTo>
                  <a:lnTo>
                    <a:pt x="27" y="152"/>
                  </a:lnTo>
                  <a:lnTo>
                    <a:pt x="29" y="142"/>
                  </a:lnTo>
                  <a:lnTo>
                    <a:pt x="31" y="132"/>
                  </a:lnTo>
                  <a:lnTo>
                    <a:pt x="31" y="121"/>
                  </a:lnTo>
                  <a:lnTo>
                    <a:pt x="33" y="111"/>
                  </a:lnTo>
                  <a:lnTo>
                    <a:pt x="35" y="100"/>
                  </a:lnTo>
                  <a:lnTo>
                    <a:pt x="37" y="90"/>
                  </a:lnTo>
                  <a:lnTo>
                    <a:pt x="38" y="81"/>
                  </a:lnTo>
                  <a:lnTo>
                    <a:pt x="40" y="71"/>
                  </a:lnTo>
                  <a:lnTo>
                    <a:pt x="40" y="63"/>
                  </a:lnTo>
                  <a:lnTo>
                    <a:pt x="42" y="54"/>
                  </a:lnTo>
                  <a:lnTo>
                    <a:pt x="44" y="46"/>
                  </a:lnTo>
                  <a:lnTo>
                    <a:pt x="44" y="39"/>
                  </a:lnTo>
                  <a:lnTo>
                    <a:pt x="46" y="31"/>
                  </a:lnTo>
                  <a:lnTo>
                    <a:pt x="48" y="25"/>
                  </a:lnTo>
                  <a:lnTo>
                    <a:pt x="48" y="19"/>
                  </a:lnTo>
                  <a:lnTo>
                    <a:pt x="48" y="14"/>
                  </a:lnTo>
                  <a:lnTo>
                    <a:pt x="50" y="10"/>
                  </a:lnTo>
                  <a:lnTo>
                    <a:pt x="50" y="6"/>
                  </a:lnTo>
                  <a:lnTo>
                    <a:pt x="50" y="4"/>
                  </a:lnTo>
                  <a:lnTo>
                    <a:pt x="50" y="2"/>
                  </a:lnTo>
                  <a:lnTo>
                    <a:pt x="42" y="0"/>
                  </a:lnTo>
                  <a:lnTo>
                    <a:pt x="42" y="2"/>
                  </a:lnTo>
                  <a:lnTo>
                    <a:pt x="42" y="4"/>
                  </a:lnTo>
                  <a:lnTo>
                    <a:pt x="42" y="8"/>
                  </a:lnTo>
                  <a:lnTo>
                    <a:pt x="40" y="12"/>
                  </a:lnTo>
                  <a:lnTo>
                    <a:pt x="40" y="17"/>
                  </a:lnTo>
                  <a:lnTo>
                    <a:pt x="38" y="23"/>
                  </a:lnTo>
                  <a:lnTo>
                    <a:pt x="38" y="29"/>
                  </a:lnTo>
                  <a:lnTo>
                    <a:pt x="37" y="37"/>
                  </a:lnTo>
                  <a:lnTo>
                    <a:pt x="37" y="44"/>
                  </a:lnTo>
                  <a:lnTo>
                    <a:pt x="35" y="52"/>
                  </a:lnTo>
                  <a:lnTo>
                    <a:pt x="33" y="62"/>
                  </a:lnTo>
                  <a:lnTo>
                    <a:pt x="31" y="71"/>
                  </a:lnTo>
                  <a:lnTo>
                    <a:pt x="31" y="81"/>
                  </a:lnTo>
                  <a:lnTo>
                    <a:pt x="29" y="90"/>
                  </a:lnTo>
                  <a:lnTo>
                    <a:pt x="27" y="100"/>
                  </a:lnTo>
                  <a:lnTo>
                    <a:pt x="25" y="109"/>
                  </a:lnTo>
                  <a:lnTo>
                    <a:pt x="23" y="119"/>
                  </a:lnTo>
                  <a:lnTo>
                    <a:pt x="21" y="130"/>
                  </a:lnTo>
                  <a:lnTo>
                    <a:pt x="19" y="140"/>
                  </a:lnTo>
                  <a:lnTo>
                    <a:pt x="19" y="152"/>
                  </a:lnTo>
                  <a:lnTo>
                    <a:pt x="17" y="161"/>
                  </a:lnTo>
                  <a:lnTo>
                    <a:pt x="15" y="171"/>
                  </a:lnTo>
                  <a:lnTo>
                    <a:pt x="14" y="180"/>
                  </a:lnTo>
                  <a:lnTo>
                    <a:pt x="12" y="190"/>
                  </a:lnTo>
                  <a:lnTo>
                    <a:pt x="10" y="199"/>
                  </a:lnTo>
                  <a:lnTo>
                    <a:pt x="8" y="209"/>
                  </a:lnTo>
                  <a:lnTo>
                    <a:pt x="6" y="217"/>
                  </a:lnTo>
                  <a:lnTo>
                    <a:pt x="6" y="226"/>
                  </a:lnTo>
                  <a:lnTo>
                    <a:pt x="4" y="234"/>
                  </a:lnTo>
                  <a:lnTo>
                    <a:pt x="2" y="240"/>
                  </a:lnTo>
                  <a:lnTo>
                    <a:pt x="0" y="247"/>
                  </a:lnTo>
                  <a:lnTo>
                    <a:pt x="8" y="247"/>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24" name="Freeform 52"/>
            <p:cNvSpPr>
              <a:spLocks/>
            </p:cNvSpPr>
            <p:nvPr/>
          </p:nvSpPr>
          <p:spPr bwMode="auto">
            <a:xfrm>
              <a:off x="3296" y="2916"/>
              <a:ext cx="80" cy="216"/>
            </a:xfrm>
            <a:custGeom>
              <a:avLst/>
              <a:gdLst>
                <a:gd name="T0" fmla="*/ 4 w 80"/>
                <a:gd name="T1" fmla="*/ 213 h 216"/>
                <a:gd name="T2" fmla="*/ 10 w 80"/>
                <a:gd name="T3" fmla="*/ 209 h 216"/>
                <a:gd name="T4" fmla="*/ 18 w 80"/>
                <a:gd name="T5" fmla="*/ 201 h 216"/>
                <a:gd name="T6" fmla="*/ 23 w 80"/>
                <a:gd name="T7" fmla="*/ 194 h 216"/>
                <a:gd name="T8" fmla="*/ 27 w 80"/>
                <a:gd name="T9" fmla="*/ 182 h 216"/>
                <a:gd name="T10" fmla="*/ 33 w 80"/>
                <a:gd name="T11" fmla="*/ 169 h 216"/>
                <a:gd name="T12" fmla="*/ 39 w 80"/>
                <a:gd name="T13" fmla="*/ 156 h 216"/>
                <a:gd name="T14" fmla="*/ 44 w 80"/>
                <a:gd name="T15" fmla="*/ 140 h 216"/>
                <a:gd name="T16" fmla="*/ 48 w 80"/>
                <a:gd name="T17" fmla="*/ 125 h 216"/>
                <a:gd name="T18" fmla="*/ 54 w 80"/>
                <a:gd name="T19" fmla="*/ 110 h 216"/>
                <a:gd name="T20" fmla="*/ 58 w 80"/>
                <a:gd name="T21" fmla="*/ 92 h 216"/>
                <a:gd name="T22" fmla="*/ 64 w 80"/>
                <a:gd name="T23" fmla="*/ 75 h 216"/>
                <a:gd name="T24" fmla="*/ 67 w 80"/>
                <a:gd name="T25" fmla="*/ 60 h 216"/>
                <a:gd name="T26" fmla="*/ 71 w 80"/>
                <a:gd name="T27" fmla="*/ 42 h 216"/>
                <a:gd name="T28" fmla="*/ 73 w 80"/>
                <a:gd name="T29" fmla="*/ 27 h 216"/>
                <a:gd name="T30" fmla="*/ 77 w 80"/>
                <a:gd name="T31" fmla="*/ 14 h 216"/>
                <a:gd name="T32" fmla="*/ 79 w 80"/>
                <a:gd name="T33" fmla="*/ 0 h 216"/>
                <a:gd name="T34" fmla="*/ 71 w 80"/>
                <a:gd name="T35" fmla="*/ 6 h 216"/>
                <a:gd name="T36" fmla="*/ 67 w 80"/>
                <a:gd name="T37" fmla="*/ 20 h 216"/>
                <a:gd name="T38" fmla="*/ 64 w 80"/>
                <a:gd name="T39" fmla="*/ 33 h 216"/>
                <a:gd name="T40" fmla="*/ 62 w 80"/>
                <a:gd name="T41" fmla="*/ 50 h 216"/>
                <a:gd name="T42" fmla="*/ 58 w 80"/>
                <a:gd name="T43" fmla="*/ 65 h 216"/>
                <a:gd name="T44" fmla="*/ 52 w 80"/>
                <a:gd name="T45" fmla="*/ 83 h 216"/>
                <a:gd name="T46" fmla="*/ 48 w 80"/>
                <a:gd name="T47" fmla="*/ 98 h 216"/>
                <a:gd name="T48" fmla="*/ 44 w 80"/>
                <a:gd name="T49" fmla="*/ 115 h 216"/>
                <a:gd name="T50" fmla="*/ 39 w 80"/>
                <a:gd name="T51" fmla="*/ 131 h 216"/>
                <a:gd name="T52" fmla="*/ 33 w 80"/>
                <a:gd name="T53" fmla="*/ 146 h 216"/>
                <a:gd name="T54" fmla="*/ 29 w 80"/>
                <a:gd name="T55" fmla="*/ 159 h 216"/>
                <a:gd name="T56" fmla="*/ 23 w 80"/>
                <a:gd name="T57" fmla="*/ 173 h 216"/>
                <a:gd name="T58" fmla="*/ 18 w 80"/>
                <a:gd name="T59" fmla="*/ 184 h 216"/>
                <a:gd name="T60" fmla="*/ 14 w 80"/>
                <a:gd name="T61" fmla="*/ 194 h 216"/>
                <a:gd name="T62" fmla="*/ 8 w 80"/>
                <a:gd name="T63" fmla="*/ 201 h 216"/>
                <a:gd name="T64" fmla="*/ 2 w 80"/>
                <a:gd name="T65" fmla="*/ 205 h 216"/>
                <a:gd name="T66" fmla="*/ 2 w 80"/>
                <a:gd name="T67" fmla="*/ 205 h 21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0"/>
                <a:gd name="T103" fmla="*/ 0 h 216"/>
                <a:gd name="T104" fmla="*/ 80 w 80"/>
                <a:gd name="T105" fmla="*/ 216 h 21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0" h="216">
                  <a:moveTo>
                    <a:pt x="2" y="215"/>
                  </a:moveTo>
                  <a:lnTo>
                    <a:pt x="4" y="213"/>
                  </a:lnTo>
                  <a:lnTo>
                    <a:pt x="8" y="211"/>
                  </a:lnTo>
                  <a:lnTo>
                    <a:pt x="10" y="209"/>
                  </a:lnTo>
                  <a:lnTo>
                    <a:pt x="14" y="205"/>
                  </a:lnTo>
                  <a:lnTo>
                    <a:pt x="18" y="201"/>
                  </a:lnTo>
                  <a:lnTo>
                    <a:pt x="19" y="198"/>
                  </a:lnTo>
                  <a:lnTo>
                    <a:pt x="23" y="194"/>
                  </a:lnTo>
                  <a:lnTo>
                    <a:pt x="25" y="188"/>
                  </a:lnTo>
                  <a:lnTo>
                    <a:pt x="27" y="182"/>
                  </a:lnTo>
                  <a:lnTo>
                    <a:pt x="31" y="177"/>
                  </a:lnTo>
                  <a:lnTo>
                    <a:pt x="33" y="169"/>
                  </a:lnTo>
                  <a:lnTo>
                    <a:pt x="37" y="163"/>
                  </a:lnTo>
                  <a:lnTo>
                    <a:pt x="39" y="156"/>
                  </a:lnTo>
                  <a:lnTo>
                    <a:pt x="41" y="148"/>
                  </a:lnTo>
                  <a:lnTo>
                    <a:pt x="44" y="140"/>
                  </a:lnTo>
                  <a:lnTo>
                    <a:pt x="46" y="133"/>
                  </a:lnTo>
                  <a:lnTo>
                    <a:pt x="48" y="125"/>
                  </a:lnTo>
                  <a:lnTo>
                    <a:pt x="52" y="117"/>
                  </a:lnTo>
                  <a:lnTo>
                    <a:pt x="54" y="110"/>
                  </a:lnTo>
                  <a:lnTo>
                    <a:pt x="56" y="100"/>
                  </a:lnTo>
                  <a:lnTo>
                    <a:pt x="58" y="92"/>
                  </a:lnTo>
                  <a:lnTo>
                    <a:pt x="60" y="85"/>
                  </a:lnTo>
                  <a:lnTo>
                    <a:pt x="64" y="75"/>
                  </a:lnTo>
                  <a:lnTo>
                    <a:pt x="65" y="67"/>
                  </a:lnTo>
                  <a:lnTo>
                    <a:pt x="67" y="60"/>
                  </a:lnTo>
                  <a:lnTo>
                    <a:pt x="69" y="52"/>
                  </a:lnTo>
                  <a:lnTo>
                    <a:pt x="71" y="42"/>
                  </a:lnTo>
                  <a:lnTo>
                    <a:pt x="73" y="35"/>
                  </a:lnTo>
                  <a:lnTo>
                    <a:pt x="73" y="27"/>
                  </a:lnTo>
                  <a:lnTo>
                    <a:pt x="75" y="21"/>
                  </a:lnTo>
                  <a:lnTo>
                    <a:pt x="77" y="14"/>
                  </a:lnTo>
                  <a:lnTo>
                    <a:pt x="79" y="8"/>
                  </a:lnTo>
                  <a:lnTo>
                    <a:pt x="79" y="0"/>
                  </a:lnTo>
                  <a:lnTo>
                    <a:pt x="71" y="0"/>
                  </a:lnTo>
                  <a:lnTo>
                    <a:pt x="71" y="6"/>
                  </a:lnTo>
                  <a:lnTo>
                    <a:pt x="69" y="12"/>
                  </a:lnTo>
                  <a:lnTo>
                    <a:pt x="67" y="20"/>
                  </a:lnTo>
                  <a:lnTo>
                    <a:pt x="65" y="27"/>
                  </a:lnTo>
                  <a:lnTo>
                    <a:pt x="64" y="33"/>
                  </a:lnTo>
                  <a:lnTo>
                    <a:pt x="64" y="41"/>
                  </a:lnTo>
                  <a:lnTo>
                    <a:pt x="62" y="50"/>
                  </a:lnTo>
                  <a:lnTo>
                    <a:pt x="60" y="58"/>
                  </a:lnTo>
                  <a:lnTo>
                    <a:pt x="58" y="65"/>
                  </a:lnTo>
                  <a:lnTo>
                    <a:pt x="54" y="73"/>
                  </a:lnTo>
                  <a:lnTo>
                    <a:pt x="52" y="83"/>
                  </a:lnTo>
                  <a:lnTo>
                    <a:pt x="50" y="90"/>
                  </a:lnTo>
                  <a:lnTo>
                    <a:pt x="48" y="98"/>
                  </a:lnTo>
                  <a:lnTo>
                    <a:pt x="46" y="108"/>
                  </a:lnTo>
                  <a:lnTo>
                    <a:pt x="44" y="115"/>
                  </a:lnTo>
                  <a:lnTo>
                    <a:pt x="41" y="123"/>
                  </a:lnTo>
                  <a:lnTo>
                    <a:pt x="39" y="131"/>
                  </a:lnTo>
                  <a:lnTo>
                    <a:pt x="37" y="138"/>
                  </a:lnTo>
                  <a:lnTo>
                    <a:pt x="33" y="146"/>
                  </a:lnTo>
                  <a:lnTo>
                    <a:pt x="31" y="154"/>
                  </a:lnTo>
                  <a:lnTo>
                    <a:pt x="29" y="159"/>
                  </a:lnTo>
                  <a:lnTo>
                    <a:pt x="25" y="167"/>
                  </a:lnTo>
                  <a:lnTo>
                    <a:pt x="23" y="173"/>
                  </a:lnTo>
                  <a:lnTo>
                    <a:pt x="21" y="178"/>
                  </a:lnTo>
                  <a:lnTo>
                    <a:pt x="18" y="184"/>
                  </a:lnTo>
                  <a:lnTo>
                    <a:pt x="16" y="190"/>
                  </a:lnTo>
                  <a:lnTo>
                    <a:pt x="14" y="194"/>
                  </a:lnTo>
                  <a:lnTo>
                    <a:pt x="10" y="198"/>
                  </a:lnTo>
                  <a:lnTo>
                    <a:pt x="8" y="201"/>
                  </a:lnTo>
                  <a:lnTo>
                    <a:pt x="6" y="203"/>
                  </a:lnTo>
                  <a:lnTo>
                    <a:pt x="2" y="205"/>
                  </a:lnTo>
                  <a:lnTo>
                    <a:pt x="0" y="207"/>
                  </a:lnTo>
                  <a:lnTo>
                    <a:pt x="2" y="205"/>
                  </a:lnTo>
                  <a:lnTo>
                    <a:pt x="2" y="215"/>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25" name="Freeform 53"/>
            <p:cNvSpPr>
              <a:spLocks/>
            </p:cNvSpPr>
            <p:nvPr/>
          </p:nvSpPr>
          <p:spPr bwMode="auto">
            <a:xfrm>
              <a:off x="3268" y="3121"/>
              <a:ext cx="31" cy="20"/>
            </a:xfrm>
            <a:custGeom>
              <a:avLst/>
              <a:gdLst>
                <a:gd name="T0" fmla="*/ 9 w 31"/>
                <a:gd name="T1" fmla="*/ 19 h 20"/>
                <a:gd name="T2" fmla="*/ 9 w 31"/>
                <a:gd name="T3" fmla="*/ 18 h 20"/>
                <a:gd name="T4" fmla="*/ 9 w 31"/>
                <a:gd name="T5" fmla="*/ 16 h 20"/>
                <a:gd name="T6" fmla="*/ 9 w 31"/>
                <a:gd name="T7" fmla="*/ 14 h 20"/>
                <a:gd name="T8" fmla="*/ 11 w 31"/>
                <a:gd name="T9" fmla="*/ 14 h 20"/>
                <a:gd name="T10" fmla="*/ 11 w 31"/>
                <a:gd name="T11" fmla="*/ 12 h 20"/>
                <a:gd name="T12" fmla="*/ 13 w 31"/>
                <a:gd name="T13" fmla="*/ 12 h 20"/>
                <a:gd name="T14" fmla="*/ 15 w 31"/>
                <a:gd name="T15" fmla="*/ 12 h 20"/>
                <a:gd name="T16" fmla="*/ 17 w 31"/>
                <a:gd name="T17" fmla="*/ 10 h 20"/>
                <a:gd name="T18" fmla="*/ 19 w 31"/>
                <a:gd name="T19" fmla="*/ 10 h 20"/>
                <a:gd name="T20" fmla="*/ 21 w 31"/>
                <a:gd name="T21" fmla="*/ 10 h 20"/>
                <a:gd name="T22" fmla="*/ 23 w 31"/>
                <a:gd name="T23" fmla="*/ 10 h 20"/>
                <a:gd name="T24" fmla="*/ 25 w 31"/>
                <a:gd name="T25" fmla="*/ 10 h 20"/>
                <a:gd name="T26" fmla="*/ 26 w 31"/>
                <a:gd name="T27" fmla="*/ 10 h 20"/>
                <a:gd name="T28" fmla="*/ 28 w 31"/>
                <a:gd name="T29" fmla="*/ 10 h 20"/>
                <a:gd name="T30" fmla="*/ 30 w 31"/>
                <a:gd name="T31" fmla="*/ 10 h 20"/>
                <a:gd name="T32" fmla="*/ 30 w 31"/>
                <a:gd name="T33" fmla="*/ 0 h 20"/>
                <a:gd name="T34" fmla="*/ 28 w 31"/>
                <a:gd name="T35" fmla="*/ 0 h 20"/>
                <a:gd name="T36" fmla="*/ 26 w 31"/>
                <a:gd name="T37" fmla="*/ 0 h 20"/>
                <a:gd name="T38" fmla="*/ 25 w 31"/>
                <a:gd name="T39" fmla="*/ 0 h 20"/>
                <a:gd name="T40" fmla="*/ 23 w 31"/>
                <a:gd name="T41" fmla="*/ 0 h 20"/>
                <a:gd name="T42" fmla="*/ 23 w 31"/>
                <a:gd name="T43" fmla="*/ 2 h 20"/>
                <a:gd name="T44" fmla="*/ 21 w 31"/>
                <a:gd name="T45" fmla="*/ 2 h 20"/>
                <a:gd name="T46" fmla="*/ 19 w 31"/>
                <a:gd name="T47" fmla="*/ 2 h 20"/>
                <a:gd name="T48" fmla="*/ 17 w 31"/>
                <a:gd name="T49" fmla="*/ 2 h 20"/>
                <a:gd name="T50" fmla="*/ 15 w 31"/>
                <a:gd name="T51" fmla="*/ 2 h 20"/>
                <a:gd name="T52" fmla="*/ 13 w 31"/>
                <a:gd name="T53" fmla="*/ 2 h 20"/>
                <a:gd name="T54" fmla="*/ 13 w 31"/>
                <a:gd name="T55" fmla="*/ 4 h 20"/>
                <a:gd name="T56" fmla="*/ 11 w 31"/>
                <a:gd name="T57" fmla="*/ 4 h 20"/>
                <a:gd name="T58" fmla="*/ 9 w 31"/>
                <a:gd name="T59" fmla="*/ 4 h 20"/>
                <a:gd name="T60" fmla="*/ 9 w 31"/>
                <a:gd name="T61" fmla="*/ 6 h 20"/>
                <a:gd name="T62" fmla="*/ 7 w 31"/>
                <a:gd name="T63" fmla="*/ 6 h 20"/>
                <a:gd name="T64" fmla="*/ 5 w 31"/>
                <a:gd name="T65" fmla="*/ 8 h 20"/>
                <a:gd name="T66" fmla="*/ 3 w 31"/>
                <a:gd name="T67" fmla="*/ 10 h 20"/>
                <a:gd name="T68" fmla="*/ 2 w 31"/>
                <a:gd name="T69" fmla="*/ 12 h 20"/>
                <a:gd name="T70" fmla="*/ 2 w 31"/>
                <a:gd name="T71" fmla="*/ 14 h 20"/>
                <a:gd name="T72" fmla="*/ 2 w 31"/>
                <a:gd name="T73" fmla="*/ 16 h 20"/>
                <a:gd name="T74" fmla="*/ 0 w 31"/>
                <a:gd name="T75" fmla="*/ 18 h 20"/>
                <a:gd name="T76" fmla="*/ 0 w 31"/>
                <a:gd name="T77" fmla="*/ 19 h 20"/>
                <a:gd name="T78" fmla="*/ 9 w 31"/>
                <a:gd name="T79" fmla="*/ 19 h 2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1"/>
                <a:gd name="T121" fmla="*/ 0 h 20"/>
                <a:gd name="T122" fmla="*/ 31 w 31"/>
                <a:gd name="T123" fmla="*/ 20 h 2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1" h="20">
                  <a:moveTo>
                    <a:pt x="9" y="19"/>
                  </a:moveTo>
                  <a:lnTo>
                    <a:pt x="9" y="18"/>
                  </a:lnTo>
                  <a:lnTo>
                    <a:pt x="9" y="16"/>
                  </a:lnTo>
                  <a:lnTo>
                    <a:pt x="9" y="14"/>
                  </a:lnTo>
                  <a:lnTo>
                    <a:pt x="11" y="14"/>
                  </a:lnTo>
                  <a:lnTo>
                    <a:pt x="11" y="12"/>
                  </a:lnTo>
                  <a:lnTo>
                    <a:pt x="13" y="12"/>
                  </a:lnTo>
                  <a:lnTo>
                    <a:pt x="15" y="12"/>
                  </a:lnTo>
                  <a:lnTo>
                    <a:pt x="17" y="10"/>
                  </a:lnTo>
                  <a:lnTo>
                    <a:pt x="19" y="10"/>
                  </a:lnTo>
                  <a:lnTo>
                    <a:pt x="21" y="10"/>
                  </a:lnTo>
                  <a:lnTo>
                    <a:pt x="23" y="10"/>
                  </a:lnTo>
                  <a:lnTo>
                    <a:pt x="25" y="10"/>
                  </a:lnTo>
                  <a:lnTo>
                    <a:pt x="26" y="10"/>
                  </a:lnTo>
                  <a:lnTo>
                    <a:pt x="28" y="10"/>
                  </a:lnTo>
                  <a:lnTo>
                    <a:pt x="30" y="10"/>
                  </a:lnTo>
                  <a:lnTo>
                    <a:pt x="30" y="0"/>
                  </a:lnTo>
                  <a:lnTo>
                    <a:pt x="28" y="0"/>
                  </a:lnTo>
                  <a:lnTo>
                    <a:pt x="26" y="0"/>
                  </a:lnTo>
                  <a:lnTo>
                    <a:pt x="25" y="0"/>
                  </a:lnTo>
                  <a:lnTo>
                    <a:pt x="23" y="0"/>
                  </a:lnTo>
                  <a:lnTo>
                    <a:pt x="23" y="2"/>
                  </a:lnTo>
                  <a:lnTo>
                    <a:pt x="21" y="2"/>
                  </a:lnTo>
                  <a:lnTo>
                    <a:pt x="19" y="2"/>
                  </a:lnTo>
                  <a:lnTo>
                    <a:pt x="17" y="2"/>
                  </a:lnTo>
                  <a:lnTo>
                    <a:pt x="15" y="2"/>
                  </a:lnTo>
                  <a:lnTo>
                    <a:pt x="13" y="2"/>
                  </a:lnTo>
                  <a:lnTo>
                    <a:pt x="13" y="4"/>
                  </a:lnTo>
                  <a:lnTo>
                    <a:pt x="11" y="4"/>
                  </a:lnTo>
                  <a:lnTo>
                    <a:pt x="9" y="4"/>
                  </a:lnTo>
                  <a:lnTo>
                    <a:pt x="9" y="6"/>
                  </a:lnTo>
                  <a:lnTo>
                    <a:pt x="7" y="6"/>
                  </a:lnTo>
                  <a:lnTo>
                    <a:pt x="5" y="8"/>
                  </a:lnTo>
                  <a:lnTo>
                    <a:pt x="3" y="10"/>
                  </a:lnTo>
                  <a:lnTo>
                    <a:pt x="2" y="12"/>
                  </a:lnTo>
                  <a:lnTo>
                    <a:pt x="2" y="14"/>
                  </a:lnTo>
                  <a:lnTo>
                    <a:pt x="2" y="16"/>
                  </a:lnTo>
                  <a:lnTo>
                    <a:pt x="0" y="18"/>
                  </a:lnTo>
                  <a:lnTo>
                    <a:pt x="0" y="19"/>
                  </a:lnTo>
                  <a:lnTo>
                    <a:pt x="9" y="19"/>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26" name="Freeform 54"/>
            <p:cNvSpPr>
              <a:spLocks/>
            </p:cNvSpPr>
            <p:nvPr/>
          </p:nvSpPr>
          <p:spPr bwMode="auto">
            <a:xfrm>
              <a:off x="3264" y="3140"/>
              <a:ext cx="17" cy="30"/>
            </a:xfrm>
            <a:custGeom>
              <a:avLst/>
              <a:gdLst>
                <a:gd name="T0" fmla="*/ 8 w 17"/>
                <a:gd name="T1" fmla="*/ 25 h 30"/>
                <a:gd name="T2" fmla="*/ 8 w 17"/>
                <a:gd name="T3" fmla="*/ 23 h 30"/>
                <a:gd name="T4" fmla="*/ 8 w 17"/>
                <a:gd name="T5" fmla="*/ 22 h 30"/>
                <a:gd name="T6" fmla="*/ 8 w 17"/>
                <a:gd name="T7" fmla="*/ 20 h 30"/>
                <a:gd name="T8" fmla="*/ 11 w 17"/>
                <a:gd name="T9" fmla="*/ 20 h 30"/>
                <a:gd name="T10" fmla="*/ 11 w 17"/>
                <a:gd name="T11" fmla="*/ 18 h 30"/>
                <a:gd name="T12" fmla="*/ 11 w 17"/>
                <a:gd name="T13" fmla="*/ 16 h 30"/>
                <a:gd name="T14" fmla="*/ 11 w 17"/>
                <a:gd name="T15" fmla="*/ 14 h 30"/>
                <a:gd name="T16" fmla="*/ 13 w 17"/>
                <a:gd name="T17" fmla="*/ 14 h 30"/>
                <a:gd name="T18" fmla="*/ 13 w 17"/>
                <a:gd name="T19" fmla="*/ 12 h 30"/>
                <a:gd name="T20" fmla="*/ 13 w 17"/>
                <a:gd name="T21" fmla="*/ 10 h 30"/>
                <a:gd name="T22" fmla="*/ 13 w 17"/>
                <a:gd name="T23" fmla="*/ 8 h 30"/>
                <a:gd name="T24" fmla="*/ 13 w 17"/>
                <a:gd name="T25" fmla="*/ 6 h 30"/>
                <a:gd name="T26" fmla="*/ 13 w 17"/>
                <a:gd name="T27" fmla="*/ 4 h 30"/>
                <a:gd name="T28" fmla="*/ 16 w 17"/>
                <a:gd name="T29" fmla="*/ 2 h 30"/>
                <a:gd name="T30" fmla="*/ 16 w 17"/>
                <a:gd name="T31" fmla="*/ 0 h 30"/>
                <a:gd name="T32" fmla="*/ 4 w 17"/>
                <a:gd name="T33" fmla="*/ 0 h 30"/>
                <a:gd name="T34" fmla="*/ 4 w 17"/>
                <a:gd name="T35" fmla="*/ 2 h 30"/>
                <a:gd name="T36" fmla="*/ 4 w 17"/>
                <a:gd name="T37" fmla="*/ 4 h 30"/>
                <a:gd name="T38" fmla="*/ 4 w 17"/>
                <a:gd name="T39" fmla="*/ 6 h 30"/>
                <a:gd name="T40" fmla="*/ 4 w 17"/>
                <a:gd name="T41" fmla="*/ 8 h 30"/>
                <a:gd name="T42" fmla="*/ 4 w 17"/>
                <a:gd name="T43" fmla="*/ 10 h 30"/>
                <a:gd name="T44" fmla="*/ 2 w 17"/>
                <a:gd name="T45" fmla="*/ 12 h 30"/>
                <a:gd name="T46" fmla="*/ 2 w 17"/>
                <a:gd name="T47" fmla="*/ 14 h 30"/>
                <a:gd name="T48" fmla="*/ 2 w 17"/>
                <a:gd name="T49" fmla="*/ 16 h 30"/>
                <a:gd name="T50" fmla="*/ 0 w 17"/>
                <a:gd name="T51" fmla="*/ 18 h 30"/>
                <a:gd name="T52" fmla="*/ 0 w 17"/>
                <a:gd name="T53" fmla="*/ 20 h 30"/>
                <a:gd name="T54" fmla="*/ 0 w 17"/>
                <a:gd name="T55" fmla="*/ 22 h 30"/>
                <a:gd name="T56" fmla="*/ 0 w 17"/>
                <a:gd name="T57" fmla="*/ 23 h 30"/>
                <a:gd name="T58" fmla="*/ 0 w 17"/>
                <a:gd name="T59" fmla="*/ 25 h 30"/>
                <a:gd name="T60" fmla="*/ 0 w 17"/>
                <a:gd name="T61" fmla="*/ 27 h 30"/>
                <a:gd name="T62" fmla="*/ 0 w 17"/>
                <a:gd name="T63" fmla="*/ 29 h 30"/>
                <a:gd name="T64" fmla="*/ 2 w 17"/>
                <a:gd name="T65" fmla="*/ 29 h 30"/>
                <a:gd name="T66" fmla="*/ 8 w 17"/>
                <a:gd name="T67" fmla="*/ 25 h 3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
                <a:gd name="T103" fmla="*/ 0 h 30"/>
                <a:gd name="T104" fmla="*/ 17 w 17"/>
                <a:gd name="T105" fmla="*/ 30 h 3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 h="30">
                  <a:moveTo>
                    <a:pt x="8" y="25"/>
                  </a:moveTo>
                  <a:lnTo>
                    <a:pt x="8" y="23"/>
                  </a:lnTo>
                  <a:lnTo>
                    <a:pt x="8" y="22"/>
                  </a:lnTo>
                  <a:lnTo>
                    <a:pt x="8" y="20"/>
                  </a:lnTo>
                  <a:lnTo>
                    <a:pt x="11" y="20"/>
                  </a:lnTo>
                  <a:lnTo>
                    <a:pt x="11" y="18"/>
                  </a:lnTo>
                  <a:lnTo>
                    <a:pt x="11" y="16"/>
                  </a:lnTo>
                  <a:lnTo>
                    <a:pt x="11" y="14"/>
                  </a:lnTo>
                  <a:lnTo>
                    <a:pt x="13" y="14"/>
                  </a:lnTo>
                  <a:lnTo>
                    <a:pt x="13" y="12"/>
                  </a:lnTo>
                  <a:lnTo>
                    <a:pt x="13" y="10"/>
                  </a:lnTo>
                  <a:lnTo>
                    <a:pt x="13" y="8"/>
                  </a:lnTo>
                  <a:lnTo>
                    <a:pt x="13" y="6"/>
                  </a:lnTo>
                  <a:lnTo>
                    <a:pt x="13" y="4"/>
                  </a:lnTo>
                  <a:lnTo>
                    <a:pt x="16" y="2"/>
                  </a:lnTo>
                  <a:lnTo>
                    <a:pt x="16" y="0"/>
                  </a:lnTo>
                  <a:lnTo>
                    <a:pt x="4" y="0"/>
                  </a:lnTo>
                  <a:lnTo>
                    <a:pt x="4" y="2"/>
                  </a:lnTo>
                  <a:lnTo>
                    <a:pt x="4" y="4"/>
                  </a:lnTo>
                  <a:lnTo>
                    <a:pt x="4" y="6"/>
                  </a:lnTo>
                  <a:lnTo>
                    <a:pt x="4" y="8"/>
                  </a:lnTo>
                  <a:lnTo>
                    <a:pt x="4" y="10"/>
                  </a:lnTo>
                  <a:lnTo>
                    <a:pt x="2" y="12"/>
                  </a:lnTo>
                  <a:lnTo>
                    <a:pt x="2" y="14"/>
                  </a:lnTo>
                  <a:lnTo>
                    <a:pt x="2" y="16"/>
                  </a:lnTo>
                  <a:lnTo>
                    <a:pt x="0" y="18"/>
                  </a:lnTo>
                  <a:lnTo>
                    <a:pt x="0" y="20"/>
                  </a:lnTo>
                  <a:lnTo>
                    <a:pt x="0" y="22"/>
                  </a:lnTo>
                  <a:lnTo>
                    <a:pt x="0" y="23"/>
                  </a:lnTo>
                  <a:lnTo>
                    <a:pt x="0" y="25"/>
                  </a:lnTo>
                  <a:lnTo>
                    <a:pt x="0" y="27"/>
                  </a:lnTo>
                  <a:lnTo>
                    <a:pt x="0" y="29"/>
                  </a:lnTo>
                  <a:lnTo>
                    <a:pt x="2" y="29"/>
                  </a:lnTo>
                  <a:lnTo>
                    <a:pt x="8" y="25"/>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27" name="Freeform 55"/>
            <p:cNvSpPr>
              <a:spLocks/>
            </p:cNvSpPr>
            <p:nvPr/>
          </p:nvSpPr>
          <p:spPr bwMode="auto">
            <a:xfrm>
              <a:off x="3266" y="3165"/>
              <a:ext cx="17" cy="24"/>
            </a:xfrm>
            <a:custGeom>
              <a:avLst/>
              <a:gdLst>
                <a:gd name="T0" fmla="*/ 16 w 17"/>
                <a:gd name="T1" fmla="*/ 21 h 24"/>
                <a:gd name="T2" fmla="*/ 16 w 17"/>
                <a:gd name="T3" fmla="*/ 23 h 24"/>
                <a:gd name="T4" fmla="*/ 16 w 17"/>
                <a:gd name="T5" fmla="*/ 21 h 24"/>
                <a:gd name="T6" fmla="*/ 16 w 17"/>
                <a:gd name="T7" fmla="*/ 20 h 24"/>
                <a:gd name="T8" fmla="*/ 16 w 17"/>
                <a:gd name="T9" fmla="*/ 18 h 24"/>
                <a:gd name="T10" fmla="*/ 16 w 17"/>
                <a:gd name="T11" fmla="*/ 16 h 24"/>
                <a:gd name="T12" fmla="*/ 13 w 17"/>
                <a:gd name="T13" fmla="*/ 14 h 24"/>
                <a:gd name="T14" fmla="*/ 13 w 17"/>
                <a:gd name="T15" fmla="*/ 12 h 24"/>
                <a:gd name="T16" fmla="*/ 13 w 17"/>
                <a:gd name="T17" fmla="*/ 10 h 24"/>
                <a:gd name="T18" fmla="*/ 11 w 17"/>
                <a:gd name="T19" fmla="*/ 10 h 24"/>
                <a:gd name="T20" fmla="*/ 11 w 17"/>
                <a:gd name="T21" fmla="*/ 8 h 24"/>
                <a:gd name="T22" fmla="*/ 11 w 17"/>
                <a:gd name="T23" fmla="*/ 6 h 24"/>
                <a:gd name="T24" fmla="*/ 8 w 17"/>
                <a:gd name="T25" fmla="*/ 6 h 24"/>
                <a:gd name="T26" fmla="*/ 8 w 17"/>
                <a:gd name="T27" fmla="*/ 4 h 24"/>
                <a:gd name="T28" fmla="*/ 8 w 17"/>
                <a:gd name="T29" fmla="*/ 2 h 24"/>
                <a:gd name="T30" fmla="*/ 6 w 17"/>
                <a:gd name="T31" fmla="*/ 2 h 24"/>
                <a:gd name="T32" fmla="*/ 6 w 17"/>
                <a:gd name="T33" fmla="*/ 0 h 24"/>
                <a:gd name="T34" fmla="*/ 0 w 17"/>
                <a:gd name="T35" fmla="*/ 4 h 24"/>
                <a:gd name="T36" fmla="*/ 0 w 17"/>
                <a:gd name="T37" fmla="*/ 6 h 24"/>
                <a:gd name="T38" fmla="*/ 0 w 17"/>
                <a:gd name="T39" fmla="*/ 8 h 24"/>
                <a:gd name="T40" fmla="*/ 2 w 17"/>
                <a:gd name="T41" fmla="*/ 8 h 24"/>
                <a:gd name="T42" fmla="*/ 2 w 17"/>
                <a:gd name="T43" fmla="*/ 10 h 24"/>
                <a:gd name="T44" fmla="*/ 2 w 17"/>
                <a:gd name="T45" fmla="*/ 12 h 24"/>
                <a:gd name="T46" fmla="*/ 4 w 17"/>
                <a:gd name="T47" fmla="*/ 12 h 24"/>
                <a:gd name="T48" fmla="*/ 4 w 17"/>
                <a:gd name="T49" fmla="*/ 14 h 24"/>
                <a:gd name="T50" fmla="*/ 4 w 17"/>
                <a:gd name="T51" fmla="*/ 16 h 24"/>
                <a:gd name="T52" fmla="*/ 4 w 17"/>
                <a:gd name="T53" fmla="*/ 18 h 24"/>
                <a:gd name="T54" fmla="*/ 6 w 17"/>
                <a:gd name="T55" fmla="*/ 18 h 24"/>
                <a:gd name="T56" fmla="*/ 6 w 17"/>
                <a:gd name="T57" fmla="*/ 20 h 24"/>
                <a:gd name="T58" fmla="*/ 6 w 17"/>
                <a:gd name="T59" fmla="*/ 21 h 24"/>
                <a:gd name="T60" fmla="*/ 6 w 17"/>
                <a:gd name="T61" fmla="*/ 23 h 24"/>
                <a:gd name="T62" fmla="*/ 16 w 17"/>
                <a:gd name="T63" fmla="*/ 21 h 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
                <a:gd name="T97" fmla="*/ 0 h 24"/>
                <a:gd name="T98" fmla="*/ 17 w 17"/>
                <a:gd name="T99" fmla="*/ 24 h 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 h="24">
                  <a:moveTo>
                    <a:pt x="16" y="21"/>
                  </a:moveTo>
                  <a:lnTo>
                    <a:pt x="16" y="23"/>
                  </a:lnTo>
                  <a:lnTo>
                    <a:pt x="16" y="21"/>
                  </a:lnTo>
                  <a:lnTo>
                    <a:pt x="16" y="20"/>
                  </a:lnTo>
                  <a:lnTo>
                    <a:pt x="16" y="18"/>
                  </a:lnTo>
                  <a:lnTo>
                    <a:pt x="16" y="16"/>
                  </a:lnTo>
                  <a:lnTo>
                    <a:pt x="13" y="14"/>
                  </a:lnTo>
                  <a:lnTo>
                    <a:pt x="13" y="12"/>
                  </a:lnTo>
                  <a:lnTo>
                    <a:pt x="13" y="10"/>
                  </a:lnTo>
                  <a:lnTo>
                    <a:pt x="11" y="10"/>
                  </a:lnTo>
                  <a:lnTo>
                    <a:pt x="11" y="8"/>
                  </a:lnTo>
                  <a:lnTo>
                    <a:pt x="11" y="6"/>
                  </a:lnTo>
                  <a:lnTo>
                    <a:pt x="8" y="6"/>
                  </a:lnTo>
                  <a:lnTo>
                    <a:pt x="8" y="4"/>
                  </a:lnTo>
                  <a:lnTo>
                    <a:pt x="8" y="2"/>
                  </a:lnTo>
                  <a:lnTo>
                    <a:pt x="6" y="2"/>
                  </a:lnTo>
                  <a:lnTo>
                    <a:pt x="6" y="0"/>
                  </a:lnTo>
                  <a:lnTo>
                    <a:pt x="0" y="4"/>
                  </a:lnTo>
                  <a:lnTo>
                    <a:pt x="0" y="6"/>
                  </a:lnTo>
                  <a:lnTo>
                    <a:pt x="0" y="8"/>
                  </a:lnTo>
                  <a:lnTo>
                    <a:pt x="2" y="8"/>
                  </a:lnTo>
                  <a:lnTo>
                    <a:pt x="2" y="10"/>
                  </a:lnTo>
                  <a:lnTo>
                    <a:pt x="2" y="12"/>
                  </a:lnTo>
                  <a:lnTo>
                    <a:pt x="4" y="12"/>
                  </a:lnTo>
                  <a:lnTo>
                    <a:pt x="4" y="14"/>
                  </a:lnTo>
                  <a:lnTo>
                    <a:pt x="4" y="16"/>
                  </a:lnTo>
                  <a:lnTo>
                    <a:pt x="4" y="18"/>
                  </a:lnTo>
                  <a:lnTo>
                    <a:pt x="6" y="18"/>
                  </a:lnTo>
                  <a:lnTo>
                    <a:pt x="6" y="20"/>
                  </a:lnTo>
                  <a:lnTo>
                    <a:pt x="6" y="21"/>
                  </a:lnTo>
                  <a:lnTo>
                    <a:pt x="6" y="23"/>
                  </a:lnTo>
                  <a:lnTo>
                    <a:pt x="16" y="21"/>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28" name="Freeform 56"/>
            <p:cNvSpPr>
              <a:spLocks/>
            </p:cNvSpPr>
            <p:nvPr/>
          </p:nvSpPr>
          <p:spPr bwMode="auto">
            <a:xfrm>
              <a:off x="3271" y="3186"/>
              <a:ext cx="36" cy="32"/>
            </a:xfrm>
            <a:custGeom>
              <a:avLst/>
              <a:gdLst>
                <a:gd name="T0" fmla="*/ 31 w 36"/>
                <a:gd name="T1" fmla="*/ 20 h 32"/>
                <a:gd name="T2" fmla="*/ 29 w 36"/>
                <a:gd name="T3" fmla="*/ 22 h 32"/>
                <a:gd name="T4" fmla="*/ 27 w 36"/>
                <a:gd name="T5" fmla="*/ 22 h 32"/>
                <a:gd name="T6" fmla="*/ 25 w 36"/>
                <a:gd name="T7" fmla="*/ 22 h 32"/>
                <a:gd name="T8" fmla="*/ 23 w 36"/>
                <a:gd name="T9" fmla="*/ 22 h 32"/>
                <a:gd name="T10" fmla="*/ 22 w 36"/>
                <a:gd name="T11" fmla="*/ 22 h 32"/>
                <a:gd name="T12" fmla="*/ 20 w 36"/>
                <a:gd name="T13" fmla="*/ 22 h 32"/>
                <a:gd name="T14" fmla="*/ 18 w 36"/>
                <a:gd name="T15" fmla="*/ 22 h 32"/>
                <a:gd name="T16" fmla="*/ 16 w 36"/>
                <a:gd name="T17" fmla="*/ 22 h 32"/>
                <a:gd name="T18" fmla="*/ 16 w 36"/>
                <a:gd name="T19" fmla="*/ 20 h 32"/>
                <a:gd name="T20" fmla="*/ 14 w 36"/>
                <a:gd name="T21" fmla="*/ 20 h 32"/>
                <a:gd name="T22" fmla="*/ 14 w 36"/>
                <a:gd name="T23" fmla="*/ 18 h 32"/>
                <a:gd name="T24" fmla="*/ 14 w 36"/>
                <a:gd name="T25" fmla="*/ 16 h 32"/>
                <a:gd name="T26" fmla="*/ 12 w 36"/>
                <a:gd name="T27" fmla="*/ 16 h 32"/>
                <a:gd name="T28" fmla="*/ 12 w 36"/>
                <a:gd name="T29" fmla="*/ 14 h 32"/>
                <a:gd name="T30" fmla="*/ 12 w 36"/>
                <a:gd name="T31" fmla="*/ 12 h 32"/>
                <a:gd name="T32" fmla="*/ 10 w 36"/>
                <a:gd name="T33" fmla="*/ 10 h 32"/>
                <a:gd name="T34" fmla="*/ 10 w 36"/>
                <a:gd name="T35" fmla="*/ 8 h 32"/>
                <a:gd name="T36" fmla="*/ 10 w 36"/>
                <a:gd name="T37" fmla="*/ 6 h 32"/>
                <a:gd name="T38" fmla="*/ 10 w 36"/>
                <a:gd name="T39" fmla="*/ 4 h 32"/>
                <a:gd name="T40" fmla="*/ 10 w 36"/>
                <a:gd name="T41" fmla="*/ 2 h 32"/>
                <a:gd name="T42" fmla="*/ 8 w 36"/>
                <a:gd name="T43" fmla="*/ 2 h 32"/>
                <a:gd name="T44" fmla="*/ 8 w 36"/>
                <a:gd name="T45" fmla="*/ 0 h 32"/>
                <a:gd name="T46" fmla="*/ 0 w 36"/>
                <a:gd name="T47" fmla="*/ 2 h 32"/>
                <a:gd name="T48" fmla="*/ 0 w 36"/>
                <a:gd name="T49" fmla="*/ 4 h 32"/>
                <a:gd name="T50" fmla="*/ 2 w 36"/>
                <a:gd name="T51" fmla="*/ 6 h 32"/>
                <a:gd name="T52" fmla="*/ 2 w 36"/>
                <a:gd name="T53" fmla="*/ 8 h 32"/>
                <a:gd name="T54" fmla="*/ 2 w 36"/>
                <a:gd name="T55" fmla="*/ 10 h 32"/>
                <a:gd name="T56" fmla="*/ 2 w 36"/>
                <a:gd name="T57" fmla="*/ 12 h 32"/>
                <a:gd name="T58" fmla="*/ 4 w 36"/>
                <a:gd name="T59" fmla="*/ 14 h 32"/>
                <a:gd name="T60" fmla="*/ 4 w 36"/>
                <a:gd name="T61" fmla="*/ 16 h 32"/>
                <a:gd name="T62" fmla="*/ 4 w 36"/>
                <a:gd name="T63" fmla="*/ 18 h 32"/>
                <a:gd name="T64" fmla="*/ 6 w 36"/>
                <a:gd name="T65" fmla="*/ 20 h 32"/>
                <a:gd name="T66" fmla="*/ 6 w 36"/>
                <a:gd name="T67" fmla="*/ 22 h 32"/>
                <a:gd name="T68" fmla="*/ 8 w 36"/>
                <a:gd name="T69" fmla="*/ 23 h 32"/>
                <a:gd name="T70" fmla="*/ 10 w 36"/>
                <a:gd name="T71" fmla="*/ 25 h 32"/>
                <a:gd name="T72" fmla="*/ 12 w 36"/>
                <a:gd name="T73" fmla="*/ 27 h 32"/>
                <a:gd name="T74" fmla="*/ 14 w 36"/>
                <a:gd name="T75" fmla="*/ 27 h 32"/>
                <a:gd name="T76" fmla="*/ 14 w 36"/>
                <a:gd name="T77" fmla="*/ 29 h 32"/>
                <a:gd name="T78" fmla="*/ 16 w 36"/>
                <a:gd name="T79" fmla="*/ 29 h 32"/>
                <a:gd name="T80" fmla="*/ 18 w 36"/>
                <a:gd name="T81" fmla="*/ 29 h 32"/>
                <a:gd name="T82" fmla="*/ 20 w 36"/>
                <a:gd name="T83" fmla="*/ 31 h 32"/>
                <a:gd name="T84" fmla="*/ 22 w 36"/>
                <a:gd name="T85" fmla="*/ 31 h 32"/>
                <a:gd name="T86" fmla="*/ 23 w 36"/>
                <a:gd name="T87" fmla="*/ 31 h 32"/>
                <a:gd name="T88" fmla="*/ 25 w 36"/>
                <a:gd name="T89" fmla="*/ 31 h 32"/>
                <a:gd name="T90" fmla="*/ 27 w 36"/>
                <a:gd name="T91" fmla="*/ 29 h 32"/>
                <a:gd name="T92" fmla="*/ 29 w 36"/>
                <a:gd name="T93" fmla="*/ 29 h 32"/>
                <a:gd name="T94" fmla="*/ 33 w 36"/>
                <a:gd name="T95" fmla="*/ 29 h 32"/>
                <a:gd name="T96" fmla="*/ 35 w 36"/>
                <a:gd name="T97" fmla="*/ 27 h 32"/>
                <a:gd name="T98" fmla="*/ 31 w 36"/>
                <a:gd name="T99" fmla="*/ 20 h 3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
                <a:gd name="T151" fmla="*/ 0 h 32"/>
                <a:gd name="T152" fmla="*/ 36 w 36"/>
                <a:gd name="T153" fmla="*/ 32 h 3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 h="32">
                  <a:moveTo>
                    <a:pt x="31" y="20"/>
                  </a:moveTo>
                  <a:lnTo>
                    <a:pt x="29" y="22"/>
                  </a:lnTo>
                  <a:lnTo>
                    <a:pt x="27" y="22"/>
                  </a:lnTo>
                  <a:lnTo>
                    <a:pt x="25" y="22"/>
                  </a:lnTo>
                  <a:lnTo>
                    <a:pt x="23" y="22"/>
                  </a:lnTo>
                  <a:lnTo>
                    <a:pt x="22" y="22"/>
                  </a:lnTo>
                  <a:lnTo>
                    <a:pt x="20" y="22"/>
                  </a:lnTo>
                  <a:lnTo>
                    <a:pt x="18" y="22"/>
                  </a:lnTo>
                  <a:lnTo>
                    <a:pt x="16" y="22"/>
                  </a:lnTo>
                  <a:lnTo>
                    <a:pt x="16" y="20"/>
                  </a:lnTo>
                  <a:lnTo>
                    <a:pt x="14" y="20"/>
                  </a:lnTo>
                  <a:lnTo>
                    <a:pt x="14" y="18"/>
                  </a:lnTo>
                  <a:lnTo>
                    <a:pt x="14" y="16"/>
                  </a:lnTo>
                  <a:lnTo>
                    <a:pt x="12" y="16"/>
                  </a:lnTo>
                  <a:lnTo>
                    <a:pt x="12" y="14"/>
                  </a:lnTo>
                  <a:lnTo>
                    <a:pt x="12" y="12"/>
                  </a:lnTo>
                  <a:lnTo>
                    <a:pt x="10" y="10"/>
                  </a:lnTo>
                  <a:lnTo>
                    <a:pt x="10" y="8"/>
                  </a:lnTo>
                  <a:lnTo>
                    <a:pt x="10" y="6"/>
                  </a:lnTo>
                  <a:lnTo>
                    <a:pt x="10" y="4"/>
                  </a:lnTo>
                  <a:lnTo>
                    <a:pt x="10" y="2"/>
                  </a:lnTo>
                  <a:lnTo>
                    <a:pt x="8" y="2"/>
                  </a:lnTo>
                  <a:lnTo>
                    <a:pt x="8" y="0"/>
                  </a:lnTo>
                  <a:lnTo>
                    <a:pt x="0" y="2"/>
                  </a:lnTo>
                  <a:lnTo>
                    <a:pt x="0" y="4"/>
                  </a:lnTo>
                  <a:lnTo>
                    <a:pt x="2" y="6"/>
                  </a:lnTo>
                  <a:lnTo>
                    <a:pt x="2" y="8"/>
                  </a:lnTo>
                  <a:lnTo>
                    <a:pt x="2" y="10"/>
                  </a:lnTo>
                  <a:lnTo>
                    <a:pt x="2" y="12"/>
                  </a:lnTo>
                  <a:lnTo>
                    <a:pt x="4" y="14"/>
                  </a:lnTo>
                  <a:lnTo>
                    <a:pt x="4" y="16"/>
                  </a:lnTo>
                  <a:lnTo>
                    <a:pt x="4" y="18"/>
                  </a:lnTo>
                  <a:lnTo>
                    <a:pt x="6" y="20"/>
                  </a:lnTo>
                  <a:lnTo>
                    <a:pt x="6" y="22"/>
                  </a:lnTo>
                  <a:lnTo>
                    <a:pt x="8" y="23"/>
                  </a:lnTo>
                  <a:lnTo>
                    <a:pt x="10" y="25"/>
                  </a:lnTo>
                  <a:lnTo>
                    <a:pt x="12" y="27"/>
                  </a:lnTo>
                  <a:lnTo>
                    <a:pt x="14" y="27"/>
                  </a:lnTo>
                  <a:lnTo>
                    <a:pt x="14" y="29"/>
                  </a:lnTo>
                  <a:lnTo>
                    <a:pt x="16" y="29"/>
                  </a:lnTo>
                  <a:lnTo>
                    <a:pt x="18" y="29"/>
                  </a:lnTo>
                  <a:lnTo>
                    <a:pt x="20" y="31"/>
                  </a:lnTo>
                  <a:lnTo>
                    <a:pt x="22" y="31"/>
                  </a:lnTo>
                  <a:lnTo>
                    <a:pt x="23" y="31"/>
                  </a:lnTo>
                  <a:lnTo>
                    <a:pt x="25" y="31"/>
                  </a:lnTo>
                  <a:lnTo>
                    <a:pt x="27" y="29"/>
                  </a:lnTo>
                  <a:lnTo>
                    <a:pt x="29" y="29"/>
                  </a:lnTo>
                  <a:lnTo>
                    <a:pt x="33" y="29"/>
                  </a:lnTo>
                  <a:lnTo>
                    <a:pt x="35" y="27"/>
                  </a:lnTo>
                  <a:lnTo>
                    <a:pt x="31" y="2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29" name="Freeform 57"/>
            <p:cNvSpPr>
              <a:spLocks/>
            </p:cNvSpPr>
            <p:nvPr/>
          </p:nvSpPr>
          <p:spPr bwMode="auto">
            <a:xfrm>
              <a:off x="3302" y="3198"/>
              <a:ext cx="17" cy="17"/>
            </a:xfrm>
            <a:custGeom>
              <a:avLst/>
              <a:gdLst>
                <a:gd name="T0" fmla="*/ 7 w 17"/>
                <a:gd name="T1" fmla="*/ 0 h 17"/>
                <a:gd name="T2" fmla="*/ 7 w 17"/>
                <a:gd name="T3" fmla="*/ 2 h 17"/>
                <a:gd name="T4" fmla="*/ 7 w 17"/>
                <a:gd name="T5" fmla="*/ 4 h 17"/>
                <a:gd name="T6" fmla="*/ 7 w 17"/>
                <a:gd name="T7" fmla="*/ 6 h 17"/>
                <a:gd name="T8" fmla="*/ 4 w 17"/>
                <a:gd name="T9" fmla="*/ 6 h 17"/>
                <a:gd name="T10" fmla="*/ 4 w 17"/>
                <a:gd name="T11" fmla="*/ 8 h 17"/>
                <a:gd name="T12" fmla="*/ 2 w 17"/>
                <a:gd name="T13" fmla="*/ 8 h 17"/>
                <a:gd name="T14" fmla="*/ 0 w 17"/>
                <a:gd name="T15" fmla="*/ 8 h 17"/>
                <a:gd name="T16" fmla="*/ 4 w 17"/>
                <a:gd name="T17" fmla="*/ 16 h 17"/>
                <a:gd name="T18" fmla="*/ 7 w 17"/>
                <a:gd name="T19" fmla="*/ 16 h 17"/>
                <a:gd name="T20" fmla="*/ 7 w 17"/>
                <a:gd name="T21" fmla="*/ 13 h 17"/>
                <a:gd name="T22" fmla="*/ 9 w 17"/>
                <a:gd name="T23" fmla="*/ 13 h 17"/>
                <a:gd name="T24" fmla="*/ 12 w 17"/>
                <a:gd name="T25" fmla="*/ 13 h 17"/>
                <a:gd name="T26" fmla="*/ 12 w 17"/>
                <a:gd name="T27" fmla="*/ 11 h 17"/>
                <a:gd name="T28" fmla="*/ 14 w 17"/>
                <a:gd name="T29" fmla="*/ 10 h 17"/>
                <a:gd name="T30" fmla="*/ 14 w 17"/>
                <a:gd name="T31" fmla="*/ 8 h 17"/>
                <a:gd name="T32" fmla="*/ 16 w 17"/>
                <a:gd name="T33" fmla="*/ 8 h 17"/>
                <a:gd name="T34" fmla="*/ 16 w 17"/>
                <a:gd name="T35" fmla="*/ 6 h 17"/>
                <a:gd name="T36" fmla="*/ 16 w 17"/>
                <a:gd name="T37" fmla="*/ 4 h 17"/>
                <a:gd name="T38" fmla="*/ 16 w 17"/>
                <a:gd name="T39" fmla="*/ 2 h 17"/>
                <a:gd name="T40" fmla="*/ 16 w 17"/>
                <a:gd name="T41" fmla="*/ 0 h 17"/>
                <a:gd name="T42" fmla="*/ 7 w 17"/>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
                <a:gd name="T67" fmla="*/ 0 h 17"/>
                <a:gd name="T68" fmla="*/ 17 w 17"/>
                <a:gd name="T69" fmla="*/ 17 h 1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 h="17">
                  <a:moveTo>
                    <a:pt x="7" y="0"/>
                  </a:moveTo>
                  <a:lnTo>
                    <a:pt x="7" y="2"/>
                  </a:lnTo>
                  <a:lnTo>
                    <a:pt x="7" y="4"/>
                  </a:lnTo>
                  <a:lnTo>
                    <a:pt x="7" y="6"/>
                  </a:lnTo>
                  <a:lnTo>
                    <a:pt x="4" y="6"/>
                  </a:lnTo>
                  <a:lnTo>
                    <a:pt x="4" y="8"/>
                  </a:lnTo>
                  <a:lnTo>
                    <a:pt x="2" y="8"/>
                  </a:lnTo>
                  <a:lnTo>
                    <a:pt x="0" y="8"/>
                  </a:lnTo>
                  <a:lnTo>
                    <a:pt x="4" y="16"/>
                  </a:lnTo>
                  <a:lnTo>
                    <a:pt x="7" y="16"/>
                  </a:lnTo>
                  <a:lnTo>
                    <a:pt x="7" y="13"/>
                  </a:lnTo>
                  <a:lnTo>
                    <a:pt x="9" y="13"/>
                  </a:lnTo>
                  <a:lnTo>
                    <a:pt x="12" y="13"/>
                  </a:lnTo>
                  <a:lnTo>
                    <a:pt x="12" y="11"/>
                  </a:lnTo>
                  <a:lnTo>
                    <a:pt x="14" y="10"/>
                  </a:lnTo>
                  <a:lnTo>
                    <a:pt x="14" y="8"/>
                  </a:lnTo>
                  <a:lnTo>
                    <a:pt x="16" y="8"/>
                  </a:lnTo>
                  <a:lnTo>
                    <a:pt x="16" y="6"/>
                  </a:lnTo>
                  <a:lnTo>
                    <a:pt x="16" y="4"/>
                  </a:lnTo>
                  <a:lnTo>
                    <a:pt x="16" y="2"/>
                  </a:lnTo>
                  <a:lnTo>
                    <a:pt x="16" y="0"/>
                  </a:lnTo>
                  <a:lnTo>
                    <a:pt x="7" y="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30" name="Freeform 58"/>
            <p:cNvSpPr>
              <a:spLocks/>
            </p:cNvSpPr>
            <p:nvPr/>
          </p:nvSpPr>
          <p:spPr bwMode="auto">
            <a:xfrm>
              <a:off x="3308" y="3175"/>
              <a:ext cx="17" cy="24"/>
            </a:xfrm>
            <a:custGeom>
              <a:avLst/>
              <a:gdLst>
                <a:gd name="T0" fmla="*/ 11 w 17"/>
                <a:gd name="T1" fmla="*/ 0 h 24"/>
                <a:gd name="T2" fmla="*/ 7 w 17"/>
                <a:gd name="T3" fmla="*/ 0 h 24"/>
                <a:gd name="T4" fmla="*/ 0 w 17"/>
                <a:gd name="T5" fmla="*/ 23 h 24"/>
                <a:gd name="T6" fmla="*/ 8 w 17"/>
                <a:gd name="T7" fmla="*/ 23 h 24"/>
                <a:gd name="T8" fmla="*/ 16 w 17"/>
                <a:gd name="T9" fmla="*/ 2 h 24"/>
                <a:gd name="T10" fmla="*/ 11 w 17"/>
                <a:gd name="T11" fmla="*/ 0 h 24"/>
                <a:gd name="T12" fmla="*/ 0 60000 65536"/>
                <a:gd name="T13" fmla="*/ 0 60000 65536"/>
                <a:gd name="T14" fmla="*/ 0 60000 65536"/>
                <a:gd name="T15" fmla="*/ 0 60000 65536"/>
                <a:gd name="T16" fmla="*/ 0 60000 65536"/>
                <a:gd name="T17" fmla="*/ 0 60000 65536"/>
                <a:gd name="T18" fmla="*/ 0 w 17"/>
                <a:gd name="T19" fmla="*/ 0 h 24"/>
                <a:gd name="T20" fmla="*/ 17 w 17"/>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17" h="24">
                  <a:moveTo>
                    <a:pt x="11" y="0"/>
                  </a:moveTo>
                  <a:lnTo>
                    <a:pt x="7" y="0"/>
                  </a:lnTo>
                  <a:lnTo>
                    <a:pt x="0" y="23"/>
                  </a:lnTo>
                  <a:lnTo>
                    <a:pt x="8" y="23"/>
                  </a:lnTo>
                  <a:lnTo>
                    <a:pt x="16" y="2"/>
                  </a:lnTo>
                  <a:lnTo>
                    <a:pt x="11" y="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31" name="Freeform 59"/>
            <p:cNvSpPr>
              <a:spLocks/>
            </p:cNvSpPr>
            <p:nvPr/>
          </p:nvSpPr>
          <p:spPr bwMode="auto">
            <a:xfrm>
              <a:off x="3417" y="2589"/>
              <a:ext cx="35" cy="47"/>
            </a:xfrm>
            <a:custGeom>
              <a:avLst/>
              <a:gdLst>
                <a:gd name="T0" fmla="*/ 29 w 35"/>
                <a:gd name="T1" fmla="*/ 0 h 47"/>
                <a:gd name="T2" fmla="*/ 27 w 35"/>
                <a:gd name="T3" fmla="*/ 2 h 47"/>
                <a:gd name="T4" fmla="*/ 25 w 35"/>
                <a:gd name="T5" fmla="*/ 4 h 47"/>
                <a:gd name="T6" fmla="*/ 23 w 35"/>
                <a:gd name="T7" fmla="*/ 6 h 47"/>
                <a:gd name="T8" fmla="*/ 21 w 35"/>
                <a:gd name="T9" fmla="*/ 7 h 47"/>
                <a:gd name="T10" fmla="*/ 19 w 35"/>
                <a:gd name="T11" fmla="*/ 9 h 47"/>
                <a:gd name="T12" fmla="*/ 17 w 35"/>
                <a:gd name="T13" fmla="*/ 11 h 47"/>
                <a:gd name="T14" fmla="*/ 15 w 35"/>
                <a:gd name="T15" fmla="*/ 13 h 47"/>
                <a:gd name="T16" fmla="*/ 13 w 35"/>
                <a:gd name="T17" fmla="*/ 15 h 47"/>
                <a:gd name="T18" fmla="*/ 13 w 35"/>
                <a:gd name="T19" fmla="*/ 17 h 47"/>
                <a:gd name="T20" fmla="*/ 11 w 35"/>
                <a:gd name="T21" fmla="*/ 19 h 47"/>
                <a:gd name="T22" fmla="*/ 9 w 35"/>
                <a:gd name="T23" fmla="*/ 21 h 47"/>
                <a:gd name="T24" fmla="*/ 8 w 35"/>
                <a:gd name="T25" fmla="*/ 23 h 47"/>
                <a:gd name="T26" fmla="*/ 8 w 35"/>
                <a:gd name="T27" fmla="*/ 25 h 47"/>
                <a:gd name="T28" fmla="*/ 6 w 35"/>
                <a:gd name="T29" fmla="*/ 27 h 47"/>
                <a:gd name="T30" fmla="*/ 6 w 35"/>
                <a:gd name="T31" fmla="*/ 29 h 47"/>
                <a:gd name="T32" fmla="*/ 4 w 35"/>
                <a:gd name="T33" fmla="*/ 30 h 47"/>
                <a:gd name="T34" fmla="*/ 4 w 35"/>
                <a:gd name="T35" fmla="*/ 32 h 47"/>
                <a:gd name="T36" fmla="*/ 2 w 35"/>
                <a:gd name="T37" fmla="*/ 34 h 47"/>
                <a:gd name="T38" fmla="*/ 2 w 35"/>
                <a:gd name="T39" fmla="*/ 36 h 47"/>
                <a:gd name="T40" fmla="*/ 2 w 35"/>
                <a:gd name="T41" fmla="*/ 38 h 47"/>
                <a:gd name="T42" fmla="*/ 0 w 35"/>
                <a:gd name="T43" fmla="*/ 38 h 47"/>
                <a:gd name="T44" fmla="*/ 0 w 35"/>
                <a:gd name="T45" fmla="*/ 40 h 47"/>
                <a:gd name="T46" fmla="*/ 0 w 35"/>
                <a:gd name="T47" fmla="*/ 42 h 47"/>
                <a:gd name="T48" fmla="*/ 8 w 35"/>
                <a:gd name="T49" fmla="*/ 46 h 47"/>
                <a:gd name="T50" fmla="*/ 8 w 35"/>
                <a:gd name="T51" fmla="*/ 44 h 47"/>
                <a:gd name="T52" fmla="*/ 8 w 35"/>
                <a:gd name="T53" fmla="*/ 42 h 47"/>
                <a:gd name="T54" fmla="*/ 8 w 35"/>
                <a:gd name="T55" fmla="*/ 40 h 47"/>
                <a:gd name="T56" fmla="*/ 9 w 35"/>
                <a:gd name="T57" fmla="*/ 40 h 47"/>
                <a:gd name="T58" fmla="*/ 9 w 35"/>
                <a:gd name="T59" fmla="*/ 38 h 47"/>
                <a:gd name="T60" fmla="*/ 9 w 35"/>
                <a:gd name="T61" fmla="*/ 36 h 47"/>
                <a:gd name="T62" fmla="*/ 11 w 35"/>
                <a:gd name="T63" fmla="*/ 34 h 47"/>
                <a:gd name="T64" fmla="*/ 13 w 35"/>
                <a:gd name="T65" fmla="*/ 32 h 47"/>
                <a:gd name="T66" fmla="*/ 13 w 35"/>
                <a:gd name="T67" fmla="*/ 30 h 47"/>
                <a:gd name="T68" fmla="*/ 13 w 35"/>
                <a:gd name="T69" fmla="*/ 29 h 47"/>
                <a:gd name="T70" fmla="*/ 15 w 35"/>
                <a:gd name="T71" fmla="*/ 29 h 47"/>
                <a:gd name="T72" fmla="*/ 15 w 35"/>
                <a:gd name="T73" fmla="*/ 27 h 47"/>
                <a:gd name="T74" fmla="*/ 17 w 35"/>
                <a:gd name="T75" fmla="*/ 25 h 47"/>
                <a:gd name="T76" fmla="*/ 19 w 35"/>
                <a:gd name="T77" fmla="*/ 23 h 47"/>
                <a:gd name="T78" fmla="*/ 19 w 35"/>
                <a:gd name="T79" fmla="*/ 21 h 47"/>
                <a:gd name="T80" fmla="*/ 21 w 35"/>
                <a:gd name="T81" fmla="*/ 19 h 47"/>
                <a:gd name="T82" fmla="*/ 23 w 35"/>
                <a:gd name="T83" fmla="*/ 17 h 47"/>
                <a:gd name="T84" fmla="*/ 23 w 35"/>
                <a:gd name="T85" fmla="*/ 15 h 47"/>
                <a:gd name="T86" fmla="*/ 25 w 35"/>
                <a:gd name="T87" fmla="*/ 13 h 47"/>
                <a:gd name="T88" fmla="*/ 27 w 35"/>
                <a:gd name="T89" fmla="*/ 11 h 47"/>
                <a:gd name="T90" fmla="*/ 29 w 35"/>
                <a:gd name="T91" fmla="*/ 9 h 47"/>
                <a:gd name="T92" fmla="*/ 31 w 35"/>
                <a:gd name="T93" fmla="*/ 9 h 47"/>
                <a:gd name="T94" fmla="*/ 32 w 35"/>
                <a:gd name="T95" fmla="*/ 7 h 47"/>
                <a:gd name="T96" fmla="*/ 32 w 35"/>
                <a:gd name="T97" fmla="*/ 6 h 47"/>
                <a:gd name="T98" fmla="*/ 34 w 35"/>
                <a:gd name="T99" fmla="*/ 6 h 47"/>
                <a:gd name="T100" fmla="*/ 29 w 35"/>
                <a:gd name="T101" fmla="*/ 0 h 4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
                <a:gd name="T154" fmla="*/ 0 h 47"/>
                <a:gd name="T155" fmla="*/ 35 w 35"/>
                <a:gd name="T156" fmla="*/ 47 h 4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 h="47">
                  <a:moveTo>
                    <a:pt x="29" y="0"/>
                  </a:moveTo>
                  <a:lnTo>
                    <a:pt x="27" y="2"/>
                  </a:lnTo>
                  <a:lnTo>
                    <a:pt x="25" y="4"/>
                  </a:lnTo>
                  <a:lnTo>
                    <a:pt x="23" y="6"/>
                  </a:lnTo>
                  <a:lnTo>
                    <a:pt x="21" y="7"/>
                  </a:lnTo>
                  <a:lnTo>
                    <a:pt x="19" y="9"/>
                  </a:lnTo>
                  <a:lnTo>
                    <a:pt x="17" y="11"/>
                  </a:lnTo>
                  <a:lnTo>
                    <a:pt x="15" y="13"/>
                  </a:lnTo>
                  <a:lnTo>
                    <a:pt x="13" y="15"/>
                  </a:lnTo>
                  <a:lnTo>
                    <a:pt x="13" y="17"/>
                  </a:lnTo>
                  <a:lnTo>
                    <a:pt x="11" y="19"/>
                  </a:lnTo>
                  <a:lnTo>
                    <a:pt x="9" y="21"/>
                  </a:lnTo>
                  <a:lnTo>
                    <a:pt x="8" y="23"/>
                  </a:lnTo>
                  <a:lnTo>
                    <a:pt x="8" y="25"/>
                  </a:lnTo>
                  <a:lnTo>
                    <a:pt x="6" y="27"/>
                  </a:lnTo>
                  <a:lnTo>
                    <a:pt x="6" y="29"/>
                  </a:lnTo>
                  <a:lnTo>
                    <a:pt x="4" y="30"/>
                  </a:lnTo>
                  <a:lnTo>
                    <a:pt x="4" y="32"/>
                  </a:lnTo>
                  <a:lnTo>
                    <a:pt x="2" y="34"/>
                  </a:lnTo>
                  <a:lnTo>
                    <a:pt x="2" y="36"/>
                  </a:lnTo>
                  <a:lnTo>
                    <a:pt x="2" y="38"/>
                  </a:lnTo>
                  <a:lnTo>
                    <a:pt x="0" y="38"/>
                  </a:lnTo>
                  <a:lnTo>
                    <a:pt x="0" y="40"/>
                  </a:lnTo>
                  <a:lnTo>
                    <a:pt x="0" y="42"/>
                  </a:lnTo>
                  <a:lnTo>
                    <a:pt x="8" y="46"/>
                  </a:lnTo>
                  <a:lnTo>
                    <a:pt x="8" y="44"/>
                  </a:lnTo>
                  <a:lnTo>
                    <a:pt x="8" y="42"/>
                  </a:lnTo>
                  <a:lnTo>
                    <a:pt x="8" y="40"/>
                  </a:lnTo>
                  <a:lnTo>
                    <a:pt x="9" y="40"/>
                  </a:lnTo>
                  <a:lnTo>
                    <a:pt x="9" y="38"/>
                  </a:lnTo>
                  <a:lnTo>
                    <a:pt x="9" y="36"/>
                  </a:lnTo>
                  <a:lnTo>
                    <a:pt x="11" y="34"/>
                  </a:lnTo>
                  <a:lnTo>
                    <a:pt x="13" y="32"/>
                  </a:lnTo>
                  <a:lnTo>
                    <a:pt x="13" y="30"/>
                  </a:lnTo>
                  <a:lnTo>
                    <a:pt x="13" y="29"/>
                  </a:lnTo>
                  <a:lnTo>
                    <a:pt x="15" y="29"/>
                  </a:lnTo>
                  <a:lnTo>
                    <a:pt x="15" y="27"/>
                  </a:lnTo>
                  <a:lnTo>
                    <a:pt x="17" y="25"/>
                  </a:lnTo>
                  <a:lnTo>
                    <a:pt x="19" y="23"/>
                  </a:lnTo>
                  <a:lnTo>
                    <a:pt x="19" y="21"/>
                  </a:lnTo>
                  <a:lnTo>
                    <a:pt x="21" y="19"/>
                  </a:lnTo>
                  <a:lnTo>
                    <a:pt x="23" y="17"/>
                  </a:lnTo>
                  <a:lnTo>
                    <a:pt x="23" y="15"/>
                  </a:lnTo>
                  <a:lnTo>
                    <a:pt x="25" y="13"/>
                  </a:lnTo>
                  <a:lnTo>
                    <a:pt x="27" y="11"/>
                  </a:lnTo>
                  <a:lnTo>
                    <a:pt x="29" y="9"/>
                  </a:lnTo>
                  <a:lnTo>
                    <a:pt x="31" y="9"/>
                  </a:lnTo>
                  <a:lnTo>
                    <a:pt x="32" y="7"/>
                  </a:lnTo>
                  <a:lnTo>
                    <a:pt x="32" y="6"/>
                  </a:lnTo>
                  <a:lnTo>
                    <a:pt x="34" y="6"/>
                  </a:lnTo>
                  <a:lnTo>
                    <a:pt x="29" y="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32" name="Freeform 60"/>
            <p:cNvSpPr>
              <a:spLocks/>
            </p:cNvSpPr>
            <p:nvPr/>
          </p:nvSpPr>
          <p:spPr bwMode="auto">
            <a:xfrm>
              <a:off x="3446" y="2570"/>
              <a:ext cx="18" cy="26"/>
            </a:xfrm>
            <a:custGeom>
              <a:avLst/>
              <a:gdLst>
                <a:gd name="T0" fmla="*/ 9 w 18"/>
                <a:gd name="T1" fmla="*/ 0 h 26"/>
                <a:gd name="T2" fmla="*/ 9 w 18"/>
                <a:gd name="T3" fmla="*/ 2 h 26"/>
                <a:gd name="T4" fmla="*/ 9 w 18"/>
                <a:gd name="T5" fmla="*/ 3 h 26"/>
                <a:gd name="T6" fmla="*/ 7 w 18"/>
                <a:gd name="T7" fmla="*/ 3 h 26"/>
                <a:gd name="T8" fmla="*/ 7 w 18"/>
                <a:gd name="T9" fmla="*/ 5 h 26"/>
                <a:gd name="T10" fmla="*/ 7 w 18"/>
                <a:gd name="T11" fmla="*/ 7 h 26"/>
                <a:gd name="T12" fmla="*/ 5 w 18"/>
                <a:gd name="T13" fmla="*/ 9 h 26"/>
                <a:gd name="T14" fmla="*/ 5 w 18"/>
                <a:gd name="T15" fmla="*/ 11 h 26"/>
                <a:gd name="T16" fmla="*/ 3 w 18"/>
                <a:gd name="T17" fmla="*/ 11 h 26"/>
                <a:gd name="T18" fmla="*/ 3 w 18"/>
                <a:gd name="T19" fmla="*/ 13 h 26"/>
                <a:gd name="T20" fmla="*/ 2 w 18"/>
                <a:gd name="T21" fmla="*/ 15 h 26"/>
                <a:gd name="T22" fmla="*/ 2 w 18"/>
                <a:gd name="T23" fmla="*/ 17 h 26"/>
                <a:gd name="T24" fmla="*/ 0 w 18"/>
                <a:gd name="T25" fmla="*/ 17 h 26"/>
                <a:gd name="T26" fmla="*/ 0 w 18"/>
                <a:gd name="T27" fmla="*/ 19 h 26"/>
                <a:gd name="T28" fmla="*/ 5 w 18"/>
                <a:gd name="T29" fmla="*/ 25 h 26"/>
                <a:gd name="T30" fmla="*/ 5 w 18"/>
                <a:gd name="T31" fmla="*/ 23 h 26"/>
                <a:gd name="T32" fmla="*/ 7 w 18"/>
                <a:gd name="T33" fmla="*/ 23 h 26"/>
                <a:gd name="T34" fmla="*/ 7 w 18"/>
                <a:gd name="T35" fmla="*/ 21 h 26"/>
                <a:gd name="T36" fmla="*/ 9 w 18"/>
                <a:gd name="T37" fmla="*/ 19 h 26"/>
                <a:gd name="T38" fmla="*/ 9 w 18"/>
                <a:gd name="T39" fmla="*/ 17 h 26"/>
                <a:gd name="T40" fmla="*/ 11 w 18"/>
                <a:gd name="T41" fmla="*/ 17 h 26"/>
                <a:gd name="T42" fmla="*/ 11 w 18"/>
                <a:gd name="T43" fmla="*/ 15 h 26"/>
                <a:gd name="T44" fmla="*/ 13 w 18"/>
                <a:gd name="T45" fmla="*/ 15 h 26"/>
                <a:gd name="T46" fmla="*/ 13 w 18"/>
                <a:gd name="T47" fmla="*/ 13 h 26"/>
                <a:gd name="T48" fmla="*/ 13 w 18"/>
                <a:gd name="T49" fmla="*/ 11 h 26"/>
                <a:gd name="T50" fmla="*/ 15 w 18"/>
                <a:gd name="T51" fmla="*/ 9 h 26"/>
                <a:gd name="T52" fmla="*/ 15 w 18"/>
                <a:gd name="T53" fmla="*/ 7 h 26"/>
                <a:gd name="T54" fmla="*/ 17 w 18"/>
                <a:gd name="T55" fmla="*/ 5 h 26"/>
                <a:gd name="T56" fmla="*/ 17 w 18"/>
                <a:gd name="T57" fmla="*/ 3 h 26"/>
                <a:gd name="T58" fmla="*/ 17 w 18"/>
                <a:gd name="T59" fmla="*/ 2 h 26"/>
                <a:gd name="T60" fmla="*/ 17 w 18"/>
                <a:gd name="T61" fmla="*/ 0 h 26"/>
                <a:gd name="T62" fmla="*/ 9 w 18"/>
                <a:gd name="T63" fmla="*/ 0 h 2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
                <a:gd name="T97" fmla="*/ 0 h 26"/>
                <a:gd name="T98" fmla="*/ 18 w 18"/>
                <a:gd name="T99" fmla="*/ 26 h 2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 h="26">
                  <a:moveTo>
                    <a:pt x="9" y="0"/>
                  </a:moveTo>
                  <a:lnTo>
                    <a:pt x="9" y="2"/>
                  </a:lnTo>
                  <a:lnTo>
                    <a:pt x="9" y="3"/>
                  </a:lnTo>
                  <a:lnTo>
                    <a:pt x="7" y="3"/>
                  </a:lnTo>
                  <a:lnTo>
                    <a:pt x="7" y="5"/>
                  </a:lnTo>
                  <a:lnTo>
                    <a:pt x="7" y="7"/>
                  </a:lnTo>
                  <a:lnTo>
                    <a:pt x="5" y="9"/>
                  </a:lnTo>
                  <a:lnTo>
                    <a:pt x="5" y="11"/>
                  </a:lnTo>
                  <a:lnTo>
                    <a:pt x="3" y="11"/>
                  </a:lnTo>
                  <a:lnTo>
                    <a:pt x="3" y="13"/>
                  </a:lnTo>
                  <a:lnTo>
                    <a:pt x="2" y="15"/>
                  </a:lnTo>
                  <a:lnTo>
                    <a:pt x="2" y="17"/>
                  </a:lnTo>
                  <a:lnTo>
                    <a:pt x="0" y="17"/>
                  </a:lnTo>
                  <a:lnTo>
                    <a:pt x="0" y="19"/>
                  </a:lnTo>
                  <a:lnTo>
                    <a:pt x="5" y="25"/>
                  </a:lnTo>
                  <a:lnTo>
                    <a:pt x="5" y="23"/>
                  </a:lnTo>
                  <a:lnTo>
                    <a:pt x="7" y="23"/>
                  </a:lnTo>
                  <a:lnTo>
                    <a:pt x="7" y="21"/>
                  </a:lnTo>
                  <a:lnTo>
                    <a:pt x="9" y="19"/>
                  </a:lnTo>
                  <a:lnTo>
                    <a:pt x="9" y="17"/>
                  </a:lnTo>
                  <a:lnTo>
                    <a:pt x="11" y="17"/>
                  </a:lnTo>
                  <a:lnTo>
                    <a:pt x="11" y="15"/>
                  </a:lnTo>
                  <a:lnTo>
                    <a:pt x="13" y="15"/>
                  </a:lnTo>
                  <a:lnTo>
                    <a:pt x="13" y="13"/>
                  </a:lnTo>
                  <a:lnTo>
                    <a:pt x="13" y="11"/>
                  </a:lnTo>
                  <a:lnTo>
                    <a:pt x="15" y="9"/>
                  </a:lnTo>
                  <a:lnTo>
                    <a:pt x="15" y="7"/>
                  </a:lnTo>
                  <a:lnTo>
                    <a:pt x="17" y="5"/>
                  </a:lnTo>
                  <a:lnTo>
                    <a:pt x="17" y="3"/>
                  </a:lnTo>
                  <a:lnTo>
                    <a:pt x="17" y="2"/>
                  </a:lnTo>
                  <a:lnTo>
                    <a:pt x="17" y="0"/>
                  </a:lnTo>
                  <a:lnTo>
                    <a:pt x="9" y="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33" name="Freeform 61"/>
            <p:cNvSpPr>
              <a:spLocks/>
            </p:cNvSpPr>
            <p:nvPr/>
          </p:nvSpPr>
          <p:spPr bwMode="auto">
            <a:xfrm>
              <a:off x="3455" y="2560"/>
              <a:ext cx="30" cy="17"/>
            </a:xfrm>
            <a:custGeom>
              <a:avLst/>
              <a:gdLst>
                <a:gd name="T0" fmla="*/ 29 w 30"/>
                <a:gd name="T1" fmla="*/ 10 h 17"/>
                <a:gd name="T2" fmla="*/ 29 w 30"/>
                <a:gd name="T3" fmla="*/ 13 h 17"/>
                <a:gd name="T4" fmla="*/ 29 w 30"/>
                <a:gd name="T5" fmla="*/ 10 h 17"/>
                <a:gd name="T6" fmla="*/ 29 w 30"/>
                <a:gd name="T7" fmla="*/ 8 h 17"/>
                <a:gd name="T8" fmla="*/ 27 w 30"/>
                <a:gd name="T9" fmla="*/ 8 h 17"/>
                <a:gd name="T10" fmla="*/ 27 w 30"/>
                <a:gd name="T11" fmla="*/ 5 h 17"/>
                <a:gd name="T12" fmla="*/ 25 w 30"/>
                <a:gd name="T13" fmla="*/ 5 h 17"/>
                <a:gd name="T14" fmla="*/ 25 w 30"/>
                <a:gd name="T15" fmla="*/ 2 h 17"/>
                <a:gd name="T16" fmla="*/ 23 w 30"/>
                <a:gd name="T17" fmla="*/ 2 h 17"/>
                <a:gd name="T18" fmla="*/ 21 w 30"/>
                <a:gd name="T19" fmla="*/ 2 h 17"/>
                <a:gd name="T20" fmla="*/ 21 w 30"/>
                <a:gd name="T21" fmla="*/ 0 h 17"/>
                <a:gd name="T22" fmla="*/ 19 w 30"/>
                <a:gd name="T23" fmla="*/ 0 h 17"/>
                <a:gd name="T24" fmla="*/ 17 w 30"/>
                <a:gd name="T25" fmla="*/ 0 h 17"/>
                <a:gd name="T26" fmla="*/ 15 w 30"/>
                <a:gd name="T27" fmla="*/ 0 h 17"/>
                <a:gd name="T28" fmla="*/ 14 w 30"/>
                <a:gd name="T29" fmla="*/ 0 h 17"/>
                <a:gd name="T30" fmla="*/ 12 w 30"/>
                <a:gd name="T31" fmla="*/ 0 h 17"/>
                <a:gd name="T32" fmla="*/ 10 w 30"/>
                <a:gd name="T33" fmla="*/ 0 h 17"/>
                <a:gd name="T34" fmla="*/ 8 w 30"/>
                <a:gd name="T35" fmla="*/ 0 h 17"/>
                <a:gd name="T36" fmla="*/ 6 w 30"/>
                <a:gd name="T37" fmla="*/ 0 h 17"/>
                <a:gd name="T38" fmla="*/ 6 w 30"/>
                <a:gd name="T39" fmla="*/ 2 h 17"/>
                <a:gd name="T40" fmla="*/ 4 w 30"/>
                <a:gd name="T41" fmla="*/ 2 h 17"/>
                <a:gd name="T42" fmla="*/ 2 w 30"/>
                <a:gd name="T43" fmla="*/ 2 h 17"/>
                <a:gd name="T44" fmla="*/ 2 w 30"/>
                <a:gd name="T45" fmla="*/ 5 h 17"/>
                <a:gd name="T46" fmla="*/ 2 w 30"/>
                <a:gd name="T47" fmla="*/ 8 h 17"/>
                <a:gd name="T48" fmla="*/ 0 w 30"/>
                <a:gd name="T49" fmla="*/ 8 h 17"/>
                <a:gd name="T50" fmla="*/ 0 w 30"/>
                <a:gd name="T51" fmla="*/ 10 h 17"/>
                <a:gd name="T52" fmla="*/ 0 w 30"/>
                <a:gd name="T53" fmla="*/ 13 h 17"/>
                <a:gd name="T54" fmla="*/ 8 w 30"/>
                <a:gd name="T55" fmla="*/ 13 h 17"/>
                <a:gd name="T56" fmla="*/ 8 w 30"/>
                <a:gd name="T57" fmla="*/ 10 h 17"/>
                <a:gd name="T58" fmla="*/ 10 w 30"/>
                <a:gd name="T59" fmla="*/ 10 h 17"/>
                <a:gd name="T60" fmla="*/ 12 w 30"/>
                <a:gd name="T61" fmla="*/ 10 h 17"/>
                <a:gd name="T62" fmla="*/ 14 w 30"/>
                <a:gd name="T63" fmla="*/ 10 h 17"/>
                <a:gd name="T64" fmla="*/ 15 w 30"/>
                <a:gd name="T65" fmla="*/ 10 h 17"/>
                <a:gd name="T66" fmla="*/ 17 w 30"/>
                <a:gd name="T67" fmla="*/ 10 h 17"/>
                <a:gd name="T68" fmla="*/ 19 w 30"/>
                <a:gd name="T69" fmla="*/ 10 h 17"/>
                <a:gd name="T70" fmla="*/ 19 w 30"/>
                <a:gd name="T71" fmla="*/ 13 h 17"/>
                <a:gd name="T72" fmla="*/ 21 w 30"/>
                <a:gd name="T73" fmla="*/ 13 h 17"/>
                <a:gd name="T74" fmla="*/ 21 w 30"/>
                <a:gd name="T75" fmla="*/ 16 h 17"/>
                <a:gd name="T76" fmla="*/ 29 w 30"/>
                <a:gd name="T77" fmla="*/ 10 h 1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
                <a:gd name="T118" fmla="*/ 0 h 17"/>
                <a:gd name="T119" fmla="*/ 30 w 30"/>
                <a:gd name="T120" fmla="*/ 17 h 1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 h="17">
                  <a:moveTo>
                    <a:pt x="29" y="10"/>
                  </a:moveTo>
                  <a:lnTo>
                    <a:pt x="29" y="13"/>
                  </a:lnTo>
                  <a:lnTo>
                    <a:pt x="29" y="10"/>
                  </a:lnTo>
                  <a:lnTo>
                    <a:pt x="29" y="8"/>
                  </a:lnTo>
                  <a:lnTo>
                    <a:pt x="27" y="8"/>
                  </a:lnTo>
                  <a:lnTo>
                    <a:pt x="27" y="5"/>
                  </a:lnTo>
                  <a:lnTo>
                    <a:pt x="25" y="5"/>
                  </a:lnTo>
                  <a:lnTo>
                    <a:pt x="25" y="2"/>
                  </a:lnTo>
                  <a:lnTo>
                    <a:pt x="23" y="2"/>
                  </a:lnTo>
                  <a:lnTo>
                    <a:pt x="21" y="2"/>
                  </a:lnTo>
                  <a:lnTo>
                    <a:pt x="21" y="0"/>
                  </a:lnTo>
                  <a:lnTo>
                    <a:pt x="19" y="0"/>
                  </a:lnTo>
                  <a:lnTo>
                    <a:pt x="17" y="0"/>
                  </a:lnTo>
                  <a:lnTo>
                    <a:pt x="15" y="0"/>
                  </a:lnTo>
                  <a:lnTo>
                    <a:pt x="14" y="0"/>
                  </a:lnTo>
                  <a:lnTo>
                    <a:pt x="12" y="0"/>
                  </a:lnTo>
                  <a:lnTo>
                    <a:pt x="10" y="0"/>
                  </a:lnTo>
                  <a:lnTo>
                    <a:pt x="8" y="0"/>
                  </a:lnTo>
                  <a:lnTo>
                    <a:pt x="6" y="0"/>
                  </a:lnTo>
                  <a:lnTo>
                    <a:pt x="6" y="2"/>
                  </a:lnTo>
                  <a:lnTo>
                    <a:pt x="4" y="2"/>
                  </a:lnTo>
                  <a:lnTo>
                    <a:pt x="2" y="2"/>
                  </a:lnTo>
                  <a:lnTo>
                    <a:pt x="2" y="5"/>
                  </a:lnTo>
                  <a:lnTo>
                    <a:pt x="2" y="8"/>
                  </a:lnTo>
                  <a:lnTo>
                    <a:pt x="0" y="8"/>
                  </a:lnTo>
                  <a:lnTo>
                    <a:pt x="0" y="10"/>
                  </a:lnTo>
                  <a:lnTo>
                    <a:pt x="0" y="13"/>
                  </a:lnTo>
                  <a:lnTo>
                    <a:pt x="8" y="13"/>
                  </a:lnTo>
                  <a:lnTo>
                    <a:pt x="8" y="10"/>
                  </a:lnTo>
                  <a:lnTo>
                    <a:pt x="10" y="10"/>
                  </a:lnTo>
                  <a:lnTo>
                    <a:pt x="12" y="10"/>
                  </a:lnTo>
                  <a:lnTo>
                    <a:pt x="14" y="10"/>
                  </a:lnTo>
                  <a:lnTo>
                    <a:pt x="15" y="10"/>
                  </a:lnTo>
                  <a:lnTo>
                    <a:pt x="17" y="10"/>
                  </a:lnTo>
                  <a:lnTo>
                    <a:pt x="19" y="10"/>
                  </a:lnTo>
                  <a:lnTo>
                    <a:pt x="19" y="13"/>
                  </a:lnTo>
                  <a:lnTo>
                    <a:pt x="21" y="13"/>
                  </a:lnTo>
                  <a:lnTo>
                    <a:pt x="21" y="16"/>
                  </a:lnTo>
                  <a:lnTo>
                    <a:pt x="29" y="1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34" name="Freeform 62"/>
            <p:cNvSpPr>
              <a:spLocks/>
            </p:cNvSpPr>
            <p:nvPr/>
          </p:nvSpPr>
          <p:spPr bwMode="auto">
            <a:xfrm>
              <a:off x="3476" y="2568"/>
              <a:ext cx="17" cy="24"/>
            </a:xfrm>
            <a:custGeom>
              <a:avLst/>
              <a:gdLst>
                <a:gd name="T0" fmla="*/ 16 w 17"/>
                <a:gd name="T1" fmla="*/ 17 h 24"/>
                <a:gd name="T2" fmla="*/ 16 w 17"/>
                <a:gd name="T3" fmla="*/ 15 h 24"/>
                <a:gd name="T4" fmla="*/ 13 w 17"/>
                <a:gd name="T5" fmla="*/ 13 h 24"/>
                <a:gd name="T6" fmla="*/ 13 w 17"/>
                <a:gd name="T7" fmla="*/ 11 h 24"/>
                <a:gd name="T8" fmla="*/ 13 w 17"/>
                <a:gd name="T9" fmla="*/ 9 h 24"/>
                <a:gd name="T10" fmla="*/ 11 w 17"/>
                <a:gd name="T11" fmla="*/ 9 h 24"/>
                <a:gd name="T12" fmla="*/ 11 w 17"/>
                <a:gd name="T13" fmla="*/ 7 h 24"/>
                <a:gd name="T14" fmla="*/ 11 w 17"/>
                <a:gd name="T15" fmla="*/ 5 h 24"/>
                <a:gd name="T16" fmla="*/ 9 w 17"/>
                <a:gd name="T17" fmla="*/ 4 h 24"/>
                <a:gd name="T18" fmla="*/ 9 w 17"/>
                <a:gd name="T19" fmla="*/ 2 h 24"/>
                <a:gd name="T20" fmla="*/ 9 w 17"/>
                <a:gd name="T21" fmla="*/ 0 h 24"/>
                <a:gd name="T22" fmla="*/ 0 w 17"/>
                <a:gd name="T23" fmla="*/ 4 h 24"/>
                <a:gd name="T24" fmla="*/ 0 w 17"/>
                <a:gd name="T25" fmla="*/ 5 h 24"/>
                <a:gd name="T26" fmla="*/ 0 w 17"/>
                <a:gd name="T27" fmla="*/ 7 h 24"/>
                <a:gd name="T28" fmla="*/ 2 w 17"/>
                <a:gd name="T29" fmla="*/ 7 h 24"/>
                <a:gd name="T30" fmla="*/ 2 w 17"/>
                <a:gd name="T31" fmla="*/ 9 h 24"/>
                <a:gd name="T32" fmla="*/ 2 w 17"/>
                <a:gd name="T33" fmla="*/ 11 h 24"/>
                <a:gd name="T34" fmla="*/ 2 w 17"/>
                <a:gd name="T35" fmla="*/ 13 h 24"/>
                <a:gd name="T36" fmla="*/ 4 w 17"/>
                <a:gd name="T37" fmla="*/ 13 h 24"/>
                <a:gd name="T38" fmla="*/ 4 w 17"/>
                <a:gd name="T39" fmla="*/ 15 h 24"/>
                <a:gd name="T40" fmla="*/ 4 w 17"/>
                <a:gd name="T41" fmla="*/ 17 h 24"/>
                <a:gd name="T42" fmla="*/ 6 w 17"/>
                <a:gd name="T43" fmla="*/ 17 h 24"/>
                <a:gd name="T44" fmla="*/ 6 w 17"/>
                <a:gd name="T45" fmla="*/ 19 h 24"/>
                <a:gd name="T46" fmla="*/ 6 w 17"/>
                <a:gd name="T47" fmla="*/ 21 h 24"/>
                <a:gd name="T48" fmla="*/ 9 w 17"/>
                <a:gd name="T49" fmla="*/ 21 h 24"/>
                <a:gd name="T50" fmla="*/ 9 w 17"/>
                <a:gd name="T51" fmla="*/ 23 h 24"/>
                <a:gd name="T52" fmla="*/ 11 w 17"/>
                <a:gd name="T53" fmla="*/ 23 h 24"/>
                <a:gd name="T54" fmla="*/ 16 w 17"/>
                <a:gd name="T55" fmla="*/ 17 h 2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7"/>
                <a:gd name="T85" fmla="*/ 0 h 24"/>
                <a:gd name="T86" fmla="*/ 17 w 17"/>
                <a:gd name="T87" fmla="*/ 24 h 2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7" h="24">
                  <a:moveTo>
                    <a:pt x="16" y="17"/>
                  </a:moveTo>
                  <a:lnTo>
                    <a:pt x="16" y="15"/>
                  </a:lnTo>
                  <a:lnTo>
                    <a:pt x="13" y="13"/>
                  </a:lnTo>
                  <a:lnTo>
                    <a:pt x="13" y="11"/>
                  </a:lnTo>
                  <a:lnTo>
                    <a:pt x="13" y="9"/>
                  </a:lnTo>
                  <a:lnTo>
                    <a:pt x="11" y="9"/>
                  </a:lnTo>
                  <a:lnTo>
                    <a:pt x="11" y="7"/>
                  </a:lnTo>
                  <a:lnTo>
                    <a:pt x="11" y="5"/>
                  </a:lnTo>
                  <a:lnTo>
                    <a:pt x="9" y="4"/>
                  </a:lnTo>
                  <a:lnTo>
                    <a:pt x="9" y="2"/>
                  </a:lnTo>
                  <a:lnTo>
                    <a:pt x="9" y="0"/>
                  </a:lnTo>
                  <a:lnTo>
                    <a:pt x="0" y="4"/>
                  </a:lnTo>
                  <a:lnTo>
                    <a:pt x="0" y="5"/>
                  </a:lnTo>
                  <a:lnTo>
                    <a:pt x="0" y="7"/>
                  </a:lnTo>
                  <a:lnTo>
                    <a:pt x="2" y="7"/>
                  </a:lnTo>
                  <a:lnTo>
                    <a:pt x="2" y="9"/>
                  </a:lnTo>
                  <a:lnTo>
                    <a:pt x="2" y="11"/>
                  </a:lnTo>
                  <a:lnTo>
                    <a:pt x="2" y="13"/>
                  </a:lnTo>
                  <a:lnTo>
                    <a:pt x="4" y="13"/>
                  </a:lnTo>
                  <a:lnTo>
                    <a:pt x="4" y="15"/>
                  </a:lnTo>
                  <a:lnTo>
                    <a:pt x="4" y="17"/>
                  </a:lnTo>
                  <a:lnTo>
                    <a:pt x="6" y="17"/>
                  </a:lnTo>
                  <a:lnTo>
                    <a:pt x="6" y="19"/>
                  </a:lnTo>
                  <a:lnTo>
                    <a:pt x="6" y="21"/>
                  </a:lnTo>
                  <a:lnTo>
                    <a:pt x="9" y="21"/>
                  </a:lnTo>
                  <a:lnTo>
                    <a:pt x="9" y="23"/>
                  </a:lnTo>
                  <a:lnTo>
                    <a:pt x="11" y="23"/>
                  </a:lnTo>
                  <a:lnTo>
                    <a:pt x="16" y="17"/>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35" name="Freeform 63"/>
            <p:cNvSpPr>
              <a:spLocks/>
            </p:cNvSpPr>
            <p:nvPr/>
          </p:nvSpPr>
          <p:spPr bwMode="auto">
            <a:xfrm>
              <a:off x="3486" y="2585"/>
              <a:ext cx="17" cy="39"/>
            </a:xfrm>
            <a:custGeom>
              <a:avLst/>
              <a:gdLst>
                <a:gd name="T0" fmla="*/ 13 w 17"/>
                <a:gd name="T1" fmla="*/ 38 h 39"/>
                <a:gd name="T2" fmla="*/ 13 w 17"/>
                <a:gd name="T3" fmla="*/ 36 h 39"/>
                <a:gd name="T4" fmla="*/ 16 w 17"/>
                <a:gd name="T5" fmla="*/ 34 h 39"/>
                <a:gd name="T6" fmla="*/ 16 w 17"/>
                <a:gd name="T7" fmla="*/ 33 h 39"/>
                <a:gd name="T8" fmla="*/ 16 w 17"/>
                <a:gd name="T9" fmla="*/ 31 h 39"/>
                <a:gd name="T10" fmla="*/ 16 w 17"/>
                <a:gd name="T11" fmla="*/ 29 h 39"/>
                <a:gd name="T12" fmla="*/ 16 w 17"/>
                <a:gd name="T13" fmla="*/ 27 h 39"/>
                <a:gd name="T14" fmla="*/ 16 w 17"/>
                <a:gd name="T15" fmla="*/ 25 h 39"/>
                <a:gd name="T16" fmla="*/ 16 w 17"/>
                <a:gd name="T17" fmla="*/ 23 h 39"/>
                <a:gd name="T18" fmla="*/ 16 w 17"/>
                <a:gd name="T19" fmla="*/ 21 h 39"/>
                <a:gd name="T20" fmla="*/ 16 w 17"/>
                <a:gd name="T21" fmla="*/ 19 h 39"/>
                <a:gd name="T22" fmla="*/ 16 w 17"/>
                <a:gd name="T23" fmla="*/ 17 h 39"/>
                <a:gd name="T24" fmla="*/ 16 w 17"/>
                <a:gd name="T25" fmla="*/ 15 h 39"/>
                <a:gd name="T26" fmla="*/ 13 w 17"/>
                <a:gd name="T27" fmla="*/ 13 h 39"/>
                <a:gd name="T28" fmla="*/ 13 w 17"/>
                <a:gd name="T29" fmla="*/ 11 h 39"/>
                <a:gd name="T30" fmla="*/ 13 w 17"/>
                <a:gd name="T31" fmla="*/ 10 h 39"/>
                <a:gd name="T32" fmla="*/ 13 w 17"/>
                <a:gd name="T33" fmla="*/ 8 h 39"/>
                <a:gd name="T34" fmla="*/ 10 w 17"/>
                <a:gd name="T35" fmla="*/ 6 h 39"/>
                <a:gd name="T36" fmla="*/ 10 w 17"/>
                <a:gd name="T37" fmla="*/ 4 h 39"/>
                <a:gd name="T38" fmla="*/ 10 w 17"/>
                <a:gd name="T39" fmla="*/ 2 h 39"/>
                <a:gd name="T40" fmla="*/ 8 w 17"/>
                <a:gd name="T41" fmla="*/ 2 h 39"/>
                <a:gd name="T42" fmla="*/ 8 w 17"/>
                <a:gd name="T43" fmla="*/ 0 h 39"/>
                <a:gd name="T44" fmla="*/ 5 w 17"/>
                <a:gd name="T45" fmla="*/ 0 h 39"/>
                <a:gd name="T46" fmla="*/ 0 w 17"/>
                <a:gd name="T47" fmla="*/ 6 h 39"/>
                <a:gd name="T48" fmla="*/ 0 w 17"/>
                <a:gd name="T49" fmla="*/ 8 h 39"/>
                <a:gd name="T50" fmla="*/ 0 w 17"/>
                <a:gd name="T51" fmla="*/ 10 h 39"/>
                <a:gd name="T52" fmla="*/ 2 w 17"/>
                <a:gd name="T53" fmla="*/ 10 h 39"/>
                <a:gd name="T54" fmla="*/ 2 w 17"/>
                <a:gd name="T55" fmla="*/ 11 h 39"/>
                <a:gd name="T56" fmla="*/ 2 w 17"/>
                <a:gd name="T57" fmla="*/ 13 h 39"/>
                <a:gd name="T58" fmla="*/ 2 w 17"/>
                <a:gd name="T59" fmla="*/ 15 h 39"/>
                <a:gd name="T60" fmla="*/ 5 w 17"/>
                <a:gd name="T61" fmla="*/ 17 h 39"/>
                <a:gd name="T62" fmla="*/ 5 w 17"/>
                <a:gd name="T63" fmla="*/ 19 h 39"/>
                <a:gd name="T64" fmla="*/ 5 w 17"/>
                <a:gd name="T65" fmla="*/ 21 h 39"/>
                <a:gd name="T66" fmla="*/ 5 w 17"/>
                <a:gd name="T67" fmla="*/ 23 h 39"/>
                <a:gd name="T68" fmla="*/ 5 w 17"/>
                <a:gd name="T69" fmla="*/ 25 h 39"/>
                <a:gd name="T70" fmla="*/ 5 w 17"/>
                <a:gd name="T71" fmla="*/ 27 h 39"/>
                <a:gd name="T72" fmla="*/ 5 w 17"/>
                <a:gd name="T73" fmla="*/ 29 h 39"/>
                <a:gd name="T74" fmla="*/ 5 w 17"/>
                <a:gd name="T75" fmla="*/ 31 h 39"/>
                <a:gd name="T76" fmla="*/ 5 w 17"/>
                <a:gd name="T77" fmla="*/ 33 h 39"/>
                <a:gd name="T78" fmla="*/ 2 w 17"/>
                <a:gd name="T79" fmla="*/ 33 h 39"/>
                <a:gd name="T80" fmla="*/ 2 w 17"/>
                <a:gd name="T81" fmla="*/ 34 h 39"/>
                <a:gd name="T82" fmla="*/ 13 w 17"/>
                <a:gd name="T83" fmla="*/ 38 h 3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7"/>
                <a:gd name="T127" fmla="*/ 0 h 39"/>
                <a:gd name="T128" fmla="*/ 17 w 17"/>
                <a:gd name="T129" fmla="*/ 39 h 3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7" h="39">
                  <a:moveTo>
                    <a:pt x="13" y="38"/>
                  </a:moveTo>
                  <a:lnTo>
                    <a:pt x="13" y="36"/>
                  </a:lnTo>
                  <a:lnTo>
                    <a:pt x="16" y="34"/>
                  </a:lnTo>
                  <a:lnTo>
                    <a:pt x="16" y="33"/>
                  </a:lnTo>
                  <a:lnTo>
                    <a:pt x="16" y="31"/>
                  </a:lnTo>
                  <a:lnTo>
                    <a:pt x="16" y="29"/>
                  </a:lnTo>
                  <a:lnTo>
                    <a:pt x="16" y="27"/>
                  </a:lnTo>
                  <a:lnTo>
                    <a:pt x="16" y="25"/>
                  </a:lnTo>
                  <a:lnTo>
                    <a:pt x="16" y="23"/>
                  </a:lnTo>
                  <a:lnTo>
                    <a:pt x="16" y="21"/>
                  </a:lnTo>
                  <a:lnTo>
                    <a:pt x="16" y="19"/>
                  </a:lnTo>
                  <a:lnTo>
                    <a:pt x="16" y="17"/>
                  </a:lnTo>
                  <a:lnTo>
                    <a:pt x="16" y="15"/>
                  </a:lnTo>
                  <a:lnTo>
                    <a:pt x="13" y="13"/>
                  </a:lnTo>
                  <a:lnTo>
                    <a:pt x="13" y="11"/>
                  </a:lnTo>
                  <a:lnTo>
                    <a:pt x="13" y="10"/>
                  </a:lnTo>
                  <a:lnTo>
                    <a:pt x="13" y="8"/>
                  </a:lnTo>
                  <a:lnTo>
                    <a:pt x="10" y="6"/>
                  </a:lnTo>
                  <a:lnTo>
                    <a:pt x="10" y="4"/>
                  </a:lnTo>
                  <a:lnTo>
                    <a:pt x="10" y="2"/>
                  </a:lnTo>
                  <a:lnTo>
                    <a:pt x="8" y="2"/>
                  </a:lnTo>
                  <a:lnTo>
                    <a:pt x="8" y="0"/>
                  </a:lnTo>
                  <a:lnTo>
                    <a:pt x="5" y="0"/>
                  </a:lnTo>
                  <a:lnTo>
                    <a:pt x="0" y="6"/>
                  </a:lnTo>
                  <a:lnTo>
                    <a:pt x="0" y="8"/>
                  </a:lnTo>
                  <a:lnTo>
                    <a:pt x="0" y="10"/>
                  </a:lnTo>
                  <a:lnTo>
                    <a:pt x="2" y="10"/>
                  </a:lnTo>
                  <a:lnTo>
                    <a:pt x="2" y="11"/>
                  </a:lnTo>
                  <a:lnTo>
                    <a:pt x="2" y="13"/>
                  </a:lnTo>
                  <a:lnTo>
                    <a:pt x="2" y="15"/>
                  </a:lnTo>
                  <a:lnTo>
                    <a:pt x="5" y="17"/>
                  </a:lnTo>
                  <a:lnTo>
                    <a:pt x="5" y="19"/>
                  </a:lnTo>
                  <a:lnTo>
                    <a:pt x="5" y="21"/>
                  </a:lnTo>
                  <a:lnTo>
                    <a:pt x="5" y="23"/>
                  </a:lnTo>
                  <a:lnTo>
                    <a:pt x="5" y="25"/>
                  </a:lnTo>
                  <a:lnTo>
                    <a:pt x="5" y="27"/>
                  </a:lnTo>
                  <a:lnTo>
                    <a:pt x="5" y="29"/>
                  </a:lnTo>
                  <a:lnTo>
                    <a:pt x="5" y="31"/>
                  </a:lnTo>
                  <a:lnTo>
                    <a:pt x="5" y="33"/>
                  </a:lnTo>
                  <a:lnTo>
                    <a:pt x="2" y="33"/>
                  </a:lnTo>
                  <a:lnTo>
                    <a:pt x="2" y="34"/>
                  </a:lnTo>
                  <a:lnTo>
                    <a:pt x="13" y="38"/>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36" name="Freeform 64"/>
            <p:cNvSpPr>
              <a:spLocks/>
            </p:cNvSpPr>
            <p:nvPr/>
          </p:nvSpPr>
          <p:spPr bwMode="auto">
            <a:xfrm>
              <a:off x="3469" y="2619"/>
              <a:ext cx="27" cy="32"/>
            </a:xfrm>
            <a:custGeom>
              <a:avLst/>
              <a:gdLst>
                <a:gd name="T0" fmla="*/ 7 w 27"/>
                <a:gd name="T1" fmla="*/ 31 h 32"/>
                <a:gd name="T2" fmla="*/ 7 w 27"/>
                <a:gd name="T3" fmla="*/ 29 h 32"/>
                <a:gd name="T4" fmla="*/ 7 w 27"/>
                <a:gd name="T5" fmla="*/ 27 h 32"/>
                <a:gd name="T6" fmla="*/ 9 w 27"/>
                <a:gd name="T7" fmla="*/ 27 h 32"/>
                <a:gd name="T8" fmla="*/ 9 w 27"/>
                <a:gd name="T9" fmla="*/ 25 h 32"/>
                <a:gd name="T10" fmla="*/ 11 w 27"/>
                <a:gd name="T11" fmla="*/ 25 h 32"/>
                <a:gd name="T12" fmla="*/ 11 w 27"/>
                <a:gd name="T13" fmla="*/ 23 h 32"/>
                <a:gd name="T14" fmla="*/ 13 w 27"/>
                <a:gd name="T15" fmla="*/ 22 h 32"/>
                <a:gd name="T16" fmla="*/ 15 w 27"/>
                <a:gd name="T17" fmla="*/ 20 h 32"/>
                <a:gd name="T18" fmla="*/ 15 w 27"/>
                <a:gd name="T19" fmla="*/ 18 h 32"/>
                <a:gd name="T20" fmla="*/ 17 w 27"/>
                <a:gd name="T21" fmla="*/ 18 h 32"/>
                <a:gd name="T22" fmla="*/ 17 w 27"/>
                <a:gd name="T23" fmla="*/ 16 h 32"/>
                <a:gd name="T24" fmla="*/ 19 w 27"/>
                <a:gd name="T25" fmla="*/ 16 h 32"/>
                <a:gd name="T26" fmla="*/ 19 w 27"/>
                <a:gd name="T27" fmla="*/ 14 h 32"/>
                <a:gd name="T28" fmla="*/ 21 w 27"/>
                <a:gd name="T29" fmla="*/ 14 h 32"/>
                <a:gd name="T30" fmla="*/ 21 w 27"/>
                <a:gd name="T31" fmla="*/ 12 h 32"/>
                <a:gd name="T32" fmla="*/ 23 w 27"/>
                <a:gd name="T33" fmla="*/ 12 h 32"/>
                <a:gd name="T34" fmla="*/ 23 w 27"/>
                <a:gd name="T35" fmla="*/ 10 h 32"/>
                <a:gd name="T36" fmla="*/ 24 w 27"/>
                <a:gd name="T37" fmla="*/ 8 h 32"/>
                <a:gd name="T38" fmla="*/ 24 w 27"/>
                <a:gd name="T39" fmla="*/ 6 h 32"/>
                <a:gd name="T40" fmla="*/ 26 w 27"/>
                <a:gd name="T41" fmla="*/ 4 h 32"/>
                <a:gd name="T42" fmla="*/ 19 w 27"/>
                <a:gd name="T43" fmla="*/ 0 h 32"/>
                <a:gd name="T44" fmla="*/ 19 w 27"/>
                <a:gd name="T45" fmla="*/ 2 h 32"/>
                <a:gd name="T46" fmla="*/ 17 w 27"/>
                <a:gd name="T47" fmla="*/ 2 h 32"/>
                <a:gd name="T48" fmla="*/ 17 w 27"/>
                <a:gd name="T49" fmla="*/ 4 h 32"/>
                <a:gd name="T50" fmla="*/ 17 w 27"/>
                <a:gd name="T51" fmla="*/ 6 h 32"/>
                <a:gd name="T52" fmla="*/ 15 w 27"/>
                <a:gd name="T53" fmla="*/ 6 h 32"/>
                <a:gd name="T54" fmla="*/ 15 w 27"/>
                <a:gd name="T55" fmla="*/ 8 h 32"/>
                <a:gd name="T56" fmla="*/ 13 w 27"/>
                <a:gd name="T57" fmla="*/ 8 h 32"/>
                <a:gd name="T58" fmla="*/ 13 w 27"/>
                <a:gd name="T59" fmla="*/ 10 h 32"/>
                <a:gd name="T60" fmla="*/ 11 w 27"/>
                <a:gd name="T61" fmla="*/ 10 h 32"/>
                <a:gd name="T62" fmla="*/ 11 w 27"/>
                <a:gd name="T63" fmla="*/ 12 h 32"/>
                <a:gd name="T64" fmla="*/ 9 w 27"/>
                <a:gd name="T65" fmla="*/ 14 h 32"/>
                <a:gd name="T66" fmla="*/ 7 w 27"/>
                <a:gd name="T67" fmla="*/ 16 h 32"/>
                <a:gd name="T68" fmla="*/ 5 w 27"/>
                <a:gd name="T69" fmla="*/ 18 h 32"/>
                <a:gd name="T70" fmla="*/ 3 w 27"/>
                <a:gd name="T71" fmla="*/ 20 h 32"/>
                <a:gd name="T72" fmla="*/ 3 w 27"/>
                <a:gd name="T73" fmla="*/ 22 h 32"/>
                <a:gd name="T74" fmla="*/ 1 w 27"/>
                <a:gd name="T75" fmla="*/ 23 h 32"/>
                <a:gd name="T76" fmla="*/ 1 w 27"/>
                <a:gd name="T77" fmla="*/ 25 h 32"/>
                <a:gd name="T78" fmla="*/ 0 w 27"/>
                <a:gd name="T79" fmla="*/ 25 h 32"/>
                <a:gd name="T80" fmla="*/ 0 w 27"/>
                <a:gd name="T81" fmla="*/ 27 h 32"/>
                <a:gd name="T82" fmla="*/ 7 w 27"/>
                <a:gd name="T83" fmla="*/ 31 h 3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
                <a:gd name="T127" fmla="*/ 0 h 32"/>
                <a:gd name="T128" fmla="*/ 27 w 27"/>
                <a:gd name="T129" fmla="*/ 32 h 3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 h="32">
                  <a:moveTo>
                    <a:pt x="7" y="31"/>
                  </a:moveTo>
                  <a:lnTo>
                    <a:pt x="7" y="29"/>
                  </a:lnTo>
                  <a:lnTo>
                    <a:pt x="7" y="27"/>
                  </a:lnTo>
                  <a:lnTo>
                    <a:pt x="9" y="27"/>
                  </a:lnTo>
                  <a:lnTo>
                    <a:pt x="9" y="25"/>
                  </a:lnTo>
                  <a:lnTo>
                    <a:pt x="11" y="25"/>
                  </a:lnTo>
                  <a:lnTo>
                    <a:pt x="11" y="23"/>
                  </a:lnTo>
                  <a:lnTo>
                    <a:pt x="13" y="22"/>
                  </a:lnTo>
                  <a:lnTo>
                    <a:pt x="15" y="20"/>
                  </a:lnTo>
                  <a:lnTo>
                    <a:pt x="15" y="18"/>
                  </a:lnTo>
                  <a:lnTo>
                    <a:pt x="17" y="18"/>
                  </a:lnTo>
                  <a:lnTo>
                    <a:pt x="17" y="16"/>
                  </a:lnTo>
                  <a:lnTo>
                    <a:pt x="19" y="16"/>
                  </a:lnTo>
                  <a:lnTo>
                    <a:pt x="19" y="14"/>
                  </a:lnTo>
                  <a:lnTo>
                    <a:pt x="21" y="14"/>
                  </a:lnTo>
                  <a:lnTo>
                    <a:pt x="21" y="12"/>
                  </a:lnTo>
                  <a:lnTo>
                    <a:pt x="23" y="12"/>
                  </a:lnTo>
                  <a:lnTo>
                    <a:pt x="23" y="10"/>
                  </a:lnTo>
                  <a:lnTo>
                    <a:pt x="24" y="8"/>
                  </a:lnTo>
                  <a:lnTo>
                    <a:pt x="24" y="6"/>
                  </a:lnTo>
                  <a:lnTo>
                    <a:pt x="26" y="4"/>
                  </a:lnTo>
                  <a:lnTo>
                    <a:pt x="19" y="0"/>
                  </a:lnTo>
                  <a:lnTo>
                    <a:pt x="19" y="2"/>
                  </a:lnTo>
                  <a:lnTo>
                    <a:pt x="17" y="2"/>
                  </a:lnTo>
                  <a:lnTo>
                    <a:pt x="17" y="4"/>
                  </a:lnTo>
                  <a:lnTo>
                    <a:pt x="17" y="6"/>
                  </a:lnTo>
                  <a:lnTo>
                    <a:pt x="15" y="6"/>
                  </a:lnTo>
                  <a:lnTo>
                    <a:pt x="15" y="8"/>
                  </a:lnTo>
                  <a:lnTo>
                    <a:pt x="13" y="8"/>
                  </a:lnTo>
                  <a:lnTo>
                    <a:pt x="13" y="10"/>
                  </a:lnTo>
                  <a:lnTo>
                    <a:pt x="11" y="10"/>
                  </a:lnTo>
                  <a:lnTo>
                    <a:pt x="11" y="12"/>
                  </a:lnTo>
                  <a:lnTo>
                    <a:pt x="9" y="14"/>
                  </a:lnTo>
                  <a:lnTo>
                    <a:pt x="7" y="16"/>
                  </a:lnTo>
                  <a:lnTo>
                    <a:pt x="5" y="18"/>
                  </a:lnTo>
                  <a:lnTo>
                    <a:pt x="3" y="20"/>
                  </a:lnTo>
                  <a:lnTo>
                    <a:pt x="3" y="22"/>
                  </a:lnTo>
                  <a:lnTo>
                    <a:pt x="1" y="23"/>
                  </a:lnTo>
                  <a:lnTo>
                    <a:pt x="1" y="25"/>
                  </a:lnTo>
                  <a:lnTo>
                    <a:pt x="0" y="25"/>
                  </a:lnTo>
                  <a:lnTo>
                    <a:pt x="0" y="27"/>
                  </a:lnTo>
                  <a:lnTo>
                    <a:pt x="7" y="31"/>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37" name="Freeform 65"/>
            <p:cNvSpPr>
              <a:spLocks/>
            </p:cNvSpPr>
            <p:nvPr/>
          </p:nvSpPr>
          <p:spPr bwMode="auto">
            <a:xfrm>
              <a:off x="3465" y="2646"/>
              <a:ext cx="17" cy="17"/>
            </a:xfrm>
            <a:custGeom>
              <a:avLst/>
              <a:gdLst>
                <a:gd name="T0" fmla="*/ 13 w 17"/>
                <a:gd name="T1" fmla="*/ 16 h 17"/>
                <a:gd name="T2" fmla="*/ 13 w 17"/>
                <a:gd name="T3" fmla="*/ 13 h 17"/>
                <a:gd name="T4" fmla="*/ 13 w 17"/>
                <a:gd name="T5" fmla="*/ 10 h 17"/>
                <a:gd name="T6" fmla="*/ 13 w 17"/>
                <a:gd name="T7" fmla="*/ 8 h 17"/>
                <a:gd name="T8" fmla="*/ 16 w 17"/>
                <a:gd name="T9" fmla="*/ 8 h 17"/>
                <a:gd name="T10" fmla="*/ 16 w 17"/>
                <a:gd name="T11" fmla="*/ 5 h 17"/>
                <a:gd name="T12" fmla="*/ 5 w 17"/>
                <a:gd name="T13" fmla="*/ 0 h 17"/>
                <a:gd name="T14" fmla="*/ 5 w 17"/>
                <a:gd name="T15" fmla="*/ 2 h 17"/>
                <a:gd name="T16" fmla="*/ 2 w 17"/>
                <a:gd name="T17" fmla="*/ 5 h 17"/>
                <a:gd name="T18" fmla="*/ 2 w 17"/>
                <a:gd name="T19" fmla="*/ 8 h 17"/>
                <a:gd name="T20" fmla="*/ 2 w 17"/>
                <a:gd name="T21" fmla="*/ 10 h 17"/>
                <a:gd name="T22" fmla="*/ 2 w 17"/>
                <a:gd name="T23" fmla="*/ 13 h 17"/>
                <a:gd name="T24" fmla="*/ 0 w 17"/>
                <a:gd name="T25" fmla="*/ 13 h 17"/>
                <a:gd name="T26" fmla="*/ 0 w 17"/>
                <a:gd name="T27" fmla="*/ 16 h 17"/>
                <a:gd name="T28" fmla="*/ 0 w 17"/>
                <a:gd name="T29" fmla="*/ 13 h 17"/>
                <a:gd name="T30" fmla="*/ 13 w 17"/>
                <a:gd name="T31" fmla="*/ 16 h 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
                <a:gd name="T49" fmla="*/ 0 h 17"/>
                <a:gd name="T50" fmla="*/ 17 w 17"/>
                <a:gd name="T51" fmla="*/ 17 h 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 h="17">
                  <a:moveTo>
                    <a:pt x="13" y="16"/>
                  </a:moveTo>
                  <a:lnTo>
                    <a:pt x="13" y="13"/>
                  </a:lnTo>
                  <a:lnTo>
                    <a:pt x="13" y="10"/>
                  </a:lnTo>
                  <a:lnTo>
                    <a:pt x="13" y="8"/>
                  </a:lnTo>
                  <a:lnTo>
                    <a:pt x="16" y="8"/>
                  </a:lnTo>
                  <a:lnTo>
                    <a:pt x="16" y="5"/>
                  </a:lnTo>
                  <a:lnTo>
                    <a:pt x="5" y="0"/>
                  </a:lnTo>
                  <a:lnTo>
                    <a:pt x="5" y="2"/>
                  </a:lnTo>
                  <a:lnTo>
                    <a:pt x="2" y="5"/>
                  </a:lnTo>
                  <a:lnTo>
                    <a:pt x="2" y="8"/>
                  </a:lnTo>
                  <a:lnTo>
                    <a:pt x="2" y="10"/>
                  </a:lnTo>
                  <a:lnTo>
                    <a:pt x="2" y="13"/>
                  </a:lnTo>
                  <a:lnTo>
                    <a:pt x="0" y="13"/>
                  </a:lnTo>
                  <a:lnTo>
                    <a:pt x="0" y="16"/>
                  </a:lnTo>
                  <a:lnTo>
                    <a:pt x="0" y="13"/>
                  </a:lnTo>
                  <a:lnTo>
                    <a:pt x="13" y="16"/>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38" name="Freeform 66"/>
            <p:cNvSpPr>
              <a:spLocks/>
            </p:cNvSpPr>
            <p:nvPr/>
          </p:nvSpPr>
          <p:spPr bwMode="auto">
            <a:xfrm>
              <a:off x="3409" y="2656"/>
              <a:ext cx="66" cy="261"/>
            </a:xfrm>
            <a:custGeom>
              <a:avLst/>
              <a:gdLst>
                <a:gd name="T0" fmla="*/ 12 w 66"/>
                <a:gd name="T1" fmla="*/ 247 h 261"/>
                <a:gd name="T2" fmla="*/ 16 w 66"/>
                <a:gd name="T3" fmla="*/ 222 h 261"/>
                <a:gd name="T4" fmla="*/ 21 w 66"/>
                <a:gd name="T5" fmla="*/ 197 h 261"/>
                <a:gd name="T6" fmla="*/ 25 w 66"/>
                <a:gd name="T7" fmla="*/ 172 h 261"/>
                <a:gd name="T8" fmla="*/ 31 w 66"/>
                <a:gd name="T9" fmla="*/ 149 h 261"/>
                <a:gd name="T10" fmla="*/ 35 w 66"/>
                <a:gd name="T11" fmla="*/ 128 h 261"/>
                <a:gd name="T12" fmla="*/ 40 w 66"/>
                <a:gd name="T13" fmla="*/ 107 h 261"/>
                <a:gd name="T14" fmla="*/ 44 w 66"/>
                <a:gd name="T15" fmla="*/ 88 h 261"/>
                <a:gd name="T16" fmla="*/ 48 w 66"/>
                <a:gd name="T17" fmla="*/ 71 h 261"/>
                <a:gd name="T18" fmla="*/ 52 w 66"/>
                <a:gd name="T19" fmla="*/ 53 h 261"/>
                <a:gd name="T20" fmla="*/ 56 w 66"/>
                <a:gd name="T21" fmla="*/ 40 h 261"/>
                <a:gd name="T22" fmla="*/ 58 w 66"/>
                <a:gd name="T23" fmla="*/ 29 h 261"/>
                <a:gd name="T24" fmla="*/ 60 w 66"/>
                <a:gd name="T25" fmla="*/ 17 h 261"/>
                <a:gd name="T26" fmla="*/ 61 w 66"/>
                <a:gd name="T27" fmla="*/ 9 h 261"/>
                <a:gd name="T28" fmla="*/ 63 w 66"/>
                <a:gd name="T29" fmla="*/ 6 h 261"/>
                <a:gd name="T30" fmla="*/ 63 w 66"/>
                <a:gd name="T31" fmla="*/ 2 h 261"/>
                <a:gd name="T32" fmla="*/ 56 w 66"/>
                <a:gd name="T33" fmla="*/ 0 h 261"/>
                <a:gd name="T34" fmla="*/ 56 w 66"/>
                <a:gd name="T35" fmla="*/ 4 h 261"/>
                <a:gd name="T36" fmla="*/ 54 w 66"/>
                <a:gd name="T37" fmla="*/ 7 h 261"/>
                <a:gd name="T38" fmla="*/ 52 w 66"/>
                <a:gd name="T39" fmla="*/ 15 h 261"/>
                <a:gd name="T40" fmla="*/ 50 w 66"/>
                <a:gd name="T41" fmla="*/ 27 h 261"/>
                <a:gd name="T42" fmla="*/ 48 w 66"/>
                <a:gd name="T43" fmla="*/ 38 h 261"/>
                <a:gd name="T44" fmla="*/ 44 w 66"/>
                <a:gd name="T45" fmla="*/ 52 h 261"/>
                <a:gd name="T46" fmla="*/ 40 w 66"/>
                <a:gd name="T47" fmla="*/ 69 h 261"/>
                <a:gd name="T48" fmla="*/ 37 w 66"/>
                <a:gd name="T49" fmla="*/ 86 h 261"/>
                <a:gd name="T50" fmla="*/ 33 w 66"/>
                <a:gd name="T51" fmla="*/ 105 h 261"/>
                <a:gd name="T52" fmla="*/ 27 w 66"/>
                <a:gd name="T53" fmla="*/ 126 h 261"/>
                <a:gd name="T54" fmla="*/ 23 w 66"/>
                <a:gd name="T55" fmla="*/ 147 h 261"/>
                <a:gd name="T56" fmla="*/ 17 w 66"/>
                <a:gd name="T57" fmla="*/ 170 h 261"/>
                <a:gd name="T58" fmla="*/ 14 w 66"/>
                <a:gd name="T59" fmla="*/ 195 h 261"/>
                <a:gd name="T60" fmla="*/ 8 w 66"/>
                <a:gd name="T61" fmla="*/ 220 h 261"/>
                <a:gd name="T62" fmla="*/ 4 w 66"/>
                <a:gd name="T63" fmla="*/ 247 h 261"/>
                <a:gd name="T64" fmla="*/ 8 w 66"/>
                <a:gd name="T65" fmla="*/ 260 h 2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6"/>
                <a:gd name="T100" fmla="*/ 0 h 261"/>
                <a:gd name="T101" fmla="*/ 66 w 66"/>
                <a:gd name="T102" fmla="*/ 261 h 2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6" h="261">
                  <a:moveTo>
                    <a:pt x="8" y="260"/>
                  </a:moveTo>
                  <a:lnTo>
                    <a:pt x="12" y="247"/>
                  </a:lnTo>
                  <a:lnTo>
                    <a:pt x="14" y="235"/>
                  </a:lnTo>
                  <a:lnTo>
                    <a:pt x="16" y="222"/>
                  </a:lnTo>
                  <a:lnTo>
                    <a:pt x="19" y="209"/>
                  </a:lnTo>
                  <a:lnTo>
                    <a:pt x="21" y="197"/>
                  </a:lnTo>
                  <a:lnTo>
                    <a:pt x="23" y="184"/>
                  </a:lnTo>
                  <a:lnTo>
                    <a:pt x="25" y="172"/>
                  </a:lnTo>
                  <a:lnTo>
                    <a:pt x="29" y="161"/>
                  </a:lnTo>
                  <a:lnTo>
                    <a:pt x="31" y="149"/>
                  </a:lnTo>
                  <a:lnTo>
                    <a:pt x="33" y="138"/>
                  </a:lnTo>
                  <a:lnTo>
                    <a:pt x="35" y="128"/>
                  </a:lnTo>
                  <a:lnTo>
                    <a:pt x="39" y="117"/>
                  </a:lnTo>
                  <a:lnTo>
                    <a:pt x="40" y="107"/>
                  </a:lnTo>
                  <a:lnTo>
                    <a:pt x="42" y="98"/>
                  </a:lnTo>
                  <a:lnTo>
                    <a:pt x="44" y="88"/>
                  </a:lnTo>
                  <a:lnTo>
                    <a:pt x="46" y="78"/>
                  </a:lnTo>
                  <a:lnTo>
                    <a:pt x="48" y="71"/>
                  </a:lnTo>
                  <a:lnTo>
                    <a:pt x="50" y="61"/>
                  </a:lnTo>
                  <a:lnTo>
                    <a:pt x="52" y="53"/>
                  </a:lnTo>
                  <a:lnTo>
                    <a:pt x="54" y="46"/>
                  </a:lnTo>
                  <a:lnTo>
                    <a:pt x="56" y="40"/>
                  </a:lnTo>
                  <a:lnTo>
                    <a:pt x="56" y="34"/>
                  </a:lnTo>
                  <a:lnTo>
                    <a:pt x="58" y="29"/>
                  </a:lnTo>
                  <a:lnTo>
                    <a:pt x="60" y="23"/>
                  </a:lnTo>
                  <a:lnTo>
                    <a:pt x="60" y="17"/>
                  </a:lnTo>
                  <a:lnTo>
                    <a:pt x="61" y="13"/>
                  </a:lnTo>
                  <a:lnTo>
                    <a:pt x="61" y="9"/>
                  </a:lnTo>
                  <a:lnTo>
                    <a:pt x="63" y="7"/>
                  </a:lnTo>
                  <a:lnTo>
                    <a:pt x="63" y="6"/>
                  </a:lnTo>
                  <a:lnTo>
                    <a:pt x="63" y="4"/>
                  </a:lnTo>
                  <a:lnTo>
                    <a:pt x="63" y="2"/>
                  </a:lnTo>
                  <a:lnTo>
                    <a:pt x="65" y="2"/>
                  </a:lnTo>
                  <a:lnTo>
                    <a:pt x="56" y="0"/>
                  </a:lnTo>
                  <a:lnTo>
                    <a:pt x="56" y="2"/>
                  </a:lnTo>
                  <a:lnTo>
                    <a:pt x="56" y="4"/>
                  </a:lnTo>
                  <a:lnTo>
                    <a:pt x="56" y="6"/>
                  </a:lnTo>
                  <a:lnTo>
                    <a:pt x="54" y="7"/>
                  </a:lnTo>
                  <a:lnTo>
                    <a:pt x="54" y="11"/>
                  </a:lnTo>
                  <a:lnTo>
                    <a:pt x="52" y="15"/>
                  </a:lnTo>
                  <a:lnTo>
                    <a:pt x="52" y="21"/>
                  </a:lnTo>
                  <a:lnTo>
                    <a:pt x="50" y="27"/>
                  </a:lnTo>
                  <a:lnTo>
                    <a:pt x="48" y="32"/>
                  </a:lnTo>
                  <a:lnTo>
                    <a:pt x="48" y="38"/>
                  </a:lnTo>
                  <a:lnTo>
                    <a:pt x="46" y="46"/>
                  </a:lnTo>
                  <a:lnTo>
                    <a:pt x="44" y="52"/>
                  </a:lnTo>
                  <a:lnTo>
                    <a:pt x="42" y="59"/>
                  </a:lnTo>
                  <a:lnTo>
                    <a:pt x="40" y="69"/>
                  </a:lnTo>
                  <a:lnTo>
                    <a:pt x="39" y="76"/>
                  </a:lnTo>
                  <a:lnTo>
                    <a:pt x="37" y="86"/>
                  </a:lnTo>
                  <a:lnTo>
                    <a:pt x="35" y="96"/>
                  </a:lnTo>
                  <a:lnTo>
                    <a:pt x="33" y="105"/>
                  </a:lnTo>
                  <a:lnTo>
                    <a:pt x="29" y="115"/>
                  </a:lnTo>
                  <a:lnTo>
                    <a:pt x="27" y="126"/>
                  </a:lnTo>
                  <a:lnTo>
                    <a:pt x="25" y="136"/>
                  </a:lnTo>
                  <a:lnTo>
                    <a:pt x="23" y="147"/>
                  </a:lnTo>
                  <a:lnTo>
                    <a:pt x="21" y="159"/>
                  </a:lnTo>
                  <a:lnTo>
                    <a:pt x="17" y="170"/>
                  </a:lnTo>
                  <a:lnTo>
                    <a:pt x="16" y="184"/>
                  </a:lnTo>
                  <a:lnTo>
                    <a:pt x="14" y="195"/>
                  </a:lnTo>
                  <a:lnTo>
                    <a:pt x="10" y="209"/>
                  </a:lnTo>
                  <a:lnTo>
                    <a:pt x="8" y="220"/>
                  </a:lnTo>
                  <a:lnTo>
                    <a:pt x="6" y="234"/>
                  </a:lnTo>
                  <a:lnTo>
                    <a:pt x="4" y="247"/>
                  </a:lnTo>
                  <a:lnTo>
                    <a:pt x="0" y="260"/>
                  </a:lnTo>
                  <a:lnTo>
                    <a:pt x="8" y="26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39" name="Freeform 67"/>
            <p:cNvSpPr>
              <a:spLocks/>
            </p:cNvSpPr>
            <p:nvPr/>
          </p:nvSpPr>
          <p:spPr bwMode="auto">
            <a:xfrm>
              <a:off x="3379" y="2916"/>
              <a:ext cx="39" cy="212"/>
            </a:xfrm>
            <a:custGeom>
              <a:avLst/>
              <a:gdLst>
                <a:gd name="T0" fmla="*/ 7 w 39"/>
                <a:gd name="T1" fmla="*/ 205 h 212"/>
                <a:gd name="T2" fmla="*/ 7 w 39"/>
                <a:gd name="T3" fmla="*/ 201 h 212"/>
                <a:gd name="T4" fmla="*/ 7 w 39"/>
                <a:gd name="T5" fmla="*/ 196 h 212"/>
                <a:gd name="T6" fmla="*/ 9 w 39"/>
                <a:gd name="T7" fmla="*/ 190 h 212"/>
                <a:gd name="T8" fmla="*/ 9 w 39"/>
                <a:gd name="T9" fmla="*/ 180 h 212"/>
                <a:gd name="T10" fmla="*/ 11 w 39"/>
                <a:gd name="T11" fmla="*/ 173 h 212"/>
                <a:gd name="T12" fmla="*/ 11 w 39"/>
                <a:gd name="T13" fmla="*/ 161 h 212"/>
                <a:gd name="T14" fmla="*/ 13 w 39"/>
                <a:gd name="T15" fmla="*/ 148 h 212"/>
                <a:gd name="T16" fmla="*/ 15 w 39"/>
                <a:gd name="T17" fmla="*/ 134 h 212"/>
                <a:gd name="T18" fmla="*/ 19 w 39"/>
                <a:gd name="T19" fmla="*/ 119 h 212"/>
                <a:gd name="T20" fmla="*/ 21 w 39"/>
                <a:gd name="T21" fmla="*/ 102 h 212"/>
                <a:gd name="T22" fmla="*/ 25 w 39"/>
                <a:gd name="T23" fmla="*/ 83 h 212"/>
                <a:gd name="T24" fmla="*/ 28 w 39"/>
                <a:gd name="T25" fmla="*/ 62 h 212"/>
                <a:gd name="T26" fmla="*/ 32 w 39"/>
                <a:gd name="T27" fmla="*/ 39 h 212"/>
                <a:gd name="T28" fmla="*/ 36 w 39"/>
                <a:gd name="T29" fmla="*/ 14 h 212"/>
                <a:gd name="T30" fmla="*/ 30 w 39"/>
                <a:gd name="T31" fmla="*/ 0 h 212"/>
                <a:gd name="T32" fmla="*/ 26 w 39"/>
                <a:gd name="T33" fmla="*/ 25 h 212"/>
                <a:gd name="T34" fmla="*/ 23 w 39"/>
                <a:gd name="T35" fmla="*/ 48 h 212"/>
                <a:gd name="T36" fmla="*/ 19 w 39"/>
                <a:gd name="T37" fmla="*/ 71 h 212"/>
                <a:gd name="T38" fmla="*/ 15 w 39"/>
                <a:gd name="T39" fmla="*/ 90 h 212"/>
                <a:gd name="T40" fmla="*/ 11 w 39"/>
                <a:gd name="T41" fmla="*/ 110 h 212"/>
                <a:gd name="T42" fmla="*/ 9 w 39"/>
                <a:gd name="T43" fmla="*/ 125 h 212"/>
                <a:gd name="T44" fmla="*/ 7 w 39"/>
                <a:gd name="T45" fmla="*/ 140 h 212"/>
                <a:gd name="T46" fmla="*/ 5 w 39"/>
                <a:gd name="T47" fmla="*/ 154 h 212"/>
                <a:gd name="T48" fmla="*/ 3 w 39"/>
                <a:gd name="T49" fmla="*/ 165 h 212"/>
                <a:gd name="T50" fmla="*/ 2 w 39"/>
                <a:gd name="T51" fmla="*/ 177 h 212"/>
                <a:gd name="T52" fmla="*/ 2 w 39"/>
                <a:gd name="T53" fmla="*/ 184 h 212"/>
                <a:gd name="T54" fmla="*/ 0 w 39"/>
                <a:gd name="T55" fmla="*/ 192 h 212"/>
                <a:gd name="T56" fmla="*/ 0 w 39"/>
                <a:gd name="T57" fmla="*/ 198 h 212"/>
                <a:gd name="T58" fmla="*/ 0 w 39"/>
                <a:gd name="T59" fmla="*/ 203 h 212"/>
                <a:gd name="T60" fmla="*/ 0 w 39"/>
                <a:gd name="T61" fmla="*/ 207 h 212"/>
                <a:gd name="T62" fmla="*/ 2 w 39"/>
                <a:gd name="T63" fmla="*/ 211 h 2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9"/>
                <a:gd name="T97" fmla="*/ 0 h 212"/>
                <a:gd name="T98" fmla="*/ 39 w 39"/>
                <a:gd name="T99" fmla="*/ 212 h 2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9" h="212">
                  <a:moveTo>
                    <a:pt x="9" y="207"/>
                  </a:moveTo>
                  <a:lnTo>
                    <a:pt x="7" y="205"/>
                  </a:lnTo>
                  <a:lnTo>
                    <a:pt x="7" y="203"/>
                  </a:lnTo>
                  <a:lnTo>
                    <a:pt x="7" y="201"/>
                  </a:lnTo>
                  <a:lnTo>
                    <a:pt x="7" y="198"/>
                  </a:lnTo>
                  <a:lnTo>
                    <a:pt x="7" y="196"/>
                  </a:lnTo>
                  <a:lnTo>
                    <a:pt x="7" y="192"/>
                  </a:lnTo>
                  <a:lnTo>
                    <a:pt x="9" y="190"/>
                  </a:lnTo>
                  <a:lnTo>
                    <a:pt x="9" y="186"/>
                  </a:lnTo>
                  <a:lnTo>
                    <a:pt x="9" y="180"/>
                  </a:lnTo>
                  <a:lnTo>
                    <a:pt x="9" y="177"/>
                  </a:lnTo>
                  <a:lnTo>
                    <a:pt x="11" y="173"/>
                  </a:lnTo>
                  <a:lnTo>
                    <a:pt x="11" y="167"/>
                  </a:lnTo>
                  <a:lnTo>
                    <a:pt x="11" y="161"/>
                  </a:lnTo>
                  <a:lnTo>
                    <a:pt x="13" y="156"/>
                  </a:lnTo>
                  <a:lnTo>
                    <a:pt x="13" y="148"/>
                  </a:lnTo>
                  <a:lnTo>
                    <a:pt x="15" y="142"/>
                  </a:lnTo>
                  <a:lnTo>
                    <a:pt x="15" y="134"/>
                  </a:lnTo>
                  <a:lnTo>
                    <a:pt x="17" y="127"/>
                  </a:lnTo>
                  <a:lnTo>
                    <a:pt x="19" y="119"/>
                  </a:lnTo>
                  <a:lnTo>
                    <a:pt x="19" y="110"/>
                  </a:lnTo>
                  <a:lnTo>
                    <a:pt x="21" y="102"/>
                  </a:lnTo>
                  <a:lnTo>
                    <a:pt x="23" y="92"/>
                  </a:lnTo>
                  <a:lnTo>
                    <a:pt x="25" y="83"/>
                  </a:lnTo>
                  <a:lnTo>
                    <a:pt x="26" y="73"/>
                  </a:lnTo>
                  <a:lnTo>
                    <a:pt x="28" y="62"/>
                  </a:lnTo>
                  <a:lnTo>
                    <a:pt x="30" y="50"/>
                  </a:lnTo>
                  <a:lnTo>
                    <a:pt x="32" y="39"/>
                  </a:lnTo>
                  <a:lnTo>
                    <a:pt x="34" y="27"/>
                  </a:lnTo>
                  <a:lnTo>
                    <a:pt x="36" y="14"/>
                  </a:lnTo>
                  <a:lnTo>
                    <a:pt x="38" y="0"/>
                  </a:lnTo>
                  <a:lnTo>
                    <a:pt x="30" y="0"/>
                  </a:lnTo>
                  <a:lnTo>
                    <a:pt x="28" y="12"/>
                  </a:lnTo>
                  <a:lnTo>
                    <a:pt x="26" y="25"/>
                  </a:lnTo>
                  <a:lnTo>
                    <a:pt x="25" y="37"/>
                  </a:lnTo>
                  <a:lnTo>
                    <a:pt x="23" y="48"/>
                  </a:lnTo>
                  <a:lnTo>
                    <a:pt x="21" y="60"/>
                  </a:lnTo>
                  <a:lnTo>
                    <a:pt x="19" y="71"/>
                  </a:lnTo>
                  <a:lnTo>
                    <a:pt x="17" y="81"/>
                  </a:lnTo>
                  <a:lnTo>
                    <a:pt x="15" y="90"/>
                  </a:lnTo>
                  <a:lnTo>
                    <a:pt x="13" y="100"/>
                  </a:lnTo>
                  <a:lnTo>
                    <a:pt x="11" y="110"/>
                  </a:lnTo>
                  <a:lnTo>
                    <a:pt x="11" y="117"/>
                  </a:lnTo>
                  <a:lnTo>
                    <a:pt x="9" y="125"/>
                  </a:lnTo>
                  <a:lnTo>
                    <a:pt x="7" y="133"/>
                  </a:lnTo>
                  <a:lnTo>
                    <a:pt x="7" y="140"/>
                  </a:lnTo>
                  <a:lnTo>
                    <a:pt x="5" y="148"/>
                  </a:lnTo>
                  <a:lnTo>
                    <a:pt x="5" y="154"/>
                  </a:lnTo>
                  <a:lnTo>
                    <a:pt x="3" y="159"/>
                  </a:lnTo>
                  <a:lnTo>
                    <a:pt x="3" y="165"/>
                  </a:lnTo>
                  <a:lnTo>
                    <a:pt x="2" y="171"/>
                  </a:lnTo>
                  <a:lnTo>
                    <a:pt x="2" y="177"/>
                  </a:lnTo>
                  <a:lnTo>
                    <a:pt x="2" y="180"/>
                  </a:lnTo>
                  <a:lnTo>
                    <a:pt x="2" y="184"/>
                  </a:lnTo>
                  <a:lnTo>
                    <a:pt x="0" y="188"/>
                  </a:lnTo>
                  <a:lnTo>
                    <a:pt x="0" y="192"/>
                  </a:lnTo>
                  <a:lnTo>
                    <a:pt x="0" y="196"/>
                  </a:lnTo>
                  <a:lnTo>
                    <a:pt x="0" y="198"/>
                  </a:lnTo>
                  <a:lnTo>
                    <a:pt x="0" y="201"/>
                  </a:lnTo>
                  <a:lnTo>
                    <a:pt x="0" y="203"/>
                  </a:lnTo>
                  <a:lnTo>
                    <a:pt x="0" y="205"/>
                  </a:lnTo>
                  <a:lnTo>
                    <a:pt x="0" y="207"/>
                  </a:lnTo>
                  <a:lnTo>
                    <a:pt x="2" y="209"/>
                  </a:lnTo>
                  <a:lnTo>
                    <a:pt x="2" y="211"/>
                  </a:lnTo>
                  <a:lnTo>
                    <a:pt x="9" y="207"/>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40" name="Freeform 68"/>
            <p:cNvSpPr>
              <a:spLocks/>
            </p:cNvSpPr>
            <p:nvPr/>
          </p:nvSpPr>
          <p:spPr bwMode="auto">
            <a:xfrm>
              <a:off x="3381" y="3123"/>
              <a:ext cx="31" cy="64"/>
            </a:xfrm>
            <a:custGeom>
              <a:avLst/>
              <a:gdLst>
                <a:gd name="T0" fmla="*/ 21 w 31"/>
                <a:gd name="T1" fmla="*/ 60 h 64"/>
                <a:gd name="T2" fmla="*/ 21 w 31"/>
                <a:gd name="T3" fmla="*/ 63 h 64"/>
                <a:gd name="T4" fmla="*/ 23 w 31"/>
                <a:gd name="T5" fmla="*/ 62 h 64"/>
                <a:gd name="T6" fmla="*/ 24 w 31"/>
                <a:gd name="T7" fmla="*/ 58 h 64"/>
                <a:gd name="T8" fmla="*/ 26 w 31"/>
                <a:gd name="T9" fmla="*/ 56 h 64"/>
                <a:gd name="T10" fmla="*/ 26 w 31"/>
                <a:gd name="T11" fmla="*/ 52 h 64"/>
                <a:gd name="T12" fmla="*/ 28 w 31"/>
                <a:gd name="T13" fmla="*/ 50 h 64"/>
                <a:gd name="T14" fmla="*/ 28 w 31"/>
                <a:gd name="T15" fmla="*/ 46 h 64"/>
                <a:gd name="T16" fmla="*/ 28 w 31"/>
                <a:gd name="T17" fmla="*/ 44 h 64"/>
                <a:gd name="T18" fmla="*/ 30 w 31"/>
                <a:gd name="T19" fmla="*/ 40 h 64"/>
                <a:gd name="T20" fmla="*/ 30 w 31"/>
                <a:gd name="T21" fmla="*/ 39 h 64"/>
                <a:gd name="T22" fmla="*/ 28 w 31"/>
                <a:gd name="T23" fmla="*/ 37 h 64"/>
                <a:gd name="T24" fmla="*/ 28 w 31"/>
                <a:gd name="T25" fmla="*/ 33 h 64"/>
                <a:gd name="T26" fmla="*/ 28 w 31"/>
                <a:gd name="T27" fmla="*/ 31 h 64"/>
                <a:gd name="T28" fmla="*/ 26 w 31"/>
                <a:gd name="T29" fmla="*/ 29 h 64"/>
                <a:gd name="T30" fmla="*/ 26 w 31"/>
                <a:gd name="T31" fmla="*/ 25 h 64"/>
                <a:gd name="T32" fmla="*/ 24 w 31"/>
                <a:gd name="T33" fmla="*/ 23 h 64"/>
                <a:gd name="T34" fmla="*/ 24 w 31"/>
                <a:gd name="T35" fmla="*/ 21 h 64"/>
                <a:gd name="T36" fmla="*/ 23 w 31"/>
                <a:gd name="T37" fmla="*/ 19 h 64"/>
                <a:gd name="T38" fmla="*/ 21 w 31"/>
                <a:gd name="T39" fmla="*/ 17 h 64"/>
                <a:gd name="T40" fmla="*/ 21 w 31"/>
                <a:gd name="T41" fmla="*/ 16 h 64"/>
                <a:gd name="T42" fmla="*/ 19 w 31"/>
                <a:gd name="T43" fmla="*/ 14 h 64"/>
                <a:gd name="T44" fmla="*/ 17 w 31"/>
                <a:gd name="T45" fmla="*/ 12 h 64"/>
                <a:gd name="T46" fmla="*/ 15 w 31"/>
                <a:gd name="T47" fmla="*/ 10 h 64"/>
                <a:gd name="T48" fmla="*/ 15 w 31"/>
                <a:gd name="T49" fmla="*/ 8 h 64"/>
                <a:gd name="T50" fmla="*/ 13 w 31"/>
                <a:gd name="T51" fmla="*/ 8 h 64"/>
                <a:gd name="T52" fmla="*/ 11 w 31"/>
                <a:gd name="T53" fmla="*/ 6 h 64"/>
                <a:gd name="T54" fmla="*/ 11 w 31"/>
                <a:gd name="T55" fmla="*/ 4 h 64"/>
                <a:gd name="T56" fmla="*/ 9 w 31"/>
                <a:gd name="T57" fmla="*/ 4 h 64"/>
                <a:gd name="T58" fmla="*/ 9 w 31"/>
                <a:gd name="T59" fmla="*/ 2 h 64"/>
                <a:gd name="T60" fmla="*/ 7 w 31"/>
                <a:gd name="T61" fmla="*/ 2 h 64"/>
                <a:gd name="T62" fmla="*/ 7 w 31"/>
                <a:gd name="T63" fmla="*/ 0 h 64"/>
                <a:gd name="T64" fmla="*/ 0 w 31"/>
                <a:gd name="T65" fmla="*/ 4 h 64"/>
                <a:gd name="T66" fmla="*/ 1 w 31"/>
                <a:gd name="T67" fmla="*/ 6 h 64"/>
                <a:gd name="T68" fmla="*/ 3 w 31"/>
                <a:gd name="T69" fmla="*/ 8 h 64"/>
                <a:gd name="T70" fmla="*/ 5 w 31"/>
                <a:gd name="T71" fmla="*/ 10 h 64"/>
                <a:gd name="T72" fmla="*/ 5 w 31"/>
                <a:gd name="T73" fmla="*/ 12 h 64"/>
                <a:gd name="T74" fmla="*/ 7 w 31"/>
                <a:gd name="T75" fmla="*/ 12 h 64"/>
                <a:gd name="T76" fmla="*/ 9 w 31"/>
                <a:gd name="T77" fmla="*/ 14 h 64"/>
                <a:gd name="T78" fmla="*/ 9 w 31"/>
                <a:gd name="T79" fmla="*/ 16 h 64"/>
                <a:gd name="T80" fmla="*/ 11 w 31"/>
                <a:gd name="T81" fmla="*/ 17 h 64"/>
                <a:gd name="T82" fmla="*/ 13 w 31"/>
                <a:gd name="T83" fmla="*/ 19 h 64"/>
                <a:gd name="T84" fmla="*/ 15 w 31"/>
                <a:gd name="T85" fmla="*/ 21 h 64"/>
                <a:gd name="T86" fmla="*/ 15 w 31"/>
                <a:gd name="T87" fmla="*/ 23 h 64"/>
                <a:gd name="T88" fmla="*/ 17 w 31"/>
                <a:gd name="T89" fmla="*/ 25 h 64"/>
                <a:gd name="T90" fmla="*/ 19 w 31"/>
                <a:gd name="T91" fmla="*/ 27 h 64"/>
                <a:gd name="T92" fmla="*/ 19 w 31"/>
                <a:gd name="T93" fmla="*/ 29 h 64"/>
                <a:gd name="T94" fmla="*/ 19 w 31"/>
                <a:gd name="T95" fmla="*/ 31 h 64"/>
                <a:gd name="T96" fmla="*/ 21 w 31"/>
                <a:gd name="T97" fmla="*/ 33 h 64"/>
                <a:gd name="T98" fmla="*/ 21 w 31"/>
                <a:gd name="T99" fmla="*/ 35 h 64"/>
                <a:gd name="T100" fmla="*/ 21 w 31"/>
                <a:gd name="T101" fmla="*/ 37 h 64"/>
                <a:gd name="T102" fmla="*/ 21 w 31"/>
                <a:gd name="T103" fmla="*/ 39 h 64"/>
                <a:gd name="T104" fmla="*/ 21 w 31"/>
                <a:gd name="T105" fmla="*/ 40 h 64"/>
                <a:gd name="T106" fmla="*/ 21 w 31"/>
                <a:gd name="T107" fmla="*/ 42 h 64"/>
                <a:gd name="T108" fmla="*/ 21 w 31"/>
                <a:gd name="T109" fmla="*/ 44 h 64"/>
                <a:gd name="T110" fmla="*/ 21 w 31"/>
                <a:gd name="T111" fmla="*/ 46 h 64"/>
                <a:gd name="T112" fmla="*/ 19 w 31"/>
                <a:gd name="T113" fmla="*/ 50 h 64"/>
                <a:gd name="T114" fmla="*/ 19 w 31"/>
                <a:gd name="T115" fmla="*/ 52 h 64"/>
                <a:gd name="T116" fmla="*/ 17 w 31"/>
                <a:gd name="T117" fmla="*/ 54 h 64"/>
                <a:gd name="T118" fmla="*/ 15 w 31"/>
                <a:gd name="T119" fmla="*/ 56 h 64"/>
                <a:gd name="T120" fmla="*/ 13 w 31"/>
                <a:gd name="T121" fmla="*/ 58 h 64"/>
                <a:gd name="T122" fmla="*/ 13 w 31"/>
                <a:gd name="T123" fmla="*/ 62 h 64"/>
                <a:gd name="T124" fmla="*/ 21 w 31"/>
                <a:gd name="T125" fmla="*/ 60 h 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1"/>
                <a:gd name="T190" fmla="*/ 0 h 64"/>
                <a:gd name="T191" fmla="*/ 31 w 31"/>
                <a:gd name="T192" fmla="*/ 64 h 6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1" h="64">
                  <a:moveTo>
                    <a:pt x="21" y="60"/>
                  </a:moveTo>
                  <a:lnTo>
                    <a:pt x="21" y="63"/>
                  </a:lnTo>
                  <a:lnTo>
                    <a:pt x="23" y="62"/>
                  </a:lnTo>
                  <a:lnTo>
                    <a:pt x="24" y="58"/>
                  </a:lnTo>
                  <a:lnTo>
                    <a:pt x="26" y="56"/>
                  </a:lnTo>
                  <a:lnTo>
                    <a:pt x="26" y="52"/>
                  </a:lnTo>
                  <a:lnTo>
                    <a:pt x="28" y="50"/>
                  </a:lnTo>
                  <a:lnTo>
                    <a:pt x="28" y="46"/>
                  </a:lnTo>
                  <a:lnTo>
                    <a:pt x="28" y="44"/>
                  </a:lnTo>
                  <a:lnTo>
                    <a:pt x="30" y="40"/>
                  </a:lnTo>
                  <a:lnTo>
                    <a:pt x="30" y="39"/>
                  </a:lnTo>
                  <a:lnTo>
                    <a:pt x="28" y="37"/>
                  </a:lnTo>
                  <a:lnTo>
                    <a:pt x="28" y="33"/>
                  </a:lnTo>
                  <a:lnTo>
                    <a:pt x="28" y="31"/>
                  </a:lnTo>
                  <a:lnTo>
                    <a:pt x="26" y="29"/>
                  </a:lnTo>
                  <a:lnTo>
                    <a:pt x="26" y="25"/>
                  </a:lnTo>
                  <a:lnTo>
                    <a:pt x="24" y="23"/>
                  </a:lnTo>
                  <a:lnTo>
                    <a:pt x="24" y="21"/>
                  </a:lnTo>
                  <a:lnTo>
                    <a:pt x="23" y="19"/>
                  </a:lnTo>
                  <a:lnTo>
                    <a:pt x="21" y="17"/>
                  </a:lnTo>
                  <a:lnTo>
                    <a:pt x="21" y="16"/>
                  </a:lnTo>
                  <a:lnTo>
                    <a:pt x="19" y="14"/>
                  </a:lnTo>
                  <a:lnTo>
                    <a:pt x="17" y="12"/>
                  </a:lnTo>
                  <a:lnTo>
                    <a:pt x="15" y="10"/>
                  </a:lnTo>
                  <a:lnTo>
                    <a:pt x="15" y="8"/>
                  </a:lnTo>
                  <a:lnTo>
                    <a:pt x="13" y="8"/>
                  </a:lnTo>
                  <a:lnTo>
                    <a:pt x="11" y="6"/>
                  </a:lnTo>
                  <a:lnTo>
                    <a:pt x="11" y="4"/>
                  </a:lnTo>
                  <a:lnTo>
                    <a:pt x="9" y="4"/>
                  </a:lnTo>
                  <a:lnTo>
                    <a:pt x="9" y="2"/>
                  </a:lnTo>
                  <a:lnTo>
                    <a:pt x="7" y="2"/>
                  </a:lnTo>
                  <a:lnTo>
                    <a:pt x="7" y="0"/>
                  </a:lnTo>
                  <a:lnTo>
                    <a:pt x="0" y="4"/>
                  </a:lnTo>
                  <a:lnTo>
                    <a:pt x="1" y="6"/>
                  </a:lnTo>
                  <a:lnTo>
                    <a:pt x="3" y="8"/>
                  </a:lnTo>
                  <a:lnTo>
                    <a:pt x="5" y="10"/>
                  </a:lnTo>
                  <a:lnTo>
                    <a:pt x="5" y="12"/>
                  </a:lnTo>
                  <a:lnTo>
                    <a:pt x="7" y="12"/>
                  </a:lnTo>
                  <a:lnTo>
                    <a:pt x="9" y="14"/>
                  </a:lnTo>
                  <a:lnTo>
                    <a:pt x="9" y="16"/>
                  </a:lnTo>
                  <a:lnTo>
                    <a:pt x="11" y="17"/>
                  </a:lnTo>
                  <a:lnTo>
                    <a:pt x="13" y="19"/>
                  </a:lnTo>
                  <a:lnTo>
                    <a:pt x="15" y="21"/>
                  </a:lnTo>
                  <a:lnTo>
                    <a:pt x="15" y="23"/>
                  </a:lnTo>
                  <a:lnTo>
                    <a:pt x="17" y="25"/>
                  </a:lnTo>
                  <a:lnTo>
                    <a:pt x="19" y="27"/>
                  </a:lnTo>
                  <a:lnTo>
                    <a:pt x="19" y="29"/>
                  </a:lnTo>
                  <a:lnTo>
                    <a:pt x="19" y="31"/>
                  </a:lnTo>
                  <a:lnTo>
                    <a:pt x="21" y="33"/>
                  </a:lnTo>
                  <a:lnTo>
                    <a:pt x="21" y="35"/>
                  </a:lnTo>
                  <a:lnTo>
                    <a:pt x="21" y="37"/>
                  </a:lnTo>
                  <a:lnTo>
                    <a:pt x="21" y="39"/>
                  </a:lnTo>
                  <a:lnTo>
                    <a:pt x="21" y="40"/>
                  </a:lnTo>
                  <a:lnTo>
                    <a:pt x="21" y="42"/>
                  </a:lnTo>
                  <a:lnTo>
                    <a:pt x="21" y="44"/>
                  </a:lnTo>
                  <a:lnTo>
                    <a:pt x="21" y="46"/>
                  </a:lnTo>
                  <a:lnTo>
                    <a:pt x="19" y="50"/>
                  </a:lnTo>
                  <a:lnTo>
                    <a:pt x="19" y="52"/>
                  </a:lnTo>
                  <a:lnTo>
                    <a:pt x="17" y="54"/>
                  </a:lnTo>
                  <a:lnTo>
                    <a:pt x="15" y="56"/>
                  </a:lnTo>
                  <a:lnTo>
                    <a:pt x="13" y="58"/>
                  </a:lnTo>
                  <a:lnTo>
                    <a:pt x="13" y="62"/>
                  </a:lnTo>
                  <a:lnTo>
                    <a:pt x="21" y="6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41" name="Freeform 69"/>
            <p:cNvSpPr>
              <a:spLocks/>
            </p:cNvSpPr>
            <p:nvPr/>
          </p:nvSpPr>
          <p:spPr bwMode="auto">
            <a:xfrm>
              <a:off x="3358" y="3183"/>
              <a:ext cx="45" cy="29"/>
            </a:xfrm>
            <a:custGeom>
              <a:avLst/>
              <a:gdLst>
                <a:gd name="T0" fmla="*/ 0 w 45"/>
                <a:gd name="T1" fmla="*/ 19 h 29"/>
                <a:gd name="T2" fmla="*/ 3 w 45"/>
                <a:gd name="T3" fmla="*/ 21 h 29"/>
                <a:gd name="T4" fmla="*/ 7 w 45"/>
                <a:gd name="T5" fmla="*/ 23 h 29"/>
                <a:gd name="T6" fmla="*/ 11 w 45"/>
                <a:gd name="T7" fmla="*/ 25 h 29"/>
                <a:gd name="T8" fmla="*/ 15 w 45"/>
                <a:gd name="T9" fmla="*/ 26 h 29"/>
                <a:gd name="T10" fmla="*/ 17 w 45"/>
                <a:gd name="T11" fmla="*/ 26 h 29"/>
                <a:gd name="T12" fmla="*/ 21 w 45"/>
                <a:gd name="T13" fmla="*/ 28 h 29"/>
                <a:gd name="T14" fmla="*/ 23 w 45"/>
                <a:gd name="T15" fmla="*/ 28 h 29"/>
                <a:gd name="T16" fmla="*/ 26 w 45"/>
                <a:gd name="T17" fmla="*/ 28 h 29"/>
                <a:gd name="T18" fmla="*/ 28 w 45"/>
                <a:gd name="T19" fmla="*/ 28 h 29"/>
                <a:gd name="T20" fmla="*/ 30 w 45"/>
                <a:gd name="T21" fmla="*/ 28 h 29"/>
                <a:gd name="T22" fmla="*/ 34 w 45"/>
                <a:gd name="T23" fmla="*/ 26 h 29"/>
                <a:gd name="T24" fmla="*/ 36 w 45"/>
                <a:gd name="T25" fmla="*/ 26 h 29"/>
                <a:gd name="T26" fmla="*/ 36 w 45"/>
                <a:gd name="T27" fmla="*/ 25 h 29"/>
                <a:gd name="T28" fmla="*/ 38 w 45"/>
                <a:gd name="T29" fmla="*/ 23 h 29"/>
                <a:gd name="T30" fmla="*/ 40 w 45"/>
                <a:gd name="T31" fmla="*/ 23 h 29"/>
                <a:gd name="T32" fmla="*/ 40 w 45"/>
                <a:gd name="T33" fmla="*/ 21 h 29"/>
                <a:gd name="T34" fmla="*/ 42 w 45"/>
                <a:gd name="T35" fmla="*/ 19 h 29"/>
                <a:gd name="T36" fmla="*/ 42 w 45"/>
                <a:gd name="T37" fmla="*/ 17 h 29"/>
                <a:gd name="T38" fmla="*/ 44 w 45"/>
                <a:gd name="T39" fmla="*/ 15 h 29"/>
                <a:gd name="T40" fmla="*/ 44 w 45"/>
                <a:gd name="T41" fmla="*/ 13 h 29"/>
                <a:gd name="T42" fmla="*/ 44 w 45"/>
                <a:gd name="T43" fmla="*/ 11 h 29"/>
                <a:gd name="T44" fmla="*/ 44 w 45"/>
                <a:gd name="T45" fmla="*/ 9 h 29"/>
                <a:gd name="T46" fmla="*/ 44 w 45"/>
                <a:gd name="T47" fmla="*/ 7 h 29"/>
                <a:gd name="T48" fmla="*/ 44 w 45"/>
                <a:gd name="T49" fmla="*/ 5 h 29"/>
                <a:gd name="T50" fmla="*/ 44 w 45"/>
                <a:gd name="T51" fmla="*/ 3 h 29"/>
                <a:gd name="T52" fmla="*/ 44 w 45"/>
                <a:gd name="T53" fmla="*/ 2 h 29"/>
                <a:gd name="T54" fmla="*/ 44 w 45"/>
                <a:gd name="T55" fmla="*/ 0 h 29"/>
                <a:gd name="T56" fmla="*/ 36 w 45"/>
                <a:gd name="T57" fmla="*/ 2 h 29"/>
                <a:gd name="T58" fmla="*/ 36 w 45"/>
                <a:gd name="T59" fmla="*/ 3 h 29"/>
                <a:gd name="T60" fmla="*/ 36 w 45"/>
                <a:gd name="T61" fmla="*/ 5 h 29"/>
                <a:gd name="T62" fmla="*/ 36 w 45"/>
                <a:gd name="T63" fmla="*/ 7 h 29"/>
                <a:gd name="T64" fmla="*/ 36 w 45"/>
                <a:gd name="T65" fmla="*/ 9 h 29"/>
                <a:gd name="T66" fmla="*/ 36 w 45"/>
                <a:gd name="T67" fmla="*/ 11 h 29"/>
                <a:gd name="T68" fmla="*/ 36 w 45"/>
                <a:gd name="T69" fmla="*/ 13 h 29"/>
                <a:gd name="T70" fmla="*/ 34 w 45"/>
                <a:gd name="T71" fmla="*/ 15 h 29"/>
                <a:gd name="T72" fmla="*/ 34 w 45"/>
                <a:gd name="T73" fmla="*/ 17 h 29"/>
                <a:gd name="T74" fmla="*/ 32 w 45"/>
                <a:gd name="T75" fmla="*/ 19 h 29"/>
                <a:gd name="T76" fmla="*/ 30 w 45"/>
                <a:gd name="T77" fmla="*/ 19 h 29"/>
                <a:gd name="T78" fmla="*/ 28 w 45"/>
                <a:gd name="T79" fmla="*/ 21 h 29"/>
                <a:gd name="T80" fmla="*/ 26 w 45"/>
                <a:gd name="T81" fmla="*/ 21 h 29"/>
                <a:gd name="T82" fmla="*/ 24 w 45"/>
                <a:gd name="T83" fmla="*/ 21 h 29"/>
                <a:gd name="T84" fmla="*/ 23 w 45"/>
                <a:gd name="T85" fmla="*/ 21 h 29"/>
                <a:gd name="T86" fmla="*/ 21 w 45"/>
                <a:gd name="T87" fmla="*/ 19 h 29"/>
                <a:gd name="T88" fmla="*/ 17 w 45"/>
                <a:gd name="T89" fmla="*/ 19 h 29"/>
                <a:gd name="T90" fmla="*/ 15 w 45"/>
                <a:gd name="T91" fmla="*/ 17 h 29"/>
                <a:gd name="T92" fmla="*/ 11 w 45"/>
                <a:gd name="T93" fmla="*/ 15 h 29"/>
                <a:gd name="T94" fmla="*/ 7 w 45"/>
                <a:gd name="T95" fmla="*/ 13 h 29"/>
                <a:gd name="T96" fmla="*/ 3 w 45"/>
                <a:gd name="T97" fmla="*/ 11 h 29"/>
                <a:gd name="T98" fmla="*/ 0 w 45"/>
                <a:gd name="T99" fmla="*/ 19 h 2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5"/>
                <a:gd name="T151" fmla="*/ 0 h 29"/>
                <a:gd name="T152" fmla="*/ 45 w 45"/>
                <a:gd name="T153" fmla="*/ 29 h 2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5" h="29">
                  <a:moveTo>
                    <a:pt x="0" y="19"/>
                  </a:moveTo>
                  <a:lnTo>
                    <a:pt x="3" y="21"/>
                  </a:lnTo>
                  <a:lnTo>
                    <a:pt x="7" y="23"/>
                  </a:lnTo>
                  <a:lnTo>
                    <a:pt x="11" y="25"/>
                  </a:lnTo>
                  <a:lnTo>
                    <a:pt x="15" y="26"/>
                  </a:lnTo>
                  <a:lnTo>
                    <a:pt x="17" y="26"/>
                  </a:lnTo>
                  <a:lnTo>
                    <a:pt x="21" y="28"/>
                  </a:lnTo>
                  <a:lnTo>
                    <a:pt x="23" y="28"/>
                  </a:lnTo>
                  <a:lnTo>
                    <a:pt x="26" y="28"/>
                  </a:lnTo>
                  <a:lnTo>
                    <a:pt x="28" y="28"/>
                  </a:lnTo>
                  <a:lnTo>
                    <a:pt x="30" y="28"/>
                  </a:lnTo>
                  <a:lnTo>
                    <a:pt x="34" y="26"/>
                  </a:lnTo>
                  <a:lnTo>
                    <a:pt x="36" y="26"/>
                  </a:lnTo>
                  <a:lnTo>
                    <a:pt x="36" y="25"/>
                  </a:lnTo>
                  <a:lnTo>
                    <a:pt x="38" y="23"/>
                  </a:lnTo>
                  <a:lnTo>
                    <a:pt x="40" y="23"/>
                  </a:lnTo>
                  <a:lnTo>
                    <a:pt x="40" y="21"/>
                  </a:lnTo>
                  <a:lnTo>
                    <a:pt x="42" y="19"/>
                  </a:lnTo>
                  <a:lnTo>
                    <a:pt x="42" y="17"/>
                  </a:lnTo>
                  <a:lnTo>
                    <a:pt x="44" y="15"/>
                  </a:lnTo>
                  <a:lnTo>
                    <a:pt x="44" y="13"/>
                  </a:lnTo>
                  <a:lnTo>
                    <a:pt x="44" y="11"/>
                  </a:lnTo>
                  <a:lnTo>
                    <a:pt x="44" y="9"/>
                  </a:lnTo>
                  <a:lnTo>
                    <a:pt x="44" y="7"/>
                  </a:lnTo>
                  <a:lnTo>
                    <a:pt x="44" y="5"/>
                  </a:lnTo>
                  <a:lnTo>
                    <a:pt x="44" y="3"/>
                  </a:lnTo>
                  <a:lnTo>
                    <a:pt x="44" y="2"/>
                  </a:lnTo>
                  <a:lnTo>
                    <a:pt x="44" y="0"/>
                  </a:lnTo>
                  <a:lnTo>
                    <a:pt x="36" y="2"/>
                  </a:lnTo>
                  <a:lnTo>
                    <a:pt x="36" y="3"/>
                  </a:lnTo>
                  <a:lnTo>
                    <a:pt x="36" y="5"/>
                  </a:lnTo>
                  <a:lnTo>
                    <a:pt x="36" y="7"/>
                  </a:lnTo>
                  <a:lnTo>
                    <a:pt x="36" y="9"/>
                  </a:lnTo>
                  <a:lnTo>
                    <a:pt x="36" y="11"/>
                  </a:lnTo>
                  <a:lnTo>
                    <a:pt x="36" y="13"/>
                  </a:lnTo>
                  <a:lnTo>
                    <a:pt x="34" y="15"/>
                  </a:lnTo>
                  <a:lnTo>
                    <a:pt x="34" y="17"/>
                  </a:lnTo>
                  <a:lnTo>
                    <a:pt x="32" y="19"/>
                  </a:lnTo>
                  <a:lnTo>
                    <a:pt x="30" y="19"/>
                  </a:lnTo>
                  <a:lnTo>
                    <a:pt x="28" y="21"/>
                  </a:lnTo>
                  <a:lnTo>
                    <a:pt x="26" y="21"/>
                  </a:lnTo>
                  <a:lnTo>
                    <a:pt x="24" y="21"/>
                  </a:lnTo>
                  <a:lnTo>
                    <a:pt x="23" y="21"/>
                  </a:lnTo>
                  <a:lnTo>
                    <a:pt x="21" y="19"/>
                  </a:lnTo>
                  <a:lnTo>
                    <a:pt x="17" y="19"/>
                  </a:lnTo>
                  <a:lnTo>
                    <a:pt x="15" y="17"/>
                  </a:lnTo>
                  <a:lnTo>
                    <a:pt x="11" y="15"/>
                  </a:lnTo>
                  <a:lnTo>
                    <a:pt x="7" y="13"/>
                  </a:lnTo>
                  <a:lnTo>
                    <a:pt x="3" y="11"/>
                  </a:lnTo>
                  <a:lnTo>
                    <a:pt x="0" y="19"/>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42" name="Freeform 70"/>
            <p:cNvSpPr>
              <a:spLocks/>
            </p:cNvSpPr>
            <p:nvPr/>
          </p:nvSpPr>
          <p:spPr bwMode="auto">
            <a:xfrm>
              <a:off x="3346" y="3185"/>
              <a:ext cx="32" cy="18"/>
            </a:xfrm>
            <a:custGeom>
              <a:avLst/>
              <a:gdLst>
                <a:gd name="T0" fmla="*/ 23 w 32"/>
                <a:gd name="T1" fmla="*/ 0 h 18"/>
                <a:gd name="T2" fmla="*/ 23 w 32"/>
                <a:gd name="T3" fmla="*/ 1 h 18"/>
                <a:gd name="T4" fmla="*/ 21 w 32"/>
                <a:gd name="T5" fmla="*/ 1 h 18"/>
                <a:gd name="T6" fmla="*/ 21 w 32"/>
                <a:gd name="T7" fmla="*/ 3 h 18"/>
                <a:gd name="T8" fmla="*/ 19 w 32"/>
                <a:gd name="T9" fmla="*/ 5 h 18"/>
                <a:gd name="T10" fmla="*/ 17 w 32"/>
                <a:gd name="T11" fmla="*/ 5 h 18"/>
                <a:gd name="T12" fmla="*/ 17 w 32"/>
                <a:gd name="T13" fmla="*/ 7 h 18"/>
                <a:gd name="T14" fmla="*/ 15 w 32"/>
                <a:gd name="T15" fmla="*/ 7 h 18"/>
                <a:gd name="T16" fmla="*/ 14 w 32"/>
                <a:gd name="T17" fmla="*/ 7 h 18"/>
                <a:gd name="T18" fmla="*/ 12 w 32"/>
                <a:gd name="T19" fmla="*/ 9 h 18"/>
                <a:gd name="T20" fmla="*/ 10 w 32"/>
                <a:gd name="T21" fmla="*/ 9 h 18"/>
                <a:gd name="T22" fmla="*/ 8 w 32"/>
                <a:gd name="T23" fmla="*/ 9 h 18"/>
                <a:gd name="T24" fmla="*/ 6 w 32"/>
                <a:gd name="T25" fmla="*/ 9 h 18"/>
                <a:gd name="T26" fmla="*/ 4 w 32"/>
                <a:gd name="T27" fmla="*/ 9 h 18"/>
                <a:gd name="T28" fmla="*/ 2 w 32"/>
                <a:gd name="T29" fmla="*/ 9 h 18"/>
                <a:gd name="T30" fmla="*/ 0 w 32"/>
                <a:gd name="T31" fmla="*/ 17 h 18"/>
                <a:gd name="T32" fmla="*/ 2 w 32"/>
                <a:gd name="T33" fmla="*/ 17 h 18"/>
                <a:gd name="T34" fmla="*/ 4 w 32"/>
                <a:gd name="T35" fmla="*/ 17 h 18"/>
                <a:gd name="T36" fmla="*/ 6 w 32"/>
                <a:gd name="T37" fmla="*/ 17 h 18"/>
                <a:gd name="T38" fmla="*/ 8 w 32"/>
                <a:gd name="T39" fmla="*/ 17 h 18"/>
                <a:gd name="T40" fmla="*/ 10 w 32"/>
                <a:gd name="T41" fmla="*/ 17 h 18"/>
                <a:gd name="T42" fmla="*/ 12 w 32"/>
                <a:gd name="T43" fmla="*/ 17 h 18"/>
                <a:gd name="T44" fmla="*/ 14 w 32"/>
                <a:gd name="T45" fmla="*/ 17 h 18"/>
                <a:gd name="T46" fmla="*/ 15 w 32"/>
                <a:gd name="T47" fmla="*/ 15 h 18"/>
                <a:gd name="T48" fmla="*/ 17 w 32"/>
                <a:gd name="T49" fmla="*/ 15 h 18"/>
                <a:gd name="T50" fmla="*/ 19 w 32"/>
                <a:gd name="T51" fmla="*/ 15 h 18"/>
                <a:gd name="T52" fmla="*/ 21 w 32"/>
                <a:gd name="T53" fmla="*/ 13 h 18"/>
                <a:gd name="T54" fmla="*/ 23 w 32"/>
                <a:gd name="T55" fmla="*/ 13 h 18"/>
                <a:gd name="T56" fmla="*/ 25 w 32"/>
                <a:gd name="T57" fmla="*/ 11 h 18"/>
                <a:gd name="T58" fmla="*/ 27 w 32"/>
                <a:gd name="T59" fmla="*/ 9 h 18"/>
                <a:gd name="T60" fmla="*/ 27 w 32"/>
                <a:gd name="T61" fmla="*/ 7 h 18"/>
                <a:gd name="T62" fmla="*/ 29 w 32"/>
                <a:gd name="T63" fmla="*/ 7 h 18"/>
                <a:gd name="T64" fmla="*/ 29 w 32"/>
                <a:gd name="T65" fmla="*/ 5 h 18"/>
                <a:gd name="T66" fmla="*/ 31 w 32"/>
                <a:gd name="T67" fmla="*/ 3 h 18"/>
                <a:gd name="T68" fmla="*/ 31 w 32"/>
                <a:gd name="T69" fmla="*/ 1 h 18"/>
                <a:gd name="T70" fmla="*/ 23 w 32"/>
                <a:gd name="T71" fmla="*/ 0 h 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
                <a:gd name="T109" fmla="*/ 0 h 18"/>
                <a:gd name="T110" fmla="*/ 32 w 32"/>
                <a:gd name="T111" fmla="*/ 18 h 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 h="18">
                  <a:moveTo>
                    <a:pt x="23" y="0"/>
                  </a:moveTo>
                  <a:lnTo>
                    <a:pt x="23" y="1"/>
                  </a:lnTo>
                  <a:lnTo>
                    <a:pt x="21" y="1"/>
                  </a:lnTo>
                  <a:lnTo>
                    <a:pt x="21" y="3"/>
                  </a:lnTo>
                  <a:lnTo>
                    <a:pt x="19" y="5"/>
                  </a:lnTo>
                  <a:lnTo>
                    <a:pt x="17" y="5"/>
                  </a:lnTo>
                  <a:lnTo>
                    <a:pt x="17" y="7"/>
                  </a:lnTo>
                  <a:lnTo>
                    <a:pt x="15" y="7"/>
                  </a:lnTo>
                  <a:lnTo>
                    <a:pt x="14" y="7"/>
                  </a:lnTo>
                  <a:lnTo>
                    <a:pt x="12" y="9"/>
                  </a:lnTo>
                  <a:lnTo>
                    <a:pt x="10" y="9"/>
                  </a:lnTo>
                  <a:lnTo>
                    <a:pt x="8" y="9"/>
                  </a:lnTo>
                  <a:lnTo>
                    <a:pt x="6" y="9"/>
                  </a:lnTo>
                  <a:lnTo>
                    <a:pt x="4" y="9"/>
                  </a:lnTo>
                  <a:lnTo>
                    <a:pt x="2" y="9"/>
                  </a:lnTo>
                  <a:lnTo>
                    <a:pt x="0" y="17"/>
                  </a:lnTo>
                  <a:lnTo>
                    <a:pt x="2" y="17"/>
                  </a:lnTo>
                  <a:lnTo>
                    <a:pt x="4" y="17"/>
                  </a:lnTo>
                  <a:lnTo>
                    <a:pt x="6" y="17"/>
                  </a:lnTo>
                  <a:lnTo>
                    <a:pt x="8" y="17"/>
                  </a:lnTo>
                  <a:lnTo>
                    <a:pt x="10" y="17"/>
                  </a:lnTo>
                  <a:lnTo>
                    <a:pt x="12" y="17"/>
                  </a:lnTo>
                  <a:lnTo>
                    <a:pt x="14" y="17"/>
                  </a:lnTo>
                  <a:lnTo>
                    <a:pt x="15" y="15"/>
                  </a:lnTo>
                  <a:lnTo>
                    <a:pt x="17" y="15"/>
                  </a:lnTo>
                  <a:lnTo>
                    <a:pt x="19" y="15"/>
                  </a:lnTo>
                  <a:lnTo>
                    <a:pt x="21" y="13"/>
                  </a:lnTo>
                  <a:lnTo>
                    <a:pt x="23" y="13"/>
                  </a:lnTo>
                  <a:lnTo>
                    <a:pt x="25" y="11"/>
                  </a:lnTo>
                  <a:lnTo>
                    <a:pt x="27" y="9"/>
                  </a:lnTo>
                  <a:lnTo>
                    <a:pt x="27" y="7"/>
                  </a:lnTo>
                  <a:lnTo>
                    <a:pt x="29" y="7"/>
                  </a:lnTo>
                  <a:lnTo>
                    <a:pt x="29" y="5"/>
                  </a:lnTo>
                  <a:lnTo>
                    <a:pt x="31" y="3"/>
                  </a:lnTo>
                  <a:lnTo>
                    <a:pt x="31" y="1"/>
                  </a:lnTo>
                  <a:lnTo>
                    <a:pt x="23" y="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43" name="Freeform 71"/>
            <p:cNvSpPr>
              <a:spLocks/>
            </p:cNvSpPr>
            <p:nvPr/>
          </p:nvSpPr>
          <p:spPr bwMode="auto">
            <a:xfrm>
              <a:off x="3367" y="3152"/>
              <a:ext cx="17" cy="35"/>
            </a:xfrm>
            <a:custGeom>
              <a:avLst/>
              <a:gdLst>
                <a:gd name="T0" fmla="*/ 0 w 17"/>
                <a:gd name="T1" fmla="*/ 2 h 35"/>
                <a:gd name="T2" fmla="*/ 0 w 17"/>
                <a:gd name="T3" fmla="*/ 4 h 35"/>
                <a:gd name="T4" fmla="*/ 2 w 17"/>
                <a:gd name="T5" fmla="*/ 6 h 35"/>
                <a:gd name="T6" fmla="*/ 2 w 17"/>
                <a:gd name="T7" fmla="*/ 8 h 35"/>
                <a:gd name="T8" fmla="*/ 4 w 17"/>
                <a:gd name="T9" fmla="*/ 10 h 35"/>
                <a:gd name="T10" fmla="*/ 4 w 17"/>
                <a:gd name="T11" fmla="*/ 11 h 35"/>
                <a:gd name="T12" fmla="*/ 4 w 17"/>
                <a:gd name="T13" fmla="*/ 13 h 35"/>
                <a:gd name="T14" fmla="*/ 4 w 17"/>
                <a:gd name="T15" fmla="*/ 15 h 35"/>
                <a:gd name="T16" fmla="*/ 4 w 17"/>
                <a:gd name="T17" fmla="*/ 17 h 35"/>
                <a:gd name="T18" fmla="*/ 6 w 17"/>
                <a:gd name="T19" fmla="*/ 17 h 35"/>
                <a:gd name="T20" fmla="*/ 6 w 17"/>
                <a:gd name="T21" fmla="*/ 19 h 35"/>
                <a:gd name="T22" fmla="*/ 6 w 17"/>
                <a:gd name="T23" fmla="*/ 21 h 35"/>
                <a:gd name="T24" fmla="*/ 4 w 17"/>
                <a:gd name="T25" fmla="*/ 21 h 35"/>
                <a:gd name="T26" fmla="*/ 4 w 17"/>
                <a:gd name="T27" fmla="*/ 23 h 35"/>
                <a:gd name="T28" fmla="*/ 4 w 17"/>
                <a:gd name="T29" fmla="*/ 25 h 35"/>
                <a:gd name="T30" fmla="*/ 4 w 17"/>
                <a:gd name="T31" fmla="*/ 27 h 35"/>
                <a:gd name="T32" fmla="*/ 4 w 17"/>
                <a:gd name="T33" fmla="*/ 29 h 35"/>
                <a:gd name="T34" fmla="*/ 4 w 17"/>
                <a:gd name="T35" fmla="*/ 31 h 35"/>
                <a:gd name="T36" fmla="*/ 2 w 17"/>
                <a:gd name="T37" fmla="*/ 31 h 35"/>
                <a:gd name="T38" fmla="*/ 2 w 17"/>
                <a:gd name="T39" fmla="*/ 33 h 35"/>
                <a:gd name="T40" fmla="*/ 11 w 17"/>
                <a:gd name="T41" fmla="*/ 34 h 35"/>
                <a:gd name="T42" fmla="*/ 13 w 17"/>
                <a:gd name="T43" fmla="*/ 33 h 35"/>
                <a:gd name="T44" fmla="*/ 13 w 17"/>
                <a:gd name="T45" fmla="*/ 31 h 35"/>
                <a:gd name="T46" fmla="*/ 13 w 17"/>
                <a:gd name="T47" fmla="*/ 29 h 35"/>
                <a:gd name="T48" fmla="*/ 13 w 17"/>
                <a:gd name="T49" fmla="*/ 27 h 35"/>
                <a:gd name="T50" fmla="*/ 13 w 17"/>
                <a:gd name="T51" fmla="*/ 25 h 35"/>
                <a:gd name="T52" fmla="*/ 16 w 17"/>
                <a:gd name="T53" fmla="*/ 23 h 35"/>
                <a:gd name="T54" fmla="*/ 16 w 17"/>
                <a:gd name="T55" fmla="*/ 21 h 35"/>
                <a:gd name="T56" fmla="*/ 16 w 17"/>
                <a:gd name="T57" fmla="*/ 19 h 35"/>
                <a:gd name="T58" fmla="*/ 16 w 17"/>
                <a:gd name="T59" fmla="*/ 17 h 35"/>
                <a:gd name="T60" fmla="*/ 16 w 17"/>
                <a:gd name="T61" fmla="*/ 15 h 35"/>
                <a:gd name="T62" fmla="*/ 16 w 17"/>
                <a:gd name="T63" fmla="*/ 13 h 35"/>
                <a:gd name="T64" fmla="*/ 13 w 17"/>
                <a:gd name="T65" fmla="*/ 11 h 35"/>
                <a:gd name="T66" fmla="*/ 13 w 17"/>
                <a:gd name="T67" fmla="*/ 10 h 35"/>
                <a:gd name="T68" fmla="*/ 13 w 17"/>
                <a:gd name="T69" fmla="*/ 8 h 35"/>
                <a:gd name="T70" fmla="*/ 11 w 17"/>
                <a:gd name="T71" fmla="*/ 6 h 35"/>
                <a:gd name="T72" fmla="*/ 11 w 17"/>
                <a:gd name="T73" fmla="*/ 4 h 35"/>
                <a:gd name="T74" fmla="*/ 9 w 17"/>
                <a:gd name="T75" fmla="*/ 2 h 35"/>
                <a:gd name="T76" fmla="*/ 9 w 17"/>
                <a:gd name="T77" fmla="*/ 0 h 35"/>
                <a:gd name="T78" fmla="*/ 0 w 17"/>
                <a:gd name="T79" fmla="*/ 2 h 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7"/>
                <a:gd name="T121" fmla="*/ 0 h 35"/>
                <a:gd name="T122" fmla="*/ 17 w 17"/>
                <a:gd name="T123" fmla="*/ 35 h 3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7" h="35">
                  <a:moveTo>
                    <a:pt x="0" y="2"/>
                  </a:moveTo>
                  <a:lnTo>
                    <a:pt x="0" y="4"/>
                  </a:lnTo>
                  <a:lnTo>
                    <a:pt x="2" y="6"/>
                  </a:lnTo>
                  <a:lnTo>
                    <a:pt x="2" y="8"/>
                  </a:lnTo>
                  <a:lnTo>
                    <a:pt x="4" y="10"/>
                  </a:lnTo>
                  <a:lnTo>
                    <a:pt x="4" y="11"/>
                  </a:lnTo>
                  <a:lnTo>
                    <a:pt x="4" y="13"/>
                  </a:lnTo>
                  <a:lnTo>
                    <a:pt x="4" y="15"/>
                  </a:lnTo>
                  <a:lnTo>
                    <a:pt x="4" y="17"/>
                  </a:lnTo>
                  <a:lnTo>
                    <a:pt x="6" y="17"/>
                  </a:lnTo>
                  <a:lnTo>
                    <a:pt x="6" y="19"/>
                  </a:lnTo>
                  <a:lnTo>
                    <a:pt x="6" y="21"/>
                  </a:lnTo>
                  <a:lnTo>
                    <a:pt x="4" y="21"/>
                  </a:lnTo>
                  <a:lnTo>
                    <a:pt x="4" y="23"/>
                  </a:lnTo>
                  <a:lnTo>
                    <a:pt x="4" y="25"/>
                  </a:lnTo>
                  <a:lnTo>
                    <a:pt x="4" y="27"/>
                  </a:lnTo>
                  <a:lnTo>
                    <a:pt x="4" y="29"/>
                  </a:lnTo>
                  <a:lnTo>
                    <a:pt x="4" y="31"/>
                  </a:lnTo>
                  <a:lnTo>
                    <a:pt x="2" y="31"/>
                  </a:lnTo>
                  <a:lnTo>
                    <a:pt x="2" y="33"/>
                  </a:lnTo>
                  <a:lnTo>
                    <a:pt x="11" y="34"/>
                  </a:lnTo>
                  <a:lnTo>
                    <a:pt x="13" y="33"/>
                  </a:lnTo>
                  <a:lnTo>
                    <a:pt x="13" y="31"/>
                  </a:lnTo>
                  <a:lnTo>
                    <a:pt x="13" y="29"/>
                  </a:lnTo>
                  <a:lnTo>
                    <a:pt x="13" y="27"/>
                  </a:lnTo>
                  <a:lnTo>
                    <a:pt x="13" y="25"/>
                  </a:lnTo>
                  <a:lnTo>
                    <a:pt x="16" y="23"/>
                  </a:lnTo>
                  <a:lnTo>
                    <a:pt x="16" y="21"/>
                  </a:lnTo>
                  <a:lnTo>
                    <a:pt x="16" y="19"/>
                  </a:lnTo>
                  <a:lnTo>
                    <a:pt x="16" y="17"/>
                  </a:lnTo>
                  <a:lnTo>
                    <a:pt x="16" y="15"/>
                  </a:lnTo>
                  <a:lnTo>
                    <a:pt x="16" y="13"/>
                  </a:lnTo>
                  <a:lnTo>
                    <a:pt x="13" y="11"/>
                  </a:lnTo>
                  <a:lnTo>
                    <a:pt x="13" y="10"/>
                  </a:lnTo>
                  <a:lnTo>
                    <a:pt x="13" y="8"/>
                  </a:lnTo>
                  <a:lnTo>
                    <a:pt x="11" y="6"/>
                  </a:lnTo>
                  <a:lnTo>
                    <a:pt x="11" y="4"/>
                  </a:lnTo>
                  <a:lnTo>
                    <a:pt x="9" y="2"/>
                  </a:lnTo>
                  <a:lnTo>
                    <a:pt x="9" y="0"/>
                  </a:lnTo>
                  <a:lnTo>
                    <a:pt x="0" y="2"/>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44" name="Freeform 72"/>
            <p:cNvSpPr>
              <a:spLocks/>
            </p:cNvSpPr>
            <p:nvPr/>
          </p:nvSpPr>
          <p:spPr bwMode="auto">
            <a:xfrm>
              <a:off x="3333" y="3139"/>
              <a:ext cx="43" cy="17"/>
            </a:xfrm>
            <a:custGeom>
              <a:avLst/>
              <a:gdLst>
                <a:gd name="T0" fmla="*/ 4 w 43"/>
                <a:gd name="T1" fmla="*/ 9 h 17"/>
                <a:gd name="T2" fmla="*/ 2 w 43"/>
                <a:gd name="T3" fmla="*/ 9 h 17"/>
                <a:gd name="T4" fmla="*/ 4 w 43"/>
                <a:gd name="T5" fmla="*/ 7 h 17"/>
                <a:gd name="T6" fmla="*/ 5 w 43"/>
                <a:gd name="T7" fmla="*/ 7 h 17"/>
                <a:gd name="T8" fmla="*/ 7 w 43"/>
                <a:gd name="T9" fmla="*/ 7 h 17"/>
                <a:gd name="T10" fmla="*/ 9 w 43"/>
                <a:gd name="T11" fmla="*/ 7 h 17"/>
                <a:gd name="T12" fmla="*/ 11 w 43"/>
                <a:gd name="T13" fmla="*/ 7 h 17"/>
                <a:gd name="T14" fmla="*/ 13 w 43"/>
                <a:gd name="T15" fmla="*/ 7 h 17"/>
                <a:gd name="T16" fmla="*/ 15 w 43"/>
                <a:gd name="T17" fmla="*/ 7 h 17"/>
                <a:gd name="T18" fmla="*/ 17 w 43"/>
                <a:gd name="T19" fmla="*/ 7 h 17"/>
                <a:gd name="T20" fmla="*/ 19 w 43"/>
                <a:gd name="T21" fmla="*/ 7 h 17"/>
                <a:gd name="T22" fmla="*/ 21 w 43"/>
                <a:gd name="T23" fmla="*/ 7 h 17"/>
                <a:gd name="T24" fmla="*/ 23 w 43"/>
                <a:gd name="T25" fmla="*/ 7 h 17"/>
                <a:gd name="T26" fmla="*/ 23 w 43"/>
                <a:gd name="T27" fmla="*/ 9 h 17"/>
                <a:gd name="T28" fmla="*/ 25 w 43"/>
                <a:gd name="T29" fmla="*/ 9 h 17"/>
                <a:gd name="T30" fmla="*/ 27 w 43"/>
                <a:gd name="T31" fmla="*/ 9 h 17"/>
                <a:gd name="T32" fmla="*/ 28 w 43"/>
                <a:gd name="T33" fmla="*/ 11 h 17"/>
                <a:gd name="T34" fmla="*/ 30 w 43"/>
                <a:gd name="T35" fmla="*/ 11 h 17"/>
                <a:gd name="T36" fmla="*/ 30 w 43"/>
                <a:gd name="T37" fmla="*/ 13 h 17"/>
                <a:gd name="T38" fmla="*/ 32 w 43"/>
                <a:gd name="T39" fmla="*/ 13 h 17"/>
                <a:gd name="T40" fmla="*/ 32 w 43"/>
                <a:gd name="T41" fmla="*/ 16 h 17"/>
                <a:gd name="T42" fmla="*/ 34 w 43"/>
                <a:gd name="T43" fmla="*/ 16 h 17"/>
                <a:gd name="T44" fmla="*/ 42 w 43"/>
                <a:gd name="T45" fmla="*/ 13 h 17"/>
                <a:gd name="T46" fmla="*/ 40 w 43"/>
                <a:gd name="T47" fmla="*/ 11 h 17"/>
                <a:gd name="T48" fmla="*/ 40 w 43"/>
                <a:gd name="T49" fmla="*/ 9 h 17"/>
                <a:gd name="T50" fmla="*/ 38 w 43"/>
                <a:gd name="T51" fmla="*/ 9 h 17"/>
                <a:gd name="T52" fmla="*/ 38 w 43"/>
                <a:gd name="T53" fmla="*/ 7 h 17"/>
                <a:gd name="T54" fmla="*/ 36 w 43"/>
                <a:gd name="T55" fmla="*/ 7 h 17"/>
                <a:gd name="T56" fmla="*/ 36 w 43"/>
                <a:gd name="T57" fmla="*/ 5 h 17"/>
                <a:gd name="T58" fmla="*/ 34 w 43"/>
                <a:gd name="T59" fmla="*/ 5 h 17"/>
                <a:gd name="T60" fmla="*/ 34 w 43"/>
                <a:gd name="T61" fmla="*/ 3 h 17"/>
                <a:gd name="T62" fmla="*/ 32 w 43"/>
                <a:gd name="T63" fmla="*/ 3 h 17"/>
                <a:gd name="T64" fmla="*/ 30 w 43"/>
                <a:gd name="T65" fmla="*/ 3 h 17"/>
                <a:gd name="T66" fmla="*/ 30 w 43"/>
                <a:gd name="T67" fmla="*/ 1 h 17"/>
                <a:gd name="T68" fmla="*/ 28 w 43"/>
                <a:gd name="T69" fmla="*/ 1 h 17"/>
                <a:gd name="T70" fmla="*/ 27 w 43"/>
                <a:gd name="T71" fmla="*/ 1 h 17"/>
                <a:gd name="T72" fmla="*/ 25 w 43"/>
                <a:gd name="T73" fmla="*/ 1 h 17"/>
                <a:gd name="T74" fmla="*/ 25 w 43"/>
                <a:gd name="T75" fmla="*/ 0 h 17"/>
                <a:gd name="T76" fmla="*/ 23 w 43"/>
                <a:gd name="T77" fmla="*/ 0 h 17"/>
                <a:gd name="T78" fmla="*/ 21 w 43"/>
                <a:gd name="T79" fmla="*/ 0 h 17"/>
                <a:gd name="T80" fmla="*/ 19 w 43"/>
                <a:gd name="T81" fmla="*/ 0 h 17"/>
                <a:gd name="T82" fmla="*/ 17 w 43"/>
                <a:gd name="T83" fmla="*/ 0 h 17"/>
                <a:gd name="T84" fmla="*/ 15 w 43"/>
                <a:gd name="T85" fmla="*/ 0 h 17"/>
                <a:gd name="T86" fmla="*/ 13 w 43"/>
                <a:gd name="T87" fmla="*/ 0 h 17"/>
                <a:gd name="T88" fmla="*/ 11 w 43"/>
                <a:gd name="T89" fmla="*/ 0 h 17"/>
                <a:gd name="T90" fmla="*/ 9 w 43"/>
                <a:gd name="T91" fmla="*/ 0 h 17"/>
                <a:gd name="T92" fmla="*/ 7 w 43"/>
                <a:gd name="T93" fmla="*/ 0 h 17"/>
                <a:gd name="T94" fmla="*/ 5 w 43"/>
                <a:gd name="T95" fmla="*/ 0 h 17"/>
                <a:gd name="T96" fmla="*/ 4 w 43"/>
                <a:gd name="T97" fmla="*/ 0 h 17"/>
                <a:gd name="T98" fmla="*/ 2 w 43"/>
                <a:gd name="T99" fmla="*/ 0 h 17"/>
                <a:gd name="T100" fmla="*/ 2 w 43"/>
                <a:gd name="T101" fmla="*/ 1 h 17"/>
                <a:gd name="T102" fmla="*/ 0 w 43"/>
                <a:gd name="T103" fmla="*/ 1 h 17"/>
                <a:gd name="T104" fmla="*/ 4 w 43"/>
                <a:gd name="T105" fmla="*/ 9 h 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3"/>
                <a:gd name="T160" fmla="*/ 0 h 17"/>
                <a:gd name="T161" fmla="*/ 43 w 43"/>
                <a:gd name="T162" fmla="*/ 17 h 1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3" h="17">
                  <a:moveTo>
                    <a:pt x="4" y="9"/>
                  </a:moveTo>
                  <a:lnTo>
                    <a:pt x="2" y="9"/>
                  </a:lnTo>
                  <a:lnTo>
                    <a:pt x="4" y="7"/>
                  </a:lnTo>
                  <a:lnTo>
                    <a:pt x="5" y="7"/>
                  </a:lnTo>
                  <a:lnTo>
                    <a:pt x="7" y="7"/>
                  </a:lnTo>
                  <a:lnTo>
                    <a:pt x="9" y="7"/>
                  </a:lnTo>
                  <a:lnTo>
                    <a:pt x="11" y="7"/>
                  </a:lnTo>
                  <a:lnTo>
                    <a:pt x="13" y="7"/>
                  </a:lnTo>
                  <a:lnTo>
                    <a:pt x="15" y="7"/>
                  </a:lnTo>
                  <a:lnTo>
                    <a:pt x="17" y="7"/>
                  </a:lnTo>
                  <a:lnTo>
                    <a:pt x="19" y="7"/>
                  </a:lnTo>
                  <a:lnTo>
                    <a:pt x="21" y="7"/>
                  </a:lnTo>
                  <a:lnTo>
                    <a:pt x="23" y="7"/>
                  </a:lnTo>
                  <a:lnTo>
                    <a:pt x="23" y="9"/>
                  </a:lnTo>
                  <a:lnTo>
                    <a:pt x="25" y="9"/>
                  </a:lnTo>
                  <a:lnTo>
                    <a:pt x="27" y="9"/>
                  </a:lnTo>
                  <a:lnTo>
                    <a:pt x="28" y="11"/>
                  </a:lnTo>
                  <a:lnTo>
                    <a:pt x="30" y="11"/>
                  </a:lnTo>
                  <a:lnTo>
                    <a:pt x="30" y="13"/>
                  </a:lnTo>
                  <a:lnTo>
                    <a:pt x="32" y="13"/>
                  </a:lnTo>
                  <a:lnTo>
                    <a:pt x="32" y="16"/>
                  </a:lnTo>
                  <a:lnTo>
                    <a:pt x="34" y="16"/>
                  </a:lnTo>
                  <a:lnTo>
                    <a:pt x="42" y="13"/>
                  </a:lnTo>
                  <a:lnTo>
                    <a:pt x="40" y="11"/>
                  </a:lnTo>
                  <a:lnTo>
                    <a:pt x="40" y="9"/>
                  </a:lnTo>
                  <a:lnTo>
                    <a:pt x="38" y="9"/>
                  </a:lnTo>
                  <a:lnTo>
                    <a:pt x="38" y="7"/>
                  </a:lnTo>
                  <a:lnTo>
                    <a:pt x="36" y="7"/>
                  </a:lnTo>
                  <a:lnTo>
                    <a:pt x="36" y="5"/>
                  </a:lnTo>
                  <a:lnTo>
                    <a:pt x="34" y="5"/>
                  </a:lnTo>
                  <a:lnTo>
                    <a:pt x="34" y="3"/>
                  </a:lnTo>
                  <a:lnTo>
                    <a:pt x="32" y="3"/>
                  </a:lnTo>
                  <a:lnTo>
                    <a:pt x="30" y="3"/>
                  </a:lnTo>
                  <a:lnTo>
                    <a:pt x="30" y="1"/>
                  </a:lnTo>
                  <a:lnTo>
                    <a:pt x="28" y="1"/>
                  </a:lnTo>
                  <a:lnTo>
                    <a:pt x="27" y="1"/>
                  </a:lnTo>
                  <a:lnTo>
                    <a:pt x="25" y="1"/>
                  </a:lnTo>
                  <a:lnTo>
                    <a:pt x="25" y="0"/>
                  </a:lnTo>
                  <a:lnTo>
                    <a:pt x="23" y="0"/>
                  </a:lnTo>
                  <a:lnTo>
                    <a:pt x="21" y="0"/>
                  </a:lnTo>
                  <a:lnTo>
                    <a:pt x="19" y="0"/>
                  </a:lnTo>
                  <a:lnTo>
                    <a:pt x="17" y="0"/>
                  </a:lnTo>
                  <a:lnTo>
                    <a:pt x="15" y="0"/>
                  </a:lnTo>
                  <a:lnTo>
                    <a:pt x="13" y="0"/>
                  </a:lnTo>
                  <a:lnTo>
                    <a:pt x="11" y="0"/>
                  </a:lnTo>
                  <a:lnTo>
                    <a:pt x="9" y="0"/>
                  </a:lnTo>
                  <a:lnTo>
                    <a:pt x="7" y="0"/>
                  </a:lnTo>
                  <a:lnTo>
                    <a:pt x="5" y="0"/>
                  </a:lnTo>
                  <a:lnTo>
                    <a:pt x="4" y="0"/>
                  </a:lnTo>
                  <a:lnTo>
                    <a:pt x="2" y="0"/>
                  </a:lnTo>
                  <a:lnTo>
                    <a:pt x="2" y="1"/>
                  </a:lnTo>
                  <a:lnTo>
                    <a:pt x="0" y="1"/>
                  </a:lnTo>
                  <a:lnTo>
                    <a:pt x="4" y="9"/>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45" name="Freeform 73"/>
            <p:cNvSpPr>
              <a:spLocks/>
            </p:cNvSpPr>
            <p:nvPr/>
          </p:nvSpPr>
          <p:spPr bwMode="auto">
            <a:xfrm>
              <a:off x="3314" y="3140"/>
              <a:ext cx="24" cy="40"/>
            </a:xfrm>
            <a:custGeom>
              <a:avLst/>
              <a:gdLst>
                <a:gd name="T0" fmla="*/ 7 w 24"/>
                <a:gd name="T1" fmla="*/ 37 h 40"/>
                <a:gd name="T2" fmla="*/ 7 w 24"/>
                <a:gd name="T3" fmla="*/ 35 h 40"/>
                <a:gd name="T4" fmla="*/ 7 w 24"/>
                <a:gd name="T5" fmla="*/ 33 h 40"/>
                <a:gd name="T6" fmla="*/ 7 w 24"/>
                <a:gd name="T7" fmla="*/ 31 h 40"/>
                <a:gd name="T8" fmla="*/ 7 w 24"/>
                <a:gd name="T9" fmla="*/ 29 h 40"/>
                <a:gd name="T10" fmla="*/ 7 w 24"/>
                <a:gd name="T11" fmla="*/ 27 h 40"/>
                <a:gd name="T12" fmla="*/ 7 w 24"/>
                <a:gd name="T13" fmla="*/ 25 h 40"/>
                <a:gd name="T14" fmla="*/ 9 w 24"/>
                <a:gd name="T15" fmla="*/ 23 h 40"/>
                <a:gd name="T16" fmla="*/ 9 w 24"/>
                <a:gd name="T17" fmla="*/ 22 h 40"/>
                <a:gd name="T18" fmla="*/ 9 w 24"/>
                <a:gd name="T19" fmla="*/ 20 h 40"/>
                <a:gd name="T20" fmla="*/ 11 w 24"/>
                <a:gd name="T21" fmla="*/ 18 h 40"/>
                <a:gd name="T22" fmla="*/ 11 w 24"/>
                <a:gd name="T23" fmla="*/ 16 h 40"/>
                <a:gd name="T24" fmla="*/ 13 w 24"/>
                <a:gd name="T25" fmla="*/ 14 h 40"/>
                <a:gd name="T26" fmla="*/ 15 w 24"/>
                <a:gd name="T27" fmla="*/ 12 h 40"/>
                <a:gd name="T28" fmla="*/ 17 w 24"/>
                <a:gd name="T29" fmla="*/ 12 h 40"/>
                <a:gd name="T30" fmla="*/ 17 w 24"/>
                <a:gd name="T31" fmla="*/ 10 h 40"/>
                <a:gd name="T32" fmla="*/ 19 w 24"/>
                <a:gd name="T33" fmla="*/ 10 h 40"/>
                <a:gd name="T34" fmla="*/ 19 w 24"/>
                <a:gd name="T35" fmla="*/ 8 h 40"/>
                <a:gd name="T36" fmla="*/ 21 w 24"/>
                <a:gd name="T37" fmla="*/ 8 h 40"/>
                <a:gd name="T38" fmla="*/ 23 w 24"/>
                <a:gd name="T39" fmla="*/ 8 h 40"/>
                <a:gd name="T40" fmla="*/ 19 w 24"/>
                <a:gd name="T41" fmla="*/ 0 h 40"/>
                <a:gd name="T42" fmla="*/ 17 w 24"/>
                <a:gd name="T43" fmla="*/ 0 h 40"/>
                <a:gd name="T44" fmla="*/ 15 w 24"/>
                <a:gd name="T45" fmla="*/ 2 h 40"/>
                <a:gd name="T46" fmla="*/ 13 w 24"/>
                <a:gd name="T47" fmla="*/ 2 h 40"/>
                <a:gd name="T48" fmla="*/ 11 w 24"/>
                <a:gd name="T49" fmla="*/ 4 h 40"/>
                <a:gd name="T50" fmla="*/ 9 w 24"/>
                <a:gd name="T51" fmla="*/ 6 h 40"/>
                <a:gd name="T52" fmla="*/ 7 w 24"/>
                <a:gd name="T53" fmla="*/ 8 h 40"/>
                <a:gd name="T54" fmla="*/ 5 w 24"/>
                <a:gd name="T55" fmla="*/ 10 h 40"/>
                <a:gd name="T56" fmla="*/ 5 w 24"/>
                <a:gd name="T57" fmla="*/ 12 h 40"/>
                <a:gd name="T58" fmla="*/ 3 w 24"/>
                <a:gd name="T59" fmla="*/ 14 h 40"/>
                <a:gd name="T60" fmla="*/ 3 w 24"/>
                <a:gd name="T61" fmla="*/ 16 h 40"/>
                <a:gd name="T62" fmla="*/ 1 w 24"/>
                <a:gd name="T63" fmla="*/ 18 h 40"/>
                <a:gd name="T64" fmla="*/ 1 w 24"/>
                <a:gd name="T65" fmla="*/ 20 h 40"/>
                <a:gd name="T66" fmla="*/ 1 w 24"/>
                <a:gd name="T67" fmla="*/ 22 h 40"/>
                <a:gd name="T68" fmla="*/ 0 w 24"/>
                <a:gd name="T69" fmla="*/ 22 h 40"/>
                <a:gd name="T70" fmla="*/ 0 w 24"/>
                <a:gd name="T71" fmla="*/ 23 h 40"/>
                <a:gd name="T72" fmla="*/ 0 w 24"/>
                <a:gd name="T73" fmla="*/ 25 h 40"/>
                <a:gd name="T74" fmla="*/ 0 w 24"/>
                <a:gd name="T75" fmla="*/ 27 h 40"/>
                <a:gd name="T76" fmla="*/ 0 w 24"/>
                <a:gd name="T77" fmla="*/ 29 h 40"/>
                <a:gd name="T78" fmla="*/ 0 w 24"/>
                <a:gd name="T79" fmla="*/ 31 h 40"/>
                <a:gd name="T80" fmla="*/ 0 w 24"/>
                <a:gd name="T81" fmla="*/ 33 h 40"/>
                <a:gd name="T82" fmla="*/ 0 w 24"/>
                <a:gd name="T83" fmla="*/ 35 h 40"/>
                <a:gd name="T84" fmla="*/ 0 w 24"/>
                <a:gd name="T85" fmla="*/ 37 h 40"/>
                <a:gd name="T86" fmla="*/ 0 w 24"/>
                <a:gd name="T87" fmla="*/ 39 h 40"/>
                <a:gd name="T88" fmla="*/ 7 w 24"/>
                <a:gd name="T89" fmla="*/ 37 h 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4"/>
                <a:gd name="T136" fmla="*/ 0 h 40"/>
                <a:gd name="T137" fmla="*/ 24 w 24"/>
                <a:gd name="T138" fmla="*/ 40 h 4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4" h="40">
                  <a:moveTo>
                    <a:pt x="7" y="37"/>
                  </a:moveTo>
                  <a:lnTo>
                    <a:pt x="7" y="35"/>
                  </a:lnTo>
                  <a:lnTo>
                    <a:pt x="7" y="33"/>
                  </a:lnTo>
                  <a:lnTo>
                    <a:pt x="7" y="31"/>
                  </a:lnTo>
                  <a:lnTo>
                    <a:pt x="7" y="29"/>
                  </a:lnTo>
                  <a:lnTo>
                    <a:pt x="7" y="27"/>
                  </a:lnTo>
                  <a:lnTo>
                    <a:pt x="7" y="25"/>
                  </a:lnTo>
                  <a:lnTo>
                    <a:pt x="9" y="23"/>
                  </a:lnTo>
                  <a:lnTo>
                    <a:pt x="9" y="22"/>
                  </a:lnTo>
                  <a:lnTo>
                    <a:pt x="9" y="20"/>
                  </a:lnTo>
                  <a:lnTo>
                    <a:pt x="11" y="18"/>
                  </a:lnTo>
                  <a:lnTo>
                    <a:pt x="11" y="16"/>
                  </a:lnTo>
                  <a:lnTo>
                    <a:pt x="13" y="14"/>
                  </a:lnTo>
                  <a:lnTo>
                    <a:pt x="15" y="12"/>
                  </a:lnTo>
                  <a:lnTo>
                    <a:pt x="17" y="12"/>
                  </a:lnTo>
                  <a:lnTo>
                    <a:pt x="17" y="10"/>
                  </a:lnTo>
                  <a:lnTo>
                    <a:pt x="19" y="10"/>
                  </a:lnTo>
                  <a:lnTo>
                    <a:pt x="19" y="8"/>
                  </a:lnTo>
                  <a:lnTo>
                    <a:pt x="21" y="8"/>
                  </a:lnTo>
                  <a:lnTo>
                    <a:pt x="23" y="8"/>
                  </a:lnTo>
                  <a:lnTo>
                    <a:pt x="19" y="0"/>
                  </a:lnTo>
                  <a:lnTo>
                    <a:pt x="17" y="0"/>
                  </a:lnTo>
                  <a:lnTo>
                    <a:pt x="15" y="2"/>
                  </a:lnTo>
                  <a:lnTo>
                    <a:pt x="13" y="2"/>
                  </a:lnTo>
                  <a:lnTo>
                    <a:pt x="11" y="4"/>
                  </a:lnTo>
                  <a:lnTo>
                    <a:pt x="9" y="6"/>
                  </a:lnTo>
                  <a:lnTo>
                    <a:pt x="7" y="8"/>
                  </a:lnTo>
                  <a:lnTo>
                    <a:pt x="5" y="10"/>
                  </a:lnTo>
                  <a:lnTo>
                    <a:pt x="5" y="12"/>
                  </a:lnTo>
                  <a:lnTo>
                    <a:pt x="3" y="14"/>
                  </a:lnTo>
                  <a:lnTo>
                    <a:pt x="3" y="16"/>
                  </a:lnTo>
                  <a:lnTo>
                    <a:pt x="1" y="18"/>
                  </a:lnTo>
                  <a:lnTo>
                    <a:pt x="1" y="20"/>
                  </a:lnTo>
                  <a:lnTo>
                    <a:pt x="1" y="22"/>
                  </a:lnTo>
                  <a:lnTo>
                    <a:pt x="0" y="22"/>
                  </a:lnTo>
                  <a:lnTo>
                    <a:pt x="0" y="23"/>
                  </a:lnTo>
                  <a:lnTo>
                    <a:pt x="0" y="25"/>
                  </a:lnTo>
                  <a:lnTo>
                    <a:pt x="0" y="27"/>
                  </a:lnTo>
                  <a:lnTo>
                    <a:pt x="0" y="29"/>
                  </a:lnTo>
                  <a:lnTo>
                    <a:pt x="0" y="31"/>
                  </a:lnTo>
                  <a:lnTo>
                    <a:pt x="0" y="33"/>
                  </a:lnTo>
                  <a:lnTo>
                    <a:pt x="0" y="35"/>
                  </a:lnTo>
                  <a:lnTo>
                    <a:pt x="0" y="37"/>
                  </a:lnTo>
                  <a:lnTo>
                    <a:pt x="0" y="39"/>
                  </a:lnTo>
                  <a:lnTo>
                    <a:pt x="7" y="37"/>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46" name="Freeform 74"/>
            <p:cNvSpPr>
              <a:spLocks/>
            </p:cNvSpPr>
            <p:nvPr/>
          </p:nvSpPr>
          <p:spPr bwMode="auto">
            <a:xfrm>
              <a:off x="3314" y="3177"/>
              <a:ext cx="22" cy="24"/>
            </a:xfrm>
            <a:custGeom>
              <a:avLst/>
              <a:gdLst>
                <a:gd name="T0" fmla="*/ 21 w 22"/>
                <a:gd name="T1" fmla="*/ 15 h 24"/>
                <a:gd name="T2" fmla="*/ 19 w 22"/>
                <a:gd name="T3" fmla="*/ 15 h 24"/>
                <a:gd name="T4" fmla="*/ 17 w 22"/>
                <a:gd name="T5" fmla="*/ 15 h 24"/>
                <a:gd name="T6" fmla="*/ 17 w 22"/>
                <a:gd name="T7" fmla="*/ 13 h 24"/>
                <a:gd name="T8" fmla="*/ 15 w 22"/>
                <a:gd name="T9" fmla="*/ 13 h 24"/>
                <a:gd name="T10" fmla="*/ 15 w 22"/>
                <a:gd name="T11" fmla="*/ 11 h 24"/>
                <a:gd name="T12" fmla="*/ 13 w 22"/>
                <a:gd name="T13" fmla="*/ 11 h 24"/>
                <a:gd name="T14" fmla="*/ 13 w 22"/>
                <a:gd name="T15" fmla="*/ 9 h 24"/>
                <a:gd name="T16" fmla="*/ 11 w 22"/>
                <a:gd name="T17" fmla="*/ 9 h 24"/>
                <a:gd name="T18" fmla="*/ 11 w 22"/>
                <a:gd name="T19" fmla="*/ 8 h 24"/>
                <a:gd name="T20" fmla="*/ 9 w 22"/>
                <a:gd name="T21" fmla="*/ 6 h 24"/>
                <a:gd name="T22" fmla="*/ 9 w 22"/>
                <a:gd name="T23" fmla="*/ 4 h 24"/>
                <a:gd name="T24" fmla="*/ 9 w 22"/>
                <a:gd name="T25" fmla="*/ 2 h 24"/>
                <a:gd name="T26" fmla="*/ 7 w 22"/>
                <a:gd name="T27" fmla="*/ 2 h 24"/>
                <a:gd name="T28" fmla="*/ 7 w 22"/>
                <a:gd name="T29" fmla="*/ 0 h 24"/>
                <a:gd name="T30" fmla="*/ 0 w 22"/>
                <a:gd name="T31" fmla="*/ 2 h 24"/>
                <a:gd name="T32" fmla="*/ 0 w 22"/>
                <a:gd name="T33" fmla="*/ 4 h 24"/>
                <a:gd name="T34" fmla="*/ 1 w 22"/>
                <a:gd name="T35" fmla="*/ 6 h 24"/>
                <a:gd name="T36" fmla="*/ 1 w 22"/>
                <a:gd name="T37" fmla="*/ 8 h 24"/>
                <a:gd name="T38" fmla="*/ 1 w 22"/>
                <a:gd name="T39" fmla="*/ 9 h 24"/>
                <a:gd name="T40" fmla="*/ 3 w 22"/>
                <a:gd name="T41" fmla="*/ 9 h 24"/>
                <a:gd name="T42" fmla="*/ 3 w 22"/>
                <a:gd name="T43" fmla="*/ 11 h 24"/>
                <a:gd name="T44" fmla="*/ 3 w 22"/>
                <a:gd name="T45" fmla="*/ 13 h 24"/>
                <a:gd name="T46" fmla="*/ 5 w 22"/>
                <a:gd name="T47" fmla="*/ 13 h 24"/>
                <a:gd name="T48" fmla="*/ 5 w 22"/>
                <a:gd name="T49" fmla="*/ 15 h 24"/>
                <a:gd name="T50" fmla="*/ 7 w 22"/>
                <a:gd name="T51" fmla="*/ 17 h 24"/>
                <a:gd name="T52" fmla="*/ 9 w 22"/>
                <a:gd name="T53" fmla="*/ 17 h 24"/>
                <a:gd name="T54" fmla="*/ 9 w 22"/>
                <a:gd name="T55" fmla="*/ 19 h 24"/>
                <a:gd name="T56" fmla="*/ 11 w 22"/>
                <a:gd name="T57" fmla="*/ 19 h 24"/>
                <a:gd name="T58" fmla="*/ 11 w 22"/>
                <a:gd name="T59" fmla="*/ 21 h 24"/>
                <a:gd name="T60" fmla="*/ 13 w 22"/>
                <a:gd name="T61" fmla="*/ 21 h 24"/>
                <a:gd name="T62" fmla="*/ 15 w 22"/>
                <a:gd name="T63" fmla="*/ 21 h 24"/>
                <a:gd name="T64" fmla="*/ 15 w 22"/>
                <a:gd name="T65" fmla="*/ 23 h 24"/>
                <a:gd name="T66" fmla="*/ 17 w 22"/>
                <a:gd name="T67" fmla="*/ 23 h 24"/>
                <a:gd name="T68" fmla="*/ 19 w 22"/>
                <a:gd name="T69" fmla="*/ 23 h 24"/>
                <a:gd name="T70" fmla="*/ 21 w 22"/>
                <a:gd name="T71" fmla="*/ 15 h 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
                <a:gd name="T109" fmla="*/ 0 h 24"/>
                <a:gd name="T110" fmla="*/ 22 w 22"/>
                <a:gd name="T111" fmla="*/ 24 h 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 h="24">
                  <a:moveTo>
                    <a:pt x="21" y="15"/>
                  </a:moveTo>
                  <a:lnTo>
                    <a:pt x="19" y="15"/>
                  </a:lnTo>
                  <a:lnTo>
                    <a:pt x="17" y="15"/>
                  </a:lnTo>
                  <a:lnTo>
                    <a:pt x="17" y="13"/>
                  </a:lnTo>
                  <a:lnTo>
                    <a:pt x="15" y="13"/>
                  </a:lnTo>
                  <a:lnTo>
                    <a:pt x="15" y="11"/>
                  </a:lnTo>
                  <a:lnTo>
                    <a:pt x="13" y="11"/>
                  </a:lnTo>
                  <a:lnTo>
                    <a:pt x="13" y="9"/>
                  </a:lnTo>
                  <a:lnTo>
                    <a:pt x="11" y="9"/>
                  </a:lnTo>
                  <a:lnTo>
                    <a:pt x="11" y="8"/>
                  </a:lnTo>
                  <a:lnTo>
                    <a:pt x="9" y="6"/>
                  </a:lnTo>
                  <a:lnTo>
                    <a:pt x="9" y="4"/>
                  </a:lnTo>
                  <a:lnTo>
                    <a:pt x="9" y="2"/>
                  </a:lnTo>
                  <a:lnTo>
                    <a:pt x="7" y="2"/>
                  </a:lnTo>
                  <a:lnTo>
                    <a:pt x="7" y="0"/>
                  </a:lnTo>
                  <a:lnTo>
                    <a:pt x="0" y="2"/>
                  </a:lnTo>
                  <a:lnTo>
                    <a:pt x="0" y="4"/>
                  </a:lnTo>
                  <a:lnTo>
                    <a:pt x="1" y="6"/>
                  </a:lnTo>
                  <a:lnTo>
                    <a:pt x="1" y="8"/>
                  </a:lnTo>
                  <a:lnTo>
                    <a:pt x="1" y="9"/>
                  </a:lnTo>
                  <a:lnTo>
                    <a:pt x="3" y="9"/>
                  </a:lnTo>
                  <a:lnTo>
                    <a:pt x="3" y="11"/>
                  </a:lnTo>
                  <a:lnTo>
                    <a:pt x="3" y="13"/>
                  </a:lnTo>
                  <a:lnTo>
                    <a:pt x="5" y="13"/>
                  </a:lnTo>
                  <a:lnTo>
                    <a:pt x="5" y="15"/>
                  </a:lnTo>
                  <a:lnTo>
                    <a:pt x="7" y="17"/>
                  </a:lnTo>
                  <a:lnTo>
                    <a:pt x="9" y="17"/>
                  </a:lnTo>
                  <a:lnTo>
                    <a:pt x="9" y="19"/>
                  </a:lnTo>
                  <a:lnTo>
                    <a:pt x="11" y="19"/>
                  </a:lnTo>
                  <a:lnTo>
                    <a:pt x="11" y="21"/>
                  </a:lnTo>
                  <a:lnTo>
                    <a:pt x="13" y="21"/>
                  </a:lnTo>
                  <a:lnTo>
                    <a:pt x="15" y="21"/>
                  </a:lnTo>
                  <a:lnTo>
                    <a:pt x="15" y="23"/>
                  </a:lnTo>
                  <a:lnTo>
                    <a:pt x="17" y="23"/>
                  </a:lnTo>
                  <a:lnTo>
                    <a:pt x="19" y="23"/>
                  </a:lnTo>
                  <a:lnTo>
                    <a:pt x="21" y="15"/>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47" name="Freeform 75"/>
            <p:cNvSpPr>
              <a:spLocks/>
            </p:cNvSpPr>
            <p:nvPr/>
          </p:nvSpPr>
          <p:spPr bwMode="auto">
            <a:xfrm>
              <a:off x="3333" y="3192"/>
              <a:ext cx="17" cy="17"/>
            </a:xfrm>
            <a:custGeom>
              <a:avLst/>
              <a:gdLst>
                <a:gd name="T0" fmla="*/ 16 w 17"/>
                <a:gd name="T1" fmla="*/ 3 h 17"/>
                <a:gd name="T2" fmla="*/ 2 w 17"/>
                <a:gd name="T3" fmla="*/ 0 h 17"/>
                <a:gd name="T4" fmla="*/ 0 w 17"/>
                <a:gd name="T5" fmla="*/ 12 h 17"/>
                <a:gd name="T6" fmla="*/ 13 w 17"/>
                <a:gd name="T7" fmla="*/ 16 h 17"/>
                <a:gd name="T8" fmla="*/ 16 w 17"/>
                <a:gd name="T9" fmla="*/ 3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16" y="3"/>
                  </a:moveTo>
                  <a:lnTo>
                    <a:pt x="2" y="0"/>
                  </a:lnTo>
                  <a:lnTo>
                    <a:pt x="0" y="12"/>
                  </a:lnTo>
                  <a:lnTo>
                    <a:pt x="13" y="16"/>
                  </a:lnTo>
                  <a:lnTo>
                    <a:pt x="16" y="3"/>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48" name="Freeform 76"/>
            <p:cNvSpPr>
              <a:spLocks/>
            </p:cNvSpPr>
            <p:nvPr/>
          </p:nvSpPr>
          <p:spPr bwMode="auto">
            <a:xfrm>
              <a:off x="3308" y="3769"/>
              <a:ext cx="31" cy="17"/>
            </a:xfrm>
            <a:custGeom>
              <a:avLst/>
              <a:gdLst>
                <a:gd name="T0" fmla="*/ 27 w 31"/>
                <a:gd name="T1" fmla="*/ 0 h 17"/>
                <a:gd name="T2" fmla="*/ 25 w 31"/>
                <a:gd name="T3" fmla="*/ 0 h 17"/>
                <a:gd name="T4" fmla="*/ 25 w 31"/>
                <a:gd name="T5" fmla="*/ 2 h 17"/>
                <a:gd name="T6" fmla="*/ 23 w 31"/>
                <a:gd name="T7" fmla="*/ 2 h 17"/>
                <a:gd name="T8" fmla="*/ 21 w 31"/>
                <a:gd name="T9" fmla="*/ 2 h 17"/>
                <a:gd name="T10" fmla="*/ 19 w 31"/>
                <a:gd name="T11" fmla="*/ 2 h 17"/>
                <a:gd name="T12" fmla="*/ 17 w 31"/>
                <a:gd name="T13" fmla="*/ 2 h 17"/>
                <a:gd name="T14" fmla="*/ 15 w 31"/>
                <a:gd name="T15" fmla="*/ 2 h 17"/>
                <a:gd name="T16" fmla="*/ 15 w 31"/>
                <a:gd name="T17" fmla="*/ 5 h 17"/>
                <a:gd name="T18" fmla="*/ 13 w 31"/>
                <a:gd name="T19" fmla="*/ 5 h 17"/>
                <a:gd name="T20" fmla="*/ 11 w 31"/>
                <a:gd name="T21" fmla="*/ 5 h 17"/>
                <a:gd name="T22" fmla="*/ 9 w 31"/>
                <a:gd name="T23" fmla="*/ 5 h 17"/>
                <a:gd name="T24" fmla="*/ 9 w 31"/>
                <a:gd name="T25" fmla="*/ 2 h 17"/>
                <a:gd name="T26" fmla="*/ 7 w 31"/>
                <a:gd name="T27" fmla="*/ 2 h 17"/>
                <a:gd name="T28" fmla="*/ 6 w 31"/>
                <a:gd name="T29" fmla="*/ 2 h 17"/>
                <a:gd name="T30" fmla="*/ 4 w 31"/>
                <a:gd name="T31" fmla="*/ 2 h 17"/>
                <a:gd name="T32" fmla="*/ 2 w 31"/>
                <a:gd name="T33" fmla="*/ 2 h 17"/>
                <a:gd name="T34" fmla="*/ 0 w 31"/>
                <a:gd name="T35" fmla="*/ 13 h 17"/>
                <a:gd name="T36" fmla="*/ 2 w 31"/>
                <a:gd name="T37" fmla="*/ 13 h 17"/>
                <a:gd name="T38" fmla="*/ 4 w 31"/>
                <a:gd name="T39" fmla="*/ 13 h 17"/>
                <a:gd name="T40" fmla="*/ 6 w 31"/>
                <a:gd name="T41" fmla="*/ 13 h 17"/>
                <a:gd name="T42" fmla="*/ 6 w 31"/>
                <a:gd name="T43" fmla="*/ 16 h 17"/>
                <a:gd name="T44" fmla="*/ 7 w 31"/>
                <a:gd name="T45" fmla="*/ 16 h 17"/>
                <a:gd name="T46" fmla="*/ 9 w 31"/>
                <a:gd name="T47" fmla="*/ 16 h 17"/>
                <a:gd name="T48" fmla="*/ 11 w 31"/>
                <a:gd name="T49" fmla="*/ 16 h 17"/>
                <a:gd name="T50" fmla="*/ 13 w 31"/>
                <a:gd name="T51" fmla="*/ 16 h 17"/>
                <a:gd name="T52" fmla="*/ 15 w 31"/>
                <a:gd name="T53" fmla="*/ 16 h 17"/>
                <a:gd name="T54" fmla="*/ 17 w 31"/>
                <a:gd name="T55" fmla="*/ 16 h 17"/>
                <a:gd name="T56" fmla="*/ 19 w 31"/>
                <a:gd name="T57" fmla="*/ 16 h 17"/>
                <a:gd name="T58" fmla="*/ 19 w 31"/>
                <a:gd name="T59" fmla="*/ 13 h 17"/>
                <a:gd name="T60" fmla="*/ 21 w 31"/>
                <a:gd name="T61" fmla="*/ 13 h 17"/>
                <a:gd name="T62" fmla="*/ 23 w 31"/>
                <a:gd name="T63" fmla="*/ 13 h 17"/>
                <a:gd name="T64" fmla="*/ 25 w 31"/>
                <a:gd name="T65" fmla="*/ 13 h 17"/>
                <a:gd name="T66" fmla="*/ 27 w 31"/>
                <a:gd name="T67" fmla="*/ 13 h 17"/>
                <a:gd name="T68" fmla="*/ 29 w 31"/>
                <a:gd name="T69" fmla="*/ 10 h 17"/>
                <a:gd name="T70" fmla="*/ 30 w 31"/>
                <a:gd name="T71" fmla="*/ 10 h 17"/>
                <a:gd name="T72" fmla="*/ 27 w 31"/>
                <a:gd name="T73" fmla="*/ 0 h 1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1"/>
                <a:gd name="T112" fmla="*/ 0 h 17"/>
                <a:gd name="T113" fmla="*/ 31 w 31"/>
                <a:gd name="T114" fmla="*/ 17 h 1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1" h="17">
                  <a:moveTo>
                    <a:pt x="27" y="0"/>
                  </a:moveTo>
                  <a:lnTo>
                    <a:pt x="25" y="0"/>
                  </a:lnTo>
                  <a:lnTo>
                    <a:pt x="25" y="2"/>
                  </a:lnTo>
                  <a:lnTo>
                    <a:pt x="23" y="2"/>
                  </a:lnTo>
                  <a:lnTo>
                    <a:pt x="21" y="2"/>
                  </a:lnTo>
                  <a:lnTo>
                    <a:pt x="19" y="2"/>
                  </a:lnTo>
                  <a:lnTo>
                    <a:pt x="17" y="2"/>
                  </a:lnTo>
                  <a:lnTo>
                    <a:pt x="15" y="2"/>
                  </a:lnTo>
                  <a:lnTo>
                    <a:pt x="15" y="5"/>
                  </a:lnTo>
                  <a:lnTo>
                    <a:pt x="13" y="5"/>
                  </a:lnTo>
                  <a:lnTo>
                    <a:pt x="11" y="5"/>
                  </a:lnTo>
                  <a:lnTo>
                    <a:pt x="9" y="5"/>
                  </a:lnTo>
                  <a:lnTo>
                    <a:pt x="9" y="2"/>
                  </a:lnTo>
                  <a:lnTo>
                    <a:pt x="7" y="2"/>
                  </a:lnTo>
                  <a:lnTo>
                    <a:pt x="6" y="2"/>
                  </a:lnTo>
                  <a:lnTo>
                    <a:pt x="4" y="2"/>
                  </a:lnTo>
                  <a:lnTo>
                    <a:pt x="2" y="2"/>
                  </a:lnTo>
                  <a:lnTo>
                    <a:pt x="0" y="13"/>
                  </a:lnTo>
                  <a:lnTo>
                    <a:pt x="2" y="13"/>
                  </a:lnTo>
                  <a:lnTo>
                    <a:pt x="4" y="13"/>
                  </a:lnTo>
                  <a:lnTo>
                    <a:pt x="6" y="13"/>
                  </a:lnTo>
                  <a:lnTo>
                    <a:pt x="6" y="16"/>
                  </a:lnTo>
                  <a:lnTo>
                    <a:pt x="7" y="16"/>
                  </a:lnTo>
                  <a:lnTo>
                    <a:pt x="9" y="16"/>
                  </a:lnTo>
                  <a:lnTo>
                    <a:pt x="11" y="16"/>
                  </a:lnTo>
                  <a:lnTo>
                    <a:pt x="13" y="16"/>
                  </a:lnTo>
                  <a:lnTo>
                    <a:pt x="15" y="16"/>
                  </a:lnTo>
                  <a:lnTo>
                    <a:pt x="17" y="16"/>
                  </a:lnTo>
                  <a:lnTo>
                    <a:pt x="19" y="16"/>
                  </a:lnTo>
                  <a:lnTo>
                    <a:pt x="19" y="13"/>
                  </a:lnTo>
                  <a:lnTo>
                    <a:pt x="21" y="13"/>
                  </a:lnTo>
                  <a:lnTo>
                    <a:pt x="23" y="13"/>
                  </a:lnTo>
                  <a:lnTo>
                    <a:pt x="25" y="13"/>
                  </a:lnTo>
                  <a:lnTo>
                    <a:pt x="27" y="13"/>
                  </a:lnTo>
                  <a:lnTo>
                    <a:pt x="29" y="10"/>
                  </a:lnTo>
                  <a:lnTo>
                    <a:pt x="30" y="10"/>
                  </a:lnTo>
                  <a:lnTo>
                    <a:pt x="27" y="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49" name="Freeform 77"/>
            <p:cNvSpPr>
              <a:spLocks/>
            </p:cNvSpPr>
            <p:nvPr/>
          </p:nvSpPr>
          <p:spPr bwMode="auto">
            <a:xfrm>
              <a:off x="3333" y="3734"/>
              <a:ext cx="17" cy="43"/>
            </a:xfrm>
            <a:custGeom>
              <a:avLst/>
              <a:gdLst>
                <a:gd name="T0" fmla="*/ 0 w 17"/>
                <a:gd name="T1" fmla="*/ 0 h 43"/>
                <a:gd name="T2" fmla="*/ 0 w 17"/>
                <a:gd name="T3" fmla="*/ 2 h 43"/>
                <a:gd name="T4" fmla="*/ 0 w 17"/>
                <a:gd name="T5" fmla="*/ 4 h 43"/>
                <a:gd name="T6" fmla="*/ 0 w 17"/>
                <a:gd name="T7" fmla="*/ 6 h 43"/>
                <a:gd name="T8" fmla="*/ 2 w 17"/>
                <a:gd name="T9" fmla="*/ 6 h 43"/>
                <a:gd name="T10" fmla="*/ 2 w 17"/>
                <a:gd name="T11" fmla="*/ 8 h 43"/>
                <a:gd name="T12" fmla="*/ 2 w 17"/>
                <a:gd name="T13" fmla="*/ 10 h 43"/>
                <a:gd name="T14" fmla="*/ 2 w 17"/>
                <a:gd name="T15" fmla="*/ 12 h 43"/>
                <a:gd name="T16" fmla="*/ 2 w 17"/>
                <a:gd name="T17" fmla="*/ 14 h 43"/>
                <a:gd name="T18" fmla="*/ 4 w 17"/>
                <a:gd name="T19" fmla="*/ 14 h 43"/>
                <a:gd name="T20" fmla="*/ 4 w 17"/>
                <a:gd name="T21" fmla="*/ 16 h 43"/>
                <a:gd name="T22" fmla="*/ 4 w 17"/>
                <a:gd name="T23" fmla="*/ 18 h 43"/>
                <a:gd name="T24" fmla="*/ 4 w 17"/>
                <a:gd name="T25" fmla="*/ 19 h 43"/>
                <a:gd name="T26" fmla="*/ 4 w 17"/>
                <a:gd name="T27" fmla="*/ 21 h 43"/>
                <a:gd name="T28" fmla="*/ 4 w 17"/>
                <a:gd name="T29" fmla="*/ 23 h 43"/>
                <a:gd name="T30" fmla="*/ 4 w 17"/>
                <a:gd name="T31" fmla="*/ 25 h 43"/>
                <a:gd name="T32" fmla="*/ 6 w 17"/>
                <a:gd name="T33" fmla="*/ 25 h 43"/>
                <a:gd name="T34" fmla="*/ 6 w 17"/>
                <a:gd name="T35" fmla="*/ 27 h 43"/>
                <a:gd name="T36" fmla="*/ 6 w 17"/>
                <a:gd name="T37" fmla="*/ 29 h 43"/>
                <a:gd name="T38" fmla="*/ 6 w 17"/>
                <a:gd name="T39" fmla="*/ 31 h 43"/>
                <a:gd name="T40" fmla="*/ 4 w 17"/>
                <a:gd name="T41" fmla="*/ 31 h 43"/>
                <a:gd name="T42" fmla="*/ 4 w 17"/>
                <a:gd name="T43" fmla="*/ 33 h 43"/>
                <a:gd name="T44" fmla="*/ 4 w 17"/>
                <a:gd name="T45" fmla="*/ 35 h 43"/>
                <a:gd name="T46" fmla="*/ 2 w 17"/>
                <a:gd name="T47" fmla="*/ 35 h 43"/>
                <a:gd name="T48" fmla="*/ 6 w 17"/>
                <a:gd name="T49" fmla="*/ 42 h 43"/>
                <a:gd name="T50" fmla="*/ 8 w 17"/>
                <a:gd name="T51" fmla="*/ 42 h 43"/>
                <a:gd name="T52" fmla="*/ 8 w 17"/>
                <a:gd name="T53" fmla="*/ 41 h 43"/>
                <a:gd name="T54" fmla="*/ 11 w 17"/>
                <a:gd name="T55" fmla="*/ 41 h 43"/>
                <a:gd name="T56" fmla="*/ 11 w 17"/>
                <a:gd name="T57" fmla="*/ 39 h 43"/>
                <a:gd name="T58" fmla="*/ 13 w 17"/>
                <a:gd name="T59" fmla="*/ 37 h 43"/>
                <a:gd name="T60" fmla="*/ 13 w 17"/>
                <a:gd name="T61" fmla="*/ 35 h 43"/>
                <a:gd name="T62" fmla="*/ 16 w 17"/>
                <a:gd name="T63" fmla="*/ 33 h 43"/>
                <a:gd name="T64" fmla="*/ 16 w 17"/>
                <a:gd name="T65" fmla="*/ 31 h 43"/>
                <a:gd name="T66" fmla="*/ 16 w 17"/>
                <a:gd name="T67" fmla="*/ 29 h 43"/>
                <a:gd name="T68" fmla="*/ 16 w 17"/>
                <a:gd name="T69" fmla="*/ 27 h 43"/>
                <a:gd name="T70" fmla="*/ 16 w 17"/>
                <a:gd name="T71" fmla="*/ 25 h 43"/>
                <a:gd name="T72" fmla="*/ 16 w 17"/>
                <a:gd name="T73" fmla="*/ 23 h 43"/>
                <a:gd name="T74" fmla="*/ 13 w 17"/>
                <a:gd name="T75" fmla="*/ 21 h 43"/>
                <a:gd name="T76" fmla="*/ 13 w 17"/>
                <a:gd name="T77" fmla="*/ 19 h 43"/>
                <a:gd name="T78" fmla="*/ 13 w 17"/>
                <a:gd name="T79" fmla="*/ 18 h 43"/>
                <a:gd name="T80" fmla="*/ 13 w 17"/>
                <a:gd name="T81" fmla="*/ 16 h 43"/>
                <a:gd name="T82" fmla="*/ 13 w 17"/>
                <a:gd name="T83" fmla="*/ 14 h 43"/>
                <a:gd name="T84" fmla="*/ 13 w 17"/>
                <a:gd name="T85" fmla="*/ 12 h 43"/>
                <a:gd name="T86" fmla="*/ 11 w 17"/>
                <a:gd name="T87" fmla="*/ 10 h 43"/>
                <a:gd name="T88" fmla="*/ 11 w 17"/>
                <a:gd name="T89" fmla="*/ 8 h 43"/>
                <a:gd name="T90" fmla="*/ 11 w 17"/>
                <a:gd name="T91" fmla="*/ 6 h 43"/>
                <a:gd name="T92" fmla="*/ 11 w 17"/>
                <a:gd name="T93" fmla="*/ 4 h 43"/>
                <a:gd name="T94" fmla="*/ 8 w 17"/>
                <a:gd name="T95" fmla="*/ 2 h 43"/>
                <a:gd name="T96" fmla="*/ 8 w 17"/>
                <a:gd name="T97" fmla="*/ 0 h 43"/>
                <a:gd name="T98" fmla="*/ 0 w 17"/>
                <a:gd name="T99" fmla="*/ 0 h 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
                <a:gd name="T151" fmla="*/ 0 h 43"/>
                <a:gd name="T152" fmla="*/ 17 w 17"/>
                <a:gd name="T153" fmla="*/ 43 h 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 h="43">
                  <a:moveTo>
                    <a:pt x="0" y="0"/>
                  </a:moveTo>
                  <a:lnTo>
                    <a:pt x="0" y="2"/>
                  </a:lnTo>
                  <a:lnTo>
                    <a:pt x="0" y="4"/>
                  </a:lnTo>
                  <a:lnTo>
                    <a:pt x="0" y="6"/>
                  </a:lnTo>
                  <a:lnTo>
                    <a:pt x="2" y="6"/>
                  </a:lnTo>
                  <a:lnTo>
                    <a:pt x="2" y="8"/>
                  </a:lnTo>
                  <a:lnTo>
                    <a:pt x="2" y="10"/>
                  </a:lnTo>
                  <a:lnTo>
                    <a:pt x="2" y="12"/>
                  </a:lnTo>
                  <a:lnTo>
                    <a:pt x="2" y="14"/>
                  </a:lnTo>
                  <a:lnTo>
                    <a:pt x="4" y="14"/>
                  </a:lnTo>
                  <a:lnTo>
                    <a:pt x="4" y="16"/>
                  </a:lnTo>
                  <a:lnTo>
                    <a:pt x="4" y="18"/>
                  </a:lnTo>
                  <a:lnTo>
                    <a:pt x="4" y="19"/>
                  </a:lnTo>
                  <a:lnTo>
                    <a:pt x="4" y="21"/>
                  </a:lnTo>
                  <a:lnTo>
                    <a:pt x="4" y="23"/>
                  </a:lnTo>
                  <a:lnTo>
                    <a:pt x="4" y="25"/>
                  </a:lnTo>
                  <a:lnTo>
                    <a:pt x="6" y="25"/>
                  </a:lnTo>
                  <a:lnTo>
                    <a:pt x="6" y="27"/>
                  </a:lnTo>
                  <a:lnTo>
                    <a:pt x="6" y="29"/>
                  </a:lnTo>
                  <a:lnTo>
                    <a:pt x="6" y="31"/>
                  </a:lnTo>
                  <a:lnTo>
                    <a:pt x="4" y="31"/>
                  </a:lnTo>
                  <a:lnTo>
                    <a:pt x="4" y="33"/>
                  </a:lnTo>
                  <a:lnTo>
                    <a:pt x="4" y="35"/>
                  </a:lnTo>
                  <a:lnTo>
                    <a:pt x="2" y="35"/>
                  </a:lnTo>
                  <a:lnTo>
                    <a:pt x="6" y="42"/>
                  </a:lnTo>
                  <a:lnTo>
                    <a:pt x="8" y="42"/>
                  </a:lnTo>
                  <a:lnTo>
                    <a:pt x="8" y="41"/>
                  </a:lnTo>
                  <a:lnTo>
                    <a:pt x="11" y="41"/>
                  </a:lnTo>
                  <a:lnTo>
                    <a:pt x="11" y="39"/>
                  </a:lnTo>
                  <a:lnTo>
                    <a:pt x="13" y="37"/>
                  </a:lnTo>
                  <a:lnTo>
                    <a:pt x="13" y="35"/>
                  </a:lnTo>
                  <a:lnTo>
                    <a:pt x="16" y="33"/>
                  </a:lnTo>
                  <a:lnTo>
                    <a:pt x="16" y="31"/>
                  </a:lnTo>
                  <a:lnTo>
                    <a:pt x="16" y="29"/>
                  </a:lnTo>
                  <a:lnTo>
                    <a:pt x="16" y="27"/>
                  </a:lnTo>
                  <a:lnTo>
                    <a:pt x="16" y="25"/>
                  </a:lnTo>
                  <a:lnTo>
                    <a:pt x="16" y="23"/>
                  </a:lnTo>
                  <a:lnTo>
                    <a:pt x="13" y="21"/>
                  </a:lnTo>
                  <a:lnTo>
                    <a:pt x="13" y="19"/>
                  </a:lnTo>
                  <a:lnTo>
                    <a:pt x="13" y="18"/>
                  </a:lnTo>
                  <a:lnTo>
                    <a:pt x="13" y="16"/>
                  </a:lnTo>
                  <a:lnTo>
                    <a:pt x="13" y="14"/>
                  </a:lnTo>
                  <a:lnTo>
                    <a:pt x="13" y="12"/>
                  </a:lnTo>
                  <a:lnTo>
                    <a:pt x="11" y="10"/>
                  </a:lnTo>
                  <a:lnTo>
                    <a:pt x="11" y="8"/>
                  </a:lnTo>
                  <a:lnTo>
                    <a:pt x="11" y="6"/>
                  </a:lnTo>
                  <a:lnTo>
                    <a:pt x="11" y="4"/>
                  </a:lnTo>
                  <a:lnTo>
                    <a:pt x="8" y="2"/>
                  </a:lnTo>
                  <a:lnTo>
                    <a:pt x="8" y="0"/>
                  </a:lnTo>
                  <a:lnTo>
                    <a:pt x="0" y="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50" name="Freeform 78"/>
            <p:cNvSpPr>
              <a:spLocks/>
            </p:cNvSpPr>
            <p:nvPr/>
          </p:nvSpPr>
          <p:spPr bwMode="auto">
            <a:xfrm>
              <a:off x="3333" y="3621"/>
              <a:ext cx="17" cy="114"/>
            </a:xfrm>
            <a:custGeom>
              <a:avLst/>
              <a:gdLst>
                <a:gd name="T0" fmla="*/ 5 w 17"/>
                <a:gd name="T1" fmla="*/ 2 h 114"/>
                <a:gd name="T2" fmla="*/ 5 w 17"/>
                <a:gd name="T3" fmla="*/ 8 h 114"/>
                <a:gd name="T4" fmla="*/ 5 w 17"/>
                <a:gd name="T5" fmla="*/ 14 h 114"/>
                <a:gd name="T6" fmla="*/ 5 w 17"/>
                <a:gd name="T7" fmla="*/ 21 h 114"/>
                <a:gd name="T8" fmla="*/ 2 w 17"/>
                <a:gd name="T9" fmla="*/ 29 h 114"/>
                <a:gd name="T10" fmla="*/ 2 w 17"/>
                <a:gd name="T11" fmla="*/ 39 h 114"/>
                <a:gd name="T12" fmla="*/ 2 w 17"/>
                <a:gd name="T13" fmla="*/ 48 h 114"/>
                <a:gd name="T14" fmla="*/ 2 w 17"/>
                <a:gd name="T15" fmla="*/ 58 h 114"/>
                <a:gd name="T16" fmla="*/ 2 w 17"/>
                <a:gd name="T17" fmla="*/ 67 h 114"/>
                <a:gd name="T18" fmla="*/ 0 w 17"/>
                <a:gd name="T19" fmla="*/ 77 h 114"/>
                <a:gd name="T20" fmla="*/ 0 w 17"/>
                <a:gd name="T21" fmla="*/ 85 h 114"/>
                <a:gd name="T22" fmla="*/ 0 w 17"/>
                <a:gd name="T23" fmla="*/ 92 h 114"/>
                <a:gd name="T24" fmla="*/ 0 w 17"/>
                <a:gd name="T25" fmla="*/ 100 h 114"/>
                <a:gd name="T26" fmla="*/ 0 w 17"/>
                <a:gd name="T27" fmla="*/ 106 h 114"/>
                <a:gd name="T28" fmla="*/ 0 w 17"/>
                <a:gd name="T29" fmla="*/ 111 h 114"/>
                <a:gd name="T30" fmla="*/ 10 w 17"/>
                <a:gd name="T31" fmla="*/ 113 h 114"/>
                <a:gd name="T32" fmla="*/ 10 w 17"/>
                <a:gd name="T33" fmla="*/ 109 h 114"/>
                <a:gd name="T34" fmla="*/ 10 w 17"/>
                <a:gd name="T35" fmla="*/ 106 h 114"/>
                <a:gd name="T36" fmla="*/ 10 w 17"/>
                <a:gd name="T37" fmla="*/ 100 h 114"/>
                <a:gd name="T38" fmla="*/ 10 w 17"/>
                <a:gd name="T39" fmla="*/ 94 h 114"/>
                <a:gd name="T40" fmla="*/ 10 w 17"/>
                <a:gd name="T41" fmla="*/ 85 h 114"/>
                <a:gd name="T42" fmla="*/ 10 w 17"/>
                <a:gd name="T43" fmla="*/ 77 h 114"/>
                <a:gd name="T44" fmla="*/ 13 w 17"/>
                <a:gd name="T45" fmla="*/ 67 h 114"/>
                <a:gd name="T46" fmla="*/ 13 w 17"/>
                <a:gd name="T47" fmla="*/ 58 h 114"/>
                <a:gd name="T48" fmla="*/ 13 w 17"/>
                <a:gd name="T49" fmla="*/ 48 h 114"/>
                <a:gd name="T50" fmla="*/ 13 w 17"/>
                <a:gd name="T51" fmla="*/ 39 h 114"/>
                <a:gd name="T52" fmla="*/ 16 w 17"/>
                <a:gd name="T53" fmla="*/ 29 h 114"/>
                <a:gd name="T54" fmla="*/ 16 w 17"/>
                <a:gd name="T55" fmla="*/ 21 h 114"/>
                <a:gd name="T56" fmla="*/ 16 w 17"/>
                <a:gd name="T57" fmla="*/ 14 h 114"/>
                <a:gd name="T58" fmla="*/ 16 w 17"/>
                <a:gd name="T59" fmla="*/ 8 h 114"/>
                <a:gd name="T60" fmla="*/ 16 w 17"/>
                <a:gd name="T61" fmla="*/ 2 h 114"/>
                <a:gd name="T62" fmla="*/ 5 w 17"/>
                <a:gd name="T63" fmla="*/ 0 h 1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
                <a:gd name="T97" fmla="*/ 0 h 114"/>
                <a:gd name="T98" fmla="*/ 17 w 17"/>
                <a:gd name="T99" fmla="*/ 114 h 11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 h="114">
                  <a:moveTo>
                    <a:pt x="5" y="0"/>
                  </a:moveTo>
                  <a:lnTo>
                    <a:pt x="5" y="2"/>
                  </a:lnTo>
                  <a:lnTo>
                    <a:pt x="5" y="4"/>
                  </a:lnTo>
                  <a:lnTo>
                    <a:pt x="5" y="8"/>
                  </a:lnTo>
                  <a:lnTo>
                    <a:pt x="5" y="10"/>
                  </a:lnTo>
                  <a:lnTo>
                    <a:pt x="5" y="14"/>
                  </a:lnTo>
                  <a:lnTo>
                    <a:pt x="5" y="18"/>
                  </a:lnTo>
                  <a:lnTo>
                    <a:pt x="5" y="21"/>
                  </a:lnTo>
                  <a:lnTo>
                    <a:pt x="5" y="25"/>
                  </a:lnTo>
                  <a:lnTo>
                    <a:pt x="2" y="29"/>
                  </a:lnTo>
                  <a:lnTo>
                    <a:pt x="2" y="33"/>
                  </a:lnTo>
                  <a:lnTo>
                    <a:pt x="2" y="39"/>
                  </a:lnTo>
                  <a:lnTo>
                    <a:pt x="2" y="42"/>
                  </a:lnTo>
                  <a:lnTo>
                    <a:pt x="2" y="48"/>
                  </a:lnTo>
                  <a:lnTo>
                    <a:pt x="2" y="52"/>
                  </a:lnTo>
                  <a:lnTo>
                    <a:pt x="2" y="58"/>
                  </a:lnTo>
                  <a:lnTo>
                    <a:pt x="2" y="62"/>
                  </a:lnTo>
                  <a:lnTo>
                    <a:pt x="2" y="67"/>
                  </a:lnTo>
                  <a:lnTo>
                    <a:pt x="0" y="71"/>
                  </a:lnTo>
                  <a:lnTo>
                    <a:pt x="0" y="77"/>
                  </a:lnTo>
                  <a:lnTo>
                    <a:pt x="0" y="81"/>
                  </a:lnTo>
                  <a:lnTo>
                    <a:pt x="0" y="85"/>
                  </a:lnTo>
                  <a:lnTo>
                    <a:pt x="0" y="88"/>
                  </a:lnTo>
                  <a:lnTo>
                    <a:pt x="0" y="92"/>
                  </a:lnTo>
                  <a:lnTo>
                    <a:pt x="0" y="96"/>
                  </a:lnTo>
                  <a:lnTo>
                    <a:pt x="0" y="100"/>
                  </a:lnTo>
                  <a:lnTo>
                    <a:pt x="0" y="104"/>
                  </a:lnTo>
                  <a:lnTo>
                    <a:pt x="0" y="106"/>
                  </a:lnTo>
                  <a:lnTo>
                    <a:pt x="0" y="109"/>
                  </a:lnTo>
                  <a:lnTo>
                    <a:pt x="0" y="111"/>
                  </a:lnTo>
                  <a:lnTo>
                    <a:pt x="0" y="113"/>
                  </a:lnTo>
                  <a:lnTo>
                    <a:pt x="10" y="113"/>
                  </a:lnTo>
                  <a:lnTo>
                    <a:pt x="10" y="111"/>
                  </a:lnTo>
                  <a:lnTo>
                    <a:pt x="10" y="109"/>
                  </a:lnTo>
                  <a:lnTo>
                    <a:pt x="10" y="108"/>
                  </a:lnTo>
                  <a:lnTo>
                    <a:pt x="10" y="106"/>
                  </a:lnTo>
                  <a:lnTo>
                    <a:pt x="10" y="104"/>
                  </a:lnTo>
                  <a:lnTo>
                    <a:pt x="10" y="100"/>
                  </a:lnTo>
                  <a:lnTo>
                    <a:pt x="10" y="96"/>
                  </a:lnTo>
                  <a:lnTo>
                    <a:pt x="10" y="94"/>
                  </a:lnTo>
                  <a:lnTo>
                    <a:pt x="10" y="88"/>
                  </a:lnTo>
                  <a:lnTo>
                    <a:pt x="10" y="85"/>
                  </a:lnTo>
                  <a:lnTo>
                    <a:pt x="10" y="81"/>
                  </a:lnTo>
                  <a:lnTo>
                    <a:pt x="10" y="77"/>
                  </a:lnTo>
                  <a:lnTo>
                    <a:pt x="13" y="71"/>
                  </a:lnTo>
                  <a:lnTo>
                    <a:pt x="13" y="67"/>
                  </a:lnTo>
                  <a:lnTo>
                    <a:pt x="13" y="62"/>
                  </a:lnTo>
                  <a:lnTo>
                    <a:pt x="13" y="58"/>
                  </a:lnTo>
                  <a:lnTo>
                    <a:pt x="13" y="52"/>
                  </a:lnTo>
                  <a:lnTo>
                    <a:pt x="13" y="48"/>
                  </a:lnTo>
                  <a:lnTo>
                    <a:pt x="13" y="42"/>
                  </a:lnTo>
                  <a:lnTo>
                    <a:pt x="13" y="39"/>
                  </a:lnTo>
                  <a:lnTo>
                    <a:pt x="16" y="33"/>
                  </a:lnTo>
                  <a:lnTo>
                    <a:pt x="16" y="29"/>
                  </a:lnTo>
                  <a:lnTo>
                    <a:pt x="16" y="25"/>
                  </a:lnTo>
                  <a:lnTo>
                    <a:pt x="16" y="21"/>
                  </a:lnTo>
                  <a:lnTo>
                    <a:pt x="16" y="18"/>
                  </a:lnTo>
                  <a:lnTo>
                    <a:pt x="16" y="14"/>
                  </a:lnTo>
                  <a:lnTo>
                    <a:pt x="16" y="10"/>
                  </a:lnTo>
                  <a:lnTo>
                    <a:pt x="16" y="8"/>
                  </a:lnTo>
                  <a:lnTo>
                    <a:pt x="16" y="6"/>
                  </a:lnTo>
                  <a:lnTo>
                    <a:pt x="16" y="2"/>
                  </a:lnTo>
                  <a:lnTo>
                    <a:pt x="16" y="0"/>
                  </a:lnTo>
                  <a:lnTo>
                    <a:pt x="5" y="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51" name="Freeform 79"/>
            <p:cNvSpPr>
              <a:spLocks/>
            </p:cNvSpPr>
            <p:nvPr/>
          </p:nvSpPr>
          <p:spPr bwMode="auto">
            <a:xfrm>
              <a:off x="3337" y="3426"/>
              <a:ext cx="18" cy="196"/>
            </a:xfrm>
            <a:custGeom>
              <a:avLst/>
              <a:gdLst>
                <a:gd name="T0" fmla="*/ 9 w 18"/>
                <a:gd name="T1" fmla="*/ 6 h 196"/>
                <a:gd name="T2" fmla="*/ 7 w 18"/>
                <a:gd name="T3" fmla="*/ 19 h 196"/>
                <a:gd name="T4" fmla="*/ 7 w 18"/>
                <a:gd name="T5" fmla="*/ 32 h 196"/>
                <a:gd name="T6" fmla="*/ 7 w 18"/>
                <a:gd name="T7" fmla="*/ 48 h 196"/>
                <a:gd name="T8" fmla="*/ 5 w 18"/>
                <a:gd name="T9" fmla="*/ 63 h 196"/>
                <a:gd name="T10" fmla="*/ 5 w 18"/>
                <a:gd name="T11" fmla="*/ 78 h 196"/>
                <a:gd name="T12" fmla="*/ 5 w 18"/>
                <a:gd name="T13" fmla="*/ 94 h 196"/>
                <a:gd name="T14" fmla="*/ 3 w 18"/>
                <a:gd name="T15" fmla="*/ 109 h 196"/>
                <a:gd name="T16" fmla="*/ 3 w 18"/>
                <a:gd name="T17" fmla="*/ 124 h 196"/>
                <a:gd name="T18" fmla="*/ 1 w 18"/>
                <a:gd name="T19" fmla="*/ 138 h 196"/>
                <a:gd name="T20" fmla="*/ 1 w 18"/>
                <a:gd name="T21" fmla="*/ 151 h 196"/>
                <a:gd name="T22" fmla="*/ 1 w 18"/>
                <a:gd name="T23" fmla="*/ 163 h 196"/>
                <a:gd name="T24" fmla="*/ 1 w 18"/>
                <a:gd name="T25" fmla="*/ 174 h 196"/>
                <a:gd name="T26" fmla="*/ 0 w 18"/>
                <a:gd name="T27" fmla="*/ 182 h 196"/>
                <a:gd name="T28" fmla="*/ 0 w 18"/>
                <a:gd name="T29" fmla="*/ 190 h 196"/>
                <a:gd name="T30" fmla="*/ 0 w 18"/>
                <a:gd name="T31" fmla="*/ 193 h 196"/>
                <a:gd name="T32" fmla="*/ 7 w 18"/>
                <a:gd name="T33" fmla="*/ 195 h 196"/>
                <a:gd name="T34" fmla="*/ 7 w 18"/>
                <a:gd name="T35" fmla="*/ 191 h 196"/>
                <a:gd name="T36" fmla="*/ 7 w 18"/>
                <a:gd name="T37" fmla="*/ 186 h 196"/>
                <a:gd name="T38" fmla="*/ 9 w 18"/>
                <a:gd name="T39" fmla="*/ 178 h 196"/>
                <a:gd name="T40" fmla="*/ 9 w 18"/>
                <a:gd name="T41" fmla="*/ 168 h 196"/>
                <a:gd name="T42" fmla="*/ 9 w 18"/>
                <a:gd name="T43" fmla="*/ 157 h 196"/>
                <a:gd name="T44" fmla="*/ 9 w 18"/>
                <a:gd name="T45" fmla="*/ 145 h 196"/>
                <a:gd name="T46" fmla="*/ 11 w 18"/>
                <a:gd name="T47" fmla="*/ 132 h 196"/>
                <a:gd name="T48" fmla="*/ 11 w 18"/>
                <a:gd name="T49" fmla="*/ 117 h 196"/>
                <a:gd name="T50" fmla="*/ 13 w 18"/>
                <a:gd name="T51" fmla="*/ 101 h 196"/>
                <a:gd name="T52" fmla="*/ 13 w 18"/>
                <a:gd name="T53" fmla="*/ 86 h 196"/>
                <a:gd name="T54" fmla="*/ 13 w 18"/>
                <a:gd name="T55" fmla="*/ 71 h 196"/>
                <a:gd name="T56" fmla="*/ 15 w 18"/>
                <a:gd name="T57" fmla="*/ 55 h 196"/>
                <a:gd name="T58" fmla="*/ 15 w 18"/>
                <a:gd name="T59" fmla="*/ 40 h 196"/>
                <a:gd name="T60" fmla="*/ 15 w 18"/>
                <a:gd name="T61" fmla="*/ 25 h 196"/>
                <a:gd name="T62" fmla="*/ 17 w 18"/>
                <a:gd name="T63" fmla="*/ 11 h 196"/>
                <a:gd name="T64" fmla="*/ 17 w 18"/>
                <a:gd name="T65" fmla="*/ 0 h 19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
                <a:gd name="T100" fmla="*/ 0 h 196"/>
                <a:gd name="T101" fmla="*/ 18 w 18"/>
                <a:gd name="T102" fmla="*/ 196 h 19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 h="196">
                  <a:moveTo>
                    <a:pt x="9" y="0"/>
                  </a:moveTo>
                  <a:lnTo>
                    <a:pt x="9" y="6"/>
                  </a:lnTo>
                  <a:lnTo>
                    <a:pt x="9" y="11"/>
                  </a:lnTo>
                  <a:lnTo>
                    <a:pt x="7" y="19"/>
                  </a:lnTo>
                  <a:lnTo>
                    <a:pt x="7" y="25"/>
                  </a:lnTo>
                  <a:lnTo>
                    <a:pt x="7" y="32"/>
                  </a:lnTo>
                  <a:lnTo>
                    <a:pt x="7" y="40"/>
                  </a:lnTo>
                  <a:lnTo>
                    <a:pt x="7" y="48"/>
                  </a:lnTo>
                  <a:lnTo>
                    <a:pt x="7" y="55"/>
                  </a:lnTo>
                  <a:lnTo>
                    <a:pt x="5" y="63"/>
                  </a:lnTo>
                  <a:lnTo>
                    <a:pt x="5" y="71"/>
                  </a:lnTo>
                  <a:lnTo>
                    <a:pt x="5" y="78"/>
                  </a:lnTo>
                  <a:lnTo>
                    <a:pt x="5" y="86"/>
                  </a:lnTo>
                  <a:lnTo>
                    <a:pt x="5" y="94"/>
                  </a:lnTo>
                  <a:lnTo>
                    <a:pt x="3" y="101"/>
                  </a:lnTo>
                  <a:lnTo>
                    <a:pt x="3" y="109"/>
                  </a:lnTo>
                  <a:lnTo>
                    <a:pt x="3" y="117"/>
                  </a:lnTo>
                  <a:lnTo>
                    <a:pt x="3" y="124"/>
                  </a:lnTo>
                  <a:lnTo>
                    <a:pt x="3" y="132"/>
                  </a:lnTo>
                  <a:lnTo>
                    <a:pt x="1" y="138"/>
                  </a:lnTo>
                  <a:lnTo>
                    <a:pt x="1" y="145"/>
                  </a:lnTo>
                  <a:lnTo>
                    <a:pt x="1" y="151"/>
                  </a:lnTo>
                  <a:lnTo>
                    <a:pt x="1" y="157"/>
                  </a:lnTo>
                  <a:lnTo>
                    <a:pt x="1" y="163"/>
                  </a:lnTo>
                  <a:lnTo>
                    <a:pt x="1" y="168"/>
                  </a:lnTo>
                  <a:lnTo>
                    <a:pt x="1" y="174"/>
                  </a:lnTo>
                  <a:lnTo>
                    <a:pt x="0" y="178"/>
                  </a:lnTo>
                  <a:lnTo>
                    <a:pt x="0" y="182"/>
                  </a:lnTo>
                  <a:lnTo>
                    <a:pt x="0" y="186"/>
                  </a:lnTo>
                  <a:lnTo>
                    <a:pt x="0" y="190"/>
                  </a:lnTo>
                  <a:lnTo>
                    <a:pt x="0" y="191"/>
                  </a:lnTo>
                  <a:lnTo>
                    <a:pt x="0" y="193"/>
                  </a:lnTo>
                  <a:lnTo>
                    <a:pt x="0" y="195"/>
                  </a:lnTo>
                  <a:lnTo>
                    <a:pt x="7" y="195"/>
                  </a:lnTo>
                  <a:lnTo>
                    <a:pt x="7" y="193"/>
                  </a:lnTo>
                  <a:lnTo>
                    <a:pt x="7" y="191"/>
                  </a:lnTo>
                  <a:lnTo>
                    <a:pt x="7" y="190"/>
                  </a:lnTo>
                  <a:lnTo>
                    <a:pt x="7" y="186"/>
                  </a:lnTo>
                  <a:lnTo>
                    <a:pt x="9" y="182"/>
                  </a:lnTo>
                  <a:lnTo>
                    <a:pt x="9" y="178"/>
                  </a:lnTo>
                  <a:lnTo>
                    <a:pt x="9" y="174"/>
                  </a:lnTo>
                  <a:lnTo>
                    <a:pt x="9" y="168"/>
                  </a:lnTo>
                  <a:lnTo>
                    <a:pt x="9" y="163"/>
                  </a:lnTo>
                  <a:lnTo>
                    <a:pt x="9" y="157"/>
                  </a:lnTo>
                  <a:lnTo>
                    <a:pt x="9" y="151"/>
                  </a:lnTo>
                  <a:lnTo>
                    <a:pt x="9" y="145"/>
                  </a:lnTo>
                  <a:lnTo>
                    <a:pt x="11" y="138"/>
                  </a:lnTo>
                  <a:lnTo>
                    <a:pt x="11" y="132"/>
                  </a:lnTo>
                  <a:lnTo>
                    <a:pt x="11" y="124"/>
                  </a:lnTo>
                  <a:lnTo>
                    <a:pt x="11" y="117"/>
                  </a:lnTo>
                  <a:lnTo>
                    <a:pt x="11" y="109"/>
                  </a:lnTo>
                  <a:lnTo>
                    <a:pt x="13" y="101"/>
                  </a:lnTo>
                  <a:lnTo>
                    <a:pt x="13" y="94"/>
                  </a:lnTo>
                  <a:lnTo>
                    <a:pt x="13" y="86"/>
                  </a:lnTo>
                  <a:lnTo>
                    <a:pt x="13" y="78"/>
                  </a:lnTo>
                  <a:lnTo>
                    <a:pt x="13" y="71"/>
                  </a:lnTo>
                  <a:lnTo>
                    <a:pt x="15" y="63"/>
                  </a:lnTo>
                  <a:lnTo>
                    <a:pt x="15" y="55"/>
                  </a:lnTo>
                  <a:lnTo>
                    <a:pt x="15" y="48"/>
                  </a:lnTo>
                  <a:lnTo>
                    <a:pt x="15" y="40"/>
                  </a:lnTo>
                  <a:lnTo>
                    <a:pt x="15" y="32"/>
                  </a:lnTo>
                  <a:lnTo>
                    <a:pt x="15" y="25"/>
                  </a:lnTo>
                  <a:lnTo>
                    <a:pt x="17" y="19"/>
                  </a:lnTo>
                  <a:lnTo>
                    <a:pt x="17" y="11"/>
                  </a:lnTo>
                  <a:lnTo>
                    <a:pt x="17" y="6"/>
                  </a:lnTo>
                  <a:lnTo>
                    <a:pt x="17" y="0"/>
                  </a:lnTo>
                  <a:lnTo>
                    <a:pt x="9" y="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52" name="Freeform 80"/>
            <p:cNvSpPr>
              <a:spLocks/>
            </p:cNvSpPr>
            <p:nvPr/>
          </p:nvSpPr>
          <p:spPr bwMode="auto">
            <a:xfrm>
              <a:off x="3346" y="3290"/>
              <a:ext cx="24" cy="137"/>
            </a:xfrm>
            <a:custGeom>
              <a:avLst/>
              <a:gdLst>
                <a:gd name="T0" fmla="*/ 15 w 24"/>
                <a:gd name="T1" fmla="*/ 0 h 137"/>
                <a:gd name="T2" fmla="*/ 14 w 24"/>
                <a:gd name="T3" fmla="*/ 0 h 137"/>
                <a:gd name="T4" fmla="*/ 14 w 24"/>
                <a:gd name="T5" fmla="*/ 2 h 137"/>
                <a:gd name="T6" fmla="*/ 14 w 24"/>
                <a:gd name="T7" fmla="*/ 4 h 137"/>
                <a:gd name="T8" fmla="*/ 14 w 24"/>
                <a:gd name="T9" fmla="*/ 6 h 137"/>
                <a:gd name="T10" fmla="*/ 14 w 24"/>
                <a:gd name="T11" fmla="*/ 8 h 137"/>
                <a:gd name="T12" fmla="*/ 14 w 24"/>
                <a:gd name="T13" fmla="*/ 9 h 137"/>
                <a:gd name="T14" fmla="*/ 14 w 24"/>
                <a:gd name="T15" fmla="*/ 13 h 137"/>
                <a:gd name="T16" fmla="*/ 12 w 24"/>
                <a:gd name="T17" fmla="*/ 15 h 137"/>
                <a:gd name="T18" fmla="*/ 12 w 24"/>
                <a:gd name="T19" fmla="*/ 19 h 137"/>
                <a:gd name="T20" fmla="*/ 12 w 24"/>
                <a:gd name="T21" fmla="*/ 23 h 137"/>
                <a:gd name="T22" fmla="*/ 10 w 24"/>
                <a:gd name="T23" fmla="*/ 27 h 137"/>
                <a:gd name="T24" fmla="*/ 10 w 24"/>
                <a:gd name="T25" fmla="*/ 31 h 137"/>
                <a:gd name="T26" fmla="*/ 10 w 24"/>
                <a:gd name="T27" fmla="*/ 34 h 137"/>
                <a:gd name="T28" fmla="*/ 10 w 24"/>
                <a:gd name="T29" fmla="*/ 40 h 137"/>
                <a:gd name="T30" fmla="*/ 8 w 24"/>
                <a:gd name="T31" fmla="*/ 44 h 137"/>
                <a:gd name="T32" fmla="*/ 8 w 24"/>
                <a:gd name="T33" fmla="*/ 50 h 137"/>
                <a:gd name="T34" fmla="*/ 8 w 24"/>
                <a:gd name="T35" fmla="*/ 54 h 137"/>
                <a:gd name="T36" fmla="*/ 6 w 24"/>
                <a:gd name="T37" fmla="*/ 59 h 137"/>
                <a:gd name="T38" fmla="*/ 6 w 24"/>
                <a:gd name="T39" fmla="*/ 65 h 137"/>
                <a:gd name="T40" fmla="*/ 6 w 24"/>
                <a:gd name="T41" fmla="*/ 71 h 137"/>
                <a:gd name="T42" fmla="*/ 4 w 24"/>
                <a:gd name="T43" fmla="*/ 77 h 137"/>
                <a:gd name="T44" fmla="*/ 4 w 24"/>
                <a:gd name="T45" fmla="*/ 82 h 137"/>
                <a:gd name="T46" fmla="*/ 4 w 24"/>
                <a:gd name="T47" fmla="*/ 88 h 137"/>
                <a:gd name="T48" fmla="*/ 2 w 24"/>
                <a:gd name="T49" fmla="*/ 94 h 137"/>
                <a:gd name="T50" fmla="*/ 2 w 24"/>
                <a:gd name="T51" fmla="*/ 100 h 137"/>
                <a:gd name="T52" fmla="*/ 2 w 24"/>
                <a:gd name="T53" fmla="*/ 105 h 137"/>
                <a:gd name="T54" fmla="*/ 2 w 24"/>
                <a:gd name="T55" fmla="*/ 111 h 137"/>
                <a:gd name="T56" fmla="*/ 0 w 24"/>
                <a:gd name="T57" fmla="*/ 117 h 137"/>
                <a:gd name="T58" fmla="*/ 0 w 24"/>
                <a:gd name="T59" fmla="*/ 124 h 137"/>
                <a:gd name="T60" fmla="*/ 0 w 24"/>
                <a:gd name="T61" fmla="*/ 130 h 137"/>
                <a:gd name="T62" fmla="*/ 0 w 24"/>
                <a:gd name="T63" fmla="*/ 136 h 137"/>
                <a:gd name="T64" fmla="*/ 8 w 24"/>
                <a:gd name="T65" fmla="*/ 136 h 137"/>
                <a:gd name="T66" fmla="*/ 8 w 24"/>
                <a:gd name="T67" fmla="*/ 130 h 137"/>
                <a:gd name="T68" fmla="*/ 8 w 24"/>
                <a:gd name="T69" fmla="*/ 124 h 137"/>
                <a:gd name="T70" fmla="*/ 10 w 24"/>
                <a:gd name="T71" fmla="*/ 119 h 137"/>
                <a:gd name="T72" fmla="*/ 10 w 24"/>
                <a:gd name="T73" fmla="*/ 113 h 137"/>
                <a:gd name="T74" fmla="*/ 10 w 24"/>
                <a:gd name="T75" fmla="*/ 105 h 137"/>
                <a:gd name="T76" fmla="*/ 10 w 24"/>
                <a:gd name="T77" fmla="*/ 100 h 137"/>
                <a:gd name="T78" fmla="*/ 12 w 24"/>
                <a:gd name="T79" fmla="*/ 94 h 137"/>
                <a:gd name="T80" fmla="*/ 12 w 24"/>
                <a:gd name="T81" fmla="*/ 88 h 137"/>
                <a:gd name="T82" fmla="*/ 12 w 24"/>
                <a:gd name="T83" fmla="*/ 82 h 137"/>
                <a:gd name="T84" fmla="*/ 14 w 24"/>
                <a:gd name="T85" fmla="*/ 77 h 137"/>
                <a:gd name="T86" fmla="*/ 14 w 24"/>
                <a:gd name="T87" fmla="*/ 71 h 137"/>
                <a:gd name="T88" fmla="*/ 14 w 24"/>
                <a:gd name="T89" fmla="*/ 65 h 137"/>
                <a:gd name="T90" fmla="*/ 14 w 24"/>
                <a:gd name="T91" fmla="*/ 61 h 137"/>
                <a:gd name="T92" fmla="*/ 15 w 24"/>
                <a:gd name="T93" fmla="*/ 55 h 137"/>
                <a:gd name="T94" fmla="*/ 15 w 24"/>
                <a:gd name="T95" fmla="*/ 50 h 137"/>
                <a:gd name="T96" fmla="*/ 15 w 24"/>
                <a:gd name="T97" fmla="*/ 46 h 137"/>
                <a:gd name="T98" fmla="*/ 17 w 24"/>
                <a:gd name="T99" fmla="*/ 40 h 137"/>
                <a:gd name="T100" fmla="*/ 17 w 24"/>
                <a:gd name="T101" fmla="*/ 36 h 137"/>
                <a:gd name="T102" fmla="*/ 17 w 24"/>
                <a:gd name="T103" fmla="*/ 32 h 137"/>
                <a:gd name="T104" fmla="*/ 19 w 24"/>
                <a:gd name="T105" fmla="*/ 27 h 137"/>
                <a:gd name="T106" fmla="*/ 19 w 24"/>
                <a:gd name="T107" fmla="*/ 23 h 137"/>
                <a:gd name="T108" fmla="*/ 19 w 24"/>
                <a:gd name="T109" fmla="*/ 21 h 137"/>
                <a:gd name="T110" fmla="*/ 19 w 24"/>
                <a:gd name="T111" fmla="*/ 17 h 137"/>
                <a:gd name="T112" fmla="*/ 21 w 24"/>
                <a:gd name="T113" fmla="*/ 13 h 137"/>
                <a:gd name="T114" fmla="*/ 21 w 24"/>
                <a:gd name="T115" fmla="*/ 11 h 137"/>
                <a:gd name="T116" fmla="*/ 21 w 24"/>
                <a:gd name="T117" fmla="*/ 9 h 137"/>
                <a:gd name="T118" fmla="*/ 21 w 24"/>
                <a:gd name="T119" fmla="*/ 6 h 137"/>
                <a:gd name="T120" fmla="*/ 21 w 24"/>
                <a:gd name="T121" fmla="*/ 4 h 137"/>
                <a:gd name="T122" fmla="*/ 23 w 24"/>
                <a:gd name="T123" fmla="*/ 2 h 137"/>
                <a:gd name="T124" fmla="*/ 15 w 24"/>
                <a:gd name="T125" fmla="*/ 0 h 1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4"/>
                <a:gd name="T190" fmla="*/ 0 h 137"/>
                <a:gd name="T191" fmla="*/ 24 w 24"/>
                <a:gd name="T192" fmla="*/ 137 h 1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4" h="137">
                  <a:moveTo>
                    <a:pt x="15" y="0"/>
                  </a:moveTo>
                  <a:lnTo>
                    <a:pt x="14" y="0"/>
                  </a:lnTo>
                  <a:lnTo>
                    <a:pt x="14" y="2"/>
                  </a:lnTo>
                  <a:lnTo>
                    <a:pt x="14" y="4"/>
                  </a:lnTo>
                  <a:lnTo>
                    <a:pt x="14" y="6"/>
                  </a:lnTo>
                  <a:lnTo>
                    <a:pt x="14" y="8"/>
                  </a:lnTo>
                  <a:lnTo>
                    <a:pt x="14" y="9"/>
                  </a:lnTo>
                  <a:lnTo>
                    <a:pt x="14" y="13"/>
                  </a:lnTo>
                  <a:lnTo>
                    <a:pt x="12" y="15"/>
                  </a:lnTo>
                  <a:lnTo>
                    <a:pt x="12" y="19"/>
                  </a:lnTo>
                  <a:lnTo>
                    <a:pt x="12" y="23"/>
                  </a:lnTo>
                  <a:lnTo>
                    <a:pt x="10" y="27"/>
                  </a:lnTo>
                  <a:lnTo>
                    <a:pt x="10" y="31"/>
                  </a:lnTo>
                  <a:lnTo>
                    <a:pt x="10" y="34"/>
                  </a:lnTo>
                  <a:lnTo>
                    <a:pt x="10" y="40"/>
                  </a:lnTo>
                  <a:lnTo>
                    <a:pt x="8" y="44"/>
                  </a:lnTo>
                  <a:lnTo>
                    <a:pt x="8" y="50"/>
                  </a:lnTo>
                  <a:lnTo>
                    <a:pt x="8" y="54"/>
                  </a:lnTo>
                  <a:lnTo>
                    <a:pt x="6" y="59"/>
                  </a:lnTo>
                  <a:lnTo>
                    <a:pt x="6" y="65"/>
                  </a:lnTo>
                  <a:lnTo>
                    <a:pt x="6" y="71"/>
                  </a:lnTo>
                  <a:lnTo>
                    <a:pt x="4" y="77"/>
                  </a:lnTo>
                  <a:lnTo>
                    <a:pt x="4" y="82"/>
                  </a:lnTo>
                  <a:lnTo>
                    <a:pt x="4" y="88"/>
                  </a:lnTo>
                  <a:lnTo>
                    <a:pt x="2" y="94"/>
                  </a:lnTo>
                  <a:lnTo>
                    <a:pt x="2" y="100"/>
                  </a:lnTo>
                  <a:lnTo>
                    <a:pt x="2" y="105"/>
                  </a:lnTo>
                  <a:lnTo>
                    <a:pt x="2" y="111"/>
                  </a:lnTo>
                  <a:lnTo>
                    <a:pt x="0" y="117"/>
                  </a:lnTo>
                  <a:lnTo>
                    <a:pt x="0" y="124"/>
                  </a:lnTo>
                  <a:lnTo>
                    <a:pt x="0" y="130"/>
                  </a:lnTo>
                  <a:lnTo>
                    <a:pt x="0" y="136"/>
                  </a:lnTo>
                  <a:lnTo>
                    <a:pt x="8" y="136"/>
                  </a:lnTo>
                  <a:lnTo>
                    <a:pt x="8" y="130"/>
                  </a:lnTo>
                  <a:lnTo>
                    <a:pt x="8" y="124"/>
                  </a:lnTo>
                  <a:lnTo>
                    <a:pt x="10" y="119"/>
                  </a:lnTo>
                  <a:lnTo>
                    <a:pt x="10" y="113"/>
                  </a:lnTo>
                  <a:lnTo>
                    <a:pt x="10" y="105"/>
                  </a:lnTo>
                  <a:lnTo>
                    <a:pt x="10" y="100"/>
                  </a:lnTo>
                  <a:lnTo>
                    <a:pt x="12" y="94"/>
                  </a:lnTo>
                  <a:lnTo>
                    <a:pt x="12" y="88"/>
                  </a:lnTo>
                  <a:lnTo>
                    <a:pt x="12" y="82"/>
                  </a:lnTo>
                  <a:lnTo>
                    <a:pt x="14" y="77"/>
                  </a:lnTo>
                  <a:lnTo>
                    <a:pt x="14" y="71"/>
                  </a:lnTo>
                  <a:lnTo>
                    <a:pt x="14" y="65"/>
                  </a:lnTo>
                  <a:lnTo>
                    <a:pt x="14" y="61"/>
                  </a:lnTo>
                  <a:lnTo>
                    <a:pt x="15" y="55"/>
                  </a:lnTo>
                  <a:lnTo>
                    <a:pt x="15" y="50"/>
                  </a:lnTo>
                  <a:lnTo>
                    <a:pt x="15" y="46"/>
                  </a:lnTo>
                  <a:lnTo>
                    <a:pt x="17" y="40"/>
                  </a:lnTo>
                  <a:lnTo>
                    <a:pt x="17" y="36"/>
                  </a:lnTo>
                  <a:lnTo>
                    <a:pt x="17" y="32"/>
                  </a:lnTo>
                  <a:lnTo>
                    <a:pt x="19" y="27"/>
                  </a:lnTo>
                  <a:lnTo>
                    <a:pt x="19" y="23"/>
                  </a:lnTo>
                  <a:lnTo>
                    <a:pt x="19" y="21"/>
                  </a:lnTo>
                  <a:lnTo>
                    <a:pt x="19" y="17"/>
                  </a:lnTo>
                  <a:lnTo>
                    <a:pt x="21" y="13"/>
                  </a:lnTo>
                  <a:lnTo>
                    <a:pt x="21" y="11"/>
                  </a:lnTo>
                  <a:lnTo>
                    <a:pt x="21" y="9"/>
                  </a:lnTo>
                  <a:lnTo>
                    <a:pt x="21" y="6"/>
                  </a:lnTo>
                  <a:lnTo>
                    <a:pt x="21" y="4"/>
                  </a:lnTo>
                  <a:lnTo>
                    <a:pt x="23" y="2"/>
                  </a:lnTo>
                  <a:lnTo>
                    <a:pt x="15" y="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53" name="Freeform 81"/>
            <p:cNvSpPr>
              <a:spLocks/>
            </p:cNvSpPr>
            <p:nvPr/>
          </p:nvSpPr>
          <p:spPr bwMode="auto">
            <a:xfrm>
              <a:off x="3361" y="3246"/>
              <a:ext cx="34" cy="47"/>
            </a:xfrm>
            <a:custGeom>
              <a:avLst/>
              <a:gdLst>
                <a:gd name="T0" fmla="*/ 27 w 34"/>
                <a:gd name="T1" fmla="*/ 0 h 47"/>
                <a:gd name="T2" fmla="*/ 27 w 34"/>
                <a:gd name="T3" fmla="*/ 2 h 47"/>
                <a:gd name="T4" fmla="*/ 25 w 34"/>
                <a:gd name="T5" fmla="*/ 2 h 47"/>
                <a:gd name="T6" fmla="*/ 25 w 34"/>
                <a:gd name="T7" fmla="*/ 4 h 47"/>
                <a:gd name="T8" fmla="*/ 23 w 34"/>
                <a:gd name="T9" fmla="*/ 4 h 47"/>
                <a:gd name="T10" fmla="*/ 21 w 34"/>
                <a:gd name="T11" fmla="*/ 6 h 47"/>
                <a:gd name="T12" fmla="*/ 21 w 34"/>
                <a:gd name="T13" fmla="*/ 7 h 47"/>
                <a:gd name="T14" fmla="*/ 20 w 34"/>
                <a:gd name="T15" fmla="*/ 7 h 47"/>
                <a:gd name="T16" fmla="*/ 20 w 34"/>
                <a:gd name="T17" fmla="*/ 9 h 47"/>
                <a:gd name="T18" fmla="*/ 18 w 34"/>
                <a:gd name="T19" fmla="*/ 11 h 47"/>
                <a:gd name="T20" fmla="*/ 16 w 34"/>
                <a:gd name="T21" fmla="*/ 13 h 47"/>
                <a:gd name="T22" fmla="*/ 14 w 34"/>
                <a:gd name="T23" fmla="*/ 15 h 47"/>
                <a:gd name="T24" fmla="*/ 14 w 34"/>
                <a:gd name="T25" fmla="*/ 17 h 47"/>
                <a:gd name="T26" fmla="*/ 12 w 34"/>
                <a:gd name="T27" fmla="*/ 19 h 47"/>
                <a:gd name="T28" fmla="*/ 10 w 34"/>
                <a:gd name="T29" fmla="*/ 21 h 47"/>
                <a:gd name="T30" fmla="*/ 8 w 34"/>
                <a:gd name="T31" fmla="*/ 23 h 47"/>
                <a:gd name="T32" fmla="*/ 8 w 34"/>
                <a:gd name="T33" fmla="*/ 27 h 47"/>
                <a:gd name="T34" fmla="*/ 6 w 34"/>
                <a:gd name="T35" fmla="*/ 29 h 47"/>
                <a:gd name="T36" fmla="*/ 6 w 34"/>
                <a:gd name="T37" fmla="*/ 30 h 47"/>
                <a:gd name="T38" fmla="*/ 4 w 34"/>
                <a:gd name="T39" fmla="*/ 32 h 47"/>
                <a:gd name="T40" fmla="*/ 2 w 34"/>
                <a:gd name="T41" fmla="*/ 34 h 47"/>
                <a:gd name="T42" fmla="*/ 2 w 34"/>
                <a:gd name="T43" fmla="*/ 36 h 47"/>
                <a:gd name="T44" fmla="*/ 0 w 34"/>
                <a:gd name="T45" fmla="*/ 38 h 47"/>
                <a:gd name="T46" fmla="*/ 0 w 34"/>
                <a:gd name="T47" fmla="*/ 42 h 47"/>
                <a:gd name="T48" fmla="*/ 0 w 34"/>
                <a:gd name="T49" fmla="*/ 44 h 47"/>
                <a:gd name="T50" fmla="*/ 8 w 34"/>
                <a:gd name="T51" fmla="*/ 46 h 47"/>
                <a:gd name="T52" fmla="*/ 8 w 34"/>
                <a:gd name="T53" fmla="*/ 44 h 47"/>
                <a:gd name="T54" fmla="*/ 8 w 34"/>
                <a:gd name="T55" fmla="*/ 42 h 47"/>
                <a:gd name="T56" fmla="*/ 10 w 34"/>
                <a:gd name="T57" fmla="*/ 40 h 47"/>
                <a:gd name="T58" fmla="*/ 10 w 34"/>
                <a:gd name="T59" fmla="*/ 38 h 47"/>
                <a:gd name="T60" fmla="*/ 12 w 34"/>
                <a:gd name="T61" fmla="*/ 36 h 47"/>
                <a:gd name="T62" fmla="*/ 12 w 34"/>
                <a:gd name="T63" fmla="*/ 34 h 47"/>
                <a:gd name="T64" fmla="*/ 14 w 34"/>
                <a:gd name="T65" fmla="*/ 32 h 47"/>
                <a:gd name="T66" fmla="*/ 14 w 34"/>
                <a:gd name="T67" fmla="*/ 30 h 47"/>
                <a:gd name="T68" fmla="*/ 16 w 34"/>
                <a:gd name="T69" fmla="*/ 29 h 47"/>
                <a:gd name="T70" fmla="*/ 16 w 34"/>
                <a:gd name="T71" fmla="*/ 27 h 47"/>
                <a:gd name="T72" fmla="*/ 18 w 34"/>
                <a:gd name="T73" fmla="*/ 25 h 47"/>
                <a:gd name="T74" fmla="*/ 20 w 34"/>
                <a:gd name="T75" fmla="*/ 23 h 47"/>
                <a:gd name="T76" fmla="*/ 20 w 34"/>
                <a:gd name="T77" fmla="*/ 21 h 47"/>
                <a:gd name="T78" fmla="*/ 21 w 34"/>
                <a:gd name="T79" fmla="*/ 19 h 47"/>
                <a:gd name="T80" fmla="*/ 23 w 34"/>
                <a:gd name="T81" fmla="*/ 17 h 47"/>
                <a:gd name="T82" fmla="*/ 23 w 34"/>
                <a:gd name="T83" fmla="*/ 15 h 47"/>
                <a:gd name="T84" fmla="*/ 25 w 34"/>
                <a:gd name="T85" fmla="*/ 13 h 47"/>
                <a:gd name="T86" fmla="*/ 27 w 34"/>
                <a:gd name="T87" fmla="*/ 11 h 47"/>
                <a:gd name="T88" fmla="*/ 29 w 34"/>
                <a:gd name="T89" fmla="*/ 9 h 47"/>
                <a:gd name="T90" fmla="*/ 31 w 34"/>
                <a:gd name="T91" fmla="*/ 7 h 47"/>
                <a:gd name="T92" fmla="*/ 33 w 34"/>
                <a:gd name="T93" fmla="*/ 6 h 47"/>
                <a:gd name="T94" fmla="*/ 27 w 34"/>
                <a:gd name="T95" fmla="*/ 0 h 4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
                <a:gd name="T145" fmla="*/ 0 h 47"/>
                <a:gd name="T146" fmla="*/ 34 w 34"/>
                <a:gd name="T147" fmla="*/ 47 h 4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 h="47">
                  <a:moveTo>
                    <a:pt x="27" y="0"/>
                  </a:moveTo>
                  <a:lnTo>
                    <a:pt x="27" y="2"/>
                  </a:lnTo>
                  <a:lnTo>
                    <a:pt x="25" y="2"/>
                  </a:lnTo>
                  <a:lnTo>
                    <a:pt x="25" y="4"/>
                  </a:lnTo>
                  <a:lnTo>
                    <a:pt x="23" y="4"/>
                  </a:lnTo>
                  <a:lnTo>
                    <a:pt x="21" y="6"/>
                  </a:lnTo>
                  <a:lnTo>
                    <a:pt x="21" y="7"/>
                  </a:lnTo>
                  <a:lnTo>
                    <a:pt x="20" y="7"/>
                  </a:lnTo>
                  <a:lnTo>
                    <a:pt x="20" y="9"/>
                  </a:lnTo>
                  <a:lnTo>
                    <a:pt x="18" y="11"/>
                  </a:lnTo>
                  <a:lnTo>
                    <a:pt x="16" y="13"/>
                  </a:lnTo>
                  <a:lnTo>
                    <a:pt x="14" y="15"/>
                  </a:lnTo>
                  <a:lnTo>
                    <a:pt x="14" y="17"/>
                  </a:lnTo>
                  <a:lnTo>
                    <a:pt x="12" y="19"/>
                  </a:lnTo>
                  <a:lnTo>
                    <a:pt x="10" y="21"/>
                  </a:lnTo>
                  <a:lnTo>
                    <a:pt x="8" y="23"/>
                  </a:lnTo>
                  <a:lnTo>
                    <a:pt x="8" y="27"/>
                  </a:lnTo>
                  <a:lnTo>
                    <a:pt x="6" y="29"/>
                  </a:lnTo>
                  <a:lnTo>
                    <a:pt x="6" y="30"/>
                  </a:lnTo>
                  <a:lnTo>
                    <a:pt x="4" y="32"/>
                  </a:lnTo>
                  <a:lnTo>
                    <a:pt x="2" y="34"/>
                  </a:lnTo>
                  <a:lnTo>
                    <a:pt x="2" y="36"/>
                  </a:lnTo>
                  <a:lnTo>
                    <a:pt x="0" y="38"/>
                  </a:lnTo>
                  <a:lnTo>
                    <a:pt x="0" y="42"/>
                  </a:lnTo>
                  <a:lnTo>
                    <a:pt x="0" y="44"/>
                  </a:lnTo>
                  <a:lnTo>
                    <a:pt x="8" y="46"/>
                  </a:lnTo>
                  <a:lnTo>
                    <a:pt x="8" y="44"/>
                  </a:lnTo>
                  <a:lnTo>
                    <a:pt x="8" y="42"/>
                  </a:lnTo>
                  <a:lnTo>
                    <a:pt x="10" y="40"/>
                  </a:lnTo>
                  <a:lnTo>
                    <a:pt x="10" y="38"/>
                  </a:lnTo>
                  <a:lnTo>
                    <a:pt x="12" y="36"/>
                  </a:lnTo>
                  <a:lnTo>
                    <a:pt x="12" y="34"/>
                  </a:lnTo>
                  <a:lnTo>
                    <a:pt x="14" y="32"/>
                  </a:lnTo>
                  <a:lnTo>
                    <a:pt x="14" y="30"/>
                  </a:lnTo>
                  <a:lnTo>
                    <a:pt x="16" y="29"/>
                  </a:lnTo>
                  <a:lnTo>
                    <a:pt x="16" y="27"/>
                  </a:lnTo>
                  <a:lnTo>
                    <a:pt x="18" y="25"/>
                  </a:lnTo>
                  <a:lnTo>
                    <a:pt x="20" y="23"/>
                  </a:lnTo>
                  <a:lnTo>
                    <a:pt x="20" y="21"/>
                  </a:lnTo>
                  <a:lnTo>
                    <a:pt x="21" y="19"/>
                  </a:lnTo>
                  <a:lnTo>
                    <a:pt x="23" y="17"/>
                  </a:lnTo>
                  <a:lnTo>
                    <a:pt x="23" y="15"/>
                  </a:lnTo>
                  <a:lnTo>
                    <a:pt x="25" y="13"/>
                  </a:lnTo>
                  <a:lnTo>
                    <a:pt x="27" y="11"/>
                  </a:lnTo>
                  <a:lnTo>
                    <a:pt x="29" y="9"/>
                  </a:lnTo>
                  <a:lnTo>
                    <a:pt x="31" y="7"/>
                  </a:lnTo>
                  <a:lnTo>
                    <a:pt x="33" y="6"/>
                  </a:lnTo>
                  <a:lnTo>
                    <a:pt x="27" y="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54" name="Freeform 82"/>
            <p:cNvSpPr>
              <a:spLocks/>
            </p:cNvSpPr>
            <p:nvPr/>
          </p:nvSpPr>
          <p:spPr bwMode="auto">
            <a:xfrm>
              <a:off x="3388" y="3215"/>
              <a:ext cx="17" cy="38"/>
            </a:xfrm>
            <a:custGeom>
              <a:avLst/>
              <a:gdLst>
                <a:gd name="T0" fmla="*/ 5 w 17"/>
                <a:gd name="T1" fmla="*/ 6 h 38"/>
                <a:gd name="T2" fmla="*/ 2 w 17"/>
                <a:gd name="T3" fmla="*/ 4 h 38"/>
                <a:gd name="T4" fmla="*/ 2 w 17"/>
                <a:gd name="T5" fmla="*/ 6 h 38"/>
                <a:gd name="T6" fmla="*/ 2 w 17"/>
                <a:gd name="T7" fmla="*/ 8 h 38"/>
                <a:gd name="T8" fmla="*/ 2 w 17"/>
                <a:gd name="T9" fmla="*/ 10 h 38"/>
                <a:gd name="T10" fmla="*/ 2 w 17"/>
                <a:gd name="T11" fmla="*/ 12 h 38"/>
                <a:gd name="T12" fmla="*/ 5 w 17"/>
                <a:gd name="T13" fmla="*/ 14 h 38"/>
                <a:gd name="T14" fmla="*/ 5 w 17"/>
                <a:gd name="T15" fmla="*/ 16 h 38"/>
                <a:gd name="T16" fmla="*/ 5 w 17"/>
                <a:gd name="T17" fmla="*/ 17 h 38"/>
                <a:gd name="T18" fmla="*/ 5 w 17"/>
                <a:gd name="T19" fmla="*/ 19 h 38"/>
                <a:gd name="T20" fmla="*/ 5 w 17"/>
                <a:gd name="T21" fmla="*/ 21 h 38"/>
                <a:gd name="T22" fmla="*/ 5 w 17"/>
                <a:gd name="T23" fmla="*/ 23 h 38"/>
                <a:gd name="T24" fmla="*/ 2 w 17"/>
                <a:gd name="T25" fmla="*/ 25 h 38"/>
                <a:gd name="T26" fmla="*/ 2 w 17"/>
                <a:gd name="T27" fmla="*/ 27 h 38"/>
                <a:gd name="T28" fmla="*/ 2 w 17"/>
                <a:gd name="T29" fmla="*/ 29 h 38"/>
                <a:gd name="T30" fmla="*/ 0 w 17"/>
                <a:gd name="T31" fmla="*/ 29 h 38"/>
                <a:gd name="T32" fmla="*/ 0 w 17"/>
                <a:gd name="T33" fmla="*/ 31 h 38"/>
                <a:gd name="T34" fmla="*/ 8 w 17"/>
                <a:gd name="T35" fmla="*/ 37 h 38"/>
                <a:gd name="T36" fmla="*/ 10 w 17"/>
                <a:gd name="T37" fmla="*/ 35 h 38"/>
                <a:gd name="T38" fmla="*/ 10 w 17"/>
                <a:gd name="T39" fmla="*/ 33 h 38"/>
                <a:gd name="T40" fmla="*/ 13 w 17"/>
                <a:gd name="T41" fmla="*/ 31 h 38"/>
                <a:gd name="T42" fmla="*/ 13 w 17"/>
                <a:gd name="T43" fmla="*/ 29 h 38"/>
                <a:gd name="T44" fmla="*/ 13 w 17"/>
                <a:gd name="T45" fmla="*/ 27 h 38"/>
                <a:gd name="T46" fmla="*/ 16 w 17"/>
                <a:gd name="T47" fmla="*/ 25 h 38"/>
                <a:gd name="T48" fmla="*/ 16 w 17"/>
                <a:gd name="T49" fmla="*/ 23 h 38"/>
                <a:gd name="T50" fmla="*/ 16 w 17"/>
                <a:gd name="T51" fmla="*/ 21 h 38"/>
                <a:gd name="T52" fmla="*/ 16 w 17"/>
                <a:gd name="T53" fmla="*/ 19 h 38"/>
                <a:gd name="T54" fmla="*/ 16 w 17"/>
                <a:gd name="T55" fmla="*/ 17 h 38"/>
                <a:gd name="T56" fmla="*/ 16 w 17"/>
                <a:gd name="T57" fmla="*/ 16 h 38"/>
                <a:gd name="T58" fmla="*/ 16 w 17"/>
                <a:gd name="T59" fmla="*/ 14 h 38"/>
                <a:gd name="T60" fmla="*/ 16 w 17"/>
                <a:gd name="T61" fmla="*/ 12 h 38"/>
                <a:gd name="T62" fmla="*/ 16 w 17"/>
                <a:gd name="T63" fmla="*/ 10 h 38"/>
                <a:gd name="T64" fmla="*/ 13 w 17"/>
                <a:gd name="T65" fmla="*/ 8 h 38"/>
                <a:gd name="T66" fmla="*/ 13 w 17"/>
                <a:gd name="T67" fmla="*/ 6 h 38"/>
                <a:gd name="T68" fmla="*/ 13 w 17"/>
                <a:gd name="T69" fmla="*/ 4 h 38"/>
                <a:gd name="T70" fmla="*/ 13 w 17"/>
                <a:gd name="T71" fmla="*/ 2 h 38"/>
                <a:gd name="T72" fmla="*/ 10 w 17"/>
                <a:gd name="T73" fmla="*/ 0 h 38"/>
                <a:gd name="T74" fmla="*/ 5 w 17"/>
                <a:gd name="T75" fmla="*/ 6 h 3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7"/>
                <a:gd name="T115" fmla="*/ 0 h 38"/>
                <a:gd name="T116" fmla="*/ 17 w 17"/>
                <a:gd name="T117" fmla="*/ 38 h 3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7" h="38">
                  <a:moveTo>
                    <a:pt x="5" y="6"/>
                  </a:moveTo>
                  <a:lnTo>
                    <a:pt x="2" y="4"/>
                  </a:lnTo>
                  <a:lnTo>
                    <a:pt x="2" y="6"/>
                  </a:lnTo>
                  <a:lnTo>
                    <a:pt x="2" y="8"/>
                  </a:lnTo>
                  <a:lnTo>
                    <a:pt x="2" y="10"/>
                  </a:lnTo>
                  <a:lnTo>
                    <a:pt x="2" y="12"/>
                  </a:lnTo>
                  <a:lnTo>
                    <a:pt x="5" y="14"/>
                  </a:lnTo>
                  <a:lnTo>
                    <a:pt x="5" y="16"/>
                  </a:lnTo>
                  <a:lnTo>
                    <a:pt x="5" y="17"/>
                  </a:lnTo>
                  <a:lnTo>
                    <a:pt x="5" y="19"/>
                  </a:lnTo>
                  <a:lnTo>
                    <a:pt x="5" y="21"/>
                  </a:lnTo>
                  <a:lnTo>
                    <a:pt x="5" y="23"/>
                  </a:lnTo>
                  <a:lnTo>
                    <a:pt x="2" y="25"/>
                  </a:lnTo>
                  <a:lnTo>
                    <a:pt x="2" y="27"/>
                  </a:lnTo>
                  <a:lnTo>
                    <a:pt x="2" y="29"/>
                  </a:lnTo>
                  <a:lnTo>
                    <a:pt x="0" y="29"/>
                  </a:lnTo>
                  <a:lnTo>
                    <a:pt x="0" y="31"/>
                  </a:lnTo>
                  <a:lnTo>
                    <a:pt x="8" y="37"/>
                  </a:lnTo>
                  <a:lnTo>
                    <a:pt x="10" y="35"/>
                  </a:lnTo>
                  <a:lnTo>
                    <a:pt x="10" y="33"/>
                  </a:lnTo>
                  <a:lnTo>
                    <a:pt x="13" y="31"/>
                  </a:lnTo>
                  <a:lnTo>
                    <a:pt x="13" y="29"/>
                  </a:lnTo>
                  <a:lnTo>
                    <a:pt x="13" y="27"/>
                  </a:lnTo>
                  <a:lnTo>
                    <a:pt x="16" y="25"/>
                  </a:lnTo>
                  <a:lnTo>
                    <a:pt x="16" y="23"/>
                  </a:lnTo>
                  <a:lnTo>
                    <a:pt x="16" y="21"/>
                  </a:lnTo>
                  <a:lnTo>
                    <a:pt x="16" y="19"/>
                  </a:lnTo>
                  <a:lnTo>
                    <a:pt x="16" y="17"/>
                  </a:lnTo>
                  <a:lnTo>
                    <a:pt x="16" y="16"/>
                  </a:lnTo>
                  <a:lnTo>
                    <a:pt x="16" y="14"/>
                  </a:lnTo>
                  <a:lnTo>
                    <a:pt x="16" y="12"/>
                  </a:lnTo>
                  <a:lnTo>
                    <a:pt x="16" y="10"/>
                  </a:lnTo>
                  <a:lnTo>
                    <a:pt x="13" y="8"/>
                  </a:lnTo>
                  <a:lnTo>
                    <a:pt x="13" y="6"/>
                  </a:lnTo>
                  <a:lnTo>
                    <a:pt x="13" y="4"/>
                  </a:lnTo>
                  <a:lnTo>
                    <a:pt x="13" y="2"/>
                  </a:lnTo>
                  <a:lnTo>
                    <a:pt x="10" y="0"/>
                  </a:lnTo>
                  <a:lnTo>
                    <a:pt x="5" y="6"/>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55" name="Freeform 83"/>
            <p:cNvSpPr>
              <a:spLocks/>
            </p:cNvSpPr>
            <p:nvPr/>
          </p:nvSpPr>
          <p:spPr bwMode="auto">
            <a:xfrm>
              <a:off x="3356" y="3208"/>
              <a:ext cx="41" cy="17"/>
            </a:xfrm>
            <a:custGeom>
              <a:avLst/>
              <a:gdLst>
                <a:gd name="T0" fmla="*/ 4 w 41"/>
                <a:gd name="T1" fmla="*/ 11 h 17"/>
                <a:gd name="T2" fmla="*/ 5 w 41"/>
                <a:gd name="T3" fmla="*/ 11 h 17"/>
                <a:gd name="T4" fmla="*/ 7 w 41"/>
                <a:gd name="T5" fmla="*/ 8 h 17"/>
                <a:gd name="T6" fmla="*/ 9 w 41"/>
                <a:gd name="T7" fmla="*/ 8 h 17"/>
                <a:gd name="T8" fmla="*/ 11 w 41"/>
                <a:gd name="T9" fmla="*/ 8 h 17"/>
                <a:gd name="T10" fmla="*/ 13 w 41"/>
                <a:gd name="T11" fmla="*/ 8 h 17"/>
                <a:gd name="T12" fmla="*/ 15 w 41"/>
                <a:gd name="T13" fmla="*/ 8 h 17"/>
                <a:gd name="T14" fmla="*/ 17 w 41"/>
                <a:gd name="T15" fmla="*/ 8 h 17"/>
                <a:gd name="T16" fmla="*/ 19 w 41"/>
                <a:gd name="T17" fmla="*/ 8 h 17"/>
                <a:gd name="T18" fmla="*/ 21 w 41"/>
                <a:gd name="T19" fmla="*/ 8 h 17"/>
                <a:gd name="T20" fmla="*/ 23 w 41"/>
                <a:gd name="T21" fmla="*/ 8 h 17"/>
                <a:gd name="T22" fmla="*/ 25 w 41"/>
                <a:gd name="T23" fmla="*/ 8 h 17"/>
                <a:gd name="T24" fmla="*/ 25 w 41"/>
                <a:gd name="T25" fmla="*/ 11 h 17"/>
                <a:gd name="T26" fmla="*/ 26 w 41"/>
                <a:gd name="T27" fmla="*/ 11 h 17"/>
                <a:gd name="T28" fmla="*/ 28 w 41"/>
                <a:gd name="T29" fmla="*/ 11 h 17"/>
                <a:gd name="T30" fmla="*/ 30 w 41"/>
                <a:gd name="T31" fmla="*/ 13 h 17"/>
                <a:gd name="T32" fmla="*/ 32 w 41"/>
                <a:gd name="T33" fmla="*/ 13 h 17"/>
                <a:gd name="T34" fmla="*/ 34 w 41"/>
                <a:gd name="T35" fmla="*/ 16 h 17"/>
                <a:gd name="T36" fmla="*/ 36 w 41"/>
                <a:gd name="T37" fmla="*/ 16 h 17"/>
                <a:gd name="T38" fmla="*/ 40 w 41"/>
                <a:gd name="T39" fmla="*/ 8 h 17"/>
                <a:gd name="T40" fmla="*/ 40 w 41"/>
                <a:gd name="T41" fmla="*/ 6 h 17"/>
                <a:gd name="T42" fmla="*/ 38 w 41"/>
                <a:gd name="T43" fmla="*/ 6 h 17"/>
                <a:gd name="T44" fmla="*/ 36 w 41"/>
                <a:gd name="T45" fmla="*/ 6 h 17"/>
                <a:gd name="T46" fmla="*/ 36 w 41"/>
                <a:gd name="T47" fmla="*/ 3 h 17"/>
                <a:gd name="T48" fmla="*/ 34 w 41"/>
                <a:gd name="T49" fmla="*/ 3 h 17"/>
                <a:gd name="T50" fmla="*/ 32 w 41"/>
                <a:gd name="T51" fmla="*/ 3 h 17"/>
                <a:gd name="T52" fmla="*/ 32 w 41"/>
                <a:gd name="T53" fmla="*/ 1 h 17"/>
                <a:gd name="T54" fmla="*/ 30 w 41"/>
                <a:gd name="T55" fmla="*/ 1 h 17"/>
                <a:gd name="T56" fmla="*/ 28 w 41"/>
                <a:gd name="T57" fmla="*/ 1 h 17"/>
                <a:gd name="T58" fmla="*/ 26 w 41"/>
                <a:gd name="T59" fmla="*/ 1 h 17"/>
                <a:gd name="T60" fmla="*/ 26 w 41"/>
                <a:gd name="T61" fmla="*/ 0 h 17"/>
                <a:gd name="T62" fmla="*/ 25 w 41"/>
                <a:gd name="T63" fmla="*/ 0 h 17"/>
                <a:gd name="T64" fmla="*/ 23 w 41"/>
                <a:gd name="T65" fmla="*/ 0 h 17"/>
                <a:gd name="T66" fmla="*/ 21 w 41"/>
                <a:gd name="T67" fmla="*/ 0 h 17"/>
                <a:gd name="T68" fmla="*/ 19 w 41"/>
                <a:gd name="T69" fmla="*/ 0 h 17"/>
                <a:gd name="T70" fmla="*/ 17 w 41"/>
                <a:gd name="T71" fmla="*/ 0 h 17"/>
                <a:gd name="T72" fmla="*/ 15 w 41"/>
                <a:gd name="T73" fmla="*/ 0 h 17"/>
                <a:gd name="T74" fmla="*/ 13 w 41"/>
                <a:gd name="T75" fmla="*/ 0 h 17"/>
                <a:gd name="T76" fmla="*/ 11 w 41"/>
                <a:gd name="T77" fmla="*/ 0 h 17"/>
                <a:gd name="T78" fmla="*/ 9 w 41"/>
                <a:gd name="T79" fmla="*/ 0 h 17"/>
                <a:gd name="T80" fmla="*/ 7 w 41"/>
                <a:gd name="T81" fmla="*/ 0 h 17"/>
                <a:gd name="T82" fmla="*/ 5 w 41"/>
                <a:gd name="T83" fmla="*/ 0 h 17"/>
                <a:gd name="T84" fmla="*/ 4 w 41"/>
                <a:gd name="T85" fmla="*/ 1 h 17"/>
                <a:gd name="T86" fmla="*/ 2 w 41"/>
                <a:gd name="T87" fmla="*/ 1 h 17"/>
                <a:gd name="T88" fmla="*/ 0 w 41"/>
                <a:gd name="T89" fmla="*/ 3 h 17"/>
                <a:gd name="T90" fmla="*/ 4 w 41"/>
                <a:gd name="T91" fmla="*/ 11 h 1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1"/>
                <a:gd name="T139" fmla="*/ 0 h 17"/>
                <a:gd name="T140" fmla="*/ 41 w 41"/>
                <a:gd name="T141" fmla="*/ 17 h 1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1" h="17">
                  <a:moveTo>
                    <a:pt x="4" y="11"/>
                  </a:moveTo>
                  <a:lnTo>
                    <a:pt x="5" y="11"/>
                  </a:lnTo>
                  <a:lnTo>
                    <a:pt x="7" y="8"/>
                  </a:lnTo>
                  <a:lnTo>
                    <a:pt x="9" y="8"/>
                  </a:lnTo>
                  <a:lnTo>
                    <a:pt x="11" y="8"/>
                  </a:lnTo>
                  <a:lnTo>
                    <a:pt x="13" y="8"/>
                  </a:lnTo>
                  <a:lnTo>
                    <a:pt x="15" y="8"/>
                  </a:lnTo>
                  <a:lnTo>
                    <a:pt x="17" y="8"/>
                  </a:lnTo>
                  <a:lnTo>
                    <a:pt x="19" y="8"/>
                  </a:lnTo>
                  <a:lnTo>
                    <a:pt x="21" y="8"/>
                  </a:lnTo>
                  <a:lnTo>
                    <a:pt x="23" y="8"/>
                  </a:lnTo>
                  <a:lnTo>
                    <a:pt x="25" y="8"/>
                  </a:lnTo>
                  <a:lnTo>
                    <a:pt x="25" y="11"/>
                  </a:lnTo>
                  <a:lnTo>
                    <a:pt x="26" y="11"/>
                  </a:lnTo>
                  <a:lnTo>
                    <a:pt x="28" y="11"/>
                  </a:lnTo>
                  <a:lnTo>
                    <a:pt x="30" y="13"/>
                  </a:lnTo>
                  <a:lnTo>
                    <a:pt x="32" y="13"/>
                  </a:lnTo>
                  <a:lnTo>
                    <a:pt x="34" y="16"/>
                  </a:lnTo>
                  <a:lnTo>
                    <a:pt x="36" y="16"/>
                  </a:lnTo>
                  <a:lnTo>
                    <a:pt x="40" y="8"/>
                  </a:lnTo>
                  <a:lnTo>
                    <a:pt x="40" y="6"/>
                  </a:lnTo>
                  <a:lnTo>
                    <a:pt x="38" y="6"/>
                  </a:lnTo>
                  <a:lnTo>
                    <a:pt x="36" y="6"/>
                  </a:lnTo>
                  <a:lnTo>
                    <a:pt x="36" y="3"/>
                  </a:lnTo>
                  <a:lnTo>
                    <a:pt x="34" y="3"/>
                  </a:lnTo>
                  <a:lnTo>
                    <a:pt x="32" y="3"/>
                  </a:lnTo>
                  <a:lnTo>
                    <a:pt x="32" y="1"/>
                  </a:lnTo>
                  <a:lnTo>
                    <a:pt x="30" y="1"/>
                  </a:lnTo>
                  <a:lnTo>
                    <a:pt x="28" y="1"/>
                  </a:lnTo>
                  <a:lnTo>
                    <a:pt x="26" y="1"/>
                  </a:lnTo>
                  <a:lnTo>
                    <a:pt x="26" y="0"/>
                  </a:lnTo>
                  <a:lnTo>
                    <a:pt x="25" y="0"/>
                  </a:lnTo>
                  <a:lnTo>
                    <a:pt x="23" y="0"/>
                  </a:lnTo>
                  <a:lnTo>
                    <a:pt x="21" y="0"/>
                  </a:lnTo>
                  <a:lnTo>
                    <a:pt x="19" y="0"/>
                  </a:lnTo>
                  <a:lnTo>
                    <a:pt x="17" y="0"/>
                  </a:lnTo>
                  <a:lnTo>
                    <a:pt x="15" y="0"/>
                  </a:lnTo>
                  <a:lnTo>
                    <a:pt x="13" y="0"/>
                  </a:lnTo>
                  <a:lnTo>
                    <a:pt x="11" y="0"/>
                  </a:lnTo>
                  <a:lnTo>
                    <a:pt x="9" y="0"/>
                  </a:lnTo>
                  <a:lnTo>
                    <a:pt x="7" y="0"/>
                  </a:lnTo>
                  <a:lnTo>
                    <a:pt x="5" y="0"/>
                  </a:lnTo>
                  <a:lnTo>
                    <a:pt x="4" y="1"/>
                  </a:lnTo>
                  <a:lnTo>
                    <a:pt x="2" y="1"/>
                  </a:lnTo>
                  <a:lnTo>
                    <a:pt x="0" y="3"/>
                  </a:lnTo>
                  <a:lnTo>
                    <a:pt x="4" y="11"/>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56" name="Freeform 84"/>
            <p:cNvSpPr>
              <a:spLocks/>
            </p:cNvSpPr>
            <p:nvPr/>
          </p:nvSpPr>
          <p:spPr bwMode="auto">
            <a:xfrm>
              <a:off x="3314" y="3209"/>
              <a:ext cx="47" cy="17"/>
            </a:xfrm>
            <a:custGeom>
              <a:avLst/>
              <a:gdLst>
                <a:gd name="T0" fmla="*/ 1 w 47"/>
                <a:gd name="T1" fmla="*/ 9 h 17"/>
                <a:gd name="T2" fmla="*/ 0 w 47"/>
                <a:gd name="T3" fmla="*/ 9 h 17"/>
                <a:gd name="T4" fmla="*/ 1 w 47"/>
                <a:gd name="T5" fmla="*/ 9 h 17"/>
                <a:gd name="T6" fmla="*/ 1 w 47"/>
                <a:gd name="T7" fmla="*/ 11 h 17"/>
                <a:gd name="T8" fmla="*/ 3 w 47"/>
                <a:gd name="T9" fmla="*/ 11 h 17"/>
                <a:gd name="T10" fmla="*/ 5 w 47"/>
                <a:gd name="T11" fmla="*/ 11 h 17"/>
                <a:gd name="T12" fmla="*/ 7 w 47"/>
                <a:gd name="T13" fmla="*/ 11 h 17"/>
                <a:gd name="T14" fmla="*/ 7 w 47"/>
                <a:gd name="T15" fmla="*/ 13 h 17"/>
                <a:gd name="T16" fmla="*/ 9 w 47"/>
                <a:gd name="T17" fmla="*/ 13 h 17"/>
                <a:gd name="T18" fmla="*/ 11 w 47"/>
                <a:gd name="T19" fmla="*/ 13 h 17"/>
                <a:gd name="T20" fmla="*/ 13 w 47"/>
                <a:gd name="T21" fmla="*/ 13 h 17"/>
                <a:gd name="T22" fmla="*/ 15 w 47"/>
                <a:gd name="T23" fmla="*/ 13 h 17"/>
                <a:gd name="T24" fmla="*/ 17 w 47"/>
                <a:gd name="T25" fmla="*/ 13 h 17"/>
                <a:gd name="T26" fmla="*/ 19 w 47"/>
                <a:gd name="T27" fmla="*/ 13 h 17"/>
                <a:gd name="T28" fmla="*/ 19 w 47"/>
                <a:gd name="T29" fmla="*/ 16 h 17"/>
                <a:gd name="T30" fmla="*/ 21 w 47"/>
                <a:gd name="T31" fmla="*/ 16 h 17"/>
                <a:gd name="T32" fmla="*/ 23 w 47"/>
                <a:gd name="T33" fmla="*/ 16 h 17"/>
                <a:gd name="T34" fmla="*/ 24 w 47"/>
                <a:gd name="T35" fmla="*/ 16 h 17"/>
                <a:gd name="T36" fmla="*/ 26 w 47"/>
                <a:gd name="T37" fmla="*/ 16 h 17"/>
                <a:gd name="T38" fmla="*/ 28 w 47"/>
                <a:gd name="T39" fmla="*/ 16 h 17"/>
                <a:gd name="T40" fmla="*/ 30 w 47"/>
                <a:gd name="T41" fmla="*/ 13 h 17"/>
                <a:gd name="T42" fmla="*/ 32 w 47"/>
                <a:gd name="T43" fmla="*/ 13 h 17"/>
                <a:gd name="T44" fmla="*/ 34 w 47"/>
                <a:gd name="T45" fmla="*/ 13 h 17"/>
                <a:gd name="T46" fmla="*/ 36 w 47"/>
                <a:gd name="T47" fmla="*/ 13 h 17"/>
                <a:gd name="T48" fmla="*/ 38 w 47"/>
                <a:gd name="T49" fmla="*/ 11 h 17"/>
                <a:gd name="T50" fmla="*/ 40 w 47"/>
                <a:gd name="T51" fmla="*/ 11 h 17"/>
                <a:gd name="T52" fmla="*/ 44 w 47"/>
                <a:gd name="T53" fmla="*/ 11 h 17"/>
                <a:gd name="T54" fmla="*/ 46 w 47"/>
                <a:gd name="T55" fmla="*/ 9 h 17"/>
                <a:gd name="T56" fmla="*/ 42 w 47"/>
                <a:gd name="T57" fmla="*/ 2 h 17"/>
                <a:gd name="T58" fmla="*/ 40 w 47"/>
                <a:gd name="T59" fmla="*/ 2 h 17"/>
                <a:gd name="T60" fmla="*/ 38 w 47"/>
                <a:gd name="T61" fmla="*/ 2 h 17"/>
                <a:gd name="T62" fmla="*/ 36 w 47"/>
                <a:gd name="T63" fmla="*/ 2 h 17"/>
                <a:gd name="T64" fmla="*/ 34 w 47"/>
                <a:gd name="T65" fmla="*/ 4 h 17"/>
                <a:gd name="T66" fmla="*/ 32 w 47"/>
                <a:gd name="T67" fmla="*/ 4 h 17"/>
                <a:gd name="T68" fmla="*/ 30 w 47"/>
                <a:gd name="T69" fmla="*/ 4 h 17"/>
                <a:gd name="T70" fmla="*/ 28 w 47"/>
                <a:gd name="T71" fmla="*/ 4 h 17"/>
                <a:gd name="T72" fmla="*/ 26 w 47"/>
                <a:gd name="T73" fmla="*/ 4 h 17"/>
                <a:gd name="T74" fmla="*/ 24 w 47"/>
                <a:gd name="T75" fmla="*/ 4 h 17"/>
                <a:gd name="T76" fmla="*/ 23 w 47"/>
                <a:gd name="T77" fmla="*/ 4 h 17"/>
                <a:gd name="T78" fmla="*/ 21 w 47"/>
                <a:gd name="T79" fmla="*/ 4 h 17"/>
                <a:gd name="T80" fmla="*/ 19 w 47"/>
                <a:gd name="T81" fmla="*/ 4 h 17"/>
                <a:gd name="T82" fmla="*/ 17 w 47"/>
                <a:gd name="T83" fmla="*/ 4 h 17"/>
                <a:gd name="T84" fmla="*/ 15 w 47"/>
                <a:gd name="T85" fmla="*/ 4 h 17"/>
                <a:gd name="T86" fmla="*/ 13 w 47"/>
                <a:gd name="T87" fmla="*/ 4 h 17"/>
                <a:gd name="T88" fmla="*/ 11 w 47"/>
                <a:gd name="T89" fmla="*/ 4 h 17"/>
                <a:gd name="T90" fmla="*/ 9 w 47"/>
                <a:gd name="T91" fmla="*/ 2 h 17"/>
                <a:gd name="T92" fmla="*/ 7 w 47"/>
                <a:gd name="T93" fmla="*/ 2 h 17"/>
                <a:gd name="T94" fmla="*/ 5 w 47"/>
                <a:gd name="T95" fmla="*/ 2 h 17"/>
                <a:gd name="T96" fmla="*/ 3 w 47"/>
                <a:gd name="T97" fmla="*/ 2 h 17"/>
                <a:gd name="T98" fmla="*/ 3 w 47"/>
                <a:gd name="T99" fmla="*/ 0 h 17"/>
                <a:gd name="T100" fmla="*/ 1 w 47"/>
                <a:gd name="T101" fmla="*/ 0 h 17"/>
                <a:gd name="T102" fmla="*/ 1 w 47"/>
                <a:gd name="T103" fmla="*/ 9 h 1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7"/>
                <a:gd name="T157" fmla="*/ 0 h 17"/>
                <a:gd name="T158" fmla="*/ 47 w 47"/>
                <a:gd name="T159" fmla="*/ 17 h 1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7" h="17">
                  <a:moveTo>
                    <a:pt x="1" y="9"/>
                  </a:moveTo>
                  <a:lnTo>
                    <a:pt x="0" y="9"/>
                  </a:lnTo>
                  <a:lnTo>
                    <a:pt x="1" y="9"/>
                  </a:lnTo>
                  <a:lnTo>
                    <a:pt x="1" y="11"/>
                  </a:lnTo>
                  <a:lnTo>
                    <a:pt x="3" y="11"/>
                  </a:lnTo>
                  <a:lnTo>
                    <a:pt x="5" y="11"/>
                  </a:lnTo>
                  <a:lnTo>
                    <a:pt x="7" y="11"/>
                  </a:lnTo>
                  <a:lnTo>
                    <a:pt x="7" y="13"/>
                  </a:lnTo>
                  <a:lnTo>
                    <a:pt x="9" y="13"/>
                  </a:lnTo>
                  <a:lnTo>
                    <a:pt x="11" y="13"/>
                  </a:lnTo>
                  <a:lnTo>
                    <a:pt x="13" y="13"/>
                  </a:lnTo>
                  <a:lnTo>
                    <a:pt x="15" y="13"/>
                  </a:lnTo>
                  <a:lnTo>
                    <a:pt x="17" y="13"/>
                  </a:lnTo>
                  <a:lnTo>
                    <a:pt x="19" y="13"/>
                  </a:lnTo>
                  <a:lnTo>
                    <a:pt x="19" y="16"/>
                  </a:lnTo>
                  <a:lnTo>
                    <a:pt x="21" y="16"/>
                  </a:lnTo>
                  <a:lnTo>
                    <a:pt x="23" y="16"/>
                  </a:lnTo>
                  <a:lnTo>
                    <a:pt x="24" y="16"/>
                  </a:lnTo>
                  <a:lnTo>
                    <a:pt x="26" y="16"/>
                  </a:lnTo>
                  <a:lnTo>
                    <a:pt x="28" y="16"/>
                  </a:lnTo>
                  <a:lnTo>
                    <a:pt x="30" y="13"/>
                  </a:lnTo>
                  <a:lnTo>
                    <a:pt x="32" y="13"/>
                  </a:lnTo>
                  <a:lnTo>
                    <a:pt x="34" y="13"/>
                  </a:lnTo>
                  <a:lnTo>
                    <a:pt x="36" y="13"/>
                  </a:lnTo>
                  <a:lnTo>
                    <a:pt x="38" y="11"/>
                  </a:lnTo>
                  <a:lnTo>
                    <a:pt x="40" y="11"/>
                  </a:lnTo>
                  <a:lnTo>
                    <a:pt x="44" y="11"/>
                  </a:lnTo>
                  <a:lnTo>
                    <a:pt x="46" y="9"/>
                  </a:lnTo>
                  <a:lnTo>
                    <a:pt x="42" y="2"/>
                  </a:lnTo>
                  <a:lnTo>
                    <a:pt x="40" y="2"/>
                  </a:lnTo>
                  <a:lnTo>
                    <a:pt x="38" y="2"/>
                  </a:lnTo>
                  <a:lnTo>
                    <a:pt x="36" y="2"/>
                  </a:lnTo>
                  <a:lnTo>
                    <a:pt x="34" y="4"/>
                  </a:lnTo>
                  <a:lnTo>
                    <a:pt x="32" y="4"/>
                  </a:lnTo>
                  <a:lnTo>
                    <a:pt x="30" y="4"/>
                  </a:lnTo>
                  <a:lnTo>
                    <a:pt x="28" y="4"/>
                  </a:lnTo>
                  <a:lnTo>
                    <a:pt x="26" y="4"/>
                  </a:lnTo>
                  <a:lnTo>
                    <a:pt x="24" y="4"/>
                  </a:lnTo>
                  <a:lnTo>
                    <a:pt x="23" y="4"/>
                  </a:lnTo>
                  <a:lnTo>
                    <a:pt x="21" y="4"/>
                  </a:lnTo>
                  <a:lnTo>
                    <a:pt x="19" y="4"/>
                  </a:lnTo>
                  <a:lnTo>
                    <a:pt x="17" y="4"/>
                  </a:lnTo>
                  <a:lnTo>
                    <a:pt x="15" y="4"/>
                  </a:lnTo>
                  <a:lnTo>
                    <a:pt x="13" y="4"/>
                  </a:lnTo>
                  <a:lnTo>
                    <a:pt x="11" y="4"/>
                  </a:lnTo>
                  <a:lnTo>
                    <a:pt x="9" y="2"/>
                  </a:lnTo>
                  <a:lnTo>
                    <a:pt x="7" y="2"/>
                  </a:lnTo>
                  <a:lnTo>
                    <a:pt x="5" y="2"/>
                  </a:lnTo>
                  <a:lnTo>
                    <a:pt x="3" y="2"/>
                  </a:lnTo>
                  <a:lnTo>
                    <a:pt x="3" y="0"/>
                  </a:lnTo>
                  <a:lnTo>
                    <a:pt x="1" y="0"/>
                  </a:lnTo>
                  <a:lnTo>
                    <a:pt x="1" y="9"/>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57" name="Freeform 85"/>
            <p:cNvSpPr>
              <a:spLocks/>
            </p:cNvSpPr>
            <p:nvPr/>
          </p:nvSpPr>
          <p:spPr bwMode="auto">
            <a:xfrm>
              <a:off x="3275" y="3209"/>
              <a:ext cx="41" cy="24"/>
            </a:xfrm>
            <a:custGeom>
              <a:avLst/>
              <a:gdLst>
                <a:gd name="T0" fmla="*/ 8 w 41"/>
                <a:gd name="T1" fmla="*/ 23 h 24"/>
                <a:gd name="T2" fmla="*/ 8 w 41"/>
                <a:gd name="T3" fmla="*/ 20 h 24"/>
                <a:gd name="T4" fmla="*/ 8 w 41"/>
                <a:gd name="T5" fmla="*/ 18 h 24"/>
                <a:gd name="T6" fmla="*/ 8 w 41"/>
                <a:gd name="T7" fmla="*/ 16 h 24"/>
                <a:gd name="T8" fmla="*/ 10 w 41"/>
                <a:gd name="T9" fmla="*/ 16 h 24"/>
                <a:gd name="T10" fmla="*/ 10 w 41"/>
                <a:gd name="T11" fmla="*/ 14 h 24"/>
                <a:gd name="T12" fmla="*/ 12 w 41"/>
                <a:gd name="T13" fmla="*/ 14 h 24"/>
                <a:gd name="T14" fmla="*/ 12 w 41"/>
                <a:gd name="T15" fmla="*/ 12 h 24"/>
                <a:gd name="T16" fmla="*/ 14 w 41"/>
                <a:gd name="T17" fmla="*/ 12 h 24"/>
                <a:gd name="T18" fmla="*/ 16 w 41"/>
                <a:gd name="T19" fmla="*/ 12 h 24"/>
                <a:gd name="T20" fmla="*/ 18 w 41"/>
                <a:gd name="T21" fmla="*/ 10 h 24"/>
                <a:gd name="T22" fmla="*/ 19 w 41"/>
                <a:gd name="T23" fmla="*/ 10 h 24"/>
                <a:gd name="T24" fmla="*/ 21 w 41"/>
                <a:gd name="T25" fmla="*/ 10 h 24"/>
                <a:gd name="T26" fmla="*/ 23 w 41"/>
                <a:gd name="T27" fmla="*/ 10 h 24"/>
                <a:gd name="T28" fmla="*/ 27 w 41"/>
                <a:gd name="T29" fmla="*/ 10 h 24"/>
                <a:gd name="T30" fmla="*/ 29 w 41"/>
                <a:gd name="T31" fmla="*/ 10 h 24"/>
                <a:gd name="T32" fmla="*/ 33 w 41"/>
                <a:gd name="T33" fmla="*/ 8 h 24"/>
                <a:gd name="T34" fmla="*/ 37 w 41"/>
                <a:gd name="T35" fmla="*/ 8 h 24"/>
                <a:gd name="T36" fmla="*/ 40 w 41"/>
                <a:gd name="T37" fmla="*/ 8 h 24"/>
                <a:gd name="T38" fmla="*/ 40 w 41"/>
                <a:gd name="T39" fmla="*/ 0 h 24"/>
                <a:gd name="T40" fmla="*/ 37 w 41"/>
                <a:gd name="T41" fmla="*/ 0 h 24"/>
                <a:gd name="T42" fmla="*/ 33 w 41"/>
                <a:gd name="T43" fmla="*/ 0 h 24"/>
                <a:gd name="T44" fmla="*/ 29 w 41"/>
                <a:gd name="T45" fmla="*/ 0 h 24"/>
                <a:gd name="T46" fmla="*/ 25 w 41"/>
                <a:gd name="T47" fmla="*/ 0 h 24"/>
                <a:gd name="T48" fmla="*/ 23 w 41"/>
                <a:gd name="T49" fmla="*/ 2 h 24"/>
                <a:gd name="T50" fmla="*/ 19 w 41"/>
                <a:gd name="T51" fmla="*/ 2 h 24"/>
                <a:gd name="T52" fmla="*/ 18 w 41"/>
                <a:gd name="T53" fmla="*/ 2 h 24"/>
                <a:gd name="T54" fmla="*/ 16 w 41"/>
                <a:gd name="T55" fmla="*/ 2 h 24"/>
                <a:gd name="T56" fmla="*/ 14 w 41"/>
                <a:gd name="T57" fmla="*/ 4 h 24"/>
                <a:gd name="T58" fmla="*/ 12 w 41"/>
                <a:gd name="T59" fmla="*/ 4 h 24"/>
                <a:gd name="T60" fmla="*/ 10 w 41"/>
                <a:gd name="T61" fmla="*/ 6 h 24"/>
                <a:gd name="T62" fmla="*/ 8 w 41"/>
                <a:gd name="T63" fmla="*/ 6 h 24"/>
                <a:gd name="T64" fmla="*/ 6 w 41"/>
                <a:gd name="T65" fmla="*/ 6 h 24"/>
                <a:gd name="T66" fmla="*/ 4 w 41"/>
                <a:gd name="T67" fmla="*/ 8 h 24"/>
                <a:gd name="T68" fmla="*/ 2 w 41"/>
                <a:gd name="T69" fmla="*/ 10 h 24"/>
                <a:gd name="T70" fmla="*/ 2 w 41"/>
                <a:gd name="T71" fmla="*/ 12 h 24"/>
                <a:gd name="T72" fmla="*/ 0 w 41"/>
                <a:gd name="T73" fmla="*/ 14 h 24"/>
                <a:gd name="T74" fmla="*/ 0 w 41"/>
                <a:gd name="T75" fmla="*/ 16 h 24"/>
                <a:gd name="T76" fmla="*/ 0 w 41"/>
                <a:gd name="T77" fmla="*/ 18 h 24"/>
                <a:gd name="T78" fmla="*/ 0 w 41"/>
                <a:gd name="T79" fmla="*/ 20 h 24"/>
                <a:gd name="T80" fmla="*/ 0 w 41"/>
                <a:gd name="T81" fmla="*/ 22 h 24"/>
                <a:gd name="T82" fmla="*/ 0 w 41"/>
                <a:gd name="T83" fmla="*/ 23 h 24"/>
                <a:gd name="T84" fmla="*/ 2 w 41"/>
                <a:gd name="T85" fmla="*/ 18 h 24"/>
                <a:gd name="T86" fmla="*/ 8 w 41"/>
                <a:gd name="T87" fmla="*/ 23 h 24"/>
                <a:gd name="T88" fmla="*/ 10 w 41"/>
                <a:gd name="T89" fmla="*/ 22 h 24"/>
                <a:gd name="T90" fmla="*/ 8 w 41"/>
                <a:gd name="T91" fmla="*/ 20 h 24"/>
                <a:gd name="T92" fmla="*/ 8 w 41"/>
                <a:gd name="T93" fmla="*/ 23 h 2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1"/>
                <a:gd name="T142" fmla="*/ 0 h 24"/>
                <a:gd name="T143" fmla="*/ 41 w 41"/>
                <a:gd name="T144" fmla="*/ 24 h 2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1" h="24">
                  <a:moveTo>
                    <a:pt x="8" y="23"/>
                  </a:moveTo>
                  <a:lnTo>
                    <a:pt x="8" y="20"/>
                  </a:lnTo>
                  <a:lnTo>
                    <a:pt x="8" y="18"/>
                  </a:lnTo>
                  <a:lnTo>
                    <a:pt x="8" y="16"/>
                  </a:lnTo>
                  <a:lnTo>
                    <a:pt x="10" y="16"/>
                  </a:lnTo>
                  <a:lnTo>
                    <a:pt x="10" y="14"/>
                  </a:lnTo>
                  <a:lnTo>
                    <a:pt x="12" y="14"/>
                  </a:lnTo>
                  <a:lnTo>
                    <a:pt x="12" y="12"/>
                  </a:lnTo>
                  <a:lnTo>
                    <a:pt x="14" y="12"/>
                  </a:lnTo>
                  <a:lnTo>
                    <a:pt x="16" y="12"/>
                  </a:lnTo>
                  <a:lnTo>
                    <a:pt x="18" y="10"/>
                  </a:lnTo>
                  <a:lnTo>
                    <a:pt x="19" y="10"/>
                  </a:lnTo>
                  <a:lnTo>
                    <a:pt x="21" y="10"/>
                  </a:lnTo>
                  <a:lnTo>
                    <a:pt x="23" y="10"/>
                  </a:lnTo>
                  <a:lnTo>
                    <a:pt x="27" y="10"/>
                  </a:lnTo>
                  <a:lnTo>
                    <a:pt x="29" y="10"/>
                  </a:lnTo>
                  <a:lnTo>
                    <a:pt x="33" y="8"/>
                  </a:lnTo>
                  <a:lnTo>
                    <a:pt x="37" y="8"/>
                  </a:lnTo>
                  <a:lnTo>
                    <a:pt x="40" y="8"/>
                  </a:lnTo>
                  <a:lnTo>
                    <a:pt x="40" y="0"/>
                  </a:lnTo>
                  <a:lnTo>
                    <a:pt x="37" y="0"/>
                  </a:lnTo>
                  <a:lnTo>
                    <a:pt x="33" y="0"/>
                  </a:lnTo>
                  <a:lnTo>
                    <a:pt x="29" y="0"/>
                  </a:lnTo>
                  <a:lnTo>
                    <a:pt x="25" y="0"/>
                  </a:lnTo>
                  <a:lnTo>
                    <a:pt x="23" y="2"/>
                  </a:lnTo>
                  <a:lnTo>
                    <a:pt x="19" y="2"/>
                  </a:lnTo>
                  <a:lnTo>
                    <a:pt x="18" y="2"/>
                  </a:lnTo>
                  <a:lnTo>
                    <a:pt x="16" y="2"/>
                  </a:lnTo>
                  <a:lnTo>
                    <a:pt x="14" y="4"/>
                  </a:lnTo>
                  <a:lnTo>
                    <a:pt x="12" y="4"/>
                  </a:lnTo>
                  <a:lnTo>
                    <a:pt x="10" y="6"/>
                  </a:lnTo>
                  <a:lnTo>
                    <a:pt x="8" y="6"/>
                  </a:lnTo>
                  <a:lnTo>
                    <a:pt x="6" y="6"/>
                  </a:lnTo>
                  <a:lnTo>
                    <a:pt x="4" y="8"/>
                  </a:lnTo>
                  <a:lnTo>
                    <a:pt x="2" y="10"/>
                  </a:lnTo>
                  <a:lnTo>
                    <a:pt x="2" y="12"/>
                  </a:lnTo>
                  <a:lnTo>
                    <a:pt x="0" y="14"/>
                  </a:lnTo>
                  <a:lnTo>
                    <a:pt x="0" y="16"/>
                  </a:lnTo>
                  <a:lnTo>
                    <a:pt x="0" y="18"/>
                  </a:lnTo>
                  <a:lnTo>
                    <a:pt x="0" y="20"/>
                  </a:lnTo>
                  <a:lnTo>
                    <a:pt x="0" y="22"/>
                  </a:lnTo>
                  <a:lnTo>
                    <a:pt x="0" y="23"/>
                  </a:lnTo>
                  <a:lnTo>
                    <a:pt x="2" y="18"/>
                  </a:lnTo>
                  <a:lnTo>
                    <a:pt x="8" y="23"/>
                  </a:lnTo>
                  <a:lnTo>
                    <a:pt x="10" y="22"/>
                  </a:lnTo>
                  <a:lnTo>
                    <a:pt x="8" y="20"/>
                  </a:lnTo>
                  <a:lnTo>
                    <a:pt x="8" y="23"/>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58" name="Freeform 86"/>
            <p:cNvSpPr>
              <a:spLocks/>
            </p:cNvSpPr>
            <p:nvPr/>
          </p:nvSpPr>
          <p:spPr bwMode="auto">
            <a:xfrm>
              <a:off x="3275" y="3227"/>
              <a:ext cx="32" cy="50"/>
            </a:xfrm>
            <a:custGeom>
              <a:avLst/>
              <a:gdLst>
                <a:gd name="T0" fmla="*/ 31 w 32"/>
                <a:gd name="T1" fmla="*/ 46 h 50"/>
                <a:gd name="T2" fmla="*/ 31 w 32"/>
                <a:gd name="T3" fmla="*/ 44 h 50"/>
                <a:gd name="T4" fmla="*/ 29 w 32"/>
                <a:gd name="T5" fmla="*/ 42 h 50"/>
                <a:gd name="T6" fmla="*/ 25 w 32"/>
                <a:gd name="T7" fmla="*/ 38 h 50"/>
                <a:gd name="T8" fmla="*/ 23 w 32"/>
                <a:gd name="T9" fmla="*/ 34 h 50"/>
                <a:gd name="T10" fmla="*/ 21 w 32"/>
                <a:gd name="T11" fmla="*/ 32 h 50"/>
                <a:gd name="T12" fmla="*/ 19 w 32"/>
                <a:gd name="T13" fmla="*/ 28 h 50"/>
                <a:gd name="T14" fmla="*/ 18 w 32"/>
                <a:gd name="T15" fmla="*/ 26 h 50"/>
                <a:gd name="T16" fmla="*/ 18 w 32"/>
                <a:gd name="T17" fmla="*/ 25 h 50"/>
                <a:gd name="T18" fmla="*/ 16 w 32"/>
                <a:gd name="T19" fmla="*/ 21 h 50"/>
                <a:gd name="T20" fmla="*/ 14 w 32"/>
                <a:gd name="T21" fmla="*/ 19 h 50"/>
                <a:gd name="T22" fmla="*/ 14 w 32"/>
                <a:gd name="T23" fmla="*/ 17 h 50"/>
                <a:gd name="T24" fmla="*/ 12 w 32"/>
                <a:gd name="T25" fmla="*/ 15 h 50"/>
                <a:gd name="T26" fmla="*/ 10 w 32"/>
                <a:gd name="T27" fmla="*/ 13 h 50"/>
                <a:gd name="T28" fmla="*/ 10 w 32"/>
                <a:gd name="T29" fmla="*/ 11 h 50"/>
                <a:gd name="T30" fmla="*/ 10 w 32"/>
                <a:gd name="T31" fmla="*/ 9 h 50"/>
                <a:gd name="T32" fmla="*/ 8 w 32"/>
                <a:gd name="T33" fmla="*/ 7 h 50"/>
                <a:gd name="T34" fmla="*/ 8 w 32"/>
                <a:gd name="T35" fmla="*/ 5 h 50"/>
                <a:gd name="T36" fmla="*/ 2 w 32"/>
                <a:gd name="T37" fmla="*/ 0 h 50"/>
                <a:gd name="T38" fmla="*/ 0 w 32"/>
                <a:gd name="T39" fmla="*/ 0 h 50"/>
                <a:gd name="T40" fmla="*/ 0 w 32"/>
                <a:gd name="T41" fmla="*/ 2 h 50"/>
                <a:gd name="T42" fmla="*/ 0 w 32"/>
                <a:gd name="T43" fmla="*/ 4 h 50"/>
                <a:gd name="T44" fmla="*/ 0 w 32"/>
                <a:gd name="T45" fmla="*/ 5 h 50"/>
                <a:gd name="T46" fmla="*/ 0 w 32"/>
                <a:gd name="T47" fmla="*/ 7 h 50"/>
                <a:gd name="T48" fmla="*/ 0 w 32"/>
                <a:gd name="T49" fmla="*/ 9 h 50"/>
                <a:gd name="T50" fmla="*/ 0 w 32"/>
                <a:gd name="T51" fmla="*/ 11 h 50"/>
                <a:gd name="T52" fmla="*/ 2 w 32"/>
                <a:gd name="T53" fmla="*/ 11 h 50"/>
                <a:gd name="T54" fmla="*/ 2 w 32"/>
                <a:gd name="T55" fmla="*/ 13 h 50"/>
                <a:gd name="T56" fmla="*/ 2 w 32"/>
                <a:gd name="T57" fmla="*/ 15 h 50"/>
                <a:gd name="T58" fmla="*/ 4 w 32"/>
                <a:gd name="T59" fmla="*/ 17 h 50"/>
                <a:gd name="T60" fmla="*/ 4 w 32"/>
                <a:gd name="T61" fmla="*/ 19 h 50"/>
                <a:gd name="T62" fmla="*/ 6 w 32"/>
                <a:gd name="T63" fmla="*/ 21 h 50"/>
                <a:gd name="T64" fmla="*/ 8 w 32"/>
                <a:gd name="T65" fmla="*/ 23 h 50"/>
                <a:gd name="T66" fmla="*/ 8 w 32"/>
                <a:gd name="T67" fmla="*/ 26 h 50"/>
                <a:gd name="T68" fmla="*/ 10 w 32"/>
                <a:gd name="T69" fmla="*/ 28 h 50"/>
                <a:gd name="T70" fmla="*/ 12 w 32"/>
                <a:gd name="T71" fmla="*/ 30 h 50"/>
                <a:gd name="T72" fmla="*/ 14 w 32"/>
                <a:gd name="T73" fmla="*/ 34 h 50"/>
                <a:gd name="T74" fmla="*/ 16 w 32"/>
                <a:gd name="T75" fmla="*/ 36 h 50"/>
                <a:gd name="T76" fmla="*/ 18 w 32"/>
                <a:gd name="T77" fmla="*/ 40 h 50"/>
                <a:gd name="T78" fmla="*/ 19 w 32"/>
                <a:gd name="T79" fmla="*/ 42 h 50"/>
                <a:gd name="T80" fmla="*/ 21 w 32"/>
                <a:gd name="T81" fmla="*/ 46 h 50"/>
                <a:gd name="T82" fmla="*/ 23 w 32"/>
                <a:gd name="T83" fmla="*/ 49 h 50"/>
                <a:gd name="T84" fmla="*/ 23 w 32"/>
                <a:gd name="T85" fmla="*/ 48 h 50"/>
                <a:gd name="T86" fmla="*/ 31 w 32"/>
                <a:gd name="T87" fmla="*/ 46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2"/>
                <a:gd name="T133" fmla="*/ 0 h 50"/>
                <a:gd name="T134" fmla="*/ 32 w 32"/>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2" h="50">
                  <a:moveTo>
                    <a:pt x="31" y="46"/>
                  </a:moveTo>
                  <a:lnTo>
                    <a:pt x="31" y="44"/>
                  </a:lnTo>
                  <a:lnTo>
                    <a:pt x="29" y="42"/>
                  </a:lnTo>
                  <a:lnTo>
                    <a:pt x="25" y="38"/>
                  </a:lnTo>
                  <a:lnTo>
                    <a:pt x="23" y="34"/>
                  </a:lnTo>
                  <a:lnTo>
                    <a:pt x="21" y="32"/>
                  </a:lnTo>
                  <a:lnTo>
                    <a:pt x="19" y="28"/>
                  </a:lnTo>
                  <a:lnTo>
                    <a:pt x="18" y="26"/>
                  </a:lnTo>
                  <a:lnTo>
                    <a:pt x="18" y="25"/>
                  </a:lnTo>
                  <a:lnTo>
                    <a:pt x="16" y="21"/>
                  </a:lnTo>
                  <a:lnTo>
                    <a:pt x="14" y="19"/>
                  </a:lnTo>
                  <a:lnTo>
                    <a:pt x="14" y="17"/>
                  </a:lnTo>
                  <a:lnTo>
                    <a:pt x="12" y="15"/>
                  </a:lnTo>
                  <a:lnTo>
                    <a:pt x="10" y="13"/>
                  </a:lnTo>
                  <a:lnTo>
                    <a:pt x="10" y="11"/>
                  </a:lnTo>
                  <a:lnTo>
                    <a:pt x="10" y="9"/>
                  </a:lnTo>
                  <a:lnTo>
                    <a:pt x="8" y="7"/>
                  </a:lnTo>
                  <a:lnTo>
                    <a:pt x="8" y="5"/>
                  </a:lnTo>
                  <a:lnTo>
                    <a:pt x="2" y="0"/>
                  </a:lnTo>
                  <a:lnTo>
                    <a:pt x="0" y="0"/>
                  </a:lnTo>
                  <a:lnTo>
                    <a:pt x="0" y="2"/>
                  </a:lnTo>
                  <a:lnTo>
                    <a:pt x="0" y="4"/>
                  </a:lnTo>
                  <a:lnTo>
                    <a:pt x="0" y="5"/>
                  </a:lnTo>
                  <a:lnTo>
                    <a:pt x="0" y="7"/>
                  </a:lnTo>
                  <a:lnTo>
                    <a:pt x="0" y="9"/>
                  </a:lnTo>
                  <a:lnTo>
                    <a:pt x="0" y="11"/>
                  </a:lnTo>
                  <a:lnTo>
                    <a:pt x="2" y="11"/>
                  </a:lnTo>
                  <a:lnTo>
                    <a:pt x="2" y="13"/>
                  </a:lnTo>
                  <a:lnTo>
                    <a:pt x="2" y="15"/>
                  </a:lnTo>
                  <a:lnTo>
                    <a:pt x="4" y="17"/>
                  </a:lnTo>
                  <a:lnTo>
                    <a:pt x="4" y="19"/>
                  </a:lnTo>
                  <a:lnTo>
                    <a:pt x="6" y="21"/>
                  </a:lnTo>
                  <a:lnTo>
                    <a:pt x="8" y="23"/>
                  </a:lnTo>
                  <a:lnTo>
                    <a:pt x="8" y="26"/>
                  </a:lnTo>
                  <a:lnTo>
                    <a:pt x="10" y="28"/>
                  </a:lnTo>
                  <a:lnTo>
                    <a:pt x="12" y="30"/>
                  </a:lnTo>
                  <a:lnTo>
                    <a:pt x="14" y="34"/>
                  </a:lnTo>
                  <a:lnTo>
                    <a:pt x="16" y="36"/>
                  </a:lnTo>
                  <a:lnTo>
                    <a:pt x="18" y="40"/>
                  </a:lnTo>
                  <a:lnTo>
                    <a:pt x="19" y="42"/>
                  </a:lnTo>
                  <a:lnTo>
                    <a:pt x="21" y="46"/>
                  </a:lnTo>
                  <a:lnTo>
                    <a:pt x="23" y="49"/>
                  </a:lnTo>
                  <a:lnTo>
                    <a:pt x="23" y="48"/>
                  </a:lnTo>
                  <a:lnTo>
                    <a:pt x="31" y="46"/>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59" name="Freeform 87"/>
            <p:cNvSpPr>
              <a:spLocks/>
            </p:cNvSpPr>
            <p:nvPr/>
          </p:nvSpPr>
          <p:spPr bwMode="auto">
            <a:xfrm>
              <a:off x="3298" y="3273"/>
              <a:ext cx="18" cy="62"/>
            </a:xfrm>
            <a:custGeom>
              <a:avLst/>
              <a:gdLst>
                <a:gd name="T0" fmla="*/ 17 w 18"/>
                <a:gd name="T1" fmla="*/ 61 h 62"/>
                <a:gd name="T2" fmla="*/ 17 w 18"/>
                <a:gd name="T3" fmla="*/ 57 h 62"/>
                <a:gd name="T4" fmla="*/ 17 w 18"/>
                <a:gd name="T5" fmla="*/ 53 h 62"/>
                <a:gd name="T6" fmla="*/ 17 w 18"/>
                <a:gd name="T7" fmla="*/ 49 h 62"/>
                <a:gd name="T8" fmla="*/ 17 w 18"/>
                <a:gd name="T9" fmla="*/ 48 h 62"/>
                <a:gd name="T10" fmla="*/ 17 w 18"/>
                <a:gd name="T11" fmla="*/ 44 h 62"/>
                <a:gd name="T12" fmla="*/ 17 w 18"/>
                <a:gd name="T13" fmla="*/ 42 h 62"/>
                <a:gd name="T14" fmla="*/ 17 w 18"/>
                <a:gd name="T15" fmla="*/ 38 h 62"/>
                <a:gd name="T16" fmla="*/ 17 w 18"/>
                <a:gd name="T17" fmla="*/ 34 h 62"/>
                <a:gd name="T18" fmla="*/ 16 w 18"/>
                <a:gd name="T19" fmla="*/ 32 h 62"/>
                <a:gd name="T20" fmla="*/ 16 w 18"/>
                <a:gd name="T21" fmla="*/ 30 h 62"/>
                <a:gd name="T22" fmla="*/ 16 w 18"/>
                <a:gd name="T23" fmla="*/ 26 h 62"/>
                <a:gd name="T24" fmla="*/ 16 w 18"/>
                <a:gd name="T25" fmla="*/ 25 h 62"/>
                <a:gd name="T26" fmla="*/ 16 w 18"/>
                <a:gd name="T27" fmla="*/ 23 h 62"/>
                <a:gd name="T28" fmla="*/ 14 w 18"/>
                <a:gd name="T29" fmla="*/ 21 h 62"/>
                <a:gd name="T30" fmla="*/ 14 w 18"/>
                <a:gd name="T31" fmla="*/ 17 h 62"/>
                <a:gd name="T32" fmla="*/ 14 w 18"/>
                <a:gd name="T33" fmla="*/ 15 h 62"/>
                <a:gd name="T34" fmla="*/ 14 w 18"/>
                <a:gd name="T35" fmla="*/ 13 h 62"/>
                <a:gd name="T36" fmla="*/ 12 w 18"/>
                <a:gd name="T37" fmla="*/ 11 h 62"/>
                <a:gd name="T38" fmla="*/ 12 w 18"/>
                <a:gd name="T39" fmla="*/ 9 h 62"/>
                <a:gd name="T40" fmla="*/ 12 w 18"/>
                <a:gd name="T41" fmla="*/ 7 h 62"/>
                <a:gd name="T42" fmla="*/ 10 w 18"/>
                <a:gd name="T43" fmla="*/ 5 h 62"/>
                <a:gd name="T44" fmla="*/ 10 w 18"/>
                <a:gd name="T45" fmla="*/ 3 h 62"/>
                <a:gd name="T46" fmla="*/ 10 w 18"/>
                <a:gd name="T47" fmla="*/ 2 h 62"/>
                <a:gd name="T48" fmla="*/ 8 w 18"/>
                <a:gd name="T49" fmla="*/ 2 h 62"/>
                <a:gd name="T50" fmla="*/ 8 w 18"/>
                <a:gd name="T51" fmla="*/ 0 h 62"/>
                <a:gd name="T52" fmla="*/ 0 w 18"/>
                <a:gd name="T53" fmla="*/ 2 h 62"/>
                <a:gd name="T54" fmla="*/ 0 w 18"/>
                <a:gd name="T55" fmla="*/ 3 h 62"/>
                <a:gd name="T56" fmla="*/ 2 w 18"/>
                <a:gd name="T57" fmla="*/ 3 h 62"/>
                <a:gd name="T58" fmla="*/ 2 w 18"/>
                <a:gd name="T59" fmla="*/ 5 h 62"/>
                <a:gd name="T60" fmla="*/ 2 w 18"/>
                <a:gd name="T61" fmla="*/ 7 h 62"/>
                <a:gd name="T62" fmla="*/ 2 w 18"/>
                <a:gd name="T63" fmla="*/ 9 h 62"/>
                <a:gd name="T64" fmla="*/ 4 w 18"/>
                <a:gd name="T65" fmla="*/ 9 h 62"/>
                <a:gd name="T66" fmla="*/ 4 w 18"/>
                <a:gd name="T67" fmla="*/ 11 h 62"/>
                <a:gd name="T68" fmla="*/ 4 w 18"/>
                <a:gd name="T69" fmla="*/ 13 h 62"/>
                <a:gd name="T70" fmla="*/ 4 w 18"/>
                <a:gd name="T71" fmla="*/ 15 h 62"/>
                <a:gd name="T72" fmla="*/ 6 w 18"/>
                <a:gd name="T73" fmla="*/ 17 h 62"/>
                <a:gd name="T74" fmla="*/ 6 w 18"/>
                <a:gd name="T75" fmla="*/ 19 h 62"/>
                <a:gd name="T76" fmla="*/ 6 w 18"/>
                <a:gd name="T77" fmla="*/ 21 h 62"/>
                <a:gd name="T78" fmla="*/ 6 w 18"/>
                <a:gd name="T79" fmla="*/ 25 h 62"/>
                <a:gd name="T80" fmla="*/ 8 w 18"/>
                <a:gd name="T81" fmla="*/ 26 h 62"/>
                <a:gd name="T82" fmla="*/ 8 w 18"/>
                <a:gd name="T83" fmla="*/ 28 h 62"/>
                <a:gd name="T84" fmla="*/ 8 w 18"/>
                <a:gd name="T85" fmla="*/ 30 h 62"/>
                <a:gd name="T86" fmla="*/ 8 w 18"/>
                <a:gd name="T87" fmla="*/ 34 h 62"/>
                <a:gd name="T88" fmla="*/ 8 w 18"/>
                <a:gd name="T89" fmla="*/ 36 h 62"/>
                <a:gd name="T90" fmla="*/ 8 w 18"/>
                <a:gd name="T91" fmla="*/ 38 h 62"/>
                <a:gd name="T92" fmla="*/ 10 w 18"/>
                <a:gd name="T93" fmla="*/ 42 h 62"/>
                <a:gd name="T94" fmla="*/ 10 w 18"/>
                <a:gd name="T95" fmla="*/ 44 h 62"/>
                <a:gd name="T96" fmla="*/ 10 w 18"/>
                <a:gd name="T97" fmla="*/ 48 h 62"/>
                <a:gd name="T98" fmla="*/ 10 w 18"/>
                <a:gd name="T99" fmla="*/ 51 h 62"/>
                <a:gd name="T100" fmla="*/ 10 w 18"/>
                <a:gd name="T101" fmla="*/ 53 h 62"/>
                <a:gd name="T102" fmla="*/ 10 w 18"/>
                <a:gd name="T103" fmla="*/ 57 h 62"/>
                <a:gd name="T104" fmla="*/ 10 w 18"/>
                <a:gd name="T105" fmla="*/ 61 h 62"/>
                <a:gd name="T106" fmla="*/ 17 w 18"/>
                <a:gd name="T107" fmla="*/ 61 h 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8"/>
                <a:gd name="T163" fmla="*/ 0 h 62"/>
                <a:gd name="T164" fmla="*/ 18 w 18"/>
                <a:gd name="T165" fmla="*/ 62 h 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8" h="62">
                  <a:moveTo>
                    <a:pt x="17" y="61"/>
                  </a:moveTo>
                  <a:lnTo>
                    <a:pt x="17" y="57"/>
                  </a:lnTo>
                  <a:lnTo>
                    <a:pt x="17" y="53"/>
                  </a:lnTo>
                  <a:lnTo>
                    <a:pt x="17" y="49"/>
                  </a:lnTo>
                  <a:lnTo>
                    <a:pt x="17" y="48"/>
                  </a:lnTo>
                  <a:lnTo>
                    <a:pt x="17" y="44"/>
                  </a:lnTo>
                  <a:lnTo>
                    <a:pt x="17" y="42"/>
                  </a:lnTo>
                  <a:lnTo>
                    <a:pt x="17" y="38"/>
                  </a:lnTo>
                  <a:lnTo>
                    <a:pt x="17" y="34"/>
                  </a:lnTo>
                  <a:lnTo>
                    <a:pt x="16" y="32"/>
                  </a:lnTo>
                  <a:lnTo>
                    <a:pt x="16" y="30"/>
                  </a:lnTo>
                  <a:lnTo>
                    <a:pt x="16" y="26"/>
                  </a:lnTo>
                  <a:lnTo>
                    <a:pt x="16" y="25"/>
                  </a:lnTo>
                  <a:lnTo>
                    <a:pt x="16" y="23"/>
                  </a:lnTo>
                  <a:lnTo>
                    <a:pt x="14" y="21"/>
                  </a:lnTo>
                  <a:lnTo>
                    <a:pt x="14" y="17"/>
                  </a:lnTo>
                  <a:lnTo>
                    <a:pt x="14" y="15"/>
                  </a:lnTo>
                  <a:lnTo>
                    <a:pt x="14" y="13"/>
                  </a:lnTo>
                  <a:lnTo>
                    <a:pt x="12" y="11"/>
                  </a:lnTo>
                  <a:lnTo>
                    <a:pt x="12" y="9"/>
                  </a:lnTo>
                  <a:lnTo>
                    <a:pt x="12" y="7"/>
                  </a:lnTo>
                  <a:lnTo>
                    <a:pt x="10" y="5"/>
                  </a:lnTo>
                  <a:lnTo>
                    <a:pt x="10" y="3"/>
                  </a:lnTo>
                  <a:lnTo>
                    <a:pt x="10" y="2"/>
                  </a:lnTo>
                  <a:lnTo>
                    <a:pt x="8" y="2"/>
                  </a:lnTo>
                  <a:lnTo>
                    <a:pt x="8" y="0"/>
                  </a:lnTo>
                  <a:lnTo>
                    <a:pt x="0" y="2"/>
                  </a:lnTo>
                  <a:lnTo>
                    <a:pt x="0" y="3"/>
                  </a:lnTo>
                  <a:lnTo>
                    <a:pt x="2" y="3"/>
                  </a:lnTo>
                  <a:lnTo>
                    <a:pt x="2" y="5"/>
                  </a:lnTo>
                  <a:lnTo>
                    <a:pt x="2" y="7"/>
                  </a:lnTo>
                  <a:lnTo>
                    <a:pt x="2" y="9"/>
                  </a:lnTo>
                  <a:lnTo>
                    <a:pt x="4" y="9"/>
                  </a:lnTo>
                  <a:lnTo>
                    <a:pt x="4" y="11"/>
                  </a:lnTo>
                  <a:lnTo>
                    <a:pt x="4" y="13"/>
                  </a:lnTo>
                  <a:lnTo>
                    <a:pt x="4" y="15"/>
                  </a:lnTo>
                  <a:lnTo>
                    <a:pt x="6" y="17"/>
                  </a:lnTo>
                  <a:lnTo>
                    <a:pt x="6" y="19"/>
                  </a:lnTo>
                  <a:lnTo>
                    <a:pt x="6" y="21"/>
                  </a:lnTo>
                  <a:lnTo>
                    <a:pt x="6" y="25"/>
                  </a:lnTo>
                  <a:lnTo>
                    <a:pt x="8" y="26"/>
                  </a:lnTo>
                  <a:lnTo>
                    <a:pt x="8" y="28"/>
                  </a:lnTo>
                  <a:lnTo>
                    <a:pt x="8" y="30"/>
                  </a:lnTo>
                  <a:lnTo>
                    <a:pt x="8" y="34"/>
                  </a:lnTo>
                  <a:lnTo>
                    <a:pt x="8" y="36"/>
                  </a:lnTo>
                  <a:lnTo>
                    <a:pt x="8" y="38"/>
                  </a:lnTo>
                  <a:lnTo>
                    <a:pt x="10" y="42"/>
                  </a:lnTo>
                  <a:lnTo>
                    <a:pt x="10" y="44"/>
                  </a:lnTo>
                  <a:lnTo>
                    <a:pt x="10" y="48"/>
                  </a:lnTo>
                  <a:lnTo>
                    <a:pt x="10" y="51"/>
                  </a:lnTo>
                  <a:lnTo>
                    <a:pt x="10" y="53"/>
                  </a:lnTo>
                  <a:lnTo>
                    <a:pt x="10" y="57"/>
                  </a:lnTo>
                  <a:lnTo>
                    <a:pt x="10" y="61"/>
                  </a:lnTo>
                  <a:lnTo>
                    <a:pt x="17" y="61"/>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60" name="Freeform 88"/>
            <p:cNvSpPr>
              <a:spLocks/>
            </p:cNvSpPr>
            <p:nvPr/>
          </p:nvSpPr>
          <p:spPr bwMode="auto">
            <a:xfrm>
              <a:off x="3304" y="3334"/>
              <a:ext cx="17" cy="141"/>
            </a:xfrm>
            <a:custGeom>
              <a:avLst/>
              <a:gdLst>
                <a:gd name="T0" fmla="*/ 14 w 17"/>
                <a:gd name="T1" fmla="*/ 136 h 141"/>
                <a:gd name="T2" fmla="*/ 14 w 17"/>
                <a:gd name="T3" fmla="*/ 128 h 141"/>
                <a:gd name="T4" fmla="*/ 14 w 17"/>
                <a:gd name="T5" fmla="*/ 121 h 141"/>
                <a:gd name="T6" fmla="*/ 14 w 17"/>
                <a:gd name="T7" fmla="*/ 113 h 141"/>
                <a:gd name="T8" fmla="*/ 14 w 17"/>
                <a:gd name="T9" fmla="*/ 103 h 141"/>
                <a:gd name="T10" fmla="*/ 14 w 17"/>
                <a:gd name="T11" fmla="*/ 94 h 141"/>
                <a:gd name="T12" fmla="*/ 14 w 17"/>
                <a:gd name="T13" fmla="*/ 84 h 141"/>
                <a:gd name="T14" fmla="*/ 14 w 17"/>
                <a:gd name="T15" fmla="*/ 75 h 141"/>
                <a:gd name="T16" fmla="*/ 14 w 17"/>
                <a:gd name="T17" fmla="*/ 65 h 141"/>
                <a:gd name="T18" fmla="*/ 14 w 17"/>
                <a:gd name="T19" fmla="*/ 56 h 141"/>
                <a:gd name="T20" fmla="*/ 14 w 17"/>
                <a:gd name="T21" fmla="*/ 46 h 141"/>
                <a:gd name="T22" fmla="*/ 14 w 17"/>
                <a:gd name="T23" fmla="*/ 36 h 141"/>
                <a:gd name="T24" fmla="*/ 14 w 17"/>
                <a:gd name="T25" fmla="*/ 29 h 141"/>
                <a:gd name="T26" fmla="*/ 16 w 17"/>
                <a:gd name="T27" fmla="*/ 19 h 141"/>
                <a:gd name="T28" fmla="*/ 16 w 17"/>
                <a:gd name="T29" fmla="*/ 11 h 141"/>
                <a:gd name="T30" fmla="*/ 16 w 17"/>
                <a:gd name="T31" fmla="*/ 4 h 141"/>
                <a:gd name="T32" fmla="*/ 5 w 17"/>
                <a:gd name="T33" fmla="*/ 0 h 141"/>
                <a:gd name="T34" fmla="*/ 5 w 17"/>
                <a:gd name="T35" fmla="*/ 8 h 141"/>
                <a:gd name="T36" fmla="*/ 5 w 17"/>
                <a:gd name="T37" fmla="*/ 15 h 141"/>
                <a:gd name="T38" fmla="*/ 2 w 17"/>
                <a:gd name="T39" fmla="*/ 23 h 141"/>
                <a:gd name="T40" fmla="*/ 2 w 17"/>
                <a:gd name="T41" fmla="*/ 33 h 141"/>
                <a:gd name="T42" fmla="*/ 2 w 17"/>
                <a:gd name="T43" fmla="*/ 42 h 141"/>
                <a:gd name="T44" fmla="*/ 2 w 17"/>
                <a:gd name="T45" fmla="*/ 52 h 141"/>
                <a:gd name="T46" fmla="*/ 2 w 17"/>
                <a:gd name="T47" fmla="*/ 61 h 141"/>
                <a:gd name="T48" fmla="*/ 2 w 17"/>
                <a:gd name="T49" fmla="*/ 71 h 141"/>
                <a:gd name="T50" fmla="*/ 2 w 17"/>
                <a:gd name="T51" fmla="*/ 80 h 141"/>
                <a:gd name="T52" fmla="*/ 2 w 17"/>
                <a:gd name="T53" fmla="*/ 90 h 141"/>
                <a:gd name="T54" fmla="*/ 0 w 17"/>
                <a:gd name="T55" fmla="*/ 100 h 141"/>
                <a:gd name="T56" fmla="*/ 0 w 17"/>
                <a:gd name="T57" fmla="*/ 107 h 141"/>
                <a:gd name="T58" fmla="*/ 0 w 17"/>
                <a:gd name="T59" fmla="*/ 117 h 141"/>
                <a:gd name="T60" fmla="*/ 0 w 17"/>
                <a:gd name="T61" fmla="*/ 124 h 141"/>
                <a:gd name="T62" fmla="*/ 0 w 17"/>
                <a:gd name="T63" fmla="*/ 132 h 141"/>
                <a:gd name="T64" fmla="*/ 0 w 17"/>
                <a:gd name="T65" fmla="*/ 140 h 1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
                <a:gd name="T100" fmla="*/ 0 h 141"/>
                <a:gd name="T101" fmla="*/ 17 w 17"/>
                <a:gd name="T102" fmla="*/ 141 h 14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 h="141">
                  <a:moveTo>
                    <a:pt x="14" y="140"/>
                  </a:moveTo>
                  <a:lnTo>
                    <a:pt x="14" y="136"/>
                  </a:lnTo>
                  <a:lnTo>
                    <a:pt x="14" y="132"/>
                  </a:lnTo>
                  <a:lnTo>
                    <a:pt x="14" y="128"/>
                  </a:lnTo>
                  <a:lnTo>
                    <a:pt x="14" y="124"/>
                  </a:lnTo>
                  <a:lnTo>
                    <a:pt x="14" y="121"/>
                  </a:lnTo>
                  <a:lnTo>
                    <a:pt x="14" y="117"/>
                  </a:lnTo>
                  <a:lnTo>
                    <a:pt x="14" y="113"/>
                  </a:lnTo>
                  <a:lnTo>
                    <a:pt x="14" y="107"/>
                  </a:lnTo>
                  <a:lnTo>
                    <a:pt x="14" y="103"/>
                  </a:lnTo>
                  <a:lnTo>
                    <a:pt x="14" y="100"/>
                  </a:lnTo>
                  <a:lnTo>
                    <a:pt x="14" y="94"/>
                  </a:lnTo>
                  <a:lnTo>
                    <a:pt x="14" y="90"/>
                  </a:lnTo>
                  <a:lnTo>
                    <a:pt x="14" y="84"/>
                  </a:lnTo>
                  <a:lnTo>
                    <a:pt x="14" y="80"/>
                  </a:lnTo>
                  <a:lnTo>
                    <a:pt x="14" y="75"/>
                  </a:lnTo>
                  <a:lnTo>
                    <a:pt x="14" y="71"/>
                  </a:lnTo>
                  <a:lnTo>
                    <a:pt x="14" y="65"/>
                  </a:lnTo>
                  <a:lnTo>
                    <a:pt x="14" y="61"/>
                  </a:lnTo>
                  <a:lnTo>
                    <a:pt x="14" y="56"/>
                  </a:lnTo>
                  <a:lnTo>
                    <a:pt x="14" y="52"/>
                  </a:lnTo>
                  <a:lnTo>
                    <a:pt x="14" y="46"/>
                  </a:lnTo>
                  <a:lnTo>
                    <a:pt x="14" y="42"/>
                  </a:lnTo>
                  <a:lnTo>
                    <a:pt x="14" y="36"/>
                  </a:lnTo>
                  <a:lnTo>
                    <a:pt x="14" y="33"/>
                  </a:lnTo>
                  <a:lnTo>
                    <a:pt x="14" y="29"/>
                  </a:lnTo>
                  <a:lnTo>
                    <a:pt x="16" y="23"/>
                  </a:lnTo>
                  <a:lnTo>
                    <a:pt x="16" y="19"/>
                  </a:lnTo>
                  <a:lnTo>
                    <a:pt x="16" y="15"/>
                  </a:lnTo>
                  <a:lnTo>
                    <a:pt x="16" y="11"/>
                  </a:lnTo>
                  <a:lnTo>
                    <a:pt x="16" y="8"/>
                  </a:lnTo>
                  <a:lnTo>
                    <a:pt x="16" y="4"/>
                  </a:lnTo>
                  <a:lnTo>
                    <a:pt x="16" y="0"/>
                  </a:lnTo>
                  <a:lnTo>
                    <a:pt x="5" y="0"/>
                  </a:lnTo>
                  <a:lnTo>
                    <a:pt x="5" y="4"/>
                  </a:lnTo>
                  <a:lnTo>
                    <a:pt x="5" y="8"/>
                  </a:lnTo>
                  <a:lnTo>
                    <a:pt x="5" y="11"/>
                  </a:lnTo>
                  <a:lnTo>
                    <a:pt x="5" y="15"/>
                  </a:lnTo>
                  <a:lnTo>
                    <a:pt x="2" y="19"/>
                  </a:lnTo>
                  <a:lnTo>
                    <a:pt x="2" y="23"/>
                  </a:lnTo>
                  <a:lnTo>
                    <a:pt x="2" y="27"/>
                  </a:lnTo>
                  <a:lnTo>
                    <a:pt x="2" y="33"/>
                  </a:lnTo>
                  <a:lnTo>
                    <a:pt x="2" y="36"/>
                  </a:lnTo>
                  <a:lnTo>
                    <a:pt x="2" y="42"/>
                  </a:lnTo>
                  <a:lnTo>
                    <a:pt x="2" y="46"/>
                  </a:lnTo>
                  <a:lnTo>
                    <a:pt x="2" y="52"/>
                  </a:lnTo>
                  <a:lnTo>
                    <a:pt x="2" y="56"/>
                  </a:lnTo>
                  <a:lnTo>
                    <a:pt x="2" y="61"/>
                  </a:lnTo>
                  <a:lnTo>
                    <a:pt x="2" y="65"/>
                  </a:lnTo>
                  <a:lnTo>
                    <a:pt x="2" y="71"/>
                  </a:lnTo>
                  <a:lnTo>
                    <a:pt x="2" y="75"/>
                  </a:lnTo>
                  <a:lnTo>
                    <a:pt x="2" y="80"/>
                  </a:lnTo>
                  <a:lnTo>
                    <a:pt x="2" y="84"/>
                  </a:lnTo>
                  <a:lnTo>
                    <a:pt x="2" y="90"/>
                  </a:lnTo>
                  <a:lnTo>
                    <a:pt x="2" y="94"/>
                  </a:lnTo>
                  <a:lnTo>
                    <a:pt x="0" y="100"/>
                  </a:lnTo>
                  <a:lnTo>
                    <a:pt x="0" y="103"/>
                  </a:lnTo>
                  <a:lnTo>
                    <a:pt x="0" y="107"/>
                  </a:lnTo>
                  <a:lnTo>
                    <a:pt x="0" y="113"/>
                  </a:lnTo>
                  <a:lnTo>
                    <a:pt x="0" y="117"/>
                  </a:lnTo>
                  <a:lnTo>
                    <a:pt x="0" y="121"/>
                  </a:lnTo>
                  <a:lnTo>
                    <a:pt x="0" y="124"/>
                  </a:lnTo>
                  <a:lnTo>
                    <a:pt x="0" y="128"/>
                  </a:lnTo>
                  <a:lnTo>
                    <a:pt x="0" y="132"/>
                  </a:lnTo>
                  <a:lnTo>
                    <a:pt x="0" y="136"/>
                  </a:lnTo>
                  <a:lnTo>
                    <a:pt x="0" y="140"/>
                  </a:lnTo>
                  <a:lnTo>
                    <a:pt x="14" y="14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61" name="Freeform 89"/>
            <p:cNvSpPr>
              <a:spLocks/>
            </p:cNvSpPr>
            <p:nvPr/>
          </p:nvSpPr>
          <p:spPr bwMode="auto">
            <a:xfrm>
              <a:off x="3300" y="3474"/>
              <a:ext cx="17" cy="158"/>
            </a:xfrm>
            <a:custGeom>
              <a:avLst/>
              <a:gdLst>
                <a:gd name="T0" fmla="*/ 9 w 17"/>
                <a:gd name="T1" fmla="*/ 155 h 158"/>
                <a:gd name="T2" fmla="*/ 9 w 17"/>
                <a:gd name="T3" fmla="*/ 149 h 158"/>
                <a:gd name="T4" fmla="*/ 11 w 17"/>
                <a:gd name="T5" fmla="*/ 143 h 158"/>
                <a:gd name="T6" fmla="*/ 11 w 17"/>
                <a:gd name="T7" fmla="*/ 134 h 158"/>
                <a:gd name="T8" fmla="*/ 11 w 17"/>
                <a:gd name="T9" fmla="*/ 124 h 158"/>
                <a:gd name="T10" fmla="*/ 11 w 17"/>
                <a:gd name="T11" fmla="*/ 115 h 158"/>
                <a:gd name="T12" fmla="*/ 11 w 17"/>
                <a:gd name="T13" fmla="*/ 103 h 158"/>
                <a:gd name="T14" fmla="*/ 11 w 17"/>
                <a:gd name="T15" fmla="*/ 92 h 158"/>
                <a:gd name="T16" fmla="*/ 13 w 17"/>
                <a:gd name="T17" fmla="*/ 78 h 158"/>
                <a:gd name="T18" fmla="*/ 13 w 17"/>
                <a:gd name="T19" fmla="*/ 67 h 158"/>
                <a:gd name="T20" fmla="*/ 13 w 17"/>
                <a:gd name="T21" fmla="*/ 53 h 158"/>
                <a:gd name="T22" fmla="*/ 13 w 17"/>
                <a:gd name="T23" fmla="*/ 42 h 158"/>
                <a:gd name="T24" fmla="*/ 13 w 17"/>
                <a:gd name="T25" fmla="*/ 30 h 158"/>
                <a:gd name="T26" fmla="*/ 13 w 17"/>
                <a:gd name="T27" fmla="*/ 21 h 158"/>
                <a:gd name="T28" fmla="*/ 13 w 17"/>
                <a:gd name="T29" fmla="*/ 11 h 158"/>
                <a:gd name="T30" fmla="*/ 16 w 17"/>
                <a:gd name="T31" fmla="*/ 4 h 158"/>
                <a:gd name="T32" fmla="*/ 4 w 17"/>
                <a:gd name="T33" fmla="*/ 0 h 158"/>
                <a:gd name="T34" fmla="*/ 4 w 17"/>
                <a:gd name="T35" fmla="*/ 6 h 158"/>
                <a:gd name="T36" fmla="*/ 4 w 17"/>
                <a:gd name="T37" fmla="*/ 15 h 158"/>
                <a:gd name="T38" fmla="*/ 4 w 17"/>
                <a:gd name="T39" fmla="*/ 25 h 158"/>
                <a:gd name="T40" fmla="*/ 4 w 17"/>
                <a:gd name="T41" fmla="*/ 36 h 158"/>
                <a:gd name="T42" fmla="*/ 4 w 17"/>
                <a:gd name="T43" fmla="*/ 48 h 158"/>
                <a:gd name="T44" fmla="*/ 4 w 17"/>
                <a:gd name="T45" fmla="*/ 59 h 158"/>
                <a:gd name="T46" fmla="*/ 2 w 17"/>
                <a:gd name="T47" fmla="*/ 73 h 158"/>
                <a:gd name="T48" fmla="*/ 2 w 17"/>
                <a:gd name="T49" fmla="*/ 84 h 158"/>
                <a:gd name="T50" fmla="*/ 2 w 17"/>
                <a:gd name="T51" fmla="*/ 97 h 158"/>
                <a:gd name="T52" fmla="*/ 2 w 17"/>
                <a:gd name="T53" fmla="*/ 109 h 158"/>
                <a:gd name="T54" fmla="*/ 2 w 17"/>
                <a:gd name="T55" fmla="*/ 120 h 158"/>
                <a:gd name="T56" fmla="*/ 2 w 17"/>
                <a:gd name="T57" fmla="*/ 130 h 158"/>
                <a:gd name="T58" fmla="*/ 0 w 17"/>
                <a:gd name="T59" fmla="*/ 140 h 158"/>
                <a:gd name="T60" fmla="*/ 0 w 17"/>
                <a:gd name="T61" fmla="*/ 145 h 158"/>
                <a:gd name="T62" fmla="*/ 0 w 17"/>
                <a:gd name="T63" fmla="*/ 153 h 158"/>
                <a:gd name="T64" fmla="*/ 0 w 17"/>
                <a:gd name="T65" fmla="*/ 157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
                <a:gd name="T100" fmla="*/ 0 h 158"/>
                <a:gd name="T101" fmla="*/ 17 w 17"/>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 h="158">
                  <a:moveTo>
                    <a:pt x="9" y="157"/>
                  </a:moveTo>
                  <a:lnTo>
                    <a:pt x="9" y="155"/>
                  </a:lnTo>
                  <a:lnTo>
                    <a:pt x="9" y="153"/>
                  </a:lnTo>
                  <a:lnTo>
                    <a:pt x="9" y="149"/>
                  </a:lnTo>
                  <a:lnTo>
                    <a:pt x="11" y="147"/>
                  </a:lnTo>
                  <a:lnTo>
                    <a:pt x="11" y="143"/>
                  </a:lnTo>
                  <a:lnTo>
                    <a:pt x="11" y="140"/>
                  </a:lnTo>
                  <a:lnTo>
                    <a:pt x="11" y="134"/>
                  </a:lnTo>
                  <a:lnTo>
                    <a:pt x="11" y="130"/>
                  </a:lnTo>
                  <a:lnTo>
                    <a:pt x="11" y="124"/>
                  </a:lnTo>
                  <a:lnTo>
                    <a:pt x="11" y="120"/>
                  </a:lnTo>
                  <a:lnTo>
                    <a:pt x="11" y="115"/>
                  </a:lnTo>
                  <a:lnTo>
                    <a:pt x="11" y="109"/>
                  </a:lnTo>
                  <a:lnTo>
                    <a:pt x="11" y="103"/>
                  </a:lnTo>
                  <a:lnTo>
                    <a:pt x="11" y="97"/>
                  </a:lnTo>
                  <a:lnTo>
                    <a:pt x="11" y="92"/>
                  </a:lnTo>
                  <a:lnTo>
                    <a:pt x="11" y="84"/>
                  </a:lnTo>
                  <a:lnTo>
                    <a:pt x="13" y="78"/>
                  </a:lnTo>
                  <a:lnTo>
                    <a:pt x="13" y="73"/>
                  </a:lnTo>
                  <a:lnTo>
                    <a:pt x="13" y="67"/>
                  </a:lnTo>
                  <a:lnTo>
                    <a:pt x="13" y="59"/>
                  </a:lnTo>
                  <a:lnTo>
                    <a:pt x="13" y="53"/>
                  </a:lnTo>
                  <a:lnTo>
                    <a:pt x="13" y="48"/>
                  </a:lnTo>
                  <a:lnTo>
                    <a:pt x="13" y="42"/>
                  </a:lnTo>
                  <a:lnTo>
                    <a:pt x="13" y="36"/>
                  </a:lnTo>
                  <a:lnTo>
                    <a:pt x="13" y="30"/>
                  </a:lnTo>
                  <a:lnTo>
                    <a:pt x="13" y="25"/>
                  </a:lnTo>
                  <a:lnTo>
                    <a:pt x="13" y="21"/>
                  </a:lnTo>
                  <a:lnTo>
                    <a:pt x="13" y="15"/>
                  </a:lnTo>
                  <a:lnTo>
                    <a:pt x="13" y="11"/>
                  </a:lnTo>
                  <a:lnTo>
                    <a:pt x="16" y="7"/>
                  </a:lnTo>
                  <a:lnTo>
                    <a:pt x="16" y="4"/>
                  </a:lnTo>
                  <a:lnTo>
                    <a:pt x="16" y="0"/>
                  </a:lnTo>
                  <a:lnTo>
                    <a:pt x="4" y="0"/>
                  </a:lnTo>
                  <a:lnTo>
                    <a:pt x="4" y="2"/>
                  </a:lnTo>
                  <a:lnTo>
                    <a:pt x="4" y="6"/>
                  </a:lnTo>
                  <a:lnTo>
                    <a:pt x="4" y="11"/>
                  </a:lnTo>
                  <a:lnTo>
                    <a:pt x="4" y="15"/>
                  </a:lnTo>
                  <a:lnTo>
                    <a:pt x="4" y="21"/>
                  </a:lnTo>
                  <a:lnTo>
                    <a:pt x="4" y="25"/>
                  </a:lnTo>
                  <a:lnTo>
                    <a:pt x="4" y="30"/>
                  </a:lnTo>
                  <a:lnTo>
                    <a:pt x="4" y="36"/>
                  </a:lnTo>
                  <a:lnTo>
                    <a:pt x="4" y="42"/>
                  </a:lnTo>
                  <a:lnTo>
                    <a:pt x="4" y="48"/>
                  </a:lnTo>
                  <a:lnTo>
                    <a:pt x="4" y="53"/>
                  </a:lnTo>
                  <a:lnTo>
                    <a:pt x="4" y="59"/>
                  </a:lnTo>
                  <a:lnTo>
                    <a:pt x="4" y="67"/>
                  </a:lnTo>
                  <a:lnTo>
                    <a:pt x="2" y="73"/>
                  </a:lnTo>
                  <a:lnTo>
                    <a:pt x="2" y="78"/>
                  </a:lnTo>
                  <a:lnTo>
                    <a:pt x="2" y="84"/>
                  </a:lnTo>
                  <a:lnTo>
                    <a:pt x="2" y="92"/>
                  </a:lnTo>
                  <a:lnTo>
                    <a:pt x="2" y="97"/>
                  </a:lnTo>
                  <a:lnTo>
                    <a:pt x="2" y="103"/>
                  </a:lnTo>
                  <a:lnTo>
                    <a:pt x="2" y="109"/>
                  </a:lnTo>
                  <a:lnTo>
                    <a:pt x="2" y="115"/>
                  </a:lnTo>
                  <a:lnTo>
                    <a:pt x="2" y="120"/>
                  </a:lnTo>
                  <a:lnTo>
                    <a:pt x="2" y="124"/>
                  </a:lnTo>
                  <a:lnTo>
                    <a:pt x="2" y="130"/>
                  </a:lnTo>
                  <a:lnTo>
                    <a:pt x="0" y="134"/>
                  </a:lnTo>
                  <a:lnTo>
                    <a:pt x="0" y="140"/>
                  </a:lnTo>
                  <a:lnTo>
                    <a:pt x="0" y="143"/>
                  </a:lnTo>
                  <a:lnTo>
                    <a:pt x="0" y="145"/>
                  </a:lnTo>
                  <a:lnTo>
                    <a:pt x="0" y="149"/>
                  </a:lnTo>
                  <a:lnTo>
                    <a:pt x="0" y="153"/>
                  </a:lnTo>
                  <a:lnTo>
                    <a:pt x="0" y="155"/>
                  </a:lnTo>
                  <a:lnTo>
                    <a:pt x="0" y="157"/>
                  </a:lnTo>
                  <a:lnTo>
                    <a:pt x="9" y="157"/>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62" name="Freeform 90"/>
            <p:cNvSpPr>
              <a:spLocks/>
            </p:cNvSpPr>
            <p:nvPr/>
          </p:nvSpPr>
          <p:spPr bwMode="auto">
            <a:xfrm>
              <a:off x="3279" y="3631"/>
              <a:ext cx="30" cy="104"/>
            </a:xfrm>
            <a:custGeom>
              <a:avLst/>
              <a:gdLst>
                <a:gd name="T0" fmla="*/ 8 w 30"/>
                <a:gd name="T1" fmla="*/ 101 h 104"/>
                <a:gd name="T2" fmla="*/ 12 w 30"/>
                <a:gd name="T3" fmla="*/ 96 h 104"/>
                <a:gd name="T4" fmla="*/ 14 w 30"/>
                <a:gd name="T5" fmla="*/ 90 h 104"/>
                <a:gd name="T6" fmla="*/ 15 w 30"/>
                <a:gd name="T7" fmla="*/ 84 h 104"/>
                <a:gd name="T8" fmla="*/ 19 w 30"/>
                <a:gd name="T9" fmla="*/ 76 h 104"/>
                <a:gd name="T10" fmla="*/ 21 w 30"/>
                <a:gd name="T11" fmla="*/ 69 h 104"/>
                <a:gd name="T12" fmla="*/ 23 w 30"/>
                <a:gd name="T13" fmla="*/ 61 h 104"/>
                <a:gd name="T14" fmla="*/ 23 w 30"/>
                <a:gd name="T15" fmla="*/ 54 h 104"/>
                <a:gd name="T16" fmla="*/ 25 w 30"/>
                <a:gd name="T17" fmla="*/ 46 h 104"/>
                <a:gd name="T18" fmla="*/ 27 w 30"/>
                <a:gd name="T19" fmla="*/ 38 h 104"/>
                <a:gd name="T20" fmla="*/ 27 w 30"/>
                <a:gd name="T21" fmla="*/ 31 h 104"/>
                <a:gd name="T22" fmla="*/ 29 w 30"/>
                <a:gd name="T23" fmla="*/ 23 h 104"/>
                <a:gd name="T24" fmla="*/ 29 w 30"/>
                <a:gd name="T25" fmla="*/ 17 h 104"/>
                <a:gd name="T26" fmla="*/ 29 w 30"/>
                <a:gd name="T27" fmla="*/ 9 h 104"/>
                <a:gd name="T28" fmla="*/ 29 w 30"/>
                <a:gd name="T29" fmla="*/ 6 h 104"/>
                <a:gd name="T30" fmla="*/ 29 w 30"/>
                <a:gd name="T31" fmla="*/ 2 h 104"/>
                <a:gd name="T32" fmla="*/ 21 w 30"/>
                <a:gd name="T33" fmla="*/ 0 h 104"/>
                <a:gd name="T34" fmla="*/ 21 w 30"/>
                <a:gd name="T35" fmla="*/ 6 h 104"/>
                <a:gd name="T36" fmla="*/ 21 w 30"/>
                <a:gd name="T37" fmla="*/ 9 h 104"/>
                <a:gd name="T38" fmla="*/ 21 w 30"/>
                <a:gd name="T39" fmla="*/ 15 h 104"/>
                <a:gd name="T40" fmla="*/ 19 w 30"/>
                <a:gd name="T41" fmla="*/ 23 h 104"/>
                <a:gd name="T42" fmla="*/ 19 w 30"/>
                <a:gd name="T43" fmla="*/ 29 h 104"/>
                <a:gd name="T44" fmla="*/ 17 w 30"/>
                <a:gd name="T45" fmla="*/ 36 h 104"/>
                <a:gd name="T46" fmla="*/ 17 w 30"/>
                <a:gd name="T47" fmla="*/ 44 h 104"/>
                <a:gd name="T48" fmla="*/ 15 w 30"/>
                <a:gd name="T49" fmla="*/ 52 h 104"/>
                <a:gd name="T50" fmla="*/ 14 w 30"/>
                <a:gd name="T51" fmla="*/ 61 h 104"/>
                <a:gd name="T52" fmla="*/ 14 w 30"/>
                <a:gd name="T53" fmla="*/ 67 h 104"/>
                <a:gd name="T54" fmla="*/ 12 w 30"/>
                <a:gd name="T55" fmla="*/ 75 h 104"/>
                <a:gd name="T56" fmla="*/ 8 w 30"/>
                <a:gd name="T57" fmla="*/ 82 h 104"/>
                <a:gd name="T58" fmla="*/ 6 w 30"/>
                <a:gd name="T59" fmla="*/ 88 h 104"/>
                <a:gd name="T60" fmla="*/ 4 w 30"/>
                <a:gd name="T61" fmla="*/ 92 h 104"/>
                <a:gd name="T62" fmla="*/ 2 w 30"/>
                <a:gd name="T63" fmla="*/ 96 h 104"/>
                <a:gd name="T64" fmla="*/ 6 w 30"/>
                <a:gd name="T65" fmla="*/ 103 h 10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104"/>
                <a:gd name="T101" fmla="*/ 30 w 30"/>
                <a:gd name="T102" fmla="*/ 104 h 10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104">
                  <a:moveTo>
                    <a:pt x="6" y="103"/>
                  </a:moveTo>
                  <a:lnTo>
                    <a:pt x="8" y="101"/>
                  </a:lnTo>
                  <a:lnTo>
                    <a:pt x="10" y="99"/>
                  </a:lnTo>
                  <a:lnTo>
                    <a:pt x="12" y="96"/>
                  </a:lnTo>
                  <a:lnTo>
                    <a:pt x="12" y="94"/>
                  </a:lnTo>
                  <a:lnTo>
                    <a:pt x="14" y="90"/>
                  </a:lnTo>
                  <a:lnTo>
                    <a:pt x="15" y="88"/>
                  </a:lnTo>
                  <a:lnTo>
                    <a:pt x="15" y="84"/>
                  </a:lnTo>
                  <a:lnTo>
                    <a:pt x="17" y="80"/>
                  </a:lnTo>
                  <a:lnTo>
                    <a:pt x="19" y="76"/>
                  </a:lnTo>
                  <a:lnTo>
                    <a:pt x="19" y="73"/>
                  </a:lnTo>
                  <a:lnTo>
                    <a:pt x="21" y="69"/>
                  </a:lnTo>
                  <a:lnTo>
                    <a:pt x="21" y="65"/>
                  </a:lnTo>
                  <a:lnTo>
                    <a:pt x="23" y="61"/>
                  </a:lnTo>
                  <a:lnTo>
                    <a:pt x="23" y="57"/>
                  </a:lnTo>
                  <a:lnTo>
                    <a:pt x="23" y="54"/>
                  </a:lnTo>
                  <a:lnTo>
                    <a:pt x="25" y="50"/>
                  </a:lnTo>
                  <a:lnTo>
                    <a:pt x="25" y="46"/>
                  </a:lnTo>
                  <a:lnTo>
                    <a:pt x="25" y="42"/>
                  </a:lnTo>
                  <a:lnTo>
                    <a:pt x="27" y="38"/>
                  </a:lnTo>
                  <a:lnTo>
                    <a:pt x="27" y="34"/>
                  </a:lnTo>
                  <a:lnTo>
                    <a:pt x="27" y="31"/>
                  </a:lnTo>
                  <a:lnTo>
                    <a:pt x="27" y="27"/>
                  </a:lnTo>
                  <a:lnTo>
                    <a:pt x="29" y="23"/>
                  </a:lnTo>
                  <a:lnTo>
                    <a:pt x="29" y="19"/>
                  </a:lnTo>
                  <a:lnTo>
                    <a:pt x="29" y="17"/>
                  </a:lnTo>
                  <a:lnTo>
                    <a:pt x="29" y="13"/>
                  </a:lnTo>
                  <a:lnTo>
                    <a:pt x="29" y="9"/>
                  </a:lnTo>
                  <a:lnTo>
                    <a:pt x="29" y="8"/>
                  </a:lnTo>
                  <a:lnTo>
                    <a:pt x="29" y="6"/>
                  </a:lnTo>
                  <a:lnTo>
                    <a:pt x="29" y="4"/>
                  </a:lnTo>
                  <a:lnTo>
                    <a:pt x="29" y="2"/>
                  </a:lnTo>
                  <a:lnTo>
                    <a:pt x="29" y="0"/>
                  </a:lnTo>
                  <a:lnTo>
                    <a:pt x="21" y="0"/>
                  </a:lnTo>
                  <a:lnTo>
                    <a:pt x="21" y="2"/>
                  </a:lnTo>
                  <a:lnTo>
                    <a:pt x="21" y="6"/>
                  </a:lnTo>
                  <a:lnTo>
                    <a:pt x="21" y="8"/>
                  </a:lnTo>
                  <a:lnTo>
                    <a:pt x="21" y="9"/>
                  </a:lnTo>
                  <a:lnTo>
                    <a:pt x="21" y="13"/>
                  </a:lnTo>
                  <a:lnTo>
                    <a:pt x="21" y="15"/>
                  </a:lnTo>
                  <a:lnTo>
                    <a:pt x="21" y="19"/>
                  </a:lnTo>
                  <a:lnTo>
                    <a:pt x="19" y="23"/>
                  </a:lnTo>
                  <a:lnTo>
                    <a:pt x="19" y="27"/>
                  </a:lnTo>
                  <a:lnTo>
                    <a:pt x="19" y="29"/>
                  </a:lnTo>
                  <a:lnTo>
                    <a:pt x="19" y="32"/>
                  </a:lnTo>
                  <a:lnTo>
                    <a:pt x="17" y="36"/>
                  </a:lnTo>
                  <a:lnTo>
                    <a:pt x="17" y="40"/>
                  </a:lnTo>
                  <a:lnTo>
                    <a:pt x="17" y="44"/>
                  </a:lnTo>
                  <a:lnTo>
                    <a:pt x="17" y="48"/>
                  </a:lnTo>
                  <a:lnTo>
                    <a:pt x="15" y="52"/>
                  </a:lnTo>
                  <a:lnTo>
                    <a:pt x="15" y="57"/>
                  </a:lnTo>
                  <a:lnTo>
                    <a:pt x="14" y="61"/>
                  </a:lnTo>
                  <a:lnTo>
                    <a:pt x="14" y="65"/>
                  </a:lnTo>
                  <a:lnTo>
                    <a:pt x="14" y="67"/>
                  </a:lnTo>
                  <a:lnTo>
                    <a:pt x="12" y="71"/>
                  </a:lnTo>
                  <a:lnTo>
                    <a:pt x="12" y="75"/>
                  </a:lnTo>
                  <a:lnTo>
                    <a:pt x="10" y="78"/>
                  </a:lnTo>
                  <a:lnTo>
                    <a:pt x="8" y="82"/>
                  </a:lnTo>
                  <a:lnTo>
                    <a:pt x="8" y="84"/>
                  </a:lnTo>
                  <a:lnTo>
                    <a:pt x="6" y="88"/>
                  </a:lnTo>
                  <a:lnTo>
                    <a:pt x="6" y="90"/>
                  </a:lnTo>
                  <a:lnTo>
                    <a:pt x="4" y="92"/>
                  </a:lnTo>
                  <a:lnTo>
                    <a:pt x="2" y="94"/>
                  </a:lnTo>
                  <a:lnTo>
                    <a:pt x="2" y="96"/>
                  </a:lnTo>
                  <a:lnTo>
                    <a:pt x="0" y="98"/>
                  </a:lnTo>
                  <a:lnTo>
                    <a:pt x="6" y="103"/>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63" name="Freeform 91"/>
            <p:cNvSpPr>
              <a:spLocks/>
            </p:cNvSpPr>
            <p:nvPr/>
          </p:nvSpPr>
          <p:spPr bwMode="auto">
            <a:xfrm>
              <a:off x="3266" y="3729"/>
              <a:ext cx="20" cy="33"/>
            </a:xfrm>
            <a:custGeom>
              <a:avLst/>
              <a:gdLst>
                <a:gd name="T0" fmla="*/ 7 w 20"/>
                <a:gd name="T1" fmla="*/ 28 h 33"/>
                <a:gd name="T2" fmla="*/ 7 w 20"/>
                <a:gd name="T3" fmla="*/ 32 h 33"/>
                <a:gd name="T4" fmla="*/ 7 w 20"/>
                <a:gd name="T5" fmla="*/ 30 h 33"/>
                <a:gd name="T6" fmla="*/ 7 w 20"/>
                <a:gd name="T7" fmla="*/ 28 h 33"/>
                <a:gd name="T8" fmla="*/ 7 w 20"/>
                <a:gd name="T9" fmla="*/ 26 h 33"/>
                <a:gd name="T10" fmla="*/ 7 w 20"/>
                <a:gd name="T11" fmla="*/ 24 h 33"/>
                <a:gd name="T12" fmla="*/ 7 w 20"/>
                <a:gd name="T13" fmla="*/ 23 h 33"/>
                <a:gd name="T14" fmla="*/ 7 w 20"/>
                <a:gd name="T15" fmla="*/ 21 h 33"/>
                <a:gd name="T16" fmla="*/ 9 w 20"/>
                <a:gd name="T17" fmla="*/ 21 h 33"/>
                <a:gd name="T18" fmla="*/ 9 w 20"/>
                <a:gd name="T19" fmla="*/ 19 h 33"/>
                <a:gd name="T20" fmla="*/ 9 w 20"/>
                <a:gd name="T21" fmla="*/ 17 h 33"/>
                <a:gd name="T22" fmla="*/ 11 w 20"/>
                <a:gd name="T23" fmla="*/ 17 h 33"/>
                <a:gd name="T24" fmla="*/ 11 w 20"/>
                <a:gd name="T25" fmla="*/ 15 h 33"/>
                <a:gd name="T26" fmla="*/ 13 w 20"/>
                <a:gd name="T27" fmla="*/ 13 h 33"/>
                <a:gd name="T28" fmla="*/ 13 w 20"/>
                <a:gd name="T29" fmla="*/ 11 h 33"/>
                <a:gd name="T30" fmla="*/ 15 w 20"/>
                <a:gd name="T31" fmla="*/ 11 h 33"/>
                <a:gd name="T32" fmla="*/ 15 w 20"/>
                <a:gd name="T33" fmla="*/ 9 h 33"/>
                <a:gd name="T34" fmla="*/ 17 w 20"/>
                <a:gd name="T35" fmla="*/ 7 h 33"/>
                <a:gd name="T36" fmla="*/ 19 w 20"/>
                <a:gd name="T37" fmla="*/ 5 h 33"/>
                <a:gd name="T38" fmla="*/ 13 w 20"/>
                <a:gd name="T39" fmla="*/ 0 h 33"/>
                <a:gd name="T40" fmla="*/ 11 w 20"/>
                <a:gd name="T41" fmla="*/ 1 h 33"/>
                <a:gd name="T42" fmla="*/ 11 w 20"/>
                <a:gd name="T43" fmla="*/ 3 h 33"/>
                <a:gd name="T44" fmla="*/ 9 w 20"/>
                <a:gd name="T45" fmla="*/ 3 h 33"/>
                <a:gd name="T46" fmla="*/ 7 w 20"/>
                <a:gd name="T47" fmla="*/ 5 h 33"/>
                <a:gd name="T48" fmla="*/ 7 w 20"/>
                <a:gd name="T49" fmla="*/ 7 h 33"/>
                <a:gd name="T50" fmla="*/ 5 w 20"/>
                <a:gd name="T51" fmla="*/ 9 h 33"/>
                <a:gd name="T52" fmla="*/ 4 w 20"/>
                <a:gd name="T53" fmla="*/ 11 h 33"/>
                <a:gd name="T54" fmla="*/ 4 w 20"/>
                <a:gd name="T55" fmla="*/ 13 h 33"/>
                <a:gd name="T56" fmla="*/ 2 w 20"/>
                <a:gd name="T57" fmla="*/ 15 h 33"/>
                <a:gd name="T58" fmla="*/ 2 w 20"/>
                <a:gd name="T59" fmla="*/ 17 h 33"/>
                <a:gd name="T60" fmla="*/ 2 w 20"/>
                <a:gd name="T61" fmla="*/ 19 h 33"/>
                <a:gd name="T62" fmla="*/ 0 w 20"/>
                <a:gd name="T63" fmla="*/ 19 h 33"/>
                <a:gd name="T64" fmla="*/ 0 w 20"/>
                <a:gd name="T65" fmla="*/ 21 h 33"/>
                <a:gd name="T66" fmla="*/ 0 w 20"/>
                <a:gd name="T67" fmla="*/ 23 h 33"/>
                <a:gd name="T68" fmla="*/ 0 w 20"/>
                <a:gd name="T69" fmla="*/ 24 h 33"/>
                <a:gd name="T70" fmla="*/ 0 w 20"/>
                <a:gd name="T71" fmla="*/ 26 h 33"/>
                <a:gd name="T72" fmla="*/ 0 w 20"/>
                <a:gd name="T73" fmla="*/ 28 h 33"/>
                <a:gd name="T74" fmla="*/ 0 w 20"/>
                <a:gd name="T75" fmla="*/ 32 h 33"/>
                <a:gd name="T76" fmla="*/ 7 w 20"/>
                <a:gd name="T77" fmla="*/ 28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
                <a:gd name="T118" fmla="*/ 0 h 33"/>
                <a:gd name="T119" fmla="*/ 20 w 20"/>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 h="33">
                  <a:moveTo>
                    <a:pt x="7" y="28"/>
                  </a:moveTo>
                  <a:lnTo>
                    <a:pt x="7" y="32"/>
                  </a:lnTo>
                  <a:lnTo>
                    <a:pt x="7" y="30"/>
                  </a:lnTo>
                  <a:lnTo>
                    <a:pt x="7" y="28"/>
                  </a:lnTo>
                  <a:lnTo>
                    <a:pt x="7" y="26"/>
                  </a:lnTo>
                  <a:lnTo>
                    <a:pt x="7" y="24"/>
                  </a:lnTo>
                  <a:lnTo>
                    <a:pt x="7" y="23"/>
                  </a:lnTo>
                  <a:lnTo>
                    <a:pt x="7" y="21"/>
                  </a:lnTo>
                  <a:lnTo>
                    <a:pt x="9" y="21"/>
                  </a:lnTo>
                  <a:lnTo>
                    <a:pt x="9" y="19"/>
                  </a:lnTo>
                  <a:lnTo>
                    <a:pt x="9" y="17"/>
                  </a:lnTo>
                  <a:lnTo>
                    <a:pt x="11" y="17"/>
                  </a:lnTo>
                  <a:lnTo>
                    <a:pt x="11" y="15"/>
                  </a:lnTo>
                  <a:lnTo>
                    <a:pt x="13" y="13"/>
                  </a:lnTo>
                  <a:lnTo>
                    <a:pt x="13" y="11"/>
                  </a:lnTo>
                  <a:lnTo>
                    <a:pt x="15" y="11"/>
                  </a:lnTo>
                  <a:lnTo>
                    <a:pt x="15" y="9"/>
                  </a:lnTo>
                  <a:lnTo>
                    <a:pt x="17" y="7"/>
                  </a:lnTo>
                  <a:lnTo>
                    <a:pt x="19" y="5"/>
                  </a:lnTo>
                  <a:lnTo>
                    <a:pt x="13" y="0"/>
                  </a:lnTo>
                  <a:lnTo>
                    <a:pt x="11" y="1"/>
                  </a:lnTo>
                  <a:lnTo>
                    <a:pt x="11" y="3"/>
                  </a:lnTo>
                  <a:lnTo>
                    <a:pt x="9" y="3"/>
                  </a:lnTo>
                  <a:lnTo>
                    <a:pt x="7" y="5"/>
                  </a:lnTo>
                  <a:lnTo>
                    <a:pt x="7" y="7"/>
                  </a:lnTo>
                  <a:lnTo>
                    <a:pt x="5" y="9"/>
                  </a:lnTo>
                  <a:lnTo>
                    <a:pt x="4" y="11"/>
                  </a:lnTo>
                  <a:lnTo>
                    <a:pt x="4" y="13"/>
                  </a:lnTo>
                  <a:lnTo>
                    <a:pt x="2" y="15"/>
                  </a:lnTo>
                  <a:lnTo>
                    <a:pt x="2" y="17"/>
                  </a:lnTo>
                  <a:lnTo>
                    <a:pt x="2" y="19"/>
                  </a:lnTo>
                  <a:lnTo>
                    <a:pt x="0" y="19"/>
                  </a:lnTo>
                  <a:lnTo>
                    <a:pt x="0" y="21"/>
                  </a:lnTo>
                  <a:lnTo>
                    <a:pt x="0" y="23"/>
                  </a:lnTo>
                  <a:lnTo>
                    <a:pt x="0" y="24"/>
                  </a:lnTo>
                  <a:lnTo>
                    <a:pt x="0" y="26"/>
                  </a:lnTo>
                  <a:lnTo>
                    <a:pt x="0" y="28"/>
                  </a:lnTo>
                  <a:lnTo>
                    <a:pt x="0" y="32"/>
                  </a:lnTo>
                  <a:lnTo>
                    <a:pt x="7" y="28"/>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64" name="Freeform 92"/>
            <p:cNvSpPr>
              <a:spLocks/>
            </p:cNvSpPr>
            <p:nvPr/>
          </p:nvSpPr>
          <p:spPr bwMode="auto">
            <a:xfrm>
              <a:off x="3266" y="3757"/>
              <a:ext cx="20" cy="17"/>
            </a:xfrm>
            <a:custGeom>
              <a:avLst/>
              <a:gdLst>
                <a:gd name="T0" fmla="*/ 15 w 20"/>
                <a:gd name="T1" fmla="*/ 3 h 17"/>
                <a:gd name="T2" fmla="*/ 15 w 20"/>
                <a:gd name="T3" fmla="*/ 0 h 17"/>
                <a:gd name="T4" fmla="*/ 15 w 20"/>
                <a:gd name="T5" fmla="*/ 3 h 17"/>
                <a:gd name="T6" fmla="*/ 13 w 20"/>
                <a:gd name="T7" fmla="*/ 3 h 17"/>
                <a:gd name="T8" fmla="*/ 11 w 20"/>
                <a:gd name="T9" fmla="*/ 3 h 17"/>
                <a:gd name="T10" fmla="*/ 9 w 20"/>
                <a:gd name="T11" fmla="*/ 3 h 17"/>
                <a:gd name="T12" fmla="*/ 7 w 20"/>
                <a:gd name="T13" fmla="*/ 3 h 17"/>
                <a:gd name="T14" fmla="*/ 7 w 20"/>
                <a:gd name="T15" fmla="*/ 0 h 17"/>
                <a:gd name="T16" fmla="*/ 0 w 20"/>
                <a:gd name="T17" fmla="*/ 6 h 17"/>
                <a:gd name="T18" fmla="*/ 0 w 20"/>
                <a:gd name="T19" fmla="*/ 9 h 17"/>
                <a:gd name="T20" fmla="*/ 2 w 20"/>
                <a:gd name="T21" fmla="*/ 9 h 17"/>
                <a:gd name="T22" fmla="*/ 2 w 20"/>
                <a:gd name="T23" fmla="*/ 12 h 17"/>
                <a:gd name="T24" fmla="*/ 4 w 20"/>
                <a:gd name="T25" fmla="*/ 12 h 17"/>
                <a:gd name="T26" fmla="*/ 4 w 20"/>
                <a:gd name="T27" fmla="*/ 16 h 17"/>
                <a:gd name="T28" fmla="*/ 5 w 20"/>
                <a:gd name="T29" fmla="*/ 16 h 17"/>
                <a:gd name="T30" fmla="*/ 7 w 20"/>
                <a:gd name="T31" fmla="*/ 16 h 17"/>
                <a:gd name="T32" fmla="*/ 9 w 20"/>
                <a:gd name="T33" fmla="*/ 16 h 17"/>
                <a:gd name="T34" fmla="*/ 11 w 20"/>
                <a:gd name="T35" fmla="*/ 16 h 17"/>
                <a:gd name="T36" fmla="*/ 13 w 20"/>
                <a:gd name="T37" fmla="*/ 16 h 17"/>
                <a:gd name="T38" fmla="*/ 15 w 20"/>
                <a:gd name="T39" fmla="*/ 16 h 17"/>
                <a:gd name="T40" fmla="*/ 17 w 20"/>
                <a:gd name="T41" fmla="*/ 16 h 17"/>
                <a:gd name="T42" fmla="*/ 17 w 20"/>
                <a:gd name="T43" fmla="*/ 12 h 17"/>
                <a:gd name="T44" fmla="*/ 19 w 20"/>
                <a:gd name="T45" fmla="*/ 12 h 17"/>
                <a:gd name="T46" fmla="*/ 15 w 20"/>
                <a:gd name="T47" fmla="*/ 3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
                <a:gd name="T73" fmla="*/ 0 h 17"/>
                <a:gd name="T74" fmla="*/ 20 w 20"/>
                <a:gd name="T75" fmla="*/ 17 h 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 h="17">
                  <a:moveTo>
                    <a:pt x="15" y="3"/>
                  </a:moveTo>
                  <a:lnTo>
                    <a:pt x="15" y="0"/>
                  </a:lnTo>
                  <a:lnTo>
                    <a:pt x="15" y="3"/>
                  </a:lnTo>
                  <a:lnTo>
                    <a:pt x="13" y="3"/>
                  </a:lnTo>
                  <a:lnTo>
                    <a:pt x="11" y="3"/>
                  </a:lnTo>
                  <a:lnTo>
                    <a:pt x="9" y="3"/>
                  </a:lnTo>
                  <a:lnTo>
                    <a:pt x="7" y="3"/>
                  </a:lnTo>
                  <a:lnTo>
                    <a:pt x="7" y="0"/>
                  </a:lnTo>
                  <a:lnTo>
                    <a:pt x="0" y="6"/>
                  </a:lnTo>
                  <a:lnTo>
                    <a:pt x="0" y="9"/>
                  </a:lnTo>
                  <a:lnTo>
                    <a:pt x="2" y="9"/>
                  </a:lnTo>
                  <a:lnTo>
                    <a:pt x="2" y="12"/>
                  </a:lnTo>
                  <a:lnTo>
                    <a:pt x="4" y="12"/>
                  </a:lnTo>
                  <a:lnTo>
                    <a:pt x="4" y="16"/>
                  </a:lnTo>
                  <a:lnTo>
                    <a:pt x="5" y="16"/>
                  </a:lnTo>
                  <a:lnTo>
                    <a:pt x="7" y="16"/>
                  </a:lnTo>
                  <a:lnTo>
                    <a:pt x="9" y="16"/>
                  </a:lnTo>
                  <a:lnTo>
                    <a:pt x="11" y="16"/>
                  </a:lnTo>
                  <a:lnTo>
                    <a:pt x="13" y="16"/>
                  </a:lnTo>
                  <a:lnTo>
                    <a:pt x="15" y="16"/>
                  </a:lnTo>
                  <a:lnTo>
                    <a:pt x="17" y="16"/>
                  </a:lnTo>
                  <a:lnTo>
                    <a:pt x="17" y="12"/>
                  </a:lnTo>
                  <a:lnTo>
                    <a:pt x="19" y="12"/>
                  </a:lnTo>
                  <a:lnTo>
                    <a:pt x="15" y="3"/>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65" name="Freeform 93"/>
            <p:cNvSpPr>
              <a:spLocks/>
            </p:cNvSpPr>
            <p:nvPr/>
          </p:nvSpPr>
          <p:spPr bwMode="auto">
            <a:xfrm>
              <a:off x="3281" y="3755"/>
              <a:ext cx="26" cy="21"/>
            </a:xfrm>
            <a:custGeom>
              <a:avLst/>
              <a:gdLst>
                <a:gd name="T0" fmla="*/ 23 w 26"/>
                <a:gd name="T1" fmla="*/ 12 h 21"/>
                <a:gd name="T2" fmla="*/ 25 w 26"/>
                <a:gd name="T3" fmla="*/ 14 h 21"/>
                <a:gd name="T4" fmla="*/ 23 w 26"/>
                <a:gd name="T5" fmla="*/ 12 h 21"/>
                <a:gd name="T6" fmla="*/ 21 w 26"/>
                <a:gd name="T7" fmla="*/ 10 h 21"/>
                <a:gd name="T8" fmla="*/ 21 w 26"/>
                <a:gd name="T9" fmla="*/ 8 h 21"/>
                <a:gd name="T10" fmla="*/ 19 w 26"/>
                <a:gd name="T11" fmla="*/ 8 h 21"/>
                <a:gd name="T12" fmla="*/ 19 w 26"/>
                <a:gd name="T13" fmla="*/ 6 h 21"/>
                <a:gd name="T14" fmla="*/ 17 w 26"/>
                <a:gd name="T15" fmla="*/ 6 h 21"/>
                <a:gd name="T16" fmla="*/ 17 w 26"/>
                <a:gd name="T17" fmla="*/ 4 h 21"/>
                <a:gd name="T18" fmla="*/ 15 w 26"/>
                <a:gd name="T19" fmla="*/ 4 h 21"/>
                <a:gd name="T20" fmla="*/ 13 w 26"/>
                <a:gd name="T21" fmla="*/ 2 h 21"/>
                <a:gd name="T22" fmla="*/ 12 w 26"/>
                <a:gd name="T23" fmla="*/ 2 h 21"/>
                <a:gd name="T24" fmla="*/ 10 w 26"/>
                <a:gd name="T25" fmla="*/ 2 h 21"/>
                <a:gd name="T26" fmla="*/ 8 w 26"/>
                <a:gd name="T27" fmla="*/ 2 h 21"/>
                <a:gd name="T28" fmla="*/ 8 w 26"/>
                <a:gd name="T29" fmla="*/ 0 h 21"/>
                <a:gd name="T30" fmla="*/ 6 w 26"/>
                <a:gd name="T31" fmla="*/ 0 h 21"/>
                <a:gd name="T32" fmla="*/ 4 w 26"/>
                <a:gd name="T33" fmla="*/ 2 h 21"/>
                <a:gd name="T34" fmla="*/ 2 w 26"/>
                <a:gd name="T35" fmla="*/ 2 h 21"/>
                <a:gd name="T36" fmla="*/ 0 w 26"/>
                <a:gd name="T37" fmla="*/ 2 h 21"/>
                <a:gd name="T38" fmla="*/ 0 w 26"/>
                <a:gd name="T39" fmla="*/ 4 h 21"/>
                <a:gd name="T40" fmla="*/ 4 w 26"/>
                <a:gd name="T41" fmla="*/ 10 h 21"/>
                <a:gd name="T42" fmla="*/ 6 w 26"/>
                <a:gd name="T43" fmla="*/ 10 h 21"/>
                <a:gd name="T44" fmla="*/ 8 w 26"/>
                <a:gd name="T45" fmla="*/ 10 h 21"/>
                <a:gd name="T46" fmla="*/ 10 w 26"/>
                <a:gd name="T47" fmla="*/ 10 h 21"/>
                <a:gd name="T48" fmla="*/ 12 w 26"/>
                <a:gd name="T49" fmla="*/ 10 h 21"/>
                <a:gd name="T50" fmla="*/ 12 w 26"/>
                <a:gd name="T51" fmla="*/ 12 h 21"/>
                <a:gd name="T52" fmla="*/ 13 w 26"/>
                <a:gd name="T53" fmla="*/ 12 h 21"/>
                <a:gd name="T54" fmla="*/ 13 w 26"/>
                <a:gd name="T55" fmla="*/ 14 h 21"/>
                <a:gd name="T56" fmla="*/ 15 w 26"/>
                <a:gd name="T57" fmla="*/ 14 h 21"/>
                <a:gd name="T58" fmla="*/ 15 w 26"/>
                <a:gd name="T59" fmla="*/ 16 h 21"/>
                <a:gd name="T60" fmla="*/ 17 w 26"/>
                <a:gd name="T61" fmla="*/ 16 h 21"/>
                <a:gd name="T62" fmla="*/ 17 w 26"/>
                <a:gd name="T63" fmla="*/ 18 h 21"/>
                <a:gd name="T64" fmla="*/ 19 w 26"/>
                <a:gd name="T65" fmla="*/ 20 h 21"/>
                <a:gd name="T66" fmla="*/ 23 w 26"/>
                <a:gd name="T67" fmla="*/ 12 h 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
                <a:gd name="T103" fmla="*/ 0 h 21"/>
                <a:gd name="T104" fmla="*/ 26 w 26"/>
                <a:gd name="T105" fmla="*/ 21 h 2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 h="21">
                  <a:moveTo>
                    <a:pt x="23" y="12"/>
                  </a:moveTo>
                  <a:lnTo>
                    <a:pt x="25" y="14"/>
                  </a:lnTo>
                  <a:lnTo>
                    <a:pt x="23" y="12"/>
                  </a:lnTo>
                  <a:lnTo>
                    <a:pt x="21" y="10"/>
                  </a:lnTo>
                  <a:lnTo>
                    <a:pt x="21" y="8"/>
                  </a:lnTo>
                  <a:lnTo>
                    <a:pt x="19" y="8"/>
                  </a:lnTo>
                  <a:lnTo>
                    <a:pt x="19" y="6"/>
                  </a:lnTo>
                  <a:lnTo>
                    <a:pt x="17" y="6"/>
                  </a:lnTo>
                  <a:lnTo>
                    <a:pt x="17" y="4"/>
                  </a:lnTo>
                  <a:lnTo>
                    <a:pt x="15" y="4"/>
                  </a:lnTo>
                  <a:lnTo>
                    <a:pt x="13" y="2"/>
                  </a:lnTo>
                  <a:lnTo>
                    <a:pt x="12" y="2"/>
                  </a:lnTo>
                  <a:lnTo>
                    <a:pt x="10" y="2"/>
                  </a:lnTo>
                  <a:lnTo>
                    <a:pt x="8" y="2"/>
                  </a:lnTo>
                  <a:lnTo>
                    <a:pt x="8" y="0"/>
                  </a:lnTo>
                  <a:lnTo>
                    <a:pt x="6" y="0"/>
                  </a:lnTo>
                  <a:lnTo>
                    <a:pt x="4" y="2"/>
                  </a:lnTo>
                  <a:lnTo>
                    <a:pt x="2" y="2"/>
                  </a:lnTo>
                  <a:lnTo>
                    <a:pt x="0" y="2"/>
                  </a:lnTo>
                  <a:lnTo>
                    <a:pt x="0" y="4"/>
                  </a:lnTo>
                  <a:lnTo>
                    <a:pt x="4" y="10"/>
                  </a:lnTo>
                  <a:lnTo>
                    <a:pt x="6" y="10"/>
                  </a:lnTo>
                  <a:lnTo>
                    <a:pt x="8" y="10"/>
                  </a:lnTo>
                  <a:lnTo>
                    <a:pt x="10" y="10"/>
                  </a:lnTo>
                  <a:lnTo>
                    <a:pt x="12" y="10"/>
                  </a:lnTo>
                  <a:lnTo>
                    <a:pt x="12" y="12"/>
                  </a:lnTo>
                  <a:lnTo>
                    <a:pt x="13" y="12"/>
                  </a:lnTo>
                  <a:lnTo>
                    <a:pt x="13" y="14"/>
                  </a:lnTo>
                  <a:lnTo>
                    <a:pt x="15" y="14"/>
                  </a:lnTo>
                  <a:lnTo>
                    <a:pt x="15" y="16"/>
                  </a:lnTo>
                  <a:lnTo>
                    <a:pt x="17" y="16"/>
                  </a:lnTo>
                  <a:lnTo>
                    <a:pt x="17" y="18"/>
                  </a:lnTo>
                  <a:lnTo>
                    <a:pt x="19" y="20"/>
                  </a:lnTo>
                  <a:lnTo>
                    <a:pt x="23" y="12"/>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66" name="Freeform 94"/>
            <p:cNvSpPr>
              <a:spLocks/>
            </p:cNvSpPr>
            <p:nvPr/>
          </p:nvSpPr>
          <p:spPr bwMode="auto">
            <a:xfrm>
              <a:off x="3300" y="3767"/>
              <a:ext cx="17" cy="17"/>
            </a:xfrm>
            <a:custGeom>
              <a:avLst/>
              <a:gdLst>
                <a:gd name="T0" fmla="*/ 16 w 17"/>
                <a:gd name="T1" fmla="*/ 5 h 17"/>
                <a:gd name="T2" fmla="*/ 16 w 17"/>
                <a:gd name="T3" fmla="*/ 2 h 17"/>
                <a:gd name="T4" fmla="*/ 12 w 17"/>
                <a:gd name="T5" fmla="*/ 2 h 17"/>
                <a:gd name="T6" fmla="*/ 9 w 17"/>
                <a:gd name="T7" fmla="*/ 2 h 17"/>
                <a:gd name="T8" fmla="*/ 9 w 17"/>
                <a:gd name="T9" fmla="*/ 0 h 17"/>
                <a:gd name="T10" fmla="*/ 6 w 17"/>
                <a:gd name="T11" fmla="*/ 0 h 17"/>
                <a:gd name="T12" fmla="*/ 0 w 17"/>
                <a:gd name="T13" fmla="*/ 11 h 17"/>
                <a:gd name="T14" fmla="*/ 3 w 17"/>
                <a:gd name="T15" fmla="*/ 11 h 17"/>
                <a:gd name="T16" fmla="*/ 3 w 17"/>
                <a:gd name="T17" fmla="*/ 13 h 17"/>
                <a:gd name="T18" fmla="*/ 6 w 17"/>
                <a:gd name="T19" fmla="*/ 13 h 17"/>
                <a:gd name="T20" fmla="*/ 9 w 17"/>
                <a:gd name="T21" fmla="*/ 13 h 17"/>
                <a:gd name="T22" fmla="*/ 9 w 17"/>
                <a:gd name="T23" fmla="*/ 16 h 17"/>
                <a:gd name="T24" fmla="*/ 12 w 17"/>
                <a:gd name="T25" fmla="*/ 16 h 17"/>
                <a:gd name="T26" fmla="*/ 16 w 17"/>
                <a:gd name="T27" fmla="*/ 5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
                <a:gd name="T43" fmla="*/ 0 h 17"/>
                <a:gd name="T44" fmla="*/ 17 w 17"/>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 h="17">
                  <a:moveTo>
                    <a:pt x="16" y="5"/>
                  </a:moveTo>
                  <a:lnTo>
                    <a:pt x="16" y="2"/>
                  </a:lnTo>
                  <a:lnTo>
                    <a:pt x="12" y="2"/>
                  </a:lnTo>
                  <a:lnTo>
                    <a:pt x="9" y="2"/>
                  </a:lnTo>
                  <a:lnTo>
                    <a:pt x="9" y="0"/>
                  </a:lnTo>
                  <a:lnTo>
                    <a:pt x="6" y="0"/>
                  </a:lnTo>
                  <a:lnTo>
                    <a:pt x="0" y="11"/>
                  </a:lnTo>
                  <a:lnTo>
                    <a:pt x="3" y="11"/>
                  </a:lnTo>
                  <a:lnTo>
                    <a:pt x="3" y="13"/>
                  </a:lnTo>
                  <a:lnTo>
                    <a:pt x="6" y="13"/>
                  </a:lnTo>
                  <a:lnTo>
                    <a:pt x="9" y="13"/>
                  </a:lnTo>
                  <a:lnTo>
                    <a:pt x="9" y="16"/>
                  </a:lnTo>
                  <a:lnTo>
                    <a:pt x="12" y="16"/>
                  </a:lnTo>
                  <a:lnTo>
                    <a:pt x="16" y="5"/>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67" name="Freeform 95"/>
            <p:cNvSpPr>
              <a:spLocks/>
            </p:cNvSpPr>
            <p:nvPr/>
          </p:nvSpPr>
          <p:spPr bwMode="auto">
            <a:xfrm>
              <a:off x="3392" y="3244"/>
              <a:ext cx="18" cy="32"/>
            </a:xfrm>
            <a:custGeom>
              <a:avLst/>
              <a:gdLst>
                <a:gd name="T0" fmla="*/ 15 w 18"/>
                <a:gd name="T1" fmla="*/ 31 h 32"/>
                <a:gd name="T2" fmla="*/ 15 w 18"/>
                <a:gd name="T3" fmla="*/ 29 h 32"/>
                <a:gd name="T4" fmla="*/ 15 w 18"/>
                <a:gd name="T5" fmla="*/ 27 h 32"/>
                <a:gd name="T6" fmla="*/ 17 w 18"/>
                <a:gd name="T7" fmla="*/ 25 h 32"/>
                <a:gd name="T8" fmla="*/ 17 w 18"/>
                <a:gd name="T9" fmla="*/ 23 h 32"/>
                <a:gd name="T10" fmla="*/ 17 w 18"/>
                <a:gd name="T11" fmla="*/ 21 h 32"/>
                <a:gd name="T12" fmla="*/ 17 w 18"/>
                <a:gd name="T13" fmla="*/ 19 h 32"/>
                <a:gd name="T14" fmla="*/ 17 w 18"/>
                <a:gd name="T15" fmla="*/ 17 h 32"/>
                <a:gd name="T16" fmla="*/ 17 w 18"/>
                <a:gd name="T17" fmla="*/ 15 h 32"/>
                <a:gd name="T18" fmla="*/ 17 w 18"/>
                <a:gd name="T19" fmla="*/ 13 h 32"/>
                <a:gd name="T20" fmla="*/ 15 w 18"/>
                <a:gd name="T21" fmla="*/ 11 h 32"/>
                <a:gd name="T22" fmla="*/ 15 w 18"/>
                <a:gd name="T23" fmla="*/ 9 h 32"/>
                <a:gd name="T24" fmla="*/ 13 w 18"/>
                <a:gd name="T25" fmla="*/ 8 h 32"/>
                <a:gd name="T26" fmla="*/ 12 w 18"/>
                <a:gd name="T27" fmla="*/ 6 h 32"/>
                <a:gd name="T28" fmla="*/ 12 w 18"/>
                <a:gd name="T29" fmla="*/ 4 h 32"/>
                <a:gd name="T30" fmla="*/ 10 w 18"/>
                <a:gd name="T31" fmla="*/ 4 h 32"/>
                <a:gd name="T32" fmla="*/ 10 w 18"/>
                <a:gd name="T33" fmla="*/ 2 h 32"/>
                <a:gd name="T34" fmla="*/ 8 w 18"/>
                <a:gd name="T35" fmla="*/ 2 h 32"/>
                <a:gd name="T36" fmla="*/ 6 w 18"/>
                <a:gd name="T37" fmla="*/ 2 h 32"/>
                <a:gd name="T38" fmla="*/ 6 w 18"/>
                <a:gd name="T39" fmla="*/ 0 h 32"/>
                <a:gd name="T40" fmla="*/ 4 w 18"/>
                <a:gd name="T41" fmla="*/ 0 h 32"/>
                <a:gd name="T42" fmla="*/ 2 w 18"/>
                <a:gd name="T43" fmla="*/ 0 h 32"/>
                <a:gd name="T44" fmla="*/ 0 w 18"/>
                <a:gd name="T45" fmla="*/ 6 h 32"/>
                <a:gd name="T46" fmla="*/ 0 w 18"/>
                <a:gd name="T47" fmla="*/ 8 h 32"/>
                <a:gd name="T48" fmla="*/ 2 w 18"/>
                <a:gd name="T49" fmla="*/ 8 h 32"/>
                <a:gd name="T50" fmla="*/ 4 w 18"/>
                <a:gd name="T51" fmla="*/ 8 h 32"/>
                <a:gd name="T52" fmla="*/ 4 w 18"/>
                <a:gd name="T53" fmla="*/ 9 h 32"/>
                <a:gd name="T54" fmla="*/ 6 w 18"/>
                <a:gd name="T55" fmla="*/ 9 h 32"/>
                <a:gd name="T56" fmla="*/ 6 w 18"/>
                <a:gd name="T57" fmla="*/ 11 h 32"/>
                <a:gd name="T58" fmla="*/ 8 w 18"/>
                <a:gd name="T59" fmla="*/ 11 h 32"/>
                <a:gd name="T60" fmla="*/ 8 w 18"/>
                <a:gd name="T61" fmla="*/ 13 h 32"/>
                <a:gd name="T62" fmla="*/ 8 w 18"/>
                <a:gd name="T63" fmla="*/ 15 h 32"/>
                <a:gd name="T64" fmla="*/ 10 w 18"/>
                <a:gd name="T65" fmla="*/ 15 h 32"/>
                <a:gd name="T66" fmla="*/ 10 w 18"/>
                <a:gd name="T67" fmla="*/ 17 h 32"/>
                <a:gd name="T68" fmla="*/ 10 w 18"/>
                <a:gd name="T69" fmla="*/ 19 h 32"/>
                <a:gd name="T70" fmla="*/ 10 w 18"/>
                <a:gd name="T71" fmla="*/ 21 h 32"/>
                <a:gd name="T72" fmla="*/ 10 w 18"/>
                <a:gd name="T73" fmla="*/ 23 h 32"/>
                <a:gd name="T74" fmla="*/ 8 w 18"/>
                <a:gd name="T75" fmla="*/ 25 h 32"/>
                <a:gd name="T76" fmla="*/ 8 w 18"/>
                <a:gd name="T77" fmla="*/ 27 h 32"/>
                <a:gd name="T78" fmla="*/ 15 w 18"/>
                <a:gd name="T79" fmla="*/ 31 h 3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
                <a:gd name="T121" fmla="*/ 0 h 32"/>
                <a:gd name="T122" fmla="*/ 18 w 18"/>
                <a:gd name="T123" fmla="*/ 32 h 3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 h="32">
                  <a:moveTo>
                    <a:pt x="15" y="31"/>
                  </a:moveTo>
                  <a:lnTo>
                    <a:pt x="15" y="29"/>
                  </a:lnTo>
                  <a:lnTo>
                    <a:pt x="15" y="27"/>
                  </a:lnTo>
                  <a:lnTo>
                    <a:pt x="17" y="25"/>
                  </a:lnTo>
                  <a:lnTo>
                    <a:pt x="17" y="23"/>
                  </a:lnTo>
                  <a:lnTo>
                    <a:pt x="17" y="21"/>
                  </a:lnTo>
                  <a:lnTo>
                    <a:pt x="17" y="19"/>
                  </a:lnTo>
                  <a:lnTo>
                    <a:pt x="17" y="17"/>
                  </a:lnTo>
                  <a:lnTo>
                    <a:pt x="17" y="15"/>
                  </a:lnTo>
                  <a:lnTo>
                    <a:pt x="17" y="13"/>
                  </a:lnTo>
                  <a:lnTo>
                    <a:pt x="15" y="11"/>
                  </a:lnTo>
                  <a:lnTo>
                    <a:pt x="15" y="9"/>
                  </a:lnTo>
                  <a:lnTo>
                    <a:pt x="13" y="8"/>
                  </a:lnTo>
                  <a:lnTo>
                    <a:pt x="12" y="6"/>
                  </a:lnTo>
                  <a:lnTo>
                    <a:pt x="12" y="4"/>
                  </a:lnTo>
                  <a:lnTo>
                    <a:pt x="10" y="4"/>
                  </a:lnTo>
                  <a:lnTo>
                    <a:pt x="10" y="2"/>
                  </a:lnTo>
                  <a:lnTo>
                    <a:pt x="8" y="2"/>
                  </a:lnTo>
                  <a:lnTo>
                    <a:pt x="6" y="2"/>
                  </a:lnTo>
                  <a:lnTo>
                    <a:pt x="6" y="0"/>
                  </a:lnTo>
                  <a:lnTo>
                    <a:pt x="4" y="0"/>
                  </a:lnTo>
                  <a:lnTo>
                    <a:pt x="2" y="0"/>
                  </a:lnTo>
                  <a:lnTo>
                    <a:pt x="0" y="6"/>
                  </a:lnTo>
                  <a:lnTo>
                    <a:pt x="0" y="8"/>
                  </a:lnTo>
                  <a:lnTo>
                    <a:pt x="2" y="8"/>
                  </a:lnTo>
                  <a:lnTo>
                    <a:pt x="4" y="8"/>
                  </a:lnTo>
                  <a:lnTo>
                    <a:pt x="4" y="9"/>
                  </a:lnTo>
                  <a:lnTo>
                    <a:pt x="6" y="9"/>
                  </a:lnTo>
                  <a:lnTo>
                    <a:pt x="6" y="11"/>
                  </a:lnTo>
                  <a:lnTo>
                    <a:pt x="8" y="11"/>
                  </a:lnTo>
                  <a:lnTo>
                    <a:pt x="8" y="13"/>
                  </a:lnTo>
                  <a:lnTo>
                    <a:pt x="8" y="15"/>
                  </a:lnTo>
                  <a:lnTo>
                    <a:pt x="10" y="15"/>
                  </a:lnTo>
                  <a:lnTo>
                    <a:pt x="10" y="17"/>
                  </a:lnTo>
                  <a:lnTo>
                    <a:pt x="10" y="19"/>
                  </a:lnTo>
                  <a:lnTo>
                    <a:pt x="10" y="21"/>
                  </a:lnTo>
                  <a:lnTo>
                    <a:pt x="10" y="23"/>
                  </a:lnTo>
                  <a:lnTo>
                    <a:pt x="8" y="25"/>
                  </a:lnTo>
                  <a:lnTo>
                    <a:pt x="8" y="27"/>
                  </a:lnTo>
                  <a:lnTo>
                    <a:pt x="15" y="31"/>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68" name="Freeform 96"/>
            <p:cNvSpPr>
              <a:spLocks/>
            </p:cNvSpPr>
            <p:nvPr/>
          </p:nvSpPr>
          <p:spPr bwMode="auto">
            <a:xfrm>
              <a:off x="3388" y="3271"/>
              <a:ext cx="20" cy="47"/>
            </a:xfrm>
            <a:custGeom>
              <a:avLst/>
              <a:gdLst>
                <a:gd name="T0" fmla="*/ 8 w 20"/>
                <a:gd name="T1" fmla="*/ 44 h 47"/>
                <a:gd name="T2" fmla="*/ 8 w 20"/>
                <a:gd name="T3" fmla="*/ 42 h 47"/>
                <a:gd name="T4" fmla="*/ 8 w 20"/>
                <a:gd name="T5" fmla="*/ 40 h 47"/>
                <a:gd name="T6" fmla="*/ 8 w 20"/>
                <a:gd name="T7" fmla="*/ 38 h 47"/>
                <a:gd name="T8" fmla="*/ 8 w 20"/>
                <a:gd name="T9" fmla="*/ 36 h 47"/>
                <a:gd name="T10" fmla="*/ 8 w 20"/>
                <a:gd name="T11" fmla="*/ 34 h 47"/>
                <a:gd name="T12" fmla="*/ 8 w 20"/>
                <a:gd name="T13" fmla="*/ 32 h 47"/>
                <a:gd name="T14" fmla="*/ 8 w 20"/>
                <a:gd name="T15" fmla="*/ 30 h 47"/>
                <a:gd name="T16" fmla="*/ 10 w 20"/>
                <a:gd name="T17" fmla="*/ 30 h 47"/>
                <a:gd name="T18" fmla="*/ 10 w 20"/>
                <a:gd name="T19" fmla="*/ 28 h 47"/>
                <a:gd name="T20" fmla="*/ 10 w 20"/>
                <a:gd name="T21" fmla="*/ 27 h 47"/>
                <a:gd name="T22" fmla="*/ 10 w 20"/>
                <a:gd name="T23" fmla="*/ 25 h 47"/>
                <a:gd name="T24" fmla="*/ 10 w 20"/>
                <a:gd name="T25" fmla="*/ 23 h 47"/>
                <a:gd name="T26" fmla="*/ 12 w 20"/>
                <a:gd name="T27" fmla="*/ 23 h 47"/>
                <a:gd name="T28" fmla="*/ 12 w 20"/>
                <a:gd name="T29" fmla="*/ 21 h 47"/>
                <a:gd name="T30" fmla="*/ 12 w 20"/>
                <a:gd name="T31" fmla="*/ 19 h 47"/>
                <a:gd name="T32" fmla="*/ 12 w 20"/>
                <a:gd name="T33" fmla="*/ 17 h 47"/>
                <a:gd name="T34" fmla="*/ 14 w 20"/>
                <a:gd name="T35" fmla="*/ 17 h 47"/>
                <a:gd name="T36" fmla="*/ 14 w 20"/>
                <a:gd name="T37" fmla="*/ 15 h 47"/>
                <a:gd name="T38" fmla="*/ 14 w 20"/>
                <a:gd name="T39" fmla="*/ 13 h 47"/>
                <a:gd name="T40" fmla="*/ 16 w 20"/>
                <a:gd name="T41" fmla="*/ 11 h 47"/>
                <a:gd name="T42" fmla="*/ 16 w 20"/>
                <a:gd name="T43" fmla="*/ 9 h 47"/>
                <a:gd name="T44" fmla="*/ 17 w 20"/>
                <a:gd name="T45" fmla="*/ 7 h 47"/>
                <a:gd name="T46" fmla="*/ 17 w 20"/>
                <a:gd name="T47" fmla="*/ 5 h 47"/>
                <a:gd name="T48" fmla="*/ 19 w 20"/>
                <a:gd name="T49" fmla="*/ 4 h 47"/>
                <a:gd name="T50" fmla="*/ 12 w 20"/>
                <a:gd name="T51" fmla="*/ 0 h 47"/>
                <a:gd name="T52" fmla="*/ 10 w 20"/>
                <a:gd name="T53" fmla="*/ 2 h 47"/>
                <a:gd name="T54" fmla="*/ 10 w 20"/>
                <a:gd name="T55" fmla="*/ 4 h 47"/>
                <a:gd name="T56" fmla="*/ 8 w 20"/>
                <a:gd name="T57" fmla="*/ 5 h 47"/>
                <a:gd name="T58" fmla="*/ 8 w 20"/>
                <a:gd name="T59" fmla="*/ 7 h 47"/>
                <a:gd name="T60" fmla="*/ 8 w 20"/>
                <a:gd name="T61" fmla="*/ 9 h 47"/>
                <a:gd name="T62" fmla="*/ 6 w 20"/>
                <a:gd name="T63" fmla="*/ 9 h 47"/>
                <a:gd name="T64" fmla="*/ 6 w 20"/>
                <a:gd name="T65" fmla="*/ 11 h 47"/>
                <a:gd name="T66" fmla="*/ 6 w 20"/>
                <a:gd name="T67" fmla="*/ 13 h 47"/>
                <a:gd name="T68" fmla="*/ 4 w 20"/>
                <a:gd name="T69" fmla="*/ 15 h 47"/>
                <a:gd name="T70" fmla="*/ 4 w 20"/>
                <a:gd name="T71" fmla="*/ 17 h 47"/>
                <a:gd name="T72" fmla="*/ 4 w 20"/>
                <a:gd name="T73" fmla="*/ 19 h 47"/>
                <a:gd name="T74" fmla="*/ 2 w 20"/>
                <a:gd name="T75" fmla="*/ 21 h 47"/>
                <a:gd name="T76" fmla="*/ 2 w 20"/>
                <a:gd name="T77" fmla="*/ 23 h 47"/>
                <a:gd name="T78" fmla="*/ 2 w 20"/>
                <a:gd name="T79" fmla="*/ 25 h 47"/>
                <a:gd name="T80" fmla="*/ 2 w 20"/>
                <a:gd name="T81" fmla="*/ 27 h 47"/>
                <a:gd name="T82" fmla="*/ 0 w 20"/>
                <a:gd name="T83" fmla="*/ 28 h 47"/>
                <a:gd name="T84" fmla="*/ 0 w 20"/>
                <a:gd name="T85" fmla="*/ 30 h 47"/>
                <a:gd name="T86" fmla="*/ 0 w 20"/>
                <a:gd name="T87" fmla="*/ 32 h 47"/>
                <a:gd name="T88" fmla="*/ 0 w 20"/>
                <a:gd name="T89" fmla="*/ 34 h 47"/>
                <a:gd name="T90" fmla="*/ 0 w 20"/>
                <a:gd name="T91" fmla="*/ 36 h 47"/>
                <a:gd name="T92" fmla="*/ 0 w 20"/>
                <a:gd name="T93" fmla="*/ 38 h 47"/>
                <a:gd name="T94" fmla="*/ 0 w 20"/>
                <a:gd name="T95" fmla="*/ 40 h 47"/>
                <a:gd name="T96" fmla="*/ 0 w 20"/>
                <a:gd name="T97" fmla="*/ 42 h 47"/>
                <a:gd name="T98" fmla="*/ 0 w 20"/>
                <a:gd name="T99" fmla="*/ 44 h 47"/>
                <a:gd name="T100" fmla="*/ 0 w 20"/>
                <a:gd name="T101" fmla="*/ 46 h 47"/>
                <a:gd name="T102" fmla="*/ 8 w 20"/>
                <a:gd name="T103" fmla="*/ 44 h 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0"/>
                <a:gd name="T157" fmla="*/ 0 h 47"/>
                <a:gd name="T158" fmla="*/ 20 w 20"/>
                <a:gd name="T159" fmla="*/ 47 h 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0" h="47">
                  <a:moveTo>
                    <a:pt x="8" y="44"/>
                  </a:moveTo>
                  <a:lnTo>
                    <a:pt x="8" y="42"/>
                  </a:lnTo>
                  <a:lnTo>
                    <a:pt x="8" y="40"/>
                  </a:lnTo>
                  <a:lnTo>
                    <a:pt x="8" y="38"/>
                  </a:lnTo>
                  <a:lnTo>
                    <a:pt x="8" y="36"/>
                  </a:lnTo>
                  <a:lnTo>
                    <a:pt x="8" y="34"/>
                  </a:lnTo>
                  <a:lnTo>
                    <a:pt x="8" y="32"/>
                  </a:lnTo>
                  <a:lnTo>
                    <a:pt x="8" y="30"/>
                  </a:lnTo>
                  <a:lnTo>
                    <a:pt x="10" y="30"/>
                  </a:lnTo>
                  <a:lnTo>
                    <a:pt x="10" y="28"/>
                  </a:lnTo>
                  <a:lnTo>
                    <a:pt x="10" y="27"/>
                  </a:lnTo>
                  <a:lnTo>
                    <a:pt x="10" y="25"/>
                  </a:lnTo>
                  <a:lnTo>
                    <a:pt x="10" y="23"/>
                  </a:lnTo>
                  <a:lnTo>
                    <a:pt x="12" y="23"/>
                  </a:lnTo>
                  <a:lnTo>
                    <a:pt x="12" y="21"/>
                  </a:lnTo>
                  <a:lnTo>
                    <a:pt x="12" y="19"/>
                  </a:lnTo>
                  <a:lnTo>
                    <a:pt x="12" y="17"/>
                  </a:lnTo>
                  <a:lnTo>
                    <a:pt x="14" y="17"/>
                  </a:lnTo>
                  <a:lnTo>
                    <a:pt x="14" y="15"/>
                  </a:lnTo>
                  <a:lnTo>
                    <a:pt x="14" y="13"/>
                  </a:lnTo>
                  <a:lnTo>
                    <a:pt x="16" y="11"/>
                  </a:lnTo>
                  <a:lnTo>
                    <a:pt x="16" y="9"/>
                  </a:lnTo>
                  <a:lnTo>
                    <a:pt x="17" y="7"/>
                  </a:lnTo>
                  <a:lnTo>
                    <a:pt x="17" y="5"/>
                  </a:lnTo>
                  <a:lnTo>
                    <a:pt x="19" y="4"/>
                  </a:lnTo>
                  <a:lnTo>
                    <a:pt x="12" y="0"/>
                  </a:lnTo>
                  <a:lnTo>
                    <a:pt x="10" y="2"/>
                  </a:lnTo>
                  <a:lnTo>
                    <a:pt x="10" y="4"/>
                  </a:lnTo>
                  <a:lnTo>
                    <a:pt x="8" y="5"/>
                  </a:lnTo>
                  <a:lnTo>
                    <a:pt x="8" y="7"/>
                  </a:lnTo>
                  <a:lnTo>
                    <a:pt x="8" y="9"/>
                  </a:lnTo>
                  <a:lnTo>
                    <a:pt x="6" y="9"/>
                  </a:lnTo>
                  <a:lnTo>
                    <a:pt x="6" y="11"/>
                  </a:lnTo>
                  <a:lnTo>
                    <a:pt x="6" y="13"/>
                  </a:lnTo>
                  <a:lnTo>
                    <a:pt x="4" y="15"/>
                  </a:lnTo>
                  <a:lnTo>
                    <a:pt x="4" y="17"/>
                  </a:lnTo>
                  <a:lnTo>
                    <a:pt x="4" y="19"/>
                  </a:lnTo>
                  <a:lnTo>
                    <a:pt x="2" y="21"/>
                  </a:lnTo>
                  <a:lnTo>
                    <a:pt x="2" y="23"/>
                  </a:lnTo>
                  <a:lnTo>
                    <a:pt x="2" y="25"/>
                  </a:lnTo>
                  <a:lnTo>
                    <a:pt x="2" y="27"/>
                  </a:lnTo>
                  <a:lnTo>
                    <a:pt x="0" y="28"/>
                  </a:lnTo>
                  <a:lnTo>
                    <a:pt x="0" y="30"/>
                  </a:lnTo>
                  <a:lnTo>
                    <a:pt x="0" y="32"/>
                  </a:lnTo>
                  <a:lnTo>
                    <a:pt x="0" y="34"/>
                  </a:lnTo>
                  <a:lnTo>
                    <a:pt x="0" y="36"/>
                  </a:lnTo>
                  <a:lnTo>
                    <a:pt x="0" y="38"/>
                  </a:lnTo>
                  <a:lnTo>
                    <a:pt x="0" y="40"/>
                  </a:lnTo>
                  <a:lnTo>
                    <a:pt x="0" y="42"/>
                  </a:lnTo>
                  <a:lnTo>
                    <a:pt x="0" y="44"/>
                  </a:lnTo>
                  <a:lnTo>
                    <a:pt x="0" y="46"/>
                  </a:lnTo>
                  <a:lnTo>
                    <a:pt x="8" y="44"/>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69" name="Freeform 97"/>
            <p:cNvSpPr>
              <a:spLocks/>
            </p:cNvSpPr>
            <p:nvPr/>
          </p:nvSpPr>
          <p:spPr bwMode="auto">
            <a:xfrm>
              <a:off x="3371" y="3315"/>
              <a:ext cx="26" cy="158"/>
            </a:xfrm>
            <a:custGeom>
              <a:avLst/>
              <a:gdLst>
                <a:gd name="T0" fmla="*/ 10 w 26"/>
                <a:gd name="T1" fmla="*/ 151 h 158"/>
                <a:gd name="T2" fmla="*/ 11 w 26"/>
                <a:gd name="T3" fmla="*/ 140 h 158"/>
                <a:gd name="T4" fmla="*/ 13 w 26"/>
                <a:gd name="T5" fmla="*/ 128 h 158"/>
                <a:gd name="T6" fmla="*/ 15 w 26"/>
                <a:gd name="T7" fmla="*/ 115 h 158"/>
                <a:gd name="T8" fmla="*/ 15 w 26"/>
                <a:gd name="T9" fmla="*/ 103 h 158"/>
                <a:gd name="T10" fmla="*/ 17 w 26"/>
                <a:gd name="T11" fmla="*/ 90 h 158"/>
                <a:gd name="T12" fmla="*/ 19 w 26"/>
                <a:gd name="T13" fmla="*/ 78 h 158"/>
                <a:gd name="T14" fmla="*/ 21 w 26"/>
                <a:gd name="T15" fmla="*/ 67 h 158"/>
                <a:gd name="T16" fmla="*/ 21 w 26"/>
                <a:gd name="T17" fmla="*/ 55 h 158"/>
                <a:gd name="T18" fmla="*/ 23 w 26"/>
                <a:gd name="T19" fmla="*/ 44 h 158"/>
                <a:gd name="T20" fmla="*/ 23 w 26"/>
                <a:gd name="T21" fmla="*/ 34 h 158"/>
                <a:gd name="T22" fmla="*/ 23 w 26"/>
                <a:gd name="T23" fmla="*/ 25 h 158"/>
                <a:gd name="T24" fmla="*/ 25 w 26"/>
                <a:gd name="T25" fmla="*/ 17 h 158"/>
                <a:gd name="T26" fmla="*/ 25 w 26"/>
                <a:gd name="T27" fmla="*/ 11 h 158"/>
                <a:gd name="T28" fmla="*/ 25 w 26"/>
                <a:gd name="T29" fmla="*/ 6 h 158"/>
                <a:gd name="T30" fmla="*/ 25 w 26"/>
                <a:gd name="T31" fmla="*/ 2 h 158"/>
                <a:gd name="T32" fmla="*/ 17 w 26"/>
                <a:gd name="T33" fmla="*/ 2 h 158"/>
                <a:gd name="T34" fmla="*/ 17 w 26"/>
                <a:gd name="T35" fmla="*/ 6 h 158"/>
                <a:gd name="T36" fmla="*/ 17 w 26"/>
                <a:gd name="T37" fmla="*/ 11 h 158"/>
                <a:gd name="T38" fmla="*/ 17 w 26"/>
                <a:gd name="T39" fmla="*/ 17 h 158"/>
                <a:gd name="T40" fmla="*/ 15 w 26"/>
                <a:gd name="T41" fmla="*/ 25 h 158"/>
                <a:gd name="T42" fmla="*/ 15 w 26"/>
                <a:gd name="T43" fmla="*/ 34 h 158"/>
                <a:gd name="T44" fmla="*/ 13 w 26"/>
                <a:gd name="T45" fmla="*/ 44 h 158"/>
                <a:gd name="T46" fmla="*/ 13 w 26"/>
                <a:gd name="T47" fmla="*/ 53 h 158"/>
                <a:gd name="T48" fmla="*/ 11 w 26"/>
                <a:gd name="T49" fmla="*/ 65 h 158"/>
                <a:gd name="T50" fmla="*/ 11 w 26"/>
                <a:gd name="T51" fmla="*/ 76 h 158"/>
                <a:gd name="T52" fmla="*/ 10 w 26"/>
                <a:gd name="T53" fmla="*/ 90 h 158"/>
                <a:gd name="T54" fmla="*/ 8 w 26"/>
                <a:gd name="T55" fmla="*/ 101 h 158"/>
                <a:gd name="T56" fmla="*/ 6 w 26"/>
                <a:gd name="T57" fmla="*/ 115 h 158"/>
                <a:gd name="T58" fmla="*/ 6 w 26"/>
                <a:gd name="T59" fmla="*/ 126 h 158"/>
                <a:gd name="T60" fmla="*/ 4 w 26"/>
                <a:gd name="T61" fmla="*/ 140 h 158"/>
                <a:gd name="T62" fmla="*/ 2 w 26"/>
                <a:gd name="T63" fmla="*/ 151 h 158"/>
                <a:gd name="T64" fmla="*/ 10 w 26"/>
                <a:gd name="T65" fmla="*/ 157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8"/>
                <a:gd name="T101" fmla="*/ 26 w 26"/>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8">
                  <a:moveTo>
                    <a:pt x="10" y="157"/>
                  </a:moveTo>
                  <a:lnTo>
                    <a:pt x="10" y="151"/>
                  </a:lnTo>
                  <a:lnTo>
                    <a:pt x="11" y="145"/>
                  </a:lnTo>
                  <a:lnTo>
                    <a:pt x="11" y="140"/>
                  </a:lnTo>
                  <a:lnTo>
                    <a:pt x="11" y="134"/>
                  </a:lnTo>
                  <a:lnTo>
                    <a:pt x="13" y="128"/>
                  </a:lnTo>
                  <a:lnTo>
                    <a:pt x="13" y="120"/>
                  </a:lnTo>
                  <a:lnTo>
                    <a:pt x="15" y="115"/>
                  </a:lnTo>
                  <a:lnTo>
                    <a:pt x="15" y="109"/>
                  </a:lnTo>
                  <a:lnTo>
                    <a:pt x="15" y="103"/>
                  </a:lnTo>
                  <a:lnTo>
                    <a:pt x="17" y="96"/>
                  </a:lnTo>
                  <a:lnTo>
                    <a:pt x="17" y="90"/>
                  </a:lnTo>
                  <a:lnTo>
                    <a:pt x="19" y="84"/>
                  </a:lnTo>
                  <a:lnTo>
                    <a:pt x="19" y="78"/>
                  </a:lnTo>
                  <a:lnTo>
                    <a:pt x="19" y="73"/>
                  </a:lnTo>
                  <a:lnTo>
                    <a:pt x="21" y="67"/>
                  </a:lnTo>
                  <a:lnTo>
                    <a:pt x="21" y="61"/>
                  </a:lnTo>
                  <a:lnTo>
                    <a:pt x="21" y="55"/>
                  </a:lnTo>
                  <a:lnTo>
                    <a:pt x="21" y="50"/>
                  </a:lnTo>
                  <a:lnTo>
                    <a:pt x="23" y="44"/>
                  </a:lnTo>
                  <a:lnTo>
                    <a:pt x="23" y="40"/>
                  </a:lnTo>
                  <a:lnTo>
                    <a:pt x="23" y="34"/>
                  </a:lnTo>
                  <a:lnTo>
                    <a:pt x="23" y="30"/>
                  </a:lnTo>
                  <a:lnTo>
                    <a:pt x="23" y="25"/>
                  </a:lnTo>
                  <a:lnTo>
                    <a:pt x="25" y="21"/>
                  </a:lnTo>
                  <a:lnTo>
                    <a:pt x="25" y="17"/>
                  </a:lnTo>
                  <a:lnTo>
                    <a:pt x="25" y="15"/>
                  </a:lnTo>
                  <a:lnTo>
                    <a:pt x="25" y="11"/>
                  </a:lnTo>
                  <a:lnTo>
                    <a:pt x="25" y="7"/>
                  </a:lnTo>
                  <a:lnTo>
                    <a:pt x="25" y="6"/>
                  </a:lnTo>
                  <a:lnTo>
                    <a:pt x="25" y="4"/>
                  </a:lnTo>
                  <a:lnTo>
                    <a:pt x="25" y="2"/>
                  </a:lnTo>
                  <a:lnTo>
                    <a:pt x="25" y="0"/>
                  </a:lnTo>
                  <a:lnTo>
                    <a:pt x="17" y="2"/>
                  </a:lnTo>
                  <a:lnTo>
                    <a:pt x="17" y="4"/>
                  </a:lnTo>
                  <a:lnTo>
                    <a:pt x="17" y="6"/>
                  </a:lnTo>
                  <a:lnTo>
                    <a:pt x="17" y="7"/>
                  </a:lnTo>
                  <a:lnTo>
                    <a:pt x="17" y="11"/>
                  </a:lnTo>
                  <a:lnTo>
                    <a:pt x="17" y="13"/>
                  </a:lnTo>
                  <a:lnTo>
                    <a:pt x="17" y="17"/>
                  </a:lnTo>
                  <a:lnTo>
                    <a:pt x="15" y="21"/>
                  </a:lnTo>
                  <a:lnTo>
                    <a:pt x="15" y="25"/>
                  </a:lnTo>
                  <a:lnTo>
                    <a:pt x="15" y="29"/>
                  </a:lnTo>
                  <a:lnTo>
                    <a:pt x="15" y="34"/>
                  </a:lnTo>
                  <a:lnTo>
                    <a:pt x="15" y="38"/>
                  </a:lnTo>
                  <a:lnTo>
                    <a:pt x="13" y="44"/>
                  </a:lnTo>
                  <a:lnTo>
                    <a:pt x="13" y="48"/>
                  </a:lnTo>
                  <a:lnTo>
                    <a:pt x="13" y="53"/>
                  </a:lnTo>
                  <a:lnTo>
                    <a:pt x="13" y="59"/>
                  </a:lnTo>
                  <a:lnTo>
                    <a:pt x="11" y="65"/>
                  </a:lnTo>
                  <a:lnTo>
                    <a:pt x="11" y="71"/>
                  </a:lnTo>
                  <a:lnTo>
                    <a:pt x="11" y="76"/>
                  </a:lnTo>
                  <a:lnTo>
                    <a:pt x="10" y="82"/>
                  </a:lnTo>
                  <a:lnTo>
                    <a:pt x="10" y="90"/>
                  </a:lnTo>
                  <a:lnTo>
                    <a:pt x="10" y="96"/>
                  </a:lnTo>
                  <a:lnTo>
                    <a:pt x="8" y="101"/>
                  </a:lnTo>
                  <a:lnTo>
                    <a:pt x="8" y="107"/>
                  </a:lnTo>
                  <a:lnTo>
                    <a:pt x="6" y="115"/>
                  </a:lnTo>
                  <a:lnTo>
                    <a:pt x="6" y="120"/>
                  </a:lnTo>
                  <a:lnTo>
                    <a:pt x="6" y="126"/>
                  </a:lnTo>
                  <a:lnTo>
                    <a:pt x="4" y="132"/>
                  </a:lnTo>
                  <a:lnTo>
                    <a:pt x="4" y="140"/>
                  </a:lnTo>
                  <a:lnTo>
                    <a:pt x="2" y="145"/>
                  </a:lnTo>
                  <a:lnTo>
                    <a:pt x="2" y="151"/>
                  </a:lnTo>
                  <a:lnTo>
                    <a:pt x="0" y="157"/>
                  </a:lnTo>
                  <a:lnTo>
                    <a:pt x="10" y="157"/>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70" name="Freeform 98"/>
            <p:cNvSpPr>
              <a:spLocks/>
            </p:cNvSpPr>
            <p:nvPr/>
          </p:nvSpPr>
          <p:spPr bwMode="auto">
            <a:xfrm>
              <a:off x="3348" y="3472"/>
              <a:ext cx="34" cy="229"/>
            </a:xfrm>
            <a:custGeom>
              <a:avLst/>
              <a:gdLst>
                <a:gd name="T0" fmla="*/ 8 w 34"/>
                <a:gd name="T1" fmla="*/ 224 h 229"/>
                <a:gd name="T2" fmla="*/ 8 w 34"/>
                <a:gd name="T3" fmla="*/ 213 h 229"/>
                <a:gd name="T4" fmla="*/ 10 w 34"/>
                <a:gd name="T5" fmla="*/ 203 h 229"/>
                <a:gd name="T6" fmla="*/ 10 w 34"/>
                <a:gd name="T7" fmla="*/ 190 h 229"/>
                <a:gd name="T8" fmla="*/ 12 w 34"/>
                <a:gd name="T9" fmla="*/ 176 h 229"/>
                <a:gd name="T10" fmla="*/ 13 w 34"/>
                <a:gd name="T11" fmla="*/ 161 h 229"/>
                <a:gd name="T12" fmla="*/ 15 w 34"/>
                <a:gd name="T13" fmla="*/ 145 h 229"/>
                <a:gd name="T14" fmla="*/ 15 w 34"/>
                <a:gd name="T15" fmla="*/ 130 h 229"/>
                <a:gd name="T16" fmla="*/ 17 w 34"/>
                <a:gd name="T17" fmla="*/ 113 h 229"/>
                <a:gd name="T18" fmla="*/ 19 w 34"/>
                <a:gd name="T19" fmla="*/ 96 h 229"/>
                <a:gd name="T20" fmla="*/ 21 w 34"/>
                <a:gd name="T21" fmla="*/ 80 h 229"/>
                <a:gd name="T22" fmla="*/ 23 w 34"/>
                <a:gd name="T23" fmla="*/ 63 h 229"/>
                <a:gd name="T24" fmla="*/ 25 w 34"/>
                <a:gd name="T25" fmla="*/ 48 h 229"/>
                <a:gd name="T26" fmla="*/ 27 w 34"/>
                <a:gd name="T27" fmla="*/ 34 h 229"/>
                <a:gd name="T28" fmla="*/ 29 w 34"/>
                <a:gd name="T29" fmla="*/ 19 h 229"/>
                <a:gd name="T30" fmla="*/ 31 w 34"/>
                <a:gd name="T31" fmla="*/ 8 h 229"/>
                <a:gd name="T32" fmla="*/ 23 w 34"/>
                <a:gd name="T33" fmla="*/ 0 h 229"/>
                <a:gd name="T34" fmla="*/ 23 w 34"/>
                <a:gd name="T35" fmla="*/ 11 h 229"/>
                <a:gd name="T36" fmla="*/ 21 w 34"/>
                <a:gd name="T37" fmla="*/ 25 h 229"/>
                <a:gd name="T38" fmla="*/ 19 w 34"/>
                <a:gd name="T39" fmla="*/ 40 h 229"/>
                <a:gd name="T40" fmla="*/ 17 w 34"/>
                <a:gd name="T41" fmla="*/ 55 h 229"/>
                <a:gd name="T42" fmla="*/ 15 w 34"/>
                <a:gd name="T43" fmla="*/ 71 h 229"/>
                <a:gd name="T44" fmla="*/ 13 w 34"/>
                <a:gd name="T45" fmla="*/ 88 h 229"/>
                <a:gd name="T46" fmla="*/ 12 w 34"/>
                <a:gd name="T47" fmla="*/ 103 h 229"/>
                <a:gd name="T48" fmla="*/ 10 w 34"/>
                <a:gd name="T49" fmla="*/ 121 h 229"/>
                <a:gd name="T50" fmla="*/ 8 w 34"/>
                <a:gd name="T51" fmla="*/ 136 h 229"/>
                <a:gd name="T52" fmla="*/ 6 w 34"/>
                <a:gd name="T53" fmla="*/ 153 h 229"/>
                <a:gd name="T54" fmla="*/ 4 w 34"/>
                <a:gd name="T55" fmla="*/ 167 h 229"/>
                <a:gd name="T56" fmla="*/ 4 w 34"/>
                <a:gd name="T57" fmla="*/ 182 h 229"/>
                <a:gd name="T58" fmla="*/ 2 w 34"/>
                <a:gd name="T59" fmla="*/ 195 h 229"/>
                <a:gd name="T60" fmla="*/ 0 w 34"/>
                <a:gd name="T61" fmla="*/ 207 h 229"/>
                <a:gd name="T62" fmla="*/ 0 w 34"/>
                <a:gd name="T63" fmla="*/ 218 h 229"/>
                <a:gd name="T64" fmla="*/ 0 w 34"/>
                <a:gd name="T65" fmla="*/ 226 h 229"/>
                <a:gd name="T66" fmla="*/ 8 w 34"/>
                <a:gd name="T67" fmla="*/ 228 h 22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4"/>
                <a:gd name="T103" fmla="*/ 0 h 229"/>
                <a:gd name="T104" fmla="*/ 34 w 34"/>
                <a:gd name="T105" fmla="*/ 229 h 22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4" h="229">
                  <a:moveTo>
                    <a:pt x="8" y="228"/>
                  </a:moveTo>
                  <a:lnTo>
                    <a:pt x="8" y="224"/>
                  </a:lnTo>
                  <a:lnTo>
                    <a:pt x="8" y="218"/>
                  </a:lnTo>
                  <a:lnTo>
                    <a:pt x="8" y="213"/>
                  </a:lnTo>
                  <a:lnTo>
                    <a:pt x="10" y="209"/>
                  </a:lnTo>
                  <a:lnTo>
                    <a:pt x="10" y="203"/>
                  </a:lnTo>
                  <a:lnTo>
                    <a:pt x="10" y="195"/>
                  </a:lnTo>
                  <a:lnTo>
                    <a:pt x="10" y="190"/>
                  </a:lnTo>
                  <a:lnTo>
                    <a:pt x="12" y="182"/>
                  </a:lnTo>
                  <a:lnTo>
                    <a:pt x="12" y="176"/>
                  </a:lnTo>
                  <a:lnTo>
                    <a:pt x="12" y="168"/>
                  </a:lnTo>
                  <a:lnTo>
                    <a:pt x="13" y="161"/>
                  </a:lnTo>
                  <a:lnTo>
                    <a:pt x="13" y="153"/>
                  </a:lnTo>
                  <a:lnTo>
                    <a:pt x="15" y="145"/>
                  </a:lnTo>
                  <a:lnTo>
                    <a:pt x="15" y="138"/>
                  </a:lnTo>
                  <a:lnTo>
                    <a:pt x="15" y="130"/>
                  </a:lnTo>
                  <a:lnTo>
                    <a:pt x="17" y="121"/>
                  </a:lnTo>
                  <a:lnTo>
                    <a:pt x="17" y="113"/>
                  </a:lnTo>
                  <a:lnTo>
                    <a:pt x="19" y="105"/>
                  </a:lnTo>
                  <a:lnTo>
                    <a:pt x="19" y="96"/>
                  </a:lnTo>
                  <a:lnTo>
                    <a:pt x="21" y="88"/>
                  </a:lnTo>
                  <a:lnTo>
                    <a:pt x="21" y="80"/>
                  </a:lnTo>
                  <a:lnTo>
                    <a:pt x="23" y="73"/>
                  </a:lnTo>
                  <a:lnTo>
                    <a:pt x="23" y="63"/>
                  </a:lnTo>
                  <a:lnTo>
                    <a:pt x="25" y="55"/>
                  </a:lnTo>
                  <a:lnTo>
                    <a:pt x="25" y="48"/>
                  </a:lnTo>
                  <a:lnTo>
                    <a:pt x="27" y="40"/>
                  </a:lnTo>
                  <a:lnTo>
                    <a:pt x="27" y="34"/>
                  </a:lnTo>
                  <a:lnTo>
                    <a:pt x="29" y="27"/>
                  </a:lnTo>
                  <a:lnTo>
                    <a:pt x="29" y="19"/>
                  </a:lnTo>
                  <a:lnTo>
                    <a:pt x="31" y="13"/>
                  </a:lnTo>
                  <a:lnTo>
                    <a:pt x="31" y="8"/>
                  </a:lnTo>
                  <a:lnTo>
                    <a:pt x="33" y="0"/>
                  </a:lnTo>
                  <a:lnTo>
                    <a:pt x="23" y="0"/>
                  </a:lnTo>
                  <a:lnTo>
                    <a:pt x="23" y="6"/>
                  </a:lnTo>
                  <a:lnTo>
                    <a:pt x="23" y="11"/>
                  </a:lnTo>
                  <a:lnTo>
                    <a:pt x="21" y="19"/>
                  </a:lnTo>
                  <a:lnTo>
                    <a:pt x="21" y="25"/>
                  </a:lnTo>
                  <a:lnTo>
                    <a:pt x="19" y="32"/>
                  </a:lnTo>
                  <a:lnTo>
                    <a:pt x="19" y="40"/>
                  </a:lnTo>
                  <a:lnTo>
                    <a:pt x="17" y="48"/>
                  </a:lnTo>
                  <a:lnTo>
                    <a:pt x="17" y="55"/>
                  </a:lnTo>
                  <a:lnTo>
                    <a:pt x="15" y="63"/>
                  </a:lnTo>
                  <a:lnTo>
                    <a:pt x="15" y="71"/>
                  </a:lnTo>
                  <a:lnTo>
                    <a:pt x="13" y="78"/>
                  </a:lnTo>
                  <a:lnTo>
                    <a:pt x="13" y="88"/>
                  </a:lnTo>
                  <a:lnTo>
                    <a:pt x="12" y="96"/>
                  </a:lnTo>
                  <a:lnTo>
                    <a:pt x="12" y="103"/>
                  </a:lnTo>
                  <a:lnTo>
                    <a:pt x="10" y="113"/>
                  </a:lnTo>
                  <a:lnTo>
                    <a:pt x="10" y="121"/>
                  </a:lnTo>
                  <a:lnTo>
                    <a:pt x="8" y="128"/>
                  </a:lnTo>
                  <a:lnTo>
                    <a:pt x="8" y="136"/>
                  </a:lnTo>
                  <a:lnTo>
                    <a:pt x="6" y="144"/>
                  </a:lnTo>
                  <a:lnTo>
                    <a:pt x="6" y="153"/>
                  </a:lnTo>
                  <a:lnTo>
                    <a:pt x="6" y="161"/>
                  </a:lnTo>
                  <a:lnTo>
                    <a:pt x="4" y="167"/>
                  </a:lnTo>
                  <a:lnTo>
                    <a:pt x="4" y="174"/>
                  </a:lnTo>
                  <a:lnTo>
                    <a:pt x="4" y="182"/>
                  </a:lnTo>
                  <a:lnTo>
                    <a:pt x="2" y="190"/>
                  </a:lnTo>
                  <a:lnTo>
                    <a:pt x="2" y="195"/>
                  </a:lnTo>
                  <a:lnTo>
                    <a:pt x="2" y="201"/>
                  </a:lnTo>
                  <a:lnTo>
                    <a:pt x="0" y="207"/>
                  </a:lnTo>
                  <a:lnTo>
                    <a:pt x="0" y="213"/>
                  </a:lnTo>
                  <a:lnTo>
                    <a:pt x="0" y="218"/>
                  </a:lnTo>
                  <a:lnTo>
                    <a:pt x="0" y="222"/>
                  </a:lnTo>
                  <a:lnTo>
                    <a:pt x="0" y="226"/>
                  </a:lnTo>
                  <a:lnTo>
                    <a:pt x="0" y="228"/>
                  </a:lnTo>
                  <a:lnTo>
                    <a:pt x="8" y="228"/>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71" name="Freeform 99"/>
            <p:cNvSpPr>
              <a:spLocks/>
            </p:cNvSpPr>
            <p:nvPr/>
          </p:nvSpPr>
          <p:spPr bwMode="auto">
            <a:xfrm>
              <a:off x="3340" y="3700"/>
              <a:ext cx="17" cy="62"/>
            </a:xfrm>
            <a:custGeom>
              <a:avLst/>
              <a:gdLst>
                <a:gd name="T0" fmla="*/ 2 w 17"/>
                <a:gd name="T1" fmla="*/ 61 h 62"/>
                <a:gd name="T2" fmla="*/ 4 w 17"/>
                <a:gd name="T3" fmla="*/ 61 h 62"/>
                <a:gd name="T4" fmla="*/ 6 w 17"/>
                <a:gd name="T5" fmla="*/ 59 h 62"/>
                <a:gd name="T6" fmla="*/ 8 w 17"/>
                <a:gd name="T7" fmla="*/ 59 h 62"/>
                <a:gd name="T8" fmla="*/ 8 w 17"/>
                <a:gd name="T9" fmla="*/ 57 h 62"/>
                <a:gd name="T10" fmla="*/ 8 w 17"/>
                <a:gd name="T11" fmla="*/ 55 h 62"/>
                <a:gd name="T12" fmla="*/ 10 w 17"/>
                <a:gd name="T13" fmla="*/ 53 h 62"/>
                <a:gd name="T14" fmla="*/ 10 w 17"/>
                <a:gd name="T15" fmla="*/ 52 h 62"/>
                <a:gd name="T16" fmla="*/ 10 w 17"/>
                <a:gd name="T17" fmla="*/ 50 h 62"/>
                <a:gd name="T18" fmla="*/ 10 w 17"/>
                <a:gd name="T19" fmla="*/ 48 h 62"/>
                <a:gd name="T20" fmla="*/ 12 w 17"/>
                <a:gd name="T21" fmla="*/ 44 h 62"/>
                <a:gd name="T22" fmla="*/ 12 w 17"/>
                <a:gd name="T23" fmla="*/ 42 h 62"/>
                <a:gd name="T24" fmla="*/ 12 w 17"/>
                <a:gd name="T25" fmla="*/ 40 h 62"/>
                <a:gd name="T26" fmla="*/ 12 w 17"/>
                <a:gd name="T27" fmla="*/ 36 h 62"/>
                <a:gd name="T28" fmla="*/ 12 w 17"/>
                <a:gd name="T29" fmla="*/ 34 h 62"/>
                <a:gd name="T30" fmla="*/ 14 w 17"/>
                <a:gd name="T31" fmla="*/ 32 h 62"/>
                <a:gd name="T32" fmla="*/ 14 w 17"/>
                <a:gd name="T33" fmla="*/ 29 h 62"/>
                <a:gd name="T34" fmla="*/ 14 w 17"/>
                <a:gd name="T35" fmla="*/ 27 h 62"/>
                <a:gd name="T36" fmla="*/ 14 w 17"/>
                <a:gd name="T37" fmla="*/ 23 h 62"/>
                <a:gd name="T38" fmla="*/ 14 w 17"/>
                <a:gd name="T39" fmla="*/ 21 h 62"/>
                <a:gd name="T40" fmla="*/ 14 w 17"/>
                <a:gd name="T41" fmla="*/ 17 h 62"/>
                <a:gd name="T42" fmla="*/ 14 w 17"/>
                <a:gd name="T43" fmla="*/ 15 h 62"/>
                <a:gd name="T44" fmla="*/ 14 w 17"/>
                <a:gd name="T45" fmla="*/ 13 h 62"/>
                <a:gd name="T46" fmla="*/ 14 w 17"/>
                <a:gd name="T47" fmla="*/ 11 h 62"/>
                <a:gd name="T48" fmla="*/ 14 w 17"/>
                <a:gd name="T49" fmla="*/ 9 h 62"/>
                <a:gd name="T50" fmla="*/ 16 w 17"/>
                <a:gd name="T51" fmla="*/ 6 h 62"/>
                <a:gd name="T52" fmla="*/ 16 w 17"/>
                <a:gd name="T53" fmla="*/ 4 h 62"/>
                <a:gd name="T54" fmla="*/ 16 w 17"/>
                <a:gd name="T55" fmla="*/ 2 h 62"/>
                <a:gd name="T56" fmla="*/ 16 w 17"/>
                <a:gd name="T57" fmla="*/ 0 h 62"/>
                <a:gd name="T58" fmla="*/ 8 w 17"/>
                <a:gd name="T59" fmla="*/ 0 h 62"/>
                <a:gd name="T60" fmla="*/ 6 w 17"/>
                <a:gd name="T61" fmla="*/ 2 h 62"/>
                <a:gd name="T62" fmla="*/ 6 w 17"/>
                <a:gd name="T63" fmla="*/ 4 h 62"/>
                <a:gd name="T64" fmla="*/ 6 w 17"/>
                <a:gd name="T65" fmla="*/ 6 h 62"/>
                <a:gd name="T66" fmla="*/ 6 w 17"/>
                <a:gd name="T67" fmla="*/ 7 h 62"/>
                <a:gd name="T68" fmla="*/ 6 w 17"/>
                <a:gd name="T69" fmla="*/ 9 h 62"/>
                <a:gd name="T70" fmla="*/ 6 w 17"/>
                <a:gd name="T71" fmla="*/ 13 h 62"/>
                <a:gd name="T72" fmla="*/ 6 w 17"/>
                <a:gd name="T73" fmla="*/ 15 h 62"/>
                <a:gd name="T74" fmla="*/ 6 w 17"/>
                <a:gd name="T75" fmla="*/ 17 h 62"/>
                <a:gd name="T76" fmla="*/ 6 w 17"/>
                <a:gd name="T77" fmla="*/ 21 h 62"/>
                <a:gd name="T78" fmla="*/ 6 w 17"/>
                <a:gd name="T79" fmla="*/ 23 h 62"/>
                <a:gd name="T80" fmla="*/ 6 w 17"/>
                <a:gd name="T81" fmla="*/ 25 h 62"/>
                <a:gd name="T82" fmla="*/ 6 w 17"/>
                <a:gd name="T83" fmla="*/ 29 h 62"/>
                <a:gd name="T84" fmla="*/ 4 w 17"/>
                <a:gd name="T85" fmla="*/ 30 h 62"/>
                <a:gd name="T86" fmla="*/ 4 w 17"/>
                <a:gd name="T87" fmla="*/ 34 h 62"/>
                <a:gd name="T88" fmla="*/ 4 w 17"/>
                <a:gd name="T89" fmla="*/ 36 h 62"/>
                <a:gd name="T90" fmla="*/ 4 w 17"/>
                <a:gd name="T91" fmla="*/ 38 h 62"/>
                <a:gd name="T92" fmla="*/ 4 w 17"/>
                <a:gd name="T93" fmla="*/ 42 h 62"/>
                <a:gd name="T94" fmla="*/ 2 w 17"/>
                <a:gd name="T95" fmla="*/ 44 h 62"/>
                <a:gd name="T96" fmla="*/ 2 w 17"/>
                <a:gd name="T97" fmla="*/ 46 h 62"/>
                <a:gd name="T98" fmla="*/ 2 w 17"/>
                <a:gd name="T99" fmla="*/ 48 h 62"/>
                <a:gd name="T100" fmla="*/ 2 w 17"/>
                <a:gd name="T101" fmla="*/ 50 h 62"/>
                <a:gd name="T102" fmla="*/ 2 w 17"/>
                <a:gd name="T103" fmla="*/ 52 h 62"/>
                <a:gd name="T104" fmla="*/ 0 w 17"/>
                <a:gd name="T105" fmla="*/ 53 h 62"/>
                <a:gd name="T106" fmla="*/ 2 w 17"/>
                <a:gd name="T107" fmla="*/ 53 h 62"/>
                <a:gd name="T108" fmla="*/ 2 w 17"/>
                <a:gd name="T109" fmla="*/ 61 h 6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
                <a:gd name="T166" fmla="*/ 0 h 62"/>
                <a:gd name="T167" fmla="*/ 17 w 17"/>
                <a:gd name="T168" fmla="*/ 62 h 6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 h="62">
                  <a:moveTo>
                    <a:pt x="2" y="61"/>
                  </a:moveTo>
                  <a:lnTo>
                    <a:pt x="4" y="61"/>
                  </a:lnTo>
                  <a:lnTo>
                    <a:pt x="6" y="59"/>
                  </a:lnTo>
                  <a:lnTo>
                    <a:pt x="8" y="59"/>
                  </a:lnTo>
                  <a:lnTo>
                    <a:pt x="8" y="57"/>
                  </a:lnTo>
                  <a:lnTo>
                    <a:pt x="8" y="55"/>
                  </a:lnTo>
                  <a:lnTo>
                    <a:pt x="10" y="53"/>
                  </a:lnTo>
                  <a:lnTo>
                    <a:pt x="10" y="52"/>
                  </a:lnTo>
                  <a:lnTo>
                    <a:pt x="10" y="50"/>
                  </a:lnTo>
                  <a:lnTo>
                    <a:pt x="10" y="48"/>
                  </a:lnTo>
                  <a:lnTo>
                    <a:pt x="12" y="44"/>
                  </a:lnTo>
                  <a:lnTo>
                    <a:pt x="12" y="42"/>
                  </a:lnTo>
                  <a:lnTo>
                    <a:pt x="12" y="40"/>
                  </a:lnTo>
                  <a:lnTo>
                    <a:pt x="12" y="36"/>
                  </a:lnTo>
                  <a:lnTo>
                    <a:pt x="12" y="34"/>
                  </a:lnTo>
                  <a:lnTo>
                    <a:pt x="14" y="32"/>
                  </a:lnTo>
                  <a:lnTo>
                    <a:pt x="14" y="29"/>
                  </a:lnTo>
                  <a:lnTo>
                    <a:pt x="14" y="27"/>
                  </a:lnTo>
                  <a:lnTo>
                    <a:pt x="14" y="23"/>
                  </a:lnTo>
                  <a:lnTo>
                    <a:pt x="14" y="21"/>
                  </a:lnTo>
                  <a:lnTo>
                    <a:pt x="14" y="17"/>
                  </a:lnTo>
                  <a:lnTo>
                    <a:pt x="14" y="15"/>
                  </a:lnTo>
                  <a:lnTo>
                    <a:pt x="14" y="13"/>
                  </a:lnTo>
                  <a:lnTo>
                    <a:pt x="14" y="11"/>
                  </a:lnTo>
                  <a:lnTo>
                    <a:pt x="14" y="9"/>
                  </a:lnTo>
                  <a:lnTo>
                    <a:pt x="16" y="6"/>
                  </a:lnTo>
                  <a:lnTo>
                    <a:pt x="16" y="4"/>
                  </a:lnTo>
                  <a:lnTo>
                    <a:pt x="16" y="2"/>
                  </a:lnTo>
                  <a:lnTo>
                    <a:pt x="16" y="0"/>
                  </a:lnTo>
                  <a:lnTo>
                    <a:pt x="8" y="0"/>
                  </a:lnTo>
                  <a:lnTo>
                    <a:pt x="6" y="2"/>
                  </a:lnTo>
                  <a:lnTo>
                    <a:pt x="6" y="4"/>
                  </a:lnTo>
                  <a:lnTo>
                    <a:pt x="6" y="6"/>
                  </a:lnTo>
                  <a:lnTo>
                    <a:pt x="6" y="7"/>
                  </a:lnTo>
                  <a:lnTo>
                    <a:pt x="6" y="9"/>
                  </a:lnTo>
                  <a:lnTo>
                    <a:pt x="6" y="13"/>
                  </a:lnTo>
                  <a:lnTo>
                    <a:pt x="6" y="15"/>
                  </a:lnTo>
                  <a:lnTo>
                    <a:pt x="6" y="17"/>
                  </a:lnTo>
                  <a:lnTo>
                    <a:pt x="6" y="21"/>
                  </a:lnTo>
                  <a:lnTo>
                    <a:pt x="6" y="23"/>
                  </a:lnTo>
                  <a:lnTo>
                    <a:pt x="6" y="25"/>
                  </a:lnTo>
                  <a:lnTo>
                    <a:pt x="6" y="29"/>
                  </a:lnTo>
                  <a:lnTo>
                    <a:pt x="4" y="30"/>
                  </a:lnTo>
                  <a:lnTo>
                    <a:pt x="4" y="34"/>
                  </a:lnTo>
                  <a:lnTo>
                    <a:pt x="4" y="36"/>
                  </a:lnTo>
                  <a:lnTo>
                    <a:pt x="4" y="38"/>
                  </a:lnTo>
                  <a:lnTo>
                    <a:pt x="4" y="42"/>
                  </a:lnTo>
                  <a:lnTo>
                    <a:pt x="2" y="44"/>
                  </a:lnTo>
                  <a:lnTo>
                    <a:pt x="2" y="46"/>
                  </a:lnTo>
                  <a:lnTo>
                    <a:pt x="2" y="48"/>
                  </a:lnTo>
                  <a:lnTo>
                    <a:pt x="2" y="50"/>
                  </a:lnTo>
                  <a:lnTo>
                    <a:pt x="2" y="52"/>
                  </a:lnTo>
                  <a:lnTo>
                    <a:pt x="0" y="53"/>
                  </a:lnTo>
                  <a:lnTo>
                    <a:pt x="2" y="53"/>
                  </a:lnTo>
                  <a:lnTo>
                    <a:pt x="2" y="61"/>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72" name="Freeform 100"/>
            <p:cNvSpPr>
              <a:spLocks/>
            </p:cNvSpPr>
            <p:nvPr/>
          </p:nvSpPr>
          <p:spPr bwMode="auto">
            <a:xfrm>
              <a:off x="3365" y="3278"/>
              <a:ext cx="17" cy="61"/>
            </a:xfrm>
            <a:custGeom>
              <a:avLst/>
              <a:gdLst>
                <a:gd name="T0" fmla="*/ 16 w 17"/>
                <a:gd name="T1" fmla="*/ 60 h 61"/>
                <a:gd name="T2" fmla="*/ 16 w 17"/>
                <a:gd name="T3" fmla="*/ 58 h 61"/>
                <a:gd name="T4" fmla="*/ 16 w 17"/>
                <a:gd name="T5" fmla="*/ 56 h 61"/>
                <a:gd name="T6" fmla="*/ 16 w 17"/>
                <a:gd name="T7" fmla="*/ 52 h 61"/>
                <a:gd name="T8" fmla="*/ 16 w 17"/>
                <a:gd name="T9" fmla="*/ 50 h 61"/>
                <a:gd name="T10" fmla="*/ 16 w 17"/>
                <a:gd name="T11" fmla="*/ 48 h 61"/>
                <a:gd name="T12" fmla="*/ 16 w 17"/>
                <a:gd name="T13" fmla="*/ 44 h 61"/>
                <a:gd name="T14" fmla="*/ 16 w 17"/>
                <a:gd name="T15" fmla="*/ 43 h 61"/>
                <a:gd name="T16" fmla="*/ 16 w 17"/>
                <a:gd name="T17" fmla="*/ 41 h 61"/>
                <a:gd name="T18" fmla="*/ 16 w 17"/>
                <a:gd name="T19" fmla="*/ 39 h 61"/>
                <a:gd name="T20" fmla="*/ 16 w 17"/>
                <a:gd name="T21" fmla="*/ 35 h 61"/>
                <a:gd name="T22" fmla="*/ 16 w 17"/>
                <a:gd name="T23" fmla="*/ 33 h 61"/>
                <a:gd name="T24" fmla="*/ 16 w 17"/>
                <a:gd name="T25" fmla="*/ 31 h 61"/>
                <a:gd name="T26" fmla="*/ 16 w 17"/>
                <a:gd name="T27" fmla="*/ 27 h 61"/>
                <a:gd name="T28" fmla="*/ 16 w 17"/>
                <a:gd name="T29" fmla="*/ 25 h 61"/>
                <a:gd name="T30" fmla="*/ 16 w 17"/>
                <a:gd name="T31" fmla="*/ 23 h 61"/>
                <a:gd name="T32" fmla="*/ 16 w 17"/>
                <a:gd name="T33" fmla="*/ 21 h 61"/>
                <a:gd name="T34" fmla="*/ 16 w 17"/>
                <a:gd name="T35" fmla="*/ 20 h 61"/>
                <a:gd name="T36" fmla="*/ 16 w 17"/>
                <a:gd name="T37" fmla="*/ 18 h 61"/>
                <a:gd name="T38" fmla="*/ 16 w 17"/>
                <a:gd name="T39" fmla="*/ 16 h 61"/>
                <a:gd name="T40" fmla="*/ 16 w 17"/>
                <a:gd name="T41" fmla="*/ 14 h 61"/>
                <a:gd name="T42" fmla="*/ 16 w 17"/>
                <a:gd name="T43" fmla="*/ 12 h 61"/>
                <a:gd name="T44" fmla="*/ 12 w 17"/>
                <a:gd name="T45" fmla="*/ 10 h 61"/>
                <a:gd name="T46" fmla="*/ 12 w 17"/>
                <a:gd name="T47" fmla="*/ 8 h 61"/>
                <a:gd name="T48" fmla="*/ 12 w 17"/>
                <a:gd name="T49" fmla="*/ 6 h 61"/>
                <a:gd name="T50" fmla="*/ 12 w 17"/>
                <a:gd name="T51" fmla="*/ 4 h 61"/>
                <a:gd name="T52" fmla="*/ 12 w 17"/>
                <a:gd name="T53" fmla="*/ 2 h 61"/>
                <a:gd name="T54" fmla="*/ 12 w 17"/>
                <a:gd name="T55" fmla="*/ 0 h 61"/>
                <a:gd name="T56" fmla="*/ 0 w 17"/>
                <a:gd name="T57" fmla="*/ 2 h 61"/>
                <a:gd name="T58" fmla="*/ 0 w 17"/>
                <a:gd name="T59" fmla="*/ 4 h 61"/>
                <a:gd name="T60" fmla="*/ 0 w 17"/>
                <a:gd name="T61" fmla="*/ 6 h 61"/>
                <a:gd name="T62" fmla="*/ 0 w 17"/>
                <a:gd name="T63" fmla="*/ 8 h 61"/>
                <a:gd name="T64" fmla="*/ 0 w 17"/>
                <a:gd name="T65" fmla="*/ 10 h 61"/>
                <a:gd name="T66" fmla="*/ 0 w 17"/>
                <a:gd name="T67" fmla="*/ 12 h 61"/>
                <a:gd name="T68" fmla="*/ 0 w 17"/>
                <a:gd name="T69" fmla="*/ 14 h 61"/>
                <a:gd name="T70" fmla="*/ 3 w 17"/>
                <a:gd name="T71" fmla="*/ 16 h 61"/>
                <a:gd name="T72" fmla="*/ 3 w 17"/>
                <a:gd name="T73" fmla="*/ 18 h 61"/>
                <a:gd name="T74" fmla="*/ 3 w 17"/>
                <a:gd name="T75" fmla="*/ 20 h 61"/>
                <a:gd name="T76" fmla="*/ 3 w 17"/>
                <a:gd name="T77" fmla="*/ 21 h 61"/>
                <a:gd name="T78" fmla="*/ 3 w 17"/>
                <a:gd name="T79" fmla="*/ 23 h 61"/>
                <a:gd name="T80" fmla="*/ 3 w 17"/>
                <a:gd name="T81" fmla="*/ 25 h 61"/>
                <a:gd name="T82" fmla="*/ 3 w 17"/>
                <a:gd name="T83" fmla="*/ 29 h 61"/>
                <a:gd name="T84" fmla="*/ 3 w 17"/>
                <a:gd name="T85" fmla="*/ 31 h 61"/>
                <a:gd name="T86" fmla="*/ 3 w 17"/>
                <a:gd name="T87" fmla="*/ 33 h 61"/>
                <a:gd name="T88" fmla="*/ 3 w 17"/>
                <a:gd name="T89" fmla="*/ 35 h 61"/>
                <a:gd name="T90" fmla="*/ 3 w 17"/>
                <a:gd name="T91" fmla="*/ 39 h 61"/>
                <a:gd name="T92" fmla="*/ 3 w 17"/>
                <a:gd name="T93" fmla="*/ 41 h 61"/>
                <a:gd name="T94" fmla="*/ 3 w 17"/>
                <a:gd name="T95" fmla="*/ 43 h 61"/>
                <a:gd name="T96" fmla="*/ 3 w 17"/>
                <a:gd name="T97" fmla="*/ 44 h 61"/>
                <a:gd name="T98" fmla="*/ 3 w 17"/>
                <a:gd name="T99" fmla="*/ 48 h 61"/>
                <a:gd name="T100" fmla="*/ 3 w 17"/>
                <a:gd name="T101" fmla="*/ 50 h 61"/>
                <a:gd name="T102" fmla="*/ 3 w 17"/>
                <a:gd name="T103" fmla="*/ 52 h 61"/>
                <a:gd name="T104" fmla="*/ 3 w 17"/>
                <a:gd name="T105" fmla="*/ 54 h 61"/>
                <a:gd name="T106" fmla="*/ 3 w 17"/>
                <a:gd name="T107" fmla="*/ 58 h 61"/>
                <a:gd name="T108" fmla="*/ 3 w 17"/>
                <a:gd name="T109" fmla="*/ 60 h 61"/>
                <a:gd name="T110" fmla="*/ 16 w 17"/>
                <a:gd name="T111" fmla="*/ 60 h 6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7"/>
                <a:gd name="T169" fmla="*/ 0 h 61"/>
                <a:gd name="T170" fmla="*/ 17 w 17"/>
                <a:gd name="T171" fmla="*/ 61 h 6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7" h="61">
                  <a:moveTo>
                    <a:pt x="16" y="60"/>
                  </a:moveTo>
                  <a:lnTo>
                    <a:pt x="16" y="58"/>
                  </a:lnTo>
                  <a:lnTo>
                    <a:pt x="16" y="56"/>
                  </a:lnTo>
                  <a:lnTo>
                    <a:pt x="16" y="52"/>
                  </a:lnTo>
                  <a:lnTo>
                    <a:pt x="16" y="50"/>
                  </a:lnTo>
                  <a:lnTo>
                    <a:pt x="16" y="48"/>
                  </a:lnTo>
                  <a:lnTo>
                    <a:pt x="16" y="44"/>
                  </a:lnTo>
                  <a:lnTo>
                    <a:pt x="16" y="43"/>
                  </a:lnTo>
                  <a:lnTo>
                    <a:pt x="16" y="41"/>
                  </a:lnTo>
                  <a:lnTo>
                    <a:pt x="16" y="39"/>
                  </a:lnTo>
                  <a:lnTo>
                    <a:pt x="16" y="35"/>
                  </a:lnTo>
                  <a:lnTo>
                    <a:pt x="16" y="33"/>
                  </a:lnTo>
                  <a:lnTo>
                    <a:pt x="16" y="31"/>
                  </a:lnTo>
                  <a:lnTo>
                    <a:pt x="16" y="27"/>
                  </a:lnTo>
                  <a:lnTo>
                    <a:pt x="16" y="25"/>
                  </a:lnTo>
                  <a:lnTo>
                    <a:pt x="16" y="23"/>
                  </a:lnTo>
                  <a:lnTo>
                    <a:pt x="16" y="21"/>
                  </a:lnTo>
                  <a:lnTo>
                    <a:pt x="16" y="20"/>
                  </a:lnTo>
                  <a:lnTo>
                    <a:pt x="16" y="18"/>
                  </a:lnTo>
                  <a:lnTo>
                    <a:pt x="16" y="16"/>
                  </a:lnTo>
                  <a:lnTo>
                    <a:pt x="16" y="14"/>
                  </a:lnTo>
                  <a:lnTo>
                    <a:pt x="16" y="12"/>
                  </a:lnTo>
                  <a:lnTo>
                    <a:pt x="12" y="10"/>
                  </a:lnTo>
                  <a:lnTo>
                    <a:pt x="12" y="8"/>
                  </a:lnTo>
                  <a:lnTo>
                    <a:pt x="12" y="6"/>
                  </a:lnTo>
                  <a:lnTo>
                    <a:pt x="12" y="4"/>
                  </a:lnTo>
                  <a:lnTo>
                    <a:pt x="12" y="2"/>
                  </a:lnTo>
                  <a:lnTo>
                    <a:pt x="12" y="0"/>
                  </a:lnTo>
                  <a:lnTo>
                    <a:pt x="0" y="2"/>
                  </a:lnTo>
                  <a:lnTo>
                    <a:pt x="0" y="4"/>
                  </a:lnTo>
                  <a:lnTo>
                    <a:pt x="0" y="6"/>
                  </a:lnTo>
                  <a:lnTo>
                    <a:pt x="0" y="8"/>
                  </a:lnTo>
                  <a:lnTo>
                    <a:pt x="0" y="10"/>
                  </a:lnTo>
                  <a:lnTo>
                    <a:pt x="0" y="12"/>
                  </a:lnTo>
                  <a:lnTo>
                    <a:pt x="0" y="14"/>
                  </a:lnTo>
                  <a:lnTo>
                    <a:pt x="3" y="16"/>
                  </a:lnTo>
                  <a:lnTo>
                    <a:pt x="3" y="18"/>
                  </a:lnTo>
                  <a:lnTo>
                    <a:pt x="3" y="20"/>
                  </a:lnTo>
                  <a:lnTo>
                    <a:pt x="3" y="21"/>
                  </a:lnTo>
                  <a:lnTo>
                    <a:pt x="3" y="23"/>
                  </a:lnTo>
                  <a:lnTo>
                    <a:pt x="3" y="25"/>
                  </a:lnTo>
                  <a:lnTo>
                    <a:pt x="3" y="29"/>
                  </a:lnTo>
                  <a:lnTo>
                    <a:pt x="3" y="31"/>
                  </a:lnTo>
                  <a:lnTo>
                    <a:pt x="3" y="33"/>
                  </a:lnTo>
                  <a:lnTo>
                    <a:pt x="3" y="35"/>
                  </a:lnTo>
                  <a:lnTo>
                    <a:pt x="3" y="39"/>
                  </a:lnTo>
                  <a:lnTo>
                    <a:pt x="3" y="41"/>
                  </a:lnTo>
                  <a:lnTo>
                    <a:pt x="3" y="43"/>
                  </a:lnTo>
                  <a:lnTo>
                    <a:pt x="3" y="44"/>
                  </a:lnTo>
                  <a:lnTo>
                    <a:pt x="3" y="48"/>
                  </a:lnTo>
                  <a:lnTo>
                    <a:pt x="3" y="50"/>
                  </a:lnTo>
                  <a:lnTo>
                    <a:pt x="3" y="52"/>
                  </a:lnTo>
                  <a:lnTo>
                    <a:pt x="3" y="54"/>
                  </a:lnTo>
                  <a:lnTo>
                    <a:pt x="3" y="58"/>
                  </a:lnTo>
                  <a:lnTo>
                    <a:pt x="3" y="60"/>
                  </a:lnTo>
                  <a:lnTo>
                    <a:pt x="16" y="6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73" name="Freeform 101"/>
            <p:cNvSpPr>
              <a:spLocks/>
            </p:cNvSpPr>
            <p:nvPr/>
          </p:nvSpPr>
          <p:spPr bwMode="auto">
            <a:xfrm>
              <a:off x="3338" y="3338"/>
              <a:ext cx="38" cy="246"/>
            </a:xfrm>
            <a:custGeom>
              <a:avLst/>
              <a:gdLst>
                <a:gd name="T0" fmla="*/ 10 w 38"/>
                <a:gd name="T1" fmla="*/ 241 h 246"/>
                <a:gd name="T2" fmla="*/ 10 w 38"/>
                <a:gd name="T3" fmla="*/ 235 h 246"/>
                <a:gd name="T4" fmla="*/ 12 w 38"/>
                <a:gd name="T5" fmla="*/ 224 h 246"/>
                <a:gd name="T6" fmla="*/ 14 w 38"/>
                <a:gd name="T7" fmla="*/ 209 h 246"/>
                <a:gd name="T8" fmla="*/ 16 w 38"/>
                <a:gd name="T9" fmla="*/ 193 h 246"/>
                <a:gd name="T10" fmla="*/ 18 w 38"/>
                <a:gd name="T11" fmla="*/ 174 h 246"/>
                <a:gd name="T12" fmla="*/ 20 w 38"/>
                <a:gd name="T13" fmla="*/ 155 h 246"/>
                <a:gd name="T14" fmla="*/ 22 w 38"/>
                <a:gd name="T15" fmla="*/ 134 h 246"/>
                <a:gd name="T16" fmla="*/ 23 w 38"/>
                <a:gd name="T17" fmla="*/ 113 h 246"/>
                <a:gd name="T18" fmla="*/ 27 w 38"/>
                <a:gd name="T19" fmla="*/ 94 h 246"/>
                <a:gd name="T20" fmla="*/ 29 w 38"/>
                <a:gd name="T21" fmla="*/ 73 h 246"/>
                <a:gd name="T22" fmla="*/ 31 w 38"/>
                <a:gd name="T23" fmla="*/ 55 h 246"/>
                <a:gd name="T24" fmla="*/ 33 w 38"/>
                <a:gd name="T25" fmla="*/ 38 h 246"/>
                <a:gd name="T26" fmla="*/ 35 w 38"/>
                <a:gd name="T27" fmla="*/ 23 h 246"/>
                <a:gd name="T28" fmla="*/ 35 w 38"/>
                <a:gd name="T29" fmla="*/ 11 h 246"/>
                <a:gd name="T30" fmla="*/ 37 w 38"/>
                <a:gd name="T31" fmla="*/ 4 h 246"/>
                <a:gd name="T32" fmla="*/ 29 w 38"/>
                <a:gd name="T33" fmla="*/ 0 h 246"/>
                <a:gd name="T34" fmla="*/ 27 w 38"/>
                <a:gd name="T35" fmla="*/ 6 h 246"/>
                <a:gd name="T36" fmla="*/ 27 w 38"/>
                <a:gd name="T37" fmla="*/ 15 h 246"/>
                <a:gd name="T38" fmla="*/ 25 w 38"/>
                <a:gd name="T39" fmla="*/ 29 h 246"/>
                <a:gd name="T40" fmla="*/ 23 w 38"/>
                <a:gd name="T41" fmla="*/ 46 h 246"/>
                <a:gd name="T42" fmla="*/ 22 w 38"/>
                <a:gd name="T43" fmla="*/ 63 h 246"/>
                <a:gd name="T44" fmla="*/ 20 w 38"/>
                <a:gd name="T45" fmla="*/ 82 h 246"/>
                <a:gd name="T46" fmla="*/ 18 w 38"/>
                <a:gd name="T47" fmla="*/ 103 h 246"/>
                <a:gd name="T48" fmla="*/ 16 w 38"/>
                <a:gd name="T49" fmla="*/ 122 h 246"/>
                <a:gd name="T50" fmla="*/ 12 w 38"/>
                <a:gd name="T51" fmla="*/ 143 h 246"/>
                <a:gd name="T52" fmla="*/ 10 w 38"/>
                <a:gd name="T53" fmla="*/ 165 h 246"/>
                <a:gd name="T54" fmla="*/ 8 w 38"/>
                <a:gd name="T55" fmla="*/ 184 h 246"/>
                <a:gd name="T56" fmla="*/ 6 w 38"/>
                <a:gd name="T57" fmla="*/ 201 h 246"/>
                <a:gd name="T58" fmla="*/ 4 w 38"/>
                <a:gd name="T59" fmla="*/ 216 h 246"/>
                <a:gd name="T60" fmla="*/ 2 w 38"/>
                <a:gd name="T61" fmla="*/ 228 h 246"/>
                <a:gd name="T62" fmla="*/ 2 w 38"/>
                <a:gd name="T63" fmla="*/ 237 h 246"/>
                <a:gd name="T64" fmla="*/ 0 w 38"/>
                <a:gd name="T65" fmla="*/ 243 h 2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
                <a:gd name="T100" fmla="*/ 0 h 246"/>
                <a:gd name="T101" fmla="*/ 38 w 38"/>
                <a:gd name="T102" fmla="*/ 246 h 2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 h="246">
                  <a:moveTo>
                    <a:pt x="10" y="245"/>
                  </a:moveTo>
                  <a:lnTo>
                    <a:pt x="10" y="241"/>
                  </a:lnTo>
                  <a:lnTo>
                    <a:pt x="10" y="239"/>
                  </a:lnTo>
                  <a:lnTo>
                    <a:pt x="10" y="235"/>
                  </a:lnTo>
                  <a:lnTo>
                    <a:pt x="10" y="230"/>
                  </a:lnTo>
                  <a:lnTo>
                    <a:pt x="12" y="224"/>
                  </a:lnTo>
                  <a:lnTo>
                    <a:pt x="12" y="216"/>
                  </a:lnTo>
                  <a:lnTo>
                    <a:pt x="14" y="209"/>
                  </a:lnTo>
                  <a:lnTo>
                    <a:pt x="14" y="201"/>
                  </a:lnTo>
                  <a:lnTo>
                    <a:pt x="16" y="193"/>
                  </a:lnTo>
                  <a:lnTo>
                    <a:pt x="16" y="184"/>
                  </a:lnTo>
                  <a:lnTo>
                    <a:pt x="18" y="174"/>
                  </a:lnTo>
                  <a:lnTo>
                    <a:pt x="18" y="165"/>
                  </a:lnTo>
                  <a:lnTo>
                    <a:pt x="20" y="155"/>
                  </a:lnTo>
                  <a:lnTo>
                    <a:pt x="20" y="145"/>
                  </a:lnTo>
                  <a:lnTo>
                    <a:pt x="22" y="134"/>
                  </a:lnTo>
                  <a:lnTo>
                    <a:pt x="23" y="124"/>
                  </a:lnTo>
                  <a:lnTo>
                    <a:pt x="23" y="113"/>
                  </a:lnTo>
                  <a:lnTo>
                    <a:pt x="25" y="103"/>
                  </a:lnTo>
                  <a:lnTo>
                    <a:pt x="27" y="94"/>
                  </a:lnTo>
                  <a:lnTo>
                    <a:pt x="27" y="82"/>
                  </a:lnTo>
                  <a:lnTo>
                    <a:pt x="29" y="73"/>
                  </a:lnTo>
                  <a:lnTo>
                    <a:pt x="29" y="63"/>
                  </a:lnTo>
                  <a:lnTo>
                    <a:pt x="31" y="55"/>
                  </a:lnTo>
                  <a:lnTo>
                    <a:pt x="31" y="46"/>
                  </a:lnTo>
                  <a:lnTo>
                    <a:pt x="33" y="38"/>
                  </a:lnTo>
                  <a:lnTo>
                    <a:pt x="33" y="30"/>
                  </a:lnTo>
                  <a:lnTo>
                    <a:pt x="35" y="23"/>
                  </a:lnTo>
                  <a:lnTo>
                    <a:pt x="35" y="17"/>
                  </a:lnTo>
                  <a:lnTo>
                    <a:pt x="35" y="11"/>
                  </a:lnTo>
                  <a:lnTo>
                    <a:pt x="37" y="6"/>
                  </a:lnTo>
                  <a:lnTo>
                    <a:pt x="37" y="4"/>
                  </a:lnTo>
                  <a:lnTo>
                    <a:pt x="37" y="0"/>
                  </a:lnTo>
                  <a:lnTo>
                    <a:pt x="29" y="0"/>
                  </a:lnTo>
                  <a:lnTo>
                    <a:pt x="29" y="2"/>
                  </a:lnTo>
                  <a:lnTo>
                    <a:pt x="27" y="6"/>
                  </a:lnTo>
                  <a:lnTo>
                    <a:pt x="27" y="11"/>
                  </a:lnTo>
                  <a:lnTo>
                    <a:pt x="27" y="15"/>
                  </a:lnTo>
                  <a:lnTo>
                    <a:pt x="27" y="23"/>
                  </a:lnTo>
                  <a:lnTo>
                    <a:pt x="25" y="29"/>
                  </a:lnTo>
                  <a:lnTo>
                    <a:pt x="25" y="36"/>
                  </a:lnTo>
                  <a:lnTo>
                    <a:pt x="23" y="46"/>
                  </a:lnTo>
                  <a:lnTo>
                    <a:pt x="23" y="53"/>
                  </a:lnTo>
                  <a:lnTo>
                    <a:pt x="22" y="63"/>
                  </a:lnTo>
                  <a:lnTo>
                    <a:pt x="22" y="73"/>
                  </a:lnTo>
                  <a:lnTo>
                    <a:pt x="20" y="82"/>
                  </a:lnTo>
                  <a:lnTo>
                    <a:pt x="18" y="92"/>
                  </a:lnTo>
                  <a:lnTo>
                    <a:pt x="18" y="103"/>
                  </a:lnTo>
                  <a:lnTo>
                    <a:pt x="16" y="113"/>
                  </a:lnTo>
                  <a:lnTo>
                    <a:pt x="16" y="122"/>
                  </a:lnTo>
                  <a:lnTo>
                    <a:pt x="14" y="134"/>
                  </a:lnTo>
                  <a:lnTo>
                    <a:pt x="12" y="143"/>
                  </a:lnTo>
                  <a:lnTo>
                    <a:pt x="12" y="155"/>
                  </a:lnTo>
                  <a:lnTo>
                    <a:pt x="10" y="165"/>
                  </a:lnTo>
                  <a:lnTo>
                    <a:pt x="8" y="174"/>
                  </a:lnTo>
                  <a:lnTo>
                    <a:pt x="8" y="184"/>
                  </a:lnTo>
                  <a:lnTo>
                    <a:pt x="6" y="191"/>
                  </a:lnTo>
                  <a:lnTo>
                    <a:pt x="6" y="201"/>
                  </a:lnTo>
                  <a:lnTo>
                    <a:pt x="4" y="209"/>
                  </a:lnTo>
                  <a:lnTo>
                    <a:pt x="4" y="216"/>
                  </a:lnTo>
                  <a:lnTo>
                    <a:pt x="4" y="222"/>
                  </a:lnTo>
                  <a:lnTo>
                    <a:pt x="2" y="228"/>
                  </a:lnTo>
                  <a:lnTo>
                    <a:pt x="2" y="233"/>
                  </a:lnTo>
                  <a:lnTo>
                    <a:pt x="2" y="237"/>
                  </a:lnTo>
                  <a:lnTo>
                    <a:pt x="0" y="241"/>
                  </a:lnTo>
                  <a:lnTo>
                    <a:pt x="0" y="243"/>
                  </a:lnTo>
                  <a:lnTo>
                    <a:pt x="10" y="245"/>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74" name="Freeform 102"/>
            <p:cNvSpPr>
              <a:spLocks/>
            </p:cNvSpPr>
            <p:nvPr/>
          </p:nvSpPr>
          <p:spPr bwMode="auto">
            <a:xfrm>
              <a:off x="3180" y="2539"/>
              <a:ext cx="48" cy="87"/>
            </a:xfrm>
            <a:custGeom>
              <a:avLst/>
              <a:gdLst>
                <a:gd name="T0" fmla="*/ 47 w 48"/>
                <a:gd name="T1" fmla="*/ 86 h 87"/>
                <a:gd name="T2" fmla="*/ 47 w 48"/>
                <a:gd name="T3" fmla="*/ 84 h 87"/>
                <a:gd name="T4" fmla="*/ 47 w 48"/>
                <a:gd name="T5" fmla="*/ 82 h 87"/>
                <a:gd name="T6" fmla="*/ 47 w 48"/>
                <a:gd name="T7" fmla="*/ 80 h 87"/>
                <a:gd name="T8" fmla="*/ 46 w 48"/>
                <a:gd name="T9" fmla="*/ 79 h 87"/>
                <a:gd name="T10" fmla="*/ 46 w 48"/>
                <a:gd name="T11" fmla="*/ 77 h 87"/>
                <a:gd name="T12" fmla="*/ 46 w 48"/>
                <a:gd name="T13" fmla="*/ 75 h 87"/>
                <a:gd name="T14" fmla="*/ 46 w 48"/>
                <a:gd name="T15" fmla="*/ 73 h 87"/>
                <a:gd name="T16" fmla="*/ 44 w 48"/>
                <a:gd name="T17" fmla="*/ 71 h 87"/>
                <a:gd name="T18" fmla="*/ 44 w 48"/>
                <a:gd name="T19" fmla="*/ 69 h 87"/>
                <a:gd name="T20" fmla="*/ 44 w 48"/>
                <a:gd name="T21" fmla="*/ 67 h 87"/>
                <a:gd name="T22" fmla="*/ 42 w 48"/>
                <a:gd name="T23" fmla="*/ 65 h 87"/>
                <a:gd name="T24" fmla="*/ 42 w 48"/>
                <a:gd name="T25" fmla="*/ 63 h 87"/>
                <a:gd name="T26" fmla="*/ 42 w 48"/>
                <a:gd name="T27" fmla="*/ 61 h 87"/>
                <a:gd name="T28" fmla="*/ 40 w 48"/>
                <a:gd name="T29" fmla="*/ 59 h 87"/>
                <a:gd name="T30" fmla="*/ 40 w 48"/>
                <a:gd name="T31" fmla="*/ 57 h 87"/>
                <a:gd name="T32" fmla="*/ 38 w 48"/>
                <a:gd name="T33" fmla="*/ 56 h 87"/>
                <a:gd name="T34" fmla="*/ 38 w 48"/>
                <a:gd name="T35" fmla="*/ 54 h 87"/>
                <a:gd name="T36" fmla="*/ 38 w 48"/>
                <a:gd name="T37" fmla="*/ 52 h 87"/>
                <a:gd name="T38" fmla="*/ 36 w 48"/>
                <a:gd name="T39" fmla="*/ 50 h 87"/>
                <a:gd name="T40" fmla="*/ 36 w 48"/>
                <a:gd name="T41" fmla="*/ 48 h 87"/>
                <a:gd name="T42" fmla="*/ 34 w 48"/>
                <a:gd name="T43" fmla="*/ 46 h 87"/>
                <a:gd name="T44" fmla="*/ 34 w 48"/>
                <a:gd name="T45" fmla="*/ 44 h 87"/>
                <a:gd name="T46" fmla="*/ 32 w 48"/>
                <a:gd name="T47" fmla="*/ 44 h 87"/>
                <a:gd name="T48" fmla="*/ 32 w 48"/>
                <a:gd name="T49" fmla="*/ 42 h 87"/>
                <a:gd name="T50" fmla="*/ 32 w 48"/>
                <a:gd name="T51" fmla="*/ 40 h 87"/>
                <a:gd name="T52" fmla="*/ 32 w 48"/>
                <a:gd name="T53" fmla="*/ 38 h 87"/>
                <a:gd name="T54" fmla="*/ 30 w 48"/>
                <a:gd name="T55" fmla="*/ 38 h 87"/>
                <a:gd name="T56" fmla="*/ 30 w 48"/>
                <a:gd name="T57" fmla="*/ 36 h 87"/>
                <a:gd name="T58" fmla="*/ 30 w 48"/>
                <a:gd name="T59" fmla="*/ 34 h 87"/>
                <a:gd name="T60" fmla="*/ 30 w 48"/>
                <a:gd name="T61" fmla="*/ 33 h 87"/>
                <a:gd name="T62" fmla="*/ 30 w 48"/>
                <a:gd name="T63" fmla="*/ 31 h 87"/>
                <a:gd name="T64" fmla="*/ 30 w 48"/>
                <a:gd name="T65" fmla="*/ 29 h 87"/>
                <a:gd name="T66" fmla="*/ 30 w 48"/>
                <a:gd name="T67" fmla="*/ 27 h 87"/>
                <a:gd name="T68" fmla="*/ 30 w 48"/>
                <a:gd name="T69" fmla="*/ 25 h 87"/>
                <a:gd name="T70" fmla="*/ 30 w 48"/>
                <a:gd name="T71" fmla="*/ 23 h 87"/>
                <a:gd name="T72" fmla="*/ 30 w 48"/>
                <a:gd name="T73" fmla="*/ 21 h 87"/>
                <a:gd name="T74" fmla="*/ 30 w 48"/>
                <a:gd name="T75" fmla="*/ 19 h 87"/>
                <a:gd name="T76" fmla="*/ 30 w 48"/>
                <a:gd name="T77" fmla="*/ 17 h 87"/>
                <a:gd name="T78" fmla="*/ 30 w 48"/>
                <a:gd name="T79" fmla="*/ 15 h 87"/>
                <a:gd name="T80" fmla="*/ 30 w 48"/>
                <a:gd name="T81" fmla="*/ 13 h 87"/>
                <a:gd name="T82" fmla="*/ 28 w 48"/>
                <a:gd name="T83" fmla="*/ 13 h 87"/>
                <a:gd name="T84" fmla="*/ 26 w 48"/>
                <a:gd name="T85" fmla="*/ 13 h 87"/>
                <a:gd name="T86" fmla="*/ 24 w 48"/>
                <a:gd name="T87" fmla="*/ 13 h 87"/>
                <a:gd name="T88" fmla="*/ 23 w 48"/>
                <a:gd name="T89" fmla="*/ 13 h 87"/>
                <a:gd name="T90" fmla="*/ 21 w 48"/>
                <a:gd name="T91" fmla="*/ 13 h 87"/>
                <a:gd name="T92" fmla="*/ 19 w 48"/>
                <a:gd name="T93" fmla="*/ 11 h 87"/>
                <a:gd name="T94" fmla="*/ 17 w 48"/>
                <a:gd name="T95" fmla="*/ 11 h 87"/>
                <a:gd name="T96" fmla="*/ 15 w 48"/>
                <a:gd name="T97" fmla="*/ 11 h 87"/>
                <a:gd name="T98" fmla="*/ 13 w 48"/>
                <a:gd name="T99" fmla="*/ 10 h 87"/>
                <a:gd name="T100" fmla="*/ 11 w 48"/>
                <a:gd name="T101" fmla="*/ 10 h 87"/>
                <a:gd name="T102" fmla="*/ 9 w 48"/>
                <a:gd name="T103" fmla="*/ 10 h 87"/>
                <a:gd name="T104" fmla="*/ 7 w 48"/>
                <a:gd name="T105" fmla="*/ 8 h 87"/>
                <a:gd name="T106" fmla="*/ 5 w 48"/>
                <a:gd name="T107" fmla="*/ 8 h 87"/>
                <a:gd name="T108" fmla="*/ 5 w 48"/>
                <a:gd name="T109" fmla="*/ 6 h 87"/>
                <a:gd name="T110" fmla="*/ 3 w 48"/>
                <a:gd name="T111" fmla="*/ 6 h 87"/>
                <a:gd name="T112" fmla="*/ 2 w 48"/>
                <a:gd name="T113" fmla="*/ 4 h 87"/>
                <a:gd name="T114" fmla="*/ 0 w 48"/>
                <a:gd name="T115" fmla="*/ 2 h 87"/>
                <a:gd name="T116" fmla="*/ 0 w 48"/>
                <a:gd name="T117" fmla="*/ 0 h 8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8"/>
                <a:gd name="T178" fmla="*/ 0 h 87"/>
                <a:gd name="T179" fmla="*/ 48 w 48"/>
                <a:gd name="T180" fmla="*/ 87 h 8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8" h="87">
                  <a:moveTo>
                    <a:pt x="47" y="86"/>
                  </a:moveTo>
                  <a:lnTo>
                    <a:pt x="47" y="84"/>
                  </a:lnTo>
                  <a:lnTo>
                    <a:pt x="47" y="82"/>
                  </a:lnTo>
                  <a:lnTo>
                    <a:pt x="47" y="80"/>
                  </a:lnTo>
                  <a:lnTo>
                    <a:pt x="46" y="79"/>
                  </a:lnTo>
                  <a:lnTo>
                    <a:pt x="46" y="77"/>
                  </a:lnTo>
                  <a:lnTo>
                    <a:pt x="46" y="75"/>
                  </a:lnTo>
                  <a:lnTo>
                    <a:pt x="46" y="73"/>
                  </a:lnTo>
                  <a:lnTo>
                    <a:pt x="44" y="71"/>
                  </a:lnTo>
                  <a:lnTo>
                    <a:pt x="44" y="69"/>
                  </a:lnTo>
                  <a:lnTo>
                    <a:pt x="44" y="67"/>
                  </a:lnTo>
                  <a:lnTo>
                    <a:pt x="42" y="65"/>
                  </a:lnTo>
                  <a:lnTo>
                    <a:pt x="42" y="63"/>
                  </a:lnTo>
                  <a:lnTo>
                    <a:pt x="42" y="61"/>
                  </a:lnTo>
                  <a:lnTo>
                    <a:pt x="40" y="59"/>
                  </a:lnTo>
                  <a:lnTo>
                    <a:pt x="40" y="57"/>
                  </a:lnTo>
                  <a:lnTo>
                    <a:pt x="38" y="56"/>
                  </a:lnTo>
                  <a:lnTo>
                    <a:pt x="38" y="54"/>
                  </a:lnTo>
                  <a:lnTo>
                    <a:pt x="38" y="52"/>
                  </a:lnTo>
                  <a:lnTo>
                    <a:pt x="36" y="50"/>
                  </a:lnTo>
                  <a:lnTo>
                    <a:pt x="36" y="48"/>
                  </a:lnTo>
                  <a:lnTo>
                    <a:pt x="34" y="46"/>
                  </a:lnTo>
                  <a:lnTo>
                    <a:pt x="34" y="44"/>
                  </a:lnTo>
                  <a:lnTo>
                    <a:pt x="32" y="44"/>
                  </a:lnTo>
                  <a:lnTo>
                    <a:pt x="32" y="42"/>
                  </a:lnTo>
                  <a:lnTo>
                    <a:pt x="32" y="40"/>
                  </a:lnTo>
                  <a:lnTo>
                    <a:pt x="32" y="38"/>
                  </a:lnTo>
                  <a:lnTo>
                    <a:pt x="30" y="38"/>
                  </a:lnTo>
                  <a:lnTo>
                    <a:pt x="30" y="36"/>
                  </a:lnTo>
                  <a:lnTo>
                    <a:pt x="30" y="34"/>
                  </a:lnTo>
                  <a:lnTo>
                    <a:pt x="30" y="33"/>
                  </a:lnTo>
                  <a:lnTo>
                    <a:pt x="30" y="31"/>
                  </a:lnTo>
                  <a:lnTo>
                    <a:pt x="30" y="29"/>
                  </a:lnTo>
                  <a:lnTo>
                    <a:pt x="30" y="27"/>
                  </a:lnTo>
                  <a:lnTo>
                    <a:pt x="30" y="25"/>
                  </a:lnTo>
                  <a:lnTo>
                    <a:pt x="30" y="23"/>
                  </a:lnTo>
                  <a:lnTo>
                    <a:pt x="30" y="21"/>
                  </a:lnTo>
                  <a:lnTo>
                    <a:pt x="30" y="19"/>
                  </a:lnTo>
                  <a:lnTo>
                    <a:pt x="30" y="17"/>
                  </a:lnTo>
                  <a:lnTo>
                    <a:pt x="30" y="15"/>
                  </a:lnTo>
                  <a:lnTo>
                    <a:pt x="30" y="13"/>
                  </a:lnTo>
                  <a:lnTo>
                    <a:pt x="28" y="13"/>
                  </a:lnTo>
                  <a:lnTo>
                    <a:pt x="26" y="13"/>
                  </a:lnTo>
                  <a:lnTo>
                    <a:pt x="24" y="13"/>
                  </a:lnTo>
                  <a:lnTo>
                    <a:pt x="23" y="13"/>
                  </a:lnTo>
                  <a:lnTo>
                    <a:pt x="21" y="13"/>
                  </a:lnTo>
                  <a:lnTo>
                    <a:pt x="19" y="11"/>
                  </a:lnTo>
                  <a:lnTo>
                    <a:pt x="17" y="11"/>
                  </a:lnTo>
                  <a:lnTo>
                    <a:pt x="15" y="11"/>
                  </a:lnTo>
                  <a:lnTo>
                    <a:pt x="13" y="10"/>
                  </a:lnTo>
                  <a:lnTo>
                    <a:pt x="11" y="10"/>
                  </a:lnTo>
                  <a:lnTo>
                    <a:pt x="9" y="10"/>
                  </a:lnTo>
                  <a:lnTo>
                    <a:pt x="7" y="8"/>
                  </a:lnTo>
                  <a:lnTo>
                    <a:pt x="5" y="8"/>
                  </a:lnTo>
                  <a:lnTo>
                    <a:pt x="5" y="6"/>
                  </a:lnTo>
                  <a:lnTo>
                    <a:pt x="3" y="6"/>
                  </a:lnTo>
                  <a:lnTo>
                    <a:pt x="2" y="4"/>
                  </a:lnTo>
                  <a:lnTo>
                    <a:pt x="0" y="2"/>
                  </a:lnTo>
                  <a:lnTo>
                    <a:pt x="0" y="0"/>
                  </a:lnTo>
                </a:path>
              </a:pathLst>
            </a:custGeom>
            <a:noFill/>
            <a:ln w="12699" cap="rnd">
              <a:solidFill>
                <a:srgbClr val="FFFFFF"/>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75" name="Freeform 103"/>
            <p:cNvSpPr>
              <a:spLocks/>
            </p:cNvSpPr>
            <p:nvPr/>
          </p:nvSpPr>
          <p:spPr bwMode="auto">
            <a:xfrm>
              <a:off x="3250" y="2556"/>
              <a:ext cx="40" cy="70"/>
            </a:xfrm>
            <a:custGeom>
              <a:avLst/>
              <a:gdLst>
                <a:gd name="T0" fmla="*/ 39 w 40"/>
                <a:gd name="T1" fmla="*/ 0 h 70"/>
                <a:gd name="T2" fmla="*/ 37 w 40"/>
                <a:gd name="T3" fmla="*/ 0 h 70"/>
                <a:gd name="T4" fmla="*/ 37 w 40"/>
                <a:gd name="T5" fmla="*/ 2 h 70"/>
                <a:gd name="T6" fmla="*/ 37 w 40"/>
                <a:gd name="T7" fmla="*/ 4 h 70"/>
                <a:gd name="T8" fmla="*/ 35 w 40"/>
                <a:gd name="T9" fmla="*/ 6 h 70"/>
                <a:gd name="T10" fmla="*/ 35 w 40"/>
                <a:gd name="T11" fmla="*/ 8 h 70"/>
                <a:gd name="T12" fmla="*/ 33 w 40"/>
                <a:gd name="T13" fmla="*/ 10 h 70"/>
                <a:gd name="T14" fmla="*/ 33 w 40"/>
                <a:gd name="T15" fmla="*/ 12 h 70"/>
                <a:gd name="T16" fmla="*/ 33 w 40"/>
                <a:gd name="T17" fmla="*/ 14 h 70"/>
                <a:gd name="T18" fmla="*/ 31 w 40"/>
                <a:gd name="T19" fmla="*/ 14 h 70"/>
                <a:gd name="T20" fmla="*/ 31 w 40"/>
                <a:gd name="T21" fmla="*/ 16 h 70"/>
                <a:gd name="T22" fmla="*/ 29 w 40"/>
                <a:gd name="T23" fmla="*/ 17 h 70"/>
                <a:gd name="T24" fmla="*/ 29 w 40"/>
                <a:gd name="T25" fmla="*/ 19 h 70"/>
                <a:gd name="T26" fmla="*/ 27 w 40"/>
                <a:gd name="T27" fmla="*/ 21 h 70"/>
                <a:gd name="T28" fmla="*/ 27 w 40"/>
                <a:gd name="T29" fmla="*/ 23 h 70"/>
                <a:gd name="T30" fmla="*/ 25 w 40"/>
                <a:gd name="T31" fmla="*/ 25 h 70"/>
                <a:gd name="T32" fmla="*/ 23 w 40"/>
                <a:gd name="T33" fmla="*/ 27 h 70"/>
                <a:gd name="T34" fmla="*/ 23 w 40"/>
                <a:gd name="T35" fmla="*/ 29 h 70"/>
                <a:gd name="T36" fmla="*/ 21 w 40"/>
                <a:gd name="T37" fmla="*/ 31 h 70"/>
                <a:gd name="T38" fmla="*/ 21 w 40"/>
                <a:gd name="T39" fmla="*/ 33 h 70"/>
                <a:gd name="T40" fmla="*/ 20 w 40"/>
                <a:gd name="T41" fmla="*/ 35 h 70"/>
                <a:gd name="T42" fmla="*/ 18 w 40"/>
                <a:gd name="T43" fmla="*/ 35 h 70"/>
                <a:gd name="T44" fmla="*/ 18 w 40"/>
                <a:gd name="T45" fmla="*/ 37 h 70"/>
                <a:gd name="T46" fmla="*/ 16 w 40"/>
                <a:gd name="T47" fmla="*/ 39 h 70"/>
                <a:gd name="T48" fmla="*/ 14 w 40"/>
                <a:gd name="T49" fmla="*/ 40 h 70"/>
                <a:gd name="T50" fmla="*/ 12 w 40"/>
                <a:gd name="T51" fmla="*/ 42 h 70"/>
                <a:gd name="T52" fmla="*/ 10 w 40"/>
                <a:gd name="T53" fmla="*/ 44 h 70"/>
                <a:gd name="T54" fmla="*/ 8 w 40"/>
                <a:gd name="T55" fmla="*/ 46 h 70"/>
                <a:gd name="T56" fmla="*/ 8 w 40"/>
                <a:gd name="T57" fmla="*/ 48 h 70"/>
                <a:gd name="T58" fmla="*/ 6 w 40"/>
                <a:gd name="T59" fmla="*/ 50 h 70"/>
                <a:gd name="T60" fmla="*/ 6 w 40"/>
                <a:gd name="T61" fmla="*/ 52 h 70"/>
                <a:gd name="T62" fmla="*/ 4 w 40"/>
                <a:gd name="T63" fmla="*/ 54 h 70"/>
                <a:gd name="T64" fmla="*/ 4 w 40"/>
                <a:gd name="T65" fmla="*/ 56 h 70"/>
                <a:gd name="T66" fmla="*/ 2 w 40"/>
                <a:gd name="T67" fmla="*/ 58 h 70"/>
                <a:gd name="T68" fmla="*/ 2 w 40"/>
                <a:gd name="T69" fmla="*/ 60 h 70"/>
                <a:gd name="T70" fmla="*/ 2 w 40"/>
                <a:gd name="T71" fmla="*/ 62 h 70"/>
                <a:gd name="T72" fmla="*/ 0 w 40"/>
                <a:gd name="T73" fmla="*/ 62 h 70"/>
                <a:gd name="T74" fmla="*/ 0 w 40"/>
                <a:gd name="T75" fmla="*/ 63 h 70"/>
                <a:gd name="T76" fmla="*/ 0 w 40"/>
                <a:gd name="T77" fmla="*/ 65 h 70"/>
                <a:gd name="T78" fmla="*/ 0 w 40"/>
                <a:gd name="T79" fmla="*/ 67 h 70"/>
                <a:gd name="T80" fmla="*/ 0 w 40"/>
                <a:gd name="T81" fmla="*/ 69 h 7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70"/>
                <a:gd name="T125" fmla="*/ 40 w 40"/>
                <a:gd name="T126" fmla="*/ 70 h 7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70">
                  <a:moveTo>
                    <a:pt x="39" y="0"/>
                  </a:moveTo>
                  <a:lnTo>
                    <a:pt x="37" y="0"/>
                  </a:lnTo>
                  <a:lnTo>
                    <a:pt x="37" y="2"/>
                  </a:lnTo>
                  <a:lnTo>
                    <a:pt x="37" y="4"/>
                  </a:lnTo>
                  <a:lnTo>
                    <a:pt x="35" y="6"/>
                  </a:lnTo>
                  <a:lnTo>
                    <a:pt x="35" y="8"/>
                  </a:lnTo>
                  <a:lnTo>
                    <a:pt x="33" y="10"/>
                  </a:lnTo>
                  <a:lnTo>
                    <a:pt x="33" y="12"/>
                  </a:lnTo>
                  <a:lnTo>
                    <a:pt x="33" y="14"/>
                  </a:lnTo>
                  <a:lnTo>
                    <a:pt x="31" y="14"/>
                  </a:lnTo>
                  <a:lnTo>
                    <a:pt x="31" y="16"/>
                  </a:lnTo>
                  <a:lnTo>
                    <a:pt x="29" y="17"/>
                  </a:lnTo>
                  <a:lnTo>
                    <a:pt x="29" y="19"/>
                  </a:lnTo>
                  <a:lnTo>
                    <a:pt x="27" y="21"/>
                  </a:lnTo>
                  <a:lnTo>
                    <a:pt x="27" y="23"/>
                  </a:lnTo>
                  <a:lnTo>
                    <a:pt x="25" y="25"/>
                  </a:lnTo>
                  <a:lnTo>
                    <a:pt x="23" y="27"/>
                  </a:lnTo>
                  <a:lnTo>
                    <a:pt x="23" y="29"/>
                  </a:lnTo>
                  <a:lnTo>
                    <a:pt x="21" y="31"/>
                  </a:lnTo>
                  <a:lnTo>
                    <a:pt x="21" y="33"/>
                  </a:lnTo>
                  <a:lnTo>
                    <a:pt x="20" y="35"/>
                  </a:lnTo>
                  <a:lnTo>
                    <a:pt x="18" y="35"/>
                  </a:lnTo>
                  <a:lnTo>
                    <a:pt x="18" y="37"/>
                  </a:lnTo>
                  <a:lnTo>
                    <a:pt x="16" y="39"/>
                  </a:lnTo>
                  <a:lnTo>
                    <a:pt x="14" y="40"/>
                  </a:lnTo>
                  <a:lnTo>
                    <a:pt x="12" y="42"/>
                  </a:lnTo>
                  <a:lnTo>
                    <a:pt x="10" y="44"/>
                  </a:lnTo>
                  <a:lnTo>
                    <a:pt x="8" y="46"/>
                  </a:lnTo>
                  <a:lnTo>
                    <a:pt x="8" y="48"/>
                  </a:lnTo>
                  <a:lnTo>
                    <a:pt x="6" y="50"/>
                  </a:lnTo>
                  <a:lnTo>
                    <a:pt x="6" y="52"/>
                  </a:lnTo>
                  <a:lnTo>
                    <a:pt x="4" y="54"/>
                  </a:lnTo>
                  <a:lnTo>
                    <a:pt x="4" y="56"/>
                  </a:lnTo>
                  <a:lnTo>
                    <a:pt x="2" y="58"/>
                  </a:lnTo>
                  <a:lnTo>
                    <a:pt x="2" y="60"/>
                  </a:lnTo>
                  <a:lnTo>
                    <a:pt x="2" y="62"/>
                  </a:lnTo>
                  <a:lnTo>
                    <a:pt x="0" y="62"/>
                  </a:lnTo>
                  <a:lnTo>
                    <a:pt x="0" y="63"/>
                  </a:lnTo>
                  <a:lnTo>
                    <a:pt x="0" y="65"/>
                  </a:lnTo>
                  <a:lnTo>
                    <a:pt x="0" y="67"/>
                  </a:lnTo>
                  <a:lnTo>
                    <a:pt x="0" y="69"/>
                  </a:lnTo>
                </a:path>
              </a:pathLst>
            </a:custGeom>
            <a:noFill/>
            <a:ln w="12699" cap="rnd">
              <a:solidFill>
                <a:srgbClr val="FFFFFF"/>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76" name="Freeform 104"/>
            <p:cNvSpPr>
              <a:spLocks/>
            </p:cNvSpPr>
            <p:nvPr/>
          </p:nvSpPr>
          <p:spPr bwMode="auto">
            <a:xfrm>
              <a:off x="3208" y="2531"/>
              <a:ext cx="91" cy="26"/>
            </a:xfrm>
            <a:custGeom>
              <a:avLst/>
              <a:gdLst>
                <a:gd name="T0" fmla="*/ 0 w 91"/>
                <a:gd name="T1" fmla="*/ 21 h 26"/>
                <a:gd name="T2" fmla="*/ 2 w 91"/>
                <a:gd name="T3" fmla="*/ 21 h 26"/>
                <a:gd name="T4" fmla="*/ 4 w 91"/>
                <a:gd name="T5" fmla="*/ 21 h 26"/>
                <a:gd name="T6" fmla="*/ 8 w 91"/>
                <a:gd name="T7" fmla="*/ 21 h 26"/>
                <a:gd name="T8" fmla="*/ 10 w 91"/>
                <a:gd name="T9" fmla="*/ 21 h 26"/>
                <a:gd name="T10" fmla="*/ 14 w 91"/>
                <a:gd name="T11" fmla="*/ 23 h 26"/>
                <a:gd name="T12" fmla="*/ 16 w 91"/>
                <a:gd name="T13" fmla="*/ 23 h 26"/>
                <a:gd name="T14" fmla="*/ 19 w 91"/>
                <a:gd name="T15" fmla="*/ 23 h 26"/>
                <a:gd name="T16" fmla="*/ 23 w 91"/>
                <a:gd name="T17" fmla="*/ 23 h 26"/>
                <a:gd name="T18" fmla="*/ 27 w 91"/>
                <a:gd name="T19" fmla="*/ 23 h 26"/>
                <a:gd name="T20" fmla="*/ 31 w 91"/>
                <a:gd name="T21" fmla="*/ 25 h 26"/>
                <a:gd name="T22" fmla="*/ 37 w 91"/>
                <a:gd name="T23" fmla="*/ 25 h 26"/>
                <a:gd name="T24" fmla="*/ 41 w 91"/>
                <a:gd name="T25" fmla="*/ 25 h 26"/>
                <a:gd name="T26" fmla="*/ 44 w 91"/>
                <a:gd name="T27" fmla="*/ 25 h 26"/>
                <a:gd name="T28" fmla="*/ 50 w 91"/>
                <a:gd name="T29" fmla="*/ 25 h 26"/>
                <a:gd name="T30" fmla="*/ 54 w 91"/>
                <a:gd name="T31" fmla="*/ 25 h 26"/>
                <a:gd name="T32" fmla="*/ 58 w 91"/>
                <a:gd name="T33" fmla="*/ 25 h 26"/>
                <a:gd name="T34" fmla="*/ 62 w 91"/>
                <a:gd name="T35" fmla="*/ 25 h 26"/>
                <a:gd name="T36" fmla="*/ 65 w 91"/>
                <a:gd name="T37" fmla="*/ 23 h 26"/>
                <a:gd name="T38" fmla="*/ 69 w 91"/>
                <a:gd name="T39" fmla="*/ 23 h 26"/>
                <a:gd name="T40" fmla="*/ 73 w 91"/>
                <a:gd name="T41" fmla="*/ 21 h 26"/>
                <a:gd name="T42" fmla="*/ 77 w 91"/>
                <a:gd name="T43" fmla="*/ 21 h 26"/>
                <a:gd name="T44" fmla="*/ 81 w 91"/>
                <a:gd name="T45" fmla="*/ 19 h 26"/>
                <a:gd name="T46" fmla="*/ 83 w 91"/>
                <a:gd name="T47" fmla="*/ 18 h 26"/>
                <a:gd name="T48" fmla="*/ 86 w 91"/>
                <a:gd name="T49" fmla="*/ 18 h 26"/>
                <a:gd name="T50" fmla="*/ 88 w 91"/>
                <a:gd name="T51" fmla="*/ 16 h 26"/>
                <a:gd name="T52" fmla="*/ 88 w 91"/>
                <a:gd name="T53" fmla="*/ 12 h 26"/>
                <a:gd name="T54" fmla="*/ 90 w 91"/>
                <a:gd name="T55" fmla="*/ 10 h 26"/>
                <a:gd name="T56" fmla="*/ 90 w 91"/>
                <a:gd name="T57" fmla="*/ 8 h 26"/>
                <a:gd name="T58" fmla="*/ 90 w 91"/>
                <a:gd name="T59" fmla="*/ 4 h 26"/>
                <a:gd name="T60" fmla="*/ 90 w 91"/>
                <a:gd name="T61" fmla="*/ 0 h 2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1"/>
                <a:gd name="T94" fmla="*/ 0 h 26"/>
                <a:gd name="T95" fmla="*/ 91 w 91"/>
                <a:gd name="T96" fmla="*/ 26 h 2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1" h="26">
                  <a:moveTo>
                    <a:pt x="0" y="21"/>
                  </a:moveTo>
                  <a:lnTo>
                    <a:pt x="2" y="21"/>
                  </a:lnTo>
                  <a:lnTo>
                    <a:pt x="4" y="21"/>
                  </a:lnTo>
                  <a:lnTo>
                    <a:pt x="8" y="21"/>
                  </a:lnTo>
                  <a:lnTo>
                    <a:pt x="10" y="21"/>
                  </a:lnTo>
                  <a:lnTo>
                    <a:pt x="14" y="23"/>
                  </a:lnTo>
                  <a:lnTo>
                    <a:pt x="16" y="23"/>
                  </a:lnTo>
                  <a:lnTo>
                    <a:pt x="19" y="23"/>
                  </a:lnTo>
                  <a:lnTo>
                    <a:pt x="23" y="23"/>
                  </a:lnTo>
                  <a:lnTo>
                    <a:pt x="27" y="23"/>
                  </a:lnTo>
                  <a:lnTo>
                    <a:pt x="31" y="25"/>
                  </a:lnTo>
                  <a:lnTo>
                    <a:pt x="37" y="25"/>
                  </a:lnTo>
                  <a:lnTo>
                    <a:pt x="41" y="25"/>
                  </a:lnTo>
                  <a:lnTo>
                    <a:pt x="44" y="25"/>
                  </a:lnTo>
                  <a:lnTo>
                    <a:pt x="50" y="25"/>
                  </a:lnTo>
                  <a:lnTo>
                    <a:pt x="54" y="25"/>
                  </a:lnTo>
                  <a:lnTo>
                    <a:pt x="58" y="25"/>
                  </a:lnTo>
                  <a:lnTo>
                    <a:pt x="62" y="25"/>
                  </a:lnTo>
                  <a:lnTo>
                    <a:pt x="65" y="23"/>
                  </a:lnTo>
                  <a:lnTo>
                    <a:pt x="69" y="23"/>
                  </a:lnTo>
                  <a:lnTo>
                    <a:pt x="73" y="21"/>
                  </a:lnTo>
                  <a:lnTo>
                    <a:pt x="77" y="21"/>
                  </a:lnTo>
                  <a:lnTo>
                    <a:pt x="81" y="19"/>
                  </a:lnTo>
                  <a:lnTo>
                    <a:pt x="83" y="18"/>
                  </a:lnTo>
                  <a:lnTo>
                    <a:pt x="86" y="18"/>
                  </a:lnTo>
                  <a:lnTo>
                    <a:pt x="88" y="16"/>
                  </a:lnTo>
                  <a:lnTo>
                    <a:pt x="88" y="12"/>
                  </a:lnTo>
                  <a:lnTo>
                    <a:pt x="90" y="10"/>
                  </a:lnTo>
                  <a:lnTo>
                    <a:pt x="90" y="8"/>
                  </a:lnTo>
                  <a:lnTo>
                    <a:pt x="90" y="4"/>
                  </a:lnTo>
                  <a:lnTo>
                    <a:pt x="90" y="0"/>
                  </a:lnTo>
                </a:path>
              </a:pathLst>
            </a:custGeom>
            <a:noFill/>
            <a:ln w="12699" cap="rnd">
              <a:solidFill>
                <a:srgbClr val="FFFFFF"/>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77" name="Freeform 105"/>
            <p:cNvSpPr>
              <a:spLocks/>
            </p:cNvSpPr>
            <p:nvPr/>
          </p:nvSpPr>
          <p:spPr bwMode="auto">
            <a:xfrm>
              <a:off x="3086" y="1505"/>
              <a:ext cx="319" cy="759"/>
            </a:xfrm>
            <a:custGeom>
              <a:avLst/>
              <a:gdLst>
                <a:gd name="T0" fmla="*/ 7 w 319"/>
                <a:gd name="T1" fmla="*/ 26 h 759"/>
                <a:gd name="T2" fmla="*/ 13 w 319"/>
                <a:gd name="T3" fmla="*/ 15 h 759"/>
                <a:gd name="T4" fmla="*/ 32 w 319"/>
                <a:gd name="T5" fmla="*/ 17 h 759"/>
                <a:gd name="T6" fmla="*/ 42 w 319"/>
                <a:gd name="T7" fmla="*/ 9 h 759"/>
                <a:gd name="T8" fmla="*/ 59 w 319"/>
                <a:gd name="T9" fmla="*/ 1 h 759"/>
                <a:gd name="T10" fmla="*/ 90 w 319"/>
                <a:gd name="T11" fmla="*/ 1 h 759"/>
                <a:gd name="T12" fmla="*/ 120 w 319"/>
                <a:gd name="T13" fmla="*/ 13 h 759"/>
                <a:gd name="T14" fmla="*/ 138 w 319"/>
                <a:gd name="T15" fmla="*/ 38 h 759"/>
                <a:gd name="T16" fmla="*/ 143 w 319"/>
                <a:gd name="T17" fmla="*/ 67 h 759"/>
                <a:gd name="T18" fmla="*/ 145 w 319"/>
                <a:gd name="T19" fmla="*/ 88 h 759"/>
                <a:gd name="T20" fmla="*/ 143 w 319"/>
                <a:gd name="T21" fmla="*/ 103 h 759"/>
                <a:gd name="T22" fmla="*/ 143 w 319"/>
                <a:gd name="T23" fmla="*/ 124 h 759"/>
                <a:gd name="T24" fmla="*/ 145 w 319"/>
                <a:gd name="T25" fmla="*/ 143 h 759"/>
                <a:gd name="T26" fmla="*/ 151 w 319"/>
                <a:gd name="T27" fmla="*/ 159 h 759"/>
                <a:gd name="T28" fmla="*/ 151 w 319"/>
                <a:gd name="T29" fmla="*/ 178 h 759"/>
                <a:gd name="T30" fmla="*/ 151 w 319"/>
                <a:gd name="T31" fmla="*/ 201 h 759"/>
                <a:gd name="T32" fmla="*/ 151 w 319"/>
                <a:gd name="T33" fmla="*/ 222 h 759"/>
                <a:gd name="T34" fmla="*/ 155 w 319"/>
                <a:gd name="T35" fmla="*/ 235 h 759"/>
                <a:gd name="T36" fmla="*/ 157 w 319"/>
                <a:gd name="T37" fmla="*/ 256 h 759"/>
                <a:gd name="T38" fmla="*/ 159 w 319"/>
                <a:gd name="T39" fmla="*/ 283 h 759"/>
                <a:gd name="T40" fmla="*/ 161 w 319"/>
                <a:gd name="T41" fmla="*/ 316 h 759"/>
                <a:gd name="T42" fmla="*/ 161 w 319"/>
                <a:gd name="T43" fmla="*/ 348 h 759"/>
                <a:gd name="T44" fmla="*/ 161 w 319"/>
                <a:gd name="T45" fmla="*/ 390 h 759"/>
                <a:gd name="T46" fmla="*/ 163 w 319"/>
                <a:gd name="T47" fmla="*/ 436 h 759"/>
                <a:gd name="T48" fmla="*/ 166 w 319"/>
                <a:gd name="T49" fmla="*/ 473 h 759"/>
                <a:gd name="T50" fmla="*/ 174 w 319"/>
                <a:gd name="T51" fmla="*/ 492 h 759"/>
                <a:gd name="T52" fmla="*/ 182 w 319"/>
                <a:gd name="T53" fmla="*/ 511 h 759"/>
                <a:gd name="T54" fmla="*/ 189 w 319"/>
                <a:gd name="T55" fmla="*/ 528 h 759"/>
                <a:gd name="T56" fmla="*/ 197 w 319"/>
                <a:gd name="T57" fmla="*/ 540 h 759"/>
                <a:gd name="T58" fmla="*/ 208 w 319"/>
                <a:gd name="T59" fmla="*/ 540 h 759"/>
                <a:gd name="T60" fmla="*/ 224 w 319"/>
                <a:gd name="T61" fmla="*/ 532 h 759"/>
                <a:gd name="T62" fmla="*/ 247 w 319"/>
                <a:gd name="T63" fmla="*/ 524 h 759"/>
                <a:gd name="T64" fmla="*/ 272 w 319"/>
                <a:gd name="T65" fmla="*/ 523 h 759"/>
                <a:gd name="T66" fmla="*/ 296 w 319"/>
                <a:gd name="T67" fmla="*/ 534 h 759"/>
                <a:gd name="T68" fmla="*/ 312 w 319"/>
                <a:gd name="T69" fmla="*/ 555 h 759"/>
                <a:gd name="T70" fmla="*/ 318 w 319"/>
                <a:gd name="T71" fmla="*/ 584 h 759"/>
                <a:gd name="T72" fmla="*/ 310 w 319"/>
                <a:gd name="T73" fmla="*/ 618 h 759"/>
                <a:gd name="T74" fmla="*/ 302 w 319"/>
                <a:gd name="T75" fmla="*/ 634 h 759"/>
                <a:gd name="T76" fmla="*/ 289 w 319"/>
                <a:gd name="T77" fmla="*/ 645 h 759"/>
                <a:gd name="T78" fmla="*/ 281 w 319"/>
                <a:gd name="T79" fmla="*/ 655 h 759"/>
                <a:gd name="T80" fmla="*/ 270 w 319"/>
                <a:gd name="T81" fmla="*/ 670 h 759"/>
                <a:gd name="T82" fmla="*/ 258 w 319"/>
                <a:gd name="T83" fmla="*/ 689 h 759"/>
                <a:gd name="T84" fmla="*/ 245 w 319"/>
                <a:gd name="T85" fmla="*/ 712 h 759"/>
                <a:gd name="T86" fmla="*/ 228 w 319"/>
                <a:gd name="T87" fmla="*/ 727 h 759"/>
                <a:gd name="T88" fmla="*/ 207 w 319"/>
                <a:gd name="T89" fmla="*/ 735 h 759"/>
                <a:gd name="T90" fmla="*/ 182 w 319"/>
                <a:gd name="T91" fmla="*/ 737 h 759"/>
                <a:gd name="T92" fmla="*/ 161 w 319"/>
                <a:gd name="T93" fmla="*/ 735 h 759"/>
                <a:gd name="T94" fmla="*/ 145 w 319"/>
                <a:gd name="T95" fmla="*/ 729 h 759"/>
                <a:gd name="T96" fmla="*/ 134 w 319"/>
                <a:gd name="T97" fmla="*/ 716 h 759"/>
                <a:gd name="T98" fmla="*/ 120 w 319"/>
                <a:gd name="T99" fmla="*/ 701 h 759"/>
                <a:gd name="T100" fmla="*/ 107 w 319"/>
                <a:gd name="T101" fmla="*/ 687 h 759"/>
                <a:gd name="T102" fmla="*/ 99 w 319"/>
                <a:gd name="T103" fmla="*/ 695 h 759"/>
                <a:gd name="T104" fmla="*/ 101 w 319"/>
                <a:gd name="T105" fmla="*/ 710 h 759"/>
                <a:gd name="T106" fmla="*/ 107 w 319"/>
                <a:gd name="T107" fmla="*/ 727 h 759"/>
                <a:gd name="T108" fmla="*/ 117 w 319"/>
                <a:gd name="T109" fmla="*/ 745 h 759"/>
                <a:gd name="T110" fmla="*/ 128 w 319"/>
                <a:gd name="T111" fmla="*/ 758 h 75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19"/>
                <a:gd name="T169" fmla="*/ 0 h 759"/>
                <a:gd name="T170" fmla="*/ 319 w 319"/>
                <a:gd name="T171" fmla="*/ 759 h 75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19" h="759">
                  <a:moveTo>
                    <a:pt x="0" y="26"/>
                  </a:moveTo>
                  <a:lnTo>
                    <a:pt x="0" y="28"/>
                  </a:lnTo>
                  <a:lnTo>
                    <a:pt x="2" y="28"/>
                  </a:lnTo>
                  <a:lnTo>
                    <a:pt x="4" y="28"/>
                  </a:lnTo>
                  <a:lnTo>
                    <a:pt x="4" y="30"/>
                  </a:lnTo>
                  <a:lnTo>
                    <a:pt x="4" y="28"/>
                  </a:lnTo>
                  <a:lnTo>
                    <a:pt x="6" y="28"/>
                  </a:lnTo>
                  <a:lnTo>
                    <a:pt x="7" y="26"/>
                  </a:lnTo>
                  <a:lnTo>
                    <a:pt x="7" y="24"/>
                  </a:lnTo>
                  <a:lnTo>
                    <a:pt x="7" y="23"/>
                  </a:lnTo>
                  <a:lnTo>
                    <a:pt x="9" y="23"/>
                  </a:lnTo>
                  <a:lnTo>
                    <a:pt x="9" y="21"/>
                  </a:lnTo>
                  <a:lnTo>
                    <a:pt x="9" y="19"/>
                  </a:lnTo>
                  <a:lnTo>
                    <a:pt x="11" y="19"/>
                  </a:lnTo>
                  <a:lnTo>
                    <a:pt x="11" y="17"/>
                  </a:lnTo>
                  <a:lnTo>
                    <a:pt x="13" y="15"/>
                  </a:lnTo>
                  <a:lnTo>
                    <a:pt x="15" y="13"/>
                  </a:lnTo>
                  <a:lnTo>
                    <a:pt x="15" y="11"/>
                  </a:lnTo>
                  <a:lnTo>
                    <a:pt x="17" y="11"/>
                  </a:lnTo>
                  <a:lnTo>
                    <a:pt x="19" y="11"/>
                  </a:lnTo>
                  <a:lnTo>
                    <a:pt x="19" y="9"/>
                  </a:lnTo>
                  <a:lnTo>
                    <a:pt x="21" y="9"/>
                  </a:lnTo>
                  <a:lnTo>
                    <a:pt x="30" y="17"/>
                  </a:lnTo>
                  <a:lnTo>
                    <a:pt x="32" y="17"/>
                  </a:lnTo>
                  <a:lnTo>
                    <a:pt x="32" y="15"/>
                  </a:lnTo>
                  <a:lnTo>
                    <a:pt x="34" y="15"/>
                  </a:lnTo>
                  <a:lnTo>
                    <a:pt x="34" y="13"/>
                  </a:lnTo>
                  <a:lnTo>
                    <a:pt x="36" y="13"/>
                  </a:lnTo>
                  <a:lnTo>
                    <a:pt x="36" y="11"/>
                  </a:lnTo>
                  <a:lnTo>
                    <a:pt x="38" y="11"/>
                  </a:lnTo>
                  <a:lnTo>
                    <a:pt x="40" y="9"/>
                  </a:lnTo>
                  <a:lnTo>
                    <a:pt x="42" y="9"/>
                  </a:lnTo>
                  <a:lnTo>
                    <a:pt x="42" y="7"/>
                  </a:lnTo>
                  <a:lnTo>
                    <a:pt x="44" y="7"/>
                  </a:lnTo>
                  <a:lnTo>
                    <a:pt x="48" y="5"/>
                  </a:lnTo>
                  <a:lnTo>
                    <a:pt x="50" y="5"/>
                  </a:lnTo>
                  <a:lnTo>
                    <a:pt x="52" y="3"/>
                  </a:lnTo>
                  <a:lnTo>
                    <a:pt x="53" y="3"/>
                  </a:lnTo>
                  <a:lnTo>
                    <a:pt x="57" y="1"/>
                  </a:lnTo>
                  <a:lnTo>
                    <a:pt x="59" y="1"/>
                  </a:lnTo>
                  <a:lnTo>
                    <a:pt x="63" y="1"/>
                  </a:lnTo>
                  <a:lnTo>
                    <a:pt x="67" y="1"/>
                  </a:lnTo>
                  <a:lnTo>
                    <a:pt x="69" y="0"/>
                  </a:lnTo>
                  <a:lnTo>
                    <a:pt x="73" y="0"/>
                  </a:lnTo>
                  <a:lnTo>
                    <a:pt x="76" y="0"/>
                  </a:lnTo>
                  <a:lnTo>
                    <a:pt x="80" y="0"/>
                  </a:lnTo>
                  <a:lnTo>
                    <a:pt x="84" y="1"/>
                  </a:lnTo>
                  <a:lnTo>
                    <a:pt x="90" y="1"/>
                  </a:lnTo>
                  <a:lnTo>
                    <a:pt x="94" y="1"/>
                  </a:lnTo>
                  <a:lnTo>
                    <a:pt x="99" y="3"/>
                  </a:lnTo>
                  <a:lnTo>
                    <a:pt x="103" y="3"/>
                  </a:lnTo>
                  <a:lnTo>
                    <a:pt x="107" y="5"/>
                  </a:lnTo>
                  <a:lnTo>
                    <a:pt x="111" y="7"/>
                  </a:lnTo>
                  <a:lnTo>
                    <a:pt x="115" y="9"/>
                  </a:lnTo>
                  <a:lnTo>
                    <a:pt x="118" y="11"/>
                  </a:lnTo>
                  <a:lnTo>
                    <a:pt x="120" y="13"/>
                  </a:lnTo>
                  <a:lnTo>
                    <a:pt x="124" y="15"/>
                  </a:lnTo>
                  <a:lnTo>
                    <a:pt x="126" y="19"/>
                  </a:lnTo>
                  <a:lnTo>
                    <a:pt x="128" y="21"/>
                  </a:lnTo>
                  <a:lnTo>
                    <a:pt x="130" y="24"/>
                  </a:lnTo>
                  <a:lnTo>
                    <a:pt x="132" y="28"/>
                  </a:lnTo>
                  <a:lnTo>
                    <a:pt x="134" y="32"/>
                  </a:lnTo>
                  <a:lnTo>
                    <a:pt x="136" y="34"/>
                  </a:lnTo>
                  <a:lnTo>
                    <a:pt x="138" y="38"/>
                  </a:lnTo>
                  <a:lnTo>
                    <a:pt x="138" y="42"/>
                  </a:lnTo>
                  <a:lnTo>
                    <a:pt x="140" y="46"/>
                  </a:lnTo>
                  <a:lnTo>
                    <a:pt x="140" y="49"/>
                  </a:lnTo>
                  <a:lnTo>
                    <a:pt x="141" y="53"/>
                  </a:lnTo>
                  <a:lnTo>
                    <a:pt x="141" y="57"/>
                  </a:lnTo>
                  <a:lnTo>
                    <a:pt x="143" y="61"/>
                  </a:lnTo>
                  <a:lnTo>
                    <a:pt x="143" y="63"/>
                  </a:lnTo>
                  <a:lnTo>
                    <a:pt x="143" y="67"/>
                  </a:lnTo>
                  <a:lnTo>
                    <a:pt x="143" y="70"/>
                  </a:lnTo>
                  <a:lnTo>
                    <a:pt x="145" y="72"/>
                  </a:lnTo>
                  <a:lnTo>
                    <a:pt x="145" y="76"/>
                  </a:lnTo>
                  <a:lnTo>
                    <a:pt x="145" y="78"/>
                  </a:lnTo>
                  <a:lnTo>
                    <a:pt x="145" y="82"/>
                  </a:lnTo>
                  <a:lnTo>
                    <a:pt x="145" y="84"/>
                  </a:lnTo>
                  <a:lnTo>
                    <a:pt x="145" y="86"/>
                  </a:lnTo>
                  <a:lnTo>
                    <a:pt x="145" y="88"/>
                  </a:lnTo>
                  <a:lnTo>
                    <a:pt x="145" y="90"/>
                  </a:lnTo>
                  <a:lnTo>
                    <a:pt x="145" y="91"/>
                  </a:lnTo>
                  <a:lnTo>
                    <a:pt x="145" y="93"/>
                  </a:lnTo>
                  <a:lnTo>
                    <a:pt x="145" y="95"/>
                  </a:lnTo>
                  <a:lnTo>
                    <a:pt x="145" y="97"/>
                  </a:lnTo>
                  <a:lnTo>
                    <a:pt x="145" y="99"/>
                  </a:lnTo>
                  <a:lnTo>
                    <a:pt x="145" y="101"/>
                  </a:lnTo>
                  <a:lnTo>
                    <a:pt x="143" y="103"/>
                  </a:lnTo>
                  <a:lnTo>
                    <a:pt x="143" y="105"/>
                  </a:lnTo>
                  <a:lnTo>
                    <a:pt x="143" y="109"/>
                  </a:lnTo>
                  <a:lnTo>
                    <a:pt x="143" y="111"/>
                  </a:lnTo>
                  <a:lnTo>
                    <a:pt x="143" y="113"/>
                  </a:lnTo>
                  <a:lnTo>
                    <a:pt x="143" y="116"/>
                  </a:lnTo>
                  <a:lnTo>
                    <a:pt x="143" y="118"/>
                  </a:lnTo>
                  <a:lnTo>
                    <a:pt x="143" y="122"/>
                  </a:lnTo>
                  <a:lnTo>
                    <a:pt x="143" y="124"/>
                  </a:lnTo>
                  <a:lnTo>
                    <a:pt x="143" y="128"/>
                  </a:lnTo>
                  <a:lnTo>
                    <a:pt x="143" y="130"/>
                  </a:lnTo>
                  <a:lnTo>
                    <a:pt x="143" y="132"/>
                  </a:lnTo>
                  <a:lnTo>
                    <a:pt x="143" y="136"/>
                  </a:lnTo>
                  <a:lnTo>
                    <a:pt x="145" y="137"/>
                  </a:lnTo>
                  <a:lnTo>
                    <a:pt x="145" y="139"/>
                  </a:lnTo>
                  <a:lnTo>
                    <a:pt x="145" y="141"/>
                  </a:lnTo>
                  <a:lnTo>
                    <a:pt x="145" y="143"/>
                  </a:lnTo>
                  <a:lnTo>
                    <a:pt x="145" y="145"/>
                  </a:lnTo>
                  <a:lnTo>
                    <a:pt x="145" y="147"/>
                  </a:lnTo>
                  <a:lnTo>
                    <a:pt x="147" y="149"/>
                  </a:lnTo>
                  <a:lnTo>
                    <a:pt x="147" y="151"/>
                  </a:lnTo>
                  <a:lnTo>
                    <a:pt x="149" y="153"/>
                  </a:lnTo>
                  <a:lnTo>
                    <a:pt x="149" y="155"/>
                  </a:lnTo>
                  <a:lnTo>
                    <a:pt x="151" y="157"/>
                  </a:lnTo>
                  <a:lnTo>
                    <a:pt x="151" y="159"/>
                  </a:lnTo>
                  <a:lnTo>
                    <a:pt x="151" y="160"/>
                  </a:lnTo>
                  <a:lnTo>
                    <a:pt x="151" y="162"/>
                  </a:lnTo>
                  <a:lnTo>
                    <a:pt x="151" y="164"/>
                  </a:lnTo>
                  <a:lnTo>
                    <a:pt x="151" y="166"/>
                  </a:lnTo>
                  <a:lnTo>
                    <a:pt x="151" y="168"/>
                  </a:lnTo>
                  <a:lnTo>
                    <a:pt x="151" y="172"/>
                  </a:lnTo>
                  <a:lnTo>
                    <a:pt x="151" y="174"/>
                  </a:lnTo>
                  <a:lnTo>
                    <a:pt x="151" y="178"/>
                  </a:lnTo>
                  <a:lnTo>
                    <a:pt x="151" y="180"/>
                  </a:lnTo>
                  <a:lnTo>
                    <a:pt x="151" y="183"/>
                  </a:lnTo>
                  <a:lnTo>
                    <a:pt x="151" y="185"/>
                  </a:lnTo>
                  <a:lnTo>
                    <a:pt x="151" y="189"/>
                  </a:lnTo>
                  <a:lnTo>
                    <a:pt x="151" y="193"/>
                  </a:lnTo>
                  <a:lnTo>
                    <a:pt x="151" y="195"/>
                  </a:lnTo>
                  <a:lnTo>
                    <a:pt x="151" y="199"/>
                  </a:lnTo>
                  <a:lnTo>
                    <a:pt x="151" y="201"/>
                  </a:lnTo>
                  <a:lnTo>
                    <a:pt x="151" y="205"/>
                  </a:lnTo>
                  <a:lnTo>
                    <a:pt x="151" y="206"/>
                  </a:lnTo>
                  <a:lnTo>
                    <a:pt x="151" y="210"/>
                  </a:lnTo>
                  <a:lnTo>
                    <a:pt x="151" y="212"/>
                  </a:lnTo>
                  <a:lnTo>
                    <a:pt x="151" y="216"/>
                  </a:lnTo>
                  <a:lnTo>
                    <a:pt x="151" y="218"/>
                  </a:lnTo>
                  <a:lnTo>
                    <a:pt x="151" y="220"/>
                  </a:lnTo>
                  <a:lnTo>
                    <a:pt x="151" y="222"/>
                  </a:lnTo>
                  <a:lnTo>
                    <a:pt x="151" y="224"/>
                  </a:lnTo>
                  <a:lnTo>
                    <a:pt x="151" y="226"/>
                  </a:lnTo>
                  <a:lnTo>
                    <a:pt x="151" y="228"/>
                  </a:lnTo>
                  <a:lnTo>
                    <a:pt x="153" y="228"/>
                  </a:lnTo>
                  <a:lnTo>
                    <a:pt x="153" y="229"/>
                  </a:lnTo>
                  <a:lnTo>
                    <a:pt x="153" y="231"/>
                  </a:lnTo>
                  <a:lnTo>
                    <a:pt x="153" y="233"/>
                  </a:lnTo>
                  <a:lnTo>
                    <a:pt x="155" y="235"/>
                  </a:lnTo>
                  <a:lnTo>
                    <a:pt x="155" y="237"/>
                  </a:lnTo>
                  <a:lnTo>
                    <a:pt x="155" y="239"/>
                  </a:lnTo>
                  <a:lnTo>
                    <a:pt x="155" y="241"/>
                  </a:lnTo>
                  <a:lnTo>
                    <a:pt x="157" y="245"/>
                  </a:lnTo>
                  <a:lnTo>
                    <a:pt x="157" y="247"/>
                  </a:lnTo>
                  <a:lnTo>
                    <a:pt x="157" y="249"/>
                  </a:lnTo>
                  <a:lnTo>
                    <a:pt x="157" y="252"/>
                  </a:lnTo>
                  <a:lnTo>
                    <a:pt x="157" y="256"/>
                  </a:lnTo>
                  <a:lnTo>
                    <a:pt x="157" y="258"/>
                  </a:lnTo>
                  <a:lnTo>
                    <a:pt x="159" y="262"/>
                  </a:lnTo>
                  <a:lnTo>
                    <a:pt x="159" y="266"/>
                  </a:lnTo>
                  <a:lnTo>
                    <a:pt x="159" y="270"/>
                  </a:lnTo>
                  <a:lnTo>
                    <a:pt x="159" y="273"/>
                  </a:lnTo>
                  <a:lnTo>
                    <a:pt x="159" y="275"/>
                  </a:lnTo>
                  <a:lnTo>
                    <a:pt x="159" y="279"/>
                  </a:lnTo>
                  <a:lnTo>
                    <a:pt x="159" y="283"/>
                  </a:lnTo>
                  <a:lnTo>
                    <a:pt x="159" y="287"/>
                  </a:lnTo>
                  <a:lnTo>
                    <a:pt x="159" y="291"/>
                  </a:lnTo>
                  <a:lnTo>
                    <a:pt x="159" y="296"/>
                  </a:lnTo>
                  <a:lnTo>
                    <a:pt x="161" y="300"/>
                  </a:lnTo>
                  <a:lnTo>
                    <a:pt x="161" y="304"/>
                  </a:lnTo>
                  <a:lnTo>
                    <a:pt x="161" y="308"/>
                  </a:lnTo>
                  <a:lnTo>
                    <a:pt x="161" y="312"/>
                  </a:lnTo>
                  <a:lnTo>
                    <a:pt x="161" y="316"/>
                  </a:lnTo>
                  <a:lnTo>
                    <a:pt x="161" y="319"/>
                  </a:lnTo>
                  <a:lnTo>
                    <a:pt x="161" y="323"/>
                  </a:lnTo>
                  <a:lnTo>
                    <a:pt x="161" y="327"/>
                  </a:lnTo>
                  <a:lnTo>
                    <a:pt x="161" y="331"/>
                  </a:lnTo>
                  <a:lnTo>
                    <a:pt x="161" y="335"/>
                  </a:lnTo>
                  <a:lnTo>
                    <a:pt x="161" y="339"/>
                  </a:lnTo>
                  <a:lnTo>
                    <a:pt x="161" y="342"/>
                  </a:lnTo>
                  <a:lnTo>
                    <a:pt x="161" y="348"/>
                  </a:lnTo>
                  <a:lnTo>
                    <a:pt x="161" y="352"/>
                  </a:lnTo>
                  <a:lnTo>
                    <a:pt x="161" y="358"/>
                  </a:lnTo>
                  <a:lnTo>
                    <a:pt x="161" y="364"/>
                  </a:lnTo>
                  <a:lnTo>
                    <a:pt x="161" y="369"/>
                  </a:lnTo>
                  <a:lnTo>
                    <a:pt x="161" y="373"/>
                  </a:lnTo>
                  <a:lnTo>
                    <a:pt x="161" y="379"/>
                  </a:lnTo>
                  <a:lnTo>
                    <a:pt x="161" y="385"/>
                  </a:lnTo>
                  <a:lnTo>
                    <a:pt x="161" y="390"/>
                  </a:lnTo>
                  <a:lnTo>
                    <a:pt x="161" y="396"/>
                  </a:lnTo>
                  <a:lnTo>
                    <a:pt x="161" y="402"/>
                  </a:lnTo>
                  <a:lnTo>
                    <a:pt x="161" y="408"/>
                  </a:lnTo>
                  <a:lnTo>
                    <a:pt x="161" y="413"/>
                  </a:lnTo>
                  <a:lnTo>
                    <a:pt x="163" y="419"/>
                  </a:lnTo>
                  <a:lnTo>
                    <a:pt x="163" y="425"/>
                  </a:lnTo>
                  <a:lnTo>
                    <a:pt x="163" y="431"/>
                  </a:lnTo>
                  <a:lnTo>
                    <a:pt x="163" y="436"/>
                  </a:lnTo>
                  <a:lnTo>
                    <a:pt x="163" y="442"/>
                  </a:lnTo>
                  <a:lnTo>
                    <a:pt x="163" y="448"/>
                  </a:lnTo>
                  <a:lnTo>
                    <a:pt x="164" y="452"/>
                  </a:lnTo>
                  <a:lnTo>
                    <a:pt x="164" y="457"/>
                  </a:lnTo>
                  <a:lnTo>
                    <a:pt x="164" y="461"/>
                  </a:lnTo>
                  <a:lnTo>
                    <a:pt x="166" y="465"/>
                  </a:lnTo>
                  <a:lnTo>
                    <a:pt x="166" y="469"/>
                  </a:lnTo>
                  <a:lnTo>
                    <a:pt x="166" y="473"/>
                  </a:lnTo>
                  <a:lnTo>
                    <a:pt x="168" y="477"/>
                  </a:lnTo>
                  <a:lnTo>
                    <a:pt x="168" y="478"/>
                  </a:lnTo>
                  <a:lnTo>
                    <a:pt x="170" y="482"/>
                  </a:lnTo>
                  <a:lnTo>
                    <a:pt x="170" y="484"/>
                  </a:lnTo>
                  <a:lnTo>
                    <a:pt x="172" y="486"/>
                  </a:lnTo>
                  <a:lnTo>
                    <a:pt x="172" y="488"/>
                  </a:lnTo>
                  <a:lnTo>
                    <a:pt x="174" y="490"/>
                  </a:lnTo>
                  <a:lnTo>
                    <a:pt x="174" y="492"/>
                  </a:lnTo>
                  <a:lnTo>
                    <a:pt x="176" y="496"/>
                  </a:lnTo>
                  <a:lnTo>
                    <a:pt x="176" y="498"/>
                  </a:lnTo>
                  <a:lnTo>
                    <a:pt x="176" y="500"/>
                  </a:lnTo>
                  <a:lnTo>
                    <a:pt x="178" y="501"/>
                  </a:lnTo>
                  <a:lnTo>
                    <a:pt x="178" y="503"/>
                  </a:lnTo>
                  <a:lnTo>
                    <a:pt x="180" y="507"/>
                  </a:lnTo>
                  <a:lnTo>
                    <a:pt x="180" y="509"/>
                  </a:lnTo>
                  <a:lnTo>
                    <a:pt x="182" y="511"/>
                  </a:lnTo>
                  <a:lnTo>
                    <a:pt x="182" y="513"/>
                  </a:lnTo>
                  <a:lnTo>
                    <a:pt x="184" y="515"/>
                  </a:lnTo>
                  <a:lnTo>
                    <a:pt x="184" y="519"/>
                  </a:lnTo>
                  <a:lnTo>
                    <a:pt x="185" y="521"/>
                  </a:lnTo>
                  <a:lnTo>
                    <a:pt x="185" y="523"/>
                  </a:lnTo>
                  <a:lnTo>
                    <a:pt x="187" y="524"/>
                  </a:lnTo>
                  <a:lnTo>
                    <a:pt x="187" y="526"/>
                  </a:lnTo>
                  <a:lnTo>
                    <a:pt x="189" y="528"/>
                  </a:lnTo>
                  <a:lnTo>
                    <a:pt x="189" y="530"/>
                  </a:lnTo>
                  <a:lnTo>
                    <a:pt x="191" y="532"/>
                  </a:lnTo>
                  <a:lnTo>
                    <a:pt x="193" y="532"/>
                  </a:lnTo>
                  <a:lnTo>
                    <a:pt x="193" y="534"/>
                  </a:lnTo>
                  <a:lnTo>
                    <a:pt x="195" y="536"/>
                  </a:lnTo>
                  <a:lnTo>
                    <a:pt x="195" y="538"/>
                  </a:lnTo>
                  <a:lnTo>
                    <a:pt x="197" y="538"/>
                  </a:lnTo>
                  <a:lnTo>
                    <a:pt x="197" y="540"/>
                  </a:lnTo>
                  <a:lnTo>
                    <a:pt x="199" y="540"/>
                  </a:lnTo>
                  <a:lnTo>
                    <a:pt x="199" y="542"/>
                  </a:lnTo>
                  <a:lnTo>
                    <a:pt x="201" y="542"/>
                  </a:lnTo>
                  <a:lnTo>
                    <a:pt x="203" y="542"/>
                  </a:lnTo>
                  <a:lnTo>
                    <a:pt x="205" y="542"/>
                  </a:lnTo>
                  <a:lnTo>
                    <a:pt x="205" y="540"/>
                  </a:lnTo>
                  <a:lnTo>
                    <a:pt x="207" y="540"/>
                  </a:lnTo>
                  <a:lnTo>
                    <a:pt x="208" y="540"/>
                  </a:lnTo>
                  <a:lnTo>
                    <a:pt x="208" y="538"/>
                  </a:lnTo>
                  <a:lnTo>
                    <a:pt x="210" y="538"/>
                  </a:lnTo>
                  <a:lnTo>
                    <a:pt x="212" y="536"/>
                  </a:lnTo>
                  <a:lnTo>
                    <a:pt x="214" y="536"/>
                  </a:lnTo>
                  <a:lnTo>
                    <a:pt x="218" y="534"/>
                  </a:lnTo>
                  <a:lnTo>
                    <a:pt x="220" y="534"/>
                  </a:lnTo>
                  <a:lnTo>
                    <a:pt x="222" y="532"/>
                  </a:lnTo>
                  <a:lnTo>
                    <a:pt x="224" y="532"/>
                  </a:lnTo>
                  <a:lnTo>
                    <a:pt x="228" y="530"/>
                  </a:lnTo>
                  <a:lnTo>
                    <a:pt x="229" y="530"/>
                  </a:lnTo>
                  <a:lnTo>
                    <a:pt x="233" y="528"/>
                  </a:lnTo>
                  <a:lnTo>
                    <a:pt x="235" y="528"/>
                  </a:lnTo>
                  <a:lnTo>
                    <a:pt x="239" y="526"/>
                  </a:lnTo>
                  <a:lnTo>
                    <a:pt x="241" y="526"/>
                  </a:lnTo>
                  <a:lnTo>
                    <a:pt x="245" y="524"/>
                  </a:lnTo>
                  <a:lnTo>
                    <a:pt x="247" y="524"/>
                  </a:lnTo>
                  <a:lnTo>
                    <a:pt x="251" y="524"/>
                  </a:lnTo>
                  <a:lnTo>
                    <a:pt x="254" y="523"/>
                  </a:lnTo>
                  <a:lnTo>
                    <a:pt x="256" y="523"/>
                  </a:lnTo>
                  <a:lnTo>
                    <a:pt x="260" y="523"/>
                  </a:lnTo>
                  <a:lnTo>
                    <a:pt x="262" y="523"/>
                  </a:lnTo>
                  <a:lnTo>
                    <a:pt x="266" y="523"/>
                  </a:lnTo>
                  <a:lnTo>
                    <a:pt x="268" y="523"/>
                  </a:lnTo>
                  <a:lnTo>
                    <a:pt x="272" y="523"/>
                  </a:lnTo>
                  <a:lnTo>
                    <a:pt x="274" y="524"/>
                  </a:lnTo>
                  <a:lnTo>
                    <a:pt x="277" y="524"/>
                  </a:lnTo>
                  <a:lnTo>
                    <a:pt x="281" y="526"/>
                  </a:lnTo>
                  <a:lnTo>
                    <a:pt x="283" y="528"/>
                  </a:lnTo>
                  <a:lnTo>
                    <a:pt x="287" y="528"/>
                  </a:lnTo>
                  <a:lnTo>
                    <a:pt x="291" y="530"/>
                  </a:lnTo>
                  <a:lnTo>
                    <a:pt x="293" y="532"/>
                  </a:lnTo>
                  <a:lnTo>
                    <a:pt x="296" y="534"/>
                  </a:lnTo>
                  <a:lnTo>
                    <a:pt x="298" y="536"/>
                  </a:lnTo>
                  <a:lnTo>
                    <a:pt x="300" y="540"/>
                  </a:lnTo>
                  <a:lnTo>
                    <a:pt x="302" y="542"/>
                  </a:lnTo>
                  <a:lnTo>
                    <a:pt x="304" y="544"/>
                  </a:lnTo>
                  <a:lnTo>
                    <a:pt x="308" y="545"/>
                  </a:lnTo>
                  <a:lnTo>
                    <a:pt x="308" y="549"/>
                  </a:lnTo>
                  <a:lnTo>
                    <a:pt x="310" y="551"/>
                  </a:lnTo>
                  <a:lnTo>
                    <a:pt x="312" y="555"/>
                  </a:lnTo>
                  <a:lnTo>
                    <a:pt x="314" y="559"/>
                  </a:lnTo>
                  <a:lnTo>
                    <a:pt x="314" y="561"/>
                  </a:lnTo>
                  <a:lnTo>
                    <a:pt x="316" y="565"/>
                  </a:lnTo>
                  <a:lnTo>
                    <a:pt x="316" y="568"/>
                  </a:lnTo>
                  <a:lnTo>
                    <a:pt x="318" y="572"/>
                  </a:lnTo>
                  <a:lnTo>
                    <a:pt x="318" y="576"/>
                  </a:lnTo>
                  <a:lnTo>
                    <a:pt x="318" y="580"/>
                  </a:lnTo>
                  <a:lnTo>
                    <a:pt x="318" y="584"/>
                  </a:lnTo>
                  <a:lnTo>
                    <a:pt x="318" y="588"/>
                  </a:lnTo>
                  <a:lnTo>
                    <a:pt x="318" y="591"/>
                  </a:lnTo>
                  <a:lnTo>
                    <a:pt x="316" y="597"/>
                  </a:lnTo>
                  <a:lnTo>
                    <a:pt x="316" y="601"/>
                  </a:lnTo>
                  <a:lnTo>
                    <a:pt x="314" y="605"/>
                  </a:lnTo>
                  <a:lnTo>
                    <a:pt x="314" y="611"/>
                  </a:lnTo>
                  <a:lnTo>
                    <a:pt x="312" y="614"/>
                  </a:lnTo>
                  <a:lnTo>
                    <a:pt x="310" y="618"/>
                  </a:lnTo>
                  <a:lnTo>
                    <a:pt x="308" y="624"/>
                  </a:lnTo>
                  <a:lnTo>
                    <a:pt x="308" y="626"/>
                  </a:lnTo>
                  <a:lnTo>
                    <a:pt x="306" y="626"/>
                  </a:lnTo>
                  <a:lnTo>
                    <a:pt x="306" y="628"/>
                  </a:lnTo>
                  <a:lnTo>
                    <a:pt x="304" y="630"/>
                  </a:lnTo>
                  <a:lnTo>
                    <a:pt x="304" y="632"/>
                  </a:lnTo>
                  <a:lnTo>
                    <a:pt x="302" y="632"/>
                  </a:lnTo>
                  <a:lnTo>
                    <a:pt x="302" y="634"/>
                  </a:lnTo>
                  <a:lnTo>
                    <a:pt x="300" y="636"/>
                  </a:lnTo>
                  <a:lnTo>
                    <a:pt x="298" y="637"/>
                  </a:lnTo>
                  <a:lnTo>
                    <a:pt x="296" y="639"/>
                  </a:lnTo>
                  <a:lnTo>
                    <a:pt x="295" y="641"/>
                  </a:lnTo>
                  <a:lnTo>
                    <a:pt x="293" y="643"/>
                  </a:lnTo>
                  <a:lnTo>
                    <a:pt x="291" y="643"/>
                  </a:lnTo>
                  <a:lnTo>
                    <a:pt x="291" y="645"/>
                  </a:lnTo>
                  <a:lnTo>
                    <a:pt x="289" y="645"/>
                  </a:lnTo>
                  <a:lnTo>
                    <a:pt x="289" y="647"/>
                  </a:lnTo>
                  <a:lnTo>
                    <a:pt x="287" y="647"/>
                  </a:lnTo>
                  <a:lnTo>
                    <a:pt x="287" y="649"/>
                  </a:lnTo>
                  <a:lnTo>
                    <a:pt x="285" y="649"/>
                  </a:lnTo>
                  <a:lnTo>
                    <a:pt x="283" y="651"/>
                  </a:lnTo>
                  <a:lnTo>
                    <a:pt x="283" y="653"/>
                  </a:lnTo>
                  <a:lnTo>
                    <a:pt x="281" y="653"/>
                  </a:lnTo>
                  <a:lnTo>
                    <a:pt x="281" y="655"/>
                  </a:lnTo>
                  <a:lnTo>
                    <a:pt x="279" y="657"/>
                  </a:lnTo>
                  <a:lnTo>
                    <a:pt x="277" y="659"/>
                  </a:lnTo>
                  <a:lnTo>
                    <a:pt x="275" y="660"/>
                  </a:lnTo>
                  <a:lnTo>
                    <a:pt x="275" y="662"/>
                  </a:lnTo>
                  <a:lnTo>
                    <a:pt x="274" y="664"/>
                  </a:lnTo>
                  <a:lnTo>
                    <a:pt x="272" y="666"/>
                  </a:lnTo>
                  <a:lnTo>
                    <a:pt x="272" y="668"/>
                  </a:lnTo>
                  <a:lnTo>
                    <a:pt x="270" y="670"/>
                  </a:lnTo>
                  <a:lnTo>
                    <a:pt x="268" y="672"/>
                  </a:lnTo>
                  <a:lnTo>
                    <a:pt x="268" y="674"/>
                  </a:lnTo>
                  <a:lnTo>
                    <a:pt x="266" y="676"/>
                  </a:lnTo>
                  <a:lnTo>
                    <a:pt x="264" y="680"/>
                  </a:lnTo>
                  <a:lnTo>
                    <a:pt x="264" y="682"/>
                  </a:lnTo>
                  <a:lnTo>
                    <a:pt x="262" y="683"/>
                  </a:lnTo>
                  <a:lnTo>
                    <a:pt x="260" y="687"/>
                  </a:lnTo>
                  <a:lnTo>
                    <a:pt x="258" y="689"/>
                  </a:lnTo>
                  <a:lnTo>
                    <a:pt x="258" y="693"/>
                  </a:lnTo>
                  <a:lnTo>
                    <a:pt x="256" y="695"/>
                  </a:lnTo>
                  <a:lnTo>
                    <a:pt x="254" y="699"/>
                  </a:lnTo>
                  <a:lnTo>
                    <a:pt x="252" y="703"/>
                  </a:lnTo>
                  <a:lnTo>
                    <a:pt x="251" y="704"/>
                  </a:lnTo>
                  <a:lnTo>
                    <a:pt x="249" y="706"/>
                  </a:lnTo>
                  <a:lnTo>
                    <a:pt x="247" y="710"/>
                  </a:lnTo>
                  <a:lnTo>
                    <a:pt x="245" y="712"/>
                  </a:lnTo>
                  <a:lnTo>
                    <a:pt x="243" y="714"/>
                  </a:lnTo>
                  <a:lnTo>
                    <a:pt x="241" y="716"/>
                  </a:lnTo>
                  <a:lnTo>
                    <a:pt x="239" y="718"/>
                  </a:lnTo>
                  <a:lnTo>
                    <a:pt x="237" y="720"/>
                  </a:lnTo>
                  <a:lnTo>
                    <a:pt x="235" y="722"/>
                  </a:lnTo>
                  <a:lnTo>
                    <a:pt x="231" y="724"/>
                  </a:lnTo>
                  <a:lnTo>
                    <a:pt x="229" y="726"/>
                  </a:lnTo>
                  <a:lnTo>
                    <a:pt x="228" y="727"/>
                  </a:lnTo>
                  <a:lnTo>
                    <a:pt x="224" y="727"/>
                  </a:lnTo>
                  <a:lnTo>
                    <a:pt x="222" y="729"/>
                  </a:lnTo>
                  <a:lnTo>
                    <a:pt x="220" y="731"/>
                  </a:lnTo>
                  <a:lnTo>
                    <a:pt x="216" y="731"/>
                  </a:lnTo>
                  <a:lnTo>
                    <a:pt x="214" y="733"/>
                  </a:lnTo>
                  <a:lnTo>
                    <a:pt x="210" y="733"/>
                  </a:lnTo>
                  <a:lnTo>
                    <a:pt x="208" y="733"/>
                  </a:lnTo>
                  <a:lnTo>
                    <a:pt x="207" y="735"/>
                  </a:lnTo>
                  <a:lnTo>
                    <a:pt x="203" y="735"/>
                  </a:lnTo>
                  <a:lnTo>
                    <a:pt x="201" y="735"/>
                  </a:lnTo>
                  <a:lnTo>
                    <a:pt x="197" y="737"/>
                  </a:lnTo>
                  <a:lnTo>
                    <a:pt x="193" y="737"/>
                  </a:lnTo>
                  <a:lnTo>
                    <a:pt x="191" y="737"/>
                  </a:lnTo>
                  <a:lnTo>
                    <a:pt x="187" y="737"/>
                  </a:lnTo>
                  <a:lnTo>
                    <a:pt x="185" y="737"/>
                  </a:lnTo>
                  <a:lnTo>
                    <a:pt x="182" y="737"/>
                  </a:lnTo>
                  <a:lnTo>
                    <a:pt x="180" y="737"/>
                  </a:lnTo>
                  <a:lnTo>
                    <a:pt x="176" y="737"/>
                  </a:lnTo>
                  <a:lnTo>
                    <a:pt x="174" y="737"/>
                  </a:lnTo>
                  <a:lnTo>
                    <a:pt x="170" y="737"/>
                  </a:lnTo>
                  <a:lnTo>
                    <a:pt x="168" y="737"/>
                  </a:lnTo>
                  <a:lnTo>
                    <a:pt x="164" y="737"/>
                  </a:lnTo>
                  <a:lnTo>
                    <a:pt x="163" y="737"/>
                  </a:lnTo>
                  <a:lnTo>
                    <a:pt x="161" y="735"/>
                  </a:lnTo>
                  <a:lnTo>
                    <a:pt x="159" y="735"/>
                  </a:lnTo>
                  <a:lnTo>
                    <a:pt x="157" y="735"/>
                  </a:lnTo>
                  <a:lnTo>
                    <a:pt x="155" y="733"/>
                  </a:lnTo>
                  <a:lnTo>
                    <a:pt x="153" y="733"/>
                  </a:lnTo>
                  <a:lnTo>
                    <a:pt x="151" y="731"/>
                  </a:lnTo>
                  <a:lnTo>
                    <a:pt x="149" y="731"/>
                  </a:lnTo>
                  <a:lnTo>
                    <a:pt x="147" y="729"/>
                  </a:lnTo>
                  <a:lnTo>
                    <a:pt x="145" y="729"/>
                  </a:lnTo>
                  <a:lnTo>
                    <a:pt x="143" y="727"/>
                  </a:lnTo>
                  <a:lnTo>
                    <a:pt x="141" y="726"/>
                  </a:lnTo>
                  <a:lnTo>
                    <a:pt x="140" y="726"/>
                  </a:lnTo>
                  <a:lnTo>
                    <a:pt x="140" y="724"/>
                  </a:lnTo>
                  <a:lnTo>
                    <a:pt x="138" y="722"/>
                  </a:lnTo>
                  <a:lnTo>
                    <a:pt x="136" y="720"/>
                  </a:lnTo>
                  <a:lnTo>
                    <a:pt x="134" y="718"/>
                  </a:lnTo>
                  <a:lnTo>
                    <a:pt x="134" y="716"/>
                  </a:lnTo>
                  <a:lnTo>
                    <a:pt x="132" y="716"/>
                  </a:lnTo>
                  <a:lnTo>
                    <a:pt x="130" y="714"/>
                  </a:lnTo>
                  <a:lnTo>
                    <a:pt x="128" y="712"/>
                  </a:lnTo>
                  <a:lnTo>
                    <a:pt x="126" y="708"/>
                  </a:lnTo>
                  <a:lnTo>
                    <a:pt x="126" y="706"/>
                  </a:lnTo>
                  <a:lnTo>
                    <a:pt x="124" y="704"/>
                  </a:lnTo>
                  <a:lnTo>
                    <a:pt x="122" y="703"/>
                  </a:lnTo>
                  <a:lnTo>
                    <a:pt x="120" y="701"/>
                  </a:lnTo>
                  <a:lnTo>
                    <a:pt x="118" y="699"/>
                  </a:lnTo>
                  <a:lnTo>
                    <a:pt x="117" y="695"/>
                  </a:lnTo>
                  <a:lnTo>
                    <a:pt x="115" y="693"/>
                  </a:lnTo>
                  <a:lnTo>
                    <a:pt x="113" y="691"/>
                  </a:lnTo>
                  <a:lnTo>
                    <a:pt x="113" y="689"/>
                  </a:lnTo>
                  <a:lnTo>
                    <a:pt x="111" y="689"/>
                  </a:lnTo>
                  <a:lnTo>
                    <a:pt x="109" y="687"/>
                  </a:lnTo>
                  <a:lnTo>
                    <a:pt x="107" y="687"/>
                  </a:lnTo>
                  <a:lnTo>
                    <a:pt x="105" y="687"/>
                  </a:lnTo>
                  <a:lnTo>
                    <a:pt x="103" y="687"/>
                  </a:lnTo>
                  <a:lnTo>
                    <a:pt x="101" y="687"/>
                  </a:lnTo>
                  <a:lnTo>
                    <a:pt x="101" y="689"/>
                  </a:lnTo>
                  <a:lnTo>
                    <a:pt x="101" y="691"/>
                  </a:lnTo>
                  <a:lnTo>
                    <a:pt x="99" y="691"/>
                  </a:lnTo>
                  <a:lnTo>
                    <a:pt x="99" y="693"/>
                  </a:lnTo>
                  <a:lnTo>
                    <a:pt x="99" y="695"/>
                  </a:lnTo>
                  <a:lnTo>
                    <a:pt x="99" y="697"/>
                  </a:lnTo>
                  <a:lnTo>
                    <a:pt x="99" y="699"/>
                  </a:lnTo>
                  <a:lnTo>
                    <a:pt x="99" y="701"/>
                  </a:lnTo>
                  <a:lnTo>
                    <a:pt x="99" y="703"/>
                  </a:lnTo>
                  <a:lnTo>
                    <a:pt x="99" y="704"/>
                  </a:lnTo>
                  <a:lnTo>
                    <a:pt x="99" y="706"/>
                  </a:lnTo>
                  <a:lnTo>
                    <a:pt x="99" y="708"/>
                  </a:lnTo>
                  <a:lnTo>
                    <a:pt x="101" y="710"/>
                  </a:lnTo>
                  <a:lnTo>
                    <a:pt x="101" y="712"/>
                  </a:lnTo>
                  <a:lnTo>
                    <a:pt x="101" y="714"/>
                  </a:lnTo>
                  <a:lnTo>
                    <a:pt x="103" y="716"/>
                  </a:lnTo>
                  <a:lnTo>
                    <a:pt x="103" y="718"/>
                  </a:lnTo>
                  <a:lnTo>
                    <a:pt x="105" y="720"/>
                  </a:lnTo>
                  <a:lnTo>
                    <a:pt x="105" y="722"/>
                  </a:lnTo>
                  <a:lnTo>
                    <a:pt x="105" y="726"/>
                  </a:lnTo>
                  <a:lnTo>
                    <a:pt x="107" y="727"/>
                  </a:lnTo>
                  <a:lnTo>
                    <a:pt x="109" y="729"/>
                  </a:lnTo>
                  <a:lnTo>
                    <a:pt x="109" y="731"/>
                  </a:lnTo>
                  <a:lnTo>
                    <a:pt x="111" y="733"/>
                  </a:lnTo>
                  <a:lnTo>
                    <a:pt x="111" y="737"/>
                  </a:lnTo>
                  <a:lnTo>
                    <a:pt x="113" y="739"/>
                  </a:lnTo>
                  <a:lnTo>
                    <a:pt x="113" y="741"/>
                  </a:lnTo>
                  <a:lnTo>
                    <a:pt x="115" y="743"/>
                  </a:lnTo>
                  <a:lnTo>
                    <a:pt x="117" y="745"/>
                  </a:lnTo>
                  <a:lnTo>
                    <a:pt x="117" y="747"/>
                  </a:lnTo>
                  <a:lnTo>
                    <a:pt x="118" y="749"/>
                  </a:lnTo>
                  <a:lnTo>
                    <a:pt x="120" y="750"/>
                  </a:lnTo>
                  <a:lnTo>
                    <a:pt x="120" y="752"/>
                  </a:lnTo>
                  <a:lnTo>
                    <a:pt x="122" y="754"/>
                  </a:lnTo>
                  <a:lnTo>
                    <a:pt x="124" y="754"/>
                  </a:lnTo>
                  <a:lnTo>
                    <a:pt x="126" y="756"/>
                  </a:lnTo>
                  <a:lnTo>
                    <a:pt x="128" y="758"/>
                  </a:lnTo>
                </a:path>
              </a:pathLst>
            </a:custGeom>
            <a:noFill/>
            <a:ln w="12699" cap="rnd">
              <a:solidFill>
                <a:srgbClr val="FFFFFF"/>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78" name="Freeform 106"/>
            <p:cNvSpPr>
              <a:spLocks/>
            </p:cNvSpPr>
            <p:nvPr/>
          </p:nvSpPr>
          <p:spPr bwMode="auto">
            <a:xfrm>
              <a:off x="3442" y="3893"/>
              <a:ext cx="45" cy="42"/>
            </a:xfrm>
            <a:custGeom>
              <a:avLst/>
              <a:gdLst>
                <a:gd name="T0" fmla="*/ 0 w 45"/>
                <a:gd name="T1" fmla="*/ 25 h 42"/>
                <a:gd name="T2" fmla="*/ 2 w 45"/>
                <a:gd name="T3" fmla="*/ 25 h 42"/>
                <a:gd name="T4" fmla="*/ 4 w 45"/>
                <a:gd name="T5" fmla="*/ 25 h 42"/>
                <a:gd name="T6" fmla="*/ 6 w 45"/>
                <a:gd name="T7" fmla="*/ 25 h 42"/>
                <a:gd name="T8" fmla="*/ 6 w 45"/>
                <a:gd name="T9" fmla="*/ 27 h 42"/>
                <a:gd name="T10" fmla="*/ 7 w 45"/>
                <a:gd name="T11" fmla="*/ 27 h 42"/>
                <a:gd name="T12" fmla="*/ 9 w 45"/>
                <a:gd name="T13" fmla="*/ 27 h 42"/>
                <a:gd name="T14" fmla="*/ 11 w 45"/>
                <a:gd name="T15" fmla="*/ 29 h 42"/>
                <a:gd name="T16" fmla="*/ 13 w 45"/>
                <a:gd name="T17" fmla="*/ 29 h 42"/>
                <a:gd name="T18" fmla="*/ 13 w 45"/>
                <a:gd name="T19" fmla="*/ 31 h 42"/>
                <a:gd name="T20" fmla="*/ 15 w 45"/>
                <a:gd name="T21" fmla="*/ 31 h 42"/>
                <a:gd name="T22" fmla="*/ 17 w 45"/>
                <a:gd name="T23" fmla="*/ 31 h 42"/>
                <a:gd name="T24" fmla="*/ 17 w 45"/>
                <a:gd name="T25" fmla="*/ 33 h 42"/>
                <a:gd name="T26" fmla="*/ 19 w 45"/>
                <a:gd name="T27" fmla="*/ 33 h 42"/>
                <a:gd name="T28" fmla="*/ 19 w 45"/>
                <a:gd name="T29" fmla="*/ 35 h 42"/>
                <a:gd name="T30" fmla="*/ 21 w 45"/>
                <a:gd name="T31" fmla="*/ 35 h 42"/>
                <a:gd name="T32" fmla="*/ 21 w 45"/>
                <a:gd name="T33" fmla="*/ 37 h 42"/>
                <a:gd name="T34" fmla="*/ 23 w 45"/>
                <a:gd name="T35" fmla="*/ 37 h 42"/>
                <a:gd name="T36" fmla="*/ 23 w 45"/>
                <a:gd name="T37" fmla="*/ 39 h 42"/>
                <a:gd name="T38" fmla="*/ 25 w 45"/>
                <a:gd name="T39" fmla="*/ 39 h 42"/>
                <a:gd name="T40" fmla="*/ 25 w 45"/>
                <a:gd name="T41" fmla="*/ 41 h 42"/>
                <a:gd name="T42" fmla="*/ 44 w 45"/>
                <a:gd name="T43" fmla="*/ 23 h 42"/>
                <a:gd name="T44" fmla="*/ 42 w 45"/>
                <a:gd name="T45" fmla="*/ 23 h 42"/>
                <a:gd name="T46" fmla="*/ 42 w 45"/>
                <a:gd name="T47" fmla="*/ 21 h 42"/>
                <a:gd name="T48" fmla="*/ 40 w 45"/>
                <a:gd name="T49" fmla="*/ 21 h 42"/>
                <a:gd name="T50" fmla="*/ 40 w 45"/>
                <a:gd name="T51" fmla="*/ 19 h 42"/>
                <a:gd name="T52" fmla="*/ 38 w 45"/>
                <a:gd name="T53" fmla="*/ 19 h 42"/>
                <a:gd name="T54" fmla="*/ 38 w 45"/>
                <a:gd name="T55" fmla="*/ 18 h 42"/>
                <a:gd name="T56" fmla="*/ 36 w 45"/>
                <a:gd name="T57" fmla="*/ 18 h 42"/>
                <a:gd name="T58" fmla="*/ 36 w 45"/>
                <a:gd name="T59" fmla="*/ 16 h 42"/>
                <a:gd name="T60" fmla="*/ 34 w 45"/>
                <a:gd name="T61" fmla="*/ 16 h 42"/>
                <a:gd name="T62" fmla="*/ 32 w 45"/>
                <a:gd name="T63" fmla="*/ 14 h 42"/>
                <a:gd name="T64" fmla="*/ 30 w 45"/>
                <a:gd name="T65" fmla="*/ 14 h 42"/>
                <a:gd name="T66" fmla="*/ 30 w 45"/>
                <a:gd name="T67" fmla="*/ 12 h 42"/>
                <a:gd name="T68" fmla="*/ 28 w 45"/>
                <a:gd name="T69" fmla="*/ 12 h 42"/>
                <a:gd name="T70" fmla="*/ 28 w 45"/>
                <a:gd name="T71" fmla="*/ 10 h 42"/>
                <a:gd name="T72" fmla="*/ 27 w 45"/>
                <a:gd name="T73" fmla="*/ 10 h 42"/>
                <a:gd name="T74" fmla="*/ 25 w 45"/>
                <a:gd name="T75" fmla="*/ 10 h 42"/>
                <a:gd name="T76" fmla="*/ 25 w 45"/>
                <a:gd name="T77" fmla="*/ 8 h 42"/>
                <a:gd name="T78" fmla="*/ 23 w 45"/>
                <a:gd name="T79" fmla="*/ 8 h 42"/>
                <a:gd name="T80" fmla="*/ 21 w 45"/>
                <a:gd name="T81" fmla="*/ 6 h 42"/>
                <a:gd name="T82" fmla="*/ 19 w 45"/>
                <a:gd name="T83" fmla="*/ 6 h 42"/>
                <a:gd name="T84" fmla="*/ 17 w 45"/>
                <a:gd name="T85" fmla="*/ 4 h 42"/>
                <a:gd name="T86" fmla="*/ 15 w 45"/>
                <a:gd name="T87" fmla="*/ 4 h 42"/>
                <a:gd name="T88" fmla="*/ 13 w 45"/>
                <a:gd name="T89" fmla="*/ 4 h 42"/>
                <a:gd name="T90" fmla="*/ 11 w 45"/>
                <a:gd name="T91" fmla="*/ 2 h 42"/>
                <a:gd name="T92" fmla="*/ 9 w 45"/>
                <a:gd name="T93" fmla="*/ 2 h 42"/>
                <a:gd name="T94" fmla="*/ 7 w 45"/>
                <a:gd name="T95" fmla="*/ 2 h 42"/>
                <a:gd name="T96" fmla="*/ 6 w 45"/>
                <a:gd name="T97" fmla="*/ 0 h 42"/>
                <a:gd name="T98" fmla="*/ 6 w 45"/>
                <a:gd name="T99" fmla="*/ 2 h 42"/>
                <a:gd name="T100" fmla="*/ 0 w 45"/>
                <a:gd name="T101" fmla="*/ 25 h 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5"/>
                <a:gd name="T154" fmla="*/ 0 h 42"/>
                <a:gd name="T155" fmla="*/ 45 w 45"/>
                <a:gd name="T156" fmla="*/ 42 h 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5" h="42">
                  <a:moveTo>
                    <a:pt x="0" y="25"/>
                  </a:moveTo>
                  <a:lnTo>
                    <a:pt x="2" y="25"/>
                  </a:lnTo>
                  <a:lnTo>
                    <a:pt x="4" y="25"/>
                  </a:lnTo>
                  <a:lnTo>
                    <a:pt x="6" y="25"/>
                  </a:lnTo>
                  <a:lnTo>
                    <a:pt x="6" y="27"/>
                  </a:lnTo>
                  <a:lnTo>
                    <a:pt x="7" y="27"/>
                  </a:lnTo>
                  <a:lnTo>
                    <a:pt x="9" y="27"/>
                  </a:lnTo>
                  <a:lnTo>
                    <a:pt x="11" y="29"/>
                  </a:lnTo>
                  <a:lnTo>
                    <a:pt x="13" y="29"/>
                  </a:lnTo>
                  <a:lnTo>
                    <a:pt x="13" y="31"/>
                  </a:lnTo>
                  <a:lnTo>
                    <a:pt x="15" y="31"/>
                  </a:lnTo>
                  <a:lnTo>
                    <a:pt x="17" y="31"/>
                  </a:lnTo>
                  <a:lnTo>
                    <a:pt x="17" y="33"/>
                  </a:lnTo>
                  <a:lnTo>
                    <a:pt x="19" y="33"/>
                  </a:lnTo>
                  <a:lnTo>
                    <a:pt x="19" y="35"/>
                  </a:lnTo>
                  <a:lnTo>
                    <a:pt x="21" y="35"/>
                  </a:lnTo>
                  <a:lnTo>
                    <a:pt x="21" y="37"/>
                  </a:lnTo>
                  <a:lnTo>
                    <a:pt x="23" y="37"/>
                  </a:lnTo>
                  <a:lnTo>
                    <a:pt x="23" y="39"/>
                  </a:lnTo>
                  <a:lnTo>
                    <a:pt x="25" y="39"/>
                  </a:lnTo>
                  <a:lnTo>
                    <a:pt x="25" y="41"/>
                  </a:lnTo>
                  <a:lnTo>
                    <a:pt x="44" y="23"/>
                  </a:lnTo>
                  <a:lnTo>
                    <a:pt x="42" y="23"/>
                  </a:lnTo>
                  <a:lnTo>
                    <a:pt x="42" y="21"/>
                  </a:lnTo>
                  <a:lnTo>
                    <a:pt x="40" y="21"/>
                  </a:lnTo>
                  <a:lnTo>
                    <a:pt x="40" y="19"/>
                  </a:lnTo>
                  <a:lnTo>
                    <a:pt x="38" y="19"/>
                  </a:lnTo>
                  <a:lnTo>
                    <a:pt x="38" y="18"/>
                  </a:lnTo>
                  <a:lnTo>
                    <a:pt x="36" y="18"/>
                  </a:lnTo>
                  <a:lnTo>
                    <a:pt x="36" y="16"/>
                  </a:lnTo>
                  <a:lnTo>
                    <a:pt x="34" y="16"/>
                  </a:lnTo>
                  <a:lnTo>
                    <a:pt x="32" y="14"/>
                  </a:lnTo>
                  <a:lnTo>
                    <a:pt x="30" y="14"/>
                  </a:lnTo>
                  <a:lnTo>
                    <a:pt x="30" y="12"/>
                  </a:lnTo>
                  <a:lnTo>
                    <a:pt x="28" y="12"/>
                  </a:lnTo>
                  <a:lnTo>
                    <a:pt x="28" y="10"/>
                  </a:lnTo>
                  <a:lnTo>
                    <a:pt x="27" y="10"/>
                  </a:lnTo>
                  <a:lnTo>
                    <a:pt x="25" y="10"/>
                  </a:lnTo>
                  <a:lnTo>
                    <a:pt x="25" y="8"/>
                  </a:lnTo>
                  <a:lnTo>
                    <a:pt x="23" y="8"/>
                  </a:lnTo>
                  <a:lnTo>
                    <a:pt x="21" y="6"/>
                  </a:lnTo>
                  <a:lnTo>
                    <a:pt x="19" y="6"/>
                  </a:lnTo>
                  <a:lnTo>
                    <a:pt x="17" y="4"/>
                  </a:lnTo>
                  <a:lnTo>
                    <a:pt x="15" y="4"/>
                  </a:lnTo>
                  <a:lnTo>
                    <a:pt x="13" y="4"/>
                  </a:lnTo>
                  <a:lnTo>
                    <a:pt x="11" y="2"/>
                  </a:lnTo>
                  <a:lnTo>
                    <a:pt x="9" y="2"/>
                  </a:lnTo>
                  <a:lnTo>
                    <a:pt x="7" y="2"/>
                  </a:lnTo>
                  <a:lnTo>
                    <a:pt x="6" y="0"/>
                  </a:lnTo>
                  <a:lnTo>
                    <a:pt x="6" y="2"/>
                  </a:lnTo>
                  <a:lnTo>
                    <a:pt x="0" y="25"/>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79" name="Freeform 107"/>
            <p:cNvSpPr>
              <a:spLocks/>
            </p:cNvSpPr>
            <p:nvPr/>
          </p:nvSpPr>
          <p:spPr bwMode="auto">
            <a:xfrm>
              <a:off x="3405" y="3880"/>
              <a:ext cx="44" cy="39"/>
            </a:xfrm>
            <a:custGeom>
              <a:avLst/>
              <a:gdLst>
                <a:gd name="T0" fmla="*/ 0 w 44"/>
                <a:gd name="T1" fmla="*/ 9 h 39"/>
                <a:gd name="T2" fmla="*/ 2 w 44"/>
                <a:gd name="T3" fmla="*/ 11 h 39"/>
                <a:gd name="T4" fmla="*/ 2 w 44"/>
                <a:gd name="T5" fmla="*/ 13 h 39"/>
                <a:gd name="T6" fmla="*/ 4 w 44"/>
                <a:gd name="T7" fmla="*/ 15 h 39"/>
                <a:gd name="T8" fmla="*/ 6 w 44"/>
                <a:gd name="T9" fmla="*/ 17 h 39"/>
                <a:gd name="T10" fmla="*/ 6 w 44"/>
                <a:gd name="T11" fmla="*/ 19 h 39"/>
                <a:gd name="T12" fmla="*/ 8 w 44"/>
                <a:gd name="T13" fmla="*/ 19 h 39"/>
                <a:gd name="T14" fmla="*/ 8 w 44"/>
                <a:gd name="T15" fmla="*/ 21 h 39"/>
                <a:gd name="T16" fmla="*/ 10 w 44"/>
                <a:gd name="T17" fmla="*/ 21 h 39"/>
                <a:gd name="T18" fmla="*/ 10 w 44"/>
                <a:gd name="T19" fmla="*/ 23 h 39"/>
                <a:gd name="T20" fmla="*/ 12 w 44"/>
                <a:gd name="T21" fmla="*/ 23 h 39"/>
                <a:gd name="T22" fmla="*/ 12 w 44"/>
                <a:gd name="T23" fmla="*/ 25 h 39"/>
                <a:gd name="T24" fmla="*/ 14 w 44"/>
                <a:gd name="T25" fmla="*/ 25 h 39"/>
                <a:gd name="T26" fmla="*/ 14 w 44"/>
                <a:gd name="T27" fmla="*/ 27 h 39"/>
                <a:gd name="T28" fmla="*/ 16 w 44"/>
                <a:gd name="T29" fmla="*/ 27 h 39"/>
                <a:gd name="T30" fmla="*/ 18 w 44"/>
                <a:gd name="T31" fmla="*/ 29 h 39"/>
                <a:gd name="T32" fmla="*/ 20 w 44"/>
                <a:gd name="T33" fmla="*/ 31 h 39"/>
                <a:gd name="T34" fmla="*/ 21 w 44"/>
                <a:gd name="T35" fmla="*/ 31 h 39"/>
                <a:gd name="T36" fmla="*/ 23 w 44"/>
                <a:gd name="T37" fmla="*/ 32 h 39"/>
                <a:gd name="T38" fmla="*/ 25 w 44"/>
                <a:gd name="T39" fmla="*/ 32 h 39"/>
                <a:gd name="T40" fmla="*/ 25 w 44"/>
                <a:gd name="T41" fmla="*/ 34 h 39"/>
                <a:gd name="T42" fmla="*/ 27 w 44"/>
                <a:gd name="T43" fmla="*/ 34 h 39"/>
                <a:gd name="T44" fmla="*/ 29 w 44"/>
                <a:gd name="T45" fmla="*/ 34 h 39"/>
                <a:gd name="T46" fmla="*/ 31 w 44"/>
                <a:gd name="T47" fmla="*/ 36 h 39"/>
                <a:gd name="T48" fmla="*/ 33 w 44"/>
                <a:gd name="T49" fmla="*/ 36 h 39"/>
                <a:gd name="T50" fmla="*/ 35 w 44"/>
                <a:gd name="T51" fmla="*/ 38 h 39"/>
                <a:gd name="T52" fmla="*/ 37 w 44"/>
                <a:gd name="T53" fmla="*/ 38 h 39"/>
                <a:gd name="T54" fmla="*/ 43 w 44"/>
                <a:gd name="T55" fmla="*/ 15 h 39"/>
                <a:gd name="T56" fmla="*/ 43 w 44"/>
                <a:gd name="T57" fmla="*/ 13 h 39"/>
                <a:gd name="T58" fmla="*/ 41 w 44"/>
                <a:gd name="T59" fmla="*/ 13 h 39"/>
                <a:gd name="T60" fmla="*/ 39 w 44"/>
                <a:gd name="T61" fmla="*/ 13 h 39"/>
                <a:gd name="T62" fmla="*/ 37 w 44"/>
                <a:gd name="T63" fmla="*/ 13 h 39"/>
                <a:gd name="T64" fmla="*/ 37 w 44"/>
                <a:gd name="T65" fmla="*/ 11 h 39"/>
                <a:gd name="T66" fmla="*/ 35 w 44"/>
                <a:gd name="T67" fmla="*/ 11 h 39"/>
                <a:gd name="T68" fmla="*/ 33 w 44"/>
                <a:gd name="T69" fmla="*/ 9 h 39"/>
                <a:gd name="T70" fmla="*/ 31 w 44"/>
                <a:gd name="T71" fmla="*/ 9 h 39"/>
                <a:gd name="T72" fmla="*/ 31 w 44"/>
                <a:gd name="T73" fmla="*/ 8 h 39"/>
                <a:gd name="T74" fmla="*/ 29 w 44"/>
                <a:gd name="T75" fmla="*/ 8 h 39"/>
                <a:gd name="T76" fmla="*/ 29 w 44"/>
                <a:gd name="T77" fmla="*/ 6 h 39"/>
                <a:gd name="T78" fmla="*/ 27 w 44"/>
                <a:gd name="T79" fmla="*/ 6 h 39"/>
                <a:gd name="T80" fmla="*/ 25 w 44"/>
                <a:gd name="T81" fmla="*/ 4 h 39"/>
                <a:gd name="T82" fmla="*/ 25 w 44"/>
                <a:gd name="T83" fmla="*/ 2 h 39"/>
                <a:gd name="T84" fmla="*/ 23 w 44"/>
                <a:gd name="T85" fmla="*/ 2 h 39"/>
                <a:gd name="T86" fmla="*/ 23 w 44"/>
                <a:gd name="T87" fmla="*/ 0 h 39"/>
                <a:gd name="T88" fmla="*/ 0 w 44"/>
                <a:gd name="T89" fmla="*/ 9 h 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4"/>
                <a:gd name="T136" fmla="*/ 0 h 39"/>
                <a:gd name="T137" fmla="*/ 44 w 44"/>
                <a:gd name="T138" fmla="*/ 39 h 3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4" h="39">
                  <a:moveTo>
                    <a:pt x="0" y="9"/>
                  </a:moveTo>
                  <a:lnTo>
                    <a:pt x="2" y="11"/>
                  </a:lnTo>
                  <a:lnTo>
                    <a:pt x="2" y="13"/>
                  </a:lnTo>
                  <a:lnTo>
                    <a:pt x="4" y="15"/>
                  </a:lnTo>
                  <a:lnTo>
                    <a:pt x="6" y="17"/>
                  </a:lnTo>
                  <a:lnTo>
                    <a:pt x="6" y="19"/>
                  </a:lnTo>
                  <a:lnTo>
                    <a:pt x="8" y="19"/>
                  </a:lnTo>
                  <a:lnTo>
                    <a:pt x="8" y="21"/>
                  </a:lnTo>
                  <a:lnTo>
                    <a:pt x="10" y="21"/>
                  </a:lnTo>
                  <a:lnTo>
                    <a:pt x="10" y="23"/>
                  </a:lnTo>
                  <a:lnTo>
                    <a:pt x="12" y="23"/>
                  </a:lnTo>
                  <a:lnTo>
                    <a:pt x="12" y="25"/>
                  </a:lnTo>
                  <a:lnTo>
                    <a:pt x="14" y="25"/>
                  </a:lnTo>
                  <a:lnTo>
                    <a:pt x="14" y="27"/>
                  </a:lnTo>
                  <a:lnTo>
                    <a:pt x="16" y="27"/>
                  </a:lnTo>
                  <a:lnTo>
                    <a:pt x="18" y="29"/>
                  </a:lnTo>
                  <a:lnTo>
                    <a:pt x="20" y="31"/>
                  </a:lnTo>
                  <a:lnTo>
                    <a:pt x="21" y="31"/>
                  </a:lnTo>
                  <a:lnTo>
                    <a:pt x="23" y="32"/>
                  </a:lnTo>
                  <a:lnTo>
                    <a:pt x="25" y="32"/>
                  </a:lnTo>
                  <a:lnTo>
                    <a:pt x="25" y="34"/>
                  </a:lnTo>
                  <a:lnTo>
                    <a:pt x="27" y="34"/>
                  </a:lnTo>
                  <a:lnTo>
                    <a:pt x="29" y="34"/>
                  </a:lnTo>
                  <a:lnTo>
                    <a:pt x="31" y="36"/>
                  </a:lnTo>
                  <a:lnTo>
                    <a:pt x="33" y="36"/>
                  </a:lnTo>
                  <a:lnTo>
                    <a:pt x="35" y="38"/>
                  </a:lnTo>
                  <a:lnTo>
                    <a:pt x="37" y="38"/>
                  </a:lnTo>
                  <a:lnTo>
                    <a:pt x="43" y="15"/>
                  </a:lnTo>
                  <a:lnTo>
                    <a:pt x="43" y="13"/>
                  </a:lnTo>
                  <a:lnTo>
                    <a:pt x="41" y="13"/>
                  </a:lnTo>
                  <a:lnTo>
                    <a:pt x="39" y="13"/>
                  </a:lnTo>
                  <a:lnTo>
                    <a:pt x="37" y="13"/>
                  </a:lnTo>
                  <a:lnTo>
                    <a:pt x="37" y="11"/>
                  </a:lnTo>
                  <a:lnTo>
                    <a:pt x="35" y="11"/>
                  </a:lnTo>
                  <a:lnTo>
                    <a:pt x="33" y="9"/>
                  </a:lnTo>
                  <a:lnTo>
                    <a:pt x="31" y="9"/>
                  </a:lnTo>
                  <a:lnTo>
                    <a:pt x="31" y="8"/>
                  </a:lnTo>
                  <a:lnTo>
                    <a:pt x="29" y="8"/>
                  </a:lnTo>
                  <a:lnTo>
                    <a:pt x="29" y="6"/>
                  </a:lnTo>
                  <a:lnTo>
                    <a:pt x="27" y="6"/>
                  </a:lnTo>
                  <a:lnTo>
                    <a:pt x="25" y="4"/>
                  </a:lnTo>
                  <a:lnTo>
                    <a:pt x="25" y="2"/>
                  </a:lnTo>
                  <a:lnTo>
                    <a:pt x="23" y="2"/>
                  </a:lnTo>
                  <a:lnTo>
                    <a:pt x="23" y="0"/>
                  </a:lnTo>
                  <a:lnTo>
                    <a:pt x="0" y="9"/>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80" name="Freeform 108"/>
            <p:cNvSpPr>
              <a:spLocks/>
            </p:cNvSpPr>
            <p:nvPr/>
          </p:nvSpPr>
          <p:spPr bwMode="auto">
            <a:xfrm>
              <a:off x="3369" y="3834"/>
              <a:ext cx="60" cy="56"/>
            </a:xfrm>
            <a:custGeom>
              <a:avLst/>
              <a:gdLst>
                <a:gd name="T0" fmla="*/ 0 w 60"/>
                <a:gd name="T1" fmla="*/ 15 h 56"/>
                <a:gd name="T2" fmla="*/ 2 w 60"/>
                <a:gd name="T3" fmla="*/ 17 h 56"/>
                <a:gd name="T4" fmla="*/ 4 w 60"/>
                <a:gd name="T5" fmla="*/ 19 h 56"/>
                <a:gd name="T6" fmla="*/ 6 w 60"/>
                <a:gd name="T7" fmla="*/ 21 h 56"/>
                <a:gd name="T8" fmla="*/ 8 w 60"/>
                <a:gd name="T9" fmla="*/ 23 h 56"/>
                <a:gd name="T10" fmla="*/ 10 w 60"/>
                <a:gd name="T11" fmla="*/ 25 h 56"/>
                <a:gd name="T12" fmla="*/ 10 w 60"/>
                <a:gd name="T13" fmla="*/ 27 h 56"/>
                <a:gd name="T14" fmla="*/ 12 w 60"/>
                <a:gd name="T15" fmla="*/ 29 h 56"/>
                <a:gd name="T16" fmla="*/ 13 w 60"/>
                <a:gd name="T17" fmla="*/ 31 h 56"/>
                <a:gd name="T18" fmla="*/ 15 w 60"/>
                <a:gd name="T19" fmla="*/ 32 h 56"/>
                <a:gd name="T20" fmla="*/ 17 w 60"/>
                <a:gd name="T21" fmla="*/ 34 h 56"/>
                <a:gd name="T22" fmla="*/ 19 w 60"/>
                <a:gd name="T23" fmla="*/ 36 h 56"/>
                <a:gd name="T24" fmla="*/ 21 w 60"/>
                <a:gd name="T25" fmla="*/ 36 h 56"/>
                <a:gd name="T26" fmla="*/ 21 w 60"/>
                <a:gd name="T27" fmla="*/ 38 h 56"/>
                <a:gd name="T28" fmla="*/ 23 w 60"/>
                <a:gd name="T29" fmla="*/ 40 h 56"/>
                <a:gd name="T30" fmla="*/ 25 w 60"/>
                <a:gd name="T31" fmla="*/ 42 h 56"/>
                <a:gd name="T32" fmla="*/ 27 w 60"/>
                <a:gd name="T33" fmla="*/ 44 h 56"/>
                <a:gd name="T34" fmla="*/ 29 w 60"/>
                <a:gd name="T35" fmla="*/ 46 h 56"/>
                <a:gd name="T36" fmla="*/ 31 w 60"/>
                <a:gd name="T37" fmla="*/ 48 h 56"/>
                <a:gd name="T38" fmla="*/ 31 w 60"/>
                <a:gd name="T39" fmla="*/ 50 h 56"/>
                <a:gd name="T40" fmla="*/ 33 w 60"/>
                <a:gd name="T41" fmla="*/ 50 h 56"/>
                <a:gd name="T42" fmla="*/ 33 w 60"/>
                <a:gd name="T43" fmla="*/ 52 h 56"/>
                <a:gd name="T44" fmla="*/ 35 w 60"/>
                <a:gd name="T45" fmla="*/ 52 h 56"/>
                <a:gd name="T46" fmla="*/ 35 w 60"/>
                <a:gd name="T47" fmla="*/ 54 h 56"/>
                <a:gd name="T48" fmla="*/ 36 w 60"/>
                <a:gd name="T49" fmla="*/ 54 h 56"/>
                <a:gd name="T50" fmla="*/ 36 w 60"/>
                <a:gd name="T51" fmla="*/ 55 h 56"/>
                <a:gd name="T52" fmla="*/ 59 w 60"/>
                <a:gd name="T53" fmla="*/ 46 h 56"/>
                <a:gd name="T54" fmla="*/ 57 w 60"/>
                <a:gd name="T55" fmla="*/ 44 h 56"/>
                <a:gd name="T56" fmla="*/ 57 w 60"/>
                <a:gd name="T57" fmla="*/ 42 h 56"/>
                <a:gd name="T58" fmla="*/ 56 w 60"/>
                <a:gd name="T59" fmla="*/ 42 h 56"/>
                <a:gd name="T60" fmla="*/ 56 w 60"/>
                <a:gd name="T61" fmla="*/ 40 h 56"/>
                <a:gd name="T62" fmla="*/ 54 w 60"/>
                <a:gd name="T63" fmla="*/ 38 h 56"/>
                <a:gd name="T64" fmla="*/ 52 w 60"/>
                <a:gd name="T65" fmla="*/ 36 h 56"/>
                <a:gd name="T66" fmla="*/ 50 w 60"/>
                <a:gd name="T67" fmla="*/ 34 h 56"/>
                <a:gd name="T68" fmla="*/ 50 w 60"/>
                <a:gd name="T69" fmla="*/ 32 h 56"/>
                <a:gd name="T70" fmla="*/ 48 w 60"/>
                <a:gd name="T71" fmla="*/ 32 h 56"/>
                <a:gd name="T72" fmla="*/ 48 w 60"/>
                <a:gd name="T73" fmla="*/ 31 h 56"/>
                <a:gd name="T74" fmla="*/ 46 w 60"/>
                <a:gd name="T75" fmla="*/ 29 h 56"/>
                <a:gd name="T76" fmla="*/ 44 w 60"/>
                <a:gd name="T77" fmla="*/ 29 h 56"/>
                <a:gd name="T78" fmla="*/ 44 w 60"/>
                <a:gd name="T79" fmla="*/ 27 h 56"/>
                <a:gd name="T80" fmla="*/ 42 w 60"/>
                <a:gd name="T81" fmla="*/ 25 h 56"/>
                <a:gd name="T82" fmla="*/ 40 w 60"/>
                <a:gd name="T83" fmla="*/ 23 h 56"/>
                <a:gd name="T84" fmla="*/ 38 w 60"/>
                <a:gd name="T85" fmla="*/ 21 h 56"/>
                <a:gd name="T86" fmla="*/ 36 w 60"/>
                <a:gd name="T87" fmla="*/ 19 h 56"/>
                <a:gd name="T88" fmla="*/ 35 w 60"/>
                <a:gd name="T89" fmla="*/ 17 h 56"/>
                <a:gd name="T90" fmla="*/ 33 w 60"/>
                <a:gd name="T91" fmla="*/ 15 h 56"/>
                <a:gd name="T92" fmla="*/ 31 w 60"/>
                <a:gd name="T93" fmla="*/ 13 h 56"/>
                <a:gd name="T94" fmla="*/ 29 w 60"/>
                <a:gd name="T95" fmla="*/ 11 h 56"/>
                <a:gd name="T96" fmla="*/ 27 w 60"/>
                <a:gd name="T97" fmla="*/ 9 h 56"/>
                <a:gd name="T98" fmla="*/ 25 w 60"/>
                <a:gd name="T99" fmla="*/ 9 h 56"/>
                <a:gd name="T100" fmla="*/ 25 w 60"/>
                <a:gd name="T101" fmla="*/ 8 h 56"/>
                <a:gd name="T102" fmla="*/ 23 w 60"/>
                <a:gd name="T103" fmla="*/ 6 h 56"/>
                <a:gd name="T104" fmla="*/ 21 w 60"/>
                <a:gd name="T105" fmla="*/ 4 h 56"/>
                <a:gd name="T106" fmla="*/ 19 w 60"/>
                <a:gd name="T107" fmla="*/ 2 h 56"/>
                <a:gd name="T108" fmla="*/ 17 w 60"/>
                <a:gd name="T109" fmla="*/ 0 h 56"/>
                <a:gd name="T110" fmla="*/ 0 w 60"/>
                <a:gd name="T111" fmla="*/ 15 h 5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0"/>
                <a:gd name="T169" fmla="*/ 0 h 56"/>
                <a:gd name="T170" fmla="*/ 60 w 60"/>
                <a:gd name="T171" fmla="*/ 56 h 5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0" h="56">
                  <a:moveTo>
                    <a:pt x="0" y="15"/>
                  </a:moveTo>
                  <a:lnTo>
                    <a:pt x="2" y="17"/>
                  </a:lnTo>
                  <a:lnTo>
                    <a:pt x="4" y="19"/>
                  </a:lnTo>
                  <a:lnTo>
                    <a:pt x="6" y="21"/>
                  </a:lnTo>
                  <a:lnTo>
                    <a:pt x="8" y="23"/>
                  </a:lnTo>
                  <a:lnTo>
                    <a:pt x="10" y="25"/>
                  </a:lnTo>
                  <a:lnTo>
                    <a:pt x="10" y="27"/>
                  </a:lnTo>
                  <a:lnTo>
                    <a:pt x="12" y="29"/>
                  </a:lnTo>
                  <a:lnTo>
                    <a:pt x="13" y="31"/>
                  </a:lnTo>
                  <a:lnTo>
                    <a:pt x="15" y="32"/>
                  </a:lnTo>
                  <a:lnTo>
                    <a:pt x="17" y="34"/>
                  </a:lnTo>
                  <a:lnTo>
                    <a:pt x="19" y="36"/>
                  </a:lnTo>
                  <a:lnTo>
                    <a:pt x="21" y="36"/>
                  </a:lnTo>
                  <a:lnTo>
                    <a:pt x="21" y="38"/>
                  </a:lnTo>
                  <a:lnTo>
                    <a:pt x="23" y="40"/>
                  </a:lnTo>
                  <a:lnTo>
                    <a:pt x="25" y="42"/>
                  </a:lnTo>
                  <a:lnTo>
                    <a:pt x="27" y="44"/>
                  </a:lnTo>
                  <a:lnTo>
                    <a:pt x="29" y="46"/>
                  </a:lnTo>
                  <a:lnTo>
                    <a:pt x="31" y="48"/>
                  </a:lnTo>
                  <a:lnTo>
                    <a:pt x="31" y="50"/>
                  </a:lnTo>
                  <a:lnTo>
                    <a:pt x="33" y="50"/>
                  </a:lnTo>
                  <a:lnTo>
                    <a:pt x="33" y="52"/>
                  </a:lnTo>
                  <a:lnTo>
                    <a:pt x="35" y="52"/>
                  </a:lnTo>
                  <a:lnTo>
                    <a:pt x="35" y="54"/>
                  </a:lnTo>
                  <a:lnTo>
                    <a:pt x="36" y="54"/>
                  </a:lnTo>
                  <a:lnTo>
                    <a:pt x="36" y="55"/>
                  </a:lnTo>
                  <a:lnTo>
                    <a:pt x="59" y="46"/>
                  </a:lnTo>
                  <a:lnTo>
                    <a:pt x="57" y="44"/>
                  </a:lnTo>
                  <a:lnTo>
                    <a:pt x="57" y="42"/>
                  </a:lnTo>
                  <a:lnTo>
                    <a:pt x="56" y="42"/>
                  </a:lnTo>
                  <a:lnTo>
                    <a:pt x="56" y="40"/>
                  </a:lnTo>
                  <a:lnTo>
                    <a:pt x="54" y="38"/>
                  </a:lnTo>
                  <a:lnTo>
                    <a:pt x="52" y="36"/>
                  </a:lnTo>
                  <a:lnTo>
                    <a:pt x="50" y="34"/>
                  </a:lnTo>
                  <a:lnTo>
                    <a:pt x="50" y="32"/>
                  </a:lnTo>
                  <a:lnTo>
                    <a:pt x="48" y="32"/>
                  </a:lnTo>
                  <a:lnTo>
                    <a:pt x="48" y="31"/>
                  </a:lnTo>
                  <a:lnTo>
                    <a:pt x="46" y="29"/>
                  </a:lnTo>
                  <a:lnTo>
                    <a:pt x="44" y="29"/>
                  </a:lnTo>
                  <a:lnTo>
                    <a:pt x="44" y="27"/>
                  </a:lnTo>
                  <a:lnTo>
                    <a:pt x="42" y="25"/>
                  </a:lnTo>
                  <a:lnTo>
                    <a:pt x="40" y="23"/>
                  </a:lnTo>
                  <a:lnTo>
                    <a:pt x="38" y="21"/>
                  </a:lnTo>
                  <a:lnTo>
                    <a:pt x="36" y="19"/>
                  </a:lnTo>
                  <a:lnTo>
                    <a:pt x="35" y="17"/>
                  </a:lnTo>
                  <a:lnTo>
                    <a:pt x="33" y="15"/>
                  </a:lnTo>
                  <a:lnTo>
                    <a:pt x="31" y="13"/>
                  </a:lnTo>
                  <a:lnTo>
                    <a:pt x="29" y="11"/>
                  </a:lnTo>
                  <a:lnTo>
                    <a:pt x="27" y="9"/>
                  </a:lnTo>
                  <a:lnTo>
                    <a:pt x="25" y="9"/>
                  </a:lnTo>
                  <a:lnTo>
                    <a:pt x="25" y="8"/>
                  </a:lnTo>
                  <a:lnTo>
                    <a:pt x="23" y="6"/>
                  </a:lnTo>
                  <a:lnTo>
                    <a:pt x="21" y="4"/>
                  </a:lnTo>
                  <a:lnTo>
                    <a:pt x="19" y="2"/>
                  </a:lnTo>
                  <a:lnTo>
                    <a:pt x="17" y="0"/>
                  </a:lnTo>
                  <a:lnTo>
                    <a:pt x="0" y="15"/>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81" name="Freeform 109"/>
            <p:cNvSpPr>
              <a:spLocks/>
            </p:cNvSpPr>
            <p:nvPr/>
          </p:nvSpPr>
          <p:spPr bwMode="auto">
            <a:xfrm>
              <a:off x="3346" y="3803"/>
              <a:ext cx="41" cy="47"/>
            </a:xfrm>
            <a:custGeom>
              <a:avLst/>
              <a:gdLst>
                <a:gd name="T0" fmla="*/ 2 w 41"/>
                <a:gd name="T1" fmla="*/ 2 h 47"/>
                <a:gd name="T2" fmla="*/ 2 w 41"/>
                <a:gd name="T3" fmla="*/ 0 h 47"/>
                <a:gd name="T4" fmla="*/ 2 w 41"/>
                <a:gd name="T5" fmla="*/ 2 h 47"/>
                <a:gd name="T6" fmla="*/ 0 w 41"/>
                <a:gd name="T7" fmla="*/ 4 h 47"/>
                <a:gd name="T8" fmla="*/ 2 w 41"/>
                <a:gd name="T9" fmla="*/ 6 h 47"/>
                <a:gd name="T10" fmla="*/ 2 w 41"/>
                <a:gd name="T11" fmla="*/ 8 h 47"/>
                <a:gd name="T12" fmla="*/ 2 w 41"/>
                <a:gd name="T13" fmla="*/ 10 h 47"/>
                <a:gd name="T14" fmla="*/ 2 w 41"/>
                <a:gd name="T15" fmla="*/ 12 h 47"/>
                <a:gd name="T16" fmla="*/ 2 w 41"/>
                <a:gd name="T17" fmla="*/ 14 h 47"/>
                <a:gd name="T18" fmla="*/ 4 w 41"/>
                <a:gd name="T19" fmla="*/ 16 h 47"/>
                <a:gd name="T20" fmla="*/ 4 w 41"/>
                <a:gd name="T21" fmla="*/ 18 h 47"/>
                <a:gd name="T22" fmla="*/ 4 w 41"/>
                <a:gd name="T23" fmla="*/ 19 h 47"/>
                <a:gd name="T24" fmla="*/ 4 w 41"/>
                <a:gd name="T25" fmla="*/ 21 h 47"/>
                <a:gd name="T26" fmla="*/ 6 w 41"/>
                <a:gd name="T27" fmla="*/ 23 h 47"/>
                <a:gd name="T28" fmla="*/ 6 w 41"/>
                <a:gd name="T29" fmla="*/ 25 h 47"/>
                <a:gd name="T30" fmla="*/ 8 w 41"/>
                <a:gd name="T31" fmla="*/ 27 h 47"/>
                <a:gd name="T32" fmla="*/ 8 w 41"/>
                <a:gd name="T33" fmla="*/ 29 h 47"/>
                <a:gd name="T34" fmla="*/ 10 w 41"/>
                <a:gd name="T35" fmla="*/ 31 h 47"/>
                <a:gd name="T36" fmla="*/ 10 w 41"/>
                <a:gd name="T37" fmla="*/ 33 h 47"/>
                <a:gd name="T38" fmla="*/ 12 w 41"/>
                <a:gd name="T39" fmla="*/ 35 h 47"/>
                <a:gd name="T40" fmla="*/ 14 w 41"/>
                <a:gd name="T41" fmla="*/ 37 h 47"/>
                <a:gd name="T42" fmla="*/ 15 w 41"/>
                <a:gd name="T43" fmla="*/ 39 h 47"/>
                <a:gd name="T44" fmla="*/ 17 w 41"/>
                <a:gd name="T45" fmla="*/ 40 h 47"/>
                <a:gd name="T46" fmla="*/ 19 w 41"/>
                <a:gd name="T47" fmla="*/ 42 h 47"/>
                <a:gd name="T48" fmla="*/ 21 w 41"/>
                <a:gd name="T49" fmla="*/ 44 h 47"/>
                <a:gd name="T50" fmla="*/ 23 w 41"/>
                <a:gd name="T51" fmla="*/ 46 h 47"/>
                <a:gd name="T52" fmla="*/ 40 w 41"/>
                <a:gd name="T53" fmla="*/ 31 h 47"/>
                <a:gd name="T54" fmla="*/ 38 w 41"/>
                <a:gd name="T55" fmla="*/ 29 h 47"/>
                <a:gd name="T56" fmla="*/ 36 w 41"/>
                <a:gd name="T57" fmla="*/ 27 h 47"/>
                <a:gd name="T58" fmla="*/ 35 w 41"/>
                <a:gd name="T59" fmla="*/ 25 h 47"/>
                <a:gd name="T60" fmla="*/ 35 w 41"/>
                <a:gd name="T61" fmla="*/ 23 h 47"/>
                <a:gd name="T62" fmla="*/ 33 w 41"/>
                <a:gd name="T63" fmla="*/ 21 h 47"/>
                <a:gd name="T64" fmla="*/ 31 w 41"/>
                <a:gd name="T65" fmla="*/ 19 h 47"/>
                <a:gd name="T66" fmla="*/ 31 w 41"/>
                <a:gd name="T67" fmla="*/ 18 h 47"/>
                <a:gd name="T68" fmla="*/ 29 w 41"/>
                <a:gd name="T69" fmla="*/ 16 h 47"/>
                <a:gd name="T70" fmla="*/ 29 w 41"/>
                <a:gd name="T71" fmla="*/ 14 h 47"/>
                <a:gd name="T72" fmla="*/ 27 w 41"/>
                <a:gd name="T73" fmla="*/ 14 h 47"/>
                <a:gd name="T74" fmla="*/ 27 w 41"/>
                <a:gd name="T75" fmla="*/ 12 h 47"/>
                <a:gd name="T76" fmla="*/ 27 w 41"/>
                <a:gd name="T77" fmla="*/ 10 h 47"/>
                <a:gd name="T78" fmla="*/ 25 w 41"/>
                <a:gd name="T79" fmla="*/ 8 h 47"/>
                <a:gd name="T80" fmla="*/ 25 w 41"/>
                <a:gd name="T81" fmla="*/ 6 h 47"/>
                <a:gd name="T82" fmla="*/ 25 w 41"/>
                <a:gd name="T83" fmla="*/ 4 h 47"/>
                <a:gd name="T84" fmla="*/ 25 w 41"/>
                <a:gd name="T85" fmla="*/ 2 h 47"/>
                <a:gd name="T86" fmla="*/ 2 w 41"/>
                <a:gd name="T87" fmla="*/ 2 h 4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1"/>
                <a:gd name="T133" fmla="*/ 0 h 47"/>
                <a:gd name="T134" fmla="*/ 41 w 41"/>
                <a:gd name="T135" fmla="*/ 47 h 4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1" h="47">
                  <a:moveTo>
                    <a:pt x="2" y="2"/>
                  </a:moveTo>
                  <a:lnTo>
                    <a:pt x="2" y="0"/>
                  </a:lnTo>
                  <a:lnTo>
                    <a:pt x="2" y="2"/>
                  </a:lnTo>
                  <a:lnTo>
                    <a:pt x="0" y="4"/>
                  </a:lnTo>
                  <a:lnTo>
                    <a:pt x="2" y="6"/>
                  </a:lnTo>
                  <a:lnTo>
                    <a:pt x="2" y="8"/>
                  </a:lnTo>
                  <a:lnTo>
                    <a:pt x="2" y="10"/>
                  </a:lnTo>
                  <a:lnTo>
                    <a:pt x="2" y="12"/>
                  </a:lnTo>
                  <a:lnTo>
                    <a:pt x="2" y="14"/>
                  </a:lnTo>
                  <a:lnTo>
                    <a:pt x="4" y="16"/>
                  </a:lnTo>
                  <a:lnTo>
                    <a:pt x="4" y="18"/>
                  </a:lnTo>
                  <a:lnTo>
                    <a:pt x="4" y="19"/>
                  </a:lnTo>
                  <a:lnTo>
                    <a:pt x="4" y="21"/>
                  </a:lnTo>
                  <a:lnTo>
                    <a:pt x="6" y="23"/>
                  </a:lnTo>
                  <a:lnTo>
                    <a:pt x="6" y="25"/>
                  </a:lnTo>
                  <a:lnTo>
                    <a:pt x="8" y="27"/>
                  </a:lnTo>
                  <a:lnTo>
                    <a:pt x="8" y="29"/>
                  </a:lnTo>
                  <a:lnTo>
                    <a:pt x="10" y="31"/>
                  </a:lnTo>
                  <a:lnTo>
                    <a:pt x="10" y="33"/>
                  </a:lnTo>
                  <a:lnTo>
                    <a:pt x="12" y="35"/>
                  </a:lnTo>
                  <a:lnTo>
                    <a:pt x="14" y="37"/>
                  </a:lnTo>
                  <a:lnTo>
                    <a:pt x="15" y="39"/>
                  </a:lnTo>
                  <a:lnTo>
                    <a:pt x="17" y="40"/>
                  </a:lnTo>
                  <a:lnTo>
                    <a:pt x="19" y="42"/>
                  </a:lnTo>
                  <a:lnTo>
                    <a:pt x="21" y="44"/>
                  </a:lnTo>
                  <a:lnTo>
                    <a:pt x="23" y="46"/>
                  </a:lnTo>
                  <a:lnTo>
                    <a:pt x="40" y="31"/>
                  </a:lnTo>
                  <a:lnTo>
                    <a:pt x="38" y="29"/>
                  </a:lnTo>
                  <a:lnTo>
                    <a:pt x="36" y="27"/>
                  </a:lnTo>
                  <a:lnTo>
                    <a:pt x="35" y="25"/>
                  </a:lnTo>
                  <a:lnTo>
                    <a:pt x="35" y="23"/>
                  </a:lnTo>
                  <a:lnTo>
                    <a:pt x="33" y="21"/>
                  </a:lnTo>
                  <a:lnTo>
                    <a:pt x="31" y="19"/>
                  </a:lnTo>
                  <a:lnTo>
                    <a:pt x="31" y="18"/>
                  </a:lnTo>
                  <a:lnTo>
                    <a:pt x="29" y="16"/>
                  </a:lnTo>
                  <a:lnTo>
                    <a:pt x="29" y="14"/>
                  </a:lnTo>
                  <a:lnTo>
                    <a:pt x="27" y="14"/>
                  </a:lnTo>
                  <a:lnTo>
                    <a:pt x="27" y="12"/>
                  </a:lnTo>
                  <a:lnTo>
                    <a:pt x="27" y="10"/>
                  </a:lnTo>
                  <a:lnTo>
                    <a:pt x="25" y="8"/>
                  </a:lnTo>
                  <a:lnTo>
                    <a:pt x="25" y="6"/>
                  </a:lnTo>
                  <a:lnTo>
                    <a:pt x="25" y="4"/>
                  </a:lnTo>
                  <a:lnTo>
                    <a:pt x="25" y="2"/>
                  </a:lnTo>
                  <a:lnTo>
                    <a:pt x="2" y="2"/>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82" name="Freeform 110"/>
            <p:cNvSpPr>
              <a:spLocks/>
            </p:cNvSpPr>
            <p:nvPr/>
          </p:nvSpPr>
          <p:spPr bwMode="auto">
            <a:xfrm>
              <a:off x="3348" y="3790"/>
              <a:ext cx="24" cy="17"/>
            </a:xfrm>
            <a:custGeom>
              <a:avLst/>
              <a:gdLst>
                <a:gd name="T0" fmla="*/ 2 w 24"/>
                <a:gd name="T1" fmla="*/ 16 h 17"/>
                <a:gd name="T2" fmla="*/ 0 w 24"/>
                <a:gd name="T3" fmla="*/ 8 h 17"/>
                <a:gd name="T4" fmla="*/ 0 w 24"/>
                <a:gd name="T5" fmla="*/ 16 h 17"/>
                <a:gd name="T6" fmla="*/ 23 w 24"/>
                <a:gd name="T7" fmla="*/ 16 h 17"/>
                <a:gd name="T8" fmla="*/ 23 w 24"/>
                <a:gd name="T9" fmla="*/ 8 h 17"/>
                <a:gd name="T10" fmla="*/ 21 w 24"/>
                <a:gd name="T11" fmla="*/ 0 h 17"/>
                <a:gd name="T12" fmla="*/ 2 w 24"/>
                <a:gd name="T13" fmla="*/ 16 h 17"/>
                <a:gd name="T14" fmla="*/ 0 60000 65536"/>
                <a:gd name="T15" fmla="*/ 0 60000 65536"/>
                <a:gd name="T16" fmla="*/ 0 60000 65536"/>
                <a:gd name="T17" fmla="*/ 0 60000 65536"/>
                <a:gd name="T18" fmla="*/ 0 60000 65536"/>
                <a:gd name="T19" fmla="*/ 0 60000 65536"/>
                <a:gd name="T20" fmla="*/ 0 60000 65536"/>
                <a:gd name="T21" fmla="*/ 0 w 24"/>
                <a:gd name="T22" fmla="*/ 0 h 17"/>
                <a:gd name="T23" fmla="*/ 24 w 24"/>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17">
                  <a:moveTo>
                    <a:pt x="2" y="16"/>
                  </a:moveTo>
                  <a:lnTo>
                    <a:pt x="0" y="8"/>
                  </a:lnTo>
                  <a:lnTo>
                    <a:pt x="0" y="16"/>
                  </a:lnTo>
                  <a:lnTo>
                    <a:pt x="23" y="16"/>
                  </a:lnTo>
                  <a:lnTo>
                    <a:pt x="23" y="8"/>
                  </a:lnTo>
                  <a:lnTo>
                    <a:pt x="21" y="0"/>
                  </a:lnTo>
                  <a:lnTo>
                    <a:pt x="2" y="16"/>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83" name="Freeform 111"/>
            <p:cNvSpPr>
              <a:spLocks/>
            </p:cNvSpPr>
            <p:nvPr/>
          </p:nvSpPr>
          <p:spPr bwMode="auto">
            <a:xfrm>
              <a:off x="3344" y="3746"/>
              <a:ext cx="28" cy="60"/>
            </a:xfrm>
            <a:custGeom>
              <a:avLst/>
              <a:gdLst>
                <a:gd name="T0" fmla="*/ 0 w 28"/>
                <a:gd name="T1" fmla="*/ 0 h 60"/>
                <a:gd name="T2" fmla="*/ 0 w 28"/>
                <a:gd name="T3" fmla="*/ 2 h 60"/>
                <a:gd name="T4" fmla="*/ 0 w 28"/>
                <a:gd name="T5" fmla="*/ 4 h 60"/>
                <a:gd name="T6" fmla="*/ 0 w 28"/>
                <a:gd name="T7" fmla="*/ 6 h 60"/>
                <a:gd name="T8" fmla="*/ 0 w 28"/>
                <a:gd name="T9" fmla="*/ 7 h 60"/>
                <a:gd name="T10" fmla="*/ 0 w 28"/>
                <a:gd name="T11" fmla="*/ 9 h 60"/>
                <a:gd name="T12" fmla="*/ 0 w 28"/>
                <a:gd name="T13" fmla="*/ 11 h 60"/>
                <a:gd name="T14" fmla="*/ 0 w 28"/>
                <a:gd name="T15" fmla="*/ 13 h 60"/>
                <a:gd name="T16" fmla="*/ 0 w 28"/>
                <a:gd name="T17" fmla="*/ 15 h 60"/>
                <a:gd name="T18" fmla="*/ 0 w 28"/>
                <a:gd name="T19" fmla="*/ 17 h 60"/>
                <a:gd name="T20" fmla="*/ 0 w 28"/>
                <a:gd name="T21" fmla="*/ 21 h 60"/>
                <a:gd name="T22" fmla="*/ 0 w 28"/>
                <a:gd name="T23" fmla="*/ 23 h 60"/>
                <a:gd name="T24" fmla="*/ 0 w 28"/>
                <a:gd name="T25" fmla="*/ 25 h 60"/>
                <a:gd name="T26" fmla="*/ 0 w 28"/>
                <a:gd name="T27" fmla="*/ 27 h 60"/>
                <a:gd name="T28" fmla="*/ 0 w 28"/>
                <a:gd name="T29" fmla="*/ 30 h 60"/>
                <a:gd name="T30" fmla="*/ 0 w 28"/>
                <a:gd name="T31" fmla="*/ 32 h 60"/>
                <a:gd name="T32" fmla="*/ 2 w 28"/>
                <a:gd name="T33" fmla="*/ 34 h 60"/>
                <a:gd name="T34" fmla="*/ 2 w 28"/>
                <a:gd name="T35" fmla="*/ 36 h 60"/>
                <a:gd name="T36" fmla="*/ 2 w 28"/>
                <a:gd name="T37" fmla="*/ 38 h 60"/>
                <a:gd name="T38" fmla="*/ 2 w 28"/>
                <a:gd name="T39" fmla="*/ 42 h 60"/>
                <a:gd name="T40" fmla="*/ 2 w 28"/>
                <a:gd name="T41" fmla="*/ 44 h 60"/>
                <a:gd name="T42" fmla="*/ 2 w 28"/>
                <a:gd name="T43" fmla="*/ 46 h 60"/>
                <a:gd name="T44" fmla="*/ 2 w 28"/>
                <a:gd name="T45" fmla="*/ 48 h 60"/>
                <a:gd name="T46" fmla="*/ 2 w 28"/>
                <a:gd name="T47" fmla="*/ 50 h 60"/>
                <a:gd name="T48" fmla="*/ 2 w 28"/>
                <a:gd name="T49" fmla="*/ 52 h 60"/>
                <a:gd name="T50" fmla="*/ 4 w 28"/>
                <a:gd name="T51" fmla="*/ 53 h 60"/>
                <a:gd name="T52" fmla="*/ 4 w 28"/>
                <a:gd name="T53" fmla="*/ 55 h 60"/>
                <a:gd name="T54" fmla="*/ 6 w 28"/>
                <a:gd name="T55" fmla="*/ 59 h 60"/>
                <a:gd name="T56" fmla="*/ 25 w 28"/>
                <a:gd name="T57" fmla="*/ 44 h 60"/>
                <a:gd name="T58" fmla="*/ 25 w 28"/>
                <a:gd name="T59" fmla="*/ 46 h 60"/>
                <a:gd name="T60" fmla="*/ 27 w 28"/>
                <a:gd name="T61" fmla="*/ 48 h 60"/>
                <a:gd name="T62" fmla="*/ 27 w 28"/>
                <a:gd name="T63" fmla="*/ 46 h 60"/>
                <a:gd name="T64" fmla="*/ 25 w 28"/>
                <a:gd name="T65" fmla="*/ 44 h 60"/>
                <a:gd name="T66" fmla="*/ 25 w 28"/>
                <a:gd name="T67" fmla="*/ 42 h 60"/>
                <a:gd name="T68" fmla="*/ 25 w 28"/>
                <a:gd name="T69" fmla="*/ 40 h 60"/>
                <a:gd name="T70" fmla="*/ 25 w 28"/>
                <a:gd name="T71" fmla="*/ 38 h 60"/>
                <a:gd name="T72" fmla="*/ 25 w 28"/>
                <a:gd name="T73" fmla="*/ 36 h 60"/>
                <a:gd name="T74" fmla="*/ 25 w 28"/>
                <a:gd name="T75" fmla="*/ 34 h 60"/>
                <a:gd name="T76" fmla="*/ 25 w 28"/>
                <a:gd name="T77" fmla="*/ 32 h 60"/>
                <a:gd name="T78" fmla="*/ 25 w 28"/>
                <a:gd name="T79" fmla="*/ 29 h 60"/>
                <a:gd name="T80" fmla="*/ 25 w 28"/>
                <a:gd name="T81" fmla="*/ 27 h 60"/>
                <a:gd name="T82" fmla="*/ 25 w 28"/>
                <a:gd name="T83" fmla="*/ 25 h 60"/>
                <a:gd name="T84" fmla="*/ 25 w 28"/>
                <a:gd name="T85" fmla="*/ 23 h 60"/>
                <a:gd name="T86" fmla="*/ 25 w 28"/>
                <a:gd name="T87" fmla="*/ 21 h 60"/>
                <a:gd name="T88" fmla="*/ 25 w 28"/>
                <a:gd name="T89" fmla="*/ 17 h 60"/>
                <a:gd name="T90" fmla="*/ 25 w 28"/>
                <a:gd name="T91" fmla="*/ 15 h 60"/>
                <a:gd name="T92" fmla="*/ 25 w 28"/>
                <a:gd name="T93" fmla="*/ 13 h 60"/>
                <a:gd name="T94" fmla="*/ 25 w 28"/>
                <a:gd name="T95" fmla="*/ 11 h 60"/>
                <a:gd name="T96" fmla="*/ 25 w 28"/>
                <a:gd name="T97" fmla="*/ 9 h 60"/>
                <a:gd name="T98" fmla="*/ 25 w 28"/>
                <a:gd name="T99" fmla="*/ 7 h 60"/>
                <a:gd name="T100" fmla="*/ 25 w 28"/>
                <a:gd name="T101" fmla="*/ 6 h 60"/>
                <a:gd name="T102" fmla="*/ 25 w 28"/>
                <a:gd name="T103" fmla="*/ 4 h 60"/>
                <a:gd name="T104" fmla="*/ 25 w 28"/>
                <a:gd name="T105" fmla="*/ 2 h 60"/>
                <a:gd name="T106" fmla="*/ 25 w 28"/>
                <a:gd name="T107" fmla="*/ 0 h 60"/>
                <a:gd name="T108" fmla="*/ 0 w 28"/>
                <a:gd name="T109" fmla="*/ 0 h 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8"/>
                <a:gd name="T166" fmla="*/ 0 h 60"/>
                <a:gd name="T167" fmla="*/ 28 w 28"/>
                <a:gd name="T168" fmla="*/ 60 h 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8" h="60">
                  <a:moveTo>
                    <a:pt x="0" y="0"/>
                  </a:moveTo>
                  <a:lnTo>
                    <a:pt x="0" y="2"/>
                  </a:lnTo>
                  <a:lnTo>
                    <a:pt x="0" y="4"/>
                  </a:lnTo>
                  <a:lnTo>
                    <a:pt x="0" y="6"/>
                  </a:lnTo>
                  <a:lnTo>
                    <a:pt x="0" y="7"/>
                  </a:lnTo>
                  <a:lnTo>
                    <a:pt x="0" y="9"/>
                  </a:lnTo>
                  <a:lnTo>
                    <a:pt x="0" y="11"/>
                  </a:lnTo>
                  <a:lnTo>
                    <a:pt x="0" y="13"/>
                  </a:lnTo>
                  <a:lnTo>
                    <a:pt x="0" y="15"/>
                  </a:lnTo>
                  <a:lnTo>
                    <a:pt x="0" y="17"/>
                  </a:lnTo>
                  <a:lnTo>
                    <a:pt x="0" y="21"/>
                  </a:lnTo>
                  <a:lnTo>
                    <a:pt x="0" y="23"/>
                  </a:lnTo>
                  <a:lnTo>
                    <a:pt x="0" y="25"/>
                  </a:lnTo>
                  <a:lnTo>
                    <a:pt x="0" y="27"/>
                  </a:lnTo>
                  <a:lnTo>
                    <a:pt x="0" y="30"/>
                  </a:lnTo>
                  <a:lnTo>
                    <a:pt x="0" y="32"/>
                  </a:lnTo>
                  <a:lnTo>
                    <a:pt x="2" y="34"/>
                  </a:lnTo>
                  <a:lnTo>
                    <a:pt x="2" y="36"/>
                  </a:lnTo>
                  <a:lnTo>
                    <a:pt x="2" y="38"/>
                  </a:lnTo>
                  <a:lnTo>
                    <a:pt x="2" y="42"/>
                  </a:lnTo>
                  <a:lnTo>
                    <a:pt x="2" y="44"/>
                  </a:lnTo>
                  <a:lnTo>
                    <a:pt x="2" y="46"/>
                  </a:lnTo>
                  <a:lnTo>
                    <a:pt x="2" y="48"/>
                  </a:lnTo>
                  <a:lnTo>
                    <a:pt x="2" y="50"/>
                  </a:lnTo>
                  <a:lnTo>
                    <a:pt x="2" y="52"/>
                  </a:lnTo>
                  <a:lnTo>
                    <a:pt x="4" y="53"/>
                  </a:lnTo>
                  <a:lnTo>
                    <a:pt x="4" y="55"/>
                  </a:lnTo>
                  <a:lnTo>
                    <a:pt x="6" y="59"/>
                  </a:lnTo>
                  <a:lnTo>
                    <a:pt x="25" y="44"/>
                  </a:lnTo>
                  <a:lnTo>
                    <a:pt x="25" y="46"/>
                  </a:lnTo>
                  <a:lnTo>
                    <a:pt x="27" y="48"/>
                  </a:lnTo>
                  <a:lnTo>
                    <a:pt x="27" y="46"/>
                  </a:lnTo>
                  <a:lnTo>
                    <a:pt x="25" y="44"/>
                  </a:lnTo>
                  <a:lnTo>
                    <a:pt x="25" y="42"/>
                  </a:lnTo>
                  <a:lnTo>
                    <a:pt x="25" y="40"/>
                  </a:lnTo>
                  <a:lnTo>
                    <a:pt x="25" y="38"/>
                  </a:lnTo>
                  <a:lnTo>
                    <a:pt x="25" y="36"/>
                  </a:lnTo>
                  <a:lnTo>
                    <a:pt x="25" y="34"/>
                  </a:lnTo>
                  <a:lnTo>
                    <a:pt x="25" y="32"/>
                  </a:lnTo>
                  <a:lnTo>
                    <a:pt x="25" y="29"/>
                  </a:lnTo>
                  <a:lnTo>
                    <a:pt x="25" y="27"/>
                  </a:lnTo>
                  <a:lnTo>
                    <a:pt x="25" y="25"/>
                  </a:lnTo>
                  <a:lnTo>
                    <a:pt x="25" y="23"/>
                  </a:lnTo>
                  <a:lnTo>
                    <a:pt x="25" y="21"/>
                  </a:lnTo>
                  <a:lnTo>
                    <a:pt x="25" y="17"/>
                  </a:lnTo>
                  <a:lnTo>
                    <a:pt x="25" y="15"/>
                  </a:lnTo>
                  <a:lnTo>
                    <a:pt x="25" y="13"/>
                  </a:lnTo>
                  <a:lnTo>
                    <a:pt x="25" y="11"/>
                  </a:lnTo>
                  <a:lnTo>
                    <a:pt x="25" y="9"/>
                  </a:lnTo>
                  <a:lnTo>
                    <a:pt x="25" y="7"/>
                  </a:lnTo>
                  <a:lnTo>
                    <a:pt x="25" y="6"/>
                  </a:lnTo>
                  <a:lnTo>
                    <a:pt x="25" y="4"/>
                  </a:lnTo>
                  <a:lnTo>
                    <a:pt x="25" y="2"/>
                  </a:lnTo>
                  <a:lnTo>
                    <a:pt x="25" y="0"/>
                  </a:lnTo>
                  <a:lnTo>
                    <a:pt x="0" y="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84" name="Freeform 112"/>
            <p:cNvSpPr>
              <a:spLocks/>
            </p:cNvSpPr>
            <p:nvPr/>
          </p:nvSpPr>
          <p:spPr bwMode="auto">
            <a:xfrm>
              <a:off x="3344" y="3575"/>
              <a:ext cx="59" cy="172"/>
            </a:xfrm>
            <a:custGeom>
              <a:avLst/>
              <a:gdLst>
                <a:gd name="T0" fmla="*/ 33 w 59"/>
                <a:gd name="T1" fmla="*/ 10 h 172"/>
                <a:gd name="T2" fmla="*/ 25 w 59"/>
                <a:gd name="T3" fmla="*/ 25 h 172"/>
                <a:gd name="T4" fmla="*/ 19 w 59"/>
                <a:gd name="T5" fmla="*/ 41 h 172"/>
                <a:gd name="T6" fmla="*/ 16 w 59"/>
                <a:gd name="T7" fmla="*/ 56 h 172"/>
                <a:gd name="T8" fmla="*/ 10 w 59"/>
                <a:gd name="T9" fmla="*/ 67 h 172"/>
                <a:gd name="T10" fmla="*/ 8 w 59"/>
                <a:gd name="T11" fmla="*/ 81 h 172"/>
                <a:gd name="T12" fmla="*/ 4 w 59"/>
                <a:gd name="T13" fmla="*/ 92 h 172"/>
                <a:gd name="T14" fmla="*/ 2 w 59"/>
                <a:gd name="T15" fmla="*/ 104 h 172"/>
                <a:gd name="T16" fmla="*/ 2 w 59"/>
                <a:gd name="T17" fmla="*/ 113 h 172"/>
                <a:gd name="T18" fmla="*/ 0 w 59"/>
                <a:gd name="T19" fmla="*/ 123 h 172"/>
                <a:gd name="T20" fmla="*/ 0 w 59"/>
                <a:gd name="T21" fmla="*/ 131 h 172"/>
                <a:gd name="T22" fmla="*/ 0 w 59"/>
                <a:gd name="T23" fmla="*/ 140 h 172"/>
                <a:gd name="T24" fmla="*/ 0 w 59"/>
                <a:gd name="T25" fmla="*/ 148 h 172"/>
                <a:gd name="T26" fmla="*/ 0 w 59"/>
                <a:gd name="T27" fmla="*/ 155 h 172"/>
                <a:gd name="T28" fmla="*/ 0 w 59"/>
                <a:gd name="T29" fmla="*/ 161 h 172"/>
                <a:gd name="T30" fmla="*/ 0 w 59"/>
                <a:gd name="T31" fmla="*/ 169 h 172"/>
                <a:gd name="T32" fmla="*/ 25 w 59"/>
                <a:gd name="T33" fmla="*/ 171 h 172"/>
                <a:gd name="T34" fmla="*/ 25 w 59"/>
                <a:gd name="T35" fmla="*/ 165 h 172"/>
                <a:gd name="T36" fmla="*/ 25 w 59"/>
                <a:gd name="T37" fmla="*/ 157 h 172"/>
                <a:gd name="T38" fmla="*/ 25 w 59"/>
                <a:gd name="T39" fmla="*/ 150 h 172"/>
                <a:gd name="T40" fmla="*/ 25 w 59"/>
                <a:gd name="T41" fmla="*/ 144 h 172"/>
                <a:gd name="T42" fmla="*/ 25 w 59"/>
                <a:gd name="T43" fmla="*/ 136 h 172"/>
                <a:gd name="T44" fmla="*/ 25 w 59"/>
                <a:gd name="T45" fmla="*/ 129 h 172"/>
                <a:gd name="T46" fmla="*/ 25 w 59"/>
                <a:gd name="T47" fmla="*/ 119 h 172"/>
                <a:gd name="T48" fmla="*/ 27 w 59"/>
                <a:gd name="T49" fmla="*/ 111 h 172"/>
                <a:gd name="T50" fmla="*/ 27 w 59"/>
                <a:gd name="T51" fmla="*/ 102 h 172"/>
                <a:gd name="T52" fmla="*/ 29 w 59"/>
                <a:gd name="T53" fmla="*/ 92 h 172"/>
                <a:gd name="T54" fmla="*/ 33 w 59"/>
                <a:gd name="T55" fmla="*/ 81 h 172"/>
                <a:gd name="T56" fmla="*/ 35 w 59"/>
                <a:gd name="T57" fmla="*/ 69 h 172"/>
                <a:gd name="T58" fmla="*/ 40 w 59"/>
                <a:gd name="T59" fmla="*/ 56 h 172"/>
                <a:gd name="T60" fmla="*/ 44 w 59"/>
                <a:gd name="T61" fmla="*/ 42 h 172"/>
                <a:gd name="T62" fmla="*/ 52 w 59"/>
                <a:gd name="T63" fmla="*/ 27 h 172"/>
                <a:gd name="T64" fmla="*/ 58 w 59"/>
                <a:gd name="T65" fmla="*/ 12 h 1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172"/>
                <a:gd name="T101" fmla="*/ 59 w 59"/>
                <a:gd name="T102" fmla="*/ 172 h 1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172">
                  <a:moveTo>
                    <a:pt x="37" y="0"/>
                  </a:moveTo>
                  <a:lnTo>
                    <a:pt x="33" y="10"/>
                  </a:lnTo>
                  <a:lnTo>
                    <a:pt x="29" y="18"/>
                  </a:lnTo>
                  <a:lnTo>
                    <a:pt x="25" y="25"/>
                  </a:lnTo>
                  <a:lnTo>
                    <a:pt x="23" y="33"/>
                  </a:lnTo>
                  <a:lnTo>
                    <a:pt x="19" y="41"/>
                  </a:lnTo>
                  <a:lnTo>
                    <a:pt x="17" y="48"/>
                  </a:lnTo>
                  <a:lnTo>
                    <a:pt x="16" y="56"/>
                  </a:lnTo>
                  <a:lnTo>
                    <a:pt x="12" y="62"/>
                  </a:lnTo>
                  <a:lnTo>
                    <a:pt x="10" y="67"/>
                  </a:lnTo>
                  <a:lnTo>
                    <a:pt x="10" y="75"/>
                  </a:lnTo>
                  <a:lnTo>
                    <a:pt x="8" y="81"/>
                  </a:lnTo>
                  <a:lnTo>
                    <a:pt x="6" y="87"/>
                  </a:lnTo>
                  <a:lnTo>
                    <a:pt x="4" y="92"/>
                  </a:lnTo>
                  <a:lnTo>
                    <a:pt x="4" y="98"/>
                  </a:lnTo>
                  <a:lnTo>
                    <a:pt x="2" y="104"/>
                  </a:lnTo>
                  <a:lnTo>
                    <a:pt x="2" y="108"/>
                  </a:lnTo>
                  <a:lnTo>
                    <a:pt x="2" y="113"/>
                  </a:lnTo>
                  <a:lnTo>
                    <a:pt x="2" y="117"/>
                  </a:lnTo>
                  <a:lnTo>
                    <a:pt x="0" y="123"/>
                  </a:lnTo>
                  <a:lnTo>
                    <a:pt x="0" y="127"/>
                  </a:lnTo>
                  <a:lnTo>
                    <a:pt x="0" y="131"/>
                  </a:lnTo>
                  <a:lnTo>
                    <a:pt x="0" y="136"/>
                  </a:lnTo>
                  <a:lnTo>
                    <a:pt x="0" y="140"/>
                  </a:lnTo>
                  <a:lnTo>
                    <a:pt x="0" y="144"/>
                  </a:lnTo>
                  <a:lnTo>
                    <a:pt x="0" y="148"/>
                  </a:lnTo>
                  <a:lnTo>
                    <a:pt x="0" y="152"/>
                  </a:lnTo>
                  <a:lnTo>
                    <a:pt x="0" y="155"/>
                  </a:lnTo>
                  <a:lnTo>
                    <a:pt x="0" y="157"/>
                  </a:lnTo>
                  <a:lnTo>
                    <a:pt x="0" y="161"/>
                  </a:lnTo>
                  <a:lnTo>
                    <a:pt x="0" y="165"/>
                  </a:lnTo>
                  <a:lnTo>
                    <a:pt x="0" y="169"/>
                  </a:lnTo>
                  <a:lnTo>
                    <a:pt x="0" y="171"/>
                  </a:lnTo>
                  <a:lnTo>
                    <a:pt x="25" y="171"/>
                  </a:lnTo>
                  <a:lnTo>
                    <a:pt x="25" y="167"/>
                  </a:lnTo>
                  <a:lnTo>
                    <a:pt x="25" y="165"/>
                  </a:lnTo>
                  <a:lnTo>
                    <a:pt x="25" y="161"/>
                  </a:lnTo>
                  <a:lnTo>
                    <a:pt x="25" y="157"/>
                  </a:lnTo>
                  <a:lnTo>
                    <a:pt x="25" y="154"/>
                  </a:lnTo>
                  <a:lnTo>
                    <a:pt x="25" y="150"/>
                  </a:lnTo>
                  <a:lnTo>
                    <a:pt x="25" y="148"/>
                  </a:lnTo>
                  <a:lnTo>
                    <a:pt x="25" y="144"/>
                  </a:lnTo>
                  <a:lnTo>
                    <a:pt x="25" y="140"/>
                  </a:lnTo>
                  <a:lnTo>
                    <a:pt x="25" y="136"/>
                  </a:lnTo>
                  <a:lnTo>
                    <a:pt x="25" y="132"/>
                  </a:lnTo>
                  <a:lnTo>
                    <a:pt x="25" y="129"/>
                  </a:lnTo>
                  <a:lnTo>
                    <a:pt x="25" y="125"/>
                  </a:lnTo>
                  <a:lnTo>
                    <a:pt x="25" y="119"/>
                  </a:lnTo>
                  <a:lnTo>
                    <a:pt x="25" y="115"/>
                  </a:lnTo>
                  <a:lnTo>
                    <a:pt x="27" y="111"/>
                  </a:lnTo>
                  <a:lnTo>
                    <a:pt x="27" y="106"/>
                  </a:lnTo>
                  <a:lnTo>
                    <a:pt x="27" y="102"/>
                  </a:lnTo>
                  <a:lnTo>
                    <a:pt x="29" y="96"/>
                  </a:lnTo>
                  <a:lnTo>
                    <a:pt x="29" y="92"/>
                  </a:lnTo>
                  <a:lnTo>
                    <a:pt x="31" y="87"/>
                  </a:lnTo>
                  <a:lnTo>
                    <a:pt x="33" y="81"/>
                  </a:lnTo>
                  <a:lnTo>
                    <a:pt x="35" y="75"/>
                  </a:lnTo>
                  <a:lnTo>
                    <a:pt x="35" y="69"/>
                  </a:lnTo>
                  <a:lnTo>
                    <a:pt x="38" y="62"/>
                  </a:lnTo>
                  <a:lnTo>
                    <a:pt x="40" y="56"/>
                  </a:lnTo>
                  <a:lnTo>
                    <a:pt x="42" y="50"/>
                  </a:lnTo>
                  <a:lnTo>
                    <a:pt x="44" y="42"/>
                  </a:lnTo>
                  <a:lnTo>
                    <a:pt x="48" y="35"/>
                  </a:lnTo>
                  <a:lnTo>
                    <a:pt x="52" y="27"/>
                  </a:lnTo>
                  <a:lnTo>
                    <a:pt x="54" y="19"/>
                  </a:lnTo>
                  <a:lnTo>
                    <a:pt x="58" y="12"/>
                  </a:lnTo>
                  <a:lnTo>
                    <a:pt x="37" y="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85" name="Freeform 113"/>
            <p:cNvSpPr>
              <a:spLocks/>
            </p:cNvSpPr>
            <p:nvPr/>
          </p:nvSpPr>
          <p:spPr bwMode="auto">
            <a:xfrm>
              <a:off x="3381" y="3322"/>
              <a:ext cx="60" cy="266"/>
            </a:xfrm>
            <a:custGeom>
              <a:avLst/>
              <a:gdLst>
                <a:gd name="T0" fmla="*/ 28 w 60"/>
                <a:gd name="T1" fmla="*/ 10 h 266"/>
                <a:gd name="T2" fmla="*/ 30 w 60"/>
                <a:gd name="T3" fmla="*/ 20 h 266"/>
                <a:gd name="T4" fmla="*/ 32 w 60"/>
                <a:gd name="T5" fmla="*/ 29 h 266"/>
                <a:gd name="T6" fmla="*/ 32 w 60"/>
                <a:gd name="T7" fmla="*/ 43 h 266"/>
                <a:gd name="T8" fmla="*/ 34 w 60"/>
                <a:gd name="T9" fmla="*/ 56 h 266"/>
                <a:gd name="T10" fmla="*/ 34 w 60"/>
                <a:gd name="T11" fmla="*/ 69 h 266"/>
                <a:gd name="T12" fmla="*/ 34 w 60"/>
                <a:gd name="T13" fmla="*/ 87 h 266"/>
                <a:gd name="T14" fmla="*/ 34 w 60"/>
                <a:gd name="T15" fmla="*/ 104 h 266"/>
                <a:gd name="T16" fmla="*/ 32 w 60"/>
                <a:gd name="T17" fmla="*/ 121 h 266"/>
                <a:gd name="T18" fmla="*/ 30 w 60"/>
                <a:gd name="T19" fmla="*/ 138 h 266"/>
                <a:gd name="T20" fmla="*/ 28 w 60"/>
                <a:gd name="T21" fmla="*/ 156 h 266"/>
                <a:gd name="T22" fmla="*/ 24 w 60"/>
                <a:gd name="T23" fmla="*/ 175 h 266"/>
                <a:gd name="T24" fmla="*/ 21 w 60"/>
                <a:gd name="T25" fmla="*/ 194 h 266"/>
                <a:gd name="T26" fmla="*/ 15 w 60"/>
                <a:gd name="T27" fmla="*/ 211 h 266"/>
                <a:gd name="T28" fmla="*/ 9 w 60"/>
                <a:gd name="T29" fmla="*/ 228 h 266"/>
                <a:gd name="T30" fmla="*/ 3 w 60"/>
                <a:gd name="T31" fmla="*/ 246 h 266"/>
                <a:gd name="T32" fmla="*/ 21 w 60"/>
                <a:gd name="T33" fmla="*/ 265 h 266"/>
                <a:gd name="T34" fmla="*/ 28 w 60"/>
                <a:gd name="T35" fmla="*/ 246 h 266"/>
                <a:gd name="T36" fmla="*/ 36 w 60"/>
                <a:gd name="T37" fmla="*/ 228 h 266"/>
                <a:gd name="T38" fmla="*/ 42 w 60"/>
                <a:gd name="T39" fmla="*/ 209 h 266"/>
                <a:gd name="T40" fmla="*/ 45 w 60"/>
                <a:gd name="T41" fmla="*/ 190 h 266"/>
                <a:gd name="T42" fmla="*/ 49 w 60"/>
                <a:gd name="T43" fmla="*/ 169 h 266"/>
                <a:gd name="T44" fmla="*/ 53 w 60"/>
                <a:gd name="T45" fmla="*/ 150 h 266"/>
                <a:gd name="T46" fmla="*/ 55 w 60"/>
                <a:gd name="T47" fmla="*/ 133 h 266"/>
                <a:gd name="T48" fmla="*/ 57 w 60"/>
                <a:gd name="T49" fmla="*/ 113 h 266"/>
                <a:gd name="T50" fmla="*/ 57 w 60"/>
                <a:gd name="T51" fmla="*/ 96 h 266"/>
                <a:gd name="T52" fmla="*/ 59 w 60"/>
                <a:gd name="T53" fmla="*/ 79 h 266"/>
                <a:gd name="T54" fmla="*/ 59 w 60"/>
                <a:gd name="T55" fmla="*/ 62 h 266"/>
                <a:gd name="T56" fmla="*/ 57 w 60"/>
                <a:gd name="T57" fmla="*/ 46 h 266"/>
                <a:gd name="T58" fmla="*/ 57 w 60"/>
                <a:gd name="T59" fmla="*/ 33 h 266"/>
                <a:gd name="T60" fmla="*/ 55 w 60"/>
                <a:gd name="T61" fmla="*/ 22 h 266"/>
                <a:gd name="T62" fmla="*/ 53 w 60"/>
                <a:gd name="T63" fmla="*/ 10 h 266"/>
                <a:gd name="T64" fmla="*/ 51 w 60"/>
                <a:gd name="T65" fmla="*/ 0 h 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266"/>
                <a:gd name="T101" fmla="*/ 60 w 60"/>
                <a:gd name="T102" fmla="*/ 266 h 2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266">
                  <a:moveTo>
                    <a:pt x="28" y="6"/>
                  </a:moveTo>
                  <a:lnTo>
                    <a:pt x="28" y="10"/>
                  </a:lnTo>
                  <a:lnTo>
                    <a:pt x="30" y="14"/>
                  </a:lnTo>
                  <a:lnTo>
                    <a:pt x="30" y="20"/>
                  </a:lnTo>
                  <a:lnTo>
                    <a:pt x="32" y="23"/>
                  </a:lnTo>
                  <a:lnTo>
                    <a:pt x="32" y="29"/>
                  </a:lnTo>
                  <a:lnTo>
                    <a:pt x="32" y="35"/>
                  </a:lnTo>
                  <a:lnTo>
                    <a:pt x="32" y="43"/>
                  </a:lnTo>
                  <a:lnTo>
                    <a:pt x="34" y="48"/>
                  </a:lnTo>
                  <a:lnTo>
                    <a:pt x="34" y="56"/>
                  </a:lnTo>
                  <a:lnTo>
                    <a:pt x="34" y="62"/>
                  </a:lnTo>
                  <a:lnTo>
                    <a:pt x="34" y="69"/>
                  </a:lnTo>
                  <a:lnTo>
                    <a:pt x="34" y="79"/>
                  </a:lnTo>
                  <a:lnTo>
                    <a:pt x="34" y="87"/>
                  </a:lnTo>
                  <a:lnTo>
                    <a:pt x="34" y="94"/>
                  </a:lnTo>
                  <a:lnTo>
                    <a:pt x="34" y="104"/>
                  </a:lnTo>
                  <a:lnTo>
                    <a:pt x="32" y="112"/>
                  </a:lnTo>
                  <a:lnTo>
                    <a:pt x="32" y="121"/>
                  </a:lnTo>
                  <a:lnTo>
                    <a:pt x="32" y="129"/>
                  </a:lnTo>
                  <a:lnTo>
                    <a:pt x="30" y="138"/>
                  </a:lnTo>
                  <a:lnTo>
                    <a:pt x="28" y="148"/>
                  </a:lnTo>
                  <a:lnTo>
                    <a:pt x="28" y="156"/>
                  </a:lnTo>
                  <a:lnTo>
                    <a:pt x="26" y="165"/>
                  </a:lnTo>
                  <a:lnTo>
                    <a:pt x="24" y="175"/>
                  </a:lnTo>
                  <a:lnTo>
                    <a:pt x="23" y="184"/>
                  </a:lnTo>
                  <a:lnTo>
                    <a:pt x="21" y="194"/>
                  </a:lnTo>
                  <a:lnTo>
                    <a:pt x="19" y="202"/>
                  </a:lnTo>
                  <a:lnTo>
                    <a:pt x="15" y="211"/>
                  </a:lnTo>
                  <a:lnTo>
                    <a:pt x="13" y="221"/>
                  </a:lnTo>
                  <a:lnTo>
                    <a:pt x="9" y="228"/>
                  </a:lnTo>
                  <a:lnTo>
                    <a:pt x="7" y="238"/>
                  </a:lnTo>
                  <a:lnTo>
                    <a:pt x="3" y="246"/>
                  </a:lnTo>
                  <a:lnTo>
                    <a:pt x="0" y="253"/>
                  </a:lnTo>
                  <a:lnTo>
                    <a:pt x="21" y="265"/>
                  </a:lnTo>
                  <a:lnTo>
                    <a:pt x="24" y="255"/>
                  </a:lnTo>
                  <a:lnTo>
                    <a:pt x="28" y="246"/>
                  </a:lnTo>
                  <a:lnTo>
                    <a:pt x="32" y="236"/>
                  </a:lnTo>
                  <a:lnTo>
                    <a:pt x="36" y="228"/>
                  </a:lnTo>
                  <a:lnTo>
                    <a:pt x="38" y="219"/>
                  </a:lnTo>
                  <a:lnTo>
                    <a:pt x="42" y="209"/>
                  </a:lnTo>
                  <a:lnTo>
                    <a:pt x="44" y="200"/>
                  </a:lnTo>
                  <a:lnTo>
                    <a:pt x="45" y="190"/>
                  </a:lnTo>
                  <a:lnTo>
                    <a:pt x="47" y="179"/>
                  </a:lnTo>
                  <a:lnTo>
                    <a:pt x="49" y="169"/>
                  </a:lnTo>
                  <a:lnTo>
                    <a:pt x="51" y="159"/>
                  </a:lnTo>
                  <a:lnTo>
                    <a:pt x="53" y="150"/>
                  </a:lnTo>
                  <a:lnTo>
                    <a:pt x="55" y="140"/>
                  </a:lnTo>
                  <a:lnTo>
                    <a:pt x="55" y="133"/>
                  </a:lnTo>
                  <a:lnTo>
                    <a:pt x="57" y="123"/>
                  </a:lnTo>
                  <a:lnTo>
                    <a:pt x="57" y="113"/>
                  </a:lnTo>
                  <a:lnTo>
                    <a:pt x="57" y="104"/>
                  </a:lnTo>
                  <a:lnTo>
                    <a:pt x="57" y="96"/>
                  </a:lnTo>
                  <a:lnTo>
                    <a:pt x="59" y="87"/>
                  </a:lnTo>
                  <a:lnTo>
                    <a:pt x="59" y="79"/>
                  </a:lnTo>
                  <a:lnTo>
                    <a:pt x="59" y="69"/>
                  </a:lnTo>
                  <a:lnTo>
                    <a:pt x="59" y="62"/>
                  </a:lnTo>
                  <a:lnTo>
                    <a:pt x="57" y="54"/>
                  </a:lnTo>
                  <a:lnTo>
                    <a:pt x="57" y="46"/>
                  </a:lnTo>
                  <a:lnTo>
                    <a:pt x="57" y="41"/>
                  </a:lnTo>
                  <a:lnTo>
                    <a:pt x="57" y="33"/>
                  </a:lnTo>
                  <a:lnTo>
                    <a:pt x="55" y="27"/>
                  </a:lnTo>
                  <a:lnTo>
                    <a:pt x="55" y="22"/>
                  </a:lnTo>
                  <a:lnTo>
                    <a:pt x="55" y="16"/>
                  </a:lnTo>
                  <a:lnTo>
                    <a:pt x="53" y="10"/>
                  </a:lnTo>
                  <a:lnTo>
                    <a:pt x="53" y="4"/>
                  </a:lnTo>
                  <a:lnTo>
                    <a:pt x="51" y="0"/>
                  </a:lnTo>
                  <a:lnTo>
                    <a:pt x="28" y="6"/>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86" name="Freeform 114"/>
            <p:cNvSpPr>
              <a:spLocks/>
            </p:cNvSpPr>
            <p:nvPr/>
          </p:nvSpPr>
          <p:spPr bwMode="auto">
            <a:xfrm>
              <a:off x="3398" y="3259"/>
              <a:ext cx="35" cy="70"/>
            </a:xfrm>
            <a:custGeom>
              <a:avLst/>
              <a:gdLst>
                <a:gd name="T0" fmla="*/ 0 w 35"/>
                <a:gd name="T1" fmla="*/ 6 h 70"/>
                <a:gd name="T2" fmla="*/ 0 w 35"/>
                <a:gd name="T3" fmla="*/ 8 h 70"/>
                <a:gd name="T4" fmla="*/ 0 w 35"/>
                <a:gd name="T5" fmla="*/ 10 h 70"/>
                <a:gd name="T6" fmla="*/ 2 w 35"/>
                <a:gd name="T7" fmla="*/ 10 h 70"/>
                <a:gd name="T8" fmla="*/ 2 w 35"/>
                <a:gd name="T9" fmla="*/ 12 h 70"/>
                <a:gd name="T10" fmla="*/ 2 w 35"/>
                <a:gd name="T11" fmla="*/ 14 h 70"/>
                <a:gd name="T12" fmla="*/ 2 w 35"/>
                <a:gd name="T13" fmla="*/ 16 h 70"/>
                <a:gd name="T14" fmla="*/ 2 w 35"/>
                <a:gd name="T15" fmla="*/ 17 h 70"/>
                <a:gd name="T16" fmla="*/ 2 w 35"/>
                <a:gd name="T17" fmla="*/ 19 h 70"/>
                <a:gd name="T18" fmla="*/ 2 w 35"/>
                <a:gd name="T19" fmla="*/ 21 h 70"/>
                <a:gd name="T20" fmla="*/ 2 w 35"/>
                <a:gd name="T21" fmla="*/ 23 h 70"/>
                <a:gd name="T22" fmla="*/ 2 w 35"/>
                <a:gd name="T23" fmla="*/ 25 h 70"/>
                <a:gd name="T24" fmla="*/ 2 w 35"/>
                <a:gd name="T25" fmla="*/ 27 h 70"/>
                <a:gd name="T26" fmla="*/ 2 w 35"/>
                <a:gd name="T27" fmla="*/ 29 h 70"/>
                <a:gd name="T28" fmla="*/ 4 w 35"/>
                <a:gd name="T29" fmla="*/ 33 h 70"/>
                <a:gd name="T30" fmla="*/ 4 w 35"/>
                <a:gd name="T31" fmla="*/ 35 h 70"/>
                <a:gd name="T32" fmla="*/ 4 w 35"/>
                <a:gd name="T33" fmla="*/ 37 h 70"/>
                <a:gd name="T34" fmla="*/ 4 w 35"/>
                <a:gd name="T35" fmla="*/ 39 h 70"/>
                <a:gd name="T36" fmla="*/ 4 w 35"/>
                <a:gd name="T37" fmla="*/ 40 h 70"/>
                <a:gd name="T38" fmla="*/ 6 w 35"/>
                <a:gd name="T39" fmla="*/ 44 h 70"/>
                <a:gd name="T40" fmla="*/ 6 w 35"/>
                <a:gd name="T41" fmla="*/ 46 h 70"/>
                <a:gd name="T42" fmla="*/ 6 w 35"/>
                <a:gd name="T43" fmla="*/ 50 h 70"/>
                <a:gd name="T44" fmla="*/ 7 w 35"/>
                <a:gd name="T45" fmla="*/ 52 h 70"/>
                <a:gd name="T46" fmla="*/ 7 w 35"/>
                <a:gd name="T47" fmla="*/ 56 h 70"/>
                <a:gd name="T48" fmla="*/ 7 w 35"/>
                <a:gd name="T49" fmla="*/ 60 h 70"/>
                <a:gd name="T50" fmla="*/ 9 w 35"/>
                <a:gd name="T51" fmla="*/ 62 h 70"/>
                <a:gd name="T52" fmla="*/ 9 w 35"/>
                <a:gd name="T53" fmla="*/ 65 h 70"/>
                <a:gd name="T54" fmla="*/ 11 w 35"/>
                <a:gd name="T55" fmla="*/ 69 h 70"/>
                <a:gd name="T56" fmla="*/ 34 w 35"/>
                <a:gd name="T57" fmla="*/ 63 h 70"/>
                <a:gd name="T58" fmla="*/ 34 w 35"/>
                <a:gd name="T59" fmla="*/ 60 h 70"/>
                <a:gd name="T60" fmla="*/ 32 w 35"/>
                <a:gd name="T61" fmla="*/ 56 h 70"/>
                <a:gd name="T62" fmla="*/ 32 w 35"/>
                <a:gd name="T63" fmla="*/ 54 h 70"/>
                <a:gd name="T64" fmla="*/ 30 w 35"/>
                <a:gd name="T65" fmla="*/ 50 h 70"/>
                <a:gd name="T66" fmla="*/ 30 w 35"/>
                <a:gd name="T67" fmla="*/ 48 h 70"/>
                <a:gd name="T68" fmla="*/ 30 w 35"/>
                <a:gd name="T69" fmla="*/ 44 h 70"/>
                <a:gd name="T70" fmla="*/ 28 w 35"/>
                <a:gd name="T71" fmla="*/ 42 h 70"/>
                <a:gd name="T72" fmla="*/ 28 w 35"/>
                <a:gd name="T73" fmla="*/ 39 h 70"/>
                <a:gd name="T74" fmla="*/ 28 w 35"/>
                <a:gd name="T75" fmla="*/ 37 h 70"/>
                <a:gd name="T76" fmla="*/ 28 w 35"/>
                <a:gd name="T77" fmla="*/ 35 h 70"/>
                <a:gd name="T78" fmla="*/ 27 w 35"/>
                <a:gd name="T79" fmla="*/ 33 h 70"/>
                <a:gd name="T80" fmla="*/ 27 w 35"/>
                <a:gd name="T81" fmla="*/ 31 h 70"/>
                <a:gd name="T82" fmla="*/ 27 w 35"/>
                <a:gd name="T83" fmla="*/ 29 h 70"/>
                <a:gd name="T84" fmla="*/ 27 w 35"/>
                <a:gd name="T85" fmla="*/ 27 h 70"/>
                <a:gd name="T86" fmla="*/ 27 w 35"/>
                <a:gd name="T87" fmla="*/ 25 h 70"/>
                <a:gd name="T88" fmla="*/ 27 w 35"/>
                <a:gd name="T89" fmla="*/ 23 h 70"/>
                <a:gd name="T90" fmla="*/ 27 w 35"/>
                <a:gd name="T91" fmla="*/ 21 h 70"/>
                <a:gd name="T92" fmla="*/ 27 w 35"/>
                <a:gd name="T93" fmla="*/ 19 h 70"/>
                <a:gd name="T94" fmla="*/ 25 w 35"/>
                <a:gd name="T95" fmla="*/ 17 h 70"/>
                <a:gd name="T96" fmla="*/ 25 w 35"/>
                <a:gd name="T97" fmla="*/ 16 h 70"/>
                <a:gd name="T98" fmla="*/ 25 w 35"/>
                <a:gd name="T99" fmla="*/ 14 h 70"/>
                <a:gd name="T100" fmla="*/ 25 w 35"/>
                <a:gd name="T101" fmla="*/ 12 h 70"/>
                <a:gd name="T102" fmla="*/ 25 w 35"/>
                <a:gd name="T103" fmla="*/ 10 h 70"/>
                <a:gd name="T104" fmla="*/ 25 w 35"/>
                <a:gd name="T105" fmla="*/ 8 h 70"/>
                <a:gd name="T106" fmla="*/ 25 w 35"/>
                <a:gd name="T107" fmla="*/ 6 h 70"/>
                <a:gd name="T108" fmla="*/ 25 w 35"/>
                <a:gd name="T109" fmla="*/ 4 h 70"/>
                <a:gd name="T110" fmla="*/ 25 w 35"/>
                <a:gd name="T111" fmla="*/ 2 h 70"/>
                <a:gd name="T112" fmla="*/ 23 w 35"/>
                <a:gd name="T113" fmla="*/ 0 h 70"/>
                <a:gd name="T114" fmla="*/ 0 w 35"/>
                <a:gd name="T115" fmla="*/ 6 h 7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5"/>
                <a:gd name="T175" fmla="*/ 0 h 70"/>
                <a:gd name="T176" fmla="*/ 35 w 35"/>
                <a:gd name="T177" fmla="*/ 70 h 7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5" h="70">
                  <a:moveTo>
                    <a:pt x="0" y="6"/>
                  </a:moveTo>
                  <a:lnTo>
                    <a:pt x="0" y="8"/>
                  </a:lnTo>
                  <a:lnTo>
                    <a:pt x="0" y="10"/>
                  </a:lnTo>
                  <a:lnTo>
                    <a:pt x="2" y="10"/>
                  </a:lnTo>
                  <a:lnTo>
                    <a:pt x="2" y="12"/>
                  </a:lnTo>
                  <a:lnTo>
                    <a:pt x="2" y="14"/>
                  </a:lnTo>
                  <a:lnTo>
                    <a:pt x="2" y="16"/>
                  </a:lnTo>
                  <a:lnTo>
                    <a:pt x="2" y="17"/>
                  </a:lnTo>
                  <a:lnTo>
                    <a:pt x="2" y="19"/>
                  </a:lnTo>
                  <a:lnTo>
                    <a:pt x="2" y="21"/>
                  </a:lnTo>
                  <a:lnTo>
                    <a:pt x="2" y="23"/>
                  </a:lnTo>
                  <a:lnTo>
                    <a:pt x="2" y="25"/>
                  </a:lnTo>
                  <a:lnTo>
                    <a:pt x="2" y="27"/>
                  </a:lnTo>
                  <a:lnTo>
                    <a:pt x="2" y="29"/>
                  </a:lnTo>
                  <a:lnTo>
                    <a:pt x="4" y="33"/>
                  </a:lnTo>
                  <a:lnTo>
                    <a:pt x="4" y="35"/>
                  </a:lnTo>
                  <a:lnTo>
                    <a:pt x="4" y="37"/>
                  </a:lnTo>
                  <a:lnTo>
                    <a:pt x="4" y="39"/>
                  </a:lnTo>
                  <a:lnTo>
                    <a:pt x="4" y="40"/>
                  </a:lnTo>
                  <a:lnTo>
                    <a:pt x="6" y="44"/>
                  </a:lnTo>
                  <a:lnTo>
                    <a:pt x="6" y="46"/>
                  </a:lnTo>
                  <a:lnTo>
                    <a:pt x="6" y="50"/>
                  </a:lnTo>
                  <a:lnTo>
                    <a:pt x="7" y="52"/>
                  </a:lnTo>
                  <a:lnTo>
                    <a:pt x="7" y="56"/>
                  </a:lnTo>
                  <a:lnTo>
                    <a:pt x="7" y="60"/>
                  </a:lnTo>
                  <a:lnTo>
                    <a:pt x="9" y="62"/>
                  </a:lnTo>
                  <a:lnTo>
                    <a:pt x="9" y="65"/>
                  </a:lnTo>
                  <a:lnTo>
                    <a:pt x="11" y="69"/>
                  </a:lnTo>
                  <a:lnTo>
                    <a:pt x="34" y="63"/>
                  </a:lnTo>
                  <a:lnTo>
                    <a:pt x="34" y="60"/>
                  </a:lnTo>
                  <a:lnTo>
                    <a:pt x="32" y="56"/>
                  </a:lnTo>
                  <a:lnTo>
                    <a:pt x="32" y="54"/>
                  </a:lnTo>
                  <a:lnTo>
                    <a:pt x="30" y="50"/>
                  </a:lnTo>
                  <a:lnTo>
                    <a:pt x="30" y="48"/>
                  </a:lnTo>
                  <a:lnTo>
                    <a:pt x="30" y="44"/>
                  </a:lnTo>
                  <a:lnTo>
                    <a:pt x="28" y="42"/>
                  </a:lnTo>
                  <a:lnTo>
                    <a:pt x="28" y="39"/>
                  </a:lnTo>
                  <a:lnTo>
                    <a:pt x="28" y="37"/>
                  </a:lnTo>
                  <a:lnTo>
                    <a:pt x="28" y="35"/>
                  </a:lnTo>
                  <a:lnTo>
                    <a:pt x="27" y="33"/>
                  </a:lnTo>
                  <a:lnTo>
                    <a:pt x="27" y="31"/>
                  </a:lnTo>
                  <a:lnTo>
                    <a:pt x="27" y="29"/>
                  </a:lnTo>
                  <a:lnTo>
                    <a:pt x="27" y="27"/>
                  </a:lnTo>
                  <a:lnTo>
                    <a:pt x="27" y="25"/>
                  </a:lnTo>
                  <a:lnTo>
                    <a:pt x="27" y="23"/>
                  </a:lnTo>
                  <a:lnTo>
                    <a:pt x="27" y="21"/>
                  </a:lnTo>
                  <a:lnTo>
                    <a:pt x="27" y="19"/>
                  </a:lnTo>
                  <a:lnTo>
                    <a:pt x="25" y="17"/>
                  </a:lnTo>
                  <a:lnTo>
                    <a:pt x="25" y="16"/>
                  </a:lnTo>
                  <a:lnTo>
                    <a:pt x="25" y="14"/>
                  </a:lnTo>
                  <a:lnTo>
                    <a:pt x="25" y="12"/>
                  </a:lnTo>
                  <a:lnTo>
                    <a:pt x="25" y="10"/>
                  </a:lnTo>
                  <a:lnTo>
                    <a:pt x="25" y="8"/>
                  </a:lnTo>
                  <a:lnTo>
                    <a:pt x="25" y="6"/>
                  </a:lnTo>
                  <a:lnTo>
                    <a:pt x="25" y="4"/>
                  </a:lnTo>
                  <a:lnTo>
                    <a:pt x="25" y="2"/>
                  </a:lnTo>
                  <a:lnTo>
                    <a:pt x="23" y="0"/>
                  </a:lnTo>
                  <a:lnTo>
                    <a:pt x="0" y="6"/>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87" name="Freeform 115"/>
            <p:cNvSpPr>
              <a:spLocks/>
            </p:cNvSpPr>
            <p:nvPr/>
          </p:nvSpPr>
          <p:spPr bwMode="auto">
            <a:xfrm>
              <a:off x="3398" y="3139"/>
              <a:ext cx="29" cy="127"/>
            </a:xfrm>
            <a:custGeom>
              <a:avLst/>
              <a:gdLst>
                <a:gd name="T0" fmla="*/ 0 w 29"/>
                <a:gd name="T1" fmla="*/ 7 h 127"/>
                <a:gd name="T2" fmla="*/ 2 w 29"/>
                <a:gd name="T3" fmla="*/ 13 h 127"/>
                <a:gd name="T4" fmla="*/ 4 w 29"/>
                <a:gd name="T5" fmla="*/ 21 h 127"/>
                <a:gd name="T6" fmla="*/ 4 w 29"/>
                <a:gd name="T7" fmla="*/ 28 h 127"/>
                <a:gd name="T8" fmla="*/ 4 w 29"/>
                <a:gd name="T9" fmla="*/ 38 h 127"/>
                <a:gd name="T10" fmla="*/ 4 w 29"/>
                <a:gd name="T11" fmla="*/ 46 h 127"/>
                <a:gd name="T12" fmla="*/ 4 w 29"/>
                <a:gd name="T13" fmla="*/ 55 h 127"/>
                <a:gd name="T14" fmla="*/ 4 w 29"/>
                <a:gd name="T15" fmla="*/ 63 h 127"/>
                <a:gd name="T16" fmla="*/ 4 w 29"/>
                <a:gd name="T17" fmla="*/ 72 h 127"/>
                <a:gd name="T18" fmla="*/ 2 w 29"/>
                <a:gd name="T19" fmla="*/ 80 h 127"/>
                <a:gd name="T20" fmla="*/ 2 w 29"/>
                <a:gd name="T21" fmla="*/ 88 h 127"/>
                <a:gd name="T22" fmla="*/ 0 w 29"/>
                <a:gd name="T23" fmla="*/ 95 h 127"/>
                <a:gd name="T24" fmla="*/ 0 w 29"/>
                <a:gd name="T25" fmla="*/ 103 h 127"/>
                <a:gd name="T26" fmla="*/ 0 w 29"/>
                <a:gd name="T27" fmla="*/ 109 h 127"/>
                <a:gd name="T28" fmla="*/ 0 w 29"/>
                <a:gd name="T29" fmla="*/ 114 h 127"/>
                <a:gd name="T30" fmla="*/ 0 w 29"/>
                <a:gd name="T31" fmla="*/ 120 h 127"/>
                <a:gd name="T32" fmla="*/ 0 w 29"/>
                <a:gd name="T33" fmla="*/ 126 h 127"/>
                <a:gd name="T34" fmla="*/ 23 w 29"/>
                <a:gd name="T35" fmla="*/ 118 h 127"/>
                <a:gd name="T36" fmla="*/ 23 w 29"/>
                <a:gd name="T37" fmla="*/ 113 h 127"/>
                <a:gd name="T38" fmla="*/ 25 w 29"/>
                <a:gd name="T39" fmla="*/ 109 h 127"/>
                <a:gd name="T40" fmla="*/ 25 w 29"/>
                <a:gd name="T41" fmla="*/ 101 h 127"/>
                <a:gd name="T42" fmla="*/ 25 w 29"/>
                <a:gd name="T43" fmla="*/ 95 h 127"/>
                <a:gd name="T44" fmla="*/ 27 w 29"/>
                <a:gd name="T45" fmla="*/ 86 h 127"/>
                <a:gd name="T46" fmla="*/ 27 w 29"/>
                <a:gd name="T47" fmla="*/ 78 h 127"/>
                <a:gd name="T48" fmla="*/ 27 w 29"/>
                <a:gd name="T49" fmla="*/ 69 h 127"/>
                <a:gd name="T50" fmla="*/ 28 w 29"/>
                <a:gd name="T51" fmla="*/ 61 h 127"/>
                <a:gd name="T52" fmla="*/ 28 w 29"/>
                <a:gd name="T53" fmla="*/ 51 h 127"/>
                <a:gd name="T54" fmla="*/ 28 w 29"/>
                <a:gd name="T55" fmla="*/ 42 h 127"/>
                <a:gd name="T56" fmla="*/ 28 w 29"/>
                <a:gd name="T57" fmla="*/ 32 h 127"/>
                <a:gd name="T58" fmla="*/ 27 w 29"/>
                <a:gd name="T59" fmla="*/ 23 h 127"/>
                <a:gd name="T60" fmla="*/ 27 w 29"/>
                <a:gd name="T61" fmla="*/ 13 h 127"/>
                <a:gd name="T62" fmla="*/ 25 w 29"/>
                <a:gd name="T63" fmla="*/ 3 h 127"/>
                <a:gd name="T64" fmla="*/ 0 w 29"/>
                <a:gd name="T65" fmla="*/ 5 h 1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
                <a:gd name="T100" fmla="*/ 0 h 127"/>
                <a:gd name="T101" fmla="*/ 29 w 29"/>
                <a:gd name="T102" fmla="*/ 127 h 12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 h="127">
                  <a:moveTo>
                    <a:pt x="0" y="5"/>
                  </a:moveTo>
                  <a:lnTo>
                    <a:pt x="0" y="7"/>
                  </a:lnTo>
                  <a:lnTo>
                    <a:pt x="2" y="9"/>
                  </a:lnTo>
                  <a:lnTo>
                    <a:pt x="2" y="13"/>
                  </a:lnTo>
                  <a:lnTo>
                    <a:pt x="2" y="17"/>
                  </a:lnTo>
                  <a:lnTo>
                    <a:pt x="4" y="21"/>
                  </a:lnTo>
                  <a:lnTo>
                    <a:pt x="4" y="24"/>
                  </a:lnTo>
                  <a:lnTo>
                    <a:pt x="4" y="28"/>
                  </a:lnTo>
                  <a:lnTo>
                    <a:pt x="4" y="32"/>
                  </a:lnTo>
                  <a:lnTo>
                    <a:pt x="4" y="38"/>
                  </a:lnTo>
                  <a:lnTo>
                    <a:pt x="4" y="42"/>
                  </a:lnTo>
                  <a:lnTo>
                    <a:pt x="4" y="46"/>
                  </a:lnTo>
                  <a:lnTo>
                    <a:pt x="4" y="49"/>
                  </a:lnTo>
                  <a:lnTo>
                    <a:pt x="4" y="55"/>
                  </a:lnTo>
                  <a:lnTo>
                    <a:pt x="4" y="59"/>
                  </a:lnTo>
                  <a:lnTo>
                    <a:pt x="4" y="63"/>
                  </a:lnTo>
                  <a:lnTo>
                    <a:pt x="4" y="69"/>
                  </a:lnTo>
                  <a:lnTo>
                    <a:pt x="4" y="72"/>
                  </a:lnTo>
                  <a:lnTo>
                    <a:pt x="2" y="76"/>
                  </a:lnTo>
                  <a:lnTo>
                    <a:pt x="2" y="80"/>
                  </a:lnTo>
                  <a:lnTo>
                    <a:pt x="2" y="84"/>
                  </a:lnTo>
                  <a:lnTo>
                    <a:pt x="2" y="88"/>
                  </a:lnTo>
                  <a:lnTo>
                    <a:pt x="2" y="92"/>
                  </a:lnTo>
                  <a:lnTo>
                    <a:pt x="0" y="95"/>
                  </a:lnTo>
                  <a:lnTo>
                    <a:pt x="0" y="99"/>
                  </a:lnTo>
                  <a:lnTo>
                    <a:pt x="0" y="103"/>
                  </a:lnTo>
                  <a:lnTo>
                    <a:pt x="0" y="107"/>
                  </a:lnTo>
                  <a:lnTo>
                    <a:pt x="0" y="109"/>
                  </a:lnTo>
                  <a:lnTo>
                    <a:pt x="0" y="113"/>
                  </a:lnTo>
                  <a:lnTo>
                    <a:pt x="0" y="114"/>
                  </a:lnTo>
                  <a:lnTo>
                    <a:pt x="0" y="118"/>
                  </a:lnTo>
                  <a:lnTo>
                    <a:pt x="0" y="120"/>
                  </a:lnTo>
                  <a:lnTo>
                    <a:pt x="0" y="122"/>
                  </a:lnTo>
                  <a:lnTo>
                    <a:pt x="0" y="126"/>
                  </a:lnTo>
                  <a:lnTo>
                    <a:pt x="23" y="120"/>
                  </a:lnTo>
                  <a:lnTo>
                    <a:pt x="23" y="118"/>
                  </a:lnTo>
                  <a:lnTo>
                    <a:pt x="23" y="116"/>
                  </a:lnTo>
                  <a:lnTo>
                    <a:pt x="23" y="113"/>
                  </a:lnTo>
                  <a:lnTo>
                    <a:pt x="23" y="111"/>
                  </a:lnTo>
                  <a:lnTo>
                    <a:pt x="25" y="109"/>
                  </a:lnTo>
                  <a:lnTo>
                    <a:pt x="25" y="105"/>
                  </a:lnTo>
                  <a:lnTo>
                    <a:pt x="25" y="101"/>
                  </a:lnTo>
                  <a:lnTo>
                    <a:pt x="25" y="97"/>
                  </a:lnTo>
                  <a:lnTo>
                    <a:pt x="25" y="95"/>
                  </a:lnTo>
                  <a:lnTo>
                    <a:pt x="25" y="92"/>
                  </a:lnTo>
                  <a:lnTo>
                    <a:pt x="27" y="86"/>
                  </a:lnTo>
                  <a:lnTo>
                    <a:pt x="27" y="82"/>
                  </a:lnTo>
                  <a:lnTo>
                    <a:pt x="27" y="78"/>
                  </a:lnTo>
                  <a:lnTo>
                    <a:pt x="27" y="74"/>
                  </a:lnTo>
                  <a:lnTo>
                    <a:pt x="27" y="69"/>
                  </a:lnTo>
                  <a:lnTo>
                    <a:pt x="27" y="65"/>
                  </a:lnTo>
                  <a:lnTo>
                    <a:pt x="28" y="61"/>
                  </a:lnTo>
                  <a:lnTo>
                    <a:pt x="28" y="55"/>
                  </a:lnTo>
                  <a:lnTo>
                    <a:pt x="28" y="51"/>
                  </a:lnTo>
                  <a:lnTo>
                    <a:pt x="28" y="46"/>
                  </a:lnTo>
                  <a:lnTo>
                    <a:pt x="28" y="42"/>
                  </a:lnTo>
                  <a:lnTo>
                    <a:pt x="28" y="36"/>
                  </a:lnTo>
                  <a:lnTo>
                    <a:pt x="28" y="32"/>
                  </a:lnTo>
                  <a:lnTo>
                    <a:pt x="28" y="26"/>
                  </a:lnTo>
                  <a:lnTo>
                    <a:pt x="27" y="23"/>
                  </a:lnTo>
                  <a:lnTo>
                    <a:pt x="27" y="17"/>
                  </a:lnTo>
                  <a:lnTo>
                    <a:pt x="27" y="13"/>
                  </a:lnTo>
                  <a:lnTo>
                    <a:pt x="25" y="9"/>
                  </a:lnTo>
                  <a:lnTo>
                    <a:pt x="25" y="3"/>
                  </a:lnTo>
                  <a:lnTo>
                    <a:pt x="23" y="0"/>
                  </a:lnTo>
                  <a:lnTo>
                    <a:pt x="0" y="5"/>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88" name="Freeform 116"/>
            <p:cNvSpPr>
              <a:spLocks/>
            </p:cNvSpPr>
            <p:nvPr/>
          </p:nvSpPr>
          <p:spPr bwMode="auto">
            <a:xfrm>
              <a:off x="3394" y="3049"/>
              <a:ext cx="35" cy="96"/>
            </a:xfrm>
            <a:custGeom>
              <a:avLst/>
              <a:gdLst>
                <a:gd name="T0" fmla="*/ 13 w 35"/>
                <a:gd name="T1" fmla="*/ 0 h 96"/>
                <a:gd name="T2" fmla="*/ 13 w 35"/>
                <a:gd name="T3" fmla="*/ 1 h 96"/>
                <a:gd name="T4" fmla="*/ 11 w 35"/>
                <a:gd name="T5" fmla="*/ 1 h 96"/>
                <a:gd name="T6" fmla="*/ 11 w 35"/>
                <a:gd name="T7" fmla="*/ 3 h 96"/>
                <a:gd name="T8" fmla="*/ 11 w 35"/>
                <a:gd name="T9" fmla="*/ 5 h 96"/>
                <a:gd name="T10" fmla="*/ 10 w 35"/>
                <a:gd name="T11" fmla="*/ 7 h 96"/>
                <a:gd name="T12" fmla="*/ 10 w 35"/>
                <a:gd name="T13" fmla="*/ 9 h 96"/>
                <a:gd name="T14" fmla="*/ 10 w 35"/>
                <a:gd name="T15" fmla="*/ 11 h 96"/>
                <a:gd name="T16" fmla="*/ 8 w 35"/>
                <a:gd name="T17" fmla="*/ 15 h 96"/>
                <a:gd name="T18" fmla="*/ 8 w 35"/>
                <a:gd name="T19" fmla="*/ 17 h 96"/>
                <a:gd name="T20" fmla="*/ 8 w 35"/>
                <a:gd name="T21" fmla="*/ 19 h 96"/>
                <a:gd name="T22" fmla="*/ 6 w 35"/>
                <a:gd name="T23" fmla="*/ 23 h 96"/>
                <a:gd name="T24" fmla="*/ 6 w 35"/>
                <a:gd name="T25" fmla="*/ 24 h 96"/>
                <a:gd name="T26" fmla="*/ 6 w 35"/>
                <a:gd name="T27" fmla="*/ 28 h 96"/>
                <a:gd name="T28" fmla="*/ 4 w 35"/>
                <a:gd name="T29" fmla="*/ 32 h 96"/>
                <a:gd name="T30" fmla="*/ 4 w 35"/>
                <a:gd name="T31" fmla="*/ 36 h 96"/>
                <a:gd name="T32" fmla="*/ 4 w 35"/>
                <a:gd name="T33" fmla="*/ 40 h 96"/>
                <a:gd name="T34" fmla="*/ 2 w 35"/>
                <a:gd name="T35" fmla="*/ 42 h 96"/>
                <a:gd name="T36" fmla="*/ 2 w 35"/>
                <a:gd name="T37" fmla="*/ 45 h 96"/>
                <a:gd name="T38" fmla="*/ 2 w 35"/>
                <a:gd name="T39" fmla="*/ 49 h 96"/>
                <a:gd name="T40" fmla="*/ 2 w 35"/>
                <a:gd name="T41" fmla="*/ 53 h 96"/>
                <a:gd name="T42" fmla="*/ 0 w 35"/>
                <a:gd name="T43" fmla="*/ 59 h 96"/>
                <a:gd name="T44" fmla="*/ 0 w 35"/>
                <a:gd name="T45" fmla="*/ 63 h 96"/>
                <a:gd name="T46" fmla="*/ 0 w 35"/>
                <a:gd name="T47" fmla="*/ 67 h 96"/>
                <a:gd name="T48" fmla="*/ 0 w 35"/>
                <a:gd name="T49" fmla="*/ 70 h 96"/>
                <a:gd name="T50" fmla="*/ 0 w 35"/>
                <a:gd name="T51" fmla="*/ 74 h 96"/>
                <a:gd name="T52" fmla="*/ 2 w 35"/>
                <a:gd name="T53" fmla="*/ 78 h 96"/>
                <a:gd name="T54" fmla="*/ 2 w 35"/>
                <a:gd name="T55" fmla="*/ 84 h 96"/>
                <a:gd name="T56" fmla="*/ 2 w 35"/>
                <a:gd name="T57" fmla="*/ 88 h 96"/>
                <a:gd name="T58" fmla="*/ 4 w 35"/>
                <a:gd name="T59" fmla="*/ 91 h 96"/>
                <a:gd name="T60" fmla="*/ 4 w 35"/>
                <a:gd name="T61" fmla="*/ 95 h 96"/>
                <a:gd name="T62" fmla="*/ 27 w 35"/>
                <a:gd name="T63" fmla="*/ 90 h 96"/>
                <a:gd name="T64" fmla="*/ 27 w 35"/>
                <a:gd name="T65" fmla="*/ 88 h 96"/>
                <a:gd name="T66" fmla="*/ 27 w 35"/>
                <a:gd name="T67" fmla="*/ 84 h 96"/>
                <a:gd name="T68" fmla="*/ 25 w 35"/>
                <a:gd name="T69" fmla="*/ 80 h 96"/>
                <a:gd name="T70" fmla="*/ 25 w 35"/>
                <a:gd name="T71" fmla="*/ 76 h 96"/>
                <a:gd name="T72" fmla="*/ 25 w 35"/>
                <a:gd name="T73" fmla="*/ 72 h 96"/>
                <a:gd name="T74" fmla="*/ 25 w 35"/>
                <a:gd name="T75" fmla="*/ 70 h 96"/>
                <a:gd name="T76" fmla="*/ 25 w 35"/>
                <a:gd name="T77" fmla="*/ 67 h 96"/>
                <a:gd name="T78" fmla="*/ 25 w 35"/>
                <a:gd name="T79" fmla="*/ 63 h 96"/>
                <a:gd name="T80" fmla="*/ 25 w 35"/>
                <a:gd name="T81" fmla="*/ 59 h 96"/>
                <a:gd name="T82" fmla="*/ 25 w 35"/>
                <a:gd name="T83" fmla="*/ 55 h 96"/>
                <a:gd name="T84" fmla="*/ 25 w 35"/>
                <a:gd name="T85" fmla="*/ 53 h 96"/>
                <a:gd name="T86" fmla="*/ 25 w 35"/>
                <a:gd name="T87" fmla="*/ 49 h 96"/>
                <a:gd name="T88" fmla="*/ 27 w 35"/>
                <a:gd name="T89" fmla="*/ 45 h 96"/>
                <a:gd name="T90" fmla="*/ 27 w 35"/>
                <a:gd name="T91" fmla="*/ 42 h 96"/>
                <a:gd name="T92" fmla="*/ 27 w 35"/>
                <a:gd name="T93" fmla="*/ 40 h 96"/>
                <a:gd name="T94" fmla="*/ 29 w 35"/>
                <a:gd name="T95" fmla="*/ 36 h 96"/>
                <a:gd name="T96" fmla="*/ 29 w 35"/>
                <a:gd name="T97" fmla="*/ 34 h 96"/>
                <a:gd name="T98" fmla="*/ 29 w 35"/>
                <a:gd name="T99" fmla="*/ 30 h 96"/>
                <a:gd name="T100" fmla="*/ 29 w 35"/>
                <a:gd name="T101" fmla="*/ 28 h 96"/>
                <a:gd name="T102" fmla="*/ 31 w 35"/>
                <a:gd name="T103" fmla="*/ 26 h 96"/>
                <a:gd name="T104" fmla="*/ 31 w 35"/>
                <a:gd name="T105" fmla="*/ 23 h 96"/>
                <a:gd name="T106" fmla="*/ 31 w 35"/>
                <a:gd name="T107" fmla="*/ 21 h 96"/>
                <a:gd name="T108" fmla="*/ 32 w 35"/>
                <a:gd name="T109" fmla="*/ 19 h 96"/>
                <a:gd name="T110" fmla="*/ 32 w 35"/>
                <a:gd name="T111" fmla="*/ 17 h 96"/>
                <a:gd name="T112" fmla="*/ 32 w 35"/>
                <a:gd name="T113" fmla="*/ 15 h 96"/>
                <a:gd name="T114" fmla="*/ 34 w 35"/>
                <a:gd name="T115" fmla="*/ 13 h 96"/>
                <a:gd name="T116" fmla="*/ 34 w 35"/>
                <a:gd name="T117" fmla="*/ 11 h 96"/>
                <a:gd name="T118" fmla="*/ 34 w 35"/>
                <a:gd name="T119" fmla="*/ 9 h 96"/>
                <a:gd name="T120" fmla="*/ 34 w 35"/>
                <a:gd name="T121" fmla="*/ 11 h 96"/>
                <a:gd name="T122" fmla="*/ 13 w 35"/>
                <a:gd name="T123" fmla="*/ 0 h 9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5"/>
                <a:gd name="T187" fmla="*/ 0 h 96"/>
                <a:gd name="T188" fmla="*/ 35 w 35"/>
                <a:gd name="T189" fmla="*/ 96 h 9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5" h="96">
                  <a:moveTo>
                    <a:pt x="13" y="0"/>
                  </a:moveTo>
                  <a:lnTo>
                    <a:pt x="13" y="1"/>
                  </a:lnTo>
                  <a:lnTo>
                    <a:pt x="11" y="1"/>
                  </a:lnTo>
                  <a:lnTo>
                    <a:pt x="11" y="3"/>
                  </a:lnTo>
                  <a:lnTo>
                    <a:pt x="11" y="5"/>
                  </a:lnTo>
                  <a:lnTo>
                    <a:pt x="10" y="7"/>
                  </a:lnTo>
                  <a:lnTo>
                    <a:pt x="10" y="9"/>
                  </a:lnTo>
                  <a:lnTo>
                    <a:pt x="10" y="11"/>
                  </a:lnTo>
                  <a:lnTo>
                    <a:pt x="8" y="15"/>
                  </a:lnTo>
                  <a:lnTo>
                    <a:pt x="8" y="17"/>
                  </a:lnTo>
                  <a:lnTo>
                    <a:pt x="8" y="19"/>
                  </a:lnTo>
                  <a:lnTo>
                    <a:pt x="6" y="23"/>
                  </a:lnTo>
                  <a:lnTo>
                    <a:pt x="6" y="24"/>
                  </a:lnTo>
                  <a:lnTo>
                    <a:pt x="6" y="28"/>
                  </a:lnTo>
                  <a:lnTo>
                    <a:pt x="4" y="32"/>
                  </a:lnTo>
                  <a:lnTo>
                    <a:pt x="4" y="36"/>
                  </a:lnTo>
                  <a:lnTo>
                    <a:pt x="4" y="40"/>
                  </a:lnTo>
                  <a:lnTo>
                    <a:pt x="2" y="42"/>
                  </a:lnTo>
                  <a:lnTo>
                    <a:pt x="2" y="45"/>
                  </a:lnTo>
                  <a:lnTo>
                    <a:pt x="2" y="49"/>
                  </a:lnTo>
                  <a:lnTo>
                    <a:pt x="2" y="53"/>
                  </a:lnTo>
                  <a:lnTo>
                    <a:pt x="0" y="59"/>
                  </a:lnTo>
                  <a:lnTo>
                    <a:pt x="0" y="63"/>
                  </a:lnTo>
                  <a:lnTo>
                    <a:pt x="0" y="67"/>
                  </a:lnTo>
                  <a:lnTo>
                    <a:pt x="0" y="70"/>
                  </a:lnTo>
                  <a:lnTo>
                    <a:pt x="0" y="74"/>
                  </a:lnTo>
                  <a:lnTo>
                    <a:pt x="2" y="78"/>
                  </a:lnTo>
                  <a:lnTo>
                    <a:pt x="2" y="84"/>
                  </a:lnTo>
                  <a:lnTo>
                    <a:pt x="2" y="88"/>
                  </a:lnTo>
                  <a:lnTo>
                    <a:pt x="4" y="91"/>
                  </a:lnTo>
                  <a:lnTo>
                    <a:pt x="4" y="95"/>
                  </a:lnTo>
                  <a:lnTo>
                    <a:pt x="27" y="90"/>
                  </a:lnTo>
                  <a:lnTo>
                    <a:pt x="27" y="88"/>
                  </a:lnTo>
                  <a:lnTo>
                    <a:pt x="27" y="84"/>
                  </a:lnTo>
                  <a:lnTo>
                    <a:pt x="25" y="80"/>
                  </a:lnTo>
                  <a:lnTo>
                    <a:pt x="25" y="76"/>
                  </a:lnTo>
                  <a:lnTo>
                    <a:pt x="25" y="72"/>
                  </a:lnTo>
                  <a:lnTo>
                    <a:pt x="25" y="70"/>
                  </a:lnTo>
                  <a:lnTo>
                    <a:pt x="25" y="67"/>
                  </a:lnTo>
                  <a:lnTo>
                    <a:pt x="25" y="63"/>
                  </a:lnTo>
                  <a:lnTo>
                    <a:pt x="25" y="59"/>
                  </a:lnTo>
                  <a:lnTo>
                    <a:pt x="25" y="55"/>
                  </a:lnTo>
                  <a:lnTo>
                    <a:pt x="25" y="53"/>
                  </a:lnTo>
                  <a:lnTo>
                    <a:pt x="25" y="49"/>
                  </a:lnTo>
                  <a:lnTo>
                    <a:pt x="27" y="45"/>
                  </a:lnTo>
                  <a:lnTo>
                    <a:pt x="27" y="42"/>
                  </a:lnTo>
                  <a:lnTo>
                    <a:pt x="27" y="40"/>
                  </a:lnTo>
                  <a:lnTo>
                    <a:pt x="29" y="36"/>
                  </a:lnTo>
                  <a:lnTo>
                    <a:pt x="29" y="34"/>
                  </a:lnTo>
                  <a:lnTo>
                    <a:pt x="29" y="30"/>
                  </a:lnTo>
                  <a:lnTo>
                    <a:pt x="29" y="28"/>
                  </a:lnTo>
                  <a:lnTo>
                    <a:pt x="31" y="26"/>
                  </a:lnTo>
                  <a:lnTo>
                    <a:pt x="31" y="23"/>
                  </a:lnTo>
                  <a:lnTo>
                    <a:pt x="31" y="21"/>
                  </a:lnTo>
                  <a:lnTo>
                    <a:pt x="32" y="19"/>
                  </a:lnTo>
                  <a:lnTo>
                    <a:pt x="32" y="17"/>
                  </a:lnTo>
                  <a:lnTo>
                    <a:pt x="32" y="15"/>
                  </a:lnTo>
                  <a:lnTo>
                    <a:pt x="34" y="13"/>
                  </a:lnTo>
                  <a:lnTo>
                    <a:pt x="34" y="11"/>
                  </a:lnTo>
                  <a:lnTo>
                    <a:pt x="34" y="9"/>
                  </a:lnTo>
                  <a:lnTo>
                    <a:pt x="34" y="11"/>
                  </a:lnTo>
                  <a:lnTo>
                    <a:pt x="13" y="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89" name="Freeform 117"/>
            <p:cNvSpPr>
              <a:spLocks/>
            </p:cNvSpPr>
            <p:nvPr/>
          </p:nvSpPr>
          <p:spPr bwMode="auto">
            <a:xfrm>
              <a:off x="3407" y="2757"/>
              <a:ext cx="99" cy="304"/>
            </a:xfrm>
            <a:custGeom>
              <a:avLst/>
              <a:gdLst>
                <a:gd name="T0" fmla="*/ 73 w 99"/>
                <a:gd name="T1" fmla="*/ 4 h 304"/>
                <a:gd name="T2" fmla="*/ 73 w 99"/>
                <a:gd name="T3" fmla="*/ 12 h 304"/>
                <a:gd name="T4" fmla="*/ 71 w 99"/>
                <a:gd name="T5" fmla="*/ 21 h 304"/>
                <a:gd name="T6" fmla="*/ 69 w 99"/>
                <a:gd name="T7" fmla="*/ 35 h 304"/>
                <a:gd name="T8" fmla="*/ 67 w 99"/>
                <a:gd name="T9" fmla="*/ 50 h 304"/>
                <a:gd name="T10" fmla="*/ 65 w 99"/>
                <a:gd name="T11" fmla="*/ 69 h 304"/>
                <a:gd name="T12" fmla="*/ 62 w 99"/>
                <a:gd name="T13" fmla="*/ 88 h 304"/>
                <a:gd name="T14" fmla="*/ 58 w 99"/>
                <a:gd name="T15" fmla="*/ 108 h 304"/>
                <a:gd name="T16" fmla="*/ 54 w 99"/>
                <a:gd name="T17" fmla="*/ 131 h 304"/>
                <a:gd name="T18" fmla="*/ 48 w 99"/>
                <a:gd name="T19" fmla="*/ 152 h 304"/>
                <a:gd name="T20" fmla="*/ 42 w 99"/>
                <a:gd name="T21" fmla="*/ 177 h 304"/>
                <a:gd name="T22" fmla="*/ 35 w 99"/>
                <a:gd name="T23" fmla="*/ 200 h 304"/>
                <a:gd name="T24" fmla="*/ 27 w 99"/>
                <a:gd name="T25" fmla="*/ 223 h 304"/>
                <a:gd name="T26" fmla="*/ 19 w 99"/>
                <a:gd name="T27" fmla="*/ 247 h 304"/>
                <a:gd name="T28" fmla="*/ 10 w 99"/>
                <a:gd name="T29" fmla="*/ 270 h 304"/>
                <a:gd name="T30" fmla="*/ 0 w 99"/>
                <a:gd name="T31" fmla="*/ 292 h 304"/>
                <a:gd name="T32" fmla="*/ 27 w 99"/>
                <a:gd name="T33" fmla="*/ 292 h 304"/>
                <a:gd name="T34" fmla="*/ 37 w 99"/>
                <a:gd name="T35" fmla="*/ 267 h 304"/>
                <a:gd name="T36" fmla="*/ 46 w 99"/>
                <a:gd name="T37" fmla="*/ 244 h 304"/>
                <a:gd name="T38" fmla="*/ 54 w 99"/>
                <a:gd name="T39" fmla="*/ 219 h 304"/>
                <a:gd name="T40" fmla="*/ 62 w 99"/>
                <a:gd name="T41" fmla="*/ 194 h 304"/>
                <a:gd name="T42" fmla="*/ 69 w 99"/>
                <a:gd name="T43" fmla="*/ 171 h 304"/>
                <a:gd name="T44" fmla="*/ 75 w 99"/>
                <a:gd name="T45" fmla="*/ 146 h 304"/>
                <a:gd name="T46" fmla="*/ 79 w 99"/>
                <a:gd name="T47" fmla="*/ 123 h 304"/>
                <a:gd name="T48" fmla="*/ 85 w 99"/>
                <a:gd name="T49" fmla="*/ 102 h 304"/>
                <a:gd name="T50" fmla="*/ 88 w 99"/>
                <a:gd name="T51" fmla="*/ 81 h 304"/>
                <a:gd name="T52" fmla="*/ 90 w 99"/>
                <a:gd name="T53" fmla="*/ 64 h 304"/>
                <a:gd name="T54" fmla="*/ 92 w 99"/>
                <a:gd name="T55" fmla="*/ 46 h 304"/>
                <a:gd name="T56" fmla="*/ 94 w 99"/>
                <a:gd name="T57" fmla="*/ 31 h 304"/>
                <a:gd name="T58" fmla="*/ 96 w 99"/>
                <a:gd name="T59" fmla="*/ 20 h 304"/>
                <a:gd name="T60" fmla="*/ 98 w 99"/>
                <a:gd name="T61" fmla="*/ 10 h 304"/>
                <a:gd name="T62" fmla="*/ 98 w 99"/>
                <a:gd name="T63" fmla="*/ 2 h 304"/>
                <a:gd name="T64" fmla="*/ 73 w 99"/>
                <a:gd name="T65" fmla="*/ 0 h 30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9"/>
                <a:gd name="T100" fmla="*/ 0 h 304"/>
                <a:gd name="T101" fmla="*/ 99 w 99"/>
                <a:gd name="T102" fmla="*/ 304 h 30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9" h="304">
                  <a:moveTo>
                    <a:pt x="73" y="0"/>
                  </a:moveTo>
                  <a:lnTo>
                    <a:pt x="73" y="4"/>
                  </a:lnTo>
                  <a:lnTo>
                    <a:pt x="73" y="8"/>
                  </a:lnTo>
                  <a:lnTo>
                    <a:pt x="73" y="12"/>
                  </a:lnTo>
                  <a:lnTo>
                    <a:pt x="73" y="18"/>
                  </a:lnTo>
                  <a:lnTo>
                    <a:pt x="71" y="21"/>
                  </a:lnTo>
                  <a:lnTo>
                    <a:pt x="71" y="29"/>
                  </a:lnTo>
                  <a:lnTo>
                    <a:pt x="69" y="35"/>
                  </a:lnTo>
                  <a:lnTo>
                    <a:pt x="69" y="42"/>
                  </a:lnTo>
                  <a:lnTo>
                    <a:pt x="67" y="50"/>
                  </a:lnTo>
                  <a:lnTo>
                    <a:pt x="67" y="60"/>
                  </a:lnTo>
                  <a:lnTo>
                    <a:pt x="65" y="69"/>
                  </a:lnTo>
                  <a:lnTo>
                    <a:pt x="63" y="77"/>
                  </a:lnTo>
                  <a:lnTo>
                    <a:pt x="62" y="88"/>
                  </a:lnTo>
                  <a:lnTo>
                    <a:pt x="60" y="98"/>
                  </a:lnTo>
                  <a:lnTo>
                    <a:pt x="58" y="108"/>
                  </a:lnTo>
                  <a:lnTo>
                    <a:pt x="56" y="119"/>
                  </a:lnTo>
                  <a:lnTo>
                    <a:pt x="54" y="131"/>
                  </a:lnTo>
                  <a:lnTo>
                    <a:pt x="52" y="140"/>
                  </a:lnTo>
                  <a:lnTo>
                    <a:pt x="48" y="152"/>
                  </a:lnTo>
                  <a:lnTo>
                    <a:pt x="46" y="163"/>
                  </a:lnTo>
                  <a:lnTo>
                    <a:pt x="42" y="177"/>
                  </a:lnTo>
                  <a:lnTo>
                    <a:pt x="39" y="188"/>
                  </a:lnTo>
                  <a:lnTo>
                    <a:pt x="35" y="200"/>
                  </a:lnTo>
                  <a:lnTo>
                    <a:pt x="33" y="211"/>
                  </a:lnTo>
                  <a:lnTo>
                    <a:pt x="27" y="223"/>
                  </a:lnTo>
                  <a:lnTo>
                    <a:pt x="23" y="234"/>
                  </a:lnTo>
                  <a:lnTo>
                    <a:pt x="19" y="247"/>
                  </a:lnTo>
                  <a:lnTo>
                    <a:pt x="16" y="259"/>
                  </a:lnTo>
                  <a:lnTo>
                    <a:pt x="10" y="270"/>
                  </a:lnTo>
                  <a:lnTo>
                    <a:pt x="6" y="280"/>
                  </a:lnTo>
                  <a:lnTo>
                    <a:pt x="0" y="292"/>
                  </a:lnTo>
                  <a:lnTo>
                    <a:pt x="21" y="303"/>
                  </a:lnTo>
                  <a:lnTo>
                    <a:pt x="27" y="292"/>
                  </a:lnTo>
                  <a:lnTo>
                    <a:pt x="33" y="280"/>
                  </a:lnTo>
                  <a:lnTo>
                    <a:pt x="37" y="267"/>
                  </a:lnTo>
                  <a:lnTo>
                    <a:pt x="42" y="255"/>
                  </a:lnTo>
                  <a:lnTo>
                    <a:pt x="46" y="244"/>
                  </a:lnTo>
                  <a:lnTo>
                    <a:pt x="50" y="230"/>
                  </a:lnTo>
                  <a:lnTo>
                    <a:pt x="54" y="219"/>
                  </a:lnTo>
                  <a:lnTo>
                    <a:pt x="58" y="207"/>
                  </a:lnTo>
                  <a:lnTo>
                    <a:pt x="62" y="194"/>
                  </a:lnTo>
                  <a:lnTo>
                    <a:pt x="65" y="182"/>
                  </a:lnTo>
                  <a:lnTo>
                    <a:pt x="69" y="171"/>
                  </a:lnTo>
                  <a:lnTo>
                    <a:pt x="71" y="157"/>
                  </a:lnTo>
                  <a:lnTo>
                    <a:pt x="75" y="146"/>
                  </a:lnTo>
                  <a:lnTo>
                    <a:pt x="77" y="134"/>
                  </a:lnTo>
                  <a:lnTo>
                    <a:pt x="79" y="123"/>
                  </a:lnTo>
                  <a:lnTo>
                    <a:pt x="83" y="113"/>
                  </a:lnTo>
                  <a:lnTo>
                    <a:pt x="85" y="102"/>
                  </a:lnTo>
                  <a:lnTo>
                    <a:pt x="86" y="92"/>
                  </a:lnTo>
                  <a:lnTo>
                    <a:pt x="88" y="81"/>
                  </a:lnTo>
                  <a:lnTo>
                    <a:pt x="88" y="71"/>
                  </a:lnTo>
                  <a:lnTo>
                    <a:pt x="90" y="64"/>
                  </a:lnTo>
                  <a:lnTo>
                    <a:pt x="92" y="54"/>
                  </a:lnTo>
                  <a:lnTo>
                    <a:pt x="92" y="46"/>
                  </a:lnTo>
                  <a:lnTo>
                    <a:pt x="94" y="39"/>
                  </a:lnTo>
                  <a:lnTo>
                    <a:pt x="94" y="31"/>
                  </a:lnTo>
                  <a:lnTo>
                    <a:pt x="96" y="25"/>
                  </a:lnTo>
                  <a:lnTo>
                    <a:pt x="96" y="20"/>
                  </a:lnTo>
                  <a:lnTo>
                    <a:pt x="96" y="14"/>
                  </a:lnTo>
                  <a:lnTo>
                    <a:pt x="98" y="10"/>
                  </a:lnTo>
                  <a:lnTo>
                    <a:pt x="98" y="6"/>
                  </a:lnTo>
                  <a:lnTo>
                    <a:pt x="98" y="2"/>
                  </a:lnTo>
                  <a:lnTo>
                    <a:pt x="98" y="0"/>
                  </a:lnTo>
                  <a:lnTo>
                    <a:pt x="73" y="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90" name="Freeform 118"/>
            <p:cNvSpPr>
              <a:spLocks/>
            </p:cNvSpPr>
            <p:nvPr/>
          </p:nvSpPr>
          <p:spPr bwMode="auto">
            <a:xfrm>
              <a:off x="3480" y="2619"/>
              <a:ext cx="36" cy="139"/>
            </a:xfrm>
            <a:custGeom>
              <a:avLst/>
              <a:gdLst>
                <a:gd name="T0" fmla="*/ 12 w 36"/>
                <a:gd name="T1" fmla="*/ 2 h 139"/>
                <a:gd name="T2" fmla="*/ 10 w 36"/>
                <a:gd name="T3" fmla="*/ 8 h 139"/>
                <a:gd name="T4" fmla="*/ 10 w 36"/>
                <a:gd name="T5" fmla="*/ 16 h 139"/>
                <a:gd name="T6" fmla="*/ 10 w 36"/>
                <a:gd name="T7" fmla="*/ 23 h 139"/>
                <a:gd name="T8" fmla="*/ 8 w 36"/>
                <a:gd name="T9" fmla="*/ 33 h 139"/>
                <a:gd name="T10" fmla="*/ 8 w 36"/>
                <a:gd name="T11" fmla="*/ 44 h 139"/>
                <a:gd name="T12" fmla="*/ 6 w 36"/>
                <a:gd name="T13" fmla="*/ 56 h 139"/>
                <a:gd name="T14" fmla="*/ 6 w 36"/>
                <a:gd name="T15" fmla="*/ 66 h 139"/>
                <a:gd name="T16" fmla="*/ 4 w 36"/>
                <a:gd name="T17" fmla="*/ 77 h 139"/>
                <a:gd name="T18" fmla="*/ 4 w 36"/>
                <a:gd name="T19" fmla="*/ 89 h 139"/>
                <a:gd name="T20" fmla="*/ 2 w 36"/>
                <a:gd name="T21" fmla="*/ 100 h 139"/>
                <a:gd name="T22" fmla="*/ 2 w 36"/>
                <a:gd name="T23" fmla="*/ 110 h 139"/>
                <a:gd name="T24" fmla="*/ 2 w 36"/>
                <a:gd name="T25" fmla="*/ 119 h 139"/>
                <a:gd name="T26" fmla="*/ 0 w 36"/>
                <a:gd name="T27" fmla="*/ 127 h 139"/>
                <a:gd name="T28" fmla="*/ 0 w 36"/>
                <a:gd name="T29" fmla="*/ 133 h 139"/>
                <a:gd name="T30" fmla="*/ 0 w 36"/>
                <a:gd name="T31" fmla="*/ 138 h 139"/>
                <a:gd name="T32" fmla="*/ 25 w 36"/>
                <a:gd name="T33" fmla="*/ 136 h 139"/>
                <a:gd name="T34" fmla="*/ 25 w 36"/>
                <a:gd name="T35" fmla="*/ 131 h 139"/>
                <a:gd name="T36" fmla="*/ 25 w 36"/>
                <a:gd name="T37" fmla="*/ 123 h 139"/>
                <a:gd name="T38" fmla="*/ 25 w 36"/>
                <a:gd name="T39" fmla="*/ 115 h 139"/>
                <a:gd name="T40" fmla="*/ 27 w 36"/>
                <a:gd name="T41" fmla="*/ 106 h 139"/>
                <a:gd name="T42" fmla="*/ 27 w 36"/>
                <a:gd name="T43" fmla="*/ 96 h 139"/>
                <a:gd name="T44" fmla="*/ 29 w 36"/>
                <a:gd name="T45" fmla="*/ 85 h 139"/>
                <a:gd name="T46" fmla="*/ 29 w 36"/>
                <a:gd name="T47" fmla="*/ 73 h 139"/>
                <a:gd name="T48" fmla="*/ 31 w 36"/>
                <a:gd name="T49" fmla="*/ 64 h 139"/>
                <a:gd name="T50" fmla="*/ 31 w 36"/>
                <a:gd name="T51" fmla="*/ 52 h 139"/>
                <a:gd name="T52" fmla="*/ 33 w 36"/>
                <a:gd name="T53" fmla="*/ 41 h 139"/>
                <a:gd name="T54" fmla="*/ 33 w 36"/>
                <a:gd name="T55" fmla="*/ 31 h 139"/>
                <a:gd name="T56" fmla="*/ 33 w 36"/>
                <a:gd name="T57" fmla="*/ 22 h 139"/>
                <a:gd name="T58" fmla="*/ 35 w 36"/>
                <a:gd name="T59" fmla="*/ 14 h 139"/>
                <a:gd name="T60" fmla="*/ 35 w 36"/>
                <a:gd name="T61" fmla="*/ 6 h 139"/>
                <a:gd name="T62" fmla="*/ 35 w 36"/>
                <a:gd name="T63" fmla="*/ 2 h 139"/>
                <a:gd name="T64" fmla="*/ 12 w 36"/>
                <a:gd name="T65" fmla="*/ 0 h 1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
                <a:gd name="T100" fmla="*/ 0 h 139"/>
                <a:gd name="T101" fmla="*/ 36 w 36"/>
                <a:gd name="T102" fmla="*/ 139 h 1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 h="139">
                  <a:moveTo>
                    <a:pt x="12" y="0"/>
                  </a:moveTo>
                  <a:lnTo>
                    <a:pt x="12" y="2"/>
                  </a:lnTo>
                  <a:lnTo>
                    <a:pt x="10" y="6"/>
                  </a:lnTo>
                  <a:lnTo>
                    <a:pt x="10" y="8"/>
                  </a:lnTo>
                  <a:lnTo>
                    <a:pt x="10" y="12"/>
                  </a:lnTo>
                  <a:lnTo>
                    <a:pt x="10" y="16"/>
                  </a:lnTo>
                  <a:lnTo>
                    <a:pt x="10" y="20"/>
                  </a:lnTo>
                  <a:lnTo>
                    <a:pt x="10" y="23"/>
                  </a:lnTo>
                  <a:lnTo>
                    <a:pt x="10" y="29"/>
                  </a:lnTo>
                  <a:lnTo>
                    <a:pt x="8" y="33"/>
                  </a:lnTo>
                  <a:lnTo>
                    <a:pt x="8" y="39"/>
                  </a:lnTo>
                  <a:lnTo>
                    <a:pt x="8" y="44"/>
                  </a:lnTo>
                  <a:lnTo>
                    <a:pt x="8" y="50"/>
                  </a:lnTo>
                  <a:lnTo>
                    <a:pt x="6" y="56"/>
                  </a:lnTo>
                  <a:lnTo>
                    <a:pt x="6" y="62"/>
                  </a:lnTo>
                  <a:lnTo>
                    <a:pt x="6" y="66"/>
                  </a:lnTo>
                  <a:lnTo>
                    <a:pt x="6" y="71"/>
                  </a:lnTo>
                  <a:lnTo>
                    <a:pt x="4" y="77"/>
                  </a:lnTo>
                  <a:lnTo>
                    <a:pt x="4" y="83"/>
                  </a:lnTo>
                  <a:lnTo>
                    <a:pt x="4" y="89"/>
                  </a:lnTo>
                  <a:lnTo>
                    <a:pt x="4" y="94"/>
                  </a:lnTo>
                  <a:lnTo>
                    <a:pt x="2" y="100"/>
                  </a:lnTo>
                  <a:lnTo>
                    <a:pt x="2" y="104"/>
                  </a:lnTo>
                  <a:lnTo>
                    <a:pt x="2" y="110"/>
                  </a:lnTo>
                  <a:lnTo>
                    <a:pt x="2" y="113"/>
                  </a:lnTo>
                  <a:lnTo>
                    <a:pt x="2" y="119"/>
                  </a:lnTo>
                  <a:lnTo>
                    <a:pt x="2" y="123"/>
                  </a:lnTo>
                  <a:lnTo>
                    <a:pt x="0" y="127"/>
                  </a:lnTo>
                  <a:lnTo>
                    <a:pt x="0" y="129"/>
                  </a:lnTo>
                  <a:lnTo>
                    <a:pt x="0" y="133"/>
                  </a:lnTo>
                  <a:lnTo>
                    <a:pt x="0" y="135"/>
                  </a:lnTo>
                  <a:lnTo>
                    <a:pt x="0" y="138"/>
                  </a:lnTo>
                  <a:lnTo>
                    <a:pt x="25" y="138"/>
                  </a:lnTo>
                  <a:lnTo>
                    <a:pt x="25" y="136"/>
                  </a:lnTo>
                  <a:lnTo>
                    <a:pt x="25" y="133"/>
                  </a:lnTo>
                  <a:lnTo>
                    <a:pt x="25" y="131"/>
                  </a:lnTo>
                  <a:lnTo>
                    <a:pt x="25" y="127"/>
                  </a:lnTo>
                  <a:lnTo>
                    <a:pt x="25" y="123"/>
                  </a:lnTo>
                  <a:lnTo>
                    <a:pt x="25" y="119"/>
                  </a:lnTo>
                  <a:lnTo>
                    <a:pt x="25" y="115"/>
                  </a:lnTo>
                  <a:lnTo>
                    <a:pt x="27" y="112"/>
                  </a:lnTo>
                  <a:lnTo>
                    <a:pt x="27" y="106"/>
                  </a:lnTo>
                  <a:lnTo>
                    <a:pt x="27" y="102"/>
                  </a:lnTo>
                  <a:lnTo>
                    <a:pt x="27" y="96"/>
                  </a:lnTo>
                  <a:lnTo>
                    <a:pt x="27" y="90"/>
                  </a:lnTo>
                  <a:lnTo>
                    <a:pt x="29" y="85"/>
                  </a:lnTo>
                  <a:lnTo>
                    <a:pt x="29" y="79"/>
                  </a:lnTo>
                  <a:lnTo>
                    <a:pt x="29" y="73"/>
                  </a:lnTo>
                  <a:lnTo>
                    <a:pt x="29" y="69"/>
                  </a:lnTo>
                  <a:lnTo>
                    <a:pt x="31" y="64"/>
                  </a:lnTo>
                  <a:lnTo>
                    <a:pt x="31" y="58"/>
                  </a:lnTo>
                  <a:lnTo>
                    <a:pt x="31" y="52"/>
                  </a:lnTo>
                  <a:lnTo>
                    <a:pt x="31" y="46"/>
                  </a:lnTo>
                  <a:lnTo>
                    <a:pt x="33" y="41"/>
                  </a:lnTo>
                  <a:lnTo>
                    <a:pt x="33" y="35"/>
                  </a:lnTo>
                  <a:lnTo>
                    <a:pt x="33" y="31"/>
                  </a:lnTo>
                  <a:lnTo>
                    <a:pt x="33" y="25"/>
                  </a:lnTo>
                  <a:lnTo>
                    <a:pt x="33" y="22"/>
                  </a:lnTo>
                  <a:lnTo>
                    <a:pt x="35" y="18"/>
                  </a:lnTo>
                  <a:lnTo>
                    <a:pt x="35" y="14"/>
                  </a:lnTo>
                  <a:lnTo>
                    <a:pt x="35" y="10"/>
                  </a:lnTo>
                  <a:lnTo>
                    <a:pt x="35" y="6"/>
                  </a:lnTo>
                  <a:lnTo>
                    <a:pt x="35" y="4"/>
                  </a:lnTo>
                  <a:lnTo>
                    <a:pt x="35" y="2"/>
                  </a:lnTo>
                  <a:lnTo>
                    <a:pt x="35" y="0"/>
                  </a:lnTo>
                  <a:lnTo>
                    <a:pt x="12" y="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91" name="Freeform 119"/>
            <p:cNvSpPr>
              <a:spLocks/>
            </p:cNvSpPr>
            <p:nvPr/>
          </p:nvSpPr>
          <p:spPr bwMode="auto">
            <a:xfrm>
              <a:off x="3480" y="2462"/>
              <a:ext cx="36" cy="158"/>
            </a:xfrm>
            <a:custGeom>
              <a:avLst/>
              <a:gdLst>
                <a:gd name="T0" fmla="*/ 0 w 36"/>
                <a:gd name="T1" fmla="*/ 6 h 158"/>
                <a:gd name="T2" fmla="*/ 2 w 36"/>
                <a:gd name="T3" fmla="*/ 14 h 158"/>
                <a:gd name="T4" fmla="*/ 2 w 36"/>
                <a:gd name="T5" fmla="*/ 21 h 158"/>
                <a:gd name="T6" fmla="*/ 2 w 36"/>
                <a:gd name="T7" fmla="*/ 31 h 158"/>
                <a:gd name="T8" fmla="*/ 4 w 36"/>
                <a:gd name="T9" fmla="*/ 42 h 158"/>
                <a:gd name="T10" fmla="*/ 4 w 36"/>
                <a:gd name="T11" fmla="*/ 54 h 158"/>
                <a:gd name="T12" fmla="*/ 6 w 36"/>
                <a:gd name="T13" fmla="*/ 67 h 158"/>
                <a:gd name="T14" fmla="*/ 6 w 36"/>
                <a:gd name="T15" fmla="*/ 79 h 158"/>
                <a:gd name="T16" fmla="*/ 8 w 36"/>
                <a:gd name="T17" fmla="*/ 90 h 158"/>
                <a:gd name="T18" fmla="*/ 8 w 36"/>
                <a:gd name="T19" fmla="*/ 104 h 158"/>
                <a:gd name="T20" fmla="*/ 8 w 36"/>
                <a:gd name="T21" fmla="*/ 115 h 158"/>
                <a:gd name="T22" fmla="*/ 10 w 36"/>
                <a:gd name="T23" fmla="*/ 125 h 158"/>
                <a:gd name="T24" fmla="*/ 10 w 36"/>
                <a:gd name="T25" fmla="*/ 134 h 158"/>
                <a:gd name="T26" fmla="*/ 10 w 36"/>
                <a:gd name="T27" fmla="*/ 144 h 158"/>
                <a:gd name="T28" fmla="*/ 10 w 36"/>
                <a:gd name="T29" fmla="*/ 150 h 158"/>
                <a:gd name="T30" fmla="*/ 12 w 36"/>
                <a:gd name="T31" fmla="*/ 156 h 158"/>
                <a:gd name="T32" fmla="*/ 35 w 36"/>
                <a:gd name="T33" fmla="*/ 157 h 158"/>
                <a:gd name="T34" fmla="*/ 35 w 36"/>
                <a:gd name="T35" fmla="*/ 152 h 158"/>
                <a:gd name="T36" fmla="*/ 35 w 36"/>
                <a:gd name="T37" fmla="*/ 146 h 158"/>
                <a:gd name="T38" fmla="*/ 35 w 36"/>
                <a:gd name="T39" fmla="*/ 138 h 158"/>
                <a:gd name="T40" fmla="*/ 33 w 36"/>
                <a:gd name="T41" fmla="*/ 129 h 158"/>
                <a:gd name="T42" fmla="*/ 33 w 36"/>
                <a:gd name="T43" fmla="*/ 119 h 158"/>
                <a:gd name="T44" fmla="*/ 33 w 36"/>
                <a:gd name="T45" fmla="*/ 108 h 158"/>
                <a:gd name="T46" fmla="*/ 31 w 36"/>
                <a:gd name="T47" fmla="*/ 96 h 158"/>
                <a:gd name="T48" fmla="*/ 31 w 36"/>
                <a:gd name="T49" fmla="*/ 83 h 158"/>
                <a:gd name="T50" fmla="*/ 29 w 36"/>
                <a:gd name="T51" fmla="*/ 71 h 158"/>
                <a:gd name="T52" fmla="*/ 29 w 36"/>
                <a:gd name="T53" fmla="*/ 58 h 158"/>
                <a:gd name="T54" fmla="*/ 29 w 36"/>
                <a:gd name="T55" fmla="*/ 46 h 158"/>
                <a:gd name="T56" fmla="*/ 27 w 36"/>
                <a:gd name="T57" fmla="*/ 35 h 158"/>
                <a:gd name="T58" fmla="*/ 27 w 36"/>
                <a:gd name="T59" fmla="*/ 25 h 158"/>
                <a:gd name="T60" fmla="*/ 25 w 36"/>
                <a:gd name="T61" fmla="*/ 16 h 158"/>
                <a:gd name="T62" fmla="*/ 25 w 36"/>
                <a:gd name="T63" fmla="*/ 8 h 158"/>
                <a:gd name="T64" fmla="*/ 25 w 36"/>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
                <a:gd name="T100" fmla="*/ 0 h 158"/>
                <a:gd name="T101" fmla="*/ 36 w 36"/>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 h="158">
                  <a:moveTo>
                    <a:pt x="0" y="2"/>
                  </a:moveTo>
                  <a:lnTo>
                    <a:pt x="0" y="6"/>
                  </a:lnTo>
                  <a:lnTo>
                    <a:pt x="0" y="10"/>
                  </a:lnTo>
                  <a:lnTo>
                    <a:pt x="2" y="14"/>
                  </a:lnTo>
                  <a:lnTo>
                    <a:pt x="2" y="18"/>
                  </a:lnTo>
                  <a:lnTo>
                    <a:pt x="2" y="21"/>
                  </a:lnTo>
                  <a:lnTo>
                    <a:pt x="2" y="27"/>
                  </a:lnTo>
                  <a:lnTo>
                    <a:pt x="2" y="31"/>
                  </a:lnTo>
                  <a:lnTo>
                    <a:pt x="4" y="37"/>
                  </a:lnTo>
                  <a:lnTo>
                    <a:pt x="4" y="42"/>
                  </a:lnTo>
                  <a:lnTo>
                    <a:pt x="4" y="48"/>
                  </a:lnTo>
                  <a:lnTo>
                    <a:pt x="4" y="54"/>
                  </a:lnTo>
                  <a:lnTo>
                    <a:pt x="4" y="60"/>
                  </a:lnTo>
                  <a:lnTo>
                    <a:pt x="6" y="67"/>
                  </a:lnTo>
                  <a:lnTo>
                    <a:pt x="6" y="73"/>
                  </a:lnTo>
                  <a:lnTo>
                    <a:pt x="6" y="79"/>
                  </a:lnTo>
                  <a:lnTo>
                    <a:pt x="6" y="85"/>
                  </a:lnTo>
                  <a:lnTo>
                    <a:pt x="8" y="90"/>
                  </a:lnTo>
                  <a:lnTo>
                    <a:pt x="8" y="98"/>
                  </a:lnTo>
                  <a:lnTo>
                    <a:pt x="8" y="104"/>
                  </a:lnTo>
                  <a:lnTo>
                    <a:pt x="8" y="110"/>
                  </a:lnTo>
                  <a:lnTo>
                    <a:pt x="8" y="115"/>
                  </a:lnTo>
                  <a:lnTo>
                    <a:pt x="10" y="121"/>
                  </a:lnTo>
                  <a:lnTo>
                    <a:pt x="10" y="125"/>
                  </a:lnTo>
                  <a:lnTo>
                    <a:pt x="10" y="131"/>
                  </a:lnTo>
                  <a:lnTo>
                    <a:pt x="10" y="134"/>
                  </a:lnTo>
                  <a:lnTo>
                    <a:pt x="10" y="140"/>
                  </a:lnTo>
                  <a:lnTo>
                    <a:pt x="10" y="144"/>
                  </a:lnTo>
                  <a:lnTo>
                    <a:pt x="10" y="148"/>
                  </a:lnTo>
                  <a:lnTo>
                    <a:pt x="10" y="150"/>
                  </a:lnTo>
                  <a:lnTo>
                    <a:pt x="12" y="154"/>
                  </a:lnTo>
                  <a:lnTo>
                    <a:pt x="12" y="156"/>
                  </a:lnTo>
                  <a:lnTo>
                    <a:pt x="12" y="157"/>
                  </a:lnTo>
                  <a:lnTo>
                    <a:pt x="35" y="157"/>
                  </a:lnTo>
                  <a:lnTo>
                    <a:pt x="35" y="154"/>
                  </a:lnTo>
                  <a:lnTo>
                    <a:pt x="35" y="152"/>
                  </a:lnTo>
                  <a:lnTo>
                    <a:pt x="35" y="150"/>
                  </a:lnTo>
                  <a:lnTo>
                    <a:pt x="35" y="146"/>
                  </a:lnTo>
                  <a:lnTo>
                    <a:pt x="35" y="142"/>
                  </a:lnTo>
                  <a:lnTo>
                    <a:pt x="35" y="138"/>
                  </a:lnTo>
                  <a:lnTo>
                    <a:pt x="35" y="134"/>
                  </a:lnTo>
                  <a:lnTo>
                    <a:pt x="33" y="129"/>
                  </a:lnTo>
                  <a:lnTo>
                    <a:pt x="33" y="125"/>
                  </a:lnTo>
                  <a:lnTo>
                    <a:pt x="33" y="119"/>
                  </a:lnTo>
                  <a:lnTo>
                    <a:pt x="33" y="113"/>
                  </a:lnTo>
                  <a:lnTo>
                    <a:pt x="33" y="108"/>
                  </a:lnTo>
                  <a:lnTo>
                    <a:pt x="33" y="102"/>
                  </a:lnTo>
                  <a:lnTo>
                    <a:pt x="31" y="96"/>
                  </a:lnTo>
                  <a:lnTo>
                    <a:pt x="31" y="90"/>
                  </a:lnTo>
                  <a:lnTo>
                    <a:pt x="31" y="83"/>
                  </a:lnTo>
                  <a:lnTo>
                    <a:pt x="31" y="77"/>
                  </a:lnTo>
                  <a:lnTo>
                    <a:pt x="29" y="71"/>
                  </a:lnTo>
                  <a:lnTo>
                    <a:pt x="29" y="65"/>
                  </a:lnTo>
                  <a:lnTo>
                    <a:pt x="29" y="58"/>
                  </a:lnTo>
                  <a:lnTo>
                    <a:pt x="29" y="52"/>
                  </a:lnTo>
                  <a:lnTo>
                    <a:pt x="29" y="46"/>
                  </a:lnTo>
                  <a:lnTo>
                    <a:pt x="27" y="41"/>
                  </a:lnTo>
                  <a:lnTo>
                    <a:pt x="27" y="35"/>
                  </a:lnTo>
                  <a:lnTo>
                    <a:pt x="27" y="29"/>
                  </a:lnTo>
                  <a:lnTo>
                    <a:pt x="27" y="25"/>
                  </a:lnTo>
                  <a:lnTo>
                    <a:pt x="27" y="20"/>
                  </a:lnTo>
                  <a:lnTo>
                    <a:pt x="25" y="16"/>
                  </a:lnTo>
                  <a:lnTo>
                    <a:pt x="25" y="12"/>
                  </a:lnTo>
                  <a:lnTo>
                    <a:pt x="25" y="8"/>
                  </a:lnTo>
                  <a:lnTo>
                    <a:pt x="25" y="4"/>
                  </a:lnTo>
                  <a:lnTo>
                    <a:pt x="25" y="0"/>
                  </a:lnTo>
                  <a:lnTo>
                    <a:pt x="0" y="2"/>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92" name="Freeform 120"/>
            <p:cNvSpPr>
              <a:spLocks/>
            </p:cNvSpPr>
            <p:nvPr/>
          </p:nvSpPr>
          <p:spPr bwMode="auto">
            <a:xfrm>
              <a:off x="3459" y="2353"/>
              <a:ext cx="47" cy="112"/>
            </a:xfrm>
            <a:custGeom>
              <a:avLst/>
              <a:gdLst>
                <a:gd name="T0" fmla="*/ 2 w 47"/>
                <a:gd name="T1" fmla="*/ 10 h 112"/>
                <a:gd name="T2" fmla="*/ 2 w 47"/>
                <a:gd name="T3" fmla="*/ 14 h 112"/>
                <a:gd name="T4" fmla="*/ 4 w 47"/>
                <a:gd name="T5" fmla="*/ 17 h 112"/>
                <a:gd name="T6" fmla="*/ 6 w 47"/>
                <a:gd name="T7" fmla="*/ 23 h 112"/>
                <a:gd name="T8" fmla="*/ 6 w 47"/>
                <a:gd name="T9" fmla="*/ 31 h 112"/>
                <a:gd name="T10" fmla="*/ 8 w 47"/>
                <a:gd name="T11" fmla="*/ 37 h 112"/>
                <a:gd name="T12" fmla="*/ 10 w 47"/>
                <a:gd name="T13" fmla="*/ 44 h 112"/>
                <a:gd name="T14" fmla="*/ 11 w 47"/>
                <a:gd name="T15" fmla="*/ 52 h 112"/>
                <a:gd name="T16" fmla="*/ 13 w 47"/>
                <a:gd name="T17" fmla="*/ 60 h 112"/>
                <a:gd name="T18" fmla="*/ 13 w 47"/>
                <a:gd name="T19" fmla="*/ 67 h 112"/>
                <a:gd name="T20" fmla="*/ 15 w 47"/>
                <a:gd name="T21" fmla="*/ 75 h 112"/>
                <a:gd name="T22" fmla="*/ 17 w 47"/>
                <a:gd name="T23" fmla="*/ 83 h 112"/>
                <a:gd name="T24" fmla="*/ 19 w 47"/>
                <a:gd name="T25" fmla="*/ 90 h 112"/>
                <a:gd name="T26" fmla="*/ 19 w 47"/>
                <a:gd name="T27" fmla="*/ 98 h 112"/>
                <a:gd name="T28" fmla="*/ 21 w 47"/>
                <a:gd name="T29" fmla="*/ 104 h 112"/>
                <a:gd name="T30" fmla="*/ 21 w 47"/>
                <a:gd name="T31" fmla="*/ 109 h 112"/>
                <a:gd name="T32" fmla="*/ 46 w 47"/>
                <a:gd name="T33" fmla="*/ 109 h 112"/>
                <a:gd name="T34" fmla="*/ 44 w 47"/>
                <a:gd name="T35" fmla="*/ 104 h 112"/>
                <a:gd name="T36" fmla="*/ 44 w 47"/>
                <a:gd name="T37" fmla="*/ 98 h 112"/>
                <a:gd name="T38" fmla="*/ 42 w 47"/>
                <a:gd name="T39" fmla="*/ 90 h 112"/>
                <a:gd name="T40" fmla="*/ 42 w 47"/>
                <a:gd name="T41" fmla="*/ 83 h 112"/>
                <a:gd name="T42" fmla="*/ 40 w 47"/>
                <a:gd name="T43" fmla="*/ 75 h 112"/>
                <a:gd name="T44" fmla="*/ 38 w 47"/>
                <a:gd name="T45" fmla="*/ 67 h 112"/>
                <a:gd name="T46" fmla="*/ 36 w 47"/>
                <a:gd name="T47" fmla="*/ 58 h 112"/>
                <a:gd name="T48" fmla="*/ 36 w 47"/>
                <a:gd name="T49" fmla="*/ 50 h 112"/>
                <a:gd name="T50" fmla="*/ 34 w 47"/>
                <a:gd name="T51" fmla="*/ 42 h 112"/>
                <a:gd name="T52" fmla="*/ 33 w 47"/>
                <a:gd name="T53" fmla="*/ 35 h 112"/>
                <a:gd name="T54" fmla="*/ 31 w 47"/>
                <a:gd name="T55" fmla="*/ 27 h 112"/>
                <a:gd name="T56" fmla="*/ 29 w 47"/>
                <a:gd name="T57" fmla="*/ 21 h 112"/>
                <a:gd name="T58" fmla="*/ 27 w 47"/>
                <a:gd name="T59" fmla="*/ 15 h 112"/>
                <a:gd name="T60" fmla="*/ 27 w 47"/>
                <a:gd name="T61" fmla="*/ 10 h 112"/>
                <a:gd name="T62" fmla="*/ 25 w 47"/>
                <a:gd name="T63" fmla="*/ 4 h 112"/>
                <a:gd name="T64" fmla="*/ 23 w 47"/>
                <a:gd name="T65" fmla="*/ 0 h 1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112"/>
                <a:gd name="T101" fmla="*/ 47 w 47"/>
                <a:gd name="T102" fmla="*/ 112 h 1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112">
                  <a:moveTo>
                    <a:pt x="0" y="8"/>
                  </a:moveTo>
                  <a:lnTo>
                    <a:pt x="2" y="10"/>
                  </a:lnTo>
                  <a:lnTo>
                    <a:pt x="2" y="12"/>
                  </a:lnTo>
                  <a:lnTo>
                    <a:pt x="2" y="14"/>
                  </a:lnTo>
                  <a:lnTo>
                    <a:pt x="2" y="15"/>
                  </a:lnTo>
                  <a:lnTo>
                    <a:pt x="4" y="17"/>
                  </a:lnTo>
                  <a:lnTo>
                    <a:pt x="4" y="21"/>
                  </a:lnTo>
                  <a:lnTo>
                    <a:pt x="6" y="23"/>
                  </a:lnTo>
                  <a:lnTo>
                    <a:pt x="6" y="27"/>
                  </a:lnTo>
                  <a:lnTo>
                    <a:pt x="6" y="31"/>
                  </a:lnTo>
                  <a:lnTo>
                    <a:pt x="8" y="33"/>
                  </a:lnTo>
                  <a:lnTo>
                    <a:pt x="8" y="37"/>
                  </a:lnTo>
                  <a:lnTo>
                    <a:pt x="10" y="40"/>
                  </a:lnTo>
                  <a:lnTo>
                    <a:pt x="10" y="44"/>
                  </a:lnTo>
                  <a:lnTo>
                    <a:pt x="10" y="48"/>
                  </a:lnTo>
                  <a:lnTo>
                    <a:pt x="11" y="52"/>
                  </a:lnTo>
                  <a:lnTo>
                    <a:pt x="11" y="56"/>
                  </a:lnTo>
                  <a:lnTo>
                    <a:pt x="13" y="60"/>
                  </a:lnTo>
                  <a:lnTo>
                    <a:pt x="13" y="63"/>
                  </a:lnTo>
                  <a:lnTo>
                    <a:pt x="13" y="67"/>
                  </a:lnTo>
                  <a:lnTo>
                    <a:pt x="15" y="71"/>
                  </a:lnTo>
                  <a:lnTo>
                    <a:pt x="15" y="75"/>
                  </a:lnTo>
                  <a:lnTo>
                    <a:pt x="17" y="79"/>
                  </a:lnTo>
                  <a:lnTo>
                    <a:pt x="17" y="83"/>
                  </a:lnTo>
                  <a:lnTo>
                    <a:pt x="17" y="86"/>
                  </a:lnTo>
                  <a:lnTo>
                    <a:pt x="19" y="90"/>
                  </a:lnTo>
                  <a:lnTo>
                    <a:pt x="19" y="94"/>
                  </a:lnTo>
                  <a:lnTo>
                    <a:pt x="19" y="98"/>
                  </a:lnTo>
                  <a:lnTo>
                    <a:pt x="19" y="100"/>
                  </a:lnTo>
                  <a:lnTo>
                    <a:pt x="21" y="104"/>
                  </a:lnTo>
                  <a:lnTo>
                    <a:pt x="21" y="107"/>
                  </a:lnTo>
                  <a:lnTo>
                    <a:pt x="21" y="109"/>
                  </a:lnTo>
                  <a:lnTo>
                    <a:pt x="21" y="111"/>
                  </a:lnTo>
                  <a:lnTo>
                    <a:pt x="46" y="109"/>
                  </a:lnTo>
                  <a:lnTo>
                    <a:pt x="46" y="107"/>
                  </a:lnTo>
                  <a:lnTo>
                    <a:pt x="44" y="104"/>
                  </a:lnTo>
                  <a:lnTo>
                    <a:pt x="44" y="100"/>
                  </a:lnTo>
                  <a:lnTo>
                    <a:pt x="44" y="98"/>
                  </a:lnTo>
                  <a:lnTo>
                    <a:pt x="44" y="94"/>
                  </a:lnTo>
                  <a:lnTo>
                    <a:pt x="42" y="90"/>
                  </a:lnTo>
                  <a:lnTo>
                    <a:pt x="42" y="86"/>
                  </a:lnTo>
                  <a:lnTo>
                    <a:pt x="42" y="83"/>
                  </a:lnTo>
                  <a:lnTo>
                    <a:pt x="40" y="79"/>
                  </a:lnTo>
                  <a:lnTo>
                    <a:pt x="40" y="75"/>
                  </a:lnTo>
                  <a:lnTo>
                    <a:pt x="40" y="71"/>
                  </a:lnTo>
                  <a:lnTo>
                    <a:pt x="38" y="67"/>
                  </a:lnTo>
                  <a:lnTo>
                    <a:pt x="38" y="63"/>
                  </a:lnTo>
                  <a:lnTo>
                    <a:pt x="36" y="58"/>
                  </a:lnTo>
                  <a:lnTo>
                    <a:pt x="36" y="54"/>
                  </a:lnTo>
                  <a:lnTo>
                    <a:pt x="36" y="50"/>
                  </a:lnTo>
                  <a:lnTo>
                    <a:pt x="34" y="46"/>
                  </a:lnTo>
                  <a:lnTo>
                    <a:pt x="34" y="42"/>
                  </a:lnTo>
                  <a:lnTo>
                    <a:pt x="33" y="38"/>
                  </a:lnTo>
                  <a:lnTo>
                    <a:pt x="33" y="35"/>
                  </a:lnTo>
                  <a:lnTo>
                    <a:pt x="31" y="31"/>
                  </a:lnTo>
                  <a:lnTo>
                    <a:pt x="31" y="27"/>
                  </a:lnTo>
                  <a:lnTo>
                    <a:pt x="31" y="25"/>
                  </a:lnTo>
                  <a:lnTo>
                    <a:pt x="29" y="21"/>
                  </a:lnTo>
                  <a:lnTo>
                    <a:pt x="29" y="17"/>
                  </a:lnTo>
                  <a:lnTo>
                    <a:pt x="27" y="15"/>
                  </a:lnTo>
                  <a:lnTo>
                    <a:pt x="27" y="12"/>
                  </a:lnTo>
                  <a:lnTo>
                    <a:pt x="27" y="10"/>
                  </a:lnTo>
                  <a:lnTo>
                    <a:pt x="25" y="8"/>
                  </a:lnTo>
                  <a:lnTo>
                    <a:pt x="25" y="4"/>
                  </a:lnTo>
                  <a:lnTo>
                    <a:pt x="25" y="2"/>
                  </a:lnTo>
                  <a:lnTo>
                    <a:pt x="23" y="0"/>
                  </a:lnTo>
                  <a:lnTo>
                    <a:pt x="0" y="8"/>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93" name="Freeform 121"/>
            <p:cNvSpPr>
              <a:spLocks/>
            </p:cNvSpPr>
            <p:nvPr/>
          </p:nvSpPr>
          <p:spPr bwMode="auto">
            <a:xfrm>
              <a:off x="3438" y="2261"/>
              <a:ext cx="45" cy="101"/>
            </a:xfrm>
            <a:custGeom>
              <a:avLst/>
              <a:gdLst>
                <a:gd name="T0" fmla="*/ 0 w 45"/>
                <a:gd name="T1" fmla="*/ 4 h 101"/>
                <a:gd name="T2" fmla="*/ 0 w 45"/>
                <a:gd name="T3" fmla="*/ 12 h 101"/>
                <a:gd name="T4" fmla="*/ 2 w 45"/>
                <a:gd name="T5" fmla="*/ 17 h 101"/>
                <a:gd name="T6" fmla="*/ 2 w 45"/>
                <a:gd name="T7" fmla="*/ 25 h 101"/>
                <a:gd name="T8" fmla="*/ 4 w 45"/>
                <a:gd name="T9" fmla="*/ 33 h 101"/>
                <a:gd name="T10" fmla="*/ 4 w 45"/>
                <a:gd name="T11" fmla="*/ 40 h 101"/>
                <a:gd name="T12" fmla="*/ 6 w 45"/>
                <a:gd name="T13" fmla="*/ 46 h 101"/>
                <a:gd name="T14" fmla="*/ 8 w 45"/>
                <a:gd name="T15" fmla="*/ 54 h 101"/>
                <a:gd name="T16" fmla="*/ 10 w 45"/>
                <a:gd name="T17" fmla="*/ 62 h 101"/>
                <a:gd name="T18" fmla="*/ 11 w 45"/>
                <a:gd name="T19" fmla="*/ 67 h 101"/>
                <a:gd name="T20" fmla="*/ 13 w 45"/>
                <a:gd name="T21" fmla="*/ 75 h 101"/>
                <a:gd name="T22" fmla="*/ 15 w 45"/>
                <a:gd name="T23" fmla="*/ 81 h 101"/>
                <a:gd name="T24" fmla="*/ 17 w 45"/>
                <a:gd name="T25" fmla="*/ 86 h 101"/>
                <a:gd name="T26" fmla="*/ 19 w 45"/>
                <a:gd name="T27" fmla="*/ 90 h 101"/>
                <a:gd name="T28" fmla="*/ 19 w 45"/>
                <a:gd name="T29" fmla="*/ 96 h 101"/>
                <a:gd name="T30" fmla="*/ 21 w 45"/>
                <a:gd name="T31" fmla="*/ 100 h 101"/>
                <a:gd name="T32" fmla="*/ 44 w 45"/>
                <a:gd name="T33" fmla="*/ 90 h 101"/>
                <a:gd name="T34" fmla="*/ 42 w 45"/>
                <a:gd name="T35" fmla="*/ 84 h 101"/>
                <a:gd name="T36" fmla="*/ 40 w 45"/>
                <a:gd name="T37" fmla="*/ 81 h 101"/>
                <a:gd name="T38" fmla="*/ 38 w 45"/>
                <a:gd name="T39" fmla="*/ 75 h 101"/>
                <a:gd name="T40" fmla="*/ 36 w 45"/>
                <a:gd name="T41" fmla="*/ 71 h 101"/>
                <a:gd name="T42" fmla="*/ 36 w 45"/>
                <a:gd name="T43" fmla="*/ 63 h 101"/>
                <a:gd name="T44" fmla="*/ 34 w 45"/>
                <a:gd name="T45" fmla="*/ 58 h 101"/>
                <a:gd name="T46" fmla="*/ 32 w 45"/>
                <a:gd name="T47" fmla="*/ 52 h 101"/>
                <a:gd name="T48" fmla="*/ 31 w 45"/>
                <a:gd name="T49" fmla="*/ 44 h 101"/>
                <a:gd name="T50" fmla="*/ 29 w 45"/>
                <a:gd name="T51" fmla="*/ 39 h 101"/>
                <a:gd name="T52" fmla="*/ 27 w 45"/>
                <a:gd name="T53" fmla="*/ 31 h 101"/>
                <a:gd name="T54" fmla="*/ 27 w 45"/>
                <a:gd name="T55" fmla="*/ 25 h 101"/>
                <a:gd name="T56" fmla="*/ 25 w 45"/>
                <a:gd name="T57" fmla="*/ 19 h 101"/>
                <a:gd name="T58" fmla="*/ 25 w 45"/>
                <a:gd name="T59" fmla="*/ 12 h 101"/>
                <a:gd name="T60" fmla="*/ 25 w 45"/>
                <a:gd name="T61" fmla="*/ 6 h 101"/>
                <a:gd name="T62" fmla="*/ 25 w 45"/>
                <a:gd name="T63" fmla="*/ 0 h 10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5"/>
                <a:gd name="T97" fmla="*/ 0 h 101"/>
                <a:gd name="T98" fmla="*/ 45 w 45"/>
                <a:gd name="T99" fmla="*/ 101 h 10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5" h="101">
                  <a:moveTo>
                    <a:pt x="0" y="0"/>
                  </a:moveTo>
                  <a:lnTo>
                    <a:pt x="0" y="4"/>
                  </a:lnTo>
                  <a:lnTo>
                    <a:pt x="0" y="8"/>
                  </a:lnTo>
                  <a:lnTo>
                    <a:pt x="0" y="12"/>
                  </a:lnTo>
                  <a:lnTo>
                    <a:pt x="0" y="14"/>
                  </a:lnTo>
                  <a:lnTo>
                    <a:pt x="2" y="17"/>
                  </a:lnTo>
                  <a:lnTo>
                    <a:pt x="2" y="21"/>
                  </a:lnTo>
                  <a:lnTo>
                    <a:pt x="2" y="25"/>
                  </a:lnTo>
                  <a:lnTo>
                    <a:pt x="2" y="29"/>
                  </a:lnTo>
                  <a:lnTo>
                    <a:pt x="4" y="33"/>
                  </a:lnTo>
                  <a:lnTo>
                    <a:pt x="4" y="37"/>
                  </a:lnTo>
                  <a:lnTo>
                    <a:pt x="4" y="40"/>
                  </a:lnTo>
                  <a:lnTo>
                    <a:pt x="6" y="44"/>
                  </a:lnTo>
                  <a:lnTo>
                    <a:pt x="6" y="46"/>
                  </a:lnTo>
                  <a:lnTo>
                    <a:pt x="8" y="50"/>
                  </a:lnTo>
                  <a:lnTo>
                    <a:pt x="8" y="54"/>
                  </a:lnTo>
                  <a:lnTo>
                    <a:pt x="10" y="58"/>
                  </a:lnTo>
                  <a:lnTo>
                    <a:pt x="10" y="62"/>
                  </a:lnTo>
                  <a:lnTo>
                    <a:pt x="11" y="65"/>
                  </a:lnTo>
                  <a:lnTo>
                    <a:pt x="11" y="67"/>
                  </a:lnTo>
                  <a:lnTo>
                    <a:pt x="11" y="71"/>
                  </a:lnTo>
                  <a:lnTo>
                    <a:pt x="13" y="75"/>
                  </a:lnTo>
                  <a:lnTo>
                    <a:pt x="13" y="77"/>
                  </a:lnTo>
                  <a:lnTo>
                    <a:pt x="15" y="81"/>
                  </a:lnTo>
                  <a:lnTo>
                    <a:pt x="15" y="83"/>
                  </a:lnTo>
                  <a:lnTo>
                    <a:pt x="17" y="86"/>
                  </a:lnTo>
                  <a:lnTo>
                    <a:pt x="17" y="88"/>
                  </a:lnTo>
                  <a:lnTo>
                    <a:pt x="19" y="90"/>
                  </a:lnTo>
                  <a:lnTo>
                    <a:pt x="19" y="92"/>
                  </a:lnTo>
                  <a:lnTo>
                    <a:pt x="19" y="96"/>
                  </a:lnTo>
                  <a:lnTo>
                    <a:pt x="21" y="98"/>
                  </a:lnTo>
                  <a:lnTo>
                    <a:pt x="21" y="100"/>
                  </a:lnTo>
                  <a:lnTo>
                    <a:pt x="44" y="92"/>
                  </a:lnTo>
                  <a:lnTo>
                    <a:pt x="44" y="90"/>
                  </a:lnTo>
                  <a:lnTo>
                    <a:pt x="42" y="88"/>
                  </a:lnTo>
                  <a:lnTo>
                    <a:pt x="42" y="84"/>
                  </a:lnTo>
                  <a:lnTo>
                    <a:pt x="42" y="83"/>
                  </a:lnTo>
                  <a:lnTo>
                    <a:pt x="40" y="81"/>
                  </a:lnTo>
                  <a:lnTo>
                    <a:pt x="40" y="79"/>
                  </a:lnTo>
                  <a:lnTo>
                    <a:pt x="38" y="75"/>
                  </a:lnTo>
                  <a:lnTo>
                    <a:pt x="38" y="73"/>
                  </a:lnTo>
                  <a:lnTo>
                    <a:pt x="36" y="71"/>
                  </a:lnTo>
                  <a:lnTo>
                    <a:pt x="36" y="67"/>
                  </a:lnTo>
                  <a:lnTo>
                    <a:pt x="36" y="63"/>
                  </a:lnTo>
                  <a:lnTo>
                    <a:pt x="34" y="62"/>
                  </a:lnTo>
                  <a:lnTo>
                    <a:pt x="34" y="58"/>
                  </a:lnTo>
                  <a:lnTo>
                    <a:pt x="32" y="56"/>
                  </a:lnTo>
                  <a:lnTo>
                    <a:pt x="32" y="52"/>
                  </a:lnTo>
                  <a:lnTo>
                    <a:pt x="31" y="48"/>
                  </a:lnTo>
                  <a:lnTo>
                    <a:pt x="31" y="44"/>
                  </a:lnTo>
                  <a:lnTo>
                    <a:pt x="31" y="42"/>
                  </a:lnTo>
                  <a:lnTo>
                    <a:pt x="29" y="39"/>
                  </a:lnTo>
                  <a:lnTo>
                    <a:pt x="29" y="35"/>
                  </a:lnTo>
                  <a:lnTo>
                    <a:pt x="27" y="31"/>
                  </a:lnTo>
                  <a:lnTo>
                    <a:pt x="27" y="29"/>
                  </a:lnTo>
                  <a:lnTo>
                    <a:pt x="27" y="25"/>
                  </a:lnTo>
                  <a:lnTo>
                    <a:pt x="27" y="21"/>
                  </a:lnTo>
                  <a:lnTo>
                    <a:pt x="25" y="19"/>
                  </a:lnTo>
                  <a:lnTo>
                    <a:pt x="25" y="16"/>
                  </a:lnTo>
                  <a:lnTo>
                    <a:pt x="25" y="12"/>
                  </a:lnTo>
                  <a:lnTo>
                    <a:pt x="25" y="10"/>
                  </a:lnTo>
                  <a:lnTo>
                    <a:pt x="25" y="6"/>
                  </a:lnTo>
                  <a:lnTo>
                    <a:pt x="25" y="4"/>
                  </a:lnTo>
                  <a:lnTo>
                    <a:pt x="25" y="0"/>
                  </a:lnTo>
                  <a:lnTo>
                    <a:pt x="0" y="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94" name="Freeform 122"/>
            <p:cNvSpPr>
              <a:spLocks/>
            </p:cNvSpPr>
            <p:nvPr/>
          </p:nvSpPr>
          <p:spPr bwMode="auto">
            <a:xfrm>
              <a:off x="3438" y="2137"/>
              <a:ext cx="47" cy="125"/>
            </a:xfrm>
            <a:custGeom>
              <a:avLst/>
              <a:gdLst>
                <a:gd name="T0" fmla="*/ 21 w 47"/>
                <a:gd name="T1" fmla="*/ 0 h 125"/>
                <a:gd name="T2" fmla="*/ 21 w 47"/>
                <a:gd name="T3" fmla="*/ 5 h 125"/>
                <a:gd name="T4" fmla="*/ 19 w 47"/>
                <a:gd name="T5" fmla="*/ 9 h 125"/>
                <a:gd name="T6" fmla="*/ 19 w 47"/>
                <a:gd name="T7" fmla="*/ 17 h 125"/>
                <a:gd name="T8" fmla="*/ 17 w 47"/>
                <a:gd name="T9" fmla="*/ 23 h 125"/>
                <a:gd name="T10" fmla="*/ 15 w 47"/>
                <a:gd name="T11" fmla="*/ 30 h 125"/>
                <a:gd name="T12" fmla="*/ 13 w 47"/>
                <a:gd name="T13" fmla="*/ 40 h 125"/>
                <a:gd name="T14" fmla="*/ 11 w 47"/>
                <a:gd name="T15" fmla="*/ 48 h 125"/>
                <a:gd name="T16" fmla="*/ 10 w 47"/>
                <a:gd name="T17" fmla="*/ 57 h 125"/>
                <a:gd name="T18" fmla="*/ 8 w 47"/>
                <a:gd name="T19" fmla="*/ 67 h 125"/>
                <a:gd name="T20" fmla="*/ 6 w 47"/>
                <a:gd name="T21" fmla="*/ 76 h 125"/>
                <a:gd name="T22" fmla="*/ 4 w 47"/>
                <a:gd name="T23" fmla="*/ 84 h 125"/>
                <a:gd name="T24" fmla="*/ 4 w 47"/>
                <a:gd name="T25" fmla="*/ 94 h 125"/>
                <a:gd name="T26" fmla="*/ 2 w 47"/>
                <a:gd name="T27" fmla="*/ 101 h 125"/>
                <a:gd name="T28" fmla="*/ 0 w 47"/>
                <a:gd name="T29" fmla="*/ 111 h 125"/>
                <a:gd name="T30" fmla="*/ 0 w 47"/>
                <a:gd name="T31" fmla="*/ 118 h 125"/>
                <a:gd name="T32" fmla="*/ 0 w 47"/>
                <a:gd name="T33" fmla="*/ 124 h 125"/>
                <a:gd name="T34" fmla="*/ 25 w 47"/>
                <a:gd name="T35" fmla="*/ 122 h 125"/>
                <a:gd name="T36" fmla="*/ 25 w 47"/>
                <a:gd name="T37" fmla="*/ 117 h 125"/>
                <a:gd name="T38" fmla="*/ 25 w 47"/>
                <a:gd name="T39" fmla="*/ 109 h 125"/>
                <a:gd name="T40" fmla="*/ 27 w 47"/>
                <a:gd name="T41" fmla="*/ 101 h 125"/>
                <a:gd name="T42" fmla="*/ 27 w 47"/>
                <a:gd name="T43" fmla="*/ 94 h 125"/>
                <a:gd name="T44" fmla="*/ 29 w 47"/>
                <a:gd name="T45" fmla="*/ 84 h 125"/>
                <a:gd name="T46" fmla="*/ 31 w 47"/>
                <a:gd name="T47" fmla="*/ 76 h 125"/>
                <a:gd name="T48" fmla="*/ 32 w 47"/>
                <a:gd name="T49" fmla="*/ 67 h 125"/>
                <a:gd name="T50" fmla="*/ 34 w 47"/>
                <a:gd name="T51" fmla="*/ 57 h 125"/>
                <a:gd name="T52" fmla="*/ 36 w 47"/>
                <a:gd name="T53" fmla="*/ 50 h 125"/>
                <a:gd name="T54" fmla="*/ 38 w 47"/>
                <a:gd name="T55" fmla="*/ 40 h 125"/>
                <a:gd name="T56" fmla="*/ 40 w 47"/>
                <a:gd name="T57" fmla="*/ 32 h 125"/>
                <a:gd name="T58" fmla="*/ 42 w 47"/>
                <a:gd name="T59" fmla="*/ 25 h 125"/>
                <a:gd name="T60" fmla="*/ 42 w 47"/>
                <a:gd name="T61" fmla="*/ 17 h 125"/>
                <a:gd name="T62" fmla="*/ 44 w 47"/>
                <a:gd name="T63" fmla="*/ 11 h 125"/>
                <a:gd name="T64" fmla="*/ 44 w 47"/>
                <a:gd name="T65" fmla="*/ 5 h 125"/>
                <a:gd name="T66" fmla="*/ 21 w 47"/>
                <a:gd name="T67" fmla="*/ 2 h 12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7"/>
                <a:gd name="T103" fmla="*/ 0 h 125"/>
                <a:gd name="T104" fmla="*/ 47 w 47"/>
                <a:gd name="T105" fmla="*/ 125 h 12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7" h="125">
                  <a:moveTo>
                    <a:pt x="21" y="2"/>
                  </a:moveTo>
                  <a:lnTo>
                    <a:pt x="21" y="0"/>
                  </a:lnTo>
                  <a:lnTo>
                    <a:pt x="21" y="2"/>
                  </a:lnTo>
                  <a:lnTo>
                    <a:pt x="21" y="5"/>
                  </a:lnTo>
                  <a:lnTo>
                    <a:pt x="21" y="7"/>
                  </a:lnTo>
                  <a:lnTo>
                    <a:pt x="19" y="9"/>
                  </a:lnTo>
                  <a:lnTo>
                    <a:pt x="19" y="13"/>
                  </a:lnTo>
                  <a:lnTo>
                    <a:pt x="19" y="17"/>
                  </a:lnTo>
                  <a:lnTo>
                    <a:pt x="17" y="19"/>
                  </a:lnTo>
                  <a:lnTo>
                    <a:pt x="17" y="23"/>
                  </a:lnTo>
                  <a:lnTo>
                    <a:pt x="15" y="27"/>
                  </a:lnTo>
                  <a:lnTo>
                    <a:pt x="15" y="30"/>
                  </a:lnTo>
                  <a:lnTo>
                    <a:pt x="15" y="36"/>
                  </a:lnTo>
                  <a:lnTo>
                    <a:pt x="13" y="40"/>
                  </a:lnTo>
                  <a:lnTo>
                    <a:pt x="13" y="44"/>
                  </a:lnTo>
                  <a:lnTo>
                    <a:pt x="11" y="48"/>
                  </a:lnTo>
                  <a:lnTo>
                    <a:pt x="11" y="53"/>
                  </a:lnTo>
                  <a:lnTo>
                    <a:pt x="10" y="57"/>
                  </a:lnTo>
                  <a:lnTo>
                    <a:pt x="10" y="61"/>
                  </a:lnTo>
                  <a:lnTo>
                    <a:pt x="8" y="67"/>
                  </a:lnTo>
                  <a:lnTo>
                    <a:pt x="8" y="71"/>
                  </a:lnTo>
                  <a:lnTo>
                    <a:pt x="6" y="76"/>
                  </a:lnTo>
                  <a:lnTo>
                    <a:pt x="6" y="80"/>
                  </a:lnTo>
                  <a:lnTo>
                    <a:pt x="4" y="84"/>
                  </a:lnTo>
                  <a:lnTo>
                    <a:pt x="4" y="90"/>
                  </a:lnTo>
                  <a:lnTo>
                    <a:pt x="4" y="94"/>
                  </a:lnTo>
                  <a:lnTo>
                    <a:pt x="2" y="97"/>
                  </a:lnTo>
                  <a:lnTo>
                    <a:pt x="2" y="101"/>
                  </a:lnTo>
                  <a:lnTo>
                    <a:pt x="2" y="105"/>
                  </a:lnTo>
                  <a:lnTo>
                    <a:pt x="0" y="111"/>
                  </a:lnTo>
                  <a:lnTo>
                    <a:pt x="0" y="115"/>
                  </a:lnTo>
                  <a:lnTo>
                    <a:pt x="0" y="118"/>
                  </a:lnTo>
                  <a:lnTo>
                    <a:pt x="0" y="120"/>
                  </a:lnTo>
                  <a:lnTo>
                    <a:pt x="0" y="124"/>
                  </a:lnTo>
                  <a:lnTo>
                    <a:pt x="25" y="124"/>
                  </a:lnTo>
                  <a:lnTo>
                    <a:pt x="25" y="122"/>
                  </a:lnTo>
                  <a:lnTo>
                    <a:pt x="25" y="118"/>
                  </a:lnTo>
                  <a:lnTo>
                    <a:pt x="25" y="117"/>
                  </a:lnTo>
                  <a:lnTo>
                    <a:pt x="25" y="113"/>
                  </a:lnTo>
                  <a:lnTo>
                    <a:pt x="25" y="109"/>
                  </a:lnTo>
                  <a:lnTo>
                    <a:pt x="25" y="105"/>
                  </a:lnTo>
                  <a:lnTo>
                    <a:pt x="27" y="101"/>
                  </a:lnTo>
                  <a:lnTo>
                    <a:pt x="27" y="97"/>
                  </a:lnTo>
                  <a:lnTo>
                    <a:pt x="27" y="94"/>
                  </a:lnTo>
                  <a:lnTo>
                    <a:pt x="29" y="88"/>
                  </a:lnTo>
                  <a:lnTo>
                    <a:pt x="29" y="84"/>
                  </a:lnTo>
                  <a:lnTo>
                    <a:pt x="31" y="80"/>
                  </a:lnTo>
                  <a:lnTo>
                    <a:pt x="31" y="76"/>
                  </a:lnTo>
                  <a:lnTo>
                    <a:pt x="31" y="71"/>
                  </a:lnTo>
                  <a:lnTo>
                    <a:pt x="32" y="67"/>
                  </a:lnTo>
                  <a:lnTo>
                    <a:pt x="32" y="63"/>
                  </a:lnTo>
                  <a:lnTo>
                    <a:pt x="34" y="57"/>
                  </a:lnTo>
                  <a:lnTo>
                    <a:pt x="34" y="53"/>
                  </a:lnTo>
                  <a:lnTo>
                    <a:pt x="36" y="50"/>
                  </a:lnTo>
                  <a:lnTo>
                    <a:pt x="36" y="44"/>
                  </a:lnTo>
                  <a:lnTo>
                    <a:pt x="38" y="40"/>
                  </a:lnTo>
                  <a:lnTo>
                    <a:pt x="38" y="36"/>
                  </a:lnTo>
                  <a:lnTo>
                    <a:pt x="40" y="32"/>
                  </a:lnTo>
                  <a:lnTo>
                    <a:pt x="40" y="28"/>
                  </a:lnTo>
                  <a:lnTo>
                    <a:pt x="42" y="25"/>
                  </a:lnTo>
                  <a:lnTo>
                    <a:pt x="42" y="21"/>
                  </a:lnTo>
                  <a:lnTo>
                    <a:pt x="42" y="17"/>
                  </a:lnTo>
                  <a:lnTo>
                    <a:pt x="44" y="15"/>
                  </a:lnTo>
                  <a:lnTo>
                    <a:pt x="44" y="11"/>
                  </a:lnTo>
                  <a:lnTo>
                    <a:pt x="44" y="9"/>
                  </a:lnTo>
                  <a:lnTo>
                    <a:pt x="44" y="5"/>
                  </a:lnTo>
                  <a:lnTo>
                    <a:pt x="46" y="4"/>
                  </a:lnTo>
                  <a:lnTo>
                    <a:pt x="21" y="2"/>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95" name="Freeform 123"/>
            <p:cNvSpPr>
              <a:spLocks/>
            </p:cNvSpPr>
            <p:nvPr/>
          </p:nvSpPr>
          <p:spPr bwMode="auto">
            <a:xfrm>
              <a:off x="3459" y="2010"/>
              <a:ext cx="34" cy="132"/>
            </a:xfrm>
            <a:custGeom>
              <a:avLst/>
              <a:gdLst>
                <a:gd name="T0" fmla="*/ 10 w 34"/>
                <a:gd name="T1" fmla="*/ 0 h 132"/>
                <a:gd name="T2" fmla="*/ 8 w 34"/>
                <a:gd name="T3" fmla="*/ 4 h 132"/>
                <a:gd name="T4" fmla="*/ 8 w 34"/>
                <a:gd name="T5" fmla="*/ 10 h 132"/>
                <a:gd name="T6" fmla="*/ 8 w 34"/>
                <a:gd name="T7" fmla="*/ 18 h 132"/>
                <a:gd name="T8" fmla="*/ 8 w 34"/>
                <a:gd name="T9" fmla="*/ 25 h 132"/>
                <a:gd name="T10" fmla="*/ 6 w 34"/>
                <a:gd name="T11" fmla="*/ 35 h 132"/>
                <a:gd name="T12" fmla="*/ 6 w 34"/>
                <a:gd name="T13" fmla="*/ 46 h 132"/>
                <a:gd name="T14" fmla="*/ 6 w 34"/>
                <a:gd name="T15" fmla="*/ 56 h 132"/>
                <a:gd name="T16" fmla="*/ 4 w 34"/>
                <a:gd name="T17" fmla="*/ 67 h 132"/>
                <a:gd name="T18" fmla="*/ 4 w 34"/>
                <a:gd name="T19" fmla="*/ 79 h 132"/>
                <a:gd name="T20" fmla="*/ 4 w 34"/>
                <a:gd name="T21" fmla="*/ 88 h 132"/>
                <a:gd name="T22" fmla="*/ 2 w 34"/>
                <a:gd name="T23" fmla="*/ 100 h 132"/>
                <a:gd name="T24" fmla="*/ 2 w 34"/>
                <a:gd name="T25" fmla="*/ 109 h 132"/>
                <a:gd name="T26" fmla="*/ 2 w 34"/>
                <a:gd name="T27" fmla="*/ 117 h 132"/>
                <a:gd name="T28" fmla="*/ 0 w 34"/>
                <a:gd name="T29" fmla="*/ 123 h 132"/>
                <a:gd name="T30" fmla="*/ 0 w 34"/>
                <a:gd name="T31" fmla="*/ 129 h 132"/>
                <a:gd name="T32" fmla="*/ 25 w 34"/>
                <a:gd name="T33" fmla="*/ 129 h 132"/>
                <a:gd name="T34" fmla="*/ 25 w 34"/>
                <a:gd name="T35" fmla="*/ 123 h 132"/>
                <a:gd name="T36" fmla="*/ 25 w 34"/>
                <a:gd name="T37" fmla="*/ 115 h 132"/>
                <a:gd name="T38" fmla="*/ 27 w 34"/>
                <a:gd name="T39" fmla="*/ 106 h 132"/>
                <a:gd name="T40" fmla="*/ 27 w 34"/>
                <a:gd name="T41" fmla="*/ 96 h 132"/>
                <a:gd name="T42" fmla="*/ 27 w 34"/>
                <a:gd name="T43" fmla="*/ 86 h 132"/>
                <a:gd name="T44" fmla="*/ 29 w 34"/>
                <a:gd name="T45" fmla="*/ 75 h 132"/>
                <a:gd name="T46" fmla="*/ 29 w 34"/>
                <a:gd name="T47" fmla="*/ 63 h 132"/>
                <a:gd name="T48" fmla="*/ 31 w 34"/>
                <a:gd name="T49" fmla="*/ 52 h 132"/>
                <a:gd name="T50" fmla="*/ 31 w 34"/>
                <a:gd name="T51" fmla="*/ 42 h 132"/>
                <a:gd name="T52" fmla="*/ 31 w 34"/>
                <a:gd name="T53" fmla="*/ 31 h 132"/>
                <a:gd name="T54" fmla="*/ 31 w 34"/>
                <a:gd name="T55" fmla="*/ 23 h 132"/>
                <a:gd name="T56" fmla="*/ 33 w 34"/>
                <a:gd name="T57" fmla="*/ 16 h 132"/>
                <a:gd name="T58" fmla="*/ 33 w 34"/>
                <a:gd name="T59" fmla="*/ 8 h 132"/>
                <a:gd name="T60" fmla="*/ 33 w 34"/>
                <a:gd name="T61" fmla="*/ 4 h 132"/>
                <a:gd name="T62" fmla="*/ 10 w 34"/>
                <a:gd name="T63" fmla="*/ 2 h 1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
                <a:gd name="T97" fmla="*/ 0 h 132"/>
                <a:gd name="T98" fmla="*/ 34 w 34"/>
                <a:gd name="T99" fmla="*/ 132 h 13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 h="132">
                  <a:moveTo>
                    <a:pt x="33" y="0"/>
                  </a:moveTo>
                  <a:lnTo>
                    <a:pt x="10" y="0"/>
                  </a:lnTo>
                  <a:lnTo>
                    <a:pt x="10" y="2"/>
                  </a:lnTo>
                  <a:lnTo>
                    <a:pt x="8" y="4"/>
                  </a:lnTo>
                  <a:lnTo>
                    <a:pt x="8" y="8"/>
                  </a:lnTo>
                  <a:lnTo>
                    <a:pt x="8" y="10"/>
                  </a:lnTo>
                  <a:lnTo>
                    <a:pt x="8" y="14"/>
                  </a:lnTo>
                  <a:lnTo>
                    <a:pt x="8" y="18"/>
                  </a:lnTo>
                  <a:lnTo>
                    <a:pt x="8" y="21"/>
                  </a:lnTo>
                  <a:lnTo>
                    <a:pt x="8" y="25"/>
                  </a:lnTo>
                  <a:lnTo>
                    <a:pt x="8" y="31"/>
                  </a:lnTo>
                  <a:lnTo>
                    <a:pt x="6" y="35"/>
                  </a:lnTo>
                  <a:lnTo>
                    <a:pt x="6" y="40"/>
                  </a:lnTo>
                  <a:lnTo>
                    <a:pt x="6" y="46"/>
                  </a:lnTo>
                  <a:lnTo>
                    <a:pt x="6" y="50"/>
                  </a:lnTo>
                  <a:lnTo>
                    <a:pt x="6" y="56"/>
                  </a:lnTo>
                  <a:lnTo>
                    <a:pt x="6" y="62"/>
                  </a:lnTo>
                  <a:lnTo>
                    <a:pt x="4" y="67"/>
                  </a:lnTo>
                  <a:lnTo>
                    <a:pt x="4" y="73"/>
                  </a:lnTo>
                  <a:lnTo>
                    <a:pt x="4" y="79"/>
                  </a:lnTo>
                  <a:lnTo>
                    <a:pt x="4" y="85"/>
                  </a:lnTo>
                  <a:lnTo>
                    <a:pt x="4" y="88"/>
                  </a:lnTo>
                  <a:lnTo>
                    <a:pt x="2" y="94"/>
                  </a:lnTo>
                  <a:lnTo>
                    <a:pt x="2" y="100"/>
                  </a:lnTo>
                  <a:lnTo>
                    <a:pt x="2" y="104"/>
                  </a:lnTo>
                  <a:lnTo>
                    <a:pt x="2" y="109"/>
                  </a:lnTo>
                  <a:lnTo>
                    <a:pt x="2" y="113"/>
                  </a:lnTo>
                  <a:lnTo>
                    <a:pt x="2" y="117"/>
                  </a:lnTo>
                  <a:lnTo>
                    <a:pt x="0" y="121"/>
                  </a:lnTo>
                  <a:lnTo>
                    <a:pt x="0" y="123"/>
                  </a:lnTo>
                  <a:lnTo>
                    <a:pt x="0" y="127"/>
                  </a:lnTo>
                  <a:lnTo>
                    <a:pt x="0" y="129"/>
                  </a:lnTo>
                  <a:lnTo>
                    <a:pt x="25" y="131"/>
                  </a:lnTo>
                  <a:lnTo>
                    <a:pt x="25" y="129"/>
                  </a:lnTo>
                  <a:lnTo>
                    <a:pt x="25" y="125"/>
                  </a:lnTo>
                  <a:lnTo>
                    <a:pt x="25" y="123"/>
                  </a:lnTo>
                  <a:lnTo>
                    <a:pt x="25" y="119"/>
                  </a:lnTo>
                  <a:lnTo>
                    <a:pt x="25" y="115"/>
                  </a:lnTo>
                  <a:lnTo>
                    <a:pt x="27" y="109"/>
                  </a:lnTo>
                  <a:lnTo>
                    <a:pt x="27" y="106"/>
                  </a:lnTo>
                  <a:lnTo>
                    <a:pt x="27" y="102"/>
                  </a:lnTo>
                  <a:lnTo>
                    <a:pt x="27" y="96"/>
                  </a:lnTo>
                  <a:lnTo>
                    <a:pt x="27" y="90"/>
                  </a:lnTo>
                  <a:lnTo>
                    <a:pt x="27" y="86"/>
                  </a:lnTo>
                  <a:lnTo>
                    <a:pt x="29" y="81"/>
                  </a:lnTo>
                  <a:lnTo>
                    <a:pt x="29" y="75"/>
                  </a:lnTo>
                  <a:lnTo>
                    <a:pt x="29" y="69"/>
                  </a:lnTo>
                  <a:lnTo>
                    <a:pt x="29" y="63"/>
                  </a:lnTo>
                  <a:lnTo>
                    <a:pt x="29" y="58"/>
                  </a:lnTo>
                  <a:lnTo>
                    <a:pt x="31" y="52"/>
                  </a:lnTo>
                  <a:lnTo>
                    <a:pt x="31" y="46"/>
                  </a:lnTo>
                  <a:lnTo>
                    <a:pt x="31" y="42"/>
                  </a:lnTo>
                  <a:lnTo>
                    <a:pt x="31" y="37"/>
                  </a:lnTo>
                  <a:lnTo>
                    <a:pt x="31" y="31"/>
                  </a:lnTo>
                  <a:lnTo>
                    <a:pt x="31" y="27"/>
                  </a:lnTo>
                  <a:lnTo>
                    <a:pt x="31" y="23"/>
                  </a:lnTo>
                  <a:lnTo>
                    <a:pt x="33" y="19"/>
                  </a:lnTo>
                  <a:lnTo>
                    <a:pt x="33" y="16"/>
                  </a:lnTo>
                  <a:lnTo>
                    <a:pt x="33" y="12"/>
                  </a:lnTo>
                  <a:lnTo>
                    <a:pt x="33" y="8"/>
                  </a:lnTo>
                  <a:lnTo>
                    <a:pt x="33" y="6"/>
                  </a:lnTo>
                  <a:lnTo>
                    <a:pt x="33" y="4"/>
                  </a:lnTo>
                  <a:lnTo>
                    <a:pt x="33" y="2"/>
                  </a:lnTo>
                  <a:lnTo>
                    <a:pt x="10" y="2"/>
                  </a:lnTo>
                  <a:lnTo>
                    <a:pt x="33" y="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96" name="Freeform 124"/>
            <p:cNvSpPr>
              <a:spLocks/>
            </p:cNvSpPr>
            <p:nvPr/>
          </p:nvSpPr>
          <p:spPr bwMode="auto">
            <a:xfrm>
              <a:off x="3469" y="2010"/>
              <a:ext cx="39" cy="135"/>
            </a:xfrm>
            <a:custGeom>
              <a:avLst/>
              <a:gdLst>
                <a:gd name="T0" fmla="*/ 38 w 39"/>
                <a:gd name="T1" fmla="*/ 125 h 135"/>
                <a:gd name="T2" fmla="*/ 36 w 39"/>
                <a:gd name="T3" fmla="*/ 119 h 135"/>
                <a:gd name="T4" fmla="*/ 34 w 39"/>
                <a:gd name="T5" fmla="*/ 111 h 135"/>
                <a:gd name="T6" fmla="*/ 32 w 39"/>
                <a:gd name="T7" fmla="*/ 104 h 135"/>
                <a:gd name="T8" fmla="*/ 30 w 39"/>
                <a:gd name="T9" fmla="*/ 94 h 135"/>
                <a:gd name="T10" fmla="*/ 28 w 39"/>
                <a:gd name="T11" fmla="*/ 83 h 135"/>
                <a:gd name="T12" fmla="*/ 28 w 39"/>
                <a:gd name="T13" fmla="*/ 73 h 135"/>
                <a:gd name="T14" fmla="*/ 26 w 39"/>
                <a:gd name="T15" fmla="*/ 63 h 135"/>
                <a:gd name="T16" fmla="*/ 26 w 39"/>
                <a:gd name="T17" fmla="*/ 52 h 135"/>
                <a:gd name="T18" fmla="*/ 24 w 39"/>
                <a:gd name="T19" fmla="*/ 42 h 135"/>
                <a:gd name="T20" fmla="*/ 24 w 39"/>
                <a:gd name="T21" fmla="*/ 33 h 135"/>
                <a:gd name="T22" fmla="*/ 24 w 39"/>
                <a:gd name="T23" fmla="*/ 23 h 135"/>
                <a:gd name="T24" fmla="*/ 23 w 39"/>
                <a:gd name="T25" fmla="*/ 16 h 135"/>
                <a:gd name="T26" fmla="*/ 23 w 39"/>
                <a:gd name="T27" fmla="*/ 10 h 135"/>
                <a:gd name="T28" fmla="*/ 23 w 39"/>
                <a:gd name="T29" fmla="*/ 4 h 135"/>
                <a:gd name="T30" fmla="*/ 23 w 39"/>
                <a:gd name="T31" fmla="*/ 0 h 135"/>
                <a:gd name="T32" fmla="*/ 0 w 39"/>
                <a:gd name="T33" fmla="*/ 4 h 135"/>
                <a:gd name="T34" fmla="*/ 0 w 39"/>
                <a:gd name="T35" fmla="*/ 8 h 135"/>
                <a:gd name="T36" fmla="*/ 0 w 39"/>
                <a:gd name="T37" fmla="*/ 14 h 135"/>
                <a:gd name="T38" fmla="*/ 0 w 39"/>
                <a:gd name="T39" fmla="*/ 21 h 135"/>
                <a:gd name="T40" fmla="*/ 0 w 39"/>
                <a:gd name="T41" fmla="*/ 29 h 135"/>
                <a:gd name="T42" fmla="*/ 0 w 39"/>
                <a:gd name="T43" fmla="*/ 39 h 135"/>
                <a:gd name="T44" fmla="*/ 1 w 39"/>
                <a:gd name="T45" fmla="*/ 48 h 135"/>
                <a:gd name="T46" fmla="*/ 1 w 39"/>
                <a:gd name="T47" fmla="*/ 60 h 135"/>
                <a:gd name="T48" fmla="*/ 3 w 39"/>
                <a:gd name="T49" fmla="*/ 69 h 135"/>
                <a:gd name="T50" fmla="*/ 3 w 39"/>
                <a:gd name="T51" fmla="*/ 81 h 135"/>
                <a:gd name="T52" fmla="*/ 5 w 39"/>
                <a:gd name="T53" fmla="*/ 92 h 135"/>
                <a:gd name="T54" fmla="*/ 7 w 39"/>
                <a:gd name="T55" fmla="*/ 102 h 135"/>
                <a:gd name="T56" fmla="*/ 9 w 39"/>
                <a:gd name="T57" fmla="*/ 111 h 135"/>
                <a:gd name="T58" fmla="*/ 11 w 39"/>
                <a:gd name="T59" fmla="*/ 121 h 135"/>
                <a:gd name="T60" fmla="*/ 13 w 39"/>
                <a:gd name="T61" fmla="*/ 131 h 135"/>
                <a:gd name="T62" fmla="*/ 38 w 39"/>
                <a:gd name="T63" fmla="*/ 123 h 1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9"/>
                <a:gd name="T97" fmla="*/ 0 h 135"/>
                <a:gd name="T98" fmla="*/ 39 w 39"/>
                <a:gd name="T99" fmla="*/ 135 h 13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9" h="135">
                  <a:moveTo>
                    <a:pt x="38" y="123"/>
                  </a:moveTo>
                  <a:lnTo>
                    <a:pt x="38" y="125"/>
                  </a:lnTo>
                  <a:lnTo>
                    <a:pt x="36" y="121"/>
                  </a:lnTo>
                  <a:lnTo>
                    <a:pt x="36" y="119"/>
                  </a:lnTo>
                  <a:lnTo>
                    <a:pt x="34" y="115"/>
                  </a:lnTo>
                  <a:lnTo>
                    <a:pt x="34" y="111"/>
                  </a:lnTo>
                  <a:lnTo>
                    <a:pt x="32" y="108"/>
                  </a:lnTo>
                  <a:lnTo>
                    <a:pt x="32" y="104"/>
                  </a:lnTo>
                  <a:lnTo>
                    <a:pt x="30" y="98"/>
                  </a:lnTo>
                  <a:lnTo>
                    <a:pt x="30" y="94"/>
                  </a:lnTo>
                  <a:lnTo>
                    <a:pt x="30" y="88"/>
                  </a:lnTo>
                  <a:lnTo>
                    <a:pt x="28" y="83"/>
                  </a:lnTo>
                  <a:lnTo>
                    <a:pt x="28" y="79"/>
                  </a:lnTo>
                  <a:lnTo>
                    <a:pt x="28" y="73"/>
                  </a:lnTo>
                  <a:lnTo>
                    <a:pt x="26" y="67"/>
                  </a:lnTo>
                  <a:lnTo>
                    <a:pt x="26" y="63"/>
                  </a:lnTo>
                  <a:lnTo>
                    <a:pt x="26" y="58"/>
                  </a:lnTo>
                  <a:lnTo>
                    <a:pt x="26" y="52"/>
                  </a:lnTo>
                  <a:lnTo>
                    <a:pt x="24" y="46"/>
                  </a:lnTo>
                  <a:lnTo>
                    <a:pt x="24" y="42"/>
                  </a:lnTo>
                  <a:lnTo>
                    <a:pt x="24" y="37"/>
                  </a:lnTo>
                  <a:lnTo>
                    <a:pt x="24" y="33"/>
                  </a:lnTo>
                  <a:lnTo>
                    <a:pt x="24" y="27"/>
                  </a:lnTo>
                  <a:lnTo>
                    <a:pt x="24" y="23"/>
                  </a:lnTo>
                  <a:lnTo>
                    <a:pt x="23" y="19"/>
                  </a:lnTo>
                  <a:lnTo>
                    <a:pt x="23" y="16"/>
                  </a:lnTo>
                  <a:lnTo>
                    <a:pt x="23" y="14"/>
                  </a:lnTo>
                  <a:lnTo>
                    <a:pt x="23" y="10"/>
                  </a:lnTo>
                  <a:lnTo>
                    <a:pt x="23" y="8"/>
                  </a:lnTo>
                  <a:lnTo>
                    <a:pt x="23" y="4"/>
                  </a:lnTo>
                  <a:lnTo>
                    <a:pt x="23" y="2"/>
                  </a:lnTo>
                  <a:lnTo>
                    <a:pt x="23" y="0"/>
                  </a:lnTo>
                  <a:lnTo>
                    <a:pt x="0" y="2"/>
                  </a:lnTo>
                  <a:lnTo>
                    <a:pt x="0" y="4"/>
                  </a:lnTo>
                  <a:lnTo>
                    <a:pt x="0" y="6"/>
                  </a:lnTo>
                  <a:lnTo>
                    <a:pt x="0" y="8"/>
                  </a:lnTo>
                  <a:lnTo>
                    <a:pt x="0" y="10"/>
                  </a:lnTo>
                  <a:lnTo>
                    <a:pt x="0" y="14"/>
                  </a:lnTo>
                  <a:lnTo>
                    <a:pt x="0" y="18"/>
                  </a:lnTo>
                  <a:lnTo>
                    <a:pt x="0" y="21"/>
                  </a:lnTo>
                  <a:lnTo>
                    <a:pt x="0" y="25"/>
                  </a:lnTo>
                  <a:lnTo>
                    <a:pt x="0" y="29"/>
                  </a:lnTo>
                  <a:lnTo>
                    <a:pt x="0" y="33"/>
                  </a:lnTo>
                  <a:lnTo>
                    <a:pt x="0" y="39"/>
                  </a:lnTo>
                  <a:lnTo>
                    <a:pt x="1" y="44"/>
                  </a:lnTo>
                  <a:lnTo>
                    <a:pt x="1" y="48"/>
                  </a:lnTo>
                  <a:lnTo>
                    <a:pt x="1" y="54"/>
                  </a:lnTo>
                  <a:lnTo>
                    <a:pt x="1" y="60"/>
                  </a:lnTo>
                  <a:lnTo>
                    <a:pt x="1" y="65"/>
                  </a:lnTo>
                  <a:lnTo>
                    <a:pt x="3" y="69"/>
                  </a:lnTo>
                  <a:lnTo>
                    <a:pt x="3" y="75"/>
                  </a:lnTo>
                  <a:lnTo>
                    <a:pt x="3" y="81"/>
                  </a:lnTo>
                  <a:lnTo>
                    <a:pt x="5" y="86"/>
                  </a:lnTo>
                  <a:lnTo>
                    <a:pt x="5" y="92"/>
                  </a:lnTo>
                  <a:lnTo>
                    <a:pt x="5" y="98"/>
                  </a:lnTo>
                  <a:lnTo>
                    <a:pt x="7" y="102"/>
                  </a:lnTo>
                  <a:lnTo>
                    <a:pt x="7" y="108"/>
                  </a:lnTo>
                  <a:lnTo>
                    <a:pt x="9" y="111"/>
                  </a:lnTo>
                  <a:lnTo>
                    <a:pt x="9" y="117"/>
                  </a:lnTo>
                  <a:lnTo>
                    <a:pt x="11" y="121"/>
                  </a:lnTo>
                  <a:lnTo>
                    <a:pt x="13" y="125"/>
                  </a:lnTo>
                  <a:lnTo>
                    <a:pt x="13" y="131"/>
                  </a:lnTo>
                  <a:lnTo>
                    <a:pt x="15" y="134"/>
                  </a:lnTo>
                  <a:lnTo>
                    <a:pt x="38" y="123"/>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97" name="Freeform 125"/>
            <p:cNvSpPr>
              <a:spLocks/>
            </p:cNvSpPr>
            <p:nvPr/>
          </p:nvSpPr>
          <p:spPr bwMode="auto">
            <a:xfrm>
              <a:off x="3484" y="2133"/>
              <a:ext cx="49" cy="116"/>
            </a:xfrm>
            <a:custGeom>
              <a:avLst/>
              <a:gdLst>
                <a:gd name="T0" fmla="*/ 46 w 49"/>
                <a:gd name="T1" fmla="*/ 115 h 116"/>
                <a:gd name="T2" fmla="*/ 48 w 49"/>
                <a:gd name="T3" fmla="*/ 107 h 116"/>
                <a:gd name="T4" fmla="*/ 48 w 49"/>
                <a:gd name="T5" fmla="*/ 99 h 116"/>
                <a:gd name="T6" fmla="*/ 48 w 49"/>
                <a:gd name="T7" fmla="*/ 92 h 116"/>
                <a:gd name="T8" fmla="*/ 48 w 49"/>
                <a:gd name="T9" fmla="*/ 86 h 116"/>
                <a:gd name="T10" fmla="*/ 46 w 49"/>
                <a:gd name="T11" fmla="*/ 78 h 116"/>
                <a:gd name="T12" fmla="*/ 46 w 49"/>
                <a:gd name="T13" fmla="*/ 71 h 116"/>
                <a:gd name="T14" fmla="*/ 44 w 49"/>
                <a:gd name="T15" fmla="*/ 63 h 116"/>
                <a:gd name="T16" fmla="*/ 42 w 49"/>
                <a:gd name="T17" fmla="*/ 55 h 116"/>
                <a:gd name="T18" fmla="*/ 40 w 49"/>
                <a:gd name="T19" fmla="*/ 48 h 116"/>
                <a:gd name="T20" fmla="*/ 38 w 49"/>
                <a:gd name="T21" fmla="*/ 42 h 116"/>
                <a:gd name="T22" fmla="*/ 36 w 49"/>
                <a:gd name="T23" fmla="*/ 34 h 116"/>
                <a:gd name="T24" fmla="*/ 32 w 49"/>
                <a:gd name="T25" fmla="*/ 27 h 116"/>
                <a:gd name="T26" fmla="*/ 31 w 49"/>
                <a:gd name="T27" fmla="*/ 21 h 116"/>
                <a:gd name="T28" fmla="*/ 29 w 49"/>
                <a:gd name="T29" fmla="*/ 13 h 116"/>
                <a:gd name="T30" fmla="*/ 25 w 49"/>
                <a:gd name="T31" fmla="*/ 8 h 116"/>
                <a:gd name="T32" fmla="*/ 23 w 49"/>
                <a:gd name="T33" fmla="*/ 0 h 116"/>
                <a:gd name="T34" fmla="*/ 2 w 49"/>
                <a:gd name="T35" fmla="*/ 13 h 116"/>
                <a:gd name="T36" fmla="*/ 4 w 49"/>
                <a:gd name="T37" fmla="*/ 19 h 116"/>
                <a:gd name="T38" fmla="*/ 8 w 49"/>
                <a:gd name="T39" fmla="*/ 27 h 116"/>
                <a:gd name="T40" fmla="*/ 9 w 49"/>
                <a:gd name="T41" fmla="*/ 32 h 116"/>
                <a:gd name="T42" fmla="*/ 11 w 49"/>
                <a:gd name="T43" fmla="*/ 38 h 116"/>
                <a:gd name="T44" fmla="*/ 13 w 49"/>
                <a:gd name="T45" fmla="*/ 46 h 116"/>
                <a:gd name="T46" fmla="*/ 17 w 49"/>
                <a:gd name="T47" fmla="*/ 52 h 116"/>
                <a:gd name="T48" fmla="*/ 19 w 49"/>
                <a:gd name="T49" fmla="*/ 59 h 116"/>
                <a:gd name="T50" fmla="*/ 19 w 49"/>
                <a:gd name="T51" fmla="*/ 65 h 116"/>
                <a:gd name="T52" fmla="*/ 21 w 49"/>
                <a:gd name="T53" fmla="*/ 71 h 116"/>
                <a:gd name="T54" fmla="*/ 23 w 49"/>
                <a:gd name="T55" fmla="*/ 78 h 116"/>
                <a:gd name="T56" fmla="*/ 23 w 49"/>
                <a:gd name="T57" fmla="*/ 84 h 116"/>
                <a:gd name="T58" fmla="*/ 23 w 49"/>
                <a:gd name="T59" fmla="*/ 90 h 116"/>
                <a:gd name="T60" fmla="*/ 23 w 49"/>
                <a:gd name="T61" fmla="*/ 96 h 116"/>
                <a:gd name="T62" fmla="*/ 23 w 49"/>
                <a:gd name="T63" fmla="*/ 101 h 116"/>
                <a:gd name="T64" fmla="*/ 23 w 49"/>
                <a:gd name="T65" fmla="*/ 107 h 116"/>
                <a:gd name="T66" fmla="*/ 21 w 49"/>
                <a:gd name="T67" fmla="*/ 111 h 11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9"/>
                <a:gd name="T103" fmla="*/ 0 h 116"/>
                <a:gd name="T104" fmla="*/ 49 w 49"/>
                <a:gd name="T105" fmla="*/ 116 h 11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9" h="116">
                  <a:moveTo>
                    <a:pt x="46" y="111"/>
                  </a:moveTo>
                  <a:lnTo>
                    <a:pt x="46" y="115"/>
                  </a:lnTo>
                  <a:lnTo>
                    <a:pt x="46" y="111"/>
                  </a:lnTo>
                  <a:lnTo>
                    <a:pt x="48" y="107"/>
                  </a:lnTo>
                  <a:lnTo>
                    <a:pt x="48" y="103"/>
                  </a:lnTo>
                  <a:lnTo>
                    <a:pt x="48" y="99"/>
                  </a:lnTo>
                  <a:lnTo>
                    <a:pt x="48" y="96"/>
                  </a:lnTo>
                  <a:lnTo>
                    <a:pt x="48" y="92"/>
                  </a:lnTo>
                  <a:lnTo>
                    <a:pt x="48" y="88"/>
                  </a:lnTo>
                  <a:lnTo>
                    <a:pt x="48" y="86"/>
                  </a:lnTo>
                  <a:lnTo>
                    <a:pt x="48" y="82"/>
                  </a:lnTo>
                  <a:lnTo>
                    <a:pt x="46" y="78"/>
                  </a:lnTo>
                  <a:lnTo>
                    <a:pt x="46" y="75"/>
                  </a:lnTo>
                  <a:lnTo>
                    <a:pt x="46" y="71"/>
                  </a:lnTo>
                  <a:lnTo>
                    <a:pt x="46" y="67"/>
                  </a:lnTo>
                  <a:lnTo>
                    <a:pt x="44" y="63"/>
                  </a:lnTo>
                  <a:lnTo>
                    <a:pt x="44" y="59"/>
                  </a:lnTo>
                  <a:lnTo>
                    <a:pt x="42" y="55"/>
                  </a:lnTo>
                  <a:lnTo>
                    <a:pt x="42" y="52"/>
                  </a:lnTo>
                  <a:lnTo>
                    <a:pt x="40" y="48"/>
                  </a:lnTo>
                  <a:lnTo>
                    <a:pt x="40" y="44"/>
                  </a:lnTo>
                  <a:lnTo>
                    <a:pt x="38" y="42"/>
                  </a:lnTo>
                  <a:lnTo>
                    <a:pt x="36" y="38"/>
                  </a:lnTo>
                  <a:lnTo>
                    <a:pt x="36" y="34"/>
                  </a:lnTo>
                  <a:lnTo>
                    <a:pt x="34" y="31"/>
                  </a:lnTo>
                  <a:lnTo>
                    <a:pt x="32" y="27"/>
                  </a:lnTo>
                  <a:lnTo>
                    <a:pt x="32" y="23"/>
                  </a:lnTo>
                  <a:lnTo>
                    <a:pt x="31" y="21"/>
                  </a:lnTo>
                  <a:lnTo>
                    <a:pt x="29" y="17"/>
                  </a:lnTo>
                  <a:lnTo>
                    <a:pt x="29" y="13"/>
                  </a:lnTo>
                  <a:lnTo>
                    <a:pt x="27" y="9"/>
                  </a:lnTo>
                  <a:lnTo>
                    <a:pt x="25" y="8"/>
                  </a:lnTo>
                  <a:lnTo>
                    <a:pt x="23" y="4"/>
                  </a:lnTo>
                  <a:lnTo>
                    <a:pt x="23" y="0"/>
                  </a:lnTo>
                  <a:lnTo>
                    <a:pt x="0" y="11"/>
                  </a:lnTo>
                  <a:lnTo>
                    <a:pt x="2" y="13"/>
                  </a:lnTo>
                  <a:lnTo>
                    <a:pt x="4" y="17"/>
                  </a:lnTo>
                  <a:lnTo>
                    <a:pt x="4" y="19"/>
                  </a:lnTo>
                  <a:lnTo>
                    <a:pt x="6" y="23"/>
                  </a:lnTo>
                  <a:lnTo>
                    <a:pt x="8" y="27"/>
                  </a:lnTo>
                  <a:lnTo>
                    <a:pt x="8" y="29"/>
                  </a:lnTo>
                  <a:lnTo>
                    <a:pt x="9" y="32"/>
                  </a:lnTo>
                  <a:lnTo>
                    <a:pt x="11" y="36"/>
                  </a:lnTo>
                  <a:lnTo>
                    <a:pt x="11" y="38"/>
                  </a:lnTo>
                  <a:lnTo>
                    <a:pt x="13" y="42"/>
                  </a:lnTo>
                  <a:lnTo>
                    <a:pt x="13" y="46"/>
                  </a:lnTo>
                  <a:lnTo>
                    <a:pt x="15" y="48"/>
                  </a:lnTo>
                  <a:lnTo>
                    <a:pt x="17" y="52"/>
                  </a:lnTo>
                  <a:lnTo>
                    <a:pt x="17" y="55"/>
                  </a:lnTo>
                  <a:lnTo>
                    <a:pt x="19" y="59"/>
                  </a:lnTo>
                  <a:lnTo>
                    <a:pt x="19" y="61"/>
                  </a:lnTo>
                  <a:lnTo>
                    <a:pt x="19" y="65"/>
                  </a:lnTo>
                  <a:lnTo>
                    <a:pt x="21" y="69"/>
                  </a:lnTo>
                  <a:lnTo>
                    <a:pt x="21" y="71"/>
                  </a:lnTo>
                  <a:lnTo>
                    <a:pt x="21" y="75"/>
                  </a:lnTo>
                  <a:lnTo>
                    <a:pt x="23" y="78"/>
                  </a:lnTo>
                  <a:lnTo>
                    <a:pt x="23" y="80"/>
                  </a:lnTo>
                  <a:lnTo>
                    <a:pt x="23" y="84"/>
                  </a:lnTo>
                  <a:lnTo>
                    <a:pt x="23" y="86"/>
                  </a:lnTo>
                  <a:lnTo>
                    <a:pt x="23" y="90"/>
                  </a:lnTo>
                  <a:lnTo>
                    <a:pt x="23" y="92"/>
                  </a:lnTo>
                  <a:lnTo>
                    <a:pt x="23" y="96"/>
                  </a:lnTo>
                  <a:lnTo>
                    <a:pt x="23" y="98"/>
                  </a:lnTo>
                  <a:lnTo>
                    <a:pt x="23" y="101"/>
                  </a:lnTo>
                  <a:lnTo>
                    <a:pt x="23" y="103"/>
                  </a:lnTo>
                  <a:lnTo>
                    <a:pt x="23" y="107"/>
                  </a:lnTo>
                  <a:lnTo>
                    <a:pt x="23" y="109"/>
                  </a:lnTo>
                  <a:lnTo>
                    <a:pt x="21" y="111"/>
                  </a:lnTo>
                  <a:lnTo>
                    <a:pt x="46" y="111"/>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98" name="Freeform 126"/>
            <p:cNvSpPr>
              <a:spLocks/>
            </p:cNvSpPr>
            <p:nvPr/>
          </p:nvSpPr>
          <p:spPr bwMode="auto">
            <a:xfrm>
              <a:off x="3505" y="2244"/>
              <a:ext cx="30" cy="34"/>
            </a:xfrm>
            <a:custGeom>
              <a:avLst/>
              <a:gdLst>
                <a:gd name="T0" fmla="*/ 29 w 30"/>
                <a:gd name="T1" fmla="*/ 29 h 34"/>
                <a:gd name="T2" fmla="*/ 29 w 30"/>
                <a:gd name="T3" fmla="*/ 27 h 34"/>
                <a:gd name="T4" fmla="*/ 29 w 30"/>
                <a:gd name="T5" fmla="*/ 25 h 34"/>
                <a:gd name="T6" fmla="*/ 27 w 30"/>
                <a:gd name="T7" fmla="*/ 23 h 34"/>
                <a:gd name="T8" fmla="*/ 27 w 30"/>
                <a:gd name="T9" fmla="*/ 21 h 34"/>
                <a:gd name="T10" fmla="*/ 27 w 30"/>
                <a:gd name="T11" fmla="*/ 19 h 34"/>
                <a:gd name="T12" fmla="*/ 27 w 30"/>
                <a:gd name="T13" fmla="*/ 17 h 34"/>
                <a:gd name="T14" fmla="*/ 27 w 30"/>
                <a:gd name="T15" fmla="*/ 15 h 34"/>
                <a:gd name="T16" fmla="*/ 27 w 30"/>
                <a:gd name="T17" fmla="*/ 13 h 34"/>
                <a:gd name="T18" fmla="*/ 25 w 30"/>
                <a:gd name="T19" fmla="*/ 13 h 34"/>
                <a:gd name="T20" fmla="*/ 25 w 30"/>
                <a:gd name="T21" fmla="*/ 11 h 34"/>
                <a:gd name="T22" fmla="*/ 25 w 30"/>
                <a:gd name="T23" fmla="*/ 10 h 34"/>
                <a:gd name="T24" fmla="*/ 25 w 30"/>
                <a:gd name="T25" fmla="*/ 8 h 34"/>
                <a:gd name="T26" fmla="*/ 25 w 30"/>
                <a:gd name="T27" fmla="*/ 6 h 34"/>
                <a:gd name="T28" fmla="*/ 25 w 30"/>
                <a:gd name="T29" fmla="*/ 4 h 34"/>
                <a:gd name="T30" fmla="*/ 25 w 30"/>
                <a:gd name="T31" fmla="*/ 2 h 34"/>
                <a:gd name="T32" fmla="*/ 25 w 30"/>
                <a:gd name="T33" fmla="*/ 0 h 34"/>
                <a:gd name="T34" fmla="*/ 0 w 30"/>
                <a:gd name="T35" fmla="*/ 0 h 34"/>
                <a:gd name="T36" fmla="*/ 0 w 30"/>
                <a:gd name="T37" fmla="*/ 2 h 34"/>
                <a:gd name="T38" fmla="*/ 0 w 30"/>
                <a:gd name="T39" fmla="*/ 4 h 34"/>
                <a:gd name="T40" fmla="*/ 0 w 30"/>
                <a:gd name="T41" fmla="*/ 6 h 34"/>
                <a:gd name="T42" fmla="*/ 2 w 30"/>
                <a:gd name="T43" fmla="*/ 6 h 34"/>
                <a:gd name="T44" fmla="*/ 2 w 30"/>
                <a:gd name="T45" fmla="*/ 8 h 34"/>
                <a:gd name="T46" fmla="*/ 2 w 30"/>
                <a:gd name="T47" fmla="*/ 10 h 34"/>
                <a:gd name="T48" fmla="*/ 2 w 30"/>
                <a:gd name="T49" fmla="*/ 11 h 34"/>
                <a:gd name="T50" fmla="*/ 2 w 30"/>
                <a:gd name="T51" fmla="*/ 13 h 34"/>
                <a:gd name="T52" fmla="*/ 2 w 30"/>
                <a:gd name="T53" fmla="*/ 15 h 34"/>
                <a:gd name="T54" fmla="*/ 2 w 30"/>
                <a:gd name="T55" fmla="*/ 17 h 34"/>
                <a:gd name="T56" fmla="*/ 2 w 30"/>
                <a:gd name="T57" fmla="*/ 19 h 34"/>
                <a:gd name="T58" fmla="*/ 2 w 30"/>
                <a:gd name="T59" fmla="*/ 21 h 34"/>
                <a:gd name="T60" fmla="*/ 2 w 30"/>
                <a:gd name="T61" fmla="*/ 23 h 34"/>
                <a:gd name="T62" fmla="*/ 4 w 30"/>
                <a:gd name="T63" fmla="*/ 23 h 34"/>
                <a:gd name="T64" fmla="*/ 4 w 30"/>
                <a:gd name="T65" fmla="*/ 25 h 34"/>
                <a:gd name="T66" fmla="*/ 4 w 30"/>
                <a:gd name="T67" fmla="*/ 27 h 34"/>
                <a:gd name="T68" fmla="*/ 4 w 30"/>
                <a:gd name="T69" fmla="*/ 29 h 34"/>
                <a:gd name="T70" fmla="*/ 4 w 30"/>
                <a:gd name="T71" fmla="*/ 31 h 34"/>
                <a:gd name="T72" fmla="*/ 4 w 30"/>
                <a:gd name="T73" fmla="*/ 33 h 34"/>
                <a:gd name="T74" fmla="*/ 6 w 30"/>
                <a:gd name="T75" fmla="*/ 33 h 34"/>
                <a:gd name="T76" fmla="*/ 29 w 30"/>
                <a:gd name="T77" fmla="*/ 29 h 3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
                <a:gd name="T118" fmla="*/ 0 h 34"/>
                <a:gd name="T119" fmla="*/ 30 w 30"/>
                <a:gd name="T120" fmla="*/ 34 h 3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 h="34">
                  <a:moveTo>
                    <a:pt x="29" y="29"/>
                  </a:moveTo>
                  <a:lnTo>
                    <a:pt x="29" y="27"/>
                  </a:lnTo>
                  <a:lnTo>
                    <a:pt x="29" y="25"/>
                  </a:lnTo>
                  <a:lnTo>
                    <a:pt x="27" y="23"/>
                  </a:lnTo>
                  <a:lnTo>
                    <a:pt x="27" y="21"/>
                  </a:lnTo>
                  <a:lnTo>
                    <a:pt x="27" y="19"/>
                  </a:lnTo>
                  <a:lnTo>
                    <a:pt x="27" y="17"/>
                  </a:lnTo>
                  <a:lnTo>
                    <a:pt x="27" y="15"/>
                  </a:lnTo>
                  <a:lnTo>
                    <a:pt x="27" y="13"/>
                  </a:lnTo>
                  <a:lnTo>
                    <a:pt x="25" y="13"/>
                  </a:lnTo>
                  <a:lnTo>
                    <a:pt x="25" y="11"/>
                  </a:lnTo>
                  <a:lnTo>
                    <a:pt x="25" y="10"/>
                  </a:lnTo>
                  <a:lnTo>
                    <a:pt x="25" y="8"/>
                  </a:lnTo>
                  <a:lnTo>
                    <a:pt x="25" y="6"/>
                  </a:lnTo>
                  <a:lnTo>
                    <a:pt x="25" y="4"/>
                  </a:lnTo>
                  <a:lnTo>
                    <a:pt x="25" y="2"/>
                  </a:lnTo>
                  <a:lnTo>
                    <a:pt x="25" y="0"/>
                  </a:lnTo>
                  <a:lnTo>
                    <a:pt x="0" y="0"/>
                  </a:lnTo>
                  <a:lnTo>
                    <a:pt x="0" y="2"/>
                  </a:lnTo>
                  <a:lnTo>
                    <a:pt x="0" y="4"/>
                  </a:lnTo>
                  <a:lnTo>
                    <a:pt x="0" y="6"/>
                  </a:lnTo>
                  <a:lnTo>
                    <a:pt x="2" y="6"/>
                  </a:lnTo>
                  <a:lnTo>
                    <a:pt x="2" y="8"/>
                  </a:lnTo>
                  <a:lnTo>
                    <a:pt x="2" y="10"/>
                  </a:lnTo>
                  <a:lnTo>
                    <a:pt x="2" y="11"/>
                  </a:lnTo>
                  <a:lnTo>
                    <a:pt x="2" y="13"/>
                  </a:lnTo>
                  <a:lnTo>
                    <a:pt x="2" y="15"/>
                  </a:lnTo>
                  <a:lnTo>
                    <a:pt x="2" y="17"/>
                  </a:lnTo>
                  <a:lnTo>
                    <a:pt x="2" y="19"/>
                  </a:lnTo>
                  <a:lnTo>
                    <a:pt x="2" y="21"/>
                  </a:lnTo>
                  <a:lnTo>
                    <a:pt x="2" y="23"/>
                  </a:lnTo>
                  <a:lnTo>
                    <a:pt x="4" y="23"/>
                  </a:lnTo>
                  <a:lnTo>
                    <a:pt x="4" y="25"/>
                  </a:lnTo>
                  <a:lnTo>
                    <a:pt x="4" y="27"/>
                  </a:lnTo>
                  <a:lnTo>
                    <a:pt x="4" y="29"/>
                  </a:lnTo>
                  <a:lnTo>
                    <a:pt x="4" y="31"/>
                  </a:lnTo>
                  <a:lnTo>
                    <a:pt x="4" y="33"/>
                  </a:lnTo>
                  <a:lnTo>
                    <a:pt x="6" y="33"/>
                  </a:lnTo>
                  <a:lnTo>
                    <a:pt x="29" y="29"/>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99" name="Freeform 127"/>
            <p:cNvSpPr>
              <a:spLocks/>
            </p:cNvSpPr>
            <p:nvPr/>
          </p:nvSpPr>
          <p:spPr bwMode="auto">
            <a:xfrm>
              <a:off x="3511" y="2273"/>
              <a:ext cx="31" cy="43"/>
            </a:xfrm>
            <a:custGeom>
              <a:avLst/>
              <a:gdLst>
                <a:gd name="T0" fmla="*/ 30 w 31"/>
                <a:gd name="T1" fmla="*/ 36 h 43"/>
                <a:gd name="T2" fmla="*/ 30 w 31"/>
                <a:gd name="T3" fmla="*/ 34 h 43"/>
                <a:gd name="T4" fmla="*/ 28 w 31"/>
                <a:gd name="T5" fmla="*/ 32 h 43"/>
                <a:gd name="T6" fmla="*/ 28 w 31"/>
                <a:gd name="T7" fmla="*/ 30 h 43"/>
                <a:gd name="T8" fmla="*/ 28 w 31"/>
                <a:gd name="T9" fmla="*/ 28 h 43"/>
                <a:gd name="T10" fmla="*/ 28 w 31"/>
                <a:gd name="T11" fmla="*/ 27 h 43"/>
                <a:gd name="T12" fmla="*/ 28 w 31"/>
                <a:gd name="T13" fmla="*/ 25 h 43"/>
                <a:gd name="T14" fmla="*/ 26 w 31"/>
                <a:gd name="T15" fmla="*/ 23 h 43"/>
                <a:gd name="T16" fmla="*/ 26 w 31"/>
                <a:gd name="T17" fmla="*/ 21 h 43"/>
                <a:gd name="T18" fmla="*/ 26 w 31"/>
                <a:gd name="T19" fmla="*/ 19 h 43"/>
                <a:gd name="T20" fmla="*/ 26 w 31"/>
                <a:gd name="T21" fmla="*/ 17 h 43"/>
                <a:gd name="T22" fmla="*/ 26 w 31"/>
                <a:gd name="T23" fmla="*/ 15 h 43"/>
                <a:gd name="T24" fmla="*/ 25 w 31"/>
                <a:gd name="T25" fmla="*/ 13 h 43"/>
                <a:gd name="T26" fmla="*/ 25 w 31"/>
                <a:gd name="T27" fmla="*/ 11 h 43"/>
                <a:gd name="T28" fmla="*/ 25 w 31"/>
                <a:gd name="T29" fmla="*/ 9 h 43"/>
                <a:gd name="T30" fmla="*/ 25 w 31"/>
                <a:gd name="T31" fmla="*/ 7 h 43"/>
                <a:gd name="T32" fmla="*/ 25 w 31"/>
                <a:gd name="T33" fmla="*/ 5 h 43"/>
                <a:gd name="T34" fmla="*/ 23 w 31"/>
                <a:gd name="T35" fmla="*/ 4 h 43"/>
                <a:gd name="T36" fmla="*/ 23 w 31"/>
                <a:gd name="T37" fmla="*/ 2 h 43"/>
                <a:gd name="T38" fmla="*/ 23 w 31"/>
                <a:gd name="T39" fmla="*/ 0 h 43"/>
                <a:gd name="T40" fmla="*/ 0 w 31"/>
                <a:gd name="T41" fmla="*/ 4 h 43"/>
                <a:gd name="T42" fmla="*/ 0 w 31"/>
                <a:gd name="T43" fmla="*/ 5 h 43"/>
                <a:gd name="T44" fmla="*/ 0 w 31"/>
                <a:gd name="T45" fmla="*/ 7 h 43"/>
                <a:gd name="T46" fmla="*/ 0 w 31"/>
                <a:gd name="T47" fmla="*/ 9 h 43"/>
                <a:gd name="T48" fmla="*/ 0 w 31"/>
                <a:gd name="T49" fmla="*/ 11 h 43"/>
                <a:gd name="T50" fmla="*/ 2 w 31"/>
                <a:gd name="T51" fmla="*/ 13 h 43"/>
                <a:gd name="T52" fmla="*/ 2 w 31"/>
                <a:gd name="T53" fmla="*/ 15 h 43"/>
                <a:gd name="T54" fmla="*/ 2 w 31"/>
                <a:gd name="T55" fmla="*/ 17 h 43"/>
                <a:gd name="T56" fmla="*/ 2 w 31"/>
                <a:gd name="T57" fmla="*/ 19 h 43"/>
                <a:gd name="T58" fmla="*/ 2 w 31"/>
                <a:gd name="T59" fmla="*/ 21 h 43"/>
                <a:gd name="T60" fmla="*/ 4 w 31"/>
                <a:gd name="T61" fmla="*/ 23 h 43"/>
                <a:gd name="T62" fmla="*/ 4 w 31"/>
                <a:gd name="T63" fmla="*/ 25 h 43"/>
                <a:gd name="T64" fmla="*/ 4 w 31"/>
                <a:gd name="T65" fmla="*/ 27 h 43"/>
                <a:gd name="T66" fmla="*/ 4 w 31"/>
                <a:gd name="T67" fmla="*/ 28 h 43"/>
                <a:gd name="T68" fmla="*/ 4 w 31"/>
                <a:gd name="T69" fmla="*/ 30 h 43"/>
                <a:gd name="T70" fmla="*/ 5 w 31"/>
                <a:gd name="T71" fmla="*/ 32 h 43"/>
                <a:gd name="T72" fmla="*/ 5 w 31"/>
                <a:gd name="T73" fmla="*/ 34 h 43"/>
                <a:gd name="T74" fmla="*/ 5 w 31"/>
                <a:gd name="T75" fmla="*/ 36 h 43"/>
                <a:gd name="T76" fmla="*/ 5 w 31"/>
                <a:gd name="T77" fmla="*/ 38 h 43"/>
                <a:gd name="T78" fmla="*/ 5 w 31"/>
                <a:gd name="T79" fmla="*/ 40 h 43"/>
                <a:gd name="T80" fmla="*/ 5 w 31"/>
                <a:gd name="T81" fmla="*/ 42 h 43"/>
                <a:gd name="T82" fmla="*/ 7 w 31"/>
                <a:gd name="T83" fmla="*/ 42 h 43"/>
                <a:gd name="T84" fmla="*/ 30 w 31"/>
                <a:gd name="T85" fmla="*/ 36 h 4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1"/>
                <a:gd name="T130" fmla="*/ 0 h 43"/>
                <a:gd name="T131" fmla="*/ 31 w 31"/>
                <a:gd name="T132" fmla="*/ 43 h 4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1" h="43">
                  <a:moveTo>
                    <a:pt x="30" y="36"/>
                  </a:moveTo>
                  <a:lnTo>
                    <a:pt x="30" y="34"/>
                  </a:lnTo>
                  <a:lnTo>
                    <a:pt x="28" y="32"/>
                  </a:lnTo>
                  <a:lnTo>
                    <a:pt x="28" y="30"/>
                  </a:lnTo>
                  <a:lnTo>
                    <a:pt x="28" y="28"/>
                  </a:lnTo>
                  <a:lnTo>
                    <a:pt x="28" y="27"/>
                  </a:lnTo>
                  <a:lnTo>
                    <a:pt x="28" y="25"/>
                  </a:lnTo>
                  <a:lnTo>
                    <a:pt x="26" y="23"/>
                  </a:lnTo>
                  <a:lnTo>
                    <a:pt x="26" y="21"/>
                  </a:lnTo>
                  <a:lnTo>
                    <a:pt x="26" y="19"/>
                  </a:lnTo>
                  <a:lnTo>
                    <a:pt x="26" y="17"/>
                  </a:lnTo>
                  <a:lnTo>
                    <a:pt x="26" y="15"/>
                  </a:lnTo>
                  <a:lnTo>
                    <a:pt x="25" y="13"/>
                  </a:lnTo>
                  <a:lnTo>
                    <a:pt x="25" y="11"/>
                  </a:lnTo>
                  <a:lnTo>
                    <a:pt x="25" y="9"/>
                  </a:lnTo>
                  <a:lnTo>
                    <a:pt x="25" y="7"/>
                  </a:lnTo>
                  <a:lnTo>
                    <a:pt x="25" y="5"/>
                  </a:lnTo>
                  <a:lnTo>
                    <a:pt x="23" y="4"/>
                  </a:lnTo>
                  <a:lnTo>
                    <a:pt x="23" y="2"/>
                  </a:lnTo>
                  <a:lnTo>
                    <a:pt x="23" y="0"/>
                  </a:lnTo>
                  <a:lnTo>
                    <a:pt x="0" y="4"/>
                  </a:lnTo>
                  <a:lnTo>
                    <a:pt x="0" y="5"/>
                  </a:lnTo>
                  <a:lnTo>
                    <a:pt x="0" y="7"/>
                  </a:lnTo>
                  <a:lnTo>
                    <a:pt x="0" y="9"/>
                  </a:lnTo>
                  <a:lnTo>
                    <a:pt x="0" y="11"/>
                  </a:lnTo>
                  <a:lnTo>
                    <a:pt x="2" y="13"/>
                  </a:lnTo>
                  <a:lnTo>
                    <a:pt x="2" y="15"/>
                  </a:lnTo>
                  <a:lnTo>
                    <a:pt x="2" y="17"/>
                  </a:lnTo>
                  <a:lnTo>
                    <a:pt x="2" y="19"/>
                  </a:lnTo>
                  <a:lnTo>
                    <a:pt x="2" y="21"/>
                  </a:lnTo>
                  <a:lnTo>
                    <a:pt x="4" y="23"/>
                  </a:lnTo>
                  <a:lnTo>
                    <a:pt x="4" y="25"/>
                  </a:lnTo>
                  <a:lnTo>
                    <a:pt x="4" y="27"/>
                  </a:lnTo>
                  <a:lnTo>
                    <a:pt x="4" y="28"/>
                  </a:lnTo>
                  <a:lnTo>
                    <a:pt x="4" y="30"/>
                  </a:lnTo>
                  <a:lnTo>
                    <a:pt x="5" y="32"/>
                  </a:lnTo>
                  <a:lnTo>
                    <a:pt x="5" y="34"/>
                  </a:lnTo>
                  <a:lnTo>
                    <a:pt x="5" y="36"/>
                  </a:lnTo>
                  <a:lnTo>
                    <a:pt x="5" y="38"/>
                  </a:lnTo>
                  <a:lnTo>
                    <a:pt x="5" y="40"/>
                  </a:lnTo>
                  <a:lnTo>
                    <a:pt x="5" y="42"/>
                  </a:lnTo>
                  <a:lnTo>
                    <a:pt x="7" y="42"/>
                  </a:lnTo>
                  <a:lnTo>
                    <a:pt x="30" y="36"/>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00" name="Freeform 128"/>
            <p:cNvSpPr>
              <a:spLocks/>
            </p:cNvSpPr>
            <p:nvPr/>
          </p:nvSpPr>
          <p:spPr bwMode="auto">
            <a:xfrm>
              <a:off x="3518" y="2309"/>
              <a:ext cx="133" cy="288"/>
            </a:xfrm>
            <a:custGeom>
              <a:avLst/>
              <a:gdLst>
                <a:gd name="T0" fmla="*/ 132 w 133"/>
                <a:gd name="T1" fmla="*/ 278 h 288"/>
                <a:gd name="T2" fmla="*/ 129 w 133"/>
                <a:gd name="T3" fmla="*/ 270 h 288"/>
                <a:gd name="T4" fmla="*/ 125 w 133"/>
                <a:gd name="T5" fmla="*/ 261 h 288"/>
                <a:gd name="T6" fmla="*/ 117 w 133"/>
                <a:gd name="T7" fmla="*/ 245 h 288"/>
                <a:gd name="T8" fmla="*/ 111 w 133"/>
                <a:gd name="T9" fmla="*/ 226 h 288"/>
                <a:gd name="T10" fmla="*/ 102 w 133"/>
                <a:gd name="T11" fmla="*/ 205 h 288"/>
                <a:gd name="T12" fmla="*/ 92 w 133"/>
                <a:gd name="T13" fmla="*/ 182 h 288"/>
                <a:gd name="T14" fmla="*/ 83 w 133"/>
                <a:gd name="T15" fmla="*/ 157 h 288"/>
                <a:gd name="T16" fmla="*/ 73 w 133"/>
                <a:gd name="T17" fmla="*/ 134 h 288"/>
                <a:gd name="T18" fmla="*/ 63 w 133"/>
                <a:gd name="T19" fmla="*/ 109 h 288"/>
                <a:gd name="T20" fmla="*/ 56 w 133"/>
                <a:gd name="T21" fmla="*/ 84 h 288"/>
                <a:gd name="T22" fmla="*/ 46 w 133"/>
                <a:gd name="T23" fmla="*/ 63 h 288"/>
                <a:gd name="T24" fmla="*/ 39 w 133"/>
                <a:gd name="T25" fmla="*/ 42 h 288"/>
                <a:gd name="T26" fmla="*/ 33 w 133"/>
                <a:gd name="T27" fmla="*/ 25 h 288"/>
                <a:gd name="T28" fmla="*/ 27 w 133"/>
                <a:gd name="T29" fmla="*/ 12 h 288"/>
                <a:gd name="T30" fmla="*/ 23 w 133"/>
                <a:gd name="T31" fmla="*/ 4 h 288"/>
                <a:gd name="T32" fmla="*/ 0 w 133"/>
                <a:gd name="T33" fmla="*/ 6 h 288"/>
                <a:gd name="T34" fmla="*/ 2 w 133"/>
                <a:gd name="T35" fmla="*/ 12 h 288"/>
                <a:gd name="T36" fmla="*/ 4 w 133"/>
                <a:gd name="T37" fmla="*/ 21 h 288"/>
                <a:gd name="T38" fmla="*/ 10 w 133"/>
                <a:gd name="T39" fmla="*/ 35 h 288"/>
                <a:gd name="T40" fmla="*/ 16 w 133"/>
                <a:gd name="T41" fmla="*/ 52 h 288"/>
                <a:gd name="T42" fmla="*/ 23 w 133"/>
                <a:gd name="T43" fmla="*/ 71 h 288"/>
                <a:gd name="T44" fmla="*/ 33 w 133"/>
                <a:gd name="T45" fmla="*/ 94 h 288"/>
                <a:gd name="T46" fmla="*/ 42 w 133"/>
                <a:gd name="T47" fmla="*/ 117 h 288"/>
                <a:gd name="T48" fmla="*/ 52 w 133"/>
                <a:gd name="T49" fmla="*/ 142 h 288"/>
                <a:gd name="T50" fmla="*/ 62 w 133"/>
                <a:gd name="T51" fmla="*/ 167 h 288"/>
                <a:gd name="T52" fmla="*/ 71 w 133"/>
                <a:gd name="T53" fmla="*/ 192 h 288"/>
                <a:gd name="T54" fmla="*/ 79 w 133"/>
                <a:gd name="T55" fmla="*/ 215 h 288"/>
                <a:gd name="T56" fmla="*/ 88 w 133"/>
                <a:gd name="T57" fmla="*/ 236 h 288"/>
                <a:gd name="T58" fmla="*/ 96 w 133"/>
                <a:gd name="T59" fmla="*/ 253 h 288"/>
                <a:gd name="T60" fmla="*/ 102 w 133"/>
                <a:gd name="T61" fmla="*/ 268 h 288"/>
                <a:gd name="T62" fmla="*/ 108 w 133"/>
                <a:gd name="T63" fmla="*/ 282 h 288"/>
                <a:gd name="T64" fmla="*/ 109 w 133"/>
                <a:gd name="T65" fmla="*/ 287 h 2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3"/>
                <a:gd name="T100" fmla="*/ 0 h 288"/>
                <a:gd name="T101" fmla="*/ 133 w 133"/>
                <a:gd name="T102" fmla="*/ 288 h 2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3" h="288">
                  <a:moveTo>
                    <a:pt x="132" y="276"/>
                  </a:moveTo>
                  <a:lnTo>
                    <a:pt x="132" y="278"/>
                  </a:lnTo>
                  <a:lnTo>
                    <a:pt x="130" y="274"/>
                  </a:lnTo>
                  <a:lnTo>
                    <a:pt x="129" y="270"/>
                  </a:lnTo>
                  <a:lnTo>
                    <a:pt x="127" y="266"/>
                  </a:lnTo>
                  <a:lnTo>
                    <a:pt x="125" y="261"/>
                  </a:lnTo>
                  <a:lnTo>
                    <a:pt x="121" y="253"/>
                  </a:lnTo>
                  <a:lnTo>
                    <a:pt x="117" y="245"/>
                  </a:lnTo>
                  <a:lnTo>
                    <a:pt x="115" y="236"/>
                  </a:lnTo>
                  <a:lnTo>
                    <a:pt x="111" y="226"/>
                  </a:lnTo>
                  <a:lnTo>
                    <a:pt x="106" y="217"/>
                  </a:lnTo>
                  <a:lnTo>
                    <a:pt x="102" y="205"/>
                  </a:lnTo>
                  <a:lnTo>
                    <a:pt x="98" y="194"/>
                  </a:lnTo>
                  <a:lnTo>
                    <a:pt x="92" y="182"/>
                  </a:lnTo>
                  <a:lnTo>
                    <a:pt x="88" y="171"/>
                  </a:lnTo>
                  <a:lnTo>
                    <a:pt x="83" y="157"/>
                  </a:lnTo>
                  <a:lnTo>
                    <a:pt x="79" y="146"/>
                  </a:lnTo>
                  <a:lnTo>
                    <a:pt x="73" y="134"/>
                  </a:lnTo>
                  <a:lnTo>
                    <a:pt x="69" y="121"/>
                  </a:lnTo>
                  <a:lnTo>
                    <a:pt x="63" y="109"/>
                  </a:lnTo>
                  <a:lnTo>
                    <a:pt x="60" y="96"/>
                  </a:lnTo>
                  <a:lnTo>
                    <a:pt x="56" y="84"/>
                  </a:lnTo>
                  <a:lnTo>
                    <a:pt x="50" y="73"/>
                  </a:lnTo>
                  <a:lnTo>
                    <a:pt x="46" y="63"/>
                  </a:lnTo>
                  <a:lnTo>
                    <a:pt x="42" y="52"/>
                  </a:lnTo>
                  <a:lnTo>
                    <a:pt x="39" y="42"/>
                  </a:lnTo>
                  <a:lnTo>
                    <a:pt x="35" y="35"/>
                  </a:lnTo>
                  <a:lnTo>
                    <a:pt x="33" y="25"/>
                  </a:lnTo>
                  <a:lnTo>
                    <a:pt x="29" y="19"/>
                  </a:lnTo>
                  <a:lnTo>
                    <a:pt x="27" y="12"/>
                  </a:lnTo>
                  <a:lnTo>
                    <a:pt x="25" y="8"/>
                  </a:lnTo>
                  <a:lnTo>
                    <a:pt x="23" y="4"/>
                  </a:lnTo>
                  <a:lnTo>
                    <a:pt x="23" y="0"/>
                  </a:lnTo>
                  <a:lnTo>
                    <a:pt x="0" y="6"/>
                  </a:lnTo>
                  <a:lnTo>
                    <a:pt x="0" y="8"/>
                  </a:lnTo>
                  <a:lnTo>
                    <a:pt x="2" y="12"/>
                  </a:lnTo>
                  <a:lnTo>
                    <a:pt x="2" y="15"/>
                  </a:lnTo>
                  <a:lnTo>
                    <a:pt x="4" y="21"/>
                  </a:lnTo>
                  <a:lnTo>
                    <a:pt x="8" y="27"/>
                  </a:lnTo>
                  <a:lnTo>
                    <a:pt x="10" y="35"/>
                  </a:lnTo>
                  <a:lnTo>
                    <a:pt x="14" y="42"/>
                  </a:lnTo>
                  <a:lnTo>
                    <a:pt x="16" y="52"/>
                  </a:lnTo>
                  <a:lnTo>
                    <a:pt x="19" y="61"/>
                  </a:lnTo>
                  <a:lnTo>
                    <a:pt x="23" y="71"/>
                  </a:lnTo>
                  <a:lnTo>
                    <a:pt x="29" y="82"/>
                  </a:lnTo>
                  <a:lnTo>
                    <a:pt x="33" y="94"/>
                  </a:lnTo>
                  <a:lnTo>
                    <a:pt x="37" y="105"/>
                  </a:lnTo>
                  <a:lnTo>
                    <a:pt x="42" y="117"/>
                  </a:lnTo>
                  <a:lnTo>
                    <a:pt x="46" y="130"/>
                  </a:lnTo>
                  <a:lnTo>
                    <a:pt x="52" y="142"/>
                  </a:lnTo>
                  <a:lnTo>
                    <a:pt x="56" y="155"/>
                  </a:lnTo>
                  <a:lnTo>
                    <a:pt x="62" y="167"/>
                  </a:lnTo>
                  <a:lnTo>
                    <a:pt x="65" y="178"/>
                  </a:lnTo>
                  <a:lnTo>
                    <a:pt x="71" y="192"/>
                  </a:lnTo>
                  <a:lnTo>
                    <a:pt x="75" y="203"/>
                  </a:lnTo>
                  <a:lnTo>
                    <a:pt x="79" y="215"/>
                  </a:lnTo>
                  <a:lnTo>
                    <a:pt x="85" y="224"/>
                  </a:lnTo>
                  <a:lnTo>
                    <a:pt x="88" y="236"/>
                  </a:lnTo>
                  <a:lnTo>
                    <a:pt x="92" y="245"/>
                  </a:lnTo>
                  <a:lnTo>
                    <a:pt x="96" y="253"/>
                  </a:lnTo>
                  <a:lnTo>
                    <a:pt x="100" y="263"/>
                  </a:lnTo>
                  <a:lnTo>
                    <a:pt x="102" y="268"/>
                  </a:lnTo>
                  <a:lnTo>
                    <a:pt x="104" y="276"/>
                  </a:lnTo>
                  <a:lnTo>
                    <a:pt x="108" y="282"/>
                  </a:lnTo>
                  <a:lnTo>
                    <a:pt x="109" y="286"/>
                  </a:lnTo>
                  <a:lnTo>
                    <a:pt x="109" y="287"/>
                  </a:lnTo>
                  <a:lnTo>
                    <a:pt x="132" y="276"/>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01" name="Freeform 129"/>
            <p:cNvSpPr>
              <a:spLocks/>
            </p:cNvSpPr>
            <p:nvPr/>
          </p:nvSpPr>
          <p:spPr bwMode="auto">
            <a:xfrm>
              <a:off x="3627" y="2585"/>
              <a:ext cx="34" cy="51"/>
            </a:xfrm>
            <a:custGeom>
              <a:avLst/>
              <a:gdLst>
                <a:gd name="T0" fmla="*/ 27 w 34"/>
                <a:gd name="T1" fmla="*/ 48 h 51"/>
                <a:gd name="T2" fmla="*/ 27 w 34"/>
                <a:gd name="T3" fmla="*/ 50 h 51"/>
                <a:gd name="T4" fmla="*/ 27 w 34"/>
                <a:gd name="T5" fmla="*/ 48 h 51"/>
                <a:gd name="T6" fmla="*/ 29 w 34"/>
                <a:gd name="T7" fmla="*/ 46 h 51"/>
                <a:gd name="T8" fmla="*/ 29 w 34"/>
                <a:gd name="T9" fmla="*/ 44 h 51"/>
                <a:gd name="T10" fmla="*/ 31 w 34"/>
                <a:gd name="T11" fmla="*/ 42 h 51"/>
                <a:gd name="T12" fmla="*/ 31 w 34"/>
                <a:gd name="T13" fmla="*/ 40 h 51"/>
                <a:gd name="T14" fmla="*/ 31 w 34"/>
                <a:gd name="T15" fmla="*/ 38 h 51"/>
                <a:gd name="T16" fmla="*/ 31 w 34"/>
                <a:gd name="T17" fmla="*/ 36 h 51"/>
                <a:gd name="T18" fmla="*/ 33 w 34"/>
                <a:gd name="T19" fmla="*/ 36 h 51"/>
                <a:gd name="T20" fmla="*/ 33 w 34"/>
                <a:gd name="T21" fmla="*/ 34 h 51"/>
                <a:gd name="T22" fmla="*/ 33 w 34"/>
                <a:gd name="T23" fmla="*/ 33 h 51"/>
                <a:gd name="T24" fmla="*/ 33 w 34"/>
                <a:gd name="T25" fmla="*/ 31 h 51"/>
                <a:gd name="T26" fmla="*/ 33 w 34"/>
                <a:gd name="T27" fmla="*/ 29 h 51"/>
                <a:gd name="T28" fmla="*/ 33 w 34"/>
                <a:gd name="T29" fmla="*/ 27 h 51"/>
                <a:gd name="T30" fmla="*/ 33 w 34"/>
                <a:gd name="T31" fmla="*/ 25 h 51"/>
                <a:gd name="T32" fmla="*/ 33 w 34"/>
                <a:gd name="T33" fmla="*/ 23 h 51"/>
                <a:gd name="T34" fmla="*/ 31 w 34"/>
                <a:gd name="T35" fmla="*/ 21 h 51"/>
                <a:gd name="T36" fmla="*/ 31 w 34"/>
                <a:gd name="T37" fmla="*/ 19 h 51"/>
                <a:gd name="T38" fmla="*/ 31 w 34"/>
                <a:gd name="T39" fmla="*/ 17 h 51"/>
                <a:gd name="T40" fmla="*/ 29 w 34"/>
                <a:gd name="T41" fmla="*/ 15 h 51"/>
                <a:gd name="T42" fmla="*/ 29 w 34"/>
                <a:gd name="T43" fmla="*/ 13 h 51"/>
                <a:gd name="T44" fmla="*/ 29 w 34"/>
                <a:gd name="T45" fmla="*/ 11 h 51"/>
                <a:gd name="T46" fmla="*/ 27 w 34"/>
                <a:gd name="T47" fmla="*/ 10 h 51"/>
                <a:gd name="T48" fmla="*/ 25 w 34"/>
                <a:gd name="T49" fmla="*/ 8 h 51"/>
                <a:gd name="T50" fmla="*/ 25 w 34"/>
                <a:gd name="T51" fmla="*/ 6 h 51"/>
                <a:gd name="T52" fmla="*/ 23 w 34"/>
                <a:gd name="T53" fmla="*/ 4 h 51"/>
                <a:gd name="T54" fmla="*/ 23 w 34"/>
                <a:gd name="T55" fmla="*/ 0 h 51"/>
                <a:gd name="T56" fmla="*/ 0 w 34"/>
                <a:gd name="T57" fmla="*/ 11 h 51"/>
                <a:gd name="T58" fmla="*/ 2 w 34"/>
                <a:gd name="T59" fmla="*/ 13 h 51"/>
                <a:gd name="T60" fmla="*/ 4 w 34"/>
                <a:gd name="T61" fmla="*/ 15 h 51"/>
                <a:gd name="T62" fmla="*/ 4 w 34"/>
                <a:gd name="T63" fmla="*/ 17 h 51"/>
                <a:gd name="T64" fmla="*/ 4 w 34"/>
                <a:gd name="T65" fmla="*/ 19 h 51"/>
                <a:gd name="T66" fmla="*/ 6 w 34"/>
                <a:gd name="T67" fmla="*/ 21 h 51"/>
                <a:gd name="T68" fmla="*/ 6 w 34"/>
                <a:gd name="T69" fmla="*/ 23 h 51"/>
                <a:gd name="T70" fmla="*/ 8 w 34"/>
                <a:gd name="T71" fmla="*/ 25 h 51"/>
                <a:gd name="T72" fmla="*/ 8 w 34"/>
                <a:gd name="T73" fmla="*/ 27 h 51"/>
                <a:gd name="T74" fmla="*/ 8 w 34"/>
                <a:gd name="T75" fmla="*/ 29 h 51"/>
                <a:gd name="T76" fmla="*/ 8 w 34"/>
                <a:gd name="T77" fmla="*/ 31 h 51"/>
                <a:gd name="T78" fmla="*/ 8 w 34"/>
                <a:gd name="T79" fmla="*/ 33 h 51"/>
                <a:gd name="T80" fmla="*/ 8 w 34"/>
                <a:gd name="T81" fmla="*/ 34 h 51"/>
                <a:gd name="T82" fmla="*/ 6 w 34"/>
                <a:gd name="T83" fmla="*/ 34 h 51"/>
                <a:gd name="T84" fmla="*/ 6 w 34"/>
                <a:gd name="T85" fmla="*/ 36 h 51"/>
                <a:gd name="T86" fmla="*/ 6 w 34"/>
                <a:gd name="T87" fmla="*/ 38 h 51"/>
                <a:gd name="T88" fmla="*/ 4 w 34"/>
                <a:gd name="T89" fmla="*/ 40 h 51"/>
                <a:gd name="T90" fmla="*/ 27 w 34"/>
                <a:gd name="T91" fmla="*/ 48 h 5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4"/>
                <a:gd name="T139" fmla="*/ 0 h 51"/>
                <a:gd name="T140" fmla="*/ 34 w 34"/>
                <a:gd name="T141" fmla="*/ 51 h 5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4" h="51">
                  <a:moveTo>
                    <a:pt x="27" y="48"/>
                  </a:moveTo>
                  <a:lnTo>
                    <a:pt x="27" y="50"/>
                  </a:lnTo>
                  <a:lnTo>
                    <a:pt x="27" y="48"/>
                  </a:lnTo>
                  <a:lnTo>
                    <a:pt x="29" y="46"/>
                  </a:lnTo>
                  <a:lnTo>
                    <a:pt x="29" y="44"/>
                  </a:lnTo>
                  <a:lnTo>
                    <a:pt x="31" y="42"/>
                  </a:lnTo>
                  <a:lnTo>
                    <a:pt x="31" y="40"/>
                  </a:lnTo>
                  <a:lnTo>
                    <a:pt x="31" y="38"/>
                  </a:lnTo>
                  <a:lnTo>
                    <a:pt x="31" y="36"/>
                  </a:lnTo>
                  <a:lnTo>
                    <a:pt x="33" y="36"/>
                  </a:lnTo>
                  <a:lnTo>
                    <a:pt x="33" y="34"/>
                  </a:lnTo>
                  <a:lnTo>
                    <a:pt x="33" y="33"/>
                  </a:lnTo>
                  <a:lnTo>
                    <a:pt x="33" y="31"/>
                  </a:lnTo>
                  <a:lnTo>
                    <a:pt x="33" y="29"/>
                  </a:lnTo>
                  <a:lnTo>
                    <a:pt x="33" y="27"/>
                  </a:lnTo>
                  <a:lnTo>
                    <a:pt x="33" y="25"/>
                  </a:lnTo>
                  <a:lnTo>
                    <a:pt x="33" y="23"/>
                  </a:lnTo>
                  <a:lnTo>
                    <a:pt x="31" y="21"/>
                  </a:lnTo>
                  <a:lnTo>
                    <a:pt x="31" y="19"/>
                  </a:lnTo>
                  <a:lnTo>
                    <a:pt x="31" y="17"/>
                  </a:lnTo>
                  <a:lnTo>
                    <a:pt x="29" y="15"/>
                  </a:lnTo>
                  <a:lnTo>
                    <a:pt x="29" y="13"/>
                  </a:lnTo>
                  <a:lnTo>
                    <a:pt x="29" y="11"/>
                  </a:lnTo>
                  <a:lnTo>
                    <a:pt x="27" y="10"/>
                  </a:lnTo>
                  <a:lnTo>
                    <a:pt x="25" y="8"/>
                  </a:lnTo>
                  <a:lnTo>
                    <a:pt x="25" y="6"/>
                  </a:lnTo>
                  <a:lnTo>
                    <a:pt x="23" y="4"/>
                  </a:lnTo>
                  <a:lnTo>
                    <a:pt x="23" y="0"/>
                  </a:lnTo>
                  <a:lnTo>
                    <a:pt x="0" y="11"/>
                  </a:lnTo>
                  <a:lnTo>
                    <a:pt x="2" y="13"/>
                  </a:lnTo>
                  <a:lnTo>
                    <a:pt x="4" y="15"/>
                  </a:lnTo>
                  <a:lnTo>
                    <a:pt x="4" y="17"/>
                  </a:lnTo>
                  <a:lnTo>
                    <a:pt x="4" y="19"/>
                  </a:lnTo>
                  <a:lnTo>
                    <a:pt x="6" y="21"/>
                  </a:lnTo>
                  <a:lnTo>
                    <a:pt x="6" y="23"/>
                  </a:lnTo>
                  <a:lnTo>
                    <a:pt x="8" y="25"/>
                  </a:lnTo>
                  <a:lnTo>
                    <a:pt x="8" y="27"/>
                  </a:lnTo>
                  <a:lnTo>
                    <a:pt x="8" y="29"/>
                  </a:lnTo>
                  <a:lnTo>
                    <a:pt x="8" y="31"/>
                  </a:lnTo>
                  <a:lnTo>
                    <a:pt x="8" y="33"/>
                  </a:lnTo>
                  <a:lnTo>
                    <a:pt x="8" y="34"/>
                  </a:lnTo>
                  <a:lnTo>
                    <a:pt x="6" y="34"/>
                  </a:lnTo>
                  <a:lnTo>
                    <a:pt x="6" y="36"/>
                  </a:lnTo>
                  <a:lnTo>
                    <a:pt x="6" y="38"/>
                  </a:lnTo>
                  <a:lnTo>
                    <a:pt x="4" y="40"/>
                  </a:lnTo>
                  <a:lnTo>
                    <a:pt x="27" y="48"/>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02" name="Freeform 130"/>
            <p:cNvSpPr>
              <a:spLocks/>
            </p:cNvSpPr>
            <p:nvPr/>
          </p:nvSpPr>
          <p:spPr bwMode="auto">
            <a:xfrm>
              <a:off x="3626" y="2625"/>
              <a:ext cx="29" cy="49"/>
            </a:xfrm>
            <a:custGeom>
              <a:avLst/>
              <a:gdLst>
                <a:gd name="T0" fmla="*/ 22 w 29"/>
                <a:gd name="T1" fmla="*/ 48 h 49"/>
                <a:gd name="T2" fmla="*/ 22 w 29"/>
                <a:gd name="T3" fmla="*/ 46 h 49"/>
                <a:gd name="T4" fmla="*/ 22 w 29"/>
                <a:gd name="T5" fmla="*/ 44 h 49"/>
                <a:gd name="T6" fmla="*/ 22 w 29"/>
                <a:gd name="T7" fmla="*/ 42 h 49"/>
                <a:gd name="T8" fmla="*/ 22 w 29"/>
                <a:gd name="T9" fmla="*/ 40 h 49"/>
                <a:gd name="T10" fmla="*/ 24 w 29"/>
                <a:gd name="T11" fmla="*/ 38 h 49"/>
                <a:gd name="T12" fmla="*/ 24 w 29"/>
                <a:gd name="T13" fmla="*/ 37 h 49"/>
                <a:gd name="T14" fmla="*/ 24 w 29"/>
                <a:gd name="T15" fmla="*/ 35 h 49"/>
                <a:gd name="T16" fmla="*/ 24 w 29"/>
                <a:gd name="T17" fmla="*/ 33 h 49"/>
                <a:gd name="T18" fmla="*/ 24 w 29"/>
                <a:gd name="T19" fmla="*/ 31 h 49"/>
                <a:gd name="T20" fmla="*/ 24 w 29"/>
                <a:gd name="T21" fmla="*/ 29 h 49"/>
                <a:gd name="T22" fmla="*/ 24 w 29"/>
                <a:gd name="T23" fmla="*/ 27 h 49"/>
                <a:gd name="T24" fmla="*/ 24 w 29"/>
                <a:gd name="T25" fmla="*/ 25 h 49"/>
                <a:gd name="T26" fmla="*/ 24 w 29"/>
                <a:gd name="T27" fmla="*/ 23 h 49"/>
                <a:gd name="T28" fmla="*/ 26 w 29"/>
                <a:gd name="T29" fmla="*/ 21 h 49"/>
                <a:gd name="T30" fmla="*/ 26 w 29"/>
                <a:gd name="T31" fmla="*/ 19 h 49"/>
                <a:gd name="T32" fmla="*/ 26 w 29"/>
                <a:gd name="T33" fmla="*/ 17 h 49"/>
                <a:gd name="T34" fmla="*/ 26 w 29"/>
                <a:gd name="T35" fmla="*/ 16 h 49"/>
                <a:gd name="T36" fmla="*/ 26 w 29"/>
                <a:gd name="T37" fmla="*/ 14 h 49"/>
                <a:gd name="T38" fmla="*/ 28 w 29"/>
                <a:gd name="T39" fmla="*/ 12 h 49"/>
                <a:gd name="T40" fmla="*/ 28 w 29"/>
                <a:gd name="T41" fmla="*/ 10 h 49"/>
                <a:gd name="T42" fmla="*/ 28 w 29"/>
                <a:gd name="T43" fmla="*/ 8 h 49"/>
                <a:gd name="T44" fmla="*/ 5 w 29"/>
                <a:gd name="T45" fmla="*/ 0 h 49"/>
                <a:gd name="T46" fmla="*/ 5 w 29"/>
                <a:gd name="T47" fmla="*/ 2 h 49"/>
                <a:gd name="T48" fmla="*/ 5 w 29"/>
                <a:gd name="T49" fmla="*/ 4 h 49"/>
                <a:gd name="T50" fmla="*/ 5 w 29"/>
                <a:gd name="T51" fmla="*/ 6 h 49"/>
                <a:gd name="T52" fmla="*/ 3 w 29"/>
                <a:gd name="T53" fmla="*/ 6 h 49"/>
                <a:gd name="T54" fmla="*/ 3 w 29"/>
                <a:gd name="T55" fmla="*/ 8 h 49"/>
                <a:gd name="T56" fmla="*/ 3 w 29"/>
                <a:gd name="T57" fmla="*/ 10 h 49"/>
                <a:gd name="T58" fmla="*/ 3 w 29"/>
                <a:gd name="T59" fmla="*/ 12 h 49"/>
                <a:gd name="T60" fmla="*/ 3 w 29"/>
                <a:gd name="T61" fmla="*/ 14 h 49"/>
                <a:gd name="T62" fmla="*/ 1 w 29"/>
                <a:gd name="T63" fmla="*/ 16 h 49"/>
                <a:gd name="T64" fmla="*/ 1 w 29"/>
                <a:gd name="T65" fmla="*/ 17 h 49"/>
                <a:gd name="T66" fmla="*/ 1 w 29"/>
                <a:gd name="T67" fmla="*/ 19 h 49"/>
                <a:gd name="T68" fmla="*/ 1 w 29"/>
                <a:gd name="T69" fmla="*/ 21 h 49"/>
                <a:gd name="T70" fmla="*/ 1 w 29"/>
                <a:gd name="T71" fmla="*/ 23 h 49"/>
                <a:gd name="T72" fmla="*/ 1 w 29"/>
                <a:gd name="T73" fmla="*/ 25 h 49"/>
                <a:gd name="T74" fmla="*/ 0 w 29"/>
                <a:gd name="T75" fmla="*/ 27 h 49"/>
                <a:gd name="T76" fmla="*/ 0 w 29"/>
                <a:gd name="T77" fmla="*/ 29 h 49"/>
                <a:gd name="T78" fmla="*/ 0 w 29"/>
                <a:gd name="T79" fmla="*/ 31 h 49"/>
                <a:gd name="T80" fmla="*/ 0 w 29"/>
                <a:gd name="T81" fmla="*/ 33 h 49"/>
                <a:gd name="T82" fmla="*/ 0 w 29"/>
                <a:gd name="T83" fmla="*/ 37 h 49"/>
                <a:gd name="T84" fmla="*/ 0 w 29"/>
                <a:gd name="T85" fmla="*/ 38 h 49"/>
                <a:gd name="T86" fmla="*/ 0 w 29"/>
                <a:gd name="T87" fmla="*/ 40 h 49"/>
                <a:gd name="T88" fmla="*/ 0 w 29"/>
                <a:gd name="T89" fmla="*/ 42 h 49"/>
                <a:gd name="T90" fmla="*/ 0 w 29"/>
                <a:gd name="T91" fmla="*/ 44 h 49"/>
                <a:gd name="T92" fmla="*/ 0 w 29"/>
                <a:gd name="T93" fmla="*/ 46 h 49"/>
                <a:gd name="T94" fmla="*/ 22 w 29"/>
                <a:gd name="T95" fmla="*/ 48 h 4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9"/>
                <a:gd name="T145" fmla="*/ 0 h 49"/>
                <a:gd name="T146" fmla="*/ 29 w 29"/>
                <a:gd name="T147" fmla="*/ 49 h 4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9" h="49">
                  <a:moveTo>
                    <a:pt x="22" y="48"/>
                  </a:moveTo>
                  <a:lnTo>
                    <a:pt x="22" y="46"/>
                  </a:lnTo>
                  <a:lnTo>
                    <a:pt x="22" y="44"/>
                  </a:lnTo>
                  <a:lnTo>
                    <a:pt x="22" y="42"/>
                  </a:lnTo>
                  <a:lnTo>
                    <a:pt x="22" y="40"/>
                  </a:lnTo>
                  <a:lnTo>
                    <a:pt x="24" y="38"/>
                  </a:lnTo>
                  <a:lnTo>
                    <a:pt x="24" y="37"/>
                  </a:lnTo>
                  <a:lnTo>
                    <a:pt x="24" y="35"/>
                  </a:lnTo>
                  <a:lnTo>
                    <a:pt x="24" y="33"/>
                  </a:lnTo>
                  <a:lnTo>
                    <a:pt x="24" y="31"/>
                  </a:lnTo>
                  <a:lnTo>
                    <a:pt x="24" y="29"/>
                  </a:lnTo>
                  <a:lnTo>
                    <a:pt x="24" y="27"/>
                  </a:lnTo>
                  <a:lnTo>
                    <a:pt x="24" y="25"/>
                  </a:lnTo>
                  <a:lnTo>
                    <a:pt x="24" y="23"/>
                  </a:lnTo>
                  <a:lnTo>
                    <a:pt x="26" y="21"/>
                  </a:lnTo>
                  <a:lnTo>
                    <a:pt x="26" y="19"/>
                  </a:lnTo>
                  <a:lnTo>
                    <a:pt x="26" y="17"/>
                  </a:lnTo>
                  <a:lnTo>
                    <a:pt x="26" y="16"/>
                  </a:lnTo>
                  <a:lnTo>
                    <a:pt x="26" y="14"/>
                  </a:lnTo>
                  <a:lnTo>
                    <a:pt x="28" y="12"/>
                  </a:lnTo>
                  <a:lnTo>
                    <a:pt x="28" y="10"/>
                  </a:lnTo>
                  <a:lnTo>
                    <a:pt x="28" y="8"/>
                  </a:lnTo>
                  <a:lnTo>
                    <a:pt x="5" y="0"/>
                  </a:lnTo>
                  <a:lnTo>
                    <a:pt x="5" y="2"/>
                  </a:lnTo>
                  <a:lnTo>
                    <a:pt x="5" y="4"/>
                  </a:lnTo>
                  <a:lnTo>
                    <a:pt x="5" y="6"/>
                  </a:lnTo>
                  <a:lnTo>
                    <a:pt x="3" y="6"/>
                  </a:lnTo>
                  <a:lnTo>
                    <a:pt x="3" y="8"/>
                  </a:lnTo>
                  <a:lnTo>
                    <a:pt x="3" y="10"/>
                  </a:lnTo>
                  <a:lnTo>
                    <a:pt x="3" y="12"/>
                  </a:lnTo>
                  <a:lnTo>
                    <a:pt x="3" y="14"/>
                  </a:lnTo>
                  <a:lnTo>
                    <a:pt x="1" y="16"/>
                  </a:lnTo>
                  <a:lnTo>
                    <a:pt x="1" y="17"/>
                  </a:lnTo>
                  <a:lnTo>
                    <a:pt x="1" y="19"/>
                  </a:lnTo>
                  <a:lnTo>
                    <a:pt x="1" y="21"/>
                  </a:lnTo>
                  <a:lnTo>
                    <a:pt x="1" y="23"/>
                  </a:lnTo>
                  <a:lnTo>
                    <a:pt x="1" y="25"/>
                  </a:lnTo>
                  <a:lnTo>
                    <a:pt x="0" y="27"/>
                  </a:lnTo>
                  <a:lnTo>
                    <a:pt x="0" y="29"/>
                  </a:lnTo>
                  <a:lnTo>
                    <a:pt x="0" y="31"/>
                  </a:lnTo>
                  <a:lnTo>
                    <a:pt x="0" y="33"/>
                  </a:lnTo>
                  <a:lnTo>
                    <a:pt x="0" y="37"/>
                  </a:lnTo>
                  <a:lnTo>
                    <a:pt x="0" y="38"/>
                  </a:lnTo>
                  <a:lnTo>
                    <a:pt x="0" y="40"/>
                  </a:lnTo>
                  <a:lnTo>
                    <a:pt x="0" y="42"/>
                  </a:lnTo>
                  <a:lnTo>
                    <a:pt x="0" y="44"/>
                  </a:lnTo>
                  <a:lnTo>
                    <a:pt x="0" y="46"/>
                  </a:lnTo>
                  <a:lnTo>
                    <a:pt x="22" y="48"/>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03" name="Freeform 131"/>
            <p:cNvSpPr>
              <a:spLocks/>
            </p:cNvSpPr>
            <p:nvPr/>
          </p:nvSpPr>
          <p:spPr bwMode="auto">
            <a:xfrm>
              <a:off x="3624" y="2671"/>
              <a:ext cx="27" cy="47"/>
            </a:xfrm>
            <a:custGeom>
              <a:avLst/>
              <a:gdLst>
                <a:gd name="T0" fmla="*/ 26 w 27"/>
                <a:gd name="T1" fmla="*/ 42 h 47"/>
                <a:gd name="T2" fmla="*/ 24 w 27"/>
                <a:gd name="T3" fmla="*/ 40 h 47"/>
                <a:gd name="T4" fmla="*/ 24 w 27"/>
                <a:gd name="T5" fmla="*/ 38 h 47"/>
                <a:gd name="T6" fmla="*/ 24 w 27"/>
                <a:gd name="T7" fmla="*/ 37 h 47"/>
                <a:gd name="T8" fmla="*/ 24 w 27"/>
                <a:gd name="T9" fmla="*/ 35 h 47"/>
                <a:gd name="T10" fmla="*/ 24 w 27"/>
                <a:gd name="T11" fmla="*/ 33 h 47"/>
                <a:gd name="T12" fmla="*/ 24 w 27"/>
                <a:gd name="T13" fmla="*/ 31 h 47"/>
                <a:gd name="T14" fmla="*/ 24 w 27"/>
                <a:gd name="T15" fmla="*/ 29 h 47"/>
                <a:gd name="T16" fmla="*/ 24 w 27"/>
                <a:gd name="T17" fmla="*/ 27 h 47"/>
                <a:gd name="T18" fmla="*/ 24 w 27"/>
                <a:gd name="T19" fmla="*/ 25 h 47"/>
                <a:gd name="T20" fmla="*/ 24 w 27"/>
                <a:gd name="T21" fmla="*/ 23 h 47"/>
                <a:gd name="T22" fmla="*/ 24 w 27"/>
                <a:gd name="T23" fmla="*/ 21 h 47"/>
                <a:gd name="T24" fmla="*/ 24 w 27"/>
                <a:gd name="T25" fmla="*/ 19 h 47"/>
                <a:gd name="T26" fmla="*/ 24 w 27"/>
                <a:gd name="T27" fmla="*/ 17 h 47"/>
                <a:gd name="T28" fmla="*/ 24 w 27"/>
                <a:gd name="T29" fmla="*/ 15 h 47"/>
                <a:gd name="T30" fmla="*/ 24 w 27"/>
                <a:gd name="T31" fmla="*/ 14 h 47"/>
                <a:gd name="T32" fmla="*/ 24 w 27"/>
                <a:gd name="T33" fmla="*/ 12 h 47"/>
                <a:gd name="T34" fmla="*/ 24 w 27"/>
                <a:gd name="T35" fmla="*/ 10 h 47"/>
                <a:gd name="T36" fmla="*/ 24 w 27"/>
                <a:gd name="T37" fmla="*/ 8 h 47"/>
                <a:gd name="T38" fmla="*/ 24 w 27"/>
                <a:gd name="T39" fmla="*/ 6 h 47"/>
                <a:gd name="T40" fmla="*/ 24 w 27"/>
                <a:gd name="T41" fmla="*/ 4 h 47"/>
                <a:gd name="T42" fmla="*/ 24 w 27"/>
                <a:gd name="T43" fmla="*/ 2 h 47"/>
                <a:gd name="T44" fmla="*/ 2 w 27"/>
                <a:gd name="T45" fmla="*/ 0 h 47"/>
                <a:gd name="T46" fmla="*/ 2 w 27"/>
                <a:gd name="T47" fmla="*/ 2 h 47"/>
                <a:gd name="T48" fmla="*/ 2 w 27"/>
                <a:gd name="T49" fmla="*/ 4 h 47"/>
                <a:gd name="T50" fmla="*/ 2 w 27"/>
                <a:gd name="T51" fmla="*/ 6 h 47"/>
                <a:gd name="T52" fmla="*/ 0 w 27"/>
                <a:gd name="T53" fmla="*/ 8 h 47"/>
                <a:gd name="T54" fmla="*/ 0 w 27"/>
                <a:gd name="T55" fmla="*/ 10 h 47"/>
                <a:gd name="T56" fmla="*/ 0 w 27"/>
                <a:gd name="T57" fmla="*/ 12 h 47"/>
                <a:gd name="T58" fmla="*/ 0 w 27"/>
                <a:gd name="T59" fmla="*/ 14 h 47"/>
                <a:gd name="T60" fmla="*/ 0 w 27"/>
                <a:gd name="T61" fmla="*/ 15 h 47"/>
                <a:gd name="T62" fmla="*/ 0 w 27"/>
                <a:gd name="T63" fmla="*/ 17 h 47"/>
                <a:gd name="T64" fmla="*/ 0 w 27"/>
                <a:gd name="T65" fmla="*/ 19 h 47"/>
                <a:gd name="T66" fmla="*/ 0 w 27"/>
                <a:gd name="T67" fmla="*/ 21 h 47"/>
                <a:gd name="T68" fmla="*/ 0 w 27"/>
                <a:gd name="T69" fmla="*/ 23 h 47"/>
                <a:gd name="T70" fmla="*/ 0 w 27"/>
                <a:gd name="T71" fmla="*/ 25 h 47"/>
                <a:gd name="T72" fmla="*/ 0 w 27"/>
                <a:gd name="T73" fmla="*/ 27 h 47"/>
                <a:gd name="T74" fmla="*/ 0 w 27"/>
                <a:gd name="T75" fmla="*/ 29 h 47"/>
                <a:gd name="T76" fmla="*/ 0 w 27"/>
                <a:gd name="T77" fmla="*/ 33 h 47"/>
                <a:gd name="T78" fmla="*/ 0 w 27"/>
                <a:gd name="T79" fmla="*/ 35 h 47"/>
                <a:gd name="T80" fmla="*/ 0 w 27"/>
                <a:gd name="T81" fmla="*/ 37 h 47"/>
                <a:gd name="T82" fmla="*/ 2 w 27"/>
                <a:gd name="T83" fmla="*/ 38 h 47"/>
                <a:gd name="T84" fmla="*/ 2 w 27"/>
                <a:gd name="T85" fmla="*/ 40 h 47"/>
                <a:gd name="T86" fmla="*/ 2 w 27"/>
                <a:gd name="T87" fmla="*/ 42 h 47"/>
                <a:gd name="T88" fmla="*/ 2 w 27"/>
                <a:gd name="T89" fmla="*/ 44 h 47"/>
                <a:gd name="T90" fmla="*/ 2 w 27"/>
                <a:gd name="T91" fmla="*/ 46 h 47"/>
                <a:gd name="T92" fmla="*/ 26 w 27"/>
                <a:gd name="T93" fmla="*/ 42 h 4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7"/>
                <a:gd name="T142" fmla="*/ 0 h 47"/>
                <a:gd name="T143" fmla="*/ 27 w 27"/>
                <a:gd name="T144" fmla="*/ 47 h 4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7" h="47">
                  <a:moveTo>
                    <a:pt x="26" y="42"/>
                  </a:moveTo>
                  <a:lnTo>
                    <a:pt x="24" y="40"/>
                  </a:lnTo>
                  <a:lnTo>
                    <a:pt x="24" y="38"/>
                  </a:lnTo>
                  <a:lnTo>
                    <a:pt x="24" y="37"/>
                  </a:lnTo>
                  <a:lnTo>
                    <a:pt x="24" y="35"/>
                  </a:lnTo>
                  <a:lnTo>
                    <a:pt x="24" y="33"/>
                  </a:lnTo>
                  <a:lnTo>
                    <a:pt x="24" y="31"/>
                  </a:lnTo>
                  <a:lnTo>
                    <a:pt x="24" y="29"/>
                  </a:lnTo>
                  <a:lnTo>
                    <a:pt x="24" y="27"/>
                  </a:lnTo>
                  <a:lnTo>
                    <a:pt x="24" y="25"/>
                  </a:lnTo>
                  <a:lnTo>
                    <a:pt x="24" y="23"/>
                  </a:lnTo>
                  <a:lnTo>
                    <a:pt x="24" y="21"/>
                  </a:lnTo>
                  <a:lnTo>
                    <a:pt x="24" y="19"/>
                  </a:lnTo>
                  <a:lnTo>
                    <a:pt x="24" y="17"/>
                  </a:lnTo>
                  <a:lnTo>
                    <a:pt x="24" y="15"/>
                  </a:lnTo>
                  <a:lnTo>
                    <a:pt x="24" y="14"/>
                  </a:lnTo>
                  <a:lnTo>
                    <a:pt x="24" y="12"/>
                  </a:lnTo>
                  <a:lnTo>
                    <a:pt x="24" y="10"/>
                  </a:lnTo>
                  <a:lnTo>
                    <a:pt x="24" y="8"/>
                  </a:lnTo>
                  <a:lnTo>
                    <a:pt x="24" y="6"/>
                  </a:lnTo>
                  <a:lnTo>
                    <a:pt x="24" y="4"/>
                  </a:lnTo>
                  <a:lnTo>
                    <a:pt x="24" y="2"/>
                  </a:lnTo>
                  <a:lnTo>
                    <a:pt x="2" y="0"/>
                  </a:lnTo>
                  <a:lnTo>
                    <a:pt x="2" y="2"/>
                  </a:lnTo>
                  <a:lnTo>
                    <a:pt x="2" y="4"/>
                  </a:lnTo>
                  <a:lnTo>
                    <a:pt x="2" y="6"/>
                  </a:lnTo>
                  <a:lnTo>
                    <a:pt x="0" y="8"/>
                  </a:lnTo>
                  <a:lnTo>
                    <a:pt x="0" y="10"/>
                  </a:lnTo>
                  <a:lnTo>
                    <a:pt x="0" y="12"/>
                  </a:lnTo>
                  <a:lnTo>
                    <a:pt x="0" y="14"/>
                  </a:lnTo>
                  <a:lnTo>
                    <a:pt x="0" y="15"/>
                  </a:lnTo>
                  <a:lnTo>
                    <a:pt x="0" y="17"/>
                  </a:lnTo>
                  <a:lnTo>
                    <a:pt x="0" y="19"/>
                  </a:lnTo>
                  <a:lnTo>
                    <a:pt x="0" y="21"/>
                  </a:lnTo>
                  <a:lnTo>
                    <a:pt x="0" y="23"/>
                  </a:lnTo>
                  <a:lnTo>
                    <a:pt x="0" y="25"/>
                  </a:lnTo>
                  <a:lnTo>
                    <a:pt x="0" y="27"/>
                  </a:lnTo>
                  <a:lnTo>
                    <a:pt x="0" y="29"/>
                  </a:lnTo>
                  <a:lnTo>
                    <a:pt x="0" y="33"/>
                  </a:lnTo>
                  <a:lnTo>
                    <a:pt x="0" y="35"/>
                  </a:lnTo>
                  <a:lnTo>
                    <a:pt x="0" y="37"/>
                  </a:lnTo>
                  <a:lnTo>
                    <a:pt x="2" y="38"/>
                  </a:lnTo>
                  <a:lnTo>
                    <a:pt x="2" y="40"/>
                  </a:lnTo>
                  <a:lnTo>
                    <a:pt x="2" y="42"/>
                  </a:lnTo>
                  <a:lnTo>
                    <a:pt x="2" y="44"/>
                  </a:lnTo>
                  <a:lnTo>
                    <a:pt x="2" y="46"/>
                  </a:lnTo>
                  <a:lnTo>
                    <a:pt x="26" y="42"/>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04" name="Freeform 132"/>
            <p:cNvSpPr>
              <a:spLocks/>
            </p:cNvSpPr>
            <p:nvPr/>
          </p:nvSpPr>
          <p:spPr bwMode="auto">
            <a:xfrm>
              <a:off x="3626" y="2713"/>
              <a:ext cx="29" cy="51"/>
            </a:xfrm>
            <a:custGeom>
              <a:avLst/>
              <a:gdLst>
                <a:gd name="T0" fmla="*/ 26 w 29"/>
                <a:gd name="T1" fmla="*/ 41 h 51"/>
                <a:gd name="T2" fmla="*/ 28 w 29"/>
                <a:gd name="T3" fmla="*/ 44 h 51"/>
                <a:gd name="T4" fmla="*/ 28 w 29"/>
                <a:gd name="T5" fmla="*/ 42 h 51"/>
                <a:gd name="T6" fmla="*/ 28 w 29"/>
                <a:gd name="T7" fmla="*/ 41 h 51"/>
                <a:gd name="T8" fmla="*/ 28 w 29"/>
                <a:gd name="T9" fmla="*/ 39 h 51"/>
                <a:gd name="T10" fmla="*/ 28 w 29"/>
                <a:gd name="T11" fmla="*/ 37 h 51"/>
                <a:gd name="T12" fmla="*/ 28 w 29"/>
                <a:gd name="T13" fmla="*/ 35 h 51"/>
                <a:gd name="T14" fmla="*/ 28 w 29"/>
                <a:gd name="T15" fmla="*/ 33 h 51"/>
                <a:gd name="T16" fmla="*/ 28 w 29"/>
                <a:gd name="T17" fmla="*/ 31 h 51"/>
                <a:gd name="T18" fmla="*/ 28 w 29"/>
                <a:gd name="T19" fmla="*/ 29 h 51"/>
                <a:gd name="T20" fmla="*/ 28 w 29"/>
                <a:gd name="T21" fmla="*/ 27 h 51"/>
                <a:gd name="T22" fmla="*/ 28 w 29"/>
                <a:gd name="T23" fmla="*/ 25 h 51"/>
                <a:gd name="T24" fmla="*/ 28 w 29"/>
                <a:gd name="T25" fmla="*/ 23 h 51"/>
                <a:gd name="T26" fmla="*/ 28 w 29"/>
                <a:gd name="T27" fmla="*/ 21 h 51"/>
                <a:gd name="T28" fmla="*/ 26 w 29"/>
                <a:gd name="T29" fmla="*/ 19 h 51"/>
                <a:gd name="T30" fmla="*/ 26 w 29"/>
                <a:gd name="T31" fmla="*/ 18 h 51"/>
                <a:gd name="T32" fmla="*/ 26 w 29"/>
                <a:gd name="T33" fmla="*/ 16 h 51"/>
                <a:gd name="T34" fmla="*/ 26 w 29"/>
                <a:gd name="T35" fmla="*/ 14 h 51"/>
                <a:gd name="T36" fmla="*/ 26 w 29"/>
                <a:gd name="T37" fmla="*/ 12 h 51"/>
                <a:gd name="T38" fmla="*/ 26 w 29"/>
                <a:gd name="T39" fmla="*/ 10 h 51"/>
                <a:gd name="T40" fmla="*/ 24 w 29"/>
                <a:gd name="T41" fmla="*/ 8 h 51"/>
                <a:gd name="T42" fmla="*/ 24 w 29"/>
                <a:gd name="T43" fmla="*/ 6 h 51"/>
                <a:gd name="T44" fmla="*/ 24 w 29"/>
                <a:gd name="T45" fmla="*/ 4 h 51"/>
                <a:gd name="T46" fmla="*/ 24 w 29"/>
                <a:gd name="T47" fmla="*/ 2 h 51"/>
                <a:gd name="T48" fmla="*/ 24 w 29"/>
                <a:gd name="T49" fmla="*/ 0 h 51"/>
                <a:gd name="T50" fmla="*/ 0 w 29"/>
                <a:gd name="T51" fmla="*/ 4 h 51"/>
                <a:gd name="T52" fmla="*/ 0 w 29"/>
                <a:gd name="T53" fmla="*/ 6 h 51"/>
                <a:gd name="T54" fmla="*/ 1 w 29"/>
                <a:gd name="T55" fmla="*/ 8 h 51"/>
                <a:gd name="T56" fmla="*/ 1 w 29"/>
                <a:gd name="T57" fmla="*/ 10 h 51"/>
                <a:gd name="T58" fmla="*/ 1 w 29"/>
                <a:gd name="T59" fmla="*/ 12 h 51"/>
                <a:gd name="T60" fmla="*/ 1 w 29"/>
                <a:gd name="T61" fmla="*/ 14 h 51"/>
                <a:gd name="T62" fmla="*/ 1 w 29"/>
                <a:gd name="T63" fmla="*/ 16 h 51"/>
                <a:gd name="T64" fmla="*/ 3 w 29"/>
                <a:gd name="T65" fmla="*/ 18 h 51"/>
                <a:gd name="T66" fmla="*/ 3 w 29"/>
                <a:gd name="T67" fmla="*/ 19 h 51"/>
                <a:gd name="T68" fmla="*/ 3 w 29"/>
                <a:gd name="T69" fmla="*/ 21 h 51"/>
                <a:gd name="T70" fmla="*/ 3 w 29"/>
                <a:gd name="T71" fmla="*/ 23 h 51"/>
                <a:gd name="T72" fmla="*/ 3 w 29"/>
                <a:gd name="T73" fmla="*/ 25 h 51"/>
                <a:gd name="T74" fmla="*/ 3 w 29"/>
                <a:gd name="T75" fmla="*/ 27 h 51"/>
                <a:gd name="T76" fmla="*/ 3 w 29"/>
                <a:gd name="T77" fmla="*/ 29 h 51"/>
                <a:gd name="T78" fmla="*/ 3 w 29"/>
                <a:gd name="T79" fmla="*/ 31 h 51"/>
                <a:gd name="T80" fmla="*/ 3 w 29"/>
                <a:gd name="T81" fmla="*/ 33 h 51"/>
                <a:gd name="T82" fmla="*/ 3 w 29"/>
                <a:gd name="T83" fmla="*/ 35 h 51"/>
                <a:gd name="T84" fmla="*/ 3 w 29"/>
                <a:gd name="T85" fmla="*/ 37 h 51"/>
                <a:gd name="T86" fmla="*/ 3 w 29"/>
                <a:gd name="T87" fmla="*/ 39 h 51"/>
                <a:gd name="T88" fmla="*/ 3 w 29"/>
                <a:gd name="T89" fmla="*/ 41 h 51"/>
                <a:gd name="T90" fmla="*/ 3 w 29"/>
                <a:gd name="T91" fmla="*/ 42 h 51"/>
                <a:gd name="T92" fmla="*/ 3 w 29"/>
                <a:gd name="T93" fmla="*/ 44 h 51"/>
                <a:gd name="T94" fmla="*/ 5 w 29"/>
                <a:gd name="T95" fmla="*/ 50 h 51"/>
                <a:gd name="T96" fmla="*/ 26 w 29"/>
                <a:gd name="T97" fmla="*/ 41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9"/>
                <a:gd name="T148" fmla="*/ 0 h 51"/>
                <a:gd name="T149" fmla="*/ 29 w 29"/>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9" h="51">
                  <a:moveTo>
                    <a:pt x="26" y="41"/>
                  </a:moveTo>
                  <a:lnTo>
                    <a:pt x="28" y="44"/>
                  </a:lnTo>
                  <a:lnTo>
                    <a:pt x="28" y="42"/>
                  </a:lnTo>
                  <a:lnTo>
                    <a:pt x="28" y="41"/>
                  </a:lnTo>
                  <a:lnTo>
                    <a:pt x="28" y="39"/>
                  </a:lnTo>
                  <a:lnTo>
                    <a:pt x="28" y="37"/>
                  </a:lnTo>
                  <a:lnTo>
                    <a:pt x="28" y="35"/>
                  </a:lnTo>
                  <a:lnTo>
                    <a:pt x="28" y="33"/>
                  </a:lnTo>
                  <a:lnTo>
                    <a:pt x="28" y="31"/>
                  </a:lnTo>
                  <a:lnTo>
                    <a:pt x="28" y="29"/>
                  </a:lnTo>
                  <a:lnTo>
                    <a:pt x="28" y="27"/>
                  </a:lnTo>
                  <a:lnTo>
                    <a:pt x="28" y="25"/>
                  </a:lnTo>
                  <a:lnTo>
                    <a:pt x="28" y="23"/>
                  </a:lnTo>
                  <a:lnTo>
                    <a:pt x="28" y="21"/>
                  </a:lnTo>
                  <a:lnTo>
                    <a:pt x="26" y="19"/>
                  </a:lnTo>
                  <a:lnTo>
                    <a:pt x="26" y="18"/>
                  </a:lnTo>
                  <a:lnTo>
                    <a:pt x="26" y="16"/>
                  </a:lnTo>
                  <a:lnTo>
                    <a:pt x="26" y="14"/>
                  </a:lnTo>
                  <a:lnTo>
                    <a:pt x="26" y="12"/>
                  </a:lnTo>
                  <a:lnTo>
                    <a:pt x="26" y="10"/>
                  </a:lnTo>
                  <a:lnTo>
                    <a:pt x="24" y="8"/>
                  </a:lnTo>
                  <a:lnTo>
                    <a:pt x="24" y="6"/>
                  </a:lnTo>
                  <a:lnTo>
                    <a:pt x="24" y="4"/>
                  </a:lnTo>
                  <a:lnTo>
                    <a:pt x="24" y="2"/>
                  </a:lnTo>
                  <a:lnTo>
                    <a:pt x="24" y="0"/>
                  </a:lnTo>
                  <a:lnTo>
                    <a:pt x="0" y="4"/>
                  </a:lnTo>
                  <a:lnTo>
                    <a:pt x="0" y="6"/>
                  </a:lnTo>
                  <a:lnTo>
                    <a:pt x="1" y="8"/>
                  </a:lnTo>
                  <a:lnTo>
                    <a:pt x="1" y="10"/>
                  </a:lnTo>
                  <a:lnTo>
                    <a:pt x="1" y="12"/>
                  </a:lnTo>
                  <a:lnTo>
                    <a:pt x="1" y="14"/>
                  </a:lnTo>
                  <a:lnTo>
                    <a:pt x="1" y="16"/>
                  </a:lnTo>
                  <a:lnTo>
                    <a:pt x="3" y="18"/>
                  </a:lnTo>
                  <a:lnTo>
                    <a:pt x="3" y="19"/>
                  </a:lnTo>
                  <a:lnTo>
                    <a:pt x="3" y="21"/>
                  </a:lnTo>
                  <a:lnTo>
                    <a:pt x="3" y="23"/>
                  </a:lnTo>
                  <a:lnTo>
                    <a:pt x="3" y="25"/>
                  </a:lnTo>
                  <a:lnTo>
                    <a:pt x="3" y="27"/>
                  </a:lnTo>
                  <a:lnTo>
                    <a:pt x="3" y="29"/>
                  </a:lnTo>
                  <a:lnTo>
                    <a:pt x="3" y="31"/>
                  </a:lnTo>
                  <a:lnTo>
                    <a:pt x="3" y="33"/>
                  </a:lnTo>
                  <a:lnTo>
                    <a:pt x="3" y="35"/>
                  </a:lnTo>
                  <a:lnTo>
                    <a:pt x="3" y="37"/>
                  </a:lnTo>
                  <a:lnTo>
                    <a:pt x="3" y="39"/>
                  </a:lnTo>
                  <a:lnTo>
                    <a:pt x="3" y="41"/>
                  </a:lnTo>
                  <a:lnTo>
                    <a:pt x="3" y="42"/>
                  </a:lnTo>
                  <a:lnTo>
                    <a:pt x="3" y="44"/>
                  </a:lnTo>
                  <a:lnTo>
                    <a:pt x="5" y="50"/>
                  </a:lnTo>
                  <a:lnTo>
                    <a:pt x="26" y="41"/>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05" name="Freeform 133"/>
            <p:cNvSpPr>
              <a:spLocks/>
            </p:cNvSpPr>
            <p:nvPr/>
          </p:nvSpPr>
          <p:spPr bwMode="auto">
            <a:xfrm>
              <a:off x="3631" y="2754"/>
              <a:ext cx="164" cy="104"/>
            </a:xfrm>
            <a:custGeom>
              <a:avLst/>
              <a:gdLst>
                <a:gd name="T0" fmla="*/ 153 w 164"/>
                <a:gd name="T1" fmla="*/ 65 h 104"/>
                <a:gd name="T2" fmla="*/ 132 w 164"/>
                <a:gd name="T3" fmla="*/ 72 h 104"/>
                <a:gd name="T4" fmla="*/ 115 w 164"/>
                <a:gd name="T5" fmla="*/ 76 h 104"/>
                <a:gd name="T6" fmla="*/ 100 w 164"/>
                <a:gd name="T7" fmla="*/ 78 h 104"/>
                <a:gd name="T8" fmla="*/ 86 w 164"/>
                <a:gd name="T9" fmla="*/ 78 h 104"/>
                <a:gd name="T10" fmla="*/ 75 w 164"/>
                <a:gd name="T11" fmla="*/ 76 h 104"/>
                <a:gd name="T12" fmla="*/ 65 w 164"/>
                <a:gd name="T13" fmla="*/ 74 h 104"/>
                <a:gd name="T14" fmla="*/ 58 w 164"/>
                <a:gd name="T15" fmla="*/ 68 h 104"/>
                <a:gd name="T16" fmla="*/ 52 w 164"/>
                <a:gd name="T17" fmla="*/ 63 h 104"/>
                <a:gd name="T18" fmla="*/ 46 w 164"/>
                <a:gd name="T19" fmla="*/ 57 h 104"/>
                <a:gd name="T20" fmla="*/ 40 w 164"/>
                <a:gd name="T21" fmla="*/ 49 h 104"/>
                <a:gd name="T22" fmla="*/ 37 w 164"/>
                <a:gd name="T23" fmla="*/ 42 h 104"/>
                <a:gd name="T24" fmla="*/ 33 w 164"/>
                <a:gd name="T25" fmla="*/ 32 h 104"/>
                <a:gd name="T26" fmla="*/ 31 w 164"/>
                <a:gd name="T27" fmla="*/ 24 h 104"/>
                <a:gd name="T28" fmla="*/ 27 w 164"/>
                <a:gd name="T29" fmla="*/ 15 h 104"/>
                <a:gd name="T30" fmla="*/ 25 w 164"/>
                <a:gd name="T31" fmla="*/ 7 h 104"/>
                <a:gd name="T32" fmla="*/ 21 w 164"/>
                <a:gd name="T33" fmla="*/ 0 h 104"/>
                <a:gd name="T34" fmla="*/ 0 w 164"/>
                <a:gd name="T35" fmla="*/ 11 h 104"/>
                <a:gd name="T36" fmla="*/ 2 w 164"/>
                <a:gd name="T37" fmla="*/ 19 h 104"/>
                <a:gd name="T38" fmla="*/ 6 w 164"/>
                <a:gd name="T39" fmla="*/ 28 h 104"/>
                <a:gd name="T40" fmla="*/ 10 w 164"/>
                <a:gd name="T41" fmla="*/ 36 h 104"/>
                <a:gd name="T42" fmla="*/ 14 w 164"/>
                <a:gd name="T43" fmla="*/ 47 h 104"/>
                <a:gd name="T44" fmla="*/ 17 w 164"/>
                <a:gd name="T45" fmla="*/ 57 h 104"/>
                <a:gd name="T46" fmla="*/ 23 w 164"/>
                <a:gd name="T47" fmla="*/ 67 h 104"/>
                <a:gd name="T48" fmla="*/ 31 w 164"/>
                <a:gd name="T49" fmla="*/ 76 h 104"/>
                <a:gd name="T50" fmla="*/ 39 w 164"/>
                <a:gd name="T51" fmla="*/ 84 h 104"/>
                <a:gd name="T52" fmla="*/ 50 w 164"/>
                <a:gd name="T53" fmla="*/ 91 h 104"/>
                <a:gd name="T54" fmla="*/ 61 w 164"/>
                <a:gd name="T55" fmla="*/ 97 h 104"/>
                <a:gd name="T56" fmla="*/ 77 w 164"/>
                <a:gd name="T57" fmla="*/ 101 h 104"/>
                <a:gd name="T58" fmla="*/ 92 w 164"/>
                <a:gd name="T59" fmla="*/ 103 h 104"/>
                <a:gd name="T60" fmla="*/ 109 w 164"/>
                <a:gd name="T61" fmla="*/ 101 h 104"/>
                <a:gd name="T62" fmla="*/ 130 w 164"/>
                <a:gd name="T63" fmla="*/ 97 h 104"/>
                <a:gd name="T64" fmla="*/ 151 w 164"/>
                <a:gd name="T65" fmla="*/ 91 h 104"/>
                <a:gd name="T66" fmla="*/ 159 w 164"/>
                <a:gd name="T67" fmla="*/ 88 h 10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4"/>
                <a:gd name="T103" fmla="*/ 0 h 104"/>
                <a:gd name="T104" fmla="*/ 164 w 164"/>
                <a:gd name="T105" fmla="*/ 104 h 10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4" h="104">
                  <a:moveTo>
                    <a:pt x="157" y="63"/>
                  </a:moveTo>
                  <a:lnTo>
                    <a:pt x="153" y="65"/>
                  </a:lnTo>
                  <a:lnTo>
                    <a:pt x="144" y="68"/>
                  </a:lnTo>
                  <a:lnTo>
                    <a:pt x="132" y="72"/>
                  </a:lnTo>
                  <a:lnTo>
                    <a:pt x="123" y="74"/>
                  </a:lnTo>
                  <a:lnTo>
                    <a:pt x="115" y="76"/>
                  </a:lnTo>
                  <a:lnTo>
                    <a:pt x="107" y="78"/>
                  </a:lnTo>
                  <a:lnTo>
                    <a:pt x="100" y="78"/>
                  </a:lnTo>
                  <a:lnTo>
                    <a:pt x="92" y="78"/>
                  </a:lnTo>
                  <a:lnTo>
                    <a:pt x="86" y="78"/>
                  </a:lnTo>
                  <a:lnTo>
                    <a:pt x="81" y="78"/>
                  </a:lnTo>
                  <a:lnTo>
                    <a:pt x="75" y="76"/>
                  </a:lnTo>
                  <a:lnTo>
                    <a:pt x="71" y="74"/>
                  </a:lnTo>
                  <a:lnTo>
                    <a:pt x="65" y="74"/>
                  </a:lnTo>
                  <a:lnTo>
                    <a:pt x="61" y="70"/>
                  </a:lnTo>
                  <a:lnTo>
                    <a:pt x="58" y="68"/>
                  </a:lnTo>
                  <a:lnTo>
                    <a:pt x="56" y="67"/>
                  </a:lnTo>
                  <a:lnTo>
                    <a:pt x="52" y="63"/>
                  </a:lnTo>
                  <a:lnTo>
                    <a:pt x="48" y="61"/>
                  </a:lnTo>
                  <a:lnTo>
                    <a:pt x="46" y="57"/>
                  </a:lnTo>
                  <a:lnTo>
                    <a:pt x="44" y="53"/>
                  </a:lnTo>
                  <a:lnTo>
                    <a:pt x="40" y="49"/>
                  </a:lnTo>
                  <a:lnTo>
                    <a:pt x="39" y="45"/>
                  </a:lnTo>
                  <a:lnTo>
                    <a:pt x="37" y="42"/>
                  </a:lnTo>
                  <a:lnTo>
                    <a:pt x="35" y="38"/>
                  </a:lnTo>
                  <a:lnTo>
                    <a:pt x="33" y="32"/>
                  </a:lnTo>
                  <a:lnTo>
                    <a:pt x="31" y="28"/>
                  </a:lnTo>
                  <a:lnTo>
                    <a:pt x="31" y="24"/>
                  </a:lnTo>
                  <a:lnTo>
                    <a:pt x="29" y="21"/>
                  </a:lnTo>
                  <a:lnTo>
                    <a:pt x="27" y="15"/>
                  </a:lnTo>
                  <a:lnTo>
                    <a:pt x="25" y="11"/>
                  </a:lnTo>
                  <a:lnTo>
                    <a:pt x="25" y="7"/>
                  </a:lnTo>
                  <a:lnTo>
                    <a:pt x="23" y="3"/>
                  </a:lnTo>
                  <a:lnTo>
                    <a:pt x="21" y="0"/>
                  </a:lnTo>
                  <a:lnTo>
                    <a:pt x="0" y="9"/>
                  </a:lnTo>
                  <a:lnTo>
                    <a:pt x="0" y="11"/>
                  </a:lnTo>
                  <a:lnTo>
                    <a:pt x="2" y="15"/>
                  </a:lnTo>
                  <a:lnTo>
                    <a:pt x="2" y="19"/>
                  </a:lnTo>
                  <a:lnTo>
                    <a:pt x="4" y="23"/>
                  </a:lnTo>
                  <a:lnTo>
                    <a:pt x="6" y="28"/>
                  </a:lnTo>
                  <a:lnTo>
                    <a:pt x="8" y="32"/>
                  </a:lnTo>
                  <a:lnTo>
                    <a:pt x="10" y="36"/>
                  </a:lnTo>
                  <a:lnTo>
                    <a:pt x="10" y="42"/>
                  </a:lnTo>
                  <a:lnTo>
                    <a:pt x="14" y="47"/>
                  </a:lnTo>
                  <a:lnTo>
                    <a:pt x="16" y="51"/>
                  </a:lnTo>
                  <a:lnTo>
                    <a:pt x="17" y="57"/>
                  </a:lnTo>
                  <a:lnTo>
                    <a:pt x="19" y="61"/>
                  </a:lnTo>
                  <a:lnTo>
                    <a:pt x="23" y="67"/>
                  </a:lnTo>
                  <a:lnTo>
                    <a:pt x="27" y="72"/>
                  </a:lnTo>
                  <a:lnTo>
                    <a:pt x="31" y="76"/>
                  </a:lnTo>
                  <a:lnTo>
                    <a:pt x="35" y="80"/>
                  </a:lnTo>
                  <a:lnTo>
                    <a:pt x="39" y="84"/>
                  </a:lnTo>
                  <a:lnTo>
                    <a:pt x="44" y="88"/>
                  </a:lnTo>
                  <a:lnTo>
                    <a:pt x="50" y="91"/>
                  </a:lnTo>
                  <a:lnTo>
                    <a:pt x="56" y="95"/>
                  </a:lnTo>
                  <a:lnTo>
                    <a:pt x="61" y="97"/>
                  </a:lnTo>
                  <a:lnTo>
                    <a:pt x="69" y="99"/>
                  </a:lnTo>
                  <a:lnTo>
                    <a:pt x="77" y="101"/>
                  </a:lnTo>
                  <a:lnTo>
                    <a:pt x="84" y="103"/>
                  </a:lnTo>
                  <a:lnTo>
                    <a:pt x="92" y="103"/>
                  </a:lnTo>
                  <a:lnTo>
                    <a:pt x="102" y="103"/>
                  </a:lnTo>
                  <a:lnTo>
                    <a:pt x="109" y="101"/>
                  </a:lnTo>
                  <a:lnTo>
                    <a:pt x="119" y="99"/>
                  </a:lnTo>
                  <a:lnTo>
                    <a:pt x="130" y="97"/>
                  </a:lnTo>
                  <a:lnTo>
                    <a:pt x="140" y="95"/>
                  </a:lnTo>
                  <a:lnTo>
                    <a:pt x="151" y="91"/>
                  </a:lnTo>
                  <a:lnTo>
                    <a:pt x="163" y="86"/>
                  </a:lnTo>
                  <a:lnTo>
                    <a:pt x="159" y="88"/>
                  </a:lnTo>
                  <a:lnTo>
                    <a:pt x="157" y="63"/>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06" name="Freeform 134"/>
            <p:cNvSpPr>
              <a:spLocks/>
            </p:cNvSpPr>
            <p:nvPr/>
          </p:nvSpPr>
          <p:spPr bwMode="auto">
            <a:xfrm>
              <a:off x="3781" y="2817"/>
              <a:ext cx="25" cy="26"/>
            </a:xfrm>
            <a:custGeom>
              <a:avLst/>
              <a:gdLst>
                <a:gd name="T0" fmla="*/ 7 w 25"/>
                <a:gd name="T1" fmla="*/ 0 h 26"/>
                <a:gd name="T2" fmla="*/ 11 w 25"/>
                <a:gd name="T3" fmla="*/ 23 h 26"/>
                <a:gd name="T4" fmla="*/ 9 w 25"/>
                <a:gd name="T5" fmla="*/ 23 h 26"/>
                <a:gd name="T6" fmla="*/ 7 w 25"/>
                <a:gd name="T7" fmla="*/ 23 h 26"/>
                <a:gd name="T8" fmla="*/ 0 w 25"/>
                <a:gd name="T9" fmla="*/ 15 h 26"/>
                <a:gd name="T10" fmla="*/ 3 w 25"/>
                <a:gd name="T11" fmla="*/ 2 h 26"/>
                <a:gd name="T12" fmla="*/ 7 w 25"/>
                <a:gd name="T13" fmla="*/ 0 h 26"/>
                <a:gd name="T14" fmla="*/ 9 w 25"/>
                <a:gd name="T15" fmla="*/ 0 h 26"/>
                <a:gd name="T16" fmla="*/ 11 w 25"/>
                <a:gd name="T17" fmla="*/ 0 h 26"/>
                <a:gd name="T18" fmla="*/ 9 w 25"/>
                <a:gd name="T19" fmla="*/ 0 h 26"/>
                <a:gd name="T20" fmla="*/ 7 w 25"/>
                <a:gd name="T21" fmla="*/ 0 h 26"/>
                <a:gd name="T22" fmla="*/ 9 w 25"/>
                <a:gd name="T23" fmla="*/ 25 h 26"/>
                <a:gd name="T24" fmla="*/ 11 w 25"/>
                <a:gd name="T25" fmla="*/ 25 h 26"/>
                <a:gd name="T26" fmla="*/ 13 w 25"/>
                <a:gd name="T27" fmla="*/ 25 h 26"/>
                <a:gd name="T28" fmla="*/ 13 w 25"/>
                <a:gd name="T29" fmla="*/ 23 h 26"/>
                <a:gd name="T30" fmla="*/ 15 w 25"/>
                <a:gd name="T31" fmla="*/ 23 h 26"/>
                <a:gd name="T32" fmla="*/ 17 w 25"/>
                <a:gd name="T33" fmla="*/ 23 h 26"/>
                <a:gd name="T34" fmla="*/ 21 w 25"/>
                <a:gd name="T35" fmla="*/ 21 h 26"/>
                <a:gd name="T36" fmla="*/ 24 w 25"/>
                <a:gd name="T37" fmla="*/ 7 h 26"/>
                <a:gd name="T38" fmla="*/ 19 w 25"/>
                <a:gd name="T39" fmla="*/ 0 h 26"/>
                <a:gd name="T40" fmla="*/ 15 w 25"/>
                <a:gd name="T41" fmla="*/ 0 h 26"/>
                <a:gd name="T42" fmla="*/ 13 w 25"/>
                <a:gd name="T43" fmla="*/ 0 h 26"/>
                <a:gd name="T44" fmla="*/ 11 w 25"/>
                <a:gd name="T45" fmla="*/ 0 h 26"/>
                <a:gd name="T46" fmla="*/ 15 w 25"/>
                <a:gd name="T47" fmla="*/ 23 h 26"/>
                <a:gd name="T48" fmla="*/ 7 w 25"/>
                <a:gd name="T49" fmla="*/ 0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
                <a:gd name="T76" fmla="*/ 0 h 26"/>
                <a:gd name="T77" fmla="*/ 25 w 25"/>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 h="26">
                  <a:moveTo>
                    <a:pt x="7" y="0"/>
                  </a:moveTo>
                  <a:lnTo>
                    <a:pt x="11" y="23"/>
                  </a:lnTo>
                  <a:lnTo>
                    <a:pt x="9" y="23"/>
                  </a:lnTo>
                  <a:lnTo>
                    <a:pt x="7" y="23"/>
                  </a:lnTo>
                  <a:lnTo>
                    <a:pt x="0" y="15"/>
                  </a:lnTo>
                  <a:lnTo>
                    <a:pt x="3" y="2"/>
                  </a:lnTo>
                  <a:lnTo>
                    <a:pt x="7" y="0"/>
                  </a:lnTo>
                  <a:lnTo>
                    <a:pt x="9" y="0"/>
                  </a:lnTo>
                  <a:lnTo>
                    <a:pt x="11" y="0"/>
                  </a:lnTo>
                  <a:lnTo>
                    <a:pt x="9" y="0"/>
                  </a:lnTo>
                  <a:lnTo>
                    <a:pt x="7" y="0"/>
                  </a:lnTo>
                  <a:lnTo>
                    <a:pt x="9" y="25"/>
                  </a:lnTo>
                  <a:lnTo>
                    <a:pt x="11" y="25"/>
                  </a:lnTo>
                  <a:lnTo>
                    <a:pt x="13" y="25"/>
                  </a:lnTo>
                  <a:lnTo>
                    <a:pt x="13" y="23"/>
                  </a:lnTo>
                  <a:lnTo>
                    <a:pt x="15" y="23"/>
                  </a:lnTo>
                  <a:lnTo>
                    <a:pt x="17" y="23"/>
                  </a:lnTo>
                  <a:lnTo>
                    <a:pt x="21" y="21"/>
                  </a:lnTo>
                  <a:lnTo>
                    <a:pt x="24" y="7"/>
                  </a:lnTo>
                  <a:lnTo>
                    <a:pt x="19" y="0"/>
                  </a:lnTo>
                  <a:lnTo>
                    <a:pt x="15" y="0"/>
                  </a:lnTo>
                  <a:lnTo>
                    <a:pt x="13" y="0"/>
                  </a:lnTo>
                  <a:lnTo>
                    <a:pt x="11" y="0"/>
                  </a:lnTo>
                  <a:lnTo>
                    <a:pt x="15" y="23"/>
                  </a:lnTo>
                  <a:lnTo>
                    <a:pt x="7" y="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07" name="Freeform 135"/>
            <p:cNvSpPr>
              <a:spLocks/>
            </p:cNvSpPr>
            <p:nvPr/>
          </p:nvSpPr>
          <p:spPr bwMode="auto">
            <a:xfrm>
              <a:off x="3765" y="2746"/>
              <a:ext cx="45" cy="95"/>
            </a:xfrm>
            <a:custGeom>
              <a:avLst/>
              <a:gdLst>
                <a:gd name="T0" fmla="*/ 0 w 45"/>
                <a:gd name="T1" fmla="*/ 8 h 95"/>
                <a:gd name="T2" fmla="*/ 2 w 45"/>
                <a:gd name="T3" fmla="*/ 11 h 95"/>
                <a:gd name="T4" fmla="*/ 2 w 45"/>
                <a:gd name="T5" fmla="*/ 17 h 95"/>
                <a:gd name="T6" fmla="*/ 4 w 45"/>
                <a:gd name="T7" fmla="*/ 21 h 95"/>
                <a:gd name="T8" fmla="*/ 6 w 45"/>
                <a:gd name="T9" fmla="*/ 25 h 95"/>
                <a:gd name="T10" fmla="*/ 8 w 45"/>
                <a:gd name="T11" fmla="*/ 29 h 95"/>
                <a:gd name="T12" fmla="*/ 8 w 45"/>
                <a:gd name="T13" fmla="*/ 32 h 95"/>
                <a:gd name="T14" fmla="*/ 10 w 45"/>
                <a:gd name="T15" fmla="*/ 36 h 95"/>
                <a:gd name="T16" fmla="*/ 12 w 45"/>
                <a:gd name="T17" fmla="*/ 40 h 95"/>
                <a:gd name="T18" fmla="*/ 12 w 45"/>
                <a:gd name="T19" fmla="*/ 44 h 95"/>
                <a:gd name="T20" fmla="*/ 14 w 45"/>
                <a:gd name="T21" fmla="*/ 48 h 95"/>
                <a:gd name="T22" fmla="*/ 14 w 45"/>
                <a:gd name="T23" fmla="*/ 50 h 95"/>
                <a:gd name="T24" fmla="*/ 16 w 45"/>
                <a:gd name="T25" fmla="*/ 53 h 95"/>
                <a:gd name="T26" fmla="*/ 16 w 45"/>
                <a:gd name="T27" fmla="*/ 55 h 95"/>
                <a:gd name="T28" fmla="*/ 17 w 45"/>
                <a:gd name="T29" fmla="*/ 59 h 95"/>
                <a:gd name="T30" fmla="*/ 17 w 45"/>
                <a:gd name="T31" fmla="*/ 61 h 95"/>
                <a:gd name="T32" fmla="*/ 17 w 45"/>
                <a:gd name="T33" fmla="*/ 63 h 95"/>
                <a:gd name="T34" fmla="*/ 17 w 45"/>
                <a:gd name="T35" fmla="*/ 65 h 95"/>
                <a:gd name="T36" fmla="*/ 19 w 45"/>
                <a:gd name="T37" fmla="*/ 67 h 95"/>
                <a:gd name="T38" fmla="*/ 19 w 45"/>
                <a:gd name="T39" fmla="*/ 69 h 95"/>
                <a:gd name="T40" fmla="*/ 19 w 45"/>
                <a:gd name="T41" fmla="*/ 71 h 95"/>
                <a:gd name="T42" fmla="*/ 19 w 45"/>
                <a:gd name="T43" fmla="*/ 73 h 95"/>
                <a:gd name="T44" fmla="*/ 19 w 45"/>
                <a:gd name="T45" fmla="*/ 75 h 95"/>
                <a:gd name="T46" fmla="*/ 19 w 45"/>
                <a:gd name="T47" fmla="*/ 73 h 95"/>
                <a:gd name="T48" fmla="*/ 21 w 45"/>
                <a:gd name="T49" fmla="*/ 73 h 95"/>
                <a:gd name="T50" fmla="*/ 21 w 45"/>
                <a:gd name="T51" fmla="*/ 71 h 95"/>
                <a:gd name="T52" fmla="*/ 23 w 45"/>
                <a:gd name="T53" fmla="*/ 71 h 95"/>
                <a:gd name="T54" fmla="*/ 31 w 45"/>
                <a:gd name="T55" fmla="*/ 94 h 95"/>
                <a:gd name="T56" fmla="*/ 35 w 45"/>
                <a:gd name="T57" fmla="*/ 92 h 95"/>
                <a:gd name="T58" fmla="*/ 37 w 45"/>
                <a:gd name="T59" fmla="*/ 90 h 95"/>
                <a:gd name="T60" fmla="*/ 38 w 45"/>
                <a:gd name="T61" fmla="*/ 88 h 95"/>
                <a:gd name="T62" fmla="*/ 40 w 45"/>
                <a:gd name="T63" fmla="*/ 86 h 95"/>
                <a:gd name="T64" fmla="*/ 42 w 45"/>
                <a:gd name="T65" fmla="*/ 84 h 95"/>
                <a:gd name="T66" fmla="*/ 42 w 45"/>
                <a:gd name="T67" fmla="*/ 82 h 95"/>
                <a:gd name="T68" fmla="*/ 42 w 45"/>
                <a:gd name="T69" fmla="*/ 78 h 95"/>
                <a:gd name="T70" fmla="*/ 42 w 45"/>
                <a:gd name="T71" fmla="*/ 76 h 95"/>
                <a:gd name="T72" fmla="*/ 44 w 45"/>
                <a:gd name="T73" fmla="*/ 75 h 95"/>
                <a:gd name="T74" fmla="*/ 44 w 45"/>
                <a:gd name="T75" fmla="*/ 73 h 95"/>
                <a:gd name="T76" fmla="*/ 42 w 45"/>
                <a:gd name="T77" fmla="*/ 71 h 95"/>
                <a:gd name="T78" fmla="*/ 42 w 45"/>
                <a:gd name="T79" fmla="*/ 69 h 95"/>
                <a:gd name="T80" fmla="*/ 42 w 45"/>
                <a:gd name="T81" fmla="*/ 65 h 95"/>
                <a:gd name="T82" fmla="*/ 42 w 45"/>
                <a:gd name="T83" fmla="*/ 63 h 95"/>
                <a:gd name="T84" fmla="*/ 42 w 45"/>
                <a:gd name="T85" fmla="*/ 61 h 95"/>
                <a:gd name="T86" fmla="*/ 40 w 45"/>
                <a:gd name="T87" fmla="*/ 59 h 95"/>
                <a:gd name="T88" fmla="*/ 40 w 45"/>
                <a:gd name="T89" fmla="*/ 55 h 95"/>
                <a:gd name="T90" fmla="*/ 40 w 45"/>
                <a:gd name="T91" fmla="*/ 53 h 95"/>
                <a:gd name="T92" fmla="*/ 38 w 45"/>
                <a:gd name="T93" fmla="*/ 50 h 95"/>
                <a:gd name="T94" fmla="*/ 38 w 45"/>
                <a:gd name="T95" fmla="*/ 48 h 95"/>
                <a:gd name="T96" fmla="*/ 37 w 45"/>
                <a:gd name="T97" fmla="*/ 44 h 95"/>
                <a:gd name="T98" fmla="*/ 37 w 45"/>
                <a:gd name="T99" fmla="*/ 40 h 95"/>
                <a:gd name="T100" fmla="*/ 35 w 45"/>
                <a:gd name="T101" fmla="*/ 36 h 95"/>
                <a:gd name="T102" fmla="*/ 35 w 45"/>
                <a:gd name="T103" fmla="*/ 32 h 95"/>
                <a:gd name="T104" fmla="*/ 33 w 45"/>
                <a:gd name="T105" fmla="*/ 31 h 95"/>
                <a:gd name="T106" fmla="*/ 31 w 45"/>
                <a:gd name="T107" fmla="*/ 27 h 95"/>
                <a:gd name="T108" fmla="*/ 31 w 45"/>
                <a:gd name="T109" fmla="*/ 21 h 95"/>
                <a:gd name="T110" fmla="*/ 29 w 45"/>
                <a:gd name="T111" fmla="*/ 17 h 95"/>
                <a:gd name="T112" fmla="*/ 27 w 45"/>
                <a:gd name="T113" fmla="*/ 13 h 95"/>
                <a:gd name="T114" fmla="*/ 25 w 45"/>
                <a:gd name="T115" fmla="*/ 9 h 95"/>
                <a:gd name="T116" fmla="*/ 25 w 45"/>
                <a:gd name="T117" fmla="*/ 4 h 95"/>
                <a:gd name="T118" fmla="*/ 23 w 45"/>
                <a:gd name="T119" fmla="*/ 0 h 95"/>
                <a:gd name="T120" fmla="*/ 0 w 45"/>
                <a:gd name="T121" fmla="*/ 8 h 9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5"/>
                <a:gd name="T184" fmla="*/ 0 h 95"/>
                <a:gd name="T185" fmla="*/ 45 w 45"/>
                <a:gd name="T186" fmla="*/ 95 h 9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5" h="95">
                  <a:moveTo>
                    <a:pt x="0" y="8"/>
                  </a:moveTo>
                  <a:lnTo>
                    <a:pt x="2" y="11"/>
                  </a:lnTo>
                  <a:lnTo>
                    <a:pt x="2" y="17"/>
                  </a:lnTo>
                  <a:lnTo>
                    <a:pt x="4" y="21"/>
                  </a:lnTo>
                  <a:lnTo>
                    <a:pt x="6" y="25"/>
                  </a:lnTo>
                  <a:lnTo>
                    <a:pt x="8" y="29"/>
                  </a:lnTo>
                  <a:lnTo>
                    <a:pt x="8" y="32"/>
                  </a:lnTo>
                  <a:lnTo>
                    <a:pt x="10" y="36"/>
                  </a:lnTo>
                  <a:lnTo>
                    <a:pt x="12" y="40"/>
                  </a:lnTo>
                  <a:lnTo>
                    <a:pt x="12" y="44"/>
                  </a:lnTo>
                  <a:lnTo>
                    <a:pt x="14" y="48"/>
                  </a:lnTo>
                  <a:lnTo>
                    <a:pt x="14" y="50"/>
                  </a:lnTo>
                  <a:lnTo>
                    <a:pt x="16" y="53"/>
                  </a:lnTo>
                  <a:lnTo>
                    <a:pt x="16" y="55"/>
                  </a:lnTo>
                  <a:lnTo>
                    <a:pt x="17" y="59"/>
                  </a:lnTo>
                  <a:lnTo>
                    <a:pt x="17" y="61"/>
                  </a:lnTo>
                  <a:lnTo>
                    <a:pt x="17" y="63"/>
                  </a:lnTo>
                  <a:lnTo>
                    <a:pt x="17" y="65"/>
                  </a:lnTo>
                  <a:lnTo>
                    <a:pt x="19" y="67"/>
                  </a:lnTo>
                  <a:lnTo>
                    <a:pt x="19" y="69"/>
                  </a:lnTo>
                  <a:lnTo>
                    <a:pt x="19" y="71"/>
                  </a:lnTo>
                  <a:lnTo>
                    <a:pt x="19" y="73"/>
                  </a:lnTo>
                  <a:lnTo>
                    <a:pt x="19" y="75"/>
                  </a:lnTo>
                  <a:lnTo>
                    <a:pt x="19" y="73"/>
                  </a:lnTo>
                  <a:lnTo>
                    <a:pt x="21" y="73"/>
                  </a:lnTo>
                  <a:lnTo>
                    <a:pt x="21" y="71"/>
                  </a:lnTo>
                  <a:lnTo>
                    <a:pt x="23" y="71"/>
                  </a:lnTo>
                  <a:lnTo>
                    <a:pt x="31" y="94"/>
                  </a:lnTo>
                  <a:lnTo>
                    <a:pt x="35" y="92"/>
                  </a:lnTo>
                  <a:lnTo>
                    <a:pt x="37" y="90"/>
                  </a:lnTo>
                  <a:lnTo>
                    <a:pt x="38" y="88"/>
                  </a:lnTo>
                  <a:lnTo>
                    <a:pt x="40" y="86"/>
                  </a:lnTo>
                  <a:lnTo>
                    <a:pt x="42" y="84"/>
                  </a:lnTo>
                  <a:lnTo>
                    <a:pt x="42" y="82"/>
                  </a:lnTo>
                  <a:lnTo>
                    <a:pt x="42" y="78"/>
                  </a:lnTo>
                  <a:lnTo>
                    <a:pt x="42" y="76"/>
                  </a:lnTo>
                  <a:lnTo>
                    <a:pt x="44" y="75"/>
                  </a:lnTo>
                  <a:lnTo>
                    <a:pt x="44" y="73"/>
                  </a:lnTo>
                  <a:lnTo>
                    <a:pt x="42" y="71"/>
                  </a:lnTo>
                  <a:lnTo>
                    <a:pt x="42" y="69"/>
                  </a:lnTo>
                  <a:lnTo>
                    <a:pt x="42" y="65"/>
                  </a:lnTo>
                  <a:lnTo>
                    <a:pt x="42" y="63"/>
                  </a:lnTo>
                  <a:lnTo>
                    <a:pt x="42" y="61"/>
                  </a:lnTo>
                  <a:lnTo>
                    <a:pt x="40" y="59"/>
                  </a:lnTo>
                  <a:lnTo>
                    <a:pt x="40" y="55"/>
                  </a:lnTo>
                  <a:lnTo>
                    <a:pt x="40" y="53"/>
                  </a:lnTo>
                  <a:lnTo>
                    <a:pt x="38" y="50"/>
                  </a:lnTo>
                  <a:lnTo>
                    <a:pt x="38" y="48"/>
                  </a:lnTo>
                  <a:lnTo>
                    <a:pt x="37" y="44"/>
                  </a:lnTo>
                  <a:lnTo>
                    <a:pt x="37" y="40"/>
                  </a:lnTo>
                  <a:lnTo>
                    <a:pt x="35" y="36"/>
                  </a:lnTo>
                  <a:lnTo>
                    <a:pt x="35" y="32"/>
                  </a:lnTo>
                  <a:lnTo>
                    <a:pt x="33" y="31"/>
                  </a:lnTo>
                  <a:lnTo>
                    <a:pt x="31" y="27"/>
                  </a:lnTo>
                  <a:lnTo>
                    <a:pt x="31" y="21"/>
                  </a:lnTo>
                  <a:lnTo>
                    <a:pt x="29" y="17"/>
                  </a:lnTo>
                  <a:lnTo>
                    <a:pt x="27" y="13"/>
                  </a:lnTo>
                  <a:lnTo>
                    <a:pt x="25" y="9"/>
                  </a:lnTo>
                  <a:lnTo>
                    <a:pt x="25" y="4"/>
                  </a:lnTo>
                  <a:lnTo>
                    <a:pt x="23" y="0"/>
                  </a:lnTo>
                  <a:lnTo>
                    <a:pt x="0" y="8"/>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08" name="Freeform 136"/>
            <p:cNvSpPr>
              <a:spLocks/>
            </p:cNvSpPr>
            <p:nvPr/>
          </p:nvSpPr>
          <p:spPr bwMode="auto">
            <a:xfrm>
              <a:off x="3750" y="2675"/>
              <a:ext cx="39" cy="80"/>
            </a:xfrm>
            <a:custGeom>
              <a:avLst/>
              <a:gdLst>
                <a:gd name="T0" fmla="*/ 4 w 39"/>
                <a:gd name="T1" fmla="*/ 0 h 80"/>
                <a:gd name="T2" fmla="*/ 2 w 39"/>
                <a:gd name="T3" fmla="*/ 4 h 80"/>
                <a:gd name="T4" fmla="*/ 2 w 39"/>
                <a:gd name="T5" fmla="*/ 6 h 80"/>
                <a:gd name="T6" fmla="*/ 2 w 39"/>
                <a:gd name="T7" fmla="*/ 8 h 80"/>
                <a:gd name="T8" fmla="*/ 0 w 39"/>
                <a:gd name="T9" fmla="*/ 8 h 80"/>
                <a:gd name="T10" fmla="*/ 0 w 39"/>
                <a:gd name="T11" fmla="*/ 10 h 80"/>
                <a:gd name="T12" fmla="*/ 0 w 39"/>
                <a:gd name="T13" fmla="*/ 11 h 80"/>
                <a:gd name="T14" fmla="*/ 0 w 39"/>
                <a:gd name="T15" fmla="*/ 13 h 80"/>
                <a:gd name="T16" fmla="*/ 0 w 39"/>
                <a:gd name="T17" fmla="*/ 15 h 80"/>
                <a:gd name="T18" fmla="*/ 0 w 39"/>
                <a:gd name="T19" fmla="*/ 17 h 80"/>
                <a:gd name="T20" fmla="*/ 0 w 39"/>
                <a:gd name="T21" fmla="*/ 19 h 80"/>
                <a:gd name="T22" fmla="*/ 0 w 39"/>
                <a:gd name="T23" fmla="*/ 21 h 80"/>
                <a:gd name="T24" fmla="*/ 2 w 39"/>
                <a:gd name="T25" fmla="*/ 23 h 80"/>
                <a:gd name="T26" fmla="*/ 2 w 39"/>
                <a:gd name="T27" fmla="*/ 25 h 80"/>
                <a:gd name="T28" fmla="*/ 2 w 39"/>
                <a:gd name="T29" fmla="*/ 27 h 80"/>
                <a:gd name="T30" fmla="*/ 2 w 39"/>
                <a:gd name="T31" fmla="*/ 29 h 80"/>
                <a:gd name="T32" fmla="*/ 2 w 39"/>
                <a:gd name="T33" fmla="*/ 33 h 80"/>
                <a:gd name="T34" fmla="*/ 4 w 39"/>
                <a:gd name="T35" fmla="*/ 34 h 80"/>
                <a:gd name="T36" fmla="*/ 4 w 39"/>
                <a:gd name="T37" fmla="*/ 38 h 80"/>
                <a:gd name="T38" fmla="*/ 4 w 39"/>
                <a:gd name="T39" fmla="*/ 40 h 80"/>
                <a:gd name="T40" fmla="*/ 6 w 39"/>
                <a:gd name="T41" fmla="*/ 44 h 80"/>
                <a:gd name="T42" fmla="*/ 6 w 39"/>
                <a:gd name="T43" fmla="*/ 48 h 80"/>
                <a:gd name="T44" fmla="*/ 8 w 39"/>
                <a:gd name="T45" fmla="*/ 52 h 80"/>
                <a:gd name="T46" fmla="*/ 8 w 39"/>
                <a:gd name="T47" fmla="*/ 56 h 80"/>
                <a:gd name="T48" fmla="*/ 9 w 39"/>
                <a:gd name="T49" fmla="*/ 59 h 80"/>
                <a:gd name="T50" fmla="*/ 9 w 39"/>
                <a:gd name="T51" fmla="*/ 63 h 80"/>
                <a:gd name="T52" fmla="*/ 11 w 39"/>
                <a:gd name="T53" fmla="*/ 69 h 80"/>
                <a:gd name="T54" fmla="*/ 13 w 39"/>
                <a:gd name="T55" fmla="*/ 73 h 80"/>
                <a:gd name="T56" fmla="*/ 15 w 39"/>
                <a:gd name="T57" fmla="*/ 79 h 80"/>
                <a:gd name="T58" fmla="*/ 38 w 39"/>
                <a:gd name="T59" fmla="*/ 71 h 80"/>
                <a:gd name="T60" fmla="*/ 36 w 39"/>
                <a:gd name="T61" fmla="*/ 65 h 80"/>
                <a:gd name="T62" fmla="*/ 34 w 39"/>
                <a:gd name="T63" fmla="*/ 61 h 80"/>
                <a:gd name="T64" fmla="*/ 32 w 39"/>
                <a:gd name="T65" fmla="*/ 57 h 80"/>
                <a:gd name="T66" fmla="*/ 32 w 39"/>
                <a:gd name="T67" fmla="*/ 54 h 80"/>
                <a:gd name="T68" fmla="*/ 31 w 39"/>
                <a:gd name="T69" fmla="*/ 50 h 80"/>
                <a:gd name="T70" fmla="*/ 31 w 39"/>
                <a:gd name="T71" fmla="*/ 46 h 80"/>
                <a:gd name="T72" fmla="*/ 29 w 39"/>
                <a:gd name="T73" fmla="*/ 42 h 80"/>
                <a:gd name="T74" fmla="*/ 29 w 39"/>
                <a:gd name="T75" fmla="*/ 38 h 80"/>
                <a:gd name="T76" fmla="*/ 27 w 39"/>
                <a:gd name="T77" fmla="*/ 36 h 80"/>
                <a:gd name="T78" fmla="*/ 27 w 39"/>
                <a:gd name="T79" fmla="*/ 33 h 80"/>
                <a:gd name="T80" fmla="*/ 27 w 39"/>
                <a:gd name="T81" fmla="*/ 31 h 80"/>
                <a:gd name="T82" fmla="*/ 27 w 39"/>
                <a:gd name="T83" fmla="*/ 29 h 80"/>
                <a:gd name="T84" fmla="*/ 25 w 39"/>
                <a:gd name="T85" fmla="*/ 25 h 80"/>
                <a:gd name="T86" fmla="*/ 25 w 39"/>
                <a:gd name="T87" fmla="*/ 23 h 80"/>
                <a:gd name="T88" fmla="*/ 25 w 39"/>
                <a:gd name="T89" fmla="*/ 21 h 80"/>
                <a:gd name="T90" fmla="*/ 25 w 39"/>
                <a:gd name="T91" fmla="*/ 19 h 80"/>
                <a:gd name="T92" fmla="*/ 25 w 39"/>
                <a:gd name="T93" fmla="*/ 17 h 80"/>
                <a:gd name="T94" fmla="*/ 25 w 39"/>
                <a:gd name="T95" fmla="*/ 15 h 80"/>
                <a:gd name="T96" fmla="*/ 25 w 39"/>
                <a:gd name="T97" fmla="*/ 13 h 80"/>
                <a:gd name="T98" fmla="*/ 25 w 39"/>
                <a:gd name="T99" fmla="*/ 11 h 80"/>
                <a:gd name="T100" fmla="*/ 21 w 39"/>
                <a:gd name="T101" fmla="*/ 17 h 80"/>
                <a:gd name="T102" fmla="*/ 4 w 39"/>
                <a:gd name="T103" fmla="*/ 0 h 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9"/>
                <a:gd name="T157" fmla="*/ 0 h 80"/>
                <a:gd name="T158" fmla="*/ 39 w 39"/>
                <a:gd name="T159" fmla="*/ 80 h 8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9" h="80">
                  <a:moveTo>
                    <a:pt x="4" y="0"/>
                  </a:moveTo>
                  <a:lnTo>
                    <a:pt x="2" y="4"/>
                  </a:lnTo>
                  <a:lnTo>
                    <a:pt x="2" y="6"/>
                  </a:lnTo>
                  <a:lnTo>
                    <a:pt x="2" y="8"/>
                  </a:lnTo>
                  <a:lnTo>
                    <a:pt x="0" y="8"/>
                  </a:lnTo>
                  <a:lnTo>
                    <a:pt x="0" y="10"/>
                  </a:lnTo>
                  <a:lnTo>
                    <a:pt x="0" y="11"/>
                  </a:lnTo>
                  <a:lnTo>
                    <a:pt x="0" y="13"/>
                  </a:lnTo>
                  <a:lnTo>
                    <a:pt x="0" y="15"/>
                  </a:lnTo>
                  <a:lnTo>
                    <a:pt x="0" y="17"/>
                  </a:lnTo>
                  <a:lnTo>
                    <a:pt x="0" y="19"/>
                  </a:lnTo>
                  <a:lnTo>
                    <a:pt x="0" y="21"/>
                  </a:lnTo>
                  <a:lnTo>
                    <a:pt x="2" y="23"/>
                  </a:lnTo>
                  <a:lnTo>
                    <a:pt x="2" y="25"/>
                  </a:lnTo>
                  <a:lnTo>
                    <a:pt x="2" y="27"/>
                  </a:lnTo>
                  <a:lnTo>
                    <a:pt x="2" y="29"/>
                  </a:lnTo>
                  <a:lnTo>
                    <a:pt x="2" y="33"/>
                  </a:lnTo>
                  <a:lnTo>
                    <a:pt x="4" y="34"/>
                  </a:lnTo>
                  <a:lnTo>
                    <a:pt x="4" y="38"/>
                  </a:lnTo>
                  <a:lnTo>
                    <a:pt x="4" y="40"/>
                  </a:lnTo>
                  <a:lnTo>
                    <a:pt x="6" y="44"/>
                  </a:lnTo>
                  <a:lnTo>
                    <a:pt x="6" y="48"/>
                  </a:lnTo>
                  <a:lnTo>
                    <a:pt x="8" y="52"/>
                  </a:lnTo>
                  <a:lnTo>
                    <a:pt x="8" y="56"/>
                  </a:lnTo>
                  <a:lnTo>
                    <a:pt x="9" y="59"/>
                  </a:lnTo>
                  <a:lnTo>
                    <a:pt x="9" y="63"/>
                  </a:lnTo>
                  <a:lnTo>
                    <a:pt x="11" y="69"/>
                  </a:lnTo>
                  <a:lnTo>
                    <a:pt x="13" y="73"/>
                  </a:lnTo>
                  <a:lnTo>
                    <a:pt x="15" y="79"/>
                  </a:lnTo>
                  <a:lnTo>
                    <a:pt x="38" y="71"/>
                  </a:lnTo>
                  <a:lnTo>
                    <a:pt x="36" y="65"/>
                  </a:lnTo>
                  <a:lnTo>
                    <a:pt x="34" y="61"/>
                  </a:lnTo>
                  <a:lnTo>
                    <a:pt x="32" y="57"/>
                  </a:lnTo>
                  <a:lnTo>
                    <a:pt x="32" y="54"/>
                  </a:lnTo>
                  <a:lnTo>
                    <a:pt x="31" y="50"/>
                  </a:lnTo>
                  <a:lnTo>
                    <a:pt x="31" y="46"/>
                  </a:lnTo>
                  <a:lnTo>
                    <a:pt x="29" y="42"/>
                  </a:lnTo>
                  <a:lnTo>
                    <a:pt x="29" y="38"/>
                  </a:lnTo>
                  <a:lnTo>
                    <a:pt x="27" y="36"/>
                  </a:lnTo>
                  <a:lnTo>
                    <a:pt x="27" y="33"/>
                  </a:lnTo>
                  <a:lnTo>
                    <a:pt x="27" y="31"/>
                  </a:lnTo>
                  <a:lnTo>
                    <a:pt x="27" y="29"/>
                  </a:lnTo>
                  <a:lnTo>
                    <a:pt x="25" y="25"/>
                  </a:lnTo>
                  <a:lnTo>
                    <a:pt x="25" y="23"/>
                  </a:lnTo>
                  <a:lnTo>
                    <a:pt x="25" y="21"/>
                  </a:lnTo>
                  <a:lnTo>
                    <a:pt x="25" y="19"/>
                  </a:lnTo>
                  <a:lnTo>
                    <a:pt x="25" y="17"/>
                  </a:lnTo>
                  <a:lnTo>
                    <a:pt x="25" y="15"/>
                  </a:lnTo>
                  <a:lnTo>
                    <a:pt x="25" y="13"/>
                  </a:lnTo>
                  <a:lnTo>
                    <a:pt x="25" y="11"/>
                  </a:lnTo>
                  <a:lnTo>
                    <a:pt x="21" y="17"/>
                  </a:lnTo>
                  <a:lnTo>
                    <a:pt x="4" y="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09" name="Freeform 137"/>
            <p:cNvSpPr>
              <a:spLocks/>
            </p:cNvSpPr>
            <p:nvPr/>
          </p:nvSpPr>
          <p:spPr bwMode="auto">
            <a:xfrm>
              <a:off x="3754" y="2671"/>
              <a:ext cx="39" cy="38"/>
            </a:xfrm>
            <a:custGeom>
              <a:avLst/>
              <a:gdLst>
                <a:gd name="T0" fmla="*/ 38 w 39"/>
                <a:gd name="T1" fmla="*/ 19 h 38"/>
                <a:gd name="T2" fmla="*/ 36 w 39"/>
                <a:gd name="T3" fmla="*/ 17 h 38"/>
                <a:gd name="T4" fmla="*/ 34 w 39"/>
                <a:gd name="T5" fmla="*/ 15 h 38"/>
                <a:gd name="T6" fmla="*/ 34 w 39"/>
                <a:gd name="T7" fmla="*/ 14 h 38"/>
                <a:gd name="T8" fmla="*/ 32 w 39"/>
                <a:gd name="T9" fmla="*/ 14 h 38"/>
                <a:gd name="T10" fmla="*/ 30 w 39"/>
                <a:gd name="T11" fmla="*/ 12 h 38"/>
                <a:gd name="T12" fmla="*/ 28 w 39"/>
                <a:gd name="T13" fmla="*/ 10 h 38"/>
                <a:gd name="T14" fmla="*/ 27 w 39"/>
                <a:gd name="T15" fmla="*/ 8 h 38"/>
                <a:gd name="T16" fmla="*/ 25 w 39"/>
                <a:gd name="T17" fmla="*/ 8 h 38"/>
                <a:gd name="T18" fmla="*/ 25 w 39"/>
                <a:gd name="T19" fmla="*/ 6 h 38"/>
                <a:gd name="T20" fmla="*/ 23 w 39"/>
                <a:gd name="T21" fmla="*/ 6 h 38"/>
                <a:gd name="T22" fmla="*/ 23 w 39"/>
                <a:gd name="T23" fmla="*/ 4 h 38"/>
                <a:gd name="T24" fmla="*/ 21 w 39"/>
                <a:gd name="T25" fmla="*/ 4 h 38"/>
                <a:gd name="T26" fmla="*/ 19 w 39"/>
                <a:gd name="T27" fmla="*/ 4 h 38"/>
                <a:gd name="T28" fmla="*/ 19 w 39"/>
                <a:gd name="T29" fmla="*/ 2 h 38"/>
                <a:gd name="T30" fmla="*/ 17 w 39"/>
                <a:gd name="T31" fmla="*/ 2 h 38"/>
                <a:gd name="T32" fmla="*/ 15 w 39"/>
                <a:gd name="T33" fmla="*/ 2 h 38"/>
                <a:gd name="T34" fmla="*/ 15 w 39"/>
                <a:gd name="T35" fmla="*/ 0 h 38"/>
                <a:gd name="T36" fmla="*/ 13 w 39"/>
                <a:gd name="T37" fmla="*/ 0 h 38"/>
                <a:gd name="T38" fmla="*/ 11 w 39"/>
                <a:gd name="T39" fmla="*/ 0 h 38"/>
                <a:gd name="T40" fmla="*/ 9 w 39"/>
                <a:gd name="T41" fmla="*/ 0 h 38"/>
                <a:gd name="T42" fmla="*/ 7 w 39"/>
                <a:gd name="T43" fmla="*/ 0 h 38"/>
                <a:gd name="T44" fmla="*/ 5 w 39"/>
                <a:gd name="T45" fmla="*/ 0 h 38"/>
                <a:gd name="T46" fmla="*/ 4 w 39"/>
                <a:gd name="T47" fmla="*/ 2 h 38"/>
                <a:gd name="T48" fmla="*/ 2 w 39"/>
                <a:gd name="T49" fmla="*/ 2 h 38"/>
                <a:gd name="T50" fmla="*/ 0 w 39"/>
                <a:gd name="T51" fmla="*/ 4 h 38"/>
                <a:gd name="T52" fmla="*/ 17 w 39"/>
                <a:gd name="T53" fmla="*/ 21 h 38"/>
                <a:gd name="T54" fmla="*/ 17 w 39"/>
                <a:gd name="T55" fmla="*/ 23 h 38"/>
                <a:gd name="T56" fmla="*/ 15 w 39"/>
                <a:gd name="T57" fmla="*/ 23 h 38"/>
                <a:gd name="T58" fmla="*/ 13 w 39"/>
                <a:gd name="T59" fmla="*/ 23 h 38"/>
                <a:gd name="T60" fmla="*/ 11 w 39"/>
                <a:gd name="T61" fmla="*/ 23 h 38"/>
                <a:gd name="T62" fmla="*/ 9 w 39"/>
                <a:gd name="T63" fmla="*/ 23 h 38"/>
                <a:gd name="T64" fmla="*/ 7 w 39"/>
                <a:gd name="T65" fmla="*/ 23 h 38"/>
                <a:gd name="T66" fmla="*/ 5 w 39"/>
                <a:gd name="T67" fmla="*/ 23 h 38"/>
                <a:gd name="T68" fmla="*/ 7 w 39"/>
                <a:gd name="T69" fmla="*/ 23 h 38"/>
                <a:gd name="T70" fmla="*/ 7 w 39"/>
                <a:gd name="T71" fmla="*/ 25 h 38"/>
                <a:gd name="T72" fmla="*/ 9 w 39"/>
                <a:gd name="T73" fmla="*/ 25 h 38"/>
                <a:gd name="T74" fmla="*/ 11 w 39"/>
                <a:gd name="T75" fmla="*/ 27 h 38"/>
                <a:gd name="T76" fmla="*/ 13 w 39"/>
                <a:gd name="T77" fmla="*/ 27 h 38"/>
                <a:gd name="T78" fmla="*/ 13 w 39"/>
                <a:gd name="T79" fmla="*/ 29 h 38"/>
                <a:gd name="T80" fmla="*/ 15 w 39"/>
                <a:gd name="T81" fmla="*/ 29 h 38"/>
                <a:gd name="T82" fmla="*/ 17 w 39"/>
                <a:gd name="T83" fmla="*/ 31 h 38"/>
                <a:gd name="T84" fmla="*/ 17 w 39"/>
                <a:gd name="T85" fmla="*/ 33 h 38"/>
                <a:gd name="T86" fmla="*/ 19 w 39"/>
                <a:gd name="T87" fmla="*/ 33 h 38"/>
                <a:gd name="T88" fmla="*/ 21 w 39"/>
                <a:gd name="T89" fmla="*/ 35 h 38"/>
                <a:gd name="T90" fmla="*/ 23 w 39"/>
                <a:gd name="T91" fmla="*/ 37 h 38"/>
                <a:gd name="T92" fmla="*/ 38 w 39"/>
                <a:gd name="T93" fmla="*/ 19 h 3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
                <a:gd name="T142" fmla="*/ 0 h 38"/>
                <a:gd name="T143" fmla="*/ 39 w 39"/>
                <a:gd name="T144" fmla="*/ 38 h 3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 h="38">
                  <a:moveTo>
                    <a:pt x="38" y="19"/>
                  </a:moveTo>
                  <a:lnTo>
                    <a:pt x="36" y="17"/>
                  </a:lnTo>
                  <a:lnTo>
                    <a:pt x="34" y="15"/>
                  </a:lnTo>
                  <a:lnTo>
                    <a:pt x="34" y="14"/>
                  </a:lnTo>
                  <a:lnTo>
                    <a:pt x="32" y="14"/>
                  </a:lnTo>
                  <a:lnTo>
                    <a:pt x="30" y="12"/>
                  </a:lnTo>
                  <a:lnTo>
                    <a:pt x="28" y="10"/>
                  </a:lnTo>
                  <a:lnTo>
                    <a:pt x="27" y="8"/>
                  </a:lnTo>
                  <a:lnTo>
                    <a:pt x="25" y="8"/>
                  </a:lnTo>
                  <a:lnTo>
                    <a:pt x="25" y="6"/>
                  </a:lnTo>
                  <a:lnTo>
                    <a:pt x="23" y="6"/>
                  </a:lnTo>
                  <a:lnTo>
                    <a:pt x="23" y="4"/>
                  </a:lnTo>
                  <a:lnTo>
                    <a:pt x="21" y="4"/>
                  </a:lnTo>
                  <a:lnTo>
                    <a:pt x="19" y="4"/>
                  </a:lnTo>
                  <a:lnTo>
                    <a:pt x="19" y="2"/>
                  </a:lnTo>
                  <a:lnTo>
                    <a:pt x="17" y="2"/>
                  </a:lnTo>
                  <a:lnTo>
                    <a:pt x="15" y="2"/>
                  </a:lnTo>
                  <a:lnTo>
                    <a:pt x="15" y="0"/>
                  </a:lnTo>
                  <a:lnTo>
                    <a:pt x="13" y="0"/>
                  </a:lnTo>
                  <a:lnTo>
                    <a:pt x="11" y="0"/>
                  </a:lnTo>
                  <a:lnTo>
                    <a:pt x="9" y="0"/>
                  </a:lnTo>
                  <a:lnTo>
                    <a:pt x="7" y="0"/>
                  </a:lnTo>
                  <a:lnTo>
                    <a:pt x="5" y="0"/>
                  </a:lnTo>
                  <a:lnTo>
                    <a:pt x="4" y="2"/>
                  </a:lnTo>
                  <a:lnTo>
                    <a:pt x="2" y="2"/>
                  </a:lnTo>
                  <a:lnTo>
                    <a:pt x="0" y="4"/>
                  </a:lnTo>
                  <a:lnTo>
                    <a:pt x="17" y="21"/>
                  </a:lnTo>
                  <a:lnTo>
                    <a:pt x="17" y="23"/>
                  </a:lnTo>
                  <a:lnTo>
                    <a:pt x="15" y="23"/>
                  </a:lnTo>
                  <a:lnTo>
                    <a:pt x="13" y="23"/>
                  </a:lnTo>
                  <a:lnTo>
                    <a:pt x="11" y="23"/>
                  </a:lnTo>
                  <a:lnTo>
                    <a:pt x="9" y="23"/>
                  </a:lnTo>
                  <a:lnTo>
                    <a:pt x="7" y="23"/>
                  </a:lnTo>
                  <a:lnTo>
                    <a:pt x="5" y="23"/>
                  </a:lnTo>
                  <a:lnTo>
                    <a:pt x="7" y="23"/>
                  </a:lnTo>
                  <a:lnTo>
                    <a:pt x="7" y="25"/>
                  </a:lnTo>
                  <a:lnTo>
                    <a:pt x="9" y="25"/>
                  </a:lnTo>
                  <a:lnTo>
                    <a:pt x="11" y="27"/>
                  </a:lnTo>
                  <a:lnTo>
                    <a:pt x="13" y="27"/>
                  </a:lnTo>
                  <a:lnTo>
                    <a:pt x="13" y="29"/>
                  </a:lnTo>
                  <a:lnTo>
                    <a:pt x="15" y="29"/>
                  </a:lnTo>
                  <a:lnTo>
                    <a:pt x="17" y="31"/>
                  </a:lnTo>
                  <a:lnTo>
                    <a:pt x="17" y="33"/>
                  </a:lnTo>
                  <a:lnTo>
                    <a:pt x="19" y="33"/>
                  </a:lnTo>
                  <a:lnTo>
                    <a:pt x="21" y="35"/>
                  </a:lnTo>
                  <a:lnTo>
                    <a:pt x="23" y="37"/>
                  </a:lnTo>
                  <a:lnTo>
                    <a:pt x="38" y="19"/>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10" name="Freeform 138"/>
            <p:cNvSpPr>
              <a:spLocks/>
            </p:cNvSpPr>
            <p:nvPr/>
          </p:nvSpPr>
          <p:spPr bwMode="auto">
            <a:xfrm>
              <a:off x="3777" y="2690"/>
              <a:ext cx="66" cy="47"/>
            </a:xfrm>
            <a:custGeom>
              <a:avLst/>
              <a:gdLst>
                <a:gd name="T0" fmla="*/ 48 w 66"/>
                <a:gd name="T1" fmla="*/ 23 h 47"/>
                <a:gd name="T2" fmla="*/ 48 w 66"/>
                <a:gd name="T3" fmla="*/ 21 h 47"/>
                <a:gd name="T4" fmla="*/ 48 w 66"/>
                <a:gd name="T5" fmla="*/ 23 h 47"/>
                <a:gd name="T6" fmla="*/ 46 w 66"/>
                <a:gd name="T7" fmla="*/ 23 h 47"/>
                <a:gd name="T8" fmla="*/ 44 w 66"/>
                <a:gd name="T9" fmla="*/ 23 h 47"/>
                <a:gd name="T10" fmla="*/ 42 w 66"/>
                <a:gd name="T11" fmla="*/ 21 h 47"/>
                <a:gd name="T12" fmla="*/ 40 w 66"/>
                <a:gd name="T13" fmla="*/ 21 h 47"/>
                <a:gd name="T14" fmla="*/ 38 w 66"/>
                <a:gd name="T15" fmla="*/ 19 h 47"/>
                <a:gd name="T16" fmla="*/ 36 w 66"/>
                <a:gd name="T17" fmla="*/ 19 h 47"/>
                <a:gd name="T18" fmla="*/ 36 w 66"/>
                <a:gd name="T19" fmla="*/ 18 h 47"/>
                <a:gd name="T20" fmla="*/ 34 w 66"/>
                <a:gd name="T21" fmla="*/ 18 h 47"/>
                <a:gd name="T22" fmla="*/ 32 w 66"/>
                <a:gd name="T23" fmla="*/ 16 h 47"/>
                <a:gd name="T24" fmla="*/ 30 w 66"/>
                <a:gd name="T25" fmla="*/ 14 h 47"/>
                <a:gd name="T26" fmla="*/ 28 w 66"/>
                <a:gd name="T27" fmla="*/ 12 h 47"/>
                <a:gd name="T28" fmla="*/ 26 w 66"/>
                <a:gd name="T29" fmla="*/ 10 h 47"/>
                <a:gd name="T30" fmla="*/ 25 w 66"/>
                <a:gd name="T31" fmla="*/ 8 h 47"/>
                <a:gd name="T32" fmla="*/ 23 w 66"/>
                <a:gd name="T33" fmla="*/ 6 h 47"/>
                <a:gd name="T34" fmla="*/ 21 w 66"/>
                <a:gd name="T35" fmla="*/ 4 h 47"/>
                <a:gd name="T36" fmla="*/ 19 w 66"/>
                <a:gd name="T37" fmla="*/ 2 h 47"/>
                <a:gd name="T38" fmla="*/ 17 w 66"/>
                <a:gd name="T39" fmla="*/ 2 h 47"/>
                <a:gd name="T40" fmla="*/ 15 w 66"/>
                <a:gd name="T41" fmla="*/ 0 h 47"/>
                <a:gd name="T42" fmla="*/ 0 w 66"/>
                <a:gd name="T43" fmla="*/ 18 h 47"/>
                <a:gd name="T44" fmla="*/ 0 w 66"/>
                <a:gd name="T45" fmla="*/ 19 h 47"/>
                <a:gd name="T46" fmla="*/ 2 w 66"/>
                <a:gd name="T47" fmla="*/ 21 h 47"/>
                <a:gd name="T48" fmla="*/ 4 w 66"/>
                <a:gd name="T49" fmla="*/ 21 h 47"/>
                <a:gd name="T50" fmla="*/ 5 w 66"/>
                <a:gd name="T51" fmla="*/ 23 h 47"/>
                <a:gd name="T52" fmla="*/ 7 w 66"/>
                <a:gd name="T53" fmla="*/ 25 h 47"/>
                <a:gd name="T54" fmla="*/ 9 w 66"/>
                <a:gd name="T55" fmla="*/ 27 h 47"/>
                <a:gd name="T56" fmla="*/ 11 w 66"/>
                <a:gd name="T57" fmla="*/ 29 h 47"/>
                <a:gd name="T58" fmla="*/ 13 w 66"/>
                <a:gd name="T59" fmla="*/ 31 h 47"/>
                <a:gd name="T60" fmla="*/ 15 w 66"/>
                <a:gd name="T61" fmla="*/ 31 h 47"/>
                <a:gd name="T62" fmla="*/ 17 w 66"/>
                <a:gd name="T63" fmla="*/ 33 h 47"/>
                <a:gd name="T64" fmla="*/ 17 w 66"/>
                <a:gd name="T65" fmla="*/ 35 h 47"/>
                <a:gd name="T66" fmla="*/ 19 w 66"/>
                <a:gd name="T67" fmla="*/ 37 h 47"/>
                <a:gd name="T68" fmla="*/ 21 w 66"/>
                <a:gd name="T69" fmla="*/ 37 h 47"/>
                <a:gd name="T70" fmla="*/ 23 w 66"/>
                <a:gd name="T71" fmla="*/ 39 h 47"/>
                <a:gd name="T72" fmla="*/ 25 w 66"/>
                <a:gd name="T73" fmla="*/ 41 h 47"/>
                <a:gd name="T74" fmla="*/ 26 w 66"/>
                <a:gd name="T75" fmla="*/ 41 h 47"/>
                <a:gd name="T76" fmla="*/ 28 w 66"/>
                <a:gd name="T77" fmla="*/ 42 h 47"/>
                <a:gd name="T78" fmla="*/ 30 w 66"/>
                <a:gd name="T79" fmla="*/ 42 h 47"/>
                <a:gd name="T80" fmla="*/ 32 w 66"/>
                <a:gd name="T81" fmla="*/ 44 h 47"/>
                <a:gd name="T82" fmla="*/ 34 w 66"/>
                <a:gd name="T83" fmla="*/ 44 h 47"/>
                <a:gd name="T84" fmla="*/ 36 w 66"/>
                <a:gd name="T85" fmla="*/ 46 h 47"/>
                <a:gd name="T86" fmla="*/ 40 w 66"/>
                <a:gd name="T87" fmla="*/ 46 h 47"/>
                <a:gd name="T88" fmla="*/ 42 w 66"/>
                <a:gd name="T89" fmla="*/ 46 h 47"/>
                <a:gd name="T90" fmla="*/ 44 w 66"/>
                <a:gd name="T91" fmla="*/ 46 h 47"/>
                <a:gd name="T92" fmla="*/ 46 w 66"/>
                <a:gd name="T93" fmla="*/ 46 h 47"/>
                <a:gd name="T94" fmla="*/ 49 w 66"/>
                <a:gd name="T95" fmla="*/ 46 h 47"/>
                <a:gd name="T96" fmla="*/ 51 w 66"/>
                <a:gd name="T97" fmla="*/ 46 h 47"/>
                <a:gd name="T98" fmla="*/ 53 w 66"/>
                <a:gd name="T99" fmla="*/ 46 h 47"/>
                <a:gd name="T100" fmla="*/ 57 w 66"/>
                <a:gd name="T101" fmla="*/ 44 h 47"/>
                <a:gd name="T102" fmla="*/ 59 w 66"/>
                <a:gd name="T103" fmla="*/ 44 h 47"/>
                <a:gd name="T104" fmla="*/ 61 w 66"/>
                <a:gd name="T105" fmla="*/ 42 h 47"/>
                <a:gd name="T106" fmla="*/ 63 w 66"/>
                <a:gd name="T107" fmla="*/ 41 h 47"/>
                <a:gd name="T108" fmla="*/ 65 w 66"/>
                <a:gd name="T109" fmla="*/ 41 h 47"/>
                <a:gd name="T110" fmla="*/ 48 w 66"/>
                <a:gd name="T111" fmla="*/ 23 h 4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6"/>
                <a:gd name="T169" fmla="*/ 0 h 47"/>
                <a:gd name="T170" fmla="*/ 66 w 66"/>
                <a:gd name="T171" fmla="*/ 47 h 4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6" h="47">
                  <a:moveTo>
                    <a:pt x="48" y="23"/>
                  </a:moveTo>
                  <a:lnTo>
                    <a:pt x="48" y="21"/>
                  </a:lnTo>
                  <a:lnTo>
                    <a:pt x="48" y="23"/>
                  </a:lnTo>
                  <a:lnTo>
                    <a:pt x="46" y="23"/>
                  </a:lnTo>
                  <a:lnTo>
                    <a:pt x="44" y="23"/>
                  </a:lnTo>
                  <a:lnTo>
                    <a:pt x="42" y="21"/>
                  </a:lnTo>
                  <a:lnTo>
                    <a:pt x="40" y="21"/>
                  </a:lnTo>
                  <a:lnTo>
                    <a:pt x="38" y="19"/>
                  </a:lnTo>
                  <a:lnTo>
                    <a:pt x="36" y="19"/>
                  </a:lnTo>
                  <a:lnTo>
                    <a:pt x="36" y="18"/>
                  </a:lnTo>
                  <a:lnTo>
                    <a:pt x="34" y="18"/>
                  </a:lnTo>
                  <a:lnTo>
                    <a:pt x="32" y="16"/>
                  </a:lnTo>
                  <a:lnTo>
                    <a:pt x="30" y="14"/>
                  </a:lnTo>
                  <a:lnTo>
                    <a:pt x="28" y="12"/>
                  </a:lnTo>
                  <a:lnTo>
                    <a:pt x="26" y="10"/>
                  </a:lnTo>
                  <a:lnTo>
                    <a:pt x="25" y="8"/>
                  </a:lnTo>
                  <a:lnTo>
                    <a:pt x="23" y="6"/>
                  </a:lnTo>
                  <a:lnTo>
                    <a:pt x="21" y="4"/>
                  </a:lnTo>
                  <a:lnTo>
                    <a:pt x="19" y="2"/>
                  </a:lnTo>
                  <a:lnTo>
                    <a:pt x="17" y="2"/>
                  </a:lnTo>
                  <a:lnTo>
                    <a:pt x="15" y="0"/>
                  </a:lnTo>
                  <a:lnTo>
                    <a:pt x="0" y="18"/>
                  </a:lnTo>
                  <a:lnTo>
                    <a:pt x="0" y="19"/>
                  </a:lnTo>
                  <a:lnTo>
                    <a:pt x="2" y="21"/>
                  </a:lnTo>
                  <a:lnTo>
                    <a:pt x="4" y="21"/>
                  </a:lnTo>
                  <a:lnTo>
                    <a:pt x="5" y="23"/>
                  </a:lnTo>
                  <a:lnTo>
                    <a:pt x="7" y="25"/>
                  </a:lnTo>
                  <a:lnTo>
                    <a:pt x="9" y="27"/>
                  </a:lnTo>
                  <a:lnTo>
                    <a:pt x="11" y="29"/>
                  </a:lnTo>
                  <a:lnTo>
                    <a:pt x="13" y="31"/>
                  </a:lnTo>
                  <a:lnTo>
                    <a:pt x="15" y="31"/>
                  </a:lnTo>
                  <a:lnTo>
                    <a:pt x="17" y="33"/>
                  </a:lnTo>
                  <a:lnTo>
                    <a:pt x="17" y="35"/>
                  </a:lnTo>
                  <a:lnTo>
                    <a:pt x="19" y="37"/>
                  </a:lnTo>
                  <a:lnTo>
                    <a:pt x="21" y="37"/>
                  </a:lnTo>
                  <a:lnTo>
                    <a:pt x="23" y="39"/>
                  </a:lnTo>
                  <a:lnTo>
                    <a:pt x="25" y="41"/>
                  </a:lnTo>
                  <a:lnTo>
                    <a:pt x="26" y="41"/>
                  </a:lnTo>
                  <a:lnTo>
                    <a:pt x="28" y="42"/>
                  </a:lnTo>
                  <a:lnTo>
                    <a:pt x="30" y="42"/>
                  </a:lnTo>
                  <a:lnTo>
                    <a:pt x="32" y="44"/>
                  </a:lnTo>
                  <a:lnTo>
                    <a:pt x="34" y="44"/>
                  </a:lnTo>
                  <a:lnTo>
                    <a:pt x="36" y="46"/>
                  </a:lnTo>
                  <a:lnTo>
                    <a:pt x="40" y="46"/>
                  </a:lnTo>
                  <a:lnTo>
                    <a:pt x="42" y="46"/>
                  </a:lnTo>
                  <a:lnTo>
                    <a:pt x="44" y="46"/>
                  </a:lnTo>
                  <a:lnTo>
                    <a:pt x="46" y="46"/>
                  </a:lnTo>
                  <a:lnTo>
                    <a:pt x="49" y="46"/>
                  </a:lnTo>
                  <a:lnTo>
                    <a:pt x="51" y="46"/>
                  </a:lnTo>
                  <a:lnTo>
                    <a:pt x="53" y="46"/>
                  </a:lnTo>
                  <a:lnTo>
                    <a:pt x="57" y="44"/>
                  </a:lnTo>
                  <a:lnTo>
                    <a:pt x="59" y="44"/>
                  </a:lnTo>
                  <a:lnTo>
                    <a:pt x="61" y="42"/>
                  </a:lnTo>
                  <a:lnTo>
                    <a:pt x="63" y="41"/>
                  </a:lnTo>
                  <a:lnTo>
                    <a:pt x="65" y="41"/>
                  </a:lnTo>
                  <a:lnTo>
                    <a:pt x="48" y="23"/>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11" name="Freeform 139"/>
            <p:cNvSpPr>
              <a:spLocks/>
            </p:cNvSpPr>
            <p:nvPr/>
          </p:nvSpPr>
          <p:spPr bwMode="auto">
            <a:xfrm>
              <a:off x="3823" y="2711"/>
              <a:ext cx="26" cy="21"/>
            </a:xfrm>
            <a:custGeom>
              <a:avLst/>
              <a:gdLst>
                <a:gd name="T0" fmla="*/ 0 w 26"/>
                <a:gd name="T1" fmla="*/ 6 h 21"/>
                <a:gd name="T2" fmla="*/ 3 w 26"/>
                <a:gd name="T3" fmla="*/ 0 h 21"/>
                <a:gd name="T4" fmla="*/ 2 w 26"/>
                <a:gd name="T5" fmla="*/ 2 h 21"/>
                <a:gd name="T6" fmla="*/ 19 w 26"/>
                <a:gd name="T7" fmla="*/ 20 h 21"/>
                <a:gd name="T8" fmla="*/ 21 w 26"/>
                <a:gd name="T9" fmla="*/ 18 h 21"/>
                <a:gd name="T10" fmla="*/ 25 w 26"/>
                <a:gd name="T11" fmla="*/ 10 h 21"/>
                <a:gd name="T12" fmla="*/ 0 w 26"/>
                <a:gd name="T13" fmla="*/ 6 h 21"/>
                <a:gd name="T14" fmla="*/ 0 60000 65536"/>
                <a:gd name="T15" fmla="*/ 0 60000 65536"/>
                <a:gd name="T16" fmla="*/ 0 60000 65536"/>
                <a:gd name="T17" fmla="*/ 0 60000 65536"/>
                <a:gd name="T18" fmla="*/ 0 60000 65536"/>
                <a:gd name="T19" fmla="*/ 0 60000 65536"/>
                <a:gd name="T20" fmla="*/ 0 60000 65536"/>
                <a:gd name="T21" fmla="*/ 0 w 26"/>
                <a:gd name="T22" fmla="*/ 0 h 21"/>
                <a:gd name="T23" fmla="*/ 26 w 26"/>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1">
                  <a:moveTo>
                    <a:pt x="0" y="6"/>
                  </a:moveTo>
                  <a:lnTo>
                    <a:pt x="3" y="0"/>
                  </a:lnTo>
                  <a:lnTo>
                    <a:pt x="2" y="2"/>
                  </a:lnTo>
                  <a:lnTo>
                    <a:pt x="19" y="20"/>
                  </a:lnTo>
                  <a:lnTo>
                    <a:pt x="21" y="18"/>
                  </a:lnTo>
                  <a:lnTo>
                    <a:pt x="25" y="10"/>
                  </a:lnTo>
                  <a:lnTo>
                    <a:pt x="0" y="6"/>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12" name="Freeform 140"/>
            <p:cNvSpPr>
              <a:spLocks/>
            </p:cNvSpPr>
            <p:nvPr/>
          </p:nvSpPr>
          <p:spPr bwMode="auto">
            <a:xfrm>
              <a:off x="3788" y="2660"/>
              <a:ext cx="61" cy="62"/>
            </a:xfrm>
            <a:custGeom>
              <a:avLst/>
              <a:gdLst>
                <a:gd name="T0" fmla="*/ 0 w 61"/>
                <a:gd name="T1" fmla="*/ 15 h 62"/>
                <a:gd name="T2" fmla="*/ 0 w 61"/>
                <a:gd name="T3" fmla="*/ 17 h 62"/>
                <a:gd name="T4" fmla="*/ 2 w 61"/>
                <a:gd name="T5" fmla="*/ 17 h 62"/>
                <a:gd name="T6" fmla="*/ 2 w 61"/>
                <a:gd name="T7" fmla="*/ 19 h 62"/>
                <a:gd name="T8" fmla="*/ 4 w 61"/>
                <a:gd name="T9" fmla="*/ 19 h 62"/>
                <a:gd name="T10" fmla="*/ 4 w 61"/>
                <a:gd name="T11" fmla="*/ 21 h 62"/>
                <a:gd name="T12" fmla="*/ 6 w 61"/>
                <a:gd name="T13" fmla="*/ 21 h 62"/>
                <a:gd name="T14" fmla="*/ 6 w 61"/>
                <a:gd name="T15" fmla="*/ 23 h 62"/>
                <a:gd name="T16" fmla="*/ 8 w 61"/>
                <a:gd name="T17" fmla="*/ 23 h 62"/>
                <a:gd name="T18" fmla="*/ 10 w 61"/>
                <a:gd name="T19" fmla="*/ 25 h 62"/>
                <a:gd name="T20" fmla="*/ 12 w 61"/>
                <a:gd name="T21" fmla="*/ 26 h 62"/>
                <a:gd name="T22" fmla="*/ 12 w 61"/>
                <a:gd name="T23" fmla="*/ 28 h 62"/>
                <a:gd name="T24" fmla="*/ 14 w 61"/>
                <a:gd name="T25" fmla="*/ 30 h 62"/>
                <a:gd name="T26" fmla="*/ 15 w 61"/>
                <a:gd name="T27" fmla="*/ 30 h 62"/>
                <a:gd name="T28" fmla="*/ 17 w 61"/>
                <a:gd name="T29" fmla="*/ 32 h 62"/>
                <a:gd name="T30" fmla="*/ 19 w 61"/>
                <a:gd name="T31" fmla="*/ 34 h 62"/>
                <a:gd name="T32" fmla="*/ 21 w 61"/>
                <a:gd name="T33" fmla="*/ 36 h 62"/>
                <a:gd name="T34" fmla="*/ 23 w 61"/>
                <a:gd name="T35" fmla="*/ 38 h 62"/>
                <a:gd name="T36" fmla="*/ 23 w 61"/>
                <a:gd name="T37" fmla="*/ 40 h 62"/>
                <a:gd name="T38" fmla="*/ 25 w 61"/>
                <a:gd name="T39" fmla="*/ 42 h 62"/>
                <a:gd name="T40" fmla="*/ 27 w 61"/>
                <a:gd name="T41" fmla="*/ 44 h 62"/>
                <a:gd name="T42" fmla="*/ 29 w 61"/>
                <a:gd name="T43" fmla="*/ 46 h 62"/>
                <a:gd name="T44" fmla="*/ 29 w 61"/>
                <a:gd name="T45" fmla="*/ 48 h 62"/>
                <a:gd name="T46" fmla="*/ 31 w 61"/>
                <a:gd name="T47" fmla="*/ 49 h 62"/>
                <a:gd name="T48" fmla="*/ 33 w 61"/>
                <a:gd name="T49" fmla="*/ 51 h 62"/>
                <a:gd name="T50" fmla="*/ 33 w 61"/>
                <a:gd name="T51" fmla="*/ 53 h 62"/>
                <a:gd name="T52" fmla="*/ 35 w 61"/>
                <a:gd name="T53" fmla="*/ 55 h 62"/>
                <a:gd name="T54" fmla="*/ 35 w 61"/>
                <a:gd name="T55" fmla="*/ 57 h 62"/>
                <a:gd name="T56" fmla="*/ 60 w 61"/>
                <a:gd name="T57" fmla="*/ 61 h 62"/>
                <a:gd name="T58" fmla="*/ 60 w 61"/>
                <a:gd name="T59" fmla="*/ 57 h 62"/>
                <a:gd name="T60" fmla="*/ 60 w 61"/>
                <a:gd name="T61" fmla="*/ 53 h 62"/>
                <a:gd name="T62" fmla="*/ 58 w 61"/>
                <a:gd name="T63" fmla="*/ 51 h 62"/>
                <a:gd name="T64" fmla="*/ 58 w 61"/>
                <a:gd name="T65" fmla="*/ 49 h 62"/>
                <a:gd name="T66" fmla="*/ 56 w 61"/>
                <a:gd name="T67" fmla="*/ 46 h 62"/>
                <a:gd name="T68" fmla="*/ 56 w 61"/>
                <a:gd name="T69" fmla="*/ 44 h 62"/>
                <a:gd name="T70" fmla="*/ 54 w 61"/>
                <a:gd name="T71" fmla="*/ 42 h 62"/>
                <a:gd name="T72" fmla="*/ 52 w 61"/>
                <a:gd name="T73" fmla="*/ 38 h 62"/>
                <a:gd name="T74" fmla="*/ 50 w 61"/>
                <a:gd name="T75" fmla="*/ 36 h 62"/>
                <a:gd name="T76" fmla="*/ 50 w 61"/>
                <a:gd name="T77" fmla="*/ 34 h 62"/>
                <a:gd name="T78" fmla="*/ 48 w 61"/>
                <a:gd name="T79" fmla="*/ 32 h 62"/>
                <a:gd name="T80" fmla="*/ 46 w 61"/>
                <a:gd name="T81" fmla="*/ 28 h 62"/>
                <a:gd name="T82" fmla="*/ 44 w 61"/>
                <a:gd name="T83" fmla="*/ 26 h 62"/>
                <a:gd name="T84" fmla="*/ 42 w 61"/>
                <a:gd name="T85" fmla="*/ 25 h 62"/>
                <a:gd name="T86" fmla="*/ 40 w 61"/>
                <a:gd name="T87" fmla="*/ 23 h 62"/>
                <a:gd name="T88" fmla="*/ 38 w 61"/>
                <a:gd name="T89" fmla="*/ 21 h 62"/>
                <a:gd name="T90" fmla="*/ 37 w 61"/>
                <a:gd name="T91" fmla="*/ 19 h 62"/>
                <a:gd name="T92" fmla="*/ 35 w 61"/>
                <a:gd name="T93" fmla="*/ 17 h 62"/>
                <a:gd name="T94" fmla="*/ 33 w 61"/>
                <a:gd name="T95" fmla="*/ 15 h 62"/>
                <a:gd name="T96" fmla="*/ 31 w 61"/>
                <a:gd name="T97" fmla="*/ 13 h 62"/>
                <a:gd name="T98" fmla="*/ 29 w 61"/>
                <a:gd name="T99" fmla="*/ 11 h 62"/>
                <a:gd name="T100" fmla="*/ 29 w 61"/>
                <a:gd name="T101" fmla="*/ 9 h 62"/>
                <a:gd name="T102" fmla="*/ 27 w 61"/>
                <a:gd name="T103" fmla="*/ 7 h 62"/>
                <a:gd name="T104" fmla="*/ 25 w 61"/>
                <a:gd name="T105" fmla="*/ 5 h 62"/>
                <a:gd name="T106" fmla="*/ 23 w 61"/>
                <a:gd name="T107" fmla="*/ 5 h 62"/>
                <a:gd name="T108" fmla="*/ 23 w 61"/>
                <a:gd name="T109" fmla="*/ 3 h 62"/>
                <a:gd name="T110" fmla="*/ 21 w 61"/>
                <a:gd name="T111" fmla="*/ 3 h 62"/>
                <a:gd name="T112" fmla="*/ 19 w 61"/>
                <a:gd name="T113" fmla="*/ 2 h 62"/>
                <a:gd name="T114" fmla="*/ 19 w 61"/>
                <a:gd name="T115" fmla="*/ 0 h 62"/>
                <a:gd name="T116" fmla="*/ 0 w 61"/>
                <a:gd name="T117" fmla="*/ 15 h 6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1"/>
                <a:gd name="T178" fmla="*/ 0 h 62"/>
                <a:gd name="T179" fmla="*/ 61 w 61"/>
                <a:gd name="T180" fmla="*/ 62 h 6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1" h="62">
                  <a:moveTo>
                    <a:pt x="0" y="15"/>
                  </a:moveTo>
                  <a:lnTo>
                    <a:pt x="0" y="17"/>
                  </a:lnTo>
                  <a:lnTo>
                    <a:pt x="2" y="17"/>
                  </a:lnTo>
                  <a:lnTo>
                    <a:pt x="2" y="19"/>
                  </a:lnTo>
                  <a:lnTo>
                    <a:pt x="4" y="19"/>
                  </a:lnTo>
                  <a:lnTo>
                    <a:pt x="4" y="21"/>
                  </a:lnTo>
                  <a:lnTo>
                    <a:pt x="6" y="21"/>
                  </a:lnTo>
                  <a:lnTo>
                    <a:pt x="6" y="23"/>
                  </a:lnTo>
                  <a:lnTo>
                    <a:pt x="8" y="23"/>
                  </a:lnTo>
                  <a:lnTo>
                    <a:pt x="10" y="25"/>
                  </a:lnTo>
                  <a:lnTo>
                    <a:pt x="12" y="26"/>
                  </a:lnTo>
                  <a:lnTo>
                    <a:pt x="12" y="28"/>
                  </a:lnTo>
                  <a:lnTo>
                    <a:pt x="14" y="30"/>
                  </a:lnTo>
                  <a:lnTo>
                    <a:pt x="15" y="30"/>
                  </a:lnTo>
                  <a:lnTo>
                    <a:pt x="17" y="32"/>
                  </a:lnTo>
                  <a:lnTo>
                    <a:pt x="19" y="34"/>
                  </a:lnTo>
                  <a:lnTo>
                    <a:pt x="21" y="36"/>
                  </a:lnTo>
                  <a:lnTo>
                    <a:pt x="23" y="38"/>
                  </a:lnTo>
                  <a:lnTo>
                    <a:pt x="23" y="40"/>
                  </a:lnTo>
                  <a:lnTo>
                    <a:pt x="25" y="42"/>
                  </a:lnTo>
                  <a:lnTo>
                    <a:pt x="27" y="44"/>
                  </a:lnTo>
                  <a:lnTo>
                    <a:pt x="29" y="46"/>
                  </a:lnTo>
                  <a:lnTo>
                    <a:pt x="29" y="48"/>
                  </a:lnTo>
                  <a:lnTo>
                    <a:pt x="31" y="49"/>
                  </a:lnTo>
                  <a:lnTo>
                    <a:pt x="33" y="51"/>
                  </a:lnTo>
                  <a:lnTo>
                    <a:pt x="33" y="53"/>
                  </a:lnTo>
                  <a:lnTo>
                    <a:pt x="35" y="55"/>
                  </a:lnTo>
                  <a:lnTo>
                    <a:pt x="35" y="57"/>
                  </a:lnTo>
                  <a:lnTo>
                    <a:pt x="60" y="61"/>
                  </a:lnTo>
                  <a:lnTo>
                    <a:pt x="60" y="57"/>
                  </a:lnTo>
                  <a:lnTo>
                    <a:pt x="60" y="53"/>
                  </a:lnTo>
                  <a:lnTo>
                    <a:pt x="58" y="51"/>
                  </a:lnTo>
                  <a:lnTo>
                    <a:pt x="58" y="49"/>
                  </a:lnTo>
                  <a:lnTo>
                    <a:pt x="56" y="46"/>
                  </a:lnTo>
                  <a:lnTo>
                    <a:pt x="56" y="44"/>
                  </a:lnTo>
                  <a:lnTo>
                    <a:pt x="54" y="42"/>
                  </a:lnTo>
                  <a:lnTo>
                    <a:pt x="52" y="38"/>
                  </a:lnTo>
                  <a:lnTo>
                    <a:pt x="50" y="36"/>
                  </a:lnTo>
                  <a:lnTo>
                    <a:pt x="50" y="34"/>
                  </a:lnTo>
                  <a:lnTo>
                    <a:pt x="48" y="32"/>
                  </a:lnTo>
                  <a:lnTo>
                    <a:pt x="46" y="28"/>
                  </a:lnTo>
                  <a:lnTo>
                    <a:pt x="44" y="26"/>
                  </a:lnTo>
                  <a:lnTo>
                    <a:pt x="42" y="25"/>
                  </a:lnTo>
                  <a:lnTo>
                    <a:pt x="40" y="23"/>
                  </a:lnTo>
                  <a:lnTo>
                    <a:pt x="38" y="21"/>
                  </a:lnTo>
                  <a:lnTo>
                    <a:pt x="37" y="19"/>
                  </a:lnTo>
                  <a:lnTo>
                    <a:pt x="35" y="17"/>
                  </a:lnTo>
                  <a:lnTo>
                    <a:pt x="33" y="15"/>
                  </a:lnTo>
                  <a:lnTo>
                    <a:pt x="31" y="13"/>
                  </a:lnTo>
                  <a:lnTo>
                    <a:pt x="29" y="11"/>
                  </a:lnTo>
                  <a:lnTo>
                    <a:pt x="29" y="9"/>
                  </a:lnTo>
                  <a:lnTo>
                    <a:pt x="27" y="7"/>
                  </a:lnTo>
                  <a:lnTo>
                    <a:pt x="25" y="5"/>
                  </a:lnTo>
                  <a:lnTo>
                    <a:pt x="23" y="5"/>
                  </a:lnTo>
                  <a:lnTo>
                    <a:pt x="23" y="3"/>
                  </a:lnTo>
                  <a:lnTo>
                    <a:pt x="21" y="3"/>
                  </a:lnTo>
                  <a:lnTo>
                    <a:pt x="19" y="2"/>
                  </a:lnTo>
                  <a:lnTo>
                    <a:pt x="19" y="0"/>
                  </a:lnTo>
                  <a:lnTo>
                    <a:pt x="0" y="15"/>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13" name="Freeform 141"/>
            <p:cNvSpPr>
              <a:spLocks/>
            </p:cNvSpPr>
            <p:nvPr/>
          </p:nvSpPr>
          <p:spPr bwMode="auto">
            <a:xfrm>
              <a:off x="3775" y="2642"/>
              <a:ext cx="33" cy="34"/>
            </a:xfrm>
            <a:custGeom>
              <a:avLst/>
              <a:gdLst>
                <a:gd name="T0" fmla="*/ 0 w 33"/>
                <a:gd name="T1" fmla="*/ 18 h 34"/>
                <a:gd name="T2" fmla="*/ 0 w 33"/>
                <a:gd name="T3" fmla="*/ 20 h 34"/>
                <a:gd name="T4" fmla="*/ 2 w 33"/>
                <a:gd name="T5" fmla="*/ 20 h 34"/>
                <a:gd name="T6" fmla="*/ 2 w 33"/>
                <a:gd name="T7" fmla="*/ 21 h 34"/>
                <a:gd name="T8" fmla="*/ 4 w 33"/>
                <a:gd name="T9" fmla="*/ 21 h 34"/>
                <a:gd name="T10" fmla="*/ 4 w 33"/>
                <a:gd name="T11" fmla="*/ 23 h 34"/>
                <a:gd name="T12" fmla="*/ 6 w 33"/>
                <a:gd name="T13" fmla="*/ 23 h 34"/>
                <a:gd name="T14" fmla="*/ 6 w 33"/>
                <a:gd name="T15" fmla="*/ 25 h 34"/>
                <a:gd name="T16" fmla="*/ 7 w 33"/>
                <a:gd name="T17" fmla="*/ 25 h 34"/>
                <a:gd name="T18" fmla="*/ 7 w 33"/>
                <a:gd name="T19" fmla="*/ 27 h 34"/>
                <a:gd name="T20" fmla="*/ 9 w 33"/>
                <a:gd name="T21" fmla="*/ 27 h 34"/>
                <a:gd name="T22" fmla="*/ 9 w 33"/>
                <a:gd name="T23" fmla="*/ 29 h 34"/>
                <a:gd name="T24" fmla="*/ 11 w 33"/>
                <a:gd name="T25" fmla="*/ 31 h 34"/>
                <a:gd name="T26" fmla="*/ 11 w 33"/>
                <a:gd name="T27" fmla="*/ 33 h 34"/>
                <a:gd name="T28" fmla="*/ 13 w 33"/>
                <a:gd name="T29" fmla="*/ 33 h 34"/>
                <a:gd name="T30" fmla="*/ 32 w 33"/>
                <a:gd name="T31" fmla="*/ 18 h 34"/>
                <a:gd name="T32" fmla="*/ 30 w 33"/>
                <a:gd name="T33" fmla="*/ 18 h 34"/>
                <a:gd name="T34" fmla="*/ 30 w 33"/>
                <a:gd name="T35" fmla="*/ 16 h 34"/>
                <a:gd name="T36" fmla="*/ 28 w 33"/>
                <a:gd name="T37" fmla="*/ 16 h 34"/>
                <a:gd name="T38" fmla="*/ 28 w 33"/>
                <a:gd name="T39" fmla="*/ 14 h 34"/>
                <a:gd name="T40" fmla="*/ 27 w 33"/>
                <a:gd name="T41" fmla="*/ 12 h 34"/>
                <a:gd name="T42" fmla="*/ 27 w 33"/>
                <a:gd name="T43" fmla="*/ 10 h 34"/>
                <a:gd name="T44" fmla="*/ 25 w 33"/>
                <a:gd name="T45" fmla="*/ 10 h 34"/>
                <a:gd name="T46" fmla="*/ 23 w 33"/>
                <a:gd name="T47" fmla="*/ 8 h 34"/>
                <a:gd name="T48" fmla="*/ 21 w 33"/>
                <a:gd name="T49" fmla="*/ 6 h 34"/>
                <a:gd name="T50" fmla="*/ 19 w 33"/>
                <a:gd name="T51" fmla="*/ 4 h 34"/>
                <a:gd name="T52" fmla="*/ 19 w 33"/>
                <a:gd name="T53" fmla="*/ 2 h 34"/>
                <a:gd name="T54" fmla="*/ 17 w 33"/>
                <a:gd name="T55" fmla="*/ 2 h 34"/>
                <a:gd name="T56" fmla="*/ 15 w 33"/>
                <a:gd name="T57" fmla="*/ 0 h 34"/>
                <a:gd name="T58" fmla="*/ 17 w 33"/>
                <a:gd name="T59" fmla="*/ 0 h 34"/>
                <a:gd name="T60" fmla="*/ 0 w 33"/>
                <a:gd name="T61" fmla="*/ 18 h 3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3"/>
                <a:gd name="T94" fmla="*/ 0 h 34"/>
                <a:gd name="T95" fmla="*/ 33 w 33"/>
                <a:gd name="T96" fmla="*/ 34 h 3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3" h="34">
                  <a:moveTo>
                    <a:pt x="0" y="18"/>
                  </a:moveTo>
                  <a:lnTo>
                    <a:pt x="0" y="20"/>
                  </a:lnTo>
                  <a:lnTo>
                    <a:pt x="2" y="20"/>
                  </a:lnTo>
                  <a:lnTo>
                    <a:pt x="2" y="21"/>
                  </a:lnTo>
                  <a:lnTo>
                    <a:pt x="4" y="21"/>
                  </a:lnTo>
                  <a:lnTo>
                    <a:pt x="4" y="23"/>
                  </a:lnTo>
                  <a:lnTo>
                    <a:pt x="6" y="23"/>
                  </a:lnTo>
                  <a:lnTo>
                    <a:pt x="6" y="25"/>
                  </a:lnTo>
                  <a:lnTo>
                    <a:pt x="7" y="25"/>
                  </a:lnTo>
                  <a:lnTo>
                    <a:pt x="7" y="27"/>
                  </a:lnTo>
                  <a:lnTo>
                    <a:pt x="9" y="27"/>
                  </a:lnTo>
                  <a:lnTo>
                    <a:pt x="9" y="29"/>
                  </a:lnTo>
                  <a:lnTo>
                    <a:pt x="11" y="31"/>
                  </a:lnTo>
                  <a:lnTo>
                    <a:pt x="11" y="33"/>
                  </a:lnTo>
                  <a:lnTo>
                    <a:pt x="13" y="33"/>
                  </a:lnTo>
                  <a:lnTo>
                    <a:pt x="32" y="18"/>
                  </a:lnTo>
                  <a:lnTo>
                    <a:pt x="30" y="18"/>
                  </a:lnTo>
                  <a:lnTo>
                    <a:pt x="30" y="16"/>
                  </a:lnTo>
                  <a:lnTo>
                    <a:pt x="28" y="16"/>
                  </a:lnTo>
                  <a:lnTo>
                    <a:pt x="28" y="14"/>
                  </a:lnTo>
                  <a:lnTo>
                    <a:pt x="27" y="12"/>
                  </a:lnTo>
                  <a:lnTo>
                    <a:pt x="27" y="10"/>
                  </a:lnTo>
                  <a:lnTo>
                    <a:pt x="25" y="10"/>
                  </a:lnTo>
                  <a:lnTo>
                    <a:pt x="23" y="8"/>
                  </a:lnTo>
                  <a:lnTo>
                    <a:pt x="21" y="6"/>
                  </a:lnTo>
                  <a:lnTo>
                    <a:pt x="19" y="4"/>
                  </a:lnTo>
                  <a:lnTo>
                    <a:pt x="19" y="2"/>
                  </a:lnTo>
                  <a:lnTo>
                    <a:pt x="17" y="2"/>
                  </a:lnTo>
                  <a:lnTo>
                    <a:pt x="15" y="0"/>
                  </a:lnTo>
                  <a:lnTo>
                    <a:pt x="17" y="0"/>
                  </a:lnTo>
                  <a:lnTo>
                    <a:pt x="0" y="18"/>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14" name="Freeform 142"/>
            <p:cNvSpPr>
              <a:spLocks/>
            </p:cNvSpPr>
            <p:nvPr/>
          </p:nvSpPr>
          <p:spPr bwMode="auto">
            <a:xfrm>
              <a:off x="3733" y="2596"/>
              <a:ext cx="60" cy="65"/>
            </a:xfrm>
            <a:custGeom>
              <a:avLst/>
              <a:gdLst>
                <a:gd name="T0" fmla="*/ 0 w 60"/>
                <a:gd name="T1" fmla="*/ 22 h 65"/>
                <a:gd name="T2" fmla="*/ 2 w 60"/>
                <a:gd name="T3" fmla="*/ 22 h 65"/>
                <a:gd name="T4" fmla="*/ 2 w 60"/>
                <a:gd name="T5" fmla="*/ 23 h 65"/>
                <a:gd name="T6" fmla="*/ 4 w 60"/>
                <a:gd name="T7" fmla="*/ 23 h 65"/>
                <a:gd name="T8" fmla="*/ 5 w 60"/>
                <a:gd name="T9" fmla="*/ 25 h 65"/>
                <a:gd name="T10" fmla="*/ 7 w 60"/>
                <a:gd name="T11" fmla="*/ 27 h 65"/>
                <a:gd name="T12" fmla="*/ 9 w 60"/>
                <a:gd name="T13" fmla="*/ 29 h 65"/>
                <a:gd name="T14" fmla="*/ 11 w 60"/>
                <a:gd name="T15" fmla="*/ 31 h 65"/>
                <a:gd name="T16" fmla="*/ 13 w 60"/>
                <a:gd name="T17" fmla="*/ 33 h 65"/>
                <a:gd name="T18" fmla="*/ 15 w 60"/>
                <a:gd name="T19" fmla="*/ 35 h 65"/>
                <a:gd name="T20" fmla="*/ 17 w 60"/>
                <a:gd name="T21" fmla="*/ 37 h 65"/>
                <a:gd name="T22" fmla="*/ 19 w 60"/>
                <a:gd name="T23" fmla="*/ 39 h 65"/>
                <a:gd name="T24" fmla="*/ 19 w 60"/>
                <a:gd name="T25" fmla="*/ 41 h 65"/>
                <a:gd name="T26" fmla="*/ 21 w 60"/>
                <a:gd name="T27" fmla="*/ 41 h 65"/>
                <a:gd name="T28" fmla="*/ 23 w 60"/>
                <a:gd name="T29" fmla="*/ 43 h 65"/>
                <a:gd name="T30" fmla="*/ 25 w 60"/>
                <a:gd name="T31" fmla="*/ 45 h 65"/>
                <a:gd name="T32" fmla="*/ 25 w 60"/>
                <a:gd name="T33" fmla="*/ 46 h 65"/>
                <a:gd name="T34" fmla="*/ 26 w 60"/>
                <a:gd name="T35" fmla="*/ 48 h 65"/>
                <a:gd name="T36" fmla="*/ 28 w 60"/>
                <a:gd name="T37" fmla="*/ 50 h 65"/>
                <a:gd name="T38" fmla="*/ 30 w 60"/>
                <a:gd name="T39" fmla="*/ 52 h 65"/>
                <a:gd name="T40" fmla="*/ 32 w 60"/>
                <a:gd name="T41" fmla="*/ 54 h 65"/>
                <a:gd name="T42" fmla="*/ 34 w 60"/>
                <a:gd name="T43" fmla="*/ 56 h 65"/>
                <a:gd name="T44" fmla="*/ 36 w 60"/>
                <a:gd name="T45" fmla="*/ 58 h 65"/>
                <a:gd name="T46" fmla="*/ 36 w 60"/>
                <a:gd name="T47" fmla="*/ 60 h 65"/>
                <a:gd name="T48" fmla="*/ 38 w 60"/>
                <a:gd name="T49" fmla="*/ 60 h 65"/>
                <a:gd name="T50" fmla="*/ 38 w 60"/>
                <a:gd name="T51" fmla="*/ 62 h 65"/>
                <a:gd name="T52" fmla="*/ 40 w 60"/>
                <a:gd name="T53" fmla="*/ 62 h 65"/>
                <a:gd name="T54" fmla="*/ 40 w 60"/>
                <a:gd name="T55" fmla="*/ 64 h 65"/>
                <a:gd name="T56" fmla="*/ 42 w 60"/>
                <a:gd name="T57" fmla="*/ 64 h 65"/>
                <a:gd name="T58" fmla="*/ 59 w 60"/>
                <a:gd name="T59" fmla="*/ 46 h 65"/>
                <a:gd name="T60" fmla="*/ 57 w 60"/>
                <a:gd name="T61" fmla="*/ 46 h 65"/>
                <a:gd name="T62" fmla="*/ 55 w 60"/>
                <a:gd name="T63" fmla="*/ 45 h 65"/>
                <a:gd name="T64" fmla="*/ 53 w 60"/>
                <a:gd name="T65" fmla="*/ 43 h 65"/>
                <a:gd name="T66" fmla="*/ 53 w 60"/>
                <a:gd name="T67" fmla="*/ 41 h 65"/>
                <a:gd name="T68" fmla="*/ 51 w 60"/>
                <a:gd name="T69" fmla="*/ 41 h 65"/>
                <a:gd name="T70" fmla="*/ 49 w 60"/>
                <a:gd name="T71" fmla="*/ 39 h 65"/>
                <a:gd name="T72" fmla="*/ 49 w 60"/>
                <a:gd name="T73" fmla="*/ 37 h 65"/>
                <a:gd name="T74" fmla="*/ 48 w 60"/>
                <a:gd name="T75" fmla="*/ 35 h 65"/>
                <a:gd name="T76" fmla="*/ 46 w 60"/>
                <a:gd name="T77" fmla="*/ 33 h 65"/>
                <a:gd name="T78" fmla="*/ 44 w 60"/>
                <a:gd name="T79" fmla="*/ 31 h 65"/>
                <a:gd name="T80" fmla="*/ 42 w 60"/>
                <a:gd name="T81" fmla="*/ 29 h 65"/>
                <a:gd name="T82" fmla="*/ 40 w 60"/>
                <a:gd name="T83" fmla="*/ 27 h 65"/>
                <a:gd name="T84" fmla="*/ 38 w 60"/>
                <a:gd name="T85" fmla="*/ 25 h 65"/>
                <a:gd name="T86" fmla="*/ 38 w 60"/>
                <a:gd name="T87" fmla="*/ 23 h 65"/>
                <a:gd name="T88" fmla="*/ 36 w 60"/>
                <a:gd name="T89" fmla="*/ 22 h 65"/>
                <a:gd name="T90" fmla="*/ 34 w 60"/>
                <a:gd name="T91" fmla="*/ 20 h 65"/>
                <a:gd name="T92" fmla="*/ 32 w 60"/>
                <a:gd name="T93" fmla="*/ 18 h 65"/>
                <a:gd name="T94" fmla="*/ 30 w 60"/>
                <a:gd name="T95" fmla="*/ 16 h 65"/>
                <a:gd name="T96" fmla="*/ 28 w 60"/>
                <a:gd name="T97" fmla="*/ 16 h 65"/>
                <a:gd name="T98" fmla="*/ 26 w 60"/>
                <a:gd name="T99" fmla="*/ 14 h 65"/>
                <a:gd name="T100" fmla="*/ 26 w 60"/>
                <a:gd name="T101" fmla="*/ 12 h 65"/>
                <a:gd name="T102" fmla="*/ 25 w 60"/>
                <a:gd name="T103" fmla="*/ 10 h 65"/>
                <a:gd name="T104" fmla="*/ 23 w 60"/>
                <a:gd name="T105" fmla="*/ 8 h 65"/>
                <a:gd name="T106" fmla="*/ 21 w 60"/>
                <a:gd name="T107" fmla="*/ 6 h 65"/>
                <a:gd name="T108" fmla="*/ 19 w 60"/>
                <a:gd name="T109" fmla="*/ 6 h 65"/>
                <a:gd name="T110" fmla="*/ 17 w 60"/>
                <a:gd name="T111" fmla="*/ 4 h 65"/>
                <a:gd name="T112" fmla="*/ 15 w 60"/>
                <a:gd name="T113" fmla="*/ 2 h 65"/>
                <a:gd name="T114" fmla="*/ 13 w 60"/>
                <a:gd name="T115" fmla="*/ 0 h 65"/>
                <a:gd name="T116" fmla="*/ 0 w 60"/>
                <a:gd name="T117" fmla="*/ 22 h 6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0"/>
                <a:gd name="T178" fmla="*/ 0 h 65"/>
                <a:gd name="T179" fmla="*/ 60 w 60"/>
                <a:gd name="T180" fmla="*/ 65 h 6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0" h="65">
                  <a:moveTo>
                    <a:pt x="0" y="22"/>
                  </a:moveTo>
                  <a:lnTo>
                    <a:pt x="2" y="22"/>
                  </a:lnTo>
                  <a:lnTo>
                    <a:pt x="2" y="23"/>
                  </a:lnTo>
                  <a:lnTo>
                    <a:pt x="4" y="23"/>
                  </a:lnTo>
                  <a:lnTo>
                    <a:pt x="5" y="25"/>
                  </a:lnTo>
                  <a:lnTo>
                    <a:pt x="7" y="27"/>
                  </a:lnTo>
                  <a:lnTo>
                    <a:pt x="9" y="29"/>
                  </a:lnTo>
                  <a:lnTo>
                    <a:pt x="11" y="31"/>
                  </a:lnTo>
                  <a:lnTo>
                    <a:pt x="13" y="33"/>
                  </a:lnTo>
                  <a:lnTo>
                    <a:pt x="15" y="35"/>
                  </a:lnTo>
                  <a:lnTo>
                    <a:pt x="17" y="37"/>
                  </a:lnTo>
                  <a:lnTo>
                    <a:pt x="19" y="39"/>
                  </a:lnTo>
                  <a:lnTo>
                    <a:pt x="19" y="41"/>
                  </a:lnTo>
                  <a:lnTo>
                    <a:pt x="21" y="41"/>
                  </a:lnTo>
                  <a:lnTo>
                    <a:pt x="23" y="43"/>
                  </a:lnTo>
                  <a:lnTo>
                    <a:pt x="25" y="45"/>
                  </a:lnTo>
                  <a:lnTo>
                    <a:pt x="25" y="46"/>
                  </a:lnTo>
                  <a:lnTo>
                    <a:pt x="26" y="48"/>
                  </a:lnTo>
                  <a:lnTo>
                    <a:pt x="28" y="50"/>
                  </a:lnTo>
                  <a:lnTo>
                    <a:pt x="30" y="52"/>
                  </a:lnTo>
                  <a:lnTo>
                    <a:pt x="32" y="54"/>
                  </a:lnTo>
                  <a:lnTo>
                    <a:pt x="34" y="56"/>
                  </a:lnTo>
                  <a:lnTo>
                    <a:pt x="36" y="58"/>
                  </a:lnTo>
                  <a:lnTo>
                    <a:pt x="36" y="60"/>
                  </a:lnTo>
                  <a:lnTo>
                    <a:pt x="38" y="60"/>
                  </a:lnTo>
                  <a:lnTo>
                    <a:pt x="38" y="62"/>
                  </a:lnTo>
                  <a:lnTo>
                    <a:pt x="40" y="62"/>
                  </a:lnTo>
                  <a:lnTo>
                    <a:pt x="40" y="64"/>
                  </a:lnTo>
                  <a:lnTo>
                    <a:pt x="42" y="64"/>
                  </a:lnTo>
                  <a:lnTo>
                    <a:pt x="59" y="46"/>
                  </a:lnTo>
                  <a:lnTo>
                    <a:pt x="57" y="46"/>
                  </a:lnTo>
                  <a:lnTo>
                    <a:pt x="55" y="45"/>
                  </a:lnTo>
                  <a:lnTo>
                    <a:pt x="53" y="43"/>
                  </a:lnTo>
                  <a:lnTo>
                    <a:pt x="53" y="41"/>
                  </a:lnTo>
                  <a:lnTo>
                    <a:pt x="51" y="41"/>
                  </a:lnTo>
                  <a:lnTo>
                    <a:pt x="49" y="39"/>
                  </a:lnTo>
                  <a:lnTo>
                    <a:pt x="49" y="37"/>
                  </a:lnTo>
                  <a:lnTo>
                    <a:pt x="48" y="35"/>
                  </a:lnTo>
                  <a:lnTo>
                    <a:pt x="46" y="33"/>
                  </a:lnTo>
                  <a:lnTo>
                    <a:pt x="44" y="31"/>
                  </a:lnTo>
                  <a:lnTo>
                    <a:pt x="42" y="29"/>
                  </a:lnTo>
                  <a:lnTo>
                    <a:pt x="40" y="27"/>
                  </a:lnTo>
                  <a:lnTo>
                    <a:pt x="38" y="25"/>
                  </a:lnTo>
                  <a:lnTo>
                    <a:pt x="38" y="23"/>
                  </a:lnTo>
                  <a:lnTo>
                    <a:pt x="36" y="22"/>
                  </a:lnTo>
                  <a:lnTo>
                    <a:pt x="34" y="20"/>
                  </a:lnTo>
                  <a:lnTo>
                    <a:pt x="32" y="18"/>
                  </a:lnTo>
                  <a:lnTo>
                    <a:pt x="30" y="16"/>
                  </a:lnTo>
                  <a:lnTo>
                    <a:pt x="28" y="16"/>
                  </a:lnTo>
                  <a:lnTo>
                    <a:pt x="26" y="14"/>
                  </a:lnTo>
                  <a:lnTo>
                    <a:pt x="26" y="12"/>
                  </a:lnTo>
                  <a:lnTo>
                    <a:pt x="25" y="10"/>
                  </a:lnTo>
                  <a:lnTo>
                    <a:pt x="23" y="8"/>
                  </a:lnTo>
                  <a:lnTo>
                    <a:pt x="21" y="6"/>
                  </a:lnTo>
                  <a:lnTo>
                    <a:pt x="19" y="6"/>
                  </a:lnTo>
                  <a:lnTo>
                    <a:pt x="17" y="4"/>
                  </a:lnTo>
                  <a:lnTo>
                    <a:pt x="15" y="2"/>
                  </a:lnTo>
                  <a:lnTo>
                    <a:pt x="13" y="0"/>
                  </a:lnTo>
                  <a:lnTo>
                    <a:pt x="0" y="22"/>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15" name="Freeform 143"/>
            <p:cNvSpPr>
              <a:spLocks/>
            </p:cNvSpPr>
            <p:nvPr/>
          </p:nvSpPr>
          <p:spPr bwMode="auto">
            <a:xfrm>
              <a:off x="3712" y="2577"/>
              <a:ext cx="35" cy="42"/>
            </a:xfrm>
            <a:custGeom>
              <a:avLst/>
              <a:gdLst>
                <a:gd name="T0" fmla="*/ 0 w 35"/>
                <a:gd name="T1" fmla="*/ 10 h 42"/>
                <a:gd name="T2" fmla="*/ 0 w 35"/>
                <a:gd name="T3" fmla="*/ 6 h 42"/>
                <a:gd name="T4" fmla="*/ 0 w 35"/>
                <a:gd name="T5" fmla="*/ 8 h 42"/>
                <a:gd name="T6" fmla="*/ 0 w 35"/>
                <a:gd name="T7" fmla="*/ 10 h 42"/>
                <a:gd name="T8" fmla="*/ 0 w 35"/>
                <a:gd name="T9" fmla="*/ 12 h 42"/>
                <a:gd name="T10" fmla="*/ 0 w 35"/>
                <a:gd name="T11" fmla="*/ 14 h 42"/>
                <a:gd name="T12" fmla="*/ 2 w 35"/>
                <a:gd name="T13" fmla="*/ 14 h 42"/>
                <a:gd name="T14" fmla="*/ 2 w 35"/>
                <a:gd name="T15" fmla="*/ 16 h 42"/>
                <a:gd name="T16" fmla="*/ 2 w 35"/>
                <a:gd name="T17" fmla="*/ 18 h 42"/>
                <a:gd name="T18" fmla="*/ 3 w 35"/>
                <a:gd name="T19" fmla="*/ 19 h 42"/>
                <a:gd name="T20" fmla="*/ 3 w 35"/>
                <a:gd name="T21" fmla="*/ 21 h 42"/>
                <a:gd name="T22" fmla="*/ 5 w 35"/>
                <a:gd name="T23" fmla="*/ 23 h 42"/>
                <a:gd name="T24" fmla="*/ 5 w 35"/>
                <a:gd name="T25" fmla="*/ 25 h 42"/>
                <a:gd name="T26" fmla="*/ 7 w 35"/>
                <a:gd name="T27" fmla="*/ 27 h 42"/>
                <a:gd name="T28" fmla="*/ 9 w 35"/>
                <a:gd name="T29" fmla="*/ 29 h 42"/>
                <a:gd name="T30" fmla="*/ 11 w 35"/>
                <a:gd name="T31" fmla="*/ 31 h 42"/>
                <a:gd name="T32" fmla="*/ 11 w 35"/>
                <a:gd name="T33" fmla="*/ 33 h 42"/>
                <a:gd name="T34" fmla="*/ 13 w 35"/>
                <a:gd name="T35" fmla="*/ 33 h 42"/>
                <a:gd name="T36" fmla="*/ 15 w 35"/>
                <a:gd name="T37" fmla="*/ 35 h 42"/>
                <a:gd name="T38" fmla="*/ 15 w 35"/>
                <a:gd name="T39" fmla="*/ 37 h 42"/>
                <a:gd name="T40" fmla="*/ 17 w 35"/>
                <a:gd name="T41" fmla="*/ 37 h 42"/>
                <a:gd name="T42" fmla="*/ 19 w 35"/>
                <a:gd name="T43" fmla="*/ 39 h 42"/>
                <a:gd name="T44" fmla="*/ 21 w 35"/>
                <a:gd name="T45" fmla="*/ 41 h 42"/>
                <a:gd name="T46" fmla="*/ 34 w 35"/>
                <a:gd name="T47" fmla="*/ 19 h 42"/>
                <a:gd name="T48" fmla="*/ 32 w 35"/>
                <a:gd name="T49" fmla="*/ 19 h 42"/>
                <a:gd name="T50" fmla="*/ 32 w 35"/>
                <a:gd name="T51" fmla="*/ 18 h 42"/>
                <a:gd name="T52" fmla="*/ 30 w 35"/>
                <a:gd name="T53" fmla="*/ 18 h 42"/>
                <a:gd name="T54" fmla="*/ 30 w 35"/>
                <a:gd name="T55" fmla="*/ 16 h 42"/>
                <a:gd name="T56" fmla="*/ 28 w 35"/>
                <a:gd name="T57" fmla="*/ 16 h 42"/>
                <a:gd name="T58" fmla="*/ 28 w 35"/>
                <a:gd name="T59" fmla="*/ 14 h 42"/>
                <a:gd name="T60" fmla="*/ 26 w 35"/>
                <a:gd name="T61" fmla="*/ 14 h 42"/>
                <a:gd name="T62" fmla="*/ 26 w 35"/>
                <a:gd name="T63" fmla="*/ 12 h 42"/>
                <a:gd name="T64" fmla="*/ 26 w 35"/>
                <a:gd name="T65" fmla="*/ 10 h 42"/>
                <a:gd name="T66" fmla="*/ 25 w 35"/>
                <a:gd name="T67" fmla="*/ 10 h 42"/>
                <a:gd name="T68" fmla="*/ 25 w 35"/>
                <a:gd name="T69" fmla="*/ 8 h 42"/>
                <a:gd name="T70" fmla="*/ 25 w 35"/>
                <a:gd name="T71" fmla="*/ 6 h 42"/>
                <a:gd name="T72" fmla="*/ 23 w 35"/>
                <a:gd name="T73" fmla="*/ 6 h 42"/>
                <a:gd name="T74" fmla="*/ 23 w 35"/>
                <a:gd name="T75" fmla="*/ 4 h 42"/>
                <a:gd name="T76" fmla="*/ 23 w 35"/>
                <a:gd name="T77" fmla="*/ 0 h 42"/>
                <a:gd name="T78" fmla="*/ 0 w 35"/>
                <a:gd name="T79" fmla="*/ 10 h 4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
                <a:gd name="T121" fmla="*/ 0 h 42"/>
                <a:gd name="T122" fmla="*/ 35 w 35"/>
                <a:gd name="T123" fmla="*/ 42 h 4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 h="42">
                  <a:moveTo>
                    <a:pt x="0" y="10"/>
                  </a:moveTo>
                  <a:lnTo>
                    <a:pt x="0" y="6"/>
                  </a:lnTo>
                  <a:lnTo>
                    <a:pt x="0" y="8"/>
                  </a:lnTo>
                  <a:lnTo>
                    <a:pt x="0" y="10"/>
                  </a:lnTo>
                  <a:lnTo>
                    <a:pt x="0" y="12"/>
                  </a:lnTo>
                  <a:lnTo>
                    <a:pt x="0" y="14"/>
                  </a:lnTo>
                  <a:lnTo>
                    <a:pt x="2" y="14"/>
                  </a:lnTo>
                  <a:lnTo>
                    <a:pt x="2" y="16"/>
                  </a:lnTo>
                  <a:lnTo>
                    <a:pt x="2" y="18"/>
                  </a:lnTo>
                  <a:lnTo>
                    <a:pt x="3" y="19"/>
                  </a:lnTo>
                  <a:lnTo>
                    <a:pt x="3" y="21"/>
                  </a:lnTo>
                  <a:lnTo>
                    <a:pt x="5" y="23"/>
                  </a:lnTo>
                  <a:lnTo>
                    <a:pt x="5" y="25"/>
                  </a:lnTo>
                  <a:lnTo>
                    <a:pt x="7" y="27"/>
                  </a:lnTo>
                  <a:lnTo>
                    <a:pt x="9" y="29"/>
                  </a:lnTo>
                  <a:lnTo>
                    <a:pt x="11" y="31"/>
                  </a:lnTo>
                  <a:lnTo>
                    <a:pt x="11" y="33"/>
                  </a:lnTo>
                  <a:lnTo>
                    <a:pt x="13" y="33"/>
                  </a:lnTo>
                  <a:lnTo>
                    <a:pt x="15" y="35"/>
                  </a:lnTo>
                  <a:lnTo>
                    <a:pt x="15" y="37"/>
                  </a:lnTo>
                  <a:lnTo>
                    <a:pt x="17" y="37"/>
                  </a:lnTo>
                  <a:lnTo>
                    <a:pt x="19" y="39"/>
                  </a:lnTo>
                  <a:lnTo>
                    <a:pt x="21" y="41"/>
                  </a:lnTo>
                  <a:lnTo>
                    <a:pt x="34" y="19"/>
                  </a:lnTo>
                  <a:lnTo>
                    <a:pt x="32" y="19"/>
                  </a:lnTo>
                  <a:lnTo>
                    <a:pt x="32" y="18"/>
                  </a:lnTo>
                  <a:lnTo>
                    <a:pt x="30" y="18"/>
                  </a:lnTo>
                  <a:lnTo>
                    <a:pt x="30" y="16"/>
                  </a:lnTo>
                  <a:lnTo>
                    <a:pt x="28" y="16"/>
                  </a:lnTo>
                  <a:lnTo>
                    <a:pt x="28" y="14"/>
                  </a:lnTo>
                  <a:lnTo>
                    <a:pt x="26" y="14"/>
                  </a:lnTo>
                  <a:lnTo>
                    <a:pt x="26" y="12"/>
                  </a:lnTo>
                  <a:lnTo>
                    <a:pt x="26" y="10"/>
                  </a:lnTo>
                  <a:lnTo>
                    <a:pt x="25" y="10"/>
                  </a:lnTo>
                  <a:lnTo>
                    <a:pt x="25" y="8"/>
                  </a:lnTo>
                  <a:lnTo>
                    <a:pt x="25" y="6"/>
                  </a:lnTo>
                  <a:lnTo>
                    <a:pt x="23" y="6"/>
                  </a:lnTo>
                  <a:lnTo>
                    <a:pt x="23" y="4"/>
                  </a:lnTo>
                  <a:lnTo>
                    <a:pt x="23" y="0"/>
                  </a:lnTo>
                  <a:lnTo>
                    <a:pt x="0" y="1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16" name="Freeform 144"/>
            <p:cNvSpPr>
              <a:spLocks/>
            </p:cNvSpPr>
            <p:nvPr/>
          </p:nvSpPr>
          <p:spPr bwMode="auto">
            <a:xfrm>
              <a:off x="3671" y="2422"/>
              <a:ext cx="65" cy="166"/>
            </a:xfrm>
            <a:custGeom>
              <a:avLst/>
              <a:gdLst>
                <a:gd name="T0" fmla="*/ 0 w 65"/>
                <a:gd name="T1" fmla="*/ 6 h 166"/>
                <a:gd name="T2" fmla="*/ 2 w 65"/>
                <a:gd name="T3" fmla="*/ 17 h 166"/>
                <a:gd name="T4" fmla="*/ 2 w 65"/>
                <a:gd name="T5" fmla="*/ 29 h 166"/>
                <a:gd name="T6" fmla="*/ 6 w 65"/>
                <a:gd name="T7" fmla="*/ 40 h 166"/>
                <a:gd name="T8" fmla="*/ 8 w 65"/>
                <a:gd name="T9" fmla="*/ 54 h 166"/>
                <a:gd name="T10" fmla="*/ 12 w 65"/>
                <a:gd name="T11" fmla="*/ 67 h 166"/>
                <a:gd name="T12" fmla="*/ 14 w 65"/>
                <a:gd name="T13" fmla="*/ 79 h 166"/>
                <a:gd name="T14" fmla="*/ 18 w 65"/>
                <a:gd name="T15" fmla="*/ 92 h 166"/>
                <a:gd name="T16" fmla="*/ 21 w 65"/>
                <a:gd name="T17" fmla="*/ 104 h 166"/>
                <a:gd name="T18" fmla="*/ 25 w 65"/>
                <a:gd name="T19" fmla="*/ 117 h 166"/>
                <a:gd name="T20" fmla="*/ 27 w 65"/>
                <a:gd name="T21" fmla="*/ 127 h 166"/>
                <a:gd name="T22" fmla="*/ 31 w 65"/>
                <a:gd name="T23" fmla="*/ 136 h 166"/>
                <a:gd name="T24" fmla="*/ 35 w 65"/>
                <a:gd name="T25" fmla="*/ 146 h 166"/>
                <a:gd name="T26" fmla="*/ 37 w 65"/>
                <a:gd name="T27" fmla="*/ 153 h 166"/>
                <a:gd name="T28" fmla="*/ 39 w 65"/>
                <a:gd name="T29" fmla="*/ 159 h 166"/>
                <a:gd name="T30" fmla="*/ 41 w 65"/>
                <a:gd name="T31" fmla="*/ 163 h 166"/>
                <a:gd name="T32" fmla="*/ 64 w 65"/>
                <a:gd name="T33" fmla="*/ 155 h 166"/>
                <a:gd name="T34" fmla="*/ 62 w 65"/>
                <a:gd name="T35" fmla="*/ 151 h 166"/>
                <a:gd name="T36" fmla="*/ 60 w 65"/>
                <a:gd name="T37" fmla="*/ 146 h 166"/>
                <a:gd name="T38" fmla="*/ 58 w 65"/>
                <a:gd name="T39" fmla="*/ 138 h 166"/>
                <a:gd name="T40" fmla="*/ 54 w 65"/>
                <a:gd name="T41" fmla="*/ 130 h 166"/>
                <a:gd name="T42" fmla="*/ 50 w 65"/>
                <a:gd name="T43" fmla="*/ 119 h 166"/>
                <a:gd name="T44" fmla="*/ 48 w 65"/>
                <a:gd name="T45" fmla="*/ 109 h 166"/>
                <a:gd name="T46" fmla="*/ 44 w 65"/>
                <a:gd name="T47" fmla="*/ 98 h 166"/>
                <a:gd name="T48" fmla="*/ 41 w 65"/>
                <a:gd name="T49" fmla="*/ 86 h 166"/>
                <a:gd name="T50" fmla="*/ 37 w 65"/>
                <a:gd name="T51" fmla="*/ 73 h 166"/>
                <a:gd name="T52" fmla="*/ 35 w 65"/>
                <a:gd name="T53" fmla="*/ 61 h 166"/>
                <a:gd name="T54" fmla="*/ 31 w 65"/>
                <a:gd name="T55" fmla="*/ 48 h 166"/>
                <a:gd name="T56" fmla="*/ 29 w 65"/>
                <a:gd name="T57" fmla="*/ 37 h 166"/>
                <a:gd name="T58" fmla="*/ 27 w 65"/>
                <a:gd name="T59" fmla="*/ 25 h 166"/>
                <a:gd name="T60" fmla="*/ 25 w 65"/>
                <a:gd name="T61" fmla="*/ 14 h 166"/>
                <a:gd name="T62" fmla="*/ 25 w 65"/>
                <a:gd name="T63" fmla="*/ 4 h 166"/>
                <a:gd name="T64" fmla="*/ 0 w 65"/>
                <a:gd name="T65" fmla="*/ 0 h 1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5"/>
                <a:gd name="T100" fmla="*/ 0 h 166"/>
                <a:gd name="T101" fmla="*/ 65 w 65"/>
                <a:gd name="T102" fmla="*/ 166 h 1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5" h="166">
                  <a:moveTo>
                    <a:pt x="0" y="0"/>
                  </a:moveTo>
                  <a:lnTo>
                    <a:pt x="0" y="6"/>
                  </a:lnTo>
                  <a:lnTo>
                    <a:pt x="0" y="12"/>
                  </a:lnTo>
                  <a:lnTo>
                    <a:pt x="2" y="17"/>
                  </a:lnTo>
                  <a:lnTo>
                    <a:pt x="2" y="23"/>
                  </a:lnTo>
                  <a:lnTo>
                    <a:pt x="2" y="29"/>
                  </a:lnTo>
                  <a:lnTo>
                    <a:pt x="4" y="35"/>
                  </a:lnTo>
                  <a:lnTo>
                    <a:pt x="6" y="40"/>
                  </a:lnTo>
                  <a:lnTo>
                    <a:pt x="6" y="48"/>
                  </a:lnTo>
                  <a:lnTo>
                    <a:pt x="8" y="54"/>
                  </a:lnTo>
                  <a:lnTo>
                    <a:pt x="10" y="60"/>
                  </a:lnTo>
                  <a:lnTo>
                    <a:pt x="12" y="67"/>
                  </a:lnTo>
                  <a:lnTo>
                    <a:pt x="12" y="73"/>
                  </a:lnTo>
                  <a:lnTo>
                    <a:pt x="14" y="79"/>
                  </a:lnTo>
                  <a:lnTo>
                    <a:pt x="16" y="86"/>
                  </a:lnTo>
                  <a:lnTo>
                    <a:pt x="18" y="92"/>
                  </a:lnTo>
                  <a:lnTo>
                    <a:pt x="20" y="98"/>
                  </a:lnTo>
                  <a:lnTo>
                    <a:pt x="21" y="104"/>
                  </a:lnTo>
                  <a:lnTo>
                    <a:pt x="23" y="111"/>
                  </a:lnTo>
                  <a:lnTo>
                    <a:pt x="25" y="117"/>
                  </a:lnTo>
                  <a:lnTo>
                    <a:pt x="27" y="121"/>
                  </a:lnTo>
                  <a:lnTo>
                    <a:pt x="27" y="127"/>
                  </a:lnTo>
                  <a:lnTo>
                    <a:pt x="29" y="132"/>
                  </a:lnTo>
                  <a:lnTo>
                    <a:pt x="31" y="136"/>
                  </a:lnTo>
                  <a:lnTo>
                    <a:pt x="33" y="142"/>
                  </a:lnTo>
                  <a:lnTo>
                    <a:pt x="35" y="146"/>
                  </a:lnTo>
                  <a:lnTo>
                    <a:pt x="35" y="150"/>
                  </a:lnTo>
                  <a:lnTo>
                    <a:pt x="37" y="153"/>
                  </a:lnTo>
                  <a:lnTo>
                    <a:pt x="37" y="155"/>
                  </a:lnTo>
                  <a:lnTo>
                    <a:pt x="39" y="159"/>
                  </a:lnTo>
                  <a:lnTo>
                    <a:pt x="39" y="161"/>
                  </a:lnTo>
                  <a:lnTo>
                    <a:pt x="41" y="163"/>
                  </a:lnTo>
                  <a:lnTo>
                    <a:pt x="41" y="165"/>
                  </a:lnTo>
                  <a:lnTo>
                    <a:pt x="64" y="155"/>
                  </a:lnTo>
                  <a:lnTo>
                    <a:pt x="62" y="153"/>
                  </a:lnTo>
                  <a:lnTo>
                    <a:pt x="62" y="151"/>
                  </a:lnTo>
                  <a:lnTo>
                    <a:pt x="60" y="148"/>
                  </a:lnTo>
                  <a:lnTo>
                    <a:pt x="60" y="146"/>
                  </a:lnTo>
                  <a:lnTo>
                    <a:pt x="58" y="142"/>
                  </a:lnTo>
                  <a:lnTo>
                    <a:pt x="58" y="138"/>
                  </a:lnTo>
                  <a:lnTo>
                    <a:pt x="56" y="134"/>
                  </a:lnTo>
                  <a:lnTo>
                    <a:pt x="54" y="130"/>
                  </a:lnTo>
                  <a:lnTo>
                    <a:pt x="52" y="125"/>
                  </a:lnTo>
                  <a:lnTo>
                    <a:pt x="50" y="119"/>
                  </a:lnTo>
                  <a:lnTo>
                    <a:pt x="50" y="115"/>
                  </a:lnTo>
                  <a:lnTo>
                    <a:pt x="48" y="109"/>
                  </a:lnTo>
                  <a:lnTo>
                    <a:pt x="46" y="104"/>
                  </a:lnTo>
                  <a:lnTo>
                    <a:pt x="44" y="98"/>
                  </a:lnTo>
                  <a:lnTo>
                    <a:pt x="43" y="92"/>
                  </a:lnTo>
                  <a:lnTo>
                    <a:pt x="41" y="86"/>
                  </a:lnTo>
                  <a:lnTo>
                    <a:pt x="39" y="79"/>
                  </a:lnTo>
                  <a:lnTo>
                    <a:pt x="37" y="73"/>
                  </a:lnTo>
                  <a:lnTo>
                    <a:pt x="37" y="67"/>
                  </a:lnTo>
                  <a:lnTo>
                    <a:pt x="35" y="61"/>
                  </a:lnTo>
                  <a:lnTo>
                    <a:pt x="33" y="54"/>
                  </a:lnTo>
                  <a:lnTo>
                    <a:pt x="31" y="48"/>
                  </a:lnTo>
                  <a:lnTo>
                    <a:pt x="31" y="42"/>
                  </a:lnTo>
                  <a:lnTo>
                    <a:pt x="29" y="37"/>
                  </a:lnTo>
                  <a:lnTo>
                    <a:pt x="27" y="31"/>
                  </a:lnTo>
                  <a:lnTo>
                    <a:pt x="27" y="25"/>
                  </a:lnTo>
                  <a:lnTo>
                    <a:pt x="25" y="19"/>
                  </a:lnTo>
                  <a:lnTo>
                    <a:pt x="25" y="14"/>
                  </a:lnTo>
                  <a:lnTo>
                    <a:pt x="25" y="10"/>
                  </a:lnTo>
                  <a:lnTo>
                    <a:pt x="25" y="4"/>
                  </a:lnTo>
                  <a:lnTo>
                    <a:pt x="23" y="0"/>
                  </a:lnTo>
                  <a:lnTo>
                    <a:pt x="0" y="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17" name="Freeform 145"/>
            <p:cNvSpPr>
              <a:spLocks/>
            </p:cNvSpPr>
            <p:nvPr/>
          </p:nvSpPr>
          <p:spPr bwMode="auto">
            <a:xfrm>
              <a:off x="3652" y="2288"/>
              <a:ext cx="43" cy="135"/>
            </a:xfrm>
            <a:custGeom>
              <a:avLst/>
              <a:gdLst>
                <a:gd name="T0" fmla="*/ 0 w 43"/>
                <a:gd name="T1" fmla="*/ 10 h 135"/>
                <a:gd name="T2" fmla="*/ 2 w 43"/>
                <a:gd name="T3" fmla="*/ 13 h 135"/>
                <a:gd name="T4" fmla="*/ 2 w 43"/>
                <a:gd name="T5" fmla="*/ 19 h 135"/>
                <a:gd name="T6" fmla="*/ 4 w 43"/>
                <a:gd name="T7" fmla="*/ 25 h 135"/>
                <a:gd name="T8" fmla="*/ 6 w 43"/>
                <a:gd name="T9" fmla="*/ 33 h 135"/>
                <a:gd name="T10" fmla="*/ 8 w 43"/>
                <a:gd name="T11" fmla="*/ 40 h 135"/>
                <a:gd name="T12" fmla="*/ 10 w 43"/>
                <a:gd name="T13" fmla="*/ 46 h 135"/>
                <a:gd name="T14" fmla="*/ 10 w 43"/>
                <a:gd name="T15" fmla="*/ 56 h 135"/>
                <a:gd name="T16" fmla="*/ 12 w 43"/>
                <a:gd name="T17" fmla="*/ 63 h 135"/>
                <a:gd name="T18" fmla="*/ 14 w 43"/>
                <a:gd name="T19" fmla="*/ 71 h 135"/>
                <a:gd name="T20" fmla="*/ 14 w 43"/>
                <a:gd name="T21" fmla="*/ 80 h 135"/>
                <a:gd name="T22" fmla="*/ 16 w 43"/>
                <a:gd name="T23" fmla="*/ 88 h 135"/>
                <a:gd name="T24" fmla="*/ 16 w 43"/>
                <a:gd name="T25" fmla="*/ 98 h 135"/>
                <a:gd name="T26" fmla="*/ 18 w 43"/>
                <a:gd name="T27" fmla="*/ 107 h 135"/>
                <a:gd name="T28" fmla="*/ 18 w 43"/>
                <a:gd name="T29" fmla="*/ 117 h 135"/>
                <a:gd name="T30" fmla="*/ 19 w 43"/>
                <a:gd name="T31" fmla="*/ 125 h 135"/>
                <a:gd name="T32" fmla="*/ 19 w 43"/>
                <a:gd name="T33" fmla="*/ 134 h 135"/>
                <a:gd name="T34" fmla="*/ 42 w 43"/>
                <a:gd name="T35" fmla="*/ 128 h 135"/>
                <a:gd name="T36" fmla="*/ 42 w 43"/>
                <a:gd name="T37" fmla="*/ 119 h 135"/>
                <a:gd name="T38" fmla="*/ 42 w 43"/>
                <a:gd name="T39" fmla="*/ 109 h 135"/>
                <a:gd name="T40" fmla="*/ 40 w 43"/>
                <a:gd name="T41" fmla="*/ 100 h 135"/>
                <a:gd name="T42" fmla="*/ 40 w 43"/>
                <a:gd name="T43" fmla="*/ 90 h 135"/>
                <a:gd name="T44" fmla="*/ 39 w 43"/>
                <a:gd name="T45" fmla="*/ 82 h 135"/>
                <a:gd name="T46" fmla="*/ 39 w 43"/>
                <a:gd name="T47" fmla="*/ 73 h 135"/>
                <a:gd name="T48" fmla="*/ 37 w 43"/>
                <a:gd name="T49" fmla="*/ 63 h 135"/>
                <a:gd name="T50" fmla="*/ 35 w 43"/>
                <a:gd name="T51" fmla="*/ 56 h 135"/>
                <a:gd name="T52" fmla="*/ 33 w 43"/>
                <a:gd name="T53" fmla="*/ 46 h 135"/>
                <a:gd name="T54" fmla="*/ 33 w 43"/>
                <a:gd name="T55" fmla="*/ 38 h 135"/>
                <a:gd name="T56" fmla="*/ 31 w 43"/>
                <a:gd name="T57" fmla="*/ 31 h 135"/>
                <a:gd name="T58" fmla="*/ 29 w 43"/>
                <a:gd name="T59" fmla="*/ 23 h 135"/>
                <a:gd name="T60" fmla="*/ 27 w 43"/>
                <a:gd name="T61" fmla="*/ 15 h 135"/>
                <a:gd name="T62" fmla="*/ 25 w 43"/>
                <a:gd name="T63" fmla="*/ 10 h 135"/>
                <a:gd name="T64" fmla="*/ 23 w 43"/>
                <a:gd name="T65" fmla="*/ 4 h 135"/>
                <a:gd name="T66" fmla="*/ 0 w 43"/>
                <a:gd name="T67" fmla="*/ 8 h 13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3"/>
                <a:gd name="T103" fmla="*/ 0 h 135"/>
                <a:gd name="T104" fmla="*/ 43 w 43"/>
                <a:gd name="T105" fmla="*/ 135 h 13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3" h="135">
                  <a:moveTo>
                    <a:pt x="0" y="8"/>
                  </a:moveTo>
                  <a:lnTo>
                    <a:pt x="0" y="10"/>
                  </a:lnTo>
                  <a:lnTo>
                    <a:pt x="0" y="12"/>
                  </a:lnTo>
                  <a:lnTo>
                    <a:pt x="2" y="13"/>
                  </a:lnTo>
                  <a:lnTo>
                    <a:pt x="2" y="17"/>
                  </a:lnTo>
                  <a:lnTo>
                    <a:pt x="2" y="19"/>
                  </a:lnTo>
                  <a:lnTo>
                    <a:pt x="4" y="23"/>
                  </a:lnTo>
                  <a:lnTo>
                    <a:pt x="4" y="25"/>
                  </a:lnTo>
                  <a:lnTo>
                    <a:pt x="6" y="29"/>
                  </a:lnTo>
                  <a:lnTo>
                    <a:pt x="6" y="33"/>
                  </a:lnTo>
                  <a:lnTo>
                    <a:pt x="8" y="36"/>
                  </a:lnTo>
                  <a:lnTo>
                    <a:pt x="8" y="40"/>
                  </a:lnTo>
                  <a:lnTo>
                    <a:pt x="8" y="42"/>
                  </a:lnTo>
                  <a:lnTo>
                    <a:pt x="10" y="46"/>
                  </a:lnTo>
                  <a:lnTo>
                    <a:pt x="10" y="52"/>
                  </a:lnTo>
                  <a:lnTo>
                    <a:pt x="10" y="56"/>
                  </a:lnTo>
                  <a:lnTo>
                    <a:pt x="12" y="59"/>
                  </a:lnTo>
                  <a:lnTo>
                    <a:pt x="12" y="63"/>
                  </a:lnTo>
                  <a:lnTo>
                    <a:pt x="12" y="67"/>
                  </a:lnTo>
                  <a:lnTo>
                    <a:pt x="14" y="71"/>
                  </a:lnTo>
                  <a:lnTo>
                    <a:pt x="14" y="77"/>
                  </a:lnTo>
                  <a:lnTo>
                    <a:pt x="14" y="80"/>
                  </a:lnTo>
                  <a:lnTo>
                    <a:pt x="16" y="84"/>
                  </a:lnTo>
                  <a:lnTo>
                    <a:pt x="16" y="88"/>
                  </a:lnTo>
                  <a:lnTo>
                    <a:pt x="16" y="94"/>
                  </a:lnTo>
                  <a:lnTo>
                    <a:pt x="16" y="98"/>
                  </a:lnTo>
                  <a:lnTo>
                    <a:pt x="18" y="103"/>
                  </a:lnTo>
                  <a:lnTo>
                    <a:pt x="18" y="107"/>
                  </a:lnTo>
                  <a:lnTo>
                    <a:pt x="18" y="111"/>
                  </a:lnTo>
                  <a:lnTo>
                    <a:pt x="18" y="117"/>
                  </a:lnTo>
                  <a:lnTo>
                    <a:pt x="18" y="121"/>
                  </a:lnTo>
                  <a:lnTo>
                    <a:pt x="19" y="125"/>
                  </a:lnTo>
                  <a:lnTo>
                    <a:pt x="19" y="130"/>
                  </a:lnTo>
                  <a:lnTo>
                    <a:pt x="19" y="134"/>
                  </a:lnTo>
                  <a:lnTo>
                    <a:pt x="42" y="134"/>
                  </a:lnTo>
                  <a:lnTo>
                    <a:pt x="42" y="128"/>
                  </a:lnTo>
                  <a:lnTo>
                    <a:pt x="42" y="125"/>
                  </a:lnTo>
                  <a:lnTo>
                    <a:pt x="42" y="119"/>
                  </a:lnTo>
                  <a:lnTo>
                    <a:pt x="42" y="115"/>
                  </a:lnTo>
                  <a:lnTo>
                    <a:pt x="42" y="109"/>
                  </a:lnTo>
                  <a:lnTo>
                    <a:pt x="40" y="105"/>
                  </a:lnTo>
                  <a:lnTo>
                    <a:pt x="40" y="100"/>
                  </a:lnTo>
                  <a:lnTo>
                    <a:pt x="40" y="96"/>
                  </a:lnTo>
                  <a:lnTo>
                    <a:pt x="40" y="90"/>
                  </a:lnTo>
                  <a:lnTo>
                    <a:pt x="39" y="86"/>
                  </a:lnTo>
                  <a:lnTo>
                    <a:pt x="39" y="82"/>
                  </a:lnTo>
                  <a:lnTo>
                    <a:pt x="39" y="77"/>
                  </a:lnTo>
                  <a:lnTo>
                    <a:pt x="39" y="73"/>
                  </a:lnTo>
                  <a:lnTo>
                    <a:pt x="37" y="69"/>
                  </a:lnTo>
                  <a:lnTo>
                    <a:pt x="37" y="63"/>
                  </a:lnTo>
                  <a:lnTo>
                    <a:pt x="37" y="59"/>
                  </a:lnTo>
                  <a:lnTo>
                    <a:pt x="35" y="56"/>
                  </a:lnTo>
                  <a:lnTo>
                    <a:pt x="35" y="50"/>
                  </a:lnTo>
                  <a:lnTo>
                    <a:pt x="33" y="46"/>
                  </a:lnTo>
                  <a:lnTo>
                    <a:pt x="33" y="42"/>
                  </a:lnTo>
                  <a:lnTo>
                    <a:pt x="33" y="38"/>
                  </a:lnTo>
                  <a:lnTo>
                    <a:pt x="31" y="35"/>
                  </a:lnTo>
                  <a:lnTo>
                    <a:pt x="31" y="31"/>
                  </a:lnTo>
                  <a:lnTo>
                    <a:pt x="29" y="27"/>
                  </a:lnTo>
                  <a:lnTo>
                    <a:pt x="29" y="23"/>
                  </a:lnTo>
                  <a:lnTo>
                    <a:pt x="27" y="19"/>
                  </a:lnTo>
                  <a:lnTo>
                    <a:pt x="27" y="15"/>
                  </a:lnTo>
                  <a:lnTo>
                    <a:pt x="27" y="13"/>
                  </a:lnTo>
                  <a:lnTo>
                    <a:pt x="25" y="10"/>
                  </a:lnTo>
                  <a:lnTo>
                    <a:pt x="25" y="6"/>
                  </a:lnTo>
                  <a:lnTo>
                    <a:pt x="23" y="4"/>
                  </a:lnTo>
                  <a:lnTo>
                    <a:pt x="23" y="0"/>
                  </a:lnTo>
                  <a:lnTo>
                    <a:pt x="0" y="8"/>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18" name="Freeform 146"/>
            <p:cNvSpPr>
              <a:spLocks/>
            </p:cNvSpPr>
            <p:nvPr/>
          </p:nvSpPr>
          <p:spPr bwMode="auto">
            <a:xfrm>
              <a:off x="3606" y="2208"/>
              <a:ext cx="70" cy="89"/>
            </a:xfrm>
            <a:custGeom>
              <a:avLst/>
              <a:gdLst>
                <a:gd name="T0" fmla="*/ 0 w 70"/>
                <a:gd name="T1" fmla="*/ 7 h 89"/>
                <a:gd name="T2" fmla="*/ 2 w 70"/>
                <a:gd name="T3" fmla="*/ 13 h 89"/>
                <a:gd name="T4" fmla="*/ 4 w 70"/>
                <a:gd name="T5" fmla="*/ 17 h 89"/>
                <a:gd name="T6" fmla="*/ 6 w 70"/>
                <a:gd name="T7" fmla="*/ 21 h 89"/>
                <a:gd name="T8" fmla="*/ 10 w 70"/>
                <a:gd name="T9" fmla="*/ 26 h 89"/>
                <a:gd name="T10" fmla="*/ 14 w 70"/>
                <a:gd name="T11" fmla="*/ 32 h 89"/>
                <a:gd name="T12" fmla="*/ 16 w 70"/>
                <a:gd name="T13" fmla="*/ 36 h 89"/>
                <a:gd name="T14" fmla="*/ 20 w 70"/>
                <a:gd name="T15" fmla="*/ 42 h 89"/>
                <a:gd name="T16" fmla="*/ 23 w 70"/>
                <a:gd name="T17" fmla="*/ 47 h 89"/>
                <a:gd name="T18" fmla="*/ 27 w 70"/>
                <a:gd name="T19" fmla="*/ 53 h 89"/>
                <a:gd name="T20" fmla="*/ 31 w 70"/>
                <a:gd name="T21" fmla="*/ 59 h 89"/>
                <a:gd name="T22" fmla="*/ 35 w 70"/>
                <a:gd name="T23" fmla="*/ 65 h 89"/>
                <a:gd name="T24" fmla="*/ 37 w 70"/>
                <a:gd name="T25" fmla="*/ 70 h 89"/>
                <a:gd name="T26" fmla="*/ 41 w 70"/>
                <a:gd name="T27" fmla="*/ 76 h 89"/>
                <a:gd name="T28" fmla="*/ 42 w 70"/>
                <a:gd name="T29" fmla="*/ 82 h 89"/>
                <a:gd name="T30" fmla="*/ 44 w 70"/>
                <a:gd name="T31" fmla="*/ 86 h 89"/>
                <a:gd name="T32" fmla="*/ 69 w 70"/>
                <a:gd name="T33" fmla="*/ 80 h 89"/>
                <a:gd name="T34" fmla="*/ 65 w 70"/>
                <a:gd name="T35" fmla="*/ 74 h 89"/>
                <a:gd name="T36" fmla="*/ 64 w 70"/>
                <a:gd name="T37" fmla="*/ 69 h 89"/>
                <a:gd name="T38" fmla="*/ 60 w 70"/>
                <a:gd name="T39" fmla="*/ 63 h 89"/>
                <a:gd name="T40" fmla="*/ 58 w 70"/>
                <a:gd name="T41" fmla="*/ 55 h 89"/>
                <a:gd name="T42" fmla="*/ 54 w 70"/>
                <a:gd name="T43" fmla="*/ 49 h 89"/>
                <a:gd name="T44" fmla="*/ 50 w 70"/>
                <a:gd name="T45" fmla="*/ 44 h 89"/>
                <a:gd name="T46" fmla="*/ 46 w 70"/>
                <a:gd name="T47" fmla="*/ 38 h 89"/>
                <a:gd name="T48" fmla="*/ 42 w 70"/>
                <a:gd name="T49" fmla="*/ 32 h 89"/>
                <a:gd name="T50" fmla="*/ 39 w 70"/>
                <a:gd name="T51" fmla="*/ 26 h 89"/>
                <a:gd name="T52" fmla="*/ 35 w 70"/>
                <a:gd name="T53" fmla="*/ 21 h 89"/>
                <a:gd name="T54" fmla="*/ 31 w 70"/>
                <a:gd name="T55" fmla="*/ 15 h 89"/>
                <a:gd name="T56" fmla="*/ 29 w 70"/>
                <a:gd name="T57" fmla="*/ 11 h 89"/>
                <a:gd name="T58" fmla="*/ 27 w 70"/>
                <a:gd name="T59" fmla="*/ 7 h 89"/>
                <a:gd name="T60" fmla="*/ 25 w 70"/>
                <a:gd name="T61" fmla="*/ 3 h 89"/>
                <a:gd name="T62" fmla="*/ 23 w 70"/>
                <a:gd name="T63" fmla="*/ 0 h 8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0"/>
                <a:gd name="T97" fmla="*/ 0 h 89"/>
                <a:gd name="T98" fmla="*/ 70 w 70"/>
                <a:gd name="T99" fmla="*/ 89 h 8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0" h="89">
                  <a:moveTo>
                    <a:pt x="0" y="5"/>
                  </a:moveTo>
                  <a:lnTo>
                    <a:pt x="0" y="7"/>
                  </a:lnTo>
                  <a:lnTo>
                    <a:pt x="0" y="11"/>
                  </a:lnTo>
                  <a:lnTo>
                    <a:pt x="2" y="13"/>
                  </a:lnTo>
                  <a:lnTo>
                    <a:pt x="2" y="15"/>
                  </a:lnTo>
                  <a:lnTo>
                    <a:pt x="4" y="17"/>
                  </a:lnTo>
                  <a:lnTo>
                    <a:pt x="6" y="19"/>
                  </a:lnTo>
                  <a:lnTo>
                    <a:pt x="6" y="21"/>
                  </a:lnTo>
                  <a:lnTo>
                    <a:pt x="8" y="24"/>
                  </a:lnTo>
                  <a:lnTo>
                    <a:pt x="10" y="26"/>
                  </a:lnTo>
                  <a:lnTo>
                    <a:pt x="12" y="28"/>
                  </a:lnTo>
                  <a:lnTo>
                    <a:pt x="14" y="32"/>
                  </a:lnTo>
                  <a:lnTo>
                    <a:pt x="14" y="34"/>
                  </a:lnTo>
                  <a:lnTo>
                    <a:pt x="16" y="36"/>
                  </a:lnTo>
                  <a:lnTo>
                    <a:pt x="18" y="40"/>
                  </a:lnTo>
                  <a:lnTo>
                    <a:pt x="20" y="42"/>
                  </a:lnTo>
                  <a:lnTo>
                    <a:pt x="21" y="46"/>
                  </a:lnTo>
                  <a:lnTo>
                    <a:pt x="23" y="47"/>
                  </a:lnTo>
                  <a:lnTo>
                    <a:pt x="25" y="51"/>
                  </a:lnTo>
                  <a:lnTo>
                    <a:pt x="27" y="53"/>
                  </a:lnTo>
                  <a:lnTo>
                    <a:pt x="29" y="57"/>
                  </a:lnTo>
                  <a:lnTo>
                    <a:pt x="31" y="59"/>
                  </a:lnTo>
                  <a:lnTo>
                    <a:pt x="33" y="63"/>
                  </a:lnTo>
                  <a:lnTo>
                    <a:pt x="35" y="65"/>
                  </a:lnTo>
                  <a:lnTo>
                    <a:pt x="37" y="69"/>
                  </a:lnTo>
                  <a:lnTo>
                    <a:pt x="37" y="70"/>
                  </a:lnTo>
                  <a:lnTo>
                    <a:pt x="39" y="74"/>
                  </a:lnTo>
                  <a:lnTo>
                    <a:pt x="41" y="76"/>
                  </a:lnTo>
                  <a:lnTo>
                    <a:pt x="42" y="78"/>
                  </a:lnTo>
                  <a:lnTo>
                    <a:pt x="42" y="82"/>
                  </a:lnTo>
                  <a:lnTo>
                    <a:pt x="44" y="84"/>
                  </a:lnTo>
                  <a:lnTo>
                    <a:pt x="44" y="86"/>
                  </a:lnTo>
                  <a:lnTo>
                    <a:pt x="46" y="88"/>
                  </a:lnTo>
                  <a:lnTo>
                    <a:pt x="69" y="80"/>
                  </a:lnTo>
                  <a:lnTo>
                    <a:pt x="67" y="78"/>
                  </a:lnTo>
                  <a:lnTo>
                    <a:pt x="65" y="74"/>
                  </a:lnTo>
                  <a:lnTo>
                    <a:pt x="65" y="72"/>
                  </a:lnTo>
                  <a:lnTo>
                    <a:pt x="64" y="69"/>
                  </a:lnTo>
                  <a:lnTo>
                    <a:pt x="62" y="65"/>
                  </a:lnTo>
                  <a:lnTo>
                    <a:pt x="60" y="63"/>
                  </a:lnTo>
                  <a:lnTo>
                    <a:pt x="58" y="59"/>
                  </a:lnTo>
                  <a:lnTo>
                    <a:pt x="58" y="55"/>
                  </a:lnTo>
                  <a:lnTo>
                    <a:pt x="56" y="53"/>
                  </a:lnTo>
                  <a:lnTo>
                    <a:pt x="54" y="49"/>
                  </a:lnTo>
                  <a:lnTo>
                    <a:pt x="52" y="47"/>
                  </a:lnTo>
                  <a:lnTo>
                    <a:pt x="50" y="44"/>
                  </a:lnTo>
                  <a:lnTo>
                    <a:pt x="48" y="42"/>
                  </a:lnTo>
                  <a:lnTo>
                    <a:pt x="46" y="38"/>
                  </a:lnTo>
                  <a:lnTo>
                    <a:pt x="44" y="34"/>
                  </a:lnTo>
                  <a:lnTo>
                    <a:pt x="42" y="32"/>
                  </a:lnTo>
                  <a:lnTo>
                    <a:pt x="41" y="28"/>
                  </a:lnTo>
                  <a:lnTo>
                    <a:pt x="39" y="26"/>
                  </a:lnTo>
                  <a:lnTo>
                    <a:pt x="37" y="24"/>
                  </a:lnTo>
                  <a:lnTo>
                    <a:pt x="35" y="21"/>
                  </a:lnTo>
                  <a:lnTo>
                    <a:pt x="33" y="19"/>
                  </a:lnTo>
                  <a:lnTo>
                    <a:pt x="31" y="15"/>
                  </a:lnTo>
                  <a:lnTo>
                    <a:pt x="31" y="13"/>
                  </a:lnTo>
                  <a:lnTo>
                    <a:pt x="29" y="11"/>
                  </a:lnTo>
                  <a:lnTo>
                    <a:pt x="27" y="9"/>
                  </a:lnTo>
                  <a:lnTo>
                    <a:pt x="27" y="7"/>
                  </a:lnTo>
                  <a:lnTo>
                    <a:pt x="25" y="5"/>
                  </a:lnTo>
                  <a:lnTo>
                    <a:pt x="25" y="3"/>
                  </a:lnTo>
                  <a:lnTo>
                    <a:pt x="23" y="1"/>
                  </a:lnTo>
                  <a:lnTo>
                    <a:pt x="23" y="0"/>
                  </a:lnTo>
                  <a:lnTo>
                    <a:pt x="0" y="5"/>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19" name="Freeform 147"/>
            <p:cNvSpPr>
              <a:spLocks/>
            </p:cNvSpPr>
            <p:nvPr/>
          </p:nvSpPr>
          <p:spPr bwMode="auto">
            <a:xfrm>
              <a:off x="3599" y="2116"/>
              <a:ext cx="31" cy="98"/>
            </a:xfrm>
            <a:custGeom>
              <a:avLst/>
              <a:gdLst>
                <a:gd name="T0" fmla="*/ 0 w 31"/>
                <a:gd name="T1" fmla="*/ 5 h 98"/>
                <a:gd name="T2" fmla="*/ 2 w 31"/>
                <a:gd name="T3" fmla="*/ 9 h 98"/>
                <a:gd name="T4" fmla="*/ 2 w 31"/>
                <a:gd name="T5" fmla="*/ 13 h 98"/>
                <a:gd name="T6" fmla="*/ 2 w 31"/>
                <a:gd name="T7" fmla="*/ 19 h 98"/>
                <a:gd name="T8" fmla="*/ 2 w 31"/>
                <a:gd name="T9" fmla="*/ 26 h 98"/>
                <a:gd name="T10" fmla="*/ 2 w 31"/>
                <a:gd name="T11" fmla="*/ 32 h 98"/>
                <a:gd name="T12" fmla="*/ 2 w 31"/>
                <a:gd name="T13" fmla="*/ 40 h 98"/>
                <a:gd name="T14" fmla="*/ 2 w 31"/>
                <a:gd name="T15" fmla="*/ 48 h 98"/>
                <a:gd name="T16" fmla="*/ 4 w 31"/>
                <a:gd name="T17" fmla="*/ 55 h 98"/>
                <a:gd name="T18" fmla="*/ 4 w 31"/>
                <a:gd name="T19" fmla="*/ 63 h 98"/>
                <a:gd name="T20" fmla="*/ 4 w 31"/>
                <a:gd name="T21" fmla="*/ 71 h 98"/>
                <a:gd name="T22" fmla="*/ 4 w 31"/>
                <a:gd name="T23" fmla="*/ 76 h 98"/>
                <a:gd name="T24" fmla="*/ 4 w 31"/>
                <a:gd name="T25" fmla="*/ 82 h 98"/>
                <a:gd name="T26" fmla="*/ 5 w 31"/>
                <a:gd name="T27" fmla="*/ 88 h 98"/>
                <a:gd name="T28" fmla="*/ 5 w 31"/>
                <a:gd name="T29" fmla="*/ 93 h 98"/>
                <a:gd name="T30" fmla="*/ 7 w 31"/>
                <a:gd name="T31" fmla="*/ 97 h 98"/>
                <a:gd name="T32" fmla="*/ 30 w 31"/>
                <a:gd name="T33" fmla="*/ 90 h 98"/>
                <a:gd name="T34" fmla="*/ 28 w 31"/>
                <a:gd name="T35" fmla="*/ 88 h 98"/>
                <a:gd name="T36" fmla="*/ 28 w 31"/>
                <a:gd name="T37" fmla="*/ 84 h 98"/>
                <a:gd name="T38" fmla="*/ 28 w 31"/>
                <a:gd name="T39" fmla="*/ 78 h 98"/>
                <a:gd name="T40" fmla="*/ 28 w 31"/>
                <a:gd name="T41" fmla="*/ 72 h 98"/>
                <a:gd name="T42" fmla="*/ 27 w 31"/>
                <a:gd name="T43" fmla="*/ 65 h 98"/>
                <a:gd name="T44" fmla="*/ 27 w 31"/>
                <a:gd name="T45" fmla="*/ 57 h 98"/>
                <a:gd name="T46" fmla="*/ 27 w 31"/>
                <a:gd name="T47" fmla="*/ 51 h 98"/>
                <a:gd name="T48" fmla="*/ 27 w 31"/>
                <a:gd name="T49" fmla="*/ 44 h 98"/>
                <a:gd name="T50" fmla="*/ 27 w 31"/>
                <a:gd name="T51" fmla="*/ 36 h 98"/>
                <a:gd name="T52" fmla="*/ 27 w 31"/>
                <a:gd name="T53" fmla="*/ 28 h 98"/>
                <a:gd name="T54" fmla="*/ 27 w 31"/>
                <a:gd name="T55" fmla="*/ 23 h 98"/>
                <a:gd name="T56" fmla="*/ 25 w 31"/>
                <a:gd name="T57" fmla="*/ 15 h 98"/>
                <a:gd name="T58" fmla="*/ 25 w 31"/>
                <a:gd name="T59" fmla="*/ 9 h 98"/>
                <a:gd name="T60" fmla="*/ 25 w 31"/>
                <a:gd name="T61" fmla="*/ 5 h 98"/>
                <a:gd name="T62" fmla="*/ 25 w 31"/>
                <a:gd name="T63" fmla="*/ 2 h 98"/>
                <a:gd name="T64" fmla="*/ 0 w 31"/>
                <a:gd name="T65" fmla="*/ 3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
                <a:gd name="T100" fmla="*/ 0 h 98"/>
                <a:gd name="T101" fmla="*/ 31 w 31"/>
                <a:gd name="T102" fmla="*/ 98 h 9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 h="98">
                  <a:moveTo>
                    <a:pt x="0" y="3"/>
                  </a:moveTo>
                  <a:lnTo>
                    <a:pt x="0" y="5"/>
                  </a:lnTo>
                  <a:lnTo>
                    <a:pt x="2" y="7"/>
                  </a:lnTo>
                  <a:lnTo>
                    <a:pt x="2" y="9"/>
                  </a:lnTo>
                  <a:lnTo>
                    <a:pt x="2" y="11"/>
                  </a:lnTo>
                  <a:lnTo>
                    <a:pt x="2" y="13"/>
                  </a:lnTo>
                  <a:lnTo>
                    <a:pt x="2" y="17"/>
                  </a:lnTo>
                  <a:lnTo>
                    <a:pt x="2" y="19"/>
                  </a:lnTo>
                  <a:lnTo>
                    <a:pt x="2" y="23"/>
                  </a:lnTo>
                  <a:lnTo>
                    <a:pt x="2" y="26"/>
                  </a:lnTo>
                  <a:lnTo>
                    <a:pt x="2" y="30"/>
                  </a:lnTo>
                  <a:lnTo>
                    <a:pt x="2" y="32"/>
                  </a:lnTo>
                  <a:lnTo>
                    <a:pt x="2" y="36"/>
                  </a:lnTo>
                  <a:lnTo>
                    <a:pt x="2" y="40"/>
                  </a:lnTo>
                  <a:lnTo>
                    <a:pt x="2" y="44"/>
                  </a:lnTo>
                  <a:lnTo>
                    <a:pt x="2" y="48"/>
                  </a:lnTo>
                  <a:lnTo>
                    <a:pt x="2" y="51"/>
                  </a:lnTo>
                  <a:lnTo>
                    <a:pt x="4" y="55"/>
                  </a:lnTo>
                  <a:lnTo>
                    <a:pt x="4" y="59"/>
                  </a:lnTo>
                  <a:lnTo>
                    <a:pt x="4" y="63"/>
                  </a:lnTo>
                  <a:lnTo>
                    <a:pt x="4" y="67"/>
                  </a:lnTo>
                  <a:lnTo>
                    <a:pt x="4" y="71"/>
                  </a:lnTo>
                  <a:lnTo>
                    <a:pt x="4" y="72"/>
                  </a:lnTo>
                  <a:lnTo>
                    <a:pt x="4" y="76"/>
                  </a:lnTo>
                  <a:lnTo>
                    <a:pt x="4" y="80"/>
                  </a:lnTo>
                  <a:lnTo>
                    <a:pt x="4" y="82"/>
                  </a:lnTo>
                  <a:lnTo>
                    <a:pt x="5" y="86"/>
                  </a:lnTo>
                  <a:lnTo>
                    <a:pt x="5" y="88"/>
                  </a:lnTo>
                  <a:lnTo>
                    <a:pt x="5" y="92"/>
                  </a:lnTo>
                  <a:lnTo>
                    <a:pt x="5" y="93"/>
                  </a:lnTo>
                  <a:lnTo>
                    <a:pt x="5" y="95"/>
                  </a:lnTo>
                  <a:lnTo>
                    <a:pt x="7" y="97"/>
                  </a:lnTo>
                  <a:lnTo>
                    <a:pt x="30" y="92"/>
                  </a:lnTo>
                  <a:lnTo>
                    <a:pt x="30" y="90"/>
                  </a:lnTo>
                  <a:lnTo>
                    <a:pt x="28" y="90"/>
                  </a:lnTo>
                  <a:lnTo>
                    <a:pt x="28" y="88"/>
                  </a:lnTo>
                  <a:lnTo>
                    <a:pt x="28" y="86"/>
                  </a:lnTo>
                  <a:lnTo>
                    <a:pt x="28" y="84"/>
                  </a:lnTo>
                  <a:lnTo>
                    <a:pt x="28" y="80"/>
                  </a:lnTo>
                  <a:lnTo>
                    <a:pt x="28" y="78"/>
                  </a:lnTo>
                  <a:lnTo>
                    <a:pt x="28" y="74"/>
                  </a:lnTo>
                  <a:lnTo>
                    <a:pt x="28" y="72"/>
                  </a:lnTo>
                  <a:lnTo>
                    <a:pt x="27" y="69"/>
                  </a:lnTo>
                  <a:lnTo>
                    <a:pt x="27" y="65"/>
                  </a:lnTo>
                  <a:lnTo>
                    <a:pt x="27" y="61"/>
                  </a:lnTo>
                  <a:lnTo>
                    <a:pt x="27" y="57"/>
                  </a:lnTo>
                  <a:lnTo>
                    <a:pt x="27" y="55"/>
                  </a:lnTo>
                  <a:lnTo>
                    <a:pt x="27" y="51"/>
                  </a:lnTo>
                  <a:lnTo>
                    <a:pt x="27" y="48"/>
                  </a:lnTo>
                  <a:lnTo>
                    <a:pt x="27" y="44"/>
                  </a:lnTo>
                  <a:lnTo>
                    <a:pt x="27" y="40"/>
                  </a:lnTo>
                  <a:lnTo>
                    <a:pt x="27" y="36"/>
                  </a:lnTo>
                  <a:lnTo>
                    <a:pt x="27" y="32"/>
                  </a:lnTo>
                  <a:lnTo>
                    <a:pt x="27" y="28"/>
                  </a:lnTo>
                  <a:lnTo>
                    <a:pt x="27" y="25"/>
                  </a:lnTo>
                  <a:lnTo>
                    <a:pt x="27" y="23"/>
                  </a:lnTo>
                  <a:lnTo>
                    <a:pt x="25" y="19"/>
                  </a:lnTo>
                  <a:lnTo>
                    <a:pt x="25" y="15"/>
                  </a:lnTo>
                  <a:lnTo>
                    <a:pt x="25" y="13"/>
                  </a:lnTo>
                  <a:lnTo>
                    <a:pt x="25" y="9"/>
                  </a:lnTo>
                  <a:lnTo>
                    <a:pt x="25" y="7"/>
                  </a:lnTo>
                  <a:lnTo>
                    <a:pt x="25" y="5"/>
                  </a:lnTo>
                  <a:lnTo>
                    <a:pt x="25" y="3"/>
                  </a:lnTo>
                  <a:lnTo>
                    <a:pt x="25" y="2"/>
                  </a:lnTo>
                  <a:lnTo>
                    <a:pt x="25" y="0"/>
                  </a:lnTo>
                  <a:lnTo>
                    <a:pt x="0" y="3"/>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20" name="Freeform 148"/>
            <p:cNvSpPr>
              <a:spLocks/>
            </p:cNvSpPr>
            <p:nvPr/>
          </p:nvSpPr>
          <p:spPr bwMode="auto">
            <a:xfrm>
              <a:off x="3581" y="2026"/>
              <a:ext cx="44" cy="94"/>
            </a:xfrm>
            <a:custGeom>
              <a:avLst/>
              <a:gdLst>
                <a:gd name="T0" fmla="*/ 0 w 44"/>
                <a:gd name="T1" fmla="*/ 5 h 94"/>
                <a:gd name="T2" fmla="*/ 2 w 44"/>
                <a:gd name="T3" fmla="*/ 11 h 94"/>
                <a:gd name="T4" fmla="*/ 2 w 44"/>
                <a:gd name="T5" fmla="*/ 15 h 94"/>
                <a:gd name="T6" fmla="*/ 4 w 44"/>
                <a:gd name="T7" fmla="*/ 21 h 94"/>
                <a:gd name="T8" fmla="*/ 4 w 44"/>
                <a:gd name="T9" fmla="*/ 26 h 94"/>
                <a:gd name="T10" fmla="*/ 6 w 44"/>
                <a:gd name="T11" fmla="*/ 34 h 94"/>
                <a:gd name="T12" fmla="*/ 8 w 44"/>
                <a:gd name="T13" fmla="*/ 42 h 94"/>
                <a:gd name="T14" fmla="*/ 10 w 44"/>
                <a:gd name="T15" fmla="*/ 49 h 94"/>
                <a:gd name="T16" fmla="*/ 10 w 44"/>
                <a:gd name="T17" fmla="*/ 55 h 94"/>
                <a:gd name="T18" fmla="*/ 12 w 44"/>
                <a:gd name="T19" fmla="*/ 63 h 94"/>
                <a:gd name="T20" fmla="*/ 14 w 44"/>
                <a:gd name="T21" fmla="*/ 70 h 94"/>
                <a:gd name="T22" fmla="*/ 16 w 44"/>
                <a:gd name="T23" fmla="*/ 76 h 94"/>
                <a:gd name="T24" fmla="*/ 16 w 44"/>
                <a:gd name="T25" fmla="*/ 82 h 94"/>
                <a:gd name="T26" fmla="*/ 18 w 44"/>
                <a:gd name="T27" fmla="*/ 88 h 94"/>
                <a:gd name="T28" fmla="*/ 18 w 44"/>
                <a:gd name="T29" fmla="*/ 92 h 94"/>
                <a:gd name="T30" fmla="*/ 43 w 44"/>
                <a:gd name="T31" fmla="*/ 90 h 94"/>
                <a:gd name="T32" fmla="*/ 41 w 44"/>
                <a:gd name="T33" fmla="*/ 86 h 94"/>
                <a:gd name="T34" fmla="*/ 41 w 44"/>
                <a:gd name="T35" fmla="*/ 82 h 94"/>
                <a:gd name="T36" fmla="*/ 41 w 44"/>
                <a:gd name="T37" fmla="*/ 78 h 94"/>
                <a:gd name="T38" fmla="*/ 39 w 44"/>
                <a:gd name="T39" fmla="*/ 72 h 94"/>
                <a:gd name="T40" fmla="*/ 37 w 44"/>
                <a:gd name="T41" fmla="*/ 65 h 94"/>
                <a:gd name="T42" fmla="*/ 37 w 44"/>
                <a:gd name="T43" fmla="*/ 59 h 94"/>
                <a:gd name="T44" fmla="*/ 35 w 44"/>
                <a:gd name="T45" fmla="*/ 51 h 94"/>
                <a:gd name="T46" fmla="*/ 33 w 44"/>
                <a:gd name="T47" fmla="*/ 44 h 94"/>
                <a:gd name="T48" fmla="*/ 31 w 44"/>
                <a:gd name="T49" fmla="*/ 36 h 94"/>
                <a:gd name="T50" fmla="*/ 31 w 44"/>
                <a:gd name="T51" fmla="*/ 30 h 94"/>
                <a:gd name="T52" fmla="*/ 29 w 44"/>
                <a:gd name="T53" fmla="*/ 23 h 94"/>
                <a:gd name="T54" fmla="*/ 27 w 44"/>
                <a:gd name="T55" fmla="*/ 17 h 94"/>
                <a:gd name="T56" fmla="*/ 27 w 44"/>
                <a:gd name="T57" fmla="*/ 11 h 94"/>
                <a:gd name="T58" fmla="*/ 25 w 44"/>
                <a:gd name="T59" fmla="*/ 5 h 94"/>
                <a:gd name="T60" fmla="*/ 25 w 44"/>
                <a:gd name="T61" fmla="*/ 2 h 94"/>
                <a:gd name="T62" fmla="*/ 23 w 44"/>
                <a:gd name="T63" fmla="*/ 0 h 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4"/>
                <a:gd name="T97" fmla="*/ 0 h 94"/>
                <a:gd name="T98" fmla="*/ 44 w 44"/>
                <a:gd name="T99" fmla="*/ 94 h 9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4" h="94">
                  <a:moveTo>
                    <a:pt x="0" y="3"/>
                  </a:moveTo>
                  <a:lnTo>
                    <a:pt x="0" y="5"/>
                  </a:lnTo>
                  <a:lnTo>
                    <a:pt x="2" y="7"/>
                  </a:lnTo>
                  <a:lnTo>
                    <a:pt x="2" y="11"/>
                  </a:lnTo>
                  <a:lnTo>
                    <a:pt x="2" y="13"/>
                  </a:lnTo>
                  <a:lnTo>
                    <a:pt x="2" y="15"/>
                  </a:lnTo>
                  <a:lnTo>
                    <a:pt x="2" y="19"/>
                  </a:lnTo>
                  <a:lnTo>
                    <a:pt x="4" y="21"/>
                  </a:lnTo>
                  <a:lnTo>
                    <a:pt x="4" y="24"/>
                  </a:lnTo>
                  <a:lnTo>
                    <a:pt x="4" y="26"/>
                  </a:lnTo>
                  <a:lnTo>
                    <a:pt x="6" y="30"/>
                  </a:lnTo>
                  <a:lnTo>
                    <a:pt x="6" y="34"/>
                  </a:lnTo>
                  <a:lnTo>
                    <a:pt x="8" y="38"/>
                  </a:lnTo>
                  <a:lnTo>
                    <a:pt x="8" y="42"/>
                  </a:lnTo>
                  <a:lnTo>
                    <a:pt x="8" y="46"/>
                  </a:lnTo>
                  <a:lnTo>
                    <a:pt x="10" y="49"/>
                  </a:lnTo>
                  <a:lnTo>
                    <a:pt x="10" y="53"/>
                  </a:lnTo>
                  <a:lnTo>
                    <a:pt x="10" y="55"/>
                  </a:lnTo>
                  <a:lnTo>
                    <a:pt x="12" y="59"/>
                  </a:lnTo>
                  <a:lnTo>
                    <a:pt x="12" y="63"/>
                  </a:lnTo>
                  <a:lnTo>
                    <a:pt x="14" y="67"/>
                  </a:lnTo>
                  <a:lnTo>
                    <a:pt x="14" y="70"/>
                  </a:lnTo>
                  <a:lnTo>
                    <a:pt x="14" y="72"/>
                  </a:lnTo>
                  <a:lnTo>
                    <a:pt x="16" y="76"/>
                  </a:lnTo>
                  <a:lnTo>
                    <a:pt x="16" y="80"/>
                  </a:lnTo>
                  <a:lnTo>
                    <a:pt x="16" y="82"/>
                  </a:lnTo>
                  <a:lnTo>
                    <a:pt x="16" y="84"/>
                  </a:lnTo>
                  <a:lnTo>
                    <a:pt x="18" y="88"/>
                  </a:lnTo>
                  <a:lnTo>
                    <a:pt x="18" y="90"/>
                  </a:lnTo>
                  <a:lnTo>
                    <a:pt x="18" y="92"/>
                  </a:lnTo>
                  <a:lnTo>
                    <a:pt x="18" y="93"/>
                  </a:lnTo>
                  <a:lnTo>
                    <a:pt x="43" y="90"/>
                  </a:lnTo>
                  <a:lnTo>
                    <a:pt x="43" y="88"/>
                  </a:lnTo>
                  <a:lnTo>
                    <a:pt x="41" y="86"/>
                  </a:lnTo>
                  <a:lnTo>
                    <a:pt x="41" y="84"/>
                  </a:lnTo>
                  <a:lnTo>
                    <a:pt x="41" y="82"/>
                  </a:lnTo>
                  <a:lnTo>
                    <a:pt x="41" y="80"/>
                  </a:lnTo>
                  <a:lnTo>
                    <a:pt x="41" y="78"/>
                  </a:lnTo>
                  <a:lnTo>
                    <a:pt x="39" y="74"/>
                  </a:lnTo>
                  <a:lnTo>
                    <a:pt x="39" y="72"/>
                  </a:lnTo>
                  <a:lnTo>
                    <a:pt x="39" y="69"/>
                  </a:lnTo>
                  <a:lnTo>
                    <a:pt x="37" y="65"/>
                  </a:lnTo>
                  <a:lnTo>
                    <a:pt x="37" y="61"/>
                  </a:lnTo>
                  <a:lnTo>
                    <a:pt x="37" y="59"/>
                  </a:lnTo>
                  <a:lnTo>
                    <a:pt x="35" y="55"/>
                  </a:lnTo>
                  <a:lnTo>
                    <a:pt x="35" y="51"/>
                  </a:lnTo>
                  <a:lnTo>
                    <a:pt x="33" y="47"/>
                  </a:lnTo>
                  <a:lnTo>
                    <a:pt x="33" y="44"/>
                  </a:lnTo>
                  <a:lnTo>
                    <a:pt x="33" y="40"/>
                  </a:lnTo>
                  <a:lnTo>
                    <a:pt x="31" y="36"/>
                  </a:lnTo>
                  <a:lnTo>
                    <a:pt x="31" y="32"/>
                  </a:lnTo>
                  <a:lnTo>
                    <a:pt x="31" y="30"/>
                  </a:lnTo>
                  <a:lnTo>
                    <a:pt x="29" y="26"/>
                  </a:lnTo>
                  <a:lnTo>
                    <a:pt x="29" y="23"/>
                  </a:lnTo>
                  <a:lnTo>
                    <a:pt x="27" y="19"/>
                  </a:lnTo>
                  <a:lnTo>
                    <a:pt x="27" y="17"/>
                  </a:lnTo>
                  <a:lnTo>
                    <a:pt x="27" y="13"/>
                  </a:lnTo>
                  <a:lnTo>
                    <a:pt x="27" y="11"/>
                  </a:lnTo>
                  <a:lnTo>
                    <a:pt x="25" y="7"/>
                  </a:lnTo>
                  <a:lnTo>
                    <a:pt x="25" y="5"/>
                  </a:lnTo>
                  <a:lnTo>
                    <a:pt x="25" y="3"/>
                  </a:lnTo>
                  <a:lnTo>
                    <a:pt x="25" y="2"/>
                  </a:lnTo>
                  <a:lnTo>
                    <a:pt x="25" y="0"/>
                  </a:lnTo>
                  <a:lnTo>
                    <a:pt x="23" y="0"/>
                  </a:lnTo>
                  <a:lnTo>
                    <a:pt x="0" y="3"/>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21" name="Freeform 149"/>
            <p:cNvSpPr>
              <a:spLocks/>
            </p:cNvSpPr>
            <p:nvPr/>
          </p:nvSpPr>
          <p:spPr bwMode="auto">
            <a:xfrm>
              <a:off x="3581" y="1901"/>
              <a:ext cx="32" cy="129"/>
            </a:xfrm>
            <a:custGeom>
              <a:avLst/>
              <a:gdLst>
                <a:gd name="T0" fmla="*/ 6 w 32"/>
                <a:gd name="T1" fmla="*/ 4 h 129"/>
                <a:gd name="T2" fmla="*/ 6 w 32"/>
                <a:gd name="T3" fmla="*/ 10 h 129"/>
                <a:gd name="T4" fmla="*/ 6 w 32"/>
                <a:gd name="T5" fmla="*/ 15 h 129"/>
                <a:gd name="T6" fmla="*/ 6 w 32"/>
                <a:gd name="T7" fmla="*/ 25 h 129"/>
                <a:gd name="T8" fmla="*/ 6 w 32"/>
                <a:gd name="T9" fmla="*/ 33 h 129"/>
                <a:gd name="T10" fmla="*/ 4 w 32"/>
                <a:gd name="T11" fmla="*/ 42 h 129"/>
                <a:gd name="T12" fmla="*/ 4 w 32"/>
                <a:gd name="T13" fmla="*/ 52 h 129"/>
                <a:gd name="T14" fmla="*/ 4 w 32"/>
                <a:gd name="T15" fmla="*/ 63 h 129"/>
                <a:gd name="T16" fmla="*/ 2 w 32"/>
                <a:gd name="T17" fmla="*/ 73 h 129"/>
                <a:gd name="T18" fmla="*/ 2 w 32"/>
                <a:gd name="T19" fmla="*/ 82 h 129"/>
                <a:gd name="T20" fmla="*/ 2 w 32"/>
                <a:gd name="T21" fmla="*/ 92 h 129"/>
                <a:gd name="T22" fmla="*/ 0 w 32"/>
                <a:gd name="T23" fmla="*/ 100 h 129"/>
                <a:gd name="T24" fmla="*/ 0 w 32"/>
                <a:gd name="T25" fmla="*/ 107 h 129"/>
                <a:gd name="T26" fmla="*/ 0 w 32"/>
                <a:gd name="T27" fmla="*/ 115 h 129"/>
                <a:gd name="T28" fmla="*/ 0 w 32"/>
                <a:gd name="T29" fmla="*/ 121 h 129"/>
                <a:gd name="T30" fmla="*/ 0 w 32"/>
                <a:gd name="T31" fmla="*/ 127 h 129"/>
                <a:gd name="T32" fmla="*/ 23 w 32"/>
                <a:gd name="T33" fmla="*/ 125 h 129"/>
                <a:gd name="T34" fmla="*/ 23 w 32"/>
                <a:gd name="T35" fmla="*/ 121 h 129"/>
                <a:gd name="T36" fmla="*/ 23 w 32"/>
                <a:gd name="T37" fmla="*/ 115 h 129"/>
                <a:gd name="T38" fmla="*/ 25 w 32"/>
                <a:gd name="T39" fmla="*/ 109 h 129"/>
                <a:gd name="T40" fmla="*/ 25 w 32"/>
                <a:gd name="T41" fmla="*/ 102 h 129"/>
                <a:gd name="T42" fmla="*/ 25 w 32"/>
                <a:gd name="T43" fmla="*/ 94 h 129"/>
                <a:gd name="T44" fmla="*/ 25 w 32"/>
                <a:gd name="T45" fmla="*/ 84 h 129"/>
                <a:gd name="T46" fmla="*/ 27 w 32"/>
                <a:gd name="T47" fmla="*/ 75 h 129"/>
                <a:gd name="T48" fmla="*/ 27 w 32"/>
                <a:gd name="T49" fmla="*/ 63 h 129"/>
                <a:gd name="T50" fmla="*/ 29 w 32"/>
                <a:gd name="T51" fmla="*/ 54 h 129"/>
                <a:gd name="T52" fmla="*/ 29 w 32"/>
                <a:gd name="T53" fmla="*/ 44 h 129"/>
                <a:gd name="T54" fmla="*/ 29 w 32"/>
                <a:gd name="T55" fmla="*/ 35 h 129"/>
                <a:gd name="T56" fmla="*/ 29 w 32"/>
                <a:gd name="T57" fmla="*/ 25 h 129"/>
                <a:gd name="T58" fmla="*/ 31 w 32"/>
                <a:gd name="T59" fmla="*/ 17 h 129"/>
                <a:gd name="T60" fmla="*/ 31 w 32"/>
                <a:gd name="T61" fmla="*/ 10 h 129"/>
                <a:gd name="T62" fmla="*/ 31 w 32"/>
                <a:gd name="T63" fmla="*/ 2 h 129"/>
                <a:gd name="T64" fmla="*/ 6 w 32"/>
                <a:gd name="T65" fmla="*/ 2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
                <a:gd name="T100" fmla="*/ 0 h 129"/>
                <a:gd name="T101" fmla="*/ 32 w 32"/>
                <a:gd name="T102" fmla="*/ 129 h 1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 h="129">
                  <a:moveTo>
                    <a:pt x="6" y="2"/>
                  </a:moveTo>
                  <a:lnTo>
                    <a:pt x="6" y="4"/>
                  </a:lnTo>
                  <a:lnTo>
                    <a:pt x="6" y="6"/>
                  </a:lnTo>
                  <a:lnTo>
                    <a:pt x="6" y="10"/>
                  </a:lnTo>
                  <a:lnTo>
                    <a:pt x="6" y="12"/>
                  </a:lnTo>
                  <a:lnTo>
                    <a:pt x="6" y="15"/>
                  </a:lnTo>
                  <a:lnTo>
                    <a:pt x="6" y="19"/>
                  </a:lnTo>
                  <a:lnTo>
                    <a:pt x="6" y="25"/>
                  </a:lnTo>
                  <a:lnTo>
                    <a:pt x="6" y="29"/>
                  </a:lnTo>
                  <a:lnTo>
                    <a:pt x="6" y="33"/>
                  </a:lnTo>
                  <a:lnTo>
                    <a:pt x="4" y="38"/>
                  </a:lnTo>
                  <a:lnTo>
                    <a:pt x="4" y="42"/>
                  </a:lnTo>
                  <a:lnTo>
                    <a:pt x="4" y="48"/>
                  </a:lnTo>
                  <a:lnTo>
                    <a:pt x="4" y="52"/>
                  </a:lnTo>
                  <a:lnTo>
                    <a:pt x="4" y="58"/>
                  </a:lnTo>
                  <a:lnTo>
                    <a:pt x="4" y="63"/>
                  </a:lnTo>
                  <a:lnTo>
                    <a:pt x="2" y="67"/>
                  </a:lnTo>
                  <a:lnTo>
                    <a:pt x="2" y="73"/>
                  </a:lnTo>
                  <a:lnTo>
                    <a:pt x="2" y="77"/>
                  </a:lnTo>
                  <a:lnTo>
                    <a:pt x="2" y="82"/>
                  </a:lnTo>
                  <a:lnTo>
                    <a:pt x="2" y="86"/>
                  </a:lnTo>
                  <a:lnTo>
                    <a:pt x="2" y="92"/>
                  </a:lnTo>
                  <a:lnTo>
                    <a:pt x="0" y="96"/>
                  </a:lnTo>
                  <a:lnTo>
                    <a:pt x="0" y="100"/>
                  </a:lnTo>
                  <a:lnTo>
                    <a:pt x="0" y="104"/>
                  </a:lnTo>
                  <a:lnTo>
                    <a:pt x="0" y="107"/>
                  </a:lnTo>
                  <a:lnTo>
                    <a:pt x="0" y="111"/>
                  </a:lnTo>
                  <a:lnTo>
                    <a:pt x="0" y="115"/>
                  </a:lnTo>
                  <a:lnTo>
                    <a:pt x="0" y="119"/>
                  </a:lnTo>
                  <a:lnTo>
                    <a:pt x="0" y="121"/>
                  </a:lnTo>
                  <a:lnTo>
                    <a:pt x="0" y="123"/>
                  </a:lnTo>
                  <a:lnTo>
                    <a:pt x="0" y="127"/>
                  </a:lnTo>
                  <a:lnTo>
                    <a:pt x="0" y="128"/>
                  </a:lnTo>
                  <a:lnTo>
                    <a:pt x="23" y="125"/>
                  </a:lnTo>
                  <a:lnTo>
                    <a:pt x="23" y="123"/>
                  </a:lnTo>
                  <a:lnTo>
                    <a:pt x="23" y="121"/>
                  </a:lnTo>
                  <a:lnTo>
                    <a:pt x="23" y="119"/>
                  </a:lnTo>
                  <a:lnTo>
                    <a:pt x="23" y="115"/>
                  </a:lnTo>
                  <a:lnTo>
                    <a:pt x="23" y="113"/>
                  </a:lnTo>
                  <a:lnTo>
                    <a:pt x="25" y="109"/>
                  </a:lnTo>
                  <a:lnTo>
                    <a:pt x="25" y="105"/>
                  </a:lnTo>
                  <a:lnTo>
                    <a:pt x="25" y="102"/>
                  </a:lnTo>
                  <a:lnTo>
                    <a:pt x="25" y="98"/>
                  </a:lnTo>
                  <a:lnTo>
                    <a:pt x="25" y="94"/>
                  </a:lnTo>
                  <a:lnTo>
                    <a:pt x="25" y="88"/>
                  </a:lnTo>
                  <a:lnTo>
                    <a:pt x="25" y="84"/>
                  </a:lnTo>
                  <a:lnTo>
                    <a:pt x="27" y="79"/>
                  </a:lnTo>
                  <a:lnTo>
                    <a:pt x="27" y="75"/>
                  </a:lnTo>
                  <a:lnTo>
                    <a:pt x="27" y="69"/>
                  </a:lnTo>
                  <a:lnTo>
                    <a:pt x="27" y="63"/>
                  </a:lnTo>
                  <a:lnTo>
                    <a:pt x="27" y="59"/>
                  </a:lnTo>
                  <a:lnTo>
                    <a:pt x="29" y="54"/>
                  </a:lnTo>
                  <a:lnTo>
                    <a:pt x="29" y="50"/>
                  </a:lnTo>
                  <a:lnTo>
                    <a:pt x="29" y="44"/>
                  </a:lnTo>
                  <a:lnTo>
                    <a:pt x="29" y="38"/>
                  </a:lnTo>
                  <a:lnTo>
                    <a:pt x="29" y="35"/>
                  </a:lnTo>
                  <a:lnTo>
                    <a:pt x="29" y="29"/>
                  </a:lnTo>
                  <a:lnTo>
                    <a:pt x="29" y="25"/>
                  </a:lnTo>
                  <a:lnTo>
                    <a:pt x="31" y="21"/>
                  </a:lnTo>
                  <a:lnTo>
                    <a:pt x="31" y="17"/>
                  </a:lnTo>
                  <a:lnTo>
                    <a:pt x="31" y="13"/>
                  </a:lnTo>
                  <a:lnTo>
                    <a:pt x="31" y="10"/>
                  </a:lnTo>
                  <a:lnTo>
                    <a:pt x="31" y="6"/>
                  </a:lnTo>
                  <a:lnTo>
                    <a:pt x="31" y="2"/>
                  </a:lnTo>
                  <a:lnTo>
                    <a:pt x="31" y="0"/>
                  </a:lnTo>
                  <a:lnTo>
                    <a:pt x="6" y="2"/>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22" name="Freeform 150"/>
            <p:cNvSpPr>
              <a:spLocks/>
            </p:cNvSpPr>
            <p:nvPr/>
          </p:nvSpPr>
          <p:spPr bwMode="auto">
            <a:xfrm>
              <a:off x="3557" y="1803"/>
              <a:ext cx="56" cy="101"/>
            </a:xfrm>
            <a:custGeom>
              <a:avLst/>
              <a:gdLst>
                <a:gd name="T0" fmla="*/ 0 w 56"/>
                <a:gd name="T1" fmla="*/ 10 h 101"/>
                <a:gd name="T2" fmla="*/ 2 w 56"/>
                <a:gd name="T3" fmla="*/ 12 h 101"/>
                <a:gd name="T4" fmla="*/ 3 w 56"/>
                <a:gd name="T5" fmla="*/ 16 h 101"/>
                <a:gd name="T6" fmla="*/ 5 w 56"/>
                <a:gd name="T7" fmla="*/ 20 h 101"/>
                <a:gd name="T8" fmla="*/ 7 w 56"/>
                <a:gd name="T9" fmla="*/ 25 h 101"/>
                <a:gd name="T10" fmla="*/ 9 w 56"/>
                <a:gd name="T11" fmla="*/ 31 h 101"/>
                <a:gd name="T12" fmla="*/ 11 w 56"/>
                <a:gd name="T13" fmla="*/ 39 h 101"/>
                <a:gd name="T14" fmla="*/ 15 w 56"/>
                <a:gd name="T15" fmla="*/ 46 h 101"/>
                <a:gd name="T16" fmla="*/ 17 w 56"/>
                <a:gd name="T17" fmla="*/ 54 h 101"/>
                <a:gd name="T18" fmla="*/ 21 w 56"/>
                <a:gd name="T19" fmla="*/ 62 h 101"/>
                <a:gd name="T20" fmla="*/ 23 w 56"/>
                <a:gd name="T21" fmla="*/ 69 h 101"/>
                <a:gd name="T22" fmla="*/ 24 w 56"/>
                <a:gd name="T23" fmla="*/ 77 h 101"/>
                <a:gd name="T24" fmla="*/ 26 w 56"/>
                <a:gd name="T25" fmla="*/ 83 h 101"/>
                <a:gd name="T26" fmla="*/ 28 w 56"/>
                <a:gd name="T27" fmla="*/ 90 h 101"/>
                <a:gd name="T28" fmla="*/ 30 w 56"/>
                <a:gd name="T29" fmla="*/ 94 h 101"/>
                <a:gd name="T30" fmla="*/ 30 w 56"/>
                <a:gd name="T31" fmla="*/ 100 h 101"/>
                <a:gd name="T32" fmla="*/ 53 w 56"/>
                <a:gd name="T33" fmla="*/ 94 h 101"/>
                <a:gd name="T34" fmla="*/ 53 w 56"/>
                <a:gd name="T35" fmla="*/ 88 h 101"/>
                <a:gd name="T36" fmla="*/ 51 w 56"/>
                <a:gd name="T37" fmla="*/ 81 h 101"/>
                <a:gd name="T38" fmla="*/ 49 w 56"/>
                <a:gd name="T39" fmla="*/ 73 h 101"/>
                <a:gd name="T40" fmla="*/ 47 w 56"/>
                <a:gd name="T41" fmla="*/ 66 h 101"/>
                <a:gd name="T42" fmla="*/ 44 w 56"/>
                <a:gd name="T43" fmla="*/ 58 h 101"/>
                <a:gd name="T44" fmla="*/ 42 w 56"/>
                <a:gd name="T45" fmla="*/ 50 h 101"/>
                <a:gd name="T46" fmla="*/ 38 w 56"/>
                <a:gd name="T47" fmla="*/ 41 h 101"/>
                <a:gd name="T48" fmla="*/ 36 w 56"/>
                <a:gd name="T49" fmla="*/ 33 h 101"/>
                <a:gd name="T50" fmla="*/ 32 w 56"/>
                <a:gd name="T51" fmla="*/ 27 h 101"/>
                <a:gd name="T52" fmla="*/ 30 w 56"/>
                <a:gd name="T53" fmla="*/ 20 h 101"/>
                <a:gd name="T54" fmla="*/ 28 w 56"/>
                <a:gd name="T55" fmla="*/ 14 h 101"/>
                <a:gd name="T56" fmla="*/ 26 w 56"/>
                <a:gd name="T57" fmla="*/ 8 h 101"/>
                <a:gd name="T58" fmla="*/ 24 w 56"/>
                <a:gd name="T59" fmla="*/ 4 h 101"/>
                <a:gd name="T60" fmla="*/ 23 w 56"/>
                <a:gd name="T61" fmla="*/ 2 h 101"/>
                <a:gd name="T62" fmla="*/ 0 w 56"/>
                <a:gd name="T63" fmla="*/ 8 h 10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6"/>
                <a:gd name="T97" fmla="*/ 0 h 101"/>
                <a:gd name="T98" fmla="*/ 56 w 56"/>
                <a:gd name="T99" fmla="*/ 101 h 10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6" h="101">
                  <a:moveTo>
                    <a:pt x="0" y="8"/>
                  </a:moveTo>
                  <a:lnTo>
                    <a:pt x="0" y="10"/>
                  </a:lnTo>
                  <a:lnTo>
                    <a:pt x="2" y="10"/>
                  </a:lnTo>
                  <a:lnTo>
                    <a:pt x="2" y="12"/>
                  </a:lnTo>
                  <a:lnTo>
                    <a:pt x="2" y="14"/>
                  </a:lnTo>
                  <a:lnTo>
                    <a:pt x="3" y="16"/>
                  </a:lnTo>
                  <a:lnTo>
                    <a:pt x="3" y="18"/>
                  </a:lnTo>
                  <a:lnTo>
                    <a:pt x="5" y="20"/>
                  </a:lnTo>
                  <a:lnTo>
                    <a:pt x="5" y="23"/>
                  </a:lnTo>
                  <a:lnTo>
                    <a:pt x="7" y="25"/>
                  </a:lnTo>
                  <a:lnTo>
                    <a:pt x="7" y="29"/>
                  </a:lnTo>
                  <a:lnTo>
                    <a:pt x="9" y="31"/>
                  </a:lnTo>
                  <a:lnTo>
                    <a:pt x="11" y="35"/>
                  </a:lnTo>
                  <a:lnTo>
                    <a:pt x="11" y="39"/>
                  </a:lnTo>
                  <a:lnTo>
                    <a:pt x="13" y="43"/>
                  </a:lnTo>
                  <a:lnTo>
                    <a:pt x="15" y="46"/>
                  </a:lnTo>
                  <a:lnTo>
                    <a:pt x="17" y="50"/>
                  </a:lnTo>
                  <a:lnTo>
                    <a:pt x="17" y="54"/>
                  </a:lnTo>
                  <a:lnTo>
                    <a:pt x="19" y="58"/>
                  </a:lnTo>
                  <a:lnTo>
                    <a:pt x="21" y="62"/>
                  </a:lnTo>
                  <a:lnTo>
                    <a:pt x="21" y="66"/>
                  </a:lnTo>
                  <a:lnTo>
                    <a:pt x="23" y="69"/>
                  </a:lnTo>
                  <a:lnTo>
                    <a:pt x="24" y="73"/>
                  </a:lnTo>
                  <a:lnTo>
                    <a:pt x="24" y="77"/>
                  </a:lnTo>
                  <a:lnTo>
                    <a:pt x="26" y="79"/>
                  </a:lnTo>
                  <a:lnTo>
                    <a:pt x="26" y="83"/>
                  </a:lnTo>
                  <a:lnTo>
                    <a:pt x="28" y="87"/>
                  </a:lnTo>
                  <a:lnTo>
                    <a:pt x="28" y="90"/>
                  </a:lnTo>
                  <a:lnTo>
                    <a:pt x="28" y="92"/>
                  </a:lnTo>
                  <a:lnTo>
                    <a:pt x="30" y="94"/>
                  </a:lnTo>
                  <a:lnTo>
                    <a:pt x="30" y="98"/>
                  </a:lnTo>
                  <a:lnTo>
                    <a:pt x="30" y="100"/>
                  </a:lnTo>
                  <a:lnTo>
                    <a:pt x="55" y="98"/>
                  </a:lnTo>
                  <a:lnTo>
                    <a:pt x="53" y="94"/>
                  </a:lnTo>
                  <a:lnTo>
                    <a:pt x="53" y="90"/>
                  </a:lnTo>
                  <a:lnTo>
                    <a:pt x="53" y="88"/>
                  </a:lnTo>
                  <a:lnTo>
                    <a:pt x="51" y="85"/>
                  </a:lnTo>
                  <a:lnTo>
                    <a:pt x="51" y="81"/>
                  </a:lnTo>
                  <a:lnTo>
                    <a:pt x="49" y="77"/>
                  </a:lnTo>
                  <a:lnTo>
                    <a:pt x="49" y="73"/>
                  </a:lnTo>
                  <a:lnTo>
                    <a:pt x="47" y="69"/>
                  </a:lnTo>
                  <a:lnTo>
                    <a:pt x="47" y="66"/>
                  </a:lnTo>
                  <a:lnTo>
                    <a:pt x="46" y="62"/>
                  </a:lnTo>
                  <a:lnTo>
                    <a:pt x="44" y="58"/>
                  </a:lnTo>
                  <a:lnTo>
                    <a:pt x="44" y="54"/>
                  </a:lnTo>
                  <a:lnTo>
                    <a:pt x="42" y="50"/>
                  </a:lnTo>
                  <a:lnTo>
                    <a:pt x="40" y="44"/>
                  </a:lnTo>
                  <a:lnTo>
                    <a:pt x="38" y="41"/>
                  </a:lnTo>
                  <a:lnTo>
                    <a:pt x="38" y="37"/>
                  </a:lnTo>
                  <a:lnTo>
                    <a:pt x="36" y="33"/>
                  </a:lnTo>
                  <a:lnTo>
                    <a:pt x="34" y="29"/>
                  </a:lnTo>
                  <a:lnTo>
                    <a:pt x="32" y="27"/>
                  </a:lnTo>
                  <a:lnTo>
                    <a:pt x="32" y="23"/>
                  </a:lnTo>
                  <a:lnTo>
                    <a:pt x="30" y="20"/>
                  </a:lnTo>
                  <a:lnTo>
                    <a:pt x="28" y="18"/>
                  </a:lnTo>
                  <a:lnTo>
                    <a:pt x="28" y="14"/>
                  </a:lnTo>
                  <a:lnTo>
                    <a:pt x="26" y="12"/>
                  </a:lnTo>
                  <a:lnTo>
                    <a:pt x="26" y="8"/>
                  </a:lnTo>
                  <a:lnTo>
                    <a:pt x="24" y="6"/>
                  </a:lnTo>
                  <a:lnTo>
                    <a:pt x="24" y="4"/>
                  </a:lnTo>
                  <a:lnTo>
                    <a:pt x="24" y="2"/>
                  </a:lnTo>
                  <a:lnTo>
                    <a:pt x="23" y="2"/>
                  </a:lnTo>
                  <a:lnTo>
                    <a:pt x="23" y="0"/>
                  </a:lnTo>
                  <a:lnTo>
                    <a:pt x="0" y="8"/>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23" name="Freeform 151"/>
            <p:cNvSpPr>
              <a:spLocks/>
            </p:cNvSpPr>
            <p:nvPr/>
          </p:nvSpPr>
          <p:spPr bwMode="auto">
            <a:xfrm>
              <a:off x="3503" y="1734"/>
              <a:ext cx="78" cy="78"/>
            </a:xfrm>
            <a:custGeom>
              <a:avLst/>
              <a:gdLst>
                <a:gd name="T0" fmla="*/ 0 w 78"/>
                <a:gd name="T1" fmla="*/ 23 h 78"/>
                <a:gd name="T2" fmla="*/ 2 w 78"/>
                <a:gd name="T3" fmla="*/ 23 h 78"/>
                <a:gd name="T4" fmla="*/ 4 w 78"/>
                <a:gd name="T5" fmla="*/ 23 h 78"/>
                <a:gd name="T6" fmla="*/ 6 w 78"/>
                <a:gd name="T7" fmla="*/ 25 h 78"/>
                <a:gd name="T8" fmla="*/ 8 w 78"/>
                <a:gd name="T9" fmla="*/ 25 h 78"/>
                <a:gd name="T10" fmla="*/ 10 w 78"/>
                <a:gd name="T11" fmla="*/ 25 h 78"/>
                <a:gd name="T12" fmla="*/ 12 w 78"/>
                <a:gd name="T13" fmla="*/ 25 h 78"/>
                <a:gd name="T14" fmla="*/ 12 w 78"/>
                <a:gd name="T15" fmla="*/ 27 h 78"/>
                <a:gd name="T16" fmla="*/ 13 w 78"/>
                <a:gd name="T17" fmla="*/ 27 h 78"/>
                <a:gd name="T18" fmla="*/ 15 w 78"/>
                <a:gd name="T19" fmla="*/ 27 h 78"/>
                <a:gd name="T20" fmla="*/ 17 w 78"/>
                <a:gd name="T21" fmla="*/ 29 h 78"/>
                <a:gd name="T22" fmla="*/ 19 w 78"/>
                <a:gd name="T23" fmla="*/ 29 h 78"/>
                <a:gd name="T24" fmla="*/ 21 w 78"/>
                <a:gd name="T25" fmla="*/ 31 h 78"/>
                <a:gd name="T26" fmla="*/ 23 w 78"/>
                <a:gd name="T27" fmla="*/ 31 h 78"/>
                <a:gd name="T28" fmla="*/ 25 w 78"/>
                <a:gd name="T29" fmla="*/ 33 h 78"/>
                <a:gd name="T30" fmla="*/ 27 w 78"/>
                <a:gd name="T31" fmla="*/ 35 h 78"/>
                <a:gd name="T32" fmla="*/ 29 w 78"/>
                <a:gd name="T33" fmla="*/ 37 h 78"/>
                <a:gd name="T34" fmla="*/ 31 w 78"/>
                <a:gd name="T35" fmla="*/ 39 h 78"/>
                <a:gd name="T36" fmla="*/ 33 w 78"/>
                <a:gd name="T37" fmla="*/ 41 h 78"/>
                <a:gd name="T38" fmla="*/ 36 w 78"/>
                <a:gd name="T39" fmla="*/ 44 h 78"/>
                <a:gd name="T40" fmla="*/ 38 w 78"/>
                <a:gd name="T41" fmla="*/ 46 h 78"/>
                <a:gd name="T42" fmla="*/ 40 w 78"/>
                <a:gd name="T43" fmla="*/ 48 h 78"/>
                <a:gd name="T44" fmla="*/ 42 w 78"/>
                <a:gd name="T45" fmla="*/ 52 h 78"/>
                <a:gd name="T46" fmla="*/ 44 w 78"/>
                <a:gd name="T47" fmla="*/ 54 h 78"/>
                <a:gd name="T48" fmla="*/ 46 w 78"/>
                <a:gd name="T49" fmla="*/ 58 h 78"/>
                <a:gd name="T50" fmla="*/ 46 w 78"/>
                <a:gd name="T51" fmla="*/ 62 h 78"/>
                <a:gd name="T52" fmla="*/ 48 w 78"/>
                <a:gd name="T53" fmla="*/ 66 h 78"/>
                <a:gd name="T54" fmla="*/ 50 w 78"/>
                <a:gd name="T55" fmla="*/ 69 h 78"/>
                <a:gd name="T56" fmla="*/ 52 w 78"/>
                <a:gd name="T57" fmla="*/ 73 h 78"/>
                <a:gd name="T58" fmla="*/ 54 w 78"/>
                <a:gd name="T59" fmla="*/ 77 h 78"/>
                <a:gd name="T60" fmla="*/ 77 w 78"/>
                <a:gd name="T61" fmla="*/ 69 h 78"/>
                <a:gd name="T62" fmla="*/ 75 w 78"/>
                <a:gd name="T63" fmla="*/ 64 h 78"/>
                <a:gd name="T64" fmla="*/ 73 w 78"/>
                <a:gd name="T65" fmla="*/ 60 h 78"/>
                <a:gd name="T66" fmla="*/ 71 w 78"/>
                <a:gd name="T67" fmla="*/ 54 h 78"/>
                <a:gd name="T68" fmla="*/ 69 w 78"/>
                <a:gd name="T69" fmla="*/ 50 h 78"/>
                <a:gd name="T70" fmla="*/ 65 w 78"/>
                <a:gd name="T71" fmla="*/ 46 h 78"/>
                <a:gd name="T72" fmla="*/ 63 w 78"/>
                <a:gd name="T73" fmla="*/ 43 h 78"/>
                <a:gd name="T74" fmla="*/ 61 w 78"/>
                <a:gd name="T75" fmla="*/ 39 h 78"/>
                <a:gd name="T76" fmla="*/ 59 w 78"/>
                <a:gd name="T77" fmla="*/ 35 h 78"/>
                <a:gd name="T78" fmla="*/ 56 w 78"/>
                <a:gd name="T79" fmla="*/ 31 h 78"/>
                <a:gd name="T80" fmla="*/ 54 w 78"/>
                <a:gd name="T81" fmla="*/ 27 h 78"/>
                <a:gd name="T82" fmla="*/ 52 w 78"/>
                <a:gd name="T83" fmla="*/ 25 h 78"/>
                <a:gd name="T84" fmla="*/ 48 w 78"/>
                <a:gd name="T85" fmla="*/ 21 h 78"/>
                <a:gd name="T86" fmla="*/ 46 w 78"/>
                <a:gd name="T87" fmla="*/ 20 h 78"/>
                <a:gd name="T88" fmla="*/ 44 w 78"/>
                <a:gd name="T89" fmla="*/ 18 h 78"/>
                <a:gd name="T90" fmla="*/ 40 w 78"/>
                <a:gd name="T91" fmla="*/ 16 h 78"/>
                <a:gd name="T92" fmla="*/ 38 w 78"/>
                <a:gd name="T93" fmla="*/ 14 h 78"/>
                <a:gd name="T94" fmla="*/ 34 w 78"/>
                <a:gd name="T95" fmla="*/ 12 h 78"/>
                <a:gd name="T96" fmla="*/ 33 w 78"/>
                <a:gd name="T97" fmla="*/ 10 h 78"/>
                <a:gd name="T98" fmla="*/ 31 w 78"/>
                <a:gd name="T99" fmla="*/ 8 h 78"/>
                <a:gd name="T100" fmla="*/ 29 w 78"/>
                <a:gd name="T101" fmla="*/ 8 h 78"/>
                <a:gd name="T102" fmla="*/ 25 w 78"/>
                <a:gd name="T103" fmla="*/ 6 h 78"/>
                <a:gd name="T104" fmla="*/ 23 w 78"/>
                <a:gd name="T105" fmla="*/ 6 h 78"/>
                <a:gd name="T106" fmla="*/ 21 w 78"/>
                <a:gd name="T107" fmla="*/ 4 h 78"/>
                <a:gd name="T108" fmla="*/ 19 w 78"/>
                <a:gd name="T109" fmla="*/ 4 h 78"/>
                <a:gd name="T110" fmla="*/ 17 w 78"/>
                <a:gd name="T111" fmla="*/ 2 h 78"/>
                <a:gd name="T112" fmla="*/ 15 w 78"/>
                <a:gd name="T113" fmla="*/ 2 h 78"/>
                <a:gd name="T114" fmla="*/ 13 w 78"/>
                <a:gd name="T115" fmla="*/ 2 h 78"/>
                <a:gd name="T116" fmla="*/ 12 w 78"/>
                <a:gd name="T117" fmla="*/ 0 h 78"/>
                <a:gd name="T118" fmla="*/ 10 w 78"/>
                <a:gd name="T119" fmla="*/ 0 h 78"/>
                <a:gd name="T120" fmla="*/ 8 w 78"/>
                <a:gd name="T121" fmla="*/ 0 h 78"/>
                <a:gd name="T122" fmla="*/ 6 w 78"/>
                <a:gd name="T123" fmla="*/ 0 h 78"/>
                <a:gd name="T124" fmla="*/ 0 w 78"/>
                <a:gd name="T125" fmla="*/ 23 h 7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8"/>
                <a:gd name="T190" fmla="*/ 0 h 78"/>
                <a:gd name="T191" fmla="*/ 78 w 78"/>
                <a:gd name="T192" fmla="*/ 78 h 7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8" h="78">
                  <a:moveTo>
                    <a:pt x="0" y="23"/>
                  </a:moveTo>
                  <a:lnTo>
                    <a:pt x="2" y="23"/>
                  </a:lnTo>
                  <a:lnTo>
                    <a:pt x="4" y="23"/>
                  </a:lnTo>
                  <a:lnTo>
                    <a:pt x="6" y="25"/>
                  </a:lnTo>
                  <a:lnTo>
                    <a:pt x="8" y="25"/>
                  </a:lnTo>
                  <a:lnTo>
                    <a:pt x="10" y="25"/>
                  </a:lnTo>
                  <a:lnTo>
                    <a:pt x="12" y="25"/>
                  </a:lnTo>
                  <a:lnTo>
                    <a:pt x="12" y="27"/>
                  </a:lnTo>
                  <a:lnTo>
                    <a:pt x="13" y="27"/>
                  </a:lnTo>
                  <a:lnTo>
                    <a:pt x="15" y="27"/>
                  </a:lnTo>
                  <a:lnTo>
                    <a:pt x="17" y="29"/>
                  </a:lnTo>
                  <a:lnTo>
                    <a:pt x="19" y="29"/>
                  </a:lnTo>
                  <a:lnTo>
                    <a:pt x="21" y="31"/>
                  </a:lnTo>
                  <a:lnTo>
                    <a:pt x="23" y="31"/>
                  </a:lnTo>
                  <a:lnTo>
                    <a:pt x="25" y="33"/>
                  </a:lnTo>
                  <a:lnTo>
                    <a:pt x="27" y="35"/>
                  </a:lnTo>
                  <a:lnTo>
                    <a:pt x="29" y="37"/>
                  </a:lnTo>
                  <a:lnTo>
                    <a:pt x="31" y="39"/>
                  </a:lnTo>
                  <a:lnTo>
                    <a:pt x="33" y="41"/>
                  </a:lnTo>
                  <a:lnTo>
                    <a:pt x="36" y="44"/>
                  </a:lnTo>
                  <a:lnTo>
                    <a:pt x="38" y="46"/>
                  </a:lnTo>
                  <a:lnTo>
                    <a:pt x="40" y="48"/>
                  </a:lnTo>
                  <a:lnTo>
                    <a:pt x="42" y="52"/>
                  </a:lnTo>
                  <a:lnTo>
                    <a:pt x="44" y="54"/>
                  </a:lnTo>
                  <a:lnTo>
                    <a:pt x="46" y="58"/>
                  </a:lnTo>
                  <a:lnTo>
                    <a:pt x="46" y="62"/>
                  </a:lnTo>
                  <a:lnTo>
                    <a:pt x="48" y="66"/>
                  </a:lnTo>
                  <a:lnTo>
                    <a:pt x="50" y="69"/>
                  </a:lnTo>
                  <a:lnTo>
                    <a:pt x="52" y="73"/>
                  </a:lnTo>
                  <a:lnTo>
                    <a:pt x="54" y="77"/>
                  </a:lnTo>
                  <a:lnTo>
                    <a:pt x="77" y="69"/>
                  </a:lnTo>
                  <a:lnTo>
                    <a:pt x="75" y="64"/>
                  </a:lnTo>
                  <a:lnTo>
                    <a:pt x="73" y="60"/>
                  </a:lnTo>
                  <a:lnTo>
                    <a:pt x="71" y="54"/>
                  </a:lnTo>
                  <a:lnTo>
                    <a:pt x="69" y="50"/>
                  </a:lnTo>
                  <a:lnTo>
                    <a:pt x="65" y="46"/>
                  </a:lnTo>
                  <a:lnTo>
                    <a:pt x="63" y="43"/>
                  </a:lnTo>
                  <a:lnTo>
                    <a:pt x="61" y="39"/>
                  </a:lnTo>
                  <a:lnTo>
                    <a:pt x="59" y="35"/>
                  </a:lnTo>
                  <a:lnTo>
                    <a:pt x="56" y="31"/>
                  </a:lnTo>
                  <a:lnTo>
                    <a:pt x="54" y="27"/>
                  </a:lnTo>
                  <a:lnTo>
                    <a:pt x="52" y="25"/>
                  </a:lnTo>
                  <a:lnTo>
                    <a:pt x="48" y="21"/>
                  </a:lnTo>
                  <a:lnTo>
                    <a:pt x="46" y="20"/>
                  </a:lnTo>
                  <a:lnTo>
                    <a:pt x="44" y="18"/>
                  </a:lnTo>
                  <a:lnTo>
                    <a:pt x="40" y="16"/>
                  </a:lnTo>
                  <a:lnTo>
                    <a:pt x="38" y="14"/>
                  </a:lnTo>
                  <a:lnTo>
                    <a:pt x="34" y="12"/>
                  </a:lnTo>
                  <a:lnTo>
                    <a:pt x="33" y="10"/>
                  </a:lnTo>
                  <a:lnTo>
                    <a:pt x="31" y="8"/>
                  </a:lnTo>
                  <a:lnTo>
                    <a:pt x="29" y="8"/>
                  </a:lnTo>
                  <a:lnTo>
                    <a:pt x="25" y="6"/>
                  </a:lnTo>
                  <a:lnTo>
                    <a:pt x="23" y="6"/>
                  </a:lnTo>
                  <a:lnTo>
                    <a:pt x="21" y="4"/>
                  </a:lnTo>
                  <a:lnTo>
                    <a:pt x="19" y="4"/>
                  </a:lnTo>
                  <a:lnTo>
                    <a:pt x="17" y="2"/>
                  </a:lnTo>
                  <a:lnTo>
                    <a:pt x="15" y="2"/>
                  </a:lnTo>
                  <a:lnTo>
                    <a:pt x="13" y="2"/>
                  </a:lnTo>
                  <a:lnTo>
                    <a:pt x="12" y="0"/>
                  </a:lnTo>
                  <a:lnTo>
                    <a:pt x="10" y="0"/>
                  </a:lnTo>
                  <a:lnTo>
                    <a:pt x="8" y="0"/>
                  </a:lnTo>
                  <a:lnTo>
                    <a:pt x="6" y="0"/>
                  </a:lnTo>
                  <a:lnTo>
                    <a:pt x="0" y="23"/>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24" name="Freeform 152"/>
            <p:cNvSpPr>
              <a:spLocks/>
            </p:cNvSpPr>
            <p:nvPr/>
          </p:nvSpPr>
          <p:spPr bwMode="auto">
            <a:xfrm>
              <a:off x="3455" y="1719"/>
              <a:ext cx="55" cy="39"/>
            </a:xfrm>
            <a:custGeom>
              <a:avLst/>
              <a:gdLst>
                <a:gd name="T0" fmla="*/ 0 w 55"/>
                <a:gd name="T1" fmla="*/ 21 h 39"/>
                <a:gd name="T2" fmla="*/ 2 w 55"/>
                <a:gd name="T3" fmla="*/ 21 h 39"/>
                <a:gd name="T4" fmla="*/ 4 w 55"/>
                <a:gd name="T5" fmla="*/ 23 h 39"/>
                <a:gd name="T6" fmla="*/ 6 w 55"/>
                <a:gd name="T7" fmla="*/ 23 h 39"/>
                <a:gd name="T8" fmla="*/ 6 w 55"/>
                <a:gd name="T9" fmla="*/ 25 h 39"/>
                <a:gd name="T10" fmla="*/ 8 w 55"/>
                <a:gd name="T11" fmla="*/ 25 h 39"/>
                <a:gd name="T12" fmla="*/ 10 w 55"/>
                <a:gd name="T13" fmla="*/ 25 h 39"/>
                <a:gd name="T14" fmla="*/ 12 w 55"/>
                <a:gd name="T15" fmla="*/ 27 h 39"/>
                <a:gd name="T16" fmla="*/ 14 w 55"/>
                <a:gd name="T17" fmla="*/ 27 h 39"/>
                <a:gd name="T18" fmla="*/ 15 w 55"/>
                <a:gd name="T19" fmla="*/ 27 h 39"/>
                <a:gd name="T20" fmla="*/ 17 w 55"/>
                <a:gd name="T21" fmla="*/ 29 h 39"/>
                <a:gd name="T22" fmla="*/ 19 w 55"/>
                <a:gd name="T23" fmla="*/ 29 h 39"/>
                <a:gd name="T24" fmla="*/ 21 w 55"/>
                <a:gd name="T25" fmla="*/ 31 h 39"/>
                <a:gd name="T26" fmla="*/ 23 w 55"/>
                <a:gd name="T27" fmla="*/ 31 h 39"/>
                <a:gd name="T28" fmla="*/ 25 w 55"/>
                <a:gd name="T29" fmla="*/ 31 h 39"/>
                <a:gd name="T30" fmla="*/ 27 w 55"/>
                <a:gd name="T31" fmla="*/ 33 h 39"/>
                <a:gd name="T32" fmla="*/ 29 w 55"/>
                <a:gd name="T33" fmla="*/ 33 h 39"/>
                <a:gd name="T34" fmla="*/ 31 w 55"/>
                <a:gd name="T35" fmla="*/ 33 h 39"/>
                <a:gd name="T36" fmla="*/ 33 w 55"/>
                <a:gd name="T37" fmla="*/ 35 h 39"/>
                <a:gd name="T38" fmla="*/ 35 w 55"/>
                <a:gd name="T39" fmla="*/ 35 h 39"/>
                <a:gd name="T40" fmla="*/ 37 w 55"/>
                <a:gd name="T41" fmla="*/ 35 h 39"/>
                <a:gd name="T42" fmla="*/ 38 w 55"/>
                <a:gd name="T43" fmla="*/ 35 h 39"/>
                <a:gd name="T44" fmla="*/ 40 w 55"/>
                <a:gd name="T45" fmla="*/ 36 h 39"/>
                <a:gd name="T46" fmla="*/ 42 w 55"/>
                <a:gd name="T47" fmla="*/ 36 h 39"/>
                <a:gd name="T48" fmla="*/ 44 w 55"/>
                <a:gd name="T49" fmla="*/ 36 h 39"/>
                <a:gd name="T50" fmla="*/ 46 w 55"/>
                <a:gd name="T51" fmla="*/ 38 h 39"/>
                <a:gd name="T52" fmla="*/ 48 w 55"/>
                <a:gd name="T53" fmla="*/ 38 h 39"/>
                <a:gd name="T54" fmla="*/ 54 w 55"/>
                <a:gd name="T55" fmla="*/ 15 h 39"/>
                <a:gd name="T56" fmla="*/ 52 w 55"/>
                <a:gd name="T57" fmla="*/ 14 h 39"/>
                <a:gd name="T58" fmla="*/ 50 w 55"/>
                <a:gd name="T59" fmla="*/ 14 h 39"/>
                <a:gd name="T60" fmla="*/ 48 w 55"/>
                <a:gd name="T61" fmla="*/ 14 h 39"/>
                <a:gd name="T62" fmla="*/ 46 w 55"/>
                <a:gd name="T63" fmla="*/ 14 h 39"/>
                <a:gd name="T64" fmla="*/ 46 w 55"/>
                <a:gd name="T65" fmla="*/ 12 h 39"/>
                <a:gd name="T66" fmla="*/ 44 w 55"/>
                <a:gd name="T67" fmla="*/ 12 h 39"/>
                <a:gd name="T68" fmla="*/ 42 w 55"/>
                <a:gd name="T69" fmla="*/ 12 h 39"/>
                <a:gd name="T70" fmla="*/ 40 w 55"/>
                <a:gd name="T71" fmla="*/ 12 h 39"/>
                <a:gd name="T72" fmla="*/ 38 w 55"/>
                <a:gd name="T73" fmla="*/ 10 h 39"/>
                <a:gd name="T74" fmla="*/ 37 w 55"/>
                <a:gd name="T75" fmla="*/ 10 h 39"/>
                <a:gd name="T76" fmla="*/ 35 w 55"/>
                <a:gd name="T77" fmla="*/ 10 h 39"/>
                <a:gd name="T78" fmla="*/ 33 w 55"/>
                <a:gd name="T79" fmla="*/ 8 h 39"/>
                <a:gd name="T80" fmla="*/ 31 w 55"/>
                <a:gd name="T81" fmla="*/ 8 h 39"/>
                <a:gd name="T82" fmla="*/ 29 w 55"/>
                <a:gd name="T83" fmla="*/ 8 h 39"/>
                <a:gd name="T84" fmla="*/ 27 w 55"/>
                <a:gd name="T85" fmla="*/ 6 h 39"/>
                <a:gd name="T86" fmla="*/ 25 w 55"/>
                <a:gd name="T87" fmla="*/ 6 h 39"/>
                <a:gd name="T88" fmla="*/ 23 w 55"/>
                <a:gd name="T89" fmla="*/ 6 h 39"/>
                <a:gd name="T90" fmla="*/ 23 w 55"/>
                <a:gd name="T91" fmla="*/ 4 h 39"/>
                <a:gd name="T92" fmla="*/ 21 w 55"/>
                <a:gd name="T93" fmla="*/ 4 h 39"/>
                <a:gd name="T94" fmla="*/ 19 w 55"/>
                <a:gd name="T95" fmla="*/ 4 h 39"/>
                <a:gd name="T96" fmla="*/ 17 w 55"/>
                <a:gd name="T97" fmla="*/ 2 h 39"/>
                <a:gd name="T98" fmla="*/ 15 w 55"/>
                <a:gd name="T99" fmla="*/ 2 h 39"/>
                <a:gd name="T100" fmla="*/ 14 w 55"/>
                <a:gd name="T101" fmla="*/ 2 h 39"/>
                <a:gd name="T102" fmla="*/ 14 w 55"/>
                <a:gd name="T103" fmla="*/ 0 h 39"/>
                <a:gd name="T104" fmla="*/ 12 w 55"/>
                <a:gd name="T105" fmla="*/ 0 h 39"/>
                <a:gd name="T106" fmla="*/ 0 w 55"/>
                <a:gd name="T107" fmla="*/ 21 h 3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5"/>
                <a:gd name="T163" fmla="*/ 0 h 39"/>
                <a:gd name="T164" fmla="*/ 55 w 55"/>
                <a:gd name="T165" fmla="*/ 39 h 3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5" h="39">
                  <a:moveTo>
                    <a:pt x="0" y="21"/>
                  </a:moveTo>
                  <a:lnTo>
                    <a:pt x="2" y="21"/>
                  </a:lnTo>
                  <a:lnTo>
                    <a:pt x="4" y="23"/>
                  </a:lnTo>
                  <a:lnTo>
                    <a:pt x="6" y="23"/>
                  </a:lnTo>
                  <a:lnTo>
                    <a:pt x="6" y="25"/>
                  </a:lnTo>
                  <a:lnTo>
                    <a:pt x="8" y="25"/>
                  </a:lnTo>
                  <a:lnTo>
                    <a:pt x="10" y="25"/>
                  </a:lnTo>
                  <a:lnTo>
                    <a:pt x="12" y="27"/>
                  </a:lnTo>
                  <a:lnTo>
                    <a:pt x="14" y="27"/>
                  </a:lnTo>
                  <a:lnTo>
                    <a:pt x="15" y="27"/>
                  </a:lnTo>
                  <a:lnTo>
                    <a:pt x="17" y="29"/>
                  </a:lnTo>
                  <a:lnTo>
                    <a:pt x="19" y="29"/>
                  </a:lnTo>
                  <a:lnTo>
                    <a:pt x="21" y="31"/>
                  </a:lnTo>
                  <a:lnTo>
                    <a:pt x="23" y="31"/>
                  </a:lnTo>
                  <a:lnTo>
                    <a:pt x="25" y="31"/>
                  </a:lnTo>
                  <a:lnTo>
                    <a:pt x="27" y="33"/>
                  </a:lnTo>
                  <a:lnTo>
                    <a:pt x="29" y="33"/>
                  </a:lnTo>
                  <a:lnTo>
                    <a:pt x="31" y="33"/>
                  </a:lnTo>
                  <a:lnTo>
                    <a:pt x="33" y="35"/>
                  </a:lnTo>
                  <a:lnTo>
                    <a:pt x="35" y="35"/>
                  </a:lnTo>
                  <a:lnTo>
                    <a:pt x="37" y="35"/>
                  </a:lnTo>
                  <a:lnTo>
                    <a:pt x="38" y="35"/>
                  </a:lnTo>
                  <a:lnTo>
                    <a:pt x="40" y="36"/>
                  </a:lnTo>
                  <a:lnTo>
                    <a:pt x="42" y="36"/>
                  </a:lnTo>
                  <a:lnTo>
                    <a:pt x="44" y="36"/>
                  </a:lnTo>
                  <a:lnTo>
                    <a:pt x="46" y="38"/>
                  </a:lnTo>
                  <a:lnTo>
                    <a:pt x="48" y="38"/>
                  </a:lnTo>
                  <a:lnTo>
                    <a:pt x="54" y="15"/>
                  </a:lnTo>
                  <a:lnTo>
                    <a:pt x="52" y="14"/>
                  </a:lnTo>
                  <a:lnTo>
                    <a:pt x="50" y="14"/>
                  </a:lnTo>
                  <a:lnTo>
                    <a:pt x="48" y="14"/>
                  </a:lnTo>
                  <a:lnTo>
                    <a:pt x="46" y="14"/>
                  </a:lnTo>
                  <a:lnTo>
                    <a:pt x="46" y="12"/>
                  </a:lnTo>
                  <a:lnTo>
                    <a:pt x="44" y="12"/>
                  </a:lnTo>
                  <a:lnTo>
                    <a:pt x="42" y="12"/>
                  </a:lnTo>
                  <a:lnTo>
                    <a:pt x="40" y="12"/>
                  </a:lnTo>
                  <a:lnTo>
                    <a:pt x="38" y="10"/>
                  </a:lnTo>
                  <a:lnTo>
                    <a:pt x="37" y="10"/>
                  </a:lnTo>
                  <a:lnTo>
                    <a:pt x="35" y="10"/>
                  </a:lnTo>
                  <a:lnTo>
                    <a:pt x="33" y="8"/>
                  </a:lnTo>
                  <a:lnTo>
                    <a:pt x="31" y="8"/>
                  </a:lnTo>
                  <a:lnTo>
                    <a:pt x="29" y="8"/>
                  </a:lnTo>
                  <a:lnTo>
                    <a:pt x="27" y="6"/>
                  </a:lnTo>
                  <a:lnTo>
                    <a:pt x="25" y="6"/>
                  </a:lnTo>
                  <a:lnTo>
                    <a:pt x="23" y="6"/>
                  </a:lnTo>
                  <a:lnTo>
                    <a:pt x="23" y="4"/>
                  </a:lnTo>
                  <a:lnTo>
                    <a:pt x="21" y="4"/>
                  </a:lnTo>
                  <a:lnTo>
                    <a:pt x="19" y="4"/>
                  </a:lnTo>
                  <a:lnTo>
                    <a:pt x="17" y="2"/>
                  </a:lnTo>
                  <a:lnTo>
                    <a:pt x="15" y="2"/>
                  </a:lnTo>
                  <a:lnTo>
                    <a:pt x="14" y="2"/>
                  </a:lnTo>
                  <a:lnTo>
                    <a:pt x="14" y="0"/>
                  </a:lnTo>
                  <a:lnTo>
                    <a:pt x="12" y="0"/>
                  </a:lnTo>
                  <a:lnTo>
                    <a:pt x="0" y="21"/>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25" name="Freeform 153"/>
            <p:cNvSpPr>
              <a:spLocks/>
            </p:cNvSpPr>
            <p:nvPr/>
          </p:nvSpPr>
          <p:spPr bwMode="auto">
            <a:xfrm>
              <a:off x="3371" y="1688"/>
              <a:ext cx="97" cy="53"/>
            </a:xfrm>
            <a:custGeom>
              <a:avLst/>
              <a:gdLst>
                <a:gd name="T0" fmla="*/ 4 w 97"/>
                <a:gd name="T1" fmla="*/ 23 h 53"/>
                <a:gd name="T2" fmla="*/ 10 w 97"/>
                <a:gd name="T3" fmla="*/ 25 h 53"/>
                <a:gd name="T4" fmla="*/ 15 w 97"/>
                <a:gd name="T5" fmla="*/ 27 h 53"/>
                <a:gd name="T6" fmla="*/ 23 w 97"/>
                <a:gd name="T7" fmla="*/ 29 h 53"/>
                <a:gd name="T8" fmla="*/ 29 w 97"/>
                <a:gd name="T9" fmla="*/ 31 h 53"/>
                <a:gd name="T10" fmla="*/ 34 w 97"/>
                <a:gd name="T11" fmla="*/ 33 h 53"/>
                <a:gd name="T12" fmla="*/ 40 w 97"/>
                <a:gd name="T13" fmla="*/ 35 h 53"/>
                <a:gd name="T14" fmla="*/ 46 w 97"/>
                <a:gd name="T15" fmla="*/ 37 h 53"/>
                <a:gd name="T16" fmla="*/ 52 w 97"/>
                <a:gd name="T17" fmla="*/ 39 h 53"/>
                <a:gd name="T18" fmla="*/ 57 w 97"/>
                <a:gd name="T19" fmla="*/ 41 h 53"/>
                <a:gd name="T20" fmla="*/ 63 w 97"/>
                <a:gd name="T21" fmla="*/ 43 h 53"/>
                <a:gd name="T22" fmla="*/ 69 w 97"/>
                <a:gd name="T23" fmla="*/ 45 h 53"/>
                <a:gd name="T24" fmla="*/ 73 w 97"/>
                <a:gd name="T25" fmla="*/ 46 h 53"/>
                <a:gd name="T26" fmla="*/ 77 w 97"/>
                <a:gd name="T27" fmla="*/ 48 h 53"/>
                <a:gd name="T28" fmla="*/ 80 w 97"/>
                <a:gd name="T29" fmla="*/ 50 h 53"/>
                <a:gd name="T30" fmla="*/ 82 w 97"/>
                <a:gd name="T31" fmla="*/ 52 h 53"/>
                <a:gd name="T32" fmla="*/ 96 w 97"/>
                <a:gd name="T33" fmla="*/ 31 h 53"/>
                <a:gd name="T34" fmla="*/ 92 w 97"/>
                <a:gd name="T35" fmla="*/ 29 h 53"/>
                <a:gd name="T36" fmla="*/ 88 w 97"/>
                <a:gd name="T37" fmla="*/ 27 h 53"/>
                <a:gd name="T38" fmla="*/ 84 w 97"/>
                <a:gd name="T39" fmla="*/ 25 h 53"/>
                <a:gd name="T40" fmla="*/ 78 w 97"/>
                <a:gd name="T41" fmla="*/ 23 h 53"/>
                <a:gd name="T42" fmla="*/ 75 w 97"/>
                <a:gd name="T43" fmla="*/ 22 h 53"/>
                <a:gd name="T44" fmla="*/ 69 w 97"/>
                <a:gd name="T45" fmla="*/ 20 h 53"/>
                <a:gd name="T46" fmla="*/ 63 w 97"/>
                <a:gd name="T47" fmla="*/ 18 h 53"/>
                <a:gd name="T48" fmla="*/ 57 w 97"/>
                <a:gd name="T49" fmla="*/ 16 h 53"/>
                <a:gd name="T50" fmla="*/ 52 w 97"/>
                <a:gd name="T51" fmla="*/ 14 h 53"/>
                <a:gd name="T52" fmla="*/ 46 w 97"/>
                <a:gd name="T53" fmla="*/ 12 h 53"/>
                <a:gd name="T54" fmla="*/ 38 w 97"/>
                <a:gd name="T55" fmla="*/ 8 h 53"/>
                <a:gd name="T56" fmla="*/ 33 w 97"/>
                <a:gd name="T57" fmla="*/ 6 h 53"/>
                <a:gd name="T58" fmla="*/ 25 w 97"/>
                <a:gd name="T59" fmla="*/ 4 h 53"/>
                <a:gd name="T60" fmla="*/ 19 w 97"/>
                <a:gd name="T61" fmla="*/ 2 h 53"/>
                <a:gd name="T62" fmla="*/ 13 w 97"/>
                <a:gd name="T63" fmla="*/ 2 h 53"/>
                <a:gd name="T64" fmla="*/ 6 w 97"/>
                <a:gd name="T65" fmla="*/ 0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7"/>
                <a:gd name="T100" fmla="*/ 0 h 53"/>
                <a:gd name="T101" fmla="*/ 97 w 97"/>
                <a:gd name="T102" fmla="*/ 53 h 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7" h="53">
                  <a:moveTo>
                    <a:pt x="0" y="23"/>
                  </a:moveTo>
                  <a:lnTo>
                    <a:pt x="4" y="23"/>
                  </a:lnTo>
                  <a:lnTo>
                    <a:pt x="6" y="25"/>
                  </a:lnTo>
                  <a:lnTo>
                    <a:pt x="10" y="25"/>
                  </a:lnTo>
                  <a:lnTo>
                    <a:pt x="13" y="27"/>
                  </a:lnTo>
                  <a:lnTo>
                    <a:pt x="15" y="27"/>
                  </a:lnTo>
                  <a:lnTo>
                    <a:pt x="19" y="29"/>
                  </a:lnTo>
                  <a:lnTo>
                    <a:pt x="23" y="29"/>
                  </a:lnTo>
                  <a:lnTo>
                    <a:pt x="25" y="29"/>
                  </a:lnTo>
                  <a:lnTo>
                    <a:pt x="29" y="31"/>
                  </a:lnTo>
                  <a:lnTo>
                    <a:pt x="33" y="31"/>
                  </a:lnTo>
                  <a:lnTo>
                    <a:pt x="34" y="33"/>
                  </a:lnTo>
                  <a:lnTo>
                    <a:pt x="38" y="35"/>
                  </a:lnTo>
                  <a:lnTo>
                    <a:pt x="40" y="35"/>
                  </a:lnTo>
                  <a:lnTo>
                    <a:pt x="44" y="37"/>
                  </a:lnTo>
                  <a:lnTo>
                    <a:pt x="46" y="37"/>
                  </a:lnTo>
                  <a:lnTo>
                    <a:pt x="50" y="39"/>
                  </a:lnTo>
                  <a:lnTo>
                    <a:pt x="52" y="39"/>
                  </a:lnTo>
                  <a:lnTo>
                    <a:pt x="55" y="41"/>
                  </a:lnTo>
                  <a:lnTo>
                    <a:pt x="57" y="41"/>
                  </a:lnTo>
                  <a:lnTo>
                    <a:pt x="61" y="43"/>
                  </a:lnTo>
                  <a:lnTo>
                    <a:pt x="63" y="43"/>
                  </a:lnTo>
                  <a:lnTo>
                    <a:pt x="65" y="45"/>
                  </a:lnTo>
                  <a:lnTo>
                    <a:pt x="69" y="45"/>
                  </a:lnTo>
                  <a:lnTo>
                    <a:pt x="71" y="46"/>
                  </a:lnTo>
                  <a:lnTo>
                    <a:pt x="73" y="46"/>
                  </a:lnTo>
                  <a:lnTo>
                    <a:pt x="75" y="48"/>
                  </a:lnTo>
                  <a:lnTo>
                    <a:pt x="77" y="48"/>
                  </a:lnTo>
                  <a:lnTo>
                    <a:pt x="78" y="50"/>
                  </a:lnTo>
                  <a:lnTo>
                    <a:pt x="80" y="50"/>
                  </a:lnTo>
                  <a:lnTo>
                    <a:pt x="82" y="50"/>
                  </a:lnTo>
                  <a:lnTo>
                    <a:pt x="82" y="52"/>
                  </a:lnTo>
                  <a:lnTo>
                    <a:pt x="84" y="52"/>
                  </a:lnTo>
                  <a:lnTo>
                    <a:pt x="96" y="31"/>
                  </a:lnTo>
                  <a:lnTo>
                    <a:pt x="94" y="29"/>
                  </a:lnTo>
                  <a:lnTo>
                    <a:pt x="92" y="29"/>
                  </a:lnTo>
                  <a:lnTo>
                    <a:pt x="90" y="27"/>
                  </a:lnTo>
                  <a:lnTo>
                    <a:pt x="88" y="27"/>
                  </a:lnTo>
                  <a:lnTo>
                    <a:pt x="86" y="27"/>
                  </a:lnTo>
                  <a:lnTo>
                    <a:pt x="84" y="25"/>
                  </a:lnTo>
                  <a:lnTo>
                    <a:pt x="82" y="25"/>
                  </a:lnTo>
                  <a:lnTo>
                    <a:pt x="78" y="23"/>
                  </a:lnTo>
                  <a:lnTo>
                    <a:pt x="77" y="23"/>
                  </a:lnTo>
                  <a:lnTo>
                    <a:pt x="75" y="22"/>
                  </a:lnTo>
                  <a:lnTo>
                    <a:pt x="73" y="22"/>
                  </a:lnTo>
                  <a:lnTo>
                    <a:pt x="69" y="20"/>
                  </a:lnTo>
                  <a:lnTo>
                    <a:pt x="67" y="18"/>
                  </a:lnTo>
                  <a:lnTo>
                    <a:pt x="63" y="18"/>
                  </a:lnTo>
                  <a:lnTo>
                    <a:pt x="61" y="16"/>
                  </a:lnTo>
                  <a:lnTo>
                    <a:pt x="57" y="16"/>
                  </a:lnTo>
                  <a:lnTo>
                    <a:pt x="55" y="14"/>
                  </a:lnTo>
                  <a:lnTo>
                    <a:pt x="52" y="14"/>
                  </a:lnTo>
                  <a:lnTo>
                    <a:pt x="48" y="12"/>
                  </a:lnTo>
                  <a:lnTo>
                    <a:pt x="46" y="12"/>
                  </a:lnTo>
                  <a:lnTo>
                    <a:pt x="42" y="10"/>
                  </a:lnTo>
                  <a:lnTo>
                    <a:pt x="38" y="8"/>
                  </a:lnTo>
                  <a:lnTo>
                    <a:pt x="36" y="8"/>
                  </a:lnTo>
                  <a:lnTo>
                    <a:pt x="33" y="6"/>
                  </a:lnTo>
                  <a:lnTo>
                    <a:pt x="29" y="6"/>
                  </a:lnTo>
                  <a:lnTo>
                    <a:pt x="25" y="4"/>
                  </a:lnTo>
                  <a:lnTo>
                    <a:pt x="23" y="4"/>
                  </a:lnTo>
                  <a:lnTo>
                    <a:pt x="19" y="2"/>
                  </a:lnTo>
                  <a:lnTo>
                    <a:pt x="15" y="2"/>
                  </a:lnTo>
                  <a:lnTo>
                    <a:pt x="13" y="2"/>
                  </a:lnTo>
                  <a:lnTo>
                    <a:pt x="10" y="0"/>
                  </a:lnTo>
                  <a:lnTo>
                    <a:pt x="6" y="0"/>
                  </a:lnTo>
                  <a:lnTo>
                    <a:pt x="0" y="23"/>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26" name="Freeform 154"/>
            <p:cNvSpPr>
              <a:spLocks/>
            </p:cNvSpPr>
            <p:nvPr/>
          </p:nvSpPr>
          <p:spPr bwMode="auto">
            <a:xfrm>
              <a:off x="3308" y="1662"/>
              <a:ext cx="70" cy="50"/>
            </a:xfrm>
            <a:custGeom>
              <a:avLst/>
              <a:gdLst>
                <a:gd name="T0" fmla="*/ 0 w 70"/>
                <a:gd name="T1" fmla="*/ 17 h 50"/>
                <a:gd name="T2" fmla="*/ 2 w 70"/>
                <a:gd name="T3" fmla="*/ 17 h 50"/>
                <a:gd name="T4" fmla="*/ 4 w 70"/>
                <a:gd name="T5" fmla="*/ 19 h 50"/>
                <a:gd name="T6" fmla="*/ 6 w 70"/>
                <a:gd name="T7" fmla="*/ 21 h 50"/>
                <a:gd name="T8" fmla="*/ 7 w 70"/>
                <a:gd name="T9" fmla="*/ 23 h 50"/>
                <a:gd name="T10" fmla="*/ 9 w 70"/>
                <a:gd name="T11" fmla="*/ 25 h 50"/>
                <a:gd name="T12" fmla="*/ 11 w 70"/>
                <a:gd name="T13" fmla="*/ 26 h 50"/>
                <a:gd name="T14" fmla="*/ 13 w 70"/>
                <a:gd name="T15" fmla="*/ 26 h 50"/>
                <a:gd name="T16" fmla="*/ 15 w 70"/>
                <a:gd name="T17" fmla="*/ 28 h 50"/>
                <a:gd name="T18" fmla="*/ 15 w 70"/>
                <a:gd name="T19" fmla="*/ 30 h 50"/>
                <a:gd name="T20" fmla="*/ 17 w 70"/>
                <a:gd name="T21" fmla="*/ 30 h 50"/>
                <a:gd name="T22" fmla="*/ 19 w 70"/>
                <a:gd name="T23" fmla="*/ 32 h 50"/>
                <a:gd name="T24" fmla="*/ 21 w 70"/>
                <a:gd name="T25" fmla="*/ 32 h 50"/>
                <a:gd name="T26" fmla="*/ 23 w 70"/>
                <a:gd name="T27" fmla="*/ 34 h 50"/>
                <a:gd name="T28" fmla="*/ 25 w 70"/>
                <a:gd name="T29" fmla="*/ 36 h 50"/>
                <a:gd name="T30" fmla="*/ 27 w 70"/>
                <a:gd name="T31" fmla="*/ 36 h 50"/>
                <a:gd name="T32" fmla="*/ 29 w 70"/>
                <a:gd name="T33" fmla="*/ 38 h 50"/>
                <a:gd name="T34" fmla="*/ 30 w 70"/>
                <a:gd name="T35" fmla="*/ 38 h 50"/>
                <a:gd name="T36" fmla="*/ 32 w 70"/>
                <a:gd name="T37" fmla="*/ 40 h 50"/>
                <a:gd name="T38" fmla="*/ 36 w 70"/>
                <a:gd name="T39" fmla="*/ 40 h 50"/>
                <a:gd name="T40" fmla="*/ 38 w 70"/>
                <a:gd name="T41" fmla="*/ 42 h 50"/>
                <a:gd name="T42" fmla="*/ 40 w 70"/>
                <a:gd name="T43" fmla="*/ 42 h 50"/>
                <a:gd name="T44" fmla="*/ 42 w 70"/>
                <a:gd name="T45" fmla="*/ 44 h 50"/>
                <a:gd name="T46" fmla="*/ 46 w 70"/>
                <a:gd name="T47" fmla="*/ 44 h 50"/>
                <a:gd name="T48" fmla="*/ 48 w 70"/>
                <a:gd name="T49" fmla="*/ 46 h 50"/>
                <a:gd name="T50" fmla="*/ 52 w 70"/>
                <a:gd name="T51" fmla="*/ 46 h 50"/>
                <a:gd name="T52" fmla="*/ 53 w 70"/>
                <a:gd name="T53" fmla="*/ 48 h 50"/>
                <a:gd name="T54" fmla="*/ 57 w 70"/>
                <a:gd name="T55" fmla="*/ 48 h 50"/>
                <a:gd name="T56" fmla="*/ 61 w 70"/>
                <a:gd name="T57" fmla="*/ 49 h 50"/>
                <a:gd name="T58" fmla="*/ 63 w 70"/>
                <a:gd name="T59" fmla="*/ 49 h 50"/>
                <a:gd name="T60" fmla="*/ 69 w 70"/>
                <a:gd name="T61" fmla="*/ 26 h 50"/>
                <a:gd name="T62" fmla="*/ 65 w 70"/>
                <a:gd name="T63" fmla="*/ 25 h 50"/>
                <a:gd name="T64" fmla="*/ 63 w 70"/>
                <a:gd name="T65" fmla="*/ 25 h 50"/>
                <a:gd name="T66" fmla="*/ 61 w 70"/>
                <a:gd name="T67" fmla="*/ 25 h 50"/>
                <a:gd name="T68" fmla="*/ 57 w 70"/>
                <a:gd name="T69" fmla="*/ 23 h 50"/>
                <a:gd name="T70" fmla="*/ 55 w 70"/>
                <a:gd name="T71" fmla="*/ 23 h 50"/>
                <a:gd name="T72" fmla="*/ 53 w 70"/>
                <a:gd name="T73" fmla="*/ 21 h 50"/>
                <a:gd name="T74" fmla="*/ 52 w 70"/>
                <a:gd name="T75" fmla="*/ 21 h 50"/>
                <a:gd name="T76" fmla="*/ 50 w 70"/>
                <a:gd name="T77" fmla="*/ 21 h 50"/>
                <a:gd name="T78" fmla="*/ 48 w 70"/>
                <a:gd name="T79" fmla="*/ 19 h 50"/>
                <a:gd name="T80" fmla="*/ 46 w 70"/>
                <a:gd name="T81" fmla="*/ 19 h 50"/>
                <a:gd name="T82" fmla="*/ 44 w 70"/>
                <a:gd name="T83" fmla="*/ 17 h 50"/>
                <a:gd name="T84" fmla="*/ 42 w 70"/>
                <a:gd name="T85" fmla="*/ 17 h 50"/>
                <a:gd name="T86" fmla="*/ 40 w 70"/>
                <a:gd name="T87" fmla="*/ 17 h 50"/>
                <a:gd name="T88" fmla="*/ 38 w 70"/>
                <a:gd name="T89" fmla="*/ 15 h 50"/>
                <a:gd name="T90" fmla="*/ 36 w 70"/>
                <a:gd name="T91" fmla="*/ 15 h 50"/>
                <a:gd name="T92" fmla="*/ 36 w 70"/>
                <a:gd name="T93" fmla="*/ 13 h 50"/>
                <a:gd name="T94" fmla="*/ 34 w 70"/>
                <a:gd name="T95" fmla="*/ 13 h 50"/>
                <a:gd name="T96" fmla="*/ 32 w 70"/>
                <a:gd name="T97" fmla="*/ 11 h 50"/>
                <a:gd name="T98" fmla="*/ 30 w 70"/>
                <a:gd name="T99" fmla="*/ 11 h 50"/>
                <a:gd name="T100" fmla="*/ 29 w 70"/>
                <a:gd name="T101" fmla="*/ 9 h 50"/>
                <a:gd name="T102" fmla="*/ 27 w 70"/>
                <a:gd name="T103" fmla="*/ 7 h 50"/>
                <a:gd name="T104" fmla="*/ 25 w 70"/>
                <a:gd name="T105" fmla="*/ 5 h 50"/>
                <a:gd name="T106" fmla="*/ 23 w 70"/>
                <a:gd name="T107" fmla="*/ 3 h 50"/>
                <a:gd name="T108" fmla="*/ 21 w 70"/>
                <a:gd name="T109" fmla="*/ 3 h 50"/>
                <a:gd name="T110" fmla="*/ 21 w 70"/>
                <a:gd name="T111" fmla="*/ 2 h 50"/>
                <a:gd name="T112" fmla="*/ 19 w 70"/>
                <a:gd name="T113" fmla="*/ 2 h 50"/>
                <a:gd name="T114" fmla="*/ 19 w 70"/>
                <a:gd name="T115" fmla="*/ 0 h 50"/>
                <a:gd name="T116" fmla="*/ 17 w 70"/>
                <a:gd name="T117" fmla="*/ 0 h 50"/>
                <a:gd name="T118" fmla="*/ 0 w 70"/>
                <a:gd name="T119" fmla="*/ 17 h 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0"/>
                <a:gd name="T181" fmla="*/ 0 h 50"/>
                <a:gd name="T182" fmla="*/ 70 w 70"/>
                <a:gd name="T183" fmla="*/ 50 h 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0" h="50">
                  <a:moveTo>
                    <a:pt x="0" y="17"/>
                  </a:moveTo>
                  <a:lnTo>
                    <a:pt x="2" y="17"/>
                  </a:lnTo>
                  <a:lnTo>
                    <a:pt x="4" y="19"/>
                  </a:lnTo>
                  <a:lnTo>
                    <a:pt x="6" y="21"/>
                  </a:lnTo>
                  <a:lnTo>
                    <a:pt x="7" y="23"/>
                  </a:lnTo>
                  <a:lnTo>
                    <a:pt x="9" y="25"/>
                  </a:lnTo>
                  <a:lnTo>
                    <a:pt x="11" y="26"/>
                  </a:lnTo>
                  <a:lnTo>
                    <a:pt x="13" y="26"/>
                  </a:lnTo>
                  <a:lnTo>
                    <a:pt x="15" y="28"/>
                  </a:lnTo>
                  <a:lnTo>
                    <a:pt x="15" y="30"/>
                  </a:lnTo>
                  <a:lnTo>
                    <a:pt x="17" y="30"/>
                  </a:lnTo>
                  <a:lnTo>
                    <a:pt x="19" y="32"/>
                  </a:lnTo>
                  <a:lnTo>
                    <a:pt x="21" y="32"/>
                  </a:lnTo>
                  <a:lnTo>
                    <a:pt x="23" y="34"/>
                  </a:lnTo>
                  <a:lnTo>
                    <a:pt x="25" y="36"/>
                  </a:lnTo>
                  <a:lnTo>
                    <a:pt x="27" y="36"/>
                  </a:lnTo>
                  <a:lnTo>
                    <a:pt x="29" y="38"/>
                  </a:lnTo>
                  <a:lnTo>
                    <a:pt x="30" y="38"/>
                  </a:lnTo>
                  <a:lnTo>
                    <a:pt x="32" y="40"/>
                  </a:lnTo>
                  <a:lnTo>
                    <a:pt x="36" y="40"/>
                  </a:lnTo>
                  <a:lnTo>
                    <a:pt x="38" y="42"/>
                  </a:lnTo>
                  <a:lnTo>
                    <a:pt x="40" y="42"/>
                  </a:lnTo>
                  <a:lnTo>
                    <a:pt x="42" y="44"/>
                  </a:lnTo>
                  <a:lnTo>
                    <a:pt x="46" y="44"/>
                  </a:lnTo>
                  <a:lnTo>
                    <a:pt x="48" y="46"/>
                  </a:lnTo>
                  <a:lnTo>
                    <a:pt x="52" y="46"/>
                  </a:lnTo>
                  <a:lnTo>
                    <a:pt x="53" y="48"/>
                  </a:lnTo>
                  <a:lnTo>
                    <a:pt x="57" y="48"/>
                  </a:lnTo>
                  <a:lnTo>
                    <a:pt x="61" y="49"/>
                  </a:lnTo>
                  <a:lnTo>
                    <a:pt x="63" y="49"/>
                  </a:lnTo>
                  <a:lnTo>
                    <a:pt x="69" y="26"/>
                  </a:lnTo>
                  <a:lnTo>
                    <a:pt x="65" y="25"/>
                  </a:lnTo>
                  <a:lnTo>
                    <a:pt x="63" y="25"/>
                  </a:lnTo>
                  <a:lnTo>
                    <a:pt x="61" y="25"/>
                  </a:lnTo>
                  <a:lnTo>
                    <a:pt x="57" y="23"/>
                  </a:lnTo>
                  <a:lnTo>
                    <a:pt x="55" y="23"/>
                  </a:lnTo>
                  <a:lnTo>
                    <a:pt x="53" y="21"/>
                  </a:lnTo>
                  <a:lnTo>
                    <a:pt x="52" y="21"/>
                  </a:lnTo>
                  <a:lnTo>
                    <a:pt x="50" y="21"/>
                  </a:lnTo>
                  <a:lnTo>
                    <a:pt x="48" y="19"/>
                  </a:lnTo>
                  <a:lnTo>
                    <a:pt x="46" y="19"/>
                  </a:lnTo>
                  <a:lnTo>
                    <a:pt x="44" y="17"/>
                  </a:lnTo>
                  <a:lnTo>
                    <a:pt x="42" y="17"/>
                  </a:lnTo>
                  <a:lnTo>
                    <a:pt x="40" y="17"/>
                  </a:lnTo>
                  <a:lnTo>
                    <a:pt x="38" y="15"/>
                  </a:lnTo>
                  <a:lnTo>
                    <a:pt x="36" y="15"/>
                  </a:lnTo>
                  <a:lnTo>
                    <a:pt x="36" y="13"/>
                  </a:lnTo>
                  <a:lnTo>
                    <a:pt x="34" y="13"/>
                  </a:lnTo>
                  <a:lnTo>
                    <a:pt x="32" y="11"/>
                  </a:lnTo>
                  <a:lnTo>
                    <a:pt x="30" y="11"/>
                  </a:lnTo>
                  <a:lnTo>
                    <a:pt x="29" y="9"/>
                  </a:lnTo>
                  <a:lnTo>
                    <a:pt x="27" y="7"/>
                  </a:lnTo>
                  <a:lnTo>
                    <a:pt x="25" y="5"/>
                  </a:lnTo>
                  <a:lnTo>
                    <a:pt x="23" y="3"/>
                  </a:lnTo>
                  <a:lnTo>
                    <a:pt x="21" y="3"/>
                  </a:lnTo>
                  <a:lnTo>
                    <a:pt x="21" y="2"/>
                  </a:lnTo>
                  <a:lnTo>
                    <a:pt x="19" y="2"/>
                  </a:lnTo>
                  <a:lnTo>
                    <a:pt x="19" y="0"/>
                  </a:lnTo>
                  <a:lnTo>
                    <a:pt x="17" y="0"/>
                  </a:lnTo>
                  <a:lnTo>
                    <a:pt x="0" y="17"/>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27" name="Freeform 155"/>
            <p:cNvSpPr>
              <a:spLocks/>
            </p:cNvSpPr>
            <p:nvPr/>
          </p:nvSpPr>
          <p:spPr bwMode="auto">
            <a:xfrm>
              <a:off x="3298" y="1616"/>
              <a:ext cx="28" cy="64"/>
            </a:xfrm>
            <a:custGeom>
              <a:avLst/>
              <a:gdLst>
                <a:gd name="T0" fmla="*/ 0 w 28"/>
                <a:gd name="T1" fmla="*/ 0 h 64"/>
                <a:gd name="T2" fmla="*/ 0 w 28"/>
                <a:gd name="T3" fmla="*/ 2 h 64"/>
                <a:gd name="T4" fmla="*/ 0 w 28"/>
                <a:gd name="T5" fmla="*/ 3 h 64"/>
                <a:gd name="T6" fmla="*/ 0 w 28"/>
                <a:gd name="T7" fmla="*/ 5 h 64"/>
                <a:gd name="T8" fmla="*/ 0 w 28"/>
                <a:gd name="T9" fmla="*/ 7 h 64"/>
                <a:gd name="T10" fmla="*/ 0 w 28"/>
                <a:gd name="T11" fmla="*/ 9 h 64"/>
                <a:gd name="T12" fmla="*/ 0 w 28"/>
                <a:gd name="T13" fmla="*/ 11 h 64"/>
                <a:gd name="T14" fmla="*/ 0 w 28"/>
                <a:gd name="T15" fmla="*/ 13 h 64"/>
                <a:gd name="T16" fmla="*/ 0 w 28"/>
                <a:gd name="T17" fmla="*/ 15 h 64"/>
                <a:gd name="T18" fmla="*/ 0 w 28"/>
                <a:gd name="T19" fmla="*/ 17 h 64"/>
                <a:gd name="T20" fmla="*/ 0 w 28"/>
                <a:gd name="T21" fmla="*/ 19 h 64"/>
                <a:gd name="T22" fmla="*/ 0 w 28"/>
                <a:gd name="T23" fmla="*/ 21 h 64"/>
                <a:gd name="T24" fmla="*/ 0 w 28"/>
                <a:gd name="T25" fmla="*/ 23 h 64"/>
                <a:gd name="T26" fmla="*/ 0 w 28"/>
                <a:gd name="T27" fmla="*/ 26 h 64"/>
                <a:gd name="T28" fmla="*/ 0 w 28"/>
                <a:gd name="T29" fmla="*/ 28 h 64"/>
                <a:gd name="T30" fmla="*/ 0 w 28"/>
                <a:gd name="T31" fmla="*/ 30 h 64"/>
                <a:gd name="T32" fmla="*/ 0 w 28"/>
                <a:gd name="T33" fmla="*/ 32 h 64"/>
                <a:gd name="T34" fmla="*/ 0 w 28"/>
                <a:gd name="T35" fmla="*/ 36 h 64"/>
                <a:gd name="T36" fmla="*/ 0 w 28"/>
                <a:gd name="T37" fmla="*/ 38 h 64"/>
                <a:gd name="T38" fmla="*/ 2 w 28"/>
                <a:gd name="T39" fmla="*/ 40 h 64"/>
                <a:gd name="T40" fmla="*/ 2 w 28"/>
                <a:gd name="T41" fmla="*/ 44 h 64"/>
                <a:gd name="T42" fmla="*/ 2 w 28"/>
                <a:gd name="T43" fmla="*/ 46 h 64"/>
                <a:gd name="T44" fmla="*/ 2 w 28"/>
                <a:gd name="T45" fmla="*/ 48 h 64"/>
                <a:gd name="T46" fmla="*/ 4 w 28"/>
                <a:gd name="T47" fmla="*/ 51 h 64"/>
                <a:gd name="T48" fmla="*/ 4 w 28"/>
                <a:gd name="T49" fmla="*/ 53 h 64"/>
                <a:gd name="T50" fmla="*/ 6 w 28"/>
                <a:gd name="T51" fmla="*/ 55 h 64"/>
                <a:gd name="T52" fmla="*/ 8 w 28"/>
                <a:gd name="T53" fmla="*/ 57 h 64"/>
                <a:gd name="T54" fmla="*/ 8 w 28"/>
                <a:gd name="T55" fmla="*/ 59 h 64"/>
                <a:gd name="T56" fmla="*/ 10 w 28"/>
                <a:gd name="T57" fmla="*/ 63 h 64"/>
                <a:gd name="T58" fmla="*/ 27 w 28"/>
                <a:gd name="T59" fmla="*/ 46 h 64"/>
                <a:gd name="T60" fmla="*/ 27 w 28"/>
                <a:gd name="T61" fmla="*/ 44 h 64"/>
                <a:gd name="T62" fmla="*/ 27 w 28"/>
                <a:gd name="T63" fmla="*/ 42 h 64"/>
                <a:gd name="T64" fmla="*/ 25 w 28"/>
                <a:gd name="T65" fmla="*/ 40 h 64"/>
                <a:gd name="T66" fmla="*/ 25 w 28"/>
                <a:gd name="T67" fmla="*/ 38 h 64"/>
                <a:gd name="T68" fmla="*/ 25 w 28"/>
                <a:gd name="T69" fmla="*/ 36 h 64"/>
                <a:gd name="T70" fmla="*/ 25 w 28"/>
                <a:gd name="T71" fmla="*/ 34 h 64"/>
                <a:gd name="T72" fmla="*/ 25 w 28"/>
                <a:gd name="T73" fmla="*/ 32 h 64"/>
                <a:gd name="T74" fmla="*/ 25 w 28"/>
                <a:gd name="T75" fmla="*/ 30 h 64"/>
                <a:gd name="T76" fmla="*/ 25 w 28"/>
                <a:gd name="T77" fmla="*/ 28 h 64"/>
                <a:gd name="T78" fmla="*/ 23 w 28"/>
                <a:gd name="T79" fmla="*/ 26 h 64"/>
                <a:gd name="T80" fmla="*/ 23 w 28"/>
                <a:gd name="T81" fmla="*/ 25 h 64"/>
                <a:gd name="T82" fmla="*/ 23 w 28"/>
                <a:gd name="T83" fmla="*/ 23 h 64"/>
                <a:gd name="T84" fmla="*/ 23 w 28"/>
                <a:gd name="T85" fmla="*/ 21 h 64"/>
                <a:gd name="T86" fmla="*/ 23 w 28"/>
                <a:gd name="T87" fmla="*/ 19 h 64"/>
                <a:gd name="T88" fmla="*/ 23 w 28"/>
                <a:gd name="T89" fmla="*/ 17 h 64"/>
                <a:gd name="T90" fmla="*/ 23 w 28"/>
                <a:gd name="T91" fmla="*/ 15 h 64"/>
                <a:gd name="T92" fmla="*/ 23 w 28"/>
                <a:gd name="T93" fmla="*/ 13 h 64"/>
                <a:gd name="T94" fmla="*/ 25 w 28"/>
                <a:gd name="T95" fmla="*/ 11 h 64"/>
                <a:gd name="T96" fmla="*/ 25 w 28"/>
                <a:gd name="T97" fmla="*/ 9 h 64"/>
                <a:gd name="T98" fmla="*/ 25 w 28"/>
                <a:gd name="T99" fmla="*/ 7 h 64"/>
                <a:gd name="T100" fmla="*/ 25 w 28"/>
                <a:gd name="T101" fmla="*/ 5 h 64"/>
                <a:gd name="T102" fmla="*/ 25 w 28"/>
                <a:gd name="T103" fmla="*/ 3 h 64"/>
                <a:gd name="T104" fmla="*/ 25 w 28"/>
                <a:gd name="T105" fmla="*/ 2 h 64"/>
                <a:gd name="T106" fmla="*/ 0 w 28"/>
                <a:gd name="T107" fmla="*/ 0 h 6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8"/>
                <a:gd name="T163" fmla="*/ 0 h 64"/>
                <a:gd name="T164" fmla="*/ 28 w 28"/>
                <a:gd name="T165" fmla="*/ 64 h 6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8" h="64">
                  <a:moveTo>
                    <a:pt x="0" y="0"/>
                  </a:moveTo>
                  <a:lnTo>
                    <a:pt x="0" y="2"/>
                  </a:lnTo>
                  <a:lnTo>
                    <a:pt x="0" y="3"/>
                  </a:lnTo>
                  <a:lnTo>
                    <a:pt x="0" y="5"/>
                  </a:lnTo>
                  <a:lnTo>
                    <a:pt x="0" y="7"/>
                  </a:lnTo>
                  <a:lnTo>
                    <a:pt x="0" y="9"/>
                  </a:lnTo>
                  <a:lnTo>
                    <a:pt x="0" y="11"/>
                  </a:lnTo>
                  <a:lnTo>
                    <a:pt x="0" y="13"/>
                  </a:lnTo>
                  <a:lnTo>
                    <a:pt x="0" y="15"/>
                  </a:lnTo>
                  <a:lnTo>
                    <a:pt x="0" y="17"/>
                  </a:lnTo>
                  <a:lnTo>
                    <a:pt x="0" y="19"/>
                  </a:lnTo>
                  <a:lnTo>
                    <a:pt x="0" y="21"/>
                  </a:lnTo>
                  <a:lnTo>
                    <a:pt x="0" y="23"/>
                  </a:lnTo>
                  <a:lnTo>
                    <a:pt x="0" y="26"/>
                  </a:lnTo>
                  <a:lnTo>
                    <a:pt x="0" y="28"/>
                  </a:lnTo>
                  <a:lnTo>
                    <a:pt x="0" y="30"/>
                  </a:lnTo>
                  <a:lnTo>
                    <a:pt x="0" y="32"/>
                  </a:lnTo>
                  <a:lnTo>
                    <a:pt x="0" y="36"/>
                  </a:lnTo>
                  <a:lnTo>
                    <a:pt x="0" y="38"/>
                  </a:lnTo>
                  <a:lnTo>
                    <a:pt x="2" y="40"/>
                  </a:lnTo>
                  <a:lnTo>
                    <a:pt x="2" y="44"/>
                  </a:lnTo>
                  <a:lnTo>
                    <a:pt x="2" y="46"/>
                  </a:lnTo>
                  <a:lnTo>
                    <a:pt x="2" y="48"/>
                  </a:lnTo>
                  <a:lnTo>
                    <a:pt x="4" y="51"/>
                  </a:lnTo>
                  <a:lnTo>
                    <a:pt x="4" y="53"/>
                  </a:lnTo>
                  <a:lnTo>
                    <a:pt x="6" y="55"/>
                  </a:lnTo>
                  <a:lnTo>
                    <a:pt x="8" y="57"/>
                  </a:lnTo>
                  <a:lnTo>
                    <a:pt x="8" y="59"/>
                  </a:lnTo>
                  <a:lnTo>
                    <a:pt x="10" y="63"/>
                  </a:lnTo>
                  <a:lnTo>
                    <a:pt x="27" y="46"/>
                  </a:lnTo>
                  <a:lnTo>
                    <a:pt x="27" y="44"/>
                  </a:lnTo>
                  <a:lnTo>
                    <a:pt x="27" y="42"/>
                  </a:lnTo>
                  <a:lnTo>
                    <a:pt x="25" y="40"/>
                  </a:lnTo>
                  <a:lnTo>
                    <a:pt x="25" y="38"/>
                  </a:lnTo>
                  <a:lnTo>
                    <a:pt x="25" y="36"/>
                  </a:lnTo>
                  <a:lnTo>
                    <a:pt x="25" y="34"/>
                  </a:lnTo>
                  <a:lnTo>
                    <a:pt x="25" y="32"/>
                  </a:lnTo>
                  <a:lnTo>
                    <a:pt x="25" y="30"/>
                  </a:lnTo>
                  <a:lnTo>
                    <a:pt x="25" y="28"/>
                  </a:lnTo>
                  <a:lnTo>
                    <a:pt x="23" y="26"/>
                  </a:lnTo>
                  <a:lnTo>
                    <a:pt x="23" y="25"/>
                  </a:lnTo>
                  <a:lnTo>
                    <a:pt x="23" y="23"/>
                  </a:lnTo>
                  <a:lnTo>
                    <a:pt x="23" y="21"/>
                  </a:lnTo>
                  <a:lnTo>
                    <a:pt x="23" y="19"/>
                  </a:lnTo>
                  <a:lnTo>
                    <a:pt x="23" y="17"/>
                  </a:lnTo>
                  <a:lnTo>
                    <a:pt x="23" y="15"/>
                  </a:lnTo>
                  <a:lnTo>
                    <a:pt x="23" y="13"/>
                  </a:lnTo>
                  <a:lnTo>
                    <a:pt x="25" y="11"/>
                  </a:lnTo>
                  <a:lnTo>
                    <a:pt x="25" y="9"/>
                  </a:lnTo>
                  <a:lnTo>
                    <a:pt x="25" y="7"/>
                  </a:lnTo>
                  <a:lnTo>
                    <a:pt x="25" y="5"/>
                  </a:lnTo>
                  <a:lnTo>
                    <a:pt x="25" y="3"/>
                  </a:lnTo>
                  <a:lnTo>
                    <a:pt x="25" y="2"/>
                  </a:lnTo>
                  <a:lnTo>
                    <a:pt x="0" y="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28" name="Freeform 156"/>
            <p:cNvSpPr>
              <a:spLocks/>
            </p:cNvSpPr>
            <p:nvPr/>
          </p:nvSpPr>
          <p:spPr bwMode="auto">
            <a:xfrm>
              <a:off x="3298" y="1524"/>
              <a:ext cx="66" cy="95"/>
            </a:xfrm>
            <a:custGeom>
              <a:avLst/>
              <a:gdLst>
                <a:gd name="T0" fmla="*/ 48 w 66"/>
                <a:gd name="T1" fmla="*/ 0 h 95"/>
                <a:gd name="T2" fmla="*/ 44 w 66"/>
                <a:gd name="T3" fmla="*/ 5 h 95"/>
                <a:gd name="T4" fmla="*/ 40 w 66"/>
                <a:gd name="T5" fmla="*/ 9 h 95"/>
                <a:gd name="T6" fmla="*/ 37 w 66"/>
                <a:gd name="T7" fmla="*/ 13 h 95"/>
                <a:gd name="T8" fmla="*/ 33 w 66"/>
                <a:gd name="T9" fmla="*/ 17 h 95"/>
                <a:gd name="T10" fmla="*/ 31 w 66"/>
                <a:gd name="T11" fmla="*/ 21 h 95"/>
                <a:gd name="T12" fmla="*/ 27 w 66"/>
                <a:gd name="T13" fmla="*/ 27 h 95"/>
                <a:gd name="T14" fmla="*/ 25 w 66"/>
                <a:gd name="T15" fmla="*/ 30 h 95"/>
                <a:gd name="T16" fmla="*/ 21 w 66"/>
                <a:gd name="T17" fmla="*/ 34 h 95"/>
                <a:gd name="T18" fmla="*/ 19 w 66"/>
                <a:gd name="T19" fmla="*/ 38 h 95"/>
                <a:gd name="T20" fmla="*/ 17 w 66"/>
                <a:gd name="T21" fmla="*/ 42 h 95"/>
                <a:gd name="T22" fmla="*/ 16 w 66"/>
                <a:gd name="T23" fmla="*/ 46 h 95"/>
                <a:gd name="T24" fmla="*/ 14 w 66"/>
                <a:gd name="T25" fmla="*/ 50 h 95"/>
                <a:gd name="T26" fmla="*/ 12 w 66"/>
                <a:gd name="T27" fmla="*/ 53 h 95"/>
                <a:gd name="T28" fmla="*/ 10 w 66"/>
                <a:gd name="T29" fmla="*/ 55 h 95"/>
                <a:gd name="T30" fmla="*/ 10 w 66"/>
                <a:gd name="T31" fmla="*/ 59 h 95"/>
                <a:gd name="T32" fmla="*/ 8 w 66"/>
                <a:gd name="T33" fmla="*/ 63 h 95"/>
                <a:gd name="T34" fmla="*/ 8 w 66"/>
                <a:gd name="T35" fmla="*/ 65 h 95"/>
                <a:gd name="T36" fmla="*/ 6 w 66"/>
                <a:gd name="T37" fmla="*/ 69 h 95"/>
                <a:gd name="T38" fmla="*/ 6 w 66"/>
                <a:gd name="T39" fmla="*/ 71 h 95"/>
                <a:gd name="T40" fmla="*/ 4 w 66"/>
                <a:gd name="T41" fmla="*/ 74 h 95"/>
                <a:gd name="T42" fmla="*/ 4 w 66"/>
                <a:gd name="T43" fmla="*/ 76 h 95"/>
                <a:gd name="T44" fmla="*/ 2 w 66"/>
                <a:gd name="T45" fmla="*/ 78 h 95"/>
                <a:gd name="T46" fmla="*/ 2 w 66"/>
                <a:gd name="T47" fmla="*/ 82 h 95"/>
                <a:gd name="T48" fmla="*/ 2 w 66"/>
                <a:gd name="T49" fmla="*/ 84 h 95"/>
                <a:gd name="T50" fmla="*/ 2 w 66"/>
                <a:gd name="T51" fmla="*/ 86 h 95"/>
                <a:gd name="T52" fmla="*/ 2 w 66"/>
                <a:gd name="T53" fmla="*/ 88 h 95"/>
                <a:gd name="T54" fmla="*/ 0 w 66"/>
                <a:gd name="T55" fmla="*/ 90 h 95"/>
                <a:gd name="T56" fmla="*/ 0 w 66"/>
                <a:gd name="T57" fmla="*/ 92 h 95"/>
                <a:gd name="T58" fmla="*/ 25 w 66"/>
                <a:gd name="T59" fmla="*/ 94 h 95"/>
                <a:gd name="T60" fmla="*/ 25 w 66"/>
                <a:gd name="T61" fmla="*/ 92 h 95"/>
                <a:gd name="T62" fmla="*/ 25 w 66"/>
                <a:gd name="T63" fmla="*/ 90 h 95"/>
                <a:gd name="T64" fmla="*/ 25 w 66"/>
                <a:gd name="T65" fmla="*/ 88 h 95"/>
                <a:gd name="T66" fmla="*/ 27 w 66"/>
                <a:gd name="T67" fmla="*/ 86 h 95"/>
                <a:gd name="T68" fmla="*/ 27 w 66"/>
                <a:gd name="T69" fmla="*/ 84 h 95"/>
                <a:gd name="T70" fmla="*/ 27 w 66"/>
                <a:gd name="T71" fmla="*/ 82 h 95"/>
                <a:gd name="T72" fmla="*/ 27 w 66"/>
                <a:gd name="T73" fmla="*/ 80 h 95"/>
                <a:gd name="T74" fmla="*/ 29 w 66"/>
                <a:gd name="T75" fmla="*/ 78 h 95"/>
                <a:gd name="T76" fmla="*/ 29 w 66"/>
                <a:gd name="T77" fmla="*/ 76 h 95"/>
                <a:gd name="T78" fmla="*/ 29 w 66"/>
                <a:gd name="T79" fmla="*/ 74 h 95"/>
                <a:gd name="T80" fmla="*/ 31 w 66"/>
                <a:gd name="T81" fmla="*/ 71 h 95"/>
                <a:gd name="T82" fmla="*/ 31 w 66"/>
                <a:gd name="T83" fmla="*/ 69 h 95"/>
                <a:gd name="T84" fmla="*/ 33 w 66"/>
                <a:gd name="T85" fmla="*/ 65 h 95"/>
                <a:gd name="T86" fmla="*/ 35 w 66"/>
                <a:gd name="T87" fmla="*/ 63 h 95"/>
                <a:gd name="T88" fmla="*/ 35 w 66"/>
                <a:gd name="T89" fmla="*/ 59 h 95"/>
                <a:gd name="T90" fmla="*/ 37 w 66"/>
                <a:gd name="T91" fmla="*/ 55 h 95"/>
                <a:gd name="T92" fmla="*/ 39 w 66"/>
                <a:gd name="T93" fmla="*/ 53 h 95"/>
                <a:gd name="T94" fmla="*/ 40 w 66"/>
                <a:gd name="T95" fmla="*/ 50 h 95"/>
                <a:gd name="T96" fmla="*/ 42 w 66"/>
                <a:gd name="T97" fmla="*/ 46 h 95"/>
                <a:gd name="T98" fmla="*/ 44 w 66"/>
                <a:gd name="T99" fmla="*/ 42 h 95"/>
                <a:gd name="T100" fmla="*/ 46 w 66"/>
                <a:gd name="T101" fmla="*/ 40 h 95"/>
                <a:gd name="T102" fmla="*/ 50 w 66"/>
                <a:gd name="T103" fmla="*/ 36 h 95"/>
                <a:gd name="T104" fmla="*/ 52 w 66"/>
                <a:gd name="T105" fmla="*/ 32 h 95"/>
                <a:gd name="T106" fmla="*/ 56 w 66"/>
                <a:gd name="T107" fmla="*/ 28 h 95"/>
                <a:gd name="T108" fmla="*/ 58 w 66"/>
                <a:gd name="T109" fmla="*/ 25 h 95"/>
                <a:gd name="T110" fmla="*/ 62 w 66"/>
                <a:gd name="T111" fmla="*/ 21 h 95"/>
                <a:gd name="T112" fmla="*/ 65 w 66"/>
                <a:gd name="T113" fmla="*/ 17 h 95"/>
                <a:gd name="T114" fmla="*/ 48 w 66"/>
                <a:gd name="T115" fmla="*/ 0 h 9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6"/>
                <a:gd name="T175" fmla="*/ 0 h 95"/>
                <a:gd name="T176" fmla="*/ 66 w 66"/>
                <a:gd name="T177" fmla="*/ 95 h 9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6" h="95">
                  <a:moveTo>
                    <a:pt x="48" y="0"/>
                  </a:moveTo>
                  <a:lnTo>
                    <a:pt x="44" y="5"/>
                  </a:lnTo>
                  <a:lnTo>
                    <a:pt x="40" y="9"/>
                  </a:lnTo>
                  <a:lnTo>
                    <a:pt x="37" y="13"/>
                  </a:lnTo>
                  <a:lnTo>
                    <a:pt x="33" y="17"/>
                  </a:lnTo>
                  <a:lnTo>
                    <a:pt x="31" y="21"/>
                  </a:lnTo>
                  <a:lnTo>
                    <a:pt x="27" y="27"/>
                  </a:lnTo>
                  <a:lnTo>
                    <a:pt x="25" y="30"/>
                  </a:lnTo>
                  <a:lnTo>
                    <a:pt x="21" y="34"/>
                  </a:lnTo>
                  <a:lnTo>
                    <a:pt x="19" y="38"/>
                  </a:lnTo>
                  <a:lnTo>
                    <a:pt x="17" y="42"/>
                  </a:lnTo>
                  <a:lnTo>
                    <a:pt x="16" y="46"/>
                  </a:lnTo>
                  <a:lnTo>
                    <a:pt x="14" y="50"/>
                  </a:lnTo>
                  <a:lnTo>
                    <a:pt x="12" y="53"/>
                  </a:lnTo>
                  <a:lnTo>
                    <a:pt x="10" y="55"/>
                  </a:lnTo>
                  <a:lnTo>
                    <a:pt x="10" y="59"/>
                  </a:lnTo>
                  <a:lnTo>
                    <a:pt x="8" y="63"/>
                  </a:lnTo>
                  <a:lnTo>
                    <a:pt x="8" y="65"/>
                  </a:lnTo>
                  <a:lnTo>
                    <a:pt x="6" y="69"/>
                  </a:lnTo>
                  <a:lnTo>
                    <a:pt x="6" y="71"/>
                  </a:lnTo>
                  <a:lnTo>
                    <a:pt x="4" y="74"/>
                  </a:lnTo>
                  <a:lnTo>
                    <a:pt x="4" y="76"/>
                  </a:lnTo>
                  <a:lnTo>
                    <a:pt x="2" y="78"/>
                  </a:lnTo>
                  <a:lnTo>
                    <a:pt x="2" y="82"/>
                  </a:lnTo>
                  <a:lnTo>
                    <a:pt x="2" y="84"/>
                  </a:lnTo>
                  <a:lnTo>
                    <a:pt x="2" y="86"/>
                  </a:lnTo>
                  <a:lnTo>
                    <a:pt x="2" y="88"/>
                  </a:lnTo>
                  <a:lnTo>
                    <a:pt x="0" y="90"/>
                  </a:lnTo>
                  <a:lnTo>
                    <a:pt x="0" y="92"/>
                  </a:lnTo>
                  <a:lnTo>
                    <a:pt x="25" y="94"/>
                  </a:lnTo>
                  <a:lnTo>
                    <a:pt x="25" y="92"/>
                  </a:lnTo>
                  <a:lnTo>
                    <a:pt x="25" y="90"/>
                  </a:lnTo>
                  <a:lnTo>
                    <a:pt x="25" y="88"/>
                  </a:lnTo>
                  <a:lnTo>
                    <a:pt x="27" y="86"/>
                  </a:lnTo>
                  <a:lnTo>
                    <a:pt x="27" y="84"/>
                  </a:lnTo>
                  <a:lnTo>
                    <a:pt x="27" y="82"/>
                  </a:lnTo>
                  <a:lnTo>
                    <a:pt x="27" y="80"/>
                  </a:lnTo>
                  <a:lnTo>
                    <a:pt x="29" y="78"/>
                  </a:lnTo>
                  <a:lnTo>
                    <a:pt x="29" y="76"/>
                  </a:lnTo>
                  <a:lnTo>
                    <a:pt x="29" y="74"/>
                  </a:lnTo>
                  <a:lnTo>
                    <a:pt x="31" y="71"/>
                  </a:lnTo>
                  <a:lnTo>
                    <a:pt x="31" y="69"/>
                  </a:lnTo>
                  <a:lnTo>
                    <a:pt x="33" y="65"/>
                  </a:lnTo>
                  <a:lnTo>
                    <a:pt x="35" y="63"/>
                  </a:lnTo>
                  <a:lnTo>
                    <a:pt x="35" y="59"/>
                  </a:lnTo>
                  <a:lnTo>
                    <a:pt x="37" y="55"/>
                  </a:lnTo>
                  <a:lnTo>
                    <a:pt x="39" y="53"/>
                  </a:lnTo>
                  <a:lnTo>
                    <a:pt x="40" y="50"/>
                  </a:lnTo>
                  <a:lnTo>
                    <a:pt x="42" y="46"/>
                  </a:lnTo>
                  <a:lnTo>
                    <a:pt x="44" y="42"/>
                  </a:lnTo>
                  <a:lnTo>
                    <a:pt x="46" y="40"/>
                  </a:lnTo>
                  <a:lnTo>
                    <a:pt x="50" y="36"/>
                  </a:lnTo>
                  <a:lnTo>
                    <a:pt x="52" y="32"/>
                  </a:lnTo>
                  <a:lnTo>
                    <a:pt x="56" y="28"/>
                  </a:lnTo>
                  <a:lnTo>
                    <a:pt x="58" y="25"/>
                  </a:lnTo>
                  <a:lnTo>
                    <a:pt x="62" y="21"/>
                  </a:lnTo>
                  <a:lnTo>
                    <a:pt x="65" y="17"/>
                  </a:lnTo>
                  <a:lnTo>
                    <a:pt x="48" y="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29" name="Freeform 157"/>
            <p:cNvSpPr>
              <a:spLocks/>
            </p:cNvSpPr>
            <p:nvPr/>
          </p:nvSpPr>
          <p:spPr bwMode="auto">
            <a:xfrm>
              <a:off x="3340" y="1313"/>
              <a:ext cx="66" cy="229"/>
            </a:xfrm>
            <a:custGeom>
              <a:avLst/>
              <a:gdLst>
                <a:gd name="T0" fmla="*/ 0 w 66"/>
                <a:gd name="T1" fmla="*/ 19 h 229"/>
                <a:gd name="T2" fmla="*/ 12 w 66"/>
                <a:gd name="T3" fmla="*/ 31 h 229"/>
                <a:gd name="T4" fmla="*/ 20 w 66"/>
                <a:gd name="T5" fmla="*/ 42 h 229"/>
                <a:gd name="T6" fmla="*/ 27 w 66"/>
                <a:gd name="T7" fmla="*/ 54 h 229"/>
                <a:gd name="T8" fmla="*/ 33 w 66"/>
                <a:gd name="T9" fmla="*/ 67 h 229"/>
                <a:gd name="T10" fmla="*/ 37 w 66"/>
                <a:gd name="T11" fmla="*/ 80 h 229"/>
                <a:gd name="T12" fmla="*/ 39 w 66"/>
                <a:gd name="T13" fmla="*/ 94 h 229"/>
                <a:gd name="T14" fmla="*/ 41 w 66"/>
                <a:gd name="T15" fmla="*/ 107 h 229"/>
                <a:gd name="T16" fmla="*/ 41 w 66"/>
                <a:gd name="T17" fmla="*/ 123 h 229"/>
                <a:gd name="T18" fmla="*/ 39 w 66"/>
                <a:gd name="T19" fmla="*/ 136 h 229"/>
                <a:gd name="T20" fmla="*/ 37 w 66"/>
                <a:gd name="T21" fmla="*/ 149 h 229"/>
                <a:gd name="T22" fmla="*/ 33 w 66"/>
                <a:gd name="T23" fmla="*/ 161 h 229"/>
                <a:gd name="T24" fmla="*/ 29 w 66"/>
                <a:gd name="T25" fmla="*/ 174 h 229"/>
                <a:gd name="T26" fmla="*/ 23 w 66"/>
                <a:gd name="T27" fmla="*/ 184 h 229"/>
                <a:gd name="T28" fmla="*/ 18 w 66"/>
                <a:gd name="T29" fmla="*/ 195 h 229"/>
                <a:gd name="T30" fmla="*/ 12 w 66"/>
                <a:gd name="T31" fmla="*/ 203 h 229"/>
                <a:gd name="T32" fmla="*/ 6 w 66"/>
                <a:gd name="T33" fmla="*/ 211 h 229"/>
                <a:gd name="T34" fmla="*/ 27 w 66"/>
                <a:gd name="T35" fmla="*/ 224 h 229"/>
                <a:gd name="T36" fmla="*/ 35 w 66"/>
                <a:gd name="T37" fmla="*/ 213 h 229"/>
                <a:gd name="T38" fmla="*/ 42 w 66"/>
                <a:gd name="T39" fmla="*/ 201 h 229"/>
                <a:gd name="T40" fmla="*/ 48 w 66"/>
                <a:gd name="T41" fmla="*/ 190 h 229"/>
                <a:gd name="T42" fmla="*/ 54 w 66"/>
                <a:gd name="T43" fmla="*/ 176 h 229"/>
                <a:gd name="T44" fmla="*/ 58 w 66"/>
                <a:gd name="T45" fmla="*/ 161 h 229"/>
                <a:gd name="T46" fmla="*/ 62 w 66"/>
                <a:gd name="T47" fmla="*/ 147 h 229"/>
                <a:gd name="T48" fmla="*/ 64 w 66"/>
                <a:gd name="T49" fmla="*/ 132 h 229"/>
                <a:gd name="T50" fmla="*/ 65 w 66"/>
                <a:gd name="T51" fmla="*/ 115 h 229"/>
                <a:gd name="T52" fmla="*/ 64 w 66"/>
                <a:gd name="T53" fmla="*/ 100 h 229"/>
                <a:gd name="T54" fmla="*/ 62 w 66"/>
                <a:gd name="T55" fmla="*/ 84 h 229"/>
                <a:gd name="T56" fmla="*/ 58 w 66"/>
                <a:gd name="T57" fmla="*/ 67 h 229"/>
                <a:gd name="T58" fmla="*/ 52 w 66"/>
                <a:gd name="T59" fmla="*/ 52 h 229"/>
                <a:gd name="T60" fmla="*/ 44 w 66"/>
                <a:gd name="T61" fmla="*/ 36 h 229"/>
                <a:gd name="T62" fmla="*/ 35 w 66"/>
                <a:gd name="T63" fmla="*/ 21 h 229"/>
                <a:gd name="T64" fmla="*/ 23 w 66"/>
                <a:gd name="T65" fmla="*/ 8 h 229"/>
                <a:gd name="T66" fmla="*/ 16 w 66"/>
                <a:gd name="T67" fmla="*/ 0 h 22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6"/>
                <a:gd name="T103" fmla="*/ 0 h 229"/>
                <a:gd name="T104" fmla="*/ 66 w 66"/>
                <a:gd name="T105" fmla="*/ 229 h 22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6" h="229">
                  <a:moveTo>
                    <a:pt x="2" y="19"/>
                  </a:moveTo>
                  <a:lnTo>
                    <a:pt x="0" y="19"/>
                  </a:lnTo>
                  <a:lnTo>
                    <a:pt x="6" y="23"/>
                  </a:lnTo>
                  <a:lnTo>
                    <a:pt x="12" y="31"/>
                  </a:lnTo>
                  <a:lnTo>
                    <a:pt x="16" y="36"/>
                  </a:lnTo>
                  <a:lnTo>
                    <a:pt x="20" y="42"/>
                  </a:lnTo>
                  <a:lnTo>
                    <a:pt x="23" y="48"/>
                  </a:lnTo>
                  <a:lnTo>
                    <a:pt x="27" y="54"/>
                  </a:lnTo>
                  <a:lnTo>
                    <a:pt x="31" y="61"/>
                  </a:lnTo>
                  <a:lnTo>
                    <a:pt x="33" y="67"/>
                  </a:lnTo>
                  <a:lnTo>
                    <a:pt x="35" y="75"/>
                  </a:lnTo>
                  <a:lnTo>
                    <a:pt x="37" y="80"/>
                  </a:lnTo>
                  <a:lnTo>
                    <a:pt x="39" y="88"/>
                  </a:lnTo>
                  <a:lnTo>
                    <a:pt x="39" y="94"/>
                  </a:lnTo>
                  <a:lnTo>
                    <a:pt x="41" y="102"/>
                  </a:lnTo>
                  <a:lnTo>
                    <a:pt x="41" y="107"/>
                  </a:lnTo>
                  <a:lnTo>
                    <a:pt x="41" y="115"/>
                  </a:lnTo>
                  <a:lnTo>
                    <a:pt x="41" y="123"/>
                  </a:lnTo>
                  <a:lnTo>
                    <a:pt x="39" y="128"/>
                  </a:lnTo>
                  <a:lnTo>
                    <a:pt x="39" y="136"/>
                  </a:lnTo>
                  <a:lnTo>
                    <a:pt x="37" y="142"/>
                  </a:lnTo>
                  <a:lnTo>
                    <a:pt x="37" y="149"/>
                  </a:lnTo>
                  <a:lnTo>
                    <a:pt x="35" y="155"/>
                  </a:lnTo>
                  <a:lnTo>
                    <a:pt x="33" y="161"/>
                  </a:lnTo>
                  <a:lnTo>
                    <a:pt x="31" y="167"/>
                  </a:lnTo>
                  <a:lnTo>
                    <a:pt x="29" y="174"/>
                  </a:lnTo>
                  <a:lnTo>
                    <a:pt x="25" y="180"/>
                  </a:lnTo>
                  <a:lnTo>
                    <a:pt x="23" y="184"/>
                  </a:lnTo>
                  <a:lnTo>
                    <a:pt x="21" y="190"/>
                  </a:lnTo>
                  <a:lnTo>
                    <a:pt x="18" y="195"/>
                  </a:lnTo>
                  <a:lnTo>
                    <a:pt x="16" y="199"/>
                  </a:lnTo>
                  <a:lnTo>
                    <a:pt x="12" y="203"/>
                  </a:lnTo>
                  <a:lnTo>
                    <a:pt x="8" y="209"/>
                  </a:lnTo>
                  <a:lnTo>
                    <a:pt x="6" y="211"/>
                  </a:lnTo>
                  <a:lnTo>
                    <a:pt x="23" y="228"/>
                  </a:lnTo>
                  <a:lnTo>
                    <a:pt x="27" y="224"/>
                  </a:lnTo>
                  <a:lnTo>
                    <a:pt x="31" y="218"/>
                  </a:lnTo>
                  <a:lnTo>
                    <a:pt x="35" y="213"/>
                  </a:lnTo>
                  <a:lnTo>
                    <a:pt x="39" y="207"/>
                  </a:lnTo>
                  <a:lnTo>
                    <a:pt x="42" y="201"/>
                  </a:lnTo>
                  <a:lnTo>
                    <a:pt x="44" y="195"/>
                  </a:lnTo>
                  <a:lnTo>
                    <a:pt x="48" y="190"/>
                  </a:lnTo>
                  <a:lnTo>
                    <a:pt x="50" y="182"/>
                  </a:lnTo>
                  <a:lnTo>
                    <a:pt x="54" y="176"/>
                  </a:lnTo>
                  <a:lnTo>
                    <a:pt x="56" y="169"/>
                  </a:lnTo>
                  <a:lnTo>
                    <a:pt x="58" y="161"/>
                  </a:lnTo>
                  <a:lnTo>
                    <a:pt x="60" y="153"/>
                  </a:lnTo>
                  <a:lnTo>
                    <a:pt x="62" y="147"/>
                  </a:lnTo>
                  <a:lnTo>
                    <a:pt x="64" y="140"/>
                  </a:lnTo>
                  <a:lnTo>
                    <a:pt x="64" y="132"/>
                  </a:lnTo>
                  <a:lnTo>
                    <a:pt x="64" y="123"/>
                  </a:lnTo>
                  <a:lnTo>
                    <a:pt x="65" y="115"/>
                  </a:lnTo>
                  <a:lnTo>
                    <a:pt x="64" y="107"/>
                  </a:lnTo>
                  <a:lnTo>
                    <a:pt x="64" y="100"/>
                  </a:lnTo>
                  <a:lnTo>
                    <a:pt x="64" y="92"/>
                  </a:lnTo>
                  <a:lnTo>
                    <a:pt x="62" y="84"/>
                  </a:lnTo>
                  <a:lnTo>
                    <a:pt x="60" y="75"/>
                  </a:lnTo>
                  <a:lnTo>
                    <a:pt x="58" y="67"/>
                  </a:lnTo>
                  <a:lnTo>
                    <a:pt x="56" y="59"/>
                  </a:lnTo>
                  <a:lnTo>
                    <a:pt x="52" y="52"/>
                  </a:lnTo>
                  <a:lnTo>
                    <a:pt x="48" y="44"/>
                  </a:lnTo>
                  <a:lnTo>
                    <a:pt x="44" y="36"/>
                  </a:lnTo>
                  <a:lnTo>
                    <a:pt x="41" y="29"/>
                  </a:lnTo>
                  <a:lnTo>
                    <a:pt x="35" y="21"/>
                  </a:lnTo>
                  <a:lnTo>
                    <a:pt x="29" y="13"/>
                  </a:lnTo>
                  <a:lnTo>
                    <a:pt x="23" y="8"/>
                  </a:lnTo>
                  <a:lnTo>
                    <a:pt x="18" y="0"/>
                  </a:lnTo>
                  <a:lnTo>
                    <a:pt x="16" y="0"/>
                  </a:lnTo>
                  <a:lnTo>
                    <a:pt x="2" y="19"/>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30" name="Freeform 158"/>
            <p:cNvSpPr>
              <a:spLocks/>
            </p:cNvSpPr>
            <p:nvPr/>
          </p:nvSpPr>
          <p:spPr bwMode="auto">
            <a:xfrm>
              <a:off x="3118" y="1286"/>
              <a:ext cx="239" cy="66"/>
            </a:xfrm>
            <a:custGeom>
              <a:avLst/>
              <a:gdLst>
                <a:gd name="T0" fmla="*/ 21 w 239"/>
                <a:gd name="T1" fmla="*/ 63 h 66"/>
                <a:gd name="T2" fmla="*/ 25 w 239"/>
                <a:gd name="T3" fmla="*/ 56 h 66"/>
                <a:gd name="T4" fmla="*/ 33 w 239"/>
                <a:gd name="T5" fmla="*/ 50 h 66"/>
                <a:gd name="T6" fmla="*/ 41 w 239"/>
                <a:gd name="T7" fmla="*/ 44 h 66"/>
                <a:gd name="T8" fmla="*/ 52 w 239"/>
                <a:gd name="T9" fmla="*/ 38 h 66"/>
                <a:gd name="T10" fmla="*/ 64 w 239"/>
                <a:gd name="T11" fmla="*/ 33 h 66"/>
                <a:gd name="T12" fmla="*/ 77 w 239"/>
                <a:gd name="T13" fmla="*/ 29 h 66"/>
                <a:gd name="T14" fmla="*/ 90 w 239"/>
                <a:gd name="T15" fmla="*/ 27 h 66"/>
                <a:gd name="T16" fmla="*/ 106 w 239"/>
                <a:gd name="T17" fmla="*/ 25 h 66"/>
                <a:gd name="T18" fmla="*/ 121 w 239"/>
                <a:gd name="T19" fmla="*/ 23 h 66"/>
                <a:gd name="T20" fmla="*/ 138 w 239"/>
                <a:gd name="T21" fmla="*/ 23 h 66"/>
                <a:gd name="T22" fmla="*/ 153 w 239"/>
                <a:gd name="T23" fmla="*/ 25 h 66"/>
                <a:gd name="T24" fmla="*/ 169 w 239"/>
                <a:gd name="T25" fmla="*/ 27 h 66"/>
                <a:gd name="T26" fmla="*/ 184 w 239"/>
                <a:gd name="T27" fmla="*/ 31 h 66"/>
                <a:gd name="T28" fmla="*/ 199 w 239"/>
                <a:gd name="T29" fmla="*/ 35 h 66"/>
                <a:gd name="T30" fmla="*/ 213 w 239"/>
                <a:gd name="T31" fmla="*/ 40 h 66"/>
                <a:gd name="T32" fmla="*/ 224 w 239"/>
                <a:gd name="T33" fmla="*/ 46 h 66"/>
                <a:gd name="T34" fmla="*/ 230 w 239"/>
                <a:gd name="T35" fmla="*/ 21 h 66"/>
                <a:gd name="T36" fmla="*/ 215 w 239"/>
                <a:gd name="T37" fmla="*/ 15 h 66"/>
                <a:gd name="T38" fmla="*/ 197 w 239"/>
                <a:gd name="T39" fmla="*/ 10 h 66"/>
                <a:gd name="T40" fmla="*/ 182 w 239"/>
                <a:gd name="T41" fmla="*/ 6 h 66"/>
                <a:gd name="T42" fmla="*/ 165 w 239"/>
                <a:gd name="T43" fmla="*/ 2 h 66"/>
                <a:gd name="T44" fmla="*/ 148 w 239"/>
                <a:gd name="T45" fmla="*/ 0 h 66"/>
                <a:gd name="T46" fmla="*/ 129 w 239"/>
                <a:gd name="T47" fmla="*/ 0 h 66"/>
                <a:gd name="T48" fmla="*/ 111 w 239"/>
                <a:gd name="T49" fmla="*/ 0 h 66"/>
                <a:gd name="T50" fmla="*/ 94 w 239"/>
                <a:gd name="T51" fmla="*/ 2 h 66"/>
                <a:gd name="T52" fmla="*/ 79 w 239"/>
                <a:gd name="T53" fmla="*/ 4 h 66"/>
                <a:gd name="T54" fmla="*/ 64 w 239"/>
                <a:gd name="T55" fmla="*/ 8 h 66"/>
                <a:gd name="T56" fmla="*/ 48 w 239"/>
                <a:gd name="T57" fmla="*/ 14 h 66"/>
                <a:gd name="T58" fmla="*/ 35 w 239"/>
                <a:gd name="T59" fmla="*/ 19 h 66"/>
                <a:gd name="T60" fmla="*/ 23 w 239"/>
                <a:gd name="T61" fmla="*/ 27 h 66"/>
                <a:gd name="T62" fmla="*/ 12 w 239"/>
                <a:gd name="T63" fmla="*/ 37 h 66"/>
                <a:gd name="T64" fmla="*/ 2 w 239"/>
                <a:gd name="T65" fmla="*/ 46 h 66"/>
                <a:gd name="T66" fmla="*/ 0 w 239"/>
                <a:gd name="T67" fmla="*/ 50 h 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9"/>
                <a:gd name="T103" fmla="*/ 0 h 66"/>
                <a:gd name="T104" fmla="*/ 239 w 239"/>
                <a:gd name="T105" fmla="*/ 66 h 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9" h="66">
                  <a:moveTo>
                    <a:pt x="20" y="65"/>
                  </a:moveTo>
                  <a:lnTo>
                    <a:pt x="21" y="63"/>
                  </a:lnTo>
                  <a:lnTo>
                    <a:pt x="23" y="60"/>
                  </a:lnTo>
                  <a:lnTo>
                    <a:pt x="25" y="56"/>
                  </a:lnTo>
                  <a:lnTo>
                    <a:pt x="29" y="54"/>
                  </a:lnTo>
                  <a:lnTo>
                    <a:pt x="33" y="50"/>
                  </a:lnTo>
                  <a:lnTo>
                    <a:pt x="37" y="46"/>
                  </a:lnTo>
                  <a:lnTo>
                    <a:pt x="41" y="44"/>
                  </a:lnTo>
                  <a:lnTo>
                    <a:pt x="46" y="40"/>
                  </a:lnTo>
                  <a:lnTo>
                    <a:pt x="52" y="38"/>
                  </a:lnTo>
                  <a:lnTo>
                    <a:pt x="58" y="37"/>
                  </a:lnTo>
                  <a:lnTo>
                    <a:pt x="64" y="33"/>
                  </a:lnTo>
                  <a:lnTo>
                    <a:pt x="69" y="31"/>
                  </a:lnTo>
                  <a:lnTo>
                    <a:pt x="77" y="29"/>
                  </a:lnTo>
                  <a:lnTo>
                    <a:pt x="83" y="29"/>
                  </a:lnTo>
                  <a:lnTo>
                    <a:pt x="90" y="27"/>
                  </a:lnTo>
                  <a:lnTo>
                    <a:pt x="98" y="25"/>
                  </a:lnTo>
                  <a:lnTo>
                    <a:pt x="106" y="25"/>
                  </a:lnTo>
                  <a:lnTo>
                    <a:pt x="113" y="23"/>
                  </a:lnTo>
                  <a:lnTo>
                    <a:pt x="121" y="23"/>
                  </a:lnTo>
                  <a:lnTo>
                    <a:pt x="129" y="23"/>
                  </a:lnTo>
                  <a:lnTo>
                    <a:pt x="138" y="23"/>
                  </a:lnTo>
                  <a:lnTo>
                    <a:pt x="146" y="25"/>
                  </a:lnTo>
                  <a:lnTo>
                    <a:pt x="153" y="25"/>
                  </a:lnTo>
                  <a:lnTo>
                    <a:pt x="161" y="25"/>
                  </a:lnTo>
                  <a:lnTo>
                    <a:pt x="169" y="27"/>
                  </a:lnTo>
                  <a:lnTo>
                    <a:pt x="176" y="29"/>
                  </a:lnTo>
                  <a:lnTo>
                    <a:pt x="184" y="31"/>
                  </a:lnTo>
                  <a:lnTo>
                    <a:pt x="192" y="33"/>
                  </a:lnTo>
                  <a:lnTo>
                    <a:pt x="199" y="35"/>
                  </a:lnTo>
                  <a:lnTo>
                    <a:pt x="205" y="37"/>
                  </a:lnTo>
                  <a:lnTo>
                    <a:pt x="213" y="40"/>
                  </a:lnTo>
                  <a:lnTo>
                    <a:pt x="219" y="44"/>
                  </a:lnTo>
                  <a:lnTo>
                    <a:pt x="224" y="46"/>
                  </a:lnTo>
                  <a:lnTo>
                    <a:pt x="238" y="27"/>
                  </a:lnTo>
                  <a:lnTo>
                    <a:pt x="230" y="21"/>
                  </a:lnTo>
                  <a:lnTo>
                    <a:pt x="222" y="19"/>
                  </a:lnTo>
                  <a:lnTo>
                    <a:pt x="215" y="15"/>
                  </a:lnTo>
                  <a:lnTo>
                    <a:pt x="207" y="12"/>
                  </a:lnTo>
                  <a:lnTo>
                    <a:pt x="197" y="10"/>
                  </a:lnTo>
                  <a:lnTo>
                    <a:pt x="190" y="8"/>
                  </a:lnTo>
                  <a:lnTo>
                    <a:pt x="182" y="6"/>
                  </a:lnTo>
                  <a:lnTo>
                    <a:pt x="173" y="4"/>
                  </a:lnTo>
                  <a:lnTo>
                    <a:pt x="165" y="2"/>
                  </a:lnTo>
                  <a:lnTo>
                    <a:pt x="155" y="0"/>
                  </a:lnTo>
                  <a:lnTo>
                    <a:pt x="148" y="0"/>
                  </a:lnTo>
                  <a:lnTo>
                    <a:pt x="138" y="0"/>
                  </a:lnTo>
                  <a:lnTo>
                    <a:pt x="129" y="0"/>
                  </a:lnTo>
                  <a:lnTo>
                    <a:pt x="121" y="0"/>
                  </a:lnTo>
                  <a:lnTo>
                    <a:pt x="111" y="0"/>
                  </a:lnTo>
                  <a:lnTo>
                    <a:pt x="104" y="0"/>
                  </a:lnTo>
                  <a:lnTo>
                    <a:pt x="94" y="2"/>
                  </a:lnTo>
                  <a:lnTo>
                    <a:pt x="86" y="2"/>
                  </a:lnTo>
                  <a:lnTo>
                    <a:pt x="79" y="4"/>
                  </a:lnTo>
                  <a:lnTo>
                    <a:pt x="71" y="6"/>
                  </a:lnTo>
                  <a:lnTo>
                    <a:pt x="64" y="8"/>
                  </a:lnTo>
                  <a:lnTo>
                    <a:pt x="56" y="10"/>
                  </a:lnTo>
                  <a:lnTo>
                    <a:pt x="48" y="14"/>
                  </a:lnTo>
                  <a:lnTo>
                    <a:pt x="41" y="15"/>
                  </a:lnTo>
                  <a:lnTo>
                    <a:pt x="35" y="19"/>
                  </a:lnTo>
                  <a:lnTo>
                    <a:pt x="29" y="23"/>
                  </a:lnTo>
                  <a:lnTo>
                    <a:pt x="23" y="27"/>
                  </a:lnTo>
                  <a:lnTo>
                    <a:pt x="18" y="31"/>
                  </a:lnTo>
                  <a:lnTo>
                    <a:pt x="12" y="37"/>
                  </a:lnTo>
                  <a:lnTo>
                    <a:pt x="8" y="40"/>
                  </a:lnTo>
                  <a:lnTo>
                    <a:pt x="2" y="46"/>
                  </a:lnTo>
                  <a:lnTo>
                    <a:pt x="0" y="52"/>
                  </a:lnTo>
                  <a:lnTo>
                    <a:pt x="0" y="50"/>
                  </a:lnTo>
                  <a:lnTo>
                    <a:pt x="20" y="65"/>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31" name="Freeform 159"/>
            <p:cNvSpPr>
              <a:spLocks/>
            </p:cNvSpPr>
            <p:nvPr/>
          </p:nvSpPr>
          <p:spPr bwMode="auto">
            <a:xfrm>
              <a:off x="3088" y="1336"/>
              <a:ext cx="51" cy="66"/>
            </a:xfrm>
            <a:custGeom>
              <a:avLst/>
              <a:gdLst>
                <a:gd name="T0" fmla="*/ 23 w 51"/>
                <a:gd name="T1" fmla="*/ 59 h 66"/>
                <a:gd name="T2" fmla="*/ 23 w 51"/>
                <a:gd name="T3" fmla="*/ 65 h 66"/>
                <a:gd name="T4" fmla="*/ 23 w 51"/>
                <a:gd name="T5" fmla="*/ 63 h 66"/>
                <a:gd name="T6" fmla="*/ 25 w 51"/>
                <a:gd name="T7" fmla="*/ 61 h 66"/>
                <a:gd name="T8" fmla="*/ 25 w 51"/>
                <a:gd name="T9" fmla="*/ 59 h 66"/>
                <a:gd name="T10" fmla="*/ 25 w 51"/>
                <a:gd name="T11" fmla="*/ 57 h 66"/>
                <a:gd name="T12" fmla="*/ 27 w 51"/>
                <a:gd name="T13" fmla="*/ 56 h 66"/>
                <a:gd name="T14" fmla="*/ 28 w 51"/>
                <a:gd name="T15" fmla="*/ 52 h 66"/>
                <a:gd name="T16" fmla="*/ 28 w 51"/>
                <a:gd name="T17" fmla="*/ 50 h 66"/>
                <a:gd name="T18" fmla="*/ 30 w 51"/>
                <a:gd name="T19" fmla="*/ 48 h 66"/>
                <a:gd name="T20" fmla="*/ 30 w 51"/>
                <a:gd name="T21" fmla="*/ 46 h 66"/>
                <a:gd name="T22" fmla="*/ 32 w 51"/>
                <a:gd name="T23" fmla="*/ 44 h 66"/>
                <a:gd name="T24" fmla="*/ 32 w 51"/>
                <a:gd name="T25" fmla="*/ 42 h 66"/>
                <a:gd name="T26" fmla="*/ 34 w 51"/>
                <a:gd name="T27" fmla="*/ 40 h 66"/>
                <a:gd name="T28" fmla="*/ 36 w 51"/>
                <a:gd name="T29" fmla="*/ 38 h 66"/>
                <a:gd name="T30" fmla="*/ 36 w 51"/>
                <a:gd name="T31" fmla="*/ 36 h 66"/>
                <a:gd name="T32" fmla="*/ 38 w 51"/>
                <a:gd name="T33" fmla="*/ 34 h 66"/>
                <a:gd name="T34" fmla="*/ 38 w 51"/>
                <a:gd name="T35" fmla="*/ 33 h 66"/>
                <a:gd name="T36" fmla="*/ 40 w 51"/>
                <a:gd name="T37" fmla="*/ 31 h 66"/>
                <a:gd name="T38" fmla="*/ 42 w 51"/>
                <a:gd name="T39" fmla="*/ 29 h 66"/>
                <a:gd name="T40" fmla="*/ 42 w 51"/>
                <a:gd name="T41" fmla="*/ 27 h 66"/>
                <a:gd name="T42" fmla="*/ 44 w 51"/>
                <a:gd name="T43" fmla="*/ 25 h 66"/>
                <a:gd name="T44" fmla="*/ 44 w 51"/>
                <a:gd name="T45" fmla="*/ 23 h 66"/>
                <a:gd name="T46" fmla="*/ 46 w 51"/>
                <a:gd name="T47" fmla="*/ 21 h 66"/>
                <a:gd name="T48" fmla="*/ 48 w 51"/>
                <a:gd name="T49" fmla="*/ 19 h 66"/>
                <a:gd name="T50" fmla="*/ 48 w 51"/>
                <a:gd name="T51" fmla="*/ 17 h 66"/>
                <a:gd name="T52" fmla="*/ 50 w 51"/>
                <a:gd name="T53" fmla="*/ 17 h 66"/>
                <a:gd name="T54" fmla="*/ 50 w 51"/>
                <a:gd name="T55" fmla="*/ 15 h 66"/>
                <a:gd name="T56" fmla="*/ 30 w 51"/>
                <a:gd name="T57" fmla="*/ 0 h 66"/>
                <a:gd name="T58" fmla="*/ 30 w 51"/>
                <a:gd name="T59" fmla="*/ 2 h 66"/>
                <a:gd name="T60" fmla="*/ 28 w 51"/>
                <a:gd name="T61" fmla="*/ 4 h 66"/>
                <a:gd name="T62" fmla="*/ 28 w 51"/>
                <a:gd name="T63" fmla="*/ 6 h 66"/>
                <a:gd name="T64" fmla="*/ 27 w 51"/>
                <a:gd name="T65" fmla="*/ 6 h 66"/>
                <a:gd name="T66" fmla="*/ 27 w 51"/>
                <a:gd name="T67" fmla="*/ 8 h 66"/>
                <a:gd name="T68" fmla="*/ 25 w 51"/>
                <a:gd name="T69" fmla="*/ 10 h 66"/>
                <a:gd name="T70" fmla="*/ 23 w 51"/>
                <a:gd name="T71" fmla="*/ 11 h 66"/>
                <a:gd name="T72" fmla="*/ 23 w 51"/>
                <a:gd name="T73" fmla="*/ 13 h 66"/>
                <a:gd name="T74" fmla="*/ 21 w 51"/>
                <a:gd name="T75" fmla="*/ 15 h 66"/>
                <a:gd name="T76" fmla="*/ 19 w 51"/>
                <a:gd name="T77" fmla="*/ 17 h 66"/>
                <a:gd name="T78" fmla="*/ 19 w 51"/>
                <a:gd name="T79" fmla="*/ 19 h 66"/>
                <a:gd name="T80" fmla="*/ 17 w 51"/>
                <a:gd name="T81" fmla="*/ 21 h 66"/>
                <a:gd name="T82" fmla="*/ 15 w 51"/>
                <a:gd name="T83" fmla="*/ 23 h 66"/>
                <a:gd name="T84" fmla="*/ 15 w 51"/>
                <a:gd name="T85" fmla="*/ 25 h 66"/>
                <a:gd name="T86" fmla="*/ 13 w 51"/>
                <a:gd name="T87" fmla="*/ 29 h 66"/>
                <a:gd name="T88" fmla="*/ 11 w 51"/>
                <a:gd name="T89" fmla="*/ 31 h 66"/>
                <a:gd name="T90" fmla="*/ 11 w 51"/>
                <a:gd name="T91" fmla="*/ 33 h 66"/>
                <a:gd name="T92" fmla="*/ 9 w 51"/>
                <a:gd name="T93" fmla="*/ 34 h 66"/>
                <a:gd name="T94" fmla="*/ 7 w 51"/>
                <a:gd name="T95" fmla="*/ 36 h 66"/>
                <a:gd name="T96" fmla="*/ 7 w 51"/>
                <a:gd name="T97" fmla="*/ 40 h 66"/>
                <a:gd name="T98" fmla="*/ 5 w 51"/>
                <a:gd name="T99" fmla="*/ 42 h 66"/>
                <a:gd name="T100" fmla="*/ 5 w 51"/>
                <a:gd name="T101" fmla="*/ 44 h 66"/>
                <a:gd name="T102" fmla="*/ 4 w 51"/>
                <a:gd name="T103" fmla="*/ 48 h 66"/>
                <a:gd name="T104" fmla="*/ 2 w 51"/>
                <a:gd name="T105" fmla="*/ 50 h 66"/>
                <a:gd name="T106" fmla="*/ 2 w 51"/>
                <a:gd name="T107" fmla="*/ 52 h 66"/>
                <a:gd name="T108" fmla="*/ 0 w 51"/>
                <a:gd name="T109" fmla="*/ 56 h 66"/>
                <a:gd name="T110" fmla="*/ 0 w 51"/>
                <a:gd name="T111" fmla="*/ 57 h 66"/>
                <a:gd name="T112" fmla="*/ 0 w 51"/>
                <a:gd name="T113" fmla="*/ 63 h 66"/>
                <a:gd name="T114" fmla="*/ 23 w 51"/>
                <a:gd name="T115" fmla="*/ 59 h 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1"/>
                <a:gd name="T175" fmla="*/ 0 h 66"/>
                <a:gd name="T176" fmla="*/ 51 w 51"/>
                <a:gd name="T177" fmla="*/ 66 h 6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1" h="66">
                  <a:moveTo>
                    <a:pt x="23" y="59"/>
                  </a:moveTo>
                  <a:lnTo>
                    <a:pt x="23" y="65"/>
                  </a:lnTo>
                  <a:lnTo>
                    <a:pt x="23" y="63"/>
                  </a:lnTo>
                  <a:lnTo>
                    <a:pt x="25" y="61"/>
                  </a:lnTo>
                  <a:lnTo>
                    <a:pt x="25" y="59"/>
                  </a:lnTo>
                  <a:lnTo>
                    <a:pt x="25" y="57"/>
                  </a:lnTo>
                  <a:lnTo>
                    <a:pt x="27" y="56"/>
                  </a:lnTo>
                  <a:lnTo>
                    <a:pt x="28" y="52"/>
                  </a:lnTo>
                  <a:lnTo>
                    <a:pt x="28" y="50"/>
                  </a:lnTo>
                  <a:lnTo>
                    <a:pt x="30" y="48"/>
                  </a:lnTo>
                  <a:lnTo>
                    <a:pt x="30" y="46"/>
                  </a:lnTo>
                  <a:lnTo>
                    <a:pt x="32" y="44"/>
                  </a:lnTo>
                  <a:lnTo>
                    <a:pt x="32" y="42"/>
                  </a:lnTo>
                  <a:lnTo>
                    <a:pt x="34" y="40"/>
                  </a:lnTo>
                  <a:lnTo>
                    <a:pt x="36" y="38"/>
                  </a:lnTo>
                  <a:lnTo>
                    <a:pt x="36" y="36"/>
                  </a:lnTo>
                  <a:lnTo>
                    <a:pt x="38" y="34"/>
                  </a:lnTo>
                  <a:lnTo>
                    <a:pt x="38" y="33"/>
                  </a:lnTo>
                  <a:lnTo>
                    <a:pt x="40" y="31"/>
                  </a:lnTo>
                  <a:lnTo>
                    <a:pt x="42" y="29"/>
                  </a:lnTo>
                  <a:lnTo>
                    <a:pt x="42" y="27"/>
                  </a:lnTo>
                  <a:lnTo>
                    <a:pt x="44" y="25"/>
                  </a:lnTo>
                  <a:lnTo>
                    <a:pt x="44" y="23"/>
                  </a:lnTo>
                  <a:lnTo>
                    <a:pt x="46" y="21"/>
                  </a:lnTo>
                  <a:lnTo>
                    <a:pt x="48" y="19"/>
                  </a:lnTo>
                  <a:lnTo>
                    <a:pt x="48" y="17"/>
                  </a:lnTo>
                  <a:lnTo>
                    <a:pt x="50" y="17"/>
                  </a:lnTo>
                  <a:lnTo>
                    <a:pt x="50" y="15"/>
                  </a:lnTo>
                  <a:lnTo>
                    <a:pt x="30" y="0"/>
                  </a:lnTo>
                  <a:lnTo>
                    <a:pt x="30" y="2"/>
                  </a:lnTo>
                  <a:lnTo>
                    <a:pt x="28" y="4"/>
                  </a:lnTo>
                  <a:lnTo>
                    <a:pt x="28" y="6"/>
                  </a:lnTo>
                  <a:lnTo>
                    <a:pt x="27" y="6"/>
                  </a:lnTo>
                  <a:lnTo>
                    <a:pt x="27" y="8"/>
                  </a:lnTo>
                  <a:lnTo>
                    <a:pt x="25" y="10"/>
                  </a:lnTo>
                  <a:lnTo>
                    <a:pt x="23" y="11"/>
                  </a:lnTo>
                  <a:lnTo>
                    <a:pt x="23" y="13"/>
                  </a:lnTo>
                  <a:lnTo>
                    <a:pt x="21" y="15"/>
                  </a:lnTo>
                  <a:lnTo>
                    <a:pt x="19" y="17"/>
                  </a:lnTo>
                  <a:lnTo>
                    <a:pt x="19" y="19"/>
                  </a:lnTo>
                  <a:lnTo>
                    <a:pt x="17" y="21"/>
                  </a:lnTo>
                  <a:lnTo>
                    <a:pt x="15" y="23"/>
                  </a:lnTo>
                  <a:lnTo>
                    <a:pt x="15" y="25"/>
                  </a:lnTo>
                  <a:lnTo>
                    <a:pt x="13" y="29"/>
                  </a:lnTo>
                  <a:lnTo>
                    <a:pt x="11" y="31"/>
                  </a:lnTo>
                  <a:lnTo>
                    <a:pt x="11" y="33"/>
                  </a:lnTo>
                  <a:lnTo>
                    <a:pt x="9" y="34"/>
                  </a:lnTo>
                  <a:lnTo>
                    <a:pt x="7" y="36"/>
                  </a:lnTo>
                  <a:lnTo>
                    <a:pt x="7" y="40"/>
                  </a:lnTo>
                  <a:lnTo>
                    <a:pt x="5" y="42"/>
                  </a:lnTo>
                  <a:lnTo>
                    <a:pt x="5" y="44"/>
                  </a:lnTo>
                  <a:lnTo>
                    <a:pt x="4" y="48"/>
                  </a:lnTo>
                  <a:lnTo>
                    <a:pt x="2" y="50"/>
                  </a:lnTo>
                  <a:lnTo>
                    <a:pt x="2" y="52"/>
                  </a:lnTo>
                  <a:lnTo>
                    <a:pt x="0" y="56"/>
                  </a:lnTo>
                  <a:lnTo>
                    <a:pt x="0" y="57"/>
                  </a:lnTo>
                  <a:lnTo>
                    <a:pt x="0" y="63"/>
                  </a:lnTo>
                  <a:lnTo>
                    <a:pt x="23" y="59"/>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32" name="Freeform 160"/>
            <p:cNvSpPr>
              <a:spLocks/>
            </p:cNvSpPr>
            <p:nvPr/>
          </p:nvSpPr>
          <p:spPr bwMode="auto">
            <a:xfrm>
              <a:off x="3080" y="1395"/>
              <a:ext cx="34" cy="63"/>
            </a:xfrm>
            <a:custGeom>
              <a:avLst/>
              <a:gdLst>
                <a:gd name="T0" fmla="*/ 17 w 34"/>
                <a:gd name="T1" fmla="*/ 62 h 63"/>
                <a:gd name="T2" fmla="*/ 19 w 34"/>
                <a:gd name="T3" fmla="*/ 60 h 63"/>
                <a:gd name="T4" fmla="*/ 21 w 34"/>
                <a:gd name="T5" fmla="*/ 58 h 63"/>
                <a:gd name="T6" fmla="*/ 23 w 34"/>
                <a:gd name="T7" fmla="*/ 54 h 63"/>
                <a:gd name="T8" fmla="*/ 25 w 34"/>
                <a:gd name="T9" fmla="*/ 52 h 63"/>
                <a:gd name="T10" fmla="*/ 27 w 34"/>
                <a:gd name="T11" fmla="*/ 50 h 63"/>
                <a:gd name="T12" fmla="*/ 27 w 34"/>
                <a:gd name="T13" fmla="*/ 46 h 63"/>
                <a:gd name="T14" fmla="*/ 29 w 34"/>
                <a:gd name="T15" fmla="*/ 44 h 63"/>
                <a:gd name="T16" fmla="*/ 29 w 34"/>
                <a:gd name="T17" fmla="*/ 43 h 63"/>
                <a:gd name="T18" fmla="*/ 31 w 34"/>
                <a:gd name="T19" fmla="*/ 39 h 63"/>
                <a:gd name="T20" fmla="*/ 31 w 34"/>
                <a:gd name="T21" fmla="*/ 37 h 63"/>
                <a:gd name="T22" fmla="*/ 31 w 34"/>
                <a:gd name="T23" fmla="*/ 35 h 63"/>
                <a:gd name="T24" fmla="*/ 33 w 34"/>
                <a:gd name="T25" fmla="*/ 31 h 63"/>
                <a:gd name="T26" fmla="*/ 33 w 34"/>
                <a:gd name="T27" fmla="*/ 29 h 63"/>
                <a:gd name="T28" fmla="*/ 33 w 34"/>
                <a:gd name="T29" fmla="*/ 27 h 63"/>
                <a:gd name="T30" fmla="*/ 33 w 34"/>
                <a:gd name="T31" fmla="*/ 23 h 63"/>
                <a:gd name="T32" fmla="*/ 33 w 34"/>
                <a:gd name="T33" fmla="*/ 21 h 63"/>
                <a:gd name="T34" fmla="*/ 33 w 34"/>
                <a:gd name="T35" fmla="*/ 20 h 63"/>
                <a:gd name="T36" fmla="*/ 33 w 34"/>
                <a:gd name="T37" fmla="*/ 18 h 63"/>
                <a:gd name="T38" fmla="*/ 33 w 34"/>
                <a:gd name="T39" fmla="*/ 16 h 63"/>
                <a:gd name="T40" fmla="*/ 33 w 34"/>
                <a:gd name="T41" fmla="*/ 14 h 63"/>
                <a:gd name="T42" fmla="*/ 33 w 34"/>
                <a:gd name="T43" fmla="*/ 12 h 63"/>
                <a:gd name="T44" fmla="*/ 33 w 34"/>
                <a:gd name="T45" fmla="*/ 10 h 63"/>
                <a:gd name="T46" fmla="*/ 33 w 34"/>
                <a:gd name="T47" fmla="*/ 8 h 63"/>
                <a:gd name="T48" fmla="*/ 33 w 34"/>
                <a:gd name="T49" fmla="*/ 6 h 63"/>
                <a:gd name="T50" fmla="*/ 33 w 34"/>
                <a:gd name="T51" fmla="*/ 4 h 63"/>
                <a:gd name="T52" fmla="*/ 31 w 34"/>
                <a:gd name="T53" fmla="*/ 4 h 63"/>
                <a:gd name="T54" fmla="*/ 31 w 34"/>
                <a:gd name="T55" fmla="*/ 2 h 63"/>
                <a:gd name="T56" fmla="*/ 31 w 34"/>
                <a:gd name="T57" fmla="*/ 0 h 63"/>
                <a:gd name="T58" fmla="*/ 8 w 34"/>
                <a:gd name="T59" fmla="*/ 4 h 63"/>
                <a:gd name="T60" fmla="*/ 8 w 34"/>
                <a:gd name="T61" fmla="*/ 6 h 63"/>
                <a:gd name="T62" fmla="*/ 8 w 34"/>
                <a:gd name="T63" fmla="*/ 8 h 63"/>
                <a:gd name="T64" fmla="*/ 8 w 34"/>
                <a:gd name="T65" fmla="*/ 10 h 63"/>
                <a:gd name="T66" fmla="*/ 8 w 34"/>
                <a:gd name="T67" fmla="*/ 12 h 63"/>
                <a:gd name="T68" fmla="*/ 8 w 34"/>
                <a:gd name="T69" fmla="*/ 14 h 63"/>
                <a:gd name="T70" fmla="*/ 8 w 34"/>
                <a:gd name="T71" fmla="*/ 16 h 63"/>
                <a:gd name="T72" fmla="*/ 8 w 34"/>
                <a:gd name="T73" fmla="*/ 18 h 63"/>
                <a:gd name="T74" fmla="*/ 8 w 34"/>
                <a:gd name="T75" fmla="*/ 20 h 63"/>
                <a:gd name="T76" fmla="*/ 8 w 34"/>
                <a:gd name="T77" fmla="*/ 21 h 63"/>
                <a:gd name="T78" fmla="*/ 8 w 34"/>
                <a:gd name="T79" fmla="*/ 23 h 63"/>
                <a:gd name="T80" fmla="*/ 8 w 34"/>
                <a:gd name="T81" fmla="*/ 25 h 63"/>
                <a:gd name="T82" fmla="*/ 8 w 34"/>
                <a:gd name="T83" fmla="*/ 27 h 63"/>
                <a:gd name="T84" fmla="*/ 8 w 34"/>
                <a:gd name="T85" fmla="*/ 29 h 63"/>
                <a:gd name="T86" fmla="*/ 8 w 34"/>
                <a:gd name="T87" fmla="*/ 31 h 63"/>
                <a:gd name="T88" fmla="*/ 8 w 34"/>
                <a:gd name="T89" fmla="*/ 33 h 63"/>
                <a:gd name="T90" fmla="*/ 6 w 34"/>
                <a:gd name="T91" fmla="*/ 35 h 63"/>
                <a:gd name="T92" fmla="*/ 6 w 34"/>
                <a:gd name="T93" fmla="*/ 37 h 63"/>
                <a:gd name="T94" fmla="*/ 4 w 34"/>
                <a:gd name="T95" fmla="*/ 39 h 63"/>
                <a:gd name="T96" fmla="*/ 4 w 34"/>
                <a:gd name="T97" fmla="*/ 41 h 63"/>
                <a:gd name="T98" fmla="*/ 2 w 34"/>
                <a:gd name="T99" fmla="*/ 43 h 63"/>
                <a:gd name="T100" fmla="*/ 0 w 34"/>
                <a:gd name="T101" fmla="*/ 44 h 63"/>
                <a:gd name="T102" fmla="*/ 17 w 34"/>
                <a:gd name="T103" fmla="*/ 62 h 6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4"/>
                <a:gd name="T157" fmla="*/ 0 h 63"/>
                <a:gd name="T158" fmla="*/ 34 w 34"/>
                <a:gd name="T159" fmla="*/ 63 h 6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4" h="63">
                  <a:moveTo>
                    <a:pt x="17" y="62"/>
                  </a:moveTo>
                  <a:lnTo>
                    <a:pt x="19" y="60"/>
                  </a:lnTo>
                  <a:lnTo>
                    <a:pt x="21" y="58"/>
                  </a:lnTo>
                  <a:lnTo>
                    <a:pt x="23" y="54"/>
                  </a:lnTo>
                  <a:lnTo>
                    <a:pt x="25" y="52"/>
                  </a:lnTo>
                  <a:lnTo>
                    <a:pt x="27" y="50"/>
                  </a:lnTo>
                  <a:lnTo>
                    <a:pt x="27" y="46"/>
                  </a:lnTo>
                  <a:lnTo>
                    <a:pt x="29" y="44"/>
                  </a:lnTo>
                  <a:lnTo>
                    <a:pt x="29" y="43"/>
                  </a:lnTo>
                  <a:lnTo>
                    <a:pt x="31" y="39"/>
                  </a:lnTo>
                  <a:lnTo>
                    <a:pt x="31" y="37"/>
                  </a:lnTo>
                  <a:lnTo>
                    <a:pt x="31" y="35"/>
                  </a:lnTo>
                  <a:lnTo>
                    <a:pt x="33" y="31"/>
                  </a:lnTo>
                  <a:lnTo>
                    <a:pt x="33" y="29"/>
                  </a:lnTo>
                  <a:lnTo>
                    <a:pt x="33" y="27"/>
                  </a:lnTo>
                  <a:lnTo>
                    <a:pt x="33" y="23"/>
                  </a:lnTo>
                  <a:lnTo>
                    <a:pt x="33" y="21"/>
                  </a:lnTo>
                  <a:lnTo>
                    <a:pt x="33" y="20"/>
                  </a:lnTo>
                  <a:lnTo>
                    <a:pt x="33" y="18"/>
                  </a:lnTo>
                  <a:lnTo>
                    <a:pt x="33" y="16"/>
                  </a:lnTo>
                  <a:lnTo>
                    <a:pt x="33" y="14"/>
                  </a:lnTo>
                  <a:lnTo>
                    <a:pt x="33" y="12"/>
                  </a:lnTo>
                  <a:lnTo>
                    <a:pt x="33" y="10"/>
                  </a:lnTo>
                  <a:lnTo>
                    <a:pt x="33" y="8"/>
                  </a:lnTo>
                  <a:lnTo>
                    <a:pt x="33" y="6"/>
                  </a:lnTo>
                  <a:lnTo>
                    <a:pt x="33" y="4"/>
                  </a:lnTo>
                  <a:lnTo>
                    <a:pt x="31" y="4"/>
                  </a:lnTo>
                  <a:lnTo>
                    <a:pt x="31" y="2"/>
                  </a:lnTo>
                  <a:lnTo>
                    <a:pt x="31" y="0"/>
                  </a:lnTo>
                  <a:lnTo>
                    <a:pt x="8" y="4"/>
                  </a:lnTo>
                  <a:lnTo>
                    <a:pt x="8" y="6"/>
                  </a:lnTo>
                  <a:lnTo>
                    <a:pt x="8" y="8"/>
                  </a:lnTo>
                  <a:lnTo>
                    <a:pt x="8" y="10"/>
                  </a:lnTo>
                  <a:lnTo>
                    <a:pt x="8" y="12"/>
                  </a:lnTo>
                  <a:lnTo>
                    <a:pt x="8" y="14"/>
                  </a:lnTo>
                  <a:lnTo>
                    <a:pt x="8" y="16"/>
                  </a:lnTo>
                  <a:lnTo>
                    <a:pt x="8" y="18"/>
                  </a:lnTo>
                  <a:lnTo>
                    <a:pt x="8" y="20"/>
                  </a:lnTo>
                  <a:lnTo>
                    <a:pt x="8" y="21"/>
                  </a:lnTo>
                  <a:lnTo>
                    <a:pt x="8" y="23"/>
                  </a:lnTo>
                  <a:lnTo>
                    <a:pt x="8" y="25"/>
                  </a:lnTo>
                  <a:lnTo>
                    <a:pt x="8" y="27"/>
                  </a:lnTo>
                  <a:lnTo>
                    <a:pt x="8" y="29"/>
                  </a:lnTo>
                  <a:lnTo>
                    <a:pt x="8" y="31"/>
                  </a:lnTo>
                  <a:lnTo>
                    <a:pt x="8" y="33"/>
                  </a:lnTo>
                  <a:lnTo>
                    <a:pt x="6" y="35"/>
                  </a:lnTo>
                  <a:lnTo>
                    <a:pt x="6" y="37"/>
                  </a:lnTo>
                  <a:lnTo>
                    <a:pt x="4" y="39"/>
                  </a:lnTo>
                  <a:lnTo>
                    <a:pt x="4" y="41"/>
                  </a:lnTo>
                  <a:lnTo>
                    <a:pt x="2" y="43"/>
                  </a:lnTo>
                  <a:lnTo>
                    <a:pt x="0" y="44"/>
                  </a:lnTo>
                  <a:lnTo>
                    <a:pt x="17" y="62"/>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33" name="Freeform 161"/>
            <p:cNvSpPr>
              <a:spLocks/>
            </p:cNvSpPr>
            <p:nvPr/>
          </p:nvSpPr>
          <p:spPr bwMode="auto">
            <a:xfrm>
              <a:off x="3053" y="1439"/>
              <a:ext cx="45" cy="40"/>
            </a:xfrm>
            <a:custGeom>
              <a:avLst/>
              <a:gdLst>
                <a:gd name="T0" fmla="*/ 21 w 45"/>
                <a:gd name="T1" fmla="*/ 33 h 40"/>
                <a:gd name="T2" fmla="*/ 16 w 45"/>
                <a:gd name="T3" fmla="*/ 39 h 40"/>
                <a:gd name="T4" fmla="*/ 18 w 45"/>
                <a:gd name="T5" fmla="*/ 39 h 40"/>
                <a:gd name="T6" fmla="*/ 18 w 45"/>
                <a:gd name="T7" fmla="*/ 37 h 40"/>
                <a:gd name="T8" fmla="*/ 19 w 45"/>
                <a:gd name="T9" fmla="*/ 37 h 40"/>
                <a:gd name="T10" fmla="*/ 21 w 45"/>
                <a:gd name="T11" fmla="*/ 35 h 40"/>
                <a:gd name="T12" fmla="*/ 23 w 45"/>
                <a:gd name="T13" fmla="*/ 35 h 40"/>
                <a:gd name="T14" fmla="*/ 23 w 45"/>
                <a:gd name="T15" fmla="*/ 33 h 40"/>
                <a:gd name="T16" fmla="*/ 25 w 45"/>
                <a:gd name="T17" fmla="*/ 33 h 40"/>
                <a:gd name="T18" fmla="*/ 25 w 45"/>
                <a:gd name="T19" fmla="*/ 31 h 40"/>
                <a:gd name="T20" fmla="*/ 27 w 45"/>
                <a:gd name="T21" fmla="*/ 31 h 40"/>
                <a:gd name="T22" fmla="*/ 29 w 45"/>
                <a:gd name="T23" fmla="*/ 29 h 40"/>
                <a:gd name="T24" fmla="*/ 31 w 45"/>
                <a:gd name="T25" fmla="*/ 29 h 40"/>
                <a:gd name="T26" fmla="*/ 31 w 45"/>
                <a:gd name="T27" fmla="*/ 27 h 40"/>
                <a:gd name="T28" fmla="*/ 33 w 45"/>
                <a:gd name="T29" fmla="*/ 27 h 40"/>
                <a:gd name="T30" fmla="*/ 35 w 45"/>
                <a:gd name="T31" fmla="*/ 25 h 40"/>
                <a:gd name="T32" fmla="*/ 37 w 45"/>
                <a:gd name="T33" fmla="*/ 23 h 40"/>
                <a:gd name="T34" fmla="*/ 39 w 45"/>
                <a:gd name="T35" fmla="*/ 21 h 40"/>
                <a:gd name="T36" fmla="*/ 40 w 45"/>
                <a:gd name="T37" fmla="*/ 21 h 40"/>
                <a:gd name="T38" fmla="*/ 42 w 45"/>
                <a:gd name="T39" fmla="*/ 20 h 40"/>
                <a:gd name="T40" fmla="*/ 44 w 45"/>
                <a:gd name="T41" fmla="*/ 18 h 40"/>
                <a:gd name="T42" fmla="*/ 27 w 45"/>
                <a:gd name="T43" fmla="*/ 0 h 40"/>
                <a:gd name="T44" fmla="*/ 25 w 45"/>
                <a:gd name="T45" fmla="*/ 2 h 40"/>
                <a:gd name="T46" fmla="*/ 23 w 45"/>
                <a:gd name="T47" fmla="*/ 4 h 40"/>
                <a:gd name="T48" fmla="*/ 21 w 45"/>
                <a:gd name="T49" fmla="*/ 4 h 40"/>
                <a:gd name="T50" fmla="*/ 19 w 45"/>
                <a:gd name="T51" fmla="*/ 6 h 40"/>
                <a:gd name="T52" fmla="*/ 18 w 45"/>
                <a:gd name="T53" fmla="*/ 8 h 40"/>
                <a:gd name="T54" fmla="*/ 16 w 45"/>
                <a:gd name="T55" fmla="*/ 8 h 40"/>
                <a:gd name="T56" fmla="*/ 16 w 45"/>
                <a:gd name="T57" fmla="*/ 10 h 40"/>
                <a:gd name="T58" fmla="*/ 14 w 45"/>
                <a:gd name="T59" fmla="*/ 10 h 40"/>
                <a:gd name="T60" fmla="*/ 14 w 45"/>
                <a:gd name="T61" fmla="*/ 12 h 40"/>
                <a:gd name="T62" fmla="*/ 12 w 45"/>
                <a:gd name="T63" fmla="*/ 12 h 40"/>
                <a:gd name="T64" fmla="*/ 12 w 45"/>
                <a:gd name="T65" fmla="*/ 14 h 40"/>
                <a:gd name="T66" fmla="*/ 10 w 45"/>
                <a:gd name="T67" fmla="*/ 14 h 40"/>
                <a:gd name="T68" fmla="*/ 8 w 45"/>
                <a:gd name="T69" fmla="*/ 16 h 40"/>
                <a:gd name="T70" fmla="*/ 6 w 45"/>
                <a:gd name="T71" fmla="*/ 16 h 40"/>
                <a:gd name="T72" fmla="*/ 0 w 45"/>
                <a:gd name="T73" fmla="*/ 21 h 40"/>
                <a:gd name="T74" fmla="*/ 21 w 45"/>
                <a:gd name="T75" fmla="*/ 33 h 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5"/>
                <a:gd name="T115" fmla="*/ 0 h 40"/>
                <a:gd name="T116" fmla="*/ 45 w 45"/>
                <a:gd name="T117" fmla="*/ 40 h 4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5" h="40">
                  <a:moveTo>
                    <a:pt x="21" y="33"/>
                  </a:moveTo>
                  <a:lnTo>
                    <a:pt x="16" y="39"/>
                  </a:lnTo>
                  <a:lnTo>
                    <a:pt x="18" y="39"/>
                  </a:lnTo>
                  <a:lnTo>
                    <a:pt x="18" y="37"/>
                  </a:lnTo>
                  <a:lnTo>
                    <a:pt x="19" y="37"/>
                  </a:lnTo>
                  <a:lnTo>
                    <a:pt x="21" y="35"/>
                  </a:lnTo>
                  <a:lnTo>
                    <a:pt x="23" y="35"/>
                  </a:lnTo>
                  <a:lnTo>
                    <a:pt x="23" y="33"/>
                  </a:lnTo>
                  <a:lnTo>
                    <a:pt x="25" y="33"/>
                  </a:lnTo>
                  <a:lnTo>
                    <a:pt x="25" y="31"/>
                  </a:lnTo>
                  <a:lnTo>
                    <a:pt x="27" y="31"/>
                  </a:lnTo>
                  <a:lnTo>
                    <a:pt x="29" y="29"/>
                  </a:lnTo>
                  <a:lnTo>
                    <a:pt x="31" y="29"/>
                  </a:lnTo>
                  <a:lnTo>
                    <a:pt x="31" y="27"/>
                  </a:lnTo>
                  <a:lnTo>
                    <a:pt x="33" y="27"/>
                  </a:lnTo>
                  <a:lnTo>
                    <a:pt x="35" y="25"/>
                  </a:lnTo>
                  <a:lnTo>
                    <a:pt x="37" y="23"/>
                  </a:lnTo>
                  <a:lnTo>
                    <a:pt x="39" y="21"/>
                  </a:lnTo>
                  <a:lnTo>
                    <a:pt x="40" y="21"/>
                  </a:lnTo>
                  <a:lnTo>
                    <a:pt x="42" y="20"/>
                  </a:lnTo>
                  <a:lnTo>
                    <a:pt x="44" y="18"/>
                  </a:lnTo>
                  <a:lnTo>
                    <a:pt x="27" y="0"/>
                  </a:lnTo>
                  <a:lnTo>
                    <a:pt x="25" y="2"/>
                  </a:lnTo>
                  <a:lnTo>
                    <a:pt x="23" y="4"/>
                  </a:lnTo>
                  <a:lnTo>
                    <a:pt x="21" y="4"/>
                  </a:lnTo>
                  <a:lnTo>
                    <a:pt x="19" y="6"/>
                  </a:lnTo>
                  <a:lnTo>
                    <a:pt x="18" y="8"/>
                  </a:lnTo>
                  <a:lnTo>
                    <a:pt x="16" y="8"/>
                  </a:lnTo>
                  <a:lnTo>
                    <a:pt x="16" y="10"/>
                  </a:lnTo>
                  <a:lnTo>
                    <a:pt x="14" y="10"/>
                  </a:lnTo>
                  <a:lnTo>
                    <a:pt x="14" y="12"/>
                  </a:lnTo>
                  <a:lnTo>
                    <a:pt x="12" y="12"/>
                  </a:lnTo>
                  <a:lnTo>
                    <a:pt x="12" y="14"/>
                  </a:lnTo>
                  <a:lnTo>
                    <a:pt x="10" y="14"/>
                  </a:lnTo>
                  <a:lnTo>
                    <a:pt x="8" y="16"/>
                  </a:lnTo>
                  <a:lnTo>
                    <a:pt x="6" y="16"/>
                  </a:lnTo>
                  <a:lnTo>
                    <a:pt x="0" y="21"/>
                  </a:lnTo>
                  <a:lnTo>
                    <a:pt x="21" y="33"/>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34" name="Freeform 162"/>
            <p:cNvSpPr>
              <a:spLocks/>
            </p:cNvSpPr>
            <p:nvPr/>
          </p:nvSpPr>
          <p:spPr bwMode="auto">
            <a:xfrm>
              <a:off x="3049" y="1460"/>
              <a:ext cx="30" cy="47"/>
            </a:xfrm>
            <a:custGeom>
              <a:avLst/>
              <a:gdLst>
                <a:gd name="T0" fmla="*/ 29 w 30"/>
                <a:gd name="T1" fmla="*/ 25 h 47"/>
                <a:gd name="T2" fmla="*/ 29 w 30"/>
                <a:gd name="T3" fmla="*/ 23 h 47"/>
                <a:gd name="T4" fmla="*/ 27 w 30"/>
                <a:gd name="T5" fmla="*/ 23 h 47"/>
                <a:gd name="T6" fmla="*/ 25 w 30"/>
                <a:gd name="T7" fmla="*/ 22 h 47"/>
                <a:gd name="T8" fmla="*/ 25 w 30"/>
                <a:gd name="T9" fmla="*/ 20 h 47"/>
                <a:gd name="T10" fmla="*/ 25 w 30"/>
                <a:gd name="T11" fmla="*/ 18 h 47"/>
                <a:gd name="T12" fmla="*/ 25 w 30"/>
                <a:gd name="T13" fmla="*/ 16 h 47"/>
                <a:gd name="T14" fmla="*/ 25 w 30"/>
                <a:gd name="T15" fmla="*/ 14 h 47"/>
                <a:gd name="T16" fmla="*/ 25 w 30"/>
                <a:gd name="T17" fmla="*/ 12 h 47"/>
                <a:gd name="T18" fmla="*/ 4 w 30"/>
                <a:gd name="T19" fmla="*/ 0 h 47"/>
                <a:gd name="T20" fmla="*/ 4 w 30"/>
                <a:gd name="T21" fmla="*/ 2 h 47"/>
                <a:gd name="T22" fmla="*/ 4 w 30"/>
                <a:gd name="T23" fmla="*/ 4 h 47"/>
                <a:gd name="T24" fmla="*/ 2 w 30"/>
                <a:gd name="T25" fmla="*/ 4 h 47"/>
                <a:gd name="T26" fmla="*/ 2 w 30"/>
                <a:gd name="T27" fmla="*/ 6 h 47"/>
                <a:gd name="T28" fmla="*/ 2 w 30"/>
                <a:gd name="T29" fmla="*/ 8 h 47"/>
                <a:gd name="T30" fmla="*/ 0 w 30"/>
                <a:gd name="T31" fmla="*/ 10 h 47"/>
                <a:gd name="T32" fmla="*/ 0 w 30"/>
                <a:gd name="T33" fmla="*/ 12 h 47"/>
                <a:gd name="T34" fmla="*/ 0 w 30"/>
                <a:gd name="T35" fmla="*/ 14 h 47"/>
                <a:gd name="T36" fmla="*/ 0 w 30"/>
                <a:gd name="T37" fmla="*/ 16 h 47"/>
                <a:gd name="T38" fmla="*/ 0 w 30"/>
                <a:gd name="T39" fmla="*/ 18 h 47"/>
                <a:gd name="T40" fmla="*/ 0 w 30"/>
                <a:gd name="T41" fmla="*/ 20 h 47"/>
                <a:gd name="T42" fmla="*/ 0 w 30"/>
                <a:gd name="T43" fmla="*/ 22 h 47"/>
                <a:gd name="T44" fmla="*/ 0 w 30"/>
                <a:gd name="T45" fmla="*/ 23 h 47"/>
                <a:gd name="T46" fmla="*/ 2 w 30"/>
                <a:gd name="T47" fmla="*/ 25 h 47"/>
                <a:gd name="T48" fmla="*/ 2 w 30"/>
                <a:gd name="T49" fmla="*/ 27 h 47"/>
                <a:gd name="T50" fmla="*/ 2 w 30"/>
                <a:gd name="T51" fmla="*/ 29 h 47"/>
                <a:gd name="T52" fmla="*/ 4 w 30"/>
                <a:gd name="T53" fmla="*/ 31 h 47"/>
                <a:gd name="T54" fmla="*/ 4 w 30"/>
                <a:gd name="T55" fmla="*/ 33 h 47"/>
                <a:gd name="T56" fmla="*/ 6 w 30"/>
                <a:gd name="T57" fmla="*/ 37 h 47"/>
                <a:gd name="T58" fmla="*/ 8 w 30"/>
                <a:gd name="T59" fmla="*/ 39 h 47"/>
                <a:gd name="T60" fmla="*/ 10 w 30"/>
                <a:gd name="T61" fmla="*/ 39 h 47"/>
                <a:gd name="T62" fmla="*/ 12 w 30"/>
                <a:gd name="T63" fmla="*/ 41 h 47"/>
                <a:gd name="T64" fmla="*/ 14 w 30"/>
                <a:gd name="T65" fmla="*/ 43 h 47"/>
                <a:gd name="T66" fmla="*/ 16 w 30"/>
                <a:gd name="T67" fmla="*/ 45 h 47"/>
                <a:gd name="T68" fmla="*/ 18 w 30"/>
                <a:gd name="T69" fmla="*/ 46 h 47"/>
                <a:gd name="T70" fmla="*/ 29 w 30"/>
                <a:gd name="T71" fmla="*/ 25 h 4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0"/>
                <a:gd name="T109" fmla="*/ 0 h 47"/>
                <a:gd name="T110" fmla="*/ 30 w 30"/>
                <a:gd name="T111" fmla="*/ 47 h 4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0" h="47">
                  <a:moveTo>
                    <a:pt x="29" y="25"/>
                  </a:moveTo>
                  <a:lnTo>
                    <a:pt x="29" y="23"/>
                  </a:lnTo>
                  <a:lnTo>
                    <a:pt x="27" y="23"/>
                  </a:lnTo>
                  <a:lnTo>
                    <a:pt x="25" y="22"/>
                  </a:lnTo>
                  <a:lnTo>
                    <a:pt x="25" y="20"/>
                  </a:lnTo>
                  <a:lnTo>
                    <a:pt x="25" y="18"/>
                  </a:lnTo>
                  <a:lnTo>
                    <a:pt x="25" y="16"/>
                  </a:lnTo>
                  <a:lnTo>
                    <a:pt x="25" y="14"/>
                  </a:lnTo>
                  <a:lnTo>
                    <a:pt x="25" y="12"/>
                  </a:lnTo>
                  <a:lnTo>
                    <a:pt x="4" y="0"/>
                  </a:lnTo>
                  <a:lnTo>
                    <a:pt x="4" y="2"/>
                  </a:lnTo>
                  <a:lnTo>
                    <a:pt x="4" y="4"/>
                  </a:lnTo>
                  <a:lnTo>
                    <a:pt x="2" y="4"/>
                  </a:lnTo>
                  <a:lnTo>
                    <a:pt x="2" y="6"/>
                  </a:lnTo>
                  <a:lnTo>
                    <a:pt x="2" y="8"/>
                  </a:lnTo>
                  <a:lnTo>
                    <a:pt x="0" y="10"/>
                  </a:lnTo>
                  <a:lnTo>
                    <a:pt x="0" y="12"/>
                  </a:lnTo>
                  <a:lnTo>
                    <a:pt x="0" y="14"/>
                  </a:lnTo>
                  <a:lnTo>
                    <a:pt x="0" y="16"/>
                  </a:lnTo>
                  <a:lnTo>
                    <a:pt x="0" y="18"/>
                  </a:lnTo>
                  <a:lnTo>
                    <a:pt x="0" y="20"/>
                  </a:lnTo>
                  <a:lnTo>
                    <a:pt x="0" y="22"/>
                  </a:lnTo>
                  <a:lnTo>
                    <a:pt x="0" y="23"/>
                  </a:lnTo>
                  <a:lnTo>
                    <a:pt x="2" y="25"/>
                  </a:lnTo>
                  <a:lnTo>
                    <a:pt x="2" y="27"/>
                  </a:lnTo>
                  <a:lnTo>
                    <a:pt x="2" y="29"/>
                  </a:lnTo>
                  <a:lnTo>
                    <a:pt x="4" y="31"/>
                  </a:lnTo>
                  <a:lnTo>
                    <a:pt x="4" y="33"/>
                  </a:lnTo>
                  <a:lnTo>
                    <a:pt x="6" y="37"/>
                  </a:lnTo>
                  <a:lnTo>
                    <a:pt x="8" y="39"/>
                  </a:lnTo>
                  <a:lnTo>
                    <a:pt x="10" y="39"/>
                  </a:lnTo>
                  <a:lnTo>
                    <a:pt x="12" y="41"/>
                  </a:lnTo>
                  <a:lnTo>
                    <a:pt x="14" y="43"/>
                  </a:lnTo>
                  <a:lnTo>
                    <a:pt x="16" y="45"/>
                  </a:lnTo>
                  <a:lnTo>
                    <a:pt x="18" y="46"/>
                  </a:lnTo>
                  <a:lnTo>
                    <a:pt x="29" y="25"/>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35" name="Freeform 163"/>
            <p:cNvSpPr>
              <a:spLocks/>
            </p:cNvSpPr>
            <p:nvPr/>
          </p:nvSpPr>
          <p:spPr bwMode="auto">
            <a:xfrm>
              <a:off x="3067" y="1485"/>
              <a:ext cx="33" cy="42"/>
            </a:xfrm>
            <a:custGeom>
              <a:avLst/>
              <a:gdLst>
                <a:gd name="T0" fmla="*/ 30 w 33"/>
                <a:gd name="T1" fmla="*/ 41 h 42"/>
                <a:gd name="T2" fmla="*/ 30 w 33"/>
                <a:gd name="T3" fmla="*/ 39 h 42"/>
                <a:gd name="T4" fmla="*/ 30 w 33"/>
                <a:gd name="T5" fmla="*/ 37 h 42"/>
                <a:gd name="T6" fmla="*/ 32 w 33"/>
                <a:gd name="T7" fmla="*/ 37 h 42"/>
                <a:gd name="T8" fmla="*/ 32 w 33"/>
                <a:gd name="T9" fmla="*/ 35 h 42"/>
                <a:gd name="T10" fmla="*/ 32 w 33"/>
                <a:gd name="T11" fmla="*/ 33 h 42"/>
                <a:gd name="T12" fmla="*/ 32 w 33"/>
                <a:gd name="T13" fmla="*/ 31 h 42"/>
                <a:gd name="T14" fmla="*/ 32 w 33"/>
                <a:gd name="T15" fmla="*/ 29 h 42"/>
                <a:gd name="T16" fmla="*/ 32 w 33"/>
                <a:gd name="T17" fmla="*/ 27 h 42"/>
                <a:gd name="T18" fmla="*/ 30 w 33"/>
                <a:gd name="T19" fmla="*/ 25 h 42"/>
                <a:gd name="T20" fmla="*/ 30 w 33"/>
                <a:gd name="T21" fmla="*/ 23 h 42"/>
                <a:gd name="T22" fmla="*/ 30 w 33"/>
                <a:gd name="T23" fmla="*/ 21 h 42"/>
                <a:gd name="T24" fmla="*/ 28 w 33"/>
                <a:gd name="T25" fmla="*/ 20 h 42"/>
                <a:gd name="T26" fmla="*/ 28 w 33"/>
                <a:gd name="T27" fmla="*/ 18 h 42"/>
                <a:gd name="T28" fmla="*/ 28 w 33"/>
                <a:gd name="T29" fmla="*/ 16 h 42"/>
                <a:gd name="T30" fmla="*/ 26 w 33"/>
                <a:gd name="T31" fmla="*/ 14 h 42"/>
                <a:gd name="T32" fmla="*/ 25 w 33"/>
                <a:gd name="T33" fmla="*/ 12 h 42"/>
                <a:gd name="T34" fmla="*/ 25 w 33"/>
                <a:gd name="T35" fmla="*/ 10 h 42"/>
                <a:gd name="T36" fmla="*/ 23 w 33"/>
                <a:gd name="T37" fmla="*/ 8 h 42"/>
                <a:gd name="T38" fmla="*/ 21 w 33"/>
                <a:gd name="T39" fmla="*/ 8 h 42"/>
                <a:gd name="T40" fmla="*/ 19 w 33"/>
                <a:gd name="T41" fmla="*/ 6 h 42"/>
                <a:gd name="T42" fmla="*/ 17 w 33"/>
                <a:gd name="T43" fmla="*/ 4 h 42"/>
                <a:gd name="T44" fmla="*/ 15 w 33"/>
                <a:gd name="T45" fmla="*/ 2 h 42"/>
                <a:gd name="T46" fmla="*/ 13 w 33"/>
                <a:gd name="T47" fmla="*/ 2 h 42"/>
                <a:gd name="T48" fmla="*/ 11 w 33"/>
                <a:gd name="T49" fmla="*/ 0 h 42"/>
                <a:gd name="T50" fmla="*/ 0 w 33"/>
                <a:gd name="T51" fmla="*/ 21 h 42"/>
                <a:gd name="T52" fmla="*/ 2 w 33"/>
                <a:gd name="T53" fmla="*/ 21 h 42"/>
                <a:gd name="T54" fmla="*/ 4 w 33"/>
                <a:gd name="T55" fmla="*/ 23 h 42"/>
                <a:gd name="T56" fmla="*/ 4 w 33"/>
                <a:gd name="T57" fmla="*/ 25 h 42"/>
                <a:gd name="T58" fmla="*/ 5 w 33"/>
                <a:gd name="T59" fmla="*/ 25 h 42"/>
                <a:gd name="T60" fmla="*/ 5 w 33"/>
                <a:gd name="T61" fmla="*/ 27 h 42"/>
                <a:gd name="T62" fmla="*/ 7 w 33"/>
                <a:gd name="T63" fmla="*/ 27 h 42"/>
                <a:gd name="T64" fmla="*/ 7 w 33"/>
                <a:gd name="T65" fmla="*/ 29 h 42"/>
                <a:gd name="T66" fmla="*/ 7 w 33"/>
                <a:gd name="T67" fmla="*/ 31 h 42"/>
                <a:gd name="T68" fmla="*/ 7 w 33"/>
                <a:gd name="T69" fmla="*/ 33 h 42"/>
                <a:gd name="T70" fmla="*/ 30 w 33"/>
                <a:gd name="T71" fmla="*/ 41 h 4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3"/>
                <a:gd name="T109" fmla="*/ 0 h 42"/>
                <a:gd name="T110" fmla="*/ 33 w 33"/>
                <a:gd name="T111" fmla="*/ 42 h 4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3" h="42">
                  <a:moveTo>
                    <a:pt x="30" y="41"/>
                  </a:moveTo>
                  <a:lnTo>
                    <a:pt x="30" y="39"/>
                  </a:lnTo>
                  <a:lnTo>
                    <a:pt x="30" y="37"/>
                  </a:lnTo>
                  <a:lnTo>
                    <a:pt x="32" y="37"/>
                  </a:lnTo>
                  <a:lnTo>
                    <a:pt x="32" y="35"/>
                  </a:lnTo>
                  <a:lnTo>
                    <a:pt x="32" y="33"/>
                  </a:lnTo>
                  <a:lnTo>
                    <a:pt x="32" y="31"/>
                  </a:lnTo>
                  <a:lnTo>
                    <a:pt x="32" y="29"/>
                  </a:lnTo>
                  <a:lnTo>
                    <a:pt x="32" y="27"/>
                  </a:lnTo>
                  <a:lnTo>
                    <a:pt x="30" y="25"/>
                  </a:lnTo>
                  <a:lnTo>
                    <a:pt x="30" y="23"/>
                  </a:lnTo>
                  <a:lnTo>
                    <a:pt x="30" y="21"/>
                  </a:lnTo>
                  <a:lnTo>
                    <a:pt x="28" y="20"/>
                  </a:lnTo>
                  <a:lnTo>
                    <a:pt x="28" y="18"/>
                  </a:lnTo>
                  <a:lnTo>
                    <a:pt x="28" y="16"/>
                  </a:lnTo>
                  <a:lnTo>
                    <a:pt x="26" y="14"/>
                  </a:lnTo>
                  <a:lnTo>
                    <a:pt x="25" y="12"/>
                  </a:lnTo>
                  <a:lnTo>
                    <a:pt x="25" y="10"/>
                  </a:lnTo>
                  <a:lnTo>
                    <a:pt x="23" y="8"/>
                  </a:lnTo>
                  <a:lnTo>
                    <a:pt x="21" y="8"/>
                  </a:lnTo>
                  <a:lnTo>
                    <a:pt x="19" y="6"/>
                  </a:lnTo>
                  <a:lnTo>
                    <a:pt x="17" y="4"/>
                  </a:lnTo>
                  <a:lnTo>
                    <a:pt x="15" y="2"/>
                  </a:lnTo>
                  <a:lnTo>
                    <a:pt x="13" y="2"/>
                  </a:lnTo>
                  <a:lnTo>
                    <a:pt x="11" y="0"/>
                  </a:lnTo>
                  <a:lnTo>
                    <a:pt x="0" y="21"/>
                  </a:lnTo>
                  <a:lnTo>
                    <a:pt x="2" y="21"/>
                  </a:lnTo>
                  <a:lnTo>
                    <a:pt x="4" y="23"/>
                  </a:lnTo>
                  <a:lnTo>
                    <a:pt x="4" y="25"/>
                  </a:lnTo>
                  <a:lnTo>
                    <a:pt x="5" y="25"/>
                  </a:lnTo>
                  <a:lnTo>
                    <a:pt x="5" y="27"/>
                  </a:lnTo>
                  <a:lnTo>
                    <a:pt x="7" y="27"/>
                  </a:lnTo>
                  <a:lnTo>
                    <a:pt x="7" y="29"/>
                  </a:lnTo>
                  <a:lnTo>
                    <a:pt x="7" y="31"/>
                  </a:lnTo>
                  <a:lnTo>
                    <a:pt x="7" y="33"/>
                  </a:lnTo>
                  <a:lnTo>
                    <a:pt x="30" y="41"/>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36" name="Freeform 164"/>
            <p:cNvSpPr>
              <a:spLocks/>
            </p:cNvSpPr>
            <p:nvPr/>
          </p:nvSpPr>
          <p:spPr bwMode="auto">
            <a:xfrm>
              <a:off x="3072" y="1518"/>
              <a:ext cx="26" cy="26"/>
            </a:xfrm>
            <a:custGeom>
              <a:avLst/>
              <a:gdLst>
                <a:gd name="T0" fmla="*/ 21 w 26"/>
                <a:gd name="T1" fmla="*/ 4 h 26"/>
                <a:gd name="T2" fmla="*/ 21 w 26"/>
                <a:gd name="T3" fmla="*/ 6 h 26"/>
                <a:gd name="T4" fmla="*/ 23 w 26"/>
                <a:gd name="T5" fmla="*/ 6 h 26"/>
                <a:gd name="T6" fmla="*/ 23 w 26"/>
                <a:gd name="T7" fmla="*/ 8 h 26"/>
                <a:gd name="T8" fmla="*/ 25 w 26"/>
                <a:gd name="T9" fmla="*/ 10 h 26"/>
                <a:gd name="T10" fmla="*/ 25 w 26"/>
                <a:gd name="T11" fmla="*/ 8 h 26"/>
                <a:gd name="T12" fmla="*/ 2 w 26"/>
                <a:gd name="T13" fmla="*/ 0 h 26"/>
                <a:gd name="T14" fmla="*/ 2 w 26"/>
                <a:gd name="T15" fmla="*/ 2 h 26"/>
                <a:gd name="T16" fmla="*/ 2 w 26"/>
                <a:gd name="T17" fmla="*/ 4 h 26"/>
                <a:gd name="T18" fmla="*/ 0 w 26"/>
                <a:gd name="T19" fmla="*/ 4 h 26"/>
                <a:gd name="T20" fmla="*/ 0 w 26"/>
                <a:gd name="T21" fmla="*/ 6 h 26"/>
                <a:gd name="T22" fmla="*/ 0 w 26"/>
                <a:gd name="T23" fmla="*/ 8 h 26"/>
                <a:gd name="T24" fmla="*/ 0 w 26"/>
                <a:gd name="T25" fmla="*/ 10 h 26"/>
                <a:gd name="T26" fmla="*/ 0 w 26"/>
                <a:gd name="T27" fmla="*/ 11 h 26"/>
                <a:gd name="T28" fmla="*/ 0 w 26"/>
                <a:gd name="T29" fmla="*/ 13 h 26"/>
                <a:gd name="T30" fmla="*/ 0 w 26"/>
                <a:gd name="T31" fmla="*/ 15 h 26"/>
                <a:gd name="T32" fmla="*/ 2 w 26"/>
                <a:gd name="T33" fmla="*/ 17 h 26"/>
                <a:gd name="T34" fmla="*/ 2 w 26"/>
                <a:gd name="T35" fmla="*/ 19 h 26"/>
                <a:gd name="T36" fmla="*/ 4 w 26"/>
                <a:gd name="T37" fmla="*/ 21 h 26"/>
                <a:gd name="T38" fmla="*/ 6 w 26"/>
                <a:gd name="T39" fmla="*/ 23 h 26"/>
                <a:gd name="T40" fmla="*/ 8 w 26"/>
                <a:gd name="T41" fmla="*/ 25 h 26"/>
                <a:gd name="T42" fmla="*/ 21 w 26"/>
                <a:gd name="T43" fmla="*/ 4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26"/>
                <a:gd name="T68" fmla="*/ 26 w 26"/>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26">
                  <a:moveTo>
                    <a:pt x="21" y="4"/>
                  </a:moveTo>
                  <a:lnTo>
                    <a:pt x="21" y="6"/>
                  </a:lnTo>
                  <a:lnTo>
                    <a:pt x="23" y="6"/>
                  </a:lnTo>
                  <a:lnTo>
                    <a:pt x="23" y="8"/>
                  </a:lnTo>
                  <a:lnTo>
                    <a:pt x="25" y="10"/>
                  </a:lnTo>
                  <a:lnTo>
                    <a:pt x="25" y="8"/>
                  </a:lnTo>
                  <a:lnTo>
                    <a:pt x="2" y="0"/>
                  </a:lnTo>
                  <a:lnTo>
                    <a:pt x="2" y="2"/>
                  </a:lnTo>
                  <a:lnTo>
                    <a:pt x="2" y="4"/>
                  </a:lnTo>
                  <a:lnTo>
                    <a:pt x="0" y="4"/>
                  </a:lnTo>
                  <a:lnTo>
                    <a:pt x="0" y="6"/>
                  </a:lnTo>
                  <a:lnTo>
                    <a:pt x="0" y="8"/>
                  </a:lnTo>
                  <a:lnTo>
                    <a:pt x="0" y="10"/>
                  </a:lnTo>
                  <a:lnTo>
                    <a:pt x="0" y="11"/>
                  </a:lnTo>
                  <a:lnTo>
                    <a:pt x="0" y="13"/>
                  </a:lnTo>
                  <a:lnTo>
                    <a:pt x="0" y="15"/>
                  </a:lnTo>
                  <a:lnTo>
                    <a:pt x="2" y="17"/>
                  </a:lnTo>
                  <a:lnTo>
                    <a:pt x="2" y="19"/>
                  </a:lnTo>
                  <a:lnTo>
                    <a:pt x="4" y="21"/>
                  </a:lnTo>
                  <a:lnTo>
                    <a:pt x="6" y="23"/>
                  </a:lnTo>
                  <a:lnTo>
                    <a:pt x="8" y="25"/>
                  </a:lnTo>
                  <a:lnTo>
                    <a:pt x="21" y="4"/>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37" name="Freeform 165"/>
            <p:cNvSpPr>
              <a:spLocks/>
            </p:cNvSpPr>
            <p:nvPr/>
          </p:nvSpPr>
          <p:spPr bwMode="auto">
            <a:xfrm>
              <a:off x="3227" y="2635"/>
              <a:ext cx="34" cy="219"/>
            </a:xfrm>
            <a:custGeom>
              <a:avLst/>
              <a:gdLst>
                <a:gd name="T0" fmla="*/ 33 w 34"/>
                <a:gd name="T1" fmla="*/ 212 h 219"/>
                <a:gd name="T2" fmla="*/ 31 w 34"/>
                <a:gd name="T3" fmla="*/ 201 h 219"/>
                <a:gd name="T4" fmla="*/ 31 w 34"/>
                <a:gd name="T5" fmla="*/ 189 h 219"/>
                <a:gd name="T6" fmla="*/ 31 w 34"/>
                <a:gd name="T7" fmla="*/ 174 h 219"/>
                <a:gd name="T8" fmla="*/ 29 w 34"/>
                <a:gd name="T9" fmla="*/ 157 h 219"/>
                <a:gd name="T10" fmla="*/ 29 w 34"/>
                <a:gd name="T11" fmla="*/ 140 h 219"/>
                <a:gd name="T12" fmla="*/ 29 w 34"/>
                <a:gd name="T13" fmla="*/ 120 h 219"/>
                <a:gd name="T14" fmla="*/ 27 w 34"/>
                <a:gd name="T15" fmla="*/ 103 h 219"/>
                <a:gd name="T16" fmla="*/ 27 w 34"/>
                <a:gd name="T17" fmla="*/ 84 h 219"/>
                <a:gd name="T18" fmla="*/ 27 w 34"/>
                <a:gd name="T19" fmla="*/ 67 h 219"/>
                <a:gd name="T20" fmla="*/ 25 w 34"/>
                <a:gd name="T21" fmla="*/ 50 h 219"/>
                <a:gd name="T22" fmla="*/ 25 w 34"/>
                <a:gd name="T23" fmla="*/ 34 h 219"/>
                <a:gd name="T24" fmla="*/ 25 w 34"/>
                <a:gd name="T25" fmla="*/ 21 h 219"/>
                <a:gd name="T26" fmla="*/ 25 w 34"/>
                <a:gd name="T27" fmla="*/ 11 h 219"/>
                <a:gd name="T28" fmla="*/ 25 w 34"/>
                <a:gd name="T29" fmla="*/ 4 h 219"/>
                <a:gd name="T30" fmla="*/ 25 w 34"/>
                <a:gd name="T31" fmla="*/ 0 h 219"/>
                <a:gd name="T32" fmla="*/ 0 w 34"/>
                <a:gd name="T33" fmla="*/ 2 h 219"/>
                <a:gd name="T34" fmla="*/ 0 w 34"/>
                <a:gd name="T35" fmla="*/ 7 h 219"/>
                <a:gd name="T36" fmla="*/ 0 w 34"/>
                <a:gd name="T37" fmla="*/ 17 h 219"/>
                <a:gd name="T38" fmla="*/ 2 w 34"/>
                <a:gd name="T39" fmla="*/ 28 h 219"/>
                <a:gd name="T40" fmla="*/ 2 w 34"/>
                <a:gd name="T41" fmla="*/ 42 h 219"/>
                <a:gd name="T42" fmla="*/ 2 w 34"/>
                <a:gd name="T43" fmla="*/ 59 h 219"/>
                <a:gd name="T44" fmla="*/ 2 w 34"/>
                <a:gd name="T45" fmla="*/ 76 h 219"/>
                <a:gd name="T46" fmla="*/ 4 w 34"/>
                <a:gd name="T47" fmla="*/ 94 h 219"/>
                <a:gd name="T48" fmla="*/ 4 w 34"/>
                <a:gd name="T49" fmla="*/ 113 h 219"/>
                <a:gd name="T50" fmla="*/ 4 w 34"/>
                <a:gd name="T51" fmla="*/ 132 h 219"/>
                <a:gd name="T52" fmla="*/ 6 w 34"/>
                <a:gd name="T53" fmla="*/ 149 h 219"/>
                <a:gd name="T54" fmla="*/ 6 w 34"/>
                <a:gd name="T55" fmla="*/ 166 h 219"/>
                <a:gd name="T56" fmla="*/ 6 w 34"/>
                <a:gd name="T57" fmla="*/ 182 h 219"/>
                <a:gd name="T58" fmla="*/ 8 w 34"/>
                <a:gd name="T59" fmla="*/ 197 h 219"/>
                <a:gd name="T60" fmla="*/ 8 w 34"/>
                <a:gd name="T61" fmla="*/ 209 h 219"/>
                <a:gd name="T62" fmla="*/ 8 w 34"/>
                <a:gd name="T63" fmla="*/ 218 h 2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
                <a:gd name="T97" fmla="*/ 0 h 219"/>
                <a:gd name="T98" fmla="*/ 34 w 34"/>
                <a:gd name="T99" fmla="*/ 219 h 2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 h="219">
                  <a:moveTo>
                    <a:pt x="33" y="216"/>
                  </a:moveTo>
                  <a:lnTo>
                    <a:pt x="33" y="212"/>
                  </a:lnTo>
                  <a:lnTo>
                    <a:pt x="33" y="207"/>
                  </a:lnTo>
                  <a:lnTo>
                    <a:pt x="31" y="201"/>
                  </a:lnTo>
                  <a:lnTo>
                    <a:pt x="31" y="195"/>
                  </a:lnTo>
                  <a:lnTo>
                    <a:pt x="31" y="189"/>
                  </a:lnTo>
                  <a:lnTo>
                    <a:pt x="31" y="182"/>
                  </a:lnTo>
                  <a:lnTo>
                    <a:pt x="31" y="174"/>
                  </a:lnTo>
                  <a:lnTo>
                    <a:pt x="31" y="166"/>
                  </a:lnTo>
                  <a:lnTo>
                    <a:pt x="29" y="157"/>
                  </a:lnTo>
                  <a:lnTo>
                    <a:pt x="29" y="149"/>
                  </a:lnTo>
                  <a:lnTo>
                    <a:pt x="29" y="140"/>
                  </a:lnTo>
                  <a:lnTo>
                    <a:pt x="29" y="130"/>
                  </a:lnTo>
                  <a:lnTo>
                    <a:pt x="29" y="120"/>
                  </a:lnTo>
                  <a:lnTo>
                    <a:pt x="29" y="111"/>
                  </a:lnTo>
                  <a:lnTo>
                    <a:pt x="27" y="103"/>
                  </a:lnTo>
                  <a:lnTo>
                    <a:pt x="27" y="94"/>
                  </a:lnTo>
                  <a:lnTo>
                    <a:pt x="27" y="84"/>
                  </a:lnTo>
                  <a:lnTo>
                    <a:pt x="27" y="74"/>
                  </a:lnTo>
                  <a:lnTo>
                    <a:pt x="27" y="67"/>
                  </a:lnTo>
                  <a:lnTo>
                    <a:pt x="27" y="57"/>
                  </a:lnTo>
                  <a:lnTo>
                    <a:pt x="25" y="50"/>
                  </a:lnTo>
                  <a:lnTo>
                    <a:pt x="25" y="42"/>
                  </a:lnTo>
                  <a:lnTo>
                    <a:pt x="25" y="34"/>
                  </a:lnTo>
                  <a:lnTo>
                    <a:pt x="25" y="28"/>
                  </a:lnTo>
                  <a:lnTo>
                    <a:pt x="25" y="21"/>
                  </a:lnTo>
                  <a:lnTo>
                    <a:pt x="25" y="15"/>
                  </a:lnTo>
                  <a:lnTo>
                    <a:pt x="25" y="11"/>
                  </a:lnTo>
                  <a:lnTo>
                    <a:pt x="25" y="7"/>
                  </a:lnTo>
                  <a:lnTo>
                    <a:pt x="25" y="4"/>
                  </a:lnTo>
                  <a:lnTo>
                    <a:pt x="25" y="2"/>
                  </a:lnTo>
                  <a:lnTo>
                    <a:pt x="25" y="0"/>
                  </a:lnTo>
                  <a:lnTo>
                    <a:pt x="0" y="0"/>
                  </a:lnTo>
                  <a:lnTo>
                    <a:pt x="0" y="2"/>
                  </a:lnTo>
                  <a:lnTo>
                    <a:pt x="0" y="4"/>
                  </a:lnTo>
                  <a:lnTo>
                    <a:pt x="0" y="7"/>
                  </a:lnTo>
                  <a:lnTo>
                    <a:pt x="0" y="11"/>
                  </a:lnTo>
                  <a:lnTo>
                    <a:pt x="0" y="17"/>
                  </a:lnTo>
                  <a:lnTo>
                    <a:pt x="0" y="23"/>
                  </a:lnTo>
                  <a:lnTo>
                    <a:pt x="2" y="28"/>
                  </a:lnTo>
                  <a:lnTo>
                    <a:pt x="2" y="34"/>
                  </a:lnTo>
                  <a:lnTo>
                    <a:pt x="2" y="42"/>
                  </a:lnTo>
                  <a:lnTo>
                    <a:pt x="2" y="50"/>
                  </a:lnTo>
                  <a:lnTo>
                    <a:pt x="2" y="59"/>
                  </a:lnTo>
                  <a:lnTo>
                    <a:pt x="2" y="67"/>
                  </a:lnTo>
                  <a:lnTo>
                    <a:pt x="2" y="76"/>
                  </a:lnTo>
                  <a:lnTo>
                    <a:pt x="4" y="84"/>
                  </a:lnTo>
                  <a:lnTo>
                    <a:pt x="4" y="94"/>
                  </a:lnTo>
                  <a:lnTo>
                    <a:pt x="4" y="103"/>
                  </a:lnTo>
                  <a:lnTo>
                    <a:pt x="4" y="113"/>
                  </a:lnTo>
                  <a:lnTo>
                    <a:pt x="4" y="122"/>
                  </a:lnTo>
                  <a:lnTo>
                    <a:pt x="4" y="132"/>
                  </a:lnTo>
                  <a:lnTo>
                    <a:pt x="6" y="140"/>
                  </a:lnTo>
                  <a:lnTo>
                    <a:pt x="6" y="149"/>
                  </a:lnTo>
                  <a:lnTo>
                    <a:pt x="6" y="159"/>
                  </a:lnTo>
                  <a:lnTo>
                    <a:pt x="6" y="166"/>
                  </a:lnTo>
                  <a:lnTo>
                    <a:pt x="6" y="174"/>
                  </a:lnTo>
                  <a:lnTo>
                    <a:pt x="6" y="182"/>
                  </a:lnTo>
                  <a:lnTo>
                    <a:pt x="8" y="189"/>
                  </a:lnTo>
                  <a:lnTo>
                    <a:pt x="8" y="197"/>
                  </a:lnTo>
                  <a:lnTo>
                    <a:pt x="8" y="203"/>
                  </a:lnTo>
                  <a:lnTo>
                    <a:pt x="8" y="209"/>
                  </a:lnTo>
                  <a:lnTo>
                    <a:pt x="8" y="214"/>
                  </a:lnTo>
                  <a:lnTo>
                    <a:pt x="8" y="218"/>
                  </a:lnTo>
                  <a:lnTo>
                    <a:pt x="33" y="216"/>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38" name="Freeform 166"/>
            <p:cNvSpPr>
              <a:spLocks/>
            </p:cNvSpPr>
            <p:nvPr/>
          </p:nvSpPr>
          <p:spPr bwMode="auto">
            <a:xfrm>
              <a:off x="3235" y="2851"/>
              <a:ext cx="36" cy="151"/>
            </a:xfrm>
            <a:custGeom>
              <a:avLst/>
              <a:gdLst>
                <a:gd name="T0" fmla="*/ 35 w 36"/>
                <a:gd name="T1" fmla="*/ 144 h 151"/>
                <a:gd name="T2" fmla="*/ 35 w 36"/>
                <a:gd name="T3" fmla="*/ 132 h 151"/>
                <a:gd name="T4" fmla="*/ 35 w 36"/>
                <a:gd name="T5" fmla="*/ 121 h 151"/>
                <a:gd name="T6" fmla="*/ 35 w 36"/>
                <a:gd name="T7" fmla="*/ 111 h 151"/>
                <a:gd name="T8" fmla="*/ 33 w 36"/>
                <a:gd name="T9" fmla="*/ 100 h 151"/>
                <a:gd name="T10" fmla="*/ 33 w 36"/>
                <a:gd name="T11" fmla="*/ 90 h 151"/>
                <a:gd name="T12" fmla="*/ 33 w 36"/>
                <a:gd name="T13" fmla="*/ 81 h 151"/>
                <a:gd name="T14" fmla="*/ 31 w 36"/>
                <a:gd name="T15" fmla="*/ 71 h 151"/>
                <a:gd name="T16" fmla="*/ 31 w 36"/>
                <a:gd name="T17" fmla="*/ 62 h 151"/>
                <a:gd name="T18" fmla="*/ 29 w 36"/>
                <a:gd name="T19" fmla="*/ 52 h 151"/>
                <a:gd name="T20" fmla="*/ 29 w 36"/>
                <a:gd name="T21" fmla="*/ 44 h 151"/>
                <a:gd name="T22" fmla="*/ 27 w 36"/>
                <a:gd name="T23" fmla="*/ 35 h 151"/>
                <a:gd name="T24" fmla="*/ 27 w 36"/>
                <a:gd name="T25" fmla="*/ 27 h 151"/>
                <a:gd name="T26" fmla="*/ 27 w 36"/>
                <a:gd name="T27" fmla="*/ 19 h 151"/>
                <a:gd name="T28" fmla="*/ 25 w 36"/>
                <a:gd name="T29" fmla="*/ 12 h 151"/>
                <a:gd name="T30" fmla="*/ 25 w 36"/>
                <a:gd name="T31" fmla="*/ 4 h 151"/>
                <a:gd name="T32" fmla="*/ 0 w 36"/>
                <a:gd name="T33" fmla="*/ 2 h 151"/>
                <a:gd name="T34" fmla="*/ 2 w 36"/>
                <a:gd name="T35" fmla="*/ 10 h 151"/>
                <a:gd name="T36" fmla="*/ 2 w 36"/>
                <a:gd name="T37" fmla="*/ 17 h 151"/>
                <a:gd name="T38" fmla="*/ 2 w 36"/>
                <a:gd name="T39" fmla="*/ 25 h 151"/>
                <a:gd name="T40" fmla="*/ 4 w 36"/>
                <a:gd name="T41" fmla="*/ 33 h 151"/>
                <a:gd name="T42" fmla="*/ 4 w 36"/>
                <a:gd name="T43" fmla="*/ 42 h 151"/>
                <a:gd name="T44" fmla="*/ 6 w 36"/>
                <a:gd name="T45" fmla="*/ 50 h 151"/>
                <a:gd name="T46" fmla="*/ 6 w 36"/>
                <a:gd name="T47" fmla="*/ 60 h 151"/>
                <a:gd name="T48" fmla="*/ 8 w 36"/>
                <a:gd name="T49" fmla="*/ 69 h 151"/>
                <a:gd name="T50" fmla="*/ 8 w 36"/>
                <a:gd name="T51" fmla="*/ 79 h 151"/>
                <a:gd name="T52" fmla="*/ 8 w 36"/>
                <a:gd name="T53" fmla="*/ 88 h 151"/>
                <a:gd name="T54" fmla="*/ 10 w 36"/>
                <a:gd name="T55" fmla="*/ 98 h 151"/>
                <a:gd name="T56" fmla="*/ 10 w 36"/>
                <a:gd name="T57" fmla="*/ 107 h 151"/>
                <a:gd name="T58" fmla="*/ 10 w 36"/>
                <a:gd name="T59" fmla="*/ 117 h 151"/>
                <a:gd name="T60" fmla="*/ 12 w 36"/>
                <a:gd name="T61" fmla="*/ 129 h 151"/>
                <a:gd name="T62" fmla="*/ 12 w 36"/>
                <a:gd name="T63" fmla="*/ 138 h 151"/>
                <a:gd name="T64" fmla="*/ 12 w 36"/>
                <a:gd name="T65" fmla="*/ 150 h 1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
                <a:gd name="T100" fmla="*/ 0 h 151"/>
                <a:gd name="T101" fmla="*/ 36 w 36"/>
                <a:gd name="T102" fmla="*/ 151 h 1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 h="151">
                  <a:moveTo>
                    <a:pt x="35" y="150"/>
                  </a:moveTo>
                  <a:lnTo>
                    <a:pt x="35" y="144"/>
                  </a:lnTo>
                  <a:lnTo>
                    <a:pt x="35" y="138"/>
                  </a:lnTo>
                  <a:lnTo>
                    <a:pt x="35" y="132"/>
                  </a:lnTo>
                  <a:lnTo>
                    <a:pt x="35" y="127"/>
                  </a:lnTo>
                  <a:lnTo>
                    <a:pt x="35" y="121"/>
                  </a:lnTo>
                  <a:lnTo>
                    <a:pt x="35" y="117"/>
                  </a:lnTo>
                  <a:lnTo>
                    <a:pt x="35" y="111"/>
                  </a:lnTo>
                  <a:lnTo>
                    <a:pt x="35" y="106"/>
                  </a:lnTo>
                  <a:lnTo>
                    <a:pt x="33" y="100"/>
                  </a:lnTo>
                  <a:lnTo>
                    <a:pt x="33" y="96"/>
                  </a:lnTo>
                  <a:lnTo>
                    <a:pt x="33" y="90"/>
                  </a:lnTo>
                  <a:lnTo>
                    <a:pt x="33" y="86"/>
                  </a:lnTo>
                  <a:lnTo>
                    <a:pt x="33" y="81"/>
                  </a:lnTo>
                  <a:lnTo>
                    <a:pt x="31" y="77"/>
                  </a:lnTo>
                  <a:lnTo>
                    <a:pt x="31" y="71"/>
                  </a:lnTo>
                  <a:lnTo>
                    <a:pt x="31" y="67"/>
                  </a:lnTo>
                  <a:lnTo>
                    <a:pt x="31" y="62"/>
                  </a:lnTo>
                  <a:lnTo>
                    <a:pt x="31" y="58"/>
                  </a:lnTo>
                  <a:lnTo>
                    <a:pt x="29" y="52"/>
                  </a:lnTo>
                  <a:lnTo>
                    <a:pt x="29" y="48"/>
                  </a:lnTo>
                  <a:lnTo>
                    <a:pt x="29" y="44"/>
                  </a:lnTo>
                  <a:lnTo>
                    <a:pt x="29" y="40"/>
                  </a:lnTo>
                  <a:lnTo>
                    <a:pt x="27" y="35"/>
                  </a:lnTo>
                  <a:lnTo>
                    <a:pt x="27" y="31"/>
                  </a:lnTo>
                  <a:lnTo>
                    <a:pt x="27" y="27"/>
                  </a:lnTo>
                  <a:lnTo>
                    <a:pt x="27" y="23"/>
                  </a:lnTo>
                  <a:lnTo>
                    <a:pt x="27" y="19"/>
                  </a:lnTo>
                  <a:lnTo>
                    <a:pt x="25" y="16"/>
                  </a:lnTo>
                  <a:lnTo>
                    <a:pt x="25" y="12"/>
                  </a:lnTo>
                  <a:lnTo>
                    <a:pt x="25" y="8"/>
                  </a:lnTo>
                  <a:lnTo>
                    <a:pt x="25" y="4"/>
                  </a:lnTo>
                  <a:lnTo>
                    <a:pt x="25" y="0"/>
                  </a:lnTo>
                  <a:lnTo>
                    <a:pt x="0" y="2"/>
                  </a:lnTo>
                  <a:lnTo>
                    <a:pt x="0" y="6"/>
                  </a:lnTo>
                  <a:lnTo>
                    <a:pt x="2" y="10"/>
                  </a:lnTo>
                  <a:lnTo>
                    <a:pt x="2" y="14"/>
                  </a:lnTo>
                  <a:lnTo>
                    <a:pt x="2" y="17"/>
                  </a:lnTo>
                  <a:lnTo>
                    <a:pt x="2" y="21"/>
                  </a:lnTo>
                  <a:lnTo>
                    <a:pt x="2" y="25"/>
                  </a:lnTo>
                  <a:lnTo>
                    <a:pt x="2" y="29"/>
                  </a:lnTo>
                  <a:lnTo>
                    <a:pt x="4" y="33"/>
                  </a:lnTo>
                  <a:lnTo>
                    <a:pt x="4" y="39"/>
                  </a:lnTo>
                  <a:lnTo>
                    <a:pt x="4" y="42"/>
                  </a:lnTo>
                  <a:lnTo>
                    <a:pt x="4" y="46"/>
                  </a:lnTo>
                  <a:lnTo>
                    <a:pt x="6" y="50"/>
                  </a:lnTo>
                  <a:lnTo>
                    <a:pt x="6" y="56"/>
                  </a:lnTo>
                  <a:lnTo>
                    <a:pt x="6" y="60"/>
                  </a:lnTo>
                  <a:lnTo>
                    <a:pt x="6" y="63"/>
                  </a:lnTo>
                  <a:lnTo>
                    <a:pt x="8" y="69"/>
                  </a:lnTo>
                  <a:lnTo>
                    <a:pt x="8" y="73"/>
                  </a:lnTo>
                  <a:lnTo>
                    <a:pt x="8" y="79"/>
                  </a:lnTo>
                  <a:lnTo>
                    <a:pt x="8" y="83"/>
                  </a:lnTo>
                  <a:lnTo>
                    <a:pt x="8" y="88"/>
                  </a:lnTo>
                  <a:lnTo>
                    <a:pt x="10" y="92"/>
                  </a:lnTo>
                  <a:lnTo>
                    <a:pt x="10" y="98"/>
                  </a:lnTo>
                  <a:lnTo>
                    <a:pt x="10" y="102"/>
                  </a:lnTo>
                  <a:lnTo>
                    <a:pt x="10" y="107"/>
                  </a:lnTo>
                  <a:lnTo>
                    <a:pt x="10" y="111"/>
                  </a:lnTo>
                  <a:lnTo>
                    <a:pt x="10" y="117"/>
                  </a:lnTo>
                  <a:lnTo>
                    <a:pt x="10" y="123"/>
                  </a:lnTo>
                  <a:lnTo>
                    <a:pt x="12" y="129"/>
                  </a:lnTo>
                  <a:lnTo>
                    <a:pt x="12" y="132"/>
                  </a:lnTo>
                  <a:lnTo>
                    <a:pt x="12" y="138"/>
                  </a:lnTo>
                  <a:lnTo>
                    <a:pt x="12" y="144"/>
                  </a:lnTo>
                  <a:lnTo>
                    <a:pt x="12" y="150"/>
                  </a:lnTo>
                  <a:lnTo>
                    <a:pt x="35" y="15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39" name="Freeform 167"/>
            <p:cNvSpPr>
              <a:spLocks/>
            </p:cNvSpPr>
            <p:nvPr/>
          </p:nvSpPr>
          <p:spPr bwMode="auto">
            <a:xfrm>
              <a:off x="3247" y="3001"/>
              <a:ext cx="29" cy="221"/>
            </a:xfrm>
            <a:custGeom>
              <a:avLst/>
              <a:gdLst>
                <a:gd name="T0" fmla="*/ 28 w 29"/>
                <a:gd name="T1" fmla="*/ 214 h 221"/>
                <a:gd name="T2" fmla="*/ 26 w 29"/>
                <a:gd name="T3" fmla="*/ 207 h 221"/>
                <a:gd name="T4" fmla="*/ 26 w 29"/>
                <a:gd name="T5" fmla="*/ 199 h 221"/>
                <a:gd name="T6" fmla="*/ 26 w 29"/>
                <a:gd name="T7" fmla="*/ 187 h 221"/>
                <a:gd name="T8" fmla="*/ 24 w 29"/>
                <a:gd name="T9" fmla="*/ 174 h 221"/>
                <a:gd name="T10" fmla="*/ 24 w 29"/>
                <a:gd name="T11" fmla="*/ 161 h 221"/>
                <a:gd name="T12" fmla="*/ 24 w 29"/>
                <a:gd name="T13" fmla="*/ 145 h 221"/>
                <a:gd name="T14" fmla="*/ 24 w 29"/>
                <a:gd name="T15" fmla="*/ 130 h 221"/>
                <a:gd name="T16" fmla="*/ 24 w 29"/>
                <a:gd name="T17" fmla="*/ 115 h 221"/>
                <a:gd name="T18" fmla="*/ 23 w 29"/>
                <a:gd name="T19" fmla="*/ 97 h 221"/>
                <a:gd name="T20" fmla="*/ 23 w 29"/>
                <a:gd name="T21" fmla="*/ 80 h 221"/>
                <a:gd name="T22" fmla="*/ 23 w 29"/>
                <a:gd name="T23" fmla="*/ 65 h 221"/>
                <a:gd name="T24" fmla="*/ 23 w 29"/>
                <a:gd name="T25" fmla="*/ 48 h 221"/>
                <a:gd name="T26" fmla="*/ 23 w 29"/>
                <a:gd name="T27" fmla="*/ 32 h 221"/>
                <a:gd name="T28" fmla="*/ 23 w 29"/>
                <a:gd name="T29" fmla="*/ 19 h 221"/>
                <a:gd name="T30" fmla="*/ 23 w 29"/>
                <a:gd name="T31" fmla="*/ 5 h 221"/>
                <a:gd name="T32" fmla="*/ 0 w 29"/>
                <a:gd name="T33" fmla="*/ 0 h 221"/>
                <a:gd name="T34" fmla="*/ 0 w 29"/>
                <a:gd name="T35" fmla="*/ 11 h 221"/>
                <a:gd name="T36" fmla="*/ 0 w 29"/>
                <a:gd name="T37" fmla="*/ 26 h 221"/>
                <a:gd name="T38" fmla="*/ 0 w 29"/>
                <a:gd name="T39" fmla="*/ 40 h 221"/>
                <a:gd name="T40" fmla="*/ 0 w 29"/>
                <a:gd name="T41" fmla="*/ 55 h 221"/>
                <a:gd name="T42" fmla="*/ 0 w 29"/>
                <a:gd name="T43" fmla="*/ 72 h 221"/>
                <a:gd name="T44" fmla="*/ 0 w 29"/>
                <a:gd name="T45" fmla="*/ 90 h 221"/>
                <a:gd name="T46" fmla="*/ 0 w 29"/>
                <a:gd name="T47" fmla="*/ 105 h 221"/>
                <a:gd name="T48" fmla="*/ 0 w 29"/>
                <a:gd name="T49" fmla="*/ 122 h 221"/>
                <a:gd name="T50" fmla="*/ 0 w 29"/>
                <a:gd name="T51" fmla="*/ 138 h 221"/>
                <a:gd name="T52" fmla="*/ 0 w 29"/>
                <a:gd name="T53" fmla="*/ 155 h 221"/>
                <a:gd name="T54" fmla="*/ 2 w 29"/>
                <a:gd name="T55" fmla="*/ 168 h 221"/>
                <a:gd name="T56" fmla="*/ 2 w 29"/>
                <a:gd name="T57" fmla="*/ 182 h 221"/>
                <a:gd name="T58" fmla="*/ 2 w 29"/>
                <a:gd name="T59" fmla="*/ 195 h 221"/>
                <a:gd name="T60" fmla="*/ 3 w 29"/>
                <a:gd name="T61" fmla="*/ 205 h 221"/>
                <a:gd name="T62" fmla="*/ 3 w 29"/>
                <a:gd name="T63" fmla="*/ 214 h 221"/>
                <a:gd name="T64" fmla="*/ 5 w 29"/>
                <a:gd name="T65" fmla="*/ 220 h 2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
                <a:gd name="T100" fmla="*/ 0 h 221"/>
                <a:gd name="T101" fmla="*/ 29 w 29"/>
                <a:gd name="T102" fmla="*/ 221 h 2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 h="221">
                  <a:moveTo>
                    <a:pt x="28" y="216"/>
                  </a:moveTo>
                  <a:lnTo>
                    <a:pt x="28" y="214"/>
                  </a:lnTo>
                  <a:lnTo>
                    <a:pt x="26" y="210"/>
                  </a:lnTo>
                  <a:lnTo>
                    <a:pt x="26" y="207"/>
                  </a:lnTo>
                  <a:lnTo>
                    <a:pt x="26" y="203"/>
                  </a:lnTo>
                  <a:lnTo>
                    <a:pt x="26" y="199"/>
                  </a:lnTo>
                  <a:lnTo>
                    <a:pt x="26" y="193"/>
                  </a:lnTo>
                  <a:lnTo>
                    <a:pt x="26" y="187"/>
                  </a:lnTo>
                  <a:lnTo>
                    <a:pt x="24" y="182"/>
                  </a:lnTo>
                  <a:lnTo>
                    <a:pt x="24" y="174"/>
                  </a:lnTo>
                  <a:lnTo>
                    <a:pt x="24" y="168"/>
                  </a:lnTo>
                  <a:lnTo>
                    <a:pt x="24" y="161"/>
                  </a:lnTo>
                  <a:lnTo>
                    <a:pt x="24" y="153"/>
                  </a:lnTo>
                  <a:lnTo>
                    <a:pt x="24" y="145"/>
                  </a:lnTo>
                  <a:lnTo>
                    <a:pt x="24" y="138"/>
                  </a:lnTo>
                  <a:lnTo>
                    <a:pt x="24" y="130"/>
                  </a:lnTo>
                  <a:lnTo>
                    <a:pt x="24" y="122"/>
                  </a:lnTo>
                  <a:lnTo>
                    <a:pt x="24" y="115"/>
                  </a:lnTo>
                  <a:lnTo>
                    <a:pt x="24" y="105"/>
                  </a:lnTo>
                  <a:lnTo>
                    <a:pt x="23" y="97"/>
                  </a:lnTo>
                  <a:lnTo>
                    <a:pt x="23" y="90"/>
                  </a:lnTo>
                  <a:lnTo>
                    <a:pt x="23" y="80"/>
                  </a:lnTo>
                  <a:lnTo>
                    <a:pt x="23" y="72"/>
                  </a:lnTo>
                  <a:lnTo>
                    <a:pt x="23" y="65"/>
                  </a:lnTo>
                  <a:lnTo>
                    <a:pt x="23" y="55"/>
                  </a:lnTo>
                  <a:lnTo>
                    <a:pt x="23" y="48"/>
                  </a:lnTo>
                  <a:lnTo>
                    <a:pt x="23" y="40"/>
                  </a:lnTo>
                  <a:lnTo>
                    <a:pt x="23" y="32"/>
                  </a:lnTo>
                  <a:lnTo>
                    <a:pt x="23" y="26"/>
                  </a:lnTo>
                  <a:lnTo>
                    <a:pt x="23" y="19"/>
                  </a:lnTo>
                  <a:lnTo>
                    <a:pt x="23" y="11"/>
                  </a:lnTo>
                  <a:lnTo>
                    <a:pt x="23" y="5"/>
                  </a:lnTo>
                  <a:lnTo>
                    <a:pt x="23" y="0"/>
                  </a:lnTo>
                  <a:lnTo>
                    <a:pt x="0" y="0"/>
                  </a:lnTo>
                  <a:lnTo>
                    <a:pt x="0" y="5"/>
                  </a:lnTo>
                  <a:lnTo>
                    <a:pt x="0" y="11"/>
                  </a:lnTo>
                  <a:lnTo>
                    <a:pt x="0" y="19"/>
                  </a:lnTo>
                  <a:lnTo>
                    <a:pt x="0" y="26"/>
                  </a:lnTo>
                  <a:lnTo>
                    <a:pt x="0" y="32"/>
                  </a:lnTo>
                  <a:lnTo>
                    <a:pt x="0" y="40"/>
                  </a:lnTo>
                  <a:lnTo>
                    <a:pt x="0" y="48"/>
                  </a:lnTo>
                  <a:lnTo>
                    <a:pt x="0" y="55"/>
                  </a:lnTo>
                  <a:lnTo>
                    <a:pt x="0" y="65"/>
                  </a:lnTo>
                  <a:lnTo>
                    <a:pt x="0" y="72"/>
                  </a:lnTo>
                  <a:lnTo>
                    <a:pt x="0" y="80"/>
                  </a:lnTo>
                  <a:lnTo>
                    <a:pt x="0" y="90"/>
                  </a:lnTo>
                  <a:lnTo>
                    <a:pt x="0" y="97"/>
                  </a:lnTo>
                  <a:lnTo>
                    <a:pt x="0" y="105"/>
                  </a:lnTo>
                  <a:lnTo>
                    <a:pt x="0" y="115"/>
                  </a:lnTo>
                  <a:lnTo>
                    <a:pt x="0" y="122"/>
                  </a:lnTo>
                  <a:lnTo>
                    <a:pt x="0" y="130"/>
                  </a:lnTo>
                  <a:lnTo>
                    <a:pt x="0" y="138"/>
                  </a:lnTo>
                  <a:lnTo>
                    <a:pt x="0" y="147"/>
                  </a:lnTo>
                  <a:lnTo>
                    <a:pt x="0" y="155"/>
                  </a:lnTo>
                  <a:lnTo>
                    <a:pt x="0" y="161"/>
                  </a:lnTo>
                  <a:lnTo>
                    <a:pt x="2" y="168"/>
                  </a:lnTo>
                  <a:lnTo>
                    <a:pt x="2" y="176"/>
                  </a:lnTo>
                  <a:lnTo>
                    <a:pt x="2" y="182"/>
                  </a:lnTo>
                  <a:lnTo>
                    <a:pt x="2" y="187"/>
                  </a:lnTo>
                  <a:lnTo>
                    <a:pt x="2" y="195"/>
                  </a:lnTo>
                  <a:lnTo>
                    <a:pt x="2" y="199"/>
                  </a:lnTo>
                  <a:lnTo>
                    <a:pt x="3" y="205"/>
                  </a:lnTo>
                  <a:lnTo>
                    <a:pt x="3" y="208"/>
                  </a:lnTo>
                  <a:lnTo>
                    <a:pt x="3" y="214"/>
                  </a:lnTo>
                  <a:lnTo>
                    <a:pt x="3" y="218"/>
                  </a:lnTo>
                  <a:lnTo>
                    <a:pt x="5" y="220"/>
                  </a:lnTo>
                  <a:lnTo>
                    <a:pt x="28" y="216"/>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40" name="Freeform 168"/>
            <p:cNvSpPr>
              <a:spLocks/>
            </p:cNvSpPr>
            <p:nvPr/>
          </p:nvSpPr>
          <p:spPr bwMode="auto">
            <a:xfrm>
              <a:off x="3252" y="3217"/>
              <a:ext cx="47" cy="89"/>
            </a:xfrm>
            <a:custGeom>
              <a:avLst/>
              <a:gdLst>
                <a:gd name="T0" fmla="*/ 46 w 47"/>
                <a:gd name="T1" fmla="*/ 84 h 89"/>
                <a:gd name="T2" fmla="*/ 46 w 47"/>
                <a:gd name="T3" fmla="*/ 79 h 89"/>
                <a:gd name="T4" fmla="*/ 46 w 47"/>
                <a:gd name="T5" fmla="*/ 73 h 89"/>
                <a:gd name="T6" fmla="*/ 44 w 47"/>
                <a:gd name="T7" fmla="*/ 65 h 89"/>
                <a:gd name="T8" fmla="*/ 44 w 47"/>
                <a:gd name="T9" fmla="*/ 59 h 89"/>
                <a:gd name="T10" fmla="*/ 42 w 47"/>
                <a:gd name="T11" fmla="*/ 54 h 89"/>
                <a:gd name="T12" fmla="*/ 41 w 47"/>
                <a:gd name="T13" fmla="*/ 48 h 89"/>
                <a:gd name="T14" fmla="*/ 39 w 47"/>
                <a:gd name="T15" fmla="*/ 42 h 89"/>
                <a:gd name="T16" fmla="*/ 37 w 47"/>
                <a:gd name="T17" fmla="*/ 36 h 89"/>
                <a:gd name="T18" fmla="*/ 35 w 47"/>
                <a:gd name="T19" fmla="*/ 33 h 89"/>
                <a:gd name="T20" fmla="*/ 33 w 47"/>
                <a:gd name="T21" fmla="*/ 27 h 89"/>
                <a:gd name="T22" fmla="*/ 31 w 47"/>
                <a:gd name="T23" fmla="*/ 21 h 89"/>
                <a:gd name="T24" fmla="*/ 29 w 47"/>
                <a:gd name="T25" fmla="*/ 15 h 89"/>
                <a:gd name="T26" fmla="*/ 27 w 47"/>
                <a:gd name="T27" fmla="*/ 12 h 89"/>
                <a:gd name="T28" fmla="*/ 25 w 47"/>
                <a:gd name="T29" fmla="*/ 6 h 89"/>
                <a:gd name="T30" fmla="*/ 23 w 47"/>
                <a:gd name="T31" fmla="*/ 2 h 89"/>
                <a:gd name="T32" fmla="*/ 0 w 47"/>
                <a:gd name="T33" fmla="*/ 4 h 89"/>
                <a:gd name="T34" fmla="*/ 0 w 47"/>
                <a:gd name="T35" fmla="*/ 10 h 89"/>
                <a:gd name="T36" fmla="*/ 2 w 47"/>
                <a:gd name="T37" fmla="*/ 15 h 89"/>
                <a:gd name="T38" fmla="*/ 4 w 47"/>
                <a:gd name="T39" fmla="*/ 21 h 89"/>
                <a:gd name="T40" fmla="*/ 6 w 47"/>
                <a:gd name="T41" fmla="*/ 27 h 89"/>
                <a:gd name="T42" fmla="*/ 8 w 47"/>
                <a:gd name="T43" fmla="*/ 33 h 89"/>
                <a:gd name="T44" fmla="*/ 12 w 47"/>
                <a:gd name="T45" fmla="*/ 38 h 89"/>
                <a:gd name="T46" fmla="*/ 14 w 47"/>
                <a:gd name="T47" fmla="*/ 44 h 89"/>
                <a:gd name="T48" fmla="*/ 16 w 47"/>
                <a:gd name="T49" fmla="*/ 48 h 89"/>
                <a:gd name="T50" fmla="*/ 18 w 47"/>
                <a:gd name="T51" fmla="*/ 54 h 89"/>
                <a:gd name="T52" fmla="*/ 18 w 47"/>
                <a:gd name="T53" fmla="*/ 59 h 89"/>
                <a:gd name="T54" fmla="*/ 19 w 47"/>
                <a:gd name="T55" fmla="*/ 63 h 89"/>
                <a:gd name="T56" fmla="*/ 21 w 47"/>
                <a:gd name="T57" fmla="*/ 67 h 89"/>
                <a:gd name="T58" fmla="*/ 21 w 47"/>
                <a:gd name="T59" fmla="*/ 73 h 89"/>
                <a:gd name="T60" fmla="*/ 21 w 47"/>
                <a:gd name="T61" fmla="*/ 77 h 89"/>
                <a:gd name="T62" fmla="*/ 21 w 47"/>
                <a:gd name="T63" fmla="*/ 81 h 89"/>
                <a:gd name="T64" fmla="*/ 44 w 47"/>
                <a:gd name="T65" fmla="*/ 88 h 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89"/>
                <a:gd name="T101" fmla="*/ 47 w 47"/>
                <a:gd name="T102" fmla="*/ 89 h 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89">
                  <a:moveTo>
                    <a:pt x="44" y="88"/>
                  </a:moveTo>
                  <a:lnTo>
                    <a:pt x="46" y="84"/>
                  </a:lnTo>
                  <a:lnTo>
                    <a:pt x="46" y="81"/>
                  </a:lnTo>
                  <a:lnTo>
                    <a:pt x="46" y="79"/>
                  </a:lnTo>
                  <a:lnTo>
                    <a:pt x="46" y="75"/>
                  </a:lnTo>
                  <a:lnTo>
                    <a:pt x="46" y="73"/>
                  </a:lnTo>
                  <a:lnTo>
                    <a:pt x="46" y="69"/>
                  </a:lnTo>
                  <a:lnTo>
                    <a:pt x="44" y="65"/>
                  </a:lnTo>
                  <a:lnTo>
                    <a:pt x="44" y="63"/>
                  </a:lnTo>
                  <a:lnTo>
                    <a:pt x="44" y="59"/>
                  </a:lnTo>
                  <a:lnTo>
                    <a:pt x="42" y="58"/>
                  </a:lnTo>
                  <a:lnTo>
                    <a:pt x="42" y="54"/>
                  </a:lnTo>
                  <a:lnTo>
                    <a:pt x="41" y="52"/>
                  </a:lnTo>
                  <a:lnTo>
                    <a:pt x="41" y="48"/>
                  </a:lnTo>
                  <a:lnTo>
                    <a:pt x="41" y="46"/>
                  </a:lnTo>
                  <a:lnTo>
                    <a:pt x="39" y="42"/>
                  </a:lnTo>
                  <a:lnTo>
                    <a:pt x="37" y="40"/>
                  </a:lnTo>
                  <a:lnTo>
                    <a:pt x="37" y="36"/>
                  </a:lnTo>
                  <a:lnTo>
                    <a:pt x="35" y="35"/>
                  </a:lnTo>
                  <a:lnTo>
                    <a:pt x="35" y="33"/>
                  </a:lnTo>
                  <a:lnTo>
                    <a:pt x="33" y="29"/>
                  </a:lnTo>
                  <a:lnTo>
                    <a:pt x="33" y="27"/>
                  </a:lnTo>
                  <a:lnTo>
                    <a:pt x="31" y="23"/>
                  </a:lnTo>
                  <a:lnTo>
                    <a:pt x="31" y="21"/>
                  </a:lnTo>
                  <a:lnTo>
                    <a:pt x="29" y="19"/>
                  </a:lnTo>
                  <a:lnTo>
                    <a:pt x="29" y="15"/>
                  </a:lnTo>
                  <a:lnTo>
                    <a:pt x="27" y="14"/>
                  </a:lnTo>
                  <a:lnTo>
                    <a:pt x="27" y="12"/>
                  </a:lnTo>
                  <a:lnTo>
                    <a:pt x="25" y="8"/>
                  </a:lnTo>
                  <a:lnTo>
                    <a:pt x="25" y="6"/>
                  </a:lnTo>
                  <a:lnTo>
                    <a:pt x="23" y="4"/>
                  </a:lnTo>
                  <a:lnTo>
                    <a:pt x="23" y="2"/>
                  </a:lnTo>
                  <a:lnTo>
                    <a:pt x="23" y="0"/>
                  </a:lnTo>
                  <a:lnTo>
                    <a:pt x="0" y="4"/>
                  </a:lnTo>
                  <a:lnTo>
                    <a:pt x="0" y="8"/>
                  </a:lnTo>
                  <a:lnTo>
                    <a:pt x="0" y="10"/>
                  </a:lnTo>
                  <a:lnTo>
                    <a:pt x="2" y="14"/>
                  </a:lnTo>
                  <a:lnTo>
                    <a:pt x="2" y="15"/>
                  </a:lnTo>
                  <a:lnTo>
                    <a:pt x="4" y="19"/>
                  </a:lnTo>
                  <a:lnTo>
                    <a:pt x="4" y="21"/>
                  </a:lnTo>
                  <a:lnTo>
                    <a:pt x="6" y="25"/>
                  </a:lnTo>
                  <a:lnTo>
                    <a:pt x="6" y="27"/>
                  </a:lnTo>
                  <a:lnTo>
                    <a:pt x="8" y="31"/>
                  </a:lnTo>
                  <a:lnTo>
                    <a:pt x="8" y="33"/>
                  </a:lnTo>
                  <a:lnTo>
                    <a:pt x="10" y="35"/>
                  </a:lnTo>
                  <a:lnTo>
                    <a:pt x="12" y="38"/>
                  </a:lnTo>
                  <a:lnTo>
                    <a:pt x="12" y="40"/>
                  </a:lnTo>
                  <a:lnTo>
                    <a:pt x="14" y="44"/>
                  </a:lnTo>
                  <a:lnTo>
                    <a:pt x="14" y="46"/>
                  </a:lnTo>
                  <a:lnTo>
                    <a:pt x="16" y="48"/>
                  </a:lnTo>
                  <a:lnTo>
                    <a:pt x="16" y="52"/>
                  </a:lnTo>
                  <a:lnTo>
                    <a:pt x="18" y="54"/>
                  </a:lnTo>
                  <a:lnTo>
                    <a:pt x="18" y="56"/>
                  </a:lnTo>
                  <a:lnTo>
                    <a:pt x="18" y="59"/>
                  </a:lnTo>
                  <a:lnTo>
                    <a:pt x="19" y="61"/>
                  </a:lnTo>
                  <a:lnTo>
                    <a:pt x="19" y="63"/>
                  </a:lnTo>
                  <a:lnTo>
                    <a:pt x="19" y="65"/>
                  </a:lnTo>
                  <a:lnTo>
                    <a:pt x="21" y="67"/>
                  </a:lnTo>
                  <a:lnTo>
                    <a:pt x="21" y="71"/>
                  </a:lnTo>
                  <a:lnTo>
                    <a:pt x="21" y="73"/>
                  </a:lnTo>
                  <a:lnTo>
                    <a:pt x="21" y="75"/>
                  </a:lnTo>
                  <a:lnTo>
                    <a:pt x="21" y="77"/>
                  </a:lnTo>
                  <a:lnTo>
                    <a:pt x="21" y="79"/>
                  </a:lnTo>
                  <a:lnTo>
                    <a:pt x="21" y="81"/>
                  </a:lnTo>
                  <a:lnTo>
                    <a:pt x="21" y="82"/>
                  </a:lnTo>
                  <a:lnTo>
                    <a:pt x="44" y="88"/>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41" name="Freeform 169"/>
            <p:cNvSpPr>
              <a:spLocks/>
            </p:cNvSpPr>
            <p:nvPr/>
          </p:nvSpPr>
          <p:spPr bwMode="auto">
            <a:xfrm>
              <a:off x="3247" y="3299"/>
              <a:ext cx="50" cy="134"/>
            </a:xfrm>
            <a:custGeom>
              <a:avLst/>
              <a:gdLst>
                <a:gd name="T0" fmla="*/ 23 w 50"/>
                <a:gd name="T1" fmla="*/ 131 h 134"/>
                <a:gd name="T2" fmla="*/ 24 w 50"/>
                <a:gd name="T3" fmla="*/ 123 h 134"/>
                <a:gd name="T4" fmla="*/ 24 w 50"/>
                <a:gd name="T5" fmla="*/ 115 h 134"/>
                <a:gd name="T6" fmla="*/ 26 w 50"/>
                <a:gd name="T7" fmla="*/ 108 h 134"/>
                <a:gd name="T8" fmla="*/ 26 w 50"/>
                <a:gd name="T9" fmla="*/ 98 h 134"/>
                <a:gd name="T10" fmla="*/ 28 w 50"/>
                <a:gd name="T11" fmla="*/ 91 h 134"/>
                <a:gd name="T12" fmla="*/ 30 w 50"/>
                <a:gd name="T13" fmla="*/ 81 h 134"/>
                <a:gd name="T14" fmla="*/ 32 w 50"/>
                <a:gd name="T15" fmla="*/ 71 h 134"/>
                <a:gd name="T16" fmla="*/ 36 w 50"/>
                <a:gd name="T17" fmla="*/ 62 h 134"/>
                <a:gd name="T18" fmla="*/ 38 w 50"/>
                <a:gd name="T19" fmla="*/ 52 h 134"/>
                <a:gd name="T20" fmla="*/ 40 w 50"/>
                <a:gd name="T21" fmla="*/ 45 h 134"/>
                <a:gd name="T22" fmla="*/ 42 w 50"/>
                <a:gd name="T23" fmla="*/ 35 h 134"/>
                <a:gd name="T24" fmla="*/ 44 w 50"/>
                <a:gd name="T25" fmla="*/ 27 h 134"/>
                <a:gd name="T26" fmla="*/ 46 w 50"/>
                <a:gd name="T27" fmla="*/ 20 h 134"/>
                <a:gd name="T28" fmla="*/ 47 w 50"/>
                <a:gd name="T29" fmla="*/ 14 h 134"/>
                <a:gd name="T30" fmla="*/ 49 w 50"/>
                <a:gd name="T31" fmla="*/ 8 h 134"/>
                <a:gd name="T32" fmla="*/ 26 w 50"/>
                <a:gd name="T33" fmla="*/ 0 h 134"/>
                <a:gd name="T34" fmla="*/ 24 w 50"/>
                <a:gd name="T35" fmla="*/ 4 h 134"/>
                <a:gd name="T36" fmla="*/ 24 w 50"/>
                <a:gd name="T37" fmla="*/ 10 h 134"/>
                <a:gd name="T38" fmla="*/ 23 w 50"/>
                <a:gd name="T39" fmla="*/ 18 h 134"/>
                <a:gd name="T40" fmla="*/ 21 w 50"/>
                <a:gd name="T41" fmla="*/ 25 h 134"/>
                <a:gd name="T42" fmla="*/ 17 w 50"/>
                <a:gd name="T43" fmla="*/ 33 h 134"/>
                <a:gd name="T44" fmla="*/ 15 w 50"/>
                <a:gd name="T45" fmla="*/ 43 h 134"/>
                <a:gd name="T46" fmla="*/ 13 w 50"/>
                <a:gd name="T47" fmla="*/ 52 h 134"/>
                <a:gd name="T48" fmla="*/ 11 w 50"/>
                <a:gd name="T49" fmla="*/ 62 h 134"/>
                <a:gd name="T50" fmla="*/ 9 w 50"/>
                <a:gd name="T51" fmla="*/ 71 h 134"/>
                <a:gd name="T52" fmla="*/ 7 w 50"/>
                <a:gd name="T53" fmla="*/ 81 h 134"/>
                <a:gd name="T54" fmla="*/ 3 w 50"/>
                <a:gd name="T55" fmla="*/ 91 h 134"/>
                <a:gd name="T56" fmla="*/ 3 w 50"/>
                <a:gd name="T57" fmla="*/ 100 h 134"/>
                <a:gd name="T58" fmla="*/ 2 w 50"/>
                <a:gd name="T59" fmla="*/ 108 h 134"/>
                <a:gd name="T60" fmla="*/ 0 w 50"/>
                <a:gd name="T61" fmla="*/ 117 h 134"/>
                <a:gd name="T62" fmla="*/ 0 w 50"/>
                <a:gd name="T63" fmla="*/ 125 h 134"/>
                <a:gd name="T64" fmla="*/ 0 w 50"/>
                <a:gd name="T65" fmla="*/ 133 h 1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0"/>
                <a:gd name="T100" fmla="*/ 0 h 134"/>
                <a:gd name="T101" fmla="*/ 50 w 50"/>
                <a:gd name="T102" fmla="*/ 134 h 13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0" h="134">
                  <a:moveTo>
                    <a:pt x="23" y="133"/>
                  </a:moveTo>
                  <a:lnTo>
                    <a:pt x="23" y="131"/>
                  </a:lnTo>
                  <a:lnTo>
                    <a:pt x="23" y="127"/>
                  </a:lnTo>
                  <a:lnTo>
                    <a:pt x="24" y="123"/>
                  </a:lnTo>
                  <a:lnTo>
                    <a:pt x="24" y="119"/>
                  </a:lnTo>
                  <a:lnTo>
                    <a:pt x="24" y="115"/>
                  </a:lnTo>
                  <a:lnTo>
                    <a:pt x="24" y="112"/>
                  </a:lnTo>
                  <a:lnTo>
                    <a:pt x="26" y="108"/>
                  </a:lnTo>
                  <a:lnTo>
                    <a:pt x="26" y="104"/>
                  </a:lnTo>
                  <a:lnTo>
                    <a:pt x="26" y="98"/>
                  </a:lnTo>
                  <a:lnTo>
                    <a:pt x="28" y="94"/>
                  </a:lnTo>
                  <a:lnTo>
                    <a:pt x="28" y="91"/>
                  </a:lnTo>
                  <a:lnTo>
                    <a:pt x="30" y="85"/>
                  </a:lnTo>
                  <a:lnTo>
                    <a:pt x="30" y="81"/>
                  </a:lnTo>
                  <a:lnTo>
                    <a:pt x="32" y="75"/>
                  </a:lnTo>
                  <a:lnTo>
                    <a:pt x="32" y="71"/>
                  </a:lnTo>
                  <a:lnTo>
                    <a:pt x="34" y="68"/>
                  </a:lnTo>
                  <a:lnTo>
                    <a:pt x="36" y="62"/>
                  </a:lnTo>
                  <a:lnTo>
                    <a:pt x="36" y="58"/>
                  </a:lnTo>
                  <a:lnTo>
                    <a:pt x="38" y="52"/>
                  </a:lnTo>
                  <a:lnTo>
                    <a:pt x="38" y="48"/>
                  </a:lnTo>
                  <a:lnTo>
                    <a:pt x="40" y="45"/>
                  </a:lnTo>
                  <a:lnTo>
                    <a:pt x="42" y="39"/>
                  </a:lnTo>
                  <a:lnTo>
                    <a:pt x="42" y="35"/>
                  </a:lnTo>
                  <a:lnTo>
                    <a:pt x="44" y="31"/>
                  </a:lnTo>
                  <a:lnTo>
                    <a:pt x="44" y="27"/>
                  </a:lnTo>
                  <a:lnTo>
                    <a:pt x="46" y="23"/>
                  </a:lnTo>
                  <a:lnTo>
                    <a:pt x="46" y="20"/>
                  </a:lnTo>
                  <a:lnTo>
                    <a:pt x="47" y="18"/>
                  </a:lnTo>
                  <a:lnTo>
                    <a:pt x="47" y="14"/>
                  </a:lnTo>
                  <a:lnTo>
                    <a:pt x="49" y="10"/>
                  </a:lnTo>
                  <a:lnTo>
                    <a:pt x="49" y="8"/>
                  </a:lnTo>
                  <a:lnTo>
                    <a:pt x="49" y="6"/>
                  </a:lnTo>
                  <a:lnTo>
                    <a:pt x="26" y="0"/>
                  </a:lnTo>
                  <a:lnTo>
                    <a:pt x="26" y="2"/>
                  </a:lnTo>
                  <a:lnTo>
                    <a:pt x="24" y="4"/>
                  </a:lnTo>
                  <a:lnTo>
                    <a:pt x="24" y="8"/>
                  </a:lnTo>
                  <a:lnTo>
                    <a:pt x="24" y="10"/>
                  </a:lnTo>
                  <a:lnTo>
                    <a:pt x="23" y="14"/>
                  </a:lnTo>
                  <a:lnTo>
                    <a:pt x="23" y="18"/>
                  </a:lnTo>
                  <a:lnTo>
                    <a:pt x="21" y="22"/>
                  </a:lnTo>
                  <a:lnTo>
                    <a:pt x="21" y="25"/>
                  </a:lnTo>
                  <a:lnTo>
                    <a:pt x="19" y="29"/>
                  </a:lnTo>
                  <a:lnTo>
                    <a:pt x="17" y="33"/>
                  </a:lnTo>
                  <a:lnTo>
                    <a:pt x="17" y="39"/>
                  </a:lnTo>
                  <a:lnTo>
                    <a:pt x="15" y="43"/>
                  </a:lnTo>
                  <a:lnTo>
                    <a:pt x="15" y="46"/>
                  </a:lnTo>
                  <a:lnTo>
                    <a:pt x="13" y="52"/>
                  </a:lnTo>
                  <a:lnTo>
                    <a:pt x="11" y="56"/>
                  </a:lnTo>
                  <a:lnTo>
                    <a:pt x="11" y="62"/>
                  </a:lnTo>
                  <a:lnTo>
                    <a:pt x="9" y="66"/>
                  </a:lnTo>
                  <a:lnTo>
                    <a:pt x="9" y="71"/>
                  </a:lnTo>
                  <a:lnTo>
                    <a:pt x="7" y="75"/>
                  </a:lnTo>
                  <a:lnTo>
                    <a:pt x="7" y="81"/>
                  </a:lnTo>
                  <a:lnTo>
                    <a:pt x="5" y="85"/>
                  </a:lnTo>
                  <a:lnTo>
                    <a:pt x="3" y="91"/>
                  </a:lnTo>
                  <a:lnTo>
                    <a:pt x="3" y="94"/>
                  </a:lnTo>
                  <a:lnTo>
                    <a:pt x="3" y="100"/>
                  </a:lnTo>
                  <a:lnTo>
                    <a:pt x="2" y="104"/>
                  </a:lnTo>
                  <a:lnTo>
                    <a:pt x="2" y="108"/>
                  </a:lnTo>
                  <a:lnTo>
                    <a:pt x="2" y="113"/>
                  </a:lnTo>
                  <a:lnTo>
                    <a:pt x="0" y="117"/>
                  </a:lnTo>
                  <a:lnTo>
                    <a:pt x="0" y="121"/>
                  </a:lnTo>
                  <a:lnTo>
                    <a:pt x="0" y="125"/>
                  </a:lnTo>
                  <a:lnTo>
                    <a:pt x="0" y="129"/>
                  </a:lnTo>
                  <a:lnTo>
                    <a:pt x="0" y="133"/>
                  </a:lnTo>
                  <a:lnTo>
                    <a:pt x="23" y="133"/>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42" name="Freeform 170"/>
            <p:cNvSpPr>
              <a:spLocks/>
            </p:cNvSpPr>
            <p:nvPr/>
          </p:nvSpPr>
          <p:spPr bwMode="auto">
            <a:xfrm>
              <a:off x="3247" y="3432"/>
              <a:ext cx="41" cy="116"/>
            </a:xfrm>
            <a:custGeom>
              <a:avLst/>
              <a:gdLst>
                <a:gd name="T0" fmla="*/ 38 w 41"/>
                <a:gd name="T1" fmla="*/ 107 h 116"/>
                <a:gd name="T2" fmla="*/ 38 w 41"/>
                <a:gd name="T3" fmla="*/ 99 h 116"/>
                <a:gd name="T4" fmla="*/ 36 w 41"/>
                <a:gd name="T5" fmla="*/ 94 h 116"/>
                <a:gd name="T6" fmla="*/ 34 w 41"/>
                <a:gd name="T7" fmla="*/ 86 h 116"/>
                <a:gd name="T8" fmla="*/ 34 w 41"/>
                <a:gd name="T9" fmla="*/ 78 h 116"/>
                <a:gd name="T10" fmla="*/ 32 w 41"/>
                <a:gd name="T11" fmla="*/ 72 h 116"/>
                <a:gd name="T12" fmla="*/ 30 w 41"/>
                <a:gd name="T13" fmla="*/ 65 h 116"/>
                <a:gd name="T14" fmla="*/ 30 w 41"/>
                <a:gd name="T15" fmla="*/ 57 h 116"/>
                <a:gd name="T16" fmla="*/ 28 w 41"/>
                <a:gd name="T17" fmla="*/ 51 h 116"/>
                <a:gd name="T18" fmla="*/ 26 w 41"/>
                <a:gd name="T19" fmla="*/ 44 h 116"/>
                <a:gd name="T20" fmla="*/ 26 w 41"/>
                <a:gd name="T21" fmla="*/ 36 h 116"/>
                <a:gd name="T22" fmla="*/ 24 w 41"/>
                <a:gd name="T23" fmla="*/ 30 h 116"/>
                <a:gd name="T24" fmla="*/ 24 w 41"/>
                <a:gd name="T25" fmla="*/ 23 h 116"/>
                <a:gd name="T26" fmla="*/ 24 w 41"/>
                <a:gd name="T27" fmla="*/ 15 h 116"/>
                <a:gd name="T28" fmla="*/ 23 w 41"/>
                <a:gd name="T29" fmla="*/ 9 h 116"/>
                <a:gd name="T30" fmla="*/ 23 w 41"/>
                <a:gd name="T31" fmla="*/ 3 h 116"/>
                <a:gd name="T32" fmla="*/ 0 w 41"/>
                <a:gd name="T33" fmla="*/ 0 h 116"/>
                <a:gd name="T34" fmla="*/ 0 w 41"/>
                <a:gd name="T35" fmla="*/ 7 h 116"/>
                <a:gd name="T36" fmla="*/ 0 w 41"/>
                <a:gd name="T37" fmla="*/ 15 h 116"/>
                <a:gd name="T38" fmla="*/ 0 w 41"/>
                <a:gd name="T39" fmla="*/ 21 h 116"/>
                <a:gd name="T40" fmla="*/ 2 w 41"/>
                <a:gd name="T41" fmla="*/ 28 h 116"/>
                <a:gd name="T42" fmla="*/ 2 w 41"/>
                <a:gd name="T43" fmla="*/ 36 h 116"/>
                <a:gd name="T44" fmla="*/ 3 w 41"/>
                <a:gd name="T45" fmla="*/ 44 h 116"/>
                <a:gd name="T46" fmla="*/ 3 w 41"/>
                <a:gd name="T47" fmla="*/ 51 h 116"/>
                <a:gd name="T48" fmla="*/ 5 w 41"/>
                <a:gd name="T49" fmla="*/ 59 h 116"/>
                <a:gd name="T50" fmla="*/ 7 w 41"/>
                <a:gd name="T51" fmla="*/ 65 h 116"/>
                <a:gd name="T52" fmla="*/ 7 w 41"/>
                <a:gd name="T53" fmla="*/ 72 h 116"/>
                <a:gd name="T54" fmla="*/ 9 w 41"/>
                <a:gd name="T55" fmla="*/ 80 h 116"/>
                <a:gd name="T56" fmla="*/ 11 w 41"/>
                <a:gd name="T57" fmla="*/ 88 h 116"/>
                <a:gd name="T58" fmla="*/ 11 w 41"/>
                <a:gd name="T59" fmla="*/ 94 h 116"/>
                <a:gd name="T60" fmla="*/ 13 w 41"/>
                <a:gd name="T61" fmla="*/ 101 h 116"/>
                <a:gd name="T62" fmla="*/ 15 w 41"/>
                <a:gd name="T63" fmla="*/ 107 h 116"/>
                <a:gd name="T64" fmla="*/ 15 w 41"/>
                <a:gd name="T65" fmla="*/ 115 h 1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116"/>
                <a:gd name="T101" fmla="*/ 41 w 41"/>
                <a:gd name="T102" fmla="*/ 116 h 1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116">
                  <a:moveTo>
                    <a:pt x="40" y="111"/>
                  </a:moveTo>
                  <a:lnTo>
                    <a:pt x="38" y="107"/>
                  </a:lnTo>
                  <a:lnTo>
                    <a:pt x="38" y="103"/>
                  </a:lnTo>
                  <a:lnTo>
                    <a:pt x="38" y="99"/>
                  </a:lnTo>
                  <a:lnTo>
                    <a:pt x="36" y="97"/>
                  </a:lnTo>
                  <a:lnTo>
                    <a:pt x="36" y="94"/>
                  </a:lnTo>
                  <a:lnTo>
                    <a:pt x="36" y="90"/>
                  </a:lnTo>
                  <a:lnTo>
                    <a:pt x="34" y="86"/>
                  </a:lnTo>
                  <a:lnTo>
                    <a:pt x="34" y="82"/>
                  </a:lnTo>
                  <a:lnTo>
                    <a:pt x="34" y="78"/>
                  </a:lnTo>
                  <a:lnTo>
                    <a:pt x="32" y="76"/>
                  </a:lnTo>
                  <a:lnTo>
                    <a:pt x="32" y="72"/>
                  </a:lnTo>
                  <a:lnTo>
                    <a:pt x="32" y="69"/>
                  </a:lnTo>
                  <a:lnTo>
                    <a:pt x="30" y="65"/>
                  </a:lnTo>
                  <a:lnTo>
                    <a:pt x="30" y="61"/>
                  </a:lnTo>
                  <a:lnTo>
                    <a:pt x="30" y="57"/>
                  </a:lnTo>
                  <a:lnTo>
                    <a:pt x="28" y="53"/>
                  </a:lnTo>
                  <a:lnTo>
                    <a:pt x="28" y="51"/>
                  </a:lnTo>
                  <a:lnTo>
                    <a:pt x="28" y="48"/>
                  </a:lnTo>
                  <a:lnTo>
                    <a:pt x="26" y="44"/>
                  </a:lnTo>
                  <a:lnTo>
                    <a:pt x="26" y="40"/>
                  </a:lnTo>
                  <a:lnTo>
                    <a:pt x="26" y="36"/>
                  </a:lnTo>
                  <a:lnTo>
                    <a:pt x="26" y="32"/>
                  </a:lnTo>
                  <a:lnTo>
                    <a:pt x="24" y="30"/>
                  </a:lnTo>
                  <a:lnTo>
                    <a:pt x="24" y="26"/>
                  </a:lnTo>
                  <a:lnTo>
                    <a:pt x="24" y="23"/>
                  </a:lnTo>
                  <a:lnTo>
                    <a:pt x="24" y="19"/>
                  </a:lnTo>
                  <a:lnTo>
                    <a:pt x="24" y="15"/>
                  </a:lnTo>
                  <a:lnTo>
                    <a:pt x="24" y="13"/>
                  </a:lnTo>
                  <a:lnTo>
                    <a:pt x="23" y="9"/>
                  </a:lnTo>
                  <a:lnTo>
                    <a:pt x="23" y="5"/>
                  </a:lnTo>
                  <a:lnTo>
                    <a:pt x="23" y="3"/>
                  </a:lnTo>
                  <a:lnTo>
                    <a:pt x="23" y="0"/>
                  </a:lnTo>
                  <a:lnTo>
                    <a:pt x="0" y="0"/>
                  </a:lnTo>
                  <a:lnTo>
                    <a:pt x="0" y="3"/>
                  </a:lnTo>
                  <a:lnTo>
                    <a:pt x="0" y="7"/>
                  </a:lnTo>
                  <a:lnTo>
                    <a:pt x="0" y="11"/>
                  </a:lnTo>
                  <a:lnTo>
                    <a:pt x="0" y="15"/>
                  </a:lnTo>
                  <a:lnTo>
                    <a:pt x="0" y="17"/>
                  </a:lnTo>
                  <a:lnTo>
                    <a:pt x="0" y="21"/>
                  </a:lnTo>
                  <a:lnTo>
                    <a:pt x="0" y="25"/>
                  </a:lnTo>
                  <a:lnTo>
                    <a:pt x="2" y="28"/>
                  </a:lnTo>
                  <a:lnTo>
                    <a:pt x="2" y="32"/>
                  </a:lnTo>
                  <a:lnTo>
                    <a:pt x="2" y="36"/>
                  </a:lnTo>
                  <a:lnTo>
                    <a:pt x="2" y="40"/>
                  </a:lnTo>
                  <a:lnTo>
                    <a:pt x="3" y="44"/>
                  </a:lnTo>
                  <a:lnTo>
                    <a:pt x="3" y="48"/>
                  </a:lnTo>
                  <a:lnTo>
                    <a:pt x="3" y="51"/>
                  </a:lnTo>
                  <a:lnTo>
                    <a:pt x="5" y="55"/>
                  </a:lnTo>
                  <a:lnTo>
                    <a:pt x="5" y="59"/>
                  </a:lnTo>
                  <a:lnTo>
                    <a:pt x="5" y="61"/>
                  </a:lnTo>
                  <a:lnTo>
                    <a:pt x="7" y="65"/>
                  </a:lnTo>
                  <a:lnTo>
                    <a:pt x="7" y="69"/>
                  </a:lnTo>
                  <a:lnTo>
                    <a:pt x="7" y="72"/>
                  </a:lnTo>
                  <a:lnTo>
                    <a:pt x="9" y="76"/>
                  </a:lnTo>
                  <a:lnTo>
                    <a:pt x="9" y="80"/>
                  </a:lnTo>
                  <a:lnTo>
                    <a:pt x="9" y="84"/>
                  </a:lnTo>
                  <a:lnTo>
                    <a:pt x="11" y="88"/>
                  </a:lnTo>
                  <a:lnTo>
                    <a:pt x="11" y="90"/>
                  </a:lnTo>
                  <a:lnTo>
                    <a:pt x="11" y="94"/>
                  </a:lnTo>
                  <a:lnTo>
                    <a:pt x="13" y="97"/>
                  </a:lnTo>
                  <a:lnTo>
                    <a:pt x="13" y="101"/>
                  </a:lnTo>
                  <a:lnTo>
                    <a:pt x="13" y="103"/>
                  </a:lnTo>
                  <a:lnTo>
                    <a:pt x="15" y="107"/>
                  </a:lnTo>
                  <a:lnTo>
                    <a:pt x="15" y="111"/>
                  </a:lnTo>
                  <a:lnTo>
                    <a:pt x="15" y="115"/>
                  </a:lnTo>
                  <a:lnTo>
                    <a:pt x="40" y="111"/>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43" name="Freeform 171"/>
            <p:cNvSpPr>
              <a:spLocks/>
            </p:cNvSpPr>
            <p:nvPr/>
          </p:nvSpPr>
          <p:spPr bwMode="auto">
            <a:xfrm>
              <a:off x="3262" y="3543"/>
              <a:ext cx="30" cy="173"/>
            </a:xfrm>
            <a:custGeom>
              <a:avLst/>
              <a:gdLst>
                <a:gd name="T0" fmla="*/ 25 w 30"/>
                <a:gd name="T1" fmla="*/ 168 h 173"/>
                <a:gd name="T2" fmla="*/ 25 w 30"/>
                <a:gd name="T3" fmla="*/ 161 h 173"/>
                <a:gd name="T4" fmla="*/ 27 w 30"/>
                <a:gd name="T5" fmla="*/ 153 h 173"/>
                <a:gd name="T6" fmla="*/ 27 w 30"/>
                <a:gd name="T7" fmla="*/ 143 h 173"/>
                <a:gd name="T8" fmla="*/ 27 w 30"/>
                <a:gd name="T9" fmla="*/ 132 h 173"/>
                <a:gd name="T10" fmla="*/ 29 w 30"/>
                <a:gd name="T11" fmla="*/ 120 h 173"/>
                <a:gd name="T12" fmla="*/ 29 w 30"/>
                <a:gd name="T13" fmla="*/ 109 h 173"/>
                <a:gd name="T14" fmla="*/ 29 w 30"/>
                <a:gd name="T15" fmla="*/ 96 h 173"/>
                <a:gd name="T16" fmla="*/ 29 w 30"/>
                <a:gd name="T17" fmla="*/ 82 h 173"/>
                <a:gd name="T18" fmla="*/ 29 w 30"/>
                <a:gd name="T19" fmla="*/ 69 h 173"/>
                <a:gd name="T20" fmla="*/ 29 w 30"/>
                <a:gd name="T21" fmla="*/ 55 h 173"/>
                <a:gd name="T22" fmla="*/ 27 w 30"/>
                <a:gd name="T23" fmla="*/ 44 h 173"/>
                <a:gd name="T24" fmla="*/ 27 w 30"/>
                <a:gd name="T25" fmla="*/ 32 h 173"/>
                <a:gd name="T26" fmla="*/ 27 w 30"/>
                <a:gd name="T27" fmla="*/ 21 h 173"/>
                <a:gd name="T28" fmla="*/ 25 w 30"/>
                <a:gd name="T29" fmla="*/ 11 h 173"/>
                <a:gd name="T30" fmla="*/ 25 w 30"/>
                <a:gd name="T31" fmla="*/ 4 h 173"/>
                <a:gd name="T32" fmla="*/ 0 w 30"/>
                <a:gd name="T33" fmla="*/ 4 h 173"/>
                <a:gd name="T34" fmla="*/ 2 w 30"/>
                <a:gd name="T35" fmla="*/ 9 h 173"/>
                <a:gd name="T36" fmla="*/ 2 w 30"/>
                <a:gd name="T37" fmla="*/ 17 h 173"/>
                <a:gd name="T38" fmla="*/ 2 w 30"/>
                <a:gd name="T39" fmla="*/ 28 h 173"/>
                <a:gd name="T40" fmla="*/ 4 w 30"/>
                <a:gd name="T41" fmla="*/ 38 h 173"/>
                <a:gd name="T42" fmla="*/ 4 w 30"/>
                <a:gd name="T43" fmla="*/ 51 h 173"/>
                <a:gd name="T44" fmla="*/ 4 w 30"/>
                <a:gd name="T45" fmla="*/ 63 h 173"/>
                <a:gd name="T46" fmla="*/ 4 w 30"/>
                <a:gd name="T47" fmla="*/ 76 h 173"/>
                <a:gd name="T48" fmla="*/ 4 w 30"/>
                <a:gd name="T49" fmla="*/ 88 h 173"/>
                <a:gd name="T50" fmla="*/ 4 w 30"/>
                <a:gd name="T51" fmla="*/ 101 h 173"/>
                <a:gd name="T52" fmla="*/ 4 w 30"/>
                <a:gd name="T53" fmla="*/ 115 h 173"/>
                <a:gd name="T54" fmla="*/ 4 w 30"/>
                <a:gd name="T55" fmla="*/ 126 h 173"/>
                <a:gd name="T56" fmla="*/ 4 w 30"/>
                <a:gd name="T57" fmla="*/ 136 h 173"/>
                <a:gd name="T58" fmla="*/ 2 w 30"/>
                <a:gd name="T59" fmla="*/ 147 h 173"/>
                <a:gd name="T60" fmla="*/ 2 w 30"/>
                <a:gd name="T61" fmla="*/ 155 h 173"/>
                <a:gd name="T62" fmla="*/ 2 w 30"/>
                <a:gd name="T63" fmla="*/ 163 h 173"/>
                <a:gd name="T64" fmla="*/ 0 w 30"/>
                <a:gd name="T65" fmla="*/ 166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173"/>
                <a:gd name="T101" fmla="*/ 30 w 30"/>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173">
                  <a:moveTo>
                    <a:pt x="25" y="172"/>
                  </a:moveTo>
                  <a:lnTo>
                    <a:pt x="25" y="168"/>
                  </a:lnTo>
                  <a:lnTo>
                    <a:pt x="25" y="164"/>
                  </a:lnTo>
                  <a:lnTo>
                    <a:pt x="25" y="161"/>
                  </a:lnTo>
                  <a:lnTo>
                    <a:pt x="27" y="157"/>
                  </a:lnTo>
                  <a:lnTo>
                    <a:pt x="27" y="153"/>
                  </a:lnTo>
                  <a:lnTo>
                    <a:pt x="27" y="147"/>
                  </a:lnTo>
                  <a:lnTo>
                    <a:pt x="27" y="143"/>
                  </a:lnTo>
                  <a:lnTo>
                    <a:pt x="27" y="138"/>
                  </a:lnTo>
                  <a:lnTo>
                    <a:pt x="27" y="132"/>
                  </a:lnTo>
                  <a:lnTo>
                    <a:pt x="27" y="126"/>
                  </a:lnTo>
                  <a:lnTo>
                    <a:pt x="29" y="120"/>
                  </a:lnTo>
                  <a:lnTo>
                    <a:pt x="29" y="115"/>
                  </a:lnTo>
                  <a:lnTo>
                    <a:pt x="29" y="109"/>
                  </a:lnTo>
                  <a:lnTo>
                    <a:pt x="29" y="101"/>
                  </a:lnTo>
                  <a:lnTo>
                    <a:pt x="29" y="96"/>
                  </a:lnTo>
                  <a:lnTo>
                    <a:pt x="29" y="88"/>
                  </a:lnTo>
                  <a:lnTo>
                    <a:pt x="29" y="82"/>
                  </a:lnTo>
                  <a:lnTo>
                    <a:pt x="29" y="76"/>
                  </a:lnTo>
                  <a:lnTo>
                    <a:pt x="29" y="69"/>
                  </a:lnTo>
                  <a:lnTo>
                    <a:pt x="29" y="63"/>
                  </a:lnTo>
                  <a:lnTo>
                    <a:pt x="29" y="55"/>
                  </a:lnTo>
                  <a:lnTo>
                    <a:pt x="27" y="50"/>
                  </a:lnTo>
                  <a:lnTo>
                    <a:pt x="27" y="44"/>
                  </a:lnTo>
                  <a:lnTo>
                    <a:pt x="27" y="38"/>
                  </a:lnTo>
                  <a:lnTo>
                    <a:pt x="27" y="32"/>
                  </a:lnTo>
                  <a:lnTo>
                    <a:pt x="27" y="27"/>
                  </a:lnTo>
                  <a:lnTo>
                    <a:pt x="27" y="21"/>
                  </a:lnTo>
                  <a:lnTo>
                    <a:pt x="27" y="17"/>
                  </a:lnTo>
                  <a:lnTo>
                    <a:pt x="25" y="11"/>
                  </a:lnTo>
                  <a:lnTo>
                    <a:pt x="25" y="7"/>
                  </a:lnTo>
                  <a:lnTo>
                    <a:pt x="25" y="4"/>
                  </a:lnTo>
                  <a:lnTo>
                    <a:pt x="25" y="0"/>
                  </a:lnTo>
                  <a:lnTo>
                    <a:pt x="0" y="4"/>
                  </a:lnTo>
                  <a:lnTo>
                    <a:pt x="0" y="5"/>
                  </a:lnTo>
                  <a:lnTo>
                    <a:pt x="2" y="9"/>
                  </a:lnTo>
                  <a:lnTo>
                    <a:pt x="2" y="13"/>
                  </a:lnTo>
                  <a:lnTo>
                    <a:pt x="2" y="17"/>
                  </a:lnTo>
                  <a:lnTo>
                    <a:pt x="2" y="23"/>
                  </a:lnTo>
                  <a:lnTo>
                    <a:pt x="2" y="28"/>
                  </a:lnTo>
                  <a:lnTo>
                    <a:pt x="4" y="32"/>
                  </a:lnTo>
                  <a:lnTo>
                    <a:pt x="4" y="38"/>
                  </a:lnTo>
                  <a:lnTo>
                    <a:pt x="4" y="44"/>
                  </a:lnTo>
                  <a:lnTo>
                    <a:pt x="4" y="51"/>
                  </a:lnTo>
                  <a:lnTo>
                    <a:pt x="4" y="57"/>
                  </a:lnTo>
                  <a:lnTo>
                    <a:pt x="4" y="63"/>
                  </a:lnTo>
                  <a:lnTo>
                    <a:pt x="4" y="69"/>
                  </a:lnTo>
                  <a:lnTo>
                    <a:pt x="4" y="76"/>
                  </a:lnTo>
                  <a:lnTo>
                    <a:pt x="4" y="82"/>
                  </a:lnTo>
                  <a:lnTo>
                    <a:pt x="4" y="88"/>
                  </a:lnTo>
                  <a:lnTo>
                    <a:pt x="4" y="96"/>
                  </a:lnTo>
                  <a:lnTo>
                    <a:pt x="4" y="101"/>
                  </a:lnTo>
                  <a:lnTo>
                    <a:pt x="4" y="107"/>
                  </a:lnTo>
                  <a:lnTo>
                    <a:pt x="4" y="115"/>
                  </a:lnTo>
                  <a:lnTo>
                    <a:pt x="4" y="120"/>
                  </a:lnTo>
                  <a:lnTo>
                    <a:pt x="4" y="126"/>
                  </a:lnTo>
                  <a:lnTo>
                    <a:pt x="4" y="132"/>
                  </a:lnTo>
                  <a:lnTo>
                    <a:pt x="4" y="136"/>
                  </a:lnTo>
                  <a:lnTo>
                    <a:pt x="4" y="142"/>
                  </a:lnTo>
                  <a:lnTo>
                    <a:pt x="2" y="147"/>
                  </a:lnTo>
                  <a:lnTo>
                    <a:pt x="2" y="151"/>
                  </a:lnTo>
                  <a:lnTo>
                    <a:pt x="2" y="155"/>
                  </a:lnTo>
                  <a:lnTo>
                    <a:pt x="2" y="159"/>
                  </a:lnTo>
                  <a:lnTo>
                    <a:pt x="2" y="163"/>
                  </a:lnTo>
                  <a:lnTo>
                    <a:pt x="0" y="164"/>
                  </a:lnTo>
                  <a:lnTo>
                    <a:pt x="0" y="166"/>
                  </a:lnTo>
                  <a:lnTo>
                    <a:pt x="25" y="172"/>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44" name="Freeform 172"/>
            <p:cNvSpPr>
              <a:spLocks/>
            </p:cNvSpPr>
            <p:nvPr/>
          </p:nvSpPr>
          <p:spPr bwMode="auto">
            <a:xfrm>
              <a:off x="3254" y="3709"/>
              <a:ext cx="34" cy="86"/>
            </a:xfrm>
            <a:custGeom>
              <a:avLst/>
              <a:gdLst>
                <a:gd name="T0" fmla="*/ 23 w 34"/>
                <a:gd name="T1" fmla="*/ 79 h 86"/>
                <a:gd name="T2" fmla="*/ 23 w 34"/>
                <a:gd name="T3" fmla="*/ 75 h 86"/>
                <a:gd name="T4" fmla="*/ 23 w 34"/>
                <a:gd name="T5" fmla="*/ 71 h 86"/>
                <a:gd name="T6" fmla="*/ 23 w 34"/>
                <a:gd name="T7" fmla="*/ 67 h 86"/>
                <a:gd name="T8" fmla="*/ 23 w 34"/>
                <a:gd name="T9" fmla="*/ 64 h 86"/>
                <a:gd name="T10" fmla="*/ 23 w 34"/>
                <a:gd name="T11" fmla="*/ 58 h 86"/>
                <a:gd name="T12" fmla="*/ 25 w 34"/>
                <a:gd name="T13" fmla="*/ 52 h 86"/>
                <a:gd name="T14" fmla="*/ 25 w 34"/>
                <a:gd name="T15" fmla="*/ 46 h 86"/>
                <a:gd name="T16" fmla="*/ 25 w 34"/>
                <a:gd name="T17" fmla="*/ 43 h 86"/>
                <a:gd name="T18" fmla="*/ 27 w 34"/>
                <a:gd name="T19" fmla="*/ 37 h 86"/>
                <a:gd name="T20" fmla="*/ 27 w 34"/>
                <a:gd name="T21" fmla="*/ 31 h 86"/>
                <a:gd name="T22" fmla="*/ 29 w 34"/>
                <a:gd name="T23" fmla="*/ 25 h 86"/>
                <a:gd name="T24" fmla="*/ 29 w 34"/>
                <a:gd name="T25" fmla="*/ 20 h 86"/>
                <a:gd name="T26" fmla="*/ 31 w 34"/>
                <a:gd name="T27" fmla="*/ 14 h 86"/>
                <a:gd name="T28" fmla="*/ 31 w 34"/>
                <a:gd name="T29" fmla="*/ 10 h 86"/>
                <a:gd name="T30" fmla="*/ 33 w 34"/>
                <a:gd name="T31" fmla="*/ 6 h 86"/>
                <a:gd name="T32" fmla="*/ 8 w 34"/>
                <a:gd name="T33" fmla="*/ 2 h 86"/>
                <a:gd name="T34" fmla="*/ 6 w 34"/>
                <a:gd name="T35" fmla="*/ 8 h 86"/>
                <a:gd name="T36" fmla="*/ 6 w 34"/>
                <a:gd name="T37" fmla="*/ 12 h 86"/>
                <a:gd name="T38" fmla="*/ 4 w 34"/>
                <a:gd name="T39" fmla="*/ 18 h 86"/>
                <a:gd name="T40" fmla="*/ 4 w 34"/>
                <a:gd name="T41" fmla="*/ 23 h 86"/>
                <a:gd name="T42" fmla="*/ 2 w 34"/>
                <a:gd name="T43" fmla="*/ 29 h 86"/>
                <a:gd name="T44" fmla="*/ 2 w 34"/>
                <a:gd name="T45" fmla="*/ 35 h 86"/>
                <a:gd name="T46" fmla="*/ 2 w 34"/>
                <a:gd name="T47" fmla="*/ 43 h 86"/>
                <a:gd name="T48" fmla="*/ 0 w 34"/>
                <a:gd name="T49" fmla="*/ 48 h 86"/>
                <a:gd name="T50" fmla="*/ 0 w 34"/>
                <a:gd name="T51" fmla="*/ 54 h 86"/>
                <a:gd name="T52" fmla="*/ 0 w 34"/>
                <a:gd name="T53" fmla="*/ 58 h 86"/>
                <a:gd name="T54" fmla="*/ 0 w 34"/>
                <a:gd name="T55" fmla="*/ 64 h 86"/>
                <a:gd name="T56" fmla="*/ 0 w 34"/>
                <a:gd name="T57" fmla="*/ 69 h 86"/>
                <a:gd name="T58" fmla="*/ 0 w 34"/>
                <a:gd name="T59" fmla="*/ 73 h 86"/>
                <a:gd name="T60" fmla="*/ 0 w 34"/>
                <a:gd name="T61" fmla="*/ 79 h 86"/>
                <a:gd name="T62" fmla="*/ 0 w 34"/>
                <a:gd name="T63" fmla="*/ 83 h 86"/>
                <a:gd name="T64" fmla="*/ 0 w 34"/>
                <a:gd name="T65" fmla="*/ 83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
                <a:gd name="T100" fmla="*/ 0 h 86"/>
                <a:gd name="T101" fmla="*/ 34 w 34"/>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 h="86">
                  <a:moveTo>
                    <a:pt x="25" y="81"/>
                  </a:moveTo>
                  <a:lnTo>
                    <a:pt x="23" y="79"/>
                  </a:lnTo>
                  <a:lnTo>
                    <a:pt x="23" y="77"/>
                  </a:lnTo>
                  <a:lnTo>
                    <a:pt x="23" y="75"/>
                  </a:lnTo>
                  <a:lnTo>
                    <a:pt x="23" y="73"/>
                  </a:lnTo>
                  <a:lnTo>
                    <a:pt x="23" y="71"/>
                  </a:lnTo>
                  <a:lnTo>
                    <a:pt x="23" y="69"/>
                  </a:lnTo>
                  <a:lnTo>
                    <a:pt x="23" y="67"/>
                  </a:lnTo>
                  <a:lnTo>
                    <a:pt x="23" y="66"/>
                  </a:lnTo>
                  <a:lnTo>
                    <a:pt x="23" y="64"/>
                  </a:lnTo>
                  <a:lnTo>
                    <a:pt x="23" y="60"/>
                  </a:lnTo>
                  <a:lnTo>
                    <a:pt x="23" y="58"/>
                  </a:lnTo>
                  <a:lnTo>
                    <a:pt x="25" y="56"/>
                  </a:lnTo>
                  <a:lnTo>
                    <a:pt x="25" y="52"/>
                  </a:lnTo>
                  <a:lnTo>
                    <a:pt x="25" y="50"/>
                  </a:lnTo>
                  <a:lnTo>
                    <a:pt x="25" y="46"/>
                  </a:lnTo>
                  <a:lnTo>
                    <a:pt x="25" y="44"/>
                  </a:lnTo>
                  <a:lnTo>
                    <a:pt x="25" y="43"/>
                  </a:lnTo>
                  <a:lnTo>
                    <a:pt x="27" y="39"/>
                  </a:lnTo>
                  <a:lnTo>
                    <a:pt x="27" y="37"/>
                  </a:lnTo>
                  <a:lnTo>
                    <a:pt x="27" y="33"/>
                  </a:lnTo>
                  <a:lnTo>
                    <a:pt x="27" y="31"/>
                  </a:lnTo>
                  <a:lnTo>
                    <a:pt x="27" y="27"/>
                  </a:lnTo>
                  <a:lnTo>
                    <a:pt x="29" y="25"/>
                  </a:lnTo>
                  <a:lnTo>
                    <a:pt x="29" y="21"/>
                  </a:lnTo>
                  <a:lnTo>
                    <a:pt x="29" y="20"/>
                  </a:lnTo>
                  <a:lnTo>
                    <a:pt x="29" y="18"/>
                  </a:lnTo>
                  <a:lnTo>
                    <a:pt x="31" y="14"/>
                  </a:lnTo>
                  <a:lnTo>
                    <a:pt x="31" y="12"/>
                  </a:lnTo>
                  <a:lnTo>
                    <a:pt x="31" y="10"/>
                  </a:lnTo>
                  <a:lnTo>
                    <a:pt x="31" y="8"/>
                  </a:lnTo>
                  <a:lnTo>
                    <a:pt x="33" y="6"/>
                  </a:lnTo>
                  <a:lnTo>
                    <a:pt x="8" y="0"/>
                  </a:lnTo>
                  <a:lnTo>
                    <a:pt x="8" y="2"/>
                  </a:lnTo>
                  <a:lnTo>
                    <a:pt x="8" y="4"/>
                  </a:lnTo>
                  <a:lnTo>
                    <a:pt x="6" y="8"/>
                  </a:lnTo>
                  <a:lnTo>
                    <a:pt x="6" y="10"/>
                  </a:lnTo>
                  <a:lnTo>
                    <a:pt x="6" y="12"/>
                  </a:lnTo>
                  <a:lnTo>
                    <a:pt x="6" y="16"/>
                  </a:lnTo>
                  <a:lnTo>
                    <a:pt x="4" y="18"/>
                  </a:lnTo>
                  <a:lnTo>
                    <a:pt x="4" y="21"/>
                  </a:lnTo>
                  <a:lnTo>
                    <a:pt x="4" y="23"/>
                  </a:lnTo>
                  <a:lnTo>
                    <a:pt x="4" y="27"/>
                  </a:lnTo>
                  <a:lnTo>
                    <a:pt x="2" y="29"/>
                  </a:lnTo>
                  <a:lnTo>
                    <a:pt x="2" y="33"/>
                  </a:lnTo>
                  <a:lnTo>
                    <a:pt x="2" y="35"/>
                  </a:lnTo>
                  <a:lnTo>
                    <a:pt x="2" y="39"/>
                  </a:lnTo>
                  <a:lnTo>
                    <a:pt x="2" y="43"/>
                  </a:lnTo>
                  <a:lnTo>
                    <a:pt x="0" y="44"/>
                  </a:lnTo>
                  <a:lnTo>
                    <a:pt x="0" y="48"/>
                  </a:lnTo>
                  <a:lnTo>
                    <a:pt x="0" y="50"/>
                  </a:lnTo>
                  <a:lnTo>
                    <a:pt x="0" y="54"/>
                  </a:lnTo>
                  <a:lnTo>
                    <a:pt x="0" y="56"/>
                  </a:lnTo>
                  <a:lnTo>
                    <a:pt x="0" y="58"/>
                  </a:lnTo>
                  <a:lnTo>
                    <a:pt x="0" y="62"/>
                  </a:lnTo>
                  <a:lnTo>
                    <a:pt x="0" y="64"/>
                  </a:lnTo>
                  <a:lnTo>
                    <a:pt x="0" y="67"/>
                  </a:lnTo>
                  <a:lnTo>
                    <a:pt x="0" y="69"/>
                  </a:lnTo>
                  <a:lnTo>
                    <a:pt x="0" y="71"/>
                  </a:lnTo>
                  <a:lnTo>
                    <a:pt x="0" y="73"/>
                  </a:lnTo>
                  <a:lnTo>
                    <a:pt x="0" y="75"/>
                  </a:lnTo>
                  <a:lnTo>
                    <a:pt x="0" y="79"/>
                  </a:lnTo>
                  <a:lnTo>
                    <a:pt x="0" y="81"/>
                  </a:lnTo>
                  <a:lnTo>
                    <a:pt x="0" y="83"/>
                  </a:lnTo>
                  <a:lnTo>
                    <a:pt x="0" y="85"/>
                  </a:lnTo>
                  <a:lnTo>
                    <a:pt x="0" y="83"/>
                  </a:lnTo>
                  <a:lnTo>
                    <a:pt x="25" y="81"/>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45" name="Freeform 173"/>
            <p:cNvSpPr>
              <a:spLocks/>
            </p:cNvSpPr>
            <p:nvPr/>
          </p:nvSpPr>
          <p:spPr bwMode="auto">
            <a:xfrm>
              <a:off x="3254" y="3790"/>
              <a:ext cx="26" cy="22"/>
            </a:xfrm>
            <a:custGeom>
              <a:avLst/>
              <a:gdLst>
                <a:gd name="T0" fmla="*/ 25 w 26"/>
                <a:gd name="T1" fmla="*/ 21 h 22"/>
                <a:gd name="T2" fmla="*/ 25 w 26"/>
                <a:gd name="T3" fmla="*/ 0 h 22"/>
                <a:gd name="T4" fmla="*/ 0 w 26"/>
                <a:gd name="T5" fmla="*/ 2 h 22"/>
                <a:gd name="T6" fmla="*/ 2 w 26"/>
                <a:gd name="T7" fmla="*/ 21 h 22"/>
                <a:gd name="T8" fmla="*/ 25 w 26"/>
                <a:gd name="T9" fmla="*/ 21 h 22"/>
                <a:gd name="T10" fmla="*/ 0 60000 65536"/>
                <a:gd name="T11" fmla="*/ 0 60000 65536"/>
                <a:gd name="T12" fmla="*/ 0 60000 65536"/>
                <a:gd name="T13" fmla="*/ 0 60000 65536"/>
                <a:gd name="T14" fmla="*/ 0 60000 65536"/>
                <a:gd name="T15" fmla="*/ 0 w 26"/>
                <a:gd name="T16" fmla="*/ 0 h 22"/>
                <a:gd name="T17" fmla="*/ 26 w 26"/>
                <a:gd name="T18" fmla="*/ 22 h 22"/>
              </a:gdLst>
              <a:ahLst/>
              <a:cxnLst>
                <a:cxn ang="T10">
                  <a:pos x="T0" y="T1"/>
                </a:cxn>
                <a:cxn ang="T11">
                  <a:pos x="T2" y="T3"/>
                </a:cxn>
                <a:cxn ang="T12">
                  <a:pos x="T4" y="T5"/>
                </a:cxn>
                <a:cxn ang="T13">
                  <a:pos x="T6" y="T7"/>
                </a:cxn>
                <a:cxn ang="T14">
                  <a:pos x="T8" y="T9"/>
                </a:cxn>
              </a:cxnLst>
              <a:rect l="T15" t="T16" r="T17" b="T18"/>
              <a:pathLst>
                <a:path w="26" h="22">
                  <a:moveTo>
                    <a:pt x="25" y="21"/>
                  </a:moveTo>
                  <a:lnTo>
                    <a:pt x="25" y="0"/>
                  </a:lnTo>
                  <a:lnTo>
                    <a:pt x="0" y="2"/>
                  </a:lnTo>
                  <a:lnTo>
                    <a:pt x="2" y="21"/>
                  </a:lnTo>
                  <a:lnTo>
                    <a:pt x="25" y="21"/>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46" name="Freeform 174"/>
            <p:cNvSpPr>
              <a:spLocks/>
            </p:cNvSpPr>
            <p:nvPr/>
          </p:nvSpPr>
          <p:spPr bwMode="auto">
            <a:xfrm>
              <a:off x="3254" y="3811"/>
              <a:ext cx="26" cy="43"/>
            </a:xfrm>
            <a:custGeom>
              <a:avLst/>
              <a:gdLst>
                <a:gd name="T0" fmla="*/ 23 w 26"/>
                <a:gd name="T1" fmla="*/ 42 h 43"/>
                <a:gd name="T2" fmla="*/ 25 w 26"/>
                <a:gd name="T3" fmla="*/ 36 h 43"/>
                <a:gd name="T4" fmla="*/ 25 w 26"/>
                <a:gd name="T5" fmla="*/ 0 h 43"/>
                <a:gd name="T6" fmla="*/ 2 w 26"/>
                <a:gd name="T7" fmla="*/ 0 h 43"/>
                <a:gd name="T8" fmla="*/ 0 w 26"/>
                <a:gd name="T9" fmla="*/ 36 h 43"/>
                <a:gd name="T10" fmla="*/ 2 w 26"/>
                <a:gd name="T11" fmla="*/ 31 h 43"/>
                <a:gd name="T12" fmla="*/ 23 w 26"/>
                <a:gd name="T13" fmla="*/ 42 h 43"/>
                <a:gd name="T14" fmla="*/ 0 60000 65536"/>
                <a:gd name="T15" fmla="*/ 0 60000 65536"/>
                <a:gd name="T16" fmla="*/ 0 60000 65536"/>
                <a:gd name="T17" fmla="*/ 0 60000 65536"/>
                <a:gd name="T18" fmla="*/ 0 60000 65536"/>
                <a:gd name="T19" fmla="*/ 0 60000 65536"/>
                <a:gd name="T20" fmla="*/ 0 60000 65536"/>
                <a:gd name="T21" fmla="*/ 0 w 26"/>
                <a:gd name="T22" fmla="*/ 0 h 43"/>
                <a:gd name="T23" fmla="*/ 26 w 26"/>
                <a:gd name="T24" fmla="*/ 43 h 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43">
                  <a:moveTo>
                    <a:pt x="23" y="42"/>
                  </a:moveTo>
                  <a:lnTo>
                    <a:pt x="25" y="36"/>
                  </a:lnTo>
                  <a:lnTo>
                    <a:pt x="25" y="0"/>
                  </a:lnTo>
                  <a:lnTo>
                    <a:pt x="2" y="0"/>
                  </a:lnTo>
                  <a:lnTo>
                    <a:pt x="0" y="36"/>
                  </a:lnTo>
                  <a:lnTo>
                    <a:pt x="2" y="31"/>
                  </a:lnTo>
                  <a:lnTo>
                    <a:pt x="23" y="42"/>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47" name="Freeform 175"/>
            <p:cNvSpPr>
              <a:spLocks/>
            </p:cNvSpPr>
            <p:nvPr/>
          </p:nvSpPr>
          <p:spPr bwMode="auto">
            <a:xfrm>
              <a:off x="3235" y="3842"/>
              <a:ext cx="43" cy="98"/>
            </a:xfrm>
            <a:custGeom>
              <a:avLst/>
              <a:gdLst>
                <a:gd name="T0" fmla="*/ 27 w 43"/>
                <a:gd name="T1" fmla="*/ 78 h 98"/>
                <a:gd name="T2" fmla="*/ 25 w 43"/>
                <a:gd name="T3" fmla="*/ 78 h 98"/>
                <a:gd name="T4" fmla="*/ 25 w 43"/>
                <a:gd name="T5" fmla="*/ 76 h 98"/>
                <a:gd name="T6" fmla="*/ 25 w 43"/>
                <a:gd name="T7" fmla="*/ 74 h 98"/>
                <a:gd name="T8" fmla="*/ 23 w 43"/>
                <a:gd name="T9" fmla="*/ 74 h 98"/>
                <a:gd name="T10" fmla="*/ 23 w 43"/>
                <a:gd name="T11" fmla="*/ 72 h 98"/>
                <a:gd name="T12" fmla="*/ 23 w 43"/>
                <a:gd name="T13" fmla="*/ 69 h 98"/>
                <a:gd name="T14" fmla="*/ 23 w 43"/>
                <a:gd name="T15" fmla="*/ 67 h 98"/>
                <a:gd name="T16" fmla="*/ 23 w 43"/>
                <a:gd name="T17" fmla="*/ 65 h 98"/>
                <a:gd name="T18" fmla="*/ 23 w 43"/>
                <a:gd name="T19" fmla="*/ 61 h 98"/>
                <a:gd name="T20" fmla="*/ 25 w 43"/>
                <a:gd name="T21" fmla="*/ 59 h 98"/>
                <a:gd name="T22" fmla="*/ 25 w 43"/>
                <a:gd name="T23" fmla="*/ 55 h 98"/>
                <a:gd name="T24" fmla="*/ 25 w 43"/>
                <a:gd name="T25" fmla="*/ 53 h 98"/>
                <a:gd name="T26" fmla="*/ 27 w 43"/>
                <a:gd name="T27" fmla="*/ 49 h 98"/>
                <a:gd name="T28" fmla="*/ 27 w 43"/>
                <a:gd name="T29" fmla="*/ 46 h 98"/>
                <a:gd name="T30" fmla="*/ 29 w 43"/>
                <a:gd name="T31" fmla="*/ 44 h 98"/>
                <a:gd name="T32" fmla="*/ 29 w 43"/>
                <a:gd name="T33" fmla="*/ 40 h 98"/>
                <a:gd name="T34" fmla="*/ 31 w 43"/>
                <a:gd name="T35" fmla="*/ 36 h 98"/>
                <a:gd name="T36" fmla="*/ 31 w 43"/>
                <a:gd name="T37" fmla="*/ 34 h 98"/>
                <a:gd name="T38" fmla="*/ 33 w 43"/>
                <a:gd name="T39" fmla="*/ 30 h 98"/>
                <a:gd name="T40" fmla="*/ 35 w 43"/>
                <a:gd name="T41" fmla="*/ 28 h 98"/>
                <a:gd name="T42" fmla="*/ 35 w 43"/>
                <a:gd name="T43" fmla="*/ 24 h 98"/>
                <a:gd name="T44" fmla="*/ 36 w 43"/>
                <a:gd name="T45" fmla="*/ 23 h 98"/>
                <a:gd name="T46" fmla="*/ 36 w 43"/>
                <a:gd name="T47" fmla="*/ 21 h 98"/>
                <a:gd name="T48" fmla="*/ 38 w 43"/>
                <a:gd name="T49" fmla="*/ 19 h 98"/>
                <a:gd name="T50" fmla="*/ 38 w 43"/>
                <a:gd name="T51" fmla="*/ 17 h 98"/>
                <a:gd name="T52" fmla="*/ 40 w 43"/>
                <a:gd name="T53" fmla="*/ 15 h 98"/>
                <a:gd name="T54" fmla="*/ 40 w 43"/>
                <a:gd name="T55" fmla="*/ 13 h 98"/>
                <a:gd name="T56" fmla="*/ 40 w 43"/>
                <a:gd name="T57" fmla="*/ 11 h 98"/>
                <a:gd name="T58" fmla="*/ 42 w 43"/>
                <a:gd name="T59" fmla="*/ 11 h 98"/>
                <a:gd name="T60" fmla="*/ 21 w 43"/>
                <a:gd name="T61" fmla="*/ 0 h 98"/>
                <a:gd name="T62" fmla="*/ 19 w 43"/>
                <a:gd name="T63" fmla="*/ 0 h 98"/>
                <a:gd name="T64" fmla="*/ 19 w 43"/>
                <a:gd name="T65" fmla="*/ 1 h 98"/>
                <a:gd name="T66" fmla="*/ 17 w 43"/>
                <a:gd name="T67" fmla="*/ 3 h 98"/>
                <a:gd name="T68" fmla="*/ 17 w 43"/>
                <a:gd name="T69" fmla="*/ 5 h 98"/>
                <a:gd name="T70" fmla="*/ 15 w 43"/>
                <a:gd name="T71" fmla="*/ 7 h 98"/>
                <a:gd name="T72" fmla="*/ 15 w 43"/>
                <a:gd name="T73" fmla="*/ 11 h 98"/>
                <a:gd name="T74" fmla="*/ 14 w 43"/>
                <a:gd name="T75" fmla="*/ 13 h 98"/>
                <a:gd name="T76" fmla="*/ 14 w 43"/>
                <a:gd name="T77" fmla="*/ 15 h 98"/>
                <a:gd name="T78" fmla="*/ 12 w 43"/>
                <a:gd name="T79" fmla="*/ 19 h 98"/>
                <a:gd name="T80" fmla="*/ 10 w 43"/>
                <a:gd name="T81" fmla="*/ 23 h 98"/>
                <a:gd name="T82" fmla="*/ 10 w 43"/>
                <a:gd name="T83" fmla="*/ 24 h 98"/>
                <a:gd name="T84" fmla="*/ 8 w 43"/>
                <a:gd name="T85" fmla="*/ 28 h 98"/>
                <a:gd name="T86" fmla="*/ 6 w 43"/>
                <a:gd name="T87" fmla="*/ 32 h 98"/>
                <a:gd name="T88" fmla="*/ 6 w 43"/>
                <a:gd name="T89" fmla="*/ 36 h 98"/>
                <a:gd name="T90" fmla="*/ 4 w 43"/>
                <a:gd name="T91" fmla="*/ 40 h 98"/>
                <a:gd name="T92" fmla="*/ 4 w 43"/>
                <a:gd name="T93" fmla="*/ 44 h 98"/>
                <a:gd name="T94" fmla="*/ 2 w 43"/>
                <a:gd name="T95" fmla="*/ 47 h 98"/>
                <a:gd name="T96" fmla="*/ 2 w 43"/>
                <a:gd name="T97" fmla="*/ 51 h 98"/>
                <a:gd name="T98" fmla="*/ 0 w 43"/>
                <a:gd name="T99" fmla="*/ 55 h 98"/>
                <a:gd name="T100" fmla="*/ 0 w 43"/>
                <a:gd name="T101" fmla="*/ 59 h 98"/>
                <a:gd name="T102" fmla="*/ 0 w 43"/>
                <a:gd name="T103" fmla="*/ 63 h 98"/>
                <a:gd name="T104" fmla="*/ 0 w 43"/>
                <a:gd name="T105" fmla="*/ 67 h 98"/>
                <a:gd name="T106" fmla="*/ 0 w 43"/>
                <a:gd name="T107" fmla="*/ 70 h 98"/>
                <a:gd name="T108" fmla="*/ 0 w 43"/>
                <a:gd name="T109" fmla="*/ 74 h 98"/>
                <a:gd name="T110" fmla="*/ 0 w 43"/>
                <a:gd name="T111" fmla="*/ 78 h 98"/>
                <a:gd name="T112" fmla="*/ 2 w 43"/>
                <a:gd name="T113" fmla="*/ 82 h 98"/>
                <a:gd name="T114" fmla="*/ 2 w 43"/>
                <a:gd name="T115" fmla="*/ 86 h 98"/>
                <a:gd name="T116" fmla="*/ 6 w 43"/>
                <a:gd name="T117" fmla="*/ 90 h 98"/>
                <a:gd name="T118" fmla="*/ 8 w 43"/>
                <a:gd name="T119" fmla="*/ 93 h 98"/>
                <a:gd name="T120" fmla="*/ 12 w 43"/>
                <a:gd name="T121" fmla="*/ 97 h 98"/>
                <a:gd name="T122" fmla="*/ 27 w 43"/>
                <a:gd name="T123" fmla="*/ 78 h 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3"/>
                <a:gd name="T187" fmla="*/ 0 h 98"/>
                <a:gd name="T188" fmla="*/ 43 w 43"/>
                <a:gd name="T189" fmla="*/ 98 h 9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3" h="98">
                  <a:moveTo>
                    <a:pt x="27" y="78"/>
                  </a:moveTo>
                  <a:lnTo>
                    <a:pt x="25" y="78"/>
                  </a:lnTo>
                  <a:lnTo>
                    <a:pt x="25" y="76"/>
                  </a:lnTo>
                  <a:lnTo>
                    <a:pt x="25" y="74"/>
                  </a:lnTo>
                  <a:lnTo>
                    <a:pt x="23" y="74"/>
                  </a:lnTo>
                  <a:lnTo>
                    <a:pt x="23" y="72"/>
                  </a:lnTo>
                  <a:lnTo>
                    <a:pt x="23" y="69"/>
                  </a:lnTo>
                  <a:lnTo>
                    <a:pt x="23" y="67"/>
                  </a:lnTo>
                  <a:lnTo>
                    <a:pt x="23" y="65"/>
                  </a:lnTo>
                  <a:lnTo>
                    <a:pt x="23" y="61"/>
                  </a:lnTo>
                  <a:lnTo>
                    <a:pt x="25" y="59"/>
                  </a:lnTo>
                  <a:lnTo>
                    <a:pt x="25" y="55"/>
                  </a:lnTo>
                  <a:lnTo>
                    <a:pt x="25" y="53"/>
                  </a:lnTo>
                  <a:lnTo>
                    <a:pt x="27" y="49"/>
                  </a:lnTo>
                  <a:lnTo>
                    <a:pt x="27" y="46"/>
                  </a:lnTo>
                  <a:lnTo>
                    <a:pt x="29" y="44"/>
                  </a:lnTo>
                  <a:lnTo>
                    <a:pt x="29" y="40"/>
                  </a:lnTo>
                  <a:lnTo>
                    <a:pt x="31" y="36"/>
                  </a:lnTo>
                  <a:lnTo>
                    <a:pt x="31" y="34"/>
                  </a:lnTo>
                  <a:lnTo>
                    <a:pt x="33" y="30"/>
                  </a:lnTo>
                  <a:lnTo>
                    <a:pt x="35" y="28"/>
                  </a:lnTo>
                  <a:lnTo>
                    <a:pt x="35" y="24"/>
                  </a:lnTo>
                  <a:lnTo>
                    <a:pt x="36" y="23"/>
                  </a:lnTo>
                  <a:lnTo>
                    <a:pt x="36" y="21"/>
                  </a:lnTo>
                  <a:lnTo>
                    <a:pt x="38" y="19"/>
                  </a:lnTo>
                  <a:lnTo>
                    <a:pt x="38" y="17"/>
                  </a:lnTo>
                  <a:lnTo>
                    <a:pt x="40" y="15"/>
                  </a:lnTo>
                  <a:lnTo>
                    <a:pt x="40" y="13"/>
                  </a:lnTo>
                  <a:lnTo>
                    <a:pt x="40" y="11"/>
                  </a:lnTo>
                  <a:lnTo>
                    <a:pt x="42" y="11"/>
                  </a:lnTo>
                  <a:lnTo>
                    <a:pt x="21" y="0"/>
                  </a:lnTo>
                  <a:lnTo>
                    <a:pt x="19" y="0"/>
                  </a:lnTo>
                  <a:lnTo>
                    <a:pt x="19" y="1"/>
                  </a:lnTo>
                  <a:lnTo>
                    <a:pt x="17" y="3"/>
                  </a:lnTo>
                  <a:lnTo>
                    <a:pt x="17" y="5"/>
                  </a:lnTo>
                  <a:lnTo>
                    <a:pt x="15" y="7"/>
                  </a:lnTo>
                  <a:lnTo>
                    <a:pt x="15" y="11"/>
                  </a:lnTo>
                  <a:lnTo>
                    <a:pt x="14" y="13"/>
                  </a:lnTo>
                  <a:lnTo>
                    <a:pt x="14" y="15"/>
                  </a:lnTo>
                  <a:lnTo>
                    <a:pt x="12" y="19"/>
                  </a:lnTo>
                  <a:lnTo>
                    <a:pt x="10" y="23"/>
                  </a:lnTo>
                  <a:lnTo>
                    <a:pt x="10" y="24"/>
                  </a:lnTo>
                  <a:lnTo>
                    <a:pt x="8" y="28"/>
                  </a:lnTo>
                  <a:lnTo>
                    <a:pt x="6" y="32"/>
                  </a:lnTo>
                  <a:lnTo>
                    <a:pt x="6" y="36"/>
                  </a:lnTo>
                  <a:lnTo>
                    <a:pt x="4" y="40"/>
                  </a:lnTo>
                  <a:lnTo>
                    <a:pt x="4" y="44"/>
                  </a:lnTo>
                  <a:lnTo>
                    <a:pt x="2" y="47"/>
                  </a:lnTo>
                  <a:lnTo>
                    <a:pt x="2" y="51"/>
                  </a:lnTo>
                  <a:lnTo>
                    <a:pt x="0" y="55"/>
                  </a:lnTo>
                  <a:lnTo>
                    <a:pt x="0" y="59"/>
                  </a:lnTo>
                  <a:lnTo>
                    <a:pt x="0" y="63"/>
                  </a:lnTo>
                  <a:lnTo>
                    <a:pt x="0" y="67"/>
                  </a:lnTo>
                  <a:lnTo>
                    <a:pt x="0" y="70"/>
                  </a:lnTo>
                  <a:lnTo>
                    <a:pt x="0" y="74"/>
                  </a:lnTo>
                  <a:lnTo>
                    <a:pt x="0" y="78"/>
                  </a:lnTo>
                  <a:lnTo>
                    <a:pt x="2" y="82"/>
                  </a:lnTo>
                  <a:lnTo>
                    <a:pt x="2" y="86"/>
                  </a:lnTo>
                  <a:lnTo>
                    <a:pt x="6" y="90"/>
                  </a:lnTo>
                  <a:lnTo>
                    <a:pt x="8" y="93"/>
                  </a:lnTo>
                  <a:lnTo>
                    <a:pt x="12" y="97"/>
                  </a:lnTo>
                  <a:lnTo>
                    <a:pt x="27" y="78"/>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48" name="Freeform 176"/>
            <p:cNvSpPr>
              <a:spLocks/>
            </p:cNvSpPr>
            <p:nvPr/>
          </p:nvSpPr>
          <p:spPr bwMode="auto">
            <a:xfrm>
              <a:off x="3071" y="1539"/>
              <a:ext cx="33" cy="32"/>
            </a:xfrm>
            <a:custGeom>
              <a:avLst/>
              <a:gdLst>
                <a:gd name="T0" fmla="*/ 32 w 33"/>
                <a:gd name="T1" fmla="*/ 29 h 32"/>
                <a:gd name="T2" fmla="*/ 32 w 33"/>
                <a:gd name="T3" fmla="*/ 27 h 32"/>
                <a:gd name="T4" fmla="*/ 32 w 33"/>
                <a:gd name="T5" fmla="*/ 25 h 32"/>
                <a:gd name="T6" fmla="*/ 32 w 33"/>
                <a:gd name="T7" fmla="*/ 23 h 32"/>
                <a:gd name="T8" fmla="*/ 30 w 33"/>
                <a:gd name="T9" fmla="*/ 21 h 32"/>
                <a:gd name="T10" fmla="*/ 30 w 33"/>
                <a:gd name="T11" fmla="*/ 19 h 32"/>
                <a:gd name="T12" fmla="*/ 30 w 33"/>
                <a:gd name="T13" fmla="*/ 17 h 32"/>
                <a:gd name="T14" fmla="*/ 28 w 33"/>
                <a:gd name="T15" fmla="*/ 17 h 32"/>
                <a:gd name="T16" fmla="*/ 28 w 33"/>
                <a:gd name="T17" fmla="*/ 15 h 32"/>
                <a:gd name="T18" fmla="*/ 26 w 33"/>
                <a:gd name="T19" fmla="*/ 13 h 32"/>
                <a:gd name="T20" fmla="*/ 24 w 33"/>
                <a:gd name="T21" fmla="*/ 12 h 32"/>
                <a:gd name="T22" fmla="*/ 24 w 33"/>
                <a:gd name="T23" fmla="*/ 10 h 32"/>
                <a:gd name="T24" fmla="*/ 24 w 33"/>
                <a:gd name="T25" fmla="*/ 12 h 32"/>
                <a:gd name="T26" fmla="*/ 24 w 33"/>
                <a:gd name="T27" fmla="*/ 13 h 32"/>
                <a:gd name="T28" fmla="*/ 3 w 33"/>
                <a:gd name="T29" fmla="*/ 0 h 32"/>
                <a:gd name="T30" fmla="*/ 3 w 33"/>
                <a:gd name="T31" fmla="*/ 2 h 32"/>
                <a:gd name="T32" fmla="*/ 1 w 33"/>
                <a:gd name="T33" fmla="*/ 4 h 32"/>
                <a:gd name="T34" fmla="*/ 1 w 33"/>
                <a:gd name="T35" fmla="*/ 6 h 32"/>
                <a:gd name="T36" fmla="*/ 0 w 33"/>
                <a:gd name="T37" fmla="*/ 8 h 32"/>
                <a:gd name="T38" fmla="*/ 0 w 33"/>
                <a:gd name="T39" fmla="*/ 12 h 32"/>
                <a:gd name="T40" fmla="*/ 0 w 33"/>
                <a:gd name="T41" fmla="*/ 13 h 32"/>
                <a:gd name="T42" fmla="*/ 0 w 33"/>
                <a:gd name="T43" fmla="*/ 15 h 32"/>
                <a:gd name="T44" fmla="*/ 1 w 33"/>
                <a:gd name="T45" fmla="*/ 15 h 32"/>
                <a:gd name="T46" fmla="*/ 1 w 33"/>
                <a:gd name="T47" fmla="*/ 17 h 32"/>
                <a:gd name="T48" fmla="*/ 1 w 33"/>
                <a:gd name="T49" fmla="*/ 19 h 32"/>
                <a:gd name="T50" fmla="*/ 1 w 33"/>
                <a:gd name="T51" fmla="*/ 21 h 32"/>
                <a:gd name="T52" fmla="*/ 3 w 33"/>
                <a:gd name="T53" fmla="*/ 23 h 32"/>
                <a:gd name="T54" fmla="*/ 5 w 33"/>
                <a:gd name="T55" fmla="*/ 25 h 32"/>
                <a:gd name="T56" fmla="*/ 5 w 33"/>
                <a:gd name="T57" fmla="*/ 27 h 32"/>
                <a:gd name="T58" fmla="*/ 7 w 33"/>
                <a:gd name="T59" fmla="*/ 27 h 32"/>
                <a:gd name="T60" fmla="*/ 7 w 33"/>
                <a:gd name="T61" fmla="*/ 29 h 32"/>
                <a:gd name="T62" fmla="*/ 9 w 33"/>
                <a:gd name="T63" fmla="*/ 29 h 32"/>
                <a:gd name="T64" fmla="*/ 9 w 33"/>
                <a:gd name="T65" fmla="*/ 31 h 32"/>
                <a:gd name="T66" fmla="*/ 9 w 33"/>
                <a:gd name="T67" fmla="*/ 29 h 32"/>
                <a:gd name="T68" fmla="*/ 32 w 33"/>
                <a:gd name="T69" fmla="*/ 29 h 3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
                <a:gd name="T106" fmla="*/ 0 h 32"/>
                <a:gd name="T107" fmla="*/ 33 w 33"/>
                <a:gd name="T108" fmla="*/ 32 h 3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 h="32">
                  <a:moveTo>
                    <a:pt x="32" y="29"/>
                  </a:moveTo>
                  <a:lnTo>
                    <a:pt x="32" y="27"/>
                  </a:lnTo>
                  <a:lnTo>
                    <a:pt x="32" y="25"/>
                  </a:lnTo>
                  <a:lnTo>
                    <a:pt x="32" y="23"/>
                  </a:lnTo>
                  <a:lnTo>
                    <a:pt x="30" y="21"/>
                  </a:lnTo>
                  <a:lnTo>
                    <a:pt x="30" y="19"/>
                  </a:lnTo>
                  <a:lnTo>
                    <a:pt x="30" y="17"/>
                  </a:lnTo>
                  <a:lnTo>
                    <a:pt x="28" y="17"/>
                  </a:lnTo>
                  <a:lnTo>
                    <a:pt x="28" y="15"/>
                  </a:lnTo>
                  <a:lnTo>
                    <a:pt x="26" y="13"/>
                  </a:lnTo>
                  <a:lnTo>
                    <a:pt x="24" y="12"/>
                  </a:lnTo>
                  <a:lnTo>
                    <a:pt x="24" y="10"/>
                  </a:lnTo>
                  <a:lnTo>
                    <a:pt x="24" y="12"/>
                  </a:lnTo>
                  <a:lnTo>
                    <a:pt x="24" y="13"/>
                  </a:lnTo>
                  <a:lnTo>
                    <a:pt x="3" y="0"/>
                  </a:lnTo>
                  <a:lnTo>
                    <a:pt x="3" y="2"/>
                  </a:lnTo>
                  <a:lnTo>
                    <a:pt x="1" y="4"/>
                  </a:lnTo>
                  <a:lnTo>
                    <a:pt x="1" y="6"/>
                  </a:lnTo>
                  <a:lnTo>
                    <a:pt x="0" y="8"/>
                  </a:lnTo>
                  <a:lnTo>
                    <a:pt x="0" y="12"/>
                  </a:lnTo>
                  <a:lnTo>
                    <a:pt x="0" y="13"/>
                  </a:lnTo>
                  <a:lnTo>
                    <a:pt x="0" y="15"/>
                  </a:lnTo>
                  <a:lnTo>
                    <a:pt x="1" y="15"/>
                  </a:lnTo>
                  <a:lnTo>
                    <a:pt x="1" y="17"/>
                  </a:lnTo>
                  <a:lnTo>
                    <a:pt x="1" y="19"/>
                  </a:lnTo>
                  <a:lnTo>
                    <a:pt x="1" y="21"/>
                  </a:lnTo>
                  <a:lnTo>
                    <a:pt x="3" y="23"/>
                  </a:lnTo>
                  <a:lnTo>
                    <a:pt x="5" y="25"/>
                  </a:lnTo>
                  <a:lnTo>
                    <a:pt x="5" y="27"/>
                  </a:lnTo>
                  <a:lnTo>
                    <a:pt x="7" y="27"/>
                  </a:lnTo>
                  <a:lnTo>
                    <a:pt x="7" y="29"/>
                  </a:lnTo>
                  <a:lnTo>
                    <a:pt x="9" y="29"/>
                  </a:lnTo>
                  <a:lnTo>
                    <a:pt x="9" y="31"/>
                  </a:lnTo>
                  <a:lnTo>
                    <a:pt x="9" y="29"/>
                  </a:lnTo>
                  <a:lnTo>
                    <a:pt x="32" y="29"/>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49" name="Freeform 177"/>
            <p:cNvSpPr>
              <a:spLocks/>
            </p:cNvSpPr>
            <p:nvPr/>
          </p:nvSpPr>
          <p:spPr bwMode="auto">
            <a:xfrm>
              <a:off x="3074" y="1568"/>
              <a:ext cx="30" cy="33"/>
            </a:xfrm>
            <a:custGeom>
              <a:avLst/>
              <a:gdLst>
                <a:gd name="T0" fmla="*/ 25 w 30"/>
                <a:gd name="T1" fmla="*/ 23 h 33"/>
                <a:gd name="T2" fmla="*/ 25 w 30"/>
                <a:gd name="T3" fmla="*/ 21 h 33"/>
                <a:gd name="T4" fmla="*/ 25 w 30"/>
                <a:gd name="T5" fmla="*/ 19 h 33"/>
                <a:gd name="T6" fmla="*/ 25 w 30"/>
                <a:gd name="T7" fmla="*/ 17 h 33"/>
                <a:gd name="T8" fmla="*/ 25 w 30"/>
                <a:gd name="T9" fmla="*/ 15 h 33"/>
                <a:gd name="T10" fmla="*/ 25 w 30"/>
                <a:gd name="T11" fmla="*/ 13 h 33"/>
                <a:gd name="T12" fmla="*/ 27 w 30"/>
                <a:gd name="T13" fmla="*/ 13 h 33"/>
                <a:gd name="T14" fmla="*/ 27 w 30"/>
                <a:gd name="T15" fmla="*/ 11 h 33"/>
                <a:gd name="T16" fmla="*/ 27 w 30"/>
                <a:gd name="T17" fmla="*/ 9 h 33"/>
                <a:gd name="T18" fmla="*/ 29 w 30"/>
                <a:gd name="T19" fmla="*/ 7 h 33"/>
                <a:gd name="T20" fmla="*/ 29 w 30"/>
                <a:gd name="T21" fmla="*/ 6 h 33"/>
                <a:gd name="T22" fmla="*/ 29 w 30"/>
                <a:gd name="T23" fmla="*/ 4 h 33"/>
                <a:gd name="T24" fmla="*/ 29 w 30"/>
                <a:gd name="T25" fmla="*/ 2 h 33"/>
                <a:gd name="T26" fmla="*/ 29 w 30"/>
                <a:gd name="T27" fmla="*/ 0 h 33"/>
                <a:gd name="T28" fmla="*/ 6 w 30"/>
                <a:gd name="T29" fmla="*/ 0 h 33"/>
                <a:gd name="T30" fmla="*/ 6 w 30"/>
                <a:gd name="T31" fmla="*/ 2 h 33"/>
                <a:gd name="T32" fmla="*/ 4 w 30"/>
                <a:gd name="T33" fmla="*/ 2 h 33"/>
                <a:gd name="T34" fmla="*/ 4 w 30"/>
                <a:gd name="T35" fmla="*/ 4 h 33"/>
                <a:gd name="T36" fmla="*/ 4 w 30"/>
                <a:gd name="T37" fmla="*/ 6 h 33"/>
                <a:gd name="T38" fmla="*/ 2 w 30"/>
                <a:gd name="T39" fmla="*/ 7 h 33"/>
                <a:gd name="T40" fmla="*/ 2 w 30"/>
                <a:gd name="T41" fmla="*/ 9 h 33"/>
                <a:gd name="T42" fmla="*/ 2 w 30"/>
                <a:gd name="T43" fmla="*/ 11 h 33"/>
                <a:gd name="T44" fmla="*/ 0 w 30"/>
                <a:gd name="T45" fmla="*/ 13 h 33"/>
                <a:gd name="T46" fmla="*/ 0 w 30"/>
                <a:gd name="T47" fmla="*/ 15 h 33"/>
                <a:gd name="T48" fmla="*/ 0 w 30"/>
                <a:gd name="T49" fmla="*/ 17 h 33"/>
                <a:gd name="T50" fmla="*/ 0 w 30"/>
                <a:gd name="T51" fmla="*/ 19 h 33"/>
                <a:gd name="T52" fmla="*/ 0 w 30"/>
                <a:gd name="T53" fmla="*/ 21 h 33"/>
                <a:gd name="T54" fmla="*/ 0 w 30"/>
                <a:gd name="T55" fmla="*/ 23 h 33"/>
                <a:gd name="T56" fmla="*/ 2 w 30"/>
                <a:gd name="T57" fmla="*/ 25 h 33"/>
                <a:gd name="T58" fmla="*/ 2 w 30"/>
                <a:gd name="T59" fmla="*/ 27 h 33"/>
                <a:gd name="T60" fmla="*/ 2 w 30"/>
                <a:gd name="T61" fmla="*/ 28 h 33"/>
                <a:gd name="T62" fmla="*/ 4 w 30"/>
                <a:gd name="T63" fmla="*/ 30 h 33"/>
                <a:gd name="T64" fmla="*/ 4 w 30"/>
                <a:gd name="T65" fmla="*/ 32 h 33"/>
                <a:gd name="T66" fmla="*/ 25 w 30"/>
                <a:gd name="T67" fmla="*/ 23 h 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33"/>
                <a:gd name="T104" fmla="*/ 30 w 30"/>
                <a:gd name="T105" fmla="*/ 33 h 3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33">
                  <a:moveTo>
                    <a:pt x="25" y="23"/>
                  </a:moveTo>
                  <a:lnTo>
                    <a:pt x="25" y="21"/>
                  </a:lnTo>
                  <a:lnTo>
                    <a:pt x="25" y="19"/>
                  </a:lnTo>
                  <a:lnTo>
                    <a:pt x="25" y="17"/>
                  </a:lnTo>
                  <a:lnTo>
                    <a:pt x="25" y="15"/>
                  </a:lnTo>
                  <a:lnTo>
                    <a:pt x="25" y="13"/>
                  </a:lnTo>
                  <a:lnTo>
                    <a:pt x="27" y="13"/>
                  </a:lnTo>
                  <a:lnTo>
                    <a:pt x="27" y="11"/>
                  </a:lnTo>
                  <a:lnTo>
                    <a:pt x="27" y="9"/>
                  </a:lnTo>
                  <a:lnTo>
                    <a:pt x="29" y="7"/>
                  </a:lnTo>
                  <a:lnTo>
                    <a:pt x="29" y="6"/>
                  </a:lnTo>
                  <a:lnTo>
                    <a:pt x="29" y="4"/>
                  </a:lnTo>
                  <a:lnTo>
                    <a:pt x="29" y="2"/>
                  </a:lnTo>
                  <a:lnTo>
                    <a:pt x="29" y="0"/>
                  </a:lnTo>
                  <a:lnTo>
                    <a:pt x="6" y="0"/>
                  </a:lnTo>
                  <a:lnTo>
                    <a:pt x="6" y="2"/>
                  </a:lnTo>
                  <a:lnTo>
                    <a:pt x="4" y="2"/>
                  </a:lnTo>
                  <a:lnTo>
                    <a:pt x="4" y="4"/>
                  </a:lnTo>
                  <a:lnTo>
                    <a:pt x="4" y="6"/>
                  </a:lnTo>
                  <a:lnTo>
                    <a:pt x="2" y="7"/>
                  </a:lnTo>
                  <a:lnTo>
                    <a:pt x="2" y="9"/>
                  </a:lnTo>
                  <a:lnTo>
                    <a:pt x="2" y="11"/>
                  </a:lnTo>
                  <a:lnTo>
                    <a:pt x="0" y="13"/>
                  </a:lnTo>
                  <a:lnTo>
                    <a:pt x="0" y="15"/>
                  </a:lnTo>
                  <a:lnTo>
                    <a:pt x="0" y="17"/>
                  </a:lnTo>
                  <a:lnTo>
                    <a:pt x="0" y="19"/>
                  </a:lnTo>
                  <a:lnTo>
                    <a:pt x="0" y="21"/>
                  </a:lnTo>
                  <a:lnTo>
                    <a:pt x="0" y="23"/>
                  </a:lnTo>
                  <a:lnTo>
                    <a:pt x="2" y="25"/>
                  </a:lnTo>
                  <a:lnTo>
                    <a:pt x="2" y="27"/>
                  </a:lnTo>
                  <a:lnTo>
                    <a:pt x="2" y="28"/>
                  </a:lnTo>
                  <a:lnTo>
                    <a:pt x="4" y="30"/>
                  </a:lnTo>
                  <a:lnTo>
                    <a:pt x="4" y="32"/>
                  </a:lnTo>
                  <a:lnTo>
                    <a:pt x="25" y="23"/>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50" name="Freeform 178"/>
            <p:cNvSpPr>
              <a:spLocks/>
            </p:cNvSpPr>
            <p:nvPr/>
          </p:nvSpPr>
          <p:spPr bwMode="auto">
            <a:xfrm>
              <a:off x="3078" y="1591"/>
              <a:ext cx="53" cy="31"/>
            </a:xfrm>
            <a:custGeom>
              <a:avLst/>
              <a:gdLst>
                <a:gd name="T0" fmla="*/ 50 w 53"/>
                <a:gd name="T1" fmla="*/ 5 h 31"/>
                <a:gd name="T2" fmla="*/ 52 w 53"/>
                <a:gd name="T3" fmla="*/ 5 h 31"/>
                <a:gd name="T4" fmla="*/ 50 w 53"/>
                <a:gd name="T5" fmla="*/ 5 h 31"/>
                <a:gd name="T6" fmla="*/ 48 w 53"/>
                <a:gd name="T7" fmla="*/ 5 h 31"/>
                <a:gd name="T8" fmla="*/ 46 w 53"/>
                <a:gd name="T9" fmla="*/ 5 h 31"/>
                <a:gd name="T10" fmla="*/ 44 w 53"/>
                <a:gd name="T11" fmla="*/ 5 h 31"/>
                <a:gd name="T12" fmla="*/ 42 w 53"/>
                <a:gd name="T13" fmla="*/ 5 h 31"/>
                <a:gd name="T14" fmla="*/ 40 w 53"/>
                <a:gd name="T15" fmla="*/ 5 h 31"/>
                <a:gd name="T16" fmla="*/ 38 w 53"/>
                <a:gd name="T17" fmla="*/ 5 h 31"/>
                <a:gd name="T18" fmla="*/ 37 w 53"/>
                <a:gd name="T19" fmla="*/ 5 h 31"/>
                <a:gd name="T20" fmla="*/ 35 w 53"/>
                <a:gd name="T21" fmla="*/ 5 h 31"/>
                <a:gd name="T22" fmla="*/ 33 w 53"/>
                <a:gd name="T23" fmla="*/ 5 h 31"/>
                <a:gd name="T24" fmla="*/ 31 w 53"/>
                <a:gd name="T25" fmla="*/ 5 h 31"/>
                <a:gd name="T26" fmla="*/ 29 w 53"/>
                <a:gd name="T27" fmla="*/ 4 h 31"/>
                <a:gd name="T28" fmla="*/ 27 w 53"/>
                <a:gd name="T29" fmla="*/ 4 h 31"/>
                <a:gd name="T30" fmla="*/ 25 w 53"/>
                <a:gd name="T31" fmla="*/ 4 h 31"/>
                <a:gd name="T32" fmla="*/ 25 w 53"/>
                <a:gd name="T33" fmla="*/ 2 h 31"/>
                <a:gd name="T34" fmla="*/ 23 w 53"/>
                <a:gd name="T35" fmla="*/ 2 h 31"/>
                <a:gd name="T36" fmla="*/ 23 w 53"/>
                <a:gd name="T37" fmla="*/ 0 h 31"/>
                <a:gd name="T38" fmla="*/ 21 w 53"/>
                <a:gd name="T39" fmla="*/ 0 h 31"/>
                <a:gd name="T40" fmla="*/ 0 w 53"/>
                <a:gd name="T41" fmla="*/ 9 h 31"/>
                <a:gd name="T42" fmla="*/ 2 w 53"/>
                <a:gd name="T43" fmla="*/ 11 h 31"/>
                <a:gd name="T44" fmla="*/ 2 w 53"/>
                <a:gd name="T45" fmla="*/ 13 h 31"/>
                <a:gd name="T46" fmla="*/ 4 w 53"/>
                <a:gd name="T47" fmla="*/ 15 h 31"/>
                <a:gd name="T48" fmla="*/ 4 w 53"/>
                <a:gd name="T49" fmla="*/ 17 h 31"/>
                <a:gd name="T50" fmla="*/ 6 w 53"/>
                <a:gd name="T51" fmla="*/ 19 h 31"/>
                <a:gd name="T52" fmla="*/ 8 w 53"/>
                <a:gd name="T53" fmla="*/ 19 h 31"/>
                <a:gd name="T54" fmla="*/ 8 w 53"/>
                <a:gd name="T55" fmla="*/ 21 h 31"/>
                <a:gd name="T56" fmla="*/ 10 w 53"/>
                <a:gd name="T57" fmla="*/ 23 h 31"/>
                <a:gd name="T58" fmla="*/ 12 w 53"/>
                <a:gd name="T59" fmla="*/ 23 h 31"/>
                <a:gd name="T60" fmla="*/ 14 w 53"/>
                <a:gd name="T61" fmla="*/ 25 h 31"/>
                <a:gd name="T62" fmla="*/ 15 w 53"/>
                <a:gd name="T63" fmla="*/ 25 h 31"/>
                <a:gd name="T64" fmla="*/ 17 w 53"/>
                <a:gd name="T65" fmla="*/ 27 h 31"/>
                <a:gd name="T66" fmla="*/ 19 w 53"/>
                <a:gd name="T67" fmla="*/ 27 h 31"/>
                <a:gd name="T68" fmla="*/ 21 w 53"/>
                <a:gd name="T69" fmla="*/ 27 h 31"/>
                <a:gd name="T70" fmla="*/ 23 w 53"/>
                <a:gd name="T71" fmla="*/ 28 h 31"/>
                <a:gd name="T72" fmla="*/ 25 w 53"/>
                <a:gd name="T73" fmla="*/ 28 h 31"/>
                <a:gd name="T74" fmla="*/ 27 w 53"/>
                <a:gd name="T75" fmla="*/ 28 h 31"/>
                <a:gd name="T76" fmla="*/ 29 w 53"/>
                <a:gd name="T77" fmla="*/ 28 h 31"/>
                <a:gd name="T78" fmla="*/ 31 w 53"/>
                <a:gd name="T79" fmla="*/ 28 h 31"/>
                <a:gd name="T80" fmla="*/ 33 w 53"/>
                <a:gd name="T81" fmla="*/ 28 h 31"/>
                <a:gd name="T82" fmla="*/ 35 w 53"/>
                <a:gd name="T83" fmla="*/ 28 h 31"/>
                <a:gd name="T84" fmla="*/ 37 w 53"/>
                <a:gd name="T85" fmla="*/ 28 h 31"/>
                <a:gd name="T86" fmla="*/ 38 w 53"/>
                <a:gd name="T87" fmla="*/ 30 h 31"/>
                <a:gd name="T88" fmla="*/ 40 w 53"/>
                <a:gd name="T89" fmla="*/ 30 h 31"/>
                <a:gd name="T90" fmla="*/ 42 w 53"/>
                <a:gd name="T91" fmla="*/ 30 h 31"/>
                <a:gd name="T92" fmla="*/ 44 w 53"/>
                <a:gd name="T93" fmla="*/ 30 h 31"/>
                <a:gd name="T94" fmla="*/ 46 w 53"/>
                <a:gd name="T95" fmla="*/ 30 h 31"/>
                <a:gd name="T96" fmla="*/ 48 w 53"/>
                <a:gd name="T97" fmla="*/ 30 h 31"/>
                <a:gd name="T98" fmla="*/ 50 w 53"/>
                <a:gd name="T99" fmla="*/ 30 h 31"/>
                <a:gd name="T100" fmla="*/ 50 w 53"/>
                <a:gd name="T101" fmla="*/ 5 h 3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3"/>
                <a:gd name="T154" fmla="*/ 0 h 31"/>
                <a:gd name="T155" fmla="*/ 53 w 53"/>
                <a:gd name="T156" fmla="*/ 31 h 3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3" h="31">
                  <a:moveTo>
                    <a:pt x="50" y="5"/>
                  </a:moveTo>
                  <a:lnTo>
                    <a:pt x="52" y="5"/>
                  </a:lnTo>
                  <a:lnTo>
                    <a:pt x="50" y="5"/>
                  </a:lnTo>
                  <a:lnTo>
                    <a:pt x="48" y="5"/>
                  </a:lnTo>
                  <a:lnTo>
                    <a:pt x="46" y="5"/>
                  </a:lnTo>
                  <a:lnTo>
                    <a:pt x="44" y="5"/>
                  </a:lnTo>
                  <a:lnTo>
                    <a:pt x="42" y="5"/>
                  </a:lnTo>
                  <a:lnTo>
                    <a:pt x="40" y="5"/>
                  </a:lnTo>
                  <a:lnTo>
                    <a:pt x="38" y="5"/>
                  </a:lnTo>
                  <a:lnTo>
                    <a:pt x="37" y="5"/>
                  </a:lnTo>
                  <a:lnTo>
                    <a:pt x="35" y="5"/>
                  </a:lnTo>
                  <a:lnTo>
                    <a:pt x="33" y="5"/>
                  </a:lnTo>
                  <a:lnTo>
                    <a:pt x="31" y="5"/>
                  </a:lnTo>
                  <a:lnTo>
                    <a:pt x="29" y="4"/>
                  </a:lnTo>
                  <a:lnTo>
                    <a:pt x="27" y="4"/>
                  </a:lnTo>
                  <a:lnTo>
                    <a:pt x="25" y="4"/>
                  </a:lnTo>
                  <a:lnTo>
                    <a:pt x="25" y="2"/>
                  </a:lnTo>
                  <a:lnTo>
                    <a:pt x="23" y="2"/>
                  </a:lnTo>
                  <a:lnTo>
                    <a:pt x="23" y="0"/>
                  </a:lnTo>
                  <a:lnTo>
                    <a:pt x="21" y="0"/>
                  </a:lnTo>
                  <a:lnTo>
                    <a:pt x="0" y="9"/>
                  </a:lnTo>
                  <a:lnTo>
                    <a:pt x="2" y="11"/>
                  </a:lnTo>
                  <a:lnTo>
                    <a:pt x="2" y="13"/>
                  </a:lnTo>
                  <a:lnTo>
                    <a:pt x="4" y="15"/>
                  </a:lnTo>
                  <a:lnTo>
                    <a:pt x="4" y="17"/>
                  </a:lnTo>
                  <a:lnTo>
                    <a:pt x="6" y="19"/>
                  </a:lnTo>
                  <a:lnTo>
                    <a:pt x="8" y="19"/>
                  </a:lnTo>
                  <a:lnTo>
                    <a:pt x="8" y="21"/>
                  </a:lnTo>
                  <a:lnTo>
                    <a:pt x="10" y="23"/>
                  </a:lnTo>
                  <a:lnTo>
                    <a:pt x="12" y="23"/>
                  </a:lnTo>
                  <a:lnTo>
                    <a:pt x="14" y="25"/>
                  </a:lnTo>
                  <a:lnTo>
                    <a:pt x="15" y="25"/>
                  </a:lnTo>
                  <a:lnTo>
                    <a:pt x="17" y="27"/>
                  </a:lnTo>
                  <a:lnTo>
                    <a:pt x="19" y="27"/>
                  </a:lnTo>
                  <a:lnTo>
                    <a:pt x="21" y="27"/>
                  </a:lnTo>
                  <a:lnTo>
                    <a:pt x="23" y="28"/>
                  </a:lnTo>
                  <a:lnTo>
                    <a:pt x="25" y="28"/>
                  </a:lnTo>
                  <a:lnTo>
                    <a:pt x="27" y="28"/>
                  </a:lnTo>
                  <a:lnTo>
                    <a:pt x="29" y="28"/>
                  </a:lnTo>
                  <a:lnTo>
                    <a:pt x="31" y="28"/>
                  </a:lnTo>
                  <a:lnTo>
                    <a:pt x="33" y="28"/>
                  </a:lnTo>
                  <a:lnTo>
                    <a:pt x="35" y="28"/>
                  </a:lnTo>
                  <a:lnTo>
                    <a:pt x="37" y="28"/>
                  </a:lnTo>
                  <a:lnTo>
                    <a:pt x="38" y="30"/>
                  </a:lnTo>
                  <a:lnTo>
                    <a:pt x="40" y="30"/>
                  </a:lnTo>
                  <a:lnTo>
                    <a:pt x="42" y="30"/>
                  </a:lnTo>
                  <a:lnTo>
                    <a:pt x="44" y="30"/>
                  </a:lnTo>
                  <a:lnTo>
                    <a:pt x="46" y="30"/>
                  </a:lnTo>
                  <a:lnTo>
                    <a:pt x="48" y="30"/>
                  </a:lnTo>
                  <a:lnTo>
                    <a:pt x="50" y="30"/>
                  </a:lnTo>
                  <a:lnTo>
                    <a:pt x="50" y="5"/>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51" name="Freeform 179"/>
            <p:cNvSpPr>
              <a:spLocks/>
            </p:cNvSpPr>
            <p:nvPr/>
          </p:nvSpPr>
          <p:spPr bwMode="auto">
            <a:xfrm>
              <a:off x="3128" y="1596"/>
              <a:ext cx="45" cy="26"/>
            </a:xfrm>
            <a:custGeom>
              <a:avLst/>
              <a:gdLst>
                <a:gd name="T0" fmla="*/ 44 w 45"/>
                <a:gd name="T1" fmla="*/ 8 h 26"/>
                <a:gd name="T2" fmla="*/ 42 w 45"/>
                <a:gd name="T3" fmla="*/ 6 h 26"/>
                <a:gd name="T4" fmla="*/ 40 w 45"/>
                <a:gd name="T5" fmla="*/ 6 h 26"/>
                <a:gd name="T6" fmla="*/ 40 w 45"/>
                <a:gd name="T7" fmla="*/ 4 h 26"/>
                <a:gd name="T8" fmla="*/ 38 w 45"/>
                <a:gd name="T9" fmla="*/ 4 h 26"/>
                <a:gd name="T10" fmla="*/ 36 w 45"/>
                <a:gd name="T11" fmla="*/ 4 h 26"/>
                <a:gd name="T12" fmla="*/ 36 w 45"/>
                <a:gd name="T13" fmla="*/ 2 h 26"/>
                <a:gd name="T14" fmla="*/ 34 w 45"/>
                <a:gd name="T15" fmla="*/ 2 h 26"/>
                <a:gd name="T16" fmla="*/ 32 w 45"/>
                <a:gd name="T17" fmla="*/ 2 h 26"/>
                <a:gd name="T18" fmla="*/ 31 w 45"/>
                <a:gd name="T19" fmla="*/ 2 h 26"/>
                <a:gd name="T20" fmla="*/ 29 w 45"/>
                <a:gd name="T21" fmla="*/ 2 h 26"/>
                <a:gd name="T22" fmla="*/ 27 w 45"/>
                <a:gd name="T23" fmla="*/ 0 h 26"/>
                <a:gd name="T24" fmla="*/ 25 w 45"/>
                <a:gd name="T25" fmla="*/ 0 h 26"/>
                <a:gd name="T26" fmla="*/ 23 w 45"/>
                <a:gd name="T27" fmla="*/ 0 h 26"/>
                <a:gd name="T28" fmla="*/ 21 w 45"/>
                <a:gd name="T29" fmla="*/ 0 h 26"/>
                <a:gd name="T30" fmla="*/ 19 w 45"/>
                <a:gd name="T31" fmla="*/ 0 h 26"/>
                <a:gd name="T32" fmla="*/ 17 w 45"/>
                <a:gd name="T33" fmla="*/ 0 h 26"/>
                <a:gd name="T34" fmla="*/ 15 w 45"/>
                <a:gd name="T35" fmla="*/ 0 h 26"/>
                <a:gd name="T36" fmla="*/ 13 w 45"/>
                <a:gd name="T37" fmla="*/ 0 h 26"/>
                <a:gd name="T38" fmla="*/ 11 w 45"/>
                <a:gd name="T39" fmla="*/ 0 h 26"/>
                <a:gd name="T40" fmla="*/ 10 w 45"/>
                <a:gd name="T41" fmla="*/ 0 h 26"/>
                <a:gd name="T42" fmla="*/ 8 w 45"/>
                <a:gd name="T43" fmla="*/ 0 h 26"/>
                <a:gd name="T44" fmla="*/ 6 w 45"/>
                <a:gd name="T45" fmla="*/ 0 h 26"/>
                <a:gd name="T46" fmla="*/ 4 w 45"/>
                <a:gd name="T47" fmla="*/ 0 h 26"/>
                <a:gd name="T48" fmla="*/ 2 w 45"/>
                <a:gd name="T49" fmla="*/ 0 h 26"/>
                <a:gd name="T50" fmla="*/ 0 w 45"/>
                <a:gd name="T51" fmla="*/ 0 h 26"/>
                <a:gd name="T52" fmla="*/ 0 w 45"/>
                <a:gd name="T53" fmla="*/ 25 h 26"/>
                <a:gd name="T54" fmla="*/ 2 w 45"/>
                <a:gd name="T55" fmla="*/ 25 h 26"/>
                <a:gd name="T56" fmla="*/ 4 w 45"/>
                <a:gd name="T57" fmla="*/ 25 h 26"/>
                <a:gd name="T58" fmla="*/ 6 w 45"/>
                <a:gd name="T59" fmla="*/ 25 h 26"/>
                <a:gd name="T60" fmla="*/ 8 w 45"/>
                <a:gd name="T61" fmla="*/ 25 h 26"/>
                <a:gd name="T62" fmla="*/ 10 w 45"/>
                <a:gd name="T63" fmla="*/ 25 h 26"/>
                <a:gd name="T64" fmla="*/ 11 w 45"/>
                <a:gd name="T65" fmla="*/ 25 h 26"/>
                <a:gd name="T66" fmla="*/ 13 w 45"/>
                <a:gd name="T67" fmla="*/ 25 h 26"/>
                <a:gd name="T68" fmla="*/ 15 w 45"/>
                <a:gd name="T69" fmla="*/ 25 h 26"/>
                <a:gd name="T70" fmla="*/ 17 w 45"/>
                <a:gd name="T71" fmla="*/ 25 h 26"/>
                <a:gd name="T72" fmla="*/ 19 w 45"/>
                <a:gd name="T73" fmla="*/ 25 h 26"/>
                <a:gd name="T74" fmla="*/ 21 w 45"/>
                <a:gd name="T75" fmla="*/ 25 h 26"/>
                <a:gd name="T76" fmla="*/ 23 w 45"/>
                <a:gd name="T77" fmla="*/ 25 h 26"/>
                <a:gd name="T78" fmla="*/ 25 w 45"/>
                <a:gd name="T79" fmla="*/ 25 h 26"/>
                <a:gd name="T80" fmla="*/ 27 w 45"/>
                <a:gd name="T81" fmla="*/ 25 h 26"/>
                <a:gd name="T82" fmla="*/ 25 w 45"/>
                <a:gd name="T83" fmla="*/ 25 h 26"/>
                <a:gd name="T84" fmla="*/ 25 w 45"/>
                <a:gd name="T85" fmla="*/ 23 h 26"/>
                <a:gd name="T86" fmla="*/ 44 w 45"/>
                <a:gd name="T87" fmla="*/ 8 h 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5"/>
                <a:gd name="T133" fmla="*/ 0 h 26"/>
                <a:gd name="T134" fmla="*/ 45 w 45"/>
                <a:gd name="T135" fmla="*/ 26 h 2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5" h="26">
                  <a:moveTo>
                    <a:pt x="44" y="8"/>
                  </a:moveTo>
                  <a:lnTo>
                    <a:pt x="42" y="6"/>
                  </a:lnTo>
                  <a:lnTo>
                    <a:pt x="40" y="6"/>
                  </a:lnTo>
                  <a:lnTo>
                    <a:pt x="40" y="4"/>
                  </a:lnTo>
                  <a:lnTo>
                    <a:pt x="38" y="4"/>
                  </a:lnTo>
                  <a:lnTo>
                    <a:pt x="36" y="4"/>
                  </a:lnTo>
                  <a:lnTo>
                    <a:pt x="36" y="2"/>
                  </a:lnTo>
                  <a:lnTo>
                    <a:pt x="34" y="2"/>
                  </a:lnTo>
                  <a:lnTo>
                    <a:pt x="32" y="2"/>
                  </a:lnTo>
                  <a:lnTo>
                    <a:pt x="31" y="2"/>
                  </a:lnTo>
                  <a:lnTo>
                    <a:pt x="29" y="2"/>
                  </a:lnTo>
                  <a:lnTo>
                    <a:pt x="27" y="0"/>
                  </a:lnTo>
                  <a:lnTo>
                    <a:pt x="25" y="0"/>
                  </a:lnTo>
                  <a:lnTo>
                    <a:pt x="23" y="0"/>
                  </a:lnTo>
                  <a:lnTo>
                    <a:pt x="21" y="0"/>
                  </a:lnTo>
                  <a:lnTo>
                    <a:pt x="19" y="0"/>
                  </a:lnTo>
                  <a:lnTo>
                    <a:pt x="17" y="0"/>
                  </a:lnTo>
                  <a:lnTo>
                    <a:pt x="15" y="0"/>
                  </a:lnTo>
                  <a:lnTo>
                    <a:pt x="13" y="0"/>
                  </a:lnTo>
                  <a:lnTo>
                    <a:pt x="11" y="0"/>
                  </a:lnTo>
                  <a:lnTo>
                    <a:pt x="10" y="0"/>
                  </a:lnTo>
                  <a:lnTo>
                    <a:pt x="8" y="0"/>
                  </a:lnTo>
                  <a:lnTo>
                    <a:pt x="6" y="0"/>
                  </a:lnTo>
                  <a:lnTo>
                    <a:pt x="4" y="0"/>
                  </a:lnTo>
                  <a:lnTo>
                    <a:pt x="2" y="0"/>
                  </a:lnTo>
                  <a:lnTo>
                    <a:pt x="0" y="0"/>
                  </a:lnTo>
                  <a:lnTo>
                    <a:pt x="0" y="25"/>
                  </a:lnTo>
                  <a:lnTo>
                    <a:pt x="2" y="25"/>
                  </a:lnTo>
                  <a:lnTo>
                    <a:pt x="4" y="25"/>
                  </a:lnTo>
                  <a:lnTo>
                    <a:pt x="6" y="25"/>
                  </a:lnTo>
                  <a:lnTo>
                    <a:pt x="8" y="25"/>
                  </a:lnTo>
                  <a:lnTo>
                    <a:pt x="10" y="25"/>
                  </a:lnTo>
                  <a:lnTo>
                    <a:pt x="11" y="25"/>
                  </a:lnTo>
                  <a:lnTo>
                    <a:pt x="13" y="25"/>
                  </a:lnTo>
                  <a:lnTo>
                    <a:pt x="15" y="25"/>
                  </a:lnTo>
                  <a:lnTo>
                    <a:pt x="17" y="25"/>
                  </a:lnTo>
                  <a:lnTo>
                    <a:pt x="19" y="25"/>
                  </a:lnTo>
                  <a:lnTo>
                    <a:pt x="21" y="25"/>
                  </a:lnTo>
                  <a:lnTo>
                    <a:pt x="23" y="25"/>
                  </a:lnTo>
                  <a:lnTo>
                    <a:pt x="25" y="25"/>
                  </a:lnTo>
                  <a:lnTo>
                    <a:pt x="27" y="25"/>
                  </a:lnTo>
                  <a:lnTo>
                    <a:pt x="25" y="25"/>
                  </a:lnTo>
                  <a:lnTo>
                    <a:pt x="25" y="23"/>
                  </a:lnTo>
                  <a:lnTo>
                    <a:pt x="44" y="8"/>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52" name="Freeform 180"/>
            <p:cNvSpPr>
              <a:spLocks/>
            </p:cNvSpPr>
            <p:nvPr/>
          </p:nvSpPr>
          <p:spPr bwMode="auto">
            <a:xfrm>
              <a:off x="3153" y="1604"/>
              <a:ext cx="24" cy="17"/>
            </a:xfrm>
            <a:custGeom>
              <a:avLst/>
              <a:gdLst>
                <a:gd name="T0" fmla="*/ 23 w 24"/>
                <a:gd name="T1" fmla="*/ 12 h 17"/>
                <a:gd name="T2" fmla="*/ 23 w 24"/>
                <a:gd name="T3" fmla="*/ 14 h 17"/>
                <a:gd name="T4" fmla="*/ 23 w 24"/>
                <a:gd name="T5" fmla="*/ 12 h 17"/>
                <a:gd name="T6" fmla="*/ 23 w 24"/>
                <a:gd name="T7" fmla="*/ 10 h 17"/>
                <a:gd name="T8" fmla="*/ 23 w 24"/>
                <a:gd name="T9" fmla="*/ 8 h 17"/>
                <a:gd name="T10" fmla="*/ 23 w 24"/>
                <a:gd name="T11" fmla="*/ 6 h 17"/>
                <a:gd name="T12" fmla="*/ 21 w 24"/>
                <a:gd name="T13" fmla="*/ 6 h 17"/>
                <a:gd name="T14" fmla="*/ 21 w 24"/>
                <a:gd name="T15" fmla="*/ 4 h 17"/>
                <a:gd name="T16" fmla="*/ 21 w 24"/>
                <a:gd name="T17" fmla="*/ 2 h 17"/>
                <a:gd name="T18" fmla="*/ 19 w 24"/>
                <a:gd name="T19" fmla="*/ 2 h 17"/>
                <a:gd name="T20" fmla="*/ 19 w 24"/>
                <a:gd name="T21" fmla="*/ 0 h 17"/>
                <a:gd name="T22" fmla="*/ 0 w 24"/>
                <a:gd name="T23" fmla="*/ 16 h 17"/>
                <a:gd name="T24" fmla="*/ 0 w 24"/>
                <a:gd name="T25" fmla="*/ 14 h 17"/>
                <a:gd name="T26" fmla="*/ 23 w 24"/>
                <a:gd name="T27" fmla="*/ 12 h 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
                <a:gd name="T43" fmla="*/ 0 h 17"/>
                <a:gd name="T44" fmla="*/ 24 w 24"/>
                <a:gd name="T45" fmla="*/ 17 h 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 h="17">
                  <a:moveTo>
                    <a:pt x="23" y="12"/>
                  </a:moveTo>
                  <a:lnTo>
                    <a:pt x="23" y="14"/>
                  </a:lnTo>
                  <a:lnTo>
                    <a:pt x="23" y="12"/>
                  </a:lnTo>
                  <a:lnTo>
                    <a:pt x="23" y="10"/>
                  </a:lnTo>
                  <a:lnTo>
                    <a:pt x="23" y="8"/>
                  </a:lnTo>
                  <a:lnTo>
                    <a:pt x="23" y="6"/>
                  </a:lnTo>
                  <a:lnTo>
                    <a:pt x="21" y="6"/>
                  </a:lnTo>
                  <a:lnTo>
                    <a:pt x="21" y="4"/>
                  </a:lnTo>
                  <a:lnTo>
                    <a:pt x="21" y="2"/>
                  </a:lnTo>
                  <a:lnTo>
                    <a:pt x="19" y="2"/>
                  </a:lnTo>
                  <a:lnTo>
                    <a:pt x="19" y="0"/>
                  </a:lnTo>
                  <a:lnTo>
                    <a:pt x="0" y="16"/>
                  </a:lnTo>
                  <a:lnTo>
                    <a:pt x="0" y="14"/>
                  </a:lnTo>
                  <a:lnTo>
                    <a:pt x="23" y="12"/>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53" name="Freeform 181"/>
            <p:cNvSpPr>
              <a:spLocks/>
            </p:cNvSpPr>
            <p:nvPr/>
          </p:nvSpPr>
          <p:spPr bwMode="auto">
            <a:xfrm>
              <a:off x="3151" y="1616"/>
              <a:ext cx="28" cy="64"/>
            </a:xfrm>
            <a:custGeom>
              <a:avLst/>
              <a:gdLst>
                <a:gd name="T0" fmla="*/ 17 w 28"/>
                <a:gd name="T1" fmla="*/ 63 h 64"/>
                <a:gd name="T2" fmla="*/ 19 w 28"/>
                <a:gd name="T3" fmla="*/ 59 h 64"/>
                <a:gd name="T4" fmla="*/ 19 w 28"/>
                <a:gd name="T5" fmla="*/ 57 h 64"/>
                <a:gd name="T6" fmla="*/ 21 w 28"/>
                <a:gd name="T7" fmla="*/ 55 h 64"/>
                <a:gd name="T8" fmla="*/ 23 w 28"/>
                <a:gd name="T9" fmla="*/ 53 h 64"/>
                <a:gd name="T10" fmla="*/ 23 w 28"/>
                <a:gd name="T11" fmla="*/ 49 h 64"/>
                <a:gd name="T12" fmla="*/ 25 w 28"/>
                <a:gd name="T13" fmla="*/ 48 h 64"/>
                <a:gd name="T14" fmla="*/ 25 w 28"/>
                <a:gd name="T15" fmla="*/ 46 h 64"/>
                <a:gd name="T16" fmla="*/ 25 w 28"/>
                <a:gd name="T17" fmla="*/ 44 h 64"/>
                <a:gd name="T18" fmla="*/ 25 w 28"/>
                <a:gd name="T19" fmla="*/ 40 h 64"/>
                <a:gd name="T20" fmla="*/ 27 w 28"/>
                <a:gd name="T21" fmla="*/ 38 h 64"/>
                <a:gd name="T22" fmla="*/ 27 w 28"/>
                <a:gd name="T23" fmla="*/ 36 h 64"/>
                <a:gd name="T24" fmla="*/ 27 w 28"/>
                <a:gd name="T25" fmla="*/ 32 h 64"/>
                <a:gd name="T26" fmla="*/ 27 w 28"/>
                <a:gd name="T27" fmla="*/ 30 h 64"/>
                <a:gd name="T28" fmla="*/ 27 w 28"/>
                <a:gd name="T29" fmla="*/ 28 h 64"/>
                <a:gd name="T30" fmla="*/ 27 w 28"/>
                <a:gd name="T31" fmla="*/ 26 h 64"/>
                <a:gd name="T32" fmla="*/ 27 w 28"/>
                <a:gd name="T33" fmla="*/ 23 h 64"/>
                <a:gd name="T34" fmla="*/ 27 w 28"/>
                <a:gd name="T35" fmla="*/ 21 h 64"/>
                <a:gd name="T36" fmla="*/ 27 w 28"/>
                <a:gd name="T37" fmla="*/ 19 h 64"/>
                <a:gd name="T38" fmla="*/ 27 w 28"/>
                <a:gd name="T39" fmla="*/ 17 h 64"/>
                <a:gd name="T40" fmla="*/ 27 w 28"/>
                <a:gd name="T41" fmla="*/ 15 h 64"/>
                <a:gd name="T42" fmla="*/ 27 w 28"/>
                <a:gd name="T43" fmla="*/ 11 h 64"/>
                <a:gd name="T44" fmla="*/ 27 w 28"/>
                <a:gd name="T45" fmla="*/ 9 h 64"/>
                <a:gd name="T46" fmla="*/ 27 w 28"/>
                <a:gd name="T47" fmla="*/ 7 h 64"/>
                <a:gd name="T48" fmla="*/ 27 w 28"/>
                <a:gd name="T49" fmla="*/ 5 h 64"/>
                <a:gd name="T50" fmla="*/ 27 w 28"/>
                <a:gd name="T51" fmla="*/ 3 h 64"/>
                <a:gd name="T52" fmla="*/ 25 w 28"/>
                <a:gd name="T53" fmla="*/ 2 h 64"/>
                <a:gd name="T54" fmla="*/ 25 w 28"/>
                <a:gd name="T55" fmla="*/ 0 h 64"/>
                <a:gd name="T56" fmla="*/ 2 w 28"/>
                <a:gd name="T57" fmla="*/ 2 h 64"/>
                <a:gd name="T58" fmla="*/ 2 w 28"/>
                <a:gd name="T59" fmla="*/ 3 h 64"/>
                <a:gd name="T60" fmla="*/ 2 w 28"/>
                <a:gd name="T61" fmla="*/ 5 h 64"/>
                <a:gd name="T62" fmla="*/ 2 w 28"/>
                <a:gd name="T63" fmla="*/ 7 h 64"/>
                <a:gd name="T64" fmla="*/ 2 w 28"/>
                <a:gd name="T65" fmla="*/ 9 h 64"/>
                <a:gd name="T66" fmla="*/ 2 w 28"/>
                <a:gd name="T67" fmla="*/ 11 h 64"/>
                <a:gd name="T68" fmla="*/ 2 w 28"/>
                <a:gd name="T69" fmla="*/ 13 h 64"/>
                <a:gd name="T70" fmla="*/ 2 w 28"/>
                <a:gd name="T71" fmla="*/ 15 h 64"/>
                <a:gd name="T72" fmla="*/ 2 w 28"/>
                <a:gd name="T73" fmla="*/ 17 h 64"/>
                <a:gd name="T74" fmla="*/ 2 w 28"/>
                <a:gd name="T75" fmla="*/ 19 h 64"/>
                <a:gd name="T76" fmla="*/ 2 w 28"/>
                <a:gd name="T77" fmla="*/ 21 h 64"/>
                <a:gd name="T78" fmla="*/ 2 w 28"/>
                <a:gd name="T79" fmla="*/ 23 h 64"/>
                <a:gd name="T80" fmla="*/ 2 w 28"/>
                <a:gd name="T81" fmla="*/ 25 h 64"/>
                <a:gd name="T82" fmla="*/ 2 w 28"/>
                <a:gd name="T83" fmla="*/ 26 h 64"/>
                <a:gd name="T84" fmla="*/ 2 w 28"/>
                <a:gd name="T85" fmla="*/ 28 h 64"/>
                <a:gd name="T86" fmla="*/ 2 w 28"/>
                <a:gd name="T87" fmla="*/ 30 h 64"/>
                <a:gd name="T88" fmla="*/ 2 w 28"/>
                <a:gd name="T89" fmla="*/ 32 h 64"/>
                <a:gd name="T90" fmla="*/ 2 w 28"/>
                <a:gd name="T91" fmla="*/ 34 h 64"/>
                <a:gd name="T92" fmla="*/ 2 w 28"/>
                <a:gd name="T93" fmla="*/ 36 h 64"/>
                <a:gd name="T94" fmla="*/ 2 w 28"/>
                <a:gd name="T95" fmla="*/ 38 h 64"/>
                <a:gd name="T96" fmla="*/ 2 w 28"/>
                <a:gd name="T97" fmla="*/ 40 h 64"/>
                <a:gd name="T98" fmla="*/ 0 w 28"/>
                <a:gd name="T99" fmla="*/ 42 h 64"/>
                <a:gd name="T100" fmla="*/ 0 w 28"/>
                <a:gd name="T101" fmla="*/ 44 h 64"/>
                <a:gd name="T102" fmla="*/ 0 w 28"/>
                <a:gd name="T103" fmla="*/ 46 h 64"/>
                <a:gd name="T104" fmla="*/ 17 w 28"/>
                <a:gd name="T105" fmla="*/ 63 h 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8"/>
                <a:gd name="T160" fmla="*/ 0 h 64"/>
                <a:gd name="T161" fmla="*/ 28 w 28"/>
                <a:gd name="T162" fmla="*/ 64 h 6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8" h="64">
                  <a:moveTo>
                    <a:pt x="17" y="63"/>
                  </a:moveTo>
                  <a:lnTo>
                    <a:pt x="19" y="59"/>
                  </a:lnTo>
                  <a:lnTo>
                    <a:pt x="19" y="57"/>
                  </a:lnTo>
                  <a:lnTo>
                    <a:pt x="21" y="55"/>
                  </a:lnTo>
                  <a:lnTo>
                    <a:pt x="23" y="53"/>
                  </a:lnTo>
                  <a:lnTo>
                    <a:pt x="23" y="49"/>
                  </a:lnTo>
                  <a:lnTo>
                    <a:pt x="25" y="48"/>
                  </a:lnTo>
                  <a:lnTo>
                    <a:pt x="25" y="46"/>
                  </a:lnTo>
                  <a:lnTo>
                    <a:pt x="25" y="44"/>
                  </a:lnTo>
                  <a:lnTo>
                    <a:pt x="25" y="40"/>
                  </a:lnTo>
                  <a:lnTo>
                    <a:pt x="27" y="38"/>
                  </a:lnTo>
                  <a:lnTo>
                    <a:pt x="27" y="36"/>
                  </a:lnTo>
                  <a:lnTo>
                    <a:pt x="27" y="32"/>
                  </a:lnTo>
                  <a:lnTo>
                    <a:pt x="27" y="30"/>
                  </a:lnTo>
                  <a:lnTo>
                    <a:pt x="27" y="28"/>
                  </a:lnTo>
                  <a:lnTo>
                    <a:pt x="27" y="26"/>
                  </a:lnTo>
                  <a:lnTo>
                    <a:pt x="27" y="23"/>
                  </a:lnTo>
                  <a:lnTo>
                    <a:pt x="27" y="21"/>
                  </a:lnTo>
                  <a:lnTo>
                    <a:pt x="27" y="19"/>
                  </a:lnTo>
                  <a:lnTo>
                    <a:pt x="27" y="17"/>
                  </a:lnTo>
                  <a:lnTo>
                    <a:pt x="27" y="15"/>
                  </a:lnTo>
                  <a:lnTo>
                    <a:pt x="27" y="11"/>
                  </a:lnTo>
                  <a:lnTo>
                    <a:pt x="27" y="9"/>
                  </a:lnTo>
                  <a:lnTo>
                    <a:pt x="27" y="7"/>
                  </a:lnTo>
                  <a:lnTo>
                    <a:pt x="27" y="5"/>
                  </a:lnTo>
                  <a:lnTo>
                    <a:pt x="27" y="3"/>
                  </a:lnTo>
                  <a:lnTo>
                    <a:pt x="25" y="2"/>
                  </a:lnTo>
                  <a:lnTo>
                    <a:pt x="25" y="0"/>
                  </a:lnTo>
                  <a:lnTo>
                    <a:pt x="2" y="2"/>
                  </a:lnTo>
                  <a:lnTo>
                    <a:pt x="2" y="3"/>
                  </a:lnTo>
                  <a:lnTo>
                    <a:pt x="2" y="5"/>
                  </a:lnTo>
                  <a:lnTo>
                    <a:pt x="2" y="7"/>
                  </a:lnTo>
                  <a:lnTo>
                    <a:pt x="2" y="9"/>
                  </a:lnTo>
                  <a:lnTo>
                    <a:pt x="2" y="11"/>
                  </a:lnTo>
                  <a:lnTo>
                    <a:pt x="2" y="13"/>
                  </a:lnTo>
                  <a:lnTo>
                    <a:pt x="2" y="15"/>
                  </a:lnTo>
                  <a:lnTo>
                    <a:pt x="2" y="17"/>
                  </a:lnTo>
                  <a:lnTo>
                    <a:pt x="2" y="19"/>
                  </a:lnTo>
                  <a:lnTo>
                    <a:pt x="2" y="21"/>
                  </a:lnTo>
                  <a:lnTo>
                    <a:pt x="2" y="23"/>
                  </a:lnTo>
                  <a:lnTo>
                    <a:pt x="2" y="25"/>
                  </a:lnTo>
                  <a:lnTo>
                    <a:pt x="2" y="26"/>
                  </a:lnTo>
                  <a:lnTo>
                    <a:pt x="2" y="28"/>
                  </a:lnTo>
                  <a:lnTo>
                    <a:pt x="2" y="30"/>
                  </a:lnTo>
                  <a:lnTo>
                    <a:pt x="2" y="32"/>
                  </a:lnTo>
                  <a:lnTo>
                    <a:pt x="2" y="34"/>
                  </a:lnTo>
                  <a:lnTo>
                    <a:pt x="2" y="36"/>
                  </a:lnTo>
                  <a:lnTo>
                    <a:pt x="2" y="38"/>
                  </a:lnTo>
                  <a:lnTo>
                    <a:pt x="2" y="40"/>
                  </a:lnTo>
                  <a:lnTo>
                    <a:pt x="0" y="42"/>
                  </a:lnTo>
                  <a:lnTo>
                    <a:pt x="0" y="44"/>
                  </a:lnTo>
                  <a:lnTo>
                    <a:pt x="0" y="46"/>
                  </a:lnTo>
                  <a:lnTo>
                    <a:pt x="17" y="63"/>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54" name="Freeform 182"/>
            <p:cNvSpPr>
              <a:spLocks/>
            </p:cNvSpPr>
            <p:nvPr/>
          </p:nvSpPr>
          <p:spPr bwMode="auto">
            <a:xfrm>
              <a:off x="3099" y="1662"/>
              <a:ext cx="70" cy="50"/>
            </a:xfrm>
            <a:custGeom>
              <a:avLst/>
              <a:gdLst>
                <a:gd name="T0" fmla="*/ 6 w 70"/>
                <a:gd name="T1" fmla="*/ 49 h 50"/>
                <a:gd name="T2" fmla="*/ 8 w 70"/>
                <a:gd name="T3" fmla="*/ 49 h 50"/>
                <a:gd name="T4" fmla="*/ 12 w 70"/>
                <a:gd name="T5" fmla="*/ 48 h 50"/>
                <a:gd name="T6" fmla="*/ 16 w 70"/>
                <a:gd name="T7" fmla="*/ 48 h 50"/>
                <a:gd name="T8" fmla="*/ 17 w 70"/>
                <a:gd name="T9" fmla="*/ 46 h 50"/>
                <a:gd name="T10" fmla="*/ 21 w 70"/>
                <a:gd name="T11" fmla="*/ 46 h 50"/>
                <a:gd name="T12" fmla="*/ 23 w 70"/>
                <a:gd name="T13" fmla="*/ 44 h 50"/>
                <a:gd name="T14" fmla="*/ 27 w 70"/>
                <a:gd name="T15" fmla="*/ 44 h 50"/>
                <a:gd name="T16" fmla="*/ 29 w 70"/>
                <a:gd name="T17" fmla="*/ 42 h 50"/>
                <a:gd name="T18" fmla="*/ 31 w 70"/>
                <a:gd name="T19" fmla="*/ 42 h 50"/>
                <a:gd name="T20" fmla="*/ 33 w 70"/>
                <a:gd name="T21" fmla="*/ 40 h 50"/>
                <a:gd name="T22" fmla="*/ 37 w 70"/>
                <a:gd name="T23" fmla="*/ 40 h 50"/>
                <a:gd name="T24" fmla="*/ 39 w 70"/>
                <a:gd name="T25" fmla="*/ 38 h 50"/>
                <a:gd name="T26" fmla="*/ 40 w 70"/>
                <a:gd name="T27" fmla="*/ 38 h 50"/>
                <a:gd name="T28" fmla="*/ 42 w 70"/>
                <a:gd name="T29" fmla="*/ 36 h 50"/>
                <a:gd name="T30" fmla="*/ 44 w 70"/>
                <a:gd name="T31" fmla="*/ 36 h 50"/>
                <a:gd name="T32" fmla="*/ 46 w 70"/>
                <a:gd name="T33" fmla="*/ 34 h 50"/>
                <a:gd name="T34" fmla="*/ 48 w 70"/>
                <a:gd name="T35" fmla="*/ 32 h 50"/>
                <a:gd name="T36" fmla="*/ 50 w 70"/>
                <a:gd name="T37" fmla="*/ 32 h 50"/>
                <a:gd name="T38" fmla="*/ 52 w 70"/>
                <a:gd name="T39" fmla="*/ 30 h 50"/>
                <a:gd name="T40" fmla="*/ 54 w 70"/>
                <a:gd name="T41" fmla="*/ 30 h 50"/>
                <a:gd name="T42" fmla="*/ 54 w 70"/>
                <a:gd name="T43" fmla="*/ 28 h 50"/>
                <a:gd name="T44" fmla="*/ 56 w 70"/>
                <a:gd name="T45" fmla="*/ 26 h 50"/>
                <a:gd name="T46" fmla="*/ 58 w 70"/>
                <a:gd name="T47" fmla="*/ 26 h 50"/>
                <a:gd name="T48" fmla="*/ 60 w 70"/>
                <a:gd name="T49" fmla="*/ 25 h 50"/>
                <a:gd name="T50" fmla="*/ 61 w 70"/>
                <a:gd name="T51" fmla="*/ 23 h 50"/>
                <a:gd name="T52" fmla="*/ 63 w 70"/>
                <a:gd name="T53" fmla="*/ 21 h 50"/>
                <a:gd name="T54" fmla="*/ 65 w 70"/>
                <a:gd name="T55" fmla="*/ 19 h 50"/>
                <a:gd name="T56" fmla="*/ 67 w 70"/>
                <a:gd name="T57" fmla="*/ 17 h 50"/>
                <a:gd name="T58" fmla="*/ 69 w 70"/>
                <a:gd name="T59" fmla="*/ 17 h 50"/>
                <a:gd name="T60" fmla="*/ 52 w 70"/>
                <a:gd name="T61" fmla="*/ 0 h 50"/>
                <a:gd name="T62" fmla="*/ 50 w 70"/>
                <a:gd name="T63" fmla="*/ 0 h 50"/>
                <a:gd name="T64" fmla="*/ 50 w 70"/>
                <a:gd name="T65" fmla="*/ 2 h 50"/>
                <a:gd name="T66" fmla="*/ 48 w 70"/>
                <a:gd name="T67" fmla="*/ 2 h 50"/>
                <a:gd name="T68" fmla="*/ 48 w 70"/>
                <a:gd name="T69" fmla="*/ 3 h 50"/>
                <a:gd name="T70" fmla="*/ 46 w 70"/>
                <a:gd name="T71" fmla="*/ 3 h 50"/>
                <a:gd name="T72" fmla="*/ 46 w 70"/>
                <a:gd name="T73" fmla="*/ 5 h 50"/>
                <a:gd name="T74" fmla="*/ 44 w 70"/>
                <a:gd name="T75" fmla="*/ 5 h 50"/>
                <a:gd name="T76" fmla="*/ 42 w 70"/>
                <a:gd name="T77" fmla="*/ 7 h 50"/>
                <a:gd name="T78" fmla="*/ 40 w 70"/>
                <a:gd name="T79" fmla="*/ 9 h 50"/>
                <a:gd name="T80" fmla="*/ 39 w 70"/>
                <a:gd name="T81" fmla="*/ 11 h 50"/>
                <a:gd name="T82" fmla="*/ 37 w 70"/>
                <a:gd name="T83" fmla="*/ 11 h 50"/>
                <a:gd name="T84" fmla="*/ 35 w 70"/>
                <a:gd name="T85" fmla="*/ 13 h 50"/>
                <a:gd name="T86" fmla="*/ 33 w 70"/>
                <a:gd name="T87" fmla="*/ 13 h 50"/>
                <a:gd name="T88" fmla="*/ 33 w 70"/>
                <a:gd name="T89" fmla="*/ 15 h 50"/>
                <a:gd name="T90" fmla="*/ 31 w 70"/>
                <a:gd name="T91" fmla="*/ 15 h 50"/>
                <a:gd name="T92" fmla="*/ 29 w 70"/>
                <a:gd name="T93" fmla="*/ 17 h 50"/>
                <a:gd name="T94" fmla="*/ 27 w 70"/>
                <a:gd name="T95" fmla="*/ 17 h 50"/>
                <a:gd name="T96" fmla="*/ 25 w 70"/>
                <a:gd name="T97" fmla="*/ 17 h 50"/>
                <a:gd name="T98" fmla="*/ 23 w 70"/>
                <a:gd name="T99" fmla="*/ 19 h 50"/>
                <a:gd name="T100" fmla="*/ 19 w 70"/>
                <a:gd name="T101" fmla="*/ 21 h 50"/>
                <a:gd name="T102" fmla="*/ 17 w 70"/>
                <a:gd name="T103" fmla="*/ 21 h 50"/>
                <a:gd name="T104" fmla="*/ 16 w 70"/>
                <a:gd name="T105" fmla="*/ 21 h 50"/>
                <a:gd name="T106" fmla="*/ 14 w 70"/>
                <a:gd name="T107" fmla="*/ 23 h 50"/>
                <a:gd name="T108" fmla="*/ 12 w 70"/>
                <a:gd name="T109" fmla="*/ 23 h 50"/>
                <a:gd name="T110" fmla="*/ 8 w 70"/>
                <a:gd name="T111" fmla="*/ 25 h 50"/>
                <a:gd name="T112" fmla="*/ 6 w 70"/>
                <a:gd name="T113" fmla="*/ 25 h 50"/>
                <a:gd name="T114" fmla="*/ 4 w 70"/>
                <a:gd name="T115" fmla="*/ 25 h 50"/>
                <a:gd name="T116" fmla="*/ 0 w 70"/>
                <a:gd name="T117" fmla="*/ 26 h 50"/>
                <a:gd name="T118" fmla="*/ 6 w 70"/>
                <a:gd name="T119" fmla="*/ 49 h 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0"/>
                <a:gd name="T181" fmla="*/ 0 h 50"/>
                <a:gd name="T182" fmla="*/ 70 w 70"/>
                <a:gd name="T183" fmla="*/ 50 h 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0" h="50">
                  <a:moveTo>
                    <a:pt x="6" y="49"/>
                  </a:moveTo>
                  <a:lnTo>
                    <a:pt x="8" y="49"/>
                  </a:lnTo>
                  <a:lnTo>
                    <a:pt x="12" y="48"/>
                  </a:lnTo>
                  <a:lnTo>
                    <a:pt x="16" y="48"/>
                  </a:lnTo>
                  <a:lnTo>
                    <a:pt x="17" y="46"/>
                  </a:lnTo>
                  <a:lnTo>
                    <a:pt x="21" y="46"/>
                  </a:lnTo>
                  <a:lnTo>
                    <a:pt x="23" y="44"/>
                  </a:lnTo>
                  <a:lnTo>
                    <a:pt x="27" y="44"/>
                  </a:lnTo>
                  <a:lnTo>
                    <a:pt x="29" y="42"/>
                  </a:lnTo>
                  <a:lnTo>
                    <a:pt x="31" y="42"/>
                  </a:lnTo>
                  <a:lnTo>
                    <a:pt x="33" y="40"/>
                  </a:lnTo>
                  <a:lnTo>
                    <a:pt x="37" y="40"/>
                  </a:lnTo>
                  <a:lnTo>
                    <a:pt x="39" y="38"/>
                  </a:lnTo>
                  <a:lnTo>
                    <a:pt x="40" y="38"/>
                  </a:lnTo>
                  <a:lnTo>
                    <a:pt x="42" y="36"/>
                  </a:lnTo>
                  <a:lnTo>
                    <a:pt x="44" y="36"/>
                  </a:lnTo>
                  <a:lnTo>
                    <a:pt x="46" y="34"/>
                  </a:lnTo>
                  <a:lnTo>
                    <a:pt x="48" y="32"/>
                  </a:lnTo>
                  <a:lnTo>
                    <a:pt x="50" y="32"/>
                  </a:lnTo>
                  <a:lnTo>
                    <a:pt x="52" y="30"/>
                  </a:lnTo>
                  <a:lnTo>
                    <a:pt x="54" y="30"/>
                  </a:lnTo>
                  <a:lnTo>
                    <a:pt x="54" y="28"/>
                  </a:lnTo>
                  <a:lnTo>
                    <a:pt x="56" y="26"/>
                  </a:lnTo>
                  <a:lnTo>
                    <a:pt x="58" y="26"/>
                  </a:lnTo>
                  <a:lnTo>
                    <a:pt x="60" y="25"/>
                  </a:lnTo>
                  <a:lnTo>
                    <a:pt x="61" y="23"/>
                  </a:lnTo>
                  <a:lnTo>
                    <a:pt x="63" y="21"/>
                  </a:lnTo>
                  <a:lnTo>
                    <a:pt x="65" y="19"/>
                  </a:lnTo>
                  <a:lnTo>
                    <a:pt x="67" y="17"/>
                  </a:lnTo>
                  <a:lnTo>
                    <a:pt x="69" y="17"/>
                  </a:lnTo>
                  <a:lnTo>
                    <a:pt x="52" y="0"/>
                  </a:lnTo>
                  <a:lnTo>
                    <a:pt x="50" y="0"/>
                  </a:lnTo>
                  <a:lnTo>
                    <a:pt x="50" y="2"/>
                  </a:lnTo>
                  <a:lnTo>
                    <a:pt x="48" y="2"/>
                  </a:lnTo>
                  <a:lnTo>
                    <a:pt x="48" y="3"/>
                  </a:lnTo>
                  <a:lnTo>
                    <a:pt x="46" y="3"/>
                  </a:lnTo>
                  <a:lnTo>
                    <a:pt x="46" y="5"/>
                  </a:lnTo>
                  <a:lnTo>
                    <a:pt x="44" y="5"/>
                  </a:lnTo>
                  <a:lnTo>
                    <a:pt x="42" y="7"/>
                  </a:lnTo>
                  <a:lnTo>
                    <a:pt x="40" y="9"/>
                  </a:lnTo>
                  <a:lnTo>
                    <a:pt x="39" y="11"/>
                  </a:lnTo>
                  <a:lnTo>
                    <a:pt x="37" y="11"/>
                  </a:lnTo>
                  <a:lnTo>
                    <a:pt x="35" y="13"/>
                  </a:lnTo>
                  <a:lnTo>
                    <a:pt x="33" y="13"/>
                  </a:lnTo>
                  <a:lnTo>
                    <a:pt x="33" y="15"/>
                  </a:lnTo>
                  <a:lnTo>
                    <a:pt x="31" y="15"/>
                  </a:lnTo>
                  <a:lnTo>
                    <a:pt x="29" y="17"/>
                  </a:lnTo>
                  <a:lnTo>
                    <a:pt x="27" y="17"/>
                  </a:lnTo>
                  <a:lnTo>
                    <a:pt x="25" y="17"/>
                  </a:lnTo>
                  <a:lnTo>
                    <a:pt x="23" y="19"/>
                  </a:lnTo>
                  <a:lnTo>
                    <a:pt x="19" y="21"/>
                  </a:lnTo>
                  <a:lnTo>
                    <a:pt x="17" y="21"/>
                  </a:lnTo>
                  <a:lnTo>
                    <a:pt x="16" y="21"/>
                  </a:lnTo>
                  <a:lnTo>
                    <a:pt x="14" y="23"/>
                  </a:lnTo>
                  <a:lnTo>
                    <a:pt x="12" y="23"/>
                  </a:lnTo>
                  <a:lnTo>
                    <a:pt x="8" y="25"/>
                  </a:lnTo>
                  <a:lnTo>
                    <a:pt x="6" y="25"/>
                  </a:lnTo>
                  <a:lnTo>
                    <a:pt x="4" y="25"/>
                  </a:lnTo>
                  <a:lnTo>
                    <a:pt x="0" y="26"/>
                  </a:lnTo>
                  <a:lnTo>
                    <a:pt x="6" y="49"/>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55" name="Freeform 183"/>
            <p:cNvSpPr>
              <a:spLocks/>
            </p:cNvSpPr>
            <p:nvPr/>
          </p:nvSpPr>
          <p:spPr bwMode="auto">
            <a:xfrm>
              <a:off x="3009" y="1688"/>
              <a:ext cx="97" cy="53"/>
            </a:xfrm>
            <a:custGeom>
              <a:avLst/>
              <a:gdLst>
                <a:gd name="T0" fmla="*/ 14 w 97"/>
                <a:gd name="T1" fmla="*/ 52 h 53"/>
                <a:gd name="T2" fmla="*/ 16 w 97"/>
                <a:gd name="T3" fmla="*/ 50 h 53"/>
                <a:gd name="T4" fmla="*/ 19 w 97"/>
                <a:gd name="T5" fmla="*/ 48 h 53"/>
                <a:gd name="T6" fmla="*/ 23 w 97"/>
                <a:gd name="T7" fmla="*/ 46 h 53"/>
                <a:gd name="T8" fmla="*/ 27 w 97"/>
                <a:gd name="T9" fmla="*/ 45 h 53"/>
                <a:gd name="T10" fmla="*/ 33 w 97"/>
                <a:gd name="T11" fmla="*/ 43 h 53"/>
                <a:gd name="T12" fmla="*/ 39 w 97"/>
                <a:gd name="T13" fmla="*/ 41 h 53"/>
                <a:gd name="T14" fmla="*/ 44 w 97"/>
                <a:gd name="T15" fmla="*/ 39 h 53"/>
                <a:gd name="T16" fmla="*/ 50 w 97"/>
                <a:gd name="T17" fmla="*/ 37 h 53"/>
                <a:gd name="T18" fmla="*/ 56 w 97"/>
                <a:gd name="T19" fmla="*/ 35 h 53"/>
                <a:gd name="T20" fmla="*/ 62 w 97"/>
                <a:gd name="T21" fmla="*/ 33 h 53"/>
                <a:gd name="T22" fmla="*/ 67 w 97"/>
                <a:gd name="T23" fmla="*/ 31 h 53"/>
                <a:gd name="T24" fmla="*/ 73 w 97"/>
                <a:gd name="T25" fmla="*/ 29 h 53"/>
                <a:gd name="T26" fmla="*/ 81 w 97"/>
                <a:gd name="T27" fmla="*/ 27 h 53"/>
                <a:gd name="T28" fmla="*/ 86 w 97"/>
                <a:gd name="T29" fmla="*/ 25 h 53"/>
                <a:gd name="T30" fmla="*/ 92 w 97"/>
                <a:gd name="T31" fmla="*/ 23 h 53"/>
                <a:gd name="T32" fmla="*/ 90 w 97"/>
                <a:gd name="T33" fmla="*/ 0 h 53"/>
                <a:gd name="T34" fmla="*/ 83 w 97"/>
                <a:gd name="T35" fmla="*/ 2 h 53"/>
                <a:gd name="T36" fmla="*/ 77 w 97"/>
                <a:gd name="T37" fmla="*/ 2 h 53"/>
                <a:gd name="T38" fmla="*/ 71 w 97"/>
                <a:gd name="T39" fmla="*/ 4 h 53"/>
                <a:gd name="T40" fmla="*/ 63 w 97"/>
                <a:gd name="T41" fmla="*/ 6 h 53"/>
                <a:gd name="T42" fmla="*/ 58 w 97"/>
                <a:gd name="T43" fmla="*/ 8 h 53"/>
                <a:gd name="T44" fmla="*/ 50 w 97"/>
                <a:gd name="T45" fmla="*/ 12 h 53"/>
                <a:gd name="T46" fmla="*/ 44 w 97"/>
                <a:gd name="T47" fmla="*/ 14 h 53"/>
                <a:gd name="T48" fmla="*/ 39 w 97"/>
                <a:gd name="T49" fmla="*/ 16 h 53"/>
                <a:gd name="T50" fmla="*/ 33 w 97"/>
                <a:gd name="T51" fmla="*/ 18 h 53"/>
                <a:gd name="T52" fmla="*/ 27 w 97"/>
                <a:gd name="T53" fmla="*/ 20 h 53"/>
                <a:gd name="T54" fmla="*/ 21 w 97"/>
                <a:gd name="T55" fmla="*/ 22 h 53"/>
                <a:gd name="T56" fmla="*/ 18 w 97"/>
                <a:gd name="T57" fmla="*/ 23 h 53"/>
                <a:gd name="T58" fmla="*/ 12 w 97"/>
                <a:gd name="T59" fmla="*/ 25 h 53"/>
                <a:gd name="T60" fmla="*/ 8 w 97"/>
                <a:gd name="T61" fmla="*/ 27 h 53"/>
                <a:gd name="T62" fmla="*/ 4 w 97"/>
                <a:gd name="T63" fmla="*/ 29 h 53"/>
                <a:gd name="T64" fmla="*/ 0 w 97"/>
                <a:gd name="T65" fmla="*/ 31 h 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7"/>
                <a:gd name="T100" fmla="*/ 0 h 53"/>
                <a:gd name="T101" fmla="*/ 97 w 97"/>
                <a:gd name="T102" fmla="*/ 53 h 5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7" h="53">
                  <a:moveTo>
                    <a:pt x="12" y="52"/>
                  </a:moveTo>
                  <a:lnTo>
                    <a:pt x="14" y="52"/>
                  </a:lnTo>
                  <a:lnTo>
                    <a:pt x="14" y="50"/>
                  </a:lnTo>
                  <a:lnTo>
                    <a:pt x="16" y="50"/>
                  </a:lnTo>
                  <a:lnTo>
                    <a:pt x="18" y="50"/>
                  </a:lnTo>
                  <a:lnTo>
                    <a:pt x="19" y="48"/>
                  </a:lnTo>
                  <a:lnTo>
                    <a:pt x="21" y="48"/>
                  </a:lnTo>
                  <a:lnTo>
                    <a:pt x="23" y="46"/>
                  </a:lnTo>
                  <a:lnTo>
                    <a:pt x="25" y="46"/>
                  </a:lnTo>
                  <a:lnTo>
                    <a:pt x="27" y="45"/>
                  </a:lnTo>
                  <a:lnTo>
                    <a:pt x="31" y="45"/>
                  </a:lnTo>
                  <a:lnTo>
                    <a:pt x="33" y="43"/>
                  </a:lnTo>
                  <a:lnTo>
                    <a:pt x="35" y="43"/>
                  </a:lnTo>
                  <a:lnTo>
                    <a:pt x="39" y="41"/>
                  </a:lnTo>
                  <a:lnTo>
                    <a:pt x="40" y="41"/>
                  </a:lnTo>
                  <a:lnTo>
                    <a:pt x="44" y="39"/>
                  </a:lnTo>
                  <a:lnTo>
                    <a:pt x="46" y="39"/>
                  </a:lnTo>
                  <a:lnTo>
                    <a:pt x="50" y="37"/>
                  </a:lnTo>
                  <a:lnTo>
                    <a:pt x="52" y="37"/>
                  </a:lnTo>
                  <a:lnTo>
                    <a:pt x="56" y="35"/>
                  </a:lnTo>
                  <a:lnTo>
                    <a:pt x="58" y="35"/>
                  </a:lnTo>
                  <a:lnTo>
                    <a:pt x="62" y="33"/>
                  </a:lnTo>
                  <a:lnTo>
                    <a:pt x="63" y="31"/>
                  </a:lnTo>
                  <a:lnTo>
                    <a:pt x="67" y="31"/>
                  </a:lnTo>
                  <a:lnTo>
                    <a:pt x="71" y="29"/>
                  </a:lnTo>
                  <a:lnTo>
                    <a:pt x="73" y="29"/>
                  </a:lnTo>
                  <a:lnTo>
                    <a:pt x="77" y="29"/>
                  </a:lnTo>
                  <a:lnTo>
                    <a:pt x="81" y="27"/>
                  </a:lnTo>
                  <a:lnTo>
                    <a:pt x="83" y="27"/>
                  </a:lnTo>
                  <a:lnTo>
                    <a:pt x="86" y="25"/>
                  </a:lnTo>
                  <a:lnTo>
                    <a:pt x="90" y="25"/>
                  </a:lnTo>
                  <a:lnTo>
                    <a:pt x="92" y="23"/>
                  </a:lnTo>
                  <a:lnTo>
                    <a:pt x="96" y="23"/>
                  </a:lnTo>
                  <a:lnTo>
                    <a:pt x="90" y="0"/>
                  </a:lnTo>
                  <a:lnTo>
                    <a:pt x="86" y="0"/>
                  </a:lnTo>
                  <a:lnTo>
                    <a:pt x="83" y="2"/>
                  </a:lnTo>
                  <a:lnTo>
                    <a:pt x="81" y="2"/>
                  </a:lnTo>
                  <a:lnTo>
                    <a:pt x="77" y="2"/>
                  </a:lnTo>
                  <a:lnTo>
                    <a:pt x="73" y="4"/>
                  </a:lnTo>
                  <a:lnTo>
                    <a:pt x="71" y="4"/>
                  </a:lnTo>
                  <a:lnTo>
                    <a:pt x="67" y="6"/>
                  </a:lnTo>
                  <a:lnTo>
                    <a:pt x="63" y="6"/>
                  </a:lnTo>
                  <a:lnTo>
                    <a:pt x="60" y="8"/>
                  </a:lnTo>
                  <a:lnTo>
                    <a:pt x="58" y="8"/>
                  </a:lnTo>
                  <a:lnTo>
                    <a:pt x="54" y="10"/>
                  </a:lnTo>
                  <a:lnTo>
                    <a:pt x="50" y="12"/>
                  </a:lnTo>
                  <a:lnTo>
                    <a:pt x="48" y="12"/>
                  </a:lnTo>
                  <a:lnTo>
                    <a:pt x="44" y="14"/>
                  </a:lnTo>
                  <a:lnTo>
                    <a:pt x="40" y="14"/>
                  </a:lnTo>
                  <a:lnTo>
                    <a:pt x="39" y="16"/>
                  </a:lnTo>
                  <a:lnTo>
                    <a:pt x="35" y="16"/>
                  </a:lnTo>
                  <a:lnTo>
                    <a:pt x="33" y="18"/>
                  </a:lnTo>
                  <a:lnTo>
                    <a:pt x="29" y="18"/>
                  </a:lnTo>
                  <a:lnTo>
                    <a:pt x="27" y="20"/>
                  </a:lnTo>
                  <a:lnTo>
                    <a:pt x="25" y="22"/>
                  </a:lnTo>
                  <a:lnTo>
                    <a:pt x="21" y="22"/>
                  </a:lnTo>
                  <a:lnTo>
                    <a:pt x="19" y="23"/>
                  </a:lnTo>
                  <a:lnTo>
                    <a:pt x="18" y="23"/>
                  </a:lnTo>
                  <a:lnTo>
                    <a:pt x="14" y="25"/>
                  </a:lnTo>
                  <a:lnTo>
                    <a:pt x="12" y="25"/>
                  </a:lnTo>
                  <a:lnTo>
                    <a:pt x="10" y="27"/>
                  </a:lnTo>
                  <a:lnTo>
                    <a:pt x="8" y="27"/>
                  </a:lnTo>
                  <a:lnTo>
                    <a:pt x="6" y="27"/>
                  </a:lnTo>
                  <a:lnTo>
                    <a:pt x="4" y="29"/>
                  </a:lnTo>
                  <a:lnTo>
                    <a:pt x="2" y="29"/>
                  </a:lnTo>
                  <a:lnTo>
                    <a:pt x="0" y="31"/>
                  </a:lnTo>
                  <a:lnTo>
                    <a:pt x="12" y="52"/>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56" name="Freeform 184"/>
            <p:cNvSpPr>
              <a:spLocks/>
            </p:cNvSpPr>
            <p:nvPr/>
          </p:nvSpPr>
          <p:spPr bwMode="auto">
            <a:xfrm>
              <a:off x="2965" y="1719"/>
              <a:ext cx="57" cy="39"/>
            </a:xfrm>
            <a:custGeom>
              <a:avLst/>
              <a:gdLst>
                <a:gd name="T0" fmla="*/ 8 w 57"/>
                <a:gd name="T1" fmla="*/ 38 h 39"/>
                <a:gd name="T2" fmla="*/ 10 w 57"/>
                <a:gd name="T3" fmla="*/ 38 h 39"/>
                <a:gd name="T4" fmla="*/ 10 w 57"/>
                <a:gd name="T5" fmla="*/ 36 h 39"/>
                <a:gd name="T6" fmla="*/ 12 w 57"/>
                <a:gd name="T7" fmla="*/ 36 h 39"/>
                <a:gd name="T8" fmla="*/ 14 w 57"/>
                <a:gd name="T9" fmla="*/ 36 h 39"/>
                <a:gd name="T10" fmla="*/ 16 w 57"/>
                <a:gd name="T11" fmla="*/ 36 h 39"/>
                <a:gd name="T12" fmla="*/ 18 w 57"/>
                <a:gd name="T13" fmla="*/ 35 h 39"/>
                <a:gd name="T14" fmla="*/ 19 w 57"/>
                <a:gd name="T15" fmla="*/ 35 h 39"/>
                <a:gd name="T16" fmla="*/ 21 w 57"/>
                <a:gd name="T17" fmla="*/ 35 h 39"/>
                <a:gd name="T18" fmla="*/ 23 w 57"/>
                <a:gd name="T19" fmla="*/ 35 h 39"/>
                <a:gd name="T20" fmla="*/ 23 w 57"/>
                <a:gd name="T21" fmla="*/ 33 h 39"/>
                <a:gd name="T22" fmla="*/ 25 w 57"/>
                <a:gd name="T23" fmla="*/ 33 h 39"/>
                <a:gd name="T24" fmla="*/ 27 w 57"/>
                <a:gd name="T25" fmla="*/ 33 h 39"/>
                <a:gd name="T26" fmla="*/ 29 w 57"/>
                <a:gd name="T27" fmla="*/ 33 h 39"/>
                <a:gd name="T28" fmla="*/ 31 w 57"/>
                <a:gd name="T29" fmla="*/ 31 h 39"/>
                <a:gd name="T30" fmla="*/ 33 w 57"/>
                <a:gd name="T31" fmla="*/ 31 h 39"/>
                <a:gd name="T32" fmla="*/ 35 w 57"/>
                <a:gd name="T33" fmla="*/ 31 h 39"/>
                <a:gd name="T34" fmla="*/ 35 w 57"/>
                <a:gd name="T35" fmla="*/ 29 h 39"/>
                <a:gd name="T36" fmla="*/ 37 w 57"/>
                <a:gd name="T37" fmla="*/ 29 h 39"/>
                <a:gd name="T38" fmla="*/ 39 w 57"/>
                <a:gd name="T39" fmla="*/ 29 h 39"/>
                <a:gd name="T40" fmla="*/ 40 w 57"/>
                <a:gd name="T41" fmla="*/ 27 h 39"/>
                <a:gd name="T42" fmla="*/ 42 w 57"/>
                <a:gd name="T43" fmla="*/ 27 h 39"/>
                <a:gd name="T44" fmla="*/ 44 w 57"/>
                <a:gd name="T45" fmla="*/ 27 h 39"/>
                <a:gd name="T46" fmla="*/ 46 w 57"/>
                <a:gd name="T47" fmla="*/ 25 h 39"/>
                <a:gd name="T48" fmla="*/ 48 w 57"/>
                <a:gd name="T49" fmla="*/ 25 h 39"/>
                <a:gd name="T50" fmla="*/ 50 w 57"/>
                <a:gd name="T51" fmla="*/ 25 h 39"/>
                <a:gd name="T52" fmla="*/ 50 w 57"/>
                <a:gd name="T53" fmla="*/ 23 h 39"/>
                <a:gd name="T54" fmla="*/ 52 w 57"/>
                <a:gd name="T55" fmla="*/ 23 h 39"/>
                <a:gd name="T56" fmla="*/ 54 w 57"/>
                <a:gd name="T57" fmla="*/ 21 h 39"/>
                <a:gd name="T58" fmla="*/ 56 w 57"/>
                <a:gd name="T59" fmla="*/ 21 h 39"/>
                <a:gd name="T60" fmla="*/ 44 w 57"/>
                <a:gd name="T61" fmla="*/ 0 h 39"/>
                <a:gd name="T62" fmla="*/ 42 w 57"/>
                <a:gd name="T63" fmla="*/ 0 h 39"/>
                <a:gd name="T64" fmla="*/ 42 w 57"/>
                <a:gd name="T65" fmla="*/ 2 h 39"/>
                <a:gd name="T66" fmla="*/ 40 w 57"/>
                <a:gd name="T67" fmla="*/ 2 h 39"/>
                <a:gd name="T68" fmla="*/ 39 w 57"/>
                <a:gd name="T69" fmla="*/ 2 h 39"/>
                <a:gd name="T70" fmla="*/ 37 w 57"/>
                <a:gd name="T71" fmla="*/ 4 h 39"/>
                <a:gd name="T72" fmla="*/ 35 w 57"/>
                <a:gd name="T73" fmla="*/ 4 h 39"/>
                <a:gd name="T74" fmla="*/ 33 w 57"/>
                <a:gd name="T75" fmla="*/ 4 h 39"/>
                <a:gd name="T76" fmla="*/ 33 w 57"/>
                <a:gd name="T77" fmla="*/ 6 h 39"/>
                <a:gd name="T78" fmla="*/ 31 w 57"/>
                <a:gd name="T79" fmla="*/ 6 h 39"/>
                <a:gd name="T80" fmla="*/ 29 w 57"/>
                <a:gd name="T81" fmla="*/ 6 h 39"/>
                <a:gd name="T82" fmla="*/ 27 w 57"/>
                <a:gd name="T83" fmla="*/ 8 h 39"/>
                <a:gd name="T84" fmla="*/ 25 w 57"/>
                <a:gd name="T85" fmla="*/ 8 h 39"/>
                <a:gd name="T86" fmla="*/ 23 w 57"/>
                <a:gd name="T87" fmla="*/ 8 h 39"/>
                <a:gd name="T88" fmla="*/ 21 w 57"/>
                <a:gd name="T89" fmla="*/ 10 h 39"/>
                <a:gd name="T90" fmla="*/ 19 w 57"/>
                <a:gd name="T91" fmla="*/ 10 h 39"/>
                <a:gd name="T92" fmla="*/ 18 w 57"/>
                <a:gd name="T93" fmla="*/ 10 h 39"/>
                <a:gd name="T94" fmla="*/ 16 w 57"/>
                <a:gd name="T95" fmla="*/ 12 h 39"/>
                <a:gd name="T96" fmla="*/ 14 w 57"/>
                <a:gd name="T97" fmla="*/ 12 h 39"/>
                <a:gd name="T98" fmla="*/ 12 w 57"/>
                <a:gd name="T99" fmla="*/ 12 h 39"/>
                <a:gd name="T100" fmla="*/ 10 w 57"/>
                <a:gd name="T101" fmla="*/ 12 h 39"/>
                <a:gd name="T102" fmla="*/ 8 w 57"/>
                <a:gd name="T103" fmla="*/ 14 h 39"/>
                <a:gd name="T104" fmla="*/ 6 w 57"/>
                <a:gd name="T105" fmla="*/ 14 h 39"/>
                <a:gd name="T106" fmla="*/ 4 w 57"/>
                <a:gd name="T107" fmla="*/ 14 h 39"/>
                <a:gd name="T108" fmla="*/ 2 w 57"/>
                <a:gd name="T109" fmla="*/ 14 h 39"/>
                <a:gd name="T110" fmla="*/ 2 w 57"/>
                <a:gd name="T111" fmla="*/ 15 h 39"/>
                <a:gd name="T112" fmla="*/ 0 w 57"/>
                <a:gd name="T113" fmla="*/ 15 h 39"/>
                <a:gd name="T114" fmla="*/ 8 w 57"/>
                <a:gd name="T115" fmla="*/ 38 h 3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7"/>
                <a:gd name="T175" fmla="*/ 0 h 39"/>
                <a:gd name="T176" fmla="*/ 57 w 57"/>
                <a:gd name="T177" fmla="*/ 39 h 3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7" h="39">
                  <a:moveTo>
                    <a:pt x="8" y="38"/>
                  </a:moveTo>
                  <a:lnTo>
                    <a:pt x="10" y="38"/>
                  </a:lnTo>
                  <a:lnTo>
                    <a:pt x="10" y="36"/>
                  </a:lnTo>
                  <a:lnTo>
                    <a:pt x="12" y="36"/>
                  </a:lnTo>
                  <a:lnTo>
                    <a:pt x="14" y="36"/>
                  </a:lnTo>
                  <a:lnTo>
                    <a:pt x="16" y="36"/>
                  </a:lnTo>
                  <a:lnTo>
                    <a:pt x="18" y="35"/>
                  </a:lnTo>
                  <a:lnTo>
                    <a:pt x="19" y="35"/>
                  </a:lnTo>
                  <a:lnTo>
                    <a:pt x="21" y="35"/>
                  </a:lnTo>
                  <a:lnTo>
                    <a:pt x="23" y="35"/>
                  </a:lnTo>
                  <a:lnTo>
                    <a:pt x="23" y="33"/>
                  </a:lnTo>
                  <a:lnTo>
                    <a:pt x="25" y="33"/>
                  </a:lnTo>
                  <a:lnTo>
                    <a:pt x="27" y="33"/>
                  </a:lnTo>
                  <a:lnTo>
                    <a:pt x="29" y="33"/>
                  </a:lnTo>
                  <a:lnTo>
                    <a:pt x="31" y="31"/>
                  </a:lnTo>
                  <a:lnTo>
                    <a:pt x="33" y="31"/>
                  </a:lnTo>
                  <a:lnTo>
                    <a:pt x="35" y="31"/>
                  </a:lnTo>
                  <a:lnTo>
                    <a:pt x="35" y="29"/>
                  </a:lnTo>
                  <a:lnTo>
                    <a:pt x="37" y="29"/>
                  </a:lnTo>
                  <a:lnTo>
                    <a:pt x="39" y="29"/>
                  </a:lnTo>
                  <a:lnTo>
                    <a:pt x="40" y="27"/>
                  </a:lnTo>
                  <a:lnTo>
                    <a:pt x="42" y="27"/>
                  </a:lnTo>
                  <a:lnTo>
                    <a:pt x="44" y="27"/>
                  </a:lnTo>
                  <a:lnTo>
                    <a:pt x="46" y="25"/>
                  </a:lnTo>
                  <a:lnTo>
                    <a:pt x="48" y="25"/>
                  </a:lnTo>
                  <a:lnTo>
                    <a:pt x="50" y="25"/>
                  </a:lnTo>
                  <a:lnTo>
                    <a:pt x="50" y="23"/>
                  </a:lnTo>
                  <a:lnTo>
                    <a:pt x="52" y="23"/>
                  </a:lnTo>
                  <a:lnTo>
                    <a:pt x="54" y="21"/>
                  </a:lnTo>
                  <a:lnTo>
                    <a:pt x="56" y="21"/>
                  </a:lnTo>
                  <a:lnTo>
                    <a:pt x="44" y="0"/>
                  </a:lnTo>
                  <a:lnTo>
                    <a:pt x="42" y="0"/>
                  </a:lnTo>
                  <a:lnTo>
                    <a:pt x="42" y="2"/>
                  </a:lnTo>
                  <a:lnTo>
                    <a:pt x="40" y="2"/>
                  </a:lnTo>
                  <a:lnTo>
                    <a:pt x="39" y="2"/>
                  </a:lnTo>
                  <a:lnTo>
                    <a:pt x="37" y="4"/>
                  </a:lnTo>
                  <a:lnTo>
                    <a:pt x="35" y="4"/>
                  </a:lnTo>
                  <a:lnTo>
                    <a:pt x="33" y="4"/>
                  </a:lnTo>
                  <a:lnTo>
                    <a:pt x="33" y="6"/>
                  </a:lnTo>
                  <a:lnTo>
                    <a:pt x="31" y="6"/>
                  </a:lnTo>
                  <a:lnTo>
                    <a:pt x="29" y="6"/>
                  </a:lnTo>
                  <a:lnTo>
                    <a:pt x="27" y="8"/>
                  </a:lnTo>
                  <a:lnTo>
                    <a:pt x="25" y="8"/>
                  </a:lnTo>
                  <a:lnTo>
                    <a:pt x="23" y="8"/>
                  </a:lnTo>
                  <a:lnTo>
                    <a:pt x="21" y="10"/>
                  </a:lnTo>
                  <a:lnTo>
                    <a:pt x="19" y="10"/>
                  </a:lnTo>
                  <a:lnTo>
                    <a:pt x="18" y="10"/>
                  </a:lnTo>
                  <a:lnTo>
                    <a:pt x="16" y="12"/>
                  </a:lnTo>
                  <a:lnTo>
                    <a:pt x="14" y="12"/>
                  </a:lnTo>
                  <a:lnTo>
                    <a:pt x="12" y="12"/>
                  </a:lnTo>
                  <a:lnTo>
                    <a:pt x="10" y="12"/>
                  </a:lnTo>
                  <a:lnTo>
                    <a:pt x="8" y="14"/>
                  </a:lnTo>
                  <a:lnTo>
                    <a:pt x="6" y="14"/>
                  </a:lnTo>
                  <a:lnTo>
                    <a:pt x="4" y="14"/>
                  </a:lnTo>
                  <a:lnTo>
                    <a:pt x="2" y="14"/>
                  </a:lnTo>
                  <a:lnTo>
                    <a:pt x="2" y="15"/>
                  </a:lnTo>
                  <a:lnTo>
                    <a:pt x="0" y="15"/>
                  </a:lnTo>
                  <a:lnTo>
                    <a:pt x="8" y="38"/>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57" name="Freeform 185"/>
            <p:cNvSpPr>
              <a:spLocks/>
            </p:cNvSpPr>
            <p:nvPr/>
          </p:nvSpPr>
          <p:spPr bwMode="auto">
            <a:xfrm>
              <a:off x="2896" y="1734"/>
              <a:ext cx="78" cy="80"/>
            </a:xfrm>
            <a:custGeom>
              <a:avLst/>
              <a:gdLst>
                <a:gd name="T0" fmla="*/ 23 w 78"/>
                <a:gd name="T1" fmla="*/ 77 h 80"/>
                <a:gd name="T2" fmla="*/ 25 w 78"/>
                <a:gd name="T3" fmla="*/ 69 h 80"/>
                <a:gd name="T4" fmla="*/ 29 w 78"/>
                <a:gd name="T5" fmla="*/ 62 h 80"/>
                <a:gd name="T6" fmla="*/ 33 w 78"/>
                <a:gd name="T7" fmla="*/ 54 h 80"/>
                <a:gd name="T8" fmla="*/ 37 w 78"/>
                <a:gd name="T9" fmla="*/ 48 h 80"/>
                <a:gd name="T10" fmla="*/ 41 w 78"/>
                <a:gd name="T11" fmla="*/ 44 h 80"/>
                <a:gd name="T12" fmla="*/ 44 w 78"/>
                <a:gd name="T13" fmla="*/ 39 h 80"/>
                <a:gd name="T14" fmla="*/ 48 w 78"/>
                <a:gd name="T15" fmla="*/ 37 h 80"/>
                <a:gd name="T16" fmla="*/ 52 w 78"/>
                <a:gd name="T17" fmla="*/ 33 h 80"/>
                <a:gd name="T18" fmla="*/ 56 w 78"/>
                <a:gd name="T19" fmla="*/ 31 h 80"/>
                <a:gd name="T20" fmla="*/ 60 w 78"/>
                <a:gd name="T21" fmla="*/ 29 h 80"/>
                <a:gd name="T22" fmla="*/ 64 w 78"/>
                <a:gd name="T23" fmla="*/ 27 h 80"/>
                <a:gd name="T24" fmla="*/ 65 w 78"/>
                <a:gd name="T25" fmla="*/ 25 h 80"/>
                <a:gd name="T26" fmla="*/ 69 w 78"/>
                <a:gd name="T27" fmla="*/ 25 h 80"/>
                <a:gd name="T28" fmla="*/ 73 w 78"/>
                <a:gd name="T29" fmla="*/ 23 h 80"/>
                <a:gd name="T30" fmla="*/ 77 w 78"/>
                <a:gd name="T31" fmla="*/ 23 h 80"/>
                <a:gd name="T32" fmla="*/ 67 w 78"/>
                <a:gd name="T33" fmla="*/ 0 h 80"/>
                <a:gd name="T34" fmla="*/ 64 w 78"/>
                <a:gd name="T35" fmla="*/ 2 h 80"/>
                <a:gd name="T36" fmla="*/ 60 w 78"/>
                <a:gd name="T37" fmla="*/ 2 h 80"/>
                <a:gd name="T38" fmla="*/ 56 w 78"/>
                <a:gd name="T39" fmla="*/ 4 h 80"/>
                <a:gd name="T40" fmla="*/ 52 w 78"/>
                <a:gd name="T41" fmla="*/ 6 h 80"/>
                <a:gd name="T42" fmla="*/ 46 w 78"/>
                <a:gd name="T43" fmla="*/ 8 h 80"/>
                <a:gd name="T44" fmla="*/ 41 w 78"/>
                <a:gd name="T45" fmla="*/ 12 h 80"/>
                <a:gd name="T46" fmla="*/ 37 w 78"/>
                <a:gd name="T47" fmla="*/ 16 h 80"/>
                <a:gd name="T48" fmla="*/ 31 w 78"/>
                <a:gd name="T49" fmla="*/ 20 h 80"/>
                <a:gd name="T50" fmla="*/ 25 w 78"/>
                <a:gd name="T51" fmla="*/ 25 h 80"/>
                <a:gd name="T52" fmla="*/ 20 w 78"/>
                <a:gd name="T53" fmla="*/ 31 h 80"/>
                <a:gd name="T54" fmla="*/ 16 w 78"/>
                <a:gd name="T55" fmla="*/ 39 h 80"/>
                <a:gd name="T56" fmla="*/ 10 w 78"/>
                <a:gd name="T57" fmla="*/ 46 h 80"/>
                <a:gd name="T58" fmla="*/ 6 w 78"/>
                <a:gd name="T59" fmla="*/ 54 h 80"/>
                <a:gd name="T60" fmla="*/ 2 w 78"/>
                <a:gd name="T61" fmla="*/ 64 h 80"/>
                <a:gd name="T62" fmla="*/ 21 w 78"/>
                <a:gd name="T63" fmla="*/ 79 h 8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8"/>
                <a:gd name="T97" fmla="*/ 0 h 80"/>
                <a:gd name="T98" fmla="*/ 78 w 78"/>
                <a:gd name="T99" fmla="*/ 80 h 8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8" h="80">
                  <a:moveTo>
                    <a:pt x="21" y="79"/>
                  </a:moveTo>
                  <a:lnTo>
                    <a:pt x="23" y="77"/>
                  </a:lnTo>
                  <a:lnTo>
                    <a:pt x="23" y="73"/>
                  </a:lnTo>
                  <a:lnTo>
                    <a:pt x="25" y="69"/>
                  </a:lnTo>
                  <a:lnTo>
                    <a:pt x="27" y="66"/>
                  </a:lnTo>
                  <a:lnTo>
                    <a:pt x="29" y="62"/>
                  </a:lnTo>
                  <a:lnTo>
                    <a:pt x="31" y="58"/>
                  </a:lnTo>
                  <a:lnTo>
                    <a:pt x="33" y="54"/>
                  </a:lnTo>
                  <a:lnTo>
                    <a:pt x="35" y="52"/>
                  </a:lnTo>
                  <a:lnTo>
                    <a:pt x="37" y="48"/>
                  </a:lnTo>
                  <a:lnTo>
                    <a:pt x="39" y="46"/>
                  </a:lnTo>
                  <a:lnTo>
                    <a:pt x="41" y="44"/>
                  </a:lnTo>
                  <a:lnTo>
                    <a:pt x="42" y="41"/>
                  </a:lnTo>
                  <a:lnTo>
                    <a:pt x="44" y="39"/>
                  </a:lnTo>
                  <a:lnTo>
                    <a:pt x="46" y="37"/>
                  </a:lnTo>
                  <a:lnTo>
                    <a:pt x="48" y="37"/>
                  </a:lnTo>
                  <a:lnTo>
                    <a:pt x="50" y="35"/>
                  </a:lnTo>
                  <a:lnTo>
                    <a:pt x="52" y="33"/>
                  </a:lnTo>
                  <a:lnTo>
                    <a:pt x="54" y="31"/>
                  </a:lnTo>
                  <a:lnTo>
                    <a:pt x="56" y="31"/>
                  </a:lnTo>
                  <a:lnTo>
                    <a:pt x="58" y="29"/>
                  </a:lnTo>
                  <a:lnTo>
                    <a:pt x="60" y="29"/>
                  </a:lnTo>
                  <a:lnTo>
                    <a:pt x="62" y="27"/>
                  </a:lnTo>
                  <a:lnTo>
                    <a:pt x="64" y="27"/>
                  </a:lnTo>
                  <a:lnTo>
                    <a:pt x="65" y="27"/>
                  </a:lnTo>
                  <a:lnTo>
                    <a:pt x="65" y="25"/>
                  </a:lnTo>
                  <a:lnTo>
                    <a:pt x="67" y="25"/>
                  </a:lnTo>
                  <a:lnTo>
                    <a:pt x="69" y="25"/>
                  </a:lnTo>
                  <a:lnTo>
                    <a:pt x="71" y="25"/>
                  </a:lnTo>
                  <a:lnTo>
                    <a:pt x="73" y="23"/>
                  </a:lnTo>
                  <a:lnTo>
                    <a:pt x="75" y="23"/>
                  </a:lnTo>
                  <a:lnTo>
                    <a:pt x="77" y="23"/>
                  </a:lnTo>
                  <a:lnTo>
                    <a:pt x="69" y="0"/>
                  </a:lnTo>
                  <a:lnTo>
                    <a:pt x="67" y="0"/>
                  </a:lnTo>
                  <a:lnTo>
                    <a:pt x="65" y="0"/>
                  </a:lnTo>
                  <a:lnTo>
                    <a:pt x="64" y="2"/>
                  </a:lnTo>
                  <a:lnTo>
                    <a:pt x="62" y="2"/>
                  </a:lnTo>
                  <a:lnTo>
                    <a:pt x="60" y="2"/>
                  </a:lnTo>
                  <a:lnTo>
                    <a:pt x="58" y="4"/>
                  </a:lnTo>
                  <a:lnTo>
                    <a:pt x="56" y="4"/>
                  </a:lnTo>
                  <a:lnTo>
                    <a:pt x="54" y="6"/>
                  </a:lnTo>
                  <a:lnTo>
                    <a:pt x="52" y="6"/>
                  </a:lnTo>
                  <a:lnTo>
                    <a:pt x="48" y="8"/>
                  </a:lnTo>
                  <a:lnTo>
                    <a:pt x="46" y="8"/>
                  </a:lnTo>
                  <a:lnTo>
                    <a:pt x="44" y="10"/>
                  </a:lnTo>
                  <a:lnTo>
                    <a:pt x="41" y="12"/>
                  </a:lnTo>
                  <a:lnTo>
                    <a:pt x="39" y="14"/>
                  </a:lnTo>
                  <a:lnTo>
                    <a:pt x="37" y="16"/>
                  </a:lnTo>
                  <a:lnTo>
                    <a:pt x="33" y="18"/>
                  </a:lnTo>
                  <a:lnTo>
                    <a:pt x="31" y="20"/>
                  </a:lnTo>
                  <a:lnTo>
                    <a:pt x="27" y="21"/>
                  </a:lnTo>
                  <a:lnTo>
                    <a:pt x="25" y="25"/>
                  </a:lnTo>
                  <a:lnTo>
                    <a:pt x="23" y="27"/>
                  </a:lnTo>
                  <a:lnTo>
                    <a:pt x="20" y="31"/>
                  </a:lnTo>
                  <a:lnTo>
                    <a:pt x="18" y="35"/>
                  </a:lnTo>
                  <a:lnTo>
                    <a:pt x="16" y="39"/>
                  </a:lnTo>
                  <a:lnTo>
                    <a:pt x="12" y="43"/>
                  </a:lnTo>
                  <a:lnTo>
                    <a:pt x="10" y="46"/>
                  </a:lnTo>
                  <a:lnTo>
                    <a:pt x="8" y="50"/>
                  </a:lnTo>
                  <a:lnTo>
                    <a:pt x="6" y="54"/>
                  </a:lnTo>
                  <a:lnTo>
                    <a:pt x="4" y="60"/>
                  </a:lnTo>
                  <a:lnTo>
                    <a:pt x="2" y="64"/>
                  </a:lnTo>
                  <a:lnTo>
                    <a:pt x="0" y="69"/>
                  </a:lnTo>
                  <a:lnTo>
                    <a:pt x="21" y="79"/>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58" name="Freeform 186"/>
            <p:cNvSpPr>
              <a:spLocks/>
            </p:cNvSpPr>
            <p:nvPr/>
          </p:nvSpPr>
          <p:spPr bwMode="auto">
            <a:xfrm>
              <a:off x="2864" y="1803"/>
              <a:ext cx="54" cy="101"/>
            </a:xfrm>
            <a:custGeom>
              <a:avLst/>
              <a:gdLst>
                <a:gd name="T0" fmla="*/ 25 w 54"/>
                <a:gd name="T1" fmla="*/ 100 h 101"/>
                <a:gd name="T2" fmla="*/ 25 w 54"/>
                <a:gd name="T3" fmla="*/ 96 h 101"/>
                <a:gd name="T4" fmla="*/ 25 w 54"/>
                <a:gd name="T5" fmla="*/ 94 h 101"/>
                <a:gd name="T6" fmla="*/ 25 w 54"/>
                <a:gd name="T7" fmla="*/ 92 h 101"/>
                <a:gd name="T8" fmla="*/ 27 w 54"/>
                <a:gd name="T9" fmla="*/ 88 h 101"/>
                <a:gd name="T10" fmla="*/ 27 w 54"/>
                <a:gd name="T11" fmla="*/ 87 h 101"/>
                <a:gd name="T12" fmla="*/ 29 w 54"/>
                <a:gd name="T13" fmla="*/ 83 h 101"/>
                <a:gd name="T14" fmla="*/ 29 w 54"/>
                <a:gd name="T15" fmla="*/ 79 h 101"/>
                <a:gd name="T16" fmla="*/ 30 w 54"/>
                <a:gd name="T17" fmla="*/ 77 h 101"/>
                <a:gd name="T18" fmla="*/ 30 w 54"/>
                <a:gd name="T19" fmla="*/ 73 h 101"/>
                <a:gd name="T20" fmla="*/ 32 w 54"/>
                <a:gd name="T21" fmla="*/ 69 h 101"/>
                <a:gd name="T22" fmla="*/ 32 w 54"/>
                <a:gd name="T23" fmla="*/ 66 h 101"/>
                <a:gd name="T24" fmla="*/ 34 w 54"/>
                <a:gd name="T25" fmla="*/ 62 h 101"/>
                <a:gd name="T26" fmla="*/ 36 w 54"/>
                <a:gd name="T27" fmla="*/ 58 h 101"/>
                <a:gd name="T28" fmla="*/ 36 w 54"/>
                <a:gd name="T29" fmla="*/ 54 h 101"/>
                <a:gd name="T30" fmla="*/ 38 w 54"/>
                <a:gd name="T31" fmla="*/ 50 h 101"/>
                <a:gd name="T32" fmla="*/ 40 w 54"/>
                <a:gd name="T33" fmla="*/ 46 h 101"/>
                <a:gd name="T34" fmla="*/ 42 w 54"/>
                <a:gd name="T35" fmla="*/ 43 h 101"/>
                <a:gd name="T36" fmla="*/ 42 w 54"/>
                <a:gd name="T37" fmla="*/ 39 h 101"/>
                <a:gd name="T38" fmla="*/ 44 w 54"/>
                <a:gd name="T39" fmla="*/ 35 h 101"/>
                <a:gd name="T40" fmla="*/ 46 w 54"/>
                <a:gd name="T41" fmla="*/ 31 h 101"/>
                <a:gd name="T42" fmla="*/ 46 w 54"/>
                <a:gd name="T43" fmla="*/ 29 h 101"/>
                <a:gd name="T44" fmla="*/ 48 w 54"/>
                <a:gd name="T45" fmla="*/ 25 h 101"/>
                <a:gd name="T46" fmla="*/ 50 w 54"/>
                <a:gd name="T47" fmla="*/ 23 h 101"/>
                <a:gd name="T48" fmla="*/ 50 w 54"/>
                <a:gd name="T49" fmla="*/ 20 h 101"/>
                <a:gd name="T50" fmla="*/ 52 w 54"/>
                <a:gd name="T51" fmla="*/ 18 h 101"/>
                <a:gd name="T52" fmla="*/ 52 w 54"/>
                <a:gd name="T53" fmla="*/ 16 h 101"/>
                <a:gd name="T54" fmla="*/ 52 w 54"/>
                <a:gd name="T55" fmla="*/ 14 h 101"/>
                <a:gd name="T56" fmla="*/ 53 w 54"/>
                <a:gd name="T57" fmla="*/ 12 h 101"/>
                <a:gd name="T58" fmla="*/ 53 w 54"/>
                <a:gd name="T59" fmla="*/ 10 h 101"/>
                <a:gd name="T60" fmla="*/ 32 w 54"/>
                <a:gd name="T61" fmla="*/ 0 h 101"/>
                <a:gd name="T62" fmla="*/ 30 w 54"/>
                <a:gd name="T63" fmla="*/ 2 h 101"/>
                <a:gd name="T64" fmla="*/ 30 w 54"/>
                <a:gd name="T65" fmla="*/ 4 h 101"/>
                <a:gd name="T66" fmla="*/ 29 w 54"/>
                <a:gd name="T67" fmla="*/ 6 h 101"/>
                <a:gd name="T68" fmla="*/ 29 w 54"/>
                <a:gd name="T69" fmla="*/ 8 h 101"/>
                <a:gd name="T70" fmla="*/ 27 w 54"/>
                <a:gd name="T71" fmla="*/ 12 h 101"/>
                <a:gd name="T72" fmla="*/ 27 w 54"/>
                <a:gd name="T73" fmla="*/ 14 h 101"/>
                <a:gd name="T74" fmla="*/ 25 w 54"/>
                <a:gd name="T75" fmla="*/ 18 h 101"/>
                <a:gd name="T76" fmla="*/ 25 w 54"/>
                <a:gd name="T77" fmla="*/ 20 h 101"/>
                <a:gd name="T78" fmla="*/ 23 w 54"/>
                <a:gd name="T79" fmla="*/ 23 h 101"/>
                <a:gd name="T80" fmla="*/ 21 w 54"/>
                <a:gd name="T81" fmla="*/ 27 h 101"/>
                <a:gd name="T82" fmla="*/ 21 w 54"/>
                <a:gd name="T83" fmla="*/ 31 h 101"/>
                <a:gd name="T84" fmla="*/ 19 w 54"/>
                <a:gd name="T85" fmla="*/ 33 h 101"/>
                <a:gd name="T86" fmla="*/ 17 w 54"/>
                <a:gd name="T87" fmla="*/ 37 h 101"/>
                <a:gd name="T88" fmla="*/ 15 w 54"/>
                <a:gd name="T89" fmla="*/ 41 h 101"/>
                <a:gd name="T90" fmla="*/ 15 w 54"/>
                <a:gd name="T91" fmla="*/ 46 h 101"/>
                <a:gd name="T92" fmla="*/ 13 w 54"/>
                <a:gd name="T93" fmla="*/ 50 h 101"/>
                <a:gd name="T94" fmla="*/ 11 w 54"/>
                <a:gd name="T95" fmla="*/ 54 h 101"/>
                <a:gd name="T96" fmla="*/ 9 w 54"/>
                <a:gd name="T97" fmla="*/ 58 h 101"/>
                <a:gd name="T98" fmla="*/ 9 w 54"/>
                <a:gd name="T99" fmla="*/ 62 h 101"/>
                <a:gd name="T100" fmla="*/ 8 w 54"/>
                <a:gd name="T101" fmla="*/ 66 h 101"/>
                <a:gd name="T102" fmla="*/ 8 w 54"/>
                <a:gd name="T103" fmla="*/ 69 h 101"/>
                <a:gd name="T104" fmla="*/ 6 w 54"/>
                <a:gd name="T105" fmla="*/ 73 h 101"/>
                <a:gd name="T106" fmla="*/ 4 w 54"/>
                <a:gd name="T107" fmla="*/ 77 h 101"/>
                <a:gd name="T108" fmla="*/ 4 w 54"/>
                <a:gd name="T109" fmla="*/ 81 h 101"/>
                <a:gd name="T110" fmla="*/ 2 w 54"/>
                <a:gd name="T111" fmla="*/ 85 h 101"/>
                <a:gd name="T112" fmla="*/ 2 w 54"/>
                <a:gd name="T113" fmla="*/ 88 h 101"/>
                <a:gd name="T114" fmla="*/ 2 w 54"/>
                <a:gd name="T115" fmla="*/ 90 h 101"/>
                <a:gd name="T116" fmla="*/ 2 w 54"/>
                <a:gd name="T117" fmla="*/ 94 h 101"/>
                <a:gd name="T118" fmla="*/ 0 w 54"/>
                <a:gd name="T119" fmla="*/ 98 h 101"/>
                <a:gd name="T120" fmla="*/ 25 w 54"/>
                <a:gd name="T121" fmla="*/ 100 h 10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4"/>
                <a:gd name="T184" fmla="*/ 0 h 101"/>
                <a:gd name="T185" fmla="*/ 54 w 54"/>
                <a:gd name="T186" fmla="*/ 101 h 10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4" h="101">
                  <a:moveTo>
                    <a:pt x="25" y="100"/>
                  </a:moveTo>
                  <a:lnTo>
                    <a:pt x="25" y="96"/>
                  </a:lnTo>
                  <a:lnTo>
                    <a:pt x="25" y="94"/>
                  </a:lnTo>
                  <a:lnTo>
                    <a:pt x="25" y="92"/>
                  </a:lnTo>
                  <a:lnTo>
                    <a:pt x="27" y="88"/>
                  </a:lnTo>
                  <a:lnTo>
                    <a:pt x="27" y="87"/>
                  </a:lnTo>
                  <a:lnTo>
                    <a:pt x="29" y="83"/>
                  </a:lnTo>
                  <a:lnTo>
                    <a:pt x="29" y="79"/>
                  </a:lnTo>
                  <a:lnTo>
                    <a:pt x="30" y="77"/>
                  </a:lnTo>
                  <a:lnTo>
                    <a:pt x="30" y="73"/>
                  </a:lnTo>
                  <a:lnTo>
                    <a:pt x="32" y="69"/>
                  </a:lnTo>
                  <a:lnTo>
                    <a:pt x="32" y="66"/>
                  </a:lnTo>
                  <a:lnTo>
                    <a:pt x="34" y="62"/>
                  </a:lnTo>
                  <a:lnTo>
                    <a:pt x="36" y="58"/>
                  </a:lnTo>
                  <a:lnTo>
                    <a:pt x="36" y="54"/>
                  </a:lnTo>
                  <a:lnTo>
                    <a:pt x="38" y="50"/>
                  </a:lnTo>
                  <a:lnTo>
                    <a:pt x="40" y="46"/>
                  </a:lnTo>
                  <a:lnTo>
                    <a:pt x="42" y="43"/>
                  </a:lnTo>
                  <a:lnTo>
                    <a:pt x="42" y="39"/>
                  </a:lnTo>
                  <a:lnTo>
                    <a:pt x="44" y="35"/>
                  </a:lnTo>
                  <a:lnTo>
                    <a:pt x="46" y="31"/>
                  </a:lnTo>
                  <a:lnTo>
                    <a:pt x="46" y="29"/>
                  </a:lnTo>
                  <a:lnTo>
                    <a:pt x="48" y="25"/>
                  </a:lnTo>
                  <a:lnTo>
                    <a:pt x="50" y="23"/>
                  </a:lnTo>
                  <a:lnTo>
                    <a:pt x="50" y="20"/>
                  </a:lnTo>
                  <a:lnTo>
                    <a:pt x="52" y="18"/>
                  </a:lnTo>
                  <a:lnTo>
                    <a:pt x="52" y="16"/>
                  </a:lnTo>
                  <a:lnTo>
                    <a:pt x="52" y="14"/>
                  </a:lnTo>
                  <a:lnTo>
                    <a:pt x="53" y="12"/>
                  </a:lnTo>
                  <a:lnTo>
                    <a:pt x="53" y="10"/>
                  </a:lnTo>
                  <a:lnTo>
                    <a:pt x="32" y="0"/>
                  </a:lnTo>
                  <a:lnTo>
                    <a:pt x="30" y="2"/>
                  </a:lnTo>
                  <a:lnTo>
                    <a:pt x="30" y="4"/>
                  </a:lnTo>
                  <a:lnTo>
                    <a:pt x="29" y="6"/>
                  </a:lnTo>
                  <a:lnTo>
                    <a:pt x="29" y="8"/>
                  </a:lnTo>
                  <a:lnTo>
                    <a:pt x="27" y="12"/>
                  </a:lnTo>
                  <a:lnTo>
                    <a:pt x="27" y="14"/>
                  </a:lnTo>
                  <a:lnTo>
                    <a:pt x="25" y="18"/>
                  </a:lnTo>
                  <a:lnTo>
                    <a:pt x="25" y="20"/>
                  </a:lnTo>
                  <a:lnTo>
                    <a:pt x="23" y="23"/>
                  </a:lnTo>
                  <a:lnTo>
                    <a:pt x="21" y="27"/>
                  </a:lnTo>
                  <a:lnTo>
                    <a:pt x="21" y="31"/>
                  </a:lnTo>
                  <a:lnTo>
                    <a:pt x="19" y="33"/>
                  </a:lnTo>
                  <a:lnTo>
                    <a:pt x="17" y="37"/>
                  </a:lnTo>
                  <a:lnTo>
                    <a:pt x="15" y="41"/>
                  </a:lnTo>
                  <a:lnTo>
                    <a:pt x="15" y="46"/>
                  </a:lnTo>
                  <a:lnTo>
                    <a:pt x="13" y="50"/>
                  </a:lnTo>
                  <a:lnTo>
                    <a:pt x="11" y="54"/>
                  </a:lnTo>
                  <a:lnTo>
                    <a:pt x="9" y="58"/>
                  </a:lnTo>
                  <a:lnTo>
                    <a:pt x="9" y="62"/>
                  </a:lnTo>
                  <a:lnTo>
                    <a:pt x="8" y="66"/>
                  </a:lnTo>
                  <a:lnTo>
                    <a:pt x="8" y="69"/>
                  </a:lnTo>
                  <a:lnTo>
                    <a:pt x="6" y="73"/>
                  </a:lnTo>
                  <a:lnTo>
                    <a:pt x="4" y="77"/>
                  </a:lnTo>
                  <a:lnTo>
                    <a:pt x="4" y="81"/>
                  </a:lnTo>
                  <a:lnTo>
                    <a:pt x="2" y="85"/>
                  </a:lnTo>
                  <a:lnTo>
                    <a:pt x="2" y="88"/>
                  </a:lnTo>
                  <a:lnTo>
                    <a:pt x="2" y="90"/>
                  </a:lnTo>
                  <a:lnTo>
                    <a:pt x="2" y="94"/>
                  </a:lnTo>
                  <a:lnTo>
                    <a:pt x="0" y="98"/>
                  </a:lnTo>
                  <a:lnTo>
                    <a:pt x="25" y="10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59" name="Freeform 187"/>
            <p:cNvSpPr>
              <a:spLocks/>
            </p:cNvSpPr>
            <p:nvPr/>
          </p:nvSpPr>
          <p:spPr bwMode="auto">
            <a:xfrm>
              <a:off x="2864" y="1901"/>
              <a:ext cx="31" cy="129"/>
            </a:xfrm>
            <a:custGeom>
              <a:avLst/>
              <a:gdLst>
                <a:gd name="T0" fmla="*/ 30 w 31"/>
                <a:gd name="T1" fmla="*/ 125 h 129"/>
                <a:gd name="T2" fmla="*/ 30 w 31"/>
                <a:gd name="T3" fmla="*/ 121 h 129"/>
                <a:gd name="T4" fmla="*/ 30 w 31"/>
                <a:gd name="T5" fmla="*/ 115 h 129"/>
                <a:gd name="T6" fmla="*/ 30 w 31"/>
                <a:gd name="T7" fmla="*/ 107 h 129"/>
                <a:gd name="T8" fmla="*/ 30 w 31"/>
                <a:gd name="T9" fmla="*/ 100 h 129"/>
                <a:gd name="T10" fmla="*/ 29 w 31"/>
                <a:gd name="T11" fmla="*/ 92 h 129"/>
                <a:gd name="T12" fmla="*/ 29 w 31"/>
                <a:gd name="T13" fmla="*/ 82 h 129"/>
                <a:gd name="T14" fmla="*/ 29 w 31"/>
                <a:gd name="T15" fmla="*/ 73 h 129"/>
                <a:gd name="T16" fmla="*/ 27 w 31"/>
                <a:gd name="T17" fmla="*/ 63 h 129"/>
                <a:gd name="T18" fmla="*/ 27 w 31"/>
                <a:gd name="T19" fmla="*/ 52 h 129"/>
                <a:gd name="T20" fmla="*/ 25 w 31"/>
                <a:gd name="T21" fmla="*/ 42 h 129"/>
                <a:gd name="T22" fmla="*/ 25 w 31"/>
                <a:gd name="T23" fmla="*/ 33 h 129"/>
                <a:gd name="T24" fmla="*/ 25 w 31"/>
                <a:gd name="T25" fmla="*/ 25 h 129"/>
                <a:gd name="T26" fmla="*/ 25 w 31"/>
                <a:gd name="T27" fmla="*/ 15 h 129"/>
                <a:gd name="T28" fmla="*/ 25 w 31"/>
                <a:gd name="T29" fmla="*/ 10 h 129"/>
                <a:gd name="T30" fmla="*/ 25 w 31"/>
                <a:gd name="T31" fmla="*/ 4 h 129"/>
                <a:gd name="T32" fmla="*/ 0 w 31"/>
                <a:gd name="T33" fmla="*/ 0 h 129"/>
                <a:gd name="T34" fmla="*/ 0 w 31"/>
                <a:gd name="T35" fmla="*/ 6 h 129"/>
                <a:gd name="T36" fmla="*/ 0 w 31"/>
                <a:gd name="T37" fmla="*/ 13 h 129"/>
                <a:gd name="T38" fmla="*/ 0 w 31"/>
                <a:gd name="T39" fmla="*/ 21 h 129"/>
                <a:gd name="T40" fmla="*/ 2 w 31"/>
                <a:gd name="T41" fmla="*/ 29 h 129"/>
                <a:gd name="T42" fmla="*/ 2 w 31"/>
                <a:gd name="T43" fmla="*/ 38 h 129"/>
                <a:gd name="T44" fmla="*/ 2 w 31"/>
                <a:gd name="T45" fmla="*/ 50 h 129"/>
                <a:gd name="T46" fmla="*/ 2 w 31"/>
                <a:gd name="T47" fmla="*/ 59 h 129"/>
                <a:gd name="T48" fmla="*/ 4 w 31"/>
                <a:gd name="T49" fmla="*/ 69 h 129"/>
                <a:gd name="T50" fmla="*/ 4 w 31"/>
                <a:gd name="T51" fmla="*/ 79 h 129"/>
                <a:gd name="T52" fmla="*/ 6 w 31"/>
                <a:gd name="T53" fmla="*/ 88 h 129"/>
                <a:gd name="T54" fmla="*/ 6 w 31"/>
                <a:gd name="T55" fmla="*/ 98 h 129"/>
                <a:gd name="T56" fmla="*/ 6 w 31"/>
                <a:gd name="T57" fmla="*/ 105 h 129"/>
                <a:gd name="T58" fmla="*/ 6 w 31"/>
                <a:gd name="T59" fmla="*/ 113 h 129"/>
                <a:gd name="T60" fmla="*/ 6 w 31"/>
                <a:gd name="T61" fmla="*/ 119 h 129"/>
                <a:gd name="T62" fmla="*/ 8 w 31"/>
                <a:gd name="T63" fmla="*/ 123 h 129"/>
                <a:gd name="T64" fmla="*/ 8 w 31"/>
                <a:gd name="T65" fmla="*/ 125 h 1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
                <a:gd name="T100" fmla="*/ 0 h 129"/>
                <a:gd name="T101" fmla="*/ 31 w 31"/>
                <a:gd name="T102" fmla="*/ 129 h 1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 h="129">
                  <a:moveTo>
                    <a:pt x="30" y="128"/>
                  </a:moveTo>
                  <a:lnTo>
                    <a:pt x="30" y="125"/>
                  </a:lnTo>
                  <a:lnTo>
                    <a:pt x="30" y="123"/>
                  </a:lnTo>
                  <a:lnTo>
                    <a:pt x="30" y="121"/>
                  </a:lnTo>
                  <a:lnTo>
                    <a:pt x="30" y="119"/>
                  </a:lnTo>
                  <a:lnTo>
                    <a:pt x="30" y="115"/>
                  </a:lnTo>
                  <a:lnTo>
                    <a:pt x="30" y="111"/>
                  </a:lnTo>
                  <a:lnTo>
                    <a:pt x="30" y="107"/>
                  </a:lnTo>
                  <a:lnTo>
                    <a:pt x="30" y="104"/>
                  </a:lnTo>
                  <a:lnTo>
                    <a:pt x="30" y="100"/>
                  </a:lnTo>
                  <a:lnTo>
                    <a:pt x="29" y="96"/>
                  </a:lnTo>
                  <a:lnTo>
                    <a:pt x="29" y="92"/>
                  </a:lnTo>
                  <a:lnTo>
                    <a:pt x="29" y="86"/>
                  </a:lnTo>
                  <a:lnTo>
                    <a:pt x="29" y="82"/>
                  </a:lnTo>
                  <a:lnTo>
                    <a:pt x="29" y="77"/>
                  </a:lnTo>
                  <a:lnTo>
                    <a:pt x="29" y="73"/>
                  </a:lnTo>
                  <a:lnTo>
                    <a:pt x="27" y="67"/>
                  </a:lnTo>
                  <a:lnTo>
                    <a:pt x="27" y="63"/>
                  </a:lnTo>
                  <a:lnTo>
                    <a:pt x="27" y="58"/>
                  </a:lnTo>
                  <a:lnTo>
                    <a:pt x="27" y="52"/>
                  </a:lnTo>
                  <a:lnTo>
                    <a:pt x="27" y="48"/>
                  </a:lnTo>
                  <a:lnTo>
                    <a:pt x="25" y="42"/>
                  </a:lnTo>
                  <a:lnTo>
                    <a:pt x="25" y="38"/>
                  </a:lnTo>
                  <a:lnTo>
                    <a:pt x="25" y="33"/>
                  </a:lnTo>
                  <a:lnTo>
                    <a:pt x="25" y="29"/>
                  </a:lnTo>
                  <a:lnTo>
                    <a:pt x="25" y="25"/>
                  </a:lnTo>
                  <a:lnTo>
                    <a:pt x="25" y="19"/>
                  </a:lnTo>
                  <a:lnTo>
                    <a:pt x="25" y="15"/>
                  </a:lnTo>
                  <a:lnTo>
                    <a:pt x="25" y="12"/>
                  </a:lnTo>
                  <a:lnTo>
                    <a:pt x="25" y="10"/>
                  </a:lnTo>
                  <a:lnTo>
                    <a:pt x="25" y="6"/>
                  </a:lnTo>
                  <a:lnTo>
                    <a:pt x="25" y="4"/>
                  </a:lnTo>
                  <a:lnTo>
                    <a:pt x="25" y="2"/>
                  </a:lnTo>
                  <a:lnTo>
                    <a:pt x="0" y="0"/>
                  </a:lnTo>
                  <a:lnTo>
                    <a:pt x="0" y="2"/>
                  </a:lnTo>
                  <a:lnTo>
                    <a:pt x="0" y="6"/>
                  </a:lnTo>
                  <a:lnTo>
                    <a:pt x="0" y="10"/>
                  </a:lnTo>
                  <a:lnTo>
                    <a:pt x="0" y="13"/>
                  </a:lnTo>
                  <a:lnTo>
                    <a:pt x="0" y="17"/>
                  </a:lnTo>
                  <a:lnTo>
                    <a:pt x="0" y="21"/>
                  </a:lnTo>
                  <a:lnTo>
                    <a:pt x="0" y="25"/>
                  </a:lnTo>
                  <a:lnTo>
                    <a:pt x="2" y="29"/>
                  </a:lnTo>
                  <a:lnTo>
                    <a:pt x="2" y="35"/>
                  </a:lnTo>
                  <a:lnTo>
                    <a:pt x="2" y="38"/>
                  </a:lnTo>
                  <a:lnTo>
                    <a:pt x="2" y="44"/>
                  </a:lnTo>
                  <a:lnTo>
                    <a:pt x="2" y="50"/>
                  </a:lnTo>
                  <a:lnTo>
                    <a:pt x="2" y="54"/>
                  </a:lnTo>
                  <a:lnTo>
                    <a:pt x="2" y="59"/>
                  </a:lnTo>
                  <a:lnTo>
                    <a:pt x="4" y="63"/>
                  </a:lnTo>
                  <a:lnTo>
                    <a:pt x="4" y="69"/>
                  </a:lnTo>
                  <a:lnTo>
                    <a:pt x="4" y="75"/>
                  </a:lnTo>
                  <a:lnTo>
                    <a:pt x="4" y="79"/>
                  </a:lnTo>
                  <a:lnTo>
                    <a:pt x="4" y="84"/>
                  </a:lnTo>
                  <a:lnTo>
                    <a:pt x="6" y="88"/>
                  </a:lnTo>
                  <a:lnTo>
                    <a:pt x="6" y="94"/>
                  </a:lnTo>
                  <a:lnTo>
                    <a:pt x="6" y="98"/>
                  </a:lnTo>
                  <a:lnTo>
                    <a:pt x="6" y="102"/>
                  </a:lnTo>
                  <a:lnTo>
                    <a:pt x="6" y="105"/>
                  </a:lnTo>
                  <a:lnTo>
                    <a:pt x="6" y="109"/>
                  </a:lnTo>
                  <a:lnTo>
                    <a:pt x="6" y="113"/>
                  </a:lnTo>
                  <a:lnTo>
                    <a:pt x="6" y="115"/>
                  </a:lnTo>
                  <a:lnTo>
                    <a:pt x="6" y="119"/>
                  </a:lnTo>
                  <a:lnTo>
                    <a:pt x="8" y="121"/>
                  </a:lnTo>
                  <a:lnTo>
                    <a:pt x="8" y="123"/>
                  </a:lnTo>
                  <a:lnTo>
                    <a:pt x="6" y="125"/>
                  </a:lnTo>
                  <a:lnTo>
                    <a:pt x="8" y="125"/>
                  </a:lnTo>
                  <a:lnTo>
                    <a:pt x="30" y="128"/>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60" name="Freeform 188"/>
            <p:cNvSpPr>
              <a:spLocks/>
            </p:cNvSpPr>
            <p:nvPr/>
          </p:nvSpPr>
          <p:spPr bwMode="auto">
            <a:xfrm>
              <a:off x="2852" y="2026"/>
              <a:ext cx="43" cy="94"/>
            </a:xfrm>
            <a:custGeom>
              <a:avLst/>
              <a:gdLst>
                <a:gd name="T0" fmla="*/ 25 w 43"/>
                <a:gd name="T1" fmla="*/ 92 h 94"/>
                <a:gd name="T2" fmla="*/ 25 w 43"/>
                <a:gd name="T3" fmla="*/ 86 h 94"/>
                <a:gd name="T4" fmla="*/ 27 w 43"/>
                <a:gd name="T5" fmla="*/ 82 h 94"/>
                <a:gd name="T6" fmla="*/ 27 w 43"/>
                <a:gd name="T7" fmla="*/ 76 h 94"/>
                <a:gd name="T8" fmla="*/ 29 w 43"/>
                <a:gd name="T9" fmla="*/ 70 h 94"/>
                <a:gd name="T10" fmla="*/ 31 w 43"/>
                <a:gd name="T11" fmla="*/ 63 h 94"/>
                <a:gd name="T12" fmla="*/ 31 w 43"/>
                <a:gd name="T13" fmla="*/ 55 h 94"/>
                <a:gd name="T14" fmla="*/ 33 w 43"/>
                <a:gd name="T15" fmla="*/ 49 h 94"/>
                <a:gd name="T16" fmla="*/ 35 w 43"/>
                <a:gd name="T17" fmla="*/ 42 h 94"/>
                <a:gd name="T18" fmla="*/ 37 w 43"/>
                <a:gd name="T19" fmla="*/ 34 h 94"/>
                <a:gd name="T20" fmla="*/ 37 w 43"/>
                <a:gd name="T21" fmla="*/ 28 h 94"/>
                <a:gd name="T22" fmla="*/ 39 w 43"/>
                <a:gd name="T23" fmla="*/ 21 h 94"/>
                <a:gd name="T24" fmla="*/ 41 w 43"/>
                <a:gd name="T25" fmla="*/ 15 h 94"/>
                <a:gd name="T26" fmla="*/ 41 w 43"/>
                <a:gd name="T27" fmla="*/ 11 h 94"/>
                <a:gd name="T28" fmla="*/ 42 w 43"/>
                <a:gd name="T29" fmla="*/ 7 h 94"/>
                <a:gd name="T30" fmla="*/ 42 w 43"/>
                <a:gd name="T31" fmla="*/ 3 h 94"/>
                <a:gd name="T32" fmla="*/ 18 w 43"/>
                <a:gd name="T33" fmla="*/ 0 h 94"/>
                <a:gd name="T34" fmla="*/ 18 w 43"/>
                <a:gd name="T35" fmla="*/ 3 h 94"/>
                <a:gd name="T36" fmla="*/ 18 w 43"/>
                <a:gd name="T37" fmla="*/ 7 h 94"/>
                <a:gd name="T38" fmla="*/ 16 w 43"/>
                <a:gd name="T39" fmla="*/ 13 h 94"/>
                <a:gd name="T40" fmla="*/ 14 w 43"/>
                <a:gd name="T41" fmla="*/ 19 h 94"/>
                <a:gd name="T42" fmla="*/ 14 w 43"/>
                <a:gd name="T43" fmla="*/ 26 h 94"/>
                <a:gd name="T44" fmla="*/ 12 w 43"/>
                <a:gd name="T45" fmla="*/ 32 h 94"/>
                <a:gd name="T46" fmla="*/ 10 w 43"/>
                <a:gd name="T47" fmla="*/ 40 h 94"/>
                <a:gd name="T48" fmla="*/ 8 w 43"/>
                <a:gd name="T49" fmla="*/ 47 h 94"/>
                <a:gd name="T50" fmla="*/ 8 w 43"/>
                <a:gd name="T51" fmla="*/ 55 h 94"/>
                <a:gd name="T52" fmla="*/ 6 w 43"/>
                <a:gd name="T53" fmla="*/ 63 h 94"/>
                <a:gd name="T54" fmla="*/ 4 w 43"/>
                <a:gd name="T55" fmla="*/ 69 h 94"/>
                <a:gd name="T56" fmla="*/ 4 w 43"/>
                <a:gd name="T57" fmla="*/ 74 h 94"/>
                <a:gd name="T58" fmla="*/ 2 w 43"/>
                <a:gd name="T59" fmla="*/ 80 h 94"/>
                <a:gd name="T60" fmla="*/ 2 w 43"/>
                <a:gd name="T61" fmla="*/ 84 h 94"/>
                <a:gd name="T62" fmla="*/ 0 w 43"/>
                <a:gd name="T63" fmla="*/ 88 h 94"/>
                <a:gd name="T64" fmla="*/ 25 w 43"/>
                <a:gd name="T65" fmla="*/ 93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3"/>
                <a:gd name="T100" fmla="*/ 0 h 94"/>
                <a:gd name="T101" fmla="*/ 43 w 43"/>
                <a:gd name="T102" fmla="*/ 94 h 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3" h="94">
                  <a:moveTo>
                    <a:pt x="25" y="93"/>
                  </a:moveTo>
                  <a:lnTo>
                    <a:pt x="25" y="92"/>
                  </a:lnTo>
                  <a:lnTo>
                    <a:pt x="25" y="90"/>
                  </a:lnTo>
                  <a:lnTo>
                    <a:pt x="25" y="86"/>
                  </a:lnTo>
                  <a:lnTo>
                    <a:pt x="25" y="84"/>
                  </a:lnTo>
                  <a:lnTo>
                    <a:pt x="27" y="82"/>
                  </a:lnTo>
                  <a:lnTo>
                    <a:pt x="27" y="80"/>
                  </a:lnTo>
                  <a:lnTo>
                    <a:pt x="27" y="76"/>
                  </a:lnTo>
                  <a:lnTo>
                    <a:pt x="29" y="72"/>
                  </a:lnTo>
                  <a:lnTo>
                    <a:pt x="29" y="70"/>
                  </a:lnTo>
                  <a:lnTo>
                    <a:pt x="29" y="67"/>
                  </a:lnTo>
                  <a:lnTo>
                    <a:pt x="31" y="63"/>
                  </a:lnTo>
                  <a:lnTo>
                    <a:pt x="31" y="59"/>
                  </a:lnTo>
                  <a:lnTo>
                    <a:pt x="31" y="55"/>
                  </a:lnTo>
                  <a:lnTo>
                    <a:pt x="33" y="53"/>
                  </a:lnTo>
                  <a:lnTo>
                    <a:pt x="33" y="49"/>
                  </a:lnTo>
                  <a:lnTo>
                    <a:pt x="33" y="46"/>
                  </a:lnTo>
                  <a:lnTo>
                    <a:pt x="35" y="42"/>
                  </a:lnTo>
                  <a:lnTo>
                    <a:pt x="35" y="38"/>
                  </a:lnTo>
                  <a:lnTo>
                    <a:pt x="37" y="34"/>
                  </a:lnTo>
                  <a:lnTo>
                    <a:pt x="37" y="30"/>
                  </a:lnTo>
                  <a:lnTo>
                    <a:pt x="37" y="28"/>
                  </a:lnTo>
                  <a:lnTo>
                    <a:pt x="39" y="24"/>
                  </a:lnTo>
                  <a:lnTo>
                    <a:pt x="39" y="21"/>
                  </a:lnTo>
                  <a:lnTo>
                    <a:pt x="39" y="19"/>
                  </a:lnTo>
                  <a:lnTo>
                    <a:pt x="41" y="15"/>
                  </a:lnTo>
                  <a:lnTo>
                    <a:pt x="41" y="13"/>
                  </a:lnTo>
                  <a:lnTo>
                    <a:pt x="41" y="11"/>
                  </a:lnTo>
                  <a:lnTo>
                    <a:pt x="41" y="9"/>
                  </a:lnTo>
                  <a:lnTo>
                    <a:pt x="42" y="7"/>
                  </a:lnTo>
                  <a:lnTo>
                    <a:pt x="42" y="5"/>
                  </a:lnTo>
                  <a:lnTo>
                    <a:pt x="42" y="3"/>
                  </a:lnTo>
                  <a:lnTo>
                    <a:pt x="20" y="0"/>
                  </a:lnTo>
                  <a:lnTo>
                    <a:pt x="18" y="0"/>
                  </a:lnTo>
                  <a:lnTo>
                    <a:pt x="18" y="2"/>
                  </a:lnTo>
                  <a:lnTo>
                    <a:pt x="18" y="3"/>
                  </a:lnTo>
                  <a:lnTo>
                    <a:pt x="18" y="5"/>
                  </a:lnTo>
                  <a:lnTo>
                    <a:pt x="18" y="7"/>
                  </a:lnTo>
                  <a:lnTo>
                    <a:pt x="16" y="11"/>
                  </a:lnTo>
                  <a:lnTo>
                    <a:pt x="16" y="13"/>
                  </a:lnTo>
                  <a:lnTo>
                    <a:pt x="16" y="17"/>
                  </a:lnTo>
                  <a:lnTo>
                    <a:pt x="14" y="19"/>
                  </a:lnTo>
                  <a:lnTo>
                    <a:pt x="14" y="23"/>
                  </a:lnTo>
                  <a:lnTo>
                    <a:pt x="14" y="26"/>
                  </a:lnTo>
                  <a:lnTo>
                    <a:pt x="12" y="30"/>
                  </a:lnTo>
                  <a:lnTo>
                    <a:pt x="12" y="32"/>
                  </a:lnTo>
                  <a:lnTo>
                    <a:pt x="12" y="36"/>
                  </a:lnTo>
                  <a:lnTo>
                    <a:pt x="10" y="40"/>
                  </a:lnTo>
                  <a:lnTo>
                    <a:pt x="10" y="44"/>
                  </a:lnTo>
                  <a:lnTo>
                    <a:pt x="8" y="47"/>
                  </a:lnTo>
                  <a:lnTo>
                    <a:pt x="8" y="51"/>
                  </a:lnTo>
                  <a:lnTo>
                    <a:pt x="8" y="55"/>
                  </a:lnTo>
                  <a:lnTo>
                    <a:pt x="6" y="59"/>
                  </a:lnTo>
                  <a:lnTo>
                    <a:pt x="6" y="63"/>
                  </a:lnTo>
                  <a:lnTo>
                    <a:pt x="6" y="65"/>
                  </a:lnTo>
                  <a:lnTo>
                    <a:pt x="4" y="69"/>
                  </a:lnTo>
                  <a:lnTo>
                    <a:pt x="4" y="72"/>
                  </a:lnTo>
                  <a:lnTo>
                    <a:pt x="4" y="74"/>
                  </a:lnTo>
                  <a:lnTo>
                    <a:pt x="2" y="78"/>
                  </a:lnTo>
                  <a:lnTo>
                    <a:pt x="2" y="80"/>
                  </a:lnTo>
                  <a:lnTo>
                    <a:pt x="2" y="82"/>
                  </a:lnTo>
                  <a:lnTo>
                    <a:pt x="2" y="84"/>
                  </a:lnTo>
                  <a:lnTo>
                    <a:pt x="0" y="86"/>
                  </a:lnTo>
                  <a:lnTo>
                    <a:pt x="0" y="88"/>
                  </a:lnTo>
                  <a:lnTo>
                    <a:pt x="0" y="90"/>
                  </a:lnTo>
                  <a:lnTo>
                    <a:pt x="25" y="93"/>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61" name="Freeform 189"/>
            <p:cNvSpPr>
              <a:spLocks/>
            </p:cNvSpPr>
            <p:nvPr/>
          </p:nvSpPr>
          <p:spPr bwMode="auto">
            <a:xfrm>
              <a:off x="2847" y="2116"/>
              <a:ext cx="31" cy="98"/>
            </a:xfrm>
            <a:custGeom>
              <a:avLst/>
              <a:gdLst>
                <a:gd name="T0" fmla="*/ 23 w 31"/>
                <a:gd name="T1" fmla="*/ 95 h 98"/>
                <a:gd name="T2" fmla="*/ 25 w 31"/>
                <a:gd name="T3" fmla="*/ 92 h 98"/>
                <a:gd name="T4" fmla="*/ 25 w 31"/>
                <a:gd name="T5" fmla="*/ 86 h 98"/>
                <a:gd name="T6" fmla="*/ 25 w 31"/>
                <a:gd name="T7" fmla="*/ 80 h 98"/>
                <a:gd name="T8" fmla="*/ 26 w 31"/>
                <a:gd name="T9" fmla="*/ 72 h 98"/>
                <a:gd name="T10" fmla="*/ 26 w 31"/>
                <a:gd name="T11" fmla="*/ 67 h 98"/>
                <a:gd name="T12" fmla="*/ 26 w 31"/>
                <a:gd name="T13" fmla="*/ 59 h 98"/>
                <a:gd name="T14" fmla="*/ 26 w 31"/>
                <a:gd name="T15" fmla="*/ 51 h 98"/>
                <a:gd name="T16" fmla="*/ 26 w 31"/>
                <a:gd name="T17" fmla="*/ 44 h 98"/>
                <a:gd name="T18" fmla="*/ 28 w 31"/>
                <a:gd name="T19" fmla="*/ 36 h 98"/>
                <a:gd name="T20" fmla="*/ 28 w 31"/>
                <a:gd name="T21" fmla="*/ 30 h 98"/>
                <a:gd name="T22" fmla="*/ 28 w 31"/>
                <a:gd name="T23" fmla="*/ 23 h 98"/>
                <a:gd name="T24" fmla="*/ 28 w 31"/>
                <a:gd name="T25" fmla="*/ 17 h 98"/>
                <a:gd name="T26" fmla="*/ 28 w 31"/>
                <a:gd name="T27" fmla="*/ 11 h 98"/>
                <a:gd name="T28" fmla="*/ 28 w 31"/>
                <a:gd name="T29" fmla="*/ 7 h 98"/>
                <a:gd name="T30" fmla="*/ 30 w 31"/>
                <a:gd name="T31" fmla="*/ 3 h 98"/>
                <a:gd name="T32" fmla="*/ 5 w 31"/>
                <a:gd name="T33" fmla="*/ 2 h 98"/>
                <a:gd name="T34" fmla="*/ 5 w 31"/>
                <a:gd name="T35" fmla="*/ 5 h 98"/>
                <a:gd name="T36" fmla="*/ 5 w 31"/>
                <a:gd name="T37" fmla="*/ 9 h 98"/>
                <a:gd name="T38" fmla="*/ 3 w 31"/>
                <a:gd name="T39" fmla="*/ 15 h 98"/>
                <a:gd name="T40" fmla="*/ 3 w 31"/>
                <a:gd name="T41" fmla="*/ 23 h 98"/>
                <a:gd name="T42" fmla="*/ 3 w 31"/>
                <a:gd name="T43" fmla="*/ 28 h 98"/>
                <a:gd name="T44" fmla="*/ 3 w 31"/>
                <a:gd name="T45" fmla="*/ 36 h 98"/>
                <a:gd name="T46" fmla="*/ 3 w 31"/>
                <a:gd name="T47" fmla="*/ 44 h 98"/>
                <a:gd name="T48" fmla="*/ 3 w 31"/>
                <a:gd name="T49" fmla="*/ 51 h 98"/>
                <a:gd name="T50" fmla="*/ 3 w 31"/>
                <a:gd name="T51" fmla="*/ 57 h 98"/>
                <a:gd name="T52" fmla="*/ 2 w 31"/>
                <a:gd name="T53" fmla="*/ 65 h 98"/>
                <a:gd name="T54" fmla="*/ 2 w 31"/>
                <a:gd name="T55" fmla="*/ 72 h 98"/>
                <a:gd name="T56" fmla="*/ 2 w 31"/>
                <a:gd name="T57" fmla="*/ 78 h 98"/>
                <a:gd name="T58" fmla="*/ 2 w 31"/>
                <a:gd name="T59" fmla="*/ 84 h 98"/>
                <a:gd name="T60" fmla="*/ 0 w 31"/>
                <a:gd name="T61" fmla="*/ 88 h 98"/>
                <a:gd name="T62" fmla="*/ 0 w 31"/>
                <a:gd name="T63" fmla="*/ 92 h 9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
                <a:gd name="T97" fmla="*/ 0 h 98"/>
                <a:gd name="T98" fmla="*/ 31 w 31"/>
                <a:gd name="T99" fmla="*/ 98 h 9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 h="98">
                  <a:moveTo>
                    <a:pt x="23" y="97"/>
                  </a:moveTo>
                  <a:lnTo>
                    <a:pt x="23" y="95"/>
                  </a:lnTo>
                  <a:lnTo>
                    <a:pt x="25" y="93"/>
                  </a:lnTo>
                  <a:lnTo>
                    <a:pt x="25" y="92"/>
                  </a:lnTo>
                  <a:lnTo>
                    <a:pt x="25" y="88"/>
                  </a:lnTo>
                  <a:lnTo>
                    <a:pt x="25" y="86"/>
                  </a:lnTo>
                  <a:lnTo>
                    <a:pt x="25" y="82"/>
                  </a:lnTo>
                  <a:lnTo>
                    <a:pt x="25" y="80"/>
                  </a:lnTo>
                  <a:lnTo>
                    <a:pt x="26" y="76"/>
                  </a:lnTo>
                  <a:lnTo>
                    <a:pt x="26" y="72"/>
                  </a:lnTo>
                  <a:lnTo>
                    <a:pt x="26" y="71"/>
                  </a:lnTo>
                  <a:lnTo>
                    <a:pt x="26" y="67"/>
                  </a:lnTo>
                  <a:lnTo>
                    <a:pt x="26" y="63"/>
                  </a:lnTo>
                  <a:lnTo>
                    <a:pt x="26" y="59"/>
                  </a:lnTo>
                  <a:lnTo>
                    <a:pt x="26" y="55"/>
                  </a:lnTo>
                  <a:lnTo>
                    <a:pt x="26" y="51"/>
                  </a:lnTo>
                  <a:lnTo>
                    <a:pt x="26" y="48"/>
                  </a:lnTo>
                  <a:lnTo>
                    <a:pt x="26" y="44"/>
                  </a:lnTo>
                  <a:lnTo>
                    <a:pt x="28" y="40"/>
                  </a:lnTo>
                  <a:lnTo>
                    <a:pt x="28" y="36"/>
                  </a:lnTo>
                  <a:lnTo>
                    <a:pt x="28" y="32"/>
                  </a:lnTo>
                  <a:lnTo>
                    <a:pt x="28" y="30"/>
                  </a:lnTo>
                  <a:lnTo>
                    <a:pt x="28" y="26"/>
                  </a:lnTo>
                  <a:lnTo>
                    <a:pt x="28" y="23"/>
                  </a:lnTo>
                  <a:lnTo>
                    <a:pt x="28" y="19"/>
                  </a:lnTo>
                  <a:lnTo>
                    <a:pt x="28" y="17"/>
                  </a:lnTo>
                  <a:lnTo>
                    <a:pt x="28" y="13"/>
                  </a:lnTo>
                  <a:lnTo>
                    <a:pt x="28" y="11"/>
                  </a:lnTo>
                  <a:lnTo>
                    <a:pt x="28" y="9"/>
                  </a:lnTo>
                  <a:lnTo>
                    <a:pt x="28" y="7"/>
                  </a:lnTo>
                  <a:lnTo>
                    <a:pt x="28" y="5"/>
                  </a:lnTo>
                  <a:lnTo>
                    <a:pt x="30" y="3"/>
                  </a:lnTo>
                  <a:lnTo>
                    <a:pt x="5" y="0"/>
                  </a:lnTo>
                  <a:lnTo>
                    <a:pt x="5" y="2"/>
                  </a:lnTo>
                  <a:lnTo>
                    <a:pt x="5" y="3"/>
                  </a:lnTo>
                  <a:lnTo>
                    <a:pt x="5" y="5"/>
                  </a:lnTo>
                  <a:lnTo>
                    <a:pt x="5" y="7"/>
                  </a:lnTo>
                  <a:lnTo>
                    <a:pt x="5" y="9"/>
                  </a:lnTo>
                  <a:lnTo>
                    <a:pt x="5" y="13"/>
                  </a:lnTo>
                  <a:lnTo>
                    <a:pt x="3" y="15"/>
                  </a:lnTo>
                  <a:lnTo>
                    <a:pt x="3" y="19"/>
                  </a:lnTo>
                  <a:lnTo>
                    <a:pt x="3" y="23"/>
                  </a:lnTo>
                  <a:lnTo>
                    <a:pt x="3" y="25"/>
                  </a:lnTo>
                  <a:lnTo>
                    <a:pt x="3" y="28"/>
                  </a:lnTo>
                  <a:lnTo>
                    <a:pt x="3" y="32"/>
                  </a:lnTo>
                  <a:lnTo>
                    <a:pt x="3" y="36"/>
                  </a:lnTo>
                  <a:lnTo>
                    <a:pt x="3" y="40"/>
                  </a:lnTo>
                  <a:lnTo>
                    <a:pt x="3" y="44"/>
                  </a:lnTo>
                  <a:lnTo>
                    <a:pt x="3" y="48"/>
                  </a:lnTo>
                  <a:lnTo>
                    <a:pt x="3" y="51"/>
                  </a:lnTo>
                  <a:lnTo>
                    <a:pt x="3" y="55"/>
                  </a:lnTo>
                  <a:lnTo>
                    <a:pt x="3" y="57"/>
                  </a:lnTo>
                  <a:lnTo>
                    <a:pt x="2" y="61"/>
                  </a:lnTo>
                  <a:lnTo>
                    <a:pt x="2" y="65"/>
                  </a:lnTo>
                  <a:lnTo>
                    <a:pt x="2" y="69"/>
                  </a:lnTo>
                  <a:lnTo>
                    <a:pt x="2" y="72"/>
                  </a:lnTo>
                  <a:lnTo>
                    <a:pt x="2" y="74"/>
                  </a:lnTo>
                  <a:lnTo>
                    <a:pt x="2" y="78"/>
                  </a:lnTo>
                  <a:lnTo>
                    <a:pt x="2" y="80"/>
                  </a:lnTo>
                  <a:lnTo>
                    <a:pt x="2" y="84"/>
                  </a:lnTo>
                  <a:lnTo>
                    <a:pt x="2" y="86"/>
                  </a:lnTo>
                  <a:lnTo>
                    <a:pt x="0" y="88"/>
                  </a:lnTo>
                  <a:lnTo>
                    <a:pt x="0" y="90"/>
                  </a:lnTo>
                  <a:lnTo>
                    <a:pt x="0" y="92"/>
                  </a:lnTo>
                  <a:lnTo>
                    <a:pt x="23" y="97"/>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62" name="Freeform 190"/>
            <p:cNvSpPr>
              <a:spLocks/>
            </p:cNvSpPr>
            <p:nvPr/>
          </p:nvSpPr>
          <p:spPr bwMode="auto">
            <a:xfrm>
              <a:off x="2801" y="2208"/>
              <a:ext cx="70" cy="91"/>
            </a:xfrm>
            <a:custGeom>
              <a:avLst/>
              <a:gdLst>
                <a:gd name="T0" fmla="*/ 23 w 70"/>
                <a:gd name="T1" fmla="*/ 86 h 91"/>
                <a:gd name="T2" fmla="*/ 26 w 70"/>
                <a:gd name="T3" fmla="*/ 82 h 91"/>
                <a:gd name="T4" fmla="*/ 28 w 70"/>
                <a:gd name="T5" fmla="*/ 76 h 91"/>
                <a:gd name="T6" fmla="*/ 30 w 70"/>
                <a:gd name="T7" fmla="*/ 70 h 91"/>
                <a:gd name="T8" fmla="*/ 34 w 70"/>
                <a:gd name="T9" fmla="*/ 65 h 91"/>
                <a:gd name="T10" fmla="*/ 38 w 70"/>
                <a:gd name="T11" fmla="*/ 59 h 91"/>
                <a:gd name="T12" fmla="*/ 42 w 70"/>
                <a:gd name="T13" fmla="*/ 53 h 91"/>
                <a:gd name="T14" fmla="*/ 46 w 70"/>
                <a:gd name="T15" fmla="*/ 47 h 91"/>
                <a:gd name="T16" fmla="*/ 49 w 70"/>
                <a:gd name="T17" fmla="*/ 42 h 91"/>
                <a:gd name="T18" fmla="*/ 51 w 70"/>
                <a:gd name="T19" fmla="*/ 36 h 91"/>
                <a:gd name="T20" fmla="*/ 55 w 70"/>
                <a:gd name="T21" fmla="*/ 32 h 91"/>
                <a:gd name="T22" fmla="*/ 59 w 70"/>
                <a:gd name="T23" fmla="*/ 26 h 91"/>
                <a:gd name="T24" fmla="*/ 61 w 70"/>
                <a:gd name="T25" fmla="*/ 21 h 91"/>
                <a:gd name="T26" fmla="*/ 65 w 70"/>
                <a:gd name="T27" fmla="*/ 17 h 91"/>
                <a:gd name="T28" fmla="*/ 67 w 70"/>
                <a:gd name="T29" fmla="*/ 13 h 91"/>
                <a:gd name="T30" fmla="*/ 69 w 70"/>
                <a:gd name="T31" fmla="*/ 7 h 91"/>
                <a:gd name="T32" fmla="*/ 46 w 70"/>
                <a:gd name="T33" fmla="*/ 0 h 91"/>
                <a:gd name="T34" fmla="*/ 44 w 70"/>
                <a:gd name="T35" fmla="*/ 1 h 91"/>
                <a:gd name="T36" fmla="*/ 44 w 70"/>
                <a:gd name="T37" fmla="*/ 5 h 91"/>
                <a:gd name="T38" fmla="*/ 40 w 70"/>
                <a:gd name="T39" fmla="*/ 9 h 91"/>
                <a:gd name="T40" fmla="*/ 38 w 70"/>
                <a:gd name="T41" fmla="*/ 13 h 91"/>
                <a:gd name="T42" fmla="*/ 36 w 70"/>
                <a:gd name="T43" fmla="*/ 19 h 91"/>
                <a:gd name="T44" fmla="*/ 32 w 70"/>
                <a:gd name="T45" fmla="*/ 24 h 91"/>
                <a:gd name="T46" fmla="*/ 28 w 70"/>
                <a:gd name="T47" fmla="*/ 28 h 91"/>
                <a:gd name="T48" fmla="*/ 25 w 70"/>
                <a:gd name="T49" fmla="*/ 34 h 91"/>
                <a:gd name="T50" fmla="*/ 21 w 70"/>
                <a:gd name="T51" fmla="*/ 42 h 91"/>
                <a:gd name="T52" fmla="*/ 17 w 70"/>
                <a:gd name="T53" fmla="*/ 47 h 91"/>
                <a:gd name="T54" fmla="*/ 13 w 70"/>
                <a:gd name="T55" fmla="*/ 53 h 91"/>
                <a:gd name="T56" fmla="*/ 9 w 70"/>
                <a:gd name="T57" fmla="*/ 59 h 91"/>
                <a:gd name="T58" fmla="*/ 7 w 70"/>
                <a:gd name="T59" fmla="*/ 65 h 91"/>
                <a:gd name="T60" fmla="*/ 4 w 70"/>
                <a:gd name="T61" fmla="*/ 72 h 91"/>
                <a:gd name="T62" fmla="*/ 2 w 70"/>
                <a:gd name="T63" fmla="*/ 78 h 91"/>
                <a:gd name="T64" fmla="*/ 23 w 70"/>
                <a:gd name="T65" fmla="*/ 90 h 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91"/>
                <a:gd name="T101" fmla="*/ 70 w 70"/>
                <a:gd name="T102" fmla="*/ 91 h 9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91">
                  <a:moveTo>
                    <a:pt x="23" y="90"/>
                  </a:moveTo>
                  <a:lnTo>
                    <a:pt x="23" y="86"/>
                  </a:lnTo>
                  <a:lnTo>
                    <a:pt x="25" y="84"/>
                  </a:lnTo>
                  <a:lnTo>
                    <a:pt x="26" y="82"/>
                  </a:lnTo>
                  <a:lnTo>
                    <a:pt x="26" y="78"/>
                  </a:lnTo>
                  <a:lnTo>
                    <a:pt x="28" y="76"/>
                  </a:lnTo>
                  <a:lnTo>
                    <a:pt x="30" y="74"/>
                  </a:lnTo>
                  <a:lnTo>
                    <a:pt x="30" y="70"/>
                  </a:lnTo>
                  <a:lnTo>
                    <a:pt x="32" y="69"/>
                  </a:lnTo>
                  <a:lnTo>
                    <a:pt x="34" y="65"/>
                  </a:lnTo>
                  <a:lnTo>
                    <a:pt x="36" y="63"/>
                  </a:lnTo>
                  <a:lnTo>
                    <a:pt x="38" y="59"/>
                  </a:lnTo>
                  <a:lnTo>
                    <a:pt x="40" y="57"/>
                  </a:lnTo>
                  <a:lnTo>
                    <a:pt x="42" y="53"/>
                  </a:lnTo>
                  <a:lnTo>
                    <a:pt x="44" y="51"/>
                  </a:lnTo>
                  <a:lnTo>
                    <a:pt x="46" y="47"/>
                  </a:lnTo>
                  <a:lnTo>
                    <a:pt x="48" y="46"/>
                  </a:lnTo>
                  <a:lnTo>
                    <a:pt x="49" y="42"/>
                  </a:lnTo>
                  <a:lnTo>
                    <a:pt x="49" y="40"/>
                  </a:lnTo>
                  <a:lnTo>
                    <a:pt x="51" y="36"/>
                  </a:lnTo>
                  <a:lnTo>
                    <a:pt x="53" y="34"/>
                  </a:lnTo>
                  <a:lnTo>
                    <a:pt x="55" y="32"/>
                  </a:lnTo>
                  <a:lnTo>
                    <a:pt x="57" y="28"/>
                  </a:lnTo>
                  <a:lnTo>
                    <a:pt x="59" y="26"/>
                  </a:lnTo>
                  <a:lnTo>
                    <a:pt x="61" y="24"/>
                  </a:lnTo>
                  <a:lnTo>
                    <a:pt x="61" y="21"/>
                  </a:lnTo>
                  <a:lnTo>
                    <a:pt x="63" y="19"/>
                  </a:lnTo>
                  <a:lnTo>
                    <a:pt x="65" y="17"/>
                  </a:lnTo>
                  <a:lnTo>
                    <a:pt x="65" y="15"/>
                  </a:lnTo>
                  <a:lnTo>
                    <a:pt x="67" y="13"/>
                  </a:lnTo>
                  <a:lnTo>
                    <a:pt x="67" y="9"/>
                  </a:lnTo>
                  <a:lnTo>
                    <a:pt x="69" y="7"/>
                  </a:lnTo>
                  <a:lnTo>
                    <a:pt x="69" y="5"/>
                  </a:lnTo>
                  <a:lnTo>
                    <a:pt x="46" y="0"/>
                  </a:lnTo>
                  <a:lnTo>
                    <a:pt x="46" y="1"/>
                  </a:lnTo>
                  <a:lnTo>
                    <a:pt x="44" y="1"/>
                  </a:lnTo>
                  <a:lnTo>
                    <a:pt x="44" y="3"/>
                  </a:lnTo>
                  <a:lnTo>
                    <a:pt x="44" y="5"/>
                  </a:lnTo>
                  <a:lnTo>
                    <a:pt x="42" y="7"/>
                  </a:lnTo>
                  <a:lnTo>
                    <a:pt x="40" y="9"/>
                  </a:lnTo>
                  <a:lnTo>
                    <a:pt x="40" y="11"/>
                  </a:lnTo>
                  <a:lnTo>
                    <a:pt x="38" y="13"/>
                  </a:lnTo>
                  <a:lnTo>
                    <a:pt x="36" y="17"/>
                  </a:lnTo>
                  <a:lnTo>
                    <a:pt x="36" y="19"/>
                  </a:lnTo>
                  <a:lnTo>
                    <a:pt x="34" y="21"/>
                  </a:lnTo>
                  <a:lnTo>
                    <a:pt x="32" y="24"/>
                  </a:lnTo>
                  <a:lnTo>
                    <a:pt x="30" y="26"/>
                  </a:lnTo>
                  <a:lnTo>
                    <a:pt x="28" y="28"/>
                  </a:lnTo>
                  <a:lnTo>
                    <a:pt x="26" y="32"/>
                  </a:lnTo>
                  <a:lnTo>
                    <a:pt x="25" y="34"/>
                  </a:lnTo>
                  <a:lnTo>
                    <a:pt x="23" y="38"/>
                  </a:lnTo>
                  <a:lnTo>
                    <a:pt x="21" y="42"/>
                  </a:lnTo>
                  <a:lnTo>
                    <a:pt x="19" y="44"/>
                  </a:lnTo>
                  <a:lnTo>
                    <a:pt x="17" y="47"/>
                  </a:lnTo>
                  <a:lnTo>
                    <a:pt x="15" y="49"/>
                  </a:lnTo>
                  <a:lnTo>
                    <a:pt x="13" y="53"/>
                  </a:lnTo>
                  <a:lnTo>
                    <a:pt x="11" y="55"/>
                  </a:lnTo>
                  <a:lnTo>
                    <a:pt x="9" y="59"/>
                  </a:lnTo>
                  <a:lnTo>
                    <a:pt x="9" y="63"/>
                  </a:lnTo>
                  <a:lnTo>
                    <a:pt x="7" y="65"/>
                  </a:lnTo>
                  <a:lnTo>
                    <a:pt x="5" y="69"/>
                  </a:lnTo>
                  <a:lnTo>
                    <a:pt x="4" y="72"/>
                  </a:lnTo>
                  <a:lnTo>
                    <a:pt x="2" y="74"/>
                  </a:lnTo>
                  <a:lnTo>
                    <a:pt x="2" y="78"/>
                  </a:lnTo>
                  <a:lnTo>
                    <a:pt x="0" y="80"/>
                  </a:lnTo>
                  <a:lnTo>
                    <a:pt x="23" y="9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63" name="Freeform 191"/>
            <p:cNvSpPr>
              <a:spLocks/>
            </p:cNvSpPr>
            <p:nvPr/>
          </p:nvSpPr>
          <p:spPr bwMode="auto">
            <a:xfrm>
              <a:off x="2782" y="2288"/>
              <a:ext cx="43" cy="135"/>
            </a:xfrm>
            <a:custGeom>
              <a:avLst/>
              <a:gdLst>
                <a:gd name="T0" fmla="*/ 23 w 43"/>
                <a:gd name="T1" fmla="*/ 130 h 135"/>
                <a:gd name="T2" fmla="*/ 23 w 43"/>
                <a:gd name="T3" fmla="*/ 121 h 135"/>
                <a:gd name="T4" fmla="*/ 24 w 43"/>
                <a:gd name="T5" fmla="*/ 111 h 135"/>
                <a:gd name="T6" fmla="*/ 24 w 43"/>
                <a:gd name="T7" fmla="*/ 102 h 135"/>
                <a:gd name="T8" fmla="*/ 26 w 43"/>
                <a:gd name="T9" fmla="*/ 94 h 135"/>
                <a:gd name="T10" fmla="*/ 26 w 43"/>
                <a:gd name="T11" fmla="*/ 84 h 135"/>
                <a:gd name="T12" fmla="*/ 28 w 43"/>
                <a:gd name="T13" fmla="*/ 75 h 135"/>
                <a:gd name="T14" fmla="*/ 28 w 43"/>
                <a:gd name="T15" fmla="*/ 67 h 135"/>
                <a:gd name="T16" fmla="*/ 30 w 43"/>
                <a:gd name="T17" fmla="*/ 59 h 135"/>
                <a:gd name="T18" fmla="*/ 32 w 43"/>
                <a:gd name="T19" fmla="*/ 50 h 135"/>
                <a:gd name="T20" fmla="*/ 32 w 43"/>
                <a:gd name="T21" fmla="*/ 42 h 135"/>
                <a:gd name="T22" fmla="*/ 34 w 43"/>
                <a:gd name="T23" fmla="*/ 36 h 135"/>
                <a:gd name="T24" fmla="*/ 36 w 43"/>
                <a:gd name="T25" fmla="*/ 29 h 135"/>
                <a:gd name="T26" fmla="*/ 38 w 43"/>
                <a:gd name="T27" fmla="*/ 23 h 135"/>
                <a:gd name="T28" fmla="*/ 40 w 43"/>
                <a:gd name="T29" fmla="*/ 17 h 135"/>
                <a:gd name="T30" fmla="*/ 42 w 43"/>
                <a:gd name="T31" fmla="*/ 12 h 135"/>
                <a:gd name="T32" fmla="*/ 19 w 43"/>
                <a:gd name="T33" fmla="*/ 0 h 135"/>
                <a:gd name="T34" fmla="*/ 17 w 43"/>
                <a:gd name="T35" fmla="*/ 6 h 135"/>
                <a:gd name="T36" fmla="*/ 15 w 43"/>
                <a:gd name="T37" fmla="*/ 13 h 135"/>
                <a:gd name="T38" fmla="*/ 13 w 43"/>
                <a:gd name="T39" fmla="*/ 19 h 135"/>
                <a:gd name="T40" fmla="*/ 11 w 43"/>
                <a:gd name="T41" fmla="*/ 27 h 135"/>
                <a:gd name="T42" fmla="*/ 9 w 43"/>
                <a:gd name="T43" fmla="*/ 35 h 135"/>
                <a:gd name="T44" fmla="*/ 9 w 43"/>
                <a:gd name="T45" fmla="*/ 42 h 135"/>
                <a:gd name="T46" fmla="*/ 7 w 43"/>
                <a:gd name="T47" fmla="*/ 50 h 135"/>
                <a:gd name="T48" fmla="*/ 5 w 43"/>
                <a:gd name="T49" fmla="*/ 59 h 135"/>
                <a:gd name="T50" fmla="*/ 5 w 43"/>
                <a:gd name="T51" fmla="*/ 69 h 135"/>
                <a:gd name="T52" fmla="*/ 3 w 43"/>
                <a:gd name="T53" fmla="*/ 77 h 135"/>
                <a:gd name="T54" fmla="*/ 1 w 43"/>
                <a:gd name="T55" fmla="*/ 86 h 135"/>
                <a:gd name="T56" fmla="*/ 1 w 43"/>
                <a:gd name="T57" fmla="*/ 96 h 135"/>
                <a:gd name="T58" fmla="*/ 0 w 43"/>
                <a:gd name="T59" fmla="*/ 105 h 135"/>
                <a:gd name="T60" fmla="*/ 0 w 43"/>
                <a:gd name="T61" fmla="*/ 115 h 135"/>
                <a:gd name="T62" fmla="*/ 0 w 43"/>
                <a:gd name="T63" fmla="*/ 125 h 135"/>
                <a:gd name="T64" fmla="*/ 0 w 43"/>
                <a:gd name="T65" fmla="*/ 134 h 1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3"/>
                <a:gd name="T100" fmla="*/ 0 h 135"/>
                <a:gd name="T101" fmla="*/ 43 w 43"/>
                <a:gd name="T102" fmla="*/ 135 h 1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3" h="135">
                  <a:moveTo>
                    <a:pt x="23" y="134"/>
                  </a:moveTo>
                  <a:lnTo>
                    <a:pt x="23" y="130"/>
                  </a:lnTo>
                  <a:lnTo>
                    <a:pt x="23" y="125"/>
                  </a:lnTo>
                  <a:lnTo>
                    <a:pt x="23" y="121"/>
                  </a:lnTo>
                  <a:lnTo>
                    <a:pt x="24" y="117"/>
                  </a:lnTo>
                  <a:lnTo>
                    <a:pt x="24" y="111"/>
                  </a:lnTo>
                  <a:lnTo>
                    <a:pt x="24" y="107"/>
                  </a:lnTo>
                  <a:lnTo>
                    <a:pt x="24" y="102"/>
                  </a:lnTo>
                  <a:lnTo>
                    <a:pt x="24" y="98"/>
                  </a:lnTo>
                  <a:lnTo>
                    <a:pt x="26" y="94"/>
                  </a:lnTo>
                  <a:lnTo>
                    <a:pt x="26" y="88"/>
                  </a:lnTo>
                  <a:lnTo>
                    <a:pt x="26" y="84"/>
                  </a:lnTo>
                  <a:lnTo>
                    <a:pt x="26" y="80"/>
                  </a:lnTo>
                  <a:lnTo>
                    <a:pt x="28" y="75"/>
                  </a:lnTo>
                  <a:lnTo>
                    <a:pt x="28" y="71"/>
                  </a:lnTo>
                  <a:lnTo>
                    <a:pt x="28" y="67"/>
                  </a:lnTo>
                  <a:lnTo>
                    <a:pt x="30" y="63"/>
                  </a:lnTo>
                  <a:lnTo>
                    <a:pt x="30" y="59"/>
                  </a:lnTo>
                  <a:lnTo>
                    <a:pt x="30" y="56"/>
                  </a:lnTo>
                  <a:lnTo>
                    <a:pt x="32" y="50"/>
                  </a:lnTo>
                  <a:lnTo>
                    <a:pt x="32" y="46"/>
                  </a:lnTo>
                  <a:lnTo>
                    <a:pt x="32" y="42"/>
                  </a:lnTo>
                  <a:lnTo>
                    <a:pt x="34" y="40"/>
                  </a:lnTo>
                  <a:lnTo>
                    <a:pt x="34" y="36"/>
                  </a:lnTo>
                  <a:lnTo>
                    <a:pt x="36" y="33"/>
                  </a:lnTo>
                  <a:lnTo>
                    <a:pt x="36" y="29"/>
                  </a:lnTo>
                  <a:lnTo>
                    <a:pt x="36" y="25"/>
                  </a:lnTo>
                  <a:lnTo>
                    <a:pt x="38" y="23"/>
                  </a:lnTo>
                  <a:lnTo>
                    <a:pt x="38" y="19"/>
                  </a:lnTo>
                  <a:lnTo>
                    <a:pt x="40" y="17"/>
                  </a:lnTo>
                  <a:lnTo>
                    <a:pt x="40" y="13"/>
                  </a:lnTo>
                  <a:lnTo>
                    <a:pt x="42" y="12"/>
                  </a:lnTo>
                  <a:lnTo>
                    <a:pt x="42" y="10"/>
                  </a:lnTo>
                  <a:lnTo>
                    <a:pt x="19" y="0"/>
                  </a:lnTo>
                  <a:lnTo>
                    <a:pt x="19" y="4"/>
                  </a:lnTo>
                  <a:lnTo>
                    <a:pt x="17" y="6"/>
                  </a:lnTo>
                  <a:lnTo>
                    <a:pt x="17" y="10"/>
                  </a:lnTo>
                  <a:lnTo>
                    <a:pt x="15" y="13"/>
                  </a:lnTo>
                  <a:lnTo>
                    <a:pt x="15" y="15"/>
                  </a:lnTo>
                  <a:lnTo>
                    <a:pt x="13" y="19"/>
                  </a:lnTo>
                  <a:lnTo>
                    <a:pt x="13" y="23"/>
                  </a:lnTo>
                  <a:lnTo>
                    <a:pt x="11" y="27"/>
                  </a:lnTo>
                  <a:lnTo>
                    <a:pt x="11" y="31"/>
                  </a:lnTo>
                  <a:lnTo>
                    <a:pt x="9" y="35"/>
                  </a:lnTo>
                  <a:lnTo>
                    <a:pt x="9" y="38"/>
                  </a:lnTo>
                  <a:lnTo>
                    <a:pt x="9" y="42"/>
                  </a:lnTo>
                  <a:lnTo>
                    <a:pt x="7" y="46"/>
                  </a:lnTo>
                  <a:lnTo>
                    <a:pt x="7" y="50"/>
                  </a:lnTo>
                  <a:lnTo>
                    <a:pt x="7" y="56"/>
                  </a:lnTo>
                  <a:lnTo>
                    <a:pt x="5" y="59"/>
                  </a:lnTo>
                  <a:lnTo>
                    <a:pt x="5" y="63"/>
                  </a:lnTo>
                  <a:lnTo>
                    <a:pt x="5" y="69"/>
                  </a:lnTo>
                  <a:lnTo>
                    <a:pt x="3" y="73"/>
                  </a:lnTo>
                  <a:lnTo>
                    <a:pt x="3" y="77"/>
                  </a:lnTo>
                  <a:lnTo>
                    <a:pt x="3" y="82"/>
                  </a:lnTo>
                  <a:lnTo>
                    <a:pt x="1" y="86"/>
                  </a:lnTo>
                  <a:lnTo>
                    <a:pt x="1" y="92"/>
                  </a:lnTo>
                  <a:lnTo>
                    <a:pt x="1" y="96"/>
                  </a:lnTo>
                  <a:lnTo>
                    <a:pt x="1" y="100"/>
                  </a:lnTo>
                  <a:lnTo>
                    <a:pt x="0" y="105"/>
                  </a:lnTo>
                  <a:lnTo>
                    <a:pt x="0" y="109"/>
                  </a:lnTo>
                  <a:lnTo>
                    <a:pt x="0" y="115"/>
                  </a:lnTo>
                  <a:lnTo>
                    <a:pt x="0" y="119"/>
                  </a:lnTo>
                  <a:lnTo>
                    <a:pt x="0" y="125"/>
                  </a:lnTo>
                  <a:lnTo>
                    <a:pt x="0" y="128"/>
                  </a:lnTo>
                  <a:lnTo>
                    <a:pt x="0" y="134"/>
                  </a:lnTo>
                  <a:lnTo>
                    <a:pt x="23" y="134"/>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64" name="Freeform 192"/>
            <p:cNvSpPr>
              <a:spLocks/>
            </p:cNvSpPr>
            <p:nvPr/>
          </p:nvSpPr>
          <p:spPr bwMode="auto">
            <a:xfrm>
              <a:off x="2741" y="2422"/>
              <a:ext cx="65" cy="166"/>
            </a:xfrm>
            <a:custGeom>
              <a:avLst/>
              <a:gdLst>
                <a:gd name="T0" fmla="*/ 23 w 65"/>
                <a:gd name="T1" fmla="*/ 165 h 166"/>
                <a:gd name="T2" fmla="*/ 23 w 65"/>
                <a:gd name="T3" fmla="*/ 161 h 166"/>
                <a:gd name="T4" fmla="*/ 25 w 65"/>
                <a:gd name="T5" fmla="*/ 155 h 166"/>
                <a:gd name="T6" fmla="*/ 27 w 65"/>
                <a:gd name="T7" fmla="*/ 150 h 166"/>
                <a:gd name="T8" fmla="*/ 31 w 65"/>
                <a:gd name="T9" fmla="*/ 142 h 166"/>
                <a:gd name="T10" fmla="*/ 33 w 65"/>
                <a:gd name="T11" fmla="*/ 132 h 166"/>
                <a:gd name="T12" fmla="*/ 37 w 65"/>
                <a:gd name="T13" fmla="*/ 121 h 166"/>
                <a:gd name="T14" fmla="*/ 41 w 65"/>
                <a:gd name="T15" fmla="*/ 111 h 166"/>
                <a:gd name="T16" fmla="*/ 44 w 65"/>
                <a:gd name="T17" fmla="*/ 98 h 166"/>
                <a:gd name="T18" fmla="*/ 48 w 65"/>
                <a:gd name="T19" fmla="*/ 86 h 166"/>
                <a:gd name="T20" fmla="*/ 50 w 65"/>
                <a:gd name="T21" fmla="*/ 73 h 166"/>
                <a:gd name="T22" fmla="*/ 54 w 65"/>
                <a:gd name="T23" fmla="*/ 60 h 166"/>
                <a:gd name="T24" fmla="*/ 58 w 65"/>
                <a:gd name="T25" fmla="*/ 48 h 166"/>
                <a:gd name="T26" fmla="*/ 60 w 65"/>
                <a:gd name="T27" fmla="*/ 35 h 166"/>
                <a:gd name="T28" fmla="*/ 62 w 65"/>
                <a:gd name="T29" fmla="*/ 23 h 166"/>
                <a:gd name="T30" fmla="*/ 64 w 65"/>
                <a:gd name="T31" fmla="*/ 12 h 166"/>
                <a:gd name="T32" fmla="*/ 64 w 65"/>
                <a:gd name="T33" fmla="*/ 0 h 166"/>
                <a:gd name="T34" fmla="*/ 39 w 65"/>
                <a:gd name="T35" fmla="*/ 4 h 166"/>
                <a:gd name="T36" fmla="*/ 39 w 65"/>
                <a:gd name="T37" fmla="*/ 14 h 166"/>
                <a:gd name="T38" fmla="*/ 37 w 65"/>
                <a:gd name="T39" fmla="*/ 25 h 166"/>
                <a:gd name="T40" fmla="*/ 35 w 65"/>
                <a:gd name="T41" fmla="*/ 37 h 166"/>
                <a:gd name="T42" fmla="*/ 33 w 65"/>
                <a:gd name="T43" fmla="*/ 48 h 166"/>
                <a:gd name="T44" fmla="*/ 29 w 65"/>
                <a:gd name="T45" fmla="*/ 61 h 166"/>
                <a:gd name="T46" fmla="*/ 25 w 65"/>
                <a:gd name="T47" fmla="*/ 73 h 166"/>
                <a:gd name="T48" fmla="*/ 23 w 65"/>
                <a:gd name="T49" fmla="*/ 86 h 166"/>
                <a:gd name="T50" fmla="*/ 20 w 65"/>
                <a:gd name="T51" fmla="*/ 98 h 166"/>
                <a:gd name="T52" fmla="*/ 16 w 65"/>
                <a:gd name="T53" fmla="*/ 109 h 166"/>
                <a:gd name="T54" fmla="*/ 12 w 65"/>
                <a:gd name="T55" fmla="*/ 119 h 166"/>
                <a:gd name="T56" fmla="*/ 10 w 65"/>
                <a:gd name="T57" fmla="*/ 130 h 166"/>
                <a:gd name="T58" fmla="*/ 6 w 65"/>
                <a:gd name="T59" fmla="*/ 138 h 166"/>
                <a:gd name="T60" fmla="*/ 4 w 65"/>
                <a:gd name="T61" fmla="*/ 146 h 166"/>
                <a:gd name="T62" fmla="*/ 2 w 65"/>
                <a:gd name="T63" fmla="*/ 151 h 166"/>
                <a:gd name="T64" fmla="*/ 0 w 65"/>
                <a:gd name="T65" fmla="*/ 153 h 166"/>
                <a:gd name="T66" fmla="*/ 0 w 65"/>
                <a:gd name="T67" fmla="*/ 159 h 1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5"/>
                <a:gd name="T103" fmla="*/ 0 h 166"/>
                <a:gd name="T104" fmla="*/ 65 w 65"/>
                <a:gd name="T105" fmla="*/ 166 h 1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5" h="166">
                  <a:moveTo>
                    <a:pt x="23" y="161"/>
                  </a:moveTo>
                  <a:lnTo>
                    <a:pt x="23" y="165"/>
                  </a:lnTo>
                  <a:lnTo>
                    <a:pt x="23" y="163"/>
                  </a:lnTo>
                  <a:lnTo>
                    <a:pt x="23" y="161"/>
                  </a:lnTo>
                  <a:lnTo>
                    <a:pt x="25" y="159"/>
                  </a:lnTo>
                  <a:lnTo>
                    <a:pt x="25" y="155"/>
                  </a:lnTo>
                  <a:lnTo>
                    <a:pt x="27" y="153"/>
                  </a:lnTo>
                  <a:lnTo>
                    <a:pt x="27" y="150"/>
                  </a:lnTo>
                  <a:lnTo>
                    <a:pt x="29" y="146"/>
                  </a:lnTo>
                  <a:lnTo>
                    <a:pt x="31" y="142"/>
                  </a:lnTo>
                  <a:lnTo>
                    <a:pt x="33" y="136"/>
                  </a:lnTo>
                  <a:lnTo>
                    <a:pt x="33" y="132"/>
                  </a:lnTo>
                  <a:lnTo>
                    <a:pt x="35" y="127"/>
                  </a:lnTo>
                  <a:lnTo>
                    <a:pt x="37" y="121"/>
                  </a:lnTo>
                  <a:lnTo>
                    <a:pt x="39" y="117"/>
                  </a:lnTo>
                  <a:lnTo>
                    <a:pt x="41" y="111"/>
                  </a:lnTo>
                  <a:lnTo>
                    <a:pt x="42" y="104"/>
                  </a:lnTo>
                  <a:lnTo>
                    <a:pt x="44" y="98"/>
                  </a:lnTo>
                  <a:lnTo>
                    <a:pt x="46" y="92"/>
                  </a:lnTo>
                  <a:lnTo>
                    <a:pt x="48" y="86"/>
                  </a:lnTo>
                  <a:lnTo>
                    <a:pt x="48" y="79"/>
                  </a:lnTo>
                  <a:lnTo>
                    <a:pt x="50" y="73"/>
                  </a:lnTo>
                  <a:lnTo>
                    <a:pt x="52" y="67"/>
                  </a:lnTo>
                  <a:lnTo>
                    <a:pt x="54" y="60"/>
                  </a:lnTo>
                  <a:lnTo>
                    <a:pt x="56" y="54"/>
                  </a:lnTo>
                  <a:lnTo>
                    <a:pt x="58" y="48"/>
                  </a:lnTo>
                  <a:lnTo>
                    <a:pt x="58" y="40"/>
                  </a:lnTo>
                  <a:lnTo>
                    <a:pt x="60" y="35"/>
                  </a:lnTo>
                  <a:lnTo>
                    <a:pt x="60" y="29"/>
                  </a:lnTo>
                  <a:lnTo>
                    <a:pt x="62" y="23"/>
                  </a:lnTo>
                  <a:lnTo>
                    <a:pt x="62" y="17"/>
                  </a:lnTo>
                  <a:lnTo>
                    <a:pt x="64" y="12"/>
                  </a:lnTo>
                  <a:lnTo>
                    <a:pt x="64" y="6"/>
                  </a:lnTo>
                  <a:lnTo>
                    <a:pt x="64" y="0"/>
                  </a:lnTo>
                  <a:lnTo>
                    <a:pt x="41" y="0"/>
                  </a:lnTo>
                  <a:lnTo>
                    <a:pt x="39" y="4"/>
                  </a:lnTo>
                  <a:lnTo>
                    <a:pt x="39" y="8"/>
                  </a:lnTo>
                  <a:lnTo>
                    <a:pt x="39" y="14"/>
                  </a:lnTo>
                  <a:lnTo>
                    <a:pt x="37" y="19"/>
                  </a:lnTo>
                  <a:lnTo>
                    <a:pt x="37" y="25"/>
                  </a:lnTo>
                  <a:lnTo>
                    <a:pt x="35" y="31"/>
                  </a:lnTo>
                  <a:lnTo>
                    <a:pt x="35" y="37"/>
                  </a:lnTo>
                  <a:lnTo>
                    <a:pt x="33" y="42"/>
                  </a:lnTo>
                  <a:lnTo>
                    <a:pt x="33" y="48"/>
                  </a:lnTo>
                  <a:lnTo>
                    <a:pt x="31" y="54"/>
                  </a:lnTo>
                  <a:lnTo>
                    <a:pt x="29" y="61"/>
                  </a:lnTo>
                  <a:lnTo>
                    <a:pt x="27" y="67"/>
                  </a:lnTo>
                  <a:lnTo>
                    <a:pt x="25" y="73"/>
                  </a:lnTo>
                  <a:lnTo>
                    <a:pt x="23" y="79"/>
                  </a:lnTo>
                  <a:lnTo>
                    <a:pt x="23" y="86"/>
                  </a:lnTo>
                  <a:lnTo>
                    <a:pt x="21" y="92"/>
                  </a:lnTo>
                  <a:lnTo>
                    <a:pt x="20" y="98"/>
                  </a:lnTo>
                  <a:lnTo>
                    <a:pt x="18" y="104"/>
                  </a:lnTo>
                  <a:lnTo>
                    <a:pt x="16" y="109"/>
                  </a:lnTo>
                  <a:lnTo>
                    <a:pt x="14" y="115"/>
                  </a:lnTo>
                  <a:lnTo>
                    <a:pt x="12" y="119"/>
                  </a:lnTo>
                  <a:lnTo>
                    <a:pt x="10" y="125"/>
                  </a:lnTo>
                  <a:lnTo>
                    <a:pt x="10" y="130"/>
                  </a:lnTo>
                  <a:lnTo>
                    <a:pt x="8" y="134"/>
                  </a:lnTo>
                  <a:lnTo>
                    <a:pt x="6" y="138"/>
                  </a:lnTo>
                  <a:lnTo>
                    <a:pt x="6" y="142"/>
                  </a:lnTo>
                  <a:lnTo>
                    <a:pt x="4" y="146"/>
                  </a:lnTo>
                  <a:lnTo>
                    <a:pt x="2" y="148"/>
                  </a:lnTo>
                  <a:lnTo>
                    <a:pt x="2" y="151"/>
                  </a:lnTo>
                  <a:lnTo>
                    <a:pt x="2" y="153"/>
                  </a:lnTo>
                  <a:lnTo>
                    <a:pt x="0" y="153"/>
                  </a:lnTo>
                  <a:lnTo>
                    <a:pt x="0" y="155"/>
                  </a:lnTo>
                  <a:lnTo>
                    <a:pt x="0" y="159"/>
                  </a:lnTo>
                  <a:lnTo>
                    <a:pt x="23" y="161"/>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65" name="Freeform 193"/>
            <p:cNvSpPr>
              <a:spLocks/>
            </p:cNvSpPr>
            <p:nvPr/>
          </p:nvSpPr>
          <p:spPr bwMode="auto">
            <a:xfrm>
              <a:off x="2728" y="2581"/>
              <a:ext cx="37" cy="38"/>
            </a:xfrm>
            <a:custGeom>
              <a:avLst/>
              <a:gdLst>
                <a:gd name="T0" fmla="*/ 15 w 37"/>
                <a:gd name="T1" fmla="*/ 37 h 38"/>
                <a:gd name="T2" fmla="*/ 17 w 37"/>
                <a:gd name="T3" fmla="*/ 35 h 38"/>
                <a:gd name="T4" fmla="*/ 17 w 37"/>
                <a:gd name="T5" fmla="*/ 33 h 38"/>
                <a:gd name="T6" fmla="*/ 19 w 37"/>
                <a:gd name="T7" fmla="*/ 33 h 38"/>
                <a:gd name="T8" fmla="*/ 21 w 37"/>
                <a:gd name="T9" fmla="*/ 31 h 38"/>
                <a:gd name="T10" fmla="*/ 23 w 37"/>
                <a:gd name="T11" fmla="*/ 29 h 38"/>
                <a:gd name="T12" fmla="*/ 25 w 37"/>
                <a:gd name="T13" fmla="*/ 29 h 38"/>
                <a:gd name="T14" fmla="*/ 25 w 37"/>
                <a:gd name="T15" fmla="*/ 27 h 38"/>
                <a:gd name="T16" fmla="*/ 27 w 37"/>
                <a:gd name="T17" fmla="*/ 25 h 38"/>
                <a:gd name="T18" fmla="*/ 27 w 37"/>
                <a:gd name="T19" fmla="*/ 23 h 38"/>
                <a:gd name="T20" fmla="*/ 29 w 37"/>
                <a:gd name="T21" fmla="*/ 23 h 38"/>
                <a:gd name="T22" fmla="*/ 29 w 37"/>
                <a:gd name="T23" fmla="*/ 21 h 38"/>
                <a:gd name="T24" fmla="*/ 31 w 37"/>
                <a:gd name="T25" fmla="*/ 19 h 38"/>
                <a:gd name="T26" fmla="*/ 33 w 37"/>
                <a:gd name="T27" fmla="*/ 17 h 38"/>
                <a:gd name="T28" fmla="*/ 33 w 37"/>
                <a:gd name="T29" fmla="*/ 15 h 38"/>
                <a:gd name="T30" fmla="*/ 33 w 37"/>
                <a:gd name="T31" fmla="*/ 14 h 38"/>
                <a:gd name="T32" fmla="*/ 34 w 37"/>
                <a:gd name="T33" fmla="*/ 14 h 38"/>
                <a:gd name="T34" fmla="*/ 34 w 37"/>
                <a:gd name="T35" fmla="*/ 12 h 38"/>
                <a:gd name="T36" fmla="*/ 34 w 37"/>
                <a:gd name="T37" fmla="*/ 10 h 38"/>
                <a:gd name="T38" fmla="*/ 34 w 37"/>
                <a:gd name="T39" fmla="*/ 8 h 38"/>
                <a:gd name="T40" fmla="*/ 36 w 37"/>
                <a:gd name="T41" fmla="*/ 8 h 38"/>
                <a:gd name="T42" fmla="*/ 36 w 37"/>
                <a:gd name="T43" fmla="*/ 6 h 38"/>
                <a:gd name="T44" fmla="*/ 36 w 37"/>
                <a:gd name="T45" fmla="*/ 4 h 38"/>
                <a:gd name="T46" fmla="*/ 36 w 37"/>
                <a:gd name="T47" fmla="*/ 2 h 38"/>
                <a:gd name="T48" fmla="*/ 13 w 37"/>
                <a:gd name="T49" fmla="*/ 0 h 38"/>
                <a:gd name="T50" fmla="*/ 11 w 37"/>
                <a:gd name="T51" fmla="*/ 0 h 38"/>
                <a:gd name="T52" fmla="*/ 11 w 37"/>
                <a:gd name="T53" fmla="*/ 2 h 38"/>
                <a:gd name="T54" fmla="*/ 11 w 37"/>
                <a:gd name="T55" fmla="*/ 4 h 38"/>
                <a:gd name="T56" fmla="*/ 11 w 37"/>
                <a:gd name="T57" fmla="*/ 6 h 38"/>
                <a:gd name="T58" fmla="*/ 10 w 37"/>
                <a:gd name="T59" fmla="*/ 6 h 38"/>
                <a:gd name="T60" fmla="*/ 10 w 37"/>
                <a:gd name="T61" fmla="*/ 8 h 38"/>
                <a:gd name="T62" fmla="*/ 10 w 37"/>
                <a:gd name="T63" fmla="*/ 10 h 38"/>
                <a:gd name="T64" fmla="*/ 8 w 37"/>
                <a:gd name="T65" fmla="*/ 10 h 38"/>
                <a:gd name="T66" fmla="*/ 8 w 37"/>
                <a:gd name="T67" fmla="*/ 12 h 38"/>
                <a:gd name="T68" fmla="*/ 6 w 37"/>
                <a:gd name="T69" fmla="*/ 12 h 38"/>
                <a:gd name="T70" fmla="*/ 6 w 37"/>
                <a:gd name="T71" fmla="*/ 14 h 38"/>
                <a:gd name="T72" fmla="*/ 4 w 37"/>
                <a:gd name="T73" fmla="*/ 14 h 38"/>
                <a:gd name="T74" fmla="*/ 4 w 37"/>
                <a:gd name="T75" fmla="*/ 15 h 38"/>
                <a:gd name="T76" fmla="*/ 2 w 37"/>
                <a:gd name="T77" fmla="*/ 15 h 38"/>
                <a:gd name="T78" fmla="*/ 0 w 37"/>
                <a:gd name="T79" fmla="*/ 15 h 38"/>
                <a:gd name="T80" fmla="*/ 15 w 37"/>
                <a:gd name="T81" fmla="*/ 37 h 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38"/>
                <a:gd name="T125" fmla="*/ 37 w 37"/>
                <a:gd name="T126" fmla="*/ 38 h 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38">
                  <a:moveTo>
                    <a:pt x="15" y="37"/>
                  </a:moveTo>
                  <a:lnTo>
                    <a:pt x="17" y="35"/>
                  </a:lnTo>
                  <a:lnTo>
                    <a:pt x="17" y="33"/>
                  </a:lnTo>
                  <a:lnTo>
                    <a:pt x="19" y="33"/>
                  </a:lnTo>
                  <a:lnTo>
                    <a:pt x="21" y="31"/>
                  </a:lnTo>
                  <a:lnTo>
                    <a:pt x="23" y="29"/>
                  </a:lnTo>
                  <a:lnTo>
                    <a:pt x="25" y="29"/>
                  </a:lnTo>
                  <a:lnTo>
                    <a:pt x="25" y="27"/>
                  </a:lnTo>
                  <a:lnTo>
                    <a:pt x="27" y="25"/>
                  </a:lnTo>
                  <a:lnTo>
                    <a:pt x="27" y="23"/>
                  </a:lnTo>
                  <a:lnTo>
                    <a:pt x="29" y="23"/>
                  </a:lnTo>
                  <a:lnTo>
                    <a:pt x="29" y="21"/>
                  </a:lnTo>
                  <a:lnTo>
                    <a:pt x="31" y="19"/>
                  </a:lnTo>
                  <a:lnTo>
                    <a:pt x="33" y="17"/>
                  </a:lnTo>
                  <a:lnTo>
                    <a:pt x="33" y="15"/>
                  </a:lnTo>
                  <a:lnTo>
                    <a:pt x="33" y="14"/>
                  </a:lnTo>
                  <a:lnTo>
                    <a:pt x="34" y="14"/>
                  </a:lnTo>
                  <a:lnTo>
                    <a:pt x="34" y="12"/>
                  </a:lnTo>
                  <a:lnTo>
                    <a:pt x="34" y="10"/>
                  </a:lnTo>
                  <a:lnTo>
                    <a:pt x="34" y="8"/>
                  </a:lnTo>
                  <a:lnTo>
                    <a:pt x="36" y="8"/>
                  </a:lnTo>
                  <a:lnTo>
                    <a:pt x="36" y="6"/>
                  </a:lnTo>
                  <a:lnTo>
                    <a:pt x="36" y="4"/>
                  </a:lnTo>
                  <a:lnTo>
                    <a:pt x="36" y="2"/>
                  </a:lnTo>
                  <a:lnTo>
                    <a:pt x="13" y="0"/>
                  </a:lnTo>
                  <a:lnTo>
                    <a:pt x="11" y="0"/>
                  </a:lnTo>
                  <a:lnTo>
                    <a:pt x="11" y="2"/>
                  </a:lnTo>
                  <a:lnTo>
                    <a:pt x="11" y="4"/>
                  </a:lnTo>
                  <a:lnTo>
                    <a:pt x="11" y="6"/>
                  </a:lnTo>
                  <a:lnTo>
                    <a:pt x="10" y="6"/>
                  </a:lnTo>
                  <a:lnTo>
                    <a:pt x="10" y="8"/>
                  </a:lnTo>
                  <a:lnTo>
                    <a:pt x="10" y="10"/>
                  </a:lnTo>
                  <a:lnTo>
                    <a:pt x="8" y="10"/>
                  </a:lnTo>
                  <a:lnTo>
                    <a:pt x="8" y="12"/>
                  </a:lnTo>
                  <a:lnTo>
                    <a:pt x="6" y="12"/>
                  </a:lnTo>
                  <a:lnTo>
                    <a:pt x="6" y="14"/>
                  </a:lnTo>
                  <a:lnTo>
                    <a:pt x="4" y="14"/>
                  </a:lnTo>
                  <a:lnTo>
                    <a:pt x="4" y="15"/>
                  </a:lnTo>
                  <a:lnTo>
                    <a:pt x="2" y="15"/>
                  </a:lnTo>
                  <a:lnTo>
                    <a:pt x="0" y="15"/>
                  </a:lnTo>
                  <a:lnTo>
                    <a:pt x="15" y="37"/>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66" name="Freeform 194"/>
            <p:cNvSpPr>
              <a:spLocks/>
            </p:cNvSpPr>
            <p:nvPr/>
          </p:nvSpPr>
          <p:spPr bwMode="auto">
            <a:xfrm>
              <a:off x="2684" y="2596"/>
              <a:ext cx="60" cy="67"/>
            </a:xfrm>
            <a:custGeom>
              <a:avLst/>
              <a:gdLst>
                <a:gd name="T0" fmla="*/ 17 w 60"/>
                <a:gd name="T1" fmla="*/ 66 h 67"/>
                <a:gd name="T2" fmla="*/ 17 w 60"/>
                <a:gd name="T3" fmla="*/ 64 h 67"/>
                <a:gd name="T4" fmla="*/ 19 w 60"/>
                <a:gd name="T5" fmla="*/ 64 h 67"/>
                <a:gd name="T6" fmla="*/ 19 w 60"/>
                <a:gd name="T7" fmla="*/ 62 h 67"/>
                <a:gd name="T8" fmla="*/ 21 w 60"/>
                <a:gd name="T9" fmla="*/ 60 h 67"/>
                <a:gd name="T10" fmla="*/ 23 w 60"/>
                <a:gd name="T11" fmla="*/ 58 h 67"/>
                <a:gd name="T12" fmla="*/ 25 w 60"/>
                <a:gd name="T13" fmla="*/ 58 h 67"/>
                <a:gd name="T14" fmla="*/ 25 w 60"/>
                <a:gd name="T15" fmla="*/ 56 h 67"/>
                <a:gd name="T16" fmla="*/ 27 w 60"/>
                <a:gd name="T17" fmla="*/ 54 h 67"/>
                <a:gd name="T18" fmla="*/ 29 w 60"/>
                <a:gd name="T19" fmla="*/ 52 h 67"/>
                <a:gd name="T20" fmla="*/ 31 w 60"/>
                <a:gd name="T21" fmla="*/ 50 h 67"/>
                <a:gd name="T22" fmla="*/ 32 w 60"/>
                <a:gd name="T23" fmla="*/ 48 h 67"/>
                <a:gd name="T24" fmla="*/ 34 w 60"/>
                <a:gd name="T25" fmla="*/ 46 h 67"/>
                <a:gd name="T26" fmla="*/ 34 w 60"/>
                <a:gd name="T27" fmla="*/ 45 h 67"/>
                <a:gd name="T28" fmla="*/ 36 w 60"/>
                <a:gd name="T29" fmla="*/ 43 h 67"/>
                <a:gd name="T30" fmla="*/ 38 w 60"/>
                <a:gd name="T31" fmla="*/ 41 h 67"/>
                <a:gd name="T32" fmla="*/ 40 w 60"/>
                <a:gd name="T33" fmla="*/ 41 h 67"/>
                <a:gd name="T34" fmla="*/ 40 w 60"/>
                <a:gd name="T35" fmla="*/ 39 h 67"/>
                <a:gd name="T36" fmla="*/ 42 w 60"/>
                <a:gd name="T37" fmla="*/ 37 h 67"/>
                <a:gd name="T38" fmla="*/ 44 w 60"/>
                <a:gd name="T39" fmla="*/ 35 h 67"/>
                <a:gd name="T40" fmla="*/ 46 w 60"/>
                <a:gd name="T41" fmla="*/ 33 h 67"/>
                <a:gd name="T42" fmla="*/ 48 w 60"/>
                <a:gd name="T43" fmla="*/ 31 h 67"/>
                <a:gd name="T44" fmla="*/ 50 w 60"/>
                <a:gd name="T45" fmla="*/ 29 h 67"/>
                <a:gd name="T46" fmla="*/ 52 w 60"/>
                <a:gd name="T47" fmla="*/ 27 h 67"/>
                <a:gd name="T48" fmla="*/ 54 w 60"/>
                <a:gd name="T49" fmla="*/ 25 h 67"/>
                <a:gd name="T50" fmla="*/ 55 w 60"/>
                <a:gd name="T51" fmla="*/ 23 h 67"/>
                <a:gd name="T52" fmla="*/ 57 w 60"/>
                <a:gd name="T53" fmla="*/ 23 h 67"/>
                <a:gd name="T54" fmla="*/ 57 w 60"/>
                <a:gd name="T55" fmla="*/ 22 h 67"/>
                <a:gd name="T56" fmla="*/ 59 w 60"/>
                <a:gd name="T57" fmla="*/ 22 h 67"/>
                <a:gd name="T58" fmla="*/ 44 w 60"/>
                <a:gd name="T59" fmla="*/ 0 h 67"/>
                <a:gd name="T60" fmla="*/ 44 w 60"/>
                <a:gd name="T61" fmla="*/ 2 h 67"/>
                <a:gd name="T62" fmla="*/ 42 w 60"/>
                <a:gd name="T63" fmla="*/ 4 h 67"/>
                <a:gd name="T64" fmla="*/ 40 w 60"/>
                <a:gd name="T65" fmla="*/ 6 h 67"/>
                <a:gd name="T66" fmla="*/ 38 w 60"/>
                <a:gd name="T67" fmla="*/ 6 h 67"/>
                <a:gd name="T68" fmla="*/ 36 w 60"/>
                <a:gd name="T69" fmla="*/ 8 h 67"/>
                <a:gd name="T70" fmla="*/ 34 w 60"/>
                <a:gd name="T71" fmla="*/ 10 h 67"/>
                <a:gd name="T72" fmla="*/ 32 w 60"/>
                <a:gd name="T73" fmla="*/ 12 h 67"/>
                <a:gd name="T74" fmla="*/ 31 w 60"/>
                <a:gd name="T75" fmla="*/ 14 h 67"/>
                <a:gd name="T76" fmla="*/ 31 w 60"/>
                <a:gd name="T77" fmla="*/ 16 h 67"/>
                <a:gd name="T78" fmla="*/ 29 w 60"/>
                <a:gd name="T79" fmla="*/ 16 h 67"/>
                <a:gd name="T80" fmla="*/ 27 w 60"/>
                <a:gd name="T81" fmla="*/ 18 h 67"/>
                <a:gd name="T82" fmla="*/ 25 w 60"/>
                <a:gd name="T83" fmla="*/ 20 h 67"/>
                <a:gd name="T84" fmla="*/ 23 w 60"/>
                <a:gd name="T85" fmla="*/ 22 h 67"/>
                <a:gd name="T86" fmla="*/ 21 w 60"/>
                <a:gd name="T87" fmla="*/ 23 h 67"/>
                <a:gd name="T88" fmla="*/ 19 w 60"/>
                <a:gd name="T89" fmla="*/ 25 h 67"/>
                <a:gd name="T90" fmla="*/ 19 w 60"/>
                <a:gd name="T91" fmla="*/ 27 h 67"/>
                <a:gd name="T92" fmla="*/ 17 w 60"/>
                <a:gd name="T93" fmla="*/ 29 h 67"/>
                <a:gd name="T94" fmla="*/ 15 w 60"/>
                <a:gd name="T95" fmla="*/ 31 h 67"/>
                <a:gd name="T96" fmla="*/ 13 w 60"/>
                <a:gd name="T97" fmla="*/ 33 h 67"/>
                <a:gd name="T98" fmla="*/ 11 w 60"/>
                <a:gd name="T99" fmla="*/ 35 h 67"/>
                <a:gd name="T100" fmla="*/ 10 w 60"/>
                <a:gd name="T101" fmla="*/ 37 h 67"/>
                <a:gd name="T102" fmla="*/ 8 w 60"/>
                <a:gd name="T103" fmla="*/ 39 h 67"/>
                <a:gd name="T104" fmla="*/ 8 w 60"/>
                <a:gd name="T105" fmla="*/ 41 h 67"/>
                <a:gd name="T106" fmla="*/ 6 w 60"/>
                <a:gd name="T107" fmla="*/ 41 h 67"/>
                <a:gd name="T108" fmla="*/ 6 w 60"/>
                <a:gd name="T109" fmla="*/ 43 h 67"/>
                <a:gd name="T110" fmla="*/ 4 w 60"/>
                <a:gd name="T111" fmla="*/ 43 h 67"/>
                <a:gd name="T112" fmla="*/ 4 w 60"/>
                <a:gd name="T113" fmla="*/ 45 h 67"/>
                <a:gd name="T114" fmla="*/ 2 w 60"/>
                <a:gd name="T115" fmla="*/ 45 h 67"/>
                <a:gd name="T116" fmla="*/ 2 w 60"/>
                <a:gd name="T117" fmla="*/ 46 h 67"/>
                <a:gd name="T118" fmla="*/ 0 w 60"/>
                <a:gd name="T119" fmla="*/ 46 h 67"/>
                <a:gd name="T120" fmla="*/ 17 w 60"/>
                <a:gd name="T121" fmla="*/ 66 h 6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0"/>
                <a:gd name="T184" fmla="*/ 0 h 67"/>
                <a:gd name="T185" fmla="*/ 60 w 60"/>
                <a:gd name="T186" fmla="*/ 67 h 6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0" h="67">
                  <a:moveTo>
                    <a:pt x="17" y="66"/>
                  </a:moveTo>
                  <a:lnTo>
                    <a:pt x="17" y="64"/>
                  </a:lnTo>
                  <a:lnTo>
                    <a:pt x="19" y="64"/>
                  </a:lnTo>
                  <a:lnTo>
                    <a:pt x="19" y="62"/>
                  </a:lnTo>
                  <a:lnTo>
                    <a:pt x="21" y="60"/>
                  </a:lnTo>
                  <a:lnTo>
                    <a:pt x="23" y="58"/>
                  </a:lnTo>
                  <a:lnTo>
                    <a:pt x="25" y="58"/>
                  </a:lnTo>
                  <a:lnTo>
                    <a:pt x="25" y="56"/>
                  </a:lnTo>
                  <a:lnTo>
                    <a:pt x="27" y="54"/>
                  </a:lnTo>
                  <a:lnTo>
                    <a:pt x="29" y="52"/>
                  </a:lnTo>
                  <a:lnTo>
                    <a:pt x="31" y="50"/>
                  </a:lnTo>
                  <a:lnTo>
                    <a:pt x="32" y="48"/>
                  </a:lnTo>
                  <a:lnTo>
                    <a:pt x="34" y="46"/>
                  </a:lnTo>
                  <a:lnTo>
                    <a:pt x="34" y="45"/>
                  </a:lnTo>
                  <a:lnTo>
                    <a:pt x="36" y="43"/>
                  </a:lnTo>
                  <a:lnTo>
                    <a:pt x="38" y="41"/>
                  </a:lnTo>
                  <a:lnTo>
                    <a:pt x="40" y="41"/>
                  </a:lnTo>
                  <a:lnTo>
                    <a:pt x="40" y="39"/>
                  </a:lnTo>
                  <a:lnTo>
                    <a:pt x="42" y="37"/>
                  </a:lnTo>
                  <a:lnTo>
                    <a:pt x="44" y="35"/>
                  </a:lnTo>
                  <a:lnTo>
                    <a:pt x="46" y="33"/>
                  </a:lnTo>
                  <a:lnTo>
                    <a:pt x="48" y="31"/>
                  </a:lnTo>
                  <a:lnTo>
                    <a:pt x="50" y="29"/>
                  </a:lnTo>
                  <a:lnTo>
                    <a:pt x="52" y="27"/>
                  </a:lnTo>
                  <a:lnTo>
                    <a:pt x="54" y="25"/>
                  </a:lnTo>
                  <a:lnTo>
                    <a:pt x="55" y="23"/>
                  </a:lnTo>
                  <a:lnTo>
                    <a:pt x="57" y="23"/>
                  </a:lnTo>
                  <a:lnTo>
                    <a:pt x="57" y="22"/>
                  </a:lnTo>
                  <a:lnTo>
                    <a:pt x="59" y="22"/>
                  </a:lnTo>
                  <a:lnTo>
                    <a:pt x="44" y="0"/>
                  </a:lnTo>
                  <a:lnTo>
                    <a:pt x="44" y="2"/>
                  </a:lnTo>
                  <a:lnTo>
                    <a:pt x="42" y="4"/>
                  </a:lnTo>
                  <a:lnTo>
                    <a:pt x="40" y="6"/>
                  </a:lnTo>
                  <a:lnTo>
                    <a:pt x="38" y="6"/>
                  </a:lnTo>
                  <a:lnTo>
                    <a:pt x="36" y="8"/>
                  </a:lnTo>
                  <a:lnTo>
                    <a:pt x="34" y="10"/>
                  </a:lnTo>
                  <a:lnTo>
                    <a:pt x="32" y="12"/>
                  </a:lnTo>
                  <a:lnTo>
                    <a:pt x="31" y="14"/>
                  </a:lnTo>
                  <a:lnTo>
                    <a:pt x="31" y="16"/>
                  </a:lnTo>
                  <a:lnTo>
                    <a:pt x="29" y="16"/>
                  </a:lnTo>
                  <a:lnTo>
                    <a:pt x="27" y="18"/>
                  </a:lnTo>
                  <a:lnTo>
                    <a:pt x="25" y="20"/>
                  </a:lnTo>
                  <a:lnTo>
                    <a:pt x="23" y="22"/>
                  </a:lnTo>
                  <a:lnTo>
                    <a:pt x="21" y="23"/>
                  </a:lnTo>
                  <a:lnTo>
                    <a:pt x="19" y="25"/>
                  </a:lnTo>
                  <a:lnTo>
                    <a:pt x="19" y="27"/>
                  </a:lnTo>
                  <a:lnTo>
                    <a:pt x="17" y="29"/>
                  </a:lnTo>
                  <a:lnTo>
                    <a:pt x="15" y="31"/>
                  </a:lnTo>
                  <a:lnTo>
                    <a:pt x="13" y="33"/>
                  </a:lnTo>
                  <a:lnTo>
                    <a:pt x="11" y="35"/>
                  </a:lnTo>
                  <a:lnTo>
                    <a:pt x="10" y="37"/>
                  </a:lnTo>
                  <a:lnTo>
                    <a:pt x="8" y="39"/>
                  </a:lnTo>
                  <a:lnTo>
                    <a:pt x="8" y="41"/>
                  </a:lnTo>
                  <a:lnTo>
                    <a:pt x="6" y="41"/>
                  </a:lnTo>
                  <a:lnTo>
                    <a:pt x="6" y="43"/>
                  </a:lnTo>
                  <a:lnTo>
                    <a:pt x="4" y="43"/>
                  </a:lnTo>
                  <a:lnTo>
                    <a:pt x="4" y="45"/>
                  </a:lnTo>
                  <a:lnTo>
                    <a:pt x="2" y="45"/>
                  </a:lnTo>
                  <a:lnTo>
                    <a:pt x="2" y="46"/>
                  </a:lnTo>
                  <a:lnTo>
                    <a:pt x="0" y="46"/>
                  </a:lnTo>
                  <a:lnTo>
                    <a:pt x="17" y="66"/>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67" name="Freeform 195"/>
            <p:cNvSpPr>
              <a:spLocks/>
            </p:cNvSpPr>
            <p:nvPr/>
          </p:nvSpPr>
          <p:spPr bwMode="auto">
            <a:xfrm>
              <a:off x="2669" y="2642"/>
              <a:ext cx="33" cy="36"/>
            </a:xfrm>
            <a:custGeom>
              <a:avLst/>
              <a:gdLst>
                <a:gd name="T0" fmla="*/ 19 w 33"/>
                <a:gd name="T1" fmla="*/ 35 h 36"/>
                <a:gd name="T2" fmla="*/ 19 w 33"/>
                <a:gd name="T3" fmla="*/ 33 h 36"/>
                <a:gd name="T4" fmla="*/ 21 w 33"/>
                <a:gd name="T5" fmla="*/ 33 h 36"/>
                <a:gd name="T6" fmla="*/ 21 w 33"/>
                <a:gd name="T7" fmla="*/ 31 h 36"/>
                <a:gd name="T8" fmla="*/ 21 w 33"/>
                <a:gd name="T9" fmla="*/ 29 h 36"/>
                <a:gd name="T10" fmla="*/ 23 w 33"/>
                <a:gd name="T11" fmla="*/ 29 h 36"/>
                <a:gd name="T12" fmla="*/ 23 w 33"/>
                <a:gd name="T13" fmla="*/ 27 h 36"/>
                <a:gd name="T14" fmla="*/ 25 w 33"/>
                <a:gd name="T15" fmla="*/ 27 h 36"/>
                <a:gd name="T16" fmla="*/ 25 w 33"/>
                <a:gd name="T17" fmla="*/ 25 h 36"/>
                <a:gd name="T18" fmla="*/ 26 w 33"/>
                <a:gd name="T19" fmla="*/ 25 h 36"/>
                <a:gd name="T20" fmla="*/ 26 w 33"/>
                <a:gd name="T21" fmla="*/ 23 h 36"/>
                <a:gd name="T22" fmla="*/ 28 w 33"/>
                <a:gd name="T23" fmla="*/ 23 h 36"/>
                <a:gd name="T24" fmla="*/ 28 w 33"/>
                <a:gd name="T25" fmla="*/ 21 h 36"/>
                <a:gd name="T26" fmla="*/ 30 w 33"/>
                <a:gd name="T27" fmla="*/ 21 h 36"/>
                <a:gd name="T28" fmla="*/ 30 w 33"/>
                <a:gd name="T29" fmla="*/ 20 h 36"/>
                <a:gd name="T30" fmla="*/ 32 w 33"/>
                <a:gd name="T31" fmla="*/ 20 h 36"/>
                <a:gd name="T32" fmla="*/ 15 w 33"/>
                <a:gd name="T33" fmla="*/ 0 h 36"/>
                <a:gd name="T34" fmla="*/ 15 w 33"/>
                <a:gd name="T35" fmla="*/ 2 h 36"/>
                <a:gd name="T36" fmla="*/ 13 w 33"/>
                <a:gd name="T37" fmla="*/ 2 h 36"/>
                <a:gd name="T38" fmla="*/ 13 w 33"/>
                <a:gd name="T39" fmla="*/ 4 h 36"/>
                <a:gd name="T40" fmla="*/ 11 w 33"/>
                <a:gd name="T41" fmla="*/ 4 h 36"/>
                <a:gd name="T42" fmla="*/ 11 w 33"/>
                <a:gd name="T43" fmla="*/ 6 h 36"/>
                <a:gd name="T44" fmla="*/ 9 w 33"/>
                <a:gd name="T45" fmla="*/ 6 h 36"/>
                <a:gd name="T46" fmla="*/ 9 w 33"/>
                <a:gd name="T47" fmla="*/ 8 h 36"/>
                <a:gd name="T48" fmla="*/ 7 w 33"/>
                <a:gd name="T49" fmla="*/ 10 h 36"/>
                <a:gd name="T50" fmla="*/ 5 w 33"/>
                <a:gd name="T51" fmla="*/ 10 h 36"/>
                <a:gd name="T52" fmla="*/ 5 w 33"/>
                <a:gd name="T53" fmla="*/ 12 h 36"/>
                <a:gd name="T54" fmla="*/ 3 w 33"/>
                <a:gd name="T55" fmla="*/ 14 h 36"/>
                <a:gd name="T56" fmla="*/ 3 w 33"/>
                <a:gd name="T57" fmla="*/ 16 h 36"/>
                <a:gd name="T58" fmla="*/ 2 w 33"/>
                <a:gd name="T59" fmla="*/ 16 h 36"/>
                <a:gd name="T60" fmla="*/ 2 w 33"/>
                <a:gd name="T61" fmla="*/ 18 h 36"/>
                <a:gd name="T62" fmla="*/ 0 w 33"/>
                <a:gd name="T63" fmla="*/ 18 h 36"/>
                <a:gd name="T64" fmla="*/ 0 w 33"/>
                <a:gd name="T65" fmla="*/ 20 h 36"/>
                <a:gd name="T66" fmla="*/ 2 w 33"/>
                <a:gd name="T67" fmla="*/ 18 h 36"/>
                <a:gd name="T68" fmla="*/ 19 w 33"/>
                <a:gd name="T69" fmla="*/ 35 h 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
                <a:gd name="T106" fmla="*/ 0 h 36"/>
                <a:gd name="T107" fmla="*/ 33 w 33"/>
                <a:gd name="T108" fmla="*/ 36 h 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 h="36">
                  <a:moveTo>
                    <a:pt x="19" y="35"/>
                  </a:moveTo>
                  <a:lnTo>
                    <a:pt x="19" y="33"/>
                  </a:lnTo>
                  <a:lnTo>
                    <a:pt x="21" y="33"/>
                  </a:lnTo>
                  <a:lnTo>
                    <a:pt x="21" y="31"/>
                  </a:lnTo>
                  <a:lnTo>
                    <a:pt x="21" y="29"/>
                  </a:lnTo>
                  <a:lnTo>
                    <a:pt x="23" y="29"/>
                  </a:lnTo>
                  <a:lnTo>
                    <a:pt x="23" y="27"/>
                  </a:lnTo>
                  <a:lnTo>
                    <a:pt x="25" y="27"/>
                  </a:lnTo>
                  <a:lnTo>
                    <a:pt x="25" y="25"/>
                  </a:lnTo>
                  <a:lnTo>
                    <a:pt x="26" y="25"/>
                  </a:lnTo>
                  <a:lnTo>
                    <a:pt x="26" y="23"/>
                  </a:lnTo>
                  <a:lnTo>
                    <a:pt x="28" y="23"/>
                  </a:lnTo>
                  <a:lnTo>
                    <a:pt x="28" y="21"/>
                  </a:lnTo>
                  <a:lnTo>
                    <a:pt x="30" y="21"/>
                  </a:lnTo>
                  <a:lnTo>
                    <a:pt x="30" y="20"/>
                  </a:lnTo>
                  <a:lnTo>
                    <a:pt x="32" y="20"/>
                  </a:lnTo>
                  <a:lnTo>
                    <a:pt x="15" y="0"/>
                  </a:lnTo>
                  <a:lnTo>
                    <a:pt x="15" y="2"/>
                  </a:lnTo>
                  <a:lnTo>
                    <a:pt x="13" y="2"/>
                  </a:lnTo>
                  <a:lnTo>
                    <a:pt x="13" y="4"/>
                  </a:lnTo>
                  <a:lnTo>
                    <a:pt x="11" y="4"/>
                  </a:lnTo>
                  <a:lnTo>
                    <a:pt x="11" y="6"/>
                  </a:lnTo>
                  <a:lnTo>
                    <a:pt x="9" y="6"/>
                  </a:lnTo>
                  <a:lnTo>
                    <a:pt x="9" y="8"/>
                  </a:lnTo>
                  <a:lnTo>
                    <a:pt x="7" y="10"/>
                  </a:lnTo>
                  <a:lnTo>
                    <a:pt x="5" y="10"/>
                  </a:lnTo>
                  <a:lnTo>
                    <a:pt x="5" y="12"/>
                  </a:lnTo>
                  <a:lnTo>
                    <a:pt x="3" y="14"/>
                  </a:lnTo>
                  <a:lnTo>
                    <a:pt x="3" y="16"/>
                  </a:lnTo>
                  <a:lnTo>
                    <a:pt x="2" y="16"/>
                  </a:lnTo>
                  <a:lnTo>
                    <a:pt x="2" y="18"/>
                  </a:lnTo>
                  <a:lnTo>
                    <a:pt x="0" y="18"/>
                  </a:lnTo>
                  <a:lnTo>
                    <a:pt x="0" y="20"/>
                  </a:lnTo>
                  <a:lnTo>
                    <a:pt x="2" y="18"/>
                  </a:lnTo>
                  <a:lnTo>
                    <a:pt x="19" y="35"/>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68" name="Freeform 196"/>
            <p:cNvSpPr>
              <a:spLocks/>
            </p:cNvSpPr>
            <p:nvPr/>
          </p:nvSpPr>
          <p:spPr bwMode="auto">
            <a:xfrm>
              <a:off x="2628" y="2660"/>
              <a:ext cx="61" cy="68"/>
            </a:xfrm>
            <a:custGeom>
              <a:avLst/>
              <a:gdLst>
                <a:gd name="T0" fmla="*/ 23 w 61"/>
                <a:gd name="T1" fmla="*/ 51 h 68"/>
                <a:gd name="T2" fmla="*/ 25 w 61"/>
                <a:gd name="T3" fmla="*/ 57 h 68"/>
                <a:gd name="T4" fmla="*/ 25 w 61"/>
                <a:gd name="T5" fmla="*/ 55 h 68"/>
                <a:gd name="T6" fmla="*/ 27 w 61"/>
                <a:gd name="T7" fmla="*/ 53 h 68"/>
                <a:gd name="T8" fmla="*/ 27 w 61"/>
                <a:gd name="T9" fmla="*/ 51 h 68"/>
                <a:gd name="T10" fmla="*/ 29 w 61"/>
                <a:gd name="T11" fmla="*/ 49 h 68"/>
                <a:gd name="T12" fmla="*/ 29 w 61"/>
                <a:gd name="T13" fmla="*/ 48 h 68"/>
                <a:gd name="T14" fmla="*/ 31 w 61"/>
                <a:gd name="T15" fmla="*/ 46 h 68"/>
                <a:gd name="T16" fmla="*/ 33 w 61"/>
                <a:gd name="T17" fmla="*/ 44 h 68"/>
                <a:gd name="T18" fmla="*/ 35 w 61"/>
                <a:gd name="T19" fmla="*/ 42 h 68"/>
                <a:gd name="T20" fmla="*/ 35 w 61"/>
                <a:gd name="T21" fmla="*/ 40 h 68"/>
                <a:gd name="T22" fmla="*/ 37 w 61"/>
                <a:gd name="T23" fmla="*/ 38 h 68"/>
                <a:gd name="T24" fmla="*/ 39 w 61"/>
                <a:gd name="T25" fmla="*/ 36 h 68"/>
                <a:gd name="T26" fmla="*/ 41 w 61"/>
                <a:gd name="T27" fmla="*/ 34 h 68"/>
                <a:gd name="T28" fmla="*/ 43 w 61"/>
                <a:gd name="T29" fmla="*/ 32 h 68"/>
                <a:gd name="T30" fmla="*/ 44 w 61"/>
                <a:gd name="T31" fmla="*/ 32 h 68"/>
                <a:gd name="T32" fmla="*/ 46 w 61"/>
                <a:gd name="T33" fmla="*/ 30 h 68"/>
                <a:gd name="T34" fmla="*/ 46 w 61"/>
                <a:gd name="T35" fmla="*/ 28 h 68"/>
                <a:gd name="T36" fmla="*/ 48 w 61"/>
                <a:gd name="T37" fmla="*/ 26 h 68"/>
                <a:gd name="T38" fmla="*/ 50 w 61"/>
                <a:gd name="T39" fmla="*/ 25 h 68"/>
                <a:gd name="T40" fmla="*/ 52 w 61"/>
                <a:gd name="T41" fmla="*/ 25 h 68"/>
                <a:gd name="T42" fmla="*/ 52 w 61"/>
                <a:gd name="T43" fmla="*/ 23 h 68"/>
                <a:gd name="T44" fmla="*/ 54 w 61"/>
                <a:gd name="T45" fmla="*/ 21 h 68"/>
                <a:gd name="T46" fmla="*/ 56 w 61"/>
                <a:gd name="T47" fmla="*/ 21 h 68"/>
                <a:gd name="T48" fmla="*/ 56 w 61"/>
                <a:gd name="T49" fmla="*/ 19 h 68"/>
                <a:gd name="T50" fmla="*/ 58 w 61"/>
                <a:gd name="T51" fmla="*/ 19 h 68"/>
                <a:gd name="T52" fmla="*/ 58 w 61"/>
                <a:gd name="T53" fmla="*/ 17 h 68"/>
                <a:gd name="T54" fmla="*/ 60 w 61"/>
                <a:gd name="T55" fmla="*/ 17 h 68"/>
                <a:gd name="T56" fmla="*/ 43 w 61"/>
                <a:gd name="T57" fmla="*/ 0 h 68"/>
                <a:gd name="T58" fmla="*/ 41 w 61"/>
                <a:gd name="T59" fmla="*/ 0 h 68"/>
                <a:gd name="T60" fmla="*/ 41 w 61"/>
                <a:gd name="T61" fmla="*/ 2 h 68"/>
                <a:gd name="T62" fmla="*/ 39 w 61"/>
                <a:gd name="T63" fmla="*/ 3 h 68"/>
                <a:gd name="T64" fmla="*/ 37 w 61"/>
                <a:gd name="T65" fmla="*/ 3 h 68"/>
                <a:gd name="T66" fmla="*/ 37 w 61"/>
                <a:gd name="T67" fmla="*/ 5 h 68"/>
                <a:gd name="T68" fmla="*/ 35 w 61"/>
                <a:gd name="T69" fmla="*/ 5 h 68"/>
                <a:gd name="T70" fmla="*/ 33 w 61"/>
                <a:gd name="T71" fmla="*/ 7 h 68"/>
                <a:gd name="T72" fmla="*/ 31 w 61"/>
                <a:gd name="T73" fmla="*/ 9 h 68"/>
                <a:gd name="T74" fmla="*/ 29 w 61"/>
                <a:gd name="T75" fmla="*/ 11 h 68"/>
                <a:gd name="T76" fmla="*/ 27 w 61"/>
                <a:gd name="T77" fmla="*/ 13 h 68"/>
                <a:gd name="T78" fmla="*/ 27 w 61"/>
                <a:gd name="T79" fmla="*/ 15 h 68"/>
                <a:gd name="T80" fmla="*/ 25 w 61"/>
                <a:gd name="T81" fmla="*/ 17 h 68"/>
                <a:gd name="T82" fmla="*/ 23 w 61"/>
                <a:gd name="T83" fmla="*/ 19 h 68"/>
                <a:gd name="T84" fmla="*/ 22 w 61"/>
                <a:gd name="T85" fmla="*/ 21 h 68"/>
                <a:gd name="T86" fmla="*/ 20 w 61"/>
                <a:gd name="T87" fmla="*/ 23 h 68"/>
                <a:gd name="T88" fmla="*/ 18 w 61"/>
                <a:gd name="T89" fmla="*/ 25 h 68"/>
                <a:gd name="T90" fmla="*/ 16 w 61"/>
                <a:gd name="T91" fmla="*/ 26 h 68"/>
                <a:gd name="T92" fmla="*/ 14 w 61"/>
                <a:gd name="T93" fmla="*/ 28 h 68"/>
                <a:gd name="T94" fmla="*/ 12 w 61"/>
                <a:gd name="T95" fmla="*/ 32 h 68"/>
                <a:gd name="T96" fmla="*/ 10 w 61"/>
                <a:gd name="T97" fmla="*/ 34 h 68"/>
                <a:gd name="T98" fmla="*/ 8 w 61"/>
                <a:gd name="T99" fmla="*/ 36 h 68"/>
                <a:gd name="T100" fmla="*/ 8 w 61"/>
                <a:gd name="T101" fmla="*/ 38 h 68"/>
                <a:gd name="T102" fmla="*/ 6 w 61"/>
                <a:gd name="T103" fmla="*/ 42 h 68"/>
                <a:gd name="T104" fmla="*/ 4 w 61"/>
                <a:gd name="T105" fmla="*/ 44 h 68"/>
                <a:gd name="T106" fmla="*/ 4 w 61"/>
                <a:gd name="T107" fmla="*/ 46 h 68"/>
                <a:gd name="T108" fmla="*/ 2 w 61"/>
                <a:gd name="T109" fmla="*/ 49 h 68"/>
                <a:gd name="T110" fmla="*/ 2 w 61"/>
                <a:gd name="T111" fmla="*/ 51 h 68"/>
                <a:gd name="T112" fmla="*/ 0 w 61"/>
                <a:gd name="T113" fmla="*/ 55 h 68"/>
                <a:gd name="T114" fmla="*/ 0 w 61"/>
                <a:gd name="T115" fmla="*/ 57 h 68"/>
                <a:gd name="T116" fmla="*/ 0 w 61"/>
                <a:gd name="T117" fmla="*/ 61 h 68"/>
                <a:gd name="T118" fmla="*/ 4 w 61"/>
                <a:gd name="T119" fmla="*/ 67 h 68"/>
                <a:gd name="T120" fmla="*/ 23 w 61"/>
                <a:gd name="T121" fmla="*/ 51 h 6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
                <a:gd name="T184" fmla="*/ 0 h 68"/>
                <a:gd name="T185" fmla="*/ 61 w 61"/>
                <a:gd name="T186" fmla="*/ 68 h 6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 h="68">
                  <a:moveTo>
                    <a:pt x="23" y="51"/>
                  </a:moveTo>
                  <a:lnTo>
                    <a:pt x="25" y="57"/>
                  </a:lnTo>
                  <a:lnTo>
                    <a:pt x="25" y="55"/>
                  </a:lnTo>
                  <a:lnTo>
                    <a:pt x="27" y="53"/>
                  </a:lnTo>
                  <a:lnTo>
                    <a:pt x="27" y="51"/>
                  </a:lnTo>
                  <a:lnTo>
                    <a:pt x="29" y="49"/>
                  </a:lnTo>
                  <a:lnTo>
                    <a:pt x="29" y="48"/>
                  </a:lnTo>
                  <a:lnTo>
                    <a:pt x="31" y="46"/>
                  </a:lnTo>
                  <a:lnTo>
                    <a:pt x="33" y="44"/>
                  </a:lnTo>
                  <a:lnTo>
                    <a:pt x="35" y="42"/>
                  </a:lnTo>
                  <a:lnTo>
                    <a:pt x="35" y="40"/>
                  </a:lnTo>
                  <a:lnTo>
                    <a:pt x="37" y="38"/>
                  </a:lnTo>
                  <a:lnTo>
                    <a:pt x="39" y="36"/>
                  </a:lnTo>
                  <a:lnTo>
                    <a:pt x="41" y="34"/>
                  </a:lnTo>
                  <a:lnTo>
                    <a:pt x="43" y="32"/>
                  </a:lnTo>
                  <a:lnTo>
                    <a:pt x="44" y="32"/>
                  </a:lnTo>
                  <a:lnTo>
                    <a:pt x="46" y="30"/>
                  </a:lnTo>
                  <a:lnTo>
                    <a:pt x="46" y="28"/>
                  </a:lnTo>
                  <a:lnTo>
                    <a:pt x="48" y="26"/>
                  </a:lnTo>
                  <a:lnTo>
                    <a:pt x="50" y="25"/>
                  </a:lnTo>
                  <a:lnTo>
                    <a:pt x="52" y="25"/>
                  </a:lnTo>
                  <a:lnTo>
                    <a:pt x="52" y="23"/>
                  </a:lnTo>
                  <a:lnTo>
                    <a:pt x="54" y="21"/>
                  </a:lnTo>
                  <a:lnTo>
                    <a:pt x="56" y="21"/>
                  </a:lnTo>
                  <a:lnTo>
                    <a:pt x="56" y="19"/>
                  </a:lnTo>
                  <a:lnTo>
                    <a:pt x="58" y="19"/>
                  </a:lnTo>
                  <a:lnTo>
                    <a:pt x="58" y="17"/>
                  </a:lnTo>
                  <a:lnTo>
                    <a:pt x="60" y="17"/>
                  </a:lnTo>
                  <a:lnTo>
                    <a:pt x="43" y="0"/>
                  </a:lnTo>
                  <a:lnTo>
                    <a:pt x="41" y="0"/>
                  </a:lnTo>
                  <a:lnTo>
                    <a:pt x="41" y="2"/>
                  </a:lnTo>
                  <a:lnTo>
                    <a:pt x="39" y="3"/>
                  </a:lnTo>
                  <a:lnTo>
                    <a:pt x="37" y="3"/>
                  </a:lnTo>
                  <a:lnTo>
                    <a:pt x="37" y="5"/>
                  </a:lnTo>
                  <a:lnTo>
                    <a:pt x="35" y="5"/>
                  </a:lnTo>
                  <a:lnTo>
                    <a:pt x="33" y="7"/>
                  </a:lnTo>
                  <a:lnTo>
                    <a:pt x="31" y="9"/>
                  </a:lnTo>
                  <a:lnTo>
                    <a:pt x="29" y="11"/>
                  </a:lnTo>
                  <a:lnTo>
                    <a:pt x="27" y="13"/>
                  </a:lnTo>
                  <a:lnTo>
                    <a:pt x="27" y="15"/>
                  </a:lnTo>
                  <a:lnTo>
                    <a:pt x="25" y="17"/>
                  </a:lnTo>
                  <a:lnTo>
                    <a:pt x="23" y="19"/>
                  </a:lnTo>
                  <a:lnTo>
                    <a:pt x="22" y="21"/>
                  </a:lnTo>
                  <a:lnTo>
                    <a:pt x="20" y="23"/>
                  </a:lnTo>
                  <a:lnTo>
                    <a:pt x="18" y="25"/>
                  </a:lnTo>
                  <a:lnTo>
                    <a:pt x="16" y="26"/>
                  </a:lnTo>
                  <a:lnTo>
                    <a:pt x="14" y="28"/>
                  </a:lnTo>
                  <a:lnTo>
                    <a:pt x="12" y="32"/>
                  </a:lnTo>
                  <a:lnTo>
                    <a:pt x="10" y="34"/>
                  </a:lnTo>
                  <a:lnTo>
                    <a:pt x="8" y="36"/>
                  </a:lnTo>
                  <a:lnTo>
                    <a:pt x="8" y="38"/>
                  </a:lnTo>
                  <a:lnTo>
                    <a:pt x="6" y="42"/>
                  </a:lnTo>
                  <a:lnTo>
                    <a:pt x="4" y="44"/>
                  </a:lnTo>
                  <a:lnTo>
                    <a:pt x="4" y="46"/>
                  </a:lnTo>
                  <a:lnTo>
                    <a:pt x="2" y="49"/>
                  </a:lnTo>
                  <a:lnTo>
                    <a:pt x="2" y="51"/>
                  </a:lnTo>
                  <a:lnTo>
                    <a:pt x="0" y="55"/>
                  </a:lnTo>
                  <a:lnTo>
                    <a:pt x="0" y="57"/>
                  </a:lnTo>
                  <a:lnTo>
                    <a:pt x="0" y="61"/>
                  </a:lnTo>
                  <a:lnTo>
                    <a:pt x="4" y="67"/>
                  </a:lnTo>
                  <a:lnTo>
                    <a:pt x="23" y="51"/>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69" name="Freeform 197"/>
            <p:cNvSpPr>
              <a:spLocks/>
            </p:cNvSpPr>
            <p:nvPr/>
          </p:nvSpPr>
          <p:spPr bwMode="auto">
            <a:xfrm>
              <a:off x="2632" y="2711"/>
              <a:ext cx="22" cy="21"/>
            </a:xfrm>
            <a:custGeom>
              <a:avLst/>
              <a:gdLst>
                <a:gd name="T0" fmla="*/ 18 w 22"/>
                <a:gd name="T1" fmla="*/ 0 h 21"/>
                <a:gd name="T2" fmla="*/ 21 w 22"/>
                <a:gd name="T3" fmla="*/ 2 h 21"/>
                <a:gd name="T4" fmla="*/ 19 w 22"/>
                <a:gd name="T5" fmla="*/ 0 h 21"/>
                <a:gd name="T6" fmla="*/ 0 w 22"/>
                <a:gd name="T7" fmla="*/ 16 h 21"/>
                <a:gd name="T8" fmla="*/ 2 w 22"/>
                <a:gd name="T9" fmla="*/ 18 h 21"/>
                <a:gd name="T10" fmla="*/ 4 w 22"/>
                <a:gd name="T11" fmla="*/ 20 h 21"/>
                <a:gd name="T12" fmla="*/ 18 w 22"/>
                <a:gd name="T13" fmla="*/ 0 h 21"/>
                <a:gd name="T14" fmla="*/ 0 60000 65536"/>
                <a:gd name="T15" fmla="*/ 0 60000 65536"/>
                <a:gd name="T16" fmla="*/ 0 60000 65536"/>
                <a:gd name="T17" fmla="*/ 0 60000 65536"/>
                <a:gd name="T18" fmla="*/ 0 60000 65536"/>
                <a:gd name="T19" fmla="*/ 0 60000 65536"/>
                <a:gd name="T20" fmla="*/ 0 60000 65536"/>
                <a:gd name="T21" fmla="*/ 0 w 22"/>
                <a:gd name="T22" fmla="*/ 0 h 21"/>
                <a:gd name="T23" fmla="*/ 22 w 22"/>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21">
                  <a:moveTo>
                    <a:pt x="18" y="0"/>
                  </a:moveTo>
                  <a:lnTo>
                    <a:pt x="21" y="2"/>
                  </a:lnTo>
                  <a:lnTo>
                    <a:pt x="19" y="0"/>
                  </a:lnTo>
                  <a:lnTo>
                    <a:pt x="0" y="16"/>
                  </a:lnTo>
                  <a:lnTo>
                    <a:pt x="2" y="18"/>
                  </a:lnTo>
                  <a:lnTo>
                    <a:pt x="4" y="20"/>
                  </a:lnTo>
                  <a:lnTo>
                    <a:pt x="18" y="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70" name="Freeform 198"/>
            <p:cNvSpPr>
              <a:spLocks/>
            </p:cNvSpPr>
            <p:nvPr/>
          </p:nvSpPr>
          <p:spPr bwMode="auto">
            <a:xfrm>
              <a:off x="2636" y="2690"/>
              <a:ext cx="64" cy="47"/>
            </a:xfrm>
            <a:custGeom>
              <a:avLst/>
              <a:gdLst>
                <a:gd name="T0" fmla="*/ 48 w 64"/>
                <a:gd name="T1" fmla="*/ 0 h 47"/>
                <a:gd name="T2" fmla="*/ 46 w 64"/>
                <a:gd name="T3" fmla="*/ 2 h 47"/>
                <a:gd name="T4" fmla="*/ 44 w 64"/>
                <a:gd name="T5" fmla="*/ 2 h 47"/>
                <a:gd name="T6" fmla="*/ 42 w 64"/>
                <a:gd name="T7" fmla="*/ 4 h 47"/>
                <a:gd name="T8" fmla="*/ 40 w 64"/>
                <a:gd name="T9" fmla="*/ 6 h 47"/>
                <a:gd name="T10" fmla="*/ 38 w 64"/>
                <a:gd name="T11" fmla="*/ 8 h 47"/>
                <a:gd name="T12" fmla="*/ 36 w 64"/>
                <a:gd name="T13" fmla="*/ 10 h 47"/>
                <a:gd name="T14" fmla="*/ 35 w 64"/>
                <a:gd name="T15" fmla="*/ 12 h 47"/>
                <a:gd name="T16" fmla="*/ 33 w 64"/>
                <a:gd name="T17" fmla="*/ 14 h 47"/>
                <a:gd name="T18" fmla="*/ 31 w 64"/>
                <a:gd name="T19" fmla="*/ 14 h 47"/>
                <a:gd name="T20" fmla="*/ 29 w 64"/>
                <a:gd name="T21" fmla="*/ 16 h 47"/>
                <a:gd name="T22" fmla="*/ 29 w 64"/>
                <a:gd name="T23" fmla="*/ 18 h 47"/>
                <a:gd name="T24" fmla="*/ 27 w 64"/>
                <a:gd name="T25" fmla="*/ 18 h 47"/>
                <a:gd name="T26" fmla="*/ 25 w 64"/>
                <a:gd name="T27" fmla="*/ 19 h 47"/>
                <a:gd name="T28" fmla="*/ 23 w 64"/>
                <a:gd name="T29" fmla="*/ 21 h 47"/>
                <a:gd name="T30" fmla="*/ 21 w 64"/>
                <a:gd name="T31" fmla="*/ 21 h 47"/>
                <a:gd name="T32" fmla="*/ 19 w 64"/>
                <a:gd name="T33" fmla="*/ 23 h 47"/>
                <a:gd name="T34" fmla="*/ 17 w 64"/>
                <a:gd name="T35" fmla="*/ 23 h 47"/>
                <a:gd name="T36" fmla="*/ 15 w 64"/>
                <a:gd name="T37" fmla="*/ 23 h 47"/>
                <a:gd name="T38" fmla="*/ 15 w 64"/>
                <a:gd name="T39" fmla="*/ 21 h 47"/>
                <a:gd name="T40" fmla="*/ 14 w 64"/>
                <a:gd name="T41" fmla="*/ 21 h 47"/>
                <a:gd name="T42" fmla="*/ 0 w 64"/>
                <a:gd name="T43" fmla="*/ 41 h 47"/>
                <a:gd name="T44" fmla="*/ 2 w 64"/>
                <a:gd name="T45" fmla="*/ 42 h 47"/>
                <a:gd name="T46" fmla="*/ 4 w 64"/>
                <a:gd name="T47" fmla="*/ 44 h 47"/>
                <a:gd name="T48" fmla="*/ 6 w 64"/>
                <a:gd name="T49" fmla="*/ 44 h 47"/>
                <a:gd name="T50" fmla="*/ 10 w 64"/>
                <a:gd name="T51" fmla="*/ 46 h 47"/>
                <a:gd name="T52" fmla="*/ 12 w 64"/>
                <a:gd name="T53" fmla="*/ 46 h 47"/>
                <a:gd name="T54" fmla="*/ 14 w 64"/>
                <a:gd name="T55" fmla="*/ 46 h 47"/>
                <a:gd name="T56" fmla="*/ 15 w 64"/>
                <a:gd name="T57" fmla="*/ 46 h 47"/>
                <a:gd name="T58" fmla="*/ 19 w 64"/>
                <a:gd name="T59" fmla="*/ 46 h 47"/>
                <a:gd name="T60" fmla="*/ 21 w 64"/>
                <a:gd name="T61" fmla="*/ 46 h 47"/>
                <a:gd name="T62" fmla="*/ 23 w 64"/>
                <a:gd name="T63" fmla="*/ 46 h 47"/>
                <a:gd name="T64" fmla="*/ 25 w 64"/>
                <a:gd name="T65" fmla="*/ 46 h 47"/>
                <a:gd name="T66" fmla="*/ 27 w 64"/>
                <a:gd name="T67" fmla="*/ 44 h 47"/>
                <a:gd name="T68" fmla="*/ 31 w 64"/>
                <a:gd name="T69" fmla="*/ 44 h 47"/>
                <a:gd name="T70" fmla="*/ 33 w 64"/>
                <a:gd name="T71" fmla="*/ 42 h 47"/>
                <a:gd name="T72" fmla="*/ 35 w 64"/>
                <a:gd name="T73" fmla="*/ 42 h 47"/>
                <a:gd name="T74" fmla="*/ 36 w 64"/>
                <a:gd name="T75" fmla="*/ 41 h 47"/>
                <a:gd name="T76" fmla="*/ 38 w 64"/>
                <a:gd name="T77" fmla="*/ 41 h 47"/>
                <a:gd name="T78" fmla="*/ 40 w 64"/>
                <a:gd name="T79" fmla="*/ 39 h 47"/>
                <a:gd name="T80" fmla="*/ 42 w 64"/>
                <a:gd name="T81" fmla="*/ 37 h 47"/>
                <a:gd name="T82" fmla="*/ 44 w 64"/>
                <a:gd name="T83" fmla="*/ 35 h 47"/>
                <a:gd name="T84" fmla="*/ 46 w 64"/>
                <a:gd name="T85" fmla="*/ 33 h 47"/>
                <a:gd name="T86" fmla="*/ 48 w 64"/>
                <a:gd name="T87" fmla="*/ 31 h 47"/>
                <a:gd name="T88" fmla="*/ 50 w 64"/>
                <a:gd name="T89" fmla="*/ 31 h 47"/>
                <a:gd name="T90" fmla="*/ 52 w 64"/>
                <a:gd name="T91" fmla="*/ 29 h 47"/>
                <a:gd name="T92" fmla="*/ 54 w 64"/>
                <a:gd name="T93" fmla="*/ 27 h 47"/>
                <a:gd name="T94" fmla="*/ 56 w 64"/>
                <a:gd name="T95" fmla="*/ 25 h 47"/>
                <a:gd name="T96" fmla="*/ 58 w 64"/>
                <a:gd name="T97" fmla="*/ 23 h 47"/>
                <a:gd name="T98" fmla="*/ 59 w 64"/>
                <a:gd name="T99" fmla="*/ 21 h 47"/>
                <a:gd name="T100" fmla="*/ 61 w 64"/>
                <a:gd name="T101" fmla="*/ 21 h 47"/>
                <a:gd name="T102" fmla="*/ 61 w 64"/>
                <a:gd name="T103" fmla="*/ 19 h 47"/>
                <a:gd name="T104" fmla="*/ 63 w 64"/>
                <a:gd name="T105" fmla="*/ 18 h 47"/>
                <a:gd name="T106" fmla="*/ 48 w 64"/>
                <a:gd name="T107" fmla="*/ 0 h 4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4"/>
                <a:gd name="T163" fmla="*/ 0 h 47"/>
                <a:gd name="T164" fmla="*/ 64 w 64"/>
                <a:gd name="T165" fmla="*/ 47 h 4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4" h="47">
                  <a:moveTo>
                    <a:pt x="48" y="0"/>
                  </a:moveTo>
                  <a:lnTo>
                    <a:pt x="46" y="2"/>
                  </a:lnTo>
                  <a:lnTo>
                    <a:pt x="44" y="2"/>
                  </a:lnTo>
                  <a:lnTo>
                    <a:pt x="42" y="4"/>
                  </a:lnTo>
                  <a:lnTo>
                    <a:pt x="40" y="6"/>
                  </a:lnTo>
                  <a:lnTo>
                    <a:pt x="38" y="8"/>
                  </a:lnTo>
                  <a:lnTo>
                    <a:pt x="36" y="10"/>
                  </a:lnTo>
                  <a:lnTo>
                    <a:pt x="35" y="12"/>
                  </a:lnTo>
                  <a:lnTo>
                    <a:pt x="33" y="14"/>
                  </a:lnTo>
                  <a:lnTo>
                    <a:pt x="31" y="14"/>
                  </a:lnTo>
                  <a:lnTo>
                    <a:pt x="29" y="16"/>
                  </a:lnTo>
                  <a:lnTo>
                    <a:pt x="29" y="18"/>
                  </a:lnTo>
                  <a:lnTo>
                    <a:pt x="27" y="18"/>
                  </a:lnTo>
                  <a:lnTo>
                    <a:pt x="25" y="19"/>
                  </a:lnTo>
                  <a:lnTo>
                    <a:pt x="23" y="21"/>
                  </a:lnTo>
                  <a:lnTo>
                    <a:pt x="21" y="21"/>
                  </a:lnTo>
                  <a:lnTo>
                    <a:pt x="19" y="23"/>
                  </a:lnTo>
                  <a:lnTo>
                    <a:pt x="17" y="23"/>
                  </a:lnTo>
                  <a:lnTo>
                    <a:pt x="15" y="23"/>
                  </a:lnTo>
                  <a:lnTo>
                    <a:pt x="15" y="21"/>
                  </a:lnTo>
                  <a:lnTo>
                    <a:pt x="14" y="21"/>
                  </a:lnTo>
                  <a:lnTo>
                    <a:pt x="0" y="41"/>
                  </a:lnTo>
                  <a:lnTo>
                    <a:pt x="2" y="42"/>
                  </a:lnTo>
                  <a:lnTo>
                    <a:pt x="4" y="44"/>
                  </a:lnTo>
                  <a:lnTo>
                    <a:pt x="6" y="44"/>
                  </a:lnTo>
                  <a:lnTo>
                    <a:pt x="10" y="46"/>
                  </a:lnTo>
                  <a:lnTo>
                    <a:pt x="12" y="46"/>
                  </a:lnTo>
                  <a:lnTo>
                    <a:pt x="14" y="46"/>
                  </a:lnTo>
                  <a:lnTo>
                    <a:pt x="15" y="46"/>
                  </a:lnTo>
                  <a:lnTo>
                    <a:pt x="19" y="46"/>
                  </a:lnTo>
                  <a:lnTo>
                    <a:pt x="21" y="46"/>
                  </a:lnTo>
                  <a:lnTo>
                    <a:pt x="23" y="46"/>
                  </a:lnTo>
                  <a:lnTo>
                    <a:pt x="25" y="46"/>
                  </a:lnTo>
                  <a:lnTo>
                    <a:pt x="27" y="44"/>
                  </a:lnTo>
                  <a:lnTo>
                    <a:pt x="31" y="44"/>
                  </a:lnTo>
                  <a:lnTo>
                    <a:pt x="33" y="42"/>
                  </a:lnTo>
                  <a:lnTo>
                    <a:pt x="35" y="42"/>
                  </a:lnTo>
                  <a:lnTo>
                    <a:pt x="36" y="41"/>
                  </a:lnTo>
                  <a:lnTo>
                    <a:pt x="38" y="41"/>
                  </a:lnTo>
                  <a:lnTo>
                    <a:pt x="40" y="39"/>
                  </a:lnTo>
                  <a:lnTo>
                    <a:pt x="42" y="37"/>
                  </a:lnTo>
                  <a:lnTo>
                    <a:pt x="44" y="35"/>
                  </a:lnTo>
                  <a:lnTo>
                    <a:pt x="46" y="33"/>
                  </a:lnTo>
                  <a:lnTo>
                    <a:pt x="48" y="31"/>
                  </a:lnTo>
                  <a:lnTo>
                    <a:pt x="50" y="31"/>
                  </a:lnTo>
                  <a:lnTo>
                    <a:pt x="52" y="29"/>
                  </a:lnTo>
                  <a:lnTo>
                    <a:pt x="54" y="27"/>
                  </a:lnTo>
                  <a:lnTo>
                    <a:pt x="56" y="25"/>
                  </a:lnTo>
                  <a:lnTo>
                    <a:pt x="58" y="23"/>
                  </a:lnTo>
                  <a:lnTo>
                    <a:pt x="59" y="21"/>
                  </a:lnTo>
                  <a:lnTo>
                    <a:pt x="61" y="21"/>
                  </a:lnTo>
                  <a:lnTo>
                    <a:pt x="61" y="19"/>
                  </a:lnTo>
                  <a:lnTo>
                    <a:pt x="63" y="18"/>
                  </a:lnTo>
                  <a:lnTo>
                    <a:pt x="48" y="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71" name="Freeform 199"/>
            <p:cNvSpPr>
              <a:spLocks/>
            </p:cNvSpPr>
            <p:nvPr/>
          </p:nvSpPr>
          <p:spPr bwMode="auto">
            <a:xfrm>
              <a:off x="2684" y="2671"/>
              <a:ext cx="41" cy="38"/>
            </a:xfrm>
            <a:custGeom>
              <a:avLst/>
              <a:gdLst>
                <a:gd name="T0" fmla="*/ 40 w 41"/>
                <a:gd name="T1" fmla="*/ 8 h 38"/>
                <a:gd name="T2" fmla="*/ 36 w 41"/>
                <a:gd name="T3" fmla="*/ 2 h 38"/>
                <a:gd name="T4" fmla="*/ 34 w 41"/>
                <a:gd name="T5" fmla="*/ 2 h 38"/>
                <a:gd name="T6" fmla="*/ 34 w 41"/>
                <a:gd name="T7" fmla="*/ 0 h 38"/>
                <a:gd name="T8" fmla="*/ 32 w 41"/>
                <a:gd name="T9" fmla="*/ 0 h 38"/>
                <a:gd name="T10" fmla="*/ 31 w 41"/>
                <a:gd name="T11" fmla="*/ 0 h 38"/>
                <a:gd name="T12" fmla="*/ 29 w 41"/>
                <a:gd name="T13" fmla="*/ 0 h 38"/>
                <a:gd name="T14" fmla="*/ 27 w 41"/>
                <a:gd name="T15" fmla="*/ 0 h 38"/>
                <a:gd name="T16" fmla="*/ 25 w 41"/>
                <a:gd name="T17" fmla="*/ 0 h 38"/>
                <a:gd name="T18" fmla="*/ 23 w 41"/>
                <a:gd name="T19" fmla="*/ 0 h 38"/>
                <a:gd name="T20" fmla="*/ 23 w 41"/>
                <a:gd name="T21" fmla="*/ 2 h 38"/>
                <a:gd name="T22" fmla="*/ 21 w 41"/>
                <a:gd name="T23" fmla="*/ 2 h 38"/>
                <a:gd name="T24" fmla="*/ 19 w 41"/>
                <a:gd name="T25" fmla="*/ 2 h 38"/>
                <a:gd name="T26" fmla="*/ 17 w 41"/>
                <a:gd name="T27" fmla="*/ 4 h 38"/>
                <a:gd name="T28" fmla="*/ 15 w 41"/>
                <a:gd name="T29" fmla="*/ 4 h 38"/>
                <a:gd name="T30" fmla="*/ 15 w 41"/>
                <a:gd name="T31" fmla="*/ 6 h 38"/>
                <a:gd name="T32" fmla="*/ 13 w 41"/>
                <a:gd name="T33" fmla="*/ 6 h 38"/>
                <a:gd name="T34" fmla="*/ 13 w 41"/>
                <a:gd name="T35" fmla="*/ 8 h 38"/>
                <a:gd name="T36" fmla="*/ 11 w 41"/>
                <a:gd name="T37" fmla="*/ 8 h 38"/>
                <a:gd name="T38" fmla="*/ 10 w 41"/>
                <a:gd name="T39" fmla="*/ 10 h 38"/>
                <a:gd name="T40" fmla="*/ 8 w 41"/>
                <a:gd name="T41" fmla="*/ 12 h 38"/>
                <a:gd name="T42" fmla="*/ 6 w 41"/>
                <a:gd name="T43" fmla="*/ 14 h 38"/>
                <a:gd name="T44" fmla="*/ 4 w 41"/>
                <a:gd name="T45" fmla="*/ 14 h 38"/>
                <a:gd name="T46" fmla="*/ 2 w 41"/>
                <a:gd name="T47" fmla="*/ 15 h 38"/>
                <a:gd name="T48" fmla="*/ 2 w 41"/>
                <a:gd name="T49" fmla="*/ 17 h 38"/>
                <a:gd name="T50" fmla="*/ 0 w 41"/>
                <a:gd name="T51" fmla="*/ 19 h 38"/>
                <a:gd name="T52" fmla="*/ 15 w 41"/>
                <a:gd name="T53" fmla="*/ 37 h 38"/>
                <a:gd name="T54" fmla="*/ 17 w 41"/>
                <a:gd name="T55" fmla="*/ 35 h 38"/>
                <a:gd name="T56" fmla="*/ 19 w 41"/>
                <a:gd name="T57" fmla="*/ 33 h 38"/>
                <a:gd name="T58" fmla="*/ 21 w 41"/>
                <a:gd name="T59" fmla="*/ 33 h 38"/>
                <a:gd name="T60" fmla="*/ 21 w 41"/>
                <a:gd name="T61" fmla="*/ 31 h 38"/>
                <a:gd name="T62" fmla="*/ 23 w 41"/>
                <a:gd name="T63" fmla="*/ 29 h 38"/>
                <a:gd name="T64" fmla="*/ 25 w 41"/>
                <a:gd name="T65" fmla="*/ 29 h 38"/>
                <a:gd name="T66" fmla="*/ 25 w 41"/>
                <a:gd name="T67" fmla="*/ 27 h 38"/>
                <a:gd name="T68" fmla="*/ 27 w 41"/>
                <a:gd name="T69" fmla="*/ 27 h 38"/>
                <a:gd name="T70" fmla="*/ 29 w 41"/>
                <a:gd name="T71" fmla="*/ 25 h 38"/>
                <a:gd name="T72" fmla="*/ 31 w 41"/>
                <a:gd name="T73" fmla="*/ 25 h 38"/>
                <a:gd name="T74" fmla="*/ 31 w 41"/>
                <a:gd name="T75" fmla="*/ 23 h 38"/>
                <a:gd name="T76" fmla="*/ 29 w 41"/>
                <a:gd name="T77" fmla="*/ 23 h 38"/>
                <a:gd name="T78" fmla="*/ 27 w 41"/>
                <a:gd name="T79" fmla="*/ 23 h 38"/>
                <a:gd name="T80" fmla="*/ 25 w 41"/>
                <a:gd name="T81" fmla="*/ 23 h 38"/>
                <a:gd name="T82" fmla="*/ 23 w 41"/>
                <a:gd name="T83" fmla="*/ 23 h 38"/>
                <a:gd name="T84" fmla="*/ 21 w 41"/>
                <a:gd name="T85" fmla="*/ 21 h 38"/>
                <a:gd name="T86" fmla="*/ 17 w 41"/>
                <a:gd name="T87" fmla="*/ 15 h 38"/>
                <a:gd name="T88" fmla="*/ 40 w 41"/>
                <a:gd name="T89" fmla="*/ 8 h 3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
                <a:gd name="T136" fmla="*/ 0 h 38"/>
                <a:gd name="T137" fmla="*/ 41 w 41"/>
                <a:gd name="T138" fmla="*/ 38 h 3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 h="38">
                  <a:moveTo>
                    <a:pt x="40" y="8"/>
                  </a:moveTo>
                  <a:lnTo>
                    <a:pt x="36" y="2"/>
                  </a:lnTo>
                  <a:lnTo>
                    <a:pt x="34" y="2"/>
                  </a:lnTo>
                  <a:lnTo>
                    <a:pt x="34" y="0"/>
                  </a:lnTo>
                  <a:lnTo>
                    <a:pt x="32" y="0"/>
                  </a:lnTo>
                  <a:lnTo>
                    <a:pt x="31" y="0"/>
                  </a:lnTo>
                  <a:lnTo>
                    <a:pt x="29" y="0"/>
                  </a:lnTo>
                  <a:lnTo>
                    <a:pt x="27" y="0"/>
                  </a:lnTo>
                  <a:lnTo>
                    <a:pt x="25" y="0"/>
                  </a:lnTo>
                  <a:lnTo>
                    <a:pt x="23" y="0"/>
                  </a:lnTo>
                  <a:lnTo>
                    <a:pt x="23" y="2"/>
                  </a:lnTo>
                  <a:lnTo>
                    <a:pt x="21" y="2"/>
                  </a:lnTo>
                  <a:lnTo>
                    <a:pt x="19" y="2"/>
                  </a:lnTo>
                  <a:lnTo>
                    <a:pt x="17" y="4"/>
                  </a:lnTo>
                  <a:lnTo>
                    <a:pt x="15" y="4"/>
                  </a:lnTo>
                  <a:lnTo>
                    <a:pt x="15" y="6"/>
                  </a:lnTo>
                  <a:lnTo>
                    <a:pt x="13" y="6"/>
                  </a:lnTo>
                  <a:lnTo>
                    <a:pt x="13" y="8"/>
                  </a:lnTo>
                  <a:lnTo>
                    <a:pt x="11" y="8"/>
                  </a:lnTo>
                  <a:lnTo>
                    <a:pt x="10" y="10"/>
                  </a:lnTo>
                  <a:lnTo>
                    <a:pt x="8" y="12"/>
                  </a:lnTo>
                  <a:lnTo>
                    <a:pt x="6" y="14"/>
                  </a:lnTo>
                  <a:lnTo>
                    <a:pt x="4" y="14"/>
                  </a:lnTo>
                  <a:lnTo>
                    <a:pt x="2" y="15"/>
                  </a:lnTo>
                  <a:lnTo>
                    <a:pt x="2" y="17"/>
                  </a:lnTo>
                  <a:lnTo>
                    <a:pt x="0" y="19"/>
                  </a:lnTo>
                  <a:lnTo>
                    <a:pt x="15" y="37"/>
                  </a:lnTo>
                  <a:lnTo>
                    <a:pt x="17" y="35"/>
                  </a:lnTo>
                  <a:lnTo>
                    <a:pt x="19" y="33"/>
                  </a:lnTo>
                  <a:lnTo>
                    <a:pt x="21" y="33"/>
                  </a:lnTo>
                  <a:lnTo>
                    <a:pt x="21" y="31"/>
                  </a:lnTo>
                  <a:lnTo>
                    <a:pt x="23" y="29"/>
                  </a:lnTo>
                  <a:lnTo>
                    <a:pt x="25" y="29"/>
                  </a:lnTo>
                  <a:lnTo>
                    <a:pt x="25" y="27"/>
                  </a:lnTo>
                  <a:lnTo>
                    <a:pt x="27" y="27"/>
                  </a:lnTo>
                  <a:lnTo>
                    <a:pt x="29" y="25"/>
                  </a:lnTo>
                  <a:lnTo>
                    <a:pt x="31" y="25"/>
                  </a:lnTo>
                  <a:lnTo>
                    <a:pt x="31" y="23"/>
                  </a:lnTo>
                  <a:lnTo>
                    <a:pt x="29" y="23"/>
                  </a:lnTo>
                  <a:lnTo>
                    <a:pt x="27" y="23"/>
                  </a:lnTo>
                  <a:lnTo>
                    <a:pt x="25" y="23"/>
                  </a:lnTo>
                  <a:lnTo>
                    <a:pt x="23" y="23"/>
                  </a:lnTo>
                  <a:lnTo>
                    <a:pt x="21" y="21"/>
                  </a:lnTo>
                  <a:lnTo>
                    <a:pt x="17" y="15"/>
                  </a:lnTo>
                  <a:lnTo>
                    <a:pt x="40" y="8"/>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72" name="Freeform 200"/>
            <p:cNvSpPr>
              <a:spLocks/>
            </p:cNvSpPr>
            <p:nvPr/>
          </p:nvSpPr>
          <p:spPr bwMode="auto">
            <a:xfrm>
              <a:off x="2688" y="2679"/>
              <a:ext cx="39" cy="76"/>
            </a:xfrm>
            <a:custGeom>
              <a:avLst/>
              <a:gdLst>
                <a:gd name="T0" fmla="*/ 23 w 39"/>
                <a:gd name="T1" fmla="*/ 75 h 76"/>
                <a:gd name="T2" fmla="*/ 25 w 39"/>
                <a:gd name="T3" fmla="*/ 69 h 76"/>
                <a:gd name="T4" fmla="*/ 27 w 39"/>
                <a:gd name="T5" fmla="*/ 65 h 76"/>
                <a:gd name="T6" fmla="*/ 28 w 39"/>
                <a:gd name="T7" fmla="*/ 59 h 76"/>
                <a:gd name="T8" fmla="*/ 28 w 39"/>
                <a:gd name="T9" fmla="*/ 55 h 76"/>
                <a:gd name="T10" fmla="*/ 30 w 39"/>
                <a:gd name="T11" fmla="*/ 52 h 76"/>
                <a:gd name="T12" fmla="*/ 30 w 39"/>
                <a:gd name="T13" fmla="*/ 48 h 76"/>
                <a:gd name="T14" fmla="*/ 32 w 39"/>
                <a:gd name="T15" fmla="*/ 44 h 76"/>
                <a:gd name="T16" fmla="*/ 32 w 39"/>
                <a:gd name="T17" fmla="*/ 40 h 76"/>
                <a:gd name="T18" fmla="*/ 34 w 39"/>
                <a:gd name="T19" fmla="*/ 36 h 76"/>
                <a:gd name="T20" fmla="*/ 34 w 39"/>
                <a:gd name="T21" fmla="*/ 34 h 76"/>
                <a:gd name="T22" fmla="*/ 34 w 39"/>
                <a:gd name="T23" fmla="*/ 30 h 76"/>
                <a:gd name="T24" fmla="*/ 36 w 39"/>
                <a:gd name="T25" fmla="*/ 29 h 76"/>
                <a:gd name="T26" fmla="*/ 36 w 39"/>
                <a:gd name="T27" fmla="*/ 25 h 76"/>
                <a:gd name="T28" fmla="*/ 36 w 39"/>
                <a:gd name="T29" fmla="*/ 23 h 76"/>
                <a:gd name="T30" fmla="*/ 36 w 39"/>
                <a:gd name="T31" fmla="*/ 21 h 76"/>
                <a:gd name="T32" fmla="*/ 36 w 39"/>
                <a:gd name="T33" fmla="*/ 19 h 76"/>
                <a:gd name="T34" fmla="*/ 38 w 39"/>
                <a:gd name="T35" fmla="*/ 17 h 76"/>
                <a:gd name="T36" fmla="*/ 38 w 39"/>
                <a:gd name="T37" fmla="*/ 15 h 76"/>
                <a:gd name="T38" fmla="*/ 38 w 39"/>
                <a:gd name="T39" fmla="*/ 13 h 76"/>
                <a:gd name="T40" fmla="*/ 38 w 39"/>
                <a:gd name="T41" fmla="*/ 11 h 76"/>
                <a:gd name="T42" fmla="*/ 38 w 39"/>
                <a:gd name="T43" fmla="*/ 9 h 76"/>
                <a:gd name="T44" fmla="*/ 38 w 39"/>
                <a:gd name="T45" fmla="*/ 7 h 76"/>
                <a:gd name="T46" fmla="*/ 38 w 39"/>
                <a:gd name="T47" fmla="*/ 6 h 76"/>
                <a:gd name="T48" fmla="*/ 38 w 39"/>
                <a:gd name="T49" fmla="*/ 4 h 76"/>
                <a:gd name="T50" fmla="*/ 36 w 39"/>
                <a:gd name="T51" fmla="*/ 4 h 76"/>
                <a:gd name="T52" fmla="*/ 36 w 39"/>
                <a:gd name="T53" fmla="*/ 2 h 76"/>
                <a:gd name="T54" fmla="*/ 36 w 39"/>
                <a:gd name="T55" fmla="*/ 0 h 76"/>
                <a:gd name="T56" fmla="*/ 13 w 39"/>
                <a:gd name="T57" fmla="*/ 7 h 76"/>
                <a:gd name="T58" fmla="*/ 13 w 39"/>
                <a:gd name="T59" fmla="*/ 9 h 76"/>
                <a:gd name="T60" fmla="*/ 13 w 39"/>
                <a:gd name="T61" fmla="*/ 11 h 76"/>
                <a:gd name="T62" fmla="*/ 13 w 39"/>
                <a:gd name="T63" fmla="*/ 13 h 76"/>
                <a:gd name="T64" fmla="*/ 13 w 39"/>
                <a:gd name="T65" fmla="*/ 15 h 76"/>
                <a:gd name="T66" fmla="*/ 13 w 39"/>
                <a:gd name="T67" fmla="*/ 17 h 76"/>
                <a:gd name="T68" fmla="*/ 13 w 39"/>
                <a:gd name="T69" fmla="*/ 19 h 76"/>
                <a:gd name="T70" fmla="*/ 13 w 39"/>
                <a:gd name="T71" fmla="*/ 21 h 76"/>
                <a:gd name="T72" fmla="*/ 11 w 39"/>
                <a:gd name="T73" fmla="*/ 25 h 76"/>
                <a:gd name="T74" fmla="*/ 11 w 39"/>
                <a:gd name="T75" fmla="*/ 27 h 76"/>
                <a:gd name="T76" fmla="*/ 11 w 39"/>
                <a:gd name="T77" fmla="*/ 29 h 76"/>
                <a:gd name="T78" fmla="*/ 11 w 39"/>
                <a:gd name="T79" fmla="*/ 32 h 76"/>
                <a:gd name="T80" fmla="*/ 9 w 39"/>
                <a:gd name="T81" fmla="*/ 34 h 76"/>
                <a:gd name="T82" fmla="*/ 9 w 39"/>
                <a:gd name="T83" fmla="*/ 38 h 76"/>
                <a:gd name="T84" fmla="*/ 7 w 39"/>
                <a:gd name="T85" fmla="*/ 42 h 76"/>
                <a:gd name="T86" fmla="*/ 7 w 39"/>
                <a:gd name="T87" fmla="*/ 46 h 76"/>
                <a:gd name="T88" fmla="*/ 6 w 39"/>
                <a:gd name="T89" fmla="*/ 50 h 76"/>
                <a:gd name="T90" fmla="*/ 6 w 39"/>
                <a:gd name="T91" fmla="*/ 53 h 76"/>
                <a:gd name="T92" fmla="*/ 4 w 39"/>
                <a:gd name="T93" fmla="*/ 57 h 76"/>
                <a:gd name="T94" fmla="*/ 2 w 39"/>
                <a:gd name="T95" fmla="*/ 61 h 76"/>
                <a:gd name="T96" fmla="*/ 0 w 39"/>
                <a:gd name="T97" fmla="*/ 67 h 76"/>
                <a:gd name="T98" fmla="*/ 23 w 39"/>
                <a:gd name="T99" fmla="*/ 75 h 7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9"/>
                <a:gd name="T151" fmla="*/ 0 h 76"/>
                <a:gd name="T152" fmla="*/ 39 w 39"/>
                <a:gd name="T153" fmla="*/ 76 h 7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9" h="76">
                  <a:moveTo>
                    <a:pt x="23" y="75"/>
                  </a:moveTo>
                  <a:lnTo>
                    <a:pt x="25" y="69"/>
                  </a:lnTo>
                  <a:lnTo>
                    <a:pt x="27" y="65"/>
                  </a:lnTo>
                  <a:lnTo>
                    <a:pt x="28" y="59"/>
                  </a:lnTo>
                  <a:lnTo>
                    <a:pt x="28" y="55"/>
                  </a:lnTo>
                  <a:lnTo>
                    <a:pt x="30" y="52"/>
                  </a:lnTo>
                  <a:lnTo>
                    <a:pt x="30" y="48"/>
                  </a:lnTo>
                  <a:lnTo>
                    <a:pt x="32" y="44"/>
                  </a:lnTo>
                  <a:lnTo>
                    <a:pt x="32" y="40"/>
                  </a:lnTo>
                  <a:lnTo>
                    <a:pt x="34" y="36"/>
                  </a:lnTo>
                  <a:lnTo>
                    <a:pt x="34" y="34"/>
                  </a:lnTo>
                  <a:lnTo>
                    <a:pt x="34" y="30"/>
                  </a:lnTo>
                  <a:lnTo>
                    <a:pt x="36" y="29"/>
                  </a:lnTo>
                  <a:lnTo>
                    <a:pt x="36" y="25"/>
                  </a:lnTo>
                  <a:lnTo>
                    <a:pt x="36" y="23"/>
                  </a:lnTo>
                  <a:lnTo>
                    <a:pt x="36" y="21"/>
                  </a:lnTo>
                  <a:lnTo>
                    <a:pt x="36" y="19"/>
                  </a:lnTo>
                  <a:lnTo>
                    <a:pt x="38" y="17"/>
                  </a:lnTo>
                  <a:lnTo>
                    <a:pt x="38" y="15"/>
                  </a:lnTo>
                  <a:lnTo>
                    <a:pt x="38" y="13"/>
                  </a:lnTo>
                  <a:lnTo>
                    <a:pt x="38" y="11"/>
                  </a:lnTo>
                  <a:lnTo>
                    <a:pt x="38" y="9"/>
                  </a:lnTo>
                  <a:lnTo>
                    <a:pt x="38" y="7"/>
                  </a:lnTo>
                  <a:lnTo>
                    <a:pt x="38" y="6"/>
                  </a:lnTo>
                  <a:lnTo>
                    <a:pt x="38" y="4"/>
                  </a:lnTo>
                  <a:lnTo>
                    <a:pt x="36" y="4"/>
                  </a:lnTo>
                  <a:lnTo>
                    <a:pt x="36" y="2"/>
                  </a:lnTo>
                  <a:lnTo>
                    <a:pt x="36" y="0"/>
                  </a:lnTo>
                  <a:lnTo>
                    <a:pt x="13" y="7"/>
                  </a:lnTo>
                  <a:lnTo>
                    <a:pt x="13" y="9"/>
                  </a:lnTo>
                  <a:lnTo>
                    <a:pt x="13" y="11"/>
                  </a:lnTo>
                  <a:lnTo>
                    <a:pt x="13" y="13"/>
                  </a:lnTo>
                  <a:lnTo>
                    <a:pt x="13" y="15"/>
                  </a:lnTo>
                  <a:lnTo>
                    <a:pt x="13" y="17"/>
                  </a:lnTo>
                  <a:lnTo>
                    <a:pt x="13" y="19"/>
                  </a:lnTo>
                  <a:lnTo>
                    <a:pt x="13" y="21"/>
                  </a:lnTo>
                  <a:lnTo>
                    <a:pt x="11" y="25"/>
                  </a:lnTo>
                  <a:lnTo>
                    <a:pt x="11" y="27"/>
                  </a:lnTo>
                  <a:lnTo>
                    <a:pt x="11" y="29"/>
                  </a:lnTo>
                  <a:lnTo>
                    <a:pt x="11" y="32"/>
                  </a:lnTo>
                  <a:lnTo>
                    <a:pt x="9" y="34"/>
                  </a:lnTo>
                  <a:lnTo>
                    <a:pt x="9" y="38"/>
                  </a:lnTo>
                  <a:lnTo>
                    <a:pt x="7" y="42"/>
                  </a:lnTo>
                  <a:lnTo>
                    <a:pt x="7" y="46"/>
                  </a:lnTo>
                  <a:lnTo>
                    <a:pt x="6" y="50"/>
                  </a:lnTo>
                  <a:lnTo>
                    <a:pt x="6" y="53"/>
                  </a:lnTo>
                  <a:lnTo>
                    <a:pt x="4" y="57"/>
                  </a:lnTo>
                  <a:lnTo>
                    <a:pt x="2" y="61"/>
                  </a:lnTo>
                  <a:lnTo>
                    <a:pt x="0" y="67"/>
                  </a:lnTo>
                  <a:lnTo>
                    <a:pt x="23" y="75"/>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73" name="Freeform 201"/>
            <p:cNvSpPr>
              <a:spLocks/>
            </p:cNvSpPr>
            <p:nvPr/>
          </p:nvSpPr>
          <p:spPr bwMode="auto">
            <a:xfrm>
              <a:off x="2667" y="2746"/>
              <a:ext cx="45" cy="95"/>
            </a:xfrm>
            <a:custGeom>
              <a:avLst/>
              <a:gdLst>
                <a:gd name="T0" fmla="*/ 7 w 45"/>
                <a:gd name="T1" fmla="*/ 92 h 95"/>
                <a:gd name="T2" fmla="*/ 21 w 45"/>
                <a:gd name="T3" fmla="*/ 71 h 95"/>
                <a:gd name="T4" fmla="*/ 23 w 45"/>
                <a:gd name="T5" fmla="*/ 71 h 95"/>
                <a:gd name="T6" fmla="*/ 23 w 45"/>
                <a:gd name="T7" fmla="*/ 73 h 95"/>
                <a:gd name="T8" fmla="*/ 25 w 45"/>
                <a:gd name="T9" fmla="*/ 75 h 95"/>
                <a:gd name="T10" fmla="*/ 25 w 45"/>
                <a:gd name="T11" fmla="*/ 73 h 95"/>
                <a:gd name="T12" fmla="*/ 25 w 45"/>
                <a:gd name="T13" fmla="*/ 71 h 95"/>
                <a:gd name="T14" fmla="*/ 25 w 45"/>
                <a:gd name="T15" fmla="*/ 69 h 95"/>
                <a:gd name="T16" fmla="*/ 25 w 45"/>
                <a:gd name="T17" fmla="*/ 67 h 95"/>
                <a:gd name="T18" fmla="*/ 27 w 45"/>
                <a:gd name="T19" fmla="*/ 65 h 95"/>
                <a:gd name="T20" fmla="*/ 27 w 45"/>
                <a:gd name="T21" fmla="*/ 63 h 95"/>
                <a:gd name="T22" fmla="*/ 27 w 45"/>
                <a:gd name="T23" fmla="*/ 61 h 95"/>
                <a:gd name="T24" fmla="*/ 27 w 45"/>
                <a:gd name="T25" fmla="*/ 59 h 95"/>
                <a:gd name="T26" fmla="*/ 28 w 45"/>
                <a:gd name="T27" fmla="*/ 55 h 95"/>
                <a:gd name="T28" fmla="*/ 28 w 45"/>
                <a:gd name="T29" fmla="*/ 53 h 95"/>
                <a:gd name="T30" fmla="*/ 30 w 45"/>
                <a:gd name="T31" fmla="*/ 50 h 95"/>
                <a:gd name="T32" fmla="*/ 30 w 45"/>
                <a:gd name="T33" fmla="*/ 48 h 95"/>
                <a:gd name="T34" fmla="*/ 32 w 45"/>
                <a:gd name="T35" fmla="*/ 44 h 95"/>
                <a:gd name="T36" fmla="*/ 32 w 45"/>
                <a:gd name="T37" fmla="*/ 40 h 95"/>
                <a:gd name="T38" fmla="*/ 34 w 45"/>
                <a:gd name="T39" fmla="*/ 36 h 95"/>
                <a:gd name="T40" fmla="*/ 34 w 45"/>
                <a:gd name="T41" fmla="*/ 32 h 95"/>
                <a:gd name="T42" fmla="*/ 36 w 45"/>
                <a:gd name="T43" fmla="*/ 29 h 95"/>
                <a:gd name="T44" fmla="*/ 38 w 45"/>
                <a:gd name="T45" fmla="*/ 25 h 95"/>
                <a:gd name="T46" fmla="*/ 40 w 45"/>
                <a:gd name="T47" fmla="*/ 21 h 95"/>
                <a:gd name="T48" fmla="*/ 40 w 45"/>
                <a:gd name="T49" fmla="*/ 17 h 95"/>
                <a:gd name="T50" fmla="*/ 42 w 45"/>
                <a:gd name="T51" fmla="*/ 11 h 95"/>
                <a:gd name="T52" fmla="*/ 44 w 45"/>
                <a:gd name="T53" fmla="*/ 8 h 95"/>
                <a:gd name="T54" fmla="*/ 21 w 45"/>
                <a:gd name="T55" fmla="*/ 0 h 95"/>
                <a:gd name="T56" fmla="*/ 19 w 45"/>
                <a:gd name="T57" fmla="*/ 4 h 95"/>
                <a:gd name="T58" fmla="*/ 19 w 45"/>
                <a:gd name="T59" fmla="*/ 9 h 95"/>
                <a:gd name="T60" fmla="*/ 17 w 45"/>
                <a:gd name="T61" fmla="*/ 13 h 95"/>
                <a:gd name="T62" fmla="*/ 15 w 45"/>
                <a:gd name="T63" fmla="*/ 17 h 95"/>
                <a:gd name="T64" fmla="*/ 13 w 45"/>
                <a:gd name="T65" fmla="*/ 21 h 95"/>
                <a:gd name="T66" fmla="*/ 13 w 45"/>
                <a:gd name="T67" fmla="*/ 25 h 95"/>
                <a:gd name="T68" fmla="*/ 11 w 45"/>
                <a:gd name="T69" fmla="*/ 31 h 95"/>
                <a:gd name="T70" fmla="*/ 9 w 45"/>
                <a:gd name="T71" fmla="*/ 32 h 95"/>
                <a:gd name="T72" fmla="*/ 9 w 45"/>
                <a:gd name="T73" fmla="*/ 36 h 95"/>
                <a:gd name="T74" fmla="*/ 7 w 45"/>
                <a:gd name="T75" fmla="*/ 40 h 95"/>
                <a:gd name="T76" fmla="*/ 7 w 45"/>
                <a:gd name="T77" fmla="*/ 44 h 95"/>
                <a:gd name="T78" fmla="*/ 5 w 45"/>
                <a:gd name="T79" fmla="*/ 48 h 95"/>
                <a:gd name="T80" fmla="*/ 5 w 45"/>
                <a:gd name="T81" fmla="*/ 50 h 95"/>
                <a:gd name="T82" fmla="*/ 4 w 45"/>
                <a:gd name="T83" fmla="*/ 53 h 95"/>
                <a:gd name="T84" fmla="*/ 4 w 45"/>
                <a:gd name="T85" fmla="*/ 55 h 95"/>
                <a:gd name="T86" fmla="*/ 4 w 45"/>
                <a:gd name="T87" fmla="*/ 59 h 95"/>
                <a:gd name="T88" fmla="*/ 2 w 45"/>
                <a:gd name="T89" fmla="*/ 61 h 95"/>
                <a:gd name="T90" fmla="*/ 2 w 45"/>
                <a:gd name="T91" fmla="*/ 63 h 95"/>
                <a:gd name="T92" fmla="*/ 2 w 45"/>
                <a:gd name="T93" fmla="*/ 65 h 95"/>
                <a:gd name="T94" fmla="*/ 2 w 45"/>
                <a:gd name="T95" fmla="*/ 69 h 95"/>
                <a:gd name="T96" fmla="*/ 0 w 45"/>
                <a:gd name="T97" fmla="*/ 71 h 95"/>
                <a:gd name="T98" fmla="*/ 0 w 45"/>
                <a:gd name="T99" fmla="*/ 73 h 95"/>
                <a:gd name="T100" fmla="*/ 0 w 45"/>
                <a:gd name="T101" fmla="*/ 75 h 95"/>
                <a:gd name="T102" fmla="*/ 2 w 45"/>
                <a:gd name="T103" fmla="*/ 76 h 95"/>
                <a:gd name="T104" fmla="*/ 2 w 45"/>
                <a:gd name="T105" fmla="*/ 78 h 95"/>
                <a:gd name="T106" fmla="*/ 2 w 45"/>
                <a:gd name="T107" fmla="*/ 82 h 95"/>
                <a:gd name="T108" fmla="*/ 2 w 45"/>
                <a:gd name="T109" fmla="*/ 84 h 95"/>
                <a:gd name="T110" fmla="*/ 4 w 45"/>
                <a:gd name="T111" fmla="*/ 86 h 95"/>
                <a:gd name="T112" fmla="*/ 5 w 45"/>
                <a:gd name="T113" fmla="*/ 88 h 95"/>
                <a:gd name="T114" fmla="*/ 7 w 45"/>
                <a:gd name="T115" fmla="*/ 90 h 95"/>
                <a:gd name="T116" fmla="*/ 9 w 45"/>
                <a:gd name="T117" fmla="*/ 92 h 95"/>
                <a:gd name="T118" fmla="*/ 13 w 45"/>
                <a:gd name="T119" fmla="*/ 94 h 95"/>
                <a:gd name="T120" fmla="*/ 25 w 45"/>
                <a:gd name="T121" fmla="*/ 75 h 95"/>
                <a:gd name="T122" fmla="*/ 7 w 45"/>
                <a:gd name="T123" fmla="*/ 92 h 9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5"/>
                <a:gd name="T187" fmla="*/ 0 h 95"/>
                <a:gd name="T188" fmla="*/ 45 w 45"/>
                <a:gd name="T189" fmla="*/ 95 h 9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5" h="95">
                  <a:moveTo>
                    <a:pt x="7" y="92"/>
                  </a:moveTo>
                  <a:lnTo>
                    <a:pt x="21" y="71"/>
                  </a:lnTo>
                  <a:lnTo>
                    <a:pt x="23" y="71"/>
                  </a:lnTo>
                  <a:lnTo>
                    <a:pt x="23" y="73"/>
                  </a:lnTo>
                  <a:lnTo>
                    <a:pt x="25" y="75"/>
                  </a:lnTo>
                  <a:lnTo>
                    <a:pt x="25" y="73"/>
                  </a:lnTo>
                  <a:lnTo>
                    <a:pt x="25" y="71"/>
                  </a:lnTo>
                  <a:lnTo>
                    <a:pt x="25" y="69"/>
                  </a:lnTo>
                  <a:lnTo>
                    <a:pt x="25" y="67"/>
                  </a:lnTo>
                  <a:lnTo>
                    <a:pt x="27" y="65"/>
                  </a:lnTo>
                  <a:lnTo>
                    <a:pt x="27" y="63"/>
                  </a:lnTo>
                  <a:lnTo>
                    <a:pt x="27" y="61"/>
                  </a:lnTo>
                  <a:lnTo>
                    <a:pt x="27" y="59"/>
                  </a:lnTo>
                  <a:lnTo>
                    <a:pt x="28" y="55"/>
                  </a:lnTo>
                  <a:lnTo>
                    <a:pt x="28" y="53"/>
                  </a:lnTo>
                  <a:lnTo>
                    <a:pt x="30" y="50"/>
                  </a:lnTo>
                  <a:lnTo>
                    <a:pt x="30" y="48"/>
                  </a:lnTo>
                  <a:lnTo>
                    <a:pt x="32" y="44"/>
                  </a:lnTo>
                  <a:lnTo>
                    <a:pt x="32" y="40"/>
                  </a:lnTo>
                  <a:lnTo>
                    <a:pt x="34" y="36"/>
                  </a:lnTo>
                  <a:lnTo>
                    <a:pt x="34" y="32"/>
                  </a:lnTo>
                  <a:lnTo>
                    <a:pt x="36" y="29"/>
                  </a:lnTo>
                  <a:lnTo>
                    <a:pt x="38" y="25"/>
                  </a:lnTo>
                  <a:lnTo>
                    <a:pt x="40" y="21"/>
                  </a:lnTo>
                  <a:lnTo>
                    <a:pt x="40" y="17"/>
                  </a:lnTo>
                  <a:lnTo>
                    <a:pt x="42" y="11"/>
                  </a:lnTo>
                  <a:lnTo>
                    <a:pt x="44" y="8"/>
                  </a:lnTo>
                  <a:lnTo>
                    <a:pt x="21" y="0"/>
                  </a:lnTo>
                  <a:lnTo>
                    <a:pt x="19" y="4"/>
                  </a:lnTo>
                  <a:lnTo>
                    <a:pt x="19" y="9"/>
                  </a:lnTo>
                  <a:lnTo>
                    <a:pt x="17" y="13"/>
                  </a:lnTo>
                  <a:lnTo>
                    <a:pt x="15" y="17"/>
                  </a:lnTo>
                  <a:lnTo>
                    <a:pt x="13" y="21"/>
                  </a:lnTo>
                  <a:lnTo>
                    <a:pt x="13" y="25"/>
                  </a:lnTo>
                  <a:lnTo>
                    <a:pt x="11" y="31"/>
                  </a:lnTo>
                  <a:lnTo>
                    <a:pt x="9" y="32"/>
                  </a:lnTo>
                  <a:lnTo>
                    <a:pt x="9" y="36"/>
                  </a:lnTo>
                  <a:lnTo>
                    <a:pt x="7" y="40"/>
                  </a:lnTo>
                  <a:lnTo>
                    <a:pt x="7" y="44"/>
                  </a:lnTo>
                  <a:lnTo>
                    <a:pt x="5" y="48"/>
                  </a:lnTo>
                  <a:lnTo>
                    <a:pt x="5" y="50"/>
                  </a:lnTo>
                  <a:lnTo>
                    <a:pt x="4" y="53"/>
                  </a:lnTo>
                  <a:lnTo>
                    <a:pt x="4" y="55"/>
                  </a:lnTo>
                  <a:lnTo>
                    <a:pt x="4" y="59"/>
                  </a:lnTo>
                  <a:lnTo>
                    <a:pt x="2" y="61"/>
                  </a:lnTo>
                  <a:lnTo>
                    <a:pt x="2" y="63"/>
                  </a:lnTo>
                  <a:lnTo>
                    <a:pt x="2" y="65"/>
                  </a:lnTo>
                  <a:lnTo>
                    <a:pt x="2" y="69"/>
                  </a:lnTo>
                  <a:lnTo>
                    <a:pt x="0" y="71"/>
                  </a:lnTo>
                  <a:lnTo>
                    <a:pt x="0" y="73"/>
                  </a:lnTo>
                  <a:lnTo>
                    <a:pt x="0" y="75"/>
                  </a:lnTo>
                  <a:lnTo>
                    <a:pt x="2" y="76"/>
                  </a:lnTo>
                  <a:lnTo>
                    <a:pt x="2" y="78"/>
                  </a:lnTo>
                  <a:lnTo>
                    <a:pt x="2" y="82"/>
                  </a:lnTo>
                  <a:lnTo>
                    <a:pt x="2" y="84"/>
                  </a:lnTo>
                  <a:lnTo>
                    <a:pt x="4" y="86"/>
                  </a:lnTo>
                  <a:lnTo>
                    <a:pt x="5" y="88"/>
                  </a:lnTo>
                  <a:lnTo>
                    <a:pt x="7" y="90"/>
                  </a:lnTo>
                  <a:lnTo>
                    <a:pt x="9" y="92"/>
                  </a:lnTo>
                  <a:lnTo>
                    <a:pt x="13" y="94"/>
                  </a:lnTo>
                  <a:lnTo>
                    <a:pt x="25" y="75"/>
                  </a:lnTo>
                  <a:lnTo>
                    <a:pt x="7" y="92"/>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74" name="Freeform 202"/>
            <p:cNvSpPr>
              <a:spLocks/>
            </p:cNvSpPr>
            <p:nvPr/>
          </p:nvSpPr>
          <p:spPr bwMode="auto">
            <a:xfrm>
              <a:off x="2671" y="2815"/>
              <a:ext cx="25" cy="26"/>
            </a:xfrm>
            <a:custGeom>
              <a:avLst/>
              <a:gdLst>
                <a:gd name="T0" fmla="*/ 23 w 25"/>
                <a:gd name="T1" fmla="*/ 4 h 26"/>
                <a:gd name="T2" fmla="*/ 21 w 25"/>
                <a:gd name="T3" fmla="*/ 4 h 26"/>
                <a:gd name="T4" fmla="*/ 21 w 25"/>
                <a:gd name="T5" fmla="*/ 2 h 26"/>
                <a:gd name="T6" fmla="*/ 19 w 25"/>
                <a:gd name="T7" fmla="*/ 2 h 26"/>
                <a:gd name="T8" fmla="*/ 17 w 25"/>
                <a:gd name="T9" fmla="*/ 2 h 26"/>
                <a:gd name="T10" fmla="*/ 15 w 25"/>
                <a:gd name="T11" fmla="*/ 0 h 26"/>
                <a:gd name="T12" fmla="*/ 13 w 25"/>
                <a:gd name="T13" fmla="*/ 0 h 26"/>
                <a:gd name="T14" fmla="*/ 9 w 25"/>
                <a:gd name="T15" fmla="*/ 0 h 26"/>
                <a:gd name="T16" fmla="*/ 5 w 25"/>
                <a:gd name="T17" fmla="*/ 2 h 26"/>
                <a:gd name="T18" fmla="*/ 1 w 25"/>
                <a:gd name="T19" fmla="*/ 7 h 26"/>
                <a:gd name="T20" fmla="*/ 0 w 25"/>
                <a:gd name="T21" fmla="*/ 13 h 26"/>
                <a:gd name="T22" fmla="*/ 0 w 25"/>
                <a:gd name="T23" fmla="*/ 15 h 26"/>
                <a:gd name="T24" fmla="*/ 1 w 25"/>
                <a:gd name="T25" fmla="*/ 17 h 26"/>
                <a:gd name="T26" fmla="*/ 1 w 25"/>
                <a:gd name="T27" fmla="*/ 19 h 26"/>
                <a:gd name="T28" fmla="*/ 3 w 25"/>
                <a:gd name="T29" fmla="*/ 21 h 26"/>
                <a:gd name="T30" fmla="*/ 3 w 25"/>
                <a:gd name="T31" fmla="*/ 23 h 26"/>
                <a:gd name="T32" fmla="*/ 21 w 25"/>
                <a:gd name="T33" fmla="*/ 6 h 26"/>
                <a:gd name="T34" fmla="*/ 21 w 25"/>
                <a:gd name="T35" fmla="*/ 4 h 26"/>
                <a:gd name="T36" fmla="*/ 21 w 25"/>
                <a:gd name="T37" fmla="*/ 6 h 26"/>
                <a:gd name="T38" fmla="*/ 23 w 25"/>
                <a:gd name="T39" fmla="*/ 6 h 26"/>
                <a:gd name="T40" fmla="*/ 23 w 25"/>
                <a:gd name="T41" fmla="*/ 7 h 26"/>
                <a:gd name="T42" fmla="*/ 24 w 25"/>
                <a:gd name="T43" fmla="*/ 9 h 26"/>
                <a:gd name="T44" fmla="*/ 24 w 25"/>
                <a:gd name="T45" fmla="*/ 13 h 26"/>
                <a:gd name="T46" fmla="*/ 23 w 25"/>
                <a:gd name="T47" fmla="*/ 17 h 26"/>
                <a:gd name="T48" fmla="*/ 19 w 25"/>
                <a:gd name="T49" fmla="*/ 23 h 26"/>
                <a:gd name="T50" fmla="*/ 15 w 25"/>
                <a:gd name="T51" fmla="*/ 25 h 26"/>
                <a:gd name="T52" fmla="*/ 13 w 25"/>
                <a:gd name="T53" fmla="*/ 25 h 26"/>
                <a:gd name="T54" fmla="*/ 11 w 25"/>
                <a:gd name="T55" fmla="*/ 25 h 26"/>
                <a:gd name="T56" fmla="*/ 9 w 25"/>
                <a:gd name="T57" fmla="*/ 25 h 26"/>
                <a:gd name="T58" fmla="*/ 9 w 25"/>
                <a:gd name="T59" fmla="*/ 23 h 26"/>
                <a:gd name="T60" fmla="*/ 7 w 25"/>
                <a:gd name="T61" fmla="*/ 23 h 26"/>
                <a:gd name="T62" fmla="*/ 9 w 25"/>
                <a:gd name="T63" fmla="*/ 23 h 26"/>
                <a:gd name="T64" fmla="*/ 9 w 25"/>
                <a:gd name="T65" fmla="*/ 25 h 26"/>
                <a:gd name="T66" fmla="*/ 23 w 25"/>
                <a:gd name="T67" fmla="*/ 4 h 2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
                <a:gd name="T103" fmla="*/ 0 h 26"/>
                <a:gd name="T104" fmla="*/ 25 w 25"/>
                <a:gd name="T105" fmla="*/ 26 h 2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 h="26">
                  <a:moveTo>
                    <a:pt x="23" y="4"/>
                  </a:moveTo>
                  <a:lnTo>
                    <a:pt x="21" y="4"/>
                  </a:lnTo>
                  <a:lnTo>
                    <a:pt x="21" y="2"/>
                  </a:lnTo>
                  <a:lnTo>
                    <a:pt x="19" y="2"/>
                  </a:lnTo>
                  <a:lnTo>
                    <a:pt x="17" y="2"/>
                  </a:lnTo>
                  <a:lnTo>
                    <a:pt x="15" y="0"/>
                  </a:lnTo>
                  <a:lnTo>
                    <a:pt x="13" y="0"/>
                  </a:lnTo>
                  <a:lnTo>
                    <a:pt x="9" y="0"/>
                  </a:lnTo>
                  <a:lnTo>
                    <a:pt x="5" y="2"/>
                  </a:lnTo>
                  <a:lnTo>
                    <a:pt x="1" y="7"/>
                  </a:lnTo>
                  <a:lnTo>
                    <a:pt x="0" y="13"/>
                  </a:lnTo>
                  <a:lnTo>
                    <a:pt x="0" y="15"/>
                  </a:lnTo>
                  <a:lnTo>
                    <a:pt x="1" y="17"/>
                  </a:lnTo>
                  <a:lnTo>
                    <a:pt x="1" y="19"/>
                  </a:lnTo>
                  <a:lnTo>
                    <a:pt x="3" y="21"/>
                  </a:lnTo>
                  <a:lnTo>
                    <a:pt x="3" y="23"/>
                  </a:lnTo>
                  <a:lnTo>
                    <a:pt x="21" y="6"/>
                  </a:lnTo>
                  <a:lnTo>
                    <a:pt x="21" y="4"/>
                  </a:lnTo>
                  <a:lnTo>
                    <a:pt x="21" y="6"/>
                  </a:lnTo>
                  <a:lnTo>
                    <a:pt x="23" y="6"/>
                  </a:lnTo>
                  <a:lnTo>
                    <a:pt x="23" y="7"/>
                  </a:lnTo>
                  <a:lnTo>
                    <a:pt x="24" y="9"/>
                  </a:lnTo>
                  <a:lnTo>
                    <a:pt x="24" y="13"/>
                  </a:lnTo>
                  <a:lnTo>
                    <a:pt x="23" y="17"/>
                  </a:lnTo>
                  <a:lnTo>
                    <a:pt x="19" y="23"/>
                  </a:lnTo>
                  <a:lnTo>
                    <a:pt x="15" y="25"/>
                  </a:lnTo>
                  <a:lnTo>
                    <a:pt x="13" y="25"/>
                  </a:lnTo>
                  <a:lnTo>
                    <a:pt x="11" y="25"/>
                  </a:lnTo>
                  <a:lnTo>
                    <a:pt x="9" y="25"/>
                  </a:lnTo>
                  <a:lnTo>
                    <a:pt x="9" y="23"/>
                  </a:lnTo>
                  <a:lnTo>
                    <a:pt x="7" y="23"/>
                  </a:lnTo>
                  <a:lnTo>
                    <a:pt x="9" y="23"/>
                  </a:lnTo>
                  <a:lnTo>
                    <a:pt x="9" y="25"/>
                  </a:lnTo>
                  <a:lnTo>
                    <a:pt x="23" y="4"/>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75" name="Freeform 203"/>
            <p:cNvSpPr>
              <a:spLocks/>
            </p:cNvSpPr>
            <p:nvPr/>
          </p:nvSpPr>
          <p:spPr bwMode="auto">
            <a:xfrm>
              <a:off x="2992" y="3893"/>
              <a:ext cx="43" cy="42"/>
            </a:xfrm>
            <a:custGeom>
              <a:avLst/>
              <a:gdLst>
                <a:gd name="T0" fmla="*/ 36 w 43"/>
                <a:gd name="T1" fmla="*/ 2 h 42"/>
                <a:gd name="T2" fmla="*/ 36 w 43"/>
                <a:gd name="T3" fmla="*/ 0 h 42"/>
                <a:gd name="T4" fmla="*/ 35 w 43"/>
                <a:gd name="T5" fmla="*/ 2 h 42"/>
                <a:gd name="T6" fmla="*/ 33 w 43"/>
                <a:gd name="T7" fmla="*/ 2 h 42"/>
                <a:gd name="T8" fmla="*/ 31 w 43"/>
                <a:gd name="T9" fmla="*/ 2 h 42"/>
                <a:gd name="T10" fmla="*/ 29 w 43"/>
                <a:gd name="T11" fmla="*/ 4 h 42"/>
                <a:gd name="T12" fmla="*/ 27 w 43"/>
                <a:gd name="T13" fmla="*/ 4 h 42"/>
                <a:gd name="T14" fmla="*/ 25 w 43"/>
                <a:gd name="T15" fmla="*/ 4 h 42"/>
                <a:gd name="T16" fmla="*/ 23 w 43"/>
                <a:gd name="T17" fmla="*/ 6 h 42"/>
                <a:gd name="T18" fmla="*/ 21 w 43"/>
                <a:gd name="T19" fmla="*/ 6 h 42"/>
                <a:gd name="T20" fmla="*/ 19 w 43"/>
                <a:gd name="T21" fmla="*/ 8 h 42"/>
                <a:gd name="T22" fmla="*/ 17 w 43"/>
                <a:gd name="T23" fmla="*/ 10 h 42"/>
                <a:gd name="T24" fmla="*/ 15 w 43"/>
                <a:gd name="T25" fmla="*/ 10 h 42"/>
                <a:gd name="T26" fmla="*/ 13 w 43"/>
                <a:gd name="T27" fmla="*/ 12 h 42"/>
                <a:gd name="T28" fmla="*/ 12 w 43"/>
                <a:gd name="T29" fmla="*/ 12 h 42"/>
                <a:gd name="T30" fmla="*/ 12 w 43"/>
                <a:gd name="T31" fmla="*/ 14 h 42"/>
                <a:gd name="T32" fmla="*/ 10 w 43"/>
                <a:gd name="T33" fmla="*/ 14 h 42"/>
                <a:gd name="T34" fmla="*/ 8 w 43"/>
                <a:gd name="T35" fmla="*/ 16 h 42"/>
                <a:gd name="T36" fmla="*/ 6 w 43"/>
                <a:gd name="T37" fmla="*/ 18 h 42"/>
                <a:gd name="T38" fmla="*/ 4 w 43"/>
                <a:gd name="T39" fmla="*/ 19 h 42"/>
                <a:gd name="T40" fmla="*/ 2 w 43"/>
                <a:gd name="T41" fmla="*/ 19 h 42"/>
                <a:gd name="T42" fmla="*/ 2 w 43"/>
                <a:gd name="T43" fmla="*/ 21 h 42"/>
                <a:gd name="T44" fmla="*/ 0 w 43"/>
                <a:gd name="T45" fmla="*/ 21 h 42"/>
                <a:gd name="T46" fmla="*/ 0 w 43"/>
                <a:gd name="T47" fmla="*/ 23 h 42"/>
                <a:gd name="T48" fmla="*/ 17 w 43"/>
                <a:gd name="T49" fmla="*/ 41 h 42"/>
                <a:gd name="T50" fmla="*/ 17 w 43"/>
                <a:gd name="T51" fmla="*/ 39 h 42"/>
                <a:gd name="T52" fmla="*/ 19 w 43"/>
                <a:gd name="T53" fmla="*/ 39 h 42"/>
                <a:gd name="T54" fmla="*/ 19 w 43"/>
                <a:gd name="T55" fmla="*/ 37 h 42"/>
                <a:gd name="T56" fmla="*/ 21 w 43"/>
                <a:gd name="T57" fmla="*/ 37 h 42"/>
                <a:gd name="T58" fmla="*/ 21 w 43"/>
                <a:gd name="T59" fmla="*/ 35 h 42"/>
                <a:gd name="T60" fmla="*/ 23 w 43"/>
                <a:gd name="T61" fmla="*/ 35 h 42"/>
                <a:gd name="T62" fmla="*/ 25 w 43"/>
                <a:gd name="T63" fmla="*/ 33 h 42"/>
                <a:gd name="T64" fmla="*/ 27 w 43"/>
                <a:gd name="T65" fmla="*/ 31 h 42"/>
                <a:gd name="T66" fmla="*/ 29 w 43"/>
                <a:gd name="T67" fmla="*/ 31 h 42"/>
                <a:gd name="T68" fmla="*/ 29 w 43"/>
                <a:gd name="T69" fmla="*/ 29 h 42"/>
                <a:gd name="T70" fmla="*/ 31 w 43"/>
                <a:gd name="T71" fmla="*/ 29 h 42"/>
                <a:gd name="T72" fmla="*/ 33 w 43"/>
                <a:gd name="T73" fmla="*/ 29 h 42"/>
                <a:gd name="T74" fmla="*/ 33 w 43"/>
                <a:gd name="T75" fmla="*/ 27 h 42"/>
                <a:gd name="T76" fmla="*/ 35 w 43"/>
                <a:gd name="T77" fmla="*/ 27 h 42"/>
                <a:gd name="T78" fmla="*/ 36 w 43"/>
                <a:gd name="T79" fmla="*/ 27 h 42"/>
                <a:gd name="T80" fmla="*/ 36 w 43"/>
                <a:gd name="T81" fmla="*/ 25 h 42"/>
                <a:gd name="T82" fmla="*/ 38 w 43"/>
                <a:gd name="T83" fmla="*/ 25 h 42"/>
                <a:gd name="T84" fmla="*/ 40 w 43"/>
                <a:gd name="T85" fmla="*/ 25 h 42"/>
                <a:gd name="T86" fmla="*/ 42 w 43"/>
                <a:gd name="T87" fmla="*/ 25 h 42"/>
                <a:gd name="T88" fmla="*/ 36 w 43"/>
                <a:gd name="T89" fmla="*/ 2 h 4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3"/>
                <a:gd name="T136" fmla="*/ 0 h 42"/>
                <a:gd name="T137" fmla="*/ 43 w 43"/>
                <a:gd name="T138" fmla="*/ 42 h 4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3" h="42">
                  <a:moveTo>
                    <a:pt x="36" y="2"/>
                  </a:moveTo>
                  <a:lnTo>
                    <a:pt x="36" y="0"/>
                  </a:lnTo>
                  <a:lnTo>
                    <a:pt x="35" y="2"/>
                  </a:lnTo>
                  <a:lnTo>
                    <a:pt x="33" y="2"/>
                  </a:lnTo>
                  <a:lnTo>
                    <a:pt x="31" y="2"/>
                  </a:lnTo>
                  <a:lnTo>
                    <a:pt x="29" y="4"/>
                  </a:lnTo>
                  <a:lnTo>
                    <a:pt x="27" y="4"/>
                  </a:lnTo>
                  <a:lnTo>
                    <a:pt x="25" y="4"/>
                  </a:lnTo>
                  <a:lnTo>
                    <a:pt x="23" y="6"/>
                  </a:lnTo>
                  <a:lnTo>
                    <a:pt x="21" y="6"/>
                  </a:lnTo>
                  <a:lnTo>
                    <a:pt x="19" y="8"/>
                  </a:lnTo>
                  <a:lnTo>
                    <a:pt x="17" y="10"/>
                  </a:lnTo>
                  <a:lnTo>
                    <a:pt x="15" y="10"/>
                  </a:lnTo>
                  <a:lnTo>
                    <a:pt x="13" y="12"/>
                  </a:lnTo>
                  <a:lnTo>
                    <a:pt x="12" y="12"/>
                  </a:lnTo>
                  <a:lnTo>
                    <a:pt x="12" y="14"/>
                  </a:lnTo>
                  <a:lnTo>
                    <a:pt x="10" y="14"/>
                  </a:lnTo>
                  <a:lnTo>
                    <a:pt x="8" y="16"/>
                  </a:lnTo>
                  <a:lnTo>
                    <a:pt x="6" y="18"/>
                  </a:lnTo>
                  <a:lnTo>
                    <a:pt x="4" y="19"/>
                  </a:lnTo>
                  <a:lnTo>
                    <a:pt x="2" y="19"/>
                  </a:lnTo>
                  <a:lnTo>
                    <a:pt x="2" y="21"/>
                  </a:lnTo>
                  <a:lnTo>
                    <a:pt x="0" y="21"/>
                  </a:lnTo>
                  <a:lnTo>
                    <a:pt x="0" y="23"/>
                  </a:lnTo>
                  <a:lnTo>
                    <a:pt x="17" y="41"/>
                  </a:lnTo>
                  <a:lnTo>
                    <a:pt x="17" y="39"/>
                  </a:lnTo>
                  <a:lnTo>
                    <a:pt x="19" y="39"/>
                  </a:lnTo>
                  <a:lnTo>
                    <a:pt x="19" y="37"/>
                  </a:lnTo>
                  <a:lnTo>
                    <a:pt x="21" y="37"/>
                  </a:lnTo>
                  <a:lnTo>
                    <a:pt x="21" y="35"/>
                  </a:lnTo>
                  <a:lnTo>
                    <a:pt x="23" y="35"/>
                  </a:lnTo>
                  <a:lnTo>
                    <a:pt x="25" y="33"/>
                  </a:lnTo>
                  <a:lnTo>
                    <a:pt x="27" y="31"/>
                  </a:lnTo>
                  <a:lnTo>
                    <a:pt x="29" y="31"/>
                  </a:lnTo>
                  <a:lnTo>
                    <a:pt x="29" y="29"/>
                  </a:lnTo>
                  <a:lnTo>
                    <a:pt x="31" y="29"/>
                  </a:lnTo>
                  <a:lnTo>
                    <a:pt x="33" y="29"/>
                  </a:lnTo>
                  <a:lnTo>
                    <a:pt x="33" y="27"/>
                  </a:lnTo>
                  <a:lnTo>
                    <a:pt x="35" y="27"/>
                  </a:lnTo>
                  <a:lnTo>
                    <a:pt x="36" y="27"/>
                  </a:lnTo>
                  <a:lnTo>
                    <a:pt x="36" y="25"/>
                  </a:lnTo>
                  <a:lnTo>
                    <a:pt x="38" y="25"/>
                  </a:lnTo>
                  <a:lnTo>
                    <a:pt x="40" y="25"/>
                  </a:lnTo>
                  <a:lnTo>
                    <a:pt x="42" y="25"/>
                  </a:lnTo>
                  <a:lnTo>
                    <a:pt x="36" y="2"/>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76" name="Freeform 204"/>
            <p:cNvSpPr>
              <a:spLocks/>
            </p:cNvSpPr>
            <p:nvPr/>
          </p:nvSpPr>
          <p:spPr bwMode="auto">
            <a:xfrm>
              <a:off x="3028" y="3880"/>
              <a:ext cx="44" cy="39"/>
            </a:xfrm>
            <a:custGeom>
              <a:avLst/>
              <a:gdLst>
                <a:gd name="T0" fmla="*/ 20 w 44"/>
                <a:gd name="T1" fmla="*/ 0 h 39"/>
                <a:gd name="T2" fmla="*/ 21 w 44"/>
                <a:gd name="T3" fmla="*/ 0 h 39"/>
                <a:gd name="T4" fmla="*/ 20 w 44"/>
                <a:gd name="T5" fmla="*/ 0 h 39"/>
                <a:gd name="T6" fmla="*/ 20 w 44"/>
                <a:gd name="T7" fmla="*/ 2 h 39"/>
                <a:gd name="T8" fmla="*/ 18 w 44"/>
                <a:gd name="T9" fmla="*/ 4 h 39"/>
                <a:gd name="T10" fmla="*/ 18 w 44"/>
                <a:gd name="T11" fmla="*/ 6 h 39"/>
                <a:gd name="T12" fmla="*/ 16 w 44"/>
                <a:gd name="T13" fmla="*/ 6 h 39"/>
                <a:gd name="T14" fmla="*/ 14 w 44"/>
                <a:gd name="T15" fmla="*/ 8 h 39"/>
                <a:gd name="T16" fmla="*/ 12 w 44"/>
                <a:gd name="T17" fmla="*/ 9 h 39"/>
                <a:gd name="T18" fmla="*/ 10 w 44"/>
                <a:gd name="T19" fmla="*/ 9 h 39"/>
                <a:gd name="T20" fmla="*/ 10 w 44"/>
                <a:gd name="T21" fmla="*/ 11 h 39"/>
                <a:gd name="T22" fmla="*/ 8 w 44"/>
                <a:gd name="T23" fmla="*/ 11 h 39"/>
                <a:gd name="T24" fmla="*/ 6 w 44"/>
                <a:gd name="T25" fmla="*/ 11 h 39"/>
                <a:gd name="T26" fmla="*/ 6 w 44"/>
                <a:gd name="T27" fmla="*/ 13 h 39"/>
                <a:gd name="T28" fmla="*/ 4 w 44"/>
                <a:gd name="T29" fmla="*/ 13 h 39"/>
                <a:gd name="T30" fmla="*/ 2 w 44"/>
                <a:gd name="T31" fmla="*/ 13 h 39"/>
                <a:gd name="T32" fmla="*/ 0 w 44"/>
                <a:gd name="T33" fmla="*/ 13 h 39"/>
                <a:gd name="T34" fmla="*/ 0 w 44"/>
                <a:gd name="T35" fmla="*/ 15 h 39"/>
                <a:gd name="T36" fmla="*/ 6 w 44"/>
                <a:gd name="T37" fmla="*/ 38 h 39"/>
                <a:gd name="T38" fmla="*/ 8 w 44"/>
                <a:gd name="T39" fmla="*/ 38 h 39"/>
                <a:gd name="T40" fmla="*/ 10 w 44"/>
                <a:gd name="T41" fmla="*/ 36 h 39"/>
                <a:gd name="T42" fmla="*/ 12 w 44"/>
                <a:gd name="T43" fmla="*/ 36 h 39"/>
                <a:gd name="T44" fmla="*/ 14 w 44"/>
                <a:gd name="T45" fmla="*/ 34 h 39"/>
                <a:gd name="T46" fmla="*/ 16 w 44"/>
                <a:gd name="T47" fmla="*/ 34 h 39"/>
                <a:gd name="T48" fmla="*/ 18 w 44"/>
                <a:gd name="T49" fmla="*/ 34 h 39"/>
                <a:gd name="T50" fmla="*/ 18 w 44"/>
                <a:gd name="T51" fmla="*/ 32 h 39"/>
                <a:gd name="T52" fmla="*/ 20 w 44"/>
                <a:gd name="T53" fmla="*/ 32 h 39"/>
                <a:gd name="T54" fmla="*/ 21 w 44"/>
                <a:gd name="T55" fmla="*/ 31 h 39"/>
                <a:gd name="T56" fmla="*/ 23 w 44"/>
                <a:gd name="T57" fmla="*/ 31 h 39"/>
                <a:gd name="T58" fmla="*/ 25 w 44"/>
                <a:gd name="T59" fmla="*/ 29 h 39"/>
                <a:gd name="T60" fmla="*/ 27 w 44"/>
                <a:gd name="T61" fmla="*/ 29 h 39"/>
                <a:gd name="T62" fmla="*/ 27 w 44"/>
                <a:gd name="T63" fmla="*/ 27 h 39"/>
                <a:gd name="T64" fmla="*/ 29 w 44"/>
                <a:gd name="T65" fmla="*/ 27 h 39"/>
                <a:gd name="T66" fmla="*/ 29 w 44"/>
                <a:gd name="T67" fmla="*/ 25 h 39"/>
                <a:gd name="T68" fmla="*/ 31 w 44"/>
                <a:gd name="T69" fmla="*/ 25 h 39"/>
                <a:gd name="T70" fmla="*/ 31 w 44"/>
                <a:gd name="T71" fmla="*/ 23 h 39"/>
                <a:gd name="T72" fmla="*/ 33 w 44"/>
                <a:gd name="T73" fmla="*/ 23 h 39"/>
                <a:gd name="T74" fmla="*/ 33 w 44"/>
                <a:gd name="T75" fmla="*/ 21 h 39"/>
                <a:gd name="T76" fmla="*/ 35 w 44"/>
                <a:gd name="T77" fmla="*/ 21 h 39"/>
                <a:gd name="T78" fmla="*/ 35 w 44"/>
                <a:gd name="T79" fmla="*/ 19 h 39"/>
                <a:gd name="T80" fmla="*/ 37 w 44"/>
                <a:gd name="T81" fmla="*/ 19 h 39"/>
                <a:gd name="T82" fmla="*/ 37 w 44"/>
                <a:gd name="T83" fmla="*/ 17 h 39"/>
                <a:gd name="T84" fmla="*/ 39 w 44"/>
                <a:gd name="T85" fmla="*/ 17 h 39"/>
                <a:gd name="T86" fmla="*/ 39 w 44"/>
                <a:gd name="T87" fmla="*/ 15 h 39"/>
                <a:gd name="T88" fmla="*/ 41 w 44"/>
                <a:gd name="T89" fmla="*/ 13 h 39"/>
                <a:gd name="T90" fmla="*/ 41 w 44"/>
                <a:gd name="T91" fmla="*/ 11 h 39"/>
                <a:gd name="T92" fmla="*/ 43 w 44"/>
                <a:gd name="T93" fmla="*/ 11 h 39"/>
                <a:gd name="T94" fmla="*/ 43 w 44"/>
                <a:gd name="T95" fmla="*/ 9 h 39"/>
                <a:gd name="T96" fmla="*/ 20 w 44"/>
                <a:gd name="T97" fmla="*/ 0 h 3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
                <a:gd name="T148" fmla="*/ 0 h 39"/>
                <a:gd name="T149" fmla="*/ 44 w 44"/>
                <a:gd name="T150" fmla="*/ 39 h 3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 h="39">
                  <a:moveTo>
                    <a:pt x="20" y="0"/>
                  </a:moveTo>
                  <a:lnTo>
                    <a:pt x="21" y="0"/>
                  </a:lnTo>
                  <a:lnTo>
                    <a:pt x="20" y="0"/>
                  </a:lnTo>
                  <a:lnTo>
                    <a:pt x="20" y="2"/>
                  </a:lnTo>
                  <a:lnTo>
                    <a:pt x="18" y="4"/>
                  </a:lnTo>
                  <a:lnTo>
                    <a:pt x="18" y="6"/>
                  </a:lnTo>
                  <a:lnTo>
                    <a:pt x="16" y="6"/>
                  </a:lnTo>
                  <a:lnTo>
                    <a:pt x="14" y="8"/>
                  </a:lnTo>
                  <a:lnTo>
                    <a:pt x="12" y="9"/>
                  </a:lnTo>
                  <a:lnTo>
                    <a:pt x="10" y="9"/>
                  </a:lnTo>
                  <a:lnTo>
                    <a:pt x="10" y="11"/>
                  </a:lnTo>
                  <a:lnTo>
                    <a:pt x="8" y="11"/>
                  </a:lnTo>
                  <a:lnTo>
                    <a:pt x="6" y="11"/>
                  </a:lnTo>
                  <a:lnTo>
                    <a:pt x="6" y="13"/>
                  </a:lnTo>
                  <a:lnTo>
                    <a:pt x="4" y="13"/>
                  </a:lnTo>
                  <a:lnTo>
                    <a:pt x="2" y="13"/>
                  </a:lnTo>
                  <a:lnTo>
                    <a:pt x="0" y="13"/>
                  </a:lnTo>
                  <a:lnTo>
                    <a:pt x="0" y="15"/>
                  </a:lnTo>
                  <a:lnTo>
                    <a:pt x="6" y="38"/>
                  </a:lnTo>
                  <a:lnTo>
                    <a:pt x="8" y="38"/>
                  </a:lnTo>
                  <a:lnTo>
                    <a:pt x="10" y="36"/>
                  </a:lnTo>
                  <a:lnTo>
                    <a:pt x="12" y="36"/>
                  </a:lnTo>
                  <a:lnTo>
                    <a:pt x="14" y="34"/>
                  </a:lnTo>
                  <a:lnTo>
                    <a:pt x="16" y="34"/>
                  </a:lnTo>
                  <a:lnTo>
                    <a:pt x="18" y="34"/>
                  </a:lnTo>
                  <a:lnTo>
                    <a:pt x="18" y="32"/>
                  </a:lnTo>
                  <a:lnTo>
                    <a:pt x="20" y="32"/>
                  </a:lnTo>
                  <a:lnTo>
                    <a:pt x="21" y="31"/>
                  </a:lnTo>
                  <a:lnTo>
                    <a:pt x="23" y="31"/>
                  </a:lnTo>
                  <a:lnTo>
                    <a:pt x="25" y="29"/>
                  </a:lnTo>
                  <a:lnTo>
                    <a:pt x="27" y="29"/>
                  </a:lnTo>
                  <a:lnTo>
                    <a:pt x="27" y="27"/>
                  </a:lnTo>
                  <a:lnTo>
                    <a:pt x="29" y="27"/>
                  </a:lnTo>
                  <a:lnTo>
                    <a:pt x="29" y="25"/>
                  </a:lnTo>
                  <a:lnTo>
                    <a:pt x="31" y="25"/>
                  </a:lnTo>
                  <a:lnTo>
                    <a:pt x="31" y="23"/>
                  </a:lnTo>
                  <a:lnTo>
                    <a:pt x="33" y="23"/>
                  </a:lnTo>
                  <a:lnTo>
                    <a:pt x="33" y="21"/>
                  </a:lnTo>
                  <a:lnTo>
                    <a:pt x="35" y="21"/>
                  </a:lnTo>
                  <a:lnTo>
                    <a:pt x="35" y="19"/>
                  </a:lnTo>
                  <a:lnTo>
                    <a:pt x="37" y="19"/>
                  </a:lnTo>
                  <a:lnTo>
                    <a:pt x="37" y="17"/>
                  </a:lnTo>
                  <a:lnTo>
                    <a:pt x="39" y="17"/>
                  </a:lnTo>
                  <a:lnTo>
                    <a:pt x="39" y="15"/>
                  </a:lnTo>
                  <a:lnTo>
                    <a:pt x="41" y="13"/>
                  </a:lnTo>
                  <a:lnTo>
                    <a:pt x="41" y="11"/>
                  </a:lnTo>
                  <a:lnTo>
                    <a:pt x="43" y="11"/>
                  </a:lnTo>
                  <a:lnTo>
                    <a:pt x="43" y="9"/>
                  </a:lnTo>
                  <a:lnTo>
                    <a:pt x="20" y="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77" name="Freeform 205"/>
            <p:cNvSpPr>
              <a:spLocks/>
            </p:cNvSpPr>
            <p:nvPr/>
          </p:nvSpPr>
          <p:spPr bwMode="auto">
            <a:xfrm>
              <a:off x="3048" y="3834"/>
              <a:ext cx="60" cy="56"/>
            </a:xfrm>
            <a:custGeom>
              <a:avLst/>
              <a:gdLst>
                <a:gd name="T0" fmla="*/ 42 w 60"/>
                <a:gd name="T1" fmla="*/ 0 h 56"/>
                <a:gd name="T2" fmla="*/ 40 w 60"/>
                <a:gd name="T3" fmla="*/ 2 h 56"/>
                <a:gd name="T4" fmla="*/ 38 w 60"/>
                <a:gd name="T5" fmla="*/ 4 h 56"/>
                <a:gd name="T6" fmla="*/ 36 w 60"/>
                <a:gd name="T7" fmla="*/ 6 h 56"/>
                <a:gd name="T8" fmla="*/ 34 w 60"/>
                <a:gd name="T9" fmla="*/ 8 h 56"/>
                <a:gd name="T10" fmla="*/ 34 w 60"/>
                <a:gd name="T11" fmla="*/ 9 h 56"/>
                <a:gd name="T12" fmla="*/ 32 w 60"/>
                <a:gd name="T13" fmla="*/ 11 h 56"/>
                <a:gd name="T14" fmla="*/ 30 w 60"/>
                <a:gd name="T15" fmla="*/ 11 h 56"/>
                <a:gd name="T16" fmla="*/ 28 w 60"/>
                <a:gd name="T17" fmla="*/ 13 h 56"/>
                <a:gd name="T18" fmla="*/ 26 w 60"/>
                <a:gd name="T19" fmla="*/ 15 h 56"/>
                <a:gd name="T20" fmla="*/ 24 w 60"/>
                <a:gd name="T21" fmla="*/ 17 h 56"/>
                <a:gd name="T22" fmla="*/ 23 w 60"/>
                <a:gd name="T23" fmla="*/ 19 h 56"/>
                <a:gd name="T24" fmla="*/ 23 w 60"/>
                <a:gd name="T25" fmla="*/ 21 h 56"/>
                <a:gd name="T26" fmla="*/ 21 w 60"/>
                <a:gd name="T27" fmla="*/ 23 h 56"/>
                <a:gd name="T28" fmla="*/ 19 w 60"/>
                <a:gd name="T29" fmla="*/ 23 h 56"/>
                <a:gd name="T30" fmla="*/ 17 w 60"/>
                <a:gd name="T31" fmla="*/ 25 h 56"/>
                <a:gd name="T32" fmla="*/ 17 w 60"/>
                <a:gd name="T33" fmla="*/ 27 h 56"/>
                <a:gd name="T34" fmla="*/ 15 w 60"/>
                <a:gd name="T35" fmla="*/ 29 h 56"/>
                <a:gd name="T36" fmla="*/ 13 w 60"/>
                <a:gd name="T37" fmla="*/ 29 h 56"/>
                <a:gd name="T38" fmla="*/ 13 w 60"/>
                <a:gd name="T39" fmla="*/ 31 h 56"/>
                <a:gd name="T40" fmla="*/ 11 w 60"/>
                <a:gd name="T41" fmla="*/ 32 h 56"/>
                <a:gd name="T42" fmla="*/ 9 w 60"/>
                <a:gd name="T43" fmla="*/ 32 h 56"/>
                <a:gd name="T44" fmla="*/ 9 w 60"/>
                <a:gd name="T45" fmla="*/ 34 h 56"/>
                <a:gd name="T46" fmla="*/ 7 w 60"/>
                <a:gd name="T47" fmla="*/ 36 h 56"/>
                <a:gd name="T48" fmla="*/ 5 w 60"/>
                <a:gd name="T49" fmla="*/ 38 h 56"/>
                <a:gd name="T50" fmla="*/ 3 w 60"/>
                <a:gd name="T51" fmla="*/ 40 h 56"/>
                <a:gd name="T52" fmla="*/ 3 w 60"/>
                <a:gd name="T53" fmla="*/ 42 h 56"/>
                <a:gd name="T54" fmla="*/ 1 w 60"/>
                <a:gd name="T55" fmla="*/ 44 h 56"/>
                <a:gd name="T56" fmla="*/ 1 w 60"/>
                <a:gd name="T57" fmla="*/ 46 h 56"/>
                <a:gd name="T58" fmla="*/ 0 w 60"/>
                <a:gd name="T59" fmla="*/ 46 h 56"/>
                <a:gd name="T60" fmla="*/ 23 w 60"/>
                <a:gd name="T61" fmla="*/ 55 h 56"/>
                <a:gd name="T62" fmla="*/ 24 w 60"/>
                <a:gd name="T63" fmla="*/ 54 h 56"/>
                <a:gd name="T64" fmla="*/ 26 w 60"/>
                <a:gd name="T65" fmla="*/ 52 h 56"/>
                <a:gd name="T66" fmla="*/ 26 w 60"/>
                <a:gd name="T67" fmla="*/ 50 h 56"/>
                <a:gd name="T68" fmla="*/ 28 w 60"/>
                <a:gd name="T69" fmla="*/ 50 h 56"/>
                <a:gd name="T70" fmla="*/ 28 w 60"/>
                <a:gd name="T71" fmla="*/ 48 h 56"/>
                <a:gd name="T72" fmla="*/ 30 w 60"/>
                <a:gd name="T73" fmla="*/ 46 h 56"/>
                <a:gd name="T74" fmla="*/ 32 w 60"/>
                <a:gd name="T75" fmla="*/ 44 h 56"/>
                <a:gd name="T76" fmla="*/ 34 w 60"/>
                <a:gd name="T77" fmla="*/ 42 h 56"/>
                <a:gd name="T78" fmla="*/ 36 w 60"/>
                <a:gd name="T79" fmla="*/ 40 h 56"/>
                <a:gd name="T80" fmla="*/ 38 w 60"/>
                <a:gd name="T81" fmla="*/ 38 h 56"/>
                <a:gd name="T82" fmla="*/ 40 w 60"/>
                <a:gd name="T83" fmla="*/ 36 h 56"/>
                <a:gd name="T84" fmla="*/ 42 w 60"/>
                <a:gd name="T85" fmla="*/ 34 h 56"/>
                <a:gd name="T86" fmla="*/ 44 w 60"/>
                <a:gd name="T87" fmla="*/ 32 h 56"/>
                <a:gd name="T88" fmla="*/ 45 w 60"/>
                <a:gd name="T89" fmla="*/ 31 h 56"/>
                <a:gd name="T90" fmla="*/ 47 w 60"/>
                <a:gd name="T91" fmla="*/ 29 h 56"/>
                <a:gd name="T92" fmla="*/ 49 w 60"/>
                <a:gd name="T93" fmla="*/ 27 h 56"/>
                <a:gd name="T94" fmla="*/ 49 w 60"/>
                <a:gd name="T95" fmla="*/ 25 h 56"/>
                <a:gd name="T96" fmla="*/ 51 w 60"/>
                <a:gd name="T97" fmla="*/ 23 h 56"/>
                <a:gd name="T98" fmla="*/ 53 w 60"/>
                <a:gd name="T99" fmla="*/ 21 h 56"/>
                <a:gd name="T100" fmla="*/ 55 w 60"/>
                <a:gd name="T101" fmla="*/ 19 h 56"/>
                <a:gd name="T102" fmla="*/ 57 w 60"/>
                <a:gd name="T103" fmla="*/ 17 h 56"/>
                <a:gd name="T104" fmla="*/ 59 w 60"/>
                <a:gd name="T105" fmla="*/ 15 h 56"/>
                <a:gd name="T106" fmla="*/ 42 w 60"/>
                <a:gd name="T107" fmla="*/ 0 h 5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0"/>
                <a:gd name="T163" fmla="*/ 0 h 56"/>
                <a:gd name="T164" fmla="*/ 60 w 60"/>
                <a:gd name="T165" fmla="*/ 56 h 5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0" h="56">
                  <a:moveTo>
                    <a:pt x="42" y="0"/>
                  </a:moveTo>
                  <a:lnTo>
                    <a:pt x="40" y="2"/>
                  </a:lnTo>
                  <a:lnTo>
                    <a:pt x="38" y="4"/>
                  </a:lnTo>
                  <a:lnTo>
                    <a:pt x="36" y="6"/>
                  </a:lnTo>
                  <a:lnTo>
                    <a:pt x="34" y="8"/>
                  </a:lnTo>
                  <a:lnTo>
                    <a:pt x="34" y="9"/>
                  </a:lnTo>
                  <a:lnTo>
                    <a:pt x="32" y="11"/>
                  </a:lnTo>
                  <a:lnTo>
                    <a:pt x="30" y="11"/>
                  </a:lnTo>
                  <a:lnTo>
                    <a:pt x="28" y="13"/>
                  </a:lnTo>
                  <a:lnTo>
                    <a:pt x="26" y="15"/>
                  </a:lnTo>
                  <a:lnTo>
                    <a:pt x="24" y="17"/>
                  </a:lnTo>
                  <a:lnTo>
                    <a:pt x="23" y="19"/>
                  </a:lnTo>
                  <a:lnTo>
                    <a:pt x="23" y="21"/>
                  </a:lnTo>
                  <a:lnTo>
                    <a:pt x="21" y="23"/>
                  </a:lnTo>
                  <a:lnTo>
                    <a:pt x="19" y="23"/>
                  </a:lnTo>
                  <a:lnTo>
                    <a:pt x="17" y="25"/>
                  </a:lnTo>
                  <a:lnTo>
                    <a:pt x="17" y="27"/>
                  </a:lnTo>
                  <a:lnTo>
                    <a:pt x="15" y="29"/>
                  </a:lnTo>
                  <a:lnTo>
                    <a:pt x="13" y="29"/>
                  </a:lnTo>
                  <a:lnTo>
                    <a:pt x="13" y="31"/>
                  </a:lnTo>
                  <a:lnTo>
                    <a:pt x="11" y="32"/>
                  </a:lnTo>
                  <a:lnTo>
                    <a:pt x="9" y="32"/>
                  </a:lnTo>
                  <a:lnTo>
                    <a:pt x="9" y="34"/>
                  </a:lnTo>
                  <a:lnTo>
                    <a:pt x="7" y="36"/>
                  </a:lnTo>
                  <a:lnTo>
                    <a:pt x="5" y="38"/>
                  </a:lnTo>
                  <a:lnTo>
                    <a:pt x="3" y="40"/>
                  </a:lnTo>
                  <a:lnTo>
                    <a:pt x="3" y="42"/>
                  </a:lnTo>
                  <a:lnTo>
                    <a:pt x="1" y="44"/>
                  </a:lnTo>
                  <a:lnTo>
                    <a:pt x="1" y="46"/>
                  </a:lnTo>
                  <a:lnTo>
                    <a:pt x="0" y="46"/>
                  </a:lnTo>
                  <a:lnTo>
                    <a:pt x="23" y="55"/>
                  </a:lnTo>
                  <a:lnTo>
                    <a:pt x="24" y="54"/>
                  </a:lnTo>
                  <a:lnTo>
                    <a:pt x="26" y="52"/>
                  </a:lnTo>
                  <a:lnTo>
                    <a:pt x="26" y="50"/>
                  </a:lnTo>
                  <a:lnTo>
                    <a:pt x="28" y="50"/>
                  </a:lnTo>
                  <a:lnTo>
                    <a:pt x="28" y="48"/>
                  </a:lnTo>
                  <a:lnTo>
                    <a:pt x="30" y="46"/>
                  </a:lnTo>
                  <a:lnTo>
                    <a:pt x="32" y="44"/>
                  </a:lnTo>
                  <a:lnTo>
                    <a:pt x="34" y="42"/>
                  </a:lnTo>
                  <a:lnTo>
                    <a:pt x="36" y="40"/>
                  </a:lnTo>
                  <a:lnTo>
                    <a:pt x="38" y="38"/>
                  </a:lnTo>
                  <a:lnTo>
                    <a:pt x="40" y="36"/>
                  </a:lnTo>
                  <a:lnTo>
                    <a:pt x="42" y="34"/>
                  </a:lnTo>
                  <a:lnTo>
                    <a:pt x="44" y="32"/>
                  </a:lnTo>
                  <a:lnTo>
                    <a:pt x="45" y="31"/>
                  </a:lnTo>
                  <a:lnTo>
                    <a:pt x="47" y="29"/>
                  </a:lnTo>
                  <a:lnTo>
                    <a:pt x="49" y="27"/>
                  </a:lnTo>
                  <a:lnTo>
                    <a:pt x="49" y="25"/>
                  </a:lnTo>
                  <a:lnTo>
                    <a:pt x="51" y="23"/>
                  </a:lnTo>
                  <a:lnTo>
                    <a:pt x="53" y="21"/>
                  </a:lnTo>
                  <a:lnTo>
                    <a:pt x="55" y="19"/>
                  </a:lnTo>
                  <a:lnTo>
                    <a:pt x="57" y="17"/>
                  </a:lnTo>
                  <a:lnTo>
                    <a:pt x="59" y="15"/>
                  </a:lnTo>
                  <a:lnTo>
                    <a:pt x="42" y="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78" name="Freeform 206"/>
            <p:cNvSpPr>
              <a:spLocks/>
            </p:cNvSpPr>
            <p:nvPr/>
          </p:nvSpPr>
          <p:spPr bwMode="auto">
            <a:xfrm>
              <a:off x="3090" y="3803"/>
              <a:ext cx="41" cy="47"/>
            </a:xfrm>
            <a:custGeom>
              <a:avLst/>
              <a:gdLst>
                <a:gd name="T0" fmla="*/ 15 w 41"/>
                <a:gd name="T1" fmla="*/ 2 h 47"/>
                <a:gd name="T2" fmla="*/ 15 w 41"/>
                <a:gd name="T3" fmla="*/ 4 h 47"/>
                <a:gd name="T4" fmla="*/ 15 w 41"/>
                <a:gd name="T5" fmla="*/ 6 h 47"/>
                <a:gd name="T6" fmla="*/ 15 w 41"/>
                <a:gd name="T7" fmla="*/ 8 h 47"/>
                <a:gd name="T8" fmla="*/ 15 w 41"/>
                <a:gd name="T9" fmla="*/ 10 h 47"/>
                <a:gd name="T10" fmla="*/ 13 w 41"/>
                <a:gd name="T11" fmla="*/ 10 h 47"/>
                <a:gd name="T12" fmla="*/ 13 w 41"/>
                <a:gd name="T13" fmla="*/ 12 h 47"/>
                <a:gd name="T14" fmla="*/ 13 w 41"/>
                <a:gd name="T15" fmla="*/ 14 h 47"/>
                <a:gd name="T16" fmla="*/ 11 w 41"/>
                <a:gd name="T17" fmla="*/ 16 h 47"/>
                <a:gd name="T18" fmla="*/ 9 w 41"/>
                <a:gd name="T19" fmla="*/ 18 h 47"/>
                <a:gd name="T20" fmla="*/ 9 w 41"/>
                <a:gd name="T21" fmla="*/ 19 h 47"/>
                <a:gd name="T22" fmla="*/ 9 w 41"/>
                <a:gd name="T23" fmla="*/ 21 h 47"/>
                <a:gd name="T24" fmla="*/ 7 w 41"/>
                <a:gd name="T25" fmla="*/ 21 h 47"/>
                <a:gd name="T26" fmla="*/ 5 w 41"/>
                <a:gd name="T27" fmla="*/ 23 h 47"/>
                <a:gd name="T28" fmla="*/ 5 w 41"/>
                <a:gd name="T29" fmla="*/ 25 h 47"/>
                <a:gd name="T30" fmla="*/ 3 w 41"/>
                <a:gd name="T31" fmla="*/ 27 h 47"/>
                <a:gd name="T32" fmla="*/ 2 w 41"/>
                <a:gd name="T33" fmla="*/ 29 h 47"/>
                <a:gd name="T34" fmla="*/ 0 w 41"/>
                <a:gd name="T35" fmla="*/ 31 h 47"/>
                <a:gd name="T36" fmla="*/ 17 w 41"/>
                <a:gd name="T37" fmla="*/ 46 h 47"/>
                <a:gd name="T38" fmla="*/ 19 w 41"/>
                <a:gd name="T39" fmla="*/ 44 h 47"/>
                <a:gd name="T40" fmla="*/ 21 w 41"/>
                <a:gd name="T41" fmla="*/ 42 h 47"/>
                <a:gd name="T42" fmla="*/ 23 w 41"/>
                <a:gd name="T43" fmla="*/ 40 h 47"/>
                <a:gd name="T44" fmla="*/ 25 w 41"/>
                <a:gd name="T45" fmla="*/ 39 h 47"/>
                <a:gd name="T46" fmla="*/ 26 w 41"/>
                <a:gd name="T47" fmla="*/ 37 h 47"/>
                <a:gd name="T48" fmla="*/ 28 w 41"/>
                <a:gd name="T49" fmla="*/ 35 h 47"/>
                <a:gd name="T50" fmla="*/ 30 w 41"/>
                <a:gd name="T51" fmla="*/ 33 h 47"/>
                <a:gd name="T52" fmla="*/ 30 w 41"/>
                <a:gd name="T53" fmla="*/ 31 h 47"/>
                <a:gd name="T54" fmla="*/ 32 w 41"/>
                <a:gd name="T55" fmla="*/ 29 h 47"/>
                <a:gd name="T56" fmla="*/ 32 w 41"/>
                <a:gd name="T57" fmla="*/ 27 h 47"/>
                <a:gd name="T58" fmla="*/ 34 w 41"/>
                <a:gd name="T59" fmla="*/ 25 h 47"/>
                <a:gd name="T60" fmla="*/ 34 w 41"/>
                <a:gd name="T61" fmla="*/ 23 h 47"/>
                <a:gd name="T62" fmla="*/ 36 w 41"/>
                <a:gd name="T63" fmla="*/ 21 h 47"/>
                <a:gd name="T64" fmla="*/ 36 w 41"/>
                <a:gd name="T65" fmla="*/ 19 h 47"/>
                <a:gd name="T66" fmla="*/ 36 w 41"/>
                <a:gd name="T67" fmla="*/ 18 h 47"/>
                <a:gd name="T68" fmla="*/ 38 w 41"/>
                <a:gd name="T69" fmla="*/ 16 h 47"/>
                <a:gd name="T70" fmla="*/ 38 w 41"/>
                <a:gd name="T71" fmla="*/ 14 h 47"/>
                <a:gd name="T72" fmla="*/ 38 w 41"/>
                <a:gd name="T73" fmla="*/ 12 h 47"/>
                <a:gd name="T74" fmla="*/ 38 w 41"/>
                <a:gd name="T75" fmla="*/ 10 h 47"/>
                <a:gd name="T76" fmla="*/ 38 w 41"/>
                <a:gd name="T77" fmla="*/ 8 h 47"/>
                <a:gd name="T78" fmla="*/ 38 w 41"/>
                <a:gd name="T79" fmla="*/ 6 h 47"/>
                <a:gd name="T80" fmla="*/ 40 w 41"/>
                <a:gd name="T81" fmla="*/ 6 h 47"/>
                <a:gd name="T82" fmla="*/ 40 w 41"/>
                <a:gd name="T83" fmla="*/ 4 h 47"/>
                <a:gd name="T84" fmla="*/ 40 w 41"/>
                <a:gd name="T85" fmla="*/ 2 h 47"/>
                <a:gd name="T86" fmla="*/ 38 w 41"/>
                <a:gd name="T87" fmla="*/ 2 h 47"/>
                <a:gd name="T88" fmla="*/ 38 w 41"/>
                <a:gd name="T89" fmla="*/ 0 h 47"/>
                <a:gd name="T90" fmla="*/ 38 w 41"/>
                <a:gd name="T91" fmla="*/ 2 h 47"/>
                <a:gd name="T92" fmla="*/ 15 w 41"/>
                <a:gd name="T93" fmla="*/ 2 h 4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1"/>
                <a:gd name="T142" fmla="*/ 0 h 47"/>
                <a:gd name="T143" fmla="*/ 41 w 41"/>
                <a:gd name="T144" fmla="*/ 47 h 4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1" h="47">
                  <a:moveTo>
                    <a:pt x="15" y="2"/>
                  </a:moveTo>
                  <a:lnTo>
                    <a:pt x="15" y="4"/>
                  </a:lnTo>
                  <a:lnTo>
                    <a:pt x="15" y="6"/>
                  </a:lnTo>
                  <a:lnTo>
                    <a:pt x="15" y="8"/>
                  </a:lnTo>
                  <a:lnTo>
                    <a:pt x="15" y="10"/>
                  </a:lnTo>
                  <a:lnTo>
                    <a:pt x="13" y="10"/>
                  </a:lnTo>
                  <a:lnTo>
                    <a:pt x="13" y="12"/>
                  </a:lnTo>
                  <a:lnTo>
                    <a:pt x="13" y="14"/>
                  </a:lnTo>
                  <a:lnTo>
                    <a:pt x="11" y="16"/>
                  </a:lnTo>
                  <a:lnTo>
                    <a:pt x="9" y="18"/>
                  </a:lnTo>
                  <a:lnTo>
                    <a:pt x="9" y="19"/>
                  </a:lnTo>
                  <a:lnTo>
                    <a:pt x="9" y="21"/>
                  </a:lnTo>
                  <a:lnTo>
                    <a:pt x="7" y="21"/>
                  </a:lnTo>
                  <a:lnTo>
                    <a:pt x="5" y="23"/>
                  </a:lnTo>
                  <a:lnTo>
                    <a:pt x="5" y="25"/>
                  </a:lnTo>
                  <a:lnTo>
                    <a:pt x="3" y="27"/>
                  </a:lnTo>
                  <a:lnTo>
                    <a:pt x="2" y="29"/>
                  </a:lnTo>
                  <a:lnTo>
                    <a:pt x="0" y="31"/>
                  </a:lnTo>
                  <a:lnTo>
                    <a:pt x="17" y="46"/>
                  </a:lnTo>
                  <a:lnTo>
                    <a:pt x="19" y="44"/>
                  </a:lnTo>
                  <a:lnTo>
                    <a:pt x="21" y="42"/>
                  </a:lnTo>
                  <a:lnTo>
                    <a:pt x="23" y="40"/>
                  </a:lnTo>
                  <a:lnTo>
                    <a:pt x="25" y="39"/>
                  </a:lnTo>
                  <a:lnTo>
                    <a:pt x="26" y="37"/>
                  </a:lnTo>
                  <a:lnTo>
                    <a:pt x="28" y="35"/>
                  </a:lnTo>
                  <a:lnTo>
                    <a:pt x="30" y="33"/>
                  </a:lnTo>
                  <a:lnTo>
                    <a:pt x="30" y="31"/>
                  </a:lnTo>
                  <a:lnTo>
                    <a:pt x="32" y="29"/>
                  </a:lnTo>
                  <a:lnTo>
                    <a:pt x="32" y="27"/>
                  </a:lnTo>
                  <a:lnTo>
                    <a:pt x="34" y="25"/>
                  </a:lnTo>
                  <a:lnTo>
                    <a:pt x="34" y="23"/>
                  </a:lnTo>
                  <a:lnTo>
                    <a:pt x="36" y="21"/>
                  </a:lnTo>
                  <a:lnTo>
                    <a:pt x="36" y="19"/>
                  </a:lnTo>
                  <a:lnTo>
                    <a:pt x="36" y="18"/>
                  </a:lnTo>
                  <a:lnTo>
                    <a:pt x="38" y="16"/>
                  </a:lnTo>
                  <a:lnTo>
                    <a:pt x="38" y="14"/>
                  </a:lnTo>
                  <a:lnTo>
                    <a:pt x="38" y="12"/>
                  </a:lnTo>
                  <a:lnTo>
                    <a:pt x="38" y="10"/>
                  </a:lnTo>
                  <a:lnTo>
                    <a:pt x="38" y="8"/>
                  </a:lnTo>
                  <a:lnTo>
                    <a:pt x="38" y="6"/>
                  </a:lnTo>
                  <a:lnTo>
                    <a:pt x="40" y="6"/>
                  </a:lnTo>
                  <a:lnTo>
                    <a:pt x="40" y="4"/>
                  </a:lnTo>
                  <a:lnTo>
                    <a:pt x="40" y="2"/>
                  </a:lnTo>
                  <a:lnTo>
                    <a:pt x="38" y="2"/>
                  </a:lnTo>
                  <a:lnTo>
                    <a:pt x="38" y="0"/>
                  </a:lnTo>
                  <a:lnTo>
                    <a:pt x="38" y="2"/>
                  </a:lnTo>
                  <a:lnTo>
                    <a:pt x="15" y="2"/>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79" name="Freeform 207"/>
            <p:cNvSpPr>
              <a:spLocks/>
            </p:cNvSpPr>
            <p:nvPr/>
          </p:nvSpPr>
          <p:spPr bwMode="auto">
            <a:xfrm>
              <a:off x="3105" y="3792"/>
              <a:ext cx="24" cy="17"/>
            </a:xfrm>
            <a:custGeom>
              <a:avLst/>
              <a:gdLst>
                <a:gd name="T0" fmla="*/ 2 w 24"/>
                <a:gd name="T1" fmla="*/ 0 h 17"/>
                <a:gd name="T2" fmla="*/ 0 w 24"/>
                <a:gd name="T3" fmla="*/ 7 h 17"/>
                <a:gd name="T4" fmla="*/ 0 w 24"/>
                <a:gd name="T5" fmla="*/ 16 h 17"/>
                <a:gd name="T6" fmla="*/ 23 w 24"/>
                <a:gd name="T7" fmla="*/ 16 h 17"/>
                <a:gd name="T8" fmla="*/ 23 w 24"/>
                <a:gd name="T9" fmla="*/ 7 h 17"/>
                <a:gd name="T10" fmla="*/ 21 w 24"/>
                <a:gd name="T11" fmla="*/ 16 h 17"/>
                <a:gd name="T12" fmla="*/ 2 w 24"/>
                <a:gd name="T13" fmla="*/ 0 h 17"/>
                <a:gd name="T14" fmla="*/ 0 60000 65536"/>
                <a:gd name="T15" fmla="*/ 0 60000 65536"/>
                <a:gd name="T16" fmla="*/ 0 60000 65536"/>
                <a:gd name="T17" fmla="*/ 0 60000 65536"/>
                <a:gd name="T18" fmla="*/ 0 60000 65536"/>
                <a:gd name="T19" fmla="*/ 0 60000 65536"/>
                <a:gd name="T20" fmla="*/ 0 60000 65536"/>
                <a:gd name="T21" fmla="*/ 0 w 24"/>
                <a:gd name="T22" fmla="*/ 0 h 17"/>
                <a:gd name="T23" fmla="*/ 24 w 24"/>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17">
                  <a:moveTo>
                    <a:pt x="2" y="0"/>
                  </a:moveTo>
                  <a:lnTo>
                    <a:pt x="0" y="7"/>
                  </a:lnTo>
                  <a:lnTo>
                    <a:pt x="0" y="16"/>
                  </a:lnTo>
                  <a:lnTo>
                    <a:pt x="23" y="16"/>
                  </a:lnTo>
                  <a:lnTo>
                    <a:pt x="23" y="7"/>
                  </a:lnTo>
                  <a:lnTo>
                    <a:pt x="21" y="16"/>
                  </a:lnTo>
                  <a:lnTo>
                    <a:pt x="2" y="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80" name="Freeform 208"/>
            <p:cNvSpPr>
              <a:spLocks/>
            </p:cNvSpPr>
            <p:nvPr/>
          </p:nvSpPr>
          <p:spPr bwMode="auto">
            <a:xfrm>
              <a:off x="3105" y="3746"/>
              <a:ext cx="28" cy="60"/>
            </a:xfrm>
            <a:custGeom>
              <a:avLst/>
              <a:gdLst>
                <a:gd name="T0" fmla="*/ 2 w 28"/>
                <a:gd name="T1" fmla="*/ 0 h 60"/>
                <a:gd name="T2" fmla="*/ 2 w 28"/>
                <a:gd name="T3" fmla="*/ 2 h 60"/>
                <a:gd name="T4" fmla="*/ 2 w 28"/>
                <a:gd name="T5" fmla="*/ 4 h 60"/>
                <a:gd name="T6" fmla="*/ 2 w 28"/>
                <a:gd name="T7" fmla="*/ 6 h 60"/>
                <a:gd name="T8" fmla="*/ 2 w 28"/>
                <a:gd name="T9" fmla="*/ 7 h 60"/>
                <a:gd name="T10" fmla="*/ 2 w 28"/>
                <a:gd name="T11" fmla="*/ 9 h 60"/>
                <a:gd name="T12" fmla="*/ 2 w 28"/>
                <a:gd name="T13" fmla="*/ 11 h 60"/>
                <a:gd name="T14" fmla="*/ 2 w 28"/>
                <a:gd name="T15" fmla="*/ 13 h 60"/>
                <a:gd name="T16" fmla="*/ 2 w 28"/>
                <a:gd name="T17" fmla="*/ 15 h 60"/>
                <a:gd name="T18" fmla="*/ 2 w 28"/>
                <a:gd name="T19" fmla="*/ 17 h 60"/>
                <a:gd name="T20" fmla="*/ 2 w 28"/>
                <a:gd name="T21" fmla="*/ 21 h 60"/>
                <a:gd name="T22" fmla="*/ 2 w 28"/>
                <a:gd name="T23" fmla="*/ 23 h 60"/>
                <a:gd name="T24" fmla="*/ 2 w 28"/>
                <a:gd name="T25" fmla="*/ 25 h 60"/>
                <a:gd name="T26" fmla="*/ 2 w 28"/>
                <a:gd name="T27" fmla="*/ 27 h 60"/>
                <a:gd name="T28" fmla="*/ 2 w 28"/>
                <a:gd name="T29" fmla="*/ 29 h 60"/>
                <a:gd name="T30" fmla="*/ 2 w 28"/>
                <a:gd name="T31" fmla="*/ 32 h 60"/>
                <a:gd name="T32" fmla="*/ 2 w 28"/>
                <a:gd name="T33" fmla="*/ 34 h 60"/>
                <a:gd name="T34" fmla="*/ 2 w 28"/>
                <a:gd name="T35" fmla="*/ 36 h 60"/>
                <a:gd name="T36" fmla="*/ 2 w 28"/>
                <a:gd name="T37" fmla="*/ 38 h 60"/>
                <a:gd name="T38" fmla="*/ 2 w 28"/>
                <a:gd name="T39" fmla="*/ 40 h 60"/>
                <a:gd name="T40" fmla="*/ 2 w 28"/>
                <a:gd name="T41" fmla="*/ 42 h 60"/>
                <a:gd name="T42" fmla="*/ 2 w 28"/>
                <a:gd name="T43" fmla="*/ 44 h 60"/>
                <a:gd name="T44" fmla="*/ 0 w 28"/>
                <a:gd name="T45" fmla="*/ 46 h 60"/>
                <a:gd name="T46" fmla="*/ 0 w 28"/>
                <a:gd name="T47" fmla="*/ 48 h 60"/>
                <a:gd name="T48" fmla="*/ 2 w 28"/>
                <a:gd name="T49" fmla="*/ 46 h 60"/>
                <a:gd name="T50" fmla="*/ 21 w 28"/>
                <a:gd name="T51" fmla="*/ 59 h 60"/>
                <a:gd name="T52" fmla="*/ 23 w 28"/>
                <a:gd name="T53" fmla="*/ 55 h 60"/>
                <a:gd name="T54" fmla="*/ 25 w 28"/>
                <a:gd name="T55" fmla="*/ 53 h 60"/>
                <a:gd name="T56" fmla="*/ 25 w 28"/>
                <a:gd name="T57" fmla="*/ 52 h 60"/>
                <a:gd name="T58" fmla="*/ 25 w 28"/>
                <a:gd name="T59" fmla="*/ 50 h 60"/>
                <a:gd name="T60" fmla="*/ 25 w 28"/>
                <a:gd name="T61" fmla="*/ 48 h 60"/>
                <a:gd name="T62" fmla="*/ 25 w 28"/>
                <a:gd name="T63" fmla="*/ 46 h 60"/>
                <a:gd name="T64" fmla="*/ 25 w 28"/>
                <a:gd name="T65" fmla="*/ 44 h 60"/>
                <a:gd name="T66" fmla="*/ 25 w 28"/>
                <a:gd name="T67" fmla="*/ 42 h 60"/>
                <a:gd name="T68" fmla="*/ 25 w 28"/>
                <a:gd name="T69" fmla="*/ 38 h 60"/>
                <a:gd name="T70" fmla="*/ 25 w 28"/>
                <a:gd name="T71" fmla="*/ 36 h 60"/>
                <a:gd name="T72" fmla="*/ 25 w 28"/>
                <a:gd name="T73" fmla="*/ 34 h 60"/>
                <a:gd name="T74" fmla="*/ 25 w 28"/>
                <a:gd name="T75" fmla="*/ 32 h 60"/>
                <a:gd name="T76" fmla="*/ 25 w 28"/>
                <a:gd name="T77" fmla="*/ 30 h 60"/>
                <a:gd name="T78" fmla="*/ 25 w 28"/>
                <a:gd name="T79" fmla="*/ 27 h 60"/>
                <a:gd name="T80" fmla="*/ 27 w 28"/>
                <a:gd name="T81" fmla="*/ 25 h 60"/>
                <a:gd name="T82" fmla="*/ 27 w 28"/>
                <a:gd name="T83" fmla="*/ 23 h 60"/>
                <a:gd name="T84" fmla="*/ 27 w 28"/>
                <a:gd name="T85" fmla="*/ 21 h 60"/>
                <a:gd name="T86" fmla="*/ 27 w 28"/>
                <a:gd name="T87" fmla="*/ 19 h 60"/>
                <a:gd name="T88" fmla="*/ 27 w 28"/>
                <a:gd name="T89" fmla="*/ 15 h 60"/>
                <a:gd name="T90" fmla="*/ 27 w 28"/>
                <a:gd name="T91" fmla="*/ 13 h 60"/>
                <a:gd name="T92" fmla="*/ 27 w 28"/>
                <a:gd name="T93" fmla="*/ 11 h 60"/>
                <a:gd name="T94" fmla="*/ 27 w 28"/>
                <a:gd name="T95" fmla="*/ 9 h 60"/>
                <a:gd name="T96" fmla="*/ 27 w 28"/>
                <a:gd name="T97" fmla="*/ 7 h 60"/>
                <a:gd name="T98" fmla="*/ 27 w 28"/>
                <a:gd name="T99" fmla="*/ 6 h 60"/>
                <a:gd name="T100" fmla="*/ 27 w 28"/>
                <a:gd name="T101" fmla="*/ 4 h 60"/>
                <a:gd name="T102" fmla="*/ 27 w 28"/>
                <a:gd name="T103" fmla="*/ 2 h 60"/>
                <a:gd name="T104" fmla="*/ 27 w 28"/>
                <a:gd name="T105" fmla="*/ 0 h 60"/>
                <a:gd name="T106" fmla="*/ 2 w 28"/>
                <a:gd name="T107" fmla="*/ 0 h 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8"/>
                <a:gd name="T163" fmla="*/ 0 h 60"/>
                <a:gd name="T164" fmla="*/ 28 w 28"/>
                <a:gd name="T165" fmla="*/ 60 h 6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8" h="60">
                  <a:moveTo>
                    <a:pt x="2" y="0"/>
                  </a:moveTo>
                  <a:lnTo>
                    <a:pt x="2" y="2"/>
                  </a:lnTo>
                  <a:lnTo>
                    <a:pt x="2" y="4"/>
                  </a:lnTo>
                  <a:lnTo>
                    <a:pt x="2" y="6"/>
                  </a:lnTo>
                  <a:lnTo>
                    <a:pt x="2" y="7"/>
                  </a:lnTo>
                  <a:lnTo>
                    <a:pt x="2" y="9"/>
                  </a:lnTo>
                  <a:lnTo>
                    <a:pt x="2" y="11"/>
                  </a:lnTo>
                  <a:lnTo>
                    <a:pt x="2" y="13"/>
                  </a:lnTo>
                  <a:lnTo>
                    <a:pt x="2" y="15"/>
                  </a:lnTo>
                  <a:lnTo>
                    <a:pt x="2" y="17"/>
                  </a:lnTo>
                  <a:lnTo>
                    <a:pt x="2" y="21"/>
                  </a:lnTo>
                  <a:lnTo>
                    <a:pt x="2" y="23"/>
                  </a:lnTo>
                  <a:lnTo>
                    <a:pt x="2" y="25"/>
                  </a:lnTo>
                  <a:lnTo>
                    <a:pt x="2" y="27"/>
                  </a:lnTo>
                  <a:lnTo>
                    <a:pt x="2" y="29"/>
                  </a:lnTo>
                  <a:lnTo>
                    <a:pt x="2" y="32"/>
                  </a:lnTo>
                  <a:lnTo>
                    <a:pt x="2" y="34"/>
                  </a:lnTo>
                  <a:lnTo>
                    <a:pt x="2" y="36"/>
                  </a:lnTo>
                  <a:lnTo>
                    <a:pt x="2" y="38"/>
                  </a:lnTo>
                  <a:lnTo>
                    <a:pt x="2" y="40"/>
                  </a:lnTo>
                  <a:lnTo>
                    <a:pt x="2" y="42"/>
                  </a:lnTo>
                  <a:lnTo>
                    <a:pt x="2" y="44"/>
                  </a:lnTo>
                  <a:lnTo>
                    <a:pt x="0" y="46"/>
                  </a:lnTo>
                  <a:lnTo>
                    <a:pt x="0" y="48"/>
                  </a:lnTo>
                  <a:lnTo>
                    <a:pt x="2" y="46"/>
                  </a:lnTo>
                  <a:lnTo>
                    <a:pt x="21" y="59"/>
                  </a:lnTo>
                  <a:lnTo>
                    <a:pt x="23" y="55"/>
                  </a:lnTo>
                  <a:lnTo>
                    <a:pt x="25" y="53"/>
                  </a:lnTo>
                  <a:lnTo>
                    <a:pt x="25" y="52"/>
                  </a:lnTo>
                  <a:lnTo>
                    <a:pt x="25" y="50"/>
                  </a:lnTo>
                  <a:lnTo>
                    <a:pt x="25" y="48"/>
                  </a:lnTo>
                  <a:lnTo>
                    <a:pt x="25" y="46"/>
                  </a:lnTo>
                  <a:lnTo>
                    <a:pt x="25" y="44"/>
                  </a:lnTo>
                  <a:lnTo>
                    <a:pt x="25" y="42"/>
                  </a:lnTo>
                  <a:lnTo>
                    <a:pt x="25" y="38"/>
                  </a:lnTo>
                  <a:lnTo>
                    <a:pt x="25" y="36"/>
                  </a:lnTo>
                  <a:lnTo>
                    <a:pt x="25" y="34"/>
                  </a:lnTo>
                  <a:lnTo>
                    <a:pt x="25" y="32"/>
                  </a:lnTo>
                  <a:lnTo>
                    <a:pt x="25" y="30"/>
                  </a:lnTo>
                  <a:lnTo>
                    <a:pt x="25" y="27"/>
                  </a:lnTo>
                  <a:lnTo>
                    <a:pt x="27" y="25"/>
                  </a:lnTo>
                  <a:lnTo>
                    <a:pt x="27" y="23"/>
                  </a:lnTo>
                  <a:lnTo>
                    <a:pt x="27" y="21"/>
                  </a:lnTo>
                  <a:lnTo>
                    <a:pt x="27" y="19"/>
                  </a:lnTo>
                  <a:lnTo>
                    <a:pt x="27" y="15"/>
                  </a:lnTo>
                  <a:lnTo>
                    <a:pt x="27" y="13"/>
                  </a:lnTo>
                  <a:lnTo>
                    <a:pt x="27" y="11"/>
                  </a:lnTo>
                  <a:lnTo>
                    <a:pt x="27" y="9"/>
                  </a:lnTo>
                  <a:lnTo>
                    <a:pt x="27" y="7"/>
                  </a:lnTo>
                  <a:lnTo>
                    <a:pt x="27" y="6"/>
                  </a:lnTo>
                  <a:lnTo>
                    <a:pt x="27" y="4"/>
                  </a:lnTo>
                  <a:lnTo>
                    <a:pt x="27" y="2"/>
                  </a:lnTo>
                  <a:lnTo>
                    <a:pt x="27" y="0"/>
                  </a:lnTo>
                  <a:lnTo>
                    <a:pt x="2" y="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81" name="Freeform 209"/>
            <p:cNvSpPr>
              <a:spLocks/>
            </p:cNvSpPr>
            <p:nvPr/>
          </p:nvSpPr>
          <p:spPr bwMode="auto">
            <a:xfrm>
              <a:off x="3074" y="3575"/>
              <a:ext cx="59" cy="172"/>
            </a:xfrm>
            <a:custGeom>
              <a:avLst/>
              <a:gdLst>
                <a:gd name="T0" fmla="*/ 4 w 59"/>
                <a:gd name="T1" fmla="*/ 19 h 172"/>
                <a:gd name="T2" fmla="*/ 10 w 59"/>
                <a:gd name="T3" fmla="*/ 35 h 172"/>
                <a:gd name="T4" fmla="*/ 16 w 59"/>
                <a:gd name="T5" fmla="*/ 50 h 172"/>
                <a:gd name="T6" fmla="*/ 19 w 59"/>
                <a:gd name="T7" fmla="*/ 62 h 172"/>
                <a:gd name="T8" fmla="*/ 23 w 59"/>
                <a:gd name="T9" fmla="*/ 75 h 172"/>
                <a:gd name="T10" fmla="*/ 27 w 59"/>
                <a:gd name="T11" fmla="*/ 87 h 172"/>
                <a:gd name="T12" fmla="*/ 29 w 59"/>
                <a:gd name="T13" fmla="*/ 96 h 172"/>
                <a:gd name="T14" fmla="*/ 31 w 59"/>
                <a:gd name="T15" fmla="*/ 106 h 172"/>
                <a:gd name="T16" fmla="*/ 33 w 59"/>
                <a:gd name="T17" fmla="*/ 115 h 172"/>
                <a:gd name="T18" fmla="*/ 33 w 59"/>
                <a:gd name="T19" fmla="*/ 125 h 172"/>
                <a:gd name="T20" fmla="*/ 33 w 59"/>
                <a:gd name="T21" fmla="*/ 132 h 172"/>
                <a:gd name="T22" fmla="*/ 33 w 59"/>
                <a:gd name="T23" fmla="*/ 140 h 172"/>
                <a:gd name="T24" fmla="*/ 33 w 59"/>
                <a:gd name="T25" fmla="*/ 148 h 172"/>
                <a:gd name="T26" fmla="*/ 33 w 59"/>
                <a:gd name="T27" fmla="*/ 154 h 172"/>
                <a:gd name="T28" fmla="*/ 33 w 59"/>
                <a:gd name="T29" fmla="*/ 161 h 172"/>
                <a:gd name="T30" fmla="*/ 33 w 59"/>
                <a:gd name="T31" fmla="*/ 167 h 172"/>
                <a:gd name="T32" fmla="*/ 58 w 59"/>
                <a:gd name="T33" fmla="*/ 171 h 172"/>
                <a:gd name="T34" fmla="*/ 58 w 59"/>
                <a:gd name="T35" fmla="*/ 165 h 172"/>
                <a:gd name="T36" fmla="*/ 58 w 59"/>
                <a:gd name="T37" fmla="*/ 157 h 172"/>
                <a:gd name="T38" fmla="*/ 58 w 59"/>
                <a:gd name="T39" fmla="*/ 152 h 172"/>
                <a:gd name="T40" fmla="*/ 58 w 59"/>
                <a:gd name="T41" fmla="*/ 144 h 172"/>
                <a:gd name="T42" fmla="*/ 58 w 59"/>
                <a:gd name="T43" fmla="*/ 136 h 172"/>
                <a:gd name="T44" fmla="*/ 58 w 59"/>
                <a:gd name="T45" fmla="*/ 127 h 172"/>
                <a:gd name="T46" fmla="*/ 56 w 59"/>
                <a:gd name="T47" fmla="*/ 117 h 172"/>
                <a:gd name="T48" fmla="*/ 56 w 59"/>
                <a:gd name="T49" fmla="*/ 108 h 172"/>
                <a:gd name="T50" fmla="*/ 54 w 59"/>
                <a:gd name="T51" fmla="*/ 98 h 172"/>
                <a:gd name="T52" fmla="*/ 52 w 59"/>
                <a:gd name="T53" fmla="*/ 87 h 172"/>
                <a:gd name="T54" fmla="*/ 48 w 59"/>
                <a:gd name="T55" fmla="*/ 75 h 172"/>
                <a:gd name="T56" fmla="*/ 46 w 59"/>
                <a:gd name="T57" fmla="*/ 62 h 172"/>
                <a:gd name="T58" fmla="*/ 41 w 59"/>
                <a:gd name="T59" fmla="*/ 48 h 172"/>
                <a:gd name="T60" fmla="*/ 35 w 59"/>
                <a:gd name="T61" fmla="*/ 33 h 172"/>
                <a:gd name="T62" fmla="*/ 29 w 59"/>
                <a:gd name="T63" fmla="*/ 18 h 172"/>
                <a:gd name="T64" fmla="*/ 21 w 59"/>
                <a:gd name="T65" fmla="*/ 0 h 1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9"/>
                <a:gd name="T100" fmla="*/ 0 h 172"/>
                <a:gd name="T101" fmla="*/ 59 w 59"/>
                <a:gd name="T102" fmla="*/ 172 h 1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9" h="172">
                  <a:moveTo>
                    <a:pt x="0" y="12"/>
                  </a:moveTo>
                  <a:lnTo>
                    <a:pt x="4" y="19"/>
                  </a:lnTo>
                  <a:lnTo>
                    <a:pt x="6" y="27"/>
                  </a:lnTo>
                  <a:lnTo>
                    <a:pt x="10" y="35"/>
                  </a:lnTo>
                  <a:lnTo>
                    <a:pt x="14" y="42"/>
                  </a:lnTo>
                  <a:lnTo>
                    <a:pt x="16" y="50"/>
                  </a:lnTo>
                  <a:lnTo>
                    <a:pt x="18" y="56"/>
                  </a:lnTo>
                  <a:lnTo>
                    <a:pt x="19" y="62"/>
                  </a:lnTo>
                  <a:lnTo>
                    <a:pt x="23" y="69"/>
                  </a:lnTo>
                  <a:lnTo>
                    <a:pt x="23" y="75"/>
                  </a:lnTo>
                  <a:lnTo>
                    <a:pt x="25" y="81"/>
                  </a:lnTo>
                  <a:lnTo>
                    <a:pt x="27" y="87"/>
                  </a:lnTo>
                  <a:lnTo>
                    <a:pt x="29" y="92"/>
                  </a:lnTo>
                  <a:lnTo>
                    <a:pt x="29" y="96"/>
                  </a:lnTo>
                  <a:lnTo>
                    <a:pt x="31" y="102"/>
                  </a:lnTo>
                  <a:lnTo>
                    <a:pt x="31" y="106"/>
                  </a:lnTo>
                  <a:lnTo>
                    <a:pt x="31" y="111"/>
                  </a:lnTo>
                  <a:lnTo>
                    <a:pt x="33" y="115"/>
                  </a:lnTo>
                  <a:lnTo>
                    <a:pt x="33" y="119"/>
                  </a:lnTo>
                  <a:lnTo>
                    <a:pt x="33" y="125"/>
                  </a:lnTo>
                  <a:lnTo>
                    <a:pt x="33" y="129"/>
                  </a:lnTo>
                  <a:lnTo>
                    <a:pt x="33" y="132"/>
                  </a:lnTo>
                  <a:lnTo>
                    <a:pt x="33" y="136"/>
                  </a:lnTo>
                  <a:lnTo>
                    <a:pt x="33" y="140"/>
                  </a:lnTo>
                  <a:lnTo>
                    <a:pt x="33" y="144"/>
                  </a:lnTo>
                  <a:lnTo>
                    <a:pt x="33" y="148"/>
                  </a:lnTo>
                  <a:lnTo>
                    <a:pt x="33" y="150"/>
                  </a:lnTo>
                  <a:lnTo>
                    <a:pt x="33" y="154"/>
                  </a:lnTo>
                  <a:lnTo>
                    <a:pt x="33" y="157"/>
                  </a:lnTo>
                  <a:lnTo>
                    <a:pt x="33" y="161"/>
                  </a:lnTo>
                  <a:lnTo>
                    <a:pt x="33" y="165"/>
                  </a:lnTo>
                  <a:lnTo>
                    <a:pt x="33" y="167"/>
                  </a:lnTo>
                  <a:lnTo>
                    <a:pt x="33" y="171"/>
                  </a:lnTo>
                  <a:lnTo>
                    <a:pt x="58" y="171"/>
                  </a:lnTo>
                  <a:lnTo>
                    <a:pt x="58" y="169"/>
                  </a:lnTo>
                  <a:lnTo>
                    <a:pt x="58" y="165"/>
                  </a:lnTo>
                  <a:lnTo>
                    <a:pt x="58" y="161"/>
                  </a:lnTo>
                  <a:lnTo>
                    <a:pt x="58" y="157"/>
                  </a:lnTo>
                  <a:lnTo>
                    <a:pt x="58" y="155"/>
                  </a:lnTo>
                  <a:lnTo>
                    <a:pt x="58" y="152"/>
                  </a:lnTo>
                  <a:lnTo>
                    <a:pt x="58" y="148"/>
                  </a:lnTo>
                  <a:lnTo>
                    <a:pt x="58" y="144"/>
                  </a:lnTo>
                  <a:lnTo>
                    <a:pt x="58" y="140"/>
                  </a:lnTo>
                  <a:lnTo>
                    <a:pt x="58" y="136"/>
                  </a:lnTo>
                  <a:lnTo>
                    <a:pt x="58" y="131"/>
                  </a:lnTo>
                  <a:lnTo>
                    <a:pt x="58" y="127"/>
                  </a:lnTo>
                  <a:lnTo>
                    <a:pt x="58" y="123"/>
                  </a:lnTo>
                  <a:lnTo>
                    <a:pt x="56" y="117"/>
                  </a:lnTo>
                  <a:lnTo>
                    <a:pt x="56" y="113"/>
                  </a:lnTo>
                  <a:lnTo>
                    <a:pt x="56" y="108"/>
                  </a:lnTo>
                  <a:lnTo>
                    <a:pt x="56" y="104"/>
                  </a:lnTo>
                  <a:lnTo>
                    <a:pt x="54" y="98"/>
                  </a:lnTo>
                  <a:lnTo>
                    <a:pt x="54" y="92"/>
                  </a:lnTo>
                  <a:lnTo>
                    <a:pt x="52" y="87"/>
                  </a:lnTo>
                  <a:lnTo>
                    <a:pt x="50" y="81"/>
                  </a:lnTo>
                  <a:lnTo>
                    <a:pt x="48" y="75"/>
                  </a:lnTo>
                  <a:lnTo>
                    <a:pt x="48" y="67"/>
                  </a:lnTo>
                  <a:lnTo>
                    <a:pt x="46" y="62"/>
                  </a:lnTo>
                  <a:lnTo>
                    <a:pt x="42" y="56"/>
                  </a:lnTo>
                  <a:lnTo>
                    <a:pt x="41" y="48"/>
                  </a:lnTo>
                  <a:lnTo>
                    <a:pt x="39" y="41"/>
                  </a:lnTo>
                  <a:lnTo>
                    <a:pt x="35" y="33"/>
                  </a:lnTo>
                  <a:lnTo>
                    <a:pt x="33" y="25"/>
                  </a:lnTo>
                  <a:lnTo>
                    <a:pt x="29" y="18"/>
                  </a:lnTo>
                  <a:lnTo>
                    <a:pt x="25" y="10"/>
                  </a:lnTo>
                  <a:lnTo>
                    <a:pt x="21" y="0"/>
                  </a:lnTo>
                  <a:lnTo>
                    <a:pt x="0" y="12"/>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82" name="Freeform 210"/>
            <p:cNvSpPr>
              <a:spLocks/>
            </p:cNvSpPr>
            <p:nvPr/>
          </p:nvSpPr>
          <p:spPr bwMode="auto">
            <a:xfrm>
              <a:off x="3036" y="3322"/>
              <a:ext cx="60" cy="266"/>
            </a:xfrm>
            <a:custGeom>
              <a:avLst/>
              <a:gdLst>
                <a:gd name="T0" fmla="*/ 6 w 60"/>
                <a:gd name="T1" fmla="*/ 4 h 266"/>
                <a:gd name="T2" fmla="*/ 4 w 60"/>
                <a:gd name="T3" fmla="*/ 16 h 266"/>
                <a:gd name="T4" fmla="*/ 4 w 60"/>
                <a:gd name="T5" fmla="*/ 27 h 266"/>
                <a:gd name="T6" fmla="*/ 2 w 60"/>
                <a:gd name="T7" fmla="*/ 41 h 266"/>
                <a:gd name="T8" fmla="*/ 0 w 60"/>
                <a:gd name="T9" fmla="*/ 54 h 266"/>
                <a:gd name="T10" fmla="*/ 0 w 60"/>
                <a:gd name="T11" fmla="*/ 69 h 266"/>
                <a:gd name="T12" fmla="*/ 0 w 60"/>
                <a:gd name="T13" fmla="*/ 87 h 266"/>
                <a:gd name="T14" fmla="*/ 2 w 60"/>
                <a:gd name="T15" fmla="*/ 104 h 266"/>
                <a:gd name="T16" fmla="*/ 2 w 60"/>
                <a:gd name="T17" fmla="*/ 123 h 266"/>
                <a:gd name="T18" fmla="*/ 4 w 60"/>
                <a:gd name="T19" fmla="*/ 140 h 266"/>
                <a:gd name="T20" fmla="*/ 8 w 60"/>
                <a:gd name="T21" fmla="*/ 159 h 266"/>
                <a:gd name="T22" fmla="*/ 12 w 60"/>
                <a:gd name="T23" fmla="*/ 181 h 266"/>
                <a:gd name="T24" fmla="*/ 15 w 60"/>
                <a:gd name="T25" fmla="*/ 200 h 266"/>
                <a:gd name="T26" fmla="*/ 21 w 60"/>
                <a:gd name="T27" fmla="*/ 219 h 266"/>
                <a:gd name="T28" fmla="*/ 27 w 60"/>
                <a:gd name="T29" fmla="*/ 236 h 266"/>
                <a:gd name="T30" fmla="*/ 35 w 60"/>
                <a:gd name="T31" fmla="*/ 255 h 266"/>
                <a:gd name="T32" fmla="*/ 59 w 60"/>
                <a:gd name="T33" fmla="*/ 253 h 266"/>
                <a:gd name="T34" fmla="*/ 52 w 60"/>
                <a:gd name="T35" fmla="*/ 238 h 266"/>
                <a:gd name="T36" fmla="*/ 46 w 60"/>
                <a:gd name="T37" fmla="*/ 221 h 266"/>
                <a:gd name="T38" fmla="*/ 40 w 60"/>
                <a:gd name="T39" fmla="*/ 202 h 266"/>
                <a:gd name="T40" fmla="*/ 36 w 60"/>
                <a:gd name="T41" fmla="*/ 184 h 266"/>
                <a:gd name="T42" fmla="*/ 33 w 60"/>
                <a:gd name="T43" fmla="*/ 165 h 266"/>
                <a:gd name="T44" fmla="*/ 29 w 60"/>
                <a:gd name="T45" fmla="*/ 148 h 266"/>
                <a:gd name="T46" fmla="*/ 27 w 60"/>
                <a:gd name="T47" fmla="*/ 129 h 266"/>
                <a:gd name="T48" fmla="*/ 27 w 60"/>
                <a:gd name="T49" fmla="*/ 112 h 266"/>
                <a:gd name="T50" fmla="*/ 25 w 60"/>
                <a:gd name="T51" fmla="*/ 94 h 266"/>
                <a:gd name="T52" fmla="*/ 25 w 60"/>
                <a:gd name="T53" fmla="*/ 79 h 266"/>
                <a:gd name="T54" fmla="*/ 25 w 60"/>
                <a:gd name="T55" fmla="*/ 62 h 266"/>
                <a:gd name="T56" fmla="*/ 25 w 60"/>
                <a:gd name="T57" fmla="*/ 48 h 266"/>
                <a:gd name="T58" fmla="*/ 27 w 60"/>
                <a:gd name="T59" fmla="*/ 35 h 266"/>
                <a:gd name="T60" fmla="*/ 27 w 60"/>
                <a:gd name="T61" fmla="*/ 23 h 266"/>
                <a:gd name="T62" fmla="*/ 29 w 60"/>
                <a:gd name="T63" fmla="*/ 14 h 266"/>
                <a:gd name="T64" fmla="*/ 31 w 60"/>
                <a:gd name="T65" fmla="*/ 6 h 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266"/>
                <a:gd name="T101" fmla="*/ 60 w 60"/>
                <a:gd name="T102" fmla="*/ 266 h 2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266">
                  <a:moveTo>
                    <a:pt x="8" y="0"/>
                  </a:moveTo>
                  <a:lnTo>
                    <a:pt x="6" y="4"/>
                  </a:lnTo>
                  <a:lnTo>
                    <a:pt x="6" y="10"/>
                  </a:lnTo>
                  <a:lnTo>
                    <a:pt x="4" y="16"/>
                  </a:lnTo>
                  <a:lnTo>
                    <a:pt x="4" y="22"/>
                  </a:lnTo>
                  <a:lnTo>
                    <a:pt x="4" y="27"/>
                  </a:lnTo>
                  <a:lnTo>
                    <a:pt x="2" y="33"/>
                  </a:lnTo>
                  <a:lnTo>
                    <a:pt x="2" y="41"/>
                  </a:lnTo>
                  <a:lnTo>
                    <a:pt x="2" y="46"/>
                  </a:lnTo>
                  <a:lnTo>
                    <a:pt x="0" y="54"/>
                  </a:lnTo>
                  <a:lnTo>
                    <a:pt x="0" y="62"/>
                  </a:lnTo>
                  <a:lnTo>
                    <a:pt x="0" y="69"/>
                  </a:lnTo>
                  <a:lnTo>
                    <a:pt x="0" y="79"/>
                  </a:lnTo>
                  <a:lnTo>
                    <a:pt x="0" y="87"/>
                  </a:lnTo>
                  <a:lnTo>
                    <a:pt x="0" y="96"/>
                  </a:lnTo>
                  <a:lnTo>
                    <a:pt x="2" y="104"/>
                  </a:lnTo>
                  <a:lnTo>
                    <a:pt x="2" y="113"/>
                  </a:lnTo>
                  <a:lnTo>
                    <a:pt x="2" y="123"/>
                  </a:lnTo>
                  <a:lnTo>
                    <a:pt x="4" y="133"/>
                  </a:lnTo>
                  <a:lnTo>
                    <a:pt x="4" y="140"/>
                  </a:lnTo>
                  <a:lnTo>
                    <a:pt x="6" y="150"/>
                  </a:lnTo>
                  <a:lnTo>
                    <a:pt x="8" y="159"/>
                  </a:lnTo>
                  <a:lnTo>
                    <a:pt x="10" y="169"/>
                  </a:lnTo>
                  <a:lnTo>
                    <a:pt x="12" y="181"/>
                  </a:lnTo>
                  <a:lnTo>
                    <a:pt x="13" y="190"/>
                  </a:lnTo>
                  <a:lnTo>
                    <a:pt x="15" y="200"/>
                  </a:lnTo>
                  <a:lnTo>
                    <a:pt x="17" y="209"/>
                  </a:lnTo>
                  <a:lnTo>
                    <a:pt x="21" y="219"/>
                  </a:lnTo>
                  <a:lnTo>
                    <a:pt x="23" y="228"/>
                  </a:lnTo>
                  <a:lnTo>
                    <a:pt x="27" y="236"/>
                  </a:lnTo>
                  <a:lnTo>
                    <a:pt x="31" y="246"/>
                  </a:lnTo>
                  <a:lnTo>
                    <a:pt x="35" y="255"/>
                  </a:lnTo>
                  <a:lnTo>
                    <a:pt x="38" y="265"/>
                  </a:lnTo>
                  <a:lnTo>
                    <a:pt x="59" y="253"/>
                  </a:lnTo>
                  <a:lnTo>
                    <a:pt x="56" y="246"/>
                  </a:lnTo>
                  <a:lnTo>
                    <a:pt x="52" y="238"/>
                  </a:lnTo>
                  <a:lnTo>
                    <a:pt x="50" y="228"/>
                  </a:lnTo>
                  <a:lnTo>
                    <a:pt x="46" y="221"/>
                  </a:lnTo>
                  <a:lnTo>
                    <a:pt x="44" y="211"/>
                  </a:lnTo>
                  <a:lnTo>
                    <a:pt x="40" y="202"/>
                  </a:lnTo>
                  <a:lnTo>
                    <a:pt x="38" y="194"/>
                  </a:lnTo>
                  <a:lnTo>
                    <a:pt x="36" y="184"/>
                  </a:lnTo>
                  <a:lnTo>
                    <a:pt x="35" y="175"/>
                  </a:lnTo>
                  <a:lnTo>
                    <a:pt x="33" y="165"/>
                  </a:lnTo>
                  <a:lnTo>
                    <a:pt x="31" y="156"/>
                  </a:lnTo>
                  <a:lnTo>
                    <a:pt x="29" y="148"/>
                  </a:lnTo>
                  <a:lnTo>
                    <a:pt x="29" y="138"/>
                  </a:lnTo>
                  <a:lnTo>
                    <a:pt x="27" y="129"/>
                  </a:lnTo>
                  <a:lnTo>
                    <a:pt x="27" y="121"/>
                  </a:lnTo>
                  <a:lnTo>
                    <a:pt x="27" y="112"/>
                  </a:lnTo>
                  <a:lnTo>
                    <a:pt x="25" y="102"/>
                  </a:lnTo>
                  <a:lnTo>
                    <a:pt x="25" y="94"/>
                  </a:lnTo>
                  <a:lnTo>
                    <a:pt x="25" y="87"/>
                  </a:lnTo>
                  <a:lnTo>
                    <a:pt x="25" y="79"/>
                  </a:lnTo>
                  <a:lnTo>
                    <a:pt x="25" y="69"/>
                  </a:lnTo>
                  <a:lnTo>
                    <a:pt x="25" y="62"/>
                  </a:lnTo>
                  <a:lnTo>
                    <a:pt x="25" y="56"/>
                  </a:lnTo>
                  <a:lnTo>
                    <a:pt x="25" y="48"/>
                  </a:lnTo>
                  <a:lnTo>
                    <a:pt x="25" y="43"/>
                  </a:lnTo>
                  <a:lnTo>
                    <a:pt x="27" y="35"/>
                  </a:lnTo>
                  <a:lnTo>
                    <a:pt x="27" y="29"/>
                  </a:lnTo>
                  <a:lnTo>
                    <a:pt x="27" y="23"/>
                  </a:lnTo>
                  <a:lnTo>
                    <a:pt x="29" y="20"/>
                  </a:lnTo>
                  <a:lnTo>
                    <a:pt x="29" y="14"/>
                  </a:lnTo>
                  <a:lnTo>
                    <a:pt x="31" y="10"/>
                  </a:lnTo>
                  <a:lnTo>
                    <a:pt x="31" y="6"/>
                  </a:lnTo>
                  <a:lnTo>
                    <a:pt x="8" y="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83" name="Freeform 211"/>
            <p:cNvSpPr>
              <a:spLocks/>
            </p:cNvSpPr>
            <p:nvPr/>
          </p:nvSpPr>
          <p:spPr bwMode="auto">
            <a:xfrm>
              <a:off x="3044" y="3259"/>
              <a:ext cx="35" cy="70"/>
            </a:xfrm>
            <a:custGeom>
              <a:avLst/>
              <a:gdLst>
                <a:gd name="T0" fmla="*/ 9 w 35"/>
                <a:gd name="T1" fmla="*/ 0 h 70"/>
                <a:gd name="T2" fmla="*/ 9 w 35"/>
                <a:gd name="T3" fmla="*/ 2 h 70"/>
                <a:gd name="T4" fmla="*/ 9 w 35"/>
                <a:gd name="T5" fmla="*/ 4 h 70"/>
                <a:gd name="T6" fmla="*/ 9 w 35"/>
                <a:gd name="T7" fmla="*/ 6 h 70"/>
                <a:gd name="T8" fmla="*/ 9 w 35"/>
                <a:gd name="T9" fmla="*/ 8 h 70"/>
                <a:gd name="T10" fmla="*/ 9 w 35"/>
                <a:gd name="T11" fmla="*/ 10 h 70"/>
                <a:gd name="T12" fmla="*/ 9 w 35"/>
                <a:gd name="T13" fmla="*/ 12 h 70"/>
                <a:gd name="T14" fmla="*/ 9 w 35"/>
                <a:gd name="T15" fmla="*/ 14 h 70"/>
                <a:gd name="T16" fmla="*/ 7 w 35"/>
                <a:gd name="T17" fmla="*/ 14 h 70"/>
                <a:gd name="T18" fmla="*/ 7 w 35"/>
                <a:gd name="T19" fmla="*/ 16 h 70"/>
                <a:gd name="T20" fmla="*/ 7 w 35"/>
                <a:gd name="T21" fmla="*/ 17 h 70"/>
                <a:gd name="T22" fmla="*/ 7 w 35"/>
                <a:gd name="T23" fmla="*/ 19 h 70"/>
                <a:gd name="T24" fmla="*/ 7 w 35"/>
                <a:gd name="T25" fmla="*/ 21 h 70"/>
                <a:gd name="T26" fmla="*/ 7 w 35"/>
                <a:gd name="T27" fmla="*/ 23 h 70"/>
                <a:gd name="T28" fmla="*/ 7 w 35"/>
                <a:gd name="T29" fmla="*/ 25 h 70"/>
                <a:gd name="T30" fmla="*/ 7 w 35"/>
                <a:gd name="T31" fmla="*/ 27 h 70"/>
                <a:gd name="T32" fmla="*/ 7 w 35"/>
                <a:gd name="T33" fmla="*/ 29 h 70"/>
                <a:gd name="T34" fmla="*/ 7 w 35"/>
                <a:gd name="T35" fmla="*/ 31 h 70"/>
                <a:gd name="T36" fmla="*/ 5 w 35"/>
                <a:gd name="T37" fmla="*/ 33 h 70"/>
                <a:gd name="T38" fmla="*/ 5 w 35"/>
                <a:gd name="T39" fmla="*/ 35 h 70"/>
                <a:gd name="T40" fmla="*/ 5 w 35"/>
                <a:gd name="T41" fmla="*/ 37 h 70"/>
                <a:gd name="T42" fmla="*/ 5 w 35"/>
                <a:gd name="T43" fmla="*/ 39 h 70"/>
                <a:gd name="T44" fmla="*/ 5 w 35"/>
                <a:gd name="T45" fmla="*/ 42 h 70"/>
                <a:gd name="T46" fmla="*/ 4 w 35"/>
                <a:gd name="T47" fmla="*/ 44 h 70"/>
                <a:gd name="T48" fmla="*/ 4 w 35"/>
                <a:gd name="T49" fmla="*/ 48 h 70"/>
                <a:gd name="T50" fmla="*/ 4 w 35"/>
                <a:gd name="T51" fmla="*/ 50 h 70"/>
                <a:gd name="T52" fmla="*/ 2 w 35"/>
                <a:gd name="T53" fmla="*/ 54 h 70"/>
                <a:gd name="T54" fmla="*/ 2 w 35"/>
                <a:gd name="T55" fmla="*/ 56 h 70"/>
                <a:gd name="T56" fmla="*/ 0 w 35"/>
                <a:gd name="T57" fmla="*/ 60 h 70"/>
                <a:gd name="T58" fmla="*/ 0 w 35"/>
                <a:gd name="T59" fmla="*/ 63 h 70"/>
                <a:gd name="T60" fmla="*/ 23 w 35"/>
                <a:gd name="T61" fmla="*/ 69 h 70"/>
                <a:gd name="T62" fmla="*/ 25 w 35"/>
                <a:gd name="T63" fmla="*/ 65 h 70"/>
                <a:gd name="T64" fmla="*/ 25 w 35"/>
                <a:gd name="T65" fmla="*/ 62 h 70"/>
                <a:gd name="T66" fmla="*/ 27 w 35"/>
                <a:gd name="T67" fmla="*/ 60 h 70"/>
                <a:gd name="T68" fmla="*/ 27 w 35"/>
                <a:gd name="T69" fmla="*/ 56 h 70"/>
                <a:gd name="T70" fmla="*/ 27 w 35"/>
                <a:gd name="T71" fmla="*/ 52 h 70"/>
                <a:gd name="T72" fmla="*/ 28 w 35"/>
                <a:gd name="T73" fmla="*/ 50 h 70"/>
                <a:gd name="T74" fmla="*/ 28 w 35"/>
                <a:gd name="T75" fmla="*/ 46 h 70"/>
                <a:gd name="T76" fmla="*/ 28 w 35"/>
                <a:gd name="T77" fmla="*/ 44 h 70"/>
                <a:gd name="T78" fmla="*/ 28 w 35"/>
                <a:gd name="T79" fmla="*/ 40 h 70"/>
                <a:gd name="T80" fmla="*/ 30 w 35"/>
                <a:gd name="T81" fmla="*/ 39 h 70"/>
                <a:gd name="T82" fmla="*/ 30 w 35"/>
                <a:gd name="T83" fmla="*/ 37 h 70"/>
                <a:gd name="T84" fmla="*/ 30 w 35"/>
                <a:gd name="T85" fmla="*/ 35 h 70"/>
                <a:gd name="T86" fmla="*/ 30 w 35"/>
                <a:gd name="T87" fmla="*/ 33 h 70"/>
                <a:gd name="T88" fmla="*/ 30 w 35"/>
                <a:gd name="T89" fmla="*/ 29 h 70"/>
                <a:gd name="T90" fmla="*/ 30 w 35"/>
                <a:gd name="T91" fmla="*/ 27 h 70"/>
                <a:gd name="T92" fmla="*/ 32 w 35"/>
                <a:gd name="T93" fmla="*/ 25 h 70"/>
                <a:gd name="T94" fmla="*/ 32 w 35"/>
                <a:gd name="T95" fmla="*/ 23 h 70"/>
                <a:gd name="T96" fmla="*/ 32 w 35"/>
                <a:gd name="T97" fmla="*/ 21 h 70"/>
                <a:gd name="T98" fmla="*/ 32 w 35"/>
                <a:gd name="T99" fmla="*/ 19 h 70"/>
                <a:gd name="T100" fmla="*/ 32 w 35"/>
                <a:gd name="T101" fmla="*/ 17 h 70"/>
                <a:gd name="T102" fmla="*/ 32 w 35"/>
                <a:gd name="T103" fmla="*/ 16 h 70"/>
                <a:gd name="T104" fmla="*/ 32 w 35"/>
                <a:gd name="T105" fmla="*/ 14 h 70"/>
                <a:gd name="T106" fmla="*/ 32 w 35"/>
                <a:gd name="T107" fmla="*/ 12 h 70"/>
                <a:gd name="T108" fmla="*/ 32 w 35"/>
                <a:gd name="T109" fmla="*/ 10 h 70"/>
                <a:gd name="T110" fmla="*/ 32 w 35"/>
                <a:gd name="T111" fmla="*/ 8 h 70"/>
                <a:gd name="T112" fmla="*/ 32 w 35"/>
                <a:gd name="T113" fmla="*/ 6 h 70"/>
                <a:gd name="T114" fmla="*/ 34 w 35"/>
                <a:gd name="T115" fmla="*/ 6 h 70"/>
                <a:gd name="T116" fmla="*/ 34 w 35"/>
                <a:gd name="T117" fmla="*/ 4 h 70"/>
                <a:gd name="T118" fmla="*/ 34 w 35"/>
                <a:gd name="T119" fmla="*/ 6 h 70"/>
                <a:gd name="T120" fmla="*/ 9 w 35"/>
                <a:gd name="T121" fmla="*/ 0 h 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
                <a:gd name="T184" fmla="*/ 0 h 70"/>
                <a:gd name="T185" fmla="*/ 35 w 35"/>
                <a:gd name="T186" fmla="*/ 70 h 7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 h="70">
                  <a:moveTo>
                    <a:pt x="9" y="0"/>
                  </a:moveTo>
                  <a:lnTo>
                    <a:pt x="9" y="2"/>
                  </a:lnTo>
                  <a:lnTo>
                    <a:pt x="9" y="4"/>
                  </a:lnTo>
                  <a:lnTo>
                    <a:pt x="9" y="6"/>
                  </a:lnTo>
                  <a:lnTo>
                    <a:pt x="9" y="8"/>
                  </a:lnTo>
                  <a:lnTo>
                    <a:pt x="9" y="10"/>
                  </a:lnTo>
                  <a:lnTo>
                    <a:pt x="9" y="12"/>
                  </a:lnTo>
                  <a:lnTo>
                    <a:pt x="9" y="14"/>
                  </a:lnTo>
                  <a:lnTo>
                    <a:pt x="7" y="14"/>
                  </a:lnTo>
                  <a:lnTo>
                    <a:pt x="7" y="16"/>
                  </a:lnTo>
                  <a:lnTo>
                    <a:pt x="7" y="17"/>
                  </a:lnTo>
                  <a:lnTo>
                    <a:pt x="7" y="19"/>
                  </a:lnTo>
                  <a:lnTo>
                    <a:pt x="7" y="21"/>
                  </a:lnTo>
                  <a:lnTo>
                    <a:pt x="7" y="23"/>
                  </a:lnTo>
                  <a:lnTo>
                    <a:pt x="7" y="25"/>
                  </a:lnTo>
                  <a:lnTo>
                    <a:pt x="7" y="27"/>
                  </a:lnTo>
                  <a:lnTo>
                    <a:pt x="7" y="29"/>
                  </a:lnTo>
                  <a:lnTo>
                    <a:pt x="7" y="31"/>
                  </a:lnTo>
                  <a:lnTo>
                    <a:pt x="5" y="33"/>
                  </a:lnTo>
                  <a:lnTo>
                    <a:pt x="5" y="35"/>
                  </a:lnTo>
                  <a:lnTo>
                    <a:pt x="5" y="37"/>
                  </a:lnTo>
                  <a:lnTo>
                    <a:pt x="5" y="39"/>
                  </a:lnTo>
                  <a:lnTo>
                    <a:pt x="5" y="42"/>
                  </a:lnTo>
                  <a:lnTo>
                    <a:pt x="4" y="44"/>
                  </a:lnTo>
                  <a:lnTo>
                    <a:pt x="4" y="48"/>
                  </a:lnTo>
                  <a:lnTo>
                    <a:pt x="4" y="50"/>
                  </a:lnTo>
                  <a:lnTo>
                    <a:pt x="2" y="54"/>
                  </a:lnTo>
                  <a:lnTo>
                    <a:pt x="2" y="56"/>
                  </a:lnTo>
                  <a:lnTo>
                    <a:pt x="0" y="60"/>
                  </a:lnTo>
                  <a:lnTo>
                    <a:pt x="0" y="63"/>
                  </a:lnTo>
                  <a:lnTo>
                    <a:pt x="23" y="69"/>
                  </a:lnTo>
                  <a:lnTo>
                    <a:pt x="25" y="65"/>
                  </a:lnTo>
                  <a:lnTo>
                    <a:pt x="25" y="62"/>
                  </a:lnTo>
                  <a:lnTo>
                    <a:pt x="27" y="60"/>
                  </a:lnTo>
                  <a:lnTo>
                    <a:pt x="27" y="56"/>
                  </a:lnTo>
                  <a:lnTo>
                    <a:pt x="27" y="52"/>
                  </a:lnTo>
                  <a:lnTo>
                    <a:pt x="28" y="50"/>
                  </a:lnTo>
                  <a:lnTo>
                    <a:pt x="28" y="46"/>
                  </a:lnTo>
                  <a:lnTo>
                    <a:pt x="28" y="44"/>
                  </a:lnTo>
                  <a:lnTo>
                    <a:pt x="28" y="40"/>
                  </a:lnTo>
                  <a:lnTo>
                    <a:pt x="30" y="39"/>
                  </a:lnTo>
                  <a:lnTo>
                    <a:pt x="30" y="37"/>
                  </a:lnTo>
                  <a:lnTo>
                    <a:pt x="30" y="35"/>
                  </a:lnTo>
                  <a:lnTo>
                    <a:pt x="30" y="33"/>
                  </a:lnTo>
                  <a:lnTo>
                    <a:pt x="30" y="29"/>
                  </a:lnTo>
                  <a:lnTo>
                    <a:pt x="30" y="27"/>
                  </a:lnTo>
                  <a:lnTo>
                    <a:pt x="32" y="25"/>
                  </a:lnTo>
                  <a:lnTo>
                    <a:pt x="32" y="23"/>
                  </a:lnTo>
                  <a:lnTo>
                    <a:pt x="32" y="21"/>
                  </a:lnTo>
                  <a:lnTo>
                    <a:pt x="32" y="19"/>
                  </a:lnTo>
                  <a:lnTo>
                    <a:pt x="32" y="17"/>
                  </a:lnTo>
                  <a:lnTo>
                    <a:pt x="32" y="16"/>
                  </a:lnTo>
                  <a:lnTo>
                    <a:pt x="32" y="14"/>
                  </a:lnTo>
                  <a:lnTo>
                    <a:pt x="32" y="12"/>
                  </a:lnTo>
                  <a:lnTo>
                    <a:pt x="32" y="10"/>
                  </a:lnTo>
                  <a:lnTo>
                    <a:pt x="32" y="8"/>
                  </a:lnTo>
                  <a:lnTo>
                    <a:pt x="32" y="6"/>
                  </a:lnTo>
                  <a:lnTo>
                    <a:pt x="34" y="6"/>
                  </a:lnTo>
                  <a:lnTo>
                    <a:pt x="34" y="4"/>
                  </a:lnTo>
                  <a:lnTo>
                    <a:pt x="34" y="6"/>
                  </a:lnTo>
                  <a:lnTo>
                    <a:pt x="9" y="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84" name="Freeform 212"/>
            <p:cNvSpPr>
              <a:spLocks/>
            </p:cNvSpPr>
            <p:nvPr/>
          </p:nvSpPr>
          <p:spPr bwMode="auto">
            <a:xfrm>
              <a:off x="3049" y="3139"/>
              <a:ext cx="30" cy="127"/>
            </a:xfrm>
            <a:custGeom>
              <a:avLst/>
              <a:gdLst>
                <a:gd name="T0" fmla="*/ 4 w 30"/>
                <a:gd name="T1" fmla="*/ 5 h 127"/>
                <a:gd name="T2" fmla="*/ 2 w 30"/>
                <a:gd name="T3" fmla="*/ 13 h 127"/>
                <a:gd name="T4" fmla="*/ 0 w 30"/>
                <a:gd name="T5" fmla="*/ 23 h 127"/>
                <a:gd name="T6" fmla="*/ 0 w 30"/>
                <a:gd name="T7" fmla="*/ 32 h 127"/>
                <a:gd name="T8" fmla="*/ 0 w 30"/>
                <a:gd name="T9" fmla="*/ 42 h 127"/>
                <a:gd name="T10" fmla="*/ 0 w 30"/>
                <a:gd name="T11" fmla="*/ 51 h 127"/>
                <a:gd name="T12" fmla="*/ 0 w 30"/>
                <a:gd name="T13" fmla="*/ 61 h 127"/>
                <a:gd name="T14" fmla="*/ 2 w 30"/>
                <a:gd name="T15" fmla="*/ 69 h 127"/>
                <a:gd name="T16" fmla="*/ 2 w 30"/>
                <a:gd name="T17" fmla="*/ 78 h 127"/>
                <a:gd name="T18" fmla="*/ 2 w 30"/>
                <a:gd name="T19" fmla="*/ 86 h 127"/>
                <a:gd name="T20" fmla="*/ 4 w 30"/>
                <a:gd name="T21" fmla="*/ 95 h 127"/>
                <a:gd name="T22" fmla="*/ 4 w 30"/>
                <a:gd name="T23" fmla="*/ 101 h 127"/>
                <a:gd name="T24" fmla="*/ 4 w 30"/>
                <a:gd name="T25" fmla="*/ 109 h 127"/>
                <a:gd name="T26" fmla="*/ 4 w 30"/>
                <a:gd name="T27" fmla="*/ 113 h 127"/>
                <a:gd name="T28" fmla="*/ 4 w 30"/>
                <a:gd name="T29" fmla="*/ 118 h 127"/>
                <a:gd name="T30" fmla="*/ 29 w 30"/>
                <a:gd name="T31" fmla="*/ 126 h 127"/>
                <a:gd name="T32" fmla="*/ 29 w 30"/>
                <a:gd name="T33" fmla="*/ 120 h 127"/>
                <a:gd name="T34" fmla="*/ 29 w 30"/>
                <a:gd name="T35" fmla="*/ 114 h 127"/>
                <a:gd name="T36" fmla="*/ 29 w 30"/>
                <a:gd name="T37" fmla="*/ 109 h 127"/>
                <a:gd name="T38" fmla="*/ 29 w 30"/>
                <a:gd name="T39" fmla="*/ 103 h 127"/>
                <a:gd name="T40" fmla="*/ 27 w 30"/>
                <a:gd name="T41" fmla="*/ 95 h 127"/>
                <a:gd name="T42" fmla="*/ 27 w 30"/>
                <a:gd name="T43" fmla="*/ 88 h 127"/>
                <a:gd name="T44" fmla="*/ 27 w 30"/>
                <a:gd name="T45" fmla="*/ 80 h 127"/>
                <a:gd name="T46" fmla="*/ 25 w 30"/>
                <a:gd name="T47" fmla="*/ 72 h 127"/>
                <a:gd name="T48" fmla="*/ 25 w 30"/>
                <a:gd name="T49" fmla="*/ 63 h 127"/>
                <a:gd name="T50" fmla="*/ 25 w 30"/>
                <a:gd name="T51" fmla="*/ 55 h 127"/>
                <a:gd name="T52" fmla="*/ 25 w 30"/>
                <a:gd name="T53" fmla="*/ 46 h 127"/>
                <a:gd name="T54" fmla="*/ 25 w 30"/>
                <a:gd name="T55" fmla="*/ 38 h 127"/>
                <a:gd name="T56" fmla="*/ 25 w 30"/>
                <a:gd name="T57" fmla="*/ 28 h 127"/>
                <a:gd name="T58" fmla="*/ 25 w 30"/>
                <a:gd name="T59" fmla="*/ 21 h 127"/>
                <a:gd name="T60" fmla="*/ 27 w 30"/>
                <a:gd name="T61" fmla="*/ 13 h 127"/>
                <a:gd name="T62" fmla="*/ 29 w 30"/>
                <a:gd name="T63" fmla="*/ 5 h 127"/>
                <a:gd name="T64" fmla="*/ 4 w 30"/>
                <a:gd name="T65" fmla="*/ 0 h 1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127"/>
                <a:gd name="T101" fmla="*/ 30 w 30"/>
                <a:gd name="T102" fmla="*/ 127 h 12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127">
                  <a:moveTo>
                    <a:pt x="4" y="0"/>
                  </a:moveTo>
                  <a:lnTo>
                    <a:pt x="4" y="5"/>
                  </a:lnTo>
                  <a:lnTo>
                    <a:pt x="2" y="9"/>
                  </a:lnTo>
                  <a:lnTo>
                    <a:pt x="2" y="13"/>
                  </a:lnTo>
                  <a:lnTo>
                    <a:pt x="2" y="19"/>
                  </a:lnTo>
                  <a:lnTo>
                    <a:pt x="0" y="23"/>
                  </a:lnTo>
                  <a:lnTo>
                    <a:pt x="0" y="26"/>
                  </a:lnTo>
                  <a:lnTo>
                    <a:pt x="0" y="32"/>
                  </a:lnTo>
                  <a:lnTo>
                    <a:pt x="0" y="36"/>
                  </a:lnTo>
                  <a:lnTo>
                    <a:pt x="0" y="42"/>
                  </a:lnTo>
                  <a:lnTo>
                    <a:pt x="0" y="46"/>
                  </a:lnTo>
                  <a:lnTo>
                    <a:pt x="0" y="51"/>
                  </a:lnTo>
                  <a:lnTo>
                    <a:pt x="0" y="55"/>
                  </a:lnTo>
                  <a:lnTo>
                    <a:pt x="0" y="61"/>
                  </a:lnTo>
                  <a:lnTo>
                    <a:pt x="0" y="65"/>
                  </a:lnTo>
                  <a:lnTo>
                    <a:pt x="2" y="69"/>
                  </a:lnTo>
                  <a:lnTo>
                    <a:pt x="2" y="74"/>
                  </a:lnTo>
                  <a:lnTo>
                    <a:pt x="2" y="78"/>
                  </a:lnTo>
                  <a:lnTo>
                    <a:pt x="2" y="82"/>
                  </a:lnTo>
                  <a:lnTo>
                    <a:pt x="2" y="86"/>
                  </a:lnTo>
                  <a:lnTo>
                    <a:pt x="2" y="90"/>
                  </a:lnTo>
                  <a:lnTo>
                    <a:pt x="4" y="95"/>
                  </a:lnTo>
                  <a:lnTo>
                    <a:pt x="4" y="97"/>
                  </a:lnTo>
                  <a:lnTo>
                    <a:pt x="4" y="101"/>
                  </a:lnTo>
                  <a:lnTo>
                    <a:pt x="4" y="105"/>
                  </a:lnTo>
                  <a:lnTo>
                    <a:pt x="4" y="109"/>
                  </a:lnTo>
                  <a:lnTo>
                    <a:pt x="4" y="111"/>
                  </a:lnTo>
                  <a:lnTo>
                    <a:pt x="4" y="113"/>
                  </a:lnTo>
                  <a:lnTo>
                    <a:pt x="4" y="116"/>
                  </a:lnTo>
                  <a:lnTo>
                    <a:pt x="4" y="118"/>
                  </a:lnTo>
                  <a:lnTo>
                    <a:pt x="4" y="120"/>
                  </a:lnTo>
                  <a:lnTo>
                    <a:pt x="29" y="126"/>
                  </a:lnTo>
                  <a:lnTo>
                    <a:pt x="29" y="122"/>
                  </a:lnTo>
                  <a:lnTo>
                    <a:pt x="29" y="120"/>
                  </a:lnTo>
                  <a:lnTo>
                    <a:pt x="29" y="118"/>
                  </a:lnTo>
                  <a:lnTo>
                    <a:pt x="29" y="114"/>
                  </a:lnTo>
                  <a:lnTo>
                    <a:pt x="29" y="113"/>
                  </a:lnTo>
                  <a:lnTo>
                    <a:pt x="29" y="109"/>
                  </a:lnTo>
                  <a:lnTo>
                    <a:pt x="29" y="107"/>
                  </a:lnTo>
                  <a:lnTo>
                    <a:pt x="29" y="103"/>
                  </a:lnTo>
                  <a:lnTo>
                    <a:pt x="27" y="99"/>
                  </a:lnTo>
                  <a:lnTo>
                    <a:pt x="27" y="95"/>
                  </a:lnTo>
                  <a:lnTo>
                    <a:pt x="27" y="92"/>
                  </a:lnTo>
                  <a:lnTo>
                    <a:pt x="27" y="88"/>
                  </a:lnTo>
                  <a:lnTo>
                    <a:pt x="27" y="84"/>
                  </a:lnTo>
                  <a:lnTo>
                    <a:pt x="27" y="80"/>
                  </a:lnTo>
                  <a:lnTo>
                    <a:pt x="25" y="76"/>
                  </a:lnTo>
                  <a:lnTo>
                    <a:pt x="25" y="72"/>
                  </a:lnTo>
                  <a:lnTo>
                    <a:pt x="25" y="69"/>
                  </a:lnTo>
                  <a:lnTo>
                    <a:pt x="25" y="63"/>
                  </a:lnTo>
                  <a:lnTo>
                    <a:pt x="25" y="59"/>
                  </a:lnTo>
                  <a:lnTo>
                    <a:pt x="25" y="55"/>
                  </a:lnTo>
                  <a:lnTo>
                    <a:pt x="25" y="49"/>
                  </a:lnTo>
                  <a:lnTo>
                    <a:pt x="25" y="46"/>
                  </a:lnTo>
                  <a:lnTo>
                    <a:pt x="25" y="42"/>
                  </a:lnTo>
                  <a:lnTo>
                    <a:pt x="25" y="38"/>
                  </a:lnTo>
                  <a:lnTo>
                    <a:pt x="25" y="32"/>
                  </a:lnTo>
                  <a:lnTo>
                    <a:pt x="25" y="28"/>
                  </a:lnTo>
                  <a:lnTo>
                    <a:pt x="25" y="24"/>
                  </a:lnTo>
                  <a:lnTo>
                    <a:pt x="25" y="21"/>
                  </a:lnTo>
                  <a:lnTo>
                    <a:pt x="25" y="17"/>
                  </a:lnTo>
                  <a:lnTo>
                    <a:pt x="27" y="13"/>
                  </a:lnTo>
                  <a:lnTo>
                    <a:pt x="27" y="9"/>
                  </a:lnTo>
                  <a:lnTo>
                    <a:pt x="29" y="5"/>
                  </a:lnTo>
                  <a:lnTo>
                    <a:pt x="29" y="7"/>
                  </a:lnTo>
                  <a:lnTo>
                    <a:pt x="4" y="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85" name="Freeform 213"/>
            <p:cNvSpPr>
              <a:spLocks/>
            </p:cNvSpPr>
            <p:nvPr/>
          </p:nvSpPr>
          <p:spPr bwMode="auto">
            <a:xfrm>
              <a:off x="3048" y="3049"/>
              <a:ext cx="35" cy="98"/>
            </a:xfrm>
            <a:custGeom>
              <a:avLst/>
              <a:gdLst>
                <a:gd name="T0" fmla="*/ 0 w 35"/>
                <a:gd name="T1" fmla="*/ 11 h 98"/>
                <a:gd name="T2" fmla="*/ 0 w 35"/>
                <a:gd name="T3" fmla="*/ 9 h 98"/>
                <a:gd name="T4" fmla="*/ 0 w 35"/>
                <a:gd name="T5" fmla="*/ 11 h 98"/>
                <a:gd name="T6" fmla="*/ 0 w 35"/>
                <a:gd name="T7" fmla="*/ 13 h 98"/>
                <a:gd name="T8" fmla="*/ 1 w 35"/>
                <a:gd name="T9" fmla="*/ 15 h 98"/>
                <a:gd name="T10" fmla="*/ 1 w 35"/>
                <a:gd name="T11" fmla="*/ 17 h 98"/>
                <a:gd name="T12" fmla="*/ 1 w 35"/>
                <a:gd name="T13" fmla="*/ 19 h 98"/>
                <a:gd name="T14" fmla="*/ 3 w 35"/>
                <a:gd name="T15" fmla="*/ 21 h 98"/>
                <a:gd name="T16" fmla="*/ 3 w 35"/>
                <a:gd name="T17" fmla="*/ 23 h 98"/>
                <a:gd name="T18" fmla="*/ 3 w 35"/>
                <a:gd name="T19" fmla="*/ 24 h 98"/>
                <a:gd name="T20" fmla="*/ 5 w 35"/>
                <a:gd name="T21" fmla="*/ 28 h 98"/>
                <a:gd name="T22" fmla="*/ 5 w 35"/>
                <a:gd name="T23" fmla="*/ 30 h 98"/>
                <a:gd name="T24" fmla="*/ 5 w 35"/>
                <a:gd name="T25" fmla="*/ 34 h 98"/>
                <a:gd name="T26" fmla="*/ 5 w 35"/>
                <a:gd name="T27" fmla="*/ 36 h 98"/>
                <a:gd name="T28" fmla="*/ 7 w 35"/>
                <a:gd name="T29" fmla="*/ 40 h 98"/>
                <a:gd name="T30" fmla="*/ 7 w 35"/>
                <a:gd name="T31" fmla="*/ 42 h 98"/>
                <a:gd name="T32" fmla="*/ 7 w 35"/>
                <a:gd name="T33" fmla="*/ 45 h 98"/>
                <a:gd name="T34" fmla="*/ 7 w 35"/>
                <a:gd name="T35" fmla="*/ 49 h 98"/>
                <a:gd name="T36" fmla="*/ 9 w 35"/>
                <a:gd name="T37" fmla="*/ 53 h 98"/>
                <a:gd name="T38" fmla="*/ 9 w 35"/>
                <a:gd name="T39" fmla="*/ 55 h 98"/>
                <a:gd name="T40" fmla="*/ 9 w 35"/>
                <a:gd name="T41" fmla="*/ 59 h 98"/>
                <a:gd name="T42" fmla="*/ 9 w 35"/>
                <a:gd name="T43" fmla="*/ 63 h 98"/>
                <a:gd name="T44" fmla="*/ 9 w 35"/>
                <a:gd name="T45" fmla="*/ 67 h 98"/>
                <a:gd name="T46" fmla="*/ 9 w 35"/>
                <a:gd name="T47" fmla="*/ 70 h 98"/>
                <a:gd name="T48" fmla="*/ 9 w 35"/>
                <a:gd name="T49" fmla="*/ 72 h 98"/>
                <a:gd name="T50" fmla="*/ 9 w 35"/>
                <a:gd name="T51" fmla="*/ 76 h 98"/>
                <a:gd name="T52" fmla="*/ 7 w 35"/>
                <a:gd name="T53" fmla="*/ 80 h 98"/>
                <a:gd name="T54" fmla="*/ 7 w 35"/>
                <a:gd name="T55" fmla="*/ 84 h 98"/>
                <a:gd name="T56" fmla="*/ 7 w 35"/>
                <a:gd name="T57" fmla="*/ 88 h 98"/>
                <a:gd name="T58" fmla="*/ 5 w 35"/>
                <a:gd name="T59" fmla="*/ 90 h 98"/>
                <a:gd name="T60" fmla="*/ 30 w 35"/>
                <a:gd name="T61" fmla="*/ 97 h 98"/>
                <a:gd name="T62" fmla="*/ 30 w 35"/>
                <a:gd name="T63" fmla="*/ 91 h 98"/>
                <a:gd name="T64" fmla="*/ 32 w 35"/>
                <a:gd name="T65" fmla="*/ 88 h 98"/>
                <a:gd name="T66" fmla="*/ 32 w 35"/>
                <a:gd name="T67" fmla="*/ 84 h 98"/>
                <a:gd name="T68" fmla="*/ 32 w 35"/>
                <a:gd name="T69" fmla="*/ 80 h 98"/>
                <a:gd name="T70" fmla="*/ 32 w 35"/>
                <a:gd name="T71" fmla="*/ 74 h 98"/>
                <a:gd name="T72" fmla="*/ 32 w 35"/>
                <a:gd name="T73" fmla="*/ 70 h 98"/>
                <a:gd name="T74" fmla="*/ 34 w 35"/>
                <a:gd name="T75" fmla="*/ 67 h 98"/>
                <a:gd name="T76" fmla="*/ 34 w 35"/>
                <a:gd name="T77" fmla="*/ 63 h 98"/>
                <a:gd name="T78" fmla="*/ 32 w 35"/>
                <a:gd name="T79" fmla="*/ 59 h 98"/>
                <a:gd name="T80" fmla="*/ 32 w 35"/>
                <a:gd name="T81" fmla="*/ 55 h 98"/>
                <a:gd name="T82" fmla="*/ 32 w 35"/>
                <a:gd name="T83" fmla="*/ 49 h 98"/>
                <a:gd name="T84" fmla="*/ 32 w 35"/>
                <a:gd name="T85" fmla="*/ 45 h 98"/>
                <a:gd name="T86" fmla="*/ 32 w 35"/>
                <a:gd name="T87" fmla="*/ 42 h 98"/>
                <a:gd name="T88" fmla="*/ 30 w 35"/>
                <a:gd name="T89" fmla="*/ 40 h 98"/>
                <a:gd name="T90" fmla="*/ 30 w 35"/>
                <a:gd name="T91" fmla="*/ 36 h 98"/>
                <a:gd name="T92" fmla="*/ 30 w 35"/>
                <a:gd name="T93" fmla="*/ 32 h 98"/>
                <a:gd name="T94" fmla="*/ 28 w 35"/>
                <a:gd name="T95" fmla="*/ 28 h 98"/>
                <a:gd name="T96" fmla="*/ 28 w 35"/>
                <a:gd name="T97" fmla="*/ 26 h 98"/>
                <a:gd name="T98" fmla="*/ 28 w 35"/>
                <a:gd name="T99" fmla="*/ 23 h 98"/>
                <a:gd name="T100" fmla="*/ 26 w 35"/>
                <a:gd name="T101" fmla="*/ 19 h 98"/>
                <a:gd name="T102" fmla="*/ 26 w 35"/>
                <a:gd name="T103" fmla="*/ 17 h 98"/>
                <a:gd name="T104" fmla="*/ 26 w 35"/>
                <a:gd name="T105" fmla="*/ 15 h 98"/>
                <a:gd name="T106" fmla="*/ 24 w 35"/>
                <a:gd name="T107" fmla="*/ 11 h 98"/>
                <a:gd name="T108" fmla="*/ 24 w 35"/>
                <a:gd name="T109" fmla="*/ 9 h 98"/>
                <a:gd name="T110" fmla="*/ 24 w 35"/>
                <a:gd name="T111" fmla="*/ 7 h 98"/>
                <a:gd name="T112" fmla="*/ 23 w 35"/>
                <a:gd name="T113" fmla="*/ 5 h 98"/>
                <a:gd name="T114" fmla="*/ 23 w 35"/>
                <a:gd name="T115" fmla="*/ 3 h 98"/>
                <a:gd name="T116" fmla="*/ 23 w 35"/>
                <a:gd name="T117" fmla="*/ 1 h 98"/>
                <a:gd name="T118" fmla="*/ 21 w 35"/>
                <a:gd name="T119" fmla="*/ 1 h 98"/>
                <a:gd name="T120" fmla="*/ 21 w 35"/>
                <a:gd name="T121" fmla="*/ 0 h 98"/>
                <a:gd name="T122" fmla="*/ 0 w 35"/>
                <a:gd name="T123" fmla="*/ 11 h 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5"/>
                <a:gd name="T187" fmla="*/ 0 h 98"/>
                <a:gd name="T188" fmla="*/ 35 w 35"/>
                <a:gd name="T189" fmla="*/ 98 h 9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5" h="98">
                  <a:moveTo>
                    <a:pt x="0" y="11"/>
                  </a:moveTo>
                  <a:lnTo>
                    <a:pt x="0" y="9"/>
                  </a:lnTo>
                  <a:lnTo>
                    <a:pt x="0" y="11"/>
                  </a:lnTo>
                  <a:lnTo>
                    <a:pt x="0" y="13"/>
                  </a:lnTo>
                  <a:lnTo>
                    <a:pt x="1" y="15"/>
                  </a:lnTo>
                  <a:lnTo>
                    <a:pt x="1" y="17"/>
                  </a:lnTo>
                  <a:lnTo>
                    <a:pt x="1" y="19"/>
                  </a:lnTo>
                  <a:lnTo>
                    <a:pt x="3" y="21"/>
                  </a:lnTo>
                  <a:lnTo>
                    <a:pt x="3" y="23"/>
                  </a:lnTo>
                  <a:lnTo>
                    <a:pt x="3" y="24"/>
                  </a:lnTo>
                  <a:lnTo>
                    <a:pt x="5" y="28"/>
                  </a:lnTo>
                  <a:lnTo>
                    <a:pt x="5" y="30"/>
                  </a:lnTo>
                  <a:lnTo>
                    <a:pt x="5" y="34"/>
                  </a:lnTo>
                  <a:lnTo>
                    <a:pt x="5" y="36"/>
                  </a:lnTo>
                  <a:lnTo>
                    <a:pt x="7" y="40"/>
                  </a:lnTo>
                  <a:lnTo>
                    <a:pt x="7" y="42"/>
                  </a:lnTo>
                  <a:lnTo>
                    <a:pt x="7" y="45"/>
                  </a:lnTo>
                  <a:lnTo>
                    <a:pt x="7" y="49"/>
                  </a:lnTo>
                  <a:lnTo>
                    <a:pt x="9" y="53"/>
                  </a:lnTo>
                  <a:lnTo>
                    <a:pt x="9" y="55"/>
                  </a:lnTo>
                  <a:lnTo>
                    <a:pt x="9" y="59"/>
                  </a:lnTo>
                  <a:lnTo>
                    <a:pt x="9" y="63"/>
                  </a:lnTo>
                  <a:lnTo>
                    <a:pt x="9" y="67"/>
                  </a:lnTo>
                  <a:lnTo>
                    <a:pt x="9" y="70"/>
                  </a:lnTo>
                  <a:lnTo>
                    <a:pt x="9" y="72"/>
                  </a:lnTo>
                  <a:lnTo>
                    <a:pt x="9" y="76"/>
                  </a:lnTo>
                  <a:lnTo>
                    <a:pt x="7" y="80"/>
                  </a:lnTo>
                  <a:lnTo>
                    <a:pt x="7" y="84"/>
                  </a:lnTo>
                  <a:lnTo>
                    <a:pt x="7" y="88"/>
                  </a:lnTo>
                  <a:lnTo>
                    <a:pt x="5" y="90"/>
                  </a:lnTo>
                  <a:lnTo>
                    <a:pt x="30" y="97"/>
                  </a:lnTo>
                  <a:lnTo>
                    <a:pt x="30" y="91"/>
                  </a:lnTo>
                  <a:lnTo>
                    <a:pt x="32" y="88"/>
                  </a:lnTo>
                  <a:lnTo>
                    <a:pt x="32" y="84"/>
                  </a:lnTo>
                  <a:lnTo>
                    <a:pt x="32" y="80"/>
                  </a:lnTo>
                  <a:lnTo>
                    <a:pt x="32" y="74"/>
                  </a:lnTo>
                  <a:lnTo>
                    <a:pt x="32" y="70"/>
                  </a:lnTo>
                  <a:lnTo>
                    <a:pt x="34" y="67"/>
                  </a:lnTo>
                  <a:lnTo>
                    <a:pt x="34" y="63"/>
                  </a:lnTo>
                  <a:lnTo>
                    <a:pt x="32" y="59"/>
                  </a:lnTo>
                  <a:lnTo>
                    <a:pt x="32" y="55"/>
                  </a:lnTo>
                  <a:lnTo>
                    <a:pt x="32" y="49"/>
                  </a:lnTo>
                  <a:lnTo>
                    <a:pt x="32" y="45"/>
                  </a:lnTo>
                  <a:lnTo>
                    <a:pt x="32" y="42"/>
                  </a:lnTo>
                  <a:lnTo>
                    <a:pt x="30" y="40"/>
                  </a:lnTo>
                  <a:lnTo>
                    <a:pt x="30" y="36"/>
                  </a:lnTo>
                  <a:lnTo>
                    <a:pt x="30" y="32"/>
                  </a:lnTo>
                  <a:lnTo>
                    <a:pt x="28" y="28"/>
                  </a:lnTo>
                  <a:lnTo>
                    <a:pt x="28" y="26"/>
                  </a:lnTo>
                  <a:lnTo>
                    <a:pt x="28" y="23"/>
                  </a:lnTo>
                  <a:lnTo>
                    <a:pt x="26" y="19"/>
                  </a:lnTo>
                  <a:lnTo>
                    <a:pt x="26" y="17"/>
                  </a:lnTo>
                  <a:lnTo>
                    <a:pt x="26" y="15"/>
                  </a:lnTo>
                  <a:lnTo>
                    <a:pt x="24" y="11"/>
                  </a:lnTo>
                  <a:lnTo>
                    <a:pt x="24" y="9"/>
                  </a:lnTo>
                  <a:lnTo>
                    <a:pt x="24" y="7"/>
                  </a:lnTo>
                  <a:lnTo>
                    <a:pt x="23" y="5"/>
                  </a:lnTo>
                  <a:lnTo>
                    <a:pt x="23" y="3"/>
                  </a:lnTo>
                  <a:lnTo>
                    <a:pt x="23" y="1"/>
                  </a:lnTo>
                  <a:lnTo>
                    <a:pt x="21" y="1"/>
                  </a:lnTo>
                  <a:lnTo>
                    <a:pt x="21" y="0"/>
                  </a:lnTo>
                  <a:lnTo>
                    <a:pt x="0" y="11"/>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86" name="Freeform 214"/>
            <p:cNvSpPr>
              <a:spLocks/>
            </p:cNvSpPr>
            <p:nvPr/>
          </p:nvSpPr>
          <p:spPr bwMode="auto">
            <a:xfrm>
              <a:off x="2971" y="2757"/>
              <a:ext cx="99" cy="304"/>
            </a:xfrm>
            <a:custGeom>
              <a:avLst/>
              <a:gdLst>
                <a:gd name="T0" fmla="*/ 0 w 99"/>
                <a:gd name="T1" fmla="*/ 2 h 304"/>
                <a:gd name="T2" fmla="*/ 0 w 99"/>
                <a:gd name="T3" fmla="*/ 10 h 304"/>
                <a:gd name="T4" fmla="*/ 2 w 99"/>
                <a:gd name="T5" fmla="*/ 20 h 304"/>
                <a:gd name="T6" fmla="*/ 4 w 99"/>
                <a:gd name="T7" fmla="*/ 31 h 304"/>
                <a:gd name="T8" fmla="*/ 6 w 99"/>
                <a:gd name="T9" fmla="*/ 46 h 304"/>
                <a:gd name="T10" fmla="*/ 8 w 99"/>
                <a:gd name="T11" fmla="*/ 64 h 304"/>
                <a:gd name="T12" fmla="*/ 10 w 99"/>
                <a:gd name="T13" fmla="*/ 81 h 304"/>
                <a:gd name="T14" fmla="*/ 13 w 99"/>
                <a:gd name="T15" fmla="*/ 102 h 304"/>
                <a:gd name="T16" fmla="*/ 19 w 99"/>
                <a:gd name="T17" fmla="*/ 123 h 304"/>
                <a:gd name="T18" fmla="*/ 23 w 99"/>
                <a:gd name="T19" fmla="*/ 146 h 304"/>
                <a:gd name="T20" fmla="*/ 29 w 99"/>
                <a:gd name="T21" fmla="*/ 171 h 304"/>
                <a:gd name="T22" fmla="*/ 36 w 99"/>
                <a:gd name="T23" fmla="*/ 194 h 304"/>
                <a:gd name="T24" fmla="*/ 44 w 99"/>
                <a:gd name="T25" fmla="*/ 219 h 304"/>
                <a:gd name="T26" fmla="*/ 52 w 99"/>
                <a:gd name="T27" fmla="*/ 244 h 304"/>
                <a:gd name="T28" fmla="*/ 61 w 99"/>
                <a:gd name="T29" fmla="*/ 267 h 304"/>
                <a:gd name="T30" fmla="*/ 71 w 99"/>
                <a:gd name="T31" fmla="*/ 292 h 304"/>
                <a:gd name="T32" fmla="*/ 98 w 99"/>
                <a:gd name="T33" fmla="*/ 292 h 304"/>
                <a:gd name="T34" fmla="*/ 88 w 99"/>
                <a:gd name="T35" fmla="*/ 270 h 304"/>
                <a:gd name="T36" fmla="*/ 78 w 99"/>
                <a:gd name="T37" fmla="*/ 247 h 304"/>
                <a:gd name="T38" fmla="*/ 71 w 99"/>
                <a:gd name="T39" fmla="*/ 223 h 304"/>
                <a:gd name="T40" fmla="*/ 63 w 99"/>
                <a:gd name="T41" fmla="*/ 200 h 304"/>
                <a:gd name="T42" fmla="*/ 56 w 99"/>
                <a:gd name="T43" fmla="*/ 177 h 304"/>
                <a:gd name="T44" fmla="*/ 50 w 99"/>
                <a:gd name="T45" fmla="*/ 152 h 304"/>
                <a:gd name="T46" fmla="*/ 44 w 99"/>
                <a:gd name="T47" fmla="*/ 131 h 304"/>
                <a:gd name="T48" fmla="*/ 40 w 99"/>
                <a:gd name="T49" fmla="*/ 108 h 304"/>
                <a:gd name="T50" fmla="*/ 36 w 99"/>
                <a:gd name="T51" fmla="*/ 88 h 304"/>
                <a:gd name="T52" fmla="*/ 33 w 99"/>
                <a:gd name="T53" fmla="*/ 69 h 304"/>
                <a:gd name="T54" fmla="*/ 31 w 99"/>
                <a:gd name="T55" fmla="*/ 50 h 304"/>
                <a:gd name="T56" fmla="*/ 29 w 99"/>
                <a:gd name="T57" fmla="*/ 35 h 304"/>
                <a:gd name="T58" fmla="*/ 27 w 99"/>
                <a:gd name="T59" fmla="*/ 21 h 304"/>
                <a:gd name="T60" fmla="*/ 25 w 99"/>
                <a:gd name="T61" fmla="*/ 12 h 304"/>
                <a:gd name="T62" fmla="*/ 25 w 99"/>
                <a:gd name="T63" fmla="*/ 4 h 304"/>
                <a:gd name="T64" fmla="*/ 0 w 99"/>
                <a:gd name="T65" fmla="*/ 0 h 30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9"/>
                <a:gd name="T100" fmla="*/ 0 h 304"/>
                <a:gd name="T101" fmla="*/ 99 w 99"/>
                <a:gd name="T102" fmla="*/ 304 h 30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9" h="304">
                  <a:moveTo>
                    <a:pt x="0" y="0"/>
                  </a:moveTo>
                  <a:lnTo>
                    <a:pt x="0" y="2"/>
                  </a:lnTo>
                  <a:lnTo>
                    <a:pt x="0" y="6"/>
                  </a:lnTo>
                  <a:lnTo>
                    <a:pt x="0" y="10"/>
                  </a:lnTo>
                  <a:lnTo>
                    <a:pt x="2" y="14"/>
                  </a:lnTo>
                  <a:lnTo>
                    <a:pt x="2" y="20"/>
                  </a:lnTo>
                  <a:lnTo>
                    <a:pt x="2" y="25"/>
                  </a:lnTo>
                  <a:lnTo>
                    <a:pt x="4" y="31"/>
                  </a:lnTo>
                  <a:lnTo>
                    <a:pt x="4" y="39"/>
                  </a:lnTo>
                  <a:lnTo>
                    <a:pt x="6" y="46"/>
                  </a:lnTo>
                  <a:lnTo>
                    <a:pt x="6" y="54"/>
                  </a:lnTo>
                  <a:lnTo>
                    <a:pt x="8" y="64"/>
                  </a:lnTo>
                  <a:lnTo>
                    <a:pt x="10" y="71"/>
                  </a:lnTo>
                  <a:lnTo>
                    <a:pt x="10" y="81"/>
                  </a:lnTo>
                  <a:lnTo>
                    <a:pt x="12" y="92"/>
                  </a:lnTo>
                  <a:lnTo>
                    <a:pt x="13" y="102"/>
                  </a:lnTo>
                  <a:lnTo>
                    <a:pt x="15" y="113"/>
                  </a:lnTo>
                  <a:lnTo>
                    <a:pt x="19" y="123"/>
                  </a:lnTo>
                  <a:lnTo>
                    <a:pt x="21" y="134"/>
                  </a:lnTo>
                  <a:lnTo>
                    <a:pt x="23" y="146"/>
                  </a:lnTo>
                  <a:lnTo>
                    <a:pt x="27" y="157"/>
                  </a:lnTo>
                  <a:lnTo>
                    <a:pt x="29" y="171"/>
                  </a:lnTo>
                  <a:lnTo>
                    <a:pt x="33" y="182"/>
                  </a:lnTo>
                  <a:lnTo>
                    <a:pt x="36" y="194"/>
                  </a:lnTo>
                  <a:lnTo>
                    <a:pt x="40" y="207"/>
                  </a:lnTo>
                  <a:lnTo>
                    <a:pt x="44" y="219"/>
                  </a:lnTo>
                  <a:lnTo>
                    <a:pt x="48" y="230"/>
                  </a:lnTo>
                  <a:lnTo>
                    <a:pt x="52" y="244"/>
                  </a:lnTo>
                  <a:lnTo>
                    <a:pt x="56" y="255"/>
                  </a:lnTo>
                  <a:lnTo>
                    <a:pt x="61" y="267"/>
                  </a:lnTo>
                  <a:lnTo>
                    <a:pt x="65" y="280"/>
                  </a:lnTo>
                  <a:lnTo>
                    <a:pt x="71" y="292"/>
                  </a:lnTo>
                  <a:lnTo>
                    <a:pt x="77" y="303"/>
                  </a:lnTo>
                  <a:lnTo>
                    <a:pt x="98" y="292"/>
                  </a:lnTo>
                  <a:lnTo>
                    <a:pt x="92" y="280"/>
                  </a:lnTo>
                  <a:lnTo>
                    <a:pt x="88" y="270"/>
                  </a:lnTo>
                  <a:lnTo>
                    <a:pt x="82" y="259"/>
                  </a:lnTo>
                  <a:lnTo>
                    <a:pt x="78" y="247"/>
                  </a:lnTo>
                  <a:lnTo>
                    <a:pt x="75" y="234"/>
                  </a:lnTo>
                  <a:lnTo>
                    <a:pt x="71" y="223"/>
                  </a:lnTo>
                  <a:lnTo>
                    <a:pt x="65" y="211"/>
                  </a:lnTo>
                  <a:lnTo>
                    <a:pt x="63" y="200"/>
                  </a:lnTo>
                  <a:lnTo>
                    <a:pt x="59" y="188"/>
                  </a:lnTo>
                  <a:lnTo>
                    <a:pt x="56" y="177"/>
                  </a:lnTo>
                  <a:lnTo>
                    <a:pt x="52" y="163"/>
                  </a:lnTo>
                  <a:lnTo>
                    <a:pt x="50" y="152"/>
                  </a:lnTo>
                  <a:lnTo>
                    <a:pt x="46" y="140"/>
                  </a:lnTo>
                  <a:lnTo>
                    <a:pt x="44" y="131"/>
                  </a:lnTo>
                  <a:lnTo>
                    <a:pt x="42" y="119"/>
                  </a:lnTo>
                  <a:lnTo>
                    <a:pt x="40" y="108"/>
                  </a:lnTo>
                  <a:lnTo>
                    <a:pt x="38" y="98"/>
                  </a:lnTo>
                  <a:lnTo>
                    <a:pt x="36" y="88"/>
                  </a:lnTo>
                  <a:lnTo>
                    <a:pt x="34" y="77"/>
                  </a:lnTo>
                  <a:lnTo>
                    <a:pt x="33" y="69"/>
                  </a:lnTo>
                  <a:lnTo>
                    <a:pt x="31" y="60"/>
                  </a:lnTo>
                  <a:lnTo>
                    <a:pt x="31" y="50"/>
                  </a:lnTo>
                  <a:lnTo>
                    <a:pt x="29" y="42"/>
                  </a:lnTo>
                  <a:lnTo>
                    <a:pt x="29" y="35"/>
                  </a:lnTo>
                  <a:lnTo>
                    <a:pt x="27" y="29"/>
                  </a:lnTo>
                  <a:lnTo>
                    <a:pt x="27" y="21"/>
                  </a:lnTo>
                  <a:lnTo>
                    <a:pt x="25" y="18"/>
                  </a:lnTo>
                  <a:lnTo>
                    <a:pt x="25" y="12"/>
                  </a:lnTo>
                  <a:lnTo>
                    <a:pt x="25" y="8"/>
                  </a:lnTo>
                  <a:lnTo>
                    <a:pt x="25" y="4"/>
                  </a:lnTo>
                  <a:lnTo>
                    <a:pt x="25" y="0"/>
                  </a:lnTo>
                  <a:lnTo>
                    <a:pt x="0" y="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87" name="Freeform 215"/>
            <p:cNvSpPr>
              <a:spLocks/>
            </p:cNvSpPr>
            <p:nvPr/>
          </p:nvSpPr>
          <p:spPr bwMode="auto">
            <a:xfrm>
              <a:off x="2961" y="2619"/>
              <a:ext cx="36" cy="139"/>
            </a:xfrm>
            <a:custGeom>
              <a:avLst/>
              <a:gdLst>
                <a:gd name="T0" fmla="*/ 0 w 36"/>
                <a:gd name="T1" fmla="*/ 2 h 139"/>
                <a:gd name="T2" fmla="*/ 0 w 36"/>
                <a:gd name="T3" fmla="*/ 6 h 139"/>
                <a:gd name="T4" fmla="*/ 0 w 36"/>
                <a:gd name="T5" fmla="*/ 14 h 139"/>
                <a:gd name="T6" fmla="*/ 0 w 36"/>
                <a:gd name="T7" fmla="*/ 22 h 139"/>
                <a:gd name="T8" fmla="*/ 2 w 36"/>
                <a:gd name="T9" fmla="*/ 31 h 139"/>
                <a:gd name="T10" fmla="*/ 2 w 36"/>
                <a:gd name="T11" fmla="*/ 41 h 139"/>
                <a:gd name="T12" fmla="*/ 4 w 36"/>
                <a:gd name="T13" fmla="*/ 52 h 139"/>
                <a:gd name="T14" fmla="*/ 4 w 36"/>
                <a:gd name="T15" fmla="*/ 64 h 139"/>
                <a:gd name="T16" fmla="*/ 6 w 36"/>
                <a:gd name="T17" fmla="*/ 75 h 139"/>
                <a:gd name="T18" fmla="*/ 6 w 36"/>
                <a:gd name="T19" fmla="*/ 85 h 139"/>
                <a:gd name="T20" fmla="*/ 8 w 36"/>
                <a:gd name="T21" fmla="*/ 96 h 139"/>
                <a:gd name="T22" fmla="*/ 8 w 36"/>
                <a:gd name="T23" fmla="*/ 106 h 139"/>
                <a:gd name="T24" fmla="*/ 10 w 36"/>
                <a:gd name="T25" fmla="*/ 115 h 139"/>
                <a:gd name="T26" fmla="*/ 10 w 36"/>
                <a:gd name="T27" fmla="*/ 123 h 139"/>
                <a:gd name="T28" fmla="*/ 10 w 36"/>
                <a:gd name="T29" fmla="*/ 131 h 139"/>
                <a:gd name="T30" fmla="*/ 10 w 36"/>
                <a:gd name="T31" fmla="*/ 136 h 139"/>
                <a:gd name="T32" fmla="*/ 35 w 36"/>
                <a:gd name="T33" fmla="*/ 138 h 139"/>
                <a:gd name="T34" fmla="*/ 35 w 36"/>
                <a:gd name="T35" fmla="*/ 133 h 139"/>
                <a:gd name="T36" fmla="*/ 35 w 36"/>
                <a:gd name="T37" fmla="*/ 127 h 139"/>
                <a:gd name="T38" fmla="*/ 33 w 36"/>
                <a:gd name="T39" fmla="*/ 117 h 139"/>
                <a:gd name="T40" fmla="*/ 33 w 36"/>
                <a:gd name="T41" fmla="*/ 110 h 139"/>
                <a:gd name="T42" fmla="*/ 31 w 36"/>
                <a:gd name="T43" fmla="*/ 100 h 139"/>
                <a:gd name="T44" fmla="*/ 31 w 36"/>
                <a:gd name="T45" fmla="*/ 89 h 139"/>
                <a:gd name="T46" fmla="*/ 29 w 36"/>
                <a:gd name="T47" fmla="*/ 77 h 139"/>
                <a:gd name="T48" fmla="*/ 29 w 36"/>
                <a:gd name="T49" fmla="*/ 66 h 139"/>
                <a:gd name="T50" fmla="*/ 27 w 36"/>
                <a:gd name="T51" fmla="*/ 56 h 139"/>
                <a:gd name="T52" fmla="*/ 27 w 36"/>
                <a:gd name="T53" fmla="*/ 44 h 139"/>
                <a:gd name="T54" fmla="*/ 25 w 36"/>
                <a:gd name="T55" fmla="*/ 33 h 139"/>
                <a:gd name="T56" fmla="*/ 25 w 36"/>
                <a:gd name="T57" fmla="*/ 23 h 139"/>
                <a:gd name="T58" fmla="*/ 25 w 36"/>
                <a:gd name="T59" fmla="*/ 16 h 139"/>
                <a:gd name="T60" fmla="*/ 23 w 36"/>
                <a:gd name="T61" fmla="*/ 8 h 139"/>
                <a:gd name="T62" fmla="*/ 23 w 36"/>
                <a:gd name="T63" fmla="*/ 2 h 139"/>
                <a:gd name="T64" fmla="*/ 0 w 36"/>
                <a:gd name="T65" fmla="*/ 0 h 1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
                <a:gd name="T100" fmla="*/ 0 h 139"/>
                <a:gd name="T101" fmla="*/ 36 w 36"/>
                <a:gd name="T102" fmla="*/ 139 h 1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 h="139">
                  <a:moveTo>
                    <a:pt x="0" y="0"/>
                  </a:moveTo>
                  <a:lnTo>
                    <a:pt x="0" y="2"/>
                  </a:lnTo>
                  <a:lnTo>
                    <a:pt x="0" y="4"/>
                  </a:lnTo>
                  <a:lnTo>
                    <a:pt x="0" y="6"/>
                  </a:lnTo>
                  <a:lnTo>
                    <a:pt x="0" y="10"/>
                  </a:lnTo>
                  <a:lnTo>
                    <a:pt x="0" y="14"/>
                  </a:lnTo>
                  <a:lnTo>
                    <a:pt x="0" y="18"/>
                  </a:lnTo>
                  <a:lnTo>
                    <a:pt x="0" y="22"/>
                  </a:lnTo>
                  <a:lnTo>
                    <a:pt x="0" y="25"/>
                  </a:lnTo>
                  <a:lnTo>
                    <a:pt x="2" y="31"/>
                  </a:lnTo>
                  <a:lnTo>
                    <a:pt x="2" y="37"/>
                  </a:lnTo>
                  <a:lnTo>
                    <a:pt x="2" y="41"/>
                  </a:lnTo>
                  <a:lnTo>
                    <a:pt x="2" y="46"/>
                  </a:lnTo>
                  <a:lnTo>
                    <a:pt x="4" y="52"/>
                  </a:lnTo>
                  <a:lnTo>
                    <a:pt x="4" y="58"/>
                  </a:lnTo>
                  <a:lnTo>
                    <a:pt x="4" y="64"/>
                  </a:lnTo>
                  <a:lnTo>
                    <a:pt x="4" y="69"/>
                  </a:lnTo>
                  <a:lnTo>
                    <a:pt x="6" y="75"/>
                  </a:lnTo>
                  <a:lnTo>
                    <a:pt x="6" y="79"/>
                  </a:lnTo>
                  <a:lnTo>
                    <a:pt x="6" y="85"/>
                  </a:lnTo>
                  <a:lnTo>
                    <a:pt x="6" y="90"/>
                  </a:lnTo>
                  <a:lnTo>
                    <a:pt x="8" y="96"/>
                  </a:lnTo>
                  <a:lnTo>
                    <a:pt x="8" y="102"/>
                  </a:lnTo>
                  <a:lnTo>
                    <a:pt x="8" y="106"/>
                  </a:lnTo>
                  <a:lnTo>
                    <a:pt x="8" y="112"/>
                  </a:lnTo>
                  <a:lnTo>
                    <a:pt x="10" y="115"/>
                  </a:lnTo>
                  <a:lnTo>
                    <a:pt x="10" y="119"/>
                  </a:lnTo>
                  <a:lnTo>
                    <a:pt x="10" y="123"/>
                  </a:lnTo>
                  <a:lnTo>
                    <a:pt x="10" y="127"/>
                  </a:lnTo>
                  <a:lnTo>
                    <a:pt x="10" y="131"/>
                  </a:lnTo>
                  <a:lnTo>
                    <a:pt x="10" y="133"/>
                  </a:lnTo>
                  <a:lnTo>
                    <a:pt x="10" y="136"/>
                  </a:lnTo>
                  <a:lnTo>
                    <a:pt x="10" y="138"/>
                  </a:lnTo>
                  <a:lnTo>
                    <a:pt x="35" y="138"/>
                  </a:lnTo>
                  <a:lnTo>
                    <a:pt x="35" y="135"/>
                  </a:lnTo>
                  <a:lnTo>
                    <a:pt x="35" y="133"/>
                  </a:lnTo>
                  <a:lnTo>
                    <a:pt x="35" y="129"/>
                  </a:lnTo>
                  <a:lnTo>
                    <a:pt x="35" y="127"/>
                  </a:lnTo>
                  <a:lnTo>
                    <a:pt x="33" y="123"/>
                  </a:lnTo>
                  <a:lnTo>
                    <a:pt x="33" y="117"/>
                  </a:lnTo>
                  <a:lnTo>
                    <a:pt x="33" y="113"/>
                  </a:lnTo>
                  <a:lnTo>
                    <a:pt x="33" y="110"/>
                  </a:lnTo>
                  <a:lnTo>
                    <a:pt x="33" y="104"/>
                  </a:lnTo>
                  <a:lnTo>
                    <a:pt x="31" y="100"/>
                  </a:lnTo>
                  <a:lnTo>
                    <a:pt x="31" y="94"/>
                  </a:lnTo>
                  <a:lnTo>
                    <a:pt x="31" y="89"/>
                  </a:lnTo>
                  <a:lnTo>
                    <a:pt x="31" y="83"/>
                  </a:lnTo>
                  <a:lnTo>
                    <a:pt x="29" y="77"/>
                  </a:lnTo>
                  <a:lnTo>
                    <a:pt x="29" y="71"/>
                  </a:lnTo>
                  <a:lnTo>
                    <a:pt x="29" y="66"/>
                  </a:lnTo>
                  <a:lnTo>
                    <a:pt x="29" y="60"/>
                  </a:lnTo>
                  <a:lnTo>
                    <a:pt x="27" y="56"/>
                  </a:lnTo>
                  <a:lnTo>
                    <a:pt x="27" y="50"/>
                  </a:lnTo>
                  <a:lnTo>
                    <a:pt x="27" y="44"/>
                  </a:lnTo>
                  <a:lnTo>
                    <a:pt x="27" y="39"/>
                  </a:lnTo>
                  <a:lnTo>
                    <a:pt x="25" y="33"/>
                  </a:lnTo>
                  <a:lnTo>
                    <a:pt x="25" y="29"/>
                  </a:lnTo>
                  <a:lnTo>
                    <a:pt x="25" y="23"/>
                  </a:lnTo>
                  <a:lnTo>
                    <a:pt x="25" y="20"/>
                  </a:lnTo>
                  <a:lnTo>
                    <a:pt x="25" y="16"/>
                  </a:lnTo>
                  <a:lnTo>
                    <a:pt x="23" y="12"/>
                  </a:lnTo>
                  <a:lnTo>
                    <a:pt x="23" y="8"/>
                  </a:lnTo>
                  <a:lnTo>
                    <a:pt x="23" y="6"/>
                  </a:lnTo>
                  <a:lnTo>
                    <a:pt x="23" y="2"/>
                  </a:lnTo>
                  <a:lnTo>
                    <a:pt x="23" y="0"/>
                  </a:lnTo>
                  <a:lnTo>
                    <a:pt x="0" y="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88" name="Freeform 216"/>
            <p:cNvSpPr>
              <a:spLocks/>
            </p:cNvSpPr>
            <p:nvPr/>
          </p:nvSpPr>
          <p:spPr bwMode="auto">
            <a:xfrm>
              <a:off x="2961" y="2462"/>
              <a:ext cx="36" cy="158"/>
            </a:xfrm>
            <a:custGeom>
              <a:avLst/>
              <a:gdLst>
                <a:gd name="T0" fmla="*/ 10 w 36"/>
                <a:gd name="T1" fmla="*/ 4 h 158"/>
                <a:gd name="T2" fmla="*/ 10 w 36"/>
                <a:gd name="T3" fmla="*/ 12 h 158"/>
                <a:gd name="T4" fmla="*/ 8 w 36"/>
                <a:gd name="T5" fmla="*/ 20 h 158"/>
                <a:gd name="T6" fmla="*/ 8 w 36"/>
                <a:gd name="T7" fmla="*/ 29 h 158"/>
                <a:gd name="T8" fmla="*/ 6 w 36"/>
                <a:gd name="T9" fmla="*/ 41 h 158"/>
                <a:gd name="T10" fmla="*/ 6 w 36"/>
                <a:gd name="T11" fmla="*/ 52 h 158"/>
                <a:gd name="T12" fmla="*/ 6 w 36"/>
                <a:gd name="T13" fmla="*/ 65 h 158"/>
                <a:gd name="T14" fmla="*/ 4 w 36"/>
                <a:gd name="T15" fmla="*/ 77 h 158"/>
                <a:gd name="T16" fmla="*/ 4 w 36"/>
                <a:gd name="T17" fmla="*/ 90 h 158"/>
                <a:gd name="T18" fmla="*/ 2 w 36"/>
                <a:gd name="T19" fmla="*/ 102 h 158"/>
                <a:gd name="T20" fmla="*/ 2 w 36"/>
                <a:gd name="T21" fmla="*/ 113 h 158"/>
                <a:gd name="T22" fmla="*/ 0 w 36"/>
                <a:gd name="T23" fmla="*/ 125 h 158"/>
                <a:gd name="T24" fmla="*/ 0 w 36"/>
                <a:gd name="T25" fmla="*/ 134 h 158"/>
                <a:gd name="T26" fmla="*/ 0 w 36"/>
                <a:gd name="T27" fmla="*/ 142 h 158"/>
                <a:gd name="T28" fmla="*/ 0 w 36"/>
                <a:gd name="T29" fmla="*/ 150 h 158"/>
                <a:gd name="T30" fmla="*/ 0 w 36"/>
                <a:gd name="T31" fmla="*/ 154 h 158"/>
                <a:gd name="T32" fmla="*/ 23 w 36"/>
                <a:gd name="T33" fmla="*/ 157 h 158"/>
                <a:gd name="T34" fmla="*/ 23 w 36"/>
                <a:gd name="T35" fmla="*/ 154 h 158"/>
                <a:gd name="T36" fmla="*/ 23 w 36"/>
                <a:gd name="T37" fmla="*/ 148 h 158"/>
                <a:gd name="T38" fmla="*/ 25 w 36"/>
                <a:gd name="T39" fmla="*/ 140 h 158"/>
                <a:gd name="T40" fmla="*/ 25 w 36"/>
                <a:gd name="T41" fmla="*/ 131 h 158"/>
                <a:gd name="T42" fmla="*/ 25 w 36"/>
                <a:gd name="T43" fmla="*/ 121 h 158"/>
                <a:gd name="T44" fmla="*/ 27 w 36"/>
                <a:gd name="T45" fmla="*/ 110 h 158"/>
                <a:gd name="T46" fmla="*/ 27 w 36"/>
                <a:gd name="T47" fmla="*/ 98 h 158"/>
                <a:gd name="T48" fmla="*/ 27 w 36"/>
                <a:gd name="T49" fmla="*/ 85 h 158"/>
                <a:gd name="T50" fmla="*/ 29 w 36"/>
                <a:gd name="T51" fmla="*/ 73 h 158"/>
                <a:gd name="T52" fmla="*/ 29 w 36"/>
                <a:gd name="T53" fmla="*/ 60 h 158"/>
                <a:gd name="T54" fmla="*/ 31 w 36"/>
                <a:gd name="T55" fmla="*/ 48 h 158"/>
                <a:gd name="T56" fmla="*/ 31 w 36"/>
                <a:gd name="T57" fmla="*/ 37 h 158"/>
                <a:gd name="T58" fmla="*/ 33 w 36"/>
                <a:gd name="T59" fmla="*/ 27 h 158"/>
                <a:gd name="T60" fmla="*/ 33 w 36"/>
                <a:gd name="T61" fmla="*/ 18 h 158"/>
                <a:gd name="T62" fmla="*/ 33 w 36"/>
                <a:gd name="T63" fmla="*/ 10 h 158"/>
                <a:gd name="T64" fmla="*/ 35 w 36"/>
                <a:gd name="T65" fmla="*/ 2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
                <a:gd name="T100" fmla="*/ 0 h 158"/>
                <a:gd name="T101" fmla="*/ 36 w 36"/>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 h="158">
                  <a:moveTo>
                    <a:pt x="10" y="0"/>
                  </a:moveTo>
                  <a:lnTo>
                    <a:pt x="10" y="4"/>
                  </a:lnTo>
                  <a:lnTo>
                    <a:pt x="10" y="8"/>
                  </a:lnTo>
                  <a:lnTo>
                    <a:pt x="10" y="12"/>
                  </a:lnTo>
                  <a:lnTo>
                    <a:pt x="10" y="16"/>
                  </a:lnTo>
                  <a:lnTo>
                    <a:pt x="8" y="20"/>
                  </a:lnTo>
                  <a:lnTo>
                    <a:pt x="8" y="25"/>
                  </a:lnTo>
                  <a:lnTo>
                    <a:pt x="8" y="29"/>
                  </a:lnTo>
                  <a:lnTo>
                    <a:pt x="8" y="35"/>
                  </a:lnTo>
                  <a:lnTo>
                    <a:pt x="6" y="41"/>
                  </a:lnTo>
                  <a:lnTo>
                    <a:pt x="6" y="46"/>
                  </a:lnTo>
                  <a:lnTo>
                    <a:pt x="6" y="52"/>
                  </a:lnTo>
                  <a:lnTo>
                    <a:pt x="6" y="58"/>
                  </a:lnTo>
                  <a:lnTo>
                    <a:pt x="6" y="65"/>
                  </a:lnTo>
                  <a:lnTo>
                    <a:pt x="4" y="71"/>
                  </a:lnTo>
                  <a:lnTo>
                    <a:pt x="4" y="77"/>
                  </a:lnTo>
                  <a:lnTo>
                    <a:pt x="4" y="83"/>
                  </a:lnTo>
                  <a:lnTo>
                    <a:pt x="4" y="90"/>
                  </a:lnTo>
                  <a:lnTo>
                    <a:pt x="2" y="96"/>
                  </a:lnTo>
                  <a:lnTo>
                    <a:pt x="2" y="102"/>
                  </a:lnTo>
                  <a:lnTo>
                    <a:pt x="2" y="108"/>
                  </a:lnTo>
                  <a:lnTo>
                    <a:pt x="2" y="113"/>
                  </a:lnTo>
                  <a:lnTo>
                    <a:pt x="2" y="119"/>
                  </a:lnTo>
                  <a:lnTo>
                    <a:pt x="0" y="125"/>
                  </a:lnTo>
                  <a:lnTo>
                    <a:pt x="0" y="129"/>
                  </a:lnTo>
                  <a:lnTo>
                    <a:pt x="0" y="134"/>
                  </a:lnTo>
                  <a:lnTo>
                    <a:pt x="0" y="138"/>
                  </a:lnTo>
                  <a:lnTo>
                    <a:pt x="0" y="142"/>
                  </a:lnTo>
                  <a:lnTo>
                    <a:pt x="0" y="146"/>
                  </a:lnTo>
                  <a:lnTo>
                    <a:pt x="0" y="150"/>
                  </a:lnTo>
                  <a:lnTo>
                    <a:pt x="0" y="152"/>
                  </a:lnTo>
                  <a:lnTo>
                    <a:pt x="0" y="154"/>
                  </a:lnTo>
                  <a:lnTo>
                    <a:pt x="0" y="157"/>
                  </a:lnTo>
                  <a:lnTo>
                    <a:pt x="23" y="157"/>
                  </a:lnTo>
                  <a:lnTo>
                    <a:pt x="23" y="156"/>
                  </a:lnTo>
                  <a:lnTo>
                    <a:pt x="23" y="154"/>
                  </a:lnTo>
                  <a:lnTo>
                    <a:pt x="23" y="150"/>
                  </a:lnTo>
                  <a:lnTo>
                    <a:pt x="23" y="148"/>
                  </a:lnTo>
                  <a:lnTo>
                    <a:pt x="23" y="144"/>
                  </a:lnTo>
                  <a:lnTo>
                    <a:pt x="25" y="140"/>
                  </a:lnTo>
                  <a:lnTo>
                    <a:pt x="25" y="134"/>
                  </a:lnTo>
                  <a:lnTo>
                    <a:pt x="25" y="131"/>
                  </a:lnTo>
                  <a:lnTo>
                    <a:pt x="25" y="125"/>
                  </a:lnTo>
                  <a:lnTo>
                    <a:pt x="25" y="121"/>
                  </a:lnTo>
                  <a:lnTo>
                    <a:pt x="25" y="115"/>
                  </a:lnTo>
                  <a:lnTo>
                    <a:pt x="27" y="110"/>
                  </a:lnTo>
                  <a:lnTo>
                    <a:pt x="27" y="104"/>
                  </a:lnTo>
                  <a:lnTo>
                    <a:pt x="27" y="98"/>
                  </a:lnTo>
                  <a:lnTo>
                    <a:pt x="27" y="90"/>
                  </a:lnTo>
                  <a:lnTo>
                    <a:pt x="27" y="85"/>
                  </a:lnTo>
                  <a:lnTo>
                    <a:pt x="29" y="79"/>
                  </a:lnTo>
                  <a:lnTo>
                    <a:pt x="29" y="73"/>
                  </a:lnTo>
                  <a:lnTo>
                    <a:pt x="29" y="67"/>
                  </a:lnTo>
                  <a:lnTo>
                    <a:pt x="29" y="60"/>
                  </a:lnTo>
                  <a:lnTo>
                    <a:pt x="31" y="54"/>
                  </a:lnTo>
                  <a:lnTo>
                    <a:pt x="31" y="48"/>
                  </a:lnTo>
                  <a:lnTo>
                    <a:pt x="31" y="42"/>
                  </a:lnTo>
                  <a:lnTo>
                    <a:pt x="31" y="37"/>
                  </a:lnTo>
                  <a:lnTo>
                    <a:pt x="33" y="31"/>
                  </a:lnTo>
                  <a:lnTo>
                    <a:pt x="33" y="27"/>
                  </a:lnTo>
                  <a:lnTo>
                    <a:pt x="33" y="21"/>
                  </a:lnTo>
                  <a:lnTo>
                    <a:pt x="33" y="18"/>
                  </a:lnTo>
                  <a:lnTo>
                    <a:pt x="33" y="14"/>
                  </a:lnTo>
                  <a:lnTo>
                    <a:pt x="33" y="10"/>
                  </a:lnTo>
                  <a:lnTo>
                    <a:pt x="35" y="6"/>
                  </a:lnTo>
                  <a:lnTo>
                    <a:pt x="35" y="2"/>
                  </a:lnTo>
                  <a:lnTo>
                    <a:pt x="10" y="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89" name="Freeform 217"/>
            <p:cNvSpPr>
              <a:spLocks/>
            </p:cNvSpPr>
            <p:nvPr/>
          </p:nvSpPr>
          <p:spPr bwMode="auto">
            <a:xfrm>
              <a:off x="2971" y="2353"/>
              <a:ext cx="47" cy="112"/>
            </a:xfrm>
            <a:custGeom>
              <a:avLst/>
              <a:gdLst>
                <a:gd name="T0" fmla="*/ 21 w 47"/>
                <a:gd name="T1" fmla="*/ 2 h 112"/>
                <a:gd name="T2" fmla="*/ 21 w 47"/>
                <a:gd name="T3" fmla="*/ 8 h 112"/>
                <a:gd name="T4" fmla="*/ 19 w 47"/>
                <a:gd name="T5" fmla="*/ 12 h 112"/>
                <a:gd name="T6" fmla="*/ 17 w 47"/>
                <a:gd name="T7" fmla="*/ 17 h 112"/>
                <a:gd name="T8" fmla="*/ 15 w 47"/>
                <a:gd name="T9" fmla="*/ 25 h 112"/>
                <a:gd name="T10" fmla="*/ 15 w 47"/>
                <a:gd name="T11" fmla="*/ 31 h 112"/>
                <a:gd name="T12" fmla="*/ 13 w 47"/>
                <a:gd name="T13" fmla="*/ 38 h 112"/>
                <a:gd name="T14" fmla="*/ 12 w 47"/>
                <a:gd name="T15" fmla="*/ 46 h 112"/>
                <a:gd name="T16" fmla="*/ 10 w 47"/>
                <a:gd name="T17" fmla="*/ 54 h 112"/>
                <a:gd name="T18" fmla="*/ 8 w 47"/>
                <a:gd name="T19" fmla="*/ 63 h 112"/>
                <a:gd name="T20" fmla="*/ 6 w 47"/>
                <a:gd name="T21" fmla="*/ 71 h 112"/>
                <a:gd name="T22" fmla="*/ 6 w 47"/>
                <a:gd name="T23" fmla="*/ 79 h 112"/>
                <a:gd name="T24" fmla="*/ 4 w 47"/>
                <a:gd name="T25" fmla="*/ 86 h 112"/>
                <a:gd name="T26" fmla="*/ 2 w 47"/>
                <a:gd name="T27" fmla="*/ 94 h 112"/>
                <a:gd name="T28" fmla="*/ 2 w 47"/>
                <a:gd name="T29" fmla="*/ 100 h 112"/>
                <a:gd name="T30" fmla="*/ 0 w 47"/>
                <a:gd name="T31" fmla="*/ 107 h 112"/>
                <a:gd name="T32" fmla="*/ 25 w 47"/>
                <a:gd name="T33" fmla="*/ 111 h 112"/>
                <a:gd name="T34" fmla="*/ 25 w 47"/>
                <a:gd name="T35" fmla="*/ 107 h 112"/>
                <a:gd name="T36" fmla="*/ 27 w 47"/>
                <a:gd name="T37" fmla="*/ 100 h 112"/>
                <a:gd name="T38" fmla="*/ 27 w 47"/>
                <a:gd name="T39" fmla="*/ 94 h 112"/>
                <a:gd name="T40" fmla="*/ 29 w 47"/>
                <a:gd name="T41" fmla="*/ 86 h 112"/>
                <a:gd name="T42" fmla="*/ 29 w 47"/>
                <a:gd name="T43" fmla="*/ 79 h 112"/>
                <a:gd name="T44" fmla="*/ 31 w 47"/>
                <a:gd name="T45" fmla="*/ 71 h 112"/>
                <a:gd name="T46" fmla="*/ 33 w 47"/>
                <a:gd name="T47" fmla="*/ 63 h 112"/>
                <a:gd name="T48" fmla="*/ 34 w 47"/>
                <a:gd name="T49" fmla="*/ 56 h 112"/>
                <a:gd name="T50" fmla="*/ 36 w 47"/>
                <a:gd name="T51" fmla="*/ 48 h 112"/>
                <a:gd name="T52" fmla="*/ 36 w 47"/>
                <a:gd name="T53" fmla="*/ 40 h 112"/>
                <a:gd name="T54" fmla="*/ 38 w 47"/>
                <a:gd name="T55" fmla="*/ 33 h 112"/>
                <a:gd name="T56" fmla="*/ 40 w 47"/>
                <a:gd name="T57" fmla="*/ 27 h 112"/>
                <a:gd name="T58" fmla="*/ 42 w 47"/>
                <a:gd name="T59" fmla="*/ 21 h 112"/>
                <a:gd name="T60" fmla="*/ 44 w 47"/>
                <a:gd name="T61" fmla="*/ 15 h 112"/>
                <a:gd name="T62" fmla="*/ 44 w 47"/>
                <a:gd name="T63" fmla="*/ 12 h 112"/>
                <a:gd name="T64" fmla="*/ 46 w 47"/>
                <a:gd name="T65" fmla="*/ 8 h 1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112"/>
                <a:gd name="T101" fmla="*/ 47 w 47"/>
                <a:gd name="T102" fmla="*/ 112 h 1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112">
                  <a:moveTo>
                    <a:pt x="23" y="0"/>
                  </a:moveTo>
                  <a:lnTo>
                    <a:pt x="21" y="2"/>
                  </a:lnTo>
                  <a:lnTo>
                    <a:pt x="21" y="4"/>
                  </a:lnTo>
                  <a:lnTo>
                    <a:pt x="21" y="8"/>
                  </a:lnTo>
                  <a:lnTo>
                    <a:pt x="19" y="10"/>
                  </a:lnTo>
                  <a:lnTo>
                    <a:pt x="19" y="12"/>
                  </a:lnTo>
                  <a:lnTo>
                    <a:pt x="19" y="15"/>
                  </a:lnTo>
                  <a:lnTo>
                    <a:pt x="17" y="17"/>
                  </a:lnTo>
                  <a:lnTo>
                    <a:pt x="17" y="21"/>
                  </a:lnTo>
                  <a:lnTo>
                    <a:pt x="15" y="25"/>
                  </a:lnTo>
                  <a:lnTo>
                    <a:pt x="15" y="27"/>
                  </a:lnTo>
                  <a:lnTo>
                    <a:pt x="15" y="31"/>
                  </a:lnTo>
                  <a:lnTo>
                    <a:pt x="13" y="35"/>
                  </a:lnTo>
                  <a:lnTo>
                    <a:pt x="13" y="38"/>
                  </a:lnTo>
                  <a:lnTo>
                    <a:pt x="12" y="42"/>
                  </a:lnTo>
                  <a:lnTo>
                    <a:pt x="12" y="46"/>
                  </a:lnTo>
                  <a:lnTo>
                    <a:pt x="10" y="50"/>
                  </a:lnTo>
                  <a:lnTo>
                    <a:pt x="10" y="54"/>
                  </a:lnTo>
                  <a:lnTo>
                    <a:pt x="10" y="58"/>
                  </a:lnTo>
                  <a:lnTo>
                    <a:pt x="8" y="63"/>
                  </a:lnTo>
                  <a:lnTo>
                    <a:pt x="8" y="67"/>
                  </a:lnTo>
                  <a:lnTo>
                    <a:pt x="6" y="71"/>
                  </a:lnTo>
                  <a:lnTo>
                    <a:pt x="6" y="75"/>
                  </a:lnTo>
                  <a:lnTo>
                    <a:pt x="6" y="79"/>
                  </a:lnTo>
                  <a:lnTo>
                    <a:pt x="4" y="83"/>
                  </a:lnTo>
                  <a:lnTo>
                    <a:pt x="4" y="86"/>
                  </a:lnTo>
                  <a:lnTo>
                    <a:pt x="4" y="90"/>
                  </a:lnTo>
                  <a:lnTo>
                    <a:pt x="2" y="94"/>
                  </a:lnTo>
                  <a:lnTo>
                    <a:pt x="2" y="98"/>
                  </a:lnTo>
                  <a:lnTo>
                    <a:pt x="2" y="100"/>
                  </a:lnTo>
                  <a:lnTo>
                    <a:pt x="2" y="104"/>
                  </a:lnTo>
                  <a:lnTo>
                    <a:pt x="0" y="107"/>
                  </a:lnTo>
                  <a:lnTo>
                    <a:pt x="0" y="109"/>
                  </a:lnTo>
                  <a:lnTo>
                    <a:pt x="25" y="111"/>
                  </a:lnTo>
                  <a:lnTo>
                    <a:pt x="25" y="109"/>
                  </a:lnTo>
                  <a:lnTo>
                    <a:pt x="25" y="107"/>
                  </a:lnTo>
                  <a:lnTo>
                    <a:pt x="25" y="104"/>
                  </a:lnTo>
                  <a:lnTo>
                    <a:pt x="27" y="100"/>
                  </a:lnTo>
                  <a:lnTo>
                    <a:pt x="27" y="98"/>
                  </a:lnTo>
                  <a:lnTo>
                    <a:pt x="27" y="94"/>
                  </a:lnTo>
                  <a:lnTo>
                    <a:pt x="27" y="90"/>
                  </a:lnTo>
                  <a:lnTo>
                    <a:pt x="29" y="86"/>
                  </a:lnTo>
                  <a:lnTo>
                    <a:pt x="29" y="83"/>
                  </a:lnTo>
                  <a:lnTo>
                    <a:pt x="29" y="79"/>
                  </a:lnTo>
                  <a:lnTo>
                    <a:pt x="31" y="75"/>
                  </a:lnTo>
                  <a:lnTo>
                    <a:pt x="31" y="71"/>
                  </a:lnTo>
                  <a:lnTo>
                    <a:pt x="33" y="67"/>
                  </a:lnTo>
                  <a:lnTo>
                    <a:pt x="33" y="63"/>
                  </a:lnTo>
                  <a:lnTo>
                    <a:pt x="33" y="60"/>
                  </a:lnTo>
                  <a:lnTo>
                    <a:pt x="34" y="56"/>
                  </a:lnTo>
                  <a:lnTo>
                    <a:pt x="34" y="52"/>
                  </a:lnTo>
                  <a:lnTo>
                    <a:pt x="36" y="48"/>
                  </a:lnTo>
                  <a:lnTo>
                    <a:pt x="36" y="44"/>
                  </a:lnTo>
                  <a:lnTo>
                    <a:pt x="36" y="40"/>
                  </a:lnTo>
                  <a:lnTo>
                    <a:pt x="38" y="37"/>
                  </a:lnTo>
                  <a:lnTo>
                    <a:pt x="38" y="33"/>
                  </a:lnTo>
                  <a:lnTo>
                    <a:pt x="40" y="31"/>
                  </a:lnTo>
                  <a:lnTo>
                    <a:pt x="40" y="27"/>
                  </a:lnTo>
                  <a:lnTo>
                    <a:pt x="40" y="23"/>
                  </a:lnTo>
                  <a:lnTo>
                    <a:pt x="42" y="21"/>
                  </a:lnTo>
                  <a:lnTo>
                    <a:pt x="42" y="17"/>
                  </a:lnTo>
                  <a:lnTo>
                    <a:pt x="44" y="15"/>
                  </a:lnTo>
                  <a:lnTo>
                    <a:pt x="44" y="14"/>
                  </a:lnTo>
                  <a:lnTo>
                    <a:pt x="44" y="12"/>
                  </a:lnTo>
                  <a:lnTo>
                    <a:pt x="44" y="10"/>
                  </a:lnTo>
                  <a:lnTo>
                    <a:pt x="46" y="8"/>
                  </a:lnTo>
                  <a:lnTo>
                    <a:pt x="23" y="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90" name="Freeform 218"/>
            <p:cNvSpPr>
              <a:spLocks/>
            </p:cNvSpPr>
            <p:nvPr/>
          </p:nvSpPr>
          <p:spPr bwMode="auto">
            <a:xfrm>
              <a:off x="2994" y="2261"/>
              <a:ext cx="45" cy="101"/>
            </a:xfrm>
            <a:custGeom>
              <a:avLst/>
              <a:gdLst>
                <a:gd name="T0" fmla="*/ 19 w 45"/>
                <a:gd name="T1" fmla="*/ 4 h 101"/>
                <a:gd name="T2" fmla="*/ 19 w 45"/>
                <a:gd name="T3" fmla="*/ 10 h 101"/>
                <a:gd name="T4" fmla="*/ 19 w 45"/>
                <a:gd name="T5" fmla="*/ 16 h 101"/>
                <a:gd name="T6" fmla="*/ 17 w 45"/>
                <a:gd name="T7" fmla="*/ 21 h 101"/>
                <a:gd name="T8" fmla="*/ 17 w 45"/>
                <a:gd name="T9" fmla="*/ 29 h 101"/>
                <a:gd name="T10" fmla="*/ 15 w 45"/>
                <a:gd name="T11" fmla="*/ 35 h 101"/>
                <a:gd name="T12" fmla="*/ 13 w 45"/>
                <a:gd name="T13" fmla="*/ 42 h 101"/>
                <a:gd name="T14" fmla="*/ 13 w 45"/>
                <a:gd name="T15" fmla="*/ 48 h 101"/>
                <a:gd name="T16" fmla="*/ 11 w 45"/>
                <a:gd name="T17" fmla="*/ 56 h 101"/>
                <a:gd name="T18" fmla="*/ 10 w 45"/>
                <a:gd name="T19" fmla="*/ 62 h 101"/>
                <a:gd name="T20" fmla="*/ 8 w 45"/>
                <a:gd name="T21" fmla="*/ 67 h 101"/>
                <a:gd name="T22" fmla="*/ 6 w 45"/>
                <a:gd name="T23" fmla="*/ 73 h 101"/>
                <a:gd name="T24" fmla="*/ 4 w 45"/>
                <a:gd name="T25" fmla="*/ 79 h 101"/>
                <a:gd name="T26" fmla="*/ 2 w 45"/>
                <a:gd name="T27" fmla="*/ 83 h 101"/>
                <a:gd name="T28" fmla="*/ 2 w 45"/>
                <a:gd name="T29" fmla="*/ 88 h 101"/>
                <a:gd name="T30" fmla="*/ 0 w 45"/>
                <a:gd name="T31" fmla="*/ 92 h 101"/>
                <a:gd name="T32" fmla="*/ 23 w 45"/>
                <a:gd name="T33" fmla="*/ 98 h 101"/>
                <a:gd name="T34" fmla="*/ 25 w 45"/>
                <a:gd name="T35" fmla="*/ 94 h 101"/>
                <a:gd name="T36" fmla="*/ 25 w 45"/>
                <a:gd name="T37" fmla="*/ 90 h 101"/>
                <a:gd name="T38" fmla="*/ 27 w 45"/>
                <a:gd name="T39" fmla="*/ 86 h 101"/>
                <a:gd name="T40" fmla="*/ 29 w 45"/>
                <a:gd name="T41" fmla="*/ 81 h 101"/>
                <a:gd name="T42" fmla="*/ 31 w 45"/>
                <a:gd name="T43" fmla="*/ 75 h 101"/>
                <a:gd name="T44" fmla="*/ 33 w 45"/>
                <a:gd name="T45" fmla="*/ 67 h 101"/>
                <a:gd name="T46" fmla="*/ 34 w 45"/>
                <a:gd name="T47" fmla="*/ 62 h 101"/>
                <a:gd name="T48" fmla="*/ 36 w 45"/>
                <a:gd name="T49" fmla="*/ 54 h 101"/>
                <a:gd name="T50" fmla="*/ 38 w 45"/>
                <a:gd name="T51" fmla="*/ 46 h 101"/>
                <a:gd name="T52" fmla="*/ 38 w 45"/>
                <a:gd name="T53" fmla="*/ 40 h 101"/>
                <a:gd name="T54" fmla="*/ 40 w 45"/>
                <a:gd name="T55" fmla="*/ 33 h 101"/>
                <a:gd name="T56" fmla="*/ 42 w 45"/>
                <a:gd name="T57" fmla="*/ 25 h 101"/>
                <a:gd name="T58" fmla="*/ 42 w 45"/>
                <a:gd name="T59" fmla="*/ 17 h 101"/>
                <a:gd name="T60" fmla="*/ 44 w 45"/>
                <a:gd name="T61" fmla="*/ 12 h 101"/>
                <a:gd name="T62" fmla="*/ 44 w 45"/>
                <a:gd name="T63" fmla="*/ 4 h 101"/>
                <a:gd name="T64" fmla="*/ 19 w 45"/>
                <a:gd name="T65" fmla="*/ 0 h 1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101"/>
                <a:gd name="T101" fmla="*/ 45 w 45"/>
                <a:gd name="T102" fmla="*/ 101 h 1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101">
                  <a:moveTo>
                    <a:pt x="19" y="0"/>
                  </a:moveTo>
                  <a:lnTo>
                    <a:pt x="19" y="4"/>
                  </a:lnTo>
                  <a:lnTo>
                    <a:pt x="19" y="6"/>
                  </a:lnTo>
                  <a:lnTo>
                    <a:pt x="19" y="10"/>
                  </a:lnTo>
                  <a:lnTo>
                    <a:pt x="19" y="12"/>
                  </a:lnTo>
                  <a:lnTo>
                    <a:pt x="19" y="16"/>
                  </a:lnTo>
                  <a:lnTo>
                    <a:pt x="19" y="19"/>
                  </a:lnTo>
                  <a:lnTo>
                    <a:pt x="17" y="21"/>
                  </a:lnTo>
                  <a:lnTo>
                    <a:pt x="17" y="25"/>
                  </a:lnTo>
                  <a:lnTo>
                    <a:pt x="17" y="29"/>
                  </a:lnTo>
                  <a:lnTo>
                    <a:pt x="17" y="31"/>
                  </a:lnTo>
                  <a:lnTo>
                    <a:pt x="15" y="35"/>
                  </a:lnTo>
                  <a:lnTo>
                    <a:pt x="15" y="39"/>
                  </a:lnTo>
                  <a:lnTo>
                    <a:pt x="13" y="42"/>
                  </a:lnTo>
                  <a:lnTo>
                    <a:pt x="13" y="44"/>
                  </a:lnTo>
                  <a:lnTo>
                    <a:pt x="13" y="48"/>
                  </a:lnTo>
                  <a:lnTo>
                    <a:pt x="11" y="52"/>
                  </a:lnTo>
                  <a:lnTo>
                    <a:pt x="11" y="56"/>
                  </a:lnTo>
                  <a:lnTo>
                    <a:pt x="10" y="58"/>
                  </a:lnTo>
                  <a:lnTo>
                    <a:pt x="10" y="62"/>
                  </a:lnTo>
                  <a:lnTo>
                    <a:pt x="8" y="63"/>
                  </a:lnTo>
                  <a:lnTo>
                    <a:pt x="8" y="67"/>
                  </a:lnTo>
                  <a:lnTo>
                    <a:pt x="6" y="71"/>
                  </a:lnTo>
                  <a:lnTo>
                    <a:pt x="6" y="73"/>
                  </a:lnTo>
                  <a:lnTo>
                    <a:pt x="6" y="75"/>
                  </a:lnTo>
                  <a:lnTo>
                    <a:pt x="4" y="79"/>
                  </a:lnTo>
                  <a:lnTo>
                    <a:pt x="4" y="81"/>
                  </a:lnTo>
                  <a:lnTo>
                    <a:pt x="2" y="83"/>
                  </a:lnTo>
                  <a:lnTo>
                    <a:pt x="2" y="86"/>
                  </a:lnTo>
                  <a:lnTo>
                    <a:pt x="2" y="88"/>
                  </a:lnTo>
                  <a:lnTo>
                    <a:pt x="0" y="90"/>
                  </a:lnTo>
                  <a:lnTo>
                    <a:pt x="0" y="92"/>
                  </a:lnTo>
                  <a:lnTo>
                    <a:pt x="23" y="100"/>
                  </a:lnTo>
                  <a:lnTo>
                    <a:pt x="23" y="98"/>
                  </a:lnTo>
                  <a:lnTo>
                    <a:pt x="23" y="96"/>
                  </a:lnTo>
                  <a:lnTo>
                    <a:pt x="25" y="94"/>
                  </a:lnTo>
                  <a:lnTo>
                    <a:pt x="25" y="92"/>
                  </a:lnTo>
                  <a:lnTo>
                    <a:pt x="25" y="90"/>
                  </a:lnTo>
                  <a:lnTo>
                    <a:pt x="27" y="88"/>
                  </a:lnTo>
                  <a:lnTo>
                    <a:pt x="27" y="86"/>
                  </a:lnTo>
                  <a:lnTo>
                    <a:pt x="29" y="83"/>
                  </a:lnTo>
                  <a:lnTo>
                    <a:pt x="29" y="81"/>
                  </a:lnTo>
                  <a:lnTo>
                    <a:pt x="29" y="77"/>
                  </a:lnTo>
                  <a:lnTo>
                    <a:pt x="31" y="75"/>
                  </a:lnTo>
                  <a:lnTo>
                    <a:pt x="31" y="71"/>
                  </a:lnTo>
                  <a:lnTo>
                    <a:pt x="33" y="67"/>
                  </a:lnTo>
                  <a:lnTo>
                    <a:pt x="33" y="65"/>
                  </a:lnTo>
                  <a:lnTo>
                    <a:pt x="34" y="62"/>
                  </a:lnTo>
                  <a:lnTo>
                    <a:pt x="34" y="58"/>
                  </a:lnTo>
                  <a:lnTo>
                    <a:pt x="36" y="54"/>
                  </a:lnTo>
                  <a:lnTo>
                    <a:pt x="36" y="50"/>
                  </a:lnTo>
                  <a:lnTo>
                    <a:pt x="38" y="46"/>
                  </a:lnTo>
                  <a:lnTo>
                    <a:pt x="38" y="44"/>
                  </a:lnTo>
                  <a:lnTo>
                    <a:pt x="38" y="40"/>
                  </a:lnTo>
                  <a:lnTo>
                    <a:pt x="40" y="37"/>
                  </a:lnTo>
                  <a:lnTo>
                    <a:pt x="40" y="33"/>
                  </a:lnTo>
                  <a:lnTo>
                    <a:pt x="42" y="29"/>
                  </a:lnTo>
                  <a:lnTo>
                    <a:pt x="42" y="25"/>
                  </a:lnTo>
                  <a:lnTo>
                    <a:pt x="42" y="21"/>
                  </a:lnTo>
                  <a:lnTo>
                    <a:pt x="42" y="17"/>
                  </a:lnTo>
                  <a:lnTo>
                    <a:pt x="44" y="14"/>
                  </a:lnTo>
                  <a:lnTo>
                    <a:pt x="44" y="12"/>
                  </a:lnTo>
                  <a:lnTo>
                    <a:pt x="44" y="8"/>
                  </a:lnTo>
                  <a:lnTo>
                    <a:pt x="44" y="4"/>
                  </a:lnTo>
                  <a:lnTo>
                    <a:pt x="44" y="0"/>
                  </a:lnTo>
                  <a:lnTo>
                    <a:pt x="19" y="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91" name="Freeform 219"/>
            <p:cNvSpPr>
              <a:spLocks/>
            </p:cNvSpPr>
            <p:nvPr/>
          </p:nvSpPr>
          <p:spPr bwMode="auto">
            <a:xfrm>
              <a:off x="2992" y="2137"/>
              <a:ext cx="47" cy="125"/>
            </a:xfrm>
            <a:custGeom>
              <a:avLst/>
              <a:gdLst>
                <a:gd name="T0" fmla="*/ 2 w 47"/>
                <a:gd name="T1" fmla="*/ 5 h 125"/>
                <a:gd name="T2" fmla="*/ 2 w 47"/>
                <a:gd name="T3" fmla="*/ 11 h 125"/>
                <a:gd name="T4" fmla="*/ 4 w 47"/>
                <a:gd name="T5" fmla="*/ 17 h 125"/>
                <a:gd name="T6" fmla="*/ 4 w 47"/>
                <a:gd name="T7" fmla="*/ 25 h 125"/>
                <a:gd name="T8" fmla="*/ 6 w 47"/>
                <a:gd name="T9" fmla="*/ 32 h 125"/>
                <a:gd name="T10" fmla="*/ 8 w 47"/>
                <a:gd name="T11" fmla="*/ 40 h 125"/>
                <a:gd name="T12" fmla="*/ 10 w 47"/>
                <a:gd name="T13" fmla="*/ 50 h 125"/>
                <a:gd name="T14" fmla="*/ 12 w 47"/>
                <a:gd name="T15" fmla="*/ 57 h 125"/>
                <a:gd name="T16" fmla="*/ 13 w 47"/>
                <a:gd name="T17" fmla="*/ 67 h 125"/>
                <a:gd name="T18" fmla="*/ 15 w 47"/>
                <a:gd name="T19" fmla="*/ 76 h 125"/>
                <a:gd name="T20" fmla="*/ 17 w 47"/>
                <a:gd name="T21" fmla="*/ 84 h 125"/>
                <a:gd name="T22" fmla="*/ 19 w 47"/>
                <a:gd name="T23" fmla="*/ 94 h 125"/>
                <a:gd name="T24" fmla="*/ 19 w 47"/>
                <a:gd name="T25" fmla="*/ 101 h 125"/>
                <a:gd name="T26" fmla="*/ 21 w 47"/>
                <a:gd name="T27" fmla="*/ 109 h 125"/>
                <a:gd name="T28" fmla="*/ 21 w 47"/>
                <a:gd name="T29" fmla="*/ 117 h 125"/>
                <a:gd name="T30" fmla="*/ 21 w 47"/>
                <a:gd name="T31" fmla="*/ 122 h 125"/>
                <a:gd name="T32" fmla="*/ 46 w 47"/>
                <a:gd name="T33" fmla="*/ 124 h 125"/>
                <a:gd name="T34" fmla="*/ 46 w 47"/>
                <a:gd name="T35" fmla="*/ 118 h 125"/>
                <a:gd name="T36" fmla="*/ 46 w 47"/>
                <a:gd name="T37" fmla="*/ 111 h 125"/>
                <a:gd name="T38" fmla="*/ 44 w 47"/>
                <a:gd name="T39" fmla="*/ 101 h 125"/>
                <a:gd name="T40" fmla="*/ 42 w 47"/>
                <a:gd name="T41" fmla="*/ 94 h 125"/>
                <a:gd name="T42" fmla="*/ 42 w 47"/>
                <a:gd name="T43" fmla="*/ 84 h 125"/>
                <a:gd name="T44" fmla="*/ 40 w 47"/>
                <a:gd name="T45" fmla="*/ 76 h 125"/>
                <a:gd name="T46" fmla="*/ 38 w 47"/>
                <a:gd name="T47" fmla="*/ 67 h 125"/>
                <a:gd name="T48" fmla="*/ 36 w 47"/>
                <a:gd name="T49" fmla="*/ 57 h 125"/>
                <a:gd name="T50" fmla="*/ 35 w 47"/>
                <a:gd name="T51" fmla="*/ 48 h 125"/>
                <a:gd name="T52" fmla="*/ 33 w 47"/>
                <a:gd name="T53" fmla="*/ 40 h 125"/>
                <a:gd name="T54" fmla="*/ 31 w 47"/>
                <a:gd name="T55" fmla="*/ 30 h 125"/>
                <a:gd name="T56" fmla="*/ 29 w 47"/>
                <a:gd name="T57" fmla="*/ 23 h 125"/>
                <a:gd name="T58" fmla="*/ 27 w 47"/>
                <a:gd name="T59" fmla="*/ 17 h 125"/>
                <a:gd name="T60" fmla="*/ 27 w 47"/>
                <a:gd name="T61" fmla="*/ 9 h 125"/>
                <a:gd name="T62" fmla="*/ 25 w 47"/>
                <a:gd name="T63" fmla="*/ 5 h 125"/>
                <a:gd name="T64" fmla="*/ 25 w 47"/>
                <a:gd name="T65" fmla="*/ 0 h 1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125"/>
                <a:gd name="T101" fmla="*/ 47 w 47"/>
                <a:gd name="T102" fmla="*/ 125 h 1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125">
                  <a:moveTo>
                    <a:pt x="0" y="4"/>
                  </a:moveTo>
                  <a:lnTo>
                    <a:pt x="2" y="5"/>
                  </a:lnTo>
                  <a:lnTo>
                    <a:pt x="2" y="9"/>
                  </a:lnTo>
                  <a:lnTo>
                    <a:pt x="2" y="11"/>
                  </a:lnTo>
                  <a:lnTo>
                    <a:pt x="2" y="15"/>
                  </a:lnTo>
                  <a:lnTo>
                    <a:pt x="4" y="17"/>
                  </a:lnTo>
                  <a:lnTo>
                    <a:pt x="4" y="21"/>
                  </a:lnTo>
                  <a:lnTo>
                    <a:pt x="4" y="25"/>
                  </a:lnTo>
                  <a:lnTo>
                    <a:pt x="6" y="28"/>
                  </a:lnTo>
                  <a:lnTo>
                    <a:pt x="6" y="32"/>
                  </a:lnTo>
                  <a:lnTo>
                    <a:pt x="8" y="36"/>
                  </a:lnTo>
                  <a:lnTo>
                    <a:pt x="8" y="40"/>
                  </a:lnTo>
                  <a:lnTo>
                    <a:pt x="10" y="44"/>
                  </a:lnTo>
                  <a:lnTo>
                    <a:pt x="10" y="50"/>
                  </a:lnTo>
                  <a:lnTo>
                    <a:pt x="12" y="53"/>
                  </a:lnTo>
                  <a:lnTo>
                    <a:pt x="12" y="57"/>
                  </a:lnTo>
                  <a:lnTo>
                    <a:pt x="13" y="63"/>
                  </a:lnTo>
                  <a:lnTo>
                    <a:pt x="13" y="67"/>
                  </a:lnTo>
                  <a:lnTo>
                    <a:pt x="15" y="71"/>
                  </a:lnTo>
                  <a:lnTo>
                    <a:pt x="15" y="76"/>
                  </a:lnTo>
                  <a:lnTo>
                    <a:pt x="15" y="80"/>
                  </a:lnTo>
                  <a:lnTo>
                    <a:pt x="17" y="84"/>
                  </a:lnTo>
                  <a:lnTo>
                    <a:pt x="17" y="88"/>
                  </a:lnTo>
                  <a:lnTo>
                    <a:pt x="19" y="94"/>
                  </a:lnTo>
                  <a:lnTo>
                    <a:pt x="19" y="97"/>
                  </a:lnTo>
                  <a:lnTo>
                    <a:pt x="19" y="101"/>
                  </a:lnTo>
                  <a:lnTo>
                    <a:pt x="21" y="105"/>
                  </a:lnTo>
                  <a:lnTo>
                    <a:pt x="21" y="109"/>
                  </a:lnTo>
                  <a:lnTo>
                    <a:pt x="21" y="113"/>
                  </a:lnTo>
                  <a:lnTo>
                    <a:pt x="21" y="117"/>
                  </a:lnTo>
                  <a:lnTo>
                    <a:pt x="21" y="118"/>
                  </a:lnTo>
                  <a:lnTo>
                    <a:pt x="21" y="122"/>
                  </a:lnTo>
                  <a:lnTo>
                    <a:pt x="21" y="124"/>
                  </a:lnTo>
                  <a:lnTo>
                    <a:pt x="46" y="124"/>
                  </a:lnTo>
                  <a:lnTo>
                    <a:pt x="46" y="120"/>
                  </a:lnTo>
                  <a:lnTo>
                    <a:pt x="46" y="118"/>
                  </a:lnTo>
                  <a:lnTo>
                    <a:pt x="46" y="115"/>
                  </a:lnTo>
                  <a:lnTo>
                    <a:pt x="46" y="111"/>
                  </a:lnTo>
                  <a:lnTo>
                    <a:pt x="44" y="105"/>
                  </a:lnTo>
                  <a:lnTo>
                    <a:pt x="44" y="101"/>
                  </a:lnTo>
                  <a:lnTo>
                    <a:pt x="44" y="97"/>
                  </a:lnTo>
                  <a:lnTo>
                    <a:pt x="42" y="94"/>
                  </a:lnTo>
                  <a:lnTo>
                    <a:pt x="42" y="90"/>
                  </a:lnTo>
                  <a:lnTo>
                    <a:pt x="42" y="84"/>
                  </a:lnTo>
                  <a:lnTo>
                    <a:pt x="40" y="80"/>
                  </a:lnTo>
                  <a:lnTo>
                    <a:pt x="40" y="76"/>
                  </a:lnTo>
                  <a:lnTo>
                    <a:pt x="38" y="71"/>
                  </a:lnTo>
                  <a:lnTo>
                    <a:pt x="38" y="67"/>
                  </a:lnTo>
                  <a:lnTo>
                    <a:pt x="36" y="61"/>
                  </a:lnTo>
                  <a:lnTo>
                    <a:pt x="36" y="57"/>
                  </a:lnTo>
                  <a:lnTo>
                    <a:pt x="35" y="53"/>
                  </a:lnTo>
                  <a:lnTo>
                    <a:pt x="35" y="48"/>
                  </a:lnTo>
                  <a:lnTo>
                    <a:pt x="33" y="44"/>
                  </a:lnTo>
                  <a:lnTo>
                    <a:pt x="33" y="40"/>
                  </a:lnTo>
                  <a:lnTo>
                    <a:pt x="31" y="36"/>
                  </a:lnTo>
                  <a:lnTo>
                    <a:pt x="31" y="30"/>
                  </a:lnTo>
                  <a:lnTo>
                    <a:pt x="31" y="27"/>
                  </a:lnTo>
                  <a:lnTo>
                    <a:pt x="29" y="23"/>
                  </a:lnTo>
                  <a:lnTo>
                    <a:pt x="29" y="19"/>
                  </a:lnTo>
                  <a:lnTo>
                    <a:pt x="27" y="17"/>
                  </a:lnTo>
                  <a:lnTo>
                    <a:pt x="27" y="13"/>
                  </a:lnTo>
                  <a:lnTo>
                    <a:pt x="27" y="9"/>
                  </a:lnTo>
                  <a:lnTo>
                    <a:pt x="25" y="7"/>
                  </a:lnTo>
                  <a:lnTo>
                    <a:pt x="25" y="5"/>
                  </a:lnTo>
                  <a:lnTo>
                    <a:pt x="25" y="2"/>
                  </a:lnTo>
                  <a:lnTo>
                    <a:pt x="25" y="0"/>
                  </a:lnTo>
                  <a:lnTo>
                    <a:pt x="0" y="4"/>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92" name="Freeform 220"/>
            <p:cNvSpPr>
              <a:spLocks/>
            </p:cNvSpPr>
            <p:nvPr/>
          </p:nvSpPr>
          <p:spPr bwMode="auto">
            <a:xfrm>
              <a:off x="2984" y="2010"/>
              <a:ext cx="34" cy="132"/>
            </a:xfrm>
            <a:custGeom>
              <a:avLst/>
              <a:gdLst>
                <a:gd name="T0" fmla="*/ 0 w 34"/>
                <a:gd name="T1" fmla="*/ 2 h 132"/>
                <a:gd name="T2" fmla="*/ 0 w 34"/>
                <a:gd name="T3" fmla="*/ 6 h 132"/>
                <a:gd name="T4" fmla="*/ 0 w 34"/>
                <a:gd name="T5" fmla="*/ 12 h 132"/>
                <a:gd name="T6" fmla="*/ 0 w 34"/>
                <a:gd name="T7" fmla="*/ 19 h 132"/>
                <a:gd name="T8" fmla="*/ 2 w 34"/>
                <a:gd name="T9" fmla="*/ 27 h 132"/>
                <a:gd name="T10" fmla="*/ 2 w 34"/>
                <a:gd name="T11" fmla="*/ 37 h 132"/>
                <a:gd name="T12" fmla="*/ 2 w 34"/>
                <a:gd name="T13" fmla="*/ 46 h 132"/>
                <a:gd name="T14" fmla="*/ 4 w 34"/>
                <a:gd name="T15" fmla="*/ 58 h 132"/>
                <a:gd name="T16" fmla="*/ 4 w 34"/>
                <a:gd name="T17" fmla="*/ 69 h 132"/>
                <a:gd name="T18" fmla="*/ 4 w 34"/>
                <a:gd name="T19" fmla="*/ 81 h 132"/>
                <a:gd name="T20" fmla="*/ 6 w 34"/>
                <a:gd name="T21" fmla="*/ 90 h 132"/>
                <a:gd name="T22" fmla="*/ 6 w 34"/>
                <a:gd name="T23" fmla="*/ 102 h 132"/>
                <a:gd name="T24" fmla="*/ 6 w 34"/>
                <a:gd name="T25" fmla="*/ 109 h 132"/>
                <a:gd name="T26" fmla="*/ 8 w 34"/>
                <a:gd name="T27" fmla="*/ 119 h 132"/>
                <a:gd name="T28" fmla="*/ 8 w 34"/>
                <a:gd name="T29" fmla="*/ 125 h 132"/>
                <a:gd name="T30" fmla="*/ 8 w 34"/>
                <a:gd name="T31" fmla="*/ 131 h 132"/>
                <a:gd name="T32" fmla="*/ 33 w 34"/>
                <a:gd name="T33" fmla="*/ 125 h 132"/>
                <a:gd name="T34" fmla="*/ 31 w 34"/>
                <a:gd name="T35" fmla="*/ 121 h 132"/>
                <a:gd name="T36" fmla="*/ 31 w 34"/>
                <a:gd name="T37" fmla="*/ 113 h 132"/>
                <a:gd name="T38" fmla="*/ 31 w 34"/>
                <a:gd name="T39" fmla="*/ 104 h 132"/>
                <a:gd name="T40" fmla="*/ 29 w 34"/>
                <a:gd name="T41" fmla="*/ 94 h 132"/>
                <a:gd name="T42" fmla="*/ 29 w 34"/>
                <a:gd name="T43" fmla="*/ 85 h 132"/>
                <a:gd name="T44" fmla="*/ 29 w 34"/>
                <a:gd name="T45" fmla="*/ 73 h 132"/>
                <a:gd name="T46" fmla="*/ 27 w 34"/>
                <a:gd name="T47" fmla="*/ 62 h 132"/>
                <a:gd name="T48" fmla="*/ 27 w 34"/>
                <a:gd name="T49" fmla="*/ 50 h 132"/>
                <a:gd name="T50" fmla="*/ 27 w 34"/>
                <a:gd name="T51" fmla="*/ 40 h 132"/>
                <a:gd name="T52" fmla="*/ 25 w 34"/>
                <a:gd name="T53" fmla="*/ 31 h 132"/>
                <a:gd name="T54" fmla="*/ 25 w 34"/>
                <a:gd name="T55" fmla="*/ 21 h 132"/>
                <a:gd name="T56" fmla="*/ 25 w 34"/>
                <a:gd name="T57" fmla="*/ 14 h 132"/>
                <a:gd name="T58" fmla="*/ 25 w 34"/>
                <a:gd name="T59" fmla="*/ 8 h 132"/>
                <a:gd name="T60" fmla="*/ 23 w 34"/>
                <a:gd name="T61" fmla="*/ 2 h 132"/>
                <a:gd name="T62" fmla="*/ 0 w 34"/>
                <a:gd name="T63" fmla="*/ 0 h 1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
                <a:gd name="T97" fmla="*/ 0 h 132"/>
                <a:gd name="T98" fmla="*/ 34 w 34"/>
                <a:gd name="T99" fmla="*/ 132 h 13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 h="132">
                  <a:moveTo>
                    <a:pt x="23" y="2"/>
                  </a:moveTo>
                  <a:lnTo>
                    <a:pt x="0" y="2"/>
                  </a:lnTo>
                  <a:lnTo>
                    <a:pt x="0" y="4"/>
                  </a:lnTo>
                  <a:lnTo>
                    <a:pt x="0" y="6"/>
                  </a:lnTo>
                  <a:lnTo>
                    <a:pt x="0" y="8"/>
                  </a:lnTo>
                  <a:lnTo>
                    <a:pt x="0" y="12"/>
                  </a:lnTo>
                  <a:lnTo>
                    <a:pt x="0" y="16"/>
                  </a:lnTo>
                  <a:lnTo>
                    <a:pt x="0" y="19"/>
                  </a:lnTo>
                  <a:lnTo>
                    <a:pt x="0" y="23"/>
                  </a:lnTo>
                  <a:lnTo>
                    <a:pt x="2" y="27"/>
                  </a:lnTo>
                  <a:lnTo>
                    <a:pt x="2" y="31"/>
                  </a:lnTo>
                  <a:lnTo>
                    <a:pt x="2" y="37"/>
                  </a:lnTo>
                  <a:lnTo>
                    <a:pt x="2" y="42"/>
                  </a:lnTo>
                  <a:lnTo>
                    <a:pt x="2" y="46"/>
                  </a:lnTo>
                  <a:lnTo>
                    <a:pt x="2" y="52"/>
                  </a:lnTo>
                  <a:lnTo>
                    <a:pt x="4" y="58"/>
                  </a:lnTo>
                  <a:lnTo>
                    <a:pt x="4" y="63"/>
                  </a:lnTo>
                  <a:lnTo>
                    <a:pt x="4" y="69"/>
                  </a:lnTo>
                  <a:lnTo>
                    <a:pt x="4" y="75"/>
                  </a:lnTo>
                  <a:lnTo>
                    <a:pt x="4" y="81"/>
                  </a:lnTo>
                  <a:lnTo>
                    <a:pt x="4" y="86"/>
                  </a:lnTo>
                  <a:lnTo>
                    <a:pt x="6" y="90"/>
                  </a:lnTo>
                  <a:lnTo>
                    <a:pt x="6" y="96"/>
                  </a:lnTo>
                  <a:lnTo>
                    <a:pt x="6" y="102"/>
                  </a:lnTo>
                  <a:lnTo>
                    <a:pt x="6" y="106"/>
                  </a:lnTo>
                  <a:lnTo>
                    <a:pt x="6" y="109"/>
                  </a:lnTo>
                  <a:lnTo>
                    <a:pt x="8" y="115"/>
                  </a:lnTo>
                  <a:lnTo>
                    <a:pt x="8" y="119"/>
                  </a:lnTo>
                  <a:lnTo>
                    <a:pt x="8" y="123"/>
                  </a:lnTo>
                  <a:lnTo>
                    <a:pt x="8" y="125"/>
                  </a:lnTo>
                  <a:lnTo>
                    <a:pt x="8" y="129"/>
                  </a:lnTo>
                  <a:lnTo>
                    <a:pt x="8" y="131"/>
                  </a:lnTo>
                  <a:lnTo>
                    <a:pt x="33" y="127"/>
                  </a:lnTo>
                  <a:lnTo>
                    <a:pt x="33" y="125"/>
                  </a:lnTo>
                  <a:lnTo>
                    <a:pt x="33" y="123"/>
                  </a:lnTo>
                  <a:lnTo>
                    <a:pt x="31" y="121"/>
                  </a:lnTo>
                  <a:lnTo>
                    <a:pt x="31" y="117"/>
                  </a:lnTo>
                  <a:lnTo>
                    <a:pt x="31" y="113"/>
                  </a:lnTo>
                  <a:lnTo>
                    <a:pt x="31" y="109"/>
                  </a:lnTo>
                  <a:lnTo>
                    <a:pt x="31" y="104"/>
                  </a:lnTo>
                  <a:lnTo>
                    <a:pt x="31" y="100"/>
                  </a:lnTo>
                  <a:lnTo>
                    <a:pt x="29" y="94"/>
                  </a:lnTo>
                  <a:lnTo>
                    <a:pt x="29" y="88"/>
                  </a:lnTo>
                  <a:lnTo>
                    <a:pt x="29" y="85"/>
                  </a:lnTo>
                  <a:lnTo>
                    <a:pt x="29" y="79"/>
                  </a:lnTo>
                  <a:lnTo>
                    <a:pt x="29" y="73"/>
                  </a:lnTo>
                  <a:lnTo>
                    <a:pt x="27" y="67"/>
                  </a:lnTo>
                  <a:lnTo>
                    <a:pt x="27" y="62"/>
                  </a:lnTo>
                  <a:lnTo>
                    <a:pt x="27" y="56"/>
                  </a:lnTo>
                  <a:lnTo>
                    <a:pt x="27" y="50"/>
                  </a:lnTo>
                  <a:lnTo>
                    <a:pt x="27" y="46"/>
                  </a:lnTo>
                  <a:lnTo>
                    <a:pt x="27" y="40"/>
                  </a:lnTo>
                  <a:lnTo>
                    <a:pt x="25" y="35"/>
                  </a:lnTo>
                  <a:lnTo>
                    <a:pt x="25" y="31"/>
                  </a:lnTo>
                  <a:lnTo>
                    <a:pt x="25" y="25"/>
                  </a:lnTo>
                  <a:lnTo>
                    <a:pt x="25" y="21"/>
                  </a:lnTo>
                  <a:lnTo>
                    <a:pt x="25" y="18"/>
                  </a:lnTo>
                  <a:lnTo>
                    <a:pt x="25" y="14"/>
                  </a:lnTo>
                  <a:lnTo>
                    <a:pt x="25" y="10"/>
                  </a:lnTo>
                  <a:lnTo>
                    <a:pt x="25" y="8"/>
                  </a:lnTo>
                  <a:lnTo>
                    <a:pt x="25" y="4"/>
                  </a:lnTo>
                  <a:lnTo>
                    <a:pt x="23" y="2"/>
                  </a:lnTo>
                  <a:lnTo>
                    <a:pt x="23" y="0"/>
                  </a:lnTo>
                  <a:lnTo>
                    <a:pt x="0" y="0"/>
                  </a:lnTo>
                  <a:lnTo>
                    <a:pt x="23" y="2"/>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93" name="Freeform 221"/>
            <p:cNvSpPr>
              <a:spLocks/>
            </p:cNvSpPr>
            <p:nvPr/>
          </p:nvSpPr>
          <p:spPr bwMode="auto">
            <a:xfrm>
              <a:off x="2969" y="2010"/>
              <a:ext cx="39" cy="135"/>
            </a:xfrm>
            <a:custGeom>
              <a:avLst/>
              <a:gdLst>
                <a:gd name="T0" fmla="*/ 21 w 39"/>
                <a:gd name="T1" fmla="*/ 134 h 135"/>
                <a:gd name="T2" fmla="*/ 25 w 39"/>
                <a:gd name="T3" fmla="*/ 125 h 135"/>
                <a:gd name="T4" fmla="*/ 27 w 39"/>
                <a:gd name="T5" fmla="*/ 117 h 135"/>
                <a:gd name="T6" fmla="*/ 29 w 39"/>
                <a:gd name="T7" fmla="*/ 108 h 135"/>
                <a:gd name="T8" fmla="*/ 31 w 39"/>
                <a:gd name="T9" fmla="*/ 98 h 135"/>
                <a:gd name="T10" fmla="*/ 33 w 39"/>
                <a:gd name="T11" fmla="*/ 86 h 135"/>
                <a:gd name="T12" fmla="*/ 35 w 39"/>
                <a:gd name="T13" fmla="*/ 75 h 135"/>
                <a:gd name="T14" fmla="*/ 35 w 39"/>
                <a:gd name="T15" fmla="*/ 65 h 135"/>
                <a:gd name="T16" fmla="*/ 36 w 39"/>
                <a:gd name="T17" fmla="*/ 54 h 135"/>
                <a:gd name="T18" fmla="*/ 36 w 39"/>
                <a:gd name="T19" fmla="*/ 44 h 135"/>
                <a:gd name="T20" fmla="*/ 38 w 39"/>
                <a:gd name="T21" fmla="*/ 35 h 135"/>
                <a:gd name="T22" fmla="*/ 38 w 39"/>
                <a:gd name="T23" fmla="*/ 25 h 135"/>
                <a:gd name="T24" fmla="*/ 38 w 39"/>
                <a:gd name="T25" fmla="*/ 18 h 135"/>
                <a:gd name="T26" fmla="*/ 38 w 39"/>
                <a:gd name="T27" fmla="*/ 10 h 135"/>
                <a:gd name="T28" fmla="*/ 38 w 39"/>
                <a:gd name="T29" fmla="*/ 6 h 135"/>
                <a:gd name="T30" fmla="*/ 38 w 39"/>
                <a:gd name="T31" fmla="*/ 2 h 135"/>
                <a:gd name="T32" fmla="*/ 15 w 39"/>
                <a:gd name="T33" fmla="*/ 2 h 135"/>
                <a:gd name="T34" fmla="*/ 15 w 39"/>
                <a:gd name="T35" fmla="*/ 8 h 135"/>
                <a:gd name="T36" fmla="*/ 15 w 39"/>
                <a:gd name="T37" fmla="*/ 12 h 135"/>
                <a:gd name="T38" fmla="*/ 14 w 39"/>
                <a:gd name="T39" fmla="*/ 19 h 135"/>
                <a:gd name="T40" fmla="*/ 14 w 39"/>
                <a:gd name="T41" fmla="*/ 27 h 135"/>
                <a:gd name="T42" fmla="*/ 14 w 39"/>
                <a:gd name="T43" fmla="*/ 37 h 135"/>
                <a:gd name="T44" fmla="*/ 14 w 39"/>
                <a:gd name="T45" fmla="*/ 46 h 135"/>
                <a:gd name="T46" fmla="*/ 12 w 39"/>
                <a:gd name="T47" fmla="*/ 58 h 135"/>
                <a:gd name="T48" fmla="*/ 12 w 39"/>
                <a:gd name="T49" fmla="*/ 67 h 135"/>
                <a:gd name="T50" fmla="*/ 10 w 39"/>
                <a:gd name="T51" fmla="*/ 79 h 135"/>
                <a:gd name="T52" fmla="*/ 8 w 39"/>
                <a:gd name="T53" fmla="*/ 88 h 135"/>
                <a:gd name="T54" fmla="*/ 6 w 39"/>
                <a:gd name="T55" fmla="*/ 98 h 135"/>
                <a:gd name="T56" fmla="*/ 6 w 39"/>
                <a:gd name="T57" fmla="*/ 108 h 135"/>
                <a:gd name="T58" fmla="*/ 4 w 39"/>
                <a:gd name="T59" fmla="*/ 115 h 135"/>
                <a:gd name="T60" fmla="*/ 0 w 39"/>
                <a:gd name="T61" fmla="*/ 121 h 135"/>
                <a:gd name="T62" fmla="*/ 23 w 39"/>
                <a:gd name="T63" fmla="*/ 132 h 1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9"/>
                <a:gd name="T97" fmla="*/ 0 h 135"/>
                <a:gd name="T98" fmla="*/ 39 w 39"/>
                <a:gd name="T99" fmla="*/ 135 h 13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9" h="135">
                  <a:moveTo>
                    <a:pt x="23" y="132"/>
                  </a:moveTo>
                  <a:lnTo>
                    <a:pt x="21" y="134"/>
                  </a:lnTo>
                  <a:lnTo>
                    <a:pt x="23" y="131"/>
                  </a:lnTo>
                  <a:lnTo>
                    <a:pt x="25" y="125"/>
                  </a:lnTo>
                  <a:lnTo>
                    <a:pt x="27" y="121"/>
                  </a:lnTo>
                  <a:lnTo>
                    <a:pt x="27" y="117"/>
                  </a:lnTo>
                  <a:lnTo>
                    <a:pt x="29" y="111"/>
                  </a:lnTo>
                  <a:lnTo>
                    <a:pt x="29" y="108"/>
                  </a:lnTo>
                  <a:lnTo>
                    <a:pt x="31" y="102"/>
                  </a:lnTo>
                  <a:lnTo>
                    <a:pt x="31" y="98"/>
                  </a:lnTo>
                  <a:lnTo>
                    <a:pt x="33" y="92"/>
                  </a:lnTo>
                  <a:lnTo>
                    <a:pt x="33" y="86"/>
                  </a:lnTo>
                  <a:lnTo>
                    <a:pt x="33" y="81"/>
                  </a:lnTo>
                  <a:lnTo>
                    <a:pt x="35" y="75"/>
                  </a:lnTo>
                  <a:lnTo>
                    <a:pt x="35" y="71"/>
                  </a:lnTo>
                  <a:lnTo>
                    <a:pt x="35" y="65"/>
                  </a:lnTo>
                  <a:lnTo>
                    <a:pt x="36" y="60"/>
                  </a:lnTo>
                  <a:lnTo>
                    <a:pt x="36" y="54"/>
                  </a:lnTo>
                  <a:lnTo>
                    <a:pt x="36" y="48"/>
                  </a:lnTo>
                  <a:lnTo>
                    <a:pt x="36" y="44"/>
                  </a:lnTo>
                  <a:lnTo>
                    <a:pt x="36" y="39"/>
                  </a:lnTo>
                  <a:lnTo>
                    <a:pt x="38" y="35"/>
                  </a:lnTo>
                  <a:lnTo>
                    <a:pt x="38" y="29"/>
                  </a:lnTo>
                  <a:lnTo>
                    <a:pt x="38" y="25"/>
                  </a:lnTo>
                  <a:lnTo>
                    <a:pt x="38" y="21"/>
                  </a:lnTo>
                  <a:lnTo>
                    <a:pt x="38" y="18"/>
                  </a:lnTo>
                  <a:lnTo>
                    <a:pt x="38" y="14"/>
                  </a:lnTo>
                  <a:lnTo>
                    <a:pt x="38" y="10"/>
                  </a:lnTo>
                  <a:lnTo>
                    <a:pt x="38" y="8"/>
                  </a:lnTo>
                  <a:lnTo>
                    <a:pt x="38" y="6"/>
                  </a:lnTo>
                  <a:lnTo>
                    <a:pt x="38" y="4"/>
                  </a:lnTo>
                  <a:lnTo>
                    <a:pt x="38" y="2"/>
                  </a:lnTo>
                  <a:lnTo>
                    <a:pt x="15" y="0"/>
                  </a:lnTo>
                  <a:lnTo>
                    <a:pt x="15" y="2"/>
                  </a:lnTo>
                  <a:lnTo>
                    <a:pt x="15" y="4"/>
                  </a:lnTo>
                  <a:lnTo>
                    <a:pt x="15" y="8"/>
                  </a:lnTo>
                  <a:lnTo>
                    <a:pt x="15" y="10"/>
                  </a:lnTo>
                  <a:lnTo>
                    <a:pt x="15" y="12"/>
                  </a:lnTo>
                  <a:lnTo>
                    <a:pt x="15" y="16"/>
                  </a:lnTo>
                  <a:lnTo>
                    <a:pt x="14" y="19"/>
                  </a:lnTo>
                  <a:lnTo>
                    <a:pt x="14" y="23"/>
                  </a:lnTo>
                  <a:lnTo>
                    <a:pt x="14" y="27"/>
                  </a:lnTo>
                  <a:lnTo>
                    <a:pt x="14" y="33"/>
                  </a:lnTo>
                  <a:lnTo>
                    <a:pt x="14" y="37"/>
                  </a:lnTo>
                  <a:lnTo>
                    <a:pt x="14" y="42"/>
                  </a:lnTo>
                  <a:lnTo>
                    <a:pt x="14" y="46"/>
                  </a:lnTo>
                  <a:lnTo>
                    <a:pt x="12" y="52"/>
                  </a:lnTo>
                  <a:lnTo>
                    <a:pt x="12" y="58"/>
                  </a:lnTo>
                  <a:lnTo>
                    <a:pt x="12" y="62"/>
                  </a:lnTo>
                  <a:lnTo>
                    <a:pt x="12" y="67"/>
                  </a:lnTo>
                  <a:lnTo>
                    <a:pt x="10" y="73"/>
                  </a:lnTo>
                  <a:lnTo>
                    <a:pt x="10" y="79"/>
                  </a:lnTo>
                  <a:lnTo>
                    <a:pt x="10" y="83"/>
                  </a:lnTo>
                  <a:lnTo>
                    <a:pt x="8" y="88"/>
                  </a:lnTo>
                  <a:lnTo>
                    <a:pt x="8" y="94"/>
                  </a:lnTo>
                  <a:lnTo>
                    <a:pt x="6" y="98"/>
                  </a:lnTo>
                  <a:lnTo>
                    <a:pt x="6" y="104"/>
                  </a:lnTo>
                  <a:lnTo>
                    <a:pt x="6" y="108"/>
                  </a:lnTo>
                  <a:lnTo>
                    <a:pt x="4" y="111"/>
                  </a:lnTo>
                  <a:lnTo>
                    <a:pt x="4" y="115"/>
                  </a:lnTo>
                  <a:lnTo>
                    <a:pt x="2" y="119"/>
                  </a:lnTo>
                  <a:lnTo>
                    <a:pt x="0" y="121"/>
                  </a:lnTo>
                  <a:lnTo>
                    <a:pt x="0" y="125"/>
                  </a:lnTo>
                  <a:lnTo>
                    <a:pt x="23" y="132"/>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94" name="Freeform 222"/>
            <p:cNvSpPr>
              <a:spLocks/>
            </p:cNvSpPr>
            <p:nvPr/>
          </p:nvSpPr>
          <p:spPr bwMode="auto">
            <a:xfrm>
              <a:off x="2944" y="2135"/>
              <a:ext cx="49" cy="114"/>
            </a:xfrm>
            <a:custGeom>
              <a:avLst/>
              <a:gdLst>
                <a:gd name="T0" fmla="*/ 25 w 49"/>
                <a:gd name="T1" fmla="*/ 107 h 114"/>
                <a:gd name="T2" fmla="*/ 25 w 49"/>
                <a:gd name="T3" fmla="*/ 101 h 114"/>
                <a:gd name="T4" fmla="*/ 25 w 49"/>
                <a:gd name="T5" fmla="*/ 96 h 114"/>
                <a:gd name="T6" fmla="*/ 25 w 49"/>
                <a:gd name="T7" fmla="*/ 90 h 114"/>
                <a:gd name="T8" fmla="*/ 25 w 49"/>
                <a:gd name="T9" fmla="*/ 84 h 114"/>
                <a:gd name="T10" fmla="*/ 25 w 49"/>
                <a:gd name="T11" fmla="*/ 78 h 114"/>
                <a:gd name="T12" fmla="*/ 25 w 49"/>
                <a:gd name="T13" fmla="*/ 73 h 114"/>
                <a:gd name="T14" fmla="*/ 27 w 49"/>
                <a:gd name="T15" fmla="*/ 67 h 114"/>
                <a:gd name="T16" fmla="*/ 29 w 49"/>
                <a:gd name="T17" fmla="*/ 59 h 114"/>
                <a:gd name="T18" fmla="*/ 31 w 49"/>
                <a:gd name="T19" fmla="*/ 53 h 114"/>
                <a:gd name="T20" fmla="*/ 33 w 49"/>
                <a:gd name="T21" fmla="*/ 46 h 114"/>
                <a:gd name="T22" fmla="*/ 35 w 49"/>
                <a:gd name="T23" fmla="*/ 40 h 114"/>
                <a:gd name="T24" fmla="*/ 37 w 49"/>
                <a:gd name="T25" fmla="*/ 34 h 114"/>
                <a:gd name="T26" fmla="*/ 40 w 49"/>
                <a:gd name="T27" fmla="*/ 27 h 114"/>
                <a:gd name="T28" fmla="*/ 42 w 49"/>
                <a:gd name="T29" fmla="*/ 21 h 114"/>
                <a:gd name="T30" fmla="*/ 44 w 49"/>
                <a:gd name="T31" fmla="*/ 15 h 114"/>
                <a:gd name="T32" fmla="*/ 48 w 49"/>
                <a:gd name="T33" fmla="*/ 7 h 114"/>
                <a:gd name="T34" fmla="*/ 23 w 49"/>
                <a:gd name="T35" fmla="*/ 2 h 114"/>
                <a:gd name="T36" fmla="*/ 21 w 49"/>
                <a:gd name="T37" fmla="*/ 7 h 114"/>
                <a:gd name="T38" fmla="*/ 17 w 49"/>
                <a:gd name="T39" fmla="*/ 15 h 114"/>
                <a:gd name="T40" fmla="*/ 16 w 49"/>
                <a:gd name="T41" fmla="*/ 21 h 114"/>
                <a:gd name="T42" fmla="*/ 14 w 49"/>
                <a:gd name="T43" fmla="*/ 29 h 114"/>
                <a:gd name="T44" fmla="*/ 10 w 49"/>
                <a:gd name="T45" fmla="*/ 36 h 114"/>
                <a:gd name="T46" fmla="*/ 8 w 49"/>
                <a:gd name="T47" fmla="*/ 42 h 114"/>
                <a:gd name="T48" fmla="*/ 6 w 49"/>
                <a:gd name="T49" fmla="*/ 50 h 114"/>
                <a:gd name="T50" fmla="*/ 4 w 49"/>
                <a:gd name="T51" fmla="*/ 57 h 114"/>
                <a:gd name="T52" fmla="*/ 2 w 49"/>
                <a:gd name="T53" fmla="*/ 65 h 114"/>
                <a:gd name="T54" fmla="*/ 2 w 49"/>
                <a:gd name="T55" fmla="*/ 73 h 114"/>
                <a:gd name="T56" fmla="*/ 0 w 49"/>
                <a:gd name="T57" fmla="*/ 80 h 114"/>
                <a:gd name="T58" fmla="*/ 0 w 49"/>
                <a:gd name="T59" fmla="*/ 88 h 114"/>
                <a:gd name="T60" fmla="*/ 0 w 49"/>
                <a:gd name="T61" fmla="*/ 94 h 114"/>
                <a:gd name="T62" fmla="*/ 0 w 49"/>
                <a:gd name="T63" fmla="*/ 101 h 114"/>
                <a:gd name="T64" fmla="*/ 2 w 49"/>
                <a:gd name="T65" fmla="*/ 109 h 114"/>
                <a:gd name="T66" fmla="*/ 2 w 49"/>
                <a:gd name="T67" fmla="*/ 109 h 11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9"/>
                <a:gd name="T103" fmla="*/ 0 h 114"/>
                <a:gd name="T104" fmla="*/ 49 w 49"/>
                <a:gd name="T105" fmla="*/ 114 h 11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9" h="114">
                  <a:moveTo>
                    <a:pt x="27" y="109"/>
                  </a:moveTo>
                  <a:lnTo>
                    <a:pt x="25" y="107"/>
                  </a:lnTo>
                  <a:lnTo>
                    <a:pt x="25" y="103"/>
                  </a:lnTo>
                  <a:lnTo>
                    <a:pt x="25" y="101"/>
                  </a:lnTo>
                  <a:lnTo>
                    <a:pt x="25" y="99"/>
                  </a:lnTo>
                  <a:lnTo>
                    <a:pt x="25" y="96"/>
                  </a:lnTo>
                  <a:lnTo>
                    <a:pt x="25" y="94"/>
                  </a:lnTo>
                  <a:lnTo>
                    <a:pt x="25" y="90"/>
                  </a:lnTo>
                  <a:lnTo>
                    <a:pt x="25" y="88"/>
                  </a:lnTo>
                  <a:lnTo>
                    <a:pt x="25" y="84"/>
                  </a:lnTo>
                  <a:lnTo>
                    <a:pt x="25" y="82"/>
                  </a:lnTo>
                  <a:lnTo>
                    <a:pt x="25" y="78"/>
                  </a:lnTo>
                  <a:lnTo>
                    <a:pt x="25" y="76"/>
                  </a:lnTo>
                  <a:lnTo>
                    <a:pt x="25" y="73"/>
                  </a:lnTo>
                  <a:lnTo>
                    <a:pt x="27" y="69"/>
                  </a:lnTo>
                  <a:lnTo>
                    <a:pt x="27" y="67"/>
                  </a:lnTo>
                  <a:lnTo>
                    <a:pt x="27" y="63"/>
                  </a:lnTo>
                  <a:lnTo>
                    <a:pt x="29" y="59"/>
                  </a:lnTo>
                  <a:lnTo>
                    <a:pt x="29" y="57"/>
                  </a:lnTo>
                  <a:lnTo>
                    <a:pt x="31" y="53"/>
                  </a:lnTo>
                  <a:lnTo>
                    <a:pt x="31" y="50"/>
                  </a:lnTo>
                  <a:lnTo>
                    <a:pt x="33" y="46"/>
                  </a:lnTo>
                  <a:lnTo>
                    <a:pt x="33" y="44"/>
                  </a:lnTo>
                  <a:lnTo>
                    <a:pt x="35" y="40"/>
                  </a:lnTo>
                  <a:lnTo>
                    <a:pt x="37" y="36"/>
                  </a:lnTo>
                  <a:lnTo>
                    <a:pt x="37" y="34"/>
                  </a:lnTo>
                  <a:lnTo>
                    <a:pt x="39" y="30"/>
                  </a:lnTo>
                  <a:lnTo>
                    <a:pt x="40" y="27"/>
                  </a:lnTo>
                  <a:lnTo>
                    <a:pt x="40" y="25"/>
                  </a:lnTo>
                  <a:lnTo>
                    <a:pt x="42" y="21"/>
                  </a:lnTo>
                  <a:lnTo>
                    <a:pt x="42" y="17"/>
                  </a:lnTo>
                  <a:lnTo>
                    <a:pt x="44" y="15"/>
                  </a:lnTo>
                  <a:lnTo>
                    <a:pt x="46" y="11"/>
                  </a:lnTo>
                  <a:lnTo>
                    <a:pt x="48" y="7"/>
                  </a:lnTo>
                  <a:lnTo>
                    <a:pt x="25" y="0"/>
                  </a:lnTo>
                  <a:lnTo>
                    <a:pt x="23" y="2"/>
                  </a:lnTo>
                  <a:lnTo>
                    <a:pt x="23" y="6"/>
                  </a:lnTo>
                  <a:lnTo>
                    <a:pt x="21" y="7"/>
                  </a:lnTo>
                  <a:lnTo>
                    <a:pt x="19" y="11"/>
                  </a:lnTo>
                  <a:lnTo>
                    <a:pt x="17" y="15"/>
                  </a:lnTo>
                  <a:lnTo>
                    <a:pt x="17" y="19"/>
                  </a:lnTo>
                  <a:lnTo>
                    <a:pt x="16" y="21"/>
                  </a:lnTo>
                  <a:lnTo>
                    <a:pt x="14" y="25"/>
                  </a:lnTo>
                  <a:lnTo>
                    <a:pt x="14" y="29"/>
                  </a:lnTo>
                  <a:lnTo>
                    <a:pt x="12" y="32"/>
                  </a:lnTo>
                  <a:lnTo>
                    <a:pt x="10" y="36"/>
                  </a:lnTo>
                  <a:lnTo>
                    <a:pt x="10" y="40"/>
                  </a:lnTo>
                  <a:lnTo>
                    <a:pt x="8" y="42"/>
                  </a:lnTo>
                  <a:lnTo>
                    <a:pt x="8" y="46"/>
                  </a:lnTo>
                  <a:lnTo>
                    <a:pt x="6" y="50"/>
                  </a:lnTo>
                  <a:lnTo>
                    <a:pt x="6" y="53"/>
                  </a:lnTo>
                  <a:lnTo>
                    <a:pt x="4" y="57"/>
                  </a:lnTo>
                  <a:lnTo>
                    <a:pt x="4" y="61"/>
                  </a:lnTo>
                  <a:lnTo>
                    <a:pt x="2" y="65"/>
                  </a:lnTo>
                  <a:lnTo>
                    <a:pt x="2" y="69"/>
                  </a:lnTo>
                  <a:lnTo>
                    <a:pt x="2" y="73"/>
                  </a:lnTo>
                  <a:lnTo>
                    <a:pt x="0" y="76"/>
                  </a:lnTo>
                  <a:lnTo>
                    <a:pt x="0" y="80"/>
                  </a:lnTo>
                  <a:lnTo>
                    <a:pt x="0" y="84"/>
                  </a:lnTo>
                  <a:lnTo>
                    <a:pt x="0" y="88"/>
                  </a:lnTo>
                  <a:lnTo>
                    <a:pt x="0" y="90"/>
                  </a:lnTo>
                  <a:lnTo>
                    <a:pt x="0" y="94"/>
                  </a:lnTo>
                  <a:lnTo>
                    <a:pt x="0" y="97"/>
                  </a:lnTo>
                  <a:lnTo>
                    <a:pt x="0" y="101"/>
                  </a:lnTo>
                  <a:lnTo>
                    <a:pt x="0" y="105"/>
                  </a:lnTo>
                  <a:lnTo>
                    <a:pt x="2" y="109"/>
                  </a:lnTo>
                  <a:lnTo>
                    <a:pt x="2" y="113"/>
                  </a:lnTo>
                  <a:lnTo>
                    <a:pt x="2" y="109"/>
                  </a:lnTo>
                  <a:lnTo>
                    <a:pt x="27" y="109"/>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95" name="Freeform 223"/>
            <p:cNvSpPr>
              <a:spLocks/>
            </p:cNvSpPr>
            <p:nvPr/>
          </p:nvSpPr>
          <p:spPr bwMode="auto">
            <a:xfrm>
              <a:off x="2942" y="2244"/>
              <a:ext cx="30" cy="34"/>
            </a:xfrm>
            <a:custGeom>
              <a:avLst/>
              <a:gdLst>
                <a:gd name="T0" fmla="*/ 23 w 30"/>
                <a:gd name="T1" fmla="*/ 33 h 34"/>
                <a:gd name="T2" fmla="*/ 25 w 30"/>
                <a:gd name="T3" fmla="*/ 33 h 34"/>
                <a:gd name="T4" fmla="*/ 25 w 30"/>
                <a:gd name="T5" fmla="*/ 31 h 34"/>
                <a:gd name="T6" fmla="*/ 25 w 30"/>
                <a:gd name="T7" fmla="*/ 29 h 34"/>
                <a:gd name="T8" fmla="*/ 25 w 30"/>
                <a:gd name="T9" fmla="*/ 27 h 34"/>
                <a:gd name="T10" fmla="*/ 25 w 30"/>
                <a:gd name="T11" fmla="*/ 25 h 34"/>
                <a:gd name="T12" fmla="*/ 25 w 30"/>
                <a:gd name="T13" fmla="*/ 23 h 34"/>
                <a:gd name="T14" fmla="*/ 27 w 30"/>
                <a:gd name="T15" fmla="*/ 23 h 34"/>
                <a:gd name="T16" fmla="*/ 27 w 30"/>
                <a:gd name="T17" fmla="*/ 21 h 34"/>
                <a:gd name="T18" fmla="*/ 27 w 30"/>
                <a:gd name="T19" fmla="*/ 19 h 34"/>
                <a:gd name="T20" fmla="*/ 27 w 30"/>
                <a:gd name="T21" fmla="*/ 17 h 34"/>
                <a:gd name="T22" fmla="*/ 27 w 30"/>
                <a:gd name="T23" fmla="*/ 15 h 34"/>
                <a:gd name="T24" fmla="*/ 27 w 30"/>
                <a:gd name="T25" fmla="*/ 13 h 34"/>
                <a:gd name="T26" fmla="*/ 27 w 30"/>
                <a:gd name="T27" fmla="*/ 11 h 34"/>
                <a:gd name="T28" fmla="*/ 27 w 30"/>
                <a:gd name="T29" fmla="*/ 10 h 34"/>
                <a:gd name="T30" fmla="*/ 27 w 30"/>
                <a:gd name="T31" fmla="*/ 8 h 34"/>
                <a:gd name="T32" fmla="*/ 27 w 30"/>
                <a:gd name="T33" fmla="*/ 6 h 34"/>
                <a:gd name="T34" fmla="*/ 29 w 30"/>
                <a:gd name="T35" fmla="*/ 6 h 34"/>
                <a:gd name="T36" fmla="*/ 29 w 30"/>
                <a:gd name="T37" fmla="*/ 4 h 34"/>
                <a:gd name="T38" fmla="*/ 29 w 30"/>
                <a:gd name="T39" fmla="*/ 2 h 34"/>
                <a:gd name="T40" fmla="*/ 29 w 30"/>
                <a:gd name="T41" fmla="*/ 0 h 34"/>
                <a:gd name="T42" fmla="*/ 4 w 30"/>
                <a:gd name="T43" fmla="*/ 0 h 34"/>
                <a:gd name="T44" fmla="*/ 4 w 30"/>
                <a:gd name="T45" fmla="*/ 2 h 34"/>
                <a:gd name="T46" fmla="*/ 4 w 30"/>
                <a:gd name="T47" fmla="*/ 4 h 34"/>
                <a:gd name="T48" fmla="*/ 4 w 30"/>
                <a:gd name="T49" fmla="*/ 6 h 34"/>
                <a:gd name="T50" fmla="*/ 4 w 30"/>
                <a:gd name="T51" fmla="*/ 8 h 34"/>
                <a:gd name="T52" fmla="*/ 4 w 30"/>
                <a:gd name="T53" fmla="*/ 10 h 34"/>
                <a:gd name="T54" fmla="*/ 4 w 30"/>
                <a:gd name="T55" fmla="*/ 11 h 34"/>
                <a:gd name="T56" fmla="*/ 4 w 30"/>
                <a:gd name="T57" fmla="*/ 13 h 34"/>
                <a:gd name="T58" fmla="*/ 2 w 30"/>
                <a:gd name="T59" fmla="*/ 15 h 34"/>
                <a:gd name="T60" fmla="*/ 2 w 30"/>
                <a:gd name="T61" fmla="*/ 17 h 34"/>
                <a:gd name="T62" fmla="*/ 2 w 30"/>
                <a:gd name="T63" fmla="*/ 19 h 34"/>
                <a:gd name="T64" fmla="*/ 2 w 30"/>
                <a:gd name="T65" fmla="*/ 21 h 34"/>
                <a:gd name="T66" fmla="*/ 2 w 30"/>
                <a:gd name="T67" fmla="*/ 23 h 34"/>
                <a:gd name="T68" fmla="*/ 0 w 30"/>
                <a:gd name="T69" fmla="*/ 25 h 34"/>
                <a:gd name="T70" fmla="*/ 0 w 30"/>
                <a:gd name="T71" fmla="*/ 27 h 34"/>
                <a:gd name="T72" fmla="*/ 23 w 30"/>
                <a:gd name="T73" fmla="*/ 33 h 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0"/>
                <a:gd name="T112" fmla="*/ 0 h 34"/>
                <a:gd name="T113" fmla="*/ 30 w 30"/>
                <a:gd name="T114" fmla="*/ 34 h 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0" h="34">
                  <a:moveTo>
                    <a:pt x="23" y="33"/>
                  </a:moveTo>
                  <a:lnTo>
                    <a:pt x="25" y="33"/>
                  </a:lnTo>
                  <a:lnTo>
                    <a:pt x="25" y="31"/>
                  </a:lnTo>
                  <a:lnTo>
                    <a:pt x="25" y="29"/>
                  </a:lnTo>
                  <a:lnTo>
                    <a:pt x="25" y="27"/>
                  </a:lnTo>
                  <a:lnTo>
                    <a:pt x="25" y="25"/>
                  </a:lnTo>
                  <a:lnTo>
                    <a:pt x="25" y="23"/>
                  </a:lnTo>
                  <a:lnTo>
                    <a:pt x="27" y="23"/>
                  </a:lnTo>
                  <a:lnTo>
                    <a:pt x="27" y="21"/>
                  </a:lnTo>
                  <a:lnTo>
                    <a:pt x="27" y="19"/>
                  </a:lnTo>
                  <a:lnTo>
                    <a:pt x="27" y="17"/>
                  </a:lnTo>
                  <a:lnTo>
                    <a:pt x="27" y="15"/>
                  </a:lnTo>
                  <a:lnTo>
                    <a:pt x="27" y="13"/>
                  </a:lnTo>
                  <a:lnTo>
                    <a:pt x="27" y="11"/>
                  </a:lnTo>
                  <a:lnTo>
                    <a:pt x="27" y="10"/>
                  </a:lnTo>
                  <a:lnTo>
                    <a:pt x="27" y="8"/>
                  </a:lnTo>
                  <a:lnTo>
                    <a:pt x="27" y="6"/>
                  </a:lnTo>
                  <a:lnTo>
                    <a:pt x="29" y="6"/>
                  </a:lnTo>
                  <a:lnTo>
                    <a:pt x="29" y="4"/>
                  </a:lnTo>
                  <a:lnTo>
                    <a:pt x="29" y="2"/>
                  </a:lnTo>
                  <a:lnTo>
                    <a:pt x="29" y="0"/>
                  </a:lnTo>
                  <a:lnTo>
                    <a:pt x="4" y="0"/>
                  </a:lnTo>
                  <a:lnTo>
                    <a:pt x="4" y="2"/>
                  </a:lnTo>
                  <a:lnTo>
                    <a:pt x="4" y="4"/>
                  </a:lnTo>
                  <a:lnTo>
                    <a:pt x="4" y="6"/>
                  </a:lnTo>
                  <a:lnTo>
                    <a:pt x="4" y="8"/>
                  </a:lnTo>
                  <a:lnTo>
                    <a:pt x="4" y="10"/>
                  </a:lnTo>
                  <a:lnTo>
                    <a:pt x="4" y="11"/>
                  </a:lnTo>
                  <a:lnTo>
                    <a:pt x="4" y="13"/>
                  </a:lnTo>
                  <a:lnTo>
                    <a:pt x="2" y="15"/>
                  </a:lnTo>
                  <a:lnTo>
                    <a:pt x="2" y="17"/>
                  </a:lnTo>
                  <a:lnTo>
                    <a:pt x="2" y="19"/>
                  </a:lnTo>
                  <a:lnTo>
                    <a:pt x="2" y="21"/>
                  </a:lnTo>
                  <a:lnTo>
                    <a:pt x="2" y="23"/>
                  </a:lnTo>
                  <a:lnTo>
                    <a:pt x="0" y="25"/>
                  </a:lnTo>
                  <a:lnTo>
                    <a:pt x="0" y="27"/>
                  </a:lnTo>
                  <a:lnTo>
                    <a:pt x="23" y="33"/>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96" name="Freeform 224"/>
            <p:cNvSpPr>
              <a:spLocks/>
            </p:cNvSpPr>
            <p:nvPr/>
          </p:nvSpPr>
          <p:spPr bwMode="auto">
            <a:xfrm>
              <a:off x="2935" y="2271"/>
              <a:ext cx="31" cy="45"/>
            </a:xfrm>
            <a:custGeom>
              <a:avLst/>
              <a:gdLst>
                <a:gd name="T0" fmla="*/ 23 w 31"/>
                <a:gd name="T1" fmla="*/ 44 h 45"/>
                <a:gd name="T2" fmla="*/ 23 w 31"/>
                <a:gd name="T3" fmla="*/ 42 h 45"/>
                <a:gd name="T4" fmla="*/ 25 w 31"/>
                <a:gd name="T5" fmla="*/ 40 h 45"/>
                <a:gd name="T6" fmla="*/ 25 w 31"/>
                <a:gd name="T7" fmla="*/ 38 h 45"/>
                <a:gd name="T8" fmla="*/ 25 w 31"/>
                <a:gd name="T9" fmla="*/ 36 h 45"/>
                <a:gd name="T10" fmla="*/ 25 w 31"/>
                <a:gd name="T11" fmla="*/ 34 h 45"/>
                <a:gd name="T12" fmla="*/ 25 w 31"/>
                <a:gd name="T13" fmla="*/ 32 h 45"/>
                <a:gd name="T14" fmla="*/ 26 w 31"/>
                <a:gd name="T15" fmla="*/ 32 h 45"/>
                <a:gd name="T16" fmla="*/ 26 w 31"/>
                <a:gd name="T17" fmla="*/ 30 h 45"/>
                <a:gd name="T18" fmla="*/ 26 w 31"/>
                <a:gd name="T19" fmla="*/ 29 h 45"/>
                <a:gd name="T20" fmla="*/ 26 w 31"/>
                <a:gd name="T21" fmla="*/ 27 h 45"/>
                <a:gd name="T22" fmla="*/ 26 w 31"/>
                <a:gd name="T23" fmla="*/ 25 h 45"/>
                <a:gd name="T24" fmla="*/ 26 w 31"/>
                <a:gd name="T25" fmla="*/ 23 h 45"/>
                <a:gd name="T26" fmla="*/ 28 w 31"/>
                <a:gd name="T27" fmla="*/ 21 h 45"/>
                <a:gd name="T28" fmla="*/ 28 w 31"/>
                <a:gd name="T29" fmla="*/ 19 h 45"/>
                <a:gd name="T30" fmla="*/ 28 w 31"/>
                <a:gd name="T31" fmla="*/ 17 h 45"/>
                <a:gd name="T32" fmla="*/ 28 w 31"/>
                <a:gd name="T33" fmla="*/ 15 h 45"/>
                <a:gd name="T34" fmla="*/ 28 w 31"/>
                <a:gd name="T35" fmla="*/ 13 h 45"/>
                <a:gd name="T36" fmla="*/ 30 w 31"/>
                <a:gd name="T37" fmla="*/ 11 h 45"/>
                <a:gd name="T38" fmla="*/ 30 w 31"/>
                <a:gd name="T39" fmla="*/ 9 h 45"/>
                <a:gd name="T40" fmla="*/ 30 w 31"/>
                <a:gd name="T41" fmla="*/ 7 h 45"/>
                <a:gd name="T42" fmla="*/ 30 w 31"/>
                <a:gd name="T43" fmla="*/ 6 h 45"/>
                <a:gd name="T44" fmla="*/ 7 w 31"/>
                <a:gd name="T45" fmla="*/ 0 h 45"/>
                <a:gd name="T46" fmla="*/ 7 w 31"/>
                <a:gd name="T47" fmla="*/ 2 h 45"/>
                <a:gd name="T48" fmla="*/ 7 w 31"/>
                <a:gd name="T49" fmla="*/ 4 h 45"/>
                <a:gd name="T50" fmla="*/ 7 w 31"/>
                <a:gd name="T51" fmla="*/ 6 h 45"/>
                <a:gd name="T52" fmla="*/ 5 w 31"/>
                <a:gd name="T53" fmla="*/ 7 h 45"/>
                <a:gd name="T54" fmla="*/ 5 w 31"/>
                <a:gd name="T55" fmla="*/ 9 h 45"/>
                <a:gd name="T56" fmla="*/ 5 w 31"/>
                <a:gd name="T57" fmla="*/ 11 h 45"/>
                <a:gd name="T58" fmla="*/ 5 w 31"/>
                <a:gd name="T59" fmla="*/ 13 h 45"/>
                <a:gd name="T60" fmla="*/ 3 w 31"/>
                <a:gd name="T61" fmla="*/ 15 h 45"/>
                <a:gd name="T62" fmla="*/ 3 w 31"/>
                <a:gd name="T63" fmla="*/ 17 h 45"/>
                <a:gd name="T64" fmla="*/ 3 w 31"/>
                <a:gd name="T65" fmla="*/ 19 h 45"/>
                <a:gd name="T66" fmla="*/ 3 w 31"/>
                <a:gd name="T67" fmla="*/ 21 h 45"/>
                <a:gd name="T68" fmla="*/ 3 w 31"/>
                <a:gd name="T69" fmla="*/ 23 h 45"/>
                <a:gd name="T70" fmla="*/ 2 w 31"/>
                <a:gd name="T71" fmla="*/ 25 h 45"/>
                <a:gd name="T72" fmla="*/ 2 w 31"/>
                <a:gd name="T73" fmla="*/ 27 h 45"/>
                <a:gd name="T74" fmla="*/ 2 w 31"/>
                <a:gd name="T75" fmla="*/ 29 h 45"/>
                <a:gd name="T76" fmla="*/ 2 w 31"/>
                <a:gd name="T77" fmla="*/ 30 h 45"/>
                <a:gd name="T78" fmla="*/ 2 w 31"/>
                <a:gd name="T79" fmla="*/ 32 h 45"/>
                <a:gd name="T80" fmla="*/ 2 w 31"/>
                <a:gd name="T81" fmla="*/ 34 h 45"/>
                <a:gd name="T82" fmla="*/ 0 w 31"/>
                <a:gd name="T83" fmla="*/ 34 h 45"/>
                <a:gd name="T84" fmla="*/ 0 w 31"/>
                <a:gd name="T85" fmla="*/ 36 h 45"/>
                <a:gd name="T86" fmla="*/ 0 w 31"/>
                <a:gd name="T87" fmla="*/ 38 h 45"/>
                <a:gd name="T88" fmla="*/ 23 w 31"/>
                <a:gd name="T89" fmla="*/ 44 h 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1"/>
                <a:gd name="T136" fmla="*/ 0 h 45"/>
                <a:gd name="T137" fmla="*/ 31 w 31"/>
                <a:gd name="T138" fmla="*/ 45 h 4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1" h="45">
                  <a:moveTo>
                    <a:pt x="23" y="44"/>
                  </a:moveTo>
                  <a:lnTo>
                    <a:pt x="23" y="42"/>
                  </a:lnTo>
                  <a:lnTo>
                    <a:pt x="25" y="40"/>
                  </a:lnTo>
                  <a:lnTo>
                    <a:pt x="25" y="38"/>
                  </a:lnTo>
                  <a:lnTo>
                    <a:pt x="25" y="36"/>
                  </a:lnTo>
                  <a:lnTo>
                    <a:pt x="25" y="34"/>
                  </a:lnTo>
                  <a:lnTo>
                    <a:pt x="25" y="32"/>
                  </a:lnTo>
                  <a:lnTo>
                    <a:pt x="26" y="32"/>
                  </a:lnTo>
                  <a:lnTo>
                    <a:pt x="26" y="30"/>
                  </a:lnTo>
                  <a:lnTo>
                    <a:pt x="26" y="29"/>
                  </a:lnTo>
                  <a:lnTo>
                    <a:pt x="26" y="27"/>
                  </a:lnTo>
                  <a:lnTo>
                    <a:pt x="26" y="25"/>
                  </a:lnTo>
                  <a:lnTo>
                    <a:pt x="26" y="23"/>
                  </a:lnTo>
                  <a:lnTo>
                    <a:pt x="28" y="21"/>
                  </a:lnTo>
                  <a:lnTo>
                    <a:pt x="28" y="19"/>
                  </a:lnTo>
                  <a:lnTo>
                    <a:pt x="28" y="17"/>
                  </a:lnTo>
                  <a:lnTo>
                    <a:pt x="28" y="15"/>
                  </a:lnTo>
                  <a:lnTo>
                    <a:pt x="28" y="13"/>
                  </a:lnTo>
                  <a:lnTo>
                    <a:pt x="30" y="11"/>
                  </a:lnTo>
                  <a:lnTo>
                    <a:pt x="30" y="9"/>
                  </a:lnTo>
                  <a:lnTo>
                    <a:pt x="30" y="7"/>
                  </a:lnTo>
                  <a:lnTo>
                    <a:pt x="30" y="6"/>
                  </a:lnTo>
                  <a:lnTo>
                    <a:pt x="7" y="0"/>
                  </a:lnTo>
                  <a:lnTo>
                    <a:pt x="7" y="2"/>
                  </a:lnTo>
                  <a:lnTo>
                    <a:pt x="7" y="4"/>
                  </a:lnTo>
                  <a:lnTo>
                    <a:pt x="7" y="6"/>
                  </a:lnTo>
                  <a:lnTo>
                    <a:pt x="5" y="7"/>
                  </a:lnTo>
                  <a:lnTo>
                    <a:pt x="5" y="9"/>
                  </a:lnTo>
                  <a:lnTo>
                    <a:pt x="5" y="11"/>
                  </a:lnTo>
                  <a:lnTo>
                    <a:pt x="5" y="13"/>
                  </a:lnTo>
                  <a:lnTo>
                    <a:pt x="3" y="15"/>
                  </a:lnTo>
                  <a:lnTo>
                    <a:pt x="3" y="17"/>
                  </a:lnTo>
                  <a:lnTo>
                    <a:pt x="3" y="19"/>
                  </a:lnTo>
                  <a:lnTo>
                    <a:pt x="3" y="21"/>
                  </a:lnTo>
                  <a:lnTo>
                    <a:pt x="3" y="23"/>
                  </a:lnTo>
                  <a:lnTo>
                    <a:pt x="2" y="25"/>
                  </a:lnTo>
                  <a:lnTo>
                    <a:pt x="2" y="27"/>
                  </a:lnTo>
                  <a:lnTo>
                    <a:pt x="2" y="29"/>
                  </a:lnTo>
                  <a:lnTo>
                    <a:pt x="2" y="30"/>
                  </a:lnTo>
                  <a:lnTo>
                    <a:pt x="2" y="32"/>
                  </a:lnTo>
                  <a:lnTo>
                    <a:pt x="2" y="34"/>
                  </a:lnTo>
                  <a:lnTo>
                    <a:pt x="0" y="34"/>
                  </a:lnTo>
                  <a:lnTo>
                    <a:pt x="0" y="36"/>
                  </a:lnTo>
                  <a:lnTo>
                    <a:pt x="0" y="38"/>
                  </a:lnTo>
                  <a:lnTo>
                    <a:pt x="23" y="44"/>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97" name="Freeform 225"/>
            <p:cNvSpPr>
              <a:spLocks/>
            </p:cNvSpPr>
            <p:nvPr/>
          </p:nvSpPr>
          <p:spPr bwMode="auto">
            <a:xfrm>
              <a:off x="2826" y="2309"/>
              <a:ext cx="133" cy="288"/>
            </a:xfrm>
            <a:custGeom>
              <a:avLst/>
              <a:gdLst>
                <a:gd name="T0" fmla="*/ 23 w 133"/>
                <a:gd name="T1" fmla="*/ 286 h 288"/>
                <a:gd name="T2" fmla="*/ 26 w 133"/>
                <a:gd name="T3" fmla="*/ 276 h 288"/>
                <a:gd name="T4" fmla="*/ 32 w 133"/>
                <a:gd name="T5" fmla="*/ 263 h 288"/>
                <a:gd name="T6" fmla="*/ 40 w 133"/>
                <a:gd name="T7" fmla="*/ 245 h 288"/>
                <a:gd name="T8" fmla="*/ 47 w 133"/>
                <a:gd name="T9" fmla="*/ 224 h 288"/>
                <a:gd name="T10" fmla="*/ 57 w 133"/>
                <a:gd name="T11" fmla="*/ 203 h 288"/>
                <a:gd name="T12" fmla="*/ 67 w 133"/>
                <a:gd name="T13" fmla="*/ 178 h 288"/>
                <a:gd name="T14" fmla="*/ 76 w 133"/>
                <a:gd name="T15" fmla="*/ 155 h 288"/>
                <a:gd name="T16" fmla="*/ 86 w 133"/>
                <a:gd name="T17" fmla="*/ 130 h 288"/>
                <a:gd name="T18" fmla="*/ 95 w 133"/>
                <a:gd name="T19" fmla="*/ 105 h 288"/>
                <a:gd name="T20" fmla="*/ 103 w 133"/>
                <a:gd name="T21" fmla="*/ 82 h 288"/>
                <a:gd name="T22" fmla="*/ 112 w 133"/>
                <a:gd name="T23" fmla="*/ 61 h 288"/>
                <a:gd name="T24" fmla="*/ 118 w 133"/>
                <a:gd name="T25" fmla="*/ 42 h 288"/>
                <a:gd name="T26" fmla="*/ 124 w 133"/>
                <a:gd name="T27" fmla="*/ 27 h 288"/>
                <a:gd name="T28" fmla="*/ 128 w 133"/>
                <a:gd name="T29" fmla="*/ 15 h 288"/>
                <a:gd name="T30" fmla="*/ 132 w 133"/>
                <a:gd name="T31" fmla="*/ 8 h 288"/>
                <a:gd name="T32" fmla="*/ 109 w 133"/>
                <a:gd name="T33" fmla="*/ 0 h 288"/>
                <a:gd name="T34" fmla="*/ 107 w 133"/>
                <a:gd name="T35" fmla="*/ 8 h 288"/>
                <a:gd name="T36" fmla="*/ 101 w 133"/>
                <a:gd name="T37" fmla="*/ 19 h 288"/>
                <a:gd name="T38" fmla="*/ 95 w 133"/>
                <a:gd name="T39" fmla="*/ 35 h 288"/>
                <a:gd name="T40" fmla="*/ 90 w 133"/>
                <a:gd name="T41" fmla="*/ 52 h 288"/>
                <a:gd name="T42" fmla="*/ 82 w 133"/>
                <a:gd name="T43" fmla="*/ 73 h 288"/>
                <a:gd name="T44" fmla="*/ 72 w 133"/>
                <a:gd name="T45" fmla="*/ 96 h 288"/>
                <a:gd name="T46" fmla="*/ 63 w 133"/>
                <a:gd name="T47" fmla="*/ 121 h 288"/>
                <a:gd name="T48" fmla="*/ 53 w 133"/>
                <a:gd name="T49" fmla="*/ 146 h 288"/>
                <a:gd name="T50" fmla="*/ 44 w 133"/>
                <a:gd name="T51" fmla="*/ 171 h 288"/>
                <a:gd name="T52" fmla="*/ 34 w 133"/>
                <a:gd name="T53" fmla="*/ 194 h 288"/>
                <a:gd name="T54" fmla="*/ 26 w 133"/>
                <a:gd name="T55" fmla="*/ 217 h 288"/>
                <a:gd name="T56" fmla="*/ 17 w 133"/>
                <a:gd name="T57" fmla="*/ 236 h 288"/>
                <a:gd name="T58" fmla="*/ 11 w 133"/>
                <a:gd name="T59" fmla="*/ 253 h 288"/>
                <a:gd name="T60" fmla="*/ 5 w 133"/>
                <a:gd name="T61" fmla="*/ 266 h 288"/>
                <a:gd name="T62" fmla="*/ 1 w 133"/>
                <a:gd name="T63" fmla="*/ 274 h 288"/>
                <a:gd name="T64" fmla="*/ 21 w 133"/>
                <a:gd name="T65" fmla="*/ 287 h 2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3"/>
                <a:gd name="T100" fmla="*/ 0 h 288"/>
                <a:gd name="T101" fmla="*/ 133 w 133"/>
                <a:gd name="T102" fmla="*/ 288 h 2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3" h="288">
                  <a:moveTo>
                    <a:pt x="21" y="287"/>
                  </a:moveTo>
                  <a:lnTo>
                    <a:pt x="23" y="286"/>
                  </a:lnTo>
                  <a:lnTo>
                    <a:pt x="24" y="282"/>
                  </a:lnTo>
                  <a:lnTo>
                    <a:pt x="26" y="276"/>
                  </a:lnTo>
                  <a:lnTo>
                    <a:pt x="30" y="270"/>
                  </a:lnTo>
                  <a:lnTo>
                    <a:pt x="32" y="263"/>
                  </a:lnTo>
                  <a:lnTo>
                    <a:pt x="36" y="255"/>
                  </a:lnTo>
                  <a:lnTo>
                    <a:pt x="40" y="245"/>
                  </a:lnTo>
                  <a:lnTo>
                    <a:pt x="44" y="236"/>
                  </a:lnTo>
                  <a:lnTo>
                    <a:pt x="47" y="224"/>
                  </a:lnTo>
                  <a:lnTo>
                    <a:pt x="51" y="215"/>
                  </a:lnTo>
                  <a:lnTo>
                    <a:pt x="57" y="203"/>
                  </a:lnTo>
                  <a:lnTo>
                    <a:pt x="61" y="192"/>
                  </a:lnTo>
                  <a:lnTo>
                    <a:pt x="67" y="178"/>
                  </a:lnTo>
                  <a:lnTo>
                    <a:pt x="70" y="167"/>
                  </a:lnTo>
                  <a:lnTo>
                    <a:pt x="76" y="155"/>
                  </a:lnTo>
                  <a:lnTo>
                    <a:pt x="80" y="142"/>
                  </a:lnTo>
                  <a:lnTo>
                    <a:pt x="86" y="130"/>
                  </a:lnTo>
                  <a:lnTo>
                    <a:pt x="90" y="117"/>
                  </a:lnTo>
                  <a:lnTo>
                    <a:pt x="95" y="105"/>
                  </a:lnTo>
                  <a:lnTo>
                    <a:pt x="99" y="94"/>
                  </a:lnTo>
                  <a:lnTo>
                    <a:pt x="103" y="82"/>
                  </a:lnTo>
                  <a:lnTo>
                    <a:pt x="107" y="71"/>
                  </a:lnTo>
                  <a:lnTo>
                    <a:pt x="112" y="61"/>
                  </a:lnTo>
                  <a:lnTo>
                    <a:pt x="114" y="52"/>
                  </a:lnTo>
                  <a:lnTo>
                    <a:pt x="118" y="42"/>
                  </a:lnTo>
                  <a:lnTo>
                    <a:pt x="122" y="35"/>
                  </a:lnTo>
                  <a:lnTo>
                    <a:pt x="124" y="27"/>
                  </a:lnTo>
                  <a:lnTo>
                    <a:pt x="126" y="21"/>
                  </a:lnTo>
                  <a:lnTo>
                    <a:pt x="128" y="15"/>
                  </a:lnTo>
                  <a:lnTo>
                    <a:pt x="130" y="12"/>
                  </a:lnTo>
                  <a:lnTo>
                    <a:pt x="132" y="8"/>
                  </a:lnTo>
                  <a:lnTo>
                    <a:pt x="132" y="6"/>
                  </a:lnTo>
                  <a:lnTo>
                    <a:pt x="109" y="0"/>
                  </a:lnTo>
                  <a:lnTo>
                    <a:pt x="107" y="4"/>
                  </a:lnTo>
                  <a:lnTo>
                    <a:pt x="107" y="8"/>
                  </a:lnTo>
                  <a:lnTo>
                    <a:pt x="105" y="12"/>
                  </a:lnTo>
                  <a:lnTo>
                    <a:pt x="101" y="19"/>
                  </a:lnTo>
                  <a:lnTo>
                    <a:pt x="99" y="25"/>
                  </a:lnTo>
                  <a:lnTo>
                    <a:pt x="95" y="35"/>
                  </a:lnTo>
                  <a:lnTo>
                    <a:pt x="93" y="42"/>
                  </a:lnTo>
                  <a:lnTo>
                    <a:pt x="90" y="52"/>
                  </a:lnTo>
                  <a:lnTo>
                    <a:pt x="86" y="63"/>
                  </a:lnTo>
                  <a:lnTo>
                    <a:pt x="82" y="73"/>
                  </a:lnTo>
                  <a:lnTo>
                    <a:pt x="76" y="84"/>
                  </a:lnTo>
                  <a:lnTo>
                    <a:pt x="72" y="96"/>
                  </a:lnTo>
                  <a:lnTo>
                    <a:pt x="68" y="109"/>
                  </a:lnTo>
                  <a:lnTo>
                    <a:pt x="63" y="121"/>
                  </a:lnTo>
                  <a:lnTo>
                    <a:pt x="59" y="134"/>
                  </a:lnTo>
                  <a:lnTo>
                    <a:pt x="53" y="146"/>
                  </a:lnTo>
                  <a:lnTo>
                    <a:pt x="47" y="157"/>
                  </a:lnTo>
                  <a:lnTo>
                    <a:pt x="44" y="171"/>
                  </a:lnTo>
                  <a:lnTo>
                    <a:pt x="40" y="182"/>
                  </a:lnTo>
                  <a:lnTo>
                    <a:pt x="34" y="194"/>
                  </a:lnTo>
                  <a:lnTo>
                    <a:pt x="30" y="205"/>
                  </a:lnTo>
                  <a:lnTo>
                    <a:pt x="26" y="217"/>
                  </a:lnTo>
                  <a:lnTo>
                    <a:pt x="21" y="226"/>
                  </a:lnTo>
                  <a:lnTo>
                    <a:pt x="17" y="236"/>
                  </a:lnTo>
                  <a:lnTo>
                    <a:pt x="13" y="245"/>
                  </a:lnTo>
                  <a:lnTo>
                    <a:pt x="11" y="253"/>
                  </a:lnTo>
                  <a:lnTo>
                    <a:pt x="7" y="261"/>
                  </a:lnTo>
                  <a:lnTo>
                    <a:pt x="5" y="266"/>
                  </a:lnTo>
                  <a:lnTo>
                    <a:pt x="3" y="270"/>
                  </a:lnTo>
                  <a:lnTo>
                    <a:pt x="1" y="274"/>
                  </a:lnTo>
                  <a:lnTo>
                    <a:pt x="0" y="276"/>
                  </a:lnTo>
                  <a:lnTo>
                    <a:pt x="21" y="287"/>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98" name="Freeform 226"/>
            <p:cNvSpPr>
              <a:spLocks/>
            </p:cNvSpPr>
            <p:nvPr/>
          </p:nvSpPr>
          <p:spPr bwMode="auto">
            <a:xfrm>
              <a:off x="2816" y="2585"/>
              <a:ext cx="32" cy="51"/>
            </a:xfrm>
            <a:custGeom>
              <a:avLst/>
              <a:gdLst>
                <a:gd name="T0" fmla="*/ 29 w 32"/>
                <a:gd name="T1" fmla="*/ 40 h 51"/>
                <a:gd name="T2" fmla="*/ 27 w 32"/>
                <a:gd name="T3" fmla="*/ 40 h 51"/>
                <a:gd name="T4" fmla="*/ 27 w 32"/>
                <a:gd name="T5" fmla="*/ 38 h 51"/>
                <a:gd name="T6" fmla="*/ 27 w 32"/>
                <a:gd name="T7" fmla="*/ 36 h 51"/>
                <a:gd name="T8" fmla="*/ 25 w 32"/>
                <a:gd name="T9" fmla="*/ 34 h 51"/>
                <a:gd name="T10" fmla="*/ 25 w 32"/>
                <a:gd name="T11" fmla="*/ 33 h 51"/>
                <a:gd name="T12" fmla="*/ 25 w 32"/>
                <a:gd name="T13" fmla="*/ 31 h 51"/>
                <a:gd name="T14" fmla="*/ 23 w 32"/>
                <a:gd name="T15" fmla="*/ 31 h 51"/>
                <a:gd name="T16" fmla="*/ 23 w 32"/>
                <a:gd name="T17" fmla="*/ 29 h 51"/>
                <a:gd name="T18" fmla="*/ 25 w 32"/>
                <a:gd name="T19" fmla="*/ 29 h 51"/>
                <a:gd name="T20" fmla="*/ 25 w 32"/>
                <a:gd name="T21" fmla="*/ 27 h 51"/>
                <a:gd name="T22" fmla="*/ 25 w 32"/>
                <a:gd name="T23" fmla="*/ 25 h 51"/>
                <a:gd name="T24" fmla="*/ 25 w 32"/>
                <a:gd name="T25" fmla="*/ 23 h 51"/>
                <a:gd name="T26" fmla="*/ 27 w 32"/>
                <a:gd name="T27" fmla="*/ 23 h 51"/>
                <a:gd name="T28" fmla="*/ 27 w 32"/>
                <a:gd name="T29" fmla="*/ 21 h 51"/>
                <a:gd name="T30" fmla="*/ 27 w 32"/>
                <a:gd name="T31" fmla="*/ 19 h 51"/>
                <a:gd name="T32" fmla="*/ 29 w 32"/>
                <a:gd name="T33" fmla="*/ 17 h 51"/>
                <a:gd name="T34" fmla="*/ 29 w 32"/>
                <a:gd name="T35" fmla="*/ 15 h 51"/>
                <a:gd name="T36" fmla="*/ 31 w 32"/>
                <a:gd name="T37" fmla="*/ 13 h 51"/>
                <a:gd name="T38" fmla="*/ 31 w 32"/>
                <a:gd name="T39" fmla="*/ 11 h 51"/>
                <a:gd name="T40" fmla="*/ 10 w 32"/>
                <a:gd name="T41" fmla="*/ 0 h 51"/>
                <a:gd name="T42" fmla="*/ 10 w 32"/>
                <a:gd name="T43" fmla="*/ 4 h 51"/>
                <a:gd name="T44" fmla="*/ 8 w 32"/>
                <a:gd name="T45" fmla="*/ 6 h 51"/>
                <a:gd name="T46" fmla="*/ 6 w 32"/>
                <a:gd name="T47" fmla="*/ 8 h 51"/>
                <a:gd name="T48" fmla="*/ 6 w 32"/>
                <a:gd name="T49" fmla="*/ 10 h 51"/>
                <a:gd name="T50" fmla="*/ 6 w 32"/>
                <a:gd name="T51" fmla="*/ 11 h 51"/>
                <a:gd name="T52" fmla="*/ 4 w 32"/>
                <a:gd name="T53" fmla="*/ 11 h 51"/>
                <a:gd name="T54" fmla="*/ 4 w 32"/>
                <a:gd name="T55" fmla="*/ 13 h 51"/>
                <a:gd name="T56" fmla="*/ 2 w 32"/>
                <a:gd name="T57" fmla="*/ 15 h 51"/>
                <a:gd name="T58" fmla="*/ 2 w 32"/>
                <a:gd name="T59" fmla="*/ 17 h 51"/>
                <a:gd name="T60" fmla="*/ 2 w 32"/>
                <a:gd name="T61" fmla="*/ 19 h 51"/>
                <a:gd name="T62" fmla="*/ 2 w 32"/>
                <a:gd name="T63" fmla="*/ 21 h 51"/>
                <a:gd name="T64" fmla="*/ 0 w 32"/>
                <a:gd name="T65" fmla="*/ 21 h 51"/>
                <a:gd name="T66" fmla="*/ 0 w 32"/>
                <a:gd name="T67" fmla="*/ 23 h 51"/>
                <a:gd name="T68" fmla="*/ 0 w 32"/>
                <a:gd name="T69" fmla="*/ 25 h 51"/>
                <a:gd name="T70" fmla="*/ 0 w 32"/>
                <a:gd name="T71" fmla="*/ 27 h 51"/>
                <a:gd name="T72" fmla="*/ 0 w 32"/>
                <a:gd name="T73" fmla="*/ 29 h 51"/>
                <a:gd name="T74" fmla="*/ 0 w 32"/>
                <a:gd name="T75" fmla="*/ 31 h 51"/>
                <a:gd name="T76" fmla="*/ 0 w 32"/>
                <a:gd name="T77" fmla="*/ 33 h 51"/>
                <a:gd name="T78" fmla="*/ 0 w 32"/>
                <a:gd name="T79" fmla="*/ 34 h 51"/>
                <a:gd name="T80" fmla="*/ 0 w 32"/>
                <a:gd name="T81" fmla="*/ 36 h 51"/>
                <a:gd name="T82" fmla="*/ 2 w 32"/>
                <a:gd name="T83" fmla="*/ 38 h 51"/>
                <a:gd name="T84" fmla="*/ 2 w 32"/>
                <a:gd name="T85" fmla="*/ 40 h 51"/>
                <a:gd name="T86" fmla="*/ 2 w 32"/>
                <a:gd name="T87" fmla="*/ 42 h 51"/>
                <a:gd name="T88" fmla="*/ 2 w 32"/>
                <a:gd name="T89" fmla="*/ 44 h 51"/>
                <a:gd name="T90" fmla="*/ 4 w 32"/>
                <a:gd name="T91" fmla="*/ 44 h 51"/>
                <a:gd name="T92" fmla="*/ 4 w 32"/>
                <a:gd name="T93" fmla="*/ 46 h 51"/>
                <a:gd name="T94" fmla="*/ 6 w 32"/>
                <a:gd name="T95" fmla="*/ 48 h 51"/>
                <a:gd name="T96" fmla="*/ 6 w 32"/>
                <a:gd name="T97" fmla="*/ 50 h 51"/>
                <a:gd name="T98" fmla="*/ 6 w 32"/>
                <a:gd name="T99" fmla="*/ 48 h 51"/>
                <a:gd name="T100" fmla="*/ 29 w 32"/>
                <a:gd name="T101" fmla="*/ 40 h 5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2"/>
                <a:gd name="T154" fmla="*/ 0 h 51"/>
                <a:gd name="T155" fmla="*/ 32 w 32"/>
                <a:gd name="T156" fmla="*/ 51 h 5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2" h="51">
                  <a:moveTo>
                    <a:pt x="29" y="40"/>
                  </a:moveTo>
                  <a:lnTo>
                    <a:pt x="27" y="40"/>
                  </a:lnTo>
                  <a:lnTo>
                    <a:pt x="27" y="38"/>
                  </a:lnTo>
                  <a:lnTo>
                    <a:pt x="27" y="36"/>
                  </a:lnTo>
                  <a:lnTo>
                    <a:pt x="25" y="34"/>
                  </a:lnTo>
                  <a:lnTo>
                    <a:pt x="25" y="33"/>
                  </a:lnTo>
                  <a:lnTo>
                    <a:pt x="25" y="31"/>
                  </a:lnTo>
                  <a:lnTo>
                    <a:pt x="23" y="31"/>
                  </a:lnTo>
                  <a:lnTo>
                    <a:pt x="23" y="29"/>
                  </a:lnTo>
                  <a:lnTo>
                    <a:pt x="25" y="29"/>
                  </a:lnTo>
                  <a:lnTo>
                    <a:pt x="25" y="27"/>
                  </a:lnTo>
                  <a:lnTo>
                    <a:pt x="25" y="25"/>
                  </a:lnTo>
                  <a:lnTo>
                    <a:pt x="25" y="23"/>
                  </a:lnTo>
                  <a:lnTo>
                    <a:pt x="27" y="23"/>
                  </a:lnTo>
                  <a:lnTo>
                    <a:pt x="27" y="21"/>
                  </a:lnTo>
                  <a:lnTo>
                    <a:pt x="27" y="19"/>
                  </a:lnTo>
                  <a:lnTo>
                    <a:pt x="29" y="17"/>
                  </a:lnTo>
                  <a:lnTo>
                    <a:pt x="29" y="15"/>
                  </a:lnTo>
                  <a:lnTo>
                    <a:pt x="31" y="13"/>
                  </a:lnTo>
                  <a:lnTo>
                    <a:pt x="31" y="11"/>
                  </a:lnTo>
                  <a:lnTo>
                    <a:pt x="10" y="0"/>
                  </a:lnTo>
                  <a:lnTo>
                    <a:pt x="10" y="4"/>
                  </a:lnTo>
                  <a:lnTo>
                    <a:pt x="8" y="6"/>
                  </a:lnTo>
                  <a:lnTo>
                    <a:pt x="6" y="8"/>
                  </a:lnTo>
                  <a:lnTo>
                    <a:pt x="6" y="10"/>
                  </a:lnTo>
                  <a:lnTo>
                    <a:pt x="6" y="11"/>
                  </a:lnTo>
                  <a:lnTo>
                    <a:pt x="4" y="11"/>
                  </a:lnTo>
                  <a:lnTo>
                    <a:pt x="4" y="13"/>
                  </a:lnTo>
                  <a:lnTo>
                    <a:pt x="2" y="15"/>
                  </a:lnTo>
                  <a:lnTo>
                    <a:pt x="2" y="17"/>
                  </a:lnTo>
                  <a:lnTo>
                    <a:pt x="2" y="19"/>
                  </a:lnTo>
                  <a:lnTo>
                    <a:pt x="2" y="21"/>
                  </a:lnTo>
                  <a:lnTo>
                    <a:pt x="0" y="21"/>
                  </a:lnTo>
                  <a:lnTo>
                    <a:pt x="0" y="23"/>
                  </a:lnTo>
                  <a:lnTo>
                    <a:pt x="0" y="25"/>
                  </a:lnTo>
                  <a:lnTo>
                    <a:pt x="0" y="27"/>
                  </a:lnTo>
                  <a:lnTo>
                    <a:pt x="0" y="29"/>
                  </a:lnTo>
                  <a:lnTo>
                    <a:pt x="0" y="31"/>
                  </a:lnTo>
                  <a:lnTo>
                    <a:pt x="0" y="33"/>
                  </a:lnTo>
                  <a:lnTo>
                    <a:pt x="0" y="34"/>
                  </a:lnTo>
                  <a:lnTo>
                    <a:pt x="0" y="36"/>
                  </a:lnTo>
                  <a:lnTo>
                    <a:pt x="2" y="38"/>
                  </a:lnTo>
                  <a:lnTo>
                    <a:pt x="2" y="40"/>
                  </a:lnTo>
                  <a:lnTo>
                    <a:pt x="2" y="42"/>
                  </a:lnTo>
                  <a:lnTo>
                    <a:pt x="2" y="44"/>
                  </a:lnTo>
                  <a:lnTo>
                    <a:pt x="4" y="44"/>
                  </a:lnTo>
                  <a:lnTo>
                    <a:pt x="4" y="46"/>
                  </a:lnTo>
                  <a:lnTo>
                    <a:pt x="6" y="48"/>
                  </a:lnTo>
                  <a:lnTo>
                    <a:pt x="6" y="50"/>
                  </a:lnTo>
                  <a:lnTo>
                    <a:pt x="6" y="48"/>
                  </a:lnTo>
                  <a:lnTo>
                    <a:pt x="29" y="4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099" name="Freeform 227"/>
            <p:cNvSpPr>
              <a:spLocks/>
            </p:cNvSpPr>
            <p:nvPr/>
          </p:nvSpPr>
          <p:spPr bwMode="auto">
            <a:xfrm>
              <a:off x="2822" y="2625"/>
              <a:ext cx="29" cy="49"/>
            </a:xfrm>
            <a:custGeom>
              <a:avLst/>
              <a:gdLst>
                <a:gd name="T0" fmla="*/ 28 w 29"/>
                <a:gd name="T1" fmla="*/ 46 h 49"/>
                <a:gd name="T2" fmla="*/ 28 w 29"/>
                <a:gd name="T3" fmla="*/ 44 h 49"/>
                <a:gd name="T4" fmla="*/ 28 w 29"/>
                <a:gd name="T5" fmla="*/ 42 h 49"/>
                <a:gd name="T6" fmla="*/ 28 w 29"/>
                <a:gd name="T7" fmla="*/ 40 h 49"/>
                <a:gd name="T8" fmla="*/ 28 w 29"/>
                <a:gd name="T9" fmla="*/ 38 h 49"/>
                <a:gd name="T10" fmla="*/ 28 w 29"/>
                <a:gd name="T11" fmla="*/ 37 h 49"/>
                <a:gd name="T12" fmla="*/ 28 w 29"/>
                <a:gd name="T13" fmla="*/ 33 h 49"/>
                <a:gd name="T14" fmla="*/ 28 w 29"/>
                <a:gd name="T15" fmla="*/ 31 h 49"/>
                <a:gd name="T16" fmla="*/ 28 w 29"/>
                <a:gd name="T17" fmla="*/ 29 h 49"/>
                <a:gd name="T18" fmla="*/ 27 w 29"/>
                <a:gd name="T19" fmla="*/ 27 h 49"/>
                <a:gd name="T20" fmla="*/ 27 w 29"/>
                <a:gd name="T21" fmla="*/ 25 h 49"/>
                <a:gd name="T22" fmla="*/ 27 w 29"/>
                <a:gd name="T23" fmla="*/ 23 h 49"/>
                <a:gd name="T24" fmla="*/ 27 w 29"/>
                <a:gd name="T25" fmla="*/ 21 h 49"/>
                <a:gd name="T26" fmla="*/ 27 w 29"/>
                <a:gd name="T27" fmla="*/ 19 h 49"/>
                <a:gd name="T28" fmla="*/ 27 w 29"/>
                <a:gd name="T29" fmla="*/ 17 h 49"/>
                <a:gd name="T30" fmla="*/ 27 w 29"/>
                <a:gd name="T31" fmla="*/ 16 h 49"/>
                <a:gd name="T32" fmla="*/ 25 w 29"/>
                <a:gd name="T33" fmla="*/ 16 h 49"/>
                <a:gd name="T34" fmla="*/ 25 w 29"/>
                <a:gd name="T35" fmla="*/ 14 h 49"/>
                <a:gd name="T36" fmla="*/ 25 w 29"/>
                <a:gd name="T37" fmla="*/ 12 h 49"/>
                <a:gd name="T38" fmla="*/ 25 w 29"/>
                <a:gd name="T39" fmla="*/ 10 h 49"/>
                <a:gd name="T40" fmla="*/ 25 w 29"/>
                <a:gd name="T41" fmla="*/ 8 h 49"/>
                <a:gd name="T42" fmla="*/ 23 w 29"/>
                <a:gd name="T43" fmla="*/ 6 h 49"/>
                <a:gd name="T44" fmla="*/ 23 w 29"/>
                <a:gd name="T45" fmla="*/ 4 h 49"/>
                <a:gd name="T46" fmla="*/ 23 w 29"/>
                <a:gd name="T47" fmla="*/ 2 h 49"/>
                <a:gd name="T48" fmla="*/ 23 w 29"/>
                <a:gd name="T49" fmla="*/ 0 h 49"/>
                <a:gd name="T50" fmla="*/ 0 w 29"/>
                <a:gd name="T51" fmla="*/ 8 h 49"/>
                <a:gd name="T52" fmla="*/ 0 w 29"/>
                <a:gd name="T53" fmla="*/ 10 h 49"/>
                <a:gd name="T54" fmla="*/ 0 w 29"/>
                <a:gd name="T55" fmla="*/ 12 h 49"/>
                <a:gd name="T56" fmla="*/ 0 w 29"/>
                <a:gd name="T57" fmla="*/ 14 h 49"/>
                <a:gd name="T58" fmla="*/ 2 w 29"/>
                <a:gd name="T59" fmla="*/ 16 h 49"/>
                <a:gd name="T60" fmla="*/ 2 w 29"/>
                <a:gd name="T61" fmla="*/ 17 h 49"/>
                <a:gd name="T62" fmla="*/ 2 w 29"/>
                <a:gd name="T63" fmla="*/ 19 h 49"/>
                <a:gd name="T64" fmla="*/ 2 w 29"/>
                <a:gd name="T65" fmla="*/ 21 h 49"/>
                <a:gd name="T66" fmla="*/ 2 w 29"/>
                <a:gd name="T67" fmla="*/ 23 h 49"/>
                <a:gd name="T68" fmla="*/ 4 w 29"/>
                <a:gd name="T69" fmla="*/ 25 h 49"/>
                <a:gd name="T70" fmla="*/ 4 w 29"/>
                <a:gd name="T71" fmla="*/ 27 h 49"/>
                <a:gd name="T72" fmla="*/ 4 w 29"/>
                <a:gd name="T73" fmla="*/ 29 h 49"/>
                <a:gd name="T74" fmla="*/ 4 w 29"/>
                <a:gd name="T75" fmla="*/ 31 h 49"/>
                <a:gd name="T76" fmla="*/ 4 w 29"/>
                <a:gd name="T77" fmla="*/ 33 h 49"/>
                <a:gd name="T78" fmla="*/ 4 w 29"/>
                <a:gd name="T79" fmla="*/ 35 h 49"/>
                <a:gd name="T80" fmla="*/ 4 w 29"/>
                <a:gd name="T81" fmla="*/ 37 h 49"/>
                <a:gd name="T82" fmla="*/ 4 w 29"/>
                <a:gd name="T83" fmla="*/ 38 h 49"/>
                <a:gd name="T84" fmla="*/ 5 w 29"/>
                <a:gd name="T85" fmla="*/ 40 h 49"/>
                <a:gd name="T86" fmla="*/ 5 w 29"/>
                <a:gd name="T87" fmla="*/ 42 h 49"/>
                <a:gd name="T88" fmla="*/ 5 w 29"/>
                <a:gd name="T89" fmla="*/ 44 h 49"/>
                <a:gd name="T90" fmla="*/ 5 w 29"/>
                <a:gd name="T91" fmla="*/ 46 h 49"/>
                <a:gd name="T92" fmla="*/ 5 w 29"/>
                <a:gd name="T93" fmla="*/ 48 h 49"/>
                <a:gd name="T94" fmla="*/ 28 w 29"/>
                <a:gd name="T95" fmla="*/ 46 h 4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9"/>
                <a:gd name="T145" fmla="*/ 0 h 49"/>
                <a:gd name="T146" fmla="*/ 29 w 29"/>
                <a:gd name="T147" fmla="*/ 49 h 4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9" h="49">
                  <a:moveTo>
                    <a:pt x="28" y="46"/>
                  </a:moveTo>
                  <a:lnTo>
                    <a:pt x="28" y="44"/>
                  </a:lnTo>
                  <a:lnTo>
                    <a:pt x="28" y="42"/>
                  </a:lnTo>
                  <a:lnTo>
                    <a:pt x="28" y="40"/>
                  </a:lnTo>
                  <a:lnTo>
                    <a:pt x="28" y="38"/>
                  </a:lnTo>
                  <a:lnTo>
                    <a:pt x="28" y="37"/>
                  </a:lnTo>
                  <a:lnTo>
                    <a:pt x="28" y="33"/>
                  </a:lnTo>
                  <a:lnTo>
                    <a:pt x="28" y="31"/>
                  </a:lnTo>
                  <a:lnTo>
                    <a:pt x="28" y="29"/>
                  </a:lnTo>
                  <a:lnTo>
                    <a:pt x="27" y="27"/>
                  </a:lnTo>
                  <a:lnTo>
                    <a:pt x="27" y="25"/>
                  </a:lnTo>
                  <a:lnTo>
                    <a:pt x="27" y="23"/>
                  </a:lnTo>
                  <a:lnTo>
                    <a:pt x="27" y="21"/>
                  </a:lnTo>
                  <a:lnTo>
                    <a:pt x="27" y="19"/>
                  </a:lnTo>
                  <a:lnTo>
                    <a:pt x="27" y="17"/>
                  </a:lnTo>
                  <a:lnTo>
                    <a:pt x="27" y="16"/>
                  </a:lnTo>
                  <a:lnTo>
                    <a:pt x="25" y="16"/>
                  </a:lnTo>
                  <a:lnTo>
                    <a:pt x="25" y="14"/>
                  </a:lnTo>
                  <a:lnTo>
                    <a:pt x="25" y="12"/>
                  </a:lnTo>
                  <a:lnTo>
                    <a:pt x="25" y="10"/>
                  </a:lnTo>
                  <a:lnTo>
                    <a:pt x="25" y="8"/>
                  </a:lnTo>
                  <a:lnTo>
                    <a:pt x="23" y="6"/>
                  </a:lnTo>
                  <a:lnTo>
                    <a:pt x="23" y="4"/>
                  </a:lnTo>
                  <a:lnTo>
                    <a:pt x="23" y="2"/>
                  </a:lnTo>
                  <a:lnTo>
                    <a:pt x="23" y="0"/>
                  </a:lnTo>
                  <a:lnTo>
                    <a:pt x="0" y="8"/>
                  </a:lnTo>
                  <a:lnTo>
                    <a:pt x="0" y="10"/>
                  </a:lnTo>
                  <a:lnTo>
                    <a:pt x="0" y="12"/>
                  </a:lnTo>
                  <a:lnTo>
                    <a:pt x="0" y="14"/>
                  </a:lnTo>
                  <a:lnTo>
                    <a:pt x="2" y="16"/>
                  </a:lnTo>
                  <a:lnTo>
                    <a:pt x="2" y="17"/>
                  </a:lnTo>
                  <a:lnTo>
                    <a:pt x="2" y="19"/>
                  </a:lnTo>
                  <a:lnTo>
                    <a:pt x="2" y="21"/>
                  </a:lnTo>
                  <a:lnTo>
                    <a:pt x="2" y="23"/>
                  </a:lnTo>
                  <a:lnTo>
                    <a:pt x="4" y="25"/>
                  </a:lnTo>
                  <a:lnTo>
                    <a:pt x="4" y="27"/>
                  </a:lnTo>
                  <a:lnTo>
                    <a:pt x="4" y="29"/>
                  </a:lnTo>
                  <a:lnTo>
                    <a:pt x="4" y="31"/>
                  </a:lnTo>
                  <a:lnTo>
                    <a:pt x="4" y="33"/>
                  </a:lnTo>
                  <a:lnTo>
                    <a:pt x="4" y="35"/>
                  </a:lnTo>
                  <a:lnTo>
                    <a:pt x="4" y="37"/>
                  </a:lnTo>
                  <a:lnTo>
                    <a:pt x="4" y="38"/>
                  </a:lnTo>
                  <a:lnTo>
                    <a:pt x="5" y="40"/>
                  </a:lnTo>
                  <a:lnTo>
                    <a:pt x="5" y="42"/>
                  </a:lnTo>
                  <a:lnTo>
                    <a:pt x="5" y="44"/>
                  </a:lnTo>
                  <a:lnTo>
                    <a:pt x="5" y="46"/>
                  </a:lnTo>
                  <a:lnTo>
                    <a:pt x="5" y="48"/>
                  </a:lnTo>
                  <a:lnTo>
                    <a:pt x="28" y="46"/>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100" name="Freeform 228"/>
            <p:cNvSpPr>
              <a:spLocks/>
            </p:cNvSpPr>
            <p:nvPr/>
          </p:nvSpPr>
          <p:spPr bwMode="auto">
            <a:xfrm>
              <a:off x="2826" y="2671"/>
              <a:ext cx="27" cy="47"/>
            </a:xfrm>
            <a:custGeom>
              <a:avLst/>
              <a:gdLst>
                <a:gd name="T0" fmla="*/ 23 w 27"/>
                <a:gd name="T1" fmla="*/ 46 h 47"/>
                <a:gd name="T2" fmla="*/ 24 w 27"/>
                <a:gd name="T3" fmla="*/ 44 h 47"/>
                <a:gd name="T4" fmla="*/ 24 w 27"/>
                <a:gd name="T5" fmla="*/ 42 h 47"/>
                <a:gd name="T6" fmla="*/ 24 w 27"/>
                <a:gd name="T7" fmla="*/ 40 h 47"/>
                <a:gd name="T8" fmla="*/ 24 w 27"/>
                <a:gd name="T9" fmla="*/ 38 h 47"/>
                <a:gd name="T10" fmla="*/ 24 w 27"/>
                <a:gd name="T11" fmla="*/ 37 h 47"/>
                <a:gd name="T12" fmla="*/ 24 w 27"/>
                <a:gd name="T13" fmla="*/ 35 h 47"/>
                <a:gd name="T14" fmla="*/ 24 w 27"/>
                <a:gd name="T15" fmla="*/ 33 h 47"/>
                <a:gd name="T16" fmla="*/ 26 w 27"/>
                <a:gd name="T17" fmla="*/ 31 h 47"/>
                <a:gd name="T18" fmla="*/ 26 w 27"/>
                <a:gd name="T19" fmla="*/ 27 h 47"/>
                <a:gd name="T20" fmla="*/ 26 w 27"/>
                <a:gd name="T21" fmla="*/ 25 h 47"/>
                <a:gd name="T22" fmla="*/ 26 w 27"/>
                <a:gd name="T23" fmla="*/ 23 h 47"/>
                <a:gd name="T24" fmla="*/ 26 w 27"/>
                <a:gd name="T25" fmla="*/ 21 h 47"/>
                <a:gd name="T26" fmla="*/ 26 w 27"/>
                <a:gd name="T27" fmla="*/ 19 h 47"/>
                <a:gd name="T28" fmla="*/ 26 w 27"/>
                <a:gd name="T29" fmla="*/ 17 h 47"/>
                <a:gd name="T30" fmla="*/ 26 w 27"/>
                <a:gd name="T31" fmla="*/ 15 h 47"/>
                <a:gd name="T32" fmla="*/ 26 w 27"/>
                <a:gd name="T33" fmla="*/ 14 h 47"/>
                <a:gd name="T34" fmla="*/ 26 w 27"/>
                <a:gd name="T35" fmla="*/ 12 h 47"/>
                <a:gd name="T36" fmla="*/ 26 w 27"/>
                <a:gd name="T37" fmla="*/ 10 h 47"/>
                <a:gd name="T38" fmla="*/ 24 w 27"/>
                <a:gd name="T39" fmla="*/ 8 h 47"/>
                <a:gd name="T40" fmla="*/ 24 w 27"/>
                <a:gd name="T41" fmla="*/ 6 h 47"/>
                <a:gd name="T42" fmla="*/ 24 w 27"/>
                <a:gd name="T43" fmla="*/ 4 h 47"/>
                <a:gd name="T44" fmla="*/ 24 w 27"/>
                <a:gd name="T45" fmla="*/ 2 h 47"/>
                <a:gd name="T46" fmla="*/ 24 w 27"/>
                <a:gd name="T47" fmla="*/ 0 h 47"/>
                <a:gd name="T48" fmla="*/ 1 w 27"/>
                <a:gd name="T49" fmla="*/ 2 h 47"/>
                <a:gd name="T50" fmla="*/ 1 w 27"/>
                <a:gd name="T51" fmla="*/ 4 h 47"/>
                <a:gd name="T52" fmla="*/ 1 w 27"/>
                <a:gd name="T53" fmla="*/ 6 h 47"/>
                <a:gd name="T54" fmla="*/ 1 w 27"/>
                <a:gd name="T55" fmla="*/ 8 h 47"/>
                <a:gd name="T56" fmla="*/ 1 w 27"/>
                <a:gd name="T57" fmla="*/ 10 h 47"/>
                <a:gd name="T58" fmla="*/ 1 w 27"/>
                <a:gd name="T59" fmla="*/ 12 h 47"/>
                <a:gd name="T60" fmla="*/ 1 w 27"/>
                <a:gd name="T61" fmla="*/ 14 h 47"/>
                <a:gd name="T62" fmla="*/ 1 w 27"/>
                <a:gd name="T63" fmla="*/ 15 h 47"/>
                <a:gd name="T64" fmla="*/ 1 w 27"/>
                <a:gd name="T65" fmla="*/ 17 h 47"/>
                <a:gd name="T66" fmla="*/ 1 w 27"/>
                <a:gd name="T67" fmla="*/ 19 h 47"/>
                <a:gd name="T68" fmla="*/ 1 w 27"/>
                <a:gd name="T69" fmla="*/ 21 h 47"/>
                <a:gd name="T70" fmla="*/ 1 w 27"/>
                <a:gd name="T71" fmla="*/ 23 h 47"/>
                <a:gd name="T72" fmla="*/ 1 w 27"/>
                <a:gd name="T73" fmla="*/ 25 h 47"/>
                <a:gd name="T74" fmla="*/ 1 w 27"/>
                <a:gd name="T75" fmla="*/ 27 h 47"/>
                <a:gd name="T76" fmla="*/ 1 w 27"/>
                <a:gd name="T77" fmla="*/ 29 h 47"/>
                <a:gd name="T78" fmla="*/ 1 w 27"/>
                <a:gd name="T79" fmla="*/ 31 h 47"/>
                <a:gd name="T80" fmla="*/ 1 w 27"/>
                <a:gd name="T81" fmla="*/ 33 h 47"/>
                <a:gd name="T82" fmla="*/ 1 w 27"/>
                <a:gd name="T83" fmla="*/ 35 h 47"/>
                <a:gd name="T84" fmla="*/ 1 w 27"/>
                <a:gd name="T85" fmla="*/ 37 h 47"/>
                <a:gd name="T86" fmla="*/ 0 w 27"/>
                <a:gd name="T87" fmla="*/ 38 h 47"/>
                <a:gd name="T88" fmla="*/ 0 w 27"/>
                <a:gd name="T89" fmla="*/ 40 h 47"/>
                <a:gd name="T90" fmla="*/ 0 w 27"/>
                <a:gd name="T91" fmla="*/ 42 h 47"/>
                <a:gd name="T92" fmla="*/ 23 w 27"/>
                <a:gd name="T93" fmla="*/ 46 h 4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7"/>
                <a:gd name="T142" fmla="*/ 0 h 47"/>
                <a:gd name="T143" fmla="*/ 27 w 27"/>
                <a:gd name="T144" fmla="*/ 47 h 4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7" h="47">
                  <a:moveTo>
                    <a:pt x="23" y="46"/>
                  </a:moveTo>
                  <a:lnTo>
                    <a:pt x="24" y="44"/>
                  </a:lnTo>
                  <a:lnTo>
                    <a:pt x="24" y="42"/>
                  </a:lnTo>
                  <a:lnTo>
                    <a:pt x="24" y="40"/>
                  </a:lnTo>
                  <a:lnTo>
                    <a:pt x="24" y="38"/>
                  </a:lnTo>
                  <a:lnTo>
                    <a:pt x="24" y="37"/>
                  </a:lnTo>
                  <a:lnTo>
                    <a:pt x="24" y="35"/>
                  </a:lnTo>
                  <a:lnTo>
                    <a:pt x="24" y="33"/>
                  </a:lnTo>
                  <a:lnTo>
                    <a:pt x="26" y="31"/>
                  </a:lnTo>
                  <a:lnTo>
                    <a:pt x="26" y="27"/>
                  </a:lnTo>
                  <a:lnTo>
                    <a:pt x="26" y="25"/>
                  </a:lnTo>
                  <a:lnTo>
                    <a:pt x="26" y="23"/>
                  </a:lnTo>
                  <a:lnTo>
                    <a:pt x="26" y="21"/>
                  </a:lnTo>
                  <a:lnTo>
                    <a:pt x="26" y="19"/>
                  </a:lnTo>
                  <a:lnTo>
                    <a:pt x="26" y="17"/>
                  </a:lnTo>
                  <a:lnTo>
                    <a:pt x="26" y="15"/>
                  </a:lnTo>
                  <a:lnTo>
                    <a:pt x="26" y="14"/>
                  </a:lnTo>
                  <a:lnTo>
                    <a:pt x="26" y="12"/>
                  </a:lnTo>
                  <a:lnTo>
                    <a:pt x="26" y="10"/>
                  </a:lnTo>
                  <a:lnTo>
                    <a:pt x="24" y="8"/>
                  </a:lnTo>
                  <a:lnTo>
                    <a:pt x="24" y="6"/>
                  </a:lnTo>
                  <a:lnTo>
                    <a:pt x="24" y="4"/>
                  </a:lnTo>
                  <a:lnTo>
                    <a:pt x="24" y="2"/>
                  </a:lnTo>
                  <a:lnTo>
                    <a:pt x="24" y="0"/>
                  </a:lnTo>
                  <a:lnTo>
                    <a:pt x="1" y="2"/>
                  </a:lnTo>
                  <a:lnTo>
                    <a:pt x="1" y="4"/>
                  </a:lnTo>
                  <a:lnTo>
                    <a:pt x="1" y="6"/>
                  </a:lnTo>
                  <a:lnTo>
                    <a:pt x="1" y="8"/>
                  </a:lnTo>
                  <a:lnTo>
                    <a:pt x="1" y="10"/>
                  </a:lnTo>
                  <a:lnTo>
                    <a:pt x="1" y="12"/>
                  </a:lnTo>
                  <a:lnTo>
                    <a:pt x="1" y="14"/>
                  </a:lnTo>
                  <a:lnTo>
                    <a:pt x="1" y="15"/>
                  </a:lnTo>
                  <a:lnTo>
                    <a:pt x="1" y="17"/>
                  </a:lnTo>
                  <a:lnTo>
                    <a:pt x="1" y="19"/>
                  </a:lnTo>
                  <a:lnTo>
                    <a:pt x="1" y="21"/>
                  </a:lnTo>
                  <a:lnTo>
                    <a:pt x="1" y="23"/>
                  </a:lnTo>
                  <a:lnTo>
                    <a:pt x="1" y="25"/>
                  </a:lnTo>
                  <a:lnTo>
                    <a:pt x="1" y="27"/>
                  </a:lnTo>
                  <a:lnTo>
                    <a:pt x="1" y="29"/>
                  </a:lnTo>
                  <a:lnTo>
                    <a:pt x="1" y="31"/>
                  </a:lnTo>
                  <a:lnTo>
                    <a:pt x="1" y="33"/>
                  </a:lnTo>
                  <a:lnTo>
                    <a:pt x="1" y="35"/>
                  </a:lnTo>
                  <a:lnTo>
                    <a:pt x="1" y="37"/>
                  </a:lnTo>
                  <a:lnTo>
                    <a:pt x="0" y="38"/>
                  </a:lnTo>
                  <a:lnTo>
                    <a:pt x="0" y="40"/>
                  </a:lnTo>
                  <a:lnTo>
                    <a:pt x="0" y="42"/>
                  </a:lnTo>
                  <a:lnTo>
                    <a:pt x="23" y="46"/>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101" name="Freeform 229"/>
            <p:cNvSpPr>
              <a:spLocks/>
            </p:cNvSpPr>
            <p:nvPr/>
          </p:nvSpPr>
          <p:spPr bwMode="auto">
            <a:xfrm>
              <a:off x="2676" y="2713"/>
              <a:ext cx="174" cy="155"/>
            </a:xfrm>
            <a:custGeom>
              <a:avLst/>
              <a:gdLst>
                <a:gd name="T0" fmla="*/ 10 w 174"/>
                <a:gd name="T1" fmla="*/ 132 h 155"/>
                <a:gd name="T2" fmla="*/ 29 w 174"/>
                <a:gd name="T3" fmla="*/ 144 h 155"/>
                <a:gd name="T4" fmla="*/ 46 w 174"/>
                <a:gd name="T5" fmla="*/ 152 h 155"/>
                <a:gd name="T6" fmla="*/ 63 w 174"/>
                <a:gd name="T7" fmla="*/ 154 h 155"/>
                <a:gd name="T8" fmla="*/ 81 w 174"/>
                <a:gd name="T9" fmla="*/ 152 h 155"/>
                <a:gd name="T10" fmla="*/ 96 w 174"/>
                <a:gd name="T11" fmla="*/ 146 h 155"/>
                <a:gd name="T12" fmla="*/ 109 w 174"/>
                <a:gd name="T13" fmla="*/ 136 h 155"/>
                <a:gd name="T14" fmla="*/ 121 w 174"/>
                <a:gd name="T15" fmla="*/ 125 h 155"/>
                <a:gd name="T16" fmla="*/ 130 w 174"/>
                <a:gd name="T17" fmla="*/ 111 h 155"/>
                <a:gd name="T18" fmla="*/ 140 w 174"/>
                <a:gd name="T19" fmla="*/ 98 h 155"/>
                <a:gd name="T20" fmla="*/ 148 w 174"/>
                <a:gd name="T21" fmla="*/ 83 h 155"/>
                <a:gd name="T22" fmla="*/ 155 w 174"/>
                <a:gd name="T23" fmla="*/ 67 h 155"/>
                <a:gd name="T24" fmla="*/ 161 w 174"/>
                <a:gd name="T25" fmla="*/ 52 h 155"/>
                <a:gd name="T26" fmla="*/ 165 w 174"/>
                <a:gd name="T27" fmla="*/ 37 h 155"/>
                <a:gd name="T28" fmla="*/ 169 w 174"/>
                <a:gd name="T29" fmla="*/ 23 h 155"/>
                <a:gd name="T30" fmla="*/ 173 w 174"/>
                <a:gd name="T31" fmla="*/ 10 h 155"/>
                <a:gd name="T32" fmla="*/ 150 w 174"/>
                <a:gd name="T33" fmla="*/ 0 h 155"/>
                <a:gd name="T34" fmla="*/ 148 w 174"/>
                <a:gd name="T35" fmla="*/ 10 h 155"/>
                <a:gd name="T36" fmla="*/ 144 w 174"/>
                <a:gd name="T37" fmla="*/ 23 h 155"/>
                <a:gd name="T38" fmla="*/ 140 w 174"/>
                <a:gd name="T39" fmla="*/ 37 h 155"/>
                <a:gd name="T40" fmla="*/ 134 w 174"/>
                <a:gd name="T41" fmla="*/ 50 h 155"/>
                <a:gd name="T42" fmla="*/ 129 w 174"/>
                <a:gd name="T43" fmla="*/ 65 h 155"/>
                <a:gd name="T44" fmla="*/ 123 w 174"/>
                <a:gd name="T45" fmla="*/ 79 h 155"/>
                <a:gd name="T46" fmla="*/ 115 w 174"/>
                <a:gd name="T47" fmla="*/ 92 h 155"/>
                <a:gd name="T48" fmla="*/ 107 w 174"/>
                <a:gd name="T49" fmla="*/ 104 h 155"/>
                <a:gd name="T50" fmla="*/ 98 w 174"/>
                <a:gd name="T51" fmla="*/ 113 h 155"/>
                <a:gd name="T52" fmla="*/ 88 w 174"/>
                <a:gd name="T53" fmla="*/ 121 h 155"/>
                <a:gd name="T54" fmla="*/ 81 w 174"/>
                <a:gd name="T55" fmla="*/ 127 h 155"/>
                <a:gd name="T56" fmla="*/ 69 w 174"/>
                <a:gd name="T57" fmla="*/ 129 h 155"/>
                <a:gd name="T58" fmla="*/ 60 w 174"/>
                <a:gd name="T59" fmla="*/ 129 h 155"/>
                <a:gd name="T60" fmla="*/ 46 w 174"/>
                <a:gd name="T61" fmla="*/ 127 h 155"/>
                <a:gd name="T62" fmla="*/ 31 w 174"/>
                <a:gd name="T63" fmla="*/ 119 h 155"/>
                <a:gd name="T64" fmla="*/ 16 w 174"/>
                <a:gd name="T65" fmla="*/ 106 h 1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4"/>
                <a:gd name="T100" fmla="*/ 0 h 155"/>
                <a:gd name="T101" fmla="*/ 174 w 174"/>
                <a:gd name="T102" fmla="*/ 155 h 1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4" h="155">
                  <a:moveTo>
                    <a:pt x="0" y="125"/>
                  </a:moveTo>
                  <a:lnTo>
                    <a:pt x="10" y="132"/>
                  </a:lnTo>
                  <a:lnTo>
                    <a:pt x="19" y="138"/>
                  </a:lnTo>
                  <a:lnTo>
                    <a:pt x="29" y="144"/>
                  </a:lnTo>
                  <a:lnTo>
                    <a:pt x="37" y="148"/>
                  </a:lnTo>
                  <a:lnTo>
                    <a:pt x="46" y="152"/>
                  </a:lnTo>
                  <a:lnTo>
                    <a:pt x="56" y="154"/>
                  </a:lnTo>
                  <a:lnTo>
                    <a:pt x="63" y="154"/>
                  </a:lnTo>
                  <a:lnTo>
                    <a:pt x="73" y="154"/>
                  </a:lnTo>
                  <a:lnTo>
                    <a:pt x="81" y="152"/>
                  </a:lnTo>
                  <a:lnTo>
                    <a:pt x="88" y="150"/>
                  </a:lnTo>
                  <a:lnTo>
                    <a:pt x="96" y="146"/>
                  </a:lnTo>
                  <a:lnTo>
                    <a:pt x="104" y="142"/>
                  </a:lnTo>
                  <a:lnTo>
                    <a:pt x="109" y="136"/>
                  </a:lnTo>
                  <a:lnTo>
                    <a:pt x="115" y="131"/>
                  </a:lnTo>
                  <a:lnTo>
                    <a:pt x="121" y="125"/>
                  </a:lnTo>
                  <a:lnTo>
                    <a:pt x="127" y="119"/>
                  </a:lnTo>
                  <a:lnTo>
                    <a:pt x="130" y="111"/>
                  </a:lnTo>
                  <a:lnTo>
                    <a:pt x="136" y="104"/>
                  </a:lnTo>
                  <a:lnTo>
                    <a:pt x="140" y="98"/>
                  </a:lnTo>
                  <a:lnTo>
                    <a:pt x="144" y="90"/>
                  </a:lnTo>
                  <a:lnTo>
                    <a:pt x="148" y="83"/>
                  </a:lnTo>
                  <a:lnTo>
                    <a:pt x="151" y="75"/>
                  </a:lnTo>
                  <a:lnTo>
                    <a:pt x="155" y="67"/>
                  </a:lnTo>
                  <a:lnTo>
                    <a:pt x="157" y="60"/>
                  </a:lnTo>
                  <a:lnTo>
                    <a:pt x="161" y="52"/>
                  </a:lnTo>
                  <a:lnTo>
                    <a:pt x="163" y="44"/>
                  </a:lnTo>
                  <a:lnTo>
                    <a:pt x="165" y="37"/>
                  </a:lnTo>
                  <a:lnTo>
                    <a:pt x="167" y="29"/>
                  </a:lnTo>
                  <a:lnTo>
                    <a:pt x="169" y="23"/>
                  </a:lnTo>
                  <a:lnTo>
                    <a:pt x="171" y="16"/>
                  </a:lnTo>
                  <a:lnTo>
                    <a:pt x="173" y="10"/>
                  </a:lnTo>
                  <a:lnTo>
                    <a:pt x="173" y="4"/>
                  </a:lnTo>
                  <a:lnTo>
                    <a:pt x="150" y="0"/>
                  </a:lnTo>
                  <a:lnTo>
                    <a:pt x="150" y="4"/>
                  </a:lnTo>
                  <a:lnTo>
                    <a:pt x="148" y="10"/>
                  </a:lnTo>
                  <a:lnTo>
                    <a:pt x="146" y="16"/>
                  </a:lnTo>
                  <a:lnTo>
                    <a:pt x="144" y="23"/>
                  </a:lnTo>
                  <a:lnTo>
                    <a:pt x="142" y="29"/>
                  </a:lnTo>
                  <a:lnTo>
                    <a:pt x="140" y="37"/>
                  </a:lnTo>
                  <a:lnTo>
                    <a:pt x="138" y="44"/>
                  </a:lnTo>
                  <a:lnTo>
                    <a:pt x="134" y="50"/>
                  </a:lnTo>
                  <a:lnTo>
                    <a:pt x="132" y="58"/>
                  </a:lnTo>
                  <a:lnTo>
                    <a:pt x="129" y="65"/>
                  </a:lnTo>
                  <a:lnTo>
                    <a:pt x="127" y="71"/>
                  </a:lnTo>
                  <a:lnTo>
                    <a:pt x="123" y="79"/>
                  </a:lnTo>
                  <a:lnTo>
                    <a:pt x="119" y="86"/>
                  </a:lnTo>
                  <a:lnTo>
                    <a:pt x="115" y="92"/>
                  </a:lnTo>
                  <a:lnTo>
                    <a:pt x="111" y="98"/>
                  </a:lnTo>
                  <a:lnTo>
                    <a:pt x="107" y="104"/>
                  </a:lnTo>
                  <a:lnTo>
                    <a:pt x="104" y="109"/>
                  </a:lnTo>
                  <a:lnTo>
                    <a:pt x="98" y="113"/>
                  </a:lnTo>
                  <a:lnTo>
                    <a:pt x="94" y="117"/>
                  </a:lnTo>
                  <a:lnTo>
                    <a:pt x="88" y="121"/>
                  </a:lnTo>
                  <a:lnTo>
                    <a:pt x="85" y="125"/>
                  </a:lnTo>
                  <a:lnTo>
                    <a:pt x="81" y="127"/>
                  </a:lnTo>
                  <a:lnTo>
                    <a:pt x="75" y="129"/>
                  </a:lnTo>
                  <a:lnTo>
                    <a:pt x="69" y="129"/>
                  </a:lnTo>
                  <a:lnTo>
                    <a:pt x="63" y="129"/>
                  </a:lnTo>
                  <a:lnTo>
                    <a:pt x="60" y="129"/>
                  </a:lnTo>
                  <a:lnTo>
                    <a:pt x="52" y="129"/>
                  </a:lnTo>
                  <a:lnTo>
                    <a:pt x="46" y="127"/>
                  </a:lnTo>
                  <a:lnTo>
                    <a:pt x="39" y="123"/>
                  </a:lnTo>
                  <a:lnTo>
                    <a:pt x="31" y="119"/>
                  </a:lnTo>
                  <a:lnTo>
                    <a:pt x="23" y="113"/>
                  </a:lnTo>
                  <a:lnTo>
                    <a:pt x="16" y="106"/>
                  </a:lnTo>
                  <a:lnTo>
                    <a:pt x="0" y="125"/>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102" name="Freeform 230"/>
            <p:cNvSpPr>
              <a:spLocks/>
            </p:cNvSpPr>
            <p:nvPr/>
          </p:nvSpPr>
          <p:spPr bwMode="auto">
            <a:xfrm>
              <a:off x="3086" y="1529"/>
              <a:ext cx="188" cy="724"/>
            </a:xfrm>
            <a:custGeom>
              <a:avLst/>
              <a:gdLst>
                <a:gd name="T0" fmla="*/ 7 w 188"/>
                <a:gd name="T1" fmla="*/ 12 h 724"/>
                <a:gd name="T2" fmla="*/ 13 w 188"/>
                <a:gd name="T3" fmla="*/ 18 h 724"/>
                <a:gd name="T4" fmla="*/ 19 w 188"/>
                <a:gd name="T5" fmla="*/ 23 h 724"/>
                <a:gd name="T6" fmla="*/ 27 w 188"/>
                <a:gd name="T7" fmla="*/ 27 h 724"/>
                <a:gd name="T8" fmla="*/ 36 w 188"/>
                <a:gd name="T9" fmla="*/ 25 h 724"/>
                <a:gd name="T10" fmla="*/ 40 w 188"/>
                <a:gd name="T11" fmla="*/ 16 h 724"/>
                <a:gd name="T12" fmla="*/ 46 w 188"/>
                <a:gd name="T13" fmla="*/ 10 h 724"/>
                <a:gd name="T14" fmla="*/ 53 w 188"/>
                <a:gd name="T15" fmla="*/ 4 h 724"/>
                <a:gd name="T16" fmla="*/ 67 w 188"/>
                <a:gd name="T17" fmla="*/ 2 h 724"/>
                <a:gd name="T18" fmla="*/ 82 w 188"/>
                <a:gd name="T19" fmla="*/ 0 h 724"/>
                <a:gd name="T20" fmla="*/ 97 w 188"/>
                <a:gd name="T21" fmla="*/ 4 h 724"/>
                <a:gd name="T22" fmla="*/ 109 w 188"/>
                <a:gd name="T23" fmla="*/ 12 h 724"/>
                <a:gd name="T24" fmla="*/ 117 w 188"/>
                <a:gd name="T25" fmla="*/ 23 h 724"/>
                <a:gd name="T26" fmla="*/ 120 w 188"/>
                <a:gd name="T27" fmla="*/ 35 h 724"/>
                <a:gd name="T28" fmla="*/ 122 w 188"/>
                <a:gd name="T29" fmla="*/ 46 h 724"/>
                <a:gd name="T30" fmla="*/ 122 w 188"/>
                <a:gd name="T31" fmla="*/ 62 h 724"/>
                <a:gd name="T32" fmla="*/ 122 w 188"/>
                <a:gd name="T33" fmla="*/ 79 h 724"/>
                <a:gd name="T34" fmla="*/ 124 w 188"/>
                <a:gd name="T35" fmla="*/ 98 h 724"/>
                <a:gd name="T36" fmla="*/ 124 w 188"/>
                <a:gd name="T37" fmla="*/ 117 h 724"/>
                <a:gd name="T38" fmla="*/ 128 w 188"/>
                <a:gd name="T39" fmla="*/ 133 h 724"/>
                <a:gd name="T40" fmla="*/ 130 w 188"/>
                <a:gd name="T41" fmla="*/ 144 h 724"/>
                <a:gd name="T42" fmla="*/ 130 w 188"/>
                <a:gd name="T43" fmla="*/ 159 h 724"/>
                <a:gd name="T44" fmla="*/ 130 w 188"/>
                <a:gd name="T45" fmla="*/ 181 h 724"/>
                <a:gd name="T46" fmla="*/ 132 w 188"/>
                <a:gd name="T47" fmla="*/ 204 h 724"/>
                <a:gd name="T48" fmla="*/ 136 w 188"/>
                <a:gd name="T49" fmla="*/ 225 h 724"/>
                <a:gd name="T50" fmla="*/ 138 w 188"/>
                <a:gd name="T51" fmla="*/ 238 h 724"/>
                <a:gd name="T52" fmla="*/ 138 w 188"/>
                <a:gd name="T53" fmla="*/ 265 h 724"/>
                <a:gd name="T54" fmla="*/ 140 w 188"/>
                <a:gd name="T55" fmla="*/ 301 h 724"/>
                <a:gd name="T56" fmla="*/ 140 w 188"/>
                <a:gd name="T57" fmla="*/ 341 h 724"/>
                <a:gd name="T58" fmla="*/ 140 w 188"/>
                <a:gd name="T59" fmla="*/ 376 h 724"/>
                <a:gd name="T60" fmla="*/ 141 w 188"/>
                <a:gd name="T61" fmla="*/ 407 h 724"/>
                <a:gd name="T62" fmla="*/ 143 w 188"/>
                <a:gd name="T63" fmla="*/ 441 h 724"/>
                <a:gd name="T64" fmla="*/ 151 w 188"/>
                <a:gd name="T65" fmla="*/ 477 h 724"/>
                <a:gd name="T66" fmla="*/ 161 w 188"/>
                <a:gd name="T67" fmla="*/ 508 h 724"/>
                <a:gd name="T68" fmla="*/ 176 w 188"/>
                <a:gd name="T69" fmla="*/ 533 h 724"/>
                <a:gd name="T70" fmla="*/ 187 w 188"/>
                <a:gd name="T71" fmla="*/ 546 h 724"/>
                <a:gd name="T72" fmla="*/ 185 w 188"/>
                <a:gd name="T73" fmla="*/ 558 h 724"/>
                <a:gd name="T74" fmla="*/ 185 w 188"/>
                <a:gd name="T75" fmla="*/ 571 h 724"/>
                <a:gd name="T76" fmla="*/ 185 w 188"/>
                <a:gd name="T77" fmla="*/ 587 h 724"/>
                <a:gd name="T78" fmla="*/ 185 w 188"/>
                <a:gd name="T79" fmla="*/ 604 h 724"/>
                <a:gd name="T80" fmla="*/ 185 w 188"/>
                <a:gd name="T81" fmla="*/ 617 h 724"/>
                <a:gd name="T82" fmla="*/ 178 w 188"/>
                <a:gd name="T83" fmla="*/ 629 h 724"/>
                <a:gd name="T84" fmla="*/ 166 w 188"/>
                <a:gd name="T85" fmla="*/ 636 h 724"/>
                <a:gd name="T86" fmla="*/ 153 w 188"/>
                <a:gd name="T87" fmla="*/ 640 h 724"/>
                <a:gd name="T88" fmla="*/ 141 w 188"/>
                <a:gd name="T89" fmla="*/ 640 h 724"/>
                <a:gd name="T90" fmla="*/ 128 w 188"/>
                <a:gd name="T91" fmla="*/ 636 h 724"/>
                <a:gd name="T92" fmla="*/ 113 w 188"/>
                <a:gd name="T93" fmla="*/ 629 h 724"/>
                <a:gd name="T94" fmla="*/ 96 w 188"/>
                <a:gd name="T95" fmla="*/ 625 h 724"/>
                <a:gd name="T96" fmla="*/ 78 w 188"/>
                <a:gd name="T97" fmla="*/ 625 h 724"/>
                <a:gd name="T98" fmla="*/ 67 w 188"/>
                <a:gd name="T99" fmla="*/ 633 h 724"/>
                <a:gd name="T100" fmla="*/ 61 w 188"/>
                <a:gd name="T101" fmla="*/ 652 h 724"/>
                <a:gd name="T102" fmla="*/ 61 w 188"/>
                <a:gd name="T103" fmla="*/ 673 h 724"/>
                <a:gd name="T104" fmla="*/ 63 w 188"/>
                <a:gd name="T105" fmla="*/ 690 h 724"/>
                <a:gd name="T106" fmla="*/ 67 w 188"/>
                <a:gd name="T107" fmla="*/ 707 h 724"/>
                <a:gd name="T108" fmla="*/ 71 w 188"/>
                <a:gd name="T109" fmla="*/ 719 h 72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8"/>
                <a:gd name="T166" fmla="*/ 0 h 724"/>
                <a:gd name="T167" fmla="*/ 188 w 188"/>
                <a:gd name="T168" fmla="*/ 724 h 72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8" h="724">
                  <a:moveTo>
                    <a:pt x="0" y="16"/>
                  </a:moveTo>
                  <a:lnTo>
                    <a:pt x="2" y="14"/>
                  </a:lnTo>
                  <a:lnTo>
                    <a:pt x="4" y="14"/>
                  </a:lnTo>
                  <a:lnTo>
                    <a:pt x="4" y="12"/>
                  </a:lnTo>
                  <a:lnTo>
                    <a:pt x="6" y="12"/>
                  </a:lnTo>
                  <a:lnTo>
                    <a:pt x="7" y="12"/>
                  </a:lnTo>
                  <a:lnTo>
                    <a:pt x="7" y="14"/>
                  </a:lnTo>
                  <a:lnTo>
                    <a:pt x="9" y="14"/>
                  </a:lnTo>
                  <a:lnTo>
                    <a:pt x="11" y="14"/>
                  </a:lnTo>
                  <a:lnTo>
                    <a:pt x="11" y="16"/>
                  </a:lnTo>
                  <a:lnTo>
                    <a:pt x="13" y="16"/>
                  </a:lnTo>
                  <a:lnTo>
                    <a:pt x="13" y="18"/>
                  </a:lnTo>
                  <a:lnTo>
                    <a:pt x="15" y="18"/>
                  </a:lnTo>
                  <a:lnTo>
                    <a:pt x="15" y="20"/>
                  </a:lnTo>
                  <a:lnTo>
                    <a:pt x="17" y="20"/>
                  </a:lnTo>
                  <a:lnTo>
                    <a:pt x="17" y="22"/>
                  </a:lnTo>
                  <a:lnTo>
                    <a:pt x="19" y="22"/>
                  </a:lnTo>
                  <a:lnTo>
                    <a:pt x="19" y="23"/>
                  </a:lnTo>
                  <a:lnTo>
                    <a:pt x="21" y="23"/>
                  </a:lnTo>
                  <a:lnTo>
                    <a:pt x="21" y="25"/>
                  </a:lnTo>
                  <a:lnTo>
                    <a:pt x="23" y="25"/>
                  </a:lnTo>
                  <a:lnTo>
                    <a:pt x="23" y="27"/>
                  </a:lnTo>
                  <a:lnTo>
                    <a:pt x="25" y="27"/>
                  </a:lnTo>
                  <a:lnTo>
                    <a:pt x="27" y="27"/>
                  </a:lnTo>
                  <a:lnTo>
                    <a:pt x="29" y="27"/>
                  </a:lnTo>
                  <a:lnTo>
                    <a:pt x="30" y="27"/>
                  </a:lnTo>
                  <a:lnTo>
                    <a:pt x="32" y="27"/>
                  </a:lnTo>
                  <a:lnTo>
                    <a:pt x="34" y="27"/>
                  </a:lnTo>
                  <a:lnTo>
                    <a:pt x="34" y="25"/>
                  </a:lnTo>
                  <a:lnTo>
                    <a:pt x="36" y="25"/>
                  </a:lnTo>
                  <a:lnTo>
                    <a:pt x="36" y="23"/>
                  </a:lnTo>
                  <a:lnTo>
                    <a:pt x="38" y="23"/>
                  </a:lnTo>
                  <a:lnTo>
                    <a:pt x="38" y="22"/>
                  </a:lnTo>
                  <a:lnTo>
                    <a:pt x="38" y="20"/>
                  </a:lnTo>
                  <a:lnTo>
                    <a:pt x="40" y="18"/>
                  </a:lnTo>
                  <a:lnTo>
                    <a:pt x="40" y="16"/>
                  </a:lnTo>
                  <a:lnTo>
                    <a:pt x="40" y="14"/>
                  </a:lnTo>
                  <a:lnTo>
                    <a:pt x="42" y="14"/>
                  </a:lnTo>
                  <a:lnTo>
                    <a:pt x="42" y="12"/>
                  </a:lnTo>
                  <a:lnTo>
                    <a:pt x="44" y="12"/>
                  </a:lnTo>
                  <a:lnTo>
                    <a:pt x="44" y="10"/>
                  </a:lnTo>
                  <a:lnTo>
                    <a:pt x="46" y="10"/>
                  </a:lnTo>
                  <a:lnTo>
                    <a:pt x="46" y="8"/>
                  </a:lnTo>
                  <a:lnTo>
                    <a:pt x="48" y="8"/>
                  </a:lnTo>
                  <a:lnTo>
                    <a:pt x="50" y="6"/>
                  </a:lnTo>
                  <a:lnTo>
                    <a:pt x="52" y="6"/>
                  </a:lnTo>
                  <a:lnTo>
                    <a:pt x="53" y="6"/>
                  </a:lnTo>
                  <a:lnTo>
                    <a:pt x="53" y="4"/>
                  </a:lnTo>
                  <a:lnTo>
                    <a:pt x="55" y="4"/>
                  </a:lnTo>
                  <a:lnTo>
                    <a:pt x="57" y="4"/>
                  </a:lnTo>
                  <a:lnTo>
                    <a:pt x="59" y="2"/>
                  </a:lnTo>
                  <a:lnTo>
                    <a:pt x="61" y="2"/>
                  </a:lnTo>
                  <a:lnTo>
                    <a:pt x="65" y="2"/>
                  </a:lnTo>
                  <a:lnTo>
                    <a:pt x="67" y="2"/>
                  </a:lnTo>
                  <a:lnTo>
                    <a:pt x="69" y="0"/>
                  </a:lnTo>
                  <a:lnTo>
                    <a:pt x="71" y="0"/>
                  </a:lnTo>
                  <a:lnTo>
                    <a:pt x="74" y="0"/>
                  </a:lnTo>
                  <a:lnTo>
                    <a:pt x="76" y="0"/>
                  </a:lnTo>
                  <a:lnTo>
                    <a:pt x="80" y="0"/>
                  </a:lnTo>
                  <a:lnTo>
                    <a:pt x="82" y="0"/>
                  </a:lnTo>
                  <a:lnTo>
                    <a:pt x="86" y="2"/>
                  </a:lnTo>
                  <a:lnTo>
                    <a:pt x="88" y="2"/>
                  </a:lnTo>
                  <a:lnTo>
                    <a:pt x="92" y="2"/>
                  </a:lnTo>
                  <a:lnTo>
                    <a:pt x="94" y="4"/>
                  </a:lnTo>
                  <a:lnTo>
                    <a:pt x="96" y="4"/>
                  </a:lnTo>
                  <a:lnTo>
                    <a:pt x="97" y="4"/>
                  </a:lnTo>
                  <a:lnTo>
                    <a:pt x="99" y="6"/>
                  </a:lnTo>
                  <a:lnTo>
                    <a:pt x="101" y="8"/>
                  </a:lnTo>
                  <a:lnTo>
                    <a:pt x="103" y="8"/>
                  </a:lnTo>
                  <a:lnTo>
                    <a:pt x="105" y="10"/>
                  </a:lnTo>
                  <a:lnTo>
                    <a:pt x="107" y="12"/>
                  </a:lnTo>
                  <a:lnTo>
                    <a:pt x="109" y="12"/>
                  </a:lnTo>
                  <a:lnTo>
                    <a:pt x="111" y="14"/>
                  </a:lnTo>
                  <a:lnTo>
                    <a:pt x="113" y="16"/>
                  </a:lnTo>
                  <a:lnTo>
                    <a:pt x="113" y="18"/>
                  </a:lnTo>
                  <a:lnTo>
                    <a:pt x="115" y="20"/>
                  </a:lnTo>
                  <a:lnTo>
                    <a:pt x="115" y="22"/>
                  </a:lnTo>
                  <a:lnTo>
                    <a:pt x="117" y="23"/>
                  </a:lnTo>
                  <a:lnTo>
                    <a:pt x="118" y="25"/>
                  </a:lnTo>
                  <a:lnTo>
                    <a:pt x="118" y="27"/>
                  </a:lnTo>
                  <a:lnTo>
                    <a:pt x="118" y="29"/>
                  </a:lnTo>
                  <a:lnTo>
                    <a:pt x="120" y="31"/>
                  </a:lnTo>
                  <a:lnTo>
                    <a:pt x="120" y="33"/>
                  </a:lnTo>
                  <a:lnTo>
                    <a:pt x="120" y="35"/>
                  </a:lnTo>
                  <a:lnTo>
                    <a:pt x="122" y="37"/>
                  </a:lnTo>
                  <a:lnTo>
                    <a:pt x="122" y="39"/>
                  </a:lnTo>
                  <a:lnTo>
                    <a:pt x="122" y="41"/>
                  </a:lnTo>
                  <a:lnTo>
                    <a:pt x="122" y="43"/>
                  </a:lnTo>
                  <a:lnTo>
                    <a:pt x="122" y="45"/>
                  </a:lnTo>
                  <a:lnTo>
                    <a:pt x="122" y="46"/>
                  </a:lnTo>
                  <a:lnTo>
                    <a:pt x="122" y="48"/>
                  </a:lnTo>
                  <a:lnTo>
                    <a:pt x="122" y="52"/>
                  </a:lnTo>
                  <a:lnTo>
                    <a:pt x="122" y="54"/>
                  </a:lnTo>
                  <a:lnTo>
                    <a:pt x="122" y="56"/>
                  </a:lnTo>
                  <a:lnTo>
                    <a:pt x="122" y="58"/>
                  </a:lnTo>
                  <a:lnTo>
                    <a:pt x="122" y="62"/>
                  </a:lnTo>
                  <a:lnTo>
                    <a:pt x="122" y="64"/>
                  </a:lnTo>
                  <a:lnTo>
                    <a:pt x="122" y="67"/>
                  </a:lnTo>
                  <a:lnTo>
                    <a:pt x="122" y="69"/>
                  </a:lnTo>
                  <a:lnTo>
                    <a:pt x="122" y="73"/>
                  </a:lnTo>
                  <a:lnTo>
                    <a:pt x="122" y="75"/>
                  </a:lnTo>
                  <a:lnTo>
                    <a:pt x="122" y="79"/>
                  </a:lnTo>
                  <a:lnTo>
                    <a:pt x="122" y="83"/>
                  </a:lnTo>
                  <a:lnTo>
                    <a:pt x="122" y="85"/>
                  </a:lnTo>
                  <a:lnTo>
                    <a:pt x="122" y="89"/>
                  </a:lnTo>
                  <a:lnTo>
                    <a:pt x="122" y="92"/>
                  </a:lnTo>
                  <a:lnTo>
                    <a:pt x="122" y="94"/>
                  </a:lnTo>
                  <a:lnTo>
                    <a:pt x="124" y="98"/>
                  </a:lnTo>
                  <a:lnTo>
                    <a:pt x="124" y="102"/>
                  </a:lnTo>
                  <a:lnTo>
                    <a:pt x="124" y="104"/>
                  </a:lnTo>
                  <a:lnTo>
                    <a:pt x="124" y="108"/>
                  </a:lnTo>
                  <a:lnTo>
                    <a:pt x="124" y="110"/>
                  </a:lnTo>
                  <a:lnTo>
                    <a:pt x="124" y="113"/>
                  </a:lnTo>
                  <a:lnTo>
                    <a:pt x="124" y="117"/>
                  </a:lnTo>
                  <a:lnTo>
                    <a:pt x="126" y="119"/>
                  </a:lnTo>
                  <a:lnTo>
                    <a:pt x="126" y="123"/>
                  </a:lnTo>
                  <a:lnTo>
                    <a:pt x="126" y="125"/>
                  </a:lnTo>
                  <a:lnTo>
                    <a:pt x="128" y="127"/>
                  </a:lnTo>
                  <a:lnTo>
                    <a:pt x="128" y="131"/>
                  </a:lnTo>
                  <a:lnTo>
                    <a:pt x="128" y="133"/>
                  </a:lnTo>
                  <a:lnTo>
                    <a:pt x="130" y="135"/>
                  </a:lnTo>
                  <a:lnTo>
                    <a:pt x="130" y="136"/>
                  </a:lnTo>
                  <a:lnTo>
                    <a:pt x="130" y="138"/>
                  </a:lnTo>
                  <a:lnTo>
                    <a:pt x="130" y="140"/>
                  </a:lnTo>
                  <a:lnTo>
                    <a:pt x="130" y="142"/>
                  </a:lnTo>
                  <a:lnTo>
                    <a:pt x="130" y="144"/>
                  </a:lnTo>
                  <a:lnTo>
                    <a:pt x="130" y="146"/>
                  </a:lnTo>
                  <a:lnTo>
                    <a:pt x="130" y="148"/>
                  </a:lnTo>
                  <a:lnTo>
                    <a:pt x="130" y="152"/>
                  </a:lnTo>
                  <a:lnTo>
                    <a:pt x="130" y="154"/>
                  </a:lnTo>
                  <a:lnTo>
                    <a:pt x="130" y="158"/>
                  </a:lnTo>
                  <a:lnTo>
                    <a:pt x="130" y="159"/>
                  </a:lnTo>
                  <a:lnTo>
                    <a:pt x="130" y="163"/>
                  </a:lnTo>
                  <a:lnTo>
                    <a:pt x="130" y="167"/>
                  </a:lnTo>
                  <a:lnTo>
                    <a:pt x="130" y="169"/>
                  </a:lnTo>
                  <a:lnTo>
                    <a:pt x="130" y="173"/>
                  </a:lnTo>
                  <a:lnTo>
                    <a:pt x="130" y="177"/>
                  </a:lnTo>
                  <a:lnTo>
                    <a:pt x="130" y="181"/>
                  </a:lnTo>
                  <a:lnTo>
                    <a:pt x="132" y="184"/>
                  </a:lnTo>
                  <a:lnTo>
                    <a:pt x="132" y="188"/>
                  </a:lnTo>
                  <a:lnTo>
                    <a:pt x="132" y="192"/>
                  </a:lnTo>
                  <a:lnTo>
                    <a:pt x="132" y="196"/>
                  </a:lnTo>
                  <a:lnTo>
                    <a:pt x="132" y="200"/>
                  </a:lnTo>
                  <a:lnTo>
                    <a:pt x="132" y="204"/>
                  </a:lnTo>
                  <a:lnTo>
                    <a:pt x="134" y="207"/>
                  </a:lnTo>
                  <a:lnTo>
                    <a:pt x="134" y="211"/>
                  </a:lnTo>
                  <a:lnTo>
                    <a:pt x="134" y="215"/>
                  </a:lnTo>
                  <a:lnTo>
                    <a:pt x="134" y="219"/>
                  </a:lnTo>
                  <a:lnTo>
                    <a:pt x="136" y="223"/>
                  </a:lnTo>
                  <a:lnTo>
                    <a:pt x="136" y="225"/>
                  </a:lnTo>
                  <a:lnTo>
                    <a:pt x="136" y="228"/>
                  </a:lnTo>
                  <a:lnTo>
                    <a:pt x="136" y="230"/>
                  </a:lnTo>
                  <a:lnTo>
                    <a:pt x="136" y="232"/>
                  </a:lnTo>
                  <a:lnTo>
                    <a:pt x="136" y="234"/>
                  </a:lnTo>
                  <a:lnTo>
                    <a:pt x="138" y="236"/>
                  </a:lnTo>
                  <a:lnTo>
                    <a:pt x="138" y="238"/>
                  </a:lnTo>
                  <a:lnTo>
                    <a:pt x="138" y="242"/>
                  </a:lnTo>
                  <a:lnTo>
                    <a:pt x="138" y="246"/>
                  </a:lnTo>
                  <a:lnTo>
                    <a:pt x="138" y="251"/>
                  </a:lnTo>
                  <a:lnTo>
                    <a:pt x="138" y="255"/>
                  </a:lnTo>
                  <a:lnTo>
                    <a:pt x="138" y="261"/>
                  </a:lnTo>
                  <a:lnTo>
                    <a:pt x="138" y="265"/>
                  </a:lnTo>
                  <a:lnTo>
                    <a:pt x="138" y="271"/>
                  </a:lnTo>
                  <a:lnTo>
                    <a:pt x="138" y="276"/>
                  </a:lnTo>
                  <a:lnTo>
                    <a:pt x="138" y="282"/>
                  </a:lnTo>
                  <a:lnTo>
                    <a:pt x="138" y="290"/>
                  </a:lnTo>
                  <a:lnTo>
                    <a:pt x="140" y="295"/>
                  </a:lnTo>
                  <a:lnTo>
                    <a:pt x="140" y="301"/>
                  </a:lnTo>
                  <a:lnTo>
                    <a:pt x="140" y="309"/>
                  </a:lnTo>
                  <a:lnTo>
                    <a:pt x="140" y="315"/>
                  </a:lnTo>
                  <a:lnTo>
                    <a:pt x="140" y="320"/>
                  </a:lnTo>
                  <a:lnTo>
                    <a:pt x="140" y="328"/>
                  </a:lnTo>
                  <a:lnTo>
                    <a:pt x="140" y="334"/>
                  </a:lnTo>
                  <a:lnTo>
                    <a:pt x="140" y="341"/>
                  </a:lnTo>
                  <a:lnTo>
                    <a:pt x="140" y="347"/>
                  </a:lnTo>
                  <a:lnTo>
                    <a:pt x="140" y="353"/>
                  </a:lnTo>
                  <a:lnTo>
                    <a:pt x="140" y="359"/>
                  </a:lnTo>
                  <a:lnTo>
                    <a:pt x="140" y="364"/>
                  </a:lnTo>
                  <a:lnTo>
                    <a:pt x="140" y="370"/>
                  </a:lnTo>
                  <a:lnTo>
                    <a:pt x="140" y="376"/>
                  </a:lnTo>
                  <a:lnTo>
                    <a:pt x="140" y="382"/>
                  </a:lnTo>
                  <a:lnTo>
                    <a:pt x="141" y="385"/>
                  </a:lnTo>
                  <a:lnTo>
                    <a:pt x="141" y="391"/>
                  </a:lnTo>
                  <a:lnTo>
                    <a:pt x="141" y="395"/>
                  </a:lnTo>
                  <a:lnTo>
                    <a:pt x="141" y="401"/>
                  </a:lnTo>
                  <a:lnTo>
                    <a:pt x="141" y="407"/>
                  </a:lnTo>
                  <a:lnTo>
                    <a:pt x="141" y="412"/>
                  </a:lnTo>
                  <a:lnTo>
                    <a:pt x="141" y="418"/>
                  </a:lnTo>
                  <a:lnTo>
                    <a:pt x="141" y="424"/>
                  </a:lnTo>
                  <a:lnTo>
                    <a:pt x="143" y="430"/>
                  </a:lnTo>
                  <a:lnTo>
                    <a:pt x="143" y="435"/>
                  </a:lnTo>
                  <a:lnTo>
                    <a:pt x="143" y="441"/>
                  </a:lnTo>
                  <a:lnTo>
                    <a:pt x="145" y="447"/>
                  </a:lnTo>
                  <a:lnTo>
                    <a:pt x="145" y="453"/>
                  </a:lnTo>
                  <a:lnTo>
                    <a:pt x="147" y="458"/>
                  </a:lnTo>
                  <a:lnTo>
                    <a:pt x="147" y="466"/>
                  </a:lnTo>
                  <a:lnTo>
                    <a:pt x="149" y="472"/>
                  </a:lnTo>
                  <a:lnTo>
                    <a:pt x="151" y="477"/>
                  </a:lnTo>
                  <a:lnTo>
                    <a:pt x="151" y="483"/>
                  </a:lnTo>
                  <a:lnTo>
                    <a:pt x="153" y="487"/>
                  </a:lnTo>
                  <a:lnTo>
                    <a:pt x="155" y="493"/>
                  </a:lnTo>
                  <a:lnTo>
                    <a:pt x="157" y="499"/>
                  </a:lnTo>
                  <a:lnTo>
                    <a:pt x="159" y="504"/>
                  </a:lnTo>
                  <a:lnTo>
                    <a:pt x="161" y="508"/>
                  </a:lnTo>
                  <a:lnTo>
                    <a:pt x="163" y="514"/>
                  </a:lnTo>
                  <a:lnTo>
                    <a:pt x="164" y="518"/>
                  </a:lnTo>
                  <a:lnTo>
                    <a:pt x="166" y="521"/>
                  </a:lnTo>
                  <a:lnTo>
                    <a:pt x="170" y="525"/>
                  </a:lnTo>
                  <a:lnTo>
                    <a:pt x="172" y="529"/>
                  </a:lnTo>
                  <a:lnTo>
                    <a:pt x="176" y="533"/>
                  </a:lnTo>
                  <a:lnTo>
                    <a:pt x="178" y="535"/>
                  </a:lnTo>
                  <a:lnTo>
                    <a:pt x="182" y="539"/>
                  </a:lnTo>
                  <a:lnTo>
                    <a:pt x="185" y="541"/>
                  </a:lnTo>
                  <a:lnTo>
                    <a:pt x="187" y="543"/>
                  </a:lnTo>
                  <a:lnTo>
                    <a:pt x="187" y="544"/>
                  </a:lnTo>
                  <a:lnTo>
                    <a:pt x="187" y="546"/>
                  </a:lnTo>
                  <a:lnTo>
                    <a:pt x="187" y="548"/>
                  </a:lnTo>
                  <a:lnTo>
                    <a:pt x="187" y="550"/>
                  </a:lnTo>
                  <a:lnTo>
                    <a:pt x="187" y="552"/>
                  </a:lnTo>
                  <a:lnTo>
                    <a:pt x="187" y="554"/>
                  </a:lnTo>
                  <a:lnTo>
                    <a:pt x="187" y="556"/>
                  </a:lnTo>
                  <a:lnTo>
                    <a:pt x="185" y="558"/>
                  </a:lnTo>
                  <a:lnTo>
                    <a:pt x="185" y="560"/>
                  </a:lnTo>
                  <a:lnTo>
                    <a:pt x="185" y="562"/>
                  </a:lnTo>
                  <a:lnTo>
                    <a:pt x="185" y="564"/>
                  </a:lnTo>
                  <a:lnTo>
                    <a:pt x="185" y="566"/>
                  </a:lnTo>
                  <a:lnTo>
                    <a:pt x="185" y="569"/>
                  </a:lnTo>
                  <a:lnTo>
                    <a:pt x="185" y="571"/>
                  </a:lnTo>
                  <a:lnTo>
                    <a:pt x="185" y="573"/>
                  </a:lnTo>
                  <a:lnTo>
                    <a:pt x="185" y="577"/>
                  </a:lnTo>
                  <a:lnTo>
                    <a:pt x="185" y="579"/>
                  </a:lnTo>
                  <a:lnTo>
                    <a:pt x="185" y="583"/>
                  </a:lnTo>
                  <a:lnTo>
                    <a:pt x="185" y="585"/>
                  </a:lnTo>
                  <a:lnTo>
                    <a:pt x="185" y="587"/>
                  </a:lnTo>
                  <a:lnTo>
                    <a:pt x="185" y="590"/>
                  </a:lnTo>
                  <a:lnTo>
                    <a:pt x="185" y="592"/>
                  </a:lnTo>
                  <a:lnTo>
                    <a:pt x="185" y="596"/>
                  </a:lnTo>
                  <a:lnTo>
                    <a:pt x="185" y="598"/>
                  </a:lnTo>
                  <a:lnTo>
                    <a:pt x="185" y="600"/>
                  </a:lnTo>
                  <a:lnTo>
                    <a:pt x="185" y="604"/>
                  </a:lnTo>
                  <a:lnTo>
                    <a:pt x="187" y="606"/>
                  </a:lnTo>
                  <a:lnTo>
                    <a:pt x="187" y="608"/>
                  </a:lnTo>
                  <a:lnTo>
                    <a:pt x="187" y="610"/>
                  </a:lnTo>
                  <a:lnTo>
                    <a:pt x="187" y="613"/>
                  </a:lnTo>
                  <a:lnTo>
                    <a:pt x="185" y="615"/>
                  </a:lnTo>
                  <a:lnTo>
                    <a:pt x="185" y="617"/>
                  </a:lnTo>
                  <a:lnTo>
                    <a:pt x="185" y="619"/>
                  </a:lnTo>
                  <a:lnTo>
                    <a:pt x="184" y="621"/>
                  </a:lnTo>
                  <a:lnTo>
                    <a:pt x="184" y="623"/>
                  </a:lnTo>
                  <a:lnTo>
                    <a:pt x="182" y="625"/>
                  </a:lnTo>
                  <a:lnTo>
                    <a:pt x="180" y="627"/>
                  </a:lnTo>
                  <a:lnTo>
                    <a:pt x="178" y="629"/>
                  </a:lnTo>
                  <a:lnTo>
                    <a:pt x="176" y="631"/>
                  </a:lnTo>
                  <a:lnTo>
                    <a:pt x="174" y="633"/>
                  </a:lnTo>
                  <a:lnTo>
                    <a:pt x="172" y="633"/>
                  </a:lnTo>
                  <a:lnTo>
                    <a:pt x="170" y="635"/>
                  </a:lnTo>
                  <a:lnTo>
                    <a:pt x="168" y="636"/>
                  </a:lnTo>
                  <a:lnTo>
                    <a:pt x="166" y="636"/>
                  </a:lnTo>
                  <a:lnTo>
                    <a:pt x="164" y="638"/>
                  </a:lnTo>
                  <a:lnTo>
                    <a:pt x="161" y="638"/>
                  </a:lnTo>
                  <a:lnTo>
                    <a:pt x="159" y="638"/>
                  </a:lnTo>
                  <a:lnTo>
                    <a:pt x="157" y="640"/>
                  </a:lnTo>
                  <a:lnTo>
                    <a:pt x="155" y="640"/>
                  </a:lnTo>
                  <a:lnTo>
                    <a:pt x="153" y="640"/>
                  </a:lnTo>
                  <a:lnTo>
                    <a:pt x="151" y="640"/>
                  </a:lnTo>
                  <a:lnTo>
                    <a:pt x="149" y="640"/>
                  </a:lnTo>
                  <a:lnTo>
                    <a:pt x="147" y="640"/>
                  </a:lnTo>
                  <a:lnTo>
                    <a:pt x="145" y="640"/>
                  </a:lnTo>
                  <a:lnTo>
                    <a:pt x="143" y="640"/>
                  </a:lnTo>
                  <a:lnTo>
                    <a:pt x="141" y="640"/>
                  </a:lnTo>
                  <a:lnTo>
                    <a:pt x="140" y="640"/>
                  </a:lnTo>
                  <a:lnTo>
                    <a:pt x="138" y="640"/>
                  </a:lnTo>
                  <a:lnTo>
                    <a:pt x="136" y="638"/>
                  </a:lnTo>
                  <a:lnTo>
                    <a:pt x="134" y="638"/>
                  </a:lnTo>
                  <a:lnTo>
                    <a:pt x="130" y="636"/>
                  </a:lnTo>
                  <a:lnTo>
                    <a:pt x="128" y="636"/>
                  </a:lnTo>
                  <a:lnTo>
                    <a:pt x="126" y="635"/>
                  </a:lnTo>
                  <a:lnTo>
                    <a:pt x="124" y="633"/>
                  </a:lnTo>
                  <a:lnTo>
                    <a:pt x="120" y="633"/>
                  </a:lnTo>
                  <a:lnTo>
                    <a:pt x="118" y="631"/>
                  </a:lnTo>
                  <a:lnTo>
                    <a:pt x="115" y="631"/>
                  </a:lnTo>
                  <a:lnTo>
                    <a:pt x="113" y="629"/>
                  </a:lnTo>
                  <a:lnTo>
                    <a:pt x="109" y="629"/>
                  </a:lnTo>
                  <a:lnTo>
                    <a:pt x="107" y="627"/>
                  </a:lnTo>
                  <a:lnTo>
                    <a:pt x="103" y="627"/>
                  </a:lnTo>
                  <a:lnTo>
                    <a:pt x="101" y="625"/>
                  </a:lnTo>
                  <a:lnTo>
                    <a:pt x="97" y="625"/>
                  </a:lnTo>
                  <a:lnTo>
                    <a:pt x="96" y="625"/>
                  </a:lnTo>
                  <a:lnTo>
                    <a:pt x="92" y="625"/>
                  </a:lnTo>
                  <a:lnTo>
                    <a:pt x="90" y="623"/>
                  </a:lnTo>
                  <a:lnTo>
                    <a:pt x="86" y="623"/>
                  </a:lnTo>
                  <a:lnTo>
                    <a:pt x="84" y="623"/>
                  </a:lnTo>
                  <a:lnTo>
                    <a:pt x="80" y="625"/>
                  </a:lnTo>
                  <a:lnTo>
                    <a:pt x="78" y="625"/>
                  </a:lnTo>
                  <a:lnTo>
                    <a:pt x="76" y="625"/>
                  </a:lnTo>
                  <a:lnTo>
                    <a:pt x="74" y="627"/>
                  </a:lnTo>
                  <a:lnTo>
                    <a:pt x="71" y="627"/>
                  </a:lnTo>
                  <a:lnTo>
                    <a:pt x="69" y="629"/>
                  </a:lnTo>
                  <a:lnTo>
                    <a:pt x="69" y="631"/>
                  </a:lnTo>
                  <a:lnTo>
                    <a:pt x="67" y="633"/>
                  </a:lnTo>
                  <a:lnTo>
                    <a:pt x="65" y="636"/>
                  </a:lnTo>
                  <a:lnTo>
                    <a:pt x="63" y="638"/>
                  </a:lnTo>
                  <a:lnTo>
                    <a:pt x="63" y="642"/>
                  </a:lnTo>
                  <a:lnTo>
                    <a:pt x="63" y="646"/>
                  </a:lnTo>
                  <a:lnTo>
                    <a:pt x="61" y="648"/>
                  </a:lnTo>
                  <a:lnTo>
                    <a:pt x="61" y="652"/>
                  </a:lnTo>
                  <a:lnTo>
                    <a:pt x="61" y="656"/>
                  </a:lnTo>
                  <a:lnTo>
                    <a:pt x="61" y="659"/>
                  </a:lnTo>
                  <a:lnTo>
                    <a:pt x="61" y="661"/>
                  </a:lnTo>
                  <a:lnTo>
                    <a:pt x="61" y="665"/>
                  </a:lnTo>
                  <a:lnTo>
                    <a:pt x="61" y="669"/>
                  </a:lnTo>
                  <a:lnTo>
                    <a:pt x="61" y="673"/>
                  </a:lnTo>
                  <a:lnTo>
                    <a:pt x="61" y="675"/>
                  </a:lnTo>
                  <a:lnTo>
                    <a:pt x="61" y="679"/>
                  </a:lnTo>
                  <a:lnTo>
                    <a:pt x="61" y="682"/>
                  </a:lnTo>
                  <a:lnTo>
                    <a:pt x="63" y="684"/>
                  </a:lnTo>
                  <a:lnTo>
                    <a:pt x="63" y="688"/>
                  </a:lnTo>
                  <a:lnTo>
                    <a:pt x="63" y="690"/>
                  </a:lnTo>
                  <a:lnTo>
                    <a:pt x="63" y="694"/>
                  </a:lnTo>
                  <a:lnTo>
                    <a:pt x="65" y="696"/>
                  </a:lnTo>
                  <a:lnTo>
                    <a:pt x="65" y="700"/>
                  </a:lnTo>
                  <a:lnTo>
                    <a:pt x="65" y="702"/>
                  </a:lnTo>
                  <a:lnTo>
                    <a:pt x="67" y="705"/>
                  </a:lnTo>
                  <a:lnTo>
                    <a:pt x="67" y="707"/>
                  </a:lnTo>
                  <a:lnTo>
                    <a:pt x="67" y="709"/>
                  </a:lnTo>
                  <a:lnTo>
                    <a:pt x="69" y="711"/>
                  </a:lnTo>
                  <a:lnTo>
                    <a:pt x="69" y="713"/>
                  </a:lnTo>
                  <a:lnTo>
                    <a:pt x="69" y="715"/>
                  </a:lnTo>
                  <a:lnTo>
                    <a:pt x="71" y="717"/>
                  </a:lnTo>
                  <a:lnTo>
                    <a:pt x="71" y="719"/>
                  </a:lnTo>
                  <a:lnTo>
                    <a:pt x="73" y="721"/>
                  </a:lnTo>
                  <a:lnTo>
                    <a:pt x="73" y="723"/>
                  </a:lnTo>
                </a:path>
              </a:pathLst>
            </a:custGeom>
            <a:noFill/>
            <a:ln w="12699" cap="rnd">
              <a:solidFill>
                <a:srgbClr val="FFFFFF"/>
              </a:solidFill>
              <a:round/>
              <a:headEnd type="none" w="sm" len="sm"/>
              <a:tailEnd type="none" w="sm" len="sm"/>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103" name="Freeform 231"/>
            <p:cNvSpPr>
              <a:spLocks/>
            </p:cNvSpPr>
            <p:nvPr/>
          </p:nvSpPr>
          <p:spPr bwMode="auto">
            <a:xfrm>
              <a:off x="3199" y="3842"/>
              <a:ext cx="43" cy="98"/>
            </a:xfrm>
            <a:custGeom>
              <a:avLst/>
              <a:gdLst>
                <a:gd name="T0" fmla="*/ 0 w 43"/>
                <a:gd name="T1" fmla="*/ 7 h 98"/>
                <a:gd name="T2" fmla="*/ 2 w 43"/>
                <a:gd name="T3" fmla="*/ 11 h 98"/>
                <a:gd name="T4" fmla="*/ 2 w 43"/>
                <a:gd name="T5" fmla="*/ 13 h 98"/>
                <a:gd name="T6" fmla="*/ 4 w 43"/>
                <a:gd name="T7" fmla="*/ 15 h 98"/>
                <a:gd name="T8" fmla="*/ 4 w 43"/>
                <a:gd name="T9" fmla="*/ 17 h 98"/>
                <a:gd name="T10" fmla="*/ 4 w 43"/>
                <a:gd name="T11" fmla="*/ 19 h 98"/>
                <a:gd name="T12" fmla="*/ 5 w 43"/>
                <a:gd name="T13" fmla="*/ 21 h 98"/>
                <a:gd name="T14" fmla="*/ 5 w 43"/>
                <a:gd name="T15" fmla="*/ 23 h 98"/>
                <a:gd name="T16" fmla="*/ 7 w 43"/>
                <a:gd name="T17" fmla="*/ 24 h 98"/>
                <a:gd name="T18" fmla="*/ 9 w 43"/>
                <a:gd name="T19" fmla="*/ 28 h 98"/>
                <a:gd name="T20" fmla="*/ 9 w 43"/>
                <a:gd name="T21" fmla="*/ 30 h 98"/>
                <a:gd name="T22" fmla="*/ 11 w 43"/>
                <a:gd name="T23" fmla="*/ 34 h 98"/>
                <a:gd name="T24" fmla="*/ 11 w 43"/>
                <a:gd name="T25" fmla="*/ 36 h 98"/>
                <a:gd name="T26" fmla="*/ 13 w 43"/>
                <a:gd name="T27" fmla="*/ 40 h 98"/>
                <a:gd name="T28" fmla="*/ 13 w 43"/>
                <a:gd name="T29" fmla="*/ 44 h 98"/>
                <a:gd name="T30" fmla="*/ 15 w 43"/>
                <a:gd name="T31" fmla="*/ 46 h 98"/>
                <a:gd name="T32" fmla="*/ 15 w 43"/>
                <a:gd name="T33" fmla="*/ 49 h 98"/>
                <a:gd name="T34" fmla="*/ 17 w 43"/>
                <a:gd name="T35" fmla="*/ 53 h 98"/>
                <a:gd name="T36" fmla="*/ 17 w 43"/>
                <a:gd name="T37" fmla="*/ 55 h 98"/>
                <a:gd name="T38" fmla="*/ 17 w 43"/>
                <a:gd name="T39" fmla="*/ 59 h 98"/>
                <a:gd name="T40" fmla="*/ 19 w 43"/>
                <a:gd name="T41" fmla="*/ 61 h 98"/>
                <a:gd name="T42" fmla="*/ 19 w 43"/>
                <a:gd name="T43" fmla="*/ 65 h 98"/>
                <a:gd name="T44" fmla="*/ 19 w 43"/>
                <a:gd name="T45" fmla="*/ 67 h 98"/>
                <a:gd name="T46" fmla="*/ 19 w 43"/>
                <a:gd name="T47" fmla="*/ 69 h 98"/>
                <a:gd name="T48" fmla="*/ 19 w 43"/>
                <a:gd name="T49" fmla="*/ 72 h 98"/>
                <a:gd name="T50" fmla="*/ 17 w 43"/>
                <a:gd name="T51" fmla="*/ 74 h 98"/>
                <a:gd name="T52" fmla="*/ 17 w 43"/>
                <a:gd name="T53" fmla="*/ 76 h 98"/>
                <a:gd name="T54" fmla="*/ 17 w 43"/>
                <a:gd name="T55" fmla="*/ 78 h 98"/>
                <a:gd name="T56" fmla="*/ 15 w 43"/>
                <a:gd name="T57" fmla="*/ 78 h 98"/>
                <a:gd name="T58" fmla="*/ 30 w 43"/>
                <a:gd name="T59" fmla="*/ 97 h 98"/>
                <a:gd name="T60" fmla="*/ 34 w 43"/>
                <a:gd name="T61" fmla="*/ 93 h 98"/>
                <a:gd name="T62" fmla="*/ 36 w 43"/>
                <a:gd name="T63" fmla="*/ 90 h 98"/>
                <a:gd name="T64" fmla="*/ 38 w 43"/>
                <a:gd name="T65" fmla="*/ 86 h 98"/>
                <a:gd name="T66" fmla="*/ 40 w 43"/>
                <a:gd name="T67" fmla="*/ 82 h 98"/>
                <a:gd name="T68" fmla="*/ 42 w 43"/>
                <a:gd name="T69" fmla="*/ 78 h 98"/>
                <a:gd name="T70" fmla="*/ 42 w 43"/>
                <a:gd name="T71" fmla="*/ 74 h 98"/>
                <a:gd name="T72" fmla="*/ 42 w 43"/>
                <a:gd name="T73" fmla="*/ 70 h 98"/>
                <a:gd name="T74" fmla="*/ 42 w 43"/>
                <a:gd name="T75" fmla="*/ 67 h 98"/>
                <a:gd name="T76" fmla="*/ 42 w 43"/>
                <a:gd name="T77" fmla="*/ 63 h 98"/>
                <a:gd name="T78" fmla="*/ 42 w 43"/>
                <a:gd name="T79" fmla="*/ 59 h 98"/>
                <a:gd name="T80" fmla="*/ 42 w 43"/>
                <a:gd name="T81" fmla="*/ 55 h 98"/>
                <a:gd name="T82" fmla="*/ 40 w 43"/>
                <a:gd name="T83" fmla="*/ 51 h 98"/>
                <a:gd name="T84" fmla="*/ 40 w 43"/>
                <a:gd name="T85" fmla="*/ 47 h 98"/>
                <a:gd name="T86" fmla="*/ 40 w 43"/>
                <a:gd name="T87" fmla="*/ 44 h 98"/>
                <a:gd name="T88" fmla="*/ 38 w 43"/>
                <a:gd name="T89" fmla="*/ 40 h 98"/>
                <a:gd name="T90" fmla="*/ 36 w 43"/>
                <a:gd name="T91" fmla="*/ 36 h 98"/>
                <a:gd name="T92" fmla="*/ 36 w 43"/>
                <a:gd name="T93" fmla="*/ 32 h 98"/>
                <a:gd name="T94" fmla="*/ 34 w 43"/>
                <a:gd name="T95" fmla="*/ 28 h 98"/>
                <a:gd name="T96" fmla="*/ 34 w 43"/>
                <a:gd name="T97" fmla="*/ 24 h 98"/>
                <a:gd name="T98" fmla="*/ 32 w 43"/>
                <a:gd name="T99" fmla="*/ 23 h 98"/>
                <a:gd name="T100" fmla="*/ 30 w 43"/>
                <a:gd name="T101" fmla="*/ 19 h 98"/>
                <a:gd name="T102" fmla="*/ 30 w 43"/>
                <a:gd name="T103" fmla="*/ 15 h 98"/>
                <a:gd name="T104" fmla="*/ 28 w 43"/>
                <a:gd name="T105" fmla="*/ 13 h 98"/>
                <a:gd name="T106" fmla="*/ 27 w 43"/>
                <a:gd name="T107" fmla="*/ 11 h 98"/>
                <a:gd name="T108" fmla="*/ 27 w 43"/>
                <a:gd name="T109" fmla="*/ 7 h 98"/>
                <a:gd name="T110" fmla="*/ 25 w 43"/>
                <a:gd name="T111" fmla="*/ 5 h 98"/>
                <a:gd name="T112" fmla="*/ 25 w 43"/>
                <a:gd name="T113" fmla="*/ 3 h 98"/>
                <a:gd name="T114" fmla="*/ 23 w 43"/>
                <a:gd name="T115" fmla="*/ 1 h 98"/>
                <a:gd name="T116" fmla="*/ 23 w 43"/>
                <a:gd name="T117" fmla="*/ 0 h 98"/>
                <a:gd name="T118" fmla="*/ 23 w 43"/>
                <a:gd name="T119" fmla="*/ 1 h 98"/>
                <a:gd name="T120" fmla="*/ 0 w 43"/>
                <a:gd name="T121" fmla="*/ 7 h 9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3"/>
                <a:gd name="T184" fmla="*/ 0 h 98"/>
                <a:gd name="T185" fmla="*/ 43 w 43"/>
                <a:gd name="T186" fmla="*/ 98 h 9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3" h="98">
                  <a:moveTo>
                    <a:pt x="0" y="7"/>
                  </a:moveTo>
                  <a:lnTo>
                    <a:pt x="2" y="11"/>
                  </a:lnTo>
                  <a:lnTo>
                    <a:pt x="2" y="13"/>
                  </a:lnTo>
                  <a:lnTo>
                    <a:pt x="4" y="15"/>
                  </a:lnTo>
                  <a:lnTo>
                    <a:pt x="4" y="17"/>
                  </a:lnTo>
                  <a:lnTo>
                    <a:pt x="4" y="19"/>
                  </a:lnTo>
                  <a:lnTo>
                    <a:pt x="5" y="21"/>
                  </a:lnTo>
                  <a:lnTo>
                    <a:pt x="5" y="23"/>
                  </a:lnTo>
                  <a:lnTo>
                    <a:pt x="7" y="24"/>
                  </a:lnTo>
                  <a:lnTo>
                    <a:pt x="9" y="28"/>
                  </a:lnTo>
                  <a:lnTo>
                    <a:pt x="9" y="30"/>
                  </a:lnTo>
                  <a:lnTo>
                    <a:pt x="11" y="34"/>
                  </a:lnTo>
                  <a:lnTo>
                    <a:pt x="11" y="36"/>
                  </a:lnTo>
                  <a:lnTo>
                    <a:pt x="13" y="40"/>
                  </a:lnTo>
                  <a:lnTo>
                    <a:pt x="13" y="44"/>
                  </a:lnTo>
                  <a:lnTo>
                    <a:pt x="15" y="46"/>
                  </a:lnTo>
                  <a:lnTo>
                    <a:pt x="15" y="49"/>
                  </a:lnTo>
                  <a:lnTo>
                    <a:pt x="17" y="53"/>
                  </a:lnTo>
                  <a:lnTo>
                    <a:pt x="17" y="55"/>
                  </a:lnTo>
                  <a:lnTo>
                    <a:pt x="17" y="59"/>
                  </a:lnTo>
                  <a:lnTo>
                    <a:pt x="19" y="61"/>
                  </a:lnTo>
                  <a:lnTo>
                    <a:pt x="19" y="65"/>
                  </a:lnTo>
                  <a:lnTo>
                    <a:pt x="19" y="67"/>
                  </a:lnTo>
                  <a:lnTo>
                    <a:pt x="19" y="69"/>
                  </a:lnTo>
                  <a:lnTo>
                    <a:pt x="19" y="72"/>
                  </a:lnTo>
                  <a:lnTo>
                    <a:pt x="17" y="74"/>
                  </a:lnTo>
                  <a:lnTo>
                    <a:pt x="17" y="76"/>
                  </a:lnTo>
                  <a:lnTo>
                    <a:pt x="17" y="78"/>
                  </a:lnTo>
                  <a:lnTo>
                    <a:pt x="15" y="78"/>
                  </a:lnTo>
                  <a:lnTo>
                    <a:pt x="30" y="97"/>
                  </a:lnTo>
                  <a:lnTo>
                    <a:pt x="34" y="93"/>
                  </a:lnTo>
                  <a:lnTo>
                    <a:pt x="36" y="90"/>
                  </a:lnTo>
                  <a:lnTo>
                    <a:pt x="38" y="86"/>
                  </a:lnTo>
                  <a:lnTo>
                    <a:pt x="40" y="82"/>
                  </a:lnTo>
                  <a:lnTo>
                    <a:pt x="42" y="78"/>
                  </a:lnTo>
                  <a:lnTo>
                    <a:pt x="42" y="74"/>
                  </a:lnTo>
                  <a:lnTo>
                    <a:pt x="42" y="70"/>
                  </a:lnTo>
                  <a:lnTo>
                    <a:pt x="42" y="67"/>
                  </a:lnTo>
                  <a:lnTo>
                    <a:pt x="42" y="63"/>
                  </a:lnTo>
                  <a:lnTo>
                    <a:pt x="42" y="59"/>
                  </a:lnTo>
                  <a:lnTo>
                    <a:pt x="42" y="55"/>
                  </a:lnTo>
                  <a:lnTo>
                    <a:pt x="40" y="51"/>
                  </a:lnTo>
                  <a:lnTo>
                    <a:pt x="40" y="47"/>
                  </a:lnTo>
                  <a:lnTo>
                    <a:pt x="40" y="44"/>
                  </a:lnTo>
                  <a:lnTo>
                    <a:pt x="38" y="40"/>
                  </a:lnTo>
                  <a:lnTo>
                    <a:pt x="36" y="36"/>
                  </a:lnTo>
                  <a:lnTo>
                    <a:pt x="36" y="32"/>
                  </a:lnTo>
                  <a:lnTo>
                    <a:pt x="34" y="28"/>
                  </a:lnTo>
                  <a:lnTo>
                    <a:pt x="34" y="24"/>
                  </a:lnTo>
                  <a:lnTo>
                    <a:pt x="32" y="23"/>
                  </a:lnTo>
                  <a:lnTo>
                    <a:pt x="30" y="19"/>
                  </a:lnTo>
                  <a:lnTo>
                    <a:pt x="30" y="15"/>
                  </a:lnTo>
                  <a:lnTo>
                    <a:pt x="28" y="13"/>
                  </a:lnTo>
                  <a:lnTo>
                    <a:pt x="27" y="11"/>
                  </a:lnTo>
                  <a:lnTo>
                    <a:pt x="27" y="7"/>
                  </a:lnTo>
                  <a:lnTo>
                    <a:pt x="25" y="5"/>
                  </a:lnTo>
                  <a:lnTo>
                    <a:pt x="25" y="3"/>
                  </a:lnTo>
                  <a:lnTo>
                    <a:pt x="23" y="1"/>
                  </a:lnTo>
                  <a:lnTo>
                    <a:pt x="23" y="0"/>
                  </a:lnTo>
                  <a:lnTo>
                    <a:pt x="23" y="1"/>
                  </a:lnTo>
                  <a:lnTo>
                    <a:pt x="0" y="7"/>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104" name="Freeform 232"/>
            <p:cNvSpPr>
              <a:spLocks/>
            </p:cNvSpPr>
            <p:nvPr/>
          </p:nvSpPr>
          <p:spPr bwMode="auto">
            <a:xfrm>
              <a:off x="3195" y="3809"/>
              <a:ext cx="28" cy="41"/>
            </a:xfrm>
            <a:custGeom>
              <a:avLst/>
              <a:gdLst>
                <a:gd name="T0" fmla="*/ 2 w 28"/>
                <a:gd name="T1" fmla="*/ 2 h 41"/>
                <a:gd name="T2" fmla="*/ 2 w 28"/>
                <a:gd name="T3" fmla="*/ 0 h 41"/>
                <a:gd name="T4" fmla="*/ 2 w 28"/>
                <a:gd name="T5" fmla="*/ 2 h 41"/>
                <a:gd name="T6" fmla="*/ 2 w 28"/>
                <a:gd name="T7" fmla="*/ 4 h 41"/>
                <a:gd name="T8" fmla="*/ 2 w 28"/>
                <a:gd name="T9" fmla="*/ 6 h 41"/>
                <a:gd name="T10" fmla="*/ 0 w 28"/>
                <a:gd name="T11" fmla="*/ 8 h 41"/>
                <a:gd name="T12" fmla="*/ 0 w 28"/>
                <a:gd name="T13" fmla="*/ 10 h 41"/>
                <a:gd name="T14" fmla="*/ 0 w 28"/>
                <a:gd name="T15" fmla="*/ 12 h 41"/>
                <a:gd name="T16" fmla="*/ 0 w 28"/>
                <a:gd name="T17" fmla="*/ 13 h 41"/>
                <a:gd name="T18" fmla="*/ 0 w 28"/>
                <a:gd name="T19" fmla="*/ 15 h 41"/>
                <a:gd name="T20" fmla="*/ 0 w 28"/>
                <a:gd name="T21" fmla="*/ 17 h 41"/>
                <a:gd name="T22" fmla="*/ 0 w 28"/>
                <a:gd name="T23" fmla="*/ 19 h 41"/>
                <a:gd name="T24" fmla="*/ 0 w 28"/>
                <a:gd name="T25" fmla="*/ 21 h 41"/>
                <a:gd name="T26" fmla="*/ 0 w 28"/>
                <a:gd name="T27" fmla="*/ 23 h 41"/>
                <a:gd name="T28" fmla="*/ 0 w 28"/>
                <a:gd name="T29" fmla="*/ 25 h 41"/>
                <a:gd name="T30" fmla="*/ 2 w 28"/>
                <a:gd name="T31" fmla="*/ 25 h 41"/>
                <a:gd name="T32" fmla="*/ 2 w 28"/>
                <a:gd name="T33" fmla="*/ 27 h 41"/>
                <a:gd name="T34" fmla="*/ 2 w 28"/>
                <a:gd name="T35" fmla="*/ 29 h 41"/>
                <a:gd name="T36" fmla="*/ 2 w 28"/>
                <a:gd name="T37" fmla="*/ 31 h 41"/>
                <a:gd name="T38" fmla="*/ 2 w 28"/>
                <a:gd name="T39" fmla="*/ 33 h 41"/>
                <a:gd name="T40" fmla="*/ 2 w 28"/>
                <a:gd name="T41" fmla="*/ 34 h 41"/>
                <a:gd name="T42" fmla="*/ 4 w 28"/>
                <a:gd name="T43" fmla="*/ 36 h 41"/>
                <a:gd name="T44" fmla="*/ 4 w 28"/>
                <a:gd name="T45" fmla="*/ 38 h 41"/>
                <a:gd name="T46" fmla="*/ 4 w 28"/>
                <a:gd name="T47" fmla="*/ 40 h 41"/>
                <a:gd name="T48" fmla="*/ 27 w 28"/>
                <a:gd name="T49" fmla="*/ 34 h 41"/>
                <a:gd name="T50" fmla="*/ 27 w 28"/>
                <a:gd name="T51" fmla="*/ 33 h 41"/>
                <a:gd name="T52" fmla="*/ 27 w 28"/>
                <a:gd name="T53" fmla="*/ 31 h 41"/>
                <a:gd name="T54" fmla="*/ 25 w 28"/>
                <a:gd name="T55" fmla="*/ 29 h 41"/>
                <a:gd name="T56" fmla="*/ 25 w 28"/>
                <a:gd name="T57" fmla="*/ 27 h 41"/>
                <a:gd name="T58" fmla="*/ 25 w 28"/>
                <a:gd name="T59" fmla="*/ 25 h 41"/>
                <a:gd name="T60" fmla="*/ 25 w 28"/>
                <a:gd name="T61" fmla="*/ 23 h 41"/>
                <a:gd name="T62" fmla="*/ 25 w 28"/>
                <a:gd name="T63" fmla="*/ 21 h 41"/>
                <a:gd name="T64" fmla="*/ 25 w 28"/>
                <a:gd name="T65" fmla="*/ 19 h 41"/>
                <a:gd name="T66" fmla="*/ 25 w 28"/>
                <a:gd name="T67" fmla="*/ 17 h 41"/>
                <a:gd name="T68" fmla="*/ 25 w 28"/>
                <a:gd name="T69" fmla="*/ 15 h 41"/>
                <a:gd name="T70" fmla="*/ 25 w 28"/>
                <a:gd name="T71" fmla="*/ 13 h 41"/>
                <a:gd name="T72" fmla="*/ 25 w 28"/>
                <a:gd name="T73" fmla="*/ 12 h 41"/>
                <a:gd name="T74" fmla="*/ 25 w 28"/>
                <a:gd name="T75" fmla="*/ 10 h 41"/>
                <a:gd name="T76" fmla="*/ 25 w 28"/>
                <a:gd name="T77" fmla="*/ 8 h 41"/>
                <a:gd name="T78" fmla="*/ 25 w 28"/>
                <a:gd name="T79" fmla="*/ 6 h 41"/>
                <a:gd name="T80" fmla="*/ 25 w 28"/>
                <a:gd name="T81" fmla="*/ 4 h 41"/>
                <a:gd name="T82" fmla="*/ 25 w 28"/>
                <a:gd name="T83" fmla="*/ 2 h 41"/>
                <a:gd name="T84" fmla="*/ 2 w 28"/>
                <a:gd name="T85" fmla="*/ 2 h 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
                <a:gd name="T130" fmla="*/ 0 h 41"/>
                <a:gd name="T131" fmla="*/ 28 w 28"/>
                <a:gd name="T132" fmla="*/ 41 h 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 h="41">
                  <a:moveTo>
                    <a:pt x="2" y="2"/>
                  </a:moveTo>
                  <a:lnTo>
                    <a:pt x="2" y="0"/>
                  </a:lnTo>
                  <a:lnTo>
                    <a:pt x="2" y="2"/>
                  </a:lnTo>
                  <a:lnTo>
                    <a:pt x="2" y="4"/>
                  </a:lnTo>
                  <a:lnTo>
                    <a:pt x="2" y="6"/>
                  </a:lnTo>
                  <a:lnTo>
                    <a:pt x="0" y="8"/>
                  </a:lnTo>
                  <a:lnTo>
                    <a:pt x="0" y="10"/>
                  </a:lnTo>
                  <a:lnTo>
                    <a:pt x="0" y="12"/>
                  </a:lnTo>
                  <a:lnTo>
                    <a:pt x="0" y="13"/>
                  </a:lnTo>
                  <a:lnTo>
                    <a:pt x="0" y="15"/>
                  </a:lnTo>
                  <a:lnTo>
                    <a:pt x="0" y="17"/>
                  </a:lnTo>
                  <a:lnTo>
                    <a:pt x="0" y="19"/>
                  </a:lnTo>
                  <a:lnTo>
                    <a:pt x="0" y="21"/>
                  </a:lnTo>
                  <a:lnTo>
                    <a:pt x="0" y="23"/>
                  </a:lnTo>
                  <a:lnTo>
                    <a:pt x="0" y="25"/>
                  </a:lnTo>
                  <a:lnTo>
                    <a:pt x="2" y="25"/>
                  </a:lnTo>
                  <a:lnTo>
                    <a:pt x="2" y="27"/>
                  </a:lnTo>
                  <a:lnTo>
                    <a:pt x="2" y="29"/>
                  </a:lnTo>
                  <a:lnTo>
                    <a:pt x="2" y="31"/>
                  </a:lnTo>
                  <a:lnTo>
                    <a:pt x="2" y="33"/>
                  </a:lnTo>
                  <a:lnTo>
                    <a:pt x="2" y="34"/>
                  </a:lnTo>
                  <a:lnTo>
                    <a:pt x="4" y="36"/>
                  </a:lnTo>
                  <a:lnTo>
                    <a:pt x="4" y="38"/>
                  </a:lnTo>
                  <a:lnTo>
                    <a:pt x="4" y="40"/>
                  </a:lnTo>
                  <a:lnTo>
                    <a:pt x="27" y="34"/>
                  </a:lnTo>
                  <a:lnTo>
                    <a:pt x="27" y="33"/>
                  </a:lnTo>
                  <a:lnTo>
                    <a:pt x="27" y="31"/>
                  </a:lnTo>
                  <a:lnTo>
                    <a:pt x="25" y="29"/>
                  </a:lnTo>
                  <a:lnTo>
                    <a:pt x="25" y="27"/>
                  </a:lnTo>
                  <a:lnTo>
                    <a:pt x="25" y="25"/>
                  </a:lnTo>
                  <a:lnTo>
                    <a:pt x="25" y="23"/>
                  </a:lnTo>
                  <a:lnTo>
                    <a:pt x="25" y="21"/>
                  </a:lnTo>
                  <a:lnTo>
                    <a:pt x="25" y="19"/>
                  </a:lnTo>
                  <a:lnTo>
                    <a:pt x="25" y="17"/>
                  </a:lnTo>
                  <a:lnTo>
                    <a:pt x="25" y="15"/>
                  </a:lnTo>
                  <a:lnTo>
                    <a:pt x="25" y="13"/>
                  </a:lnTo>
                  <a:lnTo>
                    <a:pt x="25" y="12"/>
                  </a:lnTo>
                  <a:lnTo>
                    <a:pt x="25" y="10"/>
                  </a:lnTo>
                  <a:lnTo>
                    <a:pt x="25" y="8"/>
                  </a:lnTo>
                  <a:lnTo>
                    <a:pt x="25" y="6"/>
                  </a:lnTo>
                  <a:lnTo>
                    <a:pt x="25" y="4"/>
                  </a:lnTo>
                  <a:lnTo>
                    <a:pt x="25" y="2"/>
                  </a:lnTo>
                  <a:lnTo>
                    <a:pt x="2" y="2"/>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105" name="Freeform 233"/>
            <p:cNvSpPr>
              <a:spLocks/>
            </p:cNvSpPr>
            <p:nvPr/>
          </p:nvSpPr>
          <p:spPr bwMode="auto">
            <a:xfrm>
              <a:off x="3197" y="3788"/>
              <a:ext cx="26" cy="24"/>
            </a:xfrm>
            <a:custGeom>
              <a:avLst/>
              <a:gdLst>
                <a:gd name="T0" fmla="*/ 0 w 26"/>
                <a:gd name="T1" fmla="*/ 0 h 24"/>
                <a:gd name="T2" fmla="*/ 0 w 26"/>
                <a:gd name="T3" fmla="*/ 2 h 24"/>
                <a:gd name="T4" fmla="*/ 0 w 26"/>
                <a:gd name="T5" fmla="*/ 23 h 24"/>
                <a:gd name="T6" fmla="*/ 23 w 26"/>
                <a:gd name="T7" fmla="*/ 23 h 24"/>
                <a:gd name="T8" fmla="*/ 25 w 26"/>
                <a:gd name="T9" fmla="*/ 4 h 24"/>
                <a:gd name="T10" fmla="*/ 25 w 26"/>
                <a:gd name="T11" fmla="*/ 6 h 24"/>
                <a:gd name="T12" fmla="*/ 0 w 26"/>
                <a:gd name="T13" fmla="*/ 0 h 24"/>
                <a:gd name="T14" fmla="*/ 0 60000 65536"/>
                <a:gd name="T15" fmla="*/ 0 60000 65536"/>
                <a:gd name="T16" fmla="*/ 0 60000 65536"/>
                <a:gd name="T17" fmla="*/ 0 60000 65536"/>
                <a:gd name="T18" fmla="*/ 0 60000 65536"/>
                <a:gd name="T19" fmla="*/ 0 60000 65536"/>
                <a:gd name="T20" fmla="*/ 0 60000 65536"/>
                <a:gd name="T21" fmla="*/ 0 w 26"/>
                <a:gd name="T22" fmla="*/ 0 h 24"/>
                <a:gd name="T23" fmla="*/ 26 w 26"/>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4">
                  <a:moveTo>
                    <a:pt x="0" y="0"/>
                  </a:moveTo>
                  <a:lnTo>
                    <a:pt x="0" y="2"/>
                  </a:lnTo>
                  <a:lnTo>
                    <a:pt x="0" y="23"/>
                  </a:lnTo>
                  <a:lnTo>
                    <a:pt x="23" y="23"/>
                  </a:lnTo>
                  <a:lnTo>
                    <a:pt x="25" y="4"/>
                  </a:lnTo>
                  <a:lnTo>
                    <a:pt x="25" y="6"/>
                  </a:lnTo>
                  <a:lnTo>
                    <a:pt x="0" y="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106" name="Freeform 234"/>
            <p:cNvSpPr>
              <a:spLocks/>
            </p:cNvSpPr>
            <p:nvPr/>
          </p:nvSpPr>
          <p:spPr bwMode="auto">
            <a:xfrm>
              <a:off x="3189" y="3709"/>
              <a:ext cx="34" cy="86"/>
            </a:xfrm>
            <a:custGeom>
              <a:avLst/>
              <a:gdLst>
                <a:gd name="T0" fmla="*/ 2 w 34"/>
                <a:gd name="T1" fmla="*/ 8 h 86"/>
                <a:gd name="T2" fmla="*/ 2 w 34"/>
                <a:gd name="T3" fmla="*/ 12 h 86"/>
                <a:gd name="T4" fmla="*/ 4 w 34"/>
                <a:gd name="T5" fmla="*/ 18 h 86"/>
                <a:gd name="T6" fmla="*/ 4 w 34"/>
                <a:gd name="T7" fmla="*/ 21 h 86"/>
                <a:gd name="T8" fmla="*/ 6 w 34"/>
                <a:gd name="T9" fmla="*/ 27 h 86"/>
                <a:gd name="T10" fmla="*/ 6 w 34"/>
                <a:gd name="T11" fmla="*/ 33 h 86"/>
                <a:gd name="T12" fmla="*/ 6 w 34"/>
                <a:gd name="T13" fmla="*/ 39 h 86"/>
                <a:gd name="T14" fmla="*/ 8 w 34"/>
                <a:gd name="T15" fmla="*/ 44 h 86"/>
                <a:gd name="T16" fmla="*/ 8 w 34"/>
                <a:gd name="T17" fmla="*/ 50 h 86"/>
                <a:gd name="T18" fmla="*/ 8 w 34"/>
                <a:gd name="T19" fmla="*/ 56 h 86"/>
                <a:gd name="T20" fmla="*/ 10 w 34"/>
                <a:gd name="T21" fmla="*/ 60 h 86"/>
                <a:gd name="T22" fmla="*/ 10 w 34"/>
                <a:gd name="T23" fmla="*/ 66 h 86"/>
                <a:gd name="T24" fmla="*/ 10 w 34"/>
                <a:gd name="T25" fmla="*/ 69 h 86"/>
                <a:gd name="T26" fmla="*/ 10 w 34"/>
                <a:gd name="T27" fmla="*/ 73 h 86"/>
                <a:gd name="T28" fmla="*/ 10 w 34"/>
                <a:gd name="T29" fmla="*/ 77 h 86"/>
                <a:gd name="T30" fmla="*/ 33 w 34"/>
                <a:gd name="T31" fmla="*/ 85 h 86"/>
                <a:gd name="T32" fmla="*/ 33 w 34"/>
                <a:gd name="T33" fmla="*/ 81 h 86"/>
                <a:gd name="T34" fmla="*/ 33 w 34"/>
                <a:gd name="T35" fmla="*/ 77 h 86"/>
                <a:gd name="T36" fmla="*/ 33 w 34"/>
                <a:gd name="T37" fmla="*/ 71 h 86"/>
                <a:gd name="T38" fmla="*/ 33 w 34"/>
                <a:gd name="T39" fmla="*/ 67 h 86"/>
                <a:gd name="T40" fmla="*/ 33 w 34"/>
                <a:gd name="T41" fmla="*/ 62 h 86"/>
                <a:gd name="T42" fmla="*/ 33 w 34"/>
                <a:gd name="T43" fmla="*/ 56 h 86"/>
                <a:gd name="T44" fmla="*/ 33 w 34"/>
                <a:gd name="T45" fmla="*/ 50 h 86"/>
                <a:gd name="T46" fmla="*/ 31 w 34"/>
                <a:gd name="T47" fmla="*/ 44 h 86"/>
                <a:gd name="T48" fmla="*/ 31 w 34"/>
                <a:gd name="T49" fmla="*/ 39 h 86"/>
                <a:gd name="T50" fmla="*/ 31 w 34"/>
                <a:gd name="T51" fmla="*/ 33 h 86"/>
                <a:gd name="T52" fmla="*/ 29 w 34"/>
                <a:gd name="T53" fmla="*/ 27 h 86"/>
                <a:gd name="T54" fmla="*/ 29 w 34"/>
                <a:gd name="T55" fmla="*/ 21 h 86"/>
                <a:gd name="T56" fmla="*/ 27 w 34"/>
                <a:gd name="T57" fmla="*/ 16 h 86"/>
                <a:gd name="T58" fmla="*/ 27 w 34"/>
                <a:gd name="T59" fmla="*/ 10 h 86"/>
                <a:gd name="T60" fmla="*/ 25 w 34"/>
                <a:gd name="T61" fmla="*/ 4 h 86"/>
                <a:gd name="T62" fmla="*/ 25 w 34"/>
                <a:gd name="T63" fmla="*/ 0 h 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
                <a:gd name="T97" fmla="*/ 0 h 86"/>
                <a:gd name="T98" fmla="*/ 34 w 34"/>
                <a:gd name="T99" fmla="*/ 86 h 8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 h="86">
                  <a:moveTo>
                    <a:pt x="0" y="6"/>
                  </a:moveTo>
                  <a:lnTo>
                    <a:pt x="2" y="8"/>
                  </a:lnTo>
                  <a:lnTo>
                    <a:pt x="2" y="10"/>
                  </a:lnTo>
                  <a:lnTo>
                    <a:pt x="2" y="12"/>
                  </a:lnTo>
                  <a:lnTo>
                    <a:pt x="2" y="14"/>
                  </a:lnTo>
                  <a:lnTo>
                    <a:pt x="4" y="18"/>
                  </a:lnTo>
                  <a:lnTo>
                    <a:pt x="4" y="20"/>
                  </a:lnTo>
                  <a:lnTo>
                    <a:pt x="4" y="21"/>
                  </a:lnTo>
                  <a:lnTo>
                    <a:pt x="4" y="25"/>
                  </a:lnTo>
                  <a:lnTo>
                    <a:pt x="6" y="27"/>
                  </a:lnTo>
                  <a:lnTo>
                    <a:pt x="6" y="31"/>
                  </a:lnTo>
                  <a:lnTo>
                    <a:pt x="6" y="33"/>
                  </a:lnTo>
                  <a:lnTo>
                    <a:pt x="6" y="37"/>
                  </a:lnTo>
                  <a:lnTo>
                    <a:pt x="6" y="39"/>
                  </a:lnTo>
                  <a:lnTo>
                    <a:pt x="8" y="43"/>
                  </a:lnTo>
                  <a:lnTo>
                    <a:pt x="8" y="44"/>
                  </a:lnTo>
                  <a:lnTo>
                    <a:pt x="8" y="46"/>
                  </a:lnTo>
                  <a:lnTo>
                    <a:pt x="8" y="50"/>
                  </a:lnTo>
                  <a:lnTo>
                    <a:pt x="8" y="52"/>
                  </a:lnTo>
                  <a:lnTo>
                    <a:pt x="8" y="56"/>
                  </a:lnTo>
                  <a:lnTo>
                    <a:pt x="8" y="58"/>
                  </a:lnTo>
                  <a:lnTo>
                    <a:pt x="10" y="60"/>
                  </a:lnTo>
                  <a:lnTo>
                    <a:pt x="10" y="62"/>
                  </a:lnTo>
                  <a:lnTo>
                    <a:pt x="10" y="66"/>
                  </a:lnTo>
                  <a:lnTo>
                    <a:pt x="10" y="67"/>
                  </a:lnTo>
                  <a:lnTo>
                    <a:pt x="10" y="69"/>
                  </a:lnTo>
                  <a:lnTo>
                    <a:pt x="10" y="71"/>
                  </a:lnTo>
                  <a:lnTo>
                    <a:pt x="10" y="73"/>
                  </a:lnTo>
                  <a:lnTo>
                    <a:pt x="10" y="75"/>
                  </a:lnTo>
                  <a:lnTo>
                    <a:pt x="10" y="77"/>
                  </a:lnTo>
                  <a:lnTo>
                    <a:pt x="8" y="79"/>
                  </a:lnTo>
                  <a:lnTo>
                    <a:pt x="33" y="85"/>
                  </a:lnTo>
                  <a:lnTo>
                    <a:pt x="33" y="83"/>
                  </a:lnTo>
                  <a:lnTo>
                    <a:pt x="33" y="81"/>
                  </a:lnTo>
                  <a:lnTo>
                    <a:pt x="33" y="79"/>
                  </a:lnTo>
                  <a:lnTo>
                    <a:pt x="33" y="77"/>
                  </a:lnTo>
                  <a:lnTo>
                    <a:pt x="33" y="73"/>
                  </a:lnTo>
                  <a:lnTo>
                    <a:pt x="33" y="71"/>
                  </a:lnTo>
                  <a:lnTo>
                    <a:pt x="33" y="69"/>
                  </a:lnTo>
                  <a:lnTo>
                    <a:pt x="33" y="67"/>
                  </a:lnTo>
                  <a:lnTo>
                    <a:pt x="33" y="64"/>
                  </a:lnTo>
                  <a:lnTo>
                    <a:pt x="33" y="62"/>
                  </a:lnTo>
                  <a:lnTo>
                    <a:pt x="33" y="58"/>
                  </a:lnTo>
                  <a:lnTo>
                    <a:pt x="33" y="56"/>
                  </a:lnTo>
                  <a:lnTo>
                    <a:pt x="33" y="54"/>
                  </a:lnTo>
                  <a:lnTo>
                    <a:pt x="33" y="50"/>
                  </a:lnTo>
                  <a:lnTo>
                    <a:pt x="33" y="48"/>
                  </a:lnTo>
                  <a:lnTo>
                    <a:pt x="31" y="44"/>
                  </a:lnTo>
                  <a:lnTo>
                    <a:pt x="31" y="43"/>
                  </a:lnTo>
                  <a:lnTo>
                    <a:pt x="31" y="39"/>
                  </a:lnTo>
                  <a:lnTo>
                    <a:pt x="31" y="35"/>
                  </a:lnTo>
                  <a:lnTo>
                    <a:pt x="31" y="33"/>
                  </a:lnTo>
                  <a:lnTo>
                    <a:pt x="31" y="29"/>
                  </a:lnTo>
                  <a:lnTo>
                    <a:pt x="29" y="27"/>
                  </a:lnTo>
                  <a:lnTo>
                    <a:pt x="29" y="23"/>
                  </a:lnTo>
                  <a:lnTo>
                    <a:pt x="29" y="21"/>
                  </a:lnTo>
                  <a:lnTo>
                    <a:pt x="29" y="18"/>
                  </a:lnTo>
                  <a:lnTo>
                    <a:pt x="27" y="16"/>
                  </a:lnTo>
                  <a:lnTo>
                    <a:pt x="27" y="12"/>
                  </a:lnTo>
                  <a:lnTo>
                    <a:pt x="27" y="10"/>
                  </a:lnTo>
                  <a:lnTo>
                    <a:pt x="27" y="8"/>
                  </a:lnTo>
                  <a:lnTo>
                    <a:pt x="25" y="4"/>
                  </a:lnTo>
                  <a:lnTo>
                    <a:pt x="25" y="2"/>
                  </a:lnTo>
                  <a:lnTo>
                    <a:pt x="25" y="0"/>
                  </a:lnTo>
                  <a:lnTo>
                    <a:pt x="0" y="6"/>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107" name="Freeform 235"/>
            <p:cNvSpPr>
              <a:spLocks/>
            </p:cNvSpPr>
            <p:nvPr/>
          </p:nvSpPr>
          <p:spPr bwMode="auto">
            <a:xfrm>
              <a:off x="3185" y="3543"/>
              <a:ext cx="30" cy="173"/>
            </a:xfrm>
            <a:custGeom>
              <a:avLst/>
              <a:gdLst>
                <a:gd name="T0" fmla="*/ 4 w 30"/>
                <a:gd name="T1" fmla="*/ 4 h 173"/>
                <a:gd name="T2" fmla="*/ 4 w 30"/>
                <a:gd name="T3" fmla="*/ 11 h 173"/>
                <a:gd name="T4" fmla="*/ 2 w 30"/>
                <a:gd name="T5" fmla="*/ 21 h 173"/>
                <a:gd name="T6" fmla="*/ 2 w 30"/>
                <a:gd name="T7" fmla="*/ 32 h 173"/>
                <a:gd name="T8" fmla="*/ 0 w 30"/>
                <a:gd name="T9" fmla="*/ 44 h 173"/>
                <a:gd name="T10" fmla="*/ 0 w 30"/>
                <a:gd name="T11" fmla="*/ 55 h 173"/>
                <a:gd name="T12" fmla="*/ 0 w 30"/>
                <a:gd name="T13" fmla="*/ 69 h 173"/>
                <a:gd name="T14" fmla="*/ 0 w 30"/>
                <a:gd name="T15" fmla="*/ 82 h 173"/>
                <a:gd name="T16" fmla="*/ 0 w 30"/>
                <a:gd name="T17" fmla="*/ 96 h 173"/>
                <a:gd name="T18" fmla="*/ 0 w 30"/>
                <a:gd name="T19" fmla="*/ 109 h 173"/>
                <a:gd name="T20" fmla="*/ 0 w 30"/>
                <a:gd name="T21" fmla="*/ 120 h 173"/>
                <a:gd name="T22" fmla="*/ 0 w 30"/>
                <a:gd name="T23" fmla="*/ 132 h 173"/>
                <a:gd name="T24" fmla="*/ 2 w 30"/>
                <a:gd name="T25" fmla="*/ 143 h 173"/>
                <a:gd name="T26" fmla="*/ 2 w 30"/>
                <a:gd name="T27" fmla="*/ 153 h 173"/>
                <a:gd name="T28" fmla="*/ 4 w 30"/>
                <a:gd name="T29" fmla="*/ 161 h 173"/>
                <a:gd name="T30" fmla="*/ 4 w 30"/>
                <a:gd name="T31" fmla="*/ 168 h 173"/>
                <a:gd name="T32" fmla="*/ 29 w 30"/>
                <a:gd name="T33" fmla="*/ 166 h 173"/>
                <a:gd name="T34" fmla="*/ 27 w 30"/>
                <a:gd name="T35" fmla="*/ 161 h 173"/>
                <a:gd name="T36" fmla="*/ 27 w 30"/>
                <a:gd name="T37" fmla="*/ 155 h 173"/>
                <a:gd name="T38" fmla="*/ 25 w 30"/>
                <a:gd name="T39" fmla="*/ 147 h 173"/>
                <a:gd name="T40" fmla="*/ 25 w 30"/>
                <a:gd name="T41" fmla="*/ 136 h 173"/>
                <a:gd name="T42" fmla="*/ 25 w 30"/>
                <a:gd name="T43" fmla="*/ 126 h 173"/>
                <a:gd name="T44" fmla="*/ 25 w 30"/>
                <a:gd name="T45" fmla="*/ 115 h 173"/>
                <a:gd name="T46" fmla="*/ 25 w 30"/>
                <a:gd name="T47" fmla="*/ 101 h 173"/>
                <a:gd name="T48" fmla="*/ 25 w 30"/>
                <a:gd name="T49" fmla="*/ 88 h 173"/>
                <a:gd name="T50" fmla="*/ 25 w 30"/>
                <a:gd name="T51" fmla="*/ 76 h 173"/>
                <a:gd name="T52" fmla="*/ 25 w 30"/>
                <a:gd name="T53" fmla="*/ 63 h 173"/>
                <a:gd name="T54" fmla="*/ 25 w 30"/>
                <a:gd name="T55" fmla="*/ 51 h 173"/>
                <a:gd name="T56" fmla="*/ 25 w 30"/>
                <a:gd name="T57" fmla="*/ 38 h 173"/>
                <a:gd name="T58" fmla="*/ 25 w 30"/>
                <a:gd name="T59" fmla="*/ 28 h 173"/>
                <a:gd name="T60" fmla="*/ 27 w 30"/>
                <a:gd name="T61" fmla="*/ 19 h 173"/>
                <a:gd name="T62" fmla="*/ 27 w 30"/>
                <a:gd name="T63" fmla="*/ 9 h 173"/>
                <a:gd name="T64" fmla="*/ 29 w 30"/>
                <a:gd name="T65" fmla="*/ 4 h 1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173"/>
                <a:gd name="T101" fmla="*/ 30 w 30"/>
                <a:gd name="T102" fmla="*/ 173 h 17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173">
                  <a:moveTo>
                    <a:pt x="4" y="0"/>
                  </a:moveTo>
                  <a:lnTo>
                    <a:pt x="4" y="4"/>
                  </a:lnTo>
                  <a:lnTo>
                    <a:pt x="4" y="7"/>
                  </a:lnTo>
                  <a:lnTo>
                    <a:pt x="4" y="11"/>
                  </a:lnTo>
                  <a:lnTo>
                    <a:pt x="2" y="17"/>
                  </a:lnTo>
                  <a:lnTo>
                    <a:pt x="2" y="21"/>
                  </a:lnTo>
                  <a:lnTo>
                    <a:pt x="2" y="27"/>
                  </a:lnTo>
                  <a:lnTo>
                    <a:pt x="2" y="32"/>
                  </a:lnTo>
                  <a:lnTo>
                    <a:pt x="2" y="38"/>
                  </a:lnTo>
                  <a:lnTo>
                    <a:pt x="0" y="44"/>
                  </a:lnTo>
                  <a:lnTo>
                    <a:pt x="0" y="50"/>
                  </a:lnTo>
                  <a:lnTo>
                    <a:pt x="0" y="55"/>
                  </a:lnTo>
                  <a:lnTo>
                    <a:pt x="0" y="63"/>
                  </a:lnTo>
                  <a:lnTo>
                    <a:pt x="0" y="69"/>
                  </a:lnTo>
                  <a:lnTo>
                    <a:pt x="0" y="76"/>
                  </a:lnTo>
                  <a:lnTo>
                    <a:pt x="0" y="82"/>
                  </a:lnTo>
                  <a:lnTo>
                    <a:pt x="0" y="88"/>
                  </a:lnTo>
                  <a:lnTo>
                    <a:pt x="0" y="96"/>
                  </a:lnTo>
                  <a:lnTo>
                    <a:pt x="0" y="101"/>
                  </a:lnTo>
                  <a:lnTo>
                    <a:pt x="0" y="109"/>
                  </a:lnTo>
                  <a:lnTo>
                    <a:pt x="0" y="115"/>
                  </a:lnTo>
                  <a:lnTo>
                    <a:pt x="0" y="120"/>
                  </a:lnTo>
                  <a:lnTo>
                    <a:pt x="0" y="126"/>
                  </a:lnTo>
                  <a:lnTo>
                    <a:pt x="0" y="132"/>
                  </a:lnTo>
                  <a:lnTo>
                    <a:pt x="2" y="138"/>
                  </a:lnTo>
                  <a:lnTo>
                    <a:pt x="2" y="143"/>
                  </a:lnTo>
                  <a:lnTo>
                    <a:pt x="2" y="147"/>
                  </a:lnTo>
                  <a:lnTo>
                    <a:pt x="2" y="153"/>
                  </a:lnTo>
                  <a:lnTo>
                    <a:pt x="2" y="157"/>
                  </a:lnTo>
                  <a:lnTo>
                    <a:pt x="4" y="161"/>
                  </a:lnTo>
                  <a:lnTo>
                    <a:pt x="4" y="164"/>
                  </a:lnTo>
                  <a:lnTo>
                    <a:pt x="4" y="168"/>
                  </a:lnTo>
                  <a:lnTo>
                    <a:pt x="4" y="172"/>
                  </a:lnTo>
                  <a:lnTo>
                    <a:pt x="29" y="166"/>
                  </a:lnTo>
                  <a:lnTo>
                    <a:pt x="29" y="164"/>
                  </a:lnTo>
                  <a:lnTo>
                    <a:pt x="27" y="161"/>
                  </a:lnTo>
                  <a:lnTo>
                    <a:pt x="27" y="159"/>
                  </a:lnTo>
                  <a:lnTo>
                    <a:pt x="27" y="155"/>
                  </a:lnTo>
                  <a:lnTo>
                    <a:pt x="27" y="151"/>
                  </a:lnTo>
                  <a:lnTo>
                    <a:pt x="25" y="147"/>
                  </a:lnTo>
                  <a:lnTo>
                    <a:pt x="25" y="142"/>
                  </a:lnTo>
                  <a:lnTo>
                    <a:pt x="25" y="136"/>
                  </a:lnTo>
                  <a:lnTo>
                    <a:pt x="25" y="132"/>
                  </a:lnTo>
                  <a:lnTo>
                    <a:pt x="25" y="126"/>
                  </a:lnTo>
                  <a:lnTo>
                    <a:pt x="25" y="120"/>
                  </a:lnTo>
                  <a:lnTo>
                    <a:pt x="25" y="115"/>
                  </a:lnTo>
                  <a:lnTo>
                    <a:pt x="25" y="107"/>
                  </a:lnTo>
                  <a:lnTo>
                    <a:pt x="25" y="101"/>
                  </a:lnTo>
                  <a:lnTo>
                    <a:pt x="25" y="96"/>
                  </a:lnTo>
                  <a:lnTo>
                    <a:pt x="25" y="88"/>
                  </a:lnTo>
                  <a:lnTo>
                    <a:pt x="25" y="82"/>
                  </a:lnTo>
                  <a:lnTo>
                    <a:pt x="25" y="76"/>
                  </a:lnTo>
                  <a:lnTo>
                    <a:pt x="25" y="69"/>
                  </a:lnTo>
                  <a:lnTo>
                    <a:pt x="25" y="63"/>
                  </a:lnTo>
                  <a:lnTo>
                    <a:pt x="25" y="57"/>
                  </a:lnTo>
                  <a:lnTo>
                    <a:pt x="25" y="51"/>
                  </a:lnTo>
                  <a:lnTo>
                    <a:pt x="25" y="44"/>
                  </a:lnTo>
                  <a:lnTo>
                    <a:pt x="25" y="38"/>
                  </a:lnTo>
                  <a:lnTo>
                    <a:pt x="25" y="32"/>
                  </a:lnTo>
                  <a:lnTo>
                    <a:pt x="25" y="28"/>
                  </a:lnTo>
                  <a:lnTo>
                    <a:pt x="27" y="23"/>
                  </a:lnTo>
                  <a:lnTo>
                    <a:pt x="27" y="19"/>
                  </a:lnTo>
                  <a:lnTo>
                    <a:pt x="27" y="13"/>
                  </a:lnTo>
                  <a:lnTo>
                    <a:pt x="27" y="9"/>
                  </a:lnTo>
                  <a:lnTo>
                    <a:pt x="29" y="5"/>
                  </a:lnTo>
                  <a:lnTo>
                    <a:pt x="29" y="4"/>
                  </a:lnTo>
                  <a:lnTo>
                    <a:pt x="4" y="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108" name="Freeform 236"/>
            <p:cNvSpPr>
              <a:spLocks/>
            </p:cNvSpPr>
            <p:nvPr/>
          </p:nvSpPr>
          <p:spPr bwMode="auto">
            <a:xfrm>
              <a:off x="3189" y="3432"/>
              <a:ext cx="41" cy="116"/>
            </a:xfrm>
            <a:custGeom>
              <a:avLst/>
              <a:gdLst>
                <a:gd name="T0" fmla="*/ 15 w 41"/>
                <a:gd name="T1" fmla="*/ 3 h 116"/>
                <a:gd name="T2" fmla="*/ 15 w 41"/>
                <a:gd name="T3" fmla="*/ 9 h 116"/>
                <a:gd name="T4" fmla="*/ 15 w 41"/>
                <a:gd name="T5" fmla="*/ 15 h 116"/>
                <a:gd name="T6" fmla="*/ 14 w 41"/>
                <a:gd name="T7" fmla="*/ 23 h 116"/>
                <a:gd name="T8" fmla="*/ 14 w 41"/>
                <a:gd name="T9" fmla="*/ 30 h 116"/>
                <a:gd name="T10" fmla="*/ 14 w 41"/>
                <a:gd name="T11" fmla="*/ 36 h 116"/>
                <a:gd name="T12" fmla="*/ 12 w 41"/>
                <a:gd name="T13" fmla="*/ 44 h 116"/>
                <a:gd name="T14" fmla="*/ 12 w 41"/>
                <a:gd name="T15" fmla="*/ 51 h 116"/>
                <a:gd name="T16" fmla="*/ 10 w 41"/>
                <a:gd name="T17" fmla="*/ 57 h 116"/>
                <a:gd name="T18" fmla="*/ 8 w 41"/>
                <a:gd name="T19" fmla="*/ 65 h 116"/>
                <a:gd name="T20" fmla="*/ 8 w 41"/>
                <a:gd name="T21" fmla="*/ 72 h 116"/>
                <a:gd name="T22" fmla="*/ 6 w 41"/>
                <a:gd name="T23" fmla="*/ 80 h 116"/>
                <a:gd name="T24" fmla="*/ 4 w 41"/>
                <a:gd name="T25" fmla="*/ 86 h 116"/>
                <a:gd name="T26" fmla="*/ 4 w 41"/>
                <a:gd name="T27" fmla="*/ 94 h 116"/>
                <a:gd name="T28" fmla="*/ 2 w 41"/>
                <a:gd name="T29" fmla="*/ 99 h 116"/>
                <a:gd name="T30" fmla="*/ 2 w 41"/>
                <a:gd name="T31" fmla="*/ 107 h 116"/>
                <a:gd name="T32" fmla="*/ 25 w 41"/>
                <a:gd name="T33" fmla="*/ 115 h 116"/>
                <a:gd name="T34" fmla="*/ 25 w 41"/>
                <a:gd name="T35" fmla="*/ 107 h 116"/>
                <a:gd name="T36" fmla="*/ 27 w 41"/>
                <a:gd name="T37" fmla="*/ 101 h 116"/>
                <a:gd name="T38" fmla="*/ 29 w 41"/>
                <a:gd name="T39" fmla="*/ 94 h 116"/>
                <a:gd name="T40" fmla="*/ 29 w 41"/>
                <a:gd name="T41" fmla="*/ 88 h 116"/>
                <a:gd name="T42" fmla="*/ 31 w 41"/>
                <a:gd name="T43" fmla="*/ 80 h 116"/>
                <a:gd name="T44" fmla="*/ 31 w 41"/>
                <a:gd name="T45" fmla="*/ 72 h 116"/>
                <a:gd name="T46" fmla="*/ 33 w 41"/>
                <a:gd name="T47" fmla="*/ 65 h 116"/>
                <a:gd name="T48" fmla="*/ 35 w 41"/>
                <a:gd name="T49" fmla="*/ 57 h 116"/>
                <a:gd name="T50" fmla="*/ 35 w 41"/>
                <a:gd name="T51" fmla="*/ 51 h 116"/>
                <a:gd name="T52" fmla="*/ 37 w 41"/>
                <a:gd name="T53" fmla="*/ 44 h 116"/>
                <a:gd name="T54" fmla="*/ 37 w 41"/>
                <a:gd name="T55" fmla="*/ 36 h 116"/>
                <a:gd name="T56" fmla="*/ 38 w 41"/>
                <a:gd name="T57" fmla="*/ 28 h 116"/>
                <a:gd name="T58" fmla="*/ 38 w 41"/>
                <a:gd name="T59" fmla="*/ 21 h 116"/>
                <a:gd name="T60" fmla="*/ 38 w 41"/>
                <a:gd name="T61" fmla="*/ 15 h 116"/>
                <a:gd name="T62" fmla="*/ 40 w 41"/>
                <a:gd name="T63" fmla="*/ 7 h 116"/>
                <a:gd name="T64" fmla="*/ 40 w 41"/>
                <a:gd name="T65" fmla="*/ 0 h 11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116"/>
                <a:gd name="T101" fmla="*/ 41 w 41"/>
                <a:gd name="T102" fmla="*/ 116 h 11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116">
                  <a:moveTo>
                    <a:pt x="15" y="0"/>
                  </a:moveTo>
                  <a:lnTo>
                    <a:pt x="15" y="3"/>
                  </a:lnTo>
                  <a:lnTo>
                    <a:pt x="15" y="5"/>
                  </a:lnTo>
                  <a:lnTo>
                    <a:pt x="15" y="9"/>
                  </a:lnTo>
                  <a:lnTo>
                    <a:pt x="15" y="13"/>
                  </a:lnTo>
                  <a:lnTo>
                    <a:pt x="15" y="15"/>
                  </a:lnTo>
                  <a:lnTo>
                    <a:pt x="15" y="19"/>
                  </a:lnTo>
                  <a:lnTo>
                    <a:pt x="14" y="23"/>
                  </a:lnTo>
                  <a:lnTo>
                    <a:pt x="14" y="26"/>
                  </a:lnTo>
                  <a:lnTo>
                    <a:pt x="14" y="30"/>
                  </a:lnTo>
                  <a:lnTo>
                    <a:pt x="14" y="32"/>
                  </a:lnTo>
                  <a:lnTo>
                    <a:pt x="14" y="36"/>
                  </a:lnTo>
                  <a:lnTo>
                    <a:pt x="12" y="40"/>
                  </a:lnTo>
                  <a:lnTo>
                    <a:pt x="12" y="44"/>
                  </a:lnTo>
                  <a:lnTo>
                    <a:pt x="12" y="48"/>
                  </a:lnTo>
                  <a:lnTo>
                    <a:pt x="12" y="51"/>
                  </a:lnTo>
                  <a:lnTo>
                    <a:pt x="10" y="53"/>
                  </a:lnTo>
                  <a:lnTo>
                    <a:pt x="10" y="57"/>
                  </a:lnTo>
                  <a:lnTo>
                    <a:pt x="10" y="61"/>
                  </a:lnTo>
                  <a:lnTo>
                    <a:pt x="8" y="65"/>
                  </a:lnTo>
                  <a:lnTo>
                    <a:pt x="8" y="69"/>
                  </a:lnTo>
                  <a:lnTo>
                    <a:pt x="8" y="72"/>
                  </a:lnTo>
                  <a:lnTo>
                    <a:pt x="6" y="76"/>
                  </a:lnTo>
                  <a:lnTo>
                    <a:pt x="6" y="80"/>
                  </a:lnTo>
                  <a:lnTo>
                    <a:pt x="6" y="82"/>
                  </a:lnTo>
                  <a:lnTo>
                    <a:pt x="4" y="86"/>
                  </a:lnTo>
                  <a:lnTo>
                    <a:pt x="4" y="90"/>
                  </a:lnTo>
                  <a:lnTo>
                    <a:pt x="4" y="94"/>
                  </a:lnTo>
                  <a:lnTo>
                    <a:pt x="2" y="97"/>
                  </a:lnTo>
                  <a:lnTo>
                    <a:pt x="2" y="99"/>
                  </a:lnTo>
                  <a:lnTo>
                    <a:pt x="2" y="103"/>
                  </a:lnTo>
                  <a:lnTo>
                    <a:pt x="2" y="107"/>
                  </a:lnTo>
                  <a:lnTo>
                    <a:pt x="0" y="111"/>
                  </a:lnTo>
                  <a:lnTo>
                    <a:pt x="25" y="115"/>
                  </a:lnTo>
                  <a:lnTo>
                    <a:pt x="25" y="111"/>
                  </a:lnTo>
                  <a:lnTo>
                    <a:pt x="25" y="107"/>
                  </a:lnTo>
                  <a:lnTo>
                    <a:pt x="27" y="103"/>
                  </a:lnTo>
                  <a:lnTo>
                    <a:pt x="27" y="101"/>
                  </a:lnTo>
                  <a:lnTo>
                    <a:pt x="27" y="97"/>
                  </a:lnTo>
                  <a:lnTo>
                    <a:pt x="29" y="94"/>
                  </a:lnTo>
                  <a:lnTo>
                    <a:pt x="29" y="90"/>
                  </a:lnTo>
                  <a:lnTo>
                    <a:pt x="29" y="88"/>
                  </a:lnTo>
                  <a:lnTo>
                    <a:pt x="29" y="84"/>
                  </a:lnTo>
                  <a:lnTo>
                    <a:pt x="31" y="80"/>
                  </a:lnTo>
                  <a:lnTo>
                    <a:pt x="31" y="76"/>
                  </a:lnTo>
                  <a:lnTo>
                    <a:pt x="31" y="72"/>
                  </a:lnTo>
                  <a:lnTo>
                    <a:pt x="33" y="69"/>
                  </a:lnTo>
                  <a:lnTo>
                    <a:pt x="33" y="65"/>
                  </a:lnTo>
                  <a:lnTo>
                    <a:pt x="33" y="61"/>
                  </a:lnTo>
                  <a:lnTo>
                    <a:pt x="35" y="57"/>
                  </a:lnTo>
                  <a:lnTo>
                    <a:pt x="35" y="55"/>
                  </a:lnTo>
                  <a:lnTo>
                    <a:pt x="35" y="51"/>
                  </a:lnTo>
                  <a:lnTo>
                    <a:pt x="37" y="48"/>
                  </a:lnTo>
                  <a:lnTo>
                    <a:pt x="37" y="44"/>
                  </a:lnTo>
                  <a:lnTo>
                    <a:pt x="37" y="40"/>
                  </a:lnTo>
                  <a:lnTo>
                    <a:pt x="37" y="36"/>
                  </a:lnTo>
                  <a:lnTo>
                    <a:pt x="38" y="32"/>
                  </a:lnTo>
                  <a:lnTo>
                    <a:pt x="38" y="28"/>
                  </a:lnTo>
                  <a:lnTo>
                    <a:pt x="38" y="25"/>
                  </a:lnTo>
                  <a:lnTo>
                    <a:pt x="38" y="21"/>
                  </a:lnTo>
                  <a:lnTo>
                    <a:pt x="38" y="17"/>
                  </a:lnTo>
                  <a:lnTo>
                    <a:pt x="38" y="15"/>
                  </a:lnTo>
                  <a:lnTo>
                    <a:pt x="40" y="11"/>
                  </a:lnTo>
                  <a:lnTo>
                    <a:pt x="40" y="7"/>
                  </a:lnTo>
                  <a:lnTo>
                    <a:pt x="40" y="3"/>
                  </a:lnTo>
                  <a:lnTo>
                    <a:pt x="40" y="0"/>
                  </a:lnTo>
                  <a:lnTo>
                    <a:pt x="15" y="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109" name="Freeform 237"/>
            <p:cNvSpPr>
              <a:spLocks/>
            </p:cNvSpPr>
            <p:nvPr/>
          </p:nvSpPr>
          <p:spPr bwMode="auto">
            <a:xfrm>
              <a:off x="3180" y="3299"/>
              <a:ext cx="50" cy="134"/>
            </a:xfrm>
            <a:custGeom>
              <a:avLst/>
              <a:gdLst>
                <a:gd name="T0" fmla="*/ 0 w 50"/>
                <a:gd name="T1" fmla="*/ 8 h 134"/>
                <a:gd name="T2" fmla="*/ 2 w 50"/>
                <a:gd name="T3" fmla="*/ 14 h 134"/>
                <a:gd name="T4" fmla="*/ 3 w 50"/>
                <a:gd name="T5" fmla="*/ 20 h 134"/>
                <a:gd name="T6" fmla="*/ 5 w 50"/>
                <a:gd name="T7" fmla="*/ 27 h 134"/>
                <a:gd name="T8" fmla="*/ 7 w 50"/>
                <a:gd name="T9" fmla="*/ 35 h 134"/>
                <a:gd name="T10" fmla="*/ 9 w 50"/>
                <a:gd name="T11" fmla="*/ 45 h 134"/>
                <a:gd name="T12" fmla="*/ 11 w 50"/>
                <a:gd name="T13" fmla="*/ 52 h 134"/>
                <a:gd name="T14" fmla="*/ 13 w 50"/>
                <a:gd name="T15" fmla="*/ 62 h 134"/>
                <a:gd name="T16" fmla="*/ 15 w 50"/>
                <a:gd name="T17" fmla="*/ 71 h 134"/>
                <a:gd name="T18" fmla="*/ 17 w 50"/>
                <a:gd name="T19" fmla="*/ 81 h 134"/>
                <a:gd name="T20" fmla="*/ 19 w 50"/>
                <a:gd name="T21" fmla="*/ 91 h 134"/>
                <a:gd name="T22" fmla="*/ 21 w 50"/>
                <a:gd name="T23" fmla="*/ 98 h 134"/>
                <a:gd name="T24" fmla="*/ 23 w 50"/>
                <a:gd name="T25" fmla="*/ 108 h 134"/>
                <a:gd name="T26" fmla="*/ 23 w 50"/>
                <a:gd name="T27" fmla="*/ 115 h 134"/>
                <a:gd name="T28" fmla="*/ 24 w 50"/>
                <a:gd name="T29" fmla="*/ 123 h 134"/>
                <a:gd name="T30" fmla="*/ 24 w 50"/>
                <a:gd name="T31" fmla="*/ 131 h 134"/>
                <a:gd name="T32" fmla="*/ 49 w 50"/>
                <a:gd name="T33" fmla="*/ 133 h 134"/>
                <a:gd name="T34" fmla="*/ 49 w 50"/>
                <a:gd name="T35" fmla="*/ 125 h 134"/>
                <a:gd name="T36" fmla="*/ 47 w 50"/>
                <a:gd name="T37" fmla="*/ 117 h 134"/>
                <a:gd name="T38" fmla="*/ 47 w 50"/>
                <a:gd name="T39" fmla="*/ 108 h 134"/>
                <a:gd name="T40" fmla="*/ 46 w 50"/>
                <a:gd name="T41" fmla="*/ 100 h 134"/>
                <a:gd name="T42" fmla="*/ 44 w 50"/>
                <a:gd name="T43" fmla="*/ 91 h 134"/>
                <a:gd name="T44" fmla="*/ 42 w 50"/>
                <a:gd name="T45" fmla="*/ 81 h 134"/>
                <a:gd name="T46" fmla="*/ 40 w 50"/>
                <a:gd name="T47" fmla="*/ 71 h 134"/>
                <a:gd name="T48" fmla="*/ 38 w 50"/>
                <a:gd name="T49" fmla="*/ 62 h 134"/>
                <a:gd name="T50" fmla="*/ 36 w 50"/>
                <a:gd name="T51" fmla="*/ 52 h 134"/>
                <a:gd name="T52" fmla="*/ 32 w 50"/>
                <a:gd name="T53" fmla="*/ 43 h 134"/>
                <a:gd name="T54" fmla="*/ 30 w 50"/>
                <a:gd name="T55" fmla="*/ 33 h 134"/>
                <a:gd name="T56" fmla="*/ 28 w 50"/>
                <a:gd name="T57" fmla="*/ 25 h 134"/>
                <a:gd name="T58" fmla="*/ 26 w 50"/>
                <a:gd name="T59" fmla="*/ 18 h 134"/>
                <a:gd name="T60" fmla="*/ 24 w 50"/>
                <a:gd name="T61" fmla="*/ 10 h 134"/>
                <a:gd name="T62" fmla="*/ 24 w 50"/>
                <a:gd name="T63" fmla="*/ 4 h 134"/>
                <a:gd name="T64" fmla="*/ 23 w 50"/>
                <a:gd name="T65" fmla="*/ 0 h 1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0"/>
                <a:gd name="T100" fmla="*/ 0 h 134"/>
                <a:gd name="T101" fmla="*/ 50 w 50"/>
                <a:gd name="T102" fmla="*/ 134 h 13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0" h="134">
                  <a:moveTo>
                    <a:pt x="0" y="6"/>
                  </a:moveTo>
                  <a:lnTo>
                    <a:pt x="0" y="8"/>
                  </a:lnTo>
                  <a:lnTo>
                    <a:pt x="0" y="10"/>
                  </a:lnTo>
                  <a:lnTo>
                    <a:pt x="2" y="14"/>
                  </a:lnTo>
                  <a:lnTo>
                    <a:pt x="2" y="18"/>
                  </a:lnTo>
                  <a:lnTo>
                    <a:pt x="3" y="20"/>
                  </a:lnTo>
                  <a:lnTo>
                    <a:pt x="3" y="23"/>
                  </a:lnTo>
                  <a:lnTo>
                    <a:pt x="5" y="27"/>
                  </a:lnTo>
                  <a:lnTo>
                    <a:pt x="5" y="31"/>
                  </a:lnTo>
                  <a:lnTo>
                    <a:pt x="7" y="35"/>
                  </a:lnTo>
                  <a:lnTo>
                    <a:pt x="7" y="39"/>
                  </a:lnTo>
                  <a:lnTo>
                    <a:pt x="9" y="45"/>
                  </a:lnTo>
                  <a:lnTo>
                    <a:pt x="9" y="48"/>
                  </a:lnTo>
                  <a:lnTo>
                    <a:pt x="11" y="52"/>
                  </a:lnTo>
                  <a:lnTo>
                    <a:pt x="11" y="58"/>
                  </a:lnTo>
                  <a:lnTo>
                    <a:pt x="13" y="62"/>
                  </a:lnTo>
                  <a:lnTo>
                    <a:pt x="15" y="66"/>
                  </a:lnTo>
                  <a:lnTo>
                    <a:pt x="15" y="71"/>
                  </a:lnTo>
                  <a:lnTo>
                    <a:pt x="17" y="75"/>
                  </a:lnTo>
                  <a:lnTo>
                    <a:pt x="17" y="81"/>
                  </a:lnTo>
                  <a:lnTo>
                    <a:pt x="19" y="85"/>
                  </a:lnTo>
                  <a:lnTo>
                    <a:pt x="19" y="91"/>
                  </a:lnTo>
                  <a:lnTo>
                    <a:pt x="21" y="94"/>
                  </a:lnTo>
                  <a:lnTo>
                    <a:pt x="21" y="98"/>
                  </a:lnTo>
                  <a:lnTo>
                    <a:pt x="21" y="104"/>
                  </a:lnTo>
                  <a:lnTo>
                    <a:pt x="23" y="108"/>
                  </a:lnTo>
                  <a:lnTo>
                    <a:pt x="23" y="112"/>
                  </a:lnTo>
                  <a:lnTo>
                    <a:pt x="23" y="115"/>
                  </a:lnTo>
                  <a:lnTo>
                    <a:pt x="24" y="119"/>
                  </a:lnTo>
                  <a:lnTo>
                    <a:pt x="24" y="123"/>
                  </a:lnTo>
                  <a:lnTo>
                    <a:pt x="24" y="127"/>
                  </a:lnTo>
                  <a:lnTo>
                    <a:pt x="24" y="131"/>
                  </a:lnTo>
                  <a:lnTo>
                    <a:pt x="24" y="133"/>
                  </a:lnTo>
                  <a:lnTo>
                    <a:pt x="49" y="133"/>
                  </a:lnTo>
                  <a:lnTo>
                    <a:pt x="49" y="129"/>
                  </a:lnTo>
                  <a:lnTo>
                    <a:pt x="49" y="125"/>
                  </a:lnTo>
                  <a:lnTo>
                    <a:pt x="47" y="121"/>
                  </a:lnTo>
                  <a:lnTo>
                    <a:pt x="47" y="117"/>
                  </a:lnTo>
                  <a:lnTo>
                    <a:pt x="47" y="113"/>
                  </a:lnTo>
                  <a:lnTo>
                    <a:pt x="47" y="108"/>
                  </a:lnTo>
                  <a:lnTo>
                    <a:pt x="46" y="104"/>
                  </a:lnTo>
                  <a:lnTo>
                    <a:pt x="46" y="100"/>
                  </a:lnTo>
                  <a:lnTo>
                    <a:pt x="44" y="94"/>
                  </a:lnTo>
                  <a:lnTo>
                    <a:pt x="44" y="91"/>
                  </a:lnTo>
                  <a:lnTo>
                    <a:pt x="44" y="85"/>
                  </a:lnTo>
                  <a:lnTo>
                    <a:pt x="42" y="81"/>
                  </a:lnTo>
                  <a:lnTo>
                    <a:pt x="40" y="75"/>
                  </a:lnTo>
                  <a:lnTo>
                    <a:pt x="40" y="71"/>
                  </a:lnTo>
                  <a:lnTo>
                    <a:pt x="38" y="66"/>
                  </a:lnTo>
                  <a:lnTo>
                    <a:pt x="38" y="62"/>
                  </a:lnTo>
                  <a:lnTo>
                    <a:pt x="36" y="56"/>
                  </a:lnTo>
                  <a:lnTo>
                    <a:pt x="36" y="52"/>
                  </a:lnTo>
                  <a:lnTo>
                    <a:pt x="34" y="46"/>
                  </a:lnTo>
                  <a:lnTo>
                    <a:pt x="32" y="43"/>
                  </a:lnTo>
                  <a:lnTo>
                    <a:pt x="32" y="39"/>
                  </a:lnTo>
                  <a:lnTo>
                    <a:pt x="30" y="33"/>
                  </a:lnTo>
                  <a:lnTo>
                    <a:pt x="30" y="29"/>
                  </a:lnTo>
                  <a:lnTo>
                    <a:pt x="28" y="25"/>
                  </a:lnTo>
                  <a:lnTo>
                    <a:pt x="28" y="22"/>
                  </a:lnTo>
                  <a:lnTo>
                    <a:pt x="26" y="18"/>
                  </a:lnTo>
                  <a:lnTo>
                    <a:pt x="26" y="14"/>
                  </a:lnTo>
                  <a:lnTo>
                    <a:pt x="24" y="10"/>
                  </a:lnTo>
                  <a:lnTo>
                    <a:pt x="24" y="8"/>
                  </a:lnTo>
                  <a:lnTo>
                    <a:pt x="24" y="4"/>
                  </a:lnTo>
                  <a:lnTo>
                    <a:pt x="23" y="2"/>
                  </a:lnTo>
                  <a:lnTo>
                    <a:pt x="23" y="0"/>
                  </a:lnTo>
                  <a:lnTo>
                    <a:pt x="0" y="6"/>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110" name="Freeform 238"/>
            <p:cNvSpPr>
              <a:spLocks/>
            </p:cNvSpPr>
            <p:nvPr/>
          </p:nvSpPr>
          <p:spPr bwMode="auto">
            <a:xfrm>
              <a:off x="3178" y="3217"/>
              <a:ext cx="47" cy="89"/>
            </a:xfrm>
            <a:custGeom>
              <a:avLst/>
              <a:gdLst>
                <a:gd name="T0" fmla="*/ 23 w 47"/>
                <a:gd name="T1" fmla="*/ 2 h 89"/>
                <a:gd name="T2" fmla="*/ 21 w 47"/>
                <a:gd name="T3" fmla="*/ 6 h 89"/>
                <a:gd name="T4" fmla="*/ 19 w 47"/>
                <a:gd name="T5" fmla="*/ 12 h 89"/>
                <a:gd name="T6" fmla="*/ 17 w 47"/>
                <a:gd name="T7" fmla="*/ 15 h 89"/>
                <a:gd name="T8" fmla="*/ 15 w 47"/>
                <a:gd name="T9" fmla="*/ 21 h 89"/>
                <a:gd name="T10" fmla="*/ 13 w 47"/>
                <a:gd name="T11" fmla="*/ 27 h 89"/>
                <a:gd name="T12" fmla="*/ 11 w 47"/>
                <a:gd name="T13" fmla="*/ 33 h 89"/>
                <a:gd name="T14" fmla="*/ 9 w 47"/>
                <a:gd name="T15" fmla="*/ 38 h 89"/>
                <a:gd name="T16" fmla="*/ 7 w 47"/>
                <a:gd name="T17" fmla="*/ 42 h 89"/>
                <a:gd name="T18" fmla="*/ 5 w 47"/>
                <a:gd name="T19" fmla="*/ 48 h 89"/>
                <a:gd name="T20" fmla="*/ 4 w 47"/>
                <a:gd name="T21" fmla="*/ 54 h 89"/>
                <a:gd name="T22" fmla="*/ 2 w 47"/>
                <a:gd name="T23" fmla="*/ 59 h 89"/>
                <a:gd name="T24" fmla="*/ 2 w 47"/>
                <a:gd name="T25" fmla="*/ 67 h 89"/>
                <a:gd name="T26" fmla="*/ 0 w 47"/>
                <a:gd name="T27" fmla="*/ 73 h 89"/>
                <a:gd name="T28" fmla="*/ 0 w 47"/>
                <a:gd name="T29" fmla="*/ 79 h 89"/>
                <a:gd name="T30" fmla="*/ 0 w 47"/>
                <a:gd name="T31" fmla="*/ 84 h 89"/>
                <a:gd name="T32" fmla="*/ 25 w 47"/>
                <a:gd name="T33" fmla="*/ 82 h 89"/>
                <a:gd name="T34" fmla="*/ 25 w 47"/>
                <a:gd name="T35" fmla="*/ 79 h 89"/>
                <a:gd name="T36" fmla="*/ 25 w 47"/>
                <a:gd name="T37" fmla="*/ 75 h 89"/>
                <a:gd name="T38" fmla="*/ 25 w 47"/>
                <a:gd name="T39" fmla="*/ 69 h 89"/>
                <a:gd name="T40" fmla="*/ 26 w 47"/>
                <a:gd name="T41" fmla="*/ 65 h 89"/>
                <a:gd name="T42" fmla="*/ 26 w 47"/>
                <a:gd name="T43" fmla="*/ 61 h 89"/>
                <a:gd name="T44" fmla="*/ 28 w 47"/>
                <a:gd name="T45" fmla="*/ 56 h 89"/>
                <a:gd name="T46" fmla="*/ 30 w 47"/>
                <a:gd name="T47" fmla="*/ 52 h 89"/>
                <a:gd name="T48" fmla="*/ 32 w 47"/>
                <a:gd name="T49" fmla="*/ 46 h 89"/>
                <a:gd name="T50" fmla="*/ 34 w 47"/>
                <a:gd name="T51" fmla="*/ 40 h 89"/>
                <a:gd name="T52" fmla="*/ 36 w 47"/>
                <a:gd name="T53" fmla="*/ 35 h 89"/>
                <a:gd name="T54" fmla="*/ 38 w 47"/>
                <a:gd name="T55" fmla="*/ 29 h 89"/>
                <a:gd name="T56" fmla="*/ 40 w 47"/>
                <a:gd name="T57" fmla="*/ 25 h 89"/>
                <a:gd name="T58" fmla="*/ 42 w 47"/>
                <a:gd name="T59" fmla="*/ 19 h 89"/>
                <a:gd name="T60" fmla="*/ 44 w 47"/>
                <a:gd name="T61" fmla="*/ 14 h 89"/>
                <a:gd name="T62" fmla="*/ 46 w 47"/>
                <a:gd name="T63" fmla="*/ 8 h 89"/>
                <a:gd name="T64" fmla="*/ 23 w 47"/>
                <a:gd name="T65" fmla="*/ 0 h 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89"/>
                <a:gd name="T101" fmla="*/ 47 w 47"/>
                <a:gd name="T102" fmla="*/ 89 h 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89">
                  <a:moveTo>
                    <a:pt x="23" y="0"/>
                  </a:moveTo>
                  <a:lnTo>
                    <a:pt x="23" y="2"/>
                  </a:lnTo>
                  <a:lnTo>
                    <a:pt x="21" y="4"/>
                  </a:lnTo>
                  <a:lnTo>
                    <a:pt x="21" y="6"/>
                  </a:lnTo>
                  <a:lnTo>
                    <a:pt x="21" y="10"/>
                  </a:lnTo>
                  <a:lnTo>
                    <a:pt x="19" y="12"/>
                  </a:lnTo>
                  <a:lnTo>
                    <a:pt x="19" y="14"/>
                  </a:lnTo>
                  <a:lnTo>
                    <a:pt x="17" y="15"/>
                  </a:lnTo>
                  <a:lnTo>
                    <a:pt x="17" y="19"/>
                  </a:lnTo>
                  <a:lnTo>
                    <a:pt x="15" y="21"/>
                  </a:lnTo>
                  <a:lnTo>
                    <a:pt x="15" y="23"/>
                  </a:lnTo>
                  <a:lnTo>
                    <a:pt x="13" y="27"/>
                  </a:lnTo>
                  <a:lnTo>
                    <a:pt x="13" y="29"/>
                  </a:lnTo>
                  <a:lnTo>
                    <a:pt x="11" y="33"/>
                  </a:lnTo>
                  <a:lnTo>
                    <a:pt x="11" y="35"/>
                  </a:lnTo>
                  <a:lnTo>
                    <a:pt x="9" y="38"/>
                  </a:lnTo>
                  <a:lnTo>
                    <a:pt x="9" y="40"/>
                  </a:lnTo>
                  <a:lnTo>
                    <a:pt x="7" y="42"/>
                  </a:lnTo>
                  <a:lnTo>
                    <a:pt x="5" y="46"/>
                  </a:lnTo>
                  <a:lnTo>
                    <a:pt x="5" y="48"/>
                  </a:lnTo>
                  <a:lnTo>
                    <a:pt x="4" y="52"/>
                  </a:lnTo>
                  <a:lnTo>
                    <a:pt x="4" y="54"/>
                  </a:lnTo>
                  <a:lnTo>
                    <a:pt x="4" y="58"/>
                  </a:lnTo>
                  <a:lnTo>
                    <a:pt x="2" y="59"/>
                  </a:lnTo>
                  <a:lnTo>
                    <a:pt x="2" y="63"/>
                  </a:lnTo>
                  <a:lnTo>
                    <a:pt x="2" y="67"/>
                  </a:lnTo>
                  <a:lnTo>
                    <a:pt x="0" y="69"/>
                  </a:lnTo>
                  <a:lnTo>
                    <a:pt x="0" y="73"/>
                  </a:lnTo>
                  <a:lnTo>
                    <a:pt x="0" y="75"/>
                  </a:lnTo>
                  <a:lnTo>
                    <a:pt x="0" y="79"/>
                  </a:lnTo>
                  <a:lnTo>
                    <a:pt x="0" y="81"/>
                  </a:lnTo>
                  <a:lnTo>
                    <a:pt x="0" y="84"/>
                  </a:lnTo>
                  <a:lnTo>
                    <a:pt x="2" y="88"/>
                  </a:lnTo>
                  <a:lnTo>
                    <a:pt x="25" y="82"/>
                  </a:lnTo>
                  <a:lnTo>
                    <a:pt x="25" y="81"/>
                  </a:lnTo>
                  <a:lnTo>
                    <a:pt x="25" y="79"/>
                  </a:lnTo>
                  <a:lnTo>
                    <a:pt x="25" y="77"/>
                  </a:lnTo>
                  <a:lnTo>
                    <a:pt x="25" y="75"/>
                  </a:lnTo>
                  <a:lnTo>
                    <a:pt x="25" y="73"/>
                  </a:lnTo>
                  <a:lnTo>
                    <a:pt x="25" y="69"/>
                  </a:lnTo>
                  <a:lnTo>
                    <a:pt x="25" y="67"/>
                  </a:lnTo>
                  <a:lnTo>
                    <a:pt x="26" y="65"/>
                  </a:lnTo>
                  <a:lnTo>
                    <a:pt x="26" y="63"/>
                  </a:lnTo>
                  <a:lnTo>
                    <a:pt x="26" y="61"/>
                  </a:lnTo>
                  <a:lnTo>
                    <a:pt x="28" y="59"/>
                  </a:lnTo>
                  <a:lnTo>
                    <a:pt x="28" y="56"/>
                  </a:lnTo>
                  <a:lnTo>
                    <a:pt x="28" y="54"/>
                  </a:lnTo>
                  <a:lnTo>
                    <a:pt x="30" y="52"/>
                  </a:lnTo>
                  <a:lnTo>
                    <a:pt x="30" y="48"/>
                  </a:lnTo>
                  <a:lnTo>
                    <a:pt x="32" y="46"/>
                  </a:lnTo>
                  <a:lnTo>
                    <a:pt x="32" y="44"/>
                  </a:lnTo>
                  <a:lnTo>
                    <a:pt x="34" y="40"/>
                  </a:lnTo>
                  <a:lnTo>
                    <a:pt x="34" y="38"/>
                  </a:lnTo>
                  <a:lnTo>
                    <a:pt x="36" y="35"/>
                  </a:lnTo>
                  <a:lnTo>
                    <a:pt x="38" y="33"/>
                  </a:lnTo>
                  <a:lnTo>
                    <a:pt x="38" y="29"/>
                  </a:lnTo>
                  <a:lnTo>
                    <a:pt x="40" y="27"/>
                  </a:lnTo>
                  <a:lnTo>
                    <a:pt x="40" y="25"/>
                  </a:lnTo>
                  <a:lnTo>
                    <a:pt x="42" y="21"/>
                  </a:lnTo>
                  <a:lnTo>
                    <a:pt x="42" y="19"/>
                  </a:lnTo>
                  <a:lnTo>
                    <a:pt x="44" y="15"/>
                  </a:lnTo>
                  <a:lnTo>
                    <a:pt x="44" y="14"/>
                  </a:lnTo>
                  <a:lnTo>
                    <a:pt x="44" y="10"/>
                  </a:lnTo>
                  <a:lnTo>
                    <a:pt x="46" y="8"/>
                  </a:lnTo>
                  <a:lnTo>
                    <a:pt x="46" y="4"/>
                  </a:lnTo>
                  <a:lnTo>
                    <a:pt x="23" y="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111" name="Freeform 239"/>
            <p:cNvSpPr>
              <a:spLocks/>
            </p:cNvSpPr>
            <p:nvPr/>
          </p:nvSpPr>
          <p:spPr bwMode="auto">
            <a:xfrm>
              <a:off x="3201" y="3001"/>
              <a:ext cx="29" cy="221"/>
            </a:xfrm>
            <a:custGeom>
              <a:avLst/>
              <a:gdLst>
                <a:gd name="T0" fmla="*/ 3 w 29"/>
                <a:gd name="T1" fmla="*/ 5 h 221"/>
                <a:gd name="T2" fmla="*/ 3 w 29"/>
                <a:gd name="T3" fmla="*/ 19 h 221"/>
                <a:gd name="T4" fmla="*/ 3 w 29"/>
                <a:gd name="T5" fmla="*/ 32 h 221"/>
                <a:gd name="T6" fmla="*/ 3 w 29"/>
                <a:gd name="T7" fmla="*/ 48 h 221"/>
                <a:gd name="T8" fmla="*/ 3 w 29"/>
                <a:gd name="T9" fmla="*/ 65 h 221"/>
                <a:gd name="T10" fmla="*/ 3 w 29"/>
                <a:gd name="T11" fmla="*/ 80 h 221"/>
                <a:gd name="T12" fmla="*/ 3 w 29"/>
                <a:gd name="T13" fmla="*/ 97 h 221"/>
                <a:gd name="T14" fmla="*/ 3 w 29"/>
                <a:gd name="T15" fmla="*/ 115 h 221"/>
                <a:gd name="T16" fmla="*/ 3 w 29"/>
                <a:gd name="T17" fmla="*/ 130 h 221"/>
                <a:gd name="T18" fmla="*/ 3 w 29"/>
                <a:gd name="T19" fmla="*/ 145 h 221"/>
                <a:gd name="T20" fmla="*/ 2 w 29"/>
                <a:gd name="T21" fmla="*/ 161 h 221"/>
                <a:gd name="T22" fmla="*/ 2 w 29"/>
                <a:gd name="T23" fmla="*/ 174 h 221"/>
                <a:gd name="T24" fmla="*/ 2 w 29"/>
                <a:gd name="T25" fmla="*/ 187 h 221"/>
                <a:gd name="T26" fmla="*/ 2 w 29"/>
                <a:gd name="T27" fmla="*/ 199 h 221"/>
                <a:gd name="T28" fmla="*/ 0 w 29"/>
                <a:gd name="T29" fmla="*/ 207 h 221"/>
                <a:gd name="T30" fmla="*/ 0 w 29"/>
                <a:gd name="T31" fmla="*/ 214 h 221"/>
                <a:gd name="T32" fmla="*/ 23 w 29"/>
                <a:gd name="T33" fmla="*/ 220 h 221"/>
                <a:gd name="T34" fmla="*/ 25 w 29"/>
                <a:gd name="T35" fmla="*/ 214 h 221"/>
                <a:gd name="T36" fmla="*/ 25 w 29"/>
                <a:gd name="T37" fmla="*/ 205 h 221"/>
                <a:gd name="T38" fmla="*/ 25 w 29"/>
                <a:gd name="T39" fmla="*/ 195 h 221"/>
                <a:gd name="T40" fmla="*/ 26 w 29"/>
                <a:gd name="T41" fmla="*/ 182 h 221"/>
                <a:gd name="T42" fmla="*/ 26 w 29"/>
                <a:gd name="T43" fmla="*/ 168 h 221"/>
                <a:gd name="T44" fmla="*/ 26 w 29"/>
                <a:gd name="T45" fmla="*/ 155 h 221"/>
                <a:gd name="T46" fmla="*/ 26 w 29"/>
                <a:gd name="T47" fmla="*/ 138 h 221"/>
                <a:gd name="T48" fmla="*/ 26 w 29"/>
                <a:gd name="T49" fmla="*/ 122 h 221"/>
                <a:gd name="T50" fmla="*/ 26 w 29"/>
                <a:gd name="T51" fmla="*/ 105 h 221"/>
                <a:gd name="T52" fmla="*/ 28 w 29"/>
                <a:gd name="T53" fmla="*/ 90 h 221"/>
                <a:gd name="T54" fmla="*/ 28 w 29"/>
                <a:gd name="T55" fmla="*/ 72 h 221"/>
                <a:gd name="T56" fmla="*/ 28 w 29"/>
                <a:gd name="T57" fmla="*/ 55 h 221"/>
                <a:gd name="T58" fmla="*/ 28 w 29"/>
                <a:gd name="T59" fmla="*/ 40 h 221"/>
                <a:gd name="T60" fmla="*/ 28 w 29"/>
                <a:gd name="T61" fmla="*/ 26 h 221"/>
                <a:gd name="T62" fmla="*/ 28 w 29"/>
                <a:gd name="T63" fmla="*/ 11 h 221"/>
                <a:gd name="T64" fmla="*/ 28 w 29"/>
                <a:gd name="T65" fmla="*/ 0 h 2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
                <a:gd name="T100" fmla="*/ 0 h 221"/>
                <a:gd name="T101" fmla="*/ 29 w 29"/>
                <a:gd name="T102" fmla="*/ 221 h 2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 h="221">
                  <a:moveTo>
                    <a:pt x="3" y="0"/>
                  </a:moveTo>
                  <a:lnTo>
                    <a:pt x="3" y="5"/>
                  </a:lnTo>
                  <a:lnTo>
                    <a:pt x="3" y="11"/>
                  </a:lnTo>
                  <a:lnTo>
                    <a:pt x="3" y="19"/>
                  </a:lnTo>
                  <a:lnTo>
                    <a:pt x="3" y="26"/>
                  </a:lnTo>
                  <a:lnTo>
                    <a:pt x="3" y="32"/>
                  </a:lnTo>
                  <a:lnTo>
                    <a:pt x="3" y="40"/>
                  </a:lnTo>
                  <a:lnTo>
                    <a:pt x="3" y="48"/>
                  </a:lnTo>
                  <a:lnTo>
                    <a:pt x="3" y="55"/>
                  </a:lnTo>
                  <a:lnTo>
                    <a:pt x="3" y="65"/>
                  </a:lnTo>
                  <a:lnTo>
                    <a:pt x="3" y="72"/>
                  </a:lnTo>
                  <a:lnTo>
                    <a:pt x="3" y="80"/>
                  </a:lnTo>
                  <a:lnTo>
                    <a:pt x="3" y="90"/>
                  </a:lnTo>
                  <a:lnTo>
                    <a:pt x="3" y="97"/>
                  </a:lnTo>
                  <a:lnTo>
                    <a:pt x="3" y="105"/>
                  </a:lnTo>
                  <a:lnTo>
                    <a:pt x="3" y="115"/>
                  </a:lnTo>
                  <a:lnTo>
                    <a:pt x="3" y="122"/>
                  </a:lnTo>
                  <a:lnTo>
                    <a:pt x="3" y="130"/>
                  </a:lnTo>
                  <a:lnTo>
                    <a:pt x="3" y="138"/>
                  </a:lnTo>
                  <a:lnTo>
                    <a:pt x="3" y="145"/>
                  </a:lnTo>
                  <a:lnTo>
                    <a:pt x="3" y="153"/>
                  </a:lnTo>
                  <a:lnTo>
                    <a:pt x="2" y="161"/>
                  </a:lnTo>
                  <a:lnTo>
                    <a:pt x="2" y="168"/>
                  </a:lnTo>
                  <a:lnTo>
                    <a:pt x="2" y="174"/>
                  </a:lnTo>
                  <a:lnTo>
                    <a:pt x="2" y="182"/>
                  </a:lnTo>
                  <a:lnTo>
                    <a:pt x="2" y="187"/>
                  </a:lnTo>
                  <a:lnTo>
                    <a:pt x="2" y="193"/>
                  </a:lnTo>
                  <a:lnTo>
                    <a:pt x="2" y="199"/>
                  </a:lnTo>
                  <a:lnTo>
                    <a:pt x="2" y="203"/>
                  </a:lnTo>
                  <a:lnTo>
                    <a:pt x="0" y="207"/>
                  </a:lnTo>
                  <a:lnTo>
                    <a:pt x="0" y="210"/>
                  </a:lnTo>
                  <a:lnTo>
                    <a:pt x="0" y="214"/>
                  </a:lnTo>
                  <a:lnTo>
                    <a:pt x="0" y="216"/>
                  </a:lnTo>
                  <a:lnTo>
                    <a:pt x="23" y="220"/>
                  </a:lnTo>
                  <a:lnTo>
                    <a:pt x="23" y="216"/>
                  </a:lnTo>
                  <a:lnTo>
                    <a:pt x="25" y="214"/>
                  </a:lnTo>
                  <a:lnTo>
                    <a:pt x="25" y="208"/>
                  </a:lnTo>
                  <a:lnTo>
                    <a:pt x="25" y="205"/>
                  </a:lnTo>
                  <a:lnTo>
                    <a:pt x="25" y="199"/>
                  </a:lnTo>
                  <a:lnTo>
                    <a:pt x="25" y="195"/>
                  </a:lnTo>
                  <a:lnTo>
                    <a:pt x="26" y="187"/>
                  </a:lnTo>
                  <a:lnTo>
                    <a:pt x="26" y="182"/>
                  </a:lnTo>
                  <a:lnTo>
                    <a:pt x="26" y="176"/>
                  </a:lnTo>
                  <a:lnTo>
                    <a:pt x="26" y="168"/>
                  </a:lnTo>
                  <a:lnTo>
                    <a:pt x="26" y="161"/>
                  </a:lnTo>
                  <a:lnTo>
                    <a:pt x="26" y="155"/>
                  </a:lnTo>
                  <a:lnTo>
                    <a:pt x="26" y="147"/>
                  </a:lnTo>
                  <a:lnTo>
                    <a:pt x="26" y="138"/>
                  </a:lnTo>
                  <a:lnTo>
                    <a:pt x="26" y="130"/>
                  </a:lnTo>
                  <a:lnTo>
                    <a:pt x="26" y="122"/>
                  </a:lnTo>
                  <a:lnTo>
                    <a:pt x="26" y="115"/>
                  </a:lnTo>
                  <a:lnTo>
                    <a:pt x="26" y="105"/>
                  </a:lnTo>
                  <a:lnTo>
                    <a:pt x="28" y="97"/>
                  </a:lnTo>
                  <a:lnTo>
                    <a:pt x="28" y="90"/>
                  </a:lnTo>
                  <a:lnTo>
                    <a:pt x="28" y="80"/>
                  </a:lnTo>
                  <a:lnTo>
                    <a:pt x="28" y="72"/>
                  </a:lnTo>
                  <a:lnTo>
                    <a:pt x="28" y="65"/>
                  </a:lnTo>
                  <a:lnTo>
                    <a:pt x="28" y="55"/>
                  </a:lnTo>
                  <a:lnTo>
                    <a:pt x="28" y="48"/>
                  </a:lnTo>
                  <a:lnTo>
                    <a:pt x="28" y="40"/>
                  </a:lnTo>
                  <a:lnTo>
                    <a:pt x="28" y="32"/>
                  </a:lnTo>
                  <a:lnTo>
                    <a:pt x="28" y="26"/>
                  </a:lnTo>
                  <a:lnTo>
                    <a:pt x="28" y="19"/>
                  </a:lnTo>
                  <a:lnTo>
                    <a:pt x="28" y="11"/>
                  </a:lnTo>
                  <a:lnTo>
                    <a:pt x="28" y="5"/>
                  </a:lnTo>
                  <a:lnTo>
                    <a:pt x="28" y="0"/>
                  </a:lnTo>
                  <a:lnTo>
                    <a:pt x="3" y="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112" name="Freeform 240"/>
            <p:cNvSpPr>
              <a:spLocks/>
            </p:cNvSpPr>
            <p:nvPr/>
          </p:nvSpPr>
          <p:spPr bwMode="auto">
            <a:xfrm>
              <a:off x="3204" y="2851"/>
              <a:ext cx="36" cy="151"/>
            </a:xfrm>
            <a:custGeom>
              <a:avLst/>
              <a:gdLst>
                <a:gd name="T0" fmla="*/ 12 w 36"/>
                <a:gd name="T1" fmla="*/ 4 h 151"/>
                <a:gd name="T2" fmla="*/ 10 w 36"/>
                <a:gd name="T3" fmla="*/ 12 h 151"/>
                <a:gd name="T4" fmla="*/ 10 w 36"/>
                <a:gd name="T5" fmla="*/ 19 h 151"/>
                <a:gd name="T6" fmla="*/ 8 w 36"/>
                <a:gd name="T7" fmla="*/ 27 h 151"/>
                <a:gd name="T8" fmla="*/ 8 w 36"/>
                <a:gd name="T9" fmla="*/ 35 h 151"/>
                <a:gd name="T10" fmla="*/ 6 w 36"/>
                <a:gd name="T11" fmla="*/ 44 h 151"/>
                <a:gd name="T12" fmla="*/ 6 w 36"/>
                <a:gd name="T13" fmla="*/ 52 h 151"/>
                <a:gd name="T14" fmla="*/ 4 w 36"/>
                <a:gd name="T15" fmla="*/ 62 h 151"/>
                <a:gd name="T16" fmla="*/ 4 w 36"/>
                <a:gd name="T17" fmla="*/ 71 h 151"/>
                <a:gd name="T18" fmla="*/ 4 w 36"/>
                <a:gd name="T19" fmla="*/ 81 h 151"/>
                <a:gd name="T20" fmla="*/ 2 w 36"/>
                <a:gd name="T21" fmla="*/ 90 h 151"/>
                <a:gd name="T22" fmla="*/ 2 w 36"/>
                <a:gd name="T23" fmla="*/ 100 h 151"/>
                <a:gd name="T24" fmla="*/ 2 w 36"/>
                <a:gd name="T25" fmla="*/ 111 h 151"/>
                <a:gd name="T26" fmla="*/ 0 w 36"/>
                <a:gd name="T27" fmla="*/ 121 h 151"/>
                <a:gd name="T28" fmla="*/ 0 w 36"/>
                <a:gd name="T29" fmla="*/ 132 h 151"/>
                <a:gd name="T30" fmla="*/ 0 w 36"/>
                <a:gd name="T31" fmla="*/ 144 h 151"/>
                <a:gd name="T32" fmla="*/ 25 w 36"/>
                <a:gd name="T33" fmla="*/ 150 h 151"/>
                <a:gd name="T34" fmla="*/ 25 w 36"/>
                <a:gd name="T35" fmla="*/ 138 h 151"/>
                <a:gd name="T36" fmla="*/ 25 w 36"/>
                <a:gd name="T37" fmla="*/ 129 h 151"/>
                <a:gd name="T38" fmla="*/ 25 w 36"/>
                <a:gd name="T39" fmla="*/ 117 h 151"/>
                <a:gd name="T40" fmla="*/ 25 w 36"/>
                <a:gd name="T41" fmla="*/ 107 h 151"/>
                <a:gd name="T42" fmla="*/ 27 w 36"/>
                <a:gd name="T43" fmla="*/ 98 h 151"/>
                <a:gd name="T44" fmla="*/ 27 w 36"/>
                <a:gd name="T45" fmla="*/ 86 h 151"/>
                <a:gd name="T46" fmla="*/ 27 w 36"/>
                <a:gd name="T47" fmla="*/ 77 h 151"/>
                <a:gd name="T48" fmla="*/ 29 w 36"/>
                <a:gd name="T49" fmla="*/ 69 h 151"/>
                <a:gd name="T50" fmla="*/ 29 w 36"/>
                <a:gd name="T51" fmla="*/ 60 h 151"/>
                <a:gd name="T52" fmla="*/ 31 w 36"/>
                <a:gd name="T53" fmla="*/ 50 h 151"/>
                <a:gd name="T54" fmla="*/ 31 w 36"/>
                <a:gd name="T55" fmla="*/ 42 h 151"/>
                <a:gd name="T56" fmla="*/ 33 w 36"/>
                <a:gd name="T57" fmla="*/ 33 h 151"/>
                <a:gd name="T58" fmla="*/ 33 w 36"/>
                <a:gd name="T59" fmla="*/ 25 h 151"/>
                <a:gd name="T60" fmla="*/ 35 w 36"/>
                <a:gd name="T61" fmla="*/ 17 h 151"/>
                <a:gd name="T62" fmla="*/ 35 w 36"/>
                <a:gd name="T63" fmla="*/ 10 h 151"/>
                <a:gd name="T64" fmla="*/ 35 w 36"/>
                <a:gd name="T65" fmla="*/ 2 h 1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
                <a:gd name="T100" fmla="*/ 0 h 151"/>
                <a:gd name="T101" fmla="*/ 36 w 36"/>
                <a:gd name="T102" fmla="*/ 151 h 1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 h="151">
                  <a:moveTo>
                    <a:pt x="12" y="0"/>
                  </a:moveTo>
                  <a:lnTo>
                    <a:pt x="12" y="4"/>
                  </a:lnTo>
                  <a:lnTo>
                    <a:pt x="10" y="8"/>
                  </a:lnTo>
                  <a:lnTo>
                    <a:pt x="10" y="12"/>
                  </a:lnTo>
                  <a:lnTo>
                    <a:pt x="10" y="16"/>
                  </a:lnTo>
                  <a:lnTo>
                    <a:pt x="10" y="19"/>
                  </a:lnTo>
                  <a:lnTo>
                    <a:pt x="10" y="23"/>
                  </a:lnTo>
                  <a:lnTo>
                    <a:pt x="8" y="27"/>
                  </a:lnTo>
                  <a:lnTo>
                    <a:pt x="8" y="31"/>
                  </a:lnTo>
                  <a:lnTo>
                    <a:pt x="8" y="35"/>
                  </a:lnTo>
                  <a:lnTo>
                    <a:pt x="8" y="39"/>
                  </a:lnTo>
                  <a:lnTo>
                    <a:pt x="6" y="44"/>
                  </a:lnTo>
                  <a:lnTo>
                    <a:pt x="6" y="48"/>
                  </a:lnTo>
                  <a:lnTo>
                    <a:pt x="6" y="52"/>
                  </a:lnTo>
                  <a:lnTo>
                    <a:pt x="6" y="58"/>
                  </a:lnTo>
                  <a:lnTo>
                    <a:pt x="4" y="62"/>
                  </a:lnTo>
                  <a:lnTo>
                    <a:pt x="4" y="65"/>
                  </a:lnTo>
                  <a:lnTo>
                    <a:pt x="4" y="71"/>
                  </a:lnTo>
                  <a:lnTo>
                    <a:pt x="4" y="75"/>
                  </a:lnTo>
                  <a:lnTo>
                    <a:pt x="4" y="81"/>
                  </a:lnTo>
                  <a:lnTo>
                    <a:pt x="2" y="86"/>
                  </a:lnTo>
                  <a:lnTo>
                    <a:pt x="2" y="90"/>
                  </a:lnTo>
                  <a:lnTo>
                    <a:pt x="2" y="96"/>
                  </a:lnTo>
                  <a:lnTo>
                    <a:pt x="2" y="100"/>
                  </a:lnTo>
                  <a:lnTo>
                    <a:pt x="2" y="106"/>
                  </a:lnTo>
                  <a:lnTo>
                    <a:pt x="2" y="111"/>
                  </a:lnTo>
                  <a:lnTo>
                    <a:pt x="0" y="117"/>
                  </a:lnTo>
                  <a:lnTo>
                    <a:pt x="0" y="121"/>
                  </a:lnTo>
                  <a:lnTo>
                    <a:pt x="0" y="127"/>
                  </a:lnTo>
                  <a:lnTo>
                    <a:pt x="0" y="132"/>
                  </a:lnTo>
                  <a:lnTo>
                    <a:pt x="0" y="138"/>
                  </a:lnTo>
                  <a:lnTo>
                    <a:pt x="0" y="144"/>
                  </a:lnTo>
                  <a:lnTo>
                    <a:pt x="0" y="150"/>
                  </a:lnTo>
                  <a:lnTo>
                    <a:pt x="25" y="150"/>
                  </a:lnTo>
                  <a:lnTo>
                    <a:pt x="25" y="144"/>
                  </a:lnTo>
                  <a:lnTo>
                    <a:pt x="25" y="138"/>
                  </a:lnTo>
                  <a:lnTo>
                    <a:pt x="25" y="132"/>
                  </a:lnTo>
                  <a:lnTo>
                    <a:pt x="25" y="129"/>
                  </a:lnTo>
                  <a:lnTo>
                    <a:pt x="25" y="123"/>
                  </a:lnTo>
                  <a:lnTo>
                    <a:pt x="25" y="117"/>
                  </a:lnTo>
                  <a:lnTo>
                    <a:pt x="25" y="111"/>
                  </a:lnTo>
                  <a:lnTo>
                    <a:pt x="25" y="107"/>
                  </a:lnTo>
                  <a:lnTo>
                    <a:pt x="25" y="102"/>
                  </a:lnTo>
                  <a:lnTo>
                    <a:pt x="27" y="98"/>
                  </a:lnTo>
                  <a:lnTo>
                    <a:pt x="27" y="92"/>
                  </a:lnTo>
                  <a:lnTo>
                    <a:pt x="27" y="86"/>
                  </a:lnTo>
                  <a:lnTo>
                    <a:pt x="27" y="83"/>
                  </a:lnTo>
                  <a:lnTo>
                    <a:pt x="27" y="77"/>
                  </a:lnTo>
                  <a:lnTo>
                    <a:pt x="29" y="73"/>
                  </a:lnTo>
                  <a:lnTo>
                    <a:pt x="29" y="69"/>
                  </a:lnTo>
                  <a:lnTo>
                    <a:pt x="29" y="63"/>
                  </a:lnTo>
                  <a:lnTo>
                    <a:pt x="29" y="60"/>
                  </a:lnTo>
                  <a:lnTo>
                    <a:pt x="29" y="56"/>
                  </a:lnTo>
                  <a:lnTo>
                    <a:pt x="31" y="50"/>
                  </a:lnTo>
                  <a:lnTo>
                    <a:pt x="31" y="46"/>
                  </a:lnTo>
                  <a:lnTo>
                    <a:pt x="31" y="42"/>
                  </a:lnTo>
                  <a:lnTo>
                    <a:pt x="31" y="39"/>
                  </a:lnTo>
                  <a:lnTo>
                    <a:pt x="33" y="33"/>
                  </a:lnTo>
                  <a:lnTo>
                    <a:pt x="33" y="29"/>
                  </a:lnTo>
                  <a:lnTo>
                    <a:pt x="33" y="25"/>
                  </a:lnTo>
                  <a:lnTo>
                    <a:pt x="33" y="21"/>
                  </a:lnTo>
                  <a:lnTo>
                    <a:pt x="35" y="17"/>
                  </a:lnTo>
                  <a:lnTo>
                    <a:pt x="35" y="14"/>
                  </a:lnTo>
                  <a:lnTo>
                    <a:pt x="35" y="10"/>
                  </a:lnTo>
                  <a:lnTo>
                    <a:pt x="35" y="6"/>
                  </a:lnTo>
                  <a:lnTo>
                    <a:pt x="35" y="2"/>
                  </a:lnTo>
                  <a:lnTo>
                    <a:pt x="12" y="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113" name="Freeform 241"/>
            <p:cNvSpPr>
              <a:spLocks/>
            </p:cNvSpPr>
            <p:nvPr/>
          </p:nvSpPr>
          <p:spPr bwMode="auto">
            <a:xfrm>
              <a:off x="3216" y="2635"/>
              <a:ext cx="34" cy="219"/>
            </a:xfrm>
            <a:custGeom>
              <a:avLst/>
              <a:gdLst>
                <a:gd name="T0" fmla="*/ 8 w 34"/>
                <a:gd name="T1" fmla="*/ 2 h 219"/>
                <a:gd name="T2" fmla="*/ 8 w 34"/>
                <a:gd name="T3" fmla="*/ 7 h 219"/>
                <a:gd name="T4" fmla="*/ 8 w 34"/>
                <a:gd name="T5" fmla="*/ 15 h 219"/>
                <a:gd name="T6" fmla="*/ 8 w 34"/>
                <a:gd name="T7" fmla="*/ 28 h 219"/>
                <a:gd name="T8" fmla="*/ 6 w 34"/>
                <a:gd name="T9" fmla="*/ 42 h 219"/>
                <a:gd name="T10" fmla="*/ 6 w 34"/>
                <a:gd name="T11" fmla="*/ 57 h 219"/>
                <a:gd name="T12" fmla="*/ 6 w 34"/>
                <a:gd name="T13" fmla="*/ 74 h 219"/>
                <a:gd name="T14" fmla="*/ 6 w 34"/>
                <a:gd name="T15" fmla="*/ 94 h 219"/>
                <a:gd name="T16" fmla="*/ 4 w 34"/>
                <a:gd name="T17" fmla="*/ 111 h 219"/>
                <a:gd name="T18" fmla="*/ 4 w 34"/>
                <a:gd name="T19" fmla="*/ 130 h 219"/>
                <a:gd name="T20" fmla="*/ 4 w 34"/>
                <a:gd name="T21" fmla="*/ 149 h 219"/>
                <a:gd name="T22" fmla="*/ 2 w 34"/>
                <a:gd name="T23" fmla="*/ 166 h 219"/>
                <a:gd name="T24" fmla="*/ 2 w 34"/>
                <a:gd name="T25" fmla="*/ 182 h 219"/>
                <a:gd name="T26" fmla="*/ 2 w 34"/>
                <a:gd name="T27" fmla="*/ 195 h 219"/>
                <a:gd name="T28" fmla="*/ 0 w 34"/>
                <a:gd name="T29" fmla="*/ 207 h 219"/>
                <a:gd name="T30" fmla="*/ 0 w 34"/>
                <a:gd name="T31" fmla="*/ 216 h 219"/>
                <a:gd name="T32" fmla="*/ 25 w 34"/>
                <a:gd name="T33" fmla="*/ 214 h 219"/>
                <a:gd name="T34" fmla="*/ 25 w 34"/>
                <a:gd name="T35" fmla="*/ 203 h 219"/>
                <a:gd name="T36" fmla="*/ 25 w 34"/>
                <a:gd name="T37" fmla="*/ 189 h 219"/>
                <a:gd name="T38" fmla="*/ 27 w 34"/>
                <a:gd name="T39" fmla="*/ 174 h 219"/>
                <a:gd name="T40" fmla="*/ 27 w 34"/>
                <a:gd name="T41" fmla="*/ 159 h 219"/>
                <a:gd name="T42" fmla="*/ 27 w 34"/>
                <a:gd name="T43" fmla="*/ 140 h 219"/>
                <a:gd name="T44" fmla="*/ 29 w 34"/>
                <a:gd name="T45" fmla="*/ 122 h 219"/>
                <a:gd name="T46" fmla="*/ 29 w 34"/>
                <a:gd name="T47" fmla="*/ 103 h 219"/>
                <a:gd name="T48" fmla="*/ 29 w 34"/>
                <a:gd name="T49" fmla="*/ 84 h 219"/>
                <a:gd name="T50" fmla="*/ 31 w 34"/>
                <a:gd name="T51" fmla="*/ 67 h 219"/>
                <a:gd name="T52" fmla="*/ 31 w 34"/>
                <a:gd name="T53" fmla="*/ 50 h 219"/>
                <a:gd name="T54" fmla="*/ 31 w 34"/>
                <a:gd name="T55" fmla="*/ 34 h 219"/>
                <a:gd name="T56" fmla="*/ 31 w 34"/>
                <a:gd name="T57" fmla="*/ 23 h 219"/>
                <a:gd name="T58" fmla="*/ 31 w 34"/>
                <a:gd name="T59" fmla="*/ 11 h 219"/>
                <a:gd name="T60" fmla="*/ 33 w 34"/>
                <a:gd name="T61" fmla="*/ 4 h 219"/>
                <a:gd name="T62" fmla="*/ 33 w 34"/>
                <a:gd name="T63" fmla="*/ 0 h 21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
                <a:gd name="T97" fmla="*/ 0 h 219"/>
                <a:gd name="T98" fmla="*/ 34 w 34"/>
                <a:gd name="T99" fmla="*/ 219 h 21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 h="219">
                  <a:moveTo>
                    <a:pt x="8" y="0"/>
                  </a:moveTo>
                  <a:lnTo>
                    <a:pt x="8" y="2"/>
                  </a:lnTo>
                  <a:lnTo>
                    <a:pt x="8" y="4"/>
                  </a:lnTo>
                  <a:lnTo>
                    <a:pt x="8" y="7"/>
                  </a:lnTo>
                  <a:lnTo>
                    <a:pt x="8" y="11"/>
                  </a:lnTo>
                  <a:lnTo>
                    <a:pt x="8" y="15"/>
                  </a:lnTo>
                  <a:lnTo>
                    <a:pt x="8" y="21"/>
                  </a:lnTo>
                  <a:lnTo>
                    <a:pt x="8" y="28"/>
                  </a:lnTo>
                  <a:lnTo>
                    <a:pt x="8" y="34"/>
                  </a:lnTo>
                  <a:lnTo>
                    <a:pt x="6" y="42"/>
                  </a:lnTo>
                  <a:lnTo>
                    <a:pt x="6" y="50"/>
                  </a:lnTo>
                  <a:lnTo>
                    <a:pt x="6" y="57"/>
                  </a:lnTo>
                  <a:lnTo>
                    <a:pt x="6" y="67"/>
                  </a:lnTo>
                  <a:lnTo>
                    <a:pt x="6" y="74"/>
                  </a:lnTo>
                  <a:lnTo>
                    <a:pt x="6" y="84"/>
                  </a:lnTo>
                  <a:lnTo>
                    <a:pt x="6" y="94"/>
                  </a:lnTo>
                  <a:lnTo>
                    <a:pt x="6" y="103"/>
                  </a:lnTo>
                  <a:lnTo>
                    <a:pt x="4" y="111"/>
                  </a:lnTo>
                  <a:lnTo>
                    <a:pt x="4" y="120"/>
                  </a:lnTo>
                  <a:lnTo>
                    <a:pt x="4" y="130"/>
                  </a:lnTo>
                  <a:lnTo>
                    <a:pt x="4" y="140"/>
                  </a:lnTo>
                  <a:lnTo>
                    <a:pt x="4" y="149"/>
                  </a:lnTo>
                  <a:lnTo>
                    <a:pt x="4" y="157"/>
                  </a:lnTo>
                  <a:lnTo>
                    <a:pt x="2" y="166"/>
                  </a:lnTo>
                  <a:lnTo>
                    <a:pt x="2" y="174"/>
                  </a:lnTo>
                  <a:lnTo>
                    <a:pt x="2" y="182"/>
                  </a:lnTo>
                  <a:lnTo>
                    <a:pt x="2" y="189"/>
                  </a:lnTo>
                  <a:lnTo>
                    <a:pt x="2" y="195"/>
                  </a:lnTo>
                  <a:lnTo>
                    <a:pt x="0" y="201"/>
                  </a:lnTo>
                  <a:lnTo>
                    <a:pt x="0" y="207"/>
                  </a:lnTo>
                  <a:lnTo>
                    <a:pt x="0" y="212"/>
                  </a:lnTo>
                  <a:lnTo>
                    <a:pt x="0" y="216"/>
                  </a:lnTo>
                  <a:lnTo>
                    <a:pt x="23" y="218"/>
                  </a:lnTo>
                  <a:lnTo>
                    <a:pt x="25" y="214"/>
                  </a:lnTo>
                  <a:lnTo>
                    <a:pt x="25" y="209"/>
                  </a:lnTo>
                  <a:lnTo>
                    <a:pt x="25" y="203"/>
                  </a:lnTo>
                  <a:lnTo>
                    <a:pt x="25" y="197"/>
                  </a:lnTo>
                  <a:lnTo>
                    <a:pt x="25" y="189"/>
                  </a:lnTo>
                  <a:lnTo>
                    <a:pt x="27" y="184"/>
                  </a:lnTo>
                  <a:lnTo>
                    <a:pt x="27" y="174"/>
                  </a:lnTo>
                  <a:lnTo>
                    <a:pt x="27" y="166"/>
                  </a:lnTo>
                  <a:lnTo>
                    <a:pt x="27" y="159"/>
                  </a:lnTo>
                  <a:lnTo>
                    <a:pt x="27" y="149"/>
                  </a:lnTo>
                  <a:lnTo>
                    <a:pt x="27" y="140"/>
                  </a:lnTo>
                  <a:lnTo>
                    <a:pt x="29" y="132"/>
                  </a:lnTo>
                  <a:lnTo>
                    <a:pt x="29" y="122"/>
                  </a:lnTo>
                  <a:lnTo>
                    <a:pt x="29" y="113"/>
                  </a:lnTo>
                  <a:lnTo>
                    <a:pt x="29" y="103"/>
                  </a:lnTo>
                  <a:lnTo>
                    <a:pt x="29" y="94"/>
                  </a:lnTo>
                  <a:lnTo>
                    <a:pt x="29" y="84"/>
                  </a:lnTo>
                  <a:lnTo>
                    <a:pt x="31" y="76"/>
                  </a:lnTo>
                  <a:lnTo>
                    <a:pt x="31" y="67"/>
                  </a:lnTo>
                  <a:lnTo>
                    <a:pt x="31" y="59"/>
                  </a:lnTo>
                  <a:lnTo>
                    <a:pt x="31" y="50"/>
                  </a:lnTo>
                  <a:lnTo>
                    <a:pt x="31" y="42"/>
                  </a:lnTo>
                  <a:lnTo>
                    <a:pt x="31" y="34"/>
                  </a:lnTo>
                  <a:lnTo>
                    <a:pt x="31" y="28"/>
                  </a:lnTo>
                  <a:lnTo>
                    <a:pt x="31" y="23"/>
                  </a:lnTo>
                  <a:lnTo>
                    <a:pt x="31" y="17"/>
                  </a:lnTo>
                  <a:lnTo>
                    <a:pt x="31" y="11"/>
                  </a:lnTo>
                  <a:lnTo>
                    <a:pt x="33" y="7"/>
                  </a:lnTo>
                  <a:lnTo>
                    <a:pt x="33" y="4"/>
                  </a:lnTo>
                  <a:lnTo>
                    <a:pt x="33" y="2"/>
                  </a:lnTo>
                  <a:lnTo>
                    <a:pt x="33" y="0"/>
                  </a:lnTo>
                  <a:lnTo>
                    <a:pt x="8" y="0"/>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114" name="Freeform 242"/>
            <p:cNvSpPr>
              <a:spLocks/>
            </p:cNvSpPr>
            <p:nvPr/>
          </p:nvSpPr>
          <p:spPr bwMode="auto">
            <a:xfrm>
              <a:off x="3314" y="1296"/>
              <a:ext cx="957" cy="24"/>
            </a:xfrm>
            <a:custGeom>
              <a:avLst/>
              <a:gdLst>
                <a:gd name="T0" fmla="*/ 0 w 957"/>
                <a:gd name="T1" fmla="*/ 11 h 24"/>
                <a:gd name="T2" fmla="*/ 0 w 957"/>
                <a:gd name="T3" fmla="*/ 23 h 24"/>
                <a:gd name="T4" fmla="*/ 956 w 957"/>
                <a:gd name="T5" fmla="*/ 23 h 24"/>
                <a:gd name="T6" fmla="*/ 956 w 957"/>
                <a:gd name="T7" fmla="*/ 0 h 24"/>
                <a:gd name="T8" fmla="*/ 0 w 957"/>
                <a:gd name="T9" fmla="*/ 0 h 24"/>
                <a:gd name="T10" fmla="*/ 0 w 957"/>
                <a:gd name="T11" fmla="*/ 11 h 24"/>
                <a:gd name="T12" fmla="*/ 0 60000 65536"/>
                <a:gd name="T13" fmla="*/ 0 60000 65536"/>
                <a:gd name="T14" fmla="*/ 0 60000 65536"/>
                <a:gd name="T15" fmla="*/ 0 60000 65536"/>
                <a:gd name="T16" fmla="*/ 0 60000 65536"/>
                <a:gd name="T17" fmla="*/ 0 60000 65536"/>
                <a:gd name="T18" fmla="*/ 0 w 957"/>
                <a:gd name="T19" fmla="*/ 0 h 24"/>
                <a:gd name="T20" fmla="*/ 957 w 957"/>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957" h="24">
                  <a:moveTo>
                    <a:pt x="0" y="11"/>
                  </a:moveTo>
                  <a:lnTo>
                    <a:pt x="0" y="23"/>
                  </a:lnTo>
                  <a:lnTo>
                    <a:pt x="956" y="23"/>
                  </a:lnTo>
                  <a:lnTo>
                    <a:pt x="956" y="0"/>
                  </a:lnTo>
                  <a:lnTo>
                    <a:pt x="0" y="0"/>
                  </a:lnTo>
                  <a:lnTo>
                    <a:pt x="0" y="11"/>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115" name="Freeform 243"/>
            <p:cNvSpPr>
              <a:spLocks/>
            </p:cNvSpPr>
            <p:nvPr/>
          </p:nvSpPr>
          <p:spPr bwMode="auto">
            <a:xfrm>
              <a:off x="2154" y="1526"/>
              <a:ext cx="962" cy="26"/>
            </a:xfrm>
            <a:custGeom>
              <a:avLst/>
              <a:gdLst>
                <a:gd name="T0" fmla="*/ 36 w 962"/>
                <a:gd name="T1" fmla="*/ 3 h 26"/>
                <a:gd name="T2" fmla="*/ 29 w 962"/>
                <a:gd name="T3" fmla="*/ 25 h 26"/>
                <a:gd name="T4" fmla="*/ 961 w 962"/>
                <a:gd name="T5" fmla="*/ 25 h 26"/>
                <a:gd name="T6" fmla="*/ 961 w 962"/>
                <a:gd name="T7" fmla="*/ 0 h 26"/>
                <a:gd name="T8" fmla="*/ 29 w 962"/>
                <a:gd name="T9" fmla="*/ 0 h 26"/>
                <a:gd name="T10" fmla="*/ 19 w 962"/>
                <a:gd name="T11" fmla="*/ 21 h 26"/>
                <a:gd name="T12" fmla="*/ 29 w 962"/>
                <a:gd name="T13" fmla="*/ 0 h 26"/>
                <a:gd name="T14" fmla="*/ 0 w 962"/>
                <a:gd name="T15" fmla="*/ 0 h 26"/>
                <a:gd name="T16" fmla="*/ 19 w 962"/>
                <a:gd name="T17" fmla="*/ 21 h 26"/>
                <a:gd name="T18" fmla="*/ 36 w 962"/>
                <a:gd name="T19" fmla="*/ 3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2"/>
                <a:gd name="T31" fmla="*/ 0 h 26"/>
                <a:gd name="T32" fmla="*/ 962 w 962"/>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2" h="26">
                  <a:moveTo>
                    <a:pt x="36" y="3"/>
                  </a:moveTo>
                  <a:lnTo>
                    <a:pt x="29" y="25"/>
                  </a:lnTo>
                  <a:lnTo>
                    <a:pt x="961" y="25"/>
                  </a:lnTo>
                  <a:lnTo>
                    <a:pt x="961" y="0"/>
                  </a:lnTo>
                  <a:lnTo>
                    <a:pt x="29" y="0"/>
                  </a:lnTo>
                  <a:lnTo>
                    <a:pt x="19" y="21"/>
                  </a:lnTo>
                  <a:lnTo>
                    <a:pt x="29" y="0"/>
                  </a:lnTo>
                  <a:lnTo>
                    <a:pt x="0" y="0"/>
                  </a:lnTo>
                  <a:lnTo>
                    <a:pt x="19" y="21"/>
                  </a:lnTo>
                  <a:lnTo>
                    <a:pt x="36" y="3"/>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116" name="Freeform 244"/>
            <p:cNvSpPr>
              <a:spLocks/>
            </p:cNvSpPr>
            <p:nvPr/>
          </p:nvSpPr>
          <p:spPr bwMode="auto">
            <a:xfrm>
              <a:off x="3354" y="3437"/>
              <a:ext cx="917" cy="24"/>
            </a:xfrm>
            <a:custGeom>
              <a:avLst/>
              <a:gdLst>
                <a:gd name="T0" fmla="*/ 0 w 917"/>
                <a:gd name="T1" fmla="*/ 12 h 24"/>
                <a:gd name="T2" fmla="*/ 0 w 917"/>
                <a:gd name="T3" fmla="*/ 23 h 24"/>
                <a:gd name="T4" fmla="*/ 916 w 917"/>
                <a:gd name="T5" fmla="*/ 23 h 24"/>
                <a:gd name="T6" fmla="*/ 916 w 917"/>
                <a:gd name="T7" fmla="*/ 0 h 24"/>
                <a:gd name="T8" fmla="*/ 0 w 917"/>
                <a:gd name="T9" fmla="*/ 0 h 24"/>
                <a:gd name="T10" fmla="*/ 0 w 917"/>
                <a:gd name="T11" fmla="*/ 12 h 24"/>
                <a:gd name="T12" fmla="*/ 0 60000 65536"/>
                <a:gd name="T13" fmla="*/ 0 60000 65536"/>
                <a:gd name="T14" fmla="*/ 0 60000 65536"/>
                <a:gd name="T15" fmla="*/ 0 60000 65536"/>
                <a:gd name="T16" fmla="*/ 0 60000 65536"/>
                <a:gd name="T17" fmla="*/ 0 60000 65536"/>
                <a:gd name="T18" fmla="*/ 0 w 917"/>
                <a:gd name="T19" fmla="*/ 0 h 24"/>
                <a:gd name="T20" fmla="*/ 917 w 917"/>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917" h="24">
                  <a:moveTo>
                    <a:pt x="0" y="12"/>
                  </a:moveTo>
                  <a:lnTo>
                    <a:pt x="0" y="23"/>
                  </a:lnTo>
                  <a:lnTo>
                    <a:pt x="916" y="23"/>
                  </a:lnTo>
                  <a:lnTo>
                    <a:pt x="916" y="0"/>
                  </a:lnTo>
                  <a:lnTo>
                    <a:pt x="0" y="0"/>
                  </a:lnTo>
                  <a:lnTo>
                    <a:pt x="0" y="12"/>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117" name="Freeform 245"/>
            <p:cNvSpPr>
              <a:spLocks/>
            </p:cNvSpPr>
            <p:nvPr/>
          </p:nvSpPr>
          <p:spPr bwMode="auto">
            <a:xfrm>
              <a:off x="3354" y="2104"/>
              <a:ext cx="917" cy="26"/>
            </a:xfrm>
            <a:custGeom>
              <a:avLst/>
              <a:gdLst>
                <a:gd name="T0" fmla="*/ 0 w 917"/>
                <a:gd name="T1" fmla="*/ 12 h 26"/>
                <a:gd name="T2" fmla="*/ 0 w 917"/>
                <a:gd name="T3" fmla="*/ 25 h 26"/>
                <a:gd name="T4" fmla="*/ 916 w 917"/>
                <a:gd name="T5" fmla="*/ 25 h 26"/>
                <a:gd name="T6" fmla="*/ 916 w 917"/>
                <a:gd name="T7" fmla="*/ 0 h 26"/>
                <a:gd name="T8" fmla="*/ 0 w 917"/>
                <a:gd name="T9" fmla="*/ 0 h 26"/>
                <a:gd name="T10" fmla="*/ 0 w 917"/>
                <a:gd name="T11" fmla="*/ 12 h 26"/>
                <a:gd name="T12" fmla="*/ 0 60000 65536"/>
                <a:gd name="T13" fmla="*/ 0 60000 65536"/>
                <a:gd name="T14" fmla="*/ 0 60000 65536"/>
                <a:gd name="T15" fmla="*/ 0 60000 65536"/>
                <a:gd name="T16" fmla="*/ 0 60000 65536"/>
                <a:gd name="T17" fmla="*/ 0 60000 65536"/>
                <a:gd name="T18" fmla="*/ 0 w 917"/>
                <a:gd name="T19" fmla="*/ 0 h 26"/>
                <a:gd name="T20" fmla="*/ 917 w 917"/>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917" h="26">
                  <a:moveTo>
                    <a:pt x="0" y="12"/>
                  </a:moveTo>
                  <a:lnTo>
                    <a:pt x="0" y="25"/>
                  </a:lnTo>
                  <a:lnTo>
                    <a:pt x="916" y="25"/>
                  </a:lnTo>
                  <a:lnTo>
                    <a:pt x="916" y="0"/>
                  </a:lnTo>
                  <a:lnTo>
                    <a:pt x="0" y="0"/>
                  </a:lnTo>
                  <a:lnTo>
                    <a:pt x="0" y="12"/>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118" name="Freeform 246"/>
            <p:cNvSpPr>
              <a:spLocks/>
            </p:cNvSpPr>
            <p:nvPr/>
          </p:nvSpPr>
          <p:spPr bwMode="auto">
            <a:xfrm>
              <a:off x="3394" y="1447"/>
              <a:ext cx="877" cy="24"/>
            </a:xfrm>
            <a:custGeom>
              <a:avLst/>
              <a:gdLst>
                <a:gd name="T0" fmla="*/ 0 w 877"/>
                <a:gd name="T1" fmla="*/ 12 h 24"/>
                <a:gd name="T2" fmla="*/ 0 w 877"/>
                <a:gd name="T3" fmla="*/ 23 h 24"/>
                <a:gd name="T4" fmla="*/ 876 w 877"/>
                <a:gd name="T5" fmla="*/ 23 h 24"/>
                <a:gd name="T6" fmla="*/ 876 w 877"/>
                <a:gd name="T7" fmla="*/ 0 h 24"/>
                <a:gd name="T8" fmla="*/ 0 w 877"/>
                <a:gd name="T9" fmla="*/ 0 h 24"/>
                <a:gd name="T10" fmla="*/ 0 w 877"/>
                <a:gd name="T11" fmla="*/ 12 h 24"/>
                <a:gd name="T12" fmla="*/ 0 60000 65536"/>
                <a:gd name="T13" fmla="*/ 0 60000 65536"/>
                <a:gd name="T14" fmla="*/ 0 60000 65536"/>
                <a:gd name="T15" fmla="*/ 0 60000 65536"/>
                <a:gd name="T16" fmla="*/ 0 60000 65536"/>
                <a:gd name="T17" fmla="*/ 0 60000 65536"/>
                <a:gd name="T18" fmla="*/ 0 w 877"/>
                <a:gd name="T19" fmla="*/ 0 h 24"/>
                <a:gd name="T20" fmla="*/ 877 w 877"/>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877" h="24">
                  <a:moveTo>
                    <a:pt x="0" y="12"/>
                  </a:moveTo>
                  <a:lnTo>
                    <a:pt x="0" y="23"/>
                  </a:lnTo>
                  <a:lnTo>
                    <a:pt x="876" y="23"/>
                  </a:lnTo>
                  <a:lnTo>
                    <a:pt x="876" y="0"/>
                  </a:lnTo>
                  <a:lnTo>
                    <a:pt x="0" y="0"/>
                  </a:lnTo>
                  <a:lnTo>
                    <a:pt x="0" y="12"/>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119" name="Freeform 247"/>
            <p:cNvSpPr>
              <a:spLocks/>
            </p:cNvSpPr>
            <p:nvPr/>
          </p:nvSpPr>
          <p:spPr bwMode="auto">
            <a:xfrm>
              <a:off x="3719" y="2467"/>
              <a:ext cx="829" cy="26"/>
            </a:xfrm>
            <a:custGeom>
              <a:avLst/>
              <a:gdLst>
                <a:gd name="T0" fmla="*/ 0 w 829"/>
                <a:gd name="T1" fmla="*/ 12 h 26"/>
                <a:gd name="T2" fmla="*/ 0 w 829"/>
                <a:gd name="T3" fmla="*/ 25 h 26"/>
                <a:gd name="T4" fmla="*/ 828 w 829"/>
                <a:gd name="T5" fmla="*/ 25 h 26"/>
                <a:gd name="T6" fmla="*/ 828 w 829"/>
                <a:gd name="T7" fmla="*/ 0 h 26"/>
                <a:gd name="T8" fmla="*/ 0 w 829"/>
                <a:gd name="T9" fmla="*/ 0 h 26"/>
                <a:gd name="T10" fmla="*/ 0 w 829"/>
                <a:gd name="T11" fmla="*/ 12 h 26"/>
                <a:gd name="T12" fmla="*/ 0 60000 65536"/>
                <a:gd name="T13" fmla="*/ 0 60000 65536"/>
                <a:gd name="T14" fmla="*/ 0 60000 65536"/>
                <a:gd name="T15" fmla="*/ 0 60000 65536"/>
                <a:gd name="T16" fmla="*/ 0 60000 65536"/>
                <a:gd name="T17" fmla="*/ 0 60000 65536"/>
                <a:gd name="T18" fmla="*/ 0 w 829"/>
                <a:gd name="T19" fmla="*/ 0 h 26"/>
                <a:gd name="T20" fmla="*/ 829 w 829"/>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829" h="26">
                  <a:moveTo>
                    <a:pt x="0" y="12"/>
                  </a:moveTo>
                  <a:lnTo>
                    <a:pt x="0" y="25"/>
                  </a:lnTo>
                  <a:lnTo>
                    <a:pt x="828" y="25"/>
                  </a:lnTo>
                  <a:lnTo>
                    <a:pt x="828" y="0"/>
                  </a:lnTo>
                  <a:lnTo>
                    <a:pt x="0" y="0"/>
                  </a:lnTo>
                  <a:lnTo>
                    <a:pt x="0" y="12"/>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120" name="Rectangle 248"/>
            <p:cNvSpPr>
              <a:spLocks noChangeArrowheads="1"/>
            </p:cNvSpPr>
            <p:nvPr/>
          </p:nvSpPr>
          <p:spPr bwMode="auto">
            <a:xfrm>
              <a:off x="4574" y="2271"/>
              <a:ext cx="1983" cy="524"/>
            </a:xfrm>
            <a:prstGeom prst="rect">
              <a:avLst/>
            </a:prstGeom>
            <a:noFill/>
            <a:ln w="9525">
              <a:noFill/>
              <a:miter lim="800000"/>
              <a:headEnd/>
              <a:tailEnd/>
            </a:ln>
          </p:spPr>
          <p:txBody>
            <a:bodyPr wrap="square" lIns="92075" tIns="46038" rIns="92075" bIns="46038">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2400" b="1" i="0" u="none" strike="noStrike" kern="0" cap="none" spc="0" normalizeH="0" baseline="0" noProof="0" dirty="0">
                  <a:ln>
                    <a:noFill/>
                  </a:ln>
                  <a:solidFill>
                    <a:srgbClr val="FFFFFF"/>
                  </a:solidFill>
                  <a:effectLst/>
                  <a:uLnTx/>
                  <a:uFillTx/>
                </a:rPr>
                <a:t>Extravasation</a:t>
              </a:r>
            </a:p>
            <a:p>
              <a:pPr marL="0" marR="0" lvl="0" indent="0" defTabSz="914400" eaLnBrk="1" fontAlgn="auto" latinLnBrk="0" hangingPunct="1">
                <a:lnSpc>
                  <a:spcPct val="100000"/>
                </a:lnSpc>
                <a:spcBef>
                  <a:spcPts val="0"/>
                </a:spcBef>
                <a:spcAft>
                  <a:spcPts val="0"/>
                </a:spcAft>
                <a:buClrTx/>
                <a:buSzTx/>
                <a:buFontTx/>
                <a:buNone/>
                <a:tabLst/>
                <a:defRPr/>
              </a:pPr>
              <a:r>
                <a:rPr kumimoji="0" lang="en-CA" sz="2400" b="1" i="0" u="none" strike="noStrike" kern="0" cap="none" spc="0" normalizeH="0" baseline="0" noProof="0" dirty="0" err="1">
                  <a:ln>
                    <a:noFill/>
                  </a:ln>
                  <a:solidFill>
                    <a:srgbClr val="FFFFFF"/>
                  </a:solidFill>
                  <a:effectLst/>
                  <a:uLnTx/>
                  <a:uFillTx/>
                </a:rPr>
                <a:t>Phlébite</a:t>
              </a:r>
              <a:endParaRPr kumimoji="0" lang="en-CA" sz="2400" b="1" i="0" u="none" strike="noStrike" kern="0" cap="none" spc="0" normalizeH="0" baseline="0" noProof="0" dirty="0">
                <a:ln>
                  <a:noFill/>
                </a:ln>
                <a:solidFill>
                  <a:srgbClr val="FFFFFF"/>
                </a:solidFill>
                <a:effectLst/>
                <a:uLnTx/>
                <a:uFillTx/>
              </a:endParaRPr>
            </a:p>
          </p:txBody>
        </p:sp>
        <p:sp>
          <p:nvSpPr>
            <p:cNvPr id="1121" name="Freeform 249"/>
            <p:cNvSpPr>
              <a:spLocks/>
            </p:cNvSpPr>
            <p:nvPr/>
          </p:nvSpPr>
          <p:spPr bwMode="auto">
            <a:xfrm>
              <a:off x="3815" y="2803"/>
              <a:ext cx="829" cy="26"/>
            </a:xfrm>
            <a:custGeom>
              <a:avLst/>
              <a:gdLst>
                <a:gd name="T0" fmla="*/ 0 w 829"/>
                <a:gd name="T1" fmla="*/ 12 h 26"/>
                <a:gd name="T2" fmla="*/ 0 w 829"/>
                <a:gd name="T3" fmla="*/ 25 h 26"/>
                <a:gd name="T4" fmla="*/ 828 w 829"/>
                <a:gd name="T5" fmla="*/ 25 h 26"/>
                <a:gd name="T6" fmla="*/ 828 w 829"/>
                <a:gd name="T7" fmla="*/ 0 h 26"/>
                <a:gd name="T8" fmla="*/ 0 w 829"/>
                <a:gd name="T9" fmla="*/ 0 h 26"/>
                <a:gd name="T10" fmla="*/ 0 w 829"/>
                <a:gd name="T11" fmla="*/ 12 h 26"/>
                <a:gd name="T12" fmla="*/ 0 60000 65536"/>
                <a:gd name="T13" fmla="*/ 0 60000 65536"/>
                <a:gd name="T14" fmla="*/ 0 60000 65536"/>
                <a:gd name="T15" fmla="*/ 0 60000 65536"/>
                <a:gd name="T16" fmla="*/ 0 60000 65536"/>
                <a:gd name="T17" fmla="*/ 0 60000 65536"/>
                <a:gd name="T18" fmla="*/ 0 w 829"/>
                <a:gd name="T19" fmla="*/ 0 h 26"/>
                <a:gd name="T20" fmla="*/ 829 w 829"/>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829" h="26">
                  <a:moveTo>
                    <a:pt x="0" y="12"/>
                  </a:moveTo>
                  <a:lnTo>
                    <a:pt x="0" y="25"/>
                  </a:lnTo>
                  <a:lnTo>
                    <a:pt x="828" y="25"/>
                  </a:lnTo>
                  <a:lnTo>
                    <a:pt x="828" y="0"/>
                  </a:lnTo>
                  <a:lnTo>
                    <a:pt x="0" y="0"/>
                  </a:lnTo>
                  <a:lnTo>
                    <a:pt x="0" y="12"/>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122" name="Rectangle 250"/>
            <p:cNvSpPr>
              <a:spLocks noChangeArrowheads="1"/>
            </p:cNvSpPr>
            <p:nvPr/>
          </p:nvSpPr>
          <p:spPr bwMode="auto">
            <a:xfrm>
              <a:off x="3699" y="2783"/>
              <a:ext cx="1404" cy="291"/>
            </a:xfrm>
            <a:prstGeom prst="rect">
              <a:avLst/>
            </a:prstGeom>
            <a:noFill/>
            <a:ln w="9525">
              <a:noFill/>
              <a:miter lim="800000"/>
              <a:headEnd/>
              <a:tailEnd/>
            </a:ln>
          </p:spPr>
          <p:txBody>
            <a:bodyPr wrap="none" lIns="92075" tIns="46038" rIns="92075" bIns="46038">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2400" b="1" i="0" u="none" strike="noStrike" kern="0" cap="none" spc="0" normalizeH="0" baseline="0" noProof="0" dirty="0" err="1">
                  <a:ln>
                    <a:noFill/>
                  </a:ln>
                  <a:solidFill>
                    <a:srgbClr val="FFFFFF"/>
                  </a:solidFill>
                  <a:effectLst/>
                  <a:uLnTx/>
                  <a:uFillTx/>
                </a:rPr>
                <a:t>Neuropathie</a:t>
              </a:r>
              <a:endParaRPr kumimoji="0" lang="en-CA" sz="1600" b="1" i="0" u="none" strike="noStrike" kern="0" cap="none" spc="0" normalizeH="0" baseline="0" noProof="0" dirty="0">
                <a:ln>
                  <a:noFill/>
                </a:ln>
                <a:solidFill>
                  <a:srgbClr val="FFFFFF"/>
                </a:solidFill>
                <a:effectLst/>
                <a:uLnTx/>
                <a:uFillTx/>
              </a:endParaRPr>
            </a:p>
          </p:txBody>
        </p:sp>
        <p:sp>
          <p:nvSpPr>
            <p:cNvPr id="1123" name="Freeform 251"/>
            <p:cNvSpPr>
              <a:spLocks/>
            </p:cNvSpPr>
            <p:nvPr/>
          </p:nvSpPr>
          <p:spPr bwMode="auto">
            <a:xfrm>
              <a:off x="1944" y="2544"/>
              <a:ext cx="1212" cy="36"/>
            </a:xfrm>
            <a:custGeom>
              <a:avLst/>
              <a:gdLst>
                <a:gd name="T0" fmla="*/ 0 w 1212"/>
                <a:gd name="T1" fmla="*/ 16 h 36"/>
                <a:gd name="T2" fmla="*/ 0 w 1212"/>
                <a:gd name="T3" fmla="*/ 35 h 36"/>
                <a:gd name="T4" fmla="*/ 1211 w 1212"/>
                <a:gd name="T5" fmla="*/ 35 h 36"/>
                <a:gd name="T6" fmla="*/ 1211 w 1212"/>
                <a:gd name="T7" fmla="*/ 0 h 36"/>
                <a:gd name="T8" fmla="*/ 0 w 1212"/>
                <a:gd name="T9" fmla="*/ 0 h 36"/>
                <a:gd name="T10" fmla="*/ 0 w 1212"/>
                <a:gd name="T11" fmla="*/ 16 h 36"/>
                <a:gd name="T12" fmla="*/ 0 60000 65536"/>
                <a:gd name="T13" fmla="*/ 0 60000 65536"/>
                <a:gd name="T14" fmla="*/ 0 60000 65536"/>
                <a:gd name="T15" fmla="*/ 0 60000 65536"/>
                <a:gd name="T16" fmla="*/ 0 60000 65536"/>
                <a:gd name="T17" fmla="*/ 0 60000 65536"/>
                <a:gd name="T18" fmla="*/ 0 w 1212"/>
                <a:gd name="T19" fmla="*/ 0 h 36"/>
                <a:gd name="T20" fmla="*/ 1212 w 1212"/>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1212" h="36">
                  <a:moveTo>
                    <a:pt x="0" y="16"/>
                  </a:moveTo>
                  <a:lnTo>
                    <a:pt x="0" y="35"/>
                  </a:lnTo>
                  <a:lnTo>
                    <a:pt x="1211" y="35"/>
                  </a:lnTo>
                  <a:lnTo>
                    <a:pt x="1211" y="0"/>
                  </a:lnTo>
                  <a:lnTo>
                    <a:pt x="0" y="0"/>
                  </a:lnTo>
                  <a:lnTo>
                    <a:pt x="0" y="16"/>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124" name="Rectangle 252"/>
            <p:cNvSpPr>
              <a:spLocks noChangeArrowheads="1"/>
            </p:cNvSpPr>
            <p:nvPr/>
          </p:nvSpPr>
          <p:spPr bwMode="auto">
            <a:xfrm>
              <a:off x="1071" y="2432"/>
              <a:ext cx="1914" cy="291"/>
            </a:xfrm>
            <a:prstGeom prst="rect">
              <a:avLst/>
            </a:prstGeom>
            <a:noFill/>
            <a:ln w="9525">
              <a:noFill/>
              <a:miter lim="800000"/>
              <a:headEnd/>
              <a:tailEnd/>
            </a:ln>
          </p:spPr>
          <p:txBody>
            <a:bodyPr wrap="square" lIns="92075" tIns="46038" rIns="92075" bIns="46038">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2400" b="1" i="0" u="none" strike="noStrike" kern="0" cap="none" spc="0" normalizeH="0" baseline="0" noProof="0" dirty="0" err="1" smtClean="0">
                  <a:ln>
                    <a:noFill/>
                  </a:ln>
                  <a:solidFill>
                    <a:srgbClr val="FFFFFF"/>
                  </a:solidFill>
                  <a:effectLst/>
                  <a:uLnTx/>
                  <a:uFillTx/>
                </a:rPr>
                <a:t>Stérilité</a:t>
              </a:r>
              <a:r>
                <a:rPr lang="en-CA" sz="2400" b="1" kern="0" dirty="0">
                  <a:solidFill>
                    <a:srgbClr val="FFFFFF"/>
                  </a:solidFill>
                </a:rPr>
                <a:t> </a:t>
              </a:r>
              <a:endParaRPr lang="en-CA" sz="2400" b="1" kern="0" dirty="0" smtClean="0">
                <a:solidFill>
                  <a:srgbClr val="FFFFFF"/>
                </a:solidFill>
              </a:endParaRPr>
            </a:p>
          </p:txBody>
        </p:sp>
        <p:sp>
          <p:nvSpPr>
            <p:cNvPr id="1125" name="Freeform 253"/>
            <p:cNvSpPr>
              <a:spLocks/>
            </p:cNvSpPr>
            <p:nvPr/>
          </p:nvSpPr>
          <p:spPr bwMode="auto">
            <a:xfrm>
              <a:off x="1848" y="1891"/>
              <a:ext cx="1356" cy="30"/>
            </a:xfrm>
            <a:custGeom>
              <a:avLst/>
              <a:gdLst>
                <a:gd name="T0" fmla="*/ 0 w 1356"/>
                <a:gd name="T1" fmla="*/ 13 h 30"/>
                <a:gd name="T2" fmla="*/ 0 w 1356"/>
                <a:gd name="T3" fmla="*/ 29 h 30"/>
                <a:gd name="T4" fmla="*/ 1355 w 1356"/>
                <a:gd name="T5" fmla="*/ 29 h 30"/>
                <a:gd name="T6" fmla="*/ 1355 w 1356"/>
                <a:gd name="T7" fmla="*/ 0 h 30"/>
                <a:gd name="T8" fmla="*/ 0 w 1356"/>
                <a:gd name="T9" fmla="*/ 0 h 30"/>
                <a:gd name="T10" fmla="*/ 0 w 1356"/>
                <a:gd name="T11" fmla="*/ 13 h 30"/>
                <a:gd name="T12" fmla="*/ 0 60000 65536"/>
                <a:gd name="T13" fmla="*/ 0 60000 65536"/>
                <a:gd name="T14" fmla="*/ 0 60000 65536"/>
                <a:gd name="T15" fmla="*/ 0 60000 65536"/>
                <a:gd name="T16" fmla="*/ 0 60000 65536"/>
                <a:gd name="T17" fmla="*/ 0 60000 65536"/>
                <a:gd name="T18" fmla="*/ 0 w 1356"/>
                <a:gd name="T19" fmla="*/ 0 h 30"/>
                <a:gd name="T20" fmla="*/ 1356 w 1356"/>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1356" h="30">
                  <a:moveTo>
                    <a:pt x="0" y="13"/>
                  </a:moveTo>
                  <a:lnTo>
                    <a:pt x="0" y="29"/>
                  </a:lnTo>
                  <a:lnTo>
                    <a:pt x="1355" y="29"/>
                  </a:lnTo>
                  <a:lnTo>
                    <a:pt x="1355" y="0"/>
                  </a:lnTo>
                  <a:lnTo>
                    <a:pt x="0" y="0"/>
                  </a:lnTo>
                  <a:lnTo>
                    <a:pt x="0" y="13"/>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126" name="Rectangle 254"/>
            <p:cNvSpPr>
              <a:spLocks noChangeArrowheads="1"/>
            </p:cNvSpPr>
            <p:nvPr/>
          </p:nvSpPr>
          <p:spPr bwMode="auto">
            <a:xfrm>
              <a:off x="29" y="1620"/>
              <a:ext cx="2936" cy="524"/>
            </a:xfrm>
            <a:prstGeom prst="rect">
              <a:avLst/>
            </a:prstGeom>
            <a:noFill/>
            <a:ln w="9525">
              <a:noFill/>
              <a:miter lim="800000"/>
              <a:headEnd/>
              <a:tailEnd/>
            </a:ln>
          </p:spPr>
          <p:txBody>
            <a:bodyPr wrap="square" lIns="92075" tIns="46038" rIns="92075" bIns="46038">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400" b="1" i="0" u="none" strike="noStrike" kern="0" cap="none" spc="0" normalizeH="0" baseline="0" noProof="0" dirty="0" err="1">
                  <a:ln>
                    <a:noFill/>
                  </a:ln>
                  <a:solidFill>
                    <a:srgbClr val="FFFFFF"/>
                  </a:solidFill>
                  <a:effectLst/>
                  <a:uLnTx/>
                  <a:uFillTx/>
                </a:rPr>
                <a:t>Cardiotoxicité</a:t>
              </a:r>
              <a:endParaRPr kumimoji="0" lang="en-CA" sz="2400" b="1" i="0" u="none" strike="noStrike" kern="0" cap="none" spc="0" normalizeH="0" baseline="0" noProof="0" dirty="0">
                <a:ln>
                  <a:noFill/>
                </a:ln>
                <a:solidFill>
                  <a:srgbClr val="FFFFFF"/>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400" b="1" i="0" u="none" strike="noStrike" kern="0" cap="none" spc="0" normalizeH="0" baseline="0" noProof="0" dirty="0" err="1">
                  <a:ln>
                    <a:noFill/>
                  </a:ln>
                  <a:solidFill>
                    <a:srgbClr val="FFFFFF"/>
                  </a:solidFill>
                  <a:effectLst/>
                  <a:uLnTx/>
                  <a:uFillTx/>
                </a:rPr>
                <a:t>Fibrose</a:t>
              </a:r>
              <a:r>
                <a:rPr kumimoji="0" lang="en-CA" sz="2400" b="1" i="0" u="none" strike="noStrike" kern="0" cap="none" spc="0" normalizeH="0" baseline="0" noProof="0" dirty="0">
                  <a:ln>
                    <a:noFill/>
                  </a:ln>
                  <a:solidFill>
                    <a:srgbClr val="FFFFFF"/>
                  </a:solidFill>
                  <a:effectLst/>
                  <a:uLnTx/>
                  <a:uFillTx/>
                </a:rPr>
                <a:t> </a:t>
              </a:r>
              <a:r>
                <a:rPr kumimoji="0" lang="en-CA" sz="2400" b="1" i="0" u="none" strike="noStrike" kern="0" cap="none" spc="0" normalizeH="0" baseline="0" noProof="0" dirty="0" err="1">
                  <a:ln>
                    <a:noFill/>
                  </a:ln>
                  <a:solidFill>
                    <a:srgbClr val="FFFFFF"/>
                  </a:solidFill>
                  <a:effectLst/>
                  <a:uLnTx/>
                  <a:uFillTx/>
                </a:rPr>
                <a:t>pulmonaire</a:t>
              </a:r>
              <a:endParaRPr kumimoji="0" lang="en-CA" sz="2400" b="1" i="0" u="none" strike="noStrike" kern="0" cap="none" spc="0" normalizeH="0" baseline="0" noProof="0" dirty="0">
                <a:ln>
                  <a:noFill/>
                </a:ln>
                <a:solidFill>
                  <a:srgbClr val="FFFFFF"/>
                </a:solidFill>
                <a:effectLst/>
                <a:uLnTx/>
                <a:uFillTx/>
              </a:endParaRPr>
            </a:p>
          </p:txBody>
        </p:sp>
        <p:sp>
          <p:nvSpPr>
            <p:cNvPr id="1127" name="Freeform 255"/>
            <p:cNvSpPr>
              <a:spLocks/>
            </p:cNvSpPr>
            <p:nvPr/>
          </p:nvSpPr>
          <p:spPr bwMode="auto">
            <a:xfrm>
              <a:off x="1080" y="2304"/>
              <a:ext cx="2076" cy="36"/>
            </a:xfrm>
            <a:custGeom>
              <a:avLst/>
              <a:gdLst>
                <a:gd name="T0" fmla="*/ 0 w 2076"/>
                <a:gd name="T1" fmla="*/ 16 h 36"/>
                <a:gd name="T2" fmla="*/ 0 w 2076"/>
                <a:gd name="T3" fmla="*/ 35 h 36"/>
                <a:gd name="T4" fmla="*/ 2075 w 2076"/>
                <a:gd name="T5" fmla="*/ 35 h 36"/>
                <a:gd name="T6" fmla="*/ 2075 w 2076"/>
                <a:gd name="T7" fmla="*/ 0 h 36"/>
                <a:gd name="T8" fmla="*/ 0 w 2076"/>
                <a:gd name="T9" fmla="*/ 0 h 36"/>
                <a:gd name="T10" fmla="*/ 0 w 2076"/>
                <a:gd name="T11" fmla="*/ 16 h 36"/>
                <a:gd name="T12" fmla="*/ 0 60000 65536"/>
                <a:gd name="T13" fmla="*/ 0 60000 65536"/>
                <a:gd name="T14" fmla="*/ 0 60000 65536"/>
                <a:gd name="T15" fmla="*/ 0 60000 65536"/>
                <a:gd name="T16" fmla="*/ 0 60000 65536"/>
                <a:gd name="T17" fmla="*/ 0 60000 65536"/>
                <a:gd name="T18" fmla="*/ 0 w 2076"/>
                <a:gd name="T19" fmla="*/ 0 h 36"/>
                <a:gd name="T20" fmla="*/ 2076 w 2076"/>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2076" h="36">
                  <a:moveTo>
                    <a:pt x="0" y="16"/>
                  </a:moveTo>
                  <a:lnTo>
                    <a:pt x="0" y="35"/>
                  </a:lnTo>
                  <a:lnTo>
                    <a:pt x="2075" y="35"/>
                  </a:lnTo>
                  <a:lnTo>
                    <a:pt x="2075" y="0"/>
                  </a:lnTo>
                  <a:lnTo>
                    <a:pt x="0" y="0"/>
                  </a:lnTo>
                  <a:lnTo>
                    <a:pt x="0" y="16"/>
                  </a:lnTo>
                </a:path>
              </a:pathLst>
            </a:custGeom>
            <a:solidFill>
              <a:srgbClr val="FFFFFF"/>
            </a:solidFill>
            <a:ln w="9525" cap="rnd">
              <a:no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128" name="Rectangle 256"/>
            <p:cNvSpPr>
              <a:spLocks noChangeArrowheads="1"/>
            </p:cNvSpPr>
            <p:nvPr/>
          </p:nvSpPr>
          <p:spPr bwMode="auto">
            <a:xfrm>
              <a:off x="118" y="2160"/>
              <a:ext cx="1387" cy="291"/>
            </a:xfrm>
            <a:prstGeom prst="rect">
              <a:avLst/>
            </a:prstGeom>
            <a:noFill/>
            <a:ln w="9525">
              <a:noFill/>
              <a:miter lim="800000"/>
              <a:headEnd/>
              <a:tailEnd/>
            </a:ln>
          </p:spPr>
          <p:txBody>
            <a:bodyPr wrap="square" lIns="92075" tIns="46038" rIns="92075" bIns="46038">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2400" b="1" i="0" u="none" strike="noStrike" kern="0" cap="none" spc="0" normalizeH="0" baseline="0" noProof="0" dirty="0" err="1">
                  <a:ln>
                    <a:noFill/>
                  </a:ln>
                  <a:solidFill>
                    <a:srgbClr val="FFFFFF"/>
                  </a:solidFill>
                  <a:effectLst/>
                  <a:uLnTx/>
                  <a:uFillTx/>
                </a:rPr>
                <a:t>Diarrhée</a:t>
              </a:r>
              <a:endParaRPr kumimoji="0" lang="en-CA" sz="2400" b="1" i="0" u="none" strike="noStrike" kern="0" cap="none" spc="0" normalizeH="0" baseline="0" noProof="0" dirty="0">
                <a:ln>
                  <a:noFill/>
                </a:ln>
                <a:solidFill>
                  <a:srgbClr val="FFFFFF"/>
                </a:solidFill>
                <a:effectLst/>
                <a:uLnTx/>
                <a:uFillTx/>
              </a:endParaRPr>
            </a:p>
          </p:txBody>
        </p:sp>
      </p:grpSp>
      <p:sp>
        <p:nvSpPr>
          <p:cNvPr id="2" name="TextBox 1"/>
          <p:cNvSpPr txBox="1"/>
          <p:nvPr/>
        </p:nvSpPr>
        <p:spPr>
          <a:xfrm>
            <a:off x="634781" y="159172"/>
            <a:ext cx="8136904" cy="584775"/>
          </a:xfrm>
          <a:prstGeom prst="rect">
            <a:avLst/>
          </a:prstGeom>
          <a:noFill/>
        </p:spPr>
        <p:txBody>
          <a:bodyPr wrap="square" rtlCol="0">
            <a:spAutoFit/>
          </a:bodyPr>
          <a:lstStyle/>
          <a:p>
            <a:r>
              <a:rPr lang="fr-FR" sz="3200" b="1" dirty="0">
                <a:solidFill>
                  <a:srgbClr val="FFFF00"/>
                </a:solidFill>
                <a:latin typeface="Century Gothic" pitchFamily="34" charset="0"/>
              </a:rPr>
              <a:t>Effets  secondaires de la chimiothérapie</a:t>
            </a:r>
          </a:p>
        </p:txBody>
      </p:sp>
      <p:pic>
        <p:nvPicPr>
          <p:cNvPr id="1130" name="Picture 3" descr="C:\Users\ABDELKADER\Pictures\cancer-chimi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2" y="1543374"/>
            <a:ext cx="4747329" cy="3829842"/>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http://t0.gstatic.com/images?q=tbn:ANd9GcQ3vNFpHblU_jT7N9UoJlD4-ldWxs6tZjVvEUlhv6hSMB0bo4C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7011" y="1543374"/>
            <a:ext cx="4764039" cy="3800149"/>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http://t0.gstatic.com/images?q=tbn:ANd9GcQe1AgpaBNSWG65s4fqHjMi3Dd6jAhQTgjE1MXuF5fw4GuzBtH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7011" y="1543375"/>
            <a:ext cx="4841980" cy="3861266"/>
          </a:xfrm>
          <a:prstGeom prst="rect">
            <a:avLst/>
          </a:prstGeom>
          <a:noFill/>
          <a:extLst>
            <a:ext uri="{909E8E84-426E-40DD-AFC4-6F175D3DCCD1}">
              <a14:hiddenFill xmlns:a14="http://schemas.microsoft.com/office/drawing/2010/main">
                <a:solidFill>
                  <a:srgbClr val="FFFFFF"/>
                </a:solidFill>
              </a14:hiddenFill>
            </a:ext>
          </a:extLst>
        </p:spPr>
      </p:pic>
      <p:sp>
        <p:nvSpPr>
          <p:cNvPr id="1129" name="AutoShape 11" descr="data:image/jpeg;base64,/9j/4AAQSkZJRgABAQAAAQABAAD/2wCEAAkGBhQREBIUExQUFRQVGBUWFRQUFBgVGRQVGhYYFhgaGBgaGyYeFxklGxgVHy8gIycpLCwsFSAxNTAqNSYrLCkBCQoKDgwOGg8PGiokHyUvLDAtLCwsKSouLCwsKTUtLCkpLC8sLiwtKSw1LC8sKSkpLCwsLCwpLC8sNCwqLCwsKf/AABEIAMkA+wMBIgACEQEDEQH/xAAcAAEAAgMBAQEAAAAAAAAAAAAABAUDBgcCAQj/xABIEAACAgEBBAYFCAYIBgMBAAABAgADEQQFEiExBhNBUWFxIjKBkaEHI0JSYnKCsRQkM6KywRU0Q2NzkpPCFlOz0eHwdIPxVP/EABsBAQACAwEBAAAAAAAAAAAAAAACAwEEBQYH/8QAMBEAAgEDAgIJAwQDAAAAAAAAAAECAwQRITESQQUTMlFhgZGx8FJxwRQi0eEGcqH/2gAMAwEAAhEDEQA/AO4xEQBERAEREAREQBERAPhlLs/azforW2FSVawZY7gwLCoyQDjs7DLoyvXYFA3vml9LORxwcnJ4efGU1IzbTh3P+mW03BJqfev7R52Ntbr1syu6UbcIySDwDZG8qtyPaBKfU9J3ahiE6svTZZWyvvEFDg5BUY8Oc2HSbPSoEVqF3jk47TgDPuAkPZ/RuqqvcKq5KlWYjBZSScHjwH/aUShXaUc8nl+3L+C+M6Cbk481he5A1G27CN3G46W6ZSQ29vJZx7VGDjOZifpCzG/dWzd3bgjYOEatWOT6G7xIP0m5AYEvm2VWSSUXJKE+JT1D7J5bY1JZm6tcsGDHHPeGD7SO3xkXRr/V81/BlVqP0/NPyUv/ABA/VbrghwumbeRxllsZVycp6JzzGDz4HtnqvpDYi2mxQ2NQ1NeCefcQqE7oA5gEnulvXsOlVKitQCVJGOZXivuxwn19jVHfzWp3yC/D1iOOT4+MdVX+r5r4fYdbQ+n5p4/c9bK1xurDFChyQVYHmDjIyAcHnyHOTJh0ulWtd1FCjuEzTdgmori3NSbTk+HYRESREREQBERAEREAREQBERAEREAREQBERAEREAREQBERAEREARmJpfS/pIuj1FdrkhRZRU3E4Cv1hsJUHBwpU/hEnCDm8Iw3g3SJr+z+nOkva5arOsNL9W3Vo9mW3QcqEBLLxIzyypk7+k7W/Z6d/vWstS+4FnHtWQMllPmZW9RqX9ayusd1aF2H43OP3I/oJW/aPdb3h7CFPmibqH/LAJGr2tTUcWWop+qzAE+S8zK7bu3mqqpeoZ62xUG9VaSAVds9Wo3yfRxjHbmWel0VVXCtETPYiqufcOMyW6ZX3d5Q26d5cjO62CMjuOCePjANYo6dZwradxbisbgZSOsa2mh03zhcpZcoOMkAHIB4TOnTMM6J1bLv2biklWDbt3UWngcruvyzzBzjmBbjYdG+1nU1b7EEvuLkkMrgk4576q3moPOfV2NQGZxTXvMwdm3FyWUkhiccwSTnvJMApts9MOosPzZNVTMtz8CSw0rakLWuck46vieHpEeIlX9IG/R0tFbITdRUy3IyYD3JW7ANukjDEhsezsk+7YlDubHprZyCpZkUkqVKkEkcQVJXyOOU9VbJpVBWtSBAwcIFGN4MGDY7wwBz3gQCr2d0rF1F9q1P8yN7cGCbFNYtXqzwDZBwDyJ5EjBmBOnVbvu1122KQWFiIXXc6w1K/o5wpdLOJI4IT2iXeg2VVQCKa0rDEEhFC5IGBnA7AAPICY/6A0+Kx1FWKhisdWvzYyDheHAZAOO8CAUC/KCoQM9VmN1MFcHfsarT2BAoJI/rCDPHip8M7Js3W9dWH3HTORu2KyMCGK8mAODjIJAyCDMZ2Fp8bvU1YwRjq1xgotZGMctxEXyUDsknS6RKlCVqqKM4VRgDJyeHiST7YBliIgCIiAIiMwBE+b0BoB9iIgCIiAInxmABJ4AcyewSjs269xI0qhhyN9merH3AONp8sDxgF1bcqAsxCgcySAB5kyqbpRW3ClbLz31J6H+o2E9xMjLsRWIa5mvcdtuCqn7NY9BfdnxljI8RNQIZ2hqm9Wqmsf3lrOf8qKB+9OTfK9rWK0q5Uu1tzsVBUegFpGASTj0TzPZOyFscTyHE+U4B8purL6utT9ClCfvWE2t/EPdNyyWZtlFxhRLH5POnP6IDUwqqVgoNy6ffLbud3rQrAtgEgOATjnnnOjaj5Q1pVWN+iuDchW1gY/hQWY9uJwvQ8OPw7zL/AGZqlS8P1RfA4qeJkekHTpNcPafobvRlrO5TlLsr1O2bO6ZLbWthqtFbf2lY65OHA53PSXBznKjGJj2v8oui09e91y2MR6NVRDux7iPoebYnFl1C2GxsFQWJCbxwOA7M4kPUADkAPIAflNi0tFVipye5pXc+pqShHkdQ6Gbas2jqmvtAAFgFaDiKkRHYgHmSWavLdpxyGBOlicv+Thmo09dgqaxSrs+4fSUWPgFV+nwp4gHPHhmdI0OvruQPWwZT2jsPaCOYPgeMousdY4x2WgpZ4U2SIiJrFgiIgCIiAIiIAiIgCIiAfDImp1gV1B+lnHmBmZ7nxNF6W7cdbazWARVbWrccbz2Zwuez0ccftiShHjlwoPRZZtlmtnrR6refHgZQaTaaXLvIwPePpKe0MOasCCCD3GWWym+dHkfymtlqWGbjhHgyi+iIl5piYNbrUpQu7bqjmfyAHaTyAHOe771RWZiFVQSxPIAcSTKHTo2ocX2AhRxoqP0R/wAxx/zCOX1Qe/Mw3gylk+NS+qO9eCtXNdP9bua7HM/Y5DtzLIDHLkOU+xIZLUsCIiDJE2s2KLAObDcHm5CD+Kfnvp3qRZtLVEcg+4PJAF4eHCd36S7QFNYZuVYe5vKtTj3u1c/Nz3Gyxnbm7Fj5k5P5zq2MdMmjcvXBZ7KvCWIxGQOOJeNthktNqqMtnhiQOjOgW69Uc7qnmZabSup0l7hfnFwQMzz93UdSs5Z0z7Hu+jqMKNsoOOvDl+e5Uaa/e3m7WJJnjUtPFFmSx5A/+/8Ab3SdsbTdbq6EPJrEB8sjPwnrLHShFtYwjwfSOHczw85e/wA7tjtHRDRdVpwvduJ/kRQf39+TdTs075tpYV3dpx6FoH0bF7fvDiPhPeyR8yh+sC583Jf/AHSZOFUlmbZuRWIpDZW1xdvKylLUxv1k5IzyIP0kPYw+B4SwlFtDQ7+HRty2vJSzu71bvQ9o9vMT5srpR+kgCqsu6ndt4gV1sDx+c5OMcRuBs8M4mE8kWsF4bBnGRk8hniZ5t1Cr6zKvIcSBzOBz8SB7ZrOs2PcLdUyUU2vad+m6x9004oFYTgu+uHUkFCP2pOQc5rk6M6tlUOcgNkB7d4hRqabR38lWzhk4yBkzJE3hLQQGBBBAIIOQQeRB7RFlyqMsQBw4k4HE4HE+OB7Zof8AwnqzWK2OVVKsr17BXFY0xWtVHCtlaq70xjO8OPpHdt+kmx77mpCAmsBMobim64upfebH7X0Fccc8T45AGz5jM1rYuytUlOoW6y1rGUhX61cF/nPTr9EmvOU55AwAF9HLV2n2Nrg2nycKjDJF9mSnWMW6xWsZSSm7gLniTxAAEA3bM+znO0NlayjThS19hNeFWu+9nOoOlVd/fGSFFqucEgEuDznRV5QD7ERAK3a+sFaO7clUsfIDM55tWknRWM3rnUVO33usqU+47w9k27pi2UKdjtSh8msRT8CZre3G/UbD/e58/wBck6Tw14yRa4/tf+rLCzZuLmZPRLZYN2B/pqw7UYBTjvUkYJEutjZNi7wAODkA5HLvwJCo1AcZHeQQRgqRzBHYZY7J/ajyM1OJtpM2pJKLaL2Ilft3afUUsyjLnCVr9axjuoPLPE+AM2DQK/X2fpN/Vf2NJBs7rLfWVPFV4MfEqO+WEjbN0XU1KmckZLN2u5OWY+JJJkmVtlyWBERBkQYlP0l2olNTlzhFUvaf7scN0eLn0R4b0lCLk8IxJ8Kyc++VvpF80tSnjfg47RQhO7nu32JbyA7py7TiSNubYfWamy5+bngOxV5Ko8AJZDoxYtS2MMBuXjOnVr07anwy7iuzs615VzDk9381J2wNmPqW3a+YGZC2noyrsr8xwMt9kvbpVW5GGeIxKXbOoe1ix4k55TysUm1g+g1HJQbksrHn4mLTPwmwdCtPv6vP1K7CPvFerX95xNVptxz4Ym+fJlU7NY1aAlnqQOxwi7pNx4D0m/ZjkMeInuZTUKLeeR8sUXKpjHM7HgIvYFUc+QAH5CQf6VNn9XTrP7xjuVDybBNn4AR4iF2QGINzG5hxAYYrU/ZqHo58W3m8ZYTzZ1yvGyd/je3W/Yxu1Dyryd7zct4YnjaINLjUoPUAW5R9OkeH1k9YeGR2yziMmMFDrdqW9a713bqDUaav1d9BQ1Is3iMjG89mN/P0VHZI2xNs6zGmqbBLikmx6bCVV01bMG9MAuDp6xvcB87y5S36PVLVbbTujeUK1bY4tQSxVM8yEcuAOwMO+bBLClmif8X6w15Wuve3S7fMW4RhprbmoI3wS6uiIWzx6zG6CJ91fSHVrcvq5UXKEFVgW9v1J0UDfO7Z87aobJHoscc8b1EA0a/plqlVz1aYUrvDqnLISbwagpsUW2jq6jwZcizgCSoOWzpFfYt5YLUabFKKpcOcajq1R1IwwsTHHh64wDwabpMV+mV8byht1gy5GcMORHcR3wDJifYiAIiIBq3TMYUH7VB916TWukTEaR1GMnUoozyydSHGfCbb01qzpye7j7irf7Zqe3lz1S9ja6r4Hf8AzElT7S++fYvbzB/bHuWa1dY6vgpYvo2JvEZHZkr6wGMqeRBPLJxf7GX5w+A/mJVW05ZGBxjOftKQeHvwfZLzYdfBj5D+f8xNZPiaL6n7YMtJrOrs6/XoP7PTqX87WJQH2YsHmDL3XXFVwvrsd1fAnt8gAW/DKXYlQzqGHI2lF7fRqAqH7yufMmXPY04rUs4iJAtEREA82WBQSTgAEk9wHEmcX+VrpEWK6cHBbFtw7uHzVZ+6vE+JzOsbf1ISr0vVJy33EBtb3qhHtn5u2lr21eqstc8bXLHwBPAewYE37WKjF1JcjWq8U5KnHd/kiaVsOp8ZuN233uqSs8Ag4TBqtmUV0oUOWI9KYr9nPpzQblAW5BYuDk7h5Z4cG5HHjORd1v1M3KK0SPY9GW6sYKNRrMm2vTkS9Hsx7a3YH0V5ysGtsqsasVZRlx1jA4Dc+GOzHDs4yw1u0hW27SSVbHo958pXtrN7OeBHZNFZWuDsTcZrhcsPfy7isvow2W4+ff5chOrfJMvzSnvuce0UH+WffOVarUbzeU6x8kwzp08L7m91KL/unqaHF+h/f8XI+e3/AFf6+XVvT88zpcRE5hIREQCu2o3V2UX/AFHCP/hWkIc+Abcb2TYZTbS0vW021/XRlHgSOB9+JN2PrOu09Nh5uiMfMgZ+OZKJXMmRESRAREQBERAEREApultW9pLccwrH90zWNrJ85psjnqQR/o24PvE3Db1W9p7QOZUj3jE0rbuqxpq9QvEVNVdjvTG6489x290LWSS+ZL4dhv5oXc2PR0biAe0+c1vT2ht1gcg4II7QcETYtfaQoVfXc7qnu729gyfYB2ymmtydw9kY6Dv2NZ9FconsPpt7xu/gPfKvo6P1Wk9rLvnzdi5/il31QWvdXgAuB5ASm2B/VNN/g1f9NZZIogT4iJEsEREA1X5RSf0O3HZTqD8KwfgTPz3pq95gPbP0n0p0HXVdX/zFuq48svUxGfag984vsf5ONa14RqjWucNY+N0DPMYPpeAE6EG3btR31KYcCuYup2c6kjoX0ZOt1IVs9TXhrPHj6Kfi4+wHwl58purVqh3mwCvHYqKRw8Dkn8Qm116OrZ2mFNR9JuLufWPDBY9x7FHZ7DnmPSzaw1FiqvqJnly7uHgMTV6tW9s+LdnUVed7excM8Mf+ePmWXybbIFl63v8A2diqg+0RzPllceJ8Jj2x1Ne0dYLhwLsVx3sA/wDuk/5NLd1bSeQsqPuPpfAj3Su+VTRGvaDPjhYiP7QNw/w/GUzp5t4YXM2KVdq+qcT5e2H/ACalrGUud2di+SrT401RI5i9/wDNZWg+CGcXoQkgDmfzn6H6HbO6mlV/5aV1fiUF3/esI/DOvVgqFqqeTzzrO5uZVcYybFEROQbYiIgAGYOi/DT7v1LL09gufHwxM8wdG/Vv/wDkX/xzMSEy3iIkysREQBERAEREA82LkEd/Cc72gMaHUpjOOuqUd+WK1j95J0Umc62hYW64AcOuduH2aOs4/jCn2iFuvX0LYPRmToFfv0UKezcwD2Kc8PIMHA8FE3bS+m7WdgyieQPpN7WGPJB3zRKSanrCHG81tZPdu2Jhh3YZn/zCdDoUBVCjAAAA7hjh8JmWHNyXMxLKik+R7ImvdHT+q0jtVdw+aMUP8M2IzX9l+i+pq+pczD7toFo+LOPZISMQ3LCIiRLBERAIW1x81vfUatvc4B/dLe+QNrbUWhMn1jndH8z4DPxlhtgfq933H94UkfHE5d8oW3P1ixQfU9AezifiTOhZx49DTuHw6lZ0l6RGwsoJLNnJ7zNcGmZOfdMGj12Lgx444y/2g76gm4JhR3DhOd0rNurwckes/wAepRVDrOcn7aJfnzPPRHXdXayk+iw4/EH4Y903vpnsE7Q0CPWM3V8QO1vouo88ZHlOV9diwEf+8pv3RjbfXI+la56TcMV21nDpZ9k+I/LszmdKyUnbxmuWfc8/0slG8nHvx7FJ0F6IWHUddfW6VUem2+pUuy+qoB58eP8A+ztOzdOUrUN63Et95iWb4kzWdidH7qatPp/0kua133L1q4Yh8j6r4LnPpMT6B4zYANSvbp39llX87JXd1nUaTNa3pqKyWESB+mXD1tPnxquRvhZ1cf0uB61WoTzpZx76t+aRsk+JAG39P23Ip7rD1Z9z4kym5X9Vg33SG/KAe8TB0X46fe+vZe/sNz4+GJ52lquqpss+ojN7QOA9+JK2XSNPpqUYgbq1oSSBlzhceZY4A7SZKJCZPiYjq0Ac7y4TO+cjCYG8d7u4YPHvnqu0MAynIIBBHIg8QZIrPcTEmqUsyhgWTG8oPFcjIyOzImWAIiIAiIgGLVH0H+6fymgMmbLQO+5j4DFCk/5d6dBuXKsO8EfCaFed2u5vpF2TPgWUH4D4THMvp7MrqLTvV43wxQsowN3fdxYQ+eAOWOc9m7jjOmab1F8h+U07Zmk33IPEYSnjxB3Rl/3mI/BNoFL1epl0+oT6Sj7DHmPst7COUxvJ/PExU0SROlFtFer1lb/RuU1N/iJl6/eDYPdLfT6pXGVPLgRyKnuIPEHwMj7a2f19LKpw/Bq2+rYp3kPvA9hMkypPB5iRtna0XVK+ME8GXtRwcMp8QQRJMrLhERAIW2R+r2+K495An5/6Za0trNT4W2D3ORP0DtY/Mt4lB73Ufzn5v6TvnWan/Fs/iM6lhpFmjdbojaKok59k21r7NPp8ZBSzsmmaO7DYJ4fzl0NUCMEnlwBnF6RU1Wbl5fY9p0JKnK2Shut895DrILSwpcq6EHBDKQR2EGQ9Np+JI5Sy0+n3rK1+syj3sBPRdHx4KMV4Z9Tx3SdTrLmb03xp4aHdtk+kbXPMlU9iqD/E7yxkLZPqMe+y3/qMP5SbONVeZs2YaRQiIkCQJkO7YtD+tTUT39WmffjMmRAKDaWxK2sooQ2L1j77hbrcCqv0j6O/ujLbi8u2XOv2KbNNbT1jsWGUdyCa3GGrIKqM7rqrccnxmHo+nWvZqTyf5un/AAVJ9L8bZbyCy8k0UyepotvQvUs1bb9OSrtaQSM229ebQD1ZZq82oqjeXgnENwxKq6JahCxFiEJ+jtSm86gMLabdQGODgO1I3SAcb7cOOJuETJg0NuhOpIUm1c+iWVLWTJCOuRYaWIKlvRO7njkFSBN6QYAnqIAiIgCIiAeXOAZoYr363zyN5x/qCv8APem86lsIx8D+U016N0Vr32bx972n44kJPBsUVoy66OaTC7xGCB+83pN8SffL2RdmJipfHjJUzHYrqPMiNqNEGO8CVccA688dx7GHgfhznhdaUIW0Bc8A49Rvf6h8D7CZMnl0BBBGQeBB45EkVlBrk/Rr+s/sbiBZ3V3cFV/BW4KfEKe2WM86jQEKygdZUwIalj9E8wjH+E8O4rKrZ2s6thS7EjOKbG4E8P2dmeVoHLPrAZGeMi0WRfIt4iJEmQtr/svx0/8AWSfmzpJ/XNT/AItn8Rn6T2uPmj4NUfYLUJ+E/N/S2vd12rHddZ/EZ07Lss0rndFXXzEvdDpusYEjh4ykpHGbXsKrlL6lCE5qct0Zo3dSlTlSjtL5oTl2eAJ62RRnWacd9qfxCWNi8Jg2CudfpvC1D7jmbUXozUe6OvbIbNKnvLn32Mf5yZIex/6vT9xT7xn+cmTzs+0zrR2QiIkTIlbtEm5xpkJBcZuYf2dPI8exn4qPDJ7Jm2hr9zdRBv2vkVp397MfooOZPs5mTdk7M6lDk71jnessPN2/koHADsAmUiMngmVVBVCqAAAAAOQA4ACe4iTKhERAEREAREQBERAIu0j803s/MTXt2W+27eCr3nJ8hKma9R6m9QWImxaEYrTyEkSv2NaShH1Tw9vGWEui8o1JrEmIiJIgJB2rsavUKVcdmAw4MOORg+fHzk6IBrCamzSkJqTvV8k1IHDwFw+g32uR8JbAye6AgggEHgQeIIlJZsJ6eOlYBe3T2E9X+BhxqPhxXwEi0TUu8k6mgOjIeTAjyz2jxHP2Th/yqdHGSwaoDg53L8ckuXgT5MBkf+Z2NNtoGCXBqHPJbcAMfsWD0H9hz4T5tbY63KwKqwcYdG9WxezPcw7G/wDGL7er1b12IVYca0PzLphxm5bDTgJYbX+StlsJ0rZ7eotO5YvgpPBx4gzNszo5qUGG09o/+tj+QnV401ozRUWme7uU+dGNMW1qMPVrzY7diqAeJ9uBLVOjtrY3x1Snts4E/dX1mPhibhsPo+tSgBcLkN6Q9OxhyZ+4DmF9pxykJ1404snGm5yLXZ1ZWmpTwIRAR3EKAZIiQ9Ztauo7rNlzyrQF3Pki5Pt5TiPVnS2JkgaraR3+qpXrLu0ZwtY+ta30R4cz2CE0uo1HrZ01XcCDcw8SMrUPLJ8RLfQ7PrpQJWoVefDtPaSTxY+J4ySRBy7iNsrZAq3mZt+18b9hGM45Ko+ig7FHxMsYiSKxERAEREAREQBERAEREAxXaVXxvDOJ5XQoOSr7szPExhGeJ7ZPgE+xEyYEREAREQBERAMd1CuCrKGU8wwBB8wZVN0YrX9i9tHhW2U/03BUewCXMQCgv2VqcYL6e5e62oofepIz+GRTsiwc9JQfuXlR7jWJtMQm1sZya3p9Lch9DSUoe/rwD7xXmSBptW3/APPX/qWn/YJeRMYzuMspV6PM37bUWuPqpilf3PS/elhodmVUjFVaoDz3RgnzPMnzkqJkxkREQBERAEREAREQBERAEREAREQBERAEREAREQBERAEREAREQBERAEREAREQBERAEREAREQBERAEREAREQD/2Q=="/>
          <p:cNvSpPr>
            <a:spLocks noChangeAspect="1" noChangeArrowheads="1"/>
          </p:cNvSpPr>
          <p:nvPr/>
        </p:nvSpPr>
        <p:spPr bwMode="auto">
          <a:xfrm>
            <a:off x="63500" y="-927100"/>
            <a:ext cx="2390775" cy="19145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109" name="Picture 13" descr="http://t0.gstatic.com/images?q=tbn:ANd9GcRs_9hOw-hK8Me3VzE1aA-krACeBr6k9doTNkyMVYqUQhqJmN-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2446" y="1436679"/>
            <a:ext cx="4901818" cy="2728586"/>
          </a:xfrm>
          <a:prstGeom prst="rect">
            <a:avLst/>
          </a:prstGeom>
          <a:noFill/>
          <a:extLst>
            <a:ext uri="{909E8E84-426E-40DD-AFC4-6F175D3DCCD1}">
              <a14:hiddenFill xmlns:a14="http://schemas.microsoft.com/office/drawing/2010/main">
                <a:solidFill>
                  <a:srgbClr val="FFFFFF"/>
                </a:solidFill>
              </a14:hiddenFill>
            </a:ext>
          </a:extLst>
        </p:spPr>
      </p:pic>
      <p:sp>
        <p:nvSpPr>
          <p:cNvPr id="1131" name="AutoShape 17" descr="data:image/jpeg;base64,/9j/4AAQSkZJRgABAQAAAQABAAD/2wBDAAkGBwgHBgkIBwgKCgkLDRYPDQwMDRsUFRAWIB0iIiAdHx8kKDQsJCYxJx8fLT0tMTU3Ojo6Iys/RD84QzQ5Ojf/2wBDAQoKCg0MDRoPDxo3JR8lNzc3Nzc3Nzc3Nzc3Nzc3Nzc3Nzc3Nzc3Nzc3Nzc3Nzc3Nzc3Nzc3Nzc3Nzc3Nzc3Nzf/wAARCACYAOQDASIAAhEBAxEB/8QAGwAAAgMBAQEAAAAAAAAAAAAAAwQAAgUBBgf/xAA2EAACAgEEAQMCBAUDAwUAAAABAgARAwQSITFBBSJRE2EycYGRBhShscEjQlIz0fAVFiRi8f/EABoBAAMBAQEBAAAAAAAAAAAAAAECAwAEBQb/xAAnEQACAgICAgAHAQEBAAAAAAAAAQIRAyESMQRBBRMUIjJRYXEVM//aAAwDAQACEQMRAD8A+n4mse7j4jCE2d5oeIlifcxCtRjihwKAH3JnHF2epkVBSCByQB9oJm5Ni5GZhfV12TBM6htpbn4jNiRiWN1Zgsr8d1/mX+op/D+pi2X3dcC4jZWK3s4SSfEhtaNftItDudNV3xFKFLJuxOFBQ4NVZuEoFZwgdE+OYA2JuLN2Ao4/X4lTiIyK+6lodGv0jbKqjgnjviQBMpZqrrvsfEKoEplHJ2kqNz3QEXyKrKBVk9mPLiORN6g3VCzx+UGNPY5Fg8DaeP8AwSlCLIK6fL9BhiYbh8jxHdwatp4i5VCTichGXv8A/YbACR7TYPN+JuguKewhLV3BZdLk1O0hSF+YZsYQ3uF8Ak9CNAs2nIDANXc1WTbraFMWlTGttQryZTUVsHtHJ6jD4npG3KCWFX03HxB6haPsH6feK4pDRlbAY8rKRxVeDD5NSQAOCT/eA+iTb7V5qx/eVdGA5G4fBHfMUrpsFkXJkc3VDx8iN4QMeMiualQtAkcEjwJN1OFIJuzfgRQt2qOrahvkwqMa58QRawa4kUkfl94UwNWNBud3ipfGynn5/qIAG1Knojq53Cv06VSTXz5jpknHQ8mR9vtBI+QZIuqkjhiJI9kXBA0Cq1D9TGVA2qGB9viKom7skEwjME2g394qZSStl8u1QSB38RdgAbNXL/UBNk8GAYru4H2uK2NCLLLV8cTh6ofMpRFEi66ln6CxWylE4HHmQVdShYDnz8zgN/lBYaCigtXXEqKHN8E/HcorAOtg0fMnJ3NjUbwK76+0Fgeg5wWQ3JF3V/bqWxYFFCgvR2g/hEohYhAW5PndRr5qXXIr5Nw3kDyOK8f+flKRISbDlWDKB1Rs88QLZCFVHb3dgj+35QqOQVWvb+dkDx/iDpsa7kLli1mko9SqRNspk4Tc6iz3XkV3UTXUNiO5bKmqB7h82pcZCwDALVHs/tAHGmRzTcbRuJPXHiZlYvQwWf6i0QSw9wPz4/8APtDBn/l/9ZbNm1CxVXRSFPA4rixx5jqEZTaklfNmxCI2U+ozsytRQLxXZFSOAy3jKngEEnkiEyqN6bkQ7TYJNG/8QZQDJYUdVQ4k3oMWKZFYUFJYH/aZdiAANpBIoGTIArb3CB1888ice+KHweTJMunZUNtBUnjxKk9jq+pVmVz3V9cf3lGARiboV0D5isokXVwDwJfe18j94IEBb7Eqx3rVsAf9ywIZodJ4HUuriwPjnuKqaS15IhUY7bFWD1KJknEYtW5tx+UkowVzZNfrJGsnQVdvnz4lcnI54rqDZ1VdzN11BvmJWyOYGxlFtncr3wDdSiBVFA8iD7axODgnyfm4jZVR0HZvI6lGPN2ZAaWueZROfI5+PEVmSC7bH5fMsoBUgGjKDdfu/T7wu2uVPMKsVg1x1ZHj84TZts/0qc/C+0k8dy6MgWt3XiEV2cClV5P5XK5B4QEE8HiQEsaBsfn1Os3JRhY/OZOheJcFsSrQP3A/zB/UZSxAAP2B/wC8KuE5a2sT8SuXTOrWevse5RcuwJQ6F8hDKSxO4Gu7gVYI5teKHYuoZ0aiVDD5uABbfDyZWONUWDBjRIIPgCuI1jzIqEopv4PECuH37iOa7hUwEjk99QubJvHFDSZVdWIsfcShJ/3dfFyiaZ1JHJB8Qj4n28k1URt+xainpgcyBmrdY+IMggBbI/SGI9oKk7h8yj423XZuI2UiKZABt2mjfRgWtmIbg9L8VHXXeQWHI6qCyIpNUKqoGykQS2o2k9faWUheFXrwJVhs4Ymq7MgurHcUp2EVx7rBA4hGZlLECz/eCQmxVVLo/e7n5jpitB0a15H7ySiFgKVwteCLkhJNHHIA5HHgQOQ8k+JT624kgczo93HZivRSKCJ+fcKuP2mgP1lVxtxUKlhCSKE0Ygk/0AyjIylENE+ficUDFjRFN13fmXyuqHsc+YtkyqVtmFj94eKuxopsY+r4HPHUIhBU03NXzM98uNkBUOMgPYPcE+R+Lq74EdIb5V/w0WcvlCDhiKAJq5TIzA054HzM7Nnqj3UG+sBWiTY6B54m4oFKJrJkB6NHxZnHzlSBYv8AOYja5ei6p8FmEg1duAciEnrkQ8QXCze/9QOMVtXqXX1g/RplrmrqYC6hC/8AqPRnH1Sra9qfIMZWBwxP0bx9Sw5AF27T13LK+NsvsI2fM82codvxD94xj1AxYwFYbr88QtWbjBdM3MeXANR/q5G2g9CaGLU6TGxVxuWeRGqpvcL+T3DLrcagiyeL66gToEsEZ+z2J9R0QAAS4PJ6joydpw2D8TyiaxW6aGXOGNrzXmF5GT+igvZ6UppMyn6TlW7oxfJgZQOZkLqCOj38mdbVZe9xP6xXT9GXjyT0xvIWDHjjqDJFAEfrKYcxc2SYZwOSSIjh+ilU6YvlNEWDBHgcdX0ZbKu+tjEESgxEZCWYGx15kmtlFoquQggAWO+4YOe6qDquuDXU6jcbtp54qFDPYwclUOOpIA4vqGw1eOZI1iUgaD3fYeI3iUHqLpjok3GsZUV4MyVgfQxjodQWrYgjYd19iTLlXGtkNX/Jex+kAudjxhyDI3/ArREol6Jxi7sFneyFVgSw91jqADHTuKYk+K8TmsxnCd2oyqhPgcmUXUY6tcZNdGbj7ZfmkqWyEZ8uQsgo/JHcG2n1LAllA/WOp6hkGOgVUGxQTmvzg/qarUqQoAA/3NGTiicsmRrSMvPps1HdnRftM/NiZU+ozZWF9KpM2n9Ly4mGR/evk9gTaLaHCiYdOyPsX3Px7j/2jqmjjnmmnVHz5tO+uyAP7MY6Vhz+sdxejafGtkLxPfaf0jS+oYx9UKykXQFRw/w96WqDGNMtGxZPMPG9ifUVpnzHLo9NfAFiCy4sZAAS6ntsX8G6XUOxGfKh3HgHqN/+yNFtoajOPvcVJvpFvqMUez56umw1ZBU/Y1OnHkRSdNqsin43WP2M9rqP4J0wyIv83nA3cnjkfE0MP8E+lIlMMzH5OSFRbFl5GJbPnun1WoIrOMbsOmA2/vUpnz6jGC6Mp+xE+gaj+E/TMQO3Hko+RkNifOtTeH1bL6cLyMuQooHZ+IGq7K4sscn4hdL6yd23NhKeNyDdPQ+l5MOrsLr8R2qWKMCCAO+4nl9Ey6PEMmVEIq2A7EUxoi53fGB/0nX91MHAzy3+LNDVeq6dDWnDZB4cfh/rKYNXkzGzuu746Ai+l0ify6sV9hH4h4/SH0+MYc6fQyHdfY4uK00dGGcZLXZpYtSGFA/1jQakujUVy6fkumP9B1KK9HayUfAuD/SqSa0MZMlEN4hFf6i2AAK5i53UQRX2lsBZU7uz+0nJbC4poPRq6/LzOMtAGz2AYXbuFEjk80O5CloQP6+IKJWcG7r/ABJOoDX4r/KSY1lcfIF/rUMoLfhavt5Mq/tQ1Q+TA/X2ikPfbH/Ea0uwJNrQXKxPsC03+IDUZTgUZEX6b9AhrZj/ANpVcrljtxszdFjB6sZHx7nBpfwib5g6h6YlgDanO+XUc7TQBjOPIHBKr7L9pPmZY1A3fTPAPYvuaWDVIcSY0IJHAX4mT5BmuPoYBHFUIxp8TZr920RZM+J128A/MawOVHB4+0LiJz1oMyvp2FnevxKarQafUJvbHTHzU6c5JFqSR1ZhG1V4q6I/rAibjJ1oX0T670yv5VRmxD/azkEfrGMn8S/Sxf8AyMWbEym7K2P6QObUAbQoNtK5SWRiBzUdSa0mI/GhJ20Oek/xBpM2TjUJuY9MdpP7z0Ca/C2PfZr8rnzxdNjfIzFQT547kTRO5b6DMgPdMR/aGOZxRsnw6L2pHuMur3Z1OMAnmgY8+oVMSZCeGHE+bZMGbHl2HPmv7ZDAsucNX8zmIHADOTUyz1Yv/LlKqkfQNVrsX0zbj955D0rF6fo/UPUfUNRnwHVZshZdzcog6A+57iuiwZGzUyl1rndzNJ9NjICjEo+9TfMvYPonB1YHVfxBoHUoHZyeKCHmYOLBqMmbKcGMjD9NqLcVxxPR4tBhxsCVtpr6PAMeJ9ygWvQm5MzwwxrR4fQvrcCtiYYip8MT/Sa2gxBlC5sW974I4I+00MmlxYSS2Lch8eJdH0wxUcYB+3iDm2MsCj90QJ05x/iOZBX+4WIrqsTZafEq5COyG/xNN2yIqqHORD/yNmZ+bAMWVmThWHQ8GG0+ykXNdMXTLsO02pHHMZRzkG1CT95mar6mLIMrW6jsHx95raTU4dq71qxwQJqTLKbraCYXKcOQD4EZv6iWCORzFM5xrkDFcgB6O2WxZQC3hR8xHrRnG9oOEI4BH6SSqPQ/F56ki6FplMmT3FCoPmUxHEB7gGYdymYqrH+nzBA2QPv1AKrofXIXPVL4Es4V0INflF8ZPfmCzagVtUcmDZujO1Xp7NqN2mT6mZvaBdcXN70v+FsY25dYxbJX4VNKIf0bS7MluPeeT9p6PGlz0sfjrGk5LZ43lefkyS4QejPHo2iVaGBP2iGu9C2+/RsUYc7b4M9JtgsvtEpp6aORZcuN8lI8WucplOLUKceQeI5hxo+RQ7bUbtviN/xB6Yus0xyYxWZOVI/tPM6LV5mQo1+3g/ac2XFwdro9vxPI+oh+mbDouTUuuA2qnap+YTU6PUaUKMij3jgDmZWHUnC5NHYTN3Sao5MuJ2yC1AVbEguL7OrIpwpraMl8ZTpTZEsv+mgUCr5M9kNNpsyhjjQmuwIguj0WJnxapRYaw54sR3g/pzx85S00eYbCcjs98+JZMONaJUM33npjofTcjBcWVVbzTS6+k6AAnnJX/wBoFgY78+NbTMTC+MrtAAMrlAL+0zTzenYmxZHZthX8IB8SY9fgR0TS6dXTGADlbs/lKQwuTolPyYxXJGRuLZdqKTXxNA/VXCAg5YftHtFplI37QLN8CO/RWup0fIxx09nnZPiE5v7Vo8zkTMP+rQFXx4igKk1YIM9TqNKrKRQI+DPNeqaR9GxzYR7fKyeTxlXKB0+N8QU5cJ6ZCgVQ3xAatgAGJ/SDTXLkxivPiK6pzk4v8hOFyo9SMbeyufUJexgDfFQWk1DYh9I0yA8WOoPMThDO67gBuI/KMaTFiz6dc6kFWAIIi8nZWopW+jTwNhZFJFN8V/aM5ETLiDYxyByLiGjJ07pwWXdV/aNZ8b7hkwnk9AHkSl2iLrlpnA7INpVjXVSQC5M5unQVxyJIobRfVKC1i5RFoWsYcFsnA4nAu0/aYmtHEIRCWUciuYLQ6f8AmNYrd7fH3ldTwaU8f2mr6Bh+mu9+2Nzq8aHKf+HH52b5eJ12zW0WIYu/xHuaSGgKiYW3sRzH1zO3I7dnhYnssOTB5RcNVCCc3JorNaFcw9hqeZfSJh1+U7Rtye4D+89VkFiYPqi7cuNl7DVKNcoMfwpuGWl7E8+gQ4lCkbmN/lK4dPmXNR6hmehu+PiXx63lNwsdX8icLjFs+j5T412aek0uQkZMORgAbba3+JoOUz1jdhVcqw7imj1uk6Jonj8oy+bTZDauu4DiWSVaPKycnLaMX1DRDAScPN981USxazJg3Hceq7m1qjvW8pxzD1KAlwXXaPiQnBp3E78MuUamCPqGTVZfpJYJ4JvxNr0/TbwqgUizJ9D0DZHOVxW48flPXabEMahQJ3Yl8qFvtnkedmWTJwh0giIEUAdCXFGdK+2DB2mJ2c9cSucbRYmV6piD4GsdibLgOhmTrcntOMcnqWw7ZHKuMrR4XBWLPlxmiA1gQ+HE2bJdH7AQubRFdazuNqsaF+Yd9RiwqFxD3eSZ5WXHU2fUYcvLGn/BfPjw7duT3E8UZWxjULjUBQOAB4lCrajKD2D5EYyYCFvwBUnRnkb0UxNzyas2BG0zvyqmhzx8RPHjZrJHHcu77QGQfv3UaIGEQ5CLPfmxJCYf9RAxIuSaiiY99MDrzOZEoVXiXxZA5IAJqXdKRie64k0ydmVpsR1OsXExIVj39pt49PnxEDEwYDoEVMfT/wCjqkbr3T1OMCgQLnq+DKsbZ4vxNt5EvQPTav3bMgKsPBmljN9GJZsCZuSOfmUw5X02T6eQ2vhpeUVLa7PNhLi9moxpTAXcIx34wR1B9SKL5HbOHkTzv8S5P5bD9QmgGHM9HxML+J8QfTCxYsXHTpP/AAODWWL/AKYePXBh8qR3LjIpawxP2j2PQ4nxIPpgcDkcSz+n4hQQUx+88/kfSRy0Kq3t4PEvjyMOuK+8s3p5Q+1zzKNpMvFEERrH+YmXy5dykk2T3EtOja3VDGvGNDbQWqXU422KASeBU3PR9H/LYV3cu3LGdGCHJ2+kcXmeSsWOl2zX0WAY1AA6EfQQWFaURhRxKTds8XGrdstBsIQ9QRJJiorMpkyDGhJMytOpz53yt+HxGteS5GJfPcmXbpdKa+JeH2r+s5Jvk6PF+rDM/quT6dBR0Sf7QmD0wld7sWLD9oZzvyM18E8mamChpwa4H36E8zLK8jPoMSaxxQkmlXAvPDX+0DrEtSBNHIVYmuCfNRTOOdqijfMkdMEKYlPV8CpVsZ38fhjH0mQVV33ChFK0LvxAUaRnjAVH4qB5oGSPHFz1JMChvTp9PH1Z/vOanIdnIrijJJFRL2I4cZy6hbJ2qefvPRYMtEA9SST2fFglhT/Z4PnTbzNP0OhbAZePtOZMa5FphzJJFt2czSJpGOO8b9DqGcDx1JJNLuxou40BY1Mb159+ELdAsBJJHS+1j4P/AFiXRNqKFoAS/wAULJkknnVs92ybNx6s/eTIoVWYdLUkkYFuxDR4fr5GynkKSFuaWDtRJJPTxJLGqPE8uTlldmxiXgQvAkknK+ysNRJYgsh2qTJJMuxZvQtiXe5yN+kz/XMxGPaJJJ0Q/I549o84gY5AAOL6mnjAKMlbdp6kkniy/I+nWooJ9M7kKnjzc42GyxrvxJJMDkygQj7gHqQKL4FHzJJAx7LnH8EiSSSEXkz/2Q=="/>
          <p:cNvSpPr>
            <a:spLocks noChangeAspect="1" noChangeArrowheads="1"/>
          </p:cNvSpPr>
          <p:nvPr/>
        </p:nvSpPr>
        <p:spPr bwMode="auto">
          <a:xfrm>
            <a:off x="63500" y="-706438"/>
            <a:ext cx="2171700" cy="1447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35" name="AutoShape 25" descr="data:image/jpeg;base64,/9j/4AAQSkZJRgABAQAAAQABAAD/2wBDAAkGBwgHBgkIBwgKCgkLDRYPDQwMDRsUFRAWIB0iIiAdHx8kKDQsJCYxJx8fLT0tMTU3Ojo6Iys/RD84QzQ5Ojf/2wBDAQoKCg0MDRoPDxo3JR8lNzc3Nzc3Nzc3Nzc3Nzc3Nzc3Nzc3Nzc3Nzc3Nzc3Nzc3Nzc3Nzc3Nzc3Nzc3Nzc3Nzf/wAARCACYAOQDASIAAhEBAxEB/8QAGwAAAgMBAQEAAAAAAAAAAAAAAwQAAgUBBgf/xAA2EAACAgEEAQMCBAUDAwUAAAABAgARAwQSITFBBSJRE2EycYGRBhShscEjQlIz0fAVFiRi8f/EABoBAAMBAQEBAAAAAAAAAAAAAAECAwAEBQb/xAAnEQACAgICAgAHAQEBAAAAAAAAAQIRAyESMQRBBRMUIjJRYXEVM//aAAwDAQACEQMRAD8A+n4mse7j4jCE2d5oeIlifcxCtRjihwKAH3JnHF2epkVBSCByQB9oJm5Ni5GZhfV12TBM6htpbn4jNiRiWN1Zgsr8d1/mX+op/D+pi2X3dcC4jZWK3s4SSfEhtaNftItDudNV3xFKFLJuxOFBQ4NVZuEoFZwgdE+OYA2JuLN2Ao4/X4lTiIyK+6lodGv0jbKqjgnjviQBMpZqrrvsfEKoEplHJ2kqNz3QEXyKrKBVk9mPLiORN6g3VCzx+UGNPY5Fg8DaeP8AwSlCLIK6fL9BhiYbh8jxHdwatp4i5VCTichGXv8A/YbACR7TYPN+JuguKewhLV3BZdLk1O0hSF+YZsYQ3uF8Ak9CNAs2nIDANXc1WTbraFMWlTGttQryZTUVsHtHJ6jD4npG3KCWFX03HxB6haPsH6feK4pDRlbAY8rKRxVeDD5NSQAOCT/eA+iTb7V5qx/eVdGA5G4fBHfMUrpsFkXJkc3VDx8iN4QMeMiualQtAkcEjwJN1OFIJuzfgRQt2qOrahvkwqMa58QRawa4kUkfl94UwNWNBud3ipfGynn5/qIAG1Knojq53Cv06VSTXz5jpknHQ8mR9vtBI+QZIuqkjhiJI9kXBA0Cq1D9TGVA2qGB9viKom7skEwjME2g394qZSStl8u1QSB38RdgAbNXL/UBNk8GAYru4H2uK2NCLLLV8cTh6ofMpRFEi66ln6CxWylE4HHmQVdShYDnz8zgN/lBYaCigtXXEqKHN8E/HcorAOtg0fMnJ3NjUbwK76+0Fgeg5wWQ3JF3V/bqWxYFFCgvR2g/hEohYhAW5PndRr5qXXIr5Nw3kDyOK8f+flKRISbDlWDKB1Rs88QLZCFVHb3dgj+35QqOQVWvb+dkDx/iDpsa7kLli1mko9SqRNspk4Tc6iz3XkV3UTXUNiO5bKmqB7h82pcZCwDALVHs/tAHGmRzTcbRuJPXHiZlYvQwWf6i0QSw9wPz4/8APtDBn/l/9ZbNm1CxVXRSFPA4rixx5jqEZTaklfNmxCI2U+ozsytRQLxXZFSOAy3jKngEEnkiEyqN6bkQ7TYJNG/8QZQDJYUdVQ4k3oMWKZFYUFJYH/aZdiAANpBIoGTIArb3CB1888ice+KHweTJMunZUNtBUnjxKk9jq+pVmVz3V9cf3lGARiboV0D5isokXVwDwJfe18j94IEBb7Eqx3rVsAf9ywIZodJ4HUuriwPjnuKqaS15IhUY7bFWD1KJknEYtW5tx+UkowVzZNfrJGsnQVdvnz4lcnI54rqDZ1VdzN11BvmJWyOYGxlFtncr3wDdSiBVFA8iD7axODgnyfm4jZVR0HZvI6lGPN2ZAaWueZROfI5+PEVmSC7bH5fMsoBUgGjKDdfu/T7wu2uVPMKsVg1x1ZHj84TZts/0qc/C+0k8dy6MgWt3XiEV2cClV5P5XK5B4QEE8HiQEsaBsfn1Os3JRhY/OZOheJcFsSrQP3A/zB/UZSxAAP2B/wC8KuE5a2sT8SuXTOrWevse5RcuwJQ6F8hDKSxO4Gu7gVYI5teKHYuoZ0aiVDD5uABbfDyZWONUWDBjRIIPgCuI1jzIqEopv4PECuH37iOa7hUwEjk99QubJvHFDSZVdWIsfcShJ/3dfFyiaZ1JHJB8Qj4n28k1URt+xainpgcyBmrdY+IMggBbI/SGI9oKk7h8yj423XZuI2UiKZABt2mjfRgWtmIbg9L8VHXXeQWHI6qCyIpNUKqoGykQS2o2k9faWUheFXrwJVhs4Ymq7MgurHcUp2EVx7rBA4hGZlLECz/eCQmxVVLo/e7n5jpitB0a15H7ySiFgKVwteCLkhJNHHIA5HHgQOQ8k+JT624kgczo93HZivRSKCJ+fcKuP2mgP1lVxtxUKlhCSKE0Ygk/0AyjIylENE+ficUDFjRFN13fmXyuqHsc+YtkyqVtmFj94eKuxopsY+r4HPHUIhBU03NXzM98uNkBUOMgPYPcE+R+Lq74EdIb5V/w0WcvlCDhiKAJq5TIzA054HzM7Nnqj3UG+sBWiTY6B54m4oFKJrJkB6NHxZnHzlSBYv8AOYja5ei6p8FmEg1duAciEnrkQ8QXCze/9QOMVtXqXX1g/RplrmrqYC6hC/8AqPRnH1Sra9qfIMZWBwxP0bx9Sw5AF27T13LK+NsvsI2fM82codvxD94xj1AxYwFYbr88QtWbjBdM3MeXANR/q5G2g9CaGLU6TGxVxuWeRGqpvcL+T3DLrcagiyeL66gToEsEZ+z2J9R0QAAS4PJ6joydpw2D8TyiaxW6aGXOGNrzXmF5GT+igvZ6UppMyn6TlW7oxfJgZQOZkLqCOj38mdbVZe9xP6xXT9GXjyT0xvIWDHjjqDJFAEfrKYcxc2SYZwOSSIjh+ilU6YvlNEWDBHgcdX0ZbKu+tjEESgxEZCWYGx15kmtlFoquQggAWO+4YOe6qDquuDXU6jcbtp54qFDPYwclUOOpIA4vqGw1eOZI1iUgaD3fYeI3iUHqLpjok3GsZUV4MyVgfQxjodQWrYgjYd19iTLlXGtkNX/Jex+kAudjxhyDI3/ArREol6Jxi7sFneyFVgSw91jqADHTuKYk+K8TmsxnCd2oyqhPgcmUXUY6tcZNdGbj7ZfmkqWyEZ8uQsgo/JHcG2n1LAllA/WOp6hkGOgVUGxQTmvzg/qarUqQoAA/3NGTiicsmRrSMvPps1HdnRftM/NiZU+ozZWF9KpM2n9Ly4mGR/evk9gTaLaHCiYdOyPsX3Px7j/2jqmjjnmmnVHz5tO+uyAP7MY6Vhz+sdxejafGtkLxPfaf0jS+oYx9UKykXQFRw/w96WqDGNMtGxZPMPG9ifUVpnzHLo9NfAFiCy4sZAAS6ntsX8G6XUOxGfKh3HgHqN/+yNFtoajOPvcVJvpFvqMUez56umw1ZBU/Y1OnHkRSdNqsin43WP2M9rqP4J0wyIv83nA3cnjkfE0MP8E+lIlMMzH5OSFRbFl5GJbPnun1WoIrOMbsOmA2/vUpnz6jGC6Mp+xE+gaj+E/TMQO3Hko+RkNifOtTeH1bL6cLyMuQooHZ+IGq7K4sscn4hdL6yd23NhKeNyDdPQ+l5MOrsLr8R2qWKMCCAO+4nl9Ey6PEMmVEIq2A7EUxoi53fGB/0nX91MHAzy3+LNDVeq6dDWnDZB4cfh/rKYNXkzGzuu746Ai+l0ify6sV9hH4h4/SH0+MYc6fQyHdfY4uK00dGGcZLXZpYtSGFA/1jQakujUVy6fkumP9B1KK9HayUfAuD/SqSa0MZMlEN4hFf6i2AAK5i53UQRX2lsBZU7uz+0nJbC4poPRq6/LzOMtAGz2AYXbuFEjk80O5CloQP6+IKJWcG7r/ABJOoDX4r/KSY1lcfIF/rUMoLfhavt5Mq/tQ1Q+TA/X2ikPfbH/Ea0uwJNrQXKxPsC03+IDUZTgUZEX6b9AhrZj/ANpVcrljtxszdFjB6sZHx7nBpfwib5g6h6YlgDanO+XUc7TQBjOPIHBKr7L9pPmZY1A3fTPAPYvuaWDVIcSY0IJHAX4mT5BmuPoYBHFUIxp8TZr920RZM+J128A/MawOVHB4+0LiJz1oMyvp2FnevxKarQafUJvbHTHzU6c5JFqSR1ZhG1V4q6I/rAibjJ1oX0T670yv5VRmxD/azkEfrGMn8S/Sxf8AyMWbEym7K2P6QObUAbQoNtK5SWRiBzUdSa0mI/GhJ20Oek/xBpM2TjUJuY9MdpP7z0Ca/C2PfZr8rnzxdNjfIzFQT547kTRO5b6DMgPdMR/aGOZxRsnw6L2pHuMur3Z1OMAnmgY8+oVMSZCeGHE+bZMGbHl2HPmv7ZDAsucNX8zmIHADOTUyz1Yv/LlKqkfQNVrsX0zbj955D0rF6fo/UPUfUNRnwHVZshZdzcog6A+57iuiwZGzUyl1rndzNJ9NjICjEo+9TfMvYPonB1YHVfxBoHUoHZyeKCHmYOLBqMmbKcGMjD9NqLcVxxPR4tBhxsCVtpr6PAMeJ9ygWvQm5MzwwxrR4fQvrcCtiYYip8MT/Sa2gxBlC5sW974I4I+00MmlxYSS2Lch8eJdH0wxUcYB+3iDm2MsCj90QJ05x/iOZBX+4WIrqsTZafEq5COyG/xNN2yIqqHORD/yNmZ+bAMWVmThWHQ8GG0+ykXNdMXTLsO02pHHMZRzkG1CT95mar6mLIMrW6jsHx95raTU4dq71qxwQJqTLKbraCYXKcOQD4EZv6iWCORzFM5xrkDFcgB6O2WxZQC3hR8xHrRnG9oOEI4BH6SSqPQ/F56ki6FplMmT3FCoPmUxHEB7gGYdymYqrH+nzBA2QPv1AKrofXIXPVL4Es4V0INflF8ZPfmCzagVtUcmDZujO1Xp7NqN2mT6mZvaBdcXN70v+FsY25dYxbJX4VNKIf0bS7MluPeeT9p6PGlz0sfjrGk5LZ43lefkyS4QejPHo2iVaGBP2iGu9C2+/RsUYc7b4M9JtgsvtEpp6aORZcuN8lI8WucplOLUKceQeI5hxo+RQ7bUbtviN/xB6Yus0xyYxWZOVI/tPM6LV5mQo1+3g/ac2XFwdro9vxPI+oh+mbDouTUuuA2qnap+YTU6PUaUKMij3jgDmZWHUnC5NHYTN3Sao5MuJ2yC1AVbEguL7OrIpwpraMl8ZTpTZEsv+mgUCr5M9kNNpsyhjjQmuwIguj0WJnxapRYaw54sR3g/pzx85S00eYbCcjs98+JZMONaJUM33npjofTcjBcWVVbzTS6+k6AAnnJX/wBoFgY78+NbTMTC+MrtAAMrlAL+0zTzenYmxZHZthX8IB8SY9fgR0TS6dXTGADlbs/lKQwuTolPyYxXJGRuLZdqKTXxNA/VXCAg5YftHtFplI37QLN8CO/RWup0fIxx09nnZPiE5v7Vo8zkTMP+rQFXx4igKk1YIM9TqNKrKRQI+DPNeqaR9GxzYR7fKyeTxlXKB0+N8QU5cJ6ZCgVQ3xAatgAGJ/SDTXLkxivPiK6pzk4v8hOFyo9SMbeyufUJexgDfFQWk1DYh9I0yA8WOoPMThDO67gBuI/KMaTFiz6dc6kFWAIIi8nZWopW+jTwNhZFJFN8V/aM5ETLiDYxyByLiGjJ07pwWXdV/aNZ8b7hkwnk9AHkSl2iLrlpnA7INpVjXVSQC5M5unQVxyJIobRfVKC1i5RFoWsYcFsnA4nAu0/aYmtHEIRCWUciuYLQ6f8AmNYrd7fH3ldTwaU8f2mr6Bh+mu9+2Nzq8aHKf+HH52b5eJ12zW0WIYu/xHuaSGgKiYW3sRzH1zO3I7dnhYnssOTB5RcNVCCc3JorNaFcw9hqeZfSJh1+U7Rtye4D+89VkFiYPqi7cuNl7DVKNcoMfwpuGWl7E8+gQ4lCkbmN/lK4dPmXNR6hmehu+PiXx63lNwsdX8icLjFs+j5T412aek0uQkZMORgAbba3+JoOUz1jdhVcqw7imj1uk6Jonj8oy+bTZDauu4DiWSVaPKycnLaMX1DRDAScPN981USxazJg3Hceq7m1qjvW8pxzD1KAlwXXaPiQnBp3E78MuUamCPqGTVZfpJYJ4JvxNr0/TbwqgUizJ9D0DZHOVxW48flPXabEMahQJ3Yl8qFvtnkedmWTJwh0giIEUAdCXFGdK+2DB2mJ2c9cSucbRYmV6piD4GsdibLgOhmTrcntOMcnqWw7ZHKuMrR4XBWLPlxmiA1gQ+HE2bJdH7AQubRFdazuNqsaF+Yd9RiwqFxD3eSZ5WXHU2fUYcvLGn/BfPjw7duT3E8UZWxjULjUBQOAB4lCrajKD2D5EYyYCFvwBUnRnkb0UxNzyas2BG0zvyqmhzx8RPHjZrJHHcu77QGQfv3UaIGEQ5CLPfmxJCYf9RAxIuSaiiY99MDrzOZEoVXiXxZA5IAJqXdKRie64k0ydmVpsR1OsXExIVj39pt49PnxEDEwYDoEVMfT/wCjqkbr3T1OMCgQLnq+DKsbZ4vxNt5EvQPTav3bMgKsPBmljN9GJZsCZuSOfmUw5X02T6eQ2vhpeUVLa7PNhLi9moxpTAXcIx34wR1B9SKL5HbOHkTzv8S5P5bD9QmgGHM9HxML+J8QfTCxYsXHTpP/AAODWWL/AKYePXBh8qR3LjIpawxP2j2PQ4nxIPpgcDkcSz+n4hQQUx+88/kfSRy0Kq3t4PEvjyMOuK+8s3p5Q+1zzKNpMvFEERrH+YmXy5dykk2T3EtOja3VDGvGNDbQWqXU422KASeBU3PR9H/LYV3cu3LGdGCHJ2+kcXmeSsWOl2zX0WAY1AA6EfQQWFaURhRxKTds8XGrdstBsIQ9QRJJiorMpkyDGhJMytOpz53yt+HxGteS5GJfPcmXbpdKa+JeH2r+s5Jvk6PF+rDM/quT6dBR0Sf7QmD0wld7sWLD9oZzvyM18E8mamChpwa4H36E8zLK8jPoMSaxxQkmlXAvPDX+0DrEtSBNHIVYmuCfNRTOOdqijfMkdMEKYlPV8CpVsZ38fhjH0mQVV33ChFK0LvxAUaRnjAVH4qB5oGSPHFz1JMChvTp9PH1Z/vOanIdnIrijJJFRL2I4cZy6hbJ2qefvPRYMtEA9SST2fFglhT/Z4PnTbzNP0OhbAZePtOZMa5FphzJJFt2czSJpGOO8b9DqGcDx1JJNLuxou40BY1Mb159+ELdAsBJJHS+1j4P/AFiXRNqKFoAS/wAULJkknnVs92ybNx6s/eTIoVWYdLUkkYFuxDR4fr5GynkKSFuaWDtRJJPTxJLGqPE8uTlldmxiXgQvAkknK+ysNRJYgsh2qTJJMuxZvQtiXe5yN+kz/XMxGPaJJJ0Q/I549o84gY5AAOL6mnjAKMlbdp6kkniy/I+nWooJ9M7kKnjzc42GyxrvxJJMDkygQj7gHqQKL4FHzJJAx7LnH8EiSSSEXkz/2Q=="/>
          <p:cNvSpPr>
            <a:spLocks noChangeAspect="1" noChangeArrowheads="1"/>
          </p:cNvSpPr>
          <p:nvPr/>
        </p:nvSpPr>
        <p:spPr bwMode="auto">
          <a:xfrm>
            <a:off x="215900" y="-554038"/>
            <a:ext cx="2171700" cy="1447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137" name="AutoShape 30" descr="data:image/jpeg;base64,/9j/4AAQSkZJRgABAQAAAQABAAD/2wCEAAkGBhQSERMUExQRFRUWFhgUFhcVGRQWFBoWGBgVFBgWFBUXHDIeGBkjGRUVHy8gJScqLSwsFR4xNTAqNSYrLCkBCQoKDgwOGg8PGiwkHCQvMDQvLCwpNCosLywxLCkwMCwsLCkvLyw1LC8zLCw0LTUpLCwsNCwsLCwsLC8tKiksLP/AABEIAIgAZgMBIgACEQEDEQH/xAAbAAABBQEBAAAAAAAAAAAAAAAFAAMEBgcCAf/EAD0QAAIABAQCBwYDBwQDAAAAAAECAAMEEQUSITEGgRMiQVFhcZEyQnKSobEHFFIjM4KissHwJVNi0SQ0Q//EABoBAAIDAQEAAAAAAAAAAAAAAAQFAAMGAgH/xAAyEQABAwIDBQcDBAMAAAAAAAABAAIDBBESITEFIkFRYRNxobHB0fAzgZE0QuHxFCMy/9oADAMBAAIRAxEAPwDEHc3Op3jzOe8wn3PnHMRRdZz3mFnPeY5hRFFJoKwy5st7nqOr/Kwb+0aRxSl5vSWNiSTbS6nVSOREZeqkkAak6ADeNPasZGWRMFwUUFW3VggBynsMMKPRw7krrxZzHDhf8ZIZg80Zjo2viT66QdxWeZOHVJ/VLMu/i7KtvTNAXAEQTm6r9W+5FvoIe4rnvPoprAEhXQ2XZUBIvbuuRr4wcTaF3cUA9uKdo4XCzvOe8ws57zHMKEK0a6znvMLOe8xzCiKJ6Q5vudoUeU+/KFEUXD7nzjmHpVO0yYEQFmZsqqNSSTYADvvF8psPk4couEm1PvOQGSWf0ygdCR+s8rDe2KIyHLRUTTiK3EnQKlScFnuMyyZzL3qjkeoESqfhSpYZmlPLT9cwFF5ZhduV4sc3ieY7XZmPmSYJUda0ywBPipuQeUGNpY9S5BuqZ9A0XP3QnBcIWWyhBmcn2z2fAPdHjv5QXxjDZk6cXQaB9DsLbb8otVDhMuUM8xVD2uAdUHLtP0gXiaN7XSsddtQO06DbaKn1AaMEYyTin2U3F2lSSTyHv7ZIdK4Znosx+r1v+Q7dol0FK8uVMlsCCUFrjcggka76XiZiUxkkNc2GZLEeO1uUSMAmk3LPdDoQwzKfMGPI6uRpzVs+yqWVpDbg991n+I8LJNJMu0p/0n92T4dqH1HlAOo4WqkNjTztdiqMynxVlFjGx4rgYUF5aggb9uXxHev2ioYhXOptdifEmCOyimGIZHiksoqKR+A2LTofniD5KgVeFzpVuklTZd9s6MvpcRFjSsP4mdeqxup0Kt1kI7ip0MQeJuEZcyU1TSLlKjNNkjbL2zJXcBuV7BqNBaKZaQtbiabhSOt3gyQWvoeCpFPvyhQqfflCgJMFaeBZIRqipO8pcqeEyZmFx4hFf1ERcQqS7QR4eP8Ap8+2/wCYF/LJp92gdSys0yGMYtG0DilhN5XuPDLwTmGYY01jvYAknyi88I4cFBmG1xot/wBX+feCXBcuU0ieir1ijWY9pA1AjzDUyyVFrWubntN7aR5Ujs2WHFH7Hd207nEf8jLvPwrutqSTY+V4C45O6JJgD3yPlFxvqQfpE15rZx26jy3EDuL5mjg5Rd8+m/Mc4WOOS00bcTwFBpsVmzejRgoAIBPaTsGI8thFwwKkDJNOa4lhSBbvYLb6xnJrACxBN2N+63lGhcG1RamqdiAigHtPWza+OkcRvN7FXVUTQ27EdlObaW018LdoMVmr4YWbVy5YOVZhFiNbA328iCPSLBJY3sd/pEigp/8Ay6XTZnsewjJm+kHwvLXXCSVEYkhcDwz/AB/F1jdYMjlTuDaDvDeJlGU+PI+B8Ik8fUUoTmC6HW3jYwAwh9R5w2abPssm60sV0E4kwsU9bOlr7F8yfA4Dr6BgOUKCn4gW/Np3/l5d/PrD7WhQklaGvc0c04pnl8TXHUgJcIG9PWg7AymHneYPt9oH0zHMbd8FaVOgw4H3p7s/8K9Rfsx5wNwqTmYeJg5gOFjfmaCuC6R3C/kLLVeEJQkyqfbVjm8n0+xiZW4cqB1O6uQCNbAnOt/miNJZQolg9ZHlEjuUgoDzaW/pE2uxdRPcNazdQ37x7LfUjnFlZHiZccF5sOpwVJa79/nqFX+jUzFvMUNmFtwtgRe9xuezyiPj2Fy3lZmmBSxS2hZiMvYo31PeI5xqQAxJzAd3+HSOa6qF6bu6IN36nNvyEJdRZbcAsddVqp4fKn97JA7M+dDzXKbHmYv/AAPRShLm9G+YOFTraN0ipMzkAgdQ2BB7jrqIEZtbnWxv9rxMwH/25bH2WLKSPduje14Ry1tiunuBabK209KtypmLcdwJGmmrW0MEaenRXVgwzS5cyYR2WYZFsbb3BgHgWKKy5pmgAuW922+vcY6XFOkE5ts1iB3Kuir6anxYwwp4zI7JZ/ac/wDiwku1OQ68/D0Va/ETA1BWZMmiXq2gUu/WJK9UWAFtd4rPD2FKZgH5mlIJ3zOOZBTSLt+I5Wb+YCm/RiVfwYKrEfLNQ84y3DZuV+cHA7zXX1SGO3ZuZbQlLjk/6hOG4US1HdYS5eo8DvzjyCHHtKCaeoH/ANJZlt8Usi38rD5Y8hbUNLZXA80xo3B0DbcrfjJe8V9QSJH+1JloR/yyhm/mYxJ4NoA00M5ARAZjk7BUGYk+kBcRqzOnMx1JYk8zBnEaj8vhsy3tT2WT/D7b/wBIHOGAIF38kvc04Gx8Xeuqf4M4iNRiNQW0E5DkB7OjIdR55Q3qYKcUzCJhI5xmvD+J/l6mTO/Q4J8V2Yc1JEaZxilphtr494OoPpEpZMbHA6+6qq4RHOwt0t5fAolBxGjDJO8g+55wRahD2MsqwGtxbX/O6KJUQ3IrXT2WI5wFJTAm7clqKfapwhswv14/daWMKbsHre0TKZ5UoN07KNNRoS3hlEZuuNTiLGY3qY6lTGY6kmIyjc45ldS7WhDdxpv1y91a6nGAxyyxlS+g7T3FrbwZwFcysD26HyvFPpNLRYajEPy9DUzu1Uyr8b9RfQtflDiNjYIzZY/aM8tZKMZzJsOirXD3EizcRqpLn9nVzGRCdg2qS+RFh55YCVlOZU0qdCDaKzLmFWDA2IIIPiNQYvvFcwTeiqBp0yLMPxEdb+bNC2B5e0g8M0xljEUgto4W+408PJT2wxqyiWWgu6TQ4+Eo4b6hY8hjhrGzKvY20/uI8gqSnZKcZKDE08N2MGV1Wll9bTvh7jGeclLL7BLaZ/Ezlb+ksRMw+izzAO8xX+IcSE6eWX2FARPhXQHmbnnA0+7Hbmjot+UdP6QyNVxk5qeme9yZEon5FH9oyqNUx1ejkU6HdZEoHzyKT945o9Xdy5r9Y+/0VVZdYiPvEw7xFmjWLivWpxIK0KwKXcQYoYIi1VEuim0q6w9x02XDAL+1PQHxsrn72hmS1jD3G8othlx7k9CfJldfvb1iyo+i5Bs/UR35rL4tlPNL4fKv7k2ZLHw9WYB6u3rFTixcLVGdZlOfe/aJ8ag3AHit/lEJqc2fbmnlSNy/I3XdICDp3f8AUewkFmMKDb2Q9rohXVAk001vemXlJ39b2j8t/mEUmDHEuJibNyof2cu6r4m92bmfoBAeA6iTG/LQIimjLG3OpUrC6cTJ0pDs8xFPkzAf3jUOMjea/wAR9L6RnXCkjPW0qjtny/QOpP0Bi/8AE0/M7eJMFUY3XFAV5/3MHf6KqE6xFc6xJY6xGbePSrmp7tHlBWhaBam5HhBOjFoJi1VMuiIU4uwg1idOHw6rU/7JfmjK4/pgLSnrRYWXPS1SDdqeaB55GI+0EPF43DolkhtIw9R5rFjDtFUmXMRxujBhyN4aMeRm9FqiLixVzr0UzMyew4zr8LWI/wCuUKInDVUsxOidlUpcozaDKTqt/BjcfEY8hmCHjElhPZ7p4KtPufOOY6fc+ccwsTRWn8OpF6szOyTKeZzI6Nfq8EsUrLsYY4Cl2kVj9/RSxzLuf6BESumamGcO7COqUyDHUHoAPX1TUxtYZYx7nvHjCPCrwLJ+RBKQ8DJET02giNDyIjTvB/Aq3rrfa9j5HQ/SKktXbSC+DzOsIKY4HJAVEd2krPcWojJnzZR9x2T5SRESLH+IMnLiE4/ryTPnRWP1JiuRnXtwuI5LRRPxxtdzATtPvyhQqfflCjlWLl0Nzod48yHuMKFEUWgcMU5TDr2/eTXbkoVB9c/rAepl3bYwoUNx9No6JKzOV56lR2pDuAYUxCRexhQorcLIkG66kKe4xMqXKqBY3MKFHYNmrki7goshTfYxY8IFiN4UKLoDmh6kbqGfibSHpaeZb25WU+ctiP6WX0il5D3GFChZVC0zkdQG9O35xTkhDfY7QoUKBkav/9k="/>
          <p:cNvSpPr>
            <a:spLocks noChangeAspect="1" noChangeArrowheads="1"/>
          </p:cNvSpPr>
          <p:nvPr/>
        </p:nvSpPr>
        <p:spPr bwMode="auto">
          <a:xfrm>
            <a:off x="63500" y="-630238"/>
            <a:ext cx="971550" cy="1295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129" name="Picture 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7494" y="2424112"/>
            <a:ext cx="250507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30" name="Picture 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9977" y="1833543"/>
            <a:ext cx="3023312" cy="2603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31" name="Picture 3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67913" y="1581139"/>
            <a:ext cx="2779950" cy="3108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11222" y="1663189"/>
            <a:ext cx="4600575" cy="3777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79498" y="1464468"/>
            <a:ext cx="4098923" cy="3725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24" name="Picture 2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83768" y="1412776"/>
            <a:ext cx="4136852" cy="2941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28" name="Picture 3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16123" y="1647031"/>
            <a:ext cx="3044018" cy="307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938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30"/>
                                        </p:tgtEl>
                                        <p:attrNameLst>
                                          <p:attrName>style.visibility</p:attrName>
                                        </p:attrNameLst>
                                      </p:cBhvr>
                                      <p:to>
                                        <p:strVal val="visible"/>
                                      </p:to>
                                    </p:set>
                                    <p:anim calcmode="lin" valueType="num">
                                      <p:cBhvr>
                                        <p:cTn id="7" dur="1000" fill="hold"/>
                                        <p:tgtEl>
                                          <p:spTgt spid="1130"/>
                                        </p:tgtEl>
                                        <p:attrNameLst>
                                          <p:attrName>ppt_w</p:attrName>
                                        </p:attrNameLst>
                                      </p:cBhvr>
                                      <p:tavLst>
                                        <p:tav tm="0">
                                          <p:val>
                                            <p:fltVal val="0"/>
                                          </p:val>
                                        </p:tav>
                                        <p:tav tm="100000">
                                          <p:val>
                                            <p:strVal val="#ppt_w"/>
                                          </p:val>
                                        </p:tav>
                                      </p:tavLst>
                                    </p:anim>
                                    <p:anim calcmode="lin" valueType="num">
                                      <p:cBhvr>
                                        <p:cTn id="8" dur="1000" fill="hold"/>
                                        <p:tgtEl>
                                          <p:spTgt spid="1130"/>
                                        </p:tgtEl>
                                        <p:attrNameLst>
                                          <p:attrName>ppt_h</p:attrName>
                                        </p:attrNameLst>
                                      </p:cBhvr>
                                      <p:tavLst>
                                        <p:tav tm="0">
                                          <p:val>
                                            <p:fltVal val="0"/>
                                          </p:val>
                                        </p:tav>
                                        <p:tav tm="100000">
                                          <p:val>
                                            <p:strVal val="#ppt_h"/>
                                          </p:val>
                                        </p:tav>
                                      </p:tavLst>
                                    </p:anim>
                                    <p:anim calcmode="lin" valueType="num">
                                      <p:cBhvr>
                                        <p:cTn id="9" dur="1000" fill="hold"/>
                                        <p:tgtEl>
                                          <p:spTgt spid="1130"/>
                                        </p:tgtEl>
                                        <p:attrNameLst>
                                          <p:attrName>style.rotation</p:attrName>
                                        </p:attrNameLst>
                                      </p:cBhvr>
                                      <p:tavLst>
                                        <p:tav tm="0">
                                          <p:val>
                                            <p:fltVal val="90"/>
                                          </p:val>
                                        </p:tav>
                                        <p:tav tm="100000">
                                          <p:val>
                                            <p:fltVal val="0"/>
                                          </p:val>
                                        </p:tav>
                                      </p:tavLst>
                                    </p:anim>
                                    <p:animEffect transition="in" filter="fade">
                                      <p:cBhvr>
                                        <p:cTn id="10" dur="1000"/>
                                        <p:tgtEl>
                                          <p:spTgt spid="113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nodeType="clickEffect">
                                  <p:stCondLst>
                                    <p:cond delay="0"/>
                                  </p:stCondLst>
                                  <p:childTnLst>
                                    <p:anim calcmode="lin" valueType="num">
                                      <p:cBhvr>
                                        <p:cTn id="14" dur="1000"/>
                                        <p:tgtEl>
                                          <p:spTgt spid="1130"/>
                                        </p:tgtEl>
                                        <p:attrNameLst>
                                          <p:attrName>ppt_w</p:attrName>
                                        </p:attrNameLst>
                                      </p:cBhvr>
                                      <p:tavLst>
                                        <p:tav tm="0">
                                          <p:val>
                                            <p:strVal val="ppt_w"/>
                                          </p:val>
                                        </p:tav>
                                        <p:tav tm="100000">
                                          <p:val>
                                            <p:fltVal val="0"/>
                                          </p:val>
                                        </p:tav>
                                      </p:tavLst>
                                    </p:anim>
                                    <p:anim calcmode="lin" valueType="num">
                                      <p:cBhvr>
                                        <p:cTn id="15" dur="1000"/>
                                        <p:tgtEl>
                                          <p:spTgt spid="1130"/>
                                        </p:tgtEl>
                                        <p:attrNameLst>
                                          <p:attrName>ppt_h</p:attrName>
                                        </p:attrNameLst>
                                      </p:cBhvr>
                                      <p:tavLst>
                                        <p:tav tm="0">
                                          <p:val>
                                            <p:strVal val="ppt_h"/>
                                          </p:val>
                                        </p:tav>
                                        <p:tav tm="100000">
                                          <p:val>
                                            <p:fltVal val="0"/>
                                          </p:val>
                                        </p:tav>
                                      </p:tavLst>
                                    </p:anim>
                                    <p:anim calcmode="lin" valueType="num">
                                      <p:cBhvr>
                                        <p:cTn id="16" dur="1000"/>
                                        <p:tgtEl>
                                          <p:spTgt spid="1130"/>
                                        </p:tgtEl>
                                        <p:attrNameLst>
                                          <p:attrName>style.rotation</p:attrName>
                                        </p:attrNameLst>
                                      </p:cBhvr>
                                      <p:tavLst>
                                        <p:tav tm="0">
                                          <p:val>
                                            <p:fltVal val="0"/>
                                          </p:val>
                                        </p:tav>
                                        <p:tav tm="100000">
                                          <p:val>
                                            <p:fltVal val="90"/>
                                          </p:val>
                                        </p:tav>
                                      </p:tavLst>
                                    </p:anim>
                                    <p:animEffect transition="out" filter="fade">
                                      <p:cBhvr>
                                        <p:cTn id="17" dur="1000"/>
                                        <p:tgtEl>
                                          <p:spTgt spid="1130"/>
                                        </p:tgtEl>
                                      </p:cBhvr>
                                    </p:animEffect>
                                    <p:set>
                                      <p:cBhvr>
                                        <p:cTn id="18" dur="1" fill="hold">
                                          <p:stCondLst>
                                            <p:cond delay="999"/>
                                          </p:stCondLst>
                                        </p:cTn>
                                        <p:tgtEl>
                                          <p:spTgt spid="113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4101"/>
                                        </p:tgtEl>
                                        <p:attrNameLst>
                                          <p:attrName>style.visibility</p:attrName>
                                        </p:attrNameLst>
                                      </p:cBhvr>
                                      <p:to>
                                        <p:strVal val="visible"/>
                                      </p:to>
                                    </p:set>
                                    <p:anim calcmode="lin" valueType="num">
                                      <p:cBhvr>
                                        <p:cTn id="23" dur="1000" fill="hold"/>
                                        <p:tgtEl>
                                          <p:spTgt spid="4101"/>
                                        </p:tgtEl>
                                        <p:attrNameLst>
                                          <p:attrName>ppt_w</p:attrName>
                                        </p:attrNameLst>
                                      </p:cBhvr>
                                      <p:tavLst>
                                        <p:tav tm="0">
                                          <p:val>
                                            <p:fltVal val="0"/>
                                          </p:val>
                                        </p:tav>
                                        <p:tav tm="100000">
                                          <p:val>
                                            <p:strVal val="#ppt_w"/>
                                          </p:val>
                                        </p:tav>
                                      </p:tavLst>
                                    </p:anim>
                                    <p:anim calcmode="lin" valueType="num">
                                      <p:cBhvr>
                                        <p:cTn id="24" dur="1000" fill="hold"/>
                                        <p:tgtEl>
                                          <p:spTgt spid="4101"/>
                                        </p:tgtEl>
                                        <p:attrNameLst>
                                          <p:attrName>ppt_h</p:attrName>
                                        </p:attrNameLst>
                                      </p:cBhvr>
                                      <p:tavLst>
                                        <p:tav tm="0">
                                          <p:val>
                                            <p:fltVal val="0"/>
                                          </p:val>
                                        </p:tav>
                                        <p:tav tm="100000">
                                          <p:val>
                                            <p:strVal val="#ppt_h"/>
                                          </p:val>
                                        </p:tav>
                                      </p:tavLst>
                                    </p:anim>
                                    <p:anim calcmode="lin" valueType="num">
                                      <p:cBhvr>
                                        <p:cTn id="25" dur="1000" fill="hold"/>
                                        <p:tgtEl>
                                          <p:spTgt spid="4101"/>
                                        </p:tgtEl>
                                        <p:attrNameLst>
                                          <p:attrName>style.rotation</p:attrName>
                                        </p:attrNameLst>
                                      </p:cBhvr>
                                      <p:tavLst>
                                        <p:tav tm="0">
                                          <p:val>
                                            <p:fltVal val="90"/>
                                          </p:val>
                                        </p:tav>
                                        <p:tav tm="100000">
                                          <p:val>
                                            <p:fltVal val="0"/>
                                          </p:val>
                                        </p:tav>
                                      </p:tavLst>
                                    </p:anim>
                                    <p:animEffect transition="in" filter="fade">
                                      <p:cBhvr>
                                        <p:cTn id="26" dur="1000"/>
                                        <p:tgtEl>
                                          <p:spTgt spid="4101"/>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4101"/>
                                        </p:tgtEl>
                                        <p:attrNameLst>
                                          <p:attrName>ppt_x</p:attrName>
                                        </p:attrNameLst>
                                      </p:cBhvr>
                                      <p:tavLst>
                                        <p:tav tm="0">
                                          <p:val>
                                            <p:strVal val="ppt_x"/>
                                          </p:val>
                                        </p:tav>
                                        <p:tav tm="100000">
                                          <p:val>
                                            <p:strVal val="ppt_x"/>
                                          </p:val>
                                        </p:tav>
                                      </p:tavLst>
                                    </p:anim>
                                    <p:anim calcmode="lin" valueType="num">
                                      <p:cBhvr additive="base">
                                        <p:cTn id="31" dur="500"/>
                                        <p:tgtEl>
                                          <p:spTgt spid="4101"/>
                                        </p:tgtEl>
                                        <p:attrNameLst>
                                          <p:attrName>ppt_y</p:attrName>
                                        </p:attrNameLst>
                                      </p:cBhvr>
                                      <p:tavLst>
                                        <p:tav tm="0">
                                          <p:val>
                                            <p:strVal val="ppt_y"/>
                                          </p:val>
                                        </p:tav>
                                        <p:tav tm="100000">
                                          <p:val>
                                            <p:strVal val="1+ppt_h/2"/>
                                          </p:val>
                                        </p:tav>
                                      </p:tavLst>
                                    </p:anim>
                                    <p:set>
                                      <p:cBhvr>
                                        <p:cTn id="32" dur="1" fill="hold">
                                          <p:stCondLst>
                                            <p:cond delay="499"/>
                                          </p:stCondLst>
                                        </p:cTn>
                                        <p:tgtEl>
                                          <p:spTgt spid="410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4103"/>
                                        </p:tgtEl>
                                        <p:attrNameLst>
                                          <p:attrName>style.visibility</p:attrName>
                                        </p:attrNameLst>
                                      </p:cBhvr>
                                      <p:to>
                                        <p:strVal val="visible"/>
                                      </p:to>
                                    </p:set>
                                    <p:anim calcmode="lin" valueType="num">
                                      <p:cBhvr>
                                        <p:cTn id="37" dur="1000" fill="hold"/>
                                        <p:tgtEl>
                                          <p:spTgt spid="4103"/>
                                        </p:tgtEl>
                                        <p:attrNameLst>
                                          <p:attrName>ppt_w</p:attrName>
                                        </p:attrNameLst>
                                      </p:cBhvr>
                                      <p:tavLst>
                                        <p:tav tm="0">
                                          <p:val>
                                            <p:fltVal val="0"/>
                                          </p:val>
                                        </p:tav>
                                        <p:tav tm="100000">
                                          <p:val>
                                            <p:strVal val="#ppt_w"/>
                                          </p:val>
                                        </p:tav>
                                      </p:tavLst>
                                    </p:anim>
                                    <p:anim calcmode="lin" valueType="num">
                                      <p:cBhvr>
                                        <p:cTn id="38" dur="1000" fill="hold"/>
                                        <p:tgtEl>
                                          <p:spTgt spid="4103"/>
                                        </p:tgtEl>
                                        <p:attrNameLst>
                                          <p:attrName>ppt_h</p:attrName>
                                        </p:attrNameLst>
                                      </p:cBhvr>
                                      <p:tavLst>
                                        <p:tav tm="0">
                                          <p:val>
                                            <p:fltVal val="0"/>
                                          </p:val>
                                        </p:tav>
                                        <p:tav tm="100000">
                                          <p:val>
                                            <p:strVal val="#ppt_h"/>
                                          </p:val>
                                        </p:tav>
                                      </p:tavLst>
                                    </p:anim>
                                    <p:anim calcmode="lin" valueType="num">
                                      <p:cBhvr>
                                        <p:cTn id="39" dur="1000" fill="hold"/>
                                        <p:tgtEl>
                                          <p:spTgt spid="4103"/>
                                        </p:tgtEl>
                                        <p:attrNameLst>
                                          <p:attrName>style.rotation</p:attrName>
                                        </p:attrNameLst>
                                      </p:cBhvr>
                                      <p:tavLst>
                                        <p:tav tm="0">
                                          <p:val>
                                            <p:fltVal val="90"/>
                                          </p:val>
                                        </p:tav>
                                        <p:tav tm="100000">
                                          <p:val>
                                            <p:fltVal val="0"/>
                                          </p:val>
                                        </p:tav>
                                      </p:tavLst>
                                    </p:anim>
                                    <p:animEffect transition="in" filter="fade">
                                      <p:cBhvr>
                                        <p:cTn id="40" dur="1000"/>
                                        <p:tgtEl>
                                          <p:spTgt spid="4103"/>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xit" presetSubtype="0" fill="hold" nodeType="clickEffect">
                                  <p:stCondLst>
                                    <p:cond delay="0"/>
                                  </p:stCondLst>
                                  <p:childTnLst>
                                    <p:anim calcmode="lin" valueType="num">
                                      <p:cBhvr>
                                        <p:cTn id="44" dur="1000"/>
                                        <p:tgtEl>
                                          <p:spTgt spid="4103"/>
                                        </p:tgtEl>
                                        <p:attrNameLst>
                                          <p:attrName>ppt_w</p:attrName>
                                        </p:attrNameLst>
                                      </p:cBhvr>
                                      <p:tavLst>
                                        <p:tav tm="0">
                                          <p:val>
                                            <p:strVal val="ppt_w"/>
                                          </p:val>
                                        </p:tav>
                                        <p:tav tm="100000">
                                          <p:val>
                                            <p:fltVal val="0"/>
                                          </p:val>
                                        </p:tav>
                                      </p:tavLst>
                                    </p:anim>
                                    <p:anim calcmode="lin" valueType="num">
                                      <p:cBhvr>
                                        <p:cTn id="45" dur="1000"/>
                                        <p:tgtEl>
                                          <p:spTgt spid="4103"/>
                                        </p:tgtEl>
                                        <p:attrNameLst>
                                          <p:attrName>ppt_h</p:attrName>
                                        </p:attrNameLst>
                                      </p:cBhvr>
                                      <p:tavLst>
                                        <p:tav tm="0">
                                          <p:val>
                                            <p:strVal val="ppt_h"/>
                                          </p:val>
                                        </p:tav>
                                        <p:tav tm="100000">
                                          <p:val>
                                            <p:fltVal val="0"/>
                                          </p:val>
                                        </p:tav>
                                      </p:tavLst>
                                    </p:anim>
                                    <p:anim calcmode="lin" valueType="num">
                                      <p:cBhvr>
                                        <p:cTn id="46" dur="1000"/>
                                        <p:tgtEl>
                                          <p:spTgt spid="4103"/>
                                        </p:tgtEl>
                                        <p:attrNameLst>
                                          <p:attrName>style.rotation</p:attrName>
                                        </p:attrNameLst>
                                      </p:cBhvr>
                                      <p:tavLst>
                                        <p:tav tm="0">
                                          <p:val>
                                            <p:fltVal val="0"/>
                                          </p:val>
                                        </p:tav>
                                        <p:tav tm="100000">
                                          <p:val>
                                            <p:fltVal val="90"/>
                                          </p:val>
                                        </p:tav>
                                      </p:tavLst>
                                    </p:anim>
                                    <p:animEffect transition="out" filter="fade">
                                      <p:cBhvr>
                                        <p:cTn id="47" dur="1000"/>
                                        <p:tgtEl>
                                          <p:spTgt spid="4103"/>
                                        </p:tgtEl>
                                      </p:cBhvr>
                                    </p:animEffect>
                                    <p:set>
                                      <p:cBhvr>
                                        <p:cTn id="48" dur="1" fill="hold">
                                          <p:stCondLst>
                                            <p:cond delay="999"/>
                                          </p:stCondLst>
                                        </p:cTn>
                                        <p:tgtEl>
                                          <p:spTgt spid="4103"/>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4109"/>
                                        </p:tgtEl>
                                        <p:attrNameLst>
                                          <p:attrName>style.visibility</p:attrName>
                                        </p:attrNameLst>
                                      </p:cBhvr>
                                      <p:to>
                                        <p:strVal val="visible"/>
                                      </p:to>
                                    </p:set>
                                    <p:anim calcmode="lin" valueType="num">
                                      <p:cBhvr>
                                        <p:cTn id="53" dur="1000" fill="hold"/>
                                        <p:tgtEl>
                                          <p:spTgt spid="4109"/>
                                        </p:tgtEl>
                                        <p:attrNameLst>
                                          <p:attrName>ppt_w</p:attrName>
                                        </p:attrNameLst>
                                      </p:cBhvr>
                                      <p:tavLst>
                                        <p:tav tm="0">
                                          <p:val>
                                            <p:fltVal val="0"/>
                                          </p:val>
                                        </p:tav>
                                        <p:tav tm="100000">
                                          <p:val>
                                            <p:strVal val="#ppt_w"/>
                                          </p:val>
                                        </p:tav>
                                      </p:tavLst>
                                    </p:anim>
                                    <p:anim calcmode="lin" valueType="num">
                                      <p:cBhvr>
                                        <p:cTn id="54" dur="1000" fill="hold"/>
                                        <p:tgtEl>
                                          <p:spTgt spid="4109"/>
                                        </p:tgtEl>
                                        <p:attrNameLst>
                                          <p:attrName>ppt_h</p:attrName>
                                        </p:attrNameLst>
                                      </p:cBhvr>
                                      <p:tavLst>
                                        <p:tav tm="0">
                                          <p:val>
                                            <p:fltVal val="0"/>
                                          </p:val>
                                        </p:tav>
                                        <p:tav tm="100000">
                                          <p:val>
                                            <p:strVal val="#ppt_h"/>
                                          </p:val>
                                        </p:tav>
                                      </p:tavLst>
                                    </p:anim>
                                    <p:anim calcmode="lin" valueType="num">
                                      <p:cBhvr>
                                        <p:cTn id="55" dur="1000" fill="hold"/>
                                        <p:tgtEl>
                                          <p:spTgt spid="4109"/>
                                        </p:tgtEl>
                                        <p:attrNameLst>
                                          <p:attrName>style.rotation</p:attrName>
                                        </p:attrNameLst>
                                      </p:cBhvr>
                                      <p:tavLst>
                                        <p:tav tm="0">
                                          <p:val>
                                            <p:fltVal val="90"/>
                                          </p:val>
                                        </p:tav>
                                        <p:tav tm="100000">
                                          <p:val>
                                            <p:fltVal val="0"/>
                                          </p:val>
                                        </p:tav>
                                      </p:tavLst>
                                    </p:anim>
                                    <p:animEffect transition="in" filter="fade">
                                      <p:cBhvr>
                                        <p:cTn id="56" dur="1000"/>
                                        <p:tgtEl>
                                          <p:spTgt spid="4109"/>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4109"/>
                                        </p:tgtEl>
                                        <p:attrNameLst>
                                          <p:attrName>ppt_x</p:attrName>
                                        </p:attrNameLst>
                                      </p:cBhvr>
                                      <p:tavLst>
                                        <p:tav tm="0">
                                          <p:val>
                                            <p:strVal val="ppt_x"/>
                                          </p:val>
                                        </p:tav>
                                        <p:tav tm="100000">
                                          <p:val>
                                            <p:strVal val="ppt_x"/>
                                          </p:val>
                                        </p:tav>
                                      </p:tavLst>
                                    </p:anim>
                                    <p:anim calcmode="lin" valueType="num">
                                      <p:cBhvr additive="base">
                                        <p:cTn id="61" dur="500"/>
                                        <p:tgtEl>
                                          <p:spTgt spid="4109"/>
                                        </p:tgtEl>
                                        <p:attrNameLst>
                                          <p:attrName>ppt_y</p:attrName>
                                        </p:attrNameLst>
                                      </p:cBhvr>
                                      <p:tavLst>
                                        <p:tav tm="0">
                                          <p:val>
                                            <p:strVal val="ppt_y"/>
                                          </p:val>
                                        </p:tav>
                                        <p:tav tm="100000">
                                          <p:val>
                                            <p:strVal val="1+ppt_h/2"/>
                                          </p:val>
                                        </p:tav>
                                      </p:tavLst>
                                    </p:anim>
                                    <p:set>
                                      <p:cBhvr>
                                        <p:cTn id="62" dur="1" fill="hold">
                                          <p:stCondLst>
                                            <p:cond delay="499"/>
                                          </p:stCondLst>
                                        </p:cTn>
                                        <p:tgtEl>
                                          <p:spTgt spid="410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nodeType="clickEffect">
                                  <p:stCondLst>
                                    <p:cond delay="0"/>
                                  </p:stCondLst>
                                  <p:childTnLst>
                                    <p:set>
                                      <p:cBhvr>
                                        <p:cTn id="66" dur="1" fill="hold">
                                          <p:stCondLst>
                                            <p:cond delay="0"/>
                                          </p:stCondLst>
                                        </p:cTn>
                                        <p:tgtEl>
                                          <p:spTgt spid="4098"/>
                                        </p:tgtEl>
                                        <p:attrNameLst>
                                          <p:attrName>style.visibility</p:attrName>
                                        </p:attrNameLst>
                                      </p:cBhvr>
                                      <p:to>
                                        <p:strVal val="visible"/>
                                      </p:to>
                                    </p:set>
                                    <p:anim calcmode="lin" valueType="num">
                                      <p:cBhvr>
                                        <p:cTn id="67" dur="1000" fill="hold"/>
                                        <p:tgtEl>
                                          <p:spTgt spid="4098"/>
                                        </p:tgtEl>
                                        <p:attrNameLst>
                                          <p:attrName>ppt_w</p:attrName>
                                        </p:attrNameLst>
                                      </p:cBhvr>
                                      <p:tavLst>
                                        <p:tav tm="0">
                                          <p:val>
                                            <p:fltVal val="0"/>
                                          </p:val>
                                        </p:tav>
                                        <p:tav tm="100000">
                                          <p:val>
                                            <p:strVal val="#ppt_w"/>
                                          </p:val>
                                        </p:tav>
                                      </p:tavLst>
                                    </p:anim>
                                    <p:anim calcmode="lin" valueType="num">
                                      <p:cBhvr>
                                        <p:cTn id="68" dur="1000" fill="hold"/>
                                        <p:tgtEl>
                                          <p:spTgt spid="4098"/>
                                        </p:tgtEl>
                                        <p:attrNameLst>
                                          <p:attrName>ppt_h</p:attrName>
                                        </p:attrNameLst>
                                      </p:cBhvr>
                                      <p:tavLst>
                                        <p:tav tm="0">
                                          <p:val>
                                            <p:fltVal val="0"/>
                                          </p:val>
                                        </p:tav>
                                        <p:tav tm="100000">
                                          <p:val>
                                            <p:strVal val="#ppt_h"/>
                                          </p:val>
                                        </p:tav>
                                      </p:tavLst>
                                    </p:anim>
                                    <p:anim calcmode="lin" valueType="num">
                                      <p:cBhvr>
                                        <p:cTn id="69" dur="1000" fill="hold"/>
                                        <p:tgtEl>
                                          <p:spTgt spid="4098"/>
                                        </p:tgtEl>
                                        <p:attrNameLst>
                                          <p:attrName>style.rotation</p:attrName>
                                        </p:attrNameLst>
                                      </p:cBhvr>
                                      <p:tavLst>
                                        <p:tav tm="0">
                                          <p:val>
                                            <p:fltVal val="90"/>
                                          </p:val>
                                        </p:tav>
                                        <p:tav tm="100000">
                                          <p:val>
                                            <p:fltVal val="0"/>
                                          </p:val>
                                        </p:tav>
                                      </p:tavLst>
                                    </p:anim>
                                    <p:animEffect transition="in" filter="fade">
                                      <p:cBhvr>
                                        <p:cTn id="70" dur="1000"/>
                                        <p:tgtEl>
                                          <p:spTgt spid="4098"/>
                                        </p:tgtEl>
                                      </p:cBhvr>
                                    </p:animEffect>
                                  </p:childTnLst>
                                </p:cTn>
                              </p:par>
                            </p:childTnLst>
                          </p:cTn>
                        </p:par>
                      </p:childTnLst>
                    </p:cTn>
                  </p:par>
                  <p:par>
                    <p:cTn id="71" fill="hold">
                      <p:stCondLst>
                        <p:cond delay="indefinite"/>
                      </p:stCondLst>
                      <p:childTnLst>
                        <p:par>
                          <p:cTn id="72" fill="hold">
                            <p:stCondLst>
                              <p:cond delay="0"/>
                            </p:stCondLst>
                            <p:childTnLst>
                              <p:par>
                                <p:cTn id="73" presetID="31" presetClass="exit" presetSubtype="0" fill="hold" nodeType="clickEffect">
                                  <p:stCondLst>
                                    <p:cond delay="0"/>
                                  </p:stCondLst>
                                  <p:childTnLst>
                                    <p:anim calcmode="lin" valueType="num">
                                      <p:cBhvr>
                                        <p:cTn id="74" dur="1000"/>
                                        <p:tgtEl>
                                          <p:spTgt spid="4098"/>
                                        </p:tgtEl>
                                        <p:attrNameLst>
                                          <p:attrName>ppt_w</p:attrName>
                                        </p:attrNameLst>
                                      </p:cBhvr>
                                      <p:tavLst>
                                        <p:tav tm="0">
                                          <p:val>
                                            <p:strVal val="ppt_w"/>
                                          </p:val>
                                        </p:tav>
                                        <p:tav tm="100000">
                                          <p:val>
                                            <p:fltVal val="0"/>
                                          </p:val>
                                        </p:tav>
                                      </p:tavLst>
                                    </p:anim>
                                    <p:anim calcmode="lin" valueType="num">
                                      <p:cBhvr>
                                        <p:cTn id="75" dur="1000"/>
                                        <p:tgtEl>
                                          <p:spTgt spid="4098"/>
                                        </p:tgtEl>
                                        <p:attrNameLst>
                                          <p:attrName>ppt_h</p:attrName>
                                        </p:attrNameLst>
                                      </p:cBhvr>
                                      <p:tavLst>
                                        <p:tav tm="0">
                                          <p:val>
                                            <p:strVal val="ppt_h"/>
                                          </p:val>
                                        </p:tav>
                                        <p:tav tm="100000">
                                          <p:val>
                                            <p:fltVal val="0"/>
                                          </p:val>
                                        </p:tav>
                                      </p:tavLst>
                                    </p:anim>
                                    <p:anim calcmode="lin" valueType="num">
                                      <p:cBhvr>
                                        <p:cTn id="76" dur="1000"/>
                                        <p:tgtEl>
                                          <p:spTgt spid="4098"/>
                                        </p:tgtEl>
                                        <p:attrNameLst>
                                          <p:attrName>style.rotation</p:attrName>
                                        </p:attrNameLst>
                                      </p:cBhvr>
                                      <p:tavLst>
                                        <p:tav tm="0">
                                          <p:val>
                                            <p:fltVal val="0"/>
                                          </p:val>
                                        </p:tav>
                                        <p:tav tm="100000">
                                          <p:val>
                                            <p:fltVal val="90"/>
                                          </p:val>
                                        </p:tav>
                                      </p:tavLst>
                                    </p:anim>
                                    <p:animEffect transition="out" filter="fade">
                                      <p:cBhvr>
                                        <p:cTn id="77" dur="1000"/>
                                        <p:tgtEl>
                                          <p:spTgt spid="4098"/>
                                        </p:tgtEl>
                                      </p:cBhvr>
                                    </p:animEffect>
                                    <p:set>
                                      <p:cBhvr>
                                        <p:cTn id="78" dur="1" fill="hold">
                                          <p:stCondLst>
                                            <p:cond delay="999"/>
                                          </p:stCondLst>
                                        </p:cTn>
                                        <p:tgtEl>
                                          <p:spTgt spid="409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31" presetClass="entr" presetSubtype="0" fill="hold" nodeType="clickEffect">
                                  <p:stCondLst>
                                    <p:cond delay="0"/>
                                  </p:stCondLst>
                                  <p:childTnLst>
                                    <p:set>
                                      <p:cBhvr>
                                        <p:cTn id="82" dur="1" fill="hold">
                                          <p:stCondLst>
                                            <p:cond delay="0"/>
                                          </p:stCondLst>
                                        </p:cTn>
                                        <p:tgtEl>
                                          <p:spTgt spid="4100"/>
                                        </p:tgtEl>
                                        <p:attrNameLst>
                                          <p:attrName>style.visibility</p:attrName>
                                        </p:attrNameLst>
                                      </p:cBhvr>
                                      <p:to>
                                        <p:strVal val="visible"/>
                                      </p:to>
                                    </p:set>
                                    <p:anim calcmode="lin" valueType="num">
                                      <p:cBhvr>
                                        <p:cTn id="83" dur="1000" fill="hold"/>
                                        <p:tgtEl>
                                          <p:spTgt spid="4100"/>
                                        </p:tgtEl>
                                        <p:attrNameLst>
                                          <p:attrName>ppt_w</p:attrName>
                                        </p:attrNameLst>
                                      </p:cBhvr>
                                      <p:tavLst>
                                        <p:tav tm="0">
                                          <p:val>
                                            <p:fltVal val="0"/>
                                          </p:val>
                                        </p:tav>
                                        <p:tav tm="100000">
                                          <p:val>
                                            <p:strVal val="#ppt_w"/>
                                          </p:val>
                                        </p:tav>
                                      </p:tavLst>
                                    </p:anim>
                                    <p:anim calcmode="lin" valueType="num">
                                      <p:cBhvr>
                                        <p:cTn id="84" dur="1000" fill="hold"/>
                                        <p:tgtEl>
                                          <p:spTgt spid="4100"/>
                                        </p:tgtEl>
                                        <p:attrNameLst>
                                          <p:attrName>ppt_h</p:attrName>
                                        </p:attrNameLst>
                                      </p:cBhvr>
                                      <p:tavLst>
                                        <p:tav tm="0">
                                          <p:val>
                                            <p:fltVal val="0"/>
                                          </p:val>
                                        </p:tav>
                                        <p:tav tm="100000">
                                          <p:val>
                                            <p:strVal val="#ppt_h"/>
                                          </p:val>
                                        </p:tav>
                                      </p:tavLst>
                                    </p:anim>
                                    <p:anim calcmode="lin" valueType="num">
                                      <p:cBhvr>
                                        <p:cTn id="85" dur="1000" fill="hold"/>
                                        <p:tgtEl>
                                          <p:spTgt spid="4100"/>
                                        </p:tgtEl>
                                        <p:attrNameLst>
                                          <p:attrName>style.rotation</p:attrName>
                                        </p:attrNameLst>
                                      </p:cBhvr>
                                      <p:tavLst>
                                        <p:tav tm="0">
                                          <p:val>
                                            <p:fltVal val="90"/>
                                          </p:val>
                                        </p:tav>
                                        <p:tav tm="100000">
                                          <p:val>
                                            <p:fltVal val="0"/>
                                          </p:val>
                                        </p:tav>
                                      </p:tavLst>
                                    </p:anim>
                                    <p:animEffect transition="in" filter="fade">
                                      <p:cBhvr>
                                        <p:cTn id="86" dur="1000"/>
                                        <p:tgtEl>
                                          <p:spTgt spid="4100"/>
                                        </p:tgtEl>
                                      </p:cBhvr>
                                    </p:animEffect>
                                  </p:childTnLst>
                                </p:cTn>
                              </p:par>
                            </p:childTnLst>
                          </p:cTn>
                        </p:par>
                      </p:childTnLst>
                    </p:cTn>
                  </p:par>
                  <p:par>
                    <p:cTn id="87" fill="hold">
                      <p:stCondLst>
                        <p:cond delay="indefinite"/>
                      </p:stCondLst>
                      <p:childTnLst>
                        <p:par>
                          <p:cTn id="88" fill="hold">
                            <p:stCondLst>
                              <p:cond delay="0"/>
                            </p:stCondLst>
                            <p:childTnLst>
                              <p:par>
                                <p:cTn id="89" presetID="31" presetClass="exit" presetSubtype="0" fill="hold" nodeType="clickEffect">
                                  <p:stCondLst>
                                    <p:cond delay="0"/>
                                  </p:stCondLst>
                                  <p:childTnLst>
                                    <p:anim calcmode="lin" valueType="num">
                                      <p:cBhvr>
                                        <p:cTn id="90" dur="1000"/>
                                        <p:tgtEl>
                                          <p:spTgt spid="4100"/>
                                        </p:tgtEl>
                                        <p:attrNameLst>
                                          <p:attrName>ppt_w</p:attrName>
                                        </p:attrNameLst>
                                      </p:cBhvr>
                                      <p:tavLst>
                                        <p:tav tm="0">
                                          <p:val>
                                            <p:strVal val="ppt_w"/>
                                          </p:val>
                                        </p:tav>
                                        <p:tav tm="100000">
                                          <p:val>
                                            <p:fltVal val="0"/>
                                          </p:val>
                                        </p:tav>
                                      </p:tavLst>
                                    </p:anim>
                                    <p:anim calcmode="lin" valueType="num">
                                      <p:cBhvr>
                                        <p:cTn id="91" dur="1000"/>
                                        <p:tgtEl>
                                          <p:spTgt spid="4100"/>
                                        </p:tgtEl>
                                        <p:attrNameLst>
                                          <p:attrName>ppt_h</p:attrName>
                                        </p:attrNameLst>
                                      </p:cBhvr>
                                      <p:tavLst>
                                        <p:tav tm="0">
                                          <p:val>
                                            <p:strVal val="ppt_h"/>
                                          </p:val>
                                        </p:tav>
                                        <p:tav tm="100000">
                                          <p:val>
                                            <p:fltVal val="0"/>
                                          </p:val>
                                        </p:tav>
                                      </p:tavLst>
                                    </p:anim>
                                    <p:anim calcmode="lin" valueType="num">
                                      <p:cBhvr>
                                        <p:cTn id="92" dur="1000"/>
                                        <p:tgtEl>
                                          <p:spTgt spid="4100"/>
                                        </p:tgtEl>
                                        <p:attrNameLst>
                                          <p:attrName>style.rotation</p:attrName>
                                        </p:attrNameLst>
                                      </p:cBhvr>
                                      <p:tavLst>
                                        <p:tav tm="0">
                                          <p:val>
                                            <p:fltVal val="0"/>
                                          </p:val>
                                        </p:tav>
                                        <p:tav tm="100000">
                                          <p:val>
                                            <p:fltVal val="90"/>
                                          </p:val>
                                        </p:tav>
                                      </p:tavLst>
                                    </p:anim>
                                    <p:animEffect transition="out" filter="fade">
                                      <p:cBhvr>
                                        <p:cTn id="93" dur="1000"/>
                                        <p:tgtEl>
                                          <p:spTgt spid="4100"/>
                                        </p:tgtEl>
                                      </p:cBhvr>
                                    </p:animEffect>
                                    <p:set>
                                      <p:cBhvr>
                                        <p:cTn id="94" dur="1" fill="hold">
                                          <p:stCondLst>
                                            <p:cond delay="999"/>
                                          </p:stCondLst>
                                        </p:cTn>
                                        <p:tgtEl>
                                          <p:spTgt spid="4100"/>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31" presetClass="entr" presetSubtype="0" fill="hold" nodeType="clickEffect">
                                  <p:stCondLst>
                                    <p:cond delay="0"/>
                                  </p:stCondLst>
                                  <p:childTnLst>
                                    <p:set>
                                      <p:cBhvr>
                                        <p:cTn id="98" dur="1" fill="hold">
                                          <p:stCondLst>
                                            <p:cond delay="0"/>
                                          </p:stCondLst>
                                        </p:cTn>
                                        <p:tgtEl>
                                          <p:spTgt spid="4124"/>
                                        </p:tgtEl>
                                        <p:attrNameLst>
                                          <p:attrName>style.visibility</p:attrName>
                                        </p:attrNameLst>
                                      </p:cBhvr>
                                      <p:to>
                                        <p:strVal val="visible"/>
                                      </p:to>
                                    </p:set>
                                    <p:anim calcmode="lin" valueType="num">
                                      <p:cBhvr>
                                        <p:cTn id="99" dur="1000" fill="hold"/>
                                        <p:tgtEl>
                                          <p:spTgt spid="4124"/>
                                        </p:tgtEl>
                                        <p:attrNameLst>
                                          <p:attrName>ppt_w</p:attrName>
                                        </p:attrNameLst>
                                      </p:cBhvr>
                                      <p:tavLst>
                                        <p:tav tm="0">
                                          <p:val>
                                            <p:fltVal val="0"/>
                                          </p:val>
                                        </p:tav>
                                        <p:tav tm="100000">
                                          <p:val>
                                            <p:strVal val="#ppt_w"/>
                                          </p:val>
                                        </p:tav>
                                      </p:tavLst>
                                    </p:anim>
                                    <p:anim calcmode="lin" valueType="num">
                                      <p:cBhvr>
                                        <p:cTn id="100" dur="1000" fill="hold"/>
                                        <p:tgtEl>
                                          <p:spTgt spid="4124"/>
                                        </p:tgtEl>
                                        <p:attrNameLst>
                                          <p:attrName>ppt_h</p:attrName>
                                        </p:attrNameLst>
                                      </p:cBhvr>
                                      <p:tavLst>
                                        <p:tav tm="0">
                                          <p:val>
                                            <p:fltVal val="0"/>
                                          </p:val>
                                        </p:tav>
                                        <p:tav tm="100000">
                                          <p:val>
                                            <p:strVal val="#ppt_h"/>
                                          </p:val>
                                        </p:tav>
                                      </p:tavLst>
                                    </p:anim>
                                    <p:anim calcmode="lin" valueType="num">
                                      <p:cBhvr>
                                        <p:cTn id="101" dur="1000" fill="hold"/>
                                        <p:tgtEl>
                                          <p:spTgt spid="4124"/>
                                        </p:tgtEl>
                                        <p:attrNameLst>
                                          <p:attrName>style.rotation</p:attrName>
                                        </p:attrNameLst>
                                      </p:cBhvr>
                                      <p:tavLst>
                                        <p:tav tm="0">
                                          <p:val>
                                            <p:fltVal val="90"/>
                                          </p:val>
                                        </p:tav>
                                        <p:tav tm="100000">
                                          <p:val>
                                            <p:fltVal val="0"/>
                                          </p:val>
                                        </p:tav>
                                      </p:tavLst>
                                    </p:anim>
                                    <p:animEffect transition="in" filter="fade">
                                      <p:cBhvr>
                                        <p:cTn id="102" dur="1000"/>
                                        <p:tgtEl>
                                          <p:spTgt spid="4124"/>
                                        </p:tgtEl>
                                      </p:cBhvr>
                                    </p:animEffect>
                                  </p:childTnLst>
                                </p:cTn>
                              </p:par>
                            </p:childTnLst>
                          </p:cTn>
                        </p:par>
                      </p:childTnLst>
                    </p:cTn>
                  </p:par>
                  <p:par>
                    <p:cTn id="103" fill="hold">
                      <p:stCondLst>
                        <p:cond delay="indefinite"/>
                      </p:stCondLst>
                      <p:childTnLst>
                        <p:par>
                          <p:cTn id="104" fill="hold">
                            <p:stCondLst>
                              <p:cond delay="0"/>
                            </p:stCondLst>
                            <p:childTnLst>
                              <p:par>
                                <p:cTn id="105" presetID="31" presetClass="exit" presetSubtype="0" fill="hold" nodeType="clickEffect">
                                  <p:stCondLst>
                                    <p:cond delay="0"/>
                                  </p:stCondLst>
                                  <p:childTnLst>
                                    <p:anim calcmode="lin" valueType="num">
                                      <p:cBhvr>
                                        <p:cTn id="106" dur="1000"/>
                                        <p:tgtEl>
                                          <p:spTgt spid="4124"/>
                                        </p:tgtEl>
                                        <p:attrNameLst>
                                          <p:attrName>ppt_w</p:attrName>
                                        </p:attrNameLst>
                                      </p:cBhvr>
                                      <p:tavLst>
                                        <p:tav tm="0">
                                          <p:val>
                                            <p:strVal val="ppt_w"/>
                                          </p:val>
                                        </p:tav>
                                        <p:tav tm="100000">
                                          <p:val>
                                            <p:fltVal val="0"/>
                                          </p:val>
                                        </p:tav>
                                      </p:tavLst>
                                    </p:anim>
                                    <p:anim calcmode="lin" valueType="num">
                                      <p:cBhvr>
                                        <p:cTn id="107" dur="1000"/>
                                        <p:tgtEl>
                                          <p:spTgt spid="4124"/>
                                        </p:tgtEl>
                                        <p:attrNameLst>
                                          <p:attrName>ppt_h</p:attrName>
                                        </p:attrNameLst>
                                      </p:cBhvr>
                                      <p:tavLst>
                                        <p:tav tm="0">
                                          <p:val>
                                            <p:strVal val="ppt_h"/>
                                          </p:val>
                                        </p:tav>
                                        <p:tav tm="100000">
                                          <p:val>
                                            <p:fltVal val="0"/>
                                          </p:val>
                                        </p:tav>
                                      </p:tavLst>
                                    </p:anim>
                                    <p:anim calcmode="lin" valueType="num">
                                      <p:cBhvr>
                                        <p:cTn id="108" dur="1000"/>
                                        <p:tgtEl>
                                          <p:spTgt spid="4124"/>
                                        </p:tgtEl>
                                        <p:attrNameLst>
                                          <p:attrName>style.rotation</p:attrName>
                                        </p:attrNameLst>
                                      </p:cBhvr>
                                      <p:tavLst>
                                        <p:tav tm="0">
                                          <p:val>
                                            <p:fltVal val="0"/>
                                          </p:val>
                                        </p:tav>
                                        <p:tav tm="100000">
                                          <p:val>
                                            <p:fltVal val="90"/>
                                          </p:val>
                                        </p:tav>
                                      </p:tavLst>
                                    </p:anim>
                                    <p:animEffect transition="out" filter="fade">
                                      <p:cBhvr>
                                        <p:cTn id="109" dur="1000"/>
                                        <p:tgtEl>
                                          <p:spTgt spid="4124"/>
                                        </p:tgtEl>
                                      </p:cBhvr>
                                    </p:animEffect>
                                    <p:set>
                                      <p:cBhvr>
                                        <p:cTn id="110" dur="1" fill="hold">
                                          <p:stCondLst>
                                            <p:cond delay="999"/>
                                          </p:stCondLst>
                                        </p:cTn>
                                        <p:tgtEl>
                                          <p:spTgt spid="4124"/>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31" presetClass="entr" presetSubtype="0" fill="hold" nodeType="clickEffect">
                                  <p:stCondLst>
                                    <p:cond delay="0"/>
                                  </p:stCondLst>
                                  <p:childTnLst>
                                    <p:set>
                                      <p:cBhvr>
                                        <p:cTn id="114" dur="1" fill="hold">
                                          <p:stCondLst>
                                            <p:cond delay="0"/>
                                          </p:stCondLst>
                                        </p:cTn>
                                        <p:tgtEl>
                                          <p:spTgt spid="4128"/>
                                        </p:tgtEl>
                                        <p:attrNameLst>
                                          <p:attrName>style.visibility</p:attrName>
                                        </p:attrNameLst>
                                      </p:cBhvr>
                                      <p:to>
                                        <p:strVal val="visible"/>
                                      </p:to>
                                    </p:set>
                                    <p:anim calcmode="lin" valueType="num">
                                      <p:cBhvr>
                                        <p:cTn id="115" dur="1000" fill="hold"/>
                                        <p:tgtEl>
                                          <p:spTgt spid="4128"/>
                                        </p:tgtEl>
                                        <p:attrNameLst>
                                          <p:attrName>ppt_w</p:attrName>
                                        </p:attrNameLst>
                                      </p:cBhvr>
                                      <p:tavLst>
                                        <p:tav tm="0">
                                          <p:val>
                                            <p:fltVal val="0"/>
                                          </p:val>
                                        </p:tav>
                                        <p:tav tm="100000">
                                          <p:val>
                                            <p:strVal val="#ppt_w"/>
                                          </p:val>
                                        </p:tav>
                                      </p:tavLst>
                                    </p:anim>
                                    <p:anim calcmode="lin" valueType="num">
                                      <p:cBhvr>
                                        <p:cTn id="116" dur="1000" fill="hold"/>
                                        <p:tgtEl>
                                          <p:spTgt spid="4128"/>
                                        </p:tgtEl>
                                        <p:attrNameLst>
                                          <p:attrName>ppt_h</p:attrName>
                                        </p:attrNameLst>
                                      </p:cBhvr>
                                      <p:tavLst>
                                        <p:tav tm="0">
                                          <p:val>
                                            <p:fltVal val="0"/>
                                          </p:val>
                                        </p:tav>
                                        <p:tav tm="100000">
                                          <p:val>
                                            <p:strVal val="#ppt_h"/>
                                          </p:val>
                                        </p:tav>
                                      </p:tavLst>
                                    </p:anim>
                                    <p:anim calcmode="lin" valueType="num">
                                      <p:cBhvr>
                                        <p:cTn id="117" dur="1000" fill="hold"/>
                                        <p:tgtEl>
                                          <p:spTgt spid="4128"/>
                                        </p:tgtEl>
                                        <p:attrNameLst>
                                          <p:attrName>style.rotation</p:attrName>
                                        </p:attrNameLst>
                                      </p:cBhvr>
                                      <p:tavLst>
                                        <p:tav tm="0">
                                          <p:val>
                                            <p:fltVal val="90"/>
                                          </p:val>
                                        </p:tav>
                                        <p:tav tm="100000">
                                          <p:val>
                                            <p:fltVal val="0"/>
                                          </p:val>
                                        </p:tav>
                                      </p:tavLst>
                                    </p:anim>
                                    <p:animEffect transition="in" filter="fade">
                                      <p:cBhvr>
                                        <p:cTn id="118" dur="1000"/>
                                        <p:tgtEl>
                                          <p:spTgt spid="4128"/>
                                        </p:tgtEl>
                                      </p:cBhvr>
                                    </p:animEffect>
                                  </p:childTnLst>
                                </p:cTn>
                              </p:par>
                            </p:childTnLst>
                          </p:cTn>
                        </p:par>
                      </p:childTnLst>
                    </p:cTn>
                  </p:par>
                  <p:par>
                    <p:cTn id="119" fill="hold">
                      <p:stCondLst>
                        <p:cond delay="indefinite"/>
                      </p:stCondLst>
                      <p:childTnLst>
                        <p:par>
                          <p:cTn id="120" fill="hold">
                            <p:stCondLst>
                              <p:cond delay="0"/>
                            </p:stCondLst>
                            <p:childTnLst>
                              <p:par>
                                <p:cTn id="121" presetID="31" presetClass="exit" presetSubtype="0" fill="hold" nodeType="clickEffect">
                                  <p:stCondLst>
                                    <p:cond delay="0"/>
                                  </p:stCondLst>
                                  <p:childTnLst>
                                    <p:anim calcmode="lin" valueType="num">
                                      <p:cBhvr>
                                        <p:cTn id="122" dur="1000"/>
                                        <p:tgtEl>
                                          <p:spTgt spid="4128"/>
                                        </p:tgtEl>
                                        <p:attrNameLst>
                                          <p:attrName>ppt_w</p:attrName>
                                        </p:attrNameLst>
                                      </p:cBhvr>
                                      <p:tavLst>
                                        <p:tav tm="0">
                                          <p:val>
                                            <p:strVal val="ppt_w"/>
                                          </p:val>
                                        </p:tav>
                                        <p:tav tm="100000">
                                          <p:val>
                                            <p:fltVal val="0"/>
                                          </p:val>
                                        </p:tav>
                                      </p:tavLst>
                                    </p:anim>
                                    <p:anim calcmode="lin" valueType="num">
                                      <p:cBhvr>
                                        <p:cTn id="123" dur="1000"/>
                                        <p:tgtEl>
                                          <p:spTgt spid="4128"/>
                                        </p:tgtEl>
                                        <p:attrNameLst>
                                          <p:attrName>ppt_h</p:attrName>
                                        </p:attrNameLst>
                                      </p:cBhvr>
                                      <p:tavLst>
                                        <p:tav tm="0">
                                          <p:val>
                                            <p:strVal val="ppt_h"/>
                                          </p:val>
                                        </p:tav>
                                        <p:tav tm="100000">
                                          <p:val>
                                            <p:fltVal val="0"/>
                                          </p:val>
                                        </p:tav>
                                      </p:tavLst>
                                    </p:anim>
                                    <p:anim calcmode="lin" valueType="num">
                                      <p:cBhvr>
                                        <p:cTn id="124" dur="1000"/>
                                        <p:tgtEl>
                                          <p:spTgt spid="4128"/>
                                        </p:tgtEl>
                                        <p:attrNameLst>
                                          <p:attrName>style.rotation</p:attrName>
                                        </p:attrNameLst>
                                      </p:cBhvr>
                                      <p:tavLst>
                                        <p:tav tm="0">
                                          <p:val>
                                            <p:fltVal val="0"/>
                                          </p:val>
                                        </p:tav>
                                        <p:tav tm="100000">
                                          <p:val>
                                            <p:fltVal val="90"/>
                                          </p:val>
                                        </p:tav>
                                      </p:tavLst>
                                    </p:anim>
                                    <p:animEffect transition="out" filter="fade">
                                      <p:cBhvr>
                                        <p:cTn id="125" dur="1000"/>
                                        <p:tgtEl>
                                          <p:spTgt spid="4128"/>
                                        </p:tgtEl>
                                      </p:cBhvr>
                                    </p:animEffect>
                                    <p:set>
                                      <p:cBhvr>
                                        <p:cTn id="126" dur="1" fill="hold">
                                          <p:stCondLst>
                                            <p:cond delay="999"/>
                                          </p:stCondLst>
                                        </p:cTn>
                                        <p:tgtEl>
                                          <p:spTgt spid="4128"/>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31" presetClass="entr" presetSubtype="0" fill="hold" nodeType="clickEffect">
                                  <p:stCondLst>
                                    <p:cond delay="0"/>
                                  </p:stCondLst>
                                  <p:childTnLst>
                                    <p:set>
                                      <p:cBhvr>
                                        <p:cTn id="130" dur="1" fill="hold">
                                          <p:stCondLst>
                                            <p:cond delay="0"/>
                                          </p:stCondLst>
                                        </p:cTn>
                                        <p:tgtEl>
                                          <p:spTgt spid="4129"/>
                                        </p:tgtEl>
                                        <p:attrNameLst>
                                          <p:attrName>style.visibility</p:attrName>
                                        </p:attrNameLst>
                                      </p:cBhvr>
                                      <p:to>
                                        <p:strVal val="visible"/>
                                      </p:to>
                                    </p:set>
                                    <p:anim calcmode="lin" valueType="num">
                                      <p:cBhvr>
                                        <p:cTn id="131" dur="1000" fill="hold"/>
                                        <p:tgtEl>
                                          <p:spTgt spid="4129"/>
                                        </p:tgtEl>
                                        <p:attrNameLst>
                                          <p:attrName>ppt_w</p:attrName>
                                        </p:attrNameLst>
                                      </p:cBhvr>
                                      <p:tavLst>
                                        <p:tav tm="0">
                                          <p:val>
                                            <p:fltVal val="0"/>
                                          </p:val>
                                        </p:tav>
                                        <p:tav tm="100000">
                                          <p:val>
                                            <p:strVal val="#ppt_w"/>
                                          </p:val>
                                        </p:tav>
                                      </p:tavLst>
                                    </p:anim>
                                    <p:anim calcmode="lin" valueType="num">
                                      <p:cBhvr>
                                        <p:cTn id="132" dur="1000" fill="hold"/>
                                        <p:tgtEl>
                                          <p:spTgt spid="4129"/>
                                        </p:tgtEl>
                                        <p:attrNameLst>
                                          <p:attrName>ppt_h</p:attrName>
                                        </p:attrNameLst>
                                      </p:cBhvr>
                                      <p:tavLst>
                                        <p:tav tm="0">
                                          <p:val>
                                            <p:fltVal val="0"/>
                                          </p:val>
                                        </p:tav>
                                        <p:tav tm="100000">
                                          <p:val>
                                            <p:strVal val="#ppt_h"/>
                                          </p:val>
                                        </p:tav>
                                      </p:tavLst>
                                    </p:anim>
                                    <p:anim calcmode="lin" valueType="num">
                                      <p:cBhvr>
                                        <p:cTn id="133" dur="1000" fill="hold"/>
                                        <p:tgtEl>
                                          <p:spTgt spid="4129"/>
                                        </p:tgtEl>
                                        <p:attrNameLst>
                                          <p:attrName>style.rotation</p:attrName>
                                        </p:attrNameLst>
                                      </p:cBhvr>
                                      <p:tavLst>
                                        <p:tav tm="0">
                                          <p:val>
                                            <p:fltVal val="90"/>
                                          </p:val>
                                        </p:tav>
                                        <p:tav tm="100000">
                                          <p:val>
                                            <p:fltVal val="0"/>
                                          </p:val>
                                        </p:tav>
                                      </p:tavLst>
                                    </p:anim>
                                    <p:animEffect transition="in" filter="fade">
                                      <p:cBhvr>
                                        <p:cTn id="134" dur="1000"/>
                                        <p:tgtEl>
                                          <p:spTgt spid="4129"/>
                                        </p:tgtEl>
                                      </p:cBhvr>
                                    </p:animEffect>
                                  </p:childTnLst>
                                </p:cTn>
                              </p:par>
                            </p:childTnLst>
                          </p:cTn>
                        </p:par>
                      </p:childTnLst>
                    </p:cTn>
                  </p:par>
                  <p:par>
                    <p:cTn id="135" fill="hold">
                      <p:stCondLst>
                        <p:cond delay="indefinite"/>
                      </p:stCondLst>
                      <p:childTnLst>
                        <p:par>
                          <p:cTn id="136" fill="hold">
                            <p:stCondLst>
                              <p:cond delay="0"/>
                            </p:stCondLst>
                            <p:childTnLst>
                              <p:par>
                                <p:cTn id="137" presetID="31" presetClass="exit" presetSubtype="0" fill="hold" nodeType="clickEffect">
                                  <p:stCondLst>
                                    <p:cond delay="0"/>
                                  </p:stCondLst>
                                  <p:childTnLst>
                                    <p:anim calcmode="lin" valueType="num">
                                      <p:cBhvr>
                                        <p:cTn id="138" dur="1000"/>
                                        <p:tgtEl>
                                          <p:spTgt spid="4129"/>
                                        </p:tgtEl>
                                        <p:attrNameLst>
                                          <p:attrName>ppt_w</p:attrName>
                                        </p:attrNameLst>
                                      </p:cBhvr>
                                      <p:tavLst>
                                        <p:tav tm="0">
                                          <p:val>
                                            <p:strVal val="ppt_w"/>
                                          </p:val>
                                        </p:tav>
                                        <p:tav tm="100000">
                                          <p:val>
                                            <p:fltVal val="0"/>
                                          </p:val>
                                        </p:tav>
                                      </p:tavLst>
                                    </p:anim>
                                    <p:anim calcmode="lin" valueType="num">
                                      <p:cBhvr>
                                        <p:cTn id="139" dur="1000"/>
                                        <p:tgtEl>
                                          <p:spTgt spid="4129"/>
                                        </p:tgtEl>
                                        <p:attrNameLst>
                                          <p:attrName>ppt_h</p:attrName>
                                        </p:attrNameLst>
                                      </p:cBhvr>
                                      <p:tavLst>
                                        <p:tav tm="0">
                                          <p:val>
                                            <p:strVal val="ppt_h"/>
                                          </p:val>
                                        </p:tav>
                                        <p:tav tm="100000">
                                          <p:val>
                                            <p:fltVal val="0"/>
                                          </p:val>
                                        </p:tav>
                                      </p:tavLst>
                                    </p:anim>
                                    <p:anim calcmode="lin" valueType="num">
                                      <p:cBhvr>
                                        <p:cTn id="140" dur="1000"/>
                                        <p:tgtEl>
                                          <p:spTgt spid="4129"/>
                                        </p:tgtEl>
                                        <p:attrNameLst>
                                          <p:attrName>style.rotation</p:attrName>
                                        </p:attrNameLst>
                                      </p:cBhvr>
                                      <p:tavLst>
                                        <p:tav tm="0">
                                          <p:val>
                                            <p:fltVal val="0"/>
                                          </p:val>
                                        </p:tav>
                                        <p:tav tm="100000">
                                          <p:val>
                                            <p:fltVal val="90"/>
                                          </p:val>
                                        </p:tav>
                                      </p:tavLst>
                                    </p:anim>
                                    <p:animEffect transition="out" filter="fade">
                                      <p:cBhvr>
                                        <p:cTn id="141" dur="1000"/>
                                        <p:tgtEl>
                                          <p:spTgt spid="4129"/>
                                        </p:tgtEl>
                                      </p:cBhvr>
                                    </p:animEffect>
                                    <p:set>
                                      <p:cBhvr>
                                        <p:cTn id="142" dur="1" fill="hold">
                                          <p:stCondLst>
                                            <p:cond delay="999"/>
                                          </p:stCondLst>
                                        </p:cTn>
                                        <p:tgtEl>
                                          <p:spTgt spid="4129"/>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31" presetClass="entr" presetSubtype="0" fill="hold" nodeType="clickEffect">
                                  <p:stCondLst>
                                    <p:cond delay="0"/>
                                  </p:stCondLst>
                                  <p:childTnLst>
                                    <p:set>
                                      <p:cBhvr>
                                        <p:cTn id="146" dur="1" fill="hold">
                                          <p:stCondLst>
                                            <p:cond delay="0"/>
                                          </p:stCondLst>
                                        </p:cTn>
                                        <p:tgtEl>
                                          <p:spTgt spid="4130"/>
                                        </p:tgtEl>
                                        <p:attrNameLst>
                                          <p:attrName>style.visibility</p:attrName>
                                        </p:attrNameLst>
                                      </p:cBhvr>
                                      <p:to>
                                        <p:strVal val="visible"/>
                                      </p:to>
                                    </p:set>
                                    <p:anim calcmode="lin" valueType="num">
                                      <p:cBhvr>
                                        <p:cTn id="147" dur="1000" fill="hold"/>
                                        <p:tgtEl>
                                          <p:spTgt spid="4130"/>
                                        </p:tgtEl>
                                        <p:attrNameLst>
                                          <p:attrName>ppt_w</p:attrName>
                                        </p:attrNameLst>
                                      </p:cBhvr>
                                      <p:tavLst>
                                        <p:tav tm="0">
                                          <p:val>
                                            <p:fltVal val="0"/>
                                          </p:val>
                                        </p:tav>
                                        <p:tav tm="100000">
                                          <p:val>
                                            <p:strVal val="#ppt_w"/>
                                          </p:val>
                                        </p:tav>
                                      </p:tavLst>
                                    </p:anim>
                                    <p:anim calcmode="lin" valueType="num">
                                      <p:cBhvr>
                                        <p:cTn id="148" dur="1000" fill="hold"/>
                                        <p:tgtEl>
                                          <p:spTgt spid="4130"/>
                                        </p:tgtEl>
                                        <p:attrNameLst>
                                          <p:attrName>ppt_h</p:attrName>
                                        </p:attrNameLst>
                                      </p:cBhvr>
                                      <p:tavLst>
                                        <p:tav tm="0">
                                          <p:val>
                                            <p:fltVal val="0"/>
                                          </p:val>
                                        </p:tav>
                                        <p:tav tm="100000">
                                          <p:val>
                                            <p:strVal val="#ppt_h"/>
                                          </p:val>
                                        </p:tav>
                                      </p:tavLst>
                                    </p:anim>
                                    <p:anim calcmode="lin" valueType="num">
                                      <p:cBhvr>
                                        <p:cTn id="149" dur="1000" fill="hold"/>
                                        <p:tgtEl>
                                          <p:spTgt spid="4130"/>
                                        </p:tgtEl>
                                        <p:attrNameLst>
                                          <p:attrName>style.rotation</p:attrName>
                                        </p:attrNameLst>
                                      </p:cBhvr>
                                      <p:tavLst>
                                        <p:tav tm="0">
                                          <p:val>
                                            <p:fltVal val="90"/>
                                          </p:val>
                                        </p:tav>
                                        <p:tav tm="100000">
                                          <p:val>
                                            <p:fltVal val="0"/>
                                          </p:val>
                                        </p:tav>
                                      </p:tavLst>
                                    </p:anim>
                                    <p:animEffect transition="in" filter="fade">
                                      <p:cBhvr>
                                        <p:cTn id="150" dur="1000"/>
                                        <p:tgtEl>
                                          <p:spTgt spid="4130"/>
                                        </p:tgtEl>
                                      </p:cBhvr>
                                    </p:animEffect>
                                  </p:childTnLst>
                                </p:cTn>
                              </p:par>
                            </p:childTnLst>
                          </p:cTn>
                        </p:par>
                      </p:childTnLst>
                    </p:cTn>
                  </p:par>
                  <p:par>
                    <p:cTn id="151" fill="hold">
                      <p:stCondLst>
                        <p:cond delay="indefinite"/>
                      </p:stCondLst>
                      <p:childTnLst>
                        <p:par>
                          <p:cTn id="152" fill="hold">
                            <p:stCondLst>
                              <p:cond delay="0"/>
                            </p:stCondLst>
                            <p:childTnLst>
                              <p:par>
                                <p:cTn id="153" presetID="31" presetClass="exit" presetSubtype="0" fill="hold" nodeType="clickEffect">
                                  <p:stCondLst>
                                    <p:cond delay="0"/>
                                  </p:stCondLst>
                                  <p:childTnLst>
                                    <p:anim calcmode="lin" valueType="num">
                                      <p:cBhvr>
                                        <p:cTn id="154" dur="1000"/>
                                        <p:tgtEl>
                                          <p:spTgt spid="4130"/>
                                        </p:tgtEl>
                                        <p:attrNameLst>
                                          <p:attrName>ppt_w</p:attrName>
                                        </p:attrNameLst>
                                      </p:cBhvr>
                                      <p:tavLst>
                                        <p:tav tm="0">
                                          <p:val>
                                            <p:strVal val="ppt_w"/>
                                          </p:val>
                                        </p:tav>
                                        <p:tav tm="100000">
                                          <p:val>
                                            <p:fltVal val="0"/>
                                          </p:val>
                                        </p:tav>
                                      </p:tavLst>
                                    </p:anim>
                                    <p:anim calcmode="lin" valueType="num">
                                      <p:cBhvr>
                                        <p:cTn id="155" dur="1000"/>
                                        <p:tgtEl>
                                          <p:spTgt spid="4130"/>
                                        </p:tgtEl>
                                        <p:attrNameLst>
                                          <p:attrName>ppt_h</p:attrName>
                                        </p:attrNameLst>
                                      </p:cBhvr>
                                      <p:tavLst>
                                        <p:tav tm="0">
                                          <p:val>
                                            <p:strVal val="ppt_h"/>
                                          </p:val>
                                        </p:tav>
                                        <p:tav tm="100000">
                                          <p:val>
                                            <p:fltVal val="0"/>
                                          </p:val>
                                        </p:tav>
                                      </p:tavLst>
                                    </p:anim>
                                    <p:anim calcmode="lin" valueType="num">
                                      <p:cBhvr>
                                        <p:cTn id="156" dur="1000"/>
                                        <p:tgtEl>
                                          <p:spTgt spid="4130"/>
                                        </p:tgtEl>
                                        <p:attrNameLst>
                                          <p:attrName>style.rotation</p:attrName>
                                        </p:attrNameLst>
                                      </p:cBhvr>
                                      <p:tavLst>
                                        <p:tav tm="0">
                                          <p:val>
                                            <p:fltVal val="0"/>
                                          </p:val>
                                        </p:tav>
                                        <p:tav tm="100000">
                                          <p:val>
                                            <p:fltVal val="90"/>
                                          </p:val>
                                        </p:tav>
                                      </p:tavLst>
                                    </p:anim>
                                    <p:animEffect transition="out" filter="fade">
                                      <p:cBhvr>
                                        <p:cTn id="157" dur="1000"/>
                                        <p:tgtEl>
                                          <p:spTgt spid="4130"/>
                                        </p:tgtEl>
                                      </p:cBhvr>
                                    </p:animEffect>
                                    <p:set>
                                      <p:cBhvr>
                                        <p:cTn id="158" dur="1" fill="hold">
                                          <p:stCondLst>
                                            <p:cond delay="999"/>
                                          </p:stCondLst>
                                        </p:cTn>
                                        <p:tgtEl>
                                          <p:spTgt spid="4130"/>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31" presetClass="entr" presetSubtype="0" fill="hold" nodeType="clickEffect">
                                  <p:stCondLst>
                                    <p:cond delay="0"/>
                                  </p:stCondLst>
                                  <p:childTnLst>
                                    <p:set>
                                      <p:cBhvr>
                                        <p:cTn id="162" dur="1" fill="hold">
                                          <p:stCondLst>
                                            <p:cond delay="0"/>
                                          </p:stCondLst>
                                        </p:cTn>
                                        <p:tgtEl>
                                          <p:spTgt spid="4131"/>
                                        </p:tgtEl>
                                        <p:attrNameLst>
                                          <p:attrName>style.visibility</p:attrName>
                                        </p:attrNameLst>
                                      </p:cBhvr>
                                      <p:to>
                                        <p:strVal val="visible"/>
                                      </p:to>
                                    </p:set>
                                    <p:anim calcmode="lin" valueType="num">
                                      <p:cBhvr>
                                        <p:cTn id="163" dur="1000" fill="hold"/>
                                        <p:tgtEl>
                                          <p:spTgt spid="4131"/>
                                        </p:tgtEl>
                                        <p:attrNameLst>
                                          <p:attrName>ppt_w</p:attrName>
                                        </p:attrNameLst>
                                      </p:cBhvr>
                                      <p:tavLst>
                                        <p:tav tm="0">
                                          <p:val>
                                            <p:fltVal val="0"/>
                                          </p:val>
                                        </p:tav>
                                        <p:tav tm="100000">
                                          <p:val>
                                            <p:strVal val="#ppt_w"/>
                                          </p:val>
                                        </p:tav>
                                      </p:tavLst>
                                    </p:anim>
                                    <p:anim calcmode="lin" valueType="num">
                                      <p:cBhvr>
                                        <p:cTn id="164" dur="1000" fill="hold"/>
                                        <p:tgtEl>
                                          <p:spTgt spid="4131"/>
                                        </p:tgtEl>
                                        <p:attrNameLst>
                                          <p:attrName>ppt_h</p:attrName>
                                        </p:attrNameLst>
                                      </p:cBhvr>
                                      <p:tavLst>
                                        <p:tav tm="0">
                                          <p:val>
                                            <p:fltVal val="0"/>
                                          </p:val>
                                        </p:tav>
                                        <p:tav tm="100000">
                                          <p:val>
                                            <p:strVal val="#ppt_h"/>
                                          </p:val>
                                        </p:tav>
                                      </p:tavLst>
                                    </p:anim>
                                    <p:anim calcmode="lin" valueType="num">
                                      <p:cBhvr>
                                        <p:cTn id="165" dur="1000" fill="hold"/>
                                        <p:tgtEl>
                                          <p:spTgt spid="4131"/>
                                        </p:tgtEl>
                                        <p:attrNameLst>
                                          <p:attrName>style.rotation</p:attrName>
                                        </p:attrNameLst>
                                      </p:cBhvr>
                                      <p:tavLst>
                                        <p:tav tm="0">
                                          <p:val>
                                            <p:fltVal val="90"/>
                                          </p:val>
                                        </p:tav>
                                        <p:tav tm="100000">
                                          <p:val>
                                            <p:fltVal val="0"/>
                                          </p:val>
                                        </p:tav>
                                      </p:tavLst>
                                    </p:anim>
                                    <p:animEffect transition="in" filter="fade">
                                      <p:cBhvr>
                                        <p:cTn id="166" dur="1000"/>
                                        <p:tgtEl>
                                          <p:spTgt spid="4131"/>
                                        </p:tgtEl>
                                      </p:cBhvr>
                                    </p:animEffect>
                                  </p:childTnLst>
                                </p:cTn>
                              </p:par>
                            </p:childTnLst>
                          </p:cTn>
                        </p:par>
                      </p:childTnLst>
                    </p:cTn>
                  </p:par>
                  <p:par>
                    <p:cTn id="167" fill="hold">
                      <p:stCondLst>
                        <p:cond delay="indefinite"/>
                      </p:stCondLst>
                      <p:childTnLst>
                        <p:par>
                          <p:cTn id="168" fill="hold">
                            <p:stCondLst>
                              <p:cond delay="0"/>
                            </p:stCondLst>
                            <p:childTnLst>
                              <p:par>
                                <p:cTn id="169" presetID="31" presetClass="exit" presetSubtype="0" fill="hold" nodeType="clickEffect">
                                  <p:stCondLst>
                                    <p:cond delay="0"/>
                                  </p:stCondLst>
                                  <p:childTnLst>
                                    <p:anim calcmode="lin" valueType="num">
                                      <p:cBhvr>
                                        <p:cTn id="170" dur="1000"/>
                                        <p:tgtEl>
                                          <p:spTgt spid="4131"/>
                                        </p:tgtEl>
                                        <p:attrNameLst>
                                          <p:attrName>ppt_w</p:attrName>
                                        </p:attrNameLst>
                                      </p:cBhvr>
                                      <p:tavLst>
                                        <p:tav tm="0">
                                          <p:val>
                                            <p:strVal val="ppt_w"/>
                                          </p:val>
                                        </p:tav>
                                        <p:tav tm="100000">
                                          <p:val>
                                            <p:fltVal val="0"/>
                                          </p:val>
                                        </p:tav>
                                      </p:tavLst>
                                    </p:anim>
                                    <p:anim calcmode="lin" valueType="num">
                                      <p:cBhvr>
                                        <p:cTn id="171" dur="1000"/>
                                        <p:tgtEl>
                                          <p:spTgt spid="4131"/>
                                        </p:tgtEl>
                                        <p:attrNameLst>
                                          <p:attrName>ppt_h</p:attrName>
                                        </p:attrNameLst>
                                      </p:cBhvr>
                                      <p:tavLst>
                                        <p:tav tm="0">
                                          <p:val>
                                            <p:strVal val="ppt_h"/>
                                          </p:val>
                                        </p:tav>
                                        <p:tav tm="100000">
                                          <p:val>
                                            <p:fltVal val="0"/>
                                          </p:val>
                                        </p:tav>
                                      </p:tavLst>
                                    </p:anim>
                                    <p:anim calcmode="lin" valueType="num">
                                      <p:cBhvr>
                                        <p:cTn id="172" dur="1000"/>
                                        <p:tgtEl>
                                          <p:spTgt spid="4131"/>
                                        </p:tgtEl>
                                        <p:attrNameLst>
                                          <p:attrName>style.rotation</p:attrName>
                                        </p:attrNameLst>
                                      </p:cBhvr>
                                      <p:tavLst>
                                        <p:tav tm="0">
                                          <p:val>
                                            <p:fltVal val="0"/>
                                          </p:val>
                                        </p:tav>
                                        <p:tav tm="100000">
                                          <p:val>
                                            <p:fltVal val="90"/>
                                          </p:val>
                                        </p:tav>
                                      </p:tavLst>
                                    </p:anim>
                                    <p:animEffect transition="out" filter="fade">
                                      <p:cBhvr>
                                        <p:cTn id="173" dur="1000"/>
                                        <p:tgtEl>
                                          <p:spTgt spid="4131"/>
                                        </p:tgtEl>
                                      </p:cBhvr>
                                    </p:animEffect>
                                    <p:set>
                                      <p:cBhvr>
                                        <p:cTn id="174" dur="1" fill="hold">
                                          <p:stCondLst>
                                            <p:cond delay="999"/>
                                          </p:stCondLst>
                                        </p:cTn>
                                        <p:tgtEl>
                                          <p:spTgt spid="41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7384"/>
            <a:ext cx="9144000" cy="836712"/>
            <a:chOff x="3149500" y="1354376"/>
            <a:chExt cx="5703430" cy="1286628"/>
          </a:xfrm>
        </p:grpSpPr>
        <p:sp>
          <p:nvSpPr>
            <p:cNvPr id="5" name="Rectangle 4"/>
            <p:cNvSpPr/>
            <p:nvPr/>
          </p:nvSpPr>
          <p:spPr>
            <a:xfrm>
              <a:off x="3149500" y="1354376"/>
              <a:ext cx="5703430" cy="1003565"/>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lvl="0" algn="ctr" fontAlgn="base">
                <a:spcBef>
                  <a:spcPct val="0"/>
                </a:spcBef>
                <a:spcAft>
                  <a:spcPct val="0"/>
                </a:spcAft>
              </a:pPr>
              <a:r>
                <a:rPr lang="fr-FR" sz="2800" dirty="0">
                  <a:solidFill>
                    <a:srgbClr val="FFFF00"/>
                  </a:solidFill>
                  <a:latin typeface="Comic Sans MS" pitchFamily="66" charset="0"/>
                </a:rPr>
                <a:t>Indications de la chimiothérapie</a:t>
              </a:r>
            </a:p>
          </p:txBody>
        </p:sp>
        <p:sp>
          <p:nvSpPr>
            <p:cNvPr id="6" name="Rectangle 5"/>
            <p:cNvSpPr/>
            <p:nvPr/>
          </p:nvSpPr>
          <p:spPr>
            <a:xfrm>
              <a:off x="3149500" y="1422995"/>
              <a:ext cx="2030015" cy="1218009"/>
            </a:xfrm>
            <a:prstGeom prst="rect">
              <a:avLst/>
            </a:prstGeom>
            <a:noFill/>
            <a:ln>
              <a:noFill/>
            </a:ln>
            <a:effectLst/>
          </p:spPr>
          <p:txBody>
            <a:bodyPr spcFirstLastPara="0" vert="horz" wrap="square" lIns="209550" tIns="209550" rIns="209550" bIns="209550" numCol="1" spcCol="1270" anchor="ctr" anchorCtr="0">
              <a:noAutofit/>
            </a:bodyPr>
            <a:lstStyle/>
            <a:p>
              <a:pPr marL="0" marR="0" lvl="0" indent="0" algn="ctr" defTabSz="2444750" eaLnBrk="1" fontAlgn="auto" latinLnBrk="0" hangingPunct="1">
                <a:lnSpc>
                  <a:spcPct val="90000"/>
                </a:lnSpc>
                <a:spcBef>
                  <a:spcPct val="0"/>
                </a:spcBef>
                <a:spcAft>
                  <a:spcPct val="35000"/>
                </a:spcAft>
                <a:buClrTx/>
                <a:buSzTx/>
                <a:buFontTx/>
                <a:buNone/>
                <a:tabLst/>
                <a:defRPr/>
              </a:pPr>
              <a:endParaRPr kumimoji="0" lang="fr-FR" sz="5500" b="0" i="0" u="none" strike="noStrike" kern="1200" cap="none" spc="0" normalizeH="0" baseline="0" noProof="0" dirty="0">
                <a:ln>
                  <a:noFill/>
                </a:ln>
                <a:solidFill>
                  <a:sysClr val="window" lastClr="FFFFFF"/>
                </a:solidFill>
                <a:effectLst/>
                <a:uLnTx/>
                <a:uFillTx/>
                <a:latin typeface="Calibri"/>
                <a:ea typeface="+mn-ea"/>
                <a:cs typeface="+mn-cs"/>
              </a:endParaRPr>
            </a:p>
          </p:txBody>
        </p:sp>
      </p:grpSp>
      <p:graphicFrame>
        <p:nvGraphicFramePr>
          <p:cNvPr id="8" name="Table 7"/>
          <p:cNvGraphicFramePr>
            <a:graphicFrameLocks noGrp="1"/>
          </p:cNvGraphicFramePr>
          <p:nvPr>
            <p:extLst>
              <p:ext uri="{D42A27DB-BD31-4B8C-83A1-F6EECF244321}">
                <p14:modId xmlns:p14="http://schemas.microsoft.com/office/powerpoint/2010/main" val="3537334178"/>
              </p:ext>
            </p:extLst>
          </p:nvPr>
        </p:nvGraphicFramePr>
        <p:xfrm>
          <a:off x="0" y="625249"/>
          <a:ext cx="9144000" cy="6116120"/>
        </p:xfrm>
        <a:graphic>
          <a:graphicData uri="http://schemas.openxmlformats.org/drawingml/2006/table">
            <a:tbl>
              <a:tblPr firstRow="1" firstCol="1" bandRow="1"/>
              <a:tblGrid>
                <a:gridCol w="2123728"/>
                <a:gridCol w="7020272"/>
              </a:tblGrid>
              <a:tr h="471080">
                <a:tc>
                  <a:txBody>
                    <a:bodyPr/>
                    <a:lstStyle/>
                    <a:p>
                      <a:pPr algn="ctr">
                        <a:lnSpc>
                          <a:spcPct val="115000"/>
                        </a:lnSpc>
                        <a:spcAft>
                          <a:spcPts val="1000"/>
                        </a:spcAft>
                      </a:pPr>
                      <a:r>
                        <a:rPr lang="fr-FR" sz="2400" b="1" dirty="0">
                          <a:solidFill>
                            <a:srgbClr val="000000"/>
                          </a:solidFill>
                          <a:effectLst/>
                          <a:latin typeface="Calibri"/>
                          <a:ea typeface="Calibri"/>
                          <a:cs typeface="Arial"/>
                        </a:rPr>
                        <a:t>médicament </a:t>
                      </a:r>
                      <a:endParaRPr lang="fr-FR" sz="2400" dirty="0">
                        <a:effectLst/>
                        <a:latin typeface="Calibri"/>
                        <a:ea typeface="Calibri"/>
                        <a:cs typeface="Arial"/>
                      </a:endParaRPr>
                    </a:p>
                  </a:txBody>
                  <a:tcPr marL="33978" marR="33978" marT="6343" marB="0">
                    <a:lnL w="12700" cap="flat" cmpd="sng" algn="ctr">
                      <a:solidFill>
                        <a:srgbClr val="CF6DA4"/>
                      </a:solidFill>
                      <a:prstDash val="solid"/>
                      <a:round/>
                      <a:headEnd type="none" w="med" len="med"/>
                      <a:tailEnd type="none" w="med" len="med"/>
                    </a:lnL>
                    <a:lnR w="12700" cap="flat" cmpd="sng" algn="ctr">
                      <a:solidFill>
                        <a:srgbClr val="CF6DA4"/>
                      </a:solidFill>
                      <a:prstDash val="solid"/>
                      <a:round/>
                      <a:headEnd type="none" w="med" len="med"/>
                      <a:tailEnd type="none" w="med" len="med"/>
                    </a:lnR>
                    <a:lnT w="12700" cap="flat" cmpd="sng" algn="ctr">
                      <a:solidFill>
                        <a:srgbClr val="CF6DA4"/>
                      </a:solidFill>
                      <a:prstDash val="solid"/>
                      <a:round/>
                      <a:headEnd type="none" w="med" len="med"/>
                      <a:tailEnd type="none" w="med" len="med"/>
                    </a:lnT>
                    <a:lnB w="12700" cap="flat" cmpd="sng" algn="ctr">
                      <a:solidFill>
                        <a:srgbClr val="CF6DA4"/>
                      </a:solidFill>
                      <a:prstDash val="solid"/>
                      <a:round/>
                      <a:headEnd type="none" w="med" len="med"/>
                      <a:tailEnd type="none" w="med" len="med"/>
                    </a:lnB>
                    <a:solidFill>
                      <a:srgbClr val="E5C6D5"/>
                    </a:solidFill>
                  </a:tcPr>
                </a:tc>
                <a:tc>
                  <a:txBody>
                    <a:bodyPr/>
                    <a:lstStyle/>
                    <a:p>
                      <a:pPr algn="ctr">
                        <a:lnSpc>
                          <a:spcPct val="115000"/>
                        </a:lnSpc>
                        <a:spcAft>
                          <a:spcPts val="1000"/>
                        </a:spcAft>
                      </a:pPr>
                      <a:r>
                        <a:rPr lang="fr-FR" sz="2400" b="1" dirty="0">
                          <a:solidFill>
                            <a:srgbClr val="000000"/>
                          </a:solidFill>
                          <a:effectLst/>
                          <a:latin typeface="Calibri"/>
                          <a:ea typeface="Calibri"/>
                          <a:cs typeface="Arial"/>
                        </a:rPr>
                        <a:t>Indications </a:t>
                      </a:r>
                      <a:endParaRPr lang="fr-FR" sz="2400" dirty="0">
                        <a:effectLst/>
                        <a:latin typeface="Calibri"/>
                        <a:ea typeface="Calibri"/>
                        <a:cs typeface="Arial"/>
                      </a:endParaRPr>
                    </a:p>
                  </a:txBody>
                  <a:tcPr marL="33978" marR="33978" marT="6343" marB="0">
                    <a:lnL w="12700" cap="flat" cmpd="sng" algn="ctr">
                      <a:solidFill>
                        <a:srgbClr val="CF6DA4"/>
                      </a:solidFill>
                      <a:prstDash val="solid"/>
                      <a:round/>
                      <a:headEnd type="none" w="med" len="med"/>
                      <a:tailEnd type="none" w="med" len="med"/>
                    </a:lnL>
                    <a:lnR w="12700" cap="flat" cmpd="sng" algn="ctr">
                      <a:solidFill>
                        <a:srgbClr val="CF6DA4"/>
                      </a:solidFill>
                      <a:prstDash val="solid"/>
                      <a:round/>
                      <a:headEnd type="none" w="med" len="med"/>
                      <a:tailEnd type="none" w="med" len="med"/>
                    </a:lnR>
                    <a:lnT w="12700" cap="flat" cmpd="sng" algn="ctr">
                      <a:solidFill>
                        <a:srgbClr val="CF6DA4"/>
                      </a:solidFill>
                      <a:prstDash val="solid"/>
                      <a:round/>
                      <a:headEnd type="none" w="med" len="med"/>
                      <a:tailEnd type="none" w="med" len="med"/>
                    </a:lnT>
                    <a:lnB w="12700" cap="flat" cmpd="sng" algn="ctr">
                      <a:solidFill>
                        <a:srgbClr val="CF6DA4"/>
                      </a:solidFill>
                      <a:prstDash val="solid"/>
                      <a:round/>
                      <a:headEnd type="none" w="med" len="med"/>
                      <a:tailEnd type="none" w="med" len="med"/>
                    </a:lnB>
                    <a:solidFill>
                      <a:srgbClr val="E5C6D5"/>
                    </a:solidFill>
                  </a:tcPr>
                </a:tc>
              </a:tr>
              <a:tr h="1753461">
                <a:tc>
                  <a:txBody>
                    <a:bodyPr/>
                    <a:lstStyle/>
                    <a:p>
                      <a:pPr>
                        <a:lnSpc>
                          <a:spcPct val="115000"/>
                        </a:lnSpc>
                        <a:spcAft>
                          <a:spcPts val="1000"/>
                        </a:spcAft>
                      </a:pPr>
                      <a:r>
                        <a:rPr lang="fr-FR" sz="2400" b="1" i="1" dirty="0">
                          <a:solidFill>
                            <a:srgbClr val="FF0000"/>
                          </a:solidFill>
                          <a:effectLst/>
                          <a:latin typeface="Calibri"/>
                          <a:ea typeface="Calibri"/>
                          <a:cs typeface="Arial"/>
                        </a:rPr>
                        <a:t>Moutarde </a:t>
                      </a:r>
                      <a:r>
                        <a:rPr lang="fr-FR" sz="2400" b="1" i="1" dirty="0" smtClean="0">
                          <a:solidFill>
                            <a:srgbClr val="FF0000"/>
                          </a:solidFill>
                          <a:effectLst/>
                          <a:latin typeface="Calibri"/>
                          <a:ea typeface="Calibri"/>
                          <a:cs typeface="Arial"/>
                        </a:rPr>
                        <a:t> d’azote </a:t>
                      </a:r>
                      <a:endParaRPr lang="fr-FR" sz="2400" dirty="0">
                        <a:solidFill>
                          <a:srgbClr val="FF0000"/>
                        </a:solidFill>
                        <a:effectLst/>
                        <a:latin typeface="Calibri"/>
                        <a:ea typeface="Calibri"/>
                        <a:cs typeface="Arial"/>
                      </a:endParaRPr>
                    </a:p>
                    <a:p>
                      <a:pPr>
                        <a:lnSpc>
                          <a:spcPct val="115000"/>
                        </a:lnSpc>
                        <a:spcAft>
                          <a:spcPts val="1000"/>
                        </a:spcAft>
                      </a:pPr>
                      <a:r>
                        <a:rPr lang="fr-FR" sz="2400" i="1" dirty="0">
                          <a:solidFill>
                            <a:srgbClr val="FF0000"/>
                          </a:solidFill>
                          <a:effectLst/>
                          <a:latin typeface="Calibri"/>
                          <a:ea typeface="Calibri"/>
                          <a:cs typeface="Arial"/>
                        </a:rPr>
                        <a:t> </a:t>
                      </a:r>
                      <a:endParaRPr lang="fr-FR" sz="2400" dirty="0">
                        <a:solidFill>
                          <a:srgbClr val="FF0000"/>
                        </a:solidFill>
                        <a:effectLst/>
                        <a:latin typeface="Calibri"/>
                        <a:ea typeface="Calibri"/>
                        <a:cs typeface="Arial"/>
                      </a:endParaRPr>
                    </a:p>
                  </a:txBody>
                  <a:tcPr marL="33978" marR="33978" marT="6343" marB="0">
                    <a:lnL w="12700" cap="flat" cmpd="sng" algn="ctr">
                      <a:solidFill>
                        <a:srgbClr val="CF6DA4"/>
                      </a:solidFill>
                      <a:prstDash val="solid"/>
                      <a:round/>
                      <a:headEnd type="none" w="med" len="med"/>
                      <a:tailEnd type="none" w="med" len="med"/>
                    </a:lnL>
                    <a:lnR w="12700" cap="flat" cmpd="sng" algn="ctr">
                      <a:solidFill>
                        <a:srgbClr val="CF6DA4"/>
                      </a:solidFill>
                      <a:prstDash val="solid"/>
                      <a:round/>
                      <a:headEnd type="none" w="med" len="med"/>
                      <a:tailEnd type="none" w="med" len="med"/>
                    </a:lnR>
                    <a:lnT w="12700" cap="flat" cmpd="sng" algn="ctr">
                      <a:solidFill>
                        <a:srgbClr val="CF6DA4"/>
                      </a:solidFill>
                      <a:prstDash val="solid"/>
                      <a:round/>
                      <a:headEnd type="none" w="med" len="med"/>
                      <a:tailEnd type="none" w="med" len="med"/>
                    </a:lnT>
                    <a:lnB w="12700" cap="flat" cmpd="sng" algn="ctr">
                      <a:solidFill>
                        <a:srgbClr val="CF6DA4"/>
                      </a:solidFill>
                      <a:prstDash val="solid"/>
                      <a:round/>
                      <a:headEnd type="none" w="med" len="med"/>
                      <a:tailEnd type="none" w="med" len="med"/>
                    </a:lnB>
                    <a:solidFill>
                      <a:srgbClr val="FFFFFF"/>
                    </a:solidFill>
                  </a:tcPr>
                </a:tc>
                <a:tc>
                  <a:txBody>
                    <a:bodyPr/>
                    <a:lstStyle/>
                    <a:p>
                      <a:pPr>
                        <a:lnSpc>
                          <a:spcPct val="115000"/>
                        </a:lnSpc>
                        <a:spcAft>
                          <a:spcPts val="1000"/>
                        </a:spcAft>
                      </a:pPr>
                      <a:r>
                        <a:rPr lang="fr-FR" sz="2400" i="1" dirty="0">
                          <a:solidFill>
                            <a:srgbClr val="000000"/>
                          </a:solidFill>
                          <a:effectLst/>
                          <a:latin typeface="Calibri"/>
                          <a:ea typeface="Calibri"/>
                          <a:cs typeface="Arial"/>
                        </a:rPr>
                        <a:t>- Maladie de hodgkin</a:t>
                      </a:r>
                      <a:endParaRPr lang="fr-FR" sz="2400" dirty="0">
                        <a:effectLst/>
                        <a:latin typeface="Calibri"/>
                        <a:ea typeface="Calibri"/>
                        <a:cs typeface="Arial"/>
                      </a:endParaRPr>
                    </a:p>
                    <a:p>
                      <a:pPr>
                        <a:lnSpc>
                          <a:spcPct val="115000"/>
                        </a:lnSpc>
                        <a:spcAft>
                          <a:spcPts val="1000"/>
                        </a:spcAft>
                      </a:pPr>
                      <a:r>
                        <a:rPr lang="fr-FR" sz="2400" i="1" dirty="0">
                          <a:solidFill>
                            <a:srgbClr val="000000"/>
                          </a:solidFill>
                          <a:effectLst/>
                          <a:latin typeface="Calibri"/>
                          <a:ea typeface="Calibri"/>
                          <a:cs typeface="Arial"/>
                        </a:rPr>
                        <a:t>- </a:t>
                      </a:r>
                      <a:r>
                        <a:rPr lang="fr-FR" sz="2400" i="1" dirty="0" smtClean="0">
                          <a:solidFill>
                            <a:srgbClr val="000000"/>
                          </a:solidFill>
                          <a:effectLst/>
                          <a:latin typeface="Calibri"/>
                          <a:ea typeface="Calibri"/>
                          <a:cs typeface="Arial"/>
                        </a:rPr>
                        <a:t>adénocarcinome </a:t>
                      </a:r>
                      <a:r>
                        <a:rPr lang="fr-FR" sz="2400" i="1" dirty="0">
                          <a:solidFill>
                            <a:srgbClr val="000000"/>
                          </a:solidFill>
                          <a:effectLst/>
                          <a:latin typeface="Calibri"/>
                          <a:ea typeface="Calibri"/>
                          <a:cs typeface="Arial"/>
                        </a:rPr>
                        <a:t>ovarien; carcinome du sein</a:t>
                      </a:r>
                      <a:endParaRPr lang="fr-FR" sz="2400" dirty="0">
                        <a:effectLst/>
                        <a:latin typeface="Calibri"/>
                        <a:ea typeface="Calibri"/>
                        <a:cs typeface="Arial"/>
                      </a:endParaRPr>
                    </a:p>
                    <a:p>
                      <a:pPr>
                        <a:lnSpc>
                          <a:spcPct val="115000"/>
                        </a:lnSpc>
                        <a:spcAft>
                          <a:spcPts val="1000"/>
                        </a:spcAft>
                      </a:pPr>
                      <a:r>
                        <a:rPr lang="fr-FR" sz="2400" i="1" dirty="0">
                          <a:solidFill>
                            <a:srgbClr val="000000"/>
                          </a:solidFill>
                          <a:effectLst/>
                          <a:latin typeface="Calibri"/>
                          <a:ea typeface="Calibri"/>
                          <a:cs typeface="Arial"/>
                        </a:rPr>
                        <a:t>- Leucémies </a:t>
                      </a:r>
                      <a:endParaRPr lang="fr-FR" sz="2400" dirty="0">
                        <a:effectLst/>
                        <a:latin typeface="Calibri"/>
                        <a:ea typeface="Calibri"/>
                        <a:cs typeface="Arial"/>
                      </a:endParaRPr>
                    </a:p>
                  </a:txBody>
                  <a:tcPr marL="33978" marR="33978" marT="6343" marB="0">
                    <a:lnL w="12700" cap="flat" cmpd="sng" algn="ctr">
                      <a:solidFill>
                        <a:srgbClr val="CF6DA4"/>
                      </a:solidFill>
                      <a:prstDash val="solid"/>
                      <a:round/>
                      <a:headEnd type="none" w="med" len="med"/>
                      <a:tailEnd type="none" w="med" len="med"/>
                    </a:lnL>
                    <a:lnR w="12700" cap="flat" cmpd="sng" algn="ctr">
                      <a:solidFill>
                        <a:srgbClr val="CF6DA4"/>
                      </a:solidFill>
                      <a:prstDash val="solid"/>
                      <a:round/>
                      <a:headEnd type="none" w="med" len="med"/>
                      <a:tailEnd type="none" w="med" len="med"/>
                    </a:lnR>
                    <a:lnT w="12700" cap="flat" cmpd="sng" algn="ctr">
                      <a:solidFill>
                        <a:srgbClr val="CF6DA4"/>
                      </a:solidFill>
                      <a:prstDash val="solid"/>
                      <a:round/>
                      <a:headEnd type="none" w="med" len="med"/>
                      <a:tailEnd type="none" w="med" len="med"/>
                    </a:lnT>
                    <a:lnB w="12700" cap="flat" cmpd="sng" algn="ctr">
                      <a:solidFill>
                        <a:srgbClr val="CF6DA4"/>
                      </a:solidFill>
                      <a:prstDash val="solid"/>
                      <a:round/>
                      <a:headEnd type="none" w="med" len="med"/>
                      <a:tailEnd type="none" w="med" len="med"/>
                    </a:lnB>
                    <a:solidFill>
                      <a:srgbClr val="FFFFFF"/>
                    </a:solidFill>
                  </a:tcPr>
                </a:tc>
              </a:tr>
              <a:tr h="1432896">
                <a:tc>
                  <a:txBody>
                    <a:bodyPr/>
                    <a:lstStyle/>
                    <a:p>
                      <a:pPr>
                        <a:lnSpc>
                          <a:spcPct val="115000"/>
                        </a:lnSpc>
                        <a:spcAft>
                          <a:spcPts val="1000"/>
                        </a:spcAft>
                      </a:pPr>
                      <a:r>
                        <a:rPr lang="fr-FR" sz="2400" b="1" i="1" dirty="0" err="1">
                          <a:solidFill>
                            <a:srgbClr val="FF0000"/>
                          </a:solidFill>
                          <a:effectLst/>
                          <a:latin typeface="Calibri"/>
                          <a:ea typeface="Calibri"/>
                          <a:cs typeface="Arial"/>
                        </a:rPr>
                        <a:t>Oxazophorines</a:t>
                      </a:r>
                      <a:r>
                        <a:rPr lang="fr-FR" sz="2400" b="1" i="1" dirty="0">
                          <a:solidFill>
                            <a:srgbClr val="FF0000"/>
                          </a:solidFill>
                          <a:effectLst/>
                          <a:latin typeface="Calibri"/>
                          <a:ea typeface="Calibri"/>
                          <a:cs typeface="Arial"/>
                        </a:rPr>
                        <a:t> </a:t>
                      </a:r>
                      <a:endParaRPr lang="fr-FR" sz="2400" b="1" i="1" dirty="0" smtClean="0">
                        <a:solidFill>
                          <a:srgbClr val="FF0000"/>
                        </a:solidFill>
                        <a:effectLst/>
                        <a:latin typeface="Calibri"/>
                        <a:ea typeface="Calibri"/>
                        <a:cs typeface="Arial"/>
                      </a:endParaRPr>
                    </a:p>
                    <a:p>
                      <a:pPr>
                        <a:lnSpc>
                          <a:spcPct val="115000"/>
                        </a:lnSpc>
                        <a:spcAft>
                          <a:spcPts val="1000"/>
                        </a:spcAft>
                      </a:pPr>
                      <a:r>
                        <a:rPr lang="fr-FR" sz="2400" b="1" i="1" dirty="0" smtClean="0">
                          <a:solidFill>
                            <a:srgbClr val="FF0000"/>
                          </a:solidFill>
                          <a:effectLst/>
                          <a:latin typeface="Calibri"/>
                          <a:ea typeface="Calibri"/>
                          <a:cs typeface="Arial"/>
                        </a:rPr>
                        <a:t>(</a:t>
                      </a:r>
                      <a:r>
                        <a:rPr lang="fr-FR" sz="2400" b="1" i="1" dirty="0" err="1" smtClean="0">
                          <a:solidFill>
                            <a:srgbClr val="FF0000"/>
                          </a:solidFill>
                          <a:effectLst/>
                          <a:latin typeface="Calibri"/>
                          <a:ea typeface="Calibri"/>
                          <a:cs typeface="Arial"/>
                        </a:rPr>
                        <a:t>Alkylants</a:t>
                      </a:r>
                      <a:r>
                        <a:rPr lang="fr-FR" sz="2400" b="1" i="1" dirty="0" smtClean="0">
                          <a:solidFill>
                            <a:srgbClr val="FF0000"/>
                          </a:solidFill>
                          <a:effectLst/>
                          <a:latin typeface="Calibri"/>
                          <a:ea typeface="Calibri"/>
                          <a:cs typeface="Arial"/>
                        </a:rPr>
                        <a:t>)</a:t>
                      </a:r>
                      <a:endParaRPr lang="fr-FR" sz="2400" dirty="0">
                        <a:solidFill>
                          <a:srgbClr val="FF0000"/>
                        </a:solidFill>
                        <a:effectLst/>
                        <a:latin typeface="Calibri"/>
                        <a:ea typeface="Calibri"/>
                        <a:cs typeface="Arial"/>
                      </a:endParaRPr>
                    </a:p>
                  </a:txBody>
                  <a:tcPr marL="33978" marR="33978" marT="6343" marB="0">
                    <a:lnL w="12700" cap="flat" cmpd="sng" algn="ctr">
                      <a:solidFill>
                        <a:srgbClr val="CF6DA4"/>
                      </a:solidFill>
                      <a:prstDash val="solid"/>
                      <a:round/>
                      <a:headEnd type="none" w="med" len="med"/>
                      <a:tailEnd type="none" w="med" len="med"/>
                    </a:lnL>
                    <a:lnR w="12700" cap="flat" cmpd="sng" algn="ctr">
                      <a:solidFill>
                        <a:srgbClr val="CF6DA4"/>
                      </a:solidFill>
                      <a:prstDash val="solid"/>
                      <a:round/>
                      <a:headEnd type="none" w="med" len="med"/>
                      <a:tailEnd type="none" w="med" len="med"/>
                    </a:lnR>
                    <a:lnT w="12700" cap="flat" cmpd="sng" algn="ctr">
                      <a:solidFill>
                        <a:srgbClr val="CF6DA4"/>
                      </a:solidFill>
                      <a:prstDash val="solid"/>
                      <a:round/>
                      <a:headEnd type="none" w="med" len="med"/>
                      <a:tailEnd type="none" w="med" len="med"/>
                    </a:lnT>
                    <a:lnB w="12700" cap="flat" cmpd="sng" algn="ctr">
                      <a:solidFill>
                        <a:srgbClr val="CF6DA4"/>
                      </a:solidFill>
                      <a:prstDash val="solid"/>
                      <a:round/>
                      <a:headEnd type="none" w="med" len="med"/>
                      <a:tailEnd type="none" w="med" len="med"/>
                    </a:lnB>
                    <a:solidFill>
                      <a:srgbClr val="FFFFFF"/>
                    </a:solidFill>
                  </a:tcPr>
                </a:tc>
                <a:tc>
                  <a:txBody>
                    <a:bodyPr/>
                    <a:lstStyle/>
                    <a:p>
                      <a:pPr>
                        <a:lnSpc>
                          <a:spcPct val="100000"/>
                        </a:lnSpc>
                        <a:spcAft>
                          <a:spcPts val="1000"/>
                        </a:spcAft>
                      </a:pPr>
                      <a:r>
                        <a:rPr lang="fr-FR" sz="2400" i="1" dirty="0">
                          <a:solidFill>
                            <a:srgbClr val="000000"/>
                          </a:solidFill>
                          <a:effectLst/>
                          <a:latin typeface="Calibri"/>
                          <a:ea typeface="Calibri"/>
                          <a:cs typeface="Arial"/>
                        </a:rPr>
                        <a:t> </a:t>
                      </a:r>
                      <a:r>
                        <a:rPr lang="fr-FR" sz="2400" i="1" dirty="0" smtClean="0">
                          <a:solidFill>
                            <a:srgbClr val="000000"/>
                          </a:solidFill>
                          <a:effectLst/>
                          <a:latin typeface="Calibri"/>
                          <a:ea typeface="Calibri"/>
                          <a:cs typeface="Arial"/>
                        </a:rPr>
                        <a:t>- Lymphomes </a:t>
                      </a:r>
                      <a:r>
                        <a:rPr lang="fr-FR" sz="2400" i="1" dirty="0">
                          <a:solidFill>
                            <a:srgbClr val="000000"/>
                          </a:solidFill>
                          <a:effectLst/>
                          <a:latin typeface="Calibri"/>
                          <a:ea typeface="Calibri"/>
                          <a:cs typeface="Arial"/>
                        </a:rPr>
                        <a:t>hodgkinien et non hodgkinien; </a:t>
                      </a:r>
                      <a:endParaRPr lang="fr-FR" sz="2400" i="1" dirty="0" smtClean="0">
                        <a:solidFill>
                          <a:srgbClr val="000000"/>
                        </a:solidFill>
                        <a:effectLst/>
                        <a:latin typeface="Calibri"/>
                        <a:ea typeface="Calibri"/>
                        <a:cs typeface="Arial"/>
                      </a:endParaRPr>
                    </a:p>
                    <a:p>
                      <a:pPr>
                        <a:lnSpc>
                          <a:spcPct val="100000"/>
                        </a:lnSpc>
                        <a:spcAft>
                          <a:spcPts val="1000"/>
                        </a:spcAft>
                      </a:pPr>
                      <a:r>
                        <a:rPr lang="fr-FR" sz="2400" i="1" dirty="0" smtClean="0">
                          <a:solidFill>
                            <a:srgbClr val="000000"/>
                          </a:solidFill>
                          <a:effectLst/>
                          <a:latin typeface="Calibri"/>
                          <a:ea typeface="Calibri"/>
                          <a:cs typeface="Arial"/>
                        </a:rPr>
                        <a:t>- adénocarcinome </a:t>
                      </a:r>
                      <a:r>
                        <a:rPr lang="fr-FR" sz="2400" i="1" dirty="0">
                          <a:solidFill>
                            <a:srgbClr val="000000"/>
                          </a:solidFill>
                          <a:effectLst/>
                          <a:latin typeface="Calibri"/>
                          <a:ea typeface="Calibri"/>
                          <a:cs typeface="Arial"/>
                        </a:rPr>
                        <a:t>mammaire et ovarien; </a:t>
                      </a:r>
                      <a:endParaRPr lang="fr-FR" sz="2400" i="1" dirty="0" smtClean="0">
                        <a:solidFill>
                          <a:srgbClr val="000000"/>
                        </a:solidFill>
                        <a:effectLst/>
                        <a:latin typeface="Calibri"/>
                        <a:ea typeface="Calibri"/>
                        <a:cs typeface="Arial"/>
                      </a:endParaRPr>
                    </a:p>
                    <a:p>
                      <a:pPr>
                        <a:lnSpc>
                          <a:spcPct val="100000"/>
                        </a:lnSpc>
                        <a:spcAft>
                          <a:spcPts val="1000"/>
                        </a:spcAft>
                      </a:pPr>
                      <a:r>
                        <a:rPr lang="fr-FR" sz="2400" i="1" dirty="0" smtClean="0">
                          <a:solidFill>
                            <a:srgbClr val="000000"/>
                          </a:solidFill>
                          <a:effectLst/>
                          <a:latin typeface="Calibri"/>
                          <a:ea typeface="Calibri"/>
                          <a:cs typeface="Arial"/>
                        </a:rPr>
                        <a:t>- carcinome </a:t>
                      </a:r>
                      <a:r>
                        <a:rPr lang="fr-FR" sz="2400" i="1" dirty="0">
                          <a:solidFill>
                            <a:srgbClr val="000000"/>
                          </a:solidFill>
                          <a:effectLst/>
                          <a:latin typeface="Calibri"/>
                          <a:ea typeface="Calibri"/>
                          <a:cs typeface="Arial"/>
                        </a:rPr>
                        <a:t>bronchique…</a:t>
                      </a:r>
                      <a:endParaRPr lang="fr-FR" sz="2400" dirty="0">
                        <a:effectLst/>
                        <a:latin typeface="Calibri"/>
                        <a:ea typeface="Calibri"/>
                        <a:cs typeface="Arial"/>
                      </a:endParaRPr>
                    </a:p>
                  </a:txBody>
                  <a:tcPr marL="33978" marR="33978" marT="6343" marB="0">
                    <a:lnL w="12700" cap="flat" cmpd="sng" algn="ctr">
                      <a:solidFill>
                        <a:srgbClr val="CF6DA4"/>
                      </a:solidFill>
                      <a:prstDash val="solid"/>
                      <a:round/>
                      <a:headEnd type="none" w="med" len="med"/>
                      <a:tailEnd type="none" w="med" len="med"/>
                    </a:lnL>
                    <a:lnR w="12700" cap="flat" cmpd="sng" algn="ctr">
                      <a:solidFill>
                        <a:srgbClr val="CF6DA4"/>
                      </a:solidFill>
                      <a:prstDash val="solid"/>
                      <a:round/>
                      <a:headEnd type="none" w="med" len="med"/>
                      <a:tailEnd type="none" w="med" len="med"/>
                    </a:lnR>
                    <a:lnT w="12700" cap="flat" cmpd="sng" algn="ctr">
                      <a:solidFill>
                        <a:srgbClr val="CF6DA4"/>
                      </a:solidFill>
                      <a:prstDash val="solid"/>
                      <a:round/>
                      <a:headEnd type="none" w="med" len="med"/>
                      <a:tailEnd type="none" w="med" len="med"/>
                    </a:lnT>
                    <a:lnB w="12700" cap="flat" cmpd="sng" algn="ctr">
                      <a:solidFill>
                        <a:srgbClr val="CF6DA4"/>
                      </a:solidFill>
                      <a:prstDash val="solid"/>
                      <a:round/>
                      <a:headEnd type="none" w="med" len="med"/>
                      <a:tailEnd type="none" w="med" len="med"/>
                    </a:lnB>
                    <a:solidFill>
                      <a:srgbClr val="FFFFFF"/>
                    </a:solidFill>
                  </a:tcPr>
                </a:tc>
              </a:tr>
              <a:tr h="988137">
                <a:tc>
                  <a:txBody>
                    <a:bodyPr/>
                    <a:lstStyle/>
                    <a:p>
                      <a:pPr>
                        <a:lnSpc>
                          <a:spcPct val="115000"/>
                        </a:lnSpc>
                        <a:spcAft>
                          <a:spcPts val="1000"/>
                        </a:spcAft>
                      </a:pPr>
                      <a:r>
                        <a:rPr lang="fr-FR" sz="2400" b="1" i="1" dirty="0" smtClean="0">
                          <a:solidFill>
                            <a:srgbClr val="FF0000"/>
                          </a:solidFill>
                          <a:effectLst/>
                          <a:latin typeface="Calibri"/>
                          <a:ea typeface="Calibri"/>
                          <a:cs typeface="Arial"/>
                        </a:rPr>
                        <a:t>Ethylène-imine</a:t>
                      </a:r>
                    </a:p>
                    <a:p>
                      <a:pPr>
                        <a:lnSpc>
                          <a:spcPct val="115000"/>
                        </a:lnSpc>
                        <a:spcAft>
                          <a:spcPts val="1000"/>
                        </a:spcAft>
                      </a:pPr>
                      <a:r>
                        <a:rPr lang="fr-FR" sz="2400" b="1" i="1" dirty="0" smtClean="0">
                          <a:solidFill>
                            <a:srgbClr val="FF0000"/>
                          </a:solidFill>
                          <a:effectLst/>
                          <a:latin typeface="Calibri"/>
                          <a:ea typeface="Calibri"/>
                          <a:cs typeface="Arial"/>
                        </a:rPr>
                        <a:t>(</a:t>
                      </a:r>
                      <a:r>
                        <a:rPr lang="fr-FR" sz="2400" b="1" i="1" dirty="0" err="1" smtClean="0">
                          <a:solidFill>
                            <a:srgbClr val="FF0000"/>
                          </a:solidFill>
                          <a:effectLst/>
                          <a:latin typeface="Calibri"/>
                          <a:ea typeface="Calibri"/>
                          <a:cs typeface="Arial"/>
                        </a:rPr>
                        <a:t>Alkylants</a:t>
                      </a:r>
                      <a:r>
                        <a:rPr lang="fr-FR" sz="2400" b="1" i="1" dirty="0" smtClean="0">
                          <a:solidFill>
                            <a:srgbClr val="FF0000"/>
                          </a:solidFill>
                          <a:effectLst/>
                          <a:latin typeface="Calibri"/>
                          <a:ea typeface="Calibri"/>
                          <a:cs typeface="Arial"/>
                        </a:rPr>
                        <a:t>)</a:t>
                      </a:r>
                      <a:endParaRPr lang="fr-FR" sz="2400" dirty="0">
                        <a:solidFill>
                          <a:srgbClr val="FF0000"/>
                        </a:solidFill>
                        <a:effectLst/>
                        <a:latin typeface="Calibri"/>
                        <a:ea typeface="Calibri"/>
                        <a:cs typeface="Arial"/>
                      </a:endParaRPr>
                    </a:p>
                  </a:txBody>
                  <a:tcPr marL="33978" marR="33978" marT="6343" marB="0">
                    <a:lnL w="12700" cap="flat" cmpd="sng" algn="ctr">
                      <a:solidFill>
                        <a:srgbClr val="CF6DA4"/>
                      </a:solidFill>
                      <a:prstDash val="solid"/>
                      <a:round/>
                      <a:headEnd type="none" w="med" len="med"/>
                      <a:tailEnd type="none" w="med" len="med"/>
                    </a:lnL>
                    <a:lnR w="12700" cap="flat" cmpd="sng" algn="ctr">
                      <a:solidFill>
                        <a:srgbClr val="CF6DA4"/>
                      </a:solidFill>
                      <a:prstDash val="solid"/>
                      <a:round/>
                      <a:headEnd type="none" w="med" len="med"/>
                      <a:tailEnd type="none" w="med" len="med"/>
                    </a:lnR>
                    <a:lnT w="12700" cap="flat" cmpd="sng" algn="ctr">
                      <a:solidFill>
                        <a:srgbClr val="CF6DA4"/>
                      </a:solidFill>
                      <a:prstDash val="solid"/>
                      <a:round/>
                      <a:headEnd type="none" w="med" len="med"/>
                      <a:tailEnd type="none" w="med" len="med"/>
                    </a:lnT>
                    <a:lnB w="12700" cap="flat" cmpd="sng" algn="ctr">
                      <a:solidFill>
                        <a:srgbClr val="CF6DA4"/>
                      </a:solidFill>
                      <a:prstDash val="solid"/>
                      <a:round/>
                      <a:headEnd type="none" w="med" len="med"/>
                      <a:tailEnd type="none" w="med" len="med"/>
                    </a:lnB>
                    <a:solidFill>
                      <a:srgbClr val="FFFFFF"/>
                    </a:solidFill>
                  </a:tcPr>
                </a:tc>
                <a:tc>
                  <a:txBody>
                    <a:bodyPr/>
                    <a:lstStyle/>
                    <a:p>
                      <a:pPr>
                        <a:lnSpc>
                          <a:spcPct val="115000"/>
                        </a:lnSpc>
                        <a:spcAft>
                          <a:spcPts val="0"/>
                        </a:spcAft>
                      </a:pPr>
                      <a:r>
                        <a:rPr lang="fr-FR" sz="2400" i="1" dirty="0" smtClean="0">
                          <a:solidFill>
                            <a:srgbClr val="000000"/>
                          </a:solidFill>
                          <a:effectLst/>
                          <a:latin typeface="Calibri"/>
                          <a:ea typeface="Calibri"/>
                          <a:cs typeface="Arial"/>
                        </a:rPr>
                        <a:t>- Cancer  </a:t>
                      </a:r>
                      <a:r>
                        <a:rPr lang="fr-FR" sz="2400" i="1" dirty="0">
                          <a:solidFill>
                            <a:srgbClr val="000000"/>
                          </a:solidFill>
                          <a:effectLst/>
                          <a:latin typeface="Calibri"/>
                          <a:ea typeface="Calibri"/>
                          <a:cs typeface="Arial"/>
                        </a:rPr>
                        <a:t>du sein</a:t>
                      </a:r>
                      <a:endParaRPr lang="fr-FR" sz="2400" dirty="0">
                        <a:effectLst/>
                        <a:latin typeface="Calibri"/>
                        <a:ea typeface="Calibri"/>
                        <a:cs typeface="Arial"/>
                      </a:endParaRPr>
                    </a:p>
                    <a:p>
                      <a:pPr>
                        <a:lnSpc>
                          <a:spcPct val="115000"/>
                        </a:lnSpc>
                        <a:spcAft>
                          <a:spcPts val="1000"/>
                        </a:spcAft>
                      </a:pPr>
                      <a:r>
                        <a:rPr lang="fr-FR" sz="2400" i="1" dirty="0" smtClean="0">
                          <a:solidFill>
                            <a:srgbClr val="000000"/>
                          </a:solidFill>
                          <a:effectLst/>
                          <a:latin typeface="Calibri"/>
                          <a:ea typeface="Calibri"/>
                          <a:cs typeface="Arial"/>
                        </a:rPr>
                        <a:t>-</a:t>
                      </a:r>
                      <a:r>
                        <a:rPr lang="fr-FR" sz="2400" i="1" baseline="0" dirty="0" smtClean="0">
                          <a:solidFill>
                            <a:srgbClr val="000000"/>
                          </a:solidFill>
                          <a:effectLst/>
                          <a:latin typeface="Calibri"/>
                          <a:ea typeface="Calibri"/>
                          <a:cs typeface="Arial"/>
                        </a:rPr>
                        <a:t> </a:t>
                      </a:r>
                      <a:r>
                        <a:rPr lang="fr-FR" sz="2400" i="1" dirty="0" smtClean="0">
                          <a:solidFill>
                            <a:srgbClr val="000000"/>
                          </a:solidFill>
                          <a:effectLst/>
                          <a:latin typeface="Calibri"/>
                          <a:ea typeface="Calibri"/>
                          <a:cs typeface="Arial"/>
                        </a:rPr>
                        <a:t>adénocarcinome </a:t>
                      </a:r>
                      <a:r>
                        <a:rPr lang="fr-FR" sz="2400" i="1" dirty="0">
                          <a:solidFill>
                            <a:srgbClr val="000000"/>
                          </a:solidFill>
                          <a:effectLst/>
                          <a:latin typeface="Calibri"/>
                          <a:ea typeface="Calibri"/>
                          <a:cs typeface="Arial"/>
                        </a:rPr>
                        <a:t>ovarien; cancer bronchique</a:t>
                      </a:r>
                      <a:endParaRPr lang="fr-FR" sz="2400" dirty="0">
                        <a:effectLst/>
                        <a:latin typeface="Calibri"/>
                        <a:ea typeface="Calibri"/>
                        <a:cs typeface="Arial"/>
                      </a:endParaRPr>
                    </a:p>
                  </a:txBody>
                  <a:tcPr marL="33978" marR="33978" marT="6343" marB="0">
                    <a:lnL w="12700" cap="flat" cmpd="sng" algn="ctr">
                      <a:solidFill>
                        <a:srgbClr val="CF6DA4"/>
                      </a:solidFill>
                      <a:prstDash val="solid"/>
                      <a:round/>
                      <a:headEnd type="none" w="med" len="med"/>
                      <a:tailEnd type="none" w="med" len="med"/>
                    </a:lnL>
                    <a:lnR w="12700" cap="flat" cmpd="sng" algn="ctr">
                      <a:solidFill>
                        <a:srgbClr val="CF6DA4"/>
                      </a:solidFill>
                      <a:prstDash val="solid"/>
                      <a:round/>
                      <a:headEnd type="none" w="med" len="med"/>
                      <a:tailEnd type="none" w="med" len="med"/>
                    </a:lnR>
                    <a:lnT w="12700" cap="flat" cmpd="sng" algn="ctr">
                      <a:solidFill>
                        <a:srgbClr val="CF6DA4"/>
                      </a:solidFill>
                      <a:prstDash val="solid"/>
                      <a:round/>
                      <a:headEnd type="none" w="med" len="med"/>
                      <a:tailEnd type="none" w="med" len="med"/>
                    </a:lnT>
                    <a:lnB w="12700" cap="flat" cmpd="sng" algn="ctr">
                      <a:solidFill>
                        <a:srgbClr val="CF6DA4"/>
                      </a:solidFill>
                      <a:prstDash val="solid"/>
                      <a:round/>
                      <a:headEnd type="none" w="med" len="med"/>
                      <a:tailEnd type="none" w="med" len="med"/>
                    </a:lnB>
                    <a:solidFill>
                      <a:srgbClr val="FFFFFF"/>
                    </a:solidFill>
                  </a:tcPr>
                </a:tc>
              </a:tr>
              <a:tr h="988137">
                <a:tc>
                  <a:txBody>
                    <a:bodyPr/>
                    <a:lstStyle/>
                    <a:p>
                      <a:pPr>
                        <a:lnSpc>
                          <a:spcPct val="115000"/>
                        </a:lnSpc>
                        <a:spcAft>
                          <a:spcPts val="1000"/>
                        </a:spcAft>
                      </a:pPr>
                      <a:r>
                        <a:rPr lang="fr-FR" sz="2400" b="1" i="1" dirty="0" err="1" smtClean="0">
                          <a:solidFill>
                            <a:srgbClr val="FF0000"/>
                          </a:solidFill>
                          <a:effectLst/>
                          <a:latin typeface="Calibri"/>
                          <a:ea typeface="Calibri"/>
                          <a:cs typeface="Arial"/>
                        </a:rPr>
                        <a:t>Triazènes</a:t>
                      </a:r>
                      <a:endParaRPr lang="fr-FR" sz="2400" b="1" i="1" dirty="0" smtClean="0">
                        <a:solidFill>
                          <a:srgbClr val="FF0000"/>
                        </a:solidFill>
                        <a:effectLst/>
                        <a:latin typeface="Calibri"/>
                        <a:ea typeface="Calibri"/>
                        <a:cs typeface="Arial"/>
                      </a:endParaRPr>
                    </a:p>
                    <a:p>
                      <a:pPr>
                        <a:lnSpc>
                          <a:spcPct val="115000"/>
                        </a:lnSpc>
                        <a:spcAft>
                          <a:spcPts val="1000"/>
                        </a:spcAft>
                      </a:pPr>
                      <a:r>
                        <a:rPr lang="fr-FR" sz="2400" b="1" i="1" dirty="0" smtClean="0">
                          <a:solidFill>
                            <a:srgbClr val="FF0000"/>
                          </a:solidFill>
                          <a:effectLst/>
                          <a:latin typeface="Calibri"/>
                          <a:ea typeface="Calibri"/>
                          <a:cs typeface="Arial"/>
                        </a:rPr>
                        <a:t>(</a:t>
                      </a:r>
                      <a:r>
                        <a:rPr lang="fr-FR" sz="2400" b="1" i="1" dirty="0" err="1" smtClean="0">
                          <a:solidFill>
                            <a:srgbClr val="FF0000"/>
                          </a:solidFill>
                          <a:effectLst/>
                          <a:latin typeface="Calibri"/>
                          <a:ea typeface="Calibri"/>
                          <a:cs typeface="Arial"/>
                        </a:rPr>
                        <a:t>Alkylants</a:t>
                      </a:r>
                      <a:r>
                        <a:rPr lang="fr-FR" sz="2400" b="1" i="1" dirty="0" smtClean="0">
                          <a:solidFill>
                            <a:srgbClr val="FF0000"/>
                          </a:solidFill>
                          <a:effectLst/>
                          <a:latin typeface="Calibri"/>
                          <a:ea typeface="Calibri"/>
                          <a:cs typeface="Arial"/>
                        </a:rPr>
                        <a:t>)</a:t>
                      </a:r>
                      <a:endParaRPr lang="fr-FR" sz="2400" dirty="0">
                        <a:solidFill>
                          <a:srgbClr val="FF0000"/>
                        </a:solidFill>
                        <a:effectLst/>
                        <a:latin typeface="Calibri"/>
                        <a:ea typeface="Calibri"/>
                        <a:cs typeface="Arial"/>
                      </a:endParaRPr>
                    </a:p>
                  </a:txBody>
                  <a:tcPr marL="33978" marR="33978" marT="6343" marB="0">
                    <a:lnL w="12700" cap="flat" cmpd="sng" algn="ctr">
                      <a:solidFill>
                        <a:srgbClr val="CF6DA4"/>
                      </a:solidFill>
                      <a:prstDash val="solid"/>
                      <a:round/>
                      <a:headEnd type="none" w="med" len="med"/>
                      <a:tailEnd type="none" w="med" len="med"/>
                    </a:lnL>
                    <a:lnR w="12700" cap="flat" cmpd="sng" algn="ctr">
                      <a:solidFill>
                        <a:srgbClr val="CF6DA4"/>
                      </a:solidFill>
                      <a:prstDash val="solid"/>
                      <a:round/>
                      <a:headEnd type="none" w="med" len="med"/>
                      <a:tailEnd type="none" w="med" len="med"/>
                    </a:lnR>
                    <a:lnT w="12700" cap="flat" cmpd="sng" algn="ctr">
                      <a:solidFill>
                        <a:srgbClr val="CF6DA4"/>
                      </a:solidFill>
                      <a:prstDash val="solid"/>
                      <a:round/>
                      <a:headEnd type="none" w="med" len="med"/>
                      <a:tailEnd type="none" w="med" len="med"/>
                    </a:lnT>
                    <a:lnB w="12700" cap="flat" cmpd="sng" algn="ctr">
                      <a:solidFill>
                        <a:srgbClr val="CF6DA4"/>
                      </a:solidFill>
                      <a:prstDash val="solid"/>
                      <a:round/>
                      <a:headEnd type="none" w="med" len="med"/>
                      <a:tailEnd type="none" w="med" len="med"/>
                    </a:lnB>
                    <a:solidFill>
                      <a:srgbClr val="FFFFFF"/>
                    </a:solidFill>
                  </a:tcPr>
                </a:tc>
                <a:tc>
                  <a:txBody>
                    <a:bodyPr/>
                    <a:lstStyle/>
                    <a:p>
                      <a:pPr>
                        <a:lnSpc>
                          <a:spcPct val="115000"/>
                        </a:lnSpc>
                        <a:spcAft>
                          <a:spcPts val="1000"/>
                        </a:spcAft>
                      </a:pPr>
                      <a:r>
                        <a:rPr lang="fr-FR" sz="2400" i="1" dirty="0" smtClean="0">
                          <a:solidFill>
                            <a:srgbClr val="000000"/>
                          </a:solidFill>
                          <a:effectLst/>
                          <a:latin typeface="Calibri"/>
                          <a:ea typeface="Calibri"/>
                          <a:cs typeface="Arial"/>
                        </a:rPr>
                        <a:t>- maladie </a:t>
                      </a:r>
                      <a:r>
                        <a:rPr lang="fr-FR" sz="2400" i="1" dirty="0">
                          <a:solidFill>
                            <a:srgbClr val="000000"/>
                          </a:solidFill>
                          <a:effectLst/>
                          <a:latin typeface="Calibri"/>
                          <a:ea typeface="Calibri"/>
                          <a:cs typeface="Arial"/>
                        </a:rPr>
                        <a:t>de hodgkin; </a:t>
                      </a:r>
                      <a:endParaRPr lang="fr-FR" sz="2400" i="1" dirty="0" smtClean="0">
                        <a:solidFill>
                          <a:srgbClr val="000000"/>
                        </a:solidFill>
                        <a:effectLst/>
                        <a:latin typeface="Calibri"/>
                        <a:ea typeface="Calibri"/>
                        <a:cs typeface="Arial"/>
                      </a:endParaRPr>
                    </a:p>
                    <a:p>
                      <a:pPr>
                        <a:lnSpc>
                          <a:spcPct val="115000"/>
                        </a:lnSpc>
                        <a:spcAft>
                          <a:spcPts val="1000"/>
                        </a:spcAft>
                      </a:pPr>
                      <a:r>
                        <a:rPr lang="fr-FR" sz="2400" i="1" dirty="0" smtClean="0">
                          <a:solidFill>
                            <a:srgbClr val="000000"/>
                          </a:solidFill>
                          <a:effectLst/>
                          <a:latin typeface="Calibri"/>
                          <a:ea typeface="Calibri"/>
                          <a:cs typeface="Arial"/>
                        </a:rPr>
                        <a:t>- mélanomes </a:t>
                      </a:r>
                      <a:r>
                        <a:rPr lang="fr-FR" sz="2400" i="1" dirty="0">
                          <a:solidFill>
                            <a:srgbClr val="000000"/>
                          </a:solidFill>
                          <a:effectLst/>
                          <a:latin typeface="Calibri"/>
                          <a:ea typeface="Calibri"/>
                          <a:cs typeface="Arial"/>
                        </a:rPr>
                        <a:t>malins</a:t>
                      </a:r>
                      <a:endParaRPr lang="fr-FR" sz="2400" dirty="0">
                        <a:effectLst/>
                        <a:latin typeface="Calibri"/>
                        <a:ea typeface="Calibri"/>
                        <a:cs typeface="Arial"/>
                      </a:endParaRPr>
                    </a:p>
                  </a:txBody>
                  <a:tcPr marL="33978" marR="33978" marT="6343" marB="0">
                    <a:lnL w="12700" cap="flat" cmpd="sng" algn="ctr">
                      <a:solidFill>
                        <a:srgbClr val="CF6DA4"/>
                      </a:solidFill>
                      <a:prstDash val="solid"/>
                      <a:round/>
                      <a:headEnd type="none" w="med" len="med"/>
                      <a:tailEnd type="none" w="med" len="med"/>
                    </a:lnL>
                    <a:lnR w="12700" cap="flat" cmpd="sng" algn="ctr">
                      <a:solidFill>
                        <a:srgbClr val="CF6DA4"/>
                      </a:solidFill>
                      <a:prstDash val="solid"/>
                      <a:round/>
                      <a:headEnd type="none" w="med" len="med"/>
                      <a:tailEnd type="none" w="med" len="med"/>
                    </a:lnR>
                    <a:lnT w="12700" cap="flat" cmpd="sng" algn="ctr">
                      <a:solidFill>
                        <a:srgbClr val="CF6DA4"/>
                      </a:solidFill>
                      <a:prstDash val="solid"/>
                      <a:round/>
                      <a:headEnd type="none" w="med" len="med"/>
                      <a:tailEnd type="none" w="med" len="med"/>
                    </a:lnT>
                    <a:lnB w="12700" cap="flat" cmpd="sng" algn="ctr">
                      <a:solidFill>
                        <a:srgbClr val="CF6DA4"/>
                      </a:solidFill>
                      <a:prstDash val="solid"/>
                      <a:round/>
                      <a:headEnd type="none" w="med" len="med"/>
                      <a:tailEnd type="none" w="med" len="med"/>
                    </a:lnB>
                    <a:solidFill>
                      <a:srgbClr val="FFFFFF"/>
                    </a:solidFill>
                  </a:tcPr>
                </a:tc>
              </a:tr>
              <a:tr h="482409">
                <a:tc>
                  <a:txBody>
                    <a:bodyPr/>
                    <a:lstStyle/>
                    <a:p>
                      <a:pPr>
                        <a:lnSpc>
                          <a:spcPct val="115000"/>
                        </a:lnSpc>
                        <a:spcAft>
                          <a:spcPts val="1000"/>
                        </a:spcAft>
                      </a:pPr>
                      <a:r>
                        <a:rPr lang="fr-FR" sz="2400" b="1" i="1" dirty="0" smtClean="0">
                          <a:solidFill>
                            <a:srgbClr val="FF0000"/>
                          </a:solidFill>
                          <a:effectLst/>
                          <a:latin typeface="Calibri"/>
                          <a:ea typeface="Calibri"/>
                          <a:cs typeface="Arial"/>
                        </a:rPr>
                        <a:t>Nitroso-urés</a:t>
                      </a:r>
                      <a:r>
                        <a:rPr lang="fr-FR" sz="2400" b="1" i="1" dirty="0">
                          <a:solidFill>
                            <a:srgbClr val="FF0000"/>
                          </a:solidFill>
                          <a:effectLst/>
                          <a:latin typeface="Calibri"/>
                          <a:ea typeface="Calibri"/>
                          <a:cs typeface="Arial"/>
                        </a:rPr>
                        <a:t> </a:t>
                      </a:r>
                      <a:endParaRPr lang="fr-FR" sz="2400" dirty="0">
                        <a:solidFill>
                          <a:srgbClr val="FF0000"/>
                        </a:solidFill>
                        <a:effectLst/>
                        <a:latin typeface="Calibri"/>
                        <a:ea typeface="Calibri"/>
                        <a:cs typeface="Arial"/>
                      </a:endParaRPr>
                    </a:p>
                  </a:txBody>
                  <a:tcPr marL="33978" marR="33978" marT="6343" marB="0">
                    <a:lnL w="12700" cap="flat" cmpd="sng" algn="ctr">
                      <a:solidFill>
                        <a:srgbClr val="CF6DA4"/>
                      </a:solidFill>
                      <a:prstDash val="solid"/>
                      <a:round/>
                      <a:headEnd type="none" w="med" len="med"/>
                      <a:tailEnd type="none" w="med" len="med"/>
                    </a:lnL>
                    <a:lnR w="12700" cap="flat" cmpd="sng" algn="ctr">
                      <a:solidFill>
                        <a:srgbClr val="CF6DA4"/>
                      </a:solidFill>
                      <a:prstDash val="solid"/>
                      <a:round/>
                      <a:headEnd type="none" w="med" len="med"/>
                      <a:tailEnd type="none" w="med" len="med"/>
                    </a:lnR>
                    <a:lnT w="12700" cap="flat" cmpd="sng" algn="ctr">
                      <a:solidFill>
                        <a:srgbClr val="CF6DA4"/>
                      </a:solidFill>
                      <a:prstDash val="solid"/>
                      <a:round/>
                      <a:headEnd type="none" w="med" len="med"/>
                      <a:tailEnd type="none" w="med" len="med"/>
                    </a:lnT>
                    <a:lnB w="12700" cap="flat" cmpd="sng" algn="ctr">
                      <a:solidFill>
                        <a:srgbClr val="CF6DA4"/>
                      </a:solidFill>
                      <a:prstDash val="solid"/>
                      <a:round/>
                      <a:headEnd type="none" w="med" len="med"/>
                      <a:tailEnd type="none" w="med" len="med"/>
                    </a:lnB>
                    <a:solidFill>
                      <a:srgbClr val="FFFFFF"/>
                    </a:solidFill>
                  </a:tcPr>
                </a:tc>
                <a:tc>
                  <a:txBody>
                    <a:bodyPr/>
                    <a:lstStyle/>
                    <a:p>
                      <a:pPr>
                        <a:lnSpc>
                          <a:spcPct val="115000"/>
                        </a:lnSpc>
                        <a:spcAft>
                          <a:spcPts val="1000"/>
                        </a:spcAft>
                      </a:pPr>
                      <a:r>
                        <a:rPr lang="fr-FR" sz="2400" i="1" dirty="0" smtClean="0">
                          <a:solidFill>
                            <a:srgbClr val="000000"/>
                          </a:solidFill>
                          <a:effectLst/>
                          <a:latin typeface="Calibri"/>
                          <a:ea typeface="Calibri"/>
                          <a:cs typeface="Arial"/>
                        </a:rPr>
                        <a:t>- Tumeurs </a:t>
                      </a:r>
                      <a:r>
                        <a:rPr lang="fr-FR" sz="2400" i="1" dirty="0">
                          <a:solidFill>
                            <a:srgbClr val="000000"/>
                          </a:solidFill>
                          <a:effectLst/>
                          <a:latin typeface="Calibri"/>
                          <a:ea typeface="Calibri"/>
                          <a:cs typeface="Arial"/>
                        </a:rPr>
                        <a:t>cérébrales et lymphomes </a:t>
                      </a:r>
                      <a:endParaRPr lang="fr-FR" sz="2400" dirty="0">
                        <a:effectLst/>
                        <a:latin typeface="Calibri"/>
                        <a:ea typeface="Calibri"/>
                        <a:cs typeface="Arial"/>
                      </a:endParaRPr>
                    </a:p>
                  </a:txBody>
                  <a:tcPr marL="33978" marR="33978" marT="6343" marB="0">
                    <a:lnL w="12700" cap="flat" cmpd="sng" algn="ctr">
                      <a:solidFill>
                        <a:srgbClr val="CF6DA4"/>
                      </a:solidFill>
                      <a:prstDash val="solid"/>
                      <a:round/>
                      <a:headEnd type="none" w="med" len="med"/>
                      <a:tailEnd type="none" w="med" len="med"/>
                    </a:lnL>
                    <a:lnR w="12700" cap="flat" cmpd="sng" algn="ctr">
                      <a:solidFill>
                        <a:srgbClr val="CF6DA4"/>
                      </a:solidFill>
                      <a:prstDash val="solid"/>
                      <a:round/>
                      <a:headEnd type="none" w="med" len="med"/>
                      <a:tailEnd type="none" w="med" len="med"/>
                    </a:lnR>
                    <a:lnT w="12700" cap="flat" cmpd="sng" algn="ctr">
                      <a:solidFill>
                        <a:srgbClr val="CF6DA4"/>
                      </a:solidFill>
                      <a:prstDash val="solid"/>
                      <a:round/>
                      <a:headEnd type="none" w="med" len="med"/>
                      <a:tailEnd type="none" w="med" len="med"/>
                    </a:lnT>
                    <a:lnB w="12700" cap="flat" cmpd="sng" algn="ctr">
                      <a:solidFill>
                        <a:srgbClr val="CF6DA4"/>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13110697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1"/>
          <p:cNvSpPr txBox="1">
            <a:spLocks noChangeArrowheads="1"/>
          </p:cNvSpPr>
          <p:nvPr/>
        </p:nvSpPr>
        <p:spPr bwMode="auto">
          <a:xfrm>
            <a:off x="1500166" y="285728"/>
            <a:ext cx="5929354" cy="461665"/>
          </a:xfrm>
          <a:prstGeom prst="rect">
            <a:avLst/>
          </a:prstGeom>
          <a:gradFill rotWithShape="1">
            <a:gsLst>
              <a:gs pos="0">
                <a:srgbClr val="5E0047"/>
              </a:gs>
              <a:gs pos="100000">
                <a:srgbClr val="CC0099"/>
              </a:gs>
            </a:gsLst>
            <a:lin ang="0" scaled="1"/>
          </a:gradFill>
          <a:ln w="9525" algn="ctr">
            <a:noFill/>
            <a:miter lim="800000"/>
            <a:headEnd/>
            <a:tailEnd/>
          </a:ln>
        </p:spPr>
        <p:txBody>
          <a:bodyPr wrap="square">
            <a:spAutoFit/>
          </a:bodyPr>
          <a:lstStyle/>
          <a:p>
            <a:pPr algn="ctr" eaLnBrk="0" fontAlgn="base" hangingPunct="0">
              <a:spcBef>
                <a:spcPct val="0"/>
              </a:spcBef>
              <a:spcAft>
                <a:spcPct val="0"/>
              </a:spcAft>
            </a:pPr>
            <a:r>
              <a:rPr lang="fr-FR" sz="2400" b="1" dirty="0" smtClean="0">
                <a:solidFill>
                  <a:srgbClr val="FFFF00"/>
                </a:solidFill>
                <a:latin typeface="Copperplate Gothic Light" pitchFamily="34" charset="0"/>
                <a:cs typeface="Times New Roman" pitchFamily="18" charset="0"/>
              </a:rPr>
              <a:t>Caractéristiques d’une  tumeur </a:t>
            </a:r>
            <a:endParaRPr lang="fr-FR" sz="2400" b="1" dirty="0">
              <a:solidFill>
                <a:srgbClr val="FFFF00"/>
              </a:solidFill>
              <a:latin typeface="Copperplate Gothic Light" pitchFamily="34" charset="0"/>
              <a:cs typeface="Times New Roman" pitchFamily="18" charset="0"/>
            </a:endParaRPr>
          </a:p>
        </p:txBody>
      </p:sp>
      <p:sp>
        <p:nvSpPr>
          <p:cNvPr id="5" name="Text Box 11"/>
          <p:cNvSpPr txBox="1">
            <a:spLocks noChangeArrowheads="1"/>
          </p:cNvSpPr>
          <p:nvPr/>
        </p:nvSpPr>
        <p:spPr bwMode="auto">
          <a:xfrm>
            <a:off x="-32" y="1171502"/>
            <a:ext cx="9501254" cy="461665"/>
          </a:xfrm>
          <a:prstGeom prst="rect">
            <a:avLst/>
          </a:prstGeom>
          <a:gradFill rotWithShape="1">
            <a:gsLst>
              <a:gs pos="0">
                <a:srgbClr val="996633"/>
              </a:gs>
              <a:gs pos="100000">
                <a:schemeClr val="bg1">
                  <a:alpha val="0"/>
                </a:schemeClr>
              </a:gs>
            </a:gsLst>
            <a:lin ang="0" scaled="1"/>
          </a:gradFill>
          <a:ln w="9525" algn="ctr">
            <a:noFill/>
            <a:miter lim="800000"/>
            <a:headEnd/>
            <a:tailEnd/>
          </a:ln>
        </p:spPr>
        <p:txBody>
          <a:bodyPr wrap="square">
            <a:spAutoFit/>
          </a:bodyPr>
          <a:lstStyle/>
          <a:p>
            <a:pPr eaLnBrk="0" fontAlgn="base" hangingPunct="0">
              <a:spcBef>
                <a:spcPct val="0"/>
              </a:spcBef>
              <a:spcAft>
                <a:spcPct val="0"/>
              </a:spcAft>
              <a:buClr>
                <a:srgbClr val="FFFF00"/>
              </a:buClr>
            </a:pPr>
            <a:r>
              <a:rPr lang="fr-FR" sz="2400" dirty="0" smtClean="0">
                <a:solidFill>
                  <a:srgbClr val="FFFF00"/>
                </a:solidFill>
                <a:cs typeface="Times New Roman" pitchFamily="18" charset="0"/>
              </a:rPr>
              <a:t>Prolifération cellulaire excessive</a:t>
            </a:r>
          </a:p>
        </p:txBody>
      </p:sp>
      <p:sp>
        <p:nvSpPr>
          <p:cNvPr id="6" name="Text Box 11"/>
          <p:cNvSpPr txBox="1">
            <a:spLocks noChangeArrowheads="1"/>
          </p:cNvSpPr>
          <p:nvPr/>
        </p:nvSpPr>
        <p:spPr bwMode="auto">
          <a:xfrm>
            <a:off x="-32" y="3068960"/>
            <a:ext cx="9501254" cy="461665"/>
          </a:xfrm>
          <a:prstGeom prst="rect">
            <a:avLst/>
          </a:prstGeom>
          <a:gradFill rotWithShape="1">
            <a:gsLst>
              <a:gs pos="0">
                <a:srgbClr val="996633"/>
              </a:gs>
              <a:gs pos="100000">
                <a:schemeClr val="bg1">
                  <a:alpha val="0"/>
                </a:schemeClr>
              </a:gs>
            </a:gsLst>
            <a:lin ang="0" scaled="1"/>
          </a:gradFill>
          <a:ln w="9525" algn="ctr">
            <a:noFill/>
            <a:miter lim="800000"/>
            <a:headEnd/>
            <a:tailEnd/>
          </a:ln>
        </p:spPr>
        <p:txBody>
          <a:bodyPr wrap="square">
            <a:spAutoFit/>
          </a:bodyPr>
          <a:lstStyle/>
          <a:p>
            <a:pPr eaLnBrk="0" fontAlgn="base" hangingPunct="0">
              <a:spcBef>
                <a:spcPct val="0"/>
              </a:spcBef>
              <a:spcAft>
                <a:spcPct val="0"/>
              </a:spcAft>
              <a:buClr>
                <a:srgbClr val="FFFF00"/>
              </a:buClr>
            </a:pPr>
            <a:r>
              <a:rPr lang="fr-FR" sz="2400" dirty="0" smtClean="0">
                <a:solidFill>
                  <a:srgbClr val="FFFF00"/>
                </a:solidFill>
                <a:cs typeface="Times New Roman" pitchFamily="18" charset="0"/>
              </a:rPr>
              <a:t>Masse tissulaire ressemblant plus ou moins à un tissu normal</a:t>
            </a:r>
          </a:p>
        </p:txBody>
      </p:sp>
      <p:sp>
        <p:nvSpPr>
          <p:cNvPr id="7" name="Text Box 11"/>
          <p:cNvSpPr txBox="1">
            <a:spLocks noChangeArrowheads="1"/>
          </p:cNvSpPr>
          <p:nvPr/>
        </p:nvSpPr>
        <p:spPr bwMode="auto">
          <a:xfrm>
            <a:off x="-32" y="4335487"/>
            <a:ext cx="9501254" cy="461665"/>
          </a:xfrm>
          <a:prstGeom prst="rect">
            <a:avLst/>
          </a:prstGeom>
          <a:gradFill rotWithShape="1">
            <a:gsLst>
              <a:gs pos="0">
                <a:srgbClr val="996633"/>
              </a:gs>
              <a:gs pos="100000">
                <a:schemeClr val="bg1">
                  <a:alpha val="0"/>
                </a:schemeClr>
              </a:gs>
            </a:gsLst>
            <a:lin ang="0" scaled="1"/>
          </a:gradFill>
          <a:ln w="9525" algn="ctr">
            <a:noFill/>
            <a:miter lim="800000"/>
            <a:headEnd/>
            <a:tailEnd/>
          </a:ln>
        </p:spPr>
        <p:txBody>
          <a:bodyPr wrap="square">
            <a:spAutoFit/>
          </a:bodyPr>
          <a:lstStyle/>
          <a:p>
            <a:pPr eaLnBrk="0" fontAlgn="base" hangingPunct="0">
              <a:spcBef>
                <a:spcPct val="0"/>
              </a:spcBef>
              <a:spcAft>
                <a:spcPct val="0"/>
              </a:spcAft>
              <a:buClr>
                <a:srgbClr val="FFFF00"/>
              </a:buClr>
            </a:pPr>
            <a:r>
              <a:rPr lang="fr-FR" sz="2400" dirty="0" smtClean="0">
                <a:solidFill>
                  <a:srgbClr val="FFFF00"/>
                </a:solidFill>
                <a:cs typeface="Times New Roman" pitchFamily="18" charset="0"/>
              </a:rPr>
              <a:t>Tendance à persister et à croître</a:t>
            </a:r>
          </a:p>
        </p:txBody>
      </p:sp>
      <p:sp>
        <p:nvSpPr>
          <p:cNvPr id="8" name="ZoneTexte 7"/>
          <p:cNvSpPr txBox="1"/>
          <p:nvPr/>
        </p:nvSpPr>
        <p:spPr>
          <a:xfrm>
            <a:off x="71406" y="1724615"/>
            <a:ext cx="4286280" cy="1200329"/>
          </a:xfrm>
          <a:prstGeom prst="rect">
            <a:avLst/>
          </a:prstGeom>
          <a:noFill/>
        </p:spPr>
        <p:txBody>
          <a:bodyPr wrap="square" rtlCol="0">
            <a:spAutoFit/>
          </a:bodyPr>
          <a:lstStyle/>
          <a:p>
            <a:pPr eaLnBrk="0" fontAlgn="base" hangingPunct="0">
              <a:spcBef>
                <a:spcPct val="0"/>
              </a:spcBef>
              <a:spcAft>
                <a:spcPct val="0"/>
              </a:spcAft>
              <a:buFont typeface="Arial" pitchFamily="34" charset="0"/>
              <a:buChar char="•"/>
            </a:pPr>
            <a:r>
              <a:rPr lang="fr-FR" sz="2000" dirty="0" smtClean="0">
                <a:solidFill>
                  <a:prstClr val="white"/>
                </a:solidFill>
                <a:cs typeface="Times New Roman" pitchFamily="18" charset="0"/>
              </a:rPr>
              <a:t> </a:t>
            </a:r>
            <a:r>
              <a:rPr lang="fr-FR" sz="2400" dirty="0" smtClean="0">
                <a:solidFill>
                  <a:prstClr val="white"/>
                </a:solidFill>
                <a:cs typeface="Times New Roman" pitchFamily="18" charset="0"/>
              </a:rPr>
              <a:t>Une tumeur  </a:t>
            </a:r>
            <a:r>
              <a:rPr lang="fr-FR" sz="2400" b="1" dirty="0" err="1" smtClean="0">
                <a:solidFill>
                  <a:srgbClr val="00CCFF"/>
                </a:solidFill>
                <a:cs typeface="Times New Roman" pitchFamily="18" charset="0"/>
              </a:rPr>
              <a:t>polyclonale</a:t>
            </a:r>
            <a:r>
              <a:rPr lang="fr-FR" sz="2400" dirty="0" smtClean="0">
                <a:solidFill>
                  <a:srgbClr val="00CCFF"/>
                </a:solidFill>
                <a:cs typeface="Times New Roman" pitchFamily="18" charset="0"/>
              </a:rPr>
              <a:t>.</a:t>
            </a:r>
          </a:p>
          <a:p>
            <a:pPr eaLnBrk="0" fontAlgn="base" hangingPunct="0">
              <a:spcBef>
                <a:spcPct val="0"/>
              </a:spcBef>
              <a:spcAft>
                <a:spcPct val="0"/>
              </a:spcAft>
            </a:pPr>
            <a:r>
              <a:rPr lang="fr-FR" sz="2400" dirty="0" smtClean="0">
                <a:solidFill>
                  <a:prstClr val="white"/>
                </a:solidFill>
                <a:cs typeface="Times New Roman" pitchFamily="18" charset="0"/>
              </a:rPr>
              <a:t>• Une tumeur </a:t>
            </a:r>
            <a:r>
              <a:rPr lang="fr-FR" sz="2400" b="1" dirty="0" err="1" smtClean="0">
                <a:solidFill>
                  <a:srgbClr val="00CCFF"/>
                </a:solidFill>
                <a:cs typeface="Times New Roman" pitchFamily="18" charset="0"/>
              </a:rPr>
              <a:t>oligoclonale</a:t>
            </a:r>
            <a:r>
              <a:rPr lang="fr-FR" sz="2400" dirty="0" smtClean="0">
                <a:solidFill>
                  <a:srgbClr val="00CCFF"/>
                </a:solidFill>
                <a:cs typeface="Times New Roman" pitchFamily="18" charset="0"/>
              </a:rPr>
              <a:t>.</a:t>
            </a:r>
          </a:p>
          <a:p>
            <a:pPr eaLnBrk="0" fontAlgn="base" hangingPunct="0">
              <a:spcBef>
                <a:spcPct val="0"/>
              </a:spcBef>
              <a:spcAft>
                <a:spcPct val="0"/>
              </a:spcAft>
            </a:pPr>
            <a:r>
              <a:rPr lang="fr-FR" sz="2400" dirty="0" smtClean="0">
                <a:solidFill>
                  <a:prstClr val="white"/>
                </a:solidFill>
                <a:cs typeface="Times New Roman" pitchFamily="18" charset="0"/>
              </a:rPr>
              <a:t>• Une tumeur </a:t>
            </a:r>
            <a:r>
              <a:rPr lang="fr-FR" sz="2400" b="1" dirty="0" smtClean="0">
                <a:solidFill>
                  <a:srgbClr val="00CCFF"/>
                </a:solidFill>
                <a:cs typeface="Times New Roman" pitchFamily="18" charset="0"/>
              </a:rPr>
              <a:t>monoclonale</a:t>
            </a:r>
          </a:p>
        </p:txBody>
      </p:sp>
      <p:sp>
        <p:nvSpPr>
          <p:cNvPr id="9" name="ZoneTexte 8"/>
          <p:cNvSpPr txBox="1"/>
          <p:nvPr/>
        </p:nvSpPr>
        <p:spPr>
          <a:xfrm>
            <a:off x="0" y="3645024"/>
            <a:ext cx="6072198" cy="461665"/>
          </a:xfrm>
          <a:prstGeom prst="rect">
            <a:avLst/>
          </a:prstGeom>
          <a:noFill/>
        </p:spPr>
        <p:txBody>
          <a:bodyPr wrap="square" rtlCol="0">
            <a:spAutoFit/>
          </a:bodyPr>
          <a:lstStyle/>
          <a:p>
            <a:pPr eaLnBrk="0" fontAlgn="base" hangingPunct="0">
              <a:spcBef>
                <a:spcPct val="0"/>
              </a:spcBef>
              <a:spcAft>
                <a:spcPct val="0"/>
              </a:spcAft>
              <a:buFont typeface="Arial" pitchFamily="34" charset="0"/>
              <a:buChar char="•"/>
            </a:pPr>
            <a:r>
              <a:rPr lang="fr-FR" sz="2400" dirty="0" smtClean="0">
                <a:solidFill>
                  <a:prstClr val="white"/>
                </a:solidFill>
                <a:cs typeface="Times New Roman" pitchFamily="18" charset="0"/>
              </a:rPr>
              <a:t> Différenciation tumorale</a:t>
            </a:r>
            <a:endParaRPr lang="fr-FR" sz="2400" dirty="0">
              <a:solidFill>
                <a:prstClr val="white"/>
              </a:solidFill>
              <a:cs typeface="Times New Roman" pitchFamily="18" charset="0"/>
            </a:endParaRPr>
          </a:p>
        </p:txBody>
      </p:sp>
      <p:sp>
        <p:nvSpPr>
          <p:cNvPr id="10" name="ZoneTexte 9"/>
          <p:cNvSpPr txBox="1"/>
          <p:nvPr/>
        </p:nvSpPr>
        <p:spPr>
          <a:xfrm>
            <a:off x="0" y="4869160"/>
            <a:ext cx="9144000" cy="2086725"/>
          </a:xfrm>
          <a:prstGeom prst="rect">
            <a:avLst/>
          </a:prstGeom>
          <a:noFill/>
        </p:spPr>
        <p:txBody>
          <a:bodyPr wrap="square" rtlCol="0">
            <a:spAutoFit/>
          </a:bodyPr>
          <a:lstStyle/>
          <a:p>
            <a:pPr fontAlgn="base">
              <a:lnSpc>
                <a:spcPct val="90000"/>
              </a:lnSpc>
              <a:spcBef>
                <a:spcPct val="0"/>
              </a:spcBef>
              <a:spcAft>
                <a:spcPct val="0"/>
              </a:spcAft>
              <a:buFont typeface="Arial" pitchFamily="34" charset="0"/>
              <a:buChar char="•"/>
            </a:pPr>
            <a:r>
              <a:rPr lang="fr-FR" sz="2000" b="1" dirty="0" smtClean="0">
                <a:solidFill>
                  <a:srgbClr val="00CCFF"/>
                </a:solidFill>
                <a:cs typeface="Times New Roman" pitchFamily="18" charset="0"/>
              </a:rPr>
              <a:t> </a:t>
            </a:r>
            <a:r>
              <a:rPr lang="fr-FR" sz="2400" b="1" dirty="0" smtClean="0">
                <a:solidFill>
                  <a:srgbClr val="00CCFF"/>
                </a:solidFill>
                <a:cs typeface="Times New Roman" pitchFamily="18" charset="0"/>
              </a:rPr>
              <a:t>autonomie biologique</a:t>
            </a:r>
            <a:endParaRPr lang="fr-FR" sz="2400" b="1" dirty="0" smtClean="0">
              <a:solidFill>
                <a:srgbClr val="00CCFF"/>
              </a:solidFill>
              <a:cs typeface="Times New Roman" pitchFamily="18" charset="0"/>
              <a:sym typeface="Wingdings" pitchFamily="2" charset="2"/>
            </a:endParaRPr>
          </a:p>
          <a:p>
            <a:pPr fontAlgn="base">
              <a:lnSpc>
                <a:spcPct val="90000"/>
              </a:lnSpc>
              <a:spcBef>
                <a:spcPct val="0"/>
              </a:spcBef>
              <a:spcAft>
                <a:spcPct val="0"/>
              </a:spcAft>
            </a:pPr>
            <a:endParaRPr lang="en-US" sz="2400" dirty="0" smtClean="0">
              <a:solidFill>
                <a:prstClr val="white"/>
              </a:solidFill>
              <a:cs typeface="Times New Roman" pitchFamily="18" charset="0"/>
              <a:sym typeface="Wingdings" pitchFamily="2" charset="2"/>
            </a:endParaRPr>
          </a:p>
          <a:p>
            <a:pPr fontAlgn="base">
              <a:lnSpc>
                <a:spcPct val="90000"/>
              </a:lnSpc>
              <a:spcBef>
                <a:spcPct val="0"/>
              </a:spcBef>
              <a:spcAft>
                <a:spcPct val="0"/>
              </a:spcAft>
              <a:buFont typeface="Wingdings" pitchFamily="2" charset="2"/>
              <a:buNone/>
            </a:pPr>
            <a:r>
              <a:rPr lang="en-US" sz="2400" dirty="0" smtClean="0">
                <a:solidFill>
                  <a:prstClr val="white"/>
                </a:solidFill>
                <a:cs typeface="Times New Roman" pitchFamily="18" charset="0"/>
                <a:sym typeface="Wingdings" pitchFamily="2" charset="2"/>
              </a:rPr>
              <a:t>    - </a:t>
            </a:r>
            <a:r>
              <a:rPr lang="fr-FR" sz="2400" dirty="0" smtClean="0">
                <a:solidFill>
                  <a:prstClr val="white"/>
                </a:solidFill>
                <a:cs typeface="Times New Roman" pitchFamily="18" charset="0"/>
                <a:sym typeface="Wingdings" pitchFamily="2" charset="2"/>
              </a:rPr>
              <a:t>résister aux signaux externes d’inhibition de la croissance (immortalisation)</a:t>
            </a:r>
          </a:p>
          <a:p>
            <a:pPr fontAlgn="base">
              <a:lnSpc>
                <a:spcPct val="90000"/>
              </a:lnSpc>
              <a:spcBef>
                <a:spcPct val="0"/>
              </a:spcBef>
              <a:spcAft>
                <a:spcPct val="0"/>
              </a:spcAft>
              <a:buFont typeface="Wingdings" pitchFamily="2" charset="2"/>
              <a:buNone/>
            </a:pPr>
            <a:r>
              <a:rPr lang="fr-FR" sz="2400" dirty="0" smtClean="0">
                <a:solidFill>
                  <a:prstClr val="white"/>
                </a:solidFill>
                <a:cs typeface="Times New Roman" pitchFamily="18" charset="0"/>
                <a:sym typeface="Wingdings" pitchFamily="2" charset="2"/>
              </a:rPr>
              <a:t>    - infiltrer les tissus adjacents et constituer une angiogenèse</a:t>
            </a:r>
            <a:r>
              <a:rPr lang="fr-FR" sz="2000" dirty="0" smtClean="0">
                <a:solidFill>
                  <a:prstClr val="white"/>
                </a:solidFill>
                <a:cs typeface="Times New Roman" pitchFamily="18" charset="0"/>
                <a:sym typeface="Wingdings" pitchFamily="2" charset="2"/>
              </a:rPr>
              <a:t>.</a:t>
            </a:r>
            <a:endParaRPr lang="en-US" sz="2000" dirty="0" smtClean="0">
              <a:solidFill>
                <a:srgbClr val="CCAF0A"/>
              </a:solidFill>
              <a:cs typeface="Times New Roman" pitchFamily="18" charset="0"/>
            </a:endParaRPr>
          </a:p>
          <a:p>
            <a:pPr eaLnBrk="0" fontAlgn="base" hangingPunct="0">
              <a:spcBef>
                <a:spcPct val="0"/>
              </a:spcBef>
              <a:spcAft>
                <a:spcPct val="0"/>
              </a:spcAft>
            </a:pPr>
            <a:endParaRPr lang="fr-FR" dirty="0">
              <a:solidFill>
                <a:prstClr val="white"/>
              </a:solidFill>
              <a:cs typeface="Times New Roman" pitchFamily="18" charset="0"/>
            </a:endParaRPr>
          </a:p>
        </p:txBody>
      </p:sp>
    </p:spTree>
    <p:extLst>
      <p:ext uri="{BB962C8B-B14F-4D97-AF65-F5344CB8AC3E}">
        <p14:creationId xmlns:p14="http://schemas.microsoft.com/office/powerpoint/2010/main" val="418926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fmla="#ppt_w*sin(2.5*pi*$)">
                                          <p:val>
                                            <p:fltVal val="0"/>
                                          </p:val>
                                        </p:tav>
                                        <p:tav tm="100000">
                                          <p:val>
                                            <p:fltVal val="1"/>
                                          </p:val>
                                        </p:tav>
                                      </p:tavLst>
                                    </p:anim>
                                    <p:anim calcmode="lin" valueType="num">
                                      <p:cBhvr>
                                        <p:cTn id="8" dur="5000" fill="hold"/>
                                        <p:tgtEl>
                                          <p:spTgt spid="4"/>
                                        </p:tgtEl>
                                        <p:attrNameLst>
                                          <p:attrName>ppt_h</p:attrName>
                                        </p:attrNameLst>
                                      </p:cBhvr>
                                      <p:tavLst>
                                        <p:tav tm="0">
                                          <p:val>
                                            <p:strVal val="#ppt_h"/>
                                          </p:val>
                                        </p:tav>
                                        <p:tav tm="100000">
                                          <p:val>
                                            <p:strVal val="#ppt_h"/>
                                          </p:val>
                                        </p:tav>
                                      </p:tavLst>
                                    </p:anim>
                                  </p:childTnLst>
                                </p:cTn>
                              </p:par>
                              <p:par>
                                <p:cTn id="9" presetID="18" presetClass="entr" presetSubtype="6"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Right)">
                                      <p:cBhvr>
                                        <p:cTn id="11" dur="500"/>
                                        <p:tgtEl>
                                          <p:spTgt spid="5"/>
                                        </p:tgtEl>
                                      </p:cBhvr>
                                    </p:animEffect>
                                  </p:childTnLst>
                                </p:cTn>
                              </p:par>
                              <p:par>
                                <p:cTn id="12" presetID="18" presetClass="entr" presetSubtype="6"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strips(downRight)">
                                      <p:cBhvr>
                                        <p:cTn id="14" dur="500"/>
                                        <p:tgtEl>
                                          <p:spTgt spid="6"/>
                                        </p:tgtEl>
                                      </p:cBhvr>
                                    </p:animEffect>
                                  </p:childTnLst>
                                </p:cTn>
                              </p:par>
                              <p:par>
                                <p:cTn id="15" presetID="18" presetClass="entr" presetSubtype="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trips(downRigh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19263076"/>
              </p:ext>
            </p:extLst>
          </p:nvPr>
        </p:nvGraphicFramePr>
        <p:xfrm>
          <a:off x="35496" y="476672"/>
          <a:ext cx="9108504" cy="6386273"/>
        </p:xfrm>
        <a:graphic>
          <a:graphicData uri="http://schemas.openxmlformats.org/drawingml/2006/table">
            <a:tbl>
              <a:tblPr firstRow="1" firstCol="1" bandRow="1"/>
              <a:tblGrid>
                <a:gridCol w="2250036"/>
                <a:gridCol w="6858468"/>
              </a:tblGrid>
              <a:tr h="398006">
                <a:tc>
                  <a:txBody>
                    <a:bodyPr/>
                    <a:lstStyle/>
                    <a:p>
                      <a:pPr algn="ctr">
                        <a:lnSpc>
                          <a:spcPct val="115000"/>
                        </a:lnSpc>
                        <a:spcAft>
                          <a:spcPts val="1000"/>
                        </a:spcAft>
                      </a:pPr>
                      <a:r>
                        <a:rPr lang="fr-FR" sz="2400" b="1" dirty="0">
                          <a:solidFill>
                            <a:srgbClr val="000000"/>
                          </a:solidFill>
                          <a:effectLst/>
                          <a:latin typeface="Calibri"/>
                          <a:ea typeface="Calibri"/>
                          <a:cs typeface="Arial"/>
                        </a:rPr>
                        <a:t>médicament </a:t>
                      </a:r>
                      <a:endParaRPr lang="fr-FR" sz="2400" dirty="0">
                        <a:effectLst/>
                        <a:latin typeface="Calibri"/>
                        <a:ea typeface="Calibri"/>
                        <a:cs typeface="Arial"/>
                      </a:endParaRPr>
                    </a:p>
                  </a:txBody>
                  <a:tcPr marL="33978" marR="33978" marT="6343" marB="0">
                    <a:lnL w="12700" cap="flat" cmpd="sng" algn="ctr">
                      <a:solidFill>
                        <a:srgbClr val="CF6DA4"/>
                      </a:solidFill>
                      <a:prstDash val="solid"/>
                      <a:round/>
                      <a:headEnd type="none" w="med" len="med"/>
                      <a:tailEnd type="none" w="med" len="med"/>
                    </a:lnL>
                    <a:lnR w="12700" cap="flat" cmpd="sng" algn="ctr">
                      <a:solidFill>
                        <a:srgbClr val="CF6DA4"/>
                      </a:solidFill>
                      <a:prstDash val="solid"/>
                      <a:round/>
                      <a:headEnd type="none" w="med" len="med"/>
                      <a:tailEnd type="none" w="med" len="med"/>
                    </a:lnR>
                    <a:lnT w="12700" cap="flat" cmpd="sng" algn="ctr">
                      <a:solidFill>
                        <a:srgbClr val="CF6DA4"/>
                      </a:solidFill>
                      <a:prstDash val="solid"/>
                      <a:round/>
                      <a:headEnd type="none" w="med" len="med"/>
                      <a:tailEnd type="none" w="med" len="med"/>
                    </a:lnT>
                    <a:lnB w="12700" cap="flat" cmpd="sng" algn="ctr">
                      <a:solidFill>
                        <a:srgbClr val="CF6DA4"/>
                      </a:solidFill>
                      <a:prstDash val="solid"/>
                      <a:round/>
                      <a:headEnd type="none" w="med" len="med"/>
                      <a:tailEnd type="none" w="med" len="med"/>
                    </a:lnB>
                    <a:solidFill>
                      <a:srgbClr val="E5C6D5"/>
                    </a:solidFill>
                  </a:tcPr>
                </a:tc>
                <a:tc>
                  <a:txBody>
                    <a:bodyPr/>
                    <a:lstStyle/>
                    <a:p>
                      <a:pPr algn="ctr">
                        <a:lnSpc>
                          <a:spcPct val="115000"/>
                        </a:lnSpc>
                        <a:spcAft>
                          <a:spcPts val="1000"/>
                        </a:spcAft>
                      </a:pPr>
                      <a:r>
                        <a:rPr lang="fr-FR" sz="2400" b="1" dirty="0">
                          <a:solidFill>
                            <a:srgbClr val="000000"/>
                          </a:solidFill>
                          <a:effectLst/>
                          <a:latin typeface="Calibri"/>
                          <a:ea typeface="Calibri"/>
                          <a:cs typeface="Arial"/>
                        </a:rPr>
                        <a:t>Indications </a:t>
                      </a:r>
                      <a:endParaRPr lang="fr-FR" sz="2400" dirty="0">
                        <a:effectLst/>
                        <a:latin typeface="Calibri"/>
                        <a:ea typeface="Calibri"/>
                        <a:cs typeface="Arial"/>
                      </a:endParaRPr>
                    </a:p>
                  </a:txBody>
                  <a:tcPr marL="33978" marR="33978" marT="6343" marB="0">
                    <a:lnL w="12700" cap="flat" cmpd="sng" algn="ctr">
                      <a:solidFill>
                        <a:srgbClr val="CF6DA4"/>
                      </a:solidFill>
                      <a:prstDash val="solid"/>
                      <a:round/>
                      <a:headEnd type="none" w="med" len="med"/>
                      <a:tailEnd type="none" w="med" len="med"/>
                    </a:lnL>
                    <a:lnR w="12700" cap="flat" cmpd="sng" algn="ctr">
                      <a:solidFill>
                        <a:srgbClr val="CF6DA4"/>
                      </a:solidFill>
                      <a:prstDash val="solid"/>
                      <a:round/>
                      <a:headEnd type="none" w="med" len="med"/>
                      <a:tailEnd type="none" w="med" len="med"/>
                    </a:lnR>
                    <a:lnT w="12700" cap="flat" cmpd="sng" algn="ctr">
                      <a:solidFill>
                        <a:srgbClr val="CF6DA4"/>
                      </a:solidFill>
                      <a:prstDash val="solid"/>
                      <a:round/>
                      <a:headEnd type="none" w="med" len="med"/>
                      <a:tailEnd type="none" w="med" len="med"/>
                    </a:lnT>
                    <a:lnB w="12700" cap="flat" cmpd="sng" algn="ctr">
                      <a:solidFill>
                        <a:srgbClr val="CF6DA4"/>
                      </a:solidFill>
                      <a:prstDash val="solid"/>
                      <a:round/>
                      <a:headEnd type="none" w="med" len="med"/>
                      <a:tailEnd type="none" w="med" len="med"/>
                    </a:lnB>
                    <a:solidFill>
                      <a:srgbClr val="E5C6D5"/>
                    </a:solidFill>
                  </a:tcPr>
                </a:tc>
              </a:tr>
              <a:tr h="398006">
                <a:tc>
                  <a:txBody>
                    <a:bodyPr/>
                    <a:lstStyle/>
                    <a:p>
                      <a:pPr>
                        <a:lnSpc>
                          <a:spcPct val="115000"/>
                        </a:lnSpc>
                        <a:spcAft>
                          <a:spcPts val="1000"/>
                        </a:spcAft>
                      </a:pPr>
                      <a:r>
                        <a:rPr lang="fr-FR" sz="2400" b="1" i="1" dirty="0" err="1">
                          <a:solidFill>
                            <a:srgbClr val="E61853"/>
                          </a:solidFill>
                          <a:effectLst/>
                          <a:latin typeface="Calibri"/>
                          <a:ea typeface="Calibri"/>
                          <a:cs typeface="Arial"/>
                        </a:rPr>
                        <a:t>Organoplatines</a:t>
                      </a:r>
                      <a:r>
                        <a:rPr lang="fr-FR" sz="2400" i="1" dirty="0">
                          <a:solidFill>
                            <a:srgbClr val="E61853"/>
                          </a:solidFill>
                          <a:effectLst/>
                          <a:latin typeface="Calibri"/>
                          <a:ea typeface="Calibri"/>
                          <a:cs typeface="Arial"/>
                        </a:rPr>
                        <a:t> </a:t>
                      </a:r>
                      <a:endParaRPr lang="fr-FR" sz="2400" dirty="0">
                        <a:solidFill>
                          <a:srgbClr val="E61853"/>
                        </a:solidFill>
                        <a:effectLst/>
                        <a:latin typeface="Calibri"/>
                        <a:ea typeface="Calibri"/>
                        <a:cs typeface="Arial"/>
                      </a:endParaRPr>
                    </a:p>
                  </a:txBody>
                  <a:tcPr marL="33978" marR="33978" marT="6343" marB="0">
                    <a:lnL w="12700" cap="flat" cmpd="sng" algn="ctr">
                      <a:solidFill>
                        <a:srgbClr val="CF6DA4"/>
                      </a:solidFill>
                      <a:prstDash val="solid"/>
                      <a:round/>
                      <a:headEnd type="none" w="med" len="med"/>
                      <a:tailEnd type="none" w="med" len="med"/>
                    </a:lnL>
                    <a:lnR w="12700" cap="flat" cmpd="sng" algn="ctr">
                      <a:solidFill>
                        <a:srgbClr val="CF6DA4"/>
                      </a:solidFill>
                      <a:prstDash val="solid"/>
                      <a:round/>
                      <a:headEnd type="none" w="med" len="med"/>
                      <a:tailEnd type="none" w="med" len="med"/>
                    </a:lnR>
                    <a:lnT w="12700" cap="flat" cmpd="sng" algn="ctr">
                      <a:solidFill>
                        <a:srgbClr val="CF6DA4"/>
                      </a:solidFill>
                      <a:prstDash val="solid"/>
                      <a:round/>
                      <a:headEnd type="none" w="med" len="med"/>
                      <a:tailEnd type="none" w="med" len="med"/>
                    </a:lnT>
                    <a:lnB w="12700" cap="flat" cmpd="sng" algn="ctr">
                      <a:solidFill>
                        <a:srgbClr val="CF6DA4"/>
                      </a:solidFill>
                      <a:prstDash val="solid"/>
                      <a:round/>
                      <a:headEnd type="none" w="med" len="med"/>
                      <a:tailEnd type="none" w="med" len="med"/>
                    </a:lnB>
                    <a:solidFill>
                      <a:srgbClr val="FFFFFF"/>
                    </a:solidFill>
                  </a:tcPr>
                </a:tc>
                <a:tc>
                  <a:txBody>
                    <a:bodyPr/>
                    <a:lstStyle/>
                    <a:p>
                      <a:pPr>
                        <a:lnSpc>
                          <a:spcPct val="115000"/>
                        </a:lnSpc>
                        <a:spcAft>
                          <a:spcPts val="1000"/>
                        </a:spcAft>
                      </a:pPr>
                      <a:r>
                        <a:rPr lang="fr-FR" sz="2400" i="1" dirty="0" smtClean="0">
                          <a:solidFill>
                            <a:srgbClr val="000000"/>
                          </a:solidFill>
                          <a:effectLst/>
                          <a:latin typeface="Calibri"/>
                          <a:ea typeface="Calibri"/>
                          <a:cs typeface="Arial"/>
                        </a:rPr>
                        <a:t>- Cancer </a:t>
                      </a:r>
                      <a:r>
                        <a:rPr lang="fr-FR" sz="2400" i="1" dirty="0">
                          <a:solidFill>
                            <a:srgbClr val="000000"/>
                          </a:solidFill>
                          <a:effectLst/>
                          <a:latin typeface="Calibri"/>
                          <a:ea typeface="Calibri"/>
                          <a:cs typeface="Arial"/>
                        </a:rPr>
                        <a:t>du testicule et de l’ovaire </a:t>
                      </a:r>
                      <a:endParaRPr lang="fr-FR" sz="2400" dirty="0">
                        <a:effectLst/>
                        <a:latin typeface="Calibri"/>
                        <a:ea typeface="Calibri"/>
                        <a:cs typeface="Arial"/>
                      </a:endParaRPr>
                    </a:p>
                  </a:txBody>
                  <a:tcPr marL="33978" marR="33978" marT="6343" marB="0">
                    <a:lnL w="12700" cap="flat" cmpd="sng" algn="ctr">
                      <a:solidFill>
                        <a:srgbClr val="CF6DA4"/>
                      </a:solidFill>
                      <a:prstDash val="solid"/>
                      <a:round/>
                      <a:headEnd type="none" w="med" len="med"/>
                      <a:tailEnd type="none" w="med" len="med"/>
                    </a:lnL>
                    <a:lnR w="12700" cap="flat" cmpd="sng" algn="ctr">
                      <a:solidFill>
                        <a:srgbClr val="CF6DA4"/>
                      </a:solidFill>
                      <a:prstDash val="solid"/>
                      <a:round/>
                      <a:headEnd type="none" w="med" len="med"/>
                      <a:tailEnd type="none" w="med" len="med"/>
                    </a:lnR>
                    <a:lnT w="12700" cap="flat" cmpd="sng" algn="ctr">
                      <a:solidFill>
                        <a:srgbClr val="CF6DA4"/>
                      </a:solidFill>
                      <a:prstDash val="solid"/>
                      <a:round/>
                      <a:headEnd type="none" w="med" len="med"/>
                      <a:tailEnd type="none" w="med" len="med"/>
                    </a:lnT>
                    <a:lnB w="12700" cap="flat" cmpd="sng" algn="ctr">
                      <a:solidFill>
                        <a:srgbClr val="CF6DA4"/>
                      </a:solidFill>
                      <a:prstDash val="solid"/>
                      <a:round/>
                      <a:headEnd type="none" w="med" len="med"/>
                      <a:tailEnd type="none" w="med" len="med"/>
                    </a:lnB>
                    <a:solidFill>
                      <a:srgbClr val="FFFFFF"/>
                    </a:solidFill>
                  </a:tcPr>
                </a:tc>
              </a:tr>
              <a:tr h="794815">
                <a:tc>
                  <a:txBody>
                    <a:bodyPr/>
                    <a:lstStyle/>
                    <a:p>
                      <a:pPr>
                        <a:lnSpc>
                          <a:spcPct val="100000"/>
                        </a:lnSpc>
                        <a:spcAft>
                          <a:spcPts val="1000"/>
                        </a:spcAft>
                      </a:pPr>
                      <a:r>
                        <a:rPr lang="fr-FR" sz="2400" b="1" i="1" dirty="0" err="1">
                          <a:solidFill>
                            <a:srgbClr val="E61853"/>
                          </a:solidFill>
                          <a:effectLst/>
                          <a:latin typeface="Calibri"/>
                          <a:ea typeface="Calibri"/>
                          <a:cs typeface="Arial"/>
                        </a:rPr>
                        <a:t>Anthracyclines</a:t>
                      </a:r>
                      <a:r>
                        <a:rPr lang="fr-FR" sz="2400" b="1" i="1" dirty="0">
                          <a:solidFill>
                            <a:srgbClr val="E61853"/>
                          </a:solidFill>
                          <a:effectLst/>
                          <a:latin typeface="Calibri"/>
                          <a:ea typeface="Calibri"/>
                          <a:cs typeface="Arial"/>
                        </a:rPr>
                        <a:t> </a:t>
                      </a:r>
                      <a:endParaRPr lang="fr-FR" sz="2400" b="1" i="1" dirty="0" smtClean="0">
                        <a:solidFill>
                          <a:srgbClr val="E61853"/>
                        </a:solidFill>
                        <a:effectLst/>
                        <a:latin typeface="Calibri"/>
                        <a:ea typeface="Calibri"/>
                        <a:cs typeface="Arial"/>
                      </a:endParaRPr>
                    </a:p>
                    <a:p>
                      <a:pPr>
                        <a:lnSpc>
                          <a:spcPct val="115000"/>
                        </a:lnSpc>
                        <a:spcAft>
                          <a:spcPts val="1000"/>
                        </a:spcAft>
                      </a:pPr>
                      <a:r>
                        <a:rPr lang="fr-FR" sz="2400" b="1" i="1" dirty="0" smtClean="0">
                          <a:solidFill>
                            <a:srgbClr val="E61853"/>
                          </a:solidFill>
                          <a:effectLst/>
                          <a:latin typeface="Calibri"/>
                          <a:ea typeface="Calibri"/>
                          <a:cs typeface="Arial"/>
                        </a:rPr>
                        <a:t>(</a:t>
                      </a:r>
                      <a:r>
                        <a:rPr lang="fr-FR" sz="2400" b="1" i="1" dirty="0" err="1" smtClean="0">
                          <a:solidFill>
                            <a:srgbClr val="E61853"/>
                          </a:solidFill>
                          <a:effectLst/>
                          <a:latin typeface="Calibri"/>
                          <a:ea typeface="Calibri"/>
                          <a:cs typeface="Arial"/>
                        </a:rPr>
                        <a:t>Intercalants</a:t>
                      </a:r>
                      <a:r>
                        <a:rPr lang="fr-FR" sz="2400" b="1" i="1" dirty="0" smtClean="0">
                          <a:solidFill>
                            <a:srgbClr val="E61853"/>
                          </a:solidFill>
                          <a:effectLst/>
                          <a:latin typeface="Calibri"/>
                          <a:ea typeface="Calibri"/>
                          <a:cs typeface="Arial"/>
                        </a:rPr>
                        <a:t>)</a:t>
                      </a:r>
                      <a:r>
                        <a:rPr lang="fr-FR" sz="2400" i="1" dirty="0" smtClean="0">
                          <a:solidFill>
                            <a:srgbClr val="E61853"/>
                          </a:solidFill>
                          <a:effectLst/>
                          <a:latin typeface="Calibri"/>
                          <a:ea typeface="Calibri"/>
                          <a:cs typeface="Arial"/>
                        </a:rPr>
                        <a:t> </a:t>
                      </a:r>
                      <a:endParaRPr lang="fr-FR" sz="2400" dirty="0">
                        <a:solidFill>
                          <a:srgbClr val="E61853"/>
                        </a:solidFill>
                        <a:effectLst/>
                        <a:latin typeface="Calibri"/>
                        <a:ea typeface="Calibri"/>
                        <a:cs typeface="Arial"/>
                      </a:endParaRPr>
                    </a:p>
                  </a:txBody>
                  <a:tcPr marL="33978" marR="33978" marT="6343" marB="0">
                    <a:lnL w="12700" cap="flat" cmpd="sng" algn="ctr">
                      <a:solidFill>
                        <a:srgbClr val="CF6DA4"/>
                      </a:solidFill>
                      <a:prstDash val="solid"/>
                      <a:round/>
                      <a:headEnd type="none" w="med" len="med"/>
                      <a:tailEnd type="none" w="med" len="med"/>
                    </a:lnL>
                    <a:lnR w="12700" cap="flat" cmpd="sng" algn="ctr">
                      <a:solidFill>
                        <a:srgbClr val="CF6DA4"/>
                      </a:solidFill>
                      <a:prstDash val="solid"/>
                      <a:round/>
                      <a:headEnd type="none" w="med" len="med"/>
                      <a:tailEnd type="none" w="med" len="med"/>
                    </a:lnR>
                    <a:lnT w="12700" cap="flat" cmpd="sng" algn="ctr">
                      <a:solidFill>
                        <a:srgbClr val="CF6DA4"/>
                      </a:solidFill>
                      <a:prstDash val="solid"/>
                      <a:round/>
                      <a:headEnd type="none" w="med" len="med"/>
                      <a:tailEnd type="none" w="med" len="med"/>
                    </a:lnT>
                    <a:lnB w="12700" cap="flat" cmpd="sng" algn="ctr">
                      <a:solidFill>
                        <a:srgbClr val="CF6DA4"/>
                      </a:solidFill>
                      <a:prstDash val="solid"/>
                      <a:round/>
                      <a:headEnd type="none" w="med" len="med"/>
                      <a:tailEnd type="none" w="med" len="med"/>
                    </a:lnB>
                    <a:solidFill>
                      <a:srgbClr val="FFFFFF"/>
                    </a:solidFill>
                  </a:tcPr>
                </a:tc>
                <a:tc>
                  <a:txBody>
                    <a:bodyPr/>
                    <a:lstStyle/>
                    <a:p>
                      <a:pPr>
                        <a:lnSpc>
                          <a:spcPct val="115000"/>
                        </a:lnSpc>
                        <a:spcAft>
                          <a:spcPts val="0"/>
                        </a:spcAft>
                      </a:pPr>
                      <a:r>
                        <a:rPr lang="fr-FR" sz="2400" i="1" dirty="0" smtClean="0">
                          <a:solidFill>
                            <a:srgbClr val="000000"/>
                          </a:solidFill>
                          <a:effectLst/>
                          <a:latin typeface="Calibri"/>
                          <a:ea typeface="Calibri"/>
                          <a:cs typeface="Arial"/>
                        </a:rPr>
                        <a:t>- Leucémies </a:t>
                      </a:r>
                      <a:r>
                        <a:rPr lang="fr-FR" sz="2400" i="1" dirty="0">
                          <a:solidFill>
                            <a:srgbClr val="000000"/>
                          </a:solidFill>
                          <a:effectLst/>
                          <a:latin typeface="Calibri"/>
                          <a:ea typeface="Calibri"/>
                          <a:cs typeface="Arial"/>
                        </a:rPr>
                        <a:t>aigues </a:t>
                      </a:r>
                      <a:endParaRPr lang="fr-FR" sz="2400" dirty="0">
                        <a:effectLst/>
                        <a:latin typeface="Calibri"/>
                        <a:ea typeface="Calibri"/>
                        <a:cs typeface="Arial"/>
                      </a:endParaRPr>
                    </a:p>
                    <a:p>
                      <a:pPr>
                        <a:lnSpc>
                          <a:spcPct val="115000"/>
                        </a:lnSpc>
                        <a:spcAft>
                          <a:spcPts val="1000"/>
                        </a:spcAft>
                      </a:pPr>
                      <a:r>
                        <a:rPr lang="fr-FR" sz="2400" i="1" dirty="0" smtClean="0">
                          <a:solidFill>
                            <a:srgbClr val="000000"/>
                          </a:solidFill>
                          <a:effectLst/>
                          <a:latin typeface="Calibri"/>
                          <a:ea typeface="Calibri"/>
                          <a:cs typeface="Arial"/>
                        </a:rPr>
                        <a:t>- hémopathies </a:t>
                      </a:r>
                      <a:r>
                        <a:rPr lang="fr-FR" sz="2400" i="1" dirty="0">
                          <a:solidFill>
                            <a:srgbClr val="000000"/>
                          </a:solidFill>
                          <a:effectLst/>
                          <a:latin typeface="Calibri"/>
                          <a:ea typeface="Calibri"/>
                          <a:cs typeface="Arial"/>
                        </a:rPr>
                        <a:t>malignes;  </a:t>
                      </a:r>
                      <a:r>
                        <a:rPr lang="fr-FR" sz="2400" i="1" dirty="0" smtClean="0">
                          <a:solidFill>
                            <a:srgbClr val="000000"/>
                          </a:solidFill>
                          <a:effectLst/>
                          <a:latin typeface="Calibri"/>
                          <a:ea typeface="Calibri"/>
                          <a:cs typeface="Arial"/>
                        </a:rPr>
                        <a:t>cancers du </a:t>
                      </a:r>
                      <a:r>
                        <a:rPr lang="fr-FR" sz="2400" i="1" dirty="0">
                          <a:solidFill>
                            <a:srgbClr val="000000"/>
                          </a:solidFill>
                          <a:effectLst/>
                          <a:latin typeface="Calibri"/>
                          <a:ea typeface="Calibri"/>
                          <a:cs typeface="Arial"/>
                        </a:rPr>
                        <a:t>sein; </a:t>
                      </a:r>
                      <a:r>
                        <a:rPr lang="fr-FR" sz="2400" i="1" dirty="0" smtClean="0">
                          <a:solidFill>
                            <a:srgbClr val="000000"/>
                          </a:solidFill>
                          <a:effectLst/>
                          <a:latin typeface="Calibri"/>
                          <a:ea typeface="Calibri"/>
                          <a:cs typeface="Arial"/>
                        </a:rPr>
                        <a:t>tract digest </a:t>
                      </a:r>
                      <a:endParaRPr lang="fr-FR" sz="2400" dirty="0">
                        <a:effectLst/>
                        <a:latin typeface="Calibri"/>
                        <a:ea typeface="Calibri"/>
                        <a:cs typeface="Arial"/>
                      </a:endParaRPr>
                    </a:p>
                  </a:txBody>
                  <a:tcPr marL="33978" marR="33978" marT="6343" marB="0">
                    <a:lnL w="12700" cap="flat" cmpd="sng" algn="ctr">
                      <a:solidFill>
                        <a:srgbClr val="CF6DA4"/>
                      </a:solidFill>
                      <a:prstDash val="solid"/>
                      <a:round/>
                      <a:headEnd type="none" w="med" len="med"/>
                      <a:tailEnd type="none" w="med" len="med"/>
                    </a:lnL>
                    <a:lnR w="12700" cap="flat" cmpd="sng" algn="ctr">
                      <a:solidFill>
                        <a:srgbClr val="CF6DA4"/>
                      </a:solidFill>
                      <a:prstDash val="solid"/>
                      <a:round/>
                      <a:headEnd type="none" w="med" len="med"/>
                      <a:tailEnd type="none" w="med" len="med"/>
                    </a:lnR>
                    <a:lnT w="12700" cap="flat" cmpd="sng" algn="ctr">
                      <a:solidFill>
                        <a:srgbClr val="CF6DA4"/>
                      </a:solidFill>
                      <a:prstDash val="solid"/>
                      <a:round/>
                      <a:headEnd type="none" w="med" len="med"/>
                      <a:tailEnd type="none" w="med" len="med"/>
                    </a:lnT>
                    <a:lnB w="12700" cap="flat" cmpd="sng" algn="ctr">
                      <a:solidFill>
                        <a:srgbClr val="CF6DA4"/>
                      </a:solidFill>
                      <a:prstDash val="solid"/>
                      <a:round/>
                      <a:headEnd type="none" w="med" len="med"/>
                      <a:tailEnd type="none" w="med" len="med"/>
                    </a:lnB>
                    <a:solidFill>
                      <a:srgbClr val="FFFFFF"/>
                    </a:solidFill>
                  </a:tcPr>
                </a:tc>
              </a:tr>
              <a:tr h="789128">
                <a:tc>
                  <a:txBody>
                    <a:bodyPr/>
                    <a:lstStyle/>
                    <a:p>
                      <a:pPr>
                        <a:lnSpc>
                          <a:spcPct val="115000"/>
                        </a:lnSpc>
                        <a:spcAft>
                          <a:spcPts val="1000"/>
                        </a:spcAft>
                      </a:pPr>
                      <a:r>
                        <a:rPr lang="fr-FR" sz="2400" b="1" i="1" dirty="0" err="1">
                          <a:solidFill>
                            <a:srgbClr val="E61853"/>
                          </a:solidFill>
                          <a:effectLst/>
                          <a:latin typeface="Calibri"/>
                          <a:ea typeface="Calibri"/>
                          <a:cs typeface="Arial"/>
                        </a:rPr>
                        <a:t>Etoposide</a:t>
                      </a:r>
                      <a:r>
                        <a:rPr lang="fr-FR" sz="2400" b="1" i="1" dirty="0">
                          <a:solidFill>
                            <a:srgbClr val="E61853"/>
                          </a:solidFill>
                          <a:effectLst/>
                          <a:latin typeface="Calibri"/>
                          <a:ea typeface="Calibri"/>
                          <a:cs typeface="Arial"/>
                        </a:rPr>
                        <a:t> </a:t>
                      </a:r>
                      <a:endParaRPr lang="fr-FR" sz="2400" b="1" i="1" dirty="0" smtClean="0">
                        <a:solidFill>
                          <a:srgbClr val="E61853"/>
                        </a:solidFill>
                        <a:effectLst/>
                        <a:latin typeface="Calibri"/>
                        <a:ea typeface="Calibri"/>
                        <a:cs typeface="Arial"/>
                      </a:endParaRPr>
                    </a:p>
                    <a:p>
                      <a:pPr>
                        <a:lnSpc>
                          <a:spcPct val="115000"/>
                        </a:lnSpc>
                        <a:spcAft>
                          <a:spcPts val="1000"/>
                        </a:spcAft>
                      </a:pPr>
                      <a:r>
                        <a:rPr lang="fr-FR" sz="2400" b="1" i="1" dirty="0" smtClean="0">
                          <a:solidFill>
                            <a:srgbClr val="E61853"/>
                          </a:solidFill>
                          <a:effectLst/>
                          <a:latin typeface="Calibri"/>
                          <a:ea typeface="Calibri"/>
                          <a:cs typeface="Arial"/>
                        </a:rPr>
                        <a:t>(</a:t>
                      </a:r>
                      <a:r>
                        <a:rPr lang="fr-FR" sz="2400" b="1" i="1" dirty="0" err="1" smtClean="0">
                          <a:solidFill>
                            <a:srgbClr val="E61853"/>
                          </a:solidFill>
                          <a:effectLst/>
                          <a:latin typeface="Calibri"/>
                          <a:ea typeface="Calibri"/>
                          <a:cs typeface="Arial"/>
                        </a:rPr>
                        <a:t>Intercalants</a:t>
                      </a:r>
                      <a:r>
                        <a:rPr lang="fr-FR" sz="2400" b="1" i="1" dirty="0" smtClean="0">
                          <a:solidFill>
                            <a:srgbClr val="E61853"/>
                          </a:solidFill>
                          <a:effectLst/>
                          <a:latin typeface="Calibri"/>
                          <a:ea typeface="Calibri"/>
                          <a:cs typeface="Arial"/>
                        </a:rPr>
                        <a:t>)</a:t>
                      </a:r>
                      <a:endParaRPr lang="fr-FR" sz="2400" dirty="0">
                        <a:solidFill>
                          <a:srgbClr val="E61853"/>
                        </a:solidFill>
                        <a:effectLst/>
                        <a:latin typeface="Calibri"/>
                        <a:ea typeface="Calibri"/>
                        <a:cs typeface="Arial"/>
                      </a:endParaRPr>
                    </a:p>
                  </a:txBody>
                  <a:tcPr marL="33978" marR="33978" marT="6343" marB="0">
                    <a:lnL w="12700" cap="flat" cmpd="sng" algn="ctr">
                      <a:solidFill>
                        <a:srgbClr val="CF6DA4"/>
                      </a:solidFill>
                      <a:prstDash val="solid"/>
                      <a:round/>
                      <a:headEnd type="none" w="med" len="med"/>
                      <a:tailEnd type="none" w="med" len="med"/>
                    </a:lnL>
                    <a:lnR w="12700" cap="flat" cmpd="sng" algn="ctr">
                      <a:solidFill>
                        <a:srgbClr val="CF6DA4"/>
                      </a:solidFill>
                      <a:prstDash val="solid"/>
                      <a:round/>
                      <a:headEnd type="none" w="med" len="med"/>
                      <a:tailEnd type="none" w="med" len="med"/>
                    </a:lnR>
                    <a:lnT w="12700" cap="flat" cmpd="sng" algn="ctr">
                      <a:solidFill>
                        <a:srgbClr val="CF6DA4"/>
                      </a:solidFill>
                      <a:prstDash val="solid"/>
                      <a:round/>
                      <a:headEnd type="none" w="med" len="med"/>
                      <a:tailEnd type="none" w="med" len="med"/>
                    </a:lnT>
                    <a:lnB w="12700" cap="flat" cmpd="sng" algn="ctr">
                      <a:solidFill>
                        <a:srgbClr val="CF6DA4"/>
                      </a:solidFill>
                      <a:prstDash val="solid"/>
                      <a:round/>
                      <a:headEnd type="none" w="med" len="med"/>
                      <a:tailEnd type="none" w="med" len="med"/>
                    </a:lnB>
                    <a:solidFill>
                      <a:srgbClr val="FFFFFF"/>
                    </a:solidFill>
                  </a:tcPr>
                </a:tc>
                <a:tc>
                  <a:txBody>
                    <a:bodyPr/>
                    <a:lstStyle/>
                    <a:p>
                      <a:pPr>
                        <a:lnSpc>
                          <a:spcPct val="115000"/>
                        </a:lnSpc>
                        <a:spcAft>
                          <a:spcPts val="1000"/>
                        </a:spcAft>
                      </a:pPr>
                      <a:r>
                        <a:rPr lang="fr-FR" sz="2400" i="1" dirty="0">
                          <a:solidFill>
                            <a:srgbClr val="000000"/>
                          </a:solidFill>
                          <a:effectLst/>
                          <a:latin typeface="Calibri"/>
                          <a:ea typeface="Calibri"/>
                          <a:cs typeface="Arial"/>
                        </a:rPr>
                        <a:t>- Tumeurs de testicule ; leucémies aigue; </a:t>
                      </a:r>
                      <a:endParaRPr lang="fr-FR" sz="2400" dirty="0">
                        <a:effectLst/>
                        <a:latin typeface="Calibri"/>
                        <a:ea typeface="Calibri"/>
                        <a:cs typeface="Arial"/>
                      </a:endParaRPr>
                    </a:p>
                  </a:txBody>
                  <a:tcPr marL="33978" marR="33978" marT="6343" marB="0">
                    <a:lnL w="12700" cap="flat" cmpd="sng" algn="ctr">
                      <a:solidFill>
                        <a:srgbClr val="CF6DA4"/>
                      </a:solidFill>
                      <a:prstDash val="solid"/>
                      <a:round/>
                      <a:headEnd type="none" w="med" len="med"/>
                      <a:tailEnd type="none" w="med" len="med"/>
                    </a:lnL>
                    <a:lnR w="12700" cap="flat" cmpd="sng" algn="ctr">
                      <a:solidFill>
                        <a:srgbClr val="CF6DA4"/>
                      </a:solidFill>
                      <a:prstDash val="solid"/>
                      <a:round/>
                      <a:headEnd type="none" w="med" len="med"/>
                      <a:tailEnd type="none" w="med" len="med"/>
                    </a:lnR>
                    <a:lnT w="12700" cap="flat" cmpd="sng" algn="ctr">
                      <a:solidFill>
                        <a:srgbClr val="CF6DA4"/>
                      </a:solidFill>
                      <a:prstDash val="solid"/>
                      <a:round/>
                      <a:headEnd type="none" w="med" len="med"/>
                      <a:tailEnd type="none" w="med" len="med"/>
                    </a:lnT>
                    <a:lnB w="12700" cap="flat" cmpd="sng" algn="ctr">
                      <a:solidFill>
                        <a:srgbClr val="CF6DA4"/>
                      </a:solidFill>
                      <a:prstDash val="solid"/>
                      <a:round/>
                      <a:headEnd type="none" w="med" len="med"/>
                      <a:tailEnd type="none" w="med" len="med"/>
                    </a:lnB>
                    <a:solidFill>
                      <a:srgbClr val="FFFFFF"/>
                    </a:solidFill>
                  </a:tcPr>
                </a:tc>
              </a:tr>
              <a:tr h="794815">
                <a:tc>
                  <a:txBody>
                    <a:bodyPr/>
                    <a:lstStyle/>
                    <a:p>
                      <a:pPr>
                        <a:lnSpc>
                          <a:spcPct val="115000"/>
                        </a:lnSpc>
                        <a:spcAft>
                          <a:spcPts val="1000"/>
                        </a:spcAft>
                      </a:pPr>
                      <a:r>
                        <a:rPr lang="fr-FR" sz="2400" b="1" i="1" dirty="0" err="1" smtClean="0">
                          <a:solidFill>
                            <a:srgbClr val="E61853"/>
                          </a:solidFill>
                          <a:effectLst/>
                          <a:latin typeface="Calibri"/>
                          <a:ea typeface="Calibri"/>
                          <a:cs typeface="Arial"/>
                        </a:rPr>
                        <a:t>Bléomycine</a:t>
                      </a:r>
                      <a:endParaRPr lang="fr-FR" sz="2400" b="1" i="1" dirty="0" smtClean="0">
                        <a:solidFill>
                          <a:srgbClr val="E61853"/>
                        </a:solidFill>
                        <a:effectLst/>
                        <a:latin typeface="Calibri"/>
                        <a:ea typeface="Calibri"/>
                        <a:cs typeface="Arial"/>
                      </a:endParaRPr>
                    </a:p>
                    <a:p>
                      <a:pPr>
                        <a:lnSpc>
                          <a:spcPct val="115000"/>
                        </a:lnSpc>
                        <a:spcAft>
                          <a:spcPts val="1000"/>
                        </a:spcAft>
                      </a:pPr>
                      <a:r>
                        <a:rPr lang="fr-FR" sz="2400" b="1" i="1" dirty="0" smtClean="0">
                          <a:solidFill>
                            <a:srgbClr val="E61853"/>
                          </a:solidFill>
                          <a:effectLst/>
                          <a:latin typeface="Calibri"/>
                          <a:ea typeface="Calibri"/>
                          <a:cs typeface="Arial"/>
                        </a:rPr>
                        <a:t>(Scindant) </a:t>
                      </a:r>
                      <a:endParaRPr lang="fr-FR" sz="2400" dirty="0">
                        <a:solidFill>
                          <a:srgbClr val="E61853"/>
                        </a:solidFill>
                        <a:effectLst/>
                        <a:latin typeface="Calibri"/>
                        <a:ea typeface="Calibri"/>
                        <a:cs typeface="Arial"/>
                      </a:endParaRPr>
                    </a:p>
                  </a:txBody>
                  <a:tcPr marL="33978" marR="33978" marT="6343" marB="0">
                    <a:lnL w="12700" cap="flat" cmpd="sng" algn="ctr">
                      <a:solidFill>
                        <a:srgbClr val="CF6DA4"/>
                      </a:solidFill>
                      <a:prstDash val="solid"/>
                      <a:round/>
                      <a:headEnd type="none" w="med" len="med"/>
                      <a:tailEnd type="none" w="med" len="med"/>
                    </a:lnL>
                    <a:lnR w="12700" cap="flat" cmpd="sng" algn="ctr">
                      <a:solidFill>
                        <a:srgbClr val="CF6DA4"/>
                      </a:solidFill>
                      <a:prstDash val="solid"/>
                      <a:round/>
                      <a:headEnd type="none" w="med" len="med"/>
                      <a:tailEnd type="none" w="med" len="med"/>
                    </a:lnR>
                    <a:lnT w="12700" cap="flat" cmpd="sng" algn="ctr">
                      <a:solidFill>
                        <a:srgbClr val="CF6DA4"/>
                      </a:solidFill>
                      <a:prstDash val="solid"/>
                      <a:round/>
                      <a:headEnd type="none" w="med" len="med"/>
                      <a:tailEnd type="none" w="med" len="med"/>
                    </a:lnT>
                    <a:lnB w="12700" cap="flat" cmpd="sng" algn="ctr">
                      <a:solidFill>
                        <a:srgbClr val="CF6DA4"/>
                      </a:solidFill>
                      <a:prstDash val="solid"/>
                      <a:round/>
                      <a:headEnd type="none" w="med" len="med"/>
                      <a:tailEnd type="none" w="med" len="med"/>
                    </a:lnB>
                    <a:solidFill>
                      <a:srgbClr val="FFFFFF"/>
                    </a:solidFill>
                  </a:tcPr>
                </a:tc>
                <a:tc>
                  <a:txBody>
                    <a:bodyPr/>
                    <a:lstStyle/>
                    <a:p>
                      <a:pPr>
                        <a:lnSpc>
                          <a:spcPct val="115000"/>
                        </a:lnSpc>
                        <a:spcAft>
                          <a:spcPts val="1000"/>
                        </a:spcAft>
                      </a:pPr>
                      <a:r>
                        <a:rPr lang="fr-FR" sz="2400" i="1" dirty="0">
                          <a:solidFill>
                            <a:srgbClr val="000000"/>
                          </a:solidFill>
                          <a:effectLst/>
                          <a:latin typeface="Calibri"/>
                          <a:ea typeface="Calibri"/>
                          <a:cs typeface="Arial"/>
                        </a:rPr>
                        <a:t>- Lymphomes hodgkiniens et non hodgkiniens; carcinomes embryonnaires et épidermoïdes évolué </a:t>
                      </a:r>
                      <a:endParaRPr lang="fr-FR" sz="2400" dirty="0">
                        <a:effectLst/>
                        <a:latin typeface="Calibri"/>
                        <a:ea typeface="Calibri"/>
                        <a:cs typeface="Arial"/>
                      </a:endParaRPr>
                    </a:p>
                  </a:txBody>
                  <a:tcPr marL="33978" marR="33978" marT="6343" marB="0">
                    <a:lnL w="12700" cap="flat" cmpd="sng" algn="ctr">
                      <a:solidFill>
                        <a:srgbClr val="CF6DA4"/>
                      </a:solidFill>
                      <a:prstDash val="solid"/>
                      <a:round/>
                      <a:headEnd type="none" w="med" len="med"/>
                      <a:tailEnd type="none" w="med" len="med"/>
                    </a:lnL>
                    <a:lnR w="12700" cap="flat" cmpd="sng" algn="ctr">
                      <a:solidFill>
                        <a:srgbClr val="CF6DA4"/>
                      </a:solidFill>
                      <a:prstDash val="solid"/>
                      <a:round/>
                      <a:headEnd type="none" w="med" len="med"/>
                      <a:tailEnd type="none" w="med" len="med"/>
                    </a:lnR>
                    <a:lnT w="12700" cap="flat" cmpd="sng" algn="ctr">
                      <a:solidFill>
                        <a:srgbClr val="CF6DA4"/>
                      </a:solidFill>
                      <a:prstDash val="solid"/>
                      <a:round/>
                      <a:headEnd type="none" w="med" len="med"/>
                      <a:tailEnd type="none" w="med" len="med"/>
                    </a:lnT>
                    <a:lnB w="12700" cap="flat" cmpd="sng" algn="ctr">
                      <a:solidFill>
                        <a:srgbClr val="CF6DA4"/>
                      </a:solidFill>
                      <a:prstDash val="solid"/>
                      <a:round/>
                      <a:headEnd type="none" w="med" len="med"/>
                      <a:tailEnd type="none" w="med" len="med"/>
                    </a:lnB>
                    <a:solidFill>
                      <a:srgbClr val="FFFFFF"/>
                    </a:solidFill>
                  </a:tcPr>
                </a:tc>
              </a:tr>
              <a:tr h="1481636">
                <a:tc>
                  <a:txBody>
                    <a:bodyPr/>
                    <a:lstStyle/>
                    <a:p>
                      <a:pPr>
                        <a:lnSpc>
                          <a:spcPct val="115000"/>
                        </a:lnSpc>
                        <a:spcAft>
                          <a:spcPts val="1000"/>
                        </a:spcAft>
                      </a:pPr>
                      <a:r>
                        <a:rPr lang="fr-FR" sz="2400" b="1" i="1" dirty="0" err="1">
                          <a:solidFill>
                            <a:srgbClr val="E61853"/>
                          </a:solidFill>
                          <a:effectLst/>
                          <a:latin typeface="Calibri"/>
                          <a:ea typeface="Calibri"/>
                          <a:cs typeface="Arial"/>
                        </a:rPr>
                        <a:t>Antimétabolites</a:t>
                      </a:r>
                      <a:r>
                        <a:rPr lang="fr-FR" sz="2400" b="1" i="1" dirty="0">
                          <a:solidFill>
                            <a:srgbClr val="E61853"/>
                          </a:solidFill>
                          <a:effectLst/>
                          <a:latin typeface="Calibri"/>
                          <a:ea typeface="Calibri"/>
                          <a:cs typeface="Arial"/>
                        </a:rPr>
                        <a:t>:</a:t>
                      </a:r>
                      <a:endParaRPr lang="fr-FR" sz="2400" dirty="0">
                        <a:solidFill>
                          <a:srgbClr val="E61853"/>
                        </a:solidFill>
                        <a:effectLst/>
                        <a:latin typeface="Calibri"/>
                        <a:ea typeface="Calibri"/>
                        <a:cs typeface="Arial"/>
                      </a:endParaRPr>
                    </a:p>
                    <a:p>
                      <a:pPr>
                        <a:lnSpc>
                          <a:spcPct val="115000"/>
                        </a:lnSpc>
                        <a:spcAft>
                          <a:spcPts val="0"/>
                        </a:spcAft>
                      </a:pPr>
                      <a:r>
                        <a:rPr lang="fr-FR" sz="2400" i="1" dirty="0" smtClean="0">
                          <a:solidFill>
                            <a:srgbClr val="E61853"/>
                          </a:solidFill>
                          <a:effectLst/>
                          <a:latin typeface="Calibri"/>
                          <a:ea typeface="Calibri"/>
                          <a:cs typeface="Arial"/>
                        </a:rPr>
                        <a:t>5-FU</a:t>
                      </a:r>
                    </a:p>
                    <a:p>
                      <a:pPr>
                        <a:lnSpc>
                          <a:spcPct val="115000"/>
                        </a:lnSpc>
                        <a:spcAft>
                          <a:spcPts val="0"/>
                        </a:spcAft>
                      </a:pPr>
                      <a:r>
                        <a:rPr lang="fr-FR" sz="2400" i="1" dirty="0" err="1" smtClean="0">
                          <a:solidFill>
                            <a:srgbClr val="E61853"/>
                          </a:solidFill>
                          <a:effectLst/>
                          <a:latin typeface="Calibri"/>
                          <a:ea typeface="Calibri"/>
                          <a:cs typeface="Arial"/>
                        </a:rPr>
                        <a:t>Thioguanine</a:t>
                      </a:r>
                      <a:endParaRPr lang="fr-FR" sz="2400" i="1" dirty="0" smtClean="0">
                        <a:solidFill>
                          <a:srgbClr val="E61853"/>
                        </a:solidFill>
                        <a:effectLst/>
                        <a:latin typeface="Calibri"/>
                        <a:ea typeface="Calibri"/>
                        <a:cs typeface="Arial"/>
                      </a:endParaRPr>
                    </a:p>
                    <a:p>
                      <a:pPr>
                        <a:lnSpc>
                          <a:spcPct val="115000"/>
                        </a:lnSpc>
                        <a:spcAft>
                          <a:spcPts val="0"/>
                        </a:spcAft>
                      </a:pPr>
                      <a:r>
                        <a:rPr lang="fr-FR" sz="2400" i="1" dirty="0" smtClean="0">
                          <a:solidFill>
                            <a:srgbClr val="E61853"/>
                          </a:solidFill>
                          <a:effectLst/>
                          <a:latin typeface="Calibri"/>
                          <a:ea typeface="Calibri"/>
                          <a:cs typeface="Arial"/>
                        </a:rPr>
                        <a:t>MTX </a:t>
                      </a:r>
                      <a:endParaRPr lang="fr-FR" sz="2400" dirty="0">
                        <a:solidFill>
                          <a:srgbClr val="E61853"/>
                        </a:solidFill>
                        <a:effectLst/>
                        <a:latin typeface="Calibri"/>
                        <a:ea typeface="Calibri"/>
                        <a:cs typeface="Arial"/>
                      </a:endParaRPr>
                    </a:p>
                  </a:txBody>
                  <a:tcPr marL="33978" marR="33978" marT="6343" marB="0">
                    <a:lnL w="12700" cap="flat" cmpd="sng" algn="ctr">
                      <a:solidFill>
                        <a:srgbClr val="CF6DA4"/>
                      </a:solidFill>
                      <a:prstDash val="solid"/>
                      <a:round/>
                      <a:headEnd type="none" w="med" len="med"/>
                      <a:tailEnd type="none" w="med" len="med"/>
                    </a:lnL>
                    <a:lnR w="12700" cap="flat" cmpd="sng" algn="ctr">
                      <a:solidFill>
                        <a:srgbClr val="CF6DA4"/>
                      </a:solidFill>
                      <a:prstDash val="solid"/>
                      <a:round/>
                      <a:headEnd type="none" w="med" len="med"/>
                      <a:tailEnd type="none" w="med" len="med"/>
                    </a:lnR>
                    <a:lnT w="12700" cap="flat" cmpd="sng" algn="ctr">
                      <a:solidFill>
                        <a:srgbClr val="CF6DA4"/>
                      </a:solidFill>
                      <a:prstDash val="solid"/>
                      <a:round/>
                      <a:headEnd type="none" w="med" len="med"/>
                      <a:tailEnd type="none" w="med" len="med"/>
                    </a:lnT>
                    <a:lnB w="12700" cap="flat" cmpd="sng" algn="ctr">
                      <a:solidFill>
                        <a:srgbClr val="CF6DA4"/>
                      </a:solidFill>
                      <a:prstDash val="solid"/>
                      <a:round/>
                      <a:headEnd type="none" w="med" len="med"/>
                      <a:tailEnd type="none" w="med" len="med"/>
                    </a:lnB>
                    <a:solidFill>
                      <a:srgbClr val="FFFFFF"/>
                    </a:solidFill>
                  </a:tcPr>
                </a:tc>
                <a:tc>
                  <a:txBody>
                    <a:bodyPr/>
                    <a:lstStyle/>
                    <a:p>
                      <a:pPr marL="0" indent="0">
                        <a:lnSpc>
                          <a:spcPct val="115000"/>
                        </a:lnSpc>
                        <a:spcAft>
                          <a:spcPts val="0"/>
                        </a:spcAft>
                        <a:buFontTx/>
                        <a:buNone/>
                      </a:pPr>
                      <a:r>
                        <a:rPr lang="fr-FR" sz="2400" i="1" dirty="0" smtClean="0">
                          <a:solidFill>
                            <a:srgbClr val="000000"/>
                          </a:solidFill>
                          <a:effectLst/>
                          <a:latin typeface="Calibri"/>
                          <a:ea typeface="Calibri"/>
                          <a:cs typeface="Arial"/>
                        </a:rPr>
                        <a:t>-  cancers </a:t>
                      </a:r>
                      <a:r>
                        <a:rPr lang="fr-FR" sz="2400" i="1" dirty="0">
                          <a:solidFill>
                            <a:srgbClr val="000000"/>
                          </a:solidFill>
                          <a:effectLst/>
                          <a:latin typeface="Calibri"/>
                          <a:ea typeface="Calibri"/>
                          <a:cs typeface="Arial"/>
                        </a:rPr>
                        <a:t>non hodgkinien et  voies aérodigestifs; </a:t>
                      </a:r>
                      <a:endParaRPr lang="fr-FR" sz="2400" i="1" dirty="0" smtClean="0">
                        <a:solidFill>
                          <a:srgbClr val="000000"/>
                        </a:solidFill>
                        <a:effectLst/>
                        <a:latin typeface="Calibri"/>
                        <a:ea typeface="Calibri"/>
                        <a:cs typeface="Arial"/>
                      </a:endParaRPr>
                    </a:p>
                    <a:p>
                      <a:pPr marL="342900" indent="-342900">
                        <a:lnSpc>
                          <a:spcPct val="115000"/>
                        </a:lnSpc>
                        <a:spcAft>
                          <a:spcPts val="0"/>
                        </a:spcAft>
                        <a:buFontTx/>
                        <a:buChar char="-"/>
                      </a:pPr>
                      <a:r>
                        <a:rPr lang="fr-FR" sz="2400" i="1" dirty="0" smtClean="0">
                          <a:solidFill>
                            <a:srgbClr val="000000"/>
                          </a:solidFill>
                          <a:effectLst/>
                          <a:latin typeface="Calibri"/>
                          <a:ea typeface="Calibri"/>
                          <a:cs typeface="Arial"/>
                        </a:rPr>
                        <a:t>tumeurs </a:t>
                      </a:r>
                      <a:r>
                        <a:rPr lang="fr-FR" sz="2400" i="1" dirty="0">
                          <a:solidFill>
                            <a:srgbClr val="000000"/>
                          </a:solidFill>
                          <a:effectLst/>
                          <a:latin typeface="Calibri"/>
                          <a:ea typeface="Calibri"/>
                          <a:cs typeface="Arial"/>
                        </a:rPr>
                        <a:t>du tube digestif; </a:t>
                      </a:r>
                      <a:endParaRPr lang="fr-FR" sz="2400" i="1" dirty="0" smtClean="0">
                        <a:solidFill>
                          <a:srgbClr val="000000"/>
                        </a:solidFill>
                        <a:effectLst/>
                        <a:latin typeface="Calibri"/>
                        <a:ea typeface="Calibri"/>
                        <a:cs typeface="Arial"/>
                      </a:endParaRPr>
                    </a:p>
                    <a:p>
                      <a:pPr marL="342900" indent="-342900">
                        <a:lnSpc>
                          <a:spcPct val="115000"/>
                        </a:lnSpc>
                        <a:spcAft>
                          <a:spcPts val="0"/>
                        </a:spcAft>
                        <a:buFontTx/>
                        <a:buChar char="-"/>
                      </a:pPr>
                      <a:r>
                        <a:rPr lang="fr-FR" sz="2400" i="1" dirty="0" smtClean="0">
                          <a:solidFill>
                            <a:srgbClr val="000000"/>
                          </a:solidFill>
                          <a:effectLst/>
                          <a:latin typeface="Calibri"/>
                          <a:ea typeface="Calibri"/>
                          <a:cs typeface="Arial"/>
                        </a:rPr>
                        <a:t>ovaires</a:t>
                      </a:r>
                      <a:r>
                        <a:rPr lang="fr-FR" sz="2400" i="1" dirty="0">
                          <a:solidFill>
                            <a:srgbClr val="000000"/>
                          </a:solidFill>
                          <a:effectLst/>
                          <a:latin typeface="Calibri"/>
                          <a:ea typeface="Calibri"/>
                          <a:cs typeface="Arial"/>
                        </a:rPr>
                        <a:t>; </a:t>
                      </a:r>
                      <a:endParaRPr lang="fr-FR" sz="2400" i="1" dirty="0" smtClean="0">
                        <a:solidFill>
                          <a:srgbClr val="000000"/>
                        </a:solidFill>
                        <a:effectLst/>
                        <a:latin typeface="Calibri"/>
                        <a:ea typeface="Calibri"/>
                        <a:cs typeface="Arial"/>
                      </a:endParaRPr>
                    </a:p>
                    <a:p>
                      <a:pPr marL="342900" indent="-342900">
                        <a:lnSpc>
                          <a:spcPct val="115000"/>
                        </a:lnSpc>
                        <a:spcAft>
                          <a:spcPts val="0"/>
                        </a:spcAft>
                        <a:buFontTx/>
                        <a:buChar char="-"/>
                      </a:pPr>
                      <a:r>
                        <a:rPr lang="fr-FR" sz="2400" i="1" dirty="0" smtClean="0">
                          <a:solidFill>
                            <a:srgbClr val="000000"/>
                          </a:solidFill>
                          <a:effectLst/>
                          <a:latin typeface="Calibri"/>
                          <a:ea typeface="Calibri"/>
                          <a:cs typeface="Arial"/>
                        </a:rPr>
                        <a:t>sein </a:t>
                      </a:r>
                      <a:endParaRPr lang="fr-FR" sz="2400" dirty="0">
                        <a:effectLst/>
                        <a:latin typeface="Calibri"/>
                        <a:ea typeface="Calibri"/>
                        <a:cs typeface="Arial"/>
                      </a:endParaRPr>
                    </a:p>
                  </a:txBody>
                  <a:tcPr marL="33978" marR="33978" marT="6343" marB="0">
                    <a:lnL w="12700" cap="flat" cmpd="sng" algn="ctr">
                      <a:solidFill>
                        <a:srgbClr val="CF6DA4"/>
                      </a:solidFill>
                      <a:prstDash val="solid"/>
                      <a:round/>
                      <a:headEnd type="none" w="med" len="med"/>
                      <a:tailEnd type="none" w="med" len="med"/>
                    </a:lnL>
                    <a:lnR w="12700" cap="flat" cmpd="sng" algn="ctr">
                      <a:solidFill>
                        <a:srgbClr val="CF6DA4"/>
                      </a:solidFill>
                      <a:prstDash val="solid"/>
                      <a:round/>
                      <a:headEnd type="none" w="med" len="med"/>
                      <a:tailEnd type="none" w="med" len="med"/>
                    </a:lnR>
                    <a:lnT w="12700" cap="flat" cmpd="sng" algn="ctr">
                      <a:solidFill>
                        <a:srgbClr val="CF6DA4"/>
                      </a:solidFill>
                      <a:prstDash val="solid"/>
                      <a:round/>
                      <a:headEnd type="none" w="med" len="med"/>
                      <a:tailEnd type="none" w="med" len="med"/>
                    </a:lnT>
                    <a:lnB w="12700" cap="flat" cmpd="sng" algn="ctr">
                      <a:solidFill>
                        <a:srgbClr val="CF6DA4"/>
                      </a:solidFill>
                      <a:prstDash val="solid"/>
                      <a:round/>
                      <a:headEnd type="none" w="med" len="med"/>
                      <a:tailEnd type="none" w="med" len="med"/>
                    </a:lnB>
                    <a:solidFill>
                      <a:srgbClr val="FFFFFF"/>
                    </a:solidFill>
                  </a:tcPr>
                </a:tc>
              </a:tr>
              <a:tr h="698610">
                <a:tc>
                  <a:txBody>
                    <a:bodyPr/>
                    <a:lstStyle/>
                    <a:p>
                      <a:pPr>
                        <a:lnSpc>
                          <a:spcPct val="115000"/>
                        </a:lnSpc>
                        <a:spcAft>
                          <a:spcPts val="1000"/>
                        </a:spcAft>
                      </a:pPr>
                      <a:r>
                        <a:rPr lang="fr-FR" sz="2400" b="1" i="1">
                          <a:solidFill>
                            <a:srgbClr val="E61853"/>
                          </a:solidFill>
                          <a:effectLst/>
                          <a:latin typeface="Calibri"/>
                          <a:ea typeface="Calibri"/>
                          <a:cs typeface="Arial"/>
                        </a:rPr>
                        <a:t>Alcaloïdes de pervenche </a:t>
                      </a:r>
                      <a:endParaRPr lang="fr-FR" sz="2400">
                        <a:solidFill>
                          <a:srgbClr val="E61853"/>
                        </a:solidFill>
                        <a:effectLst/>
                        <a:latin typeface="Calibri"/>
                        <a:ea typeface="Calibri"/>
                        <a:cs typeface="Arial"/>
                      </a:endParaRPr>
                    </a:p>
                  </a:txBody>
                  <a:tcPr marL="33978" marR="33978" marT="6343" marB="0">
                    <a:lnL w="12700" cap="flat" cmpd="sng" algn="ctr">
                      <a:solidFill>
                        <a:srgbClr val="CF6DA4"/>
                      </a:solidFill>
                      <a:prstDash val="solid"/>
                      <a:round/>
                      <a:headEnd type="none" w="med" len="med"/>
                      <a:tailEnd type="none" w="med" len="med"/>
                    </a:lnL>
                    <a:lnR w="12700" cap="flat" cmpd="sng" algn="ctr">
                      <a:solidFill>
                        <a:srgbClr val="CF6DA4"/>
                      </a:solidFill>
                      <a:prstDash val="solid"/>
                      <a:round/>
                      <a:headEnd type="none" w="med" len="med"/>
                      <a:tailEnd type="none" w="med" len="med"/>
                    </a:lnR>
                    <a:lnT w="12700" cap="flat" cmpd="sng" algn="ctr">
                      <a:solidFill>
                        <a:srgbClr val="CF6DA4"/>
                      </a:solidFill>
                      <a:prstDash val="solid"/>
                      <a:round/>
                      <a:headEnd type="none" w="med" len="med"/>
                      <a:tailEnd type="none" w="med" len="med"/>
                    </a:lnT>
                    <a:lnB w="12700" cap="flat" cmpd="sng" algn="ctr">
                      <a:solidFill>
                        <a:srgbClr val="CF6DA4"/>
                      </a:solidFill>
                      <a:prstDash val="solid"/>
                      <a:round/>
                      <a:headEnd type="none" w="med" len="med"/>
                      <a:tailEnd type="none" w="med" len="med"/>
                    </a:lnB>
                    <a:solidFill>
                      <a:srgbClr val="FFFFFF"/>
                    </a:solidFill>
                  </a:tcPr>
                </a:tc>
                <a:tc>
                  <a:txBody>
                    <a:bodyPr/>
                    <a:lstStyle/>
                    <a:p>
                      <a:pPr>
                        <a:lnSpc>
                          <a:spcPct val="115000"/>
                        </a:lnSpc>
                        <a:spcAft>
                          <a:spcPts val="1000"/>
                        </a:spcAft>
                      </a:pPr>
                      <a:r>
                        <a:rPr lang="fr-FR" sz="2400" i="1" dirty="0">
                          <a:solidFill>
                            <a:srgbClr val="000000"/>
                          </a:solidFill>
                          <a:effectLst/>
                          <a:latin typeface="Calibri"/>
                          <a:ea typeface="Calibri"/>
                          <a:cs typeface="Arial"/>
                        </a:rPr>
                        <a:t>- </a:t>
                      </a:r>
                      <a:r>
                        <a:rPr lang="fr-FR" sz="2400" i="1" dirty="0" smtClean="0">
                          <a:solidFill>
                            <a:srgbClr val="000000"/>
                          </a:solidFill>
                          <a:effectLst/>
                          <a:latin typeface="Calibri"/>
                          <a:ea typeface="Calibri"/>
                          <a:cs typeface="Arial"/>
                        </a:rPr>
                        <a:t> Hémopathies </a:t>
                      </a:r>
                      <a:r>
                        <a:rPr lang="fr-FR" sz="2400" i="1" dirty="0">
                          <a:solidFill>
                            <a:srgbClr val="000000"/>
                          </a:solidFill>
                          <a:effectLst/>
                          <a:latin typeface="Calibri"/>
                          <a:ea typeface="Calibri"/>
                          <a:cs typeface="Arial"/>
                        </a:rPr>
                        <a:t>malignes; maladie de hodgkin; </a:t>
                      </a:r>
                      <a:endParaRPr lang="fr-FR" sz="2400" dirty="0">
                        <a:effectLst/>
                        <a:latin typeface="Calibri"/>
                        <a:ea typeface="Calibri"/>
                        <a:cs typeface="Arial"/>
                      </a:endParaRPr>
                    </a:p>
                  </a:txBody>
                  <a:tcPr marL="33978" marR="33978" marT="6343" marB="0">
                    <a:lnL w="12700" cap="flat" cmpd="sng" algn="ctr">
                      <a:solidFill>
                        <a:srgbClr val="CF6DA4"/>
                      </a:solidFill>
                      <a:prstDash val="solid"/>
                      <a:round/>
                      <a:headEnd type="none" w="med" len="med"/>
                      <a:tailEnd type="none" w="med" len="med"/>
                    </a:lnL>
                    <a:lnR w="12700" cap="flat" cmpd="sng" algn="ctr">
                      <a:solidFill>
                        <a:srgbClr val="CF6DA4"/>
                      </a:solidFill>
                      <a:prstDash val="solid"/>
                      <a:round/>
                      <a:headEnd type="none" w="med" len="med"/>
                      <a:tailEnd type="none" w="med" len="med"/>
                    </a:lnR>
                    <a:lnT w="12700" cap="flat" cmpd="sng" algn="ctr">
                      <a:solidFill>
                        <a:srgbClr val="CF6DA4"/>
                      </a:solidFill>
                      <a:prstDash val="solid"/>
                      <a:round/>
                      <a:headEnd type="none" w="med" len="med"/>
                      <a:tailEnd type="none" w="med" len="med"/>
                    </a:lnT>
                    <a:lnB w="12700" cap="flat" cmpd="sng" algn="ctr">
                      <a:solidFill>
                        <a:srgbClr val="CF6DA4"/>
                      </a:solidFill>
                      <a:prstDash val="solid"/>
                      <a:round/>
                      <a:headEnd type="none" w="med" len="med"/>
                      <a:tailEnd type="none" w="med" len="med"/>
                    </a:lnB>
                    <a:solidFill>
                      <a:srgbClr val="FFFFFF"/>
                    </a:solidFill>
                  </a:tcPr>
                </a:tc>
              </a:tr>
            </a:tbl>
          </a:graphicData>
        </a:graphic>
      </p:graphicFrame>
      <p:grpSp>
        <p:nvGrpSpPr>
          <p:cNvPr id="3" name="Group 2"/>
          <p:cNvGrpSpPr/>
          <p:nvPr/>
        </p:nvGrpSpPr>
        <p:grpSpPr>
          <a:xfrm>
            <a:off x="0" y="-27384"/>
            <a:ext cx="9144000" cy="652632"/>
            <a:chOff x="3149500" y="1354376"/>
            <a:chExt cx="5703430" cy="1286628"/>
          </a:xfrm>
        </p:grpSpPr>
        <p:sp>
          <p:nvSpPr>
            <p:cNvPr id="5" name="Rectangle 4"/>
            <p:cNvSpPr/>
            <p:nvPr/>
          </p:nvSpPr>
          <p:spPr>
            <a:xfrm>
              <a:off x="3149500" y="1354376"/>
              <a:ext cx="5703430" cy="1003565"/>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lstStyle/>
            <a:p>
              <a:pPr lvl="0" algn="ctr" fontAlgn="base">
                <a:spcBef>
                  <a:spcPct val="0"/>
                </a:spcBef>
                <a:spcAft>
                  <a:spcPct val="0"/>
                </a:spcAft>
              </a:pPr>
              <a:r>
                <a:rPr lang="fr-FR" sz="2800" dirty="0">
                  <a:solidFill>
                    <a:srgbClr val="FFFF00"/>
                  </a:solidFill>
                  <a:latin typeface="Comic Sans MS" pitchFamily="66" charset="0"/>
                </a:rPr>
                <a:t>Indications de la chimiothérapie</a:t>
              </a:r>
            </a:p>
          </p:txBody>
        </p:sp>
        <p:sp>
          <p:nvSpPr>
            <p:cNvPr id="6" name="Rectangle 5"/>
            <p:cNvSpPr/>
            <p:nvPr/>
          </p:nvSpPr>
          <p:spPr>
            <a:xfrm>
              <a:off x="3149500" y="1422995"/>
              <a:ext cx="2030015" cy="1218009"/>
            </a:xfrm>
            <a:prstGeom prst="rect">
              <a:avLst/>
            </a:prstGeom>
            <a:noFill/>
            <a:ln>
              <a:noFill/>
            </a:ln>
            <a:effectLst/>
          </p:spPr>
          <p:txBody>
            <a:bodyPr spcFirstLastPara="0" vert="horz" wrap="square" lIns="209550" tIns="209550" rIns="209550" bIns="209550" numCol="1" spcCol="1270" anchor="ctr" anchorCtr="0">
              <a:noAutofit/>
            </a:bodyPr>
            <a:lstStyle/>
            <a:p>
              <a:pPr marL="0" marR="0" lvl="0" indent="0" algn="ctr" defTabSz="2444750" eaLnBrk="1" fontAlgn="auto" latinLnBrk="0" hangingPunct="1">
                <a:lnSpc>
                  <a:spcPct val="90000"/>
                </a:lnSpc>
                <a:spcBef>
                  <a:spcPct val="0"/>
                </a:spcBef>
                <a:spcAft>
                  <a:spcPct val="35000"/>
                </a:spcAft>
                <a:buClrTx/>
                <a:buSzTx/>
                <a:buFontTx/>
                <a:buNone/>
                <a:tabLst/>
                <a:defRPr/>
              </a:pPr>
              <a:endParaRPr kumimoji="0" lang="fr-FR" sz="5500" b="0" i="0" u="none" strike="noStrike" kern="1200" cap="none" spc="0" normalizeH="0" baseline="0" noProof="0" dirty="0">
                <a:ln>
                  <a:noFill/>
                </a:ln>
                <a:solidFill>
                  <a:sysClr val="window" lastClr="FFFFFF"/>
                </a:solidFill>
                <a:effectLst/>
                <a:uLnTx/>
                <a:uFillTx/>
                <a:latin typeface="Calibri"/>
                <a:ea typeface="+mn-ea"/>
                <a:cs typeface="+mn-cs"/>
              </a:endParaRPr>
            </a:p>
          </p:txBody>
        </p:sp>
      </p:grpSp>
    </p:spTree>
    <p:extLst>
      <p:ext uri="{BB962C8B-B14F-4D97-AF65-F5344CB8AC3E}">
        <p14:creationId xmlns:p14="http://schemas.microsoft.com/office/powerpoint/2010/main" val="100345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628800"/>
            <a:ext cx="9324528" cy="5286412"/>
          </a:xfrm>
        </p:spPr>
        <p:txBody>
          <a:bodyPr/>
          <a:lstStyle/>
          <a:p>
            <a:pPr>
              <a:buFontTx/>
              <a:buNone/>
              <a:defRPr/>
            </a:pPr>
            <a:r>
              <a:rPr lang="fr-FR" sz="2400" b="1" dirty="0" smtClean="0">
                <a:solidFill>
                  <a:srgbClr val="C00000"/>
                </a:solidFill>
                <a:sym typeface="Zapf Dingbats" charset="2"/>
              </a:rPr>
              <a:t>Mécanismes:</a:t>
            </a:r>
          </a:p>
          <a:p>
            <a:pPr>
              <a:buFontTx/>
              <a:buNone/>
              <a:defRPr/>
            </a:pPr>
            <a:r>
              <a:rPr lang="fr-FR" sz="2400" b="1" dirty="0" smtClean="0">
                <a:solidFill>
                  <a:srgbClr val="C00000"/>
                </a:solidFill>
                <a:sym typeface="Zapf Dingbats" charset="2"/>
              </a:rPr>
              <a:t>A</a:t>
            </a:r>
            <a:r>
              <a:rPr lang="fr-FR" sz="2400" b="1" dirty="0">
                <a:solidFill>
                  <a:srgbClr val="C00000"/>
                </a:solidFill>
                <a:sym typeface="Zapf Dingbats" charset="2"/>
              </a:rPr>
              <a:t>/ Résistance </a:t>
            </a:r>
            <a:r>
              <a:rPr lang="fr-FR" sz="2400" b="1" dirty="0" smtClean="0">
                <a:solidFill>
                  <a:srgbClr val="C00000"/>
                </a:solidFill>
                <a:sym typeface="Zapf Dingbats" charset="2"/>
              </a:rPr>
              <a:t>pharmaco</a:t>
            </a:r>
            <a:r>
              <a:rPr lang="fr-FR" sz="2400" b="1" dirty="0" smtClean="0">
                <a:solidFill>
                  <a:srgbClr val="C00000"/>
                </a:solidFill>
                <a:sym typeface="Wingdings" charset="2"/>
              </a:rPr>
              <a:t>cinétique:</a:t>
            </a:r>
          </a:p>
          <a:p>
            <a:pPr>
              <a:buFontTx/>
              <a:buNone/>
              <a:defRPr/>
            </a:pPr>
            <a:r>
              <a:rPr lang="fr-FR" sz="2400" b="1" dirty="0" smtClean="0">
                <a:sym typeface="Wingdings" charset="2"/>
              </a:rPr>
              <a:t>		           - </a:t>
            </a:r>
            <a:r>
              <a:rPr lang="fr-FR" sz="2400" b="1" dirty="0">
                <a:sym typeface="Wingdings" charset="2"/>
              </a:rPr>
              <a:t>A</a:t>
            </a:r>
            <a:r>
              <a:rPr lang="fr-FR" sz="2400" b="1" dirty="0" smtClean="0">
                <a:sym typeface="Wingdings" charset="2"/>
              </a:rPr>
              <a:t>ccessibilité de la tumeur </a:t>
            </a:r>
          </a:p>
          <a:p>
            <a:pPr>
              <a:buFontTx/>
              <a:buNone/>
              <a:defRPr/>
            </a:pPr>
            <a:r>
              <a:rPr lang="fr-FR" sz="2400" b="1" dirty="0" smtClean="0">
                <a:sym typeface="Wingdings" charset="2"/>
              </a:rPr>
              <a:t>			- Vascularisation</a:t>
            </a:r>
          </a:p>
          <a:p>
            <a:pPr>
              <a:buFontTx/>
              <a:buNone/>
              <a:defRPr/>
            </a:pPr>
            <a:r>
              <a:rPr lang="fr-FR" sz="2400" b="1" dirty="0" smtClean="0">
                <a:sym typeface="Wingdings" charset="2"/>
              </a:rPr>
              <a:t>			- Territoire de diffusion de la molécule (SNC...)</a:t>
            </a:r>
          </a:p>
          <a:p>
            <a:pPr>
              <a:buFontTx/>
              <a:buNone/>
              <a:defRPr/>
            </a:pPr>
            <a:endParaRPr lang="fr-FR" sz="2400" b="1" dirty="0" smtClean="0">
              <a:sym typeface="Wingdings" charset="2"/>
            </a:endParaRPr>
          </a:p>
          <a:p>
            <a:pPr>
              <a:buFontTx/>
              <a:buNone/>
              <a:defRPr/>
            </a:pPr>
            <a:r>
              <a:rPr lang="fr-FR" sz="2400" b="1" dirty="0" smtClean="0">
                <a:solidFill>
                  <a:srgbClr val="C00000"/>
                </a:solidFill>
                <a:sym typeface="Wingdings" charset="2"/>
              </a:rPr>
              <a:t> </a:t>
            </a:r>
            <a:r>
              <a:rPr lang="fr-FR" sz="2400" b="1" dirty="0">
                <a:solidFill>
                  <a:srgbClr val="C00000"/>
                </a:solidFill>
                <a:sym typeface="Wingdings" charset="2"/>
              </a:rPr>
              <a:t>B/ Résistance </a:t>
            </a:r>
            <a:r>
              <a:rPr lang="fr-FR" sz="2400" b="1" dirty="0" smtClean="0">
                <a:solidFill>
                  <a:srgbClr val="C00000"/>
                </a:solidFill>
                <a:sym typeface="Wingdings" charset="2"/>
              </a:rPr>
              <a:t>pharmacodynamique:	</a:t>
            </a:r>
          </a:p>
          <a:p>
            <a:pPr lvl="1">
              <a:buFont typeface="Zapf Dingbats"/>
              <a:buChar char="¬"/>
              <a:defRPr/>
            </a:pPr>
            <a:r>
              <a:rPr lang="fr-FR" sz="2400" b="1" dirty="0" smtClean="0">
                <a:sym typeface="Zapf Dingbats" charset="2"/>
              </a:rPr>
              <a:t>Passage du médicament dans la cellule</a:t>
            </a:r>
          </a:p>
          <a:p>
            <a:pPr lvl="1">
              <a:buFont typeface="Zapf Dingbats"/>
              <a:buChar char="¬"/>
              <a:defRPr/>
            </a:pPr>
            <a:r>
              <a:rPr lang="fr-FR" sz="2400" b="1" dirty="0">
                <a:sym typeface="Zapf Dingbats" charset="2"/>
              </a:rPr>
              <a:t> M</a:t>
            </a:r>
            <a:r>
              <a:rPr lang="fr-FR" sz="2400" b="1" dirty="0" smtClean="0">
                <a:sym typeface="Zapf Dingbats" charset="2"/>
              </a:rPr>
              <a:t>étabolisme hépatique intracellulaire du médicaments</a:t>
            </a:r>
          </a:p>
          <a:p>
            <a:pPr lvl="1">
              <a:buFont typeface="Zapf Dingbats"/>
              <a:buChar char="¬"/>
              <a:defRPr/>
            </a:pPr>
            <a:r>
              <a:rPr lang="fr-FR" sz="2400" b="1" dirty="0">
                <a:sym typeface="Zapf Dingbats" charset="2"/>
              </a:rPr>
              <a:t> </a:t>
            </a:r>
            <a:r>
              <a:rPr lang="fr-FR" sz="2400" b="1" dirty="0" smtClean="0">
                <a:sym typeface="Zapf Dingbats" charset="2"/>
              </a:rPr>
              <a:t>Altération de la cible des médicaments</a:t>
            </a:r>
          </a:p>
        </p:txBody>
      </p:sp>
      <p:sp>
        <p:nvSpPr>
          <p:cNvPr id="4" name="Rectangle 3"/>
          <p:cNvSpPr/>
          <p:nvPr/>
        </p:nvSpPr>
        <p:spPr>
          <a:xfrm>
            <a:off x="0" y="0"/>
            <a:ext cx="9144000" cy="121442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3600" dirty="0" smtClean="0">
                <a:solidFill>
                  <a:srgbClr val="FFFF00"/>
                </a:solidFill>
                <a:latin typeface="Comic Sans MS" pitchFamily="66" charset="0"/>
              </a:rPr>
              <a:t>Mécanismes de résistance à la chimiothérapie</a:t>
            </a:r>
            <a:endParaRPr lang="fr-FR" sz="3600" dirty="0">
              <a:solidFill>
                <a:srgbClr val="FFFF00"/>
              </a:solidFill>
              <a:latin typeface="Comic Sans MS" pitchFamily="66" charset="0"/>
            </a:endParaRPr>
          </a:p>
        </p:txBody>
      </p:sp>
    </p:spTree>
    <p:extLst>
      <p:ext uri="{BB962C8B-B14F-4D97-AF65-F5344CB8AC3E}">
        <p14:creationId xmlns:p14="http://schemas.microsoft.com/office/powerpoint/2010/main" val="1192746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56792"/>
            <a:ext cx="9144000" cy="5447645"/>
          </a:xfrm>
          <a:prstGeom prst="rect">
            <a:avLst/>
          </a:prstGeom>
        </p:spPr>
        <p:txBody>
          <a:bodyPr wrap="square">
            <a:spAutoFit/>
          </a:bodyPr>
          <a:lstStyle/>
          <a:p>
            <a:pPr marL="342900" indent="-342900" algn="just">
              <a:lnSpc>
                <a:spcPct val="150000"/>
              </a:lnSpc>
              <a:buFontTx/>
              <a:buChar char="-"/>
            </a:pPr>
            <a:r>
              <a:rPr lang="fr-FR" sz="2400" dirty="0" smtClean="0"/>
              <a:t>Stimulation des </a:t>
            </a:r>
            <a:r>
              <a:rPr lang="fr-FR" sz="2400" dirty="0"/>
              <a:t>défenses propres du </a:t>
            </a:r>
            <a:r>
              <a:rPr lang="fr-FR" sz="2400" dirty="0" smtClean="0"/>
              <a:t>malade par 03 méthodes: </a:t>
            </a:r>
            <a:endParaRPr lang="fr-FR" sz="2400" dirty="0"/>
          </a:p>
          <a:p>
            <a:pPr marL="342900" indent="-342900" algn="just">
              <a:buFont typeface="Wingdings" pitchFamily="2" charset="2"/>
              <a:buChar char="Ø"/>
            </a:pPr>
            <a:r>
              <a:rPr lang="fr-FR" sz="2400" dirty="0" smtClean="0">
                <a:solidFill>
                  <a:srgbClr val="FF0000"/>
                </a:solidFill>
              </a:rPr>
              <a:t>Les cytokines (INF-alpha, IL-2:                </a:t>
            </a:r>
            <a:r>
              <a:rPr lang="fr-FR" sz="2400" dirty="0" smtClean="0"/>
              <a:t>GB / </a:t>
            </a:r>
            <a:r>
              <a:rPr lang="fr-FR" sz="2400" dirty="0" err="1" smtClean="0"/>
              <a:t>LymT</a:t>
            </a:r>
            <a:r>
              <a:rPr lang="fr-FR" sz="2400" dirty="0" smtClean="0"/>
              <a:t> / </a:t>
            </a:r>
            <a:r>
              <a:rPr lang="fr-FR" sz="2400" dirty="0" err="1" smtClean="0"/>
              <a:t>Lym</a:t>
            </a:r>
            <a:r>
              <a:rPr lang="fr-FR" sz="2400" dirty="0" smtClean="0"/>
              <a:t> NK</a:t>
            </a:r>
          </a:p>
          <a:p>
            <a:pPr lvl="0" algn="just">
              <a:lnSpc>
                <a:spcPct val="150000"/>
              </a:lnSpc>
            </a:pPr>
            <a:r>
              <a:rPr lang="fr-FR" sz="2400" dirty="0" smtClean="0"/>
              <a:t>traitement </a:t>
            </a:r>
            <a:r>
              <a:rPr lang="fr-FR" sz="2400" dirty="0"/>
              <a:t>des formes évoluées d'adénocarcinomes du </a:t>
            </a:r>
            <a:r>
              <a:rPr lang="fr-FR" sz="2400" dirty="0" smtClean="0"/>
              <a:t>rein.</a:t>
            </a:r>
          </a:p>
          <a:p>
            <a:pPr marL="342900" lvl="0" indent="-342900" algn="just">
              <a:lnSpc>
                <a:spcPct val="150000"/>
              </a:lnSpc>
              <a:buFont typeface="Wingdings" pitchFamily="2" charset="2"/>
              <a:buChar char="Ø"/>
            </a:pPr>
            <a:r>
              <a:rPr lang="fr-FR" sz="2400" dirty="0">
                <a:solidFill>
                  <a:srgbClr val="FF0000"/>
                </a:solidFill>
              </a:rPr>
              <a:t> </a:t>
            </a:r>
            <a:r>
              <a:rPr lang="fr-FR" sz="2400" dirty="0" smtClean="0">
                <a:solidFill>
                  <a:srgbClr val="FF0000"/>
                </a:solidFill>
              </a:rPr>
              <a:t>L’immunothérapie cellulaire: (stimulation du </a:t>
            </a:r>
            <a:r>
              <a:rPr lang="fr-FR" sz="2400" dirty="0" err="1" smtClean="0">
                <a:solidFill>
                  <a:srgbClr val="FF0000"/>
                </a:solidFill>
              </a:rPr>
              <a:t>syst</a:t>
            </a:r>
            <a:r>
              <a:rPr lang="fr-FR" sz="2400" dirty="0" smtClean="0">
                <a:solidFill>
                  <a:srgbClr val="FF0000"/>
                </a:solidFill>
              </a:rPr>
              <a:t> immunitaire):</a:t>
            </a:r>
          </a:p>
          <a:p>
            <a:pPr marL="342900" lvl="0" indent="-342900" algn="just">
              <a:lnSpc>
                <a:spcPct val="150000"/>
              </a:lnSpc>
              <a:buFontTx/>
              <a:buChar char="-"/>
            </a:pPr>
            <a:r>
              <a:rPr lang="fr-FR" sz="2400" dirty="0" err="1" smtClean="0"/>
              <a:t>Prvt</a:t>
            </a:r>
            <a:r>
              <a:rPr lang="fr-FR" sz="2400" dirty="0" smtClean="0"/>
              <a:t> de GB du malade / activation par cytokines / réinjecter</a:t>
            </a:r>
          </a:p>
          <a:p>
            <a:pPr marL="342900" lvl="0" indent="-342900" algn="just">
              <a:lnSpc>
                <a:spcPct val="150000"/>
              </a:lnSpc>
              <a:buFontTx/>
              <a:buChar char="-"/>
            </a:pPr>
            <a:r>
              <a:rPr lang="fr-FR" sz="2400" dirty="0" smtClean="0"/>
              <a:t>Thérapie génique (modification du génome tumorale: gène IL2)</a:t>
            </a:r>
          </a:p>
          <a:p>
            <a:pPr marL="342900" lvl="0" indent="-342900" algn="just">
              <a:lnSpc>
                <a:spcPct val="150000"/>
              </a:lnSpc>
              <a:buFont typeface="Wingdings" pitchFamily="2" charset="2"/>
              <a:buChar char="Ø"/>
            </a:pPr>
            <a:r>
              <a:rPr lang="fr-FR" sz="2400" dirty="0" smtClean="0">
                <a:solidFill>
                  <a:srgbClr val="FF0000"/>
                </a:solidFill>
              </a:rPr>
              <a:t>L’immunothérapie </a:t>
            </a:r>
            <a:r>
              <a:rPr lang="fr-FR" sz="2400" dirty="0">
                <a:solidFill>
                  <a:srgbClr val="FF0000"/>
                </a:solidFill>
              </a:rPr>
              <a:t>ciblée « sérothérapie »:</a:t>
            </a:r>
            <a:r>
              <a:rPr lang="fr-FR" sz="2400" dirty="0"/>
              <a:t>  </a:t>
            </a:r>
            <a:r>
              <a:rPr lang="fr-FR" sz="2400" dirty="0" smtClean="0"/>
              <a:t>AC monoclonaux</a:t>
            </a:r>
          </a:p>
          <a:p>
            <a:pPr lvl="0" algn="just">
              <a:lnSpc>
                <a:spcPct val="150000"/>
              </a:lnSpc>
            </a:pPr>
            <a:r>
              <a:rPr lang="fr-FR" sz="2400" dirty="0" smtClean="0"/>
              <a:t>« Leucémies lymphoïdes chroniques»: accumulation des </a:t>
            </a:r>
            <a:r>
              <a:rPr lang="fr-FR" sz="2400" dirty="0" err="1" smtClean="0"/>
              <a:t>LymB</a:t>
            </a:r>
            <a:r>
              <a:rPr lang="fr-FR" sz="2400" dirty="0" smtClean="0"/>
              <a:t> exprimant les CD20              </a:t>
            </a:r>
            <a:r>
              <a:rPr lang="fr-FR" sz="2400" dirty="0" err="1" smtClean="0"/>
              <a:t>Trt</a:t>
            </a:r>
            <a:r>
              <a:rPr lang="fr-FR" sz="2400" dirty="0" smtClean="0"/>
              <a:t> par un AC monoclonal anti-CD20</a:t>
            </a:r>
          </a:p>
          <a:p>
            <a:pPr lvl="0" algn="just">
              <a:lnSpc>
                <a:spcPct val="150000"/>
              </a:lnSpc>
            </a:pPr>
            <a:r>
              <a:rPr lang="fr-FR" sz="2400" dirty="0" smtClean="0"/>
              <a:t> </a:t>
            </a:r>
            <a:endParaRPr lang="fr-FR" sz="2400" dirty="0"/>
          </a:p>
        </p:txBody>
      </p:sp>
      <p:sp>
        <p:nvSpPr>
          <p:cNvPr id="5" name="Rectangle 4"/>
          <p:cNvSpPr/>
          <p:nvPr/>
        </p:nvSpPr>
        <p:spPr>
          <a:xfrm>
            <a:off x="0" y="3889122"/>
            <a:ext cx="3254613" cy="792088"/>
          </a:xfrm>
          <a:prstGeom prst="rect">
            <a:avLst/>
          </a:prstGeom>
          <a:noFill/>
          <a:ln>
            <a:noFill/>
          </a:ln>
          <a:effectLst/>
        </p:spPr>
        <p:txBody>
          <a:bodyPr spcFirstLastPara="0" vert="horz" wrap="square" lIns="209550" tIns="209550" rIns="209550" bIns="209550" numCol="1" spcCol="1270" anchor="ctr" anchorCtr="0">
            <a:noAutofit/>
          </a:bodyPr>
          <a:lstStyle/>
          <a:p>
            <a:pPr marL="0" marR="0" lvl="0" indent="0" algn="ctr" defTabSz="2444750" eaLnBrk="1" fontAlgn="auto" latinLnBrk="0" hangingPunct="1">
              <a:lnSpc>
                <a:spcPct val="90000"/>
              </a:lnSpc>
              <a:spcBef>
                <a:spcPct val="0"/>
              </a:spcBef>
              <a:spcAft>
                <a:spcPct val="35000"/>
              </a:spcAft>
              <a:buClrTx/>
              <a:buSzTx/>
              <a:buFontTx/>
              <a:buNone/>
              <a:tabLst/>
              <a:defRPr/>
            </a:pPr>
            <a:endParaRPr kumimoji="0" lang="fr-FR" sz="5500" b="0" i="0" u="none" strike="noStrike" kern="1200" cap="none" spc="0" normalizeH="0" baseline="0" noProof="0" dirty="0">
              <a:ln>
                <a:noFill/>
              </a:ln>
              <a:solidFill>
                <a:sysClr val="window" lastClr="FFFFFF"/>
              </a:solidFill>
              <a:effectLst/>
              <a:uLnTx/>
              <a:uFillTx/>
              <a:latin typeface="Calibri"/>
              <a:ea typeface="+mn-ea"/>
              <a:cs typeface="+mn-cs"/>
            </a:endParaRPr>
          </a:p>
        </p:txBody>
      </p:sp>
      <p:sp>
        <p:nvSpPr>
          <p:cNvPr id="8" name="Rectangle 7"/>
          <p:cNvSpPr/>
          <p:nvPr/>
        </p:nvSpPr>
        <p:spPr>
          <a:xfrm>
            <a:off x="0" y="0"/>
            <a:ext cx="9144000" cy="121442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3600" b="1" dirty="0" smtClean="0">
                <a:solidFill>
                  <a:srgbClr val="FFFF00"/>
                </a:solidFill>
                <a:latin typeface="+mj-lt"/>
                <a:cs typeface="Calibri" pitchFamily="34" charset="0"/>
              </a:rPr>
              <a:t>L’immunothérapie anticancéreuse</a:t>
            </a:r>
            <a:endParaRPr lang="fr-FR" sz="3600" b="1" dirty="0">
              <a:solidFill>
                <a:srgbClr val="FFFF00"/>
              </a:solidFill>
              <a:latin typeface="+mj-lt"/>
              <a:cs typeface="Calibri" pitchFamily="34" charset="0"/>
            </a:endParaRPr>
          </a:p>
        </p:txBody>
      </p:sp>
      <p:sp>
        <p:nvSpPr>
          <p:cNvPr id="3" name="Right Arrow 2"/>
          <p:cNvSpPr/>
          <p:nvPr/>
        </p:nvSpPr>
        <p:spPr>
          <a:xfrm>
            <a:off x="4716016" y="2132856"/>
            <a:ext cx="1101363" cy="360040"/>
          </a:xfrm>
          <a:prstGeom prst="rightArrow">
            <a:avLst/>
          </a:prstGeom>
        </p:spPr>
        <p:style>
          <a:lnRef idx="2">
            <a:schemeClr val="dk1">
              <a:shade val="50000"/>
            </a:schemeClr>
          </a:lnRef>
          <a:fillRef idx="1002">
            <a:schemeClr val="dk2"/>
          </a:fillRef>
          <a:effectRef idx="0">
            <a:schemeClr val="dk1"/>
          </a:effectRef>
          <a:fontRef idx="minor">
            <a:schemeClr val="lt1"/>
          </a:fontRef>
        </p:style>
        <p:txBody>
          <a:bodyPr rtlCol="0" anchor="ctr"/>
          <a:lstStyle/>
          <a:p>
            <a:pPr algn="ctr"/>
            <a:r>
              <a:rPr lang="fr-FR" dirty="0" smtClean="0">
                <a:ln>
                  <a:solidFill>
                    <a:schemeClr val="tx2"/>
                  </a:solidFill>
                </a:ln>
                <a:solidFill>
                  <a:schemeClr val="tx2"/>
                </a:solidFill>
              </a:rPr>
              <a:t> </a:t>
            </a:r>
            <a:endParaRPr lang="fr-FR" dirty="0">
              <a:ln>
                <a:solidFill>
                  <a:schemeClr val="tx2"/>
                </a:solidFill>
              </a:ln>
              <a:solidFill>
                <a:schemeClr val="tx2"/>
              </a:solidFill>
            </a:endParaRPr>
          </a:p>
        </p:txBody>
      </p:sp>
      <p:sp>
        <p:nvSpPr>
          <p:cNvPr id="6" name="Right Arrow 5"/>
          <p:cNvSpPr/>
          <p:nvPr/>
        </p:nvSpPr>
        <p:spPr>
          <a:xfrm>
            <a:off x="2915817" y="5949280"/>
            <a:ext cx="936104" cy="360040"/>
          </a:xfrm>
          <a:prstGeom prst="rightArrow">
            <a:avLst/>
          </a:prstGeom>
        </p:spPr>
        <p:style>
          <a:lnRef idx="2">
            <a:schemeClr val="dk1">
              <a:shade val="50000"/>
            </a:schemeClr>
          </a:lnRef>
          <a:fillRef idx="1002">
            <a:schemeClr val="dk2"/>
          </a:fillRef>
          <a:effectRef idx="0">
            <a:schemeClr val="dk1"/>
          </a:effectRef>
          <a:fontRef idx="minor">
            <a:schemeClr val="lt1"/>
          </a:fontRef>
        </p:style>
        <p:txBody>
          <a:bodyPr rtlCol="0" anchor="ctr"/>
          <a:lstStyle/>
          <a:p>
            <a:pPr algn="ctr"/>
            <a:r>
              <a:rPr lang="fr-FR" dirty="0" smtClean="0">
                <a:ln>
                  <a:solidFill>
                    <a:schemeClr val="tx2"/>
                  </a:solidFill>
                </a:ln>
                <a:solidFill>
                  <a:schemeClr val="tx2"/>
                </a:solidFill>
              </a:rPr>
              <a:t> </a:t>
            </a:r>
            <a:endParaRPr lang="fr-FR" dirty="0">
              <a:ln>
                <a:solidFill>
                  <a:schemeClr val="tx2"/>
                </a:solidFill>
              </a:ln>
              <a:solidFill>
                <a:schemeClr val="tx2"/>
              </a:solidFill>
            </a:endParaRPr>
          </a:p>
        </p:txBody>
      </p:sp>
    </p:spTree>
    <p:extLst>
      <p:ext uri="{BB962C8B-B14F-4D97-AF65-F5344CB8AC3E}">
        <p14:creationId xmlns:p14="http://schemas.microsoft.com/office/powerpoint/2010/main" val="661068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u contenu 2"/>
          <p:cNvSpPr>
            <a:spLocks noGrp="1"/>
          </p:cNvSpPr>
          <p:nvPr>
            <p:ph idx="1"/>
          </p:nvPr>
        </p:nvSpPr>
        <p:spPr>
          <a:xfrm>
            <a:off x="1" y="0"/>
            <a:ext cx="9144000" cy="6858000"/>
          </a:xfrm>
          <a:noFill/>
          <a:ln>
            <a:solidFill>
              <a:schemeClr val="bg1"/>
            </a:solidFill>
          </a:ln>
        </p:spPr>
        <p:txBody>
          <a:bodyPr/>
          <a:lstStyle/>
          <a:p>
            <a:pPr>
              <a:buFont typeface="Wingdings 3" pitchFamily="18" charset="2"/>
              <a:buNone/>
              <a:defRPr/>
            </a:pPr>
            <a:endParaRPr lang="fr-FR" sz="1800" dirty="0" smtClean="0">
              <a:latin typeface="Comic Sans MS" pitchFamily="66" charset="0"/>
            </a:endParaRPr>
          </a:p>
          <a:p>
            <a:pPr>
              <a:buFont typeface="Wingdings 3" pitchFamily="18" charset="2"/>
              <a:buNone/>
              <a:defRPr/>
            </a:pPr>
            <a:endParaRPr lang="fr-FR" sz="1800" dirty="0" smtClean="0">
              <a:latin typeface="Comic Sans MS" pitchFamily="66" charset="0"/>
            </a:endParaRPr>
          </a:p>
          <a:p>
            <a:pPr>
              <a:buFont typeface="Wingdings 3" pitchFamily="18" charset="2"/>
              <a:buNone/>
              <a:defRPr/>
            </a:pPr>
            <a:endParaRPr lang="fr-FR" sz="1800" dirty="0" smtClean="0">
              <a:latin typeface="Comic Sans MS" pitchFamily="66" charset="0"/>
            </a:endParaRPr>
          </a:p>
          <a:p>
            <a:pPr>
              <a:buFont typeface="Wingdings 3" pitchFamily="18" charset="2"/>
              <a:buNone/>
              <a:defRPr/>
            </a:pPr>
            <a:endParaRPr lang="fr-FR" sz="1800" dirty="0" smtClean="0">
              <a:latin typeface="Comic Sans MS" pitchFamily="66" charset="0"/>
            </a:endParaRPr>
          </a:p>
          <a:p>
            <a:pPr>
              <a:buFont typeface="Wingdings 3" pitchFamily="18" charset="2"/>
              <a:buNone/>
              <a:defRPr/>
            </a:pPr>
            <a:endParaRPr lang="fr-FR" sz="1800" dirty="0" smtClean="0">
              <a:latin typeface="Comic Sans MS" pitchFamily="66" charset="0"/>
            </a:endParaRPr>
          </a:p>
          <a:p>
            <a:pPr>
              <a:buFont typeface="Wingdings 3" pitchFamily="18" charset="2"/>
              <a:buNone/>
              <a:defRPr/>
            </a:pPr>
            <a:r>
              <a:rPr lang="fr-FR" sz="1800" dirty="0" smtClean="0">
                <a:latin typeface="Comic Sans MS" pitchFamily="66" charset="0"/>
              </a:rPr>
              <a:t>. </a:t>
            </a:r>
          </a:p>
          <a:p>
            <a:pPr>
              <a:buFont typeface="Wingdings 3" pitchFamily="18" charset="2"/>
              <a:buNone/>
              <a:defRPr/>
            </a:pPr>
            <a:endParaRPr lang="fr-FR" sz="1800" dirty="0" smtClean="0">
              <a:latin typeface="Comic Sans MS" pitchFamily="66" charset="0"/>
            </a:endParaRPr>
          </a:p>
          <a:p>
            <a:pPr>
              <a:buFontTx/>
              <a:buNone/>
              <a:defRPr/>
            </a:pPr>
            <a:endParaRPr lang="fr-FR" sz="1800" dirty="0" smtClean="0">
              <a:latin typeface="Comic Sans MS" pitchFamily="66" charset="0"/>
            </a:endParaRPr>
          </a:p>
          <a:p>
            <a:pPr marL="566737" indent="-457200" algn="just" eaLnBrk="1" hangingPunct="1">
              <a:buFont typeface="Wingdings 3" pitchFamily="18" charset="2"/>
              <a:buNone/>
              <a:defRPr/>
            </a:pPr>
            <a:endParaRPr lang="fr-FR" sz="1800" b="1" i="1" u="sng" dirty="0" smtClean="0">
              <a:solidFill>
                <a:srgbClr val="0070C0"/>
              </a:solidFill>
              <a:latin typeface="Comic Sans MS" pitchFamily="66" charset="0"/>
            </a:endParaRPr>
          </a:p>
          <a:p>
            <a:pPr>
              <a:buFont typeface="Wingdings 3" pitchFamily="18" charset="2"/>
              <a:buNone/>
              <a:defRPr/>
            </a:pPr>
            <a:endParaRPr lang="fr-FR" sz="1800" i="1" u="sng" dirty="0" smtClean="0">
              <a:solidFill>
                <a:srgbClr val="00B0F0"/>
              </a:solidFill>
              <a:latin typeface="Comic Sans MS" pitchFamily="66" charset="0"/>
            </a:endParaRPr>
          </a:p>
          <a:p>
            <a:pPr>
              <a:buFont typeface="Wingdings 3" pitchFamily="18" charset="2"/>
              <a:buNone/>
              <a:defRPr/>
            </a:pPr>
            <a:endParaRPr lang="fr-FR" sz="1800" dirty="0" smtClean="0">
              <a:latin typeface="Comic Sans MS" pitchFamily="66" charset="0"/>
            </a:endParaRPr>
          </a:p>
          <a:p>
            <a:pPr>
              <a:buFont typeface="Wingdings 3" pitchFamily="18" charset="2"/>
              <a:buNone/>
              <a:defRPr/>
            </a:pPr>
            <a:endParaRPr lang="fr-FR" sz="1800" dirty="0" smtClean="0">
              <a:latin typeface="Comic Sans MS" pitchFamily="66" charset="0"/>
            </a:endParaRPr>
          </a:p>
          <a:p>
            <a:pPr>
              <a:buFont typeface="Wingdings 3" pitchFamily="18" charset="2"/>
              <a:buNone/>
              <a:defRPr/>
            </a:pPr>
            <a:endParaRPr lang="fr-FR" sz="1800" u="sng" dirty="0" smtClean="0">
              <a:solidFill>
                <a:srgbClr val="FF0000"/>
              </a:solidFill>
              <a:latin typeface="Comic Sans MS" pitchFamily="66" charset="0"/>
            </a:endParaRPr>
          </a:p>
          <a:p>
            <a:pPr>
              <a:buFont typeface="Wingdings 3" pitchFamily="18" charset="2"/>
              <a:buNone/>
              <a:defRPr/>
            </a:pPr>
            <a:endParaRPr lang="fr-FR" sz="1800" u="sng" dirty="0" smtClean="0">
              <a:solidFill>
                <a:srgbClr val="00B0F0"/>
              </a:solidFill>
              <a:latin typeface="Comic Sans MS" pitchFamily="66" charset="0"/>
            </a:endParaRPr>
          </a:p>
          <a:p>
            <a:pPr eaLnBrk="1" hangingPunct="1">
              <a:buFont typeface="Wingdings 3" pitchFamily="18" charset="2"/>
              <a:buNone/>
              <a:defRPr/>
            </a:pPr>
            <a:endParaRPr lang="fr-FR" sz="1800" dirty="0" smtClean="0"/>
          </a:p>
          <a:p>
            <a:pPr>
              <a:buFont typeface="Wingdings 3" pitchFamily="18" charset="2"/>
              <a:buNone/>
              <a:defRPr/>
            </a:pPr>
            <a:endParaRPr lang="fr-FR" sz="1800" dirty="0" smtClean="0">
              <a:latin typeface="Comic Sans MS" pitchFamily="66" charset="0"/>
            </a:endParaRPr>
          </a:p>
          <a:p>
            <a:pPr marL="566737" indent="-457200" algn="just" eaLnBrk="1" hangingPunct="1">
              <a:buFont typeface="Wingdings 3" pitchFamily="18" charset="2"/>
              <a:buNone/>
              <a:defRPr/>
            </a:pPr>
            <a:endParaRPr lang="fr-FR" sz="2000" b="1" i="1" u="sng" dirty="0" smtClean="0">
              <a:solidFill>
                <a:schemeClr val="tx2">
                  <a:lumMod val="75000"/>
                </a:schemeClr>
              </a:solidFill>
              <a:latin typeface="Comic Sans MS" pitchFamily="66" charset="0"/>
            </a:endParaRPr>
          </a:p>
          <a:p>
            <a:pPr marL="566737" indent="-457200" algn="just" eaLnBrk="1" hangingPunct="1">
              <a:buFont typeface="Wingdings 3" pitchFamily="18" charset="2"/>
              <a:buNone/>
              <a:defRPr/>
            </a:pPr>
            <a:endParaRPr lang="fr-FR" sz="2000" b="1" i="1" u="sng" dirty="0" smtClean="0">
              <a:solidFill>
                <a:srgbClr val="0070C0"/>
              </a:solidFill>
              <a:latin typeface="Comic Sans MS" pitchFamily="66" charset="0"/>
            </a:endParaRPr>
          </a:p>
          <a:p>
            <a:pPr marL="566737" indent="-457200" algn="just" eaLnBrk="1" hangingPunct="1">
              <a:buFont typeface="Wingdings 3" pitchFamily="18" charset="2"/>
              <a:buNone/>
              <a:defRPr/>
            </a:pPr>
            <a:endParaRPr lang="fr-FR" sz="2000" b="1" i="1" u="sng" dirty="0" smtClean="0">
              <a:solidFill>
                <a:srgbClr val="0070C0"/>
              </a:solidFill>
              <a:latin typeface="Comic Sans MS" pitchFamily="66" charset="0"/>
            </a:endParaRPr>
          </a:p>
          <a:p>
            <a:pPr marL="566737" indent="-457200" algn="just" eaLnBrk="1" hangingPunct="1">
              <a:buFont typeface="Courier New" pitchFamily="49" charset="0"/>
              <a:buChar char="o"/>
              <a:defRPr/>
            </a:pPr>
            <a:endParaRPr lang="fr-FR" sz="2000" dirty="0" smtClean="0">
              <a:latin typeface="Comic Sans MS" pitchFamily="66" charset="0"/>
            </a:endParaRPr>
          </a:p>
          <a:p>
            <a:pPr marL="566737" indent="-457200" algn="just" eaLnBrk="1" hangingPunct="1">
              <a:buFont typeface="Courier New" pitchFamily="49" charset="0"/>
              <a:buChar char="o"/>
              <a:defRPr/>
            </a:pPr>
            <a:endParaRPr lang="fr-FR" sz="2000" i="1" dirty="0" smtClean="0">
              <a:latin typeface="Comic Sans MS" pitchFamily="66" charset="0"/>
            </a:endParaRPr>
          </a:p>
          <a:p>
            <a:pPr marL="566737" indent="-457200" algn="just" eaLnBrk="1" hangingPunct="1">
              <a:buFontTx/>
              <a:buChar char="-"/>
              <a:defRPr/>
            </a:pPr>
            <a:endParaRPr lang="fr-FR" sz="2000" i="1" u="sng" dirty="0" smtClean="0">
              <a:solidFill>
                <a:srgbClr val="00B0F0"/>
              </a:solidFill>
              <a:latin typeface="Comic Sans MS" pitchFamily="66" charset="0"/>
            </a:endParaRPr>
          </a:p>
          <a:p>
            <a:pPr marL="566737" indent="-457200" algn="just" eaLnBrk="1" hangingPunct="1">
              <a:buFont typeface="Wingdings 3" pitchFamily="18" charset="2"/>
              <a:buNone/>
              <a:defRPr/>
            </a:pPr>
            <a:endParaRPr lang="fr-FR" sz="2000" i="1" dirty="0" smtClean="0">
              <a:latin typeface="Comic Sans MS" pitchFamily="66" charset="0"/>
            </a:endParaRPr>
          </a:p>
          <a:p>
            <a:pPr marL="566737" indent="-457200" algn="just" eaLnBrk="1" hangingPunct="1">
              <a:buFont typeface="Wingdings 3" pitchFamily="18" charset="2"/>
              <a:buNone/>
              <a:defRPr/>
            </a:pPr>
            <a:endParaRPr lang="fr-FR" sz="2000" i="1" dirty="0" smtClean="0">
              <a:latin typeface="Comic Sans MS" pitchFamily="66" charset="0"/>
            </a:endParaRPr>
          </a:p>
          <a:p>
            <a:pPr marL="566737" indent="-457200" algn="just" eaLnBrk="1" hangingPunct="1">
              <a:buFont typeface="Wingdings 3" pitchFamily="18" charset="2"/>
              <a:buAutoNum type="alphaLcPeriod"/>
              <a:defRPr/>
            </a:pPr>
            <a:endParaRPr lang="fr-FR" sz="2000" i="1" dirty="0" smtClean="0">
              <a:latin typeface="Comic Sans MS" pitchFamily="66" charset="0"/>
            </a:endParaRPr>
          </a:p>
          <a:p>
            <a:pPr marL="566737" indent="-457200" algn="just" eaLnBrk="1" hangingPunct="1">
              <a:buFont typeface="Wingdings 3" pitchFamily="18" charset="2"/>
              <a:buAutoNum type="alphaLcPeriod"/>
              <a:defRPr/>
            </a:pPr>
            <a:endParaRPr lang="fr-FR" sz="2000" dirty="0" smtClean="0">
              <a:latin typeface="Comic Sans MS" pitchFamily="66" charset="0"/>
            </a:endParaRPr>
          </a:p>
          <a:p>
            <a:pPr marL="566737" indent="-457200" algn="just" eaLnBrk="1" hangingPunct="1">
              <a:buFont typeface="Wingdings 3" pitchFamily="18" charset="2"/>
              <a:buAutoNum type="alphaLcPeriod"/>
              <a:defRPr/>
            </a:pPr>
            <a:endParaRPr lang="fr-FR" sz="2000" i="1" dirty="0" smtClean="0">
              <a:latin typeface="Comic Sans MS" pitchFamily="66" charset="0"/>
            </a:endParaRPr>
          </a:p>
          <a:p>
            <a:pPr marL="566737" indent="-457200" algn="just" eaLnBrk="1" hangingPunct="1">
              <a:buFont typeface="Wingdings 3" pitchFamily="18" charset="2"/>
              <a:buAutoNum type="alphaLcPeriod"/>
              <a:defRPr/>
            </a:pPr>
            <a:endParaRPr lang="fr-FR" sz="2000" i="1" dirty="0" smtClean="0">
              <a:latin typeface="Comic Sans MS" pitchFamily="66" charset="0"/>
            </a:endParaRPr>
          </a:p>
          <a:p>
            <a:pPr marL="566737" indent="-457200" algn="just" eaLnBrk="1" hangingPunct="1">
              <a:buFont typeface="Wingdings 3" pitchFamily="18" charset="2"/>
              <a:buNone/>
              <a:defRPr/>
            </a:pPr>
            <a:endParaRPr lang="fr-FR" sz="2000" b="1" i="1" u="sng" dirty="0" smtClean="0">
              <a:solidFill>
                <a:schemeClr val="tx2">
                  <a:lumMod val="50000"/>
                </a:schemeClr>
              </a:solidFill>
              <a:latin typeface="Comic Sans MS" pitchFamily="66" charset="0"/>
            </a:endParaRPr>
          </a:p>
          <a:p>
            <a:pPr marL="566737" indent="-457200" algn="just" eaLnBrk="1" hangingPunct="1">
              <a:buFont typeface="Wingdings 3" pitchFamily="18" charset="2"/>
              <a:buNone/>
              <a:defRPr/>
            </a:pPr>
            <a:endParaRPr lang="fr-FR" sz="2000" dirty="0" smtClean="0">
              <a:solidFill>
                <a:schemeClr val="tx2">
                  <a:lumMod val="50000"/>
                </a:schemeClr>
              </a:solidFill>
              <a:latin typeface="Comic Sans MS" pitchFamily="66" charset="0"/>
            </a:endParaRPr>
          </a:p>
          <a:p>
            <a:pPr algn="just" eaLnBrk="1" hangingPunct="1">
              <a:buFont typeface="Wingdings 3" pitchFamily="18" charset="2"/>
              <a:buNone/>
              <a:defRPr/>
            </a:pPr>
            <a:endParaRPr lang="fr-FR" sz="2400" dirty="0" smtClean="0">
              <a:solidFill>
                <a:schemeClr val="tx2"/>
              </a:solidFill>
              <a:latin typeface="Comic Sans MS" pitchFamily="66" charset="0"/>
            </a:endParaRPr>
          </a:p>
          <a:p>
            <a:pPr algn="just" eaLnBrk="1" hangingPunct="1">
              <a:buFont typeface="Wingdings 3" pitchFamily="18" charset="2"/>
              <a:buNone/>
              <a:defRPr/>
            </a:pPr>
            <a:endParaRPr lang="fr-FR" sz="2400" b="1" dirty="0" smtClean="0">
              <a:latin typeface="Comic Sans MS" pitchFamily="66" charset="0"/>
            </a:endParaRPr>
          </a:p>
          <a:p>
            <a:pPr algn="just" eaLnBrk="1" hangingPunct="1">
              <a:buFont typeface="Wingdings 3" pitchFamily="18" charset="2"/>
              <a:buNone/>
              <a:defRPr/>
            </a:pPr>
            <a:r>
              <a:rPr lang="fr-FR" sz="2400" b="1" dirty="0" smtClean="0">
                <a:latin typeface="Comic Sans MS" pitchFamily="66" charset="0"/>
              </a:rPr>
              <a:t> </a:t>
            </a:r>
            <a:r>
              <a:rPr lang="fr-FR" sz="2400" dirty="0" smtClean="0">
                <a:latin typeface="Comic Sans MS" pitchFamily="66" charset="0"/>
              </a:rPr>
              <a:t> </a:t>
            </a:r>
          </a:p>
        </p:txBody>
      </p:sp>
      <p:pic>
        <p:nvPicPr>
          <p:cNvPr id="59405" name="Image 3" descr="F:\anticancereux\Guérir les cellules cancéreuses_fichiers\therapie-genique.jpg"/>
          <p:cNvPicPr>
            <a:picLocks noChangeAspect="1" noChangeArrowheads="1"/>
          </p:cNvPicPr>
          <p:nvPr/>
        </p:nvPicPr>
        <p:blipFill>
          <a:blip r:embed="rId3"/>
          <a:srcRect/>
          <a:stretch>
            <a:fillRect/>
          </a:stretch>
        </p:blipFill>
        <p:spPr bwMode="auto">
          <a:xfrm>
            <a:off x="0" y="1340768"/>
            <a:ext cx="9144000" cy="5517232"/>
          </a:xfrm>
          <a:prstGeom prst="rect">
            <a:avLst/>
          </a:prstGeom>
          <a:noFill/>
          <a:ln w="9525">
            <a:noFill/>
            <a:miter lim="800000"/>
            <a:headEnd/>
            <a:tailEnd/>
          </a:ln>
        </p:spPr>
      </p:pic>
      <p:sp>
        <p:nvSpPr>
          <p:cNvPr id="13" name="Titre 6"/>
          <p:cNvSpPr>
            <a:spLocks noGrp="1"/>
          </p:cNvSpPr>
          <p:nvPr>
            <p:ph type="title"/>
          </p:nvPr>
        </p:nvSpPr>
        <p:spPr>
          <a:xfrm>
            <a:off x="0" y="0"/>
            <a:ext cx="9144000" cy="141763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3600" dirty="0" smtClean="0">
                <a:solidFill>
                  <a:srgbClr val="FFFF00"/>
                </a:solidFill>
                <a:latin typeface="Comic Sans MS" pitchFamily="66" charset="0"/>
              </a:rPr>
              <a:t/>
            </a:r>
            <a:br>
              <a:rPr lang="fr-FR" sz="3600" dirty="0" smtClean="0">
                <a:solidFill>
                  <a:srgbClr val="FFFF00"/>
                </a:solidFill>
                <a:latin typeface="Comic Sans MS" pitchFamily="66" charset="0"/>
              </a:rPr>
            </a:br>
            <a:r>
              <a:rPr lang="fr-FR" sz="3600" dirty="0" smtClean="0">
                <a:solidFill>
                  <a:srgbClr val="FFFF00"/>
                </a:solidFill>
                <a:latin typeface="Comic Sans MS" pitchFamily="66" charset="0"/>
              </a:rPr>
              <a:t>La thérapie génique</a:t>
            </a:r>
            <a:br>
              <a:rPr lang="fr-FR" sz="3600" dirty="0" smtClean="0">
                <a:solidFill>
                  <a:srgbClr val="FFFF00"/>
                </a:solidFill>
                <a:latin typeface="Comic Sans MS" pitchFamily="66" charset="0"/>
              </a:rPr>
            </a:br>
            <a:r>
              <a:rPr lang="fr-FR" sz="3600" dirty="0" smtClean="0">
                <a:solidFill>
                  <a:srgbClr val="FFFF00"/>
                </a:solidFill>
                <a:latin typeface="Comic Sans MS" pitchFamily="66" charset="0"/>
              </a:rPr>
              <a:t>stratégie </a:t>
            </a:r>
            <a:r>
              <a:rPr lang="fr-FR" sz="3600" dirty="0">
                <a:solidFill>
                  <a:srgbClr val="FFFF00"/>
                </a:solidFill>
                <a:latin typeface="Comic Sans MS" pitchFamily="66" charset="0"/>
              </a:rPr>
              <a:t>du gène suicide</a:t>
            </a:r>
            <a:r>
              <a:rPr lang="fr-FR" sz="4000" dirty="0">
                <a:solidFill>
                  <a:srgbClr val="FFFF00"/>
                </a:solidFill>
                <a:latin typeface="Comic Sans MS" pitchFamily="66" charset="0"/>
              </a:rPr>
              <a:t> </a:t>
            </a:r>
            <a:br>
              <a:rPr lang="fr-FR" sz="4000" dirty="0">
                <a:solidFill>
                  <a:srgbClr val="FFFF00"/>
                </a:solidFill>
                <a:latin typeface="Comic Sans MS" pitchFamily="66" charset="0"/>
              </a:rPr>
            </a:br>
            <a:endParaRPr lang="fr-FR" sz="4000" dirty="0">
              <a:solidFill>
                <a:srgbClr val="FFFF00"/>
              </a:solidFill>
              <a:latin typeface="Comic Sans MS" pitchFamily="66" charset="0"/>
            </a:endParaRPr>
          </a:p>
        </p:txBody>
      </p:sp>
      <p:sp>
        <p:nvSpPr>
          <p:cNvPr id="2" name="Rectangle 1"/>
          <p:cNvSpPr/>
          <p:nvPr/>
        </p:nvSpPr>
        <p:spPr>
          <a:xfrm>
            <a:off x="11513" y="1556792"/>
            <a:ext cx="4572000" cy="1200329"/>
          </a:xfrm>
          <a:prstGeom prst="rect">
            <a:avLst/>
          </a:prstGeom>
        </p:spPr>
        <p:txBody>
          <a:bodyPr>
            <a:spAutoFit/>
          </a:bodyPr>
          <a:lstStyle/>
          <a:p>
            <a:r>
              <a:rPr lang="fr-FR" sz="2400" dirty="0">
                <a:solidFill>
                  <a:srgbClr val="FF0000"/>
                </a:solidFill>
              </a:rPr>
              <a:t>Utilisée en 1992, dans traitement des tumeurs cérébrales</a:t>
            </a:r>
          </a:p>
        </p:txBody>
      </p:sp>
    </p:spTree>
    <p:extLst>
      <p:ext uri="{BB962C8B-B14F-4D97-AF65-F5344CB8AC3E}">
        <p14:creationId xmlns:p14="http://schemas.microsoft.com/office/powerpoint/2010/main" val="2617664817"/>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smtClean="0"/>
              <a:t>Free template from www.brainybetty.com</a:t>
            </a:r>
            <a:endParaRPr lang="en-US"/>
          </a:p>
        </p:txBody>
      </p:sp>
      <p:sp>
        <p:nvSpPr>
          <p:cNvPr id="3" name="Espace réservé du numéro de diapositive 2"/>
          <p:cNvSpPr>
            <a:spLocks noGrp="1"/>
          </p:cNvSpPr>
          <p:nvPr>
            <p:ph type="sldNum" sz="quarter" idx="12"/>
          </p:nvPr>
        </p:nvSpPr>
        <p:spPr/>
        <p:txBody>
          <a:bodyPr/>
          <a:lstStyle/>
          <a:p>
            <a:fld id="{77FF6AD9-671E-46F9-A83B-332B5BA8BC09}" type="slidenum">
              <a:rPr lang="en-US" smtClean="0"/>
              <a:pPr/>
              <a:t>44</a:t>
            </a:fld>
            <a:endParaRPr lang="en-US"/>
          </a:p>
        </p:txBody>
      </p:sp>
      <p:pic>
        <p:nvPicPr>
          <p:cNvPr id="4" name="Picture 2"/>
          <p:cNvPicPr>
            <a:picLocks noChangeAspect="1" noChangeArrowheads="1"/>
          </p:cNvPicPr>
          <p:nvPr/>
        </p:nvPicPr>
        <p:blipFill>
          <a:blip r:embed="rId3"/>
          <a:srcRect/>
          <a:stretch>
            <a:fillRect/>
          </a:stretch>
        </p:blipFill>
        <p:spPr bwMode="auto">
          <a:xfrm>
            <a:off x="0" y="-315416"/>
            <a:ext cx="9144000" cy="8640960"/>
          </a:xfrm>
          <a:prstGeom prst="rect">
            <a:avLst/>
          </a:prstGeom>
          <a:noFill/>
          <a:ln w="9525">
            <a:noFill/>
            <a:miter lim="800000"/>
            <a:headEnd/>
            <a:tailEnd/>
          </a:ln>
          <a:effectLst/>
        </p:spPr>
      </p:pic>
    </p:spTree>
    <p:extLst>
      <p:ext uri="{BB962C8B-B14F-4D97-AF65-F5344CB8AC3E}">
        <p14:creationId xmlns:p14="http://schemas.microsoft.com/office/powerpoint/2010/main" val="305367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a:p>
        </p:txBody>
      </p:sp>
      <p:pic>
        <p:nvPicPr>
          <p:cNvPr id="4" name="Picture 7" descr="BCHER2growthfactor"/>
          <p:cNvPicPr>
            <a:picLocks noChangeAspect="1" noChangeArrowheads="1"/>
          </p:cNvPicPr>
          <p:nvPr/>
        </p:nvPicPr>
        <p:blipFill>
          <a:blip r:embed="rId3"/>
          <a:srcRect/>
          <a:stretch>
            <a:fillRect/>
          </a:stretch>
        </p:blipFill>
        <p:spPr bwMode="auto">
          <a:xfrm>
            <a:off x="0" y="692696"/>
            <a:ext cx="9144000" cy="6165304"/>
          </a:xfrm>
          <a:prstGeom prst="rect">
            <a:avLst/>
          </a:prstGeom>
          <a:noFill/>
          <a:ln w="9525">
            <a:noFill/>
            <a:miter lim="800000"/>
            <a:headEnd/>
            <a:tailEnd/>
          </a:ln>
        </p:spPr>
      </p:pic>
      <p:sp>
        <p:nvSpPr>
          <p:cNvPr id="6" name="Titre 6"/>
          <p:cNvSpPr>
            <a:spLocks noGrp="1"/>
          </p:cNvSpPr>
          <p:nvPr>
            <p:ph type="title"/>
          </p:nvPr>
        </p:nvSpPr>
        <p:spPr>
          <a:xfrm>
            <a:off x="0" y="0"/>
            <a:ext cx="9144000" cy="141763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2800" dirty="0" smtClean="0">
                <a:solidFill>
                  <a:srgbClr val="FFFF00"/>
                </a:solidFill>
                <a:latin typeface="Comic Sans MS" pitchFamily="66" charset="0"/>
              </a:rPr>
              <a:t>Les inhibiteurs des recepteurs tyrosine kinase: </a:t>
            </a:r>
            <a:endParaRPr lang="fr-FR" sz="2800" dirty="0">
              <a:solidFill>
                <a:srgbClr val="FFFF00"/>
              </a:solidFill>
              <a:latin typeface="Comic Sans MS" pitchFamily="66" charset="0"/>
            </a:endParaRPr>
          </a:p>
        </p:txBody>
      </p:sp>
      <p:sp>
        <p:nvSpPr>
          <p:cNvPr id="5" name="Espace réservé du contenu 8"/>
          <p:cNvSpPr txBox="1">
            <a:spLocks/>
          </p:cNvSpPr>
          <p:nvPr/>
        </p:nvSpPr>
        <p:spPr bwMode="auto">
          <a:xfrm>
            <a:off x="-4" y="980728"/>
            <a:ext cx="3563889" cy="688136"/>
          </a:xfrm>
          <a:prstGeom prst="roundRect">
            <a:avLst>
              <a:gd name="adj" fmla="val 44167"/>
            </a:avLst>
          </a:prstGeom>
          <a:solidFill>
            <a:srgbClr val="ABACFF">
              <a:lumMod val="10000"/>
            </a:srgbClr>
          </a:solidFill>
          <a:ln w="25400" cap="flat" cmpd="sng" algn="ctr">
            <a:solidFill>
              <a:srgbClr val="ABACFF">
                <a:lumMod val="10000"/>
              </a:srgbClr>
            </a:solidFill>
            <a:prstDash val="solid"/>
          </a:ln>
          <a:effectLst/>
          <a:extLst/>
        </p:spPr>
        <p:txBody>
          <a:bodyPr vert="horz" wrap="square" lIns="91440" tIns="45720" rIns="91440" bIns="45720" numCol="1" rtlCol="0" anchor="ctr"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0" indent="0" algn="ctr" fontAlgn="auto">
              <a:spcBef>
                <a:spcPts val="0"/>
              </a:spcBef>
              <a:spcAft>
                <a:spcPts val="0"/>
              </a:spcAft>
              <a:buFontTx/>
              <a:buNone/>
            </a:pPr>
            <a:r>
              <a:rPr lang="fr-FR" sz="2800" b="1" dirty="0" smtClean="0">
                <a:solidFill>
                  <a:srgbClr val="FFFFFF"/>
                </a:solidFill>
              </a:rPr>
              <a:t>Thérapie ciblée</a:t>
            </a:r>
            <a:endParaRPr lang="fr-FR" sz="2800" b="1" dirty="0">
              <a:solidFill>
                <a:srgbClr val="FFFFFF"/>
              </a:solidFill>
            </a:endParaRPr>
          </a:p>
        </p:txBody>
      </p:sp>
      <p:sp>
        <p:nvSpPr>
          <p:cNvPr id="7" name="Espace réservé du contenu 2"/>
          <p:cNvSpPr txBox="1">
            <a:spLocks/>
          </p:cNvSpPr>
          <p:nvPr/>
        </p:nvSpPr>
        <p:spPr bwMode="auto">
          <a:xfrm>
            <a:off x="393559" y="2276872"/>
            <a:ext cx="8640959" cy="2717341"/>
          </a:xfrm>
          <a:prstGeom prst="rect">
            <a:avLst/>
          </a:prstGeom>
          <a:solidFill>
            <a:srgbClr val="92D050"/>
          </a:solidFill>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0" indent="0">
              <a:buFontTx/>
              <a:buNone/>
            </a:pPr>
            <a:r>
              <a:rPr lang="fr-FR" sz="3600" kern="1200" dirty="0" smtClean="0"/>
              <a:t>inhibiteurs des récepteurs de type: </a:t>
            </a:r>
          </a:p>
          <a:p>
            <a:pPr marL="0" indent="0">
              <a:buFontTx/>
              <a:buNone/>
            </a:pPr>
            <a:endParaRPr lang="fr-FR" sz="3600" kern="1200" dirty="0" smtClean="0"/>
          </a:p>
          <a:p>
            <a:r>
              <a:rPr lang="fr-FR" sz="3600" b="1" kern="1200" dirty="0" smtClean="0">
                <a:solidFill>
                  <a:srgbClr val="FF0000"/>
                </a:solidFill>
              </a:rPr>
              <a:t>EGFR</a:t>
            </a:r>
            <a:r>
              <a:rPr lang="fr-FR" sz="3600" b="1" kern="1200" dirty="0" smtClean="0">
                <a:solidFill>
                  <a:schemeClr val="accent3">
                    <a:lumMod val="10000"/>
                  </a:schemeClr>
                </a:solidFill>
              </a:rPr>
              <a:t> </a:t>
            </a:r>
            <a:r>
              <a:rPr lang="fr-FR" sz="3600" kern="1200" dirty="0" smtClean="0"/>
              <a:t>(</a:t>
            </a:r>
            <a:r>
              <a:rPr lang="fr-FR" sz="3600" kern="1200" dirty="0" err="1" smtClean="0"/>
              <a:t>Iressa</a:t>
            </a:r>
            <a:r>
              <a:rPr lang="fr-FR" sz="3600" kern="1200" dirty="0" smtClean="0"/>
              <a:t>® et </a:t>
            </a:r>
            <a:r>
              <a:rPr lang="fr-FR" sz="3600" kern="1200" dirty="0" err="1" smtClean="0"/>
              <a:t>Tarceva</a:t>
            </a:r>
            <a:r>
              <a:rPr lang="fr-FR" sz="3600" kern="1200" dirty="0" smtClean="0"/>
              <a:t>®)</a:t>
            </a:r>
          </a:p>
          <a:p>
            <a:pPr marL="0" indent="0">
              <a:buFontTx/>
              <a:buNone/>
            </a:pPr>
            <a:endParaRPr lang="fr-FR" sz="3600" kern="1200" dirty="0" smtClean="0"/>
          </a:p>
          <a:p>
            <a:pPr marL="0" indent="0">
              <a:buFontTx/>
              <a:buNone/>
            </a:pPr>
            <a:endParaRPr lang="fr-FR" sz="2800" i="1" dirty="0" smtClean="0">
              <a:latin typeface="Comic Sans MS" pitchFamily="66" charset="0"/>
            </a:endParaRPr>
          </a:p>
          <a:p>
            <a:endParaRPr lang="fr-FR" dirty="0" smtClean="0"/>
          </a:p>
          <a:p>
            <a:endParaRPr lang="fr-FR" dirty="0"/>
          </a:p>
        </p:txBody>
      </p:sp>
    </p:spTree>
    <p:extLst>
      <p:ext uri="{BB962C8B-B14F-4D97-AF65-F5344CB8AC3E}">
        <p14:creationId xmlns:p14="http://schemas.microsoft.com/office/powerpoint/2010/main" val="1852252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4"/>
                                        </p:tgtEl>
                                        <p:attrNameLst>
                                          <p:attrName>ppt_x</p:attrName>
                                        </p:attrNameLst>
                                      </p:cBhvr>
                                      <p:tavLst>
                                        <p:tav tm="0">
                                          <p:val>
                                            <p:strVal val="ppt_x"/>
                                          </p:val>
                                        </p:tav>
                                        <p:tav tm="100000">
                                          <p:val>
                                            <p:strVal val="ppt_x"/>
                                          </p:val>
                                        </p:tav>
                                      </p:tavLst>
                                    </p:anim>
                                    <p:anim calcmode="lin" valueType="num">
                                      <p:cBhvr additive="base">
                                        <p:cTn id="14" dur="500"/>
                                        <p:tgtEl>
                                          <p:spTgt spid="4"/>
                                        </p:tgtEl>
                                        <p:attrNameLst>
                                          <p:attrName>ppt_y</p:attrName>
                                        </p:attrNameLst>
                                      </p:cBhvr>
                                      <p:tavLst>
                                        <p:tav tm="0">
                                          <p:val>
                                            <p:strVal val="ppt_y"/>
                                          </p:val>
                                        </p:tav>
                                        <p:tav tm="100000">
                                          <p:val>
                                            <p:strVal val="1+ppt_h/2"/>
                                          </p:val>
                                        </p:tav>
                                      </p:tavLst>
                                    </p:anim>
                                    <p:set>
                                      <p:cBhvr>
                                        <p:cTn id="15" dur="1" fill="hold">
                                          <p:stCondLst>
                                            <p:cond delay="499"/>
                                          </p:stCondLst>
                                        </p:cTn>
                                        <p:tgtEl>
                                          <p:spTgt spid="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0" y="2143116"/>
            <a:ext cx="9067800" cy="3983047"/>
          </a:xfrm>
        </p:spPr>
        <p:txBody>
          <a:bodyPr/>
          <a:lstStyle/>
          <a:p>
            <a:r>
              <a:rPr lang="fr-FR" sz="2400" dirty="0" smtClean="0"/>
              <a:t>stopper la formation de nouveaux</a:t>
            </a:r>
          </a:p>
          <a:p>
            <a:pPr marL="0" indent="0">
              <a:buNone/>
            </a:pPr>
            <a:r>
              <a:rPr lang="fr-FR" sz="2400" dirty="0"/>
              <a:t> </a:t>
            </a:r>
            <a:r>
              <a:rPr lang="fr-FR" sz="2400" dirty="0" smtClean="0"/>
              <a:t>   vaisseaux sanguins</a:t>
            </a:r>
          </a:p>
          <a:p>
            <a:r>
              <a:rPr lang="fr-FR" sz="2400" dirty="0" smtClean="0"/>
              <a:t>détruire les vaisseaux anormaux</a:t>
            </a:r>
          </a:p>
          <a:p>
            <a:pPr marL="0" indent="0">
              <a:buNone/>
            </a:pPr>
            <a:r>
              <a:rPr lang="fr-FR" sz="2400" dirty="0" smtClean="0"/>
              <a:t>     existants.</a:t>
            </a:r>
            <a:endParaRPr lang="fr-FR" sz="2400" dirty="0"/>
          </a:p>
        </p:txBody>
      </p:sp>
      <p:sp>
        <p:nvSpPr>
          <p:cNvPr id="6" name="Titre 6"/>
          <p:cNvSpPr>
            <a:spLocks noGrp="1"/>
          </p:cNvSpPr>
          <p:nvPr>
            <p:ph type="title"/>
          </p:nvPr>
        </p:nvSpPr>
        <p:spPr>
          <a:xfrm>
            <a:off x="-36512" y="0"/>
            <a:ext cx="9144000" cy="141763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r>
              <a:rPr lang="fr-FR" sz="2800" b="1" dirty="0" smtClean="0">
                <a:solidFill>
                  <a:srgbClr val="FFFF00"/>
                </a:solidFill>
                <a:latin typeface="Comic Sans MS" pitchFamily="66" charset="0"/>
              </a:rPr>
              <a:t>Les inhibiteurs de l’angiogenèse: </a:t>
            </a:r>
            <a:endParaRPr lang="fr-FR" sz="2800" b="1" dirty="0">
              <a:solidFill>
                <a:srgbClr val="FFFF00"/>
              </a:solidFill>
              <a:latin typeface="Comic Sans MS" pitchFamily="66" charset="0"/>
            </a:endParaRPr>
          </a:p>
        </p:txBody>
      </p:sp>
      <p:sp>
        <p:nvSpPr>
          <p:cNvPr id="7" name="Rectangle 6"/>
          <p:cNvSpPr/>
          <p:nvPr/>
        </p:nvSpPr>
        <p:spPr>
          <a:xfrm>
            <a:off x="75998" y="4005064"/>
            <a:ext cx="5072066" cy="2000548"/>
          </a:xfrm>
          <a:prstGeom prst="rect">
            <a:avLst/>
          </a:prstGeom>
        </p:spPr>
        <p:txBody>
          <a:bodyPr wrap="square">
            <a:spAutoFit/>
          </a:bodyPr>
          <a:lstStyle/>
          <a:p>
            <a:r>
              <a:rPr lang="fr-FR" sz="2400" dirty="0" smtClean="0"/>
              <a:t> </a:t>
            </a:r>
            <a:r>
              <a:rPr lang="fr-FR" sz="2800" b="1" u="sng" dirty="0" err="1" smtClean="0">
                <a:solidFill>
                  <a:srgbClr val="FF0000"/>
                </a:solidFill>
              </a:rPr>
              <a:t>Avastin</a:t>
            </a:r>
            <a:r>
              <a:rPr lang="fr-FR" sz="2800" b="1" u="sng" dirty="0" smtClean="0">
                <a:solidFill>
                  <a:srgbClr val="FF0000"/>
                </a:solidFill>
              </a:rPr>
              <a:t>: </a:t>
            </a:r>
          </a:p>
          <a:p>
            <a:r>
              <a:rPr lang="fr-FR" sz="2400" dirty="0" smtClean="0"/>
              <a:t>c’est un </a:t>
            </a:r>
            <a:r>
              <a:rPr lang="fr-FR" sz="2400" b="1" dirty="0" smtClean="0">
                <a:solidFill>
                  <a:srgbClr val="FF0000"/>
                </a:solidFill>
              </a:rPr>
              <a:t>anticorps monoclonal humain </a:t>
            </a:r>
            <a:r>
              <a:rPr lang="fr-FR" sz="2400" b="1" dirty="0" smtClean="0"/>
              <a:t>qui se lie au </a:t>
            </a:r>
            <a:r>
              <a:rPr lang="fr-FR" sz="2400" b="1" dirty="0" smtClean="0">
                <a:solidFill>
                  <a:srgbClr val="FF0000"/>
                </a:solidFill>
              </a:rPr>
              <a:t>VEGF (anti-VEGF)</a:t>
            </a:r>
            <a:r>
              <a:rPr lang="fr-FR" sz="2400" b="1" dirty="0" smtClean="0"/>
              <a:t>, l’empêchant de se  </a:t>
            </a:r>
            <a:r>
              <a:rPr lang="fr-FR" sz="2400" dirty="0" smtClean="0"/>
              <a:t>lier à son récepteur.</a:t>
            </a:r>
            <a:endParaRPr lang="fr-FR" sz="2400" dirty="0"/>
          </a:p>
        </p:txBody>
      </p:sp>
      <p:pic>
        <p:nvPicPr>
          <p:cNvPr id="8" name="Picture 2"/>
          <p:cNvPicPr>
            <a:picLocks noChangeAspect="1" noChangeArrowheads="1"/>
          </p:cNvPicPr>
          <p:nvPr/>
        </p:nvPicPr>
        <p:blipFill>
          <a:blip r:embed="rId3"/>
          <a:srcRect/>
          <a:stretch>
            <a:fillRect/>
          </a:stretch>
        </p:blipFill>
        <p:spPr bwMode="auto">
          <a:xfrm>
            <a:off x="5508104" y="2276872"/>
            <a:ext cx="3635896" cy="4581128"/>
          </a:xfrm>
          <a:prstGeom prst="rect">
            <a:avLst/>
          </a:prstGeom>
          <a:noFill/>
          <a:ln w="9525">
            <a:noFill/>
            <a:miter lim="800000"/>
            <a:headEnd/>
            <a:tailEnd/>
          </a:ln>
          <a:effectLst/>
        </p:spPr>
      </p:pic>
      <p:pic>
        <p:nvPicPr>
          <p:cNvPr id="9" name="Picture 2" descr="http://www.presse.ulg.ac.be/communiques/crce/Untitled-13.gif"/>
          <p:cNvPicPr>
            <a:picLocks noChangeAspect="1" noChangeArrowheads="1"/>
          </p:cNvPicPr>
          <p:nvPr/>
        </p:nvPicPr>
        <p:blipFill>
          <a:blip r:embed="rId4"/>
          <a:srcRect/>
          <a:stretch>
            <a:fillRect/>
          </a:stretch>
        </p:blipFill>
        <p:spPr bwMode="auto">
          <a:xfrm>
            <a:off x="5508104" y="0"/>
            <a:ext cx="3635896" cy="2276872"/>
          </a:xfrm>
          <a:prstGeom prst="rect">
            <a:avLst/>
          </a:prstGeom>
          <a:noFill/>
        </p:spPr>
      </p:pic>
    </p:spTree>
    <p:extLst>
      <p:ext uri="{BB962C8B-B14F-4D97-AF65-F5344CB8AC3E}">
        <p14:creationId xmlns:p14="http://schemas.microsoft.com/office/powerpoint/2010/main" val="423760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121442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2800" dirty="0" smtClean="0">
                <a:solidFill>
                  <a:srgbClr val="FFFF00"/>
                </a:solidFill>
                <a:latin typeface="Comic Sans MS" pitchFamily="66" charset="0"/>
              </a:rPr>
              <a:t>Hormonothérapie dans le traitement du cancer:</a:t>
            </a:r>
            <a:endParaRPr lang="fr-FR" sz="2800" dirty="0">
              <a:solidFill>
                <a:srgbClr val="FFFF00"/>
              </a:solidFill>
              <a:latin typeface="Comic Sans MS" pitchFamily="66" charset="0"/>
            </a:endParaRPr>
          </a:p>
        </p:txBody>
      </p:sp>
      <p:sp>
        <p:nvSpPr>
          <p:cNvPr id="7" name="Rectangle 6"/>
          <p:cNvSpPr/>
          <p:nvPr/>
        </p:nvSpPr>
        <p:spPr>
          <a:xfrm>
            <a:off x="35496" y="1268760"/>
            <a:ext cx="9001000" cy="1384995"/>
          </a:xfrm>
          <a:prstGeom prst="rect">
            <a:avLst/>
          </a:prstGeom>
        </p:spPr>
        <p:txBody>
          <a:bodyPr wrap="square">
            <a:spAutoFit/>
          </a:bodyPr>
          <a:lstStyle/>
          <a:p>
            <a:r>
              <a:rPr lang="fr-FR" sz="2800" dirty="0"/>
              <a:t>Tumeurs </a:t>
            </a:r>
            <a:r>
              <a:rPr lang="fr-FR" sz="2800" dirty="0" smtClean="0"/>
              <a:t>hormonodépendantes:</a:t>
            </a:r>
          </a:p>
          <a:p>
            <a:pPr marL="4114800" lvl="8" indent="-457200">
              <a:buFont typeface="Wingdings" pitchFamily="2" charset="2"/>
              <a:buChar char="Ø"/>
            </a:pPr>
            <a:r>
              <a:rPr lang="fr-FR" sz="2800" b="1" dirty="0" smtClean="0">
                <a:solidFill>
                  <a:srgbClr val="C00000"/>
                </a:solidFill>
              </a:rPr>
              <a:t>Prostate</a:t>
            </a:r>
          </a:p>
          <a:p>
            <a:pPr marL="4114800" lvl="8" indent="-457200">
              <a:buFont typeface="Wingdings" pitchFamily="2" charset="2"/>
              <a:buChar char="Ø"/>
            </a:pPr>
            <a:r>
              <a:rPr lang="fr-FR" sz="2800" b="1" dirty="0" smtClean="0">
                <a:solidFill>
                  <a:srgbClr val="C00000"/>
                </a:solidFill>
              </a:rPr>
              <a:t>Sein</a:t>
            </a:r>
            <a:endParaRPr lang="fr-FR" sz="2800" b="1" dirty="0">
              <a:solidFill>
                <a:srgbClr val="C00000"/>
              </a:solidFill>
            </a:endParaRPr>
          </a:p>
        </p:txBody>
      </p:sp>
      <p:sp>
        <p:nvSpPr>
          <p:cNvPr id="8" name="Rectangle 7"/>
          <p:cNvSpPr/>
          <p:nvPr/>
        </p:nvSpPr>
        <p:spPr>
          <a:xfrm>
            <a:off x="43636" y="2782669"/>
            <a:ext cx="9100363" cy="3785652"/>
          </a:xfrm>
          <a:prstGeom prst="rect">
            <a:avLst/>
          </a:prstGeom>
        </p:spPr>
        <p:txBody>
          <a:bodyPr wrap="square">
            <a:spAutoFit/>
          </a:bodyPr>
          <a:lstStyle/>
          <a:p>
            <a:pPr marL="342900" indent="-342900">
              <a:buFont typeface="Wingdings" pitchFamily="2" charset="2"/>
              <a:buChar char="q"/>
            </a:pPr>
            <a:r>
              <a:rPr lang="fr-FR" sz="2400" b="1" dirty="0" smtClean="0">
                <a:solidFill>
                  <a:srgbClr val="7030A0"/>
                </a:solidFill>
              </a:rPr>
              <a:t>Par inhibition </a:t>
            </a:r>
            <a:r>
              <a:rPr lang="fr-FR" sz="2400" b="1" dirty="0">
                <a:solidFill>
                  <a:srgbClr val="7030A0"/>
                </a:solidFill>
              </a:rPr>
              <a:t>de la sécrétion de l'hormone endogène: </a:t>
            </a:r>
            <a:endParaRPr lang="fr-FR" sz="2400" b="1" dirty="0" smtClean="0">
              <a:solidFill>
                <a:srgbClr val="7030A0"/>
              </a:solidFill>
            </a:endParaRPr>
          </a:p>
          <a:p>
            <a:pPr marL="342900" indent="-342900">
              <a:buFontTx/>
              <a:buChar char="-"/>
            </a:pPr>
            <a:r>
              <a:rPr lang="fr-FR" sz="2400" b="1" dirty="0" smtClean="0"/>
              <a:t>Cancer </a:t>
            </a:r>
            <a:r>
              <a:rPr lang="fr-FR" sz="2400" b="1" dirty="0"/>
              <a:t>de </a:t>
            </a:r>
            <a:r>
              <a:rPr lang="fr-FR" sz="2400" b="1" dirty="0" smtClean="0"/>
              <a:t>Prostate (testostérone):</a:t>
            </a:r>
          </a:p>
          <a:p>
            <a:pPr marL="1714500" lvl="3" indent="-342900">
              <a:buFont typeface="Courier New" pitchFamily="49" charset="0"/>
              <a:buChar char="o"/>
            </a:pPr>
            <a:r>
              <a:rPr lang="fr-FR" sz="2400" b="1" dirty="0" smtClean="0"/>
              <a:t>Orchidectomie</a:t>
            </a:r>
          </a:p>
          <a:p>
            <a:pPr marL="1714500" lvl="3" indent="-342900">
              <a:buFont typeface="Courier New" pitchFamily="49" charset="0"/>
              <a:buChar char="o"/>
            </a:pPr>
            <a:r>
              <a:rPr lang="fr-FR" sz="2400" b="1" dirty="0" smtClean="0"/>
              <a:t>Antiandrogénes (acétate de </a:t>
            </a:r>
            <a:r>
              <a:rPr lang="fr-FR" sz="2400" b="1" dirty="0" err="1" smtClean="0"/>
              <a:t>cyprotérone</a:t>
            </a:r>
            <a:r>
              <a:rPr lang="fr-FR" sz="2400" b="1" dirty="0" smtClean="0"/>
              <a:t>)</a:t>
            </a:r>
          </a:p>
          <a:p>
            <a:endParaRPr lang="fr-FR" sz="2400" b="1" dirty="0"/>
          </a:p>
          <a:p>
            <a:pPr marL="342900" indent="-342900">
              <a:buFontTx/>
              <a:buChar char="-"/>
            </a:pPr>
            <a:r>
              <a:rPr lang="fr-FR" sz="2400" b="1" dirty="0" smtClean="0"/>
              <a:t>Cancer </a:t>
            </a:r>
            <a:r>
              <a:rPr lang="fr-FR" sz="2400" b="1" dirty="0"/>
              <a:t>du sein (</a:t>
            </a:r>
            <a:r>
              <a:rPr lang="fr-FR" sz="2400" b="1" dirty="0" smtClean="0"/>
              <a:t>œstrogènes)</a:t>
            </a:r>
          </a:p>
          <a:p>
            <a:pPr marL="1714500" lvl="3" indent="-342900">
              <a:buFont typeface="Courier New" pitchFamily="49" charset="0"/>
              <a:buChar char="o"/>
            </a:pPr>
            <a:r>
              <a:rPr lang="fr-FR" sz="2400" b="1" dirty="0" smtClean="0"/>
              <a:t>ovariectomie</a:t>
            </a:r>
            <a:r>
              <a:rPr lang="fr-FR" sz="2400" b="1" dirty="0"/>
              <a:t>/ </a:t>
            </a:r>
            <a:r>
              <a:rPr lang="fr-FR" sz="2400" b="1" dirty="0" smtClean="0"/>
              <a:t>Anti-œstrogène (</a:t>
            </a:r>
            <a:r>
              <a:rPr lang="fr-FR" sz="2400" b="1" dirty="0" err="1" smtClean="0"/>
              <a:t>stamoxifène</a:t>
            </a:r>
            <a:r>
              <a:rPr lang="fr-FR" sz="2400" b="1" dirty="0" smtClean="0"/>
              <a:t>)</a:t>
            </a:r>
          </a:p>
          <a:p>
            <a:pPr marL="1714500" lvl="3" indent="-342900">
              <a:buFont typeface="Courier New" pitchFamily="49" charset="0"/>
              <a:buChar char="o"/>
            </a:pPr>
            <a:r>
              <a:rPr lang="fr-FR" sz="2400" b="1" dirty="0" smtClean="0"/>
              <a:t>progestatifs</a:t>
            </a:r>
            <a:r>
              <a:rPr lang="fr-FR" sz="2400" b="1" dirty="0"/>
              <a:t> : rétrocontrôle négatif</a:t>
            </a:r>
          </a:p>
          <a:p>
            <a:endParaRPr lang="fr-FR" sz="2400" b="1" dirty="0" smtClean="0"/>
          </a:p>
          <a:p>
            <a:endParaRPr lang="fr-FR" sz="2400" b="1" dirty="0"/>
          </a:p>
        </p:txBody>
      </p:sp>
    </p:spTree>
    <p:extLst>
      <p:ext uri="{BB962C8B-B14F-4D97-AF65-F5344CB8AC3E}">
        <p14:creationId xmlns:p14="http://schemas.microsoft.com/office/powerpoint/2010/main" val="4000645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2" y="-27384"/>
            <a:ext cx="9107488" cy="5131058"/>
          </a:xfrm>
          <a:prstGeom prst="rect">
            <a:avLst/>
          </a:prstGeom>
        </p:spPr>
      </p:pic>
      <p:sp>
        <p:nvSpPr>
          <p:cNvPr id="4" name="Text Box 22"/>
          <p:cNvSpPr txBox="1">
            <a:spLocks noChangeArrowheads="1"/>
          </p:cNvSpPr>
          <p:nvPr/>
        </p:nvSpPr>
        <p:spPr bwMode="auto">
          <a:xfrm>
            <a:off x="-107504" y="4802376"/>
            <a:ext cx="9144000" cy="1938992"/>
          </a:xfrm>
          <a:prstGeom prst="rect">
            <a:avLst/>
          </a:prstGeom>
          <a:noFill/>
          <a:ln w="9525">
            <a:noFill/>
            <a:miter lim="800000"/>
            <a:headEnd/>
            <a:tailEnd/>
          </a:ln>
          <a:effectLst/>
        </p:spPr>
        <p:txBody>
          <a:bodyPr wrap="square">
            <a:spAutoFit/>
          </a:bodyPr>
          <a:lstStyle/>
          <a:p>
            <a:pPr algn="ctr">
              <a:lnSpc>
                <a:spcPct val="100000"/>
              </a:lnSpc>
            </a:pPr>
            <a:r>
              <a:rPr lang="fr-FR" sz="6000" b="1" dirty="0">
                <a:solidFill>
                  <a:srgbClr val="7030A0"/>
                </a:solidFill>
                <a:latin typeface="Lucida Handwriting" pitchFamily="66" charset="0"/>
              </a:rPr>
              <a:t>Merci </a:t>
            </a:r>
            <a:r>
              <a:rPr lang="fr-FR" sz="6000" b="1" dirty="0" smtClean="0">
                <a:solidFill>
                  <a:srgbClr val="7030A0"/>
                </a:solidFill>
                <a:latin typeface="Lucida Handwriting" pitchFamily="66" charset="0"/>
              </a:rPr>
              <a:t> pour </a:t>
            </a:r>
          </a:p>
          <a:p>
            <a:pPr algn="ctr">
              <a:lnSpc>
                <a:spcPct val="100000"/>
              </a:lnSpc>
            </a:pPr>
            <a:r>
              <a:rPr lang="fr-FR" sz="6000" b="1" dirty="0" smtClean="0">
                <a:solidFill>
                  <a:srgbClr val="7030A0"/>
                </a:solidFill>
                <a:latin typeface="Lucida Handwriting" pitchFamily="66" charset="0"/>
              </a:rPr>
              <a:t>votre  attention</a:t>
            </a:r>
            <a:endParaRPr lang="en-US" sz="6000" b="1" dirty="0">
              <a:solidFill>
                <a:srgbClr val="7030A0"/>
              </a:solidFill>
              <a:latin typeface="Lucida Handwriting" pitchFamily="66" charset="0"/>
            </a:endParaRPr>
          </a:p>
        </p:txBody>
      </p:sp>
    </p:spTree>
    <p:extLst>
      <p:ext uri="{BB962C8B-B14F-4D97-AF65-F5344CB8AC3E}">
        <p14:creationId xmlns:p14="http://schemas.microsoft.com/office/powerpoint/2010/main" val="2154201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childTnLst>
                          </p:cTn>
                        </p:par>
                        <p:par>
                          <p:cTn id="21" fill="hold">
                            <p:stCondLst>
                              <p:cond delay="3600"/>
                            </p:stCondLst>
                            <p:childTnLst>
                              <p:par>
                                <p:cTn id="22" presetID="26" presetClass="entr" presetSubtype="0" fill="hold" grpId="0" nodeType="afterEffect">
                                  <p:stCondLst>
                                    <p:cond delay="0"/>
                                  </p:stCondLst>
                                  <p:iterate type="lt">
                                    <p:tmPct val="10000"/>
                                  </p:iterate>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down)">
                                      <p:cBhvr>
                                        <p:cTn id="24" dur="580">
                                          <p:stCondLst>
                                            <p:cond delay="0"/>
                                          </p:stCondLst>
                                        </p:cTn>
                                        <p:tgtEl>
                                          <p:spTgt spid="4">
                                            <p:txEl>
                                              <p:pRg st="1" end="1"/>
                                            </p:txEl>
                                          </p:spTgt>
                                        </p:tgtEl>
                                      </p:cBhvr>
                                    </p:animEffect>
                                    <p:anim calcmode="lin" valueType="num">
                                      <p:cBhvr>
                                        <p:cTn id="25"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30" dur="26">
                                          <p:stCondLst>
                                            <p:cond delay="650"/>
                                          </p:stCondLst>
                                        </p:cTn>
                                        <p:tgtEl>
                                          <p:spTgt spid="4">
                                            <p:txEl>
                                              <p:pRg st="1" end="1"/>
                                            </p:txEl>
                                          </p:spTgt>
                                        </p:tgtEl>
                                      </p:cBhvr>
                                      <p:to x="100000" y="60000"/>
                                    </p:animScale>
                                    <p:animScale>
                                      <p:cBhvr>
                                        <p:cTn id="31" dur="166" decel="50000">
                                          <p:stCondLst>
                                            <p:cond delay="676"/>
                                          </p:stCondLst>
                                        </p:cTn>
                                        <p:tgtEl>
                                          <p:spTgt spid="4">
                                            <p:txEl>
                                              <p:pRg st="1" end="1"/>
                                            </p:txEl>
                                          </p:spTgt>
                                        </p:tgtEl>
                                      </p:cBhvr>
                                      <p:to x="100000" y="100000"/>
                                    </p:animScale>
                                    <p:animScale>
                                      <p:cBhvr>
                                        <p:cTn id="32" dur="26">
                                          <p:stCondLst>
                                            <p:cond delay="1312"/>
                                          </p:stCondLst>
                                        </p:cTn>
                                        <p:tgtEl>
                                          <p:spTgt spid="4">
                                            <p:txEl>
                                              <p:pRg st="1" end="1"/>
                                            </p:txEl>
                                          </p:spTgt>
                                        </p:tgtEl>
                                      </p:cBhvr>
                                      <p:to x="100000" y="80000"/>
                                    </p:animScale>
                                    <p:animScale>
                                      <p:cBhvr>
                                        <p:cTn id="33" dur="166" decel="50000">
                                          <p:stCondLst>
                                            <p:cond delay="1338"/>
                                          </p:stCondLst>
                                        </p:cTn>
                                        <p:tgtEl>
                                          <p:spTgt spid="4">
                                            <p:txEl>
                                              <p:pRg st="1" end="1"/>
                                            </p:txEl>
                                          </p:spTgt>
                                        </p:tgtEl>
                                      </p:cBhvr>
                                      <p:to x="100000" y="100000"/>
                                    </p:animScale>
                                    <p:animScale>
                                      <p:cBhvr>
                                        <p:cTn id="34" dur="26">
                                          <p:stCondLst>
                                            <p:cond delay="1642"/>
                                          </p:stCondLst>
                                        </p:cTn>
                                        <p:tgtEl>
                                          <p:spTgt spid="4">
                                            <p:txEl>
                                              <p:pRg st="1" end="1"/>
                                            </p:txEl>
                                          </p:spTgt>
                                        </p:tgtEl>
                                      </p:cBhvr>
                                      <p:to x="100000" y="90000"/>
                                    </p:animScale>
                                    <p:animScale>
                                      <p:cBhvr>
                                        <p:cTn id="35" dur="166" decel="50000">
                                          <p:stCondLst>
                                            <p:cond delay="1668"/>
                                          </p:stCondLst>
                                        </p:cTn>
                                        <p:tgtEl>
                                          <p:spTgt spid="4">
                                            <p:txEl>
                                              <p:pRg st="1" end="1"/>
                                            </p:txEl>
                                          </p:spTgt>
                                        </p:tgtEl>
                                      </p:cBhvr>
                                      <p:to x="100000" y="100000"/>
                                    </p:animScale>
                                    <p:animScale>
                                      <p:cBhvr>
                                        <p:cTn id="36" dur="26">
                                          <p:stCondLst>
                                            <p:cond delay="1808"/>
                                          </p:stCondLst>
                                        </p:cTn>
                                        <p:tgtEl>
                                          <p:spTgt spid="4">
                                            <p:txEl>
                                              <p:pRg st="1" end="1"/>
                                            </p:txEl>
                                          </p:spTgt>
                                        </p:tgtEl>
                                      </p:cBhvr>
                                      <p:to x="100000" y="95000"/>
                                    </p:animScale>
                                    <p:animScale>
                                      <p:cBhvr>
                                        <p:cTn id="37" dur="166" decel="50000">
                                          <p:stCondLst>
                                            <p:cond delay="1834"/>
                                          </p:stCondLst>
                                        </p:cTn>
                                        <p:tgtEl>
                                          <p:spTgt spid="4">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1"/>
          <p:cNvSpPr txBox="1">
            <a:spLocks noChangeArrowheads="1"/>
          </p:cNvSpPr>
          <p:nvPr/>
        </p:nvSpPr>
        <p:spPr bwMode="auto">
          <a:xfrm>
            <a:off x="1571604" y="142852"/>
            <a:ext cx="5929354" cy="461665"/>
          </a:xfrm>
          <a:prstGeom prst="rect">
            <a:avLst/>
          </a:prstGeom>
          <a:gradFill rotWithShape="1">
            <a:gsLst>
              <a:gs pos="0">
                <a:srgbClr val="5E0047"/>
              </a:gs>
              <a:gs pos="100000">
                <a:srgbClr val="CC0099"/>
              </a:gs>
            </a:gsLst>
            <a:lin ang="0" scaled="1"/>
          </a:gradFill>
          <a:ln w="9525" algn="ctr">
            <a:noFill/>
            <a:miter lim="800000"/>
            <a:headEnd/>
            <a:tailEnd/>
          </a:ln>
        </p:spPr>
        <p:txBody>
          <a:bodyPr wrap="square">
            <a:spAutoFit/>
          </a:bodyPr>
          <a:lstStyle/>
          <a:p>
            <a:pPr algn="ctr" eaLnBrk="0" fontAlgn="base" hangingPunct="0">
              <a:spcBef>
                <a:spcPct val="0"/>
              </a:spcBef>
              <a:spcAft>
                <a:spcPct val="0"/>
              </a:spcAft>
            </a:pPr>
            <a:r>
              <a:rPr lang="fr-FR" sz="2400" b="1" dirty="0" smtClean="0">
                <a:solidFill>
                  <a:srgbClr val="FFFF00"/>
                </a:solidFill>
                <a:latin typeface="Copperplate Gothic Light" pitchFamily="34" charset="0"/>
                <a:cs typeface="Times New Roman" pitchFamily="18" charset="0"/>
              </a:rPr>
              <a:t>Composition  d’une  tumeur</a:t>
            </a:r>
            <a:endParaRPr lang="fr-FR" sz="2400" b="1" dirty="0">
              <a:solidFill>
                <a:srgbClr val="FFFF00"/>
              </a:solidFill>
              <a:latin typeface="Copperplate Gothic Light" pitchFamily="34" charset="0"/>
              <a:cs typeface="Times New Roman" pitchFamily="18" charset="0"/>
            </a:endParaRPr>
          </a:p>
        </p:txBody>
      </p:sp>
      <p:pic>
        <p:nvPicPr>
          <p:cNvPr id="1026" name="Picture 2"/>
          <p:cNvPicPr>
            <a:picLocks noChangeAspect="1" noChangeArrowheads="1"/>
          </p:cNvPicPr>
          <p:nvPr/>
        </p:nvPicPr>
        <p:blipFill>
          <a:blip r:embed="rId2"/>
          <a:srcRect/>
          <a:stretch>
            <a:fillRect/>
          </a:stretch>
        </p:blipFill>
        <p:spPr bwMode="auto">
          <a:xfrm>
            <a:off x="-36512" y="2703909"/>
            <a:ext cx="4572809" cy="4181475"/>
          </a:xfrm>
          <a:prstGeom prst="rect">
            <a:avLst/>
          </a:prstGeom>
          <a:noFill/>
          <a:ln w="9525">
            <a:noFill/>
            <a:miter lim="800000"/>
            <a:headEnd/>
            <a:tailEnd/>
          </a:ln>
          <a:effectLst/>
        </p:spPr>
      </p:pic>
      <p:sp>
        <p:nvSpPr>
          <p:cNvPr id="6" name="ZoneTexte 5"/>
          <p:cNvSpPr txBox="1"/>
          <p:nvPr/>
        </p:nvSpPr>
        <p:spPr>
          <a:xfrm>
            <a:off x="71438" y="871349"/>
            <a:ext cx="9072562" cy="1569660"/>
          </a:xfrm>
          <a:prstGeom prst="rect">
            <a:avLst/>
          </a:prstGeom>
          <a:noFill/>
        </p:spPr>
        <p:txBody>
          <a:bodyPr wrap="square" rtlCol="0">
            <a:spAutoFit/>
          </a:bodyPr>
          <a:lstStyle/>
          <a:p>
            <a:pPr eaLnBrk="0" fontAlgn="base" hangingPunct="0">
              <a:spcBef>
                <a:spcPct val="0"/>
              </a:spcBef>
              <a:spcAft>
                <a:spcPct val="0"/>
              </a:spcAft>
              <a:buFont typeface="Wingdings" pitchFamily="2" charset="2"/>
              <a:buChar char="Ø"/>
            </a:pPr>
            <a:r>
              <a:rPr lang="fr-FR" sz="2400" b="1" dirty="0" smtClean="0">
                <a:solidFill>
                  <a:srgbClr val="FFCC00"/>
                </a:solidFill>
                <a:cs typeface="Times New Roman" pitchFamily="18" charset="0"/>
              </a:rPr>
              <a:t> Cellules tumorales </a:t>
            </a:r>
            <a:r>
              <a:rPr lang="fr-FR" sz="2400" dirty="0" smtClean="0">
                <a:solidFill>
                  <a:prstClr val="white"/>
                </a:solidFill>
                <a:cs typeface="Times New Roman" pitchFamily="18" charset="0"/>
              </a:rPr>
              <a:t>= cellules prolifératives anormales</a:t>
            </a:r>
          </a:p>
          <a:p>
            <a:pPr eaLnBrk="0" fontAlgn="base" hangingPunct="0">
              <a:spcBef>
                <a:spcPct val="0"/>
              </a:spcBef>
              <a:spcAft>
                <a:spcPct val="0"/>
              </a:spcAft>
            </a:pPr>
            <a:endParaRPr lang="fr-FR" sz="2400" dirty="0" smtClean="0">
              <a:solidFill>
                <a:prstClr val="white"/>
              </a:solidFill>
              <a:cs typeface="Times New Roman" pitchFamily="18" charset="0"/>
            </a:endParaRPr>
          </a:p>
          <a:p>
            <a:pPr eaLnBrk="0" fontAlgn="base" hangingPunct="0">
              <a:spcBef>
                <a:spcPct val="0"/>
              </a:spcBef>
              <a:spcAft>
                <a:spcPct val="0"/>
              </a:spcAft>
              <a:buFont typeface="Wingdings" pitchFamily="2" charset="2"/>
              <a:buChar char="Ø"/>
            </a:pPr>
            <a:r>
              <a:rPr lang="fr-FR" sz="2400" b="1" dirty="0" smtClean="0">
                <a:solidFill>
                  <a:srgbClr val="FFCC00"/>
                </a:solidFill>
                <a:cs typeface="Times New Roman" pitchFamily="18" charset="0"/>
              </a:rPr>
              <a:t> Un tissu de soutien (=stroma) : </a:t>
            </a:r>
            <a:r>
              <a:rPr lang="fr-FR" sz="2400" dirty="0" smtClean="0">
                <a:solidFill>
                  <a:prstClr val="white"/>
                </a:solidFill>
                <a:cs typeface="Times New Roman" pitchFamily="18" charset="0"/>
              </a:rPr>
              <a:t>cellules et substances </a:t>
            </a:r>
            <a:r>
              <a:rPr lang="fr-FR" sz="2400" dirty="0" err="1" smtClean="0">
                <a:solidFill>
                  <a:prstClr val="white"/>
                </a:solidFill>
                <a:cs typeface="Times New Roman" pitchFamily="18" charset="0"/>
              </a:rPr>
              <a:t>extra-cellulaires</a:t>
            </a:r>
            <a:r>
              <a:rPr lang="fr-FR" sz="2400" dirty="0" smtClean="0">
                <a:solidFill>
                  <a:prstClr val="white"/>
                </a:solidFill>
                <a:cs typeface="Times New Roman" pitchFamily="18" charset="0"/>
              </a:rPr>
              <a:t>, dans lesquelles passe la vascularisation tumorale. </a:t>
            </a:r>
            <a:endParaRPr lang="fr-FR" sz="2400" dirty="0">
              <a:solidFill>
                <a:prstClr val="white"/>
              </a:solidFill>
              <a:cs typeface="Times New Roman" pitchFamily="18" charset="0"/>
            </a:endParaRPr>
          </a:p>
        </p:txBody>
      </p:sp>
      <p:pic>
        <p:nvPicPr>
          <p:cNvPr id="5" name="Picture 2" descr="http://actumed.ma/wp-content/uploads/canc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6297" y="2703909"/>
            <a:ext cx="4607703" cy="4154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27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fmla="#ppt_w*sin(2.5*pi*$)">
                                          <p:val>
                                            <p:fltVal val="0"/>
                                          </p:val>
                                        </p:tav>
                                        <p:tav tm="100000">
                                          <p:val>
                                            <p:fltVal val="1"/>
                                          </p:val>
                                        </p:tav>
                                      </p:tavLst>
                                    </p:anim>
                                    <p:anim calcmode="lin" valueType="num">
                                      <p:cBhvr>
                                        <p:cTn id="8" dur="5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extLst>
              <p:ext uri="{D42A27DB-BD31-4B8C-83A1-F6EECF244321}">
                <p14:modId xmlns:p14="http://schemas.microsoft.com/office/powerpoint/2010/main" val="343898391"/>
              </p:ext>
            </p:extLst>
          </p:nvPr>
        </p:nvGraphicFramePr>
        <p:xfrm>
          <a:off x="-1" y="643239"/>
          <a:ext cx="9144000" cy="5522065"/>
        </p:xfrm>
        <a:graphic>
          <a:graphicData uri="http://schemas.openxmlformats.org/drawingml/2006/table">
            <a:tbl>
              <a:tblPr firstRow="1" bandRow="1">
                <a:tableStyleId>{5C22544A-7EE6-4342-B048-85BDC9FD1C3A}</a:tableStyleId>
              </a:tblPr>
              <a:tblGrid>
                <a:gridCol w="3048000"/>
                <a:gridCol w="3048000"/>
                <a:gridCol w="3048000"/>
              </a:tblGrid>
              <a:tr h="417365">
                <a:tc>
                  <a:txBody>
                    <a:bodyPr/>
                    <a:lstStyle/>
                    <a:p>
                      <a:pPr algn="ctr"/>
                      <a:r>
                        <a:rPr lang="fr-FR" sz="2000" dirty="0" smtClean="0">
                          <a:solidFill>
                            <a:srgbClr val="FFFF00"/>
                          </a:solidFill>
                        </a:rPr>
                        <a:t>Racine</a:t>
                      </a:r>
                      <a:endParaRPr lang="fr-FR" sz="2000" dirty="0">
                        <a:solidFill>
                          <a:srgbClr val="FFFF00"/>
                        </a:solidFill>
                      </a:endParaRPr>
                    </a:p>
                  </a:txBody>
                  <a:tcPr>
                    <a:solidFill>
                      <a:schemeClr val="accent1">
                        <a:lumMod val="75000"/>
                      </a:schemeClr>
                    </a:solidFill>
                  </a:tcPr>
                </a:tc>
                <a:tc>
                  <a:txBody>
                    <a:bodyPr/>
                    <a:lstStyle/>
                    <a:p>
                      <a:pPr algn="ctr"/>
                      <a:r>
                        <a:rPr lang="fr-FR" sz="2000" dirty="0" smtClean="0">
                          <a:solidFill>
                            <a:srgbClr val="FFFF00"/>
                          </a:solidFill>
                        </a:rPr>
                        <a:t>Suffixe</a:t>
                      </a:r>
                      <a:endParaRPr lang="fr-FR" sz="2000" dirty="0">
                        <a:solidFill>
                          <a:srgbClr val="FFFF00"/>
                        </a:solidFill>
                      </a:endParaRPr>
                    </a:p>
                  </a:txBody>
                  <a:tcPr>
                    <a:solidFill>
                      <a:schemeClr val="accent1">
                        <a:lumMod val="75000"/>
                      </a:schemeClr>
                    </a:solidFill>
                  </a:tcPr>
                </a:tc>
                <a:tc>
                  <a:txBody>
                    <a:bodyPr/>
                    <a:lstStyle/>
                    <a:p>
                      <a:pPr algn="ctr"/>
                      <a:r>
                        <a:rPr lang="fr-FR" sz="2000" dirty="0" smtClean="0">
                          <a:solidFill>
                            <a:srgbClr val="FFFF00"/>
                          </a:solidFill>
                        </a:rPr>
                        <a:t>Terme</a:t>
                      </a:r>
                      <a:endParaRPr lang="fr-FR" sz="2000" dirty="0">
                        <a:solidFill>
                          <a:srgbClr val="FFFF00"/>
                        </a:solidFill>
                      </a:endParaRPr>
                    </a:p>
                  </a:txBody>
                  <a:tcPr>
                    <a:solidFill>
                      <a:schemeClr val="accent1">
                        <a:lumMod val="75000"/>
                      </a:schemeClr>
                    </a:solidFill>
                  </a:tcPr>
                </a:tc>
              </a:tr>
              <a:tr h="1380516">
                <a:tc>
                  <a:txBody>
                    <a:bodyPr/>
                    <a:lstStyle/>
                    <a:p>
                      <a:r>
                        <a:rPr kumimoji="0" lang="fr-FR" sz="2000" b="1" kern="1200" baseline="0" dirty="0" err="1" smtClean="0">
                          <a:solidFill>
                            <a:srgbClr val="FFFF00"/>
                          </a:solidFill>
                          <a:latin typeface="+mn-lt"/>
                          <a:ea typeface="+mn-ea"/>
                          <a:cs typeface="+mn-cs"/>
                        </a:rPr>
                        <a:t>Adén</a:t>
                      </a:r>
                      <a:r>
                        <a:rPr kumimoji="0" lang="fr-FR" sz="2000" b="1" kern="1200" baseline="0" dirty="0" smtClean="0">
                          <a:solidFill>
                            <a:srgbClr val="FFFF00"/>
                          </a:solidFill>
                          <a:latin typeface="+mn-lt"/>
                          <a:ea typeface="+mn-ea"/>
                          <a:cs typeface="+mn-cs"/>
                        </a:rPr>
                        <a:t>- de </a:t>
                      </a:r>
                      <a:r>
                        <a:rPr kumimoji="0" lang="fr-FR" sz="2000" b="1" kern="1200" baseline="0" dirty="0" err="1" smtClean="0">
                          <a:solidFill>
                            <a:srgbClr val="FFFF00"/>
                          </a:solidFill>
                          <a:latin typeface="+mn-lt"/>
                          <a:ea typeface="+mn-ea"/>
                          <a:cs typeface="+mn-cs"/>
                        </a:rPr>
                        <a:t>adenos</a:t>
                      </a:r>
                      <a:r>
                        <a:rPr kumimoji="0" lang="fr-FR" sz="2000" b="1" kern="1200" baseline="0" dirty="0" smtClean="0">
                          <a:solidFill>
                            <a:srgbClr val="FFFF00"/>
                          </a:solidFill>
                          <a:latin typeface="+mn-lt"/>
                          <a:ea typeface="+mn-ea"/>
                          <a:cs typeface="+mn-cs"/>
                        </a:rPr>
                        <a:t> = </a:t>
                      </a:r>
                      <a:r>
                        <a:rPr kumimoji="0" lang="fr-FR" sz="2000" kern="1200" baseline="0" dirty="0" smtClean="0">
                          <a:solidFill>
                            <a:schemeClr val="tx1"/>
                          </a:solidFill>
                          <a:latin typeface="+mn-lt"/>
                          <a:ea typeface="+mn-ea"/>
                          <a:cs typeface="+mn-cs"/>
                        </a:rPr>
                        <a:t>glande : tumeur (à différenciation) glandulaire</a:t>
                      </a:r>
                      <a:endParaRPr lang="fr-FR" sz="2000" dirty="0">
                        <a:solidFill>
                          <a:schemeClr val="tx1"/>
                        </a:solidFill>
                      </a:endParaRPr>
                    </a:p>
                  </a:txBody>
                  <a:tcPr>
                    <a:solidFill>
                      <a:schemeClr val="accent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2000" dirty="0" smtClean="0">
                          <a:solidFill>
                            <a:srgbClr val="FFFF00"/>
                          </a:solidFill>
                        </a:rPr>
                        <a:t>- </a:t>
                      </a:r>
                      <a:r>
                        <a:rPr lang="fr-FR" sz="2000" b="1" dirty="0" err="1" smtClean="0">
                          <a:solidFill>
                            <a:srgbClr val="FFFF00"/>
                          </a:solidFill>
                        </a:rPr>
                        <a:t>ome</a:t>
                      </a:r>
                      <a:r>
                        <a:rPr lang="fr-FR" sz="2000" dirty="0" smtClean="0">
                          <a:solidFill>
                            <a:srgbClr val="FFFF00"/>
                          </a:solidFill>
                        </a:rPr>
                        <a:t>:</a:t>
                      </a:r>
                      <a:r>
                        <a:rPr lang="fr-FR" sz="200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fr-FR" sz="2000" dirty="0" err="1" smtClean="0">
                          <a:solidFill>
                            <a:schemeClr val="tx1"/>
                          </a:solidFill>
                        </a:rPr>
                        <a:t>T.bénigne</a:t>
                      </a:r>
                      <a:endParaRPr lang="fr-FR" sz="20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fr-FR" sz="2000" kern="1200" baseline="0" dirty="0" smtClean="0">
                          <a:solidFill>
                            <a:schemeClr val="tx1"/>
                          </a:solidFill>
                          <a:latin typeface="+mn-lt"/>
                          <a:ea typeface="+mn-ea"/>
                          <a:cs typeface="+mn-cs"/>
                        </a:rPr>
                        <a:t>ex : adénome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2000" dirty="0"/>
                    </a:p>
                  </a:txBody>
                  <a:tcPr>
                    <a:solidFill>
                      <a:schemeClr val="accent1">
                        <a:lumMod val="75000"/>
                      </a:schemeClr>
                    </a:solidFill>
                  </a:tcPr>
                </a:tc>
                <a:tc>
                  <a:txBody>
                    <a:bodyPr/>
                    <a:lstStyle/>
                    <a:p>
                      <a:r>
                        <a:rPr kumimoji="0" lang="fr-FR" sz="2000" b="1" kern="1200" baseline="0" dirty="0" smtClean="0">
                          <a:solidFill>
                            <a:srgbClr val="FFFF00"/>
                          </a:solidFill>
                          <a:latin typeface="+mn-lt"/>
                          <a:ea typeface="+mn-ea"/>
                          <a:cs typeface="+mn-cs"/>
                        </a:rPr>
                        <a:t>Carcinome:</a:t>
                      </a:r>
                    </a:p>
                    <a:p>
                      <a:r>
                        <a:rPr kumimoji="0" lang="fr-FR" sz="2000" kern="1200" baseline="0" dirty="0" smtClean="0">
                          <a:solidFill>
                            <a:schemeClr val="tx1"/>
                          </a:solidFill>
                          <a:latin typeface="+mn-lt"/>
                          <a:ea typeface="+mn-ea"/>
                          <a:cs typeface="+mn-cs"/>
                        </a:rPr>
                        <a:t>une tumeur maligne épithéliale</a:t>
                      </a:r>
                      <a:endParaRPr lang="fr-FR" sz="2000" dirty="0">
                        <a:solidFill>
                          <a:schemeClr val="tx1"/>
                        </a:solidFill>
                      </a:endParaRPr>
                    </a:p>
                  </a:txBody>
                  <a:tcPr>
                    <a:solidFill>
                      <a:schemeClr val="accent1">
                        <a:lumMod val="75000"/>
                      </a:schemeClr>
                    </a:solidFill>
                  </a:tcPr>
                </a:tc>
              </a:tr>
              <a:tr h="2022617">
                <a:tc>
                  <a:txBody>
                    <a:bodyPr/>
                    <a:lstStyle/>
                    <a:p>
                      <a:r>
                        <a:rPr kumimoji="0" lang="fr-FR" sz="2000" b="1" kern="1200" baseline="0" dirty="0" err="1" smtClean="0">
                          <a:solidFill>
                            <a:srgbClr val="FFFF00"/>
                          </a:solidFill>
                          <a:latin typeface="+mn-lt"/>
                          <a:ea typeface="+mn-ea"/>
                          <a:cs typeface="+mn-cs"/>
                        </a:rPr>
                        <a:t>Angio</a:t>
                      </a:r>
                      <a:r>
                        <a:rPr kumimoji="0" lang="fr-FR" sz="2000" b="1" kern="1200" baseline="0" dirty="0" smtClean="0">
                          <a:solidFill>
                            <a:srgbClr val="FFFF00"/>
                          </a:solidFill>
                          <a:latin typeface="+mn-lt"/>
                          <a:ea typeface="+mn-ea"/>
                          <a:cs typeface="+mn-cs"/>
                        </a:rPr>
                        <a:t>- :</a:t>
                      </a:r>
                    </a:p>
                    <a:p>
                      <a:r>
                        <a:rPr kumimoji="0" lang="fr-FR" sz="2000" kern="1200" baseline="0" dirty="0" smtClean="0">
                          <a:solidFill>
                            <a:schemeClr val="dk1"/>
                          </a:solidFill>
                          <a:latin typeface="+mn-lt"/>
                          <a:ea typeface="+mn-ea"/>
                          <a:cs typeface="+mn-cs"/>
                        </a:rPr>
                        <a:t> </a:t>
                      </a:r>
                      <a:r>
                        <a:rPr kumimoji="0" lang="fr-FR" sz="2000" kern="1200" baseline="0" dirty="0" smtClean="0">
                          <a:solidFill>
                            <a:schemeClr val="tx1"/>
                          </a:solidFill>
                          <a:latin typeface="+mn-lt"/>
                          <a:ea typeface="+mn-ea"/>
                          <a:cs typeface="+mn-cs"/>
                        </a:rPr>
                        <a:t>tumeur à différenciation vasculaire </a:t>
                      </a:r>
                      <a:endParaRPr lang="fr-FR" sz="2000" dirty="0">
                        <a:solidFill>
                          <a:schemeClr val="tx1"/>
                        </a:solidFill>
                      </a:endParaRPr>
                    </a:p>
                  </a:txBody>
                  <a:tcPr>
                    <a:solidFill>
                      <a:schemeClr val="accent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2000" kern="1200" baseline="0" dirty="0" smtClean="0">
                          <a:solidFill>
                            <a:srgbClr val="FFFF00"/>
                          </a:solidFill>
                          <a:latin typeface="+mn-lt"/>
                          <a:ea typeface="+mn-ea"/>
                          <a:cs typeface="+mn-cs"/>
                        </a:rPr>
                        <a:t>- </a:t>
                      </a:r>
                      <a:r>
                        <a:rPr kumimoji="0" lang="fr-FR" sz="2000" b="1" kern="1200" baseline="0" dirty="0" err="1" smtClean="0">
                          <a:solidFill>
                            <a:srgbClr val="FFFF00"/>
                          </a:solidFill>
                          <a:latin typeface="+mn-lt"/>
                          <a:ea typeface="+mn-ea"/>
                          <a:cs typeface="+mn-cs"/>
                        </a:rPr>
                        <a:t>atose</a:t>
                      </a:r>
                      <a:r>
                        <a:rPr kumimoji="0" lang="fr-FR" sz="2000" b="1" kern="1200" baseline="0" dirty="0" smtClean="0">
                          <a:solidFill>
                            <a:srgbClr val="FFFF00"/>
                          </a:solidFill>
                          <a:latin typeface="+mn-lt"/>
                          <a:ea typeface="+mn-ea"/>
                          <a:cs typeface="+mn-cs"/>
                        </a:rPr>
                        <a:t>:</a:t>
                      </a:r>
                      <a:r>
                        <a:rPr kumimoji="0" lang="fr-FR" sz="2000" kern="1200" baseline="0" dirty="0" smtClean="0">
                          <a:solidFill>
                            <a:srgbClr val="FFFF00"/>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kumimoji="0" lang="fr-FR" sz="2000" kern="1200" baseline="0" dirty="0" smtClean="0">
                          <a:solidFill>
                            <a:schemeClr val="tx1"/>
                          </a:solidFill>
                          <a:latin typeface="+mn-lt"/>
                          <a:ea typeface="+mn-ea"/>
                          <a:cs typeface="+mn-cs"/>
                        </a:rPr>
                        <a:t>tumeurs multiples du même type histologique</a:t>
                      </a:r>
                    </a:p>
                    <a:p>
                      <a:r>
                        <a:rPr kumimoji="0" lang="fr-FR" sz="2000" b="1" kern="1200" baseline="0" dirty="0" smtClean="0">
                          <a:solidFill>
                            <a:schemeClr val="tx1"/>
                          </a:solidFill>
                          <a:latin typeface="+mn-lt"/>
                          <a:ea typeface="+mn-ea"/>
                          <a:cs typeface="+mn-cs"/>
                        </a:rPr>
                        <a:t>Ex : </a:t>
                      </a:r>
                      <a:r>
                        <a:rPr kumimoji="0" lang="fr-FR" sz="2000" b="1" kern="1200" baseline="0" dirty="0" err="1" smtClean="0">
                          <a:solidFill>
                            <a:schemeClr val="tx1"/>
                          </a:solidFill>
                          <a:latin typeface="+mn-lt"/>
                          <a:ea typeface="+mn-ea"/>
                          <a:cs typeface="+mn-cs"/>
                        </a:rPr>
                        <a:t>papillomatose</a:t>
                      </a:r>
                      <a:endParaRPr lang="fr-FR" sz="2000" b="1" dirty="0">
                        <a:solidFill>
                          <a:schemeClr val="tx1"/>
                        </a:solidFill>
                      </a:endParaRPr>
                    </a:p>
                  </a:txBody>
                  <a:tcPr>
                    <a:solidFill>
                      <a:schemeClr val="accent1">
                        <a:lumMod val="75000"/>
                      </a:schemeClr>
                    </a:solidFill>
                  </a:tcPr>
                </a:tc>
                <a:tc>
                  <a:txBody>
                    <a:bodyPr/>
                    <a:lstStyle/>
                    <a:p>
                      <a:r>
                        <a:rPr kumimoji="0" lang="fr-FR" sz="2000" b="1" kern="1200" baseline="0" dirty="0" smtClean="0">
                          <a:solidFill>
                            <a:srgbClr val="FFFF00"/>
                          </a:solidFill>
                          <a:latin typeface="+mn-lt"/>
                          <a:ea typeface="+mn-ea"/>
                          <a:cs typeface="+mn-cs"/>
                        </a:rPr>
                        <a:t>Sarcome:</a:t>
                      </a:r>
                    </a:p>
                    <a:p>
                      <a:r>
                        <a:rPr kumimoji="0" lang="fr-FR" sz="2000" kern="1200" baseline="0" dirty="0" smtClean="0">
                          <a:solidFill>
                            <a:schemeClr val="tx1"/>
                          </a:solidFill>
                          <a:latin typeface="+mn-lt"/>
                          <a:ea typeface="+mn-ea"/>
                          <a:cs typeface="+mn-cs"/>
                        </a:rPr>
                        <a:t>tumeur maligne conjonctive</a:t>
                      </a:r>
                    </a:p>
                  </a:txBody>
                  <a:tcPr>
                    <a:solidFill>
                      <a:schemeClr val="accent1">
                        <a:lumMod val="75000"/>
                      </a:schemeClr>
                    </a:solidFill>
                  </a:tcPr>
                </a:tc>
              </a:tr>
              <a:tr h="1701567">
                <a:tc>
                  <a:txBody>
                    <a:bodyPr/>
                    <a:lstStyle/>
                    <a:p>
                      <a:r>
                        <a:rPr kumimoji="0" lang="fr-FR" sz="2000" b="1" kern="1200" baseline="0" dirty="0" err="1" smtClean="0">
                          <a:solidFill>
                            <a:srgbClr val="FFFF00"/>
                          </a:solidFill>
                          <a:latin typeface="+mn-lt"/>
                          <a:ea typeface="+mn-ea"/>
                          <a:cs typeface="+mn-cs"/>
                        </a:rPr>
                        <a:t>lipo</a:t>
                      </a:r>
                      <a:r>
                        <a:rPr kumimoji="0" lang="fr-FR" sz="2000" b="1" kern="1200" baseline="0" dirty="0" smtClean="0">
                          <a:solidFill>
                            <a:srgbClr val="FFFF00"/>
                          </a:solidFill>
                          <a:latin typeface="+mn-lt"/>
                          <a:ea typeface="+mn-ea"/>
                          <a:cs typeface="+mn-cs"/>
                        </a:rPr>
                        <a:t>- :</a:t>
                      </a:r>
                    </a:p>
                    <a:p>
                      <a:r>
                        <a:rPr kumimoji="0" lang="fr-FR" sz="2000" kern="1200" baseline="0" dirty="0" smtClean="0">
                          <a:solidFill>
                            <a:schemeClr val="dk1"/>
                          </a:solidFill>
                          <a:latin typeface="+mn-lt"/>
                          <a:ea typeface="+mn-ea"/>
                          <a:cs typeface="+mn-cs"/>
                        </a:rPr>
                        <a:t> </a:t>
                      </a:r>
                      <a:r>
                        <a:rPr kumimoji="0" lang="fr-FR" sz="2000" kern="1200" baseline="0" dirty="0" smtClean="0">
                          <a:solidFill>
                            <a:schemeClr val="tx1"/>
                          </a:solidFill>
                          <a:latin typeface="+mn-lt"/>
                          <a:ea typeface="+mn-ea"/>
                          <a:cs typeface="+mn-cs"/>
                        </a:rPr>
                        <a:t>tumeur à différenciation</a:t>
                      </a:r>
                    </a:p>
                    <a:p>
                      <a:r>
                        <a:rPr kumimoji="0" lang="fr-FR" sz="2000" kern="1200" baseline="0" dirty="0" err="1" smtClean="0">
                          <a:solidFill>
                            <a:schemeClr val="tx1"/>
                          </a:solidFill>
                          <a:latin typeface="+mn-lt"/>
                          <a:ea typeface="+mn-ea"/>
                          <a:cs typeface="+mn-cs"/>
                        </a:rPr>
                        <a:t>adipocytaire</a:t>
                      </a:r>
                      <a:endParaRPr lang="fr-FR" sz="2000" dirty="0">
                        <a:solidFill>
                          <a:schemeClr val="tx1"/>
                        </a:solidFill>
                      </a:endParaRPr>
                    </a:p>
                  </a:txBody>
                  <a:tcPr>
                    <a:solidFill>
                      <a:schemeClr val="accent1">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fr-FR" sz="2000" b="1" u="none" kern="1200" dirty="0" smtClean="0">
                          <a:solidFill>
                            <a:srgbClr val="FFFF00"/>
                          </a:solidFill>
                          <a:latin typeface="+mn-lt"/>
                          <a:ea typeface="+mn-ea"/>
                          <a:cs typeface="+mn-cs"/>
                        </a:rPr>
                        <a:t>-</a:t>
                      </a:r>
                      <a:r>
                        <a:rPr kumimoji="0" lang="fr-FR" sz="2000" b="1" u="none" kern="1200" dirty="0" err="1" smtClean="0">
                          <a:solidFill>
                            <a:srgbClr val="FFFF00"/>
                          </a:solidFill>
                          <a:latin typeface="+mn-lt"/>
                          <a:ea typeface="+mn-ea"/>
                          <a:cs typeface="+mn-cs"/>
                        </a:rPr>
                        <a:t>blastome</a:t>
                      </a:r>
                      <a:r>
                        <a:rPr kumimoji="0" lang="fr-FR" sz="2000" b="1" u="none" kern="1200" dirty="0" smtClean="0">
                          <a:solidFill>
                            <a:srgbClr val="FFFF00"/>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kumimoji="0" lang="fr-FR" sz="2000" b="0" u="none" kern="1200" baseline="0" dirty="0" smtClean="0">
                          <a:solidFill>
                            <a:schemeClr val="tx1"/>
                          </a:solidFill>
                          <a:latin typeface="+mn-lt"/>
                          <a:ea typeface="+mn-ea"/>
                          <a:cs typeface="+mn-cs"/>
                        </a:rPr>
                        <a:t>tu</a:t>
                      </a:r>
                      <a:r>
                        <a:rPr kumimoji="0" lang="fr-FR" sz="2000" b="0" kern="1200" dirty="0" smtClean="0">
                          <a:solidFill>
                            <a:schemeClr val="tx1"/>
                          </a:solidFill>
                          <a:latin typeface="+mn-lt"/>
                          <a:ea typeface="+mn-ea"/>
                          <a:cs typeface="+mn-cs"/>
                        </a:rPr>
                        <a:t>meur embryonnaire </a:t>
                      </a:r>
                    </a:p>
                    <a:p>
                      <a:pPr marL="0" marR="0" indent="0" algn="l" defTabSz="914400" rtl="0" eaLnBrk="1" fontAlgn="auto" latinLnBrk="0" hangingPunct="1">
                        <a:lnSpc>
                          <a:spcPct val="100000"/>
                        </a:lnSpc>
                        <a:spcBef>
                          <a:spcPts val="0"/>
                        </a:spcBef>
                        <a:spcAft>
                          <a:spcPts val="0"/>
                        </a:spcAft>
                        <a:buClrTx/>
                        <a:buSzTx/>
                        <a:buFontTx/>
                        <a:buNone/>
                        <a:tabLst/>
                        <a:defRPr/>
                      </a:pPr>
                      <a:r>
                        <a:rPr kumimoji="0" lang="fr-FR" sz="2000" b="0" kern="1200" dirty="0" smtClean="0">
                          <a:solidFill>
                            <a:schemeClr val="tx1"/>
                          </a:solidFill>
                          <a:latin typeface="+mn-lt"/>
                          <a:ea typeface="+mn-ea"/>
                          <a:cs typeface="+mn-cs"/>
                        </a:rPr>
                        <a:t>ex:</a:t>
                      </a:r>
                      <a:r>
                        <a:rPr kumimoji="0" lang="fr-FR" sz="2000" b="0" kern="1200" baseline="0" dirty="0" smtClean="0">
                          <a:solidFill>
                            <a:schemeClr val="tx1"/>
                          </a:solidFill>
                          <a:latin typeface="+mn-lt"/>
                          <a:ea typeface="+mn-ea"/>
                          <a:cs typeface="+mn-cs"/>
                        </a:rPr>
                        <a:t> </a:t>
                      </a:r>
                      <a:r>
                        <a:rPr kumimoji="0" lang="fr-FR" sz="2000" b="0" kern="1200" dirty="0" err="1" smtClean="0">
                          <a:solidFill>
                            <a:schemeClr val="tx1"/>
                          </a:solidFill>
                          <a:latin typeface="+mn-lt"/>
                          <a:ea typeface="+mn-ea"/>
                          <a:cs typeface="+mn-cs"/>
                        </a:rPr>
                        <a:t>néphroblastome</a:t>
                      </a:r>
                      <a:r>
                        <a:rPr kumimoji="0" lang="fr-FR" sz="2000" b="0" kern="1200" dirty="0" smtClean="0">
                          <a:solidFill>
                            <a:schemeClr val="tx1"/>
                          </a:solidFill>
                          <a:latin typeface="+mn-lt"/>
                          <a:ea typeface="+mn-ea"/>
                          <a:cs typeface="+mn-cs"/>
                        </a:rPr>
                        <a:t> </a:t>
                      </a:r>
                      <a:r>
                        <a:rPr kumimoji="0" lang="fr-FR" sz="2000" b="0" kern="1200" dirty="0" err="1" smtClean="0">
                          <a:solidFill>
                            <a:schemeClr val="tx1"/>
                          </a:solidFill>
                          <a:latin typeface="+mn-lt"/>
                          <a:ea typeface="+mn-ea"/>
                          <a:cs typeface="+mn-cs"/>
                        </a:rPr>
                        <a:t>neuroblastome</a:t>
                      </a:r>
                      <a:r>
                        <a:rPr kumimoji="0" lang="fr-FR" sz="2000" b="0" kern="1200" dirty="0" smtClean="0">
                          <a:solidFill>
                            <a:schemeClr val="tx1"/>
                          </a:solidFill>
                          <a:latin typeface="+mn-lt"/>
                          <a:ea typeface="+mn-ea"/>
                          <a:cs typeface="+mn-cs"/>
                        </a:rPr>
                        <a:t>).</a:t>
                      </a:r>
                    </a:p>
                    <a:p>
                      <a:endParaRPr lang="fr-FR" sz="2000" dirty="0"/>
                    </a:p>
                  </a:txBody>
                  <a:tcPr>
                    <a:solidFill>
                      <a:schemeClr val="accent1">
                        <a:lumMod val="75000"/>
                      </a:schemeClr>
                    </a:solidFill>
                  </a:tcPr>
                </a:tc>
                <a:tc>
                  <a:txBody>
                    <a:bodyPr/>
                    <a:lstStyle/>
                    <a:p>
                      <a:endParaRPr lang="fr-FR" sz="2000" dirty="0"/>
                    </a:p>
                  </a:txBody>
                  <a:tcPr>
                    <a:solidFill>
                      <a:schemeClr val="accent1">
                        <a:lumMod val="75000"/>
                      </a:schemeClr>
                    </a:solidFill>
                  </a:tcPr>
                </a:tc>
              </a:tr>
            </a:tbl>
          </a:graphicData>
        </a:graphic>
      </p:graphicFrame>
      <p:sp>
        <p:nvSpPr>
          <p:cNvPr id="5" name="Text Box 11"/>
          <p:cNvSpPr txBox="1">
            <a:spLocks noChangeArrowheads="1"/>
          </p:cNvSpPr>
          <p:nvPr/>
        </p:nvSpPr>
        <p:spPr bwMode="auto">
          <a:xfrm>
            <a:off x="1571604" y="44624"/>
            <a:ext cx="5929354" cy="461665"/>
          </a:xfrm>
          <a:prstGeom prst="rect">
            <a:avLst/>
          </a:prstGeom>
          <a:gradFill rotWithShape="1">
            <a:gsLst>
              <a:gs pos="0">
                <a:srgbClr val="5E0047"/>
              </a:gs>
              <a:gs pos="100000">
                <a:srgbClr val="CC0099"/>
              </a:gs>
            </a:gsLst>
            <a:lin ang="0" scaled="1"/>
          </a:gradFill>
          <a:ln w="9525" algn="ctr">
            <a:noFill/>
            <a:miter lim="800000"/>
            <a:headEnd/>
            <a:tailEnd/>
          </a:ln>
        </p:spPr>
        <p:txBody>
          <a:bodyPr wrap="square">
            <a:spAutoFit/>
          </a:bodyPr>
          <a:lstStyle/>
          <a:p>
            <a:pPr algn="ctr" eaLnBrk="0" fontAlgn="base" hangingPunct="0">
              <a:spcBef>
                <a:spcPct val="0"/>
              </a:spcBef>
              <a:spcAft>
                <a:spcPct val="0"/>
              </a:spcAft>
            </a:pPr>
            <a:r>
              <a:rPr lang="fr-FR" sz="2400" b="1" dirty="0" smtClean="0">
                <a:solidFill>
                  <a:srgbClr val="FFFF00"/>
                </a:solidFill>
                <a:latin typeface="Copperplate Gothic Light" pitchFamily="34" charset="0"/>
                <a:cs typeface="Times New Roman" pitchFamily="18" charset="0"/>
              </a:rPr>
              <a:t>Nomenclature  des  tumeurs</a:t>
            </a:r>
            <a:endParaRPr lang="fr-FR" sz="2400" b="1" dirty="0">
              <a:solidFill>
                <a:srgbClr val="FFFF00"/>
              </a:solidFill>
              <a:latin typeface="Copperplate Gothic Light" pitchFamily="34" charset="0"/>
              <a:cs typeface="Times New Roman" pitchFamily="18" charset="0"/>
            </a:endParaRPr>
          </a:p>
        </p:txBody>
      </p:sp>
      <p:sp>
        <p:nvSpPr>
          <p:cNvPr id="6" name="ZoneTexte 5"/>
          <p:cNvSpPr txBox="1"/>
          <p:nvPr/>
        </p:nvSpPr>
        <p:spPr>
          <a:xfrm>
            <a:off x="214282" y="6136268"/>
            <a:ext cx="9254262" cy="677108"/>
          </a:xfrm>
          <a:prstGeom prst="rect">
            <a:avLst/>
          </a:prstGeom>
          <a:noFill/>
        </p:spPr>
        <p:txBody>
          <a:bodyPr wrap="square" rtlCol="0">
            <a:spAutoFit/>
          </a:bodyPr>
          <a:lstStyle/>
          <a:p>
            <a:pPr eaLnBrk="0" fontAlgn="base" hangingPunct="0">
              <a:spcBef>
                <a:spcPct val="0"/>
              </a:spcBef>
              <a:spcAft>
                <a:spcPct val="0"/>
              </a:spcAft>
            </a:pPr>
            <a:r>
              <a:rPr lang="fr-FR" b="1" dirty="0" smtClean="0">
                <a:solidFill>
                  <a:srgbClr val="FFFF00"/>
                </a:solidFill>
                <a:cs typeface="Times New Roman" pitchFamily="18" charset="0"/>
              </a:rPr>
              <a:t>Exceptions: </a:t>
            </a:r>
          </a:p>
          <a:p>
            <a:pPr eaLnBrk="0" fontAlgn="base" hangingPunct="0">
              <a:spcBef>
                <a:spcPct val="0"/>
              </a:spcBef>
              <a:spcAft>
                <a:spcPct val="0"/>
              </a:spcAft>
              <a:buFont typeface="Wingdings" pitchFamily="2" charset="2"/>
              <a:buChar char="Ø"/>
            </a:pPr>
            <a:r>
              <a:rPr lang="fr-FR" dirty="0" smtClean="0">
                <a:solidFill>
                  <a:srgbClr val="FFCC00"/>
                </a:solidFill>
                <a:cs typeface="Times New Roman" pitchFamily="18" charset="0"/>
              </a:rPr>
              <a:t> </a:t>
            </a:r>
            <a:r>
              <a:rPr lang="fr-FR" sz="2000" b="1" dirty="0" smtClean="0">
                <a:solidFill>
                  <a:srgbClr val="FFFF00"/>
                </a:solidFill>
                <a:cs typeface="Times New Roman" pitchFamily="18" charset="0"/>
              </a:rPr>
              <a:t>lymphome</a:t>
            </a:r>
            <a:r>
              <a:rPr lang="fr-FR" sz="2000" b="1" dirty="0" smtClean="0">
                <a:solidFill>
                  <a:srgbClr val="FFCC00"/>
                </a:solidFill>
                <a:cs typeface="Times New Roman" pitchFamily="18" charset="0"/>
              </a:rPr>
              <a:t> </a:t>
            </a:r>
            <a:r>
              <a:rPr lang="fr-FR" sz="2000" b="1" dirty="0" smtClean="0">
                <a:solidFill>
                  <a:srgbClr val="FFFF00"/>
                </a:solidFill>
                <a:cs typeface="Times New Roman" pitchFamily="18" charset="0"/>
              </a:rPr>
              <a:t>et de mélanome </a:t>
            </a:r>
            <a:r>
              <a:rPr lang="fr-FR" sz="2000" dirty="0" smtClean="0">
                <a:solidFill>
                  <a:prstClr val="white"/>
                </a:solidFill>
                <a:cs typeface="Times New Roman" pitchFamily="18" charset="0"/>
              </a:rPr>
              <a:t>désignent toujours des </a:t>
            </a:r>
            <a:r>
              <a:rPr lang="fr-FR" sz="2000" dirty="0" smtClean="0">
                <a:solidFill>
                  <a:srgbClr val="FFFF00"/>
                </a:solidFill>
                <a:cs typeface="Times New Roman" pitchFamily="18" charset="0"/>
              </a:rPr>
              <a:t>tumeurs malignes</a:t>
            </a:r>
          </a:p>
        </p:txBody>
      </p:sp>
    </p:spTree>
    <p:extLst>
      <p:ext uri="{BB962C8B-B14F-4D97-AF65-F5344CB8AC3E}">
        <p14:creationId xmlns:p14="http://schemas.microsoft.com/office/powerpoint/2010/main" val="84599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fmla="#ppt_w*sin(2.5*pi*$)">
                                          <p:val>
                                            <p:fltVal val="0"/>
                                          </p:val>
                                        </p:tav>
                                        <p:tav tm="100000">
                                          <p:val>
                                            <p:fltVal val="1"/>
                                          </p:val>
                                        </p:tav>
                                      </p:tavLst>
                                    </p:anim>
                                    <p:anim calcmode="lin" valueType="num">
                                      <p:cBhvr>
                                        <p:cTn id="8"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1"/>
          <p:cNvSpPr txBox="1">
            <a:spLocks noChangeArrowheads="1"/>
          </p:cNvSpPr>
          <p:nvPr/>
        </p:nvSpPr>
        <p:spPr bwMode="auto">
          <a:xfrm>
            <a:off x="1571604" y="142852"/>
            <a:ext cx="5929354" cy="461665"/>
          </a:xfrm>
          <a:prstGeom prst="rect">
            <a:avLst/>
          </a:prstGeom>
          <a:gradFill rotWithShape="1">
            <a:gsLst>
              <a:gs pos="0">
                <a:srgbClr val="5E0047"/>
              </a:gs>
              <a:gs pos="100000">
                <a:srgbClr val="CC0099"/>
              </a:gs>
            </a:gsLst>
            <a:lin ang="0" scaled="1"/>
          </a:gradFill>
          <a:ln w="9525" algn="ctr">
            <a:noFill/>
            <a:miter lim="800000"/>
            <a:headEnd/>
            <a:tailEnd/>
          </a:ln>
        </p:spPr>
        <p:txBody>
          <a:bodyPr wrap="square">
            <a:spAutoFit/>
          </a:bodyPr>
          <a:lstStyle/>
          <a:p>
            <a:pPr algn="ctr" eaLnBrk="0" fontAlgn="base" hangingPunct="0">
              <a:spcBef>
                <a:spcPct val="0"/>
              </a:spcBef>
              <a:spcAft>
                <a:spcPct val="0"/>
              </a:spcAft>
            </a:pPr>
            <a:r>
              <a:rPr lang="fr-FR" sz="2400" b="1" dirty="0" smtClean="0">
                <a:solidFill>
                  <a:srgbClr val="FFFF00"/>
                </a:solidFill>
                <a:latin typeface="Verdana" pitchFamily="34" charset="0"/>
                <a:cs typeface="Times New Roman" pitchFamily="18" charset="0"/>
              </a:rPr>
              <a:t>Classification  des  tumeurs</a:t>
            </a:r>
            <a:endParaRPr lang="fr-FR" sz="2400" b="1" dirty="0">
              <a:solidFill>
                <a:srgbClr val="FFFF00"/>
              </a:solidFill>
              <a:latin typeface="Verdana" pitchFamily="34" charset="0"/>
              <a:cs typeface="Times New Roman" pitchFamily="18" charset="0"/>
            </a:endParaRPr>
          </a:p>
        </p:txBody>
      </p:sp>
      <p:sp>
        <p:nvSpPr>
          <p:cNvPr id="5" name="Text Box 11"/>
          <p:cNvSpPr txBox="1">
            <a:spLocks noChangeArrowheads="1"/>
          </p:cNvSpPr>
          <p:nvPr/>
        </p:nvSpPr>
        <p:spPr bwMode="auto">
          <a:xfrm>
            <a:off x="-32" y="857232"/>
            <a:ext cx="9429816" cy="461665"/>
          </a:xfrm>
          <a:prstGeom prst="rect">
            <a:avLst/>
          </a:prstGeom>
          <a:gradFill rotWithShape="1">
            <a:gsLst>
              <a:gs pos="0">
                <a:srgbClr val="996633"/>
              </a:gs>
              <a:gs pos="100000">
                <a:schemeClr val="bg1">
                  <a:alpha val="0"/>
                </a:schemeClr>
              </a:gs>
            </a:gsLst>
            <a:lin ang="0" scaled="1"/>
          </a:gradFill>
          <a:ln w="9525" algn="ctr">
            <a:noFill/>
            <a:miter lim="800000"/>
            <a:headEnd/>
            <a:tailEnd/>
          </a:ln>
        </p:spPr>
        <p:txBody>
          <a:bodyPr wrap="square">
            <a:spAutoFit/>
          </a:bodyPr>
          <a:lstStyle/>
          <a:p>
            <a:pPr eaLnBrk="0" fontAlgn="base" hangingPunct="0">
              <a:spcBef>
                <a:spcPct val="0"/>
              </a:spcBef>
              <a:spcAft>
                <a:spcPct val="0"/>
              </a:spcAft>
              <a:buClr>
                <a:srgbClr val="FFFF00"/>
              </a:buClr>
            </a:pPr>
            <a:r>
              <a:rPr lang="fr-FR" sz="2400" b="1" dirty="0" smtClean="0">
                <a:cs typeface="Times New Roman" pitchFamily="18" charset="0"/>
              </a:rPr>
              <a:t>1. Selon le degré de différenciation</a:t>
            </a:r>
          </a:p>
        </p:txBody>
      </p:sp>
      <p:sp>
        <p:nvSpPr>
          <p:cNvPr id="6" name="ZoneTexte 5"/>
          <p:cNvSpPr txBox="1"/>
          <p:nvPr/>
        </p:nvSpPr>
        <p:spPr>
          <a:xfrm>
            <a:off x="0" y="1645057"/>
            <a:ext cx="9144000" cy="2215991"/>
          </a:xfrm>
          <a:prstGeom prst="rect">
            <a:avLst/>
          </a:prstGeom>
          <a:noFill/>
        </p:spPr>
        <p:txBody>
          <a:bodyPr wrap="square" rtlCol="0">
            <a:spAutoFit/>
          </a:bodyPr>
          <a:lstStyle/>
          <a:p>
            <a:pPr eaLnBrk="0" fontAlgn="base" hangingPunct="0">
              <a:spcBef>
                <a:spcPct val="0"/>
              </a:spcBef>
              <a:spcAft>
                <a:spcPct val="0"/>
              </a:spcAft>
              <a:buFont typeface="Wingdings" pitchFamily="2" charset="2"/>
              <a:buChar char="Ø"/>
            </a:pPr>
            <a:r>
              <a:rPr lang="fr-FR" sz="2400" b="1" dirty="0" smtClean="0">
                <a:solidFill>
                  <a:srgbClr val="FFCC00"/>
                </a:solidFill>
                <a:cs typeface="Times New Roman" pitchFamily="18" charset="0"/>
              </a:rPr>
              <a:t> Bien différenciée</a:t>
            </a:r>
          </a:p>
          <a:p>
            <a:pPr eaLnBrk="0" fontAlgn="base" hangingPunct="0">
              <a:spcBef>
                <a:spcPct val="0"/>
              </a:spcBef>
              <a:spcAft>
                <a:spcPct val="0"/>
              </a:spcAft>
            </a:pPr>
            <a:r>
              <a:rPr lang="fr-FR" sz="2400" b="1" dirty="0" smtClean="0">
                <a:solidFill>
                  <a:srgbClr val="FFCC00"/>
                </a:solidFill>
                <a:cs typeface="Times New Roman" pitchFamily="18" charset="0"/>
              </a:rPr>
              <a:t> </a:t>
            </a:r>
            <a:endParaRPr lang="fr-FR" dirty="0" smtClean="0">
              <a:solidFill>
                <a:prstClr val="white"/>
              </a:solidFill>
              <a:cs typeface="Times New Roman" pitchFamily="18" charset="0"/>
            </a:endParaRPr>
          </a:p>
          <a:p>
            <a:pPr eaLnBrk="0" fontAlgn="base" hangingPunct="0">
              <a:spcBef>
                <a:spcPct val="0"/>
              </a:spcBef>
              <a:spcAft>
                <a:spcPct val="0"/>
              </a:spcAft>
              <a:buFont typeface="Wingdings" pitchFamily="2" charset="2"/>
              <a:buChar char="Ø"/>
            </a:pPr>
            <a:r>
              <a:rPr lang="fr-FR" sz="2400" b="1" dirty="0" smtClean="0">
                <a:solidFill>
                  <a:srgbClr val="FFCC00"/>
                </a:solidFill>
                <a:cs typeface="Times New Roman" pitchFamily="18" charset="0"/>
              </a:rPr>
              <a:t> Peu différenciée</a:t>
            </a:r>
          </a:p>
          <a:p>
            <a:pPr eaLnBrk="0" fontAlgn="base" hangingPunct="0">
              <a:spcBef>
                <a:spcPct val="0"/>
              </a:spcBef>
              <a:spcAft>
                <a:spcPct val="0"/>
              </a:spcAft>
            </a:pPr>
            <a:endParaRPr lang="fr-FR" sz="2400" b="1" dirty="0" smtClean="0">
              <a:solidFill>
                <a:srgbClr val="FFCC00"/>
              </a:solidFill>
              <a:cs typeface="Times New Roman" pitchFamily="18" charset="0"/>
            </a:endParaRPr>
          </a:p>
          <a:p>
            <a:pPr eaLnBrk="0" fontAlgn="base" hangingPunct="0">
              <a:spcBef>
                <a:spcPct val="0"/>
              </a:spcBef>
              <a:spcAft>
                <a:spcPct val="0"/>
              </a:spcAft>
              <a:buFont typeface="Wingdings" pitchFamily="2" charset="2"/>
              <a:buChar char="Ø"/>
            </a:pPr>
            <a:r>
              <a:rPr lang="fr-FR" sz="2400" b="1" dirty="0" smtClean="0">
                <a:solidFill>
                  <a:srgbClr val="FFCC00"/>
                </a:solidFill>
                <a:cs typeface="Times New Roman" pitchFamily="18" charset="0"/>
              </a:rPr>
              <a:t> Indifférenciée (Anaplasique) </a:t>
            </a:r>
          </a:p>
          <a:p>
            <a:pPr eaLnBrk="0" fontAlgn="base" hangingPunct="0">
              <a:spcBef>
                <a:spcPct val="0"/>
              </a:spcBef>
              <a:spcAft>
                <a:spcPct val="0"/>
              </a:spcAft>
            </a:pPr>
            <a:endParaRPr lang="fr-FR" dirty="0">
              <a:solidFill>
                <a:prstClr val="white"/>
              </a:solidFill>
              <a:cs typeface="Times New Roman" pitchFamily="18" charset="0"/>
            </a:endParaRPr>
          </a:p>
        </p:txBody>
      </p:sp>
      <p:sp>
        <p:nvSpPr>
          <p:cNvPr id="7" name="Text Box 11"/>
          <p:cNvSpPr txBox="1">
            <a:spLocks noChangeArrowheads="1"/>
          </p:cNvSpPr>
          <p:nvPr/>
        </p:nvSpPr>
        <p:spPr bwMode="auto">
          <a:xfrm>
            <a:off x="-32" y="4149080"/>
            <a:ext cx="9429816" cy="461665"/>
          </a:xfrm>
          <a:prstGeom prst="rect">
            <a:avLst/>
          </a:prstGeom>
          <a:gradFill rotWithShape="1">
            <a:gsLst>
              <a:gs pos="0">
                <a:srgbClr val="996633"/>
              </a:gs>
              <a:gs pos="100000">
                <a:schemeClr val="bg1">
                  <a:alpha val="0"/>
                </a:schemeClr>
              </a:gs>
            </a:gsLst>
            <a:lin ang="0" scaled="1"/>
          </a:gradFill>
          <a:ln w="9525" algn="ctr">
            <a:noFill/>
            <a:miter lim="800000"/>
            <a:headEnd/>
            <a:tailEnd/>
          </a:ln>
        </p:spPr>
        <p:txBody>
          <a:bodyPr wrap="square">
            <a:spAutoFit/>
          </a:bodyPr>
          <a:lstStyle/>
          <a:p>
            <a:pPr eaLnBrk="0" fontAlgn="base" hangingPunct="0">
              <a:spcBef>
                <a:spcPct val="0"/>
              </a:spcBef>
              <a:spcAft>
                <a:spcPct val="0"/>
              </a:spcAft>
              <a:buClr>
                <a:srgbClr val="FFFF00"/>
              </a:buClr>
            </a:pPr>
            <a:r>
              <a:rPr lang="fr-FR" sz="2400" b="1" dirty="0" smtClean="0">
                <a:cs typeface="Times New Roman" pitchFamily="18" charset="0"/>
              </a:rPr>
              <a:t>2. Selon la bénignité et malignité</a:t>
            </a:r>
          </a:p>
        </p:txBody>
      </p:sp>
      <p:sp>
        <p:nvSpPr>
          <p:cNvPr id="8" name="ZoneTexte 7"/>
          <p:cNvSpPr txBox="1"/>
          <p:nvPr/>
        </p:nvSpPr>
        <p:spPr>
          <a:xfrm>
            <a:off x="71406" y="4797152"/>
            <a:ext cx="3571900" cy="1200329"/>
          </a:xfrm>
          <a:prstGeom prst="rect">
            <a:avLst/>
          </a:prstGeom>
          <a:noFill/>
        </p:spPr>
        <p:txBody>
          <a:bodyPr wrap="square" rtlCol="0">
            <a:spAutoFit/>
          </a:bodyPr>
          <a:lstStyle/>
          <a:p>
            <a:pPr eaLnBrk="0" fontAlgn="base" hangingPunct="0">
              <a:spcBef>
                <a:spcPct val="0"/>
              </a:spcBef>
              <a:spcAft>
                <a:spcPct val="0"/>
              </a:spcAft>
              <a:buFont typeface="Wingdings" pitchFamily="2" charset="2"/>
              <a:buChar char="Ø"/>
            </a:pPr>
            <a:r>
              <a:rPr lang="fr-FR" sz="2400" b="1" dirty="0" smtClean="0">
                <a:solidFill>
                  <a:srgbClr val="FFCC00"/>
                </a:solidFill>
                <a:cs typeface="Times New Roman" pitchFamily="18" charset="0"/>
              </a:rPr>
              <a:t> Tumeur bénigne</a:t>
            </a:r>
          </a:p>
          <a:p>
            <a:pPr eaLnBrk="0" fontAlgn="base" hangingPunct="0">
              <a:spcBef>
                <a:spcPct val="0"/>
              </a:spcBef>
              <a:spcAft>
                <a:spcPct val="0"/>
              </a:spcAft>
            </a:pPr>
            <a:endParaRPr lang="fr-FR" sz="2400" b="1" dirty="0" smtClean="0">
              <a:solidFill>
                <a:srgbClr val="FFCC00"/>
              </a:solidFill>
              <a:cs typeface="Times New Roman" pitchFamily="18" charset="0"/>
            </a:endParaRPr>
          </a:p>
          <a:p>
            <a:pPr eaLnBrk="0" fontAlgn="base" hangingPunct="0">
              <a:spcBef>
                <a:spcPct val="0"/>
              </a:spcBef>
              <a:spcAft>
                <a:spcPct val="0"/>
              </a:spcAft>
              <a:buFont typeface="Wingdings" pitchFamily="2" charset="2"/>
              <a:buChar char="Ø"/>
            </a:pPr>
            <a:r>
              <a:rPr lang="fr-FR" sz="2400" b="1" dirty="0" smtClean="0">
                <a:solidFill>
                  <a:srgbClr val="FFCC00"/>
                </a:solidFill>
                <a:cs typeface="Times New Roman" pitchFamily="18" charset="0"/>
              </a:rPr>
              <a:t> Tumeur maligne</a:t>
            </a:r>
            <a:endParaRPr lang="fr-FR" sz="2400" b="1" dirty="0">
              <a:solidFill>
                <a:srgbClr val="FFCC00"/>
              </a:solidFill>
              <a:cs typeface="Times New Roman" pitchFamily="18" charset="0"/>
            </a:endParaRPr>
          </a:p>
        </p:txBody>
      </p:sp>
    </p:spTree>
    <p:extLst>
      <p:ext uri="{BB962C8B-B14F-4D97-AF65-F5344CB8AC3E}">
        <p14:creationId xmlns:p14="http://schemas.microsoft.com/office/powerpoint/2010/main" val="53539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fmla="#ppt_w*sin(2.5*pi*$)">
                                          <p:val>
                                            <p:fltVal val="0"/>
                                          </p:val>
                                        </p:tav>
                                        <p:tav tm="100000">
                                          <p:val>
                                            <p:fltVal val="1"/>
                                          </p:val>
                                        </p:tav>
                                      </p:tavLst>
                                    </p:anim>
                                    <p:anim calcmode="lin" valueType="num">
                                      <p:cBhvr>
                                        <p:cTn id="8" dur="5000" fill="hold"/>
                                        <p:tgtEl>
                                          <p:spTgt spid="4"/>
                                        </p:tgtEl>
                                        <p:attrNameLst>
                                          <p:attrName>ppt_h</p:attrName>
                                        </p:attrNameLst>
                                      </p:cBhvr>
                                      <p:tavLst>
                                        <p:tav tm="0">
                                          <p:val>
                                            <p:strVal val="#ppt_h"/>
                                          </p:val>
                                        </p:tav>
                                        <p:tav tm="100000">
                                          <p:val>
                                            <p:strVal val="#ppt_h"/>
                                          </p:val>
                                        </p:tav>
                                      </p:tavLst>
                                    </p:anim>
                                  </p:childTnLst>
                                </p:cTn>
                              </p:par>
                              <p:par>
                                <p:cTn id="9" presetID="18" presetClass="entr" presetSubtype="6"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Right)">
                                      <p:cBhvr>
                                        <p:cTn id="11" dur="500"/>
                                        <p:tgtEl>
                                          <p:spTgt spid="5"/>
                                        </p:tgtEl>
                                      </p:cBhvr>
                                    </p:animEffect>
                                  </p:childTnLst>
                                </p:cTn>
                              </p:par>
                              <p:par>
                                <p:cTn id="12" presetID="18" presetClass="entr" presetSubtype="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strips(downRight)">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1"/>
          <p:cNvSpPr txBox="1">
            <a:spLocks noChangeArrowheads="1"/>
          </p:cNvSpPr>
          <p:nvPr/>
        </p:nvSpPr>
        <p:spPr bwMode="auto">
          <a:xfrm>
            <a:off x="1571604" y="71414"/>
            <a:ext cx="5929354" cy="830997"/>
          </a:xfrm>
          <a:prstGeom prst="rect">
            <a:avLst/>
          </a:prstGeom>
          <a:gradFill rotWithShape="1">
            <a:gsLst>
              <a:gs pos="0">
                <a:srgbClr val="5E0047"/>
              </a:gs>
              <a:gs pos="100000">
                <a:srgbClr val="CC0099"/>
              </a:gs>
            </a:gsLst>
            <a:lin ang="0" scaled="1"/>
          </a:gradFill>
          <a:ln w="9525" algn="ctr">
            <a:noFill/>
            <a:miter lim="800000"/>
            <a:headEnd/>
            <a:tailEnd/>
          </a:ln>
        </p:spPr>
        <p:txBody>
          <a:bodyPr wrap="square">
            <a:spAutoFit/>
          </a:bodyPr>
          <a:lstStyle/>
          <a:p>
            <a:pPr algn="ctr" eaLnBrk="0" fontAlgn="base" hangingPunct="0">
              <a:spcBef>
                <a:spcPct val="0"/>
              </a:spcBef>
              <a:spcAft>
                <a:spcPct val="0"/>
              </a:spcAft>
            </a:pPr>
            <a:r>
              <a:rPr lang="fr-FR" sz="2400" b="1" dirty="0" smtClean="0">
                <a:solidFill>
                  <a:srgbClr val="FFFF00"/>
                </a:solidFill>
                <a:latin typeface="Verdana" pitchFamily="34" charset="0"/>
                <a:cs typeface="Times New Roman" pitchFamily="18" charset="0"/>
              </a:rPr>
              <a:t>Critères de distinction entre tumeurs bénignes/malignes</a:t>
            </a:r>
            <a:endParaRPr lang="fr-FR" sz="2400" b="1" dirty="0">
              <a:solidFill>
                <a:srgbClr val="FFFF00"/>
              </a:solidFill>
              <a:latin typeface="Verdana" pitchFamily="34" charset="0"/>
              <a:cs typeface="Times New Roman" pitchFamily="18" charset="0"/>
            </a:endParaRPr>
          </a:p>
        </p:txBody>
      </p:sp>
      <p:pic>
        <p:nvPicPr>
          <p:cNvPr id="5" name="Image 4"/>
          <p:cNvPicPr/>
          <p:nvPr/>
        </p:nvPicPr>
        <p:blipFill>
          <a:blip r:embed="rId2"/>
          <a:srcRect/>
          <a:stretch>
            <a:fillRect/>
          </a:stretch>
        </p:blipFill>
        <p:spPr bwMode="auto">
          <a:xfrm>
            <a:off x="142844" y="1000108"/>
            <a:ext cx="8858280" cy="571504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63852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fmla="#ppt_w*sin(2.5*pi*$)">
                                          <p:val>
                                            <p:fltVal val="0"/>
                                          </p:val>
                                        </p:tav>
                                        <p:tav tm="100000">
                                          <p:val>
                                            <p:fltVal val="1"/>
                                          </p:val>
                                        </p:tav>
                                      </p:tavLst>
                                    </p:anim>
                                    <p:anim calcmode="lin" valueType="num">
                                      <p:cBhvr>
                                        <p:cTn id="8" dur="5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1"/>
          <p:cNvSpPr txBox="1">
            <a:spLocks noChangeArrowheads="1"/>
          </p:cNvSpPr>
          <p:nvPr/>
        </p:nvSpPr>
        <p:spPr bwMode="auto">
          <a:xfrm>
            <a:off x="1283002" y="437763"/>
            <a:ext cx="6529358" cy="830997"/>
          </a:xfrm>
          <a:prstGeom prst="rect">
            <a:avLst/>
          </a:prstGeom>
          <a:gradFill rotWithShape="1">
            <a:gsLst>
              <a:gs pos="0">
                <a:srgbClr val="5E0047"/>
              </a:gs>
              <a:gs pos="100000">
                <a:srgbClr val="CC0099"/>
              </a:gs>
            </a:gsLst>
            <a:lin ang="0" scaled="1"/>
          </a:gradFill>
          <a:ln w="9525" algn="ctr">
            <a:noFill/>
            <a:miter lim="800000"/>
            <a:headEnd/>
            <a:tailEnd/>
          </a:ln>
        </p:spPr>
        <p:txBody>
          <a:bodyPr wrap="square">
            <a:spAutoFit/>
          </a:bodyPr>
          <a:lstStyle/>
          <a:p>
            <a:pPr algn="ctr" eaLnBrk="0" fontAlgn="base" hangingPunct="0">
              <a:spcBef>
                <a:spcPct val="0"/>
              </a:spcBef>
              <a:spcAft>
                <a:spcPct val="0"/>
              </a:spcAft>
            </a:pPr>
            <a:r>
              <a:rPr lang="fr-FR" sz="2400" b="1" dirty="0" smtClean="0">
                <a:solidFill>
                  <a:srgbClr val="FFCC00"/>
                </a:solidFill>
                <a:latin typeface="Verdana" pitchFamily="34" charset="0"/>
                <a:cs typeface="Times New Roman" pitchFamily="18" charset="0"/>
              </a:rPr>
              <a:t>Caractères macroscopiques d’une </a:t>
            </a:r>
            <a:endParaRPr lang="fr-FR" sz="2400" dirty="0" smtClean="0">
              <a:solidFill>
                <a:srgbClr val="FFCC00"/>
              </a:solidFill>
              <a:latin typeface="Verdana" pitchFamily="34" charset="0"/>
              <a:cs typeface="Times New Roman" pitchFamily="18" charset="0"/>
            </a:endParaRPr>
          </a:p>
          <a:p>
            <a:pPr algn="ctr" eaLnBrk="0" fontAlgn="base" hangingPunct="0">
              <a:spcBef>
                <a:spcPct val="0"/>
              </a:spcBef>
              <a:spcAft>
                <a:spcPct val="0"/>
              </a:spcAft>
            </a:pPr>
            <a:r>
              <a:rPr lang="fr-FR" sz="2400" b="1" dirty="0" smtClean="0">
                <a:solidFill>
                  <a:srgbClr val="FFCC00"/>
                </a:solidFill>
                <a:latin typeface="Verdana" pitchFamily="34" charset="0"/>
                <a:cs typeface="Times New Roman" pitchFamily="18" charset="0"/>
              </a:rPr>
              <a:t>tumeur maligne</a:t>
            </a:r>
            <a:endParaRPr lang="fr-FR" sz="2400" b="1" dirty="0">
              <a:solidFill>
                <a:srgbClr val="FFCC00"/>
              </a:solidFill>
              <a:latin typeface="Verdana" pitchFamily="34" charset="0"/>
              <a:cs typeface="Times New Roman" pitchFamily="18" charset="0"/>
            </a:endParaRPr>
          </a:p>
        </p:txBody>
      </p:sp>
      <p:pic>
        <p:nvPicPr>
          <p:cNvPr id="26626" name="Picture 2"/>
          <p:cNvPicPr>
            <a:picLocks noChangeAspect="1" noChangeArrowheads="1"/>
          </p:cNvPicPr>
          <p:nvPr/>
        </p:nvPicPr>
        <p:blipFill>
          <a:blip r:embed="rId3"/>
          <a:srcRect/>
          <a:stretch>
            <a:fillRect/>
          </a:stretch>
        </p:blipFill>
        <p:spPr bwMode="auto">
          <a:xfrm>
            <a:off x="1283002" y="1772816"/>
            <a:ext cx="6529358" cy="3456384"/>
          </a:xfrm>
          <a:prstGeom prst="rect">
            <a:avLst/>
          </a:prstGeom>
          <a:noFill/>
          <a:ln w="9525">
            <a:noFill/>
            <a:miter lim="800000"/>
            <a:headEnd/>
            <a:tailEnd/>
          </a:ln>
          <a:effectLst/>
        </p:spPr>
      </p:pic>
      <p:sp>
        <p:nvSpPr>
          <p:cNvPr id="6" name="Rectangle 5"/>
          <p:cNvSpPr/>
          <p:nvPr/>
        </p:nvSpPr>
        <p:spPr>
          <a:xfrm>
            <a:off x="323528" y="5373216"/>
            <a:ext cx="8352927" cy="830997"/>
          </a:xfrm>
          <a:prstGeom prst="rect">
            <a:avLst/>
          </a:prstGeom>
        </p:spPr>
        <p:txBody>
          <a:bodyPr wrap="square">
            <a:spAutoFit/>
          </a:bodyPr>
          <a:lstStyle/>
          <a:p>
            <a:pPr algn="ctr" eaLnBrk="0" fontAlgn="base" hangingPunct="0">
              <a:spcBef>
                <a:spcPct val="0"/>
              </a:spcBef>
              <a:spcAft>
                <a:spcPct val="0"/>
              </a:spcAft>
            </a:pPr>
            <a:r>
              <a:rPr lang="fr-FR" sz="2400" b="1" dirty="0" smtClean="0">
                <a:solidFill>
                  <a:srgbClr val="FFFF00"/>
                </a:solidFill>
                <a:cs typeface="Times New Roman" pitchFamily="18" charset="0"/>
              </a:rPr>
              <a:t>Métastase hépatique (macroscopie)</a:t>
            </a:r>
          </a:p>
          <a:p>
            <a:pPr algn="ctr" eaLnBrk="0" fontAlgn="base" hangingPunct="0">
              <a:spcBef>
                <a:spcPct val="0"/>
              </a:spcBef>
              <a:spcAft>
                <a:spcPct val="0"/>
              </a:spcAft>
            </a:pPr>
            <a:r>
              <a:rPr lang="fr-FR" sz="2400" i="1" dirty="0" smtClean="0">
                <a:solidFill>
                  <a:prstClr val="white"/>
                </a:solidFill>
                <a:cs typeface="Times New Roman" pitchFamily="18" charset="0"/>
              </a:rPr>
              <a:t>Nodules multiples (flèches), assez bien limités</a:t>
            </a:r>
            <a:endParaRPr lang="fr-FR" sz="2400" dirty="0">
              <a:solidFill>
                <a:prstClr val="white"/>
              </a:solidFill>
              <a:cs typeface="Times New Roman" pitchFamily="18" charset="0"/>
            </a:endParaRPr>
          </a:p>
        </p:txBody>
      </p:sp>
    </p:spTree>
    <p:extLst>
      <p:ext uri="{BB962C8B-B14F-4D97-AF65-F5344CB8AC3E}">
        <p14:creationId xmlns:p14="http://schemas.microsoft.com/office/powerpoint/2010/main" val="423736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0" fill="hold"/>
                                        <p:tgtEl>
                                          <p:spTgt spid="4"/>
                                        </p:tgtEl>
                                        <p:attrNameLst>
                                          <p:attrName>ppt_w</p:attrName>
                                        </p:attrNameLst>
                                      </p:cBhvr>
                                      <p:tavLst>
                                        <p:tav tm="0" fmla="#ppt_w*sin(2.5*pi*$)">
                                          <p:val>
                                            <p:fltVal val="0"/>
                                          </p:val>
                                        </p:tav>
                                        <p:tav tm="100000">
                                          <p:val>
                                            <p:fltVal val="1"/>
                                          </p:val>
                                        </p:tav>
                                      </p:tavLst>
                                    </p:anim>
                                    <p:anim calcmode="lin" valueType="num">
                                      <p:cBhvr>
                                        <p:cTn id="8" dur="5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ppt_x"/>
                                          </p:val>
                                        </p:tav>
                                      </p:tavLst>
                                    </p:anim>
                                    <p:anim calcmode="lin" valueType="num">
                                      <p:cBhvr additive="base">
                                        <p:cTn id="13" dur="500"/>
                                        <p:tgtEl>
                                          <p:spTgt spid="4"/>
                                        </p:tgtEl>
                                        <p:attrNameLst>
                                          <p:attrName>ppt_y</p:attrName>
                                        </p:attrNameLst>
                                      </p:cBhvr>
                                      <p:tavLst>
                                        <p:tav tm="0">
                                          <p:val>
                                            <p:strVal val="ppt_y"/>
                                          </p:val>
                                        </p:tav>
                                        <p:tav tm="100000">
                                          <p:val>
                                            <p:strVal val="1+ppt_h/2"/>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626"/>
                                        </p:tgtEl>
                                        <p:attrNameLst>
                                          <p:attrName>style.visibility</p:attrName>
                                        </p:attrNameLst>
                                      </p:cBhvr>
                                      <p:to>
                                        <p:strVal val="visible"/>
                                      </p:to>
                                    </p:set>
                                    <p:anim calcmode="lin" valueType="num">
                                      <p:cBhvr additive="base">
                                        <p:cTn id="19" dur="500" fill="hold"/>
                                        <p:tgtEl>
                                          <p:spTgt spid="26626"/>
                                        </p:tgtEl>
                                        <p:attrNameLst>
                                          <p:attrName>ppt_x</p:attrName>
                                        </p:attrNameLst>
                                      </p:cBhvr>
                                      <p:tavLst>
                                        <p:tav tm="0">
                                          <p:val>
                                            <p:strVal val="#ppt_x"/>
                                          </p:val>
                                        </p:tav>
                                        <p:tav tm="100000">
                                          <p:val>
                                            <p:strVal val="#ppt_x"/>
                                          </p:val>
                                        </p:tav>
                                      </p:tavLst>
                                    </p:anim>
                                    <p:anim calcmode="lin" valueType="num">
                                      <p:cBhvr additive="base">
                                        <p:cTn id="20" dur="500" fill="hold"/>
                                        <p:tgtEl>
                                          <p:spTgt spid="26626"/>
                                        </p:tgtEl>
                                        <p:attrNameLst>
                                          <p:attrName>ppt_y</p:attrName>
                                        </p:attrNameLst>
                                      </p:cBhvr>
                                      <p:tavLst>
                                        <p:tav tm="0">
                                          <p:val>
                                            <p:strVal val="1+#ppt_h/2"/>
                                          </p:val>
                                        </p:tav>
                                        <p:tav tm="100000">
                                          <p:val>
                                            <p:strVal val="#ppt_y"/>
                                          </p:val>
                                        </p:tav>
                                      </p:tavLst>
                                    </p:anim>
                                  </p:childTnLst>
                                </p:cTn>
                              </p:par>
                              <p:par>
                                <p:cTn id="21" presetID="8" presetClass="entr" presetSubtype="16"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amond(in)">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ind_0614_slide">
  <a:themeElements>
    <a:clrScheme name="ind_0614_slide 1">
      <a:dk1>
        <a:srgbClr val="000000"/>
      </a:dk1>
      <a:lt1>
        <a:srgbClr val="B2DFEE"/>
      </a:lt1>
      <a:dk2>
        <a:srgbClr val="000000"/>
      </a:dk2>
      <a:lt2>
        <a:srgbClr val="B2B2B2"/>
      </a:lt2>
      <a:accent1>
        <a:srgbClr val="B3EDFF"/>
      </a:accent1>
      <a:accent2>
        <a:srgbClr val="66B3CC"/>
      </a:accent2>
      <a:accent3>
        <a:srgbClr val="D5ECF5"/>
      </a:accent3>
      <a:accent4>
        <a:srgbClr val="000000"/>
      </a:accent4>
      <a:accent5>
        <a:srgbClr val="D6F4FF"/>
      </a:accent5>
      <a:accent6>
        <a:srgbClr val="5CA2B9"/>
      </a:accent6>
      <a:hlink>
        <a:srgbClr val="0C5569"/>
      </a:hlink>
      <a:folHlink>
        <a:srgbClr val="006D99"/>
      </a:folHlink>
    </a:clrScheme>
    <a:fontScheme name="ind_0614_slid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nd_0614_slide 1">
        <a:dk1>
          <a:srgbClr val="000000"/>
        </a:dk1>
        <a:lt1>
          <a:srgbClr val="B2DFEE"/>
        </a:lt1>
        <a:dk2>
          <a:srgbClr val="000000"/>
        </a:dk2>
        <a:lt2>
          <a:srgbClr val="B2B2B2"/>
        </a:lt2>
        <a:accent1>
          <a:srgbClr val="B3EDFF"/>
        </a:accent1>
        <a:accent2>
          <a:srgbClr val="66B3CC"/>
        </a:accent2>
        <a:accent3>
          <a:srgbClr val="D5ECF5"/>
        </a:accent3>
        <a:accent4>
          <a:srgbClr val="000000"/>
        </a:accent4>
        <a:accent5>
          <a:srgbClr val="D6F4FF"/>
        </a:accent5>
        <a:accent6>
          <a:srgbClr val="5CA2B9"/>
        </a:accent6>
        <a:hlink>
          <a:srgbClr val="0C5569"/>
        </a:hlink>
        <a:folHlink>
          <a:srgbClr val="006D99"/>
        </a:folHlink>
      </a:clrScheme>
      <a:clrMap bg1="lt1" tx1="dk1" bg2="lt2" tx2="dk2" accent1="accent1" accent2="accent2" accent3="accent3" accent4="accent4" accent5="accent5" accent6="accent6" hlink="hlink" folHlink="folHlink"/>
    </a:extraClrScheme>
    <a:extraClrScheme>
      <a:clrScheme name="ind_0614_slide 2">
        <a:dk1>
          <a:srgbClr val="000000"/>
        </a:dk1>
        <a:lt1>
          <a:srgbClr val="B2DFEE"/>
        </a:lt1>
        <a:dk2>
          <a:srgbClr val="000000"/>
        </a:dk2>
        <a:lt2>
          <a:srgbClr val="B2B2B2"/>
        </a:lt2>
        <a:accent1>
          <a:srgbClr val="0E5CBD"/>
        </a:accent1>
        <a:accent2>
          <a:srgbClr val="3AB912"/>
        </a:accent2>
        <a:accent3>
          <a:srgbClr val="D5ECF5"/>
        </a:accent3>
        <a:accent4>
          <a:srgbClr val="000000"/>
        </a:accent4>
        <a:accent5>
          <a:srgbClr val="AAB5DB"/>
        </a:accent5>
        <a:accent6>
          <a:srgbClr val="34A70F"/>
        </a:accent6>
        <a:hlink>
          <a:srgbClr val="003242"/>
        </a:hlink>
        <a:folHlink>
          <a:srgbClr val="155700"/>
        </a:folHlink>
      </a:clrScheme>
      <a:clrMap bg1="lt1" tx1="dk1" bg2="lt2" tx2="dk2" accent1="accent1" accent2="accent2" accent3="accent3" accent4="accent4" accent5="accent5" accent6="accent6" hlink="hlink" folHlink="folHlink"/>
    </a:extraClrScheme>
    <a:extraClrScheme>
      <a:clrScheme name="ind_0614_slide 3">
        <a:dk1>
          <a:srgbClr val="000000"/>
        </a:dk1>
        <a:lt1>
          <a:srgbClr val="B2DFEE"/>
        </a:lt1>
        <a:dk2>
          <a:srgbClr val="000000"/>
        </a:dk2>
        <a:lt2>
          <a:srgbClr val="B2B2B2"/>
        </a:lt2>
        <a:accent1>
          <a:srgbClr val="B75314"/>
        </a:accent1>
        <a:accent2>
          <a:srgbClr val="C1760B"/>
        </a:accent2>
        <a:accent3>
          <a:srgbClr val="D5ECF5"/>
        </a:accent3>
        <a:accent4>
          <a:srgbClr val="000000"/>
        </a:accent4>
        <a:accent5>
          <a:srgbClr val="D8B3AA"/>
        </a:accent5>
        <a:accent6>
          <a:srgbClr val="AF6A09"/>
        </a:accent6>
        <a:hlink>
          <a:srgbClr val="004961"/>
        </a:hlink>
        <a:folHlink>
          <a:srgbClr val="650C10"/>
        </a:folHlink>
      </a:clrScheme>
      <a:clrMap bg1="lt1" tx1="dk1" bg2="lt2" tx2="dk2" accent1="accent1" accent2="accent2" accent3="accent3" accent4="accent4" accent5="accent5" accent6="accent6" hlink="hlink" folHlink="folHlink"/>
    </a:extraClrScheme>
    <a:extraClrScheme>
      <a:clrScheme name="ind_0614_slide 4">
        <a:dk1>
          <a:srgbClr val="000000"/>
        </a:dk1>
        <a:lt1>
          <a:srgbClr val="B2DFEE"/>
        </a:lt1>
        <a:dk2>
          <a:srgbClr val="000000"/>
        </a:dk2>
        <a:lt2>
          <a:srgbClr val="B2B2B2"/>
        </a:lt2>
        <a:accent1>
          <a:srgbClr val="1390B8"/>
        </a:accent1>
        <a:accent2>
          <a:srgbClr val="C6C606"/>
        </a:accent2>
        <a:accent3>
          <a:srgbClr val="D5ECF5"/>
        </a:accent3>
        <a:accent4>
          <a:srgbClr val="000000"/>
        </a:accent4>
        <a:accent5>
          <a:srgbClr val="AAC6D8"/>
        </a:accent5>
        <a:accent6>
          <a:srgbClr val="B3B305"/>
        </a:accent6>
        <a:hlink>
          <a:srgbClr val="8F390A"/>
        </a:hlink>
        <a:folHlink>
          <a:srgbClr val="511782"/>
        </a:folHlink>
      </a:clrScheme>
      <a:clrMap bg1="lt1" tx1="dk1" bg2="lt2" tx2="dk2" accent1="accent1" accent2="accent2" accent3="accent3" accent4="accent4" accent5="accent5" accent6="accent6" hlink="hlink" folHlink="folHlink"/>
    </a:extraClrScheme>
    <a:extraClrScheme>
      <a:clrScheme name="ind_0614_slide 5">
        <a:dk1>
          <a:srgbClr val="000000"/>
        </a:dk1>
        <a:lt1>
          <a:srgbClr val="FFFFFF"/>
        </a:lt1>
        <a:dk2>
          <a:srgbClr val="000000"/>
        </a:dk2>
        <a:lt2>
          <a:srgbClr val="B2B2B2"/>
        </a:lt2>
        <a:accent1>
          <a:srgbClr val="B3EDFF"/>
        </a:accent1>
        <a:accent2>
          <a:srgbClr val="66B3CC"/>
        </a:accent2>
        <a:accent3>
          <a:srgbClr val="FFFFFF"/>
        </a:accent3>
        <a:accent4>
          <a:srgbClr val="000000"/>
        </a:accent4>
        <a:accent5>
          <a:srgbClr val="D6F4FF"/>
        </a:accent5>
        <a:accent6>
          <a:srgbClr val="5CA2B9"/>
        </a:accent6>
        <a:hlink>
          <a:srgbClr val="0C5569"/>
        </a:hlink>
        <a:folHlink>
          <a:srgbClr val="006D99"/>
        </a:folHlink>
      </a:clrScheme>
      <a:clrMap bg1="lt1" tx1="dk1" bg2="lt2" tx2="dk2" accent1="accent1" accent2="accent2" accent3="accent3" accent4="accent4" accent5="accent5" accent6="accent6" hlink="hlink" folHlink="folHlink"/>
    </a:extraClrScheme>
    <a:extraClrScheme>
      <a:clrScheme name="ind_0614_slide 6">
        <a:dk1>
          <a:srgbClr val="000000"/>
        </a:dk1>
        <a:lt1>
          <a:srgbClr val="FFFFFF"/>
        </a:lt1>
        <a:dk2>
          <a:srgbClr val="000000"/>
        </a:dk2>
        <a:lt2>
          <a:srgbClr val="B2B2B2"/>
        </a:lt2>
        <a:accent1>
          <a:srgbClr val="0E5CBD"/>
        </a:accent1>
        <a:accent2>
          <a:srgbClr val="3AB912"/>
        </a:accent2>
        <a:accent3>
          <a:srgbClr val="FFFFFF"/>
        </a:accent3>
        <a:accent4>
          <a:srgbClr val="000000"/>
        </a:accent4>
        <a:accent5>
          <a:srgbClr val="AAB5DB"/>
        </a:accent5>
        <a:accent6>
          <a:srgbClr val="34A70F"/>
        </a:accent6>
        <a:hlink>
          <a:srgbClr val="003242"/>
        </a:hlink>
        <a:folHlink>
          <a:srgbClr val="155700"/>
        </a:folHlink>
      </a:clrScheme>
      <a:clrMap bg1="lt1" tx1="dk1" bg2="lt2" tx2="dk2" accent1="accent1" accent2="accent2" accent3="accent3" accent4="accent4" accent5="accent5" accent6="accent6" hlink="hlink" folHlink="folHlink"/>
    </a:extraClrScheme>
    <a:extraClrScheme>
      <a:clrScheme name="ind_0614_slide 7">
        <a:dk1>
          <a:srgbClr val="000000"/>
        </a:dk1>
        <a:lt1>
          <a:srgbClr val="FFFFFF"/>
        </a:lt1>
        <a:dk2>
          <a:srgbClr val="000000"/>
        </a:dk2>
        <a:lt2>
          <a:srgbClr val="B2B2B2"/>
        </a:lt2>
        <a:accent1>
          <a:srgbClr val="B75314"/>
        </a:accent1>
        <a:accent2>
          <a:srgbClr val="C1760B"/>
        </a:accent2>
        <a:accent3>
          <a:srgbClr val="FFFFFF"/>
        </a:accent3>
        <a:accent4>
          <a:srgbClr val="000000"/>
        </a:accent4>
        <a:accent5>
          <a:srgbClr val="D8B3AA"/>
        </a:accent5>
        <a:accent6>
          <a:srgbClr val="AF6A09"/>
        </a:accent6>
        <a:hlink>
          <a:srgbClr val="004961"/>
        </a:hlink>
        <a:folHlink>
          <a:srgbClr val="650C10"/>
        </a:folHlink>
      </a:clrScheme>
      <a:clrMap bg1="lt1" tx1="dk1" bg2="lt2" tx2="dk2" accent1="accent1" accent2="accent2" accent3="accent3" accent4="accent4" accent5="accent5" accent6="accent6" hlink="hlink" folHlink="folHlink"/>
    </a:extraClrScheme>
    <a:extraClrScheme>
      <a:clrScheme name="ind_0614_slide 8">
        <a:dk1>
          <a:srgbClr val="000000"/>
        </a:dk1>
        <a:lt1>
          <a:srgbClr val="FFFFFF"/>
        </a:lt1>
        <a:dk2>
          <a:srgbClr val="000000"/>
        </a:dk2>
        <a:lt2>
          <a:srgbClr val="B2B2B2"/>
        </a:lt2>
        <a:accent1>
          <a:srgbClr val="1390B8"/>
        </a:accent1>
        <a:accent2>
          <a:srgbClr val="C6C606"/>
        </a:accent2>
        <a:accent3>
          <a:srgbClr val="FFFFFF"/>
        </a:accent3>
        <a:accent4>
          <a:srgbClr val="000000"/>
        </a:accent4>
        <a:accent5>
          <a:srgbClr val="AAC6D8"/>
        </a:accent5>
        <a:accent6>
          <a:srgbClr val="B3B305"/>
        </a:accent6>
        <a:hlink>
          <a:srgbClr val="8F390A"/>
        </a:hlink>
        <a:folHlink>
          <a:srgbClr val="51178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chnique">
  <a:themeElements>
    <a:clrScheme name="Technique">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que">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que">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5.xml><?xml version="1.0" encoding="utf-8"?>
<a:theme xmlns:a="http://schemas.openxmlformats.org/drawingml/2006/main" name="1_Technique">
  <a:themeElements>
    <a:clrScheme name="Technique">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que">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que">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6875</TotalTime>
  <Words>3084</Words>
  <Application>Microsoft Office PowerPoint</Application>
  <PresentationFormat>Affichage à l'écran (4:3)</PresentationFormat>
  <Paragraphs>630</Paragraphs>
  <Slides>48</Slides>
  <Notes>22</Notes>
  <HiddenSlides>2</HiddenSlides>
  <MMClips>1</MMClips>
  <ScaleCrop>false</ScaleCrop>
  <HeadingPairs>
    <vt:vector size="8" baseType="variant">
      <vt:variant>
        <vt:lpstr>Polices utilisées</vt:lpstr>
      </vt:variant>
      <vt:variant>
        <vt:i4>20</vt:i4>
      </vt:variant>
      <vt:variant>
        <vt:lpstr>Thème</vt:lpstr>
      </vt:variant>
      <vt:variant>
        <vt:i4>5</vt:i4>
      </vt:variant>
      <vt:variant>
        <vt:lpstr>Serveurs OLE incorporés</vt:lpstr>
      </vt:variant>
      <vt:variant>
        <vt:i4>1</vt:i4>
      </vt:variant>
      <vt:variant>
        <vt:lpstr>Titres des diapositives</vt:lpstr>
      </vt:variant>
      <vt:variant>
        <vt:i4>48</vt:i4>
      </vt:variant>
    </vt:vector>
  </HeadingPairs>
  <TitlesOfParts>
    <vt:vector size="74" baseType="lpstr">
      <vt:lpstr>Arial</vt:lpstr>
      <vt:lpstr>Calibri</vt:lpstr>
      <vt:lpstr>Century Gothic</vt:lpstr>
      <vt:lpstr>Comic Sans MS</vt:lpstr>
      <vt:lpstr>Copperplate Gothic Light</vt:lpstr>
      <vt:lpstr>Courier New</vt:lpstr>
      <vt:lpstr>Eurostar</vt:lpstr>
      <vt:lpstr>Eurostile</vt:lpstr>
      <vt:lpstr>Franklin Gothic Book</vt:lpstr>
      <vt:lpstr>Lucida Handwriting</vt:lpstr>
      <vt:lpstr>Monotype Corsiva</vt:lpstr>
      <vt:lpstr>Symbol</vt:lpstr>
      <vt:lpstr>Times</vt:lpstr>
      <vt:lpstr>Times New Roman</vt:lpstr>
      <vt:lpstr>Univers</vt:lpstr>
      <vt:lpstr>Verdana</vt:lpstr>
      <vt:lpstr>Wingdings</vt:lpstr>
      <vt:lpstr>Wingdings 2</vt:lpstr>
      <vt:lpstr>Wingdings 3</vt:lpstr>
      <vt:lpstr>Zapf Dingbats</vt:lpstr>
      <vt:lpstr>Thème Office</vt:lpstr>
      <vt:lpstr>1_Thème Office</vt:lpstr>
      <vt:lpstr>ind_0614_slide</vt:lpstr>
      <vt:lpstr>Technique</vt:lpstr>
      <vt:lpstr>1_Technique</vt:lpstr>
      <vt:lpstr>CorelDRAW 6.0</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Les antinéoplasiques </vt:lpstr>
      <vt:lpstr>Buts du traitement anticancéreux</vt:lpstr>
      <vt:lpstr>Les differents traitements du cancer</vt:lpstr>
      <vt:lpstr>Présentation PowerPoint</vt:lpstr>
      <vt:lpstr>Chimiothérapie dans le traitement du cancer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La thérapie génique stratégie du gène suicide  </vt:lpstr>
      <vt:lpstr>Présentation PowerPoint</vt:lpstr>
      <vt:lpstr>Les inhibiteurs des recepteurs tyrosine kinase: </vt:lpstr>
      <vt:lpstr>Les inhibiteurs de l’angiogenèse: </vt:lpstr>
      <vt:lpstr>Présentation PowerPoint</vt:lpstr>
      <vt:lpstr>Présentation PowerPoint</vt:lpstr>
    </vt:vector>
  </TitlesOfParts>
  <Company>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radia</dc:creator>
  <cp:lastModifiedBy>Benfriha Hamza</cp:lastModifiedBy>
  <cp:revision>344</cp:revision>
  <dcterms:created xsi:type="dcterms:W3CDTF">2012-03-31T02:41:45Z</dcterms:created>
  <dcterms:modified xsi:type="dcterms:W3CDTF">2015-05-24T10:01:32Z</dcterms:modified>
</cp:coreProperties>
</file>