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7" r:id="rId10"/>
    <p:sldId id="268" r:id="rId11"/>
    <p:sldId id="263" r:id="rId12"/>
    <p:sldId id="269" r:id="rId13"/>
    <p:sldId id="283" r:id="rId14"/>
    <p:sldId id="275" r:id="rId15"/>
    <p:sldId id="270" r:id="rId16"/>
    <p:sldId id="271" r:id="rId17"/>
    <p:sldId id="272" r:id="rId18"/>
    <p:sldId id="273" r:id="rId19"/>
    <p:sldId id="274" r:id="rId20"/>
    <p:sldId id="264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434" autoAdjust="0"/>
  </p:normalViewPr>
  <p:slideViewPr>
    <p:cSldViewPr snapToGrid="0">
      <p:cViewPr>
        <p:scale>
          <a:sx n="75" d="100"/>
          <a:sy n="75" d="100"/>
        </p:scale>
        <p:origin x="918" y="5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0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34389-C63A-4D46-B116-F1D506C74988}" type="datetimeFigureOut">
              <a:rPr lang="fr-FR" smtClean="0"/>
              <a:pPr/>
              <a:t>09/03/2015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68D8F-AEA6-436F-ACEE-D2460CE2B3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29730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68D8F-AEA6-436F-ACEE-D2460CE2B35B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71518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D4304AD-75AD-4C5A-BD8D-9D2FE8825ADC}" type="datetimeFigureOut">
              <a:rPr lang="fr-FR" smtClean="0"/>
              <a:pPr/>
              <a:t>09/03/2015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8E04-65F8-4215-B3E6-849283E4492F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4525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04AD-75AD-4C5A-BD8D-9D2FE8825ADC}" type="datetimeFigureOut">
              <a:rPr lang="fr-FR" smtClean="0"/>
              <a:pPr/>
              <a:t>09/03/2015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8E04-65F8-4215-B3E6-849283E449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9702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04AD-75AD-4C5A-BD8D-9D2FE8825ADC}" type="datetimeFigureOut">
              <a:rPr lang="fr-FR" smtClean="0"/>
              <a:pPr/>
              <a:t>09/03/2015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8E04-65F8-4215-B3E6-849283E4492F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5433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04AD-75AD-4C5A-BD8D-9D2FE8825ADC}" type="datetimeFigureOut">
              <a:rPr lang="fr-FR" smtClean="0"/>
              <a:pPr/>
              <a:t>09/03/2015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8E04-65F8-4215-B3E6-849283E449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4374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04AD-75AD-4C5A-BD8D-9D2FE8825ADC}" type="datetimeFigureOut">
              <a:rPr lang="fr-FR" smtClean="0"/>
              <a:pPr/>
              <a:t>09/03/2015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8E04-65F8-4215-B3E6-849283E4492F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5022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04AD-75AD-4C5A-BD8D-9D2FE8825ADC}" type="datetimeFigureOut">
              <a:rPr lang="fr-FR" smtClean="0"/>
              <a:pPr/>
              <a:t>09/03/2015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8E04-65F8-4215-B3E6-849283E449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0687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04AD-75AD-4C5A-BD8D-9D2FE8825ADC}" type="datetimeFigureOut">
              <a:rPr lang="fr-FR" smtClean="0"/>
              <a:pPr/>
              <a:t>09/03/2015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8E04-65F8-4215-B3E6-849283E449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1196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04AD-75AD-4C5A-BD8D-9D2FE8825ADC}" type="datetimeFigureOut">
              <a:rPr lang="fr-FR" smtClean="0"/>
              <a:pPr/>
              <a:t>09/03/2015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8E04-65F8-4215-B3E6-849283E449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5943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04AD-75AD-4C5A-BD8D-9D2FE8825ADC}" type="datetimeFigureOut">
              <a:rPr lang="fr-FR" smtClean="0"/>
              <a:pPr/>
              <a:t>09/03/2015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8E04-65F8-4215-B3E6-849283E449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8078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04AD-75AD-4C5A-BD8D-9D2FE8825ADC}" type="datetimeFigureOut">
              <a:rPr lang="fr-FR" smtClean="0"/>
              <a:pPr/>
              <a:t>09/03/2015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8E04-65F8-4215-B3E6-849283E449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1620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04AD-75AD-4C5A-BD8D-9D2FE8825ADC}" type="datetimeFigureOut">
              <a:rPr lang="fr-FR" smtClean="0"/>
              <a:pPr/>
              <a:t>09/03/2015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8E04-65F8-4215-B3E6-849283E4492F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1237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D4304AD-75AD-4C5A-BD8D-9D2FE8825ADC}" type="datetimeFigureOut">
              <a:rPr lang="fr-FR" smtClean="0"/>
              <a:pPr/>
              <a:t>09/03/2015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0F58E04-65F8-4215-B3E6-849283E4492F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5049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Medicaments</a:t>
            </a:r>
            <a:r>
              <a:rPr lang="fr-FR" dirty="0" smtClean="0"/>
              <a:t> de l asthme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9552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III.1-Les bronchodilatateurs</a:t>
            </a:r>
            <a:br>
              <a:rPr lang="fr-FR" sz="36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r>
              <a:rPr lang="fr-FR" sz="36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III.1.1-Les agonistes β2-adrénergiques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sz="2900" b="1" u="sng" dirty="0">
                <a:solidFill>
                  <a:srgbClr val="FF0000"/>
                </a:solidFill>
              </a:rPr>
              <a:t>Indications </a:t>
            </a:r>
            <a:r>
              <a:rPr lang="fr-FR" sz="2900" b="1" u="sng" dirty="0" smtClean="0">
                <a:solidFill>
                  <a:srgbClr val="FF0000"/>
                </a:solidFill>
              </a:rPr>
              <a:t>:</a:t>
            </a:r>
          </a:p>
          <a:p>
            <a:r>
              <a:rPr lang="fr-FR" sz="2000" dirty="0" smtClean="0"/>
              <a:t> </a:t>
            </a:r>
            <a:r>
              <a:rPr lang="fr-FR" sz="2000" b="1" u="sng" dirty="0"/>
              <a:t>1. Agonistes β2 d’action rapide et courte (suspension et poudre pour inhalation) </a:t>
            </a:r>
          </a:p>
          <a:p>
            <a:r>
              <a:rPr lang="fr-FR" sz="2000" dirty="0"/>
              <a:t>*Traitement symptomatique de la crise d’asthme ; </a:t>
            </a:r>
          </a:p>
          <a:p>
            <a:r>
              <a:rPr lang="fr-FR" sz="2000" dirty="0"/>
              <a:t>*Traitement symptomatique des exacerbations au cours de la maladie asthmatique ou de la bronchite chronique obstructive lorsqu’il existe une composante réversible. </a:t>
            </a:r>
          </a:p>
          <a:p>
            <a:r>
              <a:rPr lang="fr-FR" sz="2000" dirty="0"/>
              <a:t>*Prévention de l’asthme d’effort ; </a:t>
            </a:r>
          </a:p>
          <a:p>
            <a:r>
              <a:rPr lang="fr-FR" dirty="0"/>
              <a:t> </a:t>
            </a:r>
            <a:r>
              <a:rPr lang="fr-FR" b="1" u="sng" dirty="0" smtClean="0"/>
              <a:t>2. Agonistes </a:t>
            </a:r>
            <a:r>
              <a:rPr lang="fr-FR" b="1" u="sng" dirty="0"/>
              <a:t>β2 d’action longue (suspension et poudre pour inhalation) : </a:t>
            </a:r>
          </a:p>
          <a:p>
            <a:r>
              <a:rPr lang="fr-FR" dirty="0"/>
              <a:t>Traitement symptomatique continu de l’asthme et d’autres broncho-pneumopathies obstructives réversibles : </a:t>
            </a:r>
          </a:p>
          <a:p>
            <a:r>
              <a:rPr lang="fr-FR" dirty="0"/>
              <a:t>*chez des patients nécessitant des prises quotidiennes de β2 agonistes à action rapide et courte par voie inhalée ; </a:t>
            </a:r>
          </a:p>
          <a:p>
            <a:r>
              <a:rPr lang="fr-FR" dirty="0"/>
              <a:t>*et (ou) en cas de symptômes nocturnes en association avec un traitement anti-inflammatoire continu (corticoïdes inhalés) ; </a:t>
            </a:r>
          </a:p>
          <a:p>
            <a:r>
              <a:rPr lang="fr-FR" dirty="0"/>
              <a:t>*Traitement préventif de l’asthme d’effort. </a:t>
            </a:r>
          </a:p>
          <a:p>
            <a:r>
              <a:rPr lang="fr-FR" dirty="0" smtClean="0"/>
              <a:t>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12386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2328" y="0"/>
            <a:ext cx="9720072" cy="1499616"/>
          </a:xfrm>
        </p:spPr>
        <p:txBody>
          <a:bodyPr/>
          <a:lstStyle/>
          <a:p>
            <a: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III.1-Les bronchodilatateurs</a:t>
            </a:r>
            <a:b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III.1.1-Les agonistes β2-adrénergiques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62101" y="1295400"/>
            <a:ext cx="8267700" cy="4318000"/>
          </a:xfrm>
        </p:spPr>
        <p:txBody>
          <a:bodyPr>
            <a:normAutofit fontScale="25000" lnSpcReduction="20000"/>
          </a:bodyPr>
          <a:lstStyle/>
          <a:p>
            <a:r>
              <a:rPr lang="fr-FR" sz="5600" b="1" u="sng" dirty="0" smtClean="0">
                <a:solidFill>
                  <a:srgbClr val="FF0000"/>
                </a:solidFill>
              </a:rPr>
              <a:t>Effets </a:t>
            </a:r>
            <a:r>
              <a:rPr lang="fr-FR" sz="5600" b="1" u="sng" dirty="0">
                <a:solidFill>
                  <a:srgbClr val="FF0000"/>
                </a:solidFill>
              </a:rPr>
              <a:t>indésirables </a:t>
            </a:r>
            <a:r>
              <a:rPr lang="fr-FR" sz="4500" b="1" u="sng" dirty="0">
                <a:solidFill>
                  <a:srgbClr val="FF0000"/>
                </a:solidFill>
              </a:rPr>
              <a:t>: </a:t>
            </a:r>
          </a:p>
          <a:p>
            <a:r>
              <a:rPr lang="fr-FR" sz="4800" dirty="0"/>
              <a:t>Avec la voie inhalée, certains effets indésirables sont liés au passage systémique. Ils sont observés surtout avec des doses fortes : </a:t>
            </a:r>
          </a:p>
          <a:p>
            <a:r>
              <a:rPr lang="fr-FR" sz="4800" dirty="0"/>
              <a:t>*tremblement des extrémités, crampes musculaires; tachycardie sinusale; </a:t>
            </a:r>
            <a:r>
              <a:rPr lang="fr-FR" sz="4800" dirty="0" err="1"/>
              <a:t>palpitations,troubles</a:t>
            </a:r>
            <a:r>
              <a:rPr lang="fr-FR" sz="4800" dirty="0"/>
              <a:t> du rythme cardiaque; excitation, nervosité, anxiété; céphalées; sueurs, hyperglycémie, hypokaliémie. </a:t>
            </a:r>
          </a:p>
          <a:p>
            <a:r>
              <a:rPr lang="fr-FR" sz="5600" b="1" u="sng" dirty="0">
                <a:solidFill>
                  <a:srgbClr val="FF0000"/>
                </a:solidFill>
              </a:rPr>
              <a:t>Contre-indications et précautions d’emploi : </a:t>
            </a:r>
          </a:p>
          <a:p>
            <a:r>
              <a:rPr lang="fr-FR" sz="4800" dirty="0"/>
              <a:t>*</a:t>
            </a:r>
            <a:r>
              <a:rPr lang="fr-FR" sz="4800" dirty="0" err="1"/>
              <a:t>Hyperthyroïdie,cardiomyopathie</a:t>
            </a:r>
            <a:r>
              <a:rPr lang="fr-FR" sz="4800" dirty="0"/>
              <a:t> </a:t>
            </a:r>
            <a:r>
              <a:rPr lang="fr-FR" sz="4800" dirty="0" err="1"/>
              <a:t>obstructive,troubles</a:t>
            </a:r>
            <a:r>
              <a:rPr lang="fr-FR" sz="4800" dirty="0"/>
              <a:t> du </a:t>
            </a:r>
            <a:r>
              <a:rPr lang="fr-FR" sz="4800" dirty="0" err="1"/>
              <a:t>rythme,coronaropathies,HTA,diabète</a:t>
            </a:r>
            <a:r>
              <a:rPr lang="fr-FR" sz="4800" dirty="0"/>
              <a:t> sucré </a:t>
            </a:r>
          </a:p>
          <a:p>
            <a:r>
              <a:rPr lang="fr-FR" sz="4800" dirty="0"/>
              <a:t>*Infection bronchique et bronchorrhée abondante, un traitement approprié est nécessaire pour obtenir une diffusion correcte du médicament dans les bronches.  </a:t>
            </a:r>
            <a:endParaRPr lang="fr-FR" sz="4800" dirty="0" smtClean="0"/>
          </a:p>
          <a:p>
            <a:r>
              <a:rPr lang="fr-FR" sz="5600" b="1" u="sng" dirty="0" smtClean="0">
                <a:solidFill>
                  <a:srgbClr val="FF0000"/>
                </a:solidFill>
              </a:rPr>
              <a:t>Interactions </a:t>
            </a:r>
            <a:r>
              <a:rPr lang="fr-FR" sz="5600" b="1" u="sng" dirty="0">
                <a:solidFill>
                  <a:srgbClr val="FF0000"/>
                </a:solidFill>
              </a:rPr>
              <a:t>médicamenteuses : </a:t>
            </a:r>
          </a:p>
          <a:p>
            <a:r>
              <a:rPr lang="fr-FR" sz="4800" dirty="0"/>
              <a:t>• Formes orales à libération prolongée : </a:t>
            </a:r>
          </a:p>
          <a:p>
            <a:r>
              <a:rPr lang="fr-FR" sz="4800" dirty="0"/>
              <a:t>-</a:t>
            </a:r>
            <a:r>
              <a:rPr lang="fr-FR" sz="4800" dirty="0" err="1"/>
              <a:t>Terbutaline</a:t>
            </a:r>
            <a:r>
              <a:rPr lang="fr-FR" sz="4800" dirty="0"/>
              <a:t> (</a:t>
            </a:r>
            <a:r>
              <a:rPr lang="fr-FR" sz="4800" dirty="0" err="1"/>
              <a:t>Bricanyl</a:t>
            </a:r>
            <a:r>
              <a:rPr lang="fr-FR" sz="4800" dirty="0"/>
              <a:t> LP), </a:t>
            </a:r>
            <a:r>
              <a:rPr lang="fr-FR" sz="4800" dirty="0" err="1"/>
              <a:t>Bambutérol</a:t>
            </a:r>
            <a:r>
              <a:rPr lang="fr-FR" sz="4800" dirty="0"/>
              <a:t> (</a:t>
            </a:r>
            <a:r>
              <a:rPr lang="fr-FR" sz="4800" dirty="0" err="1"/>
              <a:t>Oxeol</a:t>
            </a:r>
            <a:r>
              <a:rPr lang="fr-FR" sz="4800" dirty="0"/>
              <a:t>): </a:t>
            </a:r>
          </a:p>
          <a:p>
            <a:r>
              <a:rPr lang="fr-FR" sz="4800" dirty="0"/>
              <a:t>*Association déconseillée avec : Anesthésiques volatils halogénés (risque accrus d’arythmies). </a:t>
            </a:r>
          </a:p>
          <a:p>
            <a:r>
              <a:rPr lang="fr-FR" sz="4800" dirty="0"/>
              <a:t>Antagonisme pharmacologique avec les β-bloquants. </a:t>
            </a:r>
          </a:p>
          <a:p>
            <a:r>
              <a:rPr lang="fr-FR" sz="4800" dirty="0"/>
              <a:t>• Formes injectables : -</a:t>
            </a:r>
            <a:r>
              <a:rPr lang="fr-FR" sz="4800" dirty="0" err="1"/>
              <a:t>Terbutaline</a:t>
            </a:r>
            <a:r>
              <a:rPr lang="fr-FR" sz="4800" dirty="0"/>
              <a:t> (</a:t>
            </a:r>
            <a:r>
              <a:rPr lang="fr-FR" sz="4800" dirty="0" err="1"/>
              <a:t>Brycanyl</a:t>
            </a:r>
            <a:r>
              <a:rPr lang="fr-FR" sz="4800" dirty="0"/>
              <a:t> injectable), </a:t>
            </a:r>
            <a:r>
              <a:rPr lang="fr-FR" sz="4800" dirty="0" err="1"/>
              <a:t>Salbutamol</a:t>
            </a:r>
            <a:r>
              <a:rPr lang="fr-FR" sz="4800" dirty="0"/>
              <a:t> (</a:t>
            </a:r>
            <a:r>
              <a:rPr lang="fr-FR" sz="4800" dirty="0" err="1"/>
              <a:t>Ventoline</a:t>
            </a:r>
            <a:r>
              <a:rPr lang="fr-FR" sz="4800" dirty="0"/>
              <a:t> injectable) : </a:t>
            </a:r>
          </a:p>
          <a:p>
            <a:r>
              <a:rPr lang="fr-FR" sz="4800" dirty="0"/>
              <a:t>*Associations déconseillées : anesthésiques volatils halogénés (risques accrus d’arythmies), solutés alcalins (incompatibilité) </a:t>
            </a:r>
          </a:p>
          <a:p>
            <a:r>
              <a:rPr lang="fr-FR" sz="4800" dirty="0"/>
              <a:t> *Associations à utiliser avec précaution : antidiabétiques (élévation de la glycémie) </a:t>
            </a:r>
          </a:p>
          <a:p>
            <a:r>
              <a:rPr lang="fr-FR" sz="4800" dirty="0"/>
              <a:t>*Antagonisme pharmacologiques avec les β-bloquants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43290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III.1-Les bronchodilatateurs</a:t>
            </a:r>
            <a:b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III-1-2-Les anticholinergiques 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3352800"/>
          </a:xfrm>
        </p:spPr>
        <p:txBody>
          <a:bodyPr>
            <a:normAutofit/>
          </a:bodyPr>
          <a:lstStyle/>
          <a:p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Les médicaments anticholinergiques utilisés dans l’asthme sont : l’</a:t>
            </a:r>
            <a:r>
              <a:rPr lang="fr-FR" sz="2400" spc="100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ipratropium</a:t>
            </a:r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 (</a:t>
            </a:r>
            <a:r>
              <a:rPr lang="fr-FR" sz="2400" spc="100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atrovent</a:t>
            </a:r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®), l’</a:t>
            </a:r>
            <a:r>
              <a:rPr lang="fr-FR" sz="2400" spc="100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oxytropium</a:t>
            </a:r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 (</a:t>
            </a:r>
            <a:r>
              <a:rPr lang="fr-FR" sz="2400" spc="100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tersigat</a:t>
            </a:r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®) et le </a:t>
            </a:r>
            <a:r>
              <a:rPr lang="fr-FR" sz="2400" spc="100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triotropium</a:t>
            </a:r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 (</a:t>
            </a:r>
            <a:r>
              <a:rPr lang="fr-FR" sz="2400" spc="100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spiriva</a:t>
            </a:r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®), ce dernier produit possède une « longue durée d’action » </a:t>
            </a:r>
            <a:b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</a:br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système cholinergique au niveau </a:t>
            </a:r>
            <a:r>
              <a:rPr lang="fr-FR" sz="2400" spc="100" dirty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des </a:t>
            </a:r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bronches.</a:t>
            </a:r>
          </a:p>
          <a:p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Le </a:t>
            </a:r>
            <a:r>
              <a:rPr lang="fr-FR" sz="2400" spc="100" dirty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système cholinergique est composé de fibre pré-ganglionnaire reliant les centres parasympathiques aux ganglions des bronches puis des fibres post-ganglionnaires rejoignant les synapses </a:t>
            </a:r>
            <a:r>
              <a:rPr lang="fr-FR" sz="2400" spc="100" dirty="0" err="1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neuroeffectrices</a:t>
            </a:r>
            <a:r>
              <a:rPr lang="fr-FR" sz="2400" spc="100" dirty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 au niveau des différentes structures bronchiques : muscles lisses, glandes sécrétrices, vaisseaux… </a:t>
            </a:r>
          </a:p>
        </p:txBody>
      </p:sp>
    </p:spTree>
    <p:extLst>
      <p:ext uri="{BB962C8B-B14F-4D97-AF65-F5344CB8AC3E}">
        <p14:creationId xmlns:p14="http://schemas.microsoft.com/office/powerpoint/2010/main" xmlns="" val="253035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Il comprend 3 types de récepteurs </a:t>
            </a:r>
            <a:r>
              <a:rPr lang="fr-FR" sz="2400" spc="100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muscariniques</a:t>
            </a:r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 appelées M1, M2, M3. Les récepteurs M1 assurent la transmission au niveau des ganglions, conjointement avec les récepteurs nicotiniques N1.  </a:t>
            </a:r>
          </a:p>
          <a:p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Les récepteurs M2 sont présents au niveau </a:t>
            </a:r>
            <a:r>
              <a:rPr lang="fr-FR" sz="2400" spc="100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présynaptique</a:t>
            </a:r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 de synapses </a:t>
            </a:r>
            <a:r>
              <a:rPr lang="fr-FR" sz="2400" spc="100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neuro</a:t>
            </a:r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-effectrices. Ils sont stimulés par l’acétylcholine libérée dans l’espace synaptique et inhibe la libération de cette dernière (rétrocontrôle négatif).</a:t>
            </a:r>
          </a:p>
          <a:p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  Les récepteurs M3 sont post-synaptiques et engendrent les effets systémiques de l’acétylcholine : </a:t>
            </a:r>
            <a:r>
              <a:rPr lang="fr-FR" sz="2400" spc="100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bronchoconstriction</a:t>
            </a:r>
            <a:r>
              <a:rPr lang="fr-FR" sz="2400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, hypersécrétion bronchique, vasodilatation, exsudation plasmatique </a:t>
            </a:r>
            <a:r>
              <a:rPr lang="fr-FR" sz="2400" spc="100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etc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III.1-Les bronchodilatateurs</a:t>
            </a:r>
            <a:b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III.1.1-Les agonistes β2-adrénergiques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u="sng" dirty="0">
                <a:solidFill>
                  <a:srgbClr val="FF0000"/>
                </a:solidFill>
              </a:rPr>
              <a:t>Propriétés des anticholinergiques : </a:t>
            </a:r>
          </a:p>
          <a:p>
            <a:r>
              <a:rPr lang="fr-FR" dirty="0"/>
              <a:t>Le système cholinergique est mis en jeu sous l’influence de la stimulation des récepteurs à l’irritation, situés dans les bronches sous l’influence d’agents irritant (chlore, fumée de tabac, SO2…) ou des médiateurs de l’inflammation. </a:t>
            </a:r>
          </a:p>
          <a:p>
            <a:r>
              <a:rPr lang="fr-FR" dirty="0"/>
              <a:t>Il est donc possible d’interrompre la transmission cholinergique avec des substances bloquant les récepteurs muscariniques M3 au niveau postsynaptique </a:t>
            </a:r>
            <a:r>
              <a:rPr lang="fr-FR" dirty="0" err="1"/>
              <a:t>neuroeffecteur</a:t>
            </a:r>
            <a:r>
              <a:rPr lang="fr-FR" dirty="0"/>
              <a:t> ou M1 au niveau des ganglions. Les antagonistes </a:t>
            </a:r>
            <a:r>
              <a:rPr lang="fr-FR" dirty="0" err="1"/>
              <a:t>cholinegiques</a:t>
            </a:r>
            <a:r>
              <a:rPr lang="fr-FR" dirty="0"/>
              <a:t> actuellement commercialisés dans le traitement de l’asthme, l’</a:t>
            </a:r>
            <a:r>
              <a:rPr lang="fr-FR" dirty="0" err="1"/>
              <a:t>ipratropium</a:t>
            </a:r>
            <a:r>
              <a:rPr lang="fr-FR" dirty="0"/>
              <a:t> et l’</a:t>
            </a:r>
            <a:r>
              <a:rPr lang="fr-FR" dirty="0" err="1"/>
              <a:t>oxytropium</a:t>
            </a:r>
            <a:r>
              <a:rPr lang="fr-FR" dirty="0"/>
              <a:t>, sont des antagonistes non spécifiques M1 M2 M3.  </a:t>
            </a:r>
          </a:p>
          <a:p>
            <a:r>
              <a:rPr lang="fr-FR" dirty="0"/>
              <a:t>Un nouveau médicament devrait être prochainement commercialisé Il s’agit du </a:t>
            </a:r>
            <a:r>
              <a:rPr lang="fr-FR" dirty="0" err="1"/>
              <a:t>Triotropium</a:t>
            </a:r>
            <a:r>
              <a:rPr lang="fr-FR" dirty="0"/>
              <a:t>, un antagoniste M3 à longue durée d’action, antagoniste M2 de courte durée d’action. Outre l’asthme, le médicament s’avère intéressant dans le traitement de la BPCO. </a:t>
            </a:r>
          </a:p>
          <a:p>
            <a:r>
              <a:rPr lang="fr-FR" b="1" u="sng" dirty="0">
                <a:solidFill>
                  <a:srgbClr val="FF0000"/>
                </a:solidFill>
              </a:rPr>
              <a:t>Mécanisme d’action : </a:t>
            </a:r>
          </a:p>
          <a:p>
            <a:r>
              <a:rPr lang="fr-FR" dirty="0"/>
              <a:t>L’action de ces médicaments est due à l’effet parasympatholytique responsable d’une </a:t>
            </a:r>
            <a:r>
              <a:rPr lang="fr-FR" dirty="0" err="1"/>
              <a:t>bronchodilatation</a:t>
            </a:r>
            <a:r>
              <a:rPr lang="fr-FR" dirty="0"/>
              <a:t>, d’une inhibition d’une bronchoconstriction au niveau des vois aériennes de gros calibre (&gt;2 mm) et d’une inhibition de la </a:t>
            </a:r>
            <a:r>
              <a:rPr lang="fr-FR" dirty="0" err="1"/>
              <a:t>dégranulation</a:t>
            </a:r>
            <a:r>
              <a:rPr lang="fr-FR" dirty="0"/>
              <a:t> du mastocyte et du basophile. </a:t>
            </a:r>
          </a:p>
          <a:p>
            <a:r>
              <a:rPr lang="fr-FR" dirty="0"/>
              <a:t>Les asthmes qui répondent le mieux aux anticholinergiques sont ceux où la composante irritative est importante comme l’asthme d’effort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00576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8" y="-100584"/>
            <a:ext cx="9720072" cy="1499616"/>
          </a:xfrm>
        </p:spPr>
        <p:txBody>
          <a:bodyPr/>
          <a:lstStyle/>
          <a:p>
            <a: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III.1-Les bronchodilatateurs</a:t>
            </a:r>
            <a:b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III.1.1-Les agonistes β2-adrénergiques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4728" y="1054100"/>
            <a:ext cx="9720073" cy="4353560"/>
          </a:xfrm>
        </p:spPr>
        <p:txBody>
          <a:bodyPr>
            <a:noAutofit/>
          </a:bodyPr>
          <a:lstStyle/>
          <a:p>
            <a:r>
              <a:rPr lang="fr-FR" sz="1600" b="1" u="sng" dirty="0">
                <a:solidFill>
                  <a:srgbClr val="FF0000"/>
                </a:solidFill>
              </a:rPr>
              <a:t>Indications : </a:t>
            </a:r>
          </a:p>
          <a:p>
            <a:r>
              <a:rPr lang="fr-FR" sz="1400" dirty="0"/>
              <a:t>-Traitement de fond de l’asthme et des broncho-pneumopathies chroniques obstructives </a:t>
            </a:r>
          </a:p>
          <a:p>
            <a:r>
              <a:rPr lang="fr-FR" sz="1400" dirty="0" smtClean="0"/>
              <a:t>-Traitement </a:t>
            </a:r>
            <a:r>
              <a:rPr lang="fr-FR" sz="1400" dirty="0"/>
              <a:t>de la crise d’asthme (en association avec un β2 stimulant ou isolément en cas de contre- indication aux β2-stimulants) </a:t>
            </a:r>
          </a:p>
          <a:p>
            <a:r>
              <a:rPr lang="fr-FR" sz="1400" dirty="0"/>
              <a:t>-Traitement en milieu spécialisé des asthmes aigus sévères et poussées aigus de bronchopneumopathie chronique obstructive (solutions pour nébuliseur) </a:t>
            </a:r>
          </a:p>
          <a:p>
            <a:r>
              <a:rPr lang="fr-FR" sz="1400" dirty="0"/>
              <a:t>Il existe des spécialités associant un anticholinergique et un β2-stimulant d’action rapide et courte (suspension pour inhalation et poudre pour </a:t>
            </a:r>
            <a:r>
              <a:rPr lang="fr-FR" sz="1400" dirty="0" smtClean="0"/>
              <a:t>inhalation</a:t>
            </a:r>
            <a:endParaRPr lang="fr-FR" sz="1400" dirty="0"/>
          </a:p>
          <a:p>
            <a:r>
              <a:rPr lang="fr-FR" sz="1600" b="1" u="sng" dirty="0">
                <a:solidFill>
                  <a:srgbClr val="FF0000"/>
                </a:solidFill>
              </a:rPr>
              <a:t>Effets </a:t>
            </a:r>
            <a:r>
              <a:rPr lang="fr-FR" sz="1600" b="1" u="sng" dirty="0" smtClean="0">
                <a:solidFill>
                  <a:srgbClr val="FF0000"/>
                </a:solidFill>
              </a:rPr>
              <a:t>indésirables</a:t>
            </a:r>
          </a:p>
          <a:p>
            <a:r>
              <a:rPr lang="fr-FR" sz="1400" dirty="0" smtClean="0"/>
              <a:t> </a:t>
            </a:r>
            <a:r>
              <a:rPr lang="fr-FR" sz="1400" dirty="0"/>
              <a:t>rares : sécheresse de la bouche, irritation pharyngée, toux, bronchospasme paradoxal déclenché par l’inhalation qui contre-indique la poursuite du traitement. </a:t>
            </a:r>
          </a:p>
          <a:p>
            <a:r>
              <a:rPr lang="fr-FR" sz="1400" dirty="0" smtClean="0"/>
              <a:t>L’hypersécrétion </a:t>
            </a:r>
            <a:r>
              <a:rPr lang="fr-FR" sz="1400" dirty="0"/>
              <a:t>et l’infection des bronches peuvent réduire l’action du produit  (mauvaise pénétration)       traiter toute surinfection bronchique associée</a:t>
            </a:r>
            <a:r>
              <a:rPr lang="fr-FR" sz="1400" dirty="0" smtClean="0"/>
              <a:t>.</a:t>
            </a:r>
          </a:p>
          <a:p>
            <a:r>
              <a:rPr lang="fr-FR" sz="1400" dirty="0" smtClean="0"/>
              <a:t> </a:t>
            </a:r>
            <a:r>
              <a:rPr lang="fr-FR" sz="1400" dirty="0"/>
              <a:t>Grossesse : déconseillés au 1e trimestre par précaution (malgré l’absence d’effets tératogènes chez l’animal), Allaitement : déconseillé (absence de données) </a:t>
            </a:r>
          </a:p>
        </p:txBody>
      </p:sp>
    </p:spTree>
    <p:extLst>
      <p:ext uri="{BB962C8B-B14F-4D97-AF65-F5344CB8AC3E}">
        <p14:creationId xmlns:p14="http://schemas.microsoft.com/office/powerpoint/2010/main" xmlns="" val="263093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III.1-Les bronchodilatateurs</a:t>
            </a:r>
            <a:b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III.1.1-Les agonistes β2-adrénergiques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1CADE4"/>
              </a:buClr>
            </a:pPr>
            <a:r>
              <a:rPr lang="fr-FR" sz="1600" b="1" u="sng" dirty="0">
                <a:solidFill>
                  <a:srgbClr val="FF0000"/>
                </a:solidFill>
              </a:rPr>
              <a:t>Interactions médicamenteuses:  </a:t>
            </a:r>
          </a:p>
          <a:p>
            <a:pPr lvl="0">
              <a:buClr>
                <a:srgbClr val="1CADE4"/>
              </a:buClr>
            </a:pPr>
            <a:r>
              <a:rPr lang="fr-FR" sz="1400" dirty="0">
                <a:solidFill>
                  <a:prstClr val="black"/>
                </a:solidFill>
              </a:rPr>
              <a:t>Association des médicaments </a:t>
            </a:r>
            <a:r>
              <a:rPr lang="fr-FR" sz="1400" dirty="0" err="1">
                <a:solidFill>
                  <a:prstClr val="black"/>
                </a:solidFill>
              </a:rPr>
              <a:t>atropiniques</a:t>
            </a:r>
            <a:r>
              <a:rPr lang="fr-FR" sz="1400" dirty="0">
                <a:solidFill>
                  <a:prstClr val="black"/>
                </a:solidFill>
              </a:rPr>
              <a:t> (addition des effets indésirables) : </a:t>
            </a:r>
          </a:p>
          <a:p>
            <a:pPr lvl="0">
              <a:buClr>
                <a:srgbClr val="1CADE4"/>
              </a:buClr>
            </a:pPr>
            <a:r>
              <a:rPr lang="fr-FR" sz="1400" dirty="0">
                <a:solidFill>
                  <a:prstClr val="black"/>
                </a:solidFill>
              </a:rPr>
              <a:t>- les antidépresseurs </a:t>
            </a:r>
            <a:r>
              <a:rPr lang="fr-FR" sz="1400" dirty="0" err="1">
                <a:solidFill>
                  <a:prstClr val="black"/>
                </a:solidFill>
              </a:rPr>
              <a:t>imipraminiques</a:t>
            </a:r>
            <a:r>
              <a:rPr lang="fr-FR" sz="1400" dirty="0">
                <a:solidFill>
                  <a:prstClr val="black"/>
                </a:solidFill>
              </a:rPr>
              <a:t>,  - les antihistaminiques H1 </a:t>
            </a:r>
            <a:r>
              <a:rPr lang="fr-FR" sz="1400" dirty="0" err="1">
                <a:solidFill>
                  <a:prstClr val="black"/>
                </a:solidFill>
              </a:rPr>
              <a:t>atropiniques</a:t>
            </a:r>
            <a:r>
              <a:rPr lang="fr-FR" sz="1400" dirty="0">
                <a:solidFill>
                  <a:prstClr val="black"/>
                </a:solidFill>
              </a:rPr>
              <a:t>,  - les antiparkinsoniens anticholinergiques,  - les antispasmodiques </a:t>
            </a:r>
            <a:r>
              <a:rPr lang="fr-FR" sz="1400" dirty="0" err="1">
                <a:solidFill>
                  <a:prstClr val="black"/>
                </a:solidFill>
              </a:rPr>
              <a:t>atropiniques</a:t>
            </a:r>
            <a:r>
              <a:rPr lang="fr-FR" sz="1400" dirty="0">
                <a:solidFill>
                  <a:prstClr val="black"/>
                </a:solidFill>
              </a:rPr>
              <a:t>,  - le </a:t>
            </a:r>
            <a:r>
              <a:rPr lang="fr-FR" sz="1400" dirty="0" err="1">
                <a:solidFill>
                  <a:prstClr val="black"/>
                </a:solidFill>
              </a:rPr>
              <a:t>disopyramide</a:t>
            </a:r>
            <a:r>
              <a:rPr lang="fr-FR" sz="1400" dirty="0">
                <a:solidFill>
                  <a:prstClr val="black"/>
                </a:solidFill>
              </a:rPr>
              <a:t>,  - les neuroleptiques </a:t>
            </a:r>
            <a:r>
              <a:rPr lang="fr-FR" sz="1400" dirty="0" err="1">
                <a:solidFill>
                  <a:prstClr val="black"/>
                </a:solidFill>
              </a:rPr>
              <a:t>phénothiaziniques</a:t>
            </a:r>
            <a:r>
              <a:rPr lang="fr-FR" sz="1400" dirty="0">
                <a:solidFill>
                  <a:prstClr val="black"/>
                </a:solidFill>
              </a:rPr>
              <a:t> ainsi que la </a:t>
            </a:r>
            <a:r>
              <a:rPr lang="fr-FR" sz="1400" dirty="0" err="1">
                <a:solidFill>
                  <a:prstClr val="black"/>
                </a:solidFill>
              </a:rPr>
              <a:t>clozapinec</a:t>
            </a:r>
            <a:r>
              <a:rPr lang="fr-FR" sz="1400" dirty="0">
                <a:solidFill>
                  <a:prstClr val="black"/>
                </a:solidFill>
              </a:rPr>
              <a:t> bronchospasme réversible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2555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86384"/>
          </a:xfrm>
        </p:spPr>
        <p:txBody>
          <a:bodyPr>
            <a:normAutofit fontScale="90000"/>
          </a:bodyPr>
          <a:lstStyle/>
          <a:p>
            <a:r>
              <a:rPr lang="fr-FR" sz="28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III.1-Les bronchodilatateurs</a:t>
            </a:r>
            <a:br>
              <a:rPr lang="fr-FR" sz="28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r>
              <a:rPr lang="fr-FR" sz="2800" cap="none" spc="0" dirty="0">
                <a:solidFill>
                  <a:prstClr val="black"/>
                </a:solidFill>
                <a:latin typeface="Tw Cen MT" panose="020B0602020104020603"/>
              </a:rPr>
              <a:t>III-1-3-Les </a:t>
            </a:r>
            <a:r>
              <a:rPr lang="fr-FR" sz="2800" cap="none" spc="0" dirty="0" err="1">
                <a:solidFill>
                  <a:prstClr val="black"/>
                </a:solidFill>
                <a:latin typeface="Tw Cen MT" panose="020B0602020104020603"/>
              </a:rPr>
              <a:t>méthylxanthines</a:t>
            </a:r>
            <a: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/>
            </a:r>
            <a:b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4128" y="1371600"/>
            <a:ext cx="9720073" cy="4023360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III-1-3-Les </a:t>
            </a:r>
            <a:r>
              <a:rPr lang="fr-FR" dirty="0" err="1"/>
              <a:t>méthylxanthines</a:t>
            </a:r>
            <a:r>
              <a:rPr lang="fr-FR" dirty="0"/>
              <a:t>  Théophylline, caféine et théobromine;  </a:t>
            </a:r>
            <a:endParaRPr lang="fr-FR" dirty="0" smtClean="0"/>
          </a:p>
          <a:p>
            <a:r>
              <a:rPr lang="fr-FR" b="1" u="sng" dirty="0" smtClean="0">
                <a:solidFill>
                  <a:srgbClr val="FF0000"/>
                </a:solidFill>
              </a:rPr>
              <a:t>Mécanisme </a:t>
            </a:r>
            <a:r>
              <a:rPr lang="fr-FR" b="1" u="sng" dirty="0">
                <a:solidFill>
                  <a:srgbClr val="FF0000"/>
                </a:solidFill>
              </a:rPr>
              <a:t>d’action:  </a:t>
            </a:r>
          </a:p>
          <a:p>
            <a:r>
              <a:rPr lang="fr-FR" dirty="0" smtClean="0"/>
              <a:t> </a:t>
            </a:r>
            <a:r>
              <a:rPr lang="fr-FR" dirty="0"/>
              <a:t>L’inhibition des PDE : une superfamille d'enzymes responsables de la dégradation des nucléotides cyclique, l'</a:t>
            </a:r>
            <a:r>
              <a:rPr lang="fr-FR" dirty="0" err="1"/>
              <a:t>AMPc</a:t>
            </a:r>
            <a:r>
              <a:rPr lang="fr-FR" dirty="0"/>
              <a:t> et le </a:t>
            </a:r>
            <a:r>
              <a:rPr lang="fr-FR" dirty="0" err="1"/>
              <a:t>GMPc</a:t>
            </a:r>
            <a:r>
              <a:rPr lang="fr-FR" dirty="0"/>
              <a:t> → accumulation intracellulaire des nucléotides cycliques → stimulation de la fonction cardiaque, relaxation </a:t>
            </a:r>
            <a:r>
              <a:rPr lang="fr-FR" dirty="0" smtClean="0"/>
              <a:t>des muscles </a:t>
            </a:r>
            <a:r>
              <a:rPr lang="fr-FR" dirty="0"/>
              <a:t>lisses , ↓ de l'activité immunitaire et </a:t>
            </a:r>
            <a:r>
              <a:rPr lang="fr-FR" dirty="0" smtClean="0"/>
              <a:t>inflammatoire </a:t>
            </a:r>
            <a:r>
              <a:rPr lang="fr-FR" dirty="0"/>
              <a:t>des cellules spécifiques. </a:t>
            </a:r>
            <a:endParaRPr lang="fr-FR" dirty="0" smtClean="0"/>
          </a:p>
          <a:p>
            <a:r>
              <a:rPr lang="fr-FR" dirty="0"/>
              <a:t>La PDE4 semble être la plus directement impliquée dans les actions des </a:t>
            </a:r>
            <a:r>
              <a:rPr lang="fr-FR" dirty="0" err="1"/>
              <a:t>méthylxanthines</a:t>
            </a:r>
            <a:r>
              <a:rPr lang="fr-FR" dirty="0"/>
              <a:t> sur le muscle lisse des voies aériennes et sur les cellules inflammatoires. </a:t>
            </a: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 </a:t>
            </a:r>
            <a:r>
              <a:rPr lang="fr-FR" dirty="0"/>
              <a:t>Antagonisme compétitif des récepteurs membranaire de l'adénosine</a:t>
            </a:r>
            <a:r>
              <a:rPr lang="fr-FR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 </a:t>
            </a:r>
            <a:r>
              <a:rPr lang="fr-FR" dirty="0"/>
              <a:t>Effets directs sur la concentration intracellulaire de Ca et indirects par hyperpolarisation membranaire</a:t>
            </a:r>
            <a:r>
              <a:rPr lang="fr-FR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 </a:t>
            </a:r>
            <a:r>
              <a:rPr lang="fr-FR" dirty="0"/>
              <a:t>L'action anti-inflammatoire peut être due à l’activation des histone-</a:t>
            </a:r>
            <a:r>
              <a:rPr lang="fr-FR" dirty="0" err="1"/>
              <a:t>désacétylases</a:t>
            </a:r>
            <a:r>
              <a:rPr lang="fr-FR" dirty="0"/>
              <a:t> dans le noyau → ↓ transcription de plusieurs gènes pro-inflammatoires et ↑ l'effet des corticostéroïdes. </a:t>
            </a:r>
          </a:p>
        </p:txBody>
      </p:sp>
    </p:spTree>
    <p:extLst>
      <p:ext uri="{BB962C8B-B14F-4D97-AF65-F5344CB8AC3E}">
        <p14:creationId xmlns:p14="http://schemas.microsoft.com/office/powerpoint/2010/main" xmlns="" val="60618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400" y="585216"/>
            <a:ext cx="9821507" cy="1127858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16" y="1943100"/>
            <a:ext cx="9720073" cy="4023360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Propriétés pharmacologiques:  </a:t>
            </a:r>
          </a:p>
          <a:p>
            <a:pPr marL="0" indent="0">
              <a:buNone/>
            </a:pPr>
            <a:r>
              <a:rPr lang="fr-FR" dirty="0" smtClean="0"/>
              <a:t>  </a:t>
            </a:r>
            <a:r>
              <a:rPr lang="fr-FR" dirty="0"/>
              <a:t>Sur les voies respiratoires   </a:t>
            </a:r>
          </a:p>
          <a:p>
            <a:r>
              <a:rPr lang="fr-FR" dirty="0"/>
              <a:t>- </a:t>
            </a:r>
            <a:r>
              <a:rPr lang="fr-FR" dirty="0" err="1"/>
              <a:t>Bronchodilatation</a:t>
            </a:r>
            <a:r>
              <a:rPr lang="fr-FR" dirty="0"/>
              <a:t> (principale action thérapeutique dans l'asthme). - stimulation respiratoire par action centrale : théophylline et la caféine utilisées pour la prévention de l'apnée du nouveau-né. -  ð Effets sur les muscles squelettiques Améliorent la contractilité et inversent la fatigue du diaphragme → capacité de la théophylline à ↑ la réponse </a:t>
            </a:r>
            <a:r>
              <a:rPr lang="fr-FR" dirty="0" err="1"/>
              <a:t>ventilatoire</a:t>
            </a:r>
            <a:r>
              <a:rPr lang="fr-FR" dirty="0"/>
              <a:t> à l'hypoxie et à ↓ la dyspnée.  </a:t>
            </a:r>
          </a:p>
          <a:p>
            <a:r>
              <a:rPr lang="fr-FR" dirty="0"/>
              <a:t>Propriétés pharmacocinétiques : </a:t>
            </a:r>
          </a:p>
          <a:p>
            <a:r>
              <a:rPr lang="fr-FR" dirty="0"/>
              <a:t>- Le taux d'absorption de la théophylline est influencé par différents facteurs : la nourriture, position allongé, sommeil… - Le taux d’absorption est soumis à une variabilité interindividuelle.  - Distribués dans tous les compartiments de l'organisme, ils traversent le placenta et passent dans le lait maternel.  - La théophylline est liée aux protéines plasmatiques plus que la caféine. - Métabolisme hépatique. - La demi-vie plasmatique de la théophylline : Variabilité interindividuelle (↓ chez l'enfant que chez l'adulte mais considérablement ↑ chez le prématuré et le nouveau-né).  - la conversion de la théophylline à la caféine est importante chez les prématurés, elle est à peine décelable chez l’adulte. </a:t>
            </a:r>
          </a:p>
        </p:txBody>
      </p:sp>
    </p:spTree>
    <p:extLst>
      <p:ext uri="{BB962C8B-B14F-4D97-AF65-F5344CB8AC3E}">
        <p14:creationId xmlns:p14="http://schemas.microsoft.com/office/powerpoint/2010/main" xmlns="" val="275655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29284"/>
          </a:xfrm>
        </p:spPr>
        <p:txBody>
          <a:bodyPr>
            <a:normAutofit fontScale="90000"/>
          </a:bodyPr>
          <a:lstStyle/>
          <a:p>
            <a:pPr marL="91440" lvl="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</a:pPr>
            <a:r>
              <a:rPr lang="fr-FR" sz="2200" cap="none" spc="0" dirty="0">
                <a:solidFill>
                  <a:prstClr val="black"/>
                </a:solidFill>
                <a:latin typeface="Tw Cen MT" panose="020B0602020104020603"/>
              </a:rPr>
              <a:t>III-2-Les anti-inflammatoires : </a:t>
            </a:r>
            <a:br>
              <a:rPr lang="fr-FR" sz="2200" cap="none" spc="0" dirty="0">
                <a:solidFill>
                  <a:prstClr val="black"/>
                </a:solidFill>
                <a:latin typeface="Tw Cen MT" panose="020B0602020104020603"/>
              </a:rPr>
            </a:br>
            <a:r>
              <a:rPr lang="fr-FR" sz="2200" cap="none" spc="0" dirty="0" smtClean="0">
                <a:solidFill>
                  <a:prstClr val="black"/>
                </a:solidFill>
                <a:latin typeface="Tw Cen MT" panose="020B0602020104020603"/>
              </a:rPr>
              <a:t> </a:t>
            </a:r>
            <a:r>
              <a:rPr lang="fr-FR" sz="2200" cap="none" spc="0" dirty="0">
                <a:solidFill>
                  <a:prstClr val="black"/>
                </a:solidFill>
                <a:latin typeface="Tw Cen MT" panose="020B0602020104020603"/>
              </a:rPr>
              <a:t>III-2-1 les glucocorticoïdes :   </a:t>
            </a:r>
            <a:br>
              <a:rPr lang="fr-FR" sz="2200" cap="none" spc="0" dirty="0">
                <a:solidFill>
                  <a:prstClr val="black"/>
                </a:solidFill>
                <a:latin typeface="Tw Cen MT" panose="020B0602020104020603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22528" y="1536700"/>
            <a:ext cx="9720073" cy="4023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  </a:t>
            </a:r>
            <a:endParaRPr lang="fr-FR" dirty="0"/>
          </a:p>
          <a:p>
            <a:r>
              <a:rPr lang="fr-FR" dirty="0"/>
              <a:t>Particulièrement efficaces dans l'inhibition de l'inflammation des voies respiratoires, ils: </a:t>
            </a:r>
          </a:p>
          <a:p>
            <a:r>
              <a:rPr lang="fr-FR" dirty="0" smtClean="0"/>
              <a:t>modulent </a:t>
            </a:r>
            <a:r>
              <a:rPr lang="fr-FR" dirty="0"/>
              <a:t>la synthèse des cytokines pro-inflammatoires et des </a:t>
            </a:r>
            <a:r>
              <a:rPr lang="fr-FR" dirty="0" err="1"/>
              <a:t>chimiokines</a:t>
            </a:r>
            <a:r>
              <a:rPr lang="fr-FR" dirty="0"/>
              <a:t>;  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inhibent la synthèse des </a:t>
            </a:r>
            <a:r>
              <a:rPr lang="fr-FR" dirty="0" err="1"/>
              <a:t>eicosanoïdes</a:t>
            </a:r>
            <a:r>
              <a:rPr lang="fr-FR" dirty="0"/>
              <a:t>;  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inhibent l'accumulation des basophiles, éosinophiles, et d'autres leucocytes dans les tissus pulmonaires,  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diminuent la perméabilité vasculaire  </a:t>
            </a:r>
          </a:p>
          <a:p>
            <a:r>
              <a:rPr lang="fr-FR" dirty="0"/>
              <a:t>Ils n'ont pas d'effet direct sur le muscle lisse bronchique.  L'administration chronique par voie orale et parentérale → graves E II → réservés aux traitements d’urgence, quand il n'a y pas une amélioration de façon adéquate avec des bronchodilatateurs. Le traitement de contrôle est maintenu avec les corticoïdes inhalés. </a:t>
            </a:r>
          </a:p>
        </p:txBody>
      </p:sp>
    </p:spTree>
    <p:extLst>
      <p:ext uri="{BB962C8B-B14F-4D97-AF65-F5344CB8AC3E}">
        <p14:creationId xmlns:p14="http://schemas.microsoft.com/office/powerpoint/2010/main" xmlns="" val="386392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8092" y="0"/>
            <a:ext cx="9720072" cy="1499616"/>
          </a:xfrm>
        </p:spPr>
        <p:txBody>
          <a:bodyPr/>
          <a:lstStyle/>
          <a:p>
            <a:r>
              <a:rPr lang="fr-FR" dirty="0" smtClean="0"/>
              <a:t>définitions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4128" y="1405719"/>
            <a:ext cx="9720073" cy="4903641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C’est une attaque aiguë de dyspnée associée à une obstruction bronchique aiguë par bronchoconstriction; et une </a:t>
            </a:r>
            <a:r>
              <a:rPr lang="fr-FR" dirty="0" smtClean="0"/>
              <a:t>inflammation </a:t>
            </a:r>
            <a:r>
              <a:rPr lang="fr-FR" dirty="0"/>
              <a:t>avec hypersécrétion </a:t>
            </a:r>
            <a:r>
              <a:rPr lang="fr-FR" dirty="0" smtClean="0"/>
              <a:t>bronchique</a:t>
            </a:r>
          </a:p>
          <a:p>
            <a:endParaRPr lang="fr-FR" dirty="0"/>
          </a:p>
          <a:p>
            <a:r>
              <a:rPr lang="fr-FR" dirty="0" smtClean="0"/>
              <a:t>Les crises sont déclenchés par différents facteurs parmi lesquels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</a:t>
            </a:r>
            <a:r>
              <a:rPr lang="fr-FR" dirty="0"/>
              <a:t>les facteurs allergiques sont les plus </a:t>
            </a:r>
            <a:r>
              <a:rPr lang="fr-FR" dirty="0" smtClean="0"/>
              <a:t>importants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Les facteurs lies a des  </a:t>
            </a:r>
            <a:r>
              <a:rPr lang="fr-FR" dirty="0"/>
              <a:t>infections, virus, 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facteurs </a:t>
            </a:r>
            <a:r>
              <a:rPr lang="fr-FR" dirty="0"/>
              <a:t>digestifs (aliments, reflux gastro-œsophagien), 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facteurs </a:t>
            </a:r>
            <a:r>
              <a:rPr lang="fr-FR" dirty="0"/>
              <a:t>physiques (effort, froid),  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Facteurs endocriniens</a:t>
            </a:r>
            <a:r>
              <a:rPr lang="fr-FR" dirty="0"/>
              <a:t>, 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Facteurs psychologiques </a:t>
            </a:r>
            <a:r>
              <a:rPr lang="fr-FR" dirty="0"/>
              <a:t>(stress et émotions), 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professionnels,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</a:t>
            </a:r>
            <a:r>
              <a:rPr lang="fr-FR" dirty="0"/>
              <a:t>pollution, tabagisme, médicaments etc</a:t>
            </a:r>
            <a:r>
              <a:rPr lang="fr-FR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</a:rPr>
              <a:t>  Il </a:t>
            </a:r>
            <a:r>
              <a:rPr lang="fr-FR" b="1" dirty="0">
                <a:solidFill>
                  <a:srgbClr val="FF0000"/>
                </a:solidFill>
              </a:rPr>
              <a:t>existe le plus souvent un facteur prédisposant, héréditaire</a:t>
            </a:r>
          </a:p>
        </p:txBody>
      </p:sp>
    </p:spTree>
    <p:extLst>
      <p:ext uri="{BB962C8B-B14F-4D97-AF65-F5344CB8AC3E}">
        <p14:creationId xmlns:p14="http://schemas.microsoft.com/office/powerpoint/2010/main" xmlns="" val="245458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4128" y="1663700"/>
            <a:ext cx="9720073" cy="4645660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Les glucocorticoïdes inhalés La voie inhalée : améliore grandement l'index thérapeutique et diminue considérablement les E II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 </a:t>
            </a:r>
            <a:r>
              <a:rPr lang="fr-FR" dirty="0"/>
              <a:t>Indications thérapeutiques  Traitement prophylactique de l'asthme (plus efficaces que les agonistes  β2).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Effets </a:t>
            </a:r>
            <a:r>
              <a:rPr lang="fr-FR" dirty="0"/>
              <a:t>indésirables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/>
              <a:t>candidose </a:t>
            </a:r>
            <a:r>
              <a:rPr lang="fr-FR" dirty="0" err="1"/>
              <a:t>oropharyngée</a:t>
            </a:r>
            <a:r>
              <a:rPr lang="fr-FR" dirty="0"/>
              <a:t> : principal E II. 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Une </a:t>
            </a:r>
            <a:r>
              <a:rPr lang="fr-FR" dirty="0"/>
              <a:t>dysphonie par effet direct local des corticoïdes sur les cordes vocales</a:t>
            </a:r>
            <a:r>
              <a:rPr lang="fr-FR" dirty="0" smtClean="0"/>
              <a:t>.</a:t>
            </a:r>
          </a:p>
          <a:p>
            <a:pPr>
              <a:buFontTx/>
              <a:buChar char="-"/>
            </a:pPr>
            <a:r>
              <a:rPr lang="fr-FR" dirty="0" smtClean="0"/>
              <a:t>  </a:t>
            </a:r>
            <a:r>
              <a:rPr lang="fr-FR" dirty="0"/>
              <a:t>augmenter les risques d'ostéoporose et la cataracte à long terme.  </a:t>
            </a:r>
            <a:endParaRPr lang="fr-FR" dirty="0" smtClean="0"/>
          </a:p>
          <a:p>
            <a:pPr>
              <a:buFontTx/>
              <a:buChar char="-"/>
            </a:pPr>
            <a:r>
              <a:rPr lang="fr-FR" sz="2300" b="1" u="sng" dirty="0" smtClean="0">
                <a:solidFill>
                  <a:srgbClr val="FF0000"/>
                </a:solidFill>
              </a:rPr>
              <a:t>Glucocorticoïdes </a:t>
            </a:r>
            <a:r>
              <a:rPr lang="fr-FR" sz="2300" b="1" u="sng" dirty="0">
                <a:solidFill>
                  <a:srgbClr val="FF0000"/>
                </a:solidFill>
              </a:rPr>
              <a:t>systémiques </a:t>
            </a:r>
            <a:endParaRPr lang="fr-FR" sz="2300" b="1" u="sng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fr-FR" dirty="0" smtClean="0"/>
              <a:t> </a:t>
            </a:r>
            <a:r>
              <a:rPr lang="fr-FR" dirty="0"/>
              <a:t>- Traitement des exacerbations aiguës de </a:t>
            </a:r>
            <a:r>
              <a:rPr lang="fr-FR" dirty="0" smtClean="0"/>
              <a:t>l'asthme</a:t>
            </a:r>
          </a:p>
          <a:p>
            <a:pPr>
              <a:buFontTx/>
              <a:buChar char="-"/>
            </a:pPr>
            <a:r>
              <a:rPr lang="fr-FR" dirty="0" smtClean="0"/>
              <a:t> </a:t>
            </a:r>
            <a:r>
              <a:rPr lang="fr-FR" dirty="0"/>
              <a:t>- Asthme grave chronique. </a:t>
            </a:r>
            <a:r>
              <a:rPr lang="fr-FR" dirty="0" smtClean="0"/>
              <a:t>– </a:t>
            </a:r>
          </a:p>
          <a:p>
            <a:pPr>
              <a:buFontTx/>
              <a:buChar char="-"/>
            </a:pPr>
            <a:r>
              <a:rPr lang="fr-FR" dirty="0" smtClean="0"/>
              <a:t>Généralement </a:t>
            </a:r>
            <a:r>
              <a:rPr lang="fr-FR" dirty="0"/>
              <a:t>par VO, la voie IV : urgences et asthmes sévères. 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/>
            </a:r>
            <a:b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024127" y="601238"/>
            <a:ext cx="6096000" cy="104644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200" dirty="0">
                <a:solidFill>
                  <a:prstClr val="black"/>
                </a:solidFill>
              </a:rPr>
              <a:t>III-2-Les anti-inflammatoires : </a:t>
            </a:r>
            <a:br>
              <a:rPr lang="fr-FR" sz="2200" dirty="0">
                <a:solidFill>
                  <a:prstClr val="black"/>
                </a:solidFill>
              </a:rPr>
            </a:br>
            <a:r>
              <a:rPr lang="fr-FR" sz="2200" dirty="0">
                <a:solidFill>
                  <a:prstClr val="black"/>
                </a:solidFill>
              </a:rPr>
              <a:t> III-2-1 les glucocorticoïdes :   </a:t>
            </a:r>
            <a:br>
              <a:rPr lang="fr-FR" sz="2200" dirty="0">
                <a:solidFill>
                  <a:prstClr val="black"/>
                </a:solidFill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22668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828" y="100584"/>
            <a:ext cx="9720072" cy="1499616"/>
          </a:xfrm>
        </p:spPr>
        <p:txBody>
          <a:bodyPr>
            <a:normAutofit/>
          </a:bodyPr>
          <a:lstStyle/>
          <a:p>
            <a:r>
              <a:rPr lang="fr-FR" sz="2400" b="1" cap="none" spc="0" dirty="0">
                <a:solidFill>
                  <a:prstClr val="black"/>
                </a:solidFill>
                <a:latin typeface="Tw Cen MT" panose="020B0602020104020603"/>
              </a:rPr>
              <a:t>III-2-Les anti-inflammatoires : </a:t>
            </a:r>
            <a:r>
              <a:rPr lang="fr-FR" sz="2400" b="1" cap="none" spc="0" dirty="0" smtClean="0">
                <a:solidFill>
                  <a:prstClr val="black"/>
                </a:solidFill>
                <a:latin typeface="Tw Cen MT" panose="020B0602020104020603"/>
              </a:rPr>
              <a:t/>
            </a:r>
            <a:br>
              <a:rPr lang="fr-FR" sz="2400" b="1" cap="none" spc="0" dirty="0" smtClean="0">
                <a:solidFill>
                  <a:prstClr val="black"/>
                </a:solidFill>
                <a:latin typeface="Tw Cen MT" panose="020B0602020104020603"/>
              </a:rPr>
            </a:br>
            <a:r>
              <a:rPr lang="fr-FR" sz="2400" b="1" cap="none" spc="0" dirty="0" smtClean="0">
                <a:solidFill>
                  <a:prstClr val="black"/>
                </a:solidFill>
                <a:latin typeface="Tw Cen MT" panose="020B0602020104020603"/>
              </a:rPr>
              <a:t>III-2-2- </a:t>
            </a:r>
            <a:r>
              <a:rPr lang="fr-FR" sz="2400" b="1" cap="none" spc="0" dirty="0">
                <a:solidFill>
                  <a:prstClr val="black"/>
                </a:solidFill>
                <a:latin typeface="Tw Cen MT" panose="020B0602020104020603"/>
              </a:rPr>
              <a:t>Les </a:t>
            </a:r>
            <a:r>
              <a:rPr lang="fr-FR" sz="2400" b="1" cap="none" spc="0" dirty="0" err="1">
                <a:solidFill>
                  <a:prstClr val="black"/>
                </a:solidFill>
                <a:latin typeface="Tw Cen MT" panose="020B0602020104020603"/>
              </a:rPr>
              <a:t>cromones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4128" y="1600200"/>
            <a:ext cx="9720073" cy="4709160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III-2-2- Les </a:t>
            </a:r>
            <a:r>
              <a:rPr lang="fr-FR" dirty="0" err="1" smtClean="0"/>
              <a:t>cromones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- </a:t>
            </a:r>
            <a:r>
              <a:rPr lang="fr-FR" dirty="0" err="1"/>
              <a:t>Cromoglycate</a:t>
            </a:r>
            <a:r>
              <a:rPr lang="fr-FR" dirty="0"/>
              <a:t> de sodium (</a:t>
            </a:r>
            <a:r>
              <a:rPr lang="fr-FR" dirty="0" err="1"/>
              <a:t>cromoglycate</a:t>
            </a:r>
            <a:r>
              <a:rPr lang="fr-FR" dirty="0"/>
              <a:t> </a:t>
            </a:r>
            <a:r>
              <a:rPr lang="fr-FR" dirty="0" err="1"/>
              <a:t>disodique</a:t>
            </a:r>
            <a:r>
              <a:rPr lang="fr-FR" dirty="0"/>
              <a:t>)  </a:t>
            </a:r>
            <a:endParaRPr lang="fr-FR" dirty="0" smtClean="0"/>
          </a:p>
          <a:p>
            <a:r>
              <a:rPr lang="fr-FR" dirty="0" smtClean="0"/>
              <a:t>- </a:t>
            </a:r>
            <a:r>
              <a:rPr lang="fr-FR" dirty="0" err="1"/>
              <a:t>Nédocromil</a:t>
            </a:r>
            <a:r>
              <a:rPr lang="fr-FR" dirty="0"/>
              <a:t> de sodium 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- Sels stables, mais extrêmement insolubles. - Utilisés principalement en aérosols.  </a:t>
            </a:r>
          </a:p>
          <a:p>
            <a:r>
              <a:rPr lang="fr-FR" dirty="0"/>
              <a:t>Mécanisme d’action:  Altération de la fonction des canaux Cl lents de la membrane cellulaire, inhibant ainsi l'activation des cellules. </a:t>
            </a:r>
            <a:endParaRPr lang="fr-FR" dirty="0" smtClean="0"/>
          </a:p>
          <a:p>
            <a:r>
              <a:rPr lang="fr-FR" dirty="0" smtClean="0"/>
              <a:t>Propriétés </a:t>
            </a:r>
            <a:r>
              <a:rPr lang="fr-FR" dirty="0"/>
              <a:t>pharmacologiques:  </a:t>
            </a:r>
            <a:endParaRPr lang="fr-FR" dirty="0" smtClean="0"/>
          </a:p>
          <a:p>
            <a:r>
              <a:rPr lang="fr-FR" dirty="0" smtClean="0"/>
              <a:t>o </a:t>
            </a:r>
            <a:r>
              <a:rPr lang="fr-FR" dirty="0"/>
              <a:t>Sur les nerfs des voies respiratoires: inhibition des réflexes sympathiques et du reflexe de la toux. </a:t>
            </a:r>
            <a:endParaRPr lang="fr-FR" dirty="0" smtClean="0"/>
          </a:p>
          <a:p>
            <a:r>
              <a:rPr lang="fr-FR" dirty="0" smtClean="0"/>
              <a:t>o </a:t>
            </a:r>
            <a:r>
              <a:rPr lang="fr-FR" dirty="0"/>
              <a:t>Sur les mastocytes : inhibition de la </a:t>
            </a:r>
            <a:r>
              <a:rPr lang="fr-FR" dirty="0" err="1"/>
              <a:t>dégranulation</a:t>
            </a:r>
            <a:r>
              <a:rPr lang="fr-FR" dirty="0"/>
              <a:t> des mastocytes pulmonaires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/>
              <a:t>o Ils inhibent les effets </a:t>
            </a:r>
            <a:r>
              <a:rPr lang="fr-FR" dirty="0" err="1"/>
              <a:t>activants</a:t>
            </a:r>
            <a:r>
              <a:rPr lang="fr-FR" dirty="0"/>
              <a:t> de peptides chimio-attractifs sur les neutrophiles, éosinophiles ou monocytes. </a:t>
            </a:r>
            <a:endParaRPr lang="fr-FR" dirty="0" smtClean="0"/>
          </a:p>
          <a:p>
            <a:r>
              <a:rPr lang="fr-FR" dirty="0" smtClean="0"/>
              <a:t>o </a:t>
            </a:r>
            <a:r>
              <a:rPr lang="fr-FR" dirty="0"/>
              <a:t>Diminuent l’hyperréactivité bronchique en administration chronique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/>
              <a:t>o Inhibition de la libération des médiateurs inflammatoires par plusieurs types cellulaires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/>
              <a:t>o Diminution des infiltrats cellulaires. 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xmlns="" val="86064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b="1" cap="none" spc="0" dirty="0">
                <a:solidFill>
                  <a:prstClr val="black"/>
                </a:solidFill>
                <a:latin typeface="Tw Cen MT" panose="020B0602020104020603"/>
              </a:rPr>
              <a:t>III-2-Les anti-inflammatoires : </a:t>
            </a:r>
            <a:br>
              <a:rPr lang="fr-FR" sz="2400" b="1" cap="none" spc="0" dirty="0">
                <a:solidFill>
                  <a:prstClr val="black"/>
                </a:solidFill>
                <a:latin typeface="Tw Cen MT" panose="020B0602020104020603"/>
              </a:rPr>
            </a:br>
            <a:r>
              <a:rPr lang="fr-FR" sz="2400" b="1" cap="none" spc="0" dirty="0">
                <a:solidFill>
                  <a:prstClr val="black"/>
                </a:solidFill>
                <a:latin typeface="Tw Cen MT" panose="020B0602020104020603"/>
              </a:rPr>
              <a:t>III-2-2- Les </a:t>
            </a:r>
            <a:r>
              <a:rPr lang="fr-FR" sz="2400" b="1" cap="none" spc="0" dirty="0" err="1">
                <a:solidFill>
                  <a:prstClr val="black"/>
                </a:solidFill>
                <a:latin typeface="Tw Cen MT" panose="020B0602020104020603"/>
              </a:rPr>
              <a:t>cromones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1CADE4"/>
              </a:buClr>
            </a:pPr>
            <a:r>
              <a:rPr lang="fr-FR" sz="1600" b="1" u="sng" dirty="0">
                <a:solidFill>
                  <a:srgbClr val="FF0000"/>
                </a:solidFill>
              </a:rPr>
              <a:t>Propriétés pharmacocinétiques</a:t>
            </a:r>
            <a:r>
              <a:rPr lang="fr-FR" sz="1600" b="1" u="sng" dirty="0" smtClean="0">
                <a:solidFill>
                  <a:srgbClr val="FF0000"/>
                </a:solidFill>
              </a:rPr>
              <a:t>:</a:t>
            </a:r>
          </a:p>
          <a:p>
            <a:pPr lvl="0">
              <a:buClr>
                <a:srgbClr val="1CADE4"/>
              </a:buClr>
            </a:pPr>
            <a:r>
              <a:rPr lang="fr-FR" sz="1200" dirty="0" smtClean="0">
                <a:solidFill>
                  <a:prstClr val="black"/>
                </a:solidFill>
              </a:rPr>
              <a:t>  </a:t>
            </a:r>
            <a:r>
              <a:rPr lang="fr-FR" sz="1200" dirty="0">
                <a:solidFill>
                  <a:prstClr val="black"/>
                </a:solidFill>
              </a:rPr>
              <a:t>Le </a:t>
            </a:r>
            <a:r>
              <a:rPr lang="fr-FR" sz="1200" dirty="0" err="1">
                <a:solidFill>
                  <a:prstClr val="black"/>
                </a:solidFill>
              </a:rPr>
              <a:t>cromoglycate</a:t>
            </a:r>
            <a:r>
              <a:rPr lang="fr-FR" sz="1200" dirty="0">
                <a:solidFill>
                  <a:prstClr val="black"/>
                </a:solidFill>
              </a:rPr>
              <a:t> </a:t>
            </a:r>
            <a:r>
              <a:rPr lang="fr-FR" sz="1200" dirty="0" err="1">
                <a:solidFill>
                  <a:prstClr val="black"/>
                </a:solidFill>
              </a:rPr>
              <a:t>disodique</a:t>
            </a:r>
            <a:r>
              <a:rPr lang="fr-FR" sz="1200" dirty="0">
                <a:solidFill>
                  <a:prstClr val="black"/>
                </a:solidFill>
              </a:rPr>
              <a:t> </a:t>
            </a:r>
            <a:endParaRPr lang="fr-FR" sz="1200" dirty="0" smtClean="0">
              <a:solidFill>
                <a:prstClr val="black"/>
              </a:solidFill>
            </a:endParaRPr>
          </a:p>
          <a:p>
            <a:pPr lvl="0">
              <a:buClr>
                <a:srgbClr val="1CADE4"/>
              </a:buClr>
            </a:pPr>
            <a:r>
              <a:rPr lang="fr-FR" sz="1200" dirty="0" smtClean="0">
                <a:solidFill>
                  <a:prstClr val="black"/>
                </a:solidFill>
              </a:rPr>
              <a:t>- </a:t>
            </a:r>
            <a:r>
              <a:rPr lang="fr-FR" sz="1200" dirty="0">
                <a:solidFill>
                  <a:prstClr val="black"/>
                </a:solidFill>
              </a:rPr>
              <a:t>Administration par inhalation : absorption faible par le tractus gastro-intestinal, et seulement 1% de la dose ingérée passé dans la circulation systémique. - la demi-vie biologique varie de 45 à 100 minutes.   Le </a:t>
            </a:r>
            <a:r>
              <a:rPr lang="fr-FR" sz="1200" dirty="0" err="1">
                <a:solidFill>
                  <a:prstClr val="black"/>
                </a:solidFill>
              </a:rPr>
              <a:t>nédocromil</a:t>
            </a:r>
            <a:r>
              <a:rPr lang="fr-FR" sz="1200" dirty="0">
                <a:solidFill>
                  <a:prstClr val="black"/>
                </a:solidFill>
              </a:rPr>
              <a:t> n'est disponible que sous forme d'aérosols-doseurs. </a:t>
            </a:r>
            <a:endParaRPr lang="fr-FR" sz="1200" dirty="0" smtClean="0">
              <a:solidFill>
                <a:prstClr val="black"/>
              </a:solidFill>
            </a:endParaRPr>
          </a:p>
          <a:p>
            <a:pPr lvl="0">
              <a:buClr>
                <a:srgbClr val="1CADE4"/>
              </a:buClr>
            </a:pPr>
            <a:r>
              <a:rPr lang="fr-FR" sz="1600" b="1" u="sng" dirty="0" smtClean="0">
                <a:solidFill>
                  <a:srgbClr val="FF0000"/>
                </a:solidFill>
              </a:rPr>
              <a:t>Indications </a:t>
            </a:r>
            <a:r>
              <a:rPr lang="fr-FR" sz="1600" b="1" u="sng" dirty="0">
                <a:solidFill>
                  <a:srgbClr val="FF0000"/>
                </a:solidFill>
              </a:rPr>
              <a:t>thérapeutiques</a:t>
            </a:r>
            <a:r>
              <a:rPr lang="fr-FR" sz="1600" b="1" u="sng" dirty="0" smtClean="0">
                <a:solidFill>
                  <a:srgbClr val="FF0000"/>
                </a:solidFill>
              </a:rPr>
              <a:t>:</a:t>
            </a:r>
          </a:p>
          <a:p>
            <a:pPr lvl="0">
              <a:buClr>
                <a:srgbClr val="1CADE4"/>
              </a:buClr>
            </a:pPr>
            <a:r>
              <a:rPr lang="fr-FR" sz="1200" dirty="0" smtClean="0">
                <a:solidFill>
                  <a:prstClr val="black"/>
                </a:solidFill>
              </a:rPr>
              <a:t>  </a:t>
            </a:r>
            <a:r>
              <a:rPr lang="fr-FR" sz="1200" dirty="0">
                <a:solidFill>
                  <a:prstClr val="black"/>
                </a:solidFill>
              </a:rPr>
              <a:t>- Traitement prophylactique pour prévenir les crises d'asthme chez les individus atteints d'asthme bronchique modéré.  - Association du </a:t>
            </a:r>
            <a:r>
              <a:rPr lang="fr-FR" sz="1200" dirty="0" err="1">
                <a:solidFill>
                  <a:prstClr val="black"/>
                </a:solidFill>
              </a:rPr>
              <a:t>nédocromil</a:t>
            </a:r>
            <a:r>
              <a:rPr lang="fr-FR" sz="1200" dirty="0">
                <a:solidFill>
                  <a:prstClr val="black"/>
                </a:solidFill>
              </a:rPr>
              <a:t> à un corticostéroïde inhalé semble améliorer le contrôle de l'asthme.  </a:t>
            </a:r>
          </a:p>
          <a:p>
            <a:pPr lvl="0">
              <a:buClr>
                <a:srgbClr val="1CADE4"/>
              </a:buClr>
            </a:pPr>
            <a:r>
              <a:rPr lang="fr-FR" sz="1600" b="1" u="sng" dirty="0">
                <a:solidFill>
                  <a:srgbClr val="FF0000"/>
                </a:solidFill>
              </a:rPr>
              <a:t>Effets indésirables</a:t>
            </a:r>
            <a:r>
              <a:rPr lang="fr-FR" sz="1200" dirty="0">
                <a:solidFill>
                  <a:prstClr val="black"/>
                </a:solidFill>
              </a:rPr>
              <a:t>: </a:t>
            </a:r>
            <a:endParaRPr lang="fr-FR" sz="1200" dirty="0" smtClean="0">
              <a:solidFill>
                <a:prstClr val="black"/>
              </a:solidFill>
            </a:endParaRPr>
          </a:p>
          <a:p>
            <a:pPr lvl="0">
              <a:buClr>
                <a:srgbClr val="1CADE4"/>
              </a:buClr>
              <a:buFont typeface="Wingdings" panose="05000000000000000000" pitchFamily="2" charset="2"/>
              <a:buChar char="§"/>
            </a:pPr>
            <a:r>
              <a:rPr lang="fr-FR" sz="1200" dirty="0" smtClean="0">
                <a:solidFill>
                  <a:prstClr val="black"/>
                </a:solidFill>
              </a:rPr>
              <a:t> </a:t>
            </a:r>
            <a:r>
              <a:rPr lang="fr-FR" sz="1400" dirty="0">
                <a:solidFill>
                  <a:prstClr val="black"/>
                </a:solidFill>
              </a:rPr>
              <a:t>Généralement bien tolérés, et étant donné qu'ils sont mal absorbés, leurs effets indésirables sont locaux: </a:t>
            </a:r>
          </a:p>
          <a:p>
            <a:pPr lvl="0">
              <a:buClr>
                <a:srgbClr val="1CADE4"/>
              </a:buClr>
              <a:buFont typeface="Wingdings" panose="05000000000000000000" pitchFamily="2" charset="2"/>
              <a:buChar char="§"/>
            </a:pPr>
            <a:r>
              <a:rPr lang="fr-FR" sz="1400" dirty="0" smtClean="0"/>
              <a:t> </a:t>
            </a:r>
            <a:r>
              <a:rPr lang="fr-FR" sz="1400" dirty="0"/>
              <a:t>irritation de la gorge, </a:t>
            </a:r>
            <a:r>
              <a:rPr lang="fr-FR" sz="1400" dirty="0" smtClean="0"/>
              <a:t> </a:t>
            </a:r>
            <a:r>
              <a:rPr lang="fr-FR" sz="1400" dirty="0"/>
              <a:t>la toux, et sécheresse de la bouche,  </a:t>
            </a:r>
            <a:r>
              <a:rPr lang="fr-FR" sz="1400" dirty="0" smtClean="0"/>
              <a:t> </a:t>
            </a:r>
            <a:r>
              <a:rPr lang="fr-FR" sz="1400" dirty="0"/>
              <a:t>plus rarement, une oppression thoracique et respiration sifflante. </a:t>
            </a:r>
          </a:p>
        </p:txBody>
      </p:sp>
    </p:spTree>
    <p:extLst>
      <p:ext uri="{BB962C8B-B14F-4D97-AF65-F5344CB8AC3E}">
        <p14:creationId xmlns:p14="http://schemas.microsoft.com/office/powerpoint/2010/main" xmlns="" val="123728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lvl="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Char char=" "/>
            </a:pPr>
            <a:r>
              <a:rPr lang="fr-FR" sz="2400" b="1" cap="none" spc="0" dirty="0" smtClean="0">
                <a:solidFill>
                  <a:prstClr val="black"/>
                </a:solidFill>
                <a:latin typeface="Tw Cen MT" panose="020B0602020104020603"/>
              </a:rPr>
              <a:t>III-2-Les </a:t>
            </a:r>
            <a:r>
              <a:rPr lang="fr-FR" sz="2400" b="1" cap="none" spc="0" dirty="0">
                <a:solidFill>
                  <a:prstClr val="black"/>
                </a:solidFill>
                <a:latin typeface="Tw Cen MT" panose="020B0602020104020603"/>
              </a:rPr>
              <a:t>anti-inflammatoires </a:t>
            </a:r>
            <a:r>
              <a:rPr lang="fr-FR" sz="2400" b="1" cap="none" spc="0" dirty="0" smtClean="0">
                <a:solidFill>
                  <a:prstClr val="black"/>
                </a:solidFill>
                <a:latin typeface="Tw Cen MT" panose="020B0602020104020603"/>
              </a:rPr>
              <a:t>:</a:t>
            </a:r>
            <a:br>
              <a:rPr lang="fr-FR" sz="2400" b="1" cap="none" spc="0" dirty="0" smtClean="0">
                <a:solidFill>
                  <a:prstClr val="black"/>
                </a:solidFill>
                <a:latin typeface="Tw Cen MT" panose="020B0602020104020603"/>
              </a:rPr>
            </a:br>
            <a:r>
              <a:rPr lang="fr-FR" sz="2000" b="1" cap="none" spc="0" dirty="0">
                <a:solidFill>
                  <a:prstClr val="black"/>
                </a:solidFill>
                <a:latin typeface="Tw Cen MT" panose="020B0602020104020603"/>
              </a:rPr>
              <a:t>III-2-3- Les inhibiteurs de la voie des </a:t>
            </a:r>
            <a:r>
              <a:rPr lang="fr-FR" sz="2000" b="1" cap="none" spc="0" dirty="0" err="1">
                <a:solidFill>
                  <a:prstClr val="black"/>
                </a:solidFill>
                <a:latin typeface="Tw Cen MT" panose="020B0602020104020603"/>
              </a:rPr>
              <a:t>leucotriènes</a:t>
            </a:r>
            <a:r>
              <a:rPr lang="fr-FR" sz="2000" b="1" cap="none" spc="0" dirty="0">
                <a:solidFill>
                  <a:prstClr val="black"/>
                </a:solidFill>
                <a:latin typeface="Tw Cen MT" panose="020B0602020104020603"/>
              </a:rPr>
              <a:t>:  </a:t>
            </a:r>
            <a:r>
              <a:rPr lang="fr-FR" sz="2000" cap="none" spc="0" dirty="0">
                <a:solidFill>
                  <a:prstClr val="black"/>
                </a:solidFill>
                <a:latin typeface="Tw Cen MT" panose="020B0602020104020603"/>
              </a:rPr>
              <a:t/>
            </a:r>
            <a:br>
              <a:rPr lang="fr-FR" sz="2000" cap="none" spc="0" dirty="0">
                <a:solidFill>
                  <a:prstClr val="black"/>
                </a:solidFill>
                <a:latin typeface="Tw Cen MT" panose="020B0602020104020603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4128" y="1562100"/>
            <a:ext cx="9720073" cy="47472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Les </a:t>
            </a:r>
            <a:r>
              <a:rPr lang="fr-FR" dirty="0" err="1"/>
              <a:t>leucotriènes</a:t>
            </a:r>
            <a:r>
              <a:rPr lang="fr-FR" dirty="0"/>
              <a:t>  résultent de l'action de la 5-lipoxygénase sur l'acide </a:t>
            </a:r>
            <a:r>
              <a:rPr lang="fr-FR" dirty="0" err="1"/>
              <a:t>arachidonique</a:t>
            </a:r>
            <a:r>
              <a:rPr lang="fr-FR" dirty="0"/>
              <a:t>. Synthétisées par une variété de cellules inflammatoires dans les voies respiratoires : les éosinophiles, les mastocytes, les macrophages et les basophiles  </a:t>
            </a:r>
          </a:p>
          <a:p>
            <a:r>
              <a:rPr lang="fr-FR" dirty="0"/>
              <a:t>Agents pro-inflammatoires : 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- LTB4 : puissant agent chimiotactique des PN, des éosinophiles et des mastocytes. 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- LTC4 et LTD4 : bronchoconstriction, ↑ de la réactivité bronchique, œdème de la muqueuse, et une hypersécrétion de mucus.  </a:t>
            </a:r>
          </a:p>
          <a:p>
            <a:r>
              <a:rPr lang="fr-FR" dirty="0"/>
              <a:t>- Inhibition de leur liaison à leur récepteur sur les tissus cibles,  - le </a:t>
            </a:r>
            <a:r>
              <a:rPr lang="fr-FR" dirty="0" err="1"/>
              <a:t>zafirlukast</a:t>
            </a:r>
            <a:r>
              <a:rPr lang="fr-FR" dirty="0"/>
              <a:t> et le </a:t>
            </a:r>
            <a:r>
              <a:rPr lang="fr-FR" dirty="0" err="1"/>
              <a:t>montélukast</a:t>
            </a:r>
            <a:r>
              <a:rPr lang="fr-FR" dirty="0"/>
              <a:t>, des antagonistes des récepteurs des </a:t>
            </a:r>
            <a:r>
              <a:rPr lang="fr-FR" dirty="0" err="1"/>
              <a:t>leucotriènes</a:t>
            </a:r>
            <a:r>
              <a:rPr lang="fr-FR" dirty="0"/>
              <a:t>. </a:t>
            </a:r>
            <a:endParaRPr lang="fr-FR" dirty="0" smtClean="0"/>
          </a:p>
          <a:p>
            <a:r>
              <a:rPr lang="fr-FR" dirty="0" smtClean="0"/>
              <a:t>Propriétés </a:t>
            </a:r>
            <a:r>
              <a:rPr lang="fr-FR" dirty="0"/>
              <a:t>pharmacocinétiques - Absorption rapide par voie orale, avec généralement une bonne biodisponibilité (</a:t>
            </a:r>
            <a:r>
              <a:rPr lang="fr-FR" dirty="0" err="1"/>
              <a:t>Zafirlukast</a:t>
            </a:r>
            <a:r>
              <a:rPr lang="fr-FR" dirty="0"/>
              <a:t> +++). - Forte liaison aux protéines plasmatiques. - </a:t>
            </a:r>
            <a:r>
              <a:rPr lang="fr-FR" dirty="0" err="1"/>
              <a:t>Zafirlukast</a:t>
            </a:r>
            <a:r>
              <a:rPr lang="fr-FR" dirty="0"/>
              <a:t> : métabolite actif.  - Le </a:t>
            </a:r>
            <a:r>
              <a:rPr lang="fr-FR" dirty="0" err="1"/>
              <a:t>montélukast</a:t>
            </a:r>
            <a:r>
              <a:rPr lang="fr-FR" dirty="0"/>
              <a:t> est un puissant inhibiteur du cytochrome CYP 2C8. - Demi-vies relativement brèves : </a:t>
            </a:r>
            <a:r>
              <a:rPr lang="fr-FR" dirty="0" err="1"/>
              <a:t>Zafirlukast</a:t>
            </a:r>
            <a:r>
              <a:rPr lang="fr-FR" dirty="0"/>
              <a:t> : 10h &gt; </a:t>
            </a:r>
            <a:r>
              <a:rPr lang="fr-FR" dirty="0" err="1"/>
              <a:t>Montélukast</a:t>
            </a:r>
            <a:r>
              <a:rPr lang="fr-FR" dirty="0"/>
              <a:t> 3 - 6h &gt; </a:t>
            </a:r>
            <a:r>
              <a:rPr lang="fr-FR" dirty="0" err="1"/>
              <a:t>Zileuton</a:t>
            </a:r>
            <a:r>
              <a:rPr lang="fr-FR" dirty="0"/>
              <a:t> 2.5h. </a:t>
            </a:r>
          </a:p>
        </p:txBody>
      </p:sp>
    </p:spTree>
    <p:extLst>
      <p:ext uri="{BB962C8B-B14F-4D97-AF65-F5344CB8AC3E}">
        <p14:creationId xmlns:p14="http://schemas.microsoft.com/office/powerpoint/2010/main" xmlns="" val="103476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 rotWithShape="1">
          <a:blip r:embed="rId2"/>
          <a:srcRect l="33478" t="18713" r="32171" b="44049"/>
          <a:stretch/>
        </p:blipFill>
        <p:spPr bwMode="auto">
          <a:xfrm>
            <a:off x="3649339" y="2935345"/>
            <a:ext cx="4469460" cy="27240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348103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14984"/>
          </a:xfrm>
        </p:spPr>
        <p:txBody>
          <a:bodyPr>
            <a:normAutofit fontScale="90000"/>
          </a:bodyPr>
          <a:lstStyle/>
          <a:p>
            <a:r>
              <a:rPr lang="fr-FR" sz="2400" b="1" cap="none" spc="0" dirty="0">
                <a:solidFill>
                  <a:prstClr val="black"/>
                </a:solidFill>
                <a:latin typeface="Tw Cen MT" panose="020B0602020104020603"/>
              </a:rPr>
              <a:t>III-2-Les anti-inflammatoires :</a:t>
            </a:r>
            <a:br>
              <a:rPr lang="fr-FR" sz="2400" b="1" cap="none" spc="0" dirty="0">
                <a:solidFill>
                  <a:prstClr val="black"/>
                </a:solidFill>
                <a:latin typeface="Tw Cen MT" panose="020B0602020104020603"/>
              </a:rPr>
            </a:br>
            <a:r>
              <a:rPr lang="fr-FR" sz="2000" b="1" cap="none" spc="0" dirty="0">
                <a:solidFill>
                  <a:prstClr val="black"/>
                </a:solidFill>
                <a:latin typeface="Tw Cen MT" panose="020B0602020104020603"/>
              </a:rPr>
              <a:t>III-2-3- Les inhibiteurs de la voie des </a:t>
            </a:r>
            <a:r>
              <a:rPr lang="fr-FR" sz="2000" b="1" cap="none" spc="0" dirty="0" err="1">
                <a:solidFill>
                  <a:prstClr val="black"/>
                </a:solidFill>
                <a:latin typeface="Tw Cen MT" panose="020B0602020104020603"/>
              </a:rPr>
              <a:t>leucotriènes</a:t>
            </a:r>
            <a:r>
              <a:rPr lang="fr-FR" sz="2000" b="1" cap="none" spc="0" dirty="0">
                <a:solidFill>
                  <a:prstClr val="black"/>
                </a:solidFill>
                <a:latin typeface="Tw Cen MT" panose="020B0602020104020603"/>
              </a:rPr>
              <a:t>:  </a:t>
            </a:r>
            <a:r>
              <a:rPr lang="fr-FR" sz="2000" cap="none" spc="0" dirty="0">
                <a:solidFill>
                  <a:prstClr val="black"/>
                </a:solidFill>
                <a:latin typeface="Tw Cen MT" panose="020B0602020104020603"/>
              </a:rPr>
              <a:t/>
            </a:r>
            <a:br>
              <a:rPr lang="fr-FR" sz="2000" cap="none" spc="0" dirty="0">
                <a:solidFill>
                  <a:prstClr val="black"/>
                </a:solidFill>
                <a:latin typeface="Tw Cen MT" panose="020B0602020104020603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84428" y="1600200"/>
            <a:ext cx="9720073" cy="4699000"/>
          </a:xfrm>
        </p:spPr>
        <p:txBody>
          <a:bodyPr>
            <a:normAutofit fontScale="85000" lnSpcReduction="20000"/>
          </a:bodyPr>
          <a:lstStyle/>
          <a:p>
            <a:r>
              <a:rPr lang="fr-FR" b="1" u="sng" dirty="0">
                <a:solidFill>
                  <a:srgbClr val="FF0000"/>
                </a:solidFill>
              </a:rPr>
              <a:t>Mécanisme d’action</a:t>
            </a:r>
            <a:r>
              <a:rPr lang="fr-FR" b="1" u="sng" dirty="0" smtClean="0">
                <a:solidFill>
                  <a:srgbClr val="FF0000"/>
                </a:solidFill>
              </a:rPr>
              <a:t>:</a:t>
            </a:r>
          </a:p>
          <a:p>
            <a:r>
              <a:rPr lang="fr-FR" dirty="0" smtClean="0"/>
              <a:t> </a:t>
            </a:r>
            <a:r>
              <a:rPr lang="fr-FR" dirty="0"/>
              <a:t>A. Antagonistes des récepteurs des </a:t>
            </a:r>
            <a:r>
              <a:rPr lang="fr-FR" dirty="0" err="1"/>
              <a:t>leucotriènes</a:t>
            </a:r>
            <a:r>
              <a:rPr lang="fr-FR" dirty="0"/>
              <a:t>  </a:t>
            </a:r>
            <a:r>
              <a:rPr lang="fr-FR" dirty="0" err="1"/>
              <a:t>Zafirlukast</a:t>
            </a:r>
            <a:r>
              <a:rPr lang="fr-FR" dirty="0"/>
              <a:t>, </a:t>
            </a:r>
            <a:r>
              <a:rPr lang="fr-FR" dirty="0" err="1"/>
              <a:t>montélukast</a:t>
            </a:r>
            <a:r>
              <a:rPr lang="fr-FR" dirty="0"/>
              <a:t> : antagonistes compétitifs sélectifs de haute affinité des récepteurs aux LT : </a:t>
            </a:r>
            <a:r>
              <a:rPr lang="fr-FR" dirty="0" err="1"/>
              <a:t>cys</a:t>
            </a:r>
            <a:r>
              <a:rPr lang="fr-FR" dirty="0"/>
              <a:t> LT1 (</a:t>
            </a:r>
            <a:r>
              <a:rPr lang="fr-FR" dirty="0" err="1"/>
              <a:t>cys</a:t>
            </a:r>
            <a:r>
              <a:rPr lang="fr-FR" dirty="0"/>
              <a:t> pour </a:t>
            </a:r>
            <a:r>
              <a:rPr lang="fr-FR" dirty="0" err="1"/>
              <a:t>cystéinyl</a:t>
            </a:r>
            <a:r>
              <a:rPr lang="fr-FR" dirty="0"/>
              <a:t>) responsable de l'effet </a:t>
            </a:r>
            <a:r>
              <a:rPr lang="fr-FR" dirty="0" err="1"/>
              <a:t>bronchoconstricteur</a:t>
            </a:r>
            <a:r>
              <a:rPr lang="fr-FR" dirty="0"/>
              <a:t> des </a:t>
            </a:r>
            <a:r>
              <a:rPr lang="fr-FR" dirty="0" err="1"/>
              <a:t>leucotrienes</a:t>
            </a:r>
            <a:r>
              <a:rPr lang="fr-FR" dirty="0"/>
              <a:t>.  </a:t>
            </a:r>
            <a:endParaRPr lang="fr-FR" dirty="0" smtClean="0"/>
          </a:p>
          <a:p>
            <a:r>
              <a:rPr lang="fr-FR" dirty="0" smtClean="0"/>
              <a:t>  </a:t>
            </a:r>
            <a:r>
              <a:rPr lang="fr-FR" dirty="0"/>
              <a:t>inhibition de la contraction du ML bronchique  → soulager les symptômes de l'asthme. Le </a:t>
            </a:r>
            <a:r>
              <a:rPr lang="fr-FR" dirty="0" err="1"/>
              <a:t>zafirlukast</a:t>
            </a:r>
            <a:r>
              <a:rPr lang="fr-FR" dirty="0"/>
              <a:t> inhibe de manière significative l'afflux des basophiles et les LC entrant dans les voies respiratoires après provocation allergénique </a:t>
            </a:r>
            <a:r>
              <a:rPr lang="fr-FR" dirty="0" err="1" smtClean="0"/>
              <a:t>expériment</a:t>
            </a:r>
            <a:r>
              <a:rPr lang="fr-FR" dirty="0"/>
              <a:t> </a:t>
            </a:r>
            <a:r>
              <a:rPr lang="fr-FR" dirty="0" smtClean="0"/>
              <a:t>ales </a:t>
            </a:r>
            <a:r>
              <a:rPr lang="fr-FR" dirty="0"/>
              <a:t>chez des sujets asthmatiques</a:t>
            </a:r>
            <a:r>
              <a:rPr lang="fr-FR" dirty="0" smtClean="0"/>
              <a:t>.</a:t>
            </a:r>
          </a:p>
          <a:p>
            <a:r>
              <a:rPr lang="fr-FR" b="1" u="sng" dirty="0">
                <a:solidFill>
                  <a:srgbClr val="FF0000"/>
                </a:solidFill>
              </a:rPr>
              <a:t> Indications thérapeutiques:  </a:t>
            </a:r>
            <a:endParaRPr lang="fr-FR" b="1" u="sng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Alternatives </a:t>
            </a:r>
            <a:r>
              <a:rPr lang="fr-FR" dirty="0"/>
              <a:t>à la thérapie ou traitement additif des stéroïdes inhalés a faible dose pour le contrôle de l'asthme chronique léger ; chez les patients </a:t>
            </a:r>
            <a:r>
              <a:rPr lang="fr-FR" dirty="0" err="1"/>
              <a:t>répondeurs.Traitement</a:t>
            </a:r>
            <a:r>
              <a:rPr lang="fr-FR" dirty="0"/>
              <a:t> préventif de l'asthme induit par l'effort</a:t>
            </a:r>
            <a:r>
              <a:rPr lang="fr-FR" dirty="0" smtClean="0"/>
              <a:t>.</a:t>
            </a:r>
          </a:p>
          <a:p>
            <a:r>
              <a:rPr lang="fr-FR" b="1" u="sng" dirty="0" smtClean="0">
                <a:solidFill>
                  <a:srgbClr val="FF0000"/>
                </a:solidFill>
              </a:rPr>
              <a:t> </a:t>
            </a:r>
            <a:r>
              <a:rPr lang="fr-FR" b="1" u="sng" dirty="0">
                <a:solidFill>
                  <a:srgbClr val="FF0000"/>
                </a:solidFill>
              </a:rPr>
              <a:t>Interactions médicamenteuses:  </a:t>
            </a:r>
            <a:endParaRPr lang="fr-FR" b="1" u="sng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Le </a:t>
            </a:r>
            <a:r>
              <a:rPr lang="fr-FR" dirty="0" err="1"/>
              <a:t>montélukast</a:t>
            </a:r>
            <a:r>
              <a:rPr lang="fr-FR" dirty="0"/>
              <a:t> - inducteurs (</a:t>
            </a:r>
            <a:r>
              <a:rPr lang="fr-FR" dirty="0" err="1"/>
              <a:t>phényt</a:t>
            </a:r>
            <a:r>
              <a:rPr lang="fr-FR" dirty="0"/>
              <a:t>, phénobarbital et rifampicine) ↓ concentrations plasmatique. - Le </a:t>
            </a:r>
            <a:r>
              <a:rPr lang="fr-FR" dirty="0" err="1"/>
              <a:t>montélukast</a:t>
            </a:r>
            <a:r>
              <a:rPr lang="fr-FR" dirty="0"/>
              <a:t> est un puissant inhibiteur du cytochrome CYP 2C8. Néanmoins, il n’a pas une influence significative sur les paramètres pharmacocinétiques des médicaments métabolisés par cette enzyme.  Le </a:t>
            </a:r>
            <a:r>
              <a:rPr lang="fr-FR" dirty="0" err="1"/>
              <a:t>zafirlukast</a:t>
            </a:r>
            <a:r>
              <a:rPr lang="fr-FR" dirty="0"/>
              <a:t>  + </a:t>
            </a:r>
            <a:r>
              <a:rPr lang="fr-FR" dirty="0" err="1"/>
              <a:t>warfarine</a:t>
            </a:r>
            <a:r>
              <a:rPr lang="fr-FR" dirty="0"/>
              <a:t> : ↑temps de prothrombine. </a:t>
            </a:r>
          </a:p>
        </p:txBody>
      </p:sp>
    </p:spTree>
    <p:extLst>
      <p:ext uri="{BB962C8B-B14F-4D97-AF65-F5344CB8AC3E}">
        <p14:creationId xmlns:p14="http://schemas.microsoft.com/office/powerpoint/2010/main" xmlns="" val="348706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200" b="1" cap="none" spc="0" dirty="0">
                <a:solidFill>
                  <a:prstClr val="black"/>
                </a:solidFill>
                <a:latin typeface="Tw Cen MT" panose="020B0602020104020603"/>
              </a:rPr>
              <a:t>III-2-Les anti-inflammatoires :</a:t>
            </a:r>
            <a:br>
              <a:rPr lang="fr-FR" sz="2200" b="1" cap="none" spc="0" dirty="0">
                <a:solidFill>
                  <a:prstClr val="black"/>
                </a:solidFill>
                <a:latin typeface="Tw Cen MT" panose="020B0602020104020603"/>
              </a:rPr>
            </a:br>
            <a:r>
              <a:rPr lang="fr-FR" sz="2000" b="1" cap="none" spc="0" dirty="0">
                <a:solidFill>
                  <a:prstClr val="black"/>
                </a:solidFill>
                <a:latin typeface="Tw Cen MT" panose="020B0602020104020603"/>
              </a:rPr>
              <a:t>III-2-4- Les anticorps </a:t>
            </a:r>
            <a:r>
              <a:rPr lang="fr-FR" sz="2000" b="1" cap="none" spc="0" dirty="0" err="1">
                <a:solidFill>
                  <a:prstClr val="black"/>
                </a:solidFill>
                <a:latin typeface="Tw Cen MT" panose="020B0602020104020603"/>
              </a:rPr>
              <a:t>anti-IgE</a:t>
            </a:r>
            <a:r>
              <a:rPr lang="fr-FR" sz="2000" b="1" cap="none" spc="0" dirty="0">
                <a:solidFill>
                  <a:prstClr val="black"/>
                </a:solidFill>
                <a:latin typeface="Tw Cen MT" panose="020B0602020104020603"/>
              </a:rPr>
              <a:t> : </a:t>
            </a:r>
            <a:r>
              <a:rPr lang="fr-FR" sz="2000" b="1" cap="none" spc="0" dirty="0" err="1">
                <a:solidFill>
                  <a:prstClr val="black"/>
                </a:solidFill>
                <a:latin typeface="Tw Cen MT" panose="020B0602020104020603"/>
              </a:rPr>
              <a:t>Omalizumab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/>
              <a:t> </a:t>
            </a:r>
            <a:r>
              <a:rPr lang="fr-FR" dirty="0"/>
              <a:t>Anticorps  monoclonal humanisé de la sous-classe IgG1k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  </a:t>
            </a:r>
            <a:r>
              <a:rPr lang="fr-FR" dirty="0"/>
              <a:t>- produit dans des cellules ovariennes de hamster chinois en culture cellulaire.  </a:t>
            </a:r>
            <a:endParaRPr lang="fr-FR" dirty="0" smtClean="0"/>
          </a:p>
          <a:p>
            <a:pPr marL="0" indent="0"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Propriétés pharmacodynamiques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r>
              <a:rPr lang="fr-FR" dirty="0"/>
              <a:t>- se lie étroitement de manière sélective à l’</a:t>
            </a:r>
            <a:r>
              <a:rPr lang="fr-FR" dirty="0" err="1"/>
              <a:t>IgE</a:t>
            </a:r>
            <a:r>
              <a:rPr lang="fr-FR" dirty="0"/>
              <a:t> libre pour former des complexes </a:t>
            </a:r>
            <a:r>
              <a:rPr lang="fr-FR" dirty="0" err="1"/>
              <a:t>omalizumab-IgE</a:t>
            </a:r>
            <a:r>
              <a:rPr lang="fr-FR" dirty="0"/>
              <a:t> qui n'ont pas d'affinité pour les FceR1 (récepteur exprimé à la surface des mastocytes, basophiles et d'autres cellules présentatrices d’</a:t>
            </a:r>
            <a:r>
              <a:rPr lang="fr-FR" dirty="0" err="1"/>
              <a:t>IgE</a:t>
            </a:r>
            <a:r>
              <a:rPr lang="fr-FR" dirty="0"/>
              <a:t>, auquel se lient les </a:t>
            </a:r>
            <a:r>
              <a:rPr lang="fr-FR" dirty="0" err="1"/>
              <a:t>IgE</a:t>
            </a:r>
            <a:r>
              <a:rPr lang="fr-FR" dirty="0"/>
              <a:t> par leur fraction </a:t>
            </a:r>
            <a:r>
              <a:rPr lang="fr-FR" dirty="0" err="1"/>
              <a:t>Fc</a:t>
            </a:r>
            <a:r>
              <a:rPr lang="fr-FR" dirty="0"/>
              <a:t>).  </a:t>
            </a:r>
          </a:p>
          <a:p>
            <a:r>
              <a:rPr lang="fr-FR" dirty="0"/>
              <a:t>- La dose doit être telle qu'elle réduise de plus de 90% le taux d'</a:t>
            </a:r>
            <a:r>
              <a:rPr lang="fr-FR" dirty="0" err="1"/>
              <a:t>IgE</a:t>
            </a:r>
            <a:r>
              <a:rPr lang="fr-FR" dirty="0"/>
              <a:t> circulantes (les </a:t>
            </a:r>
            <a:r>
              <a:rPr lang="fr-FR" dirty="0" err="1"/>
              <a:t>IgE</a:t>
            </a:r>
            <a:r>
              <a:rPr lang="fr-FR" dirty="0"/>
              <a:t> étant extrêmement efficace dans l'activation des basophiles même à faibles fraction d'anticorps liés</a:t>
            </a:r>
            <a:r>
              <a:rPr lang="fr-FR" dirty="0" smtClean="0"/>
              <a:t>).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Propriétés </a:t>
            </a:r>
            <a:r>
              <a:rPr lang="fr-FR" b="1" u="sng" dirty="0">
                <a:solidFill>
                  <a:srgbClr val="FF0000"/>
                </a:solidFill>
              </a:rPr>
              <a:t>pharmacologiques </a:t>
            </a:r>
            <a:r>
              <a:rPr lang="fr-FR" dirty="0"/>
              <a:t>L'administration en 10 semaines : ↓ </a:t>
            </a:r>
            <a:r>
              <a:rPr lang="fr-FR" dirty="0" err="1"/>
              <a:t>tx</a:t>
            </a:r>
            <a:r>
              <a:rPr lang="fr-FR" dirty="0"/>
              <a:t> des </a:t>
            </a:r>
            <a:r>
              <a:rPr lang="fr-FR" dirty="0" err="1"/>
              <a:t>IgE</a:t>
            </a:r>
            <a:r>
              <a:rPr lang="fr-FR" dirty="0"/>
              <a:t> plasmatiques à des niveaux indétectables et réduit considérablement l'ampleur à la fois des phases précoce et tardive des réponses </a:t>
            </a:r>
            <a:r>
              <a:rPr lang="fr-FR" dirty="0" err="1"/>
              <a:t>bronchospastiques</a:t>
            </a:r>
            <a:r>
              <a:rPr lang="fr-FR" dirty="0"/>
              <a:t> à la provocation allergénique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Indications </a:t>
            </a:r>
            <a:r>
              <a:rPr lang="fr-FR" b="1" u="sng" dirty="0">
                <a:solidFill>
                  <a:srgbClr val="FF0000"/>
                </a:solidFill>
              </a:rPr>
              <a:t>thérapeutiques</a:t>
            </a:r>
            <a:r>
              <a:rPr lang="fr-FR" dirty="0"/>
              <a:t>: - Traitement additionnel pour le contrôle de l'asthme persistant modéré à sévère chez les adultes et les adolescents âgés de 12 ans. - Affections allergiques : allergie nasale  et allergie alimentaire. </a:t>
            </a:r>
          </a:p>
        </p:txBody>
      </p:sp>
    </p:spTree>
    <p:extLst>
      <p:ext uri="{BB962C8B-B14F-4D97-AF65-F5344CB8AC3E}">
        <p14:creationId xmlns:p14="http://schemas.microsoft.com/office/powerpoint/2010/main" xmlns="" val="9874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III-2-5-Associations d’antiasthmatiques :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Sympathomimétiques </a:t>
            </a:r>
            <a:r>
              <a:rPr lang="fr-FR" dirty="0" smtClean="0"/>
              <a:t>– </a:t>
            </a:r>
            <a:r>
              <a:rPr lang="fr-FR" dirty="0"/>
              <a:t>théophylline: Effets similaires, possibilité d’adition des effets et également de la toxicité, mais avec l’usage de doses sous-optimales, on diminue cette toxicité</a:t>
            </a:r>
            <a:r>
              <a:rPr lang="fr-FR" dirty="0" smtClean="0"/>
              <a:t>.</a:t>
            </a:r>
          </a:p>
          <a:p>
            <a:r>
              <a:rPr lang="fr-FR" dirty="0" smtClean="0"/>
              <a:t>Sympathomimétiques </a:t>
            </a:r>
            <a:r>
              <a:rPr lang="fr-FR" dirty="0"/>
              <a:t>– corticoïdes: </a:t>
            </a:r>
            <a:r>
              <a:rPr lang="fr-FR" dirty="0" err="1"/>
              <a:t>Salmeterol</a:t>
            </a:r>
            <a:r>
              <a:rPr lang="fr-FR" dirty="0"/>
              <a:t> + </a:t>
            </a:r>
            <a:r>
              <a:rPr lang="fr-FR" dirty="0" err="1"/>
              <a:t>fluticasone</a:t>
            </a:r>
            <a:r>
              <a:rPr lang="fr-FR" dirty="0"/>
              <a:t>, </a:t>
            </a:r>
            <a:r>
              <a:rPr lang="fr-FR" dirty="0" err="1"/>
              <a:t>formoterol</a:t>
            </a:r>
            <a:r>
              <a:rPr lang="fr-FR" dirty="0"/>
              <a:t> + </a:t>
            </a:r>
            <a:r>
              <a:rPr lang="fr-FR" dirty="0" err="1"/>
              <a:t>budesonide</a:t>
            </a:r>
            <a:r>
              <a:rPr lang="fr-FR" dirty="0"/>
              <a:t> La combinaison est plus efficace que de doubler la dose du </a:t>
            </a:r>
            <a:r>
              <a:rPr lang="fr-FR" dirty="0" err="1"/>
              <a:t>Gluco</a:t>
            </a:r>
            <a:r>
              <a:rPr lang="fr-FR" dirty="0"/>
              <a:t> C</a:t>
            </a:r>
            <a:r>
              <a:rPr lang="fr-FR"/>
              <a:t>. </a:t>
            </a:r>
            <a:endParaRPr lang="fr-FR" smtClean="0"/>
          </a:p>
          <a:p>
            <a:r>
              <a:rPr lang="fr-FR" smtClean="0"/>
              <a:t>Sympathomimétiques </a:t>
            </a:r>
            <a:r>
              <a:rPr lang="fr-FR" dirty="0"/>
              <a:t>– </a:t>
            </a:r>
            <a:r>
              <a:rPr lang="fr-FR" dirty="0" err="1"/>
              <a:t>anticholinérgiques</a:t>
            </a:r>
            <a:r>
              <a:rPr lang="fr-FR" dirty="0"/>
              <a:t>: </a:t>
            </a:r>
            <a:r>
              <a:rPr lang="fr-FR" dirty="0" err="1"/>
              <a:t>Fénotérol</a:t>
            </a:r>
            <a:r>
              <a:rPr lang="fr-FR" dirty="0"/>
              <a:t> + </a:t>
            </a:r>
            <a:r>
              <a:rPr lang="fr-FR" dirty="0" err="1"/>
              <a:t>ipratropium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97528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Physiopathologie de l asthme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4128" y="1542197"/>
            <a:ext cx="9720073" cy="517250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sz="3400" dirty="0"/>
              <a:t>L’asthme est une maladie complexe qui associe plusieurs types d’anomalies </a:t>
            </a:r>
            <a:r>
              <a:rPr lang="fr-FR" sz="3400" dirty="0" smtClean="0"/>
              <a:t>:</a:t>
            </a:r>
          </a:p>
          <a:p>
            <a:r>
              <a:rPr lang="fr-FR" sz="3400" dirty="0" smtClean="0"/>
              <a:t> </a:t>
            </a:r>
            <a:endParaRPr lang="fr-FR" sz="3400" dirty="0"/>
          </a:p>
          <a:p>
            <a:r>
              <a:rPr lang="fr-FR" dirty="0"/>
              <a:t>• Un spasme du muscle lisse bronchique ; </a:t>
            </a:r>
            <a:endParaRPr lang="fr-FR" dirty="0" smtClean="0"/>
          </a:p>
          <a:p>
            <a:r>
              <a:rPr lang="fr-FR" dirty="0" smtClean="0"/>
              <a:t>• </a:t>
            </a:r>
            <a:r>
              <a:rPr lang="fr-FR" b="1" dirty="0">
                <a:solidFill>
                  <a:srgbClr val="FF0000"/>
                </a:solidFill>
              </a:rPr>
              <a:t>Une inflammation</a:t>
            </a:r>
            <a:r>
              <a:rPr lang="fr-FR" dirty="0"/>
              <a:t>, caractérisée par une infiltration cellulaire, où dominent les polynucléaires éosinophiles (l’asthme est considéré comme une bronchite chronique à éosinophiles) aux côtés desquels on trouve des polynucléaires neutrophiles, des lymphocytes et des monocytes </a:t>
            </a:r>
            <a:r>
              <a:rPr lang="fr-FR" dirty="0" smtClean="0"/>
              <a:t>;</a:t>
            </a:r>
          </a:p>
          <a:p>
            <a:r>
              <a:rPr lang="fr-FR" dirty="0" smtClean="0"/>
              <a:t> </a:t>
            </a:r>
            <a:r>
              <a:rPr lang="fr-FR" dirty="0"/>
              <a:t>• Il semblerait que les cellules éosinophiles libèrent des médiateurs cytotoxiques comprenant entre autres </a:t>
            </a:r>
            <a:r>
              <a:rPr lang="fr-FR" b="1" dirty="0"/>
              <a:t>la protéine basique principale, la peroxydase et la protéine cationique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/>
              <a:t>Ces dernières endommagent l’épithélium cilié </a:t>
            </a:r>
            <a:r>
              <a:rPr lang="fr-FR" dirty="0" smtClean="0"/>
              <a:t>respiratoire, contribuent </a:t>
            </a:r>
            <a:r>
              <a:rPr lang="fr-FR" dirty="0"/>
              <a:t>à l’augmentation de l’irritabilité bronchique </a:t>
            </a:r>
            <a:r>
              <a:rPr lang="fr-FR" b="1" dirty="0">
                <a:solidFill>
                  <a:srgbClr val="FF0000"/>
                </a:solidFill>
              </a:rPr>
              <a:t>(hyperréactivité bronchique</a:t>
            </a:r>
            <a:r>
              <a:rPr lang="fr-FR" dirty="0"/>
              <a:t>) expliquant que des stimuli, normalement inactifs, puissent entrainer de la toux et une respiration insuffisante. </a:t>
            </a:r>
            <a:endParaRPr lang="fr-FR" dirty="0" smtClean="0"/>
          </a:p>
          <a:p>
            <a:r>
              <a:rPr lang="fr-FR" dirty="0" smtClean="0"/>
              <a:t>• </a:t>
            </a:r>
            <a:r>
              <a:rPr lang="fr-FR" dirty="0"/>
              <a:t>L’hyperréactivité bronchique est due à l’exposition des nerfs sensibles situés sous l’épithélium endommagé d’où l’hypertrophie des glandes à mucus avec possibilité de formation de bouchons muqueux obstruant les bronches </a:t>
            </a:r>
            <a:r>
              <a:rPr lang="fr-FR" dirty="0" smtClean="0"/>
              <a:t>;</a:t>
            </a:r>
          </a:p>
          <a:p>
            <a:r>
              <a:rPr lang="fr-FR" dirty="0" smtClean="0"/>
              <a:t> </a:t>
            </a:r>
            <a:r>
              <a:rPr lang="fr-FR" dirty="0"/>
              <a:t>• L’activation de ces nerfs par l’effort ou par des substances irritantes de l’environnement provoque des réflexes </a:t>
            </a:r>
            <a:r>
              <a:rPr lang="fr-FR" dirty="0" err="1"/>
              <a:t>axoniques</a:t>
            </a:r>
            <a:r>
              <a:rPr lang="fr-FR" dirty="0"/>
              <a:t> locaux et vagaux, producteurs de </a:t>
            </a:r>
            <a:r>
              <a:rPr lang="fr-FR" b="1" dirty="0" err="1">
                <a:solidFill>
                  <a:srgbClr val="FF0000"/>
                </a:solidFill>
              </a:rPr>
              <a:t>broncho-constriction</a:t>
            </a:r>
            <a:r>
              <a:rPr lang="fr-FR" dirty="0"/>
              <a:t>, de sécrétion de mucus et d’une vasodilatation </a:t>
            </a:r>
            <a:r>
              <a:rPr lang="fr-FR" dirty="0" smtClean="0"/>
              <a:t>bronchique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r>
              <a:rPr lang="fr-FR" dirty="0"/>
              <a:t>le</a:t>
            </a:r>
            <a:r>
              <a:rPr lang="fr-FR" b="1" dirty="0">
                <a:solidFill>
                  <a:srgbClr val="FF0000"/>
                </a:solidFill>
              </a:rPr>
              <a:t> mastocyte </a:t>
            </a:r>
            <a:r>
              <a:rPr lang="fr-FR" dirty="0"/>
              <a:t>joue un rôle essentiel dans la physiopathologie de l’asthme puisqu’il est la cible de la réaction antigène-anticorps, </a:t>
            </a:r>
            <a:r>
              <a:rPr lang="fr-FR" b="1" dirty="0">
                <a:solidFill>
                  <a:srgbClr val="FF0000"/>
                </a:solidFill>
              </a:rPr>
              <a:t>spécifique de l’asthme allergique</a:t>
            </a:r>
            <a:r>
              <a:rPr lang="fr-FR" dirty="0"/>
              <a:t>, et qu’il libère les médiateurs à l’origine de la crise initiale. </a:t>
            </a:r>
          </a:p>
        </p:txBody>
      </p:sp>
    </p:spTree>
    <p:extLst>
      <p:ext uri="{BB962C8B-B14F-4D97-AF65-F5344CB8AC3E}">
        <p14:creationId xmlns:p14="http://schemas.microsoft.com/office/powerpoint/2010/main" xmlns="" val="145298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III-Approche thérapeutique de l’asthme :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4127" y="1985750"/>
            <a:ext cx="9720073" cy="40233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L’asthme </a:t>
            </a:r>
            <a:r>
              <a:rPr lang="fr-FR" dirty="0" smtClean="0"/>
              <a:t>est </a:t>
            </a:r>
            <a:r>
              <a:rPr lang="fr-FR" dirty="0"/>
              <a:t>caractérisé par l’association d’un phénomène inflammatoire et d’une bronchoconstriction.  </a:t>
            </a:r>
          </a:p>
          <a:p>
            <a:r>
              <a:rPr lang="fr-FR" dirty="0"/>
              <a:t>On distingue ainsi : </a:t>
            </a:r>
          </a:p>
          <a:p>
            <a:r>
              <a:rPr lang="fr-FR" sz="2300" b="1" u="sng" dirty="0"/>
              <a:t>• Les bronchodilatateurs (traitement symptomatique), qui agissent : </a:t>
            </a:r>
            <a:endParaRPr lang="fr-FR" sz="2300" b="1" u="sng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Soit </a:t>
            </a:r>
            <a:r>
              <a:rPr lang="fr-FR" dirty="0"/>
              <a:t>par stimulation adrénergique (agonistes β2 adrénergiques),  </a:t>
            </a: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Soit </a:t>
            </a:r>
            <a:r>
              <a:rPr lang="fr-FR" dirty="0"/>
              <a:t>par inhibition de la composante vagale, dont les effets se surajoutent à ceux des médiateurs formés ou libérés </a:t>
            </a:r>
            <a:endParaRPr lang="fr-FR" dirty="0" smtClean="0"/>
          </a:p>
          <a:p>
            <a:r>
              <a:rPr lang="fr-FR" dirty="0" smtClean="0"/>
              <a:t>localement </a:t>
            </a:r>
            <a:r>
              <a:rPr lang="fr-FR" dirty="0"/>
              <a:t>(médicaments anticholinergiques).  </a:t>
            </a:r>
          </a:p>
          <a:p>
            <a:r>
              <a:rPr lang="fr-FR" b="1" u="sng" dirty="0"/>
              <a:t>• Les anti-inflammatoires (traitement prophylactique): </a:t>
            </a:r>
            <a:endParaRPr lang="fr-FR" b="1" u="sng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 </a:t>
            </a:r>
            <a:r>
              <a:rPr lang="fr-FR" dirty="0"/>
              <a:t>Les corticoïdes </a:t>
            </a: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 </a:t>
            </a:r>
            <a:r>
              <a:rPr lang="fr-FR" dirty="0"/>
              <a:t>Les anti-</a:t>
            </a:r>
            <a:r>
              <a:rPr lang="fr-FR" dirty="0" err="1"/>
              <a:t>leucotriènes</a:t>
            </a:r>
            <a:r>
              <a:rPr lang="fr-FR" dirty="0"/>
              <a:t> </a:t>
            </a: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 </a:t>
            </a:r>
            <a:r>
              <a:rPr lang="fr-FR" dirty="0"/>
              <a:t>la </a:t>
            </a:r>
            <a:r>
              <a:rPr lang="fr-FR" dirty="0" smtClean="0"/>
              <a:t>théophylline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  </a:t>
            </a:r>
            <a:r>
              <a:rPr lang="fr-FR" dirty="0"/>
              <a:t>Les </a:t>
            </a:r>
            <a:r>
              <a:rPr lang="fr-FR" dirty="0" err="1"/>
              <a:t>cromones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940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3877" y="0"/>
            <a:ext cx="9720072" cy="1499616"/>
          </a:xfrm>
        </p:spPr>
        <p:txBody>
          <a:bodyPr/>
          <a:lstStyle/>
          <a:p>
            <a:r>
              <a:rPr lang="fr-FR" sz="5400" dirty="0"/>
              <a:t>III.1-Les bronchodilatateurs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3059" y="1589964"/>
            <a:ext cx="9720073" cy="40233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r-FR" sz="8000" dirty="0" smtClean="0"/>
              <a:t> </a:t>
            </a:r>
            <a:r>
              <a:rPr lang="fr-FR" sz="9600" dirty="0"/>
              <a:t>III.1.1-Les agonistes β2-adrénergiques : </a:t>
            </a:r>
          </a:p>
          <a:p>
            <a:pPr marL="0" indent="0">
              <a:buNone/>
            </a:pPr>
            <a:r>
              <a:rPr lang="fr-FR" sz="9600" dirty="0" smtClean="0"/>
              <a:t>Classification </a:t>
            </a:r>
            <a:r>
              <a:rPr lang="fr-FR" sz="9600" dirty="0"/>
              <a:t>: </a:t>
            </a:r>
          </a:p>
          <a:p>
            <a:r>
              <a:rPr lang="fr-FR" sz="8000" b="1" u="sng" dirty="0" smtClean="0">
                <a:solidFill>
                  <a:srgbClr val="FF0000"/>
                </a:solidFill>
              </a:rPr>
              <a:t>Les </a:t>
            </a:r>
            <a:r>
              <a:rPr lang="fr-FR" sz="8000" b="1" u="sng" dirty="0">
                <a:solidFill>
                  <a:srgbClr val="FF0000"/>
                </a:solidFill>
              </a:rPr>
              <a:t>β2 à courte durée d’action </a:t>
            </a:r>
            <a:r>
              <a:rPr lang="fr-FR" sz="8000" dirty="0"/>
              <a:t>(&lt; 6h) :  </a:t>
            </a:r>
            <a:r>
              <a:rPr lang="fr-FR" sz="8000" dirty="0" err="1"/>
              <a:t>Salbutamol</a:t>
            </a:r>
            <a:r>
              <a:rPr lang="fr-FR" sz="8000" dirty="0"/>
              <a:t> (</a:t>
            </a:r>
            <a:r>
              <a:rPr lang="fr-FR" sz="8000" dirty="0" err="1"/>
              <a:t>Ventoline</a:t>
            </a:r>
            <a:r>
              <a:rPr lang="fr-FR" sz="8000" dirty="0"/>
              <a:t>®), </a:t>
            </a:r>
            <a:r>
              <a:rPr lang="fr-FR" sz="8000" dirty="0" err="1"/>
              <a:t>Tebutaline</a:t>
            </a:r>
            <a:r>
              <a:rPr lang="fr-FR" sz="8000" dirty="0"/>
              <a:t> (</a:t>
            </a:r>
            <a:r>
              <a:rPr lang="fr-FR" sz="8000" dirty="0" err="1"/>
              <a:t>Bricanyl</a:t>
            </a:r>
            <a:r>
              <a:rPr lang="fr-FR" sz="8000" dirty="0"/>
              <a:t>®), </a:t>
            </a:r>
            <a:r>
              <a:rPr lang="fr-FR" sz="8000" dirty="0" err="1"/>
              <a:t>Fénotérol</a:t>
            </a:r>
            <a:r>
              <a:rPr lang="fr-FR" sz="8000" dirty="0"/>
              <a:t> (</a:t>
            </a:r>
            <a:r>
              <a:rPr lang="fr-FR" sz="8000" dirty="0" err="1"/>
              <a:t>Berotec</a:t>
            </a:r>
            <a:r>
              <a:rPr lang="fr-FR" sz="8000" dirty="0"/>
              <a:t>®), </a:t>
            </a:r>
            <a:r>
              <a:rPr lang="fr-FR" sz="8000" dirty="0" err="1"/>
              <a:t>Pirbutaline</a:t>
            </a:r>
            <a:r>
              <a:rPr lang="fr-FR" sz="8000" dirty="0"/>
              <a:t> (</a:t>
            </a:r>
            <a:r>
              <a:rPr lang="fr-FR" sz="8000" dirty="0" err="1"/>
              <a:t>Maxair</a:t>
            </a:r>
            <a:r>
              <a:rPr lang="fr-FR" sz="8000" dirty="0"/>
              <a:t>®). Ils sont utilisés dans les formes mineures de l’asthme ou dans les traitements au long cours comme médicaments d’appoint (dit de « secours »). Le chef de file est le </a:t>
            </a:r>
            <a:r>
              <a:rPr lang="fr-FR" sz="8000" dirty="0" err="1"/>
              <a:t>salbutamol</a:t>
            </a:r>
            <a:r>
              <a:rPr lang="fr-FR" sz="8000" dirty="0"/>
              <a:t> (</a:t>
            </a:r>
            <a:r>
              <a:rPr lang="fr-FR" sz="8000" dirty="0" err="1"/>
              <a:t>Ventoline</a:t>
            </a:r>
            <a:r>
              <a:rPr lang="fr-FR" sz="8000" dirty="0"/>
              <a:t>®).  	</a:t>
            </a:r>
          </a:p>
          <a:p>
            <a:pPr marL="0" indent="0">
              <a:buNone/>
            </a:pPr>
            <a:r>
              <a:rPr lang="fr-FR" sz="8000" dirty="0" smtClean="0"/>
              <a:t> </a:t>
            </a:r>
            <a:r>
              <a:rPr lang="fr-FR" sz="8000" b="1" dirty="0">
                <a:solidFill>
                  <a:srgbClr val="FF0000"/>
                </a:solidFill>
              </a:rPr>
              <a:t>Les β2 à longue durée d’action </a:t>
            </a:r>
            <a:r>
              <a:rPr lang="fr-FR" sz="8000" dirty="0"/>
              <a:t>(≥ 12h) : </a:t>
            </a:r>
            <a:r>
              <a:rPr lang="fr-FR" sz="8000" dirty="0" err="1"/>
              <a:t>Salmétérol</a:t>
            </a:r>
            <a:r>
              <a:rPr lang="fr-FR" sz="8000" dirty="0"/>
              <a:t> (</a:t>
            </a:r>
            <a:r>
              <a:rPr lang="fr-FR" sz="8000" dirty="0" err="1"/>
              <a:t>Serevent</a:t>
            </a:r>
            <a:r>
              <a:rPr lang="fr-FR" sz="8000" dirty="0"/>
              <a:t>®), </a:t>
            </a:r>
            <a:r>
              <a:rPr lang="fr-FR" sz="8000" dirty="0" err="1"/>
              <a:t>Formotérol</a:t>
            </a:r>
            <a:r>
              <a:rPr lang="fr-FR" sz="8000" dirty="0"/>
              <a:t> (</a:t>
            </a:r>
            <a:r>
              <a:rPr lang="fr-FR" sz="8000" dirty="0" err="1"/>
              <a:t>Foradil</a:t>
            </a:r>
            <a:r>
              <a:rPr lang="fr-FR" sz="8000" dirty="0"/>
              <a:t>®). Utilisés dans le traitement à long cours, associés aux corticoïdes, dans les formes d’asthme persistant.   </a:t>
            </a:r>
          </a:p>
          <a:p>
            <a:pPr marL="0" indent="0">
              <a:buNone/>
            </a:pPr>
            <a:endParaRPr lang="fr-FR" sz="8000" dirty="0"/>
          </a:p>
          <a:p>
            <a:r>
              <a:rPr lang="fr-FR" sz="9600" dirty="0" smtClean="0"/>
              <a:t>Relation </a:t>
            </a:r>
            <a:r>
              <a:rPr lang="fr-FR" sz="9600" dirty="0"/>
              <a:t>structure activité </a:t>
            </a:r>
            <a:r>
              <a:rPr lang="fr-FR" sz="8000" dirty="0"/>
              <a:t>: </a:t>
            </a:r>
            <a:endParaRPr lang="fr-FR" sz="80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fr-FR" sz="8000" b="1" dirty="0" smtClean="0">
                <a:solidFill>
                  <a:srgbClr val="FF0000"/>
                </a:solidFill>
              </a:rPr>
              <a:t>Β2 </a:t>
            </a:r>
            <a:r>
              <a:rPr lang="fr-FR" sz="8000" b="1" dirty="0">
                <a:solidFill>
                  <a:srgbClr val="FF0000"/>
                </a:solidFill>
              </a:rPr>
              <a:t>stimulants à courte durée d’action </a:t>
            </a:r>
            <a:r>
              <a:rPr lang="fr-FR" sz="8000" dirty="0"/>
              <a:t>: par rapport aux catécholamines </a:t>
            </a:r>
            <a:r>
              <a:rPr lang="fr-FR" sz="8000" dirty="0" smtClean="0"/>
              <a:t>le </a:t>
            </a:r>
            <a:r>
              <a:rPr lang="fr-FR" sz="8000" dirty="0"/>
              <a:t>groupement catéchol a été modifié pour réduire le métabolisme par la COMT et prolonger la durée d’action.  </a:t>
            </a:r>
            <a:r>
              <a:rPr lang="fr-FR" sz="8000" dirty="0" smtClean="0"/>
              <a:t>La </a:t>
            </a:r>
            <a:r>
              <a:rPr lang="fr-FR" sz="8000" dirty="0"/>
              <a:t>substitution de l’azote de la chaîne latérale permet d’obtenir la sélectivité </a:t>
            </a:r>
            <a:r>
              <a:rPr lang="fr-FR" sz="8000" dirty="0" smtClean="0"/>
              <a:t>β2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8000" b="1" dirty="0">
                <a:solidFill>
                  <a:srgbClr val="FF0000"/>
                </a:solidFill>
              </a:rPr>
              <a:t> Β2 stimulants à longue durée d’action </a:t>
            </a:r>
            <a:r>
              <a:rPr lang="fr-FR" sz="8000" dirty="0"/>
              <a:t>: leur durée d’action prolongée repose sur leur longue chaine latérale, leur conférant une grande </a:t>
            </a:r>
            <a:r>
              <a:rPr lang="fr-FR" sz="8000" dirty="0" err="1"/>
              <a:t>lipophilie</a:t>
            </a:r>
            <a:r>
              <a:rPr lang="fr-FR" sz="8000" dirty="0"/>
              <a:t>. Ils se dissolvent dans les lipides de la membrane cellulaire d’où ils migrent pour agir sur les récepteurs β2-adrénergiques.  </a:t>
            </a:r>
          </a:p>
          <a:p>
            <a:r>
              <a:rPr lang="fr-FR" sz="8000" dirty="0"/>
              <a:t> 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dirty="0"/>
              <a:t>  	</a:t>
            </a:r>
          </a:p>
          <a:p>
            <a:r>
              <a:rPr lang="fr-FR" sz="7200" dirty="0"/>
              <a:t>  </a:t>
            </a:r>
          </a:p>
        </p:txBody>
      </p:sp>
    </p:spTree>
    <p:extLst>
      <p:ext uri="{BB962C8B-B14F-4D97-AF65-F5344CB8AC3E}">
        <p14:creationId xmlns:p14="http://schemas.microsoft.com/office/powerpoint/2010/main" xmlns="" val="115220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 l="10225" t="27189" r="26366" b="24142"/>
          <a:stretch/>
        </p:blipFill>
        <p:spPr bwMode="auto">
          <a:xfrm>
            <a:off x="1758949" y="2517245"/>
            <a:ext cx="8250240" cy="35602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426827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III.1-Les </a:t>
            </a:r>
            <a:r>
              <a:rPr lang="fr-FR" sz="3200" dirty="0" smtClean="0"/>
              <a:t>bronchodilatateurs</a:t>
            </a:r>
            <a:br>
              <a:rPr lang="fr-FR" sz="3200" dirty="0" smtClean="0"/>
            </a:br>
            <a:r>
              <a:rPr lang="fr-FR" sz="3200" dirty="0"/>
              <a:t>III.1.1-Les agonistes β2-adrénergiques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4127" y="1790700"/>
            <a:ext cx="9720073" cy="4023360"/>
          </a:xfrm>
        </p:spPr>
        <p:txBody>
          <a:bodyPr/>
          <a:lstStyle/>
          <a:p>
            <a:r>
              <a:rPr lang="fr-FR" dirty="0"/>
              <a:t>Mécanisme d’action : </a:t>
            </a:r>
          </a:p>
          <a:p>
            <a:r>
              <a:rPr lang="fr-FR" dirty="0"/>
              <a:t>La stimulation des récepteurs β2 couplés à la protéine </a:t>
            </a:r>
            <a:r>
              <a:rPr lang="fr-FR" dirty="0" err="1"/>
              <a:t>Gs</a:t>
            </a:r>
            <a:r>
              <a:rPr lang="fr-FR" dirty="0"/>
              <a:t>, provoque la stimulation de l’</a:t>
            </a:r>
            <a:r>
              <a:rPr lang="fr-FR" dirty="0" err="1"/>
              <a:t>adényl</a:t>
            </a:r>
            <a:r>
              <a:rPr lang="fr-FR" dirty="0"/>
              <a:t> </a:t>
            </a:r>
            <a:r>
              <a:rPr lang="fr-FR" dirty="0" err="1"/>
              <a:t>cyclase</a:t>
            </a:r>
            <a:r>
              <a:rPr lang="fr-FR" dirty="0"/>
              <a:t> qui va transformer l’ATP en </a:t>
            </a:r>
            <a:r>
              <a:rPr lang="fr-FR" dirty="0" err="1"/>
              <a:t>AMPc</a:t>
            </a:r>
            <a:r>
              <a:rPr lang="fr-FR" dirty="0"/>
              <a:t>. L’augmentation d’</a:t>
            </a:r>
            <a:r>
              <a:rPr lang="fr-FR" dirty="0" err="1"/>
              <a:t>AMPc</a:t>
            </a:r>
            <a:r>
              <a:rPr lang="fr-FR" dirty="0"/>
              <a:t> va induire l’activation de protéines kinases qui vont déclencher une cascade de réactions de phosphorylation de protéines régulatrices du tonus musculaire lisse.</a:t>
            </a:r>
          </a:p>
          <a:p>
            <a:r>
              <a:rPr lang="fr-FR" dirty="0"/>
              <a:t> </a:t>
            </a:r>
          </a:p>
        </p:txBody>
      </p:sp>
      <p:pic>
        <p:nvPicPr>
          <p:cNvPr id="5" name="Image 4"/>
          <p:cNvPicPr/>
          <p:nvPr/>
        </p:nvPicPr>
        <p:blipFill rotWithShape="1">
          <a:blip r:embed="rId2"/>
          <a:srcRect l="29993" t="16287" r="27160" b="44396"/>
          <a:stretch/>
        </p:blipFill>
        <p:spPr bwMode="auto">
          <a:xfrm>
            <a:off x="1024126" y="3573780"/>
            <a:ext cx="8743950" cy="29413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81224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720072" cy="1499616"/>
          </a:xfrm>
        </p:spPr>
        <p:txBody>
          <a:bodyPr>
            <a:normAutofit/>
          </a:bodyPr>
          <a:lstStyle/>
          <a:p>
            <a:r>
              <a:rPr lang="fr-FR" sz="3600" dirty="0"/>
              <a:t>III.1-Les bronchodilatateurs</a:t>
            </a:r>
            <a:br>
              <a:rPr lang="fr-FR" sz="3600" dirty="0"/>
            </a:br>
            <a:r>
              <a:rPr lang="fr-FR" sz="3600" dirty="0"/>
              <a:t>III.1.1-Les agonistes β2-adrénergiques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828800"/>
            <a:ext cx="10744201" cy="5029200"/>
          </a:xfrm>
        </p:spPr>
        <p:txBody>
          <a:bodyPr>
            <a:noAutofit/>
          </a:bodyPr>
          <a:lstStyle/>
          <a:p>
            <a:r>
              <a:rPr lang="fr-FR" sz="1800" b="1" u="sng" dirty="0">
                <a:solidFill>
                  <a:srgbClr val="FF0000"/>
                </a:solidFill>
              </a:rPr>
              <a:t>Propriétés pharmacologiques 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600" dirty="0"/>
              <a:t>Au niveau des </a:t>
            </a:r>
            <a:r>
              <a:rPr lang="fr-FR" sz="1600" dirty="0" smtClean="0"/>
              <a:t>bronches : </a:t>
            </a:r>
          </a:p>
          <a:p>
            <a:pPr marL="0" indent="0">
              <a:buNone/>
            </a:pPr>
            <a:r>
              <a:rPr lang="fr-FR" sz="1600" dirty="0" smtClean="0"/>
              <a:t> la relaxation du muscle lisse bronchique, des grosses bronches aux bronchioles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600" dirty="0" smtClean="0"/>
              <a:t>Autres </a:t>
            </a:r>
            <a:r>
              <a:rPr lang="fr-FR" sz="1600" dirty="0"/>
              <a:t>propriétés : </a:t>
            </a:r>
          </a:p>
          <a:p>
            <a:r>
              <a:rPr lang="fr-FR" sz="1600" dirty="0"/>
              <a:t>Elles sont liées à la stimulation des récepteurs β1 et/ou β2 extra pulmonaires. La voie inhalée permet de limiter l’intensité de ces effets : </a:t>
            </a:r>
          </a:p>
          <a:p>
            <a:r>
              <a:rPr lang="fr-FR" sz="1600" dirty="0"/>
              <a:t>-effets cardiovasculaires : tachycardie sinusale, hypotension par vasodilatation périphérique ; </a:t>
            </a:r>
          </a:p>
          <a:p>
            <a:r>
              <a:rPr lang="fr-FR" sz="1600" dirty="0"/>
              <a:t> -Propriété myorelaxante du Muscle utérin utilisée en thérapeutique (β2 sélectifs). </a:t>
            </a:r>
          </a:p>
          <a:p>
            <a:r>
              <a:rPr lang="fr-FR" sz="1600" dirty="0"/>
              <a:t>-tremblement des extrémités (présence de récepteurs β2 au niveau des muscles striés) ; </a:t>
            </a:r>
          </a:p>
          <a:p>
            <a:r>
              <a:rPr lang="fr-FR" sz="1600" dirty="0"/>
              <a:t>-effets métaboliques observés à doses élevées : hypokaliémie, hyperglycémie… </a:t>
            </a:r>
          </a:p>
          <a:p>
            <a:r>
              <a:rPr lang="fr-FR" sz="1600" dirty="0"/>
              <a:t>-Effets des β-stimulants- </a:t>
            </a:r>
          </a:p>
        </p:txBody>
      </p:sp>
    </p:spTree>
    <p:extLst>
      <p:ext uri="{BB962C8B-B14F-4D97-AF65-F5344CB8AC3E}">
        <p14:creationId xmlns:p14="http://schemas.microsoft.com/office/powerpoint/2010/main" xmlns="" val="250810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6878" y="166116"/>
            <a:ext cx="9720072" cy="1499616"/>
          </a:xfrm>
        </p:spPr>
        <p:txBody>
          <a:bodyPr/>
          <a:lstStyle/>
          <a:p>
            <a: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III.1-Les bronchodilatateurs</a:t>
            </a:r>
            <a:b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r>
              <a:rPr lang="fr-FR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III.1.1-Les agonistes β2-adrénergiques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1949" y="2084832"/>
            <a:ext cx="10382251" cy="4914900"/>
          </a:xfrm>
        </p:spPr>
        <p:txBody>
          <a:bodyPr>
            <a:normAutofit fontScale="92500" lnSpcReduction="10000"/>
          </a:bodyPr>
          <a:lstStyle/>
          <a:p>
            <a:r>
              <a:rPr lang="fr-FR" sz="2400" dirty="0"/>
              <a:t>Les voies d’administration : </a:t>
            </a:r>
          </a:p>
          <a:p>
            <a:r>
              <a:rPr lang="fr-FR" sz="2400" dirty="0"/>
              <a:t>• Voie injectable (sous-cutanée et IV) réservée à l’urgence et aux asthmes sévères (doses fortes et rapidité d’effet), la biodisponibilité de la voie sous cutanée est proche de 100% </a:t>
            </a:r>
            <a:r>
              <a:rPr lang="fr-FR" sz="2400" dirty="0" smtClean="0"/>
              <a:t>;</a:t>
            </a:r>
          </a:p>
          <a:p>
            <a:r>
              <a:rPr lang="fr-FR" sz="2400" dirty="0" smtClean="0"/>
              <a:t> </a:t>
            </a:r>
            <a:r>
              <a:rPr lang="fr-FR" sz="2400" dirty="0"/>
              <a:t>• Voie orale, mais la biodisponibilité est faible et variable d’un sujet à l’autre en raison d’un effet de premier passage hépatique (très peu utilisée) </a:t>
            </a:r>
            <a:r>
              <a:rPr lang="fr-FR" sz="2400" dirty="0" smtClean="0"/>
              <a:t>;</a:t>
            </a:r>
          </a:p>
          <a:p>
            <a:r>
              <a:rPr lang="fr-FR" sz="2400" dirty="0" smtClean="0"/>
              <a:t> </a:t>
            </a:r>
            <a:r>
              <a:rPr lang="fr-FR" sz="2400" dirty="0"/>
              <a:t>• Voie inhalée : Le médicament atteint directement le tissu concerné, ce qui permet de diminuer les doses administrées. Les conséquences d’un passage dans la circulation générale sont moindres</a:t>
            </a:r>
            <a:r>
              <a:rPr lang="fr-FR" sz="2400" dirty="0" smtClean="0"/>
              <a:t>.</a:t>
            </a:r>
          </a:p>
          <a:p>
            <a:r>
              <a:rPr lang="fr-FR" sz="2400" dirty="0" smtClean="0"/>
              <a:t> </a:t>
            </a:r>
            <a:r>
              <a:rPr lang="fr-FR" sz="2400" dirty="0"/>
              <a:t>3 procédés </a:t>
            </a:r>
            <a:r>
              <a:rPr lang="fr-FR" sz="2400" dirty="0" smtClean="0"/>
              <a:t>permettent </a:t>
            </a:r>
            <a:r>
              <a:rPr lang="fr-FR" sz="2400" dirty="0"/>
              <a:t>de produire des particules de médicaments en suspension (aérosol) destinées à être inhalées 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 </a:t>
            </a:r>
            <a:r>
              <a:rPr lang="fr-FR" sz="2400" dirty="0"/>
              <a:t>Les aérosols-doseurs (AD) 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 </a:t>
            </a:r>
            <a:r>
              <a:rPr lang="fr-FR" sz="2400" dirty="0"/>
              <a:t>Les inhalateurs de poudre (IP) 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 </a:t>
            </a:r>
            <a:r>
              <a:rPr lang="fr-FR" sz="2400" dirty="0"/>
              <a:t>Les appareils générateurs d’aérosols.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06809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333</TotalTime>
  <Words>3055</Words>
  <Application>Microsoft Office PowerPoint</Application>
  <PresentationFormat>Personnalisé</PresentationFormat>
  <Paragraphs>291</Paragraphs>
  <Slides>27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Intégral</vt:lpstr>
      <vt:lpstr>Medicaments de l asthme</vt:lpstr>
      <vt:lpstr>définitions</vt:lpstr>
      <vt:lpstr>Physiopathologie de l asthme</vt:lpstr>
      <vt:lpstr>III-Approche thérapeutique de l’asthme :  </vt:lpstr>
      <vt:lpstr>III.1-Les bronchodilatateurs</vt:lpstr>
      <vt:lpstr>Diapositive 6</vt:lpstr>
      <vt:lpstr>III.1-Les bronchodilatateurs III.1.1-Les agonistes β2-adrénergiques</vt:lpstr>
      <vt:lpstr>III.1-Les bronchodilatateurs III.1.1-Les agonistes β2-adrénergiques</vt:lpstr>
      <vt:lpstr>III.1-Les bronchodilatateurs III.1.1-Les agonistes β2-adrénergiques</vt:lpstr>
      <vt:lpstr>III.1-Les bronchodilatateurs III.1.1-Les agonistes β2-adrénergiques</vt:lpstr>
      <vt:lpstr>III.1-Les bronchodilatateurs III.1.1-Les agonistes β2-adrénergiques</vt:lpstr>
      <vt:lpstr>III.1-Les bronchodilatateurs III-1-2-Les anticholinergiques : </vt:lpstr>
      <vt:lpstr>Diapositive 13</vt:lpstr>
      <vt:lpstr>III.1-Les bronchodilatateurs III.1.1-Les agonistes β2-adrénergiques</vt:lpstr>
      <vt:lpstr>III.1-Les bronchodilatateurs III.1.1-Les agonistes β2-adrénergiques</vt:lpstr>
      <vt:lpstr>III.1-Les bronchodilatateurs III.1.1-Les agonistes β2-adrénergiques</vt:lpstr>
      <vt:lpstr>III.1-Les bronchodilatateurs III-1-3-Les méthylxanthines </vt:lpstr>
      <vt:lpstr>Diapositive 18</vt:lpstr>
      <vt:lpstr>III-2-Les anti-inflammatoires :   III-2-1 les glucocorticoïdes :    </vt:lpstr>
      <vt:lpstr> </vt:lpstr>
      <vt:lpstr>III-2-Les anti-inflammatoires :  III-2-2- Les cromones</vt:lpstr>
      <vt:lpstr>III-2-Les anti-inflammatoires :  III-2-2- Les cromones</vt:lpstr>
      <vt:lpstr>III-2-Les anti-inflammatoires : III-2-3- Les inhibiteurs de la voie des leucotriènes:   </vt:lpstr>
      <vt:lpstr>Diapositive 24</vt:lpstr>
      <vt:lpstr>III-2-Les anti-inflammatoires : III-2-3- Les inhibiteurs de la voie des leucotriènes:   </vt:lpstr>
      <vt:lpstr>III-2-Les anti-inflammatoires : III-2-4- Les anticorps anti-IgE : Omalizumab</vt:lpstr>
      <vt:lpstr>III-2-5-Associations d’antiasthmatiques :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Medicaments de l asthme</dc:title>
  <dc:creator>Pavilion</dc:creator>
  <cp:lastModifiedBy>ufas</cp:lastModifiedBy>
  <cp:revision>18</cp:revision>
  <dcterms:created xsi:type="dcterms:W3CDTF">2015-03-08T16:53:24Z</dcterms:created>
  <dcterms:modified xsi:type="dcterms:W3CDTF">2015-03-09T10:22:46Z</dcterms:modified>
</cp:coreProperties>
</file>