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30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3" r:id="rId20"/>
    <p:sldId id="294" r:id="rId21"/>
    <p:sldId id="295" r:id="rId22"/>
    <p:sldId id="296" r:id="rId23"/>
    <p:sldId id="297" r:id="rId24"/>
    <p:sldId id="298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642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9314A-784C-478A-A991-BF3A51BB746D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ECCCA3-C0B3-4AC4-806C-8B4CA138AED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dirty="0" smtClean="0"/>
              <a:t>L’ encéphalopathie hépatique</a:t>
            </a:r>
            <a:r>
              <a:rPr lang="fr-F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est due à l'action sur le cerveau d'une certaine quantité d'ammoniac déversée dans la circulation sanguine générale, et faisant suite à une insuffisance de fonctionnement du foie. Ceci a pour conséquence des troubles nerveux graves.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CCCA3-C0B3-4AC4-806C-8B4CA138AEDE}" type="slidenum">
              <a:rPr lang="fr-FR" smtClean="0"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Troubles </a:t>
            </a:r>
            <a:r>
              <a:rPr lang="fr-F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la conscience et du comportement , </a:t>
            </a:r>
            <a:r>
              <a:rPr lang="fr-FR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Astérixis </a:t>
            </a:r>
            <a:r>
              <a:rPr lang="fr-F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(tremblement amples des membres supérieurs comme si le patient battait des ailes avec les poignets)</a:t>
            </a:r>
            <a:r>
              <a:rPr lang="fr-FR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fr-FR" sz="1200" b="0" i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Confusion mentale </a:t>
            </a:r>
            <a:r>
              <a:rPr lang="fr-F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 </a:t>
            </a:r>
            <a:r>
              <a:rPr lang="fr-FR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désorientation </a:t>
            </a:r>
            <a:r>
              <a:rPr lang="fr-F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dans le temps et l'espace.</a:t>
            </a:r>
          </a:p>
          <a:p>
            <a:endParaRPr lang="fr-FR" u="non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CCCA3-C0B3-4AC4-806C-8B4CA138AEDE}" type="slidenum">
              <a:rPr lang="fr-FR" smtClean="0"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Astérixis: caractérisé par la chute brutale et de brève durée du tonus des muscles extenseurs de la main (« 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myoclonie </a:t>
            </a:r>
            <a:r>
              <a:rPr lang="fr-F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négative » 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CCCA3-C0B3-4AC4-806C-8B4CA138AEDE}" type="slidenum">
              <a:rPr lang="fr-FR" smtClean="0"/>
              <a:t>18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2A0C-BAD9-44AF-9BF6-B7FD5343FA99}" type="datetimeFigureOut">
              <a:rPr lang="fr-FR" smtClean="0"/>
              <a:pPr/>
              <a:t>16/03/2015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3A0-3914-4422-976C-53C643244F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2A0C-BAD9-44AF-9BF6-B7FD5343FA99}" type="datetimeFigureOut">
              <a:rPr lang="fr-FR" smtClean="0"/>
              <a:pPr/>
              <a:t>16/03/2015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3A0-3914-4422-976C-53C643244F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2A0C-BAD9-44AF-9BF6-B7FD5343FA99}" type="datetimeFigureOut">
              <a:rPr lang="fr-FR" smtClean="0"/>
              <a:pPr/>
              <a:t>16/03/2015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3A0-3914-4422-976C-53C643244F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2A0C-BAD9-44AF-9BF6-B7FD5343FA99}" type="datetimeFigureOut">
              <a:rPr lang="fr-FR" smtClean="0"/>
              <a:pPr/>
              <a:t>16/03/2015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3A0-3914-4422-976C-53C643244F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2A0C-BAD9-44AF-9BF6-B7FD5343FA99}" type="datetimeFigureOut">
              <a:rPr lang="fr-FR" smtClean="0"/>
              <a:pPr/>
              <a:t>16/03/2015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3A0-3914-4422-976C-53C643244F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2A0C-BAD9-44AF-9BF6-B7FD5343FA99}" type="datetimeFigureOut">
              <a:rPr lang="fr-FR" smtClean="0"/>
              <a:pPr/>
              <a:t>16/03/2015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3A0-3914-4422-976C-53C643244F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2A0C-BAD9-44AF-9BF6-B7FD5343FA99}" type="datetimeFigureOut">
              <a:rPr lang="fr-FR" smtClean="0"/>
              <a:pPr/>
              <a:t>16/03/2015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3A0-3914-4422-976C-53C643244F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2A0C-BAD9-44AF-9BF6-B7FD5343FA99}" type="datetimeFigureOut">
              <a:rPr lang="fr-FR" smtClean="0"/>
              <a:pPr/>
              <a:t>16/03/2015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3A0-3914-4422-976C-53C643244F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2A0C-BAD9-44AF-9BF6-B7FD5343FA99}" type="datetimeFigureOut">
              <a:rPr lang="fr-FR" smtClean="0"/>
              <a:pPr/>
              <a:t>16/03/2015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3A0-3914-4422-976C-53C643244F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2A0C-BAD9-44AF-9BF6-B7FD5343FA99}" type="datetimeFigureOut">
              <a:rPr lang="fr-FR" smtClean="0"/>
              <a:pPr/>
              <a:t>16/03/2015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3A0-3914-4422-976C-53C643244F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2A0C-BAD9-44AF-9BF6-B7FD5343FA99}" type="datetimeFigureOut">
              <a:rPr lang="fr-FR" smtClean="0"/>
              <a:pPr/>
              <a:t>16/03/2015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E3A0-3914-4422-976C-53C643244F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E2A0C-BAD9-44AF-9BF6-B7FD5343FA99}" type="datetimeFigureOut">
              <a:rPr lang="fr-FR" smtClean="0"/>
              <a:pPr/>
              <a:t>16/03/2015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EE3A0-3914-4422-976C-53C643244F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Faculté de médecine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Module de pharmacologie </a:t>
            </a:r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spéciale</a:t>
            </a:r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2014/2015</a:t>
            </a:r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Guergouri F.Z</a:t>
            </a:r>
          </a:p>
          <a:p>
            <a:pPr algn="l"/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3600" b="1" dirty="0" smtClean="0">
                <a:solidFill>
                  <a:srgbClr val="7030A0"/>
                </a:solidFill>
              </a:rPr>
              <a:t>ANTIEMETIQUES</a:t>
            </a:r>
          </a:p>
          <a:p>
            <a:pPr algn="l"/>
            <a:r>
              <a:rPr lang="fr-FR" sz="3600" b="1" dirty="0" smtClean="0">
                <a:solidFill>
                  <a:srgbClr val="7030A0"/>
                </a:solidFill>
              </a:rPr>
              <a:t>LAXATIFS</a:t>
            </a:r>
          </a:p>
          <a:p>
            <a:pPr algn="l"/>
            <a:r>
              <a:rPr lang="fr-FR" sz="3600" b="1" dirty="0" smtClean="0">
                <a:solidFill>
                  <a:srgbClr val="7030A0"/>
                </a:solidFill>
              </a:rPr>
              <a:t>ANTIDIARRHEIQUES</a:t>
            </a:r>
          </a:p>
          <a:p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214290"/>
            <a:ext cx="158115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4400" b="1" dirty="0" smtClean="0">
                <a:solidFill>
                  <a:srgbClr val="7030A0"/>
                </a:solidFill>
              </a:rPr>
              <a:t>LES LAXATIFS </a:t>
            </a:r>
          </a:p>
          <a:p>
            <a:pPr>
              <a:buNone/>
            </a:pPr>
            <a:r>
              <a:rPr lang="fr-FR" sz="2400" dirty="0" smtClean="0"/>
              <a:t>     La constipation est un symptôme qui associe un retard d’évacuation à une déshydratation des selles. Elle peut résulter de très nombreuses causes. Les étiologies peuvent être classées en:</a:t>
            </a:r>
          </a:p>
          <a:p>
            <a:pPr>
              <a:buNone/>
            </a:pPr>
            <a:endParaRPr lang="fr-FR" sz="2400" b="1" u="sng" dirty="0" smtClean="0"/>
          </a:p>
          <a:p>
            <a:pPr>
              <a:buNone/>
            </a:pPr>
            <a:r>
              <a:rPr lang="fr-FR" sz="2400" b="1" u="sng" dirty="0" smtClean="0"/>
              <a:t>Etiologies organiques: </a:t>
            </a:r>
          </a:p>
          <a:p>
            <a:pPr>
              <a:buNone/>
            </a:pPr>
            <a:r>
              <a:rPr lang="fr-FR" sz="2400" b="1" dirty="0" smtClean="0"/>
              <a:t>Digestives: </a:t>
            </a:r>
            <a:r>
              <a:rPr lang="fr-FR" sz="2400" dirty="0" smtClean="0"/>
              <a:t>gastriques (sténose) intestinales, coliques (mégacôlon), rectales, anales (hémorroïdes compliquées) </a:t>
            </a:r>
          </a:p>
          <a:p>
            <a:pPr>
              <a:buNone/>
            </a:pPr>
            <a:r>
              <a:rPr lang="fr-FR" sz="2400" b="1" dirty="0" smtClean="0"/>
              <a:t>Extra-digestives: </a:t>
            </a:r>
            <a:r>
              <a:rPr lang="fr-FR" sz="2400" dirty="0" smtClean="0"/>
              <a:t>endocriniennes et métaboliques (hyperthyroïdie, grossesse, hypokaliémie), neurologiques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u="sng" dirty="0" smtClean="0"/>
              <a:t>Etiologies non organiques:</a:t>
            </a:r>
          </a:p>
          <a:p>
            <a:pPr>
              <a:buNone/>
            </a:pPr>
            <a:r>
              <a:rPr lang="fr-FR" sz="2400" b="1" dirty="0" smtClean="0"/>
              <a:t>Colopathie fonctionnelle: </a:t>
            </a:r>
            <a:r>
              <a:rPr lang="fr-FR" sz="2400" dirty="0" smtClean="0"/>
              <a:t>syndrome du colon irritable</a:t>
            </a:r>
          </a:p>
          <a:p>
            <a:pPr>
              <a:buNone/>
            </a:pPr>
            <a:r>
              <a:rPr lang="fr-FR" sz="2400" dirty="0" smtClean="0"/>
              <a:t>Constipation par trouble de la progression ou de l’évacuation</a:t>
            </a:r>
          </a:p>
          <a:p>
            <a:pPr>
              <a:buNone/>
            </a:pPr>
            <a:r>
              <a:rPr lang="fr-FR" sz="2400" b="1" dirty="0" smtClean="0"/>
              <a:t>Constipation essentielle: </a:t>
            </a:r>
            <a:r>
              <a:rPr lang="fr-FR" sz="2400" dirty="0" smtClean="0"/>
              <a:t>(ou primitive) résultant de modifications diététiques ou / et d’hygiène de vie (sédentarité), ou encore de désordres psychogènes. </a:t>
            </a:r>
          </a:p>
          <a:p>
            <a:pPr>
              <a:buNone/>
            </a:pPr>
            <a:r>
              <a:rPr lang="fr-FR" sz="2400" b="1" dirty="0" smtClean="0"/>
              <a:t>Etiologie médicamenteuse: </a:t>
            </a:r>
            <a:r>
              <a:rPr lang="fr-FR" sz="2400" dirty="0" smtClean="0"/>
              <a:t>de nombreux médicaments peuvent engendrer une constipation en raison de leurs effets atropiniques propres (anticholinergiques) ou associés (analgésiques, antidépresseurs, neuroleptiques, certains antihistaminiques)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/>
              <a:t> </a:t>
            </a:r>
            <a:r>
              <a:rPr lang="fr-FR" sz="2400" dirty="0" smtClean="0"/>
              <a:t>   Le TRT de la constipation fait appel à des règles hygiéno-diététiques, associés à un laxatif.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     Les laxatifs, en ramollissant le contenu de l’intestin et /ou en augmentant le péristaltisme intestinal, accélèrent et facilitent l’évacuation des selles. Ces laxatifs peuvent être subdivisés en 5 groupes:</a:t>
            </a:r>
          </a:p>
          <a:p>
            <a:pPr>
              <a:buNone/>
            </a:pPr>
            <a:endParaRPr lang="fr-FR" sz="2400" dirty="0"/>
          </a:p>
          <a:p>
            <a:pPr>
              <a:buNone/>
            </a:pPr>
            <a:r>
              <a:rPr lang="fr-FR" sz="2400" dirty="0" smtClean="0"/>
              <a:t>-laxatifs de lest</a:t>
            </a:r>
          </a:p>
          <a:p>
            <a:pPr>
              <a:buNone/>
            </a:pPr>
            <a:r>
              <a:rPr lang="fr-FR" sz="2400" dirty="0" smtClean="0"/>
              <a:t>-les osmotiques</a:t>
            </a:r>
          </a:p>
          <a:p>
            <a:pPr>
              <a:buNone/>
            </a:pPr>
            <a:r>
              <a:rPr lang="fr-FR" sz="2400" dirty="0" smtClean="0"/>
              <a:t>-les lubrifiants</a:t>
            </a:r>
          </a:p>
          <a:p>
            <a:pPr>
              <a:buNone/>
            </a:pPr>
            <a:r>
              <a:rPr lang="fr-FR" sz="2400" dirty="0" smtClean="0"/>
              <a:t>-les laxatifs stimulants</a:t>
            </a:r>
          </a:p>
          <a:p>
            <a:pPr>
              <a:buNone/>
            </a:pPr>
            <a:r>
              <a:rPr lang="fr-FR" sz="2400" dirty="0" smtClean="0"/>
              <a:t>-et les laxatifs par voie rectale.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laxatifs de lest: </a:t>
            </a:r>
            <a:r>
              <a:rPr lang="fr-FR" sz="2400" dirty="0" smtClean="0"/>
              <a:t>dans ce groupe, on classe les mucilages et les fibres alimentaires. Les mucilages sont des polysaccharides, d’origine végétale, extraits d’algues (agar-agar) ou de gommes (sterculia, karaya). Les fibres alimentaires  sont contenues dans le son des céréales et dans les végétaux (cellulose, pectine).</a:t>
            </a:r>
          </a:p>
          <a:p>
            <a:pPr>
              <a:buNone/>
            </a:pPr>
            <a:r>
              <a:rPr lang="fr-FR" sz="2400" dirty="0" smtClean="0"/>
              <a:t>Ces produits sont </a:t>
            </a:r>
            <a:r>
              <a:rPr lang="fr-FR" sz="2400" u="sng" dirty="0" smtClean="0"/>
              <a:t>non digestibles</a:t>
            </a:r>
            <a:r>
              <a:rPr lang="fr-FR" sz="2400" dirty="0" smtClean="0"/>
              <a:t>, sont </a:t>
            </a:r>
            <a:r>
              <a:rPr lang="fr-FR" sz="2400" u="sng" dirty="0" smtClean="0"/>
              <a:t>insolubles et non absorbées </a:t>
            </a:r>
            <a:r>
              <a:rPr lang="fr-FR" sz="2400" dirty="0" smtClean="0"/>
              <a:t>qui s’imbibent de fluide et gonflent.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u="sng" dirty="0" smtClean="0"/>
              <a:t>Mécanisme d’action: </a:t>
            </a:r>
            <a:r>
              <a:rPr lang="fr-FR" sz="2400" dirty="0" smtClean="0"/>
              <a:t>les mucilages et les fibres alimentaires, grâce à leur pouvoir hydrophile, contribuent en présence d’eau à hydrater les selles dont le volume augmenté stimule le péristaltisme intestinal.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/>
              <a:t>Les mucilages: 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r>
              <a:rPr lang="fr-FR" sz="2400" b="1" dirty="0" smtClean="0"/>
              <a:t>Les fibres alimentaires: </a:t>
            </a:r>
          </a:p>
          <a:p>
            <a:pPr>
              <a:buNone/>
            </a:pPr>
            <a:endParaRPr lang="fr-FR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1071546"/>
          <a:ext cx="8143932" cy="18316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71966"/>
                <a:gridCol w="4071966"/>
              </a:tblGrid>
              <a:tr h="642942">
                <a:tc>
                  <a:txBody>
                    <a:bodyPr/>
                    <a:lstStyle/>
                    <a:p>
                      <a:r>
                        <a:rPr lang="fr-FR" dirty="0" smtClean="0"/>
                        <a:t>Principe actif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Spécialité (présentation) </a:t>
                      </a:r>
                      <a:endParaRPr lang="fr-FR" dirty="0"/>
                    </a:p>
                  </a:txBody>
                  <a:tcPr/>
                </a:tc>
              </a:tr>
              <a:tr h="1035851">
                <a:tc>
                  <a:txBody>
                    <a:bodyPr/>
                    <a:lstStyle/>
                    <a:p>
                      <a:r>
                        <a:rPr lang="fr-FR" dirty="0" smtClean="0"/>
                        <a:t>-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gomme sterculia </a:t>
                      </a:r>
                    </a:p>
                    <a:p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-gomme sterculia +</a:t>
                      </a:r>
                    </a:p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dipropyline (antispasmodique)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-Normacol (granulé)</a:t>
                      </a:r>
                    </a:p>
                    <a:p>
                      <a:r>
                        <a:rPr lang="fr-FR" dirty="0" smtClean="0"/>
                        <a:t>Entéromucilage (granulé) </a:t>
                      </a:r>
                    </a:p>
                    <a:p>
                      <a:r>
                        <a:rPr lang="fr-FR" dirty="0" smtClean="0"/>
                        <a:t>-Normacol à la dipropyline</a:t>
                      </a:r>
                    </a:p>
                    <a:p>
                      <a:r>
                        <a:rPr lang="fr-FR" dirty="0" smtClean="0"/>
                        <a:t>(colopathies spasmodiques+constipation) 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71472" y="4357694"/>
          <a:ext cx="8072494" cy="13430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36247"/>
                <a:gridCol w="4036247"/>
              </a:tblGrid>
              <a:tr h="428628">
                <a:tc>
                  <a:txBody>
                    <a:bodyPr/>
                    <a:lstStyle/>
                    <a:p>
                      <a:r>
                        <a:rPr lang="fr-FR" dirty="0" smtClean="0"/>
                        <a:t>Principe actif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Spécialité (présentation) </a:t>
                      </a:r>
                      <a:endParaRPr lang="fr-FR" dirty="0"/>
                    </a:p>
                  </a:txBody>
                  <a:tcPr/>
                </a:tc>
              </a:tr>
              <a:tr h="750099">
                <a:tc>
                  <a:txBody>
                    <a:bodyPr/>
                    <a:lstStyle/>
                    <a:p>
                      <a:r>
                        <a:rPr lang="fr-FR" dirty="0" smtClean="0"/>
                        <a:t>Son de blé </a:t>
                      </a:r>
                    </a:p>
                    <a:p>
                      <a:r>
                        <a:rPr lang="fr-FR" dirty="0" smtClean="0"/>
                        <a:t>Et </a:t>
                      </a:r>
                    </a:p>
                    <a:p>
                      <a:r>
                        <a:rPr lang="fr-FR" dirty="0" smtClean="0"/>
                        <a:t>Son d’orge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-Actisson,</a:t>
                      </a:r>
                      <a:r>
                        <a:rPr lang="fr-FR" baseline="0" dirty="0" smtClean="0"/>
                        <a:t> Celluson (galettes)</a:t>
                      </a:r>
                    </a:p>
                    <a:p>
                      <a:r>
                        <a:rPr lang="fr-FR" baseline="0" dirty="0" smtClean="0"/>
                        <a:t>-Infibran, Pectibran (granulé)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Laxatifs osmotiques: </a:t>
            </a:r>
            <a:r>
              <a:rPr lang="fr-FR" sz="2400" dirty="0" smtClean="0"/>
              <a:t>sont des particules solubles mais non absorbées. On distingue les laxatifs osmotiques salins et les laxatifs osmotiques sucrés. </a:t>
            </a:r>
          </a:p>
          <a:p>
            <a:pPr>
              <a:buNone/>
            </a:pPr>
            <a:r>
              <a:rPr lang="fr-FR" sz="2400" u="sng" dirty="0" smtClean="0"/>
              <a:t>Mécanisme d’action:  </a:t>
            </a:r>
            <a:r>
              <a:rPr lang="fr-FR" sz="2400" dirty="0" smtClean="0"/>
              <a:t>en raison de leur propriété osmotiques (en attirant l’eau dans la lumière intestinale), ces laxatifs augmentent l’hydratation et le volume du contenu colique. </a:t>
            </a:r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r>
              <a:rPr lang="fr-FR" sz="2400" b="1" dirty="0" smtClean="0"/>
              <a:t>Les   dérivés  salins: -</a:t>
            </a:r>
            <a:r>
              <a:rPr lang="fr-FR" sz="2400" dirty="0" smtClean="0"/>
              <a:t>hydroxyde de magnésium, </a:t>
            </a:r>
          </a:p>
          <a:p>
            <a:pPr>
              <a:buNone/>
            </a:pPr>
            <a:r>
              <a:rPr lang="fr-FR" sz="2400" dirty="0" smtClean="0"/>
              <a:t>                                     -sulfate de magnésium</a:t>
            </a:r>
          </a:p>
          <a:p>
            <a:pPr>
              <a:buNone/>
            </a:pPr>
            <a:r>
              <a:rPr lang="fr-FR" sz="2400" dirty="0" smtClean="0"/>
              <a:t>Ces produits provoquent 1 à 3 h après leur administration des selles liquides, ils sont surtout utilisés comme purgatif (vidange de l’intestin avant une opération ou après un empoisonnement). </a:t>
            </a:r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/>
              <a:t>Les dérivés sucrés: </a:t>
            </a:r>
            <a:r>
              <a:rPr lang="fr-FR" sz="2400" dirty="0" smtClean="0"/>
              <a:t>-mannitol, sorbitol</a:t>
            </a:r>
          </a:p>
          <a:p>
            <a:pPr>
              <a:buNone/>
            </a:pPr>
            <a:r>
              <a:rPr lang="fr-FR" sz="2400" dirty="0" smtClean="0"/>
              <a:t>                                   -lactulose (acidifiant colique)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Le lactulose ou fructose-galactose est un disaccharide de synthèse non résorbé par le tube digestif. Il est transformé par les bactéries du côlon en acides organiques (lactique, acétique…). </a:t>
            </a:r>
          </a:p>
          <a:p>
            <a:pPr>
              <a:buNone/>
            </a:pPr>
            <a:r>
              <a:rPr lang="fr-FR" sz="2400" dirty="0" smtClean="0"/>
              <a:t>Par effet osmotique, il stimule le péristaltisme intestinal. </a:t>
            </a:r>
          </a:p>
          <a:p>
            <a:pPr>
              <a:buNone/>
            </a:pPr>
            <a:r>
              <a:rPr lang="fr-FR" sz="2400" dirty="0" smtClean="0"/>
              <a:t>Par acidification colique, il réduit la production de l’ammoniac par les bactéries et de ce fait son absorption est diminuée (d’où son utilisation dans les encéphalopathies hépatiques).  </a:t>
            </a:r>
          </a:p>
          <a:p>
            <a:pPr>
              <a:buNone/>
            </a:pPr>
            <a:r>
              <a:rPr lang="fr-FR" sz="2400" dirty="0" smtClean="0"/>
              <a:t>Il est bien toléré chez la femme enceinte et le nourrisson.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Laxatifs lubrifiants: </a:t>
            </a:r>
            <a:r>
              <a:rPr lang="fr-FR" sz="2400" dirty="0" smtClean="0"/>
              <a:t>ils agissent par effet mécanique, en lubrifiant le contenu intestinal. Ce sont des huiles minérales non digestibles (huile de paraffine).</a:t>
            </a:r>
          </a:p>
          <a:p>
            <a:pPr>
              <a:buNone/>
            </a:pPr>
            <a:r>
              <a:rPr lang="fr-FR" sz="2400" u="sng" dirty="0" smtClean="0"/>
              <a:t>Principaux médicaments: </a:t>
            </a:r>
            <a:r>
              <a:rPr lang="fr-FR" sz="2400" dirty="0" smtClean="0"/>
              <a:t>huile de paraffine, lubentyl, laxamalt,   lansoyl</a:t>
            </a:r>
          </a:p>
          <a:p>
            <a:r>
              <a:rPr lang="fr-FR" sz="2400" b="1" dirty="0" smtClean="0"/>
              <a:t>Laxatifs stimulants: </a:t>
            </a:r>
          </a:p>
          <a:p>
            <a:pPr>
              <a:buNone/>
            </a:pPr>
            <a:r>
              <a:rPr lang="fr-FR" sz="2400" u="sng" dirty="0" smtClean="0"/>
              <a:t>Mécanisme d’action: </a:t>
            </a:r>
            <a:r>
              <a:rPr lang="fr-FR" sz="2400" dirty="0" smtClean="0"/>
              <a:t>en exerçant une action irritante sur la muqueuse intestinale, ils augmentent la motricité et les sécrétions intestinales. </a:t>
            </a:r>
          </a:p>
          <a:p>
            <a:pPr>
              <a:buNone/>
            </a:pPr>
            <a:r>
              <a:rPr lang="fr-FR" sz="2400" dirty="0" smtClean="0"/>
              <a:t>-L’augmentation des sécrétions intestinales résulte d’une diminution de l’absorption du fluide (eau et sels: NaCl, KCl) et de l’augmentation de leur sécrétion, conduisant à un remplissage accru de l’intestin stimulant le péristaltisme. </a:t>
            </a:r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-La stimulation des terminaisons sensitives, entrainent par voie réflexe une augmentation de la motricité intestinale. </a:t>
            </a:r>
          </a:p>
          <a:p>
            <a:pPr>
              <a:buNone/>
            </a:pPr>
            <a:r>
              <a:rPr lang="fr-FR" sz="2400" b="1" dirty="0" smtClean="0"/>
              <a:t>Selon le site de l’irritation, on distingue:</a:t>
            </a:r>
          </a:p>
          <a:p>
            <a:pPr>
              <a:buNone/>
            </a:pPr>
            <a:r>
              <a:rPr lang="fr-FR" sz="2400" dirty="0" smtClean="0"/>
              <a:t>-les laxatifs irritants l’intestin grêle: l’huile de ricin</a:t>
            </a:r>
          </a:p>
          <a:p>
            <a:pPr>
              <a:buNone/>
            </a:pPr>
            <a:r>
              <a:rPr lang="fr-FR" sz="2400" dirty="0" smtClean="0"/>
              <a:t>-les laxatifs irritants le colon: -dérivés anthraquinoniques</a:t>
            </a:r>
          </a:p>
          <a:p>
            <a:pPr>
              <a:buNone/>
            </a:pPr>
            <a:r>
              <a:rPr lang="fr-FR" sz="2400" dirty="0" smtClean="0"/>
              <a:t>                                                     -dérivés du diphénylméthane </a:t>
            </a:r>
          </a:p>
          <a:p>
            <a:r>
              <a:rPr lang="fr-FR" sz="2400" b="1" dirty="0" smtClean="0"/>
              <a:t>Laxatifs par voie rectale: </a:t>
            </a:r>
            <a:r>
              <a:rPr lang="fr-FR" sz="2400" dirty="0" smtClean="0"/>
              <a:t>ils agissent en provoquant le réflexe de la défécation qui entraine l’évacuation du rectosigmoïde après 5 à 20 min. L’utilisation prolongée de ces produits est déconseillée. </a:t>
            </a:r>
          </a:p>
          <a:p>
            <a:pPr>
              <a:buNone/>
            </a:pPr>
            <a:r>
              <a:rPr lang="fr-FR" sz="2400" u="sng" dirty="0" smtClean="0"/>
              <a:t>Principaux médicaments: </a:t>
            </a:r>
          </a:p>
          <a:p>
            <a:pPr>
              <a:buNone/>
            </a:pPr>
            <a:r>
              <a:rPr lang="fr-FR" sz="2400" dirty="0" smtClean="0"/>
              <a:t>-Sorbitol: Microlax </a:t>
            </a:r>
          </a:p>
          <a:p>
            <a:pPr>
              <a:buNone/>
            </a:pPr>
            <a:r>
              <a:rPr lang="fr-FR" sz="2400" dirty="0" smtClean="0"/>
              <a:t>-Glycérine: Glycérine</a:t>
            </a:r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4400" b="1" dirty="0" smtClean="0">
                <a:solidFill>
                  <a:srgbClr val="7030A0"/>
                </a:solidFill>
              </a:rPr>
              <a:t>LES ANTIDIARRHEIQUES </a:t>
            </a:r>
          </a:p>
          <a:p>
            <a:pPr>
              <a:buNone/>
            </a:pPr>
            <a:endParaRPr lang="fr-FR" sz="2400" u="sng" dirty="0" smtClean="0"/>
          </a:p>
          <a:p>
            <a:pPr>
              <a:buNone/>
            </a:pPr>
            <a:r>
              <a:rPr lang="fr-FR" sz="2400" u="sng" dirty="0" smtClean="0"/>
              <a:t>Définition</a:t>
            </a:r>
            <a:r>
              <a:rPr lang="fr-FR" sz="2400" dirty="0" smtClean="0"/>
              <a:t>:  une diarrhée correspond à l’émission de selles liquides, fréquentes et abondantes (sup. à 3/j). Elle peut être aigue ou chronique. </a:t>
            </a:r>
          </a:p>
          <a:p>
            <a:pPr>
              <a:buNone/>
            </a:pPr>
            <a:r>
              <a:rPr lang="fr-FR" sz="2400" dirty="0" smtClean="0"/>
              <a:t>-Une diarrhée est dite aigue quand elle ne persiste que q.q. heures à q.q. jours (son TRT est simple). </a:t>
            </a:r>
          </a:p>
          <a:p>
            <a:pPr>
              <a:buNone/>
            </a:pPr>
            <a:r>
              <a:rPr lang="fr-FR" sz="2400" dirty="0" smtClean="0"/>
              <a:t>-Une diarrhée est dite chronique lorsqu’elle persiste de q.q. jours à q.q. mois (son TRT nécessite un diagnostic et un TRT plus spécifique).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sz="4400" b="1" dirty="0" smtClean="0">
                <a:solidFill>
                  <a:srgbClr val="7030A0"/>
                </a:solidFill>
              </a:rPr>
              <a:t>LES ANTIEMETIQUES</a:t>
            </a:r>
            <a:endParaRPr lang="fr-FR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u="sng" dirty="0" smtClean="0"/>
              <a:t>Etiologie:</a:t>
            </a:r>
          </a:p>
          <a:p>
            <a:pPr>
              <a:buNone/>
            </a:pPr>
            <a:endParaRPr lang="fr-FR" sz="2400" u="sng" dirty="0" smtClean="0"/>
          </a:p>
          <a:p>
            <a:pPr>
              <a:buNone/>
            </a:pPr>
            <a:r>
              <a:rPr lang="fr-FR" sz="2400" u="sng" dirty="0" smtClean="0"/>
              <a:t> </a:t>
            </a:r>
          </a:p>
          <a:p>
            <a:pPr>
              <a:buNone/>
            </a:pPr>
            <a:r>
              <a:rPr lang="fr-FR" sz="2400" u="sng" dirty="0" smtClean="0"/>
              <a:t> </a:t>
            </a:r>
            <a:endParaRPr lang="fr-FR" sz="2400" u="sng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00034" y="1285860"/>
          <a:ext cx="8072494" cy="400052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36247"/>
                <a:gridCol w="4036247"/>
              </a:tblGrid>
              <a:tr h="571503">
                <a:tc>
                  <a:txBody>
                    <a:bodyPr/>
                    <a:lstStyle/>
                    <a:p>
                      <a:r>
                        <a:rPr lang="fr-FR" dirty="0" smtClean="0"/>
                        <a:t>types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Origine </a:t>
                      </a:r>
                      <a:endParaRPr lang="fr-FR" dirty="0"/>
                    </a:p>
                  </a:txBody>
                  <a:tcPr/>
                </a:tc>
              </a:tr>
              <a:tr h="1714512">
                <a:tc>
                  <a:txBody>
                    <a:bodyPr/>
                    <a:lstStyle/>
                    <a:p>
                      <a:r>
                        <a:rPr lang="fr-FR" dirty="0" smtClean="0"/>
                        <a:t>Diarrhées aigues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-médicamenteuse</a:t>
                      </a:r>
                    </a:p>
                    <a:p>
                      <a:r>
                        <a:rPr lang="fr-FR" dirty="0" smtClean="0"/>
                        <a:t>-infectieuse</a:t>
                      </a:r>
                    </a:p>
                    <a:p>
                      <a:r>
                        <a:rPr lang="fr-FR" baseline="0" dirty="0" smtClean="0"/>
                        <a:t>     -toxi-infection alimentaire</a:t>
                      </a:r>
                    </a:p>
                    <a:p>
                      <a:r>
                        <a:rPr lang="fr-FR" baseline="0" dirty="0" smtClean="0"/>
                        <a:t>     -diarrhée du voyageur (Turista)</a:t>
                      </a:r>
                    </a:p>
                    <a:p>
                      <a:r>
                        <a:rPr lang="fr-FR" baseline="0" dirty="0" smtClean="0"/>
                        <a:t>-autres: stress,… </a:t>
                      </a:r>
                      <a:endParaRPr lang="fr-FR" dirty="0"/>
                    </a:p>
                  </a:txBody>
                  <a:tcPr/>
                </a:tc>
              </a:tr>
              <a:tr h="1714512">
                <a:tc>
                  <a:txBody>
                    <a:bodyPr/>
                    <a:lstStyle/>
                    <a:p>
                      <a:r>
                        <a:rPr lang="fr-FR" dirty="0" smtClean="0"/>
                        <a:t>Diarrhées</a:t>
                      </a:r>
                      <a:r>
                        <a:rPr lang="fr-FR" baseline="0" dirty="0" smtClean="0"/>
                        <a:t> chroniques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-troubles fonctionnels intestinaux</a:t>
                      </a:r>
                    </a:p>
                    <a:p>
                      <a:r>
                        <a:rPr lang="fr-FR" dirty="0" smtClean="0"/>
                        <a:t>-cancer colorectal</a:t>
                      </a:r>
                    </a:p>
                    <a:p>
                      <a:r>
                        <a:rPr lang="fr-FR" dirty="0" smtClean="0"/>
                        <a:t>-colites inflammatoires chroniques </a:t>
                      </a:r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u="sng" dirty="0" smtClean="0"/>
              <a:t>Principes du traitement:</a:t>
            </a:r>
          </a:p>
          <a:p>
            <a:pPr>
              <a:buNone/>
            </a:pPr>
            <a:r>
              <a:rPr lang="fr-FR" sz="2400" dirty="0" smtClean="0"/>
              <a:t>Le TRT antidiarrhéique repose sur 2 approches: </a:t>
            </a:r>
          </a:p>
          <a:p>
            <a:pPr>
              <a:buNone/>
            </a:pPr>
            <a:r>
              <a:rPr lang="fr-FR" sz="2400" dirty="0" smtClean="0"/>
              <a:t>A- Pour les diarrhées d’origine infectieuse, le TRT peut comporter des anti-infectieux intestinaux.</a:t>
            </a:r>
          </a:p>
          <a:p>
            <a:pPr>
              <a:buNone/>
            </a:pPr>
            <a:r>
              <a:rPr lang="fr-FR" sz="2400" dirty="0" smtClean="0"/>
              <a:t>B- Pour les autres cas, le TRT est symptomatique et vise à: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/>
              <a:t>Empêcher la perte d’eau et des électrolytes par l’organisme, en administrant des produits pour réhydratation.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/>
              <a:t>Interrompre les selles fréquentes, en utilisant des:</a:t>
            </a:r>
          </a:p>
          <a:p>
            <a:pPr>
              <a:buNone/>
            </a:pPr>
            <a:r>
              <a:rPr lang="fr-FR" sz="2400" dirty="0" smtClean="0"/>
              <a:t>                      -ralentisseurs du transit intestinal</a:t>
            </a:r>
          </a:p>
          <a:p>
            <a:pPr>
              <a:buNone/>
            </a:pPr>
            <a:r>
              <a:rPr lang="fr-FR" sz="2400" dirty="0" smtClean="0"/>
              <a:t>                      -antisécrétoires intestinaux</a:t>
            </a:r>
          </a:p>
          <a:p>
            <a:pPr>
              <a:buNone/>
            </a:pPr>
            <a:r>
              <a:rPr lang="fr-FR" sz="2400" dirty="0" smtClean="0"/>
              <a:t>                      -adsorbants antidiarrhéiques   </a:t>
            </a:r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4313" y="285750"/>
          <a:ext cx="8715375" cy="56696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43175"/>
                <a:gridCol w="2714644"/>
                <a:gridCol w="3357556"/>
              </a:tblGrid>
              <a:tr h="642920">
                <a:tc>
                  <a:txBody>
                    <a:bodyPr/>
                    <a:lstStyle/>
                    <a:p>
                      <a:r>
                        <a:rPr lang="fr-FR" dirty="0" smtClean="0"/>
                        <a:t>Groupe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DCI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Mode d’action </a:t>
                      </a:r>
                      <a:endParaRPr lang="fr-FR" dirty="0"/>
                    </a:p>
                  </a:txBody>
                  <a:tcPr/>
                </a:tc>
              </a:tr>
              <a:tr h="867458">
                <a:tc>
                  <a:txBody>
                    <a:bodyPr/>
                    <a:lstStyle/>
                    <a:p>
                      <a:r>
                        <a:rPr lang="fr-FR" dirty="0" smtClean="0"/>
                        <a:t>1- ralentisseurs du transit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Dérivés morphinomimétiques</a:t>
                      </a:r>
                    </a:p>
                    <a:p>
                      <a:r>
                        <a:rPr lang="fr-FR" dirty="0" smtClean="0"/>
                        <a:t>-Lopéramide </a:t>
                      </a:r>
                    </a:p>
                    <a:p>
                      <a:r>
                        <a:rPr lang="fr-FR" dirty="0" smtClean="0"/>
                        <a:t>-Diphénoxylate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Agonistes enképhalinergiques</a:t>
                      </a:r>
                    </a:p>
                    <a:p>
                      <a:r>
                        <a:rPr lang="fr-FR" dirty="0" smtClean="0"/>
                        <a:t>-ralentissent le transit</a:t>
                      </a:r>
                    </a:p>
                    <a:p>
                      <a:r>
                        <a:rPr lang="fr-FR" dirty="0" smtClean="0"/>
                        <a:t>-réduisent les sécrétions intestinales </a:t>
                      </a:r>
                      <a:endParaRPr lang="fr-FR" dirty="0"/>
                    </a:p>
                  </a:txBody>
                  <a:tcPr/>
                </a:tc>
              </a:tr>
              <a:tr h="867458">
                <a:tc>
                  <a:txBody>
                    <a:bodyPr/>
                    <a:lstStyle/>
                    <a:p>
                      <a:r>
                        <a:rPr lang="fr-FR" dirty="0" smtClean="0"/>
                        <a:t>2- antisécrétoires intestinal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-Acétorphan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Inhibiteurs de l’enképhalines </a:t>
                      </a:r>
                      <a:endParaRPr lang="fr-FR" dirty="0"/>
                    </a:p>
                  </a:txBody>
                  <a:tcPr/>
                </a:tc>
              </a:tr>
              <a:tr h="867458">
                <a:tc>
                  <a:txBody>
                    <a:bodyPr/>
                    <a:lstStyle/>
                    <a:p>
                      <a:r>
                        <a:rPr lang="fr-FR" dirty="0" smtClean="0"/>
                        <a:t>3- adsorbants antidiarrhéiques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-pectine +cellulose+silice  (Gélopectose)</a:t>
                      </a:r>
                    </a:p>
                    <a:p>
                      <a:r>
                        <a:rPr lang="fr-FR" dirty="0" smtClean="0"/>
                        <a:t>-argiles naturelles  (Actapulgite, Smecta)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Adsorbent les gaz,</a:t>
                      </a:r>
                      <a:r>
                        <a:rPr lang="fr-FR" baseline="0" dirty="0" smtClean="0"/>
                        <a:t> les bactéries, les virus et les toxines</a:t>
                      </a:r>
                      <a:endParaRPr lang="fr-FR" dirty="0"/>
                    </a:p>
                  </a:txBody>
                  <a:tcPr/>
                </a:tc>
              </a:tr>
              <a:tr h="867458">
                <a:tc>
                  <a:txBody>
                    <a:bodyPr/>
                    <a:lstStyle/>
                    <a:p>
                      <a:r>
                        <a:rPr lang="fr-FR" dirty="0" smtClean="0"/>
                        <a:t>4- substances d’origine microbienne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-Flores bact. (Lactéol)</a:t>
                      </a:r>
                    </a:p>
                    <a:p>
                      <a:r>
                        <a:rPr lang="fr-FR" dirty="0" smtClean="0"/>
                        <a:t>-Flores levuriques (Ultra-levure)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Prévenir les diarrhées induites par l’antibiothérapie </a:t>
                      </a:r>
                      <a:endParaRPr lang="fr-FR" dirty="0"/>
                    </a:p>
                  </a:txBody>
                  <a:tcPr/>
                </a:tc>
              </a:tr>
              <a:tr h="867458">
                <a:tc>
                  <a:txBody>
                    <a:bodyPr/>
                    <a:lstStyle/>
                    <a:p>
                      <a:r>
                        <a:rPr lang="fr-FR" dirty="0" smtClean="0"/>
                        <a:t>5-</a:t>
                      </a:r>
                      <a:r>
                        <a:rPr lang="fr-FR" baseline="0" dirty="0" smtClean="0"/>
                        <a:t> produits pour réhydratation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-Solution orale pour réhydratation 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 glucose permet d’augmenter l’absorption de Na+ et de l’eau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57158" y="785794"/>
          <a:ext cx="8429682" cy="35004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43139"/>
                <a:gridCol w="3476649"/>
                <a:gridCol w="2809894"/>
              </a:tblGrid>
              <a:tr h="3500462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6- Anti-infectieux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intestinaux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Antiseptiques intestinaux :</a:t>
                      </a:r>
                    </a:p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-Nifuroxazide (Ercéfuryl)</a:t>
                      </a:r>
                    </a:p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-Dérivés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des quinoléines (Intétrix) </a:t>
                      </a:r>
                    </a:p>
                    <a:p>
                      <a:endParaRPr lang="fr-FR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Antibiotiques :</a:t>
                      </a:r>
                    </a:p>
                    <a:p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-sulfaguanidine </a:t>
                      </a:r>
                    </a:p>
                    <a:p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-cotrimoxazole (Bactrim)</a:t>
                      </a:r>
                    </a:p>
                    <a:p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-ciprofloxacine (Ciflox) </a:t>
                      </a:r>
                    </a:p>
                    <a:p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-néomycine (néomycine diamant )</a:t>
                      </a:r>
                    </a:p>
                    <a:p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-colistine sulfate (colimycine)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TRT de chois/diarrhée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du voyageur:</a:t>
                      </a:r>
                    </a:p>
                    <a:p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-ralentisseur du transit</a:t>
                      </a:r>
                    </a:p>
                    <a:p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-adsorbant antidiarrhéique (Actapulgite )</a:t>
                      </a:r>
                    </a:p>
                    <a:p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+anti-infectieux </a:t>
                      </a:r>
                    </a:p>
                    <a:p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(si syndrome dysentérique avec fièvre sanglante):</a:t>
                      </a:r>
                    </a:p>
                    <a:p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Fluroquinolone ou cotrimoxazole (seul ou associé à l’érythromycine). 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Connecteur droit 7"/>
          <p:cNvCxnSpPr/>
          <p:nvPr/>
        </p:nvCxnSpPr>
        <p:spPr>
          <a:xfrm rot="10800000">
            <a:off x="2500298" y="1785926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/>
          <a:lstStyle/>
          <a:p>
            <a:pPr algn="ctr">
              <a:buNone/>
            </a:pPr>
            <a:endParaRPr lang="fr-FR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fr-FR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fr-FR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fr-FR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fr-FR" sz="5400" b="1" dirty="0" smtClean="0">
                <a:solidFill>
                  <a:srgbClr val="7030A0"/>
                </a:solidFill>
              </a:rPr>
              <a:t>MERCI DE VOTRE ATTENTION </a:t>
            </a:r>
            <a:endParaRPr lang="fr-FR" sz="5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solidFill>
                  <a:schemeClr val="tx1"/>
                </a:solidFill>
              </a:rPr>
              <a:t>Etiologie du vomissement: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Les causes des nausées et des vomissements sont nombreuses, on peut citer:</a:t>
            </a:r>
          </a:p>
          <a:p>
            <a:pPr algn="l"/>
            <a:endParaRPr lang="fr-FR" sz="2400" dirty="0" smtClean="0">
              <a:solidFill>
                <a:schemeClr val="tx1"/>
              </a:solidFill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</a:rPr>
              <a:t>-</a:t>
            </a:r>
            <a:r>
              <a:rPr lang="fr-FR" sz="2400" dirty="0" smtClean="0">
                <a:solidFill>
                  <a:schemeClr val="tx1"/>
                </a:solidFill>
              </a:rPr>
              <a:t>Le mal de transport et la grossesse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-Les affections neurologiques (méningites)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-Les affections métaboliques (acidose diabétique)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-Les maladies abdominales organiques (appendicite)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-Les intoxications médicamenteuses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-La chimiothérapie anticancéreuse et la radiothérapie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 algn="l"/>
            <a:r>
              <a:rPr lang="fr-FR" sz="2400" b="1" dirty="0" smtClean="0">
                <a:solidFill>
                  <a:schemeClr val="tx1"/>
                </a:solidFill>
              </a:rPr>
              <a:t>Physiopathologie du vomissement: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Le vomissement est un processus réflexe complexe contrôlé par un centre du vomissement situé dans la formation réticulaire du bulbe. Ce centre reçoit des informations à partir: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-</a:t>
            </a:r>
            <a:r>
              <a:rPr lang="fr-FR" sz="2400" u="sng" dirty="0" smtClean="0">
                <a:solidFill>
                  <a:schemeClr val="tx1"/>
                </a:solidFill>
              </a:rPr>
              <a:t>de la zone chémoréceptrice </a:t>
            </a:r>
            <a:r>
              <a:rPr lang="fr-FR" sz="2400" dirty="0" smtClean="0">
                <a:solidFill>
                  <a:schemeClr val="tx1"/>
                </a:solidFill>
              </a:rPr>
              <a:t>ou chemoreceptor trigger zone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-</a:t>
            </a:r>
            <a:r>
              <a:rPr lang="fr-FR" sz="2400" u="sng" dirty="0" smtClean="0">
                <a:solidFill>
                  <a:schemeClr val="tx1"/>
                </a:solidFill>
              </a:rPr>
              <a:t>du tractus digestif </a:t>
            </a:r>
            <a:r>
              <a:rPr lang="fr-FR" sz="2400" dirty="0" smtClean="0">
                <a:solidFill>
                  <a:schemeClr val="tx1"/>
                </a:solidFill>
              </a:rPr>
              <a:t>(via le nerf vague) et des centres supérieurs </a:t>
            </a:r>
          </a:p>
          <a:p>
            <a:pPr algn="l"/>
            <a:endParaRPr lang="fr-FR" sz="2400" u="sng" dirty="0" smtClean="0">
              <a:solidFill>
                <a:schemeClr val="tx1"/>
              </a:solidFill>
            </a:endParaRPr>
          </a:p>
          <a:p>
            <a:pPr algn="l"/>
            <a:r>
              <a:rPr lang="fr-FR" sz="2400" u="sng" dirty="0" smtClean="0">
                <a:solidFill>
                  <a:schemeClr val="tx1"/>
                </a:solidFill>
              </a:rPr>
              <a:t>La stimulation du centre du vomissement </a:t>
            </a:r>
            <a:r>
              <a:rPr lang="fr-FR" sz="2400" dirty="0" smtClean="0">
                <a:solidFill>
                  <a:schemeClr val="tx1"/>
                </a:solidFill>
              </a:rPr>
              <a:t>soit directement soit par l’intermédiaire de la CTZ, active les muscles abdominaux et ceux du diaphragme et des voies aériennes  supérieures qui participent à la réalisation du vomissement. 	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L’acte de vomissement est accompagné d’autres symptômes : tachycardie, augmentation de la pression artérielle et modification posturale. Et, il est précédé, en général, par une phase de sécrétion de salive et de bâillement. </a:t>
            </a:r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r>
              <a:rPr lang="fr-FR" sz="2400" b="1" dirty="0" smtClean="0"/>
              <a:t>Sites anatomiques, neuromédiateurs et leurs récepteurs</a:t>
            </a:r>
          </a:p>
          <a:p>
            <a:pPr>
              <a:buNone/>
            </a:pPr>
            <a:r>
              <a:rPr lang="fr-FR" sz="2400" dirty="0" smtClean="0"/>
              <a:t>Impliqués dans le réflexe du vomissement:  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/>
              <a:t>Sites anatomiques: -CTZ et centre du vomissement</a:t>
            </a:r>
          </a:p>
          <a:p>
            <a:pPr>
              <a:buNone/>
            </a:pPr>
            <a:r>
              <a:rPr lang="fr-FR" sz="2400" dirty="0"/>
              <a:t> </a:t>
            </a:r>
            <a:r>
              <a:rPr lang="fr-FR" sz="2400" dirty="0" smtClean="0"/>
              <a:t>                                    -tube digestif et pharynx</a:t>
            </a:r>
          </a:p>
          <a:p>
            <a:pPr>
              <a:buNone/>
            </a:pPr>
            <a:r>
              <a:rPr lang="fr-FR" sz="2400" dirty="0"/>
              <a:t> </a:t>
            </a:r>
            <a:r>
              <a:rPr lang="fr-FR" sz="2400" dirty="0" smtClean="0"/>
              <a:t>                                    -vestibule (organe de l’équilibre)</a:t>
            </a:r>
          </a:p>
          <a:p>
            <a:pPr>
              <a:buNone/>
            </a:pPr>
            <a:r>
              <a:rPr lang="fr-FR" sz="2400" dirty="0"/>
              <a:t> </a:t>
            </a:r>
            <a:r>
              <a:rPr lang="fr-FR" sz="2400" dirty="0" smtClean="0"/>
              <a:t>                                    -yeux (vue), nez (odorat), langue (goût)   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400" dirty="0" smtClean="0"/>
              <a:t>Récepteurs identifiés: </a:t>
            </a:r>
          </a:p>
          <a:p>
            <a:pPr>
              <a:buNone/>
            </a:pPr>
            <a:r>
              <a:rPr lang="fr-FR" sz="2400" dirty="0" smtClean="0"/>
              <a:t>-récepteurs histaminergiques (H1) et muscariniques</a:t>
            </a:r>
          </a:p>
          <a:p>
            <a:pPr>
              <a:buNone/>
            </a:pPr>
            <a:r>
              <a:rPr lang="fr-FR" sz="2400" dirty="0" smtClean="0"/>
              <a:t>-récepteurs dopaminergiques (D2)</a:t>
            </a:r>
          </a:p>
          <a:p>
            <a:pPr>
              <a:buNone/>
            </a:pPr>
            <a:r>
              <a:rPr lang="fr-FR" sz="2400" dirty="0" smtClean="0"/>
              <a:t>-récepteurs sérotoninergiques (5HT3)</a:t>
            </a:r>
          </a:p>
          <a:p>
            <a:pPr>
              <a:buNone/>
            </a:pPr>
            <a:r>
              <a:rPr lang="fr-FR" sz="2400" dirty="0" smtClean="0"/>
              <a:t>-récepteurs aux opiacés</a:t>
            </a:r>
          </a:p>
          <a:p>
            <a:pPr>
              <a:buNone/>
            </a:pPr>
            <a:endParaRPr lang="fr-FR" sz="2400" dirty="0"/>
          </a:p>
          <a:p>
            <a:pPr>
              <a:buNone/>
            </a:pPr>
            <a:r>
              <a:rPr lang="fr-FR" sz="2400" dirty="0" smtClean="0"/>
              <a:t>Les antiémétiques spécifiques, en bloquant les neurorécepteurs (H1, D2 et 5HT3), peuvent interrompre le processus du vomissement.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/>
              <a:t>Mécanisme d’action et classification: </a:t>
            </a:r>
          </a:p>
          <a:p>
            <a:pPr>
              <a:buNone/>
            </a:pPr>
            <a:r>
              <a:rPr lang="fr-FR" sz="2400" dirty="0" smtClean="0"/>
              <a:t>     Les antiémétiques agissent comme inhibiteurs au niveau des récepteurs des neuromédiateurs, impliqués dans le réflexe de vomissement, et situés au </a:t>
            </a:r>
            <a:r>
              <a:rPr lang="fr-FR" sz="2400" u="sng" dirty="0" smtClean="0"/>
              <a:t>niveau central </a:t>
            </a:r>
            <a:r>
              <a:rPr lang="fr-FR" sz="2400" dirty="0" smtClean="0"/>
              <a:t>(zone chémoréceptrice et du centre du vomissement) et </a:t>
            </a:r>
            <a:r>
              <a:rPr lang="fr-FR" sz="2400" u="sng" dirty="0" smtClean="0"/>
              <a:t>en périphérie</a:t>
            </a:r>
            <a:r>
              <a:rPr lang="fr-FR" sz="2400" dirty="0" smtClean="0"/>
              <a:t>.</a:t>
            </a:r>
          </a:p>
          <a:p>
            <a:pPr>
              <a:buNone/>
            </a:pPr>
            <a:r>
              <a:rPr lang="fr-FR" sz="2400" dirty="0" smtClean="0"/>
              <a:t>    </a:t>
            </a:r>
          </a:p>
          <a:p>
            <a:pPr>
              <a:buNone/>
            </a:pPr>
            <a:r>
              <a:rPr lang="fr-FR" sz="2400" dirty="0"/>
              <a:t> </a:t>
            </a:r>
            <a:r>
              <a:rPr lang="fr-FR" sz="2400" dirty="0" smtClean="0"/>
              <a:t>    Ce mécanisme d’action permet de classer les antiémétiques en différents groupes: </a:t>
            </a:r>
          </a:p>
          <a:p>
            <a:pPr>
              <a:buNone/>
            </a:pPr>
            <a:r>
              <a:rPr lang="fr-FR" sz="2400" dirty="0" smtClean="0"/>
              <a:t>-Antihistaminique (anti H1) et antimuscariniques</a:t>
            </a:r>
          </a:p>
          <a:p>
            <a:pPr>
              <a:buNone/>
            </a:pPr>
            <a:r>
              <a:rPr lang="fr-FR" sz="2400" dirty="0" smtClean="0"/>
              <a:t>-Antagonistes de la dopamine (anti D2)</a:t>
            </a:r>
          </a:p>
          <a:p>
            <a:pPr>
              <a:buNone/>
            </a:pPr>
            <a:r>
              <a:rPr lang="fr-FR" sz="2400" dirty="0" smtClean="0"/>
              <a:t>-Antagonistes de la sérotonine (anti-5HT3)</a:t>
            </a:r>
          </a:p>
          <a:p>
            <a:pPr>
              <a:buNone/>
            </a:pPr>
            <a:r>
              <a:rPr lang="fr-FR" sz="2400" dirty="0" smtClean="0"/>
              <a:t>-Autres: glucocorticoïdes et benzodiazépines </a:t>
            </a:r>
          </a:p>
          <a:p>
            <a:pPr>
              <a:buNone/>
            </a:pPr>
            <a:r>
              <a:rPr lang="fr-FR" sz="2400" b="1" dirty="0" smtClean="0"/>
              <a:t> 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4282" y="857232"/>
          <a:ext cx="8643939" cy="347758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81313"/>
                <a:gridCol w="2881313"/>
                <a:gridCol w="2881313"/>
              </a:tblGrid>
              <a:tr h="642942">
                <a:tc>
                  <a:txBody>
                    <a:bodyPr/>
                    <a:lstStyle/>
                    <a:p>
                      <a:r>
                        <a:rPr lang="fr-FR" dirty="0" smtClean="0"/>
                        <a:t>ANTIHISTAMINIQUES ET ANTIMUSCARINIQUES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ANTAGONISTES DE LA DOPAMINE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ANTAGONISTES DE LA SEROTONINE </a:t>
                      </a:r>
                      <a:endParaRPr lang="fr-FR" dirty="0"/>
                    </a:p>
                  </a:txBody>
                  <a:tcPr/>
                </a:tc>
              </a:tr>
              <a:tr h="2143140">
                <a:tc>
                  <a:txBody>
                    <a:bodyPr/>
                    <a:lstStyle/>
                    <a:p>
                      <a:r>
                        <a:rPr lang="fr-FR" u="sng" dirty="0" smtClean="0"/>
                        <a:t>Antihistaminiques:</a:t>
                      </a:r>
                    </a:p>
                    <a:p>
                      <a:r>
                        <a:rPr lang="fr-FR" dirty="0" smtClean="0"/>
                        <a:t>-prométazine (Phénergan)</a:t>
                      </a:r>
                    </a:p>
                    <a:p>
                      <a:r>
                        <a:rPr lang="fr-FR" dirty="0" smtClean="0"/>
                        <a:t>-diphénhydramine (Nautamine)</a:t>
                      </a:r>
                    </a:p>
                    <a:p>
                      <a:r>
                        <a:rPr lang="fr-FR" dirty="0" smtClean="0"/>
                        <a:t>-diménhydrinate</a:t>
                      </a:r>
                      <a:r>
                        <a:rPr lang="fr-FR" baseline="0" dirty="0" smtClean="0"/>
                        <a:t> (Dramamine) </a:t>
                      </a:r>
                    </a:p>
                    <a:p>
                      <a:r>
                        <a:rPr lang="fr-FR" u="sng" baseline="0" dirty="0" smtClean="0"/>
                        <a:t>Antimuscariniques:</a:t>
                      </a:r>
                    </a:p>
                    <a:p>
                      <a:r>
                        <a:rPr lang="fr-FR" baseline="0" dirty="0" smtClean="0"/>
                        <a:t>-Scopolamine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u="sng" dirty="0" smtClean="0"/>
                        <a:t>Phénothiazines:</a:t>
                      </a:r>
                    </a:p>
                    <a:p>
                      <a:r>
                        <a:rPr lang="fr-FR" dirty="0" smtClean="0"/>
                        <a:t>-métopimazine</a:t>
                      </a:r>
                    </a:p>
                    <a:p>
                      <a:r>
                        <a:rPr lang="fr-FR" u="sng" dirty="0" smtClean="0"/>
                        <a:t>Benzamides substitués: </a:t>
                      </a:r>
                    </a:p>
                    <a:p>
                      <a:r>
                        <a:rPr lang="fr-FR" dirty="0" smtClean="0"/>
                        <a:t>-métoclopramide (Primpéran)</a:t>
                      </a:r>
                    </a:p>
                    <a:p>
                      <a:r>
                        <a:rPr lang="fr-FR" u="sng" dirty="0" smtClean="0"/>
                        <a:t>Butyrophénones:</a:t>
                      </a:r>
                    </a:p>
                    <a:p>
                      <a:r>
                        <a:rPr lang="fr-FR" dirty="0" smtClean="0"/>
                        <a:t>-halopéridol (Haldol)</a:t>
                      </a:r>
                    </a:p>
                    <a:p>
                      <a:r>
                        <a:rPr lang="fr-FR" dirty="0" smtClean="0"/>
                        <a:t>-dompéridone (Motilium) </a:t>
                      </a:r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Réservés aux hôpitaux:</a:t>
                      </a:r>
                    </a:p>
                    <a:p>
                      <a:r>
                        <a:rPr lang="fr-FR" dirty="0" smtClean="0"/>
                        <a:t>-ondansétron (Zophren)</a:t>
                      </a:r>
                    </a:p>
                    <a:p>
                      <a:r>
                        <a:rPr lang="fr-FR" dirty="0" smtClean="0"/>
                        <a:t>-granisétron  (Kytril)</a:t>
                      </a:r>
                    </a:p>
                    <a:p>
                      <a:r>
                        <a:rPr lang="fr-FR" dirty="0" smtClean="0"/>
                        <a:t>-tropisétron (Navobon)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sz="4400" b="1" dirty="0" smtClean="0">
                <a:solidFill>
                  <a:srgbClr val="7030A0"/>
                </a:solidFill>
              </a:rPr>
              <a:t>MEDICAMENTS AFFECTANT LA MOTILITE GASTRO-INTESTINALE </a:t>
            </a:r>
            <a:endParaRPr lang="fr-FR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1712</Words>
  <Application>Microsoft Office PowerPoint</Application>
  <PresentationFormat>Affichage à l'écran (4:3)</PresentationFormat>
  <Paragraphs>239</Paragraphs>
  <Slides>24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Benjamin</cp:lastModifiedBy>
  <cp:revision>225</cp:revision>
  <dcterms:created xsi:type="dcterms:W3CDTF">2013-12-02T09:26:49Z</dcterms:created>
  <dcterms:modified xsi:type="dcterms:W3CDTF">2015-03-16T10:29:47Z</dcterms:modified>
</cp:coreProperties>
</file>