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309" r:id="rId3"/>
    <p:sldId id="257" r:id="rId4"/>
    <p:sldId id="290" r:id="rId5"/>
    <p:sldId id="258" r:id="rId6"/>
    <p:sldId id="259" r:id="rId7"/>
    <p:sldId id="277" r:id="rId8"/>
    <p:sldId id="260" r:id="rId9"/>
    <p:sldId id="310" r:id="rId10"/>
    <p:sldId id="267" r:id="rId11"/>
    <p:sldId id="291" r:id="rId12"/>
    <p:sldId id="266" r:id="rId13"/>
    <p:sldId id="292" r:id="rId14"/>
    <p:sldId id="268" r:id="rId15"/>
    <p:sldId id="293" r:id="rId16"/>
    <p:sldId id="273" r:id="rId17"/>
    <p:sldId id="295" r:id="rId18"/>
    <p:sldId id="270" r:id="rId19"/>
    <p:sldId id="274" r:id="rId20"/>
    <p:sldId id="294" r:id="rId21"/>
    <p:sldId id="296" r:id="rId22"/>
    <p:sldId id="299" r:id="rId23"/>
    <p:sldId id="300" r:id="rId24"/>
    <p:sldId id="301" r:id="rId25"/>
    <p:sldId id="302" r:id="rId26"/>
    <p:sldId id="297" r:id="rId27"/>
    <p:sldId id="303" r:id="rId28"/>
    <p:sldId id="304" r:id="rId29"/>
    <p:sldId id="305" r:id="rId30"/>
    <p:sldId id="306" r:id="rId31"/>
    <p:sldId id="307" r:id="rId32"/>
    <p:sldId id="308" r:id="rId33"/>
    <p:sldId id="313" r:id="rId34"/>
    <p:sldId id="314" r:id="rId35"/>
    <p:sldId id="315" r:id="rId36"/>
    <p:sldId id="319" r:id="rId37"/>
    <p:sldId id="316" r:id="rId38"/>
    <p:sldId id="318" r:id="rId39"/>
    <p:sldId id="317" r:id="rId40"/>
    <p:sldId id="320" r:id="rId41"/>
    <p:sldId id="323" r:id="rId42"/>
    <p:sldId id="321" r:id="rId43"/>
    <p:sldId id="324" r:id="rId44"/>
    <p:sldId id="325" r:id="rId45"/>
    <p:sldId id="328" r:id="rId46"/>
    <p:sldId id="326" r:id="rId47"/>
    <p:sldId id="327" r:id="rId48"/>
    <p:sldId id="329"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jitsu" initial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8000"/>
    <a:srgbClr val="FF0000"/>
    <a:srgbClr val="FAC5A4"/>
    <a:srgbClr val="00FF00"/>
    <a:srgbClr val="FF6600"/>
    <a:srgbClr val="FF66FF"/>
    <a:srgbClr val="FF993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7" autoAdjust="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FA80C-9C06-4F64-B5C7-CACBC65DC784}" type="datetimeFigureOut">
              <a:rPr lang="fr-FR" smtClean="0"/>
              <a:pPr/>
              <a:t>16/12/2014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F9F33-19E5-4F5D-A8F3-7AB709AC9D14}"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800" dirty="0"/>
          </a:p>
        </p:txBody>
      </p:sp>
      <p:sp>
        <p:nvSpPr>
          <p:cNvPr id="4" name="Espace réservé du numéro de diapositive 3"/>
          <p:cNvSpPr>
            <a:spLocks noGrp="1"/>
          </p:cNvSpPr>
          <p:nvPr>
            <p:ph type="sldNum" sz="quarter" idx="10"/>
          </p:nvPr>
        </p:nvSpPr>
        <p:spPr/>
        <p:txBody>
          <a:bodyPr/>
          <a:lstStyle/>
          <a:p>
            <a:fld id="{358F9F33-19E5-4F5D-A8F3-7AB709AC9D14}" type="slidenum">
              <a:rPr lang="fr-FR" smtClean="0"/>
              <a:pPr/>
              <a:t>6</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8F9F33-19E5-4F5D-A8F3-7AB709AC9D14}" type="slidenum">
              <a:rPr lang="fr-FR" smtClean="0"/>
              <a:pPr/>
              <a:t>14</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8F9F33-19E5-4F5D-A8F3-7AB709AC9D14}" type="slidenum">
              <a:rPr lang="fr-FR" smtClean="0"/>
              <a:pPr/>
              <a:t>22</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04A13B-39F9-4AE2-A421-2027FB3AEA38}" type="datetimeFigureOut">
              <a:rPr lang="fr-FR" smtClean="0"/>
              <a:pPr/>
              <a:t>16/12/2014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6D758BC-8570-46E2-9356-EBA63F378405}"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4A13B-39F9-4AE2-A421-2027FB3AEA38}" type="datetimeFigureOut">
              <a:rPr lang="fr-FR" smtClean="0"/>
              <a:pPr/>
              <a:t>16/12/2014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758BC-8570-46E2-9356-EBA63F378405}"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normAutofit/>
          </a:bodyPr>
          <a:lstStyle/>
          <a:p>
            <a:r>
              <a:rPr lang="fr-FR"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COMPRIMES</a:t>
            </a:r>
            <a:endParaRPr lang="fr-FR"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ZoneTexte 3"/>
          <p:cNvSpPr txBox="1"/>
          <p:nvPr/>
        </p:nvSpPr>
        <p:spPr>
          <a:xfrm>
            <a:off x="251520" y="1052736"/>
            <a:ext cx="8496944"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0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FORMES ORALES SOLIDES </a:t>
            </a:r>
          </a:p>
        </p:txBody>
      </p:sp>
      <p:sp>
        <p:nvSpPr>
          <p:cNvPr id="6" name="ZoneTexte 5"/>
          <p:cNvSpPr txBox="1"/>
          <p:nvPr/>
        </p:nvSpPr>
        <p:spPr>
          <a:xfrm>
            <a:off x="323528" y="3573016"/>
            <a:ext cx="842493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1- LES COMPRIMÉS</a:t>
            </a:r>
          </a:p>
          <a:p>
            <a:endParaRPr lang="fr-FR" sz="48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260648"/>
            <a:ext cx="8964488" cy="6555641"/>
          </a:xfrm>
          <a:prstGeom prst="rect">
            <a:avLst/>
          </a:prstGeom>
          <a:noFill/>
        </p:spPr>
        <p:txBody>
          <a:bodyPr wrap="square" rtlCol="0">
            <a:spAutoFit/>
          </a:bodyPr>
          <a:lstStyle/>
          <a:p>
            <a:r>
              <a:rPr lang="fr-FR" sz="2800" b="1" u="sng" dirty="0" smtClean="0">
                <a:solidFill>
                  <a:srgbClr val="C00000"/>
                </a:solidFill>
                <a:latin typeface="Times New Roman" pitchFamily="18" charset="0"/>
                <a:cs typeface="Times New Roman" pitchFamily="18" charset="0"/>
              </a:rPr>
              <a:t>2-Excipients :</a:t>
            </a:r>
          </a:p>
          <a:p>
            <a:pPr>
              <a:buFont typeface="Wingdings" pitchFamily="2" charset="2"/>
              <a:buChar char="Ø"/>
            </a:pPr>
            <a:r>
              <a:rPr lang="fr-FR" sz="2800" b="1" u="sng" dirty="0" smtClean="0">
                <a:solidFill>
                  <a:srgbClr val="FFC000"/>
                </a:solidFill>
                <a:latin typeface="Times New Roman" pitchFamily="18" charset="0"/>
                <a:cs typeface="Times New Roman" pitchFamily="18" charset="0"/>
              </a:rPr>
              <a:t> Les diluants:</a:t>
            </a:r>
            <a:endParaRPr lang="fr-FR" sz="2800" dirty="0" smtClean="0">
              <a:solidFill>
                <a:srgbClr val="FF0000"/>
              </a:solidFill>
              <a:latin typeface="Times New Roman" pitchFamily="18" charset="0"/>
              <a:cs typeface="Times New Roman" pitchFamily="18" charset="0"/>
            </a:endParaRPr>
          </a:p>
          <a:p>
            <a:pPr marL="180000">
              <a:buFont typeface="Wingdings" pitchFamily="2" charset="2"/>
              <a:buChar char="§"/>
            </a:pPr>
            <a:r>
              <a:rPr lang="fr-FR" sz="2800" dirty="0" smtClean="0">
                <a:latin typeface="Times New Roman" pitchFamily="18" charset="0"/>
                <a:cs typeface="Times New Roman" pitchFamily="18" charset="0"/>
              </a:rPr>
              <a:t>Ce sont des produits de charge ajoutés au PA  dont le but est d’avoir un volume de poudre  suffisant à donner  des comprimés de taille convenable ( &gt; 3 mm ).</a:t>
            </a:r>
          </a:p>
          <a:p>
            <a:pPr marL="180000">
              <a:buFont typeface="Wingdings" pitchFamily="2" charset="2"/>
              <a:buChar char="§"/>
            </a:pPr>
            <a:r>
              <a:rPr lang="fr-FR" sz="2800" dirty="0" smtClean="0">
                <a:latin typeface="Times New Roman" pitchFamily="18" charset="0"/>
                <a:cs typeface="Times New Roman" pitchFamily="18" charset="0"/>
              </a:rPr>
              <a:t>Ce sont des poudres inertes choisies en fonctions de :</a:t>
            </a:r>
          </a:p>
          <a:p>
            <a:pPr marL="637200" lvl="1">
              <a:buFont typeface="Wingdings" pitchFamily="2" charset="2"/>
              <a:buChar char="ü"/>
            </a:pPr>
            <a:r>
              <a:rPr lang="fr-FR" sz="2800" dirty="0" smtClean="0">
                <a:latin typeface="Times New Roman" pitchFamily="18" charset="0"/>
                <a:cs typeface="Times New Roman" pitchFamily="18" charset="0"/>
              </a:rPr>
              <a:t>leurs propriétés secondaires: solubilité ou non; pouvoir absorbant ou adsorbant; neutralité ,acidité ou alcalinité , qualité mécanique, goût…</a:t>
            </a:r>
          </a:p>
          <a:p>
            <a:pPr marL="637200" lvl="1">
              <a:buFont typeface="Wingdings" pitchFamily="2" charset="2"/>
              <a:buChar char="ü"/>
            </a:pPr>
            <a:r>
              <a:rPr lang="fr-FR" sz="2800" dirty="0" smtClean="0">
                <a:latin typeface="Times New Roman" pitchFamily="18" charset="0"/>
                <a:cs typeface="Times New Roman" pitchFamily="18" charset="0"/>
              </a:rPr>
              <a:t>disponibilité  et coût.</a:t>
            </a:r>
          </a:p>
          <a:p>
            <a:pPr marL="180000">
              <a:buFont typeface="Wingdings" pitchFamily="2" charset="2"/>
              <a:buChar char="§"/>
            </a:pPr>
            <a:r>
              <a:rPr lang="fr-FR" sz="2800" dirty="0" smtClean="0">
                <a:latin typeface="Times New Roman" pitchFamily="18" charset="0"/>
                <a:cs typeface="Times New Roman" pitchFamily="18" charset="0"/>
              </a:rPr>
              <a:t> Certains diluants  peuvent avoir  à la fois d’autres fonction tel que:  désintégrant  , édulcorant …. </a:t>
            </a:r>
          </a:p>
          <a:p>
            <a:pPr marL="180000">
              <a:buFont typeface="Wingdings" pitchFamily="2" charset="2"/>
              <a:buChar char="§"/>
            </a:pPr>
            <a:r>
              <a:rPr lang="fr-FR" sz="2800" dirty="0" smtClean="0">
                <a:latin typeface="Times New Roman" pitchFamily="18" charset="0"/>
                <a:cs typeface="Times New Roman" pitchFamily="18" charset="0"/>
              </a:rPr>
              <a:t>La </a:t>
            </a:r>
            <a:r>
              <a:rPr lang="fr-FR" sz="2800" dirty="0" err="1" smtClean="0">
                <a:latin typeface="Times New Roman" pitchFamily="18" charset="0"/>
                <a:cs typeface="Times New Roman" pitchFamily="18" charset="0"/>
              </a:rPr>
              <a:t>Q</a:t>
            </a:r>
            <a:r>
              <a:rPr lang="fr-FR" sz="2800" baseline="30000" dirty="0" err="1" smtClean="0">
                <a:latin typeface="Times New Roman" pitchFamily="18" charset="0"/>
                <a:cs typeface="Times New Roman" pitchFamily="18" charset="0"/>
              </a:rPr>
              <a:t>té</a:t>
            </a:r>
            <a:r>
              <a:rPr lang="fr-FR" sz="2800" dirty="0" smtClean="0">
                <a:latin typeface="Times New Roman" pitchFamily="18" charset="0"/>
                <a:cs typeface="Times New Roman" pitchFamily="18" charset="0"/>
              </a:rPr>
              <a:t> utilisée est variable en fonction de la forme désirée ( peut atteindre 90% )</a:t>
            </a:r>
          </a:p>
          <a:p>
            <a:pPr marL="180000"/>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12776"/>
            <a:ext cx="8064896" cy="3108543"/>
          </a:xfrm>
          <a:prstGeom prst="rect">
            <a:avLst/>
          </a:prstGeom>
        </p:spPr>
        <p:txBody>
          <a:bodyPr wrap="square">
            <a:spAutoFit/>
          </a:bodyPr>
          <a:lstStyle/>
          <a:p>
            <a:pPr marL="180000"/>
            <a:r>
              <a:rPr lang="fr-FR" sz="2800" dirty="0" smtClean="0">
                <a:latin typeface="Times New Roman" pitchFamily="18" charset="0"/>
                <a:cs typeface="Times New Roman" pitchFamily="18" charset="0"/>
              </a:rPr>
              <a:t>Les produits de cette classe sont extrêmement divers:</a:t>
            </a:r>
          </a:p>
          <a:p>
            <a:pPr marL="180000">
              <a:buFont typeface="Wingdings" pitchFamily="2" charset="2"/>
              <a:buChar char="ü"/>
            </a:pPr>
            <a:r>
              <a:rPr lang="fr-FR" sz="2800" dirty="0" smtClean="0">
                <a:latin typeface="Times New Roman" pitchFamily="18" charset="0"/>
                <a:cs typeface="Times New Roman" pitchFamily="18" charset="0"/>
              </a:rPr>
              <a:t>Sucre: lactoses,  dextrose, mannitol , mannitol…</a:t>
            </a:r>
          </a:p>
          <a:p>
            <a:pPr marL="180000">
              <a:buFont typeface="Wingdings" pitchFamily="2" charset="2"/>
              <a:buChar char="ü"/>
            </a:pPr>
            <a:r>
              <a:rPr lang="fr-FR" sz="2800" dirty="0" smtClean="0">
                <a:latin typeface="Times New Roman" pitchFamily="18" charset="0"/>
                <a:cs typeface="Times New Roman" pitchFamily="18" charset="0"/>
              </a:rPr>
              <a:t>Amidon naturel: mais, pomme de terre , riz…</a:t>
            </a:r>
          </a:p>
          <a:p>
            <a:pPr marL="180000">
              <a:buFont typeface="Wingdings" pitchFamily="2" charset="2"/>
              <a:buChar char="ü"/>
            </a:pPr>
            <a:r>
              <a:rPr lang="fr-FR" sz="2800" dirty="0" smtClean="0">
                <a:latin typeface="Times New Roman" pitchFamily="18" charset="0"/>
                <a:cs typeface="Times New Roman" pitchFamily="18" charset="0"/>
              </a:rPr>
              <a:t>Celluloses: cellulose microcristalline </a:t>
            </a:r>
          </a:p>
          <a:p>
            <a:pPr marL="180000">
              <a:buFont typeface="Wingdings" pitchFamily="2" charset="2"/>
              <a:buChar char="ü"/>
            </a:pPr>
            <a:r>
              <a:rPr lang="fr-FR" sz="2800" dirty="0" smtClean="0">
                <a:latin typeface="Times New Roman" pitchFamily="18" charset="0"/>
                <a:cs typeface="Times New Roman" pitchFamily="18" charset="0"/>
              </a:rPr>
              <a:t>Sels minéraux: CaCO</a:t>
            </a:r>
            <a:r>
              <a:rPr lang="fr-FR" sz="2800" baseline="-250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 MgCO</a:t>
            </a:r>
            <a:r>
              <a:rPr lang="fr-FR" sz="2800" baseline="-250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 , calcium triphosphate</a:t>
            </a:r>
          </a:p>
          <a:p>
            <a:pPr marL="180000"/>
            <a:endParaRPr lang="fr-FR" sz="2800" dirty="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820472" cy="5693866"/>
          </a:xfrm>
          <a:prstGeom prst="rect">
            <a:avLst/>
          </a:prstGeom>
          <a:noFill/>
        </p:spPr>
        <p:txBody>
          <a:bodyPr wrap="square" rtlCol="0">
            <a:spAutoFit/>
          </a:bodyPr>
          <a:lstStyle/>
          <a:p>
            <a:pPr>
              <a:buFont typeface="Wingdings" pitchFamily="2" charset="2"/>
              <a:buChar char="Ø"/>
            </a:pPr>
            <a:r>
              <a:rPr lang="fr-FR" sz="2800" b="1" u="sng" dirty="0" smtClean="0">
                <a:solidFill>
                  <a:srgbClr val="FFC000"/>
                </a:solidFill>
                <a:latin typeface="Times New Roman" pitchFamily="18" charset="0"/>
                <a:cs typeface="Times New Roman" pitchFamily="18" charset="0"/>
              </a:rPr>
              <a:t>Liants ou agglutinants:</a:t>
            </a:r>
          </a:p>
          <a:p>
            <a:pPr>
              <a:buFont typeface="Wingdings" pitchFamily="2" charset="2"/>
              <a:buChar char="Ø"/>
            </a:pPr>
            <a:endParaRPr lang="fr-FR" sz="2800" b="1" u="sng" dirty="0" smtClean="0">
              <a:solidFill>
                <a:srgbClr val="FFC000"/>
              </a:solidFill>
              <a:latin typeface="Times New Roman" pitchFamily="18" charset="0"/>
              <a:cs typeface="Times New Roman" pitchFamily="18" charset="0"/>
            </a:endParaRPr>
          </a:p>
          <a:p>
            <a:pPr>
              <a:buFont typeface="Wingdings" pitchFamily="2" charset="2"/>
              <a:buChar char="§"/>
            </a:pPr>
            <a:r>
              <a:rPr lang="fr-FR" sz="2800" dirty="0" smtClean="0">
                <a:latin typeface="Times New Roman" pitchFamily="18" charset="0"/>
                <a:cs typeface="Times New Roman" pitchFamily="18" charset="0"/>
              </a:rPr>
              <a:t>Ce sont des excipients qui facilitent la cohésion des particules entre elles , ils permettent de réduire la force de compression qu’il faut appliquer pour obtenir un comprimé de dureté suffisante.</a:t>
            </a:r>
          </a:p>
          <a:p>
            <a:pPr>
              <a:buFont typeface="Wingdings" pitchFamily="2" charset="2"/>
              <a:buChar char="§"/>
            </a:pPr>
            <a:r>
              <a:rPr lang="fr-FR" sz="2800" dirty="0" smtClean="0">
                <a:latin typeface="Times New Roman" pitchFamily="18" charset="0"/>
                <a:cs typeface="Times New Roman" pitchFamily="18" charset="0"/>
              </a:rPr>
              <a:t>Ils sont utilisés à l’état sec (compression directe ou granulation sèche ) ou en solution aqueuse ou alcoolique (granulation humide)</a:t>
            </a:r>
          </a:p>
          <a:p>
            <a:pPr>
              <a:buFont typeface="Wingdings" pitchFamily="2" charset="2"/>
              <a:buChar char="§"/>
            </a:pPr>
            <a:r>
              <a:rPr lang="fr-FR" sz="2800" dirty="0" smtClean="0">
                <a:latin typeface="Times New Roman" pitchFamily="18" charset="0"/>
                <a:cs typeface="Times New Roman" pitchFamily="18" charset="0"/>
              </a:rPr>
              <a:t>La quantité utilisée est de 2 à 5%.</a:t>
            </a:r>
          </a:p>
          <a:p>
            <a:pPr>
              <a:buFont typeface="Wingdings" pitchFamily="2" charset="2"/>
              <a:buChar char="ü"/>
            </a:pPr>
            <a:r>
              <a:rPr lang="fr-FR" sz="2800" b="1" u="sng" dirty="0" smtClean="0">
                <a:solidFill>
                  <a:srgbClr val="FF66FF"/>
                </a:solidFill>
                <a:latin typeface="Times New Roman" pitchFamily="18" charset="0"/>
                <a:cs typeface="Times New Roman" pitchFamily="18" charset="0"/>
              </a:rPr>
              <a:t> Remarque:</a:t>
            </a:r>
          </a:p>
          <a:p>
            <a:r>
              <a:rPr lang="fr-FR" sz="2800" dirty="0" smtClean="0">
                <a:latin typeface="Times New Roman" pitchFamily="18" charset="0"/>
                <a:cs typeface="Times New Roman" pitchFamily="18" charset="0"/>
              </a:rPr>
              <a:t>Si la concentration du liant est trop importante la libération du principe actif peut être ralentie.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68760"/>
            <a:ext cx="8568952" cy="3970318"/>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Amidon de mais </a:t>
            </a:r>
            <a:r>
              <a:rPr lang="fr-FR" sz="2800" dirty="0" err="1" smtClean="0">
                <a:latin typeface="Times New Roman" pitchFamily="18" charset="0"/>
                <a:cs typeface="Times New Roman" pitchFamily="18" charset="0"/>
              </a:rPr>
              <a:t>prégélatinisé</a:t>
            </a:r>
            <a:r>
              <a:rPr lang="fr-FR" sz="2800" dirty="0" smtClean="0">
                <a:latin typeface="Times New Roman" pitchFamily="18" charset="0"/>
                <a:cs typeface="Times New Roman" pitchFamily="18" charset="0"/>
              </a:rPr>
              <a:t>.</a:t>
            </a:r>
          </a:p>
          <a:p>
            <a:pPr>
              <a:buFont typeface="Arial" pitchFamily="34" charset="0"/>
              <a:buChar char="•"/>
            </a:pPr>
            <a:r>
              <a:rPr lang="fr-FR" sz="2800" dirty="0" smtClean="0">
                <a:latin typeface="Times New Roman" pitchFamily="18" charset="0"/>
                <a:cs typeface="Times New Roman" pitchFamily="18" charset="0"/>
              </a:rPr>
              <a:t> Gommes :G .arabique et G. adragante</a:t>
            </a:r>
          </a:p>
          <a:p>
            <a:pPr>
              <a:buFont typeface="Arial" pitchFamily="34" charset="0"/>
              <a:buChar char="•"/>
            </a:pPr>
            <a:r>
              <a:rPr lang="fr-FR" sz="2800" dirty="0" smtClean="0">
                <a:latin typeface="Times New Roman" pitchFamily="18" charset="0"/>
                <a:cs typeface="Times New Roman" pitchFamily="18" charset="0"/>
              </a:rPr>
              <a:t> Dérivés cellulosiques: </a:t>
            </a:r>
            <a:r>
              <a:rPr lang="fr-FR" sz="2800" dirty="0" err="1" smtClean="0">
                <a:latin typeface="Times New Roman" pitchFamily="18" charset="0"/>
                <a:cs typeface="Times New Roman" pitchFamily="18" charset="0"/>
              </a:rPr>
              <a:t>hydroxypropyl</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méthyl</a:t>
            </a:r>
            <a:r>
              <a:rPr lang="fr-FR" sz="2800" dirty="0" smtClean="0">
                <a:latin typeface="Times New Roman" pitchFamily="18" charset="0"/>
                <a:cs typeface="Times New Roman" pitchFamily="18" charset="0"/>
              </a:rPr>
              <a:t> cellulose (HPMC),</a:t>
            </a:r>
            <a:r>
              <a:rPr lang="fr-FR" sz="2800" dirty="0" err="1" smtClean="0">
                <a:latin typeface="Times New Roman" pitchFamily="18" charset="0"/>
                <a:cs typeface="Times New Roman" pitchFamily="18" charset="0"/>
              </a:rPr>
              <a:t>hydroxypropylcellulose</a:t>
            </a:r>
            <a:r>
              <a:rPr lang="fr-FR" sz="2800" dirty="0" smtClean="0">
                <a:latin typeface="Times New Roman" pitchFamily="18" charset="0"/>
                <a:cs typeface="Times New Roman" pitchFamily="18" charset="0"/>
              </a:rPr>
              <a:t> (HPC)</a:t>
            </a:r>
          </a:p>
          <a:p>
            <a:pPr>
              <a:buFont typeface="Arial" pitchFamily="34" charset="0"/>
              <a:buChar char="•"/>
            </a:pPr>
            <a:r>
              <a:rPr lang="fr-FR" sz="2800" dirty="0" smtClean="0">
                <a:latin typeface="Times New Roman" pitchFamily="18" charset="0"/>
                <a:cs typeface="Times New Roman" pitchFamily="18" charset="0"/>
              </a:rPr>
              <a:t> Sirop de sucre ,sirop de glucose.</a:t>
            </a:r>
          </a:p>
          <a:p>
            <a:pPr>
              <a:buFont typeface="Arial" pitchFamily="34" charset="0"/>
              <a:buChar char="•"/>
            </a:pPr>
            <a:r>
              <a:rPr lang="fr-FR" sz="2800" dirty="0" smtClean="0">
                <a:latin typeface="Times New Roman" pitchFamily="18" charset="0"/>
                <a:cs typeface="Times New Roman" pitchFamily="18" charset="0"/>
              </a:rPr>
              <a:t> Polyvinyle </a:t>
            </a:r>
            <a:r>
              <a:rPr lang="fr-FR" sz="2800" dirty="0" err="1" smtClean="0">
                <a:latin typeface="Times New Roman" pitchFamily="18" charset="0"/>
                <a:cs typeface="Times New Roman" pitchFamily="18" charset="0"/>
              </a:rPr>
              <a:t>pyrrolidone</a:t>
            </a:r>
            <a:r>
              <a:rPr lang="fr-FR" sz="2800" dirty="0" smtClean="0">
                <a:latin typeface="Times New Roman" pitchFamily="18" charset="0"/>
                <a:cs typeface="Times New Roman" pitchFamily="18" charset="0"/>
              </a:rPr>
              <a:t> (PVP), </a:t>
            </a:r>
            <a:r>
              <a:rPr lang="fr-FR" sz="2800" dirty="0" err="1" smtClean="0">
                <a:latin typeface="Times New Roman" pitchFamily="18" charset="0"/>
                <a:cs typeface="Times New Roman" pitchFamily="18" charset="0"/>
              </a:rPr>
              <a:t>copovidone</a:t>
            </a:r>
            <a:r>
              <a:rPr lang="fr-FR" sz="2800" dirty="0" smtClean="0">
                <a:latin typeface="Times New Roman" pitchFamily="18" charset="0"/>
                <a:cs typeface="Times New Roman" pitchFamily="18" charset="0"/>
              </a:rPr>
              <a:t> </a:t>
            </a:r>
          </a:p>
          <a:p>
            <a:pPr>
              <a:buFont typeface="Arial" pitchFamily="34" charset="0"/>
              <a:buChar char="•"/>
            </a:pPr>
            <a:r>
              <a:rPr lang="fr-FR" sz="2800" dirty="0" smtClean="0">
                <a:latin typeface="Times New Roman" pitchFamily="18" charset="0"/>
                <a:cs typeface="Times New Roman" pitchFamily="18" charset="0"/>
              </a:rPr>
              <a:t> Solution de gélatine</a:t>
            </a:r>
          </a:p>
          <a:p>
            <a:pPr>
              <a:buFont typeface="Arial" pitchFamily="34" charset="0"/>
              <a:buChar char="•"/>
            </a:pPr>
            <a:r>
              <a:rPr lang="fr-FR" sz="2800" dirty="0" smtClean="0">
                <a:latin typeface="Times New Roman" pitchFamily="18" charset="0"/>
                <a:cs typeface="Times New Roman" pitchFamily="18" charset="0"/>
              </a:rPr>
              <a:t>Les MACROGOLS (Polyéthylène glycol « PEG»)</a:t>
            </a:r>
          </a:p>
          <a:p>
            <a:endParaRPr lang="fr-FR" sz="2800" dirty="0">
              <a:latin typeface="Times New Roman" pitchFamily="18" charset="0"/>
              <a:cs typeface="Times New Roman" pitchFamily="18" charset="0"/>
            </a:endParaRPr>
          </a:p>
        </p:txBody>
      </p:sp>
      <p:sp>
        <p:nvSpPr>
          <p:cNvPr id="3" name="ZoneTexte 2"/>
          <p:cNvSpPr txBox="1"/>
          <p:nvPr/>
        </p:nvSpPr>
        <p:spPr>
          <a:xfrm>
            <a:off x="395536" y="620688"/>
            <a:ext cx="6840760" cy="892552"/>
          </a:xfrm>
          <a:prstGeom prst="rect">
            <a:avLst/>
          </a:prstGeom>
          <a:noFill/>
        </p:spPr>
        <p:txBody>
          <a:bodyPr wrap="square" rtlCol="0">
            <a:spAutoFit/>
          </a:bodyPr>
          <a:lstStyle/>
          <a:p>
            <a:pPr>
              <a:buFont typeface="Wingdings" pitchFamily="2" charset="2"/>
              <a:buChar char="ü"/>
            </a:pPr>
            <a:r>
              <a:rPr lang="fr-FR" sz="2800" b="1" u="sng" dirty="0" smtClean="0">
                <a:solidFill>
                  <a:srgbClr val="FF66FF"/>
                </a:solidFill>
                <a:latin typeface="Times New Roman" pitchFamily="18" charset="0"/>
                <a:cs typeface="Times New Roman" pitchFamily="18" charset="0"/>
              </a:rPr>
              <a:t> Les principaux  liants utilisés sont:</a:t>
            </a:r>
          </a:p>
          <a:p>
            <a:endParaRPr lang="fr-FR"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964488" cy="6555641"/>
          </a:xfrm>
          <a:prstGeom prst="rect">
            <a:avLst/>
          </a:prstGeom>
          <a:noFill/>
        </p:spPr>
        <p:txBody>
          <a:bodyPr wrap="square" rtlCol="0">
            <a:spAutoFit/>
          </a:bodyPr>
          <a:lstStyle/>
          <a:p>
            <a:pPr lvl="0">
              <a:buFont typeface="Wingdings" pitchFamily="2" charset="2"/>
              <a:buChar char="Ø"/>
            </a:pPr>
            <a:r>
              <a:rPr lang="fr-FR" sz="2800" b="1" u="sng" dirty="0" smtClean="0">
                <a:solidFill>
                  <a:srgbClr val="FFC000"/>
                </a:solidFill>
                <a:latin typeface="Times New Roman" pitchFamily="18" charset="0"/>
                <a:cs typeface="Times New Roman" pitchFamily="18" charset="0"/>
              </a:rPr>
              <a:t>Les désintégrants ou délitants :</a:t>
            </a:r>
          </a:p>
          <a:p>
            <a:pPr lvl="0"/>
            <a:endParaRPr lang="fr-FR" sz="2800" b="1" u="sng" dirty="0" smtClean="0">
              <a:solidFill>
                <a:srgbClr val="FFC000"/>
              </a:solidFill>
              <a:latin typeface="Times New Roman" pitchFamily="18" charset="0"/>
              <a:cs typeface="Times New Roman" pitchFamily="18" charset="0"/>
            </a:endParaRPr>
          </a:p>
          <a:p>
            <a:pPr lvl="0">
              <a:buFont typeface="Arial" pitchFamily="34" charset="0"/>
              <a:buChar char="•"/>
            </a:pPr>
            <a:r>
              <a:rPr lang="fr-FR" sz="2800" b="1" u="sng" dirty="0" smtClean="0">
                <a:solidFill>
                  <a:srgbClr val="FF0000"/>
                </a:solidFill>
                <a:latin typeface="Times New Roman" pitchFamily="18" charset="0"/>
                <a:cs typeface="Times New Roman" pitchFamily="18" charset="0"/>
              </a:rPr>
              <a:t>Rôle: </a:t>
            </a:r>
            <a:r>
              <a:rPr lang="fr-FR" sz="2800" dirty="0" smtClean="0">
                <a:latin typeface="Times New Roman" pitchFamily="18" charset="0"/>
                <a:cs typeface="Times New Roman" pitchFamily="18" charset="0"/>
              </a:rPr>
              <a:t>accélérer la désintégration du Cp donc la dispersion du PA dans l’eau ou les sucs digestifs. </a:t>
            </a:r>
          </a:p>
          <a:p>
            <a:pPr lvl="0">
              <a:buFont typeface="Arial" pitchFamily="34" charset="0"/>
              <a:buChar char="•"/>
            </a:pPr>
            <a:r>
              <a:rPr lang="fr-FR" sz="2800" dirty="0" smtClean="0">
                <a:latin typeface="Times New Roman" pitchFamily="18" charset="0"/>
                <a:cs typeface="Times New Roman" pitchFamily="18" charset="0"/>
              </a:rPr>
              <a:t>Plusieurs mécanismes peuvent être distingués :</a:t>
            </a:r>
          </a:p>
          <a:p>
            <a:r>
              <a:rPr lang="fr-FR" sz="2800" b="1" dirty="0" smtClean="0">
                <a:solidFill>
                  <a:srgbClr val="FF0000"/>
                </a:solidFill>
                <a:latin typeface="Times New Roman" pitchFamily="18" charset="0"/>
                <a:cs typeface="Times New Roman" pitchFamily="18" charset="0"/>
              </a:rPr>
              <a:t>a) </a:t>
            </a:r>
            <a:r>
              <a:rPr lang="fr-FR" sz="2800" dirty="0" smtClean="0">
                <a:latin typeface="Times New Roman" pitchFamily="18" charset="0"/>
                <a:cs typeface="Times New Roman" pitchFamily="18" charset="0"/>
              </a:rPr>
              <a:t>Produits qui améliorent  l’action des </a:t>
            </a:r>
            <a:r>
              <a:rPr lang="fr-FR" sz="2800" b="1" dirty="0" smtClean="0">
                <a:solidFill>
                  <a:srgbClr val="00B050"/>
                </a:solidFill>
                <a:latin typeface="Times New Roman" pitchFamily="18" charset="0"/>
                <a:cs typeface="Times New Roman" pitchFamily="18" charset="0"/>
              </a:rPr>
              <a:t>forces de capillarité </a:t>
            </a:r>
            <a:r>
              <a:rPr lang="fr-FR" sz="2800" dirty="0" smtClean="0">
                <a:latin typeface="Times New Roman" pitchFamily="18" charset="0"/>
                <a:cs typeface="Times New Roman" pitchFamily="18" charset="0"/>
              </a:rPr>
              <a:t>en favorisant la pénétration des solutions aqueuses.</a:t>
            </a:r>
          </a:p>
          <a:p>
            <a:r>
              <a:rPr lang="fr-FR" sz="2800" b="1" dirty="0" smtClean="0">
                <a:latin typeface="Times New Roman" pitchFamily="18" charset="0"/>
                <a:cs typeface="Times New Roman" pitchFamily="18" charset="0"/>
              </a:rPr>
              <a:t>Ex</a:t>
            </a:r>
            <a:r>
              <a:rPr lang="fr-FR" sz="2800" dirty="0" smtClean="0">
                <a:latin typeface="Times New Roman" pitchFamily="18" charset="0"/>
                <a:cs typeface="Times New Roman" pitchFamily="18" charset="0"/>
              </a:rPr>
              <a:t> : amidon ,cellulose microcristalline  , glycolate d’amidon sodique.</a:t>
            </a:r>
          </a:p>
          <a:p>
            <a:r>
              <a:rPr lang="fr-FR" sz="2800" b="1" dirty="0" smtClean="0">
                <a:solidFill>
                  <a:srgbClr val="FF0000"/>
                </a:solidFill>
                <a:latin typeface="Times New Roman" pitchFamily="18" charset="0"/>
                <a:cs typeface="Times New Roman" pitchFamily="18" charset="0"/>
              </a:rPr>
              <a:t>b) </a:t>
            </a:r>
            <a:r>
              <a:rPr lang="fr-FR" sz="2800" dirty="0" smtClean="0">
                <a:latin typeface="Times New Roman" pitchFamily="18" charset="0"/>
                <a:cs typeface="Times New Roman" pitchFamily="18" charset="0"/>
              </a:rPr>
              <a:t>Produits qui </a:t>
            </a:r>
            <a:r>
              <a:rPr lang="fr-FR" sz="2800" b="1" dirty="0" smtClean="0">
                <a:solidFill>
                  <a:srgbClr val="00B050"/>
                </a:solidFill>
                <a:latin typeface="Times New Roman" pitchFamily="18" charset="0"/>
                <a:cs typeface="Times New Roman" pitchFamily="18" charset="0"/>
              </a:rPr>
              <a:t>gonflent</a:t>
            </a:r>
            <a:r>
              <a:rPr lang="fr-FR" sz="2800" dirty="0" smtClean="0">
                <a:latin typeface="Times New Roman" pitchFamily="18" charset="0"/>
                <a:cs typeface="Times New Roman" pitchFamily="18" charset="0"/>
              </a:rPr>
              <a:t> au contact de l’eau  et favorisent l’écartement des grains .</a:t>
            </a:r>
          </a:p>
          <a:p>
            <a:r>
              <a:rPr lang="fr-FR" sz="2800" b="1" dirty="0" smtClean="0">
                <a:latin typeface="Times New Roman" pitchFamily="18" charset="0"/>
                <a:cs typeface="Times New Roman" pitchFamily="18" charset="0"/>
              </a:rPr>
              <a:t>Ex</a:t>
            </a:r>
            <a:r>
              <a:rPr lang="fr-FR" sz="2800" dirty="0" smtClean="0">
                <a:latin typeface="Times New Roman" pitchFamily="18" charset="0"/>
                <a:cs typeface="Times New Roman" pitchFamily="18" charset="0"/>
              </a:rPr>
              <a:t>: acide alginique , alginate de Na , méthylcellulose et carboxymethylcellulose</a:t>
            </a:r>
          </a:p>
          <a:p>
            <a:endParaRPr lang="fr-FR" sz="2800" dirty="0" smtClean="0">
              <a:latin typeface="Times New Roman" pitchFamily="18" charset="0"/>
              <a:cs typeface="Times New Roman" pitchFamily="18" charset="0"/>
            </a:endParaRPr>
          </a:p>
          <a:p>
            <a:r>
              <a:rPr lang="fr-FR" sz="2800" dirty="0" smtClean="0">
                <a:solidFill>
                  <a:srgbClr val="FF0000"/>
                </a:solidFill>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68952" cy="3970318"/>
          </a:xfrm>
          <a:prstGeom prst="rect">
            <a:avLst/>
          </a:prstGeom>
        </p:spPr>
        <p:txBody>
          <a:bodyPr wrap="square">
            <a:spAutoFit/>
          </a:bodyPr>
          <a:lstStyle/>
          <a:p>
            <a:endParaRPr lang="fr-FR" sz="2800" dirty="0" smtClean="0">
              <a:latin typeface="Times New Roman" pitchFamily="18" charset="0"/>
              <a:cs typeface="Times New Roman" pitchFamily="18" charset="0"/>
            </a:endParaRPr>
          </a:p>
          <a:p>
            <a:pPr lvl="0"/>
            <a:r>
              <a:rPr lang="fr-FR" sz="2800" b="1" dirty="0" smtClean="0">
                <a:solidFill>
                  <a:srgbClr val="FF0000"/>
                </a:solidFill>
                <a:latin typeface="Times New Roman" pitchFamily="18" charset="0"/>
                <a:cs typeface="Times New Roman" pitchFamily="18" charset="0"/>
              </a:rPr>
              <a:t>c) </a:t>
            </a:r>
            <a:r>
              <a:rPr lang="fr-FR" sz="2800" dirty="0" smtClean="0">
                <a:latin typeface="Times New Roman" pitchFamily="18" charset="0"/>
                <a:cs typeface="Times New Roman" pitchFamily="18" charset="0"/>
              </a:rPr>
              <a:t>Des mélanges </a:t>
            </a:r>
            <a:r>
              <a:rPr lang="fr-FR" sz="2800" b="1" dirty="0" smtClean="0">
                <a:solidFill>
                  <a:srgbClr val="00B050"/>
                </a:solidFill>
                <a:latin typeface="Times New Roman" pitchFamily="18" charset="0"/>
                <a:cs typeface="Times New Roman" pitchFamily="18" charset="0"/>
              </a:rPr>
              <a:t>effervescents</a:t>
            </a:r>
            <a:r>
              <a:rPr lang="fr-FR" sz="2800" b="1" dirty="0" smtClean="0">
                <a:latin typeface="Times New Roman" pitchFamily="18" charset="0"/>
                <a:cs typeface="Times New Roman" pitchFamily="18" charset="0"/>
              </a:rPr>
              <a:t>. </a:t>
            </a:r>
          </a:p>
          <a:p>
            <a:pPr lvl="0"/>
            <a:r>
              <a:rPr lang="fr-FR" sz="2800" dirty="0" smtClean="0">
                <a:latin typeface="Times New Roman" pitchFamily="18" charset="0"/>
                <a:cs typeface="Times New Roman" pitchFamily="18" charset="0"/>
              </a:rPr>
              <a:t>Dans ce cas le délitement est assuré par le dégagement gazeux qui se produit lorsque le comprimé est mis au contact de l’eau. Il s’agit surtout du gaz carbonique obtenu en incorporant dans la masse du comprimé un </a:t>
            </a:r>
            <a:r>
              <a:rPr lang="fr-FR" sz="2800" b="1" dirty="0" smtClean="0">
                <a:solidFill>
                  <a:srgbClr val="FFC000"/>
                </a:solidFill>
                <a:latin typeface="Times New Roman" pitchFamily="18" charset="0"/>
                <a:cs typeface="Times New Roman" pitchFamily="18" charset="0"/>
              </a:rPr>
              <a:t>carbonate</a:t>
            </a:r>
            <a:r>
              <a:rPr lang="fr-FR" sz="2800" dirty="0" smtClean="0">
                <a:latin typeface="Times New Roman" pitchFamily="18" charset="0"/>
                <a:cs typeface="Times New Roman" pitchFamily="18" charset="0"/>
              </a:rPr>
              <a:t> (Na</a:t>
            </a:r>
            <a:r>
              <a:rPr lang="fr-FR" sz="2800" baseline="-25000" dirty="0" smtClean="0">
                <a:latin typeface="Times New Roman" pitchFamily="18" charset="0"/>
                <a:cs typeface="Times New Roman" pitchFamily="18" charset="0"/>
              </a:rPr>
              <a:t>2</a:t>
            </a:r>
            <a:r>
              <a:rPr lang="fr-FR" sz="2800" dirty="0" smtClean="0">
                <a:latin typeface="Times New Roman" pitchFamily="18" charset="0"/>
                <a:cs typeface="Times New Roman" pitchFamily="18" charset="0"/>
              </a:rPr>
              <a:t>CO</a:t>
            </a:r>
            <a:r>
              <a:rPr lang="fr-FR" sz="2800" baseline="-250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 NaHCO</a:t>
            </a:r>
            <a:r>
              <a:rPr lang="fr-FR" sz="2800" baseline="-250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 KHCO</a:t>
            </a:r>
            <a:r>
              <a:rPr lang="fr-FR" sz="2800" baseline="-250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 ou MgCO</a:t>
            </a:r>
            <a:r>
              <a:rPr lang="fr-FR" sz="2800" baseline="-250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 et un </a:t>
            </a:r>
            <a:r>
              <a:rPr lang="fr-FR" sz="2800" b="1" dirty="0" smtClean="0">
                <a:solidFill>
                  <a:srgbClr val="FFC000"/>
                </a:solidFill>
                <a:latin typeface="Times New Roman" pitchFamily="18" charset="0"/>
                <a:cs typeface="Times New Roman" pitchFamily="18" charset="0"/>
              </a:rPr>
              <a:t>acide organique solide</a:t>
            </a:r>
            <a:r>
              <a:rPr lang="fr-FR" sz="2800" dirty="0" smtClean="0">
                <a:solidFill>
                  <a:srgbClr val="FFC000"/>
                </a:solidFill>
                <a:latin typeface="Times New Roman" pitchFamily="18" charset="0"/>
                <a:cs typeface="Times New Roman" pitchFamily="18" charset="0"/>
              </a:rPr>
              <a:t> </a:t>
            </a:r>
            <a:r>
              <a:rPr lang="fr-FR" sz="2800" dirty="0" smtClean="0">
                <a:latin typeface="Times New Roman" pitchFamily="18" charset="0"/>
                <a:cs typeface="Times New Roman" pitchFamily="18" charset="0"/>
              </a:rPr>
              <a:t>(acide citrique, acide tartrique ou tartrate acide de potassium). </a:t>
            </a:r>
            <a:endParaRPr lang="fr-FR"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4290"/>
            <a:ext cx="9144000" cy="4154984"/>
          </a:xfrm>
          <a:prstGeom prst="rect">
            <a:avLst/>
          </a:prstGeom>
          <a:noFill/>
        </p:spPr>
        <p:txBody>
          <a:bodyPr wrap="square" rtlCol="0">
            <a:spAutoFit/>
          </a:bodyPr>
          <a:lstStyle/>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a:p>
            <a:pPr lvl="0"/>
            <a:endParaRPr lang="fr-FR" sz="2400" b="1" u="sng" dirty="0" smtClean="0">
              <a:solidFill>
                <a:srgbClr val="00B050"/>
              </a:solidFill>
            </a:endParaRPr>
          </a:p>
        </p:txBody>
      </p:sp>
      <p:sp>
        <p:nvSpPr>
          <p:cNvPr id="3" name="Rectangle 2"/>
          <p:cNvSpPr/>
          <p:nvPr/>
        </p:nvSpPr>
        <p:spPr>
          <a:xfrm>
            <a:off x="2915816" y="1628800"/>
            <a:ext cx="2376264" cy="9315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t>lubrifiants</a:t>
            </a:r>
            <a:endParaRPr lang="fr-FR" sz="2400" b="1" dirty="0"/>
          </a:p>
        </p:txBody>
      </p:sp>
      <p:sp>
        <p:nvSpPr>
          <p:cNvPr id="4" name="Rectangle 3"/>
          <p:cNvSpPr/>
          <p:nvPr/>
        </p:nvSpPr>
        <p:spPr>
          <a:xfrm>
            <a:off x="251520" y="4149080"/>
            <a:ext cx="2214546" cy="10024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t>Agents antifriction</a:t>
            </a:r>
            <a:endParaRPr lang="fr-FR" sz="2400" b="1" dirty="0"/>
          </a:p>
        </p:txBody>
      </p:sp>
      <p:sp>
        <p:nvSpPr>
          <p:cNvPr id="6" name="Rectangle 5"/>
          <p:cNvSpPr/>
          <p:nvPr/>
        </p:nvSpPr>
        <p:spPr>
          <a:xfrm>
            <a:off x="2771800" y="4077072"/>
            <a:ext cx="2664296" cy="12241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t>Agents de glissement</a:t>
            </a:r>
          </a:p>
          <a:p>
            <a:pPr algn="ctr"/>
            <a:r>
              <a:rPr lang="fr-FR" sz="2400" b="1" dirty="0" smtClean="0"/>
              <a:t>( </a:t>
            </a:r>
            <a:r>
              <a:rPr lang="fr-FR" sz="2400" b="1" dirty="0" err="1" smtClean="0"/>
              <a:t>glidants</a:t>
            </a:r>
            <a:r>
              <a:rPr lang="fr-FR" sz="2400" b="1" dirty="0" smtClean="0"/>
              <a:t> </a:t>
            </a:r>
            <a:r>
              <a:rPr lang="fr-FR" sz="2400" dirty="0" smtClean="0"/>
              <a:t>)</a:t>
            </a:r>
            <a:endParaRPr lang="fr-FR" sz="2400" dirty="0"/>
          </a:p>
        </p:txBody>
      </p:sp>
      <p:sp>
        <p:nvSpPr>
          <p:cNvPr id="7" name="Rectangle 6"/>
          <p:cNvSpPr/>
          <p:nvPr/>
        </p:nvSpPr>
        <p:spPr>
          <a:xfrm>
            <a:off x="5868144" y="4077072"/>
            <a:ext cx="2357454"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t>Agents anti-adhérents</a:t>
            </a:r>
            <a:endParaRPr lang="fr-FR" sz="2400" b="1" dirty="0"/>
          </a:p>
        </p:txBody>
      </p:sp>
      <p:cxnSp>
        <p:nvCxnSpPr>
          <p:cNvPr id="9" name="Connecteur droit avec flèche 8"/>
          <p:cNvCxnSpPr/>
          <p:nvPr/>
        </p:nvCxnSpPr>
        <p:spPr>
          <a:xfrm flipH="1">
            <a:off x="1331640" y="2564904"/>
            <a:ext cx="2766345" cy="15121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Connecteur droit avec flèche 10"/>
          <p:cNvCxnSpPr>
            <a:stCxn id="3" idx="2"/>
            <a:endCxn id="6" idx="0"/>
          </p:cNvCxnSpPr>
          <p:nvPr/>
        </p:nvCxnSpPr>
        <p:spPr>
          <a:xfrm>
            <a:off x="4103948" y="2560344"/>
            <a:ext cx="0" cy="15167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Connecteur droit avec flèche 13"/>
          <p:cNvCxnSpPr>
            <a:stCxn id="3" idx="2"/>
          </p:cNvCxnSpPr>
          <p:nvPr/>
        </p:nvCxnSpPr>
        <p:spPr>
          <a:xfrm>
            <a:off x="4103948" y="2560344"/>
            <a:ext cx="2844316" cy="14447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ZoneTexte 14"/>
          <p:cNvSpPr txBox="1"/>
          <p:nvPr/>
        </p:nvSpPr>
        <p:spPr>
          <a:xfrm>
            <a:off x="0" y="428604"/>
            <a:ext cx="2339752" cy="523220"/>
          </a:xfrm>
          <a:prstGeom prst="rect">
            <a:avLst/>
          </a:prstGeom>
          <a:noFill/>
        </p:spPr>
        <p:txBody>
          <a:bodyPr wrap="square" rtlCol="0">
            <a:spAutoFit/>
          </a:bodyPr>
          <a:lstStyle/>
          <a:p>
            <a:pPr>
              <a:buFont typeface="Wingdings" pitchFamily="2" charset="2"/>
              <a:buChar char="Ø"/>
            </a:pPr>
            <a:r>
              <a:rPr lang="fr-FR" sz="2800" b="1" u="sng" dirty="0" smtClean="0">
                <a:solidFill>
                  <a:srgbClr val="FFC000"/>
                </a:solidFill>
              </a:rPr>
              <a:t>Lubrifiants:</a:t>
            </a:r>
            <a:endParaRPr lang="fr-FR" sz="2800" b="1" u="sng" dirty="0">
              <a:solidFill>
                <a:srgbClr val="FFC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24936" cy="6124754"/>
          </a:xfrm>
          <a:prstGeom prst="rect">
            <a:avLst/>
          </a:prstGeom>
        </p:spPr>
        <p:txBody>
          <a:bodyPr wrap="square">
            <a:spAutoFit/>
          </a:bodyPr>
          <a:lstStyle/>
          <a:p>
            <a:r>
              <a:rPr lang="fr-FR" sz="2800" b="1" u="sng" dirty="0" smtClean="0">
                <a:solidFill>
                  <a:srgbClr val="00B050"/>
                </a:solidFill>
                <a:latin typeface="Times New Roman" pitchFamily="18" charset="0"/>
                <a:cs typeface="Times New Roman" pitchFamily="18" charset="0"/>
              </a:rPr>
              <a:t>a) agents antifrictions:</a:t>
            </a:r>
          </a:p>
          <a:p>
            <a:pPr lvl="0"/>
            <a:r>
              <a:rPr lang="fr-FR" sz="2800" dirty="0" smtClean="0">
                <a:latin typeface="Times New Roman" pitchFamily="18" charset="0"/>
                <a:cs typeface="Times New Roman" pitchFamily="18" charset="0"/>
              </a:rPr>
              <a:t>Ils Réduisent les frictions entre les particules pendant la compression ce qui assure une meilleure transmission des forces de compression dans la masse du grain.</a:t>
            </a:r>
          </a:p>
          <a:p>
            <a:pPr lvl="0"/>
            <a:endParaRPr lang="fr-FR" sz="2800" dirty="0" smtClean="0">
              <a:solidFill>
                <a:srgbClr val="00B050"/>
              </a:solidFill>
              <a:latin typeface="Times New Roman" pitchFamily="18" charset="0"/>
              <a:cs typeface="Times New Roman" pitchFamily="18" charset="0"/>
            </a:endParaRPr>
          </a:p>
          <a:p>
            <a:pPr lvl="0"/>
            <a:r>
              <a:rPr lang="fr-FR" sz="2800" b="1" u="sng" dirty="0" smtClean="0">
                <a:solidFill>
                  <a:srgbClr val="00B050"/>
                </a:solidFill>
                <a:latin typeface="Times New Roman" pitchFamily="18" charset="0"/>
                <a:cs typeface="Times New Roman" pitchFamily="18" charset="0"/>
              </a:rPr>
              <a:t>b) agents de glissements (</a:t>
            </a:r>
            <a:r>
              <a:rPr lang="fr-FR" sz="2800" b="1" u="sng" dirty="0" err="1" smtClean="0">
                <a:solidFill>
                  <a:srgbClr val="00B050"/>
                </a:solidFill>
                <a:latin typeface="Times New Roman" pitchFamily="18" charset="0"/>
                <a:cs typeface="Times New Roman" pitchFamily="18" charset="0"/>
              </a:rPr>
              <a:t>glidants</a:t>
            </a:r>
            <a:r>
              <a:rPr lang="fr-FR" sz="2800" b="1" u="sng" dirty="0" smtClean="0">
                <a:solidFill>
                  <a:srgbClr val="00B050"/>
                </a:solidFill>
                <a:latin typeface="Times New Roman" pitchFamily="18" charset="0"/>
                <a:cs typeface="Times New Roman" pitchFamily="18" charset="0"/>
              </a:rPr>
              <a:t>):</a:t>
            </a:r>
          </a:p>
          <a:p>
            <a:pPr lvl="0"/>
            <a:r>
              <a:rPr lang="fr-FR" sz="2800" dirty="0" smtClean="0">
                <a:latin typeface="Times New Roman" pitchFamily="18" charset="0"/>
                <a:cs typeface="Times New Roman" pitchFamily="18" charset="0"/>
              </a:rPr>
              <a:t>Ils améliorent  les propriétés d’écoulement du grain  et donc facilitent le remplissage de la chambre de compression.</a:t>
            </a:r>
          </a:p>
          <a:p>
            <a:pPr lvl="0"/>
            <a:endParaRPr lang="fr-FR" sz="2800" dirty="0" smtClean="0">
              <a:latin typeface="Times New Roman" pitchFamily="18" charset="0"/>
              <a:cs typeface="Times New Roman" pitchFamily="18" charset="0"/>
            </a:endParaRPr>
          </a:p>
          <a:p>
            <a:pPr lvl="0"/>
            <a:r>
              <a:rPr lang="fr-FR" sz="2800" b="1" u="sng" dirty="0" smtClean="0">
                <a:solidFill>
                  <a:srgbClr val="00B050"/>
                </a:solidFill>
                <a:latin typeface="Times New Roman" pitchFamily="18" charset="0"/>
                <a:cs typeface="Times New Roman" pitchFamily="18" charset="0"/>
              </a:rPr>
              <a:t>c) agents anti-adhérents :</a:t>
            </a:r>
          </a:p>
          <a:p>
            <a:pPr lvl="0"/>
            <a:r>
              <a:rPr lang="fr-FR" sz="2800" dirty="0" smtClean="0">
                <a:latin typeface="Times New Roman" pitchFamily="18" charset="0"/>
                <a:cs typeface="Times New Roman" pitchFamily="18" charset="0"/>
              </a:rPr>
              <a:t>Ils diminuent l’adhérence du grain à la matrice (collage) et aux poinçons (grippage) et donnent un bel aspect au comprimé.</a:t>
            </a:r>
            <a:endParaRPr lang="fr-FR"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14290"/>
            <a:ext cx="8424936" cy="2677656"/>
          </a:xfrm>
          <a:prstGeom prst="rect">
            <a:avLst/>
          </a:prstGeom>
          <a:noFill/>
        </p:spPr>
        <p:txBody>
          <a:bodyPr wrap="square" rtlCol="0">
            <a:spAutoFit/>
          </a:bodyPr>
          <a:lstStyle/>
          <a:p>
            <a:pPr>
              <a:buFont typeface="Arial" pitchFamily="34" charset="0"/>
              <a:buChar char="•"/>
            </a:pPr>
            <a:r>
              <a:rPr lang="fr-FR" sz="2400" dirty="0" smtClean="0">
                <a:latin typeface="Times New Roman" pitchFamily="18" charset="0"/>
                <a:cs typeface="Times New Roman" pitchFamily="18" charset="0"/>
              </a:rPr>
              <a:t>En général, le lubrifiant est ajouté au grain juste avant la compression sous forme de poudre très fines qui se répartit à la surface des particules.</a:t>
            </a:r>
          </a:p>
          <a:p>
            <a:pPr>
              <a:buFont typeface="Arial" pitchFamily="34" charset="0"/>
              <a:buChar char="•"/>
            </a:pPr>
            <a:r>
              <a:rPr lang="fr-FR" sz="2400" dirty="0" smtClean="0">
                <a:latin typeface="Times New Roman" pitchFamily="18" charset="0"/>
                <a:cs typeface="Times New Roman" pitchFamily="18" charset="0"/>
              </a:rPr>
              <a:t>la quantité de lubrifiant est assez faible .Elle est de l’ordre de 0,5-2%</a:t>
            </a:r>
          </a:p>
          <a:p>
            <a:endParaRPr lang="fr-FR" sz="2400" dirty="0" smtClean="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p:txBody>
      </p:sp>
      <p:graphicFrame>
        <p:nvGraphicFramePr>
          <p:cNvPr id="3" name="Tableau 2"/>
          <p:cNvGraphicFramePr>
            <a:graphicFrameLocks noGrp="1"/>
          </p:cNvGraphicFramePr>
          <p:nvPr/>
        </p:nvGraphicFramePr>
        <p:xfrm>
          <a:off x="179513" y="2180929"/>
          <a:ext cx="8964487" cy="4488431"/>
        </p:xfrm>
        <a:graphic>
          <a:graphicData uri="http://schemas.openxmlformats.org/drawingml/2006/table">
            <a:tbl>
              <a:tblPr firstRow="1" bandRow="1">
                <a:tableStyleId>{616DA210-FB5B-4158-B5E0-FEB733F419BA}</a:tableStyleId>
              </a:tblPr>
              <a:tblGrid>
                <a:gridCol w="2747191"/>
                <a:gridCol w="2385719"/>
                <a:gridCol w="2024246"/>
                <a:gridCol w="1807331"/>
              </a:tblGrid>
              <a:tr h="751104">
                <a:tc gridSpan="2">
                  <a:txBody>
                    <a:bodyPr/>
                    <a:lstStyle/>
                    <a:p>
                      <a:pPr algn="ctr"/>
                      <a:r>
                        <a:rPr lang="fr-FR" sz="2000" dirty="0" smtClean="0">
                          <a:solidFill>
                            <a:srgbClr val="00B050"/>
                          </a:solidFill>
                        </a:rPr>
                        <a:t>ANTIFRICTIONS</a:t>
                      </a:r>
                      <a:endParaRPr lang="fr-FR" sz="2000" dirty="0">
                        <a:solidFill>
                          <a:srgbClr val="00B050"/>
                        </a:solidFill>
                      </a:endParaRPr>
                    </a:p>
                  </a:txBody>
                  <a:tcPr>
                    <a:lnT w="12700" cap="flat" cmpd="sng" algn="ctr">
                      <a:solidFill>
                        <a:schemeClr val="tx1"/>
                      </a:solidFill>
                      <a:prstDash val="solid"/>
                      <a:round/>
                      <a:headEnd type="none" w="med" len="med"/>
                      <a:tailEnd type="none" w="med" len="med"/>
                    </a:lnT>
                  </a:tcPr>
                </a:tc>
                <a:tc hMerge="1">
                  <a:txBody>
                    <a:bodyPr/>
                    <a:lstStyle/>
                    <a:p>
                      <a:endParaRPr lang="fr-FR"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solidFill>
                            <a:srgbClr val="00B050"/>
                          </a:solidFill>
                        </a:rPr>
                        <a:t>GLIDANTS</a:t>
                      </a:r>
                    </a:p>
                    <a:p>
                      <a:endParaRPr lang="fr-FR" sz="2000" dirty="0">
                        <a:solidFill>
                          <a:srgbClr val="00B050"/>
                        </a:solidFill>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solidFill>
                            <a:srgbClr val="00B050"/>
                          </a:solidFill>
                        </a:rPr>
                        <a:t>  ANTI -ADHÉRENTS</a:t>
                      </a:r>
                    </a:p>
                    <a:p>
                      <a:endParaRPr lang="fr-FR" sz="2000" dirty="0">
                        <a:solidFill>
                          <a:srgbClr val="00B050"/>
                        </a:solidFill>
                      </a:endParaRPr>
                    </a:p>
                  </a:txBody>
                  <a:tcPr/>
                </a:tc>
              </a:tr>
              <a:tr h="396789">
                <a:tc>
                  <a:txBody>
                    <a:bodyPr/>
                    <a:lstStyle/>
                    <a:p>
                      <a:r>
                        <a:rPr lang="fr-FR" sz="2000" b="1" dirty="0" smtClean="0">
                          <a:solidFill>
                            <a:srgbClr val="7030A0"/>
                          </a:solidFill>
                        </a:rPr>
                        <a:t>SOLUBLES</a:t>
                      </a:r>
                      <a:endParaRPr lang="fr-FR" sz="2000" b="1" dirty="0">
                        <a:solidFill>
                          <a:srgbClr val="7030A0"/>
                        </a:solidFill>
                      </a:endParaRPr>
                    </a:p>
                  </a:txBody>
                  <a:tcPr>
                    <a:solidFill>
                      <a:schemeClr val="bg1">
                        <a:alpha val="20000"/>
                      </a:schemeClr>
                    </a:solidFill>
                  </a:tcPr>
                </a:tc>
                <a:tc>
                  <a:txBody>
                    <a:bodyPr/>
                    <a:lstStyle/>
                    <a:p>
                      <a:r>
                        <a:rPr lang="fr-FR" sz="2000" b="1" dirty="0" smtClean="0">
                          <a:solidFill>
                            <a:srgbClr val="7030A0"/>
                          </a:solidFill>
                        </a:rPr>
                        <a:t>INSOLUBLES</a:t>
                      </a:r>
                      <a:endParaRPr lang="fr-FR" sz="2000" b="1" dirty="0">
                        <a:solidFill>
                          <a:srgbClr val="7030A0"/>
                        </a:solidFill>
                      </a:endParaRPr>
                    </a:p>
                  </a:txBody>
                  <a:tcPr>
                    <a:lnB w="12700" cap="flat" cmpd="sng" algn="ctr">
                      <a:solidFill>
                        <a:schemeClr val="tx1"/>
                      </a:solidFill>
                      <a:prstDash val="solid"/>
                      <a:round/>
                      <a:headEnd type="none" w="med" len="med"/>
                      <a:tailEnd type="none" w="med" len="med"/>
                    </a:lnB>
                    <a:solidFill>
                      <a:schemeClr val="bg1">
                        <a:alpha val="20000"/>
                      </a:schemeClr>
                    </a:solidFill>
                  </a:tcPr>
                </a:tc>
                <a:tc vMerge="1">
                  <a:txBody>
                    <a:bodyPr/>
                    <a:lstStyle/>
                    <a:p>
                      <a:endParaRPr lang="fr-FR" dirty="0"/>
                    </a:p>
                  </a:txBody>
                  <a:tcPr/>
                </a:tc>
                <a:tc vMerge="1">
                  <a:txBody>
                    <a:bodyPr/>
                    <a:lstStyle/>
                    <a:p>
                      <a:endParaRPr lang="fr-FR" dirty="0"/>
                    </a:p>
                  </a:txBody>
                  <a:tcPr/>
                </a:tc>
              </a:tr>
              <a:tr h="3340538">
                <a:tc>
                  <a:txBody>
                    <a:bodyPr/>
                    <a:lstStyle/>
                    <a:p>
                      <a:pPr>
                        <a:buFont typeface="Arial" pitchFamily="34" charset="0"/>
                        <a:buChar char="•"/>
                      </a:pPr>
                      <a:r>
                        <a:rPr lang="fr-FR" sz="2000" dirty="0" smtClean="0"/>
                        <a:t>Benzoate de sodium</a:t>
                      </a:r>
                    </a:p>
                    <a:p>
                      <a:pPr>
                        <a:buFont typeface="Arial" pitchFamily="34" charset="0"/>
                        <a:buChar char="•"/>
                      </a:pPr>
                      <a:r>
                        <a:rPr lang="fr-FR" sz="2000" dirty="0" smtClean="0"/>
                        <a:t>Magnésium lauryl sulfate</a:t>
                      </a:r>
                    </a:p>
                    <a:p>
                      <a:pPr>
                        <a:buFont typeface="Arial" pitchFamily="34" charset="0"/>
                        <a:buChar char="•"/>
                      </a:pPr>
                      <a:r>
                        <a:rPr lang="fr-FR" sz="2000" dirty="0" smtClean="0"/>
                        <a:t>Sodium lauryl sulfate</a:t>
                      </a:r>
                    </a:p>
                    <a:p>
                      <a:pPr>
                        <a:buFont typeface="Arial" pitchFamily="34" charset="0"/>
                        <a:buChar char="•"/>
                      </a:pPr>
                      <a:r>
                        <a:rPr lang="fr-FR" sz="2000" dirty="0" smtClean="0"/>
                        <a:t>d , l  leucine</a:t>
                      </a:r>
                    </a:p>
                    <a:p>
                      <a:pPr>
                        <a:buFont typeface="Arial" pitchFamily="34" charset="0"/>
                        <a:buChar char="•"/>
                      </a:pPr>
                      <a:r>
                        <a:rPr lang="fr-FR" sz="2000" dirty="0" smtClean="0"/>
                        <a:t>PEG 4000,6000,8000</a:t>
                      </a:r>
                    </a:p>
                    <a:p>
                      <a:pPr>
                        <a:buFont typeface="Arial" pitchFamily="34" charset="0"/>
                        <a:buNone/>
                      </a:pPr>
                      <a:endParaRPr lang="fr-FR" sz="2000" dirty="0" smtClean="0"/>
                    </a:p>
                  </a:txBody>
                  <a:tcPr>
                    <a:lnR w="12700" cap="flat" cmpd="sng" algn="ctr">
                      <a:solidFill>
                        <a:schemeClr val="tx1"/>
                      </a:solidFill>
                      <a:prstDash val="solid"/>
                      <a:round/>
                      <a:headEnd type="none" w="med" len="med"/>
                      <a:tailEnd type="none" w="med" len="med"/>
                    </a:lnR>
                  </a:tcPr>
                </a:tc>
                <a:tc>
                  <a:txBody>
                    <a:bodyPr/>
                    <a:lstStyle/>
                    <a:p>
                      <a:pPr>
                        <a:buFont typeface="Arial" pitchFamily="34" charset="0"/>
                        <a:buChar char="•"/>
                      </a:pPr>
                      <a:r>
                        <a:rPr lang="fr-FR" sz="2000" b="0" dirty="0" smtClean="0"/>
                        <a:t>mono stéarate de Glycerol </a:t>
                      </a:r>
                    </a:p>
                    <a:p>
                      <a:pPr>
                        <a:buFont typeface="Arial" pitchFamily="34" charset="0"/>
                        <a:buChar char="•"/>
                      </a:pPr>
                      <a:r>
                        <a:rPr lang="fr-FR" sz="2000" b="0" dirty="0" smtClean="0"/>
                        <a:t>Acide stéarique</a:t>
                      </a:r>
                    </a:p>
                    <a:p>
                      <a:pPr>
                        <a:buFont typeface="Arial" pitchFamily="34" charset="0"/>
                        <a:buChar char="•"/>
                      </a:pPr>
                      <a:r>
                        <a:rPr lang="fr-FR" sz="2000" b="0" dirty="0" smtClean="0"/>
                        <a:t>Stéarate de Mg</a:t>
                      </a:r>
                    </a:p>
                    <a:p>
                      <a:pPr>
                        <a:buFont typeface="Arial" pitchFamily="34" charset="0"/>
                        <a:buChar char="•"/>
                      </a:pPr>
                      <a:r>
                        <a:rPr lang="fr-FR" sz="2000" b="0" dirty="0" smtClean="0"/>
                        <a:t>Stéarate</a:t>
                      </a:r>
                      <a:r>
                        <a:rPr lang="fr-FR" sz="2000" b="0" baseline="0" dirty="0" smtClean="0"/>
                        <a:t> de Ca</a:t>
                      </a:r>
                    </a:p>
                    <a:p>
                      <a:pPr>
                        <a:buFont typeface="Arial" pitchFamily="34" charset="0"/>
                        <a:buChar char="•"/>
                      </a:pPr>
                      <a:endParaRPr lang="fr-FR" sz="2000" b="0" baseline="0" dirty="0" smtClean="0"/>
                    </a:p>
                    <a:p>
                      <a:pPr>
                        <a:buFont typeface="Arial" pitchFamily="34" charset="0"/>
                        <a:buChar char="•"/>
                      </a:pPr>
                      <a:r>
                        <a:rPr lang="fr-FR" sz="2000" b="0" baseline="0" dirty="0" smtClean="0"/>
                        <a:t>Huiles végétales hydrogénés</a:t>
                      </a:r>
                    </a:p>
                    <a:p>
                      <a:pPr>
                        <a:buFont typeface="Arial" pitchFamily="34" charset="0"/>
                        <a:buChar char="•"/>
                      </a:pPr>
                      <a:r>
                        <a:rPr lang="fr-FR" sz="2000" b="0" baseline="0" dirty="0" smtClean="0"/>
                        <a:t>talc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2000" b="0" dirty="0" smtClean="0"/>
                        <a:t>Talc</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2000" b="0" dirty="0" err="1" smtClean="0"/>
                        <a:t>Aérosil</a:t>
                      </a:r>
                      <a:endParaRPr lang="fr-FR" sz="2000" b="0" dirty="0" smtClean="0"/>
                    </a:p>
                    <a:p>
                      <a:pPr>
                        <a:buFont typeface="Arial" pitchFamily="34" charset="0"/>
                        <a:buChar char="•"/>
                      </a:pPr>
                      <a:r>
                        <a:rPr lang="fr-FR" sz="2000" b="0" dirty="0" smtClean="0"/>
                        <a:t>Silicate de Ca</a:t>
                      </a:r>
                    </a:p>
                    <a:p>
                      <a:pPr>
                        <a:buFont typeface="Arial" pitchFamily="34" charset="0"/>
                        <a:buChar char="•"/>
                      </a:pPr>
                      <a:r>
                        <a:rPr lang="fr-FR" sz="2000" b="0" dirty="0" smtClean="0"/>
                        <a:t>Carbonate de Mg</a:t>
                      </a:r>
                    </a:p>
                    <a:p>
                      <a:pPr>
                        <a:buFont typeface="Arial" pitchFamily="34" charset="0"/>
                        <a:buChar char="•"/>
                      </a:pPr>
                      <a:r>
                        <a:rPr lang="fr-FR" sz="2000" b="0" dirty="0" smtClean="0"/>
                        <a:t>Tri silicate de Mg</a:t>
                      </a:r>
                    </a:p>
                    <a:p>
                      <a:pPr>
                        <a:buFont typeface="Arial" pitchFamily="34" charset="0"/>
                        <a:buChar char="•"/>
                      </a:pPr>
                      <a:r>
                        <a:rPr lang="fr-FR" sz="2000" b="0" dirty="0" smtClean="0"/>
                        <a:t>Amidon</a:t>
                      </a:r>
                    </a:p>
                  </a:txBody>
                  <a:tcPr>
                    <a:lnL w="12700" cap="flat" cmpd="sng" algn="ctr">
                      <a:solidFill>
                        <a:schemeClr val="tx1"/>
                      </a:solidFill>
                      <a:prstDash val="solid"/>
                      <a:round/>
                      <a:headEnd type="none" w="med" len="med"/>
                      <a:tailEnd type="none" w="med" len="med"/>
                    </a:lnL>
                  </a:tcPr>
                </a:tc>
                <a:tc>
                  <a:txBody>
                    <a:bodyPr/>
                    <a:lstStyle/>
                    <a:p>
                      <a:pPr>
                        <a:buFont typeface="Arial" pitchFamily="34" charset="0"/>
                        <a:buChar char="•"/>
                      </a:pPr>
                      <a:r>
                        <a:rPr lang="fr-FR" sz="2000" dirty="0" smtClean="0"/>
                        <a:t>La plus part</a:t>
                      </a:r>
                      <a:r>
                        <a:rPr lang="fr-FR" sz="2000" baseline="0" dirty="0" smtClean="0"/>
                        <a:t> des antifrictions</a:t>
                      </a:r>
                    </a:p>
                    <a:p>
                      <a:pPr>
                        <a:buFont typeface="Arial" pitchFamily="34" charset="0"/>
                        <a:buChar char="•"/>
                      </a:pPr>
                      <a:r>
                        <a:rPr lang="fr-FR" sz="2000" baseline="0" dirty="0" smtClean="0"/>
                        <a:t>Talc </a:t>
                      </a:r>
                    </a:p>
                    <a:p>
                      <a:pPr>
                        <a:buFont typeface="Arial" pitchFamily="34" charset="0"/>
                        <a:buChar char="•"/>
                      </a:pPr>
                      <a:r>
                        <a:rPr lang="fr-FR" sz="2000" baseline="0" dirty="0" smtClean="0"/>
                        <a:t>amidon</a:t>
                      </a:r>
                      <a:endParaRPr lang="fr-FR" sz="2000"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640960" cy="6494085"/>
          </a:xfrm>
          <a:prstGeom prst="rect">
            <a:avLst/>
          </a:prstGeom>
          <a:noFill/>
        </p:spPr>
        <p:txBody>
          <a:bodyPr wrap="square" rtlCol="0">
            <a:spAutoFit/>
          </a:bodyPr>
          <a:lstStyle/>
          <a:p>
            <a:pPr lvl="0" algn="just">
              <a:buFont typeface="Wingdings" pitchFamily="2" charset="2"/>
              <a:buChar char="Ø"/>
            </a:pPr>
            <a:r>
              <a:rPr lang="fr-FR" sz="2600" b="1" u="sng" dirty="0" smtClean="0">
                <a:solidFill>
                  <a:schemeClr val="tx2">
                    <a:lumMod val="60000"/>
                    <a:lumOff val="40000"/>
                  </a:schemeClr>
                </a:solidFill>
                <a:latin typeface="Times New Roman" pitchFamily="18" charset="0"/>
                <a:cs typeface="Times New Roman" pitchFamily="18" charset="0"/>
              </a:rPr>
              <a:t>Autres adjuvants:</a:t>
            </a:r>
          </a:p>
          <a:p>
            <a:pPr lvl="0" algn="just">
              <a:buFont typeface="Wingdings" pitchFamily="2" charset="2"/>
              <a:buChar char="Ø"/>
            </a:pPr>
            <a:endParaRPr lang="fr-FR" sz="2600" b="1" u="sng" dirty="0" smtClean="0">
              <a:solidFill>
                <a:schemeClr val="tx2">
                  <a:lumMod val="60000"/>
                  <a:lumOff val="40000"/>
                </a:schemeClr>
              </a:solidFill>
              <a:latin typeface="Times New Roman" pitchFamily="18" charset="0"/>
              <a:cs typeface="Times New Roman" pitchFamily="18" charset="0"/>
            </a:endParaRPr>
          </a:p>
          <a:p>
            <a:pPr lvl="0" algn="just">
              <a:buFont typeface="Arial" pitchFamily="34" charset="0"/>
              <a:buChar char="•"/>
            </a:pPr>
            <a:r>
              <a:rPr lang="fr-FR" sz="2600" b="1" u="sng" dirty="0" smtClean="0">
                <a:solidFill>
                  <a:srgbClr val="00B050"/>
                </a:solidFill>
                <a:latin typeface="Times New Roman" pitchFamily="18" charset="0"/>
                <a:cs typeface="Times New Roman" pitchFamily="18" charset="0"/>
              </a:rPr>
              <a:t> Mouillants</a:t>
            </a:r>
            <a:r>
              <a:rPr lang="fr-FR" sz="2600" b="1" i="1" dirty="0" smtClean="0">
                <a:latin typeface="Times New Roman" pitchFamily="18" charset="0"/>
                <a:cs typeface="Times New Roman" pitchFamily="18" charset="0"/>
              </a:rPr>
              <a:t> :</a:t>
            </a:r>
          </a:p>
          <a:p>
            <a:pPr lvl="0" algn="just">
              <a:buFont typeface="Courier New" pitchFamily="49" charset="0"/>
              <a:buChar char="o"/>
            </a:pPr>
            <a:r>
              <a:rPr lang="fr-FR" sz="2600" b="1" u="sng" dirty="0" smtClean="0">
                <a:solidFill>
                  <a:srgbClr val="C00000"/>
                </a:solidFill>
                <a:latin typeface="Times New Roman" pitchFamily="18" charset="0"/>
                <a:cs typeface="Times New Roman" pitchFamily="18" charset="0"/>
              </a:rPr>
              <a:t> Rôle: </a:t>
            </a:r>
            <a:r>
              <a:rPr lang="fr-FR" sz="2600" dirty="0" smtClean="0">
                <a:latin typeface="Times New Roman" pitchFamily="18" charset="0"/>
                <a:cs typeface="Times New Roman" pitchFamily="18" charset="0"/>
              </a:rPr>
              <a:t>compenser les propriétés trop hydrofuges de certains constituants et améliorer la dissolution.</a:t>
            </a:r>
          </a:p>
          <a:p>
            <a:pPr lvl="0" algn="just">
              <a:buFont typeface="Arial" pitchFamily="34" charset="0"/>
              <a:buChar char="•"/>
            </a:pPr>
            <a:r>
              <a:rPr lang="fr-FR" sz="2600" dirty="0" smtClean="0">
                <a:latin typeface="Times New Roman" pitchFamily="18" charset="0"/>
                <a:cs typeface="Times New Roman" pitchFamily="18" charset="0"/>
              </a:rPr>
              <a:t> On peut ajouter des surfactifs comme mouillants.</a:t>
            </a:r>
          </a:p>
          <a:p>
            <a:pPr lvl="0" algn="just"/>
            <a:r>
              <a:rPr lang="fr-FR" sz="2600" dirty="0" smtClean="0">
                <a:latin typeface="Times New Roman" pitchFamily="18" charset="0"/>
                <a:cs typeface="Times New Roman" pitchFamily="18" charset="0"/>
              </a:rPr>
              <a:t>Ex: lauryl sulfate de sodium (SDS), Polysorbates. </a:t>
            </a:r>
          </a:p>
          <a:p>
            <a:pPr lvl="0" algn="just">
              <a:buFont typeface="Arial" pitchFamily="34" charset="0"/>
              <a:buChar char="•"/>
            </a:pPr>
            <a:r>
              <a:rPr lang="fr-FR" sz="2600" b="1" i="1" u="sng" dirty="0" smtClean="0">
                <a:solidFill>
                  <a:srgbClr val="00B050"/>
                </a:solidFill>
                <a:latin typeface="Times New Roman" pitchFamily="18" charset="0"/>
                <a:cs typeface="Times New Roman" pitchFamily="18" charset="0"/>
              </a:rPr>
              <a:t>  Substances tampons</a:t>
            </a:r>
            <a:r>
              <a:rPr lang="fr-FR" sz="2600" b="1" i="1" dirty="0" smtClean="0">
                <a:latin typeface="Times New Roman" pitchFamily="18" charset="0"/>
                <a:cs typeface="Times New Roman" pitchFamily="18" charset="0"/>
              </a:rPr>
              <a:t> :</a:t>
            </a:r>
          </a:p>
          <a:p>
            <a:pPr lvl="0" algn="just">
              <a:buFont typeface="Courier New" pitchFamily="49" charset="0"/>
              <a:buChar char="o"/>
            </a:pPr>
            <a:r>
              <a:rPr lang="fr-FR" sz="2600" b="1" u="sng" dirty="0" smtClean="0">
                <a:solidFill>
                  <a:srgbClr val="C00000"/>
                </a:solidFill>
                <a:latin typeface="Times New Roman" pitchFamily="18" charset="0"/>
                <a:cs typeface="Times New Roman" pitchFamily="18" charset="0"/>
              </a:rPr>
              <a:t> Rôles :</a:t>
            </a:r>
          </a:p>
          <a:p>
            <a:pPr lvl="0" algn="just">
              <a:buFont typeface="Arial" pitchFamily="34" charset="0"/>
              <a:buChar char="•"/>
            </a:pPr>
            <a:r>
              <a:rPr lang="fr-FR" sz="2600" dirty="0" smtClean="0">
                <a:latin typeface="Times New Roman" pitchFamily="18" charset="0"/>
                <a:cs typeface="Times New Roman" pitchFamily="18" charset="0"/>
              </a:rPr>
              <a:t>protéger les PAs contre les variations de </a:t>
            </a:r>
            <a:r>
              <a:rPr lang="fr-FR" sz="2600" u="sng" dirty="0" smtClean="0">
                <a:latin typeface="Times New Roman" pitchFamily="18" charset="0"/>
                <a:cs typeface="Times New Roman" pitchFamily="18" charset="0"/>
              </a:rPr>
              <a:t>pH</a:t>
            </a:r>
            <a:r>
              <a:rPr lang="fr-FR" sz="2600" dirty="0" smtClean="0">
                <a:latin typeface="Times New Roman" pitchFamily="18" charset="0"/>
                <a:cs typeface="Times New Roman" pitchFamily="18" charset="0"/>
              </a:rPr>
              <a:t>, </a:t>
            </a:r>
          </a:p>
          <a:p>
            <a:pPr lvl="0" algn="just">
              <a:buFont typeface="Arial" pitchFamily="34" charset="0"/>
              <a:buChar char="•"/>
            </a:pPr>
            <a:r>
              <a:rPr lang="fr-FR" sz="2600" dirty="0" smtClean="0">
                <a:latin typeface="Times New Roman" pitchFamily="18" charset="0"/>
                <a:cs typeface="Times New Roman" pitchFamily="18" charset="0"/>
              </a:rPr>
              <a:t>soit pour les protéger de l’action </a:t>
            </a:r>
            <a:r>
              <a:rPr lang="fr-FR" sz="2600" u="sng" dirty="0" smtClean="0">
                <a:latin typeface="Times New Roman" pitchFamily="18" charset="0"/>
                <a:cs typeface="Times New Roman" pitchFamily="18" charset="0"/>
              </a:rPr>
              <a:t>hydrolysante</a:t>
            </a:r>
            <a:r>
              <a:rPr lang="fr-FR" sz="2600" dirty="0" smtClean="0">
                <a:latin typeface="Times New Roman" pitchFamily="18" charset="0"/>
                <a:cs typeface="Times New Roman" pitchFamily="18" charset="0"/>
              </a:rPr>
              <a:t> des sucs digestifs, </a:t>
            </a:r>
          </a:p>
          <a:p>
            <a:pPr lvl="0" algn="just">
              <a:buFont typeface="Arial" pitchFamily="34" charset="0"/>
              <a:buChar char="•"/>
            </a:pPr>
            <a:r>
              <a:rPr lang="fr-FR" sz="2600" dirty="0" smtClean="0">
                <a:latin typeface="Times New Roman" pitchFamily="18" charset="0"/>
                <a:cs typeface="Times New Roman" pitchFamily="18" charset="0"/>
              </a:rPr>
              <a:t>soit pour réduire leur action </a:t>
            </a:r>
            <a:r>
              <a:rPr lang="fr-FR" sz="2600" u="sng" dirty="0" smtClean="0">
                <a:latin typeface="Times New Roman" pitchFamily="18" charset="0"/>
                <a:cs typeface="Times New Roman" pitchFamily="18" charset="0"/>
              </a:rPr>
              <a:t>irritante</a:t>
            </a:r>
            <a:r>
              <a:rPr lang="fr-FR" sz="2600" dirty="0" smtClean="0">
                <a:latin typeface="Times New Roman" pitchFamily="18" charset="0"/>
                <a:cs typeface="Times New Roman" pitchFamily="18" charset="0"/>
              </a:rPr>
              <a:t> au niveau des muqueuses. Exemples : sels de Ca (carbonate, citrate, phosphate, gluconate), citrate de Na, acides aminés (glycocolle), … etc.</a:t>
            </a:r>
            <a:endParaRPr lang="fr-FR" sz="2600" b="1" dirty="0" smtClean="0">
              <a:latin typeface="Times New Roman" pitchFamily="18" charset="0"/>
              <a:cs typeface="Times New Roman" pitchFamily="18" charset="0"/>
            </a:endParaRPr>
          </a:p>
          <a:p>
            <a:pPr algn="just"/>
            <a:endParaRPr lang="fr-FR" sz="2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492896"/>
            <a:ext cx="7272808" cy="584775"/>
          </a:xfrm>
          <a:prstGeom prst="rect">
            <a:avLst/>
          </a:prstGeom>
          <a:noFill/>
        </p:spPr>
        <p:txBody>
          <a:bodyPr wrap="square" rtlCol="0">
            <a:spAutoFit/>
          </a:bodyPr>
          <a:lstStyle/>
          <a:p>
            <a:pPr algn="ctr"/>
            <a:r>
              <a:rPr lang="fr-FR" sz="3200" b="1" dirty="0" smtClean="0">
                <a:ln w="11430"/>
                <a:solidFill>
                  <a:srgbClr val="FF0000"/>
                </a:solidFill>
                <a:cs typeface="Times New Roman" pitchFamily="18" charset="0"/>
              </a:rPr>
              <a:t>I- GENERALITES</a:t>
            </a:r>
            <a:endParaRPr lang="fr-FR" sz="32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12968" cy="5693866"/>
          </a:xfrm>
          <a:prstGeom prst="rect">
            <a:avLst/>
          </a:prstGeom>
        </p:spPr>
        <p:txBody>
          <a:bodyPr wrap="square">
            <a:spAutoFit/>
          </a:bodyPr>
          <a:lstStyle/>
          <a:p>
            <a:pPr lvl="0">
              <a:buFont typeface="Arial" pitchFamily="34" charset="0"/>
              <a:buChar char="•"/>
            </a:pPr>
            <a:r>
              <a:rPr lang="fr-FR" sz="2800" b="1" i="1" u="sng" dirty="0" smtClean="0">
                <a:solidFill>
                  <a:srgbClr val="00B050"/>
                </a:solidFill>
                <a:latin typeface="Times New Roman" pitchFamily="18" charset="0"/>
                <a:cs typeface="Times New Roman" pitchFamily="18" charset="0"/>
              </a:rPr>
              <a:t>Colorants</a:t>
            </a:r>
            <a:r>
              <a:rPr lang="fr-FR" sz="2800" b="1" i="1" dirty="0" smtClean="0">
                <a:latin typeface="Times New Roman" pitchFamily="18" charset="0"/>
                <a:cs typeface="Times New Roman" pitchFamily="18" charset="0"/>
              </a:rPr>
              <a:t> : </a:t>
            </a:r>
            <a:r>
              <a:rPr lang="fr-FR" sz="2800" dirty="0" smtClean="0">
                <a:latin typeface="Times New Roman" pitchFamily="18" charset="0"/>
                <a:cs typeface="Times New Roman" pitchFamily="18" charset="0"/>
              </a:rPr>
              <a:t>ils sont ajoutés pour améliorer l’aspect ou pour éviter des confusions entre comprimés différents. Le colorant est introduit dans le mélange de poudres soit à l’état sec, soit en solution aqueuse ou alcoolique. </a:t>
            </a:r>
          </a:p>
          <a:p>
            <a:pPr lvl="0">
              <a:buFont typeface="Arial" pitchFamily="34" charset="0"/>
              <a:buChar char="•"/>
            </a:pPr>
            <a:r>
              <a:rPr lang="fr-FR" sz="2800" b="1" i="1" u="sng" dirty="0" smtClean="0">
                <a:solidFill>
                  <a:srgbClr val="00B050"/>
                </a:solidFill>
                <a:latin typeface="Times New Roman" pitchFamily="18" charset="0"/>
                <a:cs typeface="Times New Roman" pitchFamily="18" charset="0"/>
              </a:rPr>
              <a:t> Aromatisants et édulcorants</a:t>
            </a:r>
            <a:r>
              <a:rPr lang="fr-FR" sz="2800" b="1"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leur rôle est d’atténuer les saveurs désagréables</a:t>
            </a:r>
          </a:p>
          <a:p>
            <a:pPr lvl="0"/>
            <a:r>
              <a:rPr lang="fr-FR" sz="2800" dirty="0" smtClean="0">
                <a:latin typeface="Times New Roman" pitchFamily="18" charset="0"/>
                <a:cs typeface="Times New Roman" pitchFamily="18" charset="0"/>
              </a:rPr>
              <a:t>Arôme de banane, aspartam ,</a:t>
            </a:r>
            <a:r>
              <a:rPr lang="fr-FR" sz="2800" dirty="0" err="1" smtClean="0">
                <a:latin typeface="Times New Roman" pitchFamily="18" charset="0"/>
                <a:cs typeface="Times New Roman" pitchFamily="18" charset="0"/>
              </a:rPr>
              <a:t>saccharinate</a:t>
            </a:r>
            <a:r>
              <a:rPr lang="fr-FR" sz="2800" dirty="0" smtClean="0">
                <a:latin typeface="Times New Roman" pitchFamily="18" charset="0"/>
                <a:cs typeface="Times New Roman" pitchFamily="18" charset="0"/>
              </a:rPr>
              <a:t> de sodium mannitol ,glycérine , saccharose , cyclamate . </a:t>
            </a:r>
          </a:p>
          <a:p>
            <a:pPr lvl="0">
              <a:buFont typeface="Arial" pitchFamily="34" charset="0"/>
              <a:buChar char="•"/>
            </a:pPr>
            <a:r>
              <a:rPr lang="fr-FR" sz="2800" b="1" i="1" u="sng" dirty="0" smtClean="0">
                <a:solidFill>
                  <a:srgbClr val="00B050"/>
                </a:solidFill>
                <a:latin typeface="Times New Roman" pitchFamily="18" charset="0"/>
                <a:cs typeface="Times New Roman" pitchFamily="18" charset="0"/>
              </a:rPr>
              <a:t>  Absorbants et adsorbants</a:t>
            </a:r>
            <a:r>
              <a:rPr lang="fr-FR" sz="2800" b="1"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Ils sont utilisés:</a:t>
            </a:r>
          </a:p>
          <a:p>
            <a:pPr lvl="0"/>
            <a:r>
              <a:rPr lang="fr-FR" sz="2800" dirty="0" smtClean="0">
                <a:latin typeface="Times New Roman" pitchFamily="18" charset="0"/>
                <a:cs typeface="Times New Roman" pitchFamily="18" charset="0"/>
              </a:rPr>
              <a:t>  -Pour retenir certains principes volatils (aromes, nitroglycérine) </a:t>
            </a:r>
          </a:p>
          <a:p>
            <a:pPr lvl="0"/>
            <a:r>
              <a:rPr lang="fr-FR" sz="2800" dirty="0" smtClean="0">
                <a:latin typeface="Times New Roman" pitchFamily="18" charset="0"/>
                <a:cs typeface="Times New Roman" pitchFamily="18" charset="0"/>
              </a:rPr>
              <a:t>  -lorsque la formule contient un ingrédient hygroscopique.</a:t>
            </a:r>
          </a:p>
          <a:p>
            <a:pPr lvl="0"/>
            <a:r>
              <a:rPr lang="fr-FR" sz="2800" dirty="0" smtClean="0">
                <a:latin typeface="Times New Roman" pitchFamily="18" charset="0"/>
                <a:cs typeface="Times New Roman" pitchFamily="18" charset="0"/>
              </a:rPr>
              <a:t>Ex: Oxyde de Mg , Carbonate de Mg , dioxyde de silicone</a:t>
            </a:r>
            <a:endParaRPr lang="fr-FR"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568952" cy="2246769"/>
          </a:xfrm>
          <a:prstGeom prst="rect">
            <a:avLst/>
          </a:prstGeom>
        </p:spPr>
        <p:txBody>
          <a:bodyPr wrap="square">
            <a:spAutoFit/>
          </a:bodyPr>
          <a:lstStyle/>
          <a:p>
            <a:r>
              <a:rPr lang="fr-FR" sz="2800" b="1" u="sng" dirty="0" smtClean="0">
                <a:solidFill>
                  <a:srgbClr val="C00000"/>
                </a:solidFill>
                <a:latin typeface="Times New Roman" pitchFamily="18" charset="0"/>
                <a:cs typeface="Times New Roman" pitchFamily="18" charset="0"/>
              </a:rPr>
              <a:t>3- Les Méthodes de fabrication:</a:t>
            </a:r>
          </a:p>
          <a:p>
            <a:endParaRPr lang="fr-FR" sz="2800" u="sng" dirty="0" smtClean="0">
              <a:solidFill>
                <a:srgbClr val="C00000"/>
              </a:solidFill>
              <a:latin typeface="Times New Roman" pitchFamily="18" charset="0"/>
              <a:cs typeface="Times New Roman" pitchFamily="18" charset="0"/>
            </a:endParaRPr>
          </a:p>
          <a:p>
            <a:pPr>
              <a:buFont typeface="Wingdings" pitchFamily="2" charset="2"/>
              <a:buChar char="Ø"/>
            </a:pPr>
            <a:r>
              <a:rPr lang="fr-FR" sz="2800" dirty="0" smtClean="0">
                <a:solidFill>
                  <a:schemeClr val="tx2"/>
                </a:solidFill>
                <a:latin typeface="Times New Roman" pitchFamily="18" charset="0"/>
                <a:cs typeface="Times New Roman" pitchFamily="18" charset="0"/>
              </a:rPr>
              <a:t> Méthode de la compression directe</a:t>
            </a:r>
          </a:p>
          <a:p>
            <a:pPr>
              <a:buFont typeface="Wingdings" pitchFamily="2" charset="2"/>
              <a:buChar char="Ø"/>
            </a:pPr>
            <a:r>
              <a:rPr lang="fr-FR" sz="2800" dirty="0" smtClean="0">
                <a:solidFill>
                  <a:schemeClr val="tx2"/>
                </a:solidFill>
                <a:latin typeface="Times New Roman" pitchFamily="18" charset="0"/>
                <a:cs typeface="Times New Roman" pitchFamily="18" charset="0"/>
              </a:rPr>
              <a:t> Méthode de la granulation sèche</a:t>
            </a:r>
          </a:p>
          <a:p>
            <a:pPr>
              <a:buFont typeface="Wingdings" pitchFamily="2" charset="2"/>
              <a:buChar char="Ø"/>
            </a:pPr>
            <a:r>
              <a:rPr lang="fr-FR" sz="2800" dirty="0" smtClean="0">
                <a:solidFill>
                  <a:schemeClr val="tx2"/>
                </a:solidFill>
                <a:latin typeface="Times New Roman" pitchFamily="18" charset="0"/>
                <a:cs typeface="Times New Roman" pitchFamily="18" charset="0"/>
              </a:rPr>
              <a:t> Méthode de la granulation humide</a:t>
            </a:r>
            <a:endParaRPr lang="fr-FR" sz="2800" dirty="0">
              <a:solidFill>
                <a:schemeClr val="tx2"/>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0"/>
            <a:ext cx="7744374" cy="6494085"/>
          </a:xfrm>
          <a:prstGeom prst="rect">
            <a:avLst/>
          </a:prstGeom>
          <a:noFill/>
        </p:spPr>
        <p:txBody>
          <a:bodyPr wrap="square" rtlCol="0">
            <a:spAutoFit/>
          </a:bodyPr>
          <a:lstStyle/>
          <a:p>
            <a:r>
              <a:rPr lang="fr-FR" dirty="0" smtClean="0"/>
              <a:t>                                                               </a:t>
            </a:r>
            <a:r>
              <a:rPr lang="fr-FR" sz="2000" b="1" dirty="0" smtClean="0"/>
              <a:t>Mélange des poudres</a:t>
            </a:r>
            <a:endParaRPr lang="fr-FR" b="1" dirty="0" smtClean="0"/>
          </a:p>
          <a:p>
            <a:pPr algn="ctr"/>
            <a:r>
              <a:rPr lang="fr-FR" dirty="0" smtClean="0"/>
              <a:t>PA +adjuvants(mélangeurs)</a:t>
            </a:r>
          </a:p>
          <a:p>
            <a:pPr algn="ctr"/>
            <a:endParaRPr lang="fr-FR" dirty="0" smtClean="0"/>
          </a:p>
          <a:p>
            <a:endParaRPr lang="fr-FR" dirty="0" smtClean="0"/>
          </a:p>
          <a:p>
            <a:endParaRPr lang="fr-FR" dirty="0" smtClean="0"/>
          </a:p>
          <a:p>
            <a:endParaRPr lang="fr-FR" dirty="0" smtClean="0"/>
          </a:p>
          <a:p>
            <a:r>
              <a:rPr lang="fr-FR" dirty="0" smtClean="0"/>
              <a:t>a)Mouillage+adjuvants                             a)Compression</a:t>
            </a:r>
          </a:p>
          <a:p>
            <a:r>
              <a:rPr lang="fr-FR" dirty="0" smtClean="0"/>
              <a:t>(malaxeurs)                                                 ( alternative ou compacteur)</a:t>
            </a:r>
          </a:p>
          <a:p>
            <a:endParaRPr lang="fr-FR" dirty="0" smtClean="0"/>
          </a:p>
          <a:p>
            <a:r>
              <a:rPr lang="fr-FR" dirty="0" smtClean="0"/>
              <a:t>b) Granulation (granulateurs)                 b)Concassage</a:t>
            </a:r>
          </a:p>
          <a:p>
            <a:r>
              <a:rPr lang="fr-FR" dirty="0" smtClean="0"/>
              <a:t>                                                                       ( broyeurs)</a:t>
            </a:r>
          </a:p>
          <a:p>
            <a:r>
              <a:rPr lang="fr-FR" dirty="0" smtClean="0"/>
              <a:t>c) Séchage </a:t>
            </a:r>
          </a:p>
          <a:p>
            <a:r>
              <a:rPr lang="fr-FR" dirty="0" smtClean="0"/>
              <a:t>                                                                    c)Tamisage                                   </a:t>
            </a:r>
          </a:p>
          <a:p>
            <a:r>
              <a:rPr lang="fr-FR" dirty="0" smtClean="0"/>
              <a:t>d)Tamisage</a:t>
            </a:r>
          </a:p>
          <a:p>
            <a:endParaRPr lang="fr-FR" dirty="0" smtClean="0"/>
          </a:p>
          <a:p>
            <a:endParaRPr lang="fr-FR" dirty="0" smtClean="0"/>
          </a:p>
          <a:p>
            <a:r>
              <a:rPr lang="fr-FR" dirty="0" smtClean="0"/>
              <a:t>                                   Adjuvants</a:t>
            </a:r>
          </a:p>
          <a:p>
            <a:r>
              <a:rPr lang="fr-FR" dirty="0" smtClean="0"/>
              <a:t>                                     </a:t>
            </a:r>
            <a:r>
              <a:rPr lang="fr-FR" b="1" dirty="0" smtClean="0"/>
              <a:t>Mélange</a:t>
            </a:r>
          </a:p>
          <a:p>
            <a:r>
              <a:rPr lang="fr-FR" dirty="0" smtClean="0"/>
              <a:t>                                   (mélangeur à chute libre)</a:t>
            </a:r>
          </a:p>
          <a:p>
            <a:endParaRPr lang="fr-FR" dirty="0" smtClean="0"/>
          </a:p>
          <a:p>
            <a:r>
              <a:rPr lang="fr-FR" dirty="0" smtClean="0"/>
              <a:t>                                                                   </a:t>
            </a:r>
          </a:p>
          <a:p>
            <a:r>
              <a:rPr lang="fr-FR" dirty="0" smtClean="0"/>
              <a:t>                                                                </a:t>
            </a:r>
            <a:r>
              <a:rPr lang="fr-FR" b="1" dirty="0" smtClean="0"/>
              <a:t> Compression</a:t>
            </a:r>
          </a:p>
          <a:p>
            <a:r>
              <a:rPr lang="fr-FR" b="1" dirty="0" smtClean="0">
                <a:solidFill>
                  <a:srgbClr val="7030A0"/>
                </a:solidFill>
                <a:effectLst>
                  <a:outerShdw blurRad="38100" dist="38100" dir="2700000" algn="tl">
                    <a:srgbClr val="000000">
                      <a:alpha val="43137"/>
                    </a:srgbClr>
                  </a:outerShdw>
                </a:effectLst>
              </a:rPr>
              <a:t>                                     </a:t>
            </a:r>
          </a:p>
        </p:txBody>
      </p:sp>
      <p:cxnSp>
        <p:nvCxnSpPr>
          <p:cNvPr id="4" name="Connecteur droit avec flèche 3"/>
          <p:cNvCxnSpPr/>
          <p:nvPr/>
        </p:nvCxnSpPr>
        <p:spPr>
          <a:xfrm flipH="1">
            <a:off x="1475656" y="571480"/>
            <a:ext cx="1667584" cy="55326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Connecteur droit avec flèche 7"/>
          <p:cNvCxnSpPr/>
          <p:nvPr/>
        </p:nvCxnSpPr>
        <p:spPr>
          <a:xfrm flipH="1">
            <a:off x="4572000" y="786588"/>
            <a:ext cx="794" cy="41016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 name="Connecteur droit avec flèche 9"/>
          <p:cNvCxnSpPr/>
          <p:nvPr/>
        </p:nvCxnSpPr>
        <p:spPr>
          <a:xfrm>
            <a:off x="1187624" y="4149080"/>
            <a:ext cx="1152128" cy="7920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Connecteur droit avec flèche 11"/>
          <p:cNvCxnSpPr/>
          <p:nvPr/>
        </p:nvCxnSpPr>
        <p:spPr>
          <a:xfrm flipH="1">
            <a:off x="3419872" y="4077072"/>
            <a:ext cx="1224136" cy="86409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9" name="Connecteur droit 28"/>
          <p:cNvCxnSpPr/>
          <p:nvPr/>
        </p:nvCxnSpPr>
        <p:spPr>
          <a:xfrm>
            <a:off x="6156176" y="620688"/>
            <a:ext cx="1416220" cy="8080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1" name="Connecteur droit 30"/>
          <p:cNvCxnSpPr/>
          <p:nvPr/>
        </p:nvCxnSpPr>
        <p:spPr>
          <a:xfrm rot="5400000">
            <a:off x="6643702" y="2357430"/>
            <a:ext cx="1857388"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Connecteur droit 32"/>
          <p:cNvCxnSpPr/>
          <p:nvPr/>
        </p:nvCxnSpPr>
        <p:spPr>
          <a:xfrm>
            <a:off x="7596336" y="4077072"/>
            <a:ext cx="0" cy="648072"/>
          </a:xfrm>
          <a:prstGeom prst="line">
            <a:avLst/>
          </a:prstGeom>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flipH="1">
            <a:off x="5220072" y="4725144"/>
            <a:ext cx="2376264" cy="108012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Connecteur droit avec flèche 36"/>
          <p:cNvCxnSpPr/>
          <p:nvPr/>
        </p:nvCxnSpPr>
        <p:spPr>
          <a:xfrm>
            <a:off x="2843808" y="5517232"/>
            <a:ext cx="1008112" cy="28803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4" name="Rectangle à coins arrondis 13"/>
          <p:cNvSpPr/>
          <p:nvPr/>
        </p:nvSpPr>
        <p:spPr>
          <a:xfrm>
            <a:off x="3635896" y="1196752"/>
            <a:ext cx="216024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FF6600"/>
                </a:solidFill>
              </a:rPr>
              <a:t>granulation sèche</a:t>
            </a:r>
            <a:endParaRPr lang="fr-FR" dirty="0">
              <a:solidFill>
                <a:srgbClr val="FF6600"/>
              </a:solidFill>
            </a:endParaRPr>
          </a:p>
        </p:txBody>
      </p:sp>
      <p:sp>
        <p:nvSpPr>
          <p:cNvPr id="16" name="Rectangle à coins arrondis 15"/>
          <p:cNvSpPr/>
          <p:nvPr/>
        </p:nvSpPr>
        <p:spPr>
          <a:xfrm>
            <a:off x="251520" y="1196752"/>
            <a:ext cx="237626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u="sng" dirty="0" smtClean="0">
                <a:solidFill>
                  <a:srgbClr val="FF6600"/>
                </a:solidFill>
              </a:rPr>
              <a:t>Granulation humide</a:t>
            </a:r>
          </a:p>
        </p:txBody>
      </p:sp>
      <p:sp>
        <p:nvSpPr>
          <p:cNvPr id="22" name="Rectangle à coins arrondis 21"/>
          <p:cNvSpPr/>
          <p:nvPr/>
        </p:nvSpPr>
        <p:spPr>
          <a:xfrm>
            <a:off x="6228184" y="3429000"/>
            <a:ext cx="2448272" cy="504056"/>
          </a:xfrm>
          <a:prstGeom prst="roundRect">
            <a:avLst>
              <a:gd name="adj" fmla="val 23180"/>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fr-FR" sz="2000" b="1" dirty="0" smtClean="0"/>
          </a:p>
          <a:p>
            <a:r>
              <a:rPr lang="fr-FR" sz="2000" b="1" dirty="0" smtClean="0">
                <a:solidFill>
                  <a:srgbClr val="FF6600"/>
                </a:solidFill>
              </a:rPr>
              <a:t>Compression directe</a:t>
            </a:r>
          </a:p>
          <a:p>
            <a:r>
              <a:rPr lang="fr-FR" dirty="0" smtClean="0"/>
              <a:t>                                                                                                                            </a:t>
            </a:r>
            <a:endParaRPr lang="fr-FR" sz="2000" b="1" dirty="0" smtClean="0"/>
          </a:p>
        </p:txBody>
      </p:sp>
      <p:sp>
        <p:nvSpPr>
          <p:cNvPr id="40" name="ZoneTexte 39"/>
          <p:cNvSpPr txBox="1"/>
          <p:nvPr/>
        </p:nvSpPr>
        <p:spPr>
          <a:xfrm>
            <a:off x="1763688" y="6237312"/>
            <a:ext cx="468052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400" b="1" dirty="0" smtClean="0">
                <a:solidFill>
                  <a:srgbClr val="7030A0"/>
                </a:solidFill>
                <a:effectLst>
                  <a:outerShdw blurRad="38100" dist="38100" dir="2700000" algn="tl">
                    <a:srgbClr val="000000">
                      <a:alpha val="43137"/>
                    </a:srgbClr>
                  </a:outerShdw>
                </a:effectLst>
              </a:rPr>
              <a:t> </a:t>
            </a:r>
            <a:r>
              <a:rPr lang="fr-FR" sz="2400" b="1" dirty="0" smtClean="0">
                <a:solidFill>
                  <a:srgbClr val="00B050"/>
                </a:solidFill>
                <a:effectLst>
                  <a:outerShdw blurRad="38100" dist="38100" dir="2700000" algn="tl">
                    <a:srgbClr val="000000">
                      <a:alpha val="43137"/>
                    </a:srgbClr>
                  </a:outerShdw>
                </a:effectLst>
              </a:rPr>
              <a:t>Schéma général de fabrication </a:t>
            </a:r>
            <a:endParaRPr lang="fr-FR" sz="2400" dirty="0">
              <a:solidFill>
                <a:srgbClr val="00B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568952" cy="6494085"/>
          </a:xfrm>
          <a:prstGeom prst="rect">
            <a:avLst/>
          </a:prstGeom>
          <a:noFill/>
        </p:spPr>
        <p:txBody>
          <a:bodyPr wrap="square" rtlCol="0">
            <a:spAutoFit/>
          </a:bodyPr>
          <a:lstStyle/>
          <a:p>
            <a:r>
              <a:rPr lang="fr-FR" sz="2400" b="1" u="sng" dirty="0" smtClean="0">
                <a:solidFill>
                  <a:srgbClr val="FF0000"/>
                </a:solidFill>
                <a:latin typeface="Times New Roman" pitchFamily="18" charset="0"/>
                <a:cs typeface="Times New Roman" pitchFamily="18" charset="0"/>
              </a:rPr>
              <a:t>A- LA COMPRESSION DIRECTE:</a:t>
            </a:r>
          </a:p>
          <a:p>
            <a:pPr algn="just"/>
            <a:r>
              <a:rPr lang="fr-FR" sz="2800" dirty="0" smtClean="0">
                <a:latin typeface="Times New Roman" pitchFamily="18" charset="0"/>
                <a:cs typeface="Times New Roman" pitchFamily="18" charset="0"/>
              </a:rPr>
              <a:t>Le terme « compression directe » est utilisé pour définir le processus par lequel les </a:t>
            </a:r>
            <a:r>
              <a:rPr lang="fr-FR" sz="2800" dirty="0" err="1" smtClean="0">
                <a:latin typeface="Times New Roman" pitchFamily="18" charset="0"/>
                <a:cs typeface="Times New Roman" pitchFamily="18" charset="0"/>
              </a:rPr>
              <a:t>Cps</a:t>
            </a:r>
            <a:r>
              <a:rPr lang="fr-FR" sz="2800" dirty="0" smtClean="0">
                <a:latin typeface="Times New Roman" pitchFamily="18" charset="0"/>
                <a:cs typeface="Times New Roman" pitchFamily="18" charset="0"/>
              </a:rPr>
              <a:t> sont obtenus directement par compression de mélange de poudres de PA (s) et d’excipient appropriés .une granulation préalable n’est pas nécessaire.</a:t>
            </a:r>
          </a:p>
          <a:p>
            <a:pPr algn="just">
              <a:buFont typeface="Arial" pitchFamily="34" charset="0"/>
              <a:buChar char="•"/>
            </a:pPr>
            <a:r>
              <a:rPr lang="fr-FR" sz="2800" b="1" u="sng" dirty="0" smtClean="0">
                <a:solidFill>
                  <a:srgbClr val="FF0000"/>
                </a:solidFill>
                <a:latin typeface="Times New Roman" pitchFamily="18" charset="0"/>
                <a:cs typeface="Times New Roman" pitchFamily="18" charset="0"/>
              </a:rPr>
              <a:t>Avantages :</a:t>
            </a:r>
          </a:p>
          <a:p>
            <a:pPr algn="just">
              <a:buFontTx/>
              <a:buChar char="-"/>
            </a:pPr>
            <a:r>
              <a:rPr lang="fr-FR" sz="2800" dirty="0" smtClean="0">
                <a:latin typeface="Times New Roman" pitchFamily="18" charset="0"/>
                <a:cs typeface="Times New Roman" pitchFamily="18" charset="0"/>
              </a:rPr>
              <a:t>Économique :moins d’équipements ,d’ énergie, d’espace ,de temps , de travail, et de coût.</a:t>
            </a:r>
          </a:p>
          <a:p>
            <a:pPr algn="just">
              <a:buFontTx/>
              <a:buChar char="-"/>
            </a:pPr>
            <a:r>
              <a:rPr lang="fr-FR" sz="2800" dirty="0" smtClean="0">
                <a:latin typeface="Times New Roman" pitchFamily="18" charset="0"/>
                <a:cs typeface="Times New Roman" pitchFamily="18" charset="0"/>
              </a:rPr>
              <a:t>Appropriée aux PA sensibles à la chaleur et à l’humidité.</a:t>
            </a:r>
          </a:p>
          <a:p>
            <a:pPr algn="just">
              <a:buFont typeface="Arial" pitchFamily="34" charset="0"/>
              <a:buChar char="•"/>
            </a:pPr>
            <a:r>
              <a:rPr lang="fr-FR" sz="2800" b="1" u="sng" dirty="0" smtClean="0">
                <a:solidFill>
                  <a:srgbClr val="FF0000"/>
                </a:solidFill>
                <a:latin typeface="Times New Roman" pitchFamily="18" charset="0"/>
                <a:cs typeface="Times New Roman" pitchFamily="18" charset="0"/>
              </a:rPr>
              <a:t>Inconvénients :</a:t>
            </a:r>
          </a:p>
          <a:p>
            <a:pPr algn="just">
              <a:buFontTx/>
              <a:buChar char="-"/>
            </a:pPr>
            <a:r>
              <a:rPr lang="fr-FR" sz="2800" dirty="0" smtClean="0">
                <a:latin typeface="Times New Roman" pitchFamily="18" charset="0"/>
                <a:cs typeface="Times New Roman" pitchFamily="18" charset="0"/>
              </a:rPr>
              <a:t>Procédé plus poussiéreux.</a:t>
            </a:r>
          </a:p>
          <a:p>
            <a:pPr algn="just">
              <a:buFontTx/>
              <a:buChar char="-"/>
            </a:pPr>
            <a:r>
              <a:rPr lang="fr-FR" sz="2800" dirty="0" smtClean="0">
                <a:latin typeface="Times New Roman" pitchFamily="18" charset="0"/>
                <a:cs typeface="Times New Roman" pitchFamily="18" charset="0"/>
              </a:rPr>
              <a:t>maitrise du mélange délicate.</a:t>
            </a:r>
          </a:p>
          <a:p>
            <a:pPr algn="just">
              <a:buFontTx/>
              <a:buChar char="-"/>
            </a:pPr>
            <a:r>
              <a:rPr lang="fr-FR" sz="2800" dirty="0" smtClean="0">
                <a:latin typeface="Times New Roman" pitchFamily="18" charset="0"/>
                <a:cs typeface="Times New Roman" pitchFamily="18" charset="0"/>
              </a:rPr>
              <a:t>Changement du fournisseur des excipients peut engendrer des problèmes.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32" y="692696"/>
            <a:ext cx="8389440" cy="3108543"/>
          </a:xfrm>
          <a:prstGeom prst="rect">
            <a:avLst/>
          </a:prstGeom>
        </p:spPr>
        <p:txBody>
          <a:bodyPr wrap="square">
            <a:spAutoFit/>
          </a:bodyPr>
          <a:lstStyle/>
          <a:p>
            <a:pPr algn="just">
              <a:buFont typeface="Wingdings" pitchFamily="2" charset="2"/>
              <a:buChar char="ü"/>
            </a:pPr>
            <a:r>
              <a:rPr lang="fr-FR" sz="2800" dirty="0" smtClean="0">
                <a:latin typeface="Times New Roman" pitchFamily="18" charset="0"/>
                <a:cs typeface="Times New Roman" pitchFamily="18" charset="0"/>
              </a:rPr>
              <a:t>On peut distinguer 02 types de formulations pour CD:</a:t>
            </a:r>
          </a:p>
          <a:p>
            <a:pPr algn="just"/>
            <a:r>
              <a:rPr lang="fr-FR" sz="2800" dirty="0" smtClean="0">
                <a:latin typeface="Times New Roman" pitchFamily="18" charset="0"/>
                <a:cs typeface="Times New Roman" pitchFamily="18" charset="0"/>
              </a:rPr>
              <a:t>a) PA majoritaire : doit posséder donc des propriétés mécaniques favorables à une compression (ex: permanganate de K; iodure de k…)</a:t>
            </a:r>
          </a:p>
          <a:p>
            <a:pPr algn="just"/>
            <a:r>
              <a:rPr lang="fr-FR" sz="2800" dirty="0" smtClean="0">
                <a:latin typeface="Times New Roman" pitchFamily="18" charset="0"/>
                <a:cs typeface="Times New Roman" pitchFamily="18" charset="0"/>
              </a:rPr>
              <a:t>b) PA minoritaire: (&lt; 20 %) l’association d’excipients appropriés « excipients pour compression directe » est nécessaire pour masquer les défauts du PA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8316416" cy="6555641"/>
          </a:xfrm>
          <a:prstGeom prst="rect">
            <a:avLst/>
          </a:prstGeom>
          <a:noFill/>
        </p:spPr>
        <p:txBody>
          <a:bodyPr wrap="square" rtlCol="0">
            <a:spAutoFit/>
          </a:bodyPr>
          <a:lstStyle/>
          <a:p>
            <a:pPr>
              <a:buFont typeface="Wingdings" pitchFamily="2" charset="2"/>
              <a:buChar char="ü"/>
            </a:pPr>
            <a:r>
              <a:rPr lang="fr-FR" sz="2800" dirty="0" smtClean="0">
                <a:latin typeface="Times New Roman" pitchFamily="18" charset="0"/>
                <a:cs typeface="Times New Roman" pitchFamily="18" charset="0"/>
              </a:rPr>
              <a:t> un </a:t>
            </a:r>
            <a:r>
              <a:rPr lang="fr-FR" sz="2800" u="sng" dirty="0" smtClean="0">
                <a:solidFill>
                  <a:srgbClr val="660033"/>
                </a:solidFill>
                <a:latin typeface="Times New Roman" pitchFamily="18" charset="0"/>
                <a:cs typeface="Times New Roman" pitchFamily="18" charset="0"/>
              </a:rPr>
              <a:t>adjuvant idéal </a:t>
            </a:r>
            <a:r>
              <a:rPr lang="fr-FR" sz="2800" dirty="0" smtClean="0">
                <a:latin typeface="Times New Roman" pitchFamily="18" charset="0"/>
                <a:cs typeface="Times New Roman" pitchFamily="18" charset="0"/>
              </a:rPr>
              <a:t>pour la compression directe doit avoir les propriétés suivantes:</a:t>
            </a:r>
          </a:p>
          <a:p>
            <a:pPr>
              <a:buFont typeface="Wingdings" pitchFamily="2" charset="2"/>
              <a:buChar char="§"/>
            </a:pPr>
            <a:r>
              <a:rPr lang="fr-FR" sz="2800" dirty="0" smtClean="0">
                <a:latin typeface="Times New Roman" pitchFamily="18" charset="0"/>
                <a:cs typeface="Times New Roman" pitchFamily="18" charset="0"/>
              </a:rPr>
              <a:t> physiologiquement inerte.</a:t>
            </a:r>
          </a:p>
          <a:p>
            <a:pPr>
              <a:buFont typeface="Wingdings" pitchFamily="2" charset="2"/>
              <a:buChar char="§"/>
            </a:pPr>
            <a:r>
              <a:rPr lang="fr-FR" sz="2800" dirty="0" smtClean="0">
                <a:latin typeface="Times New Roman" pitchFamily="18" charset="0"/>
                <a:cs typeface="Times New Roman" pitchFamily="18" charset="0"/>
              </a:rPr>
              <a:t> bon écoulement.</a:t>
            </a:r>
          </a:p>
          <a:p>
            <a:pPr>
              <a:buFont typeface="Wingdings" pitchFamily="2" charset="2"/>
              <a:buChar char="§"/>
            </a:pPr>
            <a:r>
              <a:rPr lang="fr-FR" sz="2800" dirty="0" smtClean="0">
                <a:latin typeface="Times New Roman" pitchFamily="18" charset="0"/>
                <a:cs typeface="Times New Roman" pitchFamily="18" charset="0"/>
              </a:rPr>
              <a:t> bonne comprimabilité .</a:t>
            </a:r>
          </a:p>
          <a:p>
            <a:pPr>
              <a:buFont typeface="Wingdings" pitchFamily="2" charset="2"/>
              <a:buChar char="§"/>
            </a:pPr>
            <a:r>
              <a:rPr lang="fr-FR" sz="2800" dirty="0" smtClean="0">
                <a:latin typeface="Times New Roman" pitchFamily="18" charset="0"/>
                <a:cs typeface="Times New Roman" pitchFamily="18" charset="0"/>
              </a:rPr>
              <a:t> bonne compressibilité.</a:t>
            </a:r>
          </a:p>
          <a:p>
            <a:pPr>
              <a:buFont typeface="Wingdings" pitchFamily="2" charset="2"/>
              <a:buChar char="§"/>
            </a:pPr>
            <a:r>
              <a:rPr lang="fr-FR" sz="2800" dirty="0" smtClean="0">
                <a:latin typeface="Times New Roman" pitchFamily="18" charset="0"/>
                <a:cs typeface="Times New Roman" pitchFamily="18" charset="0"/>
              </a:rPr>
              <a:t> potentiel de dilution élevé.</a:t>
            </a:r>
          </a:p>
          <a:p>
            <a:pPr>
              <a:buFont typeface="Wingdings" pitchFamily="2" charset="2"/>
              <a:buChar char="§"/>
            </a:pPr>
            <a:r>
              <a:rPr lang="fr-FR" sz="2800" dirty="0" smtClean="0">
                <a:latin typeface="Times New Roman" pitchFamily="18" charset="0"/>
                <a:cs typeface="Times New Roman" pitchFamily="18" charset="0"/>
              </a:rPr>
              <a:t> avoir une certaine stabilité chimique et physique.</a:t>
            </a:r>
          </a:p>
          <a:p>
            <a:pPr>
              <a:buFont typeface="Wingdings" pitchFamily="2" charset="2"/>
              <a:buChar char="§"/>
            </a:pPr>
            <a:r>
              <a:rPr lang="fr-FR" sz="2800" dirty="0" smtClean="0">
                <a:latin typeface="Times New Roman" pitchFamily="18" charset="0"/>
                <a:cs typeface="Times New Roman" pitchFamily="18" charset="0"/>
              </a:rPr>
              <a:t> taille des particules voisine à celle du PA</a:t>
            </a:r>
          </a:p>
          <a:p>
            <a:pPr>
              <a:buFont typeface="Wingdings" pitchFamily="2" charset="2"/>
              <a:buChar char="§"/>
            </a:pPr>
            <a:r>
              <a:rPr lang="fr-FR" sz="2800" dirty="0" smtClean="0">
                <a:latin typeface="Times New Roman" pitchFamily="18" charset="0"/>
                <a:cs typeface="Times New Roman" pitchFamily="18" charset="0"/>
              </a:rPr>
              <a:t>Compatible avec le PA et les autres adjuvants.</a:t>
            </a:r>
          </a:p>
          <a:p>
            <a:pPr>
              <a:buFont typeface="Arial" pitchFamily="34" charset="0"/>
              <a:buChar char="•"/>
            </a:pPr>
            <a:r>
              <a:rPr lang="fr-FR" sz="2800" u="sng" dirty="0" smtClean="0">
                <a:solidFill>
                  <a:srgbClr val="FF6600"/>
                </a:solidFill>
                <a:latin typeface="Times New Roman" pitchFamily="18" charset="0"/>
                <a:cs typeface="Times New Roman" pitchFamily="18" charset="0"/>
              </a:rPr>
              <a:t>Exemples:</a:t>
            </a:r>
          </a:p>
          <a:p>
            <a:pPr>
              <a:buFont typeface="Wingdings" pitchFamily="2" charset="2"/>
              <a:buChar char="Ø"/>
            </a:pPr>
            <a:r>
              <a:rPr lang="fr-FR" sz="2800" dirty="0" smtClean="0">
                <a:latin typeface="Times New Roman" pitchFamily="18" charset="0"/>
                <a:cs typeface="Times New Roman" pitchFamily="18" charset="0"/>
              </a:rPr>
              <a:t> Amidon de maïs prégélatinisé (staRX 1500)</a:t>
            </a:r>
          </a:p>
          <a:p>
            <a:pPr>
              <a:buFont typeface="Wingdings" pitchFamily="2" charset="2"/>
              <a:buChar char="Ø"/>
            </a:pPr>
            <a:r>
              <a:rPr lang="fr-FR" sz="2800" dirty="0" smtClean="0">
                <a:latin typeface="Times New Roman" pitchFamily="18" charset="0"/>
                <a:cs typeface="Times New Roman" pitchFamily="18" charset="0"/>
              </a:rPr>
              <a:t>  lactose spray dry</a:t>
            </a:r>
          </a:p>
          <a:p>
            <a:pPr>
              <a:buFont typeface="Wingdings" pitchFamily="2" charset="2"/>
              <a:buChar char="Ø"/>
            </a:pPr>
            <a:r>
              <a:rPr lang="fr-FR" sz="2800" dirty="0" smtClean="0">
                <a:latin typeface="Times New Roman" pitchFamily="18" charset="0"/>
                <a:cs typeface="Times New Roman" pitchFamily="18" charset="0"/>
              </a:rPr>
              <a:t> Cellulose microcristalline (Avicel pH 102)</a:t>
            </a:r>
          </a:p>
          <a:p>
            <a:pPr>
              <a:buFont typeface="Wingdings" pitchFamily="2" charset="2"/>
              <a:buChar char="Ø"/>
            </a:pPr>
            <a:r>
              <a:rPr lang="fr-FR" sz="2800" dirty="0" smtClean="0">
                <a:latin typeface="Times New Roman" pitchFamily="18" charset="0"/>
                <a:cs typeface="Times New Roman" pitchFamily="18" charset="0"/>
              </a:rPr>
              <a:t> Phosphate </a:t>
            </a:r>
            <a:r>
              <a:rPr lang="fr-FR" sz="2800" dirty="0" err="1" smtClean="0">
                <a:latin typeface="Times New Roman" pitchFamily="18" charset="0"/>
                <a:cs typeface="Times New Roman" pitchFamily="18" charset="0"/>
              </a:rPr>
              <a:t>dicalcique</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Encompress</a:t>
            </a:r>
            <a:r>
              <a:rPr lang="fr-FR" sz="2800" dirty="0" smtClean="0">
                <a:latin typeface="Times New Roman" pitchFamily="18" charset="0"/>
                <a:cs typeface="Times New Roman"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1124744"/>
            <a:ext cx="8268949" cy="5297081"/>
          </a:xfrm>
          <a:prstGeom prst="rect">
            <a:avLst/>
          </a:prstGeom>
          <a:noFill/>
          <a:ln w="9525">
            <a:noFill/>
            <a:miter lim="800000"/>
            <a:headEnd/>
            <a:tailEnd/>
          </a:ln>
        </p:spPr>
      </p:pic>
      <p:sp>
        <p:nvSpPr>
          <p:cNvPr id="3" name="ZoneTexte 2"/>
          <p:cNvSpPr txBox="1"/>
          <p:nvPr/>
        </p:nvSpPr>
        <p:spPr>
          <a:xfrm>
            <a:off x="251520" y="404664"/>
            <a:ext cx="8712968" cy="461665"/>
          </a:xfrm>
          <a:prstGeom prst="rect">
            <a:avLst/>
          </a:prstGeom>
          <a:noFill/>
        </p:spPr>
        <p:txBody>
          <a:bodyPr wrap="square" rtlCol="0">
            <a:spAutoFit/>
          </a:bodyPr>
          <a:lstStyle/>
          <a:p>
            <a:pPr>
              <a:buFont typeface="Wingdings" pitchFamily="2" charset="2"/>
              <a:buChar char="q"/>
            </a:pPr>
            <a:r>
              <a:rPr lang="fr-FR" sz="2400" b="1" u="sng" dirty="0" smtClean="0">
                <a:solidFill>
                  <a:srgbClr val="00B050"/>
                </a:solidFill>
              </a:rPr>
              <a:t> SCHÉMA GÉNÉRAL DE FABRICATION PAR COMPRESSION DIRECTE</a:t>
            </a:r>
            <a:endParaRPr lang="fr-FR" sz="2400" u="sng" dirty="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94085"/>
          </a:xfrm>
          <a:prstGeom prst="rect">
            <a:avLst/>
          </a:prstGeom>
        </p:spPr>
        <p:txBody>
          <a:bodyPr wrap="square">
            <a:spAutoFit/>
          </a:bodyPr>
          <a:lstStyle/>
          <a:p>
            <a:pPr algn="just"/>
            <a:r>
              <a:rPr lang="fr-FR" sz="2400" b="1" u="sng" dirty="0" smtClean="0">
                <a:solidFill>
                  <a:srgbClr val="FF0000"/>
                </a:solidFill>
                <a:latin typeface="Times New Roman" pitchFamily="18" charset="0"/>
                <a:cs typeface="Times New Roman" pitchFamily="18" charset="0"/>
              </a:rPr>
              <a:t>B- MÉTHODE DE LA GRANULATION SÈCHE:</a:t>
            </a:r>
          </a:p>
          <a:p>
            <a:pPr>
              <a:buFont typeface="Arial" pitchFamily="34" charset="0"/>
              <a:buChar char="•"/>
            </a:pPr>
            <a:r>
              <a:rPr lang="fr-FR" sz="2600" b="1" u="sng" dirty="0" smtClean="0">
                <a:solidFill>
                  <a:schemeClr val="tx2"/>
                </a:solidFill>
                <a:latin typeface="Times New Roman" pitchFamily="18" charset="0"/>
                <a:cs typeface="Times New Roman" pitchFamily="18" charset="0"/>
              </a:rPr>
              <a:t>Principe général: </a:t>
            </a:r>
          </a:p>
          <a:p>
            <a:pPr>
              <a:buFont typeface="Arial" pitchFamily="34" charset="0"/>
              <a:buChar char="•"/>
            </a:pPr>
            <a:endParaRPr lang="fr-FR" sz="2600" u="sng" dirty="0" smtClean="0">
              <a:solidFill>
                <a:schemeClr val="tx2"/>
              </a:solidFill>
              <a:latin typeface="Times New Roman" pitchFamily="18" charset="0"/>
              <a:cs typeface="Times New Roman" pitchFamily="18" charset="0"/>
            </a:endParaRPr>
          </a:p>
          <a:p>
            <a:pPr>
              <a:buFont typeface="Arial" pitchFamily="34" charset="0"/>
              <a:buChar char="•"/>
            </a:pPr>
            <a:r>
              <a:rPr lang="fr-FR" sz="2600" dirty="0" smtClean="0">
                <a:latin typeface="Times New Roman" pitchFamily="18" charset="0"/>
                <a:cs typeface="Times New Roman" pitchFamily="18" charset="0"/>
              </a:rPr>
              <a:t> Le liant sec introduit dans le mélange de poudre : PA + diluant + lubrifiant pour aider à la création des liaisons entre les particules de poudre par une force mécanique de compression.</a:t>
            </a:r>
          </a:p>
          <a:p>
            <a:pPr>
              <a:buFont typeface="Arial" pitchFamily="34" charset="0"/>
              <a:buChar char="•"/>
            </a:pPr>
            <a:r>
              <a:rPr lang="fr-FR" sz="2600" dirty="0" smtClean="0">
                <a:latin typeface="Times New Roman" pitchFamily="18" charset="0"/>
                <a:cs typeface="Times New Roman" pitchFamily="18" charset="0"/>
              </a:rPr>
              <a:t> Méthode adaptée aux PAs thermolabiles et hydrolysables…</a:t>
            </a:r>
          </a:p>
          <a:p>
            <a:pPr>
              <a:buFont typeface="Arial" pitchFamily="34" charset="0"/>
              <a:buChar char="•"/>
            </a:pPr>
            <a:r>
              <a:rPr lang="fr-FR" sz="2600" dirty="0" smtClean="0">
                <a:latin typeface="Times New Roman" pitchFamily="18" charset="0"/>
                <a:cs typeface="Times New Roman" pitchFamily="18" charset="0"/>
              </a:rPr>
              <a:t> Le procédé comporte deux phases de compressions successives.</a:t>
            </a:r>
          </a:p>
          <a:p>
            <a:pPr>
              <a:buFont typeface="Wingdings" pitchFamily="2" charset="2"/>
              <a:buChar char="ü"/>
            </a:pPr>
            <a:r>
              <a:rPr lang="fr-FR" sz="2600" dirty="0" smtClean="0">
                <a:latin typeface="Times New Roman" pitchFamily="18" charset="0"/>
                <a:cs typeface="Times New Roman" pitchFamily="18" charset="0"/>
              </a:rPr>
              <a:t>La première compression, ou compactage, donne des comprimés</a:t>
            </a:r>
          </a:p>
          <a:p>
            <a:r>
              <a:rPr lang="fr-FR" sz="2600" dirty="0" smtClean="0">
                <a:latin typeface="Times New Roman" pitchFamily="18" charset="0"/>
                <a:cs typeface="Times New Roman" pitchFamily="18" charset="0"/>
              </a:rPr>
              <a:t>grossiers appelés ‘briquettes’ ou des plaques appelées bandes</a:t>
            </a:r>
          </a:p>
          <a:p>
            <a:pPr>
              <a:buFont typeface="Wingdings" pitchFamily="2" charset="2"/>
              <a:buChar char="ü"/>
            </a:pPr>
            <a:r>
              <a:rPr lang="fr-FR" sz="2600" dirty="0" smtClean="0">
                <a:latin typeface="Times New Roman" pitchFamily="18" charset="0"/>
                <a:cs typeface="Times New Roman" pitchFamily="18" charset="0"/>
              </a:rPr>
              <a:t>Les briquettes ou les plaques sont ensuite broyées pour donner un granulé</a:t>
            </a:r>
          </a:p>
          <a:p>
            <a:pPr>
              <a:buFont typeface="Wingdings" pitchFamily="2" charset="2"/>
              <a:buChar char="ü"/>
            </a:pPr>
            <a:r>
              <a:rPr lang="fr-FR" sz="2600" dirty="0" smtClean="0">
                <a:latin typeface="Times New Roman" pitchFamily="18" charset="0"/>
                <a:cs typeface="Times New Roman" pitchFamily="18" charset="0"/>
              </a:rPr>
              <a:t>Ce granulé est traité puis comprimé sur une machine adéquate.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76672"/>
            <a:ext cx="8784976" cy="4832092"/>
          </a:xfrm>
          <a:prstGeom prst="rect">
            <a:avLst/>
          </a:prstGeom>
          <a:noFill/>
        </p:spPr>
        <p:txBody>
          <a:bodyPr wrap="square" rtlCol="0">
            <a:spAutoFit/>
          </a:bodyPr>
          <a:lstStyle/>
          <a:p>
            <a:pPr>
              <a:buFont typeface="Wingdings" pitchFamily="2" charset="2"/>
              <a:buChar char="q"/>
            </a:pPr>
            <a:r>
              <a:rPr lang="fr-FR" sz="2800" b="1" u="sng" dirty="0" smtClean="0">
                <a:solidFill>
                  <a:schemeClr val="tx2"/>
                </a:solidFill>
                <a:latin typeface="Times New Roman" pitchFamily="18" charset="0"/>
                <a:cs typeface="Times New Roman" pitchFamily="18" charset="0"/>
              </a:rPr>
              <a:t> </a:t>
            </a:r>
            <a:r>
              <a:rPr lang="fr-FR" sz="2400" b="1" u="sng" dirty="0" smtClean="0">
                <a:solidFill>
                  <a:schemeClr val="tx2"/>
                </a:solidFill>
                <a:latin typeface="Times New Roman" pitchFamily="18" charset="0"/>
                <a:cs typeface="Times New Roman" pitchFamily="18" charset="0"/>
              </a:rPr>
              <a:t>INCONVÉNIENTS:</a:t>
            </a:r>
          </a:p>
          <a:p>
            <a:pPr>
              <a:buFont typeface="Wingdings" pitchFamily="2" charset="2"/>
              <a:buChar char="q"/>
            </a:pPr>
            <a:endParaRPr lang="fr-FR" sz="2800" b="1" u="sng" dirty="0" smtClean="0">
              <a:solidFill>
                <a:schemeClr val="tx2"/>
              </a:solidFill>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 Méthode de fabrication longue avec 02 étapes de compression</a:t>
            </a:r>
          </a:p>
          <a:p>
            <a:pPr>
              <a:buFont typeface="Arial" pitchFamily="34" charset="0"/>
              <a:buChar char="•"/>
            </a:pPr>
            <a:r>
              <a:rPr lang="fr-FR" sz="2800" dirty="0" smtClean="0">
                <a:latin typeface="Times New Roman" pitchFamily="18" charset="0"/>
                <a:cs typeface="Times New Roman" pitchFamily="18" charset="0"/>
              </a:rPr>
              <a:t>l’usure des machines </a:t>
            </a:r>
          </a:p>
          <a:p>
            <a:pPr>
              <a:buFont typeface="Arial" pitchFamily="34" charset="0"/>
              <a:buChar char="•"/>
            </a:pPr>
            <a:r>
              <a:rPr lang="fr-FR" sz="2800" dirty="0" smtClean="0">
                <a:latin typeface="Times New Roman" pitchFamily="18" charset="0"/>
                <a:cs typeface="Times New Roman" pitchFamily="18" charset="0"/>
              </a:rPr>
              <a:t> Le broyage des briquettes ou des plaques génère des poussières…Pertes ? contamination croisée ? poussières toxiques ?</a:t>
            </a:r>
          </a:p>
          <a:p>
            <a:pPr>
              <a:buFont typeface="Arial" pitchFamily="34" charset="0"/>
              <a:buChar char="•"/>
            </a:pPr>
            <a:r>
              <a:rPr lang="fr-FR" sz="2800" dirty="0" smtClean="0">
                <a:latin typeface="Times New Roman" pitchFamily="18" charset="0"/>
                <a:cs typeface="Times New Roman" pitchFamily="18" charset="0"/>
              </a:rPr>
              <a:t> L’étape de broyage peut détruire une partie des liaisons formées au cours de la première compression</a:t>
            </a:r>
          </a:p>
          <a:p>
            <a:endParaRPr lang="fr-FR"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332656"/>
            <a:ext cx="8424936" cy="830997"/>
          </a:xfrm>
          <a:prstGeom prst="rect">
            <a:avLst/>
          </a:prstGeom>
          <a:noFill/>
        </p:spPr>
        <p:txBody>
          <a:bodyPr wrap="square" rtlCol="0">
            <a:spAutoFit/>
          </a:bodyPr>
          <a:lstStyle/>
          <a:p>
            <a:pPr>
              <a:buFont typeface="Wingdings" pitchFamily="2" charset="2"/>
              <a:buChar char="v"/>
            </a:pPr>
            <a:r>
              <a:rPr lang="fr-FR" sz="2400" b="1" dirty="0" smtClean="0">
                <a:solidFill>
                  <a:srgbClr val="00B050"/>
                </a:solidFill>
              </a:rPr>
              <a:t>SCHÉMA GÉNÉRAL DE FABRICATION PAR GRANULATION SÈCHE</a:t>
            </a:r>
            <a:endParaRPr lang="fr-FR" sz="2400" dirty="0" smtClean="0">
              <a:solidFill>
                <a:srgbClr val="00B050"/>
              </a:solidFill>
            </a:endParaRPr>
          </a:p>
          <a:p>
            <a:pPr>
              <a:buFont typeface="Wingdings" pitchFamily="2" charset="2"/>
              <a:buChar char="v"/>
            </a:pPr>
            <a:endParaRPr lang="fr-FR" sz="2400" dirty="0"/>
          </a:p>
        </p:txBody>
      </p:sp>
      <p:pic>
        <p:nvPicPr>
          <p:cNvPr id="3075" name="Picture 3"/>
          <p:cNvPicPr>
            <a:picLocks noChangeAspect="1" noChangeArrowheads="1"/>
          </p:cNvPicPr>
          <p:nvPr/>
        </p:nvPicPr>
        <p:blipFill>
          <a:blip r:embed="rId2" cstate="print"/>
          <a:srcRect/>
          <a:stretch>
            <a:fillRect/>
          </a:stretch>
        </p:blipFill>
        <p:spPr bwMode="auto">
          <a:xfrm>
            <a:off x="827584" y="1550034"/>
            <a:ext cx="7848872" cy="530796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827584" y="908720"/>
            <a:ext cx="7560840" cy="479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507288" cy="4857403"/>
          </a:xfrm>
        </p:spPr>
        <p:txBody>
          <a:bodyPr>
            <a:normAutofit/>
          </a:bodyPr>
          <a:lstStyle/>
          <a:p>
            <a:pPr algn="just">
              <a:buNone/>
            </a:pPr>
            <a:r>
              <a:rPr lang="fr-FR" sz="2800" dirty="0" smtClean="0">
                <a:latin typeface="Times New Roman" pitchFamily="18" charset="0"/>
                <a:cs typeface="Times New Roman" pitchFamily="18" charset="0"/>
              </a:rPr>
              <a:t>   Ce sont des  </a:t>
            </a:r>
            <a:r>
              <a:rPr lang="fr-FR" sz="2800" dirty="0">
                <a:latin typeface="Times New Roman" pitchFamily="18" charset="0"/>
                <a:cs typeface="Times New Roman" pitchFamily="18" charset="0"/>
              </a:rPr>
              <a:t>préparations </a:t>
            </a:r>
            <a:r>
              <a:rPr lang="fr-FR" sz="2800" dirty="0" smtClean="0">
                <a:latin typeface="Times New Roman" pitchFamily="18" charset="0"/>
                <a:cs typeface="Times New Roman" pitchFamily="18" charset="0"/>
              </a:rPr>
              <a:t>solides</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contenant </a:t>
            </a:r>
            <a:r>
              <a:rPr lang="fr-FR" sz="2800" dirty="0">
                <a:latin typeface="Times New Roman" pitchFamily="18" charset="0"/>
                <a:cs typeface="Times New Roman" pitchFamily="18" charset="0"/>
              </a:rPr>
              <a:t>une unité de prise d’un ou de plusieurs principes </a:t>
            </a:r>
            <a:r>
              <a:rPr lang="fr-FR" sz="2800" dirty="0" smtClean="0">
                <a:latin typeface="Times New Roman" pitchFamily="18" charset="0"/>
                <a:cs typeface="Times New Roman" pitchFamily="18" charset="0"/>
              </a:rPr>
              <a:t>actifs. Ils  </a:t>
            </a:r>
            <a:r>
              <a:rPr lang="fr-FR" sz="2800" dirty="0">
                <a:latin typeface="Times New Roman" pitchFamily="18" charset="0"/>
                <a:cs typeface="Times New Roman" pitchFamily="18" charset="0"/>
              </a:rPr>
              <a:t>sont </a:t>
            </a:r>
            <a:r>
              <a:rPr lang="fr-FR" sz="2800" dirty="0" smtClean="0">
                <a:latin typeface="Times New Roman" pitchFamily="18" charset="0"/>
                <a:cs typeface="Times New Roman" pitchFamily="18" charset="0"/>
              </a:rPr>
              <a:t>généralement obtenus </a:t>
            </a:r>
            <a:r>
              <a:rPr lang="fr-FR" sz="2800" dirty="0">
                <a:latin typeface="Times New Roman" pitchFamily="18" charset="0"/>
                <a:cs typeface="Times New Roman" pitchFamily="18" charset="0"/>
              </a:rPr>
              <a:t>en agglomérant par compression un volume constant de particules </a:t>
            </a:r>
            <a:r>
              <a:rPr lang="fr-FR" sz="2800" dirty="0" smtClean="0">
                <a:latin typeface="Times New Roman" pitchFamily="18" charset="0"/>
                <a:cs typeface="Times New Roman" pitchFamily="18" charset="0"/>
              </a:rPr>
              <a:t>».</a:t>
            </a:r>
          </a:p>
          <a:p>
            <a:pPr algn="just">
              <a:buNone/>
            </a:pPr>
            <a:r>
              <a:rPr lang="fr-FR" sz="2800" dirty="0" smtClean="0">
                <a:latin typeface="Times New Roman" pitchFamily="18" charset="0"/>
                <a:cs typeface="Times New Roman" pitchFamily="18" charset="0"/>
              </a:rPr>
              <a:t>    Ils sont destinés, dans la plupart des cas, à être absorbés tels quels par la voie orale, néanmoins certains d’entre eux doivent être préalablement dissous dans l’eau. D’autres doivent séjournés dans la bouche en vue d’y exercer une action locale ou de permettre l’absorption directe du médicament (comprimés sublinguaux</a:t>
            </a:r>
            <a:r>
              <a:rPr lang="fr-FR" sz="2800" dirty="0" smtClean="0"/>
              <a:t>)</a:t>
            </a:r>
            <a:endParaRPr lang="fr-FR" sz="2800" dirty="0" smtClean="0">
              <a:latin typeface="Times New Roman" pitchFamily="18" charset="0"/>
              <a:cs typeface="Times New Roman" pitchFamily="18" charset="0"/>
            </a:endParaRPr>
          </a:p>
          <a:p>
            <a:pPr algn="just">
              <a:buNone/>
            </a:pPr>
            <a:endParaRPr lang="fr-FR" sz="2800" dirty="0" smtClean="0">
              <a:latin typeface="Times New Roman" pitchFamily="18" charset="0"/>
              <a:cs typeface="Times New Roman" pitchFamily="18" charset="0"/>
            </a:endParaRPr>
          </a:p>
          <a:p>
            <a:pPr marL="457200" indent="-457200" algn="just"/>
            <a:endParaRPr lang="fr-FR" sz="2800" dirty="0" smtClean="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buNone/>
            </a:pPr>
            <a:endParaRPr lang="fr-FR" sz="2800" dirty="0">
              <a:latin typeface="Times New Roman" pitchFamily="18" charset="0"/>
              <a:cs typeface="Times New Roman" pitchFamily="18" charset="0"/>
            </a:endParaRPr>
          </a:p>
        </p:txBody>
      </p:sp>
      <p:sp>
        <p:nvSpPr>
          <p:cNvPr id="4" name="ZoneTexte 3"/>
          <p:cNvSpPr txBox="1"/>
          <p:nvPr/>
        </p:nvSpPr>
        <p:spPr>
          <a:xfrm>
            <a:off x="467544" y="332656"/>
            <a:ext cx="6696744" cy="830997"/>
          </a:xfrm>
          <a:prstGeom prst="rect">
            <a:avLst/>
          </a:prstGeom>
          <a:noFill/>
        </p:spPr>
        <p:txBody>
          <a:bodyPr wrap="square" rtlCol="0">
            <a:spAutoFit/>
          </a:bodyPr>
          <a:lstStyle/>
          <a:p>
            <a:r>
              <a:rPr lang="fr-FR" sz="2400" b="1" u="sng" dirty="0" smtClean="0">
                <a:solidFill>
                  <a:srgbClr val="C00000"/>
                </a:solidFill>
                <a:latin typeface="Times New Roman" pitchFamily="18" charset="0"/>
                <a:cs typeface="Times New Roman" pitchFamily="18" charset="0"/>
              </a:rPr>
              <a:t>1- </a:t>
            </a:r>
            <a:r>
              <a:rPr lang="fr-FR" sz="2400" b="1" u="sng" spc="300" dirty="0" smtClean="0">
                <a:solidFill>
                  <a:srgbClr val="C00000"/>
                </a:solidFill>
                <a:latin typeface="Times New Roman" pitchFamily="18" charset="0"/>
                <a:cs typeface="Times New Roman" pitchFamily="18" charset="0"/>
              </a:rPr>
              <a:t>DEFINITION</a:t>
            </a:r>
            <a:r>
              <a:rPr lang="fr-FR" sz="2400" u="sng" dirty="0" smtClean="0">
                <a:solidFill>
                  <a:srgbClr val="C00000"/>
                </a:solidFill>
                <a:latin typeface="Times New Roman" pitchFamily="18" charset="0"/>
                <a:cs typeface="Times New Roman" pitchFamily="18" charset="0"/>
              </a:rPr>
              <a:t>:</a:t>
            </a:r>
          </a:p>
          <a:p>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68760"/>
            <a:ext cx="8712968" cy="5262979"/>
          </a:xfrm>
          <a:prstGeom prst="rect">
            <a:avLst/>
          </a:prstGeom>
        </p:spPr>
        <p:txBody>
          <a:bodyPr wrap="square">
            <a:spAutoFit/>
          </a:bodyPr>
          <a:lstStyle/>
          <a:p>
            <a:pPr>
              <a:buFont typeface="Wingdings" pitchFamily="2" charset="2"/>
              <a:buChar char="§"/>
            </a:pPr>
            <a:r>
              <a:rPr lang="fr-FR" sz="2800" b="1" u="sng" dirty="0" smtClean="0">
                <a:solidFill>
                  <a:schemeClr val="tx2"/>
                </a:solidFill>
                <a:latin typeface="Times New Roman" pitchFamily="18" charset="0"/>
                <a:cs typeface="Times New Roman" pitchFamily="18" charset="0"/>
              </a:rPr>
              <a:t> Principe:</a:t>
            </a:r>
          </a:p>
          <a:p>
            <a:pPr>
              <a:buFont typeface="Arial" pitchFamily="34" charset="0"/>
              <a:buChar char="•"/>
            </a:pPr>
            <a:r>
              <a:rPr lang="fr-FR" sz="2800" dirty="0" smtClean="0">
                <a:latin typeface="Times New Roman" pitchFamily="18" charset="0"/>
                <a:cs typeface="Times New Roman" pitchFamily="18" charset="0"/>
              </a:rPr>
              <a:t> Cette méthode  utilise des agents liants ou agglutinants en solution pour donner de la cohésion à un mélange pulvérulent.</a:t>
            </a:r>
          </a:p>
          <a:p>
            <a:pPr>
              <a:buFont typeface="Arial" pitchFamily="34" charset="0"/>
              <a:buChar char="•"/>
            </a:pPr>
            <a:r>
              <a:rPr lang="fr-FR" sz="2800" dirty="0" smtClean="0">
                <a:latin typeface="Times New Roman" pitchFamily="18" charset="0"/>
                <a:cs typeface="Times New Roman" pitchFamily="18" charset="0"/>
              </a:rPr>
              <a:t>Liquide de mouillage: Eau purifiée – Ethanol – Isopropanol…</a:t>
            </a:r>
          </a:p>
          <a:p>
            <a:pPr>
              <a:buFont typeface="Arial" pitchFamily="34" charset="0"/>
              <a:buChar char="•"/>
            </a:pPr>
            <a:r>
              <a:rPr lang="fr-FR" sz="2800" dirty="0" smtClean="0">
                <a:latin typeface="Times New Roman" pitchFamily="18" charset="0"/>
                <a:cs typeface="Times New Roman" pitchFamily="18" charset="0"/>
              </a:rPr>
              <a:t> Liant: 02 modes d’incorporation du liant:</a:t>
            </a:r>
          </a:p>
          <a:p>
            <a:pPr lvl="1">
              <a:buFont typeface="Wingdings" pitchFamily="2" charset="2"/>
              <a:buChar char="ü"/>
            </a:pPr>
            <a:r>
              <a:rPr lang="fr-FR" sz="2800" dirty="0" smtClean="0">
                <a:latin typeface="Times New Roman" pitchFamily="18" charset="0"/>
                <a:cs typeface="Times New Roman" pitchFamily="18" charset="0"/>
              </a:rPr>
              <a:t>Préparer à l’avance la solution: Liant + liquide de mouillage…</a:t>
            </a:r>
          </a:p>
          <a:p>
            <a:pPr lvl="1">
              <a:buFont typeface="Wingdings" pitchFamily="2" charset="2"/>
              <a:buChar char="ü"/>
            </a:pPr>
            <a:r>
              <a:rPr lang="fr-FR" sz="2800" dirty="0" smtClean="0">
                <a:latin typeface="Times New Roman" pitchFamily="18" charset="0"/>
                <a:cs typeface="Times New Roman" pitchFamily="18" charset="0"/>
              </a:rPr>
              <a:t>Additionner le liquide de mouillage sur le mélange liant + P.A. + Diluant</a:t>
            </a:r>
          </a:p>
          <a:p>
            <a:endParaRPr lang="fr-FR" sz="2800" dirty="0">
              <a:latin typeface="Times New Roman" pitchFamily="18" charset="0"/>
              <a:cs typeface="Times New Roman" pitchFamily="18" charset="0"/>
            </a:endParaRPr>
          </a:p>
        </p:txBody>
      </p:sp>
      <p:sp>
        <p:nvSpPr>
          <p:cNvPr id="4" name="ZoneTexte 3"/>
          <p:cNvSpPr txBox="1"/>
          <p:nvPr/>
        </p:nvSpPr>
        <p:spPr>
          <a:xfrm>
            <a:off x="323528" y="476672"/>
            <a:ext cx="8424936" cy="830997"/>
          </a:xfrm>
          <a:prstGeom prst="rect">
            <a:avLst/>
          </a:prstGeom>
          <a:noFill/>
        </p:spPr>
        <p:txBody>
          <a:bodyPr wrap="square" rtlCol="0">
            <a:spAutoFit/>
          </a:bodyPr>
          <a:lstStyle/>
          <a:p>
            <a:r>
              <a:rPr lang="fr-FR" sz="2400" b="1" u="sng" dirty="0" smtClean="0">
                <a:solidFill>
                  <a:srgbClr val="FF0000"/>
                </a:solidFill>
                <a:latin typeface="Times New Roman" pitchFamily="18" charset="0"/>
                <a:cs typeface="Times New Roman" pitchFamily="18" charset="0"/>
              </a:rPr>
              <a:t>C- MÉTHODE DE LA GRANULATION HUMIDE:</a:t>
            </a:r>
          </a:p>
          <a:p>
            <a:endParaRPr lang="fr-F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5"/>
            <a:ext cx="8640960" cy="6124754"/>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 Etape de « mouillage » = Etape critique de la granulation humide :</a:t>
            </a:r>
          </a:p>
          <a:p>
            <a:pPr lvl="1"/>
            <a:r>
              <a:rPr lang="fr-FR" sz="2800" dirty="0" smtClean="0">
                <a:latin typeface="Times New Roman" pitchFamily="18" charset="0"/>
                <a:cs typeface="Times New Roman" pitchFamily="18" charset="0"/>
              </a:rPr>
              <a:t>- Optimisation de la concentration et de la viscosité de la solution</a:t>
            </a:r>
          </a:p>
          <a:p>
            <a:pPr lvl="1"/>
            <a:r>
              <a:rPr lang="fr-FR" sz="2800" dirty="0" smtClean="0">
                <a:latin typeface="Times New Roman" pitchFamily="18" charset="0"/>
                <a:cs typeface="Times New Roman" pitchFamily="18" charset="0"/>
              </a:rPr>
              <a:t>- Optimisation de la quantité optimale du liquide de mouillage permettant d’obtenir une ‘masse cohésive’, en évitant le ‘sur-mouillage’</a:t>
            </a:r>
          </a:p>
          <a:p>
            <a:pPr>
              <a:buFont typeface="Arial" pitchFamily="34" charset="0"/>
              <a:buChar char="•"/>
            </a:pPr>
            <a:r>
              <a:rPr lang="fr-FR" sz="2800" dirty="0" smtClean="0">
                <a:latin typeface="Times New Roman" pitchFamily="18" charset="0"/>
                <a:cs typeface="Times New Roman" pitchFamily="18" charset="0"/>
              </a:rPr>
              <a:t> Méthode =&gt; comprimés présentant les meilleures caractéristiques: Bonne dureté – Faible friabilité – bel aspect macroscopique</a:t>
            </a:r>
          </a:p>
          <a:p>
            <a:pPr>
              <a:buFont typeface="Arial" pitchFamily="34" charset="0"/>
              <a:buChar char="•"/>
            </a:pPr>
            <a:r>
              <a:rPr lang="fr-FR" sz="2800" u="sng" dirty="0" smtClean="0">
                <a:latin typeface="Times New Roman" pitchFamily="18" charset="0"/>
                <a:cs typeface="Times New Roman" pitchFamily="18" charset="0"/>
              </a:rPr>
              <a:t> Cependant :</a:t>
            </a:r>
          </a:p>
          <a:p>
            <a:pPr>
              <a:buFont typeface="Wingdings" pitchFamily="2" charset="2"/>
              <a:buChar char="ü"/>
            </a:pPr>
            <a:r>
              <a:rPr lang="fr-FR" sz="2800" dirty="0" smtClean="0">
                <a:latin typeface="Times New Roman" pitchFamily="18" charset="0"/>
                <a:cs typeface="Times New Roman" pitchFamily="18" charset="0"/>
              </a:rPr>
              <a:t> Méthode  la plus longue, nombreuses étapes</a:t>
            </a:r>
          </a:p>
          <a:p>
            <a:pPr>
              <a:buFont typeface="Wingdings" pitchFamily="2" charset="2"/>
              <a:buChar char="ü"/>
            </a:pPr>
            <a:r>
              <a:rPr lang="fr-FR" sz="2800" dirty="0" smtClean="0">
                <a:latin typeface="Times New Roman" pitchFamily="18" charset="0"/>
                <a:cs typeface="Times New Roman" pitchFamily="18" charset="0"/>
              </a:rPr>
              <a:t>A proscrire pour les P.A. hydrolysables, sensibles à la chaleur</a:t>
            </a:r>
            <a:endParaRPr lang="fr-FR"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964488" cy="707886"/>
          </a:xfrm>
          <a:prstGeom prst="rect">
            <a:avLst/>
          </a:prstGeom>
        </p:spPr>
        <p:txBody>
          <a:bodyPr wrap="square">
            <a:spAutoFit/>
          </a:bodyPr>
          <a:lstStyle/>
          <a:p>
            <a:pPr>
              <a:buFont typeface="Wingdings" pitchFamily="2" charset="2"/>
              <a:buChar char="q"/>
            </a:pPr>
            <a:r>
              <a:rPr lang="fr-FR" sz="2000" b="1" u="sng" dirty="0" smtClean="0">
                <a:solidFill>
                  <a:srgbClr val="00B050"/>
                </a:solidFill>
                <a:latin typeface="Times New Roman" pitchFamily="18" charset="0"/>
                <a:cs typeface="Times New Roman" pitchFamily="18" charset="0"/>
              </a:rPr>
              <a:t> SCHÉMA GÉNÉRAL DE FABRICATION PAR GRANULATION HUMIDE</a:t>
            </a:r>
            <a:endParaRPr lang="fr-FR" sz="2000" u="sng" dirty="0" smtClean="0">
              <a:solidFill>
                <a:srgbClr val="00B050"/>
              </a:solidFill>
              <a:latin typeface="Times New Roman" pitchFamily="18" charset="0"/>
              <a:cs typeface="Times New Roman" pitchFamily="18" charset="0"/>
            </a:endParaRPr>
          </a:p>
          <a:p>
            <a:pPr>
              <a:buFont typeface="Wingdings" pitchFamily="2" charset="2"/>
              <a:buChar char="q"/>
            </a:pPr>
            <a:endParaRPr lang="fr-FR" sz="2000" u="sng"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683568" y="1052736"/>
            <a:ext cx="8117346" cy="557207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14290"/>
            <a:ext cx="8496944" cy="2800767"/>
          </a:xfrm>
          <a:prstGeom prst="rect">
            <a:avLst/>
          </a:prstGeom>
          <a:noFill/>
        </p:spPr>
        <p:txBody>
          <a:bodyPr wrap="square" rtlCol="0">
            <a:spAutoFit/>
          </a:bodyPr>
          <a:lstStyle/>
          <a:p>
            <a:r>
              <a:rPr lang="fr-FR" sz="2800" b="1" u="sng" dirty="0" smtClean="0">
                <a:solidFill>
                  <a:srgbClr val="FF0000"/>
                </a:solidFill>
                <a:latin typeface="Times New Roman" pitchFamily="18" charset="0"/>
                <a:cs typeface="Times New Roman" pitchFamily="18" charset="0"/>
              </a:rPr>
              <a:t>4 </a:t>
            </a:r>
            <a:r>
              <a:rPr lang="fr-FR" sz="2800" b="1" u="sng" dirty="0" smtClean="0">
                <a:solidFill>
                  <a:srgbClr val="FF0000"/>
                </a:solidFill>
                <a:latin typeface="Times New Roman" pitchFamily="18" charset="0"/>
                <a:cs typeface="Times New Roman" pitchFamily="18" charset="0"/>
              </a:rPr>
              <a:t>– Compression</a:t>
            </a:r>
          </a:p>
          <a:p>
            <a:endParaRPr lang="fr-FR" sz="2800" b="1" u="sng" dirty="0" smtClean="0">
              <a:solidFill>
                <a:srgbClr val="FF0000"/>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Elle </a:t>
            </a:r>
            <a:r>
              <a:rPr lang="fr-FR" sz="2400" dirty="0" smtClean="0">
                <a:latin typeface="Times New Roman" pitchFamily="18" charset="0"/>
                <a:cs typeface="Times New Roman" pitchFamily="18" charset="0"/>
              </a:rPr>
              <a:t>consiste </a:t>
            </a:r>
            <a:r>
              <a:rPr lang="fr-FR" sz="2400" dirty="0">
                <a:latin typeface="Times New Roman" pitchFamily="18" charset="0"/>
                <a:cs typeface="Times New Roman" pitchFamily="18" charset="0"/>
              </a:rPr>
              <a:t>à obtenir un comprimé soit directement à partir d’un mélange de poudre (compression directe), soit à partir d’un grain obtenu par granulation sèche ou humide.</a:t>
            </a:r>
          </a:p>
          <a:p>
            <a:endParaRPr lang="fr-FR" sz="2400" u="sng" dirty="0">
              <a:solidFill>
                <a:srgbClr val="00B050"/>
              </a:solidFill>
              <a:latin typeface="Times New Roman" pitchFamily="18" charset="0"/>
              <a:cs typeface="Times New Roman" pitchFamily="18" charset="0"/>
            </a:endParaRPr>
          </a:p>
          <a:p>
            <a:pPr lvl="0">
              <a:buFont typeface="Wingdings" pitchFamily="2" charset="2"/>
              <a:buChar char="q"/>
            </a:pPr>
            <a:r>
              <a:rPr lang="fr-FR" sz="2400" b="1" u="sng" dirty="0" smtClean="0">
                <a:solidFill>
                  <a:srgbClr val="00B050"/>
                </a:solidFill>
                <a:latin typeface="Times New Roman" pitchFamily="18" charset="0"/>
                <a:cs typeface="Times New Roman" pitchFamily="18" charset="0"/>
              </a:rPr>
              <a:t>Principe</a:t>
            </a:r>
            <a:endParaRPr lang="fr-FR" sz="2400" u="sng" dirty="0">
              <a:solidFill>
                <a:srgbClr val="00B050"/>
              </a:solidFill>
              <a:latin typeface="Times New Roman" pitchFamily="18" charset="0"/>
              <a:cs typeface="Times New Roman" pitchFamily="18" charset="0"/>
            </a:endParaRPr>
          </a:p>
        </p:txBody>
      </p:sp>
      <p:sp>
        <p:nvSpPr>
          <p:cNvPr id="5" name="ZoneTexte 4"/>
          <p:cNvSpPr txBox="1"/>
          <p:nvPr/>
        </p:nvSpPr>
        <p:spPr>
          <a:xfrm>
            <a:off x="323528" y="3284984"/>
            <a:ext cx="5400600" cy="3416320"/>
          </a:xfrm>
          <a:prstGeom prst="rect">
            <a:avLst/>
          </a:prstGeom>
          <a:noFill/>
        </p:spPr>
        <p:txBody>
          <a:bodyPr wrap="square" rtlCol="0">
            <a:spAutoFit/>
          </a:bodyPr>
          <a:lstStyle/>
          <a:p>
            <a:pPr algn="just">
              <a:buFont typeface="Arial" pitchFamily="34" charset="0"/>
              <a:buChar char="•"/>
            </a:pPr>
            <a:r>
              <a:rPr lang="fr-FR" sz="2400" dirty="0" smtClean="0"/>
              <a:t>une matrice, dans laquelle coulisse un PI, crée un volume (chambre de dosage) dans lequel on introduit du granulé.</a:t>
            </a:r>
          </a:p>
          <a:p>
            <a:pPr algn="just">
              <a:buFont typeface="Arial" pitchFamily="34" charset="0"/>
              <a:buChar char="•"/>
            </a:pPr>
            <a:r>
              <a:rPr lang="fr-FR" sz="2400" dirty="0" smtClean="0"/>
              <a:t> Un PS vient fermer ce volume et, continuant sa course, comprime le granulé jusqu’à l’obtention d’un Cp.</a:t>
            </a:r>
          </a:p>
          <a:p>
            <a:pPr algn="just">
              <a:buFont typeface="Arial" pitchFamily="34" charset="0"/>
              <a:buChar char="•"/>
            </a:pPr>
            <a:r>
              <a:rPr lang="fr-FR" sz="2400" dirty="0" smtClean="0"/>
              <a:t>Le PS se retire, le PI remonte et éjecte le comprimé.</a:t>
            </a:r>
          </a:p>
          <a:p>
            <a:pPr algn="just"/>
            <a:endParaRPr lang="fr-FR" sz="2400" dirty="0" smtClean="0"/>
          </a:p>
        </p:txBody>
      </p:sp>
      <p:pic>
        <p:nvPicPr>
          <p:cNvPr id="6" name="Picture 2"/>
          <p:cNvPicPr>
            <a:picLocks noChangeAspect="1" noChangeArrowheads="1"/>
          </p:cNvPicPr>
          <p:nvPr/>
        </p:nvPicPr>
        <p:blipFill>
          <a:blip r:embed="rId2" cstate="print"/>
          <a:srcRect/>
          <a:stretch>
            <a:fillRect/>
          </a:stretch>
        </p:blipFill>
        <p:spPr bwMode="auto">
          <a:xfrm>
            <a:off x="6444208" y="3140968"/>
            <a:ext cx="2419350" cy="276225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00808"/>
            <a:ext cx="8352928" cy="1569660"/>
          </a:xfrm>
          <a:prstGeom prst="rect">
            <a:avLst/>
          </a:prstGeom>
        </p:spPr>
        <p:txBody>
          <a:bodyPr wrap="square">
            <a:spAutoFit/>
          </a:bodyPr>
          <a:lstStyle/>
          <a:p>
            <a:pPr>
              <a:buFont typeface="Wingdings" pitchFamily="2" charset="2"/>
              <a:buChar char="q"/>
            </a:pPr>
            <a:r>
              <a:rPr lang="fr-FR" sz="2400" b="1" dirty="0" smtClean="0">
                <a:solidFill>
                  <a:srgbClr val="008000"/>
                </a:solidFill>
              </a:rPr>
              <a:t> Machines  à comprimer : 02 types</a:t>
            </a:r>
          </a:p>
          <a:p>
            <a:pPr>
              <a:buFont typeface="Wingdings" pitchFamily="2" charset="2"/>
              <a:buChar char="q"/>
            </a:pPr>
            <a:endParaRPr lang="fr-FR" sz="2400" dirty="0" smtClean="0"/>
          </a:p>
          <a:p>
            <a:r>
              <a:rPr lang="fr-FR" sz="2400" b="1" dirty="0" smtClean="0"/>
              <a:t>- Machines à comprimer alternative</a:t>
            </a:r>
          </a:p>
          <a:p>
            <a:r>
              <a:rPr lang="fr-FR" sz="2400" b="1" dirty="0" smtClean="0"/>
              <a:t>- Machine à comprimer rotative</a:t>
            </a:r>
            <a:endParaRPr lang="fr-F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9512" y="4149080"/>
            <a:ext cx="1390650" cy="1952625"/>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1691680" y="4005064"/>
            <a:ext cx="1666875" cy="2124075"/>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3635896" y="4221088"/>
            <a:ext cx="1857375" cy="1971675"/>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5436096" y="4149080"/>
            <a:ext cx="1790700" cy="1657350"/>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7452320" y="4221088"/>
            <a:ext cx="1514475" cy="15621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7" cstate="print"/>
          <a:srcRect/>
          <a:stretch>
            <a:fillRect/>
          </a:stretch>
        </p:blipFill>
        <p:spPr bwMode="auto">
          <a:xfrm>
            <a:off x="3275856" y="836712"/>
            <a:ext cx="3674911" cy="3035796"/>
          </a:xfrm>
          <a:prstGeom prst="rect">
            <a:avLst/>
          </a:prstGeom>
          <a:noFill/>
          <a:ln w="9525">
            <a:noFill/>
            <a:miter lim="800000"/>
            <a:headEnd/>
            <a:tailEnd/>
          </a:ln>
        </p:spPr>
      </p:pic>
      <p:sp>
        <p:nvSpPr>
          <p:cNvPr id="11" name="ZoneTexte 10"/>
          <p:cNvSpPr txBox="1"/>
          <p:nvPr/>
        </p:nvSpPr>
        <p:spPr>
          <a:xfrm>
            <a:off x="251520" y="404664"/>
            <a:ext cx="7344816" cy="461665"/>
          </a:xfrm>
          <a:prstGeom prst="rect">
            <a:avLst/>
          </a:prstGeom>
          <a:noFill/>
        </p:spPr>
        <p:txBody>
          <a:bodyPr wrap="square" rtlCol="0">
            <a:spAutoFit/>
          </a:bodyPr>
          <a:lstStyle/>
          <a:p>
            <a:pPr>
              <a:buFont typeface="Wingdings" pitchFamily="2" charset="2"/>
              <a:buChar char="v"/>
            </a:pPr>
            <a:r>
              <a:rPr lang="fr-FR" sz="2400" b="1" u="sng" dirty="0" smtClean="0">
                <a:solidFill>
                  <a:schemeClr val="accent2">
                    <a:lumMod val="75000"/>
                  </a:schemeClr>
                </a:solidFill>
              </a:rPr>
              <a:t>Machines à comprimer alternative</a:t>
            </a:r>
            <a:endParaRPr lang="fr-FR" sz="2400" u="sng" dirty="0">
              <a:solidFill>
                <a:schemeClr val="accent2">
                  <a:lumMod val="75000"/>
                </a:schemeClr>
              </a:solidFill>
            </a:endParaRPr>
          </a:p>
        </p:txBody>
      </p:sp>
      <p:sp>
        <p:nvSpPr>
          <p:cNvPr id="12" name="ZoneTexte 11"/>
          <p:cNvSpPr txBox="1"/>
          <p:nvPr/>
        </p:nvSpPr>
        <p:spPr>
          <a:xfrm>
            <a:off x="179512" y="3429000"/>
            <a:ext cx="3816424" cy="461665"/>
          </a:xfrm>
          <a:prstGeom prst="rect">
            <a:avLst/>
          </a:prstGeom>
          <a:noFill/>
        </p:spPr>
        <p:txBody>
          <a:bodyPr wrap="square" rtlCol="0">
            <a:spAutoFit/>
          </a:bodyPr>
          <a:lstStyle/>
          <a:p>
            <a:pPr>
              <a:buFont typeface="Wingdings" pitchFamily="2" charset="2"/>
              <a:buChar char="§"/>
            </a:pPr>
            <a:r>
              <a:rPr lang="fr-FR" sz="2400" b="1" u="sng" dirty="0" smtClean="0"/>
              <a:t>Cycle de compression</a:t>
            </a:r>
            <a:endParaRPr lang="fr-FR" sz="2400" b="1" u="sng" dirty="0"/>
          </a:p>
        </p:txBody>
      </p:sp>
      <p:sp>
        <p:nvSpPr>
          <p:cNvPr id="13" name="ZoneTexte 12"/>
          <p:cNvSpPr txBox="1"/>
          <p:nvPr/>
        </p:nvSpPr>
        <p:spPr>
          <a:xfrm>
            <a:off x="0" y="6237312"/>
            <a:ext cx="2051720" cy="461665"/>
          </a:xfrm>
          <a:prstGeom prst="rect">
            <a:avLst/>
          </a:prstGeom>
          <a:noFill/>
        </p:spPr>
        <p:txBody>
          <a:bodyPr wrap="square" rtlCol="0">
            <a:spAutoFit/>
          </a:bodyPr>
          <a:lstStyle/>
          <a:p>
            <a:r>
              <a:rPr lang="fr-FR" sz="2400" b="1" dirty="0" smtClean="0">
                <a:solidFill>
                  <a:schemeClr val="accent2">
                    <a:lumMod val="75000"/>
                  </a:schemeClr>
                </a:solidFill>
              </a:rPr>
              <a:t>Alimentation</a:t>
            </a:r>
            <a:endParaRPr lang="fr-FR" sz="2400" b="1" dirty="0">
              <a:solidFill>
                <a:schemeClr val="accent2">
                  <a:lumMod val="75000"/>
                </a:schemeClr>
              </a:solidFill>
            </a:endParaRPr>
          </a:p>
        </p:txBody>
      </p:sp>
      <p:sp>
        <p:nvSpPr>
          <p:cNvPr id="14" name="ZoneTexte 13"/>
          <p:cNvSpPr txBox="1"/>
          <p:nvPr/>
        </p:nvSpPr>
        <p:spPr>
          <a:xfrm>
            <a:off x="2339752" y="6237312"/>
            <a:ext cx="1296144" cy="461665"/>
          </a:xfrm>
          <a:prstGeom prst="rect">
            <a:avLst/>
          </a:prstGeom>
          <a:noFill/>
        </p:spPr>
        <p:txBody>
          <a:bodyPr wrap="square" rtlCol="0">
            <a:spAutoFit/>
          </a:bodyPr>
          <a:lstStyle/>
          <a:p>
            <a:r>
              <a:rPr lang="fr-FR" sz="2400" b="1" dirty="0" smtClean="0">
                <a:solidFill>
                  <a:schemeClr val="accent2">
                    <a:lumMod val="75000"/>
                  </a:schemeClr>
                </a:solidFill>
              </a:rPr>
              <a:t>Arasage</a:t>
            </a:r>
            <a:endParaRPr lang="fr-FR" sz="2400" b="1" dirty="0">
              <a:solidFill>
                <a:schemeClr val="accent2">
                  <a:lumMod val="75000"/>
                </a:schemeClr>
              </a:solidFill>
            </a:endParaRPr>
          </a:p>
        </p:txBody>
      </p:sp>
      <p:sp>
        <p:nvSpPr>
          <p:cNvPr id="15" name="ZoneTexte 14"/>
          <p:cNvSpPr txBox="1"/>
          <p:nvPr/>
        </p:nvSpPr>
        <p:spPr>
          <a:xfrm>
            <a:off x="3779912" y="6309320"/>
            <a:ext cx="1872208" cy="461665"/>
          </a:xfrm>
          <a:prstGeom prst="rect">
            <a:avLst/>
          </a:prstGeom>
          <a:noFill/>
        </p:spPr>
        <p:txBody>
          <a:bodyPr wrap="square" rtlCol="0">
            <a:spAutoFit/>
          </a:bodyPr>
          <a:lstStyle/>
          <a:p>
            <a:r>
              <a:rPr lang="fr-FR" sz="2400" b="1" dirty="0" smtClean="0">
                <a:solidFill>
                  <a:schemeClr val="accent2">
                    <a:lumMod val="75000"/>
                  </a:schemeClr>
                </a:solidFill>
              </a:rPr>
              <a:t>Compression</a:t>
            </a:r>
            <a:endParaRPr lang="fr-FR" sz="2400" b="1" dirty="0">
              <a:solidFill>
                <a:schemeClr val="accent2">
                  <a:lumMod val="75000"/>
                </a:schemeClr>
              </a:solidFill>
            </a:endParaRPr>
          </a:p>
        </p:txBody>
      </p:sp>
      <p:sp>
        <p:nvSpPr>
          <p:cNvPr id="16" name="ZoneTexte 15"/>
          <p:cNvSpPr txBox="1"/>
          <p:nvPr/>
        </p:nvSpPr>
        <p:spPr>
          <a:xfrm>
            <a:off x="5724128" y="6237312"/>
            <a:ext cx="1296144" cy="461665"/>
          </a:xfrm>
          <a:prstGeom prst="rect">
            <a:avLst/>
          </a:prstGeom>
          <a:noFill/>
        </p:spPr>
        <p:txBody>
          <a:bodyPr wrap="square" rtlCol="0">
            <a:spAutoFit/>
          </a:bodyPr>
          <a:lstStyle/>
          <a:p>
            <a:r>
              <a:rPr lang="fr-FR" sz="2400" b="1" dirty="0" smtClean="0">
                <a:solidFill>
                  <a:schemeClr val="accent2">
                    <a:lumMod val="75000"/>
                  </a:schemeClr>
                </a:solidFill>
              </a:rPr>
              <a:t>Éjection</a:t>
            </a:r>
            <a:endParaRPr lang="fr-FR" sz="2400" b="1" dirty="0">
              <a:solidFill>
                <a:schemeClr val="accent2">
                  <a:lumMod val="75000"/>
                </a:schemeClr>
              </a:solidFill>
            </a:endParaRPr>
          </a:p>
        </p:txBody>
      </p:sp>
      <p:sp>
        <p:nvSpPr>
          <p:cNvPr id="17" name="ZoneTexte 16"/>
          <p:cNvSpPr txBox="1"/>
          <p:nvPr/>
        </p:nvSpPr>
        <p:spPr>
          <a:xfrm>
            <a:off x="7236296" y="6309320"/>
            <a:ext cx="1907704" cy="461665"/>
          </a:xfrm>
          <a:prstGeom prst="rect">
            <a:avLst/>
          </a:prstGeom>
          <a:noFill/>
        </p:spPr>
        <p:txBody>
          <a:bodyPr wrap="square" rtlCol="0">
            <a:spAutoFit/>
          </a:bodyPr>
          <a:lstStyle/>
          <a:p>
            <a:r>
              <a:rPr lang="fr-FR" sz="2400" b="1" dirty="0" smtClean="0">
                <a:solidFill>
                  <a:schemeClr val="accent2">
                    <a:lumMod val="75000"/>
                  </a:schemeClr>
                </a:solidFill>
              </a:rPr>
              <a:t>Alimentation</a:t>
            </a:r>
            <a:endParaRPr lang="fr-FR" sz="2400" b="1" dirty="0">
              <a:solidFill>
                <a:schemeClr val="accent2">
                  <a:lumMod val="75000"/>
                </a:schemeClr>
              </a:solidFill>
            </a:endParaRPr>
          </a:p>
        </p:txBody>
      </p:sp>
      <p:sp>
        <p:nvSpPr>
          <p:cNvPr id="19" name="Rectangle 18"/>
          <p:cNvSpPr/>
          <p:nvPr/>
        </p:nvSpPr>
        <p:spPr>
          <a:xfrm>
            <a:off x="251520" y="1268760"/>
            <a:ext cx="1941942" cy="461665"/>
          </a:xfrm>
          <a:prstGeom prst="rect">
            <a:avLst/>
          </a:prstGeom>
        </p:spPr>
        <p:txBody>
          <a:bodyPr wrap="none">
            <a:spAutoFit/>
          </a:bodyPr>
          <a:lstStyle/>
          <a:p>
            <a:pPr>
              <a:buFont typeface="Wingdings" pitchFamily="2" charset="2"/>
              <a:buChar char="§"/>
            </a:pPr>
            <a:r>
              <a:rPr lang="fr-FR" sz="2400" b="1" u="sng" dirty="0" smtClean="0"/>
              <a:t>Description: </a:t>
            </a:r>
            <a:endParaRPr lang="fr-FR" sz="2400" b="1" u="sn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95536" y="620688"/>
            <a:ext cx="5012217" cy="3286694"/>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5724128" y="548680"/>
            <a:ext cx="2981131" cy="3384376"/>
          </a:xfrm>
          <a:prstGeom prst="rect">
            <a:avLst/>
          </a:prstGeom>
          <a:noFill/>
          <a:ln w="9525">
            <a:noFill/>
            <a:miter lim="800000"/>
            <a:headEnd/>
            <a:tailEnd/>
          </a:ln>
          <a:effectLst/>
        </p:spPr>
      </p:pic>
      <p:sp>
        <p:nvSpPr>
          <p:cNvPr id="4" name="ZoneTexte 3"/>
          <p:cNvSpPr txBox="1"/>
          <p:nvPr/>
        </p:nvSpPr>
        <p:spPr>
          <a:xfrm>
            <a:off x="1547664" y="4293096"/>
            <a:ext cx="3312368" cy="369332"/>
          </a:xfrm>
          <a:prstGeom prst="rect">
            <a:avLst/>
          </a:prstGeom>
          <a:noFill/>
        </p:spPr>
        <p:txBody>
          <a:bodyPr wrap="square" rtlCol="0">
            <a:spAutoFit/>
          </a:bodyPr>
          <a:lstStyle/>
          <a:p>
            <a:r>
              <a:rPr lang="fr-FR" b="1" dirty="0" smtClean="0">
                <a:solidFill>
                  <a:srgbClr val="92D050"/>
                </a:solidFill>
              </a:rPr>
              <a:t>Poinçons et matrices</a:t>
            </a:r>
            <a:endParaRPr lang="fr-FR" b="1" dirty="0">
              <a:solidFill>
                <a:srgbClr val="92D050"/>
              </a:solidFill>
            </a:endParaRPr>
          </a:p>
        </p:txBody>
      </p:sp>
      <p:sp>
        <p:nvSpPr>
          <p:cNvPr id="5" name="ZoneTexte 4"/>
          <p:cNvSpPr txBox="1"/>
          <p:nvPr/>
        </p:nvSpPr>
        <p:spPr>
          <a:xfrm>
            <a:off x="5796136" y="4437112"/>
            <a:ext cx="3347864" cy="369332"/>
          </a:xfrm>
          <a:prstGeom prst="rect">
            <a:avLst/>
          </a:prstGeom>
          <a:noFill/>
        </p:spPr>
        <p:txBody>
          <a:bodyPr wrap="square" rtlCol="0">
            <a:spAutoFit/>
          </a:bodyPr>
          <a:lstStyle/>
          <a:p>
            <a:r>
              <a:rPr lang="fr-FR" b="1" dirty="0" smtClean="0">
                <a:solidFill>
                  <a:srgbClr val="92D050"/>
                </a:solidFill>
              </a:rPr>
              <a:t>Machine à comprimer alternative</a:t>
            </a:r>
            <a:endParaRPr lang="fr-FR" b="1" dirty="0">
              <a:solidFill>
                <a:srgbClr val="92D05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22704" cy="4401205"/>
          </a:xfrm>
          <a:prstGeom prst="rect">
            <a:avLst/>
          </a:prstGeom>
        </p:spPr>
        <p:txBody>
          <a:bodyPr wrap="square">
            <a:spAutoFit/>
          </a:bodyPr>
          <a:lstStyle/>
          <a:p>
            <a:pPr>
              <a:buFont typeface="Courier New" pitchFamily="49" charset="0"/>
              <a:buChar char="o"/>
            </a:pPr>
            <a:r>
              <a:rPr lang="fr-FR" sz="2800" b="1" u="sng" dirty="0" smtClean="0">
                <a:solidFill>
                  <a:srgbClr val="00B0F0"/>
                </a:solidFill>
                <a:latin typeface="Times New Roman" pitchFamily="18" charset="0"/>
                <a:cs typeface="Times New Roman" pitchFamily="18" charset="0"/>
              </a:rPr>
              <a:t> Avantages </a:t>
            </a:r>
            <a:r>
              <a:rPr lang="fr-FR" sz="2800" b="1" u="sng" dirty="0" smtClean="0">
                <a:solidFill>
                  <a:srgbClr val="00B0F0"/>
                </a:solidFill>
                <a:latin typeface="Times New Roman" pitchFamily="18" charset="0"/>
                <a:cs typeface="Times New Roman" pitchFamily="18" charset="0"/>
              </a:rPr>
              <a:t>et inconvénients:</a:t>
            </a:r>
          </a:p>
          <a:p>
            <a:endParaRPr lang="fr-FR" sz="2800" b="1" u="sng"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-Un </a:t>
            </a:r>
            <a:r>
              <a:rPr lang="fr-FR" sz="2800" dirty="0" smtClean="0">
                <a:latin typeface="Times New Roman" pitchFamily="18" charset="0"/>
                <a:cs typeface="Times New Roman" pitchFamily="18" charset="0"/>
              </a:rPr>
              <a:t>rendement très faible, de l’ordre de 1500 à 1600 comprimés par heure selon les machines.</a:t>
            </a:r>
          </a:p>
          <a:p>
            <a:r>
              <a:rPr lang="fr-FR" sz="2800" dirty="0" smtClean="0">
                <a:latin typeface="Times New Roman" pitchFamily="18" charset="0"/>
                <a:cs typeface="Times New Roman" pitchFamily="18" charset="0"/>
              </a:rPr>
              <a:t>-Les petites machines sont souvent employées à la mise au point galénique d’un comprimé, ou pour de petites productions.</a:t>
            </a:r>
          </a:p>
          <a:p>
            <a:r>
              <a:rPr lang="fr-FR" sz="2800" dirty="0" smtClean="0">
                <a:latin typeface="Times New Roman" pitchFamily="18" charset="0"/>
                <a:cs typeface="Times New Roman" pitchFamily="18" charset="0"/>
              </a:rPr>
              <a:t>-Les grosses machines sont parfois employées pour effectuer du compactage( poudre nécessitant une forte puissance)</a:t>
            </a:r>
            <a:endParaRPr lang="fr-FR" sz="28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4340034" cy="461665"/>
          </a:xfrm>
          <a:prstGeom prst="rect">
            <a:avLst/>
          </a:prstGeom>
        </p:spPr>
        <p:txBody>
          <a:bodyPr wrap="none">
            <a:spAutoFit/>
          </a:bodyPr>
          <a:lstStyle/>
          <a:p>
            <a:pPr>
              <a:buFont typeface="Wingdings" pitchFamily="2" charset="2"/>
              <a:buChar char="v"/>
            </a:pPr>
            <a:r>
              <a:rPr lang="fr-FR" sz="2400" b="1" u="sng" dirty="0" smtClean="0">
                <a:solidFill>
                  <a:srgbClr val="660033"/>
                </a:solidFill>
              </a:rPr>
              <a:t>Machine </a:t>
            </a:r>
            <a:r>
              <a:rPr lang="fr-FR" sz="2400" b="1" u="sng" dirty="0" smtClean="0">
                <a:solidFill>
                  <a:srgbClr val="660033"/>
                </a:solidFill>
              </a:rPr>
              <a:t>à comprimer rotative</a:t>
            </a:r>
            <a:endParaRPr lang="fr-FR" sz="2400" u="sng" dirty="0">
              <a:solidFill>
                <a:srgbClr val="660033"/>
              </a:solidFill>
            </a:endParaRPr>
          </a:p>
        </p:txBody>
      </p:sp>
      <p:pic>
        <p:nvPicPr>
          <p:cNvPr id="3075" name="Picture 3"/>
          <p:cNvPicPr>
            <a:picLocks noChangeAspect="1" noChangeArrowheads="1"/>
          </p:cNvPicPr>
          <p:nvPr/>
        </p:nvPicPr>
        <p:blipFill>
          <a:blip r:embed="rId2" cstate="print"/>
          <a:srcRect/>
          <a:stretch>
            <a:fillRect/>
          </a:stretch>
        </p:blipFill>
        <p:spPr bwMode="auto">
          <a:xfrm>
            <a:off x="971600" y="3140968"/>
            <a:ext cx="7267575" cy="3495675"/>
          </a:xfrm>
          <a:prstGeom prst="rect">
            <a:avLst/>
          </a:prstGeom>
          <a:noFill/>
          <a:ln w="9525">
            <a:noFill/>
            <a:miter lim="800000"/>
            <a:headEnd/>
            <a:tailEnd/>
          </a:ln>
        </p:spPr>
      </p:pic>
      <p:sp>
        <p:nvSpPr>
          <p:cNvPr id="5" name="ZoneTexte 4"/>
          <p:cNvSpPr txBox="1"/>
          <p:nvPr/>
        </p:nvSpPr>
        <p:spPr>
          <a:xfrm>
            <a:off x="395536" y="1268760"/>
            <a:ext cx="2088232" cy="461665"/>
          </a:xfrm>
          <a:prstGeom prst="rect">
            <a:avLst/>
          </a:prstGeom>
          <a:noFill/>
        </p:spPr>
        <p:txBody>
          <a:bodyPr wrap="square" rtlCol="0">
            <a:spAutoFit/>
          </a:bodyPr>
          <a:lstStyle/>
          <a:p>
            <a:pPr>
              <a:buFont typeface="Wingdings" pitchFamily="2" charset="2"/>
              <a:buChar char="§"/>
            </a:pPr>
            <a:r>
              <a:rPr lang="fr-FR" sz="2400" b="1" u="sng" dirty="0" smtClean="0"/>
              <a:t>Description: </a:t>
            </a:r>
            <a:endParaRPr lang="fr-FR" sz="2400" b="1" u="sng" dirty="0"/>
          </a:p>
        </p:txBody>
      </p:sp>
      <p:pic>
        <p:nvPicPr>
          <p:cNvPr id="6145" name="Picture 1"/>
          <p:cNvPicPr>
            <a:picLocks noChangeAspect="1" noChangeArrowheads="1"/>
          </p:cNvPicPr>
          <p:nvPr/>
        </p:nvPicPr>
        <p:blipFill>
          <a:blip r:embed="rId3" cstate="print"/>
          <a:srcRect/>
          <a:stretch>
            <a:fillRect/>
          </a:stretch>
        </p:blipFill>
        <p:spPr bwMode="auto">
          <a:xfrm>
            <a:off x="4355976" y="836712"/>
            <a:ext cx="4562475" cy="22479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55576" y="1340768"/>
            <a:ext cx="7452319" cy="4715954"/>
          </a:xfrm>
          <a:prstGeom prst="rect">
            <a:avLst/>
          </a:prstGeom>
          <a:noFill/>
          <a:ln w="9525">
            <a:noFill/>
            <a:miter lim="800000"/>
            <a:headEnd/>
            <a:tailEnd/>
          </a:ln>
          <a:effectLst/>
        </p:spPr>
      </p:pic>
      <p:sp>
        <p:nvSpPr>
          <p:cNvPr id="3" name="Rectangle 2"/>
          <p:cNvSpPr/>
          <p:nvPr/>
        </p:nvSpPr>
        <p:spPr>
          <a:xfrm>
            <a:off x="467544" y="980728"/>
            <a:ext cx="3157467" cy="461665"/>
          </a:xfrm>
          <a:prstGeom prst="rect">
            <a:avLst/>
          </a:prstGeom>
        </p:spPr>
        <p:txBody>
          <a:bodyPr wrap="none">
            <a:spAutoFit/>
          </a:bodyPr>
          <a:lstStyle/>
          <a:p>
            <a:pPr>
              <a:buFont typeface="Wingdings" pitchFamily="2" charset="2"/>
              <a:buChar char="§"/>
            </a:pPr>
            <a:r>
              <a:rPr lang="fr-FR" sz="2400" b="1" u="sng" dirty="0" smtClean="0">
                <a:latin typeface="Times New Roman" pitchFamily="18" charset="0"/>
                <a:cs typeface="Times New Roman" pitchFamily="18" charset="0"/>
              </a:rPr>
              <a:t>Cycle de compression</a:t>
            </a:r>
            <a:endParaRPr lang="fr-FR" sz="2400" b="1" u="sng"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u="sng" dirty="0" smtClean="0">
                <a:solidFill>
                  <a:srgbClr val="C00000"/>
                </a:solidFill>
                <a:latin typeface="Times New Roman" pitchFamily="18" charset="0"/>
                <a:cs typeface="Times New Roman" pitchFamily="18" charset="0"/>
              </a:rPr>
              <a:t>2- </a:t>
            </a:r>
            <a:r>
              <a:rPr lang="fr-FR" sz="2400" b="1" u="sng" spc="300" dirty="0" smtClean="0">
                <a:solidFill>
                  <a:srgbClr val="C00000"/>
                </a:solidFill>
                <a:latin typeface="Times New Roman" pitchFamily="18" charset="0"/>
                <a:cs typeface="Times New Roman" pitchFamily="18" charset="0"/>
              </a:rPr>
              <a:t>AVANTAGES</a:t>
            </a:r>
            <a:r>
              <a:rPr lang="fr-FR" sz="2400" b="1" u="sng" dirty="0" smtClean="0">
                <a:solidFill>
                  <a:srgbClr val="C00000"/>
                </a:solidFill>
                <a:latin typeface="Times New Roman" pitchFamily="18" charset="0"/>
                <a:cs typeface="Times New Roman" pitchFamily="18" charset="0"/>
              </a:rPr>
              <a:t> </a:t>
            </a:r>
            <a:r>
              <a:rPr lang="fr-FR" sz="2400" dirty="0" smtClean="0">
                <a:solidFill>
                  <a:srgbClr val="C00000"/>
                </a:solidFill>
                <a:latin typeface="Times New Roman" pitchFamily="18" charset="0"/>
                <a:cs typeface="Times New Roman" pitchFamily="18" charset="0"/>
              </a:rPr>
              <a:t/>
            </a:r>
            <a:br>
              <a:rPr lang="fr-FR" sz="2400" dirty="0" smtClean="0">
                <a:solidFill>
                  <a:srgbClr val="C00000"/>
                </a:solidFill>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a:bodyPr>
          <a:lstStyle/>
          <a:p>
            <a:pPr marL="457200" indent="-457200"/>
            <a:r>
              <a:rPr lang="fr-FR" dirty="0" smtClean="0">
                <a:latin typeface="Times New Roman" pitchFamily="18" charset="0"/>
                <a:cs typeface="Times New Roman" pitchFamily="18" charset="0"/>
              </a:rPr>
              <a:t>Emploi facile</a:t>
            </a:r>
          </a:p>
          <a:p>
            <a:pPr marL="457200" indent="-457200"/>
            <a:r>
              <a:rPr lang="fr-FR" dirty="0" smtClean="0">
                <a:latin typeface="Times New Roman" pitchFamily="18" charset="0"/>
                <a:cs typeface="Times New Roman" pitchFamily="18" charset="0"/>
              </a:rPr>
              <a:t>Dosage précis par unité de prise</a:t>
            </a:r>
          </a:p>
          <a:p>
            <a:pPr marL="457200" indent="-457200"/>
            <a:r>
              <a:rPr lang="fr-FR" dirty="0" smtClean="0">
                <a:latin typeface="Times New Roman" pitchFamily="18" charset="0"/>
                <a:cs typeface="Times New Roman" pitchFamily="18" charset="0"/>
              </a:rPr>
              <a:t>Bonne stabilité.</a:t>
            </a:r>
          </a:p>
          <a:p>
            <a:pPr marL="457200" indent="-457200"/>
            <a:r>
              <a:rPr lang="fr-FR" dirty="0" smtClean="0">
                <a:latin typeface="Times New Roman" pitchFamily="18" charset="0"/>
                <a:cs typeface="Times New Roman" pitchFamily="18" charset="0"/>
              </a:rPr>
              <a:t>Prix de revient moins élevé</a:t>
            </a:r>
          </a:p>
          <a:p>
            <a:pPr lvl="0"/>
            <a:r>
              <a:rPr lang="fr-FR" dirty="0" smtClean="0">
                <a:latin typeface="Times New Roman" pitchFamily="18" charset="0"/>
                <a:cs typeface="Times New Roman" pitchFamily="18" charset="0"/>
              </a:rPr>
              <a:t>Saveur désagréable moins perceptible Forme intéressante pour les PA peu solubles. </a:t>
            </a:r>
          </a:p>
          <a:p>
            <a:pPr lvl="0"/>
            <a:r>
              <a:rPr lang="fr-FR" dirty="0" smtClean="0">
                <a:latin typeface="Times New Roman" pitchFamily="18" charset="0"/>
                <a:cs typeface="Times New Roman" pitchFamily="18" charset="0"/>
              </a:rPr>
              <a:t> Les comprimés à couches multiples permettent de résoudre des problèmes d’incompatibilités.</a:t>
            </a:r>
          </a:p>
          <a:p>
            <a:pPr marL="457200" indent="-457200"/>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7992888" cy="6370975"/>
          </a:xfrm>
          <a:prstGeom prst="rect">
            <a:avLst/>
          </a:prstGeom>
        </p:spPr>
        <p:txBody>
          <a:bodyPr wrap="square">
            <a:spAutoFit/>
          </a:bodyPr>
          <a:lstStyle/>
          <a:p>
            <a:pPr>
              <a:buFont typeface="Wingdings" pitchFamily="2" charset="2"/>
              <a:buChar char="q"/>
            </a:pPr>
            <a:r>
              <a:rPr lang="fr-FR" sz="2400" b="1" u="sng" dirty="0" smtClean="0">
                <a:solidFill>
                  <a:srgbClr val="00B050"/>
                </a:solidFill>
                <a:latin typeface="Times New Roman" pitchFamily="18" charset="0"/>
                <a:cs typeface="Times New Roman" pitchFamily="18" charset="0"/>
              </a:rPr>
              <a:t> Opérations </a:t>
            </a:r>
            <a:r>
              <a:rPr lang="fr-FR" sz="2400" b="1" u="sng" dirty="0" smtClean="0">
                <a:solidFill>
                  <a:srgbClr val="00B050"/>
                </a:solidFill>
                <a:latin typeface="Times New Roman" pitchFamily="18" charset="0"/>
                <a:cs typeface="Times New Roman" pitchFamily="18" charset="0"/>
              </a:rPr>
              <a:t>annexes</a:t>
            </a:r>
            <a:r>
              <a:rPr lang="fr-FR" sz="2400" b="1" dirty="0" smtClean="0">
                <a:solidFill>
                  <a:srgbClr val="00B050"/>
                </a:solidFill>
                <a:latin typeface="Times New Roman" pitchFamily="18" charset="0"/>
                <a:cs typeface="Times New Roman" pitchFamily="18" charset="0"/>
              </a:rPr>
              <a:t>:</a:t>
            </a:r>
            <a:endParaRPr lang="fr-FR" sz="2400" dirty="0" smtClean="0">
              <a:solidFill>
                <a:srgbClr val="00B050"/>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p>
          <a:p>
            <a:pPr lvl="0"/>
            <a:r>
              <a:rPr lang="fr-FR" sz="2400" b="1" u="sng" dirty="0" smtClean="0">
                <a:solidFill>
                  <a:schemeClr val="accent6">
                    <a:lumMod val="50000"/>
                  </a:schemeClr>
                </a:solidFill>
                <a:latin typeface="Times New Roman" pitchFamily="18" charset="0"/>
                <a:cs typeface="Times New Roman" pitchFamily="18" charset="0"/>
              </a:rPr>
              <a:t>Dépoussiéreurs:</a:t>
            </a:r>
            <a:endParaRPr lang="fr-FR" sz="2400" u="sng" dirty="0" smtClean="0">
              <a:solidFill>
                <a:schemeClr val="accent6">
                  <a:lumMod val="50000"/>
                </a:schemeClr>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Dépoussiérage dans des systèmes à brosse ou à tamis vibrants.</a:t>
            </a:r>
          </a:p>
          <a:p>
            <a:r>
              <a:rPr lang="fr-FR" sz="2400" dirty="0" smtClean="0">
                <a:latin typeface="Times New Roman" pitchFamily="18" charset="0"/>
                <a:cs typeface="Times New Roman" pitchFamily="18" charset="0"/>
              </a:rPr>
              <a:t> </a:t>
            </a:r>
          </a:p>
          <a:p>
            <a:pPr lvl="0"/>
            <a:r>
              <a:rPr lang="fr-FR" sz="2400" b="1" u="sng" dirty="0" smtClean="0">
                <a:solidFill>
                  <a:schemeClr val="accent6">
                    <a:lumMod val="50000"/>
                  </a:schemeClr>
                </a:solidFill>
                <a:latin typeface="Times New Roman" pitchFamily="18" charset="0"/>
                <a:cs typeface="Times New Roman" pitchFamily="18" charset="0"/>
              </a:rPr>
              <a:t>Détecteurs de particules métalliques </a:t>
            </a:r>
            <a:r>
              <a:rPr lang="fr-FR" sz="2400" b="1"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p>
          <a:p>
            <a:pPr>
              <a:buFont typeface="Wingdings" pitchFamily="2" charset="2"/>
              <a:buChar char="ü"/>
            </a:pPr>
            <a:r>
              <a:rPr lang="fr-FR" sz="2400" dirty="0" smtClean="0">
                <a:latin typeface="Times New Roman" pitchFamily="18" charset="0"/>
                <a:cs typeface="Times New Roman" pitchFamily="18" charset="0"/>
              </a:rPr>
              <a:t>supprimer tout risque de présence de particules métalliques dans les Cp</a:t>
            </a:r>
          </a:p>
          <a:p>
            <a:pPr>
              <a:buFont typeface="Wingdings" pitchFamily="2" charset="2"/>
              <a:buChar char="ü"/>
            </a:pPr>
            <a:r>
              <a:rPr lang="fr-FR" sz="2400" dirty="0" smtClean="0">
                <a:latin typeface="Times New Roman" pitchFamily="18" charset="0"/>
                <a:cs typeface="Times New Roman" pitchFamily="18" charset="0"/>
              </a:rPr>
              <a:t> à l’aide d’un détecteur de particules métalliques qui fonctionne selon le principe de déviation d’un champ </a:t>
            </a:r>
            <a:r>
              <a:rPr lang="fr-FR" sz="2400" dirty="0" smtClean="0">
                <a:latin typeface="Times New Roman" pitchFamily="18" charset="0"/>
                <a:cs typeface="Times New Roman" pitchFamily="18" charset="0"/>
              </a:rPr>
              <a:t>magnétique.</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r>
              <a:rPr lang="fr-FR" sz="2400" b="1" u="sng" dirty="0" smtClean="0">
                <a:solidFill>
                  <a:schemeClr val="accent6">
                    <a:lumMod val="50000"/>
                  </a:schemeClr>
                </a:solidFill>
                <a:latin typeface="Times New Roman" pitchFamily="18" charset="0"/>
                <a:cs typeface="Times New Roman" pitchFamily="18" charset="0"/>
              </a:rPr>
              <a:t>Transferts</a:t>
            </a:r>
            <a:r>
              <a:rPr lang="fr-FR" sz="2400" b="1" u="sng" dirty="0" smtClean="0">
                <a:solidFill>
                  <a:schemeClr val="accent6">
                    <a:lumMod val="50000"/>
                  </a:schemeClr>
                </a:solidFill>
                <a:latin typeface="Times New Roman" pitchFamily="18" charset="0"/>
                <a:cs typeface="Times New Roman" pitchFamily="18" charset="0"/>
              </a:rPr>
              <a:t>:</a:t>
            </a:r>
            <a:endParaRPr lang="fr-FR" sz="2400" u="sng" dirty="0" smtClean="0">
              <a:solidFill>
                <a:schemeClr val="accent6">
                  <a:lumMod val="50000"/>
                </a:schemeClr>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Les systèmes de transfert des comprimés par tapis, vis sans fin ou procédés pneumatiques permettent d’automatiser l’alimentation des contenants.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14290"/>
            <a:ext cx="5544616" cy="3785652"/>
          </a:xfrm>
          <a:prstGeom prst="rect">
            <a:avLst/>
          </a:prstGeom>
          <a:noFill/>
        </p:spPr>
        <p:txBody>
          <a:bodyPr wrap="square" rtlCol="0">
            <a:spAutoFit/>
          </a:bodyPr>
          <a:lstStyle/>
          <a:p>
            <a:pPr>
              <a:buFont typeface="Wingdings" pitchFamily="2" charset="2"/>
              <a:buChar char="q"/>
            </a:pPr>
            <a:r>
              <a:rPr lang="fr-FR" sz="2400" b="1" u="sng" dirty="0" smtClean="0">
                <a:solidFill>
                  <a:srgbClr val="00B050"/>
                </a:solidFill>
                <a:latin typeface="Times New Roman" pitchFamily="18" charset="0"/>
                <a:cs typeface="Times New Roman" pitchFamily="18" charset="0"/>
              </a:rPr>
              <a:t> </a:t>
            </a:r>
            <a:r>
              <a:rPr lang="fr-FR" sz="2400" b="1" u="sng" dirty="0" smtClean="0">
                <a:solidFill>
                  <a:srgbClr val="00B050"/>
                </a:solidFill>
                <a:latin typeface="Times New Roman" pitchFamily="18" charset="0"/>
                <a:cs typeface="Times New Roman" pitchFamily="18" charset="0"/>
              </a:rPr>
              <a:t> Contrôle </a:t>
            </a:r>
            <a:r>
              <a:rPr lang="fr-FR" sz="2400" b="1" u="sng" dirty="0" smtClean="0">
                <a:solidFill>
                  <a:srgbClr val="00B050"/>
                </a:solidFill>
                <a:latin typeface="Times New Roman" pitchFamily="18" charset="0"/>
                <a:cs typeface="Times New Roman" pitchFamily="18" charset="0"/>
              </a:rPr>
              <a:t>au cours de la compression:</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Pour vérifier que la machine ne se dérègle pas en cours de fabrication, il est important de faire des prélèvements périodiques de comprimés. Sur les échantillons, on vérifie que ni la dureté ni la masse ne varient.</a:t>
            </a:r>
          </a:p>
          <a:p>
            <a:pPr>
              <a:buFont typeface="Arial" pitchFamily="34" charset="0"/>
              <a:buChar char="•"/>
            </a:pPr>
            <a:r>
              <a:rPr lang="fr-FR" sz="2400" dirty="0" smtClean="0">
                <a:latin typeface="Times New Roman" pitchFamily="18" charset="0"/>
                <a:cs typeface="Times New Roman" pitchFamily="18" charset="0"/>
              </a:rPr>
              <a:t>  Dureté: </a:t>
            </a:r>
            <a:r>
              <a:rPr lang="fr-FR" sz="2400" dirty="0" err="1" smtClean="0">
                <a:latin typeface="Times New Roman" pitchFamily="18" charset="0"/>
                <a:cs typeface="Times New Roman" pitchFamily="18" charset="0"/>
              </a:rPr>
              <a:t>Duromètre</a:t>
            </a:r>
            <a:r>
              <a:rPr lang="fr-FR" sz="2400" dirty="0" smtClean="0">
                <a:latin typeface="Times New Roman" pitchFamily="18" charset="0"/>
                <a:cs typeface="Times New Roman" pitchFamily="18" charset="0"/>
              </a:rPr>
              <a:t>.</a:t>
            </a:r>
          </a:p>
          <a:p>
            <a:pPr>
              <a:buFont typeface="Arial" pitchFamily="34" charset="0"/>
              <a:buChar char="•"/>
            </a:pPr>
            <a:r>
              <a:rPr lang="fr-FR" sz="2400" dirty="0" smtClean="0">
                <a:latin typeface="Times New Roman" pitchFamily="18" charset="0"/>
                <a:cs typeface="Times New Roman" pitchFamily="18" charset="0"/>
              </a:rPr>
              <a:t>  Poids moyen: carte de contrôles.</a:t>
            </a:r>
          </a:p>
          <a:p>
            <a:r>
              <a:rPr lang="fr-FR" sz="2400" dirty="0" smtClean="0">
                <a:latin typeface="Times New Roman" pitchFamily="18" charset="0"/>
                <a:cs typeface="Times New Roman" pitchFamily="18" charset="0"/>
              </a:rPr>
              <a:t> </a:t>
            </a:r>
            <a:endParaRPr lang="fr-FR" sz="2400" b="1" u="sng" dirty="0">
              <a:solidFill>
                <a:srgbClr val="00B05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563888" y="3769982"/>
            <a:ext cx="5265942" cy="3088018"/>
          </a:xfrm>
          <a:prstGeom prst="rect">
            <a:avLst/>
          </a:prstGeom>
          <a:noFill/>
          <a:ln w="9525">
            <a:noFill/>
            <a:miter lim="800000"/>
            <a:headEnd/>
            <a:tailEnd/>
          </a:ln>
          <a:effectLst/>
        </p:spPr>
      </p:pic>
      <p:pic>
        <p:nvPicPr>
          <p:cNvPr id="4" name="Picture 2" descr="I:\YD_2_Model_Tablet_hardness_tester.jpg"/>
          <p:cNvPicPr>
            <a:picLocks noChangeAspect="1" noChangeArrowheads="1"/>
          </p:cNvPicPr>
          <p:nvPr/>
        </p:nvPicPr>
        <p:blipFill>
          <a:blip r:embed="rId3" cstate="print"/>
          <a:srcRect/>
          <a:stretch>
            <a:fillRect/>
          </a:stretch>
        </p:blipFill>
        <p:spPr bwMode="auto">
          <a:xfrm>
            <a:off x="6012160" y="404664"/>
            <a:ext cx="3131840" cy="2233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76672"/>
            <a:ext cx="8352928" cy="3539430"/>
          </a:xfrm>
          <a:prstGeom prst="rect">
            <a:avLst/>
          </a:prstGeom>
          <a:noFill/>
        </p:spPr>
        <p:txBody>
          <a:bodyPr wrap="square" rtlCol="0">
            <a:spAutoFit/>
          </a:bodyPr>
          <a:lstStyle/>
          <a:p>
            <a:r>
              <a:rPr lang="fr-FR" sz="2800" b="1" u="sng" dirty="0" smtClean="0">
                <a:solidFill>
                  <a:srgbClr val="FF0000"/>
                </a:solidFill>
                <a:latin typeface="Times New Roman" pitchFamily="18" charset="0"/>
                <a:cs typeface="Times New Roman" pitchFamily="18" charset="0"/>
              </a:rPr>
              <a:t>5- Présentation </a:t>
            </a:r>
            <a:r>
              <a:rPr lang="fr-FR" sz="2800" b="1" u="sng" dirty="0" smtClean="0">
                <a:solidFill>
                  <a:srgbClr val="FF0000"/>
                </a:solidFill>
                <a:latin typeface="Times New Roman" pitchFamily="18" charset="0"/>
                <a:cs typeface="Times New Roman" pitchFamily="18" charset="0"/>
              </a:rPr>
              <a:t>et </a:t>
            </a:r>
            <a:r>
              <a:rPr lang="fr-FR" sz="2800" b="1" u="sng" dirty="0" smtClean="0">
                <a:solidFill>
                  <a:srgbClr val="FF0000"/>
                </a:solidFill>
                <a:latin typeface="Times New Roman" pitchFamily="18" charset="0"/>
                <a:cs typeface="Times New Roman" pitchFamily="18" charset="0"/>
              </a:rPr>
              <a:t>conditionnement:</a:t>
            </a:r>
          </a:p>
          <a:p>
            <a:endParaRPr lang="fr-FR" sz="2800" b="1" u="sng"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formes </a:t>
            </a:r>
            <a:r>
              <a:rPr lang="fr-FR" sz="2800" dirty="0" smtClean="0">
                <a:latin typeface="Times New Roman" pitchFamily="18" charset="0"/>
                <a:cs typeface="Times New Roman" pitchFamily="18" charset="0"/>
              </a:rPr>
              <a:t>:très </a:t>
            </a:r>
            <a:r>
              <a:rPr lang="fr-FR" sz="2800" dirty="0" smtClean="0">
                <a:latin typeface="Times New Roman" pitchFamily="18" charset="0"/>
                <a:cs typeface="Times New Roman" pitchFamily="18" charset="0"/>
              </a:rPr>
              <a:t>diverses. </a:t>
            </a:r>
            <a:r>
              <a:rPr lang="fr-FR"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le plus souvent </a:t>
            </a:r>
            <a:r>
              <a:rPr lang="fr-FR" sz="2800" dirty="0" smtClean="0">
                <a:latin typeface="Times New Roman" pitchFamily="18" charset="0"/>
                <a:cs typeface="Times New Roman" pitchFamily="18" charset="0"/>
              </a:rPr>
              <a:t>ronds, ovales</a:t>
            </a:r>
            <a:r>
              <a:rPr lang="fr-FR"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carrés,… plats ou bombés .</a:t>
            </a:r>
          </a:p>
          <a:p>
            <a:r>
              <a:rPr lang="fr-FR" sz="2800" dirty="0" smtClean="0">
                <a:latin typeface="Times New Roman" pitchFamily="18" charset="0"/>
                <a:cs typeface="Times New Roman" pitchFamily="18" charset="0"/>
              </a:rPr>
              <a:t>Conditionnement : se fait dans des </a:t>
            </a:r>
            <a:r>
              <a:rPr lang="fr-FR" sz="2800" dirty="0" smtClean="0">
                <a:latin typeface="Times New Roman" pitchFamily="18" charset="0"/>
                <a:cs typeface="Times New Roman" pitchFamily="18" charset="0"/>
              </a:rPr>
              <a:t>boites, des tubes ou des flacons en verre, en métal ou en matières </a:t>
            </a:r>
            <a:r>
              <a:rPr lang="fr-FR" sz="2800" dirty="0" smtClean="0">
                <a:latin typeface="Times New Roman" pitchFamily="18" charset="0"/>
                <a:cs typeface="Times New Roman" pitchFamily="18" charset="0"/>
              </a:rPr>
              <a:t>plastiques</a:t>
            </a:r>
          </a:p>
          <a:p>
            <a:r>
              <a:rPr lang="fr-FR" sz="2800" dirty="0" smtClean="0">
                <a:latin typeface="Times New Roman" pitchFamily="18" charset="0"/>
                <a:cs typeface="Times New Roman" pitchFamily="18" charset="0"/>
              </a:rPr>
              <a:t>Ou conditionnement </a:t>
            </a:r>
            <a:r>
              <a:rPr lang="fr-FR" sz="2800" dirty="0" smtClean="0">
                <a:latin typeface="Times New Roman" pitchFamily="18" charset="0"/>
                <a:cs typeface="Times New Roman" pitchFamily="18" charset="0"/>
              </a:rPr>
              <a:t>unitaire sous bande de papier, de matière plastique ou de complexe </a:t>
            </a:r>
            <a:r>
              <a:rPr lang="fr-FR" sz="2800" dirty="0" smtClean="0">
                <a:latin typeface="Times New Roman" pitchFamily="18" charset="0"/>
                <a:cs typeface="Times New Roman" pitchFamily="18" charset="0"/>
              </a:rPr>
              <a:t>d’Aluminium.</a:t>
            </a:r>
            <a:endParaRPr lang="fr-FR" sz="2800" dirty="0" smtClean="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8496944" cy="4585871"/>
          </a:xfrm>
          <a:prstGeom prst="rect">
            <a:avLst/>
          </a:prstGeom>
          <a:noFill/>
        </p:spPr>
        <p:txBody>
          <a:bodyPr wrap="square" rtlCol="0">
            <a:spAutoFit/>
          </a:bodyPr>
          <a:lstStyle/>
          <a:p>
            <a:r>
              <a:rPr lang="fr-FR" sz="2800" b="1" u="sng" dirty="0" smtClean="0">
                <a:solidFill>
                  <a:srgbClr val="FF0000"/>
                </a:solidFill>
                <a:latin typeface="Times New Roman" pitchFamily="18" charset="0"/>
                <a:cs typeface="Times New Roman" pitchFamily="18" charset="0"/>
              </a:rPr>
              <a:t>6- Essais des comprimés:</a:t>
            </a:r>
          </a:p>
          <a:p>
            <a:endParaRPr lang="fr-FR" sz="2400" dirty="0" smtClean="0">
              <a:latin typeface="Times New Roman" pitchFamily="18" charset="0"/>
              <a:cs typeface="Times New Roman" pitchFamily="18" charset="0"/>
            </a:endParaRPr>
          </a:p>
          <a:p>
            <a:pPr>
              <a:buFont typeface="Wingdings" pitchFamily="2" charset="2"/>
              <a:buChar char="q"/>
            </a:pPr>
            <a:r>
              <a:rPr lang="fr-FR" sz="2400" b="1" dirty="0" smtClean="0">
                <a:solidFill>
                  <a:srgbClr val="008000"/>
                </a:solidFill>
                <a:latin typeface="Times New Roman" pitchFamily="18" charset="0"/>
                <a:cs typeface="Times New Roman" pitchFamily="18" charset="0"/>
              </a:rPr>
              <a:t> Contrôle macroscopique</a:t>
            </a:r>
          </a:p>
          <a:p>
            <a:pPr>
              <a:buFont typeface="Wingdings" pitchFamily="2" charset="2"/>
              <a:buChar char="q"/>
            </a:pPr>
            <a:r>
              <a:rPr lang="fr-FR" sz="2400" b="1" dirty="0" smtClean="0">
                <a:solidFill>
                  <a:srgbClr val="008000"/>
                </a:solidFill>
                <a:latin typeface="Times New Roman" pitchFamily="18" charset="0"/>
                <a:cs typeface="Times New Roman" pitchFamily="18" charset="0"/>
              </a:rPr>
              <a:t> Identification et dosage</a:t>
            </a:r>
            <a:endParaRPr lang="fr-FR" sz="2400" dirty="0" smtClean="0">
              <a:solidFill>
                <a:srgbClr val="008000"/>
              </a:solidFill>
              <a:latin typeface="Times New Roman" pitchFamily="18" charset="0"/>
              <a:cs typeface="Times New Roman" pitchFamily="18" charset="0"/>
            </a:endParaRPr>
          </a:p>
          <a:p>
            <a:pPr>
              <a:buFont typeface="Wingdings" pitchFamily="2" charset="2"/>
              <a:buChar char="q"/>
            </a:pPr>
            <a:r>
              <a:rPr lang="fr-FR" sz="2400" b="1" dirty="0" smtClean="0">
                <a:solidFill>
                  <a:srgbClr val="008000"/>
                </a:solidFill>
                <a:latin typeface="Times New Roman" pitchFamily="18" charset="0"/>
                <a:cs typeface="Times New Roman" pitchFamily="18" charset="0"/>
              </a:rPr>
              <a:t> Uniformité </a:t>
            </a:r>
            <a:r>
              <a:rPr lang="fr-FR" sz="2400" b="1" dirty="0" smtClean="0">
                <a:solidFill>
                  <a:srgbClr val="008000"/>
                </a:solidFill>
                <a:latin typeface="Times New Roman" pitchFamily="18" charset="0"/>
                <a:cs typeface="Times New Roman" pitchFamily="18" charset="0"/>
              </a:rPr>
              <a:t>de </a:t>
            </a:r>
            <a:r>
              <a:rPr lang="fr-FR" sz="2400" b="1" dirty="0" smtClean="0">
                <a:solidFill>
                  <a:srgbClr val="008000"/>
                </a:solidFill>
                <a:latin typeface="Times New Roman" pitchFamily="18" charset="0"/>
                <a:cs typeface="Times New Roman" pitchFamily="18" charset="0"/>
              </a:rPr>
              <a:t>masse</a:t>
            </a:r>
            <a:endParaRPr lang="fr-FR" sz="2400" dirty="0" smtClean="0">
              <a:solidFill>
                <a:srgbClr val="008000"/>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peser </a:t>
            </a:r>
            <a:r>
              <a:rPr lang="fr-FR" sz="2400" dirty="0" smtClean="0">
                <a:latin typeface="Times New Roman" pitchFamily="18" charset="0"/>
                <a:cs typeface="Times New Roman" pitchFamily="18" charset="0"/>
              </a:rPr>
              <a:t>individuellement 20 unités prélevées au hasard, et à déterminer </a:t>
            </a:r>
            <a:r>
              <a:rPr lang="fr-FR" sz="2400" dirty="0" smtClean="0">
                <a:latin typeface="Times New Roman" pitchFamily="18" charset="0"/>
                <a:cs typeface="Times New Roman" pitchFamily="18" charset="0"/>
              </a:rPr>
              <a:t>la masse moyenne.</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Les masses individuelles ne doivent pas s’écarter d’un pourcentage de </a:t>
            </a:r>
            <a:r>
              <a:rPr lang="fr-FR" sz="2400" b="1" dirty="0" smtClean="0">
                <a:latin typeface="Times New Roman" pitchFamily="18" charset="0"/>
                <a:cs typeface="Times New Roman" pitchFamily="18" charset="0"/>
              </a:rPr>
              <a:t>e %</a:t>
            </a:r>
            <a:r>
              <a:rPr lang="fr-FR" sz="2400" dirty="0" smtClean="0">
                <a:latin typeface="Times New Roman" pitchFamily="18" charset="0"/>
                <a:cs typeface="Times New Roman" pitchFamily="18" charset="0"/>
              </a:rPr>
              <a:t> par rapport à la masse moyenne.</a:t>
            </a:r>
          </a:p>
          <a:p>
            <a:r>
              <a:rPr lang="fr-FR" sz="2400" dirty="0" smtClean="0">
                <a:latin typeface="Times New Roman" pitchFamily="18" charset="0"/>
                <a:cs typeface="Times New Roman" pitchFamily="18" charset="0"/>
              </a:rPr>
              <a:t> </a:t>
            </a:r>
          </a:p>
          <a:p>
            <a:endParaRPr lang="fr-FR" sz="2400" dirty="0" smtClean="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p:txBody>
      </p:sp>
      <p:graphicFrame>
        <p:nvGraphicFramePr>
          <p:cNvPr id="5" name="Tableau 4"/>
          <p:cNvGraphicFramePr>
            <a:graphicFrameLocks noGrp="1"/>
          </p:cNvGraphicFramePr>
          <p:nvPr/>
        </p:nvGraphicFramePr>
        <p:xfrm>
          <a:off x="3203848" y="4437112"/>
          <a:ext cx="5505450" cy="2053590"/>
        </p:xfrm>
        <a:graphic>
          <a:graphicData uri="http://schemas.openxmlformats.org/drawingml/2006/table">
            <a:tbl>
              <a:tblPr/>
              <a:tblGrid>
                <a:gridCol w="1816100"/>
                <a:gridCol w="3689350"/>
              </a:tblGrid>
              <a:tr h="497840">
                <a:tc>
                  <a:txBody>
                    <a:bodyPr/>
                    <a:lstStyle/>
                    <a:p>
                      <a:pPr algn="ctr">
                        <a:spcAft>
                          <a:spcPts val="0"/>
                        </a:spcAft>
                        <a:tabLst>
                          <a:tab pos="57150" algn="l"/>
                          <a:tab pos="1892300" algn="l"/>
                        </a:tabLst>
                      </a:pPr>
                      <a:r>
                        <a:rPr lang="fr-FR" sz="2400" b="1" dirty="0">
                          <a:latin typeface="Times New Roman"/>
                          <a:ea typeface="Times New Roman"/>
                          <a:cs typeface="Arial"/>
                        </a:rPr>
                        <a:t>Masse moyenne</a:t>
                      </a:r>
                      <a:endParaRPr lang="fr-FR" sz="2400" dirty="0">
                        <a:latin typeface="Times New Roman"/>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7150" algn="l"/>
                          <a:tab pos="1892300" algn="l"/>
                        </a:tabLst>
                      </a:pPr>
                      <a:r>
                        <a:rPr lang="fr-FR" sz="2400" b="1" dirty="0">
                          <a:latin typeface="Times New Roman"/>
                          <a:ea typeface="Times New Roman"/>
                          <a:cs typeface="Arial"/>
                        </a:rPr>
                        <a:t>e = écart limite de pourcentage</a:t>
                      </a:r>
                      <a:endParaRPr lang="fr-FR" sz="2400" dirty="0">
                        <a:latin typeface="Times New Roman"/>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605">
                <a:tc>
                  <a:txBody>
                    <a:bodyPr/>
                    <a:lstStyle/>
                    <a:p>
                      <a:pPr algn="ctr">
                        <a:spcAft>
                          <a:spcPts val="0"/>
                        </a:spcAft>
                        <a:tabLst>
                          <a:tab pos="57150" algn="l"/>
                          <a:tab pos="1892300" algn="l"/>
                        </a:tabLst>
                      </a:pPr>
                      <a:r>
                        <a:rPr lang="fr-FR" sz="2400">
                          <a:latin typeface="Times New Roman"/>
                          <a:ea typeface="Times New Roman"/>
                          <a:cs typeface="Arial"/>
                        </a:rPr>
                        <a:t>≤  80 mg</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7150" algn="l"/>
                          <a:tab pos="1892300" algn="l"/>
                        </a:tabLst>
                      </a:pPr>
                      <a:r>
                        <a:rPr lang="fr-FR" sz="2400" dirty="0">
                          <a:latin typeface="Times New Roman"/>
                          <a:ea typeface="Times New Roman"/>
                          <a:cs typeface="Arial"/>
                        </a:rPr>
                        <a:t>10%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590">
                <a:tc>
                  <a:txBody>
                    <a:bodyPr/>
                    <a:lstStyle/>
                    <a:p>
                      <a:pPr algn="ctr">
                        <a:spcAft>
                          <a:spcPts val="0"/>
                        </a:spcAft>
                        <a:tabLst>
                          <a:tab pos="57150" algn="l"/>
                          <a:tab pos="1892300" algn="l"/>
                        </a:tabLst>
                      </a:pPr>
                      <a:r>
                        <a:rPr lang="fr-FR" sz="2400">
                          <a:latin typeface="Times New Roman"/>
                          <a:ea typeface="Times New Roman"/>
                          <a:cs typeface="Arial"/>
                        </a:rPr>
                        <a:t>80 &lt; M &lt; 250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7150" algn="l"/>
                          <a:tab pos="1892300" algn="l"/>
                        </a:tabLst>
                      </a:pPr>
                      <a:r>
                        <a:rPr lang="fr-FR" sz="2400">
                          <a:latin typeface="Times New Roman"/>
                          <a:ea typeface="Times New Roman"/>
                          <a:cs typeface="Arial"/>
                        </a:rPr>
                        <a:t>7,5%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75">
                <a:tc>
                  <a:txBody>
                    <a:bodyPr/>
                    <a:lstStyle/>
                    <a:p>
                      <a:pPr algn="ctr">
                        <a:spcAft>
                          <a:spcPts val="0"/>
                        </a:spcAft>
                        <a:tabLst>
                          <a:tab pos="57150" algn="l"/>
                          <a:tab pos="1892300" algn="l"/>
                        </a:tabLst>
                      </a:pPr>
                      <a:r>
                        <a:rPr lang="fr-FR" sz="2400">
                          <a:latin typeface="Times New Roman"/>
                          <a:ea typeface="Times New Roman"/>
                          <a:cs typeface="Arial"/>
                        </a:rPr>
                        <a:t>≥ 250 mg</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7150" algn="l"/>
                          <a:tab pos="1892300" algn="l"/>
                        </a:tabLst>
                      </a:pPr>
                      <a:r>
                        <a:rPr lang="fr-FR" sz="2400" dirty="0">
                          <a:latin typeface="Times New Roman"/>
                          <a:ea typeface="Times New Roman"/>
                          <a:cs typeface="Arial"/>
                        </a:rPr>
                        <a:t>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04664"/>
            <a:ext cx="8280920" cy="5693866"/>
          </a:xfrm>
          <a:prstGeom prst="rect">
            <a:avLst/>
          </a:prstGeom>
          <a:noFill/>
        </p:spPr>
        <p:txBody>
          <a:bodyPr wrap="square" rtlCol="0">
            <a:spAutoFit/>
          </a:bodyPr>
          <a:lstStyle/>
          <a:p>
            <a:pPr>
              <a:buFont typeface="Wingdings" pitchFamily="2" charset="2"/>
              <a:buChar char="q"/>
            </a:pPr>
            <a:r>
              <a:rPr lang="fr-FR" sz="2800" b="1" u="sng" dirty="0" smtClean="0">
                <a:solidFill>
                  <a:srgbClr val="008000"/>
                </a:solidFill>
                <a:latin typeface="Times New Roman" pitchFamily="18" charset="0"/>
                <a:cs typeface="Times New Roman" pitchFamily="18" charset="0"/>
              </a:rPr>
              <a:t> Uniformité </a:t>
            </a:r>
            <a:r>
              <a:rPr lang="fr-FR" sz="2800" b="1" u="sng" dirty="0" smtClean="0">
                <a:solidFill>
                  <a:srgbClr val="008000"/>
                </a:solidFill>
                <a:latin typeface="Times New Roman" pitchFamily="18" charset="0"/>
                <a:cs typeface="Times New Roman" pitchFamily="18" charset="0"/>
              </a:rPr>
              <a:t>de teneur </a:t>
            </a:r>
            <a:endParaRPr lang="fr-FR" sz="2800" u="sng" dirty="0" smtClean="0">
              <a:solidFill>
                <a:srgbClr val="008000"/>
              </a:solidFill>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Elle est basée sur le dosage du </a:t>
            </a:r>
            <a:r>
              <a:rPr lang="fr-FR" sz="2800" dirty="0" smtClean="0">
                <a:latin typeface="Times New Roman" pitchFamily="18" charset="0"/>
                <a:cs typeface="Times New Roman" pitchFamily="18" charset="0"/>
              </a:rPr>
              <a:t>PA sur </a:t>
            </a:r>
            <a:r>
              <a:rPr lang="fr-FR" sz="2800" b="1" dirty="0" smtClean="0">
                <a:latin typeface="Times New Roman" pitchFamily="18" charset="0"/>
                <a:cs typeface="Times New Roman" pitchFamily="18" charset="0"/>
              </a:rPr>
              <a:t>10 </a:t>
            </a:r>
            <a:r>
              <a:rPr lang="fr-FR" sz="2800" dirty="0" smtClean="0">
                <a:latin typeface="Times New Roman" pitchFamily="18" charset="0"/>
                <a:cs typeface="Times New Roman" pitchFamily="18" charset="0"/>
              </a:rPr>
              <a:t>comprimés prélevés au hasard. Les teneurs individuelles doivent se trouver dans les limites de </a:t>
            </a: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85 </a:t>
            </a:r>
            <a:r>
              <a:rPr lang="fr-FR" sz="2800" b="1" dirty="0" smtClean="0">
                <a:latin typeface="Times New Roman" pitchFamily="18" charset="0"/>
                <a:cs typeface="Times New Roman" pitchFamily="18" charset="0"/>
              </a:rPr>
              <a:t>à 115</a:t>
            </a: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de la teneur moyenne</a:t>
            </a:r>
            <a:r>
              <a:rPr lang="fr-FR" sz="2800" dirty="0" smtClean="0">
                <a:latin typeface="Times New Roman" pitchFamily="18" charset="0"/>
                <a:cs typeface="Times New Roman" pitchFamily="18" charset="0"/>
              </a:rPr>
              <a:t>.</a:t>
            </a:r>
          </a:p>
          <a:p>
            <a:endParaRPr lang="fr-FR" sz="2800" dirty="0" smtClean="0">
              <a:latin typeface="Times New Roman" pitchFamily="18" charset="0"/>
              <a:cs typeface="Times New Roman" pitchFamily="18" charset="0"/>
            </a:endParaRPr>
          </a:p>
          <a:p>
            <a:pPr>
              <a:buFont typeface="Wingdings" pitchFamily="2" charset="2"/>
              <a:buChar char="q"/>
            </a:pPr>
            <a:r>
              <a:rPr lang="fr-FR" sz="2800" b="1" u="sng" dirty="0" smtClean="0">
                <a:solidFill>
                  <a:srgbClr val="008000"/>
                </a:solidFill>
                <a:latin typeface="Times New Roman" pitchFamily="18" charset="0"/>
                <a:cs typeface="Times New Roman" pitchFamily="18" charset="0"/>
              </a:rPr>
              <a:t> Dureté:</a:t>
            </a:r>
          </a:p>
          <a:p>
            <a:pPr>
              <a:buFont typeface="Wingdings" pitchFamily="2" charset="2"/>
              <a:buChar char="q"/>
            </a:pPr>
            <a:endParaRPr lang="fr-FR" sz="2800" b="1" u="sng" dirty="0" smtClean="0">
              <a:solidFill>
                <a:srgbClr val="008000"/>
              </a:solidFill>
              <a:latin typeface="Times New Roman" pitchFamily="18" charset="0"/>
              <a:cs typeface="Times New Roman" pitchFamily="18" charset="0"/>
            </a:endParaRPr>
          </a:p>
          <a:p>
            <a:r>
              <a:rPr lang="fr-FR" sz="2800" dirty="0" smtClean="0">
                <a:latin typeface="Palatino Linotype" pitchFamily="18" charset="0"/>
                <a:cs typeface="Times New Roman" pitchFamily="18" charset="0"/>
              </a:rPr>
              <a:t>destiné à déterminer, dans des conditions définies, la résistance à la rupture des comprimés, mesurée par la force nécessaire pour provoquer leur rupture par écrasement</a:t>
            </a:r>
            <a:r>
              <a:rPr lang="fr-FR" sz="2800" dirty="0" smtClean="0">
                <a:latin typeface="Palatino Linotype" pitchFamily="18" charset="0"/>
                <a:cs typeface="Times New Roman" pitchFamily="18" charset="0"/>
              </a:rPr>
              <a:t>.</a:t>
            </a:r>
            <a:endParaRPr lang="fr-FR" sz="2800" dirty="0" smtClean="0">
              <a:latin typeface="Palatino Linotype"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568952" cy="2677656"/>
          </a:xfrm>
          <a:prstGeom prst="rect">
            <a:avLst/>
          </a:prstGeom>
        </p:spPr>
        <p:txBody>
          <a:bodyPr wrap="square">
            <a:spAutoFit/>
          </a:bodyPr>
          <a:lstStyle/>
          <a:p>
            <a:pPr>
              <a:buFont typeface="Wingdings" pitchFamily="2" charset="2"/>
              <a:buChar char="q"/>
            </a:pPr>
            <a:r>
              <a:rPr lang="fr-FR" sz="2800" b="1" u="sng" dirty="0" smtClean="0">
                <a:solidFill>
                  <a:srgbClr val="008000"/>
                </a:solidFill>
                <a:latin typeface="Times New Roman" pitchFamily="18" charset="0"/>
                <a:cs typeface="Times New Roman" pitchFamily="18" charset="0"/>
              </a:rPr>
              <a:t> Friabilité</a:t>
            </a:r>
            <a:r>
              <a:rPr lang="fr-FR" sz="2800" b="1" u="sng" dirty="0" smtClean="0">
                <a:solidFill>
                  <a:srgbClr val="008000"/>
                </a:solidFill>
                <a:latin typeface="Times New Roman" pitchFamily="18" charset="0"/>
                <a:cs typeface="Times New Roman" pitchFamily="18" charset="0"/>
              </a:rPr>
              <a:t>:</a:t>
            </a:r>
          </a:p>
          <a:p>
            <a:r>
              <a:rPr lang="fr-FR" sz="2800" dirty="0" smtClean="0">
                <a:latin typeface="Times New Roman" pitchFamily="18" charset="0"/>
                <a:cs typeface="Times New Roman" pitchFamily="18" charset="0"/>
              </a:rPr>
              <a:t>Les </a:t>
            </a:r>
            <a:r>
              <a:rPr lang="fr-FR" sz="2800" dirty="0" err="1" smtClean="0">
                <a:latin typeface="Times New Roman" pitchFamily="18" charset="0"/>
                <a:cs typeface="Times New Roman" pitchFamily="18" charset="0"/>
              </a:rPr>
              <a:t>Cps</a:t>
            </a:r>
            <a:r>
              <a:rPr lang="fr-FR" sz="2800" dirty="0" smtClean="0">
                <a:latin typeface="Times New Roman" pitchFamily="18" charset="0"/>
                <a:cs typeface="Times New Roman" pitchFamily="18" charset="0"/>
              </a:rPr>
              <a:t> sont </a:t>
            </a:r>
            <a:r>
              <a:rPr lang="fr-FR" sz="2800" dirty="0" smtClean="0">
                <a:latin typeface="Times New Roman" pitchFamily="18" charset="0"/>
                <a:cs typeface="Times New Roman" pitchFamily="18" charset="0"/>
              </a:rPr>
              <a:t>placés dans un appareil  qui va leur faire subir des frottements et des chutes pendant un temps déterminé.</a:t>
            </a:r>
          </a:p>
          <a:p>
            <a:r>
              <a:rPr lang="fr-FR" sz="2800" dirty="0" smtClean="0">
                <a:latin typeface="Times New Roman" pitchFamily="18" charset="0"/>
                <a:cs typeface="Times New Roman" pitchFamily="18" charset="0"/>
              </a:rPr>
              <a:t>Les </a:t>
            </a:r>
            <a:r>
              <a:rPr lang="fr-FR" sz="2800" dirty="0" err="1" smtClean="0">
                <a:latin typeface="Times New Roman" pitchFamily="18" charset="0"/>
                <a:cs typeface="Times New Roman" pitchFamily="18" charset="0"/>
              </a:rPr>
              <a:t>Cps</a:t>
            </a:r>
            <a:r>
              <a:rPr lang="fr-FR" sz="2800" dirty="0" smtClean="0">
                <a:latin typeface="Times New Roman" pitchFamily="18" charset="0"/>
                <a:cs typeface="Times New Roman" pitchFamily="18" charset="0"/>
              </a:rPr>
              <a:t> sont pesés avant et après ce traitement. La perte de masse doit être inférieure à 1%.</a:t>
            </a:r>
            <a:endParaRPr lang="fr-FR" sz="2800" b="1" u="sng" dirty="0" smtClean="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683568" y="3717032"/>
            <a:ext cx="3398145" cy="2468366"/>
          </a:xfrm>
          <a:prstGeom prst="rect">
            <a:avLst/>
          </a:prstGeom>
          <a:noFill/>
          <a:ln w="9525">
            <a:noFill/>
            <a:miter lim="800000"/>
            <a:headEnd/>
            <a:tailEnd/>
          </a:ln>
          <a:effectLst/>
        </p:spPr>
      </p:pic>
      <p:pic>
        <p:nvPicPr>
          <p:cNvPr id="4" name="Picture 4"/>
          <p:cNvPicPr>
            <a:picLocks noChangeAspect="1" noChangeArrowheads="1"/>
          </p:cNvPicPr>
          <p:nvPr/>
        </p:nvPicPr>
        <p:blipFill>
          <a:blip r:embed="rId3" cstate="print"/>
          <a:srcRect/>
          <a:stretch>
            <a:fillRect/>
          </a:stretch>
        </p:blipFill>
        <p:spPr bwMode="auto">
          <a:xfrm>
            <a:off x="5364088" y="3717032"/>
            <a:ext cx="2857520" cy="2428892"/>
          </a:xfrm>
          <a:prstGeom prst="rect">
            <a:avLst/>
          </a:prstGeom>
          <a:noFill/>
          <a:ln w="9525">
            <a:noFill/>
            <a:miter lim="800000"/>
            <a:headEnd/>
            <a:tailEnd/>
          </a:ln>
        </p:spPr>
      </p:pic>
      <p:sp>
        <p:nvSpPr>
          <p:cNvPr id="5" name="Rectangle 4"/>
          <p:cNvSpPr/>
          <p:nvPr/>
        </p:nvSpPr>
        <p:spPr>
          <a:xfrm>
            <a:off x="6156176" y="6237312"/>
            <a:ext cx="1640193" cy="369332"/>
          </a:xfrm>
          <a:prstGeom prst="rect">
            <a:avLst/>
          </a:prstGeom>
        </p:spPr>
        <p:txBody>
          <a:bodyPr wrap="none">
            <a:spAutoFit/>
          </a:bodyPr>
          <a:lstStyle/>
          <a:p>
            <a:r>
              <a:rPr lang="fr-FR" b="1" dirty="0" smtClean="0">
                <a:solidFill>
                  <a:schemeClr val="accent6">
                    <a:lumMod val="75000"/>
                  </a:schemeClr>
                </a:solidFill>
              </a:rPr>
              <a:t>FRIABILIMÈTRE</a:t>
            </a:r>
            <a:endParaRPr lang="fr-FR" b="1" dirty="0">
              <a:solidFill>
                <a:schemeClr val="accent6">
                  <a:lumMod val="7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820472" cy="8248412"/>
          </a:xfrm>
          <a:prstGeom prst="rect">
            <a:avLst/>
          </a:prstGeom>
        </p:spPr>
        <p:txBody>
          <a:bodyPr wrap="square">
            <a:spAutoFit/>
          </a:bodyPr>
          <a:lstStyle/>
          <a:p>
            <a:pPr algn="just">
              <a:buFont typeface="Wingdings" pitchFamily="2" charset="2"/>
              <a:buChar char="q"/>
            </a:pPr>
            <a:r>
              <a:rPr lang="fr-FR" sz="2800" b="1" u="sng" dirty="0" smtClean="0">
                <a:solidFill>
                  <a:srgbClr val="008000"/>
                </a:solidFill>
                <a:latin typeface="Times New Roman" pitchFamily="18" charset="0"/>
                <a:cs typeface="Times New Roman" pitchFamily="18" charset="0"/>
              </a:rPr>
              <a:t> Essai de désagrégation:</a:t>
            </a:r>
          </a:p>
          <a:p>
            <a:pPr algn="just">
              <a:buFont typeface="Wingdings" pitchFamily="2" charset="2"/>
              <a:buChar char="Ø"/>
            </a:pPr>
            <a:r>
              <a:rPr lang="fr-FR" sz="2800" b="1" u="sng" dirty="0" smtClean="0">
                <a:solidFill>
                  <a:srgbClr val="660033"/>
                </a:solidFill>
                <a:latin typeface="Times New Roman" pitchFamily="18" charset="0"/>
                <a:cs typeface="Times New Roman" pitchFamily="18" charset="0"/>
              </a:rPr>
              <a:t>Principe:</a:t>
            </a:r>
          </a:p>
          <a:p>
            <a:pPr algn="just"/>
            <a:r>
              <a:rPr lang="fr-FR" sz="2400" dirty="0" smtClean="0">
                <a:latin typeface="Times New Roman" pitchFamily="18" charset="0"/>
                <a:cs typeface="Times New Roman" pitchFamily="18" charset="0"/>
              </a:rPr>
              <a:t>D</a:t>
            </a:r>
            <a:r>
              <a:rPr lang="fr-FR" sz="2400" dirty="0" smtClean="0">
                <a:latin typeface="Times New Roman" pitchFamily="18" charset="0"/>
                <a:cs typeface="Times New Roman" pitchFamily="18" charset="0"/>
              </a:rPr>
              <a:t>éterminer </a:t>
            </a:r>
            <a:r>
              <a:rPr lang="fr-FR" sz="2400" dirty="0" smtClean="0">
                <a:latin typeface="Times New Roman" pitchFamily="18" charset="0"/>
                <a:cs typeface="Times New Roman" pitchFamily="18" charset="0"/>
              </a:rPr>
              <a:t>l’aptitude des comprimés </a:t>
            </a:r>
            <a:r>
              <a:rPr lang="fr-FR" sz="2400" dirty="0" smtClean="0">
                <a:latin typeface="Times New Roman" pitchFamily="18" charset="0"/>
                <a:cs typeface="Times New Roman" pitchFamily="18" charset="0"/>
              </a:rPr>
              <a:t>à </a:t>
            </a:r>
            <a:r>
              <a:rPr lang="fr-FR" sz="2400" dirty="0" smtClean="0">
                <a:latin typeface="Times New Roman" pitchFamily="18" charset="0"/>
                <a:cs typeface="Times New Roman" pitchFamily="18" charset="0"/>
              </a:rPr>
              <a:t>se </a:t>
            </a:r>
            <a:endParaRPr lang="fr-FR" sz="2400" dirty="0" smtClean="0">
              <a:latin typeface="Times New Roman" pitchFamily="18" charset="0"/>
              <a:cs typeface="Times New Roman" pitchFamily="18" charset="0"/>
            </a:endParaRPr>
          </a:p>
          <a:p>
            <a:pPr algn="just"/>
            <a:r>
              <a:rPr lang="fr-FR" sz="2400" b="1" dirty="0" smtClean="0">
                <a:latin typeface="Times New Roman" pitchFamily="18" charset="0"/>
                <a:cs typeface="Times New Roman" pitchFamily="18" charset="0"/>
              </a:rPr>
              <a:t>désagréger</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dans un temps prescrit en </a:t>
            </a:r>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milieu </a:t>
            </a:r>
            <a:r>
              <a:rPr lang="fr-FR" sz="2400" dirty="0" smtClean="0">
                <a:latin typeface="Times New Roman" pitchFamily="18" charset="0"/>
                <a:cs typeface="Times New Roman" pitchFamily="18" charset="0"/>
              </a:rPr>
              <a:t>liquide et dans des </a:t>
            </a:r>
            <a:r>
              <a:rPr lang="fr-FR" sz="2400" dirty="0" smtClean="0">
                <a:latin typeface="Times New Roman" pitchFamily="18" charset="0"/>
                <a:cs typeface="Times New Roman" pitchFamily="18" charset="0"/>
              </a:rPr>
              <a:t>conditions</a:t>
            </a:r>
          </a:p>
          <a:p>
            <a:pPr algn="just"/>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expérimentales bien définies</a:t>
            </a:r>
            <a:r>
              <a:rPr lang="fr-FR" sz="2400" dirty="0" smtClean="0">
                <a:latin typeface="Times New Roman" pitchFamily="18" charset="0"/>
                <a:cs typeface="Times New Roman" pitchFamily="18" charset="0"/>
              </a:rPr>
              <a:t>.</a:t>
            </a:r>
          </a:p>
          <a:p>
            <a:pPr algn="just"/>
            <a:endParaRPr lang="fr-FR" sz="2400" dirty="0" smtClean="0">
              <a:latin typeface="Times New Roman" pitchFamily="18" charset="0"/>
              <a:cs typeface="Times New Roman" pitchFamily="18" charset="0"/>
            </a:endParaRPr>
          </a:p>
          <a:p>
            <a:pPr algn="just">
              <a:buFont typeface="Wingdings" pitchFamily="2" charset="2"/>
              <a:buChar char="Ø"/>
            </a:pPr>
            <a:r>
              <a:rPr lang="fr-FR" sz="2800" b="1" u="sng" dirty="0" smtClean="0">
                <a:solidFill>
                  <a:srgbClr val="660033"/>
                </a:solidFill>
                <a:latin typeface="Times New Roman" pitchFamily="18" charset="0"/>
                <a:cs typeface="Times New Roman" pitchFamily="18" charset="0"/>
              </a:rPr>
              <a:t>Appareil:</a:t>
            </a:r>
            <a:endParaRPr lang="fr-FR" sz="2400" dirty="0" smtClean="0">
              <a:solidFill>
                <a:srgbClr val="660033"/>
              </a:solidFill>
              <a:latin typeface="Times New Roman" pitchFamily="18" charset="0"/>
              <a:cs typeface="Times New Roman" pitchFamily="18" charset="0"/>
            </a:endParaRPr>
          </a:p>
          <a:p>
            <a:pPr marL="180000" algn="just">
              <a:buFont typeface="Wingdings" pitchFamily="2" charset="2"/>
              <a:buChar char="§"/>
            </a:pPr>
            <a:r>
              <a:rPr lang="fr-FR" sz="2400" dirty="0" smtClean="0">
                <a:latin typeface="Times New Roman" pitchFamily="18" charset="0"/>
                <a:cs typeface="Times New Roman" pitchFamily="18" charset="0"/>
              </a:rPr>
              <a:t>Panier porte- tubes,</a:t>
            </a:r>
          </a:p>
          <a:p>
            <a:pPr marL="180000" algn="just">
              <a:buFont typeface="Wingdings" pitchFamily="2" charset="2"/>
              <a:buChar char="§"/>
            </a:pPr>
            <a:r>
              <a:rPr lang="fr-FR" sz="2400" dirty="0" smtClean="0">
                <a:latin typeface="Times New Roman" pitchFamily="18" charset="0"/>
                <a:cs typeface="Times New Roman" pitchFamily="18" charset="0"/>
              </a:rPr>
              <a:t> Vase cylindrique de 1L,</a:t>
            </a:r>
          </a:p>
          <a:p>
            <a:pPr marL="180000" algn="just">
              <a:buFont typeface="Wingdings" pitchFamily="2" charset="2"/>
              <a:buChar char="§"/>
            </a:pPr>
            <a:r>
              <a:rPr lang="fr-FR" sz="2400" dirty="0" smtClean="0">
                <a:latin typeface="Times New Roman" pitchFamily="18" charset="0"/>
                <a:cs typeface="Times New Roman" pitchFamily="18" charset="0"/>
              </a:rPr>
              <a:t>système thermostatique,</a:t>
            </a:r>
          </a:p>
          <a:p>
            <a:pPr marL="180000" algn="just">
              <a:buFont typeface="Wingdings" pitchFamily="2" charset="2"/>
              <a:buChar char="§"/>
            </a:pPr>
            <a:r>
              <a:rPr lang="fr-FR" sz="2400" dirty="0" smtClean="0">
                <a:latin typeface="Times New Roman" pitchFamily="18" charset="0"/>
                <a:cs typeface="Times New Roman" pitchFamily="18" charset="0"/>
              </a:rPr>
              <a:t>Dispositif assurant un  </a:t>
            </a:r>
            <a:endParaRPr lang="fr-FR" sz="2400" dirty="0" smtClean="0">
              <a:latin typeface="Times New Roman" pitchFamily="18" charset="0"/>
              <a:cs typeface="Times New Roman" pitchFamily="18" charset="0"/>
            </a:endParaRPr>
          </a:p>
          <a:p>
            <a:pPr marL="180000" algn="just"/>
            <a:r>
              <a:rPr lang="fr-FR" sz="2400" dirty="0" smtClean="0">
                <a:latin typeface="Times New Roman" pitchFamily="18" charset="0"/>
                <a:cs typeface="Times New Roman" pitchFamily="18" charset="0"/>
              </a:rPr>
              <a:t>mouvement </a:t>
            </a:r>
            <a:r>
              <a:rPr lang="fr-FR" sz="2400" dirty="0" smtClean="0">
                <a:latin typeface="Times New Roman" pitchFamily="18" charset="0"/>
                <a:cs typeface="Times New Roman" pitchFamily="18" charset="0"/>
              </a:rPr>
              <a:t>vertical alternatif de monté descente</a:t>
            </a:r>
            <a:r>
              <a:rPr lang="fr-FR" sz="2400" dirty="0" smtClean="0">
                <a:latin typeface="Times New Roman" pitchFamily="18" charset="0"/>
                <a:cs typeface="Times New Roman" pitchFamily="18" charset="0"/>
              </a:rPr>
              <a:t>,</a:t>
            </a:r>
          </a:p>
          <a:p>
            <a:pPr marL="180000" algn="just">
              <a:lnSpc>
                <a:spcPct val="150000"/>
              </a:lnSpc>
              <a:buFont typeface="Wingdings" pitchFamily="2" charset="2"/>
              <a:buChar char="Ø"/>
            </a:pPr>
            <a:r>
              <a:rPr lang="fr-FR" sz="2800" b="1" u="sng" dirty="0" smtClean="0">
                <a:solidFill>
                  <a:srgbClr val="660033"/>
                </a:solidFill>
                <a:latin typeface="Times New Roman" pitchFamily="18" charset="0"/>
                <a:cs typeface="Times New Roman" pitchFamily="18" charset="0"/>
              </a:rPr>
              <a:t>Normes : </a:t>
            </a:r>
          </a:p>
          <a:p>
            <a:pPr fontAlgn="base"/>
            <a:r>
              <a:rPr lang="fr-FR" sz="2800" dirty="0" smtClean="0">
                <a:latin typeface="Times New Roman" pitchFamily="18" charset="0"/>
                <a:cs typeface="Times New Roman" pitchFamily="18" charset="0"/>
              </a:rPr>
              <a:t>Pour les </a:t>
            </a:r>
            <a:r>
              <a:rPr lang="fr-FR" sz="2800" dirty="0" err="1" smtClean="0">
                <a:latin typeface="Times New Roman" pitchFamily="18" charset="0"/>
                <a:cs typeface="Times New Roman" pitchFamily="18" charset="0"/>
              </a:rPr>
              <a:t>Cps</a:t>
            </a:r>
            <a:r>
              <a:rPr lang="fr-FR" sz="2800" dirty="0" smtClean="0">
                <a:latin typeface="Times New Roman" pitchFamily="18" charset="0"/>
                <a:cs typeface="Times New Roman" pitchFamily="18" charset="0"/>
              </a:rPr>
              <a:t> conventionnels :</a:t>
            </a:r>
          </a:p>
          <a:p>
            <a:pPr fontAlgn="base"/>
            <a:r>
              <a:rPr lang="fr-FR" sz="2800" dirty="0" smtClean="0">
                <a:latin typeface="Times New Roman" pitchFamily="18" charset="0"/>
                <a:cs typeface="Times New Roman" pitchFamily="18" charset="0"/>
              </a:rPr>
              <a:t>dans l’eau à 37±2°C =&gt; t &lt;15` </a:t>
            </a:r>
          </a:p>
          <a:p>
            <a:pPr marL="180000" algn="just">
              <a:lnSpc>
                <a:spcPct val="150000"/>
              </a:lnSpc>
              <a:buFont typeface="Arial" pitchFamily="34" charset="0"/>
              <a:buChar char="•"/>
            </a:pPr>
            <a:endParaRPr lang="fr-FR" sz="2800" b="1" u="sng" dirty="0" smtClean="0">
              <a:latin typeface="Times New Roman" pitchFamily="18" charset="0"/>
              <a:cs typeface="Times New Roman" pitchFamily="18" charset="0"/>
            </a:endParaRPr>
          </a:p>
          <a:p>
            <a:pPr marL="180000" algn="just">
              <a:lnSpc>
                <a:spcPct val="150000"/>
              </a:lnSpc>
            </a:pPr>
            <a:endParaRPr lang="fr-FR" sz="2800" b="1" u="sng" dirty="0" smtClean="0">
              <a:solidFill>
                <a:srgbClr val="FF0000"/>
              </a:solidFill>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grayscl/>
            <a:biLevel thresh="50000"/>
          </a:blip>
          <a:srcRect/>
          <a:stretch>
            <a:fillRect/>
          </a:stretch>
        </p:blipFill>
        <p:spPr bwMode="auto">
          <a:xfrm>
            <a:off x="6156176" y="1484784"/>
            <a:ext cx="2789686" cy="2571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noChangeArrowheads="1"/>
          </p:cNvPicPr>
          <p:nvPr/>
        </p:nvPicPr>
        <p:blipFill>
          <a:blip r:embed="rId3" cstate="print"/>
          <a:srcRect/>
          <a:stretch>
            <a:fillRect/>
          </a:stretch>
        </p:blipFill>
        <p:spPr bwMode="auto">
          <a:xfrm>
            <a:off x="6588224" y="4221088"/>
            <a:ext cx="2344733"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568952" cy="2677656"/>
          </a:xfrm>
          <a:prstGeom prst="rect">
            <a:avLst/>
          </a:prstGeom>
        </p:spPr>
        <p:txBody>
          <a:bodyPr wrap="square">
            <a:spAutoFit/>
          </a:bodyPr>
          <a:lstStyle/>
          <a:p>
            <a:pPr>
              <a:buFont typeface="Wingdings" pitchFamily="2" charset="2"/>
              <a:buChar char="q"/>
            </a:pPr>
            <a:r>
              <a:rPr lang="fr-FR" sz="2400" b="1" u="sng" dirty="0" smtClean="0">
                <a:solidFill>
                  <a:srgbClr val="008000"/>
                </a:solidFill>
                <a:latin typeface="Times New Roman" pitchFamily="18" charset="0"/>
                <a:cs typeface="Times New Roman" pitchFamily="18" charset="0"/>
              </a:rPr>
              <a:t> Essai de dissolution</a:t>
            </a:r>
          </a:p>
          <a:p>
            <a:pPr>
              <a:buFont typeface="Wingdings" pitchFamily="2" charset="2"/>
              <a:buChar char="Ø"/>
            </a:pPr>
            <a:r>
              <a:rPr lang="fr-FR" sz="2400" b="1" u="sng" dirty="0" smtClean="0">
                <a:solidFill>
                  <a:srgbClr val="660033"/>
                </a:solidFill>
                <a:latin typeface="Times New Roman" pitchFamily="18" charset="0"/>
                <a:cs typeface="Times New Roman" pitchFamily="18" charset="0"/>
              </a:rPr>
              <a:t>Principe:</a:t>
            </a:r>
          </a:p>
          <a:p>
            <a:r>
              <a:rPr lang="fr-FR" sz="2400" dirty="0" smtClean="0">
                <a:latin typeface="Times New Roman" pitchFamily="18" charset="0"/>
                <a:cs typeface="Times New Roman" pitchFamily="18" charset="0"/>
              </a:rPr>
              <a:t>destiné </a:t>
            </a:r>
            <a:r>
              <a:rPr lang="fr-FR" sz="2400" dirty="0" smtClean="0">
                <a:latin typeface="Times New Roman" pitchFamily="18" charset="0"/>
                <a:cs typeface="Times New Roman" pitchFamily="18" charset="0"/>
              </a:rPr>
              <a:t>à déterminer la +/- </a:t>
            </a:r>
            <a:r>
              <a:rPr lang="fr-FR" sz="2400" dirty="0" smtClean="0">
                <a:latin typeface="Times New Roman" pitchFamily="18" charset="0"/>
                <a:cs typeface="Times New Roman" pitchFamily="18" charset="0"/>
              </a:rPr>
              <a:t>grande </a:t>
            </a:r>
            <a:r>
              <a:rPr lang="fr-FR" sz="2400" dirty="0" smtClean="0">
                <a:latin typeface="Times New Roman" pitchFamily="18" charset="0"/>
                <a:cs typeface="Times New Roman" pitchFamily="18" charset="0"/>
              </a:rPr>
              <a:t>aptitude des formes galéniques à laisser passer en solution, dans un milieu déterminé, le ou les PA qu’elles contiennent</a:t>
            </a:r>
            <a:r>
              <a:rPr lang="fr-FR" sz="2400" dirty="0" smtClean="0">
                <a:latin typeface="Times New Roman" pitchFamily="18" charset="0"/>
                <a:cs typeface="Times New Roman" pitchFamily="18" charset="0"/>
              </a:rPr>
              <a:t>.</a:t>
            </a:r>
          </a:p>
          <a:p>
            <a:endParaRPr lang="fr-FR" sz="2400" dirty="0" smtClean="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6263110" y="2132856"/>
            <a:ext cx="2880890" cy="2438530"/>
          </a:xfrm>
          <a:prstGeom prst="rect">
            <a:avLst/>
          </a:prstGeom>
          <a:noFill/>
          <a:ln w="9525">
            <a:noFill/>
            <a:miter lim="800000"/>
            <a:headEnd/>
            <a:tailEnd/>
          </a:ln>
          <a:effectLst/>
        </p:spPr>
      </p:pic>
      <p:sp>
        <p:nvSpPr>
          <p:cNvPr id="5" name="ZoneTexte 4"/>
          <p:cNvSpPr txBox="1"/>
          <p:nvPr/>
        </p:nvSpPr>
        <p:spPr>
          <a:xfrm>
            <a:off x="467544" y="2348880"/>
            <a:ext cx="5616624" cy="2308324"/>
          </a:xfrm>
          <a:prstGeom prst="rect">
            <a:avLst/>
          </a:prstGeom>
          <a:noFill/>
        </p:spPr>
        <p:txBody>
          <a:bodyPr wrap="square" rtlCol="0">
            <a:spAutoFit/>
          </a:bodyPr>
          <a:lstStyle/>
          <a:p>
            <a:pPr>
              <a:buFont typeface="Wingdings" pitchFamily="2" charset="2"/>
              <a:buChar char="Ø"/>
            </a:pPr>
            <a:r>
              <a:rPr lang="fr-FR" sz="2400" b="1" u="sng" dirty="0" smtClean="0">
                <a:solidFill>
                  <a:srgbClr val="660033"/>
                </a:solidFill>
                <a:latin typeface="Times New Roman" pitchFamily="18" charset="0"/>
                <a:cs typeface="Times New Roman" pitchFamily="18" charset="0"/>
              </a:rPr>
              <a:t>Appareils:</a:t>
            </a:r>
          </a:p>
          <a:p>
            <a:r>
              <a:rPr lang="fr-FR" sz="2400" dirty="0" smtClean="0">
                <a:latin typeface="Times New Roman" pitchFamily="18" charset="0"/>
                <a:cs typeface="Times New Roman" pitchFamily="18" charset="0"/>
              </a:rPr>
              <a:t>P</a:t>
            </a:r>
            <a:r>
              <a:rPr lang="fr-FR" sz="2400" dirty="0" smtClean="0">
                <a:latin typeface="Times New Roman" pitchFamily="18" charset="0"/>
                <a:cs typeface="Times New Roman" pitchFamily="18" charset="0"/>
              </a:rPr>
              <a:t>lacer </a:t>
            </a:r>
            <a:r>
              <a:rPr lang="fr-FR" sz="2400" dirty="0" smtClean="0">
                <a:latin typeface="Times New Roman" pitchFamily="18" charset="0"/>
                <a:cs typeface="Times New Roman" pitchFamily="18" charset="0"/>
              </a:rPr>
              <a:t>les </a:t>
            </a:r>
            <a:r>
              <a:rPr lang="fr-FR" sz="2400" dirty="0" err="1" smtClean="0">
                <a:latin typeface="Times New Roman" pitchFamily="18" charset="0"/>
                <a:cs typeface="Times New Roman" pitchFamily="18" charset="0"/>
              </a:rPr>
              <a:t>Cps</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au fond </a:t>
            </a:r>
            <a:r>
              <a:rPr lang="fr-FR" sz="2400" dirty="0" smtClean="0">
                <a:latin typeface="Times New Roman" pitchFamily="18" charset="0"/>
                <a:cs typeface="Times New Roman" pitchFamily="18" charset="0"/>
              </a:rPr>
              <a:t>des </a:t>
            </a:r>
            <a:r>
              <a:rPr lang="fr-FR" sz="2400" dirty="0" smtClean="0">
                <a:latin typeface="Times New Roman" pitchFamily="18" charset="0"/>
                <a:cs typeface="Times New Roman" pitchFamily="18" charset="0"/>
              </a:rPr>
              <a:t>récipients contenant un bain de dissolution maintenu à 37 +/- 0,5°C</a:t>
            </a:r>
            <a:r>
              <a:rPr lang="fr-FR" sz="2400" dirty="0" smtClean="0">
                <a:latin typeface="Times New Roman" pitchFamily="18" charset="0"/>
                <a:cs typeface="Times New Roman" pitchFamily="18" charset="0"/>
              </a:rPr>
              <a:t>.</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Calculer </a:t>
            </a:r>
            <a:r>
              <a:rPr lang="fr-FR" sz="2400" dirty="0" smtClean="0">
                <a:latin typeface="Times New Roman" pitchFamily="18" charset="0"/>
                <a:cs typeface="Times New Roman" pitchFamily="18" charset="0"/>
              </a:rPr>
              <a:t>le % de PA dissous en fonction du temps</a:t>
            </a:r>
          </a:p>
        </p:txBody>
      </p:sp>
      <p:pic>
        <p:nvPicPr>
          <p:cNvPr id="61442" name="Picture 2"/>
          <p:cNvPicPr>
            <a:picLocks noChangeAspect="1" noChangeArrowheads="1"/>
          </p:cNvPicPr>
          <p:nvPr/>
        </p:nvPicPr>
        <p:blipFill>
          <a:blip r:embed="rId3" cstate="print"/>
          <a:srcRect/>
          <a:stretch>
            <a:fillRect/>
          </a:stretch>
        </p:blipFill>
        <p:spPr bwMode="auto">
          <a:xfrm>
            <a:off x="2123728" y="4365104"/>
            <a:ext cx="1466850" cy="1914525"/>
          </a:xfrm>
          <a:prstGeom prst="rect">
            <a:avLst/>
          </a:prstGeom>
          <a:noFill/>
          <a:ln w="9525">
            <a:noFill/>
            <a:miter lim="800000"/>
            <a:headEnd/>
            <a:tailEnd/>
          </a:ln>
        </p:spPr>
      </p:pic>
      <p:pic>
        <p:nvPicPr>
          <p:cNvPr id="61443" name="Picture 3"/>
          <p:cNvPicPr>
            <a:picLocks noChangeAspect="1" noChangeArrowheads="1"/>
          </p:cNvPicPr>
          <p:nvPr/>
        </p:nvPicPr>
        <p:blipFill>
          <a:blip r:embed="rId4" cstate="print"/>
          <a:srcRect/>
          <a:stretch>
            <a:fillRect/>
          </a:stretch>
        </p:blipFill>
        <p:spPr bwMode="auto">
          <a:xfrm>
            <a:off x="4211960" y="4365104"/>
            <a:ext cx="1428750" cy="2028825"/>
          </a:xfrm>
          <a:prstGeom prst="rect">
            <a:avLst/>
          </a:prstGeom>
          <a:noFill/>
          <a:ln w="9525">
            <a:noFill/>
            <a:miter lim="800000"/>
            <a:headEnd/>
            <a:tailEnd/>
          </a:ln>
        </p:spPr>
      </p:pic>
      <p:sp>
        <p:nvSpPr>
          <p:cNvPr id="8" name="ZoneTexte 7"/>
          <p:cNvSpPr txBox="1"/>
          <p:nvPr/>
        </p:nvSpPr>
        <p:spPr>
          <a:xfrm>
            <a:off x="2195736" y="6309320"/>
            <a:ext cx="1152128" cy="461665"/>
          </a:xfrm>
          <a:prstGeom prst="rect">
            <a:avLst/>
          </a:prstGeom>
          <a:noFill/>
        </p:spPr>
        <p:txBody>
          <a:bodyPr wrap="square" rtlCol="0">
            <a:spAutoFit/>
          </a:bodyPr>
          <a:lstStyle/>
          <a:p>
            <a:r>
              <a:rPr lang="fr-FR" sz="2400" dirty="0" smtClean="0"/>
              <a:t>Palette </a:t>
            </a:r>
            <a:endParaRPr lang="fr-FR" sz="2400" dirty="0"/>
          </a:p>
        </p:txBody>
      </p:sp>
      <p:sp>
        <p:nvSpPr>
          <p:cNvPr id="9" name="ZoneTexte 8"/>
          <p:cNvSpPr txBox="1"/>
          <p:nvPr/>
        </p:nvSpPr>
        <p:spPr>
          <a:xfrm>
            <a:off x="4572000" y="6309320"/>
            <a:ext cx="1080120" cy="461665"/>
          </a:xfrm>
          <a:prstGeom prst="rect">
            <a:avLst/>
          </a:prstGeom>
          <a:noFill/>
        </p:spPr>
        <p:txBody>
          <a:bodyPr wrap="square" rtlCol="0">
            <a:spAutoFit/>
          </a:bodyPr>
          <a:lstStyle/>
          <a:p>
            <a:r>
              <a:rPr lang="fr-FR" sz="2400" dirty="0" smtClean="0"/>
              <a:t>panier</a:t>
            </a:r>
            <a:endParaRPr lang="fr-FR" sz="2400" dirty="0"/>
          </a:p>
        </p:txBody>
      </p:sp>
      <p:sp>
        <p:nvSpPr>
          <p:cNvPr id="10" name="ZoneTexte 9"/>
          <p:cNvSpPr txBox="1"/>
          <p:nvPr/>
        </p:nvSpPr>
        <p:spPr>
          <a:xfrm>
            <a:off x="6372200" y="4725144"/>
            <a:ext cx="2555776" cy="461665"/>
          </a:xfrm>
          <a:prstGeom prst="rect">
            <a:avLst/>
          </a:prstGeom>
          <a:noFill/>
        </p:spPr>
        <p:txBody>
          <a:bodyPr wrap="square" rtlCol="0">
            <a:spAutoFit/>
          </a:bodyPr>
          <a:lstStyle/>
          <a:p>
            <a:r>
              <a:rPr lang="fr-FR" sz="2400" dirty="0" smtClean="0"/>
              <a:t>Appareil a palette </a:t>
            </a:r>
            <a:endParaRPr lang="fr-FR"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2204864"/>
            <a:ext cx="6408712" cy="1754326"/>
          </a:xfrm>
          <a:prstGeom prst="rect">
            <a:avLst/>
          </a:prstGeom>
          <a:noFill/>
        </p:spPr>
        <p:txBody>
          <a:bodyPr wrap="square" rtlCol="0">
            <a:spAutoFit/>
          </a:bodyPr>
          <a:lstStyle/>
          <a:p>
            <a:pPr algn="ctr"/>
            <a:r>
              <a:rPr lang="fr-FR" sz="5400" dirty="0" smtClean="0">
                <a:solidFill>
                  <a:srgbClr val="FF0000"/>
                </a:solidFill>
                <a:latin typeface="Comic Sans MS" pitchFamily="66" charset="0"/>
              </a:rPr>
              <a:t>Merci de votre attention</a:t>
            </a:r>
            <a:endParaRPr lang="fr-FR" sz="5400" dirty="0">
              <a:solidFill>
                <a:srgbClr val="FF0000"/>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85728"/>
            <a:ext cx="8643998" cy="4401205"/>
          </a:xfrm>
          <a:prstGeom prst="rect">
            <a:avLst/>
          </a:prstGeom>
          <a:noFill/>
        </p:spPr>
        <p:txBody>
          <a:bodyPr wrap="square" rtlCol="0">
            <a:spAutoFit/>
          </a:bodyPr>
          <a:lstStyle/>
          <a:p>
            <a:pPr marL="457200" lvl="0" indent="-457200"/>
            <a:r>
              <a:rPr lang="fr-FR" sz="2400" b="1" u="sng" dirty="0" smtClean="0">
                <a:solidFill>
                  <a:srgbClr val="C00000"/>
                </a:solidFill>
                <a:latin typeface="Times New Roman" pitchFamily="18" charset="0"/>
                <a:cs typeface="Times New Roman" pitchFamily="18" charset="0"/>
              </a:rPr>
              <a:t>3- INCONVÉNIENTS :</a:t>
            </a:r>
          </a:p>
          <a:p>
            <a:pPr marL="457200" lvl="0" indent="-457200" algn="ctr"/>
            <a:endParaRPr lang="fr-FR" sz="2800" b="1" u="sng" dirty="0" smtClean="0">
              <a:solidFill>
                <a:srgbClr val="C00000"/>
              </a:solidFill>
              <a:latin typeface="Times New Roman" pitchFamily="18" charset="0"/>
              <a:cs typeface="Times New Roman" pitchFamily="18" charset="0"/>
            </a:endParaRPr>
          </a:p>
          <a:p>
            <a:pPr>
              <a:buBlip>
                <a:blip r:embed="rId2"/>
              </a:buBlip>
            </a:pPr>
            <a:r>
              <a:rPr lang="fr-FR" sz="2800" dirty="0" smtClean="0">
                <a:latin typeface="Times New Roman" pitchFamily="18" charset="0"/>
                <a:cs typeface="Times New Roman" pitchFamily="18" charset="0"/>
              </a:rPr>
              <a:t> Contre indiqués aux enfants  &lt; 06 ans.</a:t>
            </a:r>
          </a:p>
          <a:p>
            <a:pPr>
              <a:buBlip>
                <a:blip r:embed="rId2"/>
              </a:buBlip>
            </a:pPr>
            <a:r>
              <a:rPr lang="fr-FR" sz="2800" dirty="0" smtClean="0">
                <a:latin typeface="Times New Roman" pitchFamily="18" charset="0"/>
                <a:cs typeface="Times New Roman" pitchFamily="18" charset="0"/>
              </a:rPr>
              <a:t> Forme condensée, si le délitement n’est pas rapidement assuré, peut être nuisible pour la muqueuse digestive.</a:t>
            </a:r>
          </a:p>
          <a:p>
            <a:pPr lvl="0">
              <a:buBlip>
                <a:blip r:embed="rId2"/>
              </a:buBlip>
            </a:pPr>
            <a:r>
              <a:rPr lang="fr-FR" sz="2800" dirty="0" smtClean="0">
                <a:latin typeface="Times New Roman" pitchFamily="18" charset="0"/>
                <a:cs typeface="Times New Roman" pitchFamily="18" charset="0"/>
              </a:rPr>
              <a:t> La mise au point est délicate : si le mode de fabrication n’est pas parfaitement étudié, le comprimé risque de ne pas se déliter dans le tube digestif.</a:t>
            </a:r>
          </a:p>
          <a:p>
            <a:pPr>
              <a:buBlip>
                <a:blip r:embed="rId2"/>
              </a:buBlip>
            </a:pPr>
            <a:r>
              <a:rPr lang="fr-FR" sz="2800" dirty="0" smtClean="0">
                <a:latin typeface="Times New Roman" pitchFamily="18" charset="0"/>
                <a:cs typeface="Times New Roman" pitchFamily="18" charset="0"/>
              </a:rPr>
              <a:t> Les PAs liquides, s’ils ne sont pas en quantité très réduite, ne peuvent être mis en comprimés</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357166"/>
            <a:ext cx="8568952" cy="5816977"/>
          </a:xfrm>
          <a:prstGeom prst="rect">
            <a:avLst/>
          </a:prstGeom>
          <a:noFill/>
        </p:spPr>
        <p:txBody>
          <a:bodyPr wrap="square" rtlCol="0">
            <a:spAutoFit/>
          </a:bodyPr>
          <a:lstStyle/>
          <a:p>
            <a:r>
              <a:rPr lang="fr-FR" sz="2400" b="1" u="sng" dirty="0" smtClean="0">
                <a:solidFill>
                  <a:srgbClr val="C00000"/>
                </a:solidFill>
                <a:latin typeface="Times New Roman" pitchFamily="18" charset="0"/>
                <a:cs typeface="Times New Roman" pitchFamily="18" charset="0"/>
              </a:rPr>
              <a:t>4 - </a:t>
            </a:r>
            <a:r>
              <a:rPr lang="fr-FR" sz="2400" b="1" u="sng" spc="300" dirty="0" smtClean="0">
                <a:solidFill>
                  <a:srgbClr val="C00000"/>
                </a:solidFill>
                <a:latin typeface="Times New Roman" pitchFamily="18" charset="0"/>
                <a:cs typeface="Times New Roman" pitchFamily="18" charset="0"/>
              </a:rPr>
              <a:t>CLASSIFICATION:</a:t>
            </a:r>
            <a:endParaRPr lang="fr-FR" sz="2400" b="1" u="sng" dirty="0" smtClean="0">
              <a:solidFill>
                <a:srgbClr val="C00000"/>
              </a:solidFill>
              <a:latin typeface="Times New Roman" pitchFamily="18" charset="0"/>
              <a:cs typeface="Times New Roman" pitchFamily="18" charset="0"/>
            </a:endParaRPr>
          </a:p>
          <a:p>
            <a:pPr lvl="0"/>
            <a:endParaRPr lang="fr-FR" dirty="0" smtClean="0">
              <a:latin typeface="Times New Roman" pitchFamily="18" charset="0"/>
              <a:cs typeface="Times New Roman" pitchFamily="18" charset="0"/>
            </a:endParaRPr>
          </a:p>
          <a:p>
            <a:pPr lvl="0"/>
            <a:endParaRPr lang="fr-FR" sz="2400" dirty="0" smtClean="0">
              <a:latin typeface="Times New Roman" pitchFamily="18" charset="0"/>
              <a:cs typeface="Times New Roman" pitchFamily="18" charset="0"/>
            </a:endParaRPr>
          </a:p>
          <a:p>
            <a:pPr lvl="0"/>
            <a:r>
              <a:rPr lang="fr-FR" sz="2400" dirty="0" smtClean="0">
                <a:latin typeface="Times New Roman" pitchFamily="18" charset="0"/>
                <a:cs typeface="Times New Roman" pitchFamily="18" charset="0"/>
              </a:rPr>
              <a:t>On distingue pour la voie orale:</a:t>
            </a:r>
          </a:p>
          <a:p>
            <a:pPr lvl="0"/>
            <a:endParaRPr lang="fr-FR" sz="2400" dirty="0" smtClean="0">
              <a:latin typeface="Times New Roman" pitchFamily="18" charset="0"/>
              <a:cs typeface="Times New Roman" pitchFamily="18" charset="0"/>
            </a:endParaRPr>
          </a:p>
          <a:p>
            <a:pPr marL="457200" lvl="0" indent="-457200">
              <a:buFont typeface="+mj-lt"/>
              <a:buAutoNum type="arabicPeriod"/>
            </a:pPr>
            <a:r>
              <a:rPr lang="fr-FR" sz="2400" dirty="0" smtClean="0">
                <a:latin typeface="Times New Roman" pitchFamily="18" charset="0"/>
                <a:cs typeface="Times New Roman" pitchFamily="18" charset="0"/>
              </a:rPr>
              <a:t>Comprimés non enrobés.</a:t>
            </a:r>
          </a:p>
          <a:p>
            <a:pPr marL="457200" lvl="0" indent="-457200">
              <a:buFont typeface="+mj-lt"/>
              <a:buAutoNum type="arabicPeriod"/>
            </a:pPr>
            <a:r>
              <a:rPr lang="fr-FR" sz="2400" dirty="0" smtClean="0">
                <a:latin typeface="Times New Roman" pitchFamily="18" charset="0"/>
                <a:cs typeface="Times New Roman" pitchFamily="18" charset="0"/>
              </a:rPr>
              <a:t>Comprimés enrobés.</a:t>
            </a:r>
          </a:p>
          <a:p>
            <a:pPr marL="457200" lvl="0" indent="-457200">
              <a:buFont typeface="+mj-lt"/>
              <a:buAutoNum type="arabicPeriod"/>
            </a:pPr>
            <a:r>
              <a:rPr lang="fr-FR" sz="2400" dirty="0" smtClean="0">
                <a:latin typeface="Times New Roman" pitchFamily="18" charset="0"/>
                <a:cs typeface="Times New Roman" pitchFamily="18" charset="0"/>
              </a:rPr>
              <a:t>Comprimés effervescents</a:t>
            </a:r>
          </a:p>
          <a:p>
            <a:pPr marL="457200" lvl="0" indent="-457200">
              <a:buFont typeface="+mj-lt"/>
              <a:buAutoNum type="arabicPeriod"/>
            </a:pPr>
            <a:r>
              <a:rPr lang="fr-FR" sz="2400" dirty="0" smtClean="0">
                <a:latin typeface="Times New Roman" pitchFamily="18" charset="0"/>
                <a:cs typeface="Times New Roman" pitchFamily="18" charset="0"/>
              </a:rPr>
              <a:t>Comprimés solubles.</a:t>
            </a:r>
          </a:p>
          <a:p>
            <a:pPr marL="457200" lvl="0" indent="-457200">
              <a:buFont typeface="+mj-lt"/>
              <a:buAutoNum type="arabicPeriod"/>
            </a:pPr>
            <a:r>
              <a:rPr lang="fr-FR" sz="2400" dirty="0" smtClean="0">
                <a:latin typeface="Times New Roman" pitchFamily="18" charset="0"/>
                <a:cs typeface="Times New Roman" pitchFamily="18" charset="0"/>
              </a:rPr>
              <a:t>Comprimés dispersibles.</a:t>
            </a:r>
          </a:p>
          <a:p>
            <a:pPr marL="457200" lvl="0" indent="-457200">
              <a:buFont typeface="+mj-lt"/>
              <a:buAutoNum type="arabicPeriod"/>
            </a:pPr>
            <a:r>
              <a:rPr lang="fr-FR" sz="2400" dirty="0" smtClean="0">
                <a:latin typeface="Times New Roman" pitchFamily="18" charset="0"/>
                <a:cs typeface="Times New Roman" pitchFamily="18" charset="0"/>
              </a:rPr>
              <a:t>Comprimés orodispersibles.</a:t>
            </a:r>
          </a:p>
          <a:p>
            <a:pPr marL="457200" lvl="0" indent="-457200">
              <a:buFont typeface="+mj-lt"/>
              <a:buAutoNum type="arabicPeriod"/>
            </a:pPr>
            <a:r>
              <a:rPr lang="fr-FR" sz="2400" dirty="0" smtClean="0">
                <a:latin typeface="Times New Roman" pitchFamily="18" charset="0"/>
                <a:cs typeface="Times New Roman" pitchFamily="18" charset="0"/>
              </a:rPr>
              <a:t>Comprimés gastro – résistants.</a:t>
            </a:r>
          </a:p>
          <a:p>
            <a:pPr marL="457200" lvl="0" indent="-457200">
              <a:buFont typeface="+mj-lt"/>
              <a:buAutoNum type="arabicPeriod"/>
            </a:pPr>
            <a:r>
              <a:rPr lang="fr-FR" sz="2400" dirty="0" smtClean="0">
                <a:latin typeface="Times New Roman" pitchFamily="18" charset="0"/>
                <a:cs typeface="Times New Roman" pitchFamily="18" charset="0"/>
              </a:rPr>
              <a:t>Comprimés à libération modifiée.</a:t>
            </a:r>
          </a:p>
          <a:p>
            <a:pPr marL="457200" lvl="0" indent="-457200">
              <a:buFont typeface="+mj-lt"/>
              <a:buAutoNum type="arabicPeriod"/>
            </a:pPr>
            <a:r>
              <a:rPr lang="fr-FR" sz="2400" dirty="0" smtClean="0">
                <a:latin typeface="Times New Roman" pitchFamily="18" charset="0"/>
                <a:cs typeface="Times New Roman" pitchFamily="18" charset="0"/>
              </a:rPr>
              <a:t>Comprimés à utiliser dans la cavité buccale.</a:t>
            </a:r>
          </a:p>
          <a:p>
            <a:pPr marL="457200" lvl="0" indent="-457200">
              <a:buFont typeface="+mj-lt"/>
              <a:buAutoNum type="arabicPeriod"/>
            </a:pPr>
            <a:r>
              <a:rPr lang="fr-FR" sz="2400" dirty="0" smtClean="0">
                <a:latin typeface="Times New Roman" pitchFamily="18" charset="0"/>
                <a:cs typeface="Times New Roman" pitchFamily="18" charset="0"/>
              </a:rPr>
              <a:t>Lyophilisats oraux.</a:t>
            </a:r>
          </a:p>
          <a:p>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3140968"/>
            <a:ext cx="8280920" cy="584775"/>
          </a:xfrm>
          <a:prstGeom prst="rect">
            <a:avLst/>
          </a:prstGeom>
          <a:noFill/>
        </p:spPr>
        <p:txBody>
          <a:bodyPr wrap="square" rtlCol="0">
            <a:spAutoFit/>
          </a:bodyPr>
          <a:lstStyle/>
          <a:p>
            <a:pPr algn="ctr"/>
            <a:r>
              <a:rPr lang="fr-FR" sz="3200" b="1" dirty="0" smtClean="0">
                <a:ln w="11430"/>
                <a:solidFill>
                  <a:srgbClr val="FF0000"/>
                </a:solidFill>
              </a:rPr>
              <a:t>II- FABRICATION </a:t>
            </a:r>
            <a:endParaRPr lang="fr-FR" sz="32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85728"/>
            <a:ext cx="6192688" cy="3908762"/>
          </a:xfrm>
          <a:prstGeom prst="rect">
            <a:avLst/>
          </a:prstGeom>
          <a:noFill/>
        </p:spPr>
        <p:txBody>
          <a:bodyPr wrap="square" rtlCol="0">
            <a:spAutoFit/>
          </a:bodyPr>
          <a:lstStyle/>
          <a:p>
            <a:pPr algn="just"/>
            <a:r>
              <a:rPr lang="fr-FR" sz="2400" b="1" u="sng" dirty="0" smtClean="0">
                <a:solidFill>
                  <a:srgbClr val="C00000"/>
                </a:solidFill>
                <a:latin typeface="Times New Roman" pitchFamily="18" charset="0"/>
                <a:cs typeface="Times New Roman" pitchFamily="18" charset="0"/>
              </a:rPr>
              <a:t>1-PRINCIPE DE FABRICATION:</a:t>
            </a:r>
          </a:p>
          <a:p>
            <a:pPr algn="just"/>
            <a:endParaRPr lang="fr-FR" sz="2800" b="1" u="sng" dirty="0" smtClean="0">
              <a:solidFill>
                <a:srgbClr val="C00000"/>
              </a:solidFill>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Le principe de la fabrication des </a:t>
            </a:r>
            <a:r>
              <a:rPr lang="fr-FR" sz="2800" dirty="0" err="1" smtClean="0">
                <a:latin typeface="Times New Roman" pitchFamily="18" charset="0"/>
                <a:cs typeface="Times New Roman" pitchFamily="18" charset="0"/>
              </a:rPr>
              <a:t>Cps</a:t>
            </a:r>
            <a:r>
              <a:rPr lang="fr-FR" sz="2800" dirty="0" smtClean="0">
                <a:latin typeface="Times New Roman" pitchFamily="18" charset="0"/>
                <a:cs typeface="Times New Roman" pitchFamily="18" charset="0"/>
              </a:rPr>
              <a:t> est très simple .Il consiste à placer une poudre dans une matrice d’une comprimeuse et de la comprimer entre 02 poinçons.</a:t>
            </a:r>
          </a:p>
          <a:p>
            <a:pPr algn="just"/>
            <a:r>
              <a:rPr lang="fr-FR" sz="2800" dirty="0" smtClean="0">
                <a:latin typeface="Times New Roman" pitchFamily="18" charset="0"/>
                <a:cs typeface="Times New Roman" pitchFamily="18" charset="0"/>
              </a:rPr>
              <a:t>En pratique  la réalisation d’un comprimé est difficile parce que:</a:t>
            </a:r>
          </a:p>
        </p:txBody>
      </p:sp>
      <p:cxnSp>
        <p:nvCxnSpPr>
          <p:cNvPr id="10" name="Connecteur droit 9"/>
          <p:cNvCxnSpPr/>
          <p:nvPr/>
        </p:nvCxnSpPr>
        <p:spPr>
          <a:xfrm rot="5400000">
            <a:off x="-642942" y="2071678"/>
            <a:ext cx="1285884"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cstate="print"/>
          <a:srcRect/>
          <a:stretch>
            <a:fillRect/>
          </a:stretch>
        </p:blipFill>
        <p:spPr bwMode="auto">
          <a:xfrm>
            <a:off x="6654771" y="764704"/>
            <a:ext cx="2489229" cy="2815580"/>
          </a:xfrm>
          <a:prstGeom prst="rect">
            <a:avLst/>
          </a:prstGeom>
          <a:noFill/>
          <a:ln w="9525">
            <a:noFill/>
            <a:miter lim="800000"/>
            <a:headEnd/>
            <a:tailEnd/>
          </a:ln>
        </p:spPr>
      </p:pic>
      <p:sp>
        <p:nvSpPr>
          <p:cNvPr id="5" name="ZoneTexte 4"/>
          <p:cNvSpPr txBox="1"/>
          <p:nvPr/>
        </p:nvSpPr>
        <p:spPr>
          <a:xfrm>
            <a:off x="323528" y="4180344"/>
            <a:ext cx="8820472" cy="2677656"/>
          </a:xfrm>
          <a:prstGeom prst="rect">
            <a:avLst/>
          </a:prstGeom>
          <a:noFill/>
        </p:spPr>
        <p:txBody>
          <a:bodyPr wrap="square" rtlCol="0">
            <a:spAutoFit/>
          </a:bodyPr>
          <a:lstStyle/>
          <a:p>
            <a:pPr>
              <a:buFont typeface="Wingdings" pitchFamily="2" charset="2"/>
              <a:buChar char="ü"/>
            </a:pPr>
            <a:r>
              <a:rPr lang="fr-FR" sz="2800" dirty="0" smtClean="0">
                <a:latin typeface="Times New Roman" pitchFamily="18" charset="0"/>
                <a:cs typeface="Times New Roman" pitchFamily="18" charset="0"/>
              </a:rPr>
              <a:t>Pour avoir une uniformité de poids il faut alimenter et de façon rapide la matrice, avec un volume constant d’une poudre ou d’un grain </a:t>
            </a:r>
            <a:r>
              <a:rPr lang="fr-FR" sz="2800" dirty="0" smtClean="0">
                <a:solidFill>
                  <a:srgbClr val="FF0000"/>
                </a:solidFill>
                <a:latin typeface="Times New Roman" pitchFamily="18" charset="0"/>
                <a:cs typeface="Times New Roman" pitchFamily="18" charset="0"/>
              </a:rPr>
              <a:t>homogène. </a:t>
            </a:r>
            <a:r>
              <a:rPr lang="fr-FR" sz="2800" dirty="0" smtClean="0">
                <a:latin typeface="Times New Roman" pitchFamily="18" charset="0"/>
                <a:cs typeface="Times New Roman" pitchFamily="18" charset="0"/>
              </a:rPr>
              <a:t>et cela nécessite une bonne </a:t>
            </a:r>
            <a:r>
              <a:rPr lang="fr-FR" sz="2800" dirty="0" smtClean="0">
                <a:solidFill>
                  <a:srgbClr val="FF0000"/>
                </a:solidFill>
                <a:latin typeface="Times New Roman" pitchFamily="18" charset="0"/>
                <a:cs typeface="Times New Roman" pitchFamily="18" charset="0"/>
              </a:rPr>
              <a:t>fluidité</a:t>
            </a:r>
            <a:r>
              <a:rPr lang="fr-FR" sz="2800" dirty="0" smtClean="0">
                <a:latin typeface="Times New Roman" pitchFamily="18" charset="0"/>
                <a:cs typeface="Times New Roman" pitchFamily="18" charset="0"/>
              </a:rPr>
              <a:t> de la poudre ou du grain et une </a:t>
            </a:r>
            <a:r>
              <a:rPr lang="fr-FR" sz="2800" dirty="0" smtClean="0">
                <a:solidFill>
                  <a:srgbClr val="FF0000"/>
                </a:solidFill>
                <a:latin typeface="Times New Roman" pitchFamily="18" charset="0"/>
                <a:cs typeface="Times New Roman" pitchFamily="18" charset="0"/>
              </a:rPr>
              <a:t>granulométrie</a:t>
            </a:r>
            <a:r>
              <a:rPr lang="fr-FR" sz="2800" dirty="0" smtClean="0">
                <a:latin typeface="Times New Roman" pitchFamily="18" charset="0"/>
                <a:cs typeface="Times New Roman" pitchFamily="18" charset="0"/>
              </a:rPr>
              <a:t> adaptée.</a:t>
            </a:r>
          </a:p>
          <a:p>
            <a:endParaRPr lang="fr-FR"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352928" cy="4401205"/>
          </a:xfrm>
          <a:prstGeom prst="rect">
            <a:avLst/>
          </a:prstGeom>
        </p:spPr>
        <p:txBody>
          <a:bodyPr wrap="square">
            <a:spAutoFit/>
          </a:bodyPr>
          <a:lstStyle/>
          <a:p>
            <a:pPr marL="457200" indent="-457200">
              <a:buFont typeface="Wingdings" pitchFamily="2" charset="2"/>
              <a:buChar char="ü"/>
            </a:pPr>
            <a:r>
              <a:rPr lang="fr-FR" sz="2800" dirty="0" smtClean="0">
                <a:latin typeface="Times New Roman" pitchFamily="18" charset="0"/>
                <a:cs typeface="Times New Roman" pitchFamily="18" charset="0"/>
              </a:rPr>
              <a:t>Pour avoir des comprimés solides et non friables, les</a:t>
            </a:r>
          </a:p>
          <a:p>
            <a:pPr marL="457200" indent="-457200"/>
            <a:r>
              <a:rPr lang="fr-FR" sz="2800" dirty="0" smtClean="0">
                <a:latin typeface="Times New Roman" pitchFamily="18" charset="0"/>
                <a:cs typeface="Times New Roman" pitchFamily="18" charset="0"/>
              </a:rPr>
              <a:t>particules doivent pouvoir s’agglutiner les unes aux</a:t>
            </a:r>
          </a:p>
          <a:p>
            <a:pPr marL="457200" indent="-457200"/>
            <a:r>
              <a:rPr lang="fr-FR" sz="2800" dirty="0" smtClean="0">
                <a:latin typeface="Times New Roman" pitchFamily="18" charset="0"/>
                <a:cs typeface="Times New Roman" pitchFamily="18" charset="0"/>
              </a:rPr>
              <a:t>autres .Toutefois cette  propriété d’agglutination ne doit</a:t>
            </a:r>
          </a:p>
          <a:p>
            <a:pPr marL="457200" indent="-457200"/>
            <a:r>
              <a:rPr lang="fr-FR" sz="2800" dirty="0" smtClean="0">
                <a:latin typeface="Times New Roman" pitchFamily="18" charset="0"/>
                <a:cs typeface="Times New Roman" pitchFamily="18" charset="0"/>
              </a:rPr>
              <a:t>pas telle que le grain adhère au poinçons et à la matrice</a:t>
            </a:r>
          </a:p>
          <a:p>
            <a:pPr marL="457200" indent="-457200"/>
            <a:r>
              <a:rPr lang="fr-FR" sz="2800" dirty="0" smtClean="0">
                <a:latin typeface="Times New Roman" pitchFamily="18" charset="0"/>
                <a:cs typeface="Times New Roman" pitchFamily="18" charset="0"/>
              </a:rPr>
              <a:t>ou que le comprimé se délite mal.</a:t>
            </a:r>
          </a:p>
          <a:p>
            <a:pPr marL="457200" indent="-457200"/>
            <a:endParaRPr lang="fr-FR" sz="2800" dirty="0" smtClean="0">
              <a:latin typeface="Times New Roman" pitchFamily="18" charset="0"/>
              <a:cs typeface="Times New Roman" pitchFamily="18" charset="0"/>
            </a:endParaRPr>
          </a:p>
          <a:p>
            <a:pPr marL="457200" indent="-457200"/>
            <a:r>
              <a:rPr lang="fr-FR" sz="2800" dirty="0" smtClean="0">
                <a:latin typeface="Times New Roman" pitchFamily="18" charset="0"/>
                <a:cs typeface="Times New Roman" pitchFamily="18" charset="0"/>
              </a:rPr>
              <a:t>=&gt; le recours à des </a:t>
            </a:r>
            <a:r>
              <a:rPr lang="fr-FR" sz="2800" dirty="0" smtClean="0">
                <a:solidFill>
                  <a:srgbClr val="FF0000"/>
                </a:solidFill>
                <a:latin typeface="Times New Roman" pitchFamily="18" charset="0"/>
                <a:cs typeface="Times New Roman" pitchFamily="18" charset="0"/>
              </a:rPr>
              <a:t>excipients</a:t>
            </a:r>
            <a:r>
              <a:rPr lang="fr-FR" sz="2800" dirty="0" smtClean="0">
                <a:latin typeface="Times New Roman" pitchFamily="18" charset="0"/>
                <a:cs typeface="Times New Roman" pitchFamily="18" charset="0"/>
              </a:rPr>
              <a:t> et à une opération de</a:t>
            </a:r>
          </a:p>
          <a:p>
            <a:pPr marL="457200" indent="-457200"/>
            <a:r>
              <a:rPr lang="fr-FR" sz="2800" dirty="0" smtClean="0">
                <a:latin typeface="Times New Roman" pitchFamily="18" charset="0"/>
                <a:cs typeface="Times New Roman" pitchFamily="18" charset="0"/>
              </a:rPr>
              <a:t>densification </a:t>
            </a:r>
            <a:r>
              <a:rPr lang="fr-FR" sz="2800" dirty="0" smtClean="0">
                <a:solidFill>
                  <a:srgbClr val="FF0000"/>
                </a:solidFill>
                <a:latin typeface="Times New Roman" pitchFamily="18" charset="0"/>
                <a:cs typeface="Times New Roman" pitchFamily="18" charset="0"/>
              </a:rPr>
              <a:t>(granulation) </a:t>
            </a:r>
            <a:r>
              <a:rPr lang="fr-FR" sz="2800" dirty="0" smtClean="0">
                <a:latin typeface="Times New Roman" pitchFamily="18" charset="0"/>
                <a:cs typeface="Times New Roman" pitchFamily="18" charset="0"/>
              </a:rPr>
              <a:t>est le plus souvent</a:t>
            </a:r>
          </a:p>
          <a:p>
            <a:pPr marL="457200" indent="-457200"/>
            <a:r>
              <a:rPr lang="fr-FR" sz="2800" dirty="0" smtClean="0">
                <a:latin typeface="Times New Roman" pitchFamily="18" charset="0"/>
                <a:cs typeface="Times New Roman" pitchFamily="18" charset="0"/>
              </a:rPr>
              <a:t>indispensable pour avoir un  grain  ayant des propriétés</a:t>
            </a:r>
          </a:p>
          <a:p>
            <a:pPr marL="457200" indent="-457200"/>
            <a:r>
              <a:rPr lang="fr-FR" sz="2800" dirty="0" smtClean="0">
                <a:latin typeface="Times New Roman" pitchFamily="18" charset="0"/>
                <a:cs typeface="Times New Roman" pitchFamily="18" charset="0"/>
              </a:rPr>
              <a:t>mécaniques favorable  à une compression.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3533</TotalTime>
  <Words>2106</Words>
  <Application>Microsoft Office PowerPoint</Application>
  <PresentationFormat>Affichage à l'écran (4:3)</PresentationFormat>
  <Paragraphs>366</Paragraphs>
  <Slides>48</Slides>
  <Notes>3</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COMPRIMES</vt:lpstr>
      <vt:lpstr>Diapositive 2</vt:lpstr>
      <vt:lpstr>Diapositive 3</vt:lpstr>
      <vt:lpstr>2- AVANTAGES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COMPRIMES</dc:title>
  <dc:creator>Fujitsu</dc:creator>
  <cp:lastModifiedBy>hamid</cp:lastModifiedBy>
  <cp:revision>246</cp:revision>
  <dcterms:created xsi:type="dcterms:W3CDTF">2011-05-26T15:57:23Z</dcterms:created>
  <dcterms:modified xsi:type="dcterms:W3CDTF">2014-12-16T22:42:46Z</dcterms:modified>
</cp:coreProperties>
</file>