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9" r:id="rId29"/>
    <p:sldId id="282" r:id="rId30"/>
    <p:sldId id="283" r:id="rId31"/>
    <p:sldId id="284" r:id="rId32"/>
    <p:sldId id="285" r:id="rId33"/>
    <p:sldId id="286" r:id="rId34"/>
    <p:sldId id="287"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CD30AE4-F769-4861-AAC7-E13A6BB7A731}" type="datetimeFigureOut">
              <a:rPr lang="fr-FR" smtClean="0"/>
              <a:pPr/>
              <a:t>02/12/2014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C49D86-57FA-4839-8554-2934DA3232B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D30AE4-F769-4861-AAC7-E13A6BB7A731}" type="datetimeFigureOut">
              <a:rPr lang="fr-FR" smtClean="0"/>
              <a:pPr/>
              <a:t>02/12/2014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49D86-57FA-4839-8554-2934DA3232B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fr.images.search.yahoo.com/images/view;_ylt=A0PDodo7fOxObzQAt5plAQx.;_ylu=X3oDMTBlMTQ4cGxyBHNlYwNzcgRzbGsDaW1n?back=http://fr.images.search.yahoo.com/search/images?p=SIGLE+DE+LA+PHARMACIE+ALGeRIE&amp;fr=yfp-t-703&amp;fr2=piv-web&amp;tab=organic&amp;ri=3&amp;w=253&amp;h=300&amp;imgurl=i47.servimg.com/u/f47/12/57/82/02/jpg_ph10.jpg&amp;rurl=http://pharm-dz.moninter.net/&amp;size=5.8+KB&amp;name=cr%C3%A9er+un+forum+:+Forum+Algerien+de+Pharmacie+-+Portail&amp;p=SIGLE+DE+LA+PHARMACIE+ALGeRIE&amp;oid=458136098d4affb715e9d571de7f53c3&amp;fr2=piv-web&amp;fr=yfp-t-703&amp;tt=cr%C3%A9er+un+forum+:+Forum+Algerien+de+Pharmacie+-+Portail&amp;b=0&amp;ni=21&amp;no=3&amp;tab=organic&amp;ts=&amp;sigr=10tubvq4d&amp;sigb=13p8a9bni&amp;sigi=11eu26euf&amp;.crumb=FKIAOoW0cf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fr.wikipedia.org/wiki/Fichier:Acetylcholine_metabolisme.pn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2844" y="214290"/>
            <a:ext cx="8858312" cy="6429420"/>
          </a:xfrm>
        </p:spPr>
        <p:txBody>
          <a:bodyPr/>
          <a:lstStyle/>
          <a:p>
            <a:pPr algn="l"/>
            <a:r>
              <a:rPr lang="fr-FR" sz="2000" b="1" dirty="0" smtClean="0">
                <a:solidFill>
                  <a:schemeClr val="tx1"/>
                </a:solidFill>
                <a:latin typeface="Times New Roman" pitchFamily="18" charset="0"/>
                <a:cs typeface="Times New Roman" pitchFamily="18" charset="0"/>
              </a:rPr>
              <a:t>Faculté de médecine</a:t>
            </a:r>
          </a:p>
          <a:p>
            <a:pPr algn="l"/>
            <a:r>
              <a:rPr lang="fr-FR" sz="2000" b="1" dirty="0" smtClean="0">
                <a:solidFill>
                  <a:schemeClr val="tx1"/>
                </a:solidFill>
                <a:latin typeface="Times New Roman" pitchFamily="18" charset="0"/>
                <a:cs typeface="Times New Roman" pitchFamily="18" charset="0"/>
              </a:rPr>
              <a:t>Département de pharmacie </a:t>
            </a:r>
          </a:p>
          <a:p>
            <a:pPr algn="l"/>
            <a:r>
              <a:rPr lang="fr-FR" sz="2000" b="1" dirty="0" smtClean="0">
                <a:solidFill>
                  <a:schemeClr val="tx1"/>
                </a:solidFill>
                <a:latin typeface="Times New Roman" pitchFamily="18" charset="0"/>
                <a:cs typeface="Times New Roman" pitchFamily="18" charset="0"/>
              </a:rPr>
              <a:t>Module de pharmacologie spéciale  </a:t>
            </a:r>
          </a:p>
          <a:p>
            <a:pPr algn="l"/>
            <a:r>
              <a:rPr lang="fr-FR" sz="2000" b="1" dirty="0" smtClean="0">
                <a:solidFill>
                  <a:schemeClr val="tx1"/>
                </a:solidFill>
                <a:latin typeface="Times New Roman" pitchFamily="18" charset="0"/>
                <a:cs typeface="Times New Roman" pitchFamily="18" charset="0"/>
              </a:rPr>
              <a:t>2014/2015</a:t>
            </a:r>
            <a:endParaRPr lang="fr-FR" sz="2000" b="1" dirty="0" smtClean="0">
              <a:solidFill>
                <a:schemeClr val="tx1"/>
              </a:solidFill>
              <a:latin typeface="Times New Roman" pitchFamily="18" charset="0"/>
              <a:cs typeface="Times New Roman" pitchFamily="18" charset="0"/>
            </a:endParaRPr>
          </a:p>
          <a:p>
            <a:pPr algn="l"/>
            <a:r>
              <a:rPr lang="fr-FR" sz="2800" b="1" dirty="0" smtClean="0">
                <a:solidFill>
                  <a:schemeClr val="tx1"/>
                </a:solidFill>
                <a:latin typeface="Times New Roman" pitchFamily="18" charset="0"/>
                <a:cs typeface="Times New Roman" pitchFamily="18" charset="0"/>
              </a:rPr>
              <a:t>Dr.  Guergouri F.Z</a:t>
            </a:r>
          </a:p>
          <a:p>
            <a:endParaRPr lang="fr-FR" sz="2000" b="1" dirty="0" smtClean="0">
              <a:solidFill>
                <a:schemeClr val="tx1"/>
              </a:solidFill>
              <a:latin typeface="Times New Roman" pitchFamily="18" charset="0"/>
              <a:cs typeface="Times New Roman" pitchFamily="18" charset="0"/>
            </a:endParaRPr>
          </a:p>
          <a:p>
            <a:endParaRPr lang="fr-FR" sz="2000" b="1" dirty="0">
              <a:solidFill>
                <a:schemeClr val="tx1"/>
              </a:solidFill>
              <a:latin typeface="Times New Roman" pitchFamily="18" charset="0"/>
              <a:cs typeface="Times New Roman" pitchFamily="18" charset="0"/>
            </a:endParaRPr>
          </a:p>
          <a:p>
            <a:endParaRPr lang="fr-FR" sz="2000" b="1" dirty="0" smtClean="0">
              <a:solidFill>
                <a:schemeClr val="tx1"/>
              </a:solidFill>
              <a:latin typeface="Times New Roman" pitchFamily="18" charset="0"/>
              <a:cs typeface="Times New Roman" pitchFamily="18" charset="0"/>
            </a:endParaRPr>
          </a:p>
          <a:p>
            <a:r>
              <a:rPr lang="fr-FR" sz="4000" b="1" dirty="0" smtClean="0">
                <a:solidFill>
                  <a:srgbClr val="FF0000"/>
                </a:solidFill>
                <a:latin typeface="Times New Roman" pitchFamily="18" charset="0"/>
                <a:cs typeface="Times New Roman" pitchFamily="18" charset="0"/>
              </a:rPr>
              <a:t>PARASYMPATHOMIMETIQUES</a:t>
            </a:r>
          </a:p>
          <a:p>
            <a:r>
              <a:rPr lang="fr-FR" sz="4000" b="1" dirty="0" smtClean="0">
                <a:solidFill>
                  <a:srgbClr val="FF0000"/>
                </a:solidFill>
                <a:latin typeface="Times New Roman" pitchFamily="18" charset="0"/>
                <a:cs typeface="Times New Roman" pitchFamily="18" charset="0"/>
              </a:rPr>
              <a:t>ACETYLCHOLINOMIMETIQUES</a:t>
            </a:r>
          </a:p>
          <a:p>
            <a:endParaRPr lang="fr-FR" dirty="0"/>
          </a:p>
        </p:txBody>
      </p:sp>
      <p:pic>
        <p:nvPicPr>
          <p:cNvPr id="4" name="ihover-img" descr="http://ts3.mm.bing.net/images/thumbnail.aspx?q=1342506404198&amp;id=09e88a38deb25e39aca9f44ba4fc9c9f">
            <a:hlinkClick r:id="rId2"/>
          </p:cNvPr>
          <p:cNvPicPr/>
          <p:nvPr/>
        </p:nvPicPr>
        <p:blipFill>
          <a:blip r:embed="rId3" cstate="print"/>
          <a:srcRect/>
          <a:stretch>
            <a:fillRect/>
          </a:stretch>
        </p:blipFill>
        <p:spPr bwMode="auto">
          <a:xfrm>
            <a:off x="6858016" y="285728"/>
            <a:ext cx="1581150" cy="188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858312" cy="6643710"/>
          </a:xfrm>
        </p:spPr>
        <p:txBody>
          <a:bodyPr>
            <a:normAutofit/>
          </a:bodyPr>
          <a:lstStyle/>
          <a:p>
            <a:pPr>
              <a:buNone/>
            </a:pPr>
            <a:r>
              <a:rPr lang="fr-FR" sz="2800" b="1" dirty="0" smtClean="0">
                <a:latin typeface="Times New Roman" pitchFamily="18" charset="0"/>
                <a:cs typeface="Times New Roman" pitchFamily="18" charset="0"/>
              </a:rPr>
              <a:t>2.   Effets vasculaires: Les vaisseaux comportent des </a:t>
            </a:r>
            <a:r>
              <a:rPr lang="fr-FR"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récepteurs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mais ne reçoivent pas d’innervation cholinergiques. L’INJ d’acétylcholine entraine une vasodilatation artériolaire due à la libération par l’endothélium d’une substance vasodilatatrice, appelée EDRF(</a:t>
            </a:r>
            <a:r>
              <a:rPr lang="fr-FR" sz="2800" b="1" dirty="0" err="1" smtClean="0">
                <a:latin typeface="Times New Roman" pitchFamily="18" charset="0"/>
                <a:cs typeface="Times New Roman" pitchFamily="18" charset="0"/>
              </a:rPr>
              <a:t>endothelium</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derived</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relaxing</a:t>
            </a:r>
            <a:r>
              <a:rPr lang="fr-FR" sz="2800" b="1" dirty="0" smtClean="0">
                <a:latin typeface="Times New Roman" pitchFamily="18" charset="0"/>
                <a:cs typeface="Times New Roman" pitchFamily="18" charset="0"/>
              </a:rPr>
              <a:t> factor) qui est le monoxyde d’azote NO.</a:t>
            </a:r>
          </a:p>
          <a:p>
            <a:pPr>
              <a:buNone/>
            </a:pPr>
            <a:r>
              <a:rPr lang="fr-FR" sz="2800" b="1" dirty="0" smtClean="0">
                <a:latin typeface="Times New Roman" pitchFamily="18" charset="0"/>
                <a:cs typeface="Times New Roman" pitchFamily="18" charset="0"/>
              </a:rPr>
              <a:t>La vasoconstriction paradoxale provoquée par l’acétylcholine sur des coronaires présentant des lésions </a:t>
            </a:r>
            <a:r>
              <a:rPr lang="fr-FR" sz="2800" b="1" dirty="0" err="1" smtClean="0">
                <a:latin typeface="Times New Roman" pitchFamily="18" charset="0"/>
                <a:cs typeface="Times New Roman" pitchFamily="18" charset="0"/>
              </a:rPr>
              <a:t>athéro-mateuses</a:t>
            </a:r>
            <a:r>
              <a:rPr lang="fr-FR" sz="2800" b="1" dirty="0" smtClean="0">
                <a:latin typeface="Times New Roman" pitchFamily="18" charset="0"/>
                <a:cs typeface="Times New Roman" pitchFamily="18" charset="0"/>
              </a:rPr>
              <a:t> s’explique en partie par l’absence de libération d’EDRF par les cellules endothéliales lésées ou absentes.</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500858"/>
          </a:xfrm>
        </p:spPr>
        <p:txBody>
          <a:bodyPr>
            <a:normAutofit/>
          </a:bodyPr>
          <a:lstStyle/>
          <a:p>
            <a:pPr>
              <a:buNone/>
            </a:pPr>
            <a:r>
              <a:rPr lang="fr-FR" sz="2800" b="1" dirty="0" smtClean="0">
                <a:latin typeface="Times New Roman" pitchFamily="18" charset="0"/>
                <a:cs typeface="Times New Roman" pitchFamily="18" charset="0"/>
              </a:rPr>
              <a:t>3.    Effets sur les fibres lisses:(récepteurs M3) </a:t>
            </a:r>
          </a:p>
          <a:p>
            <a:pPr>
              <a:buNone/>
            </a:pPr>
            <a:endParaRPr lang="fr-FR" sz="2800" b="1" dirty="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L’acétylcholine provoque:</a:t>
            </a:r>
          </a:p>
          <a:p>
            <a:pPr>
              <a:buFont typeface="Wingdings" pitchFamily="2" charset="2"/>
              <a:buChar char="ü"/>
            </a:pPr>
            <a:r>
              <a:rPr lang="fr-FR" sz="2800" b="1" dirty="0" smtClean="0">
                <a:latin typeface="Times New Roman" pitchFamily="18" charset="0"/>
                <a:cs typeface="Times New Roman" pitchFamily="18" charset="0"/>
              </a:rPr>
              <a:t>Au niveau de l’intestin, une augmentation du tonus avec parfois une augmentation des contractions </a:t>
            </a:r>
            <a:r>
              <a:rPr lang="fr-FR" sz="2800" b="1" dirty="0" smtClean="0">
                <a:latin typeface="Times New Roman" pitchFamily="18" charset="0"/>
                <a:cs typeface="Times New Roman" pitchFamily="18" charset="0"/>
              </a:rPr>
              <a:t>péristaltiques.</a:t>
            </a:r>
            <a:endParaRPr lang="fr-FR" sz="2800" b="1" dirty="0" smtClean="0">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Au niveau des uretères, une augmentation du tonus.</a:t>
            </a:r>
          </a:p>
          <a:p>
            <a:pPr>
              <a:buFont typeface="Wingdings" pitchFamily="2" charset="2"/>
              <a:buChar char="ü"/>
            </a:pPr>
            <a:r>
              <a:rPr lang="fr-FR" sz="2800" b="1" dirty="0" smtClean="0">
                <a:latin typeface="Times New Roman" pitchFamily="18" charset="0"/>
                <a:cs typeface="Times New Roman" pitchFamily="18" charset="0"/>
              </a:rPr>
              <a:t>Au niveau des bronches, une </a:t>
            </a:r>
            <a:r>
              <a:rPr lang="fr-FR" sz="2800" b="1" dirty="0" err="1" smtClean="0">
                <a:latin typeface="Times New Roman" pitchFamily="18" charset="0"/>
                <a:cs typeface="Times New Roman" pitchFamily="18" charset="0"/>
              </a:rPr>
              <a:t>bronchoconstriction</a:t>
            </a:r>
            <a:r>
              <a:rPr lang="fr-FR" sz="2800" b="1" dirty="0" smtClean="0">
                <a:latin typeface="Times New Roman" pitchFamily="18" charset="0"/>
                <a:cs typeface="Times New Roman" pitchFamily="18" charset="0"/>
              </a:rPr>
              <a:t>. En aérosol, l’acétylcholine peut provoquer une crise d’asthme.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858312" cy="6500858"/>
          </a:xfrm>
        </p:spPr>
        <p:txBody>
          <a:bodyPr>
            <a:normAutofit lnSpcReduction="10000"/>
          </a:bodyPr>
          <a:lstStyle/>
          <a:p>
            <a:pPr>
              <a:buNone/>
            </a:pPr>
            <a:r>
              <a:rPr lang="fr-FR" sz="2800" b="1" dirty="0" smtClean="0">
                <a:latin typeface="Times New Roman" pitchFamily="18" charset="0"/>
                <a:cs typeface="Times New Roman" pitchFamily="18" charset="0"/>
              </a:rPr>
              <a:t>4.    Effets sur les sécrétions </a:t>
            </a:r>
            <a:r>
              <a:rPr lang="fr-FR" sz="2800" b="1" dirty="0" smtClean="0">
                <a:latin typeface="Times New Roman" pitchFamily="18" charset="0"/>
                <a:cs typeface="Times New Roman" pitchFamily="18" charset="0"/>
                <a:sym typeface="Wingdings" pitchFamily="2" charset="2"/>
              </a:rPr>
              <a:t>(récepteurs M3)</a:t>
            </a:r>
          </a:p>
          <a:p>
            <a:pPr>
              <a:buNone/>
            </a:pPr>
            <a:r>
              <a:rPr lang="fr-FR" sz="2800" b="1" dirty="0" smtClean="0">
                <a:latin typeface="Times New Roman" pitchFamily="18" charset="0"/>
                <a:cs typeface="Times New Roman" pitchFamily="18" charset="0"/>
              </a:rPr>
              <a:t>L’acétylcholine augmente les sécrétions digestives(salive abondante), bronchiques(encombrement bronchique), cutanées(sueurs) et lacrymales.</a:t>
            </a:r>
          </a:p>
          <a:p>
            <a:pPr>
              <a:buNone/>
            </a:pPr>
            <a:r>
              <a:rPr lang="fr-FR" sz="2800" b="1" dirty="0" smtClean="0">
                <a:latin typeface="Times New Roman" pitchFamily="18" charset="0"/>
                <a:cs typeface="Times New Roman" pitchFamily="18" charset="0"/>
              </a:rPr>
              <a:t>5.    Effets sur l’</a:t>
            </a:r>
            <a:r>
              <a:rPr lang="fr-FR" sz="2800" b="1" dirty="0" err="1" smtClean="0">
                <a:latin typeface="Times New Roman" pitchFamily="18" charset="0"/>
                <a:cs typeface="Times New Roman" pitchFamily="18" charset="0"/>
              </a:rPr>
              <a:t>oeil</a:t>
            </a:r>
            <a:r>
              <a:rPr lang="fr-FR" sz="2800" b="1" dirty="0" smtClean="0">
                <a:latin typeface="Times New Roman" pitchFamily="18" charset="0"/>
                <a:cs typeface="Times New Roman" pitchFamily="18" charset="0"/>
              </a:rPr>
              <a:t>: (récepteurs M3) l’acétylcholine tend à donner un myosis avec diminution du diamètre de l’iris, ce qui facilite l’écoulement de l’humeur aqueuse et tend à diminuer la pression </a:t>
            </a:r>
            <a:r>
              <a:rPr lang="fr-FR" sz="2800" b="1" dirty="0" err="1" smtClean="0">
                <a:latin typeface="Times New Roman" pitchFamily="18" charset="0"/>
                <a:cs typeface="Times New Roman" pitchFamily="18" charset="0"/>
              </a:rPr>
              <a:t>intra-oculaire</a:t>
            </a:r>
            <a:r>
              <a:rPr lang="fr-FR" sz="2800" b="1" dirty="0" smtClean="0">
                <a:latin typeface="Times New Roman" pitchFamily="18" charset="0"/>
                <a:cs typeface="Times New Roman" pitchFamily="18" charset="0"/>
              </a:rPr>
              <a:t>.</a:t>
            </a:r>
          </a:p>
          <a:p>
            <a:pPr>
              <a:buNone/>
            </a:pPr>
            <a:r>
              <a:rPr lang="fr-FR" sz="2800" b="1" dirty="0" smtClean="0">
                <a:latin typeface="Times New Roman" pitchFamily="18" charset="0"/>
                <a:cs typeface="Times New Roman" pitchFamily="18" charset="0"/>
              </a:rPr>
              <a:t>6.    Effets centraux:  Les effets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au niveau du SNC sont complexes et encore mal connus. Selon les conditions, la stimulation des récepteurs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post-synaptiques provoque une dépolarisation ou une hyperpolarisation. Chez l'animal, leur stimulation entraîne une facilitation de l'apprentissage mais aussi une hypothermie, des tremblements, des convulsions.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lnSpcReduction="10000"/>
          </a:bodyPr>
          <a:lstStyle/>
          <a:p>
            <a:pPr>
              <a:buNone/>
            </a:pPr>
            <a:r>
              <a:rPr lang="fr-FR" sz="2800" b="1" u="sng" dirty="0" smtClean="0">
                <a:solidFill>
                  <a:srgbClr val="FF0000"/>
                </a:solidFill>
                <a:latin typeface="Times New Roman" pitchFamily="18" charset="0"/>
                <a:cs typeface="Times New Roman" pitchFamily="18" charset="0"/>
              </a:rPr>
              <a:t>Effets nicotiniques: </a:t>
            </a:r>
            <a:r>
              <a:rPr lang="fr-FR" sz="2800" b="1" dirty="0" smtClean="0">
                <a:latin typeface="Times New Roman" pitchFamily="18" charset="0"/>
                <a:cs typeface="Times New Roman" pitchFamily="18" charset="0"/>
              </a:rPr>
              <a:t>Il ressemblent au moins partiellement à ceux de la nicotine et sont consécutifs à l’ouverture des récepteurs canaux cationiques qui laissent entrer le sodium et le calcium dans la cellule, créant ainsi une dépolarisation.</a:t>
            </a:r>
          </a:p>
          <a:p>
            <a:pPr>
              <a:buNone/>
            </a:pPr>
            <a:r>
              <a:rPr lang="fr-FR" sz="2800" b="1" dirty="0" smtClean="0">
                <a:latin typeface="Times New Roman" pitchFamily="18" charset="0"/>
                <a:cs typeface="Times New Roman" pitchFamily="18" charset="0"/>
              </a:rPr>
              <a:t>    Les récepteurs nicotiniques, récepteurs canaux à réponse rapide, sont activés par l’acétylcholine.</a:t>
            </a:r>
          </a:p>
          <a:p>
            <a:pPr>
              <a:buNone/>
            </a:pPr>
            <a:r>
              <a:rPr lang="fr-FR" sz="2800" b="1" dirty="0" smtClean="0">
                <a:latin typeface="Times New Roman" pitchFamily="18" charset="0"/>
                <a:cs typeface="Times New Roman" pitchFamily="18" charset="0"/>
              </a:rPr>
              <a:t>1. Au niveau des ganglions du SNA: elle assure la transmission </a:t>
            </a:r>
            <a:r>
              <a:rPr lang="fr-FR" sz="2800" b="1" dirty="0" err="1" smtClean="0">
                <a:latin typeface="Times New Roman" pitchFamily="18" charset="0"/>
                <a:cs typeface="Times New Roman" pitchFamily="18" charset="0"/>
              </a:rPr>
              <a:t>interneuronale</a:t>
            </a:r>
            <a:r>
              <a:rPr lang="fr-FR" sz="2800" b="1" dirty="0" smtClean="0">
                <a:latin typeface="Times New Roman" pitchFamily="18" charset="0"/>
                <a:cs typeface="Times New Roman" pitchFamily="18" charset="0"/>
              </a:rPr>
              <a:t>. La fibre </a:t>
            </a:r>
            <a:r>
              <a:rPr lang="fr-FR" sz="2800" b="1" dirty="0" err="1" smtClean="0">
                <a:latin typeface="Times New Roman" pitchFamily="18" charset="0"/>
                <a:cs typeface="Times New Roman" pitchFamily="18" charset="0"/>
              </a:rPr>
              <a:t>présynaptique</a:t>
            </a:r>
            <a:r>
              <a:rPr lang="fr-FR" sz="2800" b="1" dirty="0" smtClean="0">
                <a:latin typeface="Times New Roman" pitchFamily="18" charset="0"/>
                <a:cs typeface="Times New Roman" pitchFamily="18" charset="0"/>
              </a:rPr>
              <a:t> libère de l’acétylcholine qui par ouverture des canaux sodiques liés aux récepteurs nicotiniques, entraine une dépolarisation à l’origine d’un nouvel influx dans la fibre </a:t>
            </a:r>
            <a:r>
              <a:rPr lang="fr-FR" sz="2800" b="1" dirty="0" err="1" smtClean="0">
                <a:latin typeface="Times New Roman" pitchFamily="18" charset="0"/>
                <a:cs typeface="Times New Roman" pitchFamily="18" charset="0"/>
              </a:rPr>
              <a:t>postsynaptique</a:t>
            </a:r>
            <a:r>
              <a:rPr lang="fr-FR" sz="2800" b="1" dirty="0" smtClean="0">
                <a:latin typeface="Times New Roman" pitchFamily="18" charset="0"/>
                <a:cs typeface="Times New Roman" pitchFamily="18" charset="0"/>
              </a:rPr>
              <a:t>. Cette stimulation provoque à son tour une libération d’acétylcholine par les terminaisons parasympathiques et de catécholamines par les terminaisons adrénergiques. </a:t>
            </a:r>
          </a:p>
          <a:p>
            <a:pPr>
              <a:buNone/>
            </a:pPr>
            <a:endParaRPr lang="fr-FR" sz="2800" b="1" dirty="0" smtClean="0">
              <a:latin typeface="Times New Roman" pitchFamily="18" charset="0"/>
              <a:cs typeface="Times New Roman" pitchFamily="18" charset="0"/>
            </a:endParaRPr>
          </a:p>
          <a:p>
            <a:pPr>
              <a:buNone/>
            </a:pP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800" b="1" dirty="0" smtClean="0">
                <a:latin typeface="Times New Roman" pitchFamily="18" charset="0"/>
                <a:cs typeface="Times New Roman" pitchFamily="18" charset="0"/>
              </a:rPr>
              <a:t>2. Au niveau neuromusculaire: La stimulation d’un nerf moteur provoque la libération d’acétylcholine dans la fente synaptique de la jonction neuromusculaire.</a:t>
            </a:r>
          </a:p>
          <a:p>
            <a:pPr>
              <a:buNone/>
            </a:pPr>
            <a:r>
              <a:rPr lang="fr-FR" sz="2800" b="1" dirty="0" smtClean="0">
                <a:latin typeface="Times New Roman" pitchFamily="18" charset="0"/>
                <a:cs typeface="Times New Roman" pitchFamily="18" charset="0"/>
              </a:rPr>
              <a:t>L’acétylcholine agit sélectivement au niveau de la jonction neuromusculaire:</a:t>
            </a:r>
          </a:p>
          <a:p>
            <a:pPr>
              <a:buFont typeface="Wingdings" pitchFamily="2" charset="2"/>
              <a:buChar char="§"/>
            </a:pPr>
            <a:r>
              <a:rPr lang="fr-FR" sz="2800" b="1" dirty="0" smtClean="0">
                <a:latin typeface="Times New Roman" pitchFamily="18" charset="0"/>
                <a:cs typeface="Times New Roman" pitchFamily="18" charset="0"/>
              </a:rPr>
              <a:t>Apportée en faible quantité au niveau de la plaque motrice, l’acétylcholine déclenche une contraction musculaire.</a:t>
            </a:r>
          </a:p>
          <a:p>
            <a:pPr>
              <a:buFont typeface="Wingdings" pitchFamily="2" charset="2"/>
              <a:buChar char="§"/>
            </a:pPr>
            <a:r>
              <a:rPr lang="fr-FR" sz="2800" b="1" dirty="0" smtClean="0">
                <a:latin typeface="Times New Roman" pitchFamily="18" charset="0"/>
                <a:cs typeface="Times New Roman" pitchFamily="18" charset="0"/>
              </a:rPr>
              <a:t>Appliquée sur le nerf ou sur le muscle(en dehors de la plaque motrice), elle n’entraine aucun effet.</a:t>
            </a:r>
          </a:p>
          <a:p>
            <a:pPr>
              <a:buFont typeface="Wingdings" pitchFamily="2" charset="2"/>
              <a:buChar char="§"/>
            </a:pPr>
            <a:r>
              <a:rPr lang="fr-FR" sz="2800" b="1" dirty="0" smtClean="0">
                <a:latin typeface="Times New Roman" pitchFamily="18" charset="0"/>
                <a:cs typeface="Times New Roman" pitchFamily="18" charset="0"/>
              </a:rPr>
              <a:t>Apportée en excès au niveau de la plaque motrice, elle peut inhiber les contractions musculaires consécutives à la stimulation du nerf.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a:bodyPr>
          <a:lstStyle/>
          <a:p>
            <a:pPr>
              <a:buNone/>
            </a:pPr>
            <a:r>
              <a:rPr lang="fr-FR" sz="2800" b="1" dirty="0" smtClean="0">
                <a:latin typeface="Times New Roman" pitchFamily="18" charset="0"/>
                <a:cs typeface="Times New Roman" pitchFamily="18" charset="0"/>
              </a:rPr>
              <a:t>  </a:t>
            </a:r>
          </a:p>
          <a:p>
            <a:pPr>
              <a:buNone/>
            </a:pPr>
            <a:r>
              <a:rPr lang="fr-FR" sz="2800" b="1" dirty="0" smtClean="0">
                <a:latin typeface="Times New Roman" pitchFamily="18" charset="0"/>
                <a:cs typeface="Times New Roman" pitchFamily="18" charset="0"/>
              </a:rPr>
              <a:t>   </a:t>
            </a:r>
            <a:r>
              <a:rPr lang="fr-FR" sz="2800" b="1" i="1" dirty="0" smtClean="0">
                <a:latin typeface="Times New Roman" pitchFamily="18" charset="0"/>
                <a:cs typeface="Times New Roman" pitchFamily="18" charset="0"/>
              </a:rPr>
              <a:t>Remarque: </a:t>
            </a:r>
            <a:r>
              <a:rPr lang="fr-FR" sz="2800" b="1" dirty="0" smtClean="0">
                <a:latin typeface="Times New Roman" pitchFamily="18" charset="0"/>
                <a:cs typeface="Times New Roman" pitchFamily="18" charset="0"/>
              </a:rPr>
              <a:t>La myasthénie se traduit par une faiblesse </a:t>
            </a:r>
          </a:p>
          <a:p>
            <a:pPr>
              <a:buNone/>
            </a:pPr>
            <a:r>
              <a:rPr lang="fr-FR" sz="2800" b="1" dirty="0" smtClean="0">
                <a:latin typeface="Times New Roman" pitchFamily="18" charset="0"/>
                <a:cs typeface="Times New Roman" pitchFamily="18" charset="0"/>
              </a:rPr>
              <a:t>musculaire. Cette maladie acquise, immunologique, est </a:t>
            </a:r>
          </a:p>
          <a:p>
            <a:pPr>
              <a:buNone/>
            </a:pPr>
            <a:r>
              <a:rPr lang="fr-FR" sz="2800" b="1" dirty="0" smtClean="0">
                <a:latin typeface="Times New Roman" pitchFamily="18" charset="0"/>
                <a:cs typeface="Times New Roman" pitchFamily="18" charset="0"/>
              </a:rPr>
              <a:t>due à l’altération des récepteurs nicotiniques </a:t>
            </a:r>
          </a:p>
          <a:p>
            <a:pPr>
              <a:buNone/>
            </a:pPr>
            <a:r>
              <a:rPr lang="fr-FR" sz="2800" b="1" dirty="0" smtClean="0">
                <a:latin typeface="Times New Roman" pitchFamily="18" charset="0"/>
                <a:cs typeface="Times New Roman" pitchFamily="18" charset="0"/>
              </a:rPr>
              <a:t>neuromusculaires par des anticorps. La forme génétique </a:t>
            </a:r>
          </a:p>
          <a:p>
            <a:pPr>
              <a:buNone/>
            </a:pPr>
            <a:r>
              <a:rPr lang="fr-FR" sz="2800" b="1" dirty="0" smtClean="0">
                <a:latin typeface="Times New Roman" pitchFamily="18" charset="0"/>
                <a:cs typeface="Times New Roman" pitchFamily="18" charset="0"/>
              </a:rPr>
              <a:t>provient d’un défaut de la synthèse ou de la libération </a:t>
            </a:r>
          </a:p>
          <a:p>
            <a:pPr>
              <a:buNone/>
            </a:pPr>
            <a:r>
              <a:rPr lang="fr-FR" sz="2800" b="1" dirty="0" smtClean="0">
                <a:latin typeface="Times New Roman" pitchFamily="18" charset="0"/>
                <a:cs typeface="Times New Roman" pitchFamily="18" charset="0"/>
              </a:rPr>
              <a:t>d’acétylcholine ou d’une atteinte des récepteurs </a:t>
            </a:r>
          </a:p>
          <a:p>
            <a:pPr>
              <a:buNone/>
            </a:pPr>
            <a:r>
              <a:rPr lang="fr-FR" sz="2800" b="1" dirty="0" smtClean="0">
                <a:latin typeface="Times New Roman" pitchFamily="18" charset="0"/>
                <a:cs typeface="Times New Roman" pitchFamily="18" charset="0"/>
              </a:rPr>
              <a:t>neuromusculaires.</a:t>
            </a:r>
          </a:p>
          <a:p>
            <a:pPr>
              <a:buNone/>
            </a:pP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a:bodyPr>
          <a:lstStyle/>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3. Au niveau du SNC: La stimulation des récepteurs nicotiniques du SNC, entraine par ouverture des canaux cationiques, une dépolarisation dont les conséquences sont encore mal précisées.</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Il y a une déficience cholinergique dans la maladie d’Alzheimer, démence marquée par des troubles de la mémoire, ce qui a conduit à essayer en thérapeutique divers </a:t>
            </a:r>
            <a:r>
              <a:rPr lang="fr-FR" sz="2800" b="1" dirty="0" err="1" smtClean="0">
                <a:latin typeface="Times New Roman" pitchFamily="18" charset="0"/>
                <a:cs typeface="Times New Roman" pitchFamily="18" charset="0"/>
              </a:rPr>
              <a:t>cholinomimétiques</a:t>
            </a:r>
            <a:r>
              <a:rPr lang="fr-FR" sz="2800" b="1" dirty="0" smtClean="0">
                <a:latin typeface="Times New Roman" pitchFamily="18" charset="0"/>
                <a:cs typeface="Times New Roman" pitchFamily="18" charset="0"/>
              </a:rPr>
              <a:t> directs et indirects.</a:t>
            </a:r>
          </a:p>
          <a:p>
            <a:pPr>
              <a:buNone/>
            </a:pPr>
            <a:r>
              <a:rPr lang="fr-FR" sz="2800" b="1" dirty="0" smtClean="0">
                <a:latin typeface="Times New Roman" pitchFamily="18" charset="0"/>
                <a:cs typeface="Times New Roman" pitchFamily="18" charset="0"/>
              </a:rPr>
              <a:t>  </a:t>
            </a:r>
          </a:p>
          <a:p>
            <a:pPr>
              <a:buNone/>
            </a:pP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429420"/>
          </a:xfrm>
        </p:spPr>
        <p:txBody>
          <a:bodyPr>
            <a:normAutofit/>
          </a:bodyPr>
          <a:lstStyle/>
          <a:p>
            <a:pPr algn="ctr">
              <a:buNone/>
            </a:pPr>
            <a:r>
              <a:rPr lang="fr-FR" sz="3600" b="1" dirty="0" smtClean="0">
                <a:solidFill>
                  <a:srgbClr val="FF0000"/>
                </a:solidFill>
                <a:latin typeface="Times New Roman" pitchFamily="18" charset="0"/>
                <a:cs typeface="Times New Roman" pitchFamily="18" charset="0"/>
              </a:rPr>
              <a:t>Acétylcholinomimétiques directs</a:t>
            </a:r>
          </a:p>
          <a:p>
            <a:pPr algn="ctr">
              <a:buNone/>
            </a:pPr>
            <a:endParaRPr lang="fr-FR" sz="3600" b="1" dirty="0" smtClean="0">
              <a:solidFill>
                <a:srgbClr val="FF0000"/>
              </a:solidFill>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Produisent leurs effets en agissant eux-mêmes sur les récepteurs cholinergiques.</a:t>
            </a:r>
          </a:p>
          <a:p>
            <a:pPr>
              <a:buFont typeface="Wingdings" pitchFamily="2" charset="2"/>
              <a:buChar char="ü"/>
            </a:pPr>
            <a:endParaRPr lang="fr-FR" sz="2800" b="1" dirty="0" smtClean="0">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L’acétylcholine active tous les types de récepteurs cholinergiques, d’autres </a:t>
            </a:r>
            <a:r>
              <a:rPr lang="fr-FR" sz="2800" b="1" dirty="0" err="1" smtClean="0">
                <a:latin typeface="Times New Roman" pitchFamily="18" charset="0"/>
                <a:cs typeface="Times New Roman" pitchFamily="18" charset="0"/>
              </a:rPr>
              <a:t>cholinomimétiques</a:t>
            </a:r>
            <a:r>
              <a:rPr lang="fr-FR" sz="2800" b="1" dirty="0" smtClean="0">
                <a:latin typeface="Times New Roman" pitchFamily="18" charset="0"/>
                <a:cs typeface="Times New Roman" pitchFamily="18" charset="0"/>
              </a:rPr>
              <a:t> agissent </a:t>
            </a:r>
            <a:r>
              <a:rPr lang="fr-FR" sz="2800" b="1" dirty="0" err="1" smtClean="0">
                <a:latin typeface="Times New Roman" pitchFamily="18" charset="0"/>
                <a:cs typeface="Times New Roman" pitchFamily="18" charset="0"/>
              </a:rPr>
              <a:t>préférentiellemnt</a:t>
            </a:r>
            <a:r>
              <a:rPr lang="fr-FR" sz="2800" b="1" dirty="0" smtClean="0">
                <a:latin typeface="Times New Roman" pitchFamily="18" charset="0"/>
                <a:cs typeface="Times New Roman" pitchFamily="18" charset="0"/>
              </a:rPr>
              <a:t> sur un type donné de récepteurs cholinergiques, soit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soit nicotiniques.</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   </a:t>
            </a:r>
            <a:r>
              <a:rPr lang="fr-FR" sz="3600" b="1" dirty="0" smtClean="0">
                <a:latin typeface="Times New Roman" pitchFamily="18" charset="0"/>
                <a:cs typeface="Times New Roman" pitchFamily="18" charset="0"/>
              </a:rPr>
              <a:t> </a:t>
            </a:r>
            <a:endParaRPr lang="fr-FR"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800" b="1" dirty="0" smtClean="0">
                <a:solidFill>
                  <a:srgbClr val="FF0000"/>
                </a:solidFill>
                <a:latin typeface="Times New Roman" pitchFamily="18" charset="0"/>
                <a:cs typeface="Times New Roman" pitchFamily="18" charset="0"/>
              </a:rPr>
              <a:t>Acétylcholine: </a:t>
            </a:r>
            <a:r>
              <a:rPr lang="fr-FR" sz="2800" b="1" dirty="0" smtClean="0">
                <a:latin typeface="Times New Roman" pitchFamily="18" charset="0"/>
                <a:cs typeface="Times New Roman" pitchFamily="18" charset="0"/>
              </a:rPr>
              <a:t>utilisée seulement en solution </a:t>
            </a:r>
            <a:r>
              <a:rPr lang="fr-FR" sz="2800" b="1" dirty="0" err="1" smtClean="0">
                <a:latin typeface="Times New Roman" pitchFamily="18" charset="0"/>
                <a:cs typeface="Times New Roman" pitchFamily="18" charset="0"/>
              </a:rPr>
              <a:t>intra-oculaire</a:t>
            </a:r>
            <a:r>
              <a:rPr lang="fr-FR" sz="2800" b="1" dirty="0" smtClean="0">
                <a:latin typeface="Times New Roman" pitchFamily="18" charset="0"/>
                <a:cs typeface="Times New Roman" pitchFamily="18" charset="0"/>
              </a:rPr>
              <a:t> pour l’obtention rapide d’un myosis au cours de la chirurgie.</a:t>
            </a:r>
          </a:p>
          <a:p>
            <a:pPr>
              <a:buNone/>
            </a:pPr>
            <a:r>
              <a:rPr lang="fr-FR" sz="2800" b="1" dirty="0" err="1" smtClean="0">
                <a:solidFill>
                  <a:srgbClr val="FF0000"/>
                </a:solidFill>
                <a:latin typeface="Times New Roman" pitchFamily="18" charset="0"/>
                <a:cs typeface="Times New Roman" pitchFamily="18" charset="0"/>
              </a:rPr>
              <a:t>Béthanéchol</a:t>
            </a:r>
            <a:r>
              <a:rPr lang="fr-FR" sz="2800" b="1"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Il a des effets essentiellement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et stimule la motricité gastro-intestinale et vésicale. Il est en outre utilisé dans le TRT de l’atonie vésicale en stimulant la miction.</a:t>
            </a:r>
          </a:p>
          <a:p>
            <a:pPr>
              <a:buNone/>
            </a:pPr>
            <a:r>
              <a:rPr lang="fr-FR" sz="2800" b="1" dirty="0" smtClean="0">
                <a:solidFill>
                  <a:srgbClr val="FF0000"/>
                </a:solidFill>
                <a:latin typeface="Times New Roman" pitchFamily="18" charset="0"/>
                <a:cs typeface="Times New Roman" pitchFamily="18" charset="0"/>
              </a:rPr>
              <a:t>Pilocarpine: </a:t>
            </a:r>
            <a:r>
              <a:rPr lang="fr-FR" sz="2800" b="1" dirty="0" err="1" smtClean="0">
                <a:latin typeface="Times New Roman" pitchFamily="18" charset="0"/>
                <a:cs typeface="Times New Roman" pitchFamily="18" charset="0"/>
              </a:rPr>
              <a:t>Alcaloide</a:t>
            </a:r>
            <a:r>
              <a:rPr lang="fr-FR" sz="2800" b="1" dirty="0" smtClean="0">
                <a:latin typeface="Times New Roman" pitchFamily="18" charset="0"/>
                <a:cs typeface="Times New Roman" pitchFamily="18" charset="0"/>
              </a:rPr>
              <a:t> d’origine végétale, aux PRP essentiellement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 provoque une hypersécrétion sudorale et salivaire. </a:t>
            </a:r>
            <a:r>
              <a:rPr lang="fr-FR" sz="2800" b="1" dirty="0" err="1" smtClean="0">
                <a:latin typeface="Times New Roman" pitchFamily="18" charset="0"/>
                <a:cs typeface="Times New Roman" pitchFamily="18" charset="0"/>
              </a:rPr>
              <a:t>Actuelllement</a:t>
            </a:r>
            <a:r>
              <a:rPr lang="fr-FR" sz="2800" b="1" dirty="0" smtClean="0">
                <a:latin typeface="Times New Roman" pitchFamily="18" charset="0"/>
                <a:cs typeface="Times New Roman" pitchFamily="18" charset="0"/>
              </a:rPr>
              <a:t>, la pilocarpine est surtout utilisée s/f de collyres dans le TRT du glaucome où elle agit en favorisant l’écoulement de l’humeur. Elle est présente dans plusieurs spécialités pharmaceutiques.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lnSpcReduction="10000"/>
          </a:bodyPr>
          <a:lstStyle/>
          <a:p>
            <a:pPr>
              <a:buNone/>
            </a:pPr>
            <a:r>
              <a:rPr lang="fr-FR" sz="2800" b="1" dirty="0" err="1" smtClean="0">
                <a:solidFill>
                  <a:srgbClr val="FF0000"/>
                </a:solidFill>
                <a:latin typeface="Times New Roman" pitchFamily="18" charset="0"/>
                <a:cs typeface="Times New Roman" pitchFamily="18" charset="0"/>
              </a:rPr>
              <a:t>Acéclidine</a:t>
            </a:r>
            <a:r>
              <a:rPr lang="fr-FR" sz="2800" b="1" dirty="0" smtClean="0">
                <a:solidFill>
                  <a:srgbClr val="FF0000"/>
                </a:solidFill>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Cholinomimétique</a:t>
            </a:r>
            <a:r>
              <a:rPr lang="fr-FR" sz="2800" b="1" dirty="0" smtClean="0">
                <a:latin typeface="Times New Roman" pitchFamily="18" charset="0"/>
                <a:cs typeface="Times New Roman" pitchFamily="18" charset="0"/>
              </a:rPr>
              <a:t> de synthèse, utilisé s/f de collyres dans le TRT du glaucome et agissant par le même mécanisme que la pilocarpine.</a:t>
            </a:r>
          </a:p>
          <a:p>
            <a:pPr>
              <a:buNone/>
            </a:pPr>
            <a:r>
              <a:rPr lang="fr-FR" sz="2800" b="1" dirty="0" smtClean="0">
                <a:solidFill>
                  <a:srgbClr val="FF0000"/>
                </a:solidFill>
                <a:latin typeface="Times New Roman" pitchFamily="18" charset="0"/>
                <a:cs typeface="Times New Roman" pitchFamily="18" charset="0"/>
              </a:rPr>
              <a:t>Nicotine: </a:t>
            </a:r>
            <a:r>
              <a:rPr lang="fr-FR" sz="2800" b="1" dirty="0" smtClean="0">
                <a:latin typeface="Times New Roman" pitchFamily="18" charset="0"/>
                <a:cs typeface="Times New Roman" pitchFamily="18" charset="0"/>
              </a:rPr>
              <a:t>C’est un </a:t>
            </a:r>
            <a:r>
              <a:rPr lang="fr-FR" sz="2800" b="1" dirty="0" err="1" smtClean="0">
                <a:latin typeface="Times New Roman" pitchFamily="18" charset="0"/>
                <a:cs typeface="Times New Roman" pitchFamily="18" charset="0"/>
              </a:rPr>
              <a:t>alcaloide</a:t>
            </a:r>
            <a:r>
              <a:rPr lang="fr-FR" sz="2800" b="1" dirty="0" smtClean="0">
                <a:latin typeface="Times New Roman" pitchFamily="18" charset="0"/>
                <a:cs typeface="Times New Roman" pitchFamily="18" charset="0"/>
              </a:rPr>
              <a:t> du tabac qui passe dans la fumée. Elle stimule les récepteurs nicotiniques des ganglions du SNA et du cerveau, mais peut les paralyser à doses très élevées. Utilisée comme médicament et comme insecticide.</a:t>
            </a:r>
          </a:p>
          <a:p>
            <a:pPr>
              <a:buFont typeface="Wingdings" pitchFamily="2" charset="2"/>
              <a:buChar char="§"/>
            </a:pPr>
            <a:r>
              <a:rPr lang="fr-FR" sz="2800" b="1" dirty="0" smtClean="0">
                <a:latin typeface="Times New Roman" pitchFamily="18" charset="0"/>
                <a:cs typeface="Times New Roman" pitchFamily="18" charset="0"/>
              </a:rPr>
              <a:t>Action sur le SNA: effet ganglionnaire: A doses faibles, elle stimule les récepteurs ganglionnaires du SNA, ce qui se traduit par la libération d’acétylcholine par les terminaisons cholinergiques, et de NA par les terminaisons adrénergiques. C’est seulement à doses très élevées qu’elle inhibe la transmission ganglionnaire.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929718" cy="6357982"/>
          </a:xfrm>
        </p:spPr>
        <p:txBody>
          <a:bodyPr>
            <a:normAutofit/>
          </a:bodyPr>
          <a:lstStyle/>
          <a:p>
            <a:pPr>
              <a:buFont typeface="Wingdings" pitchFamily="2" charset="2"/>
              <a:buChar char="ü"/>
            </a:pPr>
            <a:r>
              <a:rPr lang="fr-FR" sz="2800" b="1" dirty="0" smtClean="0">
                <a:latin typeface="Times New Roman" pitchFamily="18" charset="0"/>
                <a:cs typeface="Times New Roman" pitchFamily="18" charset="0"/>
              </a:rPr>
              <a:t>L’acétylcholine est le médiateur des terminaisons parasympathiques, de la transmission ganglionnaire et neuromusculaire ainsi que de nombreuses synapses du SNC. </a:t>
            </a:r>
          </a:p>
          <a:p>
            <a:pPr>
              <a:buNone/>
            </a:pPr>
            <a:endParaRPr lang="fr-FR" sz="2800" b="1" dirty="0">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Les </a:t>
            </a:r>
            <a:r>
              <a:rPr lang="fr-FR" sz="2800" b="1" dirty="0" err="1" smtClean="0">
                <a:latin typeface="Times New Roman" pitchFamily="18" charset="0"/>
                <a:cs typeface="Times New Roman" pitchFamily="18" charset="0"/>
              </a:rPr>
              <a:t>acétylcholinomimétiques</a:t>
            </a:r>
            <a:r>
              <a:rPr lang="fr-FR" sz="2800" b="1" dirty="0" smtClean="0">
                <a:latin typeface="Times New Roman" pitchFamily="18" charset="0"/>
                <a:cs typeface="Times New Roman" pitchFamily="18" charset="0"/>
              </a:rPr>
              <a:t> sont des médicaments, qui par des mécanismes directs ou indirects, reproduisent les effets de l’acétylcholine.</a:t>
            </a:r>
          </a:p>
          <a:p>
            <a:pPr>
              <a:buNone/>
            </a:pPr>
            <a:endParaRPr lang="fr-FR" sz="2800" b="1" dirty="0" smtClean="0">
              <a:latin typeface="Times New Roman" pitchFamily="18" charset="0"/>
              <a:cs typeface="Times New Roman" pitchFamily="18" charset="0"/>
            </a:endParaRPr>
          </a:p>
          <a:p>
            <a:pPr>
              <a:buFont typeface="Wingdings" pitchFamily="2" charset="2"/>
              <a:buChar char="ü"/>
            </a:pPr>
            <a:r>
              <a:rPr lang="fr-FR" sz="2800" b="1" u="sng" dirty="0" smtClean="0">
                <a:solidFill>
                  <a:srgbClr val="FF0000"/>
                </a:solidFill>
                <a:latin typeface="Times New Roman" pitchFamily="18" charset="0"/>
                <a:cs typeface="Times New Roman" pitchFamily="18" charset="0"/>
              </a:rPr>
              <a:t>L’acétylcholine</a:t>
            </a:r>
            <a:r>
              <a:rPr lang="fr-FR" sz="2800" b="1" dirty="0" smtClean="0">
                <a:latin typeface="Times New Roman" pitchFamily="18" charset="0"/>
                <a:cs typeface="Times New Roman" pitchFamily="18" charset="0"/>
              </a:rPr>
              <a:t> est une molécule flexible, </a:t>
            </a:r>
            <a:r>
              <a:rPr lang="fr-FR" sz="2800" b="1" dirty="0" err="1" smtClean="0">
                <a:latin typeface="Times New Roman" pitchFamily="18" charset="0"/>
                <a:cs typeface="Times New Roman" pitchFamily="18" charset="0"/>
              </a:rPr>
              <a:t>càd</a:t>
            </a:r>
            <a:r>
              <a:rPr lang="fr-FR" sz="2800" b="1" dirty="0" smtClean="0">
                <a:latin typeface="Times New Roman" pitchFamily="18" charset="0"/>
                <a:cs typeface="Times New Roman" pitchFamily="18" charset="0"/>
              </a:rPr>
              <a:t> susceptible d’adopter un certain nombre de conformations privilégiées et de stimuler plusieurs types de récepteurs.</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a:bodyPr>
          <a:lstStyle/>
          <a:p>
            <a:pPr>
              <a:buFont typeface="Wingdings" pitchFamily="2" charset="2"/>
              <a:buChar char="§"/>
            </a:pPr>
            <a:endParaRPr lang="fr-FR" sz="2800" b="1" dirty="0" smtClean="0">
              <a:latin typeface="Times New Roman" pitchFamily="18" charset="0"/>
              <a:cs typeface="Times New Roman" pitchFamily="18" charset="0"/>
            </a:endParaRPr>
          </a:p>
          <a:p>
            <a:pPr>
              <a:buFont typeface="Wingdings" pitchFamily="2" charset="2"/>
              <a:buChar char="§"/>
            </a:pPr>
            <a:r>
              <a:rPr lang="fr-FR" sz="2800" b="1" dirty="0" smtClean="0">
                <a:latin typeface="Times New Roman" pitchFamily="18" charset="0"/>
                <a:cs typeface="Times New Roman" pitchFamily="18" charset="0"/>
              </a:rPr>
              <a:t>Action cardiovasculaire: L’analyse des modifications cardiovasculaires produites par la nicotine chez un animal anesthésié montre la complexité de ses effets. Une INJ IV de nicotine à dose moyenne provoque successivement:</a:t>
            </a:r>
          </a:p>
          <a:p>
            <a:pPr marL="514350" indent="-514350">
              <a:buAutoNum type="arabicPeriod"/>
            </a:pPr>
            <a:r>
              <a:rPr lang="fr-FR" sz="2800" b="1" dirty="0" smtClean="0">
                <a:latin typeface="Times New Roman" pitchFamily="18" charset="0"/>
                <a:cs typeface="Times New Roman" pitchFamily="18" charset="0"/>
              </a:rPr>
              <a:t>Une hypotension par stimulation su ganglion parasympathique, supprimée par l’atropine</a:t>
            </a:r>
          </a:p>
          <a:p>
            <a:pPr marL="514350" indent="-514350">
              <a:buAutoNum type="arabicPeriod"/>
            </a:pPr>
            <a:r>
              <a:rPr lang="fr-FR" sz="2800" b="1" dirty="0" smtClean="0">
                <a:latin typeface="Times New Roman" pitchFamily="18" charset="0"/>
                <a:cs typeface="Times New Roman" pitchFamily="18" charset="0"/>
              </a:rPr>
              <a:t>Une hypertension par stimulation du ganglion sympathique , inhibée par les </a:t>
            </a:r>
            <a:r>
              <a:rPr lang="fr-FR" sz="2800" b="1" dirty="0" err="1" smtClean="0">
                <a:latin typeface="Times New Roman" pitchFamily="18" charset="0"/>
                <a:cs typeface="Times New Roman" pitchFamily="18" charset="0"/>
              </a:rPr>
              <a:t>adrénolytiques</a:t>
            </a:r>
            <a:r>
              <a:rPr lang="fr-FR" sz="2800" b="1" dirty="0" smtClean="0">
                <a:latin typeface="Times New Roman" pitchFamily="18" charset="0"/>
                <a:cs typeface="Times New Roman" pitchFamily="18" charset="0"/>
              </a:rPr>
              <a:t> </a:t>
            </a:r>
            <a:r>
              <a:rPr lang="el-GR" sz="2800" b="1" dirty="0" smtClean="0">
                <a:latin typeface="Times New Roman" pitchFamily="18" charset="0"/>
                <a:cs typeface="Times New Roman" pitchFamily="18" charset="0"/>
              </a:rPr>
              <a:t>α</a:t>
            </a:r>
            <a:r>
              <a:rPr lang="fr-FR" sz="2800" b="1" dirty="0" smtClean="0">
                <a:latin typeface="Times New Roman" pitchFamily="18" charset="0"/>
                <a:cs typeface="Times New Roman" pitchFamily="18" charset="0"/>
              </a:rPr>
              <a:t>.</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500858"/>
          </a:xfrm>
        </p:spPr>
        <p:txBody>
          <a:bodyPr>
            <a:normAutofit/>
          </a:bodyPr>
          <a:lstStyle/>
          <a:p>
            <a:pPr>
              <a:buNone/>
            </a:pPr>
            <a:r>
              <a:rPr lang="fr-FR" sz="2800" b="1" dirty="0" smtClean="0">
                <a:latin typeface="Times New Roman" pitchFamily="18" charset="0"/>
                <a:cs typeface="Times New Roman" pitchFamily="18" charset="0"/>
              </a:rPr>
              <a:t>Lorsque la nicotine est administrée à plusieurs reprises et d’une manière rapprochée, ses effets s’atténuent puis disparaissent: il y a tachyphylaxie.</a:t>
            </a:r>
          </a:p>
          <a:p>
            <a:pPr>
              <a:buFont typeface="Wingdings" pitchFamily="2" charset="2"/>
              <a:buChar char="§"/>
            </a:pPr>
            <a:r>
              <a:rPr lang="fr-FR" sz="2800" b="1" dirty="0" smtClean="0">
                <a:latin typeface="Times New Roman" pitchFamily="18" charset="0"/>
                <a:cs typeface="Times New Roman" pitchFamily="18" charset="0"/>
              </a:rPr>
              <a:t>Action sur les fibres lisses et les sécrétions: La nicotine provoque des nausées, des vomissements, comme on peut l’observer lors des premières cigarettes, et une augmentation du péristaltisme intestinal au stade de stimulation.</a:t>
            </a:r>
          </a:p>
          <a:p>
            <a:pPr>
              <a:buNone/>
            </a:pPr>
            <a:r>
              <a:rPr lang="fr-FR" sz="2800" b="1" dirty="0" smtClean="0">
                <a:latin typeface="Times New Roman" pitchFamily="18" charset="0"/>
                <a:cs typeface="Times New Roman" pitchFamily="18" charset="0"/>
              </a:rPr>
              <a:t>A doses très élevées apparait une diminution du tonus et de la motilité(stade de paralysie)</a:t>
            </a:r>
          </a:p>
          <a:p>
            <a:pPr>
              <a:buNone/>
            </a:pPr>
            <a:r>
              <a:rPr lang="fr-FR" sz="2800" b="1" dirty="0" smtClean="0">
                <a:latin typeface="Times New Roman" pitchFamily="18" charset="0"/>
                <a:cs typeface="Times New Roman" pitchFamily="18" charset="0"/>
              </a:rPr>
              <a:t>Selon les doses, la nicotine stimule ou inhibe diverses sécrétions digestives et cutanées.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86874" cy="6500858"/>
          </a:xfrm>
        </p:spPr>
        <p:txBody>
          <a:bodyPr>
            <a:normAutofit/>
          </a:bodyPr>
          <a:lstStyle/>
          <a:p>
            <a:pPr>
              <a:buFont typeface="Wingdings" pitchFamily="2" charset="2"/>
              <a:buChar char="§"/>
            </a:pPr>
            <a:r>
              <a:rPr lang="fr-FR" sz="2800" b="1" dirty="0" smtClean="0">
                <a:latin typeface="Times New Roman" pitchFamily="18" charset="0"/>
                <a:cs typeface="Times New Roman" pitchFamily="18" charset="0"/>
              </a:rPr>
              <a:t>Action sur la plaque motrice: transmission neuromusculaire: La nicotine à faible dose favorise la transmission neuromusculaire, ce qui se traduit par des </a:t>
            </a:r>
            <a:r>
              <a:rPr lang="fr-FR" sz="2800" b="1" dirty="0" err="1" smtClean="0">
                <a:latin typeface="Times New Roman" pitchFamily="18" charset="0"/>
                <a:cs typeface="Times New Roman" pitchFamily="18" charset="0"/>
              </a:rPr>
              <a:t>fasiculations</a:t>
            </a:r>
            <a:r>
              <a:rPr lang="fr-FR" sz="2800" b="1" dirty="0" smtClean="0">
                <a:latin typeface="Times New Roman" pitchFamily="18" charset="0"/>
                <a:cs typeface="Times New Roman" pitchFamily="18" charset="0"/>
              </a:rPr>
              <a:t> des muscles squelettiques; à dose élevée, elle tend à l’inhiber.</a:t>
            </a:r>
          </a:p>
          <a:p>
            <a:pPr>
              <a:buNone/>
            </a:pPr>
            <a:endParaRPr lang="fr-FR" sz="2800" b="1" dirty="0" smtClean="0">
              <a:latin typeface="Times New Roman" pitchFamily="18" charset="0"/>
              <a:cs typeface="Times New Roman" pitchFamily="18" charset="0"/>
            </a:endParaRPr>
          </a:p>
          <a:p>
            <a:pPr>
              <a:buFont typeface="Wingdings" pitchFamily="2" charset="2"/>
              <a:buChar char="§"/>
            </a:pPr>
            <a:r>
              <a:rPr lang="fr-FR" sz="2800" b="1" dirty="0" smtClean="0">
                <a:latin typeface="Times New Roman" pitchFamily="18" charset="0"/>
                <a:cs typeface="Times New Roman" pitchFamily="18" charset="0"/>
              </a:rPr>
              <a:t>Action sur la respiration: La nicotine peut entrainer des modifications de la respirations , bien mises en évidence par INJ  IV chez l’animal(apnée, stimulation, apnée). A dose toxique, on observe une dépression respiratoire pouvant aller jusqu’à l’arrêt respiratoire. </a:t>
            </a:r>
          </a:p>
          <a:p>
            <a:pPr>
              <a:buNone/>
            </a:pP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Font typeface="Wingdings" pitchFamily="2" charset="2"/>
              <a:buChar char="§"/>
            </a:pPr>
            <a:endParaRPr lang="fr-FR" sz="2800" b="1" dirty="0" smtClean="0">
              <a:latin typeface="Times New Roman" pitchFamily="18" charset="0"/>
              <a:cs typeface="Times New Roman" pitchFamily="18" charset="0"/>
            </a:endParaRPr>
          </a:p>
          <a:p>
            <a:pPr>
              <a:buFont typeface="Wingdings" pitchFamily="2" charset="2"/>
              <a:buChar char="§"/>
            </a:pPr>
            <a:r>
              <a:rPr lang="fr-FR" sz="2800" b="1" dirty="0" smtClean="0">
                <a:latin typeface="Times New Roman" pitchFamily="18" charset="0"/>
                <a:cs typeface="Times New Roman" pitchFamily="18" charset="0"/>
              </a:rPr>
              <a:t>Utilisations thérapeutiques: Faciliter l’arrêt du tabac, elle est commercialisée s/f de gomme à mâcher et de dispositifs d’administration transdermique qui assurent une absorption meilleure et plus régulière </a:t>
            </a:r>
            <a:r>
              <a:rPr lang="fr-FR" sz="2800" b="1" dirty="0" smtClean="0">
                <a:latin typeface="Times New Roman" pitchFamily="18" charset="0"/>
                <a:cs typeface="Times New Roman" pitchFamily="18" charset="0"/>
              </a:rPr>
              <a:t>que  </a:t>
            </a:r>
            <a:r>
              <a:rPr lang="fr-FR" sz="2800" b="1" dirty="0" smtClean="0">
                <a:latin typeface="Times New Roman" pitchFamily="18" charset="0"/>
                <a:cs typeface="Times New Roman" pitchFamily="18" charset="0"/>
              </a:rPr>
              <a:t>la </a:t>
            </a:r>
            <a:r>
              <a:rPr lang="fr-FR" sz="2800" b="1"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prise par voie buccale. La prise de la nicotine diminue le besoin de fumer et peut faciliter l’arrêt du tabac, mais ne provoque pas de réaction de répulsion vis-à-vis de lui. Il faut donc avertir les malades qu’ils doivent cesser de fumet volontairement.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429420"/>
          </a:xfrm>
        </p:spPr>
        <p:txBody>
          <a:bodyPr>
            <a:normAutofit/>
          </a:bodyPr>
          <a:lstStyle/>
          <a:p>
            <a:pPr algn="ctr">
              <a:buNone/>
            </a:pPr>
            <a:r>
              <a:rPr lang="fr-FR" sz="3600" b="1" dirty="0" smtClean="0">
                <a:solidFill>
                  <a:srgbClr val="FF0000"/>
                </a:solidFill>
                <a:latin typeface="Times New Roman" pitchFamily="18" charset="0"/>
                <a:cs typeface="Times New Roman" pitchFamily="18" charset="0"/>
              </a:rPr>
              <a:t>Acétylcholinomimétiques  indirects</a:t>
            </a:r>
          </a:p>
          <a:p>
            <a:pPr algn="ctr">
              <a:buNone/>
            </a:pPr>
            <a:endParaRPr lang="fr-FR" sz="3600" b="1" dirty="0" smtClean="0">
              <a:solidFill>
                <a:srgbClr val="FF0000"/>
              </a:solidFill>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Les </a:t>
            </a:r>
            <a:r>
              <a:rPr lang="fr-FR" sz="2800" b="1" dirty="0" err="1" smtClean="0">
                <a:latin typeface="Times New Roman" pitchFamily="18" charset="0"/>
                <a:cs typeface="Times New Roman" pitchFamily="18" charset="0"/>
              </a:rPr>
              <a:t>cholinomimétiques</a:t>
            </a:r>
            <a:r>
              <a:rPr lang="fr-FR" sz="2800" b="1" dirty="0" smtClean="0">
                <a:latin typeface="Times New Roman" pitchFamily="18" charset="0"/>
                <a:cs typeface="Times New Roman" pitchFamily="18" charset="0"/>
              </a:rPr>
              <a:t> indirects exercent leurs effets par l’intermédiaire de l’acétylcholine endogène dont ils augmentent la concentration au niveau des récepteurs.</a:t>
            </a:r>
          </a:p>
          <a:p>
            <a:pPr>
              <a:buNone/>
            </a:pPr>
            <a:endParaRPr lang="fr-FR" sz="2800" b="1" dirty="0" smtClean="0">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Cette élévation du taux d’acétylcholine peut provenir soit d’une augmentation de sa synthèse et de sa libération, soit d’une inhibition de sa destruction.</a:t>
            </a:r>
          </a:p>
          <a:p>
            <a:pPr>
              <a:buNone/>
            </a:pP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86874" cy="6500858"/>
          </a:xfrm>
        </p:spPr>
        <p:txBody>
          <a:bodyPr>
            <a:normAutofit/>
          </a:bodyPr>
          <a:lstStyle/>
          <a:p>
            <a:pPr marL="571500" indent="-571500">
              <a:buFont typeface="+mj-lt"/>
              <a:buAutoNum type="arabicPeriod"/>
            </a:pPr>
            <a:r>
              <a:rPr lang="fr-FR" sz="2800" b="1" u="sng" dirty="0" smtClean="0">
                <a:latin typeface="Times New Roman" pitchFamily="18" charset="0"/>
                <a:cs typeface="Times New Roman" pitchFamily="18" charset="0"/>
              </a:rPr>
              <a:t>Augmentation de la synthèse: </a:t>
            </a:r>
            <a:r>
              <a:rPr lang="fr-FR" sz="2800" b="1" dirty="0" smtClean="0">
                <a:latin typeface="Times New Roman" pitchFamily="18" charset="0"/>
                <a:cs typeface="Times New Roman" pitchFamily="18" charset="0"/>
              </a:rPr>
              <a:t>L’alimentation d’un adulte apporte environ 0,5 à 1g de choline/jour sous forme libre et estérifiée. On trouve de la choline dans une dizaine de spécialités pharmaceutiques proposées comme </a:t>
            </a:r>
            <a:r>
              <a:rPr lang="fr-FR" sz="2800" b="1" dirty="0" err="1" smtClean="0">
                <a:latin typeface="Times New Roman" pitchFamily="18" charset="0"/>
                <a:cs typeface="Times New Roman" pitchFamily="18" charset="0"/>
              </a:rPr>
              <a:t>hépatoprotecteurs</a:t>
            </a:r>
            <a:r>
              <a:rPr lang="fr-FR" sz="2800" b="1" dirty="0" smtClean="0">
                <a:latin typeface="Times New Roman" pitchFamily="18" charset="0"/>
                <a:cs typeface="Times New Roman" pitchFamily="18" charset="0"/>
              </a:rPr>
              <a:t>.</a:t>
            </a:r>
          </a:p>
          <a:p>
            <a:pPr marL="571500" indent="-571500">
              <a:buFont typeface="+mj-lt"/>
              <a:buAutoNum type="arabicPeriod"/>
            </a:pPr>
            <a:r>
              <a:rPr lang="fr-FR" sz="2800" b="1" u="sng" dirty="0" smtClean="0">
                <a:latin typeface="Times New Roman" pitchFamily="18" charset="0"/>
                <a:cs typeface="Times New Roman" pitchFamily="18" charset="0"/>
              </a:rPr>
              <a:t>Augmentation de la libération: </a:t>
            </a:r>
            <a:r>
              <a:rPr lang="fr-FR" sz="2800" b="1" dirty="0" err="1" smtClean="0">
                <a:solidFill>
                  <a:srgbClr val="FF0000"/>
                </a:solidFill>
                <a:latin typeface="Times New Roman" pitchFamily="18" charset="0"/>
                <a:cs typeface="Times New Roman" pitchFamily="18" charset="0"/>
              </a:rPr>
              <a:t>Cisapride</a:t>
            </a:r>
            <a:r>
              <a:rPr lang="fr-FR" sz="2800" b="1" dirty="0" smtClean="0">
                <a:latin typeface="Times New Roman" pitchFamily="18" charset="0"/>
                <a:cs typeface="Times New Roman" pitchFamily="18" charset="0"/>
              </a:rPr>
              <a:t> Cp, Sol </a:t>
            </a:r>
            <a:r>
              <a:rPr lang="fr-FR" sz="2800" b="1" dirty="0" err="1" smtClean="0">
                <a:latin typeface="Times New Roman" pitchFamily="18" charset="0"/>
                <a:cs typeface="Times New Roman" pitchFamily="18" charset="0"/>
              </a:rPr>
              <a:t>buv</a:t>
            </a:r>
            <a:r>
              <a:rPr lang="fr-FR" sz="2800" b="1" dirty="0" smtClean="0">
                <a:latin typeface="Times New Roman" pitchFamily="18" charset="0"/>
                <a:cs typeface="Times New Roman" pitchFamily="18" charset="0"/>
              </a:rPr>
              <a:t> . Favorise la libération d’acétylcholine par les fibres cholinergiques du tube digestif, ce qui augmente la motricité au niveau de l’œsophage, de l’estomac, du duodénum, de l’intestin grêle et du colon. Il augmente la pression du sphincter inférieur de l’œsophage, s’opposant ainsi au reflux </a:t>
            </a:r>
            <a:r>
              <a:rPr lang="fr-FR" sz="2800" b="1" dirty="0" err="1" smtClean="0">
                <a:latin typeface="Times New Roman" pitchFamily="18" charset="0"/>
                <a:cs typeface="Times New Roman" pitchFamily="18" charset="0"/>
              </a:rPr>
              <a:t>gastro</a:t>
            </a:r>
            <a:r>
              <a:rPr lang="fr-FR" sz="2800" b="1" dirty="0" smtClean="0">
                <a:latin typeface="Times New Roman" pitchFamily="18" charset="0"/>
                <a:cs typeface="Times New Roman" pitchFamily="18" charset="0"/>
              </a:rPr>
              <a:t>-</a:t>
            </a:r>
            <a:r>
              <a:rPr lang="fr-FR" sz="2800" b="1" dirty="0" err="1" smtClean="0">
                <a:latin typeface="Times New Roman" pitchFamily="18" charset="0"/>
                <a:cs typeface="Times New Roman" pitchFamily="18" charset="0"/>
              </a:rPr>
              <a:t>oesophagien</a:t>
            </a:r>
            <a:r>
              <a:rPr lang="fr-FR" sz="2800" b="1" dirty="0" smtClean="0">
                <a:latin typeface="Times New Roman" pitchFamily="18" charset="0"/>
                <a:cs typeface="Times New Roman" pitchFamily="18" charset="0"/>
              </a:rPr>
              <a:t>, qui est son indication principale.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858312" cy="6429420"/>
          </a:xfrm>
        </p:spPr>
        <p:txBody>
          <a:bodyPr>
            <a:normAutofit/>
          </a:bodyPr>
          <a:lstStyle/>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Contre-indiqué en cas d’obstacle organique à la progression du bol alimentaire. Il peut donner des douleurs intestinales, de la diarrhée, et modifier la cinétique d’absorption d’autres médicaments.</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L’atropine s’oppose aux effets du </a:t>
            </a:r>
            <a:r>
              <a:rPr lang="fr-FR" sz="2800" b="1" dirty="0" err="1" smtClean="0">
                <a:latin typeface="Times New Roman" pitchFamily="18" charset="0"/>
                <a:cs typeface="Times New Roman" pitchFamily="18" charset="0"/>
              </a:rPr>
              <a:t>Cisapride</a:t>
            </a:r>
            <a:r>
              <a:rPr lang="fr-FR" sz="2800" b="1" dirty="0" smtClean="0">
                <a:latin typeface="Times New Roman" pitchFamily="18" charset="0"/>
                <a:cs typeface="Times New Roman" pitchFamily="18" charset="0"/>
              </a:rPr>
              <a:t> en inhibant les récepteurs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Le </a:t>
            </a:r>
            <a:r>
              <a:rPr lang="fr-FR" sz="2800" b="1" dirty="0" err="1" smtClean="0">
                <a:latin typeface="Times New Roman" pitchFamily="18" charset="0"/>
                <a:cs typeface="Times New Roman" pitchFamily="18" charset="0"/>
              </a:rPr>
              <a:t>Cisapride</a:t>
            </a:r>
            <a:r>
              <a:rPr lang="fr-FR" sz="2800" b="1" dirty="0" smtClean="0">
                <a:latin typeface="Times New Roman" pitchFamily="18" charset="0"/>
                <a:cs typeface="Times New Roman" pitchFamily="18" charset="0"/>
              </a:rPr>
              <a:t> n’a pas d’action centrale car il ne traverse pas la barrière hémato-encéphalique.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472518" cy="6286544"/>
          </a:xfrm>
        </p:spPr>
        <p:txBody>
          <a:bodyPr>
            <a:normAutofit/>
          </a:bodyPr>
          <a:lstStyle/>
          <a:p>
            <a:pPr>
              <a:buNone/>
            </a:pPr>
            <a:r>
              <a:rPr lang="fr-FR" sz="2800" b="1" dirty="0" smtClean="0">
                <a:latin typeface="Times New Roman" pitchFamily="18" charset="0"/>
                <a:cs typeface="Times New Roman" pitchFamily="18" charset="0"/>
              </a:rPr>
              <a:t>3. </a:t>
            </a:r>
            <a:r>
              <a:rPr lang="fr-FR" sz="2800" b="1" u="sng" dirty="0" smtClean="0">
                <a:latin typeface="Times New Roman" pitchFamily="18" charset="0"/>
                <a:cs typeface="Times New Roman" pitchFamily="18" charset="0"/>
              </a:rPr>
              <a:t>Inhibition de la destruction: </a:t>
            </a:r>
            <a:r>
              <a:rPr lang="fr-FR" sz="2800" b="1" dirty="0" smtClean="0">
                <a:latin typeface="Times New Roman" pitchFamily="18" charset="0"/>
                <a:cs typeface="Times New Roman" pitchFamily="18" charset="0"/>
              </a:rPr>
              <a:t>Anticholinestérasiques </a:t>
            </a:r>
          </a:p>
          <a:p>
            <a:pPr>
              <a:buFont typeface="Wingdings" pitchFamily="2" charset="2"/>
              <a:buChar char="ü"/>
            </a:pPr>
            <a:r>
              <a:rPr lang="fr-FR" sz="2800" b="1" dirty="0" smtClean="0">
                <a:latin typeface="Times New Roman" pitchFamily="18" charset="0"/>
                <a:cs typeface="Times New Roman" pitchFamily="18" charset="0"/>
              </a:rPr>
              <a:t>L’acétylcholine étant détruite par les cholinestérases, l’inhibition de ces dernières conduit à une élévation de la concentration d’acétylcholine</a:t>
            </a:r>
          </a:p>
          <a:p>
            <a:pPr>
              <a:buFont typeface="Wingdings" pitchFamily="2" charset="2"/>
              <a:buChar char="ü"/>
            </a:pPr>
            <a:r>
              <a:rPr lang="fr-FR" sz="2800" b="1" dirty="0" smtClean="0">
                <a:latin typeface="Times New Roman" pitchFamily="18" charset="0"/>
                <a:cs typeface="Times New Roman" pitchFamily="18" charset="0"/>
              </a:rPr>
              <a:t>Les Anticholinestérasiques sont classés en fonction de leur intensité et de leur duré d’action et par là-même de leur toxicité, en inhibiteurs réversibles et irréversibles. </a:t>
            </a:r>
          </a:p>
          <a:p>
            <a:pPr>
              <a:buFont typeface="Wingdings" pitchFamily="2" charset="2"/>
              <a:buChar char="ü"/>
            </a:pPr>
            <a:r>
              <a:rPr lang="fr-FR" sz="2800" b="1" dirty="0" smtClean="0">
                <a:latin typeface="Times New Roman" pitchFamily="18" charset="0"/>
                <a:cs typeface="Times New Roman" pitchFamily="18" charset="0"/>
              </a:rPr>
              <a:t>L’inhibition des cholinestérases a pour conséquences l’apparition des effets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et nicotiniques, les effets seront à prédominance centrale ou périphérique selon que l’inhibiteur pénètre ou non dans le SNC.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http://upload.wikimedia.org/wikipedia/commons/thumb/a/a5/Acetylcholine_metabolisme.png/220px-Acetylcholine_metabolisme.png">
            <a:hlinkClick r:id="rId2"/>
          </p:cNvPr>
          <p:cNvPicPr>
            <a:picLocks noGrp="1"/>
          </p:cNvPicPr>
          <p:nvPr>
            <p:ph idx="1"/>
          </p:nvPr>
        </p:nvPicPr>
        <p:blipFill>
          <a:blip r:embed="rId3" cstate="print"/>
          <a:srcRect/>
          <a:stretch>
            <a:fillRect/>
          </a:stretch>
        </p:blipFill>
        <p:spPr bwMode="auto">
          <a:xfrm>
            <a:off x="1714480" y="714356"/>
            <a:ext cx="5643601" cy="5429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lnSpcReduction="10000"/>
          </a:bodyPr>
          <a:lstStyle/>
          <a:p>
            <a:pPr>
              <a:buNone/>
            </a:pPr>
            <a:r>
              <a:rPr lang="fr-FR" sz="2800" b="1" u="sng" dirty="0" smtClean="0">
                <a:latin typeface="Times New Roman" pitchFamily="18" charset="0"/>
                <a:cs typeface="Times New Roman" pitchFamily="18" charset="0"/>
              </a:rPr>
              <a:t>Inhibiteurs réversibles: </a:t>
            </a:r>
            <a:r>
              <a:rPr lang="fr-FR" sz="2800" b="1" dirty="0" smtClean="0">
                <a:latin typeface="Times New Roman" pitchFamily="18" charset="0"/>
                <a:cs typeface="Times New Roman" pitchFamily="18" charset="0"/>
              </a:rPr>
              <a:t>Inhibent l’enzyme d’une manière transitoire.</a:t>
            </a:r>
          </a:p>
          <a:p>
            <a:pPr>
              <a:buNone/>
            </a:pPr>
            <a:r>
              <a:rPr lang="fr-FR" sz="2800" b="1" dirty="0" smtClean="0">
                <a:solidFill>
                  <a:srgbClr val="FF0000"/>
                </a:solidFill>
                <a:latin typeface="Times New Roman" pitchFamily="18" charset="0"/>
                <a:cs typeface="Times New Roman" pitchFamily="18" charset="0"/>
              </a:rPr>
              <a:t>Physostigmine: </a:t>
            </a:r>
            <a:r>
              <a:rPr lang="fr-FR" sz="2800" b="1" dirty="0" smtClean="0">
                <a:latin typeface="Times New Roman" pitchFamily="18" charset="0"/>
                <a:cs typeface="Times New Roman" pitchFamily="18" charset="0"/>
              </a:rPr>
              <a:t>ou</a:t>
            </a:r>
            <a:r>
              <a:rPr lang="fr-FR" sz="2800" b="1" dirty="0" smtClean="0">
                <a:solidFill>
                  <a:srgbClr val="FF0000"/>
                </a:solidFill>
                <a:latin typeface="Times New Roman" pitchFamily="18" charset="0"/>
                <a:cs typeface="Times New Roman" pitchFamily="18" charset="0"/>
              </a:rPr>
              <a:t> Esérine </a:t>
            </a:r>
            <a:r>
              <a:rPr lang="fr-FR" sz="2800" b="1" dirty="0" smtClean="0">
                <a:latin typeface="Times New Roman" pitchFamily="18" charset="0"/>
                <a:cs typeface="Times New Roman" pitchFamily="18" charset="0"/>
              </a:rPr>
              <a:t>, alcaloïde isolé de la fève de Calabar, augmente le péristaltisme intestinal et gastrique et favorise la </a:t>
            </a:r>
            <a:r>
              <a:rPr lang="fr-FR" sz="2800" b="1" dirty="0" err="1" smtClean="0">
                <a:latin typeface="Times New Roman" pitchFamily="18" charset="0"/>
                <a:cs typeface="Times New Roman" pitchFamily="18" charset="0"/>
              </a:rPr>
              <a:t>bronchoconstriction</a:t>
            </a:r>
            <a:r>
              <a:rPr lang="fr-FR" sz="2800" b="1" dirty="0" smtClean="0">
                <a:latin typeface="Times New Roman" pitchFamily="18" charset="0"/>
                <a:cs typeface="Times New Roman" pitchFamily="18" charset="0"/>
              </a:rPr>
              <a:t> </a:t>
            </a:r>
          </a:p>
          <a:p>
            <a:pPr>
              <a:buNone/>
            </a:pPr>
            <a:r>
              <a:rPr lang="fr-FR" sz="2800" b="1" dirty="0" smtClean="0">
                <a:latin typeface="Times New Roman" pitchFamily="18" charset="0"/>
                <a:cs typeface="Times New Roman" pitchFamily="18" charset="0"/>
              </a:rPr>
              <a:t>Elle augmente les sécrétions bronchiques et digestives ainsi que la sécrétion lacrymale, son action cardiovasculaire est complexe, mais en général, elle a une action </a:t>
            </a:r>
            <a:r>
              <a:rPr lang="fr-FR" sz="2800" b="1" dirty="0" err="1" smtClean="0">
                <a:latin typeface="Times New Roman" pitchFamily="18" charset="0"/>
                <a:cs typeface="Times New Roman" pitchFamily="18" charset="0"/>
              </a:rPr>
              <a:t>muscarinique</a:t>
            </a:r>
            <a:r>
              <a:rPr lang="fr-FR" sz="2800" b="1" dirty="0" smtClean="0">
                <a:latin typeface="Times New Roman" pitchFamily="18" charset="0"/>
                <a:cs typeface="Times New Roman" pitchFamily="18" charset="0"/>
              </a:rPr>
              <a:t>: bradycardie et diminution de la force des contractions cardiaques.</a:t>
            </a:r>
          </a:p>
          <a:p>
            <a:pPr>
              <a:buNone/>
            </a:pPr>
            <a:r>
              <a:rPr lang="fr-FR" sz="2800" b="1" dirty="0" smtClean="0">
                <a:latin typeface="Times New Roman" pitchFamily="18" charset="0"/>
                <a:cs typeface="Times New Roman" pitchFamily="18" charset="0"/>
              </a:rPr>
              <a:t>Elle provoque un myosis, favorise la transmission neuromusculaire, ce qui se traduit par l’apparition de fasciculations. Car, outre son action indirecte  par inhibition des cholinestérases, elle stimule directement les récepteurs nicotiniques </a:t>
            </a:r>
            <a:r>
              <a:rPr lang="fr-FR" sz="2800" b="1" dirty="0" err="1" smtClean="0">
                <a:latin typeface="Times New Roman" pitchFamily="18" charset="0"/>
                <a:cs typeface="Times New Roman" pitchFamily="18" charset="0"/>
              </a:rPr>
              <a:t>neuromuscumaires</a:t>
            </a:r>
            <a:r>
              <a:rPr lang="fr-FR" sz="2800" b="1" dirty="0" smtClean="0">
                <a:latin typeface="Times New Roman" pitchFamily="18" charset="0"/>
                <a:cs typeface="Times New Roman" pitchFamily="18" charset="0"/>
              </a:rPr>
              <a:t>.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357290" y="642918"/>
            <a:ext cx="5572164" cy="2286016"/>
          </a:xfrm>
          <a:prstGeom prst="rect">
            <a:avLst/>
          </a:prstGeom>
          <a:noFill/>
          <a:ln w="9525">
            <a:noFill/>
            <a:miter lim="800000"/>
            <a:headEnd/>
            <a:tailEnd/>
          </a:ln>
          <a:effectLst/>
        </p:spPr>
      </p:pic>
      <p:sp>
        <p:nvSpPr>
          <p:cNvPr id="6" name="Rectangle 5"/>
          <p:cNvSpPr/>
          <p:nvPr/>
        </p:nvSpPr>
        <p:spPr>
          <a:xfrm>
            <a:off x="714348" y="3643314"/>
            <a:ext cx="7572428" cy="2369880"/>
          </a:xfrm>
          <a:prstGeom prst="rect">
            <a:avLst/>
          </a:prstGeom>
        </p:spPr>
        <p:txBody>
          <a:bodyPr wrap="square">
            <a:spAutoFit/>
          </a:bodyPr>
          <a:lstStyle/>
          <a:p>
            <a:r>
              <a:rPr lang="fr-FR" sz="3200" b="1" dirty="0" smtClean="0">
                <a:solidFill>
                  <a:srgbClr val="FF0000"/>
                </a:solidFill>
                <a:latin typeface="Times New Roman" pitchFamily="18" charset="0"/>
                <a:cs typeface="Times New Roman" pitchFamily="18" charset="0"/>
              </a:rPr>
              <a:t>Chimie:</a:t>
            </a:r>
            <a:r>
              <a:rPr lang="fr-FR" sz="2000" b="1" dirty="0" smtClean="0">
                <a:solidFill>
                  <a:srgbClr val="FF0000"/>
                </a:solidFill>
                <a:latin typeface="Times New Roman" pitchFamily="18" charset="0"/>
                <a:cs typeface="Times New Roman" pitchFamily="18" charset="0"/>
              </a:rPr>
              <a:t> </a:t>
            </a:r>
          </a:p>
          <a:p>
            <a:endParaRPr lang="fr-FR" sz="2000" b="1"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De formule chimique CH</a:t>
            </a:r>
            <a:r>
              <a:rPr lang="fr-FR" sz="2400" b="1" baseline="-25000" dirty="0" smtClean="0">
                <a:latin typeface="Times New Roman" pitchFamily="18" charset="0"/>
                <a:cs typeface="Times New Roman" pitchFamily="18" charset="0"/>
              </a:rPr>
              <a:t>3</a:t>
            </a:r>
            <a:r>
              <a:rPr lang="fr-FR" sz="2400" b="1" dirty="0" smtClean="0">
                <a:latin typeface="Times New Roman" pitchFamily="18" charset="0"/>
                <a:cs typeface="Times New Roman" pitchFamily="18" charset="0"/>
              </a:rPr>
              <a:t>COOCH</a:t>
            </a:r>
            <a:r>
              <a:rPr lang="fr-FR" sz="2400" b="1" baseline="-25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CH</a:t>
            </a:r>
            <a:r>
              <a:rPr lang="fr-FR" sz="2400" b="1" baseline="-25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N</a:t>
            </a:r>
            <a:r>
              <a:rPr lang="fr-FR" sz="2400" b="1" baseline="30000" dirty="0" smtClean="0">
                <a:latin typeface="Times New Roman" pitchFamily="18" charset="0"/>
                <a:cs typeface="Times New Roman" pitchFamily="18" charset="0"/>
              </a:rPr>
              <a:t>+</a:t>
            </a:r>
            <a:r>
              <a:rPr lang="fr-FR" sz="2400" b="1" dirty="0" smtClean="0">
                <a:latin typeface="Times New Roman" pitchFamily="18" charset="0"/>
                <a:cs typeface="Times New Roman" pitchFamily="18" charset="0"/>
              </a:rPr>
              <a:t>(CH</a:t>
            </a:r>
            <a:r>
              <a:rPr lang="fr-FR" sz="2400" b="1" baseline="-25000" dirty="0" smtClean="0">
                <a:latin typeface="Times New Roman" pitchFamily="18" charset="0"/>
                <a:cs typeface="Times New Roman" pitchFamily="18" charset="0"/>
              </a:rPr>
              <a:t>3</a:t>
            </a:r>
            <a:r>
              <a:rPr lang="fr-FR" sz="2400" b="1" dirty="0" smtClean="0">
                <a:latin typeface="Times New Roman" pitchFamily="18" charset="0"/>
                <a:cs typeface="Times New Roman" pitchFamily="18" charset="0"/>
              </a:rPr>
              <a:t>)</a:t>
            </a:r>
            <a:r>
              <a:rPr lang="fr-FR" sz="2400" b="1" baseline="-25000" dirty="0" smtClean="0">
                <a:latin typeface="Times New Roman" pitchFamily="18" charset="0"/>
                <a:cs typeface="Times New Roman" pitchFamily="18" charset="0"/>
              </a:rPr>
              <a:t>3</a:t>
            </a:r>
            <a:r>
              <a:rPr lang="fr-FR" sz="2400" b="1" dirty="0" smtClean="0">
                <a:latin typeface="Times New Roman" pitchFamily="18" charset="0"/>
                <a:cs typeface="Times New Roman" pitchFamily="18" charset="0"/>
              </a:rPr>
              <a:t> et de masse molaire de 146,2 g·mol</a:t>
            </a:r>
            <a:r>
              <a:rPr lang="fr-FR" sz="2400" b="1" baseline="30000" dirty="0" smtClean="0">
                <a:latin typeface="Times New Roman" pitchFamily="18" charset="0"/>
                <a:cs typeface="Times New Roman" pitchFamily="18" charset="0"/>
              </a:rPr>
              <a:t>-1</a:t>
            </a:r>
            <a:r>
              <a:rPr lang="fr-FR" sz="2400" b="1" dirty="0" smtClean="0">
                <a:latin typeface="Times New Roman" pitchFamily="18" charset="0"/>
                <a:cs typeface="Times New Roman" pitchFamily="18" charset="0"/>
              </a:rPr>
              <a:t>, l'acétylcholine est dérivée de l'acide acétique CH</a:t>
            </a:r>
            <a:r>
              <a:rPr lang="fr-FR" sz="2400" b="1" baseline="-25000" dirty="0" smtClean="0">
                <a:latin typeface="Times New Roman" pitchFamily="18" charset="0"/>
                <a:cs typeface="Times New Roman" pitchFamily="18" charset="0"/>
              </a:rPr>
              <a:t>3</a:t>
            </a:r>
            <a:r>
              <a:rPr lang="fr-FR" sz="2400" b="1" dirty="0" smtClean="0">
                <a:latin typeface="Times New Roman" pitchFamily="18" charset="0"/>
                <a:cs typeface="Times New Roman" pitchFamily="18" charset="0"/>
              </a:rPr>
              <a:t>COOH et de la choline HOCH</a:t>
            </a:r>
            <a:r>
              <a:rPr lang="fr-FR" sz="2400" b="1" baseline="-25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CH</a:t>
            </a:r>
            <a:r>
              <a:rPr lang="fr-FR" sz="2400" b="1" baseline="-25000" dirty="0" smtClean="0">
                <a:latin typeface="Times New Roman" pitchFamily="18" charset="0"/>
                <a:cs typeface="Times New Roman" pitchFamily="18" charset="0"/>
              </a:rPr>
              <a:t>2</a:t>
            </a:r>
            <a:r>
              <a:rPr lang="fr-FR" sz="2400" b="1" dirty="0" smtClean="0">
                <a:latin typeface="Times New Roman" pitchFamily="18" charset="0"/>
                <a:cs typeface="Times New Roman" pitchFamily="18" charset="0"/>
              </a:rPr>
              <a:t>N</a:t>
            </a:r>
            <a:r>
              <a:rPr lang="fr-FR" sz="2400" b="1" baseline="30000" dirty="0" smtClean="0">
                <a:latin typeface="Times New Roman" pitchFamily="18" charset="0"/>
                <a:cs typeface="Times New Roman" pitchFamily="18" charset="0"/>
              </a:rPr>
              <a:t>+</a:t>
            </a:r>
            <a:r>
              <a:rPr lang="fr-FR" sz="2400" b="1" dirty="0" smtClean="0">
                <a:latin typeface="Times New Roman" pitchFamily="18" charset="0"/>
                <a:cs typeface="Times New Roman" pitchFamily="18" charset="0"/>
              </a:rPr>
              <a:t>(CH</a:t>
            </a:r>
            <a:r>
              <a:rPr lang="fr-FR" sz="2400" b="1" baseline="-25000" dirty="0" smtClean="0">
                <a:latin typeface="Times New Roman" pitchFamily="18" charset="0"/>
                <a:cs typeface="Times New Roman" pitchFamily="18" charset="0"/>
              </a:rPr>
              <a:t>3</a:t>
            </a:r>
            <a:r>
              <a:rPr lang="fr-FR" sz="2400" b="1" dirty="0" smtClean="0">
                <a:latin typeface="Times New Roman" pitchFamily="18" charset="0"/>
                <a:cs typeface="Times New Roman" pitchFamily="18" charset="0"/>
              </a:rPr>
              <a:t>)</a:t>
            </a:r>
            <a:r>
              <a:rPr lang="fr-FR" sz="2400" b="1" baseline="-25000" dirty="0" smtClean="0">
                <a:latin typeface="Times New Roman" pitchFamily="18" charset="0"/>
                <a:cs typeface="Times New Roman" pitchFamily="18" charset="0"/>
              </a:rPr>
              <a:t>3</a:t>
            </a:r>
            <a:r>
              <a:rPr lang="fr-FR" sz="2400" b="1" dirty="0" smtClean="0">
                <a:latin typeface="Times New Roman" pitchFamily="18" charset="0"/>
                <a:cs typeface="Times New Roman" pitchFamily="18" charset="0"/>
              </a:rPr>
              <a:t>.</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500858"/>
          </a:xfrm>
        </p:spPr>
        <p:txBody>
          <a:bodyPr>
            <a:normAutofit/>
          </a:bodyPr>
          <a:lstStyle/>
          <a:p>
            <a:pPr>
              <a:buNone/>
            </a:pPr>
            <a:r>
              <a:rPr lang="fr-FR" sz="2800" b="1" dirty="0" smtClean="0">
                <a:latin typeface="Times New Roman" pitchFamily="18" charset="0"/>
                <a:cs typeface="Times New Roman" pitchFamily="18" charset="0"/>
              </a:rPr>
              <a:t>Elle n’a pas d’action sur l’utérus.</a:t>
            </a:r>
          </a:p>
          <a:p>
            <a:pPr>
              <a:buNone/>
            </a:pPr>
            <a:r>
              <a:rPr lang="fr-FR" sz="2800" b="1" dirty="0" smtClean="0">
                <a:latin typeface="Times New Roman" pitchFamily="18" charset="0"/>
                <a:cs typeface="Times New Roman" pitchFamily="18" charset="0"/>
              </a:rPr>
              <a:t>Indiquée dans le TRT de l’iléus paralytique, l’atonie intestinale, le glaucome, la myasthénie, la décurarisation post-anesthésique.</a:t>
            </a:r>
          </a:p>
          <a:p>
            <a:pPr>
              <a:buNone/>
            </a:pPr>
            <a:r>
              <a:rPr lang="fr-FR" sz="2800" b="1" dirty="0" err="1" smtClean="0">
                <a:solidFill>
                  <a:srgbClr val="FF0000"/>
                </a:solidFill>
                <a:latin typeface="Times New Roman" pitchFamily="18" charset="0"/>
                <a:cs typeface="Times New Roman" pitchFamily="18" charset="0"/>
              </a:rPr>
              <a:t>Néostigmine</a:t>
            </a:r>
            <a:r>
              <a:rPr lang="fr-FR" sz="2800" b="1"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mieux tolérée que l’</a:t>
            </a:r>
            <a:r>
              <a:rPr lang="fr-FR" sz="2800" b="1" dirty="0" err="1" smtClean="0">
                <a:latin typeface="Times New Roman" pitchFamily="18" charset="0"/>
                <a:cs typeface="Times New Roman" pitchFamily="18" charset="0"/>
              </a:rPr>
              <a:t>éserine</a:t>
            </a:r>
            <a:r>
              <a:rPr lang="fr-FR" sz="2800" b="1" dirty="0" smtClean="0">
                <a:latin typeface="Times New Roman" pitchFamily="18" charset="0"/>
                <a:cs typeface="Times New Roman" pitchFamily="18" charset="0"/>
              </a:rPr>
              <a:t>, utilisée dans le TRT de l’atonie postopératoire(intestin, vessie) et de la myasthénie, à dose élevée, associée ou non à l’atropine. Elle accélère la décurarisation.</a:t>
            </a:r>
          </a:p>
          <a:p>
            <a:pPr>
              <a:buNone/>
            </a:pPr>
            <a:r>
              <a:rPr lang="fr-FR" sz="2800" b="1" dirty="0" err="1" smtClean="0">
                <a:solidFill>
                  <a:srgbClr val="FF0000"/>
                </a:solidFill>
                <a:latin typeface="Times New Roman" pitchFamily="18" charset="0"/>
                <a:cs typeface="Times New Roman" pitchFamily="18" charset="0"/>
              </a:rPr>
              <a:t>Pyridostigmine</a:t>
            </a:r>
            <a:r>
              <a:rPr lang="fr-FR" sz="2800" b="1"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Mise à part son action plus progressive et plus durable, la </a:t>
            </a:r>
            <a:r>
              <a:rPr lang="fr-FR" sz="2800" b="1" dirty="0" err="1" smtClean="0">
                <a:latin typeface="Times New Roman" pitchFamily="18" charset="0"/>
                <a:cs typeface="Times New Roman" pitchFamily="18" charset="0"/>
              </a:rPr>
              <a:t>pyridostigmine</a:t>
            </a:r>
            <a:r>
              <a:rPr lang="fr-FR" sz="2800" b="1" dirty="0" smtClean="0">
                <a:latin typeface="Times New Roman" pitchFamily="18" charset="0"/>
                <a:cs typeface="Times New Roman" pitchFamily="18" charset="0"/>
              </a:rPr>
              <a:t> possède des PRP pharmacologiques très proches de celles de la </a:t>
            </a:r>
            <a:r>
              <a:rPr lang="fr-FR" sz="2800" b="1" dirty="0" err="1" smtClean="0">
                <a:latin typeface="Times New Roman" pitchFamily="18" charset="0"/>
                <a:cs typeface="Times New Roman" pitchFamily="18" charset="0"/>
              </a:rPr>
              <a:t>néostigmine</a:t>
            </a:r>
            <a:r>
              <a:rPr lang="fr-FR" sz="2800" b="1" dirty="0" smtClean="0">
                <a:latin typeface="Times New Roman" pitchFamily="18" charset="0"/>
                <a:cs typeface="Times New Roman" pitchFamily="18" charset="0"/>
              </a:rPr>
              <a:t>. Elle s’utilise dans le TRT de l’atonie intestinale et de la myasthénie.</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lnSpcReduction="10000"/>
          </a:bodyPr>
          <a:lstStyle/>
          <a:p>
            <a:pPr>
              <a:buNone/>
            </a:pPr>
            <a:r>
              <a:rPr lang="fr-FR" sz="2800" b="1" dirty="0" smtClean="0">
                <a:solidFill>
                  <a:srgbClr val="FF0000"/>
                </a:solidFill>
                <a:latin typeface="Times New Roman" pitchFamily="18" charset="0"/>
                <a:cs typeface="Times New Roman" pitchFamily="18" charset="0"/>
              </a:rPr>
              <a:t>Ambénonium: </a:t>
            </a:r>
            <a:r>
              <a:rPr lang="fr-FR" sz="2800" b="1" dirty="0" smtClean="0">
                <a:latin typeface="Times New Roman" pitchFamily="18" charset="0"/>
                <a:cs typeface="Times New Roman" pitchFamily="18" charset="0"/>
              </a:rPr>
              <a:t>C’est un inhibiteur de la cholinestérase à effet </a:t>
            </a:r>
            <a:r>
              <a:rPr lang="fr-FR" sz="2800" b="1" dirty="0" err="1" smtClean="0">
                <a:latin typeface="Times New Roman" pitchFamily="18" charset="0"/>
                <a:cs typeface="Times New Roman" pitchFamily="18" charset="0"/>
              </a:rPr>
              <a:t>antimyasthénique</a:t>
            </a:r>
            <a:r>
              <a:rPr lang="fr-FR" sz="2800" b="1" dirty="0" smtClean="0">
                <a:latin typeface="Times New Roman" pitchFamily="18" charset="0"/>
                <a:cs typeface="Times New Roman" pitchFamily="18" charset="0"/>
              </a:rPr>
              <a:t> prédominant et de longue durée d’action, de l’ordre de cinq à six heures après une prise.</a:t>
            </a:r>
          </a:p>
          <a:p>
            <a:pPr>
              <a:buNone/>
            </a:pPr>
            <a:r>
              <a:rPr lang="fr-FR" sz="2800" b="1" u="sng" dirty="0" smtClean="0">
                <a:latin typeface="Times New Roman" pitchFamily="18" charset="0"/>
                <a:cs typeface="Times New Roman" pitchFamily="18" charset="0"/>
              </a:rPr>
              <a:t>Inhibiteurs irréversibles: </a:t>
            </a:r>
          </a:p>
          <a:p>
            <a:pPr>
              <a:buFont typeface="Wingdings" pitchFamily="2" charset="2"/>
              <a:buChar char="ü"/>
            </a:pPr>
            <a:r>
              <a:rPr lang="fr-FR" sz="2800" b="1" dirty="0" smtClean="0">
                <a:latin typeface="Times New Roman" pitchFamily="18" charset="0"/>
                <a:cs typeface="Times New Roman" pitchFamily="18" charset="0"/>
              </a:rPr>
              <a:t>En se fixant aux enzymes par liaison </a:t>
            </a:r>
            <a:r>
              <a:rPr lang="fr-FR" sz="2800" b="1" dirty="0" smtClean="0">
                <a:latin typeface="Times New Roman" pitchFamily="18" charset="0"/>
                <a:cs typeface="Times New Roman" pitchFamily="18" charset="0"/>
              </a:rPr>
              <a:t>covalente, </a:t>
            </a:r>
            <a:r>
              <a:rPr lang="fr-FR" sz="2800" b="1" dirty="0" smtClean="0">
                <a:latin typeface="Times New Roman" pitchFamily="18" charset="0"/>
                <a:cs typeface="Times New Roman" pitchFamily="18" charset="0"/>
              </a:rPr>
              <a:t>ils les inhibent irréversiblement.</a:t>
            </a:r>
          </a:p>
          <a:p>
            <a:pPr>
              <a:buFont typeface="Wingdings" pitchFamily="2" charset="2"/>
              <a:buChar char="ü"/>
            </a:pPr>
            <a:r>
              <a:rPr lang="fr-FR" sz="2800" b="1" dirty="0" smtClean="0">
                <a:latin typeface="Times New Roman" pitchFamily="18" charset="0"/>
                <a:cs typeface="Times New Roman" pitchFamily="18" charset="0"/>
              </a:rPr>
              <a:t>Ce sont des organophosphorés, qui en raison de leur toxicité, ne sont qu’exceptionnellement utilisés en thérapeutique. </a:t>
            </a:r>
          </a:p>
          <a:p>
            <a:pPr>
              <a:buNone/>
            </a:pPr>
            <a:r>
              <a:rPr lang="fr-FR" sz="2800" b="1" dirty="0" smtClean="0">
                <a:solidFill>
                  <a:srgbClr val="FF0000"/>
                </a:solidFill>
                <a:latin typeface="Times New Roman" pitchFamily="18" charset="0"/>
                <a:cs typeface="Times New Roman" pitchFamily="18" charset="0"/>
              </a:rPr>
              <a:t>L’</a:t>
            </a:r>
            <a:r>
              <a:rPr lang="fr-FR" sz="2800" b="1" dirty="0" err="1" smtClean="0">
                <a:solidFill>
                  <a:srgbClr val="FF0000"/>
                </a:solidFill>
                <a:latin typeface="Times New Roman" pitchFamily="18" charset="0"/>
                <a:cs typeface="Times New Roman" pitchFamily="18" charset="0"/>
              </a:rPr>
              <a:t>écothiopate</a:t>
            </a:r>
            <a:r>
              <a:rPr lang="fr-FR" sz="2800" b="1"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organophosphoré soufré, utilisé s/f de collyres dans le TRT du glaucome. Il a une très longue durée d’action et son utilisation doit être très </a:t>
            </a:r>
            <a:r>
              <a:rPr lang="fr-FR" sz="2800" b="1" dirty="0" smtClean="0">
                <a:latin typeface="Times New Roman" pitchFamily="18" charset="0"/>
                <a:cs typeface="Times New Roman" pitchFamily="18" charset="0"/>
              </a:rPr>
              <a:t>espacée. </a:t>
            </a: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 </a:t>
            </a:r>
          </a:p>
          <a:p>
            <a:pPr>
              <a:buNone/>
            </a:pPr>
            <a:endParaRPr lang="fr-FR"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a:bodyPr>
          <a:lstStyle/>
          <a:p>
            <a:pPr>
              <a:buNone/>
            </a:pPr>
            <a:r>
              <a:rPr lang="fr-FR" sz="2800" b="1" dirty="0" smtClean="0">
                <a:solidFill>
                  <a:srgbClr val="FF0000"/>
                </a:solidFill>
                <a:latin typeface="Times New Roman" pitchFamily="18" charset="0"/>
                <a:cs typeface="Times New Roman" pitchFamily="18" charset="0"/>
              </a:rPr>
              <a:t>Le </a:t>
            </a:r>
            <a:r>
              <a:rPr lang="fr-FR" sz="2800" b="1" dirty="0" err="1" smtClean="0">
                <a:solidFill>
                  <a:srgbClr val="FF0000"/>
                </a:solidFill>
                <a:latin typeface="Times New Roman" pitchFamily="18" charset="0"/>
                <a:cs typeface="Times New Roman" pitchFamily="18" charset="0"/>
              </a:rPr>
              <a:t>malathion</a:t>
            </a:r>
            <a:r>
              <a:rPr lang="fr-FR" sz="2800" b="1"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c’est le produit actif de certaines préparations destinées au TRT des pédiculoses du cuir chevelu(poux). </a:t>
            </a:r>
          </a:p>
          <a:p>
            <a:pPr>
              <a:buNone/>
            </a:pPr>
            <a:r>
              <a:rPr lang="fr-FR" sz="2800" b="1" dirty="0" smtClean="0">
                <a:latin typeface="Times New Roman" pitchFamily="18" charset="0"/>
                <a:cs typeface="Times New Roman" pitchFamily="18" charset="0"/>
              </a:rPr>
              <a:t>La plupart des inhibiteurs irréversibles des cholinestérases sont largement utilisés en agriculture comme insecticides et certains d’entre eux, en raison de leur très grande toxicité, ont été retenus comme gaz de guerre: </a:t>
            </a:r>
          </a:p>
          <a:p>
            <a:pPr>
              <a:buFont typeface="Wingdings" pitchFamily="2" charset="2"/>
              <a:buChar char="ü"/>
            </a:pPr>
            <a:r>
              <a:rPr lang="fr-FR" sz="2800" b="1" dirty="0" smtClean="0">
                <a:latin typeface="Times New Roman" pitchFamily="18" charset="0"/>
                <a:cs typeface="Times New Roman" pitchFamily="18" charset="0"/>
              </a:rPr>
              <a:t>Le tétra-</a:t>
            </a:r>
            <a:r>
              <a:rPr lang="fr-FR" sz="2800" b="1" dirty="0" err="1" smtClean="0">
                <a:latin typeface="Times New Roman" pitchFamily="18" charset="0"/>
                <a:cs typeface="Times New Roman" pitchFamily="18" charset="0"/>
              </a:rPr>
              <a:t>éthyl</a:t>
            </a:r>
            <a:r>
              <a:rPr lang="fr-FR" sz="2800" b="1" dirty="0" smtClean="0">
                <a:latin typeface="Times New Roman" pitchFamily="18" charset="0"/>
                <a:cs typeface="Times New Roman" pitchFamily="18" charset="0"/>
              </a:rPr>
              <a:t>-pyrophosphate(T.E.P.P): utilisé comme insecticide</a:t>
            </a:r>
          </a:p>
          <a:p>
            <a:pPr>
              <a:buFont typeface="Wingdings" pitchFamily="2" charset="2"/>
              <a:buChar char="ü"/>
            </a:pPr>
            <a:r>
              <a:rPr lang="fr-FR" sz="2800" b="1" dirty="0" smtClean="0">
                <a:latin typeface="Times New Roman" pitchFamily="18" charset="0"/>
                <a:cs typeface="Times New Roman" pitchFamily="18" charset="0"/>
              </a:rPr>
              <a:t>Le </a:t>
            </a:r>
            <a:r>
              <a:rPr lang="fr-FR" sz="2800" b="1" dirty="0" err="1" smtClean="0">
                <a:latin typeface="Times New Roman" pitchFamily="18" charset="0"/>
                <a:cs typeface="Times New Roman" pitchFamily="18" charset="0"/>
              </a:rPr>
              <a:t>parathion</a:t>
            </a:r>
            <a:r>
              <a:rPr lang="fr-FR" sz="2800" b="1" dirty="0" smtClean="0">
                <a:latin typeface="Times New Roman" pitchFamily="18" charset="0"/>
                <a:cs typeface="Times New Roman" pitchFamily="18" charset="0"/>
              </a:rPr>
              <a:t> ou </a:t>
            </a:r>
            <a:r>
              <a:rPr lang="fr-FR" sz="2800" b="1" dirty="0" err="1" smtClean="0">
                <a:latin typeface="Times New Roman" pitchFamily="18" charset="0"/>
                <a:cs typeface="Times New Roman" pitchFamily="18" charset="0"/>
              </a:rPr>
              <a:t>thiophos</a:t>
            </a:r>
            <a:r>
              <a:rPr lang="fr-FR" sz="2800" b="1" dirty="0" smtClean="0">
                <a:latin typeface="Times New Roman" pitchFamily="18" charset="0"/>
                <a:cs typeface="Times New Roman" pitchFamily="18" charset="0"/>
              </a:rPr>
              <a:t>: entre dans la préparation de nombreux insecticides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2800" b="1" u="sng" dirty="0" smtClean="0">
                <a:latin typeface="Times New Roman" pitchFamily="18" charset="0"/>
                <a:cs typeface="Times New Roman" pitchFamily="18" charset="0"/>
              </a:rPr>
              <a:t>Intoxication par les anticholinestérasiques: </a:t>
            </a:r>
          </a:p>
          <a:p>
            <a:pPr>
              <a:buNone/>
            </a:pPr>
            <a:r>
              <a:rPr lang="fr-FR" sz="2800" b="1" dirty="0" smtClean="0">
                <a:latin typeface="Times New Roman" pitchFamily="18" charset="0"/>
                <a:cs typeface="Times New Roman" pitchFamily="18" charset="0"/>
              </a:rPr>
              <a:t>On rencontre la symptomatologie suivante:</a:t>
            </a:r>
          </a:p>
          <a:p>
            <a:pPr marL="514350" indent="-514350">
              <a:buFont typeface="+mj-lt"/>
              <a:buAutoNum type="alphaLcPeriod"/>
            </a:pPr>
            <a:r>
              <a:rPr lang="fr-FR" sz="2800" b="1" dirty="0" smtClean="0">
                <a:latin typeface="Times New Roman" pitchFamily="18" charset="0"/>
                <a:cs typeface="Times New Roman" pitchFamily="18" charset="0"/>
              </a:rPr>
              <a:t>Des signes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myosis, nausées, salivation, vomissements, diarrhée, sueurs, bradycardie, encombrement bronchique.</a:t>
            </a:r>
          </a:p>
          <a:p>
            <a:pPr marL="514350" indent="-514350">
              <a:buFont typeface="+mj-lt"/>
              <a:buAutoNum type="alphaLcPeriod"/>
            </a:pPr>
            <a:r>
              <a:rPr lang="fr-FR" sz="2800" b="1" dirty="0" smtClean="0">
                <a:latin typeface="Times New Roman" pitchFamily="18" charset="0"/>
                <a:cs typeface="Times New Roman" pitchFamily="18" charset="0"/>
              </a:rPr>
              <a:t>Des signes nicotiniques neuromusculaires(fasciculations, crampes, fourmillements) et cardiaques(tachycardie, élévation de la PA)</a:t>
            </a:r>
          </a:p>
          <a:p>
            <a:pPr marL="514350" indent="-514350">
              <a:buFont typeface="+mj-lt"/>
              <a:buAutoNum type="alphaLcPeriod"/>
            </a:pPr>
            <a:r>
              <a:rPr lang="fr-FR" sz="2800" b="1" dirty="0" smtClean="0">
                <a:latin typeface="Times New Roman" pitchFamily="18" charset="0"/>
                <a:cs typeface="Times New Roman" pitchFamily="18" charset="0"/>
              </a:rPr>
              <a:t>Des signes centraux: céphalées, somnolence, désorientation, coma ou crises convulsives qui témoignent de la gravité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a:bodyPr>
          <a:lstStyle/>
          <a:p>
            <a:pPr>
              <a:buNone/>
            </a:pPr>
            <a:r>
              <a:rPr lang="fr-FR" sz="2800" b="1" dirty="0" smtClean="0">
                <a:latin typeface="Times New Roman" pitchFamily="18" charset="0"/>
                <a:cs typeface="Times New Roman" pitchFamily="18" charset="0"/>
              </a:rPr>
              <a:t>Le TRT de l’intoxication comporte l’arrêt du toxique, l’administration d’atropine et éventuellement de </a:t>
            </a:r>
            <a:r>
              <a:rPr lang="fr-FR" sz="2800" b="1" dirty="0" err="1" smtClean="0">
                <a:latin typeface="Times New Roman" pitchFamily="18" charset="0"/>
                <a:cs typeface="Times New Roman" pitchFamily="18" charset="0"/>
              </a:rPr>
              <a:t>pralidoxime</a:t>
            </a:r>
            <a:r>
              <a:rPr lang="fr-FR" sz="2800" b="1" dirty="0" smtClean="0">
                <a:latin typeface="Times New Roman" pitchFamily="18" charset="0"/>
                <a:cs typeface="Times New Roman" pitchFamily="18" charset="0"/>
              </a:rPr>
              <a:t>.</a:t>
            </a:r>
          </a:p>
          <a:p>
            <a:pPr>
              <a:buFont typeface="Wingdings" pitchFamily="2" charset="2"/>
              <a:buChar char="§"/>
            </a:pPr>
            <a:r>
              <a:rPr lang="fr-FR" sz="2800" b="1" dirty="0" smtClean="0">
                <a:latin typeface="Times New Roman" pitchFamily="18" charset="0"/>
                <a:cs typeface="Times New Roman" pitchFamily="18" charset="0"/>
              </a:rPr>
              <a:t>L’atropine qui s’oppose aux effets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s’administre par voie parentérale à doses plus élevées que de </a:t>
            </a:r>
            <a:r>
              <a:rPr lang="fr-FR" sz="2800" b="1" dirty="0" smtClean="0">
                <a:latin typeface="Times New Roman" pitchFamily="18" charset="0"/>
                <a:cs typeface="Times New Roman" pitchFamily="18" charset="0"/>
              </a:rPr>
              <a:t>coutume. </a:t>
            </a:r>
            <a:endParaRPr lang="fr-FR" sz="2800" b="1" dirty="0" smtClean="0">
              <a:latin typeface="Times New Roman" pitchFamily="18" charset="0"/>
              <a:cs typeface="Times New Roman" pitchFamily="18" charset="0"/>
            </a:endParaRPr>
          </a:p>
          <a:p>
            <a:pPr>
              <a:buFont typeface="Wingdings" pitchFamily="2" charset="2"/>
              <a:buChar char="§"/>
            </a:pPr>
            <a:r>
              <a:rPr lang="fr-FR" sz="2800" b="1" dirty="0" smtClean="0">
                <a:latin typeface="Times New Roman" pitchFamily="18" charset="0"/>
                <a:cs typeface="Times New Roman" pitchFamily="18" charset="0"/>
              </a:rPr>
              <a:t>Le </a:t>
            </a:r>
            <a:r>
              <a:rPr lang="fr-FR" sz="2800" b="1" dirty="0" err="1" smtClean="0">
                <a:latin typeface="Times New Roman" pitchFamily="18" charset="0"/>
                <a:cs typeface="Times New Roman" pitchFamily="18" charset="0"/>
              </a:rPr>
              <a:t>pralidoxime</a:t>
            </a:r>
            <a:r>
              <a:rPr lang="fr-FR" sz="2800" b="1" dirty="0" smtClean="0">
                <a:latin typeface="Times New Roman" pitchFamily="18" charset="0"/>
                <a:cs typeface="Times New Roman" pitchFamily="18" charset="0"/>
              </a:rPr>
              <a:t> qui réactive les cholinestérases inhibées, s’administre par voie parentérale, généralement IV, à la dose renouvelable de 0,5mg chez l’adulte. Ce </a:t>
            </a:r>
            <a:r>
              <a:rPr lang="fr-FR" sz="2800" b="1" dirty="0" err="1" smtClean="0">
                <a:latin typeface="Times New Roman" pitchFamily="18" charset="0"/>
                <a:cs typeface="Times New Roman" pitchFamily="18" charset="0"/>
              </a:rPr>
              <a:t>réactivateur</a:t>
            </a:r>
            <a:r>
              <a:rPr lang="fr-FR" sz="2800" b="1" dirty="0" smtClean="0">
                <a:latin typeface="Times New Roman" pitchFamily="18" charset="0"/>
                <a:cs typeface="Times New Roman" pitchFamily="18" charset="0"/>
              </a:rPr>
              <a:t> agit en détachant le groupe phosphate des inhibiteurs du site estérasique.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357982"/>
          </a:xfrm>
        </p:spPr>
        <p:txBody>
          <a:bodyPr>
            <a:normAutofit/>
          </a:bodyPr>
          <a:lstStyle/>
          <a:p>
            <a:pPr>
              <a:buNone/>
            </a:pPr>
            <a:r>
              <a:rPr lang="fr-FR" sz="2800" b="1" u="sng" dirty="0" smtClean="0">
                <a:solidFill>
                  <a:srgbClr val="FF0000"/>
                </a:solidFill>
                <a:latin typeface="Times New Roman" pitchFamily="18" charset="0"/>
                <a:cs typeface="Times New Roman" pitchFamily="18" charset="0"/>
              </a:rPr>
              <a:t>Métabolisme</a:t>
            </a:r>
          </a:p>
          <a:p>
            <a:pPr>
              <a:buNone/>
            </a:pPr>
            <a:r>
              <a:rPr lang="fr-FR" sz="2800" b="1" dirty="0" smtClean="0">
                <a:latin typeface="Times New Roman" pitchFamily="18" charset="0"/>
                <a:cs typeface="Times New Roman" pitchFamily="18" charset="0"/>
              </a:rPr>
              <a:t>L’acétylcholine est synthétisée en 2 étapes :</a:t>
            </a:r>
          </a:p>
          <a:p>
            <a:pPr marL="514350" indent="-514350">
              <a:buFont typeface="+mj-lt"/>
              <a:buAutoNum type="arabicPeriod"/>
            </a:pPr>
            <a:r>
              <a:rPr lang="fr-FR" sz="2800" b="1" dirty="0" smtClean="0">
                <a:latin typeface="Times New Roman" pitchFamily="18" charset="0"/>
                <a:cs typeface="Times New Roman" pitchFamily="18" charset="0"/>
              </a:rPr>
              <a:t>Formation de l’</a:t>
            </a:r>
            <a:r>
              <a:rPr lang="fr-FR" sz="2800" b="1" dirty="0" err="1" smtClean="0">
                <a:latin typeface="Times New Roman" pitchFamily="18" charset="0"/>
                <a:cs typeface="Times New Roman" pitchFamily="18" charset="0"/>
              </a:rPr>
              <a:t>acétyl</a:t>
            </a:r>
            <a:r>
              <a:rPr lang="fr-FR" sz="2800" b="1" dirty="0" smtClean="0">
                <a:latin typeface="Times New Roman" pitchFamily="18" charset="0"/>
                <a:cs typeface="Times New Roman" pitchFamily="18" charset="0"/>
              </a:rPr>
              <a:t> Coenzyme A, AcCoA, selon la réaction suivante catalysée par l’ AcCoA synthétase, étape </a:t>
            </a:r>
            <a:r>
              <a:rPr lang="fr-FR" sz="2800" b="1" dirty="0" err="1" smtClean="0">
                <a:latin typeface="Times New Roman" pitchFamily="18" charset="0"/>
                <a:cs typeface="Times New Roman" pitchFamily="18" charset="0"/>
              </a:rPr>
              <a:t>limitante</a:t>
            </a:r>
            <a:r>
              <a:rPr lang="fr-FR" sz="2800" b="1" dirty="0" smtClean="0">
                <a:latin typeface="Times New Roman" pitchFamily="18" charset="0"/>
                <a:cs typeface="Times New Roman" pitchFamily="18" charset="0"/>
              </a:rPr>
              <a:t> de la synthèse.</a:t>
            </a:r>
          </a:p>
          <a:p>
            <a:pPr marL="514350" indent="-514350">
              <a:buNone/>
            </a:pPr>
            <a:r>
              <a:rPr lang="fr-FR" sz="2000" b="1" dirty="0" smtClean="0">
                <a:latin typeface="Times New Roman" pitchFamily="18" charset="0"/>
                <a:cs typeface="Times New Roman" pitchFamily="18" charset="0"/>
              </a:rPr>
              <a:t>                                              AcCoA synthétase</a:t>
            </a:r>
            <a:endParaRPr lang="fr-FR" sz="2000" b="1" dirty="0">
              <a:latin typeface="Times New Roman" pitchFamily="18" charset="0"/>
              <a:cs typeface="Times New Roman" pitchFamily="18" charset="0"/>
            </a:endParaRPr>
          </a:p>
          <a:p>
            <a:pPr marL="514350" indent="-514350">
              <a:buNone/>
            </a:pPr>
            <a:r>
              <a:rPr lang="fr-FR" sz="2800" b="1" dirty="0" smtClean="0">
                <a:latin typeface="Times New Roman" pitchFamily="18" charset="0"/>
                <a:cs typeface="Times New Roman" pitchFamily="18" charset="0"/>
              </a:rPr>
              <a:t>Acétate + Coenzyme                       AcCoA</a:t>
            </a:r>
          </a:p>
          <a:p>
            <a:pPr marL="514350" indent="-514350">
              <a:buAutoNum type="arabicPeriod" startAt="2"/>
            </a:pPr>
            <a:r>
              <a:rPr lang="fr-FR" sz="2800" b="1" dirty="0" smtClean="0">
                <a:latin typeface="Times New Roman" pitchFamily="18" charset="0"/>
                <a:cs typeface="Times New Roman" pitchFamily="18" charset="0"/>
              </a:rPr>
              <a:t>Formation de l’acétylcholine à partir de la choline grâce à une choline </a:t>
            </a:r>
            <a:r>
              <a:rPr lang="fr-FR" sz="2800" b="1" dirty="0" err="1" smtClean="0">
                <a:latin typeface="Times New Roman" pitchFamily="18" charset="0"/>
                <a:cs typeface="Times New Roman" pitchFamily="18" charset="0"/>
              </a:rPr>
              <a:t>acétylase</a:t>
            </a:r>
            <a:r>
              <a:rPr lang="fr-FR" sz="2800" b="1" dirty="0" smtClean="0">
                <a:latin typeface="Times New Roman" pitchFamily="18" charset="0"/>
                <a:cs typeface="Times New Roman" pitchFamily="18" charset="0"/>
              </a:rPr>
              <a:t> ou choline </a:t>
            </a:r>
            <a:r>
              <a:rPr lang="fr-FR" sz="2800" b="1" dirty="0" err="1" smtClean="0">
                <a:latin typeface="Times New Roman" pitchFamily="18" charset="0"/>
                <a:cs typeface="Times New Roman" pitchFamily="18" charset="0"/>
              </a:rPr>
              <a:t>acétyltransférase</a:t>
            </a:r>
            <a:r>
              <a:rPr lang="fr-FR" sz="2800" b="1" dirty="0" smtClean="0">
                <a:latin typeface="Times New Roman" pitchFamily="18" charset="0"/>
                <a:cs typeface="Times New Roman" pitchFamily="18" charset="0"/>
              </a:rPr>
              <a:t>.</a:t>
            </a:r>
          </a:p>
          <a:p>
            <a:pPr marL="514350" indent="-514350">
              <a:buNone/>
            </a:pPr>
            <a:r>
              <a:rPr lang="fr-FR" sz="2000" b="1" dirty="0" smtClean="0">
                <a:latin typeface="Times New Roman" pitchFamily="18" charset="0"/>
                <a:cs typeface="Times New Roman" pitchFamily="18" charset="0"/>
              </a:rPr>
              <a:t>                                         Choline </a:t>
            </a:r>
            <a:r>
              <a:rPr lang="fr-FR" sz="2000" b="1" dirty="0" err="1" smtClean="0">
                <a:latin typeface="Times New Roman" pitchFamily="18" charset="0"/>
                <a:cs typeface="Times New Roman" pitchFamily="18" charset="0"/>
              </a:rPr>
              <a:t>acétyltransférase</a:t>
            </a:r>
            <a:endParaRPr lang="fr-FR" sz="2000" b="1" dirty="0">
              <a:latin typeface="Times New Roman" pitchFamily="18" charset="0"/>
              <a:cs typeface="Times New Roman" pitchFamily="18" charset="0"/>
            </a:endParaRPr>
          </a:p>
          <a:p>
            <a:pPr marL="514350" indent="-514350">
              <a:buNone/>
            </a:pP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AcCoA</a:t>
            </a:r>
            <a:r>
              <a:rPr lang="fr-FR" sz="2800" b="1" dirty="0" smtClean="0">
                <a:latin typeface="Times New Roman" pitchFamily="18" charset="0"/>
                <a:cs typeface="Times New Roman" pitchFamily="18" charset="0"/>
              </a:rPr>
              <a:t> + Choline                         Acétylcholine </a:t>
            </a:r>
          </a:p>
          <a:p>
            <a:pPr marL="514350" indent="-514350">
              <a:buNone/>
            </a:pPr>
            <a:endParaRPr lang="fr-FR" sz="2800" b="1" dirty="0" smtClean="0">
              <a:latin typeface="Times New Roman" pitchFamily="18" charset="0"/>
              <a:cs typeface="Times New Roman" pitchFamily="18" charset="0"/>
            </a:endParaRPr>
          </a:p>
          <a:p>
            <a:pPr marL="514350" indent="-514350">
              <a:buNone/>
            </a:pPr>
            <a:endParaRPr lang="fr-FR" sz="2800" b="1" dirty="0" smtClean="0">
              <a:latin typeface="Times New Roman" pitchFamily="18" charset="0"/>
              <a:cs typeface="Times New Roman" pitchFamily="18" charset="0"/>
            </a:endParaRPr>
          </a:p>
          <a:p>
            <a:pPr>
              <a:buNone/>
            </a:pPr>
            <a:endParaRPr lang="fr-FR" sz="2800" b="1" dirty="0">
              <a:latin typeface="Times New Roman" pitchFamily="18" charset="0"/>
              <a:cs typeface="Times New Roman" pitchFamily="18" charset="0"/>
            </a:endParaRPr>
          </a:p>
        </p:txBody>
      </p:sp>
      <p:cxnSp>
        <p:nvCxnSpPr>
          <p:cNvPr id="5" name="Connecteur droit avec flèche 4"/>
          <p:cNvCxnSpPr/>
          <p:nvPr/>
        </p:nvCxnSpPr>
        <p:spPr>
          <a:xfrm>
            <a:off x="3500430" y="3286124"/>
            <a:ext cx="164307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a:off x="3214678" y="5500702"/>
            <a:ext cx="164307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643710"/>
          </a:xfrm>
        </p:spPr>
        <p:txBody>
          <a:bodyPr>
            <a:normAutofit/>
          </a:bodyPr>
          <a:lstStyle/>
          <a:p>
            <a:pPr>
              <a:buNone/>
            </a:pPr>
            <a:r>
              <a:rPr lang="fr-FR" sz="2800" b="1" dirty="0" smtClean="0">
                <a:latin typeface="Times New Roman" pitchFamily="18" charset="0"/>
                <a:cs typeface="Times New Roman" pitchFamily="18" charset="0"/>
              </a:rPr>
              <a:t>La choline présente dans les tissus a 2 origines: exogène, alimentaire, et endogène, par biosynthèse à partir de la glycine. </a:t>
            </a:r>
            <a:endParaRPr lang="fr-FR" sz="2800" b="1" u="sng" dirty="0" smtClean="0">
              <a:solidFill>
                <a:srgbClr val="FF0000"/>
              </a:solidFill>
              <a:latin typeface="Times New Roman" pitchFamily="18" charset="0"/>
              <a:cs typeface="Times New Roman" pitchFamily="18" charset="0"/>
            </a:endParaRPr>
          </a:p>
          <a:p>
            <a:pPr>
              <a:buNone/>
            </a:pPr>
            <a:r>
              <a:rPr lang="fr-FR" sz="2800" b="1" u="sng" dirty="0" smtClean="0">
                <a:solidFill>
                  <a:srgbClr val="FF0000"/>
                </a:solidFill>
                <a:latin typeface="Times New Roman" pitchFamily="18" charset="0"/>
                <a:cs typeface="Times New Roman" pitchFamily="18" charset="0"/>
              </a:rPr>
              <a:t>Distribution:</a:t>
            </a:r>
            <a:r>
              <a:rPr lang="fr-FR" sz="2800" b="1"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la distribution tissulaire de l’acétylcholine est  très large, elle est présente:</a:t>
            </a:r>
          </a:p>
          <a:p>
            <a:r>
              <a:rPr lang="fr-FR" sz="2800" b="1" dirty="0" smtClean="0">
                <a:latin typeface="Times New Roman" pitchFamily="18" charset="0"/>
                <a:cs typeface="Times New Roman" pitchFamily="18" charset="0"/>
              </a:rPr>
              <a:t>Dans le SNC: cerveau, moelle, nerf.</a:t>
            </a:r>
          </a:p>
          <a:p>
            <a:r>
              <a:rPr lang="fr-FR" sz="2800" b="1" dirty="0" smtClean="0">
                <a:latin typeface="Times New Roman" pitchFamily="18" charset="0"/>
                <a:cs typeface="Times New Roman" pitchFamily="18" charset="0"/>
              </a:rPr>
              <a:t>Dans le SNV: au niveau des relais ganglionnaires sympathiques et parasympathiques et au niveau des terminaisons parasympathiques.</a:t>
            </a:r>
          </a:p>
          <a:p>
            <a:r>
              <a:rPr lang="fr-FR" sz="2800" b="1" dirty="0" smtClean="0">
                <a:latin typeface="Times New Roman" pitchFamily="18" charset="0"/>
                <a:cs typeface="Times New Roman" pitchFamily="18" charset="0"/>
              </a:rPr>
              <a:t>Au niveau des terminaisons </a:t>
            </a:r>
            <a:r>
              <a:rPr lang="fr-FR" sz="2800" b="1" dirty="0" err="1" smtClean="0">
                <a:latin typeface="Times New Roman" pitchFamily="18" charset="0"/>
                <a:cs typeface="Times New Roman" pitchFamily="18" charset="0"/>
              </a:rPr>
              <a:t>présynaptiques</a:t>
            </a:r>
            <a:r>
              <a:rPr lang="fr-FR" sz="2800" b="1" dirty="0" smtClean="0">
                <a:latin typeface="Times New Roman" pitchFamily="18" charset="0"/>
                <a:cs typeface="Times New Roman" pitchFamily="18" charset="0"/>
              </a:rPr>
              <a:t> de la </a:t>
            </a:r>
            <a:r>
              <a:rPr lang="fr-FR" sz="2800" b="1" dirty="0" smtClean="0">
                <a:latin typeface="Times New Roman" pitchFamily="18" charset="0"/>
                <a:cs typeface="Times New Roman" pitchFamily="18" charset="0"/>
              </a:rPr>
              <a:t>jonction neuromusculaire.</a:t>
            </a:r>
            <a:endParaRPr lang="fr-FR" sz="2800" b="1" dirty="0" smtClean="0">
              <a:latin typeface="Times New Roman" pitchFamily="18" charset="0"/>
              <a:cs typeface="Times New Roman" pitchFamily="18" charset="0"/>
            </a:endParaRPr>
          </a:p>
          <a:p>
            <a:pPr>
              <a:buNone/>
            </a:pPr>
            <a:endParaRPr lang="fr-FR" sz="2800" b="1" u="sng"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858312" cy="6429420"/>
          </a:xfrm>
        </p:spPr>
        <p:txBody>
          <a:bodyPr>
            <a:normAutofit/>
          </a:bodyPr>
          <a:lstStyle/>
          <a:p>
            <a:pPr>
              <a:buNone/>
            </a:pPr>
            <a:r>
              <a:rPr lang="fr-FR" sz="2800" b="1" u="sng" dirty="0" smtClean="0">
                <a:solidFill>
                  <a:srgbClr val="FF0000"/>
                </a:solidFill>
                <a:latin typeface="Times New Roman" pitchFamily="18" charset="0"/>
                <a:cs typeface="Times New Roman" pitchFamily="18" charset="0"/>
              </a:rPr>
              <a:t>Libération: </a:t>
            </a:r>
            <a:endParaRPr lang="fr-FR" sz="2800" b="1" dirty="0" smtClean="0">
              <a:solidFill>
                <a:srgbClr val="FF0000"/>
              </a:solidFill>
              <a:latin typeface="Times New Roman" pitchFamily="18" charset="0"/>
              <a:cs typeface="Times New Roman" pitchFamily="18" charset="0"/>
            </a:endParaRPr>
          </a:p>
          <a:p>
            <a:pPr>
              <a:buNone/>
            </a:pPr>
            <a:endParaRPr lang="fr-FR" sz="2800" b="1" dirty="0" smtClean="0">
              <a:latin typeface="Times New Roman" pitchFamily="18" charset="0"/>
              <a:cs typeface="Times New Roman" pitchFamily="18" charset="0"/>
            </a:endParaRPr>
          </a:p>
          <a:p>
            <a:pPr>
              <a:buNone/>
            </a:pPr>
            <a:r>
              <a:rPr lang="fr-FR" sz="2800" b="1" dirty="0">
                <a:latin typeface="Times New Roman" pitchFamily="18" charset="0"/>
                <a:cs typeface="Times New Roman" pitchFamily="18" charset="0"/>
              </a:rPr>
              <a:t> </a:t>
            </a:r>
            <a:r>
              <a:rPr lang="fr-FR" sz="2800" b="1" dirty="0" smtClean="0">
                <a:latin typeface="Times New Roman" pitchFamily="18" charset="0"/>
                <a:cs typeface="Times New Roman" pitchFamily="18" charset="0"/>
              </a:rPr>
              <a:t>  Dans les terminaisons </a:t>
            </a:r>
            <a:r>
              <a:rPr lang="fr-FR" sz="2800" b="1" dirty="0" err="1" smtClean="0">
                <a:latin typeface="Times New Roman" pitchFamily="18" charset="0"/>
                <a:cs typeface="Times New Roman" pitchFamily="18" charset="0"/>
              </a:rPr>
              <a:t>présynaptiques</a:t>
            </a:r>
            <a:r>
              <a:rPr lang="fr-FR" sz="2800" b="1" dirty="0" smtClean="0">
                <a:latin typeface="Times New Roman" pitchFamily="18" charset="0"/>
                <a:cs typeface="Times New Roman" pitchFamily="18" charset="0"/>
              </a:rPr>
              <a:t>, l’acétylcholine est contenue dans des vésicules. Sous l’influence de l’influx nerveux, ces vésicules migrent vers la membrane et libèrent l’acétylcholine dans la fente synaptique. La stimulation de </a:t>
            </a:r>
            <a:r>
              <a:rPr lang="fr-FR" sz="2800" b="1" dirty="0" err="1" smtClean="0">
                <a:latin typeface="Times New Roman" pitchFamily="18" charset="0"/>
                <a:cs typeface="Times New Roman" pitchFamily="18" charset="0"/>
              </a:rPr>
              <a:t>recépteurs</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a:t>
            </a:r>
            <a:r>
              <a:rPr lang="fr-FR" sz="2800" b="1" dirty="0" err="1" smtClean="0">
                <a:latin typeface="Times New Roman" pitchFamily="18" charset="0"/>
                <a:cs typeface="Times New Roman" pitchFamily="18" charset="0"/>
              </a:rPr>
              <a:t>présynaptiques</a:t>
            </a:r>
            <a:r>
              <a:rPr lang="fr-FR" sz="2800" b="1" dirty="0" smtClean="0">
                <a:latin typeface="Times New Roman" pitchFamily="18" charset="0"/>
                <a:cs typeface="Times New Roman" pitchFamily="18" charset="0"/>
              </a:rPr>
              <a:t> inhibe la libération d’acétylcholine et, inversement, leur inhibition l’augmente. La toxine botulinique est un inhibiteur de la libération d’acétylcholine.</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858312" cy="6500858"/>
          </a:xfrm>
        </p:spPr>
        <p:txBody>
          <a:bodyPr>
            <a:normAutofit lnSpcReduction="10000"/>
          </a:bodyPr>
          <a:lstStyle/>
          <a:p>
            <a:pPr>
              <a:buNone/>
            </a:pPr>
            <a:r>
              <a:rPr lang="fr-FR" sz="2800" b="1" u="sng" dirty="0" smtClean="0">
                <a:solidFill>
                  <a:srgbClr val="FF0000"/>
                </a:solidFill>
                <a:latin typeface="Times New Roman" pitchFamily="18" charset="0"/>
                <a:cs typeface="Times New Roman" pitchFamily="18" charset="0"/>
              </a:rPr>
              <a:t>Catabolisme: </a:t>
            </a:r>
            <a:r>
              <a:rPr lang="fr-FR" sz="2800" b="1" dirty="0" smtClean="0">
                <a:latin typeface="Times New Roman" pitchFamily="18" charset="0"/>
                <a:cs typeface="Times New Roman" pitchFamily="18" charset="0"/>
              </a:rPr>
              <a:t>Les tissus qui contiennent de l’acétylcholine et des enzymes permettant sa synthèse, contiennent aussi des cholinestérases qui hydrolysent l’acétylcholine, ce qui explique l’activit</a:t>
            </a:r>
            <a:r>
              <a:rPr lang="fr-FR" sz="2800" b="1" dirty="0">
                <a:latin typeface="Times New Roman" pitchFamily="18" charset="0"/>
                <a:cs typeface="Times New Roman" pitchFamily="18" charset="0"/>
              </a:rPr>
              <a:t>é</a:t>
            </a:r>
            <a:r>
              <a:rPr lang="fr-FR" sz="2800" b="1" dirty="0" smtClean="0">
                <a:latin typeface="Times New Roman" pitchFamily="18" charset="0"/>
                <a:cs typeface="Times New Roman" pitchFamily="18" charset="0"/>
              </a:rPr>
              <a:t> fugace de cette dernière. </a:t>
            </a:r>
          </a:p>
          <a:p>
            <a:pPr>
              <a:buNone/>
            </a:pPr>
            <a:r>
              <a:rPr lang="fr-FR" sz="2800" b="1" dirty="0" smtClean="0">
                <a:latin typeface="Times New Roman" pitchFamily="18" charset="0"/>
                <a:cs typeface="Times New Roman" pitchFamily="18" charset="0"/>
              </a:rPr>
              <a:t>On distingue 2 types de cholinestérases:</a:t>
            </a:r>
          </a:p>
          <a:p>
            <a:r>
              <a:rPr lang="fr-FR" sz="2800" b="1" dirty="0" smtClean="0">
                <a:latin typeface="Times New Roman" pitchFamily="18" charset="0"/>
                <a:cs typeface="Times New Roman" pitchFamily="18" charset="0"/>
              </a:rPr>
              <a:t>L’acétylcholinestérase, présente dans le tissu nerveux et le globule rouge, hydrolyse très rapidement l’acétylcholine et l’</a:t>
            </a:r>
            <a:r>
              <a:rPr lang="fr-FR" sz="2800" b="1" dirty="0" err="1" smtClean="0">
                <a:latin typeface="Times New Roman" pitchFamily="18" charset="0"/>
                <a:cs typeface="Times New Roman" pitchFamily="18" charset="0"/>
              </a:rPr>
              <a:t>acétyl</a:t>
            </a:r>
            <a:r>
              <a:rPr lang="fr-FR" sz="2800" b="1" dirty="0" smtClean="0">
                <a:latin typeface="Times New Roman" pitchFamily="18" charset="0"/>
                <a:cs typeface="Times New Roman" pitchFamily="18" charset="0"/>
              </a:rPr>
              <a:t>-</a:t>
            </a:r>
            <a:r>
              <a:rPr lang="el-GR" sz="2800" b="1" dirty="0" smtClean="0">
                <a:latin typeface="Times New Roman" pitchFamily="18" charset="0"/>
                <a:cs typeface="Times New Roman" pitchFamily="18" charset="0"/>
              </a:rPr>
              <a:t>β</a:t>
            </a:r>
            <a:r>
              <a:rPr lang="fr-FR" sz="2800" b="1" dirty="0" smtClean="0">
                <a:latin typeface="Times New Roman" pitchFamily="18" charset="0"/>
                <a:cs typeface="Times New Roman" pitchFamily="18" charset="0"/>
              </a:rPr>
              <a:t>-</a:t>
            </a:r>
            <a:r>
              <a:rPr lang="fr-FR" sz="2800" b="1" dirty="0" err="1" smtClean="0">
                <a:latin typeface="Times New Roman" pitchFamily="18" charset="0"/>
                <a:cs typeface="Times New Roman" pitchFamily="18" charset="0"/>
              </a:rPr>
              <a:t>méthylcholine</a:t>
            </a:r>
            <a:r>
              <a:rPr lang="fr-FR" sz="2800" b="1" dirty="0" smtClean="0">
                <a:latin typeface="Times New Roman" pitchFamily="18" charset="0"/>
                <a:cs typeface="Times New Roman" pitchFamily="18" charset="0"/>
              </a:rPr>
              <a:t> mais n’hydrolyse pas la </a:t>
            </a:r>
            <a:r>
              <a:rPr lang="fr-FR" sz="2800" b="1" dirty="0" err="1" smtClean="0">
                <a:latin typeface="Times New Roman" pitchFamily="18" charset="0"/>
                <a:cs typeface="Times New Roman" pitchFamily="18" charset="0"/>
              </a:rPr>
              <a:t>butyrylcholine</a:t>
            </a:r>
            <a:r>
              <a:rPr lang="fr-FR" sz="2800" b="1" dirty="0" smtClean="0">
                <a:latin typeface="Times New Roman" pitchFamily="18" charset="0"/>
                <a:cs typeface="Times New Roman" pitchFamily="18" charset="0"/>
              </a:rPr>
              <a:t>. Elle a été appelée cholinestérase vraie.</a:t>
            </a:r>
          </a:p>
          <a:p>
            <a:r>
              <a:rPr lang="fr-FR" sz="2800" b="1" dirty="0" smtClean="0">
                <a:latin typeface="Times New Roman" pitchFamily="18" charset="0"/>
                <a:cs typeface="Times New Roman" pitchFamily="18" charset="0"/>
              </a:rPr>
              <a:t>La </a:t>
            </a:r>
            <a:r>
              <a:rPr lang="fr-FR" sz="2800" b="1" dirty="0" err="1" smtClean="0">
                <a:latin typeface="Times New Roman" pitchFamily="18" charset="0"/>
                <a:cs typeface="Times New Roman" pitchFamily="18" charset="0"/>
              </a:rPr>
              <a:t>butyrylcholinestérase</a:t>
            </a:r>
            <a:r>
              <a:rPr lang="fr-FR" sz="2800" b="1" dirty="0" smtClean="0">
                <a:latin typeface="Times New Roman" pitchFamily="18" charset="0"/>
                <a:cs typeface="Times New Roman" pitchFamily="18" charset="0"/>
              </a:rPr>
              <a:t>, présente dans d’autres tissus comme le cœur et le plasma, hydrolyse l’acétylcholine, la </a:t>
            </a:r>
            <a:r>
              <a:rPr lang="fr-FR" sz="2800" b="1" dirty="0" err="1" smtClean="0">
                <a:latin typeface="Times New Roman" pitchFamily="18" charset="0"/>
                <a:cs typeface="Times New Roman" pitchFamily="18" charset="0"/>
              </a:rPr>
              <a:t>benzoylcholine</a:t>
            </a:r>
            <a:r>
              <a:rPr lang="fr-FR" sz="2800" b="1" dirty="0" smtClean="0">
                <a:latin typeface="Times New Roman" pitchFamily="18" charset="0"/>
                <a:cs typeface="Times New Roman" pitchFamily="18" charset="0"/>
              </a:rPr>
              <a:t>, la </a:t>
            </a:r>
            <a:r>
              <a:rPr lang="fr-FR" sz="2800" b="1" dirty="0" err="1" smtClean="0">
                <a:latin typeface="Times New Roman" pitchFamily="18" charset="0"/>
                <a:cs typeface="Times New Roman" pitchFamily="18" charset="0"/>
              </a:rPr>
              <a:t>butyrylcholine</a:t>
            </a:r>
            <a:r>
              <a:rPr lang="fr-FR" sz="2800" b="1" dirty="0" smtClean="0">
                <a:latin typeface="Times New Roman" pitchFamily="18" charset="0"/>
                <a:cs typeface="Times New Roman" pitchFamily="18" charset="0"/>
              </a:rPr>
              <a:t> mais n’hydrolyse pas l’</a:t>
            </a:r>
            <a:r>
              <a:rPr lang="fr-FR" sz="2800" b="1" dirty="0" err="1" smtClean="0">
                <a:latin typeface="Times New Roman" pitchFamily="18" charset="0"/>
                <a:cs typeface="Times New Roman" pitchFamily="18" charset="0"/>
              </a:rPr>
              <a:t>acétyl</a:t>
            </a:r>
            <a:r>
              <a:rPr lang="fr-FR" sz="2800" b="1" dirty="0" smtClean="0">
                <a:latin typeface="Times New Roman" pitchFamily="18" charset="0"/>
                <a:cs typeface="Times New Roman" pitchFamily="18" charset="0"/>
              </a:rPr>
              <a:t>-</a:t>
            </a:r>
            <a:r>
              <a:rPr lang="el-GR" sz="2800" b="1" dirty="0" smtClean="0">
                <a:latin typeface="Times New Roman" pitchFamily="18" charset="0"/>
                <a:cs typeface="Times New Roman" pitchFamily="18" charset="0"/>
              </a:rPr>
              <a:t>β</a:t>
            </a:r>
            <a:r>
              <a:rPr lang="fr-FR" sz="2800" b="1" dirty="0" smtClean="0">
                <a:latin typeface="Times New Roman" pitchFamily="18" charset="0"/>
                <a:cs typeface="Times New Roman" pitchFamily="18" charset="0"/>
              </a:rPr>
              <a:t>-</a:t>
            </a:r>
            <a:r>
              <a:rPr lang="fr-FR" sz="2800" b="1" dirty="0" err="1" smtClean="0">
                <a:latin typeface="Times New Roman" pitchFamily="18" charset="0"/>
                <a:cs typeface="Times New Roman" pitchFamily="18" charset="0"/>
              </a:rPr>
              <a:t>méthylcholine</a:t>
            </a:r>
            <a:r>
              <a:rPr lang="fr-FR" sz="2800" b="1" dirty="0" smtClean="0">
                <a:latin typeface="Times New Roman" pitchFamily="18" charset="0"/>
                <a:cs typeface="Times New Roman" pitchFamily="18" charset="0"/>
              </a:rPr>
              <a:t> . Elle a été appelée </a:t>
            </a:r>
            <a:r>
              <a:rPr lang="fr-FR" sz="2800" b="1" dirty="0" smtClean="0">
                <a:latin typeface="Times New Roman" pitchFamily="18" charset="0"/>
                <a:cs typeface="Times New Roman" pitchFamily="18" charset="0"/>
              </a:rPr>
              <a:t>pseudo </a:t>
            </a:r>
            <a:r>
              <a:rPr lang="fr-FR" sz="2800" b="1" dirty="0" smtClean="0">
                <a:latin typeface="Times New Roman" pitchFamily="18" charset="0"/>
                <a:cs typeface="Times New Roman" pitchFamily="18" charset="0"/>
              </a:rPr>
              <a:t>– cholinestérase.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858312" cy="6429420"/>
          </a:xfrm>
        </p:spPr>
        <p:txBody>
          <a:bodyPr>
            <a:normAutofit/>
          </a:bodyPr>
          <a:lstStyle/>
          <a:p>
            <a:pPr>
              <a:buNone/>
            </a:pPr>
            <a:r>
              <a:rPr lang="fr-FR" b="1" dirty="0" smtClean="0">
                <a:solidFill>
                  <a:srgbClr val="FF0000"/>
                </a:solidFill>
                <a:latin typeface="Times New Roman" pitchFamily="18" charset="0"/>
                <a:cs typeface="Times New Roman" pitchFamily="18" charset="0"/>
              </a:rPr>
              <a:t>Effets de l’acétylcholine: </a:t>
            </a:r>
            <a:r>
              <a:rPr lang="fr-FR" sz="2800" b="1" dirty="0" smtClean="0">
                <a:latin typeface="Times New Roman" pitchFamily="18" charset="0"/>
                <a:cs typeface="Times New Roman" pitchFamily="18" charset="0"/>
              </a:rPr>
              <a:t>Elle a des effets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et des effets nicotiniques par stimulation des récepteurs correspondants.</a:t>
            </a:r>
          </a:p>
          <a:p>
            <a:pPr>
              <a:buNone/>
            </a:pPr>
            <a:r>
              <a:rPr lang="fr-FR" sz="2800" b="1" u="sng" dirty="0" smtClean="0">
                <a:solidFill>
                  <a:srgbClr val="FF0000"/>
                </a:solidFill>
                <a:latin typeface="Times New Roman" pitchFamily="18" charset="0"/>
                <a:cs typeface="Times New Roman" pitchFamily="18" charset="0"/>
              </a:rPr>
              <a:t>Effets </a:t>
            </a:r>
            <a:r>
              <a:rPr lang="fr-FR" sz="2800" b="1" u="sng" dirty="0" err="1" smtClean="0">
                <a:solidFill>
                  <a:srgbClr val="FF0000"/>
                </a:solidFill>
                <a:latin typeface="Times New Roman" pitchFamily="18" charset="0"/>
                <a:cs typeface="Times New Roman" pitchFamily="18" charset="0"/>
              </a:rPr>
              <a:t>muscariniques</a:t>
            </a:r>
            <a:r>
              <a:rPr lang="fr-FR" sz="2800" b="1" u="sng" dirty="0" smtClean="0">
                <a:solidFill>
                  <a:srgbClr val="FF0000"/>
                </a:solidFill>
                <a:latin typeface="Times New Roman" pitchFamily="18" charset="0"/>
                <a:cs typeface="Times New Roman" pitchFamily="18" charset="0"/>
              </a:rPr>
              <a:t>: </a:t>
            </a:r>
            <a:r>
              <a:rPr lang="fr-FR" sz="2800" b="1" dirty="0" smtClean="0">
                <a:latin typeface="Times New Roman" pitchFamily="18" charset="0"/>
                <a:cs typeface="Times New Roman" pitchFamily="18" charset="0"/>
              </a:rPr>
              <a:t>Il ressemblent à ceux de la muscarine, substance </a:t>
            </a:r>
            <a:r>
              <a:rPr lang="fr-FR" sz="2800" b="1" dirty="0" err="1" smtClean="0">
                <a:latin typeface="Times New Roman" pitchFamily="18" charset="0"/>
                <a:cs typeface="Times New Roman" pitchFamily="18" charset="0"/>
              </a:rPr>
              <a:t>esxtraite</a:t>
            </a:r>
            <a:r>
              <a:rPr lang="fr-FR" sz="2800" b="1" dirty="0" smtClean="0">
                <a:latin typeface="Times New Roman" pitchFamily="18" charset="0"/>
                <a:cs typeface="Times New Roman" pitchFamily="18" charset="0"/>
              </a:rPr>
              <a:t> d’un </a:t>
            </a:r>
            <a:r>
              <a:rPr lang="fr-FR" sz="2800" b="1" dirty="0" err="1" smtClean="0">
                <a:latin typeface="Times New Roman" pitchFamily="18" charset="0"/>
                <a:cs typeface="Times New Roman" pitchFamily="18" charset="0"/>
              </a:rPr>
              <a:t>champignion</a:t>
            </a:r>
            <a:r>
              <a:rPr lang="fr-FR" sz="2800" b="1" dirty="0" smtClean="0">
                <a:latin typeface="Times New Roman" pitchFamily="18" charset="0"/>
                <a:cs typeface="Times New Roman" pitchFamily="18" charset="0"/>
              </a:rPr>
              <a:t>.</a:t>
            </a:r>
          </a:p>
          <a:p>
            <a:pPr>
              <a:buNone/>
            </a:pPr>
            <a:r>
              <a:rPr lang="fr-FR" sz="2800" b="1" dirty="0" smtClean="0">
                <a:latin typeface="Times New Roman" pitchFamily="18" charset="0"/>
                <a:cs typeface="Times New Roman" pitchFamily="18" charset="0"/>
              </a:rPr>
              <a:t>Il existe plusieurs types: M1,M2,M3, les plus connus, M4 et M5, couplés aux protéines G, les récepteurs M1 et M3 sont couplés à la </a:t>
            </a:r>
            <a:r>
              <a:rPr lang="fr-FR" sz="2800" b="1" dirty="0" err="1" smtClean="0">
                <a:latin typeface="Times New Roman" pitchFamily="18" charset="0"/>
                <a:cs typeface="Times New Roman" pitchFamily="18" charset="0"/>
              </a:rPr>
              <a:t>phospholipase</a:t>
            </a:r>
            <a:r>
              <a:rPr lang="fr-FR" sz="2800" b="1" dirty="0" smtClean="0">
                <a:latin typeface="Times New Roman" pitchFamily="18" charset="0"/>
                <a:cs typeface="Times New Roman" pitchFamily="18" charset="0"/>
              </a:rPr>
              <a:t> C, les récepteurs M2 sont couplés aux canaux K +.</a:t>
            </a:r>
          </a:p>
          <a:p>
            <a:pPr>
              <a:buNone/>
            </a:pPr>
            <a:r>
              <a:rPr lang="fr-FR" sz="2800" b="1" dirty="0" smtClean="0">
                <a:latin typeface="Times New Roman" pitchFamily="18" charset="0"/>
                <a:cs typeface="Times New Roman" pitchFamily="18" charset="0"/>
              </a:rPr>
              <a:t>L’acétylcholine a des effets </a:t>
            </a:r>
            <a:r>
              <a:rPr lang="fr-FR" sz="2800" b="1" dirty="0" err="1" smtClean="0">
                <a:latin typeface="Times New Roman" pitchFamily="18" charset="0"/>
                <a:cs typeface="Times New Roman" pitchFamily="18" charset="0"/>
              </a:rPr>
              <a:t>muscariniques</a:t>
            </a:r>
            <a:r>
              <a:rPr lang="fr-FR" sz="2800" b="1" dirty="0" smtClean="0">
                <a:latin typeface="Times New Roman" pitchFamily="18" charset="0"/>
                <a:cs typeface="Times New Roman" pitchFamily="18" charset="0"/>
              </a:rPr>
              <a:t> périphériques, ce sont les mieux connus, et centraux. Ces effets sont inhibés par l’atropine.</a:t>
            </a:r>
          </a:p>
          <a:p>
            <a:pPr>
              <a:buNone/>
            </a:pP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858312" cy="6429420"/>
          </a:xfrm>
        </p:spPr>
        <p:txBody>
          <a:bodyPr>
            <a:normAutofit lnSpcReduction="10000"/>
          </a:bodyPr>
          <a:lstStyle/>
          <a:p>
            <a:pPr marL="514350" indent="-514350">
              <a:buFont typeface="+mj-lt"/>
              <a:buAutoNum type="arabicPeriod"/>
            </a:pPr>
            <a:r>
              <a:rPr lang="fr-FR" sz="2800" b="1" dirty="0" smtClean="0">
                <a:latin typeface="Times New Roman" pitchFamily="18" charset="0"/>
                <a:cs typeface="Times New Roman" pitchFamily="18" charset="0"/>
              </a:rPr>
              <a:t>Effets cardiaques: (récepteurs M2)</a:t>
            </a:r>
          </a:p>
          <a:p>
            <a:pPr marL="514350" indent="-514350">
              <a:buNone/>
            </a:pPr>
            <a:r>
              <a:rPr lang="fr-FR" sz="2800" b="1" dirty="0" smtClean="0">
                <a:latin typeface="Times New Roman" pitchFamily="18" charset="0"/>
                <a:cs typeface="Times New Roman" pitchFamily="18" charset="0"/>
              </a:rPr>
              <a:t>L’innervation cholinergique des oreillettes est beaucoup plus importante que celle du myocarde.</a:t>
            </a:r>
          </a:p>
          <a:p>
            <a:pPr marL="514350" indent="-514350">
              <a:buNone/>
            </a:pPr>
            <a:r>
              <a:rPr lang="fr-FR" sz="2800" b="1" dirty="0" smtClean="0">
                <a:latin typeface="Times New Roman" pitchFamily="18" charset="0"/>
                <a:cs typeface="Times New Roman" pitchFamily="18" charset="0"/>
              </a:rPr>
              <a:t>Une INJ d’</a:t>
            </a:r>
            <a:r>
              <a:rPr lang="fr-FR" sz="2800" b="1" dirty="0" err="1" smtClean="0">
                <a:latin typeface="Times New Roman" pitchFamily="18" charset="0"/>
                <a:cs typeface="Times New Roman" pitchFamily="18" charset="0"/>
              </a:rPr>
              <a:t>acétycholine</a:t>
            </a:r>
            <a:r>
              <a:rPr lang="fr-FR" sz="2800" b="1" dirty="0" smtClean="0">
                <a:latin typeface="Times New Roman" pitchFamily="18" charset="0"/>
                <a:cs typeface="Times New Roman" pitchFamily="18" charset="0"/>
              </a:rPr>
              <a:t> ou la stimulation du parasympathique provoque:</a:t>
            </a:r>
          </a:p>
          <a:p>
            <a:pPr marL="514350" indent="-514350">
              <a:buFont typeface="Wingdings" pitchFamily="2" charset="2"/>
              <a:buChar char="ü"/>
            </a:pPr>
            <a:r>
              <a:rPr lang="fr-FR" sz="2800" b="1" dirty="0" smtClean="0">
                <a:latin typeface="Times New Roman" pitchFamily="18" charset="0"/>
                <a:cs typeface="Times New Roman" pitchFamily="18" charset="0"/>
              </a:rPr>
              <a:t>Une bradycardie allant jusqu’à l’arrêt transitoire des battements par effet sinusal.</a:t>
            </a:r>
          </a:p>
          <a:p>
            <a:pPr marL="514350" indent="-514350">
              <a:buFont typeface="Wingdings" pitchFamily="2" charset="2"/>
              <a:buChar char="ü"/>
            </a:pPr>
            <a:r>
              <a:rPr lang="fr-FR" sz="2800" b="1" dirty="0" smtClean="0">
                <a:latin typeface="Times New Roman" pitchFamily="18" charset="0"/>
                <a:cs typeface="Times New Roman" pitchFamily="18" charset="0"/>
              </a:rPr>
              <a:t>Une diminution de la conduction auriculo-ventriculaire.</a:t>
            </a:r>
          </a:p>
          <a:p>
            <a:pPr marL="514350" indent="-514350">
              <a:buFont typeface="Wingdings" pitchFamily="2" charset="2"/>
              <a:buChar char="ü"/>
            </a:pPr>
            <a:r>
              <a:rPr lang="fr-FR" sz="2800" b="1" dirty="0" smtClean="0">
                <a:latin typeface="Times New Roman" pitchFamily="18" charset="0"/>
                <a:cs typeface="Times New Roman" pitchFamily="18" charset="0"/>
              </a:rPr>
              <a:t>Une diminution de la force de contraction des oreillettes.</a:t>
            </a:r>
          </a:p>
          <a:p>
            <a:pPr marL="514350" indent="-514350">
              <a:buNone/>
            </a:pPr>
            <a:r>
              <a:rPr lang="fr-FR" sz="2800" b="1" dirty="0" smtClean="0">
                <a:latin typeface="Times New Roman" pitchFamily="18" charset="0"/>
                <a:cs typeface="Times New Roman" pitchFamily="18" charset="0"/>
              </a:rPr>
              <a:t>L’INJ  IV de très faibles doses d’acétylcholine chez l’animal ou chez l’homme entraine une chute immédiate et fugace de la PA provenant du ralentissement cardiaque et de la vasodilatation.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TotalTime>
  <Words>2597</Words>
  <Application>Microsoft Office PowerPoint</Application>
  <PresentationFormat>Affichage à l'écran (4:3)</PresentationFormat>
  <Paragraphs>152</Paragraphs>
  <Slides>34</Slides>
  <Notes>0</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Benjamin</cp:lastModifiedBy>
  <cp:revision>116</cp:revision>
  <dcterms:created xsi:type="dcterms:W3CDTF">2012-03-06T19:19:49Z</dcterms:created>
  <dcterms:modified xsi:type="dcterms:W3CDTF">2014-12-02T09:50:13Z</dcterms:modified>
</cp:coreProperties>
</file>