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7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264D-1DBF-486C-A0DB-0BBF9E7A110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A6AB-4D73-4521-990D-893FCDE01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M%C3%A9deci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</a:rPr>
              <a:t/>
            </a:r>
            <a:br>
              <a:rPr lang="fr-FR" sz="6000" b="1" dirty="0" smtClean="0">
                <a:solidFill>
                  <a:srgbClr val="C00000"/>
                </a:solidFill>
              </a:rPr>
            </a:br>
            <a:r>
              <a:rPr lang="fr-FR" sz="6000" b="1" dirty="0" smtClean="0">
                <a:solidFill>
                  <a:srgbClr val="C00000"/>
                </a:solidFill>
              </a:rPr>
              <a:t>Biométrie</a:t>
            </a:r>
            <a:r>
              <a:rPr lang="fr-FR" sz="6000" dirty="0">
                <a:solidFill>
                  <a:srgbClr val="C00000"/>
                </a:solidFill>
              </a:rPr>
              <a:t/>
            </a:r>
            <a:br>
              <a:rPr lang="fr-FR" sz="6000" dirty="0">
                <a:solidFill>
                  <a:srgbClr val="C00000"/>
                </a:solidFill>
              </a:rPr>
            </a:b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 FZ </a:t>
            </a:r>
            <a:r>
              <a:rPr lang="fr-FR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Mekideche</a:t>
            </a:r>
            <a:endParaRPr lang="fr-FR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Faculté de médecine UFAS Sétif 1</a:t>
            </a:r>
          </a:p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 de médecine interne CHU Sétif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tour de taille et le tour de hanche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valeurs seuils proposées par </a:t>
            </a:r>
            <a:r>
              <a:rPr lang="fr-FR" dirty="0" smtClean="0"/>
              <a:t>l’OMS:</a:t>
            </a:r>
            <a:endParaRPr lang="fr-FR" dirty="0"/>
          </a:p>
          <a:p>
            <a:pPr lvl="1"/>
            <a:r>
              <a:rPr lang="fr-FR" sz="3200" b="1" dirty="0" smtClean="0">
                <a:solidFill>
                  <a:srgbClr val="C00000"/>
                </a:solidFill>
              </a:rPr>
              <a:t>TT </a:t>
            </a:r>
            <a:r>
              <a:rPr lang="fr-FR" sz="3200" dirty="0" smtClean="0"/>
              <a:t>:</a:t>
            </a:r>
            <a:endParaRPr lang="fr-FR" sz="3200" dirty="0"/>
          </a:p>
          <a:p>
            <a:pPr lvl="2"/>
            <a:r>
              <a:rPr lang="fr-FR" sz="2800" dirty="0" smtClean="0"/>
              <a:t>Surpoids abdominal: ≥ 94 </a:t>
            </a:r>
            <a:r>
              <a:rPr lang="fr-FR" sz="2800" dirty="0"/>
              <a:t>cm chez l’homme et </a:t>
            </a:r>
            <a:r>
              <a:rPr lang="fr-FR" sz="2800" dirty="0" smtClean="0"/>
              <a:t>≥ 80 </a:t>
            </a:r>
            <a:r>
              <a:rPr lang="fr-FR" sz="2800" dirty="0"/>
              <a:t>cm chez la </a:t>
            </a:r>
            <a:r>
              <a:rPr lang="fr-FR" sz="2800" dirty="0" smtClean="0"/>
              <a:t>femme: </a:t>
            </a:r>
            <a:endParaRPr lang="fr-FR" sz="2800" dirty="0"/>
          </a:p>
          <a:p>
            <a:pPr lvl="2"/>
            <a:r>
              <a:rPr lang="fr-FR" sz="2800" dirty="0"/>
              <a:t>O</a:t>
            </a:r>
            <a:r>
              <a:rPr lang="fr-FR" sz="2800" dirty="0" smtClean="0"/>
              <a:t>bésité abdominale: ≥ 102 </a:t>
            </a:r>
            <a:r>
              <a:rPr lang="fr-FR" sz="2800" dirty="0"/>
              <a:t>cm chez l’homme </a:t>
            </a:r>
            <a:r>
              <a:rPr lang="fr-FR" sz="2800" dirty="0" smtClean="0"/>
              <a:t>et ≥ 88 </a:t>
            </a:r>
            <a:r>
              <a:rPr lang="fr-FR" sz="2800" dirty="0"/>
              <a:t>cm chez la </a:t>
            </a:r>
            <a:r>
              <a:rPr lang="fr-FR" sz="2800" dirty="0" smtClean="0"/>
              <a:t>femme</a:t>
            </a:r>
            <a:endParaRPr lang="fr-FR" sz="2800" dirty="0"/>
          </a:p>
          <a:p>
            <a:pPr lvl="1"/>
            <a:r>
              <a:rPr lang="fr-FR" sz="3200" b="1" dirty="0" smtClean="0">
                <a:solidFill>
                  <a:srgbClr val="C00000"/>
                </a:solidFill>
              </a:rPr>
              <a:t>RTH</a:t>
            </a:r>
            <a:r>
              <a:rPr lang="fr-FR" sz="3200" dirty="0" smtClean="0"/>
              <a:t> :</a:t>
            </a:r>
          </a:p>
          <a:p>
            <a:pPr lvl="2"/>
            <a:r>
              <a:rPr lang="fr-FR" sz="2800" dirty="0" smtClean="0"/>
              <a:t>&gt; 1,0 </a:t>
            </a:r>
            <a:r>
              <a:rPr lang="fr-FR" sz="2800" dirty="0"/>
              <a:t>chez l’homme et </a:t>
            </a:r>
            <a:r>
              <a:rPr lang="fr-FR" sz="2800" dirty="0" smtClean="0"/>
              <a:t>&gt; 0,85 </a:t>
            </a:r>
            <a:r>
              <a:rPr lang="fr-FR" sz="2800" dirty="0"/>
              <a:t>chez la </a:t>
            </a:r>
            <a:r>
              <a:rPr lang="fr-FR" sz="2800" dirty="0" smtClean="0"/>
              <a:t>femme:  excès </a:t>
            </a:r>
            <a:r>
              <a:rPr lang="fr-FR" sz="2800" dirty="0"/>
              <a:t>de graisse abdominale.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Chez l’enfant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b="1" dirty="0" smtClean="0"/>
              <a:t>La mesure du poids:</a:t>
            </a:r>
            <a:endParaRPr lang="fr-FR" dirty="0" smtClean="0"/>
          </a:p>
          <a:p>
            <a:pPr lvl="1"/>
            <a:r>
              <a:rPr lang="fr-FR" dirty="0" smtClean="0"/>
              <a:t>Avant </a:t>
            </a:r>
            <a:r>
              <a:rPr lang="fr-FR" dirty="0"/>
              <a:t>que l’enfant puisse se tenir </a:t>
            </a:r>
            <a:r>
              <a:rPr lang="fr-FR" dirty="0" smtClean="0"/>
              <a:t>debout, </a:t>
            </a:r>
            <a:r>
              <a:rPr lang="fr-FR" dirty="0"/>
              <a:t>la pesée se fait allongée sur des balances spécifiques adaptées au poids de l’enfant (pèse-bébé). </a:t>
            </a:r>
            <a:endParaRPr lang="fr-FR" dirty="0" smtClean="0"/>
          </a:p>
          <a:p>
            <a:pPr lvl="1"/>
            <a:r>
              <a:rPr lang="fr-FR" dirty="0" smtClean="0"/>
              <a:t>Dès </a:t>
            </a:r>
            <a:r>
              <a:rPr lang="fr-FR" dirty="0"/>
              <a:t>que la station debout est possible (vers 2 ans), la mesure du poids se fait debout. </a:t>
            </a:r>
          </a:p>
          <a:p>
            <a:endParaRPr lang="fr-FR" dirty="0" smtClean="0"/>
          </a:p>
          <a:p>
            <a:r>
              <a:rPr lang="fr-FR" b="1" dirty="0" smtClean="0"/>
              <a:t>La </a:t>
            </a:r>
            <a:r>
              <a:rPr lang="fr-FR" b="1" dirty="0"/>
              <a:t>mesure de la taille </a:t>
            </a:r>
            <a:endParaRPr lang="fr-FR" b="1" dirty="0" smtClean="0"/>
          </a:p>
          <a:p>
            <a:pPr lvl="1"/>
            <a:r>
              <a:rPr lang="fr-FR" dirty="0" smtClean="0"/>
              <a:t>se </a:t>
            </a:r>
            <a:r>
              <a:rPr lang="fr-FR" dirty="0"/>
              <a:t>fait à l’aide d’une toise murale dès que la station debout est possible, généralement à partir de 2 ans. </a:t>
            </a:r>
            <a:endParaRPr lang="fr-FR" dirty="0" smtClean="0"/>
          </a:p>
          <a:p>
            <a:pPr lvl="1"/>
            <a:r>
              <a:rPr lang="fr-FR" dirty="0" smtClean="0"/>
              <a:t>Avant </a:t>
            </a:r>
            <a:r>
              <a:rPr lang="fr-FR" dirty="0"/>
              <a:t>que l’enfant puisse se tenir debout sans bouger, la mesure se fait en position allongée en utilisant une toise horizontale.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r-FR" sz="3600" b="1" dirty="0"/>
              <a:t>Détermination de la corpulence à partir du poids et de la taille chez </a:t>
            </a:r>
            <a:r>
              <a:rPr lang="fr-FR" sz="3600" b="1" dirty="0" smtClean="0"/>
              <a:t>l’enfant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Courbes de </a:t>
            </a:r>
            <a:r>
              <a:rPr lang="fr-FR" dirty="0">
                <a:solidFill>
                  <a:schemeClr val="tx2"/>
                </a:solidFill>
              </a:rPr>
              <a:t>références internationales proposées par l’International </a:t>
            </a:r>
            <a:r>
              <a:rPr lang="fr-FR" dirty="0" err="1">
                <a:solidFill>
                  <a:schemeClr val="tx2"/>
                </a:solidFill>
              </a:rPr>
              <a:t>Task</a:t>
            </a:r>
            <a:r>
              <a:rPr lang="fr-FR" dirty="0">
                <a:solidFill>
                  <a:schemeClr val="tx2"/>
                </a:solidFill>
              </a:rPr>
              <a:t> Force on </a:t>
            </a:r>
            <a:r>
              <a:rPr lang="fr-FR" dirty="0" err="1">
                <a:solidFill>
                  <a:schemeClr val="tx2"/>
                </a:solidFill>
              </a:rPr>
              <a:t>Obesity</a:t>
            </a:r>
            <a:r>
              <a:rPr lang="fr-FR" dirty="0">
                <a:solidFill>
                  <a:schemeClr val="tx2"/>
                </a:solidFill>
              </a:rPr>
              <a:t> (IOTF</a:t>
            </a:r>
            <a:r>
              <a:rPr lang="fr-FR" dirty="0" smtClean="0">
                <a:solidFill>
                  <a:schemeClr val="tx2"/>
                </a:solidFill>
              </a:rPr>
              <a:t>).</a:t>
            </a:r>
          </a:p>
          <a:p>
            <a:pPr lvl="1"/>
            <a:r>
              <a:rPr lang="fr-FR" dirty="0" smtClean="0"/>
              <a:t>Surpoids:  IMC </a:t>
            </a:r>
            <a:r>
              <a:rPr lang="fr-FR" dirty="0"/>
              <a:t>se situe entre les courbes de centiles IOTF C- 25 et IOTF C-30 qui correspondent respectivement aux valeurs 25 et 30 kg/m² à 18 ans. </a:t>
            </a:r>
          </a:p>
          <a:p>
            <a:pPr lvl="1"/>
            <a:r>
              <a:rPr lang="fr-FR" dirty="0" smtClean="0"/>
              <a:t>Obésité:  IMC </a:t>
            </a:r>
            <a:r>
              <a:rPr lang="fr-FR" dirty="0"/>
              <a:t>supérieur à la courbe de centile IOTF C-30. 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urcharge pondérale: IMC supérieur </a:t>
            </a:r>
            <a:r>
              <a:rPr lang="fr-FR" dirty="0"/>
              <a:t>à la courbe de centile IOTF C-25, sans distinguer surpoids ou obésité. </a:t>
            </a:r>
          </a:p>
          <a:p>
            <a:pPr lvl="1"/>
            <a:r>
              <a:rPr lang="fr-FR" dirty="0" smtClean="0"/>
              <a:t>Maigreur: IMC inférieur </a:t>
            </a:r>
            <a:r>
              <a:rPr lang="fr-FR" dirty="0"/>
              <a:t>à la courbe de centile IOTF C-18,5.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ebesante.fr/wp-content/uploads/2011/07/COURBES-Ponderales-filles-0-18-ans.jpg?9d7b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93735" cy="6572296"/>
          </a:xfrm>
          <a:prstGeom prst="rect">
            <a:avLst/>
          </a:prstGeom>
          <a:noFill/>
        </p:spPr>
      </p:pic>
      <p:pic>
        <p:nvPicPr>
          <p:cNvPr id="29700" name="Picture 4" descr="http://www.esculape.com/pediatrie/imagepedi/courbe-poids-garc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048"/>
            <a:ext cx="4500594" cy="643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Introduction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La </a:t>
            </a:r>
            <a:r>
              <a:rPr lang="fr-FR" b="1" dirty="0"/>
              <a:t>biométrie</a:t>
            </a:r>
            <a:r>
              <a:rPr lang="fr-FR" dirty="0"/>
              <a:t> est l'étude </a:t>
            </a:r>
            <a:r>
              <a:rPr lang="fr-FR" dirty="0" smtClean="0"/>
              <a:t>des </a:t>
            </a:r>
            <a:r>
              <a:rPr lang="fr-FR" dirty="0"/>
              <a:t>dimensions et de la croissance du monde vivant. </a:t>
            </a:r>
            <a:endParaRPr lang="fr-FR" dirty="0" smtClean="0"/>
          </a:p>
          <a:p>
            <a:pPr lvl="1"/>
            <a:r>
              <a:rPr lang="fr-FR" dirty="0" smtClean="0"/>
              <a:t>Principaux </a:t>
            </a:r>
            <a:r>
              <a:rPr lang="fr-FR" dirty="0"/>
              <a:t>domaines </a:t>
            </a:r>
            <a:r>
              <a:rPr lang="fr-FR" dirty="0" smtClean="0"/>
              <a:t>de </a:t>
            </a:r>
            <a:r>
              <a:rPr lang="fr-FR" dirty="0"/>
              <a:t>la </a:t>
            </a:r>
            <a:r>
              <a:rPr lang="fr-FR" dirty="0" smtClean="0"/>
              <a:t>biométrie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/>
              <a:t>la </a:t>
            </a:r>
            <a:r>
              <a:rPr lang="fr-FR" b="1" u="sng" dirty="0">
                <a:hlinkClick r:id="rId2" tooltip="Médecine"/>
              </a:rPr>
              <a:t>médecine</a:t>
            </a:r>
            <a:r>
              <a:rPr lang="fr-FR" dirty="0"/>
              <a:t>. </a:t>
            </a:r>
            <a:endParaRPr lang="fr-FR" dirty="0" smtClean="0"/>
          </a:p>
          <a:p>
            <a:pPr lvl="1">
              <a:buNone/>
            </a:pPr>
            <a:r>
              <a:rPr lang="fr-FR" dirty="0" smtClean="0"/>
              <a:t>=&gt; Les </a:t>
            </a:r>
            <a:r>
              <a:rPr lang="fr-FR" dirty="0"/>
              <a:t>mesures </a:t>
            </a:r>
            <a:r>
              <a:rPr lang="fr-FR" dirty="0" smtClean="0"/>
              <a:t>biométriques:  "</a:t>
            </a:r>
            <a:r>
              <a:rPr lang="fr-FR" b="1" dirty="0">
                <a:solidFill>
                  <a:srgbClr val="C00000"/>
                </a:solidFill>
              </a:rPr>
              <a:t>anthropométrie"</a:t>
            </a:r>
            <a:r>
              <a:rPr lang="fr-FR" dirty="0"/>
              <a:t>.</a:t>
            </a:r>
          </a:p>
          <a:p>
            <a:r>
              <a:rPr lang="fr-FR" dirty="0" smtClean="0"/>
              <a:t>Anthropométrie:  science </a:t>
            </a:r>
            <a:r>
              <a:rPr lang="fr-FR" dirty="0"/>
              <a:t>qui étudie les mesures permettant </a:t>
            </a:r>
            <a:r>
              <a:rPr lang="fr-FR" dirty="0" smtClean="0"/>
              <a:t>d'apprécier</a:t>
            </a:r>
          </a:p>
          <a:p>
            <a:pPr lvl="1"/>
            <a:r>
              <a:rPr lang="fr-FR" dirty="0" smtClean="0"/>
              <a:t>la corpulence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proportions </a:t>
            </a:r>
            <a:endParaRPr lang="fr-FR" dirty="0" smtClean="0"/>
          </a:p>
          <a:p>
            <a:pPr lvl="1"/>
            <a:r>
              <a:rPr lang="fr-FR" dirty="0" smtClean="0"/>
              <a:t>la </a:t>
            </a:r>
            <a:r>
              <a:rPr lang="fr-FR" dirty="0"/>
              <a:t>composition du corps humain.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mesures anthropométriques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 poids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1185857"/>
          </a:xfrm>
        </p:spPr>
        <p:txBody>
          <a:bodyPr>
            <a:normAutofit/>
          </a:bodyPr>
          <a:lstStyle/>
          <a:p>
            <a:r>
              <a:rPr lang="fr-FR" dirty="0"/>
              <a:t>B</a:t>
            </a:r>
            <a:r>
              <a:rPr lang="fr-FR" dirty="0" smtClean="0"/>
              <a:t>alance </a:t>
            </a:r>
            <a:r>
              <a:rPr lang="fr-FR" dirty="0"/>
              <a:t>mécanique à fléau ou </a:t>
            </a:r>
            <a:r>
              <a:rPr lang="fr-FR" dirty="0" smtClean="0"/>
              <a:t>balance électronique.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5804" y="5643578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 déchaussée et en vêtements légers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 position droite, immobile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http://img.directindustry.fr/images_di/photo-m2/balance-portable-mecanique-plate-forme-7419-2680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381250" cy="2857500"/>
          </a:xfrm>
          <a:prstGeom prst="rect">
            <a:avLst/>
          </a:prstGeom>
          <a:noFill/>
        </p:spPr>
      </p:pic>
      <p:pic>
        <p:nvPicPr>
          <p:cNvPr id="6" name="Picture 4" descr="http://www.lecompendium.com/dossier_meca_18_romaine_exupere/balance_exupere_04_img8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3643278" cy="15868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152" y="2786058"/>
            <a:ext cx="2854880" cy="235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taille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829196"/>
          </a:xfrm>
        </p:spPr>
        <p:txBody>
          <a:bodyPr>
            <a:normAutofit/>
          </a:bodyPr>
          <a:lstStyle/>
          <a:p>
            <a:r>
              <a:rPr lang="fr-FR" b="1" dirty="0" smtClean="0"/>
              <a:t>Matériel</a:t>
            </a:r>
            <a:r>
              <a:rPr lang="fr-FR" dirty="0" smtClean="0"/>
              <a:t>: 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oise </a:t>
            </a:r>
            <a:r>
              <a:rPr lang="fr-FR" dirty="0"/>
              <a:t>murale </a:t>
            </a:r>
            <a:r>
              <a:rPr lang="fr-FR" dirty="0" smtClean="0"/>
              <a:t>fixe: placées </a:t>
            </a:r>
            <a:r>
              <a:rPr lang="fr-FR" dirty="0"/>
              <a:t>contre un mur droit, verticalement, avec le « 0 » au niveau du sol. </a:t>
            </a:r>
            <a:endParaRPr lang="fr-FR" dirty="0" smtClean="0"/>
          </a:p>
          <a:p>
            <a:pPr lvl="1"/>
            <a:r>
              <a:rPr lang="fr-FR" dirty="0"/>
              <a:t>T</a:t>
            </a:r>
            <a:r>
              <a:rPr lang="fr-FR" dirty="0" smtClean="0"/>
              <a:t>oise amovible ou  portative placée </a:t>
            </a:r>
            <a:r>
              <a:rPr lang="fr-FR" dirty="0"/>
              <a:t>sur un sol plan.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urseur </a:t>
            </a:r>
            <a:r>
              <a:rPr lang="fr-FR" dirty="0"/>
              <a:t>horizontal mobile </a:t>
            </a:r>
            <a:r>
              <a:rPr lang="fr-FR" dirty="0" smtClean="0"/>
              <a:t>doit toucher </a:t>
            </a:r>
            <a:r>
              <a:rPr lang="fr-FR" dirty="0"/>
              <a:t>le sommet de la tête.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62" y="1452581"/>
            <a:ext cx="9715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56" y="2500306"/>
            <a:ext cx="136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70" y="1571612"/>
            <a:ext cx="1409702" cy="459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taille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97207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Technique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personne debout déchaussée,</a:t>
            </a:r>
          </a:p>
          <a:p>
            <a:pPr lvl="1"/>
            <a:r>
              <a:rPr lang="fr-FR" dirty="0" smtClean="0"/>
              <a:t>talons </a:t>
            </a:r>
            <a:r>
              <a:rPr lang="fr-FR" dirty="0"/>
              <a:t>joints, </a:t>
            </a:r>
            <a:endParaRPr lang="fr-FR" dirty="0" smtClean="0"/>
          </a:p>
          <a:p>
            <a:pPr lvl="1"/>
            <a:r>
              <a:rPr lang="fr-FR" dirty="0" smtClean="0"/>
              <a:t>jambes </a:t>
            </a:r>
            <a:r>
              <a:rPr lang="fr-FR" dirty="0"/>
              <a:t>droites, </a:t>
            </a:r>
            <a:r>
              <a:rPr lang="fr-FR" dirty="0" smtClean="0"/>
              <a:t>bras </a:t>
            </a:r>
            <a:r>
              <a:rPr lang="fr-FR" dirty="0"/>
              <a:t>ballants et </a:t>
            </a:r>
            <a:r>
              <a:rPr lang="fr-FR" dirty="0" smtClean="0"/>
              <a:t>épaules </a:t>
            </a:r>
            <a:r>
              <a:rPr lang="fr-FR" dirty="0"/>
              <a:t>détendues. </a:t>
            </a:r>
            <a:endParaRPr lang="fr-FR" dirty="0" smtClean="0"/>
          </a:p>
          <a:p>
            <a:pPr lvl="1"/>
            <a:r>
              <a:rPr lang="fr-FR" dirty="0" smtClean="0"/>
              <a:t>arrière </a:t>
            </a:r>
            <a:r>
              <a:rPr lang="fr-FR" dirty="0"/>
              <a:t>de sa tête, ses omoplates, ses fesses, ses mollets et ses talons doivent tous toucher la toise ou le mur sur lequel elle est fixée. </a:t>
            </a:r>
            <a:endParaRPr lang="fr-FR" dirty="0" smtClean="0"/>
          </a:p>
          <a:p>
            <a:pPr lvl="1"/>
            <a:r>
              <a:rPr lang="fr-FR" dirty="0" smtClean="0"/>
              <a:t>personne regarde </a:t>
            </a:r>
            <a:r>
              <a:rPr lang="fr-FR" dirty="0"/>
              <a:t>droit devant.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996050"/>
            <a:ext cx="1819276" cy="550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L'indice de masse corporelle (IMC)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254318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IMC</a:t>
            </a:r>
            <a:r>
              <a:rPr lang="fr-FR" sz="4000" dirty="0" smtClean="0"/>
              <a:t> ou indice de </a:t>
            </a:r>
            <a:r>
              <a:rPr lang="fr-FR" sz="4000" b="1" dirty="0"/>
              <a:t>Quételet</a:t>
            </a:r>
            <a:r>
              <a:rPr lang="fr-FR" sz="4000" dirty="0"/>
              <a:t>  se calcule selon la formule suivante :</a:t>
            </a:r>
          </a:p>
          <a:p>
            <a:pPr>
              <a:buNone/>
            </a:pPr>
            <a:r>
              <a:rPr lang="fr-FR" sz="4000" dirty="0" smtClean="0"/>
              <a:t>              </a:t>
            </a:r>
            <a:r>
              <a:rPr lang="fr-FR" sz="4000" b="1" dirty="0" smtClean="0">
                <a:solidFill>
                  <a:srgbClr val="C00000"/>
                </a:solidFill>
              </a:rPr>
              <a:t>IMC = Poids / T² (kg/m²)</a:t>
            </a:r>
            <a:endParaRPr lang="fr-FR" sz="4000" b="1" dirty="0">
              <a:solidFill>
                <a:srgbClr val="C00000"/>
              </a:solidFill>
            </a:endParaRPr>
          </a:p>
          <a:p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Classes d’IMC (OMS)</a:t>
            </a:r>
            <a:endParaRPr lang="fr-FR" b="1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 tour de taille et le tour de hanche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829196"/>
          </a:xfrm>
        </p:spPr>
        <p:txBody>
          <a:bodyPr>
            <a:normAutofit/>
          </a:bodyPr>
          <a:lstStyle/>
          <a:p>
            <a:r>
              <a:rPr lang="fr-FR" b="1" dirty="0" smtClean="0"/>
              <a:t>Matériel</a:t>
            </a:r>
            <a:r>
              <a:rPr lang="fr-FR" dirty="0" smtClean="0"/>
              <a:t>: mètre </a:t>
            </a:r>
            <a:r>
              <a:rPr lang="fr-FR" dirty="0"/>
              <a:t>ruban (mètre de couturière</a:t>
            </a:r>
            <a:r>
              <a:rPr lang="fr-FR" dirty="0" smtClean="0"/>
              <a:t>),</a:t>
            </a:r>
          </a:p>
          <a:p>
            <a:r>
              <a:rPr lang="fr-FR" b="1" dirty="0" smtClean="0"/>
              <a:t>Technique</a:t>
            </a:r>
            <a:r>
              <a:rPr lang="fr-FR" dirty="0" smtClean="0"/>
              <a:t>: la personne, sans vêtement au niveau des parties mesurées, se </a:t>
            </a:r>
            <a:r>
              <a:rPr lang="fr-FR" dirty="0"/>
              <a:t>tient debout, les pieds légèrement écartés, les jambes droites, les bras ballants et les épaules détendues.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369258"/>
            <a:ext cx="2809872" cy="21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lespetitesrobes-soie.com/pub/blog/prendre_ses_mesures/.mesure_tour_de_hanche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857628"/>
            <a:ext cx="2283157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488</Words>
  <Application>Microsoft Office PowerPoint</Application>
  <PresentationFormat>Affichage à l'écran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 Biométrie </vt:lpstr>
      <vt:lpstr> Introduction  </vt:lpstr>
      <vt:lpstr>Les mesures anthropométriques</vt:lpstr>
      <vt:lpstr> Le poids  </vt:lpstr>
      <vt:lpstr> La taille </vt:lpstr>
      <vt:lpstr> La taille </vt:lpstr>
      <vt:lpstr> L'indice de masse corporelle (IMC) </vt:lpstr>
      <vt:lpstr>Classes d’IMC (OMS)</vt:lpstr>
      <vt:lpstr> Le tour de taille et le tour de hanche </vt:lpstr>
      <vt:lpstr>Le tour de taille et le tour de hanche</vt:lpstr>
      <vt:lpstr> Chez l’enfant </vt:lpstr>
      <vt:lpstr>Détermination de la corpulence à partir du poids et de la taille chez l’enfant 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Biométrie</dc:title>
  <dc:creator>mekideche</dc:creator>
  <cp:lastModifiedBy>mekideche</cp:lastModifiedBy>
  <cp:revision>9</cp:revision>
  <dcterms:created xsi:type="dcterms:W3CDTF">2015-02-03T20:23:44Z</dcterms:created>
  <dcterms:modified xsi:type="dcterms:W3CDTF">2015-02-04T06:02:44Z</dcterms:modified>
</cp:coreProperties>
</file>