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5" r:id="rId17"/>
    <p:sldId id="271" r:id="rId18"/>
    <p:sldId id="276" r:id="rId19"/>
    <p:sldId id="272" r:id="rId20"/>
    <p:sldId id="273" r:id="rId21"/>
    <p:sldId id="274"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040FB92-FBD9-4442-A8B9-583961EEB4FF}" type="datetimeFigureOut">
              <a:rPr lang="fr-FR" smtClean="0"/>
              <a:pPr/>
              <a:t>02/12/2014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6E8C90F-F742-437B-B014-8BA6813EE162}"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40FB92-FBD9-4442-A8B9-583961EEB4FF}" type="datetimeFigureOut">
              <a:rPr lang="fr-FR" smtClean="0"/>
              <a:pPr/>
              <a:t>02/12/2014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6E8C90F-F742-437B-B014-8BA6813EE162}"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40FB92-FBD9-4442-A8B9-583961EEB4FF}" type="datetimeFigureOut">
              <a:rPr lang="fr-FR" smtClean="0"/>
              <a:pPr/>
              <a:t>02/12/2014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6E8C90F-F742-437B-B014-8BA6813EE162}"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40FB92-FBD9-4442-A8B9-583961EEB4FF}" type="datetimeFigureOut">
              <a:rPr lang="fr-FR" smtClean="0"/>
              <a:pPr/>
              <a:t>02/12/2014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6E8C90F-F742-437B-B014-8BA6813EE162}"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040FB92-FBD9-4442-A8B9-583961EEB4FF}" type="datetimeFigureOut">
              <a:rPr lang="fr-FR" smtClean="0"/>
              <a:pPr/>
              <a:t>02/12/2014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6E8C90F-F742-437B-B014-8BA6813EE162}"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040FB92-FBD9-4442-A8B9-583961EEB4FF}" type="datetimeFigureOut">
              <a:rPr lang="fr-FR" smtClean="0"/>
              <a:pPr/>
              <a:t>02/12/2014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6E8C90F-F742-437B-B014-8BA6813EE162}"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040FB92-FBD9-4442-A8B9-583961EEB4FF}" type="datetimeFigureOut">
              <a:rPr lang="fr-FR" smtClean="0"/>
              <a:pPr/>
              <a:t>02/12/2014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C6E8C90F-F742-437B-B014-8BA6813EE162}"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040FB92-FBD9-4442-A8B9-583961EEB4FF}" type="datetimeFigureOut">
              <a:rPr lang="fr-FR" smtClean="0"/>
              <a:pPr/>
              <a:t>02/12/2014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C6E8C90F-F742-437B-B014-8BA6813EE162}"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040FB92-FBD9-4442-A8B9-583961EEB4FF}" type="datetimeFigureOut">
              <a:rPr lang="fr-FR" smtClean="0"/>
              <a:pPr/>
              <a:t>02/12/2014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C6E8C90F-F742-437B-B014-8BA6813EE162}"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040FB92-FBD9-4442-A8B9-583961EEB4FF}" type="datetimeFigureOut">
              <a:rPr lang="fr-FR" smtClean="0"/>
              <a:pPr/>
              <a:t>02/12/2014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6E8C90F-F742-437B-B014-8BA6813EE162}"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040FB92-FBD9-4442-A8B9-583961EEB4FF}" type="datetimeFigureOut">
              <a:rPr lang="fr-FR" smtClean="0"/>
              <a:pPr/>
              <a:t>02/12/2014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6E8C90F-F742-437B-B014-8BA6813EE162}"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0FB92-FBD9-4442-A8B9-583961EEB4FF}" type="datetimeFigureOut">
              <a:rPr lang="fr-FR" smtClean="0"/>
              <a:pPr/>
              <a:t>02/12/2014</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E8C90F-F742-437B-B014-8BA6813EE162}"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fr.images.search.yahoo.com/images/view;_ylt=A0PDodo7fOxObzQAt5plAQx.;_ylu=X3oDMTBlMTQ4cGxyBHNlYwNzcgRzbGsDaW1n?back=http://fr.images.search.yahoo.com/search/images?p=SIGLE+DE+LA+PHARMACIE+ALGeRIE&amp;fr=yfp-t-703&amp;fr2=piv-web&amp;tab=organic&amp;ri=3&amp;w=253&amp;h=300&amp;imgurl=i47.servimg.com/u/f47/12/57/82/02/jpg_ph10.jpg&amp;rurl=http://pharm-dz.moninter.net/&amp;size=5.8+KB&amp;name=cr%C3%A9er+un+forum+:+Forum+Algerien+de+Pharmacie+-+Portail&amp;p=SIGLE+DE+LA+PHARMACIE+ALGeRIE&amp;oid=458136098d4affb715e9d571de7f53c3&amp;fr2=piv-web&amp;fr=yfp-t-703&amp;tt=cr%C3%A9er+un+forum+:+Forum+Algerien+de+Pharmacie+-+Portail&amp;b=0&amp;ni=21&amp;no=3&amp;tab=organic&amp;ts=&amp;sigr=10tubvq4d&amp;sigb=13p8a9bni&amp;sigi=11eu26euf&amp;.crumb=FKIAOoW0cf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85728"/>
            <a:ext cx="8715436" cy="6429420"/>
          </a:xfrm>
        </p:spPr>
        <p:txBody>
          <a:bodyPr/>
          <a:lstStyle/>
          <a:p>
            <a:pPr algn="l"/>
            <a:r>
              <a:rPr lang="fr-FR" sz="2000" b="1" dirty="0" smtClean="0">
                <a:solidFill>
                  <a:schemeClr val="tx1"/>
                </a:solidFill>
                <a:latin typeface="Times New Roman" pitchFamily="18" charset="0"/>
                <a:cs typeface="Times New Roman" pitchFamily="18" charset="0"/>
              </a:rPr>
              <a:t>Faculté de médecine</a:t>
            </a:r>
          </a:p>
          <a:p>
            <a:pPr algn="l"/>
            <a:r>
              <a:rPr lang="fr-FR" sz="2000" b="1" dirty="0" smtClean="0">
                <a:solidFill>
                  <a:schemeClr val="tx1"/>
                </a:solidFill>
                <a:latin typeface="Times New Roman" pitchFamily="18" charset="0"/>
                <a:cs typeface="Times New Roman" pitchFamily="18" charset="0"/>
              </a:rPr>
              <a:t>Département de pharmacie </a:t>
            </a:r>
          </a:p>
          <a:p>
            <a:pPr algn="l"/>
            <a:r>
              <a:rPr lang="fr-FR" sz="2000" b="1" dirty="0" smtClean="0">
                <a:solidFill>
                  <a:schemeClr val="tx1"/>
                </a:solidFill>
                <a:latin typeface="Times New Roman" pitchFamily="18" charset="0"/>
                <a:cs typeface="Times New Roman" pitchFamily="18" charset="0"/>
              </a:rPr>
              <a:t>Module de pharmacologie spéciale  </a:t>
            </a:r>
          </a:p>
          <a:p>
            <a:pPr algn="l"/>
            <a:r>
              <a:rPr lang="fr-FR" sz="2000" b="1" dirty="0" smtClean="0">
                <a:solidFill>
                  <a:schemeClr val="tx1"/>
                </a:solidFill>
                <a:latin typeface="Times New Roman" pitchFamily="18" charset="0"/>
                <a:cs typeface="Times New Roman" pitchFamily="18" charset="0"/>
              </a:rPr>
              <a:t>2014/2015</a:t>
            </a:r>
            <a:endParaRPr lang="fr-FR" sz="2000" b="1" dirty="0" smtClean="0">
              <a:solidFill>
                <a:schemeClr val="tx1"/>
              </a:solidFill>
              <a:latin typeface="Times New Roman" pitchFamily="18" charset="0"/>
              <a:cs typeface="Times New Roman" pitchFamily="18" charset="0"/>
            </a:endParaRPr>
          </a:p>
          <a:p>
            <a:pPr algn="l"/>
            <a:r>
              <a:rPr lang="fr-FR" sz="2800" b="1" dirty="0" smtClean="0">
                <a:solidFill>
                  <a:schemeClr val="tx1"/>
                </a:solidFill>
                <a:latin typeface="Times New Roman" pitchFamily="18" charset="0"/>
                <a:cs typeface="Times New Roman" pitchFamily="18" charset="0"/>
              </a:rPr>
              <a:t>Dr.  Guergouri F.Z</a:t>
            </a:r>
          </a:p>
          <a:p>
            <a:pPr algn="l"/>
            <a:endParaRPr lang="fr-FR" sz="2000" b="1" dirty="0" smtClean="0">
              <a:solidFill>
                <a:schemeClr val="tx1"/>
              </a:solidFill>
              <a:latin typeface="Times New Roman" pitchFamily="18" charset="0"/>
              <a:cs typeface="Times New Roman" pitchFamily="18" charset="0"/>
            </a:endParaRPr>
          </a:p>
          <a:p>
            <a:r>
              <a:rPr lang="fr-FR" sz="4400" b="1" dirty="0" smtClean="0">
                <a:solidFill>
                  <a:srgbClr val="FF0000"/>
                </a:solidFill>
                <a:latin typeface="Times New Roman" pitchFamily="18" charset="0"/>
                <a:cs typeface="Times New Roman" pitchFamily="18" charset="0"/>
              </a:rPr>
              <a:t>PARASYMPATHOLYTIQUES</a:t>
            </a:r>
          </a:p>
          <a:p>
            <a:r>
              <a:rPr lang="fr-FR" sz="4400" b="1" dirty="0" smtClean="0">
                <a:solidFill>
                  <a:srgbClr val="FF0000"/>
                </a:solidFill>
                <a:latin typeface="Times New Roman" pitchFamily="18" charset="0"/>
                <a:cs typeface="Times New Roman" pitchFamily="18" charset="0"/>
              </a:rPr>
              <a:t>ANTAGONISTES CHOLINERGIQUES </a:t>
            </a:r>
            <a:endParaRPr lang="fr-FR" sz="4400" b="1" dirty="0">
              <a:solidFill>
                <a:srgbClr val="FF0000"/>
              </a:solidFill>
              <a:latin typeface="Times New Roman" pitchFamily="18" charset="0"/>
              <a:cs typeface="Times New Roman" pitchFamily="18" charset="0"/>
            </a:endParaRPr>
          </a:p>
        </p:txBody>
      </p:sp>
      <p:pic>
        <p:nvPicPr>
          <p:cNvPr id="4" name="ihover-img" descr="http://ts3.mm.bing.net/images/thumbnail.aspx?q=1342506404198&amp;id=09e88a38deb25e39aca9f44ba4fc9c9f">
            <a:hlinkClick r:id="rId2"/>
          </p:cNvPr>
          <p:cNvPicPr/>
          <p:nvPr/>
        </p:nvPicPr>
        <p:blipFill>
          <a:blip r:embed="rId3" cstate="print"/>
          <a:srcRect/>
          <a:stretch>
            <a:fillRect/>
          </a:stretch>
        </p:blipFill>
        <p:spPr bwMode="auto">
          <a:xfrm>
            <a:off x="6858016" y="285728"/>
            <a:ext cx="1581150" cy="1885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r>
              <a:rPr lang="fr-FR" sz="2800" b="1" dirty="0" smtClean="0">
                <a:solidFill>
                  <a:srgbClr val="FF0000"/>
                </a:solidFill>
                <a:latin typeface="Times New Roman" pitchFamily="18" charset="0"/>
                <a:cs typeface="Times New Roman" pitchFamily="18" charset="0"/>
              </a:rPr>
              <a:t>Atropiniques:</a:t>
            </a:r>
            <a:r>
              <a:rPr lang="fr-FR" sz="2800" b="1" dirty="0" smtClean="0">
                <a:latin typeface="Times New Roman" pitchFamily="18" charset="0"/>
                <a:cs typeface="Times New Roman" pitchFamily="18" charset="0"/>
              </a:rPr>
              <a:t> </a:t>
            </a:r>
            <a:r>
              <a:rPr lang="fr-FR" sz="2800" b="1" dirty="0" err="1" smtClean="0">
                <a:solidFill>
                  <a:srgbClr val="FF0000"/>
                </a:solidFill>
                <a:latin typeface="Times New Roman" pitchFamily="18" charset="0"/>
                <a:cs typeface="Times New Roman" pitchFamily="18" charset="0"/>
              </a:rPr>
              <a:t>Antinauséeux</a:t>
            </a:r>
            <a:r>
              <a:rPr lang="fr-FR" sz="2800" b="1" dirty="0" smtClean="0">
                <a:latin typeface="Times New Roman" pitchFamily="18" charset="0"/>
                <a:cs typeface="Times New Roman" pitchFamily="18" charset="0"/>
              </a:rPr>
              <a:t>(mal des transports) </a:t>
            </a:r>
          </a:p>
          <a:p>
            <a:pPr>
              <a:buNone/>
            </a:pPr>
            <a:r>
              <a:rPr lang="fr-FR" sz="2800" b="1" dirty="0" smtClean="0">
                <a:latin typeface="Times New Roman" pitchFamily="18" charset="0"/>
                <a:cs typeface="Times New Roman" pitchFamily="18" charset="0"/>
              </a:rPr>
              <a:t>La scopolamine: elle a une structure chimique très voisine de celle de l’atropine. Ses effets périphériques sont semblables à ceux de l’atropine, mais ses effets centraux sont différents: elle a une action sédative, tranquillisante, légèrement euphorisante, elle favorise le sommeil. Utilisée, seule ou associée à un antihistaminique, dans la prévention du mal des transports. </a:t>
            </a:r>
          </a:p>
          <a:p>
            <a:pPr>
              <a:buNone/>
            </a:pPr>
            <a:r>
              <a:rPr lang="fr-FR" sz="2800" b="1" dirty="0" smtClean="0">
                <a:solidFill>
                  <a:srgbClr val="FF0000"/>
                </a:solidFill>
                <a:latin typeface="Times New Roman" pitchFamily="18" charset="0"/>
                <a:cs typeface="Times New Roman" pitchFamily="18" charset="0"/>
              </a:rPr>
              <a:t>Mydriatiques: </a:t>
            </a:r>
            <a:r>
              <a:rPr lang="fr-FR" sz="2800" b="1" dirty="0" smtClean="0">
                <a:latin typeface="Times New Roman" pitchFamily="18" charset="0"/>
                <a:cs typeface="Times New Roman" pitchFamily="18" charset="0"/>
              </a:rPr>
              <a:t>le </a:t>
            </a:r>
            <a:r>
              <a:rPr lang="fr-FR" sz="2800" b="1" dirty="0" err="1" smtClean="0">
                <a:latin typeface="Times New Roman" pitchFamily="18" charset="0"/>
                <a:cs typeface="Times New Roman" pitchFamily="18" charset="0"/>
              </a:rPr>
              <a:t>tropicamide</a:t>
            </a:r>
            <a:r>
              <a:rPr lang="fr-FR" sz="2800" b="1" dirty="0" smtClean="0">
                <a:latin typeface="Times New Roman" pitchFamily="18" charset="0"/>
                <a:cs typeface="Times New Roman" pitchFamily="18" charset="0"/>
              </a:rPr>
              <a:t> est l’</a:t>
            </a:r>
            <a:r>
              <a:rPr lang="fr-FR" sz="2800" b="1" dirty="0" err="1" smtClean="0">
                <a:latin typeface="Times New Roman" pitchFamily="18" charset="0"/>
                <a:cs typeface="Times New Roman" pitchFamily="18" charset="0"/>
              </a:rPr>
              <a:t>atropinique</a:t>
            </a:r>
            <a:r>
              <a:rPr lang="fr-FR" sz="2800" b="1" dirty="0" smtClean="0">
                <a:latin typeface="Times New Roman" pitchFamily="18" charset="0"/>
                <a:cs typeface="Times New Roman" pitchFamily="18" charset="0"/>
              </a:rPr>
              <a:t> le plus utilisé sous forme de collyre comme </a:t>
            </a:r>
            <a:r>
              <a:rPr lang="fr-FR" sz="2800" b="1" dirty="0" smtClean="0">
                <a:latin typeface="Times New Roman" pitchFamily="18" charset="0"/>
                <a:cs typeface="Times New Roman" pitchFamily="18" charset="0"/>
              </a:rPr>
              <a:t>mydriatique. </a:t>
            </a:r>
            <a:endParaRPr lang="fr-FR" sz="2800" b="1" dirty="0" smtClean="0">
              <a:latin typeface="Times New Roman" pitchFamily="18" charset="0"/>
              <a:cs typeface="Times New Roman" pitchFamily="18" charset="0"/>
            </a:endParaRPr>
          </a:p>
          <a:p>
            <a:pPr>
              <a:buNone/>
            </a:pPr>
            <a:r>
              <a:rPr lang="fr-FR" sz="2800" b="1" dirty="0" smtClean="0">
                <a:solidFill>
                  <a:srgbClr val="FF0000"/>
                </a:solidFill>
                <a:latin typeface="Times New Roman" pitchFamily="18" charset="0"/>
                <a:cs typeface="Times New Roman" pitchFamily="18" charset="0"/>
              </a:rPr>
              <a:t>Bronchodilatateurs </a:t>
            </a:r>
            <a:r>
              <a:rPr lang="fr-FR" sz="2800" b="1" dirty="0" err="1" smtClean="0">
                <a:solidFill>
                  <a:srgbClr val="FF0000"/>
                </a:solidFill>
                <a:latin typeface="Times New Roman" pitchFamily="18" charset="0"/>
                <a:cs typeface="Times New Roman" pitchFamily="18" charset="0"/>
              </a:rPr>
              <a:t>atropiniques</a:t>
            </a:r>
            <a:r>
              <a:rPr lang="fr-FR" sz="2800" b="1" dirty="0" smtClean="0">
                <a:solidFill>
                  <a:srgbClr val="FF0000"/>
                </a:solidFill>
                <a:latin typeface="Times New Roman" pitchFamily="18" charset="0"/>
                <a:cs typeface="Times New Roman" pitchFamily="18" charset="0"/>
              </a:rPr>
              <a:t>: </a:t>
            </a:r>
            <a:r>
              <a:rPr lang="fr-FR" sz="2800" b="1" dirty="0" smtClean="0">
                <a:latin typeface="Times New Roman" pitchFamily="18" charset="0"/>
                <a:cs typeface="Times New Roman" pitchFamily="18" charset="0"/>
              </a:rPr>
              <a:t>l’</a:t>
            </a:r>
            <a:r>
              <a:rPr lang="fr-FR" sz="2800" b="1" dirty="0" err="1" smtClean="0">
                <a:latin typeface="Times New Roman" pitchFamily="18" charset="0"/>
                <a:cs typeface="Times New Roman" pitchFamily="18" charset="0"/>
              </a:rPr>
              <a:t>oxitropium</a:t>
            </a:r>
            <a:r>
              <a:rPr lang="fr-FR" sz="2800" b="1" dirty="0" smtClean="0">
                <a:latin typeface="Times New Roman" pitchFamily="18" charset="0"/>
                <a:cs typeface="Times New Roman" pitchFamily="18" charset="0"/>
              </a:rPr>
              <a:t> et l’</a:t>
            </a:r>
            <a:r>
              <a:rPr lang="fr-FR" sz="2800" b="1" dirty="0" err="1" smtClean="0">
                <a:latin typeface="Times New Roman" pitchFamily="18" charset="0"/>
                <a:cs typeface="Times New Roman" pitchFamily="18" charset="0"/>
              </a:rPr>
              <a:t>ipratropium</a:t>
            </a:r>
            <a:r>
              <a:rPr lang="fr-FR" sz="2800" b="1" dirty="0" smtClean="0">
                <a:latin typeface="Times New Roman" pitchFamily="18" charset="0"/>
                <a:cs typeface="Times New Roman" pitchFamily="18" charset="0"/>
              </a:rPr>
              <a:t>, administrés par voie pulmonaire, s/f d’aérosol dans le TRT préventif et curatif de l’asthme </a:t>
            </a:r>
            <a:r>
              <a:rPr lang="fr-FR" sz="2800" b="1" dirty="0" smtClean="0">
                <a:solidFill>
                  <a:srgbClr val="FF0000"/>
                </a:solidFill>
                <a:latin typeface="Times New Roman" pitchFamily="18" charset="0"/>
                <a:cs typeface="Times New Roman" pitchFamily="18" charset="0"/>
              </a:rPr>
              <a:t>  </a:t>
            </a:r>
            <a:endParaRPr lang="fr-FR" sz="28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500858"/>
          </a:xfrm>
        </p:spPr>
        <p:txBody>
          <a:bodyPr>
            <a:normAutofit/>
          </a:bodyPr>
          <a:lstStyle/>
          <a:p>
            <a:pPr>
              <a:buNone/>
            </a:pPr>
            <a:r>
              <a:rPr lang="fr-FR" sz="2800" b="1" dirty="0" smtClean="0">
                <a:latin typeface="Times New Roman" pitchFamily="18" charset="0"/>
                <a:cs typeface="Times New Roman" pitchFamily="18" charset="0"/>
              </a:rPr>
              <a:t>Leur efficacité est inférieure à celle des </a:t>
            </a:r>
            <a:r>
              <a:rPr lang="el-GR" sz="2800" b="1" dirty="0" smtClean="0">
                <a:latin typeface="Times New Roman" pitchFamily="18" charset="0"/>
                <a:cs typeface="Times New Roman" pitchFamily="18" charset="0"/>
              </a:rPr>
              <a:t>β</a:t>
            </a:r>
            <a:r>
              <a:rPr lang="fr-FR" sz="2800" b="1" dirty="0" smtClean="0">
                <a:latin typeface="Times New Roman" pitchFamily="18" charset="0"/>
                <a:cs typeface="Times New Roman" pitchFamily="18" charset="0"/>
              </a:rPr>
              <a:t>-mimétiques.</a:t>
            </a:r>
          </a:p>
          <a:p>
            <a:pPr>
              <a:buNone/>
            </a:pPr>
            <a:r>
              <a:rPr lang="fr-FR" sz="2800" b="1" dirty="0" smtClean="0">
                <a:latin typeface="Times New Roman" pitchFamily="18" charset="0"/>
                <a:cs typeface="Times New Roman" pitchFamily="18" charset="0"/>
              </a:rPr>
              <a:t>L’avantage de ces produits par rapport à l’atropine est d’ordre pharmacocinétique : comme ils comportent un ammonium quaternaire dans leur formule chimique, ils ne sont que peu ou pas absorbés au niveau des bronches et ont un effet local prédominant.</a:t>
            </a:r>
          </a:p>
          <a:p>
            <a:pPr>
              <a:buNone/>
            </a:pPr>
            <a:r>
              <a:rPr lang="fr-FR" sz="2800" b="1" dirty="0" smtClean="0">
                <a:solidFill>
                  <a:srgbClr val="FF0000"/>
                </a:solidFill>
                <a:latin typeface="Times New Roman" pitchFamily="18" charset="0"/>
                <a:cs typeface="Times New Roman" pitchFamily="18" charset="0"/>
              </a:rPr>
              <a:t>Antispasmodiques: </a:t>
            </a:r>
          </a:p>
          <a:p>
            <a:pPr marL="514350" indent="-514350">
              <a:buFont typeface="+mj-lt"/>
              <a:buAutoNum type="arabicPeriod"/>
            </a:pPr>
            <a:r>
              <a:rPr lang="fr-FR" sz="2800" b="1" dirty="0" smtClean="0">
                <a:latin typeface="Times New Roman" pitchFamily="18" charset="0"/>
                <a:cs typeface="Times New Roman" pitchFamily="18" charset="0"/>
              </a:rPr>
              <a:t>Les antispasmodiques </a:t>
            </a:r>
            <a:r>
              <a:rPr lang="fr-FR" sz="2800" b="1" dirty="0" err="1" smtClean="0">
                <a:latin typeface="Times New Roman" pitchFamily="18" charset="0"/>
                <a:cs typeface="Times New Roman" pitchFamily="18" charset="0"/>
              </a:rPr>
              <a:t>atropiniques</a:t>
            </a:r>
            <a:r>
              <a:rPr lang="fr-FR" sz="2800" b="1" dirty="0" smtClean="0">
                <a:latin typeface="Times New Roman" pitchFamily="18" charset="0"/>
                <a:cs typeface="Times New Roman" pitchFamily="18" charset="0"/>
              </a:rPr>
              <a:t> sont la </a:t>
            </a:r>
            <a:r>
              <a:rPr lang="fr-FR" sz="2800" b="1" dirty="0" err="1" smtClean="0">
                <a:latin typeface="Times New Roman" pitchFamily="18" charset="0"/>
                <a:cs typeface="Times New Roman" pitchFamily="18" charset="0"/>
              </a:rPr>
              <a:t>dihéxyvérine</a:t>
            </a:r>
            <a:r>
              <a:rPr lang="fr-FR" sz="2800" b="1" dirty="0" smtClean="0">
                <a:latin typeface="Times New Roman" pitchFamily="18" charset="0"/>
                <a:cs typeface="Times New Roman" pitchFamily="18" charset="0"/>
              </a:rPr>
              <a:t>, le </a:t>
            </a:r>
            <a:r>
              <a:rPr lang="fr-FR" sz="2800" b="1" dirty="0" err="1" smtClean="0">
                <a:latin typeface="Times New Roman" pitchFamily="18" charset="0"/>
                <a:cs typeface="Times New Roman" pitchFamily="18" charset="0"/>
              </a:rPr>
              <a:t>prifinium</a:t>
            </a:r>
            <a:r>
              <a:rPr lang="fr-FR" sz="2800" b="1" dirty="0" smtClean="0">
                <a:latin typeface="Times New Roman" pitchFamily="18" charset="0"/>
                <a:cs typeface="Times New Roman" pitchFamily="18" charset="0"/>
              </a:rPr>
              <a:t> et la </a:t>
            </a:r>
            <a:r>
              <a:rPr lang="fr-FR" sz="2800" b="1" dirty="0" err="1" smtClean="0">
                <a:latin typeface="Times New Roman" pitchFamily="18" charset="0"/>
                <a:cs typeface="Times New Roman" pitchFamily="18" charset="0"/>
              </a:rPr>
              <a:t>propanthéline</a:t>
            </a:r>
            <a:endParaRPr lang="fr-FR" sz="2800" b="1" dirty="0" smtClean="0">
              <a:latin typeface="Times New Roman" pitchFamily="18" charset="0"/>
              <a:cs typeface="Times New Roman" pitchFamily="18" charset="0"/>
            </a:endParaRPr>
          </a:p>
          <a:p>
            <a:pPr marL="514350" indent="-514350">
              <a:buFont typeface="+mj-lt"/>
              <a:buAutoNum type="arabicPeriod"/>
            </a:pPr>
            <a:r>
              <a:rPr lang="fr-FR" sz="2800" b="1" dirty="0" smtClean="0">
                <a:latin typeface="Times New Roman" pitchFamily="18" charset="0"/>
                <a:cs typeface="Times New Roman" pitchFamily="18" charset="0"/>
              </a:rPr>
              <a:t>Dans les antispasmodiques mixtes, à effet </a:t>
            </a:r>
            <a:r>
              <a:rPr lang="fr-FR" sz="2800" b="1" dirty="0" err="1" smtClean="0">
                <a:latin typeface="Times New Roman" pitchFamily="18" charset="0"/>
                <a:cs typeface="Times New Roman" pitchFamily="18" charset="0"/>
              </a:rPr>
              <a:t>atropinique</a:t>
            </a:r>
            <a:r>
              <a:rPr lang="fr-FR" sz="2800" b="1" dirty="0" smtClean="0">
                <a:latin typeface="Times New Roman" pitchFamily="18" charset="0"/>
                <a:cs typeface="Times New Roman" pitchFamily="18" charset="0"/>
              </a:rPr>
              <a:t> et </a:t>
            </a:r>
            <a:r>
              <a:rPr lang="fr-FR" sz="2800" b="1" dirty="0" err="1" smtClean="0">
                <a:latin typeface="Times New Roman" pitchFamily="18" charset="0"/>
                <a:cs typeface="Times New Roman" pitchFamily="18" charset="0"/>
              </a:rPr>
              <a:t>musclotrope</a:t>
            </a:r>
            <a:r>
              <a:rPr lang="fr-FR" sz="2800" b="1" dirty="0" smtClean="0">
                <a:latin typeface="Times New Roman" pitchFamily="18" charset="0"/>
                <a:cs typeface="Times New Roman" pitchFamily="18" charset="0"/>
              </a:rPr>
              <a:t>, on peut classer le </a:t>
            </a:r>
            <a:r>
              <a:rPr lang="fr-FR" sz="2800" b="1" dirty="0" err="1" smtClean="0">
                <a:latin typeface="Times New Roman" pitchFamily="18" charset="0"/>
                <a:cs typeface="Times New Roman" pitchFamily="18" charset="0"/>
              </a:rPr>
              <a:t>tiémonium</a:t>
            </a:r>
            <a:r>
              <a:rPr lang="fr-FR" sz="2800" b="1" dirty="0" smtClean="0">
                <a:latin typeface="Times New Roman" pitchFamily="18" charset="0"/>
                <a:cs typeface="Times New Roman" pitchFamily="18" charset="0"/>
              </a:rPr>
              <a:t>, bien que son activité </a:t>
            </a:r>
            <a:r>
              <a:rPr lang="fr-FR" sz="2800" b="1" dirty="0" err="1" smtClean="0">
                <a:latin typeface="Times New Roman" pitchFamily="18" charset="0"/>
                <a:cs typeface="Times New Roman" pitchFamily="18" charset="0"/>
              </a:rPr>
              <a:t>musclotrope</a:t>
            </a:r>
            <a:r>
              <a:rPr lang="fr-FR" sz="2800" b="1" dirty="0" smtClean="0">
                <a:latin typeface="Times New Roman" pitchFamily="18" charset="0"/>
                <a:cs typeface="Times New Roman" pitchFamily="18" charset="0"/>
              </a:rPr>
              <a:t> soit prédominante par rapport à son activité </a:t>
            </a:r>
            <a:r>
              <a:rPr lang="fr-FR" sz="2800" b="1" dirty="0" err="1" smtClean="0">
                <a:latin typeface="Times New Roman" pitchFamily="18" charset="0"/>
                <a:cs typeface="Times New Roman" pitchFamily="18" charset="0"/>
              </a:rPr>
              <a:t>atropinique</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r>
              <a:rPr lang="fr-FR" sz="2800" b="1" dirty="0" smtClean="0">
                <a:latin typeface="Times New Roman" pitchFamily="18" charset="0"/>
                <a:cs typeface="Times New Roman" pitchFamily="18" charset="0"/>
              </a:rPr>
              <a:t>3.   Les </a:t>
            </a:r>
            <a:r>
              <a:rPr lang="fr-FR" sz="2800" b="1" dirty="0" smtClean="0">
                <a:latin typeface="Times New Roman" pitchFamily="18" charset="0"/>
                <a:cs typeface="Times New Roman" pitchFamily="18" charset="0"/>
              </a:rPr>
              <a:t>antispasmodiques </a:t>
            </a:r>
            <a:r>
              <a:rPr lang="fr-FR" sz="2800" b="1" dirty="0" err="1" smtClean="0">
                <a:latin typeface="Times New Roman" pitchFamily="18" charset="0"/>
                <a:cs typeface="Times New Roman" pitchFamily="18" charset="0"/>
              </a:rPr>
              <a:t>muscolotropes</a:t>
            </a:r>
            <a:r>
              <a:rPr lang="fr-FR" sz="2800" b="1" dirty="0" smtClean="0">
                <a:latin typeface="Times New Roman" pitchFamily="18" charset="0"/>
                <a:cs typeface="Times New Roman" pitchFamily="18" charset="0"/>
              </a:rPr>
              <a:t> comme le </a:t>
            </a:r>
            <a:r>
              <a:rPr lang="fr-FR" sz="2800" b="1" dirty="0" err="1" smtClean="0">
                <a:latin typeface="Times New Roman" pitchFamily="18" charset="0"/>
                <a:cs typeface="Times New Roman" pitchFamily="18" charset="0"/>
              </a:rPr>
              <a:t>phloroglucinol</a:t>
            </a:r>
            <a:r>
              <a:rPr lang="fr-FR" sz="2800" b="1" dirty="0" smtClean="0">
                <a:latin typeface="Times New Roman" pitchFamily="18" charset="0"/>
                <a:cs typeface="Times New Roman" pitchFamily="18" charset="0"/>
              </a:rPr>
              <a:t>, le </a:t>
            </a:r>
            <a:r>
              <a:rPr lang="fr-FR" sz="2800" b="1" dirty="0" err="1" smtClean="0">
                <a:latin typeface="Times New Roman" pitchFamily="18" charset="0"/>
                <a:cs typeface="Times New Roman" pitchFamily="18" charset="0"/>
              </a:rPr>
              <a:t>pinavérium</a:t>
            </a:r>
            <a:r>
              <a:rPr lang="fr-FR" sz="2800" b="1" dirty="0" smtClean="0">
                <a:latin typeface="Times New Roman" pitchFamily="18" charset="0"/>
                <a:cs typeface="Times New Roman" pitchFamily="18" charset="0"/>
              </a:rPr>
              <a:t>, la </a:t>
            </a:r>
            <a:r>
              <a:rPr lang="fr-FR" sz="2800" b="1" dirty="0" err="1" smtClean="0">
                <a:latin typeface="Times New Roman" pitchFamily="18" charset="0"/>
                <a:cs typeface="Times New Roman" pitchFamily="18" charset="0"/>
              </a:rPr>
              <a:t>mébévérine</a:t>
            </a:r>
            <a:r>
              <a:rPr lang="fr-FR" sz="2800" b="1" dirty="0" smtClean="0">
                <a:latin typeface="Times New Roman" pitchFamily="18" charset="0"/>
                <a:cs typeface="Times New Roman" pitchFamily="18" charset="0"/>
              </a:rPr>
              <a:t>, l’</a:t>
            </a:r>
            <a:r>
              <a:rPr lang="fr-FR" sz="2800" b="1" dirty="0" err="1" smtClean="0">
                <a:latin typeface="Times New Roman" pitchFamily="18" charset="0"/>
                <a:cs typeface="Times New Roman" pitchFamily="18" charset="0"/>
              </a:rPr>
              <a:t>alvérine</a:t>
            </a:r>
            <a:r>
              <a:rPr lang="fr-FR" sz="2800" b="1" dirty="0" smtClean="0">
                <a:latin typeface="Times New Roman" pitchFamily="18" charset="0"/>
                <a:cs typeface="Times New Roman" pitchFamily="18" charset="0"/>
              </a:rPr>
              <a:t> et la </a:t>
            </a:r>
            <a:r>
              <a:rPr lang="fr-FR" sz="2800" b="1" dirty="0" err="1" smtClean="0">
                <a:latin typeface="Times New Roman" pitchFamily="18" charset="0"/>
                <a:cs typeface="Times New Roman" pitchFamily="18" charset="0"/>
              </a:rPr>
              <a:t>trimébutine</a:t>
            </a:r>
            <a:r>
              <a:rPr lang="fr-FR" sz="2800" b="1" dirty="0" smtClean="0">
                <a:latin typeface="Times New Roman" pitchFamily="18" charset="0"/>
                <a:cs typeface="Times New Roman" pitchFamily="18" charset="0"/>
              </a:rPr>
              <a:t> sont prescrits pour traiter les coliques hépatiques, les coliques néphrétiques, les colopathies et les dysménorrhées.</a:t>
            </a:r>
          </a:p>
          <a:p>
            <a:pPr>
              <a:buNone/>
            </a:pPr>
            <a:r>
              <a:rPr lang="fr-FR" sz="2800" b="1" dirty="0" smtClean="0">
                <a:latin typeface="Times New Roman" pitchFamily="18" charset="0"/>
                <a:cs typeface="Times New Roman" pitchFamily="18" charset="0"/>
              </a:rPr>
              <a:t>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357982"/>
          </a:xfrm>
        </p:spPr>
        <p:txBody>
          <a:bodyPr/>
          <a:lstStyle/>
          <a:p>
            <a:pPr>
              <a:buNone/>
            </a:pPr>
            <a:endParaRPr lang="fr-FR" b="1" dirty="0" smtClean="0">
              <a:solidFill>
                <a:srgbClr val="FF0000"/>
              </a:solidFill>
              <a:latin typeface="Times New Roman" pitchFamily="18" charset="0"/>
              <a:cs typeface="Times New Roman" pitchFamily="18" charset="0"/>
            </a:endParaRPr>
          </a:p>
          <a:p>
            <a:pPr>
              <a:buNone/>
            </a:pPr>
            <a:r>
              <a:rPr lang="fr-FR" b="1" dirty="0" smtClean="0">
                <a:solidFill>
                  <a:srgbClr val="FF0000"/>
                </a:solidFill>
                <a:latin typeface="Times New Roman" pitchFamily="18" charset="0"/>
                <a:cs typeface="Times New Roman" pitchFamily="18" charset="0"/>
              </a:rPr>
              <a:t>Antagonistes des récepteurs nicotiniques:</a:t>
            </a:r>
          </a:p>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    Il inhibent les effets de l’acétylcholine sur les récepteurs nicotiniques. Selon leurs effets prédominants, on distinguent les antagonistes agissant au niveau du SNA, ou </a:t>
            </a:r>
            <a:r>
              <a:rPr lang="fr-FR" sz="2800" b="1" u="sng" dirty="0" smtClean="0">
                <a:latin typeface="Times New Roman" pitchFamily="18" charset="0"/>
                <a:cs typeface="Times New Roman" pitchFamily="18" charset="0"/>
              </a:rPr>
              <a:t>ganglioplégiques</a:t>
            </a:r>
            <a:r>
              <a:rPr lang="fr-FR" sz="2800" b="1" dirty="0" smtClean="0">
                <a:latin typeface="Times New Roman" pitchFamily="18" charset="0"/>
                <a:cs typeface="Times New Roman" pitchFamily="18" charset="0"/>
              </a:rPr>
              <a:t>, et ceux qui agissent au niveau de la synapse neuromusculaire, ou </a:t>
            </a:r>
            <a:r>
              <a:rPr lang="fr-FR" sz="2800" b="1" u="sng" dirty="0" smtClean="0">
                <a:latin typeface="Times New Roman" pitchFamily="18" charset="0"/>
                <a:cs typeface="Times New Roman" pitchFamily="18" charset="0"/>
              </a:rPr>
              <a:t>curarisants</a:t>
            </a:r>
            <a:r>
              <a:rPr lang="fr-FR" sz="2800" b="1" dirty="0" smtClean="0">
                <a:latin typeface="Times New Roman" pitchFamily="18" charset="0"/>
                <a:cs typeface="Times New Roman" pitchFamily="18" charset="0"/>
              </a:rPr>
              <a:t>. </a:t>
            </a:r>
          </a:p>
          <a:p>
            <a:pPr>
              <a:buNone/>
            </a:pPr>
            <a:endParaRPr lang="fr-FR" sz="2800" b="1" dirty="0" smtClean="0">
              <a:solidFill>
                <a:srgbClr val="FF0000"/>
              </a:solidFill>
              <a:latin typeface="Times New Roman" pitchFamily="18" charset="0"/>
              <a:cs typeface="Times New Roman" pitchFamily="18" charset="0"/>
            </a:endParaRPr>
          </a:p>
          <a:p>
            <a:pPr>
              <a:buNone/>
            </a:pP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pPr>
              <a:buNone/>
            </a:pPr>
            <a:r>
              <a:rPr lang="fr-FR" sz="2800" b="1" dirty="0" smtClean="0">
                <a:solidFill>
                  <a:srgbClr val="FF0000"/>
                </a:solidFill>
                <a:latin typeface="Times New Roman" pitchFamily="18" charset="0"/>
                <a:cs typeface="Times New Roman" pitchFamily="18" charset="0"/>
              </a:rPr>
              <a:t>Ganglioplégiques: </a:t>
            </a:r>
          </a:p>
          <a:p>
            <a:pPr>
              <a:buNone/>
            </a:pPr>
            <a:r>
              <a:rPr lang="fr-FR" sz="2800" b="1" dirty="0" smtClean="0">
                <a:latin typeface="Times New Roman" pitchFamily="18" charset="0"/>
                <a:cs typeface="Times New Roman" pitchFamily="18" charset="0"/>
              </a:rPr>
              <a:t>Le terme de ganglioplégiques désigne les médicaments qui, en s’opposant à l’effet de l’acétylcholine sur les ganglions du SNA, inhibent la transmission synaptique . Ils inhibent à la fois l’influence du sympathique et du parasympathique sur les organes innervés par le SNA. </a:t>
            </a:r>
          </a:p>
          <a:p>
            <a:pPr>
              <a:buNone/>
            </a:pPr>
            <a:r>
              <a:rPr lang="fr-FR" sz="2800" b="1" dirty="0" smtClean="0">
                <a:latin typeface="Times New Roman" pitchFamily="18" charset="0"/>
                <a:cs typeface="Times New Roman" pitchFamily="18" charset="0"/>
              </a:rPr>
              <a:t>Les effets observés sur les différents organes dépendent de la prédominance de l’effet sympathique ou parasympathique:</a:t>
            </a:r>
          </a:p>
          <a:p>
            <a:r>
              <a:rPr lang="fr-FR" sz="2800" b="1" dirty="0" smtClean="0">
                <a:latin typeface="Times New Roman" pitchFamily="18" charset="0"/>
                <a:cs typeface="Times New Roman" pitchFamily="18" charset="0"/>
              </a:rPr>
              <a:t>Si le tonus sympathique prédomine sur le tonus parasympathique, la suppression des deux influences se manifestera par des effets type parasympathique</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endParaRPr lang="fr-FR" sz="2800" b="1" dirty="0" smtClean="0">
              <a:latin typeface="Times New Roman" pitchFamily="18" charset="0"/>
              <a:cs typeface="Times New Roman" pitchFamily="18" charset="0"/>
            </a:endParaRPr>
          </a:p>
          <a:p>
            <a:r>
              <a:rPr lang="fr-FR" sz="2800" b="1" dirty="0" smtClean="0">
                <a:latin typeface="Times New Roman" pitchFamily="18" charset="0"/>
                <a:cs typeface="Times New Roman" pitchFamily="18" charset="0"/>
              </a:rPr>
              <a:t>Si inversement le tonus parasympathique prédomine sur le tonus sympathique, la </a:t>
            </a:r>
            <a:r>
              <a:rPr lang="fr-FR" sz="2800" b="1" dirty="0" err="1" smtClean="0">
                <a:latin typeface="Times New Roman" pitchFamily="18" charset="0"/>
                <a:cs typeface="Times New Roman" pitchFamily="18" charset="0"/>
              </a:rPr>
              <a:t>ganglioplégie</a:t>
            </a:r>
            <a:r>
              <a:rPr lang="fr-FR" sz="2800" b="1" dirty="0" smtClean="0">
                <a:latin typeface="Times New Roman" pitchFamily="18" charset="0"/>
                <a:cs typeface="Times New Roman" pitchFamily="18" charset="0"/>
              </a:rPr>
              <a:t> entrainera un effet de type sympathique.</a:t>
            </a:r>
          </a:p>
          <a:p>
            <a:pPr>
              <a:buNone/>
            </a:pPr>
            <a:r>
              <a:rPr lang="fr-FR" sz="2800" b="1" dirty="0" smtClean="0">
                <a:latin typeface="Times New Roman" pitchFamily="18" charset="0"/>
                <a:cs typeface="Times New Roman" pitchFamily="18" charset="0"/>
              </a:rPr>
              <a:t>Les ganglioplégiques dont la substance de référence était le penthonium ne sont plus utilisés en thérapeutiques en raison de leur manque de spécificité, car ils inhibent à la fois le sympathique et le parasympathique.</a:t>
            </a:r>
          </a:p>
          <a:p>
            <a:pPr>
              <a:buNone/>
            </a:pP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14313" y="714356"/>
          <a:ext cx="8643936" cy="4786346"/>
        </p:xfrm>
        <a:graphic>
          <a:graphicData uri="http://schemas.openxmlformats.org/drawingml/2006/table">
            <a:tbl>
              <a:tblPr firstRow="1" bandRow="1">
                <a:tableStyleId>{5C22544A-7EE6-4342-B048-85BDC9FD1C3A}</a:tableStyleId>
              </a:tblPr>
              <a:tblGrid>
                <a:gridCol w="2881312"/>
                <a:gridCol w="2881312"/>
                <a:gridCol w="2881312"/>
              </a:tblGrid>
              <a:tr h="7445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SYSTEME DOMINANT </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ORGANES </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EFFETS </a:t>
                      </a:r>
                    </a:p>
                    <a:p>
                      <a:endParaRPr lang="fr-FR" dirty="0"/>
                    </a:p>
                  </a:txBody>
                  <a:tcPr/>
                </a:tc>
              </a:tr>
              <a:tr h="1063632">
                <a:tc>
                  <a:txBody>
                    <a:bodyPr/>
                    <a:lstStyle/>
                    <a:p>
                      <a:r>
                        <a:rPr lang="fr-FR" dirty="0" smtClean="0"/>
                        <a:t>Tonus sympathique</a:t>
                      </a:r>
                      <a:br>
                        <a:rPr lang="fr-FR" dirty="0" smtClean="0"/>
                      </a:br>
                      <a:r>
                        <a:rPr lang="fr-FR" b="1" dirty="0" smtClean="0"/>
                        <a:t>supérieur à</a:t>
                      </a:r>
                      <a:r>
                        <a:rPr lang="fr-FR" dirty="0" smtClean="0"/>
                        <a:t/>
                      </a:r>
                      <a:br>
                        <a:rPr lang="fr-FR" dirty="0" smtClean="0"/>
                      </a:br>
                      <a:r>
                        <a:rPr lang="fr-FR" dirty="0" smtClean="0"/>
                        <a:t>Tonus parasympathique </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Vaisseaux (artères, veines) </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Vasodilatation </a:t>
                      </a:r>
                    </a:p>
                    <a:p>
                      <a:endParaRPr lang="fr-FR" dirty="0"/>
                    </a:p>
                  </a:txBody>
                  <a:tcPr/>
                </a:tc>
              </a:tr>
              <a:tr h="29781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Tonus sympathique</a:t>
                      </a:r>
                      <a:br>
                        <a:rPr lang="fr-FR" dirty="0" smtClean="0"/>
                      </a:br>
                      <a:r>
                        <a:rPr lang="fr-FR" b="1" dirty="0" smtClean="0"/>
                        <a:t>inférieur à</a:t>
                      </a:r>
                      <a:r>
                        <a:rPr lang="fr-FR" dirty="0" smtClean="0"/>
                        <a:t> </a:t>
                      </a:r>
                      <a:br>
                        <a:rPr lang="fr-FR" dirty="0" smtClean="0"/>
                      </a:br>
                      <a:r>
                        <a:rPr lang="fr-FR" dirty="0" smtClean="0"/>
                        <a:t>Tonus parasympathique</a:t>
                      </a:r>
                    </a:p>
                    <a:p>
                      <a:endParaRPr lang="fr-FR" dirty="0"/>
                    </a:p>
                  </a:txBody>
                  <a:tcPr/>
                </a:tc>
                <a:tc>
                  <a:txBody>
                    <a:bodyPr/>
                    <a:lstStyle/>
                    <a:p>
                      <a:r>
                        <a:rPr lang="fr-FR" dirty="0" smtClean="0"/>
                        <a:t>Cœur </a:t>
                      </a:r>
                    </a:p>
                    <a:p>
                      <a:r>
                        <a:rPr lang="fr-FR" dirty="0" smtClean="0"/>
                        <a:t>Œil </a:t>
                      </a:r>
                    </a:p>
                    <a:p>
                      <a:r>
                        <a:rPr lang="fr-FR" dirty="0" smtClean="0"/>
                        <a:t>Intestin</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Vessie </a:t>
                      </a:r>
                    </a:p>
                    <a:p>
                      <a:endParaRPr lang="fr-FR" dirty="0"/>
                    </a:p>
                  </a:txBody>
                  <a:tcPr/>
                </a:tc>
                <a:tc>
                  <a:txBody>
                    <a:bodyPr/>
                    <a:lstStyle/>
                    <a:p>
                      <a:r>
                        <a:rPr lang="fr-FR" dirty="0" smtClean="0"/>
                        <a:t>Tachycardie </a:t>
                      </a:r>
                    </a:p>
                    <a:p>
                      <a:r>
                        <a:rPr lang="fr-FR" dirty="0" smtClean="0"/>
                        <a:t>Mydriase </a:t>
                      </a:r>
                    </a:p>
                    <a:p>
                      <a:r>
                        <a:rPr lang="fr-FR" dirty="0" smtClean="0"/>
                        <a:t>Diminution</a:t>
                      </a:r>
                      <a:br>
                        <a:rPr lang="fr-FR" dirty="0" smtClean="0"/>
                      </a:br>
                      <a:r>
                        <a:rPr lang="fr-FR" dirty="0" smtClean="0"/>
                        <a:t>du tonus</a:t>
                      </a:r>
                      <a:br>
                        <a:rPr lang="fr-FR" dirty="0" smtClean="0"/>
                      </a:br>
                      <a:r>
                        <a:rPr lang="fr-FR" dirty="0" smtClean="0"/>
                        <a:t>de la motilité</a:t>
                      </a:r>
                      <a:br>
                        <a:rPr lang="fr-FR" dirty="0" smtClean="0"/>
                      </a:br>
                      <a:r>
                        <a:rPr lang="fr-FR" dirty="0" smtClean="0"/>
                        <a:t>Constipation</a:t>
                      </a:r>
                      <a:br>
                        <a:rPr lang="fr-FR" dirty="0" smtClean="0"/>
                      </a:br>
                      <a:r>
                        <a:rPr lang="fr-FR" dirty="0" smtClean="0"/>
                        <a:t/>
                      </a:r>
                      <a:br>
                        <a:rPr lang="fr-FR" dirty="0" smtClean="0"/>
                      </a:br>
                      <a:r>
                        <a:rPr lang="fr-FR" dirty="0" smtClean="0"/>
                        <a:t>Rétention d'urine </a:t>
                      </a:r>
                    </a:p>
                    <a:p>
                      <a:endParaRPr lang="fr-FR" dirty="0"/>
                    </a:p>
                  </a:txBody>
                  <a:tcPr/>
                </a:tc>
              </a:tr>
            </a:tbl>
          </a:graphicData>
        </a:graphic>
      </p:graphicFrame>
      <p:sp>
        <p:nvSpPr>
          <p:cNvPr id="5" name="Rectangle 4"/>
          <p:cNvSpPr/>
          <p:nvPr/>
        </p:nvSpPr>
        <p:spPr>
          <a:xfrm>
            <a:off x="1571604" y="5929330"/>
            <a:ext cx="6426759" cy="461665"/>
          </a:xfrm>
          <a:prstGeom prst="rect">
            <a:avLst/>
          </a:prstGeom>
        </p:spPr>
        <p:txBody>
          <a:bodyPr wrap="none">
            <a:spAutoFit/>
          </a:bodyPr>
          <a:lstStyle/>
          <a:p>
            <a:r>
              <a:rPr lang="fr-FR" sz="2400" b="1" dirty="0" smtClean="0">
                <a:latin typeface="Times New Roman" pitchFamily="18" charset="0"/>
                <a:cs typeface="Times New Roman" pitchFamily="18" charset="0"/>
              </a:rPr>
              <a:t>Effet d'un ganglioplégique de type penthonium </a:t>
            </a:r>
            <a:endParaRPr lang="fr-FR" sz="2400" b="1"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357982"/>
          </a:xfrm>
        </p:spPr>
        <p:txBody>
          <a:bodyPr>
            <a:normAutofit/>
          </a:bodyPr>
          <a:lstStyle/>
          <a:p>
            <a:pPr>
              <a:buNone/>
            </a:pPr>
            <a:r>
              <a:rPr lang="fr-FR" sz="2800" b="1" dirty="0" smtClean="0">
                <a:solidFill>
                  <a:srgbClr val="FF0000"/>
                </a:solidFill>
                <a:latin typeface="Times New Roman" pitchFamily="18" charset="0"/>
                <a:cs typeface="Times New Roman" pitchFamily="18" charset="0"/>
              </a:rPr>
              <a:t>Curarisants: </a:t>
            </a:r>
          </a:p>
          <a:p>
            <a:pPr>
              <a:buNone/>
            </a:pPr>
            <a:r>
              <a:rPr lang="fr-FR" sz="2800" b="1" dirty="0" smtClean="0">
                <a:latin typeface="Times New Roman" pitchFamily="18" charset="0"/>
                <a:cs typeface="Times New Roman" pitchFamily="18" charset="0"/>
              </a:rPr>
              <a:t>On en distingue 2 types: les antagonistes compétitifs de type tubocurarine et les antagonistes dépolarisants de type suxaméthonium qui agissent comme un excès d’acétylcholine. </a:t>
            </a:r>
          </a:p>
          <a:p>
            <a:pPr>
              <a:buNone/>
            </a:pPr>
            <a:r>
              <a:rPr lang="fr-FR" sz="2800" b="1" dirty="0" smtClean="0">
                <a:latin typeface="Times New Roman" pitchFamily="18" charset="0"/>
                <a:cs typeface="Times New Roman" pitchFamily="18" charset="0"/>
              </a:rPr>
              <a:t>     Suxaméthonium  CÉLOCURINE* </a:t>
            </a:r>
            <a:r>
              <a:rPr lang="fr-FR" sz="2800" b="1" dirty="0" err="1" smtClean="0">
                <a:latin typeface="Times New Roman" pitchFamily="18" charset="0"/>
                <a:cs typeface="Times New Roman" pitchFamily="18" charset="0"/>
              </a:rPr>
              <a:t>Inj</a:t>
            </a:r>
            <a:r>
              <a:rPr lang="fr-FR" sz="2800" b="1" dirty="0" smtClean="0">
                <a:latin typeface="Times New Roman" pitchFamily="18" charset="0"/>
                <a:cs typeface="Times New Roman" pitchFamily="18" charset="0"/>
              </a:rPr>
              <a:t> </a:t>
            </a:r>
          </a:p>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 La tubocurarine n’est plus utilisée car les nouveaux produits commercialisés sont plus intéressants , les médicaments utilisés actuellement sont le Pancuronium, le vécuronium, le rocuronium, l’</a:t>
            </a:r>
            <a:r>
              <a:rPr lang="fr-FR" sz="2800" b="1" dirty="0" err="1" smtClean="0">
                <a:latin typeface="Times New Roman" pitchFamily="18" charset="0"/>
                <a:cs typeface="Times New Roman" pitchFamily="18" charset="0"/>
              </a:rPr>
              <a:t>atracurium</a:t>
            </a:r>
            <a:r>
              <a:rPr lang="fr-FR" sz="2800" b="1" dirty="0" smtClean="0">
                <a:latin typeface="Times New Roman" pitchFamily="18" charset="0"/>
                <a:cs typeface="Times New Roman" pitchFamily="18" charset="0"/>
              </a:rPr>
              <a:t>, le mivacurium et le cisatracurium</a:t>
            </a:r>
          </a:p>
          <a:p>
            <a:pPr>
              <a:buNone/>
            </a:pPr>
            <a:endParaRPr lang="fr-FR" sz="2800" b="1" dirty="0" smtClean="0">
              <a:latin typeface="Times New Roman" pitchFamily="18" charset="0"/>
              <a:cs typeface="Times New Roman" pitchFamily="18" charset="0"/>
            </a:endParaRPr>
          </a:p>
          <a:p>
            <a:pPr>
              <a:buNone/>
            </a:pP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28596" y="642918"/>
          <a:ext cx="8229600" cy="3643338"/>
        </p:xfrm>
        <a:graphic>
          <a:graphicData uri="http://schemas.openxmlformats.org/drawingml/2006/table">
            <a:tbl>
              <a:tblPr firstRow="1" bandRow="1">
                <a:tableStyleId>{5C22544A-7EE6-4342-B048-85BDC9FD1C3A}</a:tableStyleId>
              </a:tblPr>
              <a:tblGrid>
                <a:gridCol w="4114800"/>
                <a:gridCol w="4114800"/>
              </a:tblGrid>
              <a:tr h="607223">
                <a:tc>
                  <a:txBody>
                    <a:bodyPr/>
                    <a:lstStyle/>
                    <a:p>
                      <a:r>
                        <a:rPr lang="fr-FR" dirty="0"/>
                        <a:t>Pancuronium </a:t>
                      </a:r>
                    </a:p>
                  </a:txBody>
                  <a:tcPr marL="47625" marR="47625" marT="47625" marB="47625" anchor="ctr"/>
                </a:tc>
                <a:tc>
                  <a:txBody>
                    <a:bodyPr/>
                    <a:lstStyle/>
                    <a:p>
                      <a:r>
                        <a:rPr lang="fr-FR"/>
                        <a:t>PAVULON* Inj </a:t>
                      </a:r>
                    </a:p>
                  </a:txBody>
                  <a:tcPr marL="47625" marR="47625" marT="47625" marB="47625" anchor="ctr"/>
                </a:tc>
              </a:tr>
              <a:tr h="607223">
                <a:tc>
                  <a:txBody>
                    <a:bodyPr/>
                    <a:lstStyle/>
                    <a:p>
                      <a:r>
                        <a:rPr lang="fr-FR" dirty="0"/>
                        <a:t>Vécuronium </a:t>
                      </a:r>
                    </a:p>
                  </a:txBody>
                  <a:tcPr marL="47625" marR="47625" marT="47625" marB="47625" anchor="ctr"/>
                </a:tc>
                <a:tc>
                  <a:txBody>
                    <a:bodyPr/>
                    <a:lstStyle/>
                    <a:p>
                      <a:r>
                        <a:rPr lang="fr-FR"/>
                        <a:t>NORCURON* « </a:t>
                      </a:r>
                    </a:p>
                  </a:txBody>
                  <a:tcPr marL="47625" marR="47625" marT="47625" marB="47625" anchor="ctr"/>
                </a:tc>
              </a:tr>
              <a:tr h="607223">
                <a:tc>
                  <a:txBody>
                    <a:bodyPr/>
                    <a:lstStyle/>
                    <a:p>
                      <a:r>
                        <a:rPr lang="fr-FR"/>
                        <a:t>Atracurium </a:t>
                      </a:r>
                    </a:p>
                  </a:txBody>
                  <a:tcPr marL="47625" marR="47625" marT="47625" marB="47625" anchor="ctr"/>
                </a:tc>
                <a:tc>
                  <a:txBody>
                    <a:bodyPr/>
                    <a:lstStyle/>
                    <a:p>
                      <a:r>
                        <a:rPr lang="fr-FR"/>
                        <a:t>TRACRIUM* « </a:t>
                      </a:r>
                    </a:p>
                  </a:txBody>
                  <a:tcPr marL="47625" marR="47625" marT="47625" marB="47625" anchor="ctr"/>
                </a:tc>
              </a:tr>
              <a:tr h="607223">
                <a:tc>
                  <a:txBody>
                    <a:bodyPr/>
                    <a:lstStyle/>
                    <a:p>
                      <a:r>
                        <a:rPr lang="fr-FR" dirty="0"/>
                        <a:t>Rocuronium </a:t>
                      </a:r>
                    </a:p>
                  </a:txBody>
                  <a:tcPr marL="47625" marR="47625" marT="47625" marB="47625" anchor="ctr"/>
                </a:tc>
                <a:tc>
                  <a:txBody>
                    <a:bodyPr/>
                    <a:lstStyle/>
                    <a:p>
                      <a:r>
                        <a:rPr lang="fr-FR"/>
                        <a:t>ESMERON* « </a:t>
                      </a:r>
                    </a:p>
                  </a:txBody>
                  <a:tcPr marL="47625" marR="47625" marT="47625" marB="47625" anchor="ctr"/>
                </a:tc>
              </a:tr>
              <a:tr h="607223">
                <a:tc>
                  <a:txBody>
                    <a:bodyPr/>
                    <a:lstStyle/>
                    <a:p>
                      <a:r>
                        <a:rPr lang="fr-FR" dirty="0"/>
                        <a:t>Mivacurium </a:t>
                      </a:r>
                    </a:p>
                  </a:txBody>
                  <a:tcPr marL="47625" marR="47625" marT="47625" marB="47625" anchor="ctr"/>
                </a:tc>
                <a:tc>
                  <a:txBody>
                    <a:bodyPr/>
                    <a:lstStyle/>
                    <a:p>
                      <a:r>
                        <a:rPr lang="fr-FR"/>
                        <a:t>MIVACRON* « </a:t>
                      </a:r>
                    </a:p>
                  </a:txBody>
                  <a:tcPr marL="47625" marR="47625" marT="47625" marB="47625" anchor="ctr"/>
                </a:tc>
              </a:tr>
              <a:tr h="607223">
                <a:tc>
                  <a:txBody>
                    <a:bodyPr/>
                    <a:lstStyle/>
                    <a:p>
                      <a:r>
                        <a:rPr lang="fr-FR" dirty="0"/>
                        <a:t>Cisatracurium. </a:t>
                      </a:r>
                    </a:p>
                  </a:txBody>
                  <a:tcPr marL="47625" marR="47625" marT="47625" marB="47625" anchor="ctr"/>
                </a:tc>
                <a:tc>
                  <a:txBody>
                    <a:bodyPr/>
                    <a:lstStyle/>
                    <a:p>
                      <a:r>
                        <a:rPr lang="fr-FR" dirty="0"/>
                        <a:t>NIMBEX* « </a:t>
                      </a:r>
                    </a:p>
                  </a:txBody>
                  <a:tcPr marL="47625" marR="47625" marT="47625" marB="47625" anchor="ct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r>
              <a:rPr lang="fr-FR" sz="2800" b="1" dirty="0" smtClean="0">
                <a:latin typeface="Times New Roman" pitchFamily="18" charset="0"/>
                <a:cs typeface="Times New Roman" pitchFamily="18" charset="0"/>
              </a:rPr>
              <a:t>Le suxaméthonium n’est pas un </a:t>
            </a:r>
            <a:r>
              <a:rPr lang="fr-FR" sz="2800" b="1" dirty="0" err="1" smtClean="0">
                <a:latin typeface="Times New Roman" pitchFamily="18" charset="0"/>
                <a:cs typeface="Times New Roman" pitchFamily="18" charset="0"/>
              </a:rPr>
              <a:t>cholinolytique</a:t>
            </a:r>
            <a:r>
              <a:rPr lang="fr-FR" sz="2800" b="1" dirty="0" smtClean="0">
                <a:latin typeface="Times New Roman" pitchFamily="18" charset="0"/>
                <a:cs typeface="Times New Roman" pitchFamily="18" charset="0"/>
              </a:rPr>
              <a:t> mais un </a:t>
            </a:r>
            <a:r>
              <a:rPr lang="fr-FR" sz="2800" b="1" dirty="0" err="1" smtClean="0">
                <a:latin typeface="Times New Roman" pitchFamily="18" charset="0"/>
                <a:cs typeface="Times New Roman" pitchFamily="18" charset="0"/>
              </a:rPr>
              <a:t>cholinomimétique</a:t>
            </a:r>
            <a:r>
              <a:rPr lang="fr-FR" sz="2800" b="1" dirty="0" smtClean="0">
                <a:latin typeface="Times New Roman" pitchFamily="18" charset="0"/>
                <a:cs typeface="Times New Roman" pitchFamily="18" charset="0"/>
              </a:rPr>
              <a:t> qui apporté en excès se comporte comme un </a:t>
            </a:r>
            <a:r>
              <a:rPr lang="fr-FR" sz="2800" b="1" dirty="0" err="1" smtClean="0">
                <a:latin typeface="Times New Roman" pitchFamily="18" charset="0"/>
                <a:cs typeface="Times New Roman" pitchFamily="18" charset="0"/>
              </a:rPr>
              <a:t>cholinolytique</a:t>
            </a:r>
            <a:r>
              <a:rPr lang="fr-FR" sz="2800" b="1" dirty="0" smtClean="0">
                <a:latin typeface="Times New Roman" pitchFamily="18" charset="0"/>
                <a:cs typeface="Times New Roman" pitchFamily="18" charset="0"/>
              </a:rPr>
              <a:t>.</a:t>
            </a:r>
          </a:p>
          <a:p>
            <a:pPr>
              <a:buNone/>
            </a:pPr>
            <a:r>
              <a:rPr lang="fr-FR" sz="2800" b="1" dirty="0" smtClean="0">
                <a:latin typeface="Times New Roman" pitchFamily="18" charset="0"/>
                <a:cs typeface="Times New Roman" pitchFamily="18" charset="0"/>
              </a:rPr>
              <a:t>Le suxaméthonium, après une stimulation initiale transitoire, inhibe la transmission neuromusculaire comme le ferait un excès d’acétylcholine, l’inhibition résulte d’une désensibilisation des récepteurs à l’effet de l’acétylcholine.</a:t>
            </a:r>
          </a:p>
          <a:p>
            <a:pPr>
              <a:buNone/>
            </a:pPr>
            <a:r>
              <a:rPr lang="fr-FR" sz="2800" b="1" dirty="0" smtClean="0">
                <a:latin typeface="Times New Roman" pitchFamily="18" charset="0"/>
                <a:cs typeface="Times New Roman" pitchFamily="18" charset="0"/>
              </a:rPr>
              <a:t>L’action </a:t>
            </a:r>
            <a:r>
              <a:rPr lang="fr-FR" sz="2800" b="1" dirty="0" err="1" smtClean="0">
                <a:latin typeface="Times New Roman" pitchFamily="18" charset="0"/>
                <a:cs typeface="Times New Roman" pitchFamily="18" charset="0"/>
              </a:rPr>
              <a:t>myorésolutive</a:t>
            </a:r>
            <a:r>
              <a:rPr lang="fr-FR" sz="2800" b="1" dirty="0" smtClean="0">
                <a:latin typeface="Times New Roman" pitchFamily="18" charset="0"/>
                <a:cs typeface="Times New Roman" pitchFamily="18" charset="0"/>
              </a:rPr>
              <a:t> du suxaméthonium se caractérise par sa brièveté. </a:t>
            </a:r>
          </a:p>
          <a:p>
            <a:pPr>
              <a:buNone/>
            </a:pPr>
            <a:r>
              <a:rPr lang="fr-FR" sz="2800" b="1" dirty="0" smtClean="0">
                <a:latin typeface="Times New Roman" pitchFamily="18" charset="0"/>
                <a:cs typeface="Times New Roman" pitchFamily="18" charset="0"/>
              </a:rPr>
              <a:t>Les curarisants sont utilisés en chirurgie, en orthopédie, en endoscopie et pour prévenir les traumatismes des électrochocs et du tétanos. </a:t>
            </a:r>
          </a:p>
          <a:p>
            <a:pPr>
              <a:buNone/>
            </a:pPr>
            <a:r>
              <a:rPr lang="fr-FR" sz="2800" b="1" dirty="0" smtClean="0">
                <a:latin typeface="Times New Roman" pitchFamily="18" charset="0"/>
                <a:cs typeface="Times New Roman" pitchFamily="18" charset="0"/>
              </a:rPr>
              <a:t>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86874" cy="6500858"/>
          </a:xfrm>
        </p:spPr>
        <p:txBody>
          <a:bodyPr>
            <a:normAutofit/>
          </a:bodyPr>
          <a:lstStyle/>
          <a:p>
            <a:pPr>
              <a:buNone/>
            </a:pPr>
            <a:r>
              <a:rPr lang="fr-FR" sz="2800" b="1" dirty="0" smtClean="0">
                <a:solidFill>
                  <a:srgbClr val="FF0000"/>
                </a:solidFill>
                <a:latin typeface="Times New Roman" pitchFamily="18" charset="0"/>
                <a:cs typeface="Times New Roman" pitchFamily="18" charset="0"/>
              </a:rPr>
              <a:t>Antagonistes cholinergiques(</a:t>
            </a:r>
            <a:r>
              <a:rPr lang="fr-FR" sz="2800" b="1" dirty="0" err="1" smtClean="0">
                <a:solidFill>
                  <a:srgbClr val="FF0000"/>
                </a:solidFill>
                <a:latin typeface="Times New Roman" pitchFamily="18" charset="0"/>
                <a:cs typeface="Times New Roman" pitchFamily="18" charset="0"/>
              </a:rPr>
              <a:t>Cholinolytiques</a:t>
            </a:r>
            <a:r>
              <a:rPr lang="fr-FR" sz="2800" b="1" dirty="0" smtClean="0">
                <a:solidFill>
                  <a:srgbClr val="FF0000"/>
                </a:solidFill>
                <a:latin typeface="Times New Roman" pitchFamily="18" charset="0"/>
                <a:cs typeface="Times New Roman" pitchFamily="18" charset="0"/>
              </a:rPr>
              <a:t>)</a:t>
            </a:r>
          </a:p>
          <a:p>
            <a:pPr>
              <a:buNone/>
            </a:pPr>
            <a:r>
              <a:rPr lang="fr-FR" sz="2800" b="1" dirty="0" smtClean="0">
                <a:latin typeface="Times New Roman" pitchFamily="18" charset="0"/>
                <a:cs typeface="Times New Roman" pitchFamily="18" charset="0"/>
              </a:rPr>
              <a:t>Il y a:</a:t>
            </a:r>
          </a:p>
          <a:p>
            <a:pPr marL="514350" indent="-514350">
              <a:buFont typeface="+mj-lt"/>
              <a:buAutoNum type="arabicPeriod"/>
            </a:pPr>
            <a:r>
              <a:rPr lang="fr-FR" sz="2800"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Les antagonistes des récepteurs muscariniques. Le principal médicament de ce groupe est l’atropine.</a:t>
            </a:r>
          </a:p>
          <a:p>
            <a:pPr marL="514350" indent="-514350">
              <a:buFont typeface="+mj-lt"/>
              <a:buAutoNum type="arabicPeriod"/>
            </a:pPr>
            <a:r>
              <a:rPr lang="fr-FR" sz="2800" b="1" dirty="0" smtClean="0">
                <a:latin typeface="Times New Roman" pitchFamily="18" charset="0"/>
                <a:cs typeface="Times New Roman" pitchFamily="18" charset="0"/>
              </a:rPr>
              <a:t>Les antagonistes des récepteurs nicotiniques des ganglions du SNA ou ganglioplégiques. Une des substances de référence de ce groupe est le penthonium.</a:t>
            </a:r>
          </a:p>
          <a:p>
            <a:pPr marL="514350" indent="-514350">
              <a:buFont typeface="+mj-lt"/>
              <a:buAutoNum type="arabicPeriod"/>
            </a:pPr>
            <a:r>
              <a:rPr lang="fr-FR" sz="2800" b="1" dirty="0" smtClean="0">
                <a:latin typeface="Times New Roman" pitchFamily="18" charset="0"/>
                <a:cs typeface="Times New Roman" pitchFamily="18" charset="0"/>
              </a:rPr>
              <a:t>Les antagonistes des récepteurs nicotiniques neuromusculaires. Le médicament de référence de ce groupe est la d-</a:t>
            </a:r>
            <a:r>
              <a:rPr lang="fr-FR" sz="2800" b="1" dirty="0" err="1" smtClean="0">
                <a:latin typeface="Times New Roman" pitchFamily="18" charset="0"/>
                <a:cs typeface="Times New Roman" pitchFamily="18" charset="0"/>
              </a:rPr>
              <a:t>tubocurarine</a:t>
            </a:r>
            <a:r>
              <a:rPr lang="fr-FR" sz="2800" b="1" dirty="0" smtClean="0">
                <a:latin typeface="Times New Roman" pitchFamily="18" charset="0"/>
                <a:cs typeface="Times New Roman" pitchFamily="18" charset="0"/>
              </a:rPr>
              <a:t>.</a:t>
            </a:r>
          </a:p>
          <a:p>
            <a:pPr marL="514350" indent="-514350">
              <a:buFont typeface="+mj-lt"/>
              <a:buAutoNum type="arabicPeriod"/>
            </a:pPr>
            <a:r>
              <a:rPr lang="fr-FR" sz="2800" b="1" dirty="0" smtClean="0">
                <a:latin typeface="Times New Roman" pitchFamily="18" charset="0"/>
                <a:cs typeface="Times New Roman" pitchFamily="18" charset="0"/>
              </a:rPr>
              <a:t>Les inhibiteurs de la libération d’acétylcholine.</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pPr>
              <a:buNone/>
            </a:pPr>
            <a:r>
              <a:rPr lang="fr-FR" sz="3600" b="1" dirty="0" smtClean="0">
                <a:solidFill>
                  <a:srgbClr val="FF0000"/>
                </a:solidFill>
                <a:latin typeface="Times New Roman" pitchFamily="18" charset="0"/>
                <a:cs typeface="Times New Roman" pitchFamily="18" charset="0"/>
              </a:rPr>
              <a:t>Inhibiteurs de la libération d’acétylcholine:</a:t>
            </a:r>
          </a:p>
          <a:p>
            <a:pPr>
              <a:buNone/>
            </a:pPr>
            <a:r>
              <a:rPr lang="fr-FR" sz="2800" b="1" dirty="0" smtClean="0">
                <a:latin typeface="Times New Roman" pitchFamily="18" charset="0"/>
                <a:cs typeface="Times New Roman" pitchFamily="18" charset="0"/>
              </a:rPr>
              <a:t>La toxine botulinique: produite par le bacille gram positif, </a:t>
            </a:r>
            <a:r>
              <a:rPr lang="fr-FR" sz="2800" b="1" dirty="0" err="1" smtClean="0">
                <a:latin typeface="Times New Roman" pitchFamily="18" charset="0"/>
                <a:cs typeface="Times New Roman" pitchFamily="18" charset="0"/>
              </a:rPr>
              <a:t>Clostridium</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botulinum</a:t>
            </a:r>
            <a:r>
              <a:rPr lang="fr-FR" sz="2800" b="1" dirty="0" smtClean="0">
                <a:latin typeface="Times New Roman" pitchFamily="18" charset="0"/>
                <a:cs typeface="Times New Roman" pitchFamily="18" charset="0"/>
              </a:rPr>
              <a:t>, se fixe aux terminaisons cholinergiques, notamment neuromusculaires, dans lesquelles elle pénètre par </a:t>
            </a:r>
            <a:r>
              <a:rPr lang="fr-FR" sz="2800" b="1" dirty="0" err="1" smtClean="0">
                <a:latin typeface="Times New Roman" pitchFamily="18" charset="0"/>
                <a:cs typeface="Times New Roman" pitchFamily="18" charset="0"/>
              </a:rPr>
              <a:t>endocytose</a:t>
            </a:r>
            <a:r>
              <a:rPr lang="fr-FR" sz="2800" b="1" dirty="0" smtClean="0">
                <a:latin typeface="Times New Roman" pitchFamily="18" charset="0"/>
                <a:cs typeface="Times New Roman" pitchFamily="18" charset="0"/>
              </a:rPr>
              <a:t>. C’est une enzyme à zinc qui, à l’intérieur du cytoplasme, hydrolyse des protéines nécessaires à la migration des vésicules contenant l’acétylcholine. Elle inhibe ainsi la libération d’</a:t>
            </a:r>
            <a:r>
              <a:rPr lang="fr-FR" sz="2800" b="1" dirty="0" err="1" smtClean="0">
                <a:latin typeface="Times New Roman" pitchFamily="18" charset="0"/>
                <a:cs typeface="Times New Roman" pitchFamily="18" charset="0"/>
              </a:rPr>
              <a:t>acétycholine</a:t>
            </a:r>
            <a:r>
              <a:rPr lang="fr-FR" sz="2800" b="1" dirty="0" smtClean="0">
                <a:latin typeface="Times New Roman" pitchFamily="18" charset="0"/>
                <a:cs typeface="Times New Roman" pitchFamily="18" charset="0"/>
              </a:rPr>
              <a:t>.</a:t>
            </a:r>
          </a:p>
          <a:p>
            <a:pPr>
              <a:buNone/>
            </a:pPr>
            <a:r>
              <a:rPr lang="fr-FR" sz="2800" b="1" dirty="0" smtClean="0">
                <a:latin typeface="Times New Roman" pitchFamily="18" charset="0"/>
                <a:cs typeface="Times New Roman" pitchFamily="18" charset="0"/>
              </a:rPr>
              <a:t>Utilisée dans le TRT de torticolis spasmodique, </a:t>
            </a:r>
            <a:r>
              <a:rPr lang="fr-FR" sz="2800" b="1" dirty="0" err="1" smtClean="0">
                <a:latin typeface="Times New Roman" pitchFamily="18" charset="0"/>
                <a:cs typeface="Times New Roman" pitchFamily="18" charset="0"/>
              </a:rPr>
              <a:t>hémispasme</a:t>
            </a:r>
            <a:r>
              <a:rPr lang="fr-FR" sz="2800" b="1" dirty="0" smtClean="0">
                <a:latin typeface="Times New Roman" pitchFamily="18" charset="0"/>
                <a:cs typeface="Times New Roman" pitchFamily="18" charset="0"/>
              </a:rPr>
              <a:t> facial, strabisme, </a:t>
            </a:r>
            <a:r>
              <a:rPr lang="fr-FR" sz="2800" b="1" dirty="0" err="1" smtClean="0">
                <a:latin typeface="Times New Roman" pitchFamily="18" charset="0"/>
                <a:cs typeface="Times New Roman" pitchFamily="18" charset="0"/>
              </a:rPr>
              <a:t>blépharospasme</a:t>
            </a:r>
            <a:r>
              <a:rPr lang="fr-FR" sz="2800" b="1" dirty="0" smtClean="0">
                <a:latin typeface="Times New Roman" pitchFamily="18" charset="0"/>
                <a:cs typeface="Times New Roman" pitchFamily="18" charset="0"/>
              </a:rPr>
              <a:t>. Son effet apparait en 2 à 3 jours et dure longtemps environ 3 mois.</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86874" cy="6286544"/>
          </a:xfrm>
        </p:spPr>
        <p:txBody>
          <a:bodyPr>
            <a:normAutofit/>
          </a:bodyPr>
          <a:lstStyle/>
          <a:p>
            <a:pPr>
              <a:buNone/>
            </a:pPr>
            <a:r>
              <a:rPr lang="fr-FR" sz="2800" b="1" dirty="0" smtClean="0">
                <a:latin typeface="Times New Roman" pitchFamily="18" charset="0"/>
                <a:cs typeface="Times New Roman" pitchFamily="18" charset="0"/>
              </a:rPr>
              <a:t>Le principal danger de la toxine botulinique injectée localement est sa diffusion au niveau de muscles voisins de ceux que l’on souhaite inhiber et qui sont paralysés. </a:t>
            </a:r>
          </a:p>
          <a:p>
            <a:pPr>
              <a:buNone/>
            </a:pPr>
            <a:endParaRPr lang="fr-FR" sz="28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r>
              <a:rPr lang="fr-FR" b="1" dirty="0" smtClean="0">
                <a:solidFill>
                  <a:srgbClr val="FF0000"/>
                </a:solidFill>
                <a:latin typeface="Times New Roman" pitchFamily="18" charset="0"/>
                <a:cs typeface="Times New Roman" pitchFamily="18" charset="0"/>
              </a:rPr>
              <a:t>Antagonistes des récepteurs muscariniques: </a:t>
            </a:r>
          </a:p>
          <a:p>
            <a:pPr>
              <a:buNone/>
            </a:pPr>
            <a:r>
              <a:rPr lang="fr-FR" sz="2800" b="1" dirty="0" smtClean="0">
                <a:solidFill>
                  <a:srgbClr val="FF0000"/>
                </a:solidFill>
                <a:latin typeface="Times New Roman" pitchFamily="18" charset="0"/>
                <a:cs typeface="Times New Roman" pitchFamily="18" charset="0"/>
              </a:rPr>
              <a:t>Atropine:</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Alcaloide</a:t>
            </a:r>
            <a:r>
              <a:rPr lang="fr-FR" sz="2800" b="1" dirty="0" smtClean="0">
                <a:latin typeface="Times New Roman" pitchFamily="18" charset="0"/>
                <a:cs typeface="Times New Roman" pitchFamily="18" charset="0"/>
              </a:rPr>
              <a:t> extrait des feuilles d’un arbrisseau appelé </a:t>
            </a:r>
            <a:r>
              <a:rPr lang="fr-FR" sz="2800" b="1" i="1" dirty="0" smtClean="0">
                <a:latin typeface="Times New Roman" pitchFamily="18" charset="0"/>
                <a:cs typeface="Times New Roman" pitchFamily="18" charset="0"/>
              </a:rPr>
              <a:t>Atropa  </a:t>
            </a:r>
            <a:r>
              <a:rPr lang="fr-FR" sz="2800" b="1" i="1" dirty="0" err="1" smtClean="0">
                <a:latin typeface="Times New Roman" pitchFamily="18" charset="0"/>
                <a:cs typeface="Times New Roman" pitchFamily="18" charset="0"/>
              </a:rPr>
              <a:t>belladona</a:t>
            </a:r>
            <a:r>
              <a:rPr lang="fr-FR" sz="2800" b="1" i="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qui</a:t>
            </a:r>
            <a:r>
              <a:rPr lang="fr-FR" sz="2800" b="1" i="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agit essentiellement au niveau périphérique. </a:t>
            </a:r>
          </a:p>
          <a:p>
            <a:pPr>
              <a:buNone/>
            </a:pPr>
            <a:r>
              <a:rPr lang="fr-FR" sz="2800" b="1" dirty="0" smtClean="0">
                <a:latin typeface="Times New Roman" pitchFamily="18" charset="0"/>
                <a:cs typeface="Times New Roman" pitchFamily="18" charset="0"/>
              </a:rPr>
              <a:t>1.Action sur le SNA: c’est un inhibiteur compétitif des récepteurs cholinergiques muscariniques. Son action se traduit par une diminution du tonus parasympathique, de sorte que l’influence du sympathique devient </a:t>
            </a:r>
            <a:r>
              <a:rPr lang="fr-FR" sz="2800" b="1" dirty="0" err="1" smtClean="0">
                <a:latin typeface="Times New Roman" pitchFamily="18" charset="0"/>
                <a:cs typeface="Times New Roman" pitchFamily="18" charset="0"/>
              </a:rPr>
              <a:t>prépondérente</a:t>
            </a:r>
            <a:r>
              <a:rPr lang="fr-FR" sz="2800" b="1" dirty="0" smtClean="0">
                <a:latin typeface="Times New Roman" pitchFamily="18" charset="0"/>
                <a:cs typeface="Times New Roman" pitchFamily="18" charset="0"/>
              </a:rPr>
              <a:t>.</a:t>
            </a:r>
          </a:p>
          <a:p>
            <a:pPr>
              <a:buNone/>
            </a:pPr>
            <a:r>
              <a:rPr lang="fr-FR" sz="2800" b="1" dirty="0" smtClean="0">
                <a:latin typeface="Times New Roman" pitchFamily="18" charset="0"/>
                <a:cs typeface="Times New Roman" pitchFamily="18" charset="0"/>
              </a:rPr>
              <a:t>2.Action cardiovasculaire: </a:t>
            </a:r>
          </a:p>
          <a:p>
            <a:pPr marL="514350" indent="-514350">
              <a:buFont typeface="+mj-lt"/>
              <a:buAutoNum type="alphaLcPeriod"/>
            </a:pPr>
            <a:r>
              <a:rPr lang="fr-FR" sz="2800" b="1" dirty="0" smtClean="0">
                <a:latin typeface="Times New Roman" pitchFamily="18" charset="0"/>
                <a:cs typeface="Times New Roman" pitchFamily="18" charset="0"/>
              </a:rPr>
              <a:t>Action cardiaque:  l’effet de l’atropine se traduit essentiellement par une modification du rythme cardiaque: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lnSpcReduction="10000"/>
          </a:bodyPr>
          <a:lstStyle/>
          <a:p>
            <a:pPr>
              <a:buNone/>
            </a:pPr>
            <a:r>
              <a:rPr lang="fr-FR" sz="2800" b="1" dirty="0" smtClean="0">
                <a:latin typeface="Times New Roman" pitchFamily="18" charset="0"/>
                <a:cs typeface="Times New Roman" pitchFamily="18" charset="0"/>
              </a:rPr>
              <a:t>A dose thérapeutique, elle provoque une accélération cardiaque par suppression du tonus vagal</a:t>
            </a:r>
          </a:p>
          <a:p>
            <a:pPr marL="514350" indent="-514350">
              <a:buAutoNum type="alphaLcPeriod" startAt="2"/>
            </a:pPr>
            <a:r>
              <a:rPr lang="fr-FR" sz="2800" b="1" dirty="0" smtClean="0">
                <a:latin typeface="Times New Roman" pitchFamily="18" charset="0"/>
                <a:cs typeface="Times New Roman" pitchFamily="18" charset="0"/>
              </a:rPr>
              <a:t>Action vasculaire: comme il n’y a pas de tonus parasympathique au niveau des vaisseaux, l’atropine n’a pas d’effets vasculaires, mais elle s’oppose à la vasodilatation provoquée par une </a:t>
            </a:r>
            <a:r>
              <a:rPr lang="fr-FR" sz="2800" b="1" dirty="0" err="1" smtClean="0">
                <a:latin typeface="Times New Roman" pitchFamily="18" charset="0"/>
                <a:cs typeface="Times New Roman" pitchFamily="18" charset="0"/>
              </a:rPr>
              <a:t>inj</a:t>
            </a:r>
            <a:r>
              <a:rPr lang="fr-FR" sz="2800" b="1" dirty="0" smtClean="0">
                <a:latin typeface="Times New Roman" pitchFamily="18" charset="0"/>
                <a:cs typeface="Times New Roman" pitchFamily="18" charset="0"/>
              </a:rPr>
              <a:t> iv d’acétylcholine chez l’animal.</a:t>
            </a:r>
          </a:p>
          <a:p>
            <a:pPr marL="514350" indent="-514350">
              <a:buNone/>
            </a:pPr>
            <a:r>
              <a:rPr lang="fr-FR" sz="2800" b="1" dirty="0" smtClean="0">
                <a:latin typeface="Times New Roman" pitchFamily="18" charset="0"/>
                <a:cs typeface="Times New Roman" pitchFamily="18" charset="0"/>
              </a:rPr>
              <a:t>3. Action sur l’œil : elle provoque:</a:t>
            </a:r>
          </a:p>
          <a:p>
            <a:pPr marL="514350" indent="-514350"/>
            <a:r>
              <a:rPr lang="fr-FR" sz="2800" b="1" dirty="0" smtClean="0">
                <a:latin typeface="Times New Roman" pitchFamily="18" charset="0"/>
                <a:cs typeface="Times New Roman" pitchFamily="18" charset="0"/>
              </a:rPr>
              <a:t>Une dilatation de la pupille par mydriase avec augmentation du diamètre de l’iris</a:t>
            </a:r>
          </a:p>
          <a:p>
            <a:pPr marL="514350" indent="-514350"/>
            <a:r>
              <a:rPr lang="fr-FR" sz="2800" b="1" dirty="0" smtClean="0">
                <a:latin typeface="Times New Roman" pitchFamily="18" charset="0"/>
                <a:cs typeface="Times New Roman" pitchFamily="18" charset="0"/>
              </a:rPr>
              <a:t>Une tendance à l’augmentation de la pression intraoculaire par augmentation du diamètre de l’iris</a:t>
            </a:r>
          </a:p>
          <a:p>
            <a:pPr marL="514350" indent="-514350"/>
            <a:r>
              <a:rPr lang="fr-FR" sz="2800" b="1" dirty="0" smtClean="0">
                <a:latin typeface="Times New Roman" pitchFamily="18" charset="0"/>
                <a:cs typeface="Times New Roman" pitchFamily="18" charset="0"/>
              </a:rPr>
              <a:t>Une paralysie de l’accommodation ou cycloplégie perturbant la vision de près.  </a:t>
            </a:r>
          </a:p>
          <a:p>
            <a:pPr>
              <a:buNone/>
            </a:pPr>
            <a:r>
              <a:rPr lang="fr-FR" sz="2800" b="1" dirty="0" smtClean="0">
                <a:latin typeface="Times New Roman" pitchFamily="18" charset="0"/>
                <a:cs typeface="Times New Roman" pitchFamily="18" charset="0"/>
              </a:rPr>
              <a:t>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15436" cy="6429420"/>
          </a:xfrm>
        </p:spPr>
        <p:txBody>
          <a:bodyPr>
            <a:normAutofit lnSpcReduction="10000"/>
          </a:bodyPr>
          <a:lstStyle/>
          <a:p>
            <a:pPr>
              <a:buNone/>
            </a:pPr>
            <a:r>
              <a:rPr lang="fr-FR" sz="2800" b="1" dirty="0" smtClean="0">
                <a:latin typeface="Times New Roman" pitchFamily="18" charset="0"/>
                <a:cs typeface="Times New Roman" pitchFamily="18" charset="0"/>
              </a:rPr>
              <a:t>A noter qu’après administration locale s/f de collyre, l’atropine a une très longue durée d’action: la dilatation de la pupille peut persister plusieurs jours.</a:t>
            </a:r>
          </a:p>
          <a:p>
            <a:pPr>
              <a:buNone/>
            </a:pPr>
            <a:r>
              <a:rPr lang="fr-FR" sz="2800" b="1" dirty="0" smtClean="0">
                <a:latin typeface="Times New Roman" pitchFamily="18" charset="0"/>
                <a:cs typeface="Times New Roman" pitchFamily="18" charset="0"/>
              </a:rPr>
              <a:t> 4. Action sur les muscles lisses: comme l’acétylcholine a une action contracturante sur tous les muscles lisses sauf  sur les muscles vasculaires, l’atropine les relâche: elle a une action </a:t>
            </a:r>
            <a:r>
              <a:rPr lang="fr-FR" sz="2800" b="1" dirty="0" smtClean="0">
                <a:solidFill>
                  <a:srgbClr val="FF0000"/>
                </a:solidFill>
                <a:latin typeface="Times New Roman" pitchFamily="18" charset="0"/>
                <a:cs typeface="Times New Roman" pitchFamily="18" charset="0"/>
              </a:rPr>
              <a:t>antispasmodique.</a:t>
            </a:r>
          </a:p>
          <a:p>
            <a:pPr>
              <a:buNone/>
            </a:pPr>
            <a:r>
              <a:rPr lang="fr-FR" sz="2800" b="1" dirty="0" smtClean="0">
                <a:latin typeface="Times New Roman" pitchFamily="18" charset="0"/>
                <a:cs typeface="Times New Roman" pitchFamily="18" charset="0"/>
              </a:rPr>
              <a:t>Sur le tube digestif, elle provoque une diminution du tonus, une diminution de la fréquence et de l’amplitude des contractions péristaltiques. L’action antispasmodique de l’atropine s’exerce aussi sur les voies biliaires, les bronches, les voies urinaires: uretères et vessie. La vessie reçoit une innervation sympathique et parasympathique. Le sympathique tend à la dilater et à contracter le sphincter interne.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lnSpcReduction="10000"/>
          </a:bodyPr>
          <a:lstStyle/>
          <a:p>
            <a:pPr>
              <a:buNone/>
            </a:pPr>
            <a:r>
              <a:rPr lang="fr-FR" sz="2800" b="1" dirty="0" smtClean="0">
                <a:latin typeface="Times New Roman" pitchFamily="18" charset="0"/>
                <a:cs typeface="Times New Roman" pitchFamily="18" charset="0"/>
              </a:rPr>
              <a:t>Le parasympathique, au contraire, contracte la vessie et relâche le sphincter interne. La suppression de l’influence du parasympathique sous l’effet de l’atropine donnera une augmentation du tonus du sphincter interne et une dilatation de la vessie, ce qui favorise la rétention d’urine surtout en cas d’hypertrophie de prostate.</a:t>
            </a:r>
          </a:p>
          <a:p>
            <a:pPr>
              <a:buNone/>
            </a:pPr>
            <a:r>
              <a:rPr lang="fr-FR" sz="2800" b="1" dirty="0" smtClean="0">
                <a:latin typeface="Times New Roman" pitchFamily="18" charset="0"/>
                <a:cs typeface="Times New Roman" pitchFamily="18" charset="0"/>
              </a:rPr>
              <a:t>5.Action sur les sécrétions: l’atropine réduit la plupart des sécrétions:</a:t>
            </a:r>
          </a:p>
          <a:p>
            <a:r>
              <a:rPr lang="fr-FR" sz="2800" b="1" dirty="0" smtClean="0">
                <a:latin typeface="Times New Roman" pitchFamily="18" charset="0"/>
                <a:cs typeface="Times New Roman" pitchFamily="18" charset="0"/>
              </a:rPr>
              <a:t>Digestives,  </a:t>
            </a:r>
            <a:r>
              <a:rPr lang="fr-FR" sz="2800" b="1" dirty="0" smtClean="0">
                <a:latin typeface="Times New Roman" pitchFamily="18" charset="0"/>
                <a:cs typeface="Times New Roman" pitchFamily="18" charset="0"/>
              </a:rPr>
              <a:t>l’inhibition de la sécrétion salivaire se traduit par une sensation de soif, de sécheresse de la bouche.</a:t>
            </a:r>
          </a:p>
          <a:p>
            <a:pPr>
              <a:buNone/>
            </a:pPr>
            <a:r>
              <a:rPr lang="fr-FR" sz="2800" b="1" dirty="0" smtClean="0">
                <a:latin typeface="Times New Roman" pitchFamily="18" charset="0"/>
                <a:cs typeface="Times New Roman" pitchFamily="18" charset="0"/>
              </a:rPr>
              <a:t>Réduction de la sécrétion gastrique expliquant l’utilisation en thérapeutique comme </a:t>
            </a:r>
            <a:r>
              <a:rPr lang="fr-FR" sz="2800" b="1" dirty="0" err="1" smtClean="0">
                <a:latin typeface="Times New Roman" pitchFamily="18" charset="0"/>
                <a:cs typeface="Times New Roman" pitchFamily="18" charset="0"/>
              </a:rPr>
              <a:t>antisécrétoire</a:t>
            </a:r>
            <a:r>
              <a:rPr lang="fr-FR" sz="2800" b="1" dirty="0" smtClean="0">
                <a:latin typeface="Times New Roman" pitchFamily="18" charset="0"/>
                <a:cs typeface="Times New Roman" pitchFamily="18" charset="0"/>
              </a:rPr>
              <a:t> gastrique.</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429420"/>
          </a:xfrm>
        </p:spPr>
        <p:txBody>
          <a:bodyPr>
            <a:normAutofit/>
          </a:bodyPr>
          <a:lstStyle/>
          <a:p>
            <a:pPr>
              <a:buNone/>
            </a:pPr>
            <a:r>
              <a:rPr lang="fr-FR" sz="2800" b="1" dirty="0" smtClean="0">
                <a:latin typeface="Times New Roman" pitchFamily="18" charset="0"/>
                <a:cs typeface="Times New Roman" pitchFamily="18" charset="0"/>
              </a:rPr>
              <a:t>Elle ne modifie guère la sécrétion pancréatique ni biliaire.</a:t>
            </a:r>
          </a:p>
          <a:p>
            <a:r>
              <a:rPr lang="fr-FR" sz="2800" b="1" dirty="0" smtClean="0">
                <a:latin typeface="Times New Roman" pitchFamily="18" charset="0"/>
                <a:cs typeface="Times New Roman" pitchFamily="18" charset="0"/>
              </a:rPr>
              <a:t>Bronchique: la sécrétion bronchique est réduite</a:t>
            </a:r>
          </a:p>
          <a:p>
            <a:r>
              <a:rPr lang="fr-FR" sz="2800" b="1" dirty="0" smtClean="0">
                <a:latin typeface="Times New Roman" pitchFamily="18" charset="0"/>
                <a:cs typeface="Times New Roman" pitchFamily="18" charset="0"/>
              </a:rPr>
              <a:t>Cutanée: elle inhibe la sudation, ce qui donne une peau sèche et chaude </a:t>
            </a:r>
          </a:p>
          <a:p>
            <a:r>
              <a:rPr lang="fr-FR" sz="2800" b="1" dirty="0" smtClean="0">
                <a:latin typeface="Times New Roman" pitchFamily="18" charset="0"/>
                <a:cs typeface="Times New Roman" pitchFamily="18" charset="0"/>
              </a:rPr>
              <a:t>La sécrétion lacrymale est réduite, la sécrétion lactée lors de l’allaitement n’est que peu ou pas modifiée.</a:t>
            </a:r>
          </a:p>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6.Action sur le SNC: à doses thérapeutiques, chez l’homme, l’atropine n’a que peu ou pas d’action sur le SNC, si ce n’est quelquefois une stimulation respiratoire.</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fontScale="92500"/>
          </a:bodyPr>
          <a:lstStyle/>
          <a:p>
            <a:pPr>
              <a:buNone/>
            </a:pPr>
            <a:r>
              <a:rPr lang="fr-FR" sz="2800" b="1" dirty="0" smtClean="0">
                <a:latin typeface="Times New Roman" pitchFamily="18" charset="0"/>
                <a:cs typeface="Times New Roman" pitchFamily="18" charset="0"/>
              </a:rPr>
              <a:t>7. Métabolisme: Elle est rapidement absorbée par voie digestive. Sa demi vie plasmatique est d’environ 4 heures. Elle traverse la barrière placentaire et des traces d’atropine peuvent être retrouvées dans diverses sécrétions, dont la sécrétion lactée. La durée d’action de l’atropine administrée par voie générale serait d’environ 6 heures. </a:t>
            </a:r>
          </a:p>
          <a:p>
            <a:pPr>
              <a:buNone/>
            </a:pPr>
            <a:r>
              <a:rPr lang="fr-FR" sz="2800" b="1" dirty="0" smtClean="0">
                <a:latin typeface="Times New Roman" pitchFamily="18" charset="0"/>
                <a:cs typeface="Times New Roman" pitchFamily="18" charset="0"/>
              </a:rPr>
              <a:t>8. Utilisations thérapeutiques: En administration par voie générale:</a:t>
            </a:r>
          </a:p>
          <a:p>
            <a:r>
              <a:rPr lang="fr-FR" sz="2800" b="1" dirty="0" smtClean="0">
                <a:latin typeface="Times New Roman" pitchFamily="18" charset="0"/>
                <a:cs typeface="Times New Roman" pitchFamily="18" charset="0"/>
              </a:rPr>
              <a:t>TRT des syndromes douloureux à composante spasmodique, coliques hépatiques et coliques néphrétiques notamment.</a:t>
            </a:r>
          </a:p>
          <a:p>
            <a:r>
              <a:rPr lang="fr-FR" sz="2800" b="1" dirty="0" smtClean="0">
                <a:latin typeface="Times New Roman" pitchFamily="18" charset="0"/>
                <a:cs typeface="Times New Roman" pitchFamily="18" charset="0"/>
              </a:rPr>
              <a:t>En anesthésiologie: prévention de la </a:t>
            </a:r>
            <a:r>
              <a:rPr lang="fr-FR" sz="2800" b="1" dirty="0" err="1" smtClean="0">
                <a:latin typeface="Times New Roman" pitchFamily="18" charset="0"/>
                <a:cs typeface="Times New Roman" pitchFamily="18" charset="0"/>
              </a:rPr>
              <a:t>bronchosécrétion</a:t>
            </a:r>
            <a:r>
              <a:rPr lang="fr-FR" sz="2800" b="1" dirty="0" smtClean="0">
                <a:latin typeface="Times New Roman" pitchFamily="18" charset="0"/>
                <a:cs typeface="Times New Roman" pitchFamily="18" charset="0"/>
              </a:rPr>
              <a:t>, du bronchospasme, du </a:t>
            </a:r>
            <a:r>
              <a:rPr lang="fr-FR" sz="2800" b="1" dirty="0" err="1" smtClean="0">
                <a:latin typeface="Times New Roman" pitchFamily="18" charset="0"/>
                <a:cs typeface="Times New Roman" pitchFamily="18" charset="0"/>
              </a:rPr>
              <a:t>laryngospasme</a:t>
            </a: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 </a:t>
            </a:r>
          </a:p>
          <a:p>
            <a:pPr>
              <a:buNone/>
            </a:pP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786874" cy="6429420"/>
          </a:xfrm>
        </p:spPr>
        <p:txBody>
          <a:bodyPr>
            <a:normAutofit lnSpcReduction="10000"/>
          </a:bodyPr>
          <a:lstStyle/>
          <a:p>
            <a:r>
              <a:rPr lang="fr-FR" sz="2800" b="1" dirty="0" smtClean="0">
                <a:latin typeface="Times New Roman" pitchFamily="18" charset="0"/>
                <a:cs typeface="Times New Roman" pitchFamily="18" charset="0"/>
              </a:rPr>
              <a:t>TRT de certaines intoxications: par les </a:t>
            </a:r>
            <a:r>
              <a:rPr lang="fr-FR" sz="2800" b="1" dirty="0" err="1" smtClean="0">
                <a:latin typeface="Times New Roman" pitchFamily="18" charset="0"/>
                <a:cs typeface="Times New Roman" pitchFamily="18" charset="0"/>
              </a:rPr>
              <a:t>digitaliques</a:t>
            </a:r>
            <a:r>
              <a:rPr lang="fr-FR" sz="2800" b="1" dirty="0" smtClean="0">
                <a:latin typeface="Times New Roman" pitchFamily="18" charset="0"/>
                <a:cs typeface="Times New Roman" pitchFamily="18" charset="0"/>
              </a:rPr>
              <a:t>, pour s’opposer au ralentissement cardiaque; par les </a:t>
            </a:r>
            <a:r>
              <a:rPr lang="fr-FR" sz="2800" b="1" dirty="0" err="1" smtClean="0">
                <a:latin typeface="Times New Roman" pitchFamily="18" charset="0"/>
                <a:cs typeface="Times New Roman" pitchFamily="18" charset="0"/>
              </a:rPr>
              <a:t>anticholinestérasiques</a:t>
            </a:r>
            <a:r>
              <a:rPr lang="fr-FR" sz="2800" b="1" dirty="0" smtClean="0">
                <a:latin typeface="Times New Roman" pitchFamily="18" charset="0"/>
                <a:cs typeface="Times New Roman" pitchFamily="18" charset="0"/>
              </a:rPr>
              <a:t> et les champignons de type </a:t>
            </a:r>
            <a:r>
              <a:rPr lang="fr-FR" sz="2800" b="1" dirty="0" err="1" smtClean="0">
                <a:latin typeface="Times New Roman" pitchFamily="18" charset="0"/>
                <a:cs typeface="Times New Roman" pitchFamily="18" charset="0"/>
              </a:rPr>
              <a:t>Amanita</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muscarina</a:t>
            </a:r>
            <a:r>
              <a:rPr lang="fr-FR" sz="2800" b="1" dirty="0" smtClean="0">
                <a:latin typeface="Times New Roman" pitchFamily="18" charset="0"/>
                <a:cs typeface="Times New Roman" pitchFamily="18" charset="0"/>
              </a:rPr>
              <a:t>, pour lutter contre les symptômes muscariniques.</a:t>
            </a:r>
          </a:p>
          <a:p>
            <a:pPr>
              <a:buNone/>
            </a:pPr>
            <a:r>
              <a:rPr lang="fr-FR" sz="2800" b="1" dirty="0" smtClean="0">
                <a:latin typeface="Times New Roman" pitchFamily="18" charset="0"/>
                <a:cs typeface="Times New Roman" pitchFamily="18" charset="0"/>
              </a:rPr>
              <a:t>En administration locale: Collyre</a:t>
            </a:r>
          </a:p>
          <a:p>
            <a:pPr>
              <a:buNone/>
            </a:pPr>
            <a:r>
              <a:rPr lang="fr-FR" sz="2800" b="1" dirty="0" smtClean="0">
                <a:latin typeface="Times New Roman" pitchFamily="18" charset="0"/>
                <a:cs typeface="Times New Roman" pitchFamily="18" charset="0"/>
              </a:rPr>
              <a:t>C’est un puissant mydriatique à très longue durée d’action , le </a:t>
            </a:r>
            <a:r>
              <a:rPr lang="fr-FR" sz="2800" b="1" dirty="0" err="1" smtClean="0">
                <a:latin typeface="Times New Roman" pitchFamily="18" charset="0"/>
                <a:cs typeface="Times New Roman" pitchFamily="18" charset="0"/>
              </a:rPr>
              <a:t>tropicamide</a:t>
            </a:r>
            <a:r>
              <a:rPr lang="fr-FR" sz="2800" b="1" dirty="0" smtClean="0">
                <a:latin typeface="Times New Roman" pitchFamily="18" charset="0"/>
                <a:cs typeface="Times New Roman" pitchFamily="18" charset="0"/>
              </a:rPr>
              <a:t>, a le même effet mais moins prolongé. </a:t>
            </a:r>
          </a:p>
          <a:p>
            <a:pPr>
              <a:buNone/>
            </a:pPr>
            <a:r>
              <a:rPr lang="fr-FR" sz="2800" b="1" dirty="0" smtClean="0">
                <a:latin typeface="Times New Roman" pitchFamily="18" charset="0"/>
                <a:cs typeface="Times New Roman" pitchFamily="18" charset="0"/>
              </a:rPr>
              <a:t>9. Effets secondaires et contre-indications:</a:t>
            </a:r>
          </a:p>
          <a:p>
            <a:pPr>
              <a:buNone/>
            </a:pPr>
            <a:r>
              <a:rPr lang="fr-FR" sz="2800" b="1" dirty="0" smtClean="0">
                <a:latin typeface="Times New Roman" pitchFamily="18" charset="0"/>
                <a:cs typeface="Times New Roman" pitchFamily="18" charset="0"/>
              </a:rPr>
              <a:t>Sécheresse de la bouche, constipation, sécheresse de la peau, la mydriase, la tachycardie. Les contre-indications sont le glaucome, car elle majore l’hypertension intra-oculaire et l’hypertrophie de la prostate(risque de rétention d’urine)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TotalTime>
  <Words>1542</Words>
  <Application>Microsoft Office PowerPoint</Application>
  <PresentationFormat>Affichage à l'écran (4:3)</PresentationFormat>
  <Paragraphs>111</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Benjamin</cp:lastModifiedBy>
  <cp:revision>72</cp:revision>
  <dcterms:created xsi:type="dcterms:W3CDTF">2012-03-07T15:06:09Z</dcterms:created>
  <dcterms:modified xsi:type="dcterms:W3CDTF">2014-12-02T10:07:51Z</dcterms:modified>
</cp:coreProperties>
</file>