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306" r:id="rId7"/>
    <p:sldId id="307" r:id="rId8"/>
    <p:sldId id="261" r:id="rId9"/>
    <p:sldId id="308" r:id="rId10"/>
    <p:sldId id="282" r:id="rId11"/>
    <p:sldId id="283" r:id="rId12"/>
    <p:sldId id="284" r:id="rId13"/>
    <p:sldId id="285" r:id="rId14"/>
    <p:sldId id="286" r:id="rId15"/>
    <p:sldId id="287" r:id="rId16"/>
    <p:sldId id="288" r:id="rId17"/>
    <p:sldId id="289" r:id="rId18"/>
    <p:sldId id="290" r:id="rId19"/>
    <p:sldId id="291" r:id="rId20"/>
    <p:sldId id="310" r:id="rId21"/>
    <p:sldId id="292" r:id="rId22"/>
    <p:sldId id="309" r:id="rId23"/>
    <p:sldId id="293" r:id="rId24"/>
    <p:sldId id="294" r:id="rId25"/>
    <p:sldId id="295" r:id="rId26"/>
    <p:sldId id="296" r:id="rId27"/>
    <p:sldId id="297" r:id="rId28"/>
    <p:sldId id="305" r:id="rId29"/>
    <p:sldId id="298" r:id="rId30"/>
    <p:sldId id="299"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9" autoAdjust="0"/>
  </p:normalViewPr>
  <p:slideViewPr>
    <p:cSldViewPr>
      <p:cViewPr varScale="1">
        <p:scale>
          <a:sx n="52" d="100"/>
          <a:sy n="52" d="100"/>
        </p:scale>
        <p:origin x="-10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5E2D2E-2520-48D4-B0FE-21DE5A2DBD57}" type="datetimeFigureOut">
              <a:rPr lang="fr-FR" smtClean="0"/>
              <a:pPr/>
              <a:t>04/11/2014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E54745-7DC5-48F7-9188-EFA7210BF4B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E2D2E-2520-48D4-B0FE-21DE5A2DBD57}" type="datetimeFigureOut">
              <a:rPr lang="fr-FR" smtClean="0"/>
              <a:pPr/>
              <a:t>04/11/2014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54745-7DC5-48F7-9188-EFA7210BF4B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260648"/>
            <a:ext cx="8280920" cy="6192688"/>
          </a:xfrm>
        </p:spPr>
        <p:txBody>
          <a:bodyPr/>
          <a:lstStyle/>
          <a:p>
            <a:pPr algn="l"/>
            <a:r>
              <a:rPr lang="fr-FR" sz="2400" b="1" dirty="0" smtClean="0">
                <a:solidFill>
                  <a:schemeClr val="tx1"/>
                </a:solidFill>
              </a:rPr>
              <a:t>Université Ferhat Abbas Sétif</a:t>
            </a:r>
          </a:p>
          <a:p>
            <a:pPr algn="l"/>
            <a:r>
              <a:rPr lang="fr-FR" sz="2400" b="1" dirty="0" smtClean="0">
                <a:solidFill>
                  <a:schemeClr val="tx1"/>
                </a:solidFill>
              </a:rPr>
              <a:t>Faculté de Médecine</a:t>
            </a:r>
          </a:p>
          <a:p>
            <a:pPr algn="l"/>
            <a:r>
              <a:rPr lang="fr-FR" sz="2400" b="1" dirty="0" smtClean="0">
                <a:solidFill>
                  <a:schemeClr val="tx1"/>
                </a:solidFill>
              </a:rPr>
              <a:t>Département de Pharmacie</a:t>
            </a:r>
            <a:endParaRPr lang="fr-FR" sz="2400" b="1" dirty="0">
              <a:solidFill>
                <a:schemeClr val="tx1"/>
              </a:solidFill>
            </a:endParaRPr>
          </a:p>
          <a:p>
            <a:endParaRPr lang="fr-FR" dirty="0"/>
          </a:p>
          <a:p>
            <a:r>
              <a:rPr lang="fr-FR" dirty="0"/>
              <a:t> </a:t>
            </a:r>
            <a:endParaRPr lang="fr-FR" dirty="0" smtClean="0"/>
          </a:p>
          <a:p>
            <a:endParaRPr lang="fr-FR" b="1" dirty="0"/>
          </a:p>
          <a:p>
            <a:r>
              <a:rPr lang="fr-FR" sz="3600" b="1" smtClean="0">
                <a:solidFill>
                  <a:srgbClr val="FF0000"/>
                </a:solidFill>
              </a:rPr>
              <a:t>LES FACTEURS MODIFIANT LA REPONSE PHARMACOLOGIQUE</a:t>
            </a:r>
            <a:endParaRPr lang="fr-FR" b="1" dirty="0">
              <a:solidFill>
                <a:srgbClr val="FF0000"/>
              </a:solidFill>
            </a:endParaRPr>
          </a:p>
          <a:p>
            <a:r>
              <a:rPr lang="fr-FR" b="1" dirty="0" smtClean="0">
                <a:solidFill>
                  <a:srgbClr val="FF0000"/>
                </a:solidFill>
              </a:rPr>
              <a:t>                                       </a:t>
            </a:r>
            <a:r>
              <a:rPr lang="fr-FR" b="1" dirty="0" smtClean="0">
                <a:solidFill>
                  <a:schemeClr val="tx1"/>
                </a:solidFill>
              </a:rPr>
              <a:t>Dr. Guergouri F.Z</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endParaRPr lang="fr-FR" dirty="0"/>
          </a:p>
          <a:p>
            <a:pPr algn="ctr">
              <a:buNone/>
            </a:pPr>
            <a:r>
              <a:rPr lang="fr-FR" b="1" dirty="0">
                <a:solidFill>
                  <a:srgbClr val="7030A0"/>
                </a:solidFill>
              </a:rPr>
              <a:t>Etats </a:t>
            </a:r>
            <a:r>
              <a:rPr lang="fr-FR" b="1" dirty="0" smtClean="0">
                <a:solidFill>
                  <a:srgbClr val="7030A0"/>
                </a:solidFill>
              </a:rPr>
              <a:t>physiologiques</a:t>
            </a:r>
          </a:p>
          <a:p>
            <a:pPr>
              <a:buFont typeface="Wingdings" pitchFamily="2" charset="2"/>
              <a:buChar char="q"/>
            </a:pPr>
            <a:r>
              <a:rPr lang="fr-FR" b="1" dirty="0" smtClean="0"/>
              <a:t> </a:t>
            </a:r>
            <a:r>
              <a:rPr lang="fr-FR" b="1" dirty="0"/>
              <a:t>Le Sexe : </a:t>
            </a:r>
          </a:p>
          <a:p>
            <a:pPr>
              <a:buNone/>
            </a:pPr>
            <a:r>
              <a:rPr lang="fr-FR" dirty="0" smtClean="0"/>
              <a:t>    Les </a:t>
            </a:r>
            <a:r>
              <a:rPr lang="fr-FR" dirty="0"/>
              <a:t>femmes paraissent plus sensibles aux effets secondaires (taille inferieure, masse graisseuse plus importante, milieu hormonal différent). </a:t>
            </a:r>
          </a:p>
          <a:p>
            <a:pPr>
              <a:buNone/>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lnSpcReduction="10000"/>
          </a:bodyPr>
          <a:lstStyle/>
          <a:p>
            <a:endParaRPr lang="fr-FR" dirty="0"/>
          </a:p>
          <a:p>
            <a:pPr algn="ctr">
              <a:buNone/>
            </a:pPr>
            <a:r>
              <a:rPr lang="fr-FR" b="1" dirty="0">
                <a:solidFill>
                  <a:srgbClr val="7030A0"/>
                </a:solidFill>
              </a:rPr>
              <a:t>Etats physiologiques </a:t>
            </a:r>
          </a:p>
          <a:p>
            <a:pPr>
              <a:buFont typeface="Wingdings" pitchFamily="2" charset="2"/>
              <a:buChar char="q"/>
            </a:pPr>
            <a:r>
              <a:rPr lang="fr-FR" b="1" dirty="0"/>
              <a:t>La Corpulence : </a:t>
            </a:r>
          </a:p>
          <a:p>
            <a:pPr>
              <a:buFont typeface="Wingdings" pitchFamily="2" charset="2"/>
              <a:buChar char="ü"/>
            </a:pPr>
            <a:r>
              <a:rPr lang="fr-FR" dirty="0"/>
              <a:t>Le volume de distribution varie avec : </a:t>
            </a:r>
          </a:p>
          <a:p>
            <a:pPr>
              <a:buNone/>
            </a:pPr>
            <a:r>
              <a:rPr lang="fr-FR" dirty="0" smtClean="0"/>
              <a:t>- </a:t>
            </a:r>
            <a:r>
              <a:rPr lang="fr-FR" dirty="0"/>
              <a:t>poids, </a:t>
            </a:r>
          </a:p>
          <a:p>
            <a:pPr>
              <a:buNone/>
            </a:pPr>
            <a:r>
              <a:rPr lang="fr-FR" dirty="0"/>
              <a:t>- taille </a:t>
            </a:r>
          </a:p>
          <a:p>
            <a:pPr>
              <a:buNone/>
            </a:pPr>
            <a:r>
              <a:rPr lang="fr-FR" dirty="0"/>
              <a:t>- rapport graisse/masse maigre. </a:t>
            </a:r>
          </a:p>
          <a:p>
            <a:pPr>
              <a:buNone/>
            </a:pPr>
            <a:endParaRPr lang="fr-FR" dirty="0" smtClean="0"/>
          </a:p>
          <a:p>
            <a:pPr>
              <a:buFont typeface="Wingdings" pitchFamily="2" charset="2"/>
              <a:buChar char="ü"/>
            </a:pPr>
            <a:r>
              <a:rPr lang="fr-FR" dirty="0" smtClean="0"/>
              <a:t>Chez </a:t>
            </a:r>
            <a:r>
              <a:rPr lang="fr-FR" dirty="0"/>
              <a:t>l’obèse les médicaments très liposolubles peuvent être stockés dans la masse graisseuse, obligeant à une modification de posologie. </a:t>
            </a:r>
          </a:p>
          <a:p>
            <a:pPr>
              <a:buNone/>
            </a:pP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85000" lnSpcReduction="10000"/>
          </a:bodyPr>
          <a:lstStyle/>
          <a:p>
            <a:endParaRPr lang="fr-FR" dirty="0"/>
          </a:p>
          <a:p>
            <a:pPr algn="ctr">
              <a:buNone/>
            </a:pPr>
            <a:r>
              <a:rPr lang="fr-FR" b="1" dirty="0">
                <a:solidFill>
                  <a:srgbClr val="7030A0"/>
                </a:solidFill>
              </a:rPr>
              <a:t>Etats pathologiques </a:t>
            </a:r>
            <a:endParaRPr lang="fr-FR" b="1" dirty="0" smtClean="0">
              <a:solidFill>
                <a:srgbClr val="7030A0"/>
              </a:solidFill>
            </a:endParaRPr>
          </a:p>
          <a:p>
            <a:pPr>
              <a:buFont typeface="Wingdings" pitchFamily="2" charset="2"/>
              <a:buChar char="q"/>
            </a:pPr>
            <a:r>
              <a:rPr lang="fr-FR" b="1" dirty="0" smtClean="0"/>
              <a:t>Insuffisance </a:t>
            </a:r>
            <a:r>
              <a:rPr lang="fr-FR" b="1" dirty="0"/>
              <a:t>rénale : </a:t>
            </a:r>
          </a:p>
          <a:p>
            <a:r>
              <a:rPr lang="fr-FR" b="1" dirty="0"/>
              <a:t>Influence sur la distribution : </a:t>
            </a:r>
          </a:p>
          <a:p>
            <a:pPr>
              <a:buFont typeface="Wingdings" pitchFamily="2" charset="2"/>
              <a:buChar char="ü"/>
            </a:pPr>
            <a:r>
              <a:rPr lang="fr-FR" dirty="0" smtClean="0"/>
              <a:t> </a:t>
            </a:r>
            <a:r>
              <a:rPr lang="fr-FR" dirty="0" err="1"/>
              <a:t>Hypoalbuminémie</a:t>
            </a:r>
            <a:r>
              <a:rPr lang="fr-FR" dirty="0"/>
              <a:t> par perte urinaire des protéines</a:t>
            </a:r>
            <a:r>
              <a:rPr lang="fr-FR" dirty="0" smtClean="0"/>
              <a:t>.</a:t>
            </a:r>
          </a:p>
          <a:p>
            <a:pPr>
              <a:buNone/>
            </a:pPr>
            <a:r>
              <a:rPr lang="fr-FR" dirty="0" smtClean="0"/>
              <a:t> </a:t>
            </a:r>
            <a:endParaRPr lang="fr-FR" dirty="0"/>
          </a:p>
          <a:p>
            <a:r>
              <a:rPr lang="fr-FR" b="1" dirty="0"/>
              <a:t>Influence sur l’excrétion rénale : </a:t>
            </a:r>
          </a:p>
          <a:p>
            <a:pPr>
              <a:buFont typeface="Wingdings" pitchFamily="2" charset="2"/>
              <a:buChar char="ü"/>
            </a:pPr>
            <a:r>
              <a:rPr lang="fr-FR" dirty="0" smtClean="0"/>
              <a:t>Dans </a:t>
            </a:r>
            <a:r>
              <a:rPr lang="fr-FR" dirty="0"/>
              <a:t>l’insuffisance rénale la filtration glomérulaire et la sécrétion tubulaire sont largement diminuées. </a:t>
            </a:r>
          </a:p>
          <a:p>
            <a:pPr>
              <a:buFont typeface="Wingdings" pitchFamily="2" charset="2"/>
              <a:buChar char="ü"/>
            </a:pPr>
            <a:r>
              <a:rPr lang="fr-FR" dirty="0" smtClean="0"/>
              <a:t> </a:t>
            </a:r>
            <a:r>
              <a:rPr lang="fr-FR" dirty="0"/>
              <a:t>Pour les médicaments à élimination rénale prépondérante: abaissement de leur clairance rénale et augmentation de leur temps de demi-vie.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endParaRPr lang="fr-FR" dirty="0"/>
          </a:p>
          <a:p>
            <a:pPr algn="ctr">
              <a:buNone/>
            </a:pPr>
            <a:r>
              <a:rPr lang="fr-FR" b="1" dirty="0" smtClean="0">
                <a:solidFill>
                  <a:srgbClr val="7030A0"/>
                </a:solidFill>
              </a:rPr>
              <a:t>Etats pathologiques</a:t>
            </a:r>
          </a:p>
          <a:p>
            <a:pPr>
              <a:buFont typeface="Wingdings" pitchFamily="2" charset="2"/>
              <a:buChar char="q"/>
            </a:pPr>
            <a:r>
              <a:rPr lang="fr-FR" b="1" dirty="0" smtClean="0"/>
              <a:t> </a:t>
            </a:r>
            <a:r>
              <a:rPr lang="fr-FR" b="1" dirty="0"/>
              <a:t>Insuffisance hépatique : </a:t>
            </a:r>
          </a:p>
          <a:p>
            <a:r>
              <a:rPr lang="fr-FR" dirty="0"/>
              <a:t>Au cours de l’insuffisance hépatique, deux paramètres se trouvent modifiés : </a:t>
            </a:r>
          </a:p>
          <a:p>
            <a:endParaRPr lang="fr-FR" dirty="0"/>
          </a:p>
          <a:p>
            <a:pPr>
              <a:buNone/>
            </a:pPr>
            <a:r>
              <a:rPr lang="fr-FR" dirty="0" smtClean="0"/>
              <a:t> -Le </a:t>
            </a:r>
            <a:r>
              <a:rPr lang="fr-FR" dirty="0"/>
              <a:t>flux sanguin hépatique </a:t>
            </a:r>
            <a:endParaRPr lang="fr-FR" dirty="0" smtClean="0"/>
          </a:p>
          <a:p>
            <a:pPr>
              <a:buNone/>
            </a:pPr>
            <a:r>
              <a:rPr lang="fr-FR" dirty="0" smtClean="0"/>
              <a:t> - </a:t>
            </a:r>
            <a:r>
              <a:rPr lang="fr-FR" dirty="0"/>
              <a:t>L’activité enzymatique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pPr algn="ctr">
              <a:buNone/>
            </a:pPr>
            <a:r>
              <a:rPr lang="fr-FR" b="1" dirty="0" smtClean="0">
                <a:solidFill>
                  <a:srgbClr val="7030A0"/>
                </a:solidFill>
              </a:rPr>
              <a:t>Etats </a:t>
            </a:r>
            <a:r>
              <a:rPr lang="fr-FR" b="1" dirty="0">
                <a:solidFill>
                  <a:srgbClr val="7030A0"/>
                </a:solidFill>
              </a:rPr>
              <a:t>pathologiques </a:t>
            </a:r>
          </a:p>
          <a:p>
            <a:pPr>
              <a:buFont typeface="Wingdings" pitchFamily="2" charset="2"/>
              <a:buChar char="q"/>
            </a:pPr>
            <a:r>
              <a:rPr lang="fr-FR" b="1" dirty="0"/>
              <a:t>Influence sur le flux sanguin hépatique : </a:t>
            </a:r>
          </a:p>
          <a:p>
            <a:pPr>
              <a:buNone/>
            </a:pPr>
            <a:endParaRPr lang="fr-FR" dirty="0"/>
          </a:p>
        </p:txBody>
      </p:sp>
      <p:graphicFrame>
        <p:nvGraphicFramePr>
          <p:cNvPr id="4" name="Tableau 3"/>
          <p:cNvGraphicFramePr>
            <a:graphicFrameLocks noGrp="1"/>
          </p:cNvGraphicFramePr>
          <p:nvPr/>
        </p:nvGraphicFramePr>
        <p:xfrm>
          <a:off x="251520" y="1589071"/>
          <a:ext cx="8568954" cy="4937760"/>
        </p:xfrm>
        <a:graphic>
          <a:graphicData uri="http://schemas.openxmlformats.org/drawingml/2006/table">
            <a:tbl>
              <a:tblPr firstRow="1" bandRow="1">
                <a:tableStyleId>{5C22544A-7EE6-4342-B048-85BDC9FD1C3A}</a:tableStyleId>
              </a:tblPr>
              <a:tblGrid>
                <a:gridCol w="2856318"/>
                <a:gridCol w="2856318"/>
                <a:gridCol w="2856318"/>
              </a:tblGrid>
              <a:tr h="1167928">
                <a:tc>
                  <a:txBody>
                    <a:bodyPr/>
                    <a:lstStyle/>
                    <a:p>
                      <a:endParaRPr lang="fr-FR" sz="1800" b="1" kern="1200" baseline="0" dirty="0" smtClean="0">
                        <a:solidFill>
                          <a:schemeClr val="lt1"/>
                        </a:solidFill>
                        <a:latin typeface="+mn-lt"/>
                        <a:ea typeface="+mn-ea"/>
                        <a:cs typeface="+mn-cs"/>
                      </a:endParaRPr>
                    </a:p>
                    <a:p>
                      <a:r>
                        <a:rPr lang="fr-FR" sz="1800" b="1" kern="1200" baseline="0" dirty="0" smtClean="0">
                          <a:solidFill>
                            <a:schemeClr val="lt1"/>
                          </a:solidFill>
                          <a:latin typeface="+mn-lt"/>
                          <a:ea typeface="+mn-ea"/>
                          <a:cs typeface="+mn-cs"/>
                        </a:rPr>
                        <a:t>Pathologie 	</a:t>
                      </a:r>
                    </a:p>
                    <a:p>
                      <a:endParaRPr lang="fr-FR" dirty="0"/>
                    </a:p>
                  </a:txBody>
                  <a:tcPr/>
                </a:tc>
                <a:tc>
                  <a:txBody>
                    <a:bodyPr/>
                    <a:lstStyle/>
                    <a:p>
                      <a:endParaRPr lang="fr-FR" sz="1800" b="1" kern="1200" baseline="0" dirty="0" smtClean="0">
                        <a:solidFill>
                          <a:schemeClr val="lt1"/>
                        </a:solidFill>
                        <a:latin typeface="+mn-lt"/>
                        <a:ea typeface="+mn-ea"/>
                        <a:cs typeface="+mn-cs"/>
                      </a:endParaRPr>
                    </a:p>
                    <a:p>
                      <a:r>
                        <a:rPr lang="fr-FR" sz="1800" b="1" kern="1200" baseline="0" dirty="0" smtClean="0">
                          <a:solidFill>
                            <a:schemeClr val="lt1"/>
                          </a:solidFill>
                          <a:latin typeface="+mn-lt"/>
                          <a:ea typeface="+mn-ea"/>
                          <a:cs typeface="+mn-cs"/>
                        </a:rPr>
                        <a:t>Influence sur le débit sanguin hépatique 	</a:t>
                      </a:r>
                    </a:p>
                    <a:p>
                      <a:endParaRPr lang="fr-FR" dirty="0"/>
                    </a:p>
                  </a:txBody>
                  <a:tcPr/>
                </a:tc>
                <a:tc>
                  <a:txBody>
                    <a:bodyPr/>
                    <a:lstStyle/>
                    <a:p>
                      <a:endParaRPr lang="fr-FR" sz="1800" b="1" kern="1200" baseline="0" dirty="0" smtClean="0">
                        <a:solidFill>
                          <a:schemeClr val="lt1"/>
                        </a:solidFill>
                        <a:latin typeface="+mn-lt"/>
                        <a:ea typeface="+mn-ea"/>
                        <a:cs typeface="+mn-cs"/>
                      </a:endParaRPr>
                    </a:p>
                    <a:p>
                      <a:r>
                        <a:rPr lang="fr-FR" sz="1800" b="1" kern="1200" baseline="0" dirty="0" smtClean="0">
                          <a:solidFill>
                            <a:schemeClr val="lt1"/>
                          </a:solidFill>
                          <a:latin typeface="+mn-lt"/>
                          <a:ea typeface="+mn-ea"/>
                          <a:cs typeface="+mn-cs"/>
                        </a:rPr>
                        <a:t>Conséquences 	</a:t>
                      </a:r>
                    </a:p>
                    <a:p>
                      <a:endParaRPr lang="fr-FR" dirty="0"/>
                    </a:p>
                  </a:txBody>
                  <a:tcPr/>
                </a:tc>
              </a:tr>
              <a:tr h="2186638">
                <a:tc>
                  <a:txBody>
                    <a:bodyPr/>
                    <a:lstStyle/>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Cirrhose hépatique 	</a:t>
                      </a:r>
                    </a:p>
                    <a:p>
                      <a:endParaRPr lang="fr-FR" dirty="0"/>
                    </a:p>
                  </a:txBody>
                  <a:tcPr/>
                </a:tc>
                <a:tc>
                  <a:txBody>
                    <a:bodyPr/>
                    <a:lstStyle/>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Diminué 	</a:t>
                      </a:r>
                    </a:p>
                    <a:p>
                      <a:endParaRPr lang="fr-FR" dirty="0"/>
                    </a:p>
                  </a:txBody>
                  <a:tcPr/>
                </a:tc>
                <a:tc>
                  <a:txBody>
                    <a:bodyPr/>
                    <a:lstStyle/>
                    <a:p>
                      <a:endParaRPr lang="fr-FR" sz="1800" kern="1200" baseline="0" dirty="0" smtClean="0">
                        <a:solidFill>
                          <a:schemeClr val="dk1"/>
                        </a:solidFill>
                        <a:latin typeface="+mn-lt"/>
                        <a:ea typeface="+mn-ea"/>
                        <a:cs typeface="+mn-cs"/>
                      </a:endParaRPr>
                    </a:p>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-Diminution de la clairance hépatique des médicaments.</a:t>
                      </a:r>
                    </a:p>
                    <a:p>
                      <a:r>
                        <a:rPr lang="fr-FR" sz="1800" kern="1200" baseline="0" dirty="0" smtClean="0">
                          <a:solidFill>
                            <a:schemeClr val="dk1"/>
                          </a:solidFill>
                          <a:latin typeface="+mn-lt"/>
                          <a:ea typeface="+mn-ea"/>
                          <a:cs typeface="+mn-cs"/>
                        </a:rPr>
                        <a:t> - </a:t>
                      </a:r>
                      <a:r>
                        <a:rPr lang="fr-FR" sz="1800" kern="1200" baseline="0" dirty="0" err="1" smtClean="0">
                          <a:solidFill>
                            <a:schemeClr val="dk1"/>
                          </a:solidFill>
                          <a:latin typeface="+mn-lt"/>
                          <a:ea typeface="+mn-ea"/>
                          <a:cs typeface="+mn-cs"/>
                        </a:rPr>
                        <a:t>propranolol</a:t>
                      </a:r>
                      <a:r>
                        <a:rPr lang="fr-FR" sz="1800" kern="1200" baseline="0" dirty="0" smtClean="0">
                          <a:solidFill>
                            <a:schemeClr val="dk1"/>
                          </a:solidFill>
                          <a:latin typeface="+mn-lt"/>
                          <a:ea typeface="+mn-ea"/>
                          <a:cs typeface="+mn-cs"/>
                        </a:rPr>
                        <a:t>, </a:t>
                      </a:r>
                      <a:r>
                        <a:rPr lang="fr-FR" sz="1800" kern="1200" baseline="0" dirty="0" err="1" smtClean="0">
                          <a:solidFill>
                            <a:schemeClr val="dk1"/>
                          </a:solidFill>
                          <a:latin typeface="+mn-lt"/>
                          <a:ea typeface="+mn-ea"/>
                          <a:cs typeface="+mn-cs"/>
                        </a:rPr>
                        <a:t>pentazocine</a:t>
                      </a:r>
                      <a:r>
                        <a:rPr lang="fr-FR" sz="1800" kern="1200" baseline="0" dirty="0" smtClean="0">
                          <a:solidFill>
                            <a:schemeClr val="dk1"/>
                          </a:solidFill>
                          <a:latin typeface="+mn-lt"/>
                          <a:ea typeface="+mn-ea"/>
                          <a:cs typeface="+mn-cs"/>
                        </a:rPr>
                        <a:t>. </a:t>
                      </a:r>
                    </a:p>
                    <a:p>
                      <a:r>
                        <a:rPr lang="fr-FR" sz="1800" kern="1200" baseline="0" dirty="0" smtClean="0">
                          <a:solidFill>
                            <a:schemeClr val="dk1"/>
                          </a:solidFill>
                          <a:latin typeface="+mn-lt"/>
                          <a:ea typeface="+mn-ea"/>
                          <a:cs typeface="+mn-cs"/>
                        </a:rPr>
                        <a:t>	</a:t>
                      </a:r>
                    </a:p>
                    <a:p>
                      <a:endParaRPr lang="fr-FR" dirty="0"/>
                    </a:p>
                  </a:txBody>
                  <a:tcPr/>
                </a:tc>
              </a:tr>
              <a:tr h="1399449">
                <a:tc>
                  <a:txBody>
                    <a:bodyPr/>
                    <a:lstStyle/>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Hépatites virales 	</a:t>
                      </a:r>
                    </a:p>
                    <a:p>
                      <a:endParaRPr lang="fr-FR" dirty="0"/>
                    </a:p>
                  </a:txBody>
                  <a:tcPr/>
                </a:tc>
                <a:tc>
                  <a:txBody>
                    <a:bodyPr/>
                    <a:lstStyle/>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Augmenté 	</a:t>
                      </a:r>
                    </a:p>
                    <a:p>
                      <a:endParaRPr lang="fr-FR" dirty="0"/>
                    </a:p>
                  </a:txBody>
                  <a:tcPr/>
                </a:tc>
                <a:tc>
                  <a:txBody>
                    <a:bodyPr/>
                    <a:lstStyle/>
                    <a:p>
                      <a:endParaRPr lang="fr-FR" sz="1800" kern="1200" baseline="0" dirty="0" smtClean="0">
                        <a:solidFill>
                          <a:schemeClr val="dk1"/>
                        </a:solidFill>
                        <a:latin typeface="+mn-lt"/>
                        <a:ea typeface="+mn-ea"/>
                        <a:cs typeface="+mn-cs"/>
                      </a:endParaRPr>
                    </a:p>
                    <a:p>
                      <a:r>
                        <a:rPr lang="fr-FR" sz="1800" kern="1200" baseline="0" dirty="0" smtClean="0">
                          <a:solidFill>
                            <a:schemeClr val="dk1"/>
                          </a:solidFill>
                          <a:latin typeface="+mn-lt"/>
                          <a:ea typeface="+mn-ea"/>
                          <a:cs typeface="+mn-cs"/>
                        </a:rPr>
                        <a:t>Augmentation de la clairance hépatique. 	</a:t>
                      </a:r>
                    </a:p>
                    <a:p>
                      <a:endParaRPr lang="fr-FR"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77500" lnSpcReduction="20000"/>
          </a:bodyPr>
          <a:lstStyle/>
          <a:p>
            <a:endParaRPr lang="fr-FR" dirty="0"/>
          </a:p>
          <a:p>
            <a:pPr algn="ctr">
              <a:buNone/>
            </a:pPr>
            <a:r>
              <a:rPr lang="fr-FR" b="1" dirty="0">
                <a:solidFill>
                  <a:srgbClr val="7030A0"/>
                </a:solidFill>
              </a:rPr>
              <a:t>Etats pathologiques </a:t>
            </a:r>
          </a:p>
          <a:p>
            <a:pPr>
              <a:buFont typeface="Wingdings" pitchFamily="2" charset="2"/>
              <a:buChar char="q"/>
            </a:pPr>
            <a:r>
              <a:rPr lang="fr-FR" b="1" dirty="0"/>
              <a:t>Influence sur la fixation protéique : </a:t>
            </a:r>
          </a:p>
          <a:p>
            <a:pPr>
              <a:buFont typeface="Wingdings" pitchFamily="2" charset="2"/>
              <a:buChar char="ü"/>
            </a:pPr>
            <a:r>
              <a:rPr lang="fr-FR" dirty="0" err="1" smtClean="0"/>
              <a:t>Hypoalbuminémie</a:t>
            </a:r>
            <a:r>
              <a:rPr lang="fr-FR" dirty="0" smtClean="0"/>
              <a:t> </a:t>
            </a:r>
            <a:r>
              <a:rPr lang="fr-FR" dirty="0"/>
              <a:t>par diminution de la synthèse des protéines qui entraine une augmentation de la fraction libre de certains médicaments. </a:t>
            </a:r>
            <a:endParaRPr lang="fr-FR" dirty="0" smtClean="0"/>
          </a:p>
          <a:p>
            <a:pPr>
              <a:buNone/>
            </a:pPr>
            <a:endParaRPr lang="fr-FR" dirty="0"/>
          </a:p>
          <a:p>
            <a:pPr>
              <a:buFont typeface="Wingdings" pitchFamily="2" charset="2"/>
              <a:buChar char="q"/>
            </a:pPr>
            <a:r>
              <a:rPr lang="fr-FR" b="1" dirty="0"/>
              <a:t>Influence sur le métabolisme : </a:t>
            </a:r>
          </a:p>
          <a:p>
            <a:pPr marL="514350" indent="-514350">
              <a:buFont typeface="Wingdings" pitchFamily="2" charset="2"/>
              <a:buChar char="ü"/>
            </a:pPr>
            <a:r>
              <a:rPr lang="fr-FR" dirty="0" smtClean="0"/>
              <a:t>L’altération </a:t>
            </a:r>
            <a:r>
              <a:rPr lang="fr-FR" dirty="0"/>
              <a:t>de l’activité enzymatique diminue le métabolisme hépatique des médicaments qui entraine une augmentation des concentrations plasmatiques avec risque de toxicité</a:t>
            </a:r>
            <a:r>
              <a:rPr lang="fr-FR" dirty="0" smtClean="0"/>
              <a:t>.</a:t>
            </a:r>
          </a:p>
          <a:p>
            <a:pPr marL="514350" indent="-514350">
              <a:buNone/>
            </a:pPr>
            <a:endParaRPr lang="fr-FR" dirty="0"/>
          </a:p>
          <a:p>
            <a:pPr>
              <a:buFont typeface="Wingdings" pitchFamily="2" charset="2"/>
              <a:buChar char="q"/>
            </a:pPr>
            <a:r>
              <a:rPr lang="fr-FR" b="1" dirty="0"/>
              <a:t>Influence sur l’excrétion biliaire : </a:t>
            </a:r>
          </a:p>
          <a:p>
            <a:pPr>
              <a:buFont typeface="Wingdings" pitchFamily="2" charset="2"/>
              <a:buChar char="ü"/>
            </a:pPr>
            <a:r>
              <a:rPr lang="fr-FR" dirty="0" smtClean="0"/>
              <a:t> </a:t>
            </a:r>
            <a:r>
              <a:rPr lang="fr-FR" dirty="0"/>
              <a:t>La </a:t>
            </a:r>
            <a:r>
              <a:rPr lang="fr-FR" dirty="0" err="1"/>
              <a:t>cholestase</a:t>
            </a:r>
            <a:r>
              <a:rPr lang="fr-FR" dirty="0"/>
              <a:t> est à l’origine de la diminution de l’excrétion biliaire des médicaments exemple : ampicilline, pénicilline.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endParaRPr lang="fr-FR" dirty="0"/>
          </a:p>
          <a:p>
            <a:pPr algn="ctr">
              <a:buNone/>
            </a:pPr>
            <a:r>
              <a:rPr lang="fr-FR" sz="4000" b="1" dirty="0" smtClean="0">
                <a:solidFill>
                  <a:srgbClr val="7030A0"/>
                </a:solidFill>
              </a:rPr>
              <a:t>Les </a:t>
            </a:r>
            <a:r>
              <a:rPr lang="fr-FR" sz="4000" b="1" dirty="0">
                <a:solidFill>
                  <a:srgbClr val="7030A0"/>
                </a:solidFill>
              </a:rPr>
              <a:t>hypersensibilités </a:t>
            </a:r>
          </a:p>
          <a:p>
            <a:pPr>
              <a:buNone/>
            </a:pPr>
            <a:endParaRPr lang="fr-FR" b="1" dirty="0" smtClean="0"/>
          </a:p>
          <a:p>
            <a:pPr>
              <a:buNone/>
            </a:pPr>
            <a:endParaRPr lang="fr-FR" b="1" dirty="0"/>
          </a:p>
          <a:p>
            <a:pPr>
              <a:buFont typeface="Wingdings" pitchFamily="2" charset="2"/>
              <a:buChar char="q"/>
            </a:pPr>
            <a:r>
              <a:rPr lang="fr-FR" b="1" dirty="0" smtClean="0"/>
              <a:t>Réaction </a:t>
            </a:r>
            <a:r>
              <a:rPr lang="fr-FR" b="1" dirty="0"/>
              <a:t>Idiosyncrasique </a:t>
            </a:r>
          </a:p>
          <a:p>
            <a:pPr>
              <a:buFont typeface="Wingdings" pitchFamily="2" charset="2"/>
              <a:buChar char="q"/>
            </a:pPr>
            <a:r>
              <a:rPr lang="fr-FR" b="1" dirty="0" smtClean="0"/>
              <a:t>Réaction </a:t>
            </a:r>
            <a:r>
              <a:rPr lang="fr-FR" b="1" dirty="0"/>
              <a:t>immunoallergique </a:t>
            </a:r>
          </a:p>
          <a:p>
            <a:pPr>
              <a:buNone/>
            </a:pP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pPr algn="ctr">
              <a:buNone/>
            </a:pPr>
            <a:r>
              <a:rPr lang="fr-FR" sz="4000" b="1" dirty="0" smtClean="0">
                <a:solidFill>
                  <a:srgbClr val="7030A0"/>
                </a:solidFill>
              </a:rPr>
              <a:t>Les hypersensibilités</a:t>
            </a:r>
          </a:p>
          <a:p>
            <a:pPr>
              <a:buFont typeface="Wingdings" pitchFamily="2" charset="2"/>
              <a:buChar char="q"/>
            </a:pPr>
            <a:r>
              <a:rPr lang="fr-FR" b="1" dirty="0" smtClean="0"/>
              <a:t> </a:t>
            </a:r>
            <a:r>
              <a:rPr lang="fr-FR" b="1" dirty="0"/>
              <a:t>Réaction Idiosyncrasique : </a:t>
            </a:r>
          </a:p>
          <a:p>
            <a:pPr>
              <a:buFont typeface="Wingdings" pitchFamily="2" charset="2"/>
              <a:buChar char="ü"/>
            </a:pPr>
            <a:r>
              <a:rPr lang="fr-FR" dirty="0" smtClean="0"/>
              <a:t>Réaction anormale </a:t>
            </a:r>
            <a:r>
              <a:rPr lang="fr-FR" dirty="0"/>
              <a:t>au médicament, inattendue, imprévisible. </a:t>
            </a:r>
          </a:p>
          <a:p>
            <a:pPr>
              <a:buFont typeface="Wingdings" pitchFamily="2" charset="2"/>
              <a:buChar char="ü"/>
            </a:pPr>
            <a:r>
              <a:rPr lang="fr-FR" dirty="0" smtClean="0"/>
              <a:t> </a:t>
            </a:r>
            <a:r>
              <a:rPr lang="fr-FR" dirty="0"/>
              <a:t>Inexpliquée, résultant d’une prédisposition particulière d’ordre génétique du sujet. </a:t>
            </a:r>
          </a:p>
          <a:p>
            <a:pPr>
              <a:buFont typeface="Wingdings" pitchFamily="2" charset="2"/>
              <a:buChar char="ü"/>
            </a:pPr>
            <a:r>
              <a:rPr lang="fr-FR" dirty="0"/>
              <a:t>Exemple : déficit en G6PD ; </a:t>
            </a:r>
            <a:r>
              <a:rPr lang="fr-FR" dirty="0" smtClean="0"/>
              <a:t>anémie </a:t>
            </a:r>
            <a:r>
              <a:rPr lang="fr-FR" dirty="0"/>
              <a:t>hémolytique suite à l’administration d’agents oxydants </a:t>
            </a:r>
            <a:r>
              <a:rPr lang="fr-FR" dirty="0" smtClean="0"/>
              <a:t>(primaquine, quinine) </a:t>
            </a:r>
            <a:endParaRPr lang="fr-FR" dirty="0"/>
          </a:p>
          <a:p>
            <a:pPr>
              <a:buNone/>
            </a:pP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pPr algn="ctr">
              <a:buNone/>
            </a:pPr>
            <a:r>
              <a:rPr lang="fr-FR" sz="4000" b="1" dirty="0" smtClean="0">
                <a:solidFill>
                  <a:srgbClr val="7030A0"/>
                </a:solidFill>
              </a:rPr>
              <a:t>Les </a:t>
            </a:r>
            <a:r>
              <a:rPr lang="fr-FR" sz="4000" b="1" dirty="0">
                <a:solidFill>
                  <a:srgbClr val="7030A0"/>
                </a:solidFill>
              </a:rPr>
              <a:t>hypersensibilités</a:t>
            </a:r>
            <a:r>
              <a:rPr lang="fr-FR" b="1" dirty="0">
                <a:solidFill>
                  <a:srgbClr val="7030A0"/>
                </a:solidFill>
              </a:rPr>
              <a:t> </a:t>
            </a:r>
            <a:endParaRPr lang="fr-FR" b="1" dirty="0" smtClean="0">
              <a:solidFill>
                <a:srgbClr val="7030A0"/>
              </a:solidFill>
            </a:endParaRPr>
          </a:p>
          <a:p>
            <a:pPr>
              <a:buFont typeface="Wingdings" pitchFamily="2" charset="2"/>
              <a:buChar char="q"/>
            </a:pPr>
            <a:r>
              <a:rPr lang="fr-FR" b="1" dirty="0" smtClean="0"/>
              <a:t>Réaction </a:t>
            </a:r>
            <a:r>
              <a:rPr lang="fr-FR" b="1" dirty="0"/>
              <a:t>immunoallergique : </a:t>
            </a:r>
          </a:p>
          <a:p>
            <a:pPr>
              <a:buFont typeface="Wingdings" pitchFamily="2" charset="2"/>
              <a:buChar char="ü"/>
            </a:pPr>
            <a:r>
              <a:rPr lang="fr-FR" dirty="0" smtClean="0"/>
              <a:t> </a:t>
            </a:r>
            <a:r>
              <a:rPr lang="fr-FR" dirty="0"/>
              <a:t>Mécanisme immunitaire </a:t>
            </a:r>
          </a:p>
          <a:p>
            <a:pPr>
              <a:buFont typeface="Wingdings" pitchFamily="2" charset="2"/>
              <a:buChar char="ü"/>
            </a:pPr>
            <a:r>
              <a:rPr lang="fr-FR" dirty="0" smtClean="0"/>
              <a:t> </a:t>
            </a:r>
            <a:r>
              <a:rPr lang="fr-FR" dirty="0"/>
              <a:t>Nécessité d’un contact sensibilisant préalable. </a:t>
            </a:r>
          </a:p>
          <a:p>
            <a:pPr>
              <a:buFont typeface="Wingdings" pitchFamily="2" charset="2"/>
              <a:buChar char="ü"/>
            </a:pPr>
            <a:r>
              <a:rPr lang="fr-FR" dirty="0" smtClean="0"/>
              <a:t>Symptomatologie </a:t>
            </a:r>
            <a:r>
              <a:rPr lang="fr-FR" dirty="0"/>
              <a:t>clinique polymorphe allant de la </a:t>
            </a:r>
            <a:r>
              <a:rPr lang="fr-FR" dirty="0" smtClean="0"/>
              <a:t>simple </a:t>
            </a:r>
            <a:r>
              <a:rPr lang="fr-FR" dirty="0"/>
              <a:t>urticaire au choc anaphylactique. </a:t>
            </a:r>
          </a:p>
          <a:p>
            <a:pPr>
              <a:buFont typeface="Wingdings" pitchFamily="2" charset="2"/>
              <a:buChar char="ü"/>
            </a:pPr>
            <a:r>
              <a:rPr lang="fr-FR" dirty="0"/>
              <a:t>Exemple : pénicilline, sulfamides, salicylés… </a:t>
            </a:r>
          </a:p>
          <a:p>
            <a:pPr>
              <a:buNone/>
            </a:pP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77500" lnSpcReduction="20000"/>
          </a:bodyPr>
          <a:lstStyle/>
          <a:p>
            <a:endParaRPr lang="fr-FR" dirty="0"/>
          </a:p>
          <a:p>
            <a:pPr algn="ctr">
              <a:buNone/>
            </a:pPr>
            <a:r>
              <a:rPr lang="fr-FR" sz="5200" b="1" dirty="0">
                <a:solidFill>
                  <a:srgbClr val="7030A0"/>
                </a:solidFill>
              </a:rPr>
              <a:t>Les </a:t>
            </a:r>
            <a:r>
              <a:rPr lang="fr-FR" sz="5200" b="1" dirty="0" err="1">
                <a:solidFill>
                  <a:srgbClr val="7030A0"/>
                </a:solidFill>
              </a:rPr>
              <a:t>hyposensibilités</a:t>
            </a:r>
            <a:r>
              <a:rPr lang="fr-FR" sz="5200" b="1" dirty="0">
                <a:solidFill>
                  <a:srgbClr val="7030A0"/>
                </a:solidFill>
              </a:rPr>
              <a:t> </a:t>
            </a:r>
            <a:endParaRPr lang="fr-FR" sz="5200" b="1" dirty="0" smtClean="0">
              <a:solidFill>
                <a:srgbClr val="7030A0"/>
              </a:solidFill>
            </a:endParaRPr>
          </a:p>
          <a:p>
            <a:pPr>
              <a:buFont typeface="Wingdings" pitchFamily="2" charset="2"/>
              <a:buChar char="q"/>
            </a:pPr>
            <a:r>
              <a:rPr lang="fr-FR" b="1" dirty="0" smtClean="0"/>
              <a:t>Tolérance </a:t>
            </a:r>
            <a:r>
              <a:rPr lang="fr-FR" b="1" dirty="0"/>
              <a:t>: </a:t>
            </a:r>
          </a:p>
          <a:p>
            <a:pPr>
              <a:buNone/>
            </a:pPr>
            <a:r>
              <a:rPr lang="fr-FR" dirty="0" smtClean="0"/>
              <a:t>   Propriété </a:t>
            </a:r>
            <a:r>
              <a:rPr lang="fr-FR" dirty="0"/>
              <a:t>que possède un organisme de supporter sans présenter de symptômes, des doses habituellement nocives d’une substance déterminée. </a:t>
            </a:r>
          </a:p>
          <a:p>
            <a:pPr>
              <a:buNone/>
            </a:pPr>
            <a:r>
              <a:rPr lang="fr-FR" b="1" dirty="0"/>
              <a:t>Types : </a:t>
            </a:r>
          </a:p>
          <a:p>
            <a:pPr>
              <a:buFont typeface="Wingdings" pitchFamily="2" charset="2"/>
              <a:buChar char="ü"/>
            </a:pPr>
            <a:r>
              <a:rPr lang="fr-FR" b="1" dirty="0" smtClean="0"/>
              <a:t>Tolérance </a:t>
            </a:r>
            <a:r>
              <a:rPr lang="fr-FR" b="1" dirty="0"/>
              <a:t>Innée ou constitutionnelle : </a:t>
            </a:r>
            <a:r>
              <a:rPr lang="fr-FR" dirty="0"/>
              <a:t>rare chez l’homme </a:t>
            </a:r>
          </a:p>
          <a:p>
            <a:pPr>
              <a:buNone/>
            </a:pPr>
            <a:r>
              <a:rPr lang="fr-FR" dirty="0"/>
              <a:t>Le lapin possède une enzyme estérase que ne possède pas l’homme : résistance du lagomorphe à des doses toxique de l’atropine. </a:t>
            </a:r>
          </a:p>
          <a:p>
            <a:pPr>
              <a:buFont typeface="Wingdings" pitchFamily="2" charset="2"/>
              <a:buChar char="ü"/>
            </a:pPr>
            <a:r>
              <a:rPr lang="fr-FR" b="1" dirty="0" smtClean="0"/>
              <a:t> </a:t>
            </a:r>
            <a:r>
              <a:rPr lang="fr-FR" b="1" dirty="0"/>
              <a:t>Tolérance acquise (accoutumance) : </a:t>
            </a:r>
            <a:r>
              <a:rPr lang="fr-FR" dirty="0"/>
              <a:t>décroissance progressive de l’effet lors d’une administration chronique de certains médicaments d’où la nécessité d’augmenter les doses afin de compenser la perte de leur efficacité. </a:t>
            </a:r>
          </a:p>
          <a:p>
            <a:pPr>
              <a:buNone/>
            </a:pPr>
            <a:r>
              <a:rPr lang="fr-FR" dirty="0"/>
              <a:t>Exemples : Analgésiques opioïdes, benzodiazépines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332656"/>
            <a:ext cx="8640960" cy="6192688"/>
          </a:xfrm>
        </p:spPr>
        <p:txBody>
          <a:bodyPr/>
          <a:lstStyle/>
          <a:p>
            <a:endParaRPr lang="fr-FR" dirty="0"/>
          </a:p>
          <a:p>
            <a:pPr algn="ctr">
              <a:buNone/>
            </a:pPr>
            <a:r>
              <a:rPr lang="fr-FR" b="1" dirty="0" smtClean="0"/>
              <a:t> </a:t>
            </a:r>
            <a:r>
              <a:rPr lang="fr-FR" sz="4000" b="1" dirty="0" smtClean="0">
                <a:solidFill>
                  <a:srgbClr val="7030A0"/>
                </a:solidFill>
              </a:rPr>
              <a:t> Introduction </a:t>
            </a:r>
          </a:p>
          <a:p>
            <a:pPr algn="ctr">
              <a:buNone/>
            </a:pPr>
            <a:endParaRPr lang="fr-FR" sz="4000" b="1" dirty="0">
              <a:solidFill>
                <a:srgbClr val="7030A0"/>
              </a:solidFill>
            </a:endParaRPr>
          </a:p>
          <a:p>
            <a:pPr>
              <a:buFont typeface="Wingdings" pitchFamily="2" charset="2"/>
              <a:buChar char="v"/>
            </a:pPr>
            <a:r>
              <a:rPr lang="fr-FR" dirty="0"/>
              <a:t>La réponse aux médicaments est variable d’un individu à l’autre, à la fois en terme d’efficacité ou de tolérance. </a:t>
            </a:r>
          </a:p>
          <a:p>
            <a:endParaRPr lang="fr-FR" dirty="0"/>
          </a:p>
          <a:p>
            <a:pPr>
              <a:buFont typeface="Wingdings" pitchFamily="2" charset="2"/>
              <a:buChar char="v"/>
            </a:pPr>
            <a:r>
              <a:rPr lang="fr-FR" dirty="0"/>
              <a:t>Cette variabilité est due à des différences d’ordre pharmacocinétique et pharmacodynamique </a:t>
            </a:r>
          </a:p>
          <a:p>
            <a:pPr>
              <a:buNone/>
            </a:pP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http://www.pharmacorama.com/Rubriques/Output/images/Caracteristiques_generales11.gif"/>
          <p:cNvPicPr>
            <a:picLocks noGrp="1"/>
          </p:cNvPicPr>
          <p:nvPr>
            <p:ph idx="1"/>
          </p:nvPr>
        </p:nvPicPr>
        <p:blipFill>
          <a:blip r:embed="rId2" cstate="print"/>
          <a:srcRect/>
          <a:stretch>
            <a:fillRect/>
          </a:stretch>
        </p:blipFill>
        <p:spPr bwMode="auto">
          <a:xfrm>
            <a:off x="755576" y="548680"/>
            <a:ext cx="6480720" cy="4171751"/>
          </a:xfrm>
          <a:prstGeom prst="rect">
            <a:avLst/>
          </a:prstGeom>
          <a:noFill/>
          <a:ln w="9525">
            <a:noFill/>
            <a:miter lim="800000"/>
            <a:headEnd/>
            <a:tailEnd/>
          </a:ln>
        </p:spPr>
      </p:pic>
      <p:sp>
        <p:nvSpPr>
          <p:cNvPr id="6" name="Rectangle 5"/>
          <p:cNvSpPr/>
          <p:nvPr/>
        </p:nvSpPr>
        <p:spPr>
          <a:xfrm>
            <a:off x="3059832" y="5445224"/>
            <a:ext cx="4353821" cy="584775"/>
          </a:xfrm>
          <a:prstGeom prst="rect">
            <a:avLst/>
          </a:prstGeom>
        </p:spPr>
        <p:txBody>
          <a:bodyPr wrap="none">
            <a:spAutoFit/>
          </a:bodyPr>
          <a:lstStyle/>
          <a:p>
            <a:r>
              <a:rPr lang="fr-FR" sz="3200" b="1" i="1" dirty="0" smtClean="0"/>
              <a:t>Effet diminué : tolérance</a:t>
            </a:r>
            <a:endParaRPr lang="fr-FR"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endParaRPr lang="fr-FR" dirty="0"/>
          </a:p>
          <a:p>
            <a:pPr algn="ctr">
              <a:buNone/>
            </a:pPr>
            <a:r>
              <a:rPr lang="fr-FR" sz="5200" b="1" dirty="0">
                <a:solidFill>
                  <a:srgbClr val="7030A0"/>
                </a:solidFill>
              </a:rPr>
              <a:t>Les </a:t>
            </a:r>
            <a:r>
              <a:rPr lang="fr-FR" sz="5200" b="1" dirty="0" err="1">
                <a:solidFill>
                  <a:srgbClr val="7030A0"/>
                </a:solidFill>
              </a:rPr>
              <a:t>hyposensibilités</a:t>
            </a:r>
            <a:r>
              <a:rPr lang="fr-FR" sz="5200" b="1" dirty="0">
                <a:solidFill>
                  <a:srgbClr val="7030A0"/>
                </a:solidFill>
              </a:rPr>
              <a:t> </a:t>
            </a:r>
            <a:endParaRPr lang="fr-FR" sz="5200" b="1" dirty="0" smtClean="0">
              <a:solidFill>
                <a:srgbClr val="7030A0"/>
              </a:solidFill>
            </a:endParaRPr>
          </a:p>
          <a:p>
            <a:pPr>
              <a:buFont typeface="Wingdings" pitchFamily="2" charset="2"/>
              <a:buChar char="q"/>
            </a:pPr>
            <a:r>
              <a:rPr lang="fr-FR" b="1" dirty="0" smtClean="0"/>
              <a:t> </a:t>
            </a:r>
            <a:r>
              <a:rPr lang="fr-FR" b="1" dirty="0"/>
              <a:t>la tachyphylaxie </a:t>
            </a:r>
          </a:p>
          <a:p>
            <a:pPr>
              <a:buNone/>
            </a:pPr>
            <a:r>
              <a:rPr lang="fr-FR" dirty="0" smtClean="0"/>
              <a:t>    Lorsque l'effet obtenu décroît progressivement au cours d'administrations successives et rapprochées, on dit qu'il y a tachyphylaxie. La tachyphylaxie évoque la libération et l'épuisement progressif des réserves d'un produit endogène actif, libéré sous l'effet du médicament. C'est le cas, par exemple, de </a:t>
            </a:r>
            <a:r>
              <a:rPr lang="fr-FR" b="1" dirty="0" smtClean="0">
                <a:solidFill>
                  <a:srgbClr val="FF0000"/>
                </a:solidFill>
              </a:rPr>
              <a:t>l'éphédrine</a:t>
            </a:r>
            <a:r>
              <a:rPr lang="fr-FR" dirty="0" smtClean="0"/>
              <a:t> qui libère des catécholamines. </a:t>
            </a:r>
            <a:endParaRPr lang="fr-F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pharmacorama.com/Rubriques/Output/images/Caracteristiques_generales10.gif"/>
          <p:cNvPicPr>
            <a:picLocks noGrp="1"/>
          </p:cNvPicPr>
          <p:nvPr>
            <p:ph idx="1"/>
          </p:nvPr>
        </p:nvPicPr>
        <p:blipFill>
          <a:blip r:embed="rId2" cstate="print"/>
          <a:srcRect/>
          <a:stretch>
            <a:fillRect/>
          </a:stretch>
        </p:blipFill>
        <p:spPr bwMode="auto">
          <a:xfrm>
            <a:off x="1115616" y="620688"/>
            <a:ext cx="5472608" cy="3888432"/>
          </a:xfrm>
          <a:prstGeom prst="rect">
            <a:avLst/>
          </a:prstGeom>
          <a:noFill/>
          <a:ln w="9525">
            <a:noFill/>
            <a:miter lim="800000"/>
            <a:headEnd/>
            <a:tailEnd/>
          </a:ln>
        </p:spPr>
      </p:pic>
      <p:sp>
        <p:nvSpPr>
          <p:cNvPr id="1025" name="Rectangle 1"/>
          <p:cNvSpPr>
            <a:spLocks noChangeArrowheads="1"/>
          </p:cNvSpPr>
          <p:nvPr/>
        </p:nvSpPr>
        <p:spPr bwMode="auto">
          <a:xfrm>
            <a:off x="2354470" y="5515000"/>
            <a:ext cx="443506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Effet diminué : tachyphylaxie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70000" lnSpcReduction="20000"/>
          </a:bodyPr>
          <a:lstStyle/>
          <a:p>
            <a:endParaRPr lang="fr-FR" dirty="0"/>
          </a:p>
          <a:p>
            <a:pPr>
              <a:buFont typeface="Wingdings" pitchFamily="2" charset="2"/>
              <a:buChar char="q"/>
            </a:pPr>
            <a:r>
              <a:rPr lang="fr-FR" b="1" dirty="0"/>
              <a:t>La pharmacodépendance : </a:t>
            </a:r>
          </a:p>
          <a:p>
            <a:endParaRPr lang="fr-FR" dirty="0"/>
          </a:p>
          <a:p>
            <a:pPr>
              <a:buNone/>
            </a:pPr>
            <a:r>
              <a:rPr lang="fr-FR" dirty="0" smtClean="0"/>
              <a:t>     L’OMS </a:t>
            </a:r>
            <a:r>
              <a:rPr lang="fr-FR" dirty="0"/>
              <a:t>définie comme l’usage répété, compulsif, d’un médicament ou d’un produit non médicamenteux pour le plaisir chimique qu’il procure ou pour éviter les effets désagréables de sa suppression (= syndrome de sevrage). </a:t>
            </a:r>
          </a:p>
          <a:p>
            <a:pPr>
              <a:buNone/>
            </a:pPr>
            <a:r>
              <a:rPr lang="fr-FR" b="1" dirty="0"/>
              <a:t>Types : </a:t>
            </a:r>
          </a:p>
          <a:p>
            <a:pPr>
              <a:buFont typeface="Wingdings" pitchFamily="2" charset="2"/>
              <a:buChar char="ü"/>
            </a:pPr>
            <a:r>
              <a:rPr lang="fr-FR" b="1" dirty="0" smtClean="0"/>
              <a:t>La </a:t>
            </a:r>
            <a:r>
              <a:rPr lang="fr-FR" b="1" dirty="0"/>
              <a:t>dépendance physique : </a:t>
            </a:r>
          </a:p>
          <a:p>
            <a:pPr>
              <a:buNone/>
            </a:pPr>
            <a:r>
              <a:rPr lang="fr-FR" dirty="0" smtClean="0"/>
              <a:t>     ou syndrome de sevrage ou d'abstinence, caractérisée par l'apparition de symptômes physiques parfois extrêmement marqués et généralement opposés à ceux que donnait le produit arrêté.</a:t>
            </a:r>
            <a:endParaRPr lang="fr-FR" dirty="0"/>
          </a:p>
          <a:p>
            <a:pPr>
              <a:buNone/>
            </a:pPr>
            <a:r>
              <a:rPr lang="fr-FR" b="1" dirty="0"/>
              <a:t>Exemple : la morphine donne un myosis, son arrêt après utilisation prolongée et à doses élevées donne une mydriase. </a:t>
            </a:r>
          </a:p>
          <a:p>
            <a:pPr>
              <a:buFont typeface="Wingdings" pitchFamily="2" charset="2"/>
              <a:buChar char="ü"/>
            </a:pPr>
            <a:r>
              <a:rPr lang="fr-FR" b="1" dirty="0" smtClean="0"/>
              <a:t>La </a:t>
            </a:r>
            <a:r>
              <a:rPr lang="fr-FR" b="1" dirty="0"/>
              <a:t>dépendance psychique : </a:t>
            </a:r>
          </a:p>
          <a:p>
            <a:pPr>
              <a:buNone/>
            </a:pPr>
            <a:r>
              <a:rPr lang="fr-FR" dirty="0" smtClean="0"/>
              <a:t>      appelée aussi assuétude, qui est le désir ou le besoin impérieux de continuer à prendre le médicament ou la drogue pour retrouver les sensations qu'il donne. </a:t>
            </a:r>
            <a:r>
              <a:rPr lang="fr-FR" b="1" dirty="0" smtClean="0"/>
              <a:t>Exemples</a:t>
            </a:r>
            <a:r>
              <a:rPr lang="fr-FR" b="1" dirty="0"/>
              <a:t>: Les analgésiques opioïdes, les barbituriques et les benzodiazépines</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endParaRPr lang="fr-FR" dirty="0"/>
          </a:p>
          <a:p>
            <a:pPr algn="ctr">
              <a:buNone/>
            </a:pPr>
            <a:r>
              <a:rPr lang="fr-FR" sz="4400" b="1" dirty="0">
                <a:solidFill>
                  <a:srgbClr val="7030A0"/>
                </a:solidFill>
              </a:rPr>
              <a:t>Observance </a:t>
            </a:r>
          </a:p>
          <a:p>
            <a:pPr>
              <a:buFont typeface="Wingdings" pitchFamily="2" charset="2"/>
              <a:buChar char="ü"/>
            </a:pPr>
            <a:r>
              <a:rPr lang="fr-FR" dirty="0"/>
              <a:t>Défaut de coopération, non respect du rythme des prises ou de la dose prescrite. </a:t>
            </a:r>
          </a:p>
          <a:p>
            <a:pPr>
              <a:buNone/>
            </a:pP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70000" lnSpcReduction="20000"/>
          </a:bodyPr>
          <a:lstStyle/>
          <a:p>
            <a:endParaRPr lang="fr-FR" dirty="0"/>
          </a:p>
          <a:p>
            <a:pPr algn="ctr">
              <a:buNone/>
            </a:pPr>
            <a:r>
              <a:rPr lang="fr-FR" sz="5200" b="1" dirty="0" smtClean="0">
                <a:solidFill>
                  <a:srgbClr val="7030A0"/>
                </a:solidFill>
              </a:rPr>
              <a:t>II- </a:t>
            </a:r>
            <a:r>
              <a:rPr lang="fr-FR" sz="5200" b="1" dirty="0">
                <a:solidFill>
                  <a:srgbClr val="7030A0"/>
                </a:solidFill>
              </a:rPr>
              <a:t>Facteurs liés au médicament </a:t>
            </a:r>
          </a:p>
          <a:p>
            <a:pPr>
              <a:buFont typeface="Wingdings" pitchFamily="2" charset="2"/>
              <a:buChar char="q"/>
            </a:pPr>
            <a:r>
              <a:rPr lang="fr-FR" b="1" dirty="0"/>
              <a:t>Horaire d’administration « chronopharmacologie » </a:t>
            </a:r>
          </a:p>
          <a:p>
            <a:pPr>
              <a:buFont typeface="Wingdings" pitchFamily="2" charset="2"/>
              <a:buChar char="ü"/>
            </a:pPr>
            <a:r>
              <a:rPr lang="fr-FR" dirty="0" smtClean="0"/>
              <a:t> </a:t>
            </a:r>
            <a:r>
              <a:rPr lang="fr-FR" dirty="0"/>
              <a:t>Un grand nombre de fonctions physiologiques présentent des variations périodiques d'activité : température corporelle, sécrétion surrénale, menstruation... </a:t>
            </a:r>
          </a:p>
          <a:p>
            <a:pPr>
              <a:buFont typeface="Wingdings" pitchFamily="2" charset="2"/>
              <a:buChar char="ü"/>
            </a:pPr>
            <a:r>
              <a:rPr lang="fr-FR" dirty="0" smtClean="0"/>
              <a:t>Ces </a:t>
            </a:r>
            <a:r>
              <a:rPr lang="fr-FR" dirty="0"/>
              <a:t>variations peuvent modifier : </a:t>
            </a:r>
          </a:p>
          <a:p>
            <a:pPr>
              <a:buNone/>
            </a:pPr>
            <a:r>
              <a:rPr lang="fr-FR" dirty="0" smtClean="0"/>
              <a:t>-La </a:t>
            </a:r>
            <a:r>
              <a:rPr lang="fr-FR" dirty="0"/>
              <a:t>pharmacocinétique des médicaments </a:t>
            </a:r>
          </a:p>
          <a:p>
            <a:pPr>
              <a:buNone/>
            </a:pPr>
            <a:r>
              <a:rPr lang="fr-FR" dirty="0" smtClean="0"/>
              <a:t>-La </a:t>
            </a:r>
            <a:r>
              <a:rPr lang="fr-FR" dirty="0"/>
              <a:t>sensibilité des tissus cibles (pharmacodynamie). </a:t>
            </a:r>
          </a:p>
          <a:p>
            <a:pPr>
              <a:buFont typeface="Wingdings" pitchFamily="2" charset="2"/>
              <a:buChar char="ü"/>
            </a:pPr>
            <a:r>
              <a:rPr lang="fr-FR" dirty="0" smtClean="0"/>
              <a:t>En </a:t>
            </a:r>
            <a:r>
              <a:rPr lang="fr-FR" dirty="0"/>
              <a:t>conséquence, certains traitements sont plus actifs et/ou mieux tolérés selon le moment de leur administration. </a:t>
            </a:r>
          </a:p>
          <a:p>
            <a:pPr>
              <a:buNone/>
            </a:pPr>
            <a:r>
              <a:rPr lang="fr-FR" b="1" dirty="0" smtClean="0"/>
              <a:t>Exemples </a:t>
            </a:r>
            <a:r>
              <a:rPr lang="fr-FR" b="1" dirty="0"/>
              <a:t>: </a:t>
            </a:r>
          </a:p>
          <a:p>
            <a:pPr>
              <a:buFont typeface="Wingdings" pitchFamily="2" charset="2"/>
              <a:buChar char="ü"/>
            </a:pPr>
            <a:r>
              <a:rPr lang="fr-FR" dirty="0" smtClean="0"/>
              <a:t>Variations </a:t>
            </a:r>
            <a:r>
              <a:rPr lang="fr-FR" dirty="0"/>
              <a:t>de la sensibilité des organes sexuels féminins aux effets des </a:t>
            </a:r>
            <a:r>
              <a:rPr lang="fr-FR" dirty="0" err="1"/>
              <a:t>oestrogènes</a:t>
            </a:r>
            <a:r>
              <a:rPr lang="fr-FR" dirty="0"/>
              <a:t> et des progestatifs selon le stade du cycle menstruel. </a:t>
            </a:r>
          </a:p>
          <a:p>
            <a:pPr>
              <a:buFont typeface="Wingdings" pitchFamily="2" charset="2"/>
              <a:buChar char="ü"/>
            </a:pPr>
            <a:r>
              <a:rPr lang="fr-FR" dirty="0" smtClean="0"/>
              <a:t>Les </a:t>
            </a:r>
            <a:r>
              <a:rPr lang="fr-FR" dirty="0"/>
              <a:t>corticoïdes </a:t>
            </a:r>
          </a:p>
          <a:p>
            <a:pPr>
              <a:buFont typeface="Wingdings" pitchFamily="2" charset="2"/>
              <a:buChar char="ü"/>
            </a:pPr>
            <a:r>
              <a:rPr lang="fr-FR" dirty="0" smtClean="0"/>
              <a:t>Certains </a:t>
            </a:r>
            <a:r>
              <a:rPr lang="fr-FR" dirty="0"/>
              <a:t>anticancéreux </a:t>
            </a:r>
          </a:p>
          <a:p>
            <a:pPr>
              <a:buNone/>
            </a:pP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endParaRPr lang="fr-FR" dirty="0"/>
          </a:p>
          <a:p>
            <a:pPr algn="ctr">
              <a:buNone/>
            </a:pPr>
            <a:r>
              <a:rPr lang="fr-FR" sz="3600" b="1" dirty="0">
                <a:solidFill>
                  <a:srgbClr val="7030A0"/>
                </a:solidFill>
              </a:rPr>
              <a:t>II. Facteurs liés au médicament </a:t>
            </a:r>
            <a:endParaRPr lang="fr-FR" sz="3600" b="1" dirty="0" smtClean="0">
              <a:solidFill>
                <a:srgbClr val="7030A0"/>
              </a:solidFill>
            </a:endParaRPr>
          </a:p>
          <a:p>
            <a:pPr>
              <a:buNone/>
            </a:pPr>
            <a:endParaRPr lang="fr-FR" b="1" dirty="0"/>
          </a:p>
          <a:p>
            <a:pPr>
              <a:buFont typeface="Wingdings" pitchFamily="2" charset="2"/>
              <a:buChar char="q"/>
            </a:pPr>
            <a:r>
              <a:rPr lang="fr-FR" b="1" dirty="0"/>
              <a:t>Formulation galénique : </a:t>
            </a:r>
          </a:p>
          <a:p>
            <a:pPr>
              <a:buNone/>
            </a:pPr>
            <a:r>
              <a:rPr lang="fr-FR" dirty="0" smtClean="0"/>
              <a:t> </a:t>
            </a:r>
            <a:r>
              <a:rPr lang="fr-FR" dirty="0"/>
              <a:t>Forme LP ou à libération immédiate, excipients. </a:t>
            </a:r>
          </a:p>
          <a:p>
            <a:pPr>
              <a:buFont typeface="Wingdings" pitchFamily="2" charset="2"/>
              <a:buChar char="q"/>
            </a:pPr>
            <a:r>
              <a:rPr lang="fr-FR" b="1" dirty="0"/>
              <a:t>Mode et voie d’administration : </a:t>
            </a:r>
          </a:p>
          <a:p>
            <a:pPr>
              <a:buNone/>
            </a:pPr>
            <a:r>
              <a:rPr lang="fr-FR" dirty="0" smtClean="0"/>
              <a:t> </a:t>
            </a:r>
            <a:r>
              <a:rPr lang="fr-FR" dirty="0"/>
              <a:t>Voie orale </a:t>
            </a:r>
          </a:p>
          <a:p>
            <a:pPr>
              <a:buFont typeface="Wingdings" pitchFamily="2" charset="2"/>
              <a:buChar char="q"/>
            </a:pPr>
            <a:r>
              <a:rPr lang="fr-FR" b="1" dirty="0"/>
              <a:t>Associations médicamenteuses : </a:t>
            </a:r>
          </a:p>
          <a:p>
            <a:pPr>
              <a:buNone/>
            </a:pPr>
            <a:r>
              <a:rPr lang="fr-FR" dirty="0" smtClean="0"/>
              <a:t>    Interaction Médicamenteuse </a:t>
            </a:r>
            <a:r>
              <a:rPr lang="fr-FR" dirty="0"/>
              <a:t>d’ordre pharmacocinétique ou pharmacodynamique.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endParaRPr lang="fr-FR" dirty="0"/>
          </a:p>
          <a:p>
            <a:pPr algn="ctr">
              <a:buNone/>
            </a:pPr>
            <a:r>
              <a:rPr lang="fr-FR" sz="4000" b="1" dirty="0" smtClean="0">
                <a:solidFill>
                  <a:srgbClr val="7030A0"/>
                </a:solidFill>
              </a:rPr>
              <a:t>III- </a:t>
            </a:r>
            <a:r>
              <a:rPr lang="fr-FR" sz="4000" b="1" dirty="0">
                <a:solidFill>
                  <a:srgbClr val="7030A0"/>
                </a:solidFill>
              </a:rPr>
              <a:t>Autres facteurs </a:t>
            </a:r>
          </a:p>
          <a:p>
            <a:pPr>
              <a:buFont typeface="Wingdings" pitchFamily="2" charset="2"/>
              <a:buChar char="q"/>
            </a:pPr>
            <a:r>
              <a:rPr lang="fr-FR" b="1" dirty="0"/>
              <a:t>Alimentation : </a:t>
            </a:r>
          </a:p>
          <a:p>
            <a:pPr>
              <a:buNone/>
            </a:pPr>
            <a:r>
              <a:rPr lang="fr-FR" sz="2800" dirty="0" smtClean="0"/>
              <a:t>IMAO </a:t>
            </a:r>
            <a:r>
              <a:rPr lang="fr-FR" sz="2800" dirty="0"/>
              <a:t>et fromages : accès hypertensif « effet fromage </a:t>
            </a:r>
            <a:r>
              <a:rPr lang="fr-FR" sz="2800" dirty="0" smtClean="0"/>
              <a:t>» </a:t>
            </a:r>
            <a:endParaRPr lang="fr-FR" sz="2800" dirty="0"/>
          </a:p>
          <a:p>
            <a:pPr>
              <a:buFont typeface="Wingdings" pitchFamily="2" charset="2"/>
              <a:buChar char="q"/>
            </a:pPr>
            <a:r>
              <a:rPr lang="fr-FR" b="1" dirty="0"/>
              <a:t>Tabagisme. </a:t>
            </a:r>
          </a:p>
          <a:p>
            <a:pPr>
              <a:buFont typeface="Wingdings" pitchFamily="2" charset="2"/>
              <a:buChar char="q"/>
            </a:pPr>
            <a:r>
              <a:rPr lang="fr-FR" b="1" dirty="0"/>
              <a:t>Facteurs </a:t>
            </a:r>
            <a:r>
              <a:rPr lang="fr-FR" b="1" dirty="0" smtClean="0"/>
              <a:t>Environnementaux </a:t>
            </a:r>
            <a:r>
              <a:rPr lang="fr-FR" b="1" dirty="0"/>
              <a:t>: conditions </a:t>
            </a:r>
            <a:r>
              <a:rPr lang="fr-FR" b="1" dirty="0" smtClean="0"/>
              <a:t>climatiques. </a:t>
            </a:r>
            <a:endParaRPr lang="fr-FR" b="1" dirty="0"/>
          </a:p>
          <a:p>
            <a:pPr>
              <a:buNone/>
            </a:pPr>
            <a:r>
              <a:rPr lang="fr-FR" sz="2800" dirty="0" smtClean="0"/>
              <a:t>Exemple </a:t>
            </a:r>
            <a:r>
              <a:rPr lang="fr-FR" sz="2800" dirty="0"/>
              <a:t>: tétracycline : médicament </a:t>
            </a:r>
            <a:r>
              <a:rPr lang="fr-FR" sz="2800" dirty="0" smtClean="0"/>
              <a:t>photosensibilisant</a:t>
            </a:r>
            <a:endParaRPr lang="fr-FR"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a:bodyPr>
          <a:lstStyle/>
          <a:p>
            <a:pPr algn="ctr">
              <a:buNone/>
            </a:pPr>
            <a:r>
              <a:rPr lang="fr-FR" sz="4000" b="1" dirty="0" smtClean="0">
                <a:solidFill>
                  <a:srgbClr val="7030A0"/>
                </a:solidFill>
              </a:rPr>
              <a:t>Implications cliniques</a:t>
            </a:r>
          </a:p>
          <a:p>
            <a:pPr>
              <a:buNone/>
            </a:pPr>
            <a:endParaRPr lang="fr-FR" sz="4000" dirty="0"/>
          </a:p>
          <a:p>
            <a:pPr algn="ctr">
              <a:buNone/>
            </a:pPr>
            <a:r>
              <a:rPr lang="fr-FR" b="1" dirty="0">
                <a:solidFill>
                  <a:srgbClr val="7030A0"/>
                </a:solidFill>
              </a:rPr>
              <a:t>Réponse au médicament</a:t>
            </a:r>
            <a:endParaRPr lang="fr-FR" dirty="0">
              <a:solidFill>
                <a:srgbClr val="7030A0"/>
              </a:solidFill>
            </a:endParaRPr>
          </a:p>
        </p:txBody>
      </p:sp>
      <p:sp>
        <p:nvSpPr>
          <p:cNvPr id="4" name="Rectangle 3"/>
          <p:cNvSpPr/>
          <p:nvPr/>
        </p:nvSpPr>
        <p:spPr>
          <a:xfrm>
            <a:off x="611560" y="3068960"/>
            <a:ext cx="316835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a:p>
            <a:r>
              <a:rPr lang="fr-FR" b="1" dirty="0"/>
              <a:t>Effet </a:t>
            </a:r>
            <a:r>
              <a:rPr lang="fr-FR" b="1" dirty="0" smtClean="0"/>
              <a:t>recherché  (</a:t>
            </a:r>
            <a:r>
              <a:rPr lang="fr-FR" b="1" dirty="0"/>
              <a:t>efficacité) </a:t>
            </a:r>
            <a:endParaRPr lang="fr-FR" dirty="0"/>
          </a:p>
        </p:txBody>
      </p:sp>
      <p:sp>
        <p:nvSpPr>
          <p:cNvPr id="5" name="Rectangle 4"/>
          <p:cNvSpPr/>
          <p:nvPr/>
        </p:nvSpPr>
        <p:spPr>
          <a:xfrm>
            <a:off x="4499992" y="3068960"/>
            <a:ext cx="33123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a:p>
            <a:r>
              <a:rPr lang="fr-FR" b="1" dirty="0"/>
              <a:t>Effets indésirables </a:t>
            </a:r>
          </a:p>
          <a:p>
            <a:r>
              <a:rPr lang="fr-FR" b="1" dirty="0"/>
              <a:t>(doses thérapeutiques) </a:t>
            </a:r>
            <a:endParaRPr lang="fr-FR" dirty="0"/>
          </a:p>
        </p:txBody>
      </p:sp>
      <p:sp>
        <p:nvSpPr>
          <p:cNvPr id="6" name="Rectangle 5"/>
          <p:cNvSpPr/>
          <p:nvPr/>
        </p:nvSpPr>
        <p:spPr>
          <a:xfrm>
            <a:off x="611560" y="4869160"/>
            <a:ext cx="324036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a:p>
            <a:r>
              <a:rPr lang="fr-FR" b="1" dirty="0"/>
              <a:t>Echec thérapeutique </a:t>
            </a:r>
          </a:p>
          <a:p>
            <a:r>
              <a:rPr lang="fr-FR" b="1" dirty="0"/>
              <a:t>(tolérance) </a:t>
            </a:r>
            <a:endParaRPr lang="fr-FR" dirty="0"/>
          </a:p>
        </p:txBody>
      </p:sp>
      <p:sp>
        <p:nvSpPr>
          <p:cNvPr id="7" name="Rectangle 6"/>
          <p:cNvSpPr/>
          <p:nvPr/>
        </p:nvSpPr>
        <p:spPr>
          <a:xfrm>
            <a:off x="4499992" y="4797152"/>
            <a:ext cx="33123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a:p>
            <a:r>
              <a:rPr lang="fr-FR" b="1" dirty="0"/>
              <a:t>Toxicité </a:t>
            </a:r>
            <a:r>
              <a:rPr lang="fr-FR" b="1" dirty="0" smtClean="0"/>
              <a:t>(</a:t>
            </a:r>
            <a:r>
              <a:rPr lang="fr-FR" b="1" dirty="0"/>
              <a:t>doses non </a:t>
            </a:r>
          </a:p>
          <a:p>
            <a:r>
              <a:rPr lang="fr-FR" b="1" dirty="0"/>
              <a:t>thérapeutiques) </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normAutofit fontScale="92500" lnSpcReduction="20000"/>
          </a:bodyPr>
          <a:lstStyle/>
          <a:p>
            <a:endParaRPr lang="fr-FR" dirty="0"/>
          </a:p>
          <a:p>
            <a:pPr algn="ctr">
              <a:buNone/>
            </a:pPr>
            <a:r>
              <a:rPr lang="fr-FR" sz="4300" b="1" dirty="0">
                <a:solidFill>
                  <a:srgbClr val="7030A0"/>
                </a:solidFill>
              </a:rPr>
              <a:t>Implications cliniques </a:t>
            </a:r>
          </a:p>
          <a:p>
            <a:pPr>
              <a:buFont typeface="Wingdings" pitchFamily="2" charset="2"/>
              <a:buChar char="ü"/>
            </a:pPr>
            <a:r>
              <a:rPr lang="fr-FR" dirty="0"/>
              <a:t>Lorsque les sources de variabilités pharmacologiques sont bien établies et que leurs implications cliniques sont significatives, des </a:t>
            </a:r>
            <a:r>
              <a:rPr lang="fr-FR" b="1" dirty="0"/>
              <a:t>recommandations de prescription </a:t>
            </a:r>
            <a:r>
              <a:rPr lang="fr-FR" dirty="0"/>
              <a:t>sont établies. Elles aboutissent à des </a:t>
            </a:r>
            <a:r>
              <a:rPr lang="fr-FR" b="1" dirty="0"/>
              <a:t>précautions d’emploi, des mises en garde ou même des contre-indications </a:t>
            </a:r>
            <a:r>
              <a:rPr lang="fr-FR" dirty="0"/>
              <a:t>de prescription spécifique à chaque médicament et que l’on retrouve dans les RCP. </a:t>
            </a:r>
          </a:p>
          <a:p>
            <a:pPr>
              <a:buFont typeface="Wingdings" pitchFamily="2" charset="2"/>
              <a:buChar char="ü"/>
            </a:pPr>
            <a:r>
              <a:rPr lang="fr-FR" dirty="0"/>
              <a:t>Il est plus que nécessaire de connaitre et tenir compte des facteurs faisant varier l’activité des médicaments afin </a:t>
            </a:r>
            <a:r>
              <a:rPr lang="fr-FR" b="1" dirty="0"/>
              <a:t>d’optimiser l’acte de dispensation. </a:t>
            </a:r>
          </a:p>
          <a:p>
            <a:pPr>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568952" cy="6264696"/>
          </a:xfrm>
        </p:spPr>
        <p:txBody>
          <a:bodyPr>
            <a:normAutofit/>
          </a:bodyPr>
          <a:lstStyle/>
          <a:p>
            <a:endParaRPr lang="fr-FR" dirty="0"/>
          </a:p>
          <a:p>
            <a:pPr algn="ctr">
              <a:buNone/>
            </a:pPr>
            <a:r>
              <a:rPr lang="fr-FR" sz="4000" b="1" dirty="0">
                <a:solidFill>
                  <a:srgbClr val="FF0000"/>
                </a:solidFill>
              </a:rPr>
              <a:t>Facteurs de variabilité de la réponse </a:t>
            </a:r>
            <a:r>
              <a:rPr lang="fr-FR" sz="4000" b="1" dirty="0" smtClean="0">
                <a:solidFill>
                  <a:srgbClr val="FF0000"/>
                </a:solidFill>
              </a:rPr>
              <a:t>pharmacologique</a:t>
            </a:r>
          </a:p>
          <a:p>
            <a:pPr>
              <a:buNone/>
            </a:pPr>
            <a:endParaRPr lang="fr-FR" b="1" dirty="0"/>
          </a:p>
          <a:p>
            <a:pPr>
              <a:buNone/>
            </a:pPr>
            <a:endParaRPr lang="fr-FR" b="1" dirty="0" smtClean="0"/>
          </a:p>
          <a:p>
            <a:endParaRPr lang="fr-FR" dirty="0"/>
          </a:p>
          <a:p>
            <a:endParaRPr lang="fr-FR" dirty="0"/>
          </a:p>
          <a:p>
            <a:pPr>
              <a:buNone/>
            </a:pPr>
            <a:r>
              <a:rPr lang="fr-FR" b="1" dirty="0" smtClean="0">
                <a:solidFill>
                  <a:srgbClr val="7030A0"/>
                </a:solidFill>
              </a:rPr>
              <a:t>Facteurs liés        Facteurs liés      Autres facteurs</a:t>
            </a:r>
          </a:p>
          <a:p>
            <a:pPr>
              <a:buNone/>
            </a:pPr>
            <a:r>
              <a:rPr lang="fr-FR" b="1" dirty="0" smtClean="0">
                <a:solidFill>
                  <a:srgbClr val="7030A0"/>
                </a:solidFill>
              </a:rPr>
              <a:t> au sujet              au médicament</a:t>
            </a:r>
            <a:endParaRPr lang="fr-FR" b="1" dirty="0">
              <a:solidFill>
                <a:srgbClr val="7030A0"/>
              </a:solidFill>
            </a:endParaRPr>
          </a:p>
        </p:txBody>
      </p:sp>
      <p:sp>
        <p:nvSpPr>
          <p:cNvPr id="4" name="Flèche vers le bas 3"/>
          <p:cNvSpPr/>
          <p:nvPr/>
        </p:nvSpPr>
        <p:spPr>
          <a:xfrm>
            <a:off x="755576" y="2276872"/>
            <a:ext cx="1440160"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3491880" y="2276872"/>
            <a:ext cx="1440160"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6228184" y="2204864"/>
            <a:ext cx="1440160"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63272" cy="6192688"/>
          </a:xfrm>
        </p:spPr>
        <p:txBody>
          <a:bodyPr/>
          <a:lstStyle/>
          <a:p>
            <a:endParaRPr lang="fr-FR" dirty="0"/>
          </a:p>
          <a:p>
            <a:pPr algn="ctr">
              <a:buNone/>
            </a:pPr>
            <a:endParaRPr lang="fr-FR" b="1" dirty="0" smtClean="0"/>
          </a:p>
          <a:p>
            <a:pPr algn="ctr">
              <a:buNone/>
            </a:pPr>
            <a:endParaRPr lang="fr-FR" b="1" dirty="0"/>
          </a:p>
          <a:p>
            <a:pPr algn="ctr">
              <a:buNone/>
            </a:pPr>
            <a:endParaRPr lang="fr-FR" b="1" dirty="0" smtClean="0"/>
          </a:p>
          <a:p>
            <a:pPr algn="ctr">
              <a:buNone/>
            </a:pPr>
            <a:r>
              <a:rPr lang="fr-FR" sz="4800" b="1" dirty="0" smtClean="0">
                <a:solidFill>
                  <a:srgbClr val="7030A0"/>
                </a:solidFill>
              </a:rPr>
              <a:t>MERCI </a:t>
            </a:r>
            <a:r>
              <a:rPr lang="fr-FR" sz="4800" b="1" dirty="0">
                <a:solidFill>
                  <a:srgbClr val="7030A0"/>
                </a:solidFill>
              </a:rPr>
              <a:t>DE VOTRE ATTENTION</a:t>
            </a:r>
            <a:endParaRPr lang="fr-FR" sz="4800"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435280" cy="6264696"/>
          </a:xfrm>
        </p:spPr>
        <p:txBody>
          <a:bodyPr>
            <a:normAutofit fontScale="77500" lnSpcReduction="20000"/>
          </a:bodyPr>
          <a:lstStyle/>
          <a:p>
            <a:endParaRPr lang="fr-FR" dirty="0"/>
          </a:p>
          <a:p>
            <a:pPr algn="ctr">
              <a:buNone/>
            </a:pPr>
            <a:r>
              <a:rPr lang="fr-FR" sz="5200" b="1" dirty="0" smtClean="0">
                <a:solidFill>
                  <a:srgbClr val="7030A0"/>
                </a:solidFill>
              </a:rPr>
              <a:t>I-Facteurs </a:t>
            </a:r>
            <a:r>
              <a:rPr lang="fr-FR" sz="5200" b="1" dirty="0">
                <a:solidFill>
                  <a:srgbClr val="7030A0"/>
                </a:solidFill>
              </a:rPr>
              <a:t>liés au sujets </a:t>
            </a:r>
          </a:p>
          <a:p>
            <a:pPr>
              <a:buFont typeface="Wingdings" pitchFamily="2" charset="2"/>
              <a:buChar char="q"/>
            </a:pPr>
            <a:r>
              <a:rPr lang="fr-FR" b="1" dirty="0"/>
              <a:t>Facteurs génétiques </a:t>
            </a:r>
          </a:p>
          <a:p>
            <a:pPr>
              <a:buFont typeface="Wingdings" pitchFamily="2" charset="2"/>
              <a:buChar char="q"/>
            </a:pPr>
            <a:r>
              <a:rPr lang="fr-FR" b="1" dirty="0"/>
              <a:t>Etats physiologiques : </a:t>
            </a:r>
          </a:p>
          <a:p>
            <a:pPr>
              <a:buFont typeface="Wingdings" pitchFamily="2" charset="2"/>
              <a:buChar char="ü"/>
            </a:pPr>
            <a:r>
              <a:rPr lang="fr-FR" b="1" dirty="0" smtClean="0"/>
              <a:t> </a:t>
            </a:r>
            <a:r>
              <a:rPr lang="fr-FR" dirty="0"/>
              <a:t>Age </a:t>
            </a:r>
          </a:p>
          <a:p>
            <a:pPr>
              <a:buFont typeface="Wingdings" pitchFamily="2" charset="2"/>
              <a:buChar char="ü"/>
            </a:pPr>
            <a:r>
              <a:rPr lang="fr-FR" dirty="0" smtClean="0"/>
              <a:t> </a:t>
            </a:r>
            <a:r>
              <a:rPr lang="fr-FR" dirty="0"/>
              <a:t>Sexe </a:t>
            </a:r>
          </a:p>
          <a:p>
            <a:pPr>
              <a:buFont typeface="Wingdings" pitchFamily="2" charset="2"/>
              <a:buChar char="ü"/>
            </a:pPr>
            <a:r>
              <a:rPr lang="fr-FR" dirty="0" smtClean="0"/>
              <a:t> </a:t>
            </a:r>
            <a:r>
              <a:rPr lang="fr-FR" dirty="0"/>
              <a:t>Corpulence </a:t>
            </a:r>
          </a:p>
          <a:p>
            <a:pPr>
              <a:buFont typeface="Wingdings" pitchFamily="2" charset="2"/>
              <a:buChar char="ü"/>
            </a:pPr>
            <a:r>
              <a:rPr lang="fr-FR" dirty="0" smtClean="0"/>
              <a:t> </a:t>
            </a:r>
            <a:r>
              <a:rPr lang="fr-FR" dirty="0"/>
              <a:t>Grossesse </a:t>
            </a:r>
          </a:p>
          <a:p>
            <a:pPr>
              <a:buFont typeface="Wingdings" pitchFamily="2" charset="2"/>
              <a:buChar char="q"/>
            </a:pPr>
            <a:r>
              <a:rPr lang="fr-FR" b="1" dirty="0"/>
              <a:t>Etats pathologiques : </a:t>
            </a:r>
          </a:p>
          <a:p>
            <a:pPr>
              <a:buFont typeface="Wingdings" pitchFamily="2" charset="2"/>
              <a:buChar char="ü"/>
            </a:pPr>
            <a:r>
              <a:rPr lang="fr-FR" b="1" dirty="0" smtClean="0"/>
              <a:t> </a:t>
            </a:r>
            <a:r>
              <a:rPr lang="fr-FR" dirty="0"/>
              <a:t>Insuffisance rénale </a:t>
            </a:r>
          </a:p>
          <a:p>
            <a:pPr>
              <a:buFont typeface="Wingdings" pitchFamily="2" charset="2"/>
              <a:buChar char="ü"/>
            </a:pPr>
            <a:r>
              <a:rPr lang="fr-FR" dirty="0" smtClean="0"/>
              <a:t> </a:t>
            </a:r>
            <a:r>
              <a:rPr lang="fr-FR" dirty="0"/>
              <a:t>Insuffisance hépatique </a:t>
            </a:r>
          </a:p>
          <a:p>
            <a:pPr>
              <a:buFont typeface="Wingdings" pitchFamily="2" charset="2"/>
              <a:buChar char="ü"/>
            </a:pPr>
            <a:r>
              <a:rPr lang="fr-FR" dirty="0" smtClean="0"/>
              <a:t> </a:t>
            </a:r>
            <a:r>
              <a:rPr lang="fr-FR" dirty="0"/>
              <a:t>Insuffisance cardiaque </a:t>
            </a:r>
          </a:p>
          <a:p>
            <a:pPr>
              <a:buFont typeface="Wingdings" pitchFamily="2" charset="2"/>
              <a:buChar char="q"/>
            </a:pPr>
            <a:r>
              <a:rPr lang="fr-FR" b="1" dirty="0"/>
              <a:t>Hypersensibilités </a:t>
            </a:r>
          </a:p>
          <a:p>
            <a:pPr>
              <a:buFont typeface="Wingdings" pitchFamily="2" charset="2"/>
              <a:buChar char="q"/>
            </a:pPr>
            <a:r>
              <a:rPr lang="fr-FR" b="1" dirty="0" smtClean="0"/>
              <a:t>Hyposensibilités</a:t>
            </a:r>
          </a:p>
          <a:p>
            <a:pPr>
              <a:buFont typeface="Wingdings" pitchFamily="2" charset="2"/>
              <a:buChar char="q"/>
            </a:pPr>
            <a:r>
              <a:rPr lang="fr-FR" b="1" dirty="0" smtClean="0"/>
              <a:t>Observance  </a:t>
            </a:r>
            <a:endParaRPr lang="fr-FR" b="1" dirty="0"/>
          </a:p>
          <a:p>
            <a:pPr>
              <a:buNone/>
            </a:pPr>
            <a:endParaRPr lang="fr-F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04664"/>
            <a:ext cx="8435280" cy="6192688"/>
          </a:xfrm>
        </p:spPr>
        <p:txBody>
          <a:bodyPr/>
          <a:lstStyle/>
          <a:p>
            <a:endParaRPr lang="fr-FR" dirty="0"/>
          </a:p>
          <a:p>
            <a:pPr algn="ctr">
              <a:buNone/>
            </a:pPr>
            <a:r>
              <a:rPr lang="fr-FR" b="1" dirty="0">
                <a:solidFill>
                  <a:srgbClr val="7030A0"/>
                </a:solidFill>
              </a:rPr>
              <a:t>Facteurs génétiques </a:t>
            </a:r>
          </a:p>
          <a:p>
            <a:pPr>
              <a:buFont typeface="Wingdings" pitchFamily="2" charset="2"/>
              <a:buChar char="q"/>
            </a:pPr>
            <a:r>
              <a:rPr lang="fr-FR" dirty="0"/>
              <a:t>Le polymorphisme génétique se </a:t>
            </a:r>
            <a:r>
              <a:rPr lang="fr-FR" dirty="0" smtClean="0"/>
              <a:t>voit </a:t>
            </a:r>
            <a:r>
              <a:rPr lang="fr-FR" dirty="0"/>
              <a:t>essentiellement lors de l’étape du métabolisme. </a:t>
            </a:r>
          </a:p>
          <a:p>
            <a:endParaRPr lang="fr-FR" dirty="0"/>
          </a:p>
          <a:p>
            <a:pPr>
              <a:buFont typeface="Wingdings" pitchFamily="2" charset="2"/>
              <a:buChar char="q"/>
            </a:pPr>
            <a:r>
              <a:rPr lang="fr-FR" b="1" dirty="0"/>
              <a:t>Exemple : polymorphisme d’acétylation de l’isoniazide. </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88640"/>
            <a:ext cx="8640960" cy="6480720"/>
          </a:xfrm>
        </p:spPr>
        <p:txBody>
          <a:bodyPr/>
          <a:lstStyle/>
          <a:p>
            <a:r>
              <a:rPr lang="fr-FR" sz="2400" dirty="0" smtClean="0"/>
              <a:t>     Dès l’introduction en thérapeutique de l’INH, comme antituberculeux, on a constaté des différences d’efficacité et la survenue des effets secondaires. Ce médicament est inactivé par acétylation sous l’influence d’une </a:t>
            </a:r>
            <a:r>
              <a:rPr lang="fr-FR" sz="2400" dirty="0" err="1" smtClean="0"/>
              <a:t>acétyltransférase</a:t>
            </a:r>
            <a:r>
              <a:rPr lang="fr-FR" sz="2400" dirty="0" smtClean="0"/>
              <a:t> hépatique ou intestinale. </a:t>
            </a:r>
          </a:p>
          <a:p>
            <a:r>
              <a:rPr lang="fr-FR" sz="2400" dirty="0" smtClean="0"/>
              <a:t>L’étude de la capacité d’acétylation de l’isoniazide dans une large population (mesure des concentrations plasmatiques de ce médicament, 6 heures après la prise d’une dose de 9,8 mg/Kg) a montré une distribution bimodale.</a:t>
            </a:r>
          </a:p>
          <a:p>
            <a:pPr>
              <a:buNone/>
            </a:pPr>
            <a:r>
              <a:rPr lang="fr-FR" sz="2400" dirty="0" smtClean="0"/>
              <a:t> </a:t>
            </a:r>
          </a:p>
          <a:p>
            <a:pPr>
              <a:buNone/>
            </a:pPr>
            <a:r>
              <a:rPr lang="fr-FR" sz="2400" dirty="0" smtClean="0"/>
              <a:t>-Chez certains (groupe 1), les Cp sont basses (de 0 à 2 µg/ml) ;  ce sont les </a:t>
            </a:r>
            <a:r>
              <a:rPr lang="fr-FR" sz="2400" b="1" dirty="0" err="1" smtClean="0"/>
              <a:t>acétyleurs</a:t>
            </a:r>
            <a:r>
              <a:rPr lang="fr-FR" sz="2400" b="1" dirty="0" smtClean="0"/>
              <a:t> rapides</a:t>
            </a:r>
            <a:r>
              <a:rPr lang="fr-FR" sz="2400" dirty="0" smtClean="0"/>
              <a:t> : AR</a:t>
            </a:r>
          </a:p>
          <a:p>
            <a:pPr>
              <a:buNone/>
            </a:pPr>
            <a:r>
              <a:rPr lang="fr-FR" sz="2400" dirty="0" smtClean="0"/>
              <a:t>-Chez d’autres (groupe 2), les Cp sont plus élevées (de 3 à 8 µ g/ml) : ce sont les </a:t>
            </a:r>
            <a:r>
              <a:rPr lang="fr-FR" sz="2400" b="1" dirty="0" err="1" smtClean="0"/>
              <a:t>acétyleurs</a:t>
            </a:r>
            <a:r>
              <a:rPr lang="fr-FR" sz="2400" b="1" dirty="0" smtClean="0"/>
              <a:t> lents </a:t>
            </a:r>
            <a:r>
              <a:rPr lang="fr-FR" sz="2400" dirty="0" smtClean="0"/>
              <a:t>(ou faibles) : AL </a:t>
            </a:r>
          </a:p>
          <a:p>
            <a:endParaRPr lang="fr-FR" sz="2400" dirty="0" smtClean="0"/>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88640"/>
            <a:ext cx="8640960" cy="6408712"/>
          </a:xfrm>
        </p:spPr>
        <p:txBody>
          <a:bodyPr/>
          <a:lstStyle/>
          <a:p>
            <a:r>
              <a:rPr lang="fr-FR" sz="2400" dirty="0" smtClean="0"/>
              <a:t>Cette différence quantitative des concentrations chez les deux groupes a été expliquée par l’existence d’un polymorphisme génétique de l’</a:t>
            </a:r>
            <a:r>
              <a:rPr lang="fr-FR" sz="2400" dirty="0" err="1" smtClean="0"/>
              <a:t>acétyltransférase</a:t>
            </a:r>
            <a:r>
              <a:rPr lang="fr-FR" sz="2400" dirty="0" smtClean="0"/>
              <a:t>, cette enzyme est sous la dépendance de deux gènes autosomiques :</a:t>
            </a:r>
          </a:p>
          <a:p>
            <a:pPr>
              <a:buNone/>
            </a:pPr>
            <a:r>
              <a:rPr lang="fr-FR" sz="2400" dirty="0" smtClean="0"/>
              <a:t>-L’un est </a:t>
            </a:r>
            <a:r>
              <a:rPr lang="fr-FR" sz="2400" b="1" dirty="0" smtClean="0"/>
              <a:t>récessif</a:t>
            </a:r>
            <a:r>
              <a:rPr lang="fr-FR" sz="2400" dirty="0" smtClean="0"/>
              <a:t>, chez les </a:t>
            </a:r>
            <a:r>
              <a:rPr lang="fr-FR" sz="2400" dirty="0" err="1" smtClean="0"/>
              <a:t>acétyleurs</a:t>
            </a:r>
            <a:r>
              <a:rPr lang="fr-FR" sz="2400" dirty="0" smtClean="0"/>
              <a:t> lents et il est homozygote : </a:t>
            </a:r>
            <a:r>
              <a:rPr lang="fr-FR" sz="2400" dirty="0" err="1" smtClean="0"/>
              <a:t>rr</a:t>
            </a:r>
            <a:endParaRPr lang="fr-FR" sz="2400" dirty="0" smtClean="0"/>
          </a:p>
          <a:p>
            <a:pPr>
              <a:buNone/>
            </a:pPr>
            <a:r>
              <a:rPr lang="fr-FR" sz="2400" dirty="0" smtClean="0"/>
              <a:t>-L’autre est </a:t>
            </a:r>
            <a:r>
              <a:rPr lang="fr-FR" sz="2400" b="1" dirty="0" smtClean="0"/>
              <a:t>dominant</a:t>
            </a:r>
            <a:r>
              <a:rPr lang="fr-FR" sz="2400" dirty="0" smtClean="0"/>
              <a:t>, chez les </a:t>
            </a:r>
            <a:r>
              <a:rPr lang="fr-FR" sz="2400" dirty="0" err="1" smtClean="0"/>
              <a:t>acétyleurs</a:t>
            </a:r>
            <a:r>
              <a:rPr lang="fr-FR" sz="2400" dirty="0" smtClean="0"/>
              <a:t> rapides et il est soit homozygote (RR), soit hétérozygote (</a:t>
            </a:r>
            <a:r>
              <a:rPr lang="fr-FR" sz="2400" dirty="0" err="1" smtClean="0"/>
              <a:t>Rr</a:t>
            </a:r>
            <a:r>
              <a:rPr lang="fr-FR" sz="2400" dirty="0" smtClean="0"/>
              <a:t>). </a:t>
            </a:r>
          </a:p>
          <a:p>
            <a:r>
              <a:rPr lang="fr-FR" sz="2400" dirty="0" smtClean="0"/>
              <a:t> </a:t>
            </a:r>
            <a:r>
              <a:rPr lang="fr-FR" sz="2400" b="1" dirty="0" smtClean="0"/>
              <a:t>Les </a:t>
            </a:r>
            <a:r>
              <a:rPr lang="fr-FR" sz="2400" b="1" dirty="0" err="1" smtClean="0"/>
              <a:t>acétyleurs</a:t>
            </a:r>
            <a:r>
              <a:rPr lang="fr-FR" sz="2400" b="1" dirty="0" smtClean="0"/>
              <a:t> lents</a:t>
            </a:r>
            <a:r>
              <a:rPr lang="fr-FR" sz="2400" dirty="0" smtClean="0"/>
              <a:t> présentent des accidents neurologiques (neuropathies périphériques) par accumulation de la molécule  mère. Ces accidents peuvent être corrigés par la prise simultanée de la pyridoxine (vitamine B6). </a:t>
            </a:r>
          </a:p>
          <a:p>
            <a:r>
              <a:rPr lang="fr-FR" sz="2400" b="1" dirty="0" smtClean="0"/>
              <a:t>Les </a:t>
            </a:r>
            <a:r>
              <a:rPr lang="fr-FR" sz="2400" b="1" dirty="0" err="1" smtClean="0"/>
              <a:t>acétyleurs</a:t>
            </a:r>
            <a:r>
              <a:rPr lang="fr-FR" sz="2400" b="1" dirty="0" smtClean="0"/>
              <a:t> rapides</a:t>
            </a:r>
            <a:r>
              <a:rPr lang="fr-FR" sz="2400" dirty="0" smtClean="0"/>
              <a:t> présentent une atteinte hépatique due à l’accumulation des métabolites (N-</a:t>
            </a:r>
            <a:r>
              <a:rPr lang="fr-FR" sz="2400" dirty="0" err="1" smtClean="0"/>
              <a:t>acétyl</a:t>
            </a:r>
            <a:r>
              <a:rPr lang="fr-FR" sz="2400" dirty="0" smtClean="0"/>
              <a:t>-hydrazide). </a:t>
            </a:r>
          </a:p>
          <a:p>
            <a:pPr>
              <a:buNone/>
            </a:pPr>
            <a:endParaRPr lang="fr-FR" sz="2400" dirty="0" smtClean="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892480" cy="6264696"/>
          </a:xfrm>
        </p:spPr>
        <p:txBody>
          <a:bodyPr>
            <a:normAutofit fontScale="92500"/>
          </a:bodyPr>
          <a:lstStyle/>
          <a:p>
            <a:endParaRPr lang="fr-FR" dirty="0"/>
          </a:p>
          <a:p>
            <a:pPr algn="ctr">
              <a:buNone/>
            </a:pPr>
            <a:r>
              <a:rPr lang="fr-FR" b="1" dirty="0">
                <a:solidFill>
                  <a:srgbClr val="7030A0"/>
                </a:solidFill>
              </a:rPr>
              <a:t>Etats physiologiques </a:t>
            </a:r>
          </a:p>
          <a:p>
            <a:pPr>
              <a:buFont typeface="Wingdings" pitchFamily="2" charset="2"/>
              <a:buChar char="q"/>
            </a:pPr>
            <a:r>
              <a:rPr lang="fr-FR" b="1" dirty="0"/>
              <a:t>L'âge : </a:t>
            </a:r>
          </a:p>
          <a:p>
            <a:r>
              <a:rPr lang="fr-FR" dirty="0"/>
              <a:t>Il doit être pris en compte à chaque prescription médicamenteuse. La prudence est de rigueur aux extrêmes de l’âge (nouveau né, enfant, sujet âgé). </a:t>
            </a:r>
          </a:p>
          <a:p>
            <a:pPr>
              <a:buFont typeface="Wingdings" pitchFamily="2" charset="2"/>
              <a:buChar char="q"/>
            </a:pPr>
            <a:r>
              <a:rPr lang="fr-FR" b="1" dirty="0"/>
              <a:t>Exemple : </a:t>
            </a:r>
          </a:p>
          <a:p>
            <a:pPr>
              <a:buFont typeface="Wingdings" pitchFamily="2" charset="2"/>
              <a:buChar char="ü"/>
            </a:pPr>
            <a:r>
              <a:rPr lang="fr-FR" dirty="0" err="1" smtClean="0"/>
              <a:t>NNé</a:t>
            </a:r>
            <a:r>
              <a:rPr lang="fr-FR" dirty="0" smtClean="0"/>
              <a:t> </a:t>
            </a:r>
            <a:r>
              <a:rPr lang="fr-FR" dirty="0"/>
              <a:t>: l’immaturité de l’équipement enzymatique conduit à un ralentissement de l’activité métabolique. </a:t>
            </a:r>
          </a:p>
          <a:p>
            <a:pPr>
              <a:buFont typeface="Wingdings" pitchFamily="2" charset="2"/>
              <a:buChar char="ü"/>
            </a:pPr>
            <a:r>
              <a:rPr lang="fr-FR" dirty="0" smtClean="0"/>
              <a:t>Sujet </a:t>
            </a:r>
            <a:r>
              <a:rPr lang="fr-FR" dirty="0"/>
              <a:t>âgé : diminution de la fonction rénale : diminution de la clairance rénale des médicaments nécessitant souvent une adaptation posologique. </a:t>
            </a:r>
          </a:p>
          <a:p>
            <a:pPr>
              <a:buNone/>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a:buFont typeface="Wingdings" pitchFamily="2" charset="2"/>
              <a:buChar char="ü"/>
            </a:pPr>
            <a:r>
              <a:rPr lang="fr-FR" dirty="0" smtClean="0"/>
              <a:t>les nouveau-nés présentent une sensibilité accrue du centre respiratoire à la morphine, même une dose plus faible de morphine suffit pour provoquer une paralysie respiratoire.</a:t>
            </a:r>
          </a:p>
          <a:p>
            <a:pPr>
              <a:buFont typeface="Wingdings" pitchFamily="2" charset="2"/>
              <a:buChar char="ü"/>
            </a:pPr>
            <a:r>
              <a:rPr lang="fr-FR" dirty="0" smtClean="0"/>
              <a:t>Les  patients âgés présentent une sensibilité accrue du SNC aux benzodiazépines, ces derniers produits provoquent chez eux plus d’effets indésirables (effets sédatifs) que chez une population jeune. Il semble, que cette sensibilité est due à une différence au niveau des récepteurs aux BDZ.</a:t>
            </a:r>
          </a:p>
          <a:p>
            <a:pPr>
              <a:buNone/>
            </a:pPr>
            <a:r>
              <a:rPr lang="fr-FR" dirty="0" smtClean="0"/>
              <a:t> </a:t>
            </a:r>
          </a:p>
          <a:p>
            <a:pPr>
              <a:buFont typeface="Wingdings" pitchFamily="2" charset="2"/>
              <a:buChar char="ü"/>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405</TotalTime>
  <Words>1291</Words>
  <Application>Microsoft Office PowerPoint</Application>
  <PresentationFormat>Affichage à l'écran (4:3)</PresentationFormat>
  <Paragraphs>220</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Benjamin</dc:creator>
  <cp:lastModifiedBy>Benjamin</cp:lastModifiedBy>
  <cp:revision>68</cp:revision>
  <dcterms:created xsi:type="dcterms:W3CDTF">2014-10-31T20:48:01Z</dcterms:created>
  <dcterms:modified xsi:type="dcterms:W3CDTF">2014-11-04T09:37:43Z</dcterms:modified>
</cp:coreProperties>
</file>