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legacyDiagramText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Default Extension="gif" ContentType="image/gif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legacyDocTextInfo.bin" ContentType="application/vnd.ms-office.legacyDocTextInfo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60" r:id="rId5"/>
    <p:sldId id="279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89" r:id="rId17"/>
    <p:sldId id="274" r:id="rId18"/>
    <p:sldId id="292" r:id="rId19"/>
    <p:sldId id="293" r:id="rId20"/>
    <p:sldId id="294" r:id="rId21"/>
    <p:sldId id="290" r:id="rId22"/>
    <p:sldId id="288" r:id="rId23"/>
    <p:sldId id="287" r:id="rId24"/>
    <p:sldId id="286" r:id="rId25"/>
    <p:sldId id="285" r:id="rId26"/>
    <p:sldId id="284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911" autoAdjust="0"/>
    <p:restoredTop sz="94660"/>
  </p:normalViewPr>
  <p:slideViewPr>
    <p:cSldViewPr>
      <p:cViewPr>
        <p:scale>
          <a:sx n="93" d="100"/>
          <a:sy n="93" d="100"/>
        </p:scale>
        <p:origin x="858" y="9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06/relationships/legacyDocTextInfo" Target="legacyDocTextInfo.bin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71.png"/><Relationship Id="rId1" Type="http://schemas.openxmlformats.org/officeDocument/2006/relationships/image" Target="../media/image61.png"/><Relationship Id="rId4" Type="http://schemas.openxmlformats.org/officeDocument/2006/relationships/image" Target="../media/image91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11.png"/><Relationship Id="rId1" Type="http://schemas.openxmlformats.org/officeDocument/2006/relationships/image" Target="../media/image10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D79172-4F34-40D0-BF15-FAB390D90CD7}" type="doc">
      <dgm:prSet loTypeId="urn:microsoft.com/office/officeart/2005/8/layout/radial6" loCatId="cycle" qsTypeId="urn:microsoft.com/office/officeart/2005/8/quickstyle/3d4" qsCatId="3D" csTypeId="urn:microsoft.com/office/officeart/2005/8/colors/accent2_1" csCatId="accent2" phldr="1"/>
      <dgm:spPr/>
      <dgm:t>
        <a:bodyPr/>
        <a:lstStyle/>
        <a:p>
          <a:endParaRPr lang="fr-FR"/>
        </a:p>
      </dgm:t>
    </dgm:pt>
    <dgm:pt modelId="{8D3CF0AE-AD45-47EB-8E9E-B92410D34E60}">
      <dgm:prSet phldrT="[Texte]" custT="1"/>
      <dgm:spPr/>
      <dgm:t>
        <a:bodyPr/>
        <a:lstStyle/>
        <a:p>
          <a:r>
            <a:rPr lang="fr-FR" sz="2000" b="1" i="1" u="sng" dirty="0" smtClean="0"/>
            <a:t>Contraception</a:t>
          </a:r>
          <a:endParaRPr lang="fr-FR" sz="2000" b="1" i="1" u="sng" dirty="0"/>
        </a:p>
      </dgm:t>
    </dgm:pt>
    <dgm:pt modelId="{D331ED1B-00A1-4B74-9AD4-ED1AC38D1E1F}" type="parTrans" cxnId="{546331F1-9A5A-465A-B1BB-0992DAF3C408}">
      <dgm:prSet/>
      <dgm:spPr/>
      <dgm:t>
        <a:bodyPr/>
        <a:lstStyle/>
        <a:p>
          <a:endParaRPr lang="fr-FR"/>
        </a:p>
      </dgm:t>
    </dgm:pt>
    <dgm:pt modelId="{10C5786F-9F51-4705-A9E9-AA7816C1D24B}" type="sibTrans" cxnId="{546331F1-9A5A-465A-B1BB-0992DAF3C408}">
      <dgm:prSet/>
      <dgm:spPr/>
      <dgm:t>
        <a:bodyPr/>
        <a:lstStyle/>
        <a:p>
          <a:endParaRPr lang="fr-FR"/>
        </a:p>
      </dgm:t>
    </dgm:pt>
    <dgm:pt modelId="{CAF05472-DDF9-4580-9D4D-A3CBC70660A0}">
      <dgm:prSet phldrT="[Texte]" custT="1"/>
      <dgm:spPr/>
      <dgm:t>
        <a:bodyPr/>
        <a:lstStyle/>
        <a:p>
          <a:r>
            <a:rPr lang="fr-FR" sz="2000" b="1" i="1" dirty="0" smtClean="0"/>
            <a:t>efficacité</a:t>
          </a:r>
          <a:endParaRPr lang="fr-FR" sz="2000" b="1" i="1" dirty="0"/>
        </a:p>
      </dgm:t>
    </dgm:pt>
    <dgm:pt modelId="{64D10368-1235-452E-B40D-D042B7E9689C}" type="parTrans" cxnId="{47585201-03D6-47F5-8794-5DC57030FCDB}">
      <dgm:prSet/>
      <dgm:spPr/>
      <dgm:t>
        <a:bodyPr/>
        <a:lstStyle/>
        <a:p>
          <a:endParaRPr lang="fr-FR"/>
        </a:p>
      </dgm:t>
    </dgm:pt>
    <dgm:pt modelId="{4E956DBA-B75A-4379-A65A-4BC75F6B446B}" type="sibTrans" cxnId="{47585201-03D6-47F5-8794-5DC57030FCDB}">
      <dgm:prSet/>
      <dgm:spPr/>
      <dgm:t>
        <a:bodyPr/>
        <a:lstStyle/>
        <a:p>
          <a:endParaRPr lang="fr-FR"/>
        </a:p>
      </dgm:t>
    </dgm:pt>
    <dgm:pt modelId="{ADDA5D9D-5498-4CB8-8FC9-1173B1A94F31}">
      <dgm:prSet phldrT="[Texte]" custT="1"/>
      <dgm:spPr/>
      <dgm:t>
        <a:bodyPr/>
        <a:lstStyle/>
        <a:p>
          <a:r>
            <a:rPr lang="fr-FR" sz="2000" b="1" i="1" u="sng" dirty="0" smtClean="0"/>
            <a:t>Innocuité</a:t>
          </a:r>
          <a:endParaRPr lang="fr-FR" sz="2000" b="1" i="1" u="sng" dirty="0"/>
        </a:p>
      </dgm:t>
    </dgm:pt>
    <dgm:pt modelId="{6AAAC715-D8AB-4A18-973A-CFD94C985D60}" type="parTrans" cxnId="{1873A698-CE6A-46A5-BB33-8F0D80F4167B}">
      <dgm:prSet/>
      <dgm:spPr/>
      <dgm:t>
        <a:bodyPr/>
        <a:lstStyle/>
        <a:p>
          <a:endParaRPr lang="fr-FR"/>
        </a:p>
      </dgm:t>
    </dgm:pt>
    <dgm:pt modelId="{F68B1AC7-4C9A-4558-B62F-C91F9F0EEA55}" type="sibTrans" cxnId="{1873A698-CE6A-46A5-BB33-8F0D80F4167B}">
      <dgm:prSet/>
      <dgm:spPr/>
      <dgm:t>
        <a:bodyPr/>
        <a:lstStyle/>
        <a:p>
          <a:endParaRPr lang="fr-FR"/>
        </a:p>
      </dgm:t>
    </dgm:pt>
    <dgm:pt modelId="{4274444D-ED9E-455D-A7E5-614CC7664D8C}">
      <dgm:prSet phldrT="[Texte]" custT="1"/>
      <dgm:spPr/>
      <dgm:t>
        <a:bodyPr/>
        <a:lstStyle/>
        <a:p>
          <a:r>
            <a:rPr lang="fr-FR" sz="2000" b="1" i="1" dirty="0" smtClean="0"/>
            <a:t>réversibilité</a:t>
          </a:r>
          <a:endParaRPr lang="fr-FR" sz="2000" b="1" i="1" dirty="0"/>
        </a:p>
      </dgm:t>
    </dgm:pt>
    <dgm:pt modelId="{506D2D53-AC91-4B8A-9686-B5CB35C2CBD2}" type="parTrans" cxnId="{C274AB32-2CDD-4AC4-9327-0A5C096F1F92}">
      <dgm:prSet/>
      <dgm:spPr/>
      <dgm:t>
        <a:bodyPr/>
        <a:lstStyle/>
        <a:p>
          <a:endParaRPr lang="fr-FR"/>
        </a:p>
      </dgm:t>
    </dgm:pt>
    <dgm:pt modelId="{EAB5F87A-2F5C-4FEA-820C-0B5AF305714F}" type="sibTrans" cxnId="{C274AB32-2CDD-4AC4-9327-0A5C096F1F92}">
      <dgm:prSet/>
      <dgm:spPr/>
      <dgm:t>
        <a:bodyPr/>
        <a:lstStyle/>
        <a:p>
          <a:endParaRPr lang="fr-FR"/>
        </a:p>
      </dgm:t>
    </dgm:pt>
    <dgm:pt modelId="{A978E1B9-9524-4831-84E8-C603607D0081}" type="pres">
      <dgm:prSet presAssocID="{A4D79172-4F34-40D0-BF15-FAB390D90CD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D985EFD-560C-4A2A-A7DA-9176B813EC9D}" type="pres">
      <dgm:prSet presAssocID="{8D3CF0AE-AD45-47EB-8E9E-B92410D34E60}" presName="centerShape" presStyleLbl="node0" presStyleIdx="0" presStyleCnt="1" custScaleX="120354" custLinFactNeighborX="-200" custLinFactNeighborY="6903"/>
      <dgm:spPr/>
      <dgm:t>
        <a:bodyPr/>
        <a:lstStyle/>
        <a:p>
          <a:endParaRPr lang="fr-FR"/>
        </a:p>
      </dgm:t>
    </dgm:pt>
    <dgm:pt modelId="{D7FA246B-4C1F-48EE-918E-6C76F3BEEFBB}" type="pres">
      <dgm:prSet presAssocID="{CAF05472-DDF9-4580-9D4D-A3CBC70660A0}" presName="node" presStyleLbl="node1" presStyleIdx="0" presStyleCnt="3" custScaleX="126352" custScaleY="49700" custRadScaleRad="64523" custRadScaleInc="-177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F72534B-E603-4B5F-8D26-3ED2E1255DDD}" type="pres">
      <dgm:prSet presAssocID="{CAF05472-DDF9-4580-9D4D-A3CBC70660A0}" presName="dummy" presStyleCnt="0"/>
      <dgm:spPr/>
    </dgm:pt>
    <dgm:pt modelId="{12154200-9AA0-4096-A775-8CBAE7AC9F71}" type="pres">
      <dgm:prSet presAssocID="{4E956DBA-B75A-4379-A65A-4BC75F6B446B}" presName="sibTrans" presStyleLbl="sibTrans2D1" presStyleIdx="0" presStyleCnt="3" custLinFactNeighborX="-2760" custLinFactNeighborY="326"/>
      <dgm:spPr/>
      <dgm:t>
        <a:bodyPr/>
        <a:lstStyle/>
        <a:p>
          <a:endParaRPr lang="fr-FR"/>
        </a:p>
      </dgm:t>
    </dgm:pt>
    <dgm:pt modelId="{7FC4C9D0-B8E5-4AFC-919B-62408A309D2A}" type="pres">
      <dgm:prSet presAssocID="{ADDA5D9D-5498-4CB8-8FC9-1173B1A94F31}" presName="node" presStyleLbl="node1" presStyleIdx="1" presStyleCnt="3" custScaleX="163646" custScaleY="43990" custRadScaleRad="98067" custRadScaleInc="-4342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B94AF6B-7DE5-4C9B-B875-3150BDB934C5}" type="pres">
      <dgm:prSet presAssocID="{ADDA5D9D-5498-4CB8-8FC9-1173B1A94F31}" presName="dummy" presStyleCnt="0"/>
      <dgm:spPr/>
    </dgm:pt>
    <dgm:pt modelId="{F702F346-420E-428C-91F8-38B3A3BA02E3}" type="pres">
      <dgm:prSet presAssocID="{F68B1AC7-4C9A-4558-B62F-C91F9F0EEA55}" presName="sibTrans" presStyleLbl="sibTrans2D1" presStyleIdx="1" presStyleCnt="3"/>
      <dgm:spPr/>
      <dgm:t>
        <a:bodyPr/>
        <a:lstStyle/>
        <a:p>
          <a:endParaRPr lang="fr-FR"/>
        </a:p>
      </dgm:t>
    </dgm:pt>
    <dgm:pt modelId="{8A2BDCD6-EDC7-4A0E-A1BF-8F281665E94E}" type="pres">
      <dgm:prSet presAssocID="{4274444D-ED9E-455D-A7E5-614CC7664D8C}" presName="node" presStyleLbl="node1" presStyleIdx="2" presStyleCnt="3" custScaleX="143885" custScaleY="44750" custRadScaleRad="92756" custRadScaleInc="4118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E42A2C7-3AF1-4958-B931-3F20232D5BC8}" type="pres">
      <dgm:prSet presAssocID="{4274444D-ED9E-455D-A7E5-614CC7664D8C}" presName="dummy" presStyleCnt="0"/>
      <dgm:spPr/>
    </dgm:pt>
    <dgm:pt modelId="{18690B3A-8D2F-4B24-BA19-028E7E30FE11}" type="pres">
      <dgm:prSet presAssocID="{EAB5F87A-2F5C-4FEA-820C-0B5AF305714F}" presName="sibTrans" presStyleLbl="sibTrans2D1" presStyleIdx="2" presStyleCnt="3"/>
      <dgm:spPr/>
      <dgm:t>
        <a:bodyPr/>
        <a:lstStyle/>
        <a:p>
          <a:endParaRPr lang="fr-FR"/>
        </a:p>
      </dgm:t>
    </dgm:pt>
  </dgm:ptLst>
  <dgm:cxnLst>
    <dgm:cxn modelId="{4ED9F455-64BA-482D-AD01-86998679B829}" type="presOf" srcId="{F68B1AC7-4C9A-4558-B62F-C91F9F0EEA55}" destId="{F702F346-420E-428C-91F8-38B3A3BA02E3}" srcOrd="0" destOrd="0" presId="urn:microsoft.com/office/officeart/2005/8/layout/radial6"/>
    <dgm:cxn modelId="{546331F1-9A5A-465A-B1BB-0992DAF3C408}" srcId="{A4D79172-4F34-40D0-BF15-FAB390D90CD7}" destId="{8D3CF0AE-AD45-47EB-8E9E-B92410D34E60}" srcOrd="0" destOrd="0" parTransId="{D331ED1B-00A1-4B74-9AD4-ED1AC38D1E1F}" sibTransId="{10C5786F-9F51-4705-A9E9-AA7816C1D24B}"/>
    <dgm:cxn modelId="{A6013CA9-2A39-4CB2-93E3-6C02744D9B89}" type="presOf" srcId="{8D3CF0AE-AD45-47EB-8E9E-B92410D34E60}" destId="{AD985EFD-560C-4A2A-A7DA-9176B813EC9D}" srcOrd="0" destOrd="0" presId="urn:microsoft.com/office/officeart/2005/8/layout/radial6"/>
    <dgm:cxn modelId="{1873A698-CE6A-46A5-BB33-8F0D80F4167B}" srcId="{8D3CF0AE-AD45-47EB-8E9E-B92410D34E60}" destId="{ADDA5D9D-5498-4CB8-8FC9-1173B1A94F31}" srcOrd="1" destOrd="0" parTransId="{6AAAC715-D8AB-4A18-973A-CFD94C985D60}" sibTransId="{F68B1AC7-4C9A-4558-B62F-C91F9F0EEA55}"/>
    <dgm:cxn modelId="{73602C5F-546E-4315-9BE4-CD81A9250572}" type="presOf" srcId="{A4D79172-4F34-40D0-BF15-FAB390D90CD7}" destId="{A978E1B9-9524-4831-84E8-C603607D0081}" srcOrd="0" destOrd="0" presId="urn:microsoft.com/office/officeart/2005/8/layout/radial6"/>
    <dgm:cxn modelId="{1D62CA3E-3B3E-453A-9558-B8AEDAF4FAEB}" type="presOf" srcId="{ADDA5D9D-5498-4CB8-8FC9-1173B1A94F31}" destId="{7FC4C9D0-B8E5-4AFC-919B-62408A309D2A}" srcOrd="0" destOrd="0" presId="urn:microsoft.com/office/officeart/2005/8/layout/radial6"/>
    <dgm:cxn modelId="{05993D6E-1525-4B8C-81BB-7EE2DBA6CE25}" type="presOf" srcId="{CAF05472-DDF9-4580-9D4D-A3CBC70660A0}" destId="{D7FA246B-4C1F-48EE-918E-6C76F3BEEFBB}" srcOrd="0" destOrd="0" presId="urn:microsoft.com/office/officeart/2005/8/layout/radial6"/>
    <dgm:cxn modelId="{47585201-03D6-47F5-8794-5DC57030FCDB}" srcId="{8D3CF0AE-AD45-47EB-8E9E-B92410D34E60}" destId="{CAF05472-DDF9-4580-9D4D-A3CBC70660A0}" srcOrd="0" destOrd="0" parTransId="{64D10368-1235-452E-B40D-D042B7E9689C}" sibTransId="{4E956DBA-B75A-4379-A65A-4BC75F6B446B}"/>
    <dgm:cxn modelId="{C274AB32-2CDD-4AC4-9327-0A5C096F1F92}" srcId="{8D3CF0AE-AD45-47EB-8E9E-B92410D34E60}" destId="{4274444D-ED9E-455D-A7E5-614CC7664D8C}" srcOrd="2" destOrd="0" parTransId="{506D2D53-AC91-4B8A-9686-B5CB35C2CBD2}" sibTransId="{EAB5F87A-2F5C-4FEA-820C-0B5AF305714F}"/>
    <dgm:cxn modelId="{246497B0-DDA4-4FD9-B45F-59CE6006B3DA}" type="presOf" srcId="{4274444D-ED9E-455D-A7E5-614CC7664D8C}" destId="{8A2BDCD6-EDC7-4A0E-A1BF-8F281665E94E}" srcOrd="0" destOrd="0" presId="urn:microsoft.com/office/officeart/2005/8/layout/radial6"/>
    <dgm:cxn modelId="{964AD6B5-3BA5-49A7-B17D-4D5207E6BD7C}" type="presOf" srcId="{EAB5F87A-2F5C-4FEA-820C-0B5AF305714F}" destId="{18690B3A-8D2F-4B24-BA19-028E7E30FE11}" srcOrd="0" destOrd="0" presId="urn:microsoft.com/office/officeart/2005/8/layout/radial6"/>
    <dgm:cxn modelId="{C7644A22-3456-4465-B352-EB8BDCEAED75}" type="presOf" srcId="{4E956DBA-B75A-4379-A65A-4BC75F6B446B}" destId="{12154200-9AA0-4096-A775-8CBAE7AC9F71}" srcOrd="0" destOrd="0" presId="urn:microsoft.com/office/officeart/2005/8/layout/radial6"/>
    <dgm:cxn modelId="{C7E595C4-23B9-4D06-8E5F-260A62A659B6}" type="presParOf" srcId="{A978E1B9-9524-4831-84E8-C603607D0081}" destId="{AD985EFD-560C-4A2A-A7DA-9176B813EC9D}" srcOrd="0" destOrd="0" presId="urn:microsoft.com/office/officeart/2005/8/layout/radial6"/>
    <dgm:cxn modelId="{6BB6BD08-14A9-4E4D-85C9-A1CE7C6480E1}" type="presParOf" srcId="{A978E1B9-9524-4831-84E8-C603607D0081}" destId="{D7FA246B-4C1F-48EE-918E-6C76F3BEEFBB}" srcOrd="1" destOrd="0" presId="urn:microsoft.com/office/officeart/2005/8/layout/radial6"/>
    <dgm:cxn modelId="{F077E49F-093E-4999-9F20-9D2A7C3A3DC9}" type="presParOf" srcId="{A978E1B9-9524-4831-84E8-C603607D0081}" destId="{DF72534B-E603-4B5F-8D26-3ED2E1255DDD}" srcOrd="2" destOrd="0" presId="urn:microsoft.com/office/officeart/2005/8/layout/radial6"/>
    <dgm:cxn modelId="{EA46E4D1-36C6-4CD6-9CE9-42A943AEF35A}" type="presParOf" srcId="{A978E1B9-9524-4831-84E8-C603607D0081}" destId="{12154200-9AA0-4096-A775-8CBAE7AC9F71}" srcOrd="3" destOrd="0" presId="urn:microsoft.com/office/officeart/2005/8/layout/radial6"/>
    <dgm:cxn modelId="{F5610058-BF0F-4114-9D1F-FD92DB7628E8}" type="presParOf" srcId="{A978E1B9-9524-4831-84E8-C603607D0081}" destId="{7FC4C9D0-B8E5-4AFC-919B-62408A309D2A}" srcOrd="4" destOrd="0" presId="urn:microsoft.com/office/officeart/2005/8/layout/radial6"/>
    <dgm:cxn modelId="{BEA81CDF-3A9E-449D-A2AE-FF7ECBF4757D}" type="presParOf" srcId="{A978E1B9-9524-4831-84E8-C603607D0081}" destId="{1B94AF6B-7DE5-4C9B-B875-3150BDB934C5}" srcOrd="5" destOrd="0" presId="urn:microsoft.com/office/officeart/2005/8/layout/radial6"/>
    <dgm:cxn modelId="{80EF28A0-7A40-48EB-8F82-0B58A7E09C2A}" type="presParOf" srcId="{A978E1B9-9524-4831-84E8-C603607D0081}" destId="{F702F346-420E-428C-91F8-38B3A3BA02E3}" srcOrd="6" destOrd="0" presId="urn:microsoft.com/office/officeart/2005/8/layout/radial6"/>
    <dgm:cxn modelId="{80B74442-FC27-472C-94F7-5D1514A5F6EC}" type="presParOf" srcId="{A978E1B9-9524-4831-84E8-C603607D0081}" destId="{8A2BDCD6-EDC7-4A0E-A1BF-8F281665E94E}" srcOrd="7" destOrd="0" presId="urn:microsoft.com/office/officeart/2005/8/layout/radial6"/>
    <dgm:cxn modelId="{711193EF-ADA2-44BB-A4F9-E705BCA720A7}" type="presParOf" srcId="{A978E1B9-9524-4831-84E8-C603607D0081}" destId="{9E42A2C7-3AF1-4958-B931-3F20232D5BC8}" srcOrd="8" destOrd="0" presId="urn:microsoft.com/office/officeart/2005/8/layout/radial6"/>
    <dgm:cxn modelId="{EA62F60E-E823-48BB-9FB2-273CFEABC972}" type="presParOf" srcId="{A978E1B9-9524-4831-84E8-C603607D0081}" destId="{18690B3A-8D2F-4B24-BA19-028E7E30FE11}" srcOrd="9" destOrd="0" presId="urn:microsoft.com/office/officeart/2005/8/layout/radial6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F6E18C-78E1-4E17-972D-41F77F529409}" type="doc">
      <dgm:prSet loTypeId="urn:microsoft.com/office/officeart/2005/8/layout/hList3" loCatId="list" qsTypeId="urn:microsoft.com/office/officeart/2005/8/quickstyle/3d4" qsCatId="3D" csTypeId="urn:microsoft.com/office/officeart/2005/8/colors/accent2_5" csCatId="accent2" phldr="1"/>
      <dgm:spPr/>
      <dgm:t>
        <a:bodyPr/>
        <a:lstStyle/>
        <a:p>
          <a:endParaRPr lang="fr-FR"/>
        </a:p>
      </dgm:t>
    </dgm:pt>
    <dgm:pt modelId="{8DA60871-5DC3-4A98-B22C-6DC6078F899D}">
      <dgm:prSet phldrT="[Texte]" custT="1"/>
      <dgm:spPr/>
      <dgm:t>
        <a:bodyPr/>
        <a:lstStyle/>
        <a:p>
          <a:r>
            <a:rPr lang="fr-FR" sz="2000" dirty="0" smtClean="0"/>
            <a:t>Les </a:t>
          </a:r>
          <a:r>
            <a:rPr lang="fr-FR" sz="2000" dirty="0" err="1" smtClean="0"/>
            <a:t>porogestatifs</a:t>
          </a:r>
          <a:r>
            <a:rPr lang="fr-FR" sz="2000" dirty="0" smtClean="0"/>
            <a:t> de synthèse</a:t>
          </a:r>
          <a:endParaRPr lang="fr-FR" sz="2000" dirty="0"/>
        </a:p>
      </dgm:t>
    </dgm:pt>
    <dgm:pt modelId="{85DCADFC-724D-41FD-8C3C-EFFF787F16BB}" type="parTrans" cxnId="{4889C2BB-9DAF-418F-A1F6-0614F887BC8D}">
      <dgm:prSet/>
      <dgm:spPr/>
      <dgm:t>
        <a:bodyPr/>
        <a:lstStyle/>
        <a:p>
          <a:endParaRPr lang="fr-FR"/>
        </a:p>
      </dgm:t>
    </dgm:pt>
    <dgm:pt modelId="{E373C15C-30E2-4B92-98A3-4FF39FA2BC17}" type="sibTrans" cxnId="{4889C2BB-9DAF-418F-A1F6-0614F887BC8D}">
      <dgm:prSet/>
      <dgm:spPr/>
      <dgm:t>
        <a:bodyPr/>
        <a:lstStyle/>
        <a:p>
          <a:endParaRPr lang="fr-FR"/>
        </a:p>
      </dgm:t>
    </dgm:pt>
    <dgm:pt modelId="{1A13356D-DCDF-4DEB-A8E1-7B0FD21AE666}">
      <dgm:prSet phldrT="[Texte]" custT="1"/>
      <dgm:spPr/>
      <dgm:t>
        <a:bodyPr/>
        <a:lstStyle/>
        <a:p>
          <a:pPr algn="ctr"/>
          <a:r>
            <a:rPr lang="fr-FR" sz="1400" b="1" i="1" u="sng" smtClean="0"/>
            <a:t>19 nor stéroïdes androstane:</a:t>
          </a:r>
        </a:p>
        <a:p>
          <a:pPr algn="ctr"/>
          <a:endParaRPr lang="fr-FR" sz="1400" b="1" i="1" u="sng" smtClean="0"/>
        </a:p>
        <a:p>
          <a:pPr algn="l"/>
          <a:r>
            <a:rPr lang="fr-FR" sz="1400" b="1" i="1" u="none" smtClean="0"/>
            <a:t> - </a:t>
          </a:r>
          <a:r>
            <a:rPr lang="fr-FR" sz="1600" b="1" i="1" u="none" smtClean="0"/>
            <a:t>1</a:t>
          </a:r>
          <a:r>
            <a:rPr lang="fr-FR" sz="1600" b="1" i="1" u="none" baseline="30000" smtClean="0"/>
            <a:t>ère</a:t>
          </a:r>
          <a:r>
            <a:rPr lang="fr-FR" sz="1600" b="1" i="1" u="none" smtClean="0"/>
            <a:t>  génération (</a:t>
          </a:r>
          <a:r>
            <a:rPr lang="fr-FR" sz="1600" b="1" i="1" smtClean="0"/>
            <a:t>noréthistérone)</a:t>
          </a:r>
          <a:endParaRPr lang="fr-FR" sz="1600" b="1" i="1" u="none" smtClean="0"/>
        </a:p>
        <a:p>
          <a:pPr algn="ctr"/>
          <a:r>
            <a:rPr lang="fr-FR" sz="1600" b="1" i="1" u="none" smtClean="0"/>
            <a:t>- 2</a:t>
          </a:r>
          <a:r>
            <a:rPr lang="fr-FR" sz="1600" b="1" i="1" u="none" baseline="30000" smtClean="0"/>
            <a:t>ème</a:t>
          </a:r>
          <a:r>
            <a:rPr lang="fr-FR" sz="1600" b="1" i="1" u="none" smtClean="0"/>
            <a:t> génération (</a:t>
          </a:r>
          <a:r>
            <a:rPr lang="fr-FR" sz="1600" smtClean="0"/>
            <a:t>lévonorgestrol)</a:t>
          </a:r>
          <a:endParaRPr lang="fr-FR" sz="1600" b="1" i="1" u="none" smtClean="0"/>
        </a:p>
        <a:p>
          <a:pPr algn="ctr"/>
          <a:r>
            <a:rPr lang="fr-FR" sz="1600" b="1" i="1" u="none" smtClean="0"/>
            <a:t>- 3</a:t>
          </a:r>
          <a:r>
            <a:rPr lang="fr-FR" sz="1600" b="1" i="1" u="none" baseline="30000" smtClean="0"/>
            <a:t>ème</a:t>
          </a:r>
          <a:r>
            <a:rPr lang="fr-FR" sz="1600" b="1" i="1" u="none" smtClean="0"/>
            <a:t> génération  (</a:t>
          </a:r>
          <a:r>
            <a:rPr lang="fr-FR" sz="1600" smtClean="0"/>
            <a:t>gestodène)</a:t>
          </a:r>
          <a:r>
            <a:rPr lang="fr-FR" sz="1600" b="1" i="1" u="none" smtClean="0"/>
            <a:t> </a:t>
          </a:r>
          <a:endParaRPr lang="fr-FR" sz="1600" b="1" i="1" u="none" dirty="0"/>
        </a:p>
      </dgm:t>
    </dgm:pt>
    <dgm:pt modelId="{5D93C482-9796-4A3E-A359-77CF56BE97B5}" type="parTrans" cxnId="{40FC08FB-D4EB-4592-AA37-495BFED9F695}">
      <dgm:prSet/>
      <dgm:spPr/>
      <dgm:t>
        <a:bodyPr/>
        <a:lstStyle/>
        <a:p>
          <a:endParaRPr lang="fr-FR"/>
        </a:p>
      </dgm:t>
    </dgm:pt>
    <dgm:pt modelId="{9BC7B0CB-96D2-472E-9E40-80A6854CADAA}" type="sibTrans" cxnId="{40FC08FB-D4EB-4592-AA37-495BFED9F695}">
      <dgm:prSet/>
      <dgm:spPr/>
      <dgm:t>
        <a:bodyPr/>
        <a:lstStyle/>
        <a:p>
          <a:endParaRPr lang="fr-FR"/>
        </a:p>
      </dgm:t>
    </dgm:pt>
    <dgm:pt modelId="{9ADCED87-5801-441B-B3DA-30B8C488DBD0}">
      <dgm:prSet phldrT="[Texte]" custT="1"/>
      <dgm:spPr/>
      <dgm:t>
        <a:bodyPr/>
        <a:lstStyle/>
        <a:p>
          <a:pPr algn="ctr" rtl="0"/>
          <a:r>
            <a:rPr lang="fr-FR" sz="1400" b="1" i="1" u="sng" dirty="0" smtClean="0"/>
            <a:t>Dérivés de la 17 </a:t>
          </a:r>
          <a:r>
            <a:rPr lang="fr-FR" sz="1400" b="1" i="1" u="sng" dirty="0" err="1" smtClean="0"/>
            <a:t>hydroxyprogestérone</a:t>
          </a:r>
          <a:r>
            <a:rPr lang="fr-FR" sz="1400" b="1" i="1" u="sng" dirty="0" smtClean="0"/>
            <a:t> (groupe </a:t>
          </a:r>
          <a:r>
            <a:rPr lang="fr-FR" sz="1400" b="1" i="1" u="sng" dirty="0" err="1" smtClean="0"/>
            <a:t>prégnane</a:t>
          </a:r>
          <a:r>
            <a:rPr lang="fr-FR" sz="1400" b="1" i="1" u="sng" dirty="0" smtClean="0"/>
            <a:t>) :</a:t>
          </a:r>
        </a:p>
        <a:p>
          <a:pPr algn="l" rtl="0"/>
          <a:r>
            <a:rPr lang="fr-FR" sz="1400" dirty="0" smtClean="0"/>
            <a:t> - L’acétate de </a:t>
          </a:r>
          <a:r>
            <a:rPr lang="fr-FR" sz="1400" dirty="0" err="1" smtClean="0"/>
            <a:t>médroxyprogestérone</a:t>
          </a:r>
          <a:r>
            <a:rPr lang="fr-FR" sz="1400" dirty="0" smtClean="0"/>
            <a:t> </a:t>
          </a:r>
        </a:p>
        <a:p>
          <a:pPr algn="l" rtl="0"/>
          <a:r>
            <a:rPr lang="fr-FR" sz="1400" dirty="0" smtClean="0"/>
            <a:t>- L’acétate de </a:t>
          </a:r>
          <a:r>
            <a:rPr lang="fr-FR" sz="1400" dirty="0" err="1" smtClean="0"/>
            <a:t>cyprotèrone</a:t>
          </a:r>
          <a:r>
            <a:rPr lang="fr-FR" sz="1400" dirty="0" smtClean="0"/>
            <a:t> </a:t>
          </a:r>
          <a:endParaRPr lang="fr-FR" sz="1400" b="1" i="1" u="sng" dirty="0" smtClean="0"/>
        </a:p>
        <a:p>
          <a:pPr algn="ctr" rtl="0"/>
          <a:endParaRPr lang="fr-FR" sz="1400" dirty="0"/>
        </a:p>
      </dgm:t>
    </dgm:pt>
    <dgm:pt modelId="{1EB7613E-30D3-4241-97E2-84909BB94BE2}" type="parTrans" cxnId="{F1120605-0A13-4F09-BD19-5CE1513F1807}">
      <dgm:prSet/>
      <dgm:spPr/>
      <dgm:t>
        <a:bodyPr/>
        <a:lstStyle/>
        <a:p>
          <a:endParaRPr lang="fr-FR"/>
        </a:p>
      </dgm:t>
    </dgm:pt>
    <dgm:pt modelId="{EDF29441-A411-4EF0-907A-79B09E150533}" type="sibTrans" cxnId="{F1120605-0A13-4F09-BD19-5CE1513F1807}">
      <dgm:prSet/>
      <dgm:spPr/>
      <dgm:t>
        <a:bodyPr/>
        <a:lstStyle/>
        <a:p>
          <a:endParaRPr lang="fr-FR"/>
        </a:p>
      </dgm:t>
    </dgm:pt>
    <dgm:pt modelId="{4F4FEBC4-E930-4E7B-858F-49AB90A5B2D1}">
      <dgm:prSet phldrT="[Texte]" custT="1"/>
      <dgm:spPr/>
      <dgm:t>
        <a:bodyPr/>
        <a:lstStyle/>
        <a:p>
          <a:pPr algn="ctr"/>
          <a:r>
            <a:rPr lang="fr-FR" sz="1400" b="1" i="1" u="sng" smtClean="0"/>
            <a:t>Dérivés 19 nor prégnane</a:t>
          </a:r>
          <a:r>
            <a:rPr lang="fr-FR" sz="2300" b="1" i="1" u="sng" smtClean="0"/>
            <a:t> </a:t>
          </a:r>
        </a:p>
        <a:p>
          <a:pPr algn="l"/>
          <a:r>
            <a:rPr lang="fr-FR" sz="1400" smtClean="0"/>
            <a:t>- promégestone (Surgestone*)</a:t>
          </a:r>
        </a:p>
        <a:p>
          <a:pPr algn="l"/>
          <a:r>
            <a:rPr lang="fr-FR" sz="1400" smtClean="0"/>
            <a:t>- l’acétate de normégestrol (Lutényl*). </a:t>
          </a:r>
          <a:endParaRPr lang="fr-FR" sz="1400" dirty="0"/>
        </a:p>
      </dgm:t>
    </dgm:pt>
    <dgm:pt modelId="{5FBB334E-9F9B-445C-A2F5-E72FFEC66FE7}" type="parTrans" cxnId="{9829DE94-5E21-43E1-A604-E23D8B6150BB}">
      <dgm:prSet/>
      <dgm:spPr/>
      <dgm:t>
        <a:bodyPr/>
        <a:lstStyle/>
        <a:p>
          <a:endParaRPr lang="fr-FR"/>
        </a:p>
      </dgm:t>
    </dgm:pt>
    <dgm:pt modelId="{AB11DDB1-19C2-49B0-9A3A-A691D60E112E}" type="sibTrans" cxnId="{9829DE94-5E21-43E1-A604-E23D8B6150BB}">
      <dgm:prSet/>
      <dgm:spPr/>
      <dgm:t>
        <a:bodyPr/>
        <a:lstStyle/>
        <a:p>
          <a:endParaRPr lang="fr-FR"/>
        </a:p>
      </dgm:t>
    </dgm:pt>
    <dgm:pt modelId="{B1BED99E-E9BA-4A07-BE72-7DCB7A0852D2}" type="pres">
      <dgm:prSet presAssocID="{95F6E18C-78E1-4E17-972D-41F77F52940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97E7B30-52C3-4DFE-A0FD-A390A56B8A5A}" type="pres">
      <dgm:prSet presAssocID="{8DA60871-5DC3-4A98-B22C-6DC6078F899D}" presName="roof" presStyleLbl="dkBgShp" presStyleIdx="0" presStyleCnt="2" custScaleY="60787" custLinFactNeighborX="-1" custLinFactNeighborY="-8333"/>
      <dgm:spPr/>
      <dgm:t>
        <a:bodyPr/>
        <a:lstStyle/>
        <a:p>
          <a:endParaRPr lang="fr-FR"/>
        </a:p>
      </dgm:t>
    </dgm:pt>
    <dgm:pt modelId="{0AEA5916-9B46-402B-803A-48B05BE115F4}" type="pres">
      <dgm:prSet presAssocID="{8DA60871-5DC3-4A98-B22C-6DC6078F899D}" presName="pillars" presStyleCnt="0"/>
      <dgm:spPr/>
      <dgm:t>
        <a:bodyPr/>
        <a:lstStyle/>
        <a:p>
          <a:endParaRPr lang="fr-FR"/>
        </a:p>
      </dgm:t>
    </dgm:pt>
    <dgm:pt modelId="{C039F119-1F9A-47B5-9F1C-0AF0448FA42F}" type="pres">
      <dgm:prSet presAssocID="{8DA60871-5DC3-4A98-B22C-6DC6078F899D}" presName="pillar1" presStyleLbl="node1" presStyleIdx="0" presStyleCnt="3" custScaleX="150921" custScaleY="119005" custLinFactNeighborX="-97" custLinFactNeighborY="-364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7A1651B-ADC0-4BB0-B55F-2E5549D737DC}" type="pres">
      <dgm:prSet presAssocID="{9ADCED87-5801-441B-B3DA-30B8C488DBD0}" presName="pillarX" presStyleLbl="node1" presStyleIdx="1" presStyleCnt="3" custScaleX="155760" custScaleY="119161" custLinFactNeighborX="-4026" custLinFactNeighborY="-360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F418279-BB6E-4CA1-808C-47B4C943D5DF}" type="pres">
      <dgm:prSet presAssocID="{4F4FEBC4-E930-4E7B-858F-49AB90A5B2D1}" presName="pillarX" presStyleLbl="node1" presStyleIdx="2" presStyleCnt="3" custScaleX="134075" custScaleY="118751" custLinFactNeighborY="-351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44AFC9F-68EF-440C-8169-85F301CE5AB7}" type="pres">
      <dgm:prSet presAssocID="{8DA60871-5DC3-4A98-B22C-6DC6078F899D}" presName="base" presStyleLbl="dkBgShp" presStyleIdx="1" presStyleCnt="2" custLinFactNeighborY="85788"/>
      <dgm:spPr/>
      <dgm:t>
        <a:bodyPr/>
        <a:lstStyle/>
        <a:p>
          <a:endParaRPr lang="fr-FR"/>
        </a:p>
      </dgm:t>
    </dgm:pt>
  </dgm:ptLst>
  <dgm:cxnLst>
    <dgm:cxn modelId="{14C2176A-E312-413A-9318-B3AA7A235B74}" type="presOf" srcId="{4F4FEBC4-E930-4E7B-858F-49AB90A5B2D1}" destId="{1F418279-BB6E-4CA1-808C-47B4C943D5DF}" srcOrd="0" destOrd="0" presId="urn:microsoft.com/office/officeart/2005/8/layout/hList3"/>
    <dgm:cxn modelId="{7DEF289B-ECEE-4B57-A8A9-2C0C6FE83EFB}" type="presOf" srcId="{1A13356D-DCDF-4DEB-A8E1-7B0FD21AE666}" destId="{C039F119-1F9A-47B5-9F1C-0AF0448FA42F}" srcOrd="0" destOrd="0" presId="urn:microsoft.com/office/officeart/2005/8/layout/hList3"/>
    <dgm:cxn modelId="{3588BA7F-25B2-4842-A2FF-E9E6A6917483}" type="presOf" srcId="{8DA60871-5DC3-4A98-B22C-6DC6078F899D}" destId="{C97E7B30-52C3-4DFE-A0FD-A390A56B8A5A}" srcOrd="0" destOrd="0" presId="urn:microsoft.com/office/officeart/2005/8/layout/hList3"/>
    <dgm:cxn modelId="{53B57ABD-D7F5-455D-B588-0E1A702E70D4}" type="presOf" srcId="{9ADCED87-5801-441B-B3DA-30B8C488DBD0}" destId="{D7A1651B-ADC0-4BB0-B55F-2E5549D737DC}" srcOrd="0" destOrd="0" presId="urn:microsoft.com/office/officeart/2005/8/layout/hList3"/>
    <dgm:cxn modelId="{16F886BB-776E-4F18-8632-0B03D097A997}" type="presOf" srcId="{95F6E18C-78E1-4E17-972D-41F77F529409}" destId="{B1BED99E-E9BA-4A07-BE72-7DCB7A0852D2}" srcOrd="0" destOrd="0" presId="urn:microsoft.com/office/officeart/2005/8/layout/hList3"/>
    <dgm:cxn modelId="{4889C2BB-9DAF-418F-A1F6-0614F887BC8D}" srcId="{95F6E18C-78E1-4E17-972D-41F77F529409}" destId="{8DA60871-5DC3-4A98-B22C-6DC6078F899D}" srcOrd="0" destOrd="0" parTransId="{85DCADFC-724D-41FD-8C3C-EFFF787F16BB}" sibTransId="{E373C15C-30E2-4B92-98A3-4FF39FA2BC17}"/>
    <dgm:cxn modelId="{40FC08FB-D4EB-4592-AA37-495BFED9F695}" srcId="{8DA60871-5DC3-4A98-B22C-6DC6078F899D}" destId="{1A13356D-DCDF-4DEB-A8E1-7B0FD21AE666}" srcOrd="0" destOrd="0" parTransId="{5D93C482-9796-4A3E-A359-77CF56BE97B5}" sibTransId="{9BC7B0CB-96D2-472E-9E40-80A6854CADAA}"/>
    <dgm:cxn modelId="{9829DE94-5E21-43E1-A604-E23D8B6150BB}" srcId="{8DA60871-5DC3-4A98-B22C-6DC6078F899D}" destId="{4F4FEBC4-E930-4E7B-858F-49AB90A5B2D1}" srcOrd="2" destOrd="0" parTransId="{5FBB334E-9F9B-445C-A2F5-E72FFEC66FE7}" sibTransId="{AB11DDB1-19C2-49B0-9A3A-A691D60E112E}"/>
    <dgm:cxn modelId="{F1120605-0A13-4F09-BD19-5CE1513F1807}" srcId="{8DA60871-5DC3-4A98-B22C-6DC6078F899D}" destId="{9ADCED87-5801-441B-B3DA-30B8C488DBD0}" srcOrd="1" destOrd="0" parTransId="{1EB7613E-30D3-4241-97E2-84909BB94BE2}" sibTransId="{EDF29441-A411-4EF0-907A-79B09E150533}"/>
    <dgm:cxn modelId="{3FDED52A-D2C2-457B-A420-8ACBF4532A15}" type="presParOf" srcId="{B1BED99E-E9BA-4A07-BE72-7DCB7A0852D2}" destId="{C97E7B30-52C3-4DFE-A0FD-A390A56B8A5A}" srcOrd="0" destOrd="0" presId="urn:microsoft.com/office/officeart/2005/8/layout/hList3"/>
    <dgm:cxn modelId="{01A4B9C5-D7DF-49B9-AE17-335A2DA602FB}" type="presParOf" srcId="{B1BED99E-E9BA-4A07-BE72-7DCB7A0852D2}" destId="{0AEA5916-9B46-402B-803A-48B05BE115F4}" srcOrd="1" destOrd="0" presId="urn:microsoft.com/office/officeart/2005/8/layout/hList3"/>
    <dgm:cxn modelId="{D90A2F21-CC96-4DE6-A30D-153DA39A142C}" type="presParOf" srcId="{0AEA5916-9B46-402B-803A-48B05BE115F4}" destId="{C039F119-1F9A-47B5-9F1C-0AF0448FA42F}" srcOrd="0" destOrd="0" presId="urn:microsoft.com/office/officeart/2005/8/layout/hList3"/>
    <dgm:cxn modelId="{C6AD2E38-69C8-4FD7-909C-D47E277451E6}" type="presParOf" srcId="{0AEA5916-9B46-402B-803A-48B05BE115F4}" destId="{D7A1651B-ADC0-4BB0-B55F-2E5549D737DC}" srcOrd="1" destOrd="0" presId="urn:microsoft.com/office/officeart/2005/8/layout/hList3"/>
    <dgm:cxn modelId="{E38AEB15-98ED-4136-BBEE-7CFCADE1D921}" type="presParOf" srcId="{0AEA5916-9B46-402B-803A-48B05BE115F4}" destId="{1F418279-BB6E-4CA1-808C-47B4C943D5DF}" srcOrd="2" destOrd="0" presId="urn:microsoft.com/office/officeart/2005/8/layout/hList3"/>
    <dgm:cxn modelId="{49BFA74A-AE5F-45F0-BED6-4467B142A1C7}" type="presParOf" srcId="{B1BED99E-E9BA-4A07-BE72-7DCB7A0852D2}" destId="{844AFC9F-68EF-440C-8169-85F301CE5AB7}" srcOrd="2" destOrd="0" presId="urn:microsoft.com/office/officeart/2005/8/layout/hList3"/>
  </dgm:cxnLst>
  <dgm:bg>
    <a:noFill/>
  </dgm:bg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CBDFE0-2A78-4D8E-909B-8A6BCDFF1287}" type="doc">
      <dgm:prSet loTypeId="urn:microsoft.com/office/officeart/2005/8/layout/vList4" loCatId="list" qsTypeId="urn:microsoft.com/office/officeart/2005/8/quickstyle/3d4" qsCatId="3D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5B91467C-E39C-49DA-B1F8-527ACBB088B8}">
      <dgm:prSet phldrT="[Texte]" custT="1"/>
      <dgm:spPr/>
      <dgm:t>
        <a:bodyPr/>
        <a:lstStyle/>
        <a:p>
          <a:r>
            <a:rPr lang="fr-FR" sz="1800" b="1" dirty="0" smtClean="0"/>
            <a:t>-</a:t>
          </a:r>
          <a:r>
            <a:rPr lang="fr-FR" sz="1600" b="1" dirty="0" smtClean="0"/>
            <a:t>Les E de synthèse et les p de 1ére et 2ème générations ↑ la synthèse de l’angiotensine et la PA.</a:t>
          </a:r>
        </a:p>
        <a:p>
          <a:r>
            <a:rPr lang="fr-FR" sz="1600" b="1" dirty="0" smtClean="0"/>
            <a:t>-Les P micro dosés ne modifient pas la PA.</a:t>
          </a:r>
          <a:endParaRPr lang="fr-FR" sz="1600" b="1" dirty="0"/>
        </a:p>
      </dgm:t>
    </dgm:pt>
    <dgm:pt modelId="{33272F92-D397-4F7A-967A-9B4F50F97B5B}" type="parTrans" cxnId="{6E921579-2D1E-4807-8558-07DAF6E3FAA1}">
      <dgm:prSet/>
      <dgm:spPr/>
      <dgm:t>
        <a:bodyPr/>
        <a:lstStyle/>
        <a:p>
          <a:endParaRPr lang="fr-FR"/>
        </a:p>
      </dgm:t>
    </dgm:pt>
    <dgm:pt modelId="{C91666F0-C31E-4A7C-834E-5986636020E5}" type="sibTrans" cxnId="{6E921579-2D1E-4807-8558-07DAF6E3FAA1}">
      <dgm:prSet/>
      <dgm:spPr/>
      <dgm:t>
        <a:bodyPr/>
        <a:lstStyle/>
        <a:p>
          <a:endParaRPr lang="fr-FR"/>
        </a:p>
      </dgm:t>
    </dgm:pt>
    <dgm:pt modelId="{62F24C53-BE0D-4490-8162-C94F450C7F97}">
      <dgm:prSet phldrT="[Texte]" custT="1"/>
      <dgm:spPr/>
      <dgm:t>
        <a:bodyPr/>
        <a:lstStyle/>
        <a:p>
          <a:r>
            <a:rPr lang="fr-FR" sz="1400" dirty="0" smtClean="0"/>
            <a:t>-</a:t>
          </a:r>
          <a:r>
            <a:rPr lang="fr-FR" sz="1600" b="1" dirty="0" smtClean="0"/>
            <a:t>Accidents thromboemboliques veineux</a:t>
          </a:r>
        </a:p>
        <a:p>
          <a:r>
            <a:rPr lang="fr-FR" sz="1600" b="1" dirty="0" smtClean="0"/>
            <a:t>-Accidents vasculaires cérébraux</a:t>
          </a:r>
        </a:p>
        <a:p>
          <a:r>
            <a:rPr lang="fr-FR" sz="1600" b="1" dirty="0" smtClean="0"/>
            <a:t>-Accidents coronariens</a:t>
          </a:r>
          <a:endParaRPr lang="fr-FR" sz="1600" b="1" dirty="0"/>
        </a:p>
      </dgm:t>
    </dgm:pt>
    <dgm:pt modelId="{C6C0925E-94E2-444A-89AE-D78BC77C19EF}" type="parTrans" cxnId="{C6C1EDA8-6846-4C0F-B959-77DD07325537}">
      <dgm:prSet/>
      <dgm:spPr/>
      <dgm:t>
        <a:bodyPr/>
        <a:lstStyle/>
        <a:p>
          <a:endParaRPr lang="fr-FR"/>
        </a:p>
      </dgm:t>
    </dgm:pt>
    <dgm:pt modelId="{A261197B-37B8-4327-B346-7B2FD22377B7}" type="sibTrans" cxnId="{C6C1EDA8-6846-4C0F-B959-77DD07325537}">
      <dgm:prSet/>
      <dgm:spPr/>
      <dgm:t>
        <a:bodyPr/>
        <a:lstStyle/>
        <a:p>
          <a:endParaRPr lang="fr-FR"/>
        </a:p>
      </dgm:t>
    </dgm:pt>
    <dgm:pt modelId="{B9A2D3D0-39B2-4B66-906E-C0E3FD3827D8}">
      <dgm:prSet phldrT="[Texte]" custT="1"/>
      <dgm:spPr/>
      <dgm:t>
        <a:bodyPr/>
        <a:lstStyle/>
        <a:p>
          <a:r>
            <a:rPr lang="fr-FR" sz="1800" dirty="0" smtClean="0"/>
            <a:t>-</a:t>
          </a:r>
          <a:r>
            <a:rPr lang="fr-FR" sz="1600" b="1" dirty="0" smtClean="0"/>
            <a:t>Retentissement hépatique</a:t>
          </a:r>
        </a:p>
        <a:p>
          <a:r>
            <a:rPr lang="fr-FR" sz="1600" b="1" dirty="0" smtClean="0"/>
            <a:t>-Métabolisme glucidique= intolérance au glucose</a:t>
          </a:r>
        </a:p>
        <a:p>
          <a:r>
            <a:rPr lang="fr-FR" sz="1600" b="1" dirty="0" smtClean="0"/>
            <a:t>-Métabolisme lipidique:      estrogènes     HDL,TG:  progestérone      HDL,    LDL.</a:t>
          </a:r>
        </a:p>
        <a:p>
          <a:r>
            <a:rPr lang="fr-FR" sz="1600" b="1" dirty="0" smtClean="0"/>
            <a:t>-Lithiase biliaire</a:t>
          </a:r>
        </a:p>
        <a:p>
          <a:r>
            <a:rPr lang="fr-FR" sz="1600" b="1" dirty="0" smtClean="0"/>
            <a:t>-Tumeurs hépatiques</a:t>
          </a:r>
        </a:p>
      </dgm:t>
    </dgm:pt>
    <dgm:pt modelId="{597A49D0-9376-4BA2-A33F-F6505C0E1EB4}" type="parTrans" cxnId="{8EE542A0-6A93-4777-A1DC-CE2290E28849}">
      <dgm:prSet/>
      <dgm:spPr/>
      <dgm:t>
        <a:bodyPr/>
        <a:lstStyle/>
        <a:p>
          <a:endParaRPr lang="fr-FR"/>
        </a:p>
      </dgm:t>
    </dgm:pt>
    <dgm:pt modelId="{C0D11236-FDD5-4A6E-9DC5-24693B521F8C}" type="sibTrans" cxnId="{8EE542A0-6A93-4777-A1DC-CE2290E28849}">
      <dgm:prSet/>
      <dgm:spPr/>
      <dgm:t>
        <a:bodyPr/>
        <a:lstStyle/>
        <a:p>
          <a:endParaRPr lang="fr-FR"/>
        </a:p>
      </dgm:t>
    </dgm:pt>
    <dgm:pt modelId="{B3E8B2E4-3015-4233-B8D0-02C50913B7AA}">
      <dgm:prSet phldrT="[Texte]" custT="1"/>
      <dgm:spPr/>
      <dgm:t>
        <a:bodyPr/>
        <a:lstStyle/>
        <a:p>
          <a:r>
            <a:rPr lang="fr-FR" sz="1600" b="1" dirty="0" smtClean="0">
              <a:solidFill>
                <a:schemeClr val="bg1">
                  <a:lumMod val="85000"/>
                </a:schemeClr>
              </a:solidFill>
            </a:rPr>
            <a:t>Cancer de l’endomètre</a:t>
          </a:r>
          <a:r>
            <a:rPr lang="fr-FR" sz="1600" b="1" dirty="0" smtClean="0">
              <a:solidFill>
                <a:schemeClr val="accent4">
                  <a:lumMod val="40000"/>
                  <a:lumOff val="60000"/>
                </a:schemeClr>
              </a:solidFill>
            </a:rPr>
            <a:t>: </a:t>
          </a:r>
          <a:r>
            <a:rPr lang="fr-FR" sz="1600" b="1" dirty="0" smtClean="0"/>
            <a:t>pas d’augmentation   </a:t>
          </a:r>
        </a:p>
        <a:p>
          <a:r>
            <a:rPr lang="fr-FR" sz="1600" b="1" dirty="0" smtClean="0"/>
            <a:t> </a:t>
          </a:r>
          <a:r>
            <a:rPr lang="fr-FR" sz="1600" b="1" dirty="0" smtClean="0">
              <a:solidFill>
                <a:schemeClr val="bg1">
                  <a:lumMod val="85000"/>
                </a:schemeClr>
              </a:solidFill>
            </a:rPr>
            <a:t>Cancer de l’ovaire</a:t>
          </a:r>
          <a:r>
            <a:rPr lang="fr-FR" sz="1600" b="1" dirty="0" smtClean="0"/>
            <a:t>:  un effet protecteur.</a:t>
          </a:r>
        </a:p>
        <a:p>
          <a:r>
            <a:rPr lang="fr-FR" sz="1600" b="1" dirty="0" smtClean="0">
              <a:solidFill>
                <a:schemeClr val="bg1">
                  <a:lumMod val="85000"/>
                </a:schemeClr>
              </a:solidFill>
            </a:rPr>
            <a:t>Cancer du col:  </a:t>
          </a:r>
          <a:r>
            <a:rPr lang="fr-FR" sz="1600" b="1" dirty="0" smtClean="0"/>
            <a:t>augmentation du taux</a:t>
          </a:r>
        </a:p>
        <a:p>
          <a:r>
            <a:rPr lang="fr-FR" sz="1600" b="1" dirty="0" smtClean="0">
              <a:solidFill>
                <a:schemeClr val="bg1">
                  <a:lumMod val="85000"/>
                </a:schemeClr>
              </a:solidFill>
            </a:rPr>
            <a:t>.Cancer du sein</a:t>
          </a:r>
          <a:r>
            <a:rPr lang="fr-FR" sz="1600" b="1" dirty="0" smtClean="0"/>
            <a:t>: augmentation non significative.</a:t>
          </a:r>
          <a:endParaRPr lang="fr-FR" sz="1600" b="1" dirty="0"/>
        </a:p>
      </dgm:t>
    </dgm:pt>
    <dgm:pt modelId="{53A814E8-3549-4983-AA8D-D4981ECA40CA}" type="parTrans" cxnId="{FE249E7C-BA88-4599-8358-46579362946B}">
      <dgm:prSet/>
      <dgm:spPr/>
      <dgm:t>
        <a:bodyPr/>
        <a:lstStyle/>
        <a:p>
          <a:endParaRPr lang="fr-FR"/>
        </a:p>
      </dgm:t>
    </dgm:pt>
    <dgm:pt modelId="{27804535-C66B-44DE-9772-AAC1A46E7E92}" type="sibTrans" cxnId="{FE249E7C-BA88-4599-8358-46579362946B}">
      <dgm:prSet/>
      <dgm:spPr/>
      <dgm:t>
        <a:bodyPr/>
        <a:lstStyle/>
        <a:p>
          <a:endParaRPr lang="fr-FR"/>
        </a:p>
      </dgm:t>
    </dgm:pt>
    <dgm:pt modelId="{E508D8B3-6B4A-4A6C-B734-C0955A348BFD}" type="pres">
      <dgm:prSet presAssocID="{9ACBDFE0-2A78-4D8E-909B-8A6BCDFF128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BECD639-F0D7-4701-AF6B-3203F754F0BE}" type="pres">
      <dgm:prSet presAssocID="{5B91467C-E39C-49DA-B1F8-527ACBB088B8}" presName="comp" presStyleCnt="0"/>
      <dgm:spPr/>
    </dgm:pt>
    <dgm:pt modelId="{FE7FE9CD-5761-4D90-9895-A4E110AED658}" type="pres">
      <dgm:prSet presAssocID="{5B91467C-E39C-49DA-B1F8-527ACBB088B8}" presName="box" presStyleLbl="node1" presStyleIdx="0" presStyleCnt="4" custScaleY="166616" custLinFactNeighborX="-10378" custLinFactNeighborY="2499"/>
      <dgm:spPr/>
      <dgm:t>
        <a:bodyPr/>
        <a:lstStyle/>
        <a:p>
          <a:endParaRPr lang="fr-FR"/>
        </a:p>
      </dgm:t>
    </dgm:pt>
    <dgm:pt modelId="{2C51BEB9-BE25-4BD4-807D-D5A2D033A206}" type="pres">
      <dgm:prSet presAssocID="{5B91467C-E39C-49DA-B1F8-527ACBB088B8}" presName="img" presStyleLbl="fgImgPlace1" presStyleIdx="0" presStyleCnt="4" custScaleX="84325" custScaleY="15759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B76CF422-E45F-463E-9C87-C3B411DB4F6B}" type="pres">
      <dgm:prSet presAssocID="{5B91467C-E39C-49DA-B1F8-527ACBB088B8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8A82D32-A127-4F84-9B1A-6FE328C38B49}" type="pres">
      <dgm:prSet presAssocID="{C91666F0-C31E-4A7C-834E-5986636020E5}" presName="spacer" presStyleCnt="0"/>
      <dgm:spPr/>
    </dgm:pt>
    <dgm:pt modelId="{DE38AC77-D07A-401E-B1E3-5C314F64940B}" type="pres">
      <dgm:prSet presAssocID="{62F24C53-BE0D-4490-8162-C94F450C7F97}" presName="comp" presStyleCnt="0"/>
      <dgm:spPr/>
    </dgm:pt>
    <dgm:pt modelId="{42A2D94F-85F2-472C-ACD1-6F6603E8623D}" type="pres">
      <dgm:prSet presAssocID="{62F24C53-BE0D-4490-8162-C94F450C7F97}" presName="box" presStyleLbl="node1" presStyleIdx="1" presStyleCnt="4" custScaleY="154786"/>
      <dgm:spPr/>
      <dgm:t>
        <a:bodyPr/>
        <a:lstStyle/>
        <a:p>
          <a:endParaRPr lang="fr-FR"/>
        </a:p>
      </dgm:t>
    </dgm:pt>
    <dgm:pt modelId="{0CBE69C7-5C08-4E64-A18A-34E857BCA5D1}" type="pres">
      <dgm:prSet presAssocID="{62F24C53-BE0D-4490-8162-C94F450C7F97}" presName="img" presStyleLbl="fgImgPlace1" presStyleIdx="1" presStyleCnt="4" custScaleX="95692" custScaleY="154157" custLinFactNeighborX="-12821" custLinFactNeighborY="783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2C2BF77-8E82-474E-A737-BAAF6F5410E6}" type="pres">
      <dgm:prSet presAssocID="{62F24C53-BE0D-4490-8162-C94F450C7F97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BBBF86-F2DF-49D3-A7D1-5F582371AD2E}" type="pres">
      <dgm:prSet presAssocID="{A261197B-37B8-4327-B346-7B2FD22377B7}" presName="spacer" presStyleCnt="0"/>
      <dgm:spPr/>
    </dgm:pt>
    <dgm:pt modelId="{9C1A6B9A-FBB0-42FD-881A-F0733894866D}" type="pres">
      <dgm:prSet presAssocID="{B9A2D3D0-39B2-4B66-906E-C0E3FD3827D8}" presName="comp" presStyleCnt="0"/>
      <dgm:spPr/>
    </dgm:pt>
    <dgm:pt modelId="{88498327-0236-4B32-8CCF-98D9E3387111}" type="pres">
      <dgm:prSet presAssocID="{B9A2D3D0-39B2-4B66-906E-C0E3FD3827D8}" presName="box" presStyleLbl="node1" presStyleIdx="2" presStyleCnt="4" custScaleY="277493" custLinFactNeighborY="-3077"/>
      <dgm:spPr/>
      <dgm:t>
        <a:bodyPr/>
        <a:lstStyle/>
        <a:p>
          <a:endParaRPr lang="fr-FR"/>
        </a:p>
      </dgm:t>
    </dgm:pt>
    <dgm:pt modelId="{8028B38F-B779-48C2-B9D4-18BD4455EB4D}" type="pres">
      <dgm:prSet presAssocID="{B9A2D3D0-39B2-4B66-906E-C0E3FD3827D8}" presName="img" presStyleLbl="fgImgPlace1" presStyleIdx="2" presStyleCnt="4" custScaleX="93861" custScaleY="271549" custLinFactNeighborX="-11721" custLinFactNeighborY="-1864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2A0BB9B-C868-42B5-B42F-48B81495B017}" type="pres">
      <dgm:prSet presAssocID="{B9A2D3D0-39B2-4B66-906E-C0E3FD3827D8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3F4259F-7A60-42E4-BC8E-67905C66A940}" type="pres">
      <dgm:prSet presAssocID="{C0D11236-FDD5-4A6E-9DC5-24693B521F8C}" presName="spacer" presStyleCnt="0"/>
      <dgm:spPr/>
    </dgm:pt>
    <dgm:pt modelId="{2C7DF890-904A-4FD5-91D3-2A05ED561784}" type="pres">
      <dgm:prSet presAssocID="{B3E8B2E4-3015-4233-B8D0-02C50913B7AA}" presName="comp" presStyleCnt="0"/>
      <dgm:spPr/>
    </dgm:pt>
    <dgm:pt modelId="{6472167B-DA19-4F10-97DD-1F3DC4DCF3C8}" type="pres">
      <dgm:prSet presAssocID="{B3E8B2E4-3015-4233-B8D0-02C50913B7AA}" presName="box" presStyleLbl="node1" presStyleIdx="3" presStyleCnt="4" custScaleY="147930" custLinFactNeighborY="405"/>
      <dgm:spPr/>
      <dgm:t>
        <a:bodyPr/>
        <a:lstStyle/>
        <a:p>
          <a:endParaRPr lang="fr-FR"/>
        </a:p>
      </dgm:t>
    </dgm:pt>
    <dgm:pt modelId="{D2C89331-C92A-4F5D-B48C-7D095E3020B0}" type="pres">
      <dgm:prSet presAssocID="{B3E8B2E4-3015-4233-B8D0-02C50913B7AA}" presName="img" presStyleLbl="fgImgPlace1" presStyleIdx="3" presStyleCnt="4" custScaleY="182563" custLinFactNeighborX="-4519" custLinFactNeighborY="168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19E031BB-0A7A-42C6-A425-C3385A4E4680}" type="pres">
      <dgm:prSet presAssocID="{B3E8B2E4-3015-4233-B8D0-02C50913B7AA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97A6A76-FCEB-4B75-94FC-F55A140CD955}" type="presOf" srcId="{5B91467C-E39C-49DA-B1F8-527ACBB088B8}" destId="{FE7FE9CD-5761-4D90-9895-A4E110AED658}" srcOrd="0" destOrd="0" presId="urn:microsoft.com/office/officeart/2005/8/layout/vList4"/>
    <dgm:cxn modelId="{A98A2DE5-36F7-4791-938D-42B731C72F7C}" type="presOf" srcId="{B9A2D3D0-39B2-4B66-906E-C0E3FD3827D8}" destId="{88498327-0236-4B32-8CCF-98D9E3387111}" srcOrd="0" destOrd="0" presId="urn:microsoft.com/office/officeart/2005/8/layout/vList4"/>
    <dgm:cxn modelId="{6E921579-2D1E-4807-8558-07DAF6E3FAA1}" srcId="{9ACBDFE0-2A78-4D8E-909B-8A6BCDFF1287}" destId="{5B91467C-E39C-49DA-B1F8-527ACBB088B8}" srcOrd="0" destOrd="0" parTransId="{33272F92-D397-4F7A-967A-9B4F50F97B5B}" sibTransId="{C91666F0-C31E-4A7C-834E-5986636020E5}"/>
    <dgm:cxn modelId="{13B5C229-9E7E-4A1B-A010-2F097000AE5A}" type="presOf" srcId="{B3E8B2E4-3015-4233-B8D0-02C50913B7AA}" destId="{6472167B-DA19-4F10-97DD-1F3DC4DCF3C8}" srcOrd="0" destOrd="0" presId="urn:microsoft.com/office/officeart/2005/8/layout/vList4"/>
    <dgm:cxn modelId="{613E000A-DA80-4642-8CE2-3FD14FE608DA}" type="presOf" srcId="{B3E8B2E4-3015-4233-B8D0-02C50913B7AA}" destId="{19E031BB-0A7A-42C6-A425-C3385A4E4680}" srcOrd="1" destOrd="0" presId="urn:microsoft.com/office/officeart/2005/8/layout/vList4"/>
    <dgm:cxn modelId="{CD9F93EA-7B1E-420D-9AE1-51A84CA31DFF}" type="presOf" srcId="{62F24C53-BE0D-4490-8162-C94F450C7F97}" destId="{42A2D94F-85F2-472C-ACD1-6F6603E8623D}" srcOrd="0" destOrd="0" presId="urn:microsoft.com/office/officeart/2005/8/layout/vList4"/>
    <dgm:cxn modelId="{FE249E7C-BA88-4599-8358-46579362946B}" srcId="{9ACBDFE0-2A78-4D8E-909B-8A6BCDFF1287}" destId="{B3E8B2E4-3015-4233-B8D0-02C50913B7AA}" srcOrd="3" destOrd="0" parTransId="{53A814E8-3549-4983-AA8D-D4981ECA40CA}" sibTransId="{27804535-C66B-44DE-9772-AAC1A46E7E92}"/>
    <dgm:cxn modelId="{17C8C56F-3A0D-4108-A915-301009008F8C}" type="presOf" srcId="{B9A2D3D0-39B2-4B66-906E-C0E3FD3827D8}" destId="{F2A0BB9B-C868-42B5-B42F-48B81495B017}" srcOrd="1" destOrd="0" presId="urn:microsoft.com/office/officeart/2005/8/layout/vList4"/>
    <dgm:cxn modelId="{C7042342-8182-4772-A4E3-AB8C8E722E04}" type="presOf" srcId="{5B91467C-E39C-49DA-B1F8-527ACBB088B8}" destId="{B76CF422-E45F-463E-9C87-C3B411DB4F6B}" srcOrd="1" destOrd="0" presId="urn:microsoft.com/office/officeart/2005/8/layout/vList4"/>
    <dgm:cxn modelId="{30CB4A9B-F73A-4967-8356-599DA9FB6F79}" type="presOf" srcId="{62F24C53-BE0D-4490-8162-C94F450C7F97}" destId="{12C2BF77-8E82-474E-A737-BAAF6F5410E6}" srcOrd="1" destOrd="0" presId="urn:microsoft.com/office/officeart/2005/8/layout/vList4"/>
    <dgm:cxn modelId="{9E56A43B-7E28-4A3E-8B54-3DFBB67EBBF5}" type="presOf" srcId="{9ACBDFE0-2A78-4D8E-909B-8A6BCDFF1287}" destId="{E508D8B3-6B4A-4A6C-B734-C0955A348BFD}" srcOrd="0" destOrd="0" presId="urn:microsoft.com/office/officeart/2005/8/layout/vList4"/>
    <dgm:cxn modelId="{C6C1EDA8-6846-4C0F-B959-77DD07325537}" srcId="{9ACBDFE0-2A78-4D8E-909B-8A6BCDFF1287}" destId="{62F24C53-BE0D-4490-8162-C94F450C7F97}" srcOrd="1" destOrd="0" parTransId="{C6C0925E-94E2-444A-89AE-D78BC77C19EF}" sibTransId="{A261197B-37B8-4327-B346-7B2FD22377B7}"/>
    <dgm:cxn modelId="{8EE542A0-6A93-4777-A1DC-CE2290E28849}" srcId="{9ACBDFE0-2A78-4D8E-909B-8A6BCDFF1287}" destId="{B9A2D3D0-39B2-4B66-906E-C0E3FD3827D8}" srcOrd="2" destOrd="0" parTransId="{597A49D0-9376-4BA2-A33F-F6505C0E1EB4}" sibTransId="{C0D11236-FDD5-4A6E-9DC5-24693B521F8C}"/>
    <dgm:cxn modelId="{59A84CDF-3ED1-46CD-8F2C-E91988C6D114}" type="presParOf" srcId="{E508D8B3-6B4A-4A6C-B734-C0955A348BFD}" destId="{DBECD639-F0D7-4701-AF6B-3203F754F0BE}" srcOrd="0" destOrd="0" presId="urn:microsoft.com/office/officeart/2005/8/layout/vList4"/>
    <dgm:cxn modelId="{0353706B-479E-4832-B110-26BCD9B70A6C}" type="presParOf" srcId="{DBECD639-F0D7-4701-AF6B-3203F754F0BE}" destId="{FE7FE9CD-5761-4D90-9895-A4E110AED658}" srcOrd="0" destOrd="0" presId="urn:microsoft.com/office/officeart/2005/8/layout/vList4"/>
    <dgm:cxn modelId="{A299C9E4-8AFB-4AC7-8B3F-8B4B4E3D914D}" type="presParOf" srcId="{DBECD639-F0D7-4701-AF6B-3203F754F0BE}" destId="{2C51BEB9-BE25-4BD4-807D-D5A2D033A206}" srcOrd="1" destOrd="0" presId="urn:microsoft.com/office/officeart/2005/8/layout/vList4"/>
    <dgm:cxn modelId="{E69805B2-FC47-49A1-9B2C-98BF2CC4D485}" type="presParOf" srcId="{DBECD639-F0D7-4701-AF6B-3203F754F0BE}" destId="{B76CF422-E45F-463E-9C87-C3B411DB4F6B}" srcOrd="2" destOrd="0" presId="urn:microsoft.com/office/officeart/2005/8/layout/vList4"/>
    <dgm:cxn modelId="{13E2C00A-9E53-4181-B7FF-29EE9BEEA1B7}" type="presParOf" srcId="{E508D8B3-6B4A-4A6C-B734-C0955A348BFD}" destId="{88A82D32-A127-4F84-9B1A-6FE328C38B49}" srcOrd="1" destOrd="0" presId="urn:microsoft.com/office/officeart/2005/8/layout/vList4"/>
    <dgm:cxn modelId="{BB0C49B3-2A32-4F8A-A979-7B595E17E091}" type="presParOf" srcId="{E508D8B3-6B4A-4A6C-B734-C0955A348BFD}" destId="{DE38AC77-D07A-401E-B1E3-5C314F64940B}" srcOrd="2" destOrd="0" presId="urn:microsoft.com/office/officeart/2005/8/layout/vList4"/>
    <dgm:cxn modelId="{80687133-10A2-4F39-B6A4-03BE5593D60F}" type="presParOf" srcId="{DE38AC77-D07A-401E-B1E3-5C314F64940B}" destId="{42A2D94F-85F2-472C-ACD1-6F6603E8623D}" srcOrd="0" destOrd="0" presId="urn:microsoft.com/office/officeart/2005/8/layout/vList4"/>
    <dgm:cxn modelId="{6E30274D-6039-4874-AEA3-3DD3A3950411}" type="presParOf" srcId="{DE38AC77-D07A-401E-B1E3-5C314F64940B}" destId="{0CBE69C7-5C08-4E64-A18A-34E857BCA5D1}" srcOrd="1" destOrd="0" presId="urn:microsoft.com/office/officeart/2005/8/layout/vList4"/>
    <dgm:cxn modelId="{899A7F09-CBCA-4BB1-97F4-685FE6736198}" type="presParOf" srcId="{DE38AC77-D07A-401E-B1E3-5C314F64940B}" destId="{12C2BF77-8E82-474E-A737-BAAF6F5410E6}" srcOrd="2" destOrd="0" presId="urn:microsoft.com/office/officeart/2005/8/layout/vList4"/>
    <dgm:cxn modelId="{F8839E5B-582D-457E-8AAA-DDE3DBF730CA}" type="presParOf" srcId="{E508D8B3-6B4A-4A6C-B734-C0955A348BFD}" destId="{42BBBF86-F2DF-49D3-A7D1-5F582371AD2E}" srcOrd="3" destOrd="0" presId="urn:microsoft.com/office/officeart/2005/8/layout/vList4"/>
    <dgm:cxn modelId="{380CA225-B10E-4D3C-B6F5-2E075F1608E6}" type="presParOf" srcId="{E508D8B3-6B4A-4A6C-B734-C0955A348BFD}" destId="{9C1A6B9A-FBB0-42FD-881A-F0733894866D}" srcOrd="4" destOrd="0" presId="urn:microsoft.com/office/officeart/2005/8/layout/vList4"/>
    <dgm:cxn modelId="{90038E38-6D66-43E4-8975-F38563A0BDBE}" type="presParOf" srcId="{9C1A6B9A-FBB0-42FD-881A-F0733894866D}" destId="{88498327-0236-4B32-8CCF-98D9E3387111}" srcOrd="0" destOrd="0" presId="urn:microsoft.com/office/officeart/2005/8/layout/vList4"/>
    <dgm:cxn modelId="{5E82F979-047D-4A83-94C6-62DC12F65AC2}" type="presParOf" srcId="{9C1A6B9A-FBB0-42FD-881A-F0733894866D}" destId="{8028B38F-B779-48C2-B9D4-18BD4455EB4D}" srcOrd="1" destOrd="0" presId="urn:microsoft.com/office/officeart/2005/8/layout/vList4"/>
    <dgm:cxn modelId="{2D23366E-FE42-46C0-A7F1-ACA23C3D2BDD}" type="presParOf" srcId="{9C1A6B9A-FBB0-42FD-881A-F0733894866D}" destId="{F2A0BB9B-C868-42B5-B42F-48B81495B017}" srcOrd="2" destOrd="0" presId="urn:microsoft.com/office/officeart/2005/8/layout/vList4"/>
    <dgm:cxn modelId="{D97D4DE2-287F-4415-B5DC-2046C1C0457E}" type="presParOf" srcId="{E508D8B3-6B4A-4A6C-B734-C0955A348BFD}" destId="{53F4259F-7A60-42E4-BC8E-67905C66A940}" srcOrd="5" destOrd="0" presId="urn:microsoft.com/office/officeart/2005/8/layout/vList4"/>
    <dgm:cxn modelId="{F8709EE8-3C93-4BE5-83D6-F7ABA5D92FC8}" type="presParOf" srcId="{E508D8B3-6B4A-4A6C-B734-C0955A348BFD}" destId="{2C7DF890-904A-4FD5-91D3-2A05ED561784}" srcOrd="6" destOrd="0" presId="urn:microsoft.com/office/officeart/2005/8/layout/vList4"/>
    <dgm:cxn modelId="{9FC4FAD2-DAF2-43BA-B2F9-420878453E6F}" type="presParOf" srcId="{2C7DF890-904A-4FD5-91D3-2A05ED561784}" destId="{6472167B-DA19-4F10-97DD-1F3DC4DCF3C8}" srcOrd="0" destOrd="0" presId="urn:microsoft.com/office/officeart/2005/8/layout/vList4"/>
    <dgm:cxn modelId="{FFAFEF44-8228-4FF7-9BA6-56B9269B4C3B}" type="presParOf" srcId="{2C7DF890-904A-4FD5-91D3-2A05ED561784}" destId="{D2C89331-C92A-4F5D-B48C-7D095E3020B0}" srcOrd="1" destOrd="0" presId="urn:microsoft.com/office/officeart/2005/8/layout/vList4"/>
    <dgm:cxn modelId="{CAA2FBAD-D661-4136-89DF-E656FC90E4AF}" type="presParOf" srcId="{2C7DF890-904A-4FD5-91D3-2A05ED561784}" destId="{19E031BB-0A7A-42C6-A425-C3385A4E4680}" srcOrd="2" destOrd="0" presId="urn:microsoft.com/office/officeart/2005/8/layout/vList4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C943AF-C7D7-4A07-B14C-CE058C3D94B6}" type="doc">
      <dgm:prSet loTypeId="urn:microsoft.com/office/officeart/2005/8/layout/matrix1" loCatId="matrix" qsTypeId="urn:microsoft.com/office/officeart/2005/8/quickstyle/3d2" qsCatId="3D" csTypeId="urn:microsoft.com/office/officeart/2005/8/colors/accent2_4" csCatId="accent2" phldr="1"/>
      <dgm:spPr/>
      <dgm:t>
        <a:bodyPr/>
        <a:lstStyle/>
        <a:p>
          <a:endParaRPr lang="fr-FR"/>
        </a:p>
      </dgm:t>
    </dgm:pt>
    <dgm:pt modelId="{813C40DF-33B6-4C86-BF0C-AFAA17A44592}">
      <dgm:prSet phldrT="[Texte]" custT="1"/>
      <dgm:spPr/>
      <dgm:t>
        <a:bodyPr/>
        <a:lstStyle/>
        <a:p>
          <a:r>
            <a:rPr lang="fr-FR" sz="2400" b="1" dirty="0" smtClean="0"/>
            <a:t>Contre indications absolues</a:t>
          </a:r>
          <a:endParaRPr lang="fr-FR" sz="2400" b="1" dirty="0"/>
        </a:p>
      </dgm:t>
    </dgm:pt>
    <dgm:pt modelId="{B31A2B40-DEB7-43FD-951B-9CAC33107A21}" type="parTrans" cxnId="{08C9FEC5-E13E-412B-A917-D1EE27C8F27D}">
      <dgm:prSet/>
      <dgm:spPr/>
      <dgm:t>
        <a:bodyPr/>
        <a:lstStyle/>
        <a:p>
          <a:endParaRPr lang="fr-FR"/>
        </a:p>
      </dgm:t>
    </dgm:pt>
    <dgm:pt modelId="{A1087A98-2B58-41F1-A387-F1F9175155B1}" type="sibTrans" cxnId="{08C9FEC5-E13E-412B-A917-D1EE27C8F27D}">
      <dgm:prSet/>
      <dgm:spPr/>
      <dgm:t>
        <a:bodyPr/>
        <a:lstStyle/>
        <a:p>
          <a:endParaRPr lang="fr-FR"/>
        </a:p>
      </dgm:t>
    </dgm:pt>
    <dgm:pt modelId="{A0E624E3-42E9-4502-B44B-970B5786D752}">
      <dgm:prSet phldrT="[Texte]" custT="1"/>
      <dgm:spPr/>
      <dgm:t>
        <a:bodyPr/>
        <a:lstStyle/>
        <a:p>
          <a:r>
            <a:rPr lang="fr-FR" sz="2400" dirty="0" smtClean="0"/>
            <a:t>Maladies vasculaire cérébrales</a:t>
          </a:r>
          <a:endParaRPr lang="fr-FR" sz="2400" dirty="0"/>
        </a:p>
      </dgm:t>
    </dgm:pt>
    <dgm:pt modelId="{A36CE5A1-F278-43BF-9D4E-9B22A974F769}" type="parTrans" cxnId="{DFFEE868-DACA-432D-B57B-5CA6BE5C587A}">
      <dgm:prSet/>
      <dgm:spPr/>
      <dgm:t>
        <a:bodyPr/>
        <a:lstStyle/>
        <a:p>
          <a:endParaRPr lang="fr-FR"/>
        </a:p>
      </dgm:t>
    </dgm:pt>
    <dgm:pt modelId="{65076DDB-D49D-4E70-8080-31898002CD2D}" type="sibTrans" cxnId="{DFFEE868-DACA-432D-B57B-5CA6BE5C587A}">
      <dgm:prSet/>
      <dgm:spPr/>
      <dgm:t>
        <a:bodyPr/>
        <a:lstStyle/>
        <a:p>
          <a:endParaRPr lang="fr-FR"/>
        </a:p>
      </dgm:t>
    </dgm:pt>
    <dgm:pt modelId="{5D41E4F6-66F5-4D90-8408-C0B188823721}">
      <dgm:prSet phldrT="[Texte]" phldr="1"/>
      <dgm:spPr/>
      <dgm:t>
        <a:bodyPr/>
        <a:lstStyle/>
        <a:p>
          <a:endParaRPr lang="fr-FR" dirty="0"/>
        </a:p>
      </dgm:t>
    </dgm:pt>
    <dgm:pt modelId="{BB9B20C1-9ED7-4D6E-BA2F-0A1B5A8825B1}" type="parTrans" cxnId="{B3897001-4E3C-4DC7-A465-9F9368D8DA7D}">
      <dgm:prSet/>
      <dgm:spPr/>
      <dgm:t>
        <a:bodyPr/>
        <a:lstStyle/>
        <a:p>
          <a:endParaRPr lang="fr-FR"/>
        </a:p>
      </dgm:t>
    </dgm:pt>
    <dgm:pt modelId="{929CFEC6-C88F-4DEA-AEBF-4E534F3C4D4E}" type="sibTrans" cxnId="{B3897001-4E3C-4DC7-A465-9F9368D8DA7D}">
      <dgm:prSet/>
      <dgm:spPr/>
      <dgm:t>
        <a:bodyPr/>
        <a:lstStyle/>
        <a:p>
          <a:endParaRPr lang="fr-FR"/>
        </a:p>
      </dgm:t>
    </dgm:pt>
    <dgm:pt modelId="{BA084D4D-B51C-4720-B31B-77F98EC53D72}">
      <dgm:prSet phldrT="[Texte]" phldr="1"/>
      <dgm:spPr/>
      <dgm:t>
        <a:bodyPr/>
        <a:lstStyle/>
        <a:p>
          <a:endParaRPr lang="fr-FR"/>
        </a:p>
      </dgm:t>
    </dgm:pt>
    <dgm:pt modelId="{846BD3A4-C531-4C32-88FA-B8DE41104C6A}" type="parTrans" cxnId="{0600FD4B-937A-41C4-A1B8-CD5457773325}">
      <dgm:prSet/>
      <dgm:spPr/>
      <dgm:t>
        <a:bodyPr/>
        <a:lstStyle/>
        <a:p>
          <a:endParaRPr lang="fr-FR"/>
        </a:p>
      </dgm:t>
    </dgm:pt>
    <dgm:pt modelId="{6AF5F94D-21BF-4E6A-B226-1D79465FA84F}" type="sibTrans" cxnId="{0600FD4B-937A-41C4-A1B8-CD5457773325}">
      <dgm:prSet/>
      <dgm:spPr/>
      <dgm:t>
        <a:bodyPr/>
        <a:lstStyle/>
        <a:p>
          <a:endParaRPr lang="fr-FR"/>
        </a:p>
      </dgm:t>
    </dgm:pt>
    <dgm:pt modelId="{86B420FF-1889-4C6F-ACEA-CECC7640AA7B}">
      <dgm:prSet/>
      <dgm:spPr/>
      <dgm:t>
        <a:bodyPr/>
        <a:lstStyle/>
        <a:p>
          <a:endParaRPr lang="fr-FR"/>
        </a:p>
      </dgm:t>
    </dgm:pt>
    <dgm:pt modelId="{73F5BED2-9147-4EA6-8F3F-DEFAC81A1159}" type="parTrans" cxnId="{2EEF6ABE-24A8-484D-8C20-9C7E61664EA2}">
      <dgm:prSet/>
      <dgm:spPr/>
      <dgm:t>
        <a:bodyPr/>
        <a:lstStyle/>
        <a:p>
          <a:endParaRPr lang="fr-FR"/>
        </a:p>
      </dgm:t>
    </dgm:pt>
    <dgm:pt modelId="{F4C5CEE9-BEEF-4684-8419-B47B17A0BC24}" type="sibTrans" cxnId="{2EEF6ABE-24A8-484D-8C20-9C7E61664EA2}">
      <dgm:prSet/>
      <dgm:spPr/>
      <dgm:t>
        <a:bodyPr/>
        <a:lstStyle/>
        <a:p>
          <a:endParaRPr lang="fr-FR"/>
        </a:p>
      </dgm:t>
    </dgm:pt>
    <dgm:pt modelId="{505DE70C-B447-4CFB-B43E-48C9311676C2}">
      <dgm:prSet/>
      <dgm:spPr/>
      <dgm:t>
        <a:bodyPr/>
        <a:lstStyle/>
        <a:p>
          <a:endParaRPr lang="fr-FR"/>
        </a:p>
      </dgm:t>
    </dgm:pt>
    <dgm:pt modelId="{4F78D80A-3123-48ED-9313-9595D15D8C0D}" type="parTrans" cxnId="{07362636-9BC6-447F-B550-50E8829E0058}">
      <dgm:prSet/>
      <dgm:spPr/>
      <dgm:t>
        <a:bodyPr/>
        <a:lstStyle/>
        <a:p>
          <a:endParaRPr lang="fr-FR"/>
        </a:p>
      </dgm:t>
    </dgm:pt>
    <dgm:pt modelId="{5DAD8746-0EAC-4F9B-B43A-224699AD004D}" type="sibTrans" cxnId="{07362636-9BC6-447F-B550-50E8829E0058}">
      <dgm:prSet/>
      <dgm:spPr/>
      <dgm:t>
        <a:bodyPr/>
        <a:lstStyle/>
        <a:p>
          <a:endParaRPr lang="fr-FR"/>
        </a:p>
      </dgm:t>
    </dgm:pt>
    <dgm:pt modelId="{515D9433-4CAA-483F-8838-753DAF9784FA}">
      <dgm:prSet/>
      <dgm:spPr/>
      <dgm:t>
        <a:bodyPr/>
        <a:lstStyle/>
        <a:p>
          <a:endParaRPr lang="fr-FR"/>
        </a:p>
      </dgm:t>
    </dgm:pt>
    <dgm:pt modelId="{ADEB70EA-7988-4A6A-B92C-63B63804C490}" type="parTrans" cxnId="{F9E23379-6212-402D-B03D-F3066509883D}">
      <dgm:prSet/>
      <dgm:spPr/>
      <dgm:t>
        <a:bodyPr/>
        <a:lstStyle/>
        <a:p>
          <a:endParaRPr lang="fr-FR"/>
        </a:p>
      </dgm:t>
    </dgm:pt>
    <dgm:pt modelId="{E66CDC71-72FC-4491-9A14-8739C0EC078A}" type="sibTrans" cxnId="{F9E23379-6212-402D-B03D-F3066509883D}">
      <dgm:prSet/>
      <dgm:spPr/>
      <dgm:t>
        <a:bodyPr/>
        <a:lstStyle/>
        <a:p>
          <a:endParaRPr lang="fr-FR"/>
        </a:p>
      </dgm:t>
    </dgm:pt>
    <dgm:pt modelId="{193E706E-7E59-42EF-8061-7B08FE99CE8F}">
      <dgm:prSet custT="1"/>
      <dgm:spPr/>
      <dgm:t>
        <a:bodyPr/>
        <a:lstStyle/>
        <a:p>
          <a:r>
            <a:rPr lang="fr-FR" sz="2000" b="1" dirty="0" smtClean="0">
              <a:solidFill>
                <a:schemeClr val="bg1"/>
              </a:solidFill>
            </a:rPr>
            <a:t>Antécédents de maladies thromboembolique</a:t>
          </a:r>
        </a:p>
      </dgm:t>
    </dgm:pt>
    <dgm:pt modelId="{72684381-B7E9-4362-BA14-D59092BFB23C}" type="parTrans" cxnId="{4DA4F185-0D46-4958-9C64-337D23EA1A60}">
      <dgm:prSet/>
      <dgm:spPr/>
      <dgm:t>
        <a:bodyPr/>
        <a:lstStyle/>
        <a:p>
          <a:endParaRPr lang="fr-FR"/>
        </a:p>
      </dgm:t>
    </dgm:pt>
    <dgm:pt modelId="{31697DB8-D42A-4CB5-916F-66408A9ECE69}" type="sibTrans" cxnId="{4DA4F185-0D46-4958-9C64-337D23EA1A60}">
      <dgm:prSet/>
      <dgm:spPr/>
      <dgm:t>
        <a:bodyPr/>
        <a:lstStyle/>
        <a:p>
          <a:endParaRPr lang="fr-FR"/>
        </a:p>
      </dgm:t>
    </dgm:pt>
    <dgm:pt modelId="{3870FE9D-ECBD-4853-AE50-02C21689BEF2}">
      <dgm:prSet custT="1"/>
      <dgm:spPr/>
      <dgm:t>
        <a:bodyPr/>
        <a:lstStyle/>
        <a:p>
          <a:r>
            <a:rPr lang="fr-FR" sz="2400" b="1" dirty="0" smtClean="0">
              <a:solidFill>
                <a:schemeClr val="bg1"/>
              </a:solidFill>
            </a:rPr>
            <a:t>infarctus du myocarde</a:t>
          </a:r>
        </a:p>
      </dgm:t>
    </dgm:pt>
    <dgm:pt modelId="{64F89622-2501-4CFE-96B5-CD5CBE0F0DB8}" type="parTrans" cxnId="{7B4556A6-89E2-42C4-A01D-2913DD327580}">
      <dgm:prSet/>
      <dgm:spPr/>
      <dgm:t>
        <a:bodyPr/>
        <a:lstStyle/>
        <a:p>
          <a:endParaRPr lang="fr-FR"/>
        </a:p>
      </dgm:t>
    </dgm:pt>
    <dgm:pt modelId="{D4037587-0C3D-41C5-82C2-E8E3B58E17A9}" type="sibTrans" cxnId="{7B4556A6-89E2-42C4-A01D-2913DD327580}">
      <dgm:prSet/>
      <dgm:spPr/>
      <dgm:t>
        <a:bodyPr/>
        <a:lstStyle/>
        <a:p>
          <a:endParaRPr lang="fr-FR"/>
        </a:p>
      </dgm:t>
    </dgm:pt>
    <dgm:pt modelId="{CFB3361A-960E-4284-AD84-6D9041215A4C}">
      <dgm:prSet/>
      <dgm:spPr/>
      <dgm:t>
        <a:bodyPr/>
        <a:lstStyle/>
        <a:p>
          <a:endParaRPr lang="fr-FR"/>
        </a:p>
      </dgm:t>
    </dgm:pt>
    <dgm:pt modelId="{F32E467E-581F-4C81-AAF9-CD68D16539C1}" type="sibTrans" cxnId="{D7F72E95-AC61-4EC1-92ED-9524B1304277}">
      <dgm:prSet/>
      <dgm:spPr/>
      <dgm:t>
        <a:bodyPr/>
        <a:lstStyle/>
        <a:p>
          <a:endParaRPr lang="fr-FR"/>
        </a:p>
      </dgm:t>
    </dgm:pt>
    <dgm:pt modelId="{A8C42B63-D7B3-439E-8BD9-DE9F5B19417B}" type="parTrans" cxnId="{D7F72E95-AC61-4EC1-92ED-9524B1304277}">
      <dgm:prSet/>
      <dgm:spPr/>
      <dgm:t>
        <a:bodyPr/>
        <a:lstStyle/>
        <a:p>
          <a:endParaRPr lang="fr-FR"/>
        </a:p>
      </dgm:t>
    </dgm:pt>
    <dgm:pt modelId="{A566EC67-85D8-48DA-8FE1-3B6946899D9A}">
      <dgm:prSet phldrT="[Texte]" custT="1"/>
      <dgm:spPr/>
      <dgm:t>
        <a:bodyPr/>
        <a:lstStyle/>
        <a:p>
          <a:r>
            <a:rPr lang="fr-FR" sz="2000" b="1" dirty="0" smtClean="0"/>
            <a:t>Cancer du sein ,Cancer de l’appareil génital</a:t>
          </a:r>
          <a:endParaRPr lang="fr-FR" sz="2000" b="1" dirty="0"/>
        </a:p>
      </dgm:t>
    </dgm:pt>
    <dgm:pt modelId="{FA149F0D-8C64-44DD-BA27-91A73C8A0A7C}" type="sibTrans" cxnId="{5011F96A-864C-42CD-831F-D648F5081A7B}">
      <dgm:prSet/>
      <dgm:spPr/>
      <dgm:t>
        <a:bodyPr/>
        <a:lstStyle/>
        <a:p>
          <a:endParaRPr lang="fr-FR"/>
        </a:p>
      </dgm:t>
    </dgm:pt>
    <dgm:pt modelId="{80429900-A9D9-4315-ACF1-939CAEFFFCBF}" type="parTrans" cxnId="{5011F96A-864C-42CD-831F-D648F5081A7B}">
      <dgm:prSet/>
      <dgm:spPr/>
      <dgm:t>
        <a:bodyPr/>
        <a:lstStyle/>
        <a:p>
          <a:endParaRPr lang="fr-FR"/>
        </a:p>
      </dgm:t>
    </dgm:pt>
    <dgm:pt modelId="{D8067192-C39F-4857-A77C-5599A5E07B85}" type="pres">
      <dgm:prSet presAssocID="{11C943AF-C7D7-4A07-B14C-CE058C3D94B6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1041D9D-234B-450E-9CBF-F807BF3D8512}" type="pres">
      <dgm:prSet presAssocID="{11C943AF-C7D7-4A07-B14C-CE058C3D94B6}" presName="matrix" presStyleCnt="0"/>
      <dgm:spPr/>
    </dgm:pt>
    <dgm:pt modelId="{FF1A9551-5086-42A3-B64E-6232AA3DE4C4}" type="pres">
      <dgm:prSet presAssocID="{11C943AF-C7D7-4A07-B14C-CE058C3D94B6}" presName="tile1" presStyleLbl="node1" presStyleIdx="0" presStyleCnt="4" custLinFactNeighborY="-4215"/>
      <dgm:spPr/>
      <dgm:t>
        <a:bodyPr/>
        <a:lstStyle/>
        <a:p>
          <a:endParaRPr lang="fr-FR"/>
        </a:p>
      </dgm:t>
    </dgm:pt>
    <dgm:pt modelId="{DEFD8947-1F05-4444-902D-D5CA0674FE3C}" type="pres">
      <dgm:prSet presAssocID="{11C943AF-C7D7-4A07-B14C-CE058C3D94B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57E7658-D626-41F5-8392-31D8451F1289}" type="pres">
      <dgm:prSet presAssocID="{11C943AF-C7D7-4A07-B14C-CE058C3D94B6}" presName="tile2" presStyleLbl="node1" presStyleIdx="1" presStyleCnt="4"/>
      <dgm:spPr/>
      <dgm:t>
        <a:bodyPr/>
        <a:lstStyle/>
        <a:p>
          <a:endParaRPr lang="fr-FR"/>
        </a:p>
      </dgm:t>
    </dgm:pt>
    <dgm:pt modelId="{8EAD3937-6A0A-42A0-9627-E29A04CE9A61}" type="pres">
      <dgm:prSet presAssocID="{11C943AF-C7D7-4A07-B14C-CE058C3D94B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CDBB73E-8C3F-4A73-8388-8E2EB942AE03}" type="pres">
      <dgm:prSet presAssocID="{11C943AF-C7D7-4A07-B14C-CE058C3D94B6}" presName="tile3" presStyleLbl="node1" presStyleIdx="2" presStyleCnt="4" custScaleX="107936" custLinFactNeighborY="-3044"/>
      <dgm:spPr/>
      <dgm:t>
        <a:bodyPr/>
        <a:lstStyle/>
        <a:p>
          <a:endParaRPr lang="fr-FR"/>
        </a:p>
      </dgm:t>
    </dgm:pt>
    <dgm:pt modelId="{63D45336-AF49-4F34-AB75-8135592C4D42}" type="pres">
      <dgm:prSet presAssocID="{11C943AF-C7D7-4A07-B14C-CE058C3D94B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3948612-5E0F-4812-856D-D4ADDDAD7F1E}" type="pres">
      <dgm:prSet presAssocID="{11C943AF-C7D7-4A07-B14C-CE058C3D94B6}" presName="tile4" presStyleLbl="node1" presStyleIdx="3" presStyleCnt="4" custScaleX="96827"/>
      <dgm:spPr/>
      <dgm:t>
        <a:bodyPr/>
        <a:lstStyle/>
        <a:p>
          <a:endParaRPr lang="fr-FR"/>
        </a:p>
      </dgm:t>
    </dgm:pt>
    <dgm:pt modelId="{C733E41A-2023-474B-825D-A700B188AB52}" type="pres">
      <dgm:prSet presAssocID="{11C943AF-C7D7-4A07-B14C-CE058C3D94B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111296-FAE1-40CD-8F26-8DC1E816E346}" type="pres">
      <dgm:prSet presAssocID="{11C943AF-C7D7-4A07-B14C-CE058C3D94B6}" presName="centerTile" presStyleLbl="fgShp" presStyleIdx="0" presStyleCnt="1" custScaleX="153438" custScaleY="45900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</dgm:ptLst>
  <dgm:cxnLst>
    <dgm:cxn modelId="{5011F96A-864C-42CD-831F-D648F5081A7B}" srcId="{813C40DF-33B6-4C86-BF0C-AFAA17A44592}" destId="{A566EC67-85D8-48DA-8FE1-3B6946899D9A}" srcOrd="3" destOrd="0" parTransId="{80429900-A9D9-4315-ACF1-939CAEFFFCBF}" sibTransId="{FA149F0D-8C64-44DD-BA27-91A73C8A0A7C}"/>
    <dgm:cxn modelId="{07362636-9BC6-447F-B550-50E8829E0058}" srcId="{813C40DF-33B6-4C86-BF0C-AFAA17A44592}" destId="{505DE70C-B447-4CFB-B43E-48C9311676C2}" srcOrd="5" destOrd="0" parTransId="{4F78D80A-3123-48ED-9313-9595D15D8C0D}" sibTransId="{5DAD8746-0EAC-4F9B-B43A-224699AD004D}"/>
    <dgm:cxn modelId="{4DA4F185-0D46-4958-9C64-337D23EA1A60}" srcId="{813C40DF-33B6-4C86-BF0C-AFAA17A44592}" destId="{193E706E-7E59-42EF-8061-7B08FE99CE8F}" srcOrd="2" destOrd="0" parTransId="{72684381-B7E9-4362-BA14-D59092BFB23C}" sibTransId="{31697DB8-D42A-4CB5-916F-66408A9ECE69}"/>
    <dgm:cxn modelId="{08C9FEC5-E13E-412B-A917-D1EE27C8F27D}" srcId="{11C943AF-C7D7-4A07-B14C-CE058C3D94B6}" destId="{813C40DF-33B6-4C86-BF0C-AFAA17A44592}" srcOrd="0" destOrd="0" parTransId="{B31A2B40-DEB7-43FD-951B-9CAC33107A21}" sibTransId="{A1087A98-2B58-41F1-A387-F1F9175155B1}"/>
    <dgm:cxn modelId="{D7F72E95-AC61-4EC1-92ED-9524B1304277}" srcId="{813C40DF-33B6-4C86-BF0C-AFAA17A44592}" destId="{CFB3361A-960E-4284-AD84-6D9041215A4C}" srcOrd="4" destOrd="0" parTransId="{A8C42B63-D7B3-439E-8BD9-DE9F5B19417B}" sibTransId="{F32E467E-581F-4C81-AAF9-CD68D16539C1}"/>
    <dgm:cxn modelId="{2755CBFE-9148-400A-BDA0-FA995A1DB5DD}" type="presOf" srcId="{193E706E-7E59-42EF-8061-7B08FE99CE8F}" destId="{63D45336-AF49-4F34-AB75-8135592C4D42}" srcOrd="1" destOrd="0" presId="urn:microsoft.com/office/officeart/2005/8/layout/matrix1"/>
    <dgm:cxn modelId="{C31A0686-B9E5-4C92-A453-4BAC782BCE6C}" type="presOf" srcId="{A0E624E3-42E9-4502-B44B-970B5786D752}" destId="{FF1A9551-5086-42A3-B64E-6232AA3DE4C4}" srcOrd="0" destOrd="0" presId="urn:microsoft.com/office/officeart/2005/8/layout/matrix1"/>
    <dgm:cxn modelId="{7B4556A6-89E2-42C4-A01D-2913DD327580}" srcId="{813C40DF-33B6-4C86-BF0C-AFAA17A44592}" destId="{3870FE9D-ECBD-4853-AE50-02C21689BEF2}" srcOrd="1" destOrd="0" parTransId="{64F89622-2501-4CFE-96B5-CD5CBE0F0DB8}" sibTransId="{D4037587-0C3D-41C5-82C2-E8E3B58E17A9}"/>
    <dgm:cxn modelId="{B3897001-4E3C-4DC7-A465-9F9368D8DA7D}" srcId="{813C40DF-33B6-4C86-BF0C-AFAA17A44592}" destId="{5D41E4F6-66F5-4D90-8408-C0B188823721}" srcOrd="7" destOrd="0" parTransId="{BB9B20C1-9ED7-4D6E-BA2F-0A1B5A8825B1}" sibTransId="{929CFEC6-C88F-4DEA-AEBF-4E534F3C4D4E}"/>
    <dgm:cxn modelId="{2EEF6ABE-24A8-484D-8C20-9C7E61664EA2}" srcId="{813C40DF-33B6-4C86-BF0C-AFAA17A44592}" destId="{86B420FF-1889-4C6F-ACEA-CECC7640AA7B}" srcOrd="8" destOrd="0" parTransId="{73F5BED2-9147-4EA6-8F3F-DEFAC81A1159}" sibTransId="{F4C5CEE9-BEEF-4684-8419-B47B17A0BC24}"/>
    <dgm:cxn modelId="{47D87911-69F2-4F4A-A5B3-AE291E1C2EEC}" type="presOf" srcId="{813C40DF-33B6-4C86-BF0C-AFAA17A44592}" destId="{86111296-FAE1-40CD-8F26-8DC1E816E346}" srcOrd="0" destOrd="0" presId="urn:microsoft.com/office/officeart/2005/8/layout/matrix1"/>
    <dgm:cxn modelId="{3A315ADC-A22D-47D0-82F0-664332DDF1E0}" type="presOf" srcId="{A0E624E3-42E9-4502-B44B-970B5786D752}" destId="{DEFD8947-1F05-4444-902D-D5CA0674FE3C}" srcOrd="1" destOrd="0" presId="urn:microsoft.com/office/officeart/2005/8/layout/matrix1"/>
    <dgm:cxn modelId="{34191DFE-854F-4DA1-BE61-6FD5BF0EC255}" type="presOf" srcId="{3870FE9D-ECBD-4853-AE50-02C21689BEF2}" destId="{8EAD3937-6A0A-42A0-9627-E29A04CE9A61}" srcOrd="1" destOrd="0" presId="urn:microsoft.com/office/officeart/2005/8/layout/matrix1"/>
    <dgm:cxn modelId="{CE27606F-0EC1-4F8B-9BC1-C6CBF67C0D58}" type="presOf" srcId="{A566EC67-85D8-48DA-8FE1-3B6946899D9A}" destId="{C733E41A-2023-474B-825D-A700B188AB52}" srcOrd="1" destOrd="0" presId="urn:microsoft.com/office/officeart/2005/8/layout/matrix1"/>
    <dgm:cxn modelId="{296871DF-DDC9-4E0A-BBC6-6564CE727A76}" type="presOf" srcId="{3870FE9D-ECBD-4853-AE50-02C21689BEF2}" destId="{257E7658-D626-41F5-8392-31D8451F1289}" srcOrd="0" destOrd="0" presId="urn:microsoft.com/office/officeart/2005/8/layout/matrix1"/>
    <dgm:cxn modelId="{DFFEE868-DACA-432D-B57B-5CA6BE5C587A}" srcId="{813C40DF-33B6-4C86-BF0C-AFAA17A44592}" destId="{A0E624E3-42E9-4502-B44B-970B5786D752}" srcOrd="0" destOrd="0" parTransId="{A36CE5A1-F278-43BF-9D4E-9B22A974F769}" sibTransId="{65076DDB-D49D-4E70-8080-31898002CD2D}"/>
    <dgm:cxn modelId="{1FC4AFC9-E223-4274-8B77-0E9815FF1A0E}" type="presOf" srcId="{193E706E-7E59-42EF-8061-7B08FE99CE8F}" destId="{DCDBB73E-8C3F-4A73-8388-8E2EB942AE03}" srcOrd="0" destOrd="0" presId="urn:microsoft.com/office/officeart/2005/8/layout/matrix1"/>
    <dgm:cxn modelId="{402C67DB-9A63-49FD-8F30-78A8CA763262}" type="presOf" srcId="{11C943AF-C7D7-4A07-B14C-CE058C3D94B6}" destId="{D8067192-C39F-4857-A77C-5599A5E07B85}" srcOrd="0" destOrd="0" presId="urn:microsoft.com/office/officeart/2005/8/layout/matrix1"/>
    <dgm:cxn modelId="{F9E23379-6212-402D-B03D-F3066509883D}" srcId="{813C40DF-33B6-4C86-BF0C-AFAA17A44592}" destId="{515D9433-4CAA-483F-8838-753DAF9784FA}" srcOrd="6" destOrd="0" parTransId="{ADEB70EA-7988-4A6A-B92C-63B63804C490}" sibTransId="{E66CDC71-72FC-4491-9A14-8739C0EC078A}"/>
    <dgm:cxn modelId="{0600FD4B-937A-41C4-A1B8-CD5457773325}" srcId="{813C40DF-33B6-4C86-BF0C-AFAA17A44592}" destId="{BA084D4D-B51C-4720-B31B-77F98EC53D72}" srcOrd="9" destOrd="0" parTransId="{846BD3A4-C531-4C32-88FA-B8DE41104C6A}" sibTransId="{6AF5F94D-21BF-4E6A-B226-1D79465FA84F}"/>
    <dgm:cxn modelId="{D493752E-9668-4300-A6B1-7E353FAFC3CB}" type="presOf" srcId="{A566EC67-85D8-48DA-8FE1-3B6946899D9A}" destId="{E3948612-5E0F-4812-856D-D4ADDDAD7F1E}" srcOrd="0" destOrd="0" presId="urn:microsoft.com/office/officeart/2005/8/layout/matrix1"/>
    <dgm:cxn modelId="{75147560-3309-4626-85A0-5BC479B1A252}" type="presParOf" srcId="{D8067192-C39F-4857-A77C-5599A5E07B85}" destId="{01041D9D-234B-450E-9CBF-F807BF3D8512}" srcOrd="0" destOrd="0" presId="urn:microsoft.com/office/officeart/2005/8/layout/matrix1"/>
    <dgm:cxn modelId="{72D954C4-3FB9-423A-8513-17489374B04D}" type="presParOf" srcId="{01041D9D-234B-450E-9CBF-F807BF3D8512}" destId="{FF1A9551-5086-42A3-B64E-6232AA3DE4C4}" srcOrd="0" destOrd="0" presId="urn:microsoft.com/office/officeart/2005/8/layout/matrix1"/>
    <dgm:cxn modelId="{5638F231-0A32-42DE-A047-680D182B1598}" type="presParOf" srcId="{01041D9D-234B-450E-9CBF-F807BF3D8512}" destId="{DEFD8947-1F05-4444-902D-D5CA0674FE3C}" srcOrd="1" destOrd="0" presId="urn:microsoft.com/office/officeart/2005/8/layout/matrix1"/>
    <dgm:cxn modelId="{4A13C09F-463A-45FE-9EA2-AAAF57B891B6}" type="presParOf" srcId="{01041D9D-234B-450E-9CBF-F807BF3D8512}" destId="{257E7658-D626-41F5-8392-31D8451F1289}" srcOrd="2" destOrd="0" presId="urn:microsoft.com/office/officeart/2005/8/layout/matrix1"/>
    <dgm:cxn modelId="{9C9ECBC4-495E-48E3-90D1-F9624C92D70D}" type="presParOf" srcId="{01041D9D-234B-450E-9CBF-F807BF3D8512}" destId="{8EAD3937-6A0A-42A0-9627-E29A04CE9A61}" srcOrd="3" destOrd="0" presId="urn:microsoft.com/office/officeart/2005/8/layout/matrix1"/>
    <dgm:cxn modelId="{30D35668-0FFD-4DF4-8CC7-CAF78B74665E}" type="presParOf" srcId="{01041D9D-234B-450E-9CBF-F807BF3D8512}" destId="{DCDBB73E-8C3F-4A73-8388-8E2EB942AE03}" srcOrd="4" destOrd="0" presId="urn:microsoft.com/office/officeart/2005/8/layout/matrix1"/>
    <dgm:cxn modelId="{40F2DD49-BD1C-4A3D-9342-BB465C35DB85}" type="presParOf" srcId="{01041D9D-234B-450E-9CBF-F807BF3D8512}" destId="{63D45336-AF49-4F34-AB75-8135592C4D42}" srcOrd="5" destOrd="0" presId="urn:microsoft.com/office/officeart/2005/8/layout/matrix1"/>
    <dgm:cxn modelId="{25FD1087-E5BD-45B6-B939-5F38D28704E6}" type="presParOf" srcId="{01041D9D-234B-450E-9CBF-F807BF3D8512}" destId="{E3948612-5E0F-4812-856D-D4ADDDAD7F1E}" srcOrd="6" destOrd="0" presId="urn:microsoft.com/office/officeart/2005/8/layout/matrix1"/>
    <dgm:cxn modelId="{9DBA0D6E-A913-4B43-88C6-FDDDDD9A689D}" type="presParOf" srcId="{01041D9D-234B-450E-9CBF-F807BF3D8512}" destId="{C733E41A-2023-474B-825D-A700B188AB52}" srcOrd="7" destOrd="0" presId="urn:microsoft.com/office/officeart/2005/8/layout/matrix1"/>
    <dgm:cxn modelId="{4A851119-4AE4-4FC7-8675-5080DC3D91ED}" type="presParOf" srcId="{D8067192-C39F-4857-A77C-5599A5E07B85}" destId="{86111296-FAE1-40CD-8F26-8DC1E816E346}" srcOrd="1" destOrd="0" presId="urn:microsoft.com/office/officeart/2005/8/layout/matrix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1C943AF-C7D7-4A07-B14C-CE058C3D94B6}" type="doc">
      <dgm:prSet loTypeId="urn:microsoft.com/office/officeart/2005/8/layout/matrix1" loCatId="matrix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fr-FR"/>
        </a:p>
      </dgm:t>
    </dgm:pt>
    <dgm:pt modelId="{813C40DF-33B6-4C86-BF0C-AFAA17A44592}">
      <dgm:prSet phldrT="[Texte]" custT="1"/>
      <dgm:spPr/>
      <dgm:t>
        <a:bodyPr/>
        <a:lstStyle/>
        <a:p>
          <a:r>
            <a:rPr lang="fr-FR" sz="2400" b="1" dirty="0" smtClean="0"/>
            <a:t>Contre</a:t>
          </a:r>
        </a:p>
        <a:p>
          <a:r>
            <a:rPr lang="fr-FR" sz="2400" b="1" dirty="0" smtClean="0"/>
            <a:t>Indications</a:t>
          </a:r>
        </a:p>
        <a:p>
          <a:r>
            <a:rPr lang="fr-FR" sz="2400" b="1" dirty="0" smtClean="0"/>
            <a:t>relatives</a:t>
          </a:r>
          <a:endParaRPr lang="fr-FR" sz="2400" b="1" dirty="0"/>
        </a:p>
      </dgm:t>
    </dgm:pt>
    <dgm:pt modelId="{B31A2B40-DEB7-43FD-951B-9CAC33107A21}" type="parTrans" cxnId="{08C9FEC5-E13E-412B-A917-D1EE27C8F27D}">
      <dgm:prSet/>
      <dgm:spPr/>
      <dgm:t>
        <a:bodyPr/>
        <a:lstStyle/>
        <a:p>
          <a:endParaRPr lang="fr-FR"/>
        </a:p>
      </dgm:t>
    </dgm:pt>
    <dgm:pt modelId="{A1087A98-2B58-41F1-A387-F1F9175155B1}" type="sibTrans" cxnId="{08C9FEC5-E13E-412B-A917-D1EE27C8F27D}">
      <dgm:prSet/>
      <dgm:spPr/>
      <dgm:t>
        <a:bodyPr/>
        <a:lstStyle/>
        <a:p>
          <a:endParaRPr lang="fr-FR"/>
        </a:p>
      </dgm:t>
    </dgm:pt>
    <dgm:pt modelId="{A0E624E3-42E9-4502-B44B-970B5786D752}">
      <dgm:prSet phldrT="[Texte]"/>
      <dgm:spPr/>
      <dgm:t>
        <a:bodyPr/>
        <a:lstStyle/>
        <a:p>
          <a:r>
            <a:rPr lang="fr-FR" b="1" dirty="0" smtClean="0"/>
            <a:t>HTA</a:t>
          </a:r>
          <a:endParaRPr lang="fr-FR" b="1" dirty="0"/>
        </a:p>
      </dgm:t>
    </dgm:pt>
    <dgm:pt modelId="{A36CE5A1-F278-43BF-9D4E-9B22A974F769}" type="parTrans" cxnId="{DFFEE868-DACA-432D-B57B-5CA6BE5C587A}">
      <dgm:prSet/>
      <dgm:spPr/>
      <dgm:t>
        <a:bodyPr/>
        <a:lstStyle/>
        <a:p>
          <a:endParaRPr lang="fr-FR"/>
        </a:p>
      </dgm:t>
    </dgm:pt>
    <dgm:pt modelId="{65076DDB-D49D-4E70-8080-31898002CD2D}" type="sibTrans" cxnId="{DFFEE868-DACA-432D-B57B-5CA6BE5C587A}">
      <dgm:prSet/>
      <dgm:spPr/>
      <dgm:t>
        <a:bodyPr/>
        <a:lstStyle/>
        <a:p>
          <a:endParaRPr lang="fr-FR"/>
        </a:p>
      </dgm:t>
    </dgm:pt>
    <dgm:pt modelId="{A566EC67-85D8-48DA-8FE1-3B6946899D9A}">
      <dgm:prSet phldrT="[Texte]" phldr="1"/>
      <dgm:spPr/>
      <dgm:t>
        <a:bodyPr/>
        <a:lstStyle/>
        <a:p>
          <a:endParaRPr lang="fr-FR" dirty="0"/>
        </a:p>
      </dgm:t>
    </dgm:pt>
    <dgm:pt modelId="{80429900-A9D9-4315-ACF1-939CAEFFFCBF}" type="parTrans" cxnId="{5011F96A-864C-42CD-831F-D648F5081A7B}">
      <dgm:prSet/>
      <dgm:spPr/>
      <dgm:t>
        <a:bodyPr/>
        <a:lstStyle/>
        <a:p>
          <a:endParaRPr lang="fr-FR"/>
        </a:p>
      </dgm:t>
    </dgm:pt>
    <dgm:pt modelId="{FA149F0D-8C64-44DD-BA27-91A73C8A0A7C}" type="sibTrans" cxnId="{5011F96A-864C-42CD-831F-D648F5081A7B}">
      <dgm:prSet/>
      <dgm:spPr/>
      <dgm:t>
        <a:bodyPr/>
        <a:lstStyle/>
        <a:p>
          <a:endParaRPr lang="fr-FR"/>
        </a:p>
      </dgm:t>
    </dgm:pt>
    <dgm:pt modelId="{5D41E4F6-66F5-4D90-8408-C0B188823721}">
      <dgm:prSet phldrT="[Texte]" phldr="1"/>
      <dgm:spPr/>
      <dgm:t>
        <a:bodyPr/>
        <a:lstStyle/>
        <a:p>
          <a:endParaRPr lang="fr-FR" dirty="0"/>
        </a:p>
      </dgm:t>
    </dgm:pt>
    <dgm:pt modelId="{BB9B20C1-9ED7-4D6E-BA2F-0A1B5A8825B1}" type="parTrans" cxnId="{B3897001-4E3C-4DC7-A465-9F9368D8DA7D}">
      <dgm:prSet/>
      <dgm:spPr/>
      <dgm:t>
        <a:bodyPr/>
        <a:lstStyle/>
        <a:p>
          <a:endParaRPr lang="fr-FR"/>
        </a:p>
      </dgm:t>
    </dgm:pt>
    <dgm:pt modelId="{929CFEC6-C88F-4DEA-AEBF-4E534F3C4D4E}" type="sibTrans" cxnId="{B3897001-4E3C-4DC7-A465-9F9368D8DA7D}">
      <dgm:prSet/>
      <dgm:spPr/>
      <dgm:t>
        <a:bodyPr/>
        <a:lstStyle/>
        <a:p>
          <a:endParaRPr lang="fr-FR"/>
        </a:p>
      </dgm:t>
    </dgm:pt>
    <dgm:pt modelId="{BA084D4D-B51C-4720-B31B-77F98EC53D72}">
      <dgm:prSet phldrT="[Texte]" phldr="1"/>
      <dgm:spPr/>
      <dgm:t>
        <a:bodyPr/>
        <a:lstStyle/>
        <a:p>
          <a:endParaRPr lang="fr-FR" dirty="0"/>
        </a:p>
      </dgm:t>
    </dgm:pt>
    <dgm:pt modelId="{846BD3A4-C531-4C32-88FA-B8DE41104C6A}" type="parTrans" cxnId="{0600FD4B-937A-41C4-A1B8-CD5457773325}">
      <dgm:prSet/>
      <dgm:spPr/>
      <dgm:t>
        <a:bodyPr/>
        <a:lstStyle/>
        <a:p>
          <a:endParaRPr lang="fr-FR"/>
        </a:p>
      </dgm:t>
    </dgm:pt>
    <dgm:pt modelId="{6AF5F94D-21BF-4E6A-B226-1D79465FA84F}" type="sibTrans" cxnId="{0600FD4B-937A-41C4-A1B8-CD5457773325}">
      <dgm:prSet/>
      <dgm:spPr/>
      <dgm:t>
        <a:bodyPr/>
        <a:lstStyle/>
        <a:p>
          <a:endParaRPr lang="fr-FR"/>
        </a:p>
      </dgm:t>
    </dgm:pt>
    <dgm:pt modelId="{6D1B8CA3-2E2E-4685-B1FB-BEA1027AD0FF}">
      <dgm:prSet/>
      <dgm:spPr/>
      <dgm:t>
        <a:bodyPr/>
        <a:lstStyle/>
        <a:p>
          <a:r>
            <a:rPr lang="fr-FR" dirty="0" smtClean="0">
              <a:solidFill>
                <a:schemeClr val="bg1"/>
              </a:solidFill>
            </a:rPr>
            <a:t>Les migraines céphaliques</a:t>
          </a:r>
          <a:r>
            <a:rPr lang="fr-FR" dirty="0" smtClean="0">
              <a:solidFill>
                <a:srgbClr val="0033CC"/>
              </a:solidFill>
            </a:rPr>
            <a:t>.</a:t>
          </a:r>
        </a:p>
      </dgm:t>
    </dgm:pt>
    <dgm:pt modelId="{16EF2B98-7C73-4D70-B48B-8D9CAC868209}" type="parTrans" cxnId="{DB862CF1-42D3-46D7-9787-FCAFBCAAFAD4}">
      <dgm:prSet/>
      <dgm:spPr/>
      <dgm:t>
        <a:bodyPr/>
        <a:lstStyle/>
        <a:p>
          <a:endParaRPr lang="fr-FR"/>
        </a:p>
      </dgm:t>
    </dgm:pt>
    <dgm:pt modelId="{88C3B524-F6CD-498B-8938-B648EDFD38A2}" type="sibTrans" cxnId="{DB862CF1-42D3-46D7-9787-FCAFBCAAFAD4}">
      <dgm:prSet/>
      <dgm:spPr/>
      <dgm:t>
        <a:bodyPr/>
        <a:lstStyle/>
        <a:p>
          <a:endParaRPr lang="fr-FR"/>
        </a:p>
      </dgm:t>
    </dgm:pt>
    <dgm:pt modelId="{8637DA76-4362-49C0-A517-2EA74FC8F762}">
      <dgm:prSet/>
      <dgm:spPr/>
      <dgm:t>
        <a:bodyPr/>
        <a:lstStyle/>
        <a:p>
          <a:endParaRPr lang="fr-FR"/>
        </a:p>
      </dgm:t>
    </dgm:pt>
    <dgm:pt modelId="{C9CFFC79-D359-4874-85EE-BF90E7BD0588}" type="parTrans" cxnId="{913A4BF5-3EB0-44DF-A62C-8C18BEB45CBD}">
      <dgm:prSet/>
      <dgm:spPr/>
      <dgm:t>
        <a:bodyPr/>
        <a:lstStyle/>
        <a:p>
          <a:endParaRPr lang="fr-FR"/>
        </a:p>
      </dgm:t>
    </dgm:pt>
    <dgm:pt modelId="{4534A8EF-466A-49B4-A03D-700BA841AFF8}" type="sibTrans" cxnId="{913A4BF5-3EB0-44DF-A62C-8C18BEB45CBD}">
      <dgm:prSet/>
      <dgm:spPr/>
      <dgm:t>
        <a:bodyPr/>
        <a:lstStyle/>
        <a:p>
          <a:endParaRPr lang="fr-FR"/>
        </a:p>
      </dgm:t>
    </dgm:pt>
    <dgm:pt modelId="{6FE33BAF-FD36-4B7C-ABF5-69969C12218F}">
      <dgm:prSet/>
      <dgm:spPr/>
      <dgm:t>
        <a:bodyPr/>
        <a:lstStyle/>
        <a:p>
          <a:r>
            <a:rPr lang="fr-FR" b="1" dirty="0" smtClean="0">
              <a:solidFill>
                <a:schemeClr val="bg1"/>
              </a:solidFill>
            </a:rPr>
            <a:t>Diabète sucré</a:t>
          </a:r>
        </a:p>
      </dgm:t>
    </dgm:pt>
    <dgm:pt modelId="{C3655D24-6C38-410F-A8E9-C6F75FD0FCE0}" type="parTrans" cxnId="{866D12DE-F4FE-4FAB-AEB4-A5C8AEC685E7}">
      <dgm:prSet/>
      <dgm:spPr/>
      <dgm:t>
        <a:bodyPr/>
        <a:lstStyle/>
        <a:p>
          <a:endParaRPr lang="fr-FR"/>
        </a:p>
      </dgm:t>
    </dgm:pt>
    <dgm:pt modelId="{E2FC3CEC-ABE3-4769-B60B-CDDE7A68162A}" type="sibTrans" cxnId="{866D12DE-F4FE-4FAB-AEB4-A5C8AEC685E7}">
      <dgm:prSet/>
      <dgm:spPr/>
      <dgm:t>
        <a:bodyPr/>
        <a:lstStyle/>
        <a:p>
          <a:endParaRPr lang="fr-FR"/>
        </a:p>
      </dgm:t>
    </dgm:pt>
    <dgm:pt modelId="{63945201-66DE-449C-BC57-0CA76CDA2B67}">
      <dgm:prSet/>
      <dgm:spPr/>
      <dgm:t>
        <a:bodyPr/>
        <a:lstStyle/>
        <a:p>
          <a:r>
            <a:rPr lang="fr-FR" dirty="0" smtClean="0">
              <a:solidFill>
                <a:schemeClr val="bg1"/>
              </a:solidFill>
            </a:rPr>
            <a:t>La </a:t>
          </a:r>
          <a:r>
            <a:rPr lang="fr-FR" dirty="0" err="1" smtClean="0">
              <a:solidFill>
                <a:schemeClr val="bg1"/>
              </a:solidFill>
            </a:rPr>
            <a:t>cholestase</a:t>
          </a:r>
          <a:r>
            <a:rPr lang="fr-FR" dirty="0" smtClean="0">
              <a:solidFill>
                <a:schemeClr val="bg1"/>
              </a:solidFill>
            </a:rPr>
            <a:t> hépatique </a:t>
          </a:r>
        </a:p>
      </dgm:t>
    </dgm:pt>
    <dgm:pt modelId="{587C0C88-0368-4EF5-ADEB-EAB77867B53D}" type="parTrans" cxnId="{3DDE72D1-99A0-450B-B481-97F9614A0583}">
      <dgm:prSet/>
      <dgm:spPr/>
      <dgm:t>
        <a:bodyPr/>
        <a:lstStyle/>
        <a:p>
          <a:endParaRPr lang="fr-FR"/>
        </a:p>
      </dgm:t>
    </dgm:pt>
    <dgm:pt modelId="{DD5C5D0B-785C-451D-B7F8-0CAC69F47F6F}" type="sibTrans" cxnId="{3DDE72D1-99A0-450B-B481-97F9614A0583}">
      <dgm:prSet/>
      <dgm:spPr/>
      <dgm:t>
        <a:bodyPr/>
        <a:lstStyle/>
        <a:p>
          <a:endParaRPr lang="fr-FR"/>
        </a:p>
      </dgm:t>
    </dgm:pt>
    <dgm:pt modelId="{D8067192-C39F-4857-A77C-5599A5E07B85}" type="pres">
      <dgm:prSet presAssocID="{11C943AF-C7D7-4A07-B14C-CE058C3D94B6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1041D9D-234B-450E-9CBF-F807BF3D8512}" type="pres">
      <dgm:prSet presAssocID="{11C943AF-C7D7-4A07-B14C-CE058C3D94B6}" presName="matrix" presStyleCnt="0"/>
      <dgm:spPr/>
    </dgm:pt>
    <dgm:pt modelId="{FF1A9551-5086-42A3-B64E-6232AA3DE4C4}" type="pres">
      <dgm:prSet presAssocID="{11C943AF-C7D7-4A07-B14C-CE058C3D94B6}" presName="tile1" presStyleLbl="node1" presStyleIdx="0" presStyleCnt="4"/>
      <dgm:spPr/>
      <dgm:t>
        <a:bodyPr/>
        <a:lstStyle/>
        <a:p>
          <a:endParaRPr lang="fr-FR"/>
        </a:p>
      </dgm:t>
    </dgm:pt>
    <dgm:pt modelId="{DEFD8947-1F05-4444-902D-D5CA0674FE3C}" type="pres">
      <dgm:prSet presAssocID="{11C943AF-C7D7-4A07-B14C-CE058C3D94B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57E7658-D626-41F5-8392-31D8451F1289}" type="pres">
      <dgm:prSet presAssocID="{11C943AF-C7D7-4A07-B14C-CE058C3D94B6}" presName="tile2" presStyleLbl="node1" presStyleIdx="1" presStyleCnt="4"/>
      <dgm:spPr/>
      <dgm:t>
        <a:bodyPr/>
        <a:lstStyle/>
        <a:p>
          <a:endParaRPr lang="fr-FR"/>
        </a:p>
      </dgm:t>
    </dgm:pt>
    <dgm:pt modelId="{8EAD3937-6A0A-42A0-9627-E29A04CE9A61}" type="pres">
      <dgm:prSet presAssocID="{11C943AF-C7D7-4A07-B14C-CE058C3D94B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CDBB73E-8C3F-4A73-8388-8E2EB942AE03}" type="pres">
      <dgm:prSet presAssocID="{11C943AF-C7D7-4A07-B14C-CE058C3D94B6}" presName="tile3" presStyleLbl="node1" presStyleIdx="2" presStyleCnt="4"/>
      <dgm:spPr/>
      <dgm:t>
        <a:bodyPr/>
        <a:lstStyle/>
        <a:p>
          <a:endParaRPr lang="fr-FR"/>
        </a:p>
      </dgm:t>
    </dgm:pt>
    <dgm:pt modelId="{63D45336-AF49-4F34-AB75-8135592C4D42}" type="pres">
      <dgm:prSet presAssocID="{11C943AF-C7D7-4A07-B14C-CE058C3D94B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3948612-5E0F-4812-856D-D4ADDDAD7F1E}" type="pres">
      <dgm:prSet presAssocID="{11C943AF-C7D7-4A07-B14C-CE058C3D94B6}" presName="tile4" presStyleLbl="node1" presStyleIdx="3" presStyleCnt="4"/>
      <dgm:spPr/>
      <dgm:t>
        <a:bodyPr/>
        <a:lstStyle/>
        <a:p>
          <a:endParaRPr lang="fr-FR"/>
        </a:p>
      </dgm:t>
    </dgm:pt>
    <dgm:pt modelId="{C733E41A-2023-474B-825D-A700B188AB52}" type="pres">
      <dgm:prSet presAssocID="{11C943AF-C7D7-4A07-B14C-CE058C3D94B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111296-FAE1-40CD-8F26-8DC1E816E346}" type="pres">
      <dgm:prSet presAssocID="{11C943AF-C7D7-4A07-B14C-CE058C3D94B6}" presName="centerTile" presStyleLbl="fgShp" presStyleIdx="0" presStyleCnt="1" custAng="10800000" custFlipVert="1" custFlipHor="0" custScaleX="135415" custScaleY="45900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</dgm:ptLst>
  <dgm:cxnLst>
    <dgm:cxn modelId="{5011F96A-864C-42CD-831F-D648F5081A7B}" srcId="{813C40DF-33B6-4C86-BF0C-AFAA17A44592}" destId="{A566EC67-85D8-48DA-8FE1-3B6946899D9A}" srcOrd="4" destOrd="0" parTransId="{80429900-A9D9-4315-ACF1-939CAEFFFCBF}" sibTransId="{FA149F0D-8C64-44DD-BA27-91A73C8A0A7C}"/>
    <dgm:cxn modelId="{D858E5B1-D341-4ED0-947F-92F812B3375C}" type="presOf" srcId="{6D1B8CA3-2E2E-4685-B1FB-BEA1027AD0FF}" destId="{E3948612-5E0F-4812-856D-D4ADDDAD7F1E}" srcOrd="0" destOrd="0" presId="urn:microsoft.com/office/officeart/2005/8/layout/matrix1"/>
    <dgm:cxn modelId="{08C9FEC5-E13E-412B-A917-D1EE27C8F27D}" srcId="{11C943AF-C7D7-4A07-B14C-CE058C3D94B6}" destId="{813C40DF-33B6-4C86-BF0C-AFAA17A44592}" srcOrd="0" destOrd="0" parTransId="{B31A2B40-DEB7-43FD-951B-9CAC33107A21}" sibTransId="{A1087A98-2B58-41F1-A387-F1F9175155B1}"/>
    <dgm:cxn modelId="{215A6C64-30F7-4D91-AE80-AF6064A76DBE}" type="presOf" srcId="{A0E624E3-42E9-4502-B44B-970B5786D752}" destId="{DEFD8947-1F05-4444-902D-D5CA0674FE3C}" srcOrd="1" destOrd="0" presId="urn:microsoft.com/office/officeart/2005/8/layout/matrix1"/>
    <dgm:cxn modelId="{3DDE72D1-99A0-450B-B481-97F9614A0583}" srcId="{813C40DF-33B6-4C86-BF0C-AFAA17A44592}" destId="{63945201-66DE-449C-BC57-0CA76CDA2B67}" srcOrd="1" destOrd="0" parTransId="{587C0C88-0368-4EF5-ADEB-EAB77867B53D}" sibTransId="{DD5C5D0B-785C-451D-B7F8-0CAC69F47F6F}"/>
    <dgm:cxn modelId="{913A4BF5-3EB0-44DF-A62C-8C18BEB45CBD}" srcId="{813C40DF-33B6-4C86-BF0C-AFAA17A44592}" destId="{8637DA76-4362-49C0-A517-2EA74FC8F762}" srcOrd="5" destOrd="0" parTransId="{C9CFFC79-D359-4874-85EE-BF90E7BD0588}" sibTransId="{4534A8EF-466A-49B4-A03D-700BA841AFF8}"/>
    <dgm:cxn modelId="{120473B8-9F1E-40B2-812E-0D3E9EF06CA0}" type="presOf" srcId="{A0E624E3-42E9-4502-B44B-970B5786D752}" destId="{FF1A9551-5086-42A3-B64E-6232AA3DE4C4}" srcOrd="0" destOrd="0" presId="urn:microsoft.com/office/officeart/2005/8/layout/matrix1"/>
    <dgm:cxn modelId="{B3897001-4E3C-4DC7-A465-9F9368D8DA7D}" srcId="{813C40DF-33B6-4C86-BF0C-AFAA17A44592}" destId="{5D41E4F6-66F5-4D90-8408-C0B188823721}" srcOrd="6" destOrd="0" parTransId="{BB9B20C1-9ED7-4D6E-BA2F-0A1B5A8825B1}" sibTransId="{929CFEC6-C88F-4DEA-AEBF-4E534F3C4D4E}"/>
    <dgm:cxn modelId="{E81BF376-E015-41F0-B451-38335051CA16}" type="presOf" srcId="{63945201-66DE-449C-BC57-0CA76CDA2B67}" destId="{257E7658-D626-41F5-8392-31D8451F1289}" srcOrd="0" destOrd="0" presId="urn:microsoft.com/office/officeart/2005/8/layout/matrix1"/>
    <dgm:cxn modelId="{BCAEE886-F56B-4F1A-9F26-3E3F368BC81E}" type="presOf" srcId="{6FE33BAF-FD36-4B7C-ABF5-69969C12218F}" destId="{63D45336-AF49-4F34-AB75-8135592C4D42}" srcOrd="1" destOrd="0" presId="urn:microsoft.com/office/officeart/2005/8/layout/matrix1"/>
    <dgm:cxn modelId="{DF578A47-1866-4E82-A71F-10C6B2D48EA7}" type="presOf" srcId="{6FE33BAF-FD36-4B7C-ABF5-69969C12218F}" destId="{DCDBB73E-8C3F-4A73-8388-8E2EB942AE03}" srcOrd="0" destOrd="0" presId="urn:microsoft.com/office/officeart/2005/8/layout/matrix1"/>
    <dgm:cxn modelId="{DFFEE868-DACA-432D-B57B-5CA6BE5C587A}" srcId="{813C40DF-33B6-4C86-BF0C-AFAA17A44592}" destId="{A0E624E3-42E9-4502-B44B-970B5786D752}" srcOrd="0" destOrd="0" parTransId="{A36CE5A1-F278-43BF-9D4E-9B22A974F769}" sibTransId="{65076DDB-D49D-4E70-8080-31898002CD2D}"/>
    <dgm:cxn modelId="{B78EEF43-95AA-4CE9-B3C1-E3AF87DEC362}" type="presOf" srcId="{6D1B8CA3-2E2E-4685-B1FB-BEA1027AD0FF}" destId="{C733E41A-2023-474B-825D-A700B188AB52}" srcOrd="1" destOrd="0" presId="urn:microsoft.com/office/officeart/2005/8/layout/matrix1"/>
    <dgm:cxn modelId="{B040765B-4209-462A-982D-6D1B715E48CD}" type="presOf" srcId="{813C40DF-33B6-4C86-BF0C-AFAA17A44592}" destId="{86111296-FAE1-40CD-8F26-8DC1E816E346}" srcOrd="0" destOrd="0" presId="urn:microsoft.com/office/officeart/2005/8/layout/matrix1"/>
    <dgm:cxn modelId="{5EAF70A3-F235-459D-B099-FA4F462E2D9D}" type="presOf" srcId="{11C943AF-C7D7-4A07-B14C-CE058C3D94B6}" destId="{D8067192-C39F-4857-A77C-5599A5E07B85}" srcOrd="0" destOrd="0" presId="urn:microsoft.com/office/officeart/2005/8/layout/matrix1"/>
    <dgm:cxn modelId="{0600FD4B-937A-41C4-A1B8-CD5457773325}" srcId="{813C40DF-33B6-4C86-BF0C-AFAA17A44592}" destId="{BA084D4D-B51C-4720-B31B-77F98EC53D72}" srcOrd="7" destOrd="0" parTransId="{846BD3A4-C531-4C32-88FA-B8DE41104C6A}" sibTransId="{6AF5F94D-21BF-4E6A-B226-1D79465FA84F}"/>
    <dgm:cxn modelId="{DB862CF1-42D3-46D7-9787-FCAFBCAAFAD4}" srcId="{813C40DF-33B6-4C86-BF0C-AFAA17A44592}" destId="{6D1B8CA3-2E2E-4685-B1FB-BEA1027AD0FF}" srcOrd="3" destOrd="0" parTransId="{16EF2B98-7C73-4D70-B48B-8D9CAC868209}" sibTransId="{88C3B524-F6CD-498B-8938-B648EDFD38A2}"/>
    <dgm:cxn modelId="{866D12DE-F4FE-4FAB-AEB4-A5C8AEC685E7}" srcId="{813C40DF-33B6-4C86-BF0C-AFAA17A44592}" destId="{6FE33BAF-FD36-4B7C-ABF5-69969C12218F}" srcOrd="2" destOrd="0" parTransId="{C3655D24-6C38-410F-A8E9-C6F75FD0FCE0}" sibTransId="{E2FC3CEC-ABE3-4769-B60B-CDDE7A68162A}"/>
    <dgm:cxn modelId="{83286D6F-9B61-4571-BFE0-F339E68752D9}" type="presOf" srcId="{63945201-66DE-449C-BC57-0CA76CDA2B67}" destId="{8EAD3937-6A0A-42A0-9627-E29A04CE9A61}" srcOrd="1" destOrd="0" presId="urn:microsoft.com/office/officeart/2005/8/layout/matrix1"/>
    <dgm:cxn modelId="{67E9DF26-9C5F-42CC-B59D-2B14FD00BEB5}" type="presParOf" srcId="{D8067192-C39F-4857-A77C-5599A5E07B85}" destId="{01041D9D-234B-450E-9CBF-F807BF3D8512}" srcOrd="0" destOrd="0" presId="urn:microsoft.com/office/officeart/2005/8/layout/matrix1"/>
    <dgm:cxn modelId="{F09DFBBB-B77A-4E75-AE55-2F241F46E496}" type="presParOf" srcId="{01041D9D-234B-450E-9CBF-F807BF3D8512}" destId="{FF1A9551-5086-42A3-B64E-6232AA3DE4C4}" srcOrd="0" destOrd="0" presId="urn:microsoft.com/office/officeart/2005/8/layout/matrix1"/>
    <dgm:cxn modelId="{AB0DA8AA-7895-49A2-8F3F-59F75876875D}" type="presParOf" srcId="{01041D9D-234B-450E-9CBF-F807BF3D8512}" destId="{DEFD8947-1F05-4444-902D-D5CA0674FE3C}" srcOrd="1" destOrd="0" presId="urn:microsoft.com/office/officeart/2005/8/layout/matrix1"/>
    <dgm:cxn modelId="{1D2E985D-7343-4F2A-9504-982F21B94D8A}" type="presParOf" srcId="{01041D9D-234B-450E-9CBF-F807BF3D8512}" destId="{257E7658-D626-41F5-8392-31D8451F1289}" srcOrd="2" destOrd="0" presId="urn:microsoft.com/office/officeart/2005/8/layout/matrix1"/>
    <dgm:cxn modelId="{4D329F12-DA27-41B2-8EE5-B57440D1E561}" type="presParOf" srcId="{01041D9D-234B-450E-9CBF-F807BF3D8512}" destId="{8EAD3937-6A0A-42A0-9627-E29A04CE9A61}" srcOrd="3" destOrd="0" presId="urn:microsoft.com/office/officeart/2005/8/layout/matrix1"/>
    <dgm:cxn modelId="{6BB56D54-FF07-4DD0-989B-5089B56F852D}" type="presParOf" srcId="{01041D9D-234B-450E-9CBF-F807BF3D8512}" destId="{DCDBB73E-8C3F-4A73-8388-8E2EB942AE03}" srcOrd="4" destOrd="0" presId="urn:microsoft.com/office/officeart/2005/8/layout/matrix1"/>
    <dgm:cxn modelId="{DCD60EFB-7C24-4349-89BC-0E01A3F79135}" type="presParOf" srcId="{01041D9D-234B-450E-9CBF-F807BF3D8512}" destId="{63D45336-AF49-4F34-AB75-8135592C4D42}" srcOrd="5" destOrd="0" presId="urn:microsoft.com/office/officeart/2005/8/layout/matrix1"/>
    <dgm:cxn modelId="{B64569DF-E266-40E8-B3F9-D07568849051}" type="presParOf" srcId="{01041D9D-234B-450E-9CBF-F807BF3D8512}" destId="{E3948612-5E0F-4812-856D-D4ADDDAD7F1E}" srcOrd="6" destOrd="0" presId="urn:microsoft.com/office/officeart/2005/8/layout/matrix1"/>
    <dgm:cxn modelId="{C8D6DC0A-6737-4A79-939E-202CAE933082}" type="presParOf" srcId="{01041D9D-234B-450E-9CBF-F807BF3D8512}" destId="{C733E41A-2023-474B-825D-A700B188AB52}" srcOrd="7" destOrd="0" presId="urn:microsoft.com/office/officeart/2005/8/layout/matrix1"/>
    <dgm:cxn modelId="{237E67BB-C51C-469B-A8E0-5092BB468A13}" type="presParOf" srcId="{D8067192-C39F-4857-A77C-5599A5E07B85}" destId="{86111296-FAE1-40CD-8F26-8DC1E816E346}" srcOrd="1" destOrd="0" presId="urn:microsoft.com/office/officeart/2005/8/layout/matrix1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E51E6DD-B994-4BB1-9806-96BA8E967C9F}" type="doc">
      <dgm:prSet loTypeId="urn:microsoft.com/office/officeart/2005/8/layout/vList4" loCatId="list" qsTypeId="urn:microsoft.com/office/officeart/2005/8/quickstyle/3d4" qsCatId="3D" csTypeId="urn:microsoft.com/office/officeart/2005/8/colors/accent2_1" csCatId="accent2" phldr="1"/>
      <dgm:spPr/>
      <dgm:t>
        <a:bodyPr/>
        <a:lstStyle/>
        <a:p>
          <a:endParaRPr lang="fr-FR"/>
        </a:p>
      </dgm:t>
    </dgm:pt>
    <dgm:pt modelId="{0898BCB4-AEA1-4FC3-8BEF-9B6D2E88DA32}">
      <dgm:prSet phldrT="[Texte]" custT="1"/>
      <dgm:spPr/>
      <dgm:t>
        <a:bodyPr/>
        <a:lstStyle/>
        <a:p>
          <a:pPr algn="l"/>
          <a:r>
            <a:rPr lang="fr-FR" sz="2000" smtClean="0"/>
            <a:t>Modification  physicochimique de la glaire</a:t>
          </a:r>
        </a:p>
        <a:p>
          <a:pPr algn="l"/>
          <a:r>
            <a:rPr lang="fr-FR" sz="2000" smtClean="0"/>
            <a:t>Inhibition partielle des gonadostimulines</a:t>
          </a:r>
          <a:endParaRPr lang="fr-FR" sz="2000" dirty="0"/>
        </a:p>
      </dgm:t>
    </dgm:pt>
    <dgm:pt modelId="{EFACFB2A-05DE-472B-8ADF-0E4D3EF12E6D}" type="parTrans" cxnId="{24083DAF-22BD-40FC-BB20-C555CECFFC27}">
      <dgm:prSet/>
      <dgm:spPr/>
      <dgm:t>
        <a:bodyPr/>
        <a:lstStyle/>
        <a:p>
          <a:endParaRPr lang="fr-FR"/>
        </a:p>
      </dgm:t>
    </dgm:pt>
    <dgm:pt modelId="{7EF28FB6-9FF2-441C-A8B8-F8511F8355B9}" type="sibTrans" cxnId="{24083DAF-22BD-40FC-BB20-C555CECFFC27}">
      <dgm:prSet/>
      <dgm:spPr/>
      <dgm:t>
        <a:bodyPr/>
        <a:lstStyle/>
        <a:p>
          <a:endParaRPr lang="fr-FR"/>
        </a:p>
      </dgm:t>
    </dgm:pt>
    <dgm:pt modelId="{57E2EEFE-2539-4636-BFBF-99E7C4C7DF41}">
      <dgm:prSet phldrT="[Texte]" custT="1"/>
      <dgm:spPr/>
      <dgm:t>
        <a:bodyPr/>
        <a:lstStyle/>
        <a:p>
          <a:pPr algn="l"/>
          <a:r>
            <a:rPr lang="fr-FR" sz="2000" smtClean="0"/>
            <a:t>Inhibition de l’ovulation par action hypothalamique</a:t>
          </a:r>
        </a:p>
        <a:p>
          <a:pPr algn="l"/>
          <a:r>
            <a:rPr lang="fr-FR" sz="2000" smtClean="0"/>
            <a:t>Atrophie de l’endomètre + modification de la glaire.</a:t>
          </a:r>
          <a:endParaRPr lang="fr-FR" sz="2000" dirty="0" smtClean="0"/>
        </a:p>
      </dgm:t>
    </dgm:pt>
    <dgm:pt modelId="{864076BF-2FAE-4C9D-A51B-6DEDCA1B5C0E}" type="parTrans" cxnId="{B26E7868-003C-468D-BC97-74C302F29B98}">
      <dgm:prSet/>
      <dgm:spPr/>
      <dgm:t>
        <a:bodyPr/>
        <a:lstStyle/>
        <a:p>
          <a:endParaRPr lang="fr-FR"/>
        </a:p>
      </dgm:t>
    </dgm:pt>
    <dgm:pt modelId="{1CA77079-819A-4973-BF23-A931428C6998}" type="sibTrans" cxnId="{B26E7868-003C-468D-BC97-74C302F29B98}">
      <dgm:prSet/>
      <dgm:spPr/>
      <dgm:t>
        <a:bodyPr/>
        <a:lstStyle/>
        <a:p>
          <a:endParaRPr lang="fr-FR"/>
        </a:p>
      </dgm:t>
    </dgm:pt>
    <dgm:pt modelId="{CC5D8AF8-90B3-4A44-8BFD-1008D4C48DE0}">
      <dgm:prSet phldrT="[Texte]" custT="1"/>
      <dgm:spPr/>
      <dgm:t>
        <a:bodyPr/>
        <a:lstStyle/>
        <a:p>
          <a:pPr algn="l"/>
          <a:r>
            <a:rPr lang="fr-FR" sz="2000" smtClean="0"/>
            <a:t>Inhibition de l’ovulation+ atrophie de l’endomètre </a:t>
          </a:r>
          <a:endParaRPr lang="fr-FR" sz="2000" dirty="0"/>
        </a:p>
      </dgm:t>
    </dgm:pt>
    <dgm:pt modelId="{B31395E9-C855-47D4-A082-F96CB79E4068}" type="parTrans" cxnId="{16CD2C67-A58C-401F-A9CC-5C67138B0233}">
      <dgm:prSet/>
      <dgm:spPr/>
      <dgm:t>
        <a:bodyPr/>
        <a:lstStyle/>
        <a:p>
          <a:endParaRPr lang="fr-FR"/>
        </a:p>
      </dgm:t>
    </dgm:pt>
    <dgm:pt modelId="{1D7B24C3-3F42-425C-8BF1-BE8FABBB5146}" type="sibTrans" cxnId="{16CD2C67-A58C-401F-A9CC-5C67138B0233}">
      <dgm:prSet/>
      <dgm:spPr/>
      <dgm:t>
        <a:bodyPr/>
        <a:lstStyle/>
        <a:p>
          <a:endParaRPr lang="fr-FR"/>
        </a:p>
      </dgm:t>
    </dgm:pt>
    <dgm:pt modelId="{F5ED757B-F5CC-49A7-86EE-DADFF59B984C}" type="pres">
      <dgm:prSet presAssocID="{6E51E6DD-B994-4BB1-9806-96BA8E967C9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5964E1A-95C3-449C-AE48-1255ABE7CE37}" type="pres">
      <dgm:prSet presAssocID="{0898BCB4-AEA1-4FC3-8BEF-9B6D2E88DA32}" presName="comp" presStyleCnt="0"/>
      <dgm:spPr/>
      <dgm:t>
        <a:bodyPr/>
        <a:lstStyle/>
        <a:p>
          <a:endParaRPr lang="fr-FR"/>
        </a:p>
      </dgm:t>
    </dgm:pt>
    <dgm:pt modelId="{A6CC3B57-F7B7-430E-974E-DBF738FC828C}" type="pres">
      <dgm:prSet presAssocID="{0898BCB4-AEA1-4FC3-8BEF-9B6D2E88DA32}" presName="box" presStyleLbl="node1" presStyleIdx="0" presStyleCnt="3"/>
      <dgm:spPr/>
      <dgm:t>
        <a:bodyPr/>
        <a:lstStyle/>
        <a:p>
          <a:endParaRPr lang="fr-FR"/>
        </a:p>
      </dgm:t>
    </dgm:pt>
    <dgm:pt modelId="{25DF013F-5DDC-4980-8251-69CA92A5695F}" type="pres">
      <dgm:prSet presAssocID="{0898BCB4-AEA1-4FC3-8BEF-9B6D2E88DA32}" presName="img" presStyleLbl="fgImgPlace1" presStyleIdx="0" presStyleCnt="3" custLinFactNeighborX="-5525" custLinFactNeighborY="-183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B7258AF0-830F-4437-ACE4-E551CD3A7CDC}" type="pres">
      <dgm:prSet presAssocID="{0898BCB4-AEA1-4FC3-8BEF-9B6D2E88DA3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561628-B036-43B9-89AB-2D9A62B02CF2}" type="pres">
      <dgm:prSet presAssocID="{7EF28FB6-9FF2-441C-A8B8-F8511F8355B9}" presName="spacer" presStyleCnt="0"/>
      <dgm:spPr/>
      <dgm:t>
        <a:bodyPr/>
        <a:lstStyle/>
        <a:p>
          <a:endParaRPr lang="fr-FR"/>
        </a:p>
      </dgm:t>
    </dgm:pt>
    <dgm:pt modelId="{3BF61CB2-F052-4A0E-B877-3E6D261781F1}" type="pres">
      <dgm:prSet presAssocID="{57E2EEFE-2539-4636-BFBF-99E7C4C7DF41}" presName="comp" presStyleCnt="0"/>
      <dgm:spPr/>
      <dgm:t>
        <a:bodyPr/>
        <a:lstStyle/>
        <a:p>
          <a:endParaRPr lang="fr-FR"/>
        </a:p>
      </dgm:t>
    </dgm:pt>
    <dgm:pt modelId="{28E2BB91-814C-469B-A4C3-8EEC4FECF2B5}" type="pres">
      <dgm:prSet presAssocID="{57E2EEFE-2539-4636-BFBF-99E7C4C7DF41}" presName="box" presStyleLbl="node1" presStyleIdx="1" presStyleCnt="3"/>
      <dgm:spPr/>
      <dgm:t>
        <a:bodyPr/>
        <a:lstStyle/>
        <a:p>
          <a:endParaRPr lang="fr-FR"/>
        </a:p>
      </dgm:t>
    </dgm:pt>
    <dgm:pt modelId="{66B121EB-26BD-478C-94E7-7DDD2B4F2CF0}" type="pres">
      <dgm:prSet presAssocID="{57E2EEFE-2539-4636-BFBF-99E7C4C7DF41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7D0DC291-A152-4B05-8436-F1BCEE8A1899}" type="pres">
      <dgm:prSet presAssocID="{57E2EEFE-2539-4636-BFBF-99E7C4C7DF41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102D305-CDC1-400F-B83E-682CE6E79595}" type="pres">
      <dgm:prSet presAssocID="{1CA77079-819A-4973-BF23-A931428C6998}" presName="spacer" presStyleCnt="0"/>
      <dgm:spPr/>
      <dgm:t>
        <a:bodyPr/>
        <a:lstStyle/>
        <a:p>
          <a:endParaRPr lang="fr-FR"/>
        </a:p>
      </dgm:t>
    </dgm:pt>
    <dgm:pt modelId="{02B387DB-5A53-4683-8246-127AF4F96967}" type="pres">
      <dgm:prSet presAssocID="{CC5D8AF8-90B3-4A44-8BFD-1008D4C48DE0}" presName="comp" presStyleCnt="0"/>
      <dgm:spPr/>
      <dgm:t>
        <a:bodyPr/>
        <a:lstStyle/>
        <a:p>
          <a:endParaRPr lang="fr-FR"/>
        </a:p>
      </dgm:t>
    </dgm:pt>
    <dgm:pt modelId="{4FC8E128-789F-437B-9A8B-7B4EF93E0047}" type="pres">
      <dgm:prSet presAssocID="{CC5D8AF8-90B3-4A44-8BFD-1008D4C48DE0}" presName="box" presStyleLbl="node1" presStyleIdx="2" presStyleCnt="3"/>
      <dgm:spPr/>
      <dgm:t>
        <a:bodyPr/>
        <a:lstStyle/>
        <a:p>
          <a:endParaRPr lang="fr-FR"/>
        </a:p>
      </dgm:t>
    </dgm:pt>
    <dgm:pt modelId="{D9446750-DDE6-4EDD-88C1-9628F01F1BF8}" type="pres">
      <dgm:prSet presAssocID="{CC5D8AF8-90B3-4A44-8BFD-1008D4C48DE0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8E78E314-6CC5-4F7E-95DA-E79DB474EE89}" type="pres">
      <dgm:prSet presAssocID="{CC5D8AF8-90B3-4A44-8BFD-1008D4C48DE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26E7868-003C-468D-BC97-74C302F29B98}" srcId="{6E51E6DD-B994-4BB1-9806-96BA8E967C9F}" destId="{57E2EEFE-2539-4636-BFBF-99E7C4C7DF41}" srcOrd="1" destOrd="0" parTransId="{864076BF-2FAE-4C9D-A51B-6DEDCA1B5C0E}" sibTransId="{1CA77079-819A-4973-BF23-A931428C6998}"/>
    <dgm:cxn modelId="{16CD2C67-A58C-401F-A9CC-5C67138B0233}" srcId="{6E51E6DD-B994-4BB1-9806-96BA8E967C9F}" destId="{CC5D8AF8-90B3-4A44-8BFD-1008D4C48DE0}" srcOrd="2" destOrd="0" parTransId="{B31395E9-C855-47D4-A082-F96CB79E4068}" sibTransId="{1D7B24C3-3F42-425C-8BF1-BE8FABBB5146}"/>
    <dgm:cxn modelId="{56B46D84-50D9-4D95-BF0C-F87473FA23FC}" type="presOf" srcId="{0898BCB4-AEA1-4FC3-8BEF-9B6D2E88DA32}" destId="{A6CC3B57-F7B7-430E-974E-DBF738FC828C}" srcOrd="0" destOrd="0" presId="urn:microsoft.com/office/officeart/2005/8/layout/vList4"/>
    <dgm:cxn modelId="{A629FA2E-8598-44C0-9E31-3A4031EA1CC8}" type="presOf" srcId="{0898BCB4-AEA1-4FC3-8BEF-9B6D2E88DA32}" destId="{B7258AF0-830F-4437-ACE4-E551CD3A7CDC}" srcOrd="1" destOrd="0" presId="urn:microsoft.com/office/officeart/2005/8/layout/vList4"/>
    <dgm:cxn modelId="{580266BC-F4C1-476D-BCF2-A3E56B9F24FC}" type="presOf" srcId="{CC5D8AF8-90B3-4A44-8BFD-1008D4C48DE0}" destId="{8E78E314-6CC5-4F7E-95DA-E79DB474EE89}" srcOrd="1" destOrd="0" presId="urn:microsoft.com/office/officeart/2005/8/layout/vList4"/>
    <dgm:cxn modelId="{98834C01-931C-49B1-8B90-40CBE6167289}" type="presOf" srcId="{6E51E6DD-B994-4BB1-9806-96BA8E967C9F}" destId="{F5ED757B-F5CC-49A7-86EE-DADFF59B984C}" srcOrd="0" destOrd="0" presId="urn:microsoft.com/office/officeart/2005/8/layout/vList4"/>
    <dgm:cxn modelId="{85B00DD0-88B6-47F9-A3A8-3875DEBF8E9D}" type="presOf" srcId="{CC5D8AF8-90B3-4A44-8BFD-1008D4C48DE0}" destId="{4FC8E128-789F-437B-9A8B-7B4EF93E0047}" srcOrd="0" destOrd="0" presId="urn:microsoft.com/office/officeart/2005/8/layout/vList4"/>
    <dgm:cxn modelId="{2CF2F40E-2D32-46B5-B97F-3A9ED40F461F}" type="presOf" srcId="{57E2EEFE-2539-4636-BFBF-99E7C4C7DF41}" destId="{28E2BB91-814C-469B-A4C3-8EEC4FECF2B5}" srcOrd="0" destOrd="0" presId="urn:microsoft.com/office/officeart/2005/8/layout/vList4"/>
    <dgm:cxn modelId="{24083DAF-22BD-40FC-BB20-C555CECFFC27}" srcId="{6E51E6DD-B994-4BB1-9806-96BA8E967C9F}" destId="{0898BCB4-AEA1-4FC3-8BEF-9B6D2E88DA32}" srcOrd="0" destOrd="0" parTransId="{EFACFB2A-05DE-472B-8ADF-0E4D3EF12E6D}" sibTransId="{7EF28FB6-9FF2-441C-A8B8-F8511F8355B9}"/>
    <dgm:cxn modelId="{DF467E92-7CB2-4268-9567-B7200DCB6453}" type="presOf" srcId="{57E2EEFE-2539-4636-BFBF-99E7C4C7DF41}" destId="{7D0DC291-A152-4B05-8436-F1BCEE8A1899}" srcOrd="1" destOrd="0" presId="urn:microsoft.com/office/officeart/2005/8/layout/vList4"/>
    <dgm:cxn modelId="{58E1E110-91C9-488E-8477-FE7C3BA0F342}" type="presParOf" srcId="{F5ED757B-F5CC-49A7-86EE-DADFF59B984C}" destId="{F5964E1A-95C3-449C-AE48-1255ABE7CE37}" srcOrd="0" destOrd="0" presId="urn:microsoft.com/office/officeart/2005/8/layout/vList4"/>
    <dgm:cxn modelId="{D3667B55-50B4-425E-8389-E2BB9E74B292}" type="presParOf" srcId="{F5964E1A-95C3-449C-AE48-1255ABE7CE37}" destId="{A6CC3B57-F7B7-430E-974E-DBF738FC828C}" srcOrd="0" destOrd="0" presId="urn:microsoft.com/office/officeart/2005/8/layout/vList4"/>
    <dgm:cxn modelId="{9294D17D-871C-4A97-BF3C-DBE4673CFE60}" type="presParOf" srcId="{F5964E1A-95C3-449C-AE48-1255ABE7CE37}" destId="{25DF013F-5DDC-4980-8251-69CA92A5695F}" srcOrd="1" destOrd="0" presId="urn:microsoft.com/office/officeart/2005/8/layout/vList4"/>
    <dgm:cxn modelId="{8C9C3B40-6936-42CB-AF9A-94E2668E9F5D}" type="presParOf" srcId="{F5964E1A-95C3-449C-AE48-1255ABE7CE37}" destId="{B7258AF0-830F-4437-ACE4-E551CD3A7CDC}" srcOrd="2" destOrd="0" presId="urn:microsoft.com/office/officeart/2005/8/layout/vList4"/>
    <dgm:cxn modelId="{37499D6E-E504-4B69-B23F-7A8396E790D3}" type="presParOf" srcId="{F5ED757B-F5CC-49A7-86EE-DADFF59B984C}" destId="{09561628-B036-43B9-89AB-2D9A62B02CF2}" srcOrd="1" destOrd="0" presId="urn:microsoft.com/office/officeart/2005/8/layout/vList4"/>
    <dgm:cxn modelId="{95B591B8-074B-46E9-AD76-4F64C222ECEC}" type="presParOf" srcId="{F5ED757B-F5CC-49A7-86EE-DADFF59B984C}" destId="{3BF61CB2-F052-4A0E-B877-3E6D261781F1}" srcOrd="2" destOrd="0" presId="urn:microsoft.com/office/officeart/2005/8/layout/vList4"/>
    <dgm:cxn modelId="{53EE71E1-403B-43AE-988A-BC63473C62B7}" type="presParOf" srcId="{3BF61CB2-F052-4A0E-B877-3E6D261781F1}" destId="{28E2BB91-814C-469B-A4C3-8EEC4FECF2B5}" srcOrd="0" destOrd="0" presId="urn:microsoft.com/office/officeart/2005/8/layout/vList4"/>
    <dgm:cxn modelId="{542E55E2-EFEA-479C-A58A-83FA5A1E013D}" type="presParOf" srcId="{3BF61CB2-F052-4A0E-B877-3E6D261781F1}" destId="{66B121EB-26BD-478C-94E7-7DDD2B4F2CF0}" srcOrd="1" destOrd="0" presId="urn:microsoft.com/office/officeart/2005/8/layout/vList4"/>
    <dgm:cxn modelId="{3C0E5BE1-17BA-4113-B648-B68B0FD779DB}" type="presParOf" srcId="{3BF61CB2-F052-4A0E-B877-3E6D261781F1}" destId="{7D0DC291-A152-4B05-8436-F1BCEE8A1899}" srcOrd="2" destOrd="0" presId="urn:microsoft.com/office/officeart/2005/8/layout/vList4"/>
    <dgm:cxn modelId="{C06554B5-9127-4094-BAB4-12BDEBE3672B}" type="presParOf" srcId="{F5ED757B-F5CC-49A7-86EE-DADFF59B984C}" destId="{2102D305-CDC1-400F-B83E-682CE6E79595}" srcOrd="3" destOrd="0" presId="urn:microsoft.com/office/officeart/2005/8/layout/vList4"/>
    <dgm:cxn modelId="{8AA1FF97-E8F9-46C5-A8D5-E4163F0A9D55}" type="presParOf" srcId="{F5ED757B-F5CC-49A7-86EE-DADFF59B984C}" destId="{02B387DB-5A53-4683-8246-127AF4F96967}" srcOrd="4" destOrd="0" presId="urn:microsoft.com/office/officeart/2005/8/layout/vList4"/>
    <dgm:cxn modelId="{D5E2D7CA-1C7F-49DC-9388-FE4E31C51C13}" type="presParOf" srcId="{02B387DB-5A53-4683-8246-127AF4F96967}" destId="{4FC8E128-789F-437B-9A8B-7B4EF93E0047}" srcOrd="0" destOrd="0" presId="urn:microsoft.com/office/officeart/2005/8/layout/vList4"/>
    <dgm:cxn modelId="{48118B4C-4B6B-4A23-83F7-E73A3763C38C}" type="presParOf" srcId="{02B387DB-5A53-4683-8246-127AF4F96967}" destId="{D9446750-DDE6-4EDD-88C1-9628F01F1BF8}" srcOrd="1" destOrd="0" presId="urn:microsoft.com/office/officeart/2005/8/layout/vList4"/>
    <dgm:cxn modelId="{DE7FBB38-9844-488E-B406-397737C74A33}" type="presParOf" srcId="{02B387DB-5A53-4683-8246-127AF4F96967}" destId="{8E78E314-6CC5-4F7E-95DA-E79DB474EE89}" srcOrd="2" destOrd="0" presId="urn:microsoft.com/office/officeart/2005/8/layout/vList4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2B89873-883D-4210-85BE-B9050714158B}" type="doc">
      <dgm:prSet loTypeId="urn:microsoft.com/office/officeart/2005/8/layout/chevron2" loCatId="list" qsTypeId="urn:microsoft.com/office/officeart/2005/8/quickstyle/3d1" qsCatId="3D" csTypeId="urn:microsoft.com/office/officeart/2005/8/colors/accent2_5" csCatId="accent2" phldr="1"/>
      <dgm:spPr/>
    </dgm:pt>
    <dgm:pt modelId="{F094EF10-08B2-4AAC-8D17-4E4E9A781696}">
      <dgm:prSet phldrT="[Texte]"/>
      <dgm:spPr/>
      <dgm:t>
        <a:bodyPr/>
        <a:lstStyle/>
        <a:p>
          <a:r>
            <a:rPr lang="fr-FR" dirty="0" smtClean="0"/>
            <a:t>1</a:t>
          </a:r>
          <a:endParaRPr lang="fr-FR" dirty="0"/>
        </a:p>
      </dgm:t>
    </dgm:pt>
    <dgm:pt modelId="{7298DB75-4E86-4BC6-BE16-D7B28A27FFA1}" type="parTrans" cxnId="{B483F236-5F24-4B23-B8D0-0CBF7ED169C9}">
      <dgm:prSet/>
      <dgm:spPr/>
      <dgm:t>
        <a:bodyPr/>
        <a:lstStyle/>
        <a:p>
          <a:endParaRPr lang="fr-FR"/>
        </a:p>
      </dgm:t>
    </dgm:pt>
    <dgm:pt modelId="{E8A7AB95-9CD3-4843-B72A-075626C10958}" type="sibTrans" cxnId="{B483F236-5F24-4B23-B8D0-0CBF7ED169C9}">
      <dgm:prSet/>
      <dgm:spPr/>
      <dgm:t>
        <a:bodyPr/>
        <a:lstStyle/>
        <a:p>
          <a:endParaRPr lang="fr-FR"/>
        </a:p>
      </dgm:t>
    </dgm:pt>
    <dgm:pt modelId="{3E028D6A-E8A3-44B7-A6E3-A7398933037A}">
      <dgm:prSet phldrT="[Texte]"/>
      <dgm:spPr/>
      <dgm:t>
        <a:bodyPr/>
        <a:lstStyle/>
        <a:p>
          <a:r>
            <a:rPr lang="fr-FR" dirty="0" smtClean="0"/>
            <a:t>2</a:t>
          </a:r>
          <a:endParaRPr lang="fr-FR" dirty="0"/>
        </a:p>
      </dgm:t>
    </dgm:pt>
    <dgm:pt modelId="{1B1188D0-5056-4DDE-9253-E3B0A8816358}" type="parTrans" cxnId="{46F9C685-AB8F-460A-8FA3-A27706AB6F77}">
      <dgm:prSet/>
      <dgm:spPr/>
      <dgm:t>
        <a:bodyPr/>
        <a:lstStyle/>
        <a:p>
          <a:endParaRPr lang="fr-FR"/>
        </a:p>
      </dgm:t>
    </dgm:pt>
    <dgm:pt modelId="{5CB045C1-8882-4F3C-859A-B92A39D85DEF}" type="sibTrans" cxnId="{46F9C685-AB8F-460A-8FA3-A27706AB6F77}">
      <dgm:prSet/>
      <dgm:spPr/>
      <dgm:t>
        <a:bodyPr/>
        <a:lstStyle/>
        <a:p>
          <a:endParaRPr lang="fr-FR"/>
        </a:p>
      </dgm:t>
    </dgm:pt>
    <dgm:pt modelId="{59906069-427C-4D9A-95D2-DA5FDC441EE5}">
      <dgm:prSet phldrT="[Texte]"/>
      <dgm:spPr/>
      <dgm:t>
        <a:bodyPr/>
        <a:lstStyle/>
        <a:p>
          <a:r>
            <a:rPr lang="fr-FR" dirty="0" smtClean="0"/>
            <a:t>3</a:t>
          </a:r>
        </a:p>
      </dgm:t>
    </dgm:pt>
    <dgm:pt modelId="{E857BA7E-C4FE-4AA9-B1DB-983AC07770AD}" type="parTrans" cxnId="{F8624D40-C13E-4CC8-A30E-8ABA3464385A}">
      <dgm:prSet/>
      <dgm:spPr/>
      <dgm:t>
        <a:bodyPr/>
        <a:lstStyle/>
        <a:p>
          <a:endParaRPr lang="fr-FR"/>
        </a:p>
      </dgm:t>
    </dgm:pt>
    <dgm:pt modelId="{CF1BE0D0-16F2-45AF-8D8D-7421BE520B8A}" type="sibTrans" cxnId="{F8624D40-C13E-4CC8-A30E-8ABA3464385A}">
      <dgm:prSet/>
      <dgm:spPr/>
      <dgm:t>
        <a:bodyPr/>
        <a:lstStyle/>
        <a:p>
          <a:endParaRPr lang="fr-FR"/>
        </a:p>
      </dgm:t>
    </dgm:pt>
    <dgm:pt modelId="{05B3411D-1F70-480F-86D8-BC0491CFE559}">
      <dgm:prSet/>
      <dgm:spPr/>
      <dgm:t>
        <a:bodyPr/>
        <a:lstStyle/>
        <a:p>
          <a:r>
            <a:rPr lang="fr-FR" smtClean="0"/>
            <a:t>Oestroprogestatif mini dosé monophasique</a:t>
          </a:r>
          <a:endParaRPr lang="fr-FR"/>
        </a:p>
      </dgm:t>
    </dgm:pt>
    <dgm:pt modelId="{999B47AE-3370-4F8E-8570-85E3154DF05A}" type="parTrans" cxnId="{92442621-91FB-4EA2-BE12-C3953AB8CEF1}">
      <dgm:prSet/>
      <dgm:spPr/>
      <dgm:t>
        <a:bodyPr/>
        <a:lstStyle/>
        <a:p>
          <a:endParaRPr lang="fr-FR"/>
        </a:p>
      </dgm:t>
    </dgm:pt>
    <dgm:pt modelId="{C941E26C-9FB3-4F29-9569-6FBE20840F8A}" type="sibTrans" cxnId="{92442621-91FB-4EA2-BE12-C3953AB8CEF1}">
      <dgm:prSet/>
      <dgm:spPr/>
      <dgm:t>
        <a:bodyPr/>
        <a:lstStyle/>
        <a:p>
          <a:endParaRPr lang="fr-FR"/>
        </a:p>
      </dgm:t>
    </dgm:pt>
    <dgm:pt modelId="{0C4759D3-FAD3-41AC-82EF-F0976C23F8C8}">
      <dgm:prSet/>
      <dgm:spPr/>
      <dgm:t>
        <a:bodyPr/>
        <a:lstStyle/>
        <a:p>
          <a:r>
            <a:rPr lang="fr-FR" dirty="0" err="1" smtClean="0"/>
            <a:t>Oestroprogestifs</a:t>
          </a:r>
          <a:r>
            <a:rPr lang="fr-FR" dirty="0" smtClean="0"/>
            <a:t> bi et tri phasiques(</a:t>
          </a:r>
          <a:r>
            <a:rPr lang="fr-FR" dirty="0" err="1" smtClean="0"/>
            <a:t>intolerance</a:t>
          </a:r>
          <a:r>
            <a:rPr lang="fr-FR" dirty="0" smtClean="0"/>
            <a:t> </a:t>
          </a:r>
          <a:r>
            <a:rPr lang="fr-FR" dirty="0" err="1" smtClean="0"/>
            <a:t>endometriale</a:t>
          </a:r>
          <a:r>
            <a:rPr lang="fr-FR" dirty="0" smtClean="0"/>
            <a:t>)</a:t>
          </a:r>
          <a:endParaRPr lang="fr-FR" dirty="0"/>
        </a:p>
      </dgm:t>
    </dgm:pt>
    <dgm:pt modelId="{1AB50E79-0232-426D-881B-E68D2BAB6F8F}" type="parTrans" cxnId="{FF24DAF4-86B4-40FE-9B5C-9AAA19EE4D85}">
      <dgm:prSet/>
      <dgm:spPr/>
      <dgm:t>
        <a:bodyPr/>
        <a:lstStyle/>
        <a:p>
          <a:endParaRPr lang="fr-FR"/>
        </a:p>
      </dgm:t>
    </dgm:pt>
    <dgm:pt modelId="{C0054CD9-597F-4194-A424-A3CAB327D21F}" type="sibTrans" cxnId="{FF24DAF4-86B4-40FE-9B5C-9AAA19EE4D85}">
      <dgm:prSet/>
      <dgm:spPr/>
      <dgm:t>
        <a:bodyPr/>
        <a:lstStyle/>
        <a:p>
          <a:endParaRPr lang="fr-FR"/>
        </a:p>
      </dgm:t>
    </dgm:pt>
    <dgm:pt modelId="{508DA6B1-D6E8-4107-95A9-37E22E5973CA}">
      <dgm:prSet/>
      <dgm:spPr/>
      <dgm:t>
        <a:bodyPr/>
        <a:lstStyle/>
        <a:p>
          <a:r>
            <a:rPr lang="fr-FR" dirty="0" smtClean="0"/>
            <a:t>Contraceptifs a base de progestatif,</a:t>
          </a:r>
          <a:endParaRPr lang="fr-FR" dirty="0"/>
        </a:p>
      </dgm:t>
    </dgm:pt>
    <dgm:pt modelId="{794B3190-1FE4-497A-90DE-DDFC673C59AA}" type="parTrans" cxnId="{E374B199-F4F8-4BCB-9717-D982F75F12E1}">
      <dgm:prSet/>
      <dgm:spPr/>
      <dgm:t>
        <a:bodyPr/>
        <a:lstStyle/>
        <a:p>
          <a:endParaRPr lang="fr-FR"/>
        </a:p>
      </dgm:t>
    </dgm:pt>
    <dgm:pt modelId="{F66725AB-CA8D-4752-B03C-9F735157D6D3}" type="sibTrans" cxnId="{E374B199-F4F8-4BCB-9717-D982F75F12E1}">
      <dgm:prSet/>
      <dgm:spPr/>
      <dgm:t>
        <a:bodyPr/>
        <a:lstStyle/>
        <a:p>
          <a:endParaRPr lang="fr-FR"/>
        </a:p>
      </dgm:t>
    </dgm:pt>
    <dgm:pt modelId="{CBBF2B61-4271-4F28-AA2C-268D1B46E133}">
      <dgm:prSet/>
      <dgm:spPr/>
      <dgm:t>
        <a:bodyPr/>
        <a:lstStyle/>
        <a:p>
          <a:r>
            <a:rPr lang="fr-FR" dirty="0" smtClean="0"/>
            <a:t>(contre indications des </a:t>
          </a:r>
          <a:r>
            <a:rPr lang="fr-FR" dirty="0" err="1" smtClean="0"/>
            <a:t>oestrogenes</a:t>
          </a:r>
          <a:r>
            <a:rPr lang="fr-FR" dirty="0" smtClean="0"/>
            <a:t>)</a:t>
          </a:r>
          <a:endParaRPr lang="fr-FR" dirty="0"/>
        </a:p>
      </dgm:t>
    </dgm:pt>
    <dgm:pt modelId="{FE125E70-9ACF-475B-ACE0-3B6365BD5DDE}" type="parTrans" cxnId="{64D36C30-26DC-4865-8969-53534EE67BA2}">
      <dgm:prSet/>
      <dgm:spPr/>
      <dgm:t>
        <a:bodyPr/>
        <a:lstStyle/>
        <a:p>
          <a:endParaRPr lang="fr-FR"/>
        </a:p>
      </dgm:t>
    </dgm:pt>
    <dgm:pt modelId="{7EA3C77D-23C4-4FC1-B0FA-9BC4329AC804}" type="sibTrans" cxnId="{64D36C30-26DC-4865-8969-53534EE67BA2}">
      <dgm:prSet/>
      <dgm:spPr/>
      <dgm:t>
        <a:bodyPr/>
        <a:lstStyle/>
        <a:p>
          <a:endParaRPr lang="fr-FR"/>
        </a:p>
      </dgm:t>
    </dgm:pt>
    <dgm:pt modelId="{9BC0035B-5A10-4AD7-A95C-E3AD7F936041}" type="pres">
      <dgm:prSet presAssocID="{C2B89873-883D-4210-85BE-B9050714158B}" presName="linearFlow" presStyleCnt="0">
        <dgm:presLayoutVars>
          <dgm:dir/>
          <dgm:animLvl val="lvl"/>
          <dgm:resizeHandles val="exact"/>
        </dgm:presLayoutVars>
      </dgm:prSet>
      <dgm:spPr/>
    </dgm:pt>
    <dgm:pt modelId="{A1B72BA6-90D7-4FEC-8903-1440DBF53038}" type="pres">
      <dgm:prSet presAssocID="{F094EF10-08B2-4AAC-8D17-4E4E9A781696}" presName="composite" presStyleCnt="0"/>
      <dgm:spPr/>
    </dgm:pt>
    <dgm:pt modelId="{01C518D8-9E2A-40FA-A94E-87CF7517FBDA}" type="pres">
      <dgm:prSet presAssocID="{F094EF10-08B2-4AAC-8D17-4E4E9A78169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85DDB65-824C-4136-BD33-6B77A38CBAE6}" type="pres">
      <dgm:prSet presAssocID="{F094EF10-08B2-4AAC-8D17-4E4E9A78169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20BB3EC-6C52-4FA8-9EDA-61CCFF56104A}" type="pres">
      <dgm:prSet presAssocID="{E8A7AB95-9CD3-4843-B72A-075626C10958}" presName="sp" presStyleCnt="0"/>
      <dgm:spPr/>
    </dgm:pt>
    <dgm:pt modelId="{C20242CA-8613-4200-BE13-2D0F63A21388}" type="pres">
      <dgm:prSet presAssocID="{3E028D6A-E8A3-44B7-A6E3-A7398933037A}" presName="composite" presStyleCnt="0"/>
      <dgm:spPr/>
    </dgm:pt>
    <dgm:pt modelId="{5D49344B-690C-405D-AE8A-7C2988CA33E2}" type="pres">
      <dgm:prSet presAssocID="{3E028D6A-E8A3-44B7-A6E3-A7398933037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C9682D4-3DE5-48ED-BC59-0A4EEAAA55AA}" type="pres">
      <dgm:prSet presAssocID="{3E028D6A-E8A3-44B7-A6E3-A7398933037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6B96A59-FE12-4F8D-ADEE-2FD0427B245A}" type="pres">
      <dgm:prSet presAssocID="{5CB045C1-8882-4F3C-859A-B92A39D85DEF}" presName="sp" presStyleCnt="0"/>
      <dgm:spPr/>
    </dgm:pt>
    <dgm:pt modelId="{66972F76-0718-44D4-9B93-BD46AAF6E58A}" type="pres">
      <dgm:prSet presAssocID="{59906069-427C-4D9A-95D2-DA5FDC441EE5}" presName="composite" presStyleCnt="0"/>
      <dgm:spPr/>
    </dgm:pt>
    <dgm:pt modelId="{A8544DAC-AB35-4258-A044-AB104F644829}" type="pres">
      <dgm:prSet presAssocID="{59906069-427C-4D9A-95D2-DA5FDC441EE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2688742-C236-4ED8-8020-DDBCE7AC6852}" type="pres">
      <dgm:prSet presAssocID="{59906069-427C-4D9A-95D2-DA5FDC441EE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DD5A886-875F-4B30-BE19-32324BCA95DC}" type="presOf" srcId="{59906069-427C-4D9A-95D2-DA5FDC441EE5}" destId="{A8544DAC-AB35-4258-A044-AB104F644829}" srcOrd="0" destOrd="0" presId="urn:microsoft.com/office/officeart/2005/8/layout/chevron2"/>
    <dgm:cxn modelId="{64D36C30-26DC-4865-8969-53534EE67BA2}" srcId="{59906069-427C-4D9A-95D2-DA5FDC441EE5}" destId="{CBBF2B61-4271-4F28-AA2C-268D1B46E133}" srcOrd="1" destOrd="0" parTransId="{FE125E70-9ACF-475B-ACE0-3B6365BD5DDE}" sibTransId="{7EA3C77D-23C4-4FC1-B0FA-9BC4329AC804}"/>
    <dgm:cxn modelId="{46F9C685-AB8F-460A-8FA3-A27706AB6F77}" srcId="{C2B89873-883D-4210-85BE-B9050714158B}" destId="{3E028D6A-E8A3-44B7-A6E3-A7398933037A}" srcOrd="1" destOrd="0" parTransId="{1B1188D0-5056-4DDE-9253-E3B0A8816358}" sibTransId="{5CB045C1-8882-4F3C-859A-B92A39D85DEF}"/>
    <dgm:cxn modelId="{020A600A-B78E-42C4-B46B-94DCBCF65C6F}" type="presOf" srcId="{CBBF2B61-4271-4F28-AA2C-268D1B46E133}" destId="{E2688742-C236-4ED8-8020-DDBCE7AC6852}" srcOrd="0" destOrd="1" presId="urn:microsoft.com/office/officeart/2005/8/layout/chevron2"/>
    <dgm:cxn modelId="{10BC0323-0FA7-4EE1-94D6-DF399039E009}" type="presOf" srcId="{C2B89873-883D-4210-85BE-B9050714158B}" destId="{9BC0035B-5A10-4AD7-A95C-E3AD7F936041}" srcOrd="0" destOrd="0" presId="urn:microsoft.com/office/officeart/2005/8/layout/chevron2"/>
    <dgm:cxn modelId="{F8624D40-C13E-4CC8-A30E-8ABA3464385A}" srcId="{C2B89873-883D-4210-85BE-B9050714158B}" destId="{59906069-427C-4D9A-95D2-DA5FDC441EE5}" srcOrd="2" destOrd="0" parTransId="{E857BA7E-C4FE-4AA9-B1DB-983AC07770AD}" sibTransId="{CF1BE0D0-16F2-45AF-8D8D-7421BE520B8A}"/>
    <dgm:cxn modelId="{5FE03185-7449-4A5A-8758-693180B50AEA}" type="presOf" srcId="{F094EF10-08B2-4AAC-8D17-4E4E9A781696}" destId="{01C518D8-9E2A-40FA-A94E-87CF7517FBDA}" srcOrd="0" destOrd="0" presId="urn:microsoft.com/office/officeart/2005/8/layout/chevron2"/>
    <dgm:cxn modelId="{92442621-91FB-4EA2-BE12-C3953AB8CEF1}" srcId="{F094EF10-08B2-4AAC-8D17-4E4E9A781696}" destId="{05B3411D-1F70-480F-86D8-BC0491CFE559}" srcOrd="0" destOrd="0" parTransId="{999B47AE-3370-4F8E-8570-85E3154DF05A}" sibTransId="{C941E26C-9FB3-4F29-9569-6FBE20840F8A}"/>
    <dgm:cxn modelId="{B483F236-5F24-4B23-B8D0-0CBF7ED169C9}" srcId="{C2B89873-883D-4210-85BE-B9050714158B}" destId="{F094EF10-08B2-4AAC-8D17-4E4E9A781696}" srcOrd="0" destOrd="0" parTransId="{7298DB75-4E86-4BC6-BE16-D7B28A27FFA1}" sibTransId="{E8A7AB95-9CD3-4843-B72A-075626C10958}"/>
    <dgm:cxn modelId="{FF24DAF4-86B4-40FE-9B5C-9AAA19EE4D85}" srcId="{3E028D6A-E8A3-44B7-A6E3-A7398933037A}" destId="{0C4759D3-FAD3-41AC-82EF-F0976C23F8C8}" srcOrd="0" destOrd="0" parTransId="{1AB50E79-0232-426D-881B-E68D2BAB6F8F}" sibTransId="{C0054CD9-597F-4194-A424-A3CAB327D21F}"/>
    <dgm:cxn modelId="{003EC272-E9B7-440E-A06A-30F22241D4D6}" type="presOf" srcId="{3E028D6A-E8A3-44B7-A6E3-A7398933037A}" destId="{5D49344B-690C-405D-AE8A-7C2988CA33E2}" srcOrd="0" destOrd="0" presId="urn:microsoft.com/office/officeart/2005/8/layout/chevron2"/>
    <dgm:cxn modelId="{E374B199-F4F8-4BCB-9717-D982F75F12E1}" srcId="{59906069-427C-4D9A-95D2-DA5FDC441EE5}" destId="{508DA6B1-D6E8-4107-95A9-37E22E5973CA}" srcOrd="0" destOrd="0" parTransId="{794B3190-1FE4-497A-90DE-DDFC673C59AA}" sibTransId="{F66725AB-CA8D-4752-B03C-9F735157D6D3}"/>
    <dgm:cxn modelId="{676C9151-83C7-4B19-96E0-4C485D8A2987}" type="presOf" srcId="{0C4759D3-FAD3-41AC-82EF-F0976C23F8C8}" destId="{6C9682D4-3DE5-48ED-BC59-0A4EEAAA55AA}" srcOrd="0" destOrd="0" presId="urn:microsoft.com/office/officeart/2005/8/layout/chevron2"/>
    <dgm:cxn modelId="{4F233BDA-E3FE-492E-A1A1-1526C85DC312}" type="presOf" srcId="{508DA6B1-D6E8-4107-95A9-37E22E5973CA}" destId="{E2688742-C236-4ED8-8020-DDBCE7AC6852}" srcOrd="0" destOrd="0" presId="urn:microsoft.com/office/officeart/2005/8/layout/chevron2"/>
    <dgm:cxn modelId="{5281F16E-7AA0-4B6E-885D-B8BBB327BC68}" type="presOf" srcId="{05B3411D-1F70-480F-86D8-BC0491CFE559}" destId="{885DDB65-824C-4136-BD33-6B77A38CBAE6}" srcOrd="0" destOrd="0" presId="urn:microsoft.com/office/officeart/2005/8/layout/chevron2"/>
    <dgm:cxn modelId="{F2EB4350-A178-4D00-8155-969FFD045BFC}" type="presParOf" srcId="{9BC0035B-5A10-4AD7-A95C-E3AD7F936041}" destId="{A1B72BA6-90D7-4FEC-8903-1440DBF53038}" srcOrd="0" destOrd="0" presId="urn:microsoft.com/office/officeart/2005/8/layout/chevron2"/>
    <dgm:cxn modelId="{BA4298A5-A682-4F6E-AA2F-033CC5D25522}" type="presParOf" srcId="{A1B72BA6-90D7-4FEC-8903-1440DBF53038}" destId="{01C518D8-9E2A-40FA-A94E-87CF7517FBDA}" srcOrd="0" destOrd="0" presId="urn:microsoft.com/office/officeart/2005/8/layout/chevron2"/>
    <dgm:cxn modelId="{CEE86763-240A-47B1-9D32-06E5576C03AC}" type="presParOf" srcId="{A1B72BA6-90D7-4FEC-8903-1440DBF53038}" destId="{885DDB65-824C-4136-BD33-6B77A38CBAE6}" srcOrd="1" destOrd="0" presId="urn:microsoft.com/office/officeart/2005/8/layout/chevron2"/>
    <dgm:cxn modelId="{365528B1-2E2F-4504-91A3-CF79AF2BEBA7}" type="presParOf" srcId="{9BC0035B-5A10-4AD7-A95C-E3AD7F936041}" destId="{120BB3EC-6C52-4FA8-9EDA-61CCFF56104A}" srcOrd="1" destOrd="0" presId="urn:microsoft.com/office/officeart/2005/8/layout/chevron2"/>
    <dgm:cxn modelId="{1C1308C0-F339-43D7-9F22-5E0A6829067C}" type="presParOf" srcId="{9BC0035B-5A10-4AD7-A95C-E3AD7F936041}" destId="{C20242CA-8613-4200-BE13-2D0F63A21388}" srcOrd="2" destOrd="0" presId="urn:microsoft.com/office/officeart/2005/8/layout/chevron2"/>
    <dgm:cxn modelId="{77DBBD8B-5825-4822-84FC-2FAFCE8F439D}" type="presParOf" srcId="{C20242CA-8613-4200-BE13-2D0F63A21388}" destId="{5D49344B-690C-405D-AE8A-7C2988CA33E2}" srcOrd="0" destOrd="0" presId="urn:microsoft.com/office/officeart/2005/8/layout/chevron2"/>
    <dgm:cxn modelId="{CEE84C82-8568-43B9-8484-C9CA18D45FCF}" type="presParOf" srcId="{C20242CA-8613-4200-BE13-2D0F63A21388}" destId="{6C9682D4-3DE5-48ED-BC59-0A4EEAAA55AA}" srcOrd="1" destOrd="0" presId="urn:microsoft.com/office/officeart/2005/8/layout/chevron2"/>
    <dgm:cxn modelId="{BDBDCC92-831E-4A07-B45A-56C7B55E8602}" type="presParOf" srcId="{9BC0035B-5A10-4AD7-A95C-E3AD7F936041}" destId="{76B96A59-FE12-4F8D-ADEE-2FD0427B245A}" srcOrd="3" destOrd="0" presId="urn:microsoft.com/office/officeart/2005/8/layout/chevron2"/>
    <dgm:cxn modelId="{8CB7637A-C2DA-4DEA-86C2-64A59C39CA2F}" type="presParOf" srcId="{9BC0035B-5A10-4AD7-A95C-E3AD7F936041}" destId="{66972F76-0718-44D4-9B93-BD46AAF6E58A}" srcOrd="4" destOrd="0" presId="urn:microsoft.com/office/officeart/2005/8/layout/chevron2"/>
    <dgm:cxn modelId="{820E3F05-FCB5-4D55-836E-304F523A6CB6}" type="presParOf" srcId="{66972F76-0718-44D4-9B93-BD46AAF6E58A}" destId="{A8544DAC-AB35-4258-A044-AB104F644829}" srcOrd="0" destOrd="0" presId="urn:microsoft.com/office/officeart/2005/8/layout/chevron2"/>
    <dgm:cxn modelId="{220D1248-CD84-442A-9DA1-E32E050F1881}" type="presParOf" srcId="{66972F76-0718-44D4-9B93-BD46AAF6E58A}" destId="{E2688742-C236-4ED8-8020-DDBCE7AC6852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690B3A-8D2F-4B24-BA19-028E7E30FE11}">
      <dsp:nvSpPr>
        <dsp:cNvPr id="0" name=""/>
        <dsp:cNvSpPr/>
      </dsp:nvSpPr>
      <dsp:spPr>
        <a:xfrm>
          <a:off x="1934471" y="1121719"/>
          <a:ext cx="3996110" cy="3996110"/>
        </a:xfrm>
        <a:prstGeom prst="blockArc">
          <a:avLst>
            <a:gd name="adj1" fmla="val 11259000"/>
            <a:gd name="adj2" fmla="val 15865082"/>
            <a:gd name="adj3" fmla="val 4641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02F346-420E-428C-91F8-38B3A3BA02E3}">
      <dsp:nvSpPr>
        <dsp:cNvPr id="0" name=""/>
        <dsp:cNvSpPr/>
      </dsp:nvSpPr>
      <dsp:spPr>
        <a:xfrm>
          <a:off x="1813047" y="139063"/>
          <a:ext cx="3996110" cy="3996110"/>
        </a:xfrm>
        <a:prstGeom prst="blockArc">
          <a:avLst>
            <a:gd name="adj1" fmla="val 1295023"/>
            <a:gd name="adj2" fmla="val 9495697"/>
            <a:gd name="adj3" fmla="val 4641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154200-9AA0-4096-A775-8CBAE7AC9F71}">
      <dsp:nvSpPr>
        <dsp:cNvPr id="0" name=""/>
        <dsp:cNvSpPr/>
      </dsp:nvSpPr>
      <dsp:spPr>
        <a:xfrm>
          <a:off x="1585140" y="1143380"/>
          <a:ext cx="3996110" cy="3996110"/>
        </a:xfrm>
        <a:prstGeom prst="blockArc">
          <a:avLst>
            <a:gd name="adj1" fmla="val 16286669"/>
            <a:gd name="adj2" fmla="val 21116941"/>
            <a:gd name="adj3" fmla="val 4641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985EFD-560C-4A2A-A7DA-9176B813EC9D}">
      <dsp:nvSpPr>
        <dsp:cNvPr id="0" name=""/>
        <dsp:cNvSpPr/>
      </dsp:nvSpPr>
      <dsp:spPr>
        <a:xfrm>
          <a:off x="2643206" y="1785956"/>
          <a:ext cx="2214575" cy="18400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i="1" u="sng" kern="1200" dirty="0" smtClean="0"/>
            <a:t>Contraception</a:t>
          </a:r>
          <a:endParaRPr lang="fr-FR" sz="2000" b="1" i="1" u="sng" kern="1200" dirty="0"/>
        </a:p>
      </dsp:txBody>
      <dsp:txXfrm>
        <a:off x="2643206" y="1785956"/>
        <a:ext cx="2214575" cy="1840051"/>
      </dsp:txXfrm>
    </dsp:sp>
    <dsp:sp modelId="{D7FA246B-4C1F-48EE-918E-6C76F3BEEFBB}">
      <dsp:nvSpPr>
        <dsp:cNvPr id="0" name=""/>
        <dsp:cNvSpPr/>
      </dsp:nvSpPr>
      <dsp:spPr>
        <a:xfrm>
          <a:off x="2928957" y="857266"/>
          <a:ext cx="1627459" cy="6401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i="1" kern="1200" dirty="0" smtClean="0"/>
            <a:t>efficacité</a:t>
          </a:r>
          <a:endParaRPr lang="fr-FR" sz="2000" b="1" i="1" kern="1200" dirty="0"/>
        </a:p>
      </dsp:txBody>
      <dsp:txXfrm>
        <a:off x="2928957" y="857266"/>
        <a:ext cx="1627459" cy="640153"/>
      </dsp:txXfrm>
    </dsp:sp>
    <dsp:sp modelId="{7FC4C9D0-B8E5-4AFC-919B-62408A309D2A}">
      <dsp:nvSpPr>
        <dsp:cNvPr id="0" name=""/>
        <dsp:cNvSpPr/>
      </dsp:nvSpPr>
      <dsp:spPr>
        <a:xfrm>
          <a:off x="4572028" y="2571763"/>
          <a:ext cx="2107819" cy="5666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i="1" u="sng" kern="1200" dirty="0" smtClean="0"/>
            <a:t>Innocuité</a:t>
          </a:r>
          <a:endParaRPr lang="fr-FR" sz="2000" b="1" i="1" u="sng" kern="1200" dirty="0"/>
        </a:p>
      </dsp:txBody>
      <dsp:txXfrm>
        <a:off x="4572028" y="2571763"/>
        <a:ext cx="2107819" cy="566607"/>
      </dsp:txXfrm>
    </dsp:sp>
    <dsp:sp modelId="{8A2BDCD6-EDC7-4A0E-A1BF-8F281665E94E}">
      <dsp:nvSpPr>
        <dsp:cNvPr id="0" name=""/>
        <dsp:cNvSpPr/>
      </dsp:nvSpPr>
      <dsp:spPr>
        <a:xfrm>
          <a:off x="1071566" y="2571765"/>
          <a:ext cx="1853290" cy="5763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i="1" kern="1200" dirty="0" smtClean="0"/>
            <a:t>réversibilité</a:t>
          </a:r>
          <a:endParaRPr lang="fr-FR" sz="2000" b="1" i="1" kern="1200" dirty="0"/>
        </a:p>
      </dsp:txBody>
      <dsp:txXfrm>
        <a:off x="1071566" y="2571765"/>
        <a:ext cx="1853290" cy="57639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7E7B30-52C3-4DFE-A0FD-A390A56B8A5A}">
      <dsp:nvSpPr>
        <dsp:cNvPr id="0" name=""/>
        <dsp:cNvSpPr/>
      </dsp:nvSpPr>
      <dsp:spPr>
        <a:xfrm>
          <a:off x="0" y="20165"/>
          <a:ext cx="5357818" cy="833755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Les </a:t>
          </a:r>
          <a:r>
            <a:rPr lang="fr-FR" sz="2000" kern="1200" dirty="0" err="1" smtClean="0"/>
            <a:t>porogestatifs</a:t>
          </a:r>
          <a:r>
            <a:rPr lang="fr-FR" sz="2000" kern="1200" dirty="0" smtClean="0"/>
            <a:t> de synthèse</a:t>
          </a:r>
          <a:endParaRPr lang="fr-FR" sz="2000" kern="1200" dirty="0"/>
        </a:p>
      </dsp:txBody>
      <dsp:txXfrm>
        <a:off x="0" y="20165"/>
        <a:ext cx="5357818" cy="833755"/>
      </dsp:txXfrm>
    </dsp:sp>
    <dsp:sp modelId="{C039F119-1F9A-47B5-9F1C-0AF0448FA42F}">
      <dsp:nvSpPr>
        <dsp:cNvPr id="0" name=""/>
        <dsp:cNvSpPr/>
      </dsp:nvSpPr>
      <dsp:spPr>
        <a:xfrm>
          <a:off x="0" y="858502"/>
          <a:ext cx="1833974" cy="3427778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i="1" u="sng" kern="1200" smtClean="0"/>
            <a:t>19 nor stéroïdes androstane: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b="1" i="1" u="sng" kern="120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i="1" u="none" kern="1200" smtClean="0"/>
            <a:t> - </a:t>
          </a:r>
          <a:r>
            <a:rPr lang="fr-FR" sz="1600" b="1" i="1" u="none" kern="1200" smtClean="0"/>
            <a:t>1</a:t>
          </a:r>
          <a:r>
            <a:rPr lang="fr-FR" sz="1600" b="1" i="1" u="none" kern="1200" baseline="30000" smtClean="0"/>
            <a:t>ère</a:t>
          </a:r>
          <a:r>
            <a:rPr lang="fr-FR" sz="1600" b="1" i="1" u="none" kern="1200" smtClean="0"/>
            <a:t>  génération (</a:t>
          </a:r>
          <a:r>
            <a:rPr lang="fr-FR" sz="1600" b="1" i="1" kern="1200" smtClean="0"/>
            <a:t>noréthistérone)</a:t>
          </a:r>
          <a:endParaRPr lang="fr-FR" sz="1600" b="1" i="1" u="none" kern="120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i="1" u="none" kern="1200" smtClean="0"/>
            <a:t>- 2</a:t>
          </a:r>
          <a:r>
            <a:rPr lang="fr-FR" sz="1600" b="1" i="1" u="none" kern="1200" baseline="30000" smtClean="0"/>
            <a:t>ème</a:t>
          </a:r>
          <a:r>
            <a:rPr lang="fr-FR" sz="1600" b="1" i="1" u="none" kern="1200" smtClean="0"/>
            <a:t> génération (</a:t>
          </a:r>
          <a:r>
            <a:rPr lang="fr-FR" sz="1600" kern="1200" smtClean="0"/>
            <a:t>lévonorgestrol)</a:t>
          </a:r>
          <a:endParaRPr lang="fr-FR" sz="1600" b="1" i="1" u="none" kern="120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i="1" u="none" kern="1200" smtClean="0"/>
            <a:t>- 3</a:t>
          </a:r>
          <a:r>
            <a:rPr lang="fr-FR" sz="1600" b="1" i="1" u="none" kern="1200" baseline="30000" smtClean="0"/>
            <a:t>ème</a:t>
          </a:r>
          <a:r>
            <a:rPr lang="fr-FR" sz="1600" b="1" i="1" u="none" kern="1200" smtClean="0"/>
            <a:t> génération  (</a:t>
          </a:r>
          <a:r>
            <a:rPr lang="fr-FR" sz="1600" kern="1200" smtClean="0"/>
            <a:t>gestodène)</a:t>
          </a:r>
          <a:r>
            <a:rPr lang="fr-FR" sz="1600" b="1" i="1" u="none" kern="1200" smtClean="0"/>
            <a:t> </a:t>
          </a:r>
          <a:endParaRPr lang="fr-FR" sz="1600" b="1" i="1" u="none" kern="1200" dirty="0"/>
        </a:p>
      </dsp:txBody>
      <dsp:txXfrm>
        <a:off x="0" y="858502"/>
        <a:ext cx="1833974" cy="3427778"/>
      </dsp:txXfrm>
    </dsp:sp>
    <dsp:sp modelId="{D7A1651B-ADC0-4BB0-B55F-2E5549D737DC}">
      <dsp:nvSpPr>
        <dsp:cNvPr id="0" name=""/>
        <dsp:cNvSpPr/>
      </dsp:nvSpPr>
      <dsp:spPr>
        <a:xfrm>
          <a:off x="1785951" y="857263"/>
          <a:ext cx="1892777" cy="3432271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i="1" u="sng" kern="1200" dirty="0" smtClean="0"/>
            <a:t>Dérivés de la 17 </a:t>
          </a:r>
          <a:r>
            <a:rPr lang="fr-FR" sz="1400" b="1" i="1" u="sng" kern="1200" dirty="0" err="1" smtClean="0"/>
            <a:t>hydroxyprogestérone</a:t>
          </a:r>
          <a:r>
            <a:rPr lang="fr-FR" sz="1400" b="1" i="1" u="sng" kern="1200" dirty="0" smtClean="0"/>
            <a:t> (groupe </a:t>
          </a:r>
          <a:r>
            <a:rPr lang="fr-FR" sz="1400" b="1" i="1" u="sng" kern="1200" dirty="0" err="1" smtClean="0"/>
            <a:t>prégnane</a:t>
          </a:r>
          <a:r>
            <a:rPr lang="fr-FR" sz="1400" b="1" i="1" u="sng" kern="1200" dirty="0" smtClean="0"/>
            <a:t>) :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 - L’acétate de </a:t>
          </a:r>
          <a:r>
            <a:rPr lang="fr-FR" sz="1400" kern="1200" dirty="0" err="1" smtClean="0"/>
            <a:t>médroxyprogestérone</a:t>
          </a:r>
          <a:r>
            <a:rPr lang="fr-FR" sz="1400" kern="1200" dirty="0" smtClean="0"/>
            <a:t> 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- L’acétate de </a:t>
          </a:r>
          <a:r>
            <a:rPr lang="fr-FR" sz="1400" kern="1200" dirty="0" err="1" smtClean="0"/>
            <a:t>cyprotèrone</a:t>
          </a:r>
          <a:r>
            <a:rPr lang="fr-FR" sz="1400" kern="1200" dirty="0" smtClean="0"/>
            <a:t> </a:t>
          </a:r>
          <a:endParaRPr lang="fr-FR" sz="1400" b="1" i="1" u="sng" kern="1200" dirty="0" smtClean="0"/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 dirty="0"/>
        </a:p>
      </dsp:txBody>
      <dsp:txXfrm>
        <a:off x="1785951" y="857263"/>
        <a:ext cx="1892777" cy="3432271"/>
      </dsp:txXfrm>
    </dsp:sp>
    <dsp:sp modelId="{1F418279-BB6E-4CA1-808C-47B4C943D5DF}">
      <dsp:nvSpPr>
        <dsp:cNvPr id="0" name=""/>
        <dsp:cNvSpPr/>
      </dsp:nvSpPr>
      <dsp:spPr>
        <a:xfrm>
          <a:off x="3727653" y="865818"/>
          <a:ext cx="1629264" cy="3420462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i="1" u="sng" kern="1200" smtClean="0"/>
            <a:t>Dérivés 19 nor prégnane</a:t>
          </a:r>
          <a:r>
            <a:rPr lang="fr-FR" sz="2300" b="1" i="1" u="sng" kern="1200" smtClean="0"/>
            <a:t> 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smtClean="0"/>
            <a:t>- promégestone (Surgestone*)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smtClean="0"/>
            <a:t>- l’acétate de normégestrol (Lutényl*). </a:t>
          </a:r>
          <a:endParaRPr lang="fr-FR" sz="1400" kern="1200" dirty="0"/>
        </a:p>
      </dsp:txBody>
      <dsp:txXfrm>
        <a:off x="3727653" y="865818"/>
        <a:ext cx="1629264" cy="3420462"/>
      </dsp:txXfrm>
    </dsp:sp>
    <dsp:sp modelId="{844AFC9F-68EF-440C-8169-85F301CE5AB7}">
      <dsp:nvSpPr>
        <dsp:cNvPr id="0" name=""/>
        <dsp:cNvSpPr/>
      </dsp:nvSpPr>
      <dsp:spPr>
        <a:xfrm>
          <a:off x="0" y="4251967"/>
          <a:ext cx="5357818" cy="320040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7FE9CD-5761-4D90-9895-A4E110AED658}">
      <dsp:nvSpPr>
        <dsp:cNvPr id="0" name=""/>
        <dsp:cNvSpPr/>
      </dsp:nvSpPr>
      <dsp:spPr>
        <a:xfrm>
          <a:off x="0" y="19983"/>
          <a:ext cx="8643998" cy="13323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-</a:t>
          </a:r>
          <a:r>
            <a:rPr lang="fr-FR" sz="1600" b="1" kern="1200" dirty="0" smtClean="0"/>
            <a:t>Les E de synthèse et les p de 1ére et 2ème générations ↑ la synthèse de l’angiotensine et la PA.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-Les P micro dosés ne modifient pas la PA.</a:t>
          </a:r>
          <a:endParaRPr lang="fr-FR" sz="1600" b="1" kern="1200" dirty="0"/>
        </a:p>
      </dsp:txBody>
      <dsp:txXfrm>
        <a:off x="1808764" y="19983"/>
        <a:ext cx="6835233" cy="1332337"/>
      </dsp:txXfrm>
    </dsp:sp>
    <dsp:sp modelId="{2C51BEB9-BE25-4BD4-807D-D5A2D033A206}">
      <dsp:nvSpPr>
        <dsp:cNvPr id="0" name=""/>
        <dsp:cNvSpPr/>
      </dsp:nvSpPr>
      <dsp:spPr>
        <a:xfrm>
          <a:off x="215459" y="162091"/>
          <a:ext cx="1457810" cy="100815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A2D94F-85F2-472C-ACD1-6F6603E8623D}">
      <dsp:nvSpPr>
        <dsp:cNvPr id="0" name=""/>
        <dsp:cNvSpPr/>
      </dsp:nvSpPr>
      <dsp:spPr>
        <a:xfrm>
          <a:off x="0" y="1412302"/>
          <a:ext cx="8643998" cy="12377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-</a:t>
          </a:r>
          <a:r>
            <a:rPr lang="fr-FR" sz="1600" b="1" kern="1200" dirty="0" smtClean="0"/>
            <a:t>Accidents thromboemboliques veineux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-Accidents vasculaires cérébraux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-Accidents coronariens</a:t>
          </a:r>
          <a:endParaRPr lang="fr-FR" sz="1600" b="1" kern="1200" dirty="0"/>
        </a:p>
      </dsp:txBody>
      <dsp:txXfrm>
        <a:off x="1808764" y="1412302"/>
        <a:ext cx="6835233" cy="1237739"/>
      </dsp:txXfrm>
    </dsp:sp>
    <dsp:sp modelId="{0CBE69C7-5C08-4E64-A18A-34E857BCA5D1}">
      <dsp:nvSpPr>
        <dsp:cNvPr id="0" name=""/>
        <dsp:cNvSpPr/>
      </dsp:nvSpPr>
      <dsp:spPr>
        <a:xfrm>
          <a:off x="0" y="1588190"/>
          <a:ext cx="1654322" cy="98616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498327-0236-4B32-8CCF-98D9E3387111}">
      <dsp:nvSpPr>
        <dsp:cNvPr id="0" name=""/>
        <dsp:cNvSpPr/>
      </dsp:nvSpPr>
      <dsp:spPr>
        <a:xfrm>
          <a:off x="0" y="2705400"/>
          <a:ext cx="8643998" cy="22189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-</a:t>
          </a:r>
          <a:r>
            <a:rPr lang="fr-FR" sz="1600" b="1" kern="1200" dirty="0" smtClean="0"/>
            <a:t>Retentissement hépatique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-Métabolisme glucidique= intolérance au glucose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-Métabolisme lipidique:      estrogènes     HDL,TG:  progestérone      HDL,    LDL.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-Lithiase biliaire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-Tumeurs hépatiques</a:t>
          </a:r>
        </a:p>
      </dsp:txBody>
      <dsp:txXfrm>
        <a:off x="1808764" y="2705400"/>
        <a:ext cx="6835233" cy="2218960"/>
      </dsp:txXfrm>
    </dsp:sp>
    <dsp:sp modelId="{8028B38F-B779-48C2-B9D4-18BD4455EB4D}">
      <dsp:nvSpPr>
        <dsp:cNvPr id="0" name=""/>
        <dsp:cNvSpPr/>
      </dsp:nvSpPr>
      <dsp:spPr>
        <a:xfrm>
          <a:off x="0" y="2851639"/>
          <a:ext cx="1622668" cy="173714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72167B-DA19-4F10-97DD-1F3DC4DCF3C8}">
      <dsp:nvSpPr>
        <dsp:cNvPr id="0" name=""/>
        <dsp:cNvSpPr/>
      </dsp:nvSpPr>
      <dsp:spPr>
        <a:xfrm>
          <a:off x="0" y="5032166"/>
          <a:ext cx="8643998" cy="118291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chemeClr val="bg1">
                  <a:lumMod val="85000"/>
                </a:schemeClr>
              </a:solidFill>
            </a:rPr>
            <a:t>Cancer de l’endomètre</a:t>
          </a:r>
          <a:r>
            <a:rPr lang="fr-FR" sz="1600" b="1" kern="1200" dirty="0" smtClean="0">
              <a:solidFill>
                <a:schemeClr val="accent4">
                  <a:lumMod val="40000"/>
                  <a:lumOff val="60000"/>
                </a:schemeClr>
              </a:solidFill>
            </a:rPr>
            <a:t>: </a:t>
          </a:r>
          <a:r>
            <a:rPr lang="fr-FR" sz="1600" b="1" kern="1200" dirty="0" smtClean="0"/>
            <a:t>pas d’augmentation  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 </a:t>
          </a:r>
          <a:r>
            <a:rPr lang="fr-FR" sz="1600" b="1" kern="1200" dirty="0" smtClean="0">
              <a:solidFill>
                <a:schemeClr val="bg1">
                  <a:lumMod val="85000"/>
                </a:schemeClr>
              </a:solidFill>
            </a:rPr>
            <a:t>Cancer de l’ovaire</a:t>
          </a:r>
          <a:r>
            <a:rPr lang="fr-FR" sz="1600" b="1" kern="1200" dirty="0" smtClean="0"/>
            <a:t>:  un effet protecteur.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chemeClr val="bg1">
                  <a:lumMod val="85000"/>
                </a:schemeClr>
              </a:solidFill>
            </a:rPr>
            <a:t>Cancer du col:  </a:t>
          </a:r>
          <a:r>
            <a:rPr lang="fr-FR" sz="1600" b="1" kern="1200" dirty="0" smtClean="0"/>
            <a:t>augmentation du taux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chemeClr val="bg1">
                  <a:lumMod val="85000"/>
                </a:schemeClr>
              </a:solidFill>
            </a:rPr>
            <a:t>.Cancer du sein</a:t>
          </a:r>
          <a:r>
            <a:rPr lang="fr-FR" sz="1600" b="1" kern="1200" dirty="0" smtClean="0"/>
            <a:t>: augmentation non significative.</a:t>
          </a:r>
          <a:endParaRPr lang="fr-FR" sz="1600" b="1" kern="1200" dirty="0"/>
        </a:p>
      </dsp:txBody>
      <dsp:txXfrm>
        <a:off x="1808764" y="5032166"/>
        <a:ext cx="6835233" cy="1182915"/>
      </dsp:txXfrm>
    </dsp:sp>
    <dsp:sp modelId="{D2C89331-C92A-4F5D-B48C-7D095E3020B0}">
      <dsp:nvSpPr>
        <dsp:cNvPr id="0" name=""/>
        <dsp:cNvSpPr/>
      </dsp:nvSpPr>
      <dsp:spPr>
        <a:xfrm>
          <a:off x="1840" y="5047196"/>
          <a:ext cx="1728799" cy="116788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1A9551-5086-42A3-B64E-6232AA3DE4C4}">
      <dsp:nvSpPr>
        <dsp:cNvPr id="0" name=""/>
        <dsp:cNvSpPr/>
      </dsp:nvSpPr>
      <dsp:spPr>
        <a:xfrm rot="16200000">
          <a:off x="322455" y="-277809"/>
          <a:ext cx="1694661" cy="2250281"/>
        </a:xfrm>
        <a:prstGeom prst="round1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Maladies vasculaire cérébrales</a:t>
          </a:r>
          <a:endParaRPr lang="fr-FR" sz="2400" kern="1200" dirty="0"/>
        </a:p>
      </dsp:txBody>
      <dsp:txXfrm rot="16200000">
        <a:off x="534288" y="-489642"/>
        <a:ext cx="1270995" cy="2250281"/>
      </dsp:txXfrm>
    </dsp:sp>
    <dsp:sp modelId="{257E7658-D626-41F5-8392-31D8451F1289}">
      <dsp:nvSpPr>
        <dsp:cNvPr id="0" name=""/>
        <dsp:cNvSpPr/>
      </dsp:nvSpPr>
      <dsp:spPr>
        <a:xfrm>
          <a:off x="2294926" y="0"/>
          <a:ext cx="2250281" cy="1694661"/>
        </a:xfrm>
        <a:prstGeom prst="round1Rect">
          <a:avLst/>
        </a:prstGeom>
        <a:gradFill rotWithShape="0">
          <a:gsLst>
            <a:gs pos="0">
              <a:schemeClr val="accent2">
                <a:shade val="50000"/>
                <a:hueOff val="-20742"/>
                <a:satOff val="-4204"/>
                <a:lumOff val="23125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20742"/>
                <a:satOff val="-4204"/>
                <a:lumOff val="23125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20742"/>
                <a:satOff val="-4204"/>
                <a:lumOff val="231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>
              <a:solidFill>
                <a:schemeClr val="bg1"/>
              </a:solidFill>
            </a:rPr>
            <a:t>infarctus du myocarde</a:t>
          </a:r>
        </a:p>
      </dsp:txBody>
      <dsp:txXfrm>
        <a:off x="2294926" y="0"/>
        <a:ext cx="2250281" cy="1270995"/>
      </dsp:txXfrm>
    </dsp:sp>
    <dsp:sp modelId="{DCDBB73E-8C3F-4A73-8388-8E2EB942AE03}">
      <dsp:nvSpPr>
        <dsp:cNvPr id="0" name=""/>
        <dsp:cNvSpPr/>
      </dsp:nvSpPr>
      <dsp:spPr>
        <a:xfrm rot="10800000">
          <a:off x="-44645" y="1643075"/>
          <a:ext cx="2428863" cy="1694661"/>
        </a:xfrm>
        <a:prstGeom prst="round1Rect">
          <a:avLst/>
        </a:prstGeom>
        <a:gradFill rotWithShape="0">
          <a:gsLst>
            <a:gs pos="0">
              <a:schemeClr val="accent2">
                <a:shade val="50000"/>
                <a:hueOff val="-41484"/>
                <a:satOff val="-8409"/>
                <a:lumOff val="46251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41484"/>
                <a:satOff val="-8409"/>
                <a:lumOff val="46251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41484"/>
                <a:satOff val="-8409"/>
                <a:lumOff val="462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chemeClr val="bg1"/>
              </a:solidFill>
            </a:rPr>
            <a:t>Antécédents de maladies thromboembolique</a:t>
          </a:r>
        </a:p>
      </dsp:txBody>
      <dsp:txXfrm rot="10800000">
        <a:off x="-44645" y="2066740"/>
        <a:ext cx="2428863" cy="1270995"/>
      </dsp:txXfrm>
    </dsp:sp>
    <dsp:sp modelId="{E3948612-5E0F-4812-856D-D4ADDDAD7F1E}">
      <dsp:nvSpPr>
        <dsp:cNvPr id="0" name=""/>
        <dsp:cNvSpPr/>
      </dsp:nvSpPr>
      <dsp:spPr>
        <a:xfrm rot="5400000">
          <a:off x="2572736" y="1452551"/>
          <a:ext cx="1694661" cy="2178879"/>
        </a:xfrm>
        <a:prstGeom prst="round1Rect">
          <a:avLst/>
        </a:prstGeom>
        <a:gradFill rotWithShape="0">
          <a:gsLst>
            <a:gs pos="0">
              <a:schemeClr val="accent2">
                <a:shade val="50000"/>
                <a:hueOff val="-20742"/>
                <a:satOff val="-4204"/>
                <a:lumOff val="23125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20742"/>
                <a:satOff val="-4204"/>
                <a:lumOff val="23125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20742"/>
                <a:satOff val="-4204"/>
                <a:lumOff val="231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Cancer du sein ,Cancer de l’appareil génital</a:t>
          </a:r>
          <a:endParaRPr lang="fr-FR" sz="2000" b="1" kern="1200" dirty="0"/>
        </a:p>
      </dsp:txBody>
      <dsp:txXfrm rot="5400000">
        <a:off x="2784569" y="1664384"/>
        <a:ext cx="1270995" cy="2178879"/>
      </dsp:txXfrm>
    </dsp:sp>
    <dsp:sp modelId="{86111296-FAE1-40CD-8F26-8DC1E816E346}">
      <dsp:nvSpPr>
        <dsp:cNvPr id="0" name=""/>
        <dsp:cNvSpPr/>
      </dsp:nvSpPr>
      <dsp:spPr>
        <a:xfrm>
          <a:off x="1214445" y="1500198"/>
          <a:ext cx="2071671" cy="388924"/>
        </a:xfrm>
        <a:prstGeom prst="roundRect">
          <a:avLst/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/>
            <a:t>Contre indications absolues</a:t>
          </a:r>
          <a:endParaRPr lang="fr-FR" sz="2400" b="1" kern="1200" dirty="0"/>
        </a:p>
      </dsp:txBody>
      <dsp:txXfrm>
        <a:off x="1214445" y="1500198"/>
        <a:ext cx="2071671" cy="38892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1A9551-5086-42A3-B64E-6232AA3DE4C4}">
      <dsp:nvSpPr>
        <dsp:cNvPr id="0" name=""/>
        <dsp:cNvSpPr/>
      </dsp:nvSpPr>
      <dsp:spPr>
        <a:xfrm rot="16200000">
          <a:off x="295669" y="-295669"/>
          <a:ext cx="1694661" cy="2286000"/>
        </a:xfrm>
        <a:prstGeom prst="round1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b="1" kern="1200" dirty="0" smtClean="0"/>
            <a:t>HTA</a:t>
          </a:r>
          <a:endParaRPr lang="fr-FR" sz="2700" b="1" kern="1200" dirty="0"/>
        </a:p>
      </dsp:txBody>
      <dsp:txXfrm rot="16200000">
        <a:off x="507502" y="-507502"/>
        <a:ext cx="1270995" cy="2286000"/>
      </dsp:txXfrm>
    </dsp:sp>
    <dsp:sp modelId="{257E7658-D626-41F5-8392-31D8451F1289}">
      <dsp:nvSpPr>
        <dsp:cNvPr id="0" name=""/>
        <dsp:cNvSpPr/>
      </dsp:nvSpPr>
      <dsp:spPr>
        <a:xfrm>
          <a:off x="2286000" y="0"/>
          <a:ext cx="2286000" cy="1694661"/>
        </a:xfrm>
        <a:prstGeom prst="round1Rect">
          <a:avLst/>
        </a:prstGeom>
        <a:gradFill rotWithShape="0">
          <a:gsLst>
            <a:gs pos="0">
              <a:schemeClr val="accent2">
                <a:shade val="80000"/>
                <a:hueOff val="-11957"/>
                <a:satOff val="-1341"/>
                <a:lumOff val="856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11957"/>
                <a:satOff val="-1341"/>
                <a:lumOff val="856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11957"/>
                <a:satOff val="-1341"/>
                <a:lumOff val="856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 dirty="0" smtClean="0">
              <a:solidFill>
                <a:schemeClr val="bg1"/>
              </a:solidFill>
            </a:rPr>
            <a:t>La </a:t>
          </a:r>
          <a:r>
            <a:rPr lang="fr-FR" sz="2700" kern="1200" dirty="0" err="1" smtClean="0">
              <a:solidFill>
                <a:schemeClr val="bg1"/>
              </a:solidFill>
            </a:rPr>
            <a:t>cholestase</a:t>
          </a:r>
          <a:r>
            <a:rPr lang="fr-FR" sz="2700" kern="1200" dirty="0" smtClean="0">
              <a:solidFill>
                <a:schemeClr val="bg1"/>
              </a:solidFill>
            </a:rPr>
            <a:t> hépatique </a:t>
          </a:r>
        </a:p>
      </dsp:txBody>
      <dsp:txXfrm>
        <a:off x="2286000" y="0"/>
        <a:ext cx="2286000" cy="1270995"/>
      </dsp:txXfrm>
    </dsp:sp>
    <dsp:sp modelId="{DCDBB73E-8C3F-4A73-8388-8E2EB942AE03}">
      <dsp:nvSpPr>
        <dsp:cNvPr id="0" name=""/>
        <dsp:cNvSpPr/>
      </dsp:nvSpPr>
      <dsp:spPr>
        <a:xfrm rot="10800000">
          <a:off x="0" y="1694661"/>
          <a:ext cx="2286000" cy="1694661"/>
        </a:xfrm>
        <a:prstGeom prst="round1Rect">
          <a:avLst/>
        </a:prstGeom>
        <a:gradFill rotWithShape="0">
          <a:gsLst>
            <a:gs pos="0">
              <a:schemeClr val="accent2">
                <a:shade val="80000"/>
                <a:hueOff val="-23915"/>
                <a:satOff val="-2683"/>
                <a:lumOff val="1712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23915"/>
                <a:satOff val="-2683"/>
                <a:lumOff val="1712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23915"/>
                <a:satOff val="-2683"/>
                <a:lumOff val="1712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b="1" kern="1200" dirty="0" smtClean="0">
              <a:solidFill>
                <a:schemeClr val="bg1"/>
              </a:solidFill>
            </a:rPr>
            <a:t>Diabète sucré</a:t>
          </a:r>
        </a:p>
      </dsp:txBody>
      <dsp:txXfrm rot="10800000">
        <a:off x="0" y="2118326"/>
        <a:ext cx="2286000" cy="1270995"/>
      </dsp:txXfrm>
    </dsp:sp>
    <dsp:sp modelId="{E3948612-5E0F-4812-856D-D4ADDDAD7F1E}">
      <dsp:nvSpPr>
        <dsp:cNvPr id="0" name=""/>
        <dsp:cNvSpPr/>
      </dsp:nvSpPr>
      <dsp:spPr>
        <a:xfrm rot="5400000">
          <a:off x="2581669" y="1398991"/>
          <a:ext cx="1694661" cy="2286000"/>
        </a:xfrm>
        <a:prstGeom prst="round1Rect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35872"/>
                <a:satOff val="-4024"/>
                <a:lumOff val="2568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 dirty="0" smtClean="0">
              <a:solidFill>
                <a:schemeClr val="bg1"/>
              </a:solidFill>
            </a:rPr>
            <a:t>Les migraines céphaliques</a:t>
          </a:r>
          <a:r>
            <a:rPr lang="fr-FR" sz="2700" kern="1200" dirty="0" smtClean="0">
              <a:solidFill>
                <a:srgbClr val="0033CC"/>
              </a:solidFill>
            </a:rPr>
            <a:t>.</a:t>
          </a:r>
        </a:p>
      </dsp:txBody>
      <dsp:txXfrm rot="5400000">
        <a:off x="2793502" y="1610824"/>
        <a:ext cx="1270995" cy="2286000"/>
      </dsp:txXfrm>
    </dsp:sp>
    <dsp:sp modelId="{86111296-FAE1-40CD-8F26-8DC1E816E346}">
      <dsp:nvSpPr>
        <dsp:cNvPr id="0" name=""/>
        <dsp:cNvSpPr/>
      </dsp:nvSpPr>
      <dsp:spPr>
        <a:xfrm rot="10800000" flipV="1">
          <a:off x="1357323" y="1500198"/>
          <a:ext cx="1857352" cy="388924"/>
        </a:xfrm>
        <a:prstGeom prst="roundRect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/>
            <a:t>Contre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/>
            <a:t>Indications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/>
            <a:t>relatives</a:t>
          </a:r>
          <a:endParaRPr lang="fr-FR" sz="2400" b="1" kern="1200" dirty="0"/>
        </a:p>
      </dsp:txBody>
      <dsp:txXfrm rot="10800000" flipV="1">
        <a:off x="1357323" y="1500198"/>
        <a:ext cx="1857352" cy="388924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6CC3B57-F7B7-430E-974E-DBF738FC828C}">
      <dsp:nvSpPr>
        <dsp:cNvPr id="0" name=""/>
        <dsp:cNvSpPr/>
      </dsp:nvSpPr>
      <dsp:spPr>
        <a:xfrm>
          <a:off x="0" y="0"/>
          <a:ext cx="8686800" cy="16743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smtClean="0"/>
            <a:t>Modification  physicochimique de la glaire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smtClean="0"/>
            <a:t>Inhibition partielle des gonadostimulines</a:t>
          </a:r>
          <a:endParaRPr lang="fr-FR" sz="2000" kern="1200" dirty="0"/>
        </a:p>
      </dsp:txBody>
      <dsp:txXfrm>
        <a:off x="1904792" y="0"/>
        <a:ext cx="6782007" cy="1674328"/>
      </dsp:txXfrm>
    </dsp:sp>
    <dsp:sp modelId="{25DF013F-5DDC-4980-8251-69CA92A5695F}">
      <dsp:nvSpPr>
        <dsp:cNvPr id="0" name=""/>
        <dsp:cNvSpPr/>
      </dsp:nvSpPr>
      <dsp:spPr>
        <a:xfrm>
          <a:off x="71443" y="142880"/>
          <a:ext cx="1737360" cy="13394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E2BB91-814C-469B-A4C3-8EEC4FECF2B5}">
      <dsp:nvSpPr>
        <dsp:cNvPr id="0" name=""/>
        <dsp:cNvSpPr/>
      </dsp:nvSpPr>
      <dsp:spPr>
        <a:xfrm>
          <a:off x="0" y="1841760"/>
          <a:ext cx="8686800" cy="16743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smtClean="0"/>
            <a:t>Inhibition de l’ovulation par action hypothalamique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smtClean="0"/>
            <a:t>Atrophie de l’endomètre + modification de la glaire.</a:t>
          </a:r>
          <a:endParaRPr lang="fr-FR" sz="2000" kern="1200" dirty="0" smtClean="0"/>
        </a:p>
      </dsp:txBody>
      <dsp:txXfrm>
        <a:off x="1904792" y="1841760"/>
        <a:ext cx="6782007" cy="1674328"/>
      </dsp:txXfrm>
    </dsp:sp>
    <dsp:sp modelId="{66B121EB-26BD-478C-94E7-7DDD2B4F2CF0}">
      <dsp:nvSpPr>
        <dsp:cNvPr id="0" name=""/>
        <dsp:cNvSpPr/>
      </dsp:nvSpPr>
      <dsp:spPr>
        <a:xfrm>
          <a:off x="167432" y="2009193"/>
          <a:ext cx="1737360" cy="13394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C8E128-789F-437B-9A8B-7B4EF93E0047}">
      <dsp:nvSpPr>
        <dsp:cNvPr id="0" name=""/>
        <dsp:cNvSpPr/>
      </dsp:nvSpPr>
      <dsp:spPr>
        <a:xfrm>
          <a:off x="0" y="3683521"/>
          <a:ext cx="8686800" cy="16743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smtClean="0"/>
            <a:t>Inhibition de l’ovulation+ atrophie de l’endomètre </a:t>
          </a:r>
          <a:endParaRPr lang="fr-FR" sz="2000" kern="1200" dirty="0"/>
        </a:p>
      </dsp:txBody>
      <dsp:txXfrm>
        <a:off x="1904792" y="3683521"/>
        <a:ext cx="6782007" cy="1674328"/>
      </dsp:txXfrm>
    </dsp:sp>
    <dsp:sp modelId="{D9446750-DDE6-4EDD-88C1-9628F01F1BF8}">
      <dsp:nvSpPr>
        <dsp:cNvPr id="0" name=""/>
        <dsp:cNvSpPr/>
      </dsp:nvSpPr>
      <dsp:spPr>
        <a:xfrm>
          <a:off x="167432" y="3850954"/>
          <a:ext cx="1737360" cy="13394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C518D8-9E2A-40FA-A94E-87CF7517FBDA}">
      <dsp:nvSpPr>
        <dsp:cNvPr id="0" name=""/>
        <dsp:cNvSpPr/>
      </dsp:nvSpPr>
      <dsp:spPr>
        <a:xfrm rot="5400000">
          <a:off x="-201735" y="203789"/>
          <a:ext cx="1344904" cy="941432"/>
        </a:xfrm>
        <a:prstGeom prst="chevron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 smtClean="0"/>
            <a:t>1</a:t>
          </a:r>
          <a:endParaRPr lang="fr-FR" sz="2600" kern="1200" dirty="0"/>
        </a:p>
      </dsp:txBody>
      <dsp:txXfrm rot="5400000">
        <a:off x="-201735" y="203789"/>
        <a:ext cx="1344904" cy="941432"/>
      </dsp:txXfrm>
    </dsp:sp>
    <dsp:sp modelId="{885DDB65-824C-4136-BD33-6B77A38CBAE6}">
      <dsp:nvSpPr>
        <dsp:cNvPr id="0" name=""/>
        <dsp:cNvSpPr/>
      </dsp:nvSpPr>
      <dsp:spPr>
        <a:xfrm rot="5400000">
          <a:off x="3712679" y="-2769192"/>
          <a:ext cx="874187" cy="64166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500" kern="1200" smtClean="0"/>
            <a:t>Oestroprogestatif mini dosé monophasique</a:t>
          </a:r>
          <a:endParaRPr lang="fr-FR" sz="2500" kern="1200"/>
        </a:p>
      </dsp:txBody>
      <dsp:txXfrm rot="5400000">
        <a:off x="3712679" y="-2769192"/>
        <a:ext cx="874187" cy="6416681"/>
      </dsp:txXfrm>
    </dsp:sp>
    <dsp:sp modelId="{5D49344B-690C-405D-AE8A-7C2988CA33E2}">
      <dsp:nvSpPr>
        <dsp:cNvPr id="0" name=""/>
        <dsp:cNvSpPr/>
      </dsp:nvSpPr>
      <dsp:spPr>
        <a:xfrm rot="5400000">
          <a:off x="-201735" y="1350952"/>
          <a:ext cx="1344904" cy="941432"/>
        </a:xfrm>
        <a:prstGeom prst="chevron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 smtClean="0"/>
            <a:t>2</a:t>
          </a:r>
          <a:endParaRPr lang="fr-FR" sz="2600" kern="1200" dirty="0"/>
        </a:p>
      </dsp:txBody>
      <dsp:txXfrm rot="5400000">
        <a:off x="-201735" y="1350952"/>
        <a:ext cx="1344904" cy="941432"/>
      </dsp:txXfrm>
    </dsp:sp>
    <dsp:sp modelId="{6C9682D4-3DE5-48ED-BC59-0A4EEAAA55AA}">
      <dsp:nvSpPr>
        <dsp:cNvPr id="0" name=""/>
        <dsp:cNvSpPr/>
      </dsp:nvSpPr>
      <dsp:spPr>
        <a:xfrm rot="5400000">
          <a:off x="3712679" y="-1622029"/>
          <a:ext cx="874187" cy="64166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500" kern="1200" dirty="0" err="1" smtClean="0"/>
            <a:t>Oestroprogestifs</a:t>
          </a:r>
          <a:r>
            <a:rPr lang="fr-FR" sz="2500" kern="1200" dirty="0" smtClean="0"/>
            <a:t> bi et tri phasiques(</a:t>
          </a:r>
          <a:r>
            <a:rPr lang="fr-FR" sz="2500" kern="1200" dirty="0" err="1" smtClean="0"/>
            <a:t>intolerance</a:t>
          </a:r>
          <a:r>
            <a:rPr lang="fr-FR" sz="2500" kern="1200" dirty="0" smtClean="0"/>
            <a:t> </a:t>
          </a:r>
          <a:r>
            <a:rPr lang="fr-FR" sz="2500" kern="1200" dirty="0" err="1" smtClean="0"/>
            <a:t>endometriale</a:t>
          </a:r>
          <a:r>
            <a:rPr lang="fr-FR" sz="2500" kern="1200" dirty="0" smtClean="0"/>
            <a:t>)</a:t>
          </a:r>
          <a:endParaRPr lang="fr-FR" sz="2500" kern="1200" dirty="0"/>
        </a:p>
      </dsp:txBody>
      <dsp:txXfrm rot="5400000">
        <a:off x="3712679" y="-1622029"/>
        <a:ext cx="874187" cy="6416681"/>
      </dsp:txXfrm>
    </dsp:sp>
    <dsp:sp modelId="{A8544DAC-AB35-4258-A044-AB104F644829}">
      <dsp:nvSpPr>
        <dsp:cNvPr id="0" name=""/>
        <dsp:cNvSpPr/>
      </dsp:nvSpPr>
      <dsp:spPr>
        <a:xfrm rot="5400000">
          <a:off x="-201735" y="2498115"/>
          <a:ext cx="1344904" cy="941432"/>
        </a:xfrm>
        <a:prstGeom prst="chevron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 smtClean="0"/>
            <a:t>3</a:t>
          </a:r>
        </a:p>
      </dsp:txBody>
      <dsp:txXfrm rot="5400000">
        <a:off x="-201735" y="2498115"/>
        <a:ext cx="1344904" cy="941432"/>
      </dsp:txXfrm>
    </dsp:sp>
    <dsp:sp modelId="{E2688742-C236-4ED8-8020-DDBCE7AC6852}">
      <dsp:nvSpPr>
        <dsp:cNvPr id="0" name=""/>
        <dsp:cNvSpPr/>
      </dsp:nvSpPr>
      <dsp:spPr>
        <a:xfrm rot="5400000">
          <a:off x="3712679" y="-474866"/>
          <a:ext cx="874187" cy="64166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500" kern="1200" dirty="0" smtClean="0"/>
            <a:t>Contraceptifs a base de progestatif,</a:t>
          </a:r>
          <a:endParaRPr lang="fr-FR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500" kern="1200" dirty="0" smtClean="0"/>
            <a:t>(contre indications des </a:t>
          </a:r>
          <a:r>
            <a:rPr lang="fr-FR" sz="2500" kern="1200" dirty="0" err="1" smtClean="0"/>
            <a:t>oestrogenes</a:t>
          </a:r>
          <a:r>
            <a:rPr lang="fr-FR" sz="2500" kern="1200" dirty="0" smtClean="0"/>
            <a:t>)</a:t>
          </a:r>
          <a:endParaRPr lang="fr-FR" sz="2500" kern="1200" dirty="0"/>
        </a:p>
      </dsp:txBody>
      <dsp:txXfrm rot="5400000">
        <a:off x="3712679" y="-474866"/>
        <a:ext cx="874187" cy="64166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microsoft.com/office/2006/relationships/legacyDiagramText" Target="legacyDiagramText4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D8D74B-21B8-4B7E-BBF0-F399276BE45B}" type="datetimeFigureOut">
              <a:rPr lang="fr-FR" smtClean="0"/>
              <a:pPr/>
              <a:t>04/05/2015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D1D1A-BA65-4726-9FE0-85115F506F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09235-A5ED-460A-B5BA-C3276178F233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04/05/2015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04/05/2015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04/05/2015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04/05/2015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04/05/2015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04/05/2015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04/05/2015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04/05/2015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04/05/2015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04/05/2015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04/05/2015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04/05/2015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Data" Target="../diagrams/data4.xml"/><Relationship Id="rId7" Type="http://schemas.openxmlformats.org/officeDocument/2006/relationships/diagramData" Target="../diagrams/data5.xml"/><Relationship Id="rId12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11" Type="http://schemas.microsoft.com/office/2007/relationships/diagramDrawing" Target="../diagrams/drawing4.xml"/><Relationship Id="rId5" Type="http://schemas.openxmlformats.org/officeDocument/2006/relationships/diagramQuickStyle" Target="../diagrams/quickStyle4.xml"/><Relationship Id="rId10" Type="http://schemas.openxmlformats.org/officeDocument/2006/relationships/diagramColors" Target="../diagrams/colors5.xml"/><Relationship Id="rId4" Type="http://schemas.openxmlformats.org/officeDocument/2006/relationships/diagramLayout" Target="../diagrams/layout4.xml"/><Relationship Id="rId9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5.gif"/><Relationship Id="rId7" Type="http://schemas.openxmlformats.org/officeDocument/2006/relationships/diagramColors" Target="../diagrams/colors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pedia.org/wiki/Pilule_contraceptive" TargetMode="External"/><Relationship Id="rId7" Type="http://schemas.openxmlformats.org/officeDocument/2006/relationships/hyperlink" Target="http://fr.wikipedia.org/wiki/Progestatifs_injectable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fr.wikipedia.org/wiki/Implant_contraceptif_hormonal" TargetMode="External"/><Relationship Id="rId5" Type="http://schemas.openxmlformats.org/officeDocument/2006/relationships/hyperlink" Target="http://fr.wikipedia.org/wiki/Pilule_progestative" TargetMode="External"/><Relationship Id="rId4" Type="http://schemas.openxmlformats.org/officeDocument/2006/relationships/hyperlink" Target="http://fr.wikipedia.org/wiki/Pilule_combin&#195;&#169;e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Users\amira\Documents\kamal M\livres\metabolisme\1696-abstrait-WallFizz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21429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42852"/>
            <a:ext cx="2786082" cy="20720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ZoneTexte 6"/>
          <p:cNvSpPr txBox="1"/>
          <p:nvPr/>
        </p:nvSpPr>
        <p:spPr>
          <a:xfrm>
            <a:off x="2857488" y="571480"/>
            <a:ext cx="4071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pharmacologie</a:t>
            </a:r>
            <a:endParaRPr lang="fr-FR" sz="2000" b="1" i="1" u="sng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-285784" y="5357826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4282" y="2143116"/>
            <a:ext cx="639403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LES CONTRACEPTIFS ORAUX</a:t>
            </a:r>
            <a:endParaRPr lang="fr-FR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1  E" pathEditMode="relative" ptsTypes="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9" grpId="0" build="allAtOnce"/>
      <p:bldP spid="10" grpId="0"/>
      <p:bldP spid="10" grpId="1"/>
      <p:bldP spid="10" grpId="2"/>
      <p:bldP spid="10" grpId="3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Users\amira\Documents\kamal M\livres\metabolisme\1696-abstrait-WallFizz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71472" y="428604"/>
            <a:ext cx="78419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rgbClr val="990099"/>
                </a:solidFill>
              </a:rPr>
              <a:t>Les contraceptifs estroprogestatifs combinée</a:t>
            </a:r>
            <a:r>
              <a:rPr lang="fr-FR" dirty="0" smtClean="0">
                <a:solidFill>
                  <a:srgbClr val="990099"/>
                </a:solidFill>
              </a:rPr>
              <a:t>:</a:t>
            </a:r>
            <a:endParaRPr lang="fr-FR" dirty="0"/>
          </a:p>
        </p:txBody>
      </p:sp>
      <p:sp>
        <p:nvSpPr>
          <p:cNvPr id="9" name="Organigramme : Terminateur 8"/>
          <p:cNvSpPr/>
          <p:nvPr/>
        </p:nvSpPr>
        <p:spPr>
          <a:xfrm rot="18240351">
            <a:off x="205512" y="2261209"/>
            <a:ext cx="3857652" cy="1857388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œstrogène</a:t>
            </a:r>
          </a:p>
          <a:p>
            <a:pPr algn="ctr"/>
            <a:endParaRPr lang="fr-FR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fr-FR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fr-F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progestatif</a:t>
            </a:r>
            <a:endParaRPr lang="fr-F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1" name="Connecteur droit 10"/>
          <p:cNvCxnSpPr/>
          <p:nvPr/>
        </p:nvCxnSpPr>
        <p:spPr>
          <a:xfrm rot="5400000" flipH="1" flipV="1">
            <a:off x="551328" y="2091822"/>
            <a:ext cx="3197918" cy="215749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" name="Explosion 1 22"/>
          <p:cNvSpPr/>
          <p:nvPr/>
        </p:nvSpPr>
        <p:spPr>
          <a:xfrm rot="18386539">
            <a:off x="-30744" y="1594524"/>
            <a:ext cx="2242984" cy="1144241"/>
          </a:xfrm>
          <a:prstGeom prst="irregularSeal1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>
                <a:solidFill>
                  <a:schemeClr val="tx2">
                    <a:lumMod val="75000"/>
                  </a:schemeClr>
                </a:solidFill>
              </a:rPr>
              <a:t>Ethinyl</a:t>
            </a:r>
            <a:endParaRPr lang="fr-F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œstradiol</a:t>
            </a:r>
            <a:endParaRPr lang="fr-F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Explosion 1 23"/>
          <p:cNvSpPr/>
          <p:nvPr/>
        </p:nvSpPr>
        <p:spPr>
          <a:xfrm rot="18386539">
            <a:off x="1254701" y="4809429"/>
            <a:ext cx="2300452" cy="1257077"/>
          </a:xfrm>
          <a:prstGeom prst="irregularSeal1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Dérivés 19 </a:t>
            </a:r>
            <a:r>
              <a:rPr lang="fr-FR" sz="1600" b="1" dirty="0" err="1" smtClean="0">
                <a:solidFill>
                  <a:schemeClr val="accent1">
                    <a:lumMod val="75000"/>
                  </a:schemeClr>
                </a:solidFill>
              </a:rPr>
              <a:t>norstéroïdes</a:t>
            </a:r>
            <a:endParaRPr lang="fr-FR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Explosion 1 24"/>
          <p:cNvSpPr/>
          <p:nvPr/>
        </p:nvSpPr>
        <p:spPr>
          <a:xfrm rot="18386539">
            <a:off x="2625942" y="3358345"/>
            <a:ext cx="2000264" cy="1144241"/>
          </a:xfrm>
          <a:prstGeom prst="irregularSeal1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prégnane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Explosion 1 25"/>
          <p:cNvSpPr/>
          <p:nvPr/>
        </p:nvSpPr>
        <p:spPr>
          <a:xfrm rot="18386539">
            <a:off x="3411759" y="1786710"/>
            <a:ext cx="2000264" cy="1144241"/>
          </a:xfrm>
          <a:prstGeom prst="irregularSeal1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19 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nor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prégnane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Accolade fermante 26"/>
          <p:cNvSpPr/>
          <p:nvPr/>
        </p:nvSpPr>
        <p:spPr>
          <a:xfrm>
            <a:off x="4429124" y="1285860"/>
            <a:ext cx="1512770" cy="4857784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Accolade ouvrante 27"/>
          <p:cNvSpPr/>
          <p:nvPr/>
        </p:nvSpPr>
        <p:spPr>
          <a:xfrm>
            <a:off x="5000628" y="1285860"/>
            <a:ext cx="1500198" cy="4857784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6000760" y="3000372"/>
            <a:ext cx="1895199" cy="461665"/>
          </a:xfrm>
          <a:prstGeom prst="rect">
            <a:avLst/>
          </a:prstGeom>
          <a:solidFill>
            <a:srgbClr val="7030A0"/>
          </a:solidFill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FF"/>
                </a:solidFill>
              </a:rPr>
              <a:t>Bi phasique</a:t>
            </a:r>
            <a:endParaRPr lang="fr-FR" sz="2400" dirty="0">
              <a:solidFill>
                <a:srgbClr val="0066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929322" y="4857760"/>
            <a:ext cx="2070952" cy="461665"/>
          </a:xfrm>
          <a:prstGeom prst="rect">
            <a:avLst/>
          </a:prstGeom>
          <a:solidFill>
            <a:srgbClr val="7030A0"/>
          </a:solidFill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FF"/>
                </a:solidFill>
              </a:rPr>
              <a:t>Tri  phasique</a:t>
            </a:r>
            <a:endParaRPr lang="fr-FR" sz="2400" dirty="0">
              <a:solidFill>
                <a:srgbClr val="0066FF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6072198" y="3571876"/>
            <a:ext cx="2389516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990099"/>
                </a:solidFill>
              </a:rPr>
              <a:t>La posologie augmente en  2</a:t>
            </a:r>
            <a:r>
              <a:rPr lang="fr-FR" baseline="30000" dirty="0" smtClean="0">
                <a:solidFill>
                  <a:srgbClr val="990099"/>
                </a:solidFill>
              </a:rPr>
              <a:t>ème</a:t>
            </a:r>
            <a:r>
              <a:rPr lang="fr-FR" dirty="0" smtClean="0">
                <a:solidFill>
                  <a:srgbClr val="990099"/>
                </a:solidFill>
              </a:rPr>
              <a:t> partie du traitement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5857884" y="1928802"/>
            <a:ext cx="311155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Même quantité d’estrogène et</a:t>
            </a:r>
          </a:p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progestatif dans la plaquette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6286512" y="5357826"/>
            <a:ext cx="2643206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990099"/>
                </a:solidFill>
              </a:rPr>
              <a:t>Changement de la posologie des  constituants tous les 7 comprimés de la plaquette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929322" y="1428736"/>
            <a:ext cx="2368212" cy="461665"/>
          </a:xfrm>
          <a:prstGeom prst="rect">
            <a:avLst/>
          </a:prstGeom>
          <a:solidFill>
            <a:srgbClr val="7030A0"/>
          </a:solidFill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FF"/>
                </a:solidFill>
              </a:rPr>
              <a:t>Monophasique</a:t>
            </a:r>
            <a:endParaRPr lang="fr-FR" sz="2400" dirty="0">
              <a:solidFill>
                <a:srgbClr val="00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Users\amira\Documents\kamal M\livres\metabolisme\1696-abstrait-WallFizz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142900"/>
            <a:ext cx="9144000" cy="6858000"/>
          </a:xfrm>
          <a:prstGeom prst="rect">
            <a:avLst/>
          </a:prstGeom>
          <a:noFill/>
        </p:spPr>
      </p:pic>
      <p:sp>
        <p:nvSpPr>
          <p:cNvPr id="20" name="ZoneTexte 19"/>
          <p:cNvSpPr txBox="1"/>
          <p:nvPr/>
        </p:nvSpPr>
        <p:spPr>
          <a:xfrm>
            <a:off x="2143108" y="785794"/>
            <a:ext cx="4818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i="1" u="sng" dirty="0" smtClean="0">
                <a:solidFill>
                  <a:srgbClr val="0070C0"/>
                </a:solidFill>
              </a:rPr>
              <a:t>Les contraceptifs oraux:</a:t>
            </a:r>
            <a:endParaRPr lang="fr-FR" sz="3200" b="1" i="1" u="sng" dirty="0">
              <a:solidFill>
                <a:srgbClr val="0070C0"/>
              </a:solidFill>
            </a:endParaRPr>
          </a:p>
        </p:txBody>
      </p:sp>
      <p:grpSp>
        <p:nvGrpSpPr>
          <p:cNvPr id="21" name="Groupe 20"/>
          <p:cNvGrpSpPr/>
          <p:nvPr/>
        </p:nvGrpSpPr>
        <p:grpSpPr>
          <a:xfrm>
            <a:off x="214282" y="2000240"/>
            <a:ext cx="3071834" cy="1228733"/>
            <a:chOff x="0" y="5487"/>
            <a:chExt cx="3071834" cy="1228733"/>
          </a:xfrm>
          <a:scene3d>
            <a:camera prst="orthographicFront"/>
            <a:lightRig rig="chilly" dir="t"/>
          </a:scene3d>
        </p:grpSpPr>
        <p:sp>
          <p:nvSpPr>
            <p:cNvPr id="22" name="Rectangle 21"/>
            <p:cNvSpPr/>
            <p:nvPr/>
          </p:nvSpPr>
          <p:spPr>
            <a:xfrm>
              <a:off x="0" y="5487"/>
              <a:ext cx="3071834" cy="122873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  <a:sp3d prstMaterial="translucentPowder">
              <a:bevelT w="127000" h="25400" prst="convex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ectangle 34"/>
            <p:cNvSpPr/>
            <p:nvPr/>
          </p:nvSpPr>
          <p:spPr>
            <a:xfrm>
              <a:off x="0" y="5487"/>
              <a:ext cx="3071834" cy="12287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b="1" i="1" kern="1200" dirty="0" smtClean="0">
                  <a:solidFill>
                    <a:schemeClr val="bg1"/>
                  </a:solidFill>
                </a:rPr>
                <a:t>Estrogène</a:t>
              </a:r>
              <a:endParaRPr lang="fr-FR" sz="2000" b="1" i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Groupe 35"/>
          <p:cNvGrpSpPr/>
          <p:nvPr/>
        </p:nvGrpSpPr>
        <p:grpSpPr>
          <a:xfrm>
            <a:off x="214282" y="3214686"/>
            <a:ext cx="3000396" cy="3286148"/>
            <a:chOff x="-642910" y="1272469"/>
            <a:chExt cx="3214678" cy="2199904"/>
          </a:xfrm>
          <a:scene3d>
            <a:camera prst="orthographicFront"/>
            <a:lightRig rig="chilly" dir="t"/>
          </a:scene3d>
        </p:grpSpPr>
        <p:sp>
          <p:nvSpPr>
            <p:cNvPr id="37" name="Rectangle 36"/>
            <p:cNvSpPr/>
            <p:nvPr/>
          </p:nvSpPr>
          <p:spPr>
            <a:xfrm>
              <a:off x="-500066" y="1272469"/>
              <a:ext cx="3071834" cy="2152080"/>
            </a:xfrm>
            <a:prstGeom prst="rect">
              <a:avLst/>
            </a:prstGeom>
            <a:sp3d extrusionH="1700" prstMaterial="dkEdge">
              <a:bevelT w="25400" h="6350" prst="convex"/>
              <a:bevelB prst="relaxedInset"/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-642910" y="1320293"/>
              <a:ext cx="3071835" cy="215208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42240" bIns="16002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r-FR" sz="2000" kern="1200" dirty="0" smtClean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r-FR" sz="2000" dirty="0" smtClean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r-FR" sz="2000" kern="1200" dirty="0" smtClean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2000" kern="1200" dirty="0" smtClean="0"/>
                <a:t>Ethinylestradiol   </a:t>
              </a:r>
              <a:r>
                <a:rPr lang="fr-FR" sz="2000" kern="1200" dirty="0" smtClean="0">
                  <a:solidFill>
                    <a:srgbClr val="0066FF"/>
                  </a:solidFill>
                </a:rPr>
                <a:t>(</a:t>
              </a:r>
              <a:r>
                <a:rPr lang="fr-FR" sz="1800" kern="1200" dirty="0" smtClean="0">
                  <a:solidFill>
                    <a:srgbClr val="0066FF"/>
                  </a:solidFill>
                </a:rPr>
                <a:t>dose:15 à 50 µg).         </a:t>
              </a:r>
              <a:r>
                <a:rPr lang="fr-FR" sz="2000" kern="1200" dirty="0" smtClean="0"/>
                <a:t>50µg: normo dosées      </a:t>
              </a:r>
              <a:endParaRPr lang="fr-FR" sz="2000" kern="1200" dirty="0"/>
            </a:p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r-FR" sz="2700" kern="1200" dirty="0"/>
            </a:p>
          </p:txBody>
        </p:sp>
      </p:grpSp>
      <p:graphicFrame>
        <p:nvGraphicFramePr>
          <p:cNvPr id="39" name="Espace réservé du contenu 7"/>
          <p:cNvGraphicFramePr>
            <a:graphicFrameLocks/>
          </p:cNvGraphicFramePr>
          <p:nvPr/>
        </p:nvGraphicFramePr>
        <p:xfrm>
          <a:off x="3571868" y="2000240"/>
          <a:ext cx="5357818" cy="4572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9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Users\amira\Documents\kamal M\livres\metabolisme\1696-abstrait-WallFizz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13" name="Tableau 12"/>
          <p:cNvGraphicFramePr>
            <a:graphicFrameLocks noGrp="1"/>
          </p:cNvGraphicFramePr>
          <p:nvPr/>
        </p:nvGraphicFramePr>
        <p:xfrm>
          <a:off x="357158" y="285728"/>
          <a:ext cx="8501123" cy="6655449"/>
        </p:xfrm>
        <a:graphic>
          <a:graphicData uri="http://schemas.openxmlformats.org/drawingml/2006/table">
            <a:tbl>
              <a:tblPr/>
              <a:tblGrid>
                <a:gridCol w="1888304"/>
                <a:gridCol w="1417701"/>
                <a:gridCol w="2206450"/>
                <a:gridCol w="1571839"/>
                <a:gridCol w="1416829"/>
              </a:tblGrid>
              <a:tr h="5294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 i="1" dirty="0">
                          <a:solidFill>
                            <a:srgbClr val="365F9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Types de combinaisons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2" marR="4109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 i="1" dirty="0">
                          <a:solidFill>
                            <a:srgbClr val="365F9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r-FR" sz="1600" b="1" i="1" dirty="0">
                          <a:solidFill>
                            <a:srgbClr val="0066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Progestatif (en mg)</a:t>
                      </a:r>
                      <a:endParaRPr lang="fr-FR" sz="1600" dirty="0">
                        <a:solidFill>
                          <a:srgbClr val="0066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2" marR="4109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 i="1" dirty="0">
                          <a:solidFill>
                            <a:srgbClr val="99009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Ethinylestradiol  (en µg)</a:t>
                      </a:r>
                      <a:endParaRPr lang="fr-FR" sz="1600" dirty="0">
                        <a:solidFill>
                          <a:srgbClr val="99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2" marR="4109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Dénomination commerciale </a:t>
                      </a:r>
                      <a:endParaRPr lang="fr-FR" sz="16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2" marR="4109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548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i="1" dirty="0" err="1">
                          <a:solidFill>
                            <a:srgbClr val="CC009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Assocations</a:t>
                      </a: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i="1" dirty="0" err="1">
                          <a:solidFill>
                            <a:srgbClr val="CC009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Estroprogestatives</a:t>
                      </a: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i="1" dirty="0">
                          <a:solidFill>
                            <a:srgbClr val="CC009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Combinées </a:t>
                      </a: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i="1" dirty="0" err="1">
                          <a:solidFill>
                            <a:srgbClr val="CC009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normodosées</a:t>
                      </a: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2" marR="4109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Monophasique</a:t>
                      </a: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2" marR="4109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Norgestrel  0,5</a:t>
                      </a: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2" marR="4109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50 </a:t>
                      </a:r>
                      <a:endParaRPr lang="fr-FR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2" marR="4109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STEDIRIL* </a:t>
                      </a:r>
                      <a:endParaRPr lang="fr-FR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2" marR="4109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9854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Norgestriénome</a:t>
                      </a:r>
                      <a:r>
                        <a:rPr lang="fr-F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2</a:t>
                      </a: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2" marR="4109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50</a:t>
                      </a:r>
                      <a:endParaRPr lang="fr-FR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2" marR="4109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Planor</a:t>
                      </a:r>
                      <a:endParaRPr lang="fr-FR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2" marR="4109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54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Noréthistérone</a:t>
                      </a:r>
                      <a:r>
                        <a:rPr lang="fr-F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1</a:t>
                      </a: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2" marR="4109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50</a:t>
                      </a:r>
                      <a:endParaRPr lang="fr-FR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2" marR="4109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Milli-</a:t>
                      </a:r>
                      <a:r>
                        <a:rPr lang="fr-FR" sz="1200" b="1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anovlar</a:t>
                      </a:r>
                      <a:endParaRPr lang="fr-FR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2" marR="4109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58532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fr-FR" sz="1200" b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Biphasique</a:t>
                      </a: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2" marR="4109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Noréthistérone</a:t>
                      </a:r>
                      <a:r>
                        <a:rPr lang="fr-F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1</a:t>
                      </a: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Noréthistérone</a:t>
                      </a:r>
                      <a:r>
                        <a:rPr lang="fr-F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2</a:t>
                      </a: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2" marR="4109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 comprimés 50</a:t>
                      </a:r>
                      <a:endParaRPr lang="fr-FR" sz="1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1O comprimés 50</a:t>
                      </a:r>
                      <a:endParaRPr lang="fr-FR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2" marR="4109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Gynophase</a:t>
                      </a:r>
                      <a:endParaRPr lang="fr-FR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2" marR="4109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548">
                <a:tc rowSpan="1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b="1" i="1" dirty="0" smtClean="0">
                        <a:solidFill>
                          <a:srgbClr val="CC0099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b="1" i="1" dirty="0" smtClean="0">
                        <a:solidFill>
                          <a:srgbClr val="CC0099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b="1" i="1" dirty="0" smtClean="0">
                        <a:solidFill>
                          <a:srgbClr val="CC0099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b="1" i="1" dirty="0" smtClean="0">
                        <a:solidFill>
                          <a:srgbClr val="CC0099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b="1" i="1" dirty="0" smtClean="0">
                        <a:solidFill>
                          <a:srgbClr val="CC0099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b="1" i="1" dirty="0" smtClean="0">
                        <a:solidFill>
                          <a:srgbClr val="CC0099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i="1" dirty="0" smtClean="0">
                          <a:solidFill>
                            <a:srgbClr val="CC009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Associations </a:t>
                      </a:r>
                      <a:r>
                        <a:rPr lang="fr-FR" sz="1200" b="1" i="1" dirty="0" err="1">
                          <a:solidFill>
                            <a:srgbClr val="CC009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estroprogestatives</a:t>
                      </a:r>
                      <a:r>
                        <a:rPr lang="fr-FR" sz="1200" b="1" i="1" dirty="0">
                          <a:solidFill>
                            <a:srgbClr val="CC009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combinées</a:t>
                      </a: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i="1" dirty="0">
                          <a:solidFill>
                            <a:srgbClr val="CC009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Minidosées</a:t>
                      </a: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2" marR="4109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b="1" dirty="0" smtClean="0">
                        <a:solidFill>
                          <a:srgbClr val="00B05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b="1" dirty="0" smtClean="0">
                        <a:solidFill>
                          <a:srgbClr val="00B05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b="1" dirty="0" smtClean="0">
                        <a:solidFill>
                          <a:srgbClr val="00B05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solidFill>
                            <a:srgbClr val="00B05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Monophasique</a:t>
                      </a: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2" marR="4109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Noréthistérone</a:t>
                      </a:r>
                      <a:r>
                        <a:rPr lang="fr-F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1</a:t>
                      </a: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2" marR="4109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35 </a:t>
                      </a:r>
                      <a:endParaRPr lang="fr-FR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2" marR="4109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ORTHO-NOVUM* </a:t>
                      </a:r>
                      <a:endParaRPr lang="fr-FR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2" marR="4109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3286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Désogestrel</a:t>
                      </a:r>
                      <a:r>
                        <a:rPr lang="fr-FR" sz="12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r-F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0,15</a:t>
                      </a: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2" marR="4109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 </a:t>
                      </a:r>
                      <a:endParaRPr lang="fr-FR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2" marR="4109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CYCLÉANE 30</a:t>
                      </a:r>
                      <a:r>
                        <a:rPr lang="fr-FR" sz="12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* </a:t>
                      </a:r>
                      <a:endParaRPr lang="fr-FR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2" marR="4109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75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Lévonorgestrel 0,15 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2" marR="4109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 </a:t>
                      </a:r>
                      <a:endParaRPr lang="fr-FR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2" marR="4109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MINIDRIL* </a:t>
                      </a:r>
                      <a:endParaRPr lang="fr-FR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2" marR="4109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6275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Norgestimate</a:t>
                      </a:r>
                      <a:r>
                        <a:rPr lang="fr-F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0,25</a:t>
                      </a: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2" marR="4109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35 </a:t>
                      </a:r>
                      <a:endParaRPr lang="fr-FR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2" marR="4109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CILEST* </a:t>
                      </a:r>
                      <a:endParaRPr lang="fr-FR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2" marR="4109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69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Désogestrel</a:t>
                      </a:r>
                      <a:r>
                        <a:rPr lang="fr-F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0,15</a:t>
                      </a: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2" marR="4109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 </a:t>
                      </a:r>
                      <a:endParaRPr lang="fr-FR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2" marR="4109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MERCILON* </a:t>
                      </a:r>
                      <a:endParaRPr lang="fr-FR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2" marR="4109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6275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Gestodène 0,075 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2" marR="4109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 </a:t>
                      </a:r>
                      <a:endParaRPr lang="fr-FR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2" marR="4109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MINULET</a:t>
                      </a:r>
                      <a:endParaRPr lang="fr-FR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2" marR="4109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75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Gestodène</a:t>
                      </a:r>
                      <a:r>
                        <a:rPr lang="fr-F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0,075 </a:t>
                      </a: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2" marR="4109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 </a:t>
                      </a:r>
                      <a:endParaRPr lang="fr-FR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2" marR="4109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HARMONET* </a:t>
                      </a:r>
                      <a:endParaRPr lang="fr-FR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2" marR="4109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9709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B05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fr-FR" sz="1200" b="1" dirty="0" err="1">
                          <a:solidFill>
                            <a:srgbClr val="00B05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Biphasique</a:t>
                      </a: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2" marR="4109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Noréthistérone 1 Noréthistérone 2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2" marR="4109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11comprimés 30</a:t>
                      </a:r>
                      <a:endParaRPr lang="fr-FR" sz="1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10comprimés  40 </a:t>
                      </a:r>
                      <a:endParaRPr lang="fr-FR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2" marR="4109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MINIPHASE* </a:t>
                      </a:r>
                      <a:endParaRPr lang="fr-FR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2" marR="4109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09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Lévonorgestrel</a:t>
                      </a:r>
                      <a:r>
                        <a:rPr lang="fr-F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0,1</a:t>
                      </a: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Lévonorgestrel</a:t>
                      </a:r>
                      <a:r>
                        <a:rPr lang="fr-F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0,2</a:t>
                      </a: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2" marR="4109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7comprimés 30 </a:t>
                      </a:r>
                      <a:endParaRPr lang="fr-FR" sz="1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14comprimés  40 </a:t>
                      </a:r>
                      <a:endParaRPr lang="fr-FR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2" marR="4109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ADEPAL* </a:t>
                      </a:r>
                      <a:endParaRPr lang="fr-FR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2" marR="4109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59564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B05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</a:t>
                      </a:r>
                      <a:endParaRPr lang="fr-FR" sz="1200" b="1" dirty="0" smtClean="0">
                        <a:solidFill>
                          <a:srgbClr val="00B05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b="1" dirty="0" smtClean="0">
                        <a:solidFill>
                          <a:srgbClr val="00B05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err="1" smtClean="0">
                          <a:solidFill>
                            <a:srgbClr val="00B05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Triphasique</a:t>
                      </a: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2" marR="4109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6j  Lévonorgestre0 ,05</a:t>
                      </a: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5j  </a:t>
                      </a:r>
                      <a:r>
                        <a:rPr lang="fr-FR" sz="1200" b="1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Lévonorgestre</a:t>
                      </a:r>
                      <a:r>
                        <a:rPr lang="fr-F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0,075 </a:t>
                      </a: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10j  </a:t>
                      </a:r>
                      <a:r>
                        <a:rPr lang="fr-FR" sz="1200" b="1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Lévonorgestre</a:t>
                      </a:r>
                      <a:r>
                        <a:rPr lang="fr-F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0,1</a:t>
                      </a: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2" marR="4109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35</a:t>
                      </a:r>
                      <a:endParaRPr lang="fr-FR" sz="1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35</a:t>
                      </a:r>
                      <a:endParaRPr lang="fr-FR" sz="1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35</a:t>
                      </a:r>
                      <a:endParaRPr lang="fr-FR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2" marR="4109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TRINORDIOL* </a:t>
                      </a:r>
                      <a:br>
                        <a:rPr lang="fr-F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endParaRPr lang="fr-FR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2" marR="4109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64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6j  </a:t>
                      </a:r>
                      <a:r>
                        <a:rPr lang="fr-FR" sz="1200" b="1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Gestodène</a:t>
                      </a:r>
                      <a:r>
                        <a:rPr lang="fr-F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0,050 </a:t>
                      </a: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5j </a:t>
                      </a:r>
                      <a:r>
                        <a:rPr lang="fr-FR" sz="1200" b="1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Gestodène</a:t>
                      </a:r>
                      <a:r>
                        <a:rPr lang="fr-F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0,07 </a:t>
                      </a: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10j  </a:t>
                      </a:r>
                      <a:r>
                        <a:rPr lang="fr-FR" sz="1200" b="1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Gestodène</a:t>
                      </a:r>
                      <a:r>
                        <a:rPr lang="fr-F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0,1 </a:t>
                      </a: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2" marR="4109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 </a:t>
                      </a:r>
                      <a:endParaRPr lang="fr-FR" sz="1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40</a:t>
                      </a:r>
                      <a:endParaRPr lang="fr-FR" sz="1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 </a:t>
                      </a:r>
                      <a:endParaRPr lang="fr-FR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2" marR="4109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PHAEVA* </a:t>
                      </a:r>
                      <a:br>
                        <a:rPr lang="fr-F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fr-F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TRI-MINULET* </a:t>
                      </a:r>
                      <a:endParaRPr lang="fr-FR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2" marR="4109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59564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7j </a:t>
                      </a:r>
                      <a:r>
                        <a:rPr lang="fr-FR" sz="1200" b="1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Noréthistérone</a:t>
                      </a:r>
                      <a:r>
                        <a:rPr lang="fr-F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0,5</a:t>
                      </a: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7j </a:t>
                      </a:r>
                      <a:r>
                        <a:rPr lang="fr-FR" sz="1200" b="1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Noréthistérone</a:t>
                      </a:r>
                      <a:r>
                        <a:rPr lang="fr-F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0,75</a:t>
                      </a: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7j </a:t>
                      </a:r>
                      <a:r>
                        <a:rPr lang="fr-FR" sz="1200" b="1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Noréthistérone</a:t>
                      </a:r>
                      <a:r>
                        <a:rPr lang="fr-F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1</a:t>
                      </a: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2" marR="4109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35</a:t>
                      </a:r>
                      <a:endParaRPr lang="fr-FR" sz="1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35</a:t>
                      </a:r>
                      <a:endParaRPr lang="fr-FR" sz="1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35</a:t>
                      </a:r>
                      <a:endParaRPr lang="fr-FR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2" marR="4109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TRIELLA*</a:t>
                      </a:r>
                      <a:endParaRPr lang="fr-FR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2" marR="4109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Users\amira\Documents\kamal M\livres\metabolisme\1696-abstrait-WallFizz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Organigramme : Terminateur 23"/>
          <p:cNvSpPr/>
          <p:nvPr/>
        </p:nvSpPr>
        <p:spPr>
          <a:xfrm>
            <a:off x="2428860" y="214290"/>
            <a:ext cx="3857652" cy="1857388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sz="2400" b="1" dirty="0" smtClean="0"/>
          </a:p>
          <a:p>
            <a:r>
              <a:rPr lang="fr-FR" sz="2400" b="1" dirty="0" smtClean="0"/>
              <a:t>Œstrogène                                        </a:t>
            </a:r>
          </a:p>
          <a:p>
            <a:r>
              <a:rPr lang="fr-FR" sz="2400" b="1" dirty="0" smtClean="0"/>
              <a:t>                            </a:t>
            </a:r>
          </a:p>
        </p:txBody>
      </p:sp>
      <p:cxnSp>
        <p:nvCxnSpPr>
          <p:cNvPr id="26" name="Connecteur droit 25"/>
          <p:cNvCxnSpPr/>
          <p:nvPr/>
        </p:nvCxnSpPr>
        <p:spPr>
          <a:xfrm rot="16200000" flipH="1">
            <a:off x="3428992" y="1142984"/>
            <a:ext cx="185738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4357686" y="928670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Progestérone</a:t>
            </a:r>
          </a:p>
        </p:txBody>
      </p:sp>
      <p:sp>
        <p:nvSpPr>
          <p:cNvPr id="32" name="Rectangle à coins arrondis 31"/>
          <p:cNvSpPr/>
          <p:nvPr/>
        </p:nvSpPr>
        <p:spPr>
          <a:xfrm>
            <a:off x="285720" y="3000372"/>
            <a:ext cx="2357454" cy="31432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r>
              <a:rPr lang="fr-FR" dirty="0" smtClean="0"/>
              <a:t>Retro control(-)</a:t>
            </a:r>
          </a:p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r>
              <a:rPr lang="fr-FR" dirty="0" smtClean="0"/>
              <a:t>Sécrétion de FSH,LH  </a:t>
            </a:r>
          </a:p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r>
              <a:rPr lang="fr-FR" dirty="0" smtClean="0"/>
              <a:t>développement du follicule                   </a:t>
            </a:r>
          </a:p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endParaRPr lang="fr-FR" dirty="0"/>
          </a:p>
        </p:txBody>
      </p:sp>
      <p:sp>
        <p:nvSpPr>
          <p:cNvPr id="33" name="Multiplier 32"/>
          <p:cNvSpPr/>
          <p:nvPr/>
        </p:nvSpPr>
        <p:spPr>
          <a:xfrm>
            <a:off x="1000100" y="3571876"/>
            <a:ext cx="642942" cy="642942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4" name="Flèche droite à entaille 33"/>
          <p:cNvSpPr/>
          <p:nvPr/>
        </p:nvSpPr>
        <p:spPr>
          <a:xfrm rot="5400000">
            <a:off x="1107257" y="4536289"/>
            <a:ext cx="500066" cy="428628"/>
          </a:xfrm>
          <a:prstGeom prst="notch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Virage 36"/>
          <p:cNvSpPr/>
          <p:nvPr/>
        </p:nvSpPr>
        <p:spPr>
          <a:xfrm rot="10800000">
            <a:off x="1142976" y="714356"/>
            <a:ext cx="1285884" cy="2286016"/>
          </a:xfrm>
          <a:prstGeom prst="ben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0" name="Virage 39"/>
          <p:cNvSpPr/>
          <p:nvPr/>
        </p:nvSpPr>
        <p:spPr>
          <a:xfrm rot="10800000" flipH="1">
            <a:off x="6215074" y="714356"/>
            <a:ext cx="1285884" cy="2357454"/>
          </a:xfrm>
          <a:prstGeom prst="ben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9" name="Rectangle à coins arrondis 38"/>
          <p:cNvSpPr/>
          <p:nvPr/>
        </p:nvSpPr>
        <p:spPr>
          <a:xfrm>
            <a:off x="6357950" y="3071810"/>
            <a:ext cx="2357454" cy="31432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b="1" dirty="0" smtClean="0"/>
          </a:p>
          <a:p>
            <a:endParaRPr lang="fr-FR" b="1" dirty="0" smtClean="0"/>
          </a:p>
          <a:p>
            <a:endParaRPr lang="fr-FR" b="1" dirty="0" smtClean="0"/>
          </a:p>
          <a:p>
            <a:endParaRPr lang="fr-FR" b="1" dirty="0" smtClean="0"/>
          </a:p>
          <a:p>
            <a:endParaRPr lang="fr-FR" b="1" dirty="0" smtClean="0"/>
          </a:p>
          <a:p>
            <a:endParaRPr lang="fr-FR" b="1" dirty="0" smtClean="0"/>
          </a:p>
          <a:p>
            <a:endParaRPr lang="fr-FR" b="1" dirty="0" smtClean="0"/>
          </a:p>
          <a:p>
            <a:r>
              <a:rPr lang="fr-FR" dirty="0" smtClean="0"/>
              <a:t>-Diminution de la fréquence des libérations pulsatiles de </a:t>
            </a:r>
            <a:r>
              <a:rPr lang="fr-FR" dirty="0" err="1" smtClean="0"/>
              <a:t>GnRH</a:t>
            </a:r>
            <a:r>
              <a:rPr lang="fr-FR" dirty="0" smtClean="0"/>
              <a:t> </a:t>
            </a:r>
          </a:p>
          <a:p>
            <a:r>
              <a:rPr lang="fr-FR" dirty="0" smtClean="0"/>
              <a:t>Pic LH</a:t>
            </a:r>
          </a:p>
          <a:p>
            <a:r>
              <a:rPr lang="fr-FR" dirty="0" smtClean="0"/>
              <a:t>-Aspect sécrétoire précoce +atrophie</a:t>
            </a:r>
          </a:p>
          <a:p>
            <a:r>
              <a:rPr lang="fr-FR" dirty="0" smtClean="0"/>
              <a:t>-Glaire</a:t>
            </a:r>
          </a:p>
          <a:p>
            <a:r>
              <a:rPr lang="fr-FR" dirty="0" smtClean="0"/>
              <a:t>-opaque=diminution de la </a:t>
            </a:r>
            <a:r>
              <a:rPr lang="fr-FR" dirty="0" err="1" smtClean="0"/>
              <a:t>filance</a:t>
            </a:r>
            <a:endParaRPr lang="fr-FR" dirty="0" smtClean="0"/>
          </a:p>
          <a:p>
            <a:endParaRPr lang="fr-FR" b="1" dirty="0" smtClean="0"/>
          </a:p>
          <a:p>
            <a:endParaRPr lang="fr-FR" b="1" dirty="0" smtClean="0"/>
          </a:p>
          <a:p>
            <a:endParaRPr lang="fr-FR" b="1" dirty="0" smtClean="0"/>
          </a:p>
          <a:p>
            <a:endParaRPr lang="fr-FR" b="1" dirty="0" smtClean="0"/>
          </a:p>
          <a:p>
            <a:endParaRPr lang="fr-FR" b="1" dirty="0" smtClean="0"/>
          </a:p>
          <a:p>
            <a:endParaRPr lang="fr-FR" b="1" dirty="0" smtClean="0"/>
          </a:p>
          <a:p>
            <a:endParaRPr lang="fr-FR" b="1" dirty="0"/>
          </a:p>
        </p:txBody>
      </p:sp>
      <p:sp>
        <p:nvSpPr>
          <p:cNvPr id="41" name="Flèche droite à entaille 40"/>
          <p:cNvSpPr/>
          <p:nvPr/>
        </p:nvSpPr>
        <p:spPr>
          <a:xfrm rot="5400000">
            <a:off x="3750463" y="2678901"/>
            <a:ext cx="1357322" cy="857256"/>
          </a:xfrm>
          <a:prstGeom prst="notch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Organigramme : Terminateur 41"/>
          <p:cNvSpPr/>
          <p:nvPr/>
        </p:nvSpPr>
        <p:spPr>
          <a:xfrm>
            <a:off x="3428992" y="4000504"/>
            <a:ext cx="2071702" cy="928694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Inhibition de l’ovulation</a:t>
            </a:r>
            <a:endParaRPr lang="fr-FR" dirty="0"/>
          </a:p>
        </p:txBody>
      </p:sp>
      <p:cxnSp>
        <p:nvCxnSpPr>
          <p:cNvPr id="36" name="Connecteur droit avec flèche 35"/>
          <p:cNvCxnSpPr/>
          <p:nvPr/>
        </p:nvCxnSpPr>
        <p:spPr>
          <a:xfrm rot="5400000">
            <a:off x="6357950" y="4500570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lèche droite 42"/>
          <p:cNvSpPr/>
          <p:nvPr/>
        </p:nvSpPr>
        <p:spPr>
          <a:xfrm>
            <a:off x="7572396" y="4214818"/>
            <a:ext cx="785818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5" name="Connecteur droit avec flèche 44"/>
          <p:cNvCxnSpPr/>
          <p:nvPr/>
        </p:nvCxnSpPr>
        <p:spPr>
          <a:xfrm rot="5400000">
            <a:off x="321439" y="5107793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/>
      <p:bldP spid="32" grpId="0" animBg="1"/>
      <p:bldP spid="33" grpId="0" animBg="1"/>
      <p:bldP spid="34" grpId="0" animBg="1"/>
      <p:bldP spid="37" grpId="0" animBg="1"/>
      <p:bldP spid="40" grpId="0" animBg="1"/>
      <p:bldP spid="39" grpId="0" animBg="1"/>
      <p:bldP spid="41" grpId="0" animBg="1"/>
      <p:bldP spid="42" grpId="0" animBg="1"/>
      <p:bldP spid="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Users\amira\Documents\kamal M\livres\metabolisme\1696-abstrait-WallFizz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1428728" y="714356"/>
            <a:ext cx="5500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428728" y="642918"/>
            <a:ext cx="55007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990099"/>
                </a:solidFill>
              </a:rPr>
              <a:t>Les contraceptifs </a:t>
            </a:r>
            <a:r>
              <a:rPr lang="fr-FR" sz="3200" b="1" dirty="0" err="1" smtClean="0">
                <a:solidFill>
                  <a:srgbClr val="990099"/>
                </a:solidFill>
              </a:rPr>
              <a:t>estroprogestatifs</a:t>
            </a:r>
            <a:r>
              <a:rPr lang="fr-FR" sz="3200" b="1" dirty="0" smtClean="0">
                <a:solidFill>
                  <a:srgbClr val="990099"/>
                </a:solidFill>
              </a:rPr>
              <a:t> séquentielle:</a:t>
            </a:r>
            <a:endParaRPr lang="fr-FR" sz="3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85852" y="1928802"/>
            <a:ext cx="628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fontAlgn="base">
              <a:spcBef>
                <a:spcPct val="0"/>
              </a:spcBef>
              <a:spcAft>
                <a:spcPct val="0"/>
              </a:spcAft>
            </a:pPr>
            <a:endParaRPr lang="fr-FR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Espace réservé du contenu 1"/>
          <p:cNvSpPr txBox="1">
            <a:spLocks/>
          </p:cNvSpPr>
          <p:nvPr/>
        </p:nvSpPr>
        <p:spPr>
          <a:xfrm>
            <a:off x="214282" y="2071678"/>
            <a:ext cx="7715304" cy="3214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Estrogène seul à forte dose (100µg/j)        7j-15j.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Association oestroprogèstative          15j-7j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43174" y="3214686"/>
            <a:ext cx="2627707" cy="400110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solidFill>
                  <a:srgbClr val="800080"/>
                </a:solidFill>
              </a:rPr>
              <a:t>Mécanisme d’action </a:t>
            </a:r>
            <a:endParaRPr lang="fr-FR" sz="2000" dirty="0">
              <a:solidFill>
                <a:srgbClr val="80008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714480" y="3786190"/>
            <a:ext cx="4465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   (-) </a:t>
            </a:r>
            <a:r>
              <a:rPr lang="fr-FR" sz="2000" b="1" dirty="0" smtClean="0"/>
              <a:t>fonction gonadotrope hypophysaire</a:t>
            </a:r>
            <a:endParaRPr lang="fr-FR" sz="2000" b="1" dirty="0"/>
          </a:p>
        </p:txBody>
      </p:sp>
      <p:graphicFrame>
        <p:nvGraphicFramePr>
          <p:cNvPr id="17" name="Tableau 16"/>
          <p:cNvGraphicFramePr>
            <a:graphicFrameLocks noGrp="1"/>
          </p:cNvGraphicFramePr>
          <p:nvPr/>
        </p:nvGraphicFramePr>
        <p:xfrm>
          <a:off x="428596" y="4286256"/>
          <a:ext cx="7500990" cy="2103120"/>
        </p:xfrm>
        <a:graphic>
          <a:graphicData uri="http://schemas.openxmlformats.org/drawingml/2006/table">
            <a:tbl>
              <a:tblPr/>
              <a:tblGrid>
                <a:gridCol w="2050313"/>
                <a:gridCol w="5450677"/>
              </a:tblGrid>
              <a:tr h="7858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400" b="1" dirty="0" smtClean="0">
                        <a:solidFill>
                          <a:srgbClr val="0066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fr-FR" sz="2400" b="1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Ovanon</a:t>
                      </a:r>
                      <a:r>
                        <a:rPr lang="fr-FR" sz="2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fr-FR" sz="24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99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Ethinylestradiol  50µg (7comprimés)</a:t>
                      </a:r>
                      <a:endParaRPr lang="fr-FR" sz="2000" dirty="0">
                        <a:solidFill>
                          <a:srgbClr val="99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solidFill>
                            <a:srgbClr val="99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Ethinylestradiol</a:t>
                      </a:r>
                      <a:r>
                        <a:rPr lang="fr-FR" sz="2000" b="1" baseline="0" dirty="0" smtClean="0">
                          <a:solidFill>
                            <a:srgbClr val="99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r-FR" sz="2000" b="1" dirty="0" smtClean="0">
                          <a:solidFill>
                            <a:srgbClr val="99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50µg-</a:t>
                      </a:r>
                      <a:r>
                        <a:rPr lang="fr-FR" sz="2000" b="1" dirty="0" err="1" smtClean="0">
                          <a:solidFill>
                            <a:srgbClr val="99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Lynéstrénol</a:t>
                      </a:r>
                      <a:r>
                        <a:rPr lang="fr-FR" sz="2000" b="1" dirty="0" smtClean="0">
                          <a:solidFill>
                            <a:srgbClr val="99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r-FR" sz="2000" b="1" dirty="0">
                          <a:solidFill>
                            <a:srgbClr val="99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2,5mg (15comprimés).</a:t>
                      </a:r>
                      <a:endParaRPr lang="fr-FR" sz="2000" dirty="0">
                        <a:solidFill>
                          <a:srgbClr val="99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b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r-FR" sz="2400" b="1" dirty="0" err="1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Physiostat</a:t>
                      </a:r>
                      <a:r>
                        <a:rPr lang="fr-FR" sz="24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fr-FR" sz="24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0066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Ethinylestradiol  50µg (7comprimé)</a:t>
                      </a:r>
                      <a:endParaRPr lang="fr-FR" sz="2000" dirty="0">
                        <a:solidFill>
                          <a:srgbClr val="0066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0066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Ethinylestradiol  50µg- </a:t>
                      </a:r>
                      <a:r>
                        <a:rPr lang="fr-FR" sz="2000" dirty="0" err="1">
                          <a:solidFill>
                            <a:srgbClr val="0066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Lynestrenol</a:t>
                      </a:r>
                      <a:r>
                        <a:rPr lang="fr-FR" sz="2000" dirty="0">
                          <a:solidFill>
                            <a:srgbClr val="0066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1mg  (15comprimé). </a:t>
                      </a:r>
                      <a:endParaRPr lang="fr-FR" sz="2000" dirty="0">
                        <a:solidFill>
                          <a:srgbClr val="0066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4" grpId="0" build="allAtOnce"/>
      <p:bldP spid="15" grpId="0" build="allAtOnce" animBg="1"/>
      <p:bldP spid="16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Users\amira\Documents\kamal M\livres\metabolisme\1696-abstrait-WallFizz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3" name="Groupe 12"/>
          <p:cNvGrpSpPr/>
          <p:nvPr/>
        </p:nvGrpSpPr>
        <p:grpSpPr>
          <a:xfrm>
            <a:off x="0" y="2571744"/>
            <a:ext cx="2259517" cy="1142531"/>
            <a:chOff x="-360932" y="1260227"/>
            <a:chExt cx="2259517" cy="1142531"/>
          </a:xfrm>
          <a:scene3d>
            <a:camera prst="orthographicFront"/>
            <a:lightRig rig="chilly" dir="t"/>
          </a:scene3d>
        </p:grpSpPr>
        <p:sp>
          <p:nvSpPr>
            <p:cNvPr id="26" name="Rectangle à coins arrondis 25"/>
            <p:cNvSpPr/>
            <p:nvPr/>
          </p:nvSpPr>
          <p:spPr>
            <a:xfrm>
              <a:off x="-3774" y="1260227"/>
              <a:ext cx="1902359" cy="1142531"/>
            </a:xfrm>
            <a:prstGeom prst="roundRect">
              <a:avLst>
                <a:gd name="adj" fmla="val 10000"/>
              </a:avLst>
            </a:prstGeom>
            <a:sp3d prstMaterial="translucentPowder">
              <a:bevelT w="127000" h="25400" prst="softRound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-360932" y="1474541"/>
              <a:ext cx="1902359" cy="76094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53340" numCol="1" spcCol="1270" anchor="t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kern="1200" dirty="0" smtClean="0">
                  <a:solidFill>
                    <a:schemeClr val="accent3">
                      <a:lumMod val="75000"/>
                    </a:schemeClr>
                  </a:solidFill>
                </a:rPr>
                <a:t>                    </a:t>
              </a:r>
              <a:r>
                <a:rPr lang="fr-FR" sz="2400" b="1" i="1" kern="1200" dirty="0" smtClean="0">
                  <a:solidFill>
                    <a:schemeClr val="accent3">
                      <a:lumMod val="75000"/>
                    </a:schemeClr>
                  </a:solidFill>
                </a:rPr>
                <a:t>Climat</a:t>
              </a:r>
              <a:endParaRPr lang="fr-FR" sz="2400" b="1" i="1" kern="12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2589317" y="2746338"/>
            <a:ext cx="679891" cy="473632"/>
            <a:chOff x="2228385" y="1434821"/>
            <a:chExt cx="679891" cy="473632"/>
          </a:xfrm>
          <a:scene3d>
            <a:camera prst="orthographicFront"/>
            <a:lightRig rig="chilly" dir="t"/>
          </a:scene3d>
        </p:grpSpPr>
        <p:sp>
          <p:nvSpPr>
            <p:cNvPr id="24" name="Flèche droite 23"/>
            <p:cNvSpPr/>
            <p:nvPr/>
          </p:nvSpPr>
          <p:spPr>
            <a:xfrm rot="36315">
              <a:off x="2228385" y="1434821"/>
              <a:ext cx="679891" cy="473632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tx1"/>
            </a:solidFill>
            <a:sp3d z="-70000" extrusionH="1700" prstMaterial="translucentPowder">
              <a:bevelT w="25400" h="6350" prst="softRound"/>
              <a:bevelB w="0" h="0" prst="convex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Flèche droite 6"/>
            <p:cNvSpPr/>
            <p:nvPr/>
          </p:nvSpPr>
          <p:spPr>
            <a:xfrm rot="36315">
              <a:off x="2228389" y="1528797"/>
              <a:ext cx="537801" cy="284180"/>
            </a:xfrm>
            <a:prstGeom prst="rect">
              <a:avLst/>
            </a:prstGeom>
            <a:sp3d z="-7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400" kern="1200"/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3551393" y="2619303"/>
            <a:ext cx="1922834" cy="1237848"/>
            <a:chOff x="3190461" y="1307786"/>
            <a:chExt cx="1922834" cy="1237848"/>
          </a:xfrm>
          <a:scene3d>
            <a:camera prst="orthographicFront"/>
            <a:lightRig rig="chilly" dir="t"/>
          </a:scene3d>
        </p:grpSpPr>
        <p:sp>
          <p:nvSpPr>
            <p:cNvPr id="22" name="Rectangle à coins arrondis 21"/>
            <p:cNvSpPr/>
            <p:nvPr/>
          </p:nvSpPr>
          <p:spPr>
            <a:xfrm>
              <a:off x="3210936" y="1403103"/>
              <a:ext cx="1902359" cy="1142531"/>
            </a:xfrm>
            <a:prstGeom prst="roundRect">
              <a:avLst>
                <a:gd name="adj" fmla="val 10000"/>
              </a:avLst>
            </a:prstGeom>
            <a:sp3d prstMaterial="translucentPowder">
              <a:bevelT w="127000" h="25400" prst="softRound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ectangle 22"/>
            <p:cNvSpPr/>
            <p:nvPr/>
          </p:nvSpPr>
          <p:spPr>
            <a:xfrm>
              <a:off x="3190461" y="1307786"/>
              <a:ext cx="1902359" cy="76094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76200" numCol="1" spcCol="1270" anchor="t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b="1" i="1" u="none" kern="1200" dirty="0" smtClean="0">
                  <a:solidFill>
                    <a:srgbClr val="F8F8F8"/>
                  </a:solidFill>
                </a:rPr>
                <a:t>   </a:t>
              </a:r>
              <a:r>
                <a:rPr lang="fr-FR" sz="2000" b="1" i="1" u="none" kern="1200" dirty="0" smtClean="0">
                  <a:solidFill>
                    <a:schemeClr val="accent3">
                      <a:lumMod val="75000"/>
                    </a:schemeClr>
                  </a:solidFill>
                </a:rPr>
                <a:t>puissance        d’action </a:t>
              </a:r>
              <a:endParaRPr lang="fr-FR" sz="2000" u="none" kern="12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5809121" y="2784333"/>
            <a:ext cx="753506" cy="473632"/>
            <a:chOff x="5448189" y="1472816"/>
            <a:chExt cx="753506" cy="473632"/>
          </a:xfrm>
          <a:scene3d>
            <a:camera prst="orthographicFront"/>
            <a:lightRig rig="chilly" dir="t"/>
          </a:scene3d>
        </p:grpSpPr>
        <p:sp>
          <p:nvSpPr>
            <p:cNvPr id="20" name="Flèche droite 19"/>
            <p:cNvSpPr/>
            <p:nvPr/>
          </p:nvSpPr>
          <p:spPr>
            <a:xfrm rot="43649">
              <a:off x="5448189" y="1472816"/>
              <a:ext cx="753506" cy="473632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tx1"/>
            </a:solidFill>
            <a:sp3d z="-70000" extrusionH="1700" prstMaterial="translucentPowder">
              <a:bevelT w="25400" h="6350" prst="softRound"/>
              <a:bevelB w="0" h="0" prst="convex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Flèche droite 10"/>
            <p:cNvSpPr/>
            <p:nvPr/>
          </p:nvSpPr>
          <p:spPr>
            <a:xfrm rot="43649">
              <a:off x="5448195" y="1566640"/>
              <a:ext cx="611416" cy="284180"/>
            </a:xfrm>
            <a:prstGeom prst="rect">
              <a:avLst/>
            </a:prstGeom>
            <a:sp3d z="-7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400" kern="120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7072330" y="2500306"/>
            <a:ext cx="1902359" cy="1428760"/>
            <a:chOff x="6514417" y="1265942"/>
            <a:chExt cx="1902359" cy="1703081"/>
          </a:xfrm>
          <a:scene3d>
            <a:camera prst="orthographicFront"/>
            <a:lightRig rig="chilly" dir="t"/>
          </a:scene3d>
        </p:grpSpPr>
        <p:sp>
          <p:nvSpPr>
            <p:cNvPr id="18" name="Rectangle à coins arrondis 17"/>
            <p:cNvSpPr/>
            <p:nvPr/>
          </p:nvSpPr>
          <p:spPr>
            <a:xfrm>
              <a:off x="6514417" y="1265942"/>
              <a:ext cx="1902359" cy="1703081"/>
            </a:xfrm>
            <a:prstGeom prst="roundRect">
              <a:avLst>
                <a:gd name="adj" fmla="val 10000"/>
              </a:avLst>
            </a:prstGeom>
            <a:sp3d prstMaterial="translucentPowder">
              <a:bevelT w="127000" h="25400" prst="softRound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6514417" y="1623132"/>
              <a:ext cx="1902359" cy="92904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68580" numCol="1" spcCol="1270" anchor="t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b="1" u="none" kern="1200" dirty="0" smtClean="0">
                  <a:solidFill>
                    <a:schemeClr val="accent3">
                      <a:lumMod val="75000"/>
                    </a:schemeClr>
                  </a:solidFill>
                </a:rPr>
                <a:t>Propriétés androgéniques totales </a:t>
              </a:r>
              <a:endParaRPr lang="fr-FR" sz="1800" u="none" kern="12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500034" y="4000504"/>
            <a:ext cx="2205462" cy="1620000"/>
            <a:chOff x="243447" y="2172426"/>
            <a:chExt cx="2205462" cy="1620000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chilly" dir="t"/>
          </a:scene3d>
        </p:grpSpPr>
        <p:sp>
          <p:nvSpPr>
            <p:cNvPr id="32" name="Rectangle à coins arrondis 31"/>
            <p:cNvSpPr/>
            <p:nvPr/>
          </p:nvSpPr>
          <p:spPr>
            <a:xfrm>
              <a:off x="243447" y="2172426"/>
              <a:ext cx="2205462" cy="1620000"/>
            </a:xfrm>
            <a:prstGeom prst="roundRect">
              <a:avLst>
                <a:gd name="adj" fmla="val 10000"/>
              </a:avLst>
            </a:prstGeom>
            <a:grpFill/>
            <a:sp3d z="12700" extrusionH="1700" prstMaterial="dkEdge">
              <a:bevelT w="25400" h="6350" prst="softRound"/>
              <a:bevelB w="0" h="0" prst="convex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290895" y="2219874"/>
              <a:ext cx="2110566" cy="1525104"/>
            </a:xfrm>
            <a:prstGeom prst="rect">
              <a:avLst/>
            </a:prstGeom>
            <a:grpFill/>
            <a:sp3d z="127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800" b="1" kern="1200" dirty="0" smtClean="0">
                  <a:solidFill>
                    <a:srgbClr val="3399FF"/>
                  </a:solidFill>
                </a:rPr>
                <a:t>progestatif dominant </a:t>
              </a:r>
              <a:endParaRPr lang="fr-FR" sz="1800" kern="1200" dirty="0">
                <a:solidFill>
                  <a:srgbClr val="3399FF"/>
                </a:solidFill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800" b="1" kern="1200" dirty="0" smtClean="0">
                  <a:solidFill>
                    <a:schemeClr val="tx1"/>
                  </a:solidFill>
                </a:rPr>
                <a:t>estrogénique dominant </a:t>
              </a:r>
              <a:endParaRPr lang="fr-FR" sz="1800" kern="1200" dirty="0">
                <a:solidFill>
                  <a:schemeClr val="tx1"/>
                </a:solidFill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800" b="1" kern="1200" dirty="0" smtClean="0">
                  <a:solidFill>
                    <a:srgbClr val="990099"/>
                  </a:solidFill>
                </a:rPr>
                <a:t>mixte</a:t>
              </a:r>
              <a:r>
                <a:rPr lang="fr-FR" sz="1800" kern="1200" dirty="0" smtClean="0">
                  <a:solidFill>
                    <a:srgbClr val="990099"/>
                  </a:solidFill>
                </a:rPr>
                <a:t> </a:t>
              </a:r>
              <a:endParaRPr lang="fr-FR" sz="1800" kern="1200" dirty="0">
                <a:solidFill>
                  <a:srgbClr val="990099"/>
                </a:solidFill>
              </a:endParaRPr>
            </a:p>
          </p:txBody>
        </p:sp>
      </p:grpSp>
      <p:grpSp>
        <p:nvGrpSpPr>
          <p:cNvPr id="29" name="Groupe 28"/>
          <p:cNvGrpSpPr/>
          <p:nvPr/>
        </p:nvGrpSpPr>
        <p:grpSpPr>
          <a:xfrm>
            <a:off x="3571868" y="4071942"/>
            <a:ext cx="2393681" cy="1620000"/>
            <a:chOff x="3356812" y="2174370"/>
            <a:chExt cx="2393681" cy="1620000"/>
          </a:xfrm>
          <a:scene3d>
            <a:camera prst="orthographicFront"/>
            <a:lightRig rig="chilly" dir="t"/>
          </a:scene3d>
        </p:grpSpPr>
        <p:sp>
          <p:nvSpPr>
            <p:cNvPr id="30" name="Rectangle à coins arrondis 29"/>
            <p:cNvSpPr/>
            <p:nvPr/>
          </p:nvSpPr>
          <p:spPr>
            <a:xfrm>
              <a:off x="3356812" y="2174370"/>
              <a:ext cx="2393681" cy="1620000"/>
            </a:xfrm>
            <a:prstGeom prst="roundRect">
              <a:avLst>
                <a:gd name="adj" fmla="val 10000"/>
              </a:avLst>
            </a:prstGeom>
            <a:sp3d z="12700" extrusionH="1700" prstMaterial="dkEdge">
              <a:bevelT w="25400" h="6350" prst="softRound"/>
              <a:bevelB w="0" h="0" prst="convex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3404260" y="2221818"/>
              <a:ext cx="2298785" cy="1525104"/>
            </a:xfrm>
            <a:prstGeom prst="rect">
              <a:avLst/>
            </a:prstGeom>
            <a:sp3d z="127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113792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600" b="1" kern="1200" dirty="0" smtClean="0"/>
                <a:t>Puissance des progestatifs de synthèse.</a:t>
              </a:r>
              <a:endParaRPr lang="fr-FR" sz="1600" b="1" kern="120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600" b="1" kern="1200" dirty="0" smtClean="0">
                  <a:solidFill>
                    <a:srgbClr val="0066FF"/>
                  </a:solidFill>
                </a:rPr>
                <a:t>La dose de l’ethinylestradiol</a:t>
              </a:r>
              <a:endParaRPr lang="fr-FR" sz="1600" b="1" kern="1200" dirty="0">
                <a:solidFill>
                  <a:srgbClr val="0066FF"/>
                </a:solidFill>
              </a:endParaRPr>
            </a:p>
          </p:txBody>
        </p:sp>
      </p:grpSp>
      <p:grpSp>
        <p:nvGrpSpPr>
          <p:cNvPr id="34" name="Groupe 33"/>
          <p:cNvGrpSpPr/>
          <p:nvPr/>
        </p:nvGrpSpPr>
        <p:grpSpPr>
          <a:xfrm>
            <a:off x="6862881" y="4143380"/>
            <a:ext cx="2281119" cy="1500198"/>
            <a:chOff x="6714677" y="2200694"/>
            <a:chExt cx="2281119" cy="1620000"/>
          </a:xfrm>
          <a:scene3d>
            <a:camera prst="orthographicFront"/>
            <a:lightRig rig="chilly" dir="t"/>
          </a:scene3d>
        </p:grpSpPr>
        <p:sp>
          <p:nvSpPr>
            <p:cNvPr id="35" name="Rectangle à coins arrondis 34"/>
            <p:cNvSpPr/>
            <p:nvPr/>
          </p:nvSpPr>
          <p:spPr>
            <a:xfrm>
              <a:off x="6714677" y="2200694"/>
              <a:ext cx="2281119" cy="1620000"/>
            </a:xfrm>
            <a:prstGeom prst="roundRect">
              <a:avLst>
                <a:gd name="adj" fmla="val 10000"/>
              </a:avLst>
            </a:prstGeom>
            <a:sp3d z="12700" extrusionH="1700" prstMaterial="dkEdge">
              <a:bevelT w="25400" h="6350" prst="softRound"/>
              <a:bevelB w="0" h="0" prst="convex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Rectangle 35"/>
            <p:cNvSpPr/>
            <p:nvPr/>
          </p:nvSpPr>
          <p:spPr>
            <a:xfrm>
              <a:off x="6762125" y="2248142"/>
              <a:ext cx="2186223" cy="1525104"/>
            </a:xfrm>
            <a:prstGeom prst="rect">
              <a:avLst/>
            </a:prstGeom>
            <a:sp3d z="127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113792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600" b="1" kern="1200" dirty="0" smtClean="0"/>
                <a:t>Des progestatifs de synthèse.</a:t>
              </a:r>
              <a:endParaRPr lang="fr-FR" sz="1600" b="1" kern="1200" dirty="0"/>
            </a:p>
          </p:txBody>
        </p:sp>
      </p:grpSp>
      <p:sp>
        <p:nvSpPr>
          <p:cNvPr id="37" name="Titre 3"/>
          <p:cNvSpPr txBox="1">
            <a:spLocks/>
          </p:cNvSpPr>
          <p:nvPr/>
        </p:nvSpPr>
        <p:spPr>
          <a:xfrm>
            <a:off x="928662" y="642918"/>
            <a:ext cx="7000892" cy="64294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 extrusionH="88900" contourW="12700" prstMaterial="plastic">
            <a:bevelB w="171450" h="82550" prst="softRound"/>
            <a:extrusionClr>
              <a:schemeClr val="tx2">
                <a:lumMod val="20000"/>
                <a:lumOff val="80000"/>
              </a:schemeClr>
            </a:extrusionClr>
            <a:contourClr>
              <a:schemeClr val="tx2">
                <a:lumMod val="40000"/>
                <a:lumOff val="60000"/>
              </a:schemeClr>
            </a:contourClr>
          </a:sp3d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Propriétés  et classification pharmacologique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Users\amira\Documents\kamal M\livres\metabolisme\1696-abstrait-WallFizz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500166" y="4643446"/>
            <a:ext cx="628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fontAlgn="base">
              <a:spcBef>
                <a:spcPct val="0"/>
              </a:spcBef>
              <a:spcAft>
                <a:spcPct val="0"/>
              </a:spcAft>
            </a:pPr>
            <a:endParaRPr lang="fr-FR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re 3"/>
          <p:cNvSpPr txBox="1">
            <a:spLocks/>
          </p:cNvSpPr>
          <p:nvPr/>
        </p:nvSpPr>
        <p:spPr>
          <a:xfrm>
            <a:off x="71406" y="-71462"/>
            <a:ext cx="2900354" cy="7762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Indications: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57224" y="1214422"/>
            <a:ext cx="2571768" cy="121444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Régulation des naissances</a:t>
            </a:r>
            <a:endParaRPr lang="fr-FR" b="1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785786" y="3143248"/>
            <a:ext cx="2643206" cy="114300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Affections gynécologiques</a:t>
            </a:r>
            <a:endParaRPr lang="fr-FR" b="1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857224" y="5286388"/>
            <a:ext cx="2643206" cy="114300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Affections générales</a:t>
            </a:r>
            <a:endParaRPr lang="fr-FR" b="1" dirty="0"/>
          </a:p>
        </p:txBody>
      </p:sp>
      <p:sp>
        <p:nvSpPr>
          <p:cNvPr id="13" name="Accolade ouvrante 12"/>
          <p:cNvSpPr/>
          <p:nvPr/>
        </p:nvSpPr>
        <p:spPr>
          <a:xfrm>
            <a:off x="3500430" y="2928934"/>
            <a:ext cx="428628" cy="1414466"/>
          </a:xfrm>
          <a:prstGeom prst="leftBrac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B05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071934" y="2786058"/>
            <a:ext cx="2002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Endométriose</a:t>
            </a:r>
            <a:r>
              <a:rPr lang="fr-F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</a:t>
            </a:r>
            <a:endParaRPr lang="fr-FR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071934" y="4071942"/>
            <a:ext cx="2913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Dystrophie ovarienne</a:t>
            </a:r>
          </a:p>
          <a:p>
            <a:r>
              <a:rPr lang="fr-F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micropolykystiques</a:t>
            </a:r>
            <a:r>
              <a:rPr lang="fr-FR" sz="2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</a:t>
            </a:r>
            <a:r>
              <a:rPr lang="fr-F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</a:t>
            </a:r>
            <a:endParaRPr lang="fr-FR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Accolade ouvrante 15"/>
          <p:cNvSpPr/>
          <p:nvPr/>
        </p:nvSpPr>
        <p:spPr>
          <a:xfrm>
            <a:off x="3500430" y="5214950"/>
            <a:ext cx="285752" cy="1128714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3857620" y="5000636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diabète</a:t>
            </a:r>
            <a:endParaRPr lang="fr-FR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857620" y="6000768"/>
            <a:ext cx="17764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cardiopathie</a:t>
            </a:r>
            <a:endParaRPr lang="fr-FR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Users\amira\Documents\kamal M\livres\metabolisme\1696-abstrait-WallFizz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500166" y="4643446"/>
            <a:ext cx="628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fontAlgn="base">
              <a:spcBef>
                <a:spcPct val="0"/>
              </a:spcBef>
              <a:spcAft>
                <a:spcPct val="0"/>
              </a:spcAft>
            </a:pPr>
            <a:endParaRPr lang="fr-FR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Diagramme 12"/>
          <p:cNvGraphicFramePr/>
          <p:nvPr/>
        </p:nvGraphicFramePr>
        <p:xfrm>
          <a:off x="142844" y="642918"/>
          <a:ext cx="8643998" cy="6215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21" name="Connecteur droit avec flèche 20"/>
          <p:cNvCxnSpPr/>
          <p:nvPr/>
        </p:nvCxnSpPr>
        <p:spPr>
          <a:xfrm rot="5400000" flipH="1" flipV="1">
            <a:off x="8036743" y="4321975"/>
            <a:ext cx="214314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rot="16200000" flipH="1">
            <a:off x="7357288" y="4358488"/>
            <a:ext cx="215108" cy="706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rot="5400000" flipH="1" flipV="1">
            <a:off x="5215736" y="4428338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1000100" y="0"/>
            <a:ext cx="5929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i="1" u="sng" dirty="0" smtClean="0">
                <a:solidFill>
                  <a:schemeClr val="accent2">
                    <a:lumMod val="75000"/>
                  </a:schemeClr>
                </a:solidFill>
              </a:rPr>
              <a:t> Effets indésirables</a:t>
            </a:r>
            <a:endParaRPr lang="fr-FR" sz="3200" b="1" i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C51BEB9-BE25-4BD4-807D-D5A2D033A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graphicEl>
                                              <a:dgm id="{2C51BEB9-BE25-4BD4-807D-D5A2D033A2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E7FE9CD-5761-4D90-9895-A4E110AED6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>
                                            <p:graphicEl>
                                              <a:dgm id="{FE7FE9CD-5761-4D90-9895-A4E110AED6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0CBE69C7-5C08-4E64-A18A-34E857BCA5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>
                                            <p:graphicEl>
                                              <a:dgm id="{0CBE69C7-5C08-4E64-A18A-34E857BCA5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2A2D94F-85F2-472C-ACD1-6F6603E86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>
                                            <p:graphicEl>
                                              <a:dgm id="{42A2D94F-85F2-472C-ACD1-6F6603E862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028B38F-B779-48C2-B9D4-18BD4455EB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>
                                            <p:graphicEl>
                                              <a:dgm id="{8028B38F-B779-48C2-B9D4-18BD4455EB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8498327-0236-4B32-8CCF-98D9E3387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>
                                            <p:graphicEl>
                                              <a:dgm id="{88498327-0236-4B32-8CCF-98D9E33871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2C89331-C92A-4F5D-B48C-7D095E302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>
                                            <p:graphicEl>
                                              <a:dgm id="{D2C89331-C92A-4F5D-B48C-7D095E3020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472167B-DA19-4F10-97DD-1F3DC4DCF3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>
                                            <p:graphicEl>
                                              <a:dgm id="{6472167B-DA19-4F10-97DD-1F3DC4DCF3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Users\amira\Documents\kamal M\livres\metabolisme\1696-abstrait-WallFizz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500166" y="4643446"/>
            <a:ext cx="628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fontAlgn="base">
              <a:spcBef>
                <a:spcPct val="0"/>
              </a:spcBef>
              <a:spcAft>
                <a:spcPct val="0"/>
              </a:spcAft>
            </a:pPr>
            <a:endParaRPr lang="fr-FR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14480" y="428604"/>
            <a:ext cx="64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Autres types d’effets indésirables</a:t>
            </a:r>
            <a:endParaRPr lang="fr-FR" sz="3600" dirty="0"/>
          </a:p>
        </p:txBody>
      </p:sp>
      <p:grpSp>
        <p:nvGrpSpPr>
          <p:cNvPr id="7" name="Groupe 6"/>
          <p:cNvGrpSpPr/>
          <p:nvPr/>
        </p:nvGrpSpPr>
        <p:grpSpPr>
          <a:xfrm>
            <a:off x="2285984" y="1857364"/>
            <a:ext cx="4714908" cy="3062547"/>
            <a:chOff x="3500418" y="3571916"/>
            <a:chExt cx="2245577" cy="1981690"/>
          </a:xfrm>
          <a:scene3d>
            <a:camera prst="orthographicFront"/>
            <a:lightRig rig="flat" dir="t"/>
          </a:scene3d>
        </p:grpSpPr>
        <p:sp>
          <p:nvSpPr>
            <p:cNvPr id="8" name="Rectangle à coins arrondis 7"/>
            <p:cNvSpPr/>
            <p:nvPr/>
          </p:nvSpPr>
          <p:spPr>
            <a:xfrm>
              <a:off x="3500418" y="3571916"/>
              <a:ext cx="2245577" cy="1981690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3558460" y="3629958"/>
              <a:ext cx="2129493" cy="186560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5720" tIns="34290" rIns="45720" bIns="3429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800" b="1" kern="1200" dirty="0" smtClean="0">
                <a:solidFill>
                  <a:srgbClr val="F8F8F8"/>
                </a:solidFill>
              </a:endParaRPr>
            </a:p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800" b="1" kern="1200" dirty="0" smtClean="0">
                <a:solidFill>
                  <a:srgbClr val="F8F8F8"/>
                </a:solidFill>
              </a:endParaRPr>
            </a:p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800" b="1" kern="1200" dirty="0" smtClean="0">
                <a:solidFill>
                  <a:srgbClr val="F8F8F8"/>
                </a:solidFill>
              </a:endParaRPr>
            </a:p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800" b="1" kern="1200" dirty="0" smtClean="0">
                  <a:solidFill>
                    <a:schemeClr val="tx1"/>
                  </a:solidFill>
                </a:rPr>
                <a:t>- Nausées:</a:t>
              </a:r>
            </a:p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800" b="1" kern="1200" dirty="0" smtClean="0">
                  <a:solidFill>
                    <a:schemeClr val="tx1"/>
                  </a:solidFill>
                </a:rPr>
                <a:t>-  Prise de poids</a:t>
              </a:r>
            </a:p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800" b="1" kern="1200" dirty="0" smtClean="0">
                  <a:solidFill>
                    <a:schemeClr val="tx1"/>
                  </a:solidFill>
                </a:rPr>
                <a:t>-Tension mammaire (climat ostrogénique)</a:t>
              </a:r>
            </a:p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800" b="1" kern="1200" dirty="0" smtClean="0">
                  <a:solidFill>
                    <a:schemeClr val="tx1"/>
                  </a:solidFill>
                </a:rPr>
                <a:t>- Jambes lourdes</a:t>
              </a:r>
            </a:p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800" b="1" kern="1200" dirty="0" smtClean="0">
                  <a:solidFill>
                    <a:schemeClr val="tx1"/>
                  </a:solidFill>
                </a:rPr>
                <a:t>- Céphalées</a:t>
              </a:r>
            </a:p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2800" kern="1200" dirty="0" smtClean="0">
                <a:solidFill>
                  <a:srgbClr val="990099"/>
                </a:solidFill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28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mira\Documents\kamal M\livres\metabolisme\1696-abstrait-WallFizz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6472254" cy="561956"/>
          </a:xfrm>
        </p:spPr>
        <p:txBody>
          <a:bodyPr>
            <a:normAutofit fontScale="90000"/>
          </a:bodyPr>
          <a:lstStyle/>
          <a:p>
            <a:r>
              <a:rPr lang="fr-FR" sz="3600" b="1" dirty="0" smtClean="0">
                <a:solidFill>
                  <a:srgbClr val="990099"/>
                </a:solidFill>
              </a:rPr>
              <a:t>Interactions médicamenteuses</a:t>
            </a:r>
            <a:r>
              <a:rPr lang="fr-FR" dirty="0" smtClean="0">
                <a:solidFill>
                  <a:srgbClr val="990099"/>
                </a:solidFill>
              </a:rPr>
              <a:t>:</a:t>
            </a:r>
            <a:endParaRPr lang="fr-FR" dirty="0">
              <a:solidFill>
                <a:srgbClr val="990099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291DD-6A1B-4349-A257-7C4FDE17EC15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857232"/>
            <a:ext cx="3898824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rible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b="1" i="1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Réduction de l’efficacité contraceptive </a:t>
            </a: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b="1" i="1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des estroprogestatifs par certains produits</a:t>
            </a:r>
            <a:r>
              <a:rPr kumimoji="0" lang="fr-FR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:</a:t>
            </a: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b="0" i="0" strike="noStrike" cap="none" normalizeH="0" baseline="0" dirty="0" smtClean="0">
              <a:ln>
                <a:noFill/>
              </a:ln>
              <a:solidFill>
                <a:srgbClr val="F8F8F8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lèche vers le bas 5"/>
          <p:cNvSpPr/>
          <p:nvPr/>
        </p:nvSpPr>
        <p:spPr>
          <a:xfrm>
            <a:off x="1428728" y="2000240"/>
            <a:ext cx="413194" cy="714380"/>
          </a:xfrm>
          <a:prstGeom prst="downArrow">
            <a:avLst/>
          </a:prstGeom>
          <a:solidFill>
            <a:schemeClr val="tx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14282" y="2857496"/>
            <a:ext cx="3318088" cy="120032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66FF"/>
                </a:solidFill>
              </a:rPr>
              <a:t>Inducteurs enzymatiques:</a:t>
            </a:r>
          </a:p>
          <a:p>
            <a:r>
              <a:rPr lang="fr-FR" dirty="0" smtClean="0">
                <a:solidFill>
                  <a:srgbClr val="0066FF"/>
                </a:solidFill>
              </a:rPr>
              <a:t>  Rifampicine</a:t>
            </a:r>
          </a:p>
          <a:p>
            <a:r>
              <a:rPr lang="fr-FR" dirty="0" smtClean="0">
                <a:solidFill>
                  <a:srgbClr val="0066FF"/>
                </a:solidFill>
              </a:rPr>
              <a:t>  Anticonvulsivant (phénytoine,</a:t>
            </a:r>
          </a:p>
          <a:p>
            <a:r>
              <a:rPr lang="fr-FR" dirty="0" smtClean="0">
                <a:solidFill>
                  <a:srgbClr val="0066FF"/>
                </a:solidFill>
              </a:rPr>
              <a:t>phénobarbital)</a:t>
            </a:r>
            <a:endParaRPr lang="fr-FR" dirty="0">
              <a:solidFill>
                <a:srgbClr val="0066FF"/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500298" y="1576976"/>
            <a:ext cx="3898824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rible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dirty="0" smtClean="0"/>
              <a:t>Médicaments susceptibles d’augmenter la biodisponibilité des contraceptifs oraux </a:t>
            </a:r>
            <a:endParaRPr kumimoji="0" lang="fr-FR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lèche vers le bas 8"/>
          <p:cNvSpPr/>
          <p:nvPr/>
        </p:nvSpPr>
        <p:spPr>
          <a:xfrm>
            <a:off x="4286248" y="2500306"/>
            <a:ext cx="413194" cy="714380"/>
          </a:xfrm>
          <a:prstGeom prst="downArrow">
            <a:avLst/>
          </a:prstGeom>
          <a:solidFill>
            <a:schemeClr val="tx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3500430" y="3300241"/>
            <a:ext cx="3405804" cy="1200329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L’acide ascorbique (vitamine C )</a:t>
            </a:r>
          </a:p>
          <a:p>
            <a:r>
              <a:rPr lang="fr-FR" dirty="0" smtClean="0"/>
              <a:t>augmente les taux plasmatiques </a:t>
            </a:r>
          </a:p>
          <a:p>
            <a:r>
              <a:rPr lang="fr-FR" dirty="0" smtClean="0"/>
              <a:t>d’ethinylestradiol </a:t>
            </a:r>
          </a:p>
          <a:p>
            <a:endParaRPr lang="fr-FR" dirty="0" smtClean="0">
              <a:solidFill>
                <a:srgbClr val="0066FF"/>
              </a:solidFill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5572132" y="2214554"/>
            <a:ext cx="3041568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rible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dirty="0" smtClean="0"/>
              <a:t>Retentissement des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dirty="0" smtClean="0"/>
              <a:t>contraceptifs oraux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dirty="0" smtClean="0"/>
              <a:t>sur certains médicaments</a:t>
            </a:r>
            <a:r>
              <a:rPr lang="fr-FR" b="1" i="1" u="sng" dirty="0" smtClean="0"/>
              <a:t> </a:t>
            </a:r>
            <a:endParaRPr kumimoji="0" lang="fr-FR" strike="noStrike" cap="none" normalizeH="0" baseline="0" dirty="0" smtClean="0">
              <a:ln>
                <a:noFill/>
              </a:ln>
              <a:solidFill>
                <a:srgbClr val="F8F8F8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lèche vers le bas 12"/>
          <p:cNvSpPr/>
          <p:nvPr/>
        </p:nvSpPr>
        <p:spPr>
          <a:xfrm>
            <a:off x="7072330" y="3143248"/>
            <a:ext cx="413194" cy="714380"/>
          </a:xfrm>
          <a:prstGeom prst="downArrow">
            <a:avLst/>
          </a:prstGeom>
          <a:solidFill>
            <a:schemeClr val="tx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4214810" y="3943183"/>
            <a:ext cx="4711161" cy="2585323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>
              <a:buFont typeface="Wingdings" pitchFamily="2" charset="2"/>
              <a:buChar char="ü"/>
            </a:pPr>
            <a:r>
              <a:rPr lang="fr-FR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 </a:t>
            </a:r>
            <a:r>
              <a:rPr lang="fr-FR" b="1" dirty="0" smtClean="0">
                <a:ln/>
                <a:solidFill>
                  <a:schemeClr val="tx1"/>
                </a:solidFill>
              </a:rPr>
              <a:t>Les estroprogestatifs inhibent le catabolisme</a:t>
            </a:r>
          </a:p>
          <a:p>
            <a:r>
              <a:rPr lang="fr-FR" b="1" dirty="0" smtClean="0">
                <a:ln/>
                <a:solidFill>
                  <a:schemeClr val="tx1"/>
                </a:solidFill>
              </a:rPr>
              <a:t>de l’</a:t>
            </a:r>
            <a:r>
              <a:rPr lang="fr-FR" b="1" dirty="0" err="1" smtClean="0">
                <a:ln/>
                <a:solidFill>
                  <a:schemeClr val="tx1"/>
                </a:solidFill>
              </a:rPr>
              <a:t>ethylmorphine</a:t>
            </a:r>
            <a:r>
              <a:rPr lang="fr-FR" b="1" dirty="0" smtClean="0">
                <a:ln/>
                <a:solidFill>
                  <a:schemeClr val="tx1"/>
                </a:solidFill>
              </a:rPr>
              <a:t> , l’</a:t>
            </a:r>
            <a:r>
              <a:rPr lang="fr-FR" b="1" dirty="0" err="1" smtClean="0">
                <a:ln/>
                <a:solidFill>
                  <a:schemeClr val="tx1"/>
                </a:solidFill>
              </a:rPr>
              <a:t>hexobarbital</a:t>
            </a:r>
            <a:r>
              <a:rPr lang="fr-FR" b="1" dirty="0" smtClean="0">
                <a:ln/>
                <a:solidFill>
                  <a:schemeClr val="tx1"/>
                </a:solidFill>
              </a:rPr>
              <a:t>, </a:t>
            </a:r>
          </a:p>
          <a:p>
            <a:r>
              <a:rPr lang="fr-FR" b="1" dirty="0" smtClean="0">
                <a:ln/>
                <a:solidFill>
                  <a:schemeClr val="tx1"/>
                </a:solidFill>
              </a:rPr>
              <a:t>la </a:t>
            </a:r>
            <a:r>
              <a:rPr lang="fr-FR" b="1" dirty="0" err="1" smtClean="0">
                <a:ln/>
                <a:solidFill>
                  <a:schemeClr val="tx1"/>
                </a:solidFill>
              </a:rPr>
              <a:t>zoxazolamine</a:t>
            </a:r>
            <a:endParaRPr lang="fr-FR" b="1" dirty="0" smtClean="0">
              <a:ln/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fr-FR" b="1" dirty="0" smtClean="0">
                <a:ln/>
                <a:solidFill>
                  <a:schemeClr val="tx1"/>
                </a:solidFill>
              </a:rPr>
              <a:t> Potentialisation de l’effet anti inflammatoire </a:t>
            </a:r>
          </a:p>
          <a:p>
            <a:r>
              <a:rPr lang="fr-FR" b="1" dirty="0" smtClean="0">
                <a:ln/>
                <a:solidFill>
                  <a:schemeClr val="tx1"/>
                </a:solidFill>
              </a:rPr>
              <a:t>des corticoïdes</a:t>
            </a:r>
          </a:p>
          <a:p>
            <a:pPr>
              <a:buFont typeface="Wingdings" pitchFamily="2" charset="2"/>
              <a:buChar char="ü"/>
            </a:pPr>
            <a:r>
              <a:rPr lang="fr-FR" b="1" dirty="0" smtClean="0">
                <a:ln/>
                <a:solidFill>
                  <a:schemeClr val="tx1"/>
                </a:solidFill>
              </a:rPr>
              <a:t>diminuer l’efficacité des anticoagulants </a:t>
            </a:r>
          </a:p>
          <a:p>
            <a:r>
              <a:rPr lang="fr-FR" b="1" dirty="0" smtClean="0">
                <a:ln/>
                <a:solidFill>
                  <a:schemeClr val="tx1"/>
                </a:solidFill>
              </a:rPr>
              <a:t>dépendant de la vitamine K</a:t>
            </a:r>
          </a:p>
          <a:p>
            <a:endParaRPr lang="fr-FR" b="1" dirty="0" smtClean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  <a:p>
            <a:endParaRPr lang="fr-FR" b="1" dirty="0" smtClean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9" grpId="1" animBg="1"/>
      <p:bldP spid="11" grpId="0" animBg="1"/>
      <p:bldP spid="11" grpId="1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Users\amira\Documents\kamal M\livres\metabolisme\1696-abstrait-WallFizz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85720" y="357166"/>
            <a:ext cx="778674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0" indent="-400050">
              <a:buAutoNum type="romanUcParenR"/>
            </a:pPr>
            <a:endParaRPr lang="fr-FR" dirty="0" smtClean="0"/>
          </a:p>
          <a:p>
            <a:pPr marL="400050" lvl="0" indent="-400050"/>
            <a:r>
              <a:rPr lang="fr-FR" dirty="0" smtClean="0">
                <a:solidFill>
                  <a:schemeClr val="bg1"/>
                </a:solidFill>
              </a:rPr>
              <a:t>I)-Historique </a:t>
            </a:r>
          </a:p>
          <a:p>
            <a:pPr lvl="0">
              <a:buNone/>
            </a:pPr>
            <a:r>
              <a:rPr lang="fr-FR" dirty="0" smtClean="0">
                <a:solidFill>
                  <a:schemeClr val="bg1"/>
                </a:solidFill>
              </a:rPr>
              <a:t>II)  la contraception.</a:t>
            </a:r>
          </a:p>
          <a:p>
            <a:pPr lvl="0">
              <a:buNone/>
            </a:pPr>
            <a:r>
              <a:rPr lang="fr-FR" dirty="0" smtClean="0">
                <a:solidFill>
                  <a:schemeClr val="bg1"/>
                </a:solidFill>
              </a:rPr>
              <a:t>III)Différentes méthodes contraceptives. </a:t>
            </a:r>
          </a:p>
          <a:p>
            <a:pPr lvl="0">
              <a:buNone/>
            </a:pPr>
            <a:r>
              <a:rPr lang="fr-FR" dirty="0" smtClean="0">
                <a:solidFill>
                  <a:schemeClr val="bg1"/>
                </a:solidFill>
              </a:rPr>
              <a:t>IV) Les contraceptifs hormonaux </a:t>
            </a:r>
          </a:p>
          <a:p>
            <a:pPr lvl="0">
              <a:buNone/>
            </a:pPr>
            <a:r>
              <a:rPr lang="fr-FR" b="1" dirty="0" smtClean="0">
                <a:solidFill>
                  <a:srgbClr val="0066FF"/>
                </a:solidFill>
              </a:rPr>
              <a:t>   </a:t>
            </a:r>
          </a:p>
          <a:p>
            <a:pPr lvl="0">
              <a:buNone/>
            </a:pPr>
            <a:r>
              <a:rPr lang="fr-FR" b="1" dirty="0" smtClean="0">
                <a:solidFill>
                  <a:srgbClr val="0066FF"/>
                </a:solidFill>
              </a:rPr>
              <a:t> </a:t>
            </a:r>
            <a:r>
              <a:rPr lang="fr-FR" b="1" dirty="0" smtClean="0">
                <a:solidFill>
                  <a:schemeClr val="bg1">
                    <a:lumMod val="75000"/>
                  </a:schemeClr>
                </a:solidFill>
              </a:rPr>
              <a:t>1) Association oestroprogèstative</a:t>
            </a: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  <a:p>
            <a:pPr lvl="0">
              <a:buNone/>
            </a:pPr>
            <a:r>
              <a:rPr lang="fr-FR" dirty="0" smtClean="0"/>
              <a:t>            </a:t>
            </a:r>
            <a:r>
              <a:rPr lang="fr-F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La méthode associée ou combinée.</a:t>
            </a:r>
          </a:p>
          <a:p>
            <a:pPr>
              <a:buNone/>
            </a:pPr>
            <a:r>
              <a:rPr lang="fr-F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    La méthode séquentielle.</a:t>
            </a:r>
          </a:p>
          <a:p>
            <a:pPr>
              <a:buNone/>
            </a:pP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1-1)Propriétés pharmacologiques.</a:t>
            </a:r>
          </a:p>
          <a:p>
            <a:pPr>
              <a:buNone/>
            </a:pPr>
            <a:r>
              <a:rPr lang="fr-FR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1-2) Effets indésirables et accidents.</a:t>
            </a:r>
          </a:p>
          <a:p>
            <a:r>
              <a:rPr lang="fr-FR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1-3) Indication thérapeutique.</a:t>
            </a:r>
          </a:p>
          <a:p>
            <a:pPr>
              <a:buNone/>
            </a:pPr>
            <a:r>
              <a:rPr lang="fr-FR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1-4) Interactions médicamenteuses.</a:t>
            </a:r>
          </a:p>
          <a:p>
            <a:pPr>
              <a:buNone/>
            </a:pPr>
            <a:r>
              <a:rPr lang="fr-FR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1-5) Contre indication.</a:t>
            </a:r>
          </a:p>
          <a:p>
            <a:pPr>
              <a:buNone/>
            </a:pPr>
            <a:endParaRPr lang="fr-FR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lvl="0">
              <a:buNone/>
            </a:pPr>
            <a:r>
              <a:rPr lang="fr-FR" b="1" dirty="0" smtClean="0"/>
              <a:t>    </a:t>
            </a:r>
          </a:p>
          <a:p>
            <a:pPr lvl="0">
              <a:buNone/>
            </a:pPr>
            <a:r>
              <a:rPr lang="fr-FR" b="1" dirty="0" smtClean="0"/>
              <a:t>  </a:t>
            </a:r>
            <a:r>
              <a:rPr lang="fr-FR" b="1" dirty="0" smtClean="0">
                <a:solidFill>
                  <a:schemeClr val="bg1">
                    <a:lumMod val="65000"/>
                  </a:schemeClr>
                </a:solidFill>
              </a:rPr>
              <a:t>2)  Contraceptifs progestatifs purs.</a:t>
            </a:r>
            <a:endParaRPr lang="fr-FR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buNone/>
            </a:pPr>
            <a:r>
              <a:rPr lang="fr-FR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       2-1) </a:t>
            </a:r>
            <a:r>
              <a:rPr lang="fr-FR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Mécanisme d’action.</a:t>
            </a:r>
          </a:p>
          <a:p>
            <a:pPr lvl="0">
              <a:buNone/>
            </a:pPr>
            <a:r>
              <a:rPr lang="fr-FR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       2-2) Effets indésirables</a:t>
            </a:r>
            <a:r>
              <a:rPr lang="fr-FR" dirty="0" smtClean="0">
                <a:solidFill>
                  <a:srgbClr val="00B050"/>
                </a:solidFill>
              </a:rPr>
              <a:t>. </a:t>
            </a:r>
          </a:p>
          <a:p>
            <a:pPr lvl="0">
              <a:buNone/>
            </a:pPr>
            <a:endParaRPr lang="fr-FR" dirty="0" smtClean="0">
              <a:solidFill>
                <a:schemeClr val="bg1"/>
              </a:solidFill>
            </a:endParaRPr>
          </a:p>
          <a:p>
            <a:pPr lvl="0">
              <a:buNone/>
            </a:pPr>
            <a:r>
              <a:rPr lang="fr-FR" dirty="0" smtClean="0">
                <a:solidFill>
                  <a:schemeClr val="bg1"/>
                </a:solidFill>
              </a:rPr>
              <a:t>V) Choix de la préparation </a:t>
            </a:r>
          </a:p>
          <a:p>
            <a:pPr lvl="0">
              <a:buNone/>
            </a:pPr>
            <a:r>
              <a:rPr lang="fr-FR" dirty="0" smtClean="0">
                <a:solidFill>
                  <a:schemeClr val="bg1"/>
                </a:solidFill>
              </a:rPr>
              <a:t>    contraceptive. </a:t>
            </a:r>
          </a:p>
          <a:p>
            <a:pPr lvl="0">
              <a:buNone/>
            </a:pPr>
            <a:r>
              <a:rPr lang="fr-FR" dirty="0" smtClean="0">
                <a:solidFill>
                  <a:schemeClr val="bg1"/>
                </a:solidFill>
              </a:rPr>
              <a:t>VI) Les contraceptifs masculins.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786050" y="21429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Plan de l’exposé</a:t>
            </a:r>
            <a:endParaRPr lang="fr-FR" sz="2800" b="1" u="sng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Users\amira\Documents\kamal M\livres\metabolisme\1696-abstrait-WallFizz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500166" y="4643446"/>
            <a:ext cx="628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fontAlgn="base">
              <a:spcBef>
                <a:spcPct val="0"/>
              </a:spcBef>
              <a:spcAft>
                <a:spcPct val="0"/>
              </a:spcAft>
            </a:pPr>
            <a:endParaRPr lang="fr-FR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me 5"/>
          <p:cNvGraphicFramePr/>
          <p:nvPr/>
        </p:nvGraphicFramePr>
        <p:xfrm>
          <a:off x="0" y="1785926"/>
          <a:ext cx="4500562" cy="338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me 6"/>
          <p:cNvGraphicFramePr/>
          <p:nvPr/>
        </p:nvGraphicFramePr>
        <p:xfrm>
          <a:off x="4572000" y="1785926"/>
          <a:ext cx="4572000" cy="338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785786" y="571480"/>
            <a:ext cx="728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Contre indications</a:t>
            </a:r>
            <a:endParaRPr lang="fr-FR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6111296-FAE1-40CD-8F26-8DC1E816E3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86111296-FAE1-40CD-8F26-8DC1E816E3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F1A9551-5086-42A3-B64E-6232AA3DE4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FF1A9551-5086-42A3-B64E-6232AA3DE4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57E7658-D626-41F5-8392-31D8451F12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257E7658-D626-41F5-8392-31D8451F12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DBB73E-8C3F-4A73-8388-8E2EB942AE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DCDBB73E-8C3F-4A73-8388-8E2EB942AE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3948612-5E0F-4812-856D-D4ADDDAD7F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E3948612-5E0F-4812-856D-D4ADDDAD7F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6111296-FAE1-40CD-8F26-8DC1E816E3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dgm id="{86111296-FAE1-40CD-8F26-8DC1E816E3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F1A9551-5086-42A3-B64E-6232AA3DE4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FF1A9551-5086-42A3-B64E-6232AA3DE4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57E7658-D626-41F5-8392-31D8451F12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257E7658-D626-41F5-8392-31D8451F12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CDBB73E-8C3F-4A73-8388-8E2EB942AE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DCDBB73E-8C3F-4A73-8388-8E2EB942AE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3948612-5E0F-4812-856D-D4ADDDAD7F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>
                                            <p:graphicEl>
                                              <a:dgm id="{E3948612-5E0F-4812-856D-D4ADDDAD7F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Graphic spid="7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Users\amira\Documents\kamal M\livres\metabolisme\1696-abstrait-WallFizz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11" name="Rectangle 10"/>
          <p:cNvSpPr/>
          <p:nvPr/>
        </p:nvSpPr>
        <p:spPr>
          <a:xfrm>
            <a:off x="1500166" y="4643446"/>
            <a:ext cx="628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fontAlgn="base">
              <a:spcBef>
                <a:spcPct val="0"/>
              </a:spcBef>
              <a:spcAft>
                <a:spcPct val="0"/>
              </a:spcAft>
            </a:pPr>
            <a:endParaRPr lang="fr-FR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2844" y="1524000"/>
            <a:ext cx="4214842" cy="419101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omic Sans MS" pitchFamily="-12" charset="0"/>
                <a:ea typeface="+mn-ea"/>
                <a:cs typeface="+mn-cs"/>
              </a:rPr>
              <a:t>Ethinylestradiol</a:t>
            </a:r>
            <a:endParaRPr kumimoji="0" lang="fr-F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omic Sans MS" pitchFamily="-12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omic Sans MS" pitchFamily="-12" charset="0"/>
                <a:ea typeface="+mn-ea"/>
                <a:cs typeface="+mn-cs"/>
              </a:rPr>
              <a:t>Puissant estrogène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omic Sans MS" pitchFamily="-12" charset="0"/>
                <a:ea typeface="+mn-ea"/>
                <a:cs typeface="+mn-cs"/>
              </a:rPr>
              <a:t>Impact hépatique ++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omic Sans MS" pitchFamily="-12" charset="0"/>
                <a:ea typeface="+mn-ea"/>
                <a:cs typeface="+mn-cs"/>
              </a:rPr>
              <a:t>Facteur de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omic Sans MS" pitchFamily="-12" charset="0"/>
                <a:ea typeface="+mn-ea"/>
                <a:cs typeface="+mn-cs"/>
              </a:rPr>
              <a:t>cholestase</a:t>
            </a: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omic Sans MS" pitchFamily="-12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omic Sans MS" pitchFamily="-12" charset="0"/>
                <a:ea typeface="+mn-ea"/>
                <a:cs typeface="+mn-cs"/>
              </a:rPr>
              <a:t>diabétogène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omic Sans MS" pitchFamily="-12" charset="0"/>
                <a:ea typeface="+mn-ea"/>
                <a:cs typeface="+mn-cs"/>
                <a:sym typeface="Wingdings" pitchFamily="-12" charset="2"/>
              </a:rPr>
              <a:t>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omic Sans MS" pitchFamily="-12" charset="0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omic Sans MS" pitchFamily="-12" charset="0"/>
                <a:ea typeface="+mn-ea"/>
                <a:cs typeface="+mn-cs"/>
              </a:rPr>
              <a:t>angiotensinogène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omic Sans MS" pitchFamily="-12" charset="0"/>
                <a:ea typeface="+mn-ea"/>
                <a:cs typeface="+mn-cs"/>
              </a:rPr>
              <a:t> HTA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omic Sans MS" pitchFamily="-12" charset="0"/>
                <a:ea typeface="+mn-ea"/>
                <a:cs typeface="+mn-cs"/>
                <a:sym typeface="Wingdings" pitchFamily="-12" charset="2"/>
              </a:rPr>
              <a:t>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omic Sans MS" pitchFamily="-12" charset="0"/>
                <a:ea typeface="+mn-ea"/>
                <a:cs typeface="+mn-cs"/>
              </a:rPr>
              <a:t> VLDL et TG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omic Sans MS" pitchFamily="-12" charset="0"/>
                <a:ea typeface="+mn-ea"/>
                <a:cs typeface="+mn-cs"/>
                <a:sym typeface="Wingdings" pitchFamily="-12" charset="2"/>
              </a:rPr>
              <a:t>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omic Sans MS" pitchFamily="-12" charset="0"/>
                <a:ea typeface="+mn-ea"/>
                <a:cs typeface="+mn-cs"/>
              </a:rPr>
              <a:t> HDL- C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omic Sans MS" pitchFamily="-12" charset="0"/>
                <a:ea typeface="+mn-ea"/>
                <a:cs typeface="+mn-cs"/>
              </a:rPr>
              <a:t>Modifie la coagulation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omic Sans MS" pitchFamily="-12" charset="0"/>
                <a:ea typeface="+mn-ea"/>
                <a:cs typeface="+mn-cs"/>
                <a:sym typeface="Wingdings" pitchFamily="-12" charset="2"/>
              </a:rPr>
              <a:t>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omic Sans MS" pitchFamily="-12" charset="0"/>
                <a:ea typeface="+mn-ea"/>
                <a:cs typeface="+mn-cs"/>
              </a:rPr>
              <a:t> risque de thrombose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omic Sans MS" pitchFamily="-12" charset="0"/>
              <a:ea typeface="+mn-ea"/>
              <a:cs typeface="+mn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714876" y="1524000"/>
            <a:ext cx="4214842" cy="41910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accent2"/>
              </a:buClr>
              <a:buSzPct val="85000"/>
            </a:pPr>
            <a:r>
              <a:rPr lang="fr-FR" sz="32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Progestatif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endParaRPr kumimoji="0" lang="fr-FR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-12" charset="0"/>
              <a:ea typeface="+mn-ea"/>
              <a:cs typeface="+mn-cs"/>
            </a:endParaRPr>
          </a:p>
          <a:p>
            <a:pPr>
              <a:buFont typeface="Wingdings" pitchFamily="2" charset="2"/>
              <a:buChar char="ü"/>
            </a:pP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>Atrophie de l’endomètre</a:t>
            </a:r>
          </a:p>
          <a:p>
            <a:pPr>
              <a:buFont typeface="Wingdings" pitchFamily="2" charset="2"/>
              <a:buChar char="ü"/>
            </a:pP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>   </a:t>
            </a: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> </a:t>
            </a: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>rétention hydro sodée</a:t>
            </a:r>
          </a:p>
          <a:p>
            <a:pPr>
              <a:buFont typeface="Wingdings" pitchFamily="2" charset="2"/>
              <a:buChar char="ü"/>
            </a:pP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> </a:t>
            </a: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>Si activité androgénique</a:t>
            </a:r>
          </a:p>
          <a:p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>–     </a:t>
            </a: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>HDL</a:t>
            </a:r>
          </a:p>
          <a:p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>–    </a:t>
            </a: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>TG</a:t>
            </a:r>
          </a:p>
          <a:p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>–     </a:t>
            </a: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>insulinorésistance</a:t>
            </a:r>
          </a:p>
          <a:p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>– </a:t>
            </a: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>Anabolisant (poids)</a:t>
            </a:r>
          </a:p>
          <a:p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>– </a:t>
            </a: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>acné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buFontTx/>
              <a:buChar char="•"/>
              <a:tabLst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omic Sans MS" pitchFamily="-12" charset="0"/>
              <a:ea typeface="+mn-ea"/>
              <a:cs typeface="+mn-cs"/>
            </a:endParaRPr>
          </a:p>
        </p:txBody>
      </p:sp>
      <p:sp>
        <p:nvSpPr>
          <p:cNvPr id="8" name="Titre 3"/>
          <p:cNvSpPr txBox="1">
            <a:spLocks/>
          </p:cNvSpPr>
          <p:nvPr/>
        </p:nvSpPr>
        <p:spPr>
          <a:xfrm>
            <a:off x="2143108" y="357166"/>
            <a:ext cx="3429024" cy="857232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CC99FF"/>
            </a:solidFill>
          </a:ln>
          <a:scene3d>
            <a:camera prst="orthographicFront"/>
            <a:lightRig rig="threePt" dir="t"/>
          </a:scene3d>
          <a:sp3d>
            <a:bevelT w="152400" prst="riblet"/>
          </a:sp3d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Effets indésirables: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85786" y="5587028"/>
            <a:ext cx="3214710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1"/>
                </a:solidFill>
              </a:rPr>
              <a:t>Effets doses dépendants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214942" y="5434628"/>
            <a:ext cx="3214710" cy="92333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1"/>
                </a:solidFill>
              </a:rPr>
              <a:t>Effets variables selon la</a:t>
            </a:r>
          </a:p>
          <a:p>
            <a:r>
              <a:rPr lang="fr-FR" b="1" dirty="0" smtClean="0">
                <a:solidFill>
                  <a:schemeClr val="tx1"/>
                </a:solidFill>
              </a:rPr>
              <a:t>dose et la nature du</a:t>
            </a:r>
          </a:p>
          <a:p>
            <a:r>
              <a:rPr lang="fr-FR" b="1" dirty="0" smtClean="0">
                <a:solidFill>
                  <a:schemeClr val="tx1"/>
                </a:solidFill>
              </a:rPr>
              <a:t>progestatif</a:t>
            </a:r>
            <a:endParaRPr lang="fr-FR" b="1" dirty="0">
              <a:solidFill>
                <a:schemeClr val="tx1"/>
              </a:solidFill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 rot="5400000">
            <a:off x="4929984" y="3785396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build="p" animBg="1"/>
      <p:bldP spid="9" grpId="0" build="allAtOnce" animBg="1"/>
      <p:bldP spid="10" grpId="0" build="allAtOnce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Users\amira\Documents\kamal M\livres\metabolisme\1696-abstrait-WallFizz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500166" y="4643446"/>
            <a:ext cx="628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fontAlgn="base">
              <a:spcBef>
                <a:spcPct val="0"/>
              </a:spcBef>
              <a:spcAft>
                <a:spcPct val="0"/>
              </a:spcAft>
            </a:pPr>
            <a:endParaRPr lang="fr-FR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re 3"/>
          <p:cNvSpPr txBox="1">
            <a:spLocks/>
          </p:cNvSpPr>
          <p:nvPr/>
        </p:nvSpPr>
        <p:spPr>
          <a:xfrm>
            <a:off x="1000100" y="71414"/>
            <a:ext cx="4972056" cy="121444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Les progestatifs seuls</a:t>
            </a:r>
            <a:endParaRPr kumimoji="0" lang="fr-FR" sz="44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500430" y="1857364"/>
            <a:ext cx="53335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  </a:t>
            </a:r>
            <a:r>
              <a:rPr lang="fr-FR" sz="2000" b="1" dirty="0" smtClean="0"/>
              <a:t>progestatifs seuls:</a:t>
            </a:r>
          </a:p>
          <a:p>
            <a:r>
              <a:rPr lang="fr-FR" sz="2000" b="1" dirty="0" smtClean="0"/>
              <a:t>         mini dosée: prise continue(19nor -stéroïdes</a:t>
            </a:r>
          </a:p>
          <a:p>
            <a:r>
              <a:rPr lang="fr-FR" sz="2000" b="1" dirty="0" smtClean="0"/>
              <a:t>         macro dosée: prise discontinue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928662" y="2285992"/>
            <a:ext cx="1620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Voie orale</a:t>
            </a:r>
            <a:endParaRPr lang="fr-FR" sz="24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3571868" y="3500438"/>
            <a:ext cx="5115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</a:t>
            </a:r>
            <a:r>
              <a:rPr lang="fr-FR" b="1" dirty="0" smtClean="0"/>
              <a:t>A libération lente entrainant une action  contraceptive prolongée (jusqu’à 5 ans) 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000100" y="3286124"/>
            <a:ext cx="1928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Implant </a:t>
            </a:r>
          </a:p>
          <a:p>
            <a:r>
              <a:rPr lang="fr-FR" sz="2000" b="1" dirty="0" smtClean="0"/>
              <a:t>sous-</a:t>
            </a:r>
          </a:p>
          <a:p>
            <a:r>
              <a:rPr lang="fr-FR" sz="2000" b="1" dirty="0" smtClean="0"/>
              <a:t>dermique</a:t>
            </a:r>
            <a:endParaRPr lang="fr-FR" sz="2000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3500430" y="4929198"/>
            <a:ext cx="5115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</a:t>
            </a:r>
            <a:r>
              <a:rPr lang="fr-FR" b="1" i="1" dirty="0" smtClean="0"/>
              <a:t>Les progestatifs à action retard injectable</a:t>
            </a:r>
          </a:p>
          <a:p>
            <a:r>
              <a:rPr lang="fr-FR" dirty="0" smtClean="0"/>
              <a:t> </a:t>
            </a:r>
            <a:r>
              <a:rPr lang="fr-FR" b="1" dirty="0" smtClean="0"/>
              <a:t>A base l’acétate de </a:t>
            </a:r>
            <a:r>
              <a:rPr lang="fr-FR" b="1" dirty="0" err="1" smtClean="0"/>
              <a:t>médroxyprogestérone</a:t>
            </a:r>
            <a:r>
              <a:rPr lang="fr-FR" b="1" dirty="0" smtClean="0"/>
              <a:t> (</a:t>
            </a:r>
            <a:r>
              <a:rPr lang="fr-FR" b="1" dirty="0" err="1" smtClean="0"/>
              <a:t>Dépo</a:t>
            </a:r>
            <a:r>
              <a:rPr lang="fr-FR" b="1" dirty="0" smtClean="0"/>
              <a:t>-</a:t>
            </a:r>
            <a:r>
              <a:rPr lang="fr-FR" b="1" dirty="0" err="1" smtClean="0"/>
              <a:t>Provera</a:t>
            </a:r>
            <a:r>
              <a:rPr lang="fr-FR" b="1" dirty="0" smtClean="0"/>
              <a:t>*) à dose de 150 mg. 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142976" y="5000636"/>
            <a:ext cx="59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0000"/>
                </a:solidFill>
              </a:rPr>
              <a:t>IM</a:t>
            </a:r>
            <a:endParaRPr lang="fr-FR" sz="2400" b="1" dirty="0">
              <a:solidFill>
                <a:srgbClr val="000000"/>
              </a:solidFill>
            </a:endParaRPr>
          </a:p>
        </p:txBody>
      </p:sp>
      <p:sp>
        <p:nvSpPr>
          <p:cNvPr id="19" name="Flèche droite 18"/>
          <p:cNvSpPr/>
          <p:nvPr/>
        </p:nvSpPr>
        <p:spPr>
          <a:xfrm>
            <a:off x="2714612" y="2428868"/>
            <a:ext cx="92869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 droite 19"/>
          <p:cNvSpPr/>
          <p:nvPr/>
        </p:nvSpPr>
        <p:spPr>
          <a:xfrm>
            <a:off x="2500298" y="3643314"/>
            <a:ext cx="92869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 droite 20"/>
          <p:cNvSpPr/>
          <p:nvPr/>
        </p:nvSpPr>
        <p:spPr>
          <a:xfrm>
            <a:off x="2500298" y="5072074"/>
            <a:ext cx="92869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Users\amira\Documents\kamal M\livres\metabolisme\1696-abstrait-WallFizz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500166" y="4643446"/>
            <a:ext cx="628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fontAlgn="base">
              <a:spcBef>
                <a:spcPct val="0"/>
              </a:spcBef>
              <a:spcAft>
                <a:spcPct val="0"/>
              </a:spcAft>
            </a:pPr>
            <a:endParaRPr lang="fr-FR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re 3"/>
          <p:cNvSpPr txBox="1">
            <a:spLocks/>
          </p:cNvSpPr>
          <p:nvPr/>
        </p:nvSpPr>
        <p:spPr>
          <a:xfrm>
            <a:off x="1814522" y="214290"/>
            <a:ext cx="3829048" cy="5000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Mécanisme d’action:</a:t>
            </a:r>
            <a:endParaRPr kumimoji="0" lang="fr-FR" sz="32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Espace réservé du contenu 4"/>
          <p:cNvGraphicFramePr>
            <a:graphicFrameLocks/>
          </p:cNvGraphicFramePr>
          <p:nvPr/>
        </p:nvGraphicFramePr>
        <p:xfrm>
          <a:off x="214282" y="1071546"/>
          <a:ext cx="8686800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Users\amira\Documents\kamal M\livres\metabolisme\1696-abstrait-WallFizz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500166" y="4643446"/>
            <a:ext cx="628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fontAlgn="base">
              <a:spcBef>
                <a:spcPct val="0"/>
              </a:spcBef>
              <a:spcAft>
                <a:spcPct val="0"/>
              </a:spcAft>
            </a:pPr>
            <a:endParaRPr lang="fr-FR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>
          <a:xfrm>
            <a:off x="357158" y="3143248"/>
            <a:ext cx="8429684" cy="17621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2400" dirty="0" smtClean="0"/>
              <a:t>P</a:t>
            </a:r>
            <a:r>
              <a:rPr kumimoji="0" lang="fr-FR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rise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ininterrompue       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risque de kystes fonctionnels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Hémorragiques+ grossesse extra utérine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+ effet nocif sur les profils plasmatiques des lipoprotéines, et les effets à long terme sur la thrombose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143108" y="428604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Effets indésirables</a:t>
            </a:r>
            <a:endParaRPr lang="fr-FR" b="1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1142976" y="285728"/>
            <a:ext cx="3071834" cy="121444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Effets indésirables</a:t>
            </a:r>
            <a:endParaRPr lang="fr-FR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Organigramme : Terminateur 12"/>
          <p:cNvSpPr/>
          <p:nvPr/>
        </p:nvSpPr>
        <p:spPr>
          <a:xfrm>
            <a:off x="1285852" y="1857364"/>
            <a:ext cx="2571768" cy="642942"/>
          </a:xfrm>
          <a:prstGeom prst="flowChartTerminator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h="1206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Progestatif mini dosée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4" name="Flèche courbée vers le haut 13"/>
          <p:cNvSpPr/>
          <p:nvPr/>
        </p:nvSpPr>
        <p:spPr>
          <a:xfrm>
            <a:off x="3857620" y="3214686"/>
            <a:ext cx="500066" cy="285752"/>
          </a:xfrm>
          <a:prstGeom prst="curvedUp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>
              <a:rot lat="0" lon="600000" rev="0"/>
            </a:camera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Users\amira\Documents\kamal M\livres\metabolisme\1696-abstrait-WallFizz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500166" y="4643446"/>
            <a:ext cx="628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fontAlgn="base">
              <a:spcBef>
                <a:spcPct val="0"/>
              </a:spcBef>
              <a:spcAft>
                <a:spcPct val="0"/>
              </a:spcAft>
            </a:pPr>
            <a:endParaRPr lang="fr-FR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re 3"/>
          <p:cNvSpPr txBox="1">
            <a:spLocks/>
          </p:cNvSpPr>
          <p:nvPr/>
        </p:nvSpPr>
        <p:spPr>
          <a:xfrm>
            <a:off x="2214546" y="152424"/>
            <a:ext cx="3571900" cy="99056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Choix de la préparation:</a:t>
            </a:r>
            <a:endParaRPr kumimoji="0" lang="fr-FR" sz="28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>
          <a:xfrm>
            <a:off x="571472" y="1428736"/>
            <a:ext cx="8229600" cy="1857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Dépend de: l’</a:t>
            </a:r>
            <a:r>
              <a:rPr lang="fr-FR" sz="2400" dirty="0" err="1" smtClean="0">
                <a:solidFill>
                  <a:srgbClr val="990099"/>
                </a:solidFill>
              </a:rPr>
              <a:t>A</a:t>
            </a:r>
            <a:r>
              <a:rPr kumimoji="0" 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; des antécédents personnels et familiaux ; des facteurs de risque cardiovasculaire ; d’une pathologie actuelle ; du risque d’oubli; d’éventuelles prises médicamenteuses.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Diagramme 7"/>
          <p:cNvGraphicFramePr/>
          <p:nvPr/>
        </p:nvGraphicFramePr>
        <p:xfrm>
          <a:off x="928662" y="3000372"/>
          <a:ext cx="7358114" cy="364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Users\amira\Documents\kamal M\livres\metabolisme\1696-abstrait-WallFizz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500166" y="4643446"/>
            <a:ext cx="628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fontAlgn="base">
              <a:spcBef>
                <a:spcPct val="0"/>
              </a:spcBef>
              <a:spcAft>
                <a:spcPct val="0"/>
              </a:spcAft>
            </a:pPr>
            <a:endParaRPr lang="fr-FR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642910" y="428604"/>
            <a:ext cx="3286148" cy="8572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CONTRACEPTION MASCULINE</a:t>
            </a:r>
            <a:endParaRPr lang="fr-FR" b="1" dirty="0"/>
          </a:p>
        </p:txBody>
      </p:sp>
      <p:grpSp>
        <p:nvGrpSpPr>
          <p:cNvPr id="7" name="Groupe 6"/>
          <p:cNvGrpSpPr/>
          <p:nvPr/>
        </p:nvGrpSpPr>
        <p:grpSpPr>
          <a:xfrm>
            <a:off x="571472" y="2285992"/>
            <a:ext cx="2716179" cy="2240280"/>
            <a:chOff x="891082" y="1165859"/>
            <a:chExt cx="2716179" cy="2240280"/>
          </a:xfrm>
          <a:scene3d>
            <a:camera prst="orthographicFront"/>
            <a:lightRig rig="flat" dir="t"/>
          </a:scene3d>
        </p:grpSpPr>
        <p:sp>
          <p:nvSpPr>
            <p:cNvPr id="8" name="Rectangle à coins arrondis 7"/>
            <p:cNvSpPr/>
            <p:nvPr/>
          </p:nvSpPr>
          <p:spPr>
            <a:xfrm>
              <a:off x="891082" y="1165859"/>
              <a:ext cx="2716179" cy="2240280"/>
            </a:xfrm>
            <a:prstGeom prst="roundRect">
              <a:avLst>
                <a:gd name="adj" fmla="val 10000"/>
              </a:avLst>
            </a:prstGeom>
            <a:sp3d z="-190500" extrusionH="12700" prstMaterial="plastic">
              <a:bevelT w="50800" h="50800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942637" y="1217414"/>
              <a:ext cx="2613069" cy="1657110"/>
            </a:xfrm>
            <a:prstGeom prst="rect">
              <a:avLst/>
            </a:prstGeom>
            <a:sp3d z="-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825" tIns="123825" rIns="123825" bIns="123825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2000" kern="1200" dirty="0" smtClean="0"/>
                <a:t>Administration par voie IM 200 mg /semaine</a:t>
              </a:r>
              <a:endParaRPr lang="fr-FR" sz="2000" kern="1200" dirty="0"/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5357818" y="1571612"/>
            <a:ext cx="2414381" cy="975316"/>
            <a:chOff x="4781259" y="-314332"/>
            <a:chExt cx="2414381" cy="975316"/>
          </a:xfrm>
          <a:scene3d>
            <a:camera prst="orthographicFront"/>
            <a:lightRig rig="flat" dir="t"/>
          </a:scene3d>
        </p:grpSpPr>
        <p:sp>
          <p:nvSpPr>
            <p:cNvPr id="12" name="Rectangle à coins arrondis 11"/>
            <p:cNvSpPr/>
            <p:nvPr/>
          </p:nvSpPr>
          <p:spPr>
            <a:xfrm>
              <a:off x="4781259" y="-314332"/>
              <a:ext cx="2414381" cy="960120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4781259" y="-242894"/>
              <a:ext cx="2358139" cy="90387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kern="1200" dirty="0" smtClean="0">
                  <a:solidFill>
                    <a:schemeClr val="tx2">
                      <a:lumMod val="75000"/>
                    </a:schemeClr>
                  </a:solidFill>
                </a:rPr>
                <a:t>Progestatif(</a:t>
              </a:r>
              <a:r>
                <a:rPr lang="fr-FR" sz="2000" kern="1200" dirty="0" err="1" smtClean="0">
                  <a:solidFill>
                    <a:schemeClr val="tx2">
                      <a:lumMod val="75000"/>
                    </a:schemeClr>
                  </a:solidFill>
                </a:rPr>
                <a:t>médroxyprogestérone</a:t>
              </a:r>
              <a:r>
                <a:rPr lang="fr-FR" sz="2000" kern="1200" dirty="0" smtClean="0">
                  <a:solidFill>
                    <a:schemeClr val="tx2">
                      <a:lumMod val="75000"/>
                    </a:schemeClr>
                  </a:solidFill>
                </a:rPr>
                <a:t>)</a:t>
              </a:r>
              <a:endParaRPr lang="fr-FR" sz="2000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4500562" y="2428868"/>
            <a:ext cx="2716179" cy="2240280"/>
            <a:chOff x="4320540" y="1165860"/>
            <a:chExt cx="2716179" cy="2240280"/>
          </a:xfrm>
          <a:scene3d>
            <a:camera prst="orthographicFront"/>
            <a:lightRig rig="flat" dir="t"/>
          </a:scene3d>
        </p:grpSpPr>
        <p:sp>
          <p:nvSpPr>
            <p:cNvPr id="15" name="Rectangle à coins arrondis 14"/>
            <p:cNvSpPr/>
            <p:nvPr/>
          </p:nvSpPr>
          <p:spPr>
            <a:xfrm>
              <a:off x="4320540" y="1165860"/>
              <a:ext cx="2716179" cy="2240280"/>
            </a:xfrm>
            <a:prstGeom prst="roundRect">
              <a:avLst>
                <a:gd name="adj" fmla="val 10000"/>
              </a:avLst>
            </a:prstGeom>
            <a:sp3d z="-190500" extrusionH="12700" prstMaterial="plastic">
              <a:bevelT w="50800" h="50800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4372095" y="1697475"/>
              <a:ext cx="2613069" cy="1657110"/>
            </a:xfrm>
            <a:prstGeom prst="rect">
              <a:avLst/>
            </a:prstGeom>
            <a:sp3d z="-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825" tIns="123825" rIns="123825" bIns="123825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2000" kern="1200" dirty="0" smtClean="0"/>
                <a:t>Comprimé ou injectable</a:t>
              </a:r>
              <a:endParaRPr lang="fr-FR" sz="2000" kern="1200" dirty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2000" kern="1200" dirty="0" smtClean="0"/>
                <a:t>Amplifie la </a:t>
              </a:r>
              <a:r>
                <a:rPr lang="fr-FR" sz="2000" kern="1200" dirty="0" err="1" smtClean="0"/>
                <a:t>supression</a:t>
              </a:r>
              <a:r>
                <a:rPr lang="fr-FR" sz="2000" kern="1200" dirty="0" smtClean="0"/>
                <a:t> de gonadotrophine </a:t>
              </a:r>
              <a:endParaRPr lang="fr-FR" sz="2000" kern="1200" dirty="0"/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857224" y="4071942"/>
            <a:ext cx="2485819" cy="960120"/>
            <a:chOff x="-1012907" y="4049082"/>
            <a:chExt cx="2485819" cy="960120"/>
          </a:xfrm>
          <a:scene3d>
            <a:camera prst="orthographicFront"/>
            <a:lightRig rig="flat" dir="t"/>
          </a:scene3d>
        </p:grpSpPr>
        <p:sp>
          <p:nvSpPr>
            <p:cNvPr id="18" name="Rectangle à coins arrondis 17"/>
            <p:cNvSpPr/>
            <p:nvPr/>
          </p:nvSpPr>
          <p:spPr>
            <a:xfrm>
              <a:off x="-941469" y="4049082"/>
              <a:ext cx="2414381" cy="960120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-1012907" y="4049082"/>
              <a:ext cx="2358139" cy="90387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kern="1200" dirty="0" err="1" smtClean="0">
                  <a:solidFill>
                    <a:schemeClr val="tx2">
                      <a:lumMod val="75000"/>
                    </a:schemeClr>
                  </a:solidFill>
                </a:rPr>
                <a:t>Enanthane</a:t>
              </a:r>
              <a:r>
                <a:rPr lang="fr-FR" sz="2000" kern="1200" dirty="0" smtClean="0">
                  <a:solidFill>
                    <a:schemeClr val="tx2">
                      <a:lumMod val="75000"/>
                    </a:schemeClr>
                  </a:solidFill>
                </a:rPr>
                <a:t> de testostérone</a:t>
              </a:r>
              <a:endParaRPr lang="fr-FR" sz="2000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20" name=" 3"/>
          <p:cNvSpPr/>
          <p:nvPr/>
        </p:nvSpPr>
        <p:spPr>
          <a:xfrm>
            <a:off x="2428860" y="3000372"/>
            <a:ext cx="2933716" cy="2933716"/>
          </a:xfrm>
          <a:prstGeom prst="leftCircularArrow">
            <a:avLst>
              <a:gd name="adj1" fmla="val 10432"/>
              <a:gd name="adj2" fmla="val 0"/>
              <a:gd name="adj3" fmla="val 683660"/>
              <a:gd name="adj4" fmla="val 9127560"/>
              <a:gd name="adj5" fmla="val 5216"/>
            </a:avLst>
          </a:pr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ZoneTexte 20"/>
          <p:cNvSpPr txBox="1"/>
          <p:nvPr/>
        </p:nvSpPr>
        <p:spPr>
          <a:xfrm>
            <a:off x="3714744" y="6000768"/>
            <a:ext cx="1936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dirty="0" smtClean="0">
                <a:solidFill>
                  <a:srgbClr val="FF0000"/>
                </a:solidFill>
              </a:rPr>
              <a:t>3 mois de prise</a:t>
            </a:r>
            <a:endParaRPr lang="fr-FR" sz="2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Users\amira\Documents\kamal M\livres\metabolisme\1696-abstrait-WallFizz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57222" y="0"/>
            <a:ext cx="9501222" cy="6858000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85720" y="428604"/>
            <a:ext cx="583308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4800" i="1" u="sng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Historique</a:t>
            </a:r>
            <a:endParaRPr kumimoji="0" lang="fr-FR" sz="480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357422" y="1571612"/>
            <a:ext cx="30003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i="1" dirty="0" smtClean="0">
                <a:solidFill>
                  <a:schemeClr val="accent4">
                    <a:lumMod val="50000"/>
                  </a:schemeClr>
                </a:solidFill>
              </a:rPr>
              <a:t>Recherches</a:t>
            </a:r>
            <a:endParaRPr lang="fr-FR" sz="44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357422" y="3714752"/>
            <a:ext cx="2786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i="1" dirty="0" smtClean="0">
                <a:solidFill>
                  <a:schemeClr val="accent4">
                    <a:lumMod val="50000"/>
                  </a:schemeClr>
                </a:solidFill>
              </a:rPr>
              <a:t>Combattre la stérilité</a:t>
            </a:r>
            <a:endParaRPr lang="fr-FR" sz="36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" name="Flèche courbée vers la droite 13"/>
          <p:cNvSpPr/>
          <p:nvPr/>
        </p:nvSpPr>
        <p:spPr>
          <a:xfrm rot="16200000">
            <a:off x="4643439" y="3857628"/>
            <a:ext cx="1071570" cy="3357585"/>
          </a:xfrm>
          <a:prstGeom prst="curvedRightArrow">
            <a:avLst>
              <a:gd name="adj1" fmla="val 25000"/>
              <a:gd name="adj2" fmla="val 56372"/>
              <a:gd name="adj3" fmla="val 2500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572132" y="3786190"/>
            <a:ext cx="20717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Blocage de l’ovulation</a:t>
            </a:r>
            <a:endParaRPr lang="fr-FR" sz="32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Flèche vers le bas 16"/>
          <p:cNvSpPr/>
          <p:nvPr/>
        </p:nvSpPr>
        <p:spPr>
          <a:xfrm>
            <a:off x="3357554" y="2285992"/>
            <a:ext cx="714380" cy="1571636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Croix 17"/>
          <p:cNvSpPr/>
          <p:nvPr/>
        </p:nvSpPr>
        <p:spPr>
          <a:xfrm rot="2947051">
            <a:off x="4678120" y="5618808"/>
            <a:ext cx="905024" cy="883261"/>
          </a:xfrm>
          <a:prstGeom prst="plus">
            <a:avLst>
              <a:gd name="adj" fmla="val 40273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1" grpId="0" build="allAtOnce"/>
      <p:bldP spid="14" grpId="0" animBg="1"/>
      <p:bldP spid="16" grpId="0" build="allAtOnce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Users\amira\Documents\kamal M\livres\metabolisme\1696-abstrait-WallFizz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8" name="Imag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5834" y="1142984"/>
            <a:ext cx="7565255" cy="545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142976" y="357166"/>
            <a:ext cx="2786082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Rappels sur le cycle ovarien</a:t>
            </a:r>
            <a:endParaRPr lang="fr-F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Users\amira\Documents\kamal M\livres\metabolisme\1696-abstrait-WallFizz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500166" y="4643446"/>
            <a:ext cx="628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fontAlgn="base">
              <a:spcBef>
                <a:spcPct val="0"/>
              </a:spcBef>
              <a:spcAft>
                <a:spcPct val="0"/>
              </a:spcAft>
            </a:pPr>
            <a:endParaRPr lang="fr-FR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44"/>
          <p:cNvSpPr>
            <a:spLocks noChangeArrowheads="1"/>
          </p:cNvSpPr>
          <p:nvPr/>
        </p:nvSpPr>
        <p:spPr bwMode="auto">
          <a:xfrm>
            <a:off x="4932363" y="5418138"/>
            <a:ext cx="2376487" cy="1439862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AutoShape 45"/>
          <p:cNvSpPr>
            <a:spLocks noChangeArrowheads="1"/>
          </p:cNvSpPr>
          <p:nvPr/>
        </p:nvSpPr>
        <p:spPr bwMode="auto">
          <a:xfrm>
            <a:off x="6304174" y="5562600"/>
            <a:ext cx="260139" cy="358699"/>
          </a:xfrm>
          <a:prstGeom prst="flowChartConnector">
            <a:avLst/>
          </a:prstGeom>
          <a:solidFill>
            <a:schemeClr val="folHlink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AutoShape 46"/>
          <p:cNvSpPr>
            <a:spLocks noChangeArrowheads="1"/>
          </p:cNvSpPr>
          <p:nvPr/>
        </p:nvSpPr>
        <p:spPr bwMode="auto">
          <a:xfrm>
            <a:off x="5293643" y="5778500"/>
            <a:ext cx="70520" cy="71108"/>
          </a:xfrm>
          <a:prstGeom prst="flowChartConnector">
            <a:avLst/>
          </a:prstGeom>
          <a:solidFill>
            <a:schemeClr val="folHlink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AutoShape 47"/>
          <p:cNvSpPr>
            <a:spLocks noChangeArrowheads="1"/>
          </p:cNvSpPr>
          <p:nvPr/>
        </p:nvSpPr>
        <p:spPr bwMode="auto">
          <a:xfrm>
            <a:off x="5581919" y="5634038"/>
            <a:ext cx="142606" cy="143795"/>
          </a:xfrm>
          <a:prstGeom prst="flowChartConnector">
            <a:avLst/>
          </a:prstGeom>
          <a:solidFill>
            <a:schemeClr val="folHlink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AutoShape 48"/>
          <p:cNvSpPr>
            <a:spLocks noChangeArrowheads="1"/>
          </p:cNvSpPr>
          <p:nvPr/>
        </p:nvSpPr>
        <p:spPr bwMode="auto">
          <a:xfrm>
            <a:off x="5943199" y="5562600"/>
            <a:ext cx="213126" cy="214903"/>
          </a:xfrm>
          <a:prstGeom prst="flowChartConnector">
            <a:avLst/>
          </a:prstGeom>
          <a:solidFill>
            <a:schemeClr val="folHlink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" name="AutoShape 49"/>
          <p:cNvSpPr>
            <a:spLocks noChangeArrowheads="1"/>
          </p:cNvSpPr>
          <p:nvPr/>
        </p:nvSpPr>
        <p:spPr bwMode="auto">
          <a:xfrm>
            <a:off x="6739992" y="5634038"/>
            <a:ext cx="568858" cy="644709"/>
          </a:xfrm>
          <a:prstGeom prst="flowChartConnector">
            <a:avLst/>
          </a:prstGeom>
          <a:solidFill>
            <a:schemeClr val="folHlink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3" name="AutoShape 50"/>
          <p:cNvSpPr>
            <a:spLocks noChangeArrowheads="1"/>
          </p:cNvSpPr>
          <p:nvPr/>
        </p:nvSpPr>
        <p:spPr bwMode="auto">
          <a:xfrm>
            <a:off x="6446168" y="5634038"/>
            <a:ext cx="70520" cy="71107"/>
          </a:xfrm>
          <a:prstGeom prst="flowChartConnector">
            <a:avLst/>
          </a:prstGeom>
          <a:solidFill>
            <a:schemeClr val="folHlink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4" name="AutoShape 52"/>
          <p:cNvSpPr>
            <a:spLocks noChangeArrowheads="1"/>
          </p:cNvSpPr>
          <p:nvPr/>
        </p:nvSpPr>
        <p:spPr bwMode="auto">
          <a:xfrm>
            <a:off x="6013450" y="6281738"/>
            <a:ext cx="576263" cy="431800"/>
          </a:xfrm>
          <a:prstGeom prst="irregularSeal2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5" name="AutoShape 53"/>
          <p:cNvSpPr>
            <a:spLocks noChangeArrowheads="1"/>
          </p:cNvSpPr>
          <p:nvPr/>
        </p:nvSpPr>
        <p:spPr bwMode="auto">
          <a:xfrm>
            <a:off x="5439044" y="6353175"/>
            <a:ext cx="142606" cy="214903"/>
          </a:xfrm>
          <a:prstGeom prst="irregularSeal1">
            <a:avLst/>
          </a:prstGeom>
          <a:solidFill>
            <a:srgbClr val="FCFCD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6" name="Oval 23"/>
          <p:cNvSpPr>
            <a:spLocks noChangeArrowheads="1"/>
          </p:cNvSpPr>
          <p:nvPr/>
        </p:nvSpPr>
        <p:spPr bwMode="auto">
          <a:xfrm>
            <a:off x="641722" y="1844675"/>
            <a:ext cx="2345953" cy="1433215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graphicFrame>
        <p:nvGraphicFramePr>
          <p:cNvPr id="17" name="Diagram 5"/>
          <p:cNvGraphicFramePr>
            <a:graphicFrameLocks/>
          </p:cNvGraphicFramePr>
          <p:nvPr/>
        </p:nvGraphicFramePr>
        <p:xfrm>
          <a:off x="2183483" y="1714500"/>
          <a:ext cx="5052341" cy="4072099"/>
        </p:xfrm>
        <a:graphic>
          <a:graphicData uri="http://schemas.openxmlformats.org/drawingml/2006/compatibility">
            <com:legacyDrawing xmlns:com="http://schemas.openxmlformats.org/drawingml/2006/compatibility" spid="_x0000_s2050"/>
          </a:graphicData>
        </a:graphic>
      </p:graphicFrame>
      <p:sp>
        <p:nvSpPr>
          <p:cNvPr id="18" name="AutoShape 27"/>
          <p:cNvSpPr>
            <a:spLocks noChangeArrowheads="1"/>
          </p:cNvSpPr>
          <p:nvPr/>
        </p:nvSpPr>
        <p:spPr bwMode="auto">
          <a:xfrm>
            <a:off x="1982999" y="1989138"/>
            <a:ext cx="260139" cy="358698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9" name="AutoShape 24"/>
          <p:cNvSpPr>
            <a:spLocks noChangeArrowheads="1"/>
          </p:cNvSpPr>
          <p:nvPr/>
        </p:nvSpPr>
        <p:spPr bwMode="auto">
          <a:xfrm>
            <a:off x="972468" y="2205038"/>
            <a:ext cx="70520" cy="71107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0" name="AutoShape 25"/>
          <p:cNvSpPr>
            <a:spLocks noChangeArrowheads="1"/>
          </p:cNvSpPr>
          <p:nvPr/>
        </p:nvSpPr>
        <p:spPr bwMode="auto">
          <a:xfrm>
            <a:off x="1260744" y="2060576"/>
            <a:ext cx="142606" cy="143796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1" name="AutoShape 26"/>
          <p:cNvSpPr>
            <a:spLocks noChangeArrowheads="1"/>
          </p:cNvSpPr>
          <p:nvPr/>
        </p:nvSpPr>
        <p:spPr bwMode="auto">
          <a:xfrm>
            <a:off x="1622024" y="1989138"/>
            <a:ext cx="213126" cy="214903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2" name="AutoShape 28"/>
          <p:cNvSpPr>
            <a:spLocks noChangeArrowheads="1"/>
          </p:cNvSpPr>
          <p:nvPr/>
        </p:nvSpPr>
        <p:spPr bwMode="auto">
          <a:xfrm>
            <a:off x="2418817" y="2060575"/>
            <a:ext cx="568858" cy="644709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3" name="AutoShape 29"/>
          <p:cNvSpPr>
            <a:spLocks noChangeArrowheads="1"/>
          </p:cNvSpPr>
          <p:nvPr/>
        </p:nvSpPr>
        <p:spPr bwMode="auto">
          <a:xfrm>
            <a:off x="2124993" y="2060575"/>
            <a:ext cx="70520" cy="71108"/>
          </a:xfrm>
          <a:prstGeom prst="flowChartConnector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4" name="AutoShape 30"/>
          <p:cNvSpPr>
            <a:spLocks noChangeArrowheads="1"/>
          </p:cNvSpPr>
          <p:nvPr/>
        </p:nvSpPr>
        <p:spPr bwMode="auto">
          <a:xfrm>
            <a:off x="2773611" y="2132013"/>
            <a:ext cx="141039" cy="143795"/>
          </a:xfrm>
          <a:prstGeom prst="flowChartConnector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5" name="Group 62"/>
          <p:cNvGrpSpPr>
            <a:grpSpLocks/>
          </p:cNvGrpSpPr>
          <p:nvPr/>
        </p:nvGrpSpPr>
        <p:grpSpPr bwMode="auto">
          <a:xfrm>
            <a:off x="6329734" y="1773238"/>
            <a:ext cx="2345954" cy="1433214"/>
            <a:chOff x="3833" y="1117"/>
            <a:chExt cx="1497" cy="907"/>
          </a:xfrm>
        </p:grpSpPr>
        <p:sp>
          <p:nvSpPr>
            <p:cNvPr id="26" name="Oval 34"/>
            <p:cNvSpPr>
              <a:spLocks noChangeArrowheads="1"/>
            </p:cNvSpPr>
            <p:nvPr/>
          </p:nvSpPr>
          <p:spPr bwMode="auto">
            <a:xfrm>
              <a:off x="3833" y="1117"/>
              <a:ext cx="1497" cy="90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" name="AutoShape 33"/>
            <p:cNvSpPr>
              <a:spLocks noChangeArrowheads="1"/>
            </p:cNvSpPr>
            <p:nvPr/>
          </p:nvSpPr>
          <p:spPr bwMode="auto">
            <a:xfrm>
              <a:off x="4695" y="1208"/>
              <a:ext cx="166" cy="227"/>
            </a:xfrm>
            <a:prstGeom prst="flowChartConnector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" name="AutoShape 35"/>
            <p:cNvSpPr>
              <a:spLocks noChangeArrowheads="1"/>
            </p:cNvSpPr>
            <p:nvPr/>
          </p:nvSpPr>
          <p:spPr bwMode="auto">
            <a:xfrm>
              <a:off x="4060" y="1344"/>
              <a:ext cx="45" cy="45"/>
            </a:xfrm>
            <a:prstGeom prst="flowChartConnector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9" name="AutoShape 36"/>
            <p:cNvSpPr>
              <a:spLocks noChangeArrowheads="1"/>
            </p:cNvSpPr>
            <p:nvPr/>
          </p:nvSpPr>
          <p:spPr bwMode="auto">
            <a:xfrm>
              <a:off x="4241" y="1253"/>
              <a:ext cx="91" cy="91"/>
            </a:xfrm>
            <a:prstGeom prst="flowChartConnector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" name="AutoShape 37"/>
            <p:cNvSpPr>
              <a:spLocks noChangeArrowheads="1"/>
            </p:cNvSpPr>
            <p:nvPr/>
          </p:nvSpPr>
          <p:spPr bwMode="auto">
            <a:xfrm>
              <a:off x="4468" y="1208"/>
              <a:ext cx="136" cy="136"/>
            </a:xfrm>
            <a:prstGeom prst="flowChartConnector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" name="AutoShape 38"/>
            <p:cNvSpPr>
              <a:spLocks noChangeArrowheads="1"/>
            </p:cNvSpPr>
            <p:nvPr/>
          </p:nvSpPr>
          <p:spPr bwMode="auto">
            <a:xfrm>
              <a:off x="4967" y="1253"/>
              <a:ext cx="363" cy="408"/>
            </a:xfrm>
            <a:prstGeom prst="flowChartConnector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" name="AutoShape 39"/>
            <p:cNvSpPr>
              <a:spLocks noChangeArrowheads="1"/>
            </p:cNvSpPr>
            <p:nvPr/>
          </p:nvSpPr>
          <p:spPr bwMode="auto">
            <a:xfrm>
              <a:off x="4786" y="1253"/>
              <a:ext cx="45" cy="45"/>
            </a:xfrm>
            <a:prstGeom prst="flowChartConnector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" name="AutoShape 40"/>
            <p:cNvSpPr>
              <a:spLocks noChangeArrowheads="1"/>
            </p:cNvSpPr>
            <p:nvPr/>
          </p:nvSpPr>
          <p:spPr bwMode="auto">
            <a:xfrm>
              <a:off x="5239" y="1298"/>
              <a:ext cx="90" cy="91"/>
            </a:xfrm>
            <a:prstGeom prst="flowChartConnector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4" name="AutoShape 41"/>
          <p:cNvSpPr>
            <a:spLocks noChangeArrowheads="1"/>
          </p:cNvSpPr>
          <p:nvPr/>
        </p:nvSpPr>
        <p:spPr bwMode="auto">
          <a:xfrm>
            <a:off x="8534669" y="2055813"/>
            <a:ext cx="142606" cy="143795"/>
          </a:xfrm>
          <a:prstGeom prst="flowChartConnector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5" name="Group 63"/>
          <p:cNvGrpSpPr>
            <a:grpSpLocks/>
          </p:cNvGrpSpPr>
          <p:nvPr/>
        </p:nvGrpSpPr>
        <p:grpSpPr bwMode="auto">
          <a:xfrm>
            <a:off x="2738544" y="5805488"/>
            <a:ext cx="3057419" cy="788504"/>
            <a:chOff x="1700" y="3657"/>
            <a:chExt cx="1860" cy="499"/>
          </a:xfrm>
        </p:grpSpPr>
        <p:sp>
          <p:nvSpPr>
            <p:cNvPr id="36" name="AutoShape 56"/>
            <p:cNvSpPr>
              <a:spLocks noChangeArrowheads="1"/>
            </p:cNvSpPr>
            <p:nvPr/>
          </p:nvSpPr>
          <p:spPr bwMode="auto">
            <a:xfrm rot="10800000">
              <a:off x="1700" y="3657"/>
              <a:ext cx="1315" cy="499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AFA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" name="Text Box 58"/>
            <p:cNvSpPr txBox="1">
              <a:spLocks noChangeArrowheads="1"/>
            </p:cNvSpPr>
            <p:nvPr/>
          </p:nvSpPr>
          <p:spPr bwMode="auto">
            <a:xfrm>
              <a:off x="1836" y="3793"/>
              <a:ext cx="172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fr-FR" sz="1400" b="1"/>
                <a:t>Progesterone</a:t>
              </a:r>
              <a:endParaRPr lang="fr-FR"/>
            </a:p>
          </p:txBody>
        </p:sp>
      </p:grpSp>
      <p:sp>
        <p:nvSpPr>
          <p:cNvPr id="38" name="Line 64"/>
          <p:cNvSpPr>
            <a:spLocks noChangeShapeType="1"/>
          </p:cNvSpPr>
          <p:nvPr/>
        </p:nvSpPr>
        <p:spPr bwMode="auto">
          <a:xfrm flipH="1">
            <a:off x="6662356" y="6310313"/>
            <a:ext cx="214693" cy="142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9" name="Line 65"/>
          <p:cNvSpPr>
            <a:spLocks noChangeShapeType="1"/>
          </p:cNvSpPr>
          <p:nvPr/>
        </p:nvSpPr>
        <p:spPr bwMode="auto">
          <a:xfrm>
            <a:off x="8705123" y="2243139"/>
            <a:ext cx="188052" cy="2480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0" name="Line 66"/>
          <p:cNvSpPr>
            <a:spLocks noChangeShapeType="1"/>
          </p:cNvSpPr>
          <p:nvPr/>
        </p:nvSpPr>
        <p:spPr bwMode="auto">
          <a:xfrm>
            <a:off x="1202258" y="2276475"/>
            <a:ext cx="1137717" cy="21490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grpSp>
        <p:nvGrpSpPr>
          <p:cNvPr id="41" name="Group 67"/>
          <p:cNvGrpSpPr>
            <a:grpSpLocks/>
          </p:cNvGrpSpPr>
          <p:nvPr/>
        </p:nvGrpSpPr>
        <p:grpSpPr bwMode="auto">
          <a:xfrm>
            <a:off x="1342091" y="3284538"/>
            <a:ext cx="781984" cy="2077923"/>
            <a:chOff x="839" y="2069"/>
            <a:chExt cx="499" cy="1315"/>
          </a:xfrm>
        </p:grpSpPr>
        <p:sp>
          <p:nvSpPr>
            <p:cNvPr id="42" name="AutoShape 55"/>
            <p:cNvSpPr>
              <a:spLocks noChangeArrowheads="1"/>
            </p:cNvSpPr>
            <p:nvPr/>
          </p:nvSpPr>
          <p:spPr bwMode="auto">
            <a:xfrm rot="5400000">
              <a:off x="431" y="2477"/>
              <a:ext cx="1315" cy="499"/>
            </a:xfrm>
            <a:custGeom>
              <a:avLst/>
              <a:gdLst>
                <a:gd name="G0" fmla="+- 16190 0 0"/>
                <a:gd name="G1" fmla="+- 4764 0 0"/>
                <a:gd name="G2" fmla="+- 21600 0 4764"/>
                <a:gd name="G3" fmla="+- 10800 0 4764"/>
                <a:gd name="G4" fmla="+- 21600 0 16190"/>
                <a:gd name="G5" fmla="*/ G4 G3 10800"/>
                <a:gd name="G6" fmla="+- 21600 0 G5"/>
                <a:gd name="T0" fmla="*/ 16190 w 21600"/>
                <a:gd name="T1" fmla="*/ 0 h 21600"/>
                <a:gd name="T2" fmla="*/ 0 w 21600"/>
                <a:gd name="T3" fmla="*/ 10800 h 21600"/>
                <a:gd name="T4" fmla="*/ 1619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190" y="0"/>
                  </a:moveTo>
                  <a:lnTo>
                    <a:pt x="16190" y="4764"/>
                  </a:lnTo>
                  <a:lnTo>
                    <a:pt x="3375" y="4764"/>
                  </a:lnTo>
                  <a:lnTo>
                    <a:pt x="3375" y="16836"/>
                  </a:lnTo>
                  <a:lnTo>
                    <a:pt x="16190" y="16836"/>
                  </a:lnTo>
                  <a:lnTo>
                    <a:pt x="1619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4764"/>
                  </a:moveTo>
                  <a:lnTo>
                    <a:pt x="1350" y="16836"/>
                  </a:lnTo>
                  <a:lnTo>
                    <a:pt x="2700" y="16836"/>
                  </a:lnTo>
                  <a:lnTo>
                    <a:pt x="2700" y="4764"/>
                  </a:lnTo>
                  <a:close/>
                </a:path>
                <a:path w="21600" h="21600">
                  <a:moveTo>
                    <a:pt x="0" y="4764"/>
                  </a:moveTo>
                  <a:lnTo>
                    <a:pt x="0" y="16836"/>
                  </a:lnTo>
                  <a:lnTo>
                    <a:pt x="675" y="16836"/>
                  </a:lnTo>
                  <a:lnTo>
                    <a:pt x="675" y="4764"/>
                  </a:lnTo>
                  <a:close/>
                </a:path>
              </a:pathLst>
            </a:custGeom>
            <a:solidFill>
              <a:srgbClr val="FFAFA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3" name="Text Box 57"/>
            <p:cNvSpPr txBox="1">
              <a:spLocks noChangeArrowheads="1"/>
            </p:cNvSpPr>
            <p:nvPr/>
          </p:nvSpPr>
          <p:spPr bwMode="auto">
            <a:xfrm rot="16200000">
              <a:off x="590" y="2536"/>
              <a:ext cx="1077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fr-FR" sz="1400" b="1"/>
                <a:t>Oestrogenes</a:t>
              </a:r>
            </a:p>
            <a:p>
              <a:endParaRPr lang="fr-FR" sz="1400" b="1"/>
            </a:p>
          </p:txBody>
        </p:sp>
      </p:grpSp>
      <p:sp>
        <p:nvSpPr>
          <p:cNvPr id="44" name="Text Box 68"/>
          <p:cNvSpPr txBox="1">
            <a:spLocks noChangeArrowheads="1"/>
          </p:cNvSpPr>
          <p:nvPr/>
        </p:nvSpPr>
        <p:spPr bwMode="auto">
          <a:xfrm>
            <a:off x="1550587" y="2349501"/>
            <a:ext cx="2131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1</a:t>
            </a:r>
          </a:p>
        </p:txBody>
      </p:sp>
      <p:sp>
        <p:nvSpPr>
          <p:cNvPr id="45" name="Text Box 70"/>
          <p:cNvSpPr txBox="1">
            <a:spLocks noChangeArrowheads="1"/>
          </p:cNvSpPr>
          <p:nvPr/>
        </p:nvSpPr>
        <p:spPr bwMode="auto">
          <a:xfrm>
            <a:off x="6519462" y="6092826"/>
            <a:ext cx="2131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3</a:t>
            </a:r>
          </a:p>
        </p:txBody>
      </p:sp>
      <p:sp>
        <p:nvSpPr>
          <p:cNvPr id="46" name="Text Box 72"/>
          <p:cNvSpPr txBox="1">
            <a:spLocks noChangeArrowheads="1"/>
          </p:cNvSpPr>
          <p:nvPr/>
        </p:nvSpPr>
        <p:spPr bwMode="auto">
          <a:xfrm>
            <a:off x="1327986" y="5870576"/>
            <a:ext cx="11008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dirty="0"/>
              <a:t>SANG</a:t>
            </a:r>
          </a:p>
        </p:txBody>
      </p:sp>
      <p:sp>
        <p:nvSpPr>
          <p:cNvPr id="47" name="Text Box 74"/>
          <p:cNvSpPr txBox="1">
            <a:spLocks noChangeArrowheads="1"/>
          </p:cNvSpPr>
          <p:nvPr/>
        </p:nvSpPr>
        <p:spPr bwMode="auto">
          <a:xfrm>
            <a:off x="560106" y="1477963"/>
            <a:ext cx="15639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>
                <a:solidFill>
                  <a:schemeClr val="hlink"/>
                </a:solidFill>
              </a:rPr>
              <a:t>FSH</a:t>
            </a:r>
          </a:p>
        </p:txBody>
      </p:sp>
      <p:grpSp>
        <p:nvGrpSpPr>
          <p:cNvPr id="48" name="Group 78"/>
          <p:cNvGrpSpPr>
            <a:grpSpLocks/>
          </p:cNvGrpSpPr>
          <p:nvPr/>
        </p:nvGrpSpPr>
        <p:grpSpPr bwMode="auto">
          <a:xfrm>
            <a:off x="3419475" y="5734050"/>
            <a:ext cx="647700" cy="935038"/>
            <a:chOff x="2154" y="3612"/>
            <a:chExt cx="408" cy="589"/>
          </a:xfrm>
        </p:grpSpPr>
        <p:sp>
          <p:nvSpPr>
            <p:cNvPr id="49" name="Line 76"/>
            <p:cNvSpPr>
              <a:spLocks noChangeShapeType="1"/>
            </p:cNvSpPr>
            <p:nvPr/>
          </p:nvSpPr>
          <p:spPr bwMode="auto">
            <a:xfrm>
              <a:off x="2200" y="3612"/>
              <a:ext cx="362" cy="589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0" name="Line 77"/>
            <p:cNvSpPr>
              <a:spLocks noChangeShapeType="1"/>
            </p:cNvSpPr>
            <p:nvPr/>
          </p:nvSpPr>
          <p:spPr bwMode="auto">
            <a:xfrm flipH="1">
              <a:off x="2154" y="3657"/>
              <a:ext cx="363" cy="499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1" name="Group 79"/>
          <p:cNvGrpSpPr>
            <a:grpSpLocks/>
          </p:cNvGrpSpPr>
          <p:nvPr/>
        </p:nvGrpSpPr>
        <p:grpSpPr bwMode="auto">
          <a:xfrm>
            <a:off x="1411672" y="3716339"/>
            <a:ext cx="639378" cy="930720"/>
            <a:chOff x="2154" y="3612"/>
            <a:chExt cx="408" cy="589"/>
          </a:xfrm>
        </p:grpSpPr>
        <p:sp>
          <p:nvSpPr>
            <p:cNvPr id="52" name="Line 80"/>
            <p:cNvSpPr>
              <a:spLocks noChangeShapeType="1"/>
            </p:cNvSpPr>
            <p:nvPr/>
          </p:nvSpPr>
          <p:spPr bwMode="auto">
            <a:xfrm>
              <a:off x="2200" y="3612"/>
              <a:ext cx="362" cy="589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3" name="Line 81"/>
            <p:cNvSpPr>
              <a:spLocks noChangeShapeType="1"/>
            </p:cNvSpPr>
            <p:nvPr/>
          </p:nvSpPr>
          <p:spPr bwMode="auto">
            <a:xfrm flipH="1">
              <a:off x="2154" y="3657"/>
              <a:ext cx="363" cy="499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4" name="Freeform 84"/>
          <p:cNvSpPr>
            <a:spLocks/>
          </p:cNvSpPr>
          <p:nvPr/>
        </p:nvSpPr>
        <p:spPr bwMode="auto">
          <a:xfrm>
            <a:off x="4198942" y="1916114"/>
            <a:ext cx="4513257" cy="4015212"/>
          </a:xfrm>
          <a:custGeom>
            <a:avLst/>
            <a:gdLst/>
            <a:ahLst/>
            <a:cxnLst>
              <a:cxn ang="0">
                <a:pos x="0" y="2450"/>
              </a:cxn>
              <a:cxn ang="0">
                <a:pos x="2404" y="1633"/>
              </a:cxn>
              <a:cxn ang="0">
                <a:pos x="2858" y="0"/>
              </a:cxn>
            </a:cxnLst>
            <a:rect l="0" t="0" r="r" b="b"/>
            <a:pathLst>
              <a:path w="2880" h="2450">
                <a:moveTo>
                  <a:pt x="0" y="2450"/>
                </a:moveTo>
                <a:cubicBezTo>
                  <a:pt x="964" y="2245"/>
                  <a:pt x="1928" y="2041"/>
                  <a:pt x="2404" y="1633"/>
                </a:cubicBezTo>
                <a:cubicBezTo>
                  <a:pt x="2880" y="1225"/>
                  <a:pt x="2782" y="272"/>
                  <a:pt x="2858" y="0"/>
                </a:cubicBezTo>
              </a:path>
            </a:pathLst>
          </a:cu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55" name="Freeform 85"/>
          <p:cNvSpPr>
            <a:spLocks/>
          </p:cNvSpPr>
          <p:nvPr/>
        </p:nvSpPr>
        <p:spPr bwMode="auto">
          <a:xfrm>
            <a:off x="428596" y="1627189"/>
            <a:ext cx="2559079" cy="4445018"/>
          </a:xfrm>
          <a:custGeom>
            <a:avLst/>
            <a:gdLst/>
            <a:ahLst/>
            <a:cxnLst>
              <a:cxn ang="0">
                <a:pos x="1633" y="2813"/>
              </a:cxn>
              <a:cxn ang="0">
                <a:pos x="227" y="1951"/>
              </a:cxn>
              <a:cxn ang="0">
                <a:pos x="272" y="272"/>
              </a:cxn>
              <a:cxn ang="0">
                <a:pos x="272" y="318"/>
              </a:cxn>
            </a:cxnLst>
            <a:rect l="0" t="0" r="r" b="b"/>
            <a:pathLst>
              <a:path w="1633" h="2813">
                <a:moveTo>
                  <a:pt x="1633" y="2813"/>
                </a:moveTo>
                <a:cubicBezTo>
                  <a:pt x="1043" y="2594"/>
                  <a:pt x="454" y="2375"/>
                  <a:pt x="227" y="1951"/>
                </a:cubicBezTo>
                <a:cubicBezTo>
                  <a:pt x="0" y="1527"/>
                  <a:pt x="265" y="544"/>
                  <a:pt x="272" y="272"/>
                </a:cubicBezTo>
                <a:cubicBezTo>
                  <a:pt x="279" y="0"/>
                  <a:pt x="275" y="159"/>
                  <a:pt x="272" y="318"/>
                </a:cubicBezTo>
              </a:path>
            </a:pathLst>
          </a:cu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56" name="Line 86"/>
          <p:cNvSpPr>
            <a:spLocks noChangeShapeType="1"/>
          </p:cNvSpPr>
          <p:nvPr/>
        </p:nvSpPr>
        <p:spPr bwMode="auto">
          <a:xfrm>
            <a:off x="8390206" y="4076700"/>
            <a:ext cx="14260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57" name="Line 87"/>
          <p:cNvSpPr>
            <a:spLocks noChangeShapeType="1"/>
          </p:cNvSpPr>
          <p:nvPr/>
        </p:nvSpPr>
        <p:spPr bwMode="auto">
          <a:xfrm>
            <a:off x="684481" y="3932239"/>
            <a:ext cx="142607" cy="158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58" name="ZoneTexte 57"/>
          <p:cNvSpPr txBox="1"/>
          <p:nvPr/>
        </p:nvSpPr>
        <p:spPr>
          <a:xfrm>
            <a:off x="1357290" y="500042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cycle ovarien</a:t>
            </a:r>
            <a:endParaRPr lang="fr-FR" dirty="0"/>
          </a:p>
        </p:txBody>
      </p:sp>
      <p:sp>
        <p:nvSpPr>
          <p:cNvPr id="59" name="ZoneTexte 58"/>
          <p:cNvSpPr txBox="1"/>
          <p:nvPr/>
        </p:nvSpPr>
        <p:spPr>
          <a:xfrm>
            <a:off x="8286776" y="1500174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LH</a:t>
            </a:r>
            <a:endParaRPr lang="fr-FR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22222E-6 L 0.02379 0.0629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31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-0.09445 1.11111E-6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500"/>
                            </p:stCondLst>
                            <p:childTnLst>
                              <p:par>
                                <p:cTn id="13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4" grpId="1" animBg="1"/>
      <p:bldP spid="14" grpId="2" animBg="1"/>
      <p:bldP spid="15" grpId="0" animBg="1"/>
      <p:bldP spid="16" grpId="0" animBg="1"/>
      <p:bldDgm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34" grpId="0" animBg="1"/>
      <p:bldP spid="34" grpId="1" animBg="1"/>
      <p:bldP spid="38" grpId="0" animBg="1"/>
      <p:bldP spid="39" grpId="0" animBg="1"/>
      <p:bldP spid="40" grpId="0" animBg="1"/>
      <p:bldP spid="44" grpId="0"/>
      <p:bldP spid="45" grpId="0"/>
      <p:bldP spid="46" grpId="0"/>
      <p:bldP spid="47" grpId="0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Users\amira\Documents\kamal M\livres\metabolisme\1696-abstrait-WallFizz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8" name="Diagramme 7"/>
          <p:cNvGraphicFramePr/>
          <p:nvPr/>
        </p:nvGraphicFramePr>
        <p:xfrm>
          <a:off x="-285784" y="214290"/>
          <a:ext cx="7643866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642910" y="357166"/>
            <a:ext cx="3429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/>
              <a:t>Définition</a:t>
            </a:r>
            <a:endParaRPr lang="fr-FR" sz="4000" dirty="0"/>
          </a:p>
        </p:txBody>
      </p:sp>
      <p:pic>
        <p:nvPicPr>
          <p:cNvPr id="10" name="Picture 77" descr="aless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4414" y="4643446"/>
            <a:ext cx="3535389" cy="1285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Users\amira\Documents\kamal M\livres\metabolisme\1696-abstrait-WallFizz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1428728" y="714356"/>
            <a:ext cx="5500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i="1" dirty="0" smtClean="0">
                <a:solidFill>
                  <a:schemeClr val="accent2">
                    <a:lumMod val="50000"/>
                  </a:schemeClr>
                </a:solidFill>
              </a:rPr>
              <a:t>Efficacité des contraceptifs</a:t>
            </a:r>
            <a:endParaRPr lang="fr-FR" sz="3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071670" y="2463880"/>
            <a:ext cx="56829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accent2"/>
                </a:solidFill>
              </a:rPr>
              <a:t>Nombre de grossesses x 12</a:t>
            </a:r>
          </a:p>
          <a:p>
            <a:r>
              <a:rPr lang="fr-FR" sz="2400" b="1" dirty="0" smtClean="0">
                <a:solidFill>
                  <a:schemeClr val="accent2"/>
                </a:solidFill>
              </a:rPr>
              <a:t>                                                                      100   </a:t>
            </a:r>
          </a:p>
          <a:p>
            <a:r>
              <a:rPr lang="fr-FR" sz="2400" b="1" dirty="0" smtClean="0">
                <a:solidFill>
                  <a:schemeClr val="accent2"/>
                </a:solidFill>
              </a:rPr>
              <a:t>Nombre de mois exposés (cycle)</a:t>
            </a:r>
            <a:endParaRPr lang="fr-FR" sz="2400" b="1" dirty="0">
              <a:solidFill>
                <a:schemeClr val="accent2"/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2000232" y="3000372"/>
            <a:ext cx="3857652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Multiplier 9"/>
          <p:cNvSpPr/>
          <p:nvPr/>
        </p:nvSpPr>
        <p:spPr>
          <a:xfrm>
            <a:off x="6143636" y="2786058"/>
            <a:ext cx="500066" cy="428628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4282" y="4000504"/>
            <a:ext cx="37862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Plus l’indice de PEARL est proche de 0 ; plus la méthode contraceptive est efficace</a:t>
            </a:r>
            <a:r>
              <a:rPr lang="fr-FR" sz="24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fr-FR" sz="2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0" y="2571744"/>
            <a:ext cx="1285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Indice de </a:t>
            </a:r>
            <a:r>
              <a:rPr lang="fr-FR" sz="2400" b="1" dirty="0" err="1" smtClean="0"/>
              <a:t>pearl</a:t>
            </a:r>
            <a:endParaRPr lang="fr-FR" sz="2400" b="1" dirty="0"/>
          </a:p>
        </p:txBody>
      </p:sp>
      <p:sp>
        <p:nvSpPr>
          <p:cNvPr id="16" name="Flèche droite à entaille 15"/>
          <p:cNvSpPr/>
          <p:nvPr/>
        </p:nvSpPr>
        <p:spPr>
          <a:xfrm>
            <a:off x="1214414" y="2786058"/>
            <a:ext cx="928694" cy="35719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10" grpId="0" animBg="1"/>
      <p:bldP spid="12" grpId="0"/>
      <p:bldP spid="15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Users\amira\Documents\kamal M\livres\metabolisme\1696-abstrait-WallFizz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71472" y="214290"/>
            <a:ext cx="53578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u="sng" dirty="0" smtClean="0">
                <a:solidFill>
                  <a:srgbClr val="990099"/>
                </a:solidFill>
              </a:rPr>
              <a:t>Les différentes  méthodes  contraceptives</a:t>
            </a:r>
            <a:r>
              <a:rPr lang="fr-FR" sz="2400" u="sng" dirty="0" smtClean="0">
                <a:solidFill>
                  <a:srgbClr val="990099"/>
                </a:solidFill>
              </a:rPr>
              <a:t>: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357158" y="1357298"/>
            <a:ext cx="735811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fr-FR" sz="2800" dirty="0" smtClean="0"/>
              <a:t>les méthodes locales</a:t>
            </a:r>
            <a:endParaRPr lang="fr-FR" sz="2000" dirty="0" smtClean="0"/>
          </a:p>
          <a:p>
            <a:pPr lvl="0"/>
            <a:endParaRPr lang="fr-FR" sz="2800" dirty="0" smtClean="0"/>
          </a:p>
          <a:p>
            <a:pPr lvl="0">
              <a:buFont typeface="Wingdings" pitchFamily="2" charset="2"/>
              <a:buChar char="q"/>
            </a:pPr>
            <a:r>
              <a:rPr lang="fr-FR" sz="2800" dirty="0" smtClean="0"/>
              <a:t>Contraception hormonale féminine </a:t>
            </a:r>
            <a:endParaRPr lang="fr-FR" sz="2400" dirty="0" smtClean="0"/>
          </a:p>
          <a:p>
            <a:pPr lvl="1"/>
            <a:r>
              <a:rPr lang="fr-FR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3" tooltip="Pilule contraceptive"/>
              </a:rPr>
              <a:t>-La pilule</a:t>
            </a:r>
            <a:r>
              <a:rPr lang="fr-FR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</a:p>
          <a:p>
            <a:pPr lvl="2">
              <a:buFont typeface="Wingdings" pitchFamily="2" charset="2"/>
              <a:buChar char="v"/>
            </a:pPr>
            <a:r>
              <a:rPr lang="fr-FR" sz="2000" dirty="0" smtClean="0">
                <a:solidFill>
                  <a:schemeClr val="accent4">
                    <a:lumMod val="75000"/>
                  </a:schemeClr>
                </a:solidFill>
                <a:hlinkClick r:id="rId4" tooltip="Pilule combinée"/>
              </a:rPr>
              <a:t>pilule combinée</a:t>
            </a:r>
            <a:r>
              <a:rPr lang="fr-FR" sz="2000" dirty="0" smtClean="0">
                <a:solidFill>
                  <a:schemeClr val="accent4">
                    <a:lumMod val="75000"/>
                  </a:schemeClr>
                </a:solidFill>
              </a:rPr>
              <a:t> (IP=0-0,4%).</a:t>
            </a:r>
          </a:p>
          <a:p>
            <a:pPr lvl="2">
              <a:buFont typeface="Wingdings" pitchFamily="2" charset="2"/>
              <a:buChar char="v"/>
            </a:pPr>
            <a:r>
              <a:rPr lang="fr-FR" sz="2000" dirty="0" smtClean="0">
                <a:solidFill>
                  <a:schemeClr val="accent4">
                    <a:lumMod val="75000"/>
                  </a:schemeClr>
                </a:solidFill>
                <a:hlinkClick r:id="rId5" tooltip="Pilule progestative"/>
              </a:rPr>
              <a:t>pilule progestative</a:t>
            </a:r>
            <a:r>
              <a:rPr lang="fr-FR" sz="2000" dirty="0" smtClean="0">
                <a:solidFill>
                  <a:schemeClr val="accent4">
                    <a:lumMod val="75000"/>
                  </a:schemeClr>
                </a:solidFill>
              </a:rPr>
              <a:t> (IP=0,9-3%).</a:t>
            </a:r>
          </a:p>
          <a:p>
            <a:pPr lvl="1"/>
            <a:r>
              <a:rPr lang="fr-FR" sz="2800" dirty="0" smtClean="0">
                <a:solidFill>
                  <a:schemeClr val="accent4">
                    <a:lumMod val="75000"/>
                  </a:schemeClr>
                </a:solidFill>
                <a:hlinkClick r:id="rId6" tooltip="Implant contraceptif hormonal"/>
              </a:rPr>
              <a:t>-implant hormonal</a:t>
            </a:r>
            <a:r>
              <a:rPr lang="fr-FR" sz="28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pPr lvl="1"/>
            <a:r>
              <a:rPr lang="fr-FR" sz="2800" dirty="0" smtClean="0">
                <a:solidFill>
                  <a:schemeClr val="accent4">
                    <a:lumMod val="75000"/>
                  </a:schemeClr>
                </a:solidFill>
                <a:hlinkClick r:id="rId7" tooltip="Progestatifs injectables"/>
              </a:rPr>
              <a:t>-progestatifs injectables</a:t>
            </a:r>
            <a:r>
              <a:rPr lang="fr-FR" sz="28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pPr lvl="0"/>
            <a:endParaRPr lang="fr-FR" sz="28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0"/>
            <a:endParaRPr lang="fr-FR" sz="28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0">
              <a:buFont typeface="Wingdings" pitchFamily="2" charset="2"/>
              <a:buChar char="q"/>
            </a:pPr>
            <a:r>
              <a:rPr lang="fr-FR" sz="2800" dirty="0" smtClean="0"/>
              <a:t>Contraception hormonale masculine.</a:t>
            </a:r>
          </a:p>
          <a:p>
            <a:pPr lvl="0"/>
            <a:endParaRPr lang="fr-FR" sz="2800" dirty="0" smtClean="0"/>
          </a:p>
          <a:p>
            <a:pPr lvl="0">
              <a:buFont typeface="Wingdings" pitchFamily="2" charset="2"/>
              <a:buChar char="q"/>
            </a:pPr>
            <a:r>
              <a:rPr lang="fr-FR" sz="2800" dirty="0" smtClean="0"/>
              <a:t>Les dispositifs contraceptifs: stérilets. 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Users\amira\Documents\kamal M\livres\metabolisme\1696-abstrait-WallFizz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85786" y="357166"/>
            <a:ext cx="57453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990099"/>
                </a:solidFill>
              </a:rPr>
              <a:t>Les contraceptifs hormonaux (oraux):</a:t>
            </a:r>
            <a:endParaRPr lang="fr-FR" sz="28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571472" y="1500174"/>
            <a:ext cx="7072362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dirty="0" smtClean="0"/>
              <a:t>                            Contraception hormonal</a:t>
            </a:r>
            <a:endParaRPr lang="fr-FR" sz="2400" dirty="0"/>
          </a:p>
        </p:txBody>
      </p:sp>
      <p:sp>
        <p:nvSpPr>
          <p:cNvPr id="10" name="Flèche vers le bas 9"/>
          <p:cNvSpPr/>
          <p:nvPr/>
        </p:nvSpPr>
        <p:spPr>
          <a:xfrm>
            <a:off x="5214942" y="2000240"/>
            <a:ext cx="571504" cy="1357322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vers le bas 10"/>
          <p:cNvSpPr/>
          <p:nvPr/>
        </p:nvSpPr>
        <p:spPr>
          <a:xfrm>
            <a:off x="1928794" y="2000240"/>
            <a:ext cx="571504" cy="1357322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4429124" y="3429000"/>
            <a:ext cx="2143140" cy="7858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Association oestroprogèstative</a:t>
            </a:r>
            <a:endParaRPr lang="fr-FR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1214414" y="3429000"/>
            <a:ext cx="2000264" cy="7858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Progestatif seul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Double flèche horizontale 16"/>
          <p:cNvSpPr/>
          <p:nvPr/>
        </p:nvSpPr>
        <p:spPr>
          <a:xfrm>
            <a:off x="4857752" y="5000636"/>
            <a:ext cx="1500198" cy="571504"/>
          </a:xfrm>
          <a:prstGeom prst="left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 vers le bas 17"/>
          <p:cNvSpPr/>
          <p:nvPr/>
        </p:nvSpPr>
        <p:spPr>
          <a:xfrm>
            <a:off x="5286380" y="4214818"/>
            <a:ext cx="571504" cy="847732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Nuage 19"/>
          <p:cNvSpPr/>
          <p:nvPr/>
        </p:nvSpPr>
        <p:spPr>
          <a:xfrm>
            <a:off x="6643702" y="4714884"/>
            <a:ext cx="2500298" cy="857256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Séquentielle</a:t>
            </a:r>
            <a:endParaRPr lang="fr-FR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1" name="Nuage 20"/>
          <p:cNvSpPr/>
          <p:nvPr/>
        </p:nvSpPr>
        <p:spPr>
          <a:xfrm>
            <a:off x="2143108" y="4643446"/>
            <a:ext cx="2428892" cy="1071570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Associée</a:t>
            </a:r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ou combinée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  <p:bldP spid="10" grpId="0" animBg="1"/>
      <p:bldP spid="11" grpId="0" animBg="1"/>
      <p:bldP spid="12" grpId="0" build="p" animBg="1"/>
      <p:bldP spid="14" grpId="0" build="p" animBg="1"/>
      <p:bldP spid="17" grpId="0" animBg="1"/>
      <p:bldP spid="18" grpId="0" animBg="1"/>
      <p:bldP spid="20" grpId="0" build="p" animBg="1"/>
      <p:bldP spid="21" grpId="0" build="p" animBg="1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2555</TotalTime>
  <Words>1040</Words>
  <Application>Microsoft Office PowerPoint</Application>
  <PresentationFormat>Affichage à l'écran (4:3)</PresentationFormat>
  <Paragraphs>401</Paragraphs>
  <Slides>26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Interactions médicamenteuses: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amira</dc:creator>
  <cp:lastModifiedBy>ufas</cp:lastModifiedBy>
  <cp:revision>208</cp:revision>
  <dcterms:created xsi:type="dcterms:W3CDTF">2010-01-19T09:56:58Z</dcterms:created>
  <dcterms:modified xsi:type="dcterms:W3CDTF">2015-05-04T10:51:20Z</dcterms:modified>
</cp:coreProperties>
</file>