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64" r:id="rId3"/>
    <p:sldId id="261" r:id="rId4"/>
    <p:sldId id="262" r:id="rId5"/>
    <p:sldId id="265" r:id="rId6"/>
    <p:sldId id="260" r:id="rId7"/>
    <p:sldId id="272" r:id="rId8"/>
    <p:sldId id="279" r:id="rId9"/>
    <p:sldId id="271" r:id="rId10"/>
    <p:sldId id="274" r:id="rId11"/>
    <p:sldId id="276" r:id="rId12"/>
    <p:sldId id="277" r:id="rId13"/>
    <p:sldId id="278" r:id="rId14"/>
    <p:sldId id="280" r:id="rId15"/>
    <p:sldId id="281" r:id="rId16"/>
    <p:sldId id="288" r:id="rId17"/>
    <p:sldId id="283" r:id="rId18"/>
    <p:sldId id="286" r:id="rId19"/>
    <p:sldId id="284" r:id="rId20"/>
    <p:sldId id="289" r:id="rId21"/>
    <p:sldId id="291" r:id="rId22"/>
    <p:sldId id="285" r:id="rId23"/>
    <p:sldId id="295" r:id="rId24"/>
    <p:sldId id="292" r:id="rId25"/>
    <p:sldId id="296" r:id="rId26"/>
    <p:sldId id="294" r:id="rId27"/>
    <p:sldId id="293" r:id="rId28"/>
    <p:sldId id="303" r:id="rId29"/>
    <p:sldId id="302" r:id="rId30"/>
    <p:sldId id="301" r:id="rId31"/>
    <p:sldId id="305" r:id="rId32"/>
    <p:sldId id="300" r:id="rId33"/>
    <p:sldId id="287" r:id="rId34"/>
    <p:sldId id="290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82796" autoAdjust="0"/>
  </p:normalViewPr>
  <p:slideViewPr>
    <p:cSldViewPr>
      <p:cViewPr varScale="1">
        <p:scale>
          <a:sx n="41" d="100"/>
          <a:sy n="41" d="100"/>
        </p:scale>
        <p:origin x="-7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lineChart>
        <c:grouping val="standard"/>
        <c:ser>
          <c:idx val="0"/>
          <c:order val="0"/>
          <c:spPr>
            <a:ln w="57150">
              <a:solidFill>
                <a:srgbClr val="002060"/>
              </a:solidFill>
            </a:ln>
          </c:spPr>
          <c:marker>
            <c:spPr>
              <a:ln w="57150">
                <a:solidFill>
                  <a:srgbClr val="002060"/>
                </a:solidFill>
              </a:ln>
            </c:spPr>
          </c:marker>
          <c:cat>
            <c:strRef>
              <c:f>Feuil3!$A$1:$A$3</c:f>
              <c:strCache>
                <c:ptCount val="3"/>
                <c:pt idx="0">
                  <c:v>J 3</c:v>
                </c:pt>
                <c:pt idx="1">
                  <c:v>J 4</c:v>
                </c:pt>
                <c:pt idx="2">
                  <c:v>J 7</c:v>
                </c:pt>
              </c:strCache>
            </c:strRef>
          </c:cat>
          <c:val>
            <c:numRef>
              <c:f>Feuil3!$B$1:$B$3</c:f>
              <c:numCache>
                <c:formatCode>General</c:formatCode>
                <c:ptCount val="3"/>
                <c:pt idx="0">
                  <c:v>13.03</c:v>
                </c:pt>
                <c:pt idx="1">
                  <c:v>2.7800000000000002</c:v>
                </c:pt>
                <c:pt idx="2">
                  <c:v>8.8700000000000028</c:v>
                </c:pt>
              </c:numCache>
            </c:numRef>
          </c:val>
        </c:ser>
        <c:marker val="1"/>
        <c:axId val="38965632"/>
        <c:axId val="39016704"/>
      </c:lineChart>
      <c:catAx>
        <c:axId val="38965632"/>
        <c:scaling>
          <c:orientation val="minMax"/>
        </c:scaling>
        <c:axPos val="b"/>
        <c:majorTickMark val="none"/>
        <c:tickLblPos val="nextTo"/>
        <c:crossAx val="39016704"/>
        <c:crosses val="autoZero"/>
        <c:auto val="1"/>
        <c:lblAlgn val="ctr"/>
        <c:lblOffset val="100"/>
      </c:catAx>
      <c:valAx>
        <c:axId val="390167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concentrations de la vancomycine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89656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fr-FR"/>
          </a:p>
        </c:txPr>
      </c:dTable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3C988-5DE7-4A37-AD59-FA3D8DB0A77E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68B81-5310-4979-92D7-68E6B1D1F8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68B81-5310-4979-92D7-68E6B1D1F83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68B81-5310-4979-92D7-68E6B1D1F83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68B81-5310-4979-92D7-68E6B1D1F83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Cette approche repose sur le principe que, pour certains médicaments, la relation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concentrationréponse</a:t>
            </a:r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 meilleure que la relation dose-réponse car la concentration obtenue chez un sujet donné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une dose donnée n’est pas prévisible en raison d’une variabilité pharmacocinétique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interindividuelle importante.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68B81-5310-4979-92D7-68E6B1D1F83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34170-791D-44C1-9AC5-4CAB5102677D}" type="slidenum">
              <a:rPr lang="fr-FR"/>
              <a:pPr/>
              <a:t>23</a:t>
            </a:fld>
            <a:endParaRPr lang="fr-FR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3144"/>
            <a:ext cx="5028986" cy="41150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FB60-D320-4CF8-819E-A1CA489AA667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CBF84-79B7-47CD-82B6-D330FE78FEB5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7200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C145290-CC57-41D2-95C2-A925A27AE083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15859C-4948-4A5B-9A1E-E3520317C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5290-CC57-41D2-95C2-A925A27AE083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859C-4948-4A5B-9A1E-E3520317C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C145290-CC57-41D2-95C2-A925A27AE083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715859C-4948-4A5B-9A1E-E3520317C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5290-CC57-41D2-95C2-A925A27AE083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15859C-4948-4A5B-9A1E-E3520317CA3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5290-CC57-41D2-95C2-A925A27AE083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715859C-4948-4A5B-9A1E-E3520317CA3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C145290-CC57-41D2-95C2-A925A27AE083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715859C-4948-4A5B-9A1E-E3520317CA3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C145290-CC57-41D2-95C2-A925A27AE083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715859C-4948-4A5B-9A1E-E3520317CA3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5290-CC57-41D2-95C2-A925A27AE083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15859C-4948-4A5B-9A1E-E3520317C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5290-CC57-41D2-95C2-A925A27AE083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15859C-4948-4A5B-9A1E-E3520317C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5290-CC57-41D2-95C2-A925A27AE083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15859C-4948-4A5B-9A1E-E3520317CA3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C145290-CC57-41D2-95C2-A925A27AE083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715859C-4948-4A5B-9A1E-E3520317CA3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145290-CC57-41D2-95C2-A925A27AE083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715859C-4948-4A5B-9A1E-E3520317C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852" y="1928802"/>
            <a:ext cx="6477000" cy="1828800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/>
              <a:t>Suivi thérapeutique</a:t>
            </a:r>
            <a:br>
              <a:rPr lang="fr-FR" b="1" dirty="0" smtClean="0"/>
            </a:br>
            <a:r>
              <a:rPr lang="fr-FR" b="1" dirty="0" smtClean="0"/>
              <a:t> et adaptation de posologie</a:t>
            </a:r>
            <a:endParaRPr lang="fr-FR" b="1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Justification du STP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972072"/>
          </a:xfrm>
        </p:spPr>
        <p:txBody>
          <a:bodyPr>
            <a:normAutofit/>
          </a:bodyPr>
          <a:lstStyle/>
          <a:p>
            <a:r>
              <a:rPr lang="fr-FR" dirty="0" smtClean="0"/>
              <a:t>la </a:t>
            </a:r>
            <a:r>
              <a:rPr lang="fr-FR" dirty="0"/>
              <a:t>fourchette thérapeutique est étroite </a:t>
            </a:r>
            <a:r>
              <a:rPr lang="fr-FR" dirty="0" smtClean="0"/>
              <a:t>;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143932" cy="437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80" y="274638"/>
            <a:ext cx="8229600" cy="1143000"/>
          </a:xfrm>
        </p:spPr>
        <p:txBody>
          <a:bodyPr/>
          <a:lstStyle/>
          <a:p>
            <a:r>
              <a:rPr lang="fr-FR" dirty="0" smtClean="0"/>
              <a:t>Justification du STP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972072"/>
          </a:xfrm>
        </p:spPr>
        <p:txBody>
          <a:bodyPr>
            <a:normAutofit/>
          </a:bodyPr>
          <a:lstStyle/>
          <a:p>
            <a:r>
              <a:rPr lang="fr-FR" dirty="0" smtClean="0"/>
              <a:t>la </a:t>
            </a:r>
            <a:r>
              <a:rPr lang="fr-FR" dirty="0"/>
              <a:t>variabilité pharmacocinétique interindividuelle </a:t>
            </a:r>
            <a:r>
              <a:rPr lang="fr-FR" dirty="0" smtClean="0"/>
              <a:t>et </a:t>
            </a:r>
            <a:r>
              <a:rPr lang="fr-FR" dirty="0" err="1" smtClean="0"/>
              <a:t>intraindividuelle</a:t>
            </a:r>
            <a:r>
              <a:rPr lang="fr-FR" dirty="0" smtClean="0"/>
              <a:t> est </a:t>
            </a:r>
            <a:r>
              <a:rPr lang="fr-FR" dirty="0"/>
              <a:t>importante </a:t>
            </a:r>
            <a:r>
              <a:rPr lang="fr-FR" dirty="0" smtClean="0"/>
              <a:t>;</a:t>
            </a:r>
            <a:endParaRPr lang="fr-FR" dirty="0"/>
          </a:p>
        </p:txBody>
      </p:sp>
      <p:pic>
        <p:nvPicPr>
          <p:cNvPr id="4" name="Picture 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478634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414280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6215074" y="4357694"/>
            <a:ext cx="928694" cy="2023634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14348" y="3071810"/>
            <a:ext cx="242889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857752" y="3214686"/>
            <a:ext cx="242889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428868"/>
            <a:ext cx="336833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Justification du STP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972072"/>
          </a:xfrm>
        </p:spPr>
        <p:txBody>
          <a:bodyPr>
            <a:normAutofit/>
          </a:bodyPr>
          <a:lstStyle/>
          <a:p>
            <a:r>
              <a:rPr lang="fr-FR" dirty="0" smtClean="0"/>
              <a:t>il </a:t>
            </a:r>
            <a:r>
              <a:rPr lang="fr-FR" dirty="0"/>
              <a:t>n’y a pas d’autres marqueurs permettant d’évaluer l’effet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(</a:t>
            </a:r>
            <a:r>
              <a:rPr lang="fr-FR" dirty="0"/>
              <a:t>ex tension artérielle pour </a:t>
            </a:r>
            <a:r>
              <a:rPr lang="fr-FR" dirty="0" smtClean="0"/>
              <a:t>les antihypertenseurs</a:t>
            </a:r>
            <a:r>
              <a:rPr lang="fr-FR" dirty="0"/>
              <a:t>, glycémie pour les antidiabétiques…) </a:t>
            </a:r>
            <a:r>
              <a:rPr lang="fr-FR" dirty="0" smtClean="0"/>
              <a:t>;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il existe une méthode de dosage validée de la forme </a:t>
            </a:r>
            <a:r>
              <a:rPr lang="fr-FR" dirty="0" err="1"/>
              <a:t>pharmacologiquement</a:t>
            </a:r>
            <a:r>
              <a:rPr lang="fr-FR" dirty="0"/>
              <a:t> active</a:t>
            </a:r>
            <a:r>
              <a:rPr lang="fr-F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Justification du STP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972072"/>
          </a:xfrm>
        </p:spPr>
        <p:txBody>
          <a:bodyPr>
            <a:normAutofit/>
          </a:bodyPr>
          <a:lstStyle/>
          <a:p>
            <a:r>
              <a:rPr lang="fr-FR" dirty="0" smtClean="0"/>
              <a:t>Interactions médicamenteuses</a:t>
            </a:r>
            <a:endParaRPr lang="fr-FR" dirty="0"/>
          </a:p>
        </p:txBody>
      </p:sp>
      <p:pic>
        <p:nvPicPr>
          <p:cNvPr id="5" name="Picture 8" descr="http://www.grid-france.fr/images/actualites/interaction-medicamenteuse-du-pamplemous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719" y="3143248"/>
            <a:ext cx="3043233" cy="2786058"/>
          </a:xfrm>
          <a:prstGeom prst="rect">
            <a:avLst/>
          </a:prstGeom>
          <a:noFill/>
        </p:spPr>
      </p:pic>
      <p:pic>
        <p:nvPicPr>
          <p:cNvPr id="6" name="Picture 10" descr="http://img.planet.fr/sites/all/modules/gc/qy/resip_medicament_equivalent/img/atten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14177"/>
            <a:ext cx="2928958" cy="3115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Processus du STP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2485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Processus du STP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88840"/>
            <a:ext cx="7858180" cy="474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42928" y="274638"/>
            <a:ext cx="8229600" cy="1143000"/>
          </a:xfrm>
        </p:spPr>
        <p:txBody>
          <a:bodyPr/>
          <a:lstStyle/>
          <a:p>
            <a:r>
              <a:rPr lang="fr-FR" dirty="0" smtClean="0"/>
              <a:t>Processus du STP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7"/>
            <a:ext cx="8929718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Processus du STP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33538"/>
            <a:ext cx="8358246" cy="451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Paramètres de mesure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/>
              <a:t>Il est indispensable pour une bonne interprétation du résultat du dosage d’un médicament que :</a:t>
            </a:r>
          </a:p>
          <a:p>
            <a:pPr>
              <a:buFontTx/>
              <a:buChar char="-"/>
            </a:pPr>
            <a:r>
              <a:rPr lang="fr-FR" dirty="0" smtClean="0"/>
              <a:t>l’état </a:t>
            </a:r>
            <a:r>
              <a:rPr lang="fr-FR" dirty="0"/>
              <a:t>d’équilibre (</a:t>
            </a:r>
            <a:r>
              <a:rPr lang="fr-FR" dirty="0" err="1"/>
              <a:t>steady</a:t>
            </a:r>
            <a:r>
              <a:rPr lang="fr-FR" dirty="0"/>
              <a:t> state) soit atteint </a:t>
            </a:r>
            <a:r>
              <a:rPr lang="fr-FR" dirty="0" smtClean="0"/>
              <a:t>;</a:t>
            </a:r>
          </a:p>
          <a:p>
            <a:pPr>
              <a:buFontTx/>
              <a:buChar char="-"/>
            </a:pPr>
            <a:r>
              <a:rPr lang="fr-FR" dirty="0" smtClean="0"/>
              <a:t>le </a:t>
            </a:r>
            <a:r>
              <a:rPr lang="fr-FR" dirty="0"/>
              <a:t>temps du prélèvement par rapport à la dernière administration soit respecté </a:t>
            </a:r>
            <a:r>
              <a:rPr lang="fr-FR" dirty="0" smtClean="0"/>
              <a:t>;</a:t>
            </a:r>
          </a:p>
          <a:p>
            <a:pPr>
              <a:buFontTx/>
              <a:buChar char="-"/>
            </a:pPr>
            <a:r>
              <a:rPr lang="fr-FR" dirty="0" smtClean="0"/>
              <a:t>les </a:t>
            </a:r>
            <a:r>
              <a:rPr lang="fr-FR" dirty="0"/>
              <a:t>conditions de prélèvement soient respectées (bons milieux biologiques, conditions </a:t>
            </a:r>
            <a:r>
              <a:rPr lang="fr-FR" dirty="0" smtClean="0"/>
              <a:t>de conservation </a:t>
            </a:r>
            <a:r>
              <a:rPr lang="fr-FR" dirty="0"/>
              <a:t>du prélèvement…).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Le </a:t>
            </a:r>
            <a:r>
              <a:rPr lang="fr-FR" dirty="0"/>
              <a:t>non respect de ces conditions peut conduire à une adaptation de posologie à tort.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Paramètres de mesure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Taux </a:t>
            </a:r>
            <a:r>
              <a:rPr lang="fr-FR" b="1" dirty="0"/>
              <a:t>résiduel: </a:t>
            </a:r>
            <a:r>
              <a:rPr lang="fr-FR" b="1" dirty="0" smtClean="0"/>
              <a:t>Concentration minimale</a:t>
            </a:r>
            <a:endParaRPr lang="fr-FR" b="1" dirty="0"/>
          </a:p>
          <a:p>
            <a:pPr>
              <a:buNone/>
            </a:pPr>
            <a:r>
              <a:rPr lang="fr-FR" dirty="0"/>
              <a:t>mesurée avant </a:t>
            </a:r>
            <a:r>
              <a:rPr lang="fr-FR" dirty="0" smtClean="0"/>
              <a:t>l’administration suivante</a:t>
            </a:r>
            <a:r>
              <a:rPr lang="fr-FR" dirty="0"/>
              <a:t>.</a:t>
            </a:r>
          </a:p>
          <a:p>
            <a:r>
              <a:rPr lang="fr-FR" b="1" dirty="0"/>
              <a:t>Pic sérique: Concentration maximale</a:t>
            </a:r>
          </a:p>
          <a:p>
            <a:pPr>
              <a:buNone/>
            </a:pPr>
            <a:r>
              <a:rPr lang="fr-FR" dirty="0"/>
              <a:t>atteinte dans l’organisme, </a:t>
            </a:r>
            <a:r>
              <a:rPr lang="fr-FR" dirty="0" smtClean="0"/>
              <a:t>à l’état </a:t>
            </a:r>
            <a:r>
              <a:rPr lang="fr-FR" dirty="0"/>
              <a:t>d’équilibre (fin de perf</a:t>
            </a:r>
            <a:r>
              <a:rPr lang="fr-FR" dirty="0" smtClean="0"/>
              <a:t>., ½ </a:t>
            </a:r>
            <a:r>
              <a:rPr lang="fr-FR" dirty="0"/>
              <a:t>h après i.v., ou T </a:t>
            </a:r>
            <a:r>
              <a:rPr lang="fr-FR" dirty="0" smtClean="0"/>
              <a:t>après prise </a:t>
            </a:r>
            <a:r>
              <a:rPr lang="fr-FR" dirty="0"/>
              <a:t>par voie orale)</a:t>
            </a:r>
          </a:p>
          <a:p>
            <a:r>
              <a:rPr lang="fr-FR" b="1" dirty="0"/>
              <a:t>Taux sanguin: Concentration en </a:t>
            </a:r>
            <a:r>
              <a:rPr lang="fr-FR" b="1" dirty="0" smtClean="0"/>
              <a:t>médicament </a:t>
            </a:r>
            <a:r>
              <a:rPr lang="fr-FR" dirty="0" smtClean="0"/>
              <a:t>mesurée </a:t>
            </a:r>
            <a:r>
              <a:rPr lang="fr-FR" dirty="0"/>
              <a:t>lors d’une </a:t>
            </a:r>
            <a:r>
              <a:rPr lang="fr-FR" dirty="0" err="1"/>
              <a:t>admin</a:t>
            </a:r>
            <a:r>
              <a:rPr lang="fr-FR" dirty="0"/>
              <a:t>. </a:t>
            </a:r>
            <a:r>
              <a:rPr lang="fr-FR" dirty="0" smtClean="0"/>
              <a:t>En perfusion continue à n’importe quel moment 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1709760"/>
            <a:ext cx="83343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médicament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Antibiotique « temps dépendant »: </a:t>
            </a:r>
            <a:r>
              <a:rPr lang="fr-FR" dirty="0" err="1" smtClean="0"/>
              <a:t>Vancomycine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                            </a:t>
            </a:r>
            <a:r>
              <a:rPr lang="fr-FR" dirty="0" err="1" smtClean="0"/>
              <a:t>Cmin</a:t>
            </a:r>
            <a:r>
              <a:rPr lang="fr-FR" dirty="0" smtClean="0"/>
              <a:t> 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77867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6202940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NB:  possibilité </a:t>
            </a:r>
            <a:r>
              <a:rPr lang="fr-FR" b="1" dirty="0"/>
              <a:t>d’administration en perfusion </a:t>
            </a:r>
            <a:r>
              <a:rPr lang="fr-FR" b="1" dirty="0" smtClean="0"/>
              <a:t>continue en cas de clairance rénale accélérée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médicament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fr-FR" dirty="0" smtClean="0"/>
              <a:t>Antibiotique « concentration dépendant »: Gentamicine (</a:t>
            </a:r>
            <a:r>
              <a:rPr lang="fr-FR" dirty="0" err="1" smtClean="0"/>
              <a:t>Cmin</a:t>
            </a:r>
            <a:r>
              <a:rPr lang="fr-FR" dirty="0" smtClean="0"/>
              <a:t> et </a:t>
            </a:r>
            <a:r>
              <a:rPr lang="fr-FR" dirty="0" err="1" smtClean="0"/>
              <a:t>Cmax</a:t>
            </a:r>
            <a:r>
              <a:rPr lang="fr-FR" dirty="0" smtClean="0"/>
              <a:t>)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09897"/>
            <a:ext cx="67627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291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/>
              <a:t>Problèmes pour certaines molécules, </a:t>
            </a:r>
            <a:r>
              <a:rPr lang="fr-FR" b="1" dirty="0" smtClean="0"/>
              <a:t>au niveau </a:t>
            </a:r>
            <a:r>
              <a:rPr lang="fr-FR" b="1" dirty="0"/>
              <a:t>pharmacocinétiques:</a:t>
            </a:r>
          </a:p>
          <a:p>
            <a:r>
              <a:rPr lang="fr-FR" b="1" dirty="0"/>
              <a:t>Grandes variations </a:t>
            </a:r>
            <a:r>
              <a:rPr lang="fr-FR" b="1" dirty="0" err="1"/>
              <a:t>inter-individuelles</a:t>
            </a:r>
            <a:r>
              <a:rPr lang="fr-FR" b="1" dirty="0"/>
              <a:t>.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     - Variations </a:t>
            </a:r>
            <a:r>
              <a:rPr lang="fr-FR" dirty="0"/>
              <a:t>des </a:t>
            </a:r>
            <a:r>
              <a:rPr lang="fr-FR" dirty="0" smtClean="0"/>
              <a:t>profils </a:t>
            </a:r>
            <a:r>
              <a:rPr lang="fr-FR" dirty="0"/>
              <a:t>de </a:t>
            </a:r>
            <a:r>
              <a:rPr lang="fr-FR" dirty="0" smtClean="0"/>
              <a:t>résorption,  de métabolisme ou d’excrétion</a:t>
            </a:r>
            <a:endParaRPr lang="fr-FR" dirty="0"/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     - Allure </a:t>
            </a:r>
            <a:r>
              <a:rPr lang="fr-FR" dirty="0"/>
              <a:t>des courbes</a:t>
            </a:r>
            <a:r>
              <a:rPr lang="fr-FR" dirty="0" smtClean="0"/>
              <a:t>: </a:t>
            </a:r>
          </a:p>
          <a:p>
            <a:pPr>
              <a:buNone/>
            </a:pPr>
            <a:r>
              <a:rPr lang="fr-FR" dirty="0" smtClean="0"/>
              <a:t>     "</a:t>
            </a:r>
            <a:r>
              <a:rPr lang="fr-FR" dirty="0"/>
              <a:t>concentrations plasmatique " / " temps </a:t>
            </a:r>
            <a:r>
              <a:rPr lang="fr-FR" dirty="0" smtClean="0"/>
              <a:t>post administration   </a:t>
            </a:r>
          </a:p>
          <a:p>
            <a:pPr>
              <a:buNone/>
            </a:pPr>
            <a:r>
              <a:rPr lang="fr-FR" dirty="0" smtClean="0"/>
              <a:t>           différentes </a:t>
            </a:r>
            <a:r>
              <a:rPr lang="fr-FR" dirty="0"/>
              <a:t>d’un patient à l’autre.</a:t>
            </a:r>
          </a:p>
          <a:p>
            <a:r>
              <a:rPr lang="fr-FR" b="1" dirty="0" smtClean="0"/>
              <a:t>Aire </a:t>
            </a:r>
            <a:r>
              <a:rPr lang="fr-FR" b="1" dirty="0"/>
              <a:t>sous la courbe (AUC) de ces courbes:</a:t>
            </a:r>
          </a:p>
          <a:p>
            <a:pPr>
              <a:buNone/>
            </a:pPr>
            <a:r>
              <a:rPr lang="fr-FR" dirty="0"/>
              <a:t>seul paramètre donnant une notion de l’exposition </a:t>
            </a:r>
            <a:r>
              <a:rPr lang="fr-FR" dirty="0" smtClean="0"/>
              <a:t>de l’organisme </a:t>
            </a:r>
            <a:r>
              <a:rPr lang="fr-FR" dirty="0"/>
              <a:t>à la molécule.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médicament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Line 3"/>
          <p:cNvSpPr>
            <a:spLocks noChangeShapeType="1"/>
          </p:cNvSpPr>
          <p:nvPr/>
        </p:nvSpPr>
        <p:spPr bwMode="auto">
          <a:xfrm>
            <a:off x="1524000" y="2209800"/>
            <a:ext cx="0" cy="396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1524000" y="6172200"/>
            <a:ext cx="64346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 flipV="1">
            <a:off x="1524000" y="2514600"/>
            <a:ext cx="1557867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184" name="Arc 8"/>
          <p:cNvSpPr>
            <a:spLocks/>
          </p:cNvSpPr>
          <p:nvPr/>
        </p:nvSpPr>
        <p:spPr bwMode="auto">
          <a:xfrm>
            <a:off x="3087511" y="2514600"/>
            <a:ext cx="3589867" cy="33528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 flipH="1">
            <a:off x="1524000" y="2514600"/>
            <a:ext cx="1557867" cy="0"/>
          </a:xfrm>
          <a:prstGeom prst="line">
            <a:avLst/>
          </a:prstGeom>
          <a:noFill/>
          <a:ln w="25400">
            <a:solidFill>
              <a:srgbClr val="FF3300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186" name="Line 10"/>
          <p:cNvSpPr>
            <a:spLocks noChangeShapeType="1"/>
          </p:cNvSpPr>
          <p:nvPr/>
        </p:nvSpPr>
        <p:spPr bwMode="auto">
          <a:xfrm flipV="1">
            <a:off x="3285067" y="3505200"/>
            <a:ext cx="1151467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4368800" y="3124200"/>
            <a:ext cx="88053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00CC00"/>
                </a:solidFill>
              </a:rPr>
              <a:t>AUC</a:t>
            </a:r>
            <a:r>
              <a:rPr lang="fr-FR" dirty="0" smtClean="0">
                <a:solidFill>
                  <a:srgbClr val="00CC00"/>
                </a:solidFill>
              </a:rPr>
              <a:t> </a:t>
            </a:r>
            <a:endParaRPr lang="fr-FR" dirty="0">
              <a:solidFill>
                <a:srgbClr val="00CC00"/>
              </a:solidFill>
            </a:endParaRP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304800" y="2362200"/>
            <a:ext cx="10160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3300"/>
                </a:solidFill>
              </a:rPr>
              <a:t>C </a:t>
            </a:r>
            <a:r>
              <a:rPr lang="fr-FR" b="1" dirty="0" smtClean="0">
                <a:solidFill>
                  <a:srgbClr val="FF3300"/>
                </a:solidFill>
              </a:rPr>
              <a:t>2</a:t>
            </a:r>
            <a:endParaRPr lang="fr-FR" b="1" dirty="0">
              <a:solidFill>
                <a:srgbClr val="FF3300"/>
              </a:solidFill>
            </a:endParaRPr>
          </a:p>
        </p:txBody>
      </p:sp>
      <p:sp>
        <p:nvSpPr>
          <p:cNvPr id="178189" name="Rectangle 13"/>
          <p:cNvSpPr>
            <a:spLocks noChangeArrowheads="1"/>
          </p:cNvSpPr>
          <p:nvPr/>
        </p:nvSpPr>
        <p:spPr bwMode="auto">
          <a:xfrm>
            <a:off x="1031445" y="5733256"/>
            <a:ext cx="94826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/>
              <a:t>C0</a:t>
            </a:r>
            <a:endParaRPr lang="fr-FR" b="1" dirty="0"/>
          </a:p>
        </p:txBody>
      </p:sp>
      <p:sp>
        <p:nvSpPr>
          <p:cNvPr id="178190" name="Rectangle 14"/>
          <p:cNvSpPr>
            <a:spLocks noChangeArrowheads="1"/>
          </p:cNvSpPr>
          <p:nvPr/>
        </p:nvSpPr>
        <p:spPr bwMode="auto">
          <a:xfrm>
            <a:off x="6228185" y="6237312"/>
            <a:ext cx="93610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FFFF00"/>
                </a:solidFill>
              </a:rPr>
              <a:t>   12 h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 flipH="1">
            <a:off x="1862667" y="3276600"/>
            <a:ext cx="1286933" cy="28956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 flipH="1">
            <a:off x="2201334" y="3733800"/>
            <a:ext cx="1083733" cy="24384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199" name="Line 23"/>
          <p:cNvSpPr>
            <a:spLocks noChangeShapeType="1"/>
          </p:cNvSpPr>
          <p:nvPr/>
        </p:nvSpPr>
        <p:spPr bwMode="auto">
          <a:xfrm flipH="1">
            <a:off x="2607734" y="4114800"/>
            <a:ext cx="880533" cy="20574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200" name="Line 24"/>
          <p:cNvSpPr>
            <a:spLocks noChangeShapeType="1"/>
          </p:cNvSpPr>
          <p:nvPr/>
        </p:nvSpPr>
        <p:spPr bwMode="auto">
          <a:xfrm flipH="1">
            <a:off x="3014133" y="4419600"/>
            <a:ext cx="677333" cy="17526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 flipH="1">
            <a:off x="3352800" y="4724400"/>
            <a:ext cx="541867" cy="14478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202" name="Line 26"/>
          <p:cNvSpPr>
            <a:spLocks noChangeShapeType="1"/>
          </p:cNvSpPr>
          <p:nvPr/>
        </p:nvSpPr>
        <p:spPr bwMode="auto">
          <a:xfrm flipH="1">
            <a:off x="3691467" y="4953000"/>
            <a:ext cx="474133" cy="12192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203" name="Line 27"/>
          <p:cNvSpPr>
            <a:spLocks noChangeShapeType="1"/>
          </p:cNvSpPr>
          <p:nvPr/>
        </p:nvSpPr>
        <p:spPr bwMode="auto">
          <a:xfrm>
            <a:off x="6671733" y="586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204" name="Rectangle 28"/>
          <p:cNvSpPr>
            <a:spLocks noChangeArrowheads="1"/>
          </p:cNvSpPr>
          <p:nvPr/>
        </p:nvSpPr>
        <p:spPr bwMode="auto">
          <a:xfrm>
            <a:off x="7687733" y="5715000"/>
            <a:ext cx="10160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temps</a:t>
            </a:r>
          </a:p>
        </p:txBody>
      </p:sp>
      <p:sp>
        <p:nvSpPr>
          <p:cNvPr id="178205" name="Rectangle 29"/>
          <p:cNvSpPr>
            <a:spLocks noChangeArrowheads="1"/>
          </p:cNvSpPr>
          <p:nvPr/>
        </p:nvSpPr>
        <p:spPr bwMode="auto">
          <a:xfrm>
            <a:off x="101600" y="1905000"/>
            <a:ext cx="209973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/>
              <a:t>Concentrations</a:t>
            </a:r>
            <a:endParaRPr lang="fr-FR" dirty="0"/>
          </a:p>
        </p:txBody>
      </p:sp>
      <p:sp>
        <p:nvSpPr>
          <p:cNvPr id="178206" name="Line 30"/>
          <p:cNvSpPr>
            <a:spLocks noChangeShapeType="1"/>
          </p:cNvSpPr>
          <p:nvPr/>
        </p:nvSpPr>
        <p:spPr bwMode="auto">
          <a:xfrm flipH="1">
            <a:off x="4030133" y="5105400"/>
            <a:ext cx="406400" cy="10668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207" name="Line 31"/>
          <p:cNvSpPr>
            <a:spLocks noChangeShapeType="1"/>
          </p:cNvSpPr>
          <p:nvPr/>
        </p:nvSpPr>
        <p:spPr bwMode="auto">
          <a:xfrm flipH="1">
            <a:off x="4436534" y="5334000"/>
            <a:ext cx="270933" cy="8382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208" name="Line 32"/>
          <p:cNvSpPr>
            <a:spLocks noChangeShapeType="1"/>
          </p:cNvSpPr>
          <p:nvPr/>
        </p:nvSpPr>
        <p:spPr bwMode="auto">
          <a:xfrm flipH="1">
            <a:off x="4775200" y="5486400"/>
            <a:ext cx="203200" cy="6858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209" name="Line 33"/>
          <p:cNvSpPr>
            <a:spLocks noChangeShapeType="1"/>
          </p:cNvSpPr>
          <p:nvPr/>
        </p:nvSpPr>
        <p:spPr bwMode="auto">
          <a:xfrm flipH="1">
            <a:off x="5113867" y="5638800"/>
            <a:ext cx="203200" cy="5334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210" name="Line 34"/>
          <p:cNvSpPr>
            <a:spLocks noChangeShapeType="1"/>
          </p:cNvSpPr>
          <p:nvPr/>
        </p:nvSpPr>
        <p:spPr bwMode="auto">
          <a:xfrm flipH="1">
            <a:off x="5452533" y="5715000"/>
            <a:ext cx="135467" cy="4572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211" name="Line 35"/>
          <p:cNvSpPr>
            <a:spLocks noChangeShapeType="1"/>
          </p:cNvSpPr>
          <p:nvPr/>
        </p:nvSpPr>
        <p:spPr bwMode="auto">
          <a:xfrm flipH="1">
            <a:off x="5723467" y="5715000"/>
            <a:ext cx="135467" cy="4572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212" name="Line 36"/>
          <p:cNvSpPr>
            <a:spLocks noChangeShapeType="1"/>
          </p:cNvSpPr>
          <p:nvPr/>
        </p:nvSpPr>
        <p:spPr bwMode="auto">
          <a:xfrm flipH="1">
            <a:off x="5994400" y="5791200"/>
            <a:ext cx="135467" cy="3810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213" name="Line 37"/>
          <p:cNvSpPr>
            <a:spLocks noChangeShapeType="1"/>
          </p:cNvSpPr>
          <p:nvPr/>
        </p:nvSpPr>
        <p:spPr bwMode="auto">
          <a:xfrm flipH="1">
            <a:off x="6265333" y="5867400"/>
            <a:ext cx="135467" cy="3048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214" name="Line 38"/>
          <p:cNvSpPr>
            <a:spLocks noChangeShapeType="1"/>
          </p:cNvSpPr>
          <p:nvPr/>
        </p:nvSpPr>
        <p:spPr bwMode="auto">
          <a:xfrm flipH="1">
            <a:off x="6536267" y="5867400"/>
            <a:ext cx="135467" cy="3048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8221" name="Rectangle 45"/>
          <p:cNvSpPr>
            <a:spLocks noChangeArrowheads="1"/>
          </p:cNvSpPr>
          <p:nvPr/>
        </p:nvSpPr>
        <p:spPr bwMode="auto">
          <a:xfrm>
            <a:off x="5452534" y="4419600"/>
            <a:ext cx="352213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cxnSp>
        <p:nvCxnSpPr>
          <p:cNvPr id="46" name="Connecteur droit 45"/>
          <p:cNvCxnSpPr>
            <a:stCxn id="178185" idx="0"/>
            <a:endCxn id="178200" idx="1"/>
          </p:cNvCxnSpPr>
          <p:nvPr/>
        </p:nvCxnSpPr>
        <p:spPr>
          <a:xfrm rot="5400000">
            <a:off x="1219200" y="4309533"/>
            <a:ext cx="3657600" cy="67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2627784" y="6237312"/>
            <a:ext cx="93610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FFFF00"/>
                </a:solidFill>
              </a:rPr>
              <a:t>   2 h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765048" y="152384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4400" dirty="0"/>
              <a:t>Exemple de médicament 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643042" y="6263366"/>
            <a:ext cx="58326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  Paramètres du STP de la Ciclosporine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43834" y="857232"/>
            <a:ext cx="114300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857224" y="5572140"/>
            <a:ext cx="785818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14282" y="2285992"/>
            <a:ext cx="785818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286248" y="3071810"/>
            <a:ext cx="785818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755556" y="1428736"/>
            <a:ext cx="8531352" cy="44958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fr-FR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Immunosuppresseur (ciclosporine)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7" grpId="0"/>
      <p:bldP spid="178188" grpId="0"/>
      <p:bldP spid="178189" grpId="0"/>
      <p:bldP spid="37" grpId="0" animBg="1"/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médicament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fr-FR" dirty="0" smtClean="0"/>
              <a:t>Immunosuppresseur (ciclosporine)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842968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médicament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fr-FR" dirty="0" smtClean="0"/>
              <a:t>Immunosuppresseur (ciclosporine)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8358214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médicament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fr-FR" dirty="0" smtClean="0"/>
              <a:t>Immunosuppresseur (ciclosporine)</a:t>
            </a:r>
          </a:p>
          <a:p>
            <a:pPr>
              <a:buNone/>
            </a:pPr>
            <a:r>
              <a:rPr lang="fr-FR" dirty="0" smtClean="0"/>
              <a:t>AUC: nombre de prélèvements important sur 12h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52707"/>
            <a:ext cx="6324600" cy="410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médicament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fr-FR" dirty="0" smtClean="0"/>
              <a:t>Immunosuppresseur (ciclosporine)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80724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fr-FR" dirty="0" smtClean="0"/>
              <a:t>Intérêt de l’adaptation de posologie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solidFill>
              <a:schemeClr val="bg1"/>
            </a:solidFill>
          </a:ln>
        </p:spPr>
        <p:txBody>
          <a:bodyPr vert="horz">
            <a:norm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84" y="71438"/>
            <a:ext cx="4572032" cy="5714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Posologie habituelle du médicament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2285984" y="928670"/>
            <a:ext cx="457203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Examen clinique 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3357554" y="1714488"/>
            <a:ext cx="242889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Bon contrôle 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71406" y="1714488"/>
            <a:ext cx="293848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Apparition de signes de surdosage 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6134112" y="1714488"/>
            <a:ext cx="293848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Inefficacité 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2285984" y="2786058"/>
            <a:ext cx="4572032" cy="6429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Mesure de la concentration plasmatique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428596" y="3929066"/>
            <a:ext cx="242889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Demandée 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142844" y="4714884"/>
            <a:ext cx="1357290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élevée 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1928794" y="4714884"/>
            <a:ext cx="1357290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normale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142844" y="5357826"/>
            <a:ext cx="1428760" cy="140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Réduire la dose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1928794" y="5357826"/>
            <a:ext cx="1428760" cy="136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Rechercher une autre origine aux signes de surdosage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3857620" y="3929066"/>
            <a:ext cx="1571636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Inutile 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3929058" y="5357826"/>
            <a:ext cx="1428760" cy="140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Continuer le même traitement à la même posologie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6858016" y="3929066"/>
            <a:ext cx="1571636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Demandée  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5857884" y="4714884"/>
            <a:ext cx="1357290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élevée </a:t>
            </a:r>
            <a:endParaRPr lang="fr-FR" b="1" dirty="0"/>
          </a:p>
        </p:txBody>
      </p:sp>
      <p:sp>
        <p:nvSpPr>
          <p:cNvPr id="20" name="Rectangle 19"/>
          <p:cNvSpPr/>
          <p:nvPr/>
        </p:nvSpPr>
        <p:spPr>
          <a:xfrm>
            <a:off x="7715304" y="4714884"/>
            <a:ext cx="1357290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normale</a:t>
            </a:r>
            <a:endParaRPr lang="fr-FR" b="1" dirty="0"/>
          </a:p>
        </p:txBody>
      </p:sp>
      <p:sp>
        <p:nvSpPr>
          <p:cNvPr id="21" name="Rectangle 20"/>
          <p:cNvSpPr/>
          <p:nvPr/>
        </p:nvSpPr>
        <p:spPr>
          <a:xfrm>
            <a:off x="5857884" y="5357826"/>
            <a:ext cx="1428760" cy="140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Changer de médicaments ou faire une association </a:t>
            </a:r>
            <a:endParaRPr lang="fr-FR" b="1" dirty="0"/>
          </a:p>
        </p:txBody>
      </p:sp>
      <p:sp>
        <p:nvSpPr>
          <p:cNvPr id="22" name="Rectangle 21"/>
          <p:cNvSpPr/>
          <p:nvPr/>
        </p:nvSpPr>
        <p:spPr>
          <a:xfrm>
            <a:off x="7643834" y="5357826"/>
            <a:ext cx="1428760" cy="136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Augmenter la dose </a:t>
            </a:r>
            <a:endParaRPr lang="fr-FR" b="1" dirty="0"/>
          </a:p>
        </p:txBody>
      </p:sp>
      <p:sp>
        <p:nvSpPr>
          <p:cNvPr id="23" name="Flèche vers le bas 22"/>
          <p:cNvSpPr/>
          <p:nvPr/>
        </p:nvSpPr>
        <p:spPr>
          <a:xfrm>
            <a:off x="4071934" y="642918"/>
            <a:ext cx="85725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/>
          <p:cNvCxnSpPr/>
          <p:nvPr/>
        </p:nvCxnSpPr>
        <p:spPr>
          <a:xfrm rot="10800000">
            <a:off x="1285853" y="1142984"/>
            <a:ext cx="100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10800000">
            <a:off x="6850148" y="1141395"/>
            <a:ext cx="100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5400000">
            <a:off x="1000894" y="142873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>
            <a:off x="7573190" y="142794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5400000">
            <a:off x="4357356" y="1604570"/>
            <a:ext cx="288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5400000">
            <a:off x="1069058" y="2532702"/>
            <a:ext cx="43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5400000">
            <a:off x="4285356" y="2501198"/>
            <a:ext cx="43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5400000">
            <a:off x="7642942" y="2501198"/>
            <a:ext cx="43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10800000">
            <a:off x="1277984" y="3142454"/>
            <a:ext cx="100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5400000">
            <a:off x="900777" y="3520454"/>
            <a:ext cx="75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10800000">
            <a:off x="6858016" y="3141659"/>
            <a:ext cx="100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rot="5400000">
            <a:off x="7488810" y="3520454"/>
            <a:ext cx="75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5400000">
            <a:off x="4267356" y="3662206"/>
            <a:ext cx="468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générales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Etat d’équilibre </a:t>
            </a:r>
          </a:p>
          <a:p>
            <a:pPr>
              <a:buNone/>
            </a:pPr>
            <a:r>
              <a:rPr lang="fr-FR" dirty="0" smtClean="0"/>
              <a:t>Accumulation </a:t>
            </a:r>
            <a:r>
              <a:rPr lang="fr-FR" dirty="0"/>
              <a:t>de la molécule dans l’organisme,</a:t>
            </a:r>
          </a:p>
          <a:p>
            <a:pPr>
              <a:buNone/>
            </a:pPr>
            <a:r>
              <a:rPr lang="fr-FR" dirty="0"/>
              <a:t>jusqu’à obtention d’un équilibre, où </a:t>
            </a:r>
            <a:r>
              <a:rPr lang="fr-FR" dirty="0" smtClean="0"/>
              <a:t>les concentration plasmatiques du médicament restent stables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857628"/>
            <a:ext cx="633889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/>
          <p:cNvGraphicFramePr/>
          <p:nvPr/>
        </p:nvGraphicFramePr>
        <p:xfrm>
          <a:off x="357158" y="1785926"/>
          <a:ext cx="8501122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203504" y="6428184"/>
            <a:ext cx="1905000" cy="457200"/>
          </a:xfrm>
        </p:spPr>
        <p:txBody>
          <a:bodyPr/>
          <a:lstStyle/>
          <a:p>
            <a:fld id="{C7A183DB-2CDD-404D-8734-02578D7BED2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Ellipse 5"/>
          <p:cNvSpPr/>
          <p:nvPr/>
        </p:nvSpPr>
        <p:spPr bwMode="auto">
          <a:xfrm>
            <a:off x="4143372" y="2993532"/>
            <a:ext cx="1800200" cy="8640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</a:rPr>
              <a:t>Oubli d’une dose</a:t>
            </a:r>
          </a:p>
        </p:txBody>
      </p:sp>
      <p:cxnSp>
        <p:nvCxnSpPr>
          <p:cNvPr id="7" name="Connecteur droit avec flèche 6"/>
          <p:cNvCxnSpPr/>
          <p:nvPr/>
        </p:nvCxnSpPr>
        <p:spPr bwMode="auto">
          <a:xfrm rot="5400000">
            <a:off x="4784431" y="4211347"/>
            <a:ext cx="57685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cteur droit 8"/>
          <p:cNvCxnSpPr/>
          <p:nvPr/>
        </p:nvCxnSpPr>
        <p:spPr bwMode="auto">
          <a:xfrm>
            <a:off x="1407404" y="2857496"/>
            <a:ext cx="7308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990600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 smtClean="0"/>
              <a:t>Influence de l’oubli d’une dose dans l’évolution des concentrations plasmatiques de la </a:t>
            </a:r>
            <a:r>
              <a:rPr lang="fr-FR" sz="2400" b="1" dirty="0" err="1" smtClean="0"/>
              <a:t>vancomycine</a:t>
            </a:r>
            <a:endParaRPr lang="fr-FR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B459361-9EB4-4AB5-8388-62B3CE4D1D4C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203848" y="3933056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 ans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 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" y="2000240"/>
            <a:ext cx="8999984" cy="41764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928662" y="6274378"/>
            <a:ext cx="7974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          Evolution des concentrations de ciclosporine du patient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724696" y="1482524"/>
            <a:ext cx="2036391" cy="40011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NEPHROTOXICITÉ</a:t>
            </a:r>
            <a:endParaRPr lang="fr-FR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187624" y="5498422"/>
            <a:ext cx="1800200" cy="2880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13/08/2010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2987824" y="5498422"/>
            <a:ext cx="1800200" cy="2880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24/09/2010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4860032" y="5498422"/>
            <a:ext cx="1800200" cy="2880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18/09/2010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6732240" y="5498422"/>
            <a:ext cx="1800200" cy="2880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20/10/2010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500034" y="21429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Corrélation entre effets secondaires de la ciclosporine et les concentrations plasmatiques élevées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5" grpId="0"/>
      <p:bldP spid="2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76561"/>
            <a:ext cx="8215369" cy="39727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467272" y="6084004"/>
            <a:ext cx="73532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 smtClean="0"/>
              <a:t>          Evolution </a:t>
            </a:r>
            <a:r>
              <a:rPr lang="fr-FR" b="1" dirty="0"/>
              <a:t>de la </a:t>
            </a:r>
            <a:r>
              <a:rPr lang="fr-FR" b="1" dirty="0" err="1"/>
              <a:t>tacrolémie</a:t>
            </a:r>
            <a:r>
              <a:rPr lang="fr-FR" b="1" dirty="0"/>
              <a:t> chez le patient </a:t>
            </a:r>
            <a:r>
              <a:rPr lang="fr-FR" b="1" dirty="0" smtClean="0"/>
              <a:t>B.M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400" b="1" dirty="0" smtClean="0"/>
              <a:t>Influence de l’interaction médicamenteuse sur les </a:t>
            </a:r>
            <a:r>
              <a:rPr lang="fr-FR" sz="2400" b="1" dirty="0" err="1" smtClean="0"/>
              <a:t>tacrolémies</a:t>
            </a:r>
            <a:r>
              <a:rPr lang="fr-FR" sz="2400" b="1" dirty="0" smtClean="0"/>
              <a:t>: </a:t>
            </a:r>
            <a:br>
              <a:rPr lang="fr-FR" sz="2400" b="1" dirty="0" smtClean="0"/>
            </a:br>
            <a:r>
              <a:rPr lang="fr-FR" sz="2400" b="1" dirty="0" err="1" smtClean="0"/>
              <a:t>Tacrolimus</a:t>
            </a:r>
            <a:r>
              <a:rPr lang="fr-FR" sz="2400" b="1" dirty="0" smtClean="0"/>
              <a:t> + </a:t>
            </a:r>
            <a:r>
              <a:rPr lang="fr-FR" sz="2400" b="1" dirty="0" err="1" smtClean="0"/>
              <a:t>Omeprazole</a:t>
            </a:r>
            <a:r>
              <a:rPr lang="fr-FR" sz="2400" b="1" dirty="0" smtClean="0"/>
              <a:t> (inhibiteur enzymatique)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/>
              <a:t>Le </a:t>
            </a:r>
            <a:r>
              <a:rPr lang="fr-FR" dirty="0" smtClean="0"/>
              <a:t>STP </a:t>
            </a:r>
            <a:r>
              <a:rPr lang="fr-FR" dirty="0"/>
              <a:t>consiste en l’ajustement </a:t>
            </a:r>
            <a:r>
              <a:rPr lang="fr-FR" dirty="0" err="1"/>
              <a:t>posologique</a:t>
            </a:r>
            <a:r>
              <a:rPr lang="fr-FR" dirty="0"/>
              <a:t> sur la base des mesures de concentration sanguine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Les </a:t>
            </a:r>
            <a:r>
              <a:rPr lang="fr-FR" dirty="0"/>
              <a:t>médicaments concernés sont caractérisés par des propriétés PK et PD spécifiques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Le </a:t>
            </a:r>
            <a:r>
              <a:rPr lang="fr-FR" dirty="0"/>
              <a:t>pilotage par </a:t>
            </a:r>
            <a:r>
              <a:rPr lang="fr-FR" dirty="0" smtClean="0"/>
              <a:t>STP </a:t>
            </a:r>
            <a:r>
              <a:rPr lang="fr-FR" dirty="0"/>
              <a:t>des médicaments possédant ces propriétés </a:t>
            </a:r>
            <a:r>
              <a:rPr lang="fr-FR" dirty="0" smtClean="0"/>
              <a:t>peut, </a:t>
            </a:r>
            <a:r>
              <a:rPr lang="fr-FR" dirty="0"/>
              <a:t>apporter un réel bénéfice au </a:t>
            </a:r>
            <a:r>
              <a:rPr lang="fr-FR" dirty="0" smtClean="0"/>
              <a:t>patient :</a:t>
            </a:r>
          </a:p>
          <a:p>
            <a:pPr>
              <a:buFontTx/>
              <a:buChar char="-"/>
            </a:pPr>
            <a:r>
              <a:rPr lang="fr-FR" dirty="0" smtClean="0"/>
              <a:t>Contrôle de l’adhérence ou de l’observance au traitement.</a:t>
            </a:r>
          </a:p>
          <a:p>
            <a:pPr>
              <a:buFontTx/>
              <a:buChar char="-"/>
            </a:pPr>
            <a:r>
              <a:rPr lang="fr-FR" dirty="0" smtClean="0"/>
              <a:t>Indicateur de prévention des effets secondaires.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/>
              <a:t>L’interprétation </a:t>
            </a:r>
            <a:r>
              <a:rPr lang="fr-FR" dirty="0"/>
              <a:t>doit cependant reposer sur des bases scientifiques solides et des outils adéquats </a:t>
            </a:r>
            <a:r>
              <a:rPr lang="fr-FR" dirty="0" smtClean="0"/>
              <a:t>!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Le STP permet d’adapter la posologie du médicament à marge thérapeutique étroit (efficacité et/ou toxicité) par une meilleure connaissance de leurs paramètres pharmacocinétiques.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Approche génétique et attitude thérapeutique.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929718" cy="4495800"/>
          </a:xfrm>
        </p:spPr>
        <p:txBody>
          <a:bodyPr/>
          <a:lstStyle/>
          <a:p>
            <a:pPr algn="just"/>
            <a:r>
              <a:rPr lang="fr-FR" dirty="0" smtClean="0"/>
              <a:t>Marge thérapeutique: elle est limitée par 2 niveaux</a:t>
            </a:r>
          </a:p>
          <a:p>
            <a:pPr algn="just">
              <a:buNone/>
            </a:pPr>
            <a:r>
              <a:rPr lang="fr-FR" dirty="0" smtClean="0"/>
              <a:t>-Concentration </a:t>
            </a:r>
            <a:r>
              <a:rPr lang="fr-FR" dirty="0"/>
              <a:t>minimale </a:t>
            </a:r>
            <a:r>
              <a:rPr lang="fr-FR" dirty="0" smtClean="0"/>
              <a:t>en dessous de laquelle on n’observe pas d’effet pharmacologique.</a:t>
            </a:r>
            <a:endParaRPr lang="fr-FR" dirty="0"/>
          </a:p>
          <a:p>
            <a:pPr algn="just">
              <a:buNone/>
            </a:pPr>
            <a:r>
              <a:rPr lang="fr-FR" dirty="0" smtClean="0"/>
              <a:t>-Concentration maximale au dessus de laquelle </a:t>
            </a:r>
            <a:r>
              <a:rPr lang="fr-FR" dirty="0"/>
              <a:t>apparaissent les effets </a:t>
            </a:r>
            <a:r>
              <a:rPr lang="fr-FR" dirty="0" smtClean="0"/>
              <a:t>indésirables ou toxiques.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143380"/>
            <a:ext cx="5572125" cy="247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générales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472518" cy="4972072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Marge thérapeutique</a:t>
            </a:r>
          </a:p>
          <a:p>
            <a:pPr algn="just">
              <a:buNone/>
            </a:pPr>
            <a:r>
              <a:rPr lang="fr-FR" dirty="0"/>
              <a:t>Déterminée en mesurant les concentrations chez </a:t>
            </a:r>
            <a:r>
              <a:rPr lang="fr-FR" dirty="0" smtClean="0"/>
              <a:t>de nombreux </a:t>
            </a:r>
            <a:r>
              <a:rPr lang="fr-FR" dirty="0"/>
              <a:t>malades:</a:t>
            </a:r>
          </a:p>
          <a:p>
            <a:pPr algn="just">
              <a:buNone/>
            </a:pPr>
            <a:r>
              <a:rPr lang="fr-FR" dirty="0" smtClean="0"/>
              <a:t>           - posologies différentes</a:t>
            </a:r>
          </a:p>
          <a:p>
            <a:pPr algn="just">
              <a:buNone/>
            </a:pPr>
            <a:r>
              <a:rPr lang="fr-FR" dirty="0"/>
              <a:t> </a:t>
            </a:r>
            <a:r>
              <a:rPr lang="fr-FR" dirty="0" smtClean="0"/>
              <a:t>          - réponse </a:t>
            </a:r>
            <a:r>
              <a:rPr lang="fr-FR" dirty="0"/>
              <a:t>au traitement </a:t>
            </a:r>
            <a:r>
              <a:rPr lang="fr-FR" dirty="0" smtClean="0"/>
              <a:t>satisfaisante</a:t>
            </a:r>
          </a:p>
          <a:p>
            <a:pPr algn="just">
              <a:buNone/>
            </a:pPr>
            <a:r>
              <a:rPr lang="fr-FR" dirty="0"/>
              <a:t> </a:t>
            </a:r>
            <a:r>
              <a:rPr lang="fr-FR" dirty="0" smtClean="0"/>
              <a:t>          - Notion </a:t>
            </a:r>
            <a:r>
              <a:rPr lang="fr-FR" dirty="0"/>
              <a:t>statistique, indice de prédiction d’activité et de </a:t>
            </a:r>
            <a:r>
              <a:rPr lang="fr-FR" dirty="0" smtClean="0"/>
              <a:t>sécurité</a:t>
            </a:r>
          </a:p>
          <a:p>
            <a:pPr algn="just">
              <a:buNone/>
            </a:pPr>
            <a:r>
              <a:rPr lang="fr-FR" dirty="0"/>
              <a:t> </a:t>
            </a:r>
            <a:r>
              <a:rPr lang="fr-FR" dirty="0" smtClean="0"/>
              <a:t>          - Pas </a:t>
            </a:r>
            <a:r>
              <a:rPr lang="fr-FR" dirty="0"/>
              <a:t>un critère absolu d’efficacité ou </a:t>
            </a:r>
            <a:r>
              <a:rPr lang="fr-FR" dirty="0" smtClean="0"/>
              <a:t>d’innocuité</a:t>
            </a:r>
            <a:r>
              <a:rPr lang="fr-FR" dirty="0"/>
              <a:t>.</a:t>
            </a:r>
            <a:endParaRPr lang="fr-FR" dirty="0" smtClean="0"/>
          </a:p>
          <a:p>
            <a:pPr algn="just">
              <a:buNone/>
            </a:pP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générales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-24"/>
            <a:ext cx="8153400" cy="990600"/>
          </a:xfrm>
        </p:spPr>
        <p:txBody>
          <a:bodyPr/>
          <a:lstStyle/>
          <a:p>
            <a:r>
              <a:rPr lang="fr-FR" dirty="0" smtClean="0"/>
              <a:t>Définition du STP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85804" y="2760689"/>
            <a:ext cx="865819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/>
              <a:t>Détermination </a:t>
            </a:r>
            <a:r>
              <a:rPr lang="fr-FR" dirty="0"/>
              <a:t>des concentrations d’un médicament dans les prélèvements biologiques afin de vérifier si elles se situent dans un intervalle thérapeutique </a:t>
            </a:r>
            <a:r>
              <a:rPr lang="fr-FR" dirty="0" err="1" smtClean="0"/>
              <a:t>pré-établi</a:t>
            </a:r>
            <a:r>
              <a:rPr lang="fr-FR" dirty="0" smtClean="0"/>
              <a:t> </a:t>
            </a:r>
            <a:r>
              <a:rPr lang="fr-FR" b="1" dirty="0" smtClean="0"/>
              <a:t>pour </a:t>
            </a:r>
            <a:r>
              <a:rPr lang="fr-FR" b="1" dirty="0"/>
              <a:t>adapter individuellement </a:t>
            </a:r>
            <a:r>
              <a:rPr lang="fr-FR" b="1" dirty="0" smtClean="0"/>
              <a:t>la posologie </a:t>
            </a:r>
            <a:r>
              <a:rPr lang="fr-FR" b="1" dirty="0"/>
              <a:t>:</a:t>
            </a:r>
          </a:p>
          <a:p>
            <a:r>
              <a:rPr lang="fr-FR" b="1" dirty="0" smtClean="0"/>
              <a:t>Etablissement </a:t>
            </a:r>
            <a:r>
              <a:rPr lang="fr-FR" b="1" dirty="0"/>
              <a:t>de la posologie </a:t>
            </a:r>
            <a:r>
              <a:rPr lang="fr-FR" b="1" dirty="0" smtClean="0"/>
              <a:t>optimale (Etre </a:t>
            </a:r>
            <a:r>
              <a:rPr lang="fr-FR" b="1" dirty="0"/>
              <a:t>efficace et non </a:t>
            </a:r>
            <a:r>
              <a:rPr lang="fr-FR" b="1" dirty="0" smtClean="0"/>
              <a:t>toxique)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2876" y="1600130"/>
            <a:ext cx="8929718" cy="83099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dirty="0"/>
              <a:t>STP = suivi thérapeutique </a:t>
            </a:r>
            <a:r>
              <a:rPr lang="fr-FR" sz="2400" dirty="0" smtClean="0"/>
              <a:t>pharmacologique = </a:t>
            </a:r>
            <a:r>
              <a:rPr lang="fr-FR" sz="2400" dirty="0"/>
              <a:t>TDM = </a:t>
            </a:r>
            <a:r>
              <a:rPr lang="fr-FR" sz="2400" dirty="0" err="1"/>
              <a:t>therapeutic</a:t>
            </a:r>
            <a:r>
              <a:rPr lang="fr-FR" sz="2400" dirty="0"/>
              <a:t> </a:t>
            </a:r>
            <a:r>
              <a:rPr lang="fr-FR" sz="2400" dirty="0" err="1"/>
              <a:t>drug</a:t>
            </a:r>
            <a:r>
              <a:rPr lang="fr-FR" sz="2400" dirty="0"/>
              <a:t>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du STP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/>
          <a:lstStyle/>
          <a:p>
            <a:pPr>
              <a:buNone/>
            </a:pPr>
            <a:r>
              <a:rPr lang="fr-FR" dirty="0"/>
              <a:t>Les 2 buts principaux sont :</a:t>
            </a:r>
          </a:p>
          <a:p>
            <a:pPr>
              <a:buNone/>
            </a:pPr>
            <a:r>
              <a:rPr lang="fr-FR" dirty="0"/>
              <a:t>• </a:t>
            </a:r>
            <a:r>
              <a:rPr lang="fr-FR" b="1" dirty="0"/>
              <a:t>Diminuer le taux d’échecs thérapeutiques,</a:t>
            </a:r>
          </a:p>
          <a:p>
            <a:pPr>
              <a:buNone/>
            </a:pPr>
            <a:r>
              <a:rPr lang="fr-FR" dirty="0" smtClean="0"/>
              <a:t>     – </a:t>
            </a:r>
            <a:r>
              <a:rPr lang="fr-FR" b="1" dirty="0"/>
              <a:t>liés à une mauvaise observance</a:t>
            </a:r>
          </a:p>
          <a:p>
            <a:pPr>
              <a:buNone/>
            </a:pPr>
            <a:r>
              <a:rPr lang="fr-FR" dirty="0" smtClean="0"/>
              <a:t>     – </a:t>
            </a:r>
            <a:r>
              <a:rPr lang="fr-FR" b="1" dirty="0"/>
              <a:t>ou à une dose </a:t>
            </a:r>
            <a:r>
              <a:rPr lang="fr-FR" b="1" dirty="0" smtClean="0"/>
              <a:t>insuffisante</a:t>
            </a:r>
          </a:p>
          <a:p>
            <a:pPr>
              <a:buNone/>
            </a:pPr>
            <a:endParaRPr lang="fr-FR" b="1" dirty="0"/>
          </a:p>
          <a:p>
            <a:pPr>
              <a:buNone/>
            </a:pPr>
            <a:r>
              <a:rPr lang="fr-FR" dirty="0"/>
              <a:t>• </a:t>
            </a:r>
            <a:r>
              <a:rPr lang="fr-FR" b="1" dirty="0" smtClean="0"/>
              <a:t>Réduire </a:t>
            </a:r>
            <a:r>
              <a:rPr lang="fr-FR" b="1" dirty="0"/>
              <a:t>la fréquence des effets indésirables</a:t>
            </a:r>
          </a:p>
          <a:p>
            <a:pPr>
              <a:buNone/>
            </a:pPr>
            <a:r>
              <a:rPr lang="fr-FR" b="1" dirty="0"/>
              <a:t>et/ou toxiques des </a:t>
            </a:r>
            <a:r>
              <a:rPr lang="fr-FR" b="1" dirty="0" smtClean="0"/>
              <a:t>médicaments liés </a:t>
            </a:r>
            <a:r>
              <a:rPr lang="fr-FR" b="1" dirty="0"/>
              <a:t>à une dose excessive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Population concernée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/>
              <a:t>Pour un patient donné, la mesure des concentrations sanguines ou plasmatiques est réalisé :</a:t>
            </a:r>
          </a:p>
          <a:p>
            <a:pPr>
              <a:buFontTx/>
              <a:buChar char="-"/>
            </a:pPr>
            <a:r>
              <a:rPr lang="fr-FR" dirty="0" smtClean="0"/>
              <a:t>Sujet âgé,</a:t>
            </a:r>
          </a:p>
          <a:p>
            <a:pPr>
              <a:buFontTx/>
              <a:buChar char="-"/>
            </a:pPr>
            <a:r>
              <a:rPr lang="fr-FR" dirty="0" smtClean="0"/>
              <a:t>Non observant ou non-réponse au traitement.</a:t>
            </a:r>
          </a:p>
          <a:p>
            <a:pPr>
              <a:buFontTx/>
              <a:buChar char="-"/>
            </a:pPr>
            <a:r>
              <a:rPr lang="fr-FR" dirty="0" smtClean="0"/>
              <a:t>Présence </a:t>
            </a:r>
            <a:r>
              <a:rPr lang="fr-FR" dirty="0"/>
              <a:t>des risques ou signes de </a:t>
            </a:r>
            <a:r>
              <a:rPr lang="fr-FR" dirty="0" smtClean="0"/>
              <a:t>surdosage,</a:t>
            </a:r>
          </a:p>
          <a:p>
            <a:pPr>
              <a:buFontTx/>
              <a:buChar char="-"/>
            </a:pPr>
            <a:r>
              <a:rPr lang="fr-FR" dirty="0" smtClean="0"/>
              <a:t>Populations </a:t>
            </a:r>
            <a:r>
              <a:rPr lang="fr-FR" dirty="0"/>
              <a:t>particulières (insuffisants rénaux, hépatiques</a:t>
            </a:r>
            <a:r>
              <a:rPr lang="fr-FR" dirty="0" smtClean="0"/>
              <a:t>..), </a:t>
            </a:r>
          </a:p>
          <a:p>
            <a:pPr>
              <a:buFontTx/>
              <a:buChar char="-"/>
            </a:pPr>
            <a:r>
              <a:rPr lang="fr-FR" dirty="0" smtClean="0"/>
              <a:t>Interactions médicamenteuses,</a:t>
            </a: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Non-réponse </a:t>
            </a:r>
            <a:r>
              <a:rPr lang="fr-FR" dirty="0"/>
              <a:t>au </a:t>
            </a:r>
            <a:r>
              <a:rPr lang="fr-FR" dirty="0" smtClean="0"/>
              <a:t>traitement.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Justification du STP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686800" cy="4972072"/>
          </a:xfrm>
        </p:spPr>
        <p:txBody>
          <a:bodyPr>
            <a:normAutofit/>
          </a:bodyPr>
          <a:lstStyle/>
          <a:p>
            <a:r>
              <a:rPr lang="fr-FR" dirty="0"/>
              <a:t>il existe une corrélation entre la concentration plasmatique et les effets </a:t>
            </a:r>
            <a:r>
              <a:rPr lang="fr-FR" dirty="0" smtClean="0"/>
              <a:t>pharmacodynamiques et la </a:t>
            </a:r>
            <a:r>
              <a:rPr lang="fr-FR" b="1" dirty="0" smtClean="0"/>
              <a:t>Relation concentration - effet meilleure que la relation dose-effet</a:t>
            </a:r>
            <a:endParaRPr lang="fr-FR" dirty="0"/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14752"/>
            <a:ext cx="70567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1157</TotalTime>
  <Words>923</Words>
  <Application>Microsoft Office PowerPoint</Application>
  <PresentationFormat>Affichage à l'écran (4:3)</PresentationFormat>
  <Paragraphs>162</Paragraphs>
  <Slides>34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Médian</vt:lpstr>
      <vt:lpstr>Suivi thérapeutique  et adaptation de posologie</vt:lpstr>
      <vt:lpstr>Introduction </vt:lpstr>
      <vt:lpstr>Notions générales</vt:lpstr>
      <vt:lpstr>Notions générales</vt:lpstr>
      <vt:lpstr>Notions générales</vt:lpstr>
      <vt:lpstr>Définition du STP</vt:lpstr>
      <vt:lpstr>objectifs du STP</vt:lpstr>
      <vt:lpstr>Population concernée</vt:lpstr>
      <vt:lpstr>Justification du STP</vt:lpstr>
      <vt:lpstr>Justification du STP</vt:lpstr>
      <vt:lpstr>Justification du STP</vt:lpstr>
      <vt:lpstr>Justification du STP</vt:lpstr>
      <vt:lpstr>Justification du STP</vt:lpstr>
      <vt:lpstr>Processus du STP</vt:lpstr>
      <vt:lpstr>Processus du STP</vt:lpstr>
      <vt:lpstr>Processus du STP</vt:lpstr>
      <vt:lpstr>Processus du STP</vt:lpstr>
      <vt:lpstr>Paramètres de mesure </vt:lpstr>
      <vt:lpstr>Paramètres de mesure </vt:lpstr>
      <vt:lpstr>Exemple de médicament </vt:lpstr>
      <vt:lpstr>Exemple de médicament </vt:lpstr>
      <vt:lpstr>Exemple de médicament </vt:lpstr>
      <vt:lpstr>Diapositive 23</vt:lpstr>
      <vt:lpstr>Exemple de médicament </vt:lpstr>
      <vt:lpstr>Exemple de médicament </vt:lpstr>
      <vt:lpstr>Exemple de médicament </vt:lpstr>
      <vt:lpstr>Exemple de médicament </vt:lpstr>
      <vt:lpstr>Intérêt de l’adaptation de posologie</vt:lpstr>
      <vt:lpstr>Diapositive 29</vt:lpstr>
      <vt:lpstr>Influence de l’oubli d’une dose dans l’évolution des concentrations plasmatiques de la vancomycine</vt:lpstr>
      <vt:lpstr>Diapositive 31</vt:lpstr>
      <vt:lpstr>Influence de l’interaction médicamenteuse sur les tacrolémies:  Tacrolimus + Omeprazole (inhibiteur enzymatique)</vt:lpstr>
      <vt:lpstr>Conclusion 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SBI</dc:creator>
  <cp:lastModifiedBy>ufas</cp:lastModifiedBy>
  <cp:revision>12</cp:revision>
  <dcterms:created xsi:type="dcterms:W3CDTF">2013-11-09T09:46:06Z</dcterms:created>
  <dcterms:modified xsi:type="dcterms:W3CDTF">2014-12-08T17:28:11Z</dcterms:modified>
</cp:coreProperties>
</file>