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handoutMasterIdLst>
    <p:handoutMasterId r:id="rId99"/>
  </p:handout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70" r:id="rId15"/>
    <p:sldId id="271" r:id="rId16"/>
    <p:sldId id="272" r:id="rId17"/>
    <p:sldId id="273" r:id="rId18"/>
    <p:sldId id="274" r:id="rId19"/>
    <p:sldId id="275" r:id="rId20"/>
    <p:sldId id="299" r:id="rId21"/>
    <p:sldId id="300" r:id="rId22"/>
    <p:sldId id="279" r:id="rId23"/>
    <p:sldId id="276" r:id="rId24"/>
    <p:sldId id="277" r:id="rId25"/>
    <p:sldId id="278" r:id="rId26"/>
    <p:sldId id="301" r:id="rId27"/>
    <p:sldId id="280" r:id="rId28"/>
    <p:sldId id="282" r:id="rId29"/>
    <p:sldId id="281" r:id="rId30"/>
    <p:sldId id="283" r:id="rId31"/>
    <p:sldId id="302" r:id="rId32"/>
    <p:sldId id="285" r:id="rId33"/>
    <p:sldId id="286" r:id="rId34"/>
    <p:sldId id="284" r:id="rId35"/>
    <p:sldId id="287" r:id="rId36"/>
    <p:sldId id="292" r:id="rId37"/>
    <p:sldId id="288" r:id="rId38"/>
    <p:sldId id="289" r:id="rId39"/>
    <p:sldId id="290" r:id="rId40"/>
    <p:sldId id="291" r:id="rId41"/>
    <p:sldId id="293" r:id="rId42"/>
    <p:sldId id="294" r:id="rId43"/>
    <p:sldId id="295" r:id="rId44"/>
    <p:sldId id="296" r:id="rId45"/>
    <p:sldId id="297" r:id="rId46"/>
    <p:sldId id="298" r:id="rId47"/>
    <p:sldId id="304" r:id="rId48"/>
    <p:sldId id="303" r:id="rId49"/>
    <p:sldId id="305" r:id="rId50"/>
    <p:sldId id="309" r:id="rId51"/>
    <p:sldId id="306" r:id="rId52"/>
    <p:sldId id="308" r:id="rId53"/>
    <p:sldId id="307" r:id="rId54"/>
    <p:sldId id="311" r:id="rId55"/>
    <p:sldId id="312" r:id="rId56"/>
    <p:sldId id="313" r:id="rId57"/>
    <p:sldId id="314" r:id="rId58"/>
    <p:sldId id="315" r:id="rId59"/>
    <p:sldId id="316" r:id="rId60"/>
    <p:sldId id="317" r:id="rId61"/>
    <p:sldId id="334" r:id="rId62"/>
    <p:sldId id="318" r:id="rId63"/>
    <p:sldId id="319" r:id="rId64"/>
    <p:sldId id="320" r:id="rId65"/>
    <p:sldId id="321" r:id="rId66"/>
    <p:sldId id="322" r:id="rId67"/>
    <p:sldId id="324" r:id="rId68"/>
    <p:sldId id="325" r:id="rId69"/>
    <p:sldId id="326" r:id="rId70"/>
    <p:sldId id="327" r:id="rId71"/>
    <p:sldId id="328" r:id="rId72"/>
    <p:sldId id="329" r:id="rId73"/>
    <p:sldId id="330" r:id="rId74"/>
    <p:sldId id="331" r:id="rId75"/>
    <p:sldId id="332" r:id="rId76"/>
    <p:sldId id="333" r:id="rId77"/>
    <p:sldId id="355" r:id="rId78"/>
    <p:sldId id="336" r:id="rId79"/>
    <p:sldId id="337" r:id="rId80"/>
    <p:sldId id="338" r:id="rId81"/>
    <p:sldId id="339" r:id="rId82"/>
    <p:sldId id="340" r:id="rId83"/>
    <p:sldId id="341" r:id="rId84"/>
    <p:sldId id="354" r:id="rId85"/>
    <p:sldId id="342" r:id="rId86"/>
    <p:sldId id="343" r:id="rId87"/>
    <p:sldId id="356" r:id="rId88"/>
    <p:sldId id="344" r:id="rId89"/>
    <p:sldId id="345" r:id="rId90"/>
    <p:sldId id="346" r:id="rId91"/>
    <p:sldId id="348" r:id="rId92"/>
    <p:sldId id="349" r:id="rId93"/>
    <p:sldId id="350" r:id="rId94"/>
    <p:sldId id="351" r:id="rId95"/>
    <p:sldId id="352" r:id="rId96"/>
    <p:sldId id="353" r:id="rId97"/>
  </p:sldIdLst>
  <p:sldSz cx="9144000" cy="6858000" type="screen4x3"/>
  <p:notesSz cx="10021888" cy="68881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42279" cy="34479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77299" y="0"/>
            <a:ext cx="4342279" cy="344790"/>
          </a:xfrm>
          <a:prstGeom prst="rect">
            <a:avLst/>
          </a:prstGeom>
        </p:spPr>
        <p:txBody>
          <a:bodyPr vert="horz" lIns="91440" tIns="45720" rIns="91440" bIns="45720" rtlCol="0"/>
          <a:lstStyle>
            <a:lvl1pPr algn="r">
              <a:defRPr sz="1200"/>
            </a:lvl1pPr>
          </a:lstStyle>
          <a:p>
            <a:fld id="{EFAD4A96-1BF2-4488-A035-6B5E172B21BA}" type="datetimeFigureOut">
              <a:rPr lang="fr-FR" smtClean="0"/>
              <a:t>18/05/2015</a:t>
            </a:fld>
            <a:endParaRPr lang="fr-FR"/>
          </a:p>
        </p:txBody>
      </p:sp>
      <p:sp>
        <p:nvSpPr>
          <p:cNvPr id="4" name="Espace réservé du pied de page 3"/>
          <p:cNvSpPr>
            <a:spLocks noGrp="1"/>
          </p:cNvSpPr>
          <p:nvPr>
            <p:ph type="ftr" sz="quarter" idx="2"/>
          </p:nvPr>
        </p:nvSpPr>
        <p:spPr>
          <a:xfrm>
            <a:off x="0" y="6542282"/>
            <a:ext cx="4342279" cy="34479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77299" y="6542282"/>
            <a:ext cx="4342279" cy="344790"/>
          </a:xfrm>
          <a:prstGeom prst="rect">
            <a:avLst/>
          </a:prstGeom>
        </p:spPr>
        <p:txBody>
          <a:bodyPr vert="horz" lIns="91440" tIns="45720" rIns="91440" bIns="45720" rtlCol="0" anchor="b"/>
          <a:lstStyle>
            <a:lvl1pPr algn="r">
              <a:defRPr sz="1200"/>
            </a:lvl1pPr>
          </a:lstStyle>
          <a:p>
            <a:fld id="{92FD0478-1576-445F-A383-F7CA3E8E8C17}"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42819" cy="344408"/>
          </a:xfrm>
          <a:prstGeom prst="rect">
            <a:avLst/>
          </a:prstGeom>
        </p:spPr>
        <p:txBody>
          <a:bodyPr vert="horz" lIns="96625" tIns="48312" rIns="96625" bIns="48312" rtlCol="0"/>
          <a:lstStyle>
            <a:lvl1pPr algn="l">
              <a:defRPr sz="1300"/>
            </a:lvl1pPr>
          </a:lstStyle>
          <a:p>
            <a:endParaRPr lang="fr-FR"/>
          </a:p>
        </p:txBody>
      </p:sp>
      <p:sp>
        <p:nvSpPr>
          <p:cNvPr id="3" name="Espace réservé de la date 2"/>
          <p:cNvSpPr>
            <a:spLocks noGrp="1"/>
          </p:cNvSpPr>
          <p:nvPr>
            <p:ph type="dt" idx="1"/>
          </p:nvPr>
        </p:nvSpPr>
        <p:spPr>
          <a:xfrm>
            <a:off x="5676751" y="0"/>
            <a:ext cx="4342819" cy="344408"/>
          </a:xfrm>
          <a:prstGeom prst="rect">
            <a:avLst/>
          </a:prstGeom>
        </p:spPr>
        <p:txBody>
          <a:bodyPr vert="horz" lIns="96625" tIns="48312" rIns="96625" bIns="48312" rtlCol="0"/>
          <a:lstStyle>
            <a:lvl1pPr algn="r">
              <a:defRPr sz="1300"/>
            </a:lvl1pPr>
          </a:lstStyle>
          <a:p>
            <a:fld id="{424F0444-847F-46EF-9B36-1FF7C06B8D56}" type="datetimeFigureOut">
              <a:rPr lang="fr-FR" smtClean="0"/>
              <a:pPr/>
              <a:t>18/05/2015</a:t>
            </a:fld>
            <a:endParaRPr lang="fr-FR"/>
          </a:p>
        </p:txBody>
      </p:sp>
      <p:sp>
        <p:nvSpPr>
          <p:cNvPr id="4" name="Espace réservé de l'image des diapositives 3"/>
          <p:cNvSpPr>
            <a:spLocks noGrp="1" noRot="1" noChangeAspect="1"/>
          </p:cNvSpPr>
          <p:nvPr>
            <p:ph type="sldImg" idx="2"/>
          </p:nvPr>
        </p:nvSpPr>
        <p:spPr>
          <a:xfrm>
            <a:off x="3287713" y="515938"/>
            <a:ext cx="3446462" cy="2584450"/>
          </a:xfrm>
          <a:prstGeom prst="rect">
            <a:avLst/>
          </a:prstGeom>
          <a:noFill/>
          <a:ln w="12700">
            <a:solidFill>
              <a:prstClr val="black"/>
            </a:solidFill>
          </a:ln>
        </p:spPr>
        <p:txBody>
          <a:bodyPr vert="horz" lIns="96625" tIns="48312" rIns="96625" bIns="48312" rtlCol="0" anchor="ctr"/>
          <a:lstStyle/>
          <a:p>
            <a:endParaRPr lang="fr-FR"/>
          </a:p>
        </p:txBody>
      </p:sp>
      <p:sp>
        <p:nvSpPr>
          <p:cNvPr id="5" name="Espace réservé des commentaires 4"/>
          <p:cNvSpPr>
            <a:spLocks noGrp="1"/>
          </p:cNvSpPr>
          <p:nvPr>
            <p:ph type="body" sz="quarter" idx="3"/>
          </p:nvPr>
        </p:nvSpPr>
        <p:spPr>
          <a:xfrm>
            <a:off x="1002190" y="3271877"/>
            <a:ext cx="8017510" cy="3099674"/>
          </a:xfrm>
          <a:prstGeom prst="rect">
            <a:avLst/>
          </a:prstGeom>
        </p:spPr>
        <p:txBody>
          <a:bodyPr vert="horz" lIns="96625" tIns="48312" rIns="96625" bIns="4831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6542559"/>
            <a:ext cx="4342819" cy="344408"/>
          </a:xfrm>
          <a:prstGeom prst="rect">
            <a:avLst/>
          </a:prstGeom>
        </p:spPr>
        <p:txBody>
          <a:bodyPr vert="horz" lIns="96625" tIns="48312" rIns="96625" bIns="4831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5676751" y="6542559"/>
            <a:ext cx="4342819" cy="344408"/>
          </a:xfrm>
          <a:prstGeom prst="rect">
            <a:avLst/>
          </a:prstGeom>
        </p:spPr>
        <p:txBody>
          <a:bodyPr vert="horz" lIns="96625" tIns="48312" rIns="96625" bIns="48312" rtlCol="0" anchor="b"/>
          <a:lstStyle>
            <a:lvl1pPr algn="r">
              <a:defRPr sz="1300"/>
            </a:lvl1pPr>
          </a:lstStyle>
          <a:p>
            <a:fld id="{4DA4B58B-B3B5-4702-9BA3-10C44BF1F3C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A4B58B-B3B5-4702-9BA3-10C44BF1F3CE}" type="slidenum">
              <a:rPr lang="fr-FR" smtClean="0"/>
              <a:pPr/>
              <a:t>78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9696FF4-71BE-4F4F-8874-ADEA5B1088F9}" type="datetimeFigureOut">
              <a:rPr lang="fr-FR" smtClean="0"/>
              <a:pPr/>
              <a:t>18/05/2015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A554B1-BA99-414D-9A1F-73715C15B3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96FF4-71BE-4F4F-8874-ADEA5B1088F9}" type="datetimeFigureOut">
              <a:rPr lang="fr-FR" smtClean="0"/>
              <a:pPr/>
              <a:t>18/05/2015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554B1-BA99-414D-9A1F-73715C15B3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google.fr/imgres?q=canule+oropharyng%C3%A9e&amp;um=1&amp;hl=fr&amp;sa=X&amp;biw=1440&amp;bih=754&amp;tbm=isch&amp;tbnid=ZvsRKwCkDH16CM:&amp;imgrefurl=http://www.realme.fr/canule-de-guedel-sterile-p-992.html&amp;docid=kDDWs3iMF18oUM&amp;imgurl=http://www.realme.fr/images/Image/Urgence/Guedel.jpg&amp;w=400&amp;h=144&amp;ei=1QGxT52sBMOL8gOR1NS2CQ&amp;zoom=1&amp;iact=hc&amp;vpx=601&amp;vpy=404&amp;dur=2026&amp;hovh=115&amp;hovw=320&amp;tx=149&amp;ty=62&amp;sig=109392852244777435622&amp;page=1&amp;tbnh=82&amp;tbnw=227&amp;start=0&amp;ndsp=18&amp;ved=1t:429,r:8,s:0,i:100" TargetMode="Externa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hyperlink" Target="http://www.google.fr/imgres?q=canule+oesophagienne&amp;hl=fr&amp;gbv=2&amp;biw=1440&amp;bih=754&amp;tbm=isch&amp;tbnid=y5yUlmHNWBpn3M:&amp;imgrefurl=http://soins.hug-ge.ch/techniques_soins/techniques/appareil_respiratoire/Canules_utilisees_HUG.html&amp;docid=jZVriwHhHqH4XM&amp;imgurl=http://soins.hug-ge.ch/images/techniques_images/canule7-4-14.gif&amp;w=495&amp;h=322&amp;ei=yM-uT7HJNOLP0QWT-sGQCQ&amp;zoom=1&amp;iact=hc&amp;vpx=397&amp;vpy=397&amp;dur=6878&amp;hovh=181&amp;hovw=278&amp;tx=132&amp;ty=101&amp;sig=109392852244777435622&amp;page=1&amp;tbnh=122&amp;tbnw=187&amp;start=0&amp;ndsp=17&amp;ved=1t:429,r:6,s:0,i:85"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google.fr/imgres?q=sonde+d'intubation+endobronchique&amp;hl=fr&amp;gbv=2&amp;biw=1440&amp;bih=754&amp;tbm=isch&amp;tbnid=vHe5-cPL6CkvbM:&amp;imgrefurl=http://www.asia.ru/fr/ProductInfo/1260191.html&amp;docid=ihadFvM0pYBAtM&amp;imgurl=http://www.asia.ru/images/target/photo/50911603/M009_Reinforced_Endotracheal_Tube.jpg&amp;w=1034&amp;h=682&amp;ei=bNGuT8GNCrGp0AXV2pG_CQ&amp;zoom=1&amp;iact=hc&amp;vpx=333&amp;vpy=301&amp;dur=2592&amp;hovh=182&amp;hovw=277&amp;tx=133&amp;ty=90&amp;sig=109392852244777435622&amp;page=1&amp;tbnh=125&amp;tbnw=148&amp;start=0&amp;ndsp=28&amp;ved=1t:429,r:8,s:0,i:86" TargetMode="External"/><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9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google.fr/imgres?q=sonde+a+oxygene&amp;hl=fr&amp;gbv=2&amp;biw=1440&amp;bih=754&amp;tbm=isch&amp;tbnid=TifFuH1n860EVM:&amp;imgrefurl=http://www.medicalreflex.fr/grand-public/produit/fiche_imprimable.php?type=produit&amp;id_niveau=3&amp;rub=19&amp;p=12&amp;f=1&amp;mode=print&amp;docid=Wfr2vBYRjTk1bM&amp;imgurl=http://www.medicalreflex.fr/images_produit/zoom/4__12__VE__Sonde-a-oxygene.jpg&amp;w=640&amp;h=481&amp;ei=7dGuT-PpKOTX0QXq2fmaCQ&amp;zoom=1&amp;iact=hc&amp;vpx=365&amp;vpy=419&amp;dur=6192&amp;hovh=195&amp;hovw=259&amp;tx=147&amp;ty=54&amp;sig=109392852244777435622&amp;page=1&amp;tbnh=132&amp;tbnw=176&amp;start=0&amp;ndsp=28&amp;ved=1t:429,r:15,s:0,i:101"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google.fr/imgres?q=sonde+vesicale+sans+ballonnet&amp;hl=fr&amp;gbv=2&amp;biw=1440&amp;bih=754&amp;tbm=isch&amp;tbnid=PhGQ0p_RowyTHM:&amp;imgrefurl=http://www.hexamed.fr/instrumentation/instruments-gastro/&amp;docid=Ij1LMktAB8okhM&amp;imgurl=http://www.hexamed.fr/12733-large/sondes-vesicales-pvc-40cm-homme-droites-nelaton-boite-de-10.jpg&amp;w=300&amp;h=300&amp;ei=S9WuT8DYBKT80QX666yhCQ&amp;zoom=1&amp;iact=hc&amp;vpx=628&amp;vpy=415&amp;dur=9270&amp;hovh=225&amp;hovw=225&amp;tx=84&amp;ty=141&amp;sig=109392852244777435622&amp;page=1&amp;tbnh=127&amp;tbnw=127&amp;start=0&amp;ndsp=32&amp;ved=1t:429,r:19,s:0,i:109" TargetMode="Externa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hyperlink" Target="http://www.google.fr/imgres?q=poche+et+collecteur+d'urine+adhesive&amp;hl=fr&amp;gbv=2&amp;biw=1440&amp;bih=754&amp;tbm=isch&amp;tbnid=yCqWSWdVOsUC8M:&amp;imgrefurl=http://www.incontinence-plaies.com/boutique/stomies-urinaires/fabricant/7-Convatec/gamme/145-Esteem%20Synergy%20Poche%20Uro%20Vidangeable&amp;docid=SlmHVP90NWIGGM&amp;imgurl=http://www.incontinence-plaies.com/resources/eshop/ranges/photos/4a/thumbs/1411_4eb3c43bb49ae_RESIZE_CROP_230_230_1322134122.jpg&amp;w=199&amp;h=203&amp;ei=I9SuT6HlOMOp0QWJtti6CQ&amp;zoom=1&amp;iact=hc&amp;vpx=964&amp;vpy=460&amp;dur=2642&amp;hovh=162&amp;hovw=159&amp;tx=105&amp;ty=74&amp;sig=109392852244777435622&amp;page=2&amp;tbnh=123&amp;tbnw=125&amp;start=20&amp;ndsp=43&amp;ved=1t:429,r:5,s:20,i:126" TargetMode="External"/><Relationship Id="rId4" Type="http://schemas.openxmlformats.org/officeDocument/2006/relationships/image" Target="../media/image66.png"/></Relationships>
</file>

<file path=ppt/slides/_rels/slide9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google.fr/imgres?q=sonde+ur%C3%A9t%C3%A9rale&amp;start=132&amp;hl=fr&amp;gbv=2&amp;biw=1440&amp;bih=754&amp;tbm=isch&amp;tbnid=gjB3Z0uOsnwNpM:&amp;imgrefurl=http://www.mlm-medical.ro/sonde-ureterale.html&amp;docid=gcj-3YaOsZpJAM&amp;imgurl=http://www.mlm-medical.ro/images/sonde-ureterale.jpg&amp;w=315&amp;h=214&amp;ei=ctauT5CrHoa20QWX5smrCQ&amp;zoom=1&amp;iact=hc&amp;vpx=956&amp;vpy=486&amp;dur=2796&amp;hovh=171&amp;hovw=252&amp;tx=125&amp;ty=113&amp;sig=109392852244777435622&amp;page=5&amp;tbnh=134&amp;tbnw=186&amp;ndsp=35&amp;ved=1t:429,r:33,s:132,i:15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2348880"/>
            <a:ext cx="7128792" cy="769441"/>
          </a:xfrm>
          <a:prstGeom prst="rect">
            <a:avLst/>
          </a:prstGeom>
          <a:noFill/>
        </p:spPr>
        <p:txBody>
          <a:bodyPr wrap="square" rtlCol="0">
            <a:spAutoFit/>
          </a:bodyPr>
          <a:lstStyle/>
          <a:p>
            <a:pPr algn="ctr"/>
            <a:r>
              <a:rPr lang="fr-FR" sz="4400" b="1" dirty="0" smtClean="0">
                <a:solidFill>
                  <a:srgbClr val="FF0000"/>
                </a:solidFill>
              </a:rPr>
              <a:t>DISPOSITIFS MÉDICAUX</a:t>
            </a:r>
            <a:endParaRPr lang="fr-FR" sz="4400" b="1" dirty="0">
              <a:solidFill>
                <a:srgbClr val="FF0000"/>
              </a:solidFill>
            </a:endParaRPr>
          </a:p>
        </p:txBody>
      </p:sp>
      <p:sp>
        <p:nvSpPr>
          <p:cNvPr id="3" name="ZoneTexte 2"/>
          <p:cNvSpPr txBox="1"/>
          <p:nvPr/>
        </p:nvSpPr>
        <p:spPr>
          <a:xfrm>
            <a:off x="3563888" y="4941168"/>
            <a:ext cx="5256584" cy="646331"/>
          </a:xfrm>
          <a:prstGeom prst="rect">
            <a:avLst/>
          </a:prstGeom>
          <a:noFill/>
        </p:spPr>
        <p:txBody>
          <a:bodyPr wrap="square" rtlCol="0">
            <a:spAutoFit/>
          </a:bodyPr>
          <a:lstStyle/>
          <a:p>
            <a:r>
              <a:rPr lang="fr-FR" sz="3600" dirty="0" smtClean="0"/>
              <a:t>Présenté par D</a:t>
            </a:r>
            <a:r>
              <a:rPr lang="fr-FR" sz="3600" baseline="30000" dirty="0" smtClean="0"/>
              <a:t>r</a:t>
            </a:r>
            <a:r>
              <a:rPr lang="fr-FR" sz="3600" dirty="0" smtClean="0"/>
              <a:t> CHIKH</a:t>
            </a:r>
            <a:endParaRPr lang="fr-FR"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640960" cy="3539430"/>
          </a:xfrm>
          <a:prstGeom prst="rect">
            <a:avLst/>
          </a:prstGeom>
        </p:spPr>
        <p:txBody>
          <a:bodyPr wrap="square">
            <a:spAutoFit/>
          </a:bodyPr>
          <a:lstStyle/>
          <a:p>
            <a:r>
              <a:rPr lang="it-IT" sz="2800" b="1" u="sng" dirty="0" smtClean="0">
                <a:solidFill>
                  <a:srgbClr val="00B050"/>
                </a:solidFill>
              </a:rPr>
              <a:t>c) DM de diagnostic </a:t>
            </a:r>
            <a:r>
              <a:rPr lang="it-IT" sz="2800" b="1" i="1" u="sng" dirty="0" smtClean="0">
                <a:solidFill>
                  <a:srgbClr val="00B050"/>
                </a:solidFill>
              </a:rPr>
              <a:t>in vitro : </a:t>
            </a:r>
          </a:p>
          <a:p>
            <a:endParaRPr lang="it-IT" sz="2800" b="1" i="1" u="sng" dirty="0" smtClean="0"/>
          </a:p>
          <a:p>
            <a:r>
              <a:rPr lang="fr-FR" sz="2800" dirty="0" smtClean="0"/>
              <a:t>Ces </a:t>
            </a:r>
            <a:r>
              <a:rPr lang="fr-FR" sz="2800" dirty="0"/>
              <a:t>DM ne sont pas destinés à être utilisés chez l’homme : ce sont en effet des produits, </a:t>
            </a:r>
            <a:r>
              <a:rPr lang="fr-FR" sz="2800" dirty="0" smtClean="0"/>
              <a:t>des réactifs</a:t>
            </a:r>
            <a:r>
              <a:rPr lang="fr-FR" sz="2800" dirty="0"/>
              <a:t>, des matériaux, des instruments, des systèmes, leurs composants et </a:t>
            </a:r>
            <a:r>
              <a:rPr lang="fr-FR" sz="2800" dirty="0" smtClean="0"/>
              <a:t>accessoires, ainsi </a:t>
            </a:r>
            <a:r>
              <a:rPr lang="fr-FR" sz="2800" dirty="0"/>
              <a:t>que les récipients pour échantillons destinés spécifiquement à être utilisés </a:t>
            </a:r>
            <a:r>
              <a:rPr lang="fr-FR" sz="2800" b="1" i="1" dirty="0">
                <a:solidFill>
                  <a:srgbClr val="C00000"/>
                </a:solidFill>
              </a:rPr>
              <a:t>in </a:t>
            </a:r>
            <a:r>
              <a:rPr lang="fr-FR" sz="2800" b="1" i="1" dirty="0" smtClean="0">
                <a:solidFill>
                  <a:srgbClr val="C00000"/>
                </a:solidFill>
              </a:rPr>
              <a:t>vitro, </a:t>
            </a:r>
            <a:r>
              <a:rPr lang="fr-FR" sz="2800" dirty="0" smtClean="0"/>
              <a:t>seuls </a:t>
            </a:r>
            <a:r>
              <a:rPr lang="fr-FR" sz="2800" dirty="0"/>
              <a:t>ou en combinaison.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96944" cy="2246769"/>
          </a:xfrm>
          <a:prstGeom prst="rect">
            <a:avLst/>
          </a:prstGeom>
        </p:spPr>
        <p:txBody>
          <a:bodyPr wrap="square">
            <a:spAutoFit/>
          </a:bodyPr>
          <a:lstStyle/>
          <a:p>
            <a:r>
              <a:rPr lang="fr-FR" sz="2800" b="1" u="sng" dirty="0" smtClean="0">
                <a:solidFill>
                  <a:srgbClr val="00B050"/>
                </a:solidFill>
              </a:rPr>
              <a:t> d) Les accessoires des DM :</a:t>
            </a:r>
          </a:p>
          <a:p>
            <a:r>
              <a:rPr lang="fr-FR" sz="2800" dirty="0" smtClean="0"/>
              <a:t>tout article qui est destiné principalement par son fabricant à </a:t>
            </a:r>
            <a:r>
              <a:rPr lang="fr-FR" sz="2800" b="1" dirty="0" smtClean="0"/>
              <a:t>être utilisé avec un dispositif médical afin de permettre </a:t>
            </a:r>
            <a:r>
              <a:rPr lang="fr-FR" sz="2800" dirty="0" smtClean="0"/>
              <a:t>l'utilisation de ce dispositif, conformément aux intentions de son fabricant.</a:t>
            </a:r>
            <a:endParaRPr lang="fr-F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8712968" cy="6124754"/>
          </a:xfrm>
          <a:prstGeom prst="rect">
            <a:avLst/>
          </a:prstGeom>
          <a:noFill/>
        </p:spPr>
        <p:txBody>
          <a:bodyPr wrap="square" rtlCol="0">
            <a:spAutoFit/>
          </a:bodyPr>
          <a:lstStyle/>
          <a:p>
            <a:r>
              <a:rPr lang="fr-FR" sz="2800" b="1" u="sng" dirty="0">
                <a:solidFill>
                  <a:srgbClr val="FF0000"/>
                </a:solidFill>
              </a:rPr>
              <a:t>4</a:t>
            </a:r>
            <a:r>
              <a:rPr lang="fr-FR" sz="2800" b="1" u="sng" dirty="0" smtClean="0">
                <a:solidFill>
                  <a:srgbClr val="FF0000"/>
                </a:solidFill>
              </a:rPr>
              <a:t>. CLASSIFICATION DES DM :</a:t>
            </a:r>
            <a:endParaRPr lang="fr-FR" sz="2800" b="1" u="sng" dirty="0">
              <a:solidFill>
                <a:srgbClr val="FF0000"/>
              </a:solidFill>
            </a:endParaRPr>
          </a:p>
          <a:p>
            <a:pPr>
              <a:buFont typeface="Arial" pitchFamily="34" charset="0"/>
              <a:buChar char="•"/>
            </a:pPr>
            <a:r>
              <a:rPr lang="fr-FR" sz="2800" dirty="0" smtClean="0"/>
              <a:t> Répartis </a:t>
            </a:r>
            <a:r>
              <a:rPr lang="fr-FR" sz="2800" dirty="0"/>
              <a:t>en 4 classes : I, II a, II b, et III ; </a:t>
            </a:r>
            <a:endParaRPr lang="fr-FR" sz="2800" dirty="0" smtClean="0"/>
          </a:p>
          <a:p>
            <a:pPr>
              <a:buFont typeface="Arial" pitchFamily="34" charset="0"/>
              <a:buChar char="•"/>
            </a:pPr>
            <a:r>
              <a:rPr lang="fr-FR" sz="2800" dirty="0"/>
              <a:t>C</a:t>
            </a:r>
            <a:r>
              <a:rPr lang="fr-FR" sz="2800" dirty="0" smtClean="0"/>
              <a:t>orrespondent </a:t>
            </a:r>
            <a:r>
              <a:rPr lang="fr-FR" sz="2800" dirty="0"/>
              <a:t>à des </a:t>
            </a:r>
            <a:r>
              <a:rPr lang="fr-FR" sz="2800" b="1" dirty="0"/>
              <a:t>niveaux de risque croissants.</a:t>
            </a:r>
          </a:p>
          <a:p>
            <a:pPr>
              <a:buFont typeface="Arial" pitchFamily="34" charset="0"/>
              <a:buChar char="•"/>
            </a:pPr>
            <a:r>
              <a:rPr lang="fr-FR" sz="2800" dirty="0" smtClean="0"/>
              <a:t>Critères de classification </a:t>
            </a:r>
            <a:r>
              <a:rPr lang="fr-FR" sz="2800" dirty="0"/>
              <a:t>:</a:t>
            </a:r>
          </a:p>
          <a:p>
            <a:pPr lvl="1"/>
            <a:r>
              <a:rPr lang="fr-FR" sz="2800" b="1" dirty="0"/>
              <a:t>- la durée d’utilisation</a:t>
            </a:r>
            <a:r>
              <a:rPr lang="fr-FR" sz="2800" dirty="0"/>
              <a:t> ou plus précisément la durée </a:t>
            </a:r>
            <a:r>
              <a:rPr lang="fr-FR" sz="2800" dirty="0" smtClean="0"/>
              <a:t>de contact </a:t>
            </a:r>
            <a:r>
              <a:rPr lang="fr-FR" sz="2800" dirty="0"/>
              <a:t>en continu avec le patient </a:t>
            </a:r>
          </a:p>
          <a:p>
            <a:pPr lvl="1"/>
            <a:r>
              <a:rPr lang="fr-FR" sz="2800" dirty="0" smtClean="0"/>
              <a:t>- </a:t>
            </a:r>
            <a:r>
              <a:rPr lang="fr-FR" sz="2800" b="1" dirty="0"/>
              <a:t>l’</a:t>
            </a:r>
            <a:r>
              <a:rPr lang="fr-FR" sz="2800" b="1" dirty="0" err="1"/>
              <a:t>invasivité</a:t>
            </a:r>
            <a:r>
              <a:rPr lang="fr-FR" sz="2800" b="1" dirty="0"/>
              <a:t> </a:t>
            </a:r>
            <a:r>
              <a:rPr lang="fr-FR" sz="2800" dirty="0"/>
              <a:t>: le dispositif est-il invasif ou non, et s’il l’est, quel est le degré d’invasion</a:t>
            </a:r>
          </a:p>
          <a:p>
            <a:pPr lvl="1"/>
            <a:r>
              <a:rPr lang="fr-FR" sz="2800" dirty="0" smtClean="0"/>
              <a:t>- </a:t>
            </a:r>
            <a:r>
              <a:rPr lang="fr-FR" sz="2800" b="1" dirty="0" smtClean="0"/>
              <a:t>Réutilisation ou non,</a:t>
            </a:r>
            <a:endParaRPr lang="fr-FR" sz="2800" b="1" dirty="0"/>
          </a:p>
          <a:p>
            <a:pPr lvl="1"/>
            <a:r>
              <a:rPr lang="fr-FR" sz="2800" dirty="0"/>
              <a:t>- la visée </a:t>
            </a:r>
            <a:r>
              <a:rPr lang="fr-FR" sz="2800" b="1" dirty="0"/>
              <a:t>thérapeutique ou diagnostique,</a:t>
            </a:r>
          </a:p>
          <a:p>
            <a:pPr lvl="1"/>
            <a:r>
              <a:rPr lang="fr-FR" sz="2800" dirty="0"/>
              <a:t>- la dépendance d’une </a:t>
            </a:r>
            <a:r>
              <a:rPr lang="fr-FR" sz="2800" b="1" dirty="0"/>
              <a:t>source d’énergie autre </a:t>
            </a:r>
            <a:r>
              <a:rPr lang="fr-FR" sz="2800" b="1" dirty="0" smtClean="0"/>
              <a:t>qu’humaine</a:t>
            </a:r>
            <a:endParaRPr lang="fr-FR" sz="2800" dirty="0"/>
          </a:p>
          <a:p>
            <a:pPr lvl="1"/>
            <a:r>
              <a:rPr lang="fr-FR" sz="2800" dirty="0"/>
              <a:t>- la partie du corps qui entre en contact avec le DM : système circulatoire central, </a:t>
            </a:r>
            <a:r>
              <a:rPr lang="fr-FR" sz="2800" dirty="0" smtClean="0"/>
              <a:t>SNC,…</a:t>
            </a:r>
            <a:endParaRPr lang="fr-F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568952" cy="3108543"/>
          </a:xfrm>
          <a:prstGeom prst="rect">
            <a:avLst/>
          </a:prstGeom>
          <a:noFill/>
        </p:spPr>
        <p:txBody>
          <a:bodyPr wrap="square" rtlCol="0">
            <a:spAutoFit/>
          </a:bodyPr>
          <a:lstStyle/>
          <a:p>
            <a:pPr>
              <a:buFont typeface="Wingdings" pitchFamily="2" charset="2"/>
              <a:buChar char="q"/>
            </a:pPr>
            <a:r>
              <a:rPr lang="fr-FR" sz="2800" b="1" u="sng" dirty="0">
                <a:solidFill>
                  <a:srgbClr val="00B050"/>
                </a:solidFill>
              </a:rPr>
              <a:t>Les DM de la classe I (risque faible) :</a:t>
            </a:r>
          </a:p>
          <a:p>
            <a:pPr>
              <a:buFont typeface="Wingdings" pitchFamily="2" charset="2"/>
              <a:buChar char="§"/>
            </a:pPr>
            <a:r>
              <a:rPr lang="fr-FR" sz="2800" dirty="0" smtClean="0"/>
              <a:t>Regroupe </a:t>
            </a:r>
            <a:r>
              <a:rPr lang="fr-FR" sz="2800" dirty="0"/>
              <a:t>tous </a:t>
            </a:r>
            <a:r>
              <a:rPr lang="fr-FR" sz="2800" b="1" dirty="0"/>
              <a:t>les dispositifs médicaux non invasifs qui ne rentrent pas en </a:t>
            </a:r>
            <a:r>
              <a:rPr lang="fr-FR" sz="2800" b="1" dirty="0" smtClean="0"/>
              <a:t>contact </a:t>
            </a:r>
            <a:r>
              <a:rPr lang="fr-FR" sz="2800" dirty="0" smtClean="0"/>
              <a:t>avec </a:t>
            </a:r>
            <a:r>
              <a:rPr lang="fr-FR" sz="2800" dirty="0"/>
              <a:t>le patient.</a:t>
            </a:r>
          </a:p>
          <a:p>
            <a:r>
              <a:rPr lang="fr-FR" sz="2800" dirty="0" smtClean="0"/>
              <a:t>= Matériel médical</a:t>
            </a:r>
          </a:p>
          <a:p>
            <a:r>
              <a:rPr lang="fr-FR" sz="2800" dirty="0" smtClean="0">
                <a:solidFill>
                  <a:srgbClr val="00B0F0"/>
                </a:solidFill>
              </a:rPr>
              <a:t>Ex : </a:t>
            </a:r>
            <a:r>
              <a:rPr lang="fr-FR" sz="2800" dirty="0"/>
              <a:t>les lits médicaux, les fauteuils roulants, les stéthoscopes, les </a:t>
            </a:r>
            <a:r>
              <a:rPr lang="fr-FR" sz="2800" dirty="0" smtClean="0"/>
              <a:t>verres correcteurs</a:t>
            </a:r>
            <a:r>
              <a:rPr lang="fr-FR" sz="2800" dirty="0"/>
              <a:t>, les fauteuils </a:t>
            </a:r>
            <a:r>
              <a:rPr lang="fr-FR" sz="2800" dirty="0" smtClean="0"/>
              <a:t>dentaires</a:t>
            </a:r>
            <a:endParaRPr lang="fr-F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6124754"/>
          </a:xfrm>
          <a:prstGeom prst="rect">
            <a:avLst/>
          </a:prstGeom>
        </p:spPr>
        <p:txBody>
          <a:bodyPr wrap="square">
            <a:spAutoFit/>
          </a:bodyPr>
          <a:lstStyle/>
          <a:p>
            <a:pPr>
              <a:buFont typeface="Wingdings" pitchFamily="2" charset="2"/>
              <a:buChar char="q"/>
            </a:pPr>
            <a:r>
              <a:rPr lang="fr-FR" sz="2800" b="1" dirty="0" smtClean="0">
                <a:solidFill>
                  <a:srgbClr val="00B050"/>
                </a:solidFill>
              </a:rPr>
              <a:t> </a:t>
            </a:r>
            <a:r>
              <a:rPr lang="fr-FR" sz="2800" b="1" u="sng" dirty="0" smtClean="0">
                <a:solidFill>
                  <a:srgbClr val="00B050"/>
                </a:solidFill>
              </a:rPr>
              <a:t>Les DM de la classe II a (risque moyen) :</a:t>
            </a:r>
          </a:p>
          <a:p>
            <a:r>
              <a:rPr lang="fr-FR" sz="2800" dirty="0" smtClean="0"/>
              <a:t>Regroupe principalement les D </a:t>
            </a:r>
            <a:r>
              <a:rPr lang="fr-FR" sz="2800" b="1" dirty="0" smtClean="0"/>
              <a:t>invasifs mais sur une période de courte durée.</a:t>
            </a:r>
          </a:p>
          <a:p>
            <a:pPr>
              <a:buFont typeface="Wingdings" pitchFamily="2" charset="2"/>
              <a:buChar char="ü"/>
            </a:pPr>
            <a:r>
              <a:rPr lang="fr-FR" sz="2800" dirty="0" smtClean="0"/>
              <a:t> D invasifs en rapport avec les orifices du corps, autres que les D invasifs de type chirurgical et qui ne sont pas destinés à être raccordés à un dispositif médical actif.</a:t>
            </a:r>
          </a:p>
          <a:p>
            <a:r>
              <a:rPr lang="fr-FR" sz="2800" i="1" dirty="0" smtClean="0"/>
              <a:t>ex : les lentilles de contact, le cathéter urinaire…</a:t>
            </a:r>
          </a:p>
          <a:p>
            <a:pPr>
              <a:buFont typeface="Wingdings" pitchFamily="2" charset="2"/>
              <a:buChar char="ü"/>
            </a:pPr>
            <a:r>
              <a:rPr lang="fr-FR" sz="2800" dirty="0"/>
              <a:t> </a:t>
            </a:r>
            <a:r>
              <a:rPr lang="fr-FR" sz="2800" dirty="0" smtClean="0"/>
              <a:t>D invasifs de type chirurgical destinés à un usage temporaire ou à court terme :</a:t>
            </a:r>
            <a:r>
              <a:rPr lang="fr-FR" sz="2800" i="1" dirty="0" smtClean="0"/>
              <a:t>ex: les gants chirurgicaux ; les aiguilles de suture  et les aiguilles de seringue,…</a:t>
            </a:r>
          </a:p>
          <a:p>
            <a:pPr>
              <a:buFont typeface="Wingdings" pitchFamily="2" charset="2"/>
              <a:buChar char="ü"/>
            </a:pPr>
            <a:r>
              <a:rPr lang="fr-FR" sz="2800" dirty="0" smtClean="0"/>
              <a:t>D invasifs en rapport avec les orifices du corps autres que les D invasifs de type chirurgical, destinés à être raccordés à un DM actif minimum de la classe </a:t>
            </a:r>
            <a:r>
              <a:rPr lang="fr-FR" sz="2800" dirty="0" err="1" smtClean="0"/>
              <a:t>IIa</a:t>
            </a:r>
            <a:r>
              <a:rPr lang="fr-FR" sz="2800" dirty="0" smtClean="0"/>
              <a:t>.</a:t>
            </a:r>
          </a:p>
          <a:p>
            <a:r>
              <a:rPr lang="fr-FR" sz="2800" i="1" dirty="0" smtClean="0"/>
              <a:t>Ex: les prothèses auditives.</a:t>
            </a:r>
            <a:endParaRPr lang="fr-FR" sz="28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476672"/>
            <a:ext cx="8964488" cy="4832092"/>
          </a:xfrm>
          <a:prstGeom prst="rect">
            <a:avLst/>
          </a:prstGeom>
          <a:noFill/>
        </p:spPr>
        <p:txBody>
          <a:bodyPr wrap="square" rtlCol="0">
            <a:spAutoFit/>
          </a:bodyPr>
          <a:lstStyle/>
          <a:p>
            <a:pPr>
              <a:buFont typeface="Wingdings" pitchFamily="2" charset="2"/>
              <a:buChar char="q"/>
            </a:pPr>
            <a:r>
              <a:rPr lang="fr-FR" sz="2800" b="1" u="sng" dirty="0" smtClean="0">
                <a:solidFill>
                  <a:srgbClr val="00B050"/>
                </a:solidFill>
              </a:rPr>
              <a:t> </a:t>
            </a:r>
            <a:r>
              <a:rPr lang="fr-FR" sz="2800" b="1" u="sng" dirty="0">
                <a:solidFill>
                  <a:srgbClr val="00B050"/>
                </a:solidFill>
              </a:rPr>
              <a:t>Les DM de la classe II b (risque élevé) :</a:t>
            </a:r>
          </a:p>
          <a:p>
            <a:r>
              <a:rPr lang="fr-FR" sz="2800" dirty="0"/>
              <a:t>R</a:t>
            </a:r>
            <a:r>
              <a:rPr lang="fr-FR" sz="2800" dirty="0" smtClean="0"/>
              <a:t>egroupe </a:t>
            </a:r>
            <a:r>
              <a:rPr lang="fr-FR" sz="2800" dirty="0"/>
              <a:t>principalement les </a:t>
            </a:r>
            <a:r>
              <a:rPr lang="fr-FR" sz="2800" dirty="0" smtClean="0"/>
              <a:t>D </a:t>
            </a:r>
            <a:r>
              <a:rPr lang="fr-FR" sz="2800" b="1" dirty="0"/>
              <a:t>invasifs utilisés sur du long terme.</a:t>
            </a:r>
          </a:p>
          <a:p>
            <a:r>
              <a:rPr lang="fr-FR" sz="2800" i="1" dirty="0" smtClean="0"/>
              <a:t>Ex: </a:t>
            </a:r>
            <a:r>
              <a:rPr lang="fr-FR" sz="2800" i="1" dirty="0"/>
              <a:t>les prothèses </a:t>
            </a:r>
            <a:r>
              <a:rPr lang="fr-FR" sz="2800" i="1" dirty="0" smtClean="0"/>
              <a:t>articulaires, </a:t>
            </a:r>
            <a:r>
              <a:rPr lang="fr-FR" sz="2800" i="1" dirty="0"/>
              <a:t>les ciments osseux, les sutures </a:t>
            </a:r>
            <a:r>
              <a:rPr lang="fr-FR" sz="2800" i="1" dirty="0" smtClean="0"/>
              <a:t>non résorbables</a:t>
            </a:r>
            <a:r>
              <a:rPr lang="fr-FR" sz="2800" i="1" dirty="0"/>
              <a:t>,…</a:t>
            </a:r>
          </a:p>
          <a:p>
            <a:pPr>
              <a:buFont typeface="Wingdings" pitchFamily="2" charset="2"/>
              <a:buChar char="q"/>
            </a:pPr>
            <a:r>
              <a:rPr lang="fr-FR" sz="2800" b="1" u="sng" dirty="0" smtClean="0">
                <a:solidFill>
                  <a:srgbClr val="00B050"/>
                </a:solidFill>
              </a:rPr>
              <a:t> Les </a:t>
            </a:r>
            <a:r>
              <a:rPr lang="fr-FR" sz="2800" b="1" u="sng" dirty="0">
                <a:solidFill>
                  <a:srgbClr val="00B050"/>
                </a:solidFill>
              </a:rPr>
              <a:t>DM de la classe III (risque majeur) :</a:t>
            </a:r>
          </a:p>
          <a:p>
            <a:r>
              <a:rPr lang="fr-FR" sz="2800" dirty="0"/>
              <a:t>La classe III renferme les </a:t>
            </a:r>
            <a:r>
              <a:rPr lang="fr-FR" sz="2800" dirty="0" smtClean="0"/>
              <a:t>DM implantables </a:t>
            </a:r>
            <a:r>
              <a:rPr lang="fr-FR" sz="2800" dirty="0"/>
              <a:t>destinés à être en contact à </a:t>
            </a:r>
            <a:r>
              <a:rPr lang="fr-FR" sz="2800" dirty="0" smtClean="0"/>
              <a:t>long terme </a:t>
            </a:r>
            <a:r>
              <a:rPr lang="fr-FR" sz="2800" dirty="0"/>
              <a:t>avec le </a:t>
            </a:r>
            <a:r>
              <a:rPr lang="fr-FR" sz="2800" dirty="0" smtClean="0"/>
              <a:t>cœur, </a:t>
            </a:r>
            <a:r>
              <a:rPr lang="fr-FR" sz="2800" dirty="0"/>
              <a:t>le système circulatoire central ou le </a:t>
            </a:r>
            <a:r>
              <a:rPr lang="fr-FR" sz="2800" dirty="0" smtClean="0"/>
              <a:t>SNC.</a:t>
            </a:r>
          </a:p>
          <a:p>
            <a:r>
              <a:rPr lang="fr-FR" sz="2800" dirty="0" smtClean="0"/>
              <a:t> Ex: </a:t>
            </a:r>
            <a:r>
              <a:rPr lang="fr-FR" sz="2800" i="1" dirty="0" err="1"/>
              <a:t>endoprothèse</a:t>
            </a:r>
            <a:r>
              <a:rPr lang="fr-FR" sz="2800" i="1" dirty="0"/>
              <a:t> coronaire, cathéter cardiovasculaire ou</a:t>
            </a:r>
          </a:p>
          <a:p>
            <a:r>
              <a:rPr lang="fr-FR" sz="2800" i="1" dirty="0"/>
              <a:t>neurologique, sutures résorbables,…</a:t>
            </a:r>
            <a:endParaRPr lang="fr-F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772816"/>
            <a:ext cx="8712968" cy="769441"/>
          </a:xfrm>
          <a:prstGeom prst="rect">
            <a:avLst/>
          </a:prstGeom>
          <a:noFill/>
        </p:spPr>
        <p:txBody>
          <a:bodyPr wrap="square" rtlCol="0">
            <a:spAutoFit/>
          </a:bodyPr>
          <a:lstStyle/>
          <a:p>
            <a:pPr algn="ctr"/>
            <a:r>
              <a:rPr lang="fr-FR" sz="4400" b="1" dirty="0" smtClean="0">
                <a:solidFill>
                  <a:srgbClr val="C00000"/>
                </a:solidFill>
              </a:rPr>
              <a:t>II- FILS DE SUTURES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404664"/>
            <a:ext cx="8712968" cy="5693866"/>
          </a:xfrm>
          <a:prstGeom prst="rect">
            <a:avLst/>
          </a:prstGeom>
          <a:noFill/>
        </p:spPr>
        <p:txBody>
          <a:bodyPr wrap="square" rtlCol="0">
            <a:spAutoFit/>
          </a:bodyPr>
          <a:lstStyle/>
          <a:p>
            <a:r>
              <a:rPr lang="fr-FR" sz="2800" b="1" u="sng" dirty="0" smtClean="0">
                <a:solidFill>
                  <a:srgbClr val="FF0000"/>
                </a:solidFill>
              </a:rPr>
              <a:t>1- DÉFINITION:</a:t>
            </a:r>
          </a:p>
          <a:p>
            <a:r>
              <a:rPr lang="fr-FR" sz="2800" dirty="0" smtClean="0"/>
              <a:t>Objets destinés à réunir les lèvres des blessures accidentelles ou provoquées, à lier des vaisseaux soit à diverses opérations chirurgicales. </a:t>
            </a:r>
          </a:p>
          <a:p>
            <a:endParaRPr lang="fr-FR" sz="2800" dirty="0" smtClean="0"/>
          </a:p>
          <a:p>
            <a:r>
              <a:rPr lang="fr-FR" sz="2800" b="1" u="sng" dirty="0" smtClean="0">
                <a:solidFill>
                  <a:srgbClr val="FF0000"/>
                </a:solidFill>
              </a:rPr>
              <a:t>2- ORIGINES:</a:t>
            </a:r>
          </a:p>
          <a:p>
            <a:endParaRPr lang="fr-FR" sz="2800" b="1" u="sng" dirty="0" smtClean="0">
              <a:solidFill>
                <a:srgbClr val="FF0000"/>
              </a:solidFill>
            </a:endParaRPr>
          </a:p>
          <a:p>
            <a:pPr>
              <a:buFont typeface="Wingdings" pitchFamily="2" charset="2"/>
              <a:buChar char="ü"/>
            </a:pPr>
            <a:r>
              <a:rPr lang="fr-FR" sz="2800" dirty="0" smtClean="0"/>
              <a:t>Fils inorganiques: fils en acier…</a:t>
            </a:r>
          </a:p>
          <a:p>
            <a:pPr>
              <a:buFont typeface="Wingdings" pitchFamily="2" charset="2"/>
              <a:buChar char="ü"/>
            </a:pPr>
            <a:r>
              <a:rPr lang="fr-FR" sz="2800" dirty="0" smtClean="0"/>
              <a:t>Fils organiques végétaux: fils de lin.</a:t>
            </a:r>
          </a:p>
          <a:p>
            <a:pPr>
              <a:buFont typeface="Wingdings" pitchFamily="2" charset="2"/>
              <a:buChar char="ü"/>
            </a:pPr>
            <a:r>
              <a:rPr lang="fr-FR" sz="2800" dirty="0" smtClean="0"/>
              <a:t>Fils organiques animaux: catguts, soies…</a:t>
            </a:r>
          </a:p>
          <a:p>
            <a:pPr>
              <a:buFont typeface="Wingdings" pitchFamily="2" charset="2"/>
              <a:buChar char="ü"/>
            </a:pPr>
            <a:r>
              <a:rPr lang="fr-FR" sz="2800" dirty="0" smtClean="0"/>
              <a:t>Fils organiques synthétiques: nylon, polyester…</a:t>
            </a:r>
          </a:p>
          <a:p>
            <a:endParaRPr lang="fr-FR" sz="2800" dirty="0" smtClean="0"/>
          </a:p>
          <a:p>
            <a:endParaRPr lang="fr-F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352928" cy="3970318"/>
          </a:xfrm>
          <a:prstGeom prst="rect">
            <a:avLst/>
          </a:prstGeom>
          <a:noFill/>
        </p:spPr>
        <p:txBody>
          <a:bodyPr wrap="square" rtlCol="0">
            <a:spAutoFit/>
          </a:bodyPr>
          <a:lstStyle/>
          <a:p>
            <a:r>
              <a:rPr lang="fr-FR" sz="2800" b="1" u="sng" dirty="0" smtClean="0">
                <a:solidFill>
                  <a:srgbClr val="FF0000"/>
                </a:solidFill>
              </a:rPr>
              <a:t>3- CLASSIFICATION:</a:t>
            </a:r>
          </a:p>
          <a:p>
            <a:r>
              <a:rPr lang="fr-FR" sz="2800" dirty="0" smtClean="0"/>
              <a:t>Selon leur destination:</a:t>
            </a:r>
          </a:p>
          <a:p>
            <a:pPr>
              <a:buFont typeface="Wingdings" pitchFamily="2" charset="2"/>
              <a:buChar char="§"/>
            </a:pPr>
            <a:r>
              <a:rPr lang="fr-FR" sz="2800" u="sng" dirty="0" smtClean="0">
                <a:solidFill>
                  <a:srgbClr val="92D050"/>
                </a:solidFill>
              </a:rPr>
              <a:t>Fils pour suture internes ou fils résorbables:</a:t>
            </a:r>
          </a:p>
          <a:p>
            <a:r>
              <a:rPr lang="fr-FR" sz="2800" dirty="0" smtClean="0"/>
              <a:t>disparition </a:t>
            </a:r>
            <a:r>
              <a:rPr lang="fr-FR" sz="2800" dirty="0"/>
              <a:t>de la masse du </a:t>
            </a:r>
            <a:r>
              <a:rPr lang="fr-FR" sz="2800" dirty="0" smtClean="0"/>
              <a:t>fil par </a:t>
            </a:r>
            <a:r>
              <a:rPr lang="fr-FR" sz="2800" dirty="0"/>
              <a:t>hydrolyse ou </a:t>
            </a:r>
            <a:r>
              <a:rPr lang="fr-FR" sz="2800" dirty="0" smtClean="0"/>
              <a:t>digestion enzymatique.</a:t>
            </a:r>
          </a:p>
          <a:p>
            <a:r>
              <a:rPr lang="fr-FR" sz="2800" dirty="0" smtClean="0"/>
              <a:t>Ex :catgut</a:t>
            </a:r>
          </a:p>
          <a:p>
            <a:pPr>
              <a:buFont typeface="Wingdings" pitchFamily="2" charset="2"/>
              <a:buChar char="§"/>
            </a:pPr>
            <a:r>
              <a:rPr lang="fr-FR" sz="2800" u="sng" dirty="0" smtClean="0">
                <a:solidFill>
                  <a:srgbClr val="92D050"/>
                </a:solidFill>
              </a:rPr>
              <a:t>Fils pour suture externes ou fils non résorbables:</a:t>
            </a:r>
          </a:p>
          <a:p>
            <a:pPr>
              <a:buFont typeface="Symbol"/>
              <a:buChar char="Þ"/>
            </a:pPr>
            <a:r>
              <a:rPr lang="fr-FR" sz="2800" dirty="0" smtClean="0"/>
              <a:t>Doivent être enlevés par la suite.</a:t>
            </a:r>
          </a:p>
          <a:p>
            <a:r>
              <a:rPr lang="fr-FR" sz="2800" dirty="0" smtClean="0"/>
              <a:t>Ex: fils de lin, de nylon ,ou métalliques.</a:t>
            </a:r>
            <a:endParaRPr lang="fr-F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7"/>
            <a:ext cx="8568952" cy="5262979"/>
          </a:xfrm>
          <a:prstGeom prst="rect">
            <a:avLst/>
          </a:prstGeom>
        </p:spPr>
        <p:txBody>
          <a:bodyPr wrap="square">
            <a:spAutoFit/>
          </a:bodyPr>
          <a:lstStyle/>
          <a:p>
            <a:r>
              <a:rPr lang="fr-FR" sz="2800" b="1" u="sng" dirty="0" smtClean="0">
                <a:solidFill>
                  <a:srgbClr val="FF0000"/>
                </a:solidFill>
                <a:latin typeface="+mj-lt"/>
              </a:rPr>
              <a:t>4- CARACTÉRISTIQUES </a:t>
            </a:r>
            <a:r>
              <a:rPr lang="fr-FR" sz="2800" b="1" u="sng" dirty="0">
                <a:solidFill>
                  <a:srgbClr val="FF0000"/>
                </a:solidFill>
                <a:latin typeface="+mj-lt"/>
              </a:rPr>
              <a:t>D'UN FIL </a:t>
            </a:r>
            <a:r>
              <a:rPr lang="fr-FR" sz="2800" b="1" u="sng" dirty="0" smtClean="0">
                <a:solidFill>
                  <a:srgbClr val="FF0000"/>
                </a:solidFill>
                <a:latin typeface="+mj-lt"/>
              </a:rPr>
              <a:t>CHIRURGICAL:</a:t>
            </a:r>
            <a:endParaRPr lang="fr-FR" sz="2800" b="1" u="sng" dirty="0">
              <a:solidFill>
                <a:srgbClr val="FF0000"/>
              </a:solidFill>
              <a:latin typeface="+mj-lt"/>
            </a:endParaRPr>
          </a:p>
          <a:p>
            <a:r>
              <a:rPr lang="fr-FR" sz="2800" dirty="0">
                <a:latin typeface="+mj-lt"/>
              </a:rPr>
              <a:t>Un fil chirurgical est caractérisé </a:t>
            </a:r>
            <a:r>
              <a:rPr lang="fr-FR" sz="2800" dirty="0" smtClean="0">
                <a:latin typeface="+mj-lt"/>
              </a:rPr>
              <a:t>par </a:t>
            </a:r>
            <a:r>
              <a:rPr lang="fr-FR" sz="2800" dirty="0">
                <a:latin typeface="+mj-lt"/>
              </a:rPr>
              <a:t>:</a:t>
            </a:r>
          </a:p>
          <a:p>
            <a:r>
              <a:rPr lang="fr-FR" sz="2800" u="sng" dirty="0" smtClean="0">
                <a:solidFill>
                  <a:srgbClr val="00B050"/>
                </a:solidFill>
                <a:latin typeface="+mj-lt"/>
              </a:rPr>
              <a:t>a- structure :</a:t>
            </a:r>
          </a:p>
          <a:p>
            <a:pPr lvl="1">
              <a:buFont typeface="Wingdings" pitchFamily="2" charset="2"/>
              <a:buChar char="ü"/>
            </a:pPr>
            <a:r>
              <a:rPr lang="fr-FR" sz="2800" dirty="0"/>
              <a:t>soit des monofilaments (cylindre compact de matière première),</a:t>
            </a:r>
          </a:p>
          <a:p>
            <a:pPr lvl="1">
              <a:buFont typeface="Wingdings" pitchFamily="2" charset="2"/>
              <a:buChar char="ü"/>
            </a:pPr>
            <a:r>
              <a:rPr lang="fr-FR" sz="2800" dirty="0"/>
              <a:t>soit des </a:t>
            </a:r>
            <a:r>
              <a:rPr lang="fr-FR" sz="2800" dirty="0" err="1" smtClean="0"/>
              <a:t>multifilaments</a:t>
            </a:r>
            <a:r>
              <a:rPr lang="fr-FR" sz="2800" dirty="0" smtClean="0"/>
              <a:t> (fils </a:t>
            </a:r>
            <a:r>
              <a:rPr lang="fr-FR" sz="2800" dirty="0"/>
              <a:t>tressés)</a:t>
            </a:r>
            <a:endParaRPr lang="fr-FR" sz="2800" dirty="0">
              <a:latin typeface="+mj-lt"/>
            </a:endParaRPr>
          </a:p>
          <a:p>
            <a:endParaRPr lang="fr-FR" sz="2800" dirty="0" smtClean="0">
              <a:latin typeface="+mj-lt"/>
            </a:endParaRPr>
          </a:p>
          <a:p>
            <a:endParaRPr lang="fr-FR" sz="2800" dirty="0">
              <a:latin typeface="+mj-lt"/>
            </a:endParaRPr>
          </a:p>
          <a:p>
            <a:endParaRPr lang="fr-FR" sz="2800" dirty="0">
              <a:latin typeface="+mj-lt"/>
            </a:endParaRPr>
          </a:p>
          <a:p>
            <a:r>
              <a:rPr lang="fr-FR" sz="2800" u="sng" dirty="0" smtClean="0">
                <a:solidFill>
                  <a:srgbClr val="00B050"/>
                </a:solidFill>
                <a:latin typeface="+mj-lt"/>
              </a:rPr>
              <a:t>b- matériau constitutif:</a:t>
            </a:r>
          </a:p>
          <a:p>
            <a:pPr>
              <a:buFont typeface="Wingdings" pitchFamily="2" charset="2"/>
              <a:buChar char="ü"/>
            </a:pPr>
            <a:r>
              <a:rPr lang="fr-FR" sz="2800" dirty="0" smtClean="0">
                <a:latin typeface="+mj-lt"/>
              </a:rPr>
              <a:t>Conditionne les propriétés physiques et biologiques:</a:t>
            </a:r>
          </a:p>
          <a:p>
            <a:endParaRPr lang="fr-FR" sz="2800" dirty="0">
              <a:latin typeface="+mj-lt"/>
            </a:endParaRPr>
          </a:p>
        </p:txBody>
      </p:sp>
      <p:pic>
        <p:nvPicPr>
          <p:cNvPr id="10242" name="Picture 2"/>
          <p:cNvPicPr>
            <a:picLocks noChangeAspect="1" noChangeArrowheads="1"/>
          </p:cNvPicPr>
          <p:nvPr/>
        </p:nvPicPr>
        <p:blipFill>
          <a:blip r:embed="rId2" cstate="print"/>
          <a:srcRect/>
          <a:stretch>
            <a:fillRect/>
          </a:stretch>
        </p:blipFill>
        <p:spPr bwMode="auto">
          <a:xfrm>
            <a:off x="5796136" y="2924944"/>
            <a:ext cx="2952328" cy="1444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8352928" cy="523220"/>
          </a:xfrm>
          <a:prstGeom prst="rect">
            <a:avLst/>
          </a:prstGeom>
          <a:noFill/>
        </p:spPr>
        <p:txBody>
          <a:bodyPr wrap="square" rtlCol="0">
            <a:spAutoFit/>
          </a:bodyPr>
          <a:lstStyle/>
          <a:p>
            <a:pPr algn="ctr"/>
            <a:r>
              <a:rPr lang="fr-FR" sz="2800" dirty="0" smtClean="0"/>
              <a:t>Plan du cours</a:t>
            </a:r>
            <a:endParaRPr lang="fr-FR" sz="2800" dirty="0"/>
          </a:p>
        </p:txBody>
      </p:sp>
      <p:sp>
        <p:nvSpPr>
          <p:cNvPr id="3" name="ZoneTexte 2"/>
          <p:cNvSpPr txBox="1"/>
          <p:nvPr/>
        </p:nvSpPr>
        <p:spPr>
          <a:xfrm>
            <a:off x="755576" y="908720"/>
            <a:ext cx="7848872" cy="6247864"/>
          </a:xfrm>
          <a:prstGeom prst="rect">
            <a:avLst/>
          </a:prstGeom>
          <a:noFill/>
        </p:spPr>
        <p:txBody>
          <a:bodyPr wrap="square" rtlCol="0">
            <a:spAutoFit/>
          </a:bodyPr>
          <a:lstStyle/>
          <a:p>
            <a:r>
              <a:rPr lang="fr-FR" sz="2000" b="1" u="sng" dirty="0" smtClean="0"/>
              <a:t>I- GÉNÉRALITÉ SUR LES DM:</a:t>
            </a:r>
          </a:p>
          <a:p>
            <a:pPr marL="800100" lvl="1" indent="-342900">
              <a:buFont typeface="+mj-lt"/>
              <a:buAutoNum type="arabicPeriod"/>
            </a:pPr>
            <a:r>
              <a:rPr lang="fr-FR" sz="2000" dirty="0" smtClean="0"/>
              <a:t>Définition</a:t>
            </a:r>
          </a:p>
          <a:p>
            <a:pPr marL="800100" lvl="1" indent="-342900">
              <a:buFont typeface="+mj-lt"/>
              <a:buAutoNum type="arabicPeriod"/>
            </a:pPr>
            <a:r>
              <a:rPr lang="fr-FR" sz="2000" dirty="0" smtClean="0"/>
              <a:t>Utilisation</a:t>
            </a:r>
          </a:p>
          <a:p>
            <a:pPr marL="800100" lvl="1" indent="-342900">
              <a:buFont typeface="+mj-lt"/>
              <a:buAutoNum type="arabicPeriod"/>
            </a:pPr>
            <a:r>
              <a:rPr lang="fr-FR" sz="2000" dirty="0" smtClean="0"/>
              <a:t>Les différentes catégories des DM</a:t>
            </a:r>
          </a:p>
          <a:p>
            <a:pPr marL="800100" lvl="1" indent="-342900">
              <a:buFont typeface="+mj-lt"/>
              <a:buAutoNum type="arabicPeriod"/>
            </a:pPr>
            <a:r>
              <a:rPr lang="fr-FR" sz="2000" dirty="0" smtClean="0"/>
              <a:t>La classification des DM :</a:t>
            </a:r>
          </a:p>
          <a:p>
            <a:r>
              <a:rPr lang="fr-FR" sz="2000" b="1" u="sng" dirty="0" smtClean="0"/>
              <a:t>II- FILS DE SUTURES</a:t>
            </a:r>
            <a:r>
              <a:rPr lang="fr-FR" sz="2000" b="1" dirty="0" smtClean="0"/>
              <a:t> </a:t>
            </a:r>
          </a:p>
          <a:p>
            <a:pPr marL="800100" lvl="1" indent="-342900">
              <a:buFont typeface="+mj-lt"/>
              <a:buAutoNum type="arabicPeriod"/>
            </a:pPr>
            <a:r>
              <a:rPr lang="fr-FR" sz="2000" dirty="0" smtClean="0"/>
              <a:t>Définition</a:t>
            </a:r>
          </a:p>
          <a:p>
            <a:pPr marL="800100" lvl="1" indent="-342900">
              <a:buFont typeface="+mj-lt"/>
              <a:buAutoNum type="arabicPeriod"/>
            </a:pPr>
            <a:r>
              <a:rPr lang="fr-FR" sz="2000" dirty="0" smtClean="0"/>
              <a:t>Origine</a:t>
            </a:r>
          </a:p>
          <a:p>
            <a:pPr marL="800100" lvl="1" indent="-342900">
              <a:buFont typeface="+mj-lt"/>
              <a:buAutoNum type="arabicPeriod"/>
            </a:pPr>
            <a:r>
              <a:rPr lang="fr-FR" sz="2000" dirty="0" smtClean="0"/>
              <a:t>Classification</a:t>
            </a:r>
          </a:p>
          <a:p>
            <a:pPr marL="800100" lvl="1" indent="-342900">
              <a:buFont typeface="+mj-lt"/>
              <a:buAutoNum type="arabicPeriod"/>
            </a:pPr>
            <a:r>
              <a:rPr lang="fr-FR" sz="2000" dirty="0" smtClean="0"/>
              <a:t>caractéristiques d'un fil chirurgical</a:t>
            </a:r>
          </a:p>
          <a:p>
            <a:pPr marL="800100" lvl="1" indent="-342900">
              <a:buFont typeface="+mj-lt"/>
              <a:buAutoNum type="arabicPeriod"/>
            </a:pPr>
            <a:r>
              <a:rPr lang="fr-FR" sz="2000" dirty="0" smtClean="0"/>
              <a:t>différents types</a:t>
            </a:r>
          </a:p>
          <a:p>
            <a:pPr marL="1257300" lvl="2" indent="-342900">
              <a:buFont typeface="+mj-lt"/>
              <a:buAutoNum type="alphaLcParenR"/>
            </a:pPr>
            <a:r>
              <a:rPr lang="fr-FR" sz="2000" dirty="0" smtClean="0"/>
              <a:t>catgut stérile.. </a:t>
            </a:r>
          </a:p>
          <a:p>
            <a:pPr marL="1257300" lvl="2" indent="-342900">
              <a:buFont typeface="+mj-lt"/>
              <a:buAutoNum type="alphaLcParenR"/>
            </a:pPr>
            <a:r>
              <a:rPr lang="fr-FR" sz="2000" dirty="0" smtClean="0"/>
              <a:t>fils non résorbables stériles</a:t>
            </a:r>
          </a:p>
          <a:p>
            <a:pPr marL="1257300" lvl="2" indent="-342900">
              <a:buFont typeface="+mj-lt"/>
              <a:buAutoNum type="alphaLcParenR"/>
            </a:pPr>
            <a:r>
              <a:rPr lang="fr-FR" sz="2000" dirty="0" smtClean="0"/>
              <a:t> fils résorbables synthétiques monofilaments stériles. </a:t>
            </a:r>
          </a:p>
          <a:p>
            <a:pPr marL="1257300" lvl="2" indent="-342900">
              <a:buFont typeface="+mj-lt"/>
              <a:buAutoNum type="alphaLcParenR"/>
            </a:pPr>
            <a:r>
              <a:rPr lang="fr-FR" sz="2000" dirty="0" smtClean="0"/>
              <a:t>Fils chirurgicaux, fils résorbables synthétiques tressés stériles.</a:t>
            </a:r>
          </a:p>
          <a:p>
            <a:pPr marL="800100" lvl="1" indent="-342900">
              <a:buFont typeface="+mj-lt"/>
              <a:buAutoNum type="arabicPeriod"/>
            </a:pPr>
            <a:r>
              <a:rPr lang="fr-FR" sz="2000" dirty="0" smtClean="0"/>
              <a:t> Essais</a:t>
            </a:r>
          </a:p>
          <a:p>
            <a:endParaRPr lang="fr-FR" sz="2000" dirty="0" smtClean="0"/>
          </a:p>
          <a:p>
            <a:endParaRPr lang="fr-FR" sz="2000" dirty="0" smtClean="0"/>
          </a:p>
          <a:p>
            <a:endParaRPr lang="fr-FR" sz="2000" dirty="0" smtClean="0"/>
          </a:p>
          <a:p>
            <a:endParaRPr lang="fr-F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692696"/>
            <a:ext cx="8352928" cy="5262979"/>
          </a:xfrm>
          <a:prstGeom prst="rect">
            <a:avLst/>
          </a:prstGeom>
          <a:noFill/>
        </p:spPr>
        <p:txBody>
          <a:bodyPr wrap="square" rtlCol="0">
            <a:spAutoFit/>
          </a:bodyPr>
          <a:lstStyle/>
          <a:p>
            <a:r>
              <a:rPr lang="fr-FR" sz="2800" b="1" u="sng" dirty="0">
                <a:solidFill>
                  <a:srgbClr val="00B050"/>
                </a:solidFill>
              </a:rPr>
              <a:t>c-  Q</a:t>
            </a:r>
            <a:r>
              <a:rPr lang="fr-FR" sz="2800" b="1" u="sng" dirty="0" smtClean="0">
                <a:solidFill>
                  <a:srgbClr val="00B050"/>
                </a:solidFill>
              </a:rPr>
              <a:t>ualités </a:t>
            </a:r>
            <a:r>
              <a:rPr lang="fr-FR" sz="2800" b="1" u="sng" dirty="0">
                <a:solidFill>
                  <a:srgbClr val="00B050"/>
                </a:solidFill>
              </a:rPr>
              <a:t>physiques:</a:t>
            </a:r>
          </a:p>
          <a:p>
            <a:pPr>
              <a:buFont typeface="Wingdings" pitchFamily="2" charset="2"/>
              <a:buChar char="ü"/>
            </a:pPr>
            <a:r>
              <a:rPr lang="fr-FR" sz="2800" i="1" dirty="0" smtClean="0"/>
              <a:t>Solidité à la traction ou résistance (</a:t>
            </a:r>
            <a:r>
              <a:rPr lang="fr-FR" sz="2800" dirty="0" smtClean="0"/>
              <a:t> résistance linéaire et  résistance au nœud)</a:t>
            </a:r>
          </a:p>
          <a:p>
            <a:pPr>
              <a:buFont typeface="Wingdings" pitchFamily="2" charset="2"/>
              <a:buChar char="ü"/>
            </a:pPr>
            <a:r>
              <a:rPr lang="fr-FR" sz="2800" i="1" dirty="0" smtClean="0"/>
              <a:t>Solidité au traumatisme ou fragilité</a:t>
            </a:r>
          </a:p>
          <a:p>
            <a:pPr>
              <a:buFont typeface="Wingdings" pitchFamily="2" charset="2"/>
              <a:buChar char="ü"/>
            </a:pPr>
            <a:r>
              <a:rPr lang="fr-FR" sz="2800" dirty="0" smtClean="0"/>
              <a:t>Souplesse</a:t>
            </a:r>
          </a:p>
          <a:p>
            <a:pPr>
              <a:buFont typeface="Wingdings" pitchFamily="2" charset="2"/>
              <a:buChar char="ü"/>
            </a:pPr>
            <a:r>
              <a:rPr lang="fr-FR" sz="2800" dirty="0" smtClean="0"/>
              <a:t>Élasticité et plasticité</a:t>
            </a:r>
          </a:p>
          <a:p>
            <a:pPr>
              <a:buFont typeface="Wingdings" pitchFamily="2" charset="2"/>
              <a:buChar char="ü"/>
            </a:pPr>
            <a:r>
              <a:rPr lang="fr-FR" sz="2800" dirty="0" smtClean="0"/>
              <a:t>Mémoire de forme</a:t>
            </a:r>
          </a:p>
          <a:p>
            <a:pPr>
              <a:buFont typeface="Wingdings" pitchFamily="2" charset="2"/>
              <a:buChar char="ü"/>
            </a:pPr>
            <a:r>
              <a:rPr lang="fr-FR" sz="2800" dirty="0" smtClean="0"/>
              <a:t>État de surface et glisse intra-tissulaire</a:t>
            </a:r>
          </a:p>
          <a:p>
            <a:pPr>
              <a:buFont typeface="Wingdings" pitchFamily="2" charset="2"/>
              <a:buChar char="ü"/>
            </a:pPr>
            <a:r>
              <a:rPr lang="fr-FR" sz="2800" dirty="0" smtClean="0"/>
              <a:t>Capillarité.</a:t>
            </a:r>
          </a:p>
          <a:p>
            <a:pPr>
              <a:buFont typeface="Wingdings" pitchFamily="2" charset="2"/>
              <a:buChar char="ü"/>
            </a:pPr>
            <a:r>
              <a:rPr lang="fr-FR" sz="2800" dirty="0" smtClean="0"/>
              <a:t>Qualité des nœuds(sécurité au nœud, tenue de la première boucle du nœud)</a:t>
            </a:r>
            <a:endParaRPr lang="fr-FR" sz="2800" dirty="0"/>
          </a:p>
          <a:p>
            <a:endParaRPr lang="fr-F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640960" cy="3970318"/>
          </a:xfrm>
          <a:prstGeom prst="rect">
            <a:avLst/>
          </a:prstGeom>
        </p:spPr>
        <p:txBody>
          <a:bodyPr wrap="square">
            <a:spAutoFit/>
          </a:bodyPr>
          <a:lstStyle/>
          <a:p>
            <a:r>
              <a:rPr lang="fr-FR" sz="2800" b="1" dirty="0" smtClean="0">
                <a:solidFill>
                  <a:srgbClr val="00B050"/>
                </a:solidFill>
              </a:rPr>
              <a:t>d- </a:t>
            </a:r>
            <a:r>
              <a:rPr lang="fr-FR" sz="2800" b="1" u="sng" dirty="0" smtClean="0">
                <a:solidFill>
                  <a:srgbClr val="00B050"/>
                </a:solidFill>
              </a:rPr>
              <a:t>Qualités biologiques:</a:t>
            </a:r>
          </a:p>
          <a:p>
            <a:pPr>
              <a:buFont typeface="Wingdings" pitchFamily="2" charset="2"/>
              <a:buChar char="ü"/>
            </a:pPr>
            <a:r>
              <a:rPr lang="fr-FR" sz="2800" dirty="0" smtClean="0"/>
              <a:t> Propriétés </a:t>
            </a:r>
            <a:r>
              <a:rPr lang="fr-FR" sz="2800" dirty="0"/>
              <a:t>de résorption (</a:t>
            </a:r>
            <a:r>
              <a:rPr lang="fr-FR" sz="2800" dirty="0" smtClean="0"/>
              <a:t>temps de perte de résistance;  le temps de résorption)</a:t>
            </a:r>
          </a:p>
          <a:p>
            <a:pPr>
              <a:buFont typeface="Wingdings" pitchFamily="2" charset="2"/>
              <a:buChar char="ü"/>
            </a:pPr>
            <a:r>
              <a:rPr lang="fr-FR" sz="2800" dirty="0" smtClean="0"/>
              <a:t>  biocompatibilité et tolérance,</a:t>
            </a:r>
            <a:endParaRPr lang="fr-FR" sz="2800" dirty="0"/>
          </a:p>
          <a:p>
            <a:r>
              <a:rPr lang="fr-FR" sz="2800" b="1" dirty="0" smtClean="0">
                <a:solidFill>
                  <a:srgbClr val="00B050"/>
                </a:solidFill>
              </a:rPr>
              <a:t>e- </a:t>
            </a:r>
            <a:r>
              <a:rPr lang="fr-FR" sz="2800" b="1" u="sng" dirty="0" smtClean="0">
                <a:solidFill>
                  <a:srgbClr val="00B050"/>
                </a:solidFill>
              </a:rPr>
              <a:t>Dimensions</a:t>
            </a:r>
            <a:r>
              <a:rPr lang="fr-FR" sz="2800" b="1" u="sng" dirty="0">
                <a:solidFill>
                  <a:srgbClr val="00B050"/>
                </a:solidFill>
              </a:rPr>
              <a:t>:</a:t>
            </a:r>
          </a:p>
          <a:p>
            <a:pPr>
              <a:buFont typeface="Wingdings" pitchFamily="2" charset="2"/>
              <a:buChar char="ü"/>
            </a:pPr>
            <a:r>
              <a:rPr lang="fr-FR" sz="2800" dirty="0"/>
              <a:t>D</a:t>
            </a:r>
            <a:r>
              <a:rPr lang="fr-FR" sz="2800" dirty="0" smtClean="0"/>
              <a:t>iamètre :(</a:t>
            </a:r>
            <a:r>
              <a:rPr lang="fr-FR" sz="2800" b="1" dirty="0" smtClean="0"/>
              <a:t>numérotation décimale ou code numérique)</a:t>
            </a:r>
          </a:p>
          <a:p>
            <a:pPr>
              <a:buFont typeface="Wingdings" pitchFamily="2" charset="2"/>
              <a:buChar char="ü"/>
            </a:pPr>
            <a:r>
              <a:rPr lang="fr-FR" sz="2800" dirty="0"/>
              <a:t>L</a:t>
            </a:r>
            <a:r>
              <a:rPr lang="fr-FR" sz="2800" dirty="0" smtClean="0"/>
              <a:t>ongueur (Cm).</a:t>
            </a:r>
            <a:endParaRPr lang="fr-FR" sz="2800" dirty="0"/>
          </a:p>
          <a:p>
            <a:r>
              <a:rPr lang="fr-FR" sz="2800" b="1" dirty="0" smtClean="0">
                <a:solidFill>
                  <a:srgbClr val="00B050"/>
                </a:solidFill>
              </a:rPr>
              <a:t>f-</a:t>
            </a:r>
            <a:r>
              <a:rPr lang="fr-FR" sz="2800" b="1" u="sng" dirty="0" smtClean="0">
                <a:solidFill>
                  <a:srgbClr val="00B050"/>
                </a:solidFill>
              </a:rPr>
              <a:t>Couleur</a:t>
            </a:r>
            <a:endParaRPr lang="fr-FR" sz="2800" b="1" u="sng" dirty="0">
              <a:solidFill>
                <a:srgbClr val="00B050"/>
              </a:solidFill>
            </a:endParaRPr>
          </a:p>
          <a:p>
            <a:r>
              <a:rPr lang="fr-FR" sz="2800" b="1" dirty="0" smtClean="0">
                <a:solidFill>
                  <a:srgbClr val="00B050"/>
                </a:solidFill>
              </a:rPr>
              <a:t>e-</a:t>
            </a:r>
            <a:r>
              <a:rPr lang="fr-FR" sz="2800" b="1" u="sng" dirty="0" smtClean="0">
                <a:solidFill>
                  <a:srgbClr val="00B050"/>
                </a:solidFill>
              </a:rPr>
              <a:t>Stérilité</a:t>
            </a:r>
            <a:endParaRPr lang="fr-FR" sz="2800" b="1" u="sng" dirty="0">
              <a:solidFill>
                <a:srgbClr val="00B05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136904" cy="2677656"/>
          </a:xfrm>
          <a:prstGeom prst="rect">
            <a:avLst/>
          </a:prstGeom>
        </p:spPr>
        <p:txBody>
          <a:bodyPr wrap="square">
            <a:spAutoFit/>
          </a:bodyPr>
          <a:lstStyle/>
          <a:p>
            <a:r>
              <a:rPr lang="fr-FR" sz="2800" b="1" u="sng" dirty="0" smtClean="0">
                <a:solidFill>
                  <a:srgbClr val="FF0000"/>
                </a:solidFill>
              </a:rPr>
              <a:t>5-DIFFÉRENTS  TYPES DES FILS CHIRURGICAUX:</a:t>
            </a:r>
          </a:p>
          <a:p>
            <a:pPr marL="342900" indent="-342900">
              <a:buFont typeface="+mj-lt"/>
              <a:buAutoNum type="alphaLcPeriod"/>
            </a:pPr>
            <a:r>
              <a:rPr lang="fr-FR" sz="2800" dirty="0"/>
              <a:t>C</a:t>
            </a:r>
            <a:r>
              <a:rPr lang="fr-FR" sz="2800" dirty="0" smtClean="0"/>
              <a:t>atgut stérile.. </a:t>
            </a:r>
          </a:p>
          <a:p>
            <a:pPr marL="342900" indent="-342900">
              <a:buFont typeface="+mj-lt"/>
              <a:buAutoNum type="alphaLcPeriod"/>
            </a:pPr>
            <a:r>
              <a:rPr lang="fr-FR" sz="2800" dirty="0"/>
              <a:t>F</a:t>
            </a:r>
            <a:r>
              <a:rPr lang="fr-FR" sz="2800" dirty="0" smtClean="0"/>
              <a:t>ils non résorbables stériles</a:t>
            </a:r>
          </a:p>
          <a:p>
            <a:pPr marL="342900" indent="-342900">
              <a:buFont typeface="+mj-lt"/>
              <a:buAutoNum type="alphaLcPeriod"/>
            </a:pPr>
            <a:r>
              <a:rPr lang="fr-FR" sz="2800" dirty="0" smtClean="0"/>
              <a:t> Fils résorbables synthétiques monofilaments stériles. </a:t>
            </a:r>
          </a:p>
          <a:p>
            <a:pPr marL="342900" indent="-342900">
              <a:buFont typeface="+mj-lt"/>
              <a:buAutoNum type="alphaLcPeriod"/>
            </a:pPr>
            <a:r>
              <a:rPr lang="fr-FR" sz="2800" dirty="0" smtClean="0"/>
              <a:t> Fils </a:t>
            </a:r>
            <a:r>
              <a:rPr lang="fr-FR" sz="2800" dirty="0"/>
              <a:t>résorbables synthétiques </a:t>
            </a:r>
            <a:r>
              <a:rPr lang="fr-FR" sz="2800" dirty="0" smtClean="0"/>
              <a:t>tressés stériles.</a:t>
            </a:r>
            <a:endParaRPr lang="fr-F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548680"/>
            <a:ext cx="8712968" cy="4401205"/>
          </a:xfrm>
          <a:prstGeom prst="rect">
            <a:avLst/>
          </a:prstGeom>
          <a:noFill/>
        </p:spPr>
        <p:txBody>
          <a:bodyPr wrap="square" rtlCol="0">
            <a:spAutoFit/>
          </a:bodyPr>
          <a:lstStyle/>
          <a:p>
            <a:pPr marL="514350" indent="-514350" algn="ctr">
              <a:buAutoNum type="alphaLcPeriod"/>
            </a:pPr>
            <a:r>
              <a:rPr lang="fr-FR" sz="2800" b="1" u="sng" dirty="0" smtClean="0">
                <a:solidFill>
                  <a:srgbClr val="00B050"/>
                </a:solidFill>
              </a:rPr>
              <a:t>LE  CATGUT STERILE:</a:t>
            </a:r>
          </a:p>
          <a:p>
            <a:pPr marL="514350" indent="-514350" algn="ctr">
              <a:buAutoNum type="alphaLcPeriod"/>
            </a:pPr>
            <a:endParaRPr lang="fr-FR" sz="2800" b="1" u="sng" dirty="0" smtClean="0">
              <a:solidFill>
                <a:srgbClr val="00B050"/>
              </a:solidFill>
            </a:endParaRPr>
          </a:p>
          <a:p>
            <a:pPr>
              <a:buFont typeface="Wingdings" pitchFamily="2" charset="2"/>
              <a:buChar char="Ø"/>
            </a:pPr>
            <a:r>
              <a:rPr lang="fr-FR" sz="2800" dirty="0"/>
              <a:t> C</a:t>
            </a:r>
            <a:r>
              <a:rPr lang="fr-FR" sz="2800" dirty="0" smtClean="0"/>
              <a:t>onstitué </a:t>
            </a:r>
            <a:r>
              <a:rPr lang="fr-FR" sz="2800" dirty="0"/>
              <a:t>par des fils de </a:t>
            </a:r>
            <a:r>
              <a:rPr lang="fr-FR" sz="2800" dirty="0" smtClean="0"/>
              <a:t>collagène provenant </a:t>
            </a:r>
            <a:r>
              <a:rPr lang="fr-FR" sz="2800" dirty="0"/>
              <a:t>des tissus intestinaux de </a:t>
            </a:r>
            <a:r>
              <a:rPr lang="fr-FR" sz="2800" dirty="0" smtClean="0"/>
              <a:t>mammifères (Ovins, bovins)</a:t>
            </a:r>
          </a:p>
          <a:p>
            <a:pPr>
              <a:buFont typeface="Wingdings" pitchFamily="2" charset="2"/>
              <a:buChar char="Ø"/>
            </a:pPr>
            <a:r>
              <a:rPr lang="fr-FR" sz="2800" dirty="0" smtClean="0"/>
              <a:t>Peut être </a:t>
            </a:r>
            <a:r>
              <a:rPr lang="fr-FR" sz="2800" dirty="0"/>
              <a:t>traités par des </a:t>
            </a:r>
            <a:r>
              <a:rPr lang="fr-FR" sz="2800" dirty="0" smtClean="0"/>
              <a:t>substances chimiques </a:t>
            </a:r>
            <a:r>
              <a:rPr lang="fr-FR" sz="2800" dirty="0"/>
              <a:t>telles </a:t>
            </a:r>
            <a:r>
              <a:rPr lang="fr-FR" sz="2800" dirty="0" smtClean="0"/>
              <a:t>que:</a:t>
            </a:r>
          </a:p>
          <a:p>
            <a:pPr lvl="1">
              <a:buFont typeface="Wingdings" pitchFamily="2" charset="2"/>
              <a:buChar char="ü"/>
            </a:pPr>
            <a:r>
              <a:rPr lang="fr-FR" sz="2800" dirty="0" smtClean="0"/>
              <a:t> </a:t>
            </a:r>
            <a:r>
              <a:rPr lang="fr-FR" sz="2800" dirty="0"/>
              <a:t>les sels de chrome pour ralentir </a:t>
            </a:r>
            <a:r>
              <a:rPr lang="fr-FR" sz="2800" dirty="0" smtClean="0"/>
              <a:t>leur résorption </a:t>
            </a:r>
          </a:p>
          <a:p>
            <a:pPr lvl="1">
              <a:buFont typeface="Wingdings" pitchFamily="2" charset="2"/>
              <a:buChar char="ü"/>
            </a:pPr>
            <a:r>
              <a:rPr lang="fr-FR" sz="2800" dirty="0" smtClean="0"/>
              <a:t> </a:t>
            </a:r>
            <a:r>
              <a:rPr lang="fr-FR" sz="2800" dirty="0"/>
              <a:t>le glycérol pour les rendre </a:t>
            </a:r>
            <a:r>
              <a:rPr lang="fr-FR" sz="2800" dirty="0" smtClean="0"/>
              <a:t>souples</a:t>
            </a:r>
          </a:p>
          <a:p>
            <a:pPr>
              <a:buFont typeface="Wingdings" pitchFamily="2" charset="2"/>
              <a:buChar char="Ø"/>
            </a:pPr>
            <a:r>
              <a:rPr lang="fr-FR" sz="2800" dirty="0" smtClean="0"/>
              <a:t> C’est un  multifilament tordu avec un aspect de monofilament.</a:t>
            </a:r>
            <a:endParaRPr lang="fr-F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568952" cy="3970318"/>
          </a:xfrm>
          <a:prstGeom prst="rect">
            <a:avLst/>
          </a:prstGeom>
        </p:spPr>
        <p:txBody>
          <a:bodyPr wrap="square">
            <a:spAutoFit/>
          </a:bodyPr>
          <a:lstStyle/>
          <a:p>
            <a:pPr>
              <a:buFont typeface="Wingdings" pitchFamily="2" charset="2"/>
              <a:buChar char="Ø"/>
            </a:pPr>
            <a:r>
              <a:rPr lang="fr-FR" sz="2800" b="1" u="sng" dirty="0" smtClean="0">
                <a:solidFill>
                  <a:srgbClr val="0070C0"/>
                </a:solidFill>
              </a:rPr>
              <a:t>Préparation : </a:t>
            </a:r>
          </a:p>
          <a:p>
            <a:r>
              <a:rPr lang="fr-FR" sz="2800" dirty="0" smtClean="0"/>
              <a:t> 3 étapes:</a:t>
            </a:r>
          </a:p>
          <a:p>
            <a:r>
              <a:rPr lang="fr-FR" sz="2800" u="sng" dirty="0" smtClean="0">
                <a:solidFill>
                  <a:srgbClr val="7030A0"/>
                </a:solidFill>
              </a:rPr>
              <a:t>- Traitement des boyaux:</a:t>
            </a:r>
          </a:p>
          <a:p>
            <a:pPr lvl="1">
              <a:buFont typeface="Wingdings" pitchFamily="2" charset="2"/>
              <a:buChar char="ü"/>
            </a:pPr>
            <a:r>
              <a:rPr lang="fr-FR" sz="2800" dirty="0" smtClean="0"/>
              <a:t>Lavage puis élimination  de la filandre</a:t>
            </a:r>
          </a:p>
          <a:p>
            <a:pPr lvl="1">
              <a:buFont typeface="Wingdings" pitchFamily="2" charset="2"/>
              <a:buChar char="ü"/>
            </a:pPr>
            <a:r>
              <a:rPr lang="fr-FR" sz="2800" dirty="0" smtClean="0"/>
              <a:t>Découpage longitudinale </a:t>
            </a:r>
          </a:p>
          <a:p>
            <a:pPr lvl="1">
              <a:buFont typeface="Wingdings" pitchFamily="2" charset="2"/>
              <a:buChar char="ü"/>
            </a:pPr>
            <a:r>
              <a:rPr lang="fr-FR" sz="2800" dirty="0" smtClean="0"/>
              <a:t>Elimination des nerfs et le gras </a:t>
            </a:r>
          </a:p>
          <a:p>
            <a:pPr lvl="1">
              <a:buFont typeface="Wingdings" pitchFamily="2" charset="2"/>
              <a:buChar char="ü"/>
            </a:pPr>
            <a:r>
              <a:rPr lang="fr-FR" sz="2800" dirty="0" smtClean="0"/>
              <a:t>Raclage pour enlever la couche musculeuse et muqueuse=&gt; reste la </a:t>
            </a:r>
            <a:r>
              <a:rPr lang="fr-FR" sz="2800" b="1" dirty="0" smtClean="0"/>
              <a:t>couche celluleuse</a:t>
            </a:r>
          </a:p>
          <a:p>
            <a:pPr lvl="1">
              <a:buFont typeface="Wingdings" pitchFamily="2" charset="2"/>
              <a:buChar char="ü"/>
            </a:pPr>
            <a:r>
              <a:rPr lang="fr-FR" sz="2800" dirty="0" smtClean="0"/>
              <a:t>Calibrage des cordes formés.</a:t>
            </a:r>
          </a:p>
        </p:txBody>
      </p:sp>
      <p:pic>
        <p:nvPicPr>
          <p:cNvPr id="3" name="Picture 2"/>
          <p:cNvPicPr>
            <a:picLocks noChangeAspect="1" noChangeArrowheads="1"/>
          </p:cNvPicPr>
          <p:nvPr/>
        </p:nvPicPr>
        <p:blipFill>
          <a:blip r:embed="rId2" cstate="print"/>
          <a:srcRect/>
          <a:stretch>
            <a:fillRect/>
          </a:stretch>
        </p:blipFill>
        <p:spPr bwMode="auto">
          <a:xfrm>
            <a:off x="5198378" y="4149080"/>
            <a:ext cx="3744827" cy="2204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424936" cy="5262979"/>
          </a:xfrm>
          <a:prstGeom prst="rect">
            <a:avLst/>
          </a:prstGeom>
        </p:spPr>
        <p:txBody>
          <a:bodyPr wrap="square">
            <a:spAutoFit/>
          </a:bodyPr>
          <a:lstStyle/>
          <a:p>
            <a:r>
              <a:rPr lang="fr-FR" sz="2800" u="sng" dirty="0" smtClean="0">
                <a:solidFill>
                  <a:srgbClr val="7030A0"/>
                </a:solidFill>
              </a:rPr>
              <a:t>- Préparation du catgut brut:</a:t>
            </a:r>
          </a:p>
          <a:p>
            <a:pPr lvl="1">
              <a:buFont typeface="Wingdings" pitchFamily="2" charset="2"/>
              <a:buChar char="ü"/>
            </a:pPr>
            <a:r>
              <a:rPr lang="fr-FR" sz="2800" dirty="0" smtClean="0"/>
              <a:t>Tordage des lanières =&gt; cordes à boyau</a:t>
            </a:r>
          </a:p>
          <a:p>
            <a:pPr lvl="1">
              <a:buFont typeface="Wingdings" pitchFamily="2" charset="2"/>
              <a:buChar char="ü"/>
            </a:pPr>
            <a:r>
              <a:rPr lang="fr-FR" sz="2800" dirty="0" smtClean="0"/>
              <a:t>Blanchiment par  SO</a:t>
            </a:r>
            <a:r>
              <a:rPr lang="fr-FR" sz="2800" baseline="-25000" dirty="0" smtClean="0"/>
              <a:t>2</a:t>
            </a:r>
          </a:p>
          <a:p>
            <a:pPr lvl="1">
              <a:buFont typeface="Wingdings" pitchFamily="2" charset="2"/>
              <a:buChar char="ü"/>
            </a:pPr>
            <a:r>
              <a:rPr lang="fr-FR" sz="2800" dirty="0" smtClean="0"/>
              <a:t>Séchage à 25°c</a:t>
            </a:r>
          </a:p>
          <a:p>
            <a:pPr lvl="1">
              <a:buFont typeface="Wingdings" pitchFamily="2" charset="2"/>
              <a:buChar char="ü"/>
            </a:pPr>
            <a:r>
              <a:rPr lang="fr-FR" sz="2800" dirty="0" smtClean="0"/>
              <a:t>Polissage à la pierre ponce</a:t>
            </a:r>
          </a:p>
          <a:p>
            <a:pPr lvl="1">
              <a:buFont typeface="Wingdings" pitchFamily="2" charset="2"/>
              <a:buChar char="ü"/>
            </a:pPr>
            <a:r>
              <a:rPr lang="fr-FR" sz="2800" dirty="0" smtClean="0"/>
              <a:t>Classement d’après leur diamètre</a:t>
            </a:r>
          </a:p>
          <a:p>
            <a:r>
              <a:rPr lang="fr-FR" sz="2800" dirty="0" smtClean="0"/>
              <a:t>- </a:t>
            </a:r>
            <a:r>
              <a:rPr lang="fr-FR" sz="2800" u="sng" dirty="0" smtClean="0">
                <a:solidFill>
                  <a:srgbClr val="7030A0"/>
                </a:solidFill>
              </a:rPr>
              <a:t>Préparation du catgut chirurgical (stérilisation):</a:t>
            </a:r>
          </a:p>
          <a:p>
            <a:r>
              <a:rPr lang="fr-FR" sz="2800" dirty="0" smtClean="0"/>
              <a:t> Se fait  par:</a:t>
            </a:r>
          </a:p>
          <a:p>
            <a:pPr lvl="1">
              <a:buFont typeface="Wingdings" pitchFamily="2" charset="2"/>
              <a:buChar char="ü"/>
            </a:pPr>
            <a:r>
              <a:rPr lang="fr-FR" sz="2800" dirty="0" smtClean="0"/>
              <a:t>Iode 1% (8 à 14 j)</a:t>
            </a:r>
          </a:p>
          <a:p>
            <a:pPr lvl="1">
              <a:buFont typeface="Wingdings" pitchFamily="2" charset="2"/>
              <a:buChar char="ü"/>
            </a:pPr>
            <a:r>
              <a:rPr lang="fr-FR" sz="2800" dirty="0" smtClean="0"/>
              <a:t>Chaleur sèche</a:t>
            </a:r>
          </a:p>
          <a:p>
            <a:pPr lvl="1">
              <a:buFont typeface="Wingdings" pitchFamily="2" charset="2"/>
              <a:buChar char="ü"/>
            </a:pPr>
            <a:r>
              <a:rPr lang="fr-FR" sz="2800" dirty="0" smtClean="0"/>
              <a:t>Radiostérilisation</a:t>
            </a:r>
          </a:p>
          <a:p>
            <a:pPr lvl="1"/>
            <a:endParaRPr lang="fr-FR"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568952" cy="4401205"/>
          </a:xfrm>
          <a:prstGeom prst="rect">
            <a:avLst/>
          </a:prstGeom>
        </p:spPr>
        <p:txBody>
          <a:bodyPr wrap="square">
            <a:spAutoFit/>
          </a:bodyPr>
          <a:lstStyle/>
          <a:p>
            <a:pPr>
              <a:buFont typeface="Wingdings" pitchFamily="2" charset="2"/>
              <a:buChar char="Ø"/>
            </a:pPr>
            <a:r>
              <a:rPr lang="fr-FR" sz="2800" u="sng" dirty="0" smtClean="0">
                <a:solidFill>
                  <a:srgbClr val="0070C0"/>
                </a:solidFill>
              </a:rPr>
              <a:t>Propriétés:</a:t>
            </a:r>
          </a:p>
          <a:p>
            <a:pPr>
              <a:buFont typeface="Wingdings" pitchFamily="2" charset="2"/>
              <a:buChar char="ü"/>
            </a:pPr>
            <a:r>
              <a:rPr lang="fr-FR" sz="2800" dirty="0" smtClean="0"/>
              <a:t>Une </a:t>
            </a:r>
            <a:r>
              <a:rPr lang="fr-FR" sz="2800" dirty="0"/>
              <a:t>bonne résistance à la traction </a:t>
            </a:r>
            <a:endParaRPr lang="fr-FR" sz="2800" dirty="0" smtClean="0"/>
          </a:p>
          <a:p>
            <a:pPr>
              <a:buFont typeface="Wingdings" pitchFamily="2" charset="2"/>
              <a:buChar char="ü"/>
            </a:pPr>
            <a:r>
              <a:rPr lang="fr-FR" sz="2800" dirty="0"/>
              <a:t>U</a:t>
            </a:r>
            <a:r>
              <a:rPr lang="fr-FR" sz="2800" dirty="0" smtClean="0"/>
              <a:t>ne </a:t>
            </a:r>
            <a:r>
              <a:rPr lang="fr-FR" sz="2800" dirty="0"/>
              <a:t>bonne </a:t>
            </a:r>
            <a:r>
              <a:rPr lang="fr-FR" sz="2800" dirty="0" smtClean="0"/>
              <a:t>manipulation</a:t>
            </a:r>
          </a:p>
          <a:p>
            <a:pPr>
              <a:buFont typeface="Wingdings" pitchFamily="2" charset="2"/>
              <a:buChar char="ü"/>
            </a:pPr>
            <a:r>
              <a:rPr lang="fr-FR" sz="2800" dirty="0"/>
              <a:t>La résorption s’effectue en 10 - 15 </a:t>
            </a:r>
            <a:r>
              <a:rPr lang="fr-FR" sz="2800" dirty="0" smtClean="0"/>
              <a:t>jours.  </a:t>
            </a:r>
            <a:endParaRPr lang="fr-FR" sz="2800" dirty="0"/>
          </a:p>
          <a:p>
            <a:pPr>
              <a:buFont typeface="Wingdings" pitchFamily="2" charset="2"/>
              <a:buChar char="ü"/>
            </a:pPr>
            <a:r>
              <a:rPr lang="fr-FR" sz="2800" dirty="0" smtClean="0"/>
              <a:t> Gonflement  </a:t>
            </a:r>
            <a:r>
              <a:rPr lang="fr-FR" sz="2800" dirty="0"/>
              <a:t>très </a:t>
            </a:r>
            <a:r>
              <a:rPr lang="fr-FR" sz="2800" dirty="0" smtClean="0"/>
              <a:t>rapide du fil=&gt;desserrement des nœuds + </a:t>
            </a:r>
            <a:r>
              <a:rPr lang="fr-FR" sz="2800" dirty="0"/>
              <a:t>Une réaction inflammatoire </a:t>
            </a:r>
            <a:r>
              <a:rPr lang="fr-FR" sz="2800" dirty="0" smtClean="0"/>
              <a:t>.</a:t>
            </a:r>
          </a:p>
          <a:p>
            <a:pPr>
              <a:buFont typeface="Wingdings" pitchFamily="2" charset="2"/>
              <a:buChar char="ü"/>
            </a:pPr>
            <a:endParaRPr lang="fr-FR" sz="2800" dirty="0" smtClean="0"/>
          </a:p>
          <a:p>
            <a:r>
              <a:rPr lang="fr-FR" sz="2800" u="sng" dirty="0" smtClean="0">
                <a:solidFill>
                  <a:srgbClr val="FF0000"/>
                </a:solidFill>
              </a:rPr>
              <a:t>NB</a:t>
            </a:r>
            <a:r>
              <a:rPr lang="fr-FR" sz="2800" dirty="0" smtClean="0">
                <a:solidFill>
                  <a:srgbClr val="FF0000"/>
                </a:solidFill>
              </a:rPr>
              <a:t>:</a:t>
            </a:r>
            <a:r>
              <a:rPr lang="fr-FR" sz="2800" dirty="0" smtClean="0"/>
              <a:t> Interdiction d’utilisation du catgut dans certains pays à cause du risque </a:t>
            </a:r>
            <a:r>
              <a:rPr lang="fr-FR" sz="2800" dirty="0"/>
              <a:t>de transmission du </a:t>
            </a:r>
            <a:r>
              <a:rPr lang="fr-FR" sz="2800" dirty="0" smtClean="0"/>
              <a:t>prion responsable </a:t>
            </a:r>
            <a:r>
              <a:rPr lang="fr-FR" sz="2800" dirty="0"/>
              <a:t>de l'encéphalopathie spongiforme bovine à </a:t>
            </a:r>
            <a:r>
              <a:rPr lang="fr-FR" sz="2800" dirty="0" smtClean="0"/>
              <a:t>l'homme.</a:t>
            </a:r>
            <a:endParaRPr lang="fr-FR"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04664"/>
            <a:ext cx="8640960" cy="5262979"/>
          </a:xfrm>
          <a:prstGeom prst="rect">
            <a:avLst/>
          </a:prstGeom>
          <a:noFill/>
        </p:spPr>
        <p:txBody>
          <a:bodyPr wrap="square" rtlCol="0">
            <a:spAutoFit/>
          </a:bodyPr>
          <a:lstStyle/>
          <a:p>
            <a:r>
              <a:rPr lang="fr-FR" sz="2800" b="1" u="sng" dirty="0" smtClean="0">
                <a:solidFill>
                  <a:srgbClr val="00B050"/>
                </a:solidFill>
              </a:rPr>
              <a:t>B. FILS NON RÉSORBABLES STÉRILES:</a:t>
            </a:r>
          </a:p>
          <a:p>
            <a:pPr>
              <a:buFont typeface="Wingdings" pitchFamily="2" charset="2"/>
              <a:buChar char="v"/>
            </a:pPr>
            <a:r>
              <a:rPr lang="fr-FR" sz="2800" b="1" u="sng" dirty="0" smtClean="0">
                <a:solidFill>
                  <a:srgbClr val="002060"/>
                </a:solidFill>
              </a:rPr>
              <a:t>Le </a:t>
            </a:r>
            <a:r>
              <a:rPr lang="fr-FR" sz="2800" b="1" u="sng" dirty="0">
                <a:solidFill>
                  <a:srgbClr val="002060"/>
                </a:solidFill>
              </a:rPr>
              <a:t>fil de lin </a:t>
            </a:r>
            <a:r>
              <a:rPr lang="fr-FR" sz="2800" b="1" u="sng" dirty="0" smtClean="0">
                <a:solidFill>
                  <a:srgbClr val="002060"/>
                </a:solidFill>
              </a:rPr>
              <a:t>:</a:t>
            </a:r>
          </a:p>
          <a:p>
            <a:pPr>
              <a:buFont typeface="Arial" pitchFamily="34" charset="0"/>
              <a:buChar char="•"/>
            </a:pPr>
            <a:r>
              <a:rPr lang="fr-FR" sz="2800" dirty="0" smtClean="0"/>
              <a:t> Constituée </a:t>
            </a:r>
            <a:r>
              <a:rPr lang="fr-FR" sz="2800" dirty="0"/>
              <a:t>par les </a:t>
            </a:r>
            <a:r>
              <a:rPr lang="fr-FR" sz="2800" dirty="0" smtClean="0"/>
              <a:t>fibres </a:t>
            </a:r>
            <a:r>
              <a:rPr lang="fr-FR" sz="2800" dirty="0" err="1" smtClean="0"/>
              <a:t>péricycliques</a:t>
            </a:r>
            <a:r>
              <a:rPr lang="fr-FR" sz="2800" dirty="0" smtClean="0"/>
              <a:t> de </a:t>
            </a:r>
            <a:r>
              <a:rPr lang="fr-FR" sz="2800" dirty="0"/>
              <a:t>la tige </a:t>
            </a:r>
            <a:r>
              <a:rPr lang="fr-FR" sz="2800" dirty="0">
                <a:solidFill>
                  <a:srgbClr val="7030A0"/>
                </a:solidFill>
              </a:rPr>
              <a:t>de </a:t>
            </a:r>
            <a:r>
              <a:rPr lang="fr-FR" sz="2800" i="1" dirty="0" err="1">
                <a:solidFill>
                  <a:srgbClr val="7030A0"/>
                </a:solidFill>
              </a:rPr>
              <a:t>Linum</a:t>
            </a:r>
            <a:r>
              <a:rPr lang="fr-FR" sz="2800" i="1" dirty="0">
                <a:solidFill>
                  <a:srgbClr val="7030A0"/>
                </a:solidFill>
              </a:rPr>
              <a:t> </a:t>
            </a:r>
            <a:r>
              <a:rPr lang="fr-FR" sz="2800" i="1" dirty="0" err="1">
                <a:solidFill>
                  <a:srgbClr val="7030A0"/>
                </a:solidFill>
              </a:rPr>
              <a:t>usitatissimum</a:t>
            </a:r>
            <a:r>
              <a:rPr lang="fr-FR" sz="2800" i="1" dirty="0">
                <a:solidFill>
                  <a:srgbClr val="7030A0"/>
                </a:solidFill>
              </a:rPr>
              <a:t> L</a:t>
            </a:r>
            <a:r>
              <a:rPr lang="fr-FR" sz="2800" i="1" dirty="0"/>
              <a:t>. </a:t>
            </a:r>
            <a:endParaRPr lang="fr-FR" sz="2800" i="1" dirty="0" smtClean="0"/>
          </a:p>
          <a:p>
            <a:pPr>
              <a:buFont typeface="Arial" pitchFamily="34" charset="0"/>
              <a:buChar char="•"/>
            </a:pPr>
            <a:r>
              <a:rPr lang="fr-FR" sz="2800" i="1" dirty="0" smtClean="0"/>
              <a:t>Ces </a:t>
            </a:r>
            <a:r>
              <a:rPr lang="fr-FR" sz="2800" i="1" dirty="0"/>
              <a:t>fibres </a:t>
            </a:r>
            <a:r>
              <a:rPr lang="fr-FR" sz="2800" i="1" dirty="0" smtClean="0"/>
              <a:t>élémentaires, </a:t>
            </a:r>
            <a:r>
              <a:rPr lang="fr-FR" sz="2800" dirty="0" smtClean="0"/>
              <a:t>d’une </a:t>
            </a:r>
            <a:r>
              <a:rPr lang="fr-FR" sz="2800" dirty="0"/>
              <a:t>longueur de 2,5 cm à 5 cm, sont assemblées </a:t>
            </a:r>
            <a:r>
              <a:rPr lang="fr-FR" sz="2800" dirty="0" smtClean="0"/>
              <a:t>en faisceaux </a:t>
            </a:r>
            <a:r>
              <a:rPr lang="fr-FR" sz="2800" dirty="0"/>
              <a:t>de 30 cm à 80 cm, puis en fils continus de </a:t>
            </a:r>
            <a:r>
              <a:rPr lang="fr-FR" sz="2800" dirty="0" smtClean="0"/>
              <a:t>diamètre approprié</a:t>
            </a:r>
            <a:r>
              <a:rPr lang="fr-FR" sz="2800" dirty="0"/>
              <a:t>.</a:t>
            </a:r>
            <a:r>
              <a:rPr lang="fr-FR" sz="2800" dirty="0" smtClean="0"/>
              <a:t> </a:t>
            </a:r>
          </a:p>
          <a:p>
            <a:pPr>
              <a:buFont typeface="Arial" pitchFamily="34" charset="0"/>
              <a:buChar char="•"/>
            </a:pPr>
            <a:r>
              <a:rPr lang="fr-FR" sz="2800" i="1" u="sng" dirty="0" smtClean="0">
                <a:solidFill>
                  <a:srgbClr val="0070C0"/>
                </a:solidFill>
              </a:rPr>
              <a:t>Avantages:</a:t>
            </a:r>
          </a:p>
          <a:p>
            <a:pPr>
              <a:buFont typeface="Wingdings" pitchFamily="2" charset="2"/>
              <a:buChar char="ü"/>
            </a:pPr>
            <a:r>
              <a:rPr lang="fr-FR" sz="2800" dirty="0" smtClean="0"/>
              <a:t>Remarquable </a:t>
            </a:r>
            <a:r>
              <a:rPr lang="fr-FR" sz="2800" dirty="0"/>
              <a:t>sécurité au </a:t>
            </a:r>
            <a:r>
              <a:rPr lang="fr-FR" sz="2800" dirty="0" smtClean="0"/>
              <a:t>nœud.</a:t>
            </a:r>
          </a:p>
          <a:p>
            <a:pPr>
              <a:buFont typeface="Arial" pitchFamily="34" charset="0"/>
              <a:buChar char="•"/>
            </a:pPr>
            <a:r>
              <a:rPr lang="fr-FR" sz="2800" i="1" u="sng" dirty="0" smtClean="0">
                <a:solidFill>
                  <a:srgbClr val="0070C0"/>
                </a:solidFill>
              </a:rPr>
              <a:t>Inconvénients:</a:t>
            </a:r>
          </a:p>
          <a:p>
            <a:pPr>
              <a:buFont typeface="Wingdings" pitchFamily="2" charset="2"/>
              <a:buChar char="ü"/>
            </a:pPr>
            <a:r>
              <a:rPr lang="fr-FR" sz="2800" dirty="0" smtClean="0"/>
              <a:t>Production difficile et </a:t>
            </a:r>
            <a:r>
              <a:rPr lang="fr-FR" sz="2800" dirty="0"/>
              <a:t>non </a:t>
            </a:r>
            <a:r>
              <a:rPr lang="fr-FR" sz="2800" dirty="0" smtClean="0"/>
              <a:t>reproductible.</a:t>
            </a:r>
          </a:p>
          <a:p>
            <a:pPr>
              <a:buFont typeface="Wingdings" pitchFamily="2" charset="2"/>
              <a:buChar char="ü"/>
            </a:pPr>
            <a:r>
              <a:rPr lang="fr-FR" sz="2800" dirty="0"/>
              <a:t>T</a:t>
            </a:r>
            <a:r>
              <a:rPr lang="fr-FR" sz="2800" dirty="0" smtClean="0"/>
              <a:t>rès mauvaise tolérance ( fil capillaire)</a:t>
            </a:r>
            <a:endParaRPr lang="fr-FR" sz="2800" i="1" dirty="0" smtClean="0"/>
          </a:p>
        </p:txBody>
      </p:sp>
      <p:pic>
        <p:nvPicPr>
          <p:cNvPr id="1026" name="Picture 2"/>
          <p:cNvPicPr>
            <a:picLocks noChangeAspect="1" noChangeArrowheads="1"/>
          </p:cNvPicPr>
          <p:nvPr/>
        </p:nvPicPr>
        <p:blipFill>
          <a:blip r:embed="rId2" cstate="print"/>
          <a:srcRect/>
          <a:stretch>
            <a:fillRect/>
          </a:stretch>
        </p:blipFill>
        <p:spPr bwMode="auto">
          <a:xfrm>
            <a:off x="7092280" y="3068960"/>
            <a:ext cx="1866202" cy="2651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76672"/>
            <a:ext cx="8640960" cy="3970318"/>
          </a:xfrm>
          <a:prstGeom prst="rect">
            <a:avLst/>
          </a:prstGeom>
          <a:noFill/>
        </p:spPr>
        <p:txBody>
          <a:bodyPr wrap="square" rtlCol="0">
            <a:spAutoFit/>
          </a:bodyPr>
          <a:lstStyle/>
          <a:p>
            <a:pPr>
              <a:buFont typeface="Wingdings" pitchFamily="2" charset="2"/>
              <a:buChar char="v"/>
            </a:pPr>
            <a:r>
              <a:rPr lang="fr-FR" sz="2800" b="1" u="sng" dirty="0" smtClean="0">
                <a:solidFill>
                  <a:srgbClr val="002060"/>
                </a:solidFill>
              </a:rPr>
              <a:t>Fil de soie:</a:t>
            </a:r>
          </a:p>
          <a:p>
            <a:pPr>
              <a:buFont typeface="Arial" pitchFamily="34" charset="0"/>
              <a:buChar char="•"/>
            </a:pPr>
            <a:r>
              <a:rPr lang="fr-FR" sz="2800" dirty="0"/>
              <a:t>O</a:t>
            </a:r>
            <a:r>
              <a:rPr lang="fr-FR" sz="2800" dirty="0" smtClean="0"/>
              <a:t>btenues par tressage d’un nombre variable, suivant le diamètre désiré, de fils de soie décreusée provenant du dévidage des cocons du ver à soie, </a:t>
            </a:r>
            <a:r>
              <a:rPr lang="fr-FR" sz="2800" i="1" dirty="0" smtClean="0">
                <a:solidFill>
                  <a:srgbClr val="7030A0"/>
                </a:solidFill>
              </a:rPr>
              <a:t>Bombyx </a:t>
            </a:r>
            <a:r>
              <a:rPr lang="fr-FR" sz="2800" i="1" dirty="0" err="1" smtClean="0">
                <a:solidFill>
                  <a:srgbClr val="7030A0"/>
                </a:solidFill>
              </a:rPr>
              <a:t>mori</a:t>
            </a:r>
            <a:r>
              <a:rPr lang="fr-FR" sz="2800" i="1" dirty="0" smtClean="0">
                <a:solidFill>
                  <a:srgbClr val="7030A0"/>
                </a:solidFill>
              </a:rPr>
              <a:t> L</a:t>
            </a:r>
            <a:r>
              <a:rPr lang="fr-FR" sz="2800" i="1" dirty="0" smtClean="0"/>
              <a:t>.</a:t>
            </a:r>
          </a:p>
          <a:p>
            <a:pPr>
              <a:buFont typeface="Arial" pitchFamily="34" charset="0"/>
              <a:buChar char="•"/>
            </a:pPr>
            <a:r>
              <a:rPr lang="fr-FR" sz="2800" i="1" u="sng" dirty="0" smtClean="0">
                <a:solidFill>
                  <a:srgbClr val="00B0F0"/>
                </a:solidFill>
              </a:rPr>
              <a:t>Avantages:</a:t>
            </a:r>
          </a:p>
          <a:p>
            <a:pPr>
              <a:buFont typeface="Wingdings" pitchFamily="2" charset="2"/>
              <a:buChar char="ü"/>
            </a:pPr>
            <a:r>
              <a:rPr lang="fr-FR" sz="2800" dirty="0" smtClean="0"/>
              <a:t>Souplesse du fil </a:t>
            </a:r>
            <a:r>
              <a:rPr lang="fr-FR" sz="2800" i="1" dirty="0" smtClean="0"/>
              <a:t>=&gt; </a:t>
            </a:r>
            <a:r>
              <a:rPr lang="fr-FR" sz="2800" dirty="0" smtClean="0"/>
              <a:t>excellente maniabilité</a:t>
            </a:r>
          </a:p>
          <a:p>
            <a:pPr>
              <a:buFont typeface="Wingdings" pitchFamily="2" charset="2"/>
              <a:buChar char="ü"/>
            </a:pPr>
            <a:r>
              <a:rPr lang="fr-FR" sz="2800" dirty="0" smtClean="0"/>
              <a:t>pas élastique=&gt; une bonne tenue des nœuds</a:t>
            </a:r>
          </a:p>
          <a:p>
            <a:endParaRPr lang="fr-FR" sz="2800" dirty="0" smtClean="0"/>
          </a:p>
          <a:p>
            <a:endParaRPr lang="fr-FR" sz="2800" dirty="0"/>
          </a:p>
        </p:txBody>
      </p:sp>
      <p:pic>
        <p:nvPicPr>
          <p:cNvPr id="2050" name="Picture 2"/>
          <p:cNvPicPr>
            <a:picLocks noChangeAspect="1" noChangeArrowheads="1"/>
          </p:cNvPicPr>
          <p:nvPr/>
        </p:nvPicPr>
        <p:blipFill>
          <a:blip r:embed="rId2" cstate="print"/>
          <a:srcRect/>
          <a:stretch>
            <a:fillRect/>
          </a:stretch>
        </p:blipFill>
        <p:spPr bwMode="auto">
          <a:xfrm>
            <a:off x="7092280" y="2996952"/>
            <a:ext cx="1836812" cy="155729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838950" y="4725144"/>
            <a:ext cx="2305050"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568952" cy="3539430"/>
          </a:xfrm>
          <a:prstGeom prst="rect">
            <a:avLst/>
          </a:prstGeom>
          <a:noFill/>
        </p:spPr>
        <p:txBody>
          <a:bodyPr wrap="square" rtlCol="0">
            <a:spAutoFit/>
          </a:bodyPr>
          <a:lstStyle/>
          <a:p>
            <a:pPr marL="514350" indent="-514350">
              <a:buFont typeface="Wingdings" pitchFamily="2" charset="2"/>
              <a:buChar char="v"/>
            </a:pPr>
            <a:r>
              <a:rPr lang="fr-FR" sz="2800" b="1" u="sng" dirty="0">
                <a:solidFill>
                  <a:srgbClr val="002060"/>
                </a:solidFill>
              </a:rPr>
              <a:t>Fils en acier </a:t>
            </a:r>
            <a:r>
              <a:rPr lang="fr-FR" sz="2800" b="1" u="sng" dirty="0" smtClean="0">
                <a:solidFill>
                  <a:srgbClr val="002060"/>
                </a:solidFill>
              </a:rPr>
              <a:t>inoxydable:</a:t>
            </a:r>
          </a:p>
          <a:p>
            <a:pPr>
              <a:buFont typeface="Arial" pitchFamily="34" charset="0"/>
              <a:buChar char="•"/>
            </a:pPr>
            <a:r>
              <a:rPr lang="fr-FR" sz="2800" dirty="0" smtClean="0"/>
              <a:t> Se </a:t>
            </a:r>
            <a:r>
              <a:rPr lang="fr-FR" sz="2800" dirty="0"/>
              <a:t>présente en </a:t>
            </a:r>
            <a:r>
              <a:rPr lang="fr-FR" sz="2800" dirty="0" smtClean="0"/>
              <a:t>monofilaments cylindriques </a:t>
            </a:r>
            <a:r>
              <a:rPr lang="fr-FR" sz="2800" dirty="0"/>
              <a:t>lisses ou en fils tordus ou </a:t>
            </a:r>
            <a:r>
              <a:rPr lang="fr-FR" sz="2800" dirty="0" smtClean="0"/>
              <a:t>tressés.</a:t>
            </a:r>
            <a:endParaRPr lang="fr-FR" sz="2800" dirty="0"/>
          </a:p>
          <a:p>
            <a:pPr>
              <a:buFont typeface="Arial" pitchFamily="34" charset="0"/>
              <a:buChar char="•"/>
            </a:pPr>
            <a:r>
              <a:rPr lang="fr-FR" sz="2800" u="sng" dirty="0" smtClean="0">
                <a:solidFill>
                  <a:srgbClr val="0070C0"/>
                </a:solidFill>
              </a:rPr>
              <a:t> Avantages :</a:t>
            </a:r>
            <a:endParaRPr lang="fr-FR" sz="2800" u="sng" dirty="0">
              <a:solidFill>
                <a:srgbClr val="0070C0"/>
              </a:solidFill>
            </a:endParaRPr>
          </a:p>
          <a:p>
            <a:r>
              <a:rPr lang="fr-FR" sz="2800" dirty="0"/>
              <a:t>une excellente inertie </a:t>
            </a:r>
            <a:r>
              <a:rPr lang="fr-FR" sz="2800" dirty="0" smtClean="0"/>
              <a:t>biologique et chimique </a:t>
            </a:r>
          </a:p>
          <a:p>
            <a:pPr>
              <a:buFont typeface="Arial" pitchFamily="34" charset="0"/>
              <a:buChar char="•"/>
            </a:pPr>
            <a:r>
              <a:rPr lang="fr-FR" sz="2800" u="sng" dirty="0" smtClean="0">
                <a:solidFill>
                  <a:srgbClr val="0070C0"/>
                </a:solidFill>
              </a:rPr>
              <a:t>Inconvénient majeur :</a:t>
            </a:r>
          </a:p>
          <a:p>
            <a:r>
              <a:rPr lang="fr-FR" sz="2800" dirty="0" smtClean="0"/>
              <a:t> Rigidité du fil =&gt; maniement difficile , réalisation  des nœuds délicate</a:t>
            </a:r>
            <a:endParaRPr lang="fr-F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2564904"/>
            <a:ext cx="8568952" cy="769441"/>
          </a:xfrm>
          <a:prstGeom prst="rect">
            <a:avLst/>
          </a:prstGeom>
          <a:noFill/>
        </p:spPr>
        <p:txBody>
          <a:bodyPr wrap="square" rtlCol="0">
            <a:spAutoFit/>
          </a:bodyPr>
          <a:lstStyle/>
          <a:p>
            <a:pPr algn="ctr"/>
            <a:r>
              <a:rPr lang="fr-FR" sz="4400" b="1" dirty="0" smtClean="0">
                <a:solidFill>
                  <a:srgbClr val="C00000"/>
                </a:solidFill>
              </a:rPr>
              <a:t>I- GÉNÉRALITÉS</a:t>
            </a:r>
            <a:endParaRPr lang="fr-FR" sz="4400" b="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496944" cy="4401205"/>
          </a:xfrm>
          <a:prstGeom prst="rect">
            <a:avLst/>
          </a:prstGeom>
          <a:noFill/>
        </p:spPr>
        <p:txBody>
          <a:bodyPr wrap="square" rtlCol="0">
            <a:spAutoFit/>
          </a:bodyPr>
          <a:lstStyle/>
          <a:p>
            <a:pPr>
              <a:buFont typeface="Wingdings" pitchFamily="2" charset="2"/>
              <a:buChar char="v"/>
            </a:pPr>
            <a:r>
              <a:rPr lang="fr-FR" sz="2800" b="1" u="sng" dirty="0" smtClean="0">
                <a:solidFill>
                  <a:srgbClr val="002060"/>
                </a:solidFill>
              </a:rPr>
              <a:t>fils en matières plastiques:</a:t>
            </a:r>
          </a:p>
          <a:p>
            <a:pPr>
              <a:buFont typeface="Arial" pitchFamily="34" charset="0"/>
              <a:buChar char="•"/>
            </a:pPr>
            <a:r>
              <a:rPr lang="fr-FR" sz="2800" dirty="0" smtClean="0"/>
              <a:t> Généralement obtenus </a:t>
            </a:r>
            <a:r>
              <a:rPr lang="fr-FR" sz="2800" dirty="0"/>
              <a:t>par passage à </a:t>
            </a:r>
            <a:r>
              <a:rPr lang="fr-FR" sz="2800" dirty="0" smtClean="0"/>
              <a:t>la filière de la  </a:t>
            </a:r>
            <a:r>
              <a:rPr lang="fr-FR" sz="2800" dirty="0"/>
              <a:t>matière plastique </a:t>
            </a:r>
            <a:r>
              <a:rPr lang="fr-FR" sz="2800" dirty="0" smtClean="0"/>
              <a:t>.</a:t>
            </a:r>
          </a:p>
          <a:p>
            <a:pPr>
              <a:buFont typeface="Arial" pitchFamily="34" charset="0"/>
              <a:buChar char="•"/>
            </a:pPr>
            <a:endParaRPr lang="fr-FR" sz="2800" dirty="0" smtClean="0"/>
          </a:p>
          <a:p>
            <a:pPr>
              <a:buFont typeface="Wingdings" pitchFamily="2" charset="2"/>
              <a:buChar char="Ø"/>
            </a:pPr>
            <a:r>
              <a:rPr lang="fr-FR" sz="2800" b="1" u="sng" dirty="0" smtClean="0">
                <a:solidFill>
                  <a:schemeClr val="accent1">
                    <a:lumMod val="75000"/>
                  </a:schemeClr>
                </a:solidFill>
              </a:rPr>
              <a:t> Polyamides:</a:t>
            </a:r>
            <a:endParaRPr lang="fr-FR" sz="2800" u="sng" dirty="0" smtClean="0">
              <a:solidFill>
                <a:schemeClr val="accent1">
                  <a:lumMod val="75000"/>
                </a:schemeClr>
              </a:solidFill>
            </a:endParaRPr>
          </a:p>
          <a:p>
            <a:pPr>
              <a:buFont typeface="Wingdings" pitchFamily="2" charset="2"/>
              <a:buChar char="§"/>
            </a:pPr>
            <a:r>
              <a:rPr lang="fr-FR" sz="2800" dirty="0" smtClean="0">
                <a:solidFill>
                  <a:srgbClr val="00B0F0"/>
                </a:solidFill>
              </a:rPr>
              <a:t> </a:t>
            </a:r>
            <a:r>
              <a:rPr lang="fr-FR" sz="2800" b="1" dirty="0" smtClean="0">
                <a:solidFill>
                  <a:srgbClr val="00B0F0"/>
                </a:solidFill>
              </a:rPr>
              <a:t>présentation des fils:</a:t>
            </a:r>
          </a:p>
          <a:p>
            <a:pPr lvl="1">
              <a:buFont typeface="Wingdings" pitchFamily="2" charset="2"/>
              <a:buChar char="ü"/>
            </a:pPr>
            <a:r>
              <a:rPr lang="fr-FR" sz="2800" dirty="0" smtClean="0"/>
              <a:t>en monofilaments </a:t>
            </a:r>
            <a:r>
              <a:rPr lang="fr-FR" sz="2800" dirty="0"/>
              <a:t>cylindriques </a:t>
            </a:r>
            <a:r>
              <a:rPr lang="fr-FR" sz="2800" dirty="0" smtClean="0"/>
              <a:t>lisses</a:t>
            </a:r>
          </a:p>
          <a:p>
            <a:pPr lvl="1">
              <a:buFont typeface="Wingdings" pitchFamily="2" charset="2"/>
              <a:buChar char="ü"/>
            </a:pPr>
            <a:r>
              <a:rPr lang="fr-FR" sz="2800" dirty="0" smtClean="0"/>
              <a:t>en </a:t>
            </a:r>
            <a:r>
              <a:rPr lang="fr-FR" sz="2800" dirty="0"/>
              <a:t>fils </a:t>
            </a:r>
            <a:r>
              <a:rPr lang="fr-FR" sz="2800" dirty="0" smtClean="0"/>
              <a:t>tressés</a:t>
            </a:r>
            <a:endParaRPr lang="fr-FR" sz="2800" dirty="0"/>
          </a:p>
          <a:p>
            <a:pPr lvl="1">
              <a:buFont typeface="Wingdings" pitchFamily="2" charset="2"/>
              <a:buChar char="ü"/>
            </a:pPr>
            <a:r>
              <a:rPr lang="fr-FR" sz="2800" dirty="0" smtClean="0"/>
              <a:t> en fils </a:t>
            </a:r>
            <a:r>
              <a:rPr lang="fr-FR" sz="2800" dirty="0"/>
              <a:t>légèrement tordus et gainés à l’aide d’une couche de </a:t>
            </a:r>
            <a:r>
              <a:rPr lang="fr-FR" sz="2800" dirty="0" smtClean="0"/>
              <a:t>la même </a:t>
            </a:r>
            <a:r>
              <a:rPr lang="fr-FR" sz="2800" dirty="0"/>
              <a:t>substance</a:t>
            </a:r>
            <a:r>
              <a:rPr lang="fr-FR" sz="2800"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40960" cy="3970318"/>
          </a:xfrm>
          <a:prstGeom prst="rect">
            <a:avLst/>
          </a:prstGeom>
        </p:spPr>
        <p:txBody>
          <a:bodyPr wrap="square">
            <a:spAutoFit/>
          </a:bodyPr>
          <a:lstStyle/>
          <a:p>
            <a:pPr>
              <a:buFont typeface="Wingdings" pitchFamily="2" charset="2"/>
              <a:buChar char="§"/>
            </a:pPr>
            <a:r>
              <a:rPr lang="fr-FR" sz="2800" b="1" u="sng" dirty="0" smtClean="0">
                <a:solidFill>
                  <a:srgbClr val="00B0F0"/>
                </a:solidFill>
              </a:rPr>
              <a:t>2 types de polyamides :</a:t>
            </a:r>
          </a:p>
          <a:p>
            <a:pPr>
              <a:buFont typeface="Wingdings" pitchFamily="2" charset="2"/>
              <a:buChar char="ü"/>
            </a:pPr>
            <a:r>
              <a:rPr lang="fr-FR" sz="2800" b="1" dirty="0" smtClean="0">
                <a:solidFill>
                  <a:srgbClr val="7030A0"/>
                </a:solidFill>
              </a:rPr>
              <a:t>Le polyamide 6 </a:t>
            </a:r>
            <a:r>
              <a:rPr lang="fr-FR" sz="2800" b="1" dirty="0" smtClean="0"/>
              <a:t>: </a:t>
            </a:r>
            <a:r>
              <a:rPr lang="fr-FR" sz="2800" dirty="0" smtClean="0"/>
              <a:t>polymérisation d’</a:t>
            </a:r>
            <a:r>
              <a:rPr lang="el-GR" sz="2800" dirty="0" smtClean="0"/>
              <a:t>ε-</a:t>
            </a:r>
            <a:r>
              <a:rPr lang="fr-FR" sz="2800" dirty="0" smtClean="0"/>
              <a:t>caprolactame.</a:t>
            </a:r>
          </a:p>
          <a:p>
            <a:endParaRPr lang="fr-FR" sz="2800" dirty="0" smtClean="0"/>
          </a:p>
          <a:p>
            <a:pPr>
              <a:buFont typeface="Wingdings" pitchFamily="2" charset="2"/>
              <a:buChar char="ü"/>
            </a:pPr>
            <a:endParaRPr lang="fr-FR" sz="2800" dirty="0"/>
          </a:p>
          <a:p>
            <a:pPr>
              <a:buFont typeface="Wingdings" pitchFamily="2" charset="2"/>
              <a:buChar char="ü"/>
            </a:pPr>
            <a:endParaRPr lang="fr-FR" sz="2800" dirty="0" smtClean="0"/>
          </a:p>
          <a:p>
            <a:endParaRPr lang="fr-FR" sz="2800" dirty="0" smtClean="0"/>
          </a:p>
          <a:p>
            <a:pPr>
              <a:buFont typeface="Wingdings" pitchFamily="2" charset="2"/>
              <a:buChar char="ü"/>
            </a:pPr>
            <a:r>
              <a:rPr lang="fr-FR" sz="2800" b="1" dirty="0" smtClean="0">
                <a:solidFill>
                  <a:srgbClr val="7030A0"/>
                </a:solidFill>
              </a:rPr>
              <a:t> Le polyamide 6/6 (NYLON): </a:t>
            </a:r>
            <a:r>
              <a:rPr lang="fr-FR" sz="2800" dirty="0" smtClean="0"/>
              <a:t>synthétisée par polycondensation d’</a:t>
            </a:r>
            <a:r>
              <a:rPr lang="fr-FR" sz="2800" dirty="0" err="1" smtClean="0"/>
              <a:t>hexaméthylènediamine</a:t>
            </a:r>
            <a:r>
              <a:rPr lang="fr-FR" sz="2800" dirty="0" smtClean="0"/>
              <a:t> et d’acide adipique.</a:t>
            </a:r>
            <a:endParaRPr lang="fr-FR" sz="2800" dirty="0"/>
          </a:p>
        </p:txBody>
      </p:sp>
      <p:pic>
        <p:nvPicPr>
          <p:cNvPr id="11266" name="Picture 2"/>
          <p:cNvPicPr>
            <a:picLocks noChangeAspect="1" noChangeArrowheads="1"/>
          </p:cNvPicPr>
          <p:nvPr/>
        </p:nvPicPr>
        <p:blipFill>
          <a:blip r:embed="rId2" cstate="print"/>
          <a:srcRect/>
          <a:stretch>
            <a:fillRect/>
          </a:stretch>
        </p:blipFill>
        <p:spPr bwMode="auto">
          <a:xfrm>
            <a:off x="1331640" y="4365104"/>
            <a:ext cx="6192688" cy="2031156"/>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683568" y="1628800"/>
            <a:ext cx="3024336" cy="1353262"/>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5004048" y="1628800"/>
            <a:ext cx="3207385" cy="1464370"/>
          </a:xfrm>
          <a:prstGeom prst="rect">
            <a:avLst/>
          </a:prstGeom>
          <a:noFill/>
          <a:ln w="9525">
            <a:noFill/>
            <a:miter lim="800000"/>
            <a:headEnd/>
            <a:tailEnd/>
          </a:ln>
        </p:spPr>
      </p:pic>
      <p:cxnSp>
        <p:nvCxnSpPr>
          <p:cNvPr id="9" name="Connecteur droit avec flèche 8"/>
          <p:cNvCxnSpPr/>
          <p:nvPr/>
        </p:nvCxnSpPr>
        <p:spPr>
          <a:xfrm>
            <a:off x="3563888" y="220486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04664"/>
            <a:ext cx="8496944" cy="3108543"/>
          </a:xfrm>
          <a:prstGeom prst="rect">
            <a:avLst/>
          </a:prstGeom>
          <a:noFill/>
        </p:spPr>
        <p:txBody>
          <a:bodyPr wrap="square" rtlCol="0">
            <a:spAutoFit/>
          </a:bodyPr>
          <a:lstStyle/>
          <a:p>
            <a:pPr>
              <a:buFont typeface="Wingdings" pitchFamily="2" charset="2"/>
              <a:buChar char="§"/>
            </a:pPr>
            <a:r>
              <a:rPr lang="fr-FR" sz="2800" b="1" u="sng" dirty="0" smtClean="0">
                <a:solidFill>
                  <a:srgbClr val="00B0F0"/>
                </a:solidFill>
              </a:rPr>
              <a:t>Avantages:</a:t>
            </a:r>
          </a:p>
          <a:p>
            <a:pPr lvl="1">
              <a:buFont typeface="Wingdings" pitchFamily="2" charset="2"/>
              <a:buChar char="ü"/>
            </a:pPr>
            <a:r>
              <a:rPr lang="fr-FR" sz="2800" dirty="0" smtClean="0"/>
              <a:t>Bonne résistance,</a:t>
            </a:r>
          </a:p>
          <a:p>
            <a:pPr lvl="1">
              <a:buFont typeface="Wingdings" pitchFamily="2" charset="2"/>
              <a:buChar char="ü"/>
            </a:pPr>
            <a:r>
              <a:rPr lang="fr-FR" sz="2800" dirty="0" smtClean="0"/>
              <a:t>Bonne souplesse, </a:t>
            </a:r>
          </a:p>
          <a:p>
            <a:pPr lvl="1">
              <a:buFont typeface="Wingdings" pitchFamily="2" charset="2"/>
              <a:buChar char="ü"/>
            </a:pPr>
            <a:r>
              <a:rPr lang="fr-FR" sz="2800" dirty="0"/>
              <a:t>B</a:t>
            </a:r>
            <a:r>
              <a:rPr lang="fr-FR" sz="2800" dirty="0" smtClean="0"/>
              <a:t>onne tolérance</a:t>
            </a:r>
          </a:p>
          <a:p>
            <a:pPr>
              <a:buFont typeface="Wingdings" pitchFamily="2" charset="2"/>
              <a:buChar char="§"/>
            </a:pPr>
            <a:r>
              <a:rPr lang="fr-FR" sz="2800" b="1" u="sng" dirty="0" smtClean="0">
                <a:solidFill>
                  <a:srgbClr val="00B0F0"/>
                </a:solidFill>
              </a:rPr>
              <a:t>Inconvénient:</a:t>
            </a:r>
          </a:p>
          <a:p>
            <a:pPr lvl="1"/>
            <a:r>
              <a:rPr lang="fr-FR" sz="2800" dirty="0" smtClean="0"/>
              <a:t>grande élasticité=&gt; </a:t>
            </a:r>
            <a:r>
              <a:rPr lang="fr-FR" sz="2800" dirty="0"/>
              <a:t>gène la tenue des </a:t>
            </a:r>
            <a:r>
              <a:rPr lang="fr-FR" sz="2800" dirty="0" smtClean="0"/>
              <a:t>nœuds,</a:t>
            </a:r>
          </a:p>
          <a:p>
            <a:pPr lvl="1"/>
            <a:endParaRPr lang="fr-FR"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640960" cy="6124754"/>
          </a:xfrm>
          <a:prstGeom prst="rect">
            <a:avLst/>
          </a:prstGeom>
        </p:spPr>
        <p:txBody>
          <a:bodyPr wrap="square">
            <a:spAutoFit/>
          </a:bodyPr>
          <a:lstStyle/>
          <a:p>
            <a:pPr>
              <a:buFont typeface="Wingdings" pitchFamily="2" charset="2"/>
              <a:buChar char="Ø"/>
            </a:pPr>
            <a:r>
              <a:rPr lang="fr-FR" sz="2800" b="1" u="sng" dirty="0" smtClean="0">
                <a:solidFill>
                  <a:schemeClr val="accent1">
                    <a:lumMod val="75000"/>
                  </a:schemeClr>
                </a:solidFill>
              </a:rPr>
              <a:t>Fil en Polypropylène:</a:t>
            </a:r>
            <a:r>
              <a:rPr lang="fr-FR" sz="2800" b="1" dirty="0" smtClean="0">
                <a:solidFill>
                  <a:schemeClr val="accent1">
                    <a:lumMod val="75000"/>
                  </a:schemeClr>
                </a:solidFill>
              </a:rPr>
              <a:t>               </a:t>
            </a:r>
            <a:r>
              <a:rPr lang="fr-FR" sz="2800" dirty="0" smtClean="0"/>
              <a:t>-(CH2=CH-CH3)n-</a:t>
            </a:r>
          </a:p>
          <a:p>
            <a:pPr>
              <a:buFont typeface="Arial" pitchFamily="34" charset="0"/>
              <a:buChar char="•"/>
            </a:pPr>
            <a:r>
              <a:rPr lang="fr-FR" sz="2800" dirty="0"/>
              <a:t>P</a:t>
            </a:r>
            <a:r>
              <a:rPr lang="fr-FR" sz="2800" dirty="0" smtClean="0"/>
              <a:t>résenté en monofilaments cylindriques lisses.</a:t>
            </a:r>
          </a:p>
          <a:p>
            <a:pPr>
              <a:buFont typeface="Arial" pitchFamily="34" charset="0"/>
              <a:buChar char="•"/>
            </a:pPr>
            <a:r>
              <a:rPr lang="fr-FR" sz="2800" b="1" u="sng" dirty="0" smtClean="0">
                <a:solidFill>
                  <a:srgbClr val="00B0F0"/>
                </a:solidFill>
              </a:rPr>
              <a:t>Avantages:</a:t>
            </a:r>
          </a:p>
          <a:p>
            <a:pPr lvl="1">
              <a:buFont typeface="Wingdings" pitchFamily="2" charset="2"/>
              <a:buChar char="ü"/>
            </a:pPr>
            <a:r>
              <a:rPr lang="fr-FR" sz="2800" dirty="0" smtClean="0"/>
              <a:t>bonne résistance </a:t>
            </a:r>
            <a:r>
              <a:rPr lang="fr-FR" sz="2800" dirty="0"/>
              <a:t>à la traction</a:t>
            </a:r>
            <a:r>
              <a:rPr lang="fr-FR" sz="2800" dirty="0" smtClean="0"/>
              <a:t>,</a:t>
            </a:r>
          </a:p>
          <a:p>
            <a:pPr lvl="1">
              <a:buFont typeface="Wingdings" pitchFamily="2" charset="2"/>
              <a:buChar char="ü"/>
            </a:pPr>
            <a:r>
              <a:rPr lang="fr-FR" sz="2800" dirty="0" smtClean="0"/>
              <a:t>excellente biocompatibilité </a:t>
            </a:r>
          </a:p>
          <a:p>
            <a:pPr lvl="1">
              <a:buFont typeface="Wingdings" pitchFamily="2" charset="2"/>
              <a:buChar char="ü"/>
            </a:pPr>
            <a:r>
              <a:rPr lang="fr-FR" sz="2800" dirty="0" smtClean="0"/>
              <a:t>très bonne tenue au nœud</a:t>
            </a:r>
          </a:p>
          <a:p>
            <a:pPr lvl="1">
              <a:buFont typeface="Wingdings" pitchFamily="2" charset="2"/>
              <a:buChar char="ü"/>
            </a:pPr>
            <a:r>
              <a:rPr lang="fr-FR" sz="2800" dirty="0" smtClean="0"/>
              <a:t>Inaltérable.</a:t>
            </a:r>
          </a:p>
          <a:p>
            <a:pPr lvl="1">
              <a:buFont typeface="Wingdings" pitchFamily="2" charset="2"/>
              <a:buChar char="ü"/>
            </a:pPr>
            <a:r>
              <a:rPr lang="fr-FR" sz="2800" dirty="0" smtClean="0"/>
              <a:t>athrombogène =&gt; très utilisé en chirurgie cardiaque et vasculaire</a:t>
            </a:r>
          </a:p>
          <a:p>
            <a:r>
              <a:rPr lang="fr-FR" sz="2800" b="1" u="sng" dirty="0">
                <a:solidFill>
                  <a:srgbClr val="00B0F0"/>
                </a:solidFill>
              </a:rPr>
              <a:t>I</a:t>
            </a:r>
            <a:r>
              <a:rPr lang="fr-FR" sz="2800" b="1" u="sng" dirty="0" smtClean="0">
                <a:solidFill>
                  <a:srgbClr val="00B0F0"/>
                </a:solidFill>
              </a:rPr>
              <a:t>nconvénients :</a:t>
            </a:r>
          </a:p>
          <a:p>
            <a:pPr>
              <a:buFont typeface="Wingdings" pitchFamily="2" charset="2"/>
              <a:buChar char="ü"/>
            </a:pPr>
            <a:r>
              <a:rPr lang="fr-FR" sz="2800" dirty="0" smtClean="0"/>
              <a:t>Grande plasticité =&gt;</a:t>
            </a:r>
            <a:r>
              <a:rPr lang="fr-FR" sz="2800" dirty="0"/>
              <a:t>sensibles aux traumatismes engendrés par les instruments de </a:t>
            </a:r>
            <a:r>
              <a:rPr lang="fr-FR" sz="2800" dirty="0" smtClean="0"/>
              <a:t>chirurgie</a:t>
            </a:r>
          </a:p>
          <a:p>
            <a:pPr>
              <a:buFont typeface="Wingdings" pitchFamily="2" charset="2"/>
              <a:buChar char="ü"/>
            </a:pPr>
            <a:r>
              <a:rPr lang="fr-FR" sz="2800" dirty="0" smtClean="0"/>
              <a:t>mémoire de forme</a:t>
            </a:r>
          </a:p>
          <a:p>
            <a:pPr>
              <a:buFont typeface="Wingdings" pitchFamily="2" charset="2"/>
              <a:buChar char="ü"/>
            </a:pPr>
            <a:r>
              <a:rPr lang="fr-FR" sz="2800" dirty="0" smtClean="0"/>
              <a:t>manque de souplesse pour les calibres les plus gros.</a:t>
            </a:r>
            <a:endParaRPr lang="fr-F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2677656"/>
          </a:xfrm>
          <a:prstGeom prst="rect">
            <a:avLst/>
          </a:prstGeom>
        </p:spPr>
        <p:txBody>
          <a:bodyPr wrap="square">
            <a:spAutoFit/>
          </a:bodyPr>
          <a:lstStyle/>
          <a:p>
            <a:pPr>
              <a:buFont typeface="Wingdings" pitchFamily="2" charset="2"/>
              <a:buChar char="Ø"/>
            </a:pPr>
            <a:r>
              <a:rPr lang="fr-FR" sz="2800" b="1" u="sng" dirty="0" smtClean="0">
                <a:solidFill>
                  <a:schemeClr val="accent1">
                    <a:lumMod val="75000"/>
                  </a:schemeClr>
                </a:solidFill>
              </a:rPr>
              <a:t>Autres :</a:t>
            </a:r>
          </a:p>
          <a:p>
            <a:r>
              <a:rPr lang="fr-FR" sz="2800" b="1" u="sng" dirty="0" smtClean="0">
                <a:solidFill>
                  <a:srgbClr val="00B0F0"/>
                </a:solidFill>
              </a:rPr>
              <a:t>Fils en PVDF: </a:t>
            </a:r>
          </a:p>
          <a:p>
            <a:pPr lvl="1">
              <a:buFont typeface="Wingdings" pitchFamily="2" charset="2"/>
              <a:buChar char="ü"/>
            </a:pPr>
            <a:r>
              <a:rPr lang="fr-FR" sz="2800" dirty="0" smtClean="0"/>
              <a:t>monofilaments cylindriques </a:t>
            </a:r>
            <a:r>
              <a:rPr lang="fr-FR" sz="2800" dirty="0"/>
              <a:t>lisses.</a:t>
            </a:r>
            <a:endParaRPr lang="fr-FR" sz="2800" b="1" dirty="0" smtClean="0"/>
          </a:p>
          <a:p>
            <a:r>
              <a:rPr lang="fr-FR" sz="2800" b="1" u="sng" dirty="0" smtClean="0">
                <a:solidFill>
                  <a:srgbClr val="00B0F0"/>
                </a:solidFill>
              </a:rPr>
              <a:t>Fils en Polyester (poly téréphtalate </a:t>
            </a:r>
            <a:r>
              <a:rPr lang="fr-FR" sz="2800" b="1" u="sng" dirty="0">
                <a:solidFill>
                  <a:srgbClr val="00B0F0"/>
                </a:solidFill>
              </a:rPr>
              <a:t>d’éthylène</a:t>
            </a:r>
            <a:r>
              <a:rPr lang="fr-FR" sz="2800" b="1" u="sng" dirty="0" smtClean="0">
                <a:solidFill>
                  <a:srgbClr val="00B0F0"/>
                </a:solidFill>
              </a:rPr>
              <a:t>): </a:t>
            </a:r>
          </a:p>
          <a:p>
            <a:pPr>
              <a:buFont typeface="Wingdings" pitchFamily="2" charset="2"/>
              <a:buChar char="ü"/>
            </a:pPr>
            <a:r>
              <a:rPr lang="fr-FR" sz="2800" dirty="0" smtClean="0"/>
              <a:t>préparé </a:t>
            </a:r>
            <a:r>
              <a:rPr lang="fr-FR" sz="2800" dirty="0"/>
              <a:t>par tressage de fils </a:t>
            </a:r>
            <a:r>
              <a:rPr lang="fr-FR" sz="2800" dirty="0" smtClean="0"/>
              <a:t>très fin</a:t>
            </a:r>
            <a:endParaRPr lang="fr-FR" sz="2800" b="1" dirty="0" smtClean="0"/>
          </a:p>
          <a:p>
            <a:endParaRPr lang="fr-FR" sz="28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40960" cy="4832092"/>
          </a:xfrm>
          <a:prstGeom prst="rect">
            <a:avLst/>
          </a:prstGeom>
        </p:spPr>
        <p:txBody>
          <a:bodyPr wrap="square">
            <a:spAutoFit/>
          </a:bodyPr>
          <a:lstStyle/>
          <a:p>
            <a:pPr marL="342900" indent="-342900"/>
            <a:r>
              <a:rPr lang="fr-FR" sz="2800" b="1" u="sng" dirty="0">
                <a:solidFill>
                  <a:srgbClr val="00B050"/>
                </a:solidFill>
              </a:rPr>
              <a:t>c</a:t>
            </a:r>
            <a:r>
              <a:rPr lang="fr-FR" sz="2800" b="1" u="sng" dirty="0" smtClean="0">
                <a:solidFill>
                  <a:srgbClr val="00B050"/>
                </a:solidFill>
              </a:rPr>
              <a:t>- FILS RÉSORBABLES SYNTHÉTIQUES MONO FILAMENTS STÉRILES:</a:t>
            </a:r>
          </a:p>
          <a:p>
            <a:r>
              <a:rPr lang="fr-FR" sz="2800" u="sng" dirty="0" smtClean="0">
                <a:solidFill>
                  <a:srgbClr val="00B0F0"/>
                </a:solidFill>
              </a:rPr>
              <a:t>Définition:</a:t>
            </a:r>
          </a:p>
          <a:p>
            <a:pPr>
              <a:buFont typeface="Arial" pitchFamily="34" charset="0"/>
              <a:buChar char="•"/>
            </a:pPr>
            <a:r>
              <a:rPr lang="fr-FR" sz="2800" dirty="0" smtClean="0"/>
              <a:t> Fils </a:t>
            </a:r>
            <a:r>
              <a:rPr lang="fr-FR" sz="2800" dirty="0"/>
              <a:t>préparés à partir d’un ou de plusieurs </a:t>
            </a:r>
            <a:r>
              <a:rPr lang="fr-FR" sz="2800" dirty="0" smtClean="0"/>
              <a:t>polymères ou </a:t>
            </a:r>
            <a:r>
              <a:rPr lang="fr-FR" sz="2800" dirty="0"/>
              <a:t>copolymères synthétiques et qui, introduits dans </a:t>
            </a:r>
            <a:r>
              <a:rPr lang="fr-FR" sz="2800" dirty="0" smtClean="0"/>
              <a:t>un organisme </a:t>
            </a:r>
            <a:r>
              <a:rPr lang="fr-FR" sz="2800" dirty="0"/>
              <a:t>vivant, sont résorbés par cet organisme </a:t>
            </a:r>
            <a:r>
              <a:rPr lang="fr-FR" sz="2800" dirty="0" smtClean="0"/>
              <a:t>sans provoquer </a:t>
            </a:r>
            <a:r>
              <a:rPr lang="fr-FR" sz="2800" dirty="0"/>
              <a:t>d’irritation tissulaire indésirable</a:t>
            </a:r>
            <a:r>
              <a:rPr lang="fr-FR" sz="2800" dirty="0" smtClean="0"/>
              <a:t>.</a:t>
            </a:r>
          </a:p>
          <a:p>
            <a:pPr>
              <a:buFont typeface="Arial" pitchFamily="34" charset="0"/>
              <a:buChar char="•"/>
            </a:pPr>
            <a:r>
              <a:rPr lang="fr-FR" sz="2800" dirty="0" smtClean="0"/>
              <a:t> Constitués </a:t>
            </a:r>
            <a:r>
              <a:rPr lang="fr-FR" sz="2800" dirty="0"/>
              <a:t>de matériaux complètement polymérisés </a:t>
            </a:r>
            <a:r>
              <a:rPr lang="fr-FR" sz="2800" dirty="0" smtClean="0"/>
              <a:t>se présentant </a:t>
            </a:r>
            <a:r>
              <a:rPr lang="fr-FR" sz="2800" dirty="0"/>
              <a:t>en monofilaments</a:t>
            </a:r>
            <a:r>
              <a:rPr lang="fr-FR" sz="2800" dirty="0" smtClean="0"/>
              <a:t>.</a:t>
            </a:r>
          </a:p>
          <a:p>
            <a:pPr>
              <a:buFont typeface="Arial" pitchFamily="34" charset="0"/>
              <a:buChar char="•"/>
            </a:pPr>
            <a:r>
              <a:rPr lang="fr-FR" sz="2800" dirty="0" smtClean="0"/>
              <a:t> </a:t>
            </a:r>
            <a:r>
              <a:rPr lang="fr-FR" sz="2800" dirty="0"/>
              <a:t>I</a:t>
            </a:r>
            <a:r>
              <a:rPr lang="fr-FR" sz="2800" dirty="0" smtClean="0"/>
              <a:t>ls </a:t>
            </a:r>
            <a:r>
              <a:rPr lang="fr-FR" sz="2800" dirty="0"/>
              <a:t>peuvent être traités </a:t>
            </a:r>
            <a:r>
              <a:rPr lang="fr-FR" sz="2800" dirty="0" smtClean="0"/>
              <a:t>pour faciliter </a:t>
            </a:r>
            <a:r>
              <a:rPr lang="fr-FR" sz="2800" dirty="0"/>
              <a:t>leur manipulation et peuvent être </a:t>
            </a:r>
            <a:r>
              <a:rPr lang="fr-FR" sz="2800" dirty="0" smtClean="0"/>
              <a:t>teints</a:t>
            </a:r>
            <a:r>
              <a:rPr lang="fr-FR" sz="2800" dirty="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2677656"/>
          </a:xfrm>
          <a:prstGeom prst="rect">
            <a:avLst/>
          </a:prstGeom>
        </p:spPr>
        <p:txBody>
          <a:bodyPr wrap="square">
            <a:spAutoFit/>
          </a:bodyPr>
          <a:lstStyle/>
          <a:p>
            <a:pPr>
              <a:buFont typeface="Arial" pitchFamily="34" charset="0"/>
              <a:buChar char="•"/>
            </a:pPr>
            <a:r>
              <a:rPr lang="fr-FR" sz="2800" dirty="0" smtClean="0"/>
              <a:t> Les </a:t>
            </a:r>
            <a:r>
              <a:rPr lang="fr-FR" sz="2800" dirty="0"/>
              <a:t>monofilaments sont généralement préférés </a:t>
            </a:r>
            <a:r>
              <a:rPr lang="fr-FR" sz="2800" dirty="0" smtClean="0"/>
              <a:t>lors:</a:t>
            </a:r>
          </a:p>
          <a:p>
            <a:pPr>
              <a:buFont typeface="Wingdings" pitchFamily="2" charset="2"/>
              <a:buChar char="ü"/>
            </a:pPr>
            <a:r>
              <a:rPr lang="fr-FR" sz="2800" dirty="0" smtClean="0"/>
              <a:t> de </a:t>
            </a:r>
            <a:r>
              <a:rPr lang="fr-FR" sz="2800" dirty="0"/>
              <a:t>la suture des tissus fragiles (péritoine, voies urinaires, tissu sous-cutané) </a:t>
            </a:r>
            <a:endParaRPr lang="fr-FR" sz="2800" dirty="0" smtClean="0"/>
          </a:p>
          <a:p>
            <a:pPr>
              <a:buFont typeface="Wingdings" pitchFamily="2" charset="2"/>
              <a:buChar char="ü"/>
            </a:pPr>
            <a:r>
              <a:rPr lang="fr-FR" sz="2800" dirty="0" smtClean="0"/>
              <a:t>la </a:t>
            </a:r>
            <a:r>
              <a:rPr lang="fr-FR" sz="2800" dirty="0"/>
              <a:t>suture </a:t>
            </a:r>
            <a:r>
              <a:rPr lang="fr-FR" sz="2800" dirty="0" smtClean="0"/>
              <a:t>des plaies </a:t>
            </a:r>
            <a:r>
              <a:rPr lang="fr-FR" sz="2800" dirty="0"/>
              <a:t>septiques ou des </a:t>
            </a:r>
            <a:r>
              <a:rPr lang="fr-FR" sz="2800" dirty="0" smtClean="0"/>
              <a:t>milieux contaminés </a:t>
            </a:r>
            <a:r>
              <a:rPr lang="fr-FR" sz="2800" dirty="0"/>
              <a:t>(intestin, périnée, vagin) du fait de la </a:t>
            </a:r>
            <a:r>
              <a:rPr lang="fr-FR" sz="2800" dirty="0" smtClean="0"/>
              <a:t>moindre adhérence </a:t>
            </a:r>
            <a:r>
              <a:rPr lang="fr-FR" sz="2800" dirty="0"/>
              <a:t>des micro-organismes sur ce type de </a:t>
            </a:r>
            <a:r>
              <a:rPr lang="fr-FR" sz="2800" dirty="0" smtClean="0"/>
              <a:t>structure.</a:t>
            </a:r>
            <a:endParaRPr lang="fr-FR" sz="2800" dirty="0"/>
          </a:p>
        </p:txBody>
      </p:sp>
      <p:pic>
        <p:nvPicPr>
          <p:cNvPr id="7170" name="Picture 2"/>
          <p:cNvPicPr>
            <a:picLocks noChangeAspect="1" noChangeArrowheads="1"/>
          </p:cNvPicPr>
          <p:nvPr/>
        </p:nvPicPr>
        <p:blipFill>
          <a:blip r:embed="rId2" cstate="print"/>
          <a:srcRect/>
          <a:stretch>
            <a:fillRect/>
          </a:stretch>
        </p:blipFill>
        <p:spPr bwMode="auto">
          <a:xfrm>
            <a:off x="2771800" y="4542288"/>
            <a:ext cx="1512168" cy="1431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5"/>
            <a:ext cx="8568952" cy="2677656"/>
          </a:xfrm>
          <a:prstGeom prst="rect">
            <a:avLst/>
          </a:prstGeom>
        </p:spPr>
        <p:txBody>
          <a:bodyPr wrap="square">
            <a:spAutoFit/>
          </a:bodyPr>
          <a:lstStyle/>
          <a:p>
            <a:pPr>
              <a:buFont typeface="Wingdings" pitchFamily="2" charset="2"/>
              <a:buChar char="q"/>
            </a:pPr>
            <a:r>
              <a:rPr lang="fr-FR" sz="2800" b="1" u="sng" dirty="0" smtClean="0">
                <a:solidFill>
                  <a:schemeClr val="accent5">
                    <a:lumMod val="75000"/>
                  </a:schemeClr>
                </a:solidFill>
              </a:rPr>
              <a:t> Fils </a:t>
            </a:r>
            <a:r>
              <a:rPr lang="fr-FR" sz="2800" b="1" u="sng" dirty="0">
                <a:solidFill>
                  <a:schemeClr val="accent5">
                    <a:lumMod val="75000"/>
                  </a:schemeClr>
                </a:solidFill>
              </a:rPr>
              <a:t>en </a:t>
            </a:r>
            <a:r>
              <a:rPr lang="fr-FR" sz="2800" b="1" u="sng" dirty="0" smtClean="0">
                <a:solidFill>
                  <a:schemeClr val="accent5">
                    <a:lumMod val="75000"/>
                  </a:schemeClr>
                </a:solidFill>
              </a:rPr>
              <a:t>polydioxanone:</a:t>
            </a:r>
          </a:p>
          <a:p>
            <a:pPr>
              <a:buFont typeface="Arial" pitchFamily="34" charset="0"/>
              <a:buChar char="•"/>
            </a:pPr>
            <a:r>
              <a:rPr lang="fr-FR" sz="2800" dirty="0" smtClean="0"/>
              <a:t> Commercialisé en 1981, le polydioxanone fut le 1</a:t>
            </a:r>
            <a:r>
              <a:rPr lang="fr-FR" sz="2800" baseline="30000" dirty="0" smtClean="0"/>
              <a:t>er </a:t>
            </a:r>
            <a:r>
              <a:rPr lang="fr-FR" sz="2800" dirty="0" err="1" smtClean="0"/>
              <a:t>monofil</a:t>
            </a:r>
            <a:r>
              <a:rPr lang="fr-FR" sz="2800" dirty="0" smtClean="0"/>
              <a:t> résorbable mis au point.</a:t>
            </a:r>
            <a:endParaRPr lang="fr-FR" sz="2800" dirty="0"/>
          </a:p>
          <a:p>
            <a:pPr>
              <a:buFont typeface="Arial" pitchFamily="34" charset="0"/>
              <a:buChar char="•"/>
            </a:pPr>
            <a:r>
              <a:rPr lang="fr-FR" sz="2800" dirty="0"/>
              <a:t>Il s'agit d'un polyester de poly para-</a:t>
            </a:r>
            <a:r>
              <a:rPr lang="fr-FR" sz="2800" dirty="0" err="1"/>
              <a:t>dioxanone</a:t>
            </a:r>
            <a:r>
              <a:rPr lang="fr-FR" sz="2800" dirty="0" smtClean="0"/>
              <a:t>.</a:t>
            </a:r>
          </a:p>
          <a:p>
            <a:pPr>
              <a:buFont typeface="Arial" pitchFamily="34" charset="0"/>
              <a:buChar char="•"/>
            </a:pPr>
            <a:r>
              <a:rPr lang="fr-FR" sz="2800" dirty="0" smtClean="0"/>
              <a:t> </a:t>
            </a:r>
            <a:r>
              <a:rPr lang="fr-FR" sz="2800" dirty="0"/>
              <a:t>Son hydrolyse conduit à la </a:t>
            </a:r>
            <a:r>
              <a:rPr lang="fr-FR" sz="2800" dirty="0" smtClean="0"/>
              <a:t>libération de </a:t>
            </a:r>
            <a:r>
              <a:rPr lang="fr-FR" sz="2800" dirty="0"/>
              <a:t>monomères d'acide 2-</a:t>
            </a:r>
            <a:r>
              <a:rPr lang="fr-FR" sz="2800" dirty="0" err="1"/>
              <a:t>hydroxyéthoxyacétique</a:t>
            </a:r>
            <a:r>
              <a:rPr lang="fr-FR" sz="2800" dirty="0" smtClean="0"/>
              <a:t>.. </a:t>
            </a:r>
          </a:p>
        </p:txBody>
      </p:sp>
      <p:pic>
        <p:nvPicPr>
          <p:cNvPr id="4" name="Picture 2"/>
          <p:cNvPicPr>
            <a:picLocks noChangeAspect="1" noChangeArrowheads="1"/>
          </p:cNvPicPr>
          <p:nvPr/>
        </p:nvPicPr>
        <p:blipFill>
          <a:blip r:embed="rId2" cstate="print"/>
          <a:srcRect/>
          <a:stretch>
            <a:fillRect/>
          </a:stretch>
        </p:blipFill>
        <p:spPr bwMode="auto">
          <a:xfrm>
            <a:off x="971600" y="3284984"/>
            <a:ext cx="7200800" cy="2828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32657"/>
            <a:ext cx="8568952" cy="3539430"/>
          </a:xfrm>
          <a:prstGeom prst="rect">
            <a:avLst/>
          </a:prstGeom>
        </p:spPr>
        <p:txBody>
          <a:bodyPr wrap="square">
            <a:spAutoFit/>
          </a:bodyPr>
          <a:lstStyle/>
          <a:p>
            <a:pPr>
              <a:buClr>
                <a:srgbClr val="00B050"/>
              </a:buClr>
              <a:buFont typeface="Arial" pitchFamily="34" charset="0"/>
              <a:buChar char="•"/>
            </a:pPr>
            <a:r>
              <a:rPr lang="fr-FR" sz="2800" dirty="0" smtClean="0"/>
              <a:t> Perte de résistance</a:t>
            </a:r>
            <a:r>
              <a:rPr lang="fr-FR" sz="2800" b="1" dirty="0" smtClean="0"/>
              <a:t> longue </a:t>
            </a:r>
            <a:r>
              <a:rPr lang="fr-FR" sz="2800" dirty="0" smtClean="0"/>
              <a:t>(environ 3 mois). </a:t>
            </a:r>
          </a:p>
          <a:p>
            <a:pPr>
              <a:buClr>
                <a:srgbClr val="00B050"/>
              </a:buClr>
              <a:buFont typeface="Arial" pitchFamily="34" charset="0"/>
              <a:buChar char="•"/>
            </a:pPr>
            <a:r>
              <a:rPr lang="fr-FR" sz="2800" dirty="0" smtClean="0"/>
              <a:t> Fils  plus souples et plus résistants que les polyamides ou que le polypropylène.</a:t>
            </a:r>
          </a:p>
          <a:p>
            <a:pPr>
              <a:buClr>
                <a:srgbClr val="00B050"/>
              </a:buClr>
              <a:buFont typeface="Arial" pitchFamily="34" charset="0"/>
              <a:buChar char="•"/>
            </a:pPr>
            <a:r>
              <a:rPr lang="fr-FR" sz="2800" dirty="0" smtClean="0"/>
              <a:t> Leur surface très lisse et leur structure moléculaire permettent de réaliser des nœuds de sécurité.</a:t>
            </a:r>
          </a:p>
          <a:p>
            <a:pPr>
              <a:buClr>
                <a:srgbClr val="FF0000"/>
              </a:buClr>
              <a:buFont typeface="Arial" pitchFamily="34" charset="0"/>
              <a:buChar char="•"/>
            </a:pPr>
            <a:r>
              <a:rPr lang="fr-FR" sz="2800" dirty="0" smtClean="0"/>
              <a:t>Comportement plastique=&gt; favorise la mémoire des formes</a:t>
            </a:r>
          </a:p>
          <a:p>
            <a:pPr>
              <a:buFont typeface="Arial" pitchFamily="34" charset="0"/>
              <a:buChar char="•"/>
            </a:pPr>
            <a:r>
              <a:rPr lang="fr-FR" sz="2800" dirty="0" smtClean="0"/>
              <a:t>La résorption se fait en 210 j environ.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84976" cy="4401205"/>
          </a:xfrm>
          <a:prstGeom prst="rect">
            <a:avLst/>
          </a:prstGeom>
        </p:spPr>
        <p:txBody>
          <a:bodyPr wrap="square">
            <a:spAutoFit/>
          </a:bodyPr>
          <a:lstStyle/>
          <a:p>
            <a:pPr>
              <a:buFont typeface="Wingdings" pitchFamily="2" charset="2"/>
              <a:buChar char="q"/>
            </a:pPr>
            <a:r>
              <a:rPr lang="fr-FR" sz="2800" b="1" u="sng" dirty="0" smtClean="0">
                <a:solidFill>
                  <a:schemeClr val="accent5">
                    <a:lumMod val="75000"/>
                  </a:schemeClr>
                </a:solidFill>
              </a:rPr>
              <a:t>Fils en polyglyconate:</a:t>
            </a:r>
          </a:p>
          <a:p>
            <a:pPr>
              <a:buFont typeface="Arial" pitchFamily="34" charset="0"/>
              <a:buChar char="•"/>
            </a:pPr>
            <a:r>
              <a:rPr lang="fr-FR" sz="2800" dirty="0"/>
              <a:t>Synthétisé en 1984, </a:t>
            </a:r>
            <a:r>
              <a:rPr lang="fr-FR" sz="2800" dirty="0" smtClean="0"/>
              <a:t>c’est </a:t>
            </a:r>
            <a:r>
              <a:rPr lang="fr-FR" sz="2800" dirty="0"/>
              <a:t>un copolymère appelé </a:t>
            </a:r>
            <a:r>
              <a:rPr lang="fr-FR" sz="2800" dirty="0" err="1" smtClean="0"/>
              <a:t>Glycolide</a:t>
            </a:r>
            <a:r>
              <a:rPr lang="fr-FR" sz="2800" dirty="0" smtClean="0"/>
              <a:t> triméthylène carbonate </a:t>
            </a:r>
            <a:r>
              <a:rPr lang="fr-FR" sz="2800" dirty="0"/>
              <a:t>(G.T.M.C</a:t>
            </a:r>
            <a:r>
              <a:rPr lang="fr-FR" sz="2800" dirty="0" smtClean="0"/>
              <a:t>.). </a:t>
            </a:r>
          </a:p>
          <a:p>
            <a:pPr>
              <a:buFont typeface="Arial" pitchFamily="34" charset="0"/>
              <a:buChar char="•"/>
            </a:pPr>
            <a:r>
              <a:rPr lang="fr-FR" sz="2800" dirty="0"/>
              <a:t> D</a:t>
            </a:r>
            <a:r>
              <a:rPr lang="fr-FR" sz="2800" dirty="0" smtClean="0"/>
              <a:t>égradé </a:t>
            </a:r>
            <a:r>
              <a:rPr lang="fr-FR" sz="2800" dirty="0"/>
              <a:t>dans l'organisme en acide glycolique et </a:t>
            </a:r>
            <a:r>
              <a:rPr lang="fr-FR" sz="2800" dirty="0" smtClean="0"/>
              <a:t>en CO</a:t>
            </a:r>
            <a:r>
              <a:rPr lang="fr-FR" sz="2800" baseline="-25000" dirty="0" smtClean="0"/>
              <a:t>2</a:t>
            </a:r>
            <a:r>
              <a:rPr lang="fr-FR" sz="2800" dirty="0" smtClean="0"/>
              <a:t>, </a:t>
            </a:r>
            <a:r>
              <a:rPr lang="fr-FR" sz="2800" dirty="0"/>
              <a:t>qui sont ensuite métabolisés</a:t>
            </a:r>
            <a:r>
              <a:rPr lang="fr-FR" sz="2800" dirty="0" smtClean="0"/>
              <a:t>.</a:t>
            </a:r>
          </a:p>
          <a:p>
            <a:pPr>
              <a:buFont typeface="Arial" pitchFamily="34" charset="0"/>
              <a:buChar char="•"/>
            </a:pPr>
            <a:r>
              <a:rPr lang="fr-FR" sz="2800" dirty="0" smtClean="0"/>
              <a:t> Résistance </a:t>
            </a:r>
            <a:r>
              <a:rPr lang="fr-FR" sz="2800" dirty="0"/>
              <a:t>initiale </a:t>
            </a:r>
            <a:r>
              <a:rPr lang="fr-FR" sz="2800" dirty="0" smtClean="0"/>
              <a:t>sensiblement supérieure au polydioxanone </a:t>
            </a:r>
            <a:r>
              <a:rPr lang="fr-FR" sz="2800" dirty="0"/>
              <a:t>mais sa perte de résistance est plus </a:t>
            </a:r>
            <a:r>
              <a:rPr lang="fr-FR" sz="2800" dirty="0" smtClean="0"/>
              <a:t>rapide.</a:t>
            </a:r>
          </a:p>
          <a:p>
            <a:pPr>
              <a:buFont typeface="Arial" pitchFamily="34" charset="0"/>
              <a:buChar char="•"/>
            </a:pPr>
            <a:r>
              <a:rPr lang="fr-FR" sz="2800" dirty="0" smtClean="0"/>
              <a:t>présente </a:t>
            </a:r>
            <a:r>
              <a:rPr lang="fr-FR" sz="2800" dirty="0"/>
              <a:t>un profil de perte de résistance à </a:t>
            </a:r>
            <a:r>
              <a:rPr lang="fr-FR" sz="2800" b="1" dirty="0"/>
              <a:t>long </a:t>
            </a:r>
            <a:r>
              <a:rPr lang="fr-FR" sz="2800" b="1" dirty="0" smtClean="0"/>
              <a:t>terme.</a:t>
            </a:r>
          </a:p>
          <a:p>
            <a:pPr>
              <a:buFont typeface="Arial" pitchFamily="34" charset="0"/>
              <a:buChar char="•"/>
            </a:pPr>
            <a:r>
              <a:rPr lang="fr-FR" sz="2800" dirty="0"/>
              <a:t>La résorption se fait entre 180 – 270 jours, avec perte de 60 % de sa résistance à 21 j</a:t>
            </a:r>
          </a:p>
        </p:txBody>
      </p:sp>
      <p:pic>
        <p:nvPicPr>
          <p:cNvPr id="4098" name="Picture 2"/>
          <p:cNvPicPr>
            <a:picLocks noChangeAspect="1" noChangeArrowheads="1"/>
          </p:cNvPicPr>
          <p:nvPr/>
        </p:nvPicPr>
        <p:blipFill>
          <a:blip r:embed="rId2" cstate="print"/>
          <a:srcRect/>
          <a:stretch>
            <a:fillRect/>
          </a:stretch>
        </p:blipFill>
        <p:spPr bwMode="auto">
          <a:xfrm>
            <a:off x="3635896" y="4688521"/>
            <a:ext cx="5149080" cy="2169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620688"/>
            <a:ext cx="8712968" cy="4401205"/>
          </a:xfrm>
          <a:prstGeom prst="rect">
            <a:avLst/>
          </a:prstGeom>
          <a:noFill/>
        </p:spPr>
        <p:txBody>
          <a:bodyPr wrap="square" rtlCol="0">
            <a:spAutoFit/>
          </a:bodyPr>
          <a:lstStyle/>
          <a:p>
            <a:r>
              <a:rPr lang="fr-FR" sz="2800" b="1" u="sng" dirty="0" smtClean="0">
                <a:solidFill>
                  <a:srgbClr val="FF0000"/>
                </a:solidFill>
                <a:cs typeface="Times New Roman" pitchFamily="18" charset="0"/>
              </a:rPr>
              <a:t>1- DÉFINITION D’ UN DM:</a:t>
            </a:r>
          </a:p>
          <a:p>
            <a:endParaRPr lang="fr-FR" sz="2800" u="sng" dirty="0" smtClean="0">
              <a:cs typeface="Times New Roman" pitchFamily="18" charset="0"/>
            </a:endParaRPr>
          </a:p>
          <a:p>
            <a:pPr algn="just"/>
            <a:r>
              <a:rPr lang="fr-FR" sz="2800" b="1" dirty="0" smtClean="0">
                <a:cs typeface="Times New Roman" pitchFamily="18" charset="0"/>
              </a:rPr>
              <a:t>« Tout </a:t>
            </a:r>
            <a:r>
              <a:rPr lang="fr-FR" sz="2800" b="1" dirty="0">
                <a:cs typeface="Times New Roman" pitchFamily="18" charset="0"/>
              </a:rPr>
              <a:t>instrument, appareil, équipement, matière, produit</a:t>
            </a:r>
            <a:r>
              <a:rPr lang="fr-FR" sz="2800" dirty="0">
                <a:cs typeface="Times New Roman" pitchFamily="18" charset="0"/>
              </a:rPr>
              <a:t>, </a:t>
            </a:r>
            <a:r>
              <a:rPr lang="fr-FR" sz="2800" dirty="0" smtClean="0">
                <a:cs typeface="Times New Roman" pitchFamily="18" charset="0"/>
              </a:rPr>
              <a:t>à l'exception </a:t>
            </a:r>
            <a:r>
              <a:rPr lang="fr-FR" sz="2800" dirty="0">
                <a:cs typeface="Times New Roman" pitchFamily="18" charset="0"/>
              </a:rPr>
              <a:t>des produits d'origine humaine, </a:t>
            </a:r>
            <a:r>
              <a:rPr lang="fr-FR" sz="2800" b="1" dirty="0">
                <a:cs typeface="Times New Roman" pitchFamily="18" charset="0"/>
              </a:rPr>
              <a:t>ou autre article </a:t>
            </a:r>
            <a:r>
              <a:rPr lang="fr-FR" sz="2800" dirty="0">
                <a:cs typeface="Times New Roman" pitchFamily="18" charset="0"/>
              </a:rPr>
              <a:t>utilisé seul ou en association, </a:t>
            </a:r>
            <a:r>
              <a:rPr lang="fr-FR" sz="2800" dirty="0" smtClean="0">
                <a:cs typeface="Times New Roman" pitchFamily="18" charset="0"/>
              </a:rPr>
              <a:t>y compris </a:t>
            </a:r>
            <a:r>
              <a:rPr lang="fr-FR" sz="2800" dirty="0">
                <a:cs typeface="Times New Roman" pitchFamily="18" charset="0"/>
              </a:rPr>
              <a:t>les accessoires et logiciels intervenant dans son fonctionnement ,destiné par </a:t>
            </a:r>
            <a:r>
              <a:rPr lang="fr-FR" sz="2800" dirty="0" smtClean="0">
                <a:cs typeface="Times New Roman" pitchFamily="18" charset="0"/>
              </a:rPr>
              <a:t>le fabricant </a:t>
            </a:r>
            <a:r>
              <a:rPr lang="fr-FR" sz="2800" dirty="0">
                <a:cs typeface="Times New Roman" pitchFamily="18" charset="0"/>
              </a:rPr>
              <a:t>à être utilisé chez l'homme </a:t>
            </a:r>
            <a:r>
              <a:rPr lang="fr-FR" sz="2800" b="1" dirty="0">
                <a:cs typeface="Times New Roman" pitchFamily="18" charset="0"/>
              </a:rPr>
              <a:t>à des fins </a:t>
            </a:r>
            <a:r>
              <a:rPr lang="fr-FR" sz="2800" dirty="0">
                <a:cs typeface="Times New Roman" pitchFamily="18" charset="0"/>
              </a:rPr>
              <a:t>médicales et dont l'action principale </a:t>
            </a:r>
            <a:r>
              <a:rPr lang="fr-FR" sz="2800" dirty="0" smtClean="0">
                <a:cs typeface="Times New Roman" pitchFamily="18" charset="0"/>
              </a:rPr>
              <a:t>voulue n'est </a:t>
            </a:r>
            <a:r>
              <a:rPr lang="fr-FR" sz="2800" dirty="0">
                <a:cs typeface="Times New Roman" pitchFamily="18" charset="0"/>
              </a:rPr>
              <a:t>pas obtenue par des moyens pharmacologiques ou immunologiques ni </a:t>
            </a:r>
            <a:r>
              <a:rPr lang="fr-FR" sz="2800" dirty="0" smtClean="0">
                <a:cs typeface="Times New Roman" pitchFamily="18" charset="0"/>
              </a:rPr>
              <a:t>par métabolisme</a:t>
            </a:r>
            <a:r>
              <a:rPr lang="fr-FR" sz="2800" dirty="0">
                <a:cs typeface="Times New Roman" pitchFamily="18" charset="0"/>
              </a:rPr>
              <a:t>, mais dont la fonction peut être assistée par de tels moyens</a:t>
            </a:r>
            <a:r>
              <a:rPr lang="fr-FR" sz="2800" dirty="0" smtClean="0">
                <a:cs typeface="Times New Roman" pitchFamily="18" charset="0"/>
              </a:rPr>
              <a:t>. »</a:t>
            </a:r>
            <a:endParaRPr lang="fr-FR" sz="2800" dirty="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7346"/>
            <a:ext cx="8496944" cy="5693866"/>
          </a:xfrm>
          <a:prstGeom prst="rect">
            <a:avLst/>
          </a:prstGeom>
        </p:spPr>
        <p:txBody>
          <a:bodyPr wrap="square">
            <a:spAutoFit/>
          </a:bodyPr>
          <a:lstStyle/>
          <a:p>
            <a:pPr>
              <a:buFont typeface="Wingdings" pitchFamily="2" charset="2"/>
              <a:buChar char="v"/>
            </a:pPr>
            <a:r>
              <a:rPr lang="fr-FR" sz="2800" b="1" u="sng" dirty="0">
                <a:solidFill>
                  <a:schemeClr val="accent5">
                    <a:lumMod val="75000"/>
                  </a:schemeClr>
                </a:solidFill>
              </a:rPr>
              <a:t>Le polyglécaprone 25 </a:t>
            </a:r>
            <a:r>
              <a:rPr lang="fr-FR" sz="2800" b="1" u="sng" dirty="0" smtClean="0">
                <a:solidFill>
                  <a:schemeClr val="accent5">
                    <a:lumMod val="75000"/>
                  </a:schemeClr>
                </a:solidFill>
              </a:rPr>
              <a:t>:</a:t>
            </a:r>
          </a:p>
          <a:p>
            <a:r>
              <a:rPr lang="fr-FR" sz="2800" dirty="0" smtClean="0"/>
              <a:t>Commercialisé en 1993, il inaugurait la classe des monofils résorbables à perte de résistance </a:t>
            </a:r>
            <a:r>
              <a:rPr lang="fr-FR" sz="2800" b="1" dirty="0" smtClean="0"/>
              <a:t>intermédiaire.</a:t>
            </a:r>
          </a:p>
          <a:p>
            <a:pPr>
              <a:buFont typeface="Arial" pitchFamily="34" charset="0"/>
              <a:buChar char="•"/>
            </a:pPr>
            <a:r>
              <a:rPr lang="fr-FR" sz="2800" dirty="0" smtClean="0"/>
              <a:t> copolymère </a:t>
            </a:r>
            <a:r>
              <a:rPr lang="fr-FR" sz="2800" dirty="0"/>
              <a:t>constitué à 75 % d'acide glycolique, qui </a:t>
            </a:r>
            <a:r>
              <a:rPr lang="fr-FR" sz="2800" dirty="0" smtClean="0"/>
              <a:t>lui confère </a:t>
            </a:r>
            <a:r>
              <a:rPr lang="fr-FR" sz="2800" dirty="0"/>
              <a:t>une bonne solidité, et de 25 % d' </a:t>
            </a:r>
            <a:r>
              <a:rPr lang="fr-FR" sz="2800" dirty="0" smtClean="0"/>
              <a:t>ɛ-</a:t>
            </a:r>
            <a:r>
              <a:rPr lang="fr-FR" sz="2800" dirty="0" err="1" smtClean="0"/>
              <a:t>caprolactone</a:t>
            </a:r>
            <a:r>
              <a:rPr lang="fr-FR" sz="2800" dirty="0" smtClean="0"/>
              <a:t> </a:t>
            </a:r>
            <a:r>
              <a:rPr lang="fr-FR" sz="2800" dirty="0"/>
              <a:t>qui améliore sa souplesse, sa </a:t>
            </a:r>
            <a:r>
              <a:rPr lang="fr-FR" sz="2800" dirty="0" smtClean="0"/>
              <a:t>glisse et </a:t>
            </a:r>
            <a:r>
              <a:rPr lang="fr-FR" sz="2800" dirty="0"/>
              <a:t>sa descente au </a:t>
            </a:r>
            <a:r>
              <a:rPr lang="fr-FR" sz="2800" dirty="0" smtClean="0"/>
              <a:t>nœud.</a:t>
            </a:r>
          </a:p>
          <a:p>
            <a:pPr>
              <a:buFont typeface="Arial" pitchFamily="34" charset="0"/>
              <a:buChar char="•"/>
            </a:pPr>
            <a:r>
              <a:rPr lang="fr-FR" sz="2800" dirty="0"/>
              <a:t>C</a:t>
            </a:r>
            <a:r>
              <a:rPr lang="fr-FR" sz="2800" dirty="0" smtClean="0"/>
              <a:t>aractère </a:t>
            </a:r>
            <a:r>
              <a:rPr lang="fr-FR" sz="2800" dirty="0"/>
              <a:t>plastique </a:t>
            </a:r>
            <a:r>
              <a:rPr lang="fr-FR" sz="2800" dirty="0" smtClean="0"/>
              <a:t>=&gt; une </a:t>
            </a:r>
            <a:r>
              <a:rPr lang="fr-FR" sz="2800" dirty="0"/>
              <a:t>bonne tenue au </a:t>
            </a:r>
            <a:r>
              <a:rPr lang="fr-FR" sz="2800" dirty="0" smtClean="0"/>
              <a:t>nœud mais </a:t>
            </a:r>
            <a:r>
              <a:rPr lang="fr-FR" sz="2800" dirty="0"/>
              <a:t>augmente son effet de mémoire. </a:t>
            </a:r>
            <a:endParaRPr lang="fr-FR" sz="2800" dirty="0" smtClean="0"/>
          </a:p>
          <a:p>
            <a:pPr>
              <a:buFont typeface="Arial" pitchFamily="34" charset="0"/>
              <a:buChar char="•"/>
            </a:pPr>
            <a:r>
              <a:rPr lang="fr-FR" sz="2800" dirty="0" smtClean="0"/>
              <a:t> Son </a:t>
            </a:r>
            <a:r>
              <a:rPr lang="fr-FR" sz="2800" dirty="0"/>
              <a:t>hydrolyse entraîne la libération d'acide </a:t>
            </a:r>
            <a:r>
              <a:rPr lang="fr-FR" sz="2800" dirty="0" smtClean="0"/>
              <a:t>adipique, métabolisé </a:t>
            </a:r>
            <a:r>
              <a:rPr lang="fr-FR" sz="2800" dirty="0"/>
              <a:t>par </a:t>
            </a:r>
            <a:r>
              <a:rPr lang="fr-FR" sz="2800" dirty="0" smtClean="0"/>
              <a:t>l'organisme.</a:t>
            </a:r>
          </a:p>
          <a:p>
            <a:pPr>
              <a:buFont typeface="Arial" pitchFamily="34" charset="0"/>
              <a:buChar char="•"/>
            </a:pPr>
            <a:r>
              <a:rPr lang="fr-FR" sz="2800" dirty="0"/>
              <a:t>La résorption se fait entre</a:t>
            </a:r>
          </a:p>
          <a:p>
            <a:r>
              <a:rPr lang="fr-FR" sz="2800" dirty="0"/>
              <a:t>90 – 120 </a:t>
            </a:r>
            <a:r>
              <a:rPr lang="fr-FR" sz="2800" dirty="0" smtClean="0"/>
              <a:t>j </a:t>
            </a:r>
            <a:r>
              <a:rPr lang="fr-FR" sz="2800" dirty="0"/>
              <a:t>(hydrolyse).</a:t>
            </a:r>
            <a:endParaRPr lang="fr-FR" sz="2800" dirty="0" smtClean="0"/>
          </a:p>
        </p:txBody>
      </p:sp>
      <p:pic>
        <p:nvPicPr>
          <p:cNvPr id="5122" name="Picture 2"/>
          <p:cNvPicPr>
            <a:picLocks noChangeAspect="1" noChangeArrowheads="1"/>
          </p:cNvPicPr>
          <p:nvPr/>
        </p:nvPicPr>
        <p:blipFill>
          <a:blip r:embed="rId2" cstate="print"/>
          <a:srcRect/>
          <a:stretch>
            <a:fillRect/>
          </a:stretch>
        </p:blipFill>
        <p:spPr bwMode="auto">
          <a:xfrm>
            <a:off x="4427984" y="4653136"/>
            <a:ext cx="4536504" cy="1663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748464" cy="3970318"/>
          </a:xfrm>
          <a:prstGeom prst="rect">
            <a:avLst/>
          </a:prstGeom>
        </p:spPr>
        <p:txBody>
          <a:bodyPr wrap="square">
            <a:spAutoFit/>
          </a:bodyPr>
          <a:lstStyle/>
          <a:p>
            <a:pPr>
              <a:buFont typeface="Wingdings" pitchFamily="2" charset="2"/>
              <a:buChar char="q"/>
            </a:pPr>
            <a:r>
              <a:rPr lang="fr-FR" sz="2800" b="1" u="sng" dirty="0">
                <a:solidFill>
                  <a:schemeClr val="accent5">
                    <a:lumMod val="75000"/>
                  </a:schemeClr>
                </a:solidFill>
              </a:rPr>
              <a:t>Fils en glycomer </a:t>
            </a:r>
            <a:r>
              <a:rPr lang="fr-FR" sz="2800" b="1" u="sng" dirty="0" smtClean="0">
                <a:solidFill>
                  <a:schemeClr val="accent5">
                    <a:lumMod val="75000"/>
                  </a:schemeClr>
                </a:solidFill>
              </a:rPr>
              <a:t>631:</a:t>
            </a:r>
          </a:p>
          <a:p>
            <a:pPr>
              <a:buFont typeface="Arial" pitchFamily="34" charset="0"/>
              <a:buChar char="•"/>
            </a:pPr>
            <a:r>
              <a:rPr lang="fr-FR" sz="2800" dirty="0"/>
              <a:t>Il est composé d’acide glycolique (60 %), de carbonate de triméthylène (26 %) et de </a:t>
            </a:r>
            <a:r>
              <a:rPr lang="fr-FR" sz="2800" dirty="0" smtClean="0"/>
              <a:t>dioxine (14 </a:t>
            </a:r>
            <a:r>
              <a:rPr lang="fr-FR" sz="2800" dirty="0"/>
              <a:t>%). </a:t>
            </a:r>
            <a:endParaRPr lang="fr-FR" sz="2800" dirty="0" smtClean="0"/>
          </a:p>
          <a:p>
            <a:pPr>
              <a:buFont typeface="Arial" pitchFamily="34" charset="0"/>
              <a:buChar char="•"/>
            </a:pPr>
            <a:r>
              <a:rPr lang="fr-FR" sz="2800" dirty="0" smtClean="0"/>
              <a:t>A une </a:t>
            </a:r>
            <a:r>
              <a:rPr lang="fr-FR" sz="2800" dirty="0"/>
              <a:t>grande maniabilité</a:t>
            </a:r>
            <a:r>
              <a:rPr lang="fr-FR" sz="2800" dirty="0" smtClean="0"/>
              <a:t>.</a:t>
            </a:r>
          </a:p>
          <a:p>
            <a:pPr>
              <a:buFont typeface="Arial" pitchFamily="34" charset="0"/>
              <a:buChar char="•"/>
            </a:pPr>
            <a:r>
              <a:rPr lang="fr-FR" sz="2800" dirty="0" smtClean="0"/>
              <a:t>Dégradation par </a:t>
            </a:r>
            <a:r>
              <a:rPr lang="fr-FR" sz="2800" dirty="0"/>
              <a:t>hydrolyse en acide glycolique, acide </a:t>
            </a:r>
            <a:r>
              <a:rPr lang="fr-FR" sz="2800" dirty="0" err="1"/>
              <a:t>dioxanoïque</a:t>
            </a:r>
            <a:r>
              <a:rPr lang="fr-FR" sz="2800" dirty="0"/>
              <a:t>, </a:t>
            </a:r>
            <a:r>
              <a:rPr lang="fr-FR" sz="2800" dirty="0" err="1"/>
              <a:t>propanediol</a:t>
            </a:r>
            <a:r>
              <a:rPr lang="fr-FR" sz="2800" dirty="0"/>
              <a:t> et </a:t>
            </a:r>
            <a:r>
              <a:rPr lang="fr-FR" sz="2800" dirty="0" smtClean="0"/>
              <a:t>CO</a:t>
            </a:r>
            <a:r>
              <a:rPr lang="fr-FR" sz="2800" baseline="-25000" dirty="0" smtClean="0"/>
              <a:t>2</a:t>
            </a:r>
            <a:r>
              <a:rPr lang="fr-FR" sz="2800" dirty="0" smtClean="0"/>
              <a:t> qui </a:t>
            </a:r>
            <a:r>
              <a:rPr lang="fr-FR" sz="2800" dirty="0"/>
              <a:t>sont absorbés et métabolisés par l'organisme</a:t>
            </a:r>
            <a:r>
              <a:rPr lang="fr-FR" sz="2800" dirty="0" smtClean="0"/>
              <a:t>.</a:t>
            </a:r>
          </a:p>
          <a:p>
            <a:pPr>
              <a:buFont typeface="Arial" pitchFamily="34" charset="0"/>
              <a:buChar char="•"/>
            </a:pPr>
            <a:r>
              <a:rPr lang="fr-FR" sz="2800" dirty="0" smtClean="0"/>
              <a:t> Profil </a:t>
            </a:r>
            <a:r>
              <a:rPr lang="fr-FR" sz="2800" dirty="0"/>
              <a:t>de </a:t>
            </a:r>
            <a:r>
              <a:rPr lang="fr-FR" sz="2800" dirty="0" smtClean="0"/>
              <a:t>perte de résistance </a:t>
            </a:r>
            <a:r>
              <a:rPr lang="fr-FR" sz="2800" dirty="0"/>
              <a:t>est </a:t>
            </a:r>
            <a:r>
              <a:rPr lang="fr-FR" sz="2800" dirty="0" smtClean="0"/>
              <a:t>de type </a:t>
            </a:r>
            <a:r>
              <a:rPr lang="fr-FR" sz="2800" b="1" dirty="0" smtClean="0"/>
              <a:t>intermédiaire</a:t>
            </a:r>
          </a:p>
          <a:p>
            <a:pPr>
              <a:buFont typeface="Arial" pitchFamily="34" charset="0"/>
              <a:buChar char="•"/>
            </a:pPr>
            <a:r>
              <a:rPr lang="fr-FR" sz="2800" dirty="0" smtClean="0"/>
              <a:t>Résorption totale en 90 </a:t>
            </a:r>
            <a:r>
              <a:rPr lang="fr-FR" sz="2800" dirty="0"/>
              <a:t>à </a:t>
            </a:r>
            <a:r>
              <a:rPr lang="fr-FR" sz="2800" dirty="0" smtClean="0"/>
              <a:t>110 j.</a:t>
            </a:r>
            <a:endParaRPr lang="fr-FR"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1032" y="548680"/>
            <a:ext cx="8712968" cy="3970318"/>
          </a:xfrm>
          <a:prstGeom prst="rect">
            <a:avLst/>
          </a:prstGeom>
          <a:noFill/>
        </p:spPr>
        <p:txBody>
          <a:bodyPr wrap="square" rtlCol="0">
            <a:spAutoFit/>
          </a:bodyPr>
          <a:lstStyle/>
          <a:p>
            <a:pPr>
              <a:buFont typeface="Wingdings" pitchFamily="2" charset="2"/>
              <a:buChar char="v"/>
            </a:pPr>
            <a:r>
              <a:rPr lang="fr-FR" sz="2800" b="1" u="sng" dirty="0">
                <a:solidFill>
                  <a:schemeClr val="accent5">
                    <a:lumMod val="75000"/>
                  </a:schemeClr>
                </a:solidFill>
              </a:rPr>
              <a:t>Polyglytone 6211 </a:t>
            </a:r>
            <a:endParaRPr lang="fr-FR" sz="2800" b="1" u="sng" dirty="0" smtClean="0">
              <a:solidFill>
                <a:schemeClr val="accent5">
                  <a:lumMod val="75000"/>
                </a:schemeClr>
              </a:solidFill>
            </a:endParaRPr>
          </a:p>
          <a:p>
            <a:pPr>
              <a:buFont typeface="Arial" pitchFamily="34" charset="0"/>
              <a:buChar char="•"/>
            </a:pPr>
            <a:r>
              <a:rPr lang="fr-FR" sz="2800" dirty="0" smtClean="0"/>
              <a:t> C’est </a:t>
            </a:r>
            <a:r>
              <a:rPr lang="fr-FR" sz="2800" dirty="0"/>
              <a:t>un polyester synthétique composé de </a:t>
            </a:r>
            <a:r>
              <a:rPr lang="fr-FR" sz="2800" dirty="0" err="1"/>
              <a:t>glycolide</a:t>
            </a:r>
            <a:r>
              <a:rPr lang="fr-FR" sz="2800" dirty="0"/>
              <a:t>, </a:t>
            </a:r>
            <a:r>
              <a:rPr lang="fr-FR" sz="2800" dirty="0" smtClean="0"/>
              <a:t>de </a:t>
            </a:r>
            <a:r>
              <a:rPr lang="fr-FR" sz="2800" dirty="0" err="1" smtClean="0"/>
              <a:t>caprolactone</a:t>
            </a:r>
            <a:r>
              <a:rPr lang="fr-FR" sz="2800" dirty="0"/>
              <a:t>, de carbonate de triméthylène et de </a:t>
            </a:r>
            <a:r>
              <a:rPr lang="fr-FR" sz="2800" dirty="0" err="1"/>
              <a:t>lactide</a:t>
            </a:r>
            <a:r>
              <a:rPr lang="fr-FR" sz="2800" dirty="0" smtClean="0"/>
              <a:t>.</a:t>
            </a:r>
          </a:p>
          <a:p>
            <a:pPr>
              <a:buFont typeface="Arial" pitchFamily="34" charset="0"/>
              <a:buChar char="•"/>
            </a:pPr>
            <a:r>
              <a:rPr lang="fr-FR" sz="2800" dirty="0" smtClean="0"/>
              <a:t> Profil de résistance type </a:t>
            </a:r>
            <a:r>
              <a:rPr lang="fr-FR" sz="2800" b="1" dirty="0" smtClean="0"/>
              <a:t>rapide.</a:t>
            </a:r>
          </a:p>
          <a:p>
            <a:pPr>
              <a:buFont typeface="Arial" pitchFamily="34" charset="0"/>
              <a:buChar char="•"/>
            </a:pPr>
            <a:r>
              <a:rPr lang="fr-FR" sz="2800" dirty="0" smtClean="0"/>
              <a:t>Présente le temps de résorption le plus rapide de toutes les sutures résorbables monofilaments .</a:t>
            </a:r>
          </a:p>
          <a:p>
            <a:pPr>
              <a:buFont typeface="Arial" pitchFamily="34" charset="0"/>
              <a:buChar char="•"/>
            </a:pPr>
            <a:r>
              <a:rPr lang="fr-FR" sz="2800" dirty="0" smtClean="0"/>
              <a:t> perte de résistance intervient avant le 21</a:t>
            </a:r>
            <a:r>
              <a:rPr lang="fr-FR" sz="2800" baseline="30000" dirty="0" smtClean="0"/>
              <a:t>ème</a:t>
            </a:r>
            <a:r>
              <a:rPr lang="fr-FR" sz="2800" dirty="0" smtClean="0"/>
              <a:t> j et résorption totale en 56 j.</a:t>
            </a:r>
          </a:p>
          <a:p>
            <a:endParaRPr lang="fr-FR"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02359"/>
            <a:ext cx="8892480" cy="6124754"/>
          </a:xfrm>
          <a:prstGeom prst="rect">
            <a:avLst/>
          </a:prstGeom>
          <a:noFill/>
        </p:spPr>
        <p:txBody>
          <a:bodyPr wrap="square" rtlCol="0">
            <a:spAutoFit/>
          </a:bodyPr>
          <a:lstStyle/>
          <a:p>
            <a:pPr algn="ctr"/>
            <a:r>
              <a:rPr lang="fr-FR" sz="2800" b="1" u="sng" dirty="0" smtClean="0">
                <a:solidFill>
                  <a:srgbClr val="00B050"/>
                </a:solidFill>
              </a:rPr>
              <a:t>FILS RÉSORBABLES SYNTHÉTIQUES TRESSÉS STÉRILES</a:t>
            </a:r>
            <a:r>
              <a:rPr lang="fr-FR" sz="2800" dirty="0" smtClean="0"/>
              <a:t>:</a:t>
            </a:r>
          </a:p>
          <a:p>
            <a:r>
              <a:rPr lang="fr-FR" sz="2800" dirty="0"/>
              <a:t>C</a:t>
            </a:r>
            <a:r>
              <a:rPr lang="fr-FR" sz="2800" dirty="0" smtClean="0"/>
              <a:t>onstitués </a:t>
            </a:r>
            <a:r>
              <a:rPr lang="fr-FR" sz="2800" dirty="0"/>
              <a:t>de matériaux complètement polymérisés </a:t>
            </a:r>
            <a:r>
              <a:rPr lang="fr-FR" sz="2800" dirty="0" smtClean="0"/>
              <a:t>se présentant </a:t>
            </a:r>
            <a:r>
              <a:rPr lang="fr-FR" sz="2800" dirty="0"/>
              <a:t>en fibres assemblées par tressage</a:t>
            </a:r>
            <a:r>
              <a:rPr lang="fr-FR" sz="2800" dirty="0" smtClean="0"/>
              <a:t>.</a:t>
            </a:r>
            <a:endParaRPr lang="fr-FR" sz="2800" dirty="0"/>
          </a:p>
          <a:p>
            <a:endParaRPr lang="fr-FR" sz="2800" dirty="0" smtClean="0"/>
          </a:p>
          <a:p>
            <a:pPr>
              <a:buFont typeface="Courier New" pitchFamily="49" charset="0"/>
              <a:buChar char="o"/>
            </a:pPr>
            <a:r>
              <a:rPr lang="fr-FR" sz="2800" b="1" u="sng" dirty="0">
                <a:solidFill>
                  <a:schemeClr val="accent1">
                    <a:lumMod val="75000"/>
                  </a:schemeClr>
                </a:solidFill>
              </a:rPr>
              <a:t>Fils en acide </a:t>
            </a:r>
            <a:r>
              <a:rPr lang="fr-FR" sz="2800" b="1" u="sng" dirty="0" smtClean="0">
                <a:solidFill>
                  <a:schemeClr val="accent1">
                    <a:lumMod val="75000"/>
                  </a:schemeClr>
                </a:solidFill>
              </a:rPr>
              <a:t>polyglycolique (PGA):</a:t>
            </a:r>
          </a:p>
          <a:p>
            <a:pPr>
              <a:buFont typeface="Arial" pitchFamily="34" charset="0"/>
              <a:buChar char="•"/>
            </a:pPr>
            <a:r>
              <a:rPr lang="fr-FR" sz="2800" dirty="0" smtClean="0"/>
              <a:t> C’ </a:t>
            </a:r>
            <a:r>
              <a:rPr lang="fr-FR" sz="2800" dirty="0"/>
              <a:t>est un homopolymère permettant la fabrication d’une </a:t>
            </a:r>
            <a:r>
              <a:rPr lang="fr-FR" sz="2800" dirty="0" smtClean="0"/>
              <a:t>fibre extrêmement </a:t>
            </a:r>
            <a:r>
              <a:rPr lang="fr-FR" sz="2800" dirty="0"/>
              <a:t>solide, mais pouvant se dépolymériser par hydrolyse sous l’action </a:t>
            </a:r>
            <a:r>
              <a:rPr lang="fr-FR" sz="2800" dirty="0" smtClean="0"/>
              <a:t>de l’humidité.</a:t>
            </a:r>
          </a:p>
          <a:p>
            <a:pPr>
              <a:buFont typeface="Arial" pitchFamily="34" charset="0"/>
              <a:buChar char="•"/>
            </a:pPr>
            <a:r>
              <a:rPr lang="fr-FR" sz="2800" dirty="0" smtClean="0"/>
              <a:t>Caractérisé par :</a:t>
            </a:r>
          </a:p>
          <a:p>
            <a:pPr lvl="1">
              <a:buFont typeface="Arial" pitchFamily="34" charset="0"/>
              <a:buChar char="•"/>
            </a:pPr>
            <a:r>
              <a:rPr lang="fr-FR" sz="2800" dirty="0" smtClean="0"/>
              <a:t>Une très bonne tolérance</a:t>
            </a:r>
          </a:p>
          <a:p>
            <a:pPr lvl="1">
              <a:buFont typeface="Arial" pitchFamily="34" charset="0"/>
              <a:buChar char="•"/>
            </a:pPr>
            <a:r>
              <a:rPr lang="fr-FR" sz="2800" dirty="0"/>
              <a:t>une </a:t>
            </a:r>
            <a:r>
              <a:rPr lang="fr-FR" sz="2800" dirty="0" smtClean="0"/>
              <a:t>très grande </a:t>
            </a:r>
            <a:r>
              <a:rPr lang="fr-FR" sz="2800" dirty="0"/>
              <a:t>solidité initiale et une </a:t>
            </a:r>
            <a:r>
              <a:rPr lang="fr-FR" sz="2800" dirty="0" smtClean="0"/>
              <a:t>bonne souplesse.</a:t>
            </a:r>
          </a:p>
          <a:p>
            <a:pPr lvl="1">
              <a:buFont typeface="Arial" pitchFamily="34" charset="0"/>
              <a:buChar char="•"/>
            </a:pPr>
            <a:r>
              <a:rPr lang="fr-FR" sz="2800" dirty="0"/>
              <a:t>perte de résistance à la traction de </a:t>
            </a:r>
            <a:r>
              <a:rPr lang="fr-FR" sz="2800" dirty="0" smtClean="0"/>
              <a:t>type </a:t>
            </a:r>
            <a:r>
              <a:rPr lang="fr-FR" sz="2800" b="1" dirty="0" smtClean="0"/>
              <a:t>intermédiaire</a:t>
            </a:r>
            <a:r>
              <a:rPr lang="fr-FR" sz="2800" dirty="0" smtClean="0"/>
              <a:t> </a:t>
            </a:r>
            <a:r>
              <a:rPr lang="fr-FR" sz="2800" dirty="0"/>
              <a:t>(environ </a:t>
            </a:r>
            <a:r>
              <a:rPr lang="fr-FR" sz="2800" dirty="0" smtClean="0"/>
              <a:t>30 j)</a:t>
            </a:r>
            <a:endParaRPr lang="fr-FR" sz="2800" dirty="0"/>
          </a:p>
          <a:p>
            <a:endParaRPr lang="fr-FR" sz="2800" dirty="0"/>
          </a:p>
        </p:txBody>
      </p:sp>
      <p:pic>
        <p:nvPicPr>
          <p:cNvPr id="3" name="Picture 3"/>
          <p:cNvPicPr>
            <a:picLocks noChangeAspect="1" noChangeArrowheads="1"/>
          </p:cNvPicPr>
          <p:nvPr/>
        </p:nvPicPr>
        <p:blipFill>
          <a:blip r:embed="rId2" cstate="print"/>
          <a:srcRect/>
          <a:stretch>
            <a:fillRect/>
          </a:stretch>
        </p:blipFill>
        <p:spPr bwMode="auto">
          <a:xfrm>
            <a:off x="7236296" y="1700808"/>
            <a:ext cx="1210246" cy="1086619"/>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6300192" y="3717032"/>
            <a:ext cx="2512491" cy="1381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3040" y="548680"/>
            <a:ext cx="8640960" cy="3108543"/>
          </a:xfrm>
          <a:prstGeom prst="rect">
            <a:avLst/>
          </a:prstGeom>
          <a:noFill/>
        </p:spPr>
        <p:txBody>
          <a:bodyPr wrap="square" rtlCol="0">
            <a:spAutoFit/>
          </a:bodyPr>
          <a:lstStyle/>
          <a:p>
            <a:r>
              <a:rPr lang="fr-FR" sz="2800" b="1" u="sng" dirty="0">
                <a:solidFill>
                  <a:schemeClr val="accent1">
                    <a:lumMod val="75000"/>
                  </a:schemeClr>
                </a:solidFill>
              </a:rPr>
              <a:t>Fils en polyglactine </a:t>
            </a:r>
            <a:r>
              <a:rPr lang="fr-FR" sz="2800" b="1" u="sng" dirty="0" smtClean="0">
                <a:solidFill>
                  <a:schemeClr val="accent1">
                    <a:lumMod val="75000"/>
                  </a:schemeClr>
                </a:solidFill>
              </a:rPr>
              <a:t>910:</a:t>
            </a:r>
          </a:p>
          <a:p>
            <a:pPr>
              <a:buFont typeface="Arial" pitchFamily="34" charset="0"/>
              <a:buChar char="•"/>
            </a:pPr>
            <a:r>
              <a:rPr lang="fr-FR" sz="2800" dirty="0" smtClean="0"/>
              <a:t> copolymère composé à </a:t>
            </a:r>
            <a:r>
              <a:rPr lang="fr-FR" sz="2800" dirty="0"/>
              <a:t>90 % d'acide polyglycolique et à 10 % d'acide polylactique</a:t>
            </a:r>
            <a:r>
              <a:rPr lang="fr-FR" sz="2800" dirty="0" smtClean="0"/>
              <a:t>.</a:t>
            </a:r>
          </a:p>
          <a:p>
            <a:pPr>
              <a:buFont typeface="Arial" pitchFamily="34" charset="0"/>
              <a:buChar char="•"/>
            </a:pPr>
            <a:r>
              <a:rPr lang="fr-FR" sz="2800" dirty="0" smtClean="0"/>
              <a:t> Profil de résistance intermédiaire.</a:t>
            </a:r>
          </a:p>
          <a:p>
            <a:pPr>
              <a:buFont typeface="Arial" pitchFamily="34" charset="0"/>
              <a:buChar char="•"/>
            </a:pPr>
            <a:r>
              <a:rPr lang="fr-FR" sz="2800" dirty="0" smtClean="0"/>
              <a:t>Très bien tolérés ( se dégrade en acide lactique et en acide glycolique)</a:t>
            </a:r>
          </a:p>
          <a:p>
            <a:pPr>
              <a:buFont typeface="Arial" pitchFamily="34" charset="0"/>
              <a:buChar char="•"/>
            </a:pPr>
            <a:r>
              <a:rPr lang="fr-FR" sz="2800" dirty="0" smtClean="0"/>
              <a:t> L’hydrolyse </a:t>
            </a:r>
            <a:r>
              <a:rPr lang="fr-FR" sz="2800" dirty="0"/>
              <a:t>se fait en 60 à 90 </a:t>
            </a:r>
            <a:r>
              <a:rPr lang="fr-FR" sz="2800" dirty="0" smtClean="0"/>
              <a:t>j.</a:t>
            </a:r>
            <a:endParaRPr lang="fr-FR" sz="2800" dirty="0"/>
          </a:p>
        </p:txBody>
      </p:sp>
      <p:pic>
        <p:nvPicPr>
          <p:cNvPr id="6146" name="Picture 2"/>
          <p:cNvPicPr>
            <a:picLocks noChangeAspect="1" noChangeArrowheads="1"/>
          </p:cNvPicPr>
          <p:nvPr/>
        </p:nvPicPr>
        <p:blipFill>
          <a:blip r:embed="rId2" cstate="print"/>
          <a:srcRect/>
          <a:stretch>
            <a:fillRect/>
          </a:stretch>
        </p:blipFill>
        <p:spPr bwMode="auto">
          <a:xfrm>
            <a:off x="3491880" y="3645024"/>
            <a:ext cx="472440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404664"/>
            <a:ext cx="8568952" cy="1815882"/>
          </a:xfrm>
          <a:prstGeom prst="rect">
            <a:avLst/>
          </a:prstGeom>
          <a:noFill/>
        </p:spPr>
        <p:txBody>
          <a:bodyPr wrap="square" rtlCol="0">
            <a:spAutoFit/>
          </a:bodyPr>
          <a:lstStyle/>
          <a:p>
            <a:r>
              <a:rPr lang="fr-FR" sz="2800" b="1" u="sng" dirty="0">
                <a:solidFill>
                  <a:schemeClr val="accent1">
                    <a:lumMod val="75000"/>
                  </a:schemeClr>
                </a:solidFill>
              </a:rPr>
              <a:t>Fils en lactomer 9-1</a:t>
            </a:r>
          </a:p>
          <a:p>
            <a:pPr>
              <a:buFont typeface="Arial" pitchFamily="34" charset="0"/>
              <a:buChar char="•"/>
            </a:pPr>
            <a:r>
              <a:rPr lang="fr-FR" sz="2800" dirty="0"/>
              <a:t>C</a:t>
            </a:r>
            <a:r>
              <a:rPr lang="fr-FR" sz="2800" dirty="0" smtClean="0"/>
              <a:t>opolymère </a:t>
            </a:r>
            <a:r>
              <a:rPr lang="fr-FR" sz="2800" dirty="0"/>
              <a:t>de l'acide polyglycolique et de l'acide </a:t>
            </a:r>
            <a:r>
              <a:rPr lang="fr-FR" sz="2800" dirty="0" smtClean="0"/>
              <a:t>polylactique dans </a:t>
            </a:r>
            <a:r>
              <a:rPr lang="fr-FR" sz="2800" dirty="0"/>
              <a:t>une proportion d'environ 95-5 </a:t>
            </a:r>
            <a:r>
              <a:rPr lang="fr-FR" sz="2800" dirty="0" smtClean="0"/>
              <a:t>%.</a:t>
            </a:r>
          </a:p>
          <a:p>
            <a:pPr>
              <a:buFont typeface="Arial" pitchFamily="34" charset="0"/>
              <a:buChar char="•"/>
            </a:pPr>
            <a:r>
              <a:rPr lang="fr-FR" sz="2800" dirty="0" smtClean="0"/>
              <a:t>profil </a:t>
            </a:r>
            <a:r>
              <a:rPr lang="fr-FR" sz="2800" dirty="0"/>
              <a:t>de </a:t>
            </a:r>
            <a:r>
              <a:rPr lang="fr-FR" sz="2800" dirty="0" smtClean="0"/>
              <a:t>résistance intermédiaire.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8496" y="188640"/>
            <a:ext cx="8965504" cy="6986528"/>
          </a:xfrm>
          <a:prstGeom prst="rect">
            <a:avLst/>
          </a:prstGeom>
          <a:noFill/>
        </p:spPr>
        <p:txBody>
          <a:bodyPr wrap="square" rtlCol="0">
            <a:spAutoFit/>
          </a:bodyPr>
          <a:lstStyle/>
          <a:p>
            <a:pPr algn="ctr"/>
            <a:r>
              <a:rPr lang="fr-FR" sz="2800" b="1" u="sng" dirty="0" smtClean="0">
                <a:solidFill>
                  <a:srgbClr val="FF0000"/>
                </a:solidFill>
              </a:rPr>
              <a:t>6- ESSAIS :</a:t>
            </a:r>
          </a:p>
          <a:p>
            <a:pPr>
              <a:buFont typeface="Wingdings" pitchFamily="2" charset="2"/>
              <a:buChar char="§"/>
            </a:pPr>
            <a:r>
              <a:rPr lang="fr-FR" sz="2800" b="1" dirty="0" smtClean="0"/>
              <a:t> Identification.</a:t>
            </a:r>
          </a:p>
          <a:p>
            <a:pPr>
              <a:buFont typeface="Wingdings" pitchFamily="2" charset="2"/>
              <a:buChar char="§"/>
            </a:pPr>
            <a:r>
              <a:rPr lang="fr-FR" sz="2800" b="1" dirty="0" smtClean="0"/>
              <a:t>Longueur:</a:t>
            </a:r>
            <a:endParaRPr lang="fr-FR" sz="2800" b="1" dirty="0"/>
          </a:p>
          <a:p>
            <a:r>
              <a:rPr lang="fr-FR" sz="2800" dirty="0"/>
              <a:t>pas </a:t>
            </a:r>
            <a:r>
              <a:rPr lang="fr-FR" sz="2800" dirty="0" smtClean="0"/>
              <a:t>&lt; </a:t>
            </a:r>
            <a:r>
              <a:rPr lang="fr-FR" sz="2800" dirty="0"/>
              <a:t>à </a:t>
            </a:r>
            <a:r>
              <a:rPr lang="fr-FR" sz="2800" dirty="0" smtClean="0"/>
              <a:t>95%  de </a:t>
            </a:r>
            <a:r>
              <a:rPr lang="fr-FR" sz="2800" dirty="0"/>
              <a:t>celle qui est indiquée </a:t>
            </a:r>
            <a:r>
              <a:rPr lang="fr-FR" sz="2800" dirty="0" smtClean="0"/>
              <a:t>sur l’étiquette.</a:t>
            </a:r>
          </a:p>
          <a:p>
            <a:pPr>
              <a:buFont typeface="Wingdings" pitchFamily="2" charset="2"/>
              <a:buChar char="§"/>
            </a:pPr>
            <a:r>
              <a:rPr lang="fr-FR" sz="2800" b="1" dirty="0" smtClean="0"/>
              <a:t>Diamètre :</a:t>
            </a:r>
          </a:p>
          <a:p>
            <a:r>
              <a:rPr lang="fr-FR" sz="2800" dirty="0" smtClean="0"/>
              <a:t>Déterminé par:</a:t>
            </a:r>
          </a:p>
          <a:p>
            <a:pPr>
              <a:buFont typeface="Wingdings" pitchFamily="2" charset="2"/>
              <a:buChar char="ü"/>
            </a:pPr>
            <a:r>
              <a:rPr lang="fr-FR" sz="2800" dirty="0" smtClean="0"/>
              <a:t>  examen microscopique en comparaison à une échelle micrométrique.</a:t>
            </a:r>
          </a:p>
          <a:p>
            <a:pPr>
              <a:buFont typeface="Wingdings" pitchFamily="2" charset="2"/>
              <a:buChar char="ü"/>
            </a:pPr>
            <a:r>
              <a:rPr lang="fr-FR" sz="2800" dirty="0" smtClean="0"/>
              <a:t>Ou par micromètre a lecture sur cadran</a:t>
            </a:r>
          </a:p>
          <a:p>
            <a:pPr>
              <a:buFont typeface="Wingdings" pitchFamily="2" charset="2"/>
              <a:buChar char="§"/>
            </a:pPr>
            <a:r>
              <a:rPr lang="fr-FR" sz="2800" b="1" dirty="0" smtClean="0"/>
              <a:t>Charge minimale de rupture:</a:t>
            </a:r>
            <a:r>
              <a:rPr lang="fr-FR" sz="2800" b="1" dirty="0"/>
              <a:t> </a:t>
            </a:r>
            <a:endParaRPr lang="fr-FR" sz="2800" b="1" dirty="0" smtClean="0"/>
          </a:p>
          <a:p>
            <a:r>
              <a:rPr lang="fr-FR" sz="2800" dirty="0"/>
              <a:t>F</a:t>
            </a:r>
            <a:r>
              <a:rPr lang="fr-FR" sz="2800" dirty="0" smtClean="0"/>
              <a:t>orce  requise pour rompre le fil à </a:t>
            </a:r>
            <a:r>
              <a:rPr lang="fr-FR" sz="2800" dirty="0"/>
              <a:t>l’aide </a:t>
            </a:r>
            <a:r>
              <a:rPr lang="fr-FR" sz="2800" dirty="0" smtClean="0"/>
              <a:t>d’1 dynamomètre</a:t>
            </a:r>
          </a:p>
          <a:p>
            <a:pPr>
              <a:buFont typeface="Wingdings" pitchFamily="2" charset="2"/>
              <a:buChar char="§"/>
            </a:pPr>
            <a:r>
              <a:rPr lang="fr-FR" sz="2800" b="1" dirty="0"/>
              <a:t>Résistance du </a:t>
            </a:r>
            <a:r>
              <a:rPr lang="fr-FR" sz="2800" b="1" dirty="0" smtClean="0"/>
              <a:t>sertissage:</a:t>
            </a:r>
          </a:p>
          <a:p>
            <a:r>
              <a:rPr lang="fr-FR" sz="2800" dirty="0" smtClean="0"/>
              <a:t>Cas ou le fil </a:t>
            </a:r>
            <a:r>
              <a:rPr lang="fr-FR" sz="2800" dirty="0"/>
              <a:t>est muni d’une aiguille </a:t>
            </a:r>
            <a:r>
              <a:rPr lang="fr-FR" sz="2800" dirty="0" smtClean="0"/>
              <a:t>sertie</a:t>
            </a:r>
          </a:p>
          <a:p>
            <a:pPr>
              <a:buFont typeface="Wingdings" pitchFamily="2" charset="2"/>
              <a:buChar char="§"/>
            </a:pPr>
            <a:r>
              <a:rPr lang="fr-FR" sz="2800" b="1" dirty="0" smtClean="0"/>
              <a:t>Essai de stérilité</a:t>
            </a:r>
          </a:p>
          <a:p>
            <a:endParaRPr lang="fr-FR" sz="2800" dirty="0" smtClean="0"/>
          </a:p>
          <a:p>
            <a:endParaRPr lang="fr-FR"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700808"/>
            <a:ext cx="7056784" cy="1046440"/>
          </a:xfrm>
          <a:prstGeom prst="rect">
            <a:avLst/>
          </a:prstGeom>
          <a:noFill/>
        </p:spPr>
        <p:txBody>
          <a:bodyPr wrap="square" rtlCol="0">
            <a:spAutoFit/>
          </a:bodyPr>
          <a:lstStyle/>
          <a:p>
            <a:pPr algn="ctr"/>
            <a:r>
              <a:rPr lang="fr-FR" sz="4400" b="1" dirty="0" smtClean="0">
                <a:solidFill>
                  <a:srgbClr val="C00000"/>
                </a:solidFill>
              </a:rPr>
              <a:t>III- OBJETS DE PANSEMENT</a:t>
            </a:r>
          </a:p>
          <a:p>
            <a:endParaRPr lang="fr-FR"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76672"/>
            <a:ext cx="8496944" cy="5693866"/>
          </a:xfrm>
          <a:prstGeom prst="rect">
            <a:avLst/>
          </a:prstGeom>
          <a:noFill/>
        </p:spPr>
        <p:txBody>
          <a:bodyPr wrap="square" rtlCol="0">
            <a:spAutoFit/>
          </a:bodyPr>
          <a:lstStyle/>
          <a:p>
            <a:pPr algn="ctr"/>
            <a:r>
              <a:rPr lang="fr-FR" sz="2800" b="1" u="sng" dirty="0" smtClean="0">
                <a:solidFill>
                  <a:srgbClr val="FF0000"/>
                </a:solidFill>
              </a:rPr>
              <a:t>1- COTONS ET SUCCÉDANÉS:</a:t>
            </a:r>
          </a:p>
          <a:p>
            <a:r>
              <a:rPr lang="fr-FR" sz="2800" b="1" u="sng" dirty="0" smtClean="0">
                <a:solidFill>
                  <a:srgbClr val="0070C0"/>
                </a:solidFill>
              </a:rPr>
              <a:t>1-1- Les cotons: </a:t>
            </a:r>
          </a:p>
          <a:p>
            <a:r>
              <a:rPr lang="fr-FR" sz="2800" dirty="0" smtClean="0"/>
              <a:t> Le coton est constitué par des fibres obtenues</a:t>
            </a:r>
          </a:p>
          <a:p>
            <a:r>
              <a:rPr lang="fr-FR" sz="2800" dirty="0" smtClean="0"/>
              <a:t>à partir de l’enveloppe des graines de différentes espèces</a:t>
            </a:r>
          </a:p>
          <a:p>
            <a:r>
              <a:rPr lang="fr-FR" sz="2800" dirty="0" smtClean="0"/>
              <a:t>du genre </a:t>
            </a:r>
            <a:r>
              <a:rPr lang="fr-FR" sz="2800" i="1" dirty="0" smtClean="0"/>
              <a:t>Gossypium </a:t>
            </a:r>
            <a:r>
              <a:rPr lang="fr-FR" sz="2800" dirty="0" smtClean="0"/>
              <a:t>( famille des Malvacées)</a:t>
            </a:r>
            <a:r>
              <a:rPr lang="fr-FR" sz="2800" i="1" dirty="0" smtClean="0"/>
              <a:t>.</a:t>
            </a:r>
            <a:endParaRPr lang="fr-FR" sz="2800" dirty="0" smtClean="0"/>
          </a:p>
          <a:p>
            <a:pPr>
              <a:buFont typeface="Wingdings" pitchFamily="2" charset="2"/>
              <a:buChar char="§"/>
            </a:pPr>
            <a:r>
              <a:rPr lang="fr-FR" sz="2800" dirty="0" smtClean="0"/>
              <a:t> D’après la dimension des poils, on distingue :</a:t>
            </a:r>
          </a:p>
          <a:p>
            <a:pPr lvl="1">
              <a:buFont typeface="Wingdings" pitchFamily="2" charset="2"/>
              <a:buChar char="ü"/>
            </a:pPr>
            <a:r>
              <a:rPr lang="fr-FR" sz="2800" dirty="0" smtClean="0"/>
              <a:t>Coton </a:t>
            </a:r>
            <a:r>
              <a:rPr lang="fr-FR" sz="2800" b="1" u="sng" dirty="0" smtClean="0"/>
              <a:t>longue soie</a:t>
            </a:r>
            <a:r>
              <a:rPr lang="fr-FR" sz="2800" dirty="0" smtClean="0"/>
              <a:t>: 25 à 40 mm</a:t>
            </a:r>
          </a:p>
          <a:p>
            <a:pPr lvl="1">
              <a:buFont typeface="Wingdings" pitchFamily="2" charset="2"/>
              <a:buChar char="ü"/>
            </a:pPr>
            <a:r>
              <a:rPr lang="fr-FR" sz="2800" dirty="0" smtClean="0"/>
              <a:t>Coton </a:t>
            </a:r>
            <a:r>
              <a:rPr lang="fr-FR" sz="2800" b="1" u="sng" dirty="0" smtClean="0"/>
              <a:t>courte soie:</a:t>
            </a:r>
            <a:r>
              <a:rPr lang="fr-FR" sz="2800" b="1" dirty="0" smtClean="0"/>
              <a:t> </a:t>
            </a:r>
            <a:r>
              <a:rPr lang="fr-FR" sz="2800" dirty="0" smtClean="0"/>
              <a:t>10 à 25 mm</a:t>
            </a:r>
          </a:p>
          <a:p>
            <a:pPr>
              <a:buFont typeface="Wingdings" pitchFamily="2" charset="2"/>
              <a:buChar char="§"/>
            </a:pPr>
            <a:r>
              <a:rPr lang="fr-FR" sz="2800" dirty="0" smtClean="0"/>
              <a:t> En pharmacie on utilise:</a:t>
            </a:r>
          </a:p>
          <a:p>
            <a:pPr lvl="1">
              <a:buFont typeface="Wingdings" pitchFamily="2" charset="2"/>
              <a:buChar char="ü"/>
            </a:pPr>
            <a:r>
              <a:rPr lang="fr-FR" sz="2800" dirty="0" smtClean="0"/>
              <a:t>Le coton cardé</a:t>
            </a:r>
          </a:p>
          <a:p>
            <a:pPr lvl="1">
              <a:buFont typeface="Wingdings" pitchFamily="2" charset="2"/>
              <a:buChar char="ü"/>
            </a:pPr>
            <a:r>
              <a:rPr lang="fr-FR" sz="2800" dirty="0" smtClean="0"/>
              <a:t>Le coton dépuré (ouate hydrophile)</a:t>
            </a:r>
          </a:p>
          <a:p>
            <a:pPr lvl="1">
              <a:buFont typeface="Wingdings" pitchFamily="2" charset="2"/>
              <a:buChar char="ü"/>
            </a:pPr>
            <a:r>
              <a:rPr lang="fr-FR" sz="2800" dirty="0" smtClean="0"/>
              <a:t>Les cotons médicamenteux</a:t>
            </a:r>
          </a:p>
          <a:p>
            <a:endParaRPr lang="fr-FR" sz="28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88640"/>
            <a:ext cx="8280920" cy="830997"/>
          </a:xfrm>
          <a:prstGeom prst="rect">
            <a:avLst/>
          </a:prstGeom>
          <a:noFill/>
        </p:spPr>
        <p:txBody>
          <a:bodyPr wrap="square" rtlCol="0">
            <a:spAutoFit/>
          </a:bodyPr>
          <a:lstStyle/>
          <a:p>
            <a:r>
              <a:rPr lang="fr-FR" sz="2400" b="1" u="sng" dirty="0" smtClean="0">
                <a:solidFill>
                  <a:srgbClr val="00B050"/>
                </a:solidFill>
              </a:rPr>
              <a:t>1-1-1-Coton cardé:</a:t>
            </a:r>
          </a:p>
          <a:p>
            <a:pPr>
              <a:buFont typeface="Wingdings" pitchFamily="2" charset="2"/>
              <a:buChar char="q"/>
            </a:pPr>
            <a:r>
              <a:rPr lang="fr-FR" sz="2400" b="1" u="sng" dirty="0" smtClean="0">
                <a:solidFill>
                  <a:srgbClr val="7030A0"/>
                </a:solidFill>
              </a:rPr>
              <a:t> Préparation: </a:t>
            </a:r>
          </a:p>
        </p:txBody>
      </p:sp>
      <p:cxnSp>
        <p:nvCxnSpPr>
          <p:cNvPr id="4" name="Connecteur droit avec flèche 3"/>
          <p:cNvCxnSpPr>
            <a:stCxn id="11" idx="2"/>
          </p:cNvCxnSpPr>
          <p:nvPr/>
        </p:nvCxnSpPr>
        <p:spPr>
          <a:xfrm>
            <a:off x="1979712" y="1955741"/>
            <a:ext cx="0" cy="897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55576" y="2924944"/>
            <a:ext cx="259228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smtClean="0"/>
              <a:t>Coton cardé écru</a:t>
            </a:r>
          </a:p>
          <a:p>
            <a:r>
              <a:rPr lang="fr-FR" sz="2400" dirty="0" smtClean="0"/>
              <a:t> </a:t>
            </a:r>
            <a:endParaRPr lang="fr-FR" sz="2400" dirty="0"/>
          </a:p>
        </p:txBody>
      </p:sp>
      <p:cxnSp>
        <p:nvCxnSpPr>
          <p:cNvPr id="7" name="Connecteur droit avec flèche 6"/>
          <p:cNvCxnSpPr/>
          <p:nvPr/>
        </p:nvCxnSpPr>
        <p:spPr>
          <a:xfrm>
            <a:off x="1979712" y="3789040"/>
            <a:ext cx="0" cy="1257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83568" y="5085184"/>
            <a:ext cx="285379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smtClean="0"/>
              <a:t>Coton cardé blanchi</a:t>
            </a:r>
          </a:p>
          <a:p>
            <a:endParaRPr lang="fr-FR" sz="2400" dirty="0"/>
          </a:p>
        </p:txBody>
      </p:sp>
      <p:sp>
        <p:nvSpPr>
          <p:cNvPr id="9" name="ZoneTexte 8"/>
          <p:cNvSpPr txBox="1"/>
          <p:nvPr/>
        </p:nvSpPr>
        <p:spPr>
          <a:xfrm>
            <a:off x="2339752" y="2060848"/>
            <a:ext cx="6516216" cy="707886"/>
          </a:xfrm>
          <a:prstGeom prst="rect">
            <a:avLst/>
          </a:prstGeom>
          <a:noFill/>
        </p:spPr>
        <p:txBody>
          <a:bodyPr wrap="square" rtlCol="0">
            <a:spAutoFit/>
          </a:bodyPr>
          <a:lstStyle/>
          <a:p>
            <a:pPr>
              <a:buFont typeface="Arial" pitchFamily="34" charset="0"/>
              <a:buChar char="•"/>
            </a:pPr>
            <a:r>
              <a:rPr lang="fr-FR" sz="2000" b="1" dirty="0" smtClean="0"/>
              <a:t>Nettoyage</a:t>
            </a:r>
          </a:p>
          <a:p>
            <a:pPr>
              <a:buFont typeface="Arial" pitchFamily="34" charset="0"/>
              <a:buChar char="•"/>
            </a:pPr>
            <a:r>
              <a:rPr lang="fr-FR" sz="2000" b="1" dirty="0" smtClean="0"/>
              <a:t>Cardage (ramener toutes les fibres dans le même sens) </a:t>
            </a:r>
            <a:endParaRPr lang="fr-FR" sz="2000" b="1" dirty="0"/>
          </a:p>
        </p:txBody>
      </p:sp>
      <p:sp>
        <p:nvSpPr>
          <p:cNvPr id="10" name="ZoneTexte 9"/>
          <p:cNvSpPr txBox="1"/>
          <p:nvPr/>
        </p:nvSpPr>
        <p:spPr>
          <a:xfrm>
            <a:off x="3419872" y="2924944"/>
            <a:ext cx="5444692" cy="707886"/>
          </a:xfrm>
          <a:prstGeom prst="rect">
            <a:avLst/>
          </a:prstGeom>
          <a:noFill/>
        </p:spPr>
        <p:txBody>
          <a:bodyPr wrap="square" rtlCol="0">
            <a:spAutoFit/>
          </a:bodyPr>
          <a:lstStyle/>
          <a:p>
            <a:r>
              <a:rPr lang="fr-FR" sz="2000" b="1" dirty="0" smtClean="0"/>
              <a:t>( Nappes homogènes un peu jaunâtres  d’environ 1m sur une épaisseur de qq Cm)</a:t>
            </a:r>
            <a:endParaRPr lang="fr-FR" sz="2000" b="1" dirty="0"/>
          </a:p>
        </p:txBody>
      </p:sp>
      <p:sp>
        <p:nvSpPr>
          <p:cNvPr id="11" name="ZoneTexte 10"/>
          <p:cNvSpPr txBox="1"/>
          <p:nvPr/>
        </p:nvSpPr>
        <p:spPr>
          <a:xfrm>
            <a:off x="683568" y="1124744"/>
            <a:ext cx="259228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b="1" dirty="0" smtClean="0"/>
              <a:t>Coton brut</a:t>
            </a:r>
          </a:p>
          <a:p>
            <a:pPr algn="ctr"/>
            <a:endParaRPr lang="fr-FR" sz="2400" b="1" dirty="0"/>
          </a:p>
        </p:txBody>
      </p:sp>
      <p:sp>
        <p:nvSpPr>
          <p:cNvPr id="12" name="ZoneTexte 11"/>
          <p:cNvSpPr txBox="1"/>
          <p:nvPr/>
        </p:nvSpPr>
        <p:spPr>
          <a:xfrm>
            <a:off x="2267744" y="4077072"/>
            <a:ext cx="3365427" cy="400110"/>
          </a:xfrm>
          <a:prstGeom prst="rect">
            <a:avLst/>
          </a:prstGeom>
          <a:noFill/>
        </p:spPr>
        <p:txBody>
          <a:bodyPr wrap="square" rtlCol="0">
            <a:spAutoFit/>
          </a:bodyPr>
          <a:lstStyle/>
          <a:p>
            <a:pPr>
              <a:buFont typeface="Arial" pitchFamily="34" charset="0"/>
              <a:buChar char="•"/>
            </a:pPr>
            <a:r>
              <a:rPr lang="fr-FR" sz="2000" b="1" dirty="0" smtClean="0"/>
              <a:t>Blanchiment ( ClO </a:t>
            </a:r>
            <a:r>
              <a:rPr lang="fr-FR" sz="2000" b="1" baseline="30000" dirty="0" smtClean="0"/>
              <a:t>-</a:t>
            </a:r>
            <a:r>
              <a:rPr lang="fr-FR" sz="2000" b="1" dirty="0" smtClean="0"/>
              <a:t>, SO</a:t>
            </a:r>
            <a:r>
              <a:rPr lang="fr-FR" sz="2000" b="1" baseline="-25000" dirty="0" smtClean="0"/>
              <a:t>2</a:t>
            </a:r>
            <a:r>
              <a:rPr lang="fr-FR" sz="2000" b="1" dirty="0" smtClean="0"/>
              <a:t>)</a:t>
            </a:r>
            <a:endParaRPr lang="fr-FR" sz="2000" b="1" baseline="-25000" dirty="0"/>
          </a:p>
        </p:txBody>
      </p:sp>
      <p:pic>
        <p:nvPicPr>
          <p:cNvPr id="1026" name="Picture 2"/>
          <p:cNvPicPr>
            <a:picLocks noChangeAspect="1" noChangeArrowheads="1"/>
          </p:cNvPicPr>
          <p:nvPr/>
        </p:nvPicPr>
        <p:blipFill>
          <a:blip r:embed="rId2" cstate="print"/>
          <a:srcRect/>
          <a:stretch>
            <a:fillRect/>
          </a:stretch>
        </p:blipFill>
        <p:spPr bwMode="auto">
          <a:xfrm>
            <a:off x="5580112" y="4221088"/>
            <a:ext cx="2681659" cy="192803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640960" cy="6124754"/>
          </a:xfrm>
          <a:prstGeom prst="rect">
            <a:avLst/>
          </a:prstGeom>
          <a:noFill/>
        </p:spPr>
        <p:txBody>
          <a:bodyPr wrap="square" rtlCol="0">
            <a:spAutoFit/>
          </a:bodyPr>
          <a:lstStyle/>
          <a:p>
            <a:r>
              <a:rPr lang="fr-FR" sz="2800" b="1" u="sng" dirty="0" smtClean="0">
                <a:solidFill>
                  <a:srgbClr val="FF0000"/>
                </a:solidFill>
              </a:rPr>
              <a:t>2- UTILISATION DES DM:</a:t>
            </a:r>
          </a:p>
          <a:p>
            <a:endParaRPr lang="fr-FR" sz="2800" b="1" u="sng" dirty="0" smtClean="0"/>
          </a:p>
          <a:p>
            <a:r>
              <a:rPr lang="fr-FR" sz="2800" dirty="0" smtClean="0"/>
              <a:t> </a:t>
            </a:r>
            <a:r>
              <a:rPr lang="fr-FR" sz="2800" dirty="0"/>
              <a:t>les DM sont utilisés à des fins </a:t>
            </a:r>
            <a:r>
              <a:rPr lang="fr-FR" sz="2800" dirty="0" smtClean="0"/>
              <a:t>:</a:t>
            </a:r>
          </a:p>
          <a:p>
            <a:endParaRPr lang="fr-FR" sz="2800" dirty="0"/>
          </a:p>
          <a:p>
            <a:pPr>
              <a:buFont typeface="Wingdings" pitchFamily="2" charset="2"/>
              <a:buChar char="ü"/>
            </a:pPr>
            <a:r>
              <a:rPr lang="fr-FR" sz="2800" dirty="0" smtClean="0"/>
              <a:t>De </a:t>
            </a:r>
            <a:r>
              <a:rPr lang="fr-FR" sz="2800" dirty="0"/>
              <a:t>diagnostic, de prévention, de contrôle, de traitement ou d’atténuation d’une </a:t>
            </a:r>
            <a:r>
              <a:rPr lang="fr-FR" sz="2800" b="1" dirty="0">
                <a:solidFill>
                  <a:srgbClr val="C00000"/>
                </a:solidFill>
              </a:rPr>
              <a:t>maladie.</a:t>
            </a:r>
          </a:p>
          <a:p>
            <a:pPr>
              <a:buFont typeface="Arial" pitchFamily="34" charset="0"/>
              <a:buChar char="•"/>
            </a:pPr>
            <a:r>
              <a:rPr lang="fr-FR" sz="2800" u="sng" dirty="0">
                <a:solidFill>
                  <a:srgbClr val="00B0F0"/>
                </a:solidFill>
              </a:rPr>
              <a:t>Exemples : </a:t>
            </a:r>
            <a:r>
              <a:rPr lang="fr-FR" sz="2800" i="1" dirty="0"/>
              <a:t>thermomètre médical, hémodialyseur, stéthoscope</a:t>
            </a:r>
            <a:r>
              <a:rPr lang="fr-FR" sz="2800" i="1" dirty="0" smtClean="0"/>
              <a:t>,…</a:t>
            </a:r>
          </a:p>
          <a:p>
            <a:pPr>
              <a:buFont typeface="Arial" pitchFamily="34" charset="0"/>
              <a:buChar char="•"/>
            </a:pPr>
            <a:endParaRPr lang="fr-FR" sz="2800" i="1" dirty="0"/>
          </a:p>
          <a:p>
            <a:pPr>
              <a:buFont typeface="Wingdings" pitchFamily="2" charset="2"/>
              <a:buChar char="ü"/>
            </a:pPr>
            <a:r>
              <a:rPr lang="fr-FR" sz="2800" dirty="0" smtClean="0"/>
              <a:t>De </a:t>
            </a:r>
            <a:r>
              <a:rPr lang="fr-FR" sz="2800" dirty="0"/>
              <a:t>diagnostic, de prévention, de contrôle, de traitement, d’atténuation ou </a:t>
            </a:r>
            <a:r>
              <a:rPr lang="fr-FR" sz="2800" dirty="0" smtClean="0"/>
              <a:t>de </a:t>
            </a:r>
            <a:r>
              <a:rPr lang="fr-FR" sz="2800" dirty="0"/>
              <a:t> </a:t>
            </a:r>
            <a:r>
              <a:rPr lang="fr-FR" sz="2800" dirty="0" smtClean="0"/>
              <a:t>compensation </a:t>
            </a:r>
            <a:r>
              <a:rPr lang="fr-FR" sz="2800" dirty="0"/>
              <a:t>d’une </a:t>
            </a:r>
            <a:r>
              <a:rPr lang="fr-FR" sz="2800" b="1" dirty="0">
                <a:solidFill>
                  <a:srgbClr val="C00000"/>
                </a:solidFill>
              </a:rPr>
              <a:t>blessure ou </a:t>
            </a:r>
            <a:r>
              <a:rPr lang="fr-FR" sz="2800" b="1" dirty="0" smtClean="0">
                <a:solidFill>
                  <a:srgbClr val="C00000"/>
                </a:solidFill>
              </a:rPr>
              <a:t>d’un handicap</a:t>
            </a:r>
            <a:r>
              <a:rPr lang="fr-FR" sz="2800" b="1" dirty="0">
                <a:solidFill>
                  <a:srgbClr val="C00000"/>
                </a:solidFill>
              </a:rPr>
              <a:t>.</a:t>
            </a:r>
          </a:p>
          <a:p>
            <a:pPr>
              <a:buFont typeface="Arial" pitchFamily="34" charset="0"/>
              <a:buChar char="•"/>
            </a:pPr>
            <a:r>
              <a:rPr lang="fr-FR" sz="2800" u="sng" dirty="0">
                <a:solidFill>
                  <a:srgbClr val="00B0F0"/>
                </a:solidFill>
              </a:rPr>
              <a:t>Exemples </a:t>
            </a:r>
            <a:r>
              <a:rPr lang="fr-FR" sz="2800" dirty="0">
                <a:solidFill>
                  <a:srgbClr val="00B0F0"/>
                </a:solidFill>
              </a:rPr>
              <a:t>: </a:t>
            </a:r>
            <a:r>
              <a:rPr lang="fr-FR" sz="2800" i="1" dirty="0"/>
              <a:t>pansements, lentilles </a:t>
            </a:r>
            <a:r>
              <a:rPr lang="fr-FR" sz="2800" i="1" dirty="0" err="1" smtClean="0"/>
              <a:t>intra-oculaires</a:t>
            </a:r>
            <a:r>
              <a:rPr lang="fr-FR" sz="2800" i="1" dirty="0" smtClean="0"/>
              <a:t>, </a:t>
            </a:r>
            <a:r>
              <a:rPr lang="fr-FR" sz="2800" i="1" dirty="0"/>
              <a:t>sutures </a:t>
            </a:r>
            <a:r>
              <a:rPr lang="fr-FR" sz="2800" i="1" dirty="0" smtClean="0"/>
              <a:t>, fauteuil roulant,…</a:t>
            </a:r>
            <a:endParaRPr lang="fr-FR" sz="2800"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548680"/>
            <a:ext cx="7560840" cy="3970318"/>
          </a:xfrm>
          <a:prstGeom prst="rect">
            <a:avLst/>
          </a:prstGeom>
          <a:noFill/>
        </p:spPr>
        <p:txBody>
          <a:bodyPr wrap="square" rtlCol="0">
            <a:spAutoFit/>
          </a:bodyPr>
          <a:lstStyle/>
          <a:p>
            <a:pPr>
              <a:buFont typeface="Wingdings" pitchFamily="2" charset="2"/>
              <a:buChar char="q"/>
            </a:pPr>
            <a:r>
              <a:rPr lang="fr-FR" sz="2800" b="1" u="sng" dirty="0" smtClean="0">
                <a:solidFill>
                  <a:srgbClr val="0070C0"/>
                </a:solidFill>
              </a:rPr>
              <a:t> Propriétés:</a:t>
            </a:r>
          </a:p>
          <a:p>
            <a:pPr>
              <a:buFont typeface="Wingdings" pitchFamily="2" charset="2"/>
              <a:buChar char="ü"/>
            </a:pPr>
            <a:r>
              <a:rPr lang="fr-FR" sz="2800" dirty="0" smtClean="0"/>
              <a:t>hydrophobe.</a:t>
            </a:r>
          </a:p>
          <a:p>
            <a:pPr>
              <a:buFont typeface="Wingdings" pitchFamily="2" charset="2"/>
              <a:buChar char="ü"/>
            </a:pPr>
            <a:r>
              <a:rPr lang="fr-FR" sz="2800" dirty="0" smtClean="0"/>
              <a:t>Se brûle difficilement et lentement.</a:t>
            </a:r>
          </a:p>
          <a:p>
            <a:pPr>
              <a:buFont typeface="Wingdings" pitchFamily="2" charset="2"/>
              <a:buChar char="ü"/>
            </a:pPr>
            <a:r>
              <a:rPr lang="fr-FR" sz="2800" dirty="0" smtClean="0"/>
              <a:t>Très élastique.</a:t>
            </a:r>
          </a:p>
          <a:p>
            <a:pPr>
              <a:buFont typeface="Wingdings" pitchFamily="2" charset="2"/>
              <a:buChar char="q"/>
            </a:pPr>
            <a:r>
              <a:rPr lang="fr-FR" sz="2800" b="1" u="sng" dirty="0" smtClean="0">
                <a:solidFill>
                  <a:srgbClr val="0070C0"/>
                </a:solidFill>
              </a:rPr>
              <a:t> Utilisation:</a:t>
            </a:r>
          </a:p>
          <a:p>
            <a:pPr>
              <a:buFont typeface="Wingdings" pitchFamily="2" charset="2"/>
              <a:buChar char="ü"/>
            </a:pPr>
            <a:r>
              <a:rPr lang="fr-FR" sz="2800" dirty="0" smtClean="0"/>
              <a:t>Agent de protection comme filtre bactérien.</a:t>
            </a:r>
          </a:p>
          <a:p>
            <a:pPr>
              <a:buFont typeface="Wingdings" pitchFamily="2" charset="2"/>
              <a:buChar char="ü"/>
            </a:pPr>
            <a:r>
              <a:rPr lang="fr-FR" sz="2800" dirty="0" smtClean="0"/>
              <a:t>Agent de compression et de rembourrage.</a:t>
            </a:r>
          </a:p>
          <a:p>
            <a:pPr>
              <a:buFont typeface="Wingdings" pitchFamily="2" charset="2"/>
              <a:buChar char="ü"/>
            </a:pPr>
            <a:endParaRPr lang="fr-FR" sz="2800" dirty="0" smtClean="0"/>
          </a:p>
          <a:p>
            <a:endParaRPr lang="fr-F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260648"/>
            <a:ext cx="8964488" cy="5293757"/>
          </a:xfrm>
          <a:prstGeom prst="rect">
            <a:avLst/>
          </a:prstGeom>
          <a:noFill/>
        </p:spPr>
        <p:txBody>
          <a:bodyPr wrap="square" rtlCol="0">
            <a:spAutoFit/>
          </a:bodyPr>
          <a:lstStyle/>
          <a:p>
            <a:r>
              <a:rPr lang="fr-FR" sz="2600" b="1" u="sng" dirty="0" smtClean="0">
                <a:solidFill>
                  <a:srgbClr val="00B050"/>
                </a:solidFill>
              </a:rPr>
              <a:t>1-1-2- Coton dépuré (= ouate hydrophile = coton hydrophile):</a:t>
            </a:r>
          </a:p>
          <a:p>
            <a:pPr>
              <a:buFont typeface="Wingdings" pitchFamily="2" charset="2"/>
              <a:buChar char="§"/>
            </a:pPr>
            <a:r>
              <a:rPr lang="fr-FR" sz="2600" dirty="0" smtClean="0"/>
              <a:t> Coton brut débarrassé des matières étrangères, </a:t>
            </a:r>
            <a:r>
              <a:rPr lang="fr-FR" sz="2600" b="1" dirty="0" smtClean="0"/>
              <a:t>dégraissé</a:t>
            </a:r>
            <a:r>
              <a:rPr lang="fr-FR" sz="2600" dirty="0" smtClean="0"/>
              <a:t>, blanchi, lavé à l’eau, séché et cardé</a:t>
            </a:r>
          </a:p>
          <a:p>
            <a:pPr>
              <a:buFont typeface="Wingdings" pitchFamily="2" charset="2"/>
              <a:buChar char="§"/>
            </a:pPr>
            <a:r>
              <a:rPr lang="fr-FR" sz="2600" dirty="0" smtClean="0"/>
              <a:t> </a:t>
            </a:r>
            <a:r>
              <a:rPr lang="fr-FR" sz="2600" dirty="0" err="1" smtClean="0"/>
              <a:t>Macrom</a:t>
            </a:r>
            <a:r>
              <a:rPr lang="fr-FR" sz="2600" dirty="0" smtClean="0"/>
              <a:t>° de formule (C</a:t>
            </a:r>
            <a:r>
              <a:rPr lang="fr-FR" sz="2600" baseline="-25000" dirty="0" smtClean="0"/>
              <a:t>6</a:t>
            </a:r>
            <a:r>
              <a:rPr lang="fr-FR" sz="2600" dirty="0" smtClean="0"/>
              <a:t>H</a:t>
            </a:r>
            <a:r>
              <a:rPr lang="fr-FR" sz="2600" baseline="-25000" dirty="0" smtClean="0"/>
              <a:t>10</a:t>
            </a:r>
            <a:r>
              <a:rPr lang="fr-FR" sz="2600" dirty="0" smtClean="0"/>
              <a:t>O</a:t>
            </a:r>
            <a:r>
              <a:rPr lang="fr-FR" sz="2600" baseline="-25000" dirty="0" smtClean="0"/>
              <a:t>5</a:t>
            </a:r>
            <a:r>
              <a:rPr lang="fr-FR" sz="2600" dirty="0" smtClean="0"/>
              <a:t>)</a:t>
            </a:r>
            <a:r>
              <a:rPr lang="fr-FR" sz="2600" baseline="-25000" dirty="0" smtClean="0"/>
              <a:t>n</a:t>
            </a:r>
            <a:r>
              <a:rPr lang="fr-FR" sz="2600" dirty="0" smtClean="0"/>
              <a:t> fortement polymérisés (n≈10000) et organisée en longues chaines dans +++ plans superposés qui gonflent au contact de l’eau.</a:t>
            </a:r>
          </a:p>
          <a:p>
            <a:pPr>
              <a:buFont typeface="Wingdings" pitchFamily="2" charset="2"/>
              <a:buChar char="§"/>
            </a:pPr>
            <a:r>
              <a:rPr lang="fr-FR" sz="2600" dirty="0" smtClean="0"/>
              <a:t> Effets des éventuelles dégradations que subis la cellulose:</a:t>
            </a:r>
          </a:p>
          <a:p>
            <a:endParaRPr lang="fr-FR" sz="2600" dirty="0" smtClean="0"/>
          </a:p>
          <a:p>
            <a:endParaRPr lang="fr-FR" sz="2600" dirty="0" smtClean="0"/>
          </a:p>
          <a:p>
            <a:endParaRPr lang="fr-FR" sz="2600" dirty="0" smtClean="0"/>
          </a:p>
          <a:p>
            <a:endParaRPr lang="fr-FR" sz="2600" dirty="0" smtClean="0"/>
          </a:p>
          <a:p>
            <a:endParaRPr lang="fr-FR" sz="2600" dirty="0" smtClean="0"/>
          </a:p>
          <a:p>
            <a:endParaRPr lang="fr-FR" sz="2600" dirty="0"/>
          </a:p>
        </p:txBody>
      </p:sp>
      <p:sp>
        <p:nvSpPr>
          <p:cNvPr id="3" name="ZoneTexte 2"/>
          <p:cNvSpPr txBox="1"/>
          <p:nvPr/>
        </p:nvSpPr>
        <p:spPr>
          <a:xfrm rot="10800000" flipH="1" flipV="1">
            <a:off x="323528" y="3212976"/>
            <a:ext cx="6768752" cy="16927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Courier New" pitchFamily="49" charset="0"/>
              <a:buChar char="o"/>
            </a:pPr>
            <a:r>
              <a:rPr lang="fr-FR" sz="2600" dirty="0" smtClean="0"/>
              <a:t>Agents hydrolysants utilisés pour le dégraissage</a:t>
            </a:r>
          </a:p>
          <a:p>
            <a:r>
              <a:rPr lang="fr-FR" sz="2600" dirty="0" smtClean="0"/>
              <a:t> =&gt;  apparition des hydrocelluloses + RCHO</a:t>
            </a:r>
          </a:p>
          <a:p>
            <a:pPr>
              <a:buFont typeface="Courier New" pitchFamily="49" charset="0"/>
              <a:buChar char="o"/>
            </a:pPr>
            <a:r>
              <a:rPr lang="fr-FR" sz="2600" dirty="0" smtClean="0"/>
              <a:t>Agents oxydants utilisés pour le blanchiment </a:t>
            </a:r>
          </a:p>
          <a:p>
            <a:r>
              <a:rPr lang="fr-FR" sz="2600" dirty="0" smtClean="0"/>
              <a:t>=&gt; apparition des oxycelluloses + RCOOH</a:t>
            </a:r>
          </a:p>
        </p:txBody>
      </p:sp>
      <p:sp>
        <p:nvSpPr>
          <p:cNvPr id="5" name="ZoneTexte 4"/>
          <p:cNvSpPr txBox="1"/>
          <p:nvPr/>
        </p:nvSpPr>
        <p:spPr>
          <a:xfrm>
            <a:off x="971600" y="5085184"/>
            <a:ext cx="6408712"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Courier New" pitchFamily="49" charset="0"/>
              <a:buChar char="o"/>
            </a:pPr>
            <a:r>
              <a:rPr lang="fr-FR" sz="2600" dirty="0" smtClean="0"/>
              <a:t>Augmentation de solubilité</a:t>
            </a:r>
          </a:p>
          <a:p>
            <a:pPr>
              <a:buFont typeface="Courier New" pitchFamily="49" charset="0"/>
              <a:buChar char="o"/>
            </a:pPr>
            <a:r>
              <a:rPr lang="fr-FR" sz="2600" dirty="0" smtClean="0"/>
              <a:t>Diminution de la capacité d’absorption d’eau</a:t>
            </a:r>
          </a:p>
          <a:p>
            <a:pPr>
              <a:buFont typeface="Courier New" pitchFamily="49" charset="0"/>
              <a:buChar char="o"/>
            </a:pPr>
            <a:r>
              <a:rPr lang="fr-FR" sz="2600" dirty="0" smtClean="0"/>
              <a:t>Diminution de la résistance des fibres</a:t>
            </a:r>
            <a:endParaRPr lang="fr-FR" sz="2600" dirty="0"/>
          </a:p>
        </p:txBody>
      </p:sp>
      <p:sp>
        <p:nvSpPr>
          <p:cNvPr id="6" name="ZoneTexte 5"/>
          <p:cNvSpPr txBox="1"/>
          <p:nvPr/>
        </p:nvSpPr>
        <p:spPr>
          <a:xfrm>
            <a:off x="467544" y="5589240"/>
            <a:ext cx="576064" cy="369332"/>
          </a:xfrm>
          <a:prstGeom prst="rect">
            <a:avLst/>
          </a:prstGeom>
          <a:noFill/>
        </p:spPr>
        <p:txBody>
          <a:bodyPr wrap="square" rtlCol="0">
            <a:spAutoFit/>
          </a:bodyPr>
          <a:lstStyle/>
          <a:p>
            <a:r>
              <a:rPr lang="fr-FR" dirty="0" smtClean="0"/>
              <a:t> </a:t>
            </a:r>
            <a:endParaRPr lang="fr-FR" dirty="0"/>
          </a:p>
        </p:txBody>
      </p:sp>
      <p:sp>
        <p:nvSpPr>
          <p:cNvPr id="9" name="Flèche à angle droit 8"/>
          <p:cNvSpPr/>
          <p:nvPr/>
        </p:nvSpPr>
        <p:spPr>
          <a:xfrm rot="5400000">
            <a:off x="244087" y="5308640"/>
            <a:ext cx="832853" cy="529957"/>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cstate="print"/>
          <a:srcRect/>
          <a:stretch>
            <a:fillRect/>
          </a:stretch>
        </p:blipFill>
        <p:spPr bwMode="auto">
          <a:xfrm>
            <a:off x="7164288" y="3573016"/>
            <a:ext cx="1800200" cy="1085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76672"/>
            <a:ext cx="6192688" cy="923330"/>
          </a:xfrm>
          <a:prstGeom prst="rect">
            <a:avLst/>
          </a:prstGeom>
          <a:noFill/>
        </p:spPr>
        <p:txBody>
          <a:bodyPr wrap="square" rtlCol="0">
            <a:spAutoFit/>
          </a:bodyPr>
          <a:lstStyle/>
          <a:p>
            <a:endParaRPr lang="fr-FR" dirty="0" smtClean="0"/>
          </a:p>
          <a:p>
            <a:endParaRPr lang="fr-FR" dirty="0" smtClean="0"/>
          </a:p>
          <a:p>
            <a:endParaRPr lang="fr-FR" dirty="0"/>
          </a:p>
        </p:txBody>
      </p:sp>
      <p:sp>
        <p:nvSpPr>
          <p:cNvPr id="3" name="ZoneTexte 2"/>
          <p:cNvSpPr txBox="1"/>
          <p:nvPr/>
        </p:nvSpPr>
        <p:spPr>
          <a:xfrm>
            <a:off x="323528" y="332656"/>
            <a:ext cx="8496944" cy="5262979"/>
          </a:xfrm>
          <a:prstGeom prst="rect">
            <a:avLst/>
          </a:prstGeom>
          <a:noFill/>
        </p:spPr>
        <p:txBody>
          <a:bodyPr wrap="square" rtlCol="0">
            <a:spAutoFit/>
          </a:bodyPr>
          <a:lstStyle/>
          <a:p>
            <a:pPr>
              <a:buFont typeface="Wingdings" pitchFamily="2" charset="2"/>
              <a:buChar char="q"/>
            </a:pPr>
            <a:r>
              <a:rPr lang="fr-FR" sz="2800" b="1" u="sng" dirty="0" smtClean="0">
                <a:solidFill>
                  <a:srgbClr val="7030A0"/>
                </a:solidFill>
              </a:rPr>
              <a:t>Essais:</a:t>
            </a:r>
          </a:p>
          <a:p>
            <a:pPr>
              <a:buFont typeface="Wingdings" pitchFamily="2" charset="2"/>
              <a:buChar char="§"/>
            </a:pPr>
            <a:r>
              <a:rPr lang="fr-FR" sz="2800" b="1" dirty="0" smtClean="0"/>
              <a:t>Examen organoleptique:</a:t>
            </a:r>
          </a:p>
          <a:p>
            <a:pPr>
              <a:buFont typeface="Wingdings" pitchFamily="2" charset="2"/>
              <a:buChar char="ü"/>
            </a:pPr>
            <a:r>
              <a:rPr lang="fr-FR" sz="2800" dirty="0" smtClean="0"/>
              <a:t>Couleur blanche, pratiquement  inodore et insipide.</a:t>
            </a:r>
          </a:p>
          <a:p>
            <a:pPr>
              <a:buFont typeface="Wingdings" pitchFamily="2" charset="2"/>
              <a:buChar char="ü"/>
            </a:pPr>
            <a:r>
              <a:rPr lang="fr-FR" sz="2800" dirty="0" smtClean="0"/>
              <a:t>Composé de fibre de cellulose soigneusement cardé de longueur &gt; 10 mm</a:t>
            </a:r>
          </a:p>
          <a:p>
            <a:pPr>
              <a:buFont typeface="Wingdings" pitchFamily="2" charset="2"/>
              <a:buChar char="§"/>
            </a:pPr>
            <a:r>
              <a:rPr lang="fr-FR" sz="2800" b="1" u="sng" dirty="0" smtClean="0"/>
              <a:t>Examen microscopique:</a:t>
            </a:r>
          </a:p>
          <a:p>
            <a:pPr>
              <a:buFont typeface="Wingdings" pitchFamily="2" charset="2"/>
              <a:buChar char="§"/>
            </a:pPr>
            <a:r>
              <a:rPr lang="fr-FR" sz="2800" dirty="0" smtClean="0"/>
              <a:t>chaque fibre est constituée par une seule cellule pouvant atteindre 4 cm de longueur et 40 </a:t>
            </a:r>
            <a:r>
              <a:rPr lang="fr-FR" sz="2800" dirty="0" err="1" smtClean="0"/>
              <a:t>μm</a:t>
            </a:r>
            <a:r>
              <a:rPr lang="fr-FR" sz="2800" dirty="0" smtClean="0"/>
              <a:t> de largeur, de forme tubulaire aplatie, à parois épaisses et arrondies, souvent vrillées.</a:t>
            </a:r>
          </a:p>
          <a:p>
            <a:pPr>
              <a:buFont typeface="Wingdings" pitchFamily="2" charset="2"/>
              <a:buChar char="§"/>
            </a:pPr>
            <a:r>
              <a:rPr lang="fr-FR" sz="2800" b="1" u="sng" dirty="0" smtClean="0"/>
              <a:t>Temps d’immersion </a:t>
            </a:r>
            <a:r>
              <a:rPr lang="fr-FR" sz="2800" dirty="0" smtClean="0"/>
              <a:t>:&lt; 10’’</a:t>
            </a:r>
          </a:p>
          <a:p>
            <a:pPr>
              <a:buFont typeface="Wingdings" pitchFamily="2" charset="2"/>
              <a:buChar char="§"/>
            </a:pPr>
            <a:r>
              <a:rPr lang="fr-FR" sz="2800" b="1" u="sng" dirty="0" smtClean="0"/>
              <a:t>Capacité de rétention d’eau</a:t>
            </a:r>
            <a:r>
              <a:rPr lang="fr-FR" sz="2800" dirty="0" smtClean="0"/>
              <a:t>: &gt; 23 g /g de coton</a:t>
            </a:r>
          </a:p>
          <a:p>
            <a:pPr>
              <a:buFont typeface="Wingdings" pitchFamily="2" charset="2"/>
              <a:buChar char="§"/>
            </a:pPr>
            <a:r>
              <a:rPr lang="fr-FR" sz="2800" b="1" u="sng" dirty="0" smtClean="0"/>
              <a:t>Perte à la dessiccation</a:t>
            </a:r>
            <a:r>
              <a:rPr lang="fr-FR" sz="2800" b="1" dirty="0" smtClean="0"/>
              <a:t>: &lt; 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548680"/>
            <a:ext cx="8352928" cy="3108543"/>
          </a:xfrm>
          <a:prstGeom prst="rect">
            <a:avLst/>
          </a:prstGeom>
          <a:noFill/>
        </p:spPr>
        <p:txBody>
          <a:bodyPr wrap="square" rtlCol="0">
            <a:spAutoFit/>
          </a:bodyPr>
          <a:lstStyle/>
          <a:p>
            <a:r>
              <a:rPr lang="fr-FR" sz="2800" b="1" u="sng" dirty="0" smtClean="0">
                <a:solidFill>
                  <a:srgbClr val="00B050"/>
                </a:solidFill>
              </a:rPr>
              <a:t>1-1-3-coton hydrophile stérile chirurgicale:</a:t>
            </a:r>
          </a:p>
          <a:p>
            <a:pPr>
              <a:buFont typeface="Wingdings" pitchFamily="2" charset="2"/>
              <a:buChar char="ü"/>
            </a:pPr>
            <a:r>
              <a:rPr lang="fr-FR" sz="2800" dirty="0" smtClean="0"/>
              <a:t>Stérilisation du coton décrit précédemment. </a:t>
            </a:r>
          </a:p>
          <a:p>
            <a:pPr>
              <a:buFont typeface="Wingdings" pitchFamily="2" charset="2"/>
              <a:buChar char="ü"/>
            </a:pPr>
            <a:r>
              <a:rPr lang="fr-FR" sz="2800" dirty="0" smtClean="0"/>
              <a:t>Sa coloration peut s’avérer légèrement jaunâtre en raison du procédé de stérilisation.</a:t>
            </a:r>
          </a:p>
          <a:p>
            <a:pPr>
              <a:buFont typeface="Wingdings" pitchFamily="2" charset="2"/>
              <a:buChar char="ü"/>
            </a:pPr>
            <a:r>
              <a:rPr lang="fr-FR" sz="2800" dirty="0" smtClean="0"/>
              <a:t>Doit répondre au tests de stérilité.</a:t>
            </a:r>
          </a:p>
          <a:p>
            <a:endParaRPr lang="fr-FR" sz="2800" dirty="0" smtClean="0"/>
          </a:p>
          <a:p>
            <a:endParaRPr lang="fr-FR"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640960" cy="6801862"/>
          </a:xfrm>
          <a:prstGeom prst="rect">
            <a:avLst/>
          </a:prstGeom>
          <a:noFill/>
        </p:spPr>
        <p:txBody>
          <a:bodyPr wrap="square" rtlCol="0">
            <a:spAutoFit/>
          </a:bodyPr>
          <a:lstStyle/>
          <a:p>
            <a:r>
              <a:rPr lang="fr-FR" sz="2800" b="1" u="sng" dirty="0" smtClean="0">
                <a:solidFill>
                  <a:srgbClr val="00B050"/>
                </a:solidFill>
              </a:rPr>
              <a:t>1-1-4-Coton médicamenteux:</a:t>
            </a:r>
          </a:p>
          <a:p>
            <a:pPr>
              <a:buFont typeface="Wingdings" pitchFamily="2" charset="2"/>
              <a:buChar char="§"/>
            </a:pPr>
            <a:r>
              <a:rPr lang="fr-FR" sz="2400" dirty="0" smtClean="0"/>
              <a:t>Coton hydrophile imprégné de substances médicamenteuses diverses , principalement des antiseptiques.</a:t>
            </a:r>
          </a:p>
          <a:p>
            <a:pPr>
              <a:buFont typeface="Wingdings" pitchFamily="2" charset="2"/>
              <a:buChar char="§"/>
            </a:pPr>
            <a:r>
              <a:rPr lang="fr-FR" sz="2400" dirty="0" smtClean="0"/>
              <a:t> modes d’imprégnation :</a:t>
            </a:r>
          </a:p>
          <a:p>
            <a:pPr>
              <a:buFont typeface="Wingdings" pitchFamily="2" charset="2"/>
              <a:buChar char="ü"/>
            </a:pPr>
            <a:r>
              <a:rPr lang="fr-FR" sz="2400" b="1" dirty="0" smtClean="0"/>
              <a:t>Immersion</a:t>
            </a:r>
            <a:r>
              <a:rPr lang="fr-FR" sz="2400" dirty="0" smtClean="0"/>
              <a:t> dans une solution médicamenteuse: ( PA+ solvant+ fixateur) ensuite séchage.</a:t>
            </a:r>
          </a:p>
          <a:p>
            <a:pPr>
              <a:buFont typeface="Wingdings" pitchFamily="2" charset="2"/>
              <a:buChar char="ü"/>
            </a:pPr>
            <a:r>
              <a:rPr lang="fr-FR" sz="2400" b="1" dirty="0" smtClean="0"/>
              <a:t>Imprégnation de vapeurs:</a:t>
            </a:r>
          </a:p>
          <a:p>
            <a:pPr>
              <a:buFont typeface="Courier New" pitchFamily="49" charset="0"/>
              <a:buChar char="o"/>
            </a:pPr>
            <a:r>
              <a:rPr lang="fr-FR" sz="2400" dirty="0" smtClean="0"/>
              <a:t>Pulvérisation fine du médicament sur la surface de la nappe du coton</a:t>
            </a:r>
          </a:p>
          <a:p>
            <a:pPr>
              <a:buFont typeface="Courier New" pitchFamily="49" charset="0"/>
              <a:buChar char="o"/>
            </a:pPr>
            <a:r>
              <a:rPr lang="fr-FR" sz="2400" dirty="0" smtClean="0"/>
              <a:t>Enroulement  de  la nappe sur elle-même et</a:t>
            </a:r>
          </a:p>
          <a:p>
            <a:pPr>
              <a:buFont typeface="Courier New" pitchFamily="49" charset="0"/>
              <a:buChar char="o"/>
            </a:pPr>
            <a:r>
              <a:rPr lang="fr-FR" sz="2400" dirty="0" smtClean="0"/>
              <a:t> Introduction dans un récipient en verre</a:t>
            </a:r>
          </a:p>
          <a:p>
            <a:pPr>
              <a:buFont typeface="Courier New" pitchFamily="49" charset="0"/>
              <a:buChar char="o"/>
            </a:pPr>
            <a:r>
              <a:rPr lang="fr-FR" sz="2400" dirty="0" smtClean="0"/>
              <a:t>Maintien du récipient 2h au bain bouillant</a:t>
            </a:r>
          </a:p>
          <a:p>
            <a:pPr>
              <a:buFont typeface="Wingdings" pitchFamily="2" charset="2"/>
              <a:buChar char="§"/>
            </a:pPr>
            <a:r>
              <a:rPr lang="fr-FR" sz="2400" b="1" u="sng" dirty="0" smtClean="0"/>
              <a:t>Exemples:</a:t>
            </a:r>
          </a:p>
          <a:p>
            <a:pPr>
              <a:buFont typeface="Wingdings" pitchFamily="2" charset="2"/>
              <a:buChar char="ü"/>
            </a:pPr>
            <a:r>
              <a:rPr lang="fr-FR" sz="2400" dirty="0" smtClean="0"/>
              <a:t> ouate à l’acide borique ( 10%)</a:t>
            </a:r>
          </a:p>
          <a:p>
            <a:pPr>
              <a:buFont typeface="Wingdings" pitchFamily="2" charset="2"/>
              <a:buChar char="ü"/>
            </a:pPr>
            <a:r>
              <a:rPr lang="fr-FR" sz="2400" dirty="0" smtClean="0"/>
              <a:t>Ouate à l’acide salicylique (5%)</a:t>
            </a:r>
          </a:p>
          <a:p>
            <a:pPr>
              <a:buFont typeface="Wingdings" pitchFamily="2" charset="2"/>
              <a:buChar char="ü"/>
            </a:pPr>
            <a:r>
              <a:rPr lang="fr-FR" sz="2400" dirty="0" smtClean="0"/>
              <a:t>Ouate à l’iodoforme (10%)</a:t>
            </a:r>
          </a:p>
          <a:p>
            <a:endParaRPr lang="fr-FR" sz="2400" dirty="0" smtClean="0"/>
          </a:p>
          <a:p>
            <a:r>
              <a:rPr lang="fr-FR" sz="2400" dirty="0" smtClean="0"/>
              <a:t> </a:t>
            </a:r>
            <a:endParaRPr lang="fr-FR"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76672"/>
            <a:ext cx="8424936" cy="4401205"/>
          </a:xfrm>
          <a:prstGeom prst="rect">
            <a:avLst/>
          </a:prstGeom>
          <a:noFill/>
        </p:spPr>
        <p:txBody>
          <a:bodyPr wrap="square" rtlCol="0">
            <a:spAutoFit/>
          </a:bodyPr>
          <a:lstStyle/>
          <a:p>
            <a:pPr algn="just"/>
            <a:r>
              <a:rPr lang="fr-FR" sz="2800" b="1" u="sng" dirty="0" smtClean="0">
                <a:solidFill>
                  <a:srgbClr val="0070C0"/>
                </a:solidFill>
              </a:rPr>
              <a:t>1-2- Succédanés du coton:</a:t>
            </a:r>
          </a:p>
          <a:p>
            <a:pPr algn="just"/>
            <a:r>
              <a:rPr lang="fr-FR" sz="2800" b="1" u="sng" dirty="0" smtClean="0">
                <a:solidFill>
                  <a:srgbClr val="00B050"/>
                </a:solidFill>
              </a:rPr>
              <a:t>1-2-1- ouates de cellulose:</a:t>
            </a:r>
          </a:p>
          <a:p>
            <a:pPr algn="just">
              <a:buFont typeface="Wingdings" pitchFamily="2" charset="2"/>
              <a:buChar char="§"/>
            </a:pPr>
            <a:r>
              <a:rPr lang="fr-FR" sz="2800" dirty="0" smtClean="0"/>
              <a:t> Constitué par des fibres cellulosiques isolées, non fasciculées, extraites industriellement de certaines arbres, en particulier des conifères.</a:t>
            </a:r>
          </a:p>
          <a:p>
            <a:pPr algn="just">
              <a:buFont typeface="Wingdings" pitchFamily="2" charset="2"/>
              <a:buChar char="§"/>
            </a:pPr>
            <a:r>
              <a:rPr lang="fr-FR" sz="2800" dirty="0" smtClean="0"/>
              <a:t> Les fibres sont extraites industriellement et séparées de la lignine par des techniques de dégradation hydrolysante ( soude en fusion) puis soumise au blanchiment.</a:t>
            </a:r>
          </a:p>
          <a:p>
            <a:pPr algn="just">
              <a:buFont typeface="Wingdings" pitchFamily="2" charset="2"/>
              <a:buChar char="§"/>
            </a:pPr>
            <a:r>
              <a:rPr lang="fr-FR" sz="2800" dirty="0" smtClean="0"/>
              <a:t> Le degrés de polymérisation des chaines cellulosiques est  inferieur à celui du coton (n &lt; 3000)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4401205"/>
          </a:xfrm>
          <a:prstGeom prst="rect">
            <a:avLst/>
          </a:prstGeom>
        </p:spPr>
        <p:txBody>
          <a:bodyPr wrap="square">
            <a:spAutoFit/>
          </a:bodyPr>
          <a:lstStyle/>
          <a:p>
            <a:pPr>
              <a:buFont typeface="Arial" pitchFamily="34" charset="0"/>
              <a:buChar char="•"/>
            </a:pPr>
            <a:r>
              <a:rPr lang="fr-FR" sz="2800" b="1" u="sng" dirty="0" smtClean="0">
                <a:solidFill>
                  <a:srgbClr val="7030A0"/>
                </a:solidFill>
              </a:rPr>
              <a:t>Présentation:</a:t>
            </a:r>
          </a:p>
          <a:p>
            <a:r>
              <a:rPr lang="fr-FR" sz="2800" dirty="0" smtClean="0"/>
              <a:t>Bandes ou nappes superposées , très finement crêpées, blanches, très ténus, constituées par un réseau de fibres comportant des lacunes irrégulières.</a:t>
            </a:r>
          </a:p>
          <a:p>
            <a:pPr>
              <a:buFont typeface="Arial" pitchFamily="34" charset="0"/>
              <a:buChar char="•"/>
            </a:pPr>
            <a:r>
              <a:rPr lang="fr-FR" sz="2800" dirty="0" smtClean="0"/>
              <a:t> </a:t>
            </a:r>
            <a:r>
              <a:rPr lang="fr-FR" sz="2800" b="1" u="sng" dirty="0" smtClean="0">
                <a:solidFill>
                  <a:srgbClr val="7030A0"/>
                </a:solidFill>
              </a:rPr>
              <a:t>Caractéristiques:</a:t>
            </a:r>
          </a:p>
          <a:p>
            <a:pPr>
              <a:buFont typeface="Wingdings" pitchFamily="2" charset="2"/>
              <a:buChar char="ü"/>
            </a:pPr>
            <a:r>
              <a:rPr lang="fr-FR" sz="2800" dirty="0" smtClean="0"/>
              <a:t>Vitesse d’immersion très rapide: &lt; 5’’</a:t>
            </a:r>
          </a:p>
          <a:p>
            <a:pPr>
              <a:buFont typeface="Wingdings" pitchFamily="2" charset="2"/>
              <a:buChar char="ü"/>
            </a:pPr>
            <a:r>
              <a:rPr lang="fr-FR" sz="2800" dirty="0" smtClean="0"/>
              <a:t>Coef d’absorption d’eau est &lt; à celui de l’ouate hydrophile. Doit être ≥ 10.</a:t>
            </a:r>
          </a:p>
          <a:p>
            <a:pPr>
              <a:buFont typeface="Arial" pitchFamily="34" charset="0"/>
              <a:buChar char="•"/>
            </a:pPr>
            <a:r>
              <a:rPr lang="fr-FR" sz="2800" b="1" u="sng" dirty="0" smtClean="0">
                <a:solidFill>
                  <a:srgbClr val="7030A0"/>
                </a:solidFill>
              </a:rPr>
              <a:t> Usage: </a:t>
            </a:r>
          </a:p>
          <a:p>
            <a:pPr>
              <a:buFont typeface="Wingdings" pitchFamily="2" charset="2"/>
              <a:buChar char="ü"/>
            </a:pPr>
            <a:r>
              <a:rPr lang="fr-FR" sz="2800" dirty="0" smtClean="0"/>
              <a:t>Confection des pansements</a:t>
            </a:r>
            <a:endParaRPr lang="fr-FR" sz="2800" dirty="0"/>
          </a:p>
        </p:txBody>
      </p:sp>
      <p:pic>
        <p:nvPicPr>
          <p:cNvPr id="3" name="Picture 2"/>
          <p:cNvPicPr>
            <a:picLocks noChangeAspect="1" noChangeArrowheads="1"/>
          </p:cNvPicPr>
          <p:nvPr/>
        </p:nvPicPr>
        <p:blipFill>
          <a:blip r:embed="rId2" cstate="print"/>
          <a:srcRect/>
          <a:stretch>
            <a:fillRect/>
          </a:stretch>
        </p:blipFill>
        <p:spPr bwMode="auto">
          <a:xfrm>
            <a:off x="4355976" y="4581128"/>
            <a:ext cx="1872208" cy="1755877"/>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835696" y="4725144"/>
            <a:ext cx="1728192" cy="1313899"/>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6124754"/>
          </a:xfrm>
          <a:prstGeom prst="rect">
            <a:avLst/>
          </a:prstGeom>
        </p:spPr>
        <p:txBody>
          <a:bodyPr wrap="square">
            <a:spAutoFit/>
          </a:bodyPr>
          <a:lstStyle/>
          <a:p>
            <a:pPr algn="just"/>
            <a:r>
              <a:rPr lang="fr-FR" sz="2800" b="1" u="sng" dirty="0" smtClean="0">
                <a:solidFill>
                  <a:srgbClr val="00B050"/>
                </a:solidFill>
              </a:rPr>
              <a:t>1-2-2- ouate viscose hydrophile:</a:t>
            </a:r>
          </a:p>
          <a:p>
            <a:pPr algn="just"/>
            <a:r>
              <a:rPr lang="fr-FR" sz="2800" b="1" u="sng" dirty="0" smtClean="0"/>
              <a:t>= fibranne de viscose</a:t>
            </a:r>
          </a:p>
          <a:p>
            <a:pPr algn="just"/>
            <a:r>
              <a:rPr lang="fr-FR" sz="2800" dirty="0" smtClean="0"/>
              <a:t>- Constituée par des fibres (Fibre artificielle ) neuves, blanchies et soigneusement cardées de cellulose régénérée, obtenues par le procédé de viscose, additionnées ou non de dioxyde de titane, coupées à longueur régulière.</a:t>
            </a:r>
          </a:p>
          <a:p>
            <a:pPr algn="just">
              <a:buFont typeface="Arial" pitchFamily="34" charset="0"/>
              <a:buChar char="•"/>
            </a:pPr>
            <a:r>
              <a:rPr lang="fr-FR" sz="2800" dirty="0" smtClean="0"/>
              <a:t> </a:t>
            </a:r>
            <a:r>
              <a:rPr lang="fr-FR" sz="2800" b="1" u="sng" dirty="0" smtClean="0">
                <a:solidFill>
                  <a:srgbClr val="7030A0"/>
                </a:solidFill>
              </a:rPr>
              <a:t>Principe du procédé:</a:t>
            </a:r>
          </a:p>
          <a:p>
            <a:pPr algn="just"/>
            <a:r>
              <a:rPr lang="fr-FR" sz="2800" dirty="0" smtClean="0"/>
              <a:t>- Basé sur la réaction de la cellulose du bois avec le sulfure de carbone en milieu alcalin  pour donner du xanthate de cellulose , solubles dans les solutions alcalines diluées.</a:t>
            </a:r>
          </a:p>
          <a:p>
            <a:pPr algn="just"/>
            <a:r>
              <a:rPr lang="fr-FR" sz="2800" dirty="0" smtClean="0"/>
              <a:t>Ensuite coagulation par l’action d’un acide  =&gt;  régénération de la cellulose ensuite filage en fibres  continues ou discontinues.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83637"/>
            <a:ext cx="8640960" cy="6124754"/>
          </a:xfrm>
          <a:prstGeom prst="rect">
            <a:avLst/>
          </a:prstGeom>
          <a:noFill/>
        </p:spPr>
        <p:txBody>
          <a:bodyPr wrap="square" rtlCol="0">
            <a:spAutoFit/>
          </a:bodyPr>
          <a:lstStyle/>
          <a:p>
            <a:pPr>
              <a:buFont typeface="Arial" pitchFamily="34" charset="0"/>
              <a:buChar char="•"/>
            </a:pPr>
            <a:r>
              <a:rPr lang="fr-FR" sz="2800" b="1" u="sng" dirty="0" smtClean="0">
                <a:solidFill>
                  <a:srgbClr val="7030A0"/>
                </a:solidFill>
              </a:rPr>
              <a:t>Caractéristiques de l’ouate viscose:</a:t>
            </a:r>
          </a:p>
          <a:p>
            <a:pPr>
              <a:buFont typeface="Wingdings" pitchFamily="2" charset="2"/>
              <a:buChar char="ü"/>
            </a:pPr>
            <a:r>
              <a:rPr lang="fr-FR" sz="2800" dirty="0" smtClean="0"/>
              <a:t>Fibres ondulées de 25 à 50 mm de long et d’environ 20 µm de diamètre.</a:t>
            </a:r>
          </a:p>
          <a:p>
            <a:pPr>
              <a:buFont typeface="Wingdings" pitchFamily="2" charset="2"/>
              <a:buChar char="ü"/>
            </a:pPr>
            <a:r>
              <a:rPr lang="fr-FR" sz="2800" dirty="0" smtClean="0"/>
              <a:t>Couleur: blanche ou très faiblement jaunâtre et brillante ou mate.</a:t>
            </a:r>
          </a:p>
          <a:p>
            <a:pPr>
              <a:buFont typeface="Wingdings" pitchFamily="2" charset="2"/>
              <a:buChar char="ü"/>
            </a:pPr>
            <a:r>
              <a:rPr lang="fr-FR" sz="2800" dirty="0" smtClean="0"/>
              <a:t> toucher : douce</a:t>
            </a:r>
          </a:p>
          <a:p>
            <a:pPr>
              <a:buFont typeface="Wingdings" pitchFamily="2" charset="2"/>
              <a:buChar char="ü"/>
            </a:pPr>
            <a:r>
              <a:rPr lang="fr-FR" sz="2800" dirty="0" smtClean="0"/>
              <a:t>Temps d’immersion: </a:t>
            </a:r>
            <a:r>
              <a:rPr lang="fr-FR" sz="2800" i="1" dirty="0" smtClean="0"/>
              <a:t>&lt; 10’’</a:t>
            </a:r>
            <a:endParaRPr lang="fr-FR" sz="2800" dirty="0" smtClean="0"/>
          </a:p>
          <a:p>
            <a:pPr>
              <a:buFont typeface="Wingdings" pitchFamily="2" charset="2"/>
              <a:buChar char="ü"/>
            </a:pPr>
            <a:r>
              <a:rPr lang="fr-FR" sz="2800" dirty="0" smtClean="0"/>
              <a:t>Coef d’absorption d’eau : ≥ 18,0 </a:t>
            </a:r>
          </a:p>
          <a:p>
            <a:endParaRPr lang="fr-FR" sz="2800" dirty="0" smtClean="0"/>
          </a:p>
          <a:p>
            <a:r>
              <a:rPr lang="fr-FR" sz="2800" dirty="0" smtClean="0"/>
              <a:t>Nb: la stérilisation de la ouate viscose est possible et donne une ouate chirurgicale stérile. </a:t>
            </a:r>
          </a:p>
          <a:p>
            <a:r>
              <a:rPr lang="fr-FR" sz="2800" dirty="0" smtClean="0"/>
              <a:t> </a:t>
            </a:r>
          </a:p>
          <a:p>
            <a:endParaRPr lang="fr-FR" sz="2800" dirty="0" smtClean="0"/>
          </a:p>
          <a:p>
            <a:endParaRPr lang="fr-FR"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548680"/>
            <a:ext cx="8496944" cy="3539430"/>
          </a:xfrm>
          <a:prstGeom prst="rect">
            <a:avLst/>
          </a:prstGeom>
          <a:noFill/>
        </p:spPr>
        <p:txBody>
          <a:bodyPr wrap="square" rtlCol="0">
            <a:spAutoFit/>
          </a:bodyPr>
          <a:lstStyle/>
          <a:p>
            <a:r>
              <a:rPr lang="fr-FR" sz="2800" b="1" u="sng" dirty="0" smtClean="0">
                <a:solidFill>
                  <a:srgbClr val="00B050"/>
                </a:solidFill>
              </a:rPr>
              <a:t>1-2-3- Ouates synthétiques:</a:t>
            </a:r>
          </a:p>
          <a:p>
            <a:r>
              <a:rPr lang="fr-FR" sz="2800" dirty="0" smtClean="0"/>
              <a:t>Le plus connu est représenté par un produit constitué de fibres de polypropylène liée par un dérivé acrylique.</a:t>
            </a:r>
          </a:p>
          <a:p>
            <a:pPr>
              <a:buFont typeface="Arial" pitchFamily="34" charset="0"/>
              <a:buChar char="•"/>
            </a:pPr>
            <a:r>
              <a:rPr lang="fr-FR" sz="2800" dirty="0" smtClean="0"/>
              <a:t> </a:t>
            </a:r>
            <a:r>
              <a:rPr lang="fr-FR" sz="2800" b="1" u="sng" dirty="0" smtClean="0">
                <a:solidFill>
                  <a:srgbClr val="7030A0"/>
                </a:solidFill>
              </a:rPr>
              <a:t>Caractéristiques:</a:t>
            </a:r>
          </a:p>
          <a:p>
            <a:pPr>
              <a:buFont typeface="Wingdings" pitchFamily="2" charset="2"/>
              <a:buChar char="ü"/>
            </a:pPr>
            <a:r>
              <a:rPr lang="fr-FR" sz="2800" dirty="0" smtClean="0"/>
              <a:t>Dépourvu de pouvoir absorbant.</a:t>
            </a:r>
          </a:p>
          <a:p>
            <a:pPr>
              <a:buFont typeface="Wingdings" pitchFamily="2" charset="2"/>
              <a:buChar char="ü"/>
            </a:pPr>
            <a:r>
              <a:rPr lang="fr-FR" sz="2800" dirty="0" smtClean="0"/>
              <a:t>N’adhère pas au tissus blessés.</a:t>
            </a:r>
          </a:p>
          <a:p>
            <a:pPr>
              <a:buFont typeface="Wingdings" pitchFamily="2" charset="2"/>
              <a:buChar char="ü"/>
            </a:pPr>
            <a:r>
              <a:rPr lang="fr-FR" sz="2800" dirty="0" smtClean="0"/>
              <a:t>Ne provoque pas trop d’échauffement.</a:t>
            </a:r>
          </a:p>
          <a:p>
            <a:pPr>
              <a:buFont typeface="Wingdings" pitchFamily="2" charset="2"/>
              <a:buChar char="ü"/>
            </a:pPr>
            <a:r>
              <a:rPr lang="fr-FR" sz="2800" dirty="0" smtClean="0"/>
              <a:t>Employé comme support dans les pansements plâtrés. </a:t>
            </a:r>
            <a:endParaRPr lang="fr-F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548680"/>
            <a:ext cx="8712968" cy="3970318"/>
          </a:xfrm>
          <a:prstGeom prst="rect">
            <a:avLst/>
          </a:prstGeom>
          <a:noFill/>
        </p:spPr>
        <p:txBody>
          <a:bodyPr wrap="square" rtlCol="0">
            <a:spAutoFit/>
          </a:bodyPr>
          <a:lstStyle/>
          <a:p>
            <a:pPr>
              <a:buFont typeface="Wingdings" pitchFamily="2" charset="2"/>
              <a:buChar char="ü"/>
            </a:pPr>
            <a:r>
              <a:rPr lang="fr-FR" sz="2800" dirty="0"/>
              <a:t>D</a:t>
            </a:r>
            <a:r>
              <a:rPr lang="fr-FR" sz="2800" dirty="0" smtClean="0"/>
              <a:t>’étude, de remplacement ou de modification de </a:t>
            </a:r>
            <a:r>
              <a:rPr lang="fr-FR" sz="2800" dirty="0" smtClean="0">
                <a:solidFill>
                  <a:srgbClr val="C00000"/>
                </a:solidFill>
              </a:rPr>
              <a:t>l’</a:t>
            </a:r>
            <a:r>
              <a:rPr lang="fr-FR" sz="2800" b="1" dirty="0" smtClean="0">
                <a:solidFill>
                  <a:srgbClr val="C00000"/>
                </a:solidFill>
              </a:rPr>
              <a:t>anatomie ou d’un processus physiologique.</a:t>
            </a:r>
          </a:p>
          <a:p>
            <a:pPr>
              <a:buFont typeface="Arial" pitchFamily="34" charset="0"/>
              <a:buChar char="•"/>
            </a:pPr>
            <a:r>
              <a:rPr lang="fr-FR" sz="2800" u="sng" dirty="0" smtClean="0"/>
              <a:t> </a:t>
            </a:r>
            <a:r>
              <a:rPr lang="fr-FR" sz="2800" u="sng" dirty="0" smtClean="0">
                <a:solidFill>
                  <a:srgbClr val="00B0F0"/>
                </a:solidFill>
              </a:rPr>
              <a:t>Exemples</a:t>
            </a:r>
            <a:r>
              <a:rPr lang="fr-FR" sz="2800" dirty="0" smtClean="0">
                <a:solidFill>
                  <a:srgbClr val="00B0F0"/>
                </a:solidFill>
              </a:rPr>
              <a:t> : </a:t>
            </a:r>
            <a:r>
              <a:rPr lang="fr-FR" sz="2800" i="1" dirty="0" err="1" smtClean="0"/>
              <a:t>pace-maker</a:t>
            </a:r>
            <a:r>
              <a:rPr lang="fr-FR" sz="2800" i="1" dirty="0" smtClean="0"/>
              <a:t>, prothèse articulaire, colles biologiques, produit de comblements dentaires ,…</a:t>
            </a:r>
          </a:p>
          <a:p>
            <a:pPr>
              <a:buFont typeface="Arial" pitchFamily="34" charset="0"/>
              <a:buChar char="•"/>
            </a:pPr>
            <a:endParaRPr lang="fr-FR" sz="2800" i="1" dirty="0" smtClean="0"/>
          </a:p>
          <a:p>
            <a:pPr>
              <a:buFont typeface="Wingdings" pitchFamily="2" charset="2"/>
              <a:buChar char="ü"/>
            </a:pPr>
            <a:r>
              <a:rPr lang="fr-FR" sz="2800" dirty="0"/>
              <a:t>D</a:t>
            </a:r>
            <a:r>
              <a:rPr lang="fr-FR" sz="2800" dirty="0" smtClean="0"/>
              <a:t>e maîtrise de la </a:t>
            </a:r>
            <a:r>
              <a:rPr lang="fr-FR" sz="2800" b="1" dirty="0" smtClean="0">
                <a:solidFill>
                  <a:srgbClr val="C00000"/>
                </a:solidFill>
              </a:rPr>
              <a:t>conception.</a:t>
            </a:r>
          </a:p>
          <a:p>
            <a:r>
              <a:rPr lang="fr-FR" sz="2800" dirty="0" smtClean="0">
                <a:solidFill>
                  <a:srgbClr val="00B0F0"/>
                </a:solidFill>
              </a:rPr>
              <a:t>Exemples </a:t>
            </a:r>
            <a:r>
              <a:rPr lang="fr-FR" sz="2800" b="1" dirty="0" smtClean="0"/>
              <a:t>: dispositifs  </a:t>
            </a:r>
            <a:r>
              <a:rPr lang="fr-FR" sz="2800" b="1" i="1" dirty="0" smtClean="0"/>
              <a:t>intra-utérin , préservatifs, diaphragmes ,…</a:t>
            </a:r>
            <a:endParaRPr lang="fr-FR" sz="2800" dirty="0" smtClean="0"/>
          </a:p>
          <a:p>
            <a:endParaRPr lang="fr-FR"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8424936" cy="3395801"/>
          </a:xfrm>
          <a:prstGeom prst="rect">
            <a:avLst/>
          </a:prstGeom>
          <a:noFill/>
        </p:spPr>
        <p:txBody>
          <a:bodyPr wrap="square" rtlCol="0">
            <a:spAutoFit/>
          </a:bodyPr>
          <a:lstStyle/>
          <a:p>
            <a:pPr algn="ctr"/>
            <a:r>
              <a:rPr lang="fr-FR" sz="2800" b="1" u="sng" dirty="0" smtClean="0">
                <a:solidFill>
                  <a:srgbClr val="FF0000"/>
                </a:solidFill>
              </a:rPr>
              <a:t>2-Les Gazes</a:t>
            </a:r>
          </a:p>
          <a:p>
            <a:pPr algn="just"/>
            <a:endParaRPr lang="fr-FR" sz="2800" b="1" u="sng" dirty="0" smtClean="0">
              <a:solidFill>
                <a:srgbClr val="FF0000"/>
              </a:solidFill>
            </a:endParaRPr>
          </a:p>
          <a:p>
            <a:pPr algn="just">
              <a:buFont typeface="Wingdings" pitchFamily="2" charset="2"/>
              <a:buChar char="§"/>
            </a:pPr>
            <a:r>
              <a:rPr lang="fr-FR" sz="2800" dirty="0" smtClean="0"/>
              <a:t> Tissus de coton ou de succédanés du coton à mailles plus ou moins serrés mais toujours séparées, blanchis et rendus hydrophiles, et que l’on utilise soit à l’état naturel, soit après avoir subit un apprêt, soit après avoir été imprégnés de médicaments.</a:t>
            </a:r>
          </a:p>
          <a:p>
            <a:pPr algn="just"/>
            <a:endParaRPr lang="fr-FR" sz="2800" baseline="30000" dirty="0"/>
          </a:p>
        </p:txBody>
      </p:sp>
      <p:pic>
        <p:nvPicPr>
          <p:cNvPr id="2050" name="Picture 2"/>
          <p:cNvPicPr>
            <a:picLocks noChangeAspect="1" noChangeArrowheads="1"/>
          </p:cNvPicPr>
          <p:nvPr/>
        </p:nvPicPr>
        <p:blipFill>
          <a:blip r:embed="rId2" cstate="print"/>
          <a:srcRect/>
          <a:stretch>
            <a:fillRect/>
          </a:stretch>
        </p:blipFill>
        <p:spPr bwMode="auto">
          <a:xfrm>
            <a:off x="3851920" y="3717032"/>
            <a:ext cx="2664800" cy="1944216"/>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568952" cy="3970318"/>
          </a:xfrm>
          <a:prstGeom prst="rect">
            <a:avLst/>
          </a:prstGeom>
        </p:spPr>
        <p:txBody>
          <a:bodyPr wrap="square">
            <a:spAutoFit/>
          </a:bodyPr>
          <a:lstStyle/>
          <a:p>
            <a:pPr algn="just"/>
            <a:r>
              <a:rPr lang="fr-FR" sz="2800" b="1" u="sng" dirty="0" smtClean="0">
                <a:solidFill>
                  <a:srgbClr val="00B050"/>
                </a:solidFill>
              </a:rPr>
              <a:t>2-1- gaze hydrophile pour pansement:</a:t>
            </a:r>
          </a:p>
          <a:p>
            <a:pPr algn="just">
              <a:buFont typeface="Wingdings" pitchFamily="2" charset="2"/>
              <a:buChar char="§"/>
            </a:pPr>
            <a:r>
              <a:rPr lang="fr-FR" sz="2800" b="1" u="sng" dirty="0" smtClean="0">
                <a:solidFill>
                  <a:srgbClr val="7030A0"/>
                </a:solidFill>
              </a:rPr>
              <a:t> Préparation:</a:t>
            </a:r>
          </a:p>
          <a:p>
            <a:pPr lvl="1" algn="just">
              <a:buFont typeface="Arial" pitchFamily="34" charset="0"/>
              <a:buChar char="•"/>
            </a:pPr>
            <a:r>
              <a:rPr lang="fr-FR" sz="2800" dirty="0" smtClean="0"/>
              <a:t>Enduction  du coton brut par un pansement approprié afin de permettre le tissage des fibres ( gélatine ou gomme arabique).</a:t>
            </a:r>
          </a:p>
          <a:p>
            <a:pPr lvl="1" algn="just">
              <a:buFont typeface="Arial" pitchFamily="34" charset="0"/>
              <a:buChar char="•"/>
            </a:pPr>
            <a:r>
              <a:rPr lang="fr-FR" sz="2800" dirty="0" smtClean="0"/>
              <a:t>Tissage mécanique</a:t>
            </a:r>
          </a:p>
          <a:p>
            <a:pPr lvl="1" algn="just">
              <a:buFont typeface="Arial" pitchFamily="34" charset="0"/>
              <a:buChar char="•"/>
            </a:pPr>
            <a:r>
              <a:rPr lang="fr-FR" sz="2800" dirty="0" smtClean="0"/>
              <a:t>Élimination du pansement par hydrolyse acide ou fermentaire (amylase).</a:t>
            </a:r>
          </a:p>
          <a:p>
            <a:pPr lvl="1" algn="just">
              <a:buFont typeface="Arial" pitchFamily="34" charset="0"/>
              <a:buChar char="•"/>
            </a:pPr>
            <a:r>
              <a:rPr lang="fr-FR" sz="2800" dirty="0" smtClean="0"/>
              <a:t>Dégraissage, blanchiment et séchage.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12968" cy="5262979"/>
          </a:xfrm>
          <a:prstGeom prst="rect">
            <a:avLst/>
          </a:prstGeom>
        </p:spPr>
        <p:txBody>
          <a:bodyPr wrap="square">
            <a:spAutoFit/>
          </a:bodyPr>
          <a:lstStyle/>
          <a:p>
            <a:pPr>
              <a:buFont typeface="Arial" pitchFamily="34" charset="0"/>
              <a:buChar char="•"/>
            </a:pPr>
            <a:r>
              <a:rPr lang="fr-FR" sz="2800" b="1" u="sng" dirty="0" smtClean="0">
                <a:solidFill>
                  <a:srgbClr val="7030A0"/>
                </a:solidFill>
              </a:rPr>
              <a:t> Caractéristiques:</a:t>
            </a:r>
          </a:p>
          <a:p>
            <a:pPr>
              <a:buFont typeface="Wingdings" pitchFamily="2" charset="2"/>
              <a:buChar char="ü"/>
            </a:pPr>
            <a:r>
              <a:rPr lang="fr-FR" sz="2800" b="1" u="sng" dirty="0" smtClean="0"/>
              <a:t>Grosseur des fils:</a:t>
            </a:r>
          </a:p>
          <a:p>
            <a:r>
              <a:rPr lang="fr-FR" sz="2800" dirty="0" smtClean="0"/>
              <a:t>fils en chaine: n° métrique 56</a:t>
            </a:r>
          </a:p>
          <a:p>
            <a:r>
              <a:rPr lang="fr-FR" sz="2800" dirty="0" smtClean="0"/>
              <a:t>Fils en trame: n° métrique  74</a:t>
            </a:r>
          </a:p>
          <a:p>
            <a:pPr>
              <a:buFont typeface="Wingdings" pitchFamily="2" charset="2"/>
              <a:buChar char="ü"/>
            </a:pPr>
            <a:r>
              <a:rPr lang="fr-FR" sz="2800" b="1" u="sng" dirty="0" smtClean="0"/>
              <a:t>Le duitage: </a:t>
            </a:r>
            <a:r>
              <a:rPr lang="fr-FR" sz="2800" dirty="0" err="1" smtClean="0"/>
              <a:t>n</a:t>
            </a:r>
            <a:r>
              <a:rPr lang="fr-FR" sz="2800" baseline="30000" dirty="0" err="1" smtClean="0"/>
              <a:t>bre</a:t>
            </a:r>
            <a:r>
              <a:rPr lang="fr-FR" sz="2800" baseline="30000" dirty="0" smtClean="0"/>
              <a:t> </a:t>
            </a:r>
            <a:r>
              <a:rPr lang="fr-FR" sz="2800" dirty="0" smtClean="0"/>
              <a:t>de fils en chaine et en trame /cm</a:t>
            </a:r>
            <a:r>
              <a:rPr lang="fr-FR" sz="2800" baseline="30000" dirty="0" smtClean="0"/>
              <a:t>2 </a:t>
            </a:r>
            <a:r>
              <a:rPr lang="fr-FR" sz="2800" dirty="0" smtClean="0"/>
              <a:t>(+++ variétés commerciale)</a:t>
            </a:r>
          </a:p>
          <a:p>
            <a:pPr>
              <a:buFont typeface="Wingdings" pitchFamily="2" charset="2"/>
              <a:buChar char="ü"/>
            </a:pPr>
            <a:r>
              <a:rPr lang="fr-FR" sz="2800" b="1" u="sng" dirty="0" smtClean="0"/>
              <a:t>Temps d’immersion: </a:t>
            </a:r>
            <a:r>
              <a:rPr lang="fr-FR" sz="2800" dirty="0" smtClean="0"/>
              <a:t>&lt; 10’’</a:t>
            </a:r>
          </a:p>
          <a:p>
            <a:pPr>
              <a:buFont typeface="Wingdings" pitchFamily="2" charset="2"/>
              <a:buChar char="ü"/>
            </a:pPr>
            <a:r>
              <a:rPr lang="fr-FR" sz="2800" b="1" u="sng" dirty="0" smtClean="0"/>
              <a:t>Capacité de rétention d’eau: </a:t>
            </a:r>
            <a:r>
              <a:rPr lang="fr-FR" sz="2800" dirty="0" smtClean="0"/>
              <a:t>&gt; 5 g/ m</a:t>
            </a:r>
            <a:r>
              <a:rPr lang="fr-FR" sz="2800" baseline="30000" dirty="0" smtClean="0"/>
              <a:t>2</a:t>
            </a:r>
            <a:r>
              <a:rPr lang="fr-FR" sz="2800" dirty="0" smtClean="0"/>
              <a:t> de gaze.</a:t>
            </a:r>
          </a:p>
          <a:p>
            <a:pPr>
              <a:buFont typeface="Wingdings" pitchFamily="2" charset="2"/>
              <a:buChar char="ü"/>
            </a:pPr>
            <a:r>
              <a:rPr lang="fr-FR" sz="2800" b="1" u="sng" dirty="0" smtClean="0"/>
              <a:t>Résistance à la traction:</a:t>
            </a:r>
          </a:p>
          <a:p>
            <a:r>
              <a:rPr lang="fr-FR" sz="2800" dirty="0" smtClean="0"/>
              <a:t>Au moins 6 kg en chaine et 4 kg en trame.</a:t>
            </a:r>
          </a:p>
          <a:p>
            <a:endParaRPr lang="fr-FR" sz="2800" dirty="0" smtClean="0"/>
          </a:p>
          <a:p>
            <a:endParaRPr lang="fr-FR"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76672"/>
            <a:ext cx="8496944" cy="3539430"/>
          </a:xfrm>
          <a:prstGeom prst="rect">
            <a:avLst/>
          </a:prstGeom>
          <a:noFill/>
        </p:spPr>
        <p:txBody>
          <a:bodyPr wrap="square" rtlCol="0">
            <a:spAutoFit/>
          </a:bodyPr>
          <a:lstStyle/>
          <a:p>
            <a:r>
              <a:rPr lang="fr-FR" sz="2800" b="1" u="sng" dirty="0" smtClean="0">
                <a:solidFill>
                  <a:srgbClr val="00B050"/>
                </a:solidFill>
              </a:rPr>
              <a:t>2-2-Gaze hydrophile stérile:</a:t>
            </a:r>
          </a:p>
          <a:p>
            <a:pPr>
              <a:buFont typeface="Wingdings" pitchFamily="2" charset="2"/>
              <a:buChar char="ü"/>
            </a:pPr>
            <a:r>
              <a:rPr lang="fr-FR" sz="2800" dirty="0" smtClean="0"/>
              <a:t>Habituellement délivrée en boites métalliques dans lesquelles elle a été stérilisée par chauffage à l’autoclave à 134°C</a:t>
            </a:r>
          </a:p>
          <a:p>
            <a:pPr>
              <a:buFont typeface="Wingdings" pitchFamily="2" charset="2"/>
              <a:buChar char="ü"/>
            </a:pPr>
            <a:r>
              <a:rPr lang="fr-FR" sz="2800" dirty="0" smtClean="0"/>
              <a:t>Possède les mêmes caractéristiques que la gaze hydrophile .</a:t>
            </a:r>
          </a:p>
          <a:p>
            <a:pPr>
              <a:buFont typeface="Wingdings" pitchFamily="2" charset="2"/>
              <a:buChar char="ü"/>
            </a:pPr>
            <a:r>
              <a:rPr lang="fr-FR" sz="2800" dirty="0" smtClean="0"/>
              <a:t>On tolère qu’elle soit légèrement jaunie</a:t>
            </a:r>
          </a:p>
          <a:p>
            <a:endParaRPr lang="fr-FR"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620688"/>
            <a:ext cx="8424936" cy="3970318"/>
          </a:xfrm>
          <a:prstGeom prst="rect">
            <a:avLst/>
          </a:prstGeom>
          <a:noFill/>
        </p:spPr>
        <p:txBody>
          <a:bodyPr wrap="square" rtlCol="0">
            <a:spAutoFit/>
          </a:bodyPr>
          <a:lstStyle/>
          <a:p>
            <a:r>
              <a:rPr lang="fr-FR" sz="2800" b="1" u="sng" dirty="0" smtClean="0">
                <a:solidFill>
                  <a:srgbClr val="00B050"/>
                </a:solidFill>
              </a:rPr>
              <a:t>2-3- Gazes médicamenteuses:</a:t>
            </a:r>
          </a:p>
          <a:p>
            <a:pPr>
              <a:buFont typeface="Arial" pitchFamily="34" charset="0"/>
              <a:buChar char="•"/>
            </a:pPr>
            <a:r>
              <a:rPr lang="fr-FR" sz="2800" dirty="0" smtClean="0"/>
              <a:t>Gazes hydrophiles imprégnés de substances médicamenteuses, habituellement antiseptiques. Soit par immersion directe, soit indirectement à l’aide d’un agent de fixation: glycérine, paraffine, gomme arabique, huile, …</a:t>
            </a:r>
          </a:p>
          <a:p>
            <a:r>
              <a:rPr lang="fr-FR" sz="2800" dirty="0" smtClean="0"/>
              <a:t>: EX: gaze boriques à 10%, gaze phénique à 5%, gaze </a:t>
            </a:r>
            <a:r>
              <a:rPr lang="fr-FR" sz="2800" dirty="0" err="1" smtClean="0"/>
              <a:t>iodoformée</a:t>
            </a:r>
            <a:r>
              <a:rPr lang="fr-FR" sz="2800" dirty="0" smtClean="0"/>
              <a:t> à 10%.</a:t>
            </a:r>
          </a:p>
          <a:p>
            <a:pPr>
              <a:buFont typeface="Arial" pitchFamily="34" charset="0"/>
              <a:buChar char="•"/>
            </a:pPr>
            <a:endParaRPr lang="fr-FR" sz="2800" dirty="0" smtClean="0"/>
          </a:p>
          <a:p>
            <a:pPr>
              <a:buFont typeface="Arial" pitchFamily="34" charset="0"/>
              <a:buChar char="•"/>
            </a:pPr>
            <a:endParaRPr lang="fr-FR"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496944" cy="6986528"/>
          </a:xfrm>
          <a:prstGeom prst="rect">
            <a:avLst/>
          </a:prstGeom>
          <a:noFill/>
        </p:spPr>
        <p:txBody>
          <a:bodyPr wrap="square" rtlCol="0">
            <a:spAutoFit/>
          </a:bodyPr>
          <a:lstStyle/>
          <a:p>
            <a:r>
              <a:rPr lang="fr-FR" sz="2800" b="1" u="sng" dirty="0" smtClean="0">
                <a:solidFill>
                  <a:srgbClr val="00B050"/>
                </a:solidFill>
              </a:rPr>
              <a:t>2-4- Gaze viscose hydrophile:</a:t>
            </a:r>
          </a:p>
          <a:p>
            <a:r>
              <a:rPr lang="fr-FR" sz="2800" dirty="0" smtClean="0"/>
              <a:t>= gaze de fibranne</a:t>
            </a:r>
          </a:p>
          <a:p>
            <a:pPr>
              <a:buFont typeface="Arial" pitchFamily="34" charset="0"/>
              <a:buChar char="•"/>
            </a:pPr>
            <a:r>
              <a:rPr lang="fr-FR" sz="2800" dirty="0" smtClean="0"/>
              <a:t> Obtenue par tissage de l’ouate viscose .</a:t>
            </a:r>
          </a:p>
          <a:p>
            <a:pPr>
              <a:buFont typeface="Arial" pitchFamily="34" charset="0"/>
              <a:buChar char="•"/>
            </a:pPr>
            <a:r>
              <a:rPr lang="fr-FR" sz="2800" dirty="0" smtClean="0"/>
              <a:t> Préparée en +++ qualités:</a:t>
            </a:r>
          </a:p>
          <a:p>
            <a:r>
              <a:rPr lang="fr-FR" sz="2800" dirty="0" smtClean="0"/>
              <a:t>N° métriques des fils: </a:t>
            </a:r>
          </a:p>
          <a:p>
            <a:pPr lvl="1">
              <a:buFont typeface="Wingdings" pitchFamily="2" charset="2"/>
              <a:buChar char="ü"/>
            </a:pPr>
            <a:r>
              <a:rPr lang="fr-FR" sz="2800" dirty="0" smtClean="0"/>
              <a:t>56 en chaine, 74 en trame</a:t>
            </a:r>
          </a:p>
          <a:p>
            <a:pPr lvl="1">
              <a:buFont typeface="Wingdings" pitchFamily="2" charset="2"/>
              <a:buChar char="ü"/>
            </a:pPr>
            <a:r>
              <a:rPr lang="fr-FR" sz="2800" dirty="0" smtClean="0"/>
              <a:t>51,5 en chaine, 61,5 en trame.</a:t>
            </a:r>
          </a:p>
          <a:p>
            <a:pPr>
              <a:buFont typeface="Arial" pitchFamily="34" charset="0"/>
              <a:buChar char="•"/>
            </a:pPr>
            <a:r>
              <a:rPr lang="fr-FR" sz="2800" u="sng" dirty="0" smtClean="0"/>
              <a:t> </a:t>
            </a:r>
            <a:r>
              <a:rPr lang="fr-FR" sz="2800" b="1" u="sng" dirty="0" smtClean="0"/>
              <a:t>Propriétés: </a:t>
            </a:r>
          </a:p>
          <a:p>
            <a:r>
              <a:rPr lang="fr-FR" sz="2800" dirty="0" smtClean="0"/>
              <a:t>- Blanche d’aspect mat ( additionnée de 0,5 % d’oxyde de titane).inodore, insipide et assez élastique.</a:t>
            </a:r>
          </a:p>
          <a:p>
            <a:r>
              <a:rPr lang="fr-FR" sz="2800" dirty="0" smtClean="0"/>
              <a:t>- Vitesse d’absorption d’eau : &lt; 10’’</a:t>
            </a:r>
          </a:p>
          <a:p>
            <a:r>
              <a:rPr lang="fr-FR" sz="2800" dirty="0" smtClean="0"/>
              <a:t>- Coef de rétention d’eau est proche de la gaze du coton</a:t>
            </a:r>
          </a:p>
          <a:p>
            <a:r>
              <a:rPr lang="fr-FR" sz="2800" dirty="0" smtClean="0"/>
              <a:t>- Toucher: doux et souple.</a:t>
            </a:r>
          </a:p>
          <a:p>
            <a:r>
              <a:rPr lang="fr-FR" sz="2800" dirty="0" smtClean="0"/>
              <a:t>- Bonne tolérance par les tissus en voie de cicatrisation.</a:t>
            </a:r>
          </a:p>
          <a:p>
            <a:r>
              <a:rPr lang="fr-FR" sz="2800" dirty="0" smtClean="0"/>
              <a:t>- Stérilisable à l’autoclave</a:t>
            </a:r>
          </a:p>
          <a:p>
            <a:endParaRPr lang="fr-FR"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640960" cy="6986528"/>
          </a:xfrm>
          <a:prstGeom prst="rect">
            <a:avLst/>
          </a:prstGeom>
          <a:noFill/>
        </p:spPr>
        <p:txBody>
          <a:bodyPr wrap="square" rtlCol="0">
            <a:spAutoFit/>
          </a:bodyPr>
          <a:lstStyle/>
          <a:p>
            <a:r>
              <a:rPr lang="fr-FR" sz="2800" b="1" u="sng" dirty="0" smtClean="0">
                <a:solidFill>
                  <a:srgbClr val="00B050"/>
                </a:solidFill>
              </a:rPr>
              <a:t>2-5- Etoffes non tissées:</a:t>
            </a:r>
          </a:p>
          <a:p>
            <a:r>
              <a:rPr lang="fr-FR" sz="2800" dirty="0" smtClean="0"/>
              <a:t>=Textiles non tissés= Intissés</a:t>
            </a:r>
          </a:p>
          <a:p>
            <a:pPr>
              <a:buFont typeface="Arial" pitchFamily="34" charset="0"/>
              <a:buChar char="•"/>
            </a:pPr>
            <a:r>
              <a:rPr lang="fr-FR" sz="2800" dirty="0" smtClean="0"/>
              <a:t> Obtenus à partir des fibres de viscose de finesse et de longueur variables, liées avec la viscose régénérée ou par un autre liant (latex acrylique, alcool polyvinylique.</a:t>
            </a:r>
          </a:p>
          <a:p>
            <a:pPr>
              <a:buFont typeface="Arial" pitchFamily="34" charset="0"/>
              <a:buChar char="•"/>
            </a:pPr>
            <a:r>
              <a:rPr lang="fr-FR" sz="2800" u="sng" dirty="0" smtClean="0"/>
              <a:t> </a:t>
            </a:r>
            <a:r>
              <a:rPr lang="fr-FR" sz="2800" u="sng" dirty="0" smtClean="0">
                <a:solidFill>
                  <a:srgbClr val="7030A0"/>
                </a:solidFill>
              </a:rPr>
              <a:t>Propriétés:</a:t>
            </a:r>
          </a:p>
          <a:p>
            <a:r>
              <a:rPr lang="fr-FR" sz="2800" dirty="0" smtClean="0"/>
              <a:t>- Aspect: ressemble à une feuille de papier blanc, brillant, d’épaisseur   et de largeur variables.</a:t>
            </a:r>
          </a:p>
          <a:p>
            <a:r>
              <a:rPr lang="fr-FR" sz="2800" dirty="0" smtClean="0"/>
              <a:t>- Pliage facile, coupage facile par les ciseaux.</a:t>
            </a:r>
          </a:p>
          <a:p>
            <a:r>
              <a:rPr lang="fr-FR" sz="2800" dirty="0" smtClean="0"/>
              <a:t>- Stérilisable à l’autoclave</a:t>
            </a:r>
          </a:p>
          <a:p>
            <a:pPr>
              <a:buFontTx/>
              <a:buChar char="-"/>
            </a:pPr>
            <a:r>
              <a:rPr lang="fr-FR" sz="2800" dirty="0" smtClean="0"/>
              <a:t>Coef d’absorption d’eau ≈10,5</a:t>
            </a:r>
          </a:p>
          <a:p>
            <a:pPr>
              <a:buFont typeface="Arial" pitchFamily="34" charset="0"/>
              <a:buChar char="•"/>
            </a:pPr>
            <a:r>
              <a:rPr lang="fr-FR" sz="2800" u="sng" dirty="0" smtClean="0">
                <a:solidFill>
                  <a:srgbClr val="7030A0"/>
                </a:solidFill>
              </a:rPr>
              <a:t>Usages:</a:t>
            </a:r>
          </a:p>
          <a:p>
            <a:r>
              <a:rPr lang="fr-FR" sz="2800" dirty="0" smtClean="0"/>
              <a:t>La Confection des : compresses ,  blouses et masques de chirurgien, Serviettes périodiques, Couches pour bébés, Draps jetables Supports d’emplâtres adhésifs,… </a:t>
            </a:r>
          </a:p>
          <a:p>
            <a:r>
              <a:rPr lang="fr-FR" sz="2800" dirty="0" smtClean="0"/>
              <a:t> </a:t>
            </a:r>
            <a:endParaRPr lang="fr-FR"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496944" cy="3108543"/>
          </a:xfrm>
          <a:prstGeom prst="rect">
            <a:avLst/>
          </a:prstGeom>
          <a:noFill/>
        </p:spPr>
        <p:txBody>
          <a:bodyPr wrap="square" rtlCol="0">
            <a:spAutoFit/>
          </a:bodyPr>
          <a:lstStyle/>
          <a:p>
            <a:pPr algn="ctr"/>
            <a:r>
              <a:rPr lang="fr-FR" sz="2800" b="1" u="sng" dirty="0" smtClean="0">
                <a:solidFill>
                  <a:srgbClr val="FF0000"/>
                </a:solidFill>
              </a:rPr>
              <a:t>3- les compresses: </a:t>
            </a:r>
          </a:p>
          <a:p>
            <a:pPr>
              <a:buFont typeface="Arial" pitchFamily="34" charset="0"/>
              <a:buChar char="•"/>
            </a:pPr>
            <a:r>
              <a:rPr lang="fr-FR" sz="2800" dirty="0" smtClean="0"/>
              <a:t> Morceaux de tissus divers et de dimension variables que l’on applique en pansements sur une partie du corps.</a:t>
            </a:r>
          </a:p>
          <a:p>
            <a:pPr>
              <a:buFont typeface="Arial" pitchFamily="34" charset="0"/>
              <a:buChar char="•"/>
            </a:pPr>
            <a:r>
              <a:rPr lang="fr-FR" sz="2800" dirty="0" smtClean="0"/>
              <a:t> On distingue:</a:t>
            </a:r>
          </a:p>
          <a:p>
            <a:pPr lvl="1">
              <a:buFont typeface="Wingdings" pitchFamily="2" charset="2"/>
              <a:buChar char="ü"/>
            </a:pPr>
            <a:r>
              <a:rPr lang="fr-FR" sz="2800" dirty="0" smtClean="0"/>
              <a:t>Les compresses de gaze.</a:t>
            </a:r>
          </a:p>
          <a:p>
            <a:pPr lvl="1">
              <a:buFont typeface="Wingdings" pitchFamily="2" charset="2"/>
              <a:buChar char="ü"/>
            </a:pPr>
            <a:r>
              <a:rPr lang="fr-FR" sz="2800" dirty="0" smtClean="0"/>
              <a:t>Les compresses de toile.</a:t>
            </a:r>
          </a:p>
          <a:p>
            <a:pPr lvl="1">
              <a:buFont typeface="Wingdings" pitchFamily="2" charset="2"/>
              <a:buChar char="ü"/>
            </a:pPr>
            <a:r>
              <a:rPr lang="fr-FR" sz="2800" dirty="0" smtClean="0"/>
              <a:t>Les compresses de tulle.</a:t>
            </a:r>
            <a:endParaRPr lang="fr-FR"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352928" cy="5262979"/>
          </a:xfrm>
          <a:prstGeom prst="rect">
            <a:avLst/>
          </a:prstGeom>
          <a:noFill/>
        </p:spPr>
        <p:txBody>
          <a:bodyPr wrap="square" rtlCol="0">
            <a:spAutoFit/>
          </a:bodyPr>
          <a:lstStyle/>
          <a:p>
            <a:r>
              <a:rPr lang="fr-FR" sz="2800" b="1" u="sng" dirty="0" smtClean="0">
                <a:solidFill>
                  <a:srgbClr val="00B050"/>
                </a:solidFill>
              </a:rPr>
              <a:t>3-1-Les compresses de gaze:</a:t>
            </a:r>
            <a:endParaRPr lang="fr-FR" sz="2800" u="sng" dirty="0" smtClean="0">
              <a:solidFill>
                <a:srgbClr val="7030A0"/>
              </a:solidFill>
            </a:endParaRPr>
          </a:p>
          <a:p>
            <a:r>
              <a:rPr lang="fr-FR" sz="2800" b="1" u="sng" dirty="0" smtClean="0"/>
              <a:t>Présentations:</a:t>
            </a:r>
            <a:endParaRPr lang="fr-FR" sz="2800" b="1" dirty="0" smtClean="0"/>
          </a:p>
          <a:p>
            <a:pPr>
              <a:buFont typeface="Wingdings" pitchFamily="2" charset="2"/>
              <a:buChar char="§"/>
            </a:pPr>
            <a:r>
              <a:rPr lang="fr-FR" sz="2800" dirty="0" smtClean="0"/>
              <a:t>Il existe +++ dimensions: les plus courantes:</a:t>
            </a:r>
          </a:p>
          <a:p>
            <a:r>
              <a:rPr lang="fr-FR" sz="2800" dirty="0" smtClean="0"/>
              <a:t>7,5/7,5; 15/15; 20/30; 25/30; 20/45;30/30 cm…</a:t>
            </a:r>
          </a:p>
          <a:p>
            <a:pPr>
              <a:buFont typeface="Arial" pitchFamily="34" charset="0"/>
              <a:buChar char="•"/>
            </a:pPr>
            <a:r>
              <a:rPr lang="fr-FR" sz="2800" dirty="0" smtClean="0"/>
              <a:t> Ils peuvent  être  simples ou ourlées.</a:t>
            </a:r>
          </a:p>
          <a:p>
            <a:pPr>
              <a:buFont typeface="Arial" pitchFamily="34" charset="0"/>
              <a:buChar char="•"/>
            </a:pPr>
            <a:r>
              <a:rPr lang="fr-FR" sz="2800" dirty="0" smtClean="0"/>
              <a:t> Selon leur destination:</a:t>
            </a:r>
          </a:p>
          <a:p>
            <a:r>
              <a:rPr lang="fr-FR" sz="2800" dirty="0" smtClean="0"/>
              <a:t> Compresses abdominales et compresses oculaires.</a:t>
            </a:r>
          </a:p>
          <a:p>
            <a:pPr>
              <a:buFont typeface="Arial" pitchFamily="34" charset="0"/>
              <a:buChar char="•"/>
            </a:pPr>
            <a:r>
              <a:rPr lang="fr-FR" sz="2800" dirty="0" smtClean="0"/>
              <a:t>Enduites de corps gras =&gt; pansements gras qui peuvent être additionnés d’antiseptiques.</a:t>
            </a:r>
          </a:p>
          <a:p>
            <a:pPr>
              <a:buFont typeface="Arial" pitchFamily="34" charset="0"/>
              <a:buChar char="•"/>
            </a:pPr>
            <a:endParaRPr lang="fr-FR" sz="2800" dirty="0" smtClean="0"/>
          </a:p>
          <a:p>
            <a:endParaRPr lang="fr-FR" sz="2800" dirty="0" smtClean="0"/>
          </a:p>
          <a:p>
            <a:endParaRPr lang="fr-FR" sz="2800" dirty="0"/>
          </a:p>
        </p:txBody>
      </p:sp>
      <p:pic>
        <p:nvPicPr>
          <p:cNvPr id="1026" name="Picture 2"/>
          <p:cNvPicPr>
            <a:picLocks noChangeAspect="1" noChangeArrowheads="1"/>
          </p:cNvPicPr>
          <p:nvPr/>
        </p:nvPicPr>
        <p:blipFill>
          <a:blip r:embed="rId2" cstate="print"/>
          <a:srcRect/>
          <a:stretch>
            <a:fillRect/>
          </a:stretch>
        </p:blipFill>
        <p:spPr bwMode="auto">
          <a:xfrm>
            <a:off x="5868144" y="4575345"/>
            <a:ext cx="1584176" cy="21185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59832" y="4725144"/>
            <a:ext cx="1981200" cy="159067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76672"/>
            <a:ext cx="8208912" cy="4832092"/>
          </a:xfrm>
          <a:prstGeom prst="rect">
            <a:avLst/>
          </a:prstGeom>
          <a:noFill/>
        </p:spPr>
        <p:txBody>
          <a:bodyPr wrap="square" rtlCol="0">
            <a:spAutoFit/>
          </a:bodyPr>
          <a:lstStyle/>
          <a:p>
            <a:r>
              <a:rPr lang="fr-FR" sz="2800" b="1" u="sng" dirty="0" smtClean="0">
                <a:solidFill>
                  <a:srgbClr val="00B050"/>
                </a:solidFill>
              </a:rPr>
              <a:t>3-2- Compresses de toile:</a:t>
            </a:r>
          </a:p>
          <a:p>
            <a:pPr>
              <a:buFont typeface="Arial" pitchFamily="34" charset="0"/>
              <a:buChar char="•"/>
            </a:pPr>
            <a:r>
              <a:rPr lang="fr-FR" sz="2800" dirty="0" smtClean="0"/>
              <a:t> Appelées aussi « champs opératoires »</a:t>
            </a:r>
          </a:p>
          <a:p>
            <a:pPr>
              <a:buFont typeface="Arial" pitchFamily="34" charset="0"/>
              <a:buChar char="•"/>
            </a:pPr>
            <a:r>
              <a:rPr lang="fr-FR" sz="2800" dirty="0" smtClean="0"/>
              <a:t> Dimensions courantes: 75/75; 100/100.</a:t>
            </a:r>
          </a:p>
          <a:p>
            <a:pPr>
              <a:buFont typeface="Arial" pitchFamily="34" charset="0"/>
              <a:buChar char="•"/>
            </a:pPr>
            <a:r>
              <a:rPr lang="fr-FR" sz="2800" dirty="0" smtClean="0"/>
              <a:t>Peuvent être simples ou ourlées.</a:t>
            </a:r>
          </a:p>
          <a:p>
            <a:endParaRPr lang="fr-FR" sz="2800" dirty="0" smtClean="0"/>
          </a:p>
          <a:p>
            <a:r>
              <a:rPr lang="fr-FR" sz="2800" b="1" u="sng" dirty="0" smtClean="0">
                <a:solidFill>
                  <a:srgbClr val="00B050"/>
                </a:solidFill>
              </a:rPr>
              <a:t>3-3-Compresses de tulle- gras:</a:t>
            </a:r>
          </a:p>
          <a:p>
            <a:pPr>
              <a:buFont typeface="Arial" pitchFamily="34" charset="0"/>
              <a:buChar char="•"/>
            </a:pPr>
            <a:r>
              <a:rPr lang="fr-FR" sz="2800" dirty="0" smtClean="0"/>
              <a:t>Tissus de tulle à maille assez larges (4 mailles/cm de longueur ) imprégnés de corps gras et découpés à grandeur désirable ( 10/10 ou 20/14)</a:t>
            </a:r>
          </a:p>
          <a:p>
            <a:pPr>
              <a:buFont typeface="Arial" pitchFamily="34" charset="0"/>
              <a:buChar char="•"/>
            </a:pPr>
            <a:r>
              <a:rPr lang="fr-FR" sz="2800" dirty="0" smtClean="0"/>
              <a:t> Disposés en couches superposées de 20, séparées chacune par un papier huilés.</a:t>
            </a:r>
            <a:endParaRPr lang="fr-F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76672"/>
            <a:ext cx="8712968" cy="4401205"/>
          </a:xfrm>
          <a:prstGeom prst="rect">
            <a:avLst/>
          </a:prstGeom>
          <a:noFill/>
        </p:spPr>
        <p:txBody>
          <a:bodyPr wrap="square" rtlCol="0">
            <a:spAutoFit/>
          </a:bodyPr>
          <a:lstStyle/>
          <a:p>
            <a:r>
              <a:rPr lang="fr-FR" sz="2800" b="1" u="sng" dirty="0" smtClean="0">
                <a:solidFill>
                  <a:srgbClr val="FF0000"/>
                </a:solidFill>
              </a:rPr>
              <a:t>3-  LES DIFFÉRENTES CATÉGORIES DES DM:</a:t>
            </a:r>
          </a:p>
          <a:p>
            <a:endParaRPr lang="fr-FR" sz="2800" b="1" dirty="0" smtClean="0"/>
          </a:p>
          <a:p>
            <a:pPr marL="514350" indent="-514350">
              <a:buFont typeface="+mj-lt"/>
              <a:buAutoNum type="alphaLcParenR"/>
            </a:pPr>
            <a:r>
              <a:rPr lang="fr-FR" sz="2800" dirty="0" smtClean="0"/>
              <a:t>Les DM implantables actifs </a:t>
            </a:r>
          </a:p>
          <a:p>
            <a:pPr marL="514350" indent="-514350">
              <a:buFont typeface="+mj-lt"/>
              <a:buAutoNum type="alphaLcParenR"/>
            </a:pPr>
            <a:r>
              <a:rPr lang="fr-FR" sz="2800" dirty="0" smtClean="0"/>
              <a:t>Les DM fabriqués sur mesure </a:t>
            </a:r>
          </a:p>
          <a:p>
            <a:pPr marL="514350" indent="-514350">
              <a:buFont typeface="+mj-lt"/>
              <a:buAutoNum type="alphaLcParenR"/>
            </a:pPr>
            <a:r>
              <a:rPr lang="it-IT" sz="2800" dirty="0" smtClean="0"/>
              <a:t>Les DM de diagnostic </a:t>
            </a:r>
            <a:r>
              <a:rPr lang="it-IT" sz="2800" i="1" dirty="0" smtClean="0"/>
              <a:t>in vitro </a:t>
            </a:r>
          </a:p>
          <a:p>
            <a:pPr marL="514350" indent="-514350">
              <a:buFont typeface="+mj-lt"/>
              <a:buAutoNum type="alphaLcParenR"/>
            </a:pPr>
            <a:r>
              <a:rPr lang="fr-FR" sz="2800" dirty="0" smtClean="0"/>
              <a:t>Les accessoires des DM </a:t>
            </a:r>
          </a:p>
          <a:p>
            <a:pPr marL="342900" indent="-342900">
              <a:buFontTx/>
              <a:buAutoNum type="arabicPeriod"/>
            </a:pPr>
            <a:endParaRPr lang="it-IT" sz="2800" i="1" dirty="0" smtClean="0"/>
          </a:p>
          <a:p>
            <a:pPr marL="342900" indent="-342900">
              <a:buFontTx/>
              <a:buAutoNum type="arabicPeriod"/>
            </a:pPr>
            <a:endParaRPr lang="fr-FR" sz="2800" dirty="0" smtClean="0"/>
          </a:p>
          <a:p>
            <a:pPr marL="342900" indent="-342900">
              <a:buAutoNum type="arabicPeriod"/>
            </a:pPr>
            <a:endParaRPr lang="fr-FR" sz="2800" dirty="0" smtClean="0"/>
          </a:p>
          <a:p>
            <a:endParaRPr lang="fr-FR"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568952" cy="6555641"/>
          </a:xfrm>
          <a:prstGeom prst="rect">
            <a:avLst/>
          </a:prstGeom>
          <a:noFill/>
        </p:spPr>
        <p:txBody>
          <a:bodyPr wrap="square" rtlCol="0">
            <a:spAutoFit/>
          </a:bodyPr>
          <a:lstStyle/>
          <a:p>
            <a:r>
              <a:rPr lang="fr-FR" sz="2800" b="1" u="sng" dirty="0" smtClean="0">
                <a:solidFill>
                  <a:schemeClr val="accent1"/>
                </a:solidFill>
              </a:rPr>
              <a:t>Exemple:</a:t>
            </a:r>
          </a:p>
          <a:p>
            <a:pPr>
              <a:buFont typeface="Wingdings" pitchFamily="2" charset="2"/>
              <a:buChar char="Ø"/>
            </a:pPr>
            <a:r>
              <a:rPr lang="fr-FR" sz="2800" u="sng" dirty="0" smtClean="0">
                <a:solidFill>
                  <a:srgbClr val="7030A0"/>
                </a:solidFill>
              </a:rPr>
              <a:t>Préparation de la masse:</a:t>
            </a:r>
          </a:p>
          <a:p>
            <a:r>
              <a:rPr lang="fr-FR" sz="2800" dirty="0" smtClean="0"/>
              <a:t>Dans un ballon, introduire:</a:t>
            </a:r>
          </a:p>
          <a:p>
            <a:pPr marL="800100" lvl="1" indent="-342900"/>
            <a:r>
              <a:rPr lang="fr-FR" sz="2800" dirty="0" smtClean="0"/>
              <a:t>15ml de baume de Pérou</a:t>
            </a:r>
          </a:p>
          <a:p>
            <a:pPr marL="800100" lvl="1" indent="-342900"/>
            <a:r>
              <a:rPr lang="fr-FR" sz="2800" dirty="0" smtClean="0"/>
              <a:t>+ 150 g d’huile d’olive, d’amande douce ou d’œillette</a:t>
            </a:r>
          </a:p>
          <a:p>
            <a:pPr marL="800100" lvl="1" indent="-342900"/>
            <a:r>
              <a:rPr lang="fr-FR" sz="2800" dirty="0" smtClean="0"/>
              <a:t>+ 1500 g de vaseline blanche liquéfiée</a:t>
            </a:r>
          </a:p>
          <a:p>
            <a:r>
              <a:rPr lang="fr-FR" sz="2800" dirty="0" smtClean="0"/>
              <a:t>- Laisser  digérer 15 à 30 min au bain marie bouillant</a:t>
            </a:r>
          </a:p>
          <a:p>
            <a:r>
              <a:rPr lang="fr-FR" sz="2800" dirty="0" smtClean="0"/>
              <a:t>- Laisser déposer qq minutes puis décanter la liqueur limpide du résidu de baume du Pérou non dissous.</a:t>
            </a:r>
          </a:p>
          <a:p>
            <a:pPr>
              <a:buFont typeface="Wingdings" pitchFamily="2" charset="2"/>
              <a:buChar char="Ø"/>
            </a:pPr>
            <a:r>
              <a:rPr lang="fr-FR" sz="2800" u="sng" dirty="0" smtClean="0">
                <a:solidFill>
                  <a:srgbClr val="7030A0"/>
                </a:solidFill>
              </a:rPr>
              <a:t>Imprégnation du tulle:</a:t>
            </a:r>
          </a:p>
          <a:p>
            <a:r>
              <a:rPr lang="fr-FR" sz="2800" dirty="0" smtClean="0"/>
              <a:t>Verser la masse médicamenteuse dans des boites contenant diverses épaisseurs de tulle, de façon à avoir 1,5 g/cm</a:t>
            </a:r>
            <a:r>
              <a:rPr lang="fr-FR" sz="2800" baseline="30000" dirty="0" smtClean="0"/>
              <a:t>2</a:t>
            </a:r>
            <a:r>
              <a:rPr lang="fr-FR" sz="2800" dirty="0" smtClean="0"/>
              <a:t> ensuite fermer et stériliser à l’autoclave.</a:t>
            </a:r>
            <a:endParaRPr lang="fr-FR" sz="2800" baseline="30000" dirty="0" smtClean="0"/>
          </a:p>
          <a:p>
            <a:endParaRPr lang="fr-FR" sz="2800" dirty="0" smtClean="0"/>
          </a:p>
          <a:p>
            <a:endParaRPr lang="fr-FR" sz="2800" dirty="0" smtClean="0"/>
          </a:p>
        </p:txBody>
      </p:sp>
      <p:sp>
        <p:nvSpPr>
          <p:cNvPr id="6" name="Accolade ouvrante 5"/>
          <p:cNvSpPr/>
          <p:nvPr/>
        </p:nvSpPr>
        <p:spPr>
          <a:xfrm>
            <a:off x="611560" y="1484784"/>
            <a:ext cx="288032"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496944" cy="2677656"/>
          </a:xfrm>
          <a:prstGeom prst="rect">
            <a:avLst/>
          </a:prstGeom>
          <a:noFill/>
        </p:spPr>
        <p:txBody>
          <a:bodyPr wrap="square" rtlCol="0">
            <a:spAutoFit/>
          </a:bodyPr>
          <a:lstStyle/>
          <a:p>
            <a:pPr algn="just"/>
            <a:r>
              <a:rPr lang="fr-FR" sz="2800" b="1" u="sng" dirty="0" smtClean="0">
                <a:solidFill>
                  <a:srgbClr val="00B050"/>
                </a:solidFill>
              </a:rPr>
              <a:t>3-4- Les tampons:</a:t>
            </a:r>
          </a:p>
          <a:p>
            <a:pPr algn="just">
              <a:buFont typeface="Arial" pitchFamily="34" charset="0"/>
              <a:buChar char="•"/>
            </a:pPr>
            <a:r>
              <a:rPr lang="fr-FR" sz="2800" dirty="0" smtClean="0"/>
              <a:t>Pièces de tissus légers rembourrés de substances absorbantes: ouate hydrophile, ouate de cellulose, …,destinées à collecter les liquides  naturelles de l’organisme.</a:t>
            </a:r>
          </a:p>
          <a:p>
            <a:pPr algn="just"/>
            <a:r>
              <a:rPr lang="fr-FR" sz="2800" dirty="0" smtClean="0"/>
              <a:t>Ex: tampon salivaires, tampon vaginaux..</a:t>
            </a:r>
            <a:endParaRPr lang="fr-FR" sz="2800" dirty="0"/>
          </a:p>
        </p:txBody>
      </p:sp>
      <p:pic>
        <p:nvPicPr>
          <p:cNvPr id="6146" name="Picture 2"/>
          <p:cNvPicPr>
            <a:picLocks noChangeAspect="1" noChangeArrowheads="1"/>
          </p:cNvPicPr>
          <p:nvPr/>
        </p:nvPicPr>
        <p:blipFill>
          <a:blip r:embed="rId2" cstate="print"/>
          <a:srcRect/>
          <a:stretch>
            <a:fillRect/>
          </a:stretch>
        </p:blipFill>
        <p:spPr bwMode="auto">
          <a:xfrm>
            <a:off x="1979712" y="3501008"/>
            <a:ext cx="3822537" cy="210691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568952" cy="4401205"/>
          </a:xfrm>
          <a:prstGeom prst="rect">
            <a:avLst/>
          </a:prstGeom>
          <a:noFill/>
        </p:spPr>
        <p:txBody>
          <a:bodyPr wrap="square" rtlCol="0">
            <a:spAutoFit/>
          </a:bodyPr>
          <a:lstStyle/>
          <a:p>
            <a:r>
              <a:rPr lang="fr-FR" sz="2800" b="1" u="sng" dirty="0" smtClean="0">
                <a:solidFill>
                  <a:srgbClr val="FF0000"/>
                </a:solidFill>
              </a:rPr>
              <a:t>4- Les bandes :</a:t>
            </a:r>
          </a:p>
          <a:p>
            <a:pPr>
              <a:buFont typeface="Arial" pitchFamily="34" charset="0"/>
              <a:buChar char="•"/>
            </a:pPr>
            <a:r>
              <a:rPr lang="fr-FR" sz="2800" dirty="0" smtClean="0"/>
              <a:t> Pièces de tissus de largeur variée, longues de +++ mètres , destinées à fixer les pansements sur les parties malades ou à exercer une légère compression sur certains tissus.</a:t>
            </a:r>
          </a:p>
          <a:p>
            <a:pPr>
              <a:buFont typeface="Arial" pitchFamily="34" charset="0"/>
              <a:buChar char="•"/>
            </a:pPr>
            <a:r>
              <a:rPr lang="fr-FR" sz="2800" dirty="0" smtClean="0"/>
              <a:t> Largeurs: 3- 5- 7- 10- 11- 12ou 15 cm</a:t>
            </a:r>
          </a:p>
          <a:p>
            <a:pPr>
              <a:buFont typeface="Arial" pitchFamily="34" charset="0"/>
              <a:buChar char="•"/>
            </a:pPr>
            <a:r>
              <a:rPr lang="fr-FR" sz="2800" dirty="0" smtClean="0"/>
              <a:t> Longueur : 4 à 5 m</a:t>
            </a:r>
          </a:p>
          <a:p>
            <a:pPr>
              <a:buFont typeface="Arial" pitchFamily="34" charset="0"/>
              <a:buChar char="•"/>
            </a:pPr>
            <a:r>
              <a:rPr lang="fr-FR" sz="2800" dirty="0" smtClean="0"/>
              <a:t> Peuvent être imprégnées d’antiseptiques et stérilisées.</a:t>
            </a:r>
          </a:p>
          <a:p>
            <a:pPr>
              <a:buFont typeface="Arial" pitchFamily="34" charset="0"/>
              <a:buChar char="•"/>
            </a:pPr>
            <a:r>
              <a:rPr lang="fr-FR" sz="2800" dirty="0" smtClean="0"/>
              <a:t> On distingue les bandes de: gaze, toile , crêpe élastique, tissu élastique, bandes plâtrées et silicatées.</a:t>
            </a:r>
            <a:endParaRPr lang="fr-FR"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548680"/>
            <a:ext cx="8640960" cy="4832092"/>
          </a:xfrm>
          <a:prstGeom prst="rect">
            <a:avLst/>
          </a:prstGeom>
          <a:noFill/>
        </p:spPr>
        <p:txBody>
          <a:bodyPr wrap="square" rtlCol="0">
            <a:spAutoFit/>
          </a:bodyPr>
          <a:lstStyle/>
          <a:p>
            <a:pPr algn="just"/>
            <a:r>
              <a:rPr lang="fr-FR" sz="2800" b="1" u="sng" dirty="0" smtClean="0">
                <a:solidFill>
                  <a:srgbClr val="00B050"/>
                </a:solidFill>
              </a:rPr>
              <a:t>4-1- Bandes de gaze:</a:t>
            </a:r>
          </a:p>
          <a:p>
            <a:pPr algn="just"/>
            <a:r>
              <a:rPr lang="fr-FR" sz="2800" dirty="0" smtClean="0"/>
              <a:t>2 types selon le </a:t>
            </a:r>
            <a:r>
              <a:rPr lang="fr-FR" sz="2800" dirty="0" err="1" smtClean="0"/>
              <a:t>n</a:t>
            </a:r>
            <a:r>
              <a:rPr lang="fr-FR" sz="2800" baseline="30000" dirty="0" err="1" smtClean="0"/>
              <a:t>bre</a:t>
            </a:r>
            <a:r>
              <a:rPr lang="fr-FR" sz="2800" dirty="0" smtClean="0"/>
              <a:t> de fils de chaine et de trame au cm</a:t>
            </a:r>
          </a:p>
          <a:p>
            <a:pPr lvl="1" algn="just">
              <a:buFont typeface="Courier New" pitchFamily="49" charset="0"/>
              <a:buChar char="o"/>
            </a:pPr>
            <a:r>
              <a:rPr lang="fr-FR" sz="2800" dirty="0" smtClean="0"/>
              <a:t> Gazes faibles: en général 10/9 et 12/10</a:t>
            </a:r>
          </a:p>
          <a:p>
            <a:pPr lvl="1" algn="just">
              <a:buFont typeface="Courier New" pitchFamily="49" charset="0"/>
              <a:buChar char="o"/>
            </a:pPr>
            <a:r>
              <a:rPr lang="fr-FR" sz="2800" dirty="0" smtClean="0"/>
              <a:t> Gazes fortes: 15/16, 17,18, 21, 25 et même 30.</a:t>
            </a:r>
          </a:p>
          <a:p>
            <a:pPr algn="just">
              <a:buFont typeface="Arial" pitchFamily="34" charset="0"/>
              <a:buChar char="•"/>
            </a:pPr>
            <a:r>
              <a:rPr lang="fr-FR" sz="2800" dirty="0" smtClean="0"/>
              <a:t> La gaze officinale pour bandes doit peser 33 g/m</a:t>
            </a:r>
            <a:r>
              <a:rPr lang="fr-FR" sz="2800" baseline="30000" dirty="0" smtClean="0"/>
              <a:t>2</a:t>
            </a:r>
            <a:r>
              <a:rPr lang="fr-FR" sz="2800" dirty="0" smtClean="0"/>
              <a:t>.</a:t>
            </a:r>
          </a:p>
          <a:p>
            <a:pPr algn="just">
              <a:buFont typeface="Arial" pitchFamily="34" charset="0"/>
              <a:buChar char="•"/>
            </a:pPr>
            <a:r>
              <a:rPr lang="fr-FR" sz="2800" dirty="0" smtClean="0"/>
              <a:t> Coef d’absorption d’eau &gt; 5</a:t>
            </a:r>
          </a:p>
          <a:p>
            <a:pPr algn="just">
              <a:buFont typeface="Arial" pitchFamily="34" charset="0"/>
              <a:buChar char="•"/>
            </a:pPr>
            <a:endParaRPr lang="fr-FR" sz="2800" dirty="0" smtClean="0"/>
          </a:p>
          <a:p>
            <a:pPr algn="just"/>
            <a:r>
              <a:rPr lang="fr-FR" sz="2800" b="1" u="sng" dirty="0" smtClean="0">
                <a:solidFill>
                  <a:srgbClr val="00B050"/>
                </a:solidFill>
              </a:rPr>
              <a:t>4-2- Bandes de toile:</a:t>
            </a:r>
          </a:p>
          <a:p>
            <a:pPr algn="just">
              <a:buFont typeface="Arial" pitchFamily="34" charset="0"/>
              <a:buChar char="•"/>
            </a:pPr>
            <a:r>
              <a:rPr lang="fr-FR" sz="2800" dirty="0" smtClean="0"/>
              <a:t>À base de toile de coton ou de lin, préalablement assouplie.</a:t>
            </a:r>
          </a:p>
          <a:p>
            <a:pPr algn="just">
              <a:buFont typeface="Arial" pitchFamily="34" charset="0"/>
              <a:buChar char="•"/>
            </a:pPr>
            <a:r>
              <a:rPr lang="fr-FR" sz="2800" dirty="0" smtClean="0"/>
              <a:t>Même caractère que la gaze.</a:t>
            </a:r>
          </a:p>
        </p:txBody>
      </p:sp>
      <p:pic>
        <p:nvPicPr>
          <p:cNvPr id="4098" name="Picture 2"/>
          <p:cNvPicPr>
            <a:picLocks noChangeAspect="1" noChangeArrowheads="1"/>
          </p:cNvPicPr>
          <p:nvPr/>
        </p:nvPicPr>
        <p:blipFill>
          <a:blip r:embed="rId2" cstate="print"/>
          <a:srcRect/>
          <a:stretch>
            <a:fillRect/>
          </a:stretch>
        </p:blipFill>
        <p:spPr bwMode="auto">
          <a:xfrm>
            <a:off x="7358375" y="1700808"/>
            <a:ext cx="1785625" cy="1688778"/>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76672"/>
            <a:ext cx="8892480" cy="5262979"/>
          </a:xfrm>
          <a:prstGeom prst="rect">
            <a:avLst/>
          </a:prstGeom>
          <a:noFill/>
        </p:spPr>
        <p:txBody>
          <a:bodyPr wrap="square" rtlCol="0">
            <a:spAutoFit/>
          </a:bodyPr>
          <a:lstStyle/>
          <a:p>
            <a:r>
              <a:rPr lang="fr-FR" sz="2800" b="1" u="sng" dirty="0" smtClean="0">
                <a:solidFill>
                  <a:srgbClr val="00B050"/>
                </a:solidFill>
              </a:rPr>
              <a:t>4-3-Bandes de crêpe élastiques:</a:t>
            </a:r>
          </a:p>
          <a:p>
            <a:pPr>
              <a:buFont typeface="Arial" pitchFamily="34" charset="0"/>
              <a:buChar char="•"/>
            </a:pPr>
            <a:r>
              <a:rPr lang="fr-FR" sz="2800" dirty="0" smtClean="0"/>
              <a:t> Bandes dont la chaine et la trame  sont </a:t>
            </a:r>
          </a:p>
          <a:p>
            <a:pPr lvl="1">
              <a:buFont typeface="Wingdings" pitchFamily="2" charset="2"/>
              <a:buChar char="ü"/>
            </a:pPr>
            <a:r>
              <a:rPr lang="fr-FR" sz="2800" dirty="0" smtClean="0"/>
              <a:t>Soit en coton</a:t>
            </a:r>
          </a:p>
          <a:p>
            <a:pPr lvl="1">
              <a:buFont typeface="Wingdings" pitchFamily="2" charset="2"/>
              <a:buChar char="ü"/>
            </a:pPr>
            <a:r>
              <a:rPr lang="fr-FR" sz="2800" dirty="0" smtClean="0"/>
              <a:t>Soit en coton et laine</a:t>
            </a:r>
          </a:p>
          <a:p>
            <a:pPr lvl="1">
              <a:buFont typeface="Wingdings" pitchFamily="2" charset="2"/>
              <a:buChar char="ü"/>
            </a:pPr>
            <a:r>
              <a:rPr lang="fr-FR" sz="2800" dirty="0" smtClean="0"/>
              <a:t>Soit exclusivement en laine.</a:t>
            </a:r>
          </a:p>
          <a:p>
            <a:pPr>
              <a:buFont typeface="Arial" pitchFamily="34" charset="0"/>
              <a:buChar char="•"/>
            </a:pPr>
            <a:r>
              <a:rPr lang="fr-FR" sz="2800" dirty="0" smtClean="0"/>
              <a:t> L’élasticité est obtenue par retournement et torsion des fils.</a:t>
            </a:r>
          </a:p>
          <a:p>
            <a:endParaRPr lang="fr-FR" sz="2800" dirty="0" smtClean="0"/>
          </a:p>
          <a:p>
            <a:r>
              <a:rPr lang="fr-FR" sz="2800" b="1" u="sng" dirty="0" smtClean="0">
                <a:solidFill>
                  <a:srgbClr val="00B050"/>
                </a:solidFill>
              </a:rPr>
              <a:t>4-4-Bandes de tissu élastique:</a:t>
            </a:r>
          </a:p>
          <a:p>
            <a:pPr>
              <a:buFont typeface="Arial" pitchFamily="34" charset="0"/>
              <a:buChar char="•"/>
            </a:pPr>
            <a:r>
              <a:rPr lang="fr-FR" sz="2800" dirty="0" smtClean="0"/>
              <a:t> Composées de fils de coton ou de soie tissés avec du fil de caoutchouc.</a:t>
            </a:r>
          </a:p>
          <a:p>
            <a:endParaRPr lang="fr-FR" sz="2800" dirty="0"/>
          </a:p>
        </p:txBody>
      </p:sp>
      <p:pic>
        <p:nvPicPr>
          <p:cNvPr id="5122" name="Picture 2"/>
          <p:cNvPicPr>
            <a:picLocks noChangeAspect="1" noChangeArrowheads="1"/>
          </p:cNvPicPr>
          <p:nvPr/>
        </p:nvPicPr>
        <p:blipFill>
          <a:blip r:embed="rId2" cstate="print"/>
          <a:srcRect/>
          <a:stretch>
            <a:fillRect/>
          </a:stretch>
        </p:blipFill>
        <p:spPr bwMode="auto">
          <a:xfrm>
            <a:off x="2987824" y="4476750"/>
            <a:ext cx="2592288" cy="2204327"/>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084168" y="4725144"/>
            <a:ext cx="2547646" cy="1420506"/>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5940152" y="548680"/>
            <a:ext cx="2209800" cy="176212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02359"/>
            <a:ext cx="8280920" cy="5262979"/>
          </a:xfrm>
          <a:prstGeom prst="rect">
            <a:avLst/>
          </a:prstGeom>
          <a:noFill/>
        </p:spPr>
        <p:txBody>
          <a:bodyPr wrap="square" rtlCol="0">
            <a:spAutoFit/>
          </a:bodyPr>
          <a:lstStyle/>
          <a:p>
            <a:r>
              <a:rPr lang="fr-FR" sz="2800" b="1" u="sng" dirty="0" smtClean="0">
                <a:solidFill>
                  <a:srgbClr val="00B050"/>
                </a:solidFill>
              </a:rPr>
              <a:t>4-5- Bandes plâtrées ou silicatées:</a:t>
            </a:r>
          </a:p>
          <a:p>
            <a:pPr>
              <a:buFont typeface="Arial" pitchFamily="34" charset="0"/>
              <a:buChar char="•"/>
            </a:pPr>
            <a:r>
              <a:rPr lang="fr-FR" sz="2800" dirty="0" smtClean="0"/>
              <a:t>Employées comme matériaux immobilisant en cas de fractures.</a:t>
            </a:r>
          </a:p>
          <a:p>
            <a:pPr>
              <a:buFont typeface="Arial" pitchFamily="34" charset="0"/>
              <a:buChar char="•"/>
            </a:pPr>
            <a:r>
              <a:rPr lang="fr-FR" sz="2800" dirty="0" smtClean="0"/>
              <a:t>Les bandes plâtrés sont les + utilisées.</a:t>
            </a:r>
          </a:p>
          <a:p>
            <a:pPr>
              <a:buFont typeface="Arial" pitchFamily="34" charset="0"/>
              <a:buChar char="•"/>
            </a:pPr>
            <a:r>
              <a:rPr lang="fr-FR" sz="2800" dirty="0" smtClean="0"/>
              <a:t>Leurs propriétés sont dues au Ca SO</a:t>
            </a:r>
            <a:r>
              <a:rPr lang="fr-FR" sz="2800" baseline="-25000" dirty="0" smtClean="0"/>
              <a:t>4</a:t>
            </a:r>
            <a:r>
              <a:rPr lang="fr-FR" sz="2800" dirty="0" smtClean="0"/>
              <a:t>.1/2 H</a:t>
            </a:r>
            <a:r>
              <a:rPr lang="fr-FR" sz="2800" baseline="-25000" dirty="0" smtClean="0"/>
              <a:t>2</a:t>
            </a:r>
            <a:r>
              <a:rPr lang="fr-FR" sz="2800" dirty="0" smtClean="0"/>
              <a:t>O .</a:t>
            </a:r>
          </a:p>
          <a:p>
            <a:pPr>
              <a:buFont typeface="Arial" pitchFamily="34" charset="0"/>
              <a:buChar char="•"/>
            </a:pPr>
            <a:r>
              <a:rPr lang="fr-FR" sz="2800" dirty="0" smtClean="0"/>
              <a:t> Le plâtre est obtenu par déshydratation du gypse:</a:t>
            </a:r>
          </a:p>
          <a:p>
            <a:r>
              <a:rPr lang="fr-FR" sz="2800" dirty="0" smtClean="0"/>
              <a:t> Ca SO</a:t>
            </a:r>
            <a:r>
              <a:rPr lang="fr-FR" sz="2800" baseline="-25000" dirty="0" smtClean="0"/>
              <a:t>4</a:t>
            </a:r>
            <a:r>
              <a:rPr lang="fr-FR" sz="2800" dirty="0" smtClean="0"/>
              <a:t>.2 H</a:t>
            </a:r>
            <a:r>
              <a:rPr lang="fr-FR" sz="2800" baseline="-25000" dirty="0" smtClean="0"/>
              <a:t>2</a:t>
            </a:r>
            <a:r>
              <a:rPr lang="fr-FR" sz="2800" dirty="0" smtClean="0"/>
              <a:t>O  à T= 135-150°C.</a:t>
            </a:r>
          </a:p>
          <a:p>
            <a:r>
              <a:rPr lang="fr-FR" sz="2800" b="1" u="sng" dirty="0" smtClean="0"/>
              <a:t>Présentations:</a:t>
            </a:r>
          </a:p>
          <a:p>
            <a:pPr>
              <a:buFontTx/>
              <a:buChar char="-"/>
            </a:pPr>
            <a:r>
              <a:rPr lang="fr-FR" sz="2800" dirty="0" smtClean="0"/>
              <a:t>Longueur: 2,70 m/ largeur: 5 – 7,5 -10 – 12 – 15 – 20 et 30 cm.</a:t>
            </a:r>
          </a:p>
          <a:p>
            <a:pPr>
              <a:buFontTx/>
              <a:buChar char="-"/>
            </a:pPr>
            <a:r>
              <a:rPr lang="fr-FR" sz="2800" dirty="0" smtClean="0"/>
              <a:t> longueur: 5 m / largeur: 30, 45, 60 ou 90 cm.</a:t>
            </a:r>
          </a:p>
          <a:p>
            <a:endParaRPr lang="fr-FR" sz="2800" dirty="0"/>
          </a:p>
        </p:txBody>
      </p:sp>
      <p:pic>
        <p:nvPicPr>
          <p:cNvPr id="3074" name="Picture 2"/>
          <p:cNvPicPr>
            <a:picLocks noChangeAspect="1" noChangeArrowheads="1"/>
          </p:cNvPicPr>
          <p:nvPr/>
        </p:nvPicPr>
        <p:blipFill>
          <a:blip r:embed="rId2" cstate="print"/>
          <a:srcRect/>
          <a:stretch>
            <a:fillRect/>
          </a:stretch>
        </p:blipFill>
        <p:spPr bwMode="auto">
          <a:xfrm>
            <a:off x="7236296" y="1268760"/>
            <a:ext cx="1704975" cy="178117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20688"/>
            <a:ext cx="8424936" cy="1815882"/>
          </a:xfrm>
          <a:prstGeom prst="rect">
            <a:avLst/>
          </a:prstGeom>
        </p:spPr>
        <p:txBody>
          <a:bodyPr wrap="square">
            <a:spAutoFit/>
          </a:bodyPr>
          <a:lstStyle/>
          <a:p>
            <a:pPr>
              <a:buFont typeface="Arial" pitchFamily="34" charset="0"/>
              <a:buChar char="•"/>
            </a:pPr>
            <a:r>
              <a:rPr lang="fr-FR" sz="2800" dirty="0" smtClean="0"/>
              <a:t> Les bandes silicatés sont obtenues en trempant des bandes de tissu de coton dans une solution concentrée  de silicate potassique. Elle est appliquée sur le membre à consolider. Par évaporation l’ensemble durcit.</a:t>
            </a:r>
            <a:endParaRPr lang="fr-FR"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1340768"/>
            <a:ext cx="8640960" cy="1143000"/>
          </a:xfrm>
        </p:spPr>
        <p:txBody>
          <a:bodyPr>
            <a:normAutofit fontScale="90000"/>
          </a:bodyPr>
          <a:lstStyle/>
          <a:p>
            <a:pPr algn="ctr"/>
            <a:r>
              <a:rPr lang="fr-FR" b="1" dirty="0" smtClean="0">
                <a:solidFill>
                  <a:srgbClr val="C00000"/>
                </a:solidFill>
                <a:effectLst/>
                <a:latin typeface="+mn-lt"/>
              </a:rPr>
              <a:t>IV-MATÉRIEL MÉDICO-CHIRURGICAL CONSOMMABLE DE PRATIQUE COURANTE:</a:t>
            </a:r>
            <a:endParaRPr lang="fr-FR" b="1" dirty="0">
              <a:solidFill>
                <a:srgbClr val="C00000"/>
              </a:solidFill>
              <a:latin typeface="+mn-lt"/>
            </a:endParaRPr>
          </a:p>
        </p:txBody>
      </p:sp>
      <p:sp>
        <p:nvSpPr>
          <p:cNvPr id="2" name="Espace réservé du contenu 1"/>
          <p:cNvSpPr>
            <a:spLocks noGrp="1"/>
          </p:cNvSpPr>
          <p:nvPr>
            <p:ph idx="1"/>
          </p:nvPr>
        </p:nvSpPr>
        <p:spPr>
          <a:xfrm>
            <a:off x="611560" y="3284984"/>
            <a:ext cx="7772400" cy="2736304"/>
          </a:xfrm>
        </p:spPr>
        <p:txBody>
          <a:bodyPr/>
          <a:lstStyle/>
          <a:p>
            <a:endParaRPr lang="fr-FR" dirty="0" smtClean="0"/>
          </a:p>
          <a:p>
            <a:r>
              <a:rPr lang="fr-FR" dirty="0" smtClean="0"/>
              <a:t>IL </a:t>
            </a:r>
            <a:r>
              <a:rPr lang="fr-FR" dirty="0"/>
              <a:t>peut être classé selon la voie d’abord c'est-à-dire le lieu d’incision ou le tracé qu’il emprunte pour atteindre une région anatomique donnée</a:t>
            </a:r>
          </a:p>
        </p:txBody>
      </p:sp>
    </p:spTree>
    <p:extLst>
      <p:ext uri="{BB962C8B-B14F-4D97-AF65-F5344CB8AC3E}">
        <p14:creationId xmlns:p14="http://schemas.microsoft.com/office/powerpoint/2010/main" xmlns="" val="4309877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FR" sz="3600" b="1" u="sng" dirty="0" smtClean="0">
                <a:solidFill>
                  <a:srgbClr val="00B050"/>
                </a:solidFill>
                <a:latin typeface="+mn-lt"/>
              </a:rPr>
              <a:t>A- </a:t>
            </a:r>
            <a:r>
              <a:rPr lang="fr-FR" sz="3600" b="1" u="sng" dirty="0">
                <a:solidFill>
                  <a:srgbClr val="00B050"/>
                </a:solidFill>
                <a:latin typeface="+mn-lt"/>
              </a:rPr>
              <a:t>Matériel médico-chirurgical destiné à l’abord </a:t>
            </a:r>
            <a:r>
              <a:rPr lang="fr-FR" sz="3600" b="1" u="sng" dirty="0" smtClean="0">
                <a:solidFill>
                  <a:srgbClr val="00B050"/>
                </a:solidFill>
                <a:latin typeface="+mn-lt"/>
              </a:rPr>
              <a:t>parentéral</a:t>
            </a:r>
            <a:endParaRPr lang="fr-FR" sz="3600" b="1" u="sng" dirty="0">
              <a:solidFill>
                <a:srgbClr val="00B050"/>
              </a:solidFill>
              <a:latin typeface="+mn-lt"/>
            </a:endParaRPr>
          </a:p>
        </p:txBody>
      </p:sp>
      <p:sp>
        <p:nvSpPr>
          <p:cNvPr id="2" name="Espace réservé du contenu 1"/>
          <p:cNvSpPr>
            <a:spLocks noGrp="1"/>
          </p:cNvSpPr>
          <p:nvPr>
            <p:ph idx="1"/>
          </p:nvPr>
        </p:nvSpPr>
        <p:spPr>
          <a:xfrm>
            <a:off x="395536" y="1447800"/>
            <a:ext cx="8291264" cy="4572000"/>
          </a:xfrm>
        </p:spPr>
        <p:txBody>
          <a:bodyPr>
            <a:normAutofit/>
          </a:bodyPr>
          <a:lstStyle/>
          <a:p>
            <a:pPr marL="109728" indent="0">
              <a:buNone/>
            </a:pPr>
            <a:r>
              <a:rPr lang="fr-FR" sz="2800" dirty="0" smtClean="0"/>
              <a:t>C’est </a:t>
            </a:r>
            <a:r>
              <a:rPr lang="fr-FR" sz="2800" dirty="0"/>
              <a:t>un matériel à usage unique destiné à être introduit à travers la peau en vue d’un prélèvement ou d’une injection de liquide dans la veine ou l’artère ou toute région anatomique.</a:t>
            </a:r>
          </a:p>
          <a:p>
            <a:pPr marL="109728" indent="0">
              <a:buNone/>
            </a:pPr>
            <a:r>
              <a:rPr lang="fr-FR" sz="2800" b="1" dirty="0" smtClean="0">
                <a:solidFill>
                  <a:srgbClr val="FF0000"/>
                </a:solidFill>
              </a:rPr>
              <a:t>1 - </a:t>
            </a:r>
            <a:r>
              <a:rPr lang="fr-FR" sz="2800" b="1" dirty="0">
                <a:solidFill>
                  <a:srgbClr val="FF0000"/>
                </a:solidFill>
              </a:rPr>
              <a:t>Aiguilles non réutilisables pour </a:t>
            </a:r>
            <a:r>
              <a:rPr lang="fr-FR" sz="2800" b="1" dirty="0" smtClean="0">
                <a:solidFill>
                  <a:srgbClr val="FF0000"/>
                </a:solidFill>
              </a:rPr>
              <a:t>injection:</a:t>
            </a:r>
          </a:p>
          <a:p>
            <a:pPr marL="109728" indent="0">
              <a:buNone/>
            </a:pPr>
            <a:r>
              <a:rPr lang="fr-FR" sz="2800" dirty="0"/>
              <a:t>Elles sont constituées </a:t>
            </a:r>
            <a:r>
              <a:rPr lang="fr-FR" sz="2800" dirty="0" smtClean="0"/>
              <a:t>d’un </a:t>
            </a:r>
            <a:r>
              <a:rPr lang="fr-FR" sz="2800" dirty="0"/>
              <a:t>tube ou canule en acier inoxydable recouvert de silicone </a:t>
            </a:r>
            <a:r>
              <a:rPr lang="fr-FR" sz="2800" dirty="0" smtClean="0"/>
              <a:t>et d’une </a:t>
            </a:r>
            <a:r>
              <a:rPr lang="fr-FR" sz="2800" dirty="0"/>
              <a:t>embase qui sert au raccordement de l’aiguille à la seringue </a:t>
            </a:r>
            <a:r>
              <a:rPr lang="fr-FR" sz="2800" dirty="0" smtClean="0"/>
              <a:t>.</a:t>
            </a:r>
            <a:endParaRPr lang="fr-FR" sz="28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28184" y="4581128"/>
            <a:ext cx="2575297" cy="1916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75656" y="4941168"/>
            <a:ext cx="4219575" cy="1257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866811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404664"/>
            <a:ext cx="8229600" cy="6250699"/>
          </a:xfrm>
        </p:spPr>
        <p:txBody>
          <a:bodyPr>
            <a:normAutofit/>
          </a:bodyPr>
          <a:lstStyle/>
          <a:p>
            <a:pPr marL="109728" indent="0">
              <a:buNone/>
            </a:pPr>
            <a:r>
              <a:rPr lang="fr-FR" b="1" dirty="0">
                <a:solidFill>
                  <a:srgbClr val="FF0000"/>
                </a:solidFill>
              </a:rPr>
              <a:t>2 -Aiguilles à ailettes (épicrâniennes):</a:t>
            </a:r>
          </a:p>
          <a:p>
            <a:pPr marL="109728" indent="0">
              <a:buNone/>
            </a:pPr>
            <a:r>
              <a:rPr lang="fr-FR" dirty="0"/>
              <a:t>Elles sont constituées d’une aiguille en acier inoxydable enduit de silicone de longueur et de diamètre variable, montée sur un dispositif à une ou deux ailettes repliables servant à faciliter la préhension et la fixation , d’un tube souple de longueur variable ,d’un raccord de verrouillage équipé d’un obturateur et d’un protecteur d’aiguille</a:t>
            </a:r>
            <a:r>
              <a:rPr lang="fr-FR" dirty="0" smtClean="0"/>
              <a:t>.</a:t>
            </a:r>
          </a:p>
          <a:p>
            <a:pPr marL="109728" indent="0">
              <a:buNone/>
            </a:pPr>
            <a:endParaRPr lang="fr-FR" dirty="0"/>
          </a:p>
          <a:p>
            <a:pPr marL="109728" indent="0">
              <a:buNone/>
            </a:pPr>
            <a:endParaRPr lang="fr-FR" dirty="0" smtClean="0"/>
          </a:p>
          <a:p>
            <a:pPr marL="109728" indent="0">
              <a:buNone/>
            </a:pPr>
            <a:endParaRPr lang="fr-FR" dirty="0"/>
          </a:p>
          <a:p>
            <a:pPr marL="109728" indent="0">
              <a:buNone/>
            </a:pPr>
            <a:endParaRPr lang="fr-FR" dirty="0" smtClean="0"/>
          </a:p>
          <a:p>
            <a:pPr marL="109728" indent="0">
              <a:buNone/>
            </a:pPr>
            <a:r>
              <a:rPr lang="fr-FR" dirty="0"/>
              <a:t> </a:t>
            </a:r>
            <a:r>
              <a:rPr lang="fr-FR" dirty="0" smtClean="0"/>
              <a:t> </a:t>
            </a:r>
          </a:p>
          <a:p>
            <a:pPr marL="109728" indent="0">
              <a:buNone/>
            </a:pPr>
            <a:r>
              <a:rPr lang="fr-FR" dirty="0"/>
              <a:t> </a:t>
            </a:r>
            <a:r>
              <a:rPr lang="fr-FR" dirty="0" smtClean="0"/>
              <a:t>                                                          </a:t>
            </a:r>
            <a:r>
              <a:rPr lang="fr-FR" b="1" u="sng" dirty="0" smtClean="0">
                <a:solidFill>
                  <a:srgbClr val="00B050"/>
                </a:solidFill>
              </a:rPr>
              <a:t>gauge:</a:t>
            </a:r>
          </a:p>
          <a:p>
            <a:pPr marL="109728" indent="0">
              <a:buNone/>
            </a:pPr>
            <a:r>
              <a:rPr lang="fr-FR" dirty="0"/>
              <a:t> </a:t>
            </a:r>
            <a:r>
              <a:rPr lang="fr-FR" dirty="0" smtClean="0"/>
              <a:t>                                                  exemples: 14 G  , 29G</a:t>
            </a:r>
          </a:p>
          <a:p>
            <a:pPr marL="109728" indent="0">
              <a:buNone/>
            </a:pPr>
            <a:endParaRPr lang="fr-FR" dirty="0"/>
          </a:p>
          <a:p>
            <a:pPr marL="109728" indent="0">
              <a:buNone/>
            </a:pPr>
            <a:endParaRPr lang="fr-FR" dirty="0"/>
          </a:p>
          <a:p>
            <a:endParaRPr lang="fr-FR" dirty="0"/>
          </a:p>
        </p:txBody>
      </p:sp>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8596" y="3214686"/>
            <a:ext cx="4572000" cy="2419350"/>
          </a:xfrm>
          <a:prstGeom prst="rect">
            <a:avLst/>
          </a:prstGeom>
        </p:spPr>
      </p:pic>
      <p:pic>
        <p:nvPicPr>
          <p:cNvPr id="4" name="Imag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57950" y="3643314"/>
            <a:ext cx="2376264" cy="1573247"/>
          </a:xfrm>
          <a:prstGeom prst="rect">
            <a:avLst/>
          </a:prstGeom>
        </p:spPr>
      </p:pic>
    </p:spTree>
    <p:extLst>
      <p:ext uri="{BB962C8B-B14F-4D97-AF65-F5344CB8AC3E}">
        <p14:creationId xmlns="" xmlns:p14="http://schemas.microsoft.com/office/powerpoint/2010/main" val="154765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424936" cy="4401205"/>
          </a:xfrm>
          <a:prstGeom prst="rect">
            <a:avLst/>
          </a:prstGeom>
          <a:noFill/>
        </p:spPr>
        <p:txBody>
          <a:bodyPr wrap="square" rtlCol="0">
            <a:spAutoFit/>
          </a:bodyPr>
          <a:lstStyle/>
          <a:p>
            <a:pPr marL="514350" indent="-514350">
              <a:buAutoNum type="alphaLcParenR"/>
            </a:pPr>
            <a:r>
              <a:rPr lang="fr-FR" sz="2800" b="1" u="sng" dirty="0" smtClean="0">
                <a:solidFill>
                  <a:srgbClr val="00B050"/>
                </a:solidFill>
              </a:rPr>
              <a:t>Les </a:t>
            </a:r>
            <a:r>
              <a:rPr lang="fr-FR" sz="2800" b="1" u="sng" dirty="0">
                <a:solidFill>
                  <a:srgbClr val="00B050"/>
                </a:solidFill>
              </a:rPr>
              <a:t>DM implantables actifs </a:t>
            </a:r>
            <a:r>
              <a:rPr lang="fr-FR" sz="2800" b="1" u="sng" dirty="0" smtClean="0">
                <a:solidFill>
                  <a:srgbClr val="00B050"/>
                </a:solidFill>
              </a:rPr>
              <a:t>:</a:t>
            </a:r>
          </a:p>
          <a:p>
            <a:pPr marL="514350" indent="-514350">
              <a:buAutoNum type="alphaLcParenR"/>
            </a:pPr>
            <a:endParaRPr lang="fr-FR" sz="2800" dirty="0"/>
          </a:p>
          <a:p>
            <a:r>
              <a:rPr lang="fr-FR" sz="2800" dirty="0" smtClean="0"/>
              <a:t>DM conçus pour être </a:t>
            </a:r>
            <a:r>
              <a:rPr lang="fr-FR" sz="2800" dirty="0"/>
              <a:t>implantés en totalité ou en partie dans le corps humain ou placés dans un </a:t>
            </a:r>
            <a:r>
              <a:rPr lang="fr-FR" sz="2800" dirty="0" smtClean="0"/>
              <a:t>orifice naturel</a:t>
            </a:r>
            <a:r>
              <a:rPr lang="fr-FR" sz="2800" dirty="0"/>
              <a:t>, et qui dépendent pour leur bon fonctionnement, d’une source d’énergie </a:t>
            </a:r>
            <a:r>
              <a:rPr lang="fr-FR" sz="2800" dirty="0" smtClean="0"/>
              <a:t>électrique ou </a:t>
            </a:r>
            <a:r>
              <a:rPr lang="fr-FR" sz="2800" dirty="0"/>
              <a:t>de toute source d’énergie autre que celle qui est générée directement par le </a:t>
            </a:r>
            <a:r>
              <a:rPr lang="fr-FR" sz="2800" dirty="0" smtClean="0"/>
              <a:t>corps humain </a:t>
            </a:r>
            <a:r>
              <a:rPr lang="fr-FR" sz="2800" dirty="0"/>
              <a:t>ou la pesanteur.</a:t>
            </a:r>
          </a:p>
          <a:p>
            <a:r>
              <a:rPr lang="fr-FR" sz="2800" dirty="0" smtClean="0">
                <a:solidFill>
                  <a:srgbClr val="00B0F0"/>
                </a:solidFill>
              </a:rPr>
              <a:t>EX: </a:t>
            </a:r>
            <a:r>
              <a:rPr lang="fr-FR" sz="2800" dirty="0" smtClean="0"/>
              <a:t>les </a:t>
            </a:r>
            <a:r>
              <a:rPr lang="fr-FR" sz="2800" dirty="0"/>
              <a:t>stimulateurs cardiaques implantables, les </a:t>
            </a:r>
            <a:r>
              <a:rPr lang="fr-FR" sz="2800" dirty="0" smtClean="0"/>
              <a:t>défibrillateurs implantables</a:t>
            </a:r>
            <a:r>
              <a:rPr lang="fr-FR" sz="2800" dirty="0"/>
              <a:t>, les implants </a:t>
            </a:r>
            <a:r>
              <a:rPr lang="fr-FR" sz="2800" dirty="0" smtClean="0"/>
              <a:t>cochléaires…</a:t>
            </a:r>
          </a:p>
        </p:txBody>
      </p:sp>
      <p:pic>
        <p:nvPicPr>
          <p:cNvPr id="9218" name="Picture 2"/>
          <p:cNvPicPr>
            <a:picLocks noChangeAspect="1" noChangeArrowheads="1"/>
          </p:cNvPicPr>
          <p:nvPr/>
        </p:nvPicPr>
        <p:blipFill>
          <a:blip r:embed="rId2" cstate="print"/>
          <a:srcRect/>
          <a:stretch>
            <a:fillRect/>
          </a:stretch>
        </p:blipFill>
        <p:spPr bwMode="auto">
          <a:xfrm>
            <a:off x="899592" y="4797152"/>
            <a:ext cx="1617933" cy="1405136"/>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499992" y="4653136"/>
            <a:ext cx="2016224" cy="1553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sp>
        <p:nvSpPr>
          <p:cNvPr id="2" name="Espace réservé du contenu 1"/>
          <p:cNvSpPr>
            <a:spLocks noGrp="1"/>
          </p:cNvSpPr>
          <p:nvPr>
            <p:ph idx="1"/>
          </p:nvPr>
        </p:nvSpPr>
        <p:spPr/>
        <p:txBody>
          <a:bodyPr/>
          <a:lstStyle/>
          <a:p>
            <a:pPr marL="109728" indent="0">
              <a:buNone/>
            </a:pPr>
            <a:r>
              <a:rPr lang="fr-FR" b="1" dirty="0">
                <a:solidFill>
                  <a:srgbClr val="FF0000"/>
                </a:solidFill>
              </a:rPr>
              <a:t>3 - Aiguilles à ponction lombaire (spinales):</a:t>
            </a:r>
          </a:p>
          <a:p>
            <a:pPr marL="109728" indent="0">
              <a:buNone/>
            </a:pPr>
            <a:r>
              <a:rPr lang="fr-FR" dirty="0"/>
              <a:t>Elles sont constituées d’un tube cylindrique en inox avec embase opaque ou translucide et </a:t>
            </a:r>
            <a:r>
              <a:rPr lang="fr-FR" b="1" i="1" dirty="0"/>
              <a:t>biseau court </a:t>
            </a:r>
          </a:p>
          <a:p>
            <a:endParaRPr lang="fr-FR"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86182" y="2848802"/>
            <a:ext cx="3500462" cy="38644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3765416"/>
            <a:ext cx="1714500" cy="1285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47247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60648"/>
            <a:ext cx="8229600" cy="4525963"/>
          </a:xfrm>
        </p:spPr>
        <p:txBody>
          <a:bodyPr>
            <a:normAutofit/>
          </a:bodyPr>
          <a:lstStyle/>
          <a:p>
            <a:pPr marL="109728" indent="0">
              <a:buNone/>
            </a:pPr>
            <a:r>
              <a:rPr lang="fr-FR" b="1" dirty="0" smtClean="0">
                <a:solidFill>
                  <a:srgbClr val="FF0000"/>
                </a:solidFill>
              </a:rPr>
              <a:t>4 </a:t>
            </a:r>
            <a:r>
              <a:rPr lang="fr-FR" b="1" dirty="0">
                <a:solidFill>
                  <a:srgbClr val="FF0000"/>
                </a:solidFill>
              </a:rPr>
              <a:t>– Seringues en matière plastique non réutilisables </a:t>
            </a:r>
            <a:r>
              <a:rPr lang="fr-FR" b="1" dirty="0" smtClean="0">
                <a:solidFill>
                  <a:srgbClr val="FF0000"/>
                </a:solidFill>
              </a:rPr>
              <a:t>jetables:</a:t>
            </a:r>
          </a:p>
          <a:p>
            <a:r>
              <a:rPr lang="fr-FR" dirty="0"/>
              <a:t>Les seringues jetables en matière plastique sont des accessoires destinés à un emploi extemporané pour l’administration des préparations injectables.</a:t>
            </a:r>
          </a:p>
          <a:p>
            <a:r>
              <a:rPr lang="fr-FR" dirty="0"/>
              <a:t>Elles sont constituées d’un corps de seringue gradué cylindrique dans lequel coulisse un piston. La tête du piston permet d’assurer l’étanchéité. Il peut être muni d’un joint en élastomère ou non.</a:t>
            </a:r>
          </a:p>
          <a:p>
            <a:pPr marL="109728" indent="0">
              <a:buNone/>
            </a:pPr>
            <a:endParaRPr lang="fr-FR" dirty="0"/>
          </a:p>
          <a:p>
            <a:endParaRPr lang="fr-FR"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8024" y="4077072"/>
            <a:ext cx="3528392" cy="253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361386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260648"/>
            <a:ext cx="8229600" cy="5904656"/>
          </a:xfrm>
        </p:spPr>
        <p:txBody>
          <a:bodyPr>
            <a:noAutofit/>
          </a:bodyPr>
          <a:lstStyle/>
          <a:p>
            <a:pPr marL="109728" indent="0">
              <a:buNone/>
            </a:pPr>
            <a:r>
              <a:rPr lang="fr-FR" sz="2400" b="1" dirty="0" smtClean="0">
                <a:solidFill>
                  <a:srgbClr val="FF0000"/>
                </a:solidFill>
              </a:rPr>
              <a:t>5 </a:t>
            </a:r>
            <a:r>
              <a:rPr lang="fr-FR" sz="2400" b="1" dirty="0">
                <a:solidFill>
                  <a:srgbClr val="FF0000"/>
                </a:solidFill>
              </a:rPr>
              <a:t>– </a:t>
            </a:r>
            <a:r>
              <a:rPr lang="fr-FR" sz="2400" b="1" dirty="0" smtClean="0">
                <a:solidFill>
                  <a:srgbClr val="FF0000"/>
                </a:solidFill>
              </a:rPr>
              <a:t>Cathéters</a:t>
            </a:r>
          </a:p>
          <a:p>
            <a:r>
              <a:rPr lang="fr-FR" sz="2400" dirty="0" smtClean="0"/>
              <a:t>en </a:t>
            </a:r>
            <a:r>
              <a:rPr lang="fr-FR" sz="2400" dirty="0"/>
              <a:t>matière plastique ou en </a:t>
            </a:r>
            <a:r>
              <a:rPr lang="fr-FR" sz="2400" dirty="0" smtClean="0"/>
              <a:t>élastomère, ce </a:t>
            </a:r>
            <a:r>
              <a:rPr lang="fr-FR" sz="2400" dirty="0"/>
              <a:t>sont des appareils tubulaires introduits par effraction dans le système cardio-vasculaire au sein duquel ils sont en contact avec les tissus vasculaire et sanguin.</a:t>
            </a:r>
          </a:p>
          <a:p>
            <a:pPr marL="109728" indent="0">
              <a:buNone/>
            </a:pPr>
            <a:r>
              <a:rPr lang="fr-FR" sz="2400" b="1" i="1" dirty="0" smtClean="0">
                <a:solidFill>
                  <a:srgbClr val="7030A0"/>
                </a:solidFill>
              </a:rPr>
              <a:t>Cathéters courts (canules IV) </a:t>
            </a:r>
            <a:endParaRPr lang="fr-FR" sz="2400" b="1" i="1" dirty="0">
              <a:solidFill>
                <a:srgbClr val="7030A0"/>
              </a:solidFill>
            </a:endParaRPr>
          </a:p>
          <a:p>
            <a:pPr marL="109728" indent="0">
              <a:buNone/>
            </a:pPr>
            <a:r>
              <a:rPr lang="fr-FR" sz="2400" dirty="0" smtClean="0"/>
              <a:t>Longueur ≤ 80 mm</a:t>
            </a:r>
          </a:p>
          <a:p>
            <a:pPr marL="109728" indent="0">
              <a:buNone/>
            </a:pPr>
            <a:r>
              <a:rPr lang="fr-FR" sz="2400" dirty="0" smtClean="0"/>
              <a:t>Ils constituent </a:t>
            </a:r>
            <a:r>
              <a:rPr lang="fr-FR" sz="2400" dirty="0"/>
              <a:t>un instrument </a:t>
            </a:r>
            <a:endParaRPr lang="fr-FR" sz="2400" dirty="0" smtClean="0"/>
          </a:p>
          <a:p>
            <a:pPr marL="109728" indent="0">
              <a:buNone/>
            </a:pPr>
            <a:r>
              <a:rPr lang="fr-FR" sz="2400" dirty="0" smtClean="0"/>
              <a:t>de </a:t>
            </a:r>
            <a:r>
              <a:rPr lang="fr-FR" sz="2400" dirty="0"/>
              <a:t>base en urgence et </a:t>
            </a:r>
            <a:r>
              <a:rPr lang="fr-FR" sz="2400" dirty="0" smtClean="0"/>
              <a:t>réanimation.</a:t>
            </a:r>
            <a:endParaRPr lang="fr-FR" sz="2400" dirty="0"/>
          </a:p>
          <a:p>
            <a:pPr marL="109728" indent="0">
              <a:buNone/>
            </a:pPr>
            <a:r>
              <a:rPr lang="fr-FR" sz="2400" dirty="0" smtClean="0"/>
              <a:t> </a:t>
            </a:r>
            <a:r>
              <a:rPr lang="fr-FR" sz="2400" b="1" i="1" dirty="0" smtClean="0">
                <a:solidFill>
                  <a:srgbClr val="7030A0"/>
                </a:solidFill>
              </a:rPr>
              <a:t>Cathéters </a:t>
            </a:r>
            <a:r>
              <a:rPr lang="fr-FR" sz="2400" b="1" i="1" dirty="0">
                <a:solidFill>
                  <a:srgbClr val="7030A0"/>
                </a:solidFill>
              </a:rPr>
              <a:t>longs</a:t>
            </a:r>
            <a:endParaRPr lang="fr-FR" sz="2400" i="1" dirty="0">
              <a:solidFill>
                <a:srgbClr val="7030A0"/>
              </a:solidFill>
            </a:endParaRPr>
          </a:p>
          <a:p>
            <a:pPr marL="109728" indent="0">
              <a:buNone/>
            </a:pPr>
            <a:r>
              <a:rPr lang="fr-FR" sz="2400" dirty="0"/>
              <a:t>Ils sont utilisés pour </a:t>
            </a:r>
            <a:r>
              <a:rPr lang="fr-FR" sz="2400" dirty="0" err="1"/>
              <a:t>cathétériser</a:t>
            </a:r>
            <a:r>
              <a:rPr lang="fr-FR" sz="2400" dirty="0"/>
              <a:t> le </a:t>
            </a:r>
            <a:r>
              <a:rPr lang="fr-FR" sz="2400" dirty="0" smtClean="0"/>
              <a:t>système</a:t>
            </a:r>
          </a:p>
          <a:p>
            <a:pPr marL="109728" indent="0">
              <a:buNone/>
            </a:pPr>
            <a:r>
              <a:rPr lang="fr-FR" sz="2400" dirty="0" smtClean="0"/>
              <a:t> </a:t>
            </a:r>
            <a:r>
              <a:rPr lang="fr-FR" sz="2400" dirty="0"/>
              <a:t>veineux central.</a:t>
            </a:r>
          </a:p>
          <a:p>
            <a:r>
              <a:rPr lang="fr-FR" sz="2400" dirty="0"/>
              <a:t>Ils sont </a:t>
            </a:r>
            <a:r>
              <a:rPr lang="fr-FR" sz="2400" dirty="0" smtClean="0"/>
              <a:t>indiqués</a:t>
            </a:r>
            <a:r>
              <a:rPr lang="fr-FR" sz="2400" dirty="0"/>
              <a:t> </a:t>
            </a:r>
            <a:r>
              <a:rPr lang="fr-FR" sz="2400" dirty="0" smtClean="0"/>
              <a:t>, en réanimation, </a:t>
            </a:r>
          </a:p>
          <a:p>
            <a:pPr marL="109728" indent="0">
              <a:buNone/>
            </a:pPr>
            <a:r>
              <a:rPr lang="fr-FR" sz="2400" dirty="0" smtClean="0"/>
              <a:t>pour </a:t>
            </a:r>
            <a:r>
              <a:rPr lang="fr-FR" sz="2400" dirty="0"/>
              <a:t>la nutrition parentérale  </a:t>
            </a:r>
            <a:r>
              <a:rPr lang="fr-FR" sz="2400" dirty="0" smtClean="0"/>
              <a:t>;</a:t>
            </a:r>
          </a:p>
          <a:p>
            <a:pPr marL="109728" indent="0">
              <a:buNone/>
            </a:pPr>
            <a:r>
              <a:rPr lang="fr-FR" sz="2400" dirty="0" smtClean="0"/>
              <a:t>dans </a:t>
            </a:r>
            <a:r>
              <a:rPr lang="fr-FR" sz="2400" dirty="0"/>
              <a:t>les situations où le </a:t>
            </a:r>
            <a:r>
              <a:rPr lang="fr-FR" sz="2400" dirty="0" smtClean="0"/>
              <a:t>cathétérisme</a:t>
            </a:r>
          </a:p>
          <a:p>
            <a:pPr marL="109728" indent="0">
              <a:buNone/>
            </a:pPr>
            <a:r>
              <a:rPr lang="fr-FR" sz="2400" dirty="0" smtClean="0"/>
              <a:t> </a:t>
            </a:r>
            <a:r>
              <a:rPr lang="fr-FR" sz="2400" dirty="0"/>
              <a:t>périphérique est </a:t>
            </a:r>
            <a:r>
              <a:rPr lang="fr-FR" sz="2400" dirty="0" smtClean="0"/>
              <a:t>impossible.</a:t>
            </a:r>
            <a:endParaRPr lang="fr-FR" sz="2400" dirty="0"/>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88224" y="4797152"/>
            <a:ext cx="2136502" cy="160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srcRect/>
          <a:stretch>
            <a:fillRect/>
          </a:stretch>
        </p:blipFill>
        <p:spPr bwMode="auto">
          <a:xfrm>
            <a:off x="6372200" y="2060848"/>
            <a:ext cx="2333805" cy="128359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372200" y="3429000"/>
            <a:ext cx="2420119" cy="1135170"/>
          </a:xfrm>
          <a:prstGeom prst="rect">
            <a:avLst/>
          </a:prstGeom>
          <a:noFill/>
          <a:ln w="9525">
            <a:noFill/>
            <a:miter lim="800000"/>
            <a:headEnd/>
            <a:tailEnd/>
          </a:ln>
        </p:spPr>
      </p:pic>
    </p:spTree>
    <p:extLst>
      <p:ext uri="{BB962C8B-B14F-4D97-AF65-F5344CB8AC3E}">
        <p14:creationId xmlns="" xmlns:p14="http://schemas.microsoft.com/office/powerpoint/2010/main" val="31910253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404664"/>
            <a:ext cx="7772400" cy="4572000"/>
          </a:xfrm>
        </p:spPr>
        <p:txBody>
          <a:bodyPr>
            <a:noAutofit/>
          </a:bodyPr>
          <a:lstStyle/>
          <a:p>
            <a:pPr marL="109728" indent="0">
              <a:buNone/>
            </a:pPr>
            <a:r>
              <a:rPr lang="fr-FR" sz="2400" b="1" dirty="0" smtClean="0">
                <a:solidFill>
                  <a:srgbClr val="FF0000"/>
                </a:solidFill>
              </a:rPr>
              <a:t>6 </a:t>
            </a:r>
            <a:r>
              <a:rPr lang="fr-FR" sz="2400" b="1" dirty="0">
                <a:solidFill>
                  <a:srgbClr val="FF0000"/>
                </a:solidFill>
              </a:rPr>
              <a:t>– Aiguilles de </a:t>
            </a:r>
            <a:r>
              <a:rPr lang="fr-FR" sz="2400" b="1" dirty="0" err="1" smtClean="0">
                <a:solidFill>
                  <a:srgbClr val="FF0000"/>
                </a:solidFill>
              </a:rPr>
              <a:t>Tuohy</a:t>
            </a:r>
            <a:r>
              <a:rPr lang="fr-FR" sz="2400" b="1" dirty="0" smtClean="0">
                <a:solidFill>
                  <a:srgbClr val="FF0000"/>
                </a:solidFill>
              </a:rPr>
              <a:t>:</a:t>
            </a:r>
          </a:p>
          <a:p>
            <a:pPr marL="109728" indent="0">
              <a:buNone/>
            </a:pPr>
            <a:r>
              <a:rPr lang="fr-FR" sz="2400" dirty="0"/>
              <a:t>aiguilles pour anesthésie péridurale.</a:t>
            </a:r>
          </a:p>
          <a:p>
            <a:pPr marL="109728" indent="0">
              <a:buNone/>
            </a:pPr>
            <a:r>
              <a:rPr lang="fr-FR" sz="2400" dirty="0"/>
              <a:t>Elles sont destinées à être introduite </a:t>
            </a:r>
            <a:r>
              <a:rPr lang="fr-FR" sz="2400" dirty="0" smtClean="0"/>
              <a:t>dans </a:t>
            </a:r>
            <a:r>
              <a:rPr lang="fr-FR" sz="2400" dirty="0"/>
              <a:t>l’espace </a:t>
            </a:r>
            <a:endParaRPr lang="fr-FR" sz="2400" dirty="0" smtClean="0"/>
          </a:p>
          <a:p>
            <a:pPr marL="109728" indent="0">
              <a:buNone/>
            </a:pPr>
            <a:r>
              <a:rPr lang="fr-FR" sz="2400" dirty="0" smtClean="0"/>
              <a:t>péridural </a:t>
            </a:r>
            <a:r>
              <a:rPr lang="fr-FR" sz="2400" dirty="0"/>
              <a:t>entre la </a:t>
            </a:r>
            <a:r>
              <a:rPr lang="fr-FR" sz="2400" dirty="0" smtClean="0"/>
              <a:t>2</a:t>
            </a:r>
            <a:r>
              <a:rPr lang="fr-FR" sz="2400" baseline="30000" dirty="0" smtClean="0"/>
              <a:t>ème</a:t>
            </a:r>
            <a:r>
              <a:rPr lang="fr-FR" sz="2400" dirty="0" smtClean="0"/>
              <a:t> et la 5</a:t>
            </a:r>
            <a:r>
              <a:rPr lang="fr-FR" sz="2400" baseline="30000" dirty="0" smtClean="0"/>
              <a:t>ème</a:t>
            </a:r>
            <a:r>
              <a:rPr lang="fr-FR" sz="2400" dirty="0" smtClean="0"/>
              <a:t>  </a:t>
            </a:r>
            <a:r>
              <a:rPr lang="fr-FR" sz="2400" dirty="0"/>
              <a:t>vertèbre lombaire</a:t>
            </a:r>
            <a:r>
              <a:rPr lang="fr-FR" sz="2400" dirty="0" smtClean="0"/>
              <a:t>.</a:t>
            </a:r>
          </a:p>
          <a:p>
            <a:pPr marL="109728" indent="0">
              <a:buNone/>
            </a:pPr>
            <a:r>
              <a:rPr lang="fr-FR" sz="2400" dirty="0" smtClean="0"/>
              <a:t> </a:t>
            </a:r>
          </a:p>
          <a:p>
            <a:pPr marL="109728" indent="0">
              <a:buNone/>
            </a:pPr>
            <a:endParaRPr lang="fr-FR" sz="2400" dirty="0" smtClean="0">
              <a:solidFill>
                <a:srgbClr val="FF0000"/>
              </a:solidFill>
            </a:endParaRPr>
          </a:p>
          <a:p>
            <a:pPr marL="109728" indent="0">
              <a:buNone/>
            </a:pPr>
            <a:endParaRPr lang="fr-FR" sz="2400" dirty="0">
              <a:solidFill>
                <a:srgbClr val="FF0000"/>
              </a:solidFill>
            </a:endParaRPr>
          </a:p>
          <a:p>
            <a:pPr marL="109728" indent="0">
              <a:buNone/>
            </a:pPr>
            <a:r>
              <a:rPr lang="fr-FR" sz="2400" b="1" dirty="0">
                <a:solidFill>
                  <a:srgbClr val="FF0000"/>
                </a:solidFill>
              </a:rPr>
              <a:t>7</a:t>
            </a:r>
            <a:r>
              <a:rPr lang="fr-FR" sz="2400" b="1" dirty="0" smtClean="0">
                <a:solidFill>
                  <a:srgbClr val="FF0000"/>
                </a:solidFill>
              </a:rPr>
              <a:t> </a:t>
            </a:r>
            <a:r>
              <a:rPr lang="fr-FR" sz="2400" b="1" dirty="0">
                <a:solidFill>
                  <a:srgbClr val="FF0000"/>
                </a:solidFill>
              </a:rPr>
              <a:t>– Cathéters flottants à </a:t>
            </a:r>
            <a:r>
              <a:rPr lang="fr-FR" sz="2400" b="1" dirty="0" err="1" smtClean="0">
                <a:solidFill>
                  <a:srgbClr val="FF0000"/>
                </a:solidFill>
              </a:rPr>
              <a:t>thermodilution</a:t>
            </a:r>
            <a:r>
              <a:rPr lang="fr-FR" sz="2400" b="1" dirty="0" smtClean="0">
                <a:solidFill>
                  <a:srgbClr val="FF0000"/>
                </a:solidFill>
              </a:rPr>
              <a:t>:</a:t>
            </a:r>
          </a:p>
          <a:p>
            <a:pPr marL="109728" indent="0">
              <a:buNone/>
            </a:pPr>
            <a:r>
              <a:rPr lang="fr-FR" sz="2400" dirty="0"/>
              <a:t>Ils sont utilisés pour la mesure et l’enregistrement des pressions </a:t>
            </a:r>
            <a:r>
              <a:rPr lang="fr-FR" sz="2400" dirty="0" err="1"/>
              <a:t>endocavitaires</a:t>
            </a:r>
            <a:r>
              <a:rPr lang="fr-FR" sz="2400" dirty="0"/>
              <a:t> droites, de la pression artérielle pulmonaire et de la pression capillaire pulmonaire. </a:t>
            </a:r>
          </a:p>
          <a:p>
            <a:pPr marL="109728" indent="0">
              <a:buNone/>
            </a:pPr>
            <a:endParaRPr lang="fr-FR" sz="2400" dirty="0"/>
          </a:p>
          <a:p>
            <a:endParaRPr lang="fr-FR" sz="2400" dirty="0"/>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0192" y="188640"/>
            <a:ext cx="2520280" cy="1947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00266" y="4869160"/>
            <a:ext cx="3390899"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srcRect/>
          <a:stretch>
            <a:fillRect/>
          </a:stretch>
        </p:blipFill>
        <p:spPr bwMode="auto">
          <a:xfrm>
            <a:off x="6588224" y="1988840"/>
            <a:ext cx="2038350" cy="1524000"/>
          </a:xfrm>
          <a:prstGeom prst="rect">
            <a:avLst/>
          </a:prstGeom>
          <a:noFill/>
          <a:ln w="9525">
            <a:noFill/>
            <a:miter lim="800000"/>
            <a:headEnd/>
            <a:tailEnd/>
          </a:ln>
        </p:spPr>
      </p:pic>
    </p:spTree>
    <p:extLst>
      <p:ext uri="{BB962C8B-B14F-4D97-AF65-F5344CB8AC3E}">
        <p14:creationId xmlns="" xmlns:p14="http://schemas.microsoft.com/office/powerpoint/2010/main" val="23574647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60648"/>
            <a:ext cx="7211144" cy="5746643"/>
          </a:xfrm>
        </p:spPr>
        <p:txBody>
          <a:bodyPr>
            <a:normAutofit/>
          </a:bodyPr>
          <a:lstStyle/>
          <a:p>
            <a:pPr marL="109728" indent="0">
              <a:buNone/>
            </a:pPr>
            <a:r>
              <a:rPr lang="fr-FR" b="1" dirty="0">
                <a:solidFill>
                  <a:srgbClr val="FF0000"/>
                </a:solidFill>
              </a:rPr>
              <a:t>8</a:t>
            </a:r>
            <a:r>
              <a:rPr lang="fr-FR" b="1" dirty="0" smtClean="0">
                <a:solidFill>
                  <a:srgbClr val="FF0000"/>
                </a:solidFill>
              </a:rPr>
              <a:t> </a:t>
            </a:r>
            <a:r>
              <a:rPr lang="fr-FR" b="1" dirty="0">
                <a:solidFill>
                  <a:srgbClr val="FF0000"/>
                </a:solidFill>
              </a:rPr>
              <a:t>– Cathéters centraux avec réservoirs</a:t>
            </a:r>
            <a:endParaRPr lang="fr-FR" dirty="0">
              <a:solidFill>
                <a:srgbClr val="FF0000"/>
              </a:solidFill>
            </a:endParaRPr>
          </a:p>
          <a:p>
            <a:pPr marL="109728" indent="0">
              <a:buNone/>
            </a:pPr>
            <a:r>
              <a:rPr lang="fr-FR" dirty="0"/>
              <a:t>Ce sont des cathéters implantables généralement dans la veine jugulaire et reliés à un boitier muni d’un site d’injection sous cutané qui peut recevoir des médications diverses. </a:t>
            </a:r>
            <a:endParaRPr lang="fr-FR" b="1" dirty="0" smtClean="0"/>
          </a:p>
          <a:p>
            <a:pPr marL="109728" indent="0">
              <a:buNone/>
            </a:pPr>
            <a:r>
              <a:rPr lang="fr-FR" b="1" dirty="0" smtClean="0">
                <a:solidFill>
                  <a:srgbClr val="FF0000"/>
                </a:solidFill>
              </a:rPr>
              <a:t>9 </a:t>
            </a:r>
            <a:r>
              <a:rPr lang="fr-FR" b="1" dirty="0">
                <a:solidFill>
                  <a:srgbClr val="FF0000"/>
                </a:solidFill>
              </a:rPr>
              <a:t>– Filtres terminaux à perfusion </a:t>
            </a:r>
            <a:endParaRPr lang="fr-FR" b="1" dirty="0" smtClean="0">
              <a:solidFill>
                <a:srgbClr val="FF0000"/>
              </a:solidFill>
            </a:endParaRPr>
          </a:p>
          <a:p>
            <a:pPr marL="109728" indent="0">
              <a:buNone/>
            </a:pPr>
            <a:r>
              <a:rPr lang="fr-FR" dirty="0"/>
              <a:t>Ce sont des accessoires qui permettent la filtration particulaire et bactérienne, sans ralentir le débit de perfusion. Ils sont placés entre la tubulure et le cathéter. On les utilise surtout chez les malades immunodéprimés, les brûlés et en néonatologie.</a:t>
            </a:r>
          </a:p>
          <a:p>
            <a:pPr marL="109728" indent="0">
              <a:buNone/>
            </a:pPr>
            <a:endParaRPr lang="fr-FR" dirty="0">
              <a:solidFill>
                <a:srgbClr val="FF0000"/>
              </a:solidFill>
            </a:endParaRPr>
          </a:p>
          <a:p>
            <a:endParaRPr lang="fr-FR" dirty="0"/>
          </a:p>
          <a:p>
            <a:endParaRPr lang="fr-FR" dirty="0"/>
          </a:p>
        </p:txBody>
      </p:sp>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78178" y="908720"/>
            <a:ext cx="1076475" cy="5068008"/>
          </a:xfrm>
          <a:prstGeom prst="rect">
            <a:avLst/>
          </a:prstGeom>
        </p:spPr>
      </p:pic>
      <p:pic>
        <p:nvPicPr>
          <p:cNvPr id="4" name="Imag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36096" y="4725144"/>
            <a:ext cx="1365628" cy="1712540"/>
          </a:xfrm>
          <a:prstGeom prst="rect">
            <a:avLst/>
          </a:prstGeom>
        </p:spPr>
      </p:pic>
    </p:spTree>
    <p:extLst>
      <p:ext uri="{BB962C8B-B14F-4D97-AF65-F5344CB8AC3E}">
        <p14:creationId xmlns="" xmlns:p14="http://schemas.microsoft.com/office/powerpoint/2010/main" val="594588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04664"/>
            <a:ext cx="8229600" cy="5602627"/>
          </a:xfrm>
        </p:spPr>
        <p:txBody>
          <a:bodyPr>
            <a:normAutofit/>
          </a:bodyPr>
          <a:lstStyle/>
          <a:p>
            <a:pPr marL="109728" indent="0">
              <a:buNone/>
            </a:pPr>
            <a:r>
              <a:rPr lang="fr-FR" b="1" dirty="0" smtClean="0">
                <a:solidFill>
                  <a:srgbClr val="FF0000"/>
                </a:solidFill>
              </a:rPr>
              <a:t>10 </a:t>
            </a:r>
            <a:r>
              <a:rPr lang="fr-FR" b="1" dirty="0">
                <a:solidFill>
                  <a:srgbClr val="FF0000"/>
                </a:solidFill>
              </a:rPr>
              <a:t>– Hémodialyseur et </a:t>
            </a:r>
            <a:r>
              <a:rPr lang="fr-FR" b="1" dirty="0" smtClean="0">
                <a:solidFill>
                  <a:srgbClr val="FF0000"/>
                </a:solidFill>
              </a:rPr>
              <a:t>hémofiltres:</a:t>
            </a:r>
          </a:p>
          <a:p>
            <a:pPr marL="109728" indent="0">
              <a:buNone/>
            </a:pPr>
            <a:r>
              <a:rPr lang="fr-FR" dirty="0"/>
              <a:t>Ce sont des dispositifs destinés à l’épuration extrarénale.</a:t>
            </a:r>
          </a:p>
          <a:p>
            <a:pPr marL="109728" indent="0">
              <a:buNone/>
            </a:pPr>
            <a:endParaRPr lang="fr-FR" dirty="0" smtClean="0">
              <a:solidFill>
                <a:srgbClr val="FF0000"/>
              </a:solidFill>
            </a:endParaRPr>
          </a:p>
          <a:p>
            <a:pPr marL="109728" indent="0">
              <a:buNone/>
            </a:pPr>
            <a:endParaRPr lang="fr-FR" dirty="0" smtClean="0">
              <a:solidFill>
                <a:srgbClr val="FF0000"/>
              </a:solidFill>
            </a:endParaRPr>
          </a:p>
          <a:p>
            <a:pPr marL="109728" indent="0">
              <a:buNone/>
            </a:pPr>
            <a:endParaRPr lang="fr-FR" dirty="0" smtClean="0">
              <a:solidFill>
                <a:srgbClr val="FF0000"/>
              </a:solidFill>
            </a:endParaRPr>
          </a:p>
          <a:p>
            <a:pPr marL="109728" indent="0">
              <a:buNone/>
            </a:pPr>
            <a:endParaRPr lang="fr-FR" dirty="0">
              <a:solidFill>
                <a:srgbClr val="FF0000"/>
              </a:solidFill>
            </a:endParaRPr>
          </a:p>
          <a:p>
            <a:endParaRPr lang="fr-FR" dirty="0"/>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07904" y="1399870"/>
            <a:ext cx="1728192" cy="1861138"/>
          </a:xfrm>
          <a:prstGeom prst="rect">
            <a:avLst/>
          </a:prstGeom>
        </p:spPr>
      </p:pic>
      <p:pic>
        <p:nvPicPr>
          <p:cNvPr id="5" name="Imag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1412776"/>
            <a:ext cx="1498488" cy="1498488"/>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899592" y="3013800"/>
            <a:ext cx="7584157" cy="3338606"/>
          </a:xfrm>
          <a:prstGeom prst="rect">
            <a:avLst/>
          </a:prstGeom>
          <a:noFill/>
          <a:ln w="9525">
            <a:noFill/>
            <a:miter lim="800000"/>
            <a:headEnd/>
            <a:tailEnd/>
          </a:ln>
        </p:spPr>
      </p:pic>
    </p:spTree>
    <p:extLst>
      <p:ext uri="{BB962C8B-B14F-4D97-AF65-F5344CB8AC3E}">
        <p14:creationId xmlns="" xmlns:p14="http://schemas.microsoft.com/office/powerpoint/2010/main" val="12270029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332656"/>
            <a:ext cx="7772400" cy="4572000"/>
          </a:xfrm>
        </p:spPr>
        <p:txBody>
          <a:bodyPr>
            <a:normAutofit/>
          </a:bodyPr>
          <a:lstStyle/>
          <a:p>
            <a:pPr marL="109728" indent="0">
              <a:buNone/>
            </a:pPr>
            <a:r>
              <a:rPr lang="fr-FR" b="1" dirty="0" smtClean="0">
                <a:solidFill>
                  <a:srgbClr val="FF0000"/>
                </a:solidFill>
              </a:rPr>
              <a:t>11 – Nécessaires pour perfusion</a:t>
            </a:r>
          </a:p>
          <a:p>
            <a:pPr marL="109728" indent="0">
              <a:buNone/>
            </a:pPr>
            <a:r>
              <a:rPr lang="fr-FR" dirty="0" smtClean="0"/>
              <a:t>Ce sont des dispositifs qui permettent de relier au système veineux un flacon de préparation injectable de gros volume et de régler le débit de transfert.</a:t>
            </a:r>
          </a:p>
          <a:p>
            <a:pPr>
              <a:buNone/>
            </a:pPr>
            <a:endParaRPr lang="fr-FR" dirty="0" smtClean="0"/>
          </a:p>
          <a:p>
            <a:pPr>
              <a:buNone/>
            </a:pPr>
            <a:endParaRPr lang="fr-FR" dirty="0" smtClean="0"/>
          </a:p>
          <a:p>
            <a:pPr marL="109728" indent="0">
              <a:buNone/>
            </a:pPr>
            <a:endParaRPr lang="fr-FR" dirty="0">
              <a:solidFill>
                <a:srgbClr val="FF0000"/>
              </a:solidFill>
            </a:endParaRPr>
          </a:p>
          <a:p>
            <a:endParaRPr lang="fr-FR" dirty="0"/>
          </a:p>
        </p:txBody>
      </p:sp>
      <p:pic>
        <p:nvPicPr>
          <p:cNvPr id="6" name="Imag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60232" y="1988840"/>
            <a:ext cx="2143125" cy="2143125"/>
          </a:xfrm>
          <a:prstGeom prst="rect">
            <a:avLst/>
          </a:prstGeom>
        </p:spPr>
      </p:pic>
      <p:pic>
        <p:nvPicPr>
          <p:cNvPr id="7" name="Imag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3717032"/>
            <a:ext cx="8352928" cy="2952328"/>
          </a:xfrm>
          <a:prstGeom prst="rect">
            <a:avLst/>
          </a:prstGeom>
        </p:spPr>
      </p:pic>
    </p:spTree>
    <p:extLst>
      <p:ext uri="{BB962C8B-B14F-4D97-AF65-F5344CB8AC3E}">
        <p14:creationId xmlns="" xmlns:p14="http://schemas.microsoft.com/office/powerpoint/2010/main" val="41310697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836712"/>
            <a:ext cx="8388424" cy="1384995"/>
          </a:xfrm>
          <a:prstGeom prst="rect">
            <a:avLst/>
          </a:prstGeom>
        </p:spPr>
        <p:txBody>
          <a:bodyPr wrap="square">
            <a:spAutoFit/>
          </a:bodyPr>
          <a:lstStyle/>
          <a:p>
            <a:pPr marL="109728" indent="0">
              <a:buNone/>
            </a:pPr>
            <a:r>
              <a:rPr lang="fr-FR" sz="2800" b="1" dirty="0" smtClean="0">
                <a:solidFill>
                  <a:srgbClr val="FF0000"/>
                </a:solidFill>
              </a:rPr>
              <a:t>12 – Nécessaires pour transfusion</a:t>
            </a:r>
          </a:p>
          <a:p>
            <a:pPr marL="109728" indent="0">
              <a:buNone/>
            </a:pPr>
            <a:r>
              <a:rPr lang="fr-FR" sz="2800" dirty="0" smtClean="0"/>
              <a:t>Ce sont des dispositifs destinés au prélèvement, au transfert et à la transfusion du sang et des produits du sang.</a:t>
            </a:r>
            <a:endParaRPr lang="fr-FR" sz="2800" dirty="0"/>
          </a:p>
        </p:txBody>
      </p:sp>
      <p:pic>
        <p:nvPicPr>
          <p:cNvPr id="5" name="Imag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75656" y="3861048"/>
            <a:ext cx="2533650" cy="1809750"/>
          </a:xfrm>
          <a:prstGeom prst="rect">
            <a:avLst/>
          </a:prstGeom>
        </p:spPr>
      </p:pic>
      <p:pic>
        <p:nvPicPr>
          <p:cNvPr id="6" name="Imag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16016" y="3356992"/>
            <a:ext cx="3644200" cy="2811231"/>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FR" u="sng" dirty="0">
                <a:solidFill>
                  <a:srgbClr val="00B050"/>
                </a:solidFill>
              </a:rPr>
              <a:t>2 – Matériel médico-chirurgical destiné à l’abord </a:t>
            </a:r>
            <a:r>
              <a:rPr lang="fr-FR" u="sng" dirty="0" smtClean="0">
                <a:solidFill>
                  <a:srgbClr val="00B050"/>
                </a:solidFill>
              </a:rPr>
              <a:t>digestif</a:t>
            </a:r>
            <a:endParaRPr lang="fr-FR" u="sng" dirty="0">
              <a:solidFill>
                <a:srgbClr val="00B050"/>
              </a:solidFill>
            </a:endParaRPr>
          </a:p>
        </p:txBody>
      </p:sp>
      <p:sp>
        <p:nvSpPr>
          <p:cNvPr id="2" name="Espace réservé du contenu 1"/>
          <p:cNvSpPr>
            <a:spLocks noGrp="1"/>
          </p:cNvSpPr>
          <p:nvPr>
            <p:ph idx="1"/>
          </p:nvPr>
        </p:nvSpPr>
        <p:spPr>
          <a:xfrm>
            <a:off x="457200" y="1481328"/>
            <a:ext cx="6275040" cy="4525963"/>
          </a:xfrm>
        </p:spPr>
        <p:txBody>
          <a:bodyPr>
            <a:normAutofit/>
          </a:bodyPr>
          <a:lstStyle/>
          <a:p>
            <a:pPr marL="109728" indent="0">
              <a:buNone/>
            </a:pPr>
            <a:r>
              <a:rPr lang="fr-FR" b="1" dirty="0" smtClean="0">
                <a:solidFill>
                  <a:srgbClr val="FF0000"/>
                </a:solidFill>
              </a:rPr>
              <a:t>1 </a:t>
            </a:r>
            <a:r>
              <a:rPr lang="fr-FR" b="1" dirty="0">
                <a:solidFill>
                  <a:srgbClr val="FF0000"/>
                </a:solidFill>
              </a:rPr>
              <a:t>– Poches pour </a:t>
            </a:r>
            <a:r>
              <a:rPr lang="fr-FR" b="1" dirty="0" smtClean="0">
                <a:solidFill>
                  <a:srgbClr val="FF0000"/>
                </a:solidFill>
              </a:rPr>
              <a:t>entérostomie:</a:t>
            </a:r>
          </a:p>
          <a:p>
            <a:pPr marL="109728" indent="0">
              <a:buNone/>
            </a:pPr>
            <a:r>
              <a:rPr lang="fr-FR" dirty="0"/>
              <a:t>Ce sont des dispositifs de recueil destinés à collecter les matières fécales et les gaz émis par le tube digestif</a:t>
            </a:r>
            <a:endParaRPr lang="fr-FR" dirty="0">
              <a:solidFill>
                <a:srgbClr val="FF0000"/>
              </a:solidFill>
            </a:endParaRPr>
          </a:p>
          <a:p>
            <a:pPr marL="109728" indent="0">
              <a:buNone/>
            </a:pPr>
            <a:r>
              <a:rPr lang="fr-FR" b="1" dirty="0" smtClean="0">
                <a:solidFill>
                  <a:srgbClr val="FF0000"/>
                </a:solidFill>
              </a:rPr>
              <a:t>2 </a:t>
            </a:r>
            <a:r>
              <a:rPr lang="fr-FR" b="1" dirty="0">
                <a:solidFill>
                  <a:srgbClr val="FF0000"/>
                </a:solidFill>
              </a:rPr>
              <a:t>– Poches pour </a:t>
            </a:r>
            <a:r>
              <a:rPr lang="fr-FR" b="1" dirty="0" smtClean="0">
                <a:solidFill>
                  <a:srgbClr val="FF0000"/>
                </a:solidFill>
              </a:rPr>
              <a:t>nutrition </a:t>
            </a:r>
            <a:r>
              <a:rPr lang="fr-FR" b="1" dirty="0">
                <a:solidFill>
                  <a:srgbClr val="FF0000"/>
                </a:solidFill>
              </a:rPr>
              <a:t>entérale </a:t>
            </a:r>
            <a:r>
              <a:rPr lang="fr-FR" b="1" dirty="0" smtClean="0">
                <a:solidFill>
                  <a:srgbClr val="FF0000"/>
                </a:solidFill>
              </a:rPr>
              <a:t>:</a:t>
            </a:r>
          </a:p>
          <a:p>
            <a:pPr marL="109728" indent="0">
              <a:buNone/>
            </a:pPr>
            <a:r>
              <a:rPr lang="fr-FR" dirty="0"/>
              <a:t>Ce sont des systèmes translucides clos. Leur capacité varie de 200 à 3000 ml. Elles sont utilisées pour recevoir les nutriments destinés à l’alimentation artificielle par voie entérale. </a:t>
            </a:r>
          </a:p>
          <a:p>
            <a:pPr marL="109728" indent="0">
              <a:buNone/>
            </a:pPr>
            <a:endParaRPr lang="fr-FR"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48264" y="3833737"/>
            <a:ext cx="1524000" cy="187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2437" y="1489001"/>
            <a:ext cx="2162051" cy="1951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607823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96" y="476672"/>
            <a:ext cx="7643192" cy="5530619"/>
          </a:xfrm>
        </p:spPr>
        <p:txBody>
          <a:bodyPr>
            <a:normAutofit fontScale="92500"/>
          </a:bodyPr>
          <a:lstStyle/>
          <a:p>
            <a:pPr marL="109728" indent="0">
              <a:buNone/>
            </a:pPr>
            <a:r>
              <a:rPr lang="fr-FR" b="1" dirty="0" smtClean="0">
                <a:solidFill>
                  <a:srgbClr val="FF0000"/>
                </a:solidFill>
              </a:rPr>
              <a:t>3 </a:t>
            </a:r>
            <a:r>
              <a:rPr lang="fr-FR" b="1" dirty="0">
                <a:solidFill>
                  <a:srgbClr val="FF0000"/>
                </a:solidFill>
              </a:rPr>
              <a:t>– Sondes d’aspiration gastroduodénales </a:t>
            </a:r>
            <a:r>
              <a:rPr lang="fr-FR" b="1" dirty="0" smtClean="0">
                <a:solidFill>
                  <a:srgbClr val="FF0000"/>
                </a:solidFill>
              </a:rPr>
              <a:t>lestées</a:t>
            </a:r>
          </a:p>
          <a:p>
            <a:pPr marL="109728" indent="0">
              <a:buNone/>
            </a:pPr>
            <a:r>
              <a:rPr lang="fr-FR" dirty="0"/>
              <a:t>elles sont utilisées pour l’évacuation du </a:t>
            </a:r>
            <a:r>
              <a:rPr lang="fr-FR" dirty="0" smtClean="0"/>
              <a:t>contenu</a:t>
            </a:r>
          </a:p>
          <a:p>
            <a:pPr marL="109728" indent="0">
              <a:buNone/>
            </a:pPr>
            <a:r>
              <a:rPr lang="fr-FR" dirty="0" smtClean="0"/>
              <a:t> </a:t>
            </a:r>
            <a:r>
              <a:rPr lang="fr-FR" dirty="0"/>
              <a:t>gazeux ou liquide du tube digestif.</a:t>
            </a:r>
          </a:p>
          <a:p>
            <a:pPr marL="109728" indent="0">
              <a:buNone/>
            </a:pPr>
            <a:endParaRPr lang="fr-FR" dirty="0">
              <a:solidFill>
                <a:srgbClr val="FF0000"/>
              </a:solidFill>
            </a:endParaRPr>
          </a:p>
          <a:p>
            <a:pPr marL="109728" indent="0">
              <a:buNone/>
            </a:pPr>
            <a:r>
              <a:rPr lang="fr-FR" b="1" dirty="0" smtClean="0">
                <a:solidFill>
                  <a:srgbClr val="FF0000"/>
                </a:solidFill>
              </a:rPr>
              <a:t>4 </a:t>
            </a:r>
            <a:r>
              <a:rPr lang="fr-FR" b="1" dirty="0">
                <a:solidFill>
                  <a:srgbClr val="FF0000"/>
                </a:solidFill>
              </a:rPr>
              <a:t>– Sondes d’aspiration gastroduodénales non </a:t>
            </a:r>
            <a:r>
              <a:rPr lang="fr-FR" b="1" dirty="0" smtClean="0">
                <a:solidFill>
                  <a:srgbClr val="FF0000"/>
                </a:solidFill>
              </a:rPr>
              <a:t>lestées</a:t>
            </a:r>
          </a:p>
          <a:p>
            <a:pPr marL="109728" indent="0">
              <a:buNone/>
            </a:pPr>
            <a:r>
              <a:rPr lang="fr-FR" dirty="0"/>
              <a:t>On distingue deux types de sondes :</a:t>
            </a:r>
          </a:p>
          <a:p>
            <a:pPr lvl="0"/>
            <a:r>
              <a:rPr lang="fr-FR" dirty="0"/>
              <a:t>Sondes simples ou sondes à canal unique </a:t>
            </a:r>
            <a:r>
              <a:rPr lang="fr-FR" dirty="0" smtClean="0"/>
              <a:t>ou</a:t>
            </a:r>
          </a:p>
          <a:p>
            <a:pPr marL="109728" lvl="0" indent="0">
              <a:buNone/>
            </a:pPr>
            <a:r>
              <a:rPr lang="fr-FR" dirty="0" smtClean="0"/>
              <a:t> </a:t>
            </a:r>
            <a:r>
              <a:rPr lang="fr-FR" dirty="0"/>
              <a:t>sondes de LEVIN</a:t>
            </a:r>
          </a:p>
          <a:p>
            <a:pPr lvl="0"/>
            <a:r>
              <a:rPr lang="fr-FR" dirty="0"/>
              <a:t>Sondes à double canal ou sonde de SALEM</a:t>
            </a:r>
          </a:p>
          <a:p>
            <a:pPr marL="109728" indent="0">
              <a:buNone/>
            </a:pPr>
            <a:endParaRPr lang="fr-FR" dirty="0" smtClean="0">
              <a:solidFill>
                <a:srgbClr val="FF0000"/>
              </a:solidFill>
            </a:endParaRPr>
          </a:p>
          <a:p>
            <a:pPr marL="109728" indent="0">
              <a:buNone/>
            </a:pPr>
            <a:endParaRPr lang="fr-FR" dirty="0">
              <a:solidFill>
                <a:srgbClr val="FF0000"/>
              </a:solidFill>
            </a:endParaRPr>
          </a:p>
          <a:p>
            <a:pPr marL="109728" indent="0">
              <a:buNone/>
            </a:pPr>
            <a:r>
              <a:rPr lang="fr-FR" b="1" dirty="0"/>
              <a:t> </a:t>
            </a:r>
            <a:endParaRPr lang="fr-FR" dirty="0">
              <a:solidFill>
                <a:srgbClr val="FF0000"/>
              </a:solidFill>
            </a:endParaRPr>
          </a:p>
          <a:p>
            <a:endParaRPr lang="fr-FR" dirty="0"/>
          </a:p>
          <a:p>
            <a:endParaRPr lang="fr-FR"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10400" y="714356"/>
            <a:ext cx="2133600" cy="153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53123" y="2638554"/>
            <a:ext cx="1883509" cy="172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52121" y="4365104"/>
            <a:ext cx="3491880"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894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568952" cy="4401205"/>
          </a:xfrm>
          <a:prstGeom prst="rect">
            <a:avLst/>
          </a:prstGeom>
        </p:spPr>
        <p:txBody>
          <a:bodyPr wrap="square">
            <a:spAutoFit/>
          </a:bodyPr>
          <a:lstStyle/>
          <a:p>
            <a:pPr algn="just"/>
            <a:r>
              <a:rPr lang="fr-FR" sz="2800" b="1" u="sng" dirty="0" smtClean="0">
                <a:solidFill>
                  <a:srgbClr val="00B050"/>
                </a:solidFill>
              </a:rPr>
              <a:t>b) Les DM fabriqués sur mesure :</a:t>
            </a:r>
          </a:p>
          <a:p>
            <a:pPr algn="just"/>
            <a:endParaRPr lang="fr-FR" sz="2800" dirty="0" smtClean="0"/>
          </a:p>
          <a:p>
            <a:pPr algn="just">
              <a:buFont typeface="Arial" pitchFamily="34" charset="0"/>
              <a:buChar char="•"/>
            </a:pPr>
            <a:r>
              <a:rPr lang="fr-FR" sz="2800" dirty="0" smtClean="0"/>
              <a:t>tous les DM qui ne sont </a:t>
            </a:r>
            <a:r>
              <a:rPr lang="fr-FR" sz="2800" b="1" dirty="0" smtClean="0"/>
              <a:t>pas fabriqués en série mais spécifiquement </a:t>
            </a:r>
            <a:r>
              <a:rPr lang="fr-FR" sz="2800" dirty="0" smtClean="0"/>
              <a:t>suivant la prescription écrite d’un praticien dûment qualifié, à l’intention d’un patient nommément désigné.</a:t>
            </a:r>
          </a:p>
          <a:p>
            <a:pPr algn="just">
              <a:buFont typeface="Arial" pitchFamily="34" charset="0"/>
              <a:buChar char="•"/>
            </a:pPr>
            <a:r>
              <a:rPr lang="fr-FR" sz="2800" dirty="0" smtClean="0"/>
              <a:t>Il incombe au prescripteur d’indiquer les caractéristiques de conception spécifiques du</a:t>
            </a:r>
          </a:p>
          <a:p>
            <a:pPr algn="just"/>
            <a:r>
              <a:rPr lang="fr-FR" sz="2800" dirty="0" smtClean="0"/>
              <a:t>dispositif.</a:t>
            </a:r>
          </a:p>
          <a:p>
            <a:pPr algn="just">
              <a:buFont typeface="Arial" pitchFamily="34" charset="0"/>
              <a:buChar char="•"/>
            </a:pPr>
            <a:r>
              <a:rPr lang="fr-FR" sz="2800" i="1" dirty="0" smtClean="0">
                <a:solidFill>
                  <a:srgbClr val="00B0F0"/>
                </a:solidFill>
              </a:rPr>
              <a:t>EX: </a:t>
            </a:r>
            <a:r>
              <a:rPr lang="fr-FR" sz="2800" i="1" dirty="0" smtClean="0"/>
              <a:t>Semelles orthopédiques</a:t>
            </a:r>
            <a:r>
              <a:rPr lang="fr-FR" sz="2800" dirty="0" smtClean="0"/>
              <a:t>.</a:t>
            </a:r>
          </a:p>
        </p:txBody>
      </p:sp>
      <p:pic>
        <p:nvPicPr>
          <p:cNvPr id="3" name="Picture 2"/>
          <p:cNvPicPr>
            <a:picLocks noChangeAspect="1" noChangeArrowheads="1"/>
          </p:cNvPicPr>
          <p:nvPr/>
        </p:nvPicPr>
        <p:blipFill>
          <a:blip r:embed="rId2" cstate="print"/>
          <a:srcRect/>
          <a:stretch>
            <a:fillRect/>
          </a:stretch>
        </p:blipFill>
        <p:spPr bwMode="auto">
          <a:xfrm>
            <a:off x="4427984" y="3645024"/>
            <a:ext cx="2819400"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60648"/>
            <a:ext cx="8291264" cy="5759152"/>
          </a:xfrm>
        </p:spPr>
        <p:txBody>
          <a:bodyPr>
            <a:normAutofit/>
          </a:bodyPr>
          <a:lstStyle/>
          <a:p>
            <a:pPr marL="109728" indent="0">
              <a:buNone/>
            </a:pPr>
            <a:r>
              <a:rPr lang="fr-FR" b="1" dirty="0">
                <a:solidFill>
                  <a:srgbClr val="FF0000"/>
                </a:solidFill>
              </a:rPr>
              <a:t>5</a:t>
            </a:r>
            <a:r>
              <a:rPr lang="fr-FR" b="1" dirty="0" smtClean="0">
                <a:solidFill>
                  <a:srgbClr val="FF0000"/>
                </a:solidFill>
              </a:rPr>
              <a:t> </a:t>
            </a:r>
            <a:r>
              <a:rPr lang="fr-FR" b="1" dirty="0">
                <a:solidFill>
                  <a:srgbClr val="FF0000"/>
                </a:solidFill>
              </a:rPr>
              <a:t>– Sondes pour décompression </a:t>
            </a:r>
            <a:r>
              <a:rPr lang="fr-FR" b="1" dirty="0" smtClean="0">
                <a:solidFill>
                  <a:srgbClr val="FF0000"/>
                </a:solidFill>
              </a:rPr>
              <a:t>intestinale</a:t>
            </a:r>
          </a:p>
          <a:p>
            <a:pPr marL="109728" indent="0">
              <a:buNone/>
            </a:pPr>
            <a:r>
              <a:rPr lang="fr-FR" dirty="0"/>
              <a:t>Elles sont utilisées dans le cas d’occlusion intestinale par introduction dans l’intestin grêle où elles réduisent la pression intraluminale</a:t>
            </a:r>
            <a:r>
              <a:rPr lang="fr-FR" dirty="0" smtClean="0"/>
              <a:t>.</a:t>
            </a:r>
            <a:endParaRPr lang="fr-FR" dirty="0">
              <a:solidFill>
                <a:srgbClr val="FF0000"/>
              </a:solidFill>
            </a:endParaRPr>
          </a:p>
          <a:p>
            <a:pPr marL="109728" indent="0">
              <a:buNone/>
            </a:pPr>
            <a:r>
              <a:rPr lang="fr-FR" b="1" dirty="0">
                <a:solidFill>
                  <a:srgbClr val="FF0000"/>
                </a:solidFill>
              </a:rPr>
              <a:t>6</a:t>
            </a:r>
            <a:r>
              <a:rPr lang="fr-FR" b="1" dirty="0" smtClean="0">
                <a:solidFill>
                  <a:srgbClr val="FF0000"/>
                </a:solidFill>
              </a:rPr>
              <a:t> </a:t>
            </a:r>
            <a:r>
              <a:rPr lang="fr-FR" b="1" dirty="0">
                <a:solidFill>
                  <a:srgbClr val="FF0000"/>
                </a:solidFill>
              </a:rPr>
              <a:t>– Sondes pour nutrition entérale ou sondes de </a:t>
            </a:r>
            <a:r>
              <a:rPr lang="fr-FR" b="1" dirty="0" smtClean="0">
                <a:solidFill>
                  <a:srgbClr val="FF0000"/>
                </a:solidFill>
              </a:rPr>
              <a:t>gavage</a:t>
            </a:r>
          </a:p>
          <a:p>
            <a:pPr marL="109728" indent="0">
              <a:buNone/>
            </a:pPr>
            <a:r>
              <a:rPr lang="fr-FR" dirty="0"/>
              <a:t>Elles sont utilisées par voie naso-œsophagienne pour apporter des nutriments au niveau gastrique ou duodénal</a:t>
            </a:r>
            <a:r>
              <a:rPr lang="fr-FR" dirty="0" smtClean="0"/>
              <a:t>.</a:t>
            </a:r>
          </a:p>
          <a:p>
            <a:pPr marL="109728" indent="0">
              <a:buNone/>
            </a:pPr>
            <a:endParaRPr lang="fr-FR" b="1" dirty="0" smtClean="0">
              <a:solidFill>
                <a:srgbClr val="FF0000"/>
              </a:solidFill>
            </a:endParaRPr>
          </a:p>
          <a:p>
            <a:pPr marL="109728" indent="0">
              <a:buNone/>
            </a:pPr>
            <a:endParaRPr lang="fr-FR" b="1" dirty="0" smtClean="0">
              <a:solidFill>
                <a:srgbClr val="FF0000"/>
              </a:solidFill>
            </a:endParaRPr>
          </a:p>
          <a:p>
            <a:pPr marL="109728" indent="0">
              <a:buNone/>
            </a:pPr>
            <a:r>
              <a:rPr lang="fr-FR" b="1" dirty="0" smtClean="0">
                <a:solidFill>
                  <a:srgbClr val="FF0000"/>
                </a:solidFill>
              </a:rPr>
              <a:t>7 – Sondes rectales</a:t>
            </a:r>
          </a:p>
          <a:p>
            <a:pPr marL="109728" indent="0">
              <a:buNone/>
            </a:pPr>
            <a:r>
              <a:rPr lang="fr-FR" dirty="0" smtClean="0"/>
              <a:t>destinées à être introduites dans le rectum à des fins diagnostiques ou thérapeutiques.</a:t>
            </a:r>
          </a:p>
          <a:p>
            <a:pPr marL="109728" indent="0">
              <a:buNone/>
            </a:pPr>
            <a:endParaRPr lang="fr-FR" dirty="0"/>
          </a:p>
          <a:p>
            <a:pPr marL="109728" indent="0">
              <a:buNone/>
            </a:pPr>
            <a:endParaRPr lang="fr-FR" dirty="0">
              <a:solidFill>
                <a:srgbClr val="FF0000"/>
              </a:solidFill>
            </a:endParaRPr>
          </a:p>
          <a:p>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4331302" y="3212976"/>
            <a:ext cx="3938284" cy="1296144"/>
          </a:xfrm>
          <a:prstGeom prst="rect">
            <a:avLst/>
          </a:prstGeom>
          <a:noFill/>
          <a:ln w="9525">
            <a:noFill/>
            <a:miter lim="800000"/>
            <a:headEnd/>
            <a:tailEnd/>
          </a:ln>
        </p:spPr>
      </p:pic>
    </p:spTree>
    <p:extLst>
      <p:ext uri="{BB962C8B-B14F-4D97-AF65-F5344CB8AC3E}">
        <p14:creationId xmlns="" xmlns:p14="http://schemas.microsoft.com/office/powerpoint/2010/main" val="35885499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FR" u="sng" dirty="0">
                <a:solidFill>
                  <a:srgbClr val="00B050"/>
                </a:solidFill>
              </a:rPr>
              <a:t>3 – Matériel médico-chirurgical destiné à l’abord </a:t>
            </a:r>
            <a:r>
              <a:rPr lang="fr-FR" u="sng" dirty="0" smtClean="0">
                <a:solidFill>
                  <a:srgbClr val="00B050"/>
                </a:solidFill>
              </a:rPr>
              <a:t>respiratoire</a:t>
            </a:r>
            <a:endParaRPr lang="fr-FR" u="sng" dirty="0">
              <a:solidFill>
                <a:srgbClr val="00B050"/>
              </a:solidFill>
            </a:endParaRPr>
          </a:p>
        </p:txBody>
      </p:sp>
      <p:sp>
        <p:nvSpPr>
          <p:cNvPr id="2" name="Espace réservé du contenu 1"/>
          <p:cNvSpPr>
            <a:spLocks noGrp="1"/>
          </p:cNvSpPr>
          <p:nvPr>
            <p:ph idx="1"/>
          </p:nvPr>
        </p:nvSpPr>
        <p:spPr>
          <a:xfrm>
            <a:off x="539552" y="1481328"/>
            <a:ext cx="8147248" cy="5188032"/>
          </a:xfrm>
        </p:spPr>
        <p:txBody>
          <a:bodyPr>
            <a:normAutofit/>
          </a:bodyPr>
          <a:lstStyle/>
          <a:p>
            <a:pPr marL="109728" indent="0">
              <a:buNone/>
            </a:pPr>
            <a:r>
              <a:rPr lang="fr-FR" b="1" dirty="0" smtClean="0">
                <a:solidFill>
                  <a:srgbClr val="FF0000"/>
                </a:solidFill>
              </a:rPr>
              <a:t>1 </a:t>
            </a:r>
            <a:r>
              <a:rPr lang="fr-FR" b="1" dirty="0">
                <a:solidFill>
                  <a:srgbClr val="FF0000"/>
                </a:solidFill>
              </a:rPr>
              <a:t>– Canules de trachéotomie</a:t>
            </a:r>
            <a:endParaRPr lang="fr-FR" dirty="0">
              <a:solidFill>
                <a:srgbClr val="FF0000"/>
              </a:solidFill>
            </a:endParaRPr>
          </a:p>
          <a:p>
            <a:pPr marL="109728" indent="0">
              <a:buNone/>
            </a:pPr>
            <a:r>
              <a:rPr lang="fr-FR" dirty="0" smtClean="0"/>
              <a:t>   Ce </a:t>
            </a:r>
            <a:r>
              <a:rPr lang="fr-FR" dirty="0"/>
              <a:t>sont des appareils tubulaires courbés en métal ou matériau synthétique destinés à être introduits dans la trachée après intervention chirurgicale (trachéotomie).</a:t>
            </a:r>
          </a:p>
          <a:p>
            <a:pPr marL="109728" indent="0">
              <a:buNone/>
            </a:pPr>
            <a:endParaRPr lang="fr-FR" b="1" dirty="0" smtClean="0">
              <a:solidFill>
                <a:srgbClr val="FF0000"/>
              </a:solidFill>
            </a:endParaRPr>
          </a:p>
          <a:p>
            <a:pPr marL="109728" indent="0">
              <a:buNone/>
            </a:pPr>
            <a:endParaRPr lang="fr-FR" b="1" dirty="0">
              <a:solidFill>
                <a:srgbClr val="FF0000"/>
              </a:solidFill>
            </a:endParaRPr>
          </a:p>
          <a:p>
            <a:pPr marL="109728" indent="0">
              <a:buNone/>
            </a:pPr>
            <a:r>
              <a:rPr lang="fr-FR" b="1" dirty="0" smtClean="0">
                <a:solidFill>
                  <a:srgbClr val="FF0000"/>
                </a:solidFill>
              </a:rPr>
              <a:t>2 </a:t>
            </a:r>
            <a:r>
              <a:rPr lang="fr-FR" b="1" dirty="0">
                <a:solidFill>
                  <a:srgbClr val="FF0000"/>
                </a:solidFill>
              </a:rPr>
              <a:t>– Canules </a:t>
            </a:r>
            <a:r>
              <a:rPr lang="fr-FR" b="1" dirty="0" err="1">
                <a:solidFill>
                  <a:srgbClr val="FF0000"/>
                </a:solidFill>
              </a:rPr>
              <a:t>oropharyngées</a:t>
            </a:r>
            <a:endParaRPr lang="fr-FR" dirty="0">
              <a:solidFill>
                <a:srgbClr val="FF0000"/>
              </a:solidFill>
            </a:endParaRPr>
          </a:p>
          <a:p>
            <a:pPr marL="109728" indent="0">
              <a:buNone/>
            </a:pPr>
            <a:r>
              <a:rPr lang="fr-FR" dirty="0" smtClean="0"/>
              <a:t>  Ce </a:t>
            </a:r>
            <a:r>
              <a:rPr lang="fr-FR" dirty="0"/>
              <a:t>sont des dispositifs utilisés pour maintenir libre l’accès des voies aériennes à travers la cavité buccale et le pharynx</a:t>
            </a:r>
            <a:r>
              <a:rPr lang="fr-FR" dirty="0" smtClean="0"/>
              <a:t>.</a:t>
            </a:r>
          </a:p>
        </p:txBody>
      </p:sp>
      <p:pic>
        <p:nvPicPr>
          <p:cNvPr id="4" name="rg_hi" descr="http://t1.gstatic.com/images?q=tbn:ANd9GcSY4F_xDZ4DlCVVhgllZfr4lcYla0-e1Nk4w7x5J8BH0RtsmTt4">
            <a:hlinkClick r:id="rId2"/>
          </p:cNvPr>
          <p:cNvPicPr/>
          <p:nvPr/>
        </p:nvPicPr>
        <p:blipFill>
          <a:blip r:embed="rId3" cstate="print"/>
          <a:srcRect/>
          <a:stretch>
            <a:fillRect/>
          </a:stretch>
        </p:blipFill>
        <p:spPr bwMode="auto">
          <a:xfrm>
            <a:off x="5652120" y="5517232"/>
            <a:ext cx="3048000" cy="1095375"/>
          </a:xfrm>
          <a:prstGeom prst="rect">
            <a:avLst/>
          </a:prstGeom>
          <a:noFill/>
          <a:ln w="9525">
            <a:noFill/>
            <a:miter lim="800000"/>
            <a:headEnd/>
            <a:tailEnd/>
          </a:ln>
        </p:spPr>
      </p:pic>
      <p:pic>
        <p:nvPicPr>
          <p:cNvPr id="5" name="rg_hi" descr="http://t0.gstatic.com/images?q=tbn:ANd9GcRtEf6zBSVytMH4udNqcyPBpsBxY9hj66iNWTP9iUvA3oBAM4VugA">
            <a:hlinkClick r:id="rId4"/>
          </p:cNvPr>
          <p:cNvPicPr/>
          <p:nvPr/>
        </p:nvPicPr>
        <p:blipFill>
          <a:blip r:embed="rId5" cstate="print"/>
          <a:srcRect/>
          <a:stretch>
            <a:fillRect/>
          </a:stretch>
        </p:blipFill>
        <p:spPr bwMode="auto">
          <a:xfrm>
            <a:off x="6073874" y="2900184"/>
            <a:ext cx="2647950" cy="1724025"/>
          </a:xfrm>
          <a:prstGeom prst="rect">
            <a:avLst/>
          </a:prstGeom>
          <a:noFill/>
          <a:ln w="9525">
            <a:noFill/>
            <a:miter lim="800000"/>
            <a:headEnd/>
            <a:tailEnd/>
          </a:ln>
        </p:spPr>
      </p:pic>
    </p:spTree>
    <p:extLst>
      <p:ext uri="{BB962C8B-B14F-4D97-AF65-F5344CB8AC3E}">
        <p14:creationId xmlns="" xmlns:p14="http://schemas.microsoft.com/office/powerpoint/2010/main" val="2320887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548680"/>
            <a:ext cx="8229600" cy="5458611"/>
          </a:xfrm>
        </p:spPr>
        <p:txBody>
          <a:bodyPr>
            <a:normAutofit/>
          </a:bodyPr>
          <a:lstStyle/>
          <a:p>
            <a:pPr marL="109728" indent="0">
              <a:buNone/>
            </a:pPr>
            <a:endParaRPr lang="fr-FR" b="1" dirty="0" smtClean="0">
              <a:solidFill>
                <a:srgbClr val="FF0000"/>
              </a:solidFill>
            </a:endParaRPr>
          </a:p>
          <a:p>
            <a:pPr marL="109728" indent="0">
              <a:buNone/>
            </a:pPr>
            <a:r>
              <a:rPr lang="fr-FR" b="1" dirty="0" smtClean="0">
                <a:solidFill>
                  <a:srgbClr val="FF0000"/>
                </a:solidFill>
              </a:rPr>
              <a:t> </a:t>
            </a:r>
            <a:r>
              <a:rPr lang="fr-FR" b="1" dirty="0">
                <a:solidFill>
                  <a:srgbClr val="FF0000"/>
                </a:solidFill>
              </a:rPr>
              <a:t>3 – Sondes d’aspiration </a:t>
            </a:r>
            <a:r>
              <a:rPr lang="fr-FR" b="1" dirty="0" err="1">
                <a:solidFill>
                  <a:srgbClr val="FF0000"/>
                </a:solidFill>
              </a:rPr>
              <a:t>trachéobronchique</a:t>
            </a:r>
            <a:endParaRPr lang="fr-FR" dirty="0">
              <a:solidFill>
                <a:srgbClr val="FF0000"/>
              </a:solidFill>
            </a:endParaRPr>
          </a:p>
          <a:p>
            <a:pPr marL="109728" indent="0">
              <a:buNone/>
            </a:pPr>
            <a:r>
              <a:rPr lang="fr-FR" dirty="0" smtClean="0"/>
              <a:t>Ce </a:t>
            </a:r>
            <a:r>
              <a:rPr lang="fr-FR" dirty="0"/>
              <a:t>sont des appareils tubulaires </a:t>
            </a:r>
            <a:r>
              <a:rPr lang="fr-FR" dirty="0" smtClean="0"/>
              <a:t>utilisés</a:t>
            </a:r>
          </a:p>
          <a:p>
            <a:pPr marL="109728" indent="0">
              <a:buNone/>
            </a:pPr>
            <a:r>
              <a:rPr lang="fr-FR" dirty="0" smtClean="0"/>
              <a:t> </a:t>
            </a:r>
            <a:r>
              <a:rPr lang="fr-FR" dirty="0"/>
              <a:t>pour aspirer le pus, le sang, </a:t>
            </a:r>
            <a:endParaRPr lang="fr-FR" dirty="0" smtClean="0"/>
          </a:p>
          <a:p>
            <a:pPr marL="109728" indent="0">
              <a:buNone/>
            </a:pPr>
            <a:r>
              <a:rPr lang="fr-FR" dirty="0" smtClean="0"/>
              <a:t>les </a:t>
            </a:r>
            <a:r>
              <a:rPr lang="fr-FR" dirty="0"/>
              <a:t>sécrétions, les aliments ou tout </a:t>
            </a:r>
            <a:endParaRPr lang="fr-FR" dirty="0" smtClean="0"/>
          </a:p>
          <a:p>
            <a:pPr marL="109728" indent="0">
              <a:buNone/>
            </a:pPr>
            <a:r>
              <a:rPr lang="fr-FR" dirty="0" smtClean="0"/>
              <a:t>autre </a:t>
            </a:r>
            <a:r>
              <a:rPr lang="fr-FR" dirty="0"/>
              <a:t>liquide encombrant le pharynx </a:t>
            </a:r>
            <a:endParaRPr lang="fr-FR" dirty="0" smtClean="0"/>
          </a:p>
          <a:p>
            <a:pPr marL="109728" indent="0">
              <a:buNone/>
            </a:pPr>
            <a:r>
              <a:rPr lang="fr-FR" dirty="0" smtClean="0"/>
              <a:t>et </a:t>
            </a:r>
            <a:r>
              <a:rPr lang="fr-FR" dirty="0"/>
              <a:t>les voies aériennes</a:t>
            </a:r>
            <a:r>
              <a:rPr lang="fr-FR" dirty="0" smtClean="0"/>
              <a:t>.</a:t>
            </a:r>
            <a:endParaRPr lang="fr-FR" dirty="0"/>
          </a:p>
          <a:p>
            <a:pPr marL="109728" indent="0">
              <a:buNone/>
            </a:pPr>
            <a:r>
              <a:rPr lang="fr-FR" b="1" dirty="0">
                <a:solidFill>
                  <a:srgbClr val="FF0000"/>
                </a:solidFill>
              </a:rPr>
              <a:t>4 – Sondes d’intubation </a:t>
            </a:r>
            <a:r>
              <a:rPr lang="fr-FR" b="1" dirty="0" err="1">
                <a:solidFill>
                  <a:srgbClr val="FF0000"/>
                </a:solidFill>
              </a:rPr>
              <a:t>endotrachéale</a:t>
            </a:r>
            <a:endParaRPr lang="fr-FR" dirty="0">
              <a:solidFill>
                <a:srgbClr val="FF0000"/>
              </a:solidFill>
            </a:endParaRPr>
          </a:p>
          <a:p>
            <a:pPr marL="109728" indent="0">
              <a:buNone/>
            </a:pPr>
            <a:r>
              <a:rPr lang="fr-FR" dirty="0"/>
              <a:t>Elles sont introduites sans effraction dans la trachée par voie orale ou nasale pour pallier une défaillance respiratoire.</a:t>
            </a:r>
          </a:p>
          <a:p>
            <a:pPr marL="109728" indent="0">
              <a:buNone/>
            </a:pPr>
            <a:endParaRPr lang="fr-FR" dirty="0"/>
          </a:p>
        </p:txBody>
      </p:sp>
      <p:pic>
        <p:nvPicPr>
          <p:cNvPr id="4" name="il_fi" descr="http://www.vap.kchealthcare.com/media/63307/tc_product.jpg"/>
          <p:cNvPicPr/>
          <p:nvPr/>
        </p:nvPicPr>
        <p:blipFill>
          <a:blip r:embed="rId2" cstate="print"/>
          <a:srcRect/>
          <a:stretch>
            <a:fillRect/>
          </a:stretch>
        </p:blipFill>
        <p:spPr bwMode="auto">
          <a:xfrm>
            <a:off x="6084168" y="1916832"/>
            <a:ext cx="2419350" cy="1654810"/>
          </a:xfrm>
          <a:prstGeom prst="rect">
            <a:avLst/>
          </a:prstGeom>
          <a:noFill/>
          <a:ln w="9525">
            <a:noFill/>
            <a:miter lim="800000"/>
            <a:headEnd/>
            <a:tailEnd/>
          </a:ln>
        </p:spPr>
      </p:pic>
      <p:pic>
        <p:nvPicPr>
          <p:cNvPr id="5" name="rg_hi" descr="http://t1.gstatic.com/images?q=tbn:ANd9GcTRvSEQmYk9Mg7pjUdeJTUxw7jmH3dlBMWg7uUdChmBFKa6MuGm">
            <a:hlinkClick r:id="rId3"/>
          </p:cNvPr>
          <p:cNvPicPr/>
          <p:nvPr/>
        </p:nvPicPr>
        <p:blipFill>
          <a:blip r:embed="rId4" cstate="print"/>
          <a:srcRect/>
          <a:stretch>
            <a:fillRect/>
          </a:stretch>
        </p:blipFill>
        <p:spPr bwMode="auto">
          <a:xfrm>
            <a:off x="5974630" y="5084212"/>
            <a:ext cx="2638425" cy="1733550"/>
          </a:xfrm>
          <a:prstGeom prst="rect">
            <a:avLst/>
          </a:prstGeom>
          <a:noFill/>
          <a:ln w="9525">
            <a:noFill/>
            <a:miter lim="800000"/>
            <a:headEnd/>
            <a:tailEnd/>
          </a:ln>
        </p:spPr>
      </p:pic>
    </p:spTree>
    <p:extLst>
      <p:ext uri="{BB962C8B-B14F-4D97-AF65-F5344CB8AC3E}">
        <p14:creationId xmlns="" xmlns:p14="http://schemas.microsoft.com/office/powerpoint/2010/main" val="4044675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109728" indent="0">
              <a:buNone/>
            </a:pPr>
            <a:r>
              <a:rPr lang="fr-FR" b="1" dirty="0"/>
              <a:t> </a:t>
            </a:r>
            <a:r>
              <a:rPr lang="fr-FR" b="1" dirty="0">
                <a:solidFill>
                  <a:srgbClr val="FF0000"/>
                </a:solidFill>
              </a:rPr>
              <a:t>5 – Sondes à oxygène</a:t>
            </a:r>
            <a:endParaRPr lang="fr-FR" dirty="0">
              <a:solidFill>
                <a:srgbClr val="FF0000"/>
              </a:solidFill>
            </a:endParaRPr>
          </a:p>
          <a:p>
            <a:r>
              <a:rPr lang="fr-FR" dirty="0"/>
              <a:t>C’est un dispositif tubulaire en caoutchouc ou en PVC de couleur verte qui permet l’administration d’oxygène dans les </a:t>
            </a:r>
            <a:r>
              <a:rPr lang="fr-FR" dirty="0" smtClean="0"/>
              <a:t>cas où </a:t>
            </a:r>
            <a:r>
              <a:rPr lang="fr-FR" dirty="0"/>
              <a:t>une hypoxémie est constatée quelque soit l’étiologie.</a:t>
            </a:r>
          </a:p>
          <a:p>
            <a:endParaRPr lang="fr-FR" dirty="0"/>
          </a:p>
        </p:txBody>
      </p:sp>
      <p:pic>
        <p:nvPicPr>
          <p:cNvPr id="6" name="rg_hi" descr="http://t1.gstatic.com/images?q=tbn:ANd9GcTqRFCQKJ9PUcLxfbaME8PH-0OM-VTiuoACozCaYUy79SnBL6gj7g">
            <a:hlinkClick r:id="rId2"/>
          </p:cNvPr>
          <p:cNvPicPr/>
          <p:nvPr/>
        </p:nvPicPr>
        <p:blipFill>
          <a:blip r:embed="rId3" cstate="print"/>
          <a:srcRect/>
          <a:stretch>
            <a:fillRect/>
          </a:stretch>
        </p:blipFill>
        <p:spPr bwMode="auto">
          <a:xfrm>
            <a:off x="4283968" y="3415287"/>
            <a:ext cx="3475087" cy="2606001"/>
          </a:xfrm>
          <a:prstGeom prst="rect">
            <a:avLst/>
          </a:prstGeom>
          <a:noFill/>
          <a:ln w="9525">
            <a:noFill/>
            <a:miter lim="800000"/>
            <a:headEnd/>
            <a:tailEnd/>
          </a:ln>
        </p:spPr>
      </p:pic>
    </p:spTree>
    <p:extLst>
      <p:ext uri="{BB962C8B-B14F-4D97-AF65-F5344CB8AC3E}">
        <p14:creationId xmlns="" xmlns:p14="http://schemas.microsoft.com/office/powerpoint/2010/main" val="13950004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u="sng" dirty="0">
                <a:solidFill>
                  <a:srgbClr val="00B050"/>
                </a:solidFill>
              </a:rPr>
              <a:t> 4 -  Matériel médico-chirurgical destiné à la voie </a:t>
            </a:r>
            <a:r>
              <a:rPr lang="fr-FR" u="sng" dirty="0" smtClean="0">
                <a:solidFill>
                  <a:srgbClr val="00B050"/>
                </a:solidFill>
              </a:rPr>
              <a:t>génito-urinaire</a:t>
            </a:r>
            <a:endParaRPr lang="fr-FR" u="sng" dirty="0">
              <a:solidFill>
                <a:srgbClr val="00B050"/>
              </a:solidFill>
            </a:endParaRPr>
          </a:p>
        </p:txBody>
      </p:sp>
      <p:sp>
        <p:nvSpPr>
          <p:cNvPr id="2" name="Espace réservé du contenu 1"/>
          <p:cNvSpPr>
            <a:spLocks noGrp="1"/>
          </p:cNvSpPr>
          <p:nvPr>
            <p:ph idx="1"/>
          </p:nvPr>
        </p:nvSpPr>
        <p:spPr/>
        <p:txBody>
          <a:bodyPr>
            <a:normAutofit/>
          </a:bodyPr>
          <a:lstStyle/>
          <a:p>
            <a:pPr marL="109728" indent="0">
              <a:buNone/>
            </a:pPr>
            <a:r>
              <a:rPr lang="fr-FR" b="1" dirty="0" smtClean="0">
                <a:solidFill>
                  <a:srgbClr val="FF0000"/>
                </a:solidFill>
              </a:rPr>
              <a:t>1 </a:t>
            </a:r>
            <a:r>
              <a:rPr lang="fr-FR" b="1" dirty="0">
                <a:solidFill>
                  <a:srgbClr val="FF0000"/>
                </a:solidFill>
              </a:rPr>
              <a:t>– Poches et collecteurs d’urine</a:t>
            </a:r>
            <a:endParaRPr lang="fr-FR" dirty="0">
              <a:solidFill>
                <a:srgbClr val="FF0000"/>
              </a:solidFill>
            </a:endParaRPr>
          </a:p>
          <a:p>
            <a:pPr marL="109728" indent="0">
              <a:buNone/>
            </a:pPr>
            <a:r>
              <a:rPr lang="fr-FR" dirty="0" smtClean="0"/>
              <a:t>  Ce </a:t>
            </a:r>
            <a:r>
              <a:rPr lang="fr-FR" dirty="0"/>
              <a:t>sont des systèmes clos destinés à recueillir des urines</a:t>
            </a:r>
            <a:r>
              <a:rPr lang="fr-FR" dirty="0" smtClean="0"/>
              <a:t>.</a:t>
            </a:r>
          </a:p>
          <a:p>
            <a:pPr marL="109728" indent="0">
              <a:buNone/>
            </a:pPr>
            <a:endParaRPr lang="fr-FR" dirty="0"/>
          </a:p>
          <a:p>
            <a:pPr marL="109728" indent="0">
              <a:buNone/>
            </a:pPr>
            <a:endParaRPr lang="fr-FR" dirty="0" smtClean="0"/>
          </a:p>
          <a:p>
            <a:pPr marL="109728" indent="0">
              <a:buNone/>
            </a:pPr>
            <a:endParaRPr lang="fr-FR" dirty="0" smtClean="0"/>
          </a:p>
          <a:p>
            <a:pPr marL="109728" indent="0">
              <a:buNone/>
            </a:pPr>
            <a:endParaRPr lang="fr-FR" dirty="0"/>
          </a:p>
          <a:p>
            <a:pPr marL="109728" indent="0">
              <a:buNone/>
            </a:pPr>
            <a:r>
              <a:rPr lang="fr-FR" b="1" dirty="0" smtClean="0">
                <a:solidFill>
                  <a:srgbClr val="FF0000"/>
                </a:solidFill>
              </a:rPr>
              <a:t>2 </a:t>
            </a:r>
            <a:r>
              <a:rPr lang="fr-FR" b="1" dirty="0">
                <a:solidFill>
                  <a:srgbClr val="FF0000"/>
                </a:solidFill>
              </a:rPr>
              <a:t>– Sondes vésicales sans ballonnet</a:t>
            </a:r>
            <a:endParaRPr lang="fr-FR" dirty="0">
              <a:solidFill>
                <a:srgbClr val="FF0000"/>
              </a:solidFill>
            </a:endParaRPr>
          </a:p>
          <a:p>
            <a:pPr marL="109728" indent="0">
              <a:buNone/>
            </a:pPr>
            <a:r>
              <a:rPr lang="fr-FR" dirty="0" smtClean="0"/>
              <a:t>Elles </a:t>
            </a:r>
            <a:r>
              <a:rPr lang="fr-FR" dirty="0"/>
              <a:t>sont introduites dans la cavité vésicale à travers l’urètre</a:t>
            </a:r>
            <a:r>
              <a:rPr lang="fr-FR" dirty="0" smtClean="0"/>
              <a:t>.</a:t>
            </a:r>
            <a:endParaRPr lang="fr-FR" dirty="0"/>
          </a:p>
        </p:txBody>
      </p:sp>
      <p:pic>
        <p:nvPicPr>
          <p:cNvPr id="4" name="rg_hi" descr="http://t0.gstatic.com/images?q=tbn:ANd9GcREtyRFKQcc9uk7Lv8_Jgz9TXxSCQM8EPo5hqqbzg9eM8OQn6Anog">
            <a:hlinkClick r:id="rId2"/>
          </p:cNvPr>
          <p:cNvPicPr/>
          <p:nvPr/>
        </p:nvPicPr>
        <p:blipFill>
          <a:blip r:embed="rId3" cstate="print"/>
          <a:srcRect/>
          <a:stretch>
            <a:fillRect/>
          </a:stretch>
        </p:blipFill>
        <p:spPr bwMode="auto">
          <a:xfrm>
            <a:off x="5868144" y="5105400"/>
            <a:ext cx="2143125" cy="17526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56176" y="2420888"/>
            <a:ext cx="2371725" cy="18277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rg_hi" descr="http://t2.gstatic.com/images?q=tbn:ANd9GcSnMzn_Getl172vwMH1BOkh31y9qV7tMBjUMsq2jRYx1AfNoa2c">
            <a:hlinkClick r:id="rId5"/>
          </p:cNvPr>
          <p:cNvPicPr/>
          <p:nvPr/>
        </p:nvPicPr>
        <p:blipFill>
          <a:blip r:embed="rId6" cstate="print"/>
          <a:srcRect/>
          <a:stretch>
            <a:fillRect/>
          </a:stretch>
        </p:blipFill>
        <p:spPr bwMode="auto">
          <a:xfrm>
            <a:off x="4204696" y="2420888"/>
            <a:ext cx="1514475" cy="1543050"/>
          </a:xfrm>
          <a:prstGeom prst="rect">
            <a:avLst/>
          </a:prstGeom>
          <a:noFill/>
          <a:ln w="9525">
            <a:noFill/>
            <a:miter lim="800000"/>
            <a:headEnd/>
            <a:tailEnd/>
          </a:ln>
        </p:spPr>
      </p:pic>
    </p:spTree>
    <p:extLst>
      <p:ext uri="{BB962C8B-B14F-4D97-AF65-F5344CB8AC3E}">
        <p14:creationId xmlns="" xmlns:p14="http://schemas.microsoft.com/office/powerpoint/2010/main" val="4065319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109728" indent="0">
              <a:buNone/>
            </a:pPr>
            <a:r>
              <a:rPr lang="fr-FR" b="1" dirty="0">
                <a:solidFill>
                  <a:srgbClr val="FF0000"/>
                </a:solidFill>
              </a:rPr>
              <a:t> 3 – Sondes vésicales à ballonnet</a:t>
            </a:r>
            <a:endParaRPr lang="fr-FR" dirty="0">
              <a:solidFill>
                <a:srgbClr val="FF0000"/>
              </a:solidFill>
            </a:endParaRPr>
          </a:p>
          <a:p>
            <a:pPr marL="109728" indent="0">
              <a:buNone/>
            </a:pPr>
            <a:r>
              <a:rPr lang="fr-FR" dirty="0"/>
              <a:t>Encore appelées sondes de Foley, elles comportent un ou plusieurs canaux et un ou plusieurs ballonnets. Ces sondes sont utilisées pour le lavage de la vessie, le drainage urinaire lors d’intervention urologique et de mesure urodynamique.</a:t>
            </a:r>
          </a:p>
          <a:p>
            <a:endParaRPr lang="fr-FR" dirty="0"/>
          </a:p>
          <a:p>
            <a:endParaRPr lang="fr-FR"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3630232"/>
            <a:ext cx="2292027" cy="2386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83823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109728" indent="0">
              <a:buNone/>
            </a:pPr>
            <a:r>
              <a:rPr lang="fr-FR" b="1" dirty="0">
                <a:solidFill>
                  <a:srgbClr val="FF0000"/>
                </a:solidFill>
              </a:rPr>
              <a:t> 4 – Sondes urétérales</a:t>
            </a:r>
            <a:endParaRPr lang="fr-FR" dirty="0">
              <a:solidFill>
                <a:srgbClr val="FF0000"/>
              </a:solidFill>
            </a:endParaRPr>
          </a:p>
          <a:p>
            <a:pPr marL="109728" indent="0">
              <a:buNone/>
            </a:pPr>
            <a:r>
              <a:rPr lang="fr-FR" dirty="0"/>
              <a:t> Ce sont des sondes en polyuréthanne ou en PVC munies d’un mandrin en acier ou en nylon souple. Elles mesurent environ 70 cm. Elles sont graduées en cm avec des bagues de repères tous les 5 cm. Elles sont utilisées pour le drainage ou l’exploration des voies urinaires hautes. </a:t>
            </a:r>
          </a:p>
          <a:p>
            <a:endParaRPr lang="fr-FR" dirty="0"/>
          </a:p>
        </p:txBody>
      </p:sp>
      <p:pic>
        <p:nvPicPr>
          <p:cNvPr id="4" name="rg_hi" descr="http://t3.gstatic.com/images?q=tbn:ANd9GcTw6UL5jUkN8ISy5JkUXgsGd5RaVg6SixeC2TF_1gEQX7mD62On">
            <a:hlinkClick r:id="rId2"/>
          </p:cNvPr>
          <p:cNvPicPr/>
          <p:nvPr/>
        </p:nvPicPr>
        <p:blipFill>
          <a:blip r:embed="rId3" cstate="print"/>
          <a:srcRect/>
          <a:stretch>
            <a:fillRect/>
          </a:stretch>
        </p:blipFill>
        <p:spPr bwMode="auto">
          <a:xfrm>
            <a:off x="5436096" y="4391025"/>
            <a:ext cx="2086347" cy="1924050"/>
          </a:xfrm>
          <a:prstGeom prst="rect">
            <a:avLst/>
          </a:prstGeom>
          <a:noFill/>
          <a:ln w="9525">
            <a:noFill/>
            <a:miter lim="800000"/>
            <a:headEnd/>
            <a:tailEnd/>
          </a:ln>
        </p:spPr>
      </p:pic>
    </p:spTree>
    <p:extLst>
      <p:ext uri="{BB962C8B-B14F-4D97-AF65-F5344CB8AC3E}">
        <p14:creationId xmlns="" xmlns:p14="http://schemas.microsoft.com/office/powerpoint/2010/main" val="1306508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14500</TotalTime>
  <Words>5506</Words>
  <Application>Microsoft Office PowerPoint</Application>
  <PresentationFormat>Affichage à l'écran (4:3)</PresentationFormat>
  <Paragraphs>650</Paragraphs>
  <Slides>96</Slides>
  <Notes>1</Notes>
  <HiddenSlides>0</HiddenSlides>
  <MMClips>0</MMClips>
  <ScaleCrop>false</ScaleCrop>
  <HeadingPairs>
    <vt:vector size="4" baseType="variant">
      <vt:variant>
        <vt:lpstr>Thème</vt:lpstr>
      </vt:variant>
      <vt:variant>
        <vt:i4>1</vt:i4>
      </vt:variant>
      <vt:variant>
        <vt:lpstr>Titres des diapositives</vt:lpstr>
      </vt:variant>
      <vt:variant>
        <vt:i4>96</vt:i4>
      </vt:variant>
    </vt:vector>
  </HeadingPairs>
  <TitlesOfParts>
    <vt:vector size="9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IV-MATÉRIEL MÉDICO-CHIRURGICAL CONSOMMABLE DE PRATIQUE COURANTE:</vt:lpstr>
      <vt:lpstr>A- Matériel médico-chirurgical destiné à l’abord parentéral</vt:lpstr>
      <vt:lpstr>Diapositive 79</vt:lpstr>
      <vt:lpstr>Diapositive 80</vt:lpstr>
      <vt:lpstr>Diapositive 81</vt:lpstr>
      <vt:lpstr>Diapositive 82</vt:lpstr>
      <vt:lpstr>Diapositive 83</vt:lpstr>
      <vt:lpstr>Diapositive 84</vt:lpstr>
      <vt:lpstr>Diapositive 85</vt:lpstr>
      <vt:lpstr>Diapositive 86</vt:lpstr>
      <vt:lpstr>Diapositive 87</vt:lpstr>
      <vt:lpstr>2 – Matériel médico-chirurgical destiné à l’abord digestif</vt:lpstr>
      <vt:lpstr>Diapositive 89</vt:lpstr>
      <vt:lpstr>Diapositive 90</vt:lpstr>
      <vt:lpstr>3 – Matériel médico-chirurgical destiné à l’abord respiratoire</vt:lpstr>
      <vt:lpstr>Diapositive 92</vt:lpstr>
      <vt:lpstr>Diapositive 93</vt:lpstr>
      <vt:lpstr> 4 -  Matériel médico-chirurgical destiné à la voie génito-urinaire</vt:lpstr>
      <vt:lpstr>Diapositive 95</vt:lpstr>
      <vt:lpstr>Diapositive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hamid</dc:creator>
  <cp:lastModifiedBy>chafik</cp:lastModifiedBy>
  <cp:revision>46</cp:revision>
  <dcterms:created xsi:type="dcterms:W3CDTF">2015-05-04T08:09:54Z</dcterms:created>
  <dcterms:modified xsi:type="dcterms:W3CDTF">2015-05-18T09:53:58Z</dcterms:modified>
</cp:coreProperties>
</file>