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7" r:id="rId10"/>
    <p:sldId id="268" r:id="rId11"/>
    <p:sldId id="272" r:id="rId12"/>
    <p:sldId id="270" r:id="rId13"/>
    <p:sldId id="289" r:id="rId14"/>
    <p:sldId id="273" r:id="rId15"/>
    <p:sldId id="274" r:id="rId16"/>
    <p:sldId id="284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79" r:id="rId25"/>
    <p:sldId id="285" r:id="rId26"/>
    <p:sldId id="283" r:id="rId27"/>
    <p:sldId id="288" r:id="rId28"/>
    <p:sldId id="287" r:id="rId29"/>
    <p:sldId id="286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343"/>
    <a:srgbClr val="FF66CC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C6C3-9028-405C-83C8-109FBA71BC2B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4B1F2-77A6-45DA-B33D-26E369D38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1CCB42A-ED6F-49CA-B700-C89A4ED99C4E}" type="datetimeFigureOut">
              <a:rPr lang="fr-FR" smtClean="0"/>
              <a:pPr/>
              <a:t>30/04/2013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BB9C943-88ED-46AF-98D6-3C0B8239B4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2500306"/>
            <a:ext cx="8715436" cy="193899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p3d extrusionH="57150">
              <a:bevelT w="38100" h="38100" prst="angle"/>
            </a:sp3d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LA VECTORISATION DES MÉDICAMENTS</a:t>
            </a:r>
          </a:p>
          <a:p>
            <a:pPr algn="ctr"/>
            <a:endParaRPr lang="fr-FR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4282" y="428604"/>
            <a:ext cx="8715436" cy="1323439"/>
          </a:xfrm>
          <a:prstGeom prst="rect">
            <a:avLst/>
          </a:prstGeom>
          <a:solidFill>
            <a:srgbClr val="FF4343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FORMES PHARMACEUTIQUE NOUVELLES:</a:t>
            </a:r>
            <a:endParaRPr lang="fr-FR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57356" y="5357826"/>
            <a:ext cx="5214974" cy="584775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PRÉSENTÉ PAR D</a:t>
            </a:r>
            <a:r>
              <a:rPr lang="fr-FR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CHIKH</a:t>
            </a:r>
            <a:endParaRPr lang="fr-F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85720" y="428605"/>
            <a:ext cx="8643998" cy="4513284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fr-FR" dirty="0" smtClean="0"/>
              <a:t>02 types sont distingués:</a:t>
            </a:r>
          </a:p>
          <a:p>
            <a:pPr>
              <a:buBlip>
                <a:blip r:embed="rId3"/>
              </a:buBlip>
            </a:pPr>
            <a:r>
              <a:rPr lang="fr-FR" dirty="0" smtClean="0"/>
              <a:t>les microcapsules </a:t>
            </a:r>
          </a:p>
          <a:p>
            <a:pPr>
              <a:buBlip>
                <a:blip r:embed="rId3"/>
              </a:buBlip>
            </a:pPr>
            <a:r>
              <a:rPr lang="fr-FR" dirty="0" smtClean="0"/>
              <a:t>les microsphères</a:t>
            </a:r>
            <a:r>
              <a:rPr lang="en-US" dirty="0" smtClean="0"/>
              <a:t>.</a:t>
            </a:r>
            <a:endParaRPr lang="fr-FR" dirty="0" smtClean="0">
              <a:cs typeface="Times New Roman" pitchFamily="18" charset="0"/>
            </a:endParaRP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  <a:cs typeface="Times New Roman" pitchFamily="18" charset="0"/>
              </a:rPr>
              <a:t>a)  </a:t>
            </a:r>
            <a:r>
              <a:rPr lang="fr-FR" b="1" u="sng" dirty="0" smtClean="0">
                <a:solidFill>
                  <a:srgbClr val="00B050"/>
                </a:solidFill>
                <a:cs typeface="Times New Roman" pitchFamily="18" charset="0"/>
              </a:rPr>
              <a:t>LES MICROCAPSULES :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cs typeface="Times New Roman" pitchFamily="18" charset="0"/>
              </a:rPr>
              <a:t>Systèmes creux formés d’un réservoir délimité par une paroi polymérique dans laquelle se trouve le principe actif à l’état solide ou liquide.</a:t>
            </a:r>
          </a:p>
          <a:p>
            <a:pPr>
              <a:buFont typeface="Wingdings" pitchFamily="2" charset="2"/>
              <a:buChar char="q"/>
            </a:pPr>
            <a:endParaRPr lang="fr-FR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b="1" u="sng" dirty="0" smtClean="0">
                <a:cs typeface="Times New Roman" pitchFamily="18" charset="0"/>
              </a:rPr>
              <a:t>Matériaux constitutifs : </a:t>
            </a:r>
          </a:p>
          <a:p>
            <a:pPr lvl="1"/>
            <a:r>
              <a:rPr lang="fr-FR" sz="2800" dirty="0" smtClean="0">
                <a:cs typeface="Times New Roman" pitchFamily="18" charset="0"/>
              </a:rPr>
              <a:t>L’</a:t>
            </a:r>
            <a:r>
              <a:rPr lang="fr-FR" sz="2800" dirty="0" err="1" smtClean="0">
                <a:cs typeface="Times New Roman" pitchFamily="18" charset="0"/>
              </a:rPr>
              <a:t>éthylcellulose</a:t>
            </a:r>
            <a:r>
              <a:rPr lang="fr-FR" sz="2800" dirty="0" smtClean="0">
                <a:cs typeface="Times New Roman" pitchFamily="18" charset="0"/>
              </a:rPr>
              <a:t>, </a:t>
            </a:r>
          </a:p>
          <a:p>
            <a:pPr lvl="1"/>
            <a:r>
              <a:rPr lang="fr-FR" sz="2800" dirty="0" smtClean="0">
                <a:cs typeface="Times New Roman" pitchFamily="18" charset="0"/>
              </a:rPr>
              <a:t>La sérum albumine humaine </a:t>
            </a:r>
          </a:p>
          <a:p>
            <a:pPr lvl="1"/>
            <a:r>
              <a:rPr lang="fr-FR" sz="2800" dirty="0" smtClean="0">
                <a:cs typeface="Times New Roman" pitchFamily="18" charset="0"/>
              </a:rPr>
              <a:t>Le copolymère acide lactique-acide glycolique. </a:t>
            </a:r>
          </a:p>
        </p:txBody>
      </p:sp>
      <p:sp>
        <p:nvSpPr>
          <p:cNvPr id="9" name="Oval 16" descr="Grand damier"/>
          <p:cNvSpPr>
            <a:spLocks noChangeArrowheads="1"/>
          </p:cNvSpPr>
          <p:nvPr/>
        </p:nvSpPr>
        <p:spPr bwMode="auto">
          <a:xfrm>
            <a:off x="5929322" y="3571876"/>
            <a:ext cx="1296988" cy="1152525"/>
          </a:xfrm>
          <a:prstGeom prst="ellipse">
            <a:avLst/>
          </a:prstGeom>
          <a:pattFill prst="lgCheck">
            <a:fgClr>
              <a:schemeClr val="accent1"/>
            </a:fgClr>
            <a:bgClr>
              <a:schemeClr val="bg1"/>
            </a:bgClr>
          </a:patt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929322" y="4929198"/>
            <a:ext cx="142876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microcapsule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786710" y="3714752"/>
            <a:ext cx="6429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PA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7643834" y="471488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ENVELOPPE</a:t>
            </a:r>
            <a:endParaRPr lang="fr-FR" b="1" dirty="0"/>
          </a:p>
        </p:txBody>
      </p:sp>
      <p:cxnSp>
        <p:nvCxnSpPr>
          <p:cNvPr id="18" name="Connecteur droit avec flèche 17"/>
          <p:cNvCxnSpPr>
            <a:stCxn id="15" idx="1"/>
          </p:cNvCxnSpPr>
          <p:nvPr/>
        </p:nvCxnSpPr>
        <p:spPr>
          <a:xfrm rot="10800000" flipV="1">
            <a:off x="6858016" y="3899418"/>
            <a:ext cx="928694" cy="101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6" idx="1"/>
          </p:cNvCxnSpPr>
          <p:nvPr/>
        </p:nvCxnSpPr>
        <p:spPr>
          <a:xfrm rot="10800000">
            <a:off x="7000892" y="4572008"/>
            <a:ext cx="642942" cy="327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57166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fr-FR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LES MICROSPHÈRES:</a:t>
            </a:r>
          </a:p>
          <a:p>
            <a:endParaRPr lang="fr-FR" sz="28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Systèmes pleins formés d’une matrice polymérique dans laquelle le principe actif est dispersé ou dissous.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800" b="1" u="sng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Matériaux constitutifs:</a:t>
            </a:r>
          </a:p>
          <a:p>
            <a:pPr lvl="1"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Composés non polymères : la cire de carnauba et l’alcool cétylique officinal</a:t>
            </a:r>
          </a:p>
          <a:p>
            <a:pPr lvl="1"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polymères naturels (polysaccharides et sérum albumine) </a:t>
            </a:r>
          </a:p>
          <a:p>
            <a:pPr lvl="1"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polymères synthétiques (polyesters biodégradables issus de l’acide lactique et glycolique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15" descr="80 %"/>
          <p:cNvSpPr>
            <a:spLocks noChangeArrowheads="1"/>
          </p:cNvSpPr>
          <p:nvPr/>
        </p:nvSpPr>
        <p:spPr bwMode="auto">
          <a:xfrm>
            <a:off x="7500958" y="4857760"/>
            <a:ext cx="1296988" cy="1152525"/>
          </a:xfrm>
          <a:prstGeom prst="ellipse">
            <a:avLst/>
          </a:prstGeom>
          <a:pattFill prst="pct80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072198" y="4786322"/>
            <a:ext cx="78581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PA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572132" y="578645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FF00"/>
                </a:solidFill>
              </a:rPr>
              <a:t>matrice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500958" y="6215082"/>
            <a:ext cx="142876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Microsphère</a:t>
            </a:r>
            <a:endParaRPr lang="fr-FR" b="1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6572264" y="5500702"/>
            <a:ext cx="135732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4" idx="3"/>
          </p:cNvCxnSpPr>
          <p:nvPr/>
        </p:nvCxnSpPr>
        <p:spPr>
          <a:xfrm>
            <a:off x="6858016" y="4970988"/>
            <a:ext cx="1071570" cy="386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85720" y="285728"/>
            <a:ext cx="86439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AVANTAGES :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Concentration efficace pendant un temps ± long 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Focalisation plus grande au sein de la tumeur + taux plasmatique moindre                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diminution des effets secondaires 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Réduction de la quantité du PA à administrer 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Potentialité de l’effet anti-tumoral par l’effet mécanique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857627"/>
            <a:ext cx="3143272" cy="296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7158" y="571480"/>
            <a:ext cx="85011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III-VECTEURS DE II </a:t>
            </a:r>
            <a:r>
              <a:rPr lang="fr-FR" sz="2800" b="1" u="sng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GÉNÉRATION</a:t>
            </a:r>
          </a:p>
          <a:p>
            <a:endParaRPr lang="fr-FR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Vecteurs dont la taille est &lt; 1 µm  administrés par voie générale sans nécessiter un mode d’introduction particulier.</a:t>
            </a: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On distingue: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Vecteurs passifs.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Vecteurs actifs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Vecteurs furtifs</a:t>
            </a:r>
          </a:p>
          <a:p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928670"/>
            <a:ext cx="85011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1-VECTEURS COLLOÏDAUX PASSIFS :</a:t>
            </a:r>
          </a:p>
          <a:p>
            <a:endParaRPr lang="fr-FR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Dits passifs car la distribution du PA dans l’organisme est imposée par les caractéristiques physico-chimiques et dimensionnelles du vecteur.</a:t>
            </a:r>
          </a:p>
          <a:p>
            <a:pPr>
              <a:buFont typeface="Wingdings" pitchFamily="2" charset="2"/>
              <a:buChar char="v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On distingue :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liposomes.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nanoparticules: Nanosphères et Nanocapsules.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44" y="428604"/>
            <a:ext cx="59293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LES LIPOSOMES: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 sont de petites vésicules sphériques constituées d’une ou de plusieurs bicouches de nature phospholipidiques et dont le centre est occupé par une cavité aqueuse.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Selon sa nature ,le PA peut se loger soit dans la cavité aqueuse soit dans la paroi lipidique.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714356"/>
            <a:ext cx="2169036" cy="2014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cholesterol dans la bicouch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500438"/>
            <a:ext cx="3047708" cy="2149625"/>
          </a:xfrm>
          <a:prstGeom prst="rect">
            <a:avLst/>
          </a:prstGeom>
          <a:noFill/>
        </p:spPr>
      </p:pic>
      <p:pic>
        <p:nvPicPr>
          <p:cNvPr id="6" name="Picture 6" descr="phospholipid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429000"/>
            <a:ext cx="4191000" cy="222885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6786578" y="2928934"/>
            <a:ext cx="1714512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/>
              <a:t>LIPOSOME</a:t>
            </a:r>
            <a:endParaRPr lang="fr-FR" sz="20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14282" y="5857892"/>
            <a:ext cx="2857520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Bicouche phospholipidique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357686" y="5857892"/>
            <a:ext cx="300039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Structure d’un phospholipide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57224" y="1000108"/>
            <a:ext cx="7858180" cy="442118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42844" y="42860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fr-FR" sz="2000" b="1" u="sng" dirty="0" smtClean="0">
                <a:solidFill>
                  <a:srgbClr val="7030A0"/>
                </a:solidFill>
                <a:latin typeface="Times" pitchFamily="18" charset="0"/>
              </a:rPr>
              <a:t>CLASSIFICATION:</a:t>
            </a:r>
            <a:r>
              <a:rPr lang="fr-FR" sz="2400" b="1" dirty="0" smtClean="0">
                <a:latin typeface="Times" pitchFamily="18" charset="0"/>
              </a:rPr>
              <a:t> </a:t>
            </a:r>
          </a:p>
          <a:p>
            <a:endParaRPr lang="fr-FR" sz="2400" b="1" dirty="0">
              <a:latin typeface="Times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2910" y="5572140"/>
            <a:ext cx="7429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>
                <a:solidFill>
                  <a:srgbClr val="FF66CC"/>
                </a:solidFill>
              </a:rPr>
              <a:t>LUV: </a:t>
            </a:r>
            <a:r>
              <a:rPr lang="fr-FR" sz="2000" b="1" dirty="0" smtClean="0"/>
              <a:t>large </a:t>
            </a:r>
            <a:r>
              <a:rPr lang="fr-FR" sz="2000" b="1" dirty="0" err="1" smtClean="0"/>
              <a:t>unilamellar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vesicule</a:t>
            </a:r>
            <a:endParaRPr lang="fr-FR" sz="2000" b="1" dirty="0" smtClean="0"/>
          </a:p>
          <a:p>
            <a:r>
              <a:rPr lang="fr-FR" sz="2000" b="1" u="sng" dirty="0" smtClean="0">
                <a:solidFill>
                  <a:srgbClr val="FF66CC"/>
                </a:solidFill>
              </a:rPr>
              <a:t>MLV</a:t>
            </a:r>
            <a:r>
              <a:rPr lang="fr-FR" sz="2000" b="1" dirty="0" smtClean="0"/>
              <a:t>: multi </a:t>
            </a:r>
            <a:r>
              <a:rPr lang="fr-FR" sz="2000" b="1" dirty="0" err="1" smtClean="0"/>
              <a:t>lamellar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vesicule</a:t>
            </a:r>
            <a:endParaRPr lang="fr-FR" sz="2000" b="1" dirty="0" smtClean="0"/>
          </a:p>
          <a:p>
            <a:r>
              <a:rPr lang="fr-FR" sz="2000" b="1" u="sng" dirty="0" smtClean="0">
                <a:solidFill>
                  <a:srgbClr val="FF66CC"/>
                </a:solidFill>
              </a:rPr>
              <a:t>SUV</a:t>
            </a:r>
            <a:r>
              <a:rPr lang="fr-FR" sz="2000" b="1" dirty="0" smtClean="0"/>
              <a:t>: </a:t>
            </a:r>
            <a:r>
              <a:rPr lang="fr-FR" sz="2000" b="1" dirty="0" err="1" smtClean="0"/>
              <a:t>small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unilamellar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vesicule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7154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NANOCAPSULES:</a:t>
            </a:r>
          </a:p>
          <a:p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« Systèmes colloïdaux de type réservoirs : constituées d’un noyau central généralement liquide entouré par une mince paroi de polymères. »</a:t>
            </a:r>
          </a:p>
          <a:p>
            <a:endParaRPr lang="fr-FR" sz="2400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4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Polymères utilisés :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Polymères synthétiques biodégradables: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Polyalkylcyanoacrylate.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Polybutylcyanoacrylate.</a:t>
            </a:r>
          </a:p>
          <a:p>
            <a:r>
              <a:rPr lang="fr-FR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Polymères naturelles: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Albumine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gélatine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715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Palatino Linotype" pitchFamily="18" charset="0"/>
              </a:rPr>
              <a:t>c) </a:t>
            </a:r>
            <a:r>
              <a:rPr lang="fr-FR" sz="2400" b="1" u="sng" dirty="0" smtClean="0">
                <a:solidFill>
                  <a:srgbClr val="00B050"/>
                </a:solidFill>
                <a:latin typeface="Palatino Linotype" pitchFamily="18" charset="0"/>
              </a:rPr>
              <a:t>NANOSPHÈRES:</a:t>
            </a:r>
          </a:p>
          <a:p>
            <a:endParaRPr lang="fr-FR" sz="2400" b="1" u="sng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r>
              <a:rPr lang="fr-FR" sz="2400" b="1" dirty="0" smtClean="0">
                <a:latin typeface="Palatino Linotype" pitchFamily="18" charset="0"/>
              </a:rPr>
              <a:t>« Systèmes matriciels de taille colloïdale généralement constitués de polymères</a:t>
            </a:r>
            <a:r>
              <a:rPr lang="fr-FR" sz="2400" dirty="0" smtClean="0">
                <a:latin typeface="Palatino Linotype" pitchFamily="18" charset="0"/>
              </a:rPr>
              <a:t>. »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Le PA peut être dispersé ou dissous dans la matrice 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Il est libéré soit par diffusion soit par biodégradation du polymère.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Les polymères utilisés pour la préparation sont identiques à ceux utilisé pour les Nanocapsules.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3" name="Picture 4" descr="nanospheres_S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286256"/>
            <a:ext cx="2057400" cy="1890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28604"/>
            <a:ext cx="9144000" cy="46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DEVENIR  IN VIVO DES VECTEURS COLLOÏDAUX PASSIFS:</a:t>
            </a:r>
          </a:p>
          <a:p>
            <a:endParaRPr lang="fr-FR" sz="20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Administration par voie IV.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Opsonisation ( Ig G ,fibronectines…).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vecteurs recouverts d’opsonines sont rapidement phagocytés par les macrophages.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Il y a également capture rapide par les cellules hépatiques, rate, moelle osseuse (Système réticulo-endothélial).</a:t>
            </a:r>
          </a:p>
          <a:p>
            <a:pPr>
              <a:lnSpc>
                <a:spcPct val="90000"/>
              </a:lnSpc>
            </a:pP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Conséquence: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 PA associé à ces vecteurs est retiré de la circulation sanguine et concentré dans ces organes.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214818"/>
            <a:ext cx="6286544" cy="2432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00042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 smtClean="0">
                <a:solidFill>
                  <a:srgbClr val="FF0000"/>
                </a:solidFill>
              </a:rPr>
              <a:t>PLAN DU COURS:</a:t>
            </a:r>
          </a:p>
          <a:p>
            <a:r>
              <a:rPr lang="fr-FR" sz="2800" dirty="0" smtClean="0"/>
              <a:t> Introduction</a:t>
            </a:r>
          </a:p>
          <a:p>
            <a:r>
              <a:rPr lang="fr-FR" sz="2800" dirty="0" smtClean="0"/>
              <a:t> I -Notions générales</a:t>
            </a:r>
          </a:p>
          <a:p>
            <a:pPr marL="914400" lvl="1" indent="-457200">
              <a:buFont typeface="+mj-lt"/>
              <a:buAutoNum type="arabicParenR"/>
            </a:pPr>
            <a:r>
              <a:rPr lang="fr-FR" sz="2800" dirty="0" smtClean="0"/>
              <a:t>       Définition</a:t>
            </a:r>
          </a:p>
          <a:p>
            <a:pPr marL="914400" lvl="1" indent="-457200">
              <a:buFont typeface="+mj-lt"/>
              <a:buAutoNum type="arabicParenR"/>
            </a:pPr>
            <a:r>
              <a:rPr lang="fr-FR" sz="2800" dirty="0" smtClean="0"/>
              <a:t>       Principe</a:t>
            </a:r>
          </a:p>
          <a:p>
            <a:pPr marL="914400" lvl="1" indent="-457200">
              <a:buFont typeface="+mj-lt"/>
              <a:buAutoNum type="arabicParenR"/>
            </a:pPr>
            <a:r>
              <a:rPr lang="fr-FR" sz="2800" dirty="0" smtClean="0"/>
              <a:t>       Potentialités d’application</a:t>
            </a:r>
          </a:p>
          <a:p>
            <a:pPr marL="914400" lvl="1" indent="-457200">
              <a:buFont typeface="+mj-lt"/>
              <a:buAutoNum type="arabicParenR"/>
            </a:pPr>
            <a:r>
              <a:rPr lang="fr-FR" sz="2800" dirty="0" smtClean="0"/>
              <a:t>       Caractéristiques d’un bon vecteur</a:t>
            </a:r>
          </a:p>
          <a:p>
            <a:pPr marL="914400" lvl="1" indent="-457200">
              <a:buFont typeface="+mj-lt"/>
              <a:buAutoNum type="arabicParenR"/>
            </a:pPr>
            <a:r>
              <a:rPr lang="fr-FR" sz="2800" dirty="0" smtClean="0"/>
              <a:t>       Classification</a:t>
            </a:r>
          </a:p>
          <a:p>
            <a:r>
              <a:rPr lang="fr-FR" sz="2800" dirty="0" smtClean="0"/>
              <a:t>II-  Vecteurs de I</a:t>
            </a:r>
            <a:r>
              <a:rPr lang="fr-FR" sz="2800" baseline="30000" dirty="0" smtClean="0"/>
              <a:t>ère </a:t>
            </a:r>
            <a:r>
              <a:rPr lang="fr-FR" sz="2800" dirty="0" smtClean="0"/>
              <a:t>génération.</a:t>
            </a:r>
          </a:p>
          <a:p>
            <a:r>
              <a:rPr lang="fr-FR" sz="2800" dirty="0" smtClean="0"/>
              <a:t>III-Vecteurs de II </a:t>
            </a:r>
            <a:r>
              <a:rPr lang="fr-FR" sz="2800" baseline="30000" dirty="0" smtClean="0"/>
              <a:t>ère</a:t>
            </a:r>
            <a:r>
              <a:rPr lang="fr-FR" sz="2800" dirty="0" smtClean="0"/>
              <a:t> génération.</a:t>
            </a:r>
          </a:p>
          <a:p>
            <a:r>
              <a:rPr lang="fr-FR" sz="2800" dirty="0" smtClean="0"/>
              <a:t>III-Vecteurs de III </a:t>
            </a:r>
            <a:r>
              <a:rPr lang="fr-FR" sz="2800" baseline="30000" dirty="0" smtClean="0"/>
              <a:t>ère</a:t>
            </a:r>
            <a:r>
              <a:rPr lang="fr-FR" sz="2800" dirty="0" smtClean="0"/>
              <a:t> génération.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7868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b="1" u="sng" dirty="0" smtClean="0">
                <a:solidFill>
                  <a:srgbClr val="7030A0"/>
                </a:solidFill>
                <a:latin typeface="Palatino Linotype" pitchFamily="18" charset="0"/>
              </a:rPr>
              <a:t>APPLICATIONS THÉRAPEUTIQUES :</a:t>
            </a:r>
            <a:endParaRPr lang="fr-FR" sz="2800" b="1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endParaRPr lang="fr-FR" sz="2800" dirty="0" smtClean="0">
              <a:latin typeface="Palatino Linotype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fr-FR" sz="2800" u="sng" dirty="0" smtClean="0">
                <a:solidFill>
                  <a:srgbClr val="FF66CC"/>
                </a:solidFill>
                <a:latin typeface="Palatino Linotype" pitchFamily="18" charset="0"/>
              </a:rPr>
              <a:t>Chimiothérapie anticancéreuse </a:t>
            </a:r>
            <a:r>
              <a:rPr lang="fr-FR" sz="2800" dirty="0" smtClean="0">
                <a:solidFill>
                  <a:srgbClr val="FF66CC"/>
                </a:solidFill>
                <a:latin typeface="Palatino Linotype" pitchFamily="18" charset="0"/>
              </a:rPr>
              <a:t>:</a:t>
            </a:r>
            <a:r>
              <a:rPr lang="fr-FR" sz="2800" dirty="0" smtClean="0">
                <a:solidFill>
                  <a:srgbClr val="FF66CC"/>
                </a:solidFill>
                <a:latin typeface="Palatino Linotype" pitchFamily="18" charset="0"/>
                <a:sym typeface="Wingdings" pitchFamily="2" charset="2"/>
              </a:rPr>
              <a:t> </a:t>
            </a:r>
            <a:r>
              <a:rPr lang="fr-FR" sz="2800" dirty="0" smtClean="0">
                <a:latin typeface="Palatino Linotype" pitchFamily="18" charset="0"/>
                <a:sym typeface="Wingdings" pitchFamily="2" charset="2"/>
              </a:rPr>
              <a:t>(</a:t>
            </a:r>
            <a:r>
              <a:rPr lang="fr-FR" sz="2800" dirty="0" err="1" smtClean="0">
                <a:latin typeface="Palatino Linotype" pitchFamily="18" charset="0"/>
                <a:sym typeface="Wingdings" pitchFamily="2" charset="2"/>
              </a:rPr>
              <a:t>D</a:t>
            </a:r>
            <a:r>
              <a:rPr lang="fr-FR" sz="2800" dirty="0" err="1" smtClean="0">
                <a:latin typeface="Palatino Linotype" pitchFamily="18" charset="0"/>
              </a:rPr>
              <a:t>oxoribucine</a:t>
            </a:r>
            <a:r>
              <a:rPr lang="fr-FR" sz="2800" dirty="0" smtClean="0">
                <a:latin typeface="Palatino Linotype" pitchFamily="18" charset="0"/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fr-FR" sz="2800" dirty="0" smtClean="0">
                <a:latin typeface="Palatino Linotype" pitchFamily="18" charset="0"/>
              </a:rPr>
              <a:t>Diminution de la toxicité cardiaque de la </a:t>
            </a:r>
            <a:r>
              <a:rPr lang="fr-FR" sz="2800" dirty="0" err="1" smtClean="0">
                <a:latin typeface="Palatino Linotype" pitchFamily="18" charset="0"/>
              </a:rPr>
              <a:t>doxoribucine</a:t>
            </a:r>
            <a:r>
              <a:rPr lang="fr-FR" sz="2800" dirty="0" smtClean="0">
                <a:latin typeface="Palatino Linotype" pitchFamily="18" charset="0"/>
              </a:rPr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fr-FR" sz="2800" dirty="0" smtClean="0">
                <a:latin typeface="Palatino Linotype" pitchFamily="18" charset="0"/>
              </a:rPr>
              <a:t>Ciblage  du cancer du foie et de la rate .</a:t>
            </a:r>
          </a:p>
          <a:p>
            <a:pPr lvl="0"/>
            <a:endParaRPr lang="fr-FR" sz="2800" dirty="0" smtClean="0">
              <a:latin typeface="Palatino Linotype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fr-FR" sz="2800" u="sng" dirty="0" smtClean="0">
                <a:solidFill>
                  <a:srgbClr val="FF66CC"/>
                </a:solidFill>
                <a:latin typeface="Palatino Linotype" pitchFamily="18" charset="0"/>
              </a:rPr>
              <a:t>Thérapie antimicrobienne :(</a:t>
            </a:r>
            <a:r>
              <a:rPr lang="fr-FR" sz="2800" dirty="0" err="1" smtClean="0">
                <a:latin typeface="Palatino Linotype" pitchFamily="18" charset="0"/>
              </a:rPr>
              <a:t>amphotéricine</a:t>
            </a:r>
            <a:r>
              <a:rPr lang="fr-FR" sz="2800" dirty="0" smtClean="0">
                <a:latin typeface="Palatino Linotype" pitchFamily="18" charset="0"/>
              </a:rPr>
              <a:t> B)</a:t>
            </a:r>
          </a:p>
          <a:p>
            <a:pPr lvl="0">
              <a:buFont typeface="Wingdings" pitchFamily="2" charset="2"/>
              <a:buChar char="Ø"/>
            </a:pPr>
            <a:r>
              <a:rPr lang="fr-FR" sz="2800" dirty="0" smtClean="0">
                <a:latin typeface="Palatino Linotype" pitchFamily="18" charset="0"/>
              </a:rPr>
              <a:t>Augmentation de l’activité antimicrobien par amélioration de la diffusion intracellulaire  d’antibiotiques .</a:t>
            </a:r>
          </a:p>
          <a:p>
            <a:pPr lvl="0">
              <a:buFont typeface="Wingdings" pitchFamily="2" charset="2"/>
              <a:buChar char="Ø"/>
            </a:pPr>
            <a:r>
              <a:rPr lang="fr-FR" sz="2800" dirty="0" smtClean="0">
                <a:latin typeface="Palatino Linotype" pitchFamily="18" charset="0"/>
              </a:rPr>
              <a:t>Diminution de la toxicité rénale de l’amphotéricine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572560" cy="517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70C0"/>
                </a:solidFill>
                <a:latin typeface="Palatino Linotype" pitchFamily="18" charset="0"/>
              </a:rPr>
              <a:t>2-VECTEURS COLLOÏDAUX ACTIFS:</a:t>
            </a:r>
          </a:p>
          <a:p>
            <a:endParaRPr lang="fr-FR" sz="2800" b="1" u="sng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84138" indent="98425">
              <a:lnSpc>
                <a:spcPct val="90000"/>
              </a:lnSpc>
            </a:pPr>
            <a:r>
              <a:rPr lang="fr-FR" sz="2800" b="1" dirty="0" smtClean="0">
                <a:latin typeface="Palatino Linotype" pitchFamily="18" charset="0"/>
              </a:rPr>
              <a:t> </a:t>
            </a:r>
            <a:r>
              <a:rPr lang="fr-FR" sz="2800" b="1" u="sng" dirty="0" smtClean="0">
                <a:solidFill>
                  <a:srgbClr val="00B050"/>
                </a:solidFill>
                <a:latin typeface="Palatino Linotype" pitchFamily="18" charset="0"/>
              </a:rPr>
              <a:t>a) LES LIPOSOMES pH SENSIBLES:</a:t>
            </a:r>
          </a:p>
          <a:p>
            <a:pPr marL="84138" indent="98425">
              <a:lnSpc>
                <a:spcPct val="90000"/>
              </a:lnSpc>
            </a:pPr>
            <a:endParaRPr lang="fr-FR" sz="2800" b="1" u="sng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84138" indent="98425">
              <a:buBlip>
                <a:blip r:embed="rId2"/>
              </a:buBlip>
            </a:pPr>
            <a:r>
              <a:rPr lang="fr-FR" sz="2800" dirty="0" smtClean="0">
                <a:latin typeface="Palatino Linotype" pitchFamily="18" charset="0"/>
              </a:rPr>
              <a:t> Ces liposomes   libèrent leur contenu au niveau des tissus dont le pH est inférieur à 7, qui est d</a:t>
            </a:r>
            <a:r>
              <a:rPr lang="en-US" sz="2800" dirty="0" smtClean="0">
                <a:latin typeface="Palatino Linotype" pitchFamily="18" charset="0"/>
              </a:rPr>
              <a:t>û à un </a:t>
            </a:r>
            <a:r>
              <a:rPr lang="en-US" sz="2800" dirty="0" err="1" smtClean="0">
                <a:latin typeface="Palatino Linotype" pitchFamily="18" charset="0"/>
              </a:rPr>
              <a:t>métabolisme</a:t>
            </a:r>
            <a:r>
              <a:rPr lang="en-US" sz="2800" dirty="0" smtClean="0">
                <a:latin typeface="Palatino Linotype" pitchFamily="18" charset="0"/>
              </a:rPr>
              <a:t> </a:t>
            </a:r>
            <a:r>
              <a:rPr lang="en-US" sz="2800" dirty="0" err="1" smtClean="0">
                <a:latin typeface="Palatino Linotype" pitchFamily="18" charset="0"/>
              </a:rPr>
              <a:t>élevé</a:t>
            </a:r>
            <a:r>
              <a:rPr lang="en-US" sz="2800" dirty="0" smtClean="0">
                <a:latin typeface="Palatino Linotype" pitchFamily="18" charset="0"/>
              </a:rPr>
              <a:t> : t</a:t>
            </a:r>
            <a:r>
              <a:rPr lang="fr-FR" sz="2800" dirty="0" err="1" smtClean="0">
                <a:latin typeface="Palatino Linotype" pitchFamily="18" charset="0"/>
              </a:rPr>
              <a:t>umeurs</a:t>
            </a:r>
            <a:r>
              <a:rPr lang="fr-FR" sz="2800" dirty="0" smtClean="0">
                <a:latin typeface="Palatino Linotype" pitchFamily="18" charset="0"/>
              </a:rPr>
              <a:t> et métastases.</a:t>
            </a:r>
          </a:p>
          <a:p>
            <a:pPr marL="84138" indent="98425"/>
            <a:endParaRPr lang="fr-FR" sz="2800" dirty="0" smtClean="0">
              <a:latin typeface="Palatino Linotype" pitchFamily="18" charset="0"/>
            </a:endParaRPr>
          </a:p>
          <a:p>
            <a:pPr marL="84138" indent="98425">
              <a:buBlip>
                <a:blip r:embed="rId2"/>
              </a:buBlip>
            </a:pPr>
            <a:r>
              <a:rPr lang="fr-FR" sz="2800" b="1" dirty="0" smtClean="0">
                <a:latin typeface="Palatino Linotype" pitchFamily="18" charset="0"/>
              </a:rPr>
              <a:t> I</a:t>
            </a:r>
            <a:r>
              <a:rPr lang="fr-FR" sz="2800" dirty="0" smtClean="0">
                <a:latin typeface="Palatino Linotype" pitchFamily="18" charset="0"/>
              </a:rPr>
              <a:t>ls sont préparés à partir d’un phospholipide particulier , la </a:t>
            </a:r>
            <a:r>
              <a:rPr lang="fr-FR" sz="2800" b="1" dirty="0" err="1" smtClean="0">
                <a:solidFill>
                  <a:schemeClr val="accent5">
                    <a:lumMod val="50000"/>
                  </a:schemeClr>
                </a:solidFill>
                <a:latin typeface="Palatino Linotype" pitchFamily="18" charset="0"/>
              </a:rPr>
              <a:t>dioleylphosphatidyl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  <a:latin typeface="Palatino Linotype" pitchFamily="18" charset="0"/>
              </a:rPr>
              <a:t> éthanolamine</a:t>
            </a:r>
            <a:r>
              <a:rPr lang="fr-FR" sz="2800" dirty="0" smtClean="0">
                <a:latin typeface="Palatino Linotype" pitchFamily="18" charset="0"/>
              </a:rPr>
              <a:t>. </a:t>
            </a:r>
          </a:p>
          <a:p>
            <a:pPr marL="84138" indent="98425">
              <a:buBlip>
                <a:blip r:embed="rId2"/>
              </a:buBlip>
            </a:pPr>
            <a:r>
              <a:rPr lang="fr-FR" sz="2800" dirty="0" smtClean="0">
                <a:latin typeface="Palatino Linotype" pitchFamily="18" charset="0"/>
              </a:rPr>
              <a:t>Leur  structure vésiculaire est déstabilisé à pH acide.</a:t>
            </a:r>
            <a:endParaRPr lang="fr-FR" sz="28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428604"/>
            <a:ext cx="864399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LIPOSOMES THERMOSENSIBLES: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Ce sont des liposomes dont la température de transition de phase (Tc) est supérieure à la température physiologique.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Ils sont préparés à partir d’un mélange </a:t>
            </a:r>
            <a:r>
              <a:rPr lang="fr-FR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dipalmitoyl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et de </a:t>
            </a:r>
            <a:r>
              <a:rPr lang="fr-FR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diastéaroyl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phosphatidylcholine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dont la 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Tc ≈ 42°C.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En dessous de cette température les liposomes sont à l’état «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GEL »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Au dessus de Tc c’est l’état «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FLUIDE »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=&gt;grande perméabilité vis-à-vis des PAs.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création d’une hyperthermie locale (micro ondes ) au niveau du tissus cible ( tumeur par exemple)  permet une libération maximale du PA 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64399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B050"/>
                </a:solidFill>
                <a:cs typeface="Times New Roman" pitchFamily="18" charset="0"/>
              </a:rPr>
              <a:t>c- LES VECTEURS MAGNÉTIQUES:</a:t>
            </a:r>
          </a:p>
          <a:p>
            <a:endParaRPr lang="fr-FR" sz="2800" dirty="0" smtClean="0"/>
          </a:p>
          <a:p>
            <a:pPr>
              <a:buBlip>
                <a:blip r:embed="rId2"/>
              </a:buBlip>
            </a:pPr>
            <a:r>
              <a:rPr lang="fr-FR" sz="2800" dirty="0" smtClean="0"/>
              <a:t> Ce sont des systèmes colloïdaux (liposomes, nanoparticules) chargés avec des particules magnétiques.</a:t>
            </a:r>
          </a:p>
          <a:p>
            <a:pPr>
              <a:buBlip>
                <a:blip r:embed="rId2"/>
              </a:buBlip>
            </a:pPr>
            <a:r>
              <a:rPr lang="fr-FR" sz="2800" dirty="0" smtClean="0"/>
              <a:t>La distribution est modifiée par un champs magnétique extracorporel  appliqué localement.</a:t>
            </a:r>
          </a:p>
          <a:p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28604"/>
            <a:ext cx="88582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3-VECTEURS COLLOÏDAUX FURTIFS: </a:t>
            </a:r>
            <a:endParaRPr lang="fr-FR" sz="2400" b="1" dirty="0" smtClean="0"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b="1" u="sng" dirty="0" smtClean="0">
                <a:solidFill>
                  <a:srgbClr val="00B050"/>
                </a:solidFill>
                <a:latin typeface="Palatino Linotype" pitchFamily="18" charset="0"/>
              </a:rPr>
              <a:t>Principe: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 Recouvrement des vecteurs passifs  par des polymères hydrophiles et flexibles =&gt; empêche les opsonines de s’adsorber à leur surface =&gt; prolongation de la résidence vasculaire.</a:t>
            </a:r>
          </a:p>
          <a:p>
            <a:pPr>
              <a:buFont typeface="Courier New" pitchFamily="49" charset="0"/>
              <a:buChar char="o"/>
            </a:pPr>
            <a:endParaRPr lang="fr-FR" sz="2400" dirty="0" smtClean="0">
              <a:latin typeface="Palatino Linotype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Polymères utilisées: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PEG.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Polysaccharides.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err="1" smtClean="0">
                <a:latin typeface="Palatino Linotype" pitchFamily="18" charset="0"/>
              </a:rPr>
              <a:t>poloxamines</a:t>
            </a:r>
            <a:r>
              <a:rPr lang="fr-FR" sz="2400" dirty="0" smtClean="0">
                <a:latin typeface="Palatino Linotype" pitchFamily="18" charset="0"/>
              </a:rPr>
              <a:t>  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500438"/>
            <a:ext cx="298132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ZoneTexte 8"/>
          <p:cNvSpPr txBox="1"/>
          <p:nvPr/>
        </p:nvSpPr>
        <p:spPr>
          <a:xfrm>
            <a:off x="6715108" y="5929330"/>
            <a:ext cx="242889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Opsonines repoussées</a:t>
            </a:r>
            <a:endParaRPr lang="fr-FR" b="1" dirty="0"/>
          </a:p>
        </p:txBody>
      </p:sp>
      <p:cxnSp>
        <p:nvCxnSpPr>
          <p:cNvPr id="11" name="Connecteur droit avec flèche 10"/>
          <p:cNvCxnSpPr/>
          <p:nvPr/>
        </p:nvCxnSpPr>
        <p:spPr>
          <a:xfrm rot="16200000" flipV="1">
            <a:off x="6750859" y="5322107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428992" y="5857892"/>
            <a:ext cx="178595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Vecteur peggylé</a:t>
            </a:r>
            <a:endParaRPr lang="fr-FR" b="1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4572000" y="5143512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929066"/>
            <a:ext cx="48196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6824134" y="6000768"/>
            <a:ext cx="231986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Endothélium tumoral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14810" y="6000768"/>
            <a:ext cx="207170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Endothélium sain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428604"/>
            <a:ext cx="8858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fr-FR" sz="3200" b="1" u="sng" dirty="0" smtClean="0">
                <a:solidFill>
                  <a:srgbClr val="00B050"/>
                </a:solidFill>
                <a:latin typeface="Palatino Linotype" pitchFamily="18" charset="0"/>
              </a:rPr>
              <a:t>INTÉRÊTS:</a:t>
            </a:r>
          </a:p>
          <a:p>
            <a:pPr>
              <a:buBlip>
                <a:blip r:embed="rId3"/>
              </a:buBlip>
            </a:pPr>
            <a:endParaRPr lang="fr-FR" sz="3200" b="1" u="sng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3200" dirty="0" smtClean="0">
                <a:latin typeface="Palatino Linotype" pitchFamily="18" charset="0"/>
              </a:rPr>
              <a:t>Ces vecteurs ont une probabilité importante de traverser des endothéliums vasculaires de perméabilité accrue comme ceux localisé au niveau des tumeurs ou des foyers infectieux.</a:t>
            </a:r>
          </a:p>
          <a:p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0"/>
            <a:ext cx="58579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IV- VECTEURS DE 3</a:t>
            </a:r>
            <a:r>
              <a:rPr lang="fr-FR" sz="2800" b="1" u="sng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eme</a:t>
            </a:r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GÉNÉRATION: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La conception de ces vecteurs de 3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génération nécessite la construction  d’édifices supramoléculaires composés : 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66" y="642918"/>
            <a:ext cx="3071834" cy="229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285720" y="3571876"/>
            <a:ext cx="85725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Blip>
                <a:blip r:embed="rId3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d’une particule type liposome ou nanoparticule, </a:t>
            </a:r>
          </a:p>
          <a:p>
            <a:pPr lvl="0" algn="just">
              <a:buBlip>
                <a:blip r:embed="rId3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d’une couche de polymères hydrophiles et flexibles (par exemple, le PEG) pour éviter la reconnaissance hépatosplénique, </a:t>
            </a:r>
          </a:p>
          <a:p>
            <a:pPr lvl="0" algn="just">
              <a:buBlip>
                <a:blip r:embed="rId3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et d’un ligand de reconnaissance membranaire à l’extrémité de certaines chaînes de PEG ( anticorps, peptides, sucre, acide folique…)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71480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MÉTHODE DE COUPLAGE:</a:t>
            </a:r>
          </a:p>
          <a:p>
            <a:pPr>
              <a:buBlip>
                <a:blip r:embed="rId2"/>
              </a:buBlip>
            </a:pPr>
            <a:r>
              <a:rPr lang="fr-FR" sz="2800" dirty="0" smtClean="0"/>
              <a:t>Le couplage peut être obtenu en créant une liaison covalente entre l’anticorps monoclonal et une molécule de phospholipides dans le cas des liposomes.</a:t>
            </a:r>
          </a:p>
          <a:p>
            <a:pPr>
              <a:buBlip>
                <a:blip r:embed="rId2"/>
              </a:buBlip>
            </a:pPr>
            <a:endParaRPr lang="fr-FR" sz="2800" dirty="0" smtClean="0"/>
          </a:p>
          <a:p>
            <a:pPr>
              <a:buBlip>
                <a:blip r:embed="rId2"/>
              </a:buBlip>
            </a:pPr>
            <a:r>
              <a:rPr lang="fr-FR" sz="2800" dirty="0" smtClean="0"/>
              <a:t>Cette liaison est établie en faisant appel à un agent de couplage </a:t>
            </a:r>
            <a:r>
              <a:rPr lang="fr-FR" sz="2800" dirty="0" err="1" smtClean="0"/>
              <a:t>bifonctionnel</a:t>
            </a:r>
            <a:r>
              <a:rPr lang="fr-FR" sz="2800" dirty="0" smtClean="0"/>
              <a:t> tel que le SPDP (N-</a:t>
            </a:r>
            <a:r>
              <a:rPr lang="fr-FR" sz="2800" dirty="0" err="1" smtClean="0"/>
              <a:t>hydroxysuccidiméthyl</a:t>
            </a:r>
            <a:r>
              <a:rPr lang="fr-FR" sz="2800" dirty="0" smtClean="0"/>
              <a:t> 3-(2 </a:t>
            </a:r>
            <a:r>
              <a:rPr lang="fr-FR" sz="2800" dirty="0" err="1" smtClean="0"/>
              <a:t>pyridithio</a:t>
            </a:r>
            <a:r>
              <a:rPr lang="fr-FR" sz="2800" dirty="0" smtClean="0"/>
              <a:t>) </a:t>
            </a:r>
            <a:r>
              <a:rPr lang="fr-FR" sz="2800" dirty="0" err="1" smtClean="0"/>
              <a:t>propionate</a:t>
            </a:r>
            <a:r>
              <a:rPr lang="fr-FR" sz="2800" dirty="0" smtClean="0"/>
              <a:t>).</a:t>
            </a:r>
          </a:p>
          <a:p>
            <a:r>
              <a:rPr lang="fr-FR" sz="2800" dirty="0" smtClean="0"/>
              <a:t> </a:t>
            </a:r>
          </a:p>
          <a:p>
            <a:r>
              <a:rPr lang="fr-FR" sz="2800" dirty="0" smtClean="0"/>
              <a:t>.</a:t>
            </a:r>
          </a:p>
          <a:p>
            <a:endParaRPr lang="fr-FR" sz="28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500034" y="4286256"/>
            <a:ext cx="7567612" cy="2297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311793" cy="469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14282" y="35716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C00000"/>
                </a:solidFill>
              </a:rPr>
              <a:t>EXEMPLE 1 : </a:t>
            </a:r>
          </a:p>
          <a:p>
            <a:r>
              <a:rPr lang="fr-FR" sz="2400" b="1" u="sng" dirty="0" smtClean="0">
                <a:solidFill>
                  <a:srgbClr val="FF4343"/>
                </a:solidFill>
              </a:rPr>
              <a:t>CIBLAGE  TUMORAL PAR LE RECEPTEUR DE L’ACIDE FOLIQUE.</a:t>
            </a:r>
            <a:endParaRPr lang="fr-FR" sz="2400" u="sng" dirty="0">
              <a:solidFill>
                <a:srgbClr val="FF434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44" y="500042"/>
            <a:ext cx="87868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b="1" u="sng" dirty="0" smtClean="0">
                <a:solidFill>
                  <a:srgbClr val="FF0000"/>
                </a:solidFill>
                <a:cs typeface="Times New Roman" pitchFamily="18" charset="0"/>
              </a:rPr>
              <a:t>EXEMPLE 2:</a:t>
            </a:r>
          </a:p>
          <a:p>
            <a:pPr lvl="0"/>
            <a:r>
              <a:rPr lang="fr-FR" sz="2800" b="1" u="sng" dirty="0" smtClean="0">
                <a:solidFill>
                  <a:srgbClr val="FF0000"/>
                </a:solidFill>
                <a:cs typeface="Times New Roman" pitchFamily="18" charset="0"/>
              </a:rPr>
              <a:t>COUPLAGE À UN ANTICORPS MONOCLONAL.</a:t>
            </a:r>
          </a:p>
          <a:p>
            <a:pPr lvl="0"/>
            <a:endParaRPr lang="fr-FR" sz="28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fr-FR" sz="2800" dirty="0" smtClean="0">
                <a:cs typeface="Times New Roman" pitchFamily="18" charset="0"/>
              </a:rPr>
              <a:t>C</a:t>
            </a:r>
            <a:r>
              <a:rPr lang="fr-FR" sz="2800" dirty="0" smtClean="0">
                <a:cs typeface="Times New Roman" pitchFamily="18" charset="0"/>
              </a:rPr>
              <a:t>oupler </a:t>
            </a:r>
            <a:r>
              <a:rPr lang="fr-FR" sz="2800" dirty="0" smtClean="0">
                <a:cs typeface="Times New Roman" pitchFamily="18" charset="0"/>
              </a:rPr>
              <a:t>à la surface de liposomes « peggylés » un anticorps monoclonal (anticorps 34A) reconnaissant des glycoprotéines de surface exprimées au niveau </a:t>
            </a:r>
            <a:r>
              <a:rPr lang="fr-FR" sz="2800" dirty="0" err="1" smtClean="0">
                <a:cs typeface="Times New Roman" pitchFamily="18" charset="0"/>
              </a:rPr>
              <a:t>luminal</a:t>
            </a:r>
            <a:r>
              <a:rPr lang="fr-FR" sz="2800" dirty="0" smtClean="0">
                <a:cs typeface="Times New Roman" pitchFamily="18" charset="0"/>
              </a:rPr>
              <a:t> de l’endothélium vasculaire pulmonaire. </a:t>
            </a:r>
          </a:p>
          <a:p>
            <a:r>
              <a:rPr lang="fr-FR" sz="2800" dirty="0" smtClean="0"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fr-FR" sz="2800" dirty="0" smtClean="0">
                <a:cs typeface="Times New Roman" pitchFamily="18" charset="0"/>
              </a:rPr>
              <a:t>Chargement de ces liposomes par l’</a:t>
            </a:r>
            <a:r>
              <a:rPr lang="fr-FR" sz="2800" dirty="0" err="1" smtClean="0">
                <a:cs typeface="Times New Roman" pitchFamily="18" charset="0"/>
              </a:rPr>
              <a:t>amphothéricine</a:t>
            </a:r>
            <a:r>
              <a:rPr lang="fr-FR" sz="2800" dirty="0" smtClean="0">
                <a:cs typeface="Times New Roman" pitchFamily="18" charset="0"/>
              </a:rPr>
              <a:t> B =&gt; augmentation de l’activité thérapeutique contre les  aspergilloses pulmonaires expérimentales. </a:t>
            </a:r>
          </a:p>
          <a:p>
            <a:endParaRPr lang="fr-FR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14290"/>
            <a:ext cx="88582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INTRODUCTION</a:t>
            </a:r>
            <a:r>
              <a:rPr lang="fr-FR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Pas de tropisme pour une cible donnée pour  les  formes médicamenteuses conventionnelles.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Le PA après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administration « INONDE » la totalité de l’organisme ; il s’en suit un certain nombre de conséquences non négligeables :</a:t>
            </a: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Administration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 doses relativement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élevées.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Apparition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d’effets indésirables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Wingdings" pitchFamily="2" charset="2"/>
              <a:buChar char="Ø"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En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se fondant sur ces considérations, différents vecteurs ont été proposés pour conduire les médicaments au contact des tissus visés et si possible jusqu'à l’intérieur de la cellule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cible.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5725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 GÉNÉRALITÉS:</a:t>
            </a:r>
          </a:p>
          <a:p>
            <a:pPr algn="ctr"/>
            <a:endParaRPr lang="fr-FR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1-DÉFINITION: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« La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vectorisation est une opération visant à moduler et si possible à totalement maîtriser la distribution d’une substance en l’associant à un système approprié appelé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VECTEUR </a:t>
            </a:r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fr-FR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2-PRINCIPE: </a:t>
            </a:r>
          </a:p>
          <a:p>
            <a:pPr algn="just">
              <a:buFont typeface="Arial" pitchFamily="34" charset="0"/>
              <a:buChar char="•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Rendre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la distribution des médicaments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l’organisme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aussi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indépendante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que possible des propriétés propres à la molécule active ; pour la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soumettre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aux propriétés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physico-chimiques d’un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vecteur choisi en fonction de la cible visée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929718" cy="5693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fr-FR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3-POTENTIALITÉS D’APPLICATION DES VECTEURS: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Protéger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la molécule active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depuis le site d’administration jusqu’au site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d’action,</a:t>
            </a:r>
          </a:p>
          <a:p>
            <a:pPr lvl="1">
              <a:buFont typeface="Wingdings" pitchFamily="2" charset="2"/>
              <a:buChar char="§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Améliorer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le transport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PA jusqu’à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certains sites difficiles à atteindre et de leur pénétration dans les cellules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visées,</a:t>
            </a:r>
          </a:p>
          <a:p>
            <a:pPr lvl="1">
              <a:buFont typeface="Wingdings" pitchFamily="2" charset="2"/>
              <a:buChar char="§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Accroître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la spécificité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d’action par concentration sélective, efficace et régulière des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PAs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au niveau de la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cible.</a:t>
            </a:r>
          </a:p>
          <a:p>
            <a:pPr lvl="1">
              <a:buFont typeface="Wingdings" pitchFamily="2" charset="2"/>
              <a:buChar char="§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iminuer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la toxicité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pour certains organes par modification de la distribution tissulaire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des PAs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lumMod val="5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28662" y="245132"/>
            <a:ext cx="5857916" cy="6522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7154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4- CARACTÉRISTIQUES D’UN BON VECTEUR:</a:t>
            </a:r>
          </a:p>
          <a:p>
            <a:endParaRPr lang="fr-FR" sz="28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Atoxique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Biodégradable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taille convenable permettant 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- Incorporation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d’une gamme de principes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actifs.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- Internalisation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 la molécule dans la cellule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cible.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- Administration facile.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Possédant un tropisme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positif pour un type d’organe ou de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tissu.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Liaison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PA-VECTEUR stable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mais  réversible.</a:t>
            </a:r>
          </a:p>
          <a:p>
            <a:pPr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Protection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 la molécule active du site d’administration jusqu’à la cible visée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Blip>
                <a:blip r:embed="rId2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Fabrication facile.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285728"/>
            <a:ext cx="9001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5-CLASSIFICATION  DES VECTEURS: </a:t>
            </a:r>
          </a:p>
          <a:p>
            <a:r>
              <a:rPr lang="fr-FR" b="1" dirty="0" smtClean="0"/>
              <a:t>       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Selon la structure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macromolécules, vésicules, particules 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Selon les potentialités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1ère , 2ème , 3ème génération 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2" y="1571612"/>
          <a:ext cx="8644000" cy="5116192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728800"/>
                <a:gridCol w="1728800"/>
                <a:gridCol w="1728800"/>
                <a:gridCol w="1728800"/>
                <a:gridCol w="1728800"/>
              </a:tblGrid>
              <a:tr h="500066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Génération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1</a:t>
                      </a:r>
                      <a:r>
                        <a:rPr lang="fr-FR" sz="2000" baseline="30000" dirty="0"/>
                        <a:t>ère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2</a:t>
                      </a:r>
                      <a:r>
                        <a:rPr lang="fr-FR" sz="2000" baseline="30000" dirty="0"/>
                        <a:t>ème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3</a:t>
                      </a:r>
                      <a:r>
                        <a:rPr lang="fr-FR" sz="2000" baseline="30000" dirty="0"/>
                        <a:t>ème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</a:tr>
              <a:tr h="54934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Cible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Tissus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Tissus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Cellules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</a:tr>
              <a:tr h="808265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Diamètre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/>
                        <a:t>&gt; 1 µm</a:t>
                      </a:r>
                      <a:endParaRPr lang="fr-FR" sz="20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&lt; 1 µm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&lt; 1µm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</a:tr>
              <a:tr h="323463">
                <a:tc row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Exemples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Microsphères Microcapsules pour chimio-</a:t>
                      </a:r>
                      <a:r>
                        <a:rPr lang="fr-FR" sz="2000" dirty="0" err="1"/>
                        <a:t>embolisation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Passifs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Actifs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 smtClean="0"/>
                        <a:t>-</a:t>
                      </a:r>
                      <a:r>
                        <a:rPr lang="fr-FR" sz="2000" dirty="0"/>
                        <a:t>Liposomes, </a:t>
                      </a:r>
                      <a:r>
                        <a:rPr lang="fr-FR" sz="2000" dirty="0" smtClean="0"/>
                        <a:t>Nanocapsules, Nanosphères </a:t>
                      </a:r>
                      <a:r>
                        <a:rPr lang="fr-FR" sz="2000" dirty="0"/>
                        <a:t>pilotés par des anticorps monoclonaux.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</a:tr>
              <a:tr h="29350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Liposomes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Nanosphères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/>
                        <a:t>Nanocapsules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 smtClean="0"/>
                        <a:t>Nanoparticules magnétiques. 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2000" dirty="0" smtClean="0"/>
                        <a:t>Liposomes</a:t>
                      </a:r>
                      <a:r>
                        <a:rPr lang="fr-FR" sz="2000" baseline="0" dirty="0" smtClean="0"/>
                        <a:t> </a:t>
                      </a:r>
                      <a:r>
                        <a:rPr lang="fr-FR" sz="2000" dirty="0" smtClean="0"/>
                        <a:t> </a:t>
                      </a:r>
                      <a:r>
                        <a:rPr lang="fr-FR" sz="2000" dirty="0" err="1" smtClean="0"/>
                        <a:t>thermo-sensibles</a:t>
                      </a:r>
                      <a:r>
                        <a:rPr lang="fr-FR" sz="2000" dirty="0" smtClean="0"/>
                        <a:t> ou pH sensibles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8100" marR="2810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9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7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II- VECTEURS  DE  I</a:t>
            </a:r>
            <a:r>
              <a:rPr lang="fr-FR" sz="2700" b="1" u="sng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ère</a:t>
            </a:r>
            <a:r>
              <a:rPr lang="fr-FR" sz="27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GÉNÉRATION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059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215074" y="1357298"/>
            <a:ext cx="2500298" cy="2574238"/>
          </a:xfrm>
          <a:noFill/>
          <a:ln/>
        </p:spPr>
      </p:pic>
      <p:sp>
        <p:nvSpPr>
          <p:cNvPr id="110600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214282" y="857233"/>
            <a:ext cx="6143668" cy="37147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fr-F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LES MICROPARTICULES POUR</a:t>
            </a:r>
          </a:p>
          <a:p>
            <a:pPr>
              <a:lnSpc>
                <a:spcPct val="90000"/>
              </a:lnSpc>
              <a:buNone/>
            </a:pP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CHIMIO-EMBOLISATION :</a:t>
            </a:r>
          </a:p>
          <a:p>
            <a:pPr>
              <a:lnSpc>
                <a:spcPct val="90000"/>
              </a:lnSpc>
              <a:buNone/>
            </a:pPr>
            <a:endParaRPr lang="fr-FR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sont des particules dont la taille est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supérieure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micromètre (100 – 800µm),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destinés à être placés par voie intraveineuse (cathéter),sous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radiographie.</a:t>
            </a:r>
          </a:p>
          <a:p>
            <a:pPr>
              <a:lnSpc>
                <a:spcPct val="90000"/>
              </a:lnSpc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Administrés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au niveau de l’artère nourricière d’une tumeur, les microparticules associent deux effets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5720" y="5000636"/>
            <a:ext cx="8643998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Blip>
                <a:blip r:embed="rId4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Embolisation et la nécrose qu’elle entraîne au niveau de la tumeur.</a:t>
            </a:r>
          </a:p>
          <a:p>
            <a:pPr>
              <a:lnSpc>
                <a:spcPct val="90000"/>
              </a:lnSpc>
              <a:buBlip>
                <a:blip r:embed="rId4"/>
              </a:buBlip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4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Chimiothérapie par libération progressive de l’agent antitumoral (doxorubicine, cis platine, méthotréxate)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2307</TotalTime>
  <Words>1203</Words>
  <Application>Microsoft Office PowerPoint</Application>
  <PresentationFormat>Affichage à l'écran (4:3)</PresentationFormat>
  <Paragraphs>237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Métro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II- VECTEURS  DE  Ière  GÉNÉRATION  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hamid</dc:creator>
  <cp:lastModifiedBy>hamid</cp:lastModifiedBy>
  <cp:revision>128</cp:revision>
  <dcterms:created xsi:type="dcterms:W3CDTF">2012-05-26T14:51:46Z</dcterms:created>
  <dcterms:modified xsi:type="dcterms:W3CDTF">2013-04-30T10:18:56Z</dcterms:modified>
</cp:coreProperties>
</file>