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7" r:id="rId3"/>
    <p:sldId id="288" r:id="rId4"/>
    <p:sldId id="289" r:id="rId5"/>
    <p:sldId id="290" r:id="rId6"/>
    <p:sldId id="267" r:id="rId7"/>
    <p:sldId id="268" r:id="rId8"/>
    <p:sldId id="269" r:id="rId9"/>
    <p:sldId id="270" r:id="rId10"/>
    <p:sldId id="271" r:id="rId11"/>
    <p:sldId id="307"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91" r:id="rId27"/>
    <p:sldId id="292" r:id="rId28"/>
    <p:sldId id="293" r:id="rId29"/>
    <p:sldId id="294" r:id="rId30"/>
    <p:sldId id="295" r:id="rId31"/>
    <p:sldId id="296" r:id="rId32"/>
    <p:sldId id="304" r:id="rId33"/>
    <p:sldId id="305" r:id="rId34"/>
    <p:sldId id="306"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42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D6108D-9CD7-4D63-914E-CB7843A7501C}" type="datetimeFigureOut">
              <a:rPr lang="fr-FR" smtClean="0"/>
              <a:pPr/>
              <a:t>03/03/2015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190BCAE-1359-44B1-9712-FFBE8E1A78D9}"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D6108D-9CD7-4D63-914E-CB7843A7501C}" type="datetimeFigureOut">
              <a:rPr lang="fr-FR" smtClean="0"/>
              <a:pPr/>
              <a:t>03/03/2015</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0BCAE-1359-44B1-9712-FFBE8E1A78D9}"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214313" y="285750"/>
            <a:ext cx="8472487" cy="6286500"/>
          </a:xfrm>
        </p:spPr>
        <p:txBody>
          <a:bodyPr/>
          <a:lstStyle/>
          <a:p>
            <a:pPr>
              <a:buNone/>
            </a:pPr>
            <a:r>
              <a:rPr lang="fr-FR" sz="2000" b="1" dirty="0" smtClean="0"/>
              <a:t>Faculté de médecine</a:t>
            </a:r>
          </a:p>
          <a:p>
            <a:pPr>
              <a:buNone/>
            </a:pPr>
            <a:r>
              <a:rPr lang="fr-FR" sz="2000" b="1" dirty="0" smtClean="0"/>
              <a:t>Module de pharmacologie générale </a:t>
            </a:r>
          </a:p>
          <a:p>
            <a:pPr>
              <a:buNone/>
            </a:pPr>
            <a:r>
              <a:rPr lang="fr-FR" sz="2000" b="1" dirty="0" smtClean="0"/>
              <a:t>2013/2014</a:t>
            </a:r>
          </a:p>
          <a:p>
            <a:pPr>
              <a:buNone/>
            </a:pPr>
            <a:r>
              <a:rPr lang="fr-FR" sz="2000" b="1" dirty="0" smtClean="0"/>
              <a:t>Dr. Guergouri F.Z</a:t>
            </a:r>
          </a:p>
          <a:p>
            <a:pPr>
              <a:buNone/>
            </a:pPr>
            <a:endParaRPr lang="fr-FR" sz="2000" b="1" dirty="0"/>
          </a:p>
          <a:p>
            <a:pPr>
              <a:buNone/>
            </a:pPr>
            <a:endParaRPr lang="fr-FR" sz="2000" b="1" dirty="0" smtClean="0"/>
          </a:p>
          <a:p>
            <a:pPr algn="ctr">
              <a:buNone/>
            </a:pPr>
            <a:r>
              <a:rPr lang="fr-FR" sz="9600" b="1" dirty="0" smtClean="0">
                <a:solidFill>
                  <a:srgbClr val="00B0F0"/>
                </a:solidFill>
                <a:latin typeface="Times New Roman" pitchFamily="18" charset="0"/>
                <a:cs typeface="Times New Roman" pitchFamily="18" charset="0"/>
              </a:rPr>
              <a:t>AINS</a:t>
            </a:r>
            <a:endParaRPr lang="fr-FR" sz="9600" b="1" dirty="0" smtClean="0">
              <a:solidFill>
                <a:srgbClr val="00B0F0"/>
              </a:solidFill>
              <a:latin typeface="Times New Roman" pitchFamily="18" charset="0"/>
              <a:cs typeface="Times New Roman" pitchFamily="18" charset="0"/>
            </a:endParaRPr>
          </a:p>
          <a:p>
            <a:pPr algn="ctr">
              <a:buNone/>
            </a:pPr>
            <a:r>
              <a:rPr lang="fr-FR" sz="4400" b="1" dirty="0" smtClean="0">
                <a:solidFill>
                  <a:srgbClr val="7030A0"/>
                </a:solidFill>
                <a:latin typeface="Times New Roman" pitchFamily="18" charset="0"/>
                <a:cs typeface="Times New Roman" pitchFamily="18" charset="0"/>
              </a:rPr>
              <a:t>A</a:t>
            </a:r>
            <a:r>
              <a:rPr lang="fr-FR" sz="4400" b="1" dirty="0" smtClean="0">
                <a:solidFill>
                  <a:srgbClr val="00B0F0"/>
                </a:solidFill>
                <a:latin typeface="Times New Roman" pitchFamily="18" charset="0"/>
                <a:cs typeface="Times New Roman" pitchFamily="18" charset="0"/>
              </a:rPr>
              <a:t>nti</a:t>
            </a:r>
            <a:r>
              <a:rPr lang="fr-FR" sz="4400" b="1" dirty="0" smtClean="0">
                <a:solidFill>
                  <a:srgbClr val="7030A0"/>
                </a:solidFill>
                <a:latin typeface="Times New Roman" pitchFamily="18" charset="0"/>
                <a:cs typeface="Times New Roman" pitchFamily="18" charset="0"/>
              </a:rPr>
              <a:t>- I</a:t>
            </a:r>
            <a:r>
              <a:rPr lang="fr-FR" sz="4400" b="1" dirty="0" smtClean="0">
                <a:solidFill>
                  <a:srgbClr val="00B0F0"/>
                </a:solidFill>
                <a:latin typeface="Times New Roman" pitchFamily="18" charset="0"/>
                <a:cs typeface="Times New Roman" pitchFamily="18" charset="0"/>
              </a:rPr>
              <a:t>nflammatoires </a:t>
            </a:r>
            <a:r>
              <a:rPr lang="fr-FR" sz="4400" b="1" dirty="0" smtClean="0">
                <a:solidFill>
                  <a:srgbClr val="7030A0"/>
                </a:solidFill>
                <a:latin typeface="Times New Roman" pitchFamily="18" charset="0"/>
                <a:cs typeface="Times New Roman" pitchFamily="18" charset="0"/>
              </a:rPr>
              <a:t>N</a:t>
            </a:r>
            <a:r>
              <a:rPr lang="fr-FR" sz="4400" b="1" dirty="0" smtClean="0">
                <a:solidFill>
                  <a:srgbClr val="00B0F0"/>
                </a:solidFill>
                <a:latin typeface="Times New Roman" pitchFamily="18" charset="0"/>
                <a:cs typeface="Times New Roman" pitchFamily="18" charset="0"/>
              </a:rPr>
              <a:t>on  </a:t>
            </a:r>
            <a:r>
              <a:rPr lang="fr-FR" sz="4400" b="1" dirty="0" smtClean="0">
                <a:solidFill>
                  <a:srgbClr val="7030A0"/>
                </a:solidFill>
                <a:latin typeface="Times New Roman" pitchFamily="18" charset="0"/>
                <a:cs typeface="Times New Roman" pitchFamily="18" charset="0"/>
              </a:rPr>
              <a:t>S</a:t>
            </a:r>
            <a:r>
              <a:rPr lang="fr-FR" sz="4400" b="1" dirty="0" smtClean="0">
                <a:solidFill>
                  <a:srgbClr val="00B0F0"/>
                </a:solidFill>
                <a:latin typeface="Times New Roman" pitchFamily="18" charset="0"/>
                <a:cs typeface="Times New Roman" pitchFamily="18" charset="0"/>
              </a:rPr>
              <a:t>téroïdiens </a:t>
            </a:r>
          </a:p>
          <a:p>
            <a:pPr>
              <a:buNone/>
            </a:pPr>
            <a:endParaRPr lang="fr-FR" dirty="0"/>
          </a:p>
        </p:txBody>
      </p:sp>
      <p:pic>
        <p:nvPicPr>
          <p:cNvPr id="5" name="Picture 2"/>
          <p:cNvPicPr>
            <a:picLocks noChangeAspect="1" noChangeArrowheads="1"/>
          </p:cNvPicPr>
          <p:nvPr/>
        </p:nvPicPr>
        <p:blipFill>
          <a:blip r:embed="rId2" cstate="print"/>
          <a:srcRect/>
          <a:stretch>
            <a:fillRect/>
          </a:stretch>
        </p:blipFill>
        <p:spPr bwMode="auto">
          <a:xfrm>
            <a:off x="7143768" y="214290"/>
            <a:ext cx="1581150" cy="1885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lgn="ctr">
              <a:buNone/>
            </a:pPr>
            <a:r>
              <a:rPr lang="fr-FR" sz="4400" b="1" dirty="0" smtClean="0">
                <a:solidFill>
                  <a:srgbClr val="7030A0"/>
                </a:solidFill>
                <a:latin typeface="Times New Roman" pitchFamily="18" charset="0"/>
                <a:cs typeface="Times New Roman" pitchFamily="18" charset="0"/>
              </a:rPr>
              <a:t>a- Les inhibiteurs des COX </a:t>
            </a:r>
          </a:p>
          <a:p>
            <a:r>
              <a:rPr lang="fr-FR" dirty="0" smtClean="0">
                <a:latin typeface="Times New Roman" pitchFamily="18" charset="0"/>
                <a:cs typeface="Times New Roman" pitchFamily="18" charset="0"/>
              </a:rPr>
              <a:t>Les COX sont la cible des AINS comme l’aspirine, ils vont inhiber la synthèse des prostanoïdes. </a:t>
            </a:r>
          </a:p>
          <a:p>
            <a:pPr>
              <a:buNone/>
            </a:pPr>
            <a:r>
              <a:rPr lang="fr-FR" dirty="0" smtClean="0">
                <a:latin typeface="Times New Roman" pitchFamily="18" charset="0"/>
                <a:cs typeface="Times New Roman" pitchFamily="18" charset="0"/>
              </a:rPr>
              <a:t>   Les effets de l’aspirine sont connus depuis le XVIIème siècle (Stone, 1763), néanmoins son mécanisme d’action sur la voie de synthèse des prostanoïdes fut seulement découvert en 1971 (Vane, 1971)    </a:t>
            </a:r>
            <a:endParaRPr lang="fr-FR"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14282" y="1214422"/>
          <a:ext cx="8715376" cy="4480560"/>
        </p:xfrm>
        <a:graphic>
          <a:graphicData uri="http://schemas.openxmlformats.org/drawingml/2006/table">
            <a:tbl>
              <a:tblPr firstRow="1" bandRow="1">
                <a:tableStyleId>{5C22544A-7EE6-4342-B048-85BDC9FD1C3A}</a:tableStyleId>
              </a:tblPr>
              <a:tblGrid>
                <a:gridCol w="4357688"/>
                <a:gridCol w="4357688"/>
              </a:tblGrid>
              <a:tr h="428628">
                <a:tc>
                  <a:txBody>
                    <a:bodyPr/>
                    <a:lstStyle/>
                    <a:p>
                      <a:pPr algn="ctr"/>
                      <a:r>
                        <a:rPr lang="fr-FR" sz="1800" b="1" kern="1200" baseline="0" dirty="0" smtClean="0">
                          <a:solidFill>
                            <a:schemeClr val="lt1"/>
                          </a:solidFill>
                          <a:latin typeface="+mn-lt"/>
                          <a:ea typeface="+mn-ea"/>
                          <a:cs typeface="+mn-cs"/>
                        </a:rPr>
                        <a:t>Classe 	</a:t>
                      </a:r>
                    </a:p>
                    <a:p>
                      <a:pPr algn="ctr"/>
                      <a:endParaRPr lang="fr-FR" b="1" dirty="0"/>
                    </a:p>
                  </a:txBody>
                  <a:tcPr/>
                </a:tc>
                <a:tc>
                  <a:txBody>
                    <a:bodyPr/>
                    <a:lstStyle/>
                    <a:p>
                      <a:pPr algn="ctr"/>
                      <a:r>
                        <a:rPr lang="fr-FR" sz="1800" b="1" kern="1200" baseline="0" dirty="0" smtClean="0">
                          <a:solidFill>
                            <a:schemeClr val="lt1"/>
                          </a:solidFill>
                          <a:latin typeface="+mn-lt"/>
                          <a:ea typeface="+mn-ea"/>
                          <a:cs typeface="+mn-cs"/>
                        </a:rPr>
                        <a:t>DCI 	</a:t>
                      </a:r>
                    </a:p>
                    <a:p>
                      <a:pPr algn="ctr"/>
                      <a:endParaRPr lang="fr-FR" b="1" dirty="0"/>
                    </a:p>
                  </a:txBody>
                  <a:tcPr/>
                </a:tc>
              </a:tr>
              <a:tr h="431490">
                <a:tc>
                  <a:txBody>
                    <a:bodyPr/>
                    <a:lstStyle/>
                    <a:p>
                      <a:pPr algn="ctr"/>
                      <a:r>
                        <a:rPr lang="fr-FR" sz="1800" b="1" kern="1200" baseline="0" dirty="0" smtClean="0">
                          <a:solidFill>
                            <a:schemeClr val="dk1"/>
                          </a:solidFill>
                          <a:latin typeface="+mn-lt"/>
                          <a:ea typeface="+mn-ea"/>
                          <a:cs typeface="+mn-cs"/>
                        </a:rPr>
                        <a:t>Salicylés 		</a:t>
                      </a:r>
                    </a:p>
                    <a:p>
                      <a:pPr algn="ctr"/>
                      <a:endParaRPr lang="fr-FR" dirty="0"/>
                    </a:p>
                  </a:txBody>
                  <a:tcPr/>
                </a:tc>
                <a:tc>
                  <a:txBody>
                    <a:bodyPr/>
                    <a:lstStyle/>
                    <a:p>
                      <a:pPr algn="ctr"/>
                      <a:r>
                        <a:rPr lang="fr-FR" sz="1800" b="1" kern="1200" baseline="0" dirty="0" smtClean="0">
                          <a:solidFill>
                            <a:schemeClr val="dk1"/>
                          </a:solidFill>
                          <a:latin typeface="+mn-lt"/>
                          <a:ea typeface="+mn-ea"/>
                          <a:cs typeface="+mn-cs"/>
                        </a:rPr>
                        <a:t>Acide acétyl salicylique </a:t>
                      </a:r>
                      <a:endParaRPr lang="fr-FR" dirty="0"/>
                    </a:p>
                  </a:txBody>
                  <a:tcPr/>
                </a:tc>
              </a:tr>
              <a:tr h="370840">
                <a:tc>
                  <a:txBody>
                    <a:bodyPr/>
                    <a:lstStyle/>
                    <a:p>
                      <a:pPr algn="ctr"/>
                      <a:r>
                        <a:rPr lang="fr-FR" sz="1800" b="1" kern="1200" baseline="0" dirty="0" smtClean="0">
                          <a:solidFill>
                            <a:schemeClr val="dk1"/>
                          </a:solidFill>
                          <a:latin typeface="+mn-lt"/>
                          <a:ea typeface="+mn-ea"/>
                          <a:cs typeface="+mn-cs"/>
                        </a:rPr>
                        <a:t>Pyrazolés 	</a:t>
                      </a:r>
                    </a:p>
                    <a:p>
                      <a:pPr algn="ctr"/>
                      <a:endParaRPr lang="fr-FR" dirty="0"/>
                    </a:p>
                  </a:txBody>
                  <a:tcPr/>
                </a:tc>
                <a:tc>
                  <a:txBody>
                    <a:bodyPr/>
                    <a:lstStyle/>
                    <a:p>
                      <a:pPr algn="ctr"/>
                      <a:r>
                        <a:rPr lang="fr-FR" sz="1800" b="1" kern="1200" baseline="0" dirty="0" smtClean="0">
                          <a:solidFill>
                            <a:schemeClr val="dk1"/>
                          </a:solidFill>
                          <a:latin typeface="+mn-lt"/>
                          <a:ea typeface="+mn-ea"/>
                          <a:cs typeface="+mn-cs"/>
                        </a:rPr>
                        <a:t>Phénylbutazone 	</a:t>
                      </a:r>
                    </a:p>
                    <a:p>
                      <a:pPr algn="ctr"/>
                      <a:endParaRPr lang="fr-FR" dirty="0"/>
                    </a:p>
                  </a:txBody>
                  <a:tcPr/>
                </a:tc>
              </a:tr>
              <a:tr h="370840">
                <a:tc>
                  <a:txBody>
                    <a:bodyPr/>
                    <a:lstStyle/>
                    <a:p>
                      <a:pPr algn="ctr"/>
                      <a:r>
                        <a:rPr lang="fr-FR" sz="1800" b="1" kern="1200" baseline="0" dirty="0" smtClean="0">
                          <a:solidFill>
                            <a:schemeClr val="dk1"/>
                          </a:solidFill>
                          <a:latin typeface="+mn-lt"/>
                          <a:ea typeface="+mn-ea"/>
                          <a:cs typeface="+mn-cs"/>
                        </a:rPr>
                        <a:t>Indoliques 	</a:t>
                      </a:r>
                    </a:p>
                    <a:p>
                      <a:pPr algn="ctr"/>
                      <a:endParaRPr lang="fr-FR" dirty="0"/>
                    </a:p>
                  </a:txBody>
                  <a:tcPr/>
                </a:tc>
                <a:tc>
                  <a:txBody>
                    <a:bodyPr/>
                    <a:lstStyle/>
                    <a:p>
                      <a:pPr algn="ctr"/>
                      <a:r>
                        <a:rPr lang="fr-FR" sz="1800" b="1" kern="1200" baseline="0" dirty="0" smtClean="0">
                          <a:solidFill>
                            <a:schemeClr val="dk1"/>
                          </a:solidFill>
                          <a:latin typeface="+mn-lt"/>
                          <a:ea typeface="+mn-ea"/>
                          <a:cs typeface="+mn-cs"/>
                        </a:rPr>
                        <a:t>Indométacine 	</a:t>
                      </a:r>
                    </a:p>
                    <a:p>
                      <a:pPr algn="ctr"/>
                      <a:endParaRPr lang="fr-FR" dirty="0"/>
                    </a:p>
                  </a:txBody>
                  <a:tcPr/>
                </a:tc>
              </a:tr>
              <a:tr h="370840">
                <a:tc>
                  <a:txBody>
                    <a:bodyPr/>
                    <a:lstStyle/>
                    <a:p>
                      <a:pPr algn="ctr"/>
                      <a:r>
                        <a:rPr lang="fr-FR" sz="1800" b="1" kern="1200" baseline="0" dirty="0" smtClean="0">
                          <a:solidFill>
                            <a:schemeClr val="dk1"/>
                          </a:solidFill>
                          <a:latin typeface="+mn-lt"/>
                          <a:ea typeface="+mn-ea"/>
                          <a:cs typeface="+mn-cs"/>
                        </a:rPr>
                        <a:t>Dérivés de l’acide propionique	</a:t>
                      </a:r>
                    </a:p>
                    <a:p>
                      <a:pPr algn="ctr"/>
                      <a:endParaRPr lang="fr-FR" dirty="0"/>
                    </a:p>
                  </a:txBody>
                  <a:tcPr/>
                </a:tc>
                <a:tc>
                  <a:txBody>
                    <a:bodyPr/>
                    <a:lstStyle/>
                    <a:p>
                      <a:pPr algn="ctr"/>
                      <a:r>
                        <a:rPr lang="fr-FR" sz="1800" b="1" kern="1200" baseline="0" dirty="0" smtClean="0">
                          <a:solidFill>
                            <a:schemeClr val="dk1"/>
                          </a:solidFill>
                          <a:latin typeface="+mn-lt"/>
                          <a:ea typeface="+mn-ea"/>
                          <a:cs typeface="+mn-cs"/>
                        </a:rPr>
                        <a:t>Ibuprofène, Kétoprofène, naproxène 	</a:t>
                      </a:r>
                    </a:p>
                    <a:p>
                      <a:pPr algn="ctr"/>
                      <a:endParaRPr lang="fr-FR" dirty="0"/>
                    </a:p>
                  </a:txBody>
                  <a:tcPr/>
                </a:tc>
              </a:tr>
              <a:tr h="370840">
                <a:tc>
                  <a:txBody>
                    <a:bodyPr/>
                    <a:lstStyle/>
                    <a:p>
                      <a:pPr algn="ctr"/>
                      <a:r>
                        <a:rPr lang="fr-FR" sz="1800" b="1" kern="1200" baseline="0" dirty="0" smtClean="0">
                          <a:solidFill>
                            <a:schemeClr val="dk1"/>
                          </a:solidFill>
                          <a:latin typeface="+mn-lt"/>
                          <a:ea typeface="+mn-ea"/>
                          <a:cs typeface="+mn-cs"/>
                        </a:rPr>
                        <a:t>Fenamates 	</a:t>
                      </a:r>
                    </a:p>
                    <a:p>
                      <a:pPr algn="ctr"/>
                      <a:endParaRPr lang="fr-FR" dirty="0"/>
                    </a:p>
                  </a:txBody>
                  <a:tcPr/>
                </a:tc>
                <a:tc>
                  <a:txBody>
                    <a:bodyPr/>
                    <a:lstStyle/>
                    <a:p>
                      <a:pPr algn="ctr"/>
                      <a:r>
                        <a:rPr lang="fr-FR" sz="1800" b="1" kern="1200" baseline="0" dirty="0" smtClean="0">
                          <a:solidFill>
                            <a:schemeClr val="dk1"/>
                          </a:solidFill>
                          <a:latin typeface="+mn-lt"/>
                          <a:ea typeface="+mn-ea"/>
                          <a:cs typeface="+mn-cs"/>
                        </a:rPr>
                        <a:t>Diclofénac, Acide niflumique 	</a:t>
                      </a:r>
                    </a:p>
                    <a:p>
                      <a:pPr algn="ctr"/>
                      <a:endParaRPr lang="fr-FR" dirty="0"/>
                    </a:p>
                  </a:txBody>
                  <a:tcPr/>
                </a:tc>
              </a:tr>
              <a:tr h="370840">
                <a:tc>
                  <a:txBody>
                    <a:bodyPr/>
                    <a:lstStyle/>
                    <a:p>
                      <a:pPr algn="ctr"/>
                      <a:r>
                        <a:rPr lang="fr-FR" sz="1800" b="1" kern="1200" baseline="0" dirty="0" smtClean="0">
                          <a:solidFill>
                            <a:schemeClr val="dk1"/>
                          </a:solidFill>
                          <a:latin typeface="+mn-lt"/>
                          <a:ea typeface="+mn-ea"/>
                          <a:cs typeface="+mn-cs"/>
                        </a:rPr>
                        <a:t>Oxicams 	</a:t>
                      </a:r>
                    </a:p>
                    <a:p>
                      <a:pPr algn="ctr"/>
                      <a:endParaRPr lang="fr-FR" dirty="0"/>
                    </a:p>
                  </a:txBody>
                  <a:tcPr/>
                </a:tc>
                <a:tc>
                  <a:txBody>
                    <a:bodyPr/>
                    <a:lstStyle/>
                    <a:p>
                      <a:pPr algn="ctr"/>
                      <a:r>
                        <a:rPr lang="fr-FR" sz="1800" b="1" kern="1200" baseline="0" dirty="0" smtClean="0">
                          <a:solidFill>
                            <a:schemeClr val="dk1"/>
                          </a:solidFill>
                          <a:latin typeface="+mn-lt"/>
                          <a:ea typeface="+mn-ea"/>
                          <a:cs typeface="+mn-cs"/>
                        </a:rPr>
                        <a:t>Piroxicam 	</a:t>
                      </a:r>
                    </a:p>
                    <a:p>
                      <a:pPr algn="ctr"/>
                      <a:endParaRPr lang="fr-FR"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lstStyle/>
          <a:p>
            <a:pPr>
              <a:buNone/>
            </a:pPr>
            <a:r>
              <a:rPr lang="fr-FR" b="1" dirty="0" smtClean="0">
                <a:latin typeface="Times New Roman" pitchFamily="18" charset="0"/>
                <a:cs typeface="Times New Roman" pitchFamily="18" charset="0"/>
              </a:rPr>
              <a:t>Les salicylés  </a:t>
            </a:r>
          </a:p>
          <a:p>
            <a:r>
              <a:rPr lang="fr-FR" dirty="0" smtClean="0">
                <a:latin typeface="Times New Roman" pitchFamily="18" charset="0"/>
                <a:cs typeface="Times New Roman" pitchFamily="18" charset="0"/>
              </a:rPr>
              <a:t>L’aspirine ou acide acétylsalicylique est absorbé dans l’estomac mais surtout dans le grêle.</a:t>
            </a:r>
          </a:p>
          <a:p>
            <a:r>
              <a:rPr lang="fr-FR" dirty="0" smtClean="0">
                <a:latin typeface="Times New Roman" pitchFamily="18" charset="0"/>
                <a:cs typeface="Times New Roman" pitchFamily="18" charset="0"/>
              </a:rPr>
              <a:t>La vitesse d’absorption dépond de la posologie, de la vacuité gastrique (plus rapide à jeun), de la forme galénique (les formes hydrosolubles et tamponnées sont plus rapidement absorbées, les formes à délitement entérique, plus lentement) </a:t>
            </a:r>
            <a:endParaRPr lang="fr-FR"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r>
              <a:rPr lang="fr-FR" dirty="0" smtClean="0">
                <a:latin typeface="Times New Roman" pitchFamily="18" charset="0"/>
                <a:cs typeface="Times New Roman" pitchFamily="18" charset="0"/>
              </a:rPr>
              <a:t>L’acide acétylsalicylique est hydrolysé en acide salicylique, le métabolite actif, dans l’intestin et le foie.</a:t>
            </a:r>
          </a:p>
          <a:p>
            <a:r>
              <a:rPr lang="fr-FR" dirty="0" smtClean="0">
                <a:latin typeface="Times New Roman" pitchFamily="18" charset="0"/>
                <a:cs typeface="Times New Roman" pitchFamily="18" charset="0"/>
              </a:rPr>
              <a:t>Il est fortement lié à l’albumine, sa fraction libre, responsable de son activité pharmacologique, augmente en cas d’hypoalbuminémie (insuffisance hépatique, syndrome néphrotique) </a:t>
            </a:r>
          </a:p>
          <a:p>
            <a:r>
              <a:rPr lang="fr-FR" dirty="0" smtClean="0">
                <a:latin typeface="Times New Roman" pitchFamily="18" charset="0"/>
                <a:cs typeface="Times New Roman" pitchFamily="18" charset="0"/>
              </a:rPr>
              <a:t>Cette affinité explique les interactions avec d’autres substances acides fixées sur les mêmes sites de liaison, dont la fraction libre est ainsi augmentée (anticoagulants coumariniques, sulfamides hypoglycémiants, …) </a:t>
            </a:r>
            <a:endParaRPr lang="fr-FR"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r>
              <a:rPr lang="fr-FR" dirty="0" smtClean="0">
                <a:latin typeface="Times New Roman" pitchFamily="18" charset="0"/>
                <a:cs typeface="Times New Roman" pitchFamily="18" charset="0"/>
              </a:rPr>
              <a:t>Il diffuse dans les différents liquides biologiques (synovial, céphalo-rachidien, pleural,…) le lait maternel, la salive et à travers le placenta. Les salicylés sont éliminés par voie rénale: après filtration glomérulaire, ils subissent une sécrétion tubulaire proximale puis une réabsorption tubulaire distale d’autant plus importante que les urines sont plus acides. L’alcalinisation des urines, préconisée au cours des intoxications aigues, favorise l’élimination du salicylate en augmentant son degré d’ionisation.   </a:t>
            </a:r>
            <a:endParaRPr lang="fr-FR"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r>
              <a:rPr lang="fr-FR" dirty="0" smtClean="0">
                <a:latin typeface="Times New Roman" pitchFamily="18" charset="0"/>
                <a:cs typeface="Times New Roman" pitchFamily="18" charset="0"/>
              </a:rPr>
              <a:t>Les AINS sont l’une des classes thérapeutiques les plus utilisées pour leurs propriétés anti-inflammatoires, antipyrétiques et antalgiques (Fitz Gerald, 2003)</a:t>
            </a:r>
          </a:p>
          <a:p>
            <a:r>
              <a:rPr lang="fr-FR" dirty="0" smtClean="0">
                <a:latin typeface="Times New Roman" pitchFamily="18" charset="0"/>
                <a:cs typeface="Times New Roman" pitchFamily="18" charset="0"/>
              </a:rPr>
              <a:t>Parmi ces AINS, l’aspirine, pour ses propriétés inhibitrices de l’agrégation plaquettaire, est prescrite également en postopératoire (Patrono, 1994) </a:t>
            </a:r>
          </a:p>
          <a:p>
            <a:r>
              <a:rPr lang="fr-FR" dirty="0" smtClean="0">
                <a:latin typeface="Times New Roman" pitchFamily="18" charset="0"/>
                <a:cs typeface="Times New Roman" pitchFamily="18" charset="0"/>
              </a:rPr>
              <a:t>Enfin, d’autres AINS, comme l’indométacine, sont utilisées dans la prévention de l’accouchement prématuré (Loudon et coll, 2003) </a:t>
            </a:r>
            <a:endParaRPr lang="fr-FR"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r>
              <a:rPr lang="fr-FR" b="1" dirty="0" smtClean="0">
                <a:latin typeface="Times New Roman" pitchFamily="18" charset="0"/>
                <a:cs typeface="Times New Roman" pitchFamily="18" charset="0"/>
              </a:rPr>
              <a:t>Distribution </a:t>
            </a:r>
          </a:p>
          <a:p>
            <a:r>
              <a:rPr lang="fr-FR" dirty="0" smtClean="0">
                <a:latin typeface="Times New Roman" pitchFamily="18" charset="0"/>
                <a:cs typeface="Times New Roman" pitchFamily="18" charset="0"/>
              </a:rPr>
              <a:t>Les AINS sont fortement liés aux PP (99%), ce qui donne à ces médicaments la possibilité de déplacer d’autres molécules liées à ces protéines.</a:t>
            </a:r>
          </a:p>
          <a:p>
            <a:r>
              <a:rPr lang="fr-FR" dirty="0" smtClean="0">
                <a:latin typeface="Times New Roman" pitchFamily="18" charset="0"/>
                <a:cs typeface="Times New Roman" pitchFamily="18" charset="0"/>
              </a:rPr>
              <a:t>Les AINS franchissent les barrières placentaire et hémato-méningée et passent dans le lait maternel.</a:t>
            </a:r>
          </a:p>
          <a:p>
            <a:r>
              <a:rPr lang="fr-FR" dirty="0" smtClean="0">
                <a:latin typeface="Times New Roman" pitchFamily="18" charset="0"/>
                <a:cs typeface="Times New Roman" pitchFamily="18" charset="0"/>
              </a:rPr>
              <a:t>La liaison avec la sérum-albumine ne limite pas la diffusion puisqu’il existe une augmentation de la perméabilité capillaire aux tissus enflammés. Les AINS atteignent des concentrations tissulaires suffisantes pour qu’il ne soit pas nécessaire de les administrer localement. </a:t>
            </a:r>
            <a:r>
              <a:rPr lang="fr-FR" dirty="0" smtClean="0"/>
              <a:t> </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357982"/>
          </a:xfrm>
        </p:spPr>
        <p:txBody>
          <a:bodyPr/>
          <a:lstStyle/>
          <a:p>
            <a:pPr>
              <a:buNone/>
            </a:pPr>
            <a:r>
              <a:rPr lang="fr-FR" b="1" dirty="0" smtClean="0">
                <a:latin typeface="Times New Roman" pitchFamily="18" charset="0"/>
                <a:cs typeface="Times New Roman" pitchFamily="18" charset="0"/>
              </a:rPr>
              <a:t>Propriétés pharmacodynamiques </a:t>
            </a:r>
          </a:p>
          <a:p>
            <a:pPr>
              <a:buNone/>
            </a:pPr>
            <a:r>
              <a:rPr lang="fr-FR" b="1" dirty="0" smtClean="0">
                <a:latin typeface="Times New Roman" pitchFamily="18" charset="0"/>
                <a:cs typeface="Times New Roman" pitchFamily="18" charset="0"/>
              </a:rPr>
              <a:t>Action antipyrétique: </a:t>
            </a:r>
            <a:r>
              <a:rPr lang="fr-FR" sz="2400" dirty="0" smtClean="0">
                <a:latin typeface="Times New Roman" pitchFamily="18" charset="0"/>
                <a:cs typeface="Times New Roman" pitchFamily="18" charset="0"/>
              </a:rPr>
              <a:t>Les AINS diminuent la fièvre, quelque soit son origine, en contrariant la synthèse des PGE2, induite par l’action de l’IL-1 sur le centre hypothalamique de la thermorégulation. Ils n’induisent pas d’hypothermie chez le sujet normal. </a:t>
            </a:r>
            <a:r>
              <a:rPr lang="fr-FR" sz="2400" b="1" dirty="0" smtClean="0">
                <a:latin typeface="Times New Roman" pitchFamily="18" charset="0"/>
                <a:cs typeface="Times New Roman" pitchFamily="18" charset="0"/>
              </a:rPr>
              <a:t> </a:t>
            </a:r>
          </a:p>
          <a:p>
            <a:pPr>
              <a:buNone/>
            </a:pPr>
            <a:r>
              <a:rPr lang="fr-FR" b="1" dirty="0" smtClean="0">
                <a:latin typeface="Times New Roman" pitchFamily="18" charset="0"/>
                <a:cs typeface="Times New Roman" pitchFamily="18" charset="0"/>
              </a:rPr>
              <a:t>Action antalgique: </a:t>
            </a:r>
            <a:r>
              <a:rPr lang="fr-FR" sz="2400" dirty="0" smtClean="0">
                <a:latin typeface="Times New Roman" pitchFamily="18" charset="0"/>
                <a:cs typeface="Times New Roman" pitchFamily="18" charset="0"/>
              </a:rPr>
              <a:t>antalgiques périphériques, agissant au sein du foyer algogène, là où les PG jouent un rôle étiopathogénique dans la nociception.  Une action centrale, démontrée pour certains AINS (Kétoprofène), est de mécanisme méconnu.  </a:t>
            </a:r>
          </a:p>
          <a:p>
            <a:pPr>
              <a:buNone/>
            </a:pPr>
            <a:r>
              <a:rPr lang="fr-FR" b="1" dirty="0" smtClean="0">
                <a:latin typeface="Times New Roman" pitchFamily="18" charset="0"/>
                <a:cs typeface="Times New Roman" pitchFamily="18" charset="0"/>
              </a:rPr>
              <a:t>Action anti-inflammatoire: </a:t>
            </a:r>
            <a:r>
              <a:rPr lang="fr-FR" sz="2400" dirty="0" smtClean="0">
                <a:latin typeface="Times New Roman" pitchFamily="18" charset="0"/>
                <a:cs typeface="Times New Roman" pitchFamily="18" charset="0"/>
              </a:rPr>
              <a:t>Ils</a:t>
            </a:r>
            <a:r>
              <a:rPr lang="fr-FR" sz="2400" b="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agissent </a:t>
            </a:r>
            <a:r>
              <a:rPr lang="fr-FR"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sur la composante précoce, vasculaire de l’inflammation, responsable de la tétrade classique « douleur, rougeur, chaleur, tumeur »  </a:t>
            </a:r>
            <a:endParaRPr lang="fr-FR"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643998" cy="6357982"/>
          </a:xfrm>
        </p:spPr>
        <p:txBody>
          <a:bodyPr>
            <a:normAutofit/>
          </a:bodyPr>
          <a:lstStyle/>
          <a:p>
            <a:pPr>
              <a:buNone/>
            </a:pPr>
            <a:endParaRPr lang="fr-FR" b="1"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Action antiagrégante: </a:t>
            </a:r>
            <a:r>
              <a:rPr lang="fr-FR" sz="2400" dirty="0" smtClean="0">
                <a:latin typeface="Times New Roman" pitchFamily="18" charset="0"/>
                <a:cs typeface="Times New Roman" pitchFamily="18" charset="0"/>
              </a:rPr>
              <a:t>Elle est le fait de tous les AINS surtout de l’aspirine dont l’action sur la COX est irréversible. Or la voie de la COX conduit à la formation de TXA2 (thromboxane A2), puissant agent agrégant et  vasoconstricteur. L’effet antiagrégant de l’aspirine ne requiert que de faibles doses (&lt;300 mg/j) et persiste environ une semaine après l’arrêt du TRT.</a:t>
            </a:r>
          </a:p>
          <a:p>
            <a:pPr>
              <a:buNone/>
            </a:pPr>
            <a:r>
              <a:rPr lang="fr-FR" b="1" dirty="0" smtClean="0">
                <a:latin typeface="Times New Roman" pitchFamily="18" charset="0"/>
                <a:cs typeface="Times New Roman" pitchFamily="18" charset="0"/>
              </a:rPr>
              <a:t>Action sur l’acide urique: </a:t>
            </a:r>
            <a:r>
              <a:rPr lang="fr-FR" sz="2400" dirty="0" smtClean="0">
                <a:latin typeface="Times New Roman" pitchFamily="18" charset="0"/>
                <a:cs typeface="Times New Roman" pitchFamily="18" charset="0"/>
              </a:rPr>
              <a:t>La phénylbutazone et l’aspirine à fortes doses (≥ 4 g/j) sont uricosurique. L’aspirine inverse cet effet et devient uricorétentrice (donc hyperuricémiante) pour des doses inférieures à 2 g/j.  </a:t>
            </a:r>
            <a:endParaRPr lang="fr-FR"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357982"/>
          </a:xfrm>
        </p:spPr>
        <p:txBody>
          <a:bodyPr/>
          <a:lstStyle/>
          <a:p>
            <a:pPr>
              <a:buNone/>
            </a:pPr>
            <a:endParaRPr lang="fr-FR" b="1"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Effets indésirables </a:t>
            </a:r>
          </a:p>
          <a:p>
            <a:pPr>
              <a:buNone/>
            </a:pPr>
            <a:endParaRPr lang="fr-FR" b="1" u="sng" dirty="0" smtClean="0">
              <a:latin typeface="Times New Roman" pitchFamily="18" charset="0"/>
              <a:cs typeface="Times New Roman" pitchFamily="18" charset="0"/>
            </a:endParaRPr>
          </a:p>
          <a:p>
            <a:pPr>
              <a:buNone/>
            </a:pPr>
            <a:r>
              <a:rPr lang="fr-FR" b="1" u="sng" dirty="0" smtClean="0">
                <a:latin typeface="Times New Roman" pitchFamily="18" charset="0"/>
                <a:cs typeface="Times New Roman" pitchFamily="18" charset="0"/>
              </a:rPr>
              <a:t>Complications digestives: </a:t>
            </a:r>
            <a:r>
              <a:rPr lang="fr-FR" sz="2400" dirty="0" smtClean="0">
                <a:latin typeface="Times New Roman" pitchFamily="18" charset="0"/>
                <a:cs typeface="Times New Roman" pitchFamily="18" charset="0"/>
              </a:rPr>
              <a:t>Le bénéfice thérapeutique des AINS est limité par la survenue d’effets indésirables potentiellement graves, principalement digestifs (ulcères gastroduodénaux, hémorragie digestive) et à moindre degré rénaux.  </a:t>
            </a:r>
            <a:r>
              <a:rPr lang="fr-FR" sz="2400" b="1"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lgn="ctr">
              <a:buNone/>
            </a:pPr>
            <a:r>
              <a:rPr lang="fr-FR" sz="4400" b="1" dirty="0" smtClean="0">
                <a:solidFill>
                  <a:srgbClr val="00B0F0"/>
                </a:solidFill>
                <a:latin typeface="Times New Roman" pitchFamily="18" charset="0"/>
                <a:cs typeface="Times New Roman" pitchFamily="18" charset="0"/>
              </a:rPr>
              <a:t>L’inflammation </a:t>
            </a:r>
          </a:p>
          <a:p>
            <a:pPr>
              <a:buNone/>
            </a:pPr>
            <a:endParaRPr lang="fr-FR" dirty="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t>
            </a:r>
          </a:p>
          <a:p>
            <a:pPr>
              <a:buNone/>
            </a:pP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La réaction inflammatoire est un moyen de défense et de protection non spécifique répondant à une agression étrangère qui vise à maintenir l’intégrité du soi. </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Dans l’estomac, l’inhibition de la COX-1 par les AINS réduit la production de PGE2.</a:t>
            </a:r>
          </a:p>
          <a:p>
            <a:r>
              <a:rPr lang="fr-FR" sz="2400" dirty="0" smtClean="0">
                <a:latin typeface="Times New Roman" pitchFamily="18" charset="0"/>
                <a:cs typeface="Times New Roman" pitchFamily="18" charset="0"/>
              </a:rPr>
              <a:t>Au niveau de la muqueuse gastrique, cette PG joue un rôle gastro-protecteur via l’activation de récepteurs présents sur certaines cellules épithéliales.</a:t>
            </a:r>
          </a:p>
          <a:p>
            <a:r>
              <a:rPr lang="fr-FR" sz="2400" dirty="0" smtClean="0">
                <a:latin typeface="Times New Roman" pitchFamily="18" charset="0"/>
                <a:cs typeface="Times New Roman" pitchFamily="18" charset="0"/>
              </a:rPr>
              <a:t>Il a été montré que la stimulation des cellules pariétales du fundus par la PGE2, ou ses analogues, entraine une inhibition de la production d’acide gastrique. </a:t>
            </a:r>
          </a:p>
          <a:p>
            <a:r>
              <a:rPr lang="fr-FR" sz="2400" dirty="0" smtClean="0">
                <a:latin typeface="Times New Roman" pitchFamily="18" charset="0"/>
                <a:cs typeface="Times New Roman" pitchFamily="18" charset="0"/>
              </a:rPr>
              <a:t>Ainsi, les ulcérations gastriques sont principalement dues à la perte de l’inhibition induite par la PGE2 sur la synthèse d’acide gastrique. </a:t>
            </a:r>
          </a:p>
          <a:p>
            <a:endParaRPr lang="fr-FR"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De plus, l’action de la PGE2 contre l’ulcération réside aussi dans l’alcalinisation du contenu gastrique, via la sécrétion d’ions bicarbonates par les cellules épithéliales.</a:t>
            </a:r>
          </a:p>
          <a:p>
            <a:r>
              <a:rPr lang="fr-FR" sz="2400" dirty="0" smtClean="0">
                <a:latin typeface="Times New Roman" pitchFamily="18" charset="0"/>
                <a:cs typeface="Times New Roman" pitchFamily="18" charset="0"/>
              </a:rPr>
              <a:t>D’autres mécanismes de défense contre l’ulcération ont été montrés dans les études faites chez l’animal, ainsi la PGE2 peut activer les cellules à mucus et induire la production de mucus en stimulant des récepteurs EP4 dans l’estomac de rat et de lapin.  </a:t>
            </a:r>
            <a:endParaRPr lang="fr-FR" sz="2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r>
              <a:rPr lang="fr-FR" b="1" u="sng" dirty="0" smtClean="0">
                <a:latin typeface="Times New Roman" pitchFamily="18" charset="0"/>
                <a:cs typeface="Times New Roman" pitchFamily="18" charset="0"/>
              </a:rPr>
              <a:t>Complications rénales: </a:t>
            </a:r>
            <a:r>
              <a:rPr lang="fr-FR" sz="2400" dirty="0" smtClean="0">
                <a:latin typeface="Times New Roman" pitchFamily="18" charset="0"/>
                <a:cs typeface="Times New Roman" pitchFamily="18" charset="0"/>
              </a:rPr>
              <a:t>les accidents rénaux sont rares. </a:t>
            </a:r>
          </a:p>
          <a:p>
            <a:pPr>
              <a:buNone/>
            </a:pPr>
            <a:r>
              <a:rPr lang="fr-FR" sz="2400" dirty="0" smtClean="0">
                <a:latin typeface="Times New Roman" pitchFamily="18" charset="0"/>
                <a:cs typeface="Times New Roman" pitchFamily="18" charset="0"/>
              </a:rPr>
              <a:t>Deux types principaux:</a:t>
            </a:r>
          </a:p>
          <a:p>
            <a:pPr>
              <a:buNone/>
            </a:pPr>
            <a:r>
              <a:rPr lang="fr-FR" sz="2400" u="sng" dirty="0" smtClean="0">
                <a:latin typeface="Times New Roman" pitchFamily="18" charset="0"/>
                <a:cs typeface="Times New Roman" pitchFamily="18" charset="0"/>
              </a:rPr>
              <a:t>Les désordres électrolytiques: </a:t>
            </a:r>
          </a:p>
          <a:p>
            <a:r>
              <a:rPr lang="fr-FR" sz="2400" dirty="0" smtClean="0">
                <a:latin typeface="Times New Roman" pitchFamily="18" charset="0"/>
                <a:cs typeface="Times New Roman" pitchFamily="18" charset="0"/>
              </a:rPr>
              <a:t>La rétention sodée est la complication rénale la plus fréquente des AINS. Les œdèmes surviennent chez plus de 3% des patients traités.</a:t>
            </a:r>
          </a:p>
          <a:p>
            <a:r>
              <a:rPr lang="fr-FR" sz="2400" dirty="0" smtClean="0">
                <a:latin typeface="Times New Roman" pitchFamily="18" charset="0"/>
                <a:cs typeface="Times New Roman" pitchFamily="18" charset="0"/>
              </a:rPr>
              <a:t>L’hyperkaliémie est une complication plus rare et survient essentiellement chez des patients ayant une maladie rénale chronique. </a:t>
            </a:r>
          </a:p>
          <a:p>
            <a:pPr>
              <a:buNone/>
            </a:pPr>
            <a:r>
              <a:rPr lang="fr-FR" sz="2400" u="sng" dirty="0" smtClean="0">
                <a:latin typeface="Times New Roman" pitchFamily="18" charset="0"/>
                <a:cs typeface="Times New Roman" pitchFamily="18" charset="0"/>
              </a:rPr>
              <a:t>L’insuffisance rénale: </a:t>
            </a:r>
            <a:r>
              <a:rPr lang="fr-FR" sz="2400" dirty="0" smtClean="0">
                <a:latin typeface="Times New Roman" pitchFamily="18" charset="0"/>
                <a:cs typeface="Times New Roman" pitchFamily="18" charset="0"/>
              </a:rPr>
              <a:t>peut revêtir 3 aspects distincts, de mécanisme différent: une insuffisance rénale fonctionnelle, très rarement une néphropathie interstitielle aigue avec insuffisance rénale et syndrome néphrotique, d’origine immuno-allergique. </a:t>
            </a:r>
            <a:endParaRPr lang="fr-FR"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429420"/>
          </a:xfrm>
        </p:spPr>
        <p:txBody>
          <a:bodyPr/>
          <a:lstStyle/>
          <a:p>
            <a:pPr>
              <a:buNone/>
            </a:pPr>
            <a:r>
              <a:rPr lang="fr-FR" b="1" dirty="0" smtClean="0">
                <a:latin typeface="Times New Roman" pitchFamily="18" charset="0"/>
                <a:cs typeface="Times New Roman" pitchFamily="18" charset="0"/>
              </a:rPr>
              <a:t>AINS, grossesse et allaitement  </a:t>
            </a:r>
          </a:p>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La prise d’AINS est dangereuse durant les dernières semaines de la grossesse où elle risque d’entrainer une prolongation de la gestation avec retard du travail.</a:t>
            </a:r>
          </a:p>
          <a:p>
            <a:r>
              <a:rPr lang="fr-FR" sz="2400" dirty="0" smtClean="0">
                <a:latin typeface="Times New Roman" pitchFamily="18" charset="0"/>
                <a:cs typeface="Times New Roman" pitchFamily="18" charset="0"/>
              </a:rPr>
              <a:t>Les AINS passent la barrière placentaire, mais les études épidémiologiques ne semblent pas montrer d’effets toxiques sur l’embryon; les possibilités d’effets tératogènes ne doivent cependant pas être négligés.</a:t>
            </a:r>
          </a:p>
          <a:p>
            <a:r>
              <a:rPr lang="fr-FR" sz="2400" dirty="0" smtClean="0">
                <a:latin typeface="Times New Roman" pitchFamily="18" charset="0"/>
                <a:cs typeface="Times New Roman" pitchFamily="18" charset="0"/>
              </a:rPr>
              <a:t>Les AINS passent dans le lait maternel et des effets secondaires graves ont été rapportés chez des nourrissons dont la mère prenait de l’indométacine. </a:t>
            </a:r>
          </a:p>
          <a:p>
            <a:pPr>
              <a:buNone/>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lgn="ctr">
              <a:buNone/>
            </a:pPr>
            <a:r>
              <a:rPr lang="fr-FR" sz="4400" b="1" dirty="0" smtClean="0">
                <a:solidFill>
                  <a:srgbClr val="7030A0"/>
                </a:solidFill>
                <a:latin typeface="Times New Roman" pitchFamily="18" charset="0"/>
                <a:cs typeface="Times New Roman" pitchFamily="18" charset="0"/>
              </a:rPr>
              <a:t>b- Les inhibiteurs des COX-2 </a:t>
            </a:r>
          </a:p>
          <a:p>
            <a:pPr algn="ctr">
              <a:buNone/>
            </a:pPr>
            <a:r>
              <a:rPr lang="fr-FR" b="1" dirty="0" smtClean="0">
                <a:latin typeface="Times New Roman" pitchFamily="18" charset="0"/>
                <a:cs typeface="Times New Roman" pitchFamily="18" charset="0"/>
              </a:rPr>
              <a:t>Naissance d’une nouvelle </a:t>
            </a:r>
          </a:p>
          <a:p>
            <a:pPr algn="ctr">
              <a:buNone/>
            </a:pPr>
            <a:r>
              <a:rPr lang="fr-FR" b="1" dirty="0" smtClean="0">
                <a:latin typeface="Times New Roman" pitchFamily="18" charset="0"/>
                <a:cs typeface="Times New Roman" pitchFamily="18" charset="0"/>
              </a:rPr>
              <a:t>classe d’anti-inflammatoires </a:t>
            </a:r>
          </a:p>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En 1998, naissance de la classe des inhibiteurs spécifiques de la COX-2.</a:t>
            </a:r>
          </a:p>
          <a:p>
            <a:r>
              <a:rPr lang="fr-FR" dirty="0" smtClean="0">
                <a:latin typeface="Times New Roman" pitchFamily="18" charset="0"/>
                <a:cs typeface="Times New Roman" pitchFamily="18" charset="0"/>
              </a:rPr>
              <a:t>En </a:t>
            </a:r>
            <a:r>
              <a:rPr lang="fr-FR" b="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1999, lancement de 2 représentants de cette classe: Celebrex (Pfizer) et Vioxx (Merck) </a:t>
            </a:r>
          </a:p>
          <a:p>
            <a:pPr>
              <a:buNone/>
            </a:pPr>
            <a:r>
              <a:rPr lang="fr-FR" b="1" dirty="0" smtClean="0">
                <a:latin typeface="Times New Roman" pitchFamily="18" charset="0"/>
                <a:cs typeface="Times New Roman" pitchFamily="18" charset="0"/>
              </a:rPr>
              <a:t>  </a:t>
            </a:r>
            <a:r>
              <a:rPr lang="fr-FR" b="1" dirty="0" smtClean="0">
                <a:solidFill>
                  <a:srgbClr val="7030A0"/>
                </a:solidFill>
                <a:latin typeface="Times New Roman" pitchFamily="18" charset="0"/>
                <a:cs typeface="Times New Roman" pitchFamily="18" charset="0"/>
              </a:rPr>
              <a:t> </a:t>
            </a:r>
          </a:p>
          <a:p>
            <a:pPr>
              <a:buNone/>
            </a:pPr>
            <a:endParaRPr lang="fr-FR" dirty="0" smtClean="0">
              <a:solidFill>
                <a:srgbClr val="7030A0"/>
              </a:solidFill>
              <a:latin typeface="Times New Roman" pitchFamily="18" charset="0"/>
              <a:cs typeface="Times New Roman" pitchFamily="18" charset="0"/>
            </a:endParaRPr>
          </a:p>
          <a:p>
            <a:pPr>
              <a:buNone/>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endParaRPr lang="fr-FR" dirty="0" smtClean="0"/>
          </a:p>
          <a:p>
            <a:r>
              <a:rPr lang="fr-FR" dirty="0" smtClean="0">
                <a:latin typeface="Times New Roman" pitchFamily="18" charset="0"/>
                <a:cs typeface="Times New Roman" pitchFamily="18" charset="0"/>
              </a:rPr>
              <a:t>Leurs avantages: une même efficacité que les anti-inflammatoires classiques avec une meilleure tolérance gastro-intestinale.</a:t>
            </a:r>
          </a:p>
          <a:p>
            <a:r>
              <a:rPr lang="fr-FR" dirty="0" smtClean="0">
                <a:latin typeface="Times New Roman" pitchFamily="18" charset="0"/>
                <a:cs typeface="Times New Roman" pitchFamily="18" charset="0"/>
              </a:rPr>
              <a:t>30 septembre 2004: Merck retire Rofecoxib du marché international       début d’une polémique sur la tolérance CV des COXIBs. </a:t>
            </a:r>
            <a:endParaRPr lang="fr-FR" dirty="0">
              <a:latin typeface="Times New Roman" pitchFamily="18" charset="0"/>
              <a:cs typeface="Times New Roman" pitchFamily="18" charset="0"/>
            </a:endParaRPr>
          </a:p>
        </p:txBody>
      </p:sp>
      <p:cxnSp>
        <p:nvCxnSpPr>
          <p:cNvPr id="5" name="Connecteur droit avec flèche 4"/>
          <p:cNvCxnSpPr/>
          <p:nvPr/>
        </p:nvCxnSpPr>
        <p:spPr>
          <a:xfrm>
            <a:off x="4071934" y="3214686"/>
            <a:ext cx="500066"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Trois inhibiteurs sélectifs pour la COX-2, on fait leur apparitions sur le marché en 1999: célécoxib (Celebrex), rofécoxib (Vioxx) et valdécoxib (Bextra).</a:t>
            </a:r>
          </a:p>
          <a:p>
            <a:r>
              <a:rPr lang="fr-FR" dirty="0" smtClean="0">
                <a:latin typeface="Times New Roman" pitchFamily="18" charset="0"/>
                <a:cs typeface="Times New Roman" pitchFamily="18" charset="0"/>
              </a:rPr>
              <a:t>Ce type de médicament nommé « Coxib » est classé dans un sous-groupe des AINS. Quelques années plus tard, d’autres médicaments de la classe des Coxib sont apparus, comme l’étoricoxib (Arcoxia) et le lumiracoxib (Prexige).  </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Meilleure tolérance que les AINS traditionnels non-sélectifs, ils provoquent moins de complications gastro-intestinales et une bonne efficacité contre l’arthrite.</a:t>
            </a:r>
          </a:p>
          <a:p>
            <a:r>
              <a:rPr lang="fr-FR" dirty="0" smtClean="0">
                <a:latin typeface="Times New Roman" pitchFamily="18" charset="0"/>
                <a:cs typeface="Times New Roman" pitchFamily="18" charset="0"/>
              </a:rPr>
              <a:t>Cependant, ces médicaments induisent des complications cardiovasculaires, une partie d’entre eux ont été suspendus du marché. </a:t>
            </a:r>
          </a:p>
          <a:p>
            <a:r>
              <a:rPr lang="fr-FR" dirty="0" smtClean="0">
                <a:latin typeface="Times New Roman" pitchFamily="18" charset="0"/>
                <a:cs typeface="Times New Roman" pitchFamily="18" charset="0"/>
              </a:rPr>
              <a:t>Ces risques concernent l’infarctus du myocarde et les accidents vasculaires. </a:t>
            </a:r>
            <a:endParaRPr lang="fr-FR"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normAutofit/>
          </a:bodyPr>
          <a:lstStyle/>
          <a:p>
            <a:pPr algn="ctr">
              <a:buNone/>
            </a:pPr>
            <a:r>
              <a:rPr lang="fr-FR" sz="4400" b="1" dirty="0" smtClean="0">
                <a:solidFill>
                  <a:srgbClr val="7030A0"/>
                </a:solidFill>
                <a:latin typeface="Times New Roman" pitchFamily="18" charset="0"/>
                <a:cs typeface="Times New Roman" pitchFamily="18" charset="0"/>
              </a:rPr>
              <a:t>c- Les inhibiteurs de la mPGES-1 </a:t>
            </a:r>
          </a:p>
          <a:p>
            <a:pPr>
              <a:buNone/>
            </a:pPr>
            <a:r>
              <a:rPr lang="fr-FR" b="1" dirty="0" smtClean="0">
                <a:latin typeface="Times New Roman" pitchFamily="18" charset="0"/>
                <a:cs typeface="Times New Roman" pitchFamily="18" charset="0"/>
              </a:rPr>
              <a:t>PGES</a:t>
            </a:r>
          </a:p>
          <a:p>
            <a:r>
              <a:rPr lang="fr-FR" sz="2400" dirty="0" smtClean="0">
                <a:latin typeface="Times New Roman" pitchFamily="18" charset="0"/>
                <a:cs typeface="Times New Roman" pitchFamily="18" charset="0"/>
              </a:rPr>
              <a:t>    Les prostaglandines E synthétases (PGES) assurent la catalyse de la PGH2 produite par les COX, en PGE2. </a:t>
            </a:r>
          </a:p>
          <a:p>
            <a:r>
              <a:rPr lang="fr-FR" sz="2400" dirty="0" smtClean="0">
                <a:latin typeface="Times New Roman" pitchFamily="18" charset="0"/>
                <a:cs typeface="Times New Roman" pitchFamily="18" charset="0"/>
              </a:rPr>
              <a:t>La PGES une protéine membre de la superfamille des MAPEG (membrane- associated proteins involved in eicosanoid and glutathione metabolism). Trois isoformes de la PGES ont été identifiées selon leur localisation intracellulaire: Les PGES microsomales 1 et 2 (mPGES-1 et mPGES-2) et la PGES cytosolique (cPGES).  </a:t>
            </a:r>
          </a:p>
          <a:p>
            <a:pPr>
              <a:buNone/>
            </a:pPr>
            <a:r>
              <a:rPr lang="fr-FR" sz="2400" b="1" dirty="0" smtClean="0">
                <a:solidFill>
                  <a:srgbClr val="7030A0"/>
                </a:solidFill>
                <a:latin typeface="Times New Roman" pitchFamily="18" charset="0"/>
                <a:cs typeface="Times New Roman" pitchFamily="18" charset="0"/>
              </a:rPr>
              <a:t> </a:t>
            </a:r>
          </a:p>
          <a:p>
            <a:pPr>
              <a:buNone/>
            </a:pPr>
            <a:endParaRPr lang="fr-FR"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357166"/>
            <a:ext cx="8715436" cy="6286544"/>
          </a:xfrm>
        </p:spPr>
        <p:txBody>
          <a:bodyPr/>
          <a:lstStyle/>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La mPGES-1 est la forme inductible de la PGES. Son expression est augmentée in vitro et in vivo par des stimuli pro-inflammatoires et mécaniques. Ceci suggère que cette isoforme est essentielle dans la production de la PGE2 durant les réponses inflammatoires. En effet, plusieurs études ont montré l’absence de production de la PGE2, par des macrophages stimulés au LPS, provenant de souris transgéniques mPGES-1-/-.</a:t>
            </a:r>
          </a:p>
          <a:p>
            <a:pPr>
              <a:buNone/>
            </a:pPr>
            <a:endParaRPr lang="fr-FR" sz="2400" dirty="0" smtClean="0"/>
          </a:p>
          <a:p>
            <a:pPr>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endParaRPr lang="fr-FR" dirty="0" smtClean="0"/>
          </a:p>
          <a:p>
            <a:r>
              <a:rPr lang="fr-FR" b="1" dirty="0" smtClean="0">
                <a:latin typeface="Times New Roman" pitchFamily="18" charset="0"/>
                <a:cs typeface="Times New Roman" pitchFamily="18" charset="0"/>
              </a:rPr>
              <a:t>La première phase </a:t>
            </a:r>
            <a:r>
              <a:rPr lang="fr-FR" dirty="0" smtClean="0">
                <a:latin typeface="Times New Roman" pitchFamily="18" charset="0"/>
                <a:cs typeface="Times New Roman" pitchFamily="18" charset="0"/>
              </a:rPr>
              <a:t>est la reconnaissance et l’identification des agents pathogènes. Ces derniers peuvent être des bactéries exogènes ou endogènes. La destruction de la paroi bactérienne libère du lipopolysaccharide (LPS), des peptides ou des peptidoglycanes. Dans le cas des virus, le déclenchement de la réaction peut résulter d’interaction avec les protéines de la paroi virale. </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r>
              <a:rPr lang="fr-FR" b="1" dirty="0" smtClean="0">
                <a:latin typeface="Times New Roman" pitchFamily="18" charset="0"/>
                <a:cs typeface="Times New Roman" pitchFamily="18" charset="0"/>
              </a:rPr>
              <a:t>Les inhibiteurs de la mPGES-1</a:t>
            </a:r>
          </a:p>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Ils existe actuellement très peu d’inhibiteurs des PGS.</a:t>
            </a:r>
          </a:p>
          <a:p>
            <a:r>
              <a:rPr lang="fr-FR" dirty="0" smtClean="0">
                <a:latin typeface="Times New Roman" pitchFamily="18" charset="0"/>
                <a:cs typeface="Times New Roman" pitchFamily="18" charset="0"/>
              </a:rPr>
              <a:t>Suite aux conséquences cardiovasculaires liées à l’inhibition de la COX-2, la recherche pharmaceutique sur le TRT de l’arthrite, s’est récemment orientée vers l’inhibition de la mPGES-1. Dans ce contexte un nouvel inhibiteur de la mPGES-1, appelé MF63, a été développé. </a:t>
            </a:r>
          </a:p>
          <a:p>
            <a:pPr>
              <a:buNone/>
            </a:pPr>
            <a:endParaRPr lang="fr-FR" dirty="0" smtClean="0">
              <a:latin typeface="Times New Roman" pitchFamily="18" charset="0"/>
              <a:cs typeface="Times New Roman" pitchFamily="18" charset="0"/>
            </a:endParaRPr>
          </a:p>
          <a:p>
            <a:pPr>
              <a:buNone/>
            </a:pPr>
            <a:endParaRPr lang="fr-FR"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643998" cy="6286544"/>
          </a:xfrm>
        </p:spPr>
        <p:txBody>
          <a:bodyPr/>
          <a:lstStyle/>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Le MF63 inhibe sélectivement la mPGES humaine exprimée dans un modèle animal d’inflammation et ne présente aucun effet sur la synthèse des autres prostanoïdes. </a:t>
            </a:r>
          </a:p>
          <a:p>
            <a:r>
              <a:rPr lang="fr-FR" dirty="0" smtClean="0">
                <a:latin typeface="Times New Roman" pitchFamily="18" charset="0"/>
                <a:cs typeface="Times New Roman" pitchFamily="18" charset="0"/>
              </a:rPr>
              <a:t>Cet inhibiteur a des effets anti-inflammatoires, antalgiques et antipyrétiques sans complications gastro-intestinales. Il existe des molécules qui inhibent à la fois la mPGES-1 et la 5-lipooxygénase comme le MK-886 et l’acide </a:t>
            </a:r>
            <a:r>
              <a:rPr lang="fr-FR" dirty="0" err="1" smtClean="0">
                <a:latin typeface="Times New Roman" pitchFamily="18" charset="0"/>
                <a:cs typeface="Times New Roman" pitchFamily="18" charset="0"/>
              </a:rPr>
              <a:t>pirinixique</a:t>
            </a:r>
            <a:r>
              <a:rPr lang="fr-FR" dirty="0" smtClean="0">
                <a:latin typeface="Times New Roman" pitchFamily="18" charset="0"/>
                <a:cs typeface="Times New Roman" pitchFamily="18" charset="0"/>
              </a:rPr>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normAutofit/>
          </a:bodyPr>
          <a:lstStyle/>
          <a:p>
            <a:pPr>
              <a:buNone/>
            </a:pPr>
            <a:r>
              <a:rPr lang="fr-FR" sz="4400" b="1" dirty="0" smtClean="0">
                <a:solidFill>
                  <a:srgbClr val="7030A0"/>
                </a:solidFill>
                <a:latin typeface="Times New Roman" pitchFamily="18" charset="0"/>
                <a:cs typeface="Times New Roman" pitchFamily="18" charset="0"/>
              </a:rPr>
              <a:t>d- Les activateurs de la 15-PGDH </a:t>
            </a:r>
          </a:p>
          <a:p>
            <a:pPr>
              <a:buNone/>
            </a:pPr>
            <a:endParaRPr lang="fr-FR" b="1"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15-PGDH </a:t>
            </a:r>
          </a:p>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La PGE2 est dégradée en métabolites inactifs par la 15-PG déshydrogénase (15-PGDH). </a:t>
            </a:r>
          </a:p>
          <a:p>
            <a:r>
              <a:rPr lang="fr-FR" dirty="0" smtClean="0">
                <a:latin typeface="Times New Roman" pitchFamily="18" charset="0"/>
                <a:cs typeface="Times New Roman" pitchFamily="18" charset="0"/>
              </a:rPr>
              <a:t>Une diminution de l’expression de cette enzyme peut être provoquée par les cytokines pro-inflammatoires et lors de la compression mécanique d’ostéoblastes. </a:t>
            </a:r>
            <a:endParaRPr lang="fr-FR"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Afin de diminuer le taux de la PGE2, des recherches sont en cours afin de développer des activateurs de la 15-PGDH ou des inhibiteurs des enzymes qui dégradent la 15-PGDH.</a:t>
            </a:r>
          </a:p>
          <a:p>
            <a:r>
              <a:rPr lang="fr-FR" dirty="0" smtClean="0">
                <a:latin typeface="Times New Roman" pitchFamily="18" charset="0"/>
                <a:cs typeface="Times New Roman" pitchFamily="18" charset="0"/>
              </a:rPr>
              <a:t>A l’heure actuelle, aucune molécule n’a été développée. </a:t>
            </a:r>
            <a:endParaRPr lang="fr-FR"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endParaRPr lang="fr-FR" dirty="0" smtClean="0"/>
          </a:p>
          <a:p>
            <a:pPr>
              <a:buNone/>
            </a:pPr>
            <a:endParaRPr lang="fr-FR" dirty="0" smtClean="0"/>
          </a:p>
          <a:p>
            <a:pPr>
              <a:buNone/>
            </a:pPr>
            <a:endParaRPr lang="fr-FR" dirty="0" smtClean="0"/>
          </a:p>
          <a:p>
            <a:pPr>
              <a:buNone/>
            </a:pPr>
            <a:endParaRPr lang="fr-FR" dirty="0" smtClean="0"/>
          </a:p>
          <a:p>
            <a:pPr>
              <a:buNone/>
            </a:pPr>
            <a:r>
              <a:rPr lang="fr-FR" sz="6600" b="1" dirty="0" smtClean="0">
                <a:solidFill>
                  <a:srgbClr val="7030A0"/>
                </a:solidFill>
                <a:latin typeface="Baskerville Old Face" pitchFamily="18" charset="0"/>
              </a:rPr>
              <a:t>Merci de votre attention </a:t>
            </a:r>
            <a:endParaRPr lang="fr-FR" sz="6600" b="1" dirty="0">
              <a:solidFill>
                <a:srgbClr val="7030A0"/>
              </a:solidFill>
              <a:latin typeface="Baskerville Old Fac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r>
              <a:rPr lang="fr-FR" b="1" dirty="0" smtClean="0">
                <a:latin typeface="Times New Roman" pitchFamily="18" charset="0"/>
                <a:cs typeface="Times New Roman" pitchFamily="18" charset="0"/>
              </a:rPr>
              <a:t>La seconde phase </a:t>
            </a:r>
            <a:r>
              <a:rPr lang="fr-FR" dirty="0" smtClean="0">
                <a:latin typeface="Times New Roman" pitchFamily="18" charset="0"/>
                <a:cs typeface="Times New Roman" pitchFamily="18" charset="0"/>
              </a:rPr>
              <a:t>de l’inflammation met en jeu des systèmes protéolytiques plasmatiques et se déroule à proximité des vaisseaux. Ceux-ci activent les cellules endothéliales, les neutrophiles et les monocytes et augmentent la perméabilité vasculaire.</a:t>
            </a:r>
          </a:p>
          <a:p>
            <a:r>
              <a:rPr lang="fr-FR" b="1" dirty="0" smtClean="0">
                <a:latin typeface="Times New Roman" pitchFamily="18" charset="0"/>
                <a:cs typeface="Times New Roman" pitchFamily="18" charset="0"/>
              </a:rPr>
              <a:t>La troisième phase </a:t>
            </a:r>
            <a:r>
              <a:rPr lang="fr-FR" dirty="0" smtClean="0">
                <a:latin typeface="Times New Roman" pitchFamily="18" charset="0"/>
                <a:cs typeface="Times New Roman" pitchFamily="18" charset="0"/>
              </a:rPr>
              <a:t>implique le recrutement des cellules mononuclées d’origine circulante à l’endroit où se trouve l’agent pathogène. Elles vont libérer des cytokines et ainsi générer l’inflammation. </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357982"/>
          </a:xfrm>
        </p:spPr>
        <p:txBody>
          <a:bodyPr>
            <a:normAutofit/>
          </a:bodyPr>
          <a:lstStyle/>
          <a:p>
            <a:pPr algn="ctr">
              <a:buNone/>
            </a:pPr>
            <a:r>
              <a:rPr lang="fr-FR" sz="4400" b="1" dirty="0" smtClean="0">
                <a:solidFill>
                  <a:srgbClr val="00B0F0"/>
                </a:solidFill>
                <a:latin typeface="Times New Roman" pitchFamily="18" charset="0"/>
                <a:cs typeface="Times New Roman" pitchFamily="18" charset="0"/>
              </a:rPr>
              <a:t>Médiateurs de l’inflammation</a:t>
            </a:r>
          </a:p>
          <a:p>
            <a:endParaRPr lang="fr-FR" b="1"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L’interleukine (IL-1, IL-6…)</a:t>
            </a:r>
          </a:p>
          <a:p>
            <a:r>
              <a:rPr lang="fr-FR" b="1" dirty="0" smtClean="0">
                <a:latin typeface="Times New Roman" pitchFamily="18" charset="0"/>
                <a:cs typeface="Times New Roman" pitchFamily="18" charset="0"/>
              </a:rPr>
              <a:t>TNF-</a:t>
            </a:r>
            <a:r>
              <a:rPr lang="el-GR" b="1" dirty="0" smtClean="0">
                <a:latin typeface="Times New Roman" pitchFamily="18" charset="0"/>
                <a:cs typeface="Times New Roman" pitchFamily="18" charset="0"/>
              </a:rPr>
              <a:t>α</a:t>
            </a:r>
            <a:r>
              <a:rPr lang="fr-FR" b="1" dirty="0" smtClean="0">
                <a:latin typeface="Times New Roman" pitchFamily="18" charset="0"/>
                <a:cs typeface="Times New Roman" pitchFamily="18" charset="0"/>
              </a:rPr>
              <a:t> (Tumor Necrosis Factor)</a:t>
            </a:r>
          </a:p>
          <a:p>
            <a:r>
              <a:rPr lang="fr-FR" b="1" dirty="0" smtClean="0">
                <a:latin typeface="Times New Roman" pitchFamily="18" charset="0"/>
                <a:cs typeface="Times New Roman" pitchFamily="18" charset="0"/>
              </a:rPr>
              <a:t>Prostaglandines (en particulier la PGE2)</a:t>
            </a:r>
          </a:p>
          <a:p>
            <a:pPr>
              <a:buNone/>
            </a:pPr>
            <a:endParaRPr lang="fr-FR" dirty="0">
              <a:latin typeface="Times New Roman" pitchFamily="18" charset="0"/>
              <a:cs typeface="Times New Roman" pitchFamily="18" charset="0"/>
            </a:endParaRPr>
          </a:p>
          <a:p>
            <a:pPr>
              <a:buNone/>
            </a:pPr>
            <a:endParaRPr lang="fr-FR" dirty="0" smtClean="0">
              <a:latin typeface="Times New Roman" pitchFamily="18" charset="0"/>
              <a:cs typeface="Times New Roman" pitchFamily="18" charset="0"/>
            </a:endParaRPr>
          </a:p>
          <a:p>
            <a:pPr algn="ctr">
              <a:buNone/>
            </a:pPr>
            <a:endParaRPr lang="fr-FR" b="1" dirty="0" smtClean="0">
              <a:latin typeface="Times New Roman" pitchFamily="18" charset="0"/>
              <a:cs typeface="Times New Roman" pitchFamily="18" charset="0"/>
            </a:endParaRPr>
          </a:p>
          <a:p>
            <a:pPr algn="ctr">
              <a:buNone/>
            </a:pPr>
            <a:r>
              <a:rPr lang="fr-FR" b="1" dirty="0" smtClean="0">
                <a:solidFill>
                  <a:srgbClr val="7030A0"/>
                </a:solidFill>
                <a:latin typeface="Times New Roman" pitchFamily="18" charset="0"/>
                <a:cs typeface="Times New Roman" pitchFamily="18" charset="0"/>
              </a:rPr>
              <a:t>La plupart des AI ont pour cible</a:t>
            </a:r>
          </a:p>
          <a:p>
            <a:pPr algn="ctr">
              <a:buNone/>
            </a:pPr>
            <a:r>
              <a:rPr lang="fr-FR" b="1" dirty="0" smtClean="0">
                <a:solidFill>
                  <a:srgbClr val="7030A0"/>
                </a:solidFill>
                <a:latin typeface="Times New Roman" pitchFamily="18" charset="0"/>
                <a:cs typeface="Times New Roman" pitchFamily="18" charset="0"/>
              </a:rPr>
              <a:t>Les enzymes de synthèse de la PGE2 </a:t>
            </a:r>
            <a:endParaRPr lang="fr-FR" b="1"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endParaRPr lang="fr-FR" dirty="0" smtClean="0"/>
          </a:p>
          <a:p>
            <a:pPr>
              <a:buNone/>
            </a:pPr>
            <a:endParaRPr lang="fr-FR" dirty="0" smtClean="0"/>
          </a:p>
          <a:p>
            <a:pPr>
              <a:buNone/>
            </a:pPr>
            <a:endParaRPr lang="fr-FR" dirty="0" smtClean="0"/>
          </a:p>
          <a:p>
            <a:pPr algn="ctr">
              <a:buNone/>
            </a:pPr>
            <a:r>
              <a:rPr lang="fr-FR" sz="6600" b="1" dirty="0" smtClean="0">
                <a:solidFill>
                  <a:srgbClr val="00B0F0"/>
                </a:solidFill>
                <a:latin typeface="Times New Roman" pitchFamily="18" charset="0"/>
                <a:cs typeface="Times New Roman" pitchFamily="18" charset="0"/>
              </a:rPr>
              <a:t>AINS</a:t>
            </a:r>
            <a:r>
              <a:rPr lang="fr-FR" sz="6600" b="1" dirty="0" smtClean="0">
                <a:latin typeface="Times New Roman" pitchFamily="18" charset="0"/>
                <a:cs typeface="Times New Roman" pitchFamily="18" charset="0"/>
              </a:rPr>
              <a:t> </a:t>
            </a:r>
          </a:p>
          <a:p>
            <a:pPr algn="ctr">
              <a:buNone/>
            </a:pPr>
            <a:r>
              <a:rPr lang="fr-FR" sz="4000" b="1" dirty="0" smtClean="0">
                <a:solidFill>
                  <a:srgbClr val="7030A0"/>
                </a:solidFill>
                <a:latin typeface="Times New Roman" pitchFamily="18" charset="0"/>
                <a:cs typeface="Times New Roman" pitchFamily="18" charset="0"/>
              </a:rPr>
              <a:t>A</a:t>
            </a:r>
            <a:r>
              <a:rPr lang="fr-FR" sz="4000" b="1" dirty="0" smtClean="0">
                <a:solidFill>
                  <a:srgbClr val="00B0F0"/>
                </a:solidFill>
                <a:latin typeface="Times New Roman" pitchFamily="18" charset="0"/>
                <a:cs typeface="Times New Roman" pitchFamily="18" charset="0"/>
              </a:rPr>
              <a:t>nti-</a:t>
            </a:r>
            <a:r>
              <a:rPr lang="fr-FR" sz="4000" b="1" dirty="0" smtClean="0">
                <a:solidFill>
                  <a:srgbClr val="7030A0"/>
                </a:solidFill>
                <a:latin typeface="Times New Roman" pitchFamily="18" charset="0"/>
                <a:cs typeface="Times New Roman" pitchFamily="18" charset="0"/>
              </a:rPr>
              <a:t>I</a:t>
            </a:r>
            <a:r>
              <a:rPr lang="fr-FR" sz="4000" b="1" dirty="0" smtClean="0">
                <a:solidFill>
                  <a:srgbClr val="00B0F0"/>
                </a:solidFill>
                <a:latin typeface="Times New Roman" pitchFamily="18" charset="0"/>
                <a:cs typeface="Times New Roman" pitchFamily="18" charset="0"/>
              </a:rPr>
              <a:t>nflammatoires </a:t>
            </a:r>
            <a:r>
              <a:rPr lang="fr-FR" sz="4000" b="1" dirty="0" smtClean="0">
                <a:solidFill>
                  <a:srgbClr val="7030A0"/>
                </a:solidFill>
                <a:latin typeface="Times New Roman" pitchFamily="18" charset="0"/>
                <a:cs typeface="Times New Roman" pitchFamily="18" charset="0"/>
              </a:rPr>
              <a:t>N</a:t>
            </a:r>
            <a:r>
              <a:rPr lang="fr-FR" sz="4000" b="1" dirty="0" smtClean="0">
                <a:solidFill>
                  <a:srgbClr val="00B0F0"/>
                </a:solidFill>
                <a:latin typeface="Times New Roman" pitchFamily="18" charset="0"/>
                <a:cs typeface="Times New Roman" pitchFamily="18" charset="0"/>
              </a:rPr>
              <a:t>on </a:t>
            </a:r>
            <a:r>
              <a:rPr lang="fr-FR" sz="4000" b="1" dirty="0" smtClean="0">
                <a:solidFill>
                  <a:srgbClr val="7030A0"/>
                </a:solidFill>
                <a:latin typeface="Times New Roman" pitchFamily="18" charset="0"/>
                <a:cs typeface="Times New Roman" pitchFamily="18" charset="0"/>
              </a:rPr>
              <a:t>S</a:t>
            </a:r>
            <a:r>
              <a:rPr lang="fr-FR" sz="4000" b="1" dirty="0" smtClean="0">
                <a:solidFill>
                  <a:srgbClr val="00B0F0"/>
                </a:solidFill>
                <a:latin typeface="Times New Roman" pitchFamily="18" charset="0"/>
                <a:cs typeface="Times New Roman" pitchFamily="18" charset="0"/>
              </a:rPr>
              <a:t>téroïdiens </a:t>
            </a:r>
            <a:endParaRPr lang="fr-FR" sz="4000" b="1" dirty="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endParaRPr lang="fr-FR" dirty="0" smtClean="0"/>
          </a:p>
          <a:p>
            <a:endParaRPr lang="fr-FR" dirty="0" smtClean="0"/>
          </a:p>
          <a:p>
            <a:r>
              <a:rPr lang="fr-FR" b="1" dirty="0" smtClean="0">
                <a:latin typeface="Times New Roman" pitchFamily="18" charset="0"/>
                <a:cs typeface="Times New Roman" pitchFamily="18" charset="0"/>
              </a:rPr>
              <a:t>Les inhibiteurs des COX (1763-1971)</a:t>
            </a:r>
          </a:p>
          <a:p>
            <a:r>
              <a:rPr lang="fr-FR" b="1" dirty="0" smtClean="0">
                <a:latin typeface="Times New Roman" pitchFamily="18" charset="0"/>
                <a:cs typeface="Times New Roman" pitchFamily="18" charset="0"/>
              </a:rPr>
              <a:t>Les inhibiteurs sélectifs de la COX-2 (1995)</a:t>
            </a:r>
          </a:p>
          <a:p>
            <a:r>
              <a:rPr lang="fr-FR" b="1" dirty="0" smtClean="0">
                <a:latin typeface="Times New Roman" pitchFamily="18" charset="0"/>
                <a:cs typeface="Times New Roman" pitchFamily="18" charset="0"/>
              </a:rPr>
              <a:t>Les inhibiteurs de la mPGES-1 (2008)</a:t>
            </a:r>
          </a:p>
          <a:p>
            <a:r>
              <a:rPr lang="fr-FR" b="1" dirty="0" smtClean="0">
                <a:latin typeface="Times New Roman" pitchFamily="18" charset="0"/>
                <a:cs typeface="Times New Roman" pitchFamily="18" charset="0"/>
              </a:rPr>
              <a:t>Les antagonistes des récepteurs  EP1-4 (&gt;2010)</a:t>
            </a:r>
          </a:p>
          <a:p>
            <a:r>
              <a:rPr lang="fr-FR" b="1" dirty="0" smtClean="0">
                <a:latin typeface="Times New Roman" pitchFamily="18" charset="0"/>
                <a:cs typeface="Times New Roman" pitchFamily="18" charset="0"/>
              </a:rPr>
              <a:t>Les activateurs de la 15-PGDH </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Les AINS représentent un groupe de substances chimiques qui permettent de réduire ou de supprimer les conséquences de la réaction inflammatoire sans préjuger de l’étiologie ni du mécanisme de celle-ci. Leur prescription est fréquente car ils sont employés dans de nombreuses affections où un tel processus inflammatoire est en cause  (rhumatologie, traumatologie, stomatologie, ORL, urologie, gynécologie,…) </a:t>
            </a:r>
            <a:endParaRPr lang="fr-FR"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lstStyle/>
          <a:p>
            <a:r>
              <a:rPr lang="fr-FR" dirty="0" smtClean="0">
                <a:latin typeface="Times New Roman" pitchFamily="18" charset="0"/>
                <a:cs typeface="Times New Roman" pitchFamily="18" charset="0"/>
              </a:rPr>
              <a:t>Les AINS, </a:t>
            </a:r>
            <a:r>
              <a:rPr lang="fr-FR" b="1" dirty="0" smtClean="0">
                <a:latin typeface="Times New Roman" pitchFamily="18" charset="0"/>
                <a:cs typeface="Times New Roman" pitchFamily="18" charset="0"/>
              </a:rPr>
              <a:t>acides faibles</a:t>
            </a: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liposolubles</a:t>
            </a:r>
            <a:r>
              <a:rPr lang="fr-FR" dirty="0" smtClean="0">
                <a:latin typeface="Times New Roman" pitchFamily="18" charset="0"/>
                <a:cs typeface="Times New Roman" pitchFamily="18" charset="0"/>
              </a:rPr>
              <a:t>, chimiquement très différents les uns des autres, ont en commun certaines propriétés:</a:t>
            </a:r>
          </a:p>
          <a:p>
            <a:pPr>
              <a:buFontTx/>
              <a:buChar char="-"/>
            </a:pPr>
            <a:r>
              <a:rPr lang="fr-FR" dirty="0" smtClean="0">
                <a:latin typeface="Times New Roman" pitchFamily="18" charset="0"/>
                <a:cs typeface="Times New Roman" pitchFamily="18" charset="0"/>
              </a:rPr>
              <a:t>Une action anti-inflammatoire mais aussi antalgique et antipyrétique,</a:t>
            </a:r>
          </a:p>
          <a:p>
            <a:pPr>
              <a:buFontTx/>
              <a:buChar char="-"/>
            </a:pPr>
            <a:r>
              <a:rPr lang="fr-FR" dirty="0" smtClean="0">
                <a:latin typeface="Times New Roman" pitchFamily="18" charset="0"/>
                <a:cs typeface="Times New Roman" pitchFamily="18" charset="0"/>
              </a:rPr>
              <a:t>Une activité biologique sur les médiateurs de l’inflammation, notamment en inhibant la synthèse des prostaglandines,</a:t>
            </a:r>
          </a:p>
          <a:p>
            <a:pPr>
              <a:buFontTx/>
              <a:buChar char="-"/>
            </a:pPr>
            <a:r>
              <a:rPr lang="fr-FR" dirty="0" smtClean="0">
                <a:latin typeface="Times New Roman" pitchFamily="18" charset="0"/>
                <a:cs typeface="Times New Roman" pitchFamily="18" charset="0"/>
              </a:rPr>
              <a:t>Des effets secondaires communs, au premier rang desquels une </a:t>
            </a:r>
            <a:r>
              <a:rPr lang="fr-FR" b="1" dirty="0" smtClean="0">
                <a:latin typeface="Times New Roman" pitchFamily="18" charset="0"/>
                <a:cs typeface="Times New Roman" pitchFamily="18" charset="0"/>
              </a:rPr>
              <a:t>toxicité gastro-duodénale </a:t>
            </a:r>
            <a:r>
              <a:rPr lang="fr-FR" dirty="0" smtClean="0">
                <a:latin typeface="Times New Roman" pitchFamily="18" charset="0"/>
                <a:cs typeface="Times New Roman" pitchFamily="18" charset="0"/>
              </a:rPr>
              <a:t>plus ou moins importante. </a:t>
            </a:r>
            <a:endParaRPr lang="fr-F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TotalTime>
  <Words>2002</Words>
  <Application>Microsoft Office PowerPoint</Application>
  <PresentationFormat>Affichage à l'écran (4:3)</PresentationFormat>
  <Paragraphs>151</Paragraphs>
  <Slides>34</Slides>
  <Notes>0</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Benjamin</cp:lastModifiedBy>
  <cp:revision>169</cp:revision>
  <dcterms:created xsi:type="dcterms:W3CDTF">2013-10-31T12:17:33Z</dcterms:created>
  <dcterms:modified xsi:type="dcterms:W3CDTF">2015-03-03T09:28:14Z</dcterms:modified>
</cp:coreProperties>
</file>