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3" r:id="rId8"/>
    <p:sldId id="268" r:id="rId9"/>
    <p:sldId id="271" r:id="rId10"/>
    <p:sldId id="272" r:id="rId11"/>
    <p:sldId id="279" r:id="rId12"/>
    <p:sldId id="275" r:id="rId13"/>
    <p:sldId id="277" r:id="rId14"/>
    <p:sldId id="278" r:id="rId15"/>
    <p:sldId id="281" r:id="rId16"/>
    <p:sldId id="286" r:id="rId17"/>
    <p:sldId id="282" r:id="rId18"/>
    <p:sldId id="293" r:id="rId19"/>
    <p:sldId id="287" r:id="rId20"/>
    <p:sldId id="288" r:id="rId21"/>
    <p:sldId id="289" r:id="rId22"/>
    <p:sldId id="290" r:id="rId23"/>
    <p:sldId id="296" r:id="rId24"/>
    <p:sldId id="264" r:id="rId25"/>
    <p:sldId id="291" r:id="rId26"/>
    <p:sldId id="294" r:id="rId27"/>
    <p:sldId id="295" r:id="rId28"/>
    <p:sldId id="265" r:id="rId29"/>
    <p:sldId id="266" r:id="rId30"/>
    <p:sldId id="267"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FF5050"/>
    <a:srgbClr val="008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05" autoAdjust="0"/>
  </p:normalViewPr>
  <p:slideViewPr>
    <p:cSldViewPr>
      <p:cViewPr>
        <p:scale>
          <a:sx n="50" d="100"/>
          <a:sy n="50" d="100"/>
        </p:scale>
        <p:origin x="-1974" y="-504"/>
      </p:cViewPr>
      <p:guideLst>
        <p:guide orient="horz" pos="2160"/>
        <p:guide pos="2880"/>
      </p:guideLst>
    </p:cSldViewPr>
  </p:slideViewPr>
  <p:outlineViewPr>
    <p:cViewPr>
      <p:scale>
        <a:sx n="33" d="100"/>
        <a:sy n="33" d="100"/>
      </p:scale>
      <p:origin x="0" y="4795"/>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04D7A-9501-484C-96D3-32F0AAE01AC0}" type="doc">
      <dgm:prSet loTypeId="urn:microsoft.com/office/officeart/2009/3/layout/IncreasingArrowsProcess" loCatId="process" qsTypeId="urn:microsoft.com/office/officeart/2005/8/quickstyle/simple1" qsCatId="simple" csTypeId="urn:microsoft.com/office/officeart/2005/8/colors/accent3_3" csCatId="accent3" phldr="1"/>
      <dgm:spPr/>
    </dgm:pt>
    <dgm:pt modelId="{C31DB546-DE51-43D3-8040-C599A78F0386}">
      <dgm:prSet phldrT="[Texte]"/>
      <dgm:spPr/>
      <dgm:t>
        <a:bodyPr/>
        <a:lstStyle/>
        <a:p>
          <a:pPr algn="ctr"/>
          <a:r>
            <a:rPr lang="fr-FR" b="1" smtClean="0"/>
            <a:t>Développement préclinique </a:t>
          </a:r>
          <a:endParaRPr lang="fr-FR" b="1" dirty="0"/>
        </a:p>
      </dgm:t>
    </dgm:pt>
    <dgm:pt modelId="{8F310F5B-A064-46CF-BCF4-38694E2F7D70}" type="parTrans" cxnId="{FA813CBF-9DC7-4D71-BA9C-9C25CBB6C7A0}">
      <dgm:prSet/>
      <dgm:spPr/>
      <dgm:t>
        <a:bodyPr/>
        <a:lstStyle/>
        <a:p>
          <a:endParaRPr lang="fr-FR"/>
        </a:p>
      </dgm:t>
    </dgm:pt>
    <dgm:pt modelId="{C6B0534A-C852-4521-BA80-5524930106D7}" type="sibTrans" cxnId="{FA813CBF-9DC7-4D71-BA9C-9C25CBB6C7A0}">
      <dgm:prSet/>
      <dgm:spPr/>
      <dgm:t>
        <a:bodyPr/>
        <a:lstStyle/>
        <a:p>
          <a:endParaRPr lang="fr-FR"/>
        </a:p>
      </dgm:t>
    </dgm:pt>
    <dgm:pt modelId="{CB765F8A-9F51-4B49-A7EC-7C66B18CDD21}">
      <dgm:prSet phldrT="[Texte]"/>
      <dgm:spPr/>
      <dgm:t>
        <a:bodyPr/>
        <a:lstStyle/>
        <a:p>
          <a:pPr algn="ctr"/>
          <a:r>
            <a:rPr lang="fr-FR" b="1" smtClean="0"/>
            <a:t>Développement clinique </a:t>
          </a:r>
          <a:endParaRPr lang="fr-FR" b="1" dirty="0"/>
        </a:p>
      </dgm:t>
    </dgm:pt>
    <dgm:pt modelId="{FF43815F-7C1A-4C51-A4D1-C8231E354B31}" type="parTrans" cxnId="{7859BD31-674C-440F-B8F2-24A9E0533251}">
      <dgm:prSet/>
      <dgm:spPr/>
      <dgm:t>
        <a:bodyPr/>
        <a:lstStyle/>
        <a:p>
          <a:endParaRPr lang="fr-FR"/>
        </a:p>
      </dgm:t>
    </dgm:pt>
    <dgm:pt modelId="{340EE3F5-318D-4938-A97E-46CE3EF60D2D}" type="sibTrans" cxnId="{7859BD31-674C-440F-B8F2-24A9E0533251}">
      <dgm:prSet/>
      <dgm:spPr/>
      <dgm:t>
        <a:bodyPr/>
        <a:lstStyle/>
        <a:p>
          <a:endParaRPr lang="fr-FR"/>
        </a:p>
      </dgm:t>
    </dgm:pt>
    <dgm:pt modelId="{AB27B575-CF4B-435F-B4F7-C365198D2F70}">
      <dgm:prSet phldrT="[Texte]"/>
      <dgm:spPr/>
      <dgm:t>
        <a:bodyPr/>
        <a:lstStyle/>
        <a:p>
          <a:pPr algn="ctr"/>
          <a:r>
            <a:rPr lang="fr-FR" b="1" smtClean="0"/>
            <a:t>Post AMM</a:t>
          </a:r>
          <a:endParaRPr lang="fr-FR" b="1" dirty="0"/>
        </a:p>
      </dgm:t>
    </dgm:pt>
    <dgm:pt modelId="{3CCBED6C-3E9B-4BD0-8F0F-4B8E5979E128}" type="parTrans" cxnId="{C14DDD4D-5D54-47CD-9951-31E0305BD3DF}">
      <dgm:prSet/>
      <dgm:spPr/>
      <dgm:t>
        <a:bodyPr/>
        <a:lstStyle/>
        <a:p>
          <a:endParaRPr lang="fr-FR"/>
        </a:p>
      </dgm:t>
    </dgm:pt>
    <dgm:pt modelId="{CEFF3C2A-2D54-474D-AB11-122ABE557D36}" type="sibTrans" cxnId="{C14DDD4D-5D54-47CD-9951-31E0305BD3DF}">
      <dgm:prSet/>
      <dgm:spPr/>
      <dgm:t>
        <a:bodyPr/>
        <a:lstStyle/>
        <a:p>
          <a:endParaRPr lang="fr-FR"/>
        </a:p>
      </dgm:t>
    </dgm:pt>
    <dgm:pt modelId="{8D597D64-5607-4B18-9E9D-52053A520BF0}" type="pres">
      <dgm:prSet presAssocID="{0A704D7A-9501-484C-96D3-32F0AAE01AC0}" presName="Name0" presStyleCnt="0">
        <dgm:presLayoutVars>
          <dgm:chMax val="5"/>
          <dgm:chPref val="5"/>
          <dgm:dir/>
          <dgm:animLvl val="lvl"/>
        </dgm:presLayoutVars>
      </dgm:prSet>
      <dgm:spPr/>
    </dgm:pt>
    <dgm:pt modelId="{EF72C8CF-BCDE-456F-8AA9-D2E60BC5158D}" type="pres">
      <dgm:prSet presAssocID="{C31DB546-DE51-43D3-8040-C599A78F0386}" presName="parentText1" presStyleLbl="node1" presStyleIdx="0" presStyleCnt="3" custScaleY="129400">
        <dgm:presLayoutVars>
          <dgm:chMax/>
          <dgm:chPref val="3"/>
          <dgm:bulletEnabled val="1"/>
        </dgm:presLayoutVars>
      </dgm:prSet>
      <dgm:spPr/>
      <dgm:t>
        <a:bodyPr/>
        <a:lstStyle/>
        <a:p>
          <a:endParaRPr lang="fr-FR"/>
        </a:p>
      </dgm:t>
    </dgm:pt>
    <dgm:pt modelId="{10B59670-0DB3-495C-9973-E1E323A66FE6}" type="pres">
      <dgm:prSet presAssocID="{CB765F8A-9F51-4B49-A7EC-7C66B18CDD21}" presName="parentText2" presStyleLbl="node1" presStyleIdx="1" presStyleCnt="3" custScaleY="129498" custLinFactNeighborX="803" custLinFactNeighborY="21003">
        <dgm:presLayoutVars>
          <dgm:chMax/>
          <dgm:chPref val="3"/>
          <dgm:bulletEnabled val="1"/>
        </dgm:presLayoutVars>
      </dgm:prSet>
      <dgm:spPr/>
      <dgm:t>
        <a:bodyPr/>
        <a:lstStyle/>
        <a:p>
          <a:endParaRPr lang="fr-FR"/>
        </a:p>
      </dgm:t>
    </dgm:pt>
    <dgm:pt modelId="{9A802D81-25B0-496B-9869-E6FCC0483CE4}" type="pres">
      <dgm:prSet presAssocID="{AB27B575-CF4B-435F-B4F7-C365198D2F70}" presName="parentText3" presStyleLbl="node1" presStyleIdx="2" presStyleCnt="3" custScaleY="131532" custLinFactNeighborX="689" custLinFactNeighborY="46876">
        <dgm:presLayoutVars>
          <dgm:chMax/>
          <dgm:chPref val="3"/>
          <dgm:bulletEnabled val="1"/>
        </dgm:presLayoutVars>
      </dgm:prSet>
      <dgm:spPr/>
      <dgm:t>
        <a:bodyPr/>
        <a:lstStyle/>
        <a:p>
          <a:endParaRPr lang="fr-FR"/>
        </a:p>
      </dgm:t>
    </dgm:pt>
  </dgm:ptLst>
  <dgm:cxnLst>
    <dgm:cxn modelId="{FA813CBF-9DC7-4D71-BA9C-9C25CBB6C7A0}" srcId="{0A704D7A-9501-484C-96D3-32F0AAE01AC0}" destId="{C31DB546-DE51-43D3-8040-C599A78F0386}" srcOrd="0" destOrd="0" parTransId="{8F310F5B-A064-46CF-BCF4-38694E2F7D70}" sibTransId="{C6B0534A-C852-4521-BA80-5524930106D7}"/>
    <dgm:cxn modelId="{91C401BC-798F-4D0D-96E2-DF684B479629}" type="presOf" srcId="{0A704D7A-9501-484C-96D3-32F0AAE01AC0}" destId="{8D597D64-5607-4B18-9E9D-52053A520BF0}" srcOrd="0" destOrd="0" presId="urn:microsoft.com/office/officeart/2009/3/layout/IncreasingArrowsProcess"/>
    <dgm:cxn modelId="{6A522402-F05F-45EA-9F95-3CD49352ED64}" type="presOf" srcId="{C31DB546-DE51-43D3-8040-C599A78F0386}" destId="{EF72C8CF-BCDE-456F-8AA9-D2E60BC5158D}" srcOrd="0" destOrd="0" presId="urn:microsoft.com/office/officeart/2009/3/layout/IncreasingArrowsProcess"/>
    <dgm:cxn modelId="{CABC7959-D84B-4A15-9CC9-0A041CF7E8A5}" type="presOf" srcId="{AB27B575-CF4B-435F-B4F7-C365198D2F70}" destId="{9A802D81-25B0-496B-9869-E6FCC0483CE4}" srcOrd="0" destOrd="0" presId="urn:microsoft.com/office/officeart/2009/3/layout/IncreasingArrowsProcess"/>
    <dgm:cxn modelId="{7859BD31-674C-440F-B8F2-24A9E0533251}" srcId="{0A704D7A-9501-484C-96D3-32F0AAE01AC0}" destId="{CB765F8A-9F51-4B49-A7EC-7C66B18CDD21}" srcOrd="1" destOrd="0" parTransId="{FF43815F-7C1A-4C51-A4D1-C8231E354B31}" sibTransId="{340EE3F5-318D-4938-A97E-46CE3EF60D2D}"/>
    <dgm:cxn modelId="{2F9CF6D8-18A9-422F-96F3-639F172BF17C}" type="presOf" srcId="{CB765F8A-9F51-4B49-A7EC-7C66B18CDD21}" destId="{10B59670-0DB3-495C-9973-E1E323A66FE6}" srcOrd="0" destOrd="0" presId="urn:microsoft.com/office/officeart/2009/3/layout/IncreasingArrowsProcess"/>
    <dgm:cxn modelId="{C14DDD4D-5D54-47CD-9951-31E0305BD3DF}" srcId="{0A704D7A-9501-484C-96D3-32F0AAE01AC0}" destId="{AB27B575-CF4B-435F-B4F7-C365198D2F70}" srcOrd="2" destOrd="0" parTransId="{3CCBED6C-3E9B-4BD0-8F0F-4B8E5979E128}" sibTransId="{CEFF3C2A-2D54-474D-AB11-122ABE557D36}"/>
    <dgm:cxn modelId="{E0428E68-553B-4905-ABF1-2A77FF639DDB}" type="presParOf" srcId="{8D597D64-5607-4B18-9E9D-52053A520BF0}" destId="{EF72C8CF-BCDE-456F-8AA9-D2E60BC5158D}" srcOrd="0" destOrd="0" presId="urn:microsoft.com/office/officeart/2009/3/layout/IncreasingArrowsProcess"/>
    <dgm:cxn modelId="{80C7C341-F8BE-475A-9FDB-3B818F816759}" type="presParOf" srcId="{8D597D64-5607-4B18-9E9D-52053A520BF0}" destId="{10B59670-0DB3-495C-9973-E1E323A66FE6}" srcOrd="1" destOrd="0" presId="urn:microsoft.com/office/officeart/2009/3/layout/IncreasingArrowsProcess"/>
    <dgm:cxn modelId="{56A4ABCD-01CD-4450-9D17-5D368EA24C6B}" type="presParOf" srcId="{8D597D64-5607-4B18-9E9D-52053A520BF0}" destId="{9A802D81-25B0-496B-9869-E6FCC0483CE4}" srcOrd="2" destOrd="0" presId="urn:microsoft.com/office/officeart/2009/3/layout/IncreasingArrows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298147-2902-4142-9A65-A95BCB42512D}" type="doc">
      <dgm:prSet loTypeId="urn:microsoft.com/office/officeart/2005/8/layout/pyramid1" loCatId="pyramid" qsTypeId="urn:microsoft.com/office/officeart/2005/8/quickstyle/3d3" qsCatId="3D" csTypeId="urn:microsoft.com/office/officeart/2005/8/colors/accent3_3" csCatId="accent3" phldr="1"/>
      <dgm:spPr/>
    </dgm:pt>
    <dgm:pt modelId="{1420F535-9F43-4F2B-B664-7AF80BFA0B43}">
      <dgm:prSet phldrT="[Texte]" custT="1"/>
      <dgm:spPr/>
      <dgm:t>
        <a:bodyPr/>
        <a:lstStyle/>
        <a:p>
          <a:r>
            <a:rPr lang="fr-FR" sz="3600" b="1" dirty="0" smtClean="0">
              <a:ln w="11430"/>
              <a:solidFill>
                <a:schemeClr val="bg1"/>
              </a:solidFill>
              <a:effectLst>
                <a:outerShdw blurRad="50800" dist="39000" dir="5460000" algn="tl">
                  <a:srgbClr val="000000">
                    <a:alpha val="38000"/>
                  </a:srgbClr>
                </a:outerShdw>
              </a:effectLst>
              <a:latin typeface="+mj-lt"/>
              <a:ea typeface="Calibri" pitchFamily="34" charset="0"/>
              <a:cs typeface="Times New Roman" pitchFamily="18" charset="0"/>
            </a:rPr>
            <a:t>Létale</a:t>
          </a:r>
          <a:endParaRPr lang="fr-FR" sz="3600" dirty="0">
            <a:solidFill>
              <a:schemeClr val="bg1"/>
            </a:solidFill>
            <a:latin typeface="+mj-lt"/>
          </a:endParaRPr>
        </a:p>
      </dgm:t>
    </dgm:pt>
    <dgm:pt modelId="{9150BA3E-E5EE-4831-B21E-D674E9ACA0DD}" type="parTrans" cxnId="{D75F20A6-7EB6-4BC2-AE7B-A1F490F99072}">
      <dgm:prSet/>
      <dgm:spPr/>
      <dgm:t>
        <a:bodyPr/>
        <a:lstStyle/>
        <a:p>
          <a:endParaRPr lang="fr-FR"/>
        </a:p>
      </dgm:t>
    </dgm:pt>
    <dgm:pt modelId="{46384F1C-3649-4DAA-BCB0-73AF48D1F110}" type="sibTrans" cxnId="{D75F20A6-7EB6-4BC2-AE7B-A1F490F99072}">
      <dgm:prSet/>
      <dgm:spPr/>
      <dgm:t>
        <a:bodyPr/>
        <a:lstStyle/>
        <a:p>
          <a:endParaRPr lang="fr-FR"/>
        </a:p>
      </dgm:t>
    </dgm:pt>
    <dgm:pt modelId="{C8160818-463A-417E-A715-9D059C67760C}">
      <dgm:prSet phldrT="[Texte]" custT="1"/>
      <dgm:spPr/>
      <dgm:t>
        <a:bodyPr/>
        <a:lstStyle/>
        <a:p>
          <a:r>
            <a:rPr lang="fr-FR" sz="5400" b="1" dirty="0" smtClean="0">
              <a:ln w="11430"/>
              <a:solidFill>
                <a:schemeClr val="bg1"/>
              </a:solidFill>
              <a:effectLst>
                <a:outerShdw blurRad="50800" dist="39000" dir="5460000" algn="tl">
                  <a:srgbClr val="000000">
                    <a:alpha val="38000"/>
                  </a:srgbClr>
                </a:outerShdw>
              </a:effectLst>
              <a:latin typeface="+mj-lt"/>
              <a:ea typeface="Calibri" pitchFamily="34" charset="0"/>
              <a:cs typeface="Times New Roman" pitchFamily="18" charset="0"/>
            </a:rPr>
            <a:t>Modérée</a:t>
          </a:r>
          <a:endParaRPr lang="fr-FR" sz="5400" dirty="0">
            <a:solidFill>
              <a:schemeClr val="bg1"/>
            </a:solidFill>
            <a:latin typeface="+mj-lt"/>
          </a:endParaRPr>
        </a:p>
      </dgm:t>
    </dgm:pt>
    <dgm:pt modelId="{05800B9A-1126-4275-BC5F-670BB9C8FB1F}" type="parTrans" cxnId="{CDD8CF86-DE41-4F01-9C05-576F113231BE}">
      <dgm:prSet/>
      <dgm:spPr/>
      <dgm:t>
        <a:bodyPr/>
        <a:lstStyle/>
        <a:p>
          <a:endParaRPr lang="fr-FR"/>
        </a:p>
      </dgm:t>
    </dgm:pt>
    <dgm:pt modelId="{D291E109-B2FB-4895-9E13-05B2BE89F412}" type="sibTrans" cxnId="{CDD8CF86-DE41-4F01-9C05-576F113231BE}">
      <dgm:prSet/>
      <dgm:spPr/>
      <dgm:t>
        <a:bodyPr/>
        <a:lstStyle/>
        <a:p>
          <a:endParaRPr lang="fr-FR"/>
        </a:p>
      </dgm:t>
    </dgm:pt>
    <dgm:pt modelId="{2CBEB394-E1C4-4273-BB66-F7170D15714A}">
      <dgm:prSet phldrT="[Texte]" custT="1"/>
      <dgm:spPr/>
      <dgm:t>
        <a:bodyPr/>
        <a:lstStyle/>
        <a:p>
          <a:r>
            <a:rPr lang="fr-FR" sz="6600" b="1" dirty="0" smtClean="0">
              <a:ln w="11430"/>
              <a:solidFill>
                <a:schemeClr val="bg1"/>
              </a:solidFill>
              <a:effectLst>
                <a:outerShdw blurRad="50800" dist="39000" dir="5460000" algn="tl">
                  <a:srgbClr val="000000">
                    <a:alpha val="38000"/>
                  </a:srgbClr>
                </a:outerShdw>
              </a:effectLst>
              <a:latin typeface="+mj-lt"/>
              <a:ea typeface="Calibri" pitchFamily="34" charset="0"/>
              <a:cs typeface="Times New Roman" pitchFamily="18" charset="0"/>
            </a:rPr>
            <a:t>Légère</a:t>
          </a:r>
          <a:endParaRPr lang="fr-FR" sz="6600" dirty="0">
            <a:solidFill>
              <a:schemeClr val="bg1"/>
            </a:solidFill>
            <a:latin typeface="+mj-lt"/>
          </a:endParaRPr>
        </a:p>
      </dgm:t>
    </dgm:pt>
    <dgm:pt modelId="{2B6EDF8D-F0B6-451C-8E43-522430404910}" type="parTrans" cxnId="{3FAFB027-A8A5-4D22-953B-CE79DFBBB56C}">
      <dgm:prSet/>
      <dgm:spPr/>
      <dgm:t>
        <a:bodyPr/>
        <a:lstStyle/>
        <a:p>
          <a:endParaRPr lang="fr-FR"/>
        </a:p>
      </dgm:t>
    </dgm:pt>
    <dgm:pt modelId="{3A38F8DC-5C13-4963-A2C6-C15000B7FDAE}" type="sibTrans" cxnId="{3FAFB027-A8A5-4D22-953B-CE79DFBBB56C}">
      <dgm:prSet/>
      <dgm:spPr/>
      <dgm:t>
        <a:bodyPr/>
        <a:lstStyle/>
        <a:p>
          <a:endParaRPr lang="fr-FR"/>
        </a:p>
      </dgm:t>
    </dgm:pt>
    <dgm:pt modelId="{3028F294-F2D1-4A05-8E69-C91B5429059F}">
      <dgm:prSet custT="1"/>
      <dgm:spPr/>
      <dgm:t>
        <a:bodyPr/>
        <a:lstStyle/>
        <a:p>
          <a:r>
            <a:rPr lang="fr-FR" sz="4400" b="1" dirty="0" smtClean="0">
              <a:ln w="11430"/>
              <a:solidFill>
                <a:schemeClr val="bg1"/>
              </a:solidFill>
              <a:effectLst>
                <a:outerShdw blurRad="50800" dist="39000" dir="5460000" algn="tl">
                  <a:srgbClr val="000000">
                    <a:alpha val="38000"/>
                  </a:srgbClr>
                </a:outerShdw>
              </a:effectLst>
              <a:latin typeface="+mj-lt"/>
              <a:ea typeface="Calibri" pitchFamily="34" charset="0"/>
              <a:cs typeface="Times New Roman" pitchFamily="18" charset="0"/>
            </a:rPr>
            <a:t>sévère</a:t>
          </a:r>
          <a:endParaRPr lang="fr-FR" sz="4400" dirty="0">
            <a:solidFill>
              <a:schemeClr val="bg1"/>
            </a:solidFill>
            <a:latin typeface="+mj-lt"/>
          </a:endParaRPr>
        </a:p>
      </dgm:t>
    </dgm:pt>
    <dgm:pt modelId="{F4AFFCDD-D44D-4946-8A6D-3448E0640699}" type="parTrans" cxnId="{7A7B146C-E78D-4329-99F8-74F7102A5862}">
      <dgm:prSet/>
      <dgm:spPr/>
      <dgm:t>
        <a:bodyPr/>
        <a:lstStyle/>
        <a:p>
          <a:endParaRPr lang="fr-FR"/>
        </a:p>
      </dgm:t>
    </dgm:pt>
    <dgm:pt modelId="{541337E1-92DB-406C-97CB-5246B2AD105E}" type="sibTrans" cxnId="{7A7B146C-E78D-4329-99F8-74F7102A5862}">
      <dgm:prSet/>
      <dgm:spPr/>
      <dgm:t>
        <a:bodyPr/>
        <a:lstStyle/>
        <a:p>
          <a:endParaRPr lang="fr-FR"/>
        </a:p>
      </dgm:t>
    </dgm:pt>
    <dgm:pt modelId="{0544AAD4-5E7F-4EBC-BB53-2324C3D8E346}" type="pres">
      <dgm:prSet presAssocID="{4D298147-2902-4142-9A65-A95BCB42512D}" presName="Name0" presStyleCnt="0">
        <dgm:presLayoutVars>
          <dgm:dir/>
          <dgm:animLvl val="lvl"/>
          <dgm:resizeHandles val="exact"/>
        </dgm:presLayoutVars>
      </dgm:prSet>
      <dgm:spPr/>
    </dgm:pt>
    <dgm:pt modelId="{15A671DA-411A-40FB-AF07-4EE6E3F8D7D6}" type="pres">
      <dgm:prSet presAssocID="{1420F535-9F43-4F2B-B664-7AF80BFA0B43}" presName="Name8" presStyleCnt="0"/>
      <dgm:spPr/>
    </dgm:pt>
    <dgm:pt modelId="{4F31AB7F-4884-41AE-8617-825C8B97C348}" type="pres">
      <dgm:prSet presAssocID="{1420F535-9F43-4F2B-B664-7AF80BFA0B43}" presName="level" presStyleLbl="node1" presStyleIdx="0" presStyleCnt="4">
        <dgm:presLayoutVars>
          <dgm:chMax val="1"/>
          <dgm:bulletEnabled val="1"/>
        </dgm:presLayoutVars>
      </dgm:prSet>
      <dgm:spPr/>
      <dgm:t>
        <a:bodyPr/>
        <a:lstStyle/>
        <a:p>
          <a:endParaRPr lang="fr-FR"/>
        </a:p>
      </dgm:t>
    </dgm:pt>
    <dgm:pt modelId="{F08D7F87-4C63-436C-A6B2-DB1438EE5AA2}" type="pres">
      <dgm:prSet presAssocID="{1420F535-9F43-4F2B-B664-7AF80BFA0B43}" presName="levelTx" presStyleLbl="revTx" presStyleIdx="0" presStyleCnt="0">
        <dgm:presLayoutVars>
          <dgm:chMax val="1"/>
          <dgm:bulletEnabled val="1"/>
        </dgm:presLayoutVars>
      </dgm:prSet>
      <dgm:spPr/>
      <dgm:t>
        <a:bodyPr/>
        <a:lstStyle/>
        <a:p>
          <a:endParaRPr lang="fr-FR"/>
        </a:p>
      </dgm:t>
    </dgm:pt>
    <dgm:pt modelId="{EC597B1E-4643-4D20-A51A-E70F1E365925}" type="pres">
      <dgm:prSet presAssocID="{3028F294-F2D1-4A05-8E69-C91B5429059F}" presName="Name8" presStyleCnt="0"/>
      <dgm:spPr/>
    </dgm:pt>
    <dgm:pt modelId="{1A35729D-289F-4F33-8484-C0CFC5D2BF79}" type="pres">
      <dgm:prSet presAssocID="{3028F294-F2D1-4A05-8E69-C91B5429059F}" presName="level" presStyleLbl="node1" presStyleIdx="1" presStyleCnt="4">
        <dgm:presLayoutVars>
          <dgm:chMax val="1"/>
          <dgm:bulletEnabled val="1"/>
        </dgm:presLayoutVars>
      </dgm:prSet>
      <dgm:spPr/>
      <dgm:t>
        <a:bodyPr/>
        <a:lstStyle/>
        <a:p>
          <a:endParaRPr lang="fr-FR"/>
        </a:p>
      </dgm:t>
    </dgm:pt>
    <dgm:pt modelId="{60E13E02-25A8-4D86-B19A-C3F29774A3CA}" type="pres">
      <dgm:prSet presAssocID="{3028F294-F2D1-4A05-8E69-C91B5429059F}" presName="levelTx" presStyleLbl="revTx" presStyleIdx="0" presStyleCnt="0">
        <dgm:presLayoutVars>
          <dgm:chMax val="1"/>
          <dgm:bulletEnabled val="1"/>
        </dgm:presLayoutVars>
      </dgm:prSet>
      <dgm:spPr/>
      <dgm:t>
        <a:bodyPr/>
        <a:lstStyle/>
        <a:p>
          <a:endParaRPr lang="fr-FR"/>
        </a:p>
      </dgm:t>
    </dgm:pt>
    <dgm:pt modelId="{977FDD91-057A-43CD-8770-21B8E4499978}" type="pres">
      <dgm:prSet presAssocID="{C8160818-463A-417E-A715-9D059C67760C}" presName="Name8" presStyleCnt="0"/>
      <dgm:spPr/>
    </dgm:pt>
    <dgm:pt modelId="{90FD791A-C56C-4822-8E1D-FC8739382837}" type="pres">
      <dgm:prSet presAssocID="{C8160818-463A-417E-A715-9D059C67760C}" presName="level" presStyleLbl="node1" presStyleIdx="2" presStyleCnt="4">
        <dgm:presLayoutVars>
          <dgm:chMax val="1"/>
          <dgm:bulletEnabled val="1"/>
        </dgm:presLayoutVars>
      </dgm:prSet>
      <dgm:spPr/>
      <dgm:t>
        <a:bodyPr/>
        <a:lstStyle/>
        <a:p>
          <a:endParaRPr lang="fr-FR"/>
        </a:p>
      </dgm:t>
    </dgm:pt>
    <dgm:pt modelId="{0E1470DD-2D26-4508-9B86-6A8D7BC11CB7}" type="pres">
      <dgm:prSet presAssocID="{C8160818-463A-417E-A715-9D059C67760C}" presName="levelTx" presStyleLbl="revTx" presStyleIdx="0" presStyleCnt="0">
        <dgm:presLayoutVars>
          <dgm:chMax val="1"/>
          <dgm:bulletEnabled val="1"/>
        </dgm:presLayoutVars>
      </dgm:prSet>
      <dgm:spPr/>
      <dgm:t>
        <a:bodyPr/>
        <a:lstStyle/>
        <a:p>
          <a:endParaRPr lang="fr-FR"/>
        </a:p>
      </dgm:t>
    </dgm:pt>
    <dgm:pt modelId="{EA7AA808-D19E-4B0F-B84F-4C83A6E02C9F}" type="pres">
      <dgm:prSet presAssocID="{2CBEB394-E1C4-4273-BB66-F7170D15714A}" presName="Name8" presStyleCnt="0"/>
      <dgm:spPr/>
    </dgm:pt>
    <dgm:pt modelId="{8E1AB98D-7377-420C-9EDE-33CFD837BDD3}" type="pres">
      <dgm:prSet presAssocID="{2CBEB394-E1C4-4273-BB66-F7170D15714A}" presName="level" presStyleLbl="node1" presStyleIdx="3" presStyleCnt="4" custLinFactNeighborX="2362" custLinFactNeighborY="87370">
        <dgm:presLayoutVars>
          <dgm:chMax val="1"/>
          <dgm:bulletEnabled val="1"/>
        </dgm:presLayoutVars>
      </dgm:prSet>
      <dgm:spPr/>
      <dgm:t>
        <a:bodyPr/>
        <a:lstStyle/>
        <a:p>
          <a:endParaRPr lang="fr-FR"/>
        </a:p>
      </dgm:t>
    </dgm:pt>
    <dgm:pt modelId="{989B403F-7497-45AA-A1CF-3C9DC62179D5}" type="pres">
      <dgm:prSet presAssocID="{2CBEB394-E1C4-4273-BB66-F7170D15714A}" presName="levelTx" presStyleLbl="revTx" presStyleIdx="0" presStyleCnt="0">
        <dgm:presLayoutVars>
          <dgm:chMax val="1"/>
          <dgm:bulletEnabled val="1"/>
        </dgm:presLayoutVars>
      </dgm:prSet>
      <dgm:spPr/>
      <dgm:t>
        <a:bodyPr/>
        <a:lstStyle/>
        <a:p>
          <a:endParaRPr lang="fr-FR"/>
        </a:p>
      </dgm:t>
    </dgm:pt>
  </dgm:ptLst>
  <dgm:cxnLst>
    <dgm:cxn modelId="{CDD8CF86-DE41-4F01-9C05-576F113231BE}" srcId="{4D298147-2902-4142-9A65-A95BCB42512D}" destId="{C8160818-463A-417E-A715-9D059C67760C}" srcOrd="2" destOrd="0" parTransId="{05800B9A-1126-4275-BC5F-670BB9C8FB1F}" sibTransId="{D291E109-B2FB-4895-9E13-05B2BE89F412}"/>
    <dgm:cxn modelId="{3FAFB027-A8A5-4D22-953B-CE79DFBBB56C}" srcId="{4D298147-2902-4142-9A65-A95BCB42512D}" destId="{2CBEB394-E1C4-4273-BB66-F7170D15714A}" srcOrd="3" destOrd="0" parTransId="{2B6EDF8D-F0B6-451C-8E43-522430404910}" sibTransId="{3A38F8DC-5C13-4963-A2C6-C15000B7FDAE}"/>
    <dgm:cxn modelId="{02946723-C85E-4F07-9B8F-2EDA3CF8E894}" type="presOf" srcId="{C8160818-463A-417E-A715-9D059C67760C}" destId="{0E1470DD-2D26-4508-9B86-6A8D7BC11CB7}" srcOrd="1" destOrd="0" presId="urn:microsoft.com/office/officeart/2005/8/layout/pyramid1"/>
    <dgm:cxn modelId="{F7B04215-CF5A-464B-AEB3-47B733441C01}" type="presOf" srcId="{3028F294-F2D1-4A05-8E69-C91B5429059F}" destId="{1A35729D-289F-4F33-8484-C0CFC5D2BF79}" srcOrd="0" destOrd="0" presId="urn:microsoft.com/office/officeart/2005/8/layout/pyramid1"/>
    <dgm:cxn modelId="{8F52B21B-54C8-43BD-9E12-F90577D02F75}" type="presOf" srcId="{3028F294-F2D1-4A05-8E69-C91B5429059F}" destId="{60E13E02-25A8-4D86-B19A-C3F29774A3CA}" srcOrd="1" destOrd="0" presId="urn:microsoft.com/office/officeart/2005/8/layout/pyramid1"/>
    <dgm:cxn modelId="{6FAF4E38-7D3C-4290-8231-778CA5FFB6C1}" type="presOf" srcId="{2CBEB394-E1C4-4273-BB66-F7170D15714A}" destId="{8E1AB98D-7377-420C-9EDE-33CFD837BDD3}" srcOrd="0" destOrd="0" presId="urn:microsoft.com/office/officeart/2005/8/layout/pyramid1"/>
    <dgm:cxn modelId="{9BE919D0-25B3-45A2-BD2D-B977DD295849}" type="presOf" srcId="{4D298147-2902-4142-9A65-A95BCB42512D}" destId="{0544AAD4-5E7F-4EBC-BB53-2324C3D8E346}" srcOrd="0" destOrd="0" presId="urn:microsoft.com/office/officeart/2005/8/layout/pyramid1"/>
    <dgm:cxn modelId="{502F66E4-44E2-4F84-AE84-4918B98D7ABE}" type="presOf" srcId="{C8160818-463A-417E-A715-9D059C67760C}" destId="{90FD791A-C56C-4822-8E1D-FC8739382837}" srcOrd="0" destOrd="0" presId="urn:microsoft.com/office/officeart/2005/8/layout/pyramid1"/>
    <dgm:cxn modelId="{7A7B146C-E78D-4329-99F8-74F7102A5862}" srcId="{4D298147-2902-4142-9A65-A95BCB42512D}" destId="{3028F294-F2D1-4A05-8E69-C91B5429059F}" srcOrd="1" destOrd="0" parTransId="{F4AFFCDD-D44D-4946-8A6D-3448E0640699}" sibTransId="{541337E1-92DB-406C-97CB-5246B2AD105E}"/>
    <dgm:cxn modelId="{B545F1F8-B239-4686-92F9-BC3D7E06E5F0}" type="presOf" srcId="{1420F535-9F43-4F2B-B664-7AF80BFA0B43}" destId="{4F31AB7F-4884-41AE-8617-825C8B97C348}" srcOrd="0" destOrd="0" presId="urn:microsoft.com/office/officeart/2005/8/layout/pyramid1"/>
    <dgm:cxn modelId="{EABF1B12-4BDE-4DC8-A00C-5DBE7B0BE164}" type="presOf" srcId="{1420F535-9F43-4F2B-B664-7AF80BFA0B43}" destId="{F08D7F87-4C63-436C-A6B2-DB1438EE5AA2}" srcOrd="1" destOrd="0" presId="urn:microsoft.com/office/officeart/2005/8/layout/pyramid1"/>
    <dgm:cxn modelId="{77603133-216E-44F8-B3A3-3956F6EA9BC7}" type="presOf" srcId="{2CBEB394-E1C4-4273-BB66-F7170D15714A}" destId="{989B403F-7497-45AA-A1CF-3C9DC62179D5}" srcOrd="1" destOrd="0" presId="urn:microsoft.com/office/officeart/2005/8/layout/pyramid1"/>
    <dgm:cxn modelId="{D75F20A6-7EB6-4BC2-AE7B-A1F490F99072}" srcId="{4D298147-2902-4142-9A65-A95BCB42512D}" destId="{1420F535-9F43-4F2B-B664-7AF80BFA0B43}" srcOrd="0" destOrd="0" parTransId="{9150BA3E-E5EE-4831-B21E-D674E9ACA0DD}" sibTransId="{46384F1C-3649-4DAA-BCB0-73AF48D1F110}"/>
    <dgm:cxn modelId="{DE9B81B9-D985-417D-99E8-22E0D8C80C17}" type="presParOf" srcId="{0544AAD4-5E7F-4EBC-BB53-2324C3D8E346}" destId="{15A671DA-411A-40FB-AF07-4EE6E3F8D7D6}" srcOrd="0" destOrd="0" presId="urn:microsoft.com/office/officeart/2005/8/layout/pyramid1"/>
    <dgm:cxn modelId="{94AA6B2F-1AED-4906-8554-C5B8CEBF9220}" type="presParOf" srcId="{15A671DA-411A-40FB-AF07-4EE6E3F8D7D6}" destId="{4F31AB7F-4884-41AE-8617-825C8B97C348}" srcOrd="0" destOrd="0" presId="urn:microsoft.com/office/officeart/2005/8/layout/pyramid1"/>
    <dgm:cxn modelId="{710E7D75-EB3B-46E0-ACC0-B265A53D1AEB}" type="presParOf" srcId="{15A671DA-411A-40FB-AF07-4EE6E3F8D7D6}" destId="{F08D7F87-4C63-436C-A6B2-DB1438EE5AA2}" srcOrd="1" destOrd="0" presId="urn:microsoft.com/office/officeart/2005/8/layout/pyramid1"/>
    <dgm:cxn modelId="{A61120A8-4B9A-4504-9838-C6C86C5CF1F5}" type="presParOf" srcId="{0544AAD4-5E7F-4EBC-BB53-2324C3D8E346}" destId="{EC597B1E-4643-4D20-A51A-E70F1E365925}" srcOrd="1" destOrd="0" presId="urn:microsoft.com/office/officeart/2005/8/layout/pyramid1"/>
    <dgm:cxn modelId="{795CDABD-8048-43E3-96EA-A28B25DB383C}" type="presParOf" srcId="{EC597B1E-4643-4D20-A51A-E70F1E365925}" destId="{1A35729D-289F-4F33-8484-C0CFC5D2BF79}" srcOrd="0" destOrd="0" presId="urn:microsoft.com/office/officeart/2005/8/layout/pyramid1"/>
    <dgm:cxn modelId="{3DBCA72E-63F4-43E0-9798-809E0F9EFFB6}" type="presParOf" srcId="{EC597B1E-4643-4D20-A51A-E70F1E365925}" destId="{60E13E02-25A8-4D86-B19A-C3F29774A3CA}" srcOrd="1" destOrd="0" presId="urn:microsoft.com/office/officeart/2005/8/layout/pyramid1"/>
    <dgm:cxn modelId="{A88A9324-3427-4A10-BCC7-0BC9B84B5DBF}" type="presParOf" srcId="{0544AAD4-5E7F-4EBC-BB53-2324C3D8E346}" destId="{977FDD91-057A-43CD-8770-21B8E4499978}" srcOrd="2" destOrd="0" presId="urn:microsoft.com/office/officeart/2005/8/layout/pyramid1"/>
    <dgm:cxn modelId="{BF085663-0970-419B-A734-43AD5DF6CDEE}" type="presParOf" srcId="{977FDD91-057A-43CD-8770-21B8E4499978}" destId="{90FD791A-C56C-4822-8E1D-FC8739382837}" srcOrd="0" destOrd="0" presId="urn:microsoft.com/office/officeart/2005/8/layout/pyramid1"/>
    <dgm:cxn modelId="{745C619D-CBDD-48B4-AD76-1BC11988E33E}" type="presParOf" srcId="{977FDD91-057A-43CD-8770-21B8E4499978}" destId="{0E1470DD-2D26-4508-9B86-6A8D7BC11CB7}" srcOrd="1" destOrd="0" presId="urn:microsoft.com/office/officeart/2005/8/layout/pyramid1"/>
    <dgm:cxn modelId="{B01DCD4F-8753-449A-B8E3-B31F8E38BB71}" type="presParOf" srcId="{0544AAD4-5E7F-4EBC-BB53-2324C3D8E346}" destId="{EA7AA808-D19E-4B0F-B84F-4C83A6E02C9F}" srcOrd="3" destOrd="0" presId="urn:microsoft.com/office/officeart/2005/8/layout/pyramid1"/>
    <dgm:cxn modelId="{DB535D03-9AD2-402E-94E2-2374CC4DDBBD}" type="presParOf" srcId="{EA7AA808-D19E-4B0F-B84F-4C83A6E02C9F}" destId="{8E1AB98D-7377-420C-9EDE-33CFD837BDD3}" srcOrd="0" destOrd="0" presId="urn:microsoft.com/office/officeart/2005/8/layout/pyramid1"/>
    <dgm:cxn modelId="{0D2C08FF-B108-408F-9CE5-EAFB823A2585}" type="presParOf" srcId="{EA7AA808-D19E-4B0F-B84F-4C83A6E02C9F}" destId="{989B403F-7497-45AA-A1CF-3C9DC62179D5}"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E5A0C9-7842-447D-BE94-FC2788734403}" type="doc">
      <dgm:prSet loTypeId="urn:microsoft.com/office/officeart/2005/8/layout/pyramid3" loCatId="pyramid" qsTypeId="urn:microsoft.com/office/officeart/2005/8/quickstyle/simple1" qsCatId="simple" csTypeId="urn:microsoft.com/office/officeart/2005/8/colors/accent3_5" csCatId="accent3" phldr="1"/>
      <dgm:spPr/>
    </dgm:pt>
    <dgm:pt modelId="{3A9287FD-23A7-4AEC-B8E8-B2403362E15C}">
      <dgm:prSet phldrT="[Texte]" custT="1"/>
      <dgm:spPr/>
      <dgm:t>
        <a:bodyPr/>
        <a:lstStyle/>
        <a:p>
          <a:r>
            <a:rPr lang="fr-FR" sz="4800" b="1" dirty="0" smtClean="0">
              <a:solidFill>
                <a:schemeClr val="bg1"/>
              </a:solidFill>
            </a:rPr>
            <a:t>Très</a:t>
          </a:r>
          <a:r>
            <a:rPr lang="fr-FR" sz="4800" dirty="0" smtClean="0">
              <a:solidFill>
                <a:schemeClr val="bg1"/>
              </a:solidFill>
            </a:rPr>
            <a:t> </a:t>
          </a:r>
          <a:r>
            <a:rPr lang="fr-FR" sz="4800" b="1" dirty="0" smtClean="0">
              <a:solidFill>
                <a:schemeClr val="bg1"/>
              </a:solidFill>
            </a:rPr>
            <a:t>fréquents</a:t>
          </a:r>
          <a:r>
            <a:rPr lang="fr-FR" sz="4800" dirty="0" smtClean="0">
              <a:solidFill>
                <a:schemeClr val="bg1"/>
              </a:solidFill>
            </a:rPr>
            <a:t> </a:t>
          </a:r>
          <a:endParaRPr lang="fr-FR" sz="4800" dirty="0">
            <a:solidFill>
              <a:schemeClr val="bg1"/>
            </a:solidFill>
          </a:endParaRPr>
        </a:p>
      </dgm:t>
    </dgm:pt>
    <dgm:pt modelId="{23ED74AE-2BE9-42EB-936B-B945EA021508}" type="parTrans" cxnId="{B07CDB6A-4743-4D2D-BEF1-8A8AC6DA71EE}">
      <dgm:prSet/>
      <dgm:spPr/>
      <dgm:t>
        <a:bodyPr/>
        <a:lstStyle/>
        <a:p>
          <a:endParaRPr lang="fr-FR"/>
        </a:p>
      </dgm:t>
    </dgm:pt>
    <dgm:pt modelId="{5DAFD933-E101-42EF-B48B-9D025884B0C1}" type="sibTrans" cxnId="{B07CDB6A-4743-4D2D-BEF1-8A8AC6DA71EE}">
      <dgm:prSet/>
      <dgm:spPr/>
      <dgm:t>
        <a:bodyPr/>
        <a:lstStyle/>
        <a:p>
          <a:endParaRPr lang="fr-FR"/>
        </a:p>
      </dgm:t>
    </dgm:pt>
    <dgm:pt modelId="{A5B2E522-54B1-4D00-8404-4950A5C1487F}">
      <dgm:prSet phldrT="[Texte]" custT="1"/>
      <dgm:spPr/>
      <dgm:t>
        <a:bodyPr/>
        <a:lstStyle/>
        <a:p>
          <a:r>
            <a:rPr lang="fr-FR" sz="2800" b="1" dirty="0" smtClean="0">
              <a:solidFill>
                <a:schemeClr val="bg1"/>
              </a:solidFill>
            </a:rPr>
            <a:t>Rares</a:t>
          </a:r>
          <a:r>
            <a:rPr lang="fr-FR" sz="2800" dirty="0" smtClean="0"/>
            <a:t> </a:t>
          </a:r>
          <a:endParaRPr lang="fr-FR" sz="2800" dirty="0"/>
        </a:p>
      </dgm:t>
    </dgm:pt>
    <dgm:pt modelId="{5B8BC762-A733-41DF-8499-3D015C704E3B}" type="parTrans" cxnId="{CCE70FBA-D106-48A8-9A56-8CEC893099E7}">
      <dgm:prSet/>
      <dgm:spPr/>
      <dgm:t>
        <a:bodyPr/>
        <a:lstStyle/>
        <a:p>
          <a:endParaRPr lang="fr-FR"/>
        </a:p>
      </dgm:t>
    </dgm:pt>
    <dgm:pt modelId="{E393A377-6EE8-4FD2-970D-766607BA2797}" type="sibTrans" cxnId="{CCE70FBA-D106-48A8-9A56-8CEC893099E7}">
      <dgm:prSet/>
      <dgm:spPr/>
      <dgm:t>
        <a:bodyPr/>
        <a:lstStyle/>
        <a:p>
          <a:endParaRPr lang="fr-FR"/>
        </a:p>
      </dgm:t>
    </dgm:pt>
    <dgm:pt modelId="{947F7040-CB20-4D54-B47D-0926639F0BED}">
      <dgm:prSet phldrT="[Texte]" custT="1"/>
      <dgm:spPr/>
      <dgm:t>
        <a:bodyPr/>
        <a:lstStyle/>
        <a:p>
          <a:r>
            <a:rPr lang="fr-FR" sz="1700" b="1" dirty="0" smtClean="0">
              <a:solidFill>
                <a:schemeClr val="bg1"/>
              </a:solidFill>
            </a:rPr>
            <a:t>Très</a:t>
          </a:r>
        </a:p>
        <a:p>
          <a:r>
            <a:rPr lang="fr-FR" sz="1700" dirty="0" smtClean="0">
              <a:solidFill>
                <a:srgbClr val="000000"/>
              </a:solidFill>
            </a:rPr>
            <a:t> </a:t>
          </a:r>
          <a:r>
            <a:rPr lang="fr-FR" sz="1700" b="1" dirty="0" smtClean="0">
              <a:solidFill>
                <a:schemeClr val="bg1"/>
              </a:solidFill>
            </a:rPr>
            <a:t>rares</a:t>
          </a:r>
          <a:endParaRPr lang="fr-FR" sz="1800" b="1" dirty="0">
            <a:solidFill>
              <a:schemeClr val="bg1"/>
            </a:solidFill>
          </a:endParaRPr>
        </a:p>
      </dgm:t>
    </dgm:pt>
    <dgm:pt modelId="{CF033A55-0D4A-4EBC-93CC-3C1A50308825}" type="parTrans" cxnId="{78E7A5D1-8944-45A2-93B3-9BE424BC1C2F}">
      <dgm:prSet/>
      <dgm:spPr/>
      <dgm:t>
        <a:bodyPr/>
        <a:lstStyle/>
        <a:p>
          <a:endParaRPr lang="fr-FR"/>
        </a:p>
      </dgm:t>
    </dgm:pt>
    <dgm:pt modelId="{0CD3108E-28F0-44AB-A2D9-9E7AFF533712}" type="sibTrans" cxnId="{78E7A5D1-8944-45A2-93B3-9BE424BC1C2F}">
      <dgm:prSet/>
      <dgm:spPr/>
      <dgm:t>
        <a:bodyPr/>
        <a:lstStyle/>
        <a:p>
          <a:endParaRPr lang="fr-FR"/>
        </a:p>
      </dgm:t>
    </dgm:pt>
    <dgm:pt modelId="{5EA6A7A2-A279-49D7-80BE-CEE13C04573D}">
      <dgm:prSet custT="1"/>
      <dgm:spPr/>
      <dgm:t>
        <a:bodyPr/>
        <a:lstStyle/>
        <a:p>
          <a:r>
            <a:rPr lang="fr-FR" sz="4200" b="1" dirty="0" smtClean="0">
              <a:solidFill>
                <a:schemeClr val="bg1"/>
              </a:solidFill>
            </a:rPr>
            <a:t>Fréquents</a:t>
          </a:r>
          <a:endParaRPr lang="fr-FR" sz="4200" b="1" dirty="0">
            <a:solidFill>
              <a:schemeClr val="bg1"/>
            </a:solidFill>
          </a:endParaRPr>
        </a:p>
      </dgm:t>
    </dgm:pt>
    <dgm:pt modelId="{97748821-84D3-4CA1-8848-1518BD906C4E}" type="parTrans" cxnId="{75E2BBF7-DBB4-4636-9112-1AFC360006F5}">
      <dgm:prSet/>
      <dgm:spPr/>
      <dgm:t>
        <a:bodyPr/>
        <a:lstStyle/>
        <a:p>
          <a:endParaRPr lang="fr-FR"/>
        </a:p>
      </dgm:t>
    </dgm:pt>
    <dgm:pt modelId="{C7846843-0375-4A4B-9352-CB6651C79E21}" type="sibTrans" cxnId="{75E2BBF7-DBB4-4636-9112-1AFC360006F5}">
      <dgm:prSet/>
      <dgm:spPr/>
      <dgm:t>
        <a:bodyPr/>
        <a:lstStyle/>
        <a:p>
          <a:endParaRPr lang="fr-FR"/>
        </a:p>
      </dgm:t>
    </dgm:pt>
    <dgm:pt modelId="{4770360C-2924-48F5-B945-3CA53821DA10}">
      <dgm:prSet custT="1"/>
      <dgm:spPr/>
      <dgm:t>
        <a:bodyPr/>
        <a:lstStyle/>
        <a:p>
          <a:r>
            <a:rPr lang="fr-FR" sz="3100" b="1" dirty="0" smtClean="0">
              <a:solidFill>
                <a:schemeClr val="bg1"/>
              </a:solidFill>
            </a:rPr>
            <a:t>Peu</a:t>
          </a:r>
          <a:r>
            <a:rPr lang="fr-FR" sz="3100" dirty="0" smtClean="0">
              <a:solidFill>
                <a:schemeClr val="bg1"/>
              </a:solidFill>
            </a:rPr>
            <a:t> </a:t>
          </a:r>
          <a:r>
            <a:rPr lang="fr-FR" sz="3100" b="1" dirty="0" smtClean="0">
              <a:solidFill>
                <a:schemeClr val="bg1"/>
              </a:solidFill>
            </a:rPr>
            <a:t>fréquents</a:t>
          </a:r>
          <a:endParaRPr lang="fr-FR" sz="3100" b="1" dirty="0">
            <a:solidFill>
              <a:schemeClr val="bg1"/>
            </a:solidFill>
          </a:endParaRPr>
        </a:p>
      </dgm:t>
    </dgm:pt>
    <dgm:pt modelId="{C17E8BD6-BE26-467B-A44C-86B7C98F6355}" type="parTrans" cxnId="{03A7F7E5-CB3F-43AF-9254-7F356F84B153}">
      <dgm:prSet/>
      <dgm:spPr/>
      <dgm:t>
        <a:bodyPr/>
        <a:lstStyle/>
        <a:p>
          <a:endParaRPr lang="fr-FR"/>
        </a:p>
      </dgm:t>
    </dgm:pt>
    <dgm:pt modelId="{90135526-C0A2-4A58-BB39-FB23FEEED268}" type="sibTrans" cxnId="{03A7F7E5-CB3F-43AF-9254-7F356F84B153}">
      <dgm:prSet/>
      <dgm:spPr/>
      <dgm:t>
        <a:bodyPr/>
        <a:lstStyle/>
        <a:p>
          <a:endParaRPr lang="fr-FR"/>
        </a:p>
      </dgm:t>
    </dgm:pt>
    <dgm:pt modelId="{9A1E3AB8-9FC9-414F-A49E-236C9718E2ED}" type="pres">
      <dgm:prSet presAssocID="{A4E5A0C9-7842-447D-BE94-FC2788734403}" presName="Name0" presStyleCnt="0">
        <dgm:presLayoutVars>
          <dgm:dir/>
          <dgm:animLvl val="lvl"/>
          <dgm:resizeHandles val="exact"/>
        </dgm:presLayoutVars>
      </dgm:prSet>
      <dgm:spPr/>
    </dgm:pt>
    <dgm:pt modelId="{C34B9A06-69F5-4D82-AD6E-D13B9C544C7E}" type="pres">
      <dgm:prSet presAssocID="{3A9287FD-23A7-4AEC-B8E8-B2403362E15C}" presName="Name8" presStyleCnt="0"/>
      <dgm:spPr/>
    </dgm:pt>
    <dgm:pt modelId="{399F6FA3-266E-41E0-B581-719F83AACE40}" type="pres">
      <dgm:prSet presAssocID="{3A9287FD-23A7-4AEC-B8E8-B2403362E15C}" presName="level" presStyleLbl="node1" presStyleIdx="0" presStyleCnt="5">
        <dgm:presLayoutVars>
          <dgm:chMax val="1"/>
          <dgm:bulletEnabled val="1"/>
        </dgm:presLayoutVars>
      </dgm:prSet>
      <dgm:spPr/>
      <dgm:t>
        <a:bodyPr/>
        <a:lstStyle/>
        <a:p>
          <a:endParaRPr lang="fr-FR"/>
        </a:p>
      </dgm:t>
    </dgm:pt>
    <dgm:pt modelId="{E9FBB6D2-2E31-4656-B4A0-6AA75139DD94}" type="pres">
      <dgm:prSet presAssocID="{3A9287FD-23A7-4AEC-B8E8-B2403362E15C}" presName="levelTx" presStyleLbl="revTx" presStyleIdx="0" presStyleCnt="0">
        <dgm:presLayoutVars>
          <dgm:chMax val="1"/>
          <dgm:bulletEnabled val="1"/>
        </dgm:presLayoutVars>
      </dgm:prSet>
      <dgm:spPr/>
      <dgm:t>
        <a:bodyPr/>
        <a:lstStyle/>
        <a:p>
          <a:endParaRPr lang="fr-FR"/>
        </a:p>
      </dgm:t>
    </dgm:pt>
    <dgm:pt modelId="{9183641A-4AE7-4041-83B9-668C3112969C}" type="pres">
      <dgm:prSet presAssocID="{5EA6A7A2-A279-49D7-80BE-CEE13C04573D}" presName="Name8" presStyleCnt="0"/>
      <dgm:spPr/>
    </dgm:pt>
    <dgm:pt modelId="{16D49C27-999A-4AA4-AC30-F0DDA1F6DD48}" type="pres">
      <dgm:prSet presAssocID="{5EA6A7A2-A279-49D7-80BE-CEE13C04573D}" presName="level" presStyleLbl="node1" presStyleIdx="1" presStyleCnt="5">
        <dgm:presLayoutVars>
          <dgm:chMax val="1"/>
          <dgm:bulletEnabled val="1"/>
        </dgm:presLayoutVars>
      </dgm:prSet>
      <dgm:spPr/>
      <dgm:t>
        <a:bodyPr/>
        <a:lstStyle/>
        <a:p>
          <a:endParaRPr lang="fr-FR"/>
        </a:p>
      </dgm:t>
    </dgm:pt>
    <dgm:pt modelId="{762C9937-8B93-47CD-9B82-FCF5149A3AD0}" type="pres">
      <dgm:prSet presAssocID="{5EA6A7A2-A279-49D7-80BE-CEE13C04573D}" presName="levelTx" presStyleLbl="revTx" presStyleIdx="0" presStyleCnt="0">
        <dgm:presLayoutVars>
          <dgm:chMax val="1"/>
          <dgm:bulletEnabled val="1"/>
        </dgm:presLayoutVars>
      </dgm:prSet>
      <dgm:spPr/>
      <dgm:t>
        <a:bodyPr/>
        <a:lstStyle/>
        <a:p>
          <a:endParaRPr lang="fr-FR"/>
        </a:p>
      </dgm:t>
    </dgm:pt>
    <dgm:pt modelId="{7FFBD119-DCE9-4BED-BECA-7240C2583F51}" type="pres">
      <dgm:prSet presAssocID="{4770360C-2924-48F5-B945-3CA53821DA10}" presName="Name8" presStyleCnt="0"/>
      <dgm:spPr/>
    </dgm:pt>
    <dgm:pt modelId="{D0E62952-5161-4782-8981-7CDF0677D3F4}" type="pres">
      <dgm:prSet presAssocID="{4770360C-2924-48F5-B945-3CA53821DA10}" presName="level" presStyleLbl="node1" presStyleIdx="2" presStyleCnt="5" custLinFactNeighborX="306" custLinFactNeighborY="-1587">
        <dgm:presLayoutVars>
          <dgm:chMax val="1"/>
          <dgm:bulletEnabled val="1"/>
        </dgm:presLayoutVars>
      </dgm:prSet>
      <dgm:spPr/>
      <dgm:t>
        <a:bodyPr/>
        <a:lstStyle/>
        <a:p>
          <a:endParaRPr lang="fr-FR"/>
        </a:p>
      </dgm:t>
    </dgm:pt>
    <dgm:pt modelId="{3C10E4E9-419E-44C9-9419-EFF1B04C7A05}" type="pres">
      <dgm:prSet presAssocID="{4770360C-2924-48F5-B945-3CA53821DA10}" presName="levelTx" presStyleLbl="revTx" presStyleIdx="0" presStyleCnt="0">
        <dgm:presLayoutVars>
          <dgm:chMax val="1"/>
          <dgm:bulletEnabled val="1"/>
        </dgm:presLayoutVars>
      </dgm:prSet>
      <dgm:spPr/>
      <dgm:t>
        <a:bodyPr/>
        <a:lstStyle/>
        <a:p>
          <a:endParaRPr lang="fr-FR"/>
        </a:p>
      </dgm:t>
    </dgm:pt>
    <dgm:pt modelId="{24EC444B-2D4B-4ED0-B95B-7076FCF941A8}" type="pres">
      <dgm:prSet presAssocID="{A5B2E522-54B1-4D00-8404-4950A5C1487F}" presName="Name8" presStyleCnt="0"/>
      <dgm:spPr/>
    </dgm:pt>
    <dgm:pt modelId="{ACDF8846-9B35-433C-9709-F1916EE98FF3}" type="pres">
      <dgm:prSet presAssocID="{A5B2E522-54B1-4D00-8404-4950A5C1487F}" presName="level" presStyleLbl="node1" presStyleIdx="3" presStyleCnt="5">
        <dgm:presLayoutVars>
          <dgm:chMax val="1"/>
          <dgm:bulletEnabled val="1"/>
        </dgm:presLayoutVars>
      </dgm:prSet>
      <dgm:spPr/>
      <dgm:t>
        <a:bodyPr/>
        <a:lstStyle/>
        <a:p>
          <a:endParaRPr lang="fr-FR"/>
        </a:p>
      </dgm:t>
    </dgm:pt>
    <dgm:pt modelId="{B3082E89-5153-439A-AAB7-86AF7BEF28C6}" type="pres">
      <dgm:prSet presAssocID="{A5B2E522-54B1-4D00-8404-4950A5C1487F}" presName="levelTx" presStyleLbl="revTx" presStyleIdx="0" presStyleCnt="0">
        <dgm:presLayoutVars>
          <dgm:chMax val="1"/>
          <dgm:bulletEnabled val="1"/>
        </dgm:presLayoutVars>
      </dgm:prSet>
      <dgm:spPr/>
      <dgm:t>
        <a:bodyPr/>
        <a:lstStyle/>
        <a:p>
          <a:endParaRPr lang="fr-FR"/>
        </a:p>
      </dgm:t>
    </dgm:pt>
    <dgm:pt modelId="{60986BE2-8468-4895-85DC-9F2C39A6C063}" type="pres">
      <dgm:prSet presAssocID="{947F7040-CB20-4D54-B47D-0926639F0BED}" presName="Name8" presStyleCnt="0"/>
      <dgm:spPr/>
    </dgm:pt>
    <dgm:pt modelId="{CE06151E-07B7-439D-9C7C-69F40A012141}" type="pres">
      <dgm:prSet presAssocID="{947F7040-CB20-4D54-B47D-0926639F0BED}" presName="level" presStyleLbl="node1" presStyleIdx="4" presStyleCnt="5">
        <dgm:presLayoutVars>
          <dgm:chMax val="1"/>
          <dgm:bulletEnabled val="1"/>
        </dgm:presLayoutVars>
      </dgm:prSet>
      <dgm:spPr/>
      <dgm:t>
        <a:bodyPr/>
        <a:lstStyle/>
        <a:p>
          <a:endParaRPr lang="fr-FR"/>
        </a:p>
      </dgm:t>
    </dgm:pt>
    <dgm:pt modelId="{B8F01303-C687-40C3-B51E-52B99D279FD2}" type="pres">
      <dgm:prSet presAssocID="{947F7040-CB20-4D54-B47D-0926639F0BED}" presName="levelTx" presStyleLbl="revTx" presStyleIdx="0" presStyleCnt="0">
        <dgm:presLayoutVars>
          <dgm:chMax val="1"/>
          <dgm:bulletEnabled val="1"/>
        </dgm:presLayoutVars>
      </dgm:prSet>
      <dgm:spPr/>
      <dgm:t>
        <a:bodyPr/>
        <a:lstStyle/>
        <a:p>
          <a:endParaRPr lang="fr-FR"/>
        </a:p>
      </dgm:t>
    </dgm:pt>
  </dgm:ptLst>
  <dgm:cxnLst>
    <dgm:cxn modelId="{3EA1B036-651C-4169-8655-0C798290DA2B}" type="presOf" srcId="{4770360C-2924-48F5-B945-3CA53821DA10}" destId="{3C10E4E9-419E-44C9-9419-EFF1B04C7A05}" srcOrd="1" destOrd="0" presId="urn:microsoft.com/office/officeart/2005/8/layout/pyramid3"/>
    <dgm:cxn modelId="{B07CDB6A-4743-4D2D-BEF1-8A8AC6DA71EE}" srcId="{A4E5A0C9-7842-447D-BE94-FC2788734403}" destId="{3A9287FD-23A7-4AEC-B8E8-B2403362E15C}" srcOrd="0" destOrd="0" parTransId="{23ED74AE-2BE9-42EB-936B-B945EA021508}" sibTransId="{5DAFD933-E101-42EF-B48B-9D025884B0C1}"/>
    <dgm:cxn modelId="{CCE70FBA-D106-48A8-9A56-8CEC893099E7}" srcId="{A4E5A0C9-7842-447D-BE94-FC2788734403}" destId="{A5B2E522-54B1-4D00-8404-4950A5C1487F}" srcOrd="3" destOrd="0" parTransId="{5B8BC762-A733-41DF-8499-3D015C704E3B}" sibTransId="{E393A377-6EE8-4FD2-970D-766607BA2797}"/>
    <dgm:cxn modelId="{EC0EBE98-4AE7-4AF0-A778-E0686E9D260F}" type="presOf" srcId="{5EA6A7A2-A279-49D7-80BE-CEE13C04573D}" destId="{762C9937-8B93-47CD-9B82-FCF5149A3AD0}" srcOrd="1" destOrd="0" presId="urn:microsoft.com/office/officeart/2005/8/layout/pyramid3"/>
    <dgm:cxn modelId="{03A7F7E5-CB3F-43AF-9254-7F356F84B153}" srcId="{A4E5A0C9-7842-447D-BE94-FC2788734403}" destId="{4770360C-2924-48F5-B945-3CA53821DA10}" srcOrd="2" destOrd="0" parTransId="{C17E8BD6-BE26-467B-A44C-86B7C98F6355}" sibTransId="{90135526-C0A2-4A58-BB39-FB23FEEED268}"/>
    <dgm:cxn modelId="{C7413A28-5845-4AA9-9143-CC20BC84BACE}" type="presOf" srcId="{A5B2E522-54B1-4D00-8404-4950A5C1487F}" destId="{B3082E89-5153-439A-AAB7-86AF7BEF28C6}" srcOrd="1" destOrd="0" presId="urn:microsoft.com/office/officeart/2005/8/layout/pyramid3"/>
    <dgm:cxn modelId="{C040CD0D-D934-4722-BE1E-E75DD8801237}" type="presOf" srcId="{3A9287FD-23A7-4AEC-B8E8-B2403362E15C}" destId="{E9FBB6D2-2E31-4656-B4A0-6AA75139DD94}" srcOrd="1" destOrd="0" presId="urn:microsoft.com/office/officeart/2005/8/layout/pyramid3"/>
    <dgm:cxn modelId="{8707EC81-CF48-474F-A2CD-65DCA49E207A}" type="presOf" srcId="{3A9287FD-23A7-4AEC-B8E8-B2403362E15C}" destId="{399F6FA3-266E-41E0-B581-719F83AACE40}" srcOrd="0" destOrd="0" presId="urn:microsoft.com/office/officeart/2005/8/layout/pyramid3"/>
    <dgm:cxn modelId="{614DF00B-D7E9-414A-B124-900E6C729079}" type="presOf" srcId="{A5B2E522-54B1-4D00-8404-4950A5C1487F}" destId="{ACDF8846-9B35-433C-9709-F1916EE98FF3}" srcOrd="0" destOrd="0" presId="urn:microsoft.com/office/officeart/2005/8/layout/pyramid3"/>
    <dgm:cxn modelId="{12DE49D5-268F-448C-8662-BB23A8128C37}" type="presOf" srcId="{947F7040-CB20-4D54-B47D-0926639F0BED}" destId="{CE06151E-07B7-439D-9C7C-69F40A012141}" srcOrd="0" destOrd="0" presId="urn:microsoft.com/office/officeart/2005/8/layout/pyramid3"/>
    <dgm:cxn modelId="{75E2BBF7-DBB4-4636-9112-1AFC360006F5}" srcId="{A4E5A0C9-7842-447D-BE94-FC2788734403}" destId="{5EA6A7A2-A279-49D7-80BE-CEE13C04573D}" srcOrd="1" destOrd="0" parTransId="{97748821-84D3-4CA1-8848-1518BD906C4E}" sibTransId="{C7846843-0375-4A4B-9352-CB6651C79E21}"/>
    <dgm:cxn modelId="{78E7A5D1-8944-45A2-93B3-9BE424BC1C2F}" srcId="{A4E5A0C9-7842-447D-BE94-FC2788734403}" destId="{947F7040-CB20-4D54-B47D-0926639F0BED}" srcOrd="4" destOrd="0" parTransId="{CF033A55-0D4A-4EBC-93CC-3C1A50308825}" sibTransId="{0CD3108E-28F0-44AB-A2D9-9E7AFF533712}"/>
    <dgm:cxn modelId="{97717DBF-3CE8-4AA1-92DA-E0C073AF7155}" type="presOf" srcId="{A4E5A0C9-7842-447D-BE94-FC2788734403}" destId="{9A1E3AB8-9FC9-414F-A49E-236C9718E2ED}" srcOrd="0" destOrd="0" presId="urn:microsoft.com/office/officeart/2005/8/layout/pyramid3"/>
    <dgm:cxn modelId="{30BFDB47-B040-47B9-B8FA-2CDB1581F0EA}" type="presOf" srcId="{4770360C-2924-48F5-B945-3CA53821DA10}" destId="{D0E62952-5161-4782-8981-7CDF0677D3F4}" srcOrd="0" destOrd="0" presId="urn:microsoft.com/office/officeart/2005/8/layout/pyramid3"/>
    <dgm:cxn modelId="{860692AF-B96E-494B-8A3D-630B53DEA6F7}" type="presOf" srcId="{947F7040-CB20-4D54-B47D-0926639F0BED}" destId="{B8F01303-C687-40C3-B51E-52B99D279FD2}" srcOrd="1" destOrd="0" presId="urn:microsoft.com/office/officeart/2005/8/layout/pyramid3"/>
    <dgm:cxn modelId="{839751C1-C74B-4166-8EC9-57EF885A4319}" type="presOf" srcId="{5EA6A7A2-A279-49D7-80BE-CEE13C04573D}" destId="{16D49C27-999A-4AA4-AC30-F0DDA1F6DD48}" srcOrd="0" destOrd="0" presId="urn:microsoft.com/office/officeart/2005/8/layout/pyramid3"/>
    <dgm:cxn modelId="{1B0DF444-9680-49A6-9BCF-F419EA98C190}" type="presParOf" srcId="{9A1E3AB8-9FC9-414F-A49E-236C9718E2ED}" destId="{C34B9A06-69F5-4D82-AD6E-D13B9C544C7E}" srcOrd="0" destOrd="0" presId="urn:microsoft.com/office/officeart/2005/8/layout/pyramid3"/>
    <dgm:cxn modelId="{52F359F9-681F-466D-9F21-413B8E97BFD1}" type="presParOf" srcId="{C34B9A06-69F5-4D82-AD6E-D13B9C544C7E}" destId="{399F6FA3-266E-41E0-B581-719F83AACE40}" srcOrd="0" destOrd="0" presId="urn:microsoft.com/office/officeart/2005/8/layout/pyramid3"/>
    <dgm:cxn modelId="{3ADF902D-B01A-4A62-B690-26F2F0FDF9F1}" type="presParOf" srcId="{C34B9A06-69F5-4D82-AD6E-D13B9C544C7E}" destId="{E9FBB6D2-2E31-4656-B4A0-6AA75139DD94}" srcOrd="1" destOrd="0" presId="urn:microsoft.com/office/officeart/2005/8/layout/pyramid3"/>
    <dgm:cxn modelId="{81852E43-3CC7-4616-ADFC-642F2765E7F0}" type="presParOf" srcId="{9A1E3AB8-9FC9-414F-A49E-236C9718E2ED}" destId="{9183641A-4AE7-4041-83B9-668C3112969C}" srcOrd="1" destOrd="0" presId="urn:microsoft.com/office/officeart/2005/8/layout/pyramid3"/>
    <dgm:cxn modelId="{C00D63B2-D6E8-4D11-A432-9F08D638BA87}" type="presParOf" srcId="{9183641A-4AE7-4041-83B9-668C3112969C}" destId="{16D49C27-999A-4AA4-AC30-F0DDA1F6DD48}" srcOrd="0" destOrd="0" presId="urn:microsoft.com/office/officeart/2005/8/layout/pyramid3"/>
    <dgm:cxn modelId="{E1573FD9-48D1-4305-B9DD-19BB7191625A}" type="presParOf" srcId="{9183641A-4AE7-4041-83B9-668C3112969C}" destId="{762C9937-8B93-47CD-9B82-FCF5149A3AD0}" srcOrd="1" destOrd="0" presId="urn:microsoft.com/office/officeart/2005/8/layout/pyramid3"/>
    <dgm:cxn modelId="{910E462D-EA9B-4989-A145-3F5BEA5A14B4}" type="presParOf" srcId="{9A1E3AB8-9FC9-414F-A49E-236C9718E2ED}" destId="{7FFBD119-DCE9-4BED-BECA-7240C2583F51}" srcOrd="2" destOrd="0" presId="urn:microsoft.com/office/officeart/2005/8/layout/pyramid3"/>
    <dgm:cxn modelId="{F9F4D79F-E431-400B-A9F7-8530685D9E69}" type="presParOf" srcId="{7FFBD119-DCE9-4BED-BECA-7240C2583F51}" destId="{D0E62952-5161-4782-8981-7CDF0677D3F4}" srcOrd="0" destOrd="0" presId="urn:microsoft.com/office/officeart/2005/8/layout/pyramid3"/>
    <dgm:cxn modelId="{935E1163-5802-4562-B625-9D76BDFA58DE}" type="presParOf" srcId="{7FFBD119-DCE9-4BED-BECA-7240C2583F51}" destId="{3C10E4E9-419E-44C9-9419-EFF1B04C7A05}" srcOrd="1" destOrd="0" presId="urn:microsoft.com/office/officeart/2005/8/layout/pyramid3"/>
    <dgm:cxn modelId="{CF9FA37E-01F0-42EE-9309-7C82513CCDC0}" type="presParOf" srcId="{9A1E3AB8-9FC9-414F-A49E-236C9718E2ED}" destId="{24EC444B-2D4B-4ED0-B95B-7076FCF941A8}" srcOrd="3" destOrd="0" presId="urn:microsoft.com/office/officeart/2005/8/layout/pyramid3"/>
    <dgm:cxn modelId="{04F15FBA-C1FE-4ACB-8569-2BE5D11CCBA5}" type="presParOf" srcId="{24EC444B-2D4B-4ED0-B95B-7076FCF941A8}" destId="{ACDF8846-9B35-433C-9709-F1916EE98FF3}" srcOrd="0" destOrd="0" presId="urn:microsoft.com/office/officeart/2005/8/layout/pyramid3"/>
    <dgm:cxn modelId="{2BCDF522-6189-4CA0-8846-1E9FDF27DF32}" type="presParOf" srcId="{24EC444B-2D4B-4ED0-B95B-7076FCF941A8}" destId="{B3082E89-5153-439A-AAB7-86AF7BEF28C6}" srcOrd="1" destOrd="0" presId="urn:microsoft.com/office/officeart/2005/8/layout/pyramid3"/>
    <dgm:cxn modelId="{E1E33D01-1F25-4FB5-91F7-3ACE07D1A165}" type="presParOf" srcId="{9A1E3AB8-9FC9-414F-A49E-236C9718E2ED}" destId="{60986BE2-8468-4895-85DC-9F2C39A6C063}" srcOrd="4" destOrd="0" presId="urn:microsoft.com/office/officeart/2005/8/layout/pyramid3"/>
    <dgm:cxn modelId="{ECB1E5A3-7F3C-4E8B-8F15-3D16AE3879C1}" type="presParOf" srcId="{60986BE2-8468-4895-85DC-9F2C39A6C063}" destId="{CE06151E-07B7-439D-9C7C-69F40A012141}" srcOrd="0" destOrd="0" presId="urn:microsoft.com/office/officeart/2005/8/layout/pyramid3"/>
    <dgm:cxn modelId="{12AE81D0-8513-40A4-9EA8-75DB8EE1B64D}" type="presParOf" srcId="{60986BE2-8468-4895-85DC-9F2C39A6C063}" destId="{B8F01303-C687-40C3-B51E-52B99D279FD2}" srcOrd="1" destOrd="0" presId="urn:microsoft.com/office/officeart/2005/8/layout/pyramid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4B0318-234D-467D-8622-AE2311A8CCEB}" type="doc">
      <dgm:prSet loTypeId="urn:microsoft.com/office/officeart/2005/8/layout/hList9" loCatId="list" qsTypeId="urn:microsoft.com/office/officeart/2005/8/quickstyle/3d3" qsCatId="3D" csTypeId="urn:microsoft.com/office/officeart/2005/8/colors/colorful2" csCatId="colorful" phldr="1"/>
      <dgm:spPr/>
      <dgm:t>
        <a:bodyPr/>
        <a:lstStyle/>
        <a:p>
          <a:endParaRPr lang="fr-FR"/>
        </a:p>
      </dgm:t>
    </dgm:pt>
    <dgm:pt modelId="{AC6AF1B6-055A-4645-990B-92E15768278B}">
      <dgm:prSet phldrT="[Texte]" custT="1"/>
      <dgm:spPr>
        <a:solidFill>
          <a:schemeClr val="bg1">
            <a:lumMod val="50000"/>
          </a:schemeClr>
        </a:solidFill>
      </dgm:spPr>
      <dgm:t>
        <a:bodyPr/>
        <a:lstStyle/>
        <a:p>
          <a:r>
            <a:rPr lang="fr-FR" sz="2000" b="1" dirty="0" smtClean="0"/>
            <a:t>EI prévisibles</a:t>
          </a:r>
          <a:endParaRPr lang="fr-FR" sz="2000" b="1" dirty="0"/>
        </a:p>
      </dgm:t>
    </dgm:pt>
    <dgm:pt modelId="{7732E84D-C838-4F3B-AF92-877EC3E8BEE2}" type="parTrans" cxnId="{1424579B-8915-4975-8E9B-ABBF4F39C767}">
      <dgm:prSet/>
      <dgm:spPr/>
      <dgm:t>
        <a:bodyPr/>
        <a:lstStyle/>
        <a:p>
          <a:endParaRPr lang="fr-FR"/>
        </a:p>
      </dgm:t>
    </dgm:pt>
    <dgm:pt modelId="{80ABBB77-727D-491C-A6BB-79A78CB71066}" type="sibTrans" cxnId="{1424579B-8915-4975-8E9B-ABBF4F39C767}">
      <dgm:prSet/>
      <dgm:spPr/>
      <dgm:t>
        <a:bodyPr/>
        <a:lstStyle/>
        <a:p>
          <a:endParaRPr lang="fr-FR"/>
        </a:p>
      </dgm:t>
    </dgm:pt>
    <dgm:pt modelId="{E569E09C-3667-46FD-9D58-44601930B9B4}">
      <dgm:prSet phldrT="[Texte]" custT="1"/>
      <dgm:spPr/>
      <dgm:t>
        <a:bodyPr/>
        <a:lstStyle/>
        <a:p>
          <a:pPr algn="ctr"/>
          <a:r>
            <a:rPr lang="fr-FR" sz="2300" dirty="0" smtClean="0">
              <a:solidFill>
                <a:srgbClr val="000000"/>
              </a:solidFill>
            </a:rPr>
            <a:t>Effet principal du médicament</a:t>
          </a:r>
          <a:endParaRPr lang="fr-FR" sz="2300" dirty="0">
            <a:solidFill>
              <a:srgbClr val="000000"/>
            </a:solidFill>
          </a:endParaRPr>
        </a:p>
      </dgm:t>
    </dgm:pt>
    <dgm:pt modelId="{A56CDE6F-A6D9-4BE2-8321-75EEA930C27B}" type="parTrans" cxnId="{E27DBDAF-AA46-4B5F-AE0C-BB092D5C3DC0}">
      <dgm:prSet/>
      <dgm:spPr/>
      <dgm:t>
        <a:bodyPr/>
        <a:lstStyle/>
        <a:p>
          <a:endParaRPr lang="fr-FR"/>
        </a:p>
      </dgm:t>
    </dgm:pt>
    <dgm:pt modelId="{C57DDE1A-812B-4CA3-AB1F-5BB320CD59A0}" type="sibTrans" cxnId="{E27DBDAF-AA46-4B5F-AE0C-BB092D5C3DC0}">
      <dgm:prSet/>
      <dgm:spPr/>
      <dgm:t>
        <a:bodyPr/>
        <a:lstStyle/>
        <a:p>
          <a:endParaRPr lang="fr-FR"/>
        </a:p>
      </dgm:t>
    </dgm:pt>
    <dgm:pt modelId="{882D4831-C514-4911-A333-1B9202F1617A}">
      <dgm:prSet phldrT="[Texte]" custT="1"/>
      <dgm:spPr/>
      <dgm:t>
        <a:bodyPr/>
        <a:lstStyle/>
        <a:p>
          <a:pPr algn="ctr"/>
          <a:r>
            <a:rPr lang="fr-FR" sz="2300" dirty="0" smtClean="0">
              <a:solidFill>
                <a:srgbClr val="000000"/>
              </a:solidFill>
            </a:rPr>
            <a:t>Effets accessoires du médicament</a:t>
          </a:r>
          <a:endParaRPr lang="fr-FR" sz="2300" dirty="0">
            <a:solidFill>
              <a:srgbClr val="000000"/>
            </a:solidFill>
          </a:endParaRPr>
        </a:p>
      </dgm:t>
    </dgm:pt>
    <dgm:pt modelId="{E257952E-56D3-4B65-8C58-2B7DFC558BFA}" type="parTrans" cxnId="{A534D519-BEB5-43BB-8FBC-132F6B05539D}">
      <dgm:prSet/>
      <dgm:spPr/>
      <dgm:t>
        <a:bodyPr/>
        <a:lstStyle/>
        <a:p>
          <a:endParaRPr lang="fr-FR"/>
        </a:p>
      </dgm:t>
    </dgm:pt>
    <dgm:pt modelId="{F1949616-001F-4D05-B18D-CA308D45F122}" type="sibTrans" cxnId="{A534D519-BEB5-43BB-8FBC-132F6B05539D}">
      <dgm:prSet/>
      <dgm:spPr/>
      <dgm:t>
        <a:bodyPr/>
        <a:lstStyle/>
        <a:p>
          <a:endParaRPr lang="fr-FR"/>
        </a:p>
      </dgm:t>
    </dgm:pt>
    <dgm:pt modelId="{37399EF3-6D56-4B51-AF4B-A7ED55EBE12A}">
      <dgm:prSet phldrT="[Texte]" custT="1"/>
      <dgm:spPr>
        <a:solidFill>
          <a:schemeClr val="accent3">
            <a:lumMod val="60000"/>
            <a:lumOff val="40000"/>
          </a:schemeClr>
        </a:solidFill>
      </dgm:spPr>
      <dgm:t>
        <a:bodyPr/>
        <a:lstStyle/>
        <a:p>
          <a:r>
            <a:rPr lang="fr-FR" sz="1500" b="1" dirty="0" smtClean="0"/>
            <a:t>EI imprévisibles</a:t>
          </a:r>
          <a:endParaRPr lang="fr-FR" sz="1500" b="1" dirty="0"/>
        </a:p>
      </dgm:t>
    </dgm:pt>
    <dgm:pt modelId="{CED08924-0DBE-47AE-A179-82D27EB4ADCF}" type="parTrans" cxnId="{03305B91-3EEE-4779-8411-E406A51A8062}">
      <dgm:prSet/>
      <dgm:spPr/>
      <dgm:t>
        <a:bodyPr/>
        <a:lstStyle/>
        <a:p>
          <a:endParaRPr lang="fr-FR"/>
        </a:p>
      </dgm:t>
    </dgm:pt>
    <dgm:pt modelId="{E9119556-20D4-42B6-8F84-5A187BBF9E34}" type="sibTrans" cxnId="{03305B91-3EEE-4779-8411-E406A51A8062}">
      <dgm:prSet/>
      <dgm:spPr/>
      <dgm:t>
        <a:bodyPr/>
        <a:lstStyle/>
        <a:p>
          <a:endParaRPr lang="fr-FR"/>
        </a:p>
      </dgm:t>
    </dgm:pt>
    <dgm:pt modelId="{7300B3E1-F6B7-4E0D-A54A-92BDB5DB4069}">
      <dgm:prSet phldrT="[Texte]" custT="1"/>
      <dgm:spPr/>
      <dgm:t>
        <a:bodyPr/>
        <a:lstStyle/>
        <a:p>
          <a:pPr algn="ctr"/>
          <a:r>
            <a:rPr lang="fr-FR" sz="2300" dirty="0" smtClean="0">
              <a:solidFill>
                <a:srgbClr val="000000"/>
              </a:solidFill>
            </a:rPr>
            <a:t>Réactions Idiosyncrasiques</a:t>
          </a:r>
          <a:endParaRPr lang="fr-FR" sz="2300" dirty="0">
            <a:solidFill>
              <a:srgbClr val="000000"/>
            </a:solidFill>
          </a:endParaRPr>
        </a:p>
      </dgm:t>
    </dgm:pt>
    <dgm:pt modelId="{F1415EA5-8CC2-42D1-BD5D-82408C84D02E}" type="parTrans" cxnId="{41956CDA-61BF-4CCC-9908-9A9C8B281287}">
      <dgm:prSet/>
      <dgm:spPr/>
      <dgm:t>
        <a:bodyPr/>
        <a:lstStyle/>
        <a:p>
          <a:endParaRPr lang="fr-FR"/>
        </a:p>
      </dgm:t>
    </dgm:pt>
    <dgm:pt modelId="{024C84E0-2166-47DB-940E-C4CE4605E5C3}" type="sibTrans" cxnId="{41956CDA-61BF-4CCC-9908-9A9C8B281287}">
      <dgm:prSet/>
      <dgm:spPr/>
      <dgm:t>
        <a:bodyPr/>
        <a:lstStyle/>
        <a:p>
          <a:endParaRPr lang="fr-FR"/>
        </a:p>
      </dgm:t>
    </dgm:pt>
    <dgm:pt modelId="{A41E2D9B-6656-41B0-B3C7-2CBD9F67A279}">
      <dgm:prSet phldrT="[Texte]" custT="1"/>
      <dgm:spPr/>
      <dgm:t>
        <a:bodyPr/>
        <a:lstStyle/>
        <a:p>
          <a:pPr algn="ctr"/>
          <a:r>
            <a:rPr lang="fr-FR" sz="2300" smtClean="0">
              <a:solidFill>
                <a:srgbClr val="000000"/>
              </a:solidFill>
            </a:rPr>
            <a:t>Réactions allergiques</a:t>
          </a:r>
          <a:endParaRPr lang="fr-FR" sz="2300" dirty="0">
            <a:solidFill>
              <a:srgbClr val="000000"/>
            </a:solidFill>
          </a:endParaRPr>
        </a:p>
      </dgm:t>
    </dgm:pt>
    <dgm:pt modelId="{0465C0D1-1C75-4032-953F-C8C0A220EA40}" type="parTrans" cxnId="{4D28E727-CC57-44C1-A063-DEA9D3A34290}">
      <dgm:prSet/>
      <dgm:spPr/>
      <dgm:t>
        <a:bodyPr/>
        <a:lstStyle/>
        <a:p>
          <a:endParaRPr lang="fr-FR"/>
        </a:p>
      </dgm:t>
    </dgm:pt>
    <dgm:pt modelId="{48602482-005C-49AE-955B-055344761C5B}" type="sibTrans" cxnId="{4D28E727-CC57-44C1-A063-DEA9D3A34290}">
      <dgm:prSet/>
      <dgm:spPr/>
      <dgm:t>
        <a:bodyPr/>
        <a:lstStyle/>
        <a:p>
          <a:endParaRPr lang="fr-FR"/>
        </a:p>
      </dgm:t>
    </dgm:pt>
    <dgm:pt modelId="{72DE1702-8FD5-46B8-8586-05E08AF3BAC3}" type="pres">
      <dgm:prSet presAssocID="{0D4B0318-234D-467D-8622-AE2311A8CCEB}" presName="list" presStyleCnt="0">
        <dgm:presLayoutVars>
          <dgm:dir/>
          <dgm:animLvl val="lvl"/>
        </dgm:presLayoutVars>
      </dgm:prSet>
      <dgm:spPr/>
      <dgm:t>
        <a:bodyPr/>
        <a:lstStyle/>
        <a:p>
          <a:endParaRPr lang="fr-FR"/>
        </a:p>
      </dgm:t>
    </dgm:pt>
    <dgm:pt modelId="{2C3FD2B6-1539-4409-A375-54BCCD1ED4A0}" type="pres">
      <dgm:prSet presAssocID="{AC6AF1B6-055A-4645-990B-92E15768278B}" presName="posSpace" presStyleCnt="0"/>
      <dgm:spPr/>
    </dgm:pt>
    <dgm:pt modelId="{5814A81E-E0C4-47BC-BE9A-10E53FBFBB61}" type="pres">
      <dgm:prSet presAssocID="{AC6AF1B6-055A-4645-990B-92E15768278B}" presName="vertFlow" presStyleCnt="0"/>
      <dgm:spPr/>
    </dgm:pt>
    <dgm:pt modelId="{8F354057-E3C2-4962-8183-C50AD081C2FF}" type="pres">
      <dgm:prSet presAssocID="{AC6AF1B6-055A-4645-990B-92E15768278B}" presName="topSpace" presStyleCnt="0"/>
      <dgm:spPr/>
    </dgm:pt>
    <dgm:pt modelId="{80441068-B471-42F0-8A90-9B0038CC2648}" type="pres">
      <dgm:prSet presAssocID="{AC6AF1B6-055A-4645-990B-92E15768278B}" presName="firstComp" presStyleCnt="0"/>
      <dgm:spPr/>
    </dgm:pt>
    <dgm:pt modelId="{E65B0A40-8721-4340-8503-EB260EB34BDE}" type="pres">
      <dgm:prSet presAssocID="{AC6AF1B6-055A-4645-990B-92E15768278B}" presName="firstChild" presStyleLbl="bgAccFollowNode1" presStyleIdx="0" presStyleCnt="4" custLinFactNeighborX="2261"/>
      <dgm:spPr/>
      <dgm:t>
        <a:bodyPr/>
        <a:lstStyle/>
        <a:p>
          <a:endParaRPr lang="fr-FR"/>
        </a:p>
      </dgm:t>
    </dgm:pt>
    <dgm:pt modelId="{1A4D9417-3FBA-4BE3-ADF3-13765759E17E}" type="pres">
      <dgm:prSet presAssocID="{AC6AF1B6-055A-4645-990B-92E15768278B}" presName="firstChildTx" presStyleLbl="bgAccFollowNode1" presStyleIdx="0" presStyleCnt="4">
        <dgm:presLayoutVars>
          <dgm:bulletEnabled val="1"/>
        </dgm:presLayoutVars>
      </dgm:prSet>
      <dgm:spPr/>
      <dgm:t>
        <a:bodyPr/>
        <a:lstStyle/>
        <a:p>
          <a:endParaRPr lang="fr-FR"/>
        </a:p>
      </dgm:t>
    </dgm:pt>
    <dgm:pt modelId="{F00B11AB-5D60-4FCD-8613-54A08B9E6366}" type="pres">
      <dgm:prSet presAssocID="{882D4831-C514-4911-A333-1B9202F1617A}" presName="comp" presStyleCnt="0"/>
      <dgm:spPr/>
    </dgm:pt>
    <dgm:pt modelId="{60AA1C76-4193-4068-B35A-1C2409EEAEE0}" type="pres">
      <dgm:prSet presAssocID="{882D4831-C514-4911-A333-1B9202F1617A}" presName="child" presStyleLbl="bgAccFollowNode1" presStyleIdx="1" presStyleCnt="4" custLinFactNeighborX="2587" custLinFactNeighborY="142"/>
      <dgm:spPr/>
      <dgm:t>
        <a:bodyPr/>
        <a:lstStyle/>
        <a:p>
          <a:endParaRPr lang="fr-FR"/>
        </a:p>
      </dgm:t>
    </dgm:pt>
    <dgm:pt modelId="{B35DD661-F86A-4408-AF45-C26872593D0C}" type="pres">
      <dgm:prSet presAssocID="{882D4831-C514-4911-A333-1B9202F1617A}" presName="childTx" presStyleLbl="bgAccFollowNode1" presStyleIdx="1" presStyleCnt="4">
        <dgm:presLayoutVars>
          <dgm:bulletEnabled val="1"/>
        </dgm:presLayoutVars>
      </dgm:prSet>
      <dgm:spPr/>
      <dgm:t>
        <a:bodyPr/>
        <a:lstStyle/>
        <a:p>
          <a:endParaRPr lang="fr-FR"/>
        </a:p>
      </dgm:t>
    </dgm:pt>
    <dgm:pt modelId="{45874B61-60A8-436B-AEF8-AFA164554822}" type="pres">
      <dgm:prSet presAssocID="{AC6AF1B6-055A-4645-990B-92E15768278B}" presName="negSpace" presStyleCnt="0"/>
      <dgm:spPr/>
    </dgm:pt>
    <dgm:pt modelId="{53F6330A-F8B4-46E0-9427-C245AE3BA53A}" type="pres">
      <dgm:prSet presAssocID="{AC6AF1B6-055A-4645-990B-92E15768278B}" presName="circle" presStyleLbl="node1" presStyleIdx="0" presStyleCnt="2" custScaleX="103786"/>
      <dgm:spPr/>
      <dgm:t>
        <a:bodyPr/>
        <a:lstStyle/>
        <a:p>
          <a:endParaRPr lang="fr-FR"/>
        </a:p>
      </dgm:t>
    </dgm:pt>
    <dgm:pt modelId="{96B28391-DE77-401D-B616-A231ECB136B4}" type="pres">
      <dgm:prSet presAssocID="{80ABBB77-727D-491C-A6BB-79A78CB71066}" presName="transSpace" presStyleCnt="0"/>
      <dgm:spPr/>
    </dgm:pt>
    <dgm:pt modelId="{1545228D-CCEA-46D3-905E-BF22B4220B7E}" type="pres">
      <dgm:prSet presAssocID="{37399EF3-6D56-4B51-AF4B-A7ED55EBE12A}" presName="posSpace" presStyleCnt="0"/>
      <dgm:spPr/>
    </dgm:pt>
    <dgm:pt modelId="{BD788269-DB49-4319-9AC4-2510520AD1DD}" type="pres">
      <dgm:prSet presAssocID="{37399EF3-6D56-4B51-AF4B-A7ED55EBE12A}" presName="vertFlow" presStyleCnt="0"/>
      <dgm:spPr/>
    </dgm:pt>
    <dgm:pt modelId="{00405785-8D98-482F-A03F-1D3FDE306B5A}" type="pres">
      <dgm:prSet presAssocID="{37399EF3-6D56-4B51-AF4B-A7ED55EBE12A}" presName="topSpace" presStyleCnt="0"/>
      <dgm:spPr/>
    </dgm:pt>
    <dgm:pt modelId="{2D403945-C691-43C1-BF5A-C50DD0A1D760}" type="pres">
      <dgm:prSet presAssocID="{37399EF3-6D56-4B51-AF4B-A7ED55EBE12A}" presName="firstComp" presStyleCnt="0"/>
      <dgm:spPr/>
    </dgm:pt>
    <dgm:pt modelId="{8DAB9F7A-0014-465A-8F15-FEB99DC03BD0}" type="pres">
      <dgm:prSet presAssocID="{37399EF3-6D56-4B51-AF4B-A7ED55EBE12A}" presName="firstChild" presStyleLbl="bgAccFollowNode1" presStyleIdx="2" presStyleCnt="4"/>
      <dgm:spPr/>
      <dgm:t>
        <a:bodyPr/>
        <a:lstStyle/>
        <a:p>
          <a:endParaRPr lang="fr-FR"/>
        </a:p>
      </dgm:t>
    </dgm:pt>
    <dgm:pt modelId="{6C618F57-C321-47F9-8A34-F8071E4ACDB2}" type="pres">
      <dgm:prSet presAssocID="{37399EF3-6D56-4B51-AF4B-A7ED55EBE12A}" presName="firstChildTx" presStyleLbl="bgAccFollowNode1" presStyleIdx="2" presStyleCnt="4">
        <dgm:presLayoutVars>
          <dgm:bulletEnabled val="1"/>
        </dgm:presLayoutVars>
      </dgm:prSet>
      <dgm:spPr/>
      <dgm:t>
        <a:bodyPr/>
        <a:lstStyle/>
        <a:p>
          <a:endParaRPr lang="fr-FR"/>
        </a:p>
      </dgm:t>
    </dgm:pt>
    <dgm:pt modelId="{C9F6C3D9-13E5-4F2C-A0F3-19A04E903800}" type="pres">
      <dgm:prSet presAssocID="{A41E2D9B-6656-41B0-B3C7-2CBD9F67A279}" presName="comp" presStyleCnt="0"/>
      <dgm:spPr/>
    </dgm:pt>
    <dgm:pt modelId="{856811D5-2ED6-4233-99C2-9BB3ADA93190}" type="pres">
      <dgm:prSet presAssocID="{A41E2D9B-6656-41B0-B3C7-2CBD9F67A279}" presName="child" presStyleLbl="bgAccFollowNode1" presStyleIdx="3" presStyleCnt="4"/>
      <dgm:spPr/>
      <dgm:t>
        <a:bodyPr/>
        <a:lstStyle/>
        <a:p>
          <a:endParaRPr lang="fr-FR"/>
        </a:p>
      </dgm:t>
    </dgm:pt>
    <dgm:pt modelId="{68CEAD82-7B0A-4D64-9783-6179B1DAE28A}" type="pres">
      <dgm:prSet presAssocID="{A41E2D9B-6656-41B0-B3C7-2CBD9F67A279}" presName="childTx" presStyleLbl="bgAccFollowNode1" presStyleIdx="3" presStyleCnt="4">
        <dgm:presLayoutVars>
          <dgm:bulletEnabled val="1"/>
        </dgm:presLayoutVars>
      </dgm:prSet>
      <dgm:spPr/>
      <dgm:t>
        <a:bodyPr/>
        <a:lstStyle/>
        <a:p>
          <a:endParaRPr lang="fr-FR"/>
        </a:p>
      </dgm:t>
    </dgm:pt>
    <dgm:pt modelId="{1842D2F5-1CAA-4673-B958-7A986980728A}" type="pres">
      <dgm:prSet presAssocID="{37399EF3-6D56-4B51-AF4B-A7ED55EBE12A}" presName="negSpace" presStyleCnt="0"/>
      <dgm:spPr/>
    </dgm:pt>
    <dgm:pt modelId="{64ACBF54-61D4-4708-B9BD-1C56F54FF23B}" type="pres">
      <dgm:prSet presAssocID="{37399EF3-6D56-4B51-AF4B-A7ED55EBE12A}" presName="circle" presStyleLbl="node1" presStyleIdx="1" presStyleCnt="2" custLinFactNeighborX="55" custLinFactNeighborY="-142"/>
      <dgm:spPr/>
      <dgm:t>
        <a:bodyPr/>
        <a:lstStyle/>
        <a:p>
          <a:endParaRPr lang="fr-FR"/>
        </a:p>
      </dgm:t>
    </dgm:pt>
  </dgm:ptLst>
  <dgm:cxnLst>
    <dgm:cxn modelId="{E676528D-5AAE-4883-BB12-23444A3C1169}" type="presOf" srcId="{A41E2D9B-6656-41B0-B3C7-2CBD9F67A279}" destId="{856811D5-2ED6-4233-99C2-9BB3ADA93190}" srcOrd="0" destOrd="0" presId="urn:microsoft.com/office/officeart/2005/8/layout/hList9"/>
    <dgm:cxn modelId="{DBBF624A-6E0D-4F0E-A003-CF9B2C0EFD91}" type="presOf" srcId="{7300B3E1-F6B7-4E0D-A54A-92BDB5DB4069}" destId="{8DAB9F7A-0014-465A-8F15-FEB99DC03BD0}" srcOrd="0" destOrd="0" presId="urn:microsoft.com/office/officeart/2005/8/layout/hList9"/>
    <dgm:cxn modelId="{E97C14F4-475C-4AF1-BBF6-710727DBBD89}" type="presOf" srcId="{882D4831-C514-4911-A333-1B9202F1617A}" destId="{60AA1C76-4193-4068-B35A-1C2409EEAEE0}" srcOrd="0" destOrd="0" presId="urn:microsoft.com/office/officeart/2005/8/layout/hList9"/>
    <dgm:cxn modelId="{C05BA221-607B-43B0-8770-868B84B3AB95}" type="presOf" srcId="{A41E2D9B-6656-41B0-B3C7-2CBD9F67A279}" destId="{68CEAD82-7B0A-4D64-9783-6179B1DAE28A}" srcOrd="1" destOrd="0" presId="urn:microsoft.com/office/officeart/2005/8/layout/hList9"/>
    <dgm:cxn modelId="{59160ADF-B636-42DA-A5DE-61608DBC4289}" type="presOf" srcId="{E569E09C-3667-46FD-9D58-44601930B9B4}" destId="{1A4D9417-3FBA-4BE3-ADF3-13765759E17E}" srcOrd="1" destOrd="0" presId="urn:microsoft.com/office/officeart/2005/8/layout/hList9"/>
    <dgm:cxn modelId="{5FAF1A01-9ECC-4616-9FBC-17C8AC25B6D3}" type="presOf" srcId="{AC6AF1B6-055A-4645-990B-92E15768278B}" destId="{53F6330A-F8B4-46E0-9427-C245AE3BA53A}" srcOrd="0" destOrd="0" presId="urn:microsoft.com/office/officeart/2005/8/layout/hList9"/>
    <dgm:cxn modelId="{96B14FF2-5848-4C22-8128-074962710E9E}" type="presOf" srcId="{7300B3E1-F6B7-4E0D-A54A-92BDB5DB4069}" destId="{6C618F57-C321-47F9-8A34-F8071E4ACDB2}" srcOrd="1" destOrd="0" presId="urn:microsoft.com/office/officeart/2005/8/layout/hList9"/>
    <dgm:cxn modelId="{E9759E6A-5FBE-4801-B2DF-A3956AF47A8B}" type="presOf" srcId="{E569E09C-3667-46FD-9D58-44601930B9B4}" destId="{E65B0A40-8721-4340-8503-EB260EB34BDE}" srcOrd="0" destOrd="0" presId="urn:microsoft.com/office/officeart/2005/8/layout/hList9"/>
    <dgm:cxn modelId="{41956CDA-61BF-4CCC-9908-9A9C8B281287}" srcId="{37399EF3-6D56-4B51-AF4B-A7ED55EBE12A}" destId="{7300B3E1-F6B7-4E0D-A54A-92BDB5DB4069}" srcOrd="0" destOrd="0" parTransId="{F1415EA5-8CC2-42D1-BD5D-82408C84D02E}" sibTransId="{024C84E0-2166-47DB-940E-C4CE4605E5C3}"/>
    <dgm:cxn modelId="{E27DBDAF-AA46-4B5F-AE0C-BB092D5C3DC0}" srcId="{AC6AF1B6-055A-4645-990B-92E15768278B}" destId="{E569E09C-3667-46FD-9D58-44601930B9B4}" srcOrd="0" destOrd="0" parTransId="{A56CDE6F-A6D9-4BE2-8321-75EEA930C27B}" sibTransId="{C57DDE1A-812B-4CA3-AB1F-5BB320CD59A0}"/>
    <dgm:cxn modelId="{27D1DA64-543F-40BF-8FA7-620EB96A3AA4}" type="presOf" srcId="{37399EF3-6D56-4B51-AF4B-A7ED55EBE12A}" destId="{64ACBF54-61D4-4708-B9BD-1C56F54FF23B}" srcOrd="0" destOrd="0" presId="urn:microsoft.com/office/officeart/2005/8/layout/hList9"/>
    <dgm:cxn modelId="{1424579B-8915-4975-8E9B-ABBF4F39C767}" srcId="{0D4B0318-234D-467D-8622-AE2311A8CCEB}" destId="{AC6AF1B6-055A-4645-990B-92E15768278B}" srcOrd="0" destOrd="0" parTransId="{7732E84D-C838-4F3B-AF92-877EC3E8BEE2}" sibTransId="{80ABBB77-727D-491C-A6BB-79A78CB71066}"/>
    <dgm:cxn modelId="{A534D519-BEB5-43BB-8FBC-132F6B05539D}" srcId="{AC6AF1B6-055A-4645-990B-92E15768278B}" destId="{882D4831-C514-4911-A333-1B9202F1617A}" srcOrd="1" destOrd="0" parTransId="{E257952E-56D3-4B65-8C58-2B7DFC558BFA}" sibTransId="{F1949616-001F-4D05-B18D-CA308D45F122}"/>
    <dgm:cxn modelId="{7BC8D104-FCA2-4D5D-A7AB-1FF5AB968D76}" type="presOf" srcId="{882D4831-C514-4911-A333-1B9202F1617A}" destId="{B35DD661-F86A-4408-AF45-C26872593D0C}" srcOrd="1" destOrd="0" presId="urn:microsoft.com/office/officeart/2005/8/layout/hList9"/>
    <dgm:cxn modelId="{4D28E727-CC57-44C1-A063-DEA9D3A34290}" srcId="{37399EF3-6D56-4B51-AF4B-A7ED55EBE12A}" destId="{A41E2D9B-6656-41B0-B3C7-2CBD9F67A279}" srcOrd="1" destOrd="0" parTransId="{0465C0D1-1C75-4032-953F-C8C0A220EA40}" sibTransId="{48602482-005C-49AE-955B-055344761C5B}"/>
    <dgm:cxn modelId="{9EA8A869-9E89-4A9B-A3F3-0DD0D715171E}" type="presOf" srcId="{0D4B0318-234D-467D-8622-AE2311A8CCEB}" destId="{72DE1702-8FD5-46B8-8586-05E08AF3BAC3}" srcOrd="0" destOrd="0" presId="urn:microsoft.com/office/officeart/2005/8/layout/hList9"/>
    <dgm:cxn modelId="{03305B91-3EEE-4779-8411-E406A51A8062}" srcId="{0D4B0318-234D-467D-8622-AE2311A8CCEB}" destId="{37399EF3-6D56-4B51-AF4B-A7ED55EBE12A}" srcOrd="1" destOrd="0" parTransId="{CED08924-0DBE-47AE-A179-82D27EB4ADCF}" sibTransId="{E9119556-20D4-42B6-8F84-5A187BBF9E34}"/>
    <dgm:cxn modelId="{7B30DBC8-C718-485D-8B80-728535DD114C}" type="presParOf" srcId="{72DE1702-8FD5-46B8-8586-05E08AF3BAC3}" destId="{2C3FD2B6-1539-4409-A375-54BCCD1ED4A0}" srcOrd="0" destOrd="0" presId="urn:microsoft.com/office/officeart/2005/8/layout/hList9"/>
    <dgm:cxn modelId="{83F484BC-18F4-4EC6-A47B-7598CA790E4D}" type="presParOf" srcId="{72DE1702-8FD5-46B8-8586-05E08AF3BAC3}" destId="{5814A81E-E0C4-47BC-BE9A-10E53FBFBB61}" srcOrd="1" destOrd="0" presId="urn:microsoft.com/office/officeart/2005/8/layout/hList9"/>
    <dgm:cxn modelId="{58160653-0AD3-40D3-850A-3C9BF20C7A96}" type="presParOf" srcId="{5814A81E-E0C4-47BC-BE9A-10E53FBFBB61}" destId="{8F354057-E3C2-4962-8183-C50AD081C2FF}" srcOrd="0" destOrd="0" presId="urn:microsoft.com/office/officeart/2005/8/layout/hList9"/>
    <dgm:cxn modelId="{995A5294-0594-4E9B-A660-57DB8EC1087A}" type="presParOf" srcId="{5814A81E-E0C4-47BC-BE9A-10E53FBFBB61}" destId="{80441068-B471-42F0-8A90-9B0038CC2648}" srcOrd="1" destOrd="0" presId="urn:microsoft.com/office/officeart/2005/8/layout/hList9"/>
    <dgm:cxn modelId="{EAC748C9-09C9-4584-911D-8C3A44149300}" type="presParOf" srcId="{80441068-B471-42F0-8A90-9B0038CC2648}" destId="{E65B0A40-8721-4340-8503-EB260EB34BDE}" srcOrd="0" destOrd="0" presId="urn:microsoft.com/office/officeart/2005/8/layout/hList9"/>
    <dgm:cxn modelId="{30D58607-156B-4512-8779-058565C545BC}" type="presParOf" srcId="{80441068-B471-42F0-8A90-9B0038CC2648}" destId="{1A4D9417-3FBA-4BE3-ADF3-13765759E17E}" srcOrd="1" destOrd="0" presId="urn:microsoft.com/office/officeart/2005/8/layout/hList9"/>
    <dgm:cxn modelId="{29266F4E-2EAF-44F4-B6F0-8CD3DD9EBDBC}" type="presParOf" srcId="{5814A81E-E0C4-47BC-BE9A-10E53FBFBB61}" destId="{F00B11AB-5D60-4FCD-8613-54A08B9E6366}" srcOrd="2" destOrd="0" presId="urn:microsoft.com/office/officeart/2005/8/layout/hList9"/>
    <dgm:cxn modelId="{D272476B-93DA-404F-9F90-15F6EFDA34D8}" type="presParOf" srcId="{F00B11AB-5D60-4FCD-8613-54A08B9E6366}" destId="{60AA1C76-4193-4068-B35A-1C2409EEAEE0}" srcOrd="0" destOrd="0" presId="urn:microsoft.com/office/officeart/2005/8/layout/hList9"/>
    <dgm:cxn modelId="{7C1993A0-69AF-40EB-BEA5-3667C7720AA0}" type="presParOf" srcId="{F00B11AB-5D60-4FCD-8613-54A08B9E6366}" destId="{B35DD661-F86A-4408-AF45-C26872593D0C}" srcOrd="1" destOrd="0" presId="urn:microsoft.com/office/officeart/2005/8/layout/hList9"/>
    <dgm:cxn modelId="{59005173-59A6-47E9-99D7-404084758C6B}" type="presParOf" srcId="{72DE1702-8FD5-46B8-8586-05E08AF3BAC3}" destId="{45874B61-60A8-436B-AEF8-AFA164554822}" srcOrd="2" destOrd="0" presId="urn:microsoft.com/office/officeart/2005/8/layout/hList9"/>
    <dgm:cxn modelId="{196669BA-9FC3-4A6A-9A18-4C0864B2BB1B}" type="presParOf" srcId="{72DE1702-8FD5-46B8-8586-05E08AF3BAC3}" destId="{53F6330A-F8B4-46E0-9427-C245AE3BA53A}" srcOrd="3" destOrd="0" presId="urn:microsoft.com/office/officeart/2005/8/layout/hList9"/>
    <dgm:cxn modelId="{C236486E-9FDF-4D08-8C4D-38BD9550CD1F}" type="presParOf" srcId="{72DE1702-8FD5-46B8-8586-05E08AF3BAC3}" destId="{96B28391-DE77-401D-B616-A231ECB136B4}" srcOrd="4" destOrd="0" presId="urn:microsoft.com/office/officeart/2005/8/layout/hList9"/>
    <dgm:cxn modelId="{0E51A7CE-7E89-43C0-B8BF-2038A370B2D7}" type="presParOf" srcId="{72DE1702-8FD5-46B8-8586-05E08AF3BAC3}" destId="{1545228D-CCEA-46D3-905E-BF22B4220B7E}" srcOrd="5" destOrd="0" presId="urn:microsoft.com/office/officeart/2005/8/layout/hList9"/>
    <dgm:cxn modelId="{5EA2C8CE-55DE-4C5B-AF2C-5F87C5C69ECF}" type="presParOf" srcId="{72DE1702-8FD5-46B8-8586-05E08AF3BAC3}" destId="{BD788269-DB49-4319-9AC4-2510520AD1DD}" srcOrd="6" destOrd="0" presId="urn:microsoft.com/office/officeart/2005/8/layout/hList9"/>
    <dgm:cxn modelId="{5BBE12D6-1A09-432A-8AF2-DADB31CA6C27}" type="presParOf" srcId="{BD788269-DB49-4319-9AC4-2510520AD1DD}" destId="{00405785-8D98-482F-A03F-1D3FDE306B5A}" srcOrd="0" destOrd="0" presId="urn:microsoft.com/office/officeart/2005/8/layout/hList9"/>
    <dgm:cxn modelId="{7B1BA737-23E0-4A6A-BF25-0AC5BD649D60}" type="presParOf" srcId="{BD788269-DB49-4319-9AC4-2510520AD1DD}" destId="{2D403945-C691-43C1-BF5A-C50DD0A1D760}" srcOrd="1" destOrd="0" presId="urn:microsoft.com/office/officeart/2005/8/layout/hList9"/>
    <dgm:cxn modelId="{2C250389-E5DD-4572-828C-4D7966017E46}" type="presParOf" srcId="{2D403945-C691-43C1-BF5A-C50DD0A1D760}" destId="{8DAB9F7A-0014-465A-8F15-FEB99DC03BD0}" srcOrd="0" destOrd="0" presId="urn:microsoft.com/office/officeart/2005/8/layout/hList9"/>
    <dgm:cxn modelId="{1B13624C-A020-4099-ADA6-863143743AD3}" type="presParOf" srcId="{2D403945-C691-43C1-BF5A-C50DD0A1D760}" destId="{6C618F57-C321-47F9-8A34-F8071E4ACDB2}" srcOrd="1" destOrd="0" presId="urn:microsoft.com/office/officeart/2005/8/layout/hList9"/>
    <dgm:cxn modelId="{EEB83223-F22F-434C-BA86-42E17555F72D}" type="presParOf" srcId="{BD788269-DB49-4319-9AC4-2510520AD1DD}" destId="{C9F6C3D9-13E5-4F2C-A0F3-19A04E903800}" srcOrd="2" destOrd="0" presId="urn:microsoft.com/office/officeart/2005/8/layout/hList9"/>
    <dgm:cxn modelId="{417F1754-A43D-42BF-9218-B3D559CF15BB}" type="presParOf" srcId="{C9F6C3D9-13E5-4F2C-A0F3-19A04E903800}" destId="{856811D5-2ED6-4233-99C2-9BB3ADA93190}" srcOrd="0" destOrd="0" presId="urn:microsoft.com/office/officeart/2005/8/layout/hList9"/>
    <dgm:cxn modelId="{96944E97-FC9C-4BBD-9E2B-C25D46FF5B0D}" type="presParOf" srcId="{C9F6C3D9-13E5-4F2C-A0F3-19A04E903800}" destId="{68CEAD82-7B0A-4D64-9783-6179B1DAE28A}" srcOrd="1" destOrd="0" presId="urn:microsoft.com/office/officeart/2005/8/layout/hList9"/>
    <dgm:cxn modelId="{82CCB32A-D1DA-4546-9B42-04242DFA51D8}" type="presParOf" srcId="{72DE1702-8FD5-46B8-8586-05E08AF3BAC3}" destId="{1842D2F5-1CAA-4673-B958-7A986980728A}" srcOrd="7" destOrd="0" presId="urn:microsoft.com/office/officeart/2005/8/layout/hList9"/>
    <dgm:cxn modelId="{F892C442-980B-4056-B183-9454B3F52B1E}" type="presParOf" srcId="{72DE1702-8FD5-46B8-8586-05E08AF3BAC3}" destId="{64ACBF54-61D4-4708-B9BD-1C56F54FF23B}" srcOrd="8"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6A4BA1-AC9F-456D-84A2-AA752E9C1F6D}"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fr-FR"/>
        </a:p>
      </dgm:t>
    </dgm:pt>
    <dgm:pt modelId="{72192225-D974-42CC-9D9B-E4384A015D25}">
      <dgm:prSet phldrT="[Texte]" custT="1"/>
      <dgm:spPr/>
      <dgm:t>
        <a:bodyPr/>
        <a:lstStyle/>
        <a:p>
          <a:r>
            <a:rPr lang="fr-FR" sz="2000" b="1" dirty="0" smtClean="0"/>
            <a:t>Idiosyncrasie</a:t>
          </a:r>
          <a:r>
            <a:rPr lang="fr-FR" sz="1700" dirty="0" smtClean="0"/>
            <a:t> </a:t>
          </a:r>
          <a:endParaRPr lang="fr-FR" sz="1700" dirty="0"/>
        </a:p>
      </dgm:t>
    </dgm:pt>
    <dgm:pt modelId="{152C881E-6767-4975-B919-439B5D8ABB82}" type="parTrans" cxnId="{A6C6B86B-F82F-4670-AB93-48FB5F697457}">
      <dgm:prSet/>
      <dgm:spPr/>
      <dgm:t>
        <a:bodyPr/>
        <a:lstStyle/>
        <a:p>
          <a:endParaRPr lang="fr-FR"/>
        </a:p>
      </dgm:t>
    </dgm:pt>
    <dgm:pt modelId="{D1C09785-C8F1-4124-8B74-AE8222812CF8}" type="sibTrans" cxnId="{A6C6B86B-F82F-4670-AB93-48FB5F697457}">
      <dgm:prSet/>
      <dgm:spPr/>
      <dgm:t>
        <a:bodyPr/>
        <a:lstStyle/>
        <a:p>
          <a:endParaRPr lang="fr-FR"/>
        </a:p>
      </dgm:t>
    </dgm:pt>
    <dgm:pt modelId="{74D64921-F663-48F8-B4D5-A0AD7B36BB78}">
      <dgm:prSet phldrT="[Texte]" custT="1"/>
      <dgm:spPr/>
      <dgm:t>
        <a:bodyPr/>
        <a:lstStyle/>
        <a:p>
          <a:pPr algn="l"/>
          <a:r>
            <a:rPr lang="fr-FR" sz="2200" dirty="0" err="1" smtClean="0">
              <a:solidFill>
                <a:srgbClr val="000000"/>
              </a:solidFill>
            </a:rPr>
            <a:t>Idio</a:t>
          </a:r>
          <a:r>
            <a:rPr lang="fr-FR" sz="2200" dirty="0" smtClean="0">
              <a:solidFill>
                <a:srgbClr val="000000"/>
              </a:solidFill>
            </a:rPr>
            <a:t>=propre, </a:t>
          </a:r>
          <a:r>
            <a:rPr lang="fr-FR" sz="2200" dirty="0" err="1" smtClean="0">
              <a:solidFill>
                <a:srgbClr val="000000"/>
              </a:solidFill>
            </a:rPr>
            <a:t>syncrasie</a:t>
          </a:r>
          <a:r>
            <a:rPr lang="fr-FR" sz="2200" dirty="0" smtClean="0">
              <a:solidFill>
                <a:srgbClr val="000000"/>
              </a:solidFill>
            </a:rPr>
            <a:t>=mélange.</a:t>
          </a:r>
          <a:endParaRPr lang="fr-FR" sz="2200" dirty="0">
            <a:solidFill>
              <a:srgbClr val="000000"/>
            </a:solidFill>
          </a:endParaRPr>
        </a:p>
      </dgm:t>
    </dgm:pt>
    <dgm:pt modelId="{0D883BDE-92A9-42E7-8A23-693BC870A51A}" type="parTrans" cxnId="{4672973A-E107-45B0-9484-4B0171847A4E}">
      <dgm:prSet/>
      <dgm:spPr/>
      <dgm:t>
        <a:bodyPr/>
        <a:lstStyle/>
        <a:p>
          <a:endParaRPr lang="fr-FR"/>
        </a:p>
      </dgm:t>
    </dgm:pt>
    <dgm:pt modelId="{36EFB4F8-1956-4D52-A7AC-F7082DCA1D3B}" type="sibTrans" cxnId="{4672973A-E107-45B0-9484-4B0171847A4E}">
      <dgm:prSet/>
      <dgm:spPr/>
      <dgm:t>
        <a:bodyPr/>
        <a:lstStyle/>
        <a:p>
          <a:endParaRPr lang="fr-FR"/>
        </a:p>
      </dgm:t>
    </dgm:pt>
    <dgm:pt modelId="{ED6D7AFD-3748-4E65-902E-573D3F163098}">
      <dgm:prSet phldrT="[Texte]" custT="1"/>
      <dgm:spPr/>
      <dgm:t>
        <a:bodyPr/>
        <a:lstStyle/>
        <a:p>
          <a:pPr algn="l"/>
          <a:r>
            <a:rPr lang="fr-FR" sz="2200" dirty="0" smtClean="0">
              <a:solidFill>
                <a:srgbClr val="000000"/>
              </a:solidFill>
            </a:rPr>
            <a:t>Susceptibilité particulière d’un sujet vis-à-vis d’un médicament.</a:t>
          </a:r>
          <a:endParaRPr lang="fr-FR" sz="2200" dirty="0">
            <a:solidFill>
              <a:srgbClr val="000000"/>
            </a:solidFill>
          </a:endParaRPr>
        </a:p>
      </dgm:t>
    </dgm:pt>
    <dgm:pt modelId="{7C914C68-C11F-4AB1-9F93-D9AA3D05D638}" type="parTrans" cxnId="{EBDE4B7B-4A34-4200-8607-821858D1D4B4}">
      <dgm:prSet/>
      <dgm:spPr/>
      <dgm:t>
        <a:bodyPr/>
        <a:lstStyle/>
        <a:p>
          <a:endParaRPr lang="fr-FR"/>
        </a:p>
      </dgm:t>
    </dgm:pt>
    <dgm:pt modelId="{4FB90D0F-B478-425F-93A8-ED5DFD9F01A3}" type="sibTrans" cxnId="{EBDE4B7B-4A34-4200-8607-821858D1D4B4}">
      <dgm:prSet/>
      <dgm:spPr/>
      <dgm:t>
        <a:bodyPr/>
        <a:lstStyle/>
        <a:p>
          <a:endParaRPr lang="fr-FR"/>
        </a:p>
      </dgm:t>
    </dgm:pt>
    <dgm:pt modelId="{BFC9BABB-AAA6-45F2-BAF9-F766AA1AE234}">
      <dgm:prSet phldrT="[Texte]" custT="1"/>
      <dgm:spPr/>
      <dgm:t>
        <a:bodyPr/>
        <a:lstStyle/>
        <a:p>
          <a:pPr algn="l"/>
          <a:r>
            <a:rPr lang="fr-FR" sz="2200" dirty="0" smtClean="0">
              <a:solidFill>
                <a:srgbClr val="000000"/>
              </a:solidFill>
            </a:rPr>
            <a:t>Pas de contact préalable avec le médicament.</a:t>
          </a:r>
          <a:endParaRPr lang="fr-FR" sz="2200" dirty="0">
            <a:solidFill>
              <a:srgbClr val="000000"/>
            </a:solidFill>
          </a:endParaRPr>
        </a:p>
      </dgm:t>
    </dgm:pt>
    <dgm:pt modelId="{F885FBE0-D469-42A3-BF6C-7C72434C3566}" type="parTrans" cxnId="{19843202-659B-43B3-9F1C-92DDA804F133}">
      <dgm:prSet/>
      <dgm:spPr/>
      <dgm:t>
        <a:bodyPr/>
        <a:lstStyle/>
        <a:p>
          <a:endParaRPr lang="fr-FR"/>
        </a:p>
      </dgm:t>
    </dgm:pt>
    <dgm:pt modelId="{421A5D38-DF4A-411D-814A-39E573B862F6}" type="sibTrans" cxnId="{19843202-659B-43B3-9F1C-92DDA804F133}">
      <dgm:prSet/>
      <dgm:spPr/>
      <dgm:t>
        <a:bodyPr/>
        <a:lstStyle/>
        <a:p>
          <a:endParaRPr lang="fr-FR"/>
        </a:p>
      </dgm:t>
    </dgm:pt>
    <dgm:pt modelId="{53A7B9C7-9A7B-4C6F-A434-4E2C1399D3E0}">
      <dgm:prSet phldrT="[Texte]" custT="1"/>
      <dgm:spPr/>
      <dgm:t>
        <a:bodyPr/>
        <a:lstStyle/>
        <a:p>
          <a:pPr algn="l"/>
          <a:r>
            <a:rPr lang="fr-FR" sz="2200" dirty="0" smtClean="0">
              <a:solidFill>
                <a:srgbClr val="000000"/>
              </a:solidFill>
            </a:rPr>
            <a:t>Réactions nuisibles particulières chez faible % de sujets exposés au médicament.</a:t>
          </a:r>
          <a:endParaRPr lang="fr-FR" sz="2200" dirty="0">
            <a:solidFill>
              <a:srgbClr val="000000"/>
            </a:solidFill>
          </a:endParaRPr>
        </a:p>
      </dgm:t>
    </dgm:pt>
    <dgm:pt modelId="{4CDC8BA4-79B1-4AB3-BB80-1754A4209D67}" type="parTrans" cxnId="{47EB1A37-E552-459A-986E-527AED19BEA2}">
      <dgm:prSet/>
      <dgm:spPr/>
      <dgm:t>
        <a:bodyPr/>
        <a:lstStyle/>
        <a:p>
          <a:endParaRPr lang="fr-FR"/>
        </a:p>
      </dgm:t>
    </dgm:pt>
    <dgm:pt modelId="{3444E8E1-7E97-449B-88CC-44E8D042C636}" type="sibTrans" cxnId="{47EB1A37-E552-459A-986E-527AED19BEA2}">
      <dgm:prSet/>
      <dgm:spPr/>
      <dgm:t>
        <a:bodyPr/>
        <a:lstStyle/>
        <a:p>
          <a:endParaRPr lang="fr-FR"/>
        </a:p>
      </dgm:t>
    </dgm:pt>
    <dgm:pt modelId="{A647C427-2145-498D-B4FC-D40A6F48E09E}">
      <dgm:prSet phldrT="[Texte]" custT="1"/>
      <dgm:spPr/>
      <dgm:t>
        <a:bodyPr/>
        <a:lstStyle/>
        <a:p>
          <a:pPr algn="l"/>
          <a:r>
            <a:rPr lang="fr-FR" sz="2200" dirty="0" smtClean="0">
              <a:solidFill>
                <a:srgbClr val="000000"/>
              </a:solidFill>
            </a:rPr>
            <a:t>Acquise ou génétique.</a:t>
          </a:r>
          <a:endParaRPr lang="fr-FR" sz="2200" dirty="0">
            <a:solidFill>
              <a:srgbClr val="000000"/>
            </a:solidFill>
          </a:endParaRPr>
        </a:p>
      </dgm:t>
    </dgm:pt>
    <dgm:pt modelId="{83FC6433-6015-406B-A73D-C1C556F58CE1}" type="parTrans" cxnId="{F1A219C3-9520-4181-9088-26114BBC7E95}">
      <dgm:prSet/>
      <dgm:spPr/>
      <dgm:t>
        <a:bodyPr/>
        <a:lstStyle/>
        <a:p>
          <a:endParaRPr lang="fr-FR"/>
        </a:p>
      </dgm:t>
    </dgm:pt>
    <dgm:pt modelId="{562022F0-0B31-41DE-AF4F-720BE26B5417}" type="sibTrans" cxnId="{F1A219C3-9520-4181-9088-26114BBC7E95}">
      <dgm:prSet/>
      <dgm:spPr/>
      <dgm:t>
        <a:bodyPr/>
        <a:lstStyle/>
        <a:p>
          <a:endParaRPr lang="fr-FR"/>
        </a:p>
      </dgm:t>
    </dgm:pt>
    <dgm:pt modelId="{8565893D-FF0F-473A-A91B-F0431C941716}">
      <dgm:prSet phldrT="[Texte]" custT="1"/>
      <dgm:spPr/>
      <dgm:t>
        <a:bodyPr/>
        <a:lstStyle/>
        <a:p>
          <a:pPr algn="l"/>
          <a:r>
            <a:rPr lang="fr-FR" sz="2200" dirty="0" smtClean="0">
              <a:solidFill>
                <a:srgbClr val="000000"/>
              </a:solidFill>
            </a:rPr>
            <a:t>N’ont pas toutes une cause pharmacogénétique</a:t>
          </a:r>
          <a:endParaRPr lang="fr-FR" sz="2200" dirty="0">
            <a:solidFill>
              <a:srgbClr val="000000"/>
            </a:solidFill>
          </a:endParaRPr>
        </a:p>
      </dgm:t>
    </dgm:pt>
    <dgm:pt modelId="{414DEC3D-AD22-4F51-A9C1-E90ACACDD24F}" type="parTrans" cxnId="{5AEA2DA3-4320-40EB-A7D0-B8C922AAA87F}">
      <dgm:prSet/>
      <dgm:spPr/>
      <dgm:t>
        <a:bodyPr/>
        <a:lstStyle/>
        <a:p>
          <a:endParaRPr lang="fr-FR"/>
        </a:p>
      </dgm:t>
    </dgm:pt>
    <dgm:pt modelId="{5941C7CB-10C4-4565-9AF6-8A1D46F72408}" type="sibTrans" cxnId="{5AEA2DA3-4320-40EB-A7D0-B8C922AAA87F}">
      <dgm:prSet/>
      <dgm:spPr/>
      <dgm:t>
        <a:bodyPr/>
        <a:lstStyle/>
        <a:p>
          <a:endParaRPr lang="fr-FR"/>
        </a:p>
      </dgm:t>
    </dgm:pt>
    <dgm:pt modelId="{E2560FB3-7935-4403-B921-F158A6CFC26A}" type="pres">
      <dgm:prSet presAssocID="{246A4BA1-AC9F-456D-84A2-AA752E9C1F6D}" presName="Name0" presStyleCnt="0">
        <dgm:presLayoutVars>
          <dgm:dir/>
          <dgm:animLvl val="lvl"/>
          <dgm:resizeHandles val="exact"/>
        </dgm:presLayoutVars>
      </dgm:prSet>
      <dgm:spPr/>
      <dgm:t>
        <a:bodyPr/>
        <a:lstStyle/>
        <a:p>
          <a:endParaRPr lang="fr-FR"/>
        </a:p>
      </dgm:t>
    </dgm:pt>
    <dgm:pt modelId="{F637F39B-277A-45F9-BB93-8F6F4336E8D0}" type="pres">
      <dgm:prSet presAssocID="{72192225-D974-42CC-9D9B-E4384A015D25}" presName="linNode" presStyleCnt="0"/>
      <dgm:spPr/>
    </dgm:pt>
    <dgm:pt modelId="{B303936A-061E-4DE3-8814-131E01FC65DD}" type="pres">
      <dgm:prSet presAssocID="{72192225-D974-42CC-9D9B-E4384A015D25}" presName="parentText" presStyleLbl="node1" presStyleIdx="0" presStyleCnt="1" custScaleX="89898">
        <dgm:presLayoutVars>
          <dgm:chMax val="1"/>
          <dgm:bulletEnabled val="1"/>
        </dgm:presLayoutVars>
      </dgm:prSet>
      <dgm:spPr/>
      <dgm:t>
        <a:bodyPr/>
        <a:lstStyle/>
        <a:p>
          <a:endParaRPr lang="fr-FR"/>
        </a:p>
      </dgm:t>
    </dgm:pt>
    <dgm:pt modelId="{C348DB50-875A-400E-8F6A-95072BB0C645}" type="pres">
      <dgm:prSet presAssocID="{72192225-D974-42CC-9D9B-E4384A015D25}" presName="descendantText" presStyleLbl="alignAccFollowNode1" presStyleIdx="0" presStyleCnt="1" custScaleX="152909" custScaleY="115309" custLinFactNeighborX="8379" custLinFactNeighborY="0">
        <dgm:presLayoutVars>
          <dgm:bulletEnabled val="1"/>
        </dgm:presLayoutVars>
      </dgm:prSet>
      <dgm:spPr/>
      <dgm:t>
        <a:bodyPr/>
        <a:lstStyle/>
        <a:p>
          <a:endParaRPr lang="fr-FR"/>
        </a:p>
      </dgm:t>
    </dgm:pt>
  </dgm:ptLst>
  <dgm:cxnLst>
    <dgm:cxn modelId="{4672973A-E107-45B0-9484-4B0171847A4E}" srcId="{72192225-D974-42CC-9D9B-E4384A015D25}" destId="{74D64921-F663-48F8-B4D5-A0AD7B36BB78}" srcOrd="0" destOrd="0" parTransId="{0D883BDE-92A9-42E7-8A23-693BC870A51A}" sibTransId="{36EFB4F8-1956-4D52-A7AC-F7082DCA1D3B}"/>
    <dgm:cxn modelId="{A6C6B86B-F82F-4670-AB93-48FB5F697457}" srcId="{246A4BA1-AC9F-456D-84A2-AA752E9C1F6D}" destId="{72192225-D974-42CC-9D9B-E4384A015D25}" srcOrd="0" destOrd="0" parTransId="{152C881E-6767-4975-B919-439B5D8ABB82}" sibTransId="{D1C09785-C8F1-4124-8B74-AE8222812CF8}"/>
    <dgm:cxn modelId="{C60DC4CD-67F8-467C-ACF6-6F7FB3DE33F9}" type="presOf" srcId="{A647C427-2145-498D-B4FC-D40A6F48E09E}" destId="{C348DB50-875A-400E-8F6A-95072BB0C645}" srcOrd="0" destOrd="3" presId="urn:microsoft.com/office/officeart/2005/8/layout/vList5"/>
    <dgm:cxn modelId="{F1A219C3-9520-4181-9088-26114BBC7E95}" srcId="{72192225-D974-42CC-9D9B-E4384A015D25}" destId="{A647C427-2145-498D-B4FC-D40A6F48E09E}" srcOrd="3" destOrd="0" parTransId="{83FC6433-6015-406B-A73D-C1C556F58CE1}" sibTransId="{562022F0-0B31-41DE-AF4F-720BE26B5417}"/>
    <dgm:cxn modelId="{47EB1A37-E552-459A-986E-527AED19BEA2}" srcId="{72192225-D974-42CC-9D9B-E4384A015D25}" destId="{53A7B9C7-9A7B-4C6F-A434-4E2C1399D3E0}" srcOrd="2" destOrd="0" parTransId="{4CDC8BA4-79B1-4AB3-BB80-1754A4209D67}" sibTransId="{3444E8E1-7E97-449B-88CC-44E8D042C636}"/>
    <dgm:cxn modelId="{3BA9438A-A81B-44FF-BFA5-F006FBBD51C5}" type="presOf" srcId="{ED6D7AFD-3748-4E65-902E-573D3F163098}" destId="{C348DB50-875A-400E-8F6A-95072BB0C645}" srcOrd="0" destOrd="1" presId="urn:microsoft.com/office/officeart/2005/8/layout/vList5"/>
    <dgm:cxn modelId="{5AEA2DA3-4320-40EB-A7D0-B8C922AAA87F}" srcId="{72192225-D974-42CC-9D9B-E4384A015D25}" destId="{8565893D-FF0F-473A-A91B-F0431C941716}" srcOrd="5" destOrd="0" parTransId="{414DEC3D-AD22-4F51-A9C1-E90ACACDD24F}" sibTransId="{5941C7CB-10C4-4565-9AF6-8A1D46F72408}"/>
    <dgm:cxn modelId="{EBCEE964-B405-4DE7-8E63-4E08176BC3BD}" type="presOf" srcId="{74D64921-F663-48F8-B4D5-A0AD7B36BB78}" destId="{C348DB50-875A-400E-8F6A-95072BB0C645}" srcOrd="0" destOrd="0" presId="urn:microsoft.com/office/officeart/2005/8/layout/vList5"/>
    <dgm:cxn modelId="{4BB1FD5D-691F-4911-86CA-DA955729DD43}" type="presOf" srcId="{8565893D-FF0F-473A-A91B-F0431C941716}" destId="{C348DB50-875A-400E-8F6A-95072BB0C645}" srcOrd="0" destOrd="5" presId="urn:microsoft.com/office/officeart/2005/8/layout/vList5"/>
    <dgm:cxn modelId="{991DADFD-E089-4988-9496-63C5CE2F69AD}" type="presOf" srcId="{246A4BA1-AC9F-456D-84A2-AA752E9C1F6D}" destId="{E2560FB3-7935-4403-B921-F158A6CFC26A}" srcOrd="0" destOrd="0" presId="urn:microsoft.com/office/officeart/2005/8/layout/vList5"/>
    <dgm:cxn modelId="{19843202-659B-43B3-9F1C-92DDA804F133}" srcId="{72192225-D974-42CC-9D9B-E4384A015D25}" destId="{BFC9BABB-AAA6-45F2-BAF9-F766AA1AE234}" srcOrd="4" destOrd="0" parTransId="{F885FBE0-D469-42A3-BF6C-7C72434C3566}" sibTransId="{421A5D38-DF4A-411D-814A-39E573B862F6}"/>
    <dgm:cxn modelId="{EBDE4B7B-4A34-4200-8607-821858D1D4B4}" srcId="{72192225-D974-42CC-9D9B-E4384A015D25}" destId="{ED6D7AFD-3748-4E65-902E-573D3F163098}" srcOrd="1" destOrd="0" parTransId="{7C914C68-C11F-4AB1-9F93-D9AA3D05D638}" sibTransId="{4FB90D0F-B478-425F-93A8-ED5DFD9F01A3}"/>
    <dgm:cxn modelId="{094D0DDA-A62F-423C-BEF5-3A495F0301F8}" type="presOf" srcId="{BFC9BABB-AAA6-45F2-BAF9-F766AA1AE234}" destId="{C348DB50-875A-400E-8F6A-95072BB0C645}" srcOrd="0" destOrd="4" presId="urn:microsoft.com/office/officeart/2005/8/layout/vList5"/>
    <dgm:cxn modelId="{91043FCD-446B-4139-B2E0-E1FB72C2CF44}" type="presOf" srcId="{53A7B9C7-9A7B-4C6F-A434-4E2C1399D3E0}" destId="{C348DB50-875A-400E-8F6A-95072BB0C645}" srcOrd="0" destOrd="2" presId="urn:microsoft.com/office/officeart/2005/8/layout/vList5"/>
    <dgm:cxn modelId="{AE848D0F-CDC5-403B-9664-72A6A68776F2}" type="presOf" srcId="{72192225-D974-42CC-9D9B-E4384A015D25}" destId="{B303936A-061E-4DE3-8814-131E01FC65DD}" srcOrd="0" destOrd="0" presId="urn:microsoft.com/office/officeart/2005/8/layout/vList5"/>
    <dgm:cxn modelId="{65AEEAC5-FC25-4275-916C-BA271EE4A9F2}" type="presParOf" srcId="{E2560FB3-7935-4403-B921-F158A6CFC26A}" destId="{F637F39B-277A-45F9-BB93-8F6F4336E8D0}" srcOrd="0" destOrd="0" presId="urn:microsoft.com/office/officeart/2005/8/layout/vList5"/>
    <dgm:cxn modelId="{203A3AA5-01A0-4568-AD75-836DD58C36AD}" type="presParOf" srcId="{F637F39B-277A-45F9-BB93-8F6F4336E8D0}" destId="{B303936A-061E-4DE3-8814-131E01FC65DD}" srcOrd="0" destOrd="0" presId="urn:microsoft.com/office/officeart/2005/8/layout/vList5"/>
    <dgm:cxn modelId="{456858C6-2B30-48A2-A205-1458640D99C2}" type="presParOf" srcId="{F637F39B-277A-45F9-BB93-8F6F4336E8D0}" destId="{C348DB50-875A-400E-8F6A-95072BB0C645}"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6A4BA1-AC9F-456D-84A2-AA752E9C1F6D}"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fr-FR"/>
        </a:p>
      </dgm:t>
    </dgm:pt>
    <dgm:pt modelId="{72192225-D974-42CC-9D9B-E4384A015D25}">
      <dgm:prSet phldrT="[Texte]" custT="1"/>
      <dgm:spPr/>
      <dgm:t>
        <a:bodyPr/>
        <a:lstStyle/>
        <a:p>
          <a:r>
            <a:rPr lang="fr-FR" sz="2000" b="1" dirty="0" smtClean="0"/>
            <a:t>Allergie médicamenteuse </a:t>
          </a:r>
          <a:endParaRPr lang="fr-FR" sz="2000" b="1" dirty="0"/>
        </a:p>
      </dgm:t>
    </dgm:pt>
    <dgm:pt modelId="{152C881E-6767-4975-B919-439B5D8ABB82}" type="parTrans" cxnId="{A6C6B86B-F82F-4670-AB93-48FB5F697457}">
      <dgm:prSet/>
      <dgm:spPr/>
      <dgm:t>
        <a:bodyPr/>
        <a:lstStyle/>
        <a:p>
          <a:endParaRPr lang="fr-FR"/>
        </a:p>
      </dgm:t>
    </dgm:pt>
    <dgm:pt modelId="{D1C09785-C8F1-4124-8B74-AE8222812CF8}" type="sibTrans" cxnId="{A6C6B86B-F82F-4670-AB93-48FB5F697457}">
      <dgm:prSet/>
      <dgm:spPr/>
      <dgm:t>
        <a:bodyPr/>
        <a:lstStyle/>
        <a:p>
          <a:endParaRPr lang="fr-FR"/>
        </a:p>
      </dgm:t>
    </dgm:pt>
    <dgm:pt modelId="{74D64921-F663-48F8-B4D5-A0AD7B36BB78}">
      <dgm:prSet phldrT="[Texte]" custT="1"/>
      <dgm:spPr/>
      <dgm:t>
        <a:bodyPr/>
        <a:lstStyle/>
        <a:p>
          <a:pPr algn="l"/>
          <a:r>
            <a:rPr lang="fr-FR" sz="2400" dirty="0" smtClean="0"/>
            <a:t>altération de la sensibilité du patient</a:t>
          </a:r>
          <a:endParaRPr lang="fr-FR" sz="2400" dirty="0">
            <a:solidFill>
              <a:srgbClr val="000000"/>
            </a:solidFill>
          </a:endParaRPr>
        </a:p>
      </dgm:t>
    </dgm:pt>
    <dgm:pt modelId="{0D883BDE-92A9-42E7-8A23-693BC870A51A}" type="parTrans" cxnId="{4672973A-E107-45B0-9484-4B0171847A4E}">
      <dgm:prSet/>
      <dgm:spPr/>
      <dgm:t>
        <a:bodyPr/>
        <a:lstStyle/>
        <a:p>
          <a:endParaRPr lang="fr-FR"/>
        </a:p>
      </dgm:t>
    </dgm:pt>
    <dgm:pt modelId="{36EFB4F8-1956-4D52-A7AC-F7082DCA1D3B}" type="sibTrans" cxnId="{4672973A-E107-45B0-9484-4B0171847A4E}">
      <dgm:prSet/>
      <dgm:spPr/>
      <dgm:t>
        <a:bodyPr/>
        <a:lstStyle/>
        <a:p>
          <a:endParaRPr lang="fr-FR"/>
        </a:p>
      </dgm:t>
    </dgm:pt>
    <dgm:pt modelId="{73A54C5A-52CB-49EB-BCCB-49CE026D9003}">
      <dgm:prSet phldrT="[Texte]" custT="1"/>
      <dgm:spPr/>
      <dgm:t>
        <a:bodyPr/>
        <a:lstStyle/>
        <a:p>
          <a:pPr algn="l"/>
          <a:r>
            <a:rPr lang="fr-FR" sz="2400" dirty="0" smtClean="0"/>
            <a:t>médicament = Ag ou allergène qui se comporte comme un haptène par liaison avec une protéine de l’organisme.</a:t>
          </a:r>
          <a:endParaRPr lang="fr-FR" sz="2400" dirty="0">
            <a:solidFill>
              <a:srgbClr val="000000"/>
            </a:solidFill>
          </a:endParaRPr>
        </a:p>
      </dgm:t>
    </dgm:pt>
    <dgm:pt modelId="{54BDAD48-90D6-4A5F-8F43-C0BD4124B35D}" type="parTrans" cxnId="{A7EC8D5A-87C6-461C-9B03-CFD142C0D6CE}">
      <dgm:prSet/>
      <dgm:spPr/>
      <dgm:t>
        <a:bodyPr/>
        <a:lstStyle/>
        <a:p>
          <a:endParaRPr lang="fr-FR"/>
        </a:p>
      </dgm:t>
    </dgm:pt>
    <dgm:pt modelId="{02EE9996-A53B-4B0F-AD9A-2B02F542CED5}" type="sibTrans" cxnId="{A7EC8D5A-87C6-461C-9B03-CFD142C0D6CE}">
      <dgm:prSet/>
      <dgm:spPr/>
      <dgm:t>
        <a:bodyPr/>
        <a:lstStyle/>
        <a:p>
          <a:endParaRPr lang="fr-FR"/>
        </a:p>
      </dgm:t>
    </dgm:pt>
    <dgm:pt modelId="{9C650E9F-5C38-4974-A513-2277D7B07714}">
      <dgm:prSet phldrT="[Texte]" custT="1"/>
      <dgm:spPr/>
      <dgm:t>
        <a:bodyPr/>
        <a:lstStyle/>
        <a:p>
          <a:pPr algn="l"/>
          <a:r>
            <a:rPr lang="fr-FR" sz="2400" dirty="0" smtClean="0"/>
            <a:t>contact préalable avec le médicament</a:t>
          </a:r>
          <a:endParaRPr lang="fr-FR" sz="2400" dirty="0">
            <a:solidFill>
              <a:srgbClr val="000000"/>
            </a:solidFill>
          </a:endParaRPr>
        </a:p>
      </dgm:t>
    </dgm:pt>
    <dgm:pt modelId="{C21174C4-9A15-4BC8-8398-68F43A22AFF2}" type="parTrans" cxnId="{0F3B39C2-7669-444F-91B0-B6D3B1346E6A}">
      <dgm:prSet/>
      <dgm:spPr/>
      <dgm:t>
        <a:bodyPr/>
        <a:lstStyle/>
        <a:p>
          <a:endParaRPr lang="fr-FR"/>
        </a:p>
      </dgm:t>
    </dgm:pt>
    <dgm:pt modelId="{B0B1D591-2BF9-495B-8037-02430F8902C5}" type="sibTrans" cxnId="{0F3B39C2-7669-444F-91B0-B6D3B1346E6A}">
      <dgm:prSet/>
      <dgm:spPr/>
      <dgm:t>
        <a:bodyPr/>
        <a:lstStyle/>
        <a:p>
          <a:endParaRPr lang="fr-FR"/>
        </a:p>
      </dgm:t>
    </dgm:pt>
    <dgm:pt modelId="{E2560FB3-7935-4403-B921-F158A6CFC26A}" type="pres">
      <dgm:prSet presAssocID="{246A4BA1-AC9F-456D-84A2-AA752E9C1F6D}" presName="Name0" presStyleCnt="0">
        <dgm:presLayoutVars>
          <dgm:dir/>
          <dgm:animLvl val="lvl"/>
          <dgm:resizeHandles val="exact"/>
        </dgm:presLayoutVars>
      </dgm:prSet>
      <dgm:spPr/>
      <dgm:t>
        <a:bodyPr/>
        <a:lstStyle/>
        <a:p>
          <a:endParaRPr lang="fr-FR"/>
        </a:p>
      </dgm:t>
    </dgm:pt>
    <dgm:pt modelId="{F637F39B-277A-45F9-BB93-8F6F4336E8D0}" type="pres">
      <dgm:prSet presAssocID="{72192225-D974-42CC-9D9B-E4384A015D25}" presName="linNode" presStyleCnt="0"/>
      <dgm:spPr/>
    </dgm:pt>
    <dgm:pt modelId="{B303936A-061E-4DE3-8814-131E01FC65DD}" type="pres">
      <dgm:prSet presAssocID="{72192225-D974-42CC-9D9B-E4384A015D25}" presName="parentText" presStyleLbl="node1" presStyleIdx="0" presStyleCnt="1" custScaleX="78969">
        <dgm:presLayoutVars>
          <dgm:chMax val="1"/>
          <dgm:bulletEnabled val="1"/>
        </dgm:presLayoutVars>
      </dgm:prSet>
      <dgm:spPr/>
      <dgm:t>
        <a:bodyPr/>
        <a:lstStyle/>
        <a:p>
          <a:endParaRPr lang="fr-FR"/>
        </a:p>
      </dgm:t>
    </dgm:pt>
    <dgm:pt modelId="{C348DB50-875A-400E-8F6A-95072BB0C645}" type="pres">
      <dgm:prSet presAssocID="{72192225-D974-42CC-9D9B-E4384A015D25}" presName="descendantText" presStyleLbl="alignAccFollowNode1" presStyleIdx="0" presStyleCnt="1" custScaleX="115369">
        <dgm:presLayoutVars>
          <dgm:bulletEnabled val="1"/>
        </dgm:presLayoutVars>
      </dgm:prSet>
      <dgm:spPr/>
      <dgm:t>
        <a:bodyPr/>
        <a:lstStyle/>
        <a:p>
          <a:endParaRPr lang="fr-FR"/>
        </a:p>
      </dgm:t>
    </dgm:pt>
  </dgm:ptLst>
  <dgm:cxnLst>
    <dgm:cxn modelId="{4672973A-E107-45B0-9484-4B0171847A4E}" srcId="{72192225-D974-42CC-9D9B-E4384A015D25}" destId="{74D64921-F663-48F8-B4D5-A0AD7B36BB78}" srcOrd="0" destOrd="0" parTransId="{0D883BDE-92A9-42E7-8A23-693BC870A51A}" sibTransId="{36EFB4F8-1956-4D52-A7AC-F7082DCA1D3B}"/>
    <dgm:cxn modelId="{A6C6B86B-F82F-4670-AB93-48FB5F697457}" srcId="{246A4BA1-AC9F-456D-84A2-AA752E9C1F6D}" destId="{72192225-D974-42CC-9D9B-E4384A015D25}" srcOrd="0" destOrd="0" parTransId="{152C881E-6767-4975-B919-439B5D8ABB82}" sibTransId="{D1C09785-C8F1-4124-8B74-AE8222812CF8}"/>
    <dgm:cxn modelId="{BCFBC454-6A0D-4F48-AA09-372586E01286}" type="presOf" srcId="{246A4BA1-AC9F-456D-84A2-AA752E9C1F6D}" destId="{E2560FB3-7935-4403-B921-F158A6CFC26A}" srcOrd="0" destOrd="0" presId="urn:microsoft.com/office/officeart/2005/8/layout/vList5"/>
    <dgm:cxn modelId="{2AC4BE09-752A-4563-8B84-8DFD27D10BA5}" type="presOf" srcId="{73A54C5A-52CB-49EB-BCCB-49CE026D9003}" destId="{C348DB50-875A-400E-8F6A-95072BB0C645}" srcOrd="0" destOrd="2" presId="urn:microsoft.com/office/officeart/2005/8/layout/vList5"/>
    <dgm:cxn modelId="{DB222AF2-B9A3-43C6-A2BB-A55B3B26E8E8}" type="presOf" srcId="{72192225-D974-42CC-9D9B-E4384A015D25}" destId="{B303936A-061E-4DE3-8814-131E01FC65DD}" srcOrd="0" destOrd="0" presId="urn:microsoft.com/office/officeart/2005/8/layout/vList5"/>
    <dgm:cxn modelId="{0F3B39C2-7669-444F-91B0-B6D3B1346E6A}" srcId="{72192225-D974-42CC-9D9B-E4384A015D25}" destId="{9C650E9F-5C38-4974-A513-2277D7B07714}" srcOrd="1" destOrd="0" parTransId="{C21174C4-9A15-4BC8-8398-68F43A22AFF2}" sibTransId="{B0B1D591-2BF9-495B-8037-02430F8902C5}"/>
    <dgm:cxn modelId="{A7EC8D5A-87C6-461C-9B03-CFD142C0D6CE}" srcId="{72192225-D974-42CC-9D9B-E4384A015D25}" destId="{73A54C5A-52CB-49EB-BCCB-49CE026D9003}" srcOrd="2" destOrd="0" parTransId="{54BDAD48-90D6-4A5F-8F43-C0BD4124B35D}" sibTransId="{02EE9996-A53B-4B0F-AD9A-2B02F542CED5}"/>
    <dgm:cxn modelId="{99119F70-D0EA-4068-AD54-E75FEA1474CF}" type="presOf" srcId="{74D64921-F663-48F8-B4D5-A0AD7B36BB78}" destId="{C348DB50-875A-400E-8F6A-95072BB0C645}" srcOrd="0" destOrd="0" presId="urn:microsoft.com/office/officeart/2005/8/layout/vList5"/>
    <dgm:cxn modelId="{D7C2F32D-0174-4DA4-9593-04F2E25A3A5A}" type="presOf" srcId="{9C650E9F-5C38-4974-A513-2277D7B07714}" destId="{C348DB50-875A-400E-8F6A-95072BB0C645}" srcOrd="0" destOrd="1" presId="urn:microsoft.com/office/officeart/2005/8/layout/vList5"/>
    <dgm:cxn modelId="{94B6131B-347B-4877-8734-FB6BBF29B69A}" type="presParOf" srcId="{E2560FB3-7935-4403-B921-F158A6CFC26A}" destId="{F637F39B-277A-45F9-BB93-8F6F4336E8D0}" srcOrd="0" destOrd="0" presId="urn:microsoft.com/office/officeart/2005/8/layout/vList5"/>
    <dgm:cxn modelId="{95E18C23-35B2-402A-B06F-ED1AB333DDB0}" type="presParOf" srcId="{F637F39B-277A-45F9-BB93-8F6F4336E8D0}" destId="{B303936A-061E-4DE3-8814-131E01FC65DD}" srcOrd="0" destOrd="0" presId="urn:microsoft.com/office/officeart/2005/8/layout/vList5"/>
    <dgm:cxn modelId="{FDB1091B-6796-4A72-B0C0-15DEFB276333}" type="presParOf" srcId="{F637F39B-277A-45F9-BB93-8F6F4336E8D0}" destId="{C348DB50-875A-400E-8F6A-95072BB0C645}"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872C98-4885-498D-B419-ADC59F88CD4D}" type="doc">
      <dgm:prSet loTypeId="urn:microsoft.com/office/officeart/2005/8/layout/hierarchy3" loCatId="list" qsTypeId="urn:microsoft.com/office/officeart/2005/8/quickstyle/simple5" qsCatId="simple" csTypeId="urn:microsoft.com/office/officeart/2005/8/colors/accent2_3" csCatId="accent2" phldr="1"/>
      <dgm:spPr/>
      <dgm:t>
        <a:bodyPr/>
        <a:lstStyle/>
        <a:p>
          <a:endParaRPr lang="fr-FR"/>
        </a:p>
      </dgm:t>
    </dgm:pt>
    <dgm:pt modelId="{99575633-1284-4A37-A49F-C5A37A97970A}">
      <dgm:prSet phldrT="[Texte]"/>
      <dgm:spPr/>
      <dgm:t>
        <a:bodyPr/>
        <a:lstStyle/>
        <a:p>
          <a:r>
            <a:rPr lang="fr-FR" b="1" dirty="0" smtClean="0"/>
            <a:t>Autre</a:t>
          </a:r>
          <a:r>
            <a:rPr lang="fr-FR" dirty="0" smtClean="0"/>
            <a:t> </a:t>
          </a:r>
          <a:r>
            <a:rPr lang="fr-FR" b="1" dirty="0" smtClean="0"/>
            <a:t>classification</a:t>
          </a:r>
          <a:endParaRPr lang="fr-FR" b="1" dirty="0"/>
        </a:p>
      </dgm:t>
    </dgm:pt>
    <dgm:pt modelId="{FA76E55B-324C-46ED-8800-D78EF4852496}" type="parTrans" cxnId="{CE8AA9C7-12A8-40E0-9D2D-16248B912798}">
      <dgm:prSet/>
      <dgm:spPr/>
      <dgm:t>
        <a:bodyPr/>
        <a:lstStyle/>
        <a:p>
          <a:endParaRPr lang="fr-FR"/>
        </a:p>
      </dgm:t>
    </dgm:pt>
    <dgm:pt modelId="{A27878B0-5A0A-4A62-BB83-BAB43BE7B19C}" type="sibTrans" cxnId="{CE8AA9C7-12A8-40E0-9D2D-16248B912798}">
      <dgm:prSet/>
      <dgm:spPr/>
      <dgm:t>
        <a:bodyPr/>
        <a:lstStyle/>
        <a:p>
          <a:endParaRPr lang="fr-FR"/>
        </a:p>
      </dgm:t>
    </dgm:pt>
    <dgm:pt modelId="{D18ACF89-E5FA-4560-A700-8988D510E9A3}">
      <dgm:prSet phldrT="[Texte]" custT="1"/>
      <dgm:spPr/>
      <dgm:t>
        <a:bodyPr/>
        <a:lstStyle/>
        <a:p>
          <a:pPr algn="l"/>
          <a:r>
            <a:rPr lang="fr-FR" sz="3000" dirty="0" smtClean="0"/>
            <a:t>Type A:   </a:t>
          </a:r>
          <a:r>
            <a:rPr lang="fr-FR" sz="3000" dirty="0" err="1" smtClean="0"/>
            <a:t>Augmented</a:t>
          </a:r>
          <a:endParaRPr lang="fr-FR" sz="3000" dirty="0"/>
        </a:p>
      </dgm:t>
    </dgm:pt>
    <dgm:pt modelId="{0B48682A-006C-4C9C-A1E1-1826A7B7640B}" type="parTrans" cxnId="{7F2A7AE9-EBEF-4AC5-A8E1-78AB473F9822}">
      <dgm:prSet/>
      <dgm:spPr/>
      <dgm:t>
        <a:bodyPr/>
        <a:lstStyle/>
        <a:p>
          <a:endParaRPr lang="fr-FR"/>
        </a:p>
      </dgm:t>
    </dgm:pt>
    <dgm:pt modelId="{D4886109-273A-4CC1-A1A3-09EEAD72347D}" type="sibTrans" cxnId="{7F2A7AE9-EBEF-4AC5-A8E1-78AB473F9822}">
      <dgm:prSet/>
      <dgm:spPr/>
      <dgm:t>
        <a:bodyPr/>
        <a:lstStyle/>
        <a:p>
          <a:endParaRPr lang="fr-FR"/>
        </a:p>
      </dgm:t>
    </dgm:pt>
    <dgm:pt modelId="{97FA1C41-4A28-4656-A41E-9EBE063C3D11}">
      <dgm:prSet phldrT="[Texte]" custT="1"/>
      <dgm:spPr/>
      <dgm:t>
        <a:bodyPr/>
        <a:lstStyle/>
        <a:p>
          <a:pPr algn="l"/>
          <a:r>
            <a:rPr lang="fr-FR" sz="3000" dirty="0" smtClean="0"/>
            <a:t>Type B:   Bizarre</a:t>
          </a:r>
          <a:endParaRPr lang="fr-FR" sz="3000" dirty="0"/>
        </a:p>
      </dgm:t>
    </dgm:pt>
    <dgm:pt modelId="{7E883F67-F851-4901-AF3F-1BF4089E8564}" type="parTrans" cxnId="{7FAA704F-0233-49DF-BB43-BE2CCAE34472}">
      <dgm:prSet/>
      <dgm:spPr/>
      <dgm:t>
        <a:bodyPr/>
        <a:lstStyle/>
        <a:p>
          <a:endParaRPr lang="fr-FR"/>
        </a:p>
      </dgm:t>
    </dgm:pt>
    <dgm:pt modelId="{43EE8949-99D9-488D-BBAA-483D144B5689}" type="sibTrans" cxnId="{7FAA704F-0233-49DF-BB43-BE2CCAE34472}">
      <dgm:prSet/>
      <dgm:spPr/>
      <dgm:t>
        <a:bodyPr/>
        <a:lstStyle/>
        <a:p>
          <a:endParaRPr lang="fr-FR"/>
        </a:p>
      </dgm:t>
    </dgm:pt>
    <dgm:pt modelId="{0488545E-F975-4641-8C7A-1B86D0433620}">
      <dgm:prSet phldrT="[Texte]" custT="1"/>
      <dgm:spPr/>
      <dgm:t>
        <a:bodyPr/>
        <a:lstStyle/>
        <a:p>
          <a:pPr algn="l"/>
          <a:r>
            <a:rPr lang="fr-FR" sz="3000" dirty="0" smtClean="0"/>
            <a:t>Type C:   </a:t>
          </a:r>
          <a:r>
            <a:rPr lang="fr-FR" sz="3000" dirty="0" err="1" smtClean="0"/>
            <a:t>Continuous</a:t>
          </a:r>
          <a:endParaRPr lang="fr-FR" sz="3000" dirty="0"/>
        </a:p>
      </dgm:t>
    </dgm:pt>
    <dgm:pt modelId="{B2A52C7B-D8D4-4E36-A3E2-370D393234BD}" type="parTrans" cxnId="{FE088927-6B0D-4552-8562-B92F2AF23644}">
      <dgm:prSet/>
      <dgm:spPr/>
      <dgm:t>
        <a:bodyPr/>
        <a:lstStyle/>
        <a:p>
          <a:endParaRPr lang="fr-FR"/>
        </a:p>
      </dgm:t>
    </dgm:pt>
    <dgm:pt modelId="{F97A1ABF-071E-44BC-B8C8-F89A27E489D3}" type="sibTrans" cxnId="{FE088927-6B0D-4552-8562-B92F2AF23644}">
      <dgm:prSet/>
      <dgm:spPr/>
      <dgm:t>
        <a:bodyPr/>
        <a:lstStyle/>
        <a:p>
          <a:endParaRPr lang="fr-FR"/>
        </a:p>
      </dgm:t>
    </dgm:pt>
    <dgm:pt modelId="{C17563F3-2F51-4466-903A-F18C7C75A62C}">
      <dgm:prSet phldrT="[Texte]" custT="1"/>
      <dgm:spPr/>
      <dgm:t>
        <a:bodyPr/>
        <a:lstStyle/>
        <a:p>
          <a:pPr algn="l"/>
          <a:r>
            <a:rPr lang="fr-FR" sz="3000" dirty="0" smtClean="0"/>
            <a:t>Type D:   </a:t>
          </a:r>
          <a:r>
            <a:rPr lang="fr-FR" sz="3000" dirty="0" err="1" smtClean="0"/>
            <a:t>Delayed</a:t>
          </a:r>
          <a:endParaRPr lang="fr-FR" sz="3000" dirty="0"/>
        </a:p>
      </dgm:t>
    </dgm:pt>
    <dgm:pt modelId="{276FD9AC-AFDE-4031-9B37-9DFFD25667D1}" type="parTrans" cxnId="{B3FE3824-D1AE-4835-9CA1-6A3B00DB213D}">
      <dgm:prSet/>
      <dgm:spPr/>
      <dgm:t>
        <a:bodyPr/>
        <a:lstStyle/>
        <a:p>
          <a:endParaRPr lang="fr-FR"/>
        </a:p>
      </dgm:t>
    </dgm:pt>
    <dgm:pt modelId="{C2E47263-E73A-4335-B93E-8916E951322D}" type="sibTrans" cxnId="{B3FE3824-D1AE-4835-9CA1-6A3B00DB213D}">
      <dgm:prSet/>
      <dgm:spPr/>
      <dgm:t>
        <a:bodyPr/>
        <a:lstStyle/>
        <a:p>
          <a:endParaRPr lang="fr-FR"/>
        </a:p>
      </dgm:t>
    </dgm:pt>
    <dgm:pt modelId="{66CB8EDA-8425-467C-A404-18E9437F712C}">
      <dgm:prSet phldrT="[Texte]" custT="1"/>
      <dgm:spPr/>
      <dgm:t>
        <a:bodyPr/>
        <a:lstStyle/>
        <a:p>
          <a:pPr algn="l"/>
          <a:r>
            <a:rPr lang="fr-FR" sz="3000" dirty="0" smtClean="0"/>
            <a:t>Type E:   End of use</a:t>
          </a:r>
          <a:endParaRPr lang="fr-FR" sz="3000" dirty="0"/>
        </a:p>
      </dgm:t>
    </dgm:pt>
    <dgm:pt modelId="{2FD62110-DE43-4B3E-8A17-B82D7B08FB54}" type="parTrans" cxnId="{2E6BB69A-05F6-43CC-ADA2-DC7D79A3884B}">
      <dgm:prSet/>
      <dgm:spPr/>
      <dgm:t>
        <a:bodyPr/>
        <a:lstStyle/>
        <a:p>
          <a:endParaRPr lang="fr-FR"/>
        </a:p>
      </dgm:t>
    </dgm:pt>
    <dgm:pt modelId="{9D93957B-19A0-4D84-8DD0-3A3D6249674E}" type="sibTrans" cxnId="{2E6BB69A-05F6-43CC-ADA2-DC7D79A3884B}">
      <dgm:prSet/>
      <dgm:spPr/>
      <dgm:t>
        <a:bodyPr/>
        <a:lstStyle/>
        <a:p>
          <a:endParaRPr lang="fr-FR"/>
        </a:p>
      </dgm:t>
    </dgm:pt>
    <dgm:pt modelId="{94B2B9F8-20F8-4D32-8D07-6809D09D4A06}">
      <dgm:prSet phldrT="[Texte]" custT="1"/>
      <dgm:spPr/>
      <dgm:t>
        <a:bodyPr/>
        <a:lstStyle/>
        <a:p>
          <a:pPr algn="l"/>
          <a:r>
            <a:rPr lang="fr-FR" sz="3000" dirty="0" smtClean="0"/>
            <a:t>Type F:   Fail</a:t>
          </a:r>
          <a:endParaRPr lang="fr-FR" sz="3000" dirty="0"/>
        </a:p>
      </dgm:t>
    </dgm:pt>
    <dgm:pt modelId="{146AC1F8-C622-4B0A-A9EB-69C20CD4F1D6}" type="parTrans" cxnId="{55AE37D2-CEDB-4A81-B0AF-18361E2CFA99}">
      <dgm:prSet/>
      <dgm:spPr/>
      <dgm:t>
        <a:bodyPr/>
        <a:lstStyle/>
        <a:p>
          <a:endParaRPr lang="fr-FR"/>
        </a:p>
      </dgm:t>
    </dgm:pt>
    <dgm:pt modelId="{B5A43893-4A83-4E86-89D2-298C6C33E47A}" type="sibTrans" cxnId="{55AE37D2-CEDB-4A81-B0AF-18361E2CFA99}">
      <dgm:prSet/>
      <dgm:spPr/>
      <dgm:t>
        <a:bodyPr/>
        <a:lstStyle/>
        <a:p>
          <a:endParaRPr lang="fr-FR"/>
        </a:p>
      </dgm:t>
    </dgm:pt>
    <dgm:pt modelId="{B3DA56D6-33B9-4B7A-A890-BD4423088AC3}" type="pres">
      <dgm:prSet presAssocID="{0D872C98-4885-498D-B419-ADC59F88CD4D}" presName="diagram" presStyleCnt="0">
        <dgm:presLayoutVars>
          <dgm:chPref val="1"/>
          <dgm:dir/>
          <dgm:animOne val="branch"/>
          <dgm:animLvl val="lvl"/>
          <dgm:resizeHandles/>
        </dgm:presLayoutVars>
      </dgm:prSet>
      <dgm:spPr/>
      <dgm:t>
        <a:bodyPr/>
        <a:lstStyle/>
        <a:p>
          <a:endParaRPr lang="fr-FR"/>
        </a:p>
      </dgm:t>
    </dgm:pt>
    <dgm:pt modelId="{583635F4-2E87-4DF8-9173-DB68214F7ADB}" type="pres">
      <dgm:prSet presAssocID="{99575633-1284-4A37-A49F-C5A37A97970A}" presName="root" presStyleCnt="0"/>
      <dgm:spPr/>
    </dgm:pt>
    <dgm:pt modelId="{F9FBA9D2-1117-4EB7-9EE8-FA8434C52E52}" type="pres">
      <dgm:prSet presAssocID="{99575633-1284-4A37-A49F-C5A37A97970A}" presName="rootComposite" presStyleCnt="0"/>
      <dgm:spPr/>
    </dgm:pt>
    <dgm:pt modelId="{9841B91F-55CF-456C-AB71-45AC45ACF630}" type="pres">
      <dgm:prSet presAssocID="{99575633-1284-4A37-A49F-C5A37A97970A}" presName="rootText" presStyleLbl="node1" presStyleIdx="0" presStyleCnt="1" custScaleX="390438"/>
      <dgm:spPr/>
      <dgm:t>
        <a:bodyPr/>
        <a:lstStyle/>
        <a:p>
          <a:endParaRPr lang="fr-FR"/>
        </a:p>
      </dgm:t>
    </dgm:pt>
    <dgm:pt modelId="{3A5385D7-54E3-4C90-AA4F-8F5486A7AC83}" type="pres">
      <dgm:prSet presAssocID="{99575633-1284-4A37-A49F-C5A37A97970A}" presName="rootConnector" presStyleLbl="node1" presStyleIdx="0" presStyleCnt="1"/>
      <dgm:spPr/>
      <dgm:t>
        <a:bodyPr/>
        <a:lstStyle/>
        <a:p>
          <a:endParaRPr lang="fr-FR"/>
        </a:p>
      </dgm:t>
    </dgm:pt>
    <dgm:pt modelId="{2679006A-713F-4D7C-9438-785684C0AF43}" type="pres">
      <dgm:prSet presAssocID="{99575633-1284-4A37-A49F-C5A37A97970A}" presName="childShape" presStyleCnt="0"/>
      <dgm:spPr/>
    </dgm:pt>
    <dgm:pt modelId="{CADAEB9C-DD6C-4CA1-BB5C-5CD92BAB37AA}" type="pres">
      <dgm:prSet presAssocID="{0B48682A-006C-4C9C-A1E1-1826A7B7640B}" presName="Name13" presStyleLbl="parChTrans1D2" presStyleIdx="0" presStyleCnt="6"/>
      <dgm:spPr/>
      <dgm:t>
        <a:bodyPr/>
        <a:lstStyle/>
        <a:p>
          <a:endParaRPr lang="fr-FR"/>
        </a:p>
      </dgm:t>
    </dgm:pt>
    <dgm:pt modelId="{386D5012-1B14-4836-973A-149143A9863E}" type="pres">
      <dgm:prSet presAssocID="{D18ACF89-E5FA-4560-A700-8988D510E9A3}" presName="childText" presStyleLbl="bgAcc1" presStyleIdx="0" presStyleCnt="6" custScaleX="390438">
        <dgm:presLayoutVars>
          <dgm:bulletEnabled val="1"/>
        </dgm:presLayoutVars>
      </dgm:prSet>
      <dgm:spPr/>
      <dgm:t>
        <a:bodyPr/>
        <a:lstStyle/>
        <a:p>
          <a:endParaRPr lang="fr-FR"/>
        </a:p>
      </dgm:t>
    </dgm:pt>
    <dgm:pt modelId="{BD8A68EB-71CC-498C-A52A-CC37235EBD08}" type="pres">
      <dgm:prSet presAssocID="{7E883F67-F851-4901-AF3F-1BF4089E8564}" presName="Name13" presStyleLbl="parChTrans1D2" presStyleIdx="1" presStyleCnt="6"/>
      <dgm:spPr/>
      <dgm:t>
        <a:bodyPr/>
        <a:lstStyle/>
        <a:p>
          <a:endParaRPr lang="fr-FR"/>
        </a:p>
      </dgm:t>
    </dgm:pt>
    <dgm:pt modelId="{0A04D1E2-AF53-4918-8824-2DFA1E44285E}" type="pres">
      <dgm:prSet presAssocID="{97FA1C41-4A28-4656-A41E-9EBE063C3D11}" presName="childText" presStyleLbl="bgAcc1" presStyleIdx="1" presStyleCnt="6" custScaleX="390438">
        <dgm:presLayoutVars>
          <dgm:bulletEnabled val="1"/>
        </dgm:presLayoutVars>
      </dgm:prSet>
      <dgm:spPr/>
      <dgm:t>
        <a:bodyPr/>
        <a:lstStyle/>
        <a:p>
          <a:endParaRPr lang="fr-FR"/>
        </a:p>
      </dgm:t>
    </dgm:pt>
    <dgm:pt modelId="{3AE6C49C-6123-479A-A51C-05B128399195}" type="pres">
      <dgm:prSet presAssocID="{B2A52C7B-D8D4-4E36-A3E2-370D393234BD}" presName="Name13" presStyleLbl="parChTrans1D2" presStyleIdx="2" presStyleCnt="6"/>
      <dgm:spPr/>
      <dgm:t>
        <a:bodyPr/>
        <a:lstStyle/>
        <a:p>
          <a:endParaRPr lang="fr-FR"/>
        </a:p>
      </dgm:t>
    </dgm:pt>
    <dgm:pt modelId="{5BC9F082-CA58-400A-87C6-0B89814B56F3}" type="pres">
      <dgm:prSet presAssocID="{0488545E-F975-4641-8C7A-1B86D0433620}" presName="childText" presStyleLbl="bgAcc1" presStyleIdx="2" presStyleCnt="6" custScaleX="390438">
        <dgm:presLayoutVars>
          <dgm:bulletEnabled val="1"/>
        </dgm:presLayoutVars>
      </dgm:prSet>
      <dgm:spPr/>
      <dgm:t>
        <a:bodyPr/>
        <a:lstStyle/>
        <a:p>
          <a:endParaRPr lang="fr-FR"/>
        </a:p>
      </dgm:t>
    </dgm:pt>
    <dgm:pt modelId="{5371BA0D-9D17-412D-8128-643A1E21D222}" type="pres">
      <dgm:prSet presAssocID="{276FD9AC-AFDE-4031-9B37-9DFFD25667D1}" presName="Name13" presStyleLbl="parChTrans1D2" presStyleIdx="3" presStyleCnt="6"/>
      <dgm:spPr/>
      <dgm:t>
        <a:bodyPr/>
        <a:lstStyle/>
        <a:p>
          <a:endParaRPr lang="fr-FR"/>
        </a:p>
      </dgm:t>
    </dgm:pt>
    <dgm:pt modelId="{7131DBD1-3178-4393-9688-97431D4D9DA3}" type="pres">
      <dgm:prSet presAssocID="{C17563F3-2F51-4466-903A-F18C7C75A62C}" presName="childText" presStyleLbl="bgAcc1" presStyleIdx="3" presStyleCnt="6" custScaleX="390438">
        <dgm:presLayoutVars>
          <dgm:bulletEnabled val="1"/>
        </dgm:presLayoutVars>
      </dgm:prSet>
      <dgm:spPr/>
      <dgm:t>
        <a:bodyPr/>
        <a:lstStyle/>
        <a:p>
          <a:endParaRPr lang="fr-FR"/>
        </a:p>
      </dgm:t>
    </dgm:pt>
    <dgm:pt modelId="{2FF20DF7-DE54-4BC1-BC9B-89F49EFDF0CE}" type="pres">
      <dgm:prSet presAssocID="{2FD62110-DE43-4B3E-8A17-B82D7B08FB54}" presName="Name13" presStyleLbl="parChTrans1D2" presStyleIdx="4" presStyleCnt="6"/>
      <dgm:spPr/>
      <dgm:t>
        <a:bodyPr/>
        <a:lstStyle/>
        <a:p>
          <a:endParaRPr lang="fr-FR"/>
        </a:p>
      </dgm:t>
    </dgm:pt>
    <dgm:pt modelId="{B23D2D52-0534-4753-9594-4534CA01EB47}" type="pres">
      <dgm:prSet presAssocID="{66CB8EDA-8425-467C-A404-18E9437F712C}" presName="childText" presStyleLbl="bgAcc1" presStyleIdx="4" presStyleCnt="6" custScaleX="390438">
        <dgm:presLayoutVars>
          <dgm:bulletEnabled val="1"/>
        </dgm:presLayoutVars>
      </dgm:prSet>
      <dgm:spPr/>
      <dgm:t>
        <a:bodyPr/>
        <a:lstStyle/>
        <a:p>
          <a:endParaRPr lang="fr-FR"/>
        </a:p>
      </dgm:t>
    </dgm:pt>
    <dgm:pt modelId="{8CFC3309-3752-4666-86B5-57046A91F992}" type="pres">
      <dgm:prSet presAssocID="{146AC1F8-C622-4B0A-A9EB-69C20CD4F1D6}" presName="Name13" presStyleLbl="parChTrans1D2" presStyleIdx="5" presStyleCnt="6"/>
      <dgm:spPr/>
      <dgm:t>
        <a:bodyPr/>
        <a:lstStyle/>
        <a:p>
          <a:endParaRPr lang="fr-FR"/>
        </a:p>
      </dgm:t>
    </dgm:pt>
    <dgm:pt modelId="{73C571FC-C19A-4D02-85DD-A87C706364AD}" type="pres">
      <dgm:prSet presAssocID="{94B2B9F8-20F8-4D32-8D07-6809D09D4A06}" presName="childText" presStyleLbl="bgAcc1" presStyleIdx="5" presStyleCnt="6" custScaleX="390438">
        <dgm:presLayoutVars>
          <dgm:bulletEnabled val="1"/>
        </dgm:presLayoutVars>
      </dgm:prSet>
      <dgm:spPr/>
      <dgm:t>
        <a:bodyPr/>
        <a:lstStyle/>
        <a:p>
          <a:endParaRPr lang="fr-FR"/>
        </a:p>
      </dgm:t>
    </dgm:pt>
  </dgm:ptLst>
  <dgm:cxnLst>
    <dgm:cxn modelId="{FE088927-6B0D-4552-8562-B92F2AF23644}" srcId="{99575633-1284-4A37-A49F-C5A37A97970A}" destId="{0488545E-F975-4641-8C7A-1B86D0433620}" srcOrd="2" destOrd="0" parTransId="{B2A52C7B-D8D4-4E36-A3E2-370D393234BD}" sibTransId="{F97A1ABF-071E-44BC-B8C8-F89A27E489D3}"/>
    <dgm:cxn modelId="{5CFF69E4-A881-4D59-AB47-D7E02E36B3A2}" type="presOf" srcId="{0B48682A-006C-4C9C-A1E1-1826A7B7640B}" destId="{CADAEB9C-DD6C-4CA1-BB5C-5CD92BAB37AA}" srcOrd="0" destOrd="0" presId="urn:microsoft.com/office/officeart/2005/8/layout/hierarchy3"/>
    <dgm:cxn modelId="{CE8AA9C7-12A8-40E0-9D2D-16248B912798}" srcId="{0D872C98-4885-498D-B419-ADC59F88CD4D}" destId="{99575633-1284-4A37-A49F-C5A37A97970A}" srcOrd="0" destOrd="0" parTransId="{FA76E55B-324C-46ED-8800-D78EF4852496}" sibTransId="{A27878B0-5A0A-4A62-BB83-BAB43BE7B19C}"/>
    <dgm:cxn modelId="{2E6BB69A-05F6-43CC-ADA2-DC7D79A3884B}" srcId="{99575633-1284-4A37-A49F-C5A37A97970A}" destId="{66CB8EDA-8425-467C-A404-18E9437F712C}" srcOrd="4" destOrd="0" parTransId="{2FD62110-DE43-4B3E-8A17-B82D7B08FB54}" sibTransId="{9D93957B-19A0-4D84-8DD0-3A3D6249674E}"/>
    <dgm:cxn modelId="{55AE37D2-CEDB-4A81-B0AF-18361E2CFA99}" srcId="{99575633-1284-4A37-A49F-C5A37A97970A}" destId="{94B2B9F8-20F8-4D32-8D07-6809D09D4A06}" srcOrd="5" destOrd="0" parTransId="{146AC1F8-C622-4B0A-A9EB-69C20CD4F1D6}" sibTransId="{B5A43893-4A83-4E86-89D2-298C6C33E47A}"/>
    <dgm:cxn modelId="{E25268BF-515C-4BF4-A535-C6E3EE5B1DA7}" type="presOf" srcId="{66CB8EDA-8425-467C-A404-18E9437F712C}" destId="{B23D2D52-0534-4753-9594-4534CA01EB47}" srcOrd="0" destOrd="0" presId="urn:microsoft.com/office/officeart/2005/8/layout/hierarchy3"/>
    <dgm:cxn modelId="{FCCD7842-E3EF-4987-887D-B34EFB9B26EC}" type="presOf" srcId="{B2A52C7B-D8D4-4E36-A3E2-370D393234BD}" destId="{3AE6C49C-6123-479A-A51C-05B128399195}" srcOrd="0" destOrd="0" presId="urn:microsoft.com/office/officeart/2005/8/layout/hierarchy3"/>
    <dgm:cxn modelId="{0775FA33-6E1D-433A-93ED-554A6733CA68}" type="presOf" srcId="{0D872C98-4885-498D-B419-ADC59F88CD4D}" destId="{B3DA56D6-33B9-4B7A-A890-BD4423088AC3}" srcOrd="0" destOrd="0" presId="urn:microsoft.com/office/officeart/2005/8/layout/hierarchy3"/>
    <dgm:cxn modelId="{FCEA09D0-317B-4556-B896-86F206DF2AD8}" type="presOf" srcId="{7E883F67-F851-4901-AF3F-1BF4089E8564}" destId="{BD8A68EB-71CC-498C-A52A-CC37235EBD08}" srcOrd="0" destOrd="0" presId="urn:microsoft.com/office/officeart/2005/8/layout/hierarchy3"/>
    <dgm:cxn modelId="{66B2C3F2-38E0-458C-B1A3-A20391DFA6BA}" type="presOf" srcId="{C17563F3-2F51-4466-903A-F18C7C75A62C}" destId="{7131DBD1-3178-4393-9688-97431D4D9DA3}" srcOrd="0" destOrd="0" presId="urn:microsoft.com/office/officeart/2005/8/layout/hierarchy3"/>
    <dgm:cxn modelId="{7F2A7AE9-EBEF-4AC5-A8E1-78AB473F9822}" srcId="{99575633-1284-4A37-A49F-C5A37A97970A}" destId="{D18ACF89-E5FA-4560-A700-8988D510E9A3}" srcOrd="0" destOrd="0" parTransId="{0B48682A-006C-4C9C-A1E1-1826A7B7640B}" sibTransId="{D4886109-273A-4CC1-A1A3-09EEAD72347D}"/>
    <dgm:cxn modelId="{7FAA704F-0233-49DF-BB43-BE2CCAE34472}" srcId="{99575633-1284-4A37-A49F-C5A37A97970A}" destId="{97FA1C41-4A28-4656-A41E-9EBE063C3D11}" srcOrd="1" destOrd="0" parTransId="{7E883F67-F851-4901-AF3F-1BF4089E8564}" sibTransId="{43EE8949-99D9-488D-BBAA-483D144B5689}"/>
    <dgm:cxn modelId="{568DBDD1-C399-47FC-9B0A-0D73E6B30BC3}" type="presOf" srcId="{99575633-1284-4A37-A49F-C5A37A97970A}" destId="{9841B91F-55CF-456C-AB71-45AC45ACF630}" srcOrd="0" destOrd="0" presId="urn:microsoft.com/office/officeart/2005/8/layout/hierarchy3"/>
    <dgm:cxn modelId="{3946A18E-BFBE-42E0-93DD-1DAD3454FF7A}" type="presOf" srcId="{94B2B9F8-20F8-4D32-8D07-6809D09D4A06}" destId="{73C571FC-C19A-4D02-85DD-A87C706364AD}" srcOrd="0" destOrd="0" presId="urn:microsoft.com/office/officeart/2005/8/layout/hierarchy3"/>
    <dgm:cxn modelId="{F7C52573-645A-4FEC-A877-A7217C08E516}" type="presOf" srcId="{97FA1C41-4A28-4656-A41E-9EBE063C3D11}" destId="{0A04D1E2-AF53-4918-8824-2DFA1E44285E}" srcOrd="0" destOrd="0" presId="urn:microsoft.com/office/officeart/2005/8/layout/hierarchy3"/>
    <dgm:cxn modelId="{BCAB7FB0-EDD7-4381-BF61-9A2F745C07E0}" type="presOf" srcId="{146AC1F8-C622-4B0A-A9EB-69C20CD4F1D6}" destId="{8CFC3309-3752-4666-86B5-57046A91F992}" srcOrd="0" destOrd="0" presId="urn:microsoft.com/office/officeart/2005/8/layout/hierarchy3"/>
    <dgm:cxn modelId="{7E28FD35-F87B-4073-A1F4-A94C0532C257}" type="presOf" srcId="{0488545E-F975-4641-8C7A-1B86D0433620}" destId="{5BC9F082-CA58-400A-87C6-0B89814B56F3}" srcOrd="0" destOrd="0" presId="urn:microsoft.com/office/officeart/2005/8/layout/hierarchy3"/>
    <dgm:cxn modelId="{5044A4EA-99CA-4F46-90D4-142D541E2F76}" type="presOf" srcId="{99575633-1284-4A37-A49F-C5A37A97970A}" destId="{3A5385D7-54E3-4C90-AA4F-8F5486A7AC83}" srcOrd="1" destOrd="0" presId="urn:microsoft.com/office/officeart/2005/8/layout/hierarchy3"/>
    <dgm:cxn modelId="{EDEF2323-42B9-41AC-BAA7-35E8FF75BE5B}" type="presOf" srcId="{276FD9AC-AFDE-4031-9B37-9DFFD25667D1}" destId="{5371BA0D-9D17-412D-8128-643A1E21D222}" srcOrd="0" destOrd="0" presId="urn:microsoft.com/office/officeart/2005/8/layout/hierarchy3"/>
    <dgm:cxn modelId="{D24ED0A2-7816-45CA-9038-C7C4B129FE7A}" type="presOf" srcId="{2FD62110-DE43-4B3E-8A17-B82D7B08FB54}" destId="{2FF20DF7-DE54-4BC1-BC9B-89F49EFDF0CE}" srcOrd="0" destOrd="0" presId="urn:microsoft.com/office/officeart/2005/8/layout/hierarchy3"/>
    <dgm:cxn modelId="{B3FE3824-D1AE-4835-9CA1-6A3B00DB213D}" srcId="{99575633-1284-4A37-A49F-C5A37A97970A}" destId="{C17563F3-2F51-4466-903A-F18C7C75A62C}" srcOrd="3" destOrd="0" parTransId="{276FD9AC-AFDE-4031-9B37-9DFFD25667D1}" sibTransId="{C2E47263-E73A-4335-B93E-8916E951322D}"/>
    <dgm:cxn modelId="{56EECD75-90BF-44FD-8791-C0266179A949}" type="presOf" srcId="{D18ACF89-E5FA-4560-A700-8988D510E9A3}" destId="{386D5012-1B14-4836-973A-149143A9863E}" srcOrd="0" destOrd="0" presId="urn:microsoft.com/office/officeart/2005/8/layout/hierarchy3"/>
    <dgm:cxn modelId="{EDBE841F-C2E7-43AD-966B-49B2B645718B}" type="presParOf" srcId="{B3DA56D6-33B9-4B7A-A890-BD4423088AC3}" destId="{583635F4-2E87-4DF8-9173-DB68214F7ADB}" srcOrd="0" destOrd="0" presId="urn:microsoft.com/office/officeart/2005/8/layout/hierarchy3"/>
    <dgm:cxn modelId="{04401F76-B354-4EB3-982C-F7C4CCAA970D}" type="presParOf" srcId="{583635F4-2E87-4DF8-9173-DB68214F7ADB}" destId="{F9FBA9D2-1117-4EB7-9EE8-FA8434C52E52}" srcOrd="0" destOrd="0" presId="urn:microsoft.com/office/officeart/2005/8/layout/hierarchy3"/>
    <dgm:cxn modelId="{79C20A20-A124-481F-BDDB-5E02DE8029AB}" type="presParOf" srcId="{F9FBA9D2-1117-4EB7-9EE8-FA8434C52E52}" destId="{9841B91F-55CF-456C-AB71-45AC45ACF630}" srcOrd="0" destOrd="0" presId="urn:microsoft.com/office/officeart/2005/8/layout/hierarchy3"/>
    <dgm:cxn modelId="{0D346CDD-4B07-424B-9756-DCB049B9F444}" type="presParOf" srcId="{F9FBA9D2-1117-4EB7-9EE8-FA8434C52E52}" destId="{3A5385D7-54E3-4C90-AA4F-8F5486A7AC83}" srcOrd="1" destOrd="0" presId="urn:microsoft.com/office/officeart/2005/8/layout/hierarchy3"/>
    <dgm:cxn modelId="{B69976C6-D2B5-47DB-A41B-9CCA077BFCC2}" type="presParOf" srcId="{583635F4-2E87-4DF8-9173-DB68214F7ADB}" destId="{2679006A-713F-4D7C-9438-785684C0AF43}" srcOrd="1" destOrd="0" presId="urn:microsoft.com/office/officeart/2005/8/layout/hierarchy3"/>
    <dgm:cxn modelId="{504DC3F6-3913-481E-A968-ADAD8A29D53B}" type="presParOf" srcId="{2679006A-713F-4D7C-9438-785684C0AF43}" destId="{CADAEB9C-DD6C-4CA1-BB5C-5CD92BAB37AA}" srcOrd="0" destOrd="0" presId="urn:microsoft.com/office/officeart/2005/8/layout/hierarchy3"/>
    <dgm:cxn modelId="{7B18D071-B701-4D46-93C9-7E81624E257F}" type="presParOf" srcId="{2679006A-713F-4D7C-9438-785684C0AF43}" destId="{386D5012-1B14-4836-973A-149143A9863E}" srcOrd="1" destOrd="0" presId="urn:microsoft.com/office/officeart/2005/8/layout/hierarchy3"/>
    <dgm:cxn modelId="{BF8BE0FA-1FBC-4A73-87C1-E36610A8B2DE}" type="presParOf" srcId="{2679006A-713F-4D7C-9438-785684C0AF43}" destId="{BD8A68EB-71CC-498C-A52A-CC37235EBD08}" srcOrd="2" destOrd="0" presId="urn:microsoft.com/office/officeart/2005/8/layout/hierarchy3"/>
    <dgm:cxn modelId="{EB46C339-65AD-47B7-B95C-50B72A49F294}" type="presParOf" srcId="{2679006A-713F-4D7C-9438-785684C0AF43}" destId="{0A04D1E2-AF53-4918-8824-2DFA1E44285E}" srcOrd="3" destOrd="0" presId="urn:microsoft.com/office/officeart/2005/8/layout/hierarchy3"/>
    <dgm:cxn modelId="{F33A6C7F-BE97-4143-9376-FC627D13336C}" type="presParOf" srcId="{2679006A-713F-4D7C-9438-785684C0AF43}" destId="{3AE6C49C-6123-479A-A51C-05B128399195}" srcOrd="4" destOrd="0" presId="urn:microsoft.com/office/officeart/2005/8/layout/hierarchy3"/>
    <dgm:cxn modelId="{2E12CBAE-AAEF-4864-A978-309ED42C9463}" type="presParOf" srcId="{2679006A-713F-4D7C-9438-785684C0AF43}" destId="{5BC9F082-CA58-400A-87C6-0B89814B56F3}" srcOrd="5" destOrd="0" presId="urn:microsoft.com/office/officeart/2005/8/layout/hierarchy3"/>
    <dgm:cxn modelId="{F1313666-5323-4FB3-AC70-B86067386C1F}" type="presParOf" srcId="{2679006A-713F-4D7C-9438-785684C0AF43}" destId="{5371BA0D-9D17-412D-8128-643A1E21D222}" srcOrd="6" destOrd="0" presId="urn:microsoft.com/office/officeart/2005/8/layout/hierarchy3"/>
    <dgm:cxn modelId="{5C183722-B151-42C1-A8ED-C025D65954C8}" type="presParOf" srcId="{2679006A-713F-4D7C-9438-785684C0AF43}" destId="{7131DBD1-3178-4393-9688-97431D4D9DA3}" srcOrd="7" destOrd="0" presId="urn:microsoft.com/office/officeart/2005/8/layout/hierarchy3"/>
    <dgm:cxn modelId="{780747E9-3AF6-4EC5-B3BA-2AB41983F113}" type="presParOf" srcId="{2679006A-713F-4D7C-9438-785684C0AF43}" destId="{2FF20DF7-DE54-4BC1-BC9B-89F49EFDF0CE}" srcOrd="8" destOrd="0" presId="urn:microsoft.com/office/officeart/2005/8/layout/hierarchy3"/>
    <dgm:cxn modelId="{F6BFC031-B94E-442C-8D00-C6ABEFCD64C8}" type="presParOf" srcId="{2679006A-713F-4D7C-9438-785684C0AF43}" destId="{B23D2D52-0534-4753-9594-4534CA01EB47}" srcOrd="9" destOrd="0" presId="urn:microsoft.com/office/officeart/2005/8/layout/hierarchy3"/>
    <dgm:cxn modelId="{F53C2405-45F3-4532-8F18-80D831611069}" type="presParOf" srcId="{2679006A-713F-4D7C-9438-785684C0AF43}" destId="{8CFC3309-3752-4666-86B5-57046A91F992}" srcOrd="10" destOrd="0" presId="urn:microsoft.com/office/officeart/2005/8/layout/hierarchy3"/>
    <dgm:cxn modelId="{2E4BDBB3-330A-4E29-94E2-61AF5248D2C2}" type="presParOf" srcId="{2679006A-713F-4D7C-9438-785684C0AF43}" destId="{73C571FC-C19A-4D02-85DD-A87C706364AD}" srcOrd="1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72C8CF-BCDE-456F-8AA9-D2E60BC5158D}">
      <dsp:nvSpPr>
        <dsp:cNvPr id="0" name=""/>
        <dsp:cNvSpPr/>
      </dsp:nvSpPr>
      <dsp:spPr>
        <a:xfrm>
          <a:off x="0" y="840378"/>
          <a:ext cx="8496944" cy="1601297"/>
        </a:xfrm>
        <a:prstGeom prst="rightArrow">
          <a:avLst>
            <a:gd name="adj1" fmla="val 50000"/>
            <a:gd name="adj2" fmla="val 5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254000" bIns="196450" numCol="1" spcCol="1270" anchor="ctr" anchorCtr="0">
          <a:noAutofit/>
        </a:bodyPr>
        <a:lstStyle/>
        <a:p>
          <a:pPr lvl="0" algn="ctr" defTabSz="1377950">
            <a:lnSpc>
              <a:spcPct val="90000"/>
            </a:lnSpc>
            <a:spcBef>
              <a:spcPct val="0"/>
            </a:spcBef>
            <a:spcAft>
              <a:spcPct val="35000"/>
            </a:spcAft>
          </a:pPr>
          <a:r>
            <a:rPr lang="fr-FR" sz="3100" b="1" kern="1200" smtClean="0"/>
            <a:t>Développement préclinique </a:t>
          </a:r>
          <a:endParaRPr lang="fr-FR" sz="3100" b="1" kern="1200" dirty="0"/>
        </a:p>
      </dsp:txBody>
      <dsp:txXfrm>
        <a:off x="0" y="840378"/>
        <a:ext cx="8496944" cy="1601297"/>
      </dsp:txXfrm>
    </dsp:sp>
    <dsp:sp modelId="{10B59670-0DB3-495C-9973-E1E323A66FE6}">
      <dsp:nvSpPr>
        <dsp:cNvPr id="0" name=""/>
        <dsp:cNvSpPr/>
      </dsp:nvSpPr>
      <dsp:spPr>
        <a:xfrm>
          <a:off x="2617058" y="1512172"/>
          <a:ext cx="5879885" cy="1602510"/>
        </a:xfrm>
        <a:prstGeom prst="rightArrow">
          <a:avLst>
            <a:gd name="adj1" fmla="val 50000"/>
            <a:gd name="adj2" fmla="val 50000"/>
          </a:avLst>
        </a:prstGeom>
        <a:solidFill>
          <a:schemeClr val="accent3">
            <a:shade val="80000"/>
            <a:hueOff val="122653"/>
            <a:satOff val="-12006"/>
            <a:lumOff val="157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254000" bIns="196450" numCol="1" spcCol="1270" anchor="ctr" anchorCtr="0">
          <a:noAutofit/>
        </a:bodyPr>
        <a:lstStyle/>
        <a:p>
          <a:pPr lvl="0" algn="ctr" defTabSz="1377950">
            <a:lnSpc>
              <a:spcPct val="90000"/>
            </a:lnSpc>
            <a:spcBef>
              <a:spcPct val="0"/>
            </a:spcBef>
            <a:spcAft>
              <a:spcPct val="35000"/>
            </a:spcAft>
          </a:pPr>
          <a:r>
            <a:rPr lang="fr-FR" sz="3100" b="1" kern="1200" smtClean="0"/>
            <a:t>Développement clinique </a:t>
          </a:r>
          <a:endParaRPr lang="fr-FR" sz="3100" b="1" kern="1200" dirty="0"/>
        </a:p>
      </dsp:txBody>
      <dsp:txXfrm>
        <a:off x="2617058" y="1512172"/>
        <a:ext cx="5879885" cy="1602510"/>
      </dsp:txXfrm>
    </dsp:sp>
    <dsp:sp modelId="{9A802D81-25B0-496B-9869-E6FCC0483CE4}">
      <dsp:nvSpPr>
        <dsp:cNvPr id="0" name=""/>
        <dsp:cNvSpPr/>
      </dsp:nvSpPr>
      <dsp:spPr>
        <a:xfrm>
          <a:off x="5234117" y="2232253"/>
          <a:ext cx="3262826" cy="1627681"/>
        </a:xfrm>
        <a:prstGeom prst="rightArrow">
          <a:avLst>
            <a:gd name="adj1" fmla="val 50000"/>
            <a:gd name="adj2" fmla="val 50000"/>
          </a:avLst>
        </a:prstGeom>
        <a:solidFill>
          <a:schemeClr val="accent3">
            <a:shade val="80000"/>
            <a:hueOff val="245306"/>
            <a:satOff val="-24013"/>
            <a:lumOff val="315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254000" bIns="196450" numCol="1" spcCol="1270" anchor="ctr" anchorCtr="0">
          <a:noAutofit/>
        </a:bodyPr>
        <a:lstStyle/>
        <a:p>
          <a:pPr lvl="0" algn="ctr" defTabSz="1333500">
            <a:lnSpc>
              <a:spcPct val="90000"/>
            </a:lnSpc>
            <a:spcBef>
              <a:spcPct val="0"/>
            </a:spcBef>
            <a:spcAft>
              <a:spcPct val="35000"/>
            </a:spcAft>
          </a:pPr>
          <a:r>
            <a:rPr lang="fr-FR" sz="3000" b="1" kern="1200" smtClean="0"/>
            <a:t>Post AMM</a:t>
          </a:r>
          <a:endParaRPr lang="fr-FR" sz="3000" b="1" kern="1200" dirty="0"/>
        </a:p>
      </dsp:txBody>
      <dsp:txXfrm>
        <a:off x="5234117" y="2232253"/>
        <a:ext cx="3262826" cy="162768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31AB7F-4884-41AE-8617-825C8B97C348}">
      <dsp:nvSpPr>
        <dsp:cNvPr id="0" name=""/>
        <dsp:cNvSpPr/>
      </dsp:nvSpPr>
      <dsp:spPr>
        <a:xfrm>
          <a:off x="2286000" y="0"/>
          <a:ext cx="1524000" cy="1016000"/>
        </a:xfrm>
        <a:prstGeom prst="trapezoid">
          <a:avLst>
            <a:gd name="adj" fmla="val 75000"/>
          </a:avLst>
        </a:prstGeom>
        <a:solidFill>
          <a:schemeClr val="accent3">
            <a:shade val="80000"/>
            <a:hueOff val="0"/>
            <a:satOff val="0"/>
            <a:lumOff val="0"/>
            <a:alphaOff val="0"/>
          </a:schemeClr>
        </a:solidFill>
        <a:ln>
          <a:noFill/>
        </a:ln>
        <a:effectLst>
          <a:outerShdw blurRad="57150" dist="38100" dir="5400000" algn="ctr" rotWithShape="0">
            <a:schemeClr val="accent3">
              <a:shade val="8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r-FR" sz="3600" b="1" kern="1200" dirty="0" smtClean="0">
              <a:ln w="11430"/>
              <a:solidFill>
                <a:schemeClr val="bg1"/>
              </a:solidFill>
              <a:effectLst>
                <a:outerShdw blurRad="50800" dist="39000" dir="5460000" algn="tl">
                  <a:srgbClr val="000000">
                    <a:alpha val="38000"/>
                  </a:srgbClr>
                </a:outerShdw>
              </a:effectLst>
              <a:latin typeface="+mj-lt"/>
              <a:ea typeface="Calibri" pitchFamily="34" charset="0"/>
              <a:cs typeface="Times New Roman" pitchFamily="18" charset="0"/>
            </a:rPr>
            <a:t>Létale</a:t>
          </a:r>
          <a:endParaRPr lang="fr-FR" sz="3600" kern="1200" dirty="0">
            <a:solidFill>
              <a:schemeClr val="bg1"/>
            </a:solidFill>
            <a:latin typeface="+mj-lt"/>
          </a:endParaRPr>
        </a:p>
      </dsp:txBody>
      <dsp:txXfrm>
        <a:off x="2286000" y="0"/>
        <a:ext cx="1524000" cy="1016000"/>
      </dsp:txXfrm>
    </dsp:sp>
    <dsp:sp modelId="{1A35729D-289F-4F33-8484-C0CFC5D2BF79}">
      <dsp:nvSpPr>
        <dsp:cNvPr id="0" name=""/>
        <dsp:cNvSpPr/>
      </dsp:nvSpPr>
      <dsp:spPr>
        <a:xfrm>
          <a:off x="1524000" y="1015999"/>
          <a:ext cx="3048000" cy="1016000"/>
        </a:xfrm>
        <a:prstGeom prst="trapezoid">
          <a:avLst>
            <a:gd name="adj" fmla="val 75000"/>
          </a:avLst>
        </a:prstGeom>
        <a:solidFill>
          <a:schemeClr val="accent3">
            <a:shade val="80000"/>
            <a:hueOff val="81769"/>
            <a:satOff val="-8004"/>
            <a:lumOff val="10501"/>
            <a:alphaOff val="0"/>
          </a:schemeClr>
        </a:solidFill>
        <a:ln>
          <a:noFill/>
        </a:ln>
        <a:effectLst>
          <a:outerShdw blurRad="57150" dist="38100" dir="5400000" algn="ctr" rotWithShape="0">
            <a:schemeClr val="accent3">
              <a:shade val="80000"/>
              <a:hueOff val="81769"/>
              <a:satOff val="-8004"/>
              <a:lumOff val="10501"/>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fr-FR" sz="4400" b="1" kern="1200" dirty="0" smtClean="0">
              <a:ln w="11430"/>
              <a:solidFill>
                <a:schemeClr val="bg1"/>
              </a:solidFill>
              <a:effectLst>
                <a:outerShdw blurRad="50800" dist="39000" dir="5460000" algn="tl">
                  <a:srgbClr val="000000">
                    <a:alpha val="38000"/>
                  </a:srgbClr>
                </a:outerShdw>
              </a:effectLst>
              <a:latin typeface="+mj-lt"/>
              <a:ea typeface="Calibri" pitchFamily="34" charset="0"/>
              <a:cs typeface="Times New Roman" pitchFamily="18" charset="0"/>
            </a:rPr>
            <a:t>sévère</a:t>
          </a:r>
          <a:endParaRPr lang="fr-FR" sz="4400" kern="1200" dirty="0">
            <a:solidFill>
              <a:schemeClr val="bg1"/>
            </a:solidFill>
            <a:latin typeface="+mj-lt"/>
          </a:endParaRPr>
        </a:p>
      </dsp:txBody>
      <dsp:txXfrm>
        <a:off x="2057400" y="1015999"/>
        <a:ext cx="1981200" cy="1016000"/>
      </dsp:txXfrm>
    </dsp:sp>
    <dsp:sp modelId="{90FD791A-C56C-4822-8E1D-FC8739382837}">
      <dsp:nvSpPr>
        <dsp:cNvPr id="0" name=""/>
        <dsp:cNvSpPr/>
      </dsp:nvSpPr>
      <dsp:spPr>
        <a:xfrm>
          <a:off x="762000" y="2031999"/>
          <a:ext cx="4572000" cy="1016000"/>
        </a:xfrm>
        <a:prstGeom prst="trapezoid">
          <a:avLst>
            <a:gd name="adj" fmla="val 75000"/>
          </a:avLst>
        </a:prstGeom>
        <a:solidFill>
          <a:schemeClr val="accent3">
            <a:shade val="80000"/>
            <a:hueOff val="163538"/>
            <a:satOff val="-16009"/>
            <a:lumOff val="21001"/>
            <a:alphaOff val="0"/>
          </a:schemeClr>
        </a:solidFill>
        <a:ln>
          <a:noFill/>
        </a:ln>
        <a:effectLst>
          <a:outerShdw blurRad="57150" dist="38100" dir="5400000" algn="ctr" rotWithShape="0">
            <a:schemeClr val="accent3">
              <a:shade val="80000"/>
              <a:hueOff val="163538"/>
              <a:satOff val="-16009"/>
              <a:lumOff val="21001"/>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fr-FR" sz="5400" b="1" kern="1200" dirty="0" smtClean="0">
              <a:ln w="11430"/>
              <a:solidFill>
                <a:schemeClr val="bg1"/>
              </a:solidFill>
              <a:effectLst>
                <a:outerShdw blurRad="50800" dist="39000" dir="5460000" algn="tl">
                  <a:srgbClr val="000000">
                    <a:alpha val="38000"/>
                  </a:srgbClr>
                </a:outerShdw>
              </a:effectLst>
              <a:latin typeface="+mj-lt"/>
              <a:ea typeface="Calibri" pitchFamily="34" charset="0"/>
              <a:cs typeface="Times New Roman" pitchFamily="18" charset="0"/>
            </a:rPr>
            <a:t>Modérée</a:t>
          </a:r>
          <a:endParaRPr lang="fr-FR" sz="5400" kern="1200" dirty="0">
            <a:solidFill>
              <a:schemeClr val="bg1"/>
            </a:solidFill>
            <a:latin typeface="+mj-lt"/>
          </a:endParaRPr>
        </a:p>
      </dsp:txBody>
      <dsp:txXfrm>
        <a:off x="1562100" y="2031999"/>
        <a:ext cx="2971800" cy="1016000"/>
      </dsp:txXfrm>
    </dsp:sp>
    <dsp:sp modelId="{8E1AB98D-7377-420C-9EDE-33CFD837BDD3}">
      <dsp:nvSpPr>
        <dsp:cNvPr id="0" name=""/>
        <dsp:cNvSpPr/>
      </dsp:nvSpPr>
      <dsp:spPr>
        <a:xfrm>
          <a:off x="0" y="3047999"/>
          <a:ext cx="6096000" cy="1016000"/>
        </a:xfrm>
        <a:prstGeom prst="trapezoid">
          <a:avLst>
            <a:gd name="adj" fmla="val 75000"/>
          </a:avLst>
        </a:prstGeom>
        <a:solidFill>
          <a:schemeClr val="accent3">
            <a:shade val="80000"/>
            <a:hueOff val="245306"/>
            <a:satOff val="-24013"/>
            <a:lumOff val="31502"/>
            <a:alphaOff val="0"/>
          </a:schemeClr>
        </a:solidFill>
        <a:ln>
          <a:noFill/>
        </a:ln>
        <a:effectLst>
          <a:outerShdw blurRad="57150" dist="38100" dir="5400000" algn="ctr" rotWithShape="0">
            <a:schemeClr val="accent3">
              <a:shade val="80000"/>
              <a:hueOff val="245306"/>
              <a:satOff val="-24013"/>
              <a:lumOff val="31502"/>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2933700">
            <a:lnSpc>
              <a:spcPct val="90000"/>
            </a:lnSpc>
            <a:spcBef>
              <a:spcPct val="0"/>
            </a:spcBef>
            <a:spcAft>
              <a:spcPct val="35000"/>
            </a:spcAft>
          </a:pPr>
          <a:r>
            <a:rPr lang="fr-FR" sz="6600" b="1" kern="1200" dirty="0" smtClean="0">
              <a:ln w="11430"/>
              <a:solidFill>
                <a:schemeClr val="bg1"/>
              </a:solidFill>
              <a:effectLst>
                <a:outerShdw blurRad="50800" dist="39000" dir="5460000" algn="tl">
                  <a:srgbClr val="000000">
                    <a:alpha val="38000"/>
                  </a:srgbClr>
                </a:outerShdw>
              </a:effectLst>
              <a:latin typeface="+mj-lt"/>
              <a:ea typeface="Calibri" pitchFamily="34" charset="0"/>
              <a:cs typeface="Times New Roman" pitchFamily="18" charset="0"/>
            </a:rPr>
            <a:t>Légère</a:t>
          </a:r>
          <a:endParaRPr lang="fr-FR" sz="6600" kern="1200" dirty="0">
            <a:solidFill>
              <a:schemeClr val="bg1"/>
            </a:solidFill>
            <a:latin typeface="+mj-lt"/>
          </a:endParaRPr>
        </a:p>
      </dsp:txBody>
      <dsp:txXfrm>
        <a:off x="1066799" y="3047999"/>
        <a:ext cx="3962400" cy="10160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9F6FA3-266E-41E0-B581-719F83AACE40}">
      <dsp:nvSpPr>
        <dsp:cNvPr id="0" name=""/>
        <dsp:cNvSpPr/>
      </dsp:nvSpPr>
      <dsp:spPr>
        <a:xfrm rot="10800000">
          <a:off x="0" y="0"/>
          <a:ext cx="8280920" cy="950505"/>
        </a:xfrm>
        <a:prstGeom prst="trapezoid">
          <a:avLst>
            <a:gd name="adj" fmla="val 87121"/>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fr-FR" sz="4800" b="1" kern="1200" dirty="0" smtClean="0">
              <a:solidFill>
                <a:schemeClr val="bg1"/>
              </a:solidFill>
            </a:rPr>
            <a:t>Très</a:t>
          </a:r>
          <a:r>
            <a:rPr lang="fr-FR" sz="4800" kern="1200" dirty="0" smtClean="0">
              <a:solidFill>
                <a:schemeClr val="bg1"/>
              </a:solidFill>
            </a:rPr>
            <a:t> </a:t>
          </a:r>
          <a:r>
            <a:rPr lang="fr-FR" sz="4800" b="1" kern="1200" dirty="0" smtClean="0">
              <a:solidFill>
                <a:schemeClr val="bg1"/>
              </a:solidFill>
            </a:rPr>
            <a:t>fréquents</a:t>
          </a:r>
          <a:r>
            <a:rPr lang="fr-FR" sz="4800" kern="1200" dirty="0" smtClean="0">
              <a:solidFill>
                <a:schemeClr val="bg1"/>
              </a:solidFill>
            </a:rPr>
            <a:t> </a:t>
          </a:r>
          <a:endParaRPr lang="fr-FR" sz="4800" kern="1200" dirty="0">
            <a:solidFill>
              <a:schemeClr val="bg1"/>
            </a:solidFill>
          </a:endParaRPr>
        </a:p>
      </dsp:txBody>
      <dsp:txXfrm>
        <a:off x="1449160" y="0"/>
        <a:ext cx="5382598" cy="950505"/>
      </dsp:txXfrm>
    </dsp:sp>
    <dsp:sp modelId="{16D49C27-999A-4AA4-AC30-F0DDA1F6DD48}">
      <dsp:nvSpPr>
        <dsp:cNvPr id="0" name=""/>
        <dsp:cNvSpPr/>
      </dsp:nvSpPr>
      <dsp:spPr>
        <a:xfrm rot="10800000">
          <a:off x="828092" y="950505"/>
          <a:ext cx="6624735" cy="950505"/>
        </a:xfrm>
        <a:prstGeom prst="trapezoid">
          <a:avLst>
            <a:gd name="adj" fmla="val 87121"/>
          </a:avLst>
        </a:prstGeom>
        <a:solidFill>
          <a:schemeClr val="accent3">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fr-FR" sz="4200" b="1" kern="1200" dirty="0" smtClean="0">
              <a:solidFill>
                <a:schemeClr val="bg1"/>
              </a:solidFill>
            </a:rPr>
            <a:t>Fréquents</a:t>
          </a:r>
          <a:endParaRPr lang="fr-FR" sz="4200" b="1" kern="1200" dirty="0">
            <a:solidFill>
              <a:schemeClr val="bg1"/>
            </a:solidFill>
          </a:endParaRPr>
        </a:p>
      </dsp:txBody>
      <dsp:txXfrm>
        <a:off x="1987420" y="950505"/>
        <a:ext cx="4306078" cy="950505"/>
      </dsp:txXfrm>
    </dsp:sp>
    <dsp:sp modelId="{D0E62952-5161-4782-8981-7CDF0677D3F4}">
      <dsp:nvSpPr>
        <dsp:cNvPr id="0" name=""/>
        <dsp:cNvSpPr/>
      </dsp:nvSpPr>
      <dsp:spPr>
        <a:xfrm rot="10800000">
          <a:off x="1671387" y="1885926"/>
          <a:ext cx="4968551" cy="950505"/>
        </a:xfrm>
        <a:prstGeom prst="trapezoid">
          <a:avLst>
            <a:gd name="adj" fmla="val 87121"/>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fr-FR" sz="3100" b="1" kern="1200" dirty="0" smtClean="0">
              <a:solidFill>
                <a:schemeClr val="bg1"/>
              </a:solidFill>
            </a:rPr>
            <a:t>Peu</a:t>
          </a:r>
          <a:r>
            <a:rPr lang="fr-FR" sz="3100" kern="1200" dirty="0" smtClean="0">
              <a:solidFill>
                <a:schemeClr val="bg1"/>
              </a:solidFill>
            </a:rPr>
            <a:t> </a:t>
          </a:r>
          <a:r>
            <a:rPr lang="fr-FR" sz="3100" b="1" kern="1200" dirty="0" smtClean="0">
              <a:solidFill>
                <a:schemeClr val="bg1"/>
              </a:solidFill>
            </a:rPr>
            <a:t>fréquents</a:t>
          </a:r>
          <a:endParaRPr lang="fr-FR" sz="3100" b="1" kern="1200" dirty="0">
            <a:solidFill>
              <a:schemeClr val="bg1"/>
            </a:solidFill>
          </a:endParaRPr>
        </a:p>
      </dsp:txBody>
      <dsp:txXfrm>
        <a:off x="2540884" y="1885926"/>
        <a:ext cx="3229558" cy="950505"/>
      </dsp:txXfrm>
    </dsp:sp>
    <dsp:sp modelId="{ACDF8846-9B35-433C-9709-F1916EE98FF3}">
      <dsp:nvSpPr>
        <dsp:cNvPr id="0" name=""/>
        <dsp:cNvSpPr/>
      </dsp:nvSpPr>
      <dsp:spPr>
        <a:xfrm rot="10800000">
          <a:off x="2484276" y="2851516"/>
          <a:ext cx="3312367" cy="950505"/>
        </a:xfrm>
        <a:prstGeom prst="trapezoid">
          <a:avLst>
            <a:gd name="adj" fmla="val 87121"/>
          </a:avLst>
        </a:prstGeom>
        <a:solidFill>
          <a:schemeClr val="accent3">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kern="1200" dirty="0" smtClean="0">
              <a:solidFill>
                <a:schemeClr val="bg1"/>
              </a:solidFill>
            </a:rPr>
            <a:t>Rares</a:t>
          </a:r>
          <a:r>
            <a:rPr lang="fr-FR" sz="2800" kern="1200" dirty="0" smtClean="0"/>
            <a:t> </a:t>
          </a:r>
          <a:endParaRPr lang="fr-FR" sz="2800" kern="1200" dirty="0"/>
        </a:p>
      </dsp:txBody>
      <dsp:txXfrm>
        <a:off x="3063940" y="2851516"/>
        <a:ext cx="2153039" cy="950505"/>
      </dsp:txXfrm>
    </dsp:sp>
    <dsp:sp modelId="{CE06151E-07B7-439D-9C7C-69F40A012141}">
      <dsp:nvSpPr>
        <dsp:cNvPr id="0" name=""/>
        <dsp:cNvSpPr/>
      </dsp:nvSpPr>
      <dsp:spPr>
        <a:xfrm rot="10800000">
          <a:off x="3312367" y="3802022"/>
          <a:ext cx="1656183" cy="950505"/>
        </a:xfrm>
        <a:prstGeom prst="trapezoid">
          <a:avLst>
            <a:gd name="adj" fmla="val 87121"/>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b="1" kern="1200" dirty="0" smtClean="0">
              <a:solidFill>
                <a:schemeClr val="bg1"/>
              </a:solidFill>
            </a:rPr>
            <a:t>Très</a:t>
          </a:r>
        </a:p>
        <a:p>
          <a:pPr lvl="0" algn="ctr" defTabSz="755650">
            <a:lnSpc>
              <a:spcPct val="90000"/>
            </a:lnSpc>
            <a:spcBef>
              <a:spcPct val="0"/>
            </a:spcBef>
            <a:spcAft>
              <a:spcPct val="35000"/>
            </a:spcAft>
          </a:pPr>
          <a:r>
            <a:rPr lang="fr-FR" sz="1700" kern="1200" dirty="0" smtClean="0">
              <a:solidFill>
                <a:srgbClr val="000000"/>
              </a:solidFill>
            </a:rPr>
            <a:t> </a:t>
          </a:r>
          <a:r>
            <a:rPr lang="fr-FR" sz="1700" b="1" kern="1200" dirty="0" smtClean="0">
              <a:solidFill>
                <a:schemeClr val="bg1"/>
              </a:solidFill>
            </a:rPr>
            <a:t>rares</a:t>
          </a:r>
          <a:endParaRPr lang="fr-FR" sz="1800" b="1" kern="1200" dirty="0">
            <a:solidFill>
              <a:schemeClr val="bg1"/>
            </a:solidFill>
          </a:endParaRPr>
        </a:p>
      </dsp:txBody>
      <dsp:txXfrm>
        <a:off x="3312367" y="3802022"/>
        <a:ext cx="1656183" cy="95050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5B0A40-8721-4340-8503-EB260EB34BDE}">
      <dsp:nvSpPr>
        <dsp:cNvPr id="0" name=""/>
        <dsp:cNvSpPr/>
      </dsp:nvSpPr>
      <dsp:spPr>
        <a:xfrm>
          <a:off x="1543713" y="721487"/>
          <a:ext cx="2695975" cy="1798215"/>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lvl="0" algn="ctr" defTabSz="1022350">
            <a:lnSpc>
              <a:spcPct val="90000"/>
            </a:lnSpc>
            <a:spcBef>
              <a:spcPct val="0"/>
            </a:spcBef>
            <a:spcAft>
              <a:spcPct val="35000"/>
            </a:spcAft>
          </a:pPr>
          <a:r>
            <a:rPr lang="fr-FR" sz="2300" kern="1200" dirty="0" smtClean="0">
              <a:solidFill>
                <a:srgbClr val="000000"/>
              </a:solidFill>
            </a:rPr>
            <a:t>Effet principal du médicament</a:t>
          </a:r>
          <a:endParaRPr lang="fr-FR" sz="2300" kern="1200" dirty="0">
            <a:solidFill>
              <a:srgbClr val="000000"/>
            </a:solidFill>
          </a:endParaRPr>
        </a:p>
      </dsp:txBody>
      <dsp:txXfrm>
        <a:off x="1975069" y="721487"/>
        <a:ext cx="2264619" cy="1798215"/>
      </dsp:txXfrm>
    </dsp:sp>
    <dsp:sp modelId="{60AA1C76-4193-4068-B35A-1C2409EEAEE0}">
      <dsp:nvSpPr>
        <dsp:cNvPr id="0" name=""/>
        <dsp:cNvSpPr/>
      </dsp:nvSpPr>
      <dsp:spPr>
        <a:xfrm>
          <a:off x="1552502" y="2522256"/>
          <a:ext cx="2695975" cy="1798215"/>
        </a:xfrm>
        <a:prstGeom prst="rect">
          <a:avLst/>
        </a:prstGeom>
        <a:solidFill>
          <a:schemeClr val="accent2">
            <a:tint val="40000"/>
            <a:alpha val="90000"/>
            <a:hueOff val="6787830"/>
            <a:satOff val="-612"/>
            <a:lumOff val="-25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lvl="0" algn="ctr" defTabSz="1022350">
            <a:lnSpc>
              <a:spcPct val="90000"/>
            </a:lnSpc>
            <a:spcBef>
              <a:spcPct val="0"/>
            </a:spcBef>
            <a:spcAft>
              <a:spcPct val="35000"/>
            </a:spcAft>
          </a:pPr>
          <a:r>
            <a:rPr lang="fr-FR" sz="2300" kern="1200" dirty="0" smtClean="0">
              <a:solidFill>
                <a:srgbClr val="000000"/>
              </a:solidFill>
            </a:rPr>
            <a:t>Effets accessoires du médicament</a:t>
          </a:r>
          <a:endParaRPr lang="fr-FR" sz="2300" kern="1200" dirty="0">
            <a:solidFill>
              <a:srgbClr val="000000"/>
            </a:solidFill>
          </a:endParaRPr>
        </a:p>
      </dsp:txBody>
      <dsp:txXfrm>
        <a:off x="1983858" y="2522256"/>
        <a:ext cx="2264619" cy="1798215"/>
      </dsp:txXfrm>
    </dsp:sp>
    <dsp:sp modelId="{53F6330A-F8B4-46E0-9427-C245AE3BA53A}">
      <dsp:nvSpPr>
        <dsp:cNvPr id="0" name=""/>
        <dsp:cNvSpPr/>
      </dsp:nvSpPr>
      <dsp:spPr>
        <a:xfrm>
          <a:off x="44904" y="2561"/>
          <a:ext cx="1865363" cy="1797316"/>
        </a:xfrm>
        <a:prstGeom prst="ellipse">
          <a:avLst/>
        </a:prstGeom>
        <a:solidFill>
          <a:schemeClr val="bg1">
            <a:lumMod val="5000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fr-FR" sz="2000" b="1" kern="1200" dirty="0" smtClean="0"/>
            <a:t>EI prévisibles</a:t>
          </a:r>
          <a:endParaRPr lang="fr-FR" sz="2000" b="1" kern="1200" dirty="0"/>
        </a:p>
      </dsp:txBody>
      <dsp:txXfrm>
        <a:off x="44904" y="2561"/>
        <a:ext cx="1865363" cy="1797316"/>
      </dsp:txXfrm>
    </dsp:sp>
    <dsp:sp modelId="{8DAB9F7A-0014-465A-8F15-FEB99DC03BD0}">
      <dsp:nvSpPr>
        <dsp:cNvPr id="0" name=""/>
        <dsp:cNvSpPr/>
      </dsp:nvSpPr>
      <dsp:spPr>
        <a:xfrm>
          <a:off x="6044096" y="721487"/>
          <a:ext cx="2695975" cy="1798215"/>
        </a:xfrm>
        <a:prstGeom prst="rect">
          <a:avLst/>
        </a:prstGeom>
        <a:solidFill>
          <a:schemeClr val="accent2">
            <a:tint val="40000"/>
            <a:alpha val="90000"/>
            <a:hueOff val="13575659"/>
            <a:satOff val="-1223"/>
            <a:lumOff val="-50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lvl="0" algn="ctr" defTabSz="1022350">
            <a:lnSpc>
              <a:spcPct val="90000"/>
            </a:lnSpc>
            <a:spcBef>
              <a:spcPct val="0"/>
            </a:spcBef>
            <a:spcAft>
              <a:spcPct val="35000"/>
            </a:spcAft>
          </a:pPr>
          <a:r>
            <a:rPr lang="fr-FR" sz="2300" kern="1200" dirty="0" smtClean="0">
              <a:solidFill>
                <a:srgbClr val="000000"/>
              </a:solidFill>
            </a:rPr>
            <a:t>Réactions Idiosyncrasiques</a:t>
          </a:r>
          <a:endParaRPr lang="fr-FR" sz="2300" kern="1200" dirty="0">
            <a:solidFill>
              <a:srgbClr val="000000"/>
            </a:solidFill>
          </a:endParaRPr>
        </a:p>
      </dsp:txBody>
      <dsp:txXfrm>
        <a:off x="6475452" y="721487"/>
        <a:ext cx="2264619" cy="1798215"/>
      </dsp:txXfrm>
    </dsp:sp>
    <dsp:sp modelId="{856811D5-2ED6-4233-99C2-9BB3ADA93190}">
      <dsp:nvSpPr>
        <dsp:cNvPr id="0" name=""/>
        <dsp:cNvSpPr/>
      </dsp:nvSpPr>
      <dsp:spPr>
        <a:xfrm>
          <a:off x="6044096" y="2519703"/>
          <a:ext cx="2695975" cy="1798215"/>
        </a:xfrm>
        <a:prstGeom prst="rect">
          <a:avLst/>
        </a:prstGeom>
        <a:solidFill>
          <a:schemeClr val="accent2">
            <a:tint val="40000"/>
            <a:alpha val="90000"/>
            <a:hueOff val="20363489"/>
            <a:satOff val="-1835"/>
            <a:lumOff val="-75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lvl="0" algn="ctr" defTabSz="1022350">
            <a:lnSpc>
              <a:spcPct val="90000"/>
            </a:lnSpc>
            <a:spcBef>
              <a:spcPct val="0"/>
            </a:spcBef>
            <a:spcAft>
              <a:spcPct val="35000"/>
            </a:spcAft>
          </a:pPr>
          <a:r>
            <a:rPr lang="fr-FR" sz="2300" kern="1200" smtClean="0">
              <a:solidFill>
                <a:srgbClr val="000000"/>
              </a:solidFill>
            </a:rPr>
            <a:t>Réactions allergiques</a:t>
          </a:r>
          <a:endParaRPr lang="fr-FR" sz="2300" kern="1200" dirty="0">
            <a:solidFill>
              <a:srgbClr val="000000"/>
            </a:solidFill>
          </a:endParaRPr>
        </a:p>
      </dsp:txBody>
      <dsp:txXfrm>
        <a:off x="6475452" y="2519703"/>
        <a:ext cx="2264619" cy="1798215"/>
      </dsp:txXfrm>
    </dsp:sp>
    <dsp:sp modelId="{64ACBF54-61D4-4708-B9BD-1C56F54FF23B}">
      <dsp:nvSpPr>
        <dsp:cNvPr id="0" name=""/>
        <dsp:cNvSpPr/>
      </dsp:nvSpPr>
      <dsp:spPr>
        <a:xfrm>
          <a:off x="4608516" y="8"/>
          <a:ext cx="1797316" cy="1797316"/>
        </a:xfrm>
        <a:prstGeom prst="ellipse">
          <a:avLst/>
        </a:prstGeom>
        <a:solidFill>
          <a:schemeClr val="accent3">
            <a:lumMod val="60000"/>
            <a:lumOff val="40000"/>
          </a:schemeClr>
        </a:solidFill>
        <a:ln>
          <a:noFill/>
        </a:ln>
        <a:effectLst>
          <a:outerShdw blurRad="57150" dist="38100" dir="5400000" algn="ctr" rotWithShape="0">
            <a:schemeClr val="accent2">
              <a:hueOff val="19804142"/>
              <a:satOff val="6778"/>
              <a:lumOff val="-4901"/>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fr-FR" sz="1500" b="1" kern="1200" dirty="0" smtClean="0"/>
            <a:t>EI imprévisibles</a:t>
          </a:r>
          <a:endParaRPr lang="fr-FR" sz="1500" b="1" kern="1200" dirty="0"/>
        </a:p>
      </dsp:txBody>
      <dsp:txXfrm>
        <a:off x="4608516" y="8"/>
        <a:ext cx="1797316" cy="179731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48DB50-875A-400E-8F6A-95072BB0C645}">
      <dsp:nvSpPr>
        <dsp:cNvPr id="0" name=""/>
        <dsp:cNvSpPr/>
      </dsp:nvSpPr>
      <dsp:spPr>
        <a:xfrm rot="5400000">
          <a:off x="3793298" y="-1463281"/>
          <a:ext cx="3384385" cy="659897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fr-FR" sz="2200" kern="1200" dirty="0" err="1" smtClean="0">
              <a:solidFill>
                <a:srgbClr val="000000"/>
              </a:solidFill>
            </a:rPr>
            <a:t>Idio</a:t>
          </a:r>
          <a:r>
            <a:rPr lang="fr-FR" sz="2200" kern="1200" dirty="0" smtClean="0">
              <a:solidFill>
                <a:srgbClr val="000000"/>
              </a:solidFill>
            </a:rPr>
            <a:t>=propre, </a:t>
          </a:r>
          <a:r>
            <a:rPr lang="fr-FR" sz="2200" kern="1200" dirty="0" err="1" smtClean="0">
              <a:solidFill>
                <a:srgbClr val="000000"/>
              </a:solidFill>
            </a:rPr>
            <a:t>syncrasie</a:t>
          </a:r>
          <a:r>
            <a:rPr lang="fr-FR" sz="2200" kern="1200" dirty="0" smtClean="0">
              <a:solidFill>
                <a:srgbClr val="000000"/>
              </a:solidFill>
            </a:rPr>
            <a:t>=mélange.</a:t>
          </a:r>
          <a:endParaRPr lang="fr-FR" sz="2200" kern="1200" dirty="0">
            <a:solidFill>
              <a:srgbClr val="000000"/>
            </a:solidFill>
          </a:endParaRPr>
        </a:p>
        <a:p>
          <a:pPr marL="228600" lvl="1" indent="-228600" algn="l" defTabSz="977900">
            <a:lnSpc>
              <a:spcPct val="90000"/>
            </a:lnSpc>
            <a:spcBef>
              <a:spcPct val="0"/>
            </a:spcBef>
            <a:spcAft>
              <a:spcPct val="15000"/>
            </a:spcAft>
            <a:buChar char="••"/>
          </a:pPr>
          <a:r>
            <a:rPr lang="fr-FR" sz="2200" kern="1200" dirty="0" smtClean="0">
              <a:solidFill>
                <a:srgbClr val="000000"/>
              </a:solidFill>
            </a:rPr>
            <a:t>Susceptibilité particulière d’un sujet vis-à-vis d’un médicament.</a:t>
          </a:r>
          <a:endParaRPr lang="fr-FR" sz="2200" kern="1200" dirty="0">
            <a:solidFill>
              <a:srgbClr val="000000"/>
            </a:solidFill>
          </a:endParaRPr>
        </a:p>
        <a:p>
          <a:pPr marL="228600" lvl="1" indent="-228600" algn="l" defTabSz="977900">
            <a:lnSpc>
              <a:spcPct val="90000"/>
            </a:lnSpc>
            <a:spcBef>
              <a:spcPct val="0"/>
            </a:spcBef>
            <a:spcAft>
              <a:spcPct val="15000"/>
            </a:spcAft>
            <a:buChar char="••"/>
          </a:pPr>
          <a:r>
            <a:rPr lang="fr-FR" sz="2200" kern="1200" dirty="0" smtClean="0">
              <a:solidFill>
                <a:srgbClr val="000000"/>
              </a:solidFill>
            </a:rPr>
            <a:t>Réactions nuisibles particulières chez faible % de sujets exposés au médicament.</a:t>
          </a:r>
          <a:endParaRPr lang="fr-FR" sz="2200" kern="1200" dirty="0">
            <a:solidFill>
              <a:srgbClr val="000000"/>
            </a:solidFill>
          </a:endParaRPr>
        </a:p>
        <a:p>
          <a:pPr marL="228600" lvl="1" indent="-228600" algn="l" defTabSz="977900">
            <a:lnSpc>
              <a:spcPct val="90000"/>
            </a:lnSpc>
            <a:spcBef>
              <a:spcPct val="0"/>
            </a:spcBef>
            <a:spcAft>
              <a:spcPct val="15000"/>
            </a:spcAft>
            <a:buChar char="••"/>
          </a:pPr>
          <a:r>
            <a:rPr lang="fr-FR" sz="2200" kern="1200" dirty="0" smtClean="0">
              <a:solidFill>
                <a:srgbClr val="000000"/>
              </a:solidFill>
            </a:rPr>
            <a:t>Acquise ou génétique.</a:t>
          </a:r>
          <a:endParaRPr lang="fr-FR" sz="2200" kern="1200" dirty="0">
            <a:solidFill>
              <a:srgbClr val="000000"/>
            </a:solidFill>
          </a:endParaRPr>
        </a:p>
        <a:p>
          <a:pPr marL="228600" lvl="1" indent="-228600" algn="l" defTabSz="977900">
            <a:lnSpc>
              <a:spcPct val="90000"/>
            </a:lnSpc>
            <a:spcBef>
              <a:spcPct val="0"/>
            </a:spcBef>
            <a:spcAft>
              <a:spcPct val="15000"/>
            </a:spcAft>
            <a:buChar char="••"/>
          </a:pPr>
          <a:r>
            <a:rPr lang="fr-FR" sz="2200" kern="1200" dirty="0" smtClean="0">
              <a:solidFill>
                <a:srgbClr val="000000"/>
              </a:solidFill>
            </a:rPr>
            <a:t>Pas de contact préalable avec le médicament.</a:t>
          </a:r>
          <a:endParaRPr lang="fr-FR" sz="2200" kern="1200" dirty="0">
            <a:solidFill>
              <a:srgbClr val="000000"/>
            </a:solidFill>
          </a:endParaRPr>
        </a:p>
        <a:p>
          <a:pPr marL="228600" lvl="1" indent="-228600" algn="l" defTabSz="977900">
            <a:lnSpc>
              <a:spcPct val="90000"/>
            </a:lnSpc>
            <a:spcBef>
              <a:spcPct val="0"/>
            </a:spcBef>
            <a:spcAft>
              <a:spcPct val="15000"/>
            </a:spcAft>
            <a:buChar char="••"/>
          </a:pPr>
          <a:r>
            <a:rPr lang="fr-FR" sz="2200" kern="1200" dirty="0" smtClean="0">
              <a:solidFill>
                <a:srgbClr val="000000"/>
              </a:solidFill>
            </a:rPr>
            <a:t>N’ont pas toutes une cause pharmacogénétique</a:t>
          </a:r>
          <a:endParaRPr lang="fr-FR" sz="2200" kern="1200" dirty="0">
            <a:solidFill>
              <a:srgbClr val="000000"/>
            </a:solidFill>
          </a:endParaRPr>
        </a:p>
      </dsp:txBody>
      <dsp:txXfrm rot="5400000">
        <a:off x="3793298" y="-1463281"/>
        <a:ext cx="3384385" cy="6598970"/>
      </dsp:txXfrm>
    </dsp:sp>
    <dsp:sp modelId="{B303936A-061E-4DE3-8814-131E01FC65DD}">
      <dsp:nvSpPr>
        <dsp:cNvPr id="0" name=""/>
        <dsp:cNvSpPr/>
      </dsp:nvSpPr>
      <dsp:spPr>
        <a:xfrm>
          <a:off x="1849" y="1793"/>
          <a:ext cx="2182306" cy="36688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b="1" kern="1200" dirty="0" smtClean="0"/>
            <a:t>Idiosyncrasie</a:t>
          </a:r>
          <a:r>
            <a:rPr lang="fr-FR" sz="1700" kern="1200" dirty="0" smtClean="0"/>
            <a:t> </a:t>
          </a:r>
          <a:endParaRPr lang="fr-FR" sz="1700" kern="1200" dirty="0"/>
        </a:p>
      </dsp:txBody>
      <dsp:txXfrm>
        <a:off x="1849" y="1793"/>
        <a:ext cx="2182306" cy="366882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48DB50-875A-400E-8F6A-95072BB0C645}">
      <dsp:nvSpPr>
        <dsp:cNvPr id="0" name=""/>
        <dsp:cNvSpPr/>
      </dsp:nvSpPr>
      <dsp:spPr>
        <a:xfrm rot="5400000">
          <a:off x="4144210" y="-1334194"/>
          <a:ext cx="2937926" cy="6340796"/>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smtClean="0"/>
            <a:t>altération de la sensibilité du patient</a:t>
          </a:r>
          <a:endParaRPr lang="fr-FR" sz="2400" kern="1200" dirty="0">
            <a:solidFill>
              <a:srgbClr val="000000"/>
            </a:solidFill>
          </a:endParaRPr>
        </a:p>
        <a:p>
          <a:pPr marL="228600" lvl="1" indent="-228600" algn="l" defTabSz="1066800">
            <a:lnSpc>
              <a:spcPct val="90000"/>
            </a:lnSpc>
            <a:spcBef>
              <a:spcPct val="0"/>
            </a:spcBef>
            <a:spcAft>
              <a:spcPct val="15000"/>
            </a:spcAft>
            <a:buChar char="••"/>
          </a:pPr>
          <a:r>
            <a:rPr lang="fr-FR" sz="2400" kern="1200" dirty="0" smtClean="0"/>
            <a:t>contact préalable avec le médicament</a:t>
          </a:r>
          <a:endParaRPr lang="fr-FR" sz="2400" kern="1200" dirty="0">
            <a:solidFill>
              <a:srgbClr val="000000"/>
            </a:solidFill>
          </a:endParaRPr>
        </a:p>
        <a:p>
          <a:pPr marL="228600" lvl="1" indent="-228600" algn="l" defTabSz="1066800">
            <a:lnSpc>
              <a:spcPct val="90000"/>
            </a:lnSpc>
            <a:spcBef>
              <a:spcPct val="0"/>
            </a:spcBef>
            <a:spcAft>
              <a:spcPct val="15000"/>
            </a:spcAft>
            <a:buChar char="••"/>
          </a:pPr>
          <a:r>
            <a:rPr lang="fr-FR" sz="2400" kern="1200" dirty="0" smtClean="0"/>
            <a:t>médicament = Ag ou allergène qui se comporte comme un haptène par liaison avec une protéine de l’organisme.</a:t>
          </a:r>
          <a:endParaRPr lang="fr-FR" sz="2400" kern="1200" dirty="0">
            <a:solidFill>
              <a:srgbClr val="000000"/>
            </a:solidFill>
          </a:endParaRPr>
        </a:p>
      </dsp:txBody>
      <dsp:txXfrm rot="5400000">
        <a:off x="4144210" y="-1334194"/>
        <a:ext cx="2937926" cy="6340796"/>
      </dsp:txXfrm>
    </dsp:sp>
    <dsp:sp modelId="{B303936A-061E-4DE3-8814-131E01FC65DD}">
      <dsp:nvSpPr>
        <dsp:cNvPr id="0" name=""/>
        <dsp:cNvSpPr/>
      </dsp:nvSpPr>
      <dsp:spPr>
        <a:xfrm>
          <a:off x="1404" y="0"/>
          <a:ext cx="2441371" cy="367240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b="1" kern="1200" dirty="0" smtClean="0"/>
            <a:t>Allergie médicamenteuse </a:t>
          </a:r>
          <a:endParaRPr lang="fr-FR" sz="2000" b="1" kern="1200" dirty="0"/>
        </a:p>
      </dsp:txBody>
      <dsp:txXfrm>
        <a:off x="1404" y="0"/>
        <a:ext cx="2441371" cy="367240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41B91F-55CF-456C-AB71-45AC45ACF630}">
      <dsp:nvSpPr>
        <dsp:cNvPr id="0" name=""/>
        <dsp:cNvSpPr/>
      </dsp:nvSpPr>
      <dsp:spPr>
        <a:xfrm>
          <a:off x="1527704" y="276"/>
          <a:ext cx="5225510" cy="669185"/>
        </a:xfrm>
        <a:prstGeom prst="roundRect">
          <a:avLst>
            <a:gd name="adj" fmla="val 10000"/>
          </a:avLst>
        </a:prstGeom>
        <a:gradFill rotWithShape="0">
          <a:gsLst>
            <a:gs pos="0">
              <a:schemeClr val="accent2">
                <a:shade val="80000"/>
                <a:hueOff val="0"/>
                <a:satOff val="0"/>
                <a:lumOff val="0"/>
                <a:alphaOff val="0"/>
                <a:tint val="98000"/>
                <a:shade val="25000"/>
                <a:satMod val="250000"/>
              </a:schemeClr>
            </a:gs>
            <a:gs pos="68000">
              <a:schemeClr val="accent2">
                <a:shade val="80000"/>
                <a:hueOff val="0"/>
                <a:satOff val="0"/>
                <a:lumOff val="0"/>
                <a:alphaOff val="0"/>
                <a:tint val="86000"/>
                <a:satMod val="115000"/>
              </a:schemeClr>
            </a:gs>
            <a:gs pos="100000">
              <a:schemeClr val="accent2">
                <a:shade val="8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shade val="80000"/>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fr-FR" sz="3800" b="1" kern="1200" dirty="0" smtClean="0"/>
            <a:t>Autre</a:t>
          </a:r>
          <a:r>
            <a:rPr lang="fr-FR" sz="3800" kern="1200" dirty="0" smtClean="0"/>
            <a:t> </a:t>
          </a:r>
          <a:r>
            <a:rPr lang="fr-FR" sz="3800" b="1" kern="1200" dirty="0" smtClean="0"/>
            <a:t>classification</a:t>
          </a:r>
          <a:endParaRPr lang="fr-FR" sz="3800" b="1" kern="1200" dirty="0"/>
        </a:p>
      </dsp:txBody>
      <dsp:txXfrm>
        <a:off x="1527704" y="276"/>
        <a:ext cx="5225510" cy="669185"/>
      </dsp:txXfrm>
    </dsp:sp>
    <dsp:sp modelId="{CADAEB9C-DD6C-4CA1-BB5C-5CD92BAB37AA}">
      <dsp:nvSpPr>
        <dsp:cNvPr id="0" name=""/>
        <dsp:cNvSpPr/>
      </dsp:nvSpPr>
      <dsp:spPr>
        <a:xfrm>
          <a:off x="2050255" y="669462"/>
          <a:ext cx="522551" cy="501889"/>
        </a:xfrm>
        <a:custGeom>
          <a:avLst/>
          <a:gdLst/>
          <a:ahLst/>
          <a:cxnLst/>
          <a:rect l="0" t="0" r="0" b="0"/>
          <a:pathLst>
            <a:path>
              <a:moveTo>
                <a:pt x="0" y="0"/>
              </a:moveTo>
              <a:lnTo>
                <a:pt x="0" y="501889"/>
              </a:lnTo>
              <a:lnTo>
                <a:pt x="522551" y="501889"/>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6D5012-1B14-4836-973A-149143A9863E}">
      <dsp:nvSpPr>
        <dsp:cNvPr id="0" name=""/>
        <dsp:cNvSpPr/>
      </dsp:nvSpPr>
      <dsp:spPr>
        <a:xfrm>
          <a:off x="2572806" y="836758"/>
          <a:ext cx="4180408" cy="669185"/>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fr-FR" sz="3000" kern="1200" dirty="0" smtClean="0"/>
            <a:t>Type A:   </a:t>
          </a:r>
          <a:r>
            <a:rPr lang="fr-FR" sz="3000" kern="1200" dirty="0" err="1" smtClean="0"/>
            <a:t>Augmented</a:t>
          </a:r>
          <a:endParaRPr lang="fr-FR" sz="3000" kern="1200" dirty="0"/>
        </a:p>
      </dsp:txBody>
      <dsp:txXfrm>
        <a:off x="2572806" y="836758"/>
        <a:ext cx="4180408" cy="669185"/>
      </dsp:txXfrm>
    </dsp:sp>
    <dsp:sp modelId="{BD8A68EB-71CC-498C-A52A-CC37235EBD08}">
      <dsp:nvSpPr>
        <dsp:cNvPr id="0" name=""/>
        <dsp:cNvSpPr/>
      </dsp:nvSpPr>
      <dsp:spPr>
        <a:xfrm>
          <a:off x="2050255" y="669462"/>
          <a:ext cx="522551" cy="1338371"/>
        </a:xfrm>
        <a:custGeom>
          <a:avLst/>
          <a:gdLst/>
          <a:ahLst/>
          <a:cxnLst/>
          <a:rect l="0" t="0" r="0" b="0"/>
          <a:pathLst>
            <a:path>
              <a:moveTo>
                <a:pt x="0" y="0"/>
              </a:moveTo>
              <a:lnTo>
                <a:pt x="0" y="1338371"/>
              </a:lnTo>
              <a:lnTo>
                <a:pt x="522551" y="1338371"/>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04D1E2-AF53-4918-8824-2DFA1E44285E}">
      <dsp:nvSpPr>
        <dsp:cNvPr id="0" name=""/>
        <dsp:cNvSpPr/>
      </dsp:nvSpPr>
      <dsp:spPr>
        <a:xfrm>
          <a:off x="2572806" y="1673241"/>
          <a:ext cx="4180408" cy="669185"/>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46709"/>
              <a:satOff val="-3043"/>
              <a:lumOff val="575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fr-FR" sz="3000" kern="1200" dirty="0" smtClean="0"/>
            <a:t>Type B:   Bizarre</a:t>
          </a:r>
          <a:endParaRPr lang="fr-FR" sz="3000" kern="1200" dirty="0"/>
        </a:p>
      </dsp:txBody>
      <dsp:txXfrm>
        <a:off x="2572806" y="1673241"/>
        <a:ext cx="4180408" cy="669185"/>
      </dsp:txXfrm>
    </dsp:sp>
    <dsp:sp modelId="{3AE6C49C-6123-479A-A51C-05B128399195}">
      <dsp:nvSpPr>
        <dsp:cNvPr id="0" name=""/>
        <dsp:cNvSpPr/>
      </dsp:nvSpPr>
      <dsp:spPr>
        <a:xfrm>
          <a:off x="2050255" y="669462"/>
          <a:ext cx="522551" cy="2174853"/>
        </a:xfrm>
        <a:custGeom>
          <a:avLst/>
          <a:gdLst/>
          <a:ahLst/>
          <a:cxnLst/>
          <a:rect l="0" t="0" r="0" b="0"/>
          <a:pathLst>
            <a:path>
              <a:moveTo>
                <a:pt x="0" y="0"/>
              </a:moveTo>
              <a:lnTo>
                <a:pt x="0" y="2174853"/>
              </a:lnTo>
              <a:lnTo>
                <a:pt x="522551" y="2174853"/>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9F082-CA58-400A-87C6-0B89814B56F3}">
      <dsp:nvSpPr>
        <dsp:cNvPr id="0" name=""/>
        <dsp:cNvSpPr/>
      </dsp:nvSpPr>
      <dsp:spPr>
        <a:xfrm>
          <a:off x="2572806" y="2509723"/>
          <a:ext cx="4180408" cy="669185"/>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93417"/>
              <a:satOff val="-6086"/>
              <a:lumOff val="11499"/>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fr-FR" sz="3000" kern="1200" dirty="0" smtClean="0"/>
            <a:t>Type C:   </a:t>
          </a:r>
          <a:r>
            <a:rPr lang="fr-FR" sz="3000" kern="1200" dirty="0" err="1" smtClean="0"/>
            <a:t>Continuous</a:t>
          </a:r>
          <a:endParaRPr lang="fr-FR" sz="3000" kern="1200" dirty="0"/>
        </a:p>
      </dsp:txBody>
      <dsp:txXfrm>
        <a:off x="2572806" y="2509723"/>
        <a:ext cx="4180408" cy="669185"/>
      </dsp:txXfrm>
    </dsp:sp>
    <dsp:sp modelId="{5371BA0D-9D17-412D-8128-643A1E21D222}">
      <dsp:nvSpPr>
        <dsp:cNvPr id="0" name=""/>
        <dsp:cNvSpPr/>
      </dsp:nvSpPr>
      <dsp:spPr>
        <a:xfrm>
          <a:off x="2050255" y="669462"/>
          <a:ext cx="522551" cy="3011335"/>
        </a:xfrm>
        <a:custGeom>
          <a:avLst/>
          <a:gdLst/>
          <a:ahLst/>
          <a:cxnLst/>
          <a:rect l="0" t="0" r="0" b="0"/>
          <a:pathLst>
            <a:path>
              <a:moveTo>
                <a:pt x="0" y="0"/>
              </a:moveTo>
              <a:lnTo>
                <a:pt x="0" y="3011335"/>
              </a:lnTo>
              <a:lnTo>
                <a:pt x="522551" y="3011335"/>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31DBD1-3178-4393-9688-97431D4D9DA3}">
      <dsp:nvSpPr>
        <dsp:cNvPr id="0" name=""/>
        <dsp:cNvSpPr/>
      </dsp:nvSpPr>
      <dsp:spPr>
        <a:xfrm>
          <a:off x="2572806" y="3346205"/>
          <a:ext cx="4180408" cy="669185"/>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140126"/>
              <a:satOff val="-9128"/>
              <a:lumOff val="17249"/>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fr-FR" sz="3000" kern="1200" dirty="0" smtClean="0"/>
            <a:t>Type D:   </a:t>
          </a:r>
          <a:r>
            <a:rPr lang="fr-FR" sz="3000" kern="1200" dirty="0" err="1" smtClean="0"/>
            <a:t>Delayed</a:t>
          </a:r>
          <a:endParaRPr lang="fr-FR" sz="3000" kern="1200" dirty="0"/>
        </a:p>
      </dsp:txBody>
      <dsp:txXfrm>
        <a:off x="2572806" y="3346205"/>
        <a:ext cx="4180408" cy="669185"/>
      </dsp:txXfrm>
    </dsp:sp>
    <dsp:sp modelId="{2FF20DF7-DE54-4BC1-BC9B-89F49EFDF0CE}">
      <dsp:nvSpPr>
        <dsp:cNvPr id="0" name=""/>
        <dsp:cNvSpPr/>
      </dsp:nvSpPr>
      <dsp:spPr>
        <a:xfrm>
          <a:off x="2050255" y="669462"/>
          <a:ext cx="522551" cy="3847817"/>
        </a:xfrm>
        <a:custGeom>
          <a:avLst/>
          <a:gdLst/>
          <a:ahLst/>
          <a:cxnLst/>
          <a:rect l="0" t="0" r="0" b="0"/>
          <a:pathLst>
            <a:path>
              <a:moveTo>
                <a:pt x="0" y="0"/>
              </a:moveTo>
              <a:lnTo>
                <a:pt x="0" y="3847817"/>
              </a:lnTo>
              <a:lnTo>
                <a:pt x="522551" y="3847817"/>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3D2D52-0534-4753-9594-4534CA01EB47}">
      <dsp:nvSpPr>
        <dsp:cNvPr id="0" name=""/>
        <dsp:cNvSpPr/>
      </dsp:nvSpPr>
      <dsp:spPr>
        <a:xfrm>
          <a:off x="2572806" y="4182687"/>
          <a:ext cx="4180408" cy="669185"/>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186834"/>
              <a:satOff val="-12171"/>
              <a:lumOff val="22998"/>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fr-FR" sz="3000" kern="1200" dirty="0" smtClean="0"/>
            <a:t>Type E:   End of use</a:t>
          </a:r>
          <a:endParaRPr lang="fr-FR" sz="3000" kern="1200" dirty="0"/>
        </a:p>
      </dsp:txBody>
      <dsp:txXfrm>
        <a:off x="2572806" y="4182687"/>
        <a:ext cx="4180408" cy="669185"/>
      </dsp:txXfrm>
    </dsp:sp>
    <dsp:sp modelId="{8CFC3309-3752-4666-86B5-57046A91F992}">
      <dsp:nvSpPr>
        <dsp:cNvPr id="0" name=""/>
        <dsp:cNvSpPr/>
      </dsp:nvSpPr>
      <dsp:spPr>
        <a:xfrm>
          <a:off x="2050255" y="669462"/>
          <a:ext cx="522551" cy="4684299"/>
        </a:xfrm>
        <a:custGeom>
          <a:avLst/>
          <a:gdLst/>
          <a:ahLst/>
          <a:cxnLst/>
          <a:rect l="0" t="0" r="0" b="0"/>
          <a:pathLst>
            <a:path>
              <a:moveTo>
                <a:pt x="0" y="0"/>
              </a:moveTo>
              <a:lnTo>
                <a:pt x="0" y="4684299"/>
              </a:lnTo>
              <a:lnTo>
                <a:pt x="522551" y="4684299"/>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C571FC-C19A-4D02-85DD-A87C706364AD}">
      <dsp:nvSpPr>
        <dsp:cNvPr id="0" name=""/>
        <dsp:cNvSpPr/>
      </dsp:nvSpPr>
      <dsp:spPr>
        <a:xfrm>
          <a:off x="2572806" y="5019169"/>
          <a:ext cx="4180408" cy="669185"/>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233543"/>
              <a:satOff val="-15214"/>
              <a:lumOff val="28748"/>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fr-FR" sz="3000" kern="1200" dirty="0" smtClean="0"/>
            <a:t>Type F:   Fail</a:t>
          </a:r>
          <a:endParaRPr lang="fr-FR" sz="3000" kern="1200" dirty="0"/>
        </a:p>
      </dsp:txBody>
      <dsp:txXfrm>
        <a:off x="2572806" y="5019169"/>
        <a:ext cx="4180408" cy="669185"/>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A48102-F42F-4488-9F5F-A2715CD6D7AA}" type="datetimeFigureOut">
              <a:rPr lang="fr-FR" smtClean="0"/>
              <a:pPr/>
              <a:t>14/12/2014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4C8AFC-FC66-4569-845A-3985554E9D4D}" type="slidenum">
              <a:rPr lang="fr-FR" smtClean="0"/>
              <a:pPr/>
              <a:t>‹N°›</a:t>
            </a:fld>
            <a:endParaRPr lang="fr-FR"/>
          </a:p>
        </p:txBody>
      </p:sp>
    </p:spTree>
    <p:extLst>
      <p:ext uri="{BB962C8B-B14F-4D97-AF65-F5344CB8AC3E}">
        <p14:creationId xmlns="" xmlns:p14="http://schemas.microsoft.com/office/powerpoint/2010/main" val="73614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4D8989-42E3-4CC2-BB93-F4F8C8FE36FA}" type="datetimeFigureOut">
              <a:rPr lang="fr-FR" smtClean="0"/>
              <a:pPr/>
              <a:t>14/12/2014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F80903-0682-417C-B004-B3CF02A814E3}" type="slidenum">
              <a:rPr lang="fr-FR" smtClean="0"/>
              <a:pPr/>
              <a:t>‹N°›</a:t>
            </a:fld>
            <a:endParaRPr lang="fr-FR"/>
          </a:p>
        </p:txBody>
      </p:sp>
    </p:spTree>
    <p:extLst>
      <p:ext uri="{BB962C8B-B14F-4D97-AF65-F5344CB8AC3E}">
        <p14:creationId xmlns="" xmlns:p14="http://schemas.microsoft.com/office/powerpoint/2010/main" val="1229351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F80903-0682-417C-B004-B3CF02A814E3}" type="slidenum">
              <a:rPr lang="fr-FR" smtClean="0"/>
              <a:pPr/>
              <a:t>9</a:t>
            </a:fld>
            <a:endParaRPr lang="fr-FR"/>
          </a:p>
        </p:txBody>
      </p:sp>
    </p:spTree>
    <p:extLst>
      <p:ext uri="{BB962C8B-B14F-4D97-AF65-F5344CB8AC3E}">
        <p14:creationId xmlns="" xmlns:p14="http://schemas.microsoft.com/office/powerpoint/2010/main" val="2673801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3F80903-0682-417C-B004-B3CF02A814E3}" type="slidenum">
              <a:rPr lang="fr-FR" smtClean="0"/>
              <a:pPr/>
              <a:t>12</a:t>
            </a:fld>
            <a:endParaRPr lang="fr-FR"/>
          </a:p>
        </p:txBody>
      </p:sp>
    </p:spTree>
    <p:extLst>
      <p:ext uri="{BB962C8B-B14F-4D97-AF65-F5344CB8AC3E}">
        <p14:creationId xmlns="" xmlns:p14="http://schemas.microsoft.com/office/powerpoint/2010/main" val="422523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AA309A6D-C09C-4548-B29A-6CF363A7E532}" type="datetimeFigureOut">
              <a:rPr lang="fr-FR" smtClean="0"/>
              <a:pPr/>
              <a:t>14/12/2014</a:t>
            </a:fld>
            <a:endParaRPr lang="fr-BE"/>
          </a:p>
        </p:txBody>
      </p:sp>
      <p:sp>
        <p:nvSpPr>
          <p:cNvPr id="19" name="Footer Placeholder 18"/>
          <p:cNvSpPr>
            <a:spLocks noGrp="1"/>
          </p:cNvSpPr>
          <p:nvPr>
            <p:ph type="ftr" sz="quarter" idx="11"/>
          </p:nvPr>
        </p:nvSpPr>
        <p:spPr/>
        <p:txBody>
          <a:bodyPr/>
          <a:lstStyle/>
          <a:p>
            <a:endParaRPr lang="fr-BE"/>
          </a:p>
        </p:txBody>
      </p:sp>
      <p:sp>
        <p:nvSpPr>
          <p:cNvPr id="27" name="Slide Number Placeholder 2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AA309A6D-C09C-4548-B29A-6CF363A7E532}" type="datetimeFigureOut">
              <a:rPr lang="fr-FR" smtClean="0"/>
              <a:pPr/>
              <a:t>14/12/2014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AA309A6D-C09C-4548-B29A-6CF363A7E532}" type="datetimeFigureOut">
              <a:rPr lang="fr-FR" smtClean="0"/>
              <a:pPr/>
              <a:t>14/12/2014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AA309A6D-C09C-4548-B29A-6CF363A7E532}" type="datetimeFigureOut">
              <a:rPr lang="fr-FR" smtClean="0"/>
              <a:pPr/>
              <a:t>14/12/2014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pPr/>
              <a:t>14/12/2014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AA309A6D-C09C-4548-B29A-6CF363A7E532}" type="datetimeFigureOut">
              <a:rPr lang="fr-FR" smtClean="0"/>
              <a:pPr/>
              <a:t>14/12/2014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AA309A6D-C09C-4548-B29A-6CF363A7E532}" type="datetimeFigureOut">
              <a:rPr lang="fr-FR" smtClean="0"/>
              <a:pPr/>
              <a:t>14/12/2014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AA309A6D-C09C-4548-B29A-6CF363A7E532}" type="datetimeFigureOut">
              <a:rPr lang="fr-FR" smtClean="0"/>
              <a:pPr/>
              <a:t>14/12/2014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pPr/>
              <a:t>14/12/2014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AA309A6D-C09C-4548-B29A-6CF363A7E532}" type="datetimeFigureOut">
              <a:rPr lang="fr-FR" smtClean="0"/>
              <a:pPr/>
              <a:t>14/12/2014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pPr/>
              <a:t>14/12/2014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a:xfrm>
            <a:off x="8077200" y="6356350"/>
            <a:ext cx="609600" cy="365125"/>
          </a:xfrm>
        </p:spPr>
        <p:txBody>
          <a:bodyPr/>
          <a:lstStyle/>
          <a:p>
            <a:fld id="{CF4668DC-857F-487D-BFFA-8C0CA5037977}" type="slidenum">
              <a:rPr lang="fr-BE" smtClean="0"/>
              <a:pPr/>
              <a:t>‹N°›</a:t>
            </a:fld>
            <a:endParaRPr lang="fr-BE"/>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309A6D-C09C-4548-B29A-6CF363A7E532}" type="datetimeFigureOut">
              <a:rPr lang="fr-FR" smtClean="0"/>
              <a:pPr/>
              <a:t>14/12/2014</a:t>
            </a:fld>
            <a:endParaRPr lang="fr-BE"/>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pPr/>
              <a:t>‹N°›</a:t>
            </a:fld>
            <a:endParaRPr lang="fr-BE"/>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827584" y="836712"/>
            <a:ext cx="7851648" cy="18288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6000" i="1" dirty="0" smtClean="0">
                <a:ln/>
                <a:solidFill>
                  <a:schemeClr val="accent3"/>
                </a:solidFill>
                <a:effectLst/>
              </a:rPr>
              <a:t>Effets indésirables des médicaments</a:t>
            </a:r>
            <a:endParaRPr lang="fr-FR" sz="6000" i="1" dirty="0">
              <a:ln/>
              <a:solidFill>
                <a:schemeClr val="accent3"/>
              </a:solidFill>
              <a:effectLst/>
            </a:endParaRPr>
          </a:p>
        </p:txBody>
      </p:sp>
      <p:sp>
        <p:nvSpPr>
          <p:cNvPr id="3" name="Sous-titre 2"/>
          <p:cNvSpPr>
            <a:spLocks noGrp="1"/>
          </p:cNvSpPr>
          <p:nvPr>
            <p:ph type="subTitle" idx="1"/>
          </p:nvPr>
        </p:nvSpPr>
        <p:spPr>
          <a:xfrm>
            <a:off x="4211960" y="5301208"/>
            <a:ext cx="4608184" cy="1280584"/>
          </a:xfrm>
        </p:spPr>
        <p:txBody>
          <a:bodyPr/>
          <a:lstStyle/>
          <a:p>
            <a:endParaRPr lang="fr-FR" b="1" dirty="0" smtClean="0">
              <a:solidFill>
                <a:srgbClr val="008000"/>
              </a:solidFill>
            </a:endParaRPr>
          </a:p>
        </p:txBody>
      </p:sp>
    </p:spTree>
    <p:extLst>
      <p:ext uri="{BB962C8B-B14F-4D97-AF65-F5344CB8AC3E}">
        <p14:creationId xmlns="" xmlns:p14="http://schemas.microsoft.com/office/powerpoint/2010/main" val="52633776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6" presetClass="emph" presetSubtype="0" fill="hold" grpId="1" nodeType="afterEffect">
                                  <p:stCondLst>
                                    <p:cond delay="0"/>
                                  </p:stCondLst>
                                  <p:iterate type="lt">
                                    <p:tmPct val="4000"/>
                                  </p:iterate>
                                  <p:childTnLst>
                                    <p:set>
                                      <p:cBhvr override="childStyle">
                                        <p:cTn id="23" dur="500" fill="hold"/>
                                        <p:tgtEl>
                                          <p:spTgt spid="2"/>
                                        </p:tgtEl>
                                        <p:attrNameLst>
                                          <p:attrName>style.color</p:attrName>
                                        </p:attrNameLst>
                                      </p:cBhvr>
                                      <p:to>
                                        <p:clrVal>
                                          <a:srgbClr val="FF0000"/>
                                        </p:clrVal>
                                      </p:to>
                                    </p:set>
                                    <p:set>
                                      <p:cBhvr>
                                        <p:cTn id="24" dur="500" fill="hold"/>
                                        <p:tgtEl>
                                          <p:spTgt spid="2"/>
                                        </p:tgtEl>
                                        <p:attrNameLst>
                                          <p:attrName>fillcolor</p:attrName>
                                        </p:attrNameLst>
                                      </p:cBhvr>
                                      <p:to>
                                        <p:clrVal>
                                          <a:srgbClr val="FF0000"/>
                                        </p:clrVal>
                                      </p:to>
                                    </p:set>
                                    <p:set>
                                      <p:cBhvr>
                                        <p:cTn id="25" dur="500" fill="hold"/>
                                        <p:tgtEl>
                                          <p:spTgt spid="2"/>
                                        </p:tgtEl>
                                        <p:attrNameLst>
                                          <p:attrName>fill.type</p:attrName>
                                        </p:attrNameLst>
                                      </p:cBhvr>
                                      <p:to>
                                        <p:strVal val="solid"/>
                                      </p:to>
                                    </p:set>
                                  </p:childTnLst>
                                </p:cTn>
                              </p:par>
                            </p:childTnLst>
                          </p:cTn>
                        </p:par>
                        <p:par>
                          <p:cTn id="26" fill="hold">
                            <p:stCondLst>
                              <p:cond delay="3120"/>
                            </p:stCondLst>
                            <p:childTnLst>
                              <p:par>
                                <p:cTn id="27" presetID="10" presetClass="entr" presetSubtype="0" fill="hold" nodeType="afterEffect" nodePh="1">
                                  <p:stCondLst>
                                    <p:cond delay="0"/>
                                  </p:stCondLst>
                                  <p:endCondLst>
                                    <p:cond evt="begin" delay="0">
                                      <p:tn val="27"/>
                                    </p:cond>
                                  </p:end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576891" y="1141013"/>
            <a:ext cx="6306050" cy="5343871"/>
            <a:chOff x="1589799" y="1211468"/>
            <a:chExt cx="6306050" cy="5343871"/>
          </a:xfrm>
          <a:solidFill>
            <a:schemeClr val="accent3">
              <a:lumMod val="40000"/>
              <a:lumOff val="60000"/>
            </a:schemeClr>
          </a:solidFill>
        </p:grpSpPr>
        <p:sp>
          <p:nvSpPr>
            <p:cNvPr id="5" name="Forme libre 4"/>
            <p:cNvSpPr/>
            <p:nvPr/>
          </p:nvSpPr>
          <p:spPr>
            <a:xfrm>
              <a:off x="2605134" y="3330017"/>
              <a:ext cx="666060" cy="1269169"/>
            </a:xfrm>
            <a:custGeom>
              <a:avLst/>
              <a:gdLst>
                <a:gd name="connsiteX0" fmla="*/ 0 w 666060"/>
                <a:gd name="connsiteY0" fmla="*/ 0 h 1269169"/>
                <a:gd name="connsiteX1" fmla="*/ 333030 w 666060"/>
                <a:gd name="connsiteY1" fmla="*/ 0 h 1269169"/>
                <a:gd name="connsiteX2" fmla="*/ 333030 w 666060"/>
                <a:gd name="connsiteY2" fmla="*/ 1269169 h 1269169"/>
                <a:gd name="connsiteX3" fmla="*/ 666060 w 666060"/>
                <a:gd name="connsiteY3" fmla="*/ 1269169 h 1269169"/>
              </a:gdLst>
              <a:ahLst/>
              <a:cxnLst>
                <a:cxn ang="0">
                  <a:pos x="connsiteX0" y="connsiteY0"/>
                </a:cxn>
                <a:cxn ang="0">
                  <a:pos x="connsiteX1" y="connsiteY1"/>
                </a:cxn>
                <a:cxn ang="0">
                  <a:pos x="connsiteX2" y="connsiteY2"/>
                </a:cxn>
                <a:cxn ang="0">
                  <a:pos x="connsiteX3" y="connsiteY3"/>
                </a:cxn>
              </a:cxnLst>
              <a:rect l="l" t="t" r="r" b="b"/>
              <a:pathLst>
                <a:path w="666060" h="1269169">
                  <a:moveTo>
                    <a:pt x="0" y="0"/>
                  </a:moveTo>
                  <a:lnTo>
                    <a:pt x="333030" y="0"/>
                  </a:lnTo>
                  <a:lnTo>
                    <a:pt x="333030" y="1269169"/>
                  </a:lnTo>
                  <a:lnTo>
                    <a:pt x="666060" y="1269169"/>
                  </a:lnTo>
                </a:path>
              </a:pathLst>
            </a:custGeom>
            <a:grp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9897" tIns="598752" rIns="309897" bIns="598751" numCol="1" spcCol="1270" anchor="ctr" anchorCtr="0">
              <a:noAutofit/>
            </a:bodyPr>
            <a:lstStyle/>
            <a:p>
              <a:pPr lvl="0" algn="ctr" defTabSz="222250">
                <a:lnSpc>
                  <a:spcPct val="90000"/>
                </a:lnSpc>
                <a:spcBef>
                  <a:spcPct val="0"/>
                </a:spcBef>
                <a:spcAft>
                  <a:spcPct val="35000"/>
                </a:spcAft>
              </a:pPr>
              <a:endParaRPr lang="fr-FR" sz="500" kern="1200"/>
            </a:p>
          </p:txBody>
        </p:sp>
        <p:sp>
          <p:nvSpPr>
            <p:cNvPr id="6" name="Forme libre 5"/>
            <p:cNvSpPr/>
            <p:nvPr/>
          </p:nvSpPr>
          <p:spPr>
            <a:xfrm>
              <a:off x="2635010" y="3284297"/>
              <a:ext cx="666060" cy="91440"/>
            </a:xfrm>
            <a:custGeom>
              <a:avLst/>
              <a:gdLst>
                <a:gd name="connsiteX0" fmla="*/ 0 w 666060"/>
                <a:gd name="connsiteY0" fmla="*/ 45720 h 91440"/>
                <a:gd name="connsiteX1" fmla="*/ 666060 w 666060"/>
                <a:gd name="connsiteY1" fmla="*/ 45720 h 91440"/>
              </a:gdLst>
              <a:ahLst/>
              <a:cxnLst>
                <a:cxn ang="0">
                  <a:pos x="connsiteX0" y="connsiteY0"/>
                </a:cxn>
                <a:cxn ang="0">
                  <a:pos x="connsiteX1" y="connsiteY1"/>
                </a:cxn>
              </a:cxnLst>
              <a:rect l="l" t="t" r="r" b="b"/>
              <a:pathLst>
                <a:path w="666060" h="91440">
                  <a:moveTo>
                    <a:pt x="0" y="45720"/>
                  </a:moveTo>
                  <a:lnTo>
                    <a:pt x="666060" y="45720"/>
                  </a:lnTo>
                </a:path>
              </a:pathLst>
            </a:custGeom>
            <a:grp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29079" tIns="29068" rIns="329078" bIns="29069" numCol="1" spcCol="1270" anchor="ctr" anchorCtr="0">
              <a:noAutofit/>
            </a:bodyPr>
            <a:lstStyle/>
            <a:p>
              <a:pPr lvl="0" algn="ctr" defTabSz="222250">
                <a:lnSpc>
                  <a:spcPct val="90000"/>
                </a:lnSpc>
                <a:spcBef>
                  <a:spcPct val="0"/>
                </a:spcBef>
                <a:spcAft>
                  <a:spcPct val="35000"/>
                </a:spcAft>
              </a:pPr>
              <a:endParaRPr lang="fr-FR" sz="500" kern="1200"/>
            </a:p>
          </p:txBody>
        </p:sp>
        <p:sp>
          <p:nvSpPr>
            <p:cNvPr id="7" name="Forme libre 6"/>
            <p:cNvSpPr/>
            <p:nvPr/>
          </p:nvSpPr>
          <p:spPr>
            <a:xfrm>
              <a:off x="2612251" y="2060848"/>
              <a:ext cx="666060" cy="1269169"/>
            </a:xfrm>
            <a:custGeom>
              <a:avLst/>
              <a:gdLst>
                <a:gd name="connsiteX0" fmla="*/ 0 w 666060"/>
                <a:gd name="connsiteY0" fmla="*/ 1269169 h 1269169"/>
                <a:gd name="connsiteX1" fmla="*/ 333030 w 666060"/>
                <a:gd name="connsiteY1" fmla="*/ 1269169 h 1269169"/>
                <a:gd name="connsiteX2" fmla="*/ 333030 w 666060"/>
                <a:gd name="connsiteY2" fmla="*/ 0 h 1269169"/>
                <a:gd name="connsiteX3" fmla="*/ 666060 w 666060"/>
                <a:gd name="connsiteY3" fmla="*/ 0 h 1269169"/>
              </a:gdLst>
              <a:ahLst/>
              <a:cxnLst>
                <a:cxn ang="0">
                  <a:pos x="connsiteX0" y="connsiteY0"/>
                </a:cxn>
                <a:cxn ang="0">
                  <a:pos x="connsiteX1" y="connsiteY1"/>
                </a:cxn>
                <a:cxn ang="0">
                  <a:pos x="connsiteX2" y="connsiteY2"/>
                </a:cxn>
                <a:cxn ang="0">
                  <a:pos x="connsiteX3" y="connsiteY3"/>
                </a:cxn>
              </a:cxnLst>
              <a:rect l="l" t="t" r="r" b="b"/>
              <a:pathLst>
                <a:path w="666060" h="1269169">
                  <a:moveTo>
                    <a:pt x="0" y="1269169"/>
                  </a:moveTo>
                  <a:lnTo>
                    <a:pt x="333030" y="1269169"/>
                  </a:lnTo>
                  <a:lnTo>
                    <a:pt x="333030" y="0"/>
                  </a:lnTo>
                  <a:lnTo>
                    <a:pt x="666060" y="0"/>
                  </a:lnTo>
                </a:path>
              </a:pathLst>
            </a:custGeom>
            <a:grp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9897" tIns="598752" rIns="309897" bIns="598751" numCol="1" spcCol="1270" anchor="ctr" anchorCtr="0">
              <a:noAutofit/>
            </a:bodyPr>
            <a:lstStyle/>
            <a:p>
              <a:pPr lvl="0" algn="ctr" defTabSz="222250">
                <a:lnSpc>
                  <a:spcPct val="90000"/>
                </a:lnSpc>
                <a:spcBef>
                  <a:spcPct val="0"/>
                </a:spcBef>
                <a:spcAft>
                  <a:spcPct val="35000"/>
                </a:spcAft>
              </a:pPr>
              <a:endParaRPr lang="fr-FR" sz="500" kern="1200"/>
            </a:p>
          </p:txBody>
        </p:sp>
        <p:sp>
          <p:nvSpPr>
            <p:cNvPr id="8" name="Forme libre 7"/>
            <p:cNvSpPr/>
            <p:nvPr/>
          </p:nvSpPr>
          <p:spPr>
            <a:xfrm rot="16200000">
              <a:off x="-574469" y="3375736"/>
              <a:ext cx="5343871" cy="1015335"/>
            </a:xfrm>
            <a:custGeom>
              <a:avLst/>
              <a:gdLst>
                <a:gd name="connsiteX0" fmla="*/ 0 w 5343871"/>
                <a:gd name="connsiteY0" fmla="*/ 0 h 1015335"/>
                <a:gd name="connsiteX1" fmla="*/ 5343871 w 5343871"/>
                <a:gd name="connsiteY1" fmla="*/ 0 h 1015335"/>
                <a:gd name="connsiteX2" fmla="*/ 5343871 w 5343871"/>
                <a:gd name="connsiteY2" fmla="*/ 1015335 h 1015335"/>
                <a:gd name="connsiteX3" fmla="*/ 0 w 5343871"/>
                <a:gd name="connsiteY3" fmla="*/ 1015335 h 1015335"/>
                <a:gd name="connsiteX4" fmla="*/ 0 w 5343871"/>
                <a:gd name="connsiteY4" fmla="*/ 0 h 1015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871" h="1015335">
                  <a:moveTo>
                    <a:pt x="0" y="0"/>
                  </a:moveTo>
                  <a:lnTo>
                    <a:pt x="5343871" y="0"/>
                  </a:lnTo>
                  <a:lnTo>
                    <a:pt x="5343871" y="1015335"/>
                  </a:lnTo>
                  <a:lnTo>
                    <a:pt x="0" y="1015335"/>
                  </a:lnTo>
                  <a:lnTo>
                    <a:pt x="0" y="0"/>
                  </a:ln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4" tIns="41275" rIns="41275" bIns="41275" numCol="1" spcCol="1270" anchor="ctr" anchorCtr="0">
              <a:noAutofit/>
            </a:bodyPr>
            <a:lstStyle/>
            <a:p>
              <a:pPr lvl="0" algn="ctr" defTabSz="2889250">
                <a:lnSpc>
                  <a:spcPct val="90000"/>
                </a:lnSpc>
                <a:spcBef>
                  <a:spcPct val="0"/>
                </a:spcBef>
                <a:spcAft>
                  <a:spcPct val="35000"/>
                </a:spcAft>
              </a:pPr>
              <a:r>
                <a:rPr lang="fr-FR" sz="5500" b="1" i="1" kern="1200" dirty="0" smtClean="0">
                  <a:solidFill>
                    <a:schemeClr val="accent3">
                      <a:lumMod val="75000"/>
                    </a:schemeClr>
                  </a:solidFill>
                </a:rPr>
                <a:t>EI imprévisibles</a:t>
              </a:r>
              <a:endParaRPr lang="fr-FR" sz="5500" b="1" i="1" kern="1200" dirty="0">
                <a:solidFill>
                  <a:schemeClr val="accent3">
                    <a:lumMod val="75000"/>
                  </a:schemeClr>
                </a:solidFill>
              </a:endParaRPr>
            </a:p>
          </p:txBody>
        </p:sp>
        <p:sp>
          <p:nvSpPr>
            <p:cNvPr id="9" name="Forme libre 8"/>
            <p:cNvSpPr/>
            <p:nvPr/>
          </p:nvSpPr>
          <p:spPr>
            <a:xfrm>
              <a:off x="3312551" y="1553180"/>
              <a:ext cx="4583298" cy="1015335"/>
            </a:xfrm>
            <a:custGeom>
              <a:avLst/>
              <a:gdLst>
                <a:gd name="connsiteX0" fmla="*/ 0 w 4223254"/>
                <a:gd name="connsiteY0" fmla="*/ 0 h 1015335"/>
                <a:gd name="connsiteX1" fmla="*/ 4223254 w 4223254"/>
                <a:gd name="connsiteY1" fmla="*/ 0 h 1015335"/>
                <a:gd name="connsiteX2" fmla="*/ 4223254 w 4223254"/>
                <a:gd name="connsiteY2" fmla="*/ 1015335 h 1015335"/>
                <a:gd name="connsiteX3" fmla="*/ 0 w 4223254"/>
                <a:gd name="connsiteY3" fmla="*/ 1015335 h 1015335"/>
                <a:gd name="connsiteX4" fmla="*/ 0 w 4223254"/>
                <a:gd name="connsiteY4" fmla="*/ 0 h 1015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3254" h="1015335">
                  <a:moveTo>
                    <a:pt x="0" y="0"/>
                  </a:moveTo>
                  <a:lnTo>
                    <a:pt x="4223254" y="0"/>
                  </a:lnTo>
                  <a:lnTo>
                    <a:pt x="4223254" y="1015335"/>
                  </a:lnTo>
                  <a:lnTo>
                    <a:pt x="0" y="1015335"/>
                  </a:lnTo>
                  <a:lnTo>
                    <a:pt x="0" y="0"/>
                  </a:lnTo>
                  <a:close/>
                </a:path>
              </a:pathLst>
            </a:custGeom>
            <a:solidFill>
              <a:schemeClr val="accent3">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algn="ctr" defTabSz="1511300">
                <a:lnSpc>
                  <a:spcPct val="90000"/>
                </a:lnSpc>
                <a:spcBef>
                  <a:spcPct val="0"/>
                </a:spcBef>
                <a:spcAft>
                  <a:spcPct val="35000"/>
                </a:spcAft>
              </a:pPr>
              <a:endParaRPr lang="fr-FR" sz="3400" dirty="0" smtClean="0"/>
            </a:p>
            <a:p>
              <a:pPr algn="ctr" defTabSz="1511300">
                <a:lnSpc>
                  <a:spcPct val="90000"/>
                </a:lnSpc>
                <a:spcBef>
                  <a:spcPct val="0"/>
                </a:spcBef>
                <a:spcAft>
                  <a:spcPct val="35000"/>
                </a:spcAft>
              </a:pPr>
              <a:r>
                <a:rPr lang="fr-FR" sz="3400" dirty="0" smtClean="0"/>
                <a:t>Incidence</a:t>
              </a:r>
              <a:r>
                <a:rPr lang="fr-FR" sz="3400" dirty="0"/>
                <a:t>: </a:t>
              </a:r>
              <a:r>
                <a:rPr lang="fr-FR" sz="3400" dirty="0" smtClean="0"/>
                <a:t>1/1000-1/50000</a:t>
              </a:r>
              <a:endParaRPr lang="fr-FR" sz="3400" dirty="0"/>
            </a:p>
            <a:p>
              <a:pPr lvl="0" algn="ctr" defTabSz="1511300">
                <a:lnSpc>
                  <a:spcPct val="90000"/>
                </a:lnSpc>
                <a:spcBef>
                  <a:spcPct val="0"/>
                </a:spcBef>
                <a:spcAft>
                  <a:spcPct val="35000"/>
                </a:spcAft>
              </a:pPr>
              <a:endParaRPr lang="fr-FR" sz="3400" kern="1200" dirty="0"/>
            </a:p>
          </p:txBody>
        </p:sp>
        <p:sp>
          <p:nvSpPr>
            <p:cNvPr id="10" name="Forme libre 9"/>
            <p:cNvSpPr/>
            <p:nvPr/>
          </p:nvSpPr>
          <p:spPr>
            <a:xfrm>
              <a:off x="3334647" y="2868069"/>
              <a:ext cx="4561202" cy="1015335"/>
            </a:xfrm>
            <a:custGeom>
              <a:avLst/>
              <a:gdLst>
                <a:gd name="connsiteX0" fmla="*/ 0 w 4223254"/>
                <a:gd name="connsiteY0" fmla="*/ 0 h 1015335"/>
                <a:gd name="connsiteX1" fmla="*/ 4223254 w 4223254"/>
                <a:gd name="connsiteY1" fmla="*/ 0 h 1015335"/>
                <a:gd name="connsiteX2" fmla="*/ 4223254 w 4223254"/>
                <a:gd name="connsiteY2" fmla="*/ 1015335 h 1015335"/>
                <a:gd name="connsiteX3" fmla="*/ 0 w 4223254"/>
                <a:gd name="connsiteY3" fmla="*/ 1015335 h 1015335"/>
                <a:gd name="connsiteX4" fmla="*/ 0 w 4223254"/>
                <a:gd name="connsiteY4" fmla="*/ 0 h 1015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3254" h="1015335">
                  <a:moveTo>
                    <a:pt x="0" y="0"/>
                  </a:moveTo>
                  <a:lnTo>
                    <a:pt x="4223254" y="0"/>
                  </a:lnTo>
                  <a:lnTo>
                    <a:pt x="4223254" y="1015335"/>
                  </a:lnTo>
                  <a:lnTo>
                    <a:pt x="0" y="1015335"/>
                  </a:lnTo>
                  <a:lnTo>
                    <a:pt x="0" y="0"/>
                  </a:lnTo>
                  <a:close/>
                </a:path>
              </a:pathLst>
            </a:custGeom>
            <a:solidFill>
              <a:schemeClr val="accent3">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algn="ctr" defTabSz="1511300">
                <a:lnSpc>
                  <a:spcPct val="90000"/>
                </a:lnSpc>
                <a:spcBef>
                  <a:spcPct val="0"/>
                </a:spcBef>
                <a:spcAft>
                  <a:spcPct val="35000"/>
                </a:spcAft>
              </a:pPr>
              <a:endParaRPr lang="fr-FR" sz="3400" dirty="0" smtClean="0"/>
            </a:p>
            <a:p>
              <a:pPr algn="ctr" defTabSz="1511300">
                <a:lnSpc>
                  <a:spcPct val="90000"/>
                </a:lnSpc>
                <a:spcBef>
                  <a:spcPct val="0"/>
                </a:spcBef>
                <a:spcAft>
                  <a:spcPct val="35000"/>
                </a:spcAft>
              </a:pPr>
              <a:r>
                <a:rPr lang="fr-FR" sz="3400" dirty="0" smtClean="0"/>
                <a:t>Létalité élevée</a:t>
              </a:r>
            </a:p>
            <a:p>
              <a:pPr lvl="0" algn="ctr" defTabSz="1511300">
                <a:lnSpc>
                  <a:spcPct val="90000"/>
                </a:lnSpc>
                <a:spcBef>
                  <a:spcPct val="0"/>
                </a:spcBef>
                <a:spcAft>
                  <a:spcPct val="35000"/>
                </a:spcAft>
              </a:pPr>
              <a:endParaRPr lang="fr-FR" sz="3400" kern="1200" dirty="0"/>
            </a:p>
          </p:txBody>
        </p:sp>
        <p:sp>
          <p:nvSpPr>
            <p:cNvPr id="11" name="Forme libre 10"/>
            <p:cNvSpPr/>
            <p:nvPr/>
          </p:nvSpPr>
          <p:spPr>
            <a:xfrm>
              <a:off x="3292023" y="4091518"/>
              <a:ext cx="4603826" cy="1015335"/>
            </a:xfrm>
            <a:custGeom>
              <a:avLst/>
              <a:gdLst>
                <a:gd name="connsiteX0" fmla="*/ 0 w 4223254"/>
                <a:gd name="connsiteY0" fmla="*/ 0 h 1015335"/>
                <a:gd name="connsiteX1" fmla="*/ 4223254 w 4223254"/>
                <a:gd name="connsiteY1" fmla="*/ 0 h 1015335"/>
                <a:gd name="connsiteX2" fmla="*/ 4223254 w 4223254"/>
                <a:gd name="connsiteY2" fmla="*/ 1015335 h 1015335"/>
                <a:gd name="connsiteX3" fmla="*/ 0 w 4223254"/>
                <a:gd name="connsiteY3" fmla="*/ 1015335 h 1015335"/>
                <a:gd name="connsiteX4" fmla="*/ 0 w 4223254"/>
                <a:gd name="connsiteY4" fmla="*/ 0 h 1015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3254" h="1015335">
                  <a:moveTo>
                    <a:pt x="0" y="0"/>
                  </a:moveTo>
                  <a:lnTo>
                    <a:pt x="4223254" y="0"/>
                  </a:lnTo>
                  <a:lnTo>
                    <a:pt x="4223254" y="1015335"/>
                  </a:lnTo>
                  <a:lnTo>
                    <a:pt x="0" y="1015335"/>
                  </a:lnTo>
                  <a:lnTo>
                    <a:pt x="0" y="0"/>
                  </a:lnTo>
                  <a:close/>
                </a:path>
              </a:pathLst>
            </a:cu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algn="ctr" defTabSz="1511300">
                <a:lnSpc>
                  <a:spcPct val="90000"/>
                </a:lnSpc>
                <a:spcBef>
                  <a:spcPct val="0"/>
                </a:spcBef>
                <a:spcAft>
                  <a:spcPct val="35000"/>
                </a:spcAft>
              </a:pPr>
              <a:endParaRPr lang="fr-FR" sz="3400" dirty="0" smtClean="0"/>
            </a:p>
            <a:p>
              <a:pPr algn="ctr" defTabSz="1511300">
                <a:lnSpc>
                  <a:spcPct val="90000"/>
                </a:lnSpc>
                <a:spcBef>
                  <a:spcPct val="0"/>
                </a:spcBef>
                <a:spcAft>
                  <a:spcPct val="35000"/>
                </a:spcAft>
              </a:pPr>
              <a:r>
                <a:rPr lang="fr-FR" sz="3400" dirty="0" smtClean="0"/>
                <a:t>Sans rapport avec les </a:t>
              </a:r>
              <a:r>
                <a:rPr lang="fr-FR" sz="3400" dirty="0" err="1" smtClean="0"/>
                <a:t>prop</a:t>
              </a:r>
              <a:r>
                <a:rPr lang="fr-FR" sz="3400" dirty="0" smtClean="0"/>
                <a:t> pharmacologiques</a:t>
              </a:r>
            </a:p>
            <a:p>
              <a:pPr lvl="0" algn="ctr" defTabSz="1511300">
                <a:lnSpc>
                  <a:spcPct val="90000"/>
                </a:lnSpc>
                <a:spcBef>
                  <a:spcPct val="0"/>
                </a:spcBef>
                <a:spcAft>
                  <a:spcPct val="35000"/>
                </a:spcAft>
              </a:pPr>
              <a:endParaRPr lang="fr-FR" sz="3400" kern="1200" dirty="0"/>
            </a:p>
          </p:txBody>
        </p:sp>
      </p:grpSp>
      <p:sp>
        <p:nvSpPr>
          <p:cNvPr id="13" name="Forme libre 12"/>
          <p:cNvSpPr/>
          <p:nvPr/>
        </p:nvSpPr>
        <p:spPr>
          <a:xfrm>
            <a:off x="2613055" y="4547763"/>
            <a:ext cx="666060" cy="1269169"/>
          </a:xfrm>
          <a:custGeom>
            <a:avLst/>
            <a:gdLst>
              <a:gd name="connsiteX0" fmla="*/ 0 w 666060"/>
              <a:gd name="connsiteY0" fmla="*/ 0 h 1269169"/>
              <a:gd name="connsiteX1" fmla="*/ 333030 w 666060"/>
              <a:gd name="connsiteY1" fmla="*/ 0 h 1269169"/>
              <a:gd name="connsiteX2" fmla="*/ 333030 w 666060"/>
              <a:gd name="connsiteY2" fmla="*/ 1269169 h 1269169"/>
              <a:gd name="connsiteX3" fmla="*/ 666060 w 666060"/>
              <a:gd name="connsiteY3" fmla="*/ 1269169 h 1269169"/>
            </a:gdLst>
            <a:ahLst/>
            <a:cxnLst>
              <a:cxn ang="0">
                <a:pos x="connsiteX0" y="connsiteY0"/>
              </a:cxn>
              <a:cxn ang="0">
                <a:pos x="connsiteX1" y="connsiteY1"/>
              </a:cxn>
              <a:cxn ang="0">
                <a:pos x="connsiteX2" y="connsiteY2"/>
              </a:cxn>
              <a:cxn ang="0">
                <a:pos x="connsiteX3" y="connsiteY3"/>
              </a:cxn>
            </a:cxnLst>
            <a:rect l="l" t="t" r="r" b="b"/>
            <a:pathLst>
              <a:path w="666060" h="1269169">
                <a:moveTo>
                  <a:pt x="0" y="0"/>
                </a:moveTo>
                <a:lnTo>
                  <a:pt x="333030" y="0"/>
                </a:lnTo>
                <a:lnTo>
                  <a:pt x="333030" y="1269169"/>
                </a:lnTo>
                <a:lnTo>
                  <a:pt x="666060" y="1269169"/>
                </a:lnTo>
              </a:path>
            </a:pathLst>
          </a:custGeom>
          <a:solidFill>
            <a:schemeClr val="accent3">
              <a:lumMod val="40000"/>
              <a:lumOff val="60000"/>
            </a:schemeClr>
          </a:solid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9897" tIns="598752" rIns="309897" bIns="598751" numCol="1" spcCol="1270" anchor="ctr" anchorCtr="0">
            <a:noAutofit/>
          </a:bodyPr>
          <a:lstStyle/>
          <a:p>
            <a:pPr lvl="0" algn="ctr" defTabSz="222250">
              <a:lnSpc>
                <a:spcPct val="90000"/>
              </a:lnSpc>
              <a:spcBef>
                <a:spcPct val="0"/>
              </a:spcBef>
              <a:spcAft>
                <a:spcPct val="35000"/>
              </a:spcAft>
            </a:pPr>
            <a:endParaRPr lang="fr-FR" sz="500" kern="1200"/>
          </a:p>
        </p:txBody>
      </p:sp>
      <p:sp>
        <p:nvSpPr>
          <p:cNvPr id="14" name="Forme libre 13"/>
          <p:cNvSpPr/>
          <p:nvPr/>
        </p:nvSpPr>
        <p:spPr>
          <a:xfrm>
            <a:off x="3205631" y="5309265"/>
            <a:ext cx="4644899" cy="1015335"/>
          </a:xfrm>
          <a:custGeom>
            <a:avLst/>
            <a:gdLst>
              <a:gd name="connsiteX0" fmla="*/ 0 w 4223254"/>
              <a:gd name="connsiteY0" fmla="*/ 0 h 1015335"/>
              <a:gd name="connsiteX1" fmla="*/ 4223254 w 4223254"/>
              <a:gd name="connsiteY1" fmla="*/ 0 h 1015335"/>
              <a:gd name="connsiteX2" fmla="*/ 4223254 w 4223254"/>
              <a:gd name="connsiteY2" fmla="*/ 1015335 h 1015335"/>
              <a:gd name="connsiteX3" fmla="*/ 0 w 4223254"/>
              <a:gd name="connsiteY3" fmla="*/ 1015335 h 1015335"/>
              <a:gd name="connsiteX4" fmla="*/ 0 w 4223254"/>
              <a:gd name="connsiteY4" fmla="*/ 0 h 1015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3254" h="1015335">
                <a:moveTo>
                  <a:pt x="0" y="0"/>
                </a:moveTo>
                <a:lnTo>
                  <a:pt x="4223254" y="0"/>
                </a:lnTo>
                <a:lnTo>
                  <a:pt x="4223254" y="1015335"/>
                </a:lnTo>
                <a:lnTo>
                  <a:pt x="0" y="1015335"/>
                </a:lnTo>
                <a:lnTo>
                  <a:pt x="0" y="0"/>
                </a:ln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algn="ctr" defTabSz="1511300">
              <a:lnSpc>
                <a:spcPct val="90000"/>
              </a:lnSpc>
              <a:spcBef>
                <a:spcPct val="0"/>
              </a:spcBef>
              <a:spcAft>
                <a:spcPct val="35000"/>
              </a:spcAft>
            </a:pPr>
            <a:endParaRPr lang="fr-FR" sz="3400" dirty="0" smtClean="0"/>
          </a:p>
          <a:p>
            <a:pPr algn="ctr" defTabSz="1511300">
              <a:lnSpc>
                <a:spcPct val="90000"/>
              </a:lnSpc>
              <a:spcBef>
                <a:spcPct val="0"/>
              </a:spcBef>
              <a:spcAft>
                <a:spcPct val="35000"/>
              </a:spcAft>
            </a:pPr>
            <a:r>
              <a:rPr lang="fr-FR" sz="3400" dirty="0" smtClean="0"/>
              <a:t>Dose-indépendants</a:t>
            </a:r>
            <a:endParaRPr lang="fr-FR" sz="3400" dirty="0"/>
          </a:p>
          <a:p>
            <a:pPr lvl="0" algn="ctr" defTabSz="1511300">
              <a:lnSpc>
                <a:spcPct val="90000"/>
              </a:lnSpc>
              <a:spcBef>
                <a:spcPct val="0"/>
              </a:spcBef>
              <a:spcAft>
                <a:spcPct val="35000"/>
              </a:spcAft>
            </a:pPr>
            <a:endParaRPr lang="fr-FR" sz="3400" kern="1200" dirty="0"/>
          </a:p>
        </p:txBody>
      </p:sp>
    </p:spTree>
    <p:extLst>
      <p:ext uri="{BB962C8B-B14F-4D97-AF65-F5344CB8AC3E}">
        <p14:creationId xmlns="" xmlns:p14="http://schemas.microsoft.com/office/powerpoint/2010/main" val="102147541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 xmlns:p14="http://schemas.microsoft.com/office/powerpoint/2010/main" val="14410758"/>
              </p:ext>
            </p:extLst>
          </p:nvPr>
        </p:nvGraphicFramePr>
        <p:xfrm>
          <a:off x="179512" y="1484784"/>
          <a:ext cx="8784976"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77346164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B303936A-061E-4DE3-8814-131E01FC65DD}"/>
                                            </p:graphicEl>
                                          </p:spTgt>
                                        </p:tgtEl>
                                        <p:attrNameLst>
                                          <p:attrName>style.visibility</p:attrName>
                                        </p:attrNameLst>
                                      </p:cBhvr>
                                      <p:to>
                                        <p:strVal val="visible"/>
                                      </p:to>
                                    </p:set>
                                    <p:anim calcmode="lin" valueType="num">
                                      <p:cBhvr additive="base">
                                        <p:cTn id="7" dur="500" fill="hold"/>
                                        <p:tgtEl>
                                          <p:spTgt spid="4">
                                            <p:graphicEl>
                                              <a:dgm id="{B303936A-061E-4DE3-8814-131E01FC65D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B303936A-061E-4DE3-8814-131E01FC65D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C348DB50-875A-400E-8F6A-95072BB0C645}"/>
                                            </p:graphicEl>
                                          </p:spTgt>
                                        </p:tgtEl>
                                        <p:attrNameLst>
                                          <p:attrName>style.visibility</p:attrName>
                                        </p:attrNameLst>
                                      </p:cBhvr>
                                      <p:to>
                                        <p:strVal val="visible"/>
                                      </p:to>
                                    </p:set>
                                    <p:anim calcmode="lin" valueType="num">
                                      <p:cBhvr additive="base">
                                        <p:cTn id="13" dur="500" fill="hold"/>
                                        <p:tgtEl>
                                          <p:spTgt spid="4">
                                            <p:graphicEl>
                                              <a:dgm id="{C348DB50-875A-400E-8F6A-95072BB0C645}"/>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C348DB50-875A-400E-8F6A-95072BB0C645}"/>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1000108"/>
            <a:ext cx="3143272" cy="723896"/>
          </a:xfrm>
          <a:prstGeom prst="snip2SameRect">
            <a:avLst/>
          </a:prstGeom>
        </p:spPr>
        <p:style>
          <a:lnRef idx="2">
            <a:schemeClr val="accent2"/>
          </a:lnRef>
          <a:fillRef idx="1">
            <a:schemeClr val="lt1"/>
          </a:fillRef>
          <a:effectRef idx="0">
            <a:schemeClr val="accent2"/>
          </a:effectRef>
          <a:fontRef idx="minor">
            <a:schemeClr val="dk1"/>
          </a:fontRef>
        </p:style>
        <p:txBody>
          <a:bodyPr/>
          <a:lstStyle/>
          <a:p>
            <a:r>
              <a:rPr lang="fr-FR" sz="3600" b="0" dirty="0" smtClean="0"/>
              <a:t>Idiosyncrasie</a:t>
            </a:r>
            <a:endParaRPr lang="fr-FR" sz="3600" b="0" dirty="0"/>
          </a:p>
        </p:txBody>
      </p:sp>
      <p:sp>
        <p:nvSpPr>
          <p:cNvPr id="4" name="Titre 1"/>
          <p:cNvSpPr txBox="1">
            <a:spLocks/>
          </p:cNvSpPr>
          <p:nvPr/>
        </p:nvSpPr>
        <p:spPr bwMode="auto">
          <a:xfrm>
            <a:off x="357158" y="2205038"/>
            <a:ext cx="6715172" cy="723896"/>
          </a:xfrm>
          <a:prstGeom prst="homePlate">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b" anchorCtr="0" compatLnSpc="1">
            <a:prstTxWarp prst="textNoShape">
              <a:avLst/>
            </a:prstTxWarp>
          </a:bodyPr>
          <a:lstStyle/>
          <a:p>
            <a:pPr lvl="0" fontAlgn="base">
              <a:spcBef>
                <a:spcPct val="0"/>
              </a:spcBef>
              <a:spcAft>
                <a:spcPct val="0"/>
              </a:spcAft>
            </a:pPr>
            <a:r>
              <a:rPr lang="fr-FR" sz="3600" dirty="0" smtClean="0"/>
              <a:t>Phase pharmacocinétique </a:t>
            </a:r>
            <a:endParaRPr kumimoji="0" lang="fr-FR" sz="3600" b="0" i="0" u="none" strike="noStrike" kern="0" cap="none" spc="0" normalizeH="0" baseline="0" noProof="0" dirty="0">
              <a:ln>
                <a:noFill/>
              </a:ln>
              <a:solidFill>
                <a:schemeClr val="dk1"/>
              </a:solidFill>
              <a:effectLst/>
              <a:uLnTx/>
              <a:uFillTx/>
              <a:latin typeface="+mn-lt"/>
              <a:ea typeface="+mn-ea"/>
              <a:cs typeface="+mn-cs"/>
            </a:endParaRPr>
          </a:p>
        </p:txBody>
      </p:sp>
      <p:sp>
        <p:nvSpPr>
          <p:cNvPr id="5" name="Titre 1"/>
          <p:cNvSpPr txBox="1">
            <a:spLocks/>
          </p:cNvSpPr>
          <p:nvPr/>
        </p:nvSpPr>
        <p:spPr bwMode="auto">
          <a:xfrm>
            <a:off x="357158" y="3276608"/>
            <a:ext cx="6715172" cy="723896"/>
          </a:xfrm>
          <a:prstGeom prst="homePlate">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b" anchorCtr="0" compatLnSpc="1">
            <a:prstTxWarp prst="textNoShape">
              <a:avLst/>
            </a:prstTxWarp>
          </a:bodyPr>
          <a:lstStyle/>
          <a:p>
            <a:pPr lvl="0" fontAlgn="base">
              <a:spcBef>
                <a:spcPct val="0"/>
              </a:spcBef>
              <a:spcAft>
                <a:spcPct val="0"/>
              </a:spcAft>
            </a:pPr>
            <a:r>
              <a:rPr lang="fr-FR" sz="3600" dirty="0" smtClean="0"/>
              <a:t>Effet pharmacologique </a:t>
            </a:r>
            <a:endParaRPr kumimoji="0" lang="fr-FR" sz="3600" b="0" i="0" u="none" strike="noStrike" kern="0" cap="none" spc="0" normalizeH="0" baseline="0" noProof="0" dirty="0">
              <a:ln>
                <a:noFill/>
              </a:ln>
              <a:solidFill>
                <a:schemeClr val="dk1"/>
              </a:solidFill>
              <a:effectLst/>
              <a:uLnTx/>
              <a:uFillTx/>
              <a:latin typeface="+mn-lt"/>
              <a:ea typeface="+mn-ea"/>
              <a:cs typeface="+mn-cs"/>
            </a:endParaRPr>
          </a:p>
        </p:txBody>
      </p:sp>
      <p:sp>
        <p:nvSpPr>
          <p:cNvPr id="8" name="Titre 1"/>
          <p:cNvSpPr txBox="1">
            <a:spLocks/>
          </p:cNvSpPr>
          <p:nvPr/>
        </p:nvSpPr>
        <p:spPr bwMode="auto">
          <a:xfrm>
            <a:off x="357158" y="4276740"/>
            <a:ext cx="6715172" cy="723896"/>
          </a:xfrm>
          <a:prstGeom prst="homePlate">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b" anchorCtr="0" compatLnSpc="1">
            <a:prstTxWarp prst="textNoShape">
              <a:avLst/>
            </a:prstTxWarp>
          </a:bodyPr>
          <a:lstStyle/>
          <a:p>
            <a:pPr lvl="0" fontAlgn="base">
              <a:spcBef>
                <a:spcPct val="0"/>
              </a:spcBef>
              <a:spcAft>
                <a:spcPct val="0"/>
              </a:spcAft>
            </a:pPr>
            <a:r>
              <a:rPr lang="fr-FR" sz="3600" dirty="0" smtClean="0"/>
              <a:t>Apparition d'un nouvel effet </a:t>
            </a:r>
            <a:endParaRPr kumimoji="0" lang="fr-FR" sz="3600" b="0" i="0" u="none" strike="noStrike" kern="0" cap="none" spc="0" normalizeH="0" baseline="0" noProof="0" dirty="0">
              <a:ln>
                <a:noFill/>
              </a:ln>
              <a:solidFill>
                <a:schemeClr val="dk1"/>
              </a:solidFill>
              <a:effectLst/>
              <a:uLnTx/>
              <a:uFillTx/>
              <a:latin typeface="+mn-lt"/>
              <a:ea typeface="+mn-ea"/>
              <a:cs typeface="+mn-cs"/>
            </a:endParaRPr>
          </a:p>
        </p:txBody>
      </p:sp>
      <p:sp>
        <p:nvSpPr>
          <p:cNvPr id="9" name="Rectangle 8"/>
          <p:cNvSpPr/>
          <p:nvPr/>
        </p:nvSpPr>
        <p:spPr>
          <a:xfrm>
            <a:off x="1142976" y="2505670"/>
            <a:ext cx="4929222" cy="461665"/>
          </a:xfrm>
          <a:prstGeom prst="rect">
            <a:avLst/>
          </a:prstGeom>
        </p:spPr>
        <p:txBody>
          <a:bodyPr wrap="square">
            <a:spAutoFit/>
          </a:bodyPr>
          <a:lstStyle/>
          <a:p>
            <a:pPr algn="ctr">
              <a:buClr>
                <a:schemeClr val="accent3"/>
              </a:buClr>
            </a:pPr>
            <a:r>
              <a:rPr lang="fr-FR" sz="2400" dirty="0" smtClean="0">
                <a:solidFill>
                  <a:srgbClr val="000000"/>
                </a:solidFill>
              </a:rPr>
              <a:t>Absence du facteur intrinsèque</a:t>
            </a:r>
            <a:endParaRPr lang="fr-FR" sz="2400" dirty="0">
              <a:solidFill>
                <a:srgbClr val="000000"/>
              </a:solidFill>
            </a:endParaRPr>
          </a:p>
        </p:txBody>
      </p:sp>
      <p:sp>
        <p:nvSpPr>
          <p:cNvPr id="10" name="Rectangle 9"/>
          <p:cNvSpPr/>
          <p:nvPr/>
        </p:nvSpPr>
        <p:spPr>
          <a:xfrm>
            <a:off x="1479254" y="6182045"/>
            <a:ext cx="3943644" cy="461665"/>
          </a:xfrm>
          <a:prstGeom prst="rect">
            <a:avLst/>
          </a:prstGeom>
        </p:spPr>
        <p:txBody>
          <a:bodyPr wrap="none">
            <a:spAutoFit/>
          </a:bodyPr>
          <a:lstStyle/>
          <a:p>
            <a:pPr algn="ctr">
              <a:buClr>
                <a:schemeClr val="bg2">
                  <a:lumMod val="25000"/>
                </a:schemeClr>
              </a:buClr>
            </a:pPr>
            <a:r>
              <a:rPr lang="fr-FR" sz="2400" smtClean="0">
                <a:solidFill>
                  <a:srgbClr val="000000"/>
                </a:solidFill>
              </a:rPr>
              <a:t> Manque </a:t>
            </a:r>
            <a:r>
              <a:rPr lang="fr-FR" sz="2400" dirty="0" smtClean="0">
                <a:solidFill>
                  <a:srgbClr val="000000"/>
                </a:solidFill>
              </a:rPr>
              <a:t>d'</a:t>
            </a:r>
            <a:r>
              <a:rPr lang="fr-FR" sz="2400" dirty="0" err="1" smtClean="0">
                <a:solidFill>
                  <a:srgbClr val="000000"/>
                </a:solidFill>
              </a:rPr>
              <a:t>acétyltransférase</a:t>
            </a:r>
            <a:r>
              <a:rPr lang="fr-FR" sz="2400" dirty="0" smtClean="0">
                <a:solidFill>
                  <a:srgbClr val="000000"/>
                </a:solidFill>
              </a:rPr>
              <a:t> </a:t>
            </a:r>
            <a:endParaRPr lang="fr-FR" sz="2400" dirty="0">
              <a:solidFill>
                <a:srgbClr val="000000"/>
              </a:solidFill>
            </a:endParaRPr>
          </a:p>
        </p:txBody>
      </p:sp>
      <p:grpSp>
        <p:nvGrpSpPr>
          <p:cNvPr id="11" name="Groupe 9"/>
          <p:cNvGrpSpPr/>
          <p:nvPr/>
        </p:nvGrpSpPr>
        <p:grpSpPr>
          <a:xfrm>
            <a:off x="714348" y="1681451"/>
            <a:ext cx="6286544" cy="649440"/>
            <a:chOff x="350046" y="1098568"/>
            <a:chExt cx="4900646" cy="649440"/>
          </a:xfrm>
        </p:grpSpPr>
        <p:sp>
          <p:nvSpPr>
            <p:cNvPr id="12" name="Rectangle à coins arrondis 11"/>
            <p:cNvSpPr/>
            <p:nvPr/>
          </p:nvSpPr>
          <p:spPr>
            <a:xfrm>
              <a:off x="350046" y="1098568"/>
              <a:ext cx="4900646" cy="649440"/>
            </a:xfrm>
            <a:prstGeom prst="roundRect">
              <a:avLst/>
            </a:prstGeom>
          </p:spPr>
          <p:style>
            <a:lnRef idx="0">
              <a:schemeClr val="accent1"/>
            </a:lnRef>
            <a:fillRef idx="1003">
              <a:schemeClr val="lt2"/>
            </a:fillRef>
            <a:effectRef idx="3">
              <a:schemeClr val="accent1"/>
            </a:effectRef>
            <a:fontRef idx="minor">
              <a:schemeClr val="lt1"/>
            </a:fontRef>
          </p:style>
        </p:sp>
        <p:sp>
          <p:nvSpPr>
            <p:cNvPr id="13" name="Rectangle 12"/>
            <p:cNvSpPr/>
            <p:nvPr/>
          </p:nvSpPr>
          <p:spPr>
            <a:xfrm>
              <a:off x="381749" y="1130271"/>
              <a:ext cx="4837240" cy="586034"/>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85233" tIns="0" rIns="185233" bIns="0" numCol="1" spcCol="1270" anchor="ctr" anchorCtr="0">
              <a:noAutofit/>
            </a:bodyPr>
            <a:lstStyle/>
            <a:p>
              <a:pPr lvl="0" algn="ctr" defTabSz="1066800">
                <a:lnSpc>
                  <a:spcPct val="90000"/>
                </a:lnSpc>
                <a:spcBef>
                  <a:spcPct val="0"/>
                </a:spcBef>
                <a:spcAft>
                  <a:spcPct val="35000"/>
                </a:spcAft>
              </a:pPr>
              <a:r>
                <a:rPr lang="fr-FR" sz="2400" dirty="0" smtClean="0">
                  <a:solidFill>
                    <a:schemeClr val="bg1"/>
                  </a:solidFill>
                </a:rPr>
                <a:t>Malabsorption de la vitamine B12</a:t>
              </a:r>
              <a:r>
                <a:rPr lang="fr-FR" sz="2400" dirty="0" smtClean="0"/>
                <a:t> </a:t>
              </a:r>
              <a:r>
                <a:rPr lang="fr-FR" sz="2400" b="1" kern="1200" dirty="0" smtClean="0"/>
                <a:t> </a:t>
              </a:r>
            </a:p>
          </p:txBody>
        </p:sp>
      </p:grpSp>
      <p:grpSp>
        <p:nvGrpSpPr>
          <p:cNvPr id="14" name="Groupe 20"/>
          <p:cNvGrpSpPr/>
          <p:nvPr/>
        </p:nvGrpSpPr>
        <p:grpSpPr>
          <a:xfrm>
            <a:off x="714348" y="3460903"/>
            <a:ext cx="6286544" cy="720878"/>
            <a:chOff x="350046" y="2096488"/>
            <a:chExt cx="4900646" cy="649440"/>
          </a:xfrm>
        </p:grpSpPr>
        <p:sp>
          <p:nvSpPr>
            <p:cNvPr id="15" name="Rectangle à coins arrondis 14"/>
            <p:cNvSpPr/>
            <p:nvPr/>
          </p:nvSpPr>
          <p:spPr>
            <a:xfrm>
              <a:off x="350046" y="2096488"/>
              <a:ext cx="4900646" cy="649440"/>
            </a:xfrm>
            <a:prstGeom prst="roundRect">
              <a:avLst/>
            </a:prstGeom>
          </p:spPr>
          <p:style>
            <a:lnRef idx="0">
              <a:schemeClr val="accent2"/>
            </a:lnRef>
            <a:fillRef idx="1002">
              <a:schemeClr val="dk2"/>
            </a:fillRef>
            <a:effectRef idx="3">
              <a:schemeClr val="accent2"/>
            </a:effectRef>
            <a:fontRef idx="minor">
              <a:schemeClr val="lt1"/>
            </a:fontRef>
          </p:style>
        </p:sp>
        <p:sp>
          <p:nvSpPr>
            <p:cNvPr id="16" name="Rectangle 15"/>
            <p:cNvSpPr/>
            <p:nvPr/>
          </p:nvSpPr>
          <p:spPr>
            <a:xfrm>
              <a:off x="381749" y="2128191"/>
              <a:ext cx="4837240" cy="586034"/>
            </a:xfrm>
            <a:prstGeom prst="rect">
              <a:avLst/>
            </a:prstGeom>
          </p:spPr>
          <p:style>
            <a:lnRef idx="0">
              <a:schemeClr val="accent2"/>
            </a:lnRef>
            <a:fillRef idx="1002">
              <a:schemeClr val="dk2"/>
            </a:fillRef>
            <a:effectRef idx="3">
              <a:schemeClr val="accent2"/>
            </a:effectRef>
            <a:fontRef idx="minor">
              <a:schemeClr val="lt1"/>
            </a:fontRef>
          </p:style>
          <p:txBody>
            <a:bodyPr spcFirstLastPara="0" vert="horz" wrap="square" lIns="185233" tIns="0" rIns="185233" bIns="0" numCol="1" spcCol="1270" anchor="ctr" anchorCtr="0">
              <a:noAutofit/>
            </a:bodyPr>
            <a:lstStyle/>
            <a:p>
              <a:pPr lvl="0" algn="ctr" defTabSz="1066800">
                <a:lnSpc>
                  <a:spcPct val="90000"/>
                </a:lnSpc>
                <a:spcBef>
                  <a:spcPct val="0"/>
                </a:spcBef>
                <a:spcAft>
                  <a:spcPct val="35000"/>
                </a:spcAft>
              </a:pPr>
              <a:r>
                <a:rPr lang="fr-FR" sz="2400" dirty="0" smtClean="0"/>
                <a:t>Hydrolyse ralentie de la </a:t>
              </a:r>
              <a:r>
                <a:rPr lang="fr-FR" sz="2400" dirty="0" err="1" smtClean="0"/>
                <a:t>succinylcholine</a:t>
              </a:r>
              <a:endParaRPr lang="fr-FR" sz="2400" b="1" kern="1200" dirty="0"/>
            </a:p>
          </p:txBody>
        </p:sp>
      </p:grpSp>
      <p:grpSp>
        <p:nvGrpSpPr>
          <p:cNvPr id="17" name="Groupe 21"/>
          <p:cNvGrpSpPr/>
          <p:nvPr/>
        </p:nvGrpSpPr>
        <p:grpSpPr>
          <a:xfrm>
            <a:off x="742924" y="5324789"/>
            <a:ext cx="6257968" cy="642942"/>
            <a:chOff x="285753" y="3000396"/>
            <a:chExt cx="4900646" cy="649440"/>
          </a:xfrm>
        </p:grpSpPr>
        <p:sp>
          <p:nvSpPr>
            <p:cNvPr id="18" name="Rectangle à coins arrondis 17"/>
            <p:cNvSpPr/>
            <p:nvPr/>
          </p:nvSpPr>
          <p:spPr>
            <a:xfrm>
              <a:off x="285753" y="3000396"/>
              <a:ext cx="4900646" cy="649440"/>
            </a:xfrm>
            <a:prstGeom prst="roundRect">
              <a:avLst/>
            </a:prstGeom>
          </p:spPr>
          <p:style>
            <a:lnRef idx="0">
              <a:schemeClr val="accent2"/>
            </a:lnRef>
            <a:fillRef idx="3">
              <a:schemeClr val="accent2"/>
            </a:fillRef>
            <a:effectRef idx="3">
              <a:schemeClr val="accent2"/>
            </a:effectRef>
            <a:fontRef idx="minor">
              <a:schemeClr val="lt1"/>
            </a:fontRef>
          </p:style>
        </p:sp>
        <p:sp>
          <p:nvSpPr>
            <p:cNvPr id="19" name="Rectangle 18"/>
            <p:cNvSpPr/>
            <p:nvPr/>
          </p:nvSpPr>
          <p:spPr>
            <a:xfrm>
              <a:off x="328615" y="3032099"/>
              <a:ext cx="4837240" cy="586034"/>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185233" tIns="0" rIns="185233" bIns="0" numCol="1" spcCol="1270" anchor="ctr" anchorCtr="0">
              <a:noAutofit/>
            </a:bodyPr>
            <a:lstStyle/>
            <a:p>
              <a:pPr lvl="0" algn="ctr" defTabSz="1066800">
                <a:lnSpc>
                  <a:spcPct val="90000"/>
                </a:lnSpc>
                <a:spcBef>
                  <a:spcPct val="0"/>
                </a:spcBef>
                <a:spcAft>
                  <a:spcPct val="35000"/>
                </a:spcAft>
              </a:pPr>
              <a:r>
                <a:rPr lang="fr-FR" sz="2400" dirty="0" smtClean="0"/>
                <a:t>Métabolisme ralenti de l'isoniazide </a:t>
              </a:r>
              <a:endParaRPr lang="fr-FR" sz="2400" b="1" kern="1200" dirty="0"/>
            </a:p>
          </p:txBody>
        </p:sp>
      </p:grpSp>
      <p:sp>
        <p:nvSpPr>
          <p:cNvPr id="20" name="Rectangle 19"/>
          <p:cNvSpPr/>
          <p:nvPr/>
        </p:nvSpPr>
        <p:spPr>
          <a:xfrm>
            <a:off x="1318818" y="4396095"/>
            <a:ext cx="4471353" cy="461665"/>
          </a:xfrm>
          <a:prstGeom prst="rect">
            <a:avLst/>
          </a:prstGeom>
        </p:spPr>
        <p:txBody>
          <a:bodyPr wrap="none">
            <a:spAutoFit/>
          </a:bodyPr>
          <a:lstStyle/>
          <a:p>
            <a:pPr algn="ctr"/>
            <a:r>
              <a:rPr lang="fr-FR" sz="2400" dirty="0" smtClean="0">
                <a:solidFill>
                  <a:srgbClr val="000000"/>
                </a:solidFill>
              </a:rPr>
              <a:t> Pseudo cholinestérase atypique </a:t>
            </a:r>
            <a:endParaRPr lang="fr-FR" sz="2400" dirty="0">
              <a:solidFill>
                <a:srgbClr val="000000"/>
              </a:solidFill>
            </a:endParaRPr>
          </a:p>
        </p:txBody>
      </p:sp>
    </p:spTree>
    <p:extLst>
      <p:ext uri="{BB962C8B-B14F-4D97-AF65-F5344CB8AC3E}">
        <p14:creationId xmlns="" xmlns:p14="http://schemas.microsoft.com/office/powerpoint/2010/main" val="112709203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xit" presetSubtype="0" fill="hold" grpId="1" nodeType="clickEffect">
                                  <p:stCondLst>
                                    <p:cond delay="0"/>
                                  </p:stCondLst>
                                  <p:childTnLst>
                                    <p:animEffect transition="out" filter="fade">
                                      <p:cBhvr>
                                        <p:cTn id="34" dur="1000"/>
                                        <p:tgtEl>
                                          <p:spTgt spid="2"/>
                                        </p:tgtEl>
                                      </p:cBhvr>
                                    </p:animEffect>
                                    <p:anim calcmode="lin" valueType="num">
                                      <p:cBhvr>
                                        <p:cTn id="35" dur="1000"/>
                                        <p:tgtEl>
                                          <p:spTgt spid="2"/>
                                        </p:tgtEl>
                                        <p:attrNameLst>
                                          <p:attrName>ppt_x</p:attrName>
                                        </p:attrNameLst>
                                      </p:cBhvr>
                                      <p:tavLst>
                                        <p:tav tm="0">
                                          <p:val>
                                            <p:strVal val="ppt_x"/>
                                          </p:val>
                                        </p:tav>
                                        <p:tav tm="100000">
                                          <p:val>
                                            <p:strVal val="ppt_x"/>
                                          </p:val>
                                        </p:tav>
                                      </p:tavLst>
                                    </p:anim>
                                    <p:anim calcmode="lin" valueType="num">
                                      <p:cBhvr>
                                        <p:cTn id="36" dur="100" decel="100000"/>
                                        <p:tgtEl>
                                          <p:spTgt spid="2"/>
                                        </p:tgtEl>
                                        <p:attrNameLst>
                                          <p:attrName>ppt_y</p:attrName>
                                        </p:attrNameLst>
                                      </p:cBhvr>
                                      <p:tavLst>
                                        <p:tav tm="0">
                                          <p:val>
                                            <p:strVal val="ppt_y"/>
                                          </p:val>
                                        </p:tav>
                                        <p:tav tm="100000">
                                          <p:val>
                                            <p:strVal val="ppt_y-.03"/>
                                          </p:val>
                                        </p:tav>
                                      </p:tavLst>
                                    </p:anim>
                                    <p:anim calcmode="lin" valueType="num">
                                      <p:cBhvr>
                                        <p:cTn id="37" dur="900" accel="100000">
                                          <p:stCondLst>
                                            <p:cond delay="100"/>
                                          </p:stCondLst>
                                        </p:cTn>
                                        <p:tgtEl>
                                          <p:spTgt spid="2"/>
                                        </p:tgtEl>
                                        <p:attrNameLst>
                                          <p:attrName>ppt_y</p:attrName>
                                        </p:attrNameLst>
                                      </p:cBhvr>
                                      <p:tavLst>
                                        <p:tav tm="0">
                                          <p:val>
                                            <p:strVal val="ppt_y"/>
                                          </p:val>
                                        </p:tav>
                                        <p:tav tm="100000">
                                          <p:val>
                                            <p:strVal val="ppt_y+1"/>
                                          </p:val>
                                        </p:tav>
                                      </p:tavLst>
                                    </p:anim>
                                    <p:set>
                                      <p:cBhvr>
                                        <p:cTn id="38" dur="1" fill="hold">
                                          <p:stCondLst>
                                            <p:cond delay="999"/>
                                          </p:stCondLst>
                                        </p:cTn>
                                        <p:tgtEl>
                                          <p:spTgt spid="2"/>
                                        </p:tgtEl>
                                        <p:attrNameLst>
                                          <p:attrName>style.visibility</p:attrName>
                                        </p:attrNameLst>
                                      </p:cBhvr>
                                      <p:to>
                                        <p:strVal val="hidden"/>
                                      </p:to>
                                    </p:set>
                                  </p:childTnLst>
                                </p:cTn>
                              </p:par>
                              <p:par>
                                <p:cTn id="39" presetID="37" presetClass="exit" presetSubtype="0" fill="hold" grpId="1" nodeType="withEffect">
                                  <p:stCondLst>
                                    <p:cond delay="0"/>
                                  </p:stCondLst>
                                  <p:childTnLst>
                                    <p:animEffect transition="out" filter="fade">
                                      <p:cBhvr>
                                        <p:cTn id="40" dur="1000"/>
                                        <p:tgtEl>
                                          <p:spTgt spid="5"/>
                                        </p:tgtEl>
                                      </p:cBhvr>
                                    </p:animEffect>
                                    <p:anim calcmode="lin" valueType="num">
                                      <p:cBhvr>
                                        <p:cTn id="41" dur="1000"/>
                                        <p:tgtEl>
                                          <p:spTgt spid="5"/>
                                        </p:tgtEl>
                                        <p:attrNameLst>
                                          <p:attrName>ppt_x</p:attrName>
                                        </p:attrNameLst>
                                      </p:cBhvr>
                                      <p:tavLst>
                                        <p:tav tm="0">
                                          <p:val>
                                            <p:strVal val="ppt_x"/>
                                          </p:val>
                                        </p:tav>
                                        <p:tav tm="100000">
                                          <p:val>
                                            <p:strVal val="ppt_x"/>
                                          </p:val>
                                        </p:tav>
                                      </p:tavLst>
                                    </p:anim>
                                    <p:anim calcmode="lin" valueType="num">
                                      <p:cBhvr>
                                        <p:cTn id="42" dur="100" decel="100000"/>
                                        <p:tgtEl>
                                          <p:spTgt spid="5"/>
                                        </p:tgtEl>
                                        <p:attrNameLst>
                                          <p:attrName>ppt_y</p:attrName>
                                        </p:attrNameLst>
                                      </p:cBhvr>
                                      <p:tavLst>
                                        <p:tav tm="0">
                                          <p:val>
                                            <p:strVal val="ppt_y"/>
                                          </p:val>
                                        </p:tav>
                                        <p:tav tm="100000">
                                          <p:val>
                                            <p:strVal val="ppt_y-.03"/>
                                          </p:val>
                                        </p:tav>
                                      </p:tavLst>
                                    </p:anim>
                                    <p:anim calcmode="lin" valueType="num">
                                      <p:cBhvr>
                                        <p:cTn id="43" dur="900" accel="100000">
                                          <p:stCondLst>
                                            <p:cond delay="100"/>
                                          </p:stCondLst>
                                        </p:cTn>
                                        <p:tgtEl>
                                          <p:spTgt spid="5"/>
                                        </p:tgtEl>
                                        <p:attrNameLst>
                                          <p:attrName>ppt_y</p:attrName>
                                        </p:attrNameLst>
                                      </p:cBhvr>
                                      <p:tavLst>
                                        <p:tav tm="0">
                                          <p:val>
                                            <p:strVal val="ppt_y"/>
                                          </p:val>
                                        </p:tav>
                                        <p:tav tm="100000">
                                          <p:val>
                                            <p:strVal val="ppt_y+1"/>
                                          </p:val>
                                        </p:tav>
                                      </p:tavLst>
                                    </p:anim>
                                    <p:set>
                                      <p:cBhvr>
                                        <p:cTn id="44" dur="1" fill="hold">
                                          <p:stCondLst>
                                            <p:cond delay="999"/>
                                          </p:stCondLst>
                                        </p:cTn>
                                        <p:tgtEl>
                                          <p:spTgt spid="5"/>
                                        </p:tgtEl>
                                        <p:attrNameLst>
                                          <p:attrName>style.visibility</p:attrName>
                                        </p:attrNameLst>
                                      </p:cBhvr>
                                      <p:to>
                                        <p:strVal val="hidden"/>
                                      </p:to>
                                    </p:set>
                                  </p:childTnLst>
                                </p:cTn>
                              </p:par>
                              <p:par>
                                <p:cTn id="45" presetID="37" presetClass="exit" presetSubtype="0" fill="hold" grpId="1" nodeType="withEffect">
                                  <p:stCondLst>
                                    <p:cond delay="0"/>
                                  </p:stCondLst>
                                  <p:childTnLst>
                                    <p:animEffect transition="out" filter="fade">
                                      <p:cBhvr>
                                        <p:cTn id="46" dur="1000"/>
                                        <p:tgtEl>
                                          <p:spTgt spid="8"/>
                                        </p:tgtEl>
                                      </p:cBhvr>
                                    </p:animEffect>
                                    <p:anim calcmode="lin" valueType="num">
                                      <p:cBhvr>
                                        <p:cTn id="47" dur="1000"/>
                                        <p:tgtEl>
                                          <p:spTgt spid="8"/>
                                        </p:tgtEl>
                                        <p:attrNameLst>
                                          <p:attrName>ppt_x</p:attrName>
                                        </p:attrNameLst>
                                      </p:cBhvr>
                                      <p:tavLst>
                                        <p:tav tm="0">
                                          <p:val>
                                            <p:strVal val="ppt_x"/>
                                          </p:val>
                                        </p:tav>
                                        <p:tav tm="100000">
                                          <p:val>
                                            <p:strVal val="ppt_x"/>
                                          </p:val>
                                        </p:tav>
                                      </p:tavLst>
                                    </p:anim>
                                    <p:anim calcmode="lin" valueType="num">
                                      <p:cBhvr>
                                        <p:cTn id="48" dur="100" decel="100000"/>
                                        <p:tgtEl>
                                          <p:spTgt spid="8"/>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8"/>
                                        </p:tgtEl>
                                        <p:attrNameLst>
                                          <p:attrName>ppt_y</p:attrName>
                                        </p:attrNameLst>
                                      </p:cBhvr>
                                      <p:tavLst>
                                        <p:tav tm="0">
                                          <p:val>
                                            <p:strVal val="ppt_y"/>
                                          </p:val>
                                        </p:tav>
                                        <p:tav tm="100000">
                                          <p:val>
                                            <p:strVal val="ppt_y+1"/>
                                          </p:val>
                                        </p:tav>
                                      </p:tavLst>
                                    </p:anim>
                                    <p:set>
                                      <p:cBhvr>
                                        <p:cTn id="50" dur="1" fill="hold">
                                          <p:stCondLst>
                                            <p:cond delay="999"/>
                                          </p:stCondLst>
                                        </p:cTn>
                                        <p:tgtEl>
                                          <p:spTgt spid="8"/>
                                        </p:tgtEl>
                                        <p:attrNameLst>
                                          <p:attrName>style.visibility</p:attrName>
                                        </p:attrNameLst>
                                      </p:cBhvr>
                                      <p:to>
                                        <p:strVal val="hidden"/>
                                      </p:to>
                                    </p:set>
                                  </p:childTnLst>
                                </p:cTn>
                              </p:par>
                              <p:par>
                                <p:cTn id="51" presetID="64" presetClass="path" presetSubtype="0" accel="50000" decel="50000" fill="hold" grpId="1" nodeType="withEffect">
                                  <p:stCondLst>
                                    <p:cond delay="0"/>
                                  </p:stCondLst>
                                  <p:childTnLst>
                                    <p:animMotion origin="layout" path="M 0 4.44444E-6 L -0.00069 -0.26274 " pathEditMode="relative" rAng="0" ptsTypes="AA">
                                      <p:cBhvr>
                                        <p:cTn id="52" dur="2000" fill="hold"/>
                                        <p:tgtEl>
                                          <p:spTgt spid="4"/>
                                        </p:tgtEl>
                                        <p:attrNameLst>
                                          <p:attrName>ppt_x</p:attrName>
                                          <p:attrName>ppt_y</p:attrName>
                                        </p:attrNameLst>
                                      </p:cBhvr>
                                      <p:rCtr x="0" y="-131"/>
                                    </p:animMotion>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1000"/>
                                        <p:tgtEl>
                                          <p:spTgt spid="9"/>
                                        </p:tgtEl>
                                      </p:cBhvr>
                                    </p:animEffect>
                                    <p:anim calcmode="lin" valueType="num">
                                      <p:cBhvr>
                                        <p:cTn id="65" dur="1000" fill="hold"/>
                                        <p:tgtEl>
                                          <p:spTgt spid="9"/>
                                        </p:tgtEl>
                                        <p:attrNameLst>
                                          <p:attrName>ppt_x</p:attrName>
                                        </p:attrNameLst>
                                      </p:cBhvr>
                                      <p:tavLst>
                                        <p:tav tm="0">
                                          <p:val>
                                            <p:strVal val="#ppt_x"/>
                                          </p:val>
                                        </p:tav>
                                        <p:tav tm="100000">
                                          <p:val>
                                            <p:strVal val="#ppt_x"/>
                                          </p:val>
                                        </p:tav>
                                      </p:tavLst>
                                    </p:anim>
                                    <p:anim calcmode="lin" valueType="num">
                                      <p:cBhvr>
                                        <p:cTn id="6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1000"/>
                                        <p:tgtEl>
                                          <p:spTgt spid="20"/>
                                        </p:tgtEl>
                                      </p:cBhvr>
                                    </p:animEffect>
                                    <p:anim calcmode="lin" valueType="num">
                                      <p:cBhvr>
                                        <p:cTn id="79" dur="1000" fill="hold"/>
                                        <p:tgtEl>
                                          <p:spTgt spid="20"/>
                                        </p:tgtEl>
                                        <p:attrNameLst>
                                          <p:attrName>ppt_x</p:attrName>
                                        </p:attrNameLst>
                                      </p:cBhvr>
                                      <p:tavLst>
                                        <p:tav tm="0">
                                          <p:val>
                                            <p:strVal val="#ppt_x"/>
                                          </p:val>
                                        </p:tav>
                                        <p:tav tm="100000">
                                          <p:val>
                                            <p:strVal val="#ppt_x"/>
                                          </p:val>
                                        </p:tav>
                                      </p:tavLst>
                                    </p:anim>
                                    <p:anim calcmode="lin" valueType="num">
                                      <p:cBhvr>
                                        <p:cTn id="8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1000"/>
                                        <p:tgtEl>
                                          <p:spTgt spid="17"/>
                                        </p:tgtEl>
                                      </p:cBhvr>
                                    </p:animEffect>
                                    <p:anim calcmode="lin" valueType="num">
                                      <p:cBhvr>
                                        <p:cTn id="86" dur="1000" fill="hold"/>
                                        <p:tgtEl>
                                          <p:spTgt spid="17"/>
                                        </p:tgtEl>
                                        <p:attrNameLst>
                                          <p:attrName>ppt_x</p:attrName>
                                        </p:attrNameLst>
                                      </p:cBhvr>
                                      <p:tavLst>
                                        <p:tav tm="0">
                                          <p:val>
                                            <p:strVal val="#ppt_x"/>
                                          </p:val>
                                        </p:tav>
                                        <p:tav tm="100000">
                                          <p:val>
                                            <p:strVal val="#ppt_x"/>
                                          </p:val>
                                        </p:tav>
                                      </p:tavLst>
                                    </p:anim>
                                    <p:anim calcmode="lin" valueType="num">
                                      <p:cBhvr>
                                        <p:cTn id="8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0" nodeType="click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5" grpId="0" animBg="1"/>
      <p:bldP spid="5" grpId="1" animBg="1"/>
      <p:bldP spid="8" grpId="0" animBg="1"/>
      <p:bldP spid="8" grpId="1" animBg="1"/>
      <p:bldP spid="9" grpId="0"/>
      <p:bldP spid="10"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 name="Titre 1"/>
          <p:cNvSpPr txBox="1">
            <a:spLocks/>
          </p:cNvSpPr>
          <p:nvPr/>
        </p:nvSpPr>
        <p:spPr bwMode="auto">
          <a:xfrm>
            <a:off x="357158" y="571480"/>
            <a:ext cx="6715172" cy="723896"/>
          </a:xfrm>
          <a:prstGeom prst="homePlate">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b" anchorCtr="0" compatLnSpc="1">
            <a:prstTxWarp prst="textNoShape">
              <a:avLst/>
            </a:prstTxWarp>
          </a:bodyPr>
          <a:lstStyle/>
          <a:p>
            <a:pPr lvl="0" algn="ctr" fontAlgn="base">
              <a:spcBef>
                <a:spcPct val="0"/>
              </a:spcBef>
              <a:spcAft>
                <a:spcPct val="0"/>
              </a:spcAft>
            </a:pPr>
            <a:r>
              <a:rPr lang="fr-FR" sz="3600" dirty="0" smtClean="0"/>
              <a:t>Effet pharmacologique </a:t>
            </a:r>
            <a:endParaRPr kumimoji="0" lang="fr-FR" sz="3600" b="0" i="0" u="none" strike="noStrike" kern="0" cap="none" spc="0" normalizeH="0" baseline="0" noProof="0" dirty="0">
              <a:ln>
                <a:noFill/>
              </a:ln>
              <a:solidFill>
                <a:schemeClr val="dk1"/>
              </a:solidFill>
              <a:effectLst/>
              <a:uLnTx/>
              <a:uFillTx/>
              <a:latin typeface="+mn-lt"/>
              <a:ea typeface="+mn-ea"/>
              <a:cs typeface="+mn-cs"/>
            </a:endParaRPr>
          </a:p>
        </p:txBody>
      </p:sp>
      <p:grpSp>
        <p:nvGrpSpPr>
          <p:cNvPr id="23" name="Groupe 20"/>
          <p:cNvGrpSpPr/>
          <p:nvPr/>
        </p:nvGrpSpPr>
        <p:grpSpPr>
          <a:xfrm>
            <a:off x="392878" y="211040"/>
            <a:ext cx="8358246" cy="720879"/>
            <a:chOff x="350046" y="2096488"/>
            <a:chExt cx="4900646" cy="649440"/>
          </a:xfrm>
        </p:grpSpPr>
        <p:sp>
          <p:nvSpPr>
            <p:cNvPr id="30" name="Rectangle à coins arrondis 29"/>
            <p:cNvSpPr/>
            <p:nvPr/>
          </p:nvSpPr>
          <p:spPr>
            <a:xfrm>
              <a:off x="350046" y="2096488"/>
              <a:ext cx="4900646" cy="649440"/>
            </a:xfrm>
            <a:prstGeom prst="roundRect">
              <a:avLst/>
            </a:prstGeom>
          </p:spPr>
          <p:style>
            <a:lnRef idx="0">
              <a:schemeClr val="accent3"/>
            </a:lnRef>
            <a:fillRef idx="3">
              <a:schemeClr val="accent3"/>
            </a:fillRef>
            <a:effectRef idx="3">
              <a:schemeClr val="accent3"/>
            </a:effectRef>
            <a:fontRef idx="minor">
              <a:schemeClr val="lt1"/>
            </a:fontRef>
          </p:style>
        </p:sp>
        <p:sp>
          <p:nvSpPr>
            <p:cNvPr id="31" name="Rectangle 30"/>
            <p:cNvSpPr/>
            <p:nvPr/>
          </p:nvSpPr>
          <p:spPr>
            <a:xfrm>
              <a:off x="381749" y="2128189"/>
              <a:ext cx="4837240" cy="586033"/>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85233" tIns="0" rIns="185233" bIns="0" numCol="1" spcCol="1270" anchor="ctr" anchorCtr="0">
              <a:noAutofit/>
            </a:bodyPr>
            <a:lstStyle/>
            <a:p>
              <a:pPr lvl="0" algn="ctr" defTabSz="1066800">
                <a:lnSpc>
                  <a:spcPct val="90000"/>
                </a:lnSpc>
                <a:spcBef>
                  <a:spcPct val="0"/>
                </a:spcBef>
                <a:spcAft>
                  <a:spcPct val="35000"/>
                </a:spcAft>
              </a:pPr>
              <a:r>
                <a:rPr lang="fr-FR" sz="2400" dirty="0" smtClean="0"/>
                <a:t>Hypersensibilité aux médicaments </a:t>
              </a:r>
              <a:r>
                <a:rPr lang="fr-FR" sz="2400" dirty="0" err="1" smtClean="0"/>
                <a:t>méthémoglobinisants</a:t>
              </a:r>
              <a:r>
                <a:rPr lang="fr-FR" sz="2400" dirty="0" smtClean="0"/>
                <a:t> </a:t>
              </a:r>
              <a:endParaRPr lang="fr-FR" sz="2400" b="1" kern="1200" dirty="0"/>
            </a:p>
          </p:txBody>
        </p:sp>
      </p:grpSp>
      <mc:AlternateContent xmlns:mc="http://schemas.openxmlformats.org/markup-compatibility/2006">
        <mc:Choice xmlns="" xmlns:a14="http://schemas.microsoft.com/office/drawing/2010/main" Requires="a14">
          <p:sp>
            <p:nvSpPr>
              <p:cNvPr id="32" name="Ellipse 31"/>
              <p:cNvSpPr/>
              <p:nvPr/>
            </p:nvSpPr>
            <p:spPr>
              <a:xfrm>
                <a:off x="1207093" y="1321579"/>
                <a:ext cx="1785950" cy="92869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300" b="1" dirty="0" smtClean="0">
                    <a:latin typeface="+mj-lt"/>
                  </a:rPr>
                  <a:t>Mét HB </a:t>
                </a:r>
                <a14:m>
                  <m:oMath xmlns:m="http://schemas.openxmlformats.org/officeDocument/2006/math">
                    <m:sSup>
                      <m:sSupPr>
                        <m:ctrlPr>
                          <a:rPr lang="fr-FR" sz="2300" b="1" i="1" smtClean="0">
                            <a:latin typeface="Cambria Math"/>
                          </a:rPr>
                        </m:ctrlPr>
                      </m:sSupPr>
                      <m:e>
                        <m:r>
                          <a:rPr lang="fr-FR" sz="2300" b="1" i="1" smtClean="0">
                            <a:latin typeface="Cambria Math"/>
                          </a:rPr>
                          <m:t>(</m:t>
                        </m:r>
                        <m:r>
                          <a:rPr lang="fr-FR" sz="2300" b="1" i="1" smtClean="0">
                            <a:latin typeface="Cambria Math"/>
                          </a:rPr>
                          <m:t>𝑭𝒆</m:t>
                        </m:r>
                      </m:e>
                      <m:sup>
                        <m:r>
                          <a:rPr lang="fr-FR" sz="2300" b="1" i="1" smtClean="0">
                            <a:latin typeface="Cambria Math"/>
                          </a:rPr>
                          <m:t>𝟑</m:t>
                        </m:r>
                        <m:r>
                          <a:rPr lang="fr-FR" sz="2300" b="1" i="1" smtClean="0">
                            <a:latin typeface="Cambria Math"/>
                          </a:rPr>
                          <m:t>+</m:t>
                        </m:r>
                      </m:sup>
                    </m:sSup>
                    <m:r>
                      <a:rPr lang="fr-FR" sz="2300" b="1" i="1" smtClean="0">
                        <a:latin typeface="Cambria Math"/>
                      </a:rPr>
                      <m:t>)</m:t>
                    </m:r>
                  </m:oMath>
                </a14:m>
                <a:endParaRPr lang="fr-FR" sz="2300" b="1" dirty="0">
                  <a:latin typeface="+mj-lt"/>
                </a:endParaRPr>
              </a:p>
            </p:txBody>
          </p:sp>
        </mc:Choice>
        <mc:Fallback>
          <p:sp>
            <p:nvSpPr>
              <p:cNvPr id="32" name="Ellipse 31"/>
              <p:cNvSpPr>
                <a:spLocks noRot="1" noChangeAspect="1" noMove="1" noResize="1" noEditPoints="1" noAdjustHandles="1" noChangeArrowheads="1" noChangeShapeType="1" noTextEdit="1"/>
              </p:cNvSpPr>
              <p:nvPr/>
            </p:nvSpPr>
            <p:spPr>
              <a:xfrm>
                <a:off x="1207093" y="1321579"/>
                <a:ext cx="1785950" cy="928694"/>
              </a:xfrm>
              <a:prstGeom prst="ellipse">
                <a:avLst/>
              </a:prstGeom>
              <a:blipFill rotWithShape="1">
                <a:blip r:embed="rId2" cstate="print"/>
                <a:stretch>
                  <a:fillRect/>
                </a:stretch>
              </a:blipFill>
            </p:spPr>
            <p:txBody>
              <a:bodyPr/>
              <a:lstStyle/>
              <a:p>
                <a:r>
                  <a:rPr lang="fr-FR">
                    <a:noFill/>
                  </a:rPr>
                  <a:t> </a:t>
                </a:r>
              </a:p>
            </p:txBody>
          </p:sp>
        </mc:Fallback>
      </mc:AlternateContent>
      <p:cxnSp>
        <p:nvCxnSpPr>
          <p:cNvPr id="33" name="Connecteur droit avec flèche 32"/>
          <p:cNvCxnSpPr/>
          <p:nvPr/>
        </p:nvCxnSpPr>
        <p:spPr>
          <a:xfrm>
            <a:off x="3286116" y="1785926"/>
            <a:ext cx="2071702"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4" name="Éclair 33"/>
          <p:cNvSpPr/>
          <p:nvPr/>
        </p:nvSpPr>
        <p:spPr bwMode="auto">
          <a:xfrm rot="6230344" flipH="1">
            <a:off x="3142025" y="1826022"/>
            <a:ext cx="354923" cy="579566"/>
          </a:xfrm>
          <a:prstGeom prst="lightningBol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Times New Roman" pitchFamily="18" charset="0"/>
            </a:endParaRPr>
          </a:p>
        </p:txBody>
      </p:sp>
      <mc:AlternateContent xmlns:mc="http://schemas.openxmlformats.org/markup-compatibility/2006">
        <mc:Choice xmlns="" xmlns:a14="http://schemas.microsoft.com/office/drawing/2010/main" Requires="a14">
          <p:sp>
            <p:nvSpPr>
              <p:cNvPr id="35" name="Ellipse 34"/>
              <p:cNvSpPr/>
              <p:nvPr/>
            </p:nvSpPr>
            <p:spPr>
              <a:xfrm>
                <a:off x="5618822" y="1357298"/>
                <a:ext cx="1664164" cy="85725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sz="2300" b="1" dirty="0" smtClean="0">
                  <a:latin typeface="+mj-lt"/>
                </a:endParaRPr>
              </a:p>
              <a:p>
                <a:pPr algn="ctr"/>
                <a:r>
                  <a:rPr lang="fr-FR" sz="2300" b="1" dirty="0" smtClean="0">
                    <a:latin typeface="+mj-lt"/>
                  </a:rPr>
                  <a:t>HB </a:t>
                </a:r>
                <a14:m>
                  <m:oMath xmlns:m="http://schemas.openxmlformats.org/officeDocument/2006/math">
                    <m:sSup>
                      <m:sSupPr>
                        <m:ctrlPr>
                          <a:rPr lang="fr-FR" sz="2300" b="1" i="1">
                            <a:latin typeface="Cambria Math"/>
                          </a:rPr>
                        </m:ctrlPr>
                      </m:sSupPr>
                      <m:e>
                        <m:r>
                          <a:rPr lang="fr-FR" sz="2300" b="1" i="1">
                            <a:latin typeface="Cambria Math"/>
                          </a:rPr>
                          <m:t>(</m:t>
                        </m:r>
                        <m:r>
                          <a:rPr lang="fr-FR" sz="2300" b="1" i="1">
                            <a:latin typeface="Cambria Math"/>
                          </a:rPr>
                          <m:t>𝑭𝒆</m:t>
                        </m:r>
                      </m:e>
                      <m:sup>
                        <m:r>
                          <a:rPr lang="fr-FR" sz="2300" b="1" i="1" smtClean="0">
                            <a:latin typeface="Cambria Math"/>
                          </a:rPr>
                          <m:t>𝟐</m:t>
                        </m:r>
                        <m:r>
                          <a:rPr lang="fr-FR" sz="2300" b="1" i="1">
                            <a:latin typeface="Cambria Math"/>
                          </a:rPr>
                          <m:t>+</m:t>
                        </m:r>
                      </m:sup>
                    </m:sSup>
                    <m:r>
                      <a:rPr lang="fr-FR" sz="2300" b="1" i="1">
                        <a:latin typeface="Cambria Math"/>
                      </a:rPr>
                      <m:t>)</m:t>
                    </m:r>
                  </m:oMath>
                </a14:m>
                <a:endParaRPr lang="fr-FR" sz="2300" b="1" dirty="0">
                  <a:latin typeface="+mj-lt"/>
                </a:endParaRPr>
              </a:p>
              <a:p>
                <a:pPr algn="ctr"/>
                <a:endParaRPr lang="fr-FR" sz="2800" dirty="0"/>
              </a:p>
            </p:txBody>
          </p:sp>
        </mc:Choice>
        <mc:Fallback>
          <p:sp>
            <p:nvSpPr>
              <p:cNvPr id="35" name="Ellipse 34"/>
              <p:cNvSpPr>
                <a:spLocks noRot="1" noChangeAspect="1" noMove="1" noResize="1" noEditPoints="1" noAdjustHandles="1" noChangeArrowheads="1" noChangeShapeType="1" noTextEdit="1"/>
              </p:cNvSpPr>
              <p:nvPr/>
            </p:nvSpPr>
            <p:spPr>
              <a:xfrm>
                <a:off x="5618822" y="1357298"/>
                <a:ext cx="1664164" cy="857256"/>
              </a:xfrm>
              <a:prstGeom prst="ellipse">
                <a:avLst/>
              </a:prstGeom>
              <a:blipFill rotWithShape="1">
                <a:blip r:embed="rId3" cstate="print"/>
                <a:stretch>
                  <a:fillRect/>
                </a:stretch>
              </a:blipFill>
            </p:spPr>
            <p:txBody>
              <a:bodyPr/>
              <a:lstStyle/>
              <a:p>
                <a:r>
                  <a:rPr lang="fr-FR">
                    <a:noFill/>
                  </a:rPr>
                  <a:t> </a:t>
                </a:r>
              </a:p>
            </p:txBody>
          </p:sp>
        </mc:Fallback>
      </mc:AlternateContent>
      <p:sp>
        <p:nvSpPr>
          <p:cNvPr id="36" name="Pentagone régulier 35"/>
          <p:cNvSpPr/>
          <p:nvPr/>
        </p:nvSpPr>
        <p:spPr>
          <a:xfrm>
            <a:off x="3071802" y="2157410"/>
            <a:ext cx="2071702" cy="1343028"/>
          </a:xfrm>
          <a:prstGeom prst="pentag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smtClean="0">
                <a:solidFill>
                  <a:schemeClr val="tx1"/>
                </a:solidFill>
                <a:latin typeface="Arial" charset="0"/>
              </a:rPr>
              <a:t>NADH </a:t>
            </a:r>
            <a:r>
              <a:rPr lang="fr-FR" b="1" dirty="0" err="1" smtClean="0">
                <a:solidFill>
                  <a:schemeClr val="tx1"/>
                </a:solidFill>
                <a:latin typeface="Arial" charset="0"/>
              </a:rPr>
              <a:t>métHB</a:t>
            </a:r>
            <a:r>
              <a:rPr lang="fr-FR" b="1" dirty="0" smtClean="0">
                <a:solidFill>
                  <a:schemeClr val="tx1"/>
                </a:solidFill>
                <a:latin typeface="Arial" charset="0"/>
              </a:rPr>
              <a:t> réductase</a:t>
            </a:r>
            <a:endParaRPr lang="fr-FR" dirty="0"/>
          </a:p>
        </p:txBody>
      </p:sp>
      <p:sp>
        <p:nvSpPr>
          <p:cNvPr id="37" name="Rectangle 36"/>
          <p:cNvSpPr/>
          <p:nvPr/>
        </p:nvSpPr>
        <p:spPr>
          <a:xfrm>
            <a:off x="903173" y="4000504"/>
            <a:ext cx="1823320" cy="1200329"/>
          </a:xfrm>
          <a:prstGeom prst="rect">
            <a:avLst/>
          </a:prstGeom>
        </p:spPr>
        <p:txBody>
          <a:bodyPr wrap="none">
            <a:spAutoFit/>
          </a:bodyPr>
          <a:lstStyle/>
          <a:p>
            <a:r>
              <a:rPr lang="fr-FR" sz="2400" dirty="0" smtClean="0">
                <a:solidFill>
                  <a:srgbClr val="000000"/>
                </a:solidFill>
              </a:rPr>
              <a:t>Sulfamide</a:t>
            </a:r>
          </a:p>
          <a:p>
            <a:r>
              <a:rPr lang="fr-FR" sz="2400" dirty="0" smtClean="0">
                <a:solidFill>
                  <a:srgbClr val="000000"/>
                </a:solidFill>
              </a:rPr>
              <a:t>Acétanilide</a:t>
            </a:r>
          </a:p>
          <a:p>
            <a:r>
              <a:rPr lang="fr-FR" sz="2400" dirty="0" err="1" smtClean="0">
                <a:solidFill>
                  <a:srgbClr val="000000"/>
                </a:solidFill>
              </a:rPr>
              <a:t>Phénacétine</a:t>
            </a:r>
            <a:endParaRPr lang="fr-FR" sz="2400" dirty="0">
              <a:solidFill>
                <a:srgbClr val="000000"/>
              </a:solidFill>
            </a:endParaRPr>
          </a:p>
        </p:txBody>
      </p:sp>
      <p:cxnSp>
        <p:nvCxnSpPr>
          <p:cNvPr id="38" name="Connecteur droit avec flèche 37"/>
          <p:cNvCxnSpPr/>
          <p:nvPr/>
        </p:nvCxnSpPr>
        <p:spPr>
          <a:xfrm>
            <a:off x="3046313" y="4570420"/>
            <a:ext cx="2071702"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9" name="Rectangle 38"/>
          <p:cNvSpPr/>
          <p:nvPr/>
        </p:nvSpPr>
        <p:spPr>
          <a:xfrm>
            <a:off x="5260891" y="4357694"/>
            <a:ext cx="3097323" cy="461665"/>
          </a:xfrm>
          <a:prstGeom prst="rect">
            <a:avLst/>
          </a:prstGeom>
        </p:spPr>
        <p:txBody>
          <a:bodyPr wrap="none">
            <a:spAutoFit/>
          </a:bodyPr>
          <a:lstStyle/>
          <a:p>
            <a:r>
              <a:rPr lang="fr-FR" sz="2400" dirty="0" err="1" smtClean="0">
                <a:solidFill>
                  <a:srgbClr val="000000"/>
                </a:solidFill>
              </a:rPr>
              <a:t>Méthémoglobinisants</a:t>
            </a:r>
            <a:endParaRPr lang="fr-FR" sz="2400" dirty="0">
              <a:solidFill>
                <a:srgbClr val="000000"/>
              </a:solidFill>
            </a:endParaRPr>
          </a:p>
        </p:txBody>
      </p:sp>
      <p:sp>
        <p:nvSpPr>
          <p:cNvPr id="1025" name="Rectangle 1"/>
          <p:cNvSpPr>
            <a:spLocks noChangeArrowheads="1"/>
          </p:cNvSpPr>
          <p:nvPr/>
        </p:nvSpPr>
        <p:spPr bwMode="auto">
          <a:xfrm>
            <a:off x="3286116" y="5451836"/>
            <a:ext cx="1643074" cy="1406188"/>
          </a:xfrm>
          <a:prstGeom prst="star6">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228600" algn="l"/>
              </a:tabLst>
            </a:pPr>
            <a:r>
              <a:rPr lang="fr-FR" sz="2000" dirty="0" smtClean="0">
                <a:solidFill>
                  <a:schemeClr val="tx1"/>
                </a:solidFill>
                <a:ea typeface="Calibri" pitchFamily="34" charset="0"/>
                <a:cs typeface="Times New Roman" pitchFamily="18" charset="0"/>
              </a:rPr>
              <a:t>A</a:t>
            </a:r>
            <a:r>
              <a:rPr kumimoji="0" lang="fr-FR" sz="2000" b="0" i="0" u="none" strike="noStrike" cap="none" normalizeH="0" baseline="0" dirty="0" smtClean="0">
                <a:ln>
                  <a:noFill/>
                </a:ln>
                <a:solidFill>
                  <a:schemeClr val="tx1"/>
                </a:solidFill>
                <a:effectLst/>
                <a:ea typeface="Calibri" pitchFamily="34" charset="0"/>
                <a:cs typeface="Times New Roman" pitchFamily="18" charset="0"/>
              </a:rPr>
              <a:t>ction</a:t>
            </a:r>
            <a:r>
              <a:rPr kumimoji="0" lang="fr-FR" sz="2000" b="0" i="0" u="none" strike="noStrike" cap="none" normalizeH="0" dirty="0" smtClean="0">
                <a:ln>
                  <a:noFill/>
                </a:ln>
                <a:solidFill>
                  <a:schemeClr val="tx1"/>
                </a:solidFill>
                <a:effectLst/>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ea typeface="Calibri" pitchFamily="34" charset="0"/>
                <a:cs typeface="Times New Roman" pitchFamily="18" charset="0"/>
              </a:rPr>
              <a:t>intense</a:t>
            </a:r>
            <a:endParaRPr kumimoji="0" lang="fr-FR" sz="2000" b="0" i="0" u="none" strike="noStrike" cap="none" normalizeH="0" baseline="0" dirty="0" smtClean="0">
              <a:ln>
                <a:noFill/>
              </a:ln>
              <a:solidFill>
                <a:schemeClr val="tx1"/>
              </a:solidFill>
              <a:effectLst/>
              <a:cs typeface="Arial" pitchFamily="34" charset="0"/>
            </a:endParaRPr>
          </a:p>
        </p:txBody>
      </p:sp>
      <p:sp>
        <p:nvSpPr>
          <p:cNvPr id="40" name="Plus 39"/>
          <p:cNvSpPr/>
          <p:nvPr/>
        </p:nvSpPr>
        <p:spPr>
          <a:xfrm>
            <a:off x="3657600" y="3500438"/>
            <a:ext cx="914400" cy="914400"/>
          </a:xfrm>
          <a:prstGeom prst="mathPlus">
            <a:avLst>
              <a:gd name="adj1" fmla="val 11399"/>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41" name="Égal 40"/>
          <p:cNvSpPr/>
          <p:nvPr/>
        </p:nvSpPr>
        <p:spPr>
          <a:xfrm rot="16200000">
            <a:off x="3757610" y="4614875"/>
            <a:ext cx="714380" cy="914400"/>
          </a:xfrm>
          <a:prstGeom prst="mathEqual">
            <a:avLst>
              <a:gd name="adj1" fmla="val 6853"/>
              <a:gd name="adj2" fmla="val 12121"/>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17" name="Rectangle 16"/>
          <p:cNvSpPr/>
          <p:nvPr/>
        </p:nvSpPr>
        <p:spPr>
          <a:xfrm>
            <a:off x="4925102" y="5924097"/>
            <a:ext cx="1361398" cy="461665"/>
          </a:xfrm>
          <a:prstGeom prst="rect">
            <a:avLst/>
          </a:prstGeom>
        </p:spPr>
        <p:txBody>
          <a:bodyPr wrap="none">
            <a:spAutoFit/>
          </a:bodyPr>
          <a:lstStyle/>
          <a:p>
            <a:r>
              <a:rPr lang="fr-FR" sz="2400" dirty="0" smtClean="0">
                <a:solidFill>
                  <a:schemeClr val="accent3">
                    <a:lumMod val="60000"/>
                    <a:lumOff val="40000"/>
                  </a:schemeClr>
                </a:solidFill>
              </a:rPr>
              <a:t>Cyanose </a:t>
            </a:r>
            <a:endParaRPr lang="fr-FR" sz="2400" dirty="0">
              <a:solidFill>
                <a:schemeClr val="accent3">
                  <a:lumMod val="60000"/>
                  <a:lumOff val="40000"/>
                </a:schemeClr>
              </a:solidFill>
            </a:endParaRPr>
          </a:p>
        </p:txBody>
      </p:sp>
      <p:pic>
        <p:nvPicPr>
          <p:cNvPr id="2056" name="Picture 8" descr="http://www.e-semio.uvsq.fr/modules/cardio/img/cyanose_lyon.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86500" y="5067299"/>
            <a:ext cx="2857500" cy="17907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3543559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xit" presetSubtype="0" fill="hold" grpId="1" nodeType="clickEffect">
                                  <p:stCondLst>
                                    <p:cond delay="0"/>
                                  </p:stCondLst>
                                  <p:childTnLst>
                                    <p:animEffect transition="out" filter="fade">
                                      <p:cBhvr>
                                        <p:cTn id="13" dur="1000"/>
                                        <p:tgtEl>
                                          <p:spTgt spid="22"/>
                                        </p:tgtEl>
                                      </p:cBhvr>
                                    </p:animEffect>
                                    <p:anim calcmode="lin" valueType="num">
                                      <p:cBhvr>
                                        <p:cTn id="14" dur="1000"/>
                                        <p:tgtEl>
                                          <p:spTgt spid="22"/>
                                        </p:tgtEl>
                                        <p:attrNameLst>
                                          <p:attrName>ppt_x</p:attrName>
                                        </p:attrNameLst>
                                      </p:cBhvr>
                                      <p:tavLst>
                                        <p:tav tm="0">
                                          <p:val>
                                            <p:strVal val="ppt_x"/>
                                          </p:val>
                                        </p:tav>
                                        <p:tav tm="100000">
                                          <p:val>
                                            <p:strVal val="ppt_x"/>
                                          </p:val>
                                        </p:tav>
                                      </p:tavLst>
                                    </p:anim>
                                    <p:anim calcmode="lin" valueType="num">
                                      <p:cBhvr>
                                        <p:cTn id="15" dur="100" decel="100000"/>
                                        <p:tgtEl>
                                          <p:spTgt spid="22"/>
                                        </p:tgtEl>
                                        <p:attrNameLst>
                                          <p:attrName>ppt_y</p:attrName>
                                        </p:attrNameLst>
                                      </p:cBhvr>
                                      <p:tavLst>
                                        <p:tav tm="0">
                                          <p:val>
                                            <p:strVal val="ppt_y"/>
                                          </p:val>
                                        </p:tav>
                                        <p:tav tm="100000">
                                          <p:val>
                                            <p:strVal val="ppt_y-.03"/>
                                          </p:val>
                                        </p:tav>
                                      </p:tavLst>
                                    </p:anim>
                                    <p:anim calcmode="lin" valueType="num">
                                      <p:cBhvr>
                                        <p:cTn id="16" dur="900" accel="100000">
                                          <p:stCondLst>
                                            <p:cond delay="100"/>
                                          </p:stCondLst>
                                        </p:cTn>
                                        <p:tgtEl>
                                          <p:spTgt spid="22"/>
                                        </p:tgtEl>
                                        <p:attrNameLst>
                                          <p:attrName>ppt_y</p:attrName>
                                        </p:attrNameLst>
                                      </p:cBhvr>
                                      <p:tavLst>
                                        <p:tav tm="0">
                                          <p:val>
                                            <p:strVal val="ppt_y"/>
                                          </p:val>
                                        </p:tav>
                                        <p:tav tm="100000">
                                          <p:val>
                                            <p:strVal val="ppt_y+1"/>
                                          </p:val>
                                        </p:tav>
                                      </p:tavLst>
                                    </p:anim>
                                    <p:set>
                                      <p:cBhvr>
                                        <p:cTn id="17" dur="1" fill="hold">
                                          <p:stCondLst>
                                            <p:cond delay="999"/>
                                          </p:stCondLst>
                                        </p:cTn>
                                        <p:tgtEl>
                                          <p:spTgt spid="22"/>
                                        </p:tgtEl>
                                        <p:attrNameLst>
                                          <p:attrName>style.visibility</p:attrName>
                                        </p:attrNameLst>
                                      </p:cBhvr>
                                      <p:to>
                                        <p:strVal val="hidden"/>
                                      </p:to>
                                    </p:set>
                                  </p:childTnLst>
                                </p:cTn>
                              </p:par>
                              <p:par>
                                <p:cTn id="18" presetID="47"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1000" fill="hold"/>
                                        <p:tgtEl>
                                          <p:spTgt spid="32"/>
                                        </p:tgtEl>
                                        <p:attrNameLst>
                                          <p:attrName>ppt_w</p:attrName>
                                        </p:attrNameLst>
                                      </p:cBhvr>
                                      <p:tavLst>
                                        <p:tav tm="0">
                                          <p:val>
                                            <p:strVal val="#ppt_w*0.70"/>
                                          </p:val>
                                        </p:tav>
                                        <p:tav tm="100000">
                                          <p:val>
                                            <p:strVal val="#ppt_w"/>
                                          </p:val>
                                        </p:tav>
                                      </p:tavLst>
                                    </p:anim>
                                    <p:anim calcmode="lin" valueType="num">
                                      <p:cBhvr>
                                        <p:cTn id="28" dur="1000" fill="hold"/>
                                        <p:tgtEl>
                                          <p:spTgt spid="32"/>
                                        </p:tgtEl>
                                        <p:attrNameLst>
                                          <p:attrName>ppt_h</p:attrName>
                                        </p:attrNameLst>
                                      </p:cBhvr>
                                      <p:tavLst>
                                        <p:tav tm="0">
                                          <p:val>
                                            <p:strVal val="#ppt_h"/>
                                          </p:val>
                                        </p:tav>
                                        <p:tav tm="100000">
                                          <p:val>
                                            <p:strVal val="#ppt_h"/>
                                          </p:val>
                                        </p:tav>
                                      </p:tavLst>
                                    </p:anim>
                                    <p:animEffect transition="in" filter="fade">
                                      <p:cBhvr>
                                        <p:cTn id="29" dur="10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1000" fill="hold"/>
                                        <p:tgtEl>
                                          <p:spTgt spid="36"/>
                                        </p:tgtEl>
                                        <p:attrNameLst>
                                          <p:attrName>ppt_w</p:attrName>
                                        </p:attrNameLst>
                                      </p:cBhvr>
                                      <p:tavLst>
                                        <p:tav tm="0">
                                          <p:val>
                                            <p:strVal val="#ppt_w*0.70"/>
                                          </p:val>
                                        </p:tav>
                                        <p:tav tm="100000">
                                          <p:val>
                                            <p:strVal val="#ppt_w"/>
                                          </p:val>
                                        </p:tav>
                                      </p:tavLst>
                                    </p:anim>
                                    <p:anim calcmode="lin" valueType="num">
                                      <p:cBhvr>
                                        <p:cTn id="35" dur="1000" fill="hold"/>
                                        <p:tgtEl>
                                          <p:spTgt spid="36"/>
                                        </p:tgtEl>
                                        <p:attrNameLst>
                                          <p:attrName>ppt_h</p:attrName>
                                        </p:attrNameLst>
                                      </p:cBhvr>
                                      <p:tavLst>
                                        <p:tav tm="0">
                                          <p:val>
                                            <p:strVal val="#ppt_h"/>
                                          </p:val>
                                        </p:tav>
                                        <p:tav tm="100000">
                                          <p:val>
                                            <p:strVal val="#ppt_h"/>
                                          </p:val>
                                        </p:tav>
                                      </p:tavLst>
                                    </p:anim>
                                    <p:animEffect transition="in" filter="fade">
                                      <p:cBhvr>
                                        <p:cTn id="36" dur="1000"/>
                                        <p:tgtEl>
                                          <p:spTgt spid="36"/>
                                        </p:tgtEl>
                                      </p:cBhvr>
                                    </p:animEffect>
                                  </p:childTnLst>
                                </p:cTn>
                              </p:par>
                            </p:childTnLst>
                          </p:cTn>
                        </p:par>
                        <p:par>
                          <p:cTn id="37" fill="hold">
                            <p:stCondLst>
                              <p:cond delay="1000"/>
                            </p:stCondLst>
                            <p:childTnLst>
                              <p:par>
                                <p:cTn id="38" presetID="23" presetClass="entr" presetSubtype="16"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1000" fill="hold"/>
                                        <p:tgtEl>
                                          <p:spTgt spid="33"/>
                                        </p:tgtEl>
                                        <p:attrNameLst>
                                          <p:attrName>ppt_x</p:attrName>
                                        </p:attrNameLst>
                                      </p:cBhvr>
                                      <p:tavLst>
                                        <p:tav tm="0">
                                          <p:val>
                                            <p:strVal val="#ppt_x-.2"/>
                                          </p:val>
                                        </p:tav>
                                        <p:tav tm="100000">
                                          <p:val>
                                            <p:strVal val="#ppt_x"/>
                                          </p:val>
                                        </p:tav>
                                      </p:tavLst>
                                    </p:anim>
                                    <p:anim calcmode="lin" valueType="num">
                                      <p:cBhvr>
                                        <p:cTn id="47"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3"/>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1000" fill="hold"/>
                                        <p:tgtEl>
                                          <p:spTgt spid="35"/>
                                        </p:tgtEl>
                                        <p:attrNameLst>
                                          <p:attrName>ppt_w</p:attrName>
                                        </p:attrNameLst>
                                      </p:cBhvr>
                                      <p:tavLst>
                                        <p:tav tm="0">
                                          <p:val>
                                            <p:strVal val="#ppt_w*0.70"/>
                                          </p:val>
                                        </p:tav>
                                        <p:tav tm="100000">
                                          <p:val>
                                            <p:strVal val="#ppt_w"/>
                                          </p:val>
                                        </p:tav>
                                      </p:tavLst>
                                    </p:anim>
                                    <p:anim calcmode="lin" valueType="num">
                                      <p:cBhvr>
                                        <p:cTn id="52" dur="1000" fill="hold"/>
                                        <p:tgtEl>
                                          <p:spTgt spid="35"/>
                                        </p:tgtEl>
                                        <p:attrNameLst>
                                          <p:attrName>ppt_h</p:attrName>
                                        </p:attrNameLst>
                                      </p:cBhvr>
                                      <p:tavLst>
                                        <p:tav tm="0">
                                          <p:val>
                                            <p:strVal val="#ppt_h"/>
                                          </p:val>
                                        </p:tav>
                                        <p:tav tm="100000">
                                          <p:val>
                                            <p:strVal val="#ppt_h"/>
                                          </p:val>
                                        </p:tav>
                                      </p:tavLst>
                                    </p:anim>
                                    <p:animEffect transition="in" filter="fade">
                                      <p:cBhvr>
                                        <p:cTn id="53" dur="10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mph" presetSubtype="0" grpId="1" nodeType="clickEffect">
                                  <p:stCondLst>
                                    <p:cond delay="0"/>
                                  </p:stCondLst>
                                  <p:childTnLst>
                                    <p:set>
                                      <p:cBhvr rctx="PPT">
                                        <p:cTn id="57" dur="indefinite"/>
                                        <p:tgtEl>
                                          <p:spTgt spid="36"/>
                                        </p:tgtEl>
                                        <p:attrNameLst>
                                          <p:attrName>style.opacity</p:attrName>
                                        </p:attrNameLst>
                                      </p:cBhvr>
                                      <p:to>
                                        <p:strVal val="0.5"/>
                                      </p:to>
                                    </p:set>
                                    <p:animEffect filter="image" prLst="opacity: 0.5">
                                      <p:cBhvr rctx="IE">
                                        <p:cTn id="58" dur="indefinite"/>
                                        <p:tgtEl>
                                          <p:spTgt spid="36"/>
                                        </p:tgtEl>
                                      </p:cBhvr>
                                    </p:animEffect>
                                  </p:childTnLst>
                                </p:cTn>
                              </p:par>
                              <p:par>
                                <p:cTn id="59" presetID="9" presetClass="emph" presetSubtype="0" grpId="1" nodeType="withEffect">
                                  <p:stCondLst>
                                    <p:cond delay="0"/>
                                  </p:stCondLst>
                                  <p:childTnLst>
                                    <p:set>
                                      <p:cBhvr rctx="PPT">
                                        <p:cTn id="60" dur="indefinite"/>
                                        <p:tgtEl>
                                          <p:spTgt spid="34"/>
                                        </p:tgtEl>
                                        <p:attrNameLst>
                                          <p:attrName>style.opacity</p:attrName>
                                        </p:attrNameLst>
                                      </p:cBhvr>
                                      <p:to>
                                        <p:strVal val="0.5"/>
                                      </p:to>
                                    </p:set>
                                    <p:animEffect filter="image" prLst="opacity: 0.5">
                                      <p:cBhvr rctx="IE">
                                        <p:cTn id="61" dur="indefinite"/>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mph" presetSubtype="0" fill="hold" grpId="1" nodeType="clickEffect">
                                  <p:stCondLst>
                                    <p:cond delay="0"/>
                                  </p:stCondLst>
                                  <p:childTnLst>
                                    <p:animScale>
                                      <p:cBhvr>
                                        <p:cTn id="65" dur="2000" fill="hold"/>
                                        <p:tgtEl>
                                          <p:spTgt spid="32"/>
                                        </p:tgtEl>
                                      </p:cBhvr>
                                      <p:by x="150000" y="150000"/>
                                    </p:animScale>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 calcmode="lin" valueType="num">
                                      <p:cBhvr>
                                        <p:cTn id="70" dur="500" fill="hold"/>
                                        <p:tgtEl>
                                          <p:spTgt spid="40"/>
                                        </p:tgtEl>
                                        <p:attrNameLst>
                                          <p:attrName>ppt_w</p:attrName>
                                        </p:attrNameLst>
                                      </p:cBhvr>
                                      <p:tavLst>
                                        <p:tav tm="0">
                                          <p:val>
                                            <p:fltVal val="0"/>
                                          </p:val>
                                        </p:tav>
                                        <p:tav tm="100000">
                                          <p:val>
                                            <p:strVal val="#ppt_w"/>
                                          </p:val>
                                        </p:tav>
                                      </p:tavLst>
                                    </p:anim>
                                    <p:anim calcmode="lin" valueType="num">
                                      <p:cBhvr>
                                        <p:cTn id="71"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9" presetClass="entr" presetSubtype="0" fill="hold" grpId="0" nodeType="click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1000" fill="hold"/>
                                        <p:tgtEl>
                                          <p:spTgt spid="37"/>
                                        </p:tgtEl>
                                        <p:attrNameLst>
                                          <p:attrName>ppt_x</p:attrName>
                                        </p:attrNameLst>
                                      </p:cBhvr>
                                      <p:tavLst>
                                        <p:tav tm="0">
                                          <p:val>
                                            <p:strVal val="#ppt_x-.2"/>
                                          </p:val>
                                        </p:tav>
                                        <p:tav tm="100000">
                                          <p:val>
                                            <p:strVal val="#ppt_x"/>
                                          </p:val>
                                        </p:tav>
                                      </p:tavLst>
                                    </p:anim>
                                    <p:anim calcmode="lin" valueType="num">
                                      <p:cBhvr>
                                        <p:cTn id="77"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78" dur="10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nodeType="click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ppt_x</p:attrName>
                                        </p:attrNameLst>
                                      </p:cBhvr>
                                      <p:tavLst>
                                        <p:tav tm="0">
                                          <p:val>
                                            <p:strVal val="#ppt_x-.2"/>
                                          </p:val>
                                        </p:tav>
                                        <p:tav tm="100000">
                                          <p:val>
                                            <p:strVal val="#ppt_x"/>
                                          </p:val>
                                        </p:tav>
                                      </p:tavLst>
                                    </p:anim>
                                    <p:anim calcmode="lin" valueType="num">
                                      <p:cBhvr>
                                        <p:cTn id="84"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85" dur="1000"/>
                                        <p:tgtEl>
                                          <p:spTgt spid="38"/>
                                        </p:tgtEl>
                                      </p:cBhvr>
                                    </p:animEffect>
                                  </p:childTnLst>
                                </p:cTn>
                              </p:par>
                              <p:par>
                                <p:cTn id="86" presetID="29" presetClass="entr" presetSubtype="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1000" fill="hold"/>
                                        <p:tgtEl>
                                          <p:spTgt spid="39"/>
                                        </p:tgtEl>
                                        <p:attrNameLst>
                                          <p:attrName>ppt_x</p:attrName>
                                        </p:attrNameLst>
                                      </p:cBhvr>
                                      <p:tavLst>
                                        <p:tav tm="0">
                                          <p:val>
                                            <p:strVal val="#ppt_x-.2"/>
                                          </p:val>
                                        </p:tav>
                                        <p:tav tm="100000">
                                          <p:val>
                                            <p:strVal val="#ppt_x"/>
                                          </p:val>
                                        </p:tav>
                                      </p:tavLst>
                                    </p:anim>
                                    <p:anim calcmode="lin" valueType="num">
                                      <p:cBhvr>
                                        <p:cTn id="89"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90" dur="1000"/>
                                        <p:tgtEl>
                                          <p:spTgt spid="39"/>
                                        </p:tgtEl>
                                      </p:cBhvr>
                                    </p:animEffect>
                                  </p:childTnLst>
                                </p:cTn>
                              </p:par>
                            </p:childTnLst>
                          </p:cTn>
                        </p:par>
                      </p:childTnLst>
                    </p:cTn>
                  </p:par>
                  <p:par>
                    <p:cTn id="91" fill="hold">
                      <p:stCondLst>
                        <p:cond delay="indefinite"/>
                      </p:stCondLst>
                      <p:childTnLst>
                        <p:par>
                          <p:cTn id="92" fill="hold">
                            <p:stCondLst>
                              <p:cond delay="0"/>
                            </p:stCondLst>
                            <p:childTnLst>
                              <p:par>
                                <p:cTn id="93" presetID="18" presetClass="entr" presetSubtype="12" fill="hold" grpId="0" nodeType="click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strips(downLeft)">
                                      <p:cBhvr>
                                        <p:cTn id="95" dur="500"/>
                                        <p:tgtEl>
                                          <p:spTgt spid="41"/>
                                        </p:tgtEl>
                                      </p:cBhvr>
                                    </p:animEffect>
                                  </p:childTnLst>
                                </p:cTn>
                              </p:par>
                              <p:par>
                                <p:cTn id="96" presetID="23" presetClass="entr" presetSubtype="16" fill="hold" grpId="0" nodeType="withEffect">
                                  <p:stCondLst>
                                    <p:cond delay="0"/>
                                  </p:stCondLst>
                                  <p:childTnLst>
                                    <p:set>
                                      <p:cBhvr>
                                        <p:cTn id="97" dur="1" fill="hold">
                                          <p:stCondLst>
                                            <p:cond delay="0"/>
                                          </p:stCondLst>
                                        </p:cTn>
                                        <p:tgtEl>
                                          <p:spTgt spid="1025"/>
                                        </p:tgtEl>
                                        <p:attrNameLst>
                                          <p:attrName>style.visibility</p:attrName>
                                        </p:attrNameLst>
                                      </p:cBhvr>
                                      <p:to>
                                        <p:strVal val="visible"/>
                                      </p:to>
                                    </p:set>
                                    <p:anim calcmode="lin" valueType="num">
                                      <p:cBhvr>
                                        <p:cTn id="98" dur="500" fill="hold"/>
                                        <p:tgtEl>
                                          <p:spTgt spid="1025"/>
                                        </p:tgtEl>
                                        <p:attrNameLst>
                                          <p:attrName>ppt_w</p:attrName>
                                        </p:attrNameLst>
                                      </p:cBhvr>
                                      <p:tavLst>
                                        <p:tav tm="0">
                                          <p:val>
                                            <p:fltVal val="0"/>
                                          </p:val>
                                        </p:tav>
                                        <p:tav tm="100000">
                                          <p:val>
                                            <p:strVal val="#ppt_w"/>
                                          </p:val>
                                        </p:tav>
                                      </p:tavLst>
                                    </p:anim>
                                    <p:anim calcmode="lin" valueType="num">
                                      <p:cBhvr>
                                        <p:cTn id="99" dur="500" fill="hold"/>
                                        <p:tgtEl>
                                          <p:spTgt spid="1025"/>
                                        </p:tgtEl>
                                        <p:attrNameLst>
                                          <p:attrName>ppt_h</p:attrName>
                                        </p:attrNameLst>
                                      </p:cBhvr>
                                      <p:tavLst>
                                        <p:tav tm="0">
                                          <p:val>
                                            <p:fltVal val="0"/>
                                          </p:val>
                                        </p:tav>
                                        <p:tav tm="100000">
                                          <p:val>
                                            <p:strVal val="#ppt_h"/>
                                          </p:val>
                                        </p:tav>
                                      </p:tavLst>
                                    </p:anim>
                                  </p:childTnLst>
                                </p:cTn>
                              </p:par>
                            </p:childTnLst>
                          </p:cTn>
                        </p:par>
                        <p:par>
                          <p:cTn id="100" fill="hold">
                            <p:stCondLst>
                              <p:cond delay="500"/>
                            </p:stCondLst>
                            <p:childTnLst>
                              <p:par>
                                <p:cTn id="101" presetID="23" presetClass="emph" presetSubtype="0" fill="hold" grpId="1" nodeType="afterEffect">
                                  <p:stCondLst>
                                    <p:cond delay="0"/>
                                  </p:stCondLst>
                                  <p:childTnLst>
                                    <p:animClr clrSpc="hsl" dir="cw">
                                      <p:cBhvr override="childStyle">
                                        <p:cTn id="102" dur="500" fill="hold"/>
                                        <p:tgtEl>
                                          <p:spTgt spid="1025"/>
                                        </p:tgtEl>
                                        <p:attrNameLst>
                                          <p:attrName>style.color</p:attrName>
                                        </p:attrNameLst>
                                      </p:cBhvr>
                                      <p:by>
                                        <p:hsl h="10842353" s="0" l="0"/>
                                      </p:by>
                                    </p:animClr>
                                    <p:animClr clrSpc="hsl" dir="cw">
                                      <p:cBhvr>
                                        <p:cTn id="103" dur="500" fill="hold"/>
                                        <p:tgtEl>
                                          <p:spTgt spid="1025"/>
                                        </p:tgtEl>
                                        <p:attrNameLst>
                                          <p:attrName>fillcolor</p:attrName>
                                        </p:attrNameLst>
                                      </p:cBhvr>
                                      <p:by>
                                        <p:hsl h="10842353" s="0" l="0"/>
                                      </p:by>
                                    </p:animClr>
                                    <p:animClr clrSpc="hsl" dir="cw">
                                      <p:cBhvr>
                                        <p:cTn id="104" dur="500" fill="hold"/>
                                        <p:tgtEl>
                                          <p:spTgt spid="1025"/>
                                        </p:tgtEl>
                                        <p:attrNameLst>
                                          <p:attrName>stroke.color</p:attrName>
                                        </p:attrNameLst>
                                      </p:cBhvr>
                                      <p:by>
                                        <p:hsl h="10842353" s="0" l="0"/>
                                      </p:by>
                                    </p:animClr>
                                    <p:set>
                                      <p:cBhvr>
                                        <p:cTn id="105" dur="500" fill="hold"/>
                                        <p:tgtEl>
                                          <p:spTgt spid="1025"/>
                                        </p:tgtEl>
                                        <p:attrNameLst>
                                          <p:attrName>fill.type</p:attrName>
                                        </p:attrNameLst>
                                      </p:cBhvr>
                                      <p:to>
                                        <p:strVal val="solid"/>
                                      </p:to>
                                    </p:set>
                                  </p:childTnLst>
                                </p:cTn>
                              </p:par>
                            </p:childTnLst>
                          </p:cTn>
                        </p:par>
                      </p:childTnLst>
                    </p:cTn>
                  </p:par>
                  <p:par>
                    <p:cTn id="106" fill="hold">
                      <p:stCondLst>
                        <p:cond delay="indefinite"/>
                      </p:stCondLst>
                      <p:childTnLst>
                        <p:par>
                          <p:cTn id="107" fill="hold">
                            <p:stCondLst>
                              <p:cond delay="0"/>
                            </p:stCondLst>
                            <p:childTnLst>
                              <p:par>
                                <p:cTn id="108" presetID="29" presetClass="entr" presetSubtype="0" fill="hold" grpId="0" nodeType="clickEffect">
                                  <p:stCondLst>
                                    <p:cond delay="0"/>
                                  </p:stCondLst>
                                  <p:childTnLst>
                                    <p:set>
                                      <p:cBhvr>
                                        <p:cTn id="109" dur="1" fill="hold">
                                          <p:stCondLst>
                                            <p:cond delay="0"/>
                                          </p:stCondLst>
                                        </p:cTn>
                                        <p:tgtEl>
                                          <p:spTgt spid="17"/>
                                        </p:tgtEl>
                                        <p:attrNameLst>
                                          <p:attrName>style.visibility</p:attrName>
                                        </p:attrNameLst>
                                      </p:cBhvr>
                                      <p:to>
                                        <p:strVal val="visible"/>
                                      </p:to>
                                    </p:set>
                                    <p:anim calcmode="lin" valueType="num">
                                      <p:cBhvr>
                                        <p:cTn id="110" dur="1000" fill="hold"/>
                                        <p:tgtEl>
                                          <p:spTgt spid="17"/>
                                        </p:tgtEl>
                                        <p:attrNameLst>
                                          <p:attrName>ppt_x</p:attrName>
                                        </p:attrNameLst>
                                      </p:cBhvr>
                                      <p:tavLst>
                                        <p:tav tm="0">
                                          <p:val>
                                            <p:strVal val="#ppt_x-.2"/>
                                          </p:val>
                                        </p:tav>
                                        <p:tav tm="100000">
                                          <p:val>
                                            <p:strVal val="#ppt_x"/>
                                          </p:val>
                                        </p:tav>
                                      </p:tavLst>
                                    </p:anim>
                                    <p:anim calcmode="lin" valueType="num">
                                      <p:cBhvr>
                                        <p:cTn id="111"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12" dur="1000"/>
                                        <p:tgtEl>
                                          <p:spTgt spid="17"/>
                                        </p:tgtEl>
                                      </p:cBhvr>
                                    </p:animEffect>
                                  </p:childTnLst>
                                </p:cTn>
                              </p:par>
                            </p:childTnLst>
                          </p:cTn>
                        </p:par>
                        <p:par>
                          <p:cTn id="113" fill="hold">
                            <p:stCondLst>
                              <p:cond delay="1000"/>
                            </p:stCondLst>
                            <p:childTnLst>
                              <p:par>
                                <p:cTn id="114" presetID="10" presetClass="entr" presetSubtype="0" fill="hold" nodeType="afterEffect">
                                  <p:stCondLst>
                                    <p:cond delay="0"/>
                                  </p:stCondLst>
                                  <p:childTnLst>
                                    <p:set>
                                      <p:cBhvr>
                                        <p:cTn id="115" dur="1" fill="hold">
                                          <p:stCondLst>
                                            <p:cond delay="0"/>
                                          </p:stCondLst>
                                        </p:cTn>
                                        <p:tgtEl>
                                          <p:spTgt spid="2056"/>
                                        </p:tgtEl>
                                        <p:attrNameLst>
                                          <p:attrName>style.visibility</p:attrName>
                                        </p:attrNameLst>
                                      </p:cBhvr>
                                      <p:to>
                                        <p:strVal val="visible"/>
                                      </p:to>
                                    </p:set>
                                    <p:animEffect transition="in" filter="fade">
                                      <p:cBhvr>
                                        <p:cTn id="116"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32" grpId="0" animBg="1"/>
      <p:bldP spid="32" grpId="1" animBg="1"/>
      <p:bldP spid="34" grpId="0" animBg="1"/>
      <p:bldP spid="34" grpId="1" animBg="1"/>
      <p:bldP spid="35" grpId="0" animBg="1"/>
      <p:bldP spid="36" grpId="0" animBg="1"/>
      <p:bldP spid="36" grpId="1" animBg="1"/>
      <p:bldP spid="37" grpId="0"/>
      <p:bldP spid="39" grpId="0"/>
      <p:bldP spid="1025" grpId="0" animBg="1"/>
      <p:bldP spid="1025" grpId="1" animBg="1"/>
      <p:bldP spid="40" grpId="0" animBg="1"/>
      <p:bldP spid="41"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285720" y="428604"/>
            <a:ext cx="6715172" cy="723896"/>
          </a:xfrm>
          <a:prstGeom prst="homePlate">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b" anchorCtr="0" compatLnSpc="1">
            <a:prstTxWarp prst="textNoShape">
              <a:avLst/>
            </a:prstTxWarp>
          </a:bodyPr>
          <a:lstStyle/>
          <a:p>
            <a:pPr lvl="0" algn="ctr" fontAlgn="base">
              <a:spcBef>
                <a:spcPct val="0"/>
              </a:spcBef>
              <a:spcAft>
                <a:spcPct val="0"/>
              </a:spcAft>
            </a:pPr>
            <a:r>
              <a:rPr lang="fr-FR" sz="3600" dirty="0" smtClean="0"/>
              <a:t>Apparition d'un nouvel effet </a:t>
            </a:r>
            <a:endParaRPr kumimoji="0" lang="fr-FR" sz="3600" b="0" i="0" u="none" strike="noStrike" kern="0" cap="none" spc="0" normalizeH="0" baseline="0" noProof="0" dirty="0">
              <a:ln>
                <a:noFill/>
              </a:ln>
              <a:solidFill>
                <a:schemeClr val="dk1"/>
              </a:solidFill>
              <a:effectLst/>
              <a:uLnTx/>
              <a:uFillTx/>
              <a:latin typeface="+mn-lt"/>
              <a:ea typeface="+mn-ea"/>
              <a:cs typeface="+mn-cs"/>
            </a:endParaRPr>
          </a:p>
        </p:txBody>
      </p:sp>
      <p:grpSp>
        <p:nvGrpSpPr>
          <p:cNvPr id="5" name="Groupe 9"/>
          <p:cNvGrpSpPr/>
          <p:nvPr/>
        </p:nvGrpSpPr>
        <p:grpSpPr>
          <a:xfrm>
            <a:off x="500034" y="1681451"/>
            <a:ext cx="4572032" cy="649440"/>
            <a:chOff x="350046" y="1098568"/>
            <a:chExt cx="4900646" cy="649440"/>
          </a:xfrm>
        </p:grpSpPr>
        <p:sp>
          <p:nvSpPr>
            <p:cNvPr id="6" name="Rectangle à coins arrondis 5"/>
            <p:cNvSpPr/>
            <p:nvPr/>
          </p:nvSpPr>
          <p:spPr>
            <a:xfrm>
              <a:off x="350046" y="1098568"/>
              <a:ext cx="4900646" cy="649440"/>
            </a:xfrm>
            <a:prstGeom prst="roundRect">
              <a:avLst/>
            </a:prstGeom>
          </p:spPr>
          <p:style>
            <a:lnRef idx="0">
              <a:schemeClr val="accent3"/>
            </a:lnRef>
            <a:fillRef idx="3">
              <a:schemeClr val="accent3"/>
            </a:fillRef>
            <a:effectRef idx="3">
              <a:schemeClr val="accent3"/>
            </a:effectRef>
            <a:fontRef idx="minor">
              <a:schemeClr val="lt1"/>
            </a:fontRef>
          </p:style>
        </p:sp>
        <p:sp>
          <p:nvSpPr>
            <p:cNvPr id="7" name="Rectangle 6"/>
            <p:cNvSpPr/>
            <p:nvPr/>
          </p:nvSpPr>
          <p:spPr>
            <a:xfrm>
              <a:off x="381749" y="1130271"/>
              <a:ext cx="4837240" cy="586034"/>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85233" tIns="0" rIns="185233" bIns="0" numCol="1" spcCol="1270" anchor="ctr" anchorCtr="0">
              <a:noAutofit/>
            </a:bodyPr>
            <a:lstStyle/>
            <a:p>
              <a:pPr lvl="0" algn="ctr" defTabSz="1066800">
                <a:lnSpc>
                  <a:spcPct val="90000"/>
                </a:lnSpc>
                <a:spcBef>
                  <a:spcPct val="0"/>
                </a:spcBef>
                <a:spcAft>
                  <a:spcPct val="35000"/>
                </a:spcAft>
              </a:pPr>
              <a:r>
                <a:rPr lang="fr-FR" sz="2400" dirty="0" smtClean="0"/>
                <a:t>Les porphyries </a:t>
              </a:r>
              <a:r>
                <a:rPr lang="fr-FR" sz="2400" b="1" kern="1200" dirty="0" smtClean="0"/>
                <a:t> </a:t>
              </a:r>
            </a:p>
          </p:txBody>
        </p:sp>
      </p:grpSp>
      <p:cxnSp>
        <p:nvCxnSpPr>
          <p:cNvPr id="11" name="Connecteur droit avec flèche 10"/>
          <p:cNvCxnSpPr/>
          <p:nvPr/>
        </p:nvCxnSpPr>
        <p:spPr>
          <a:xfrm>
            <a:off x="2071670" y="1857364"/>
            <a:ext cx="1285884"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3" name="Rectangle 12"/>
          <p:cNvSpPr/>
          <p:nvPr/>
        </p:nvSpPr>
        <p:spPr>
          <a:xfrm>
            <a:off x="625228" y="4286256"/>
            <a:ext cx="3166316" cy="523220"/>
          </a:xfrm>
          <a:prstGeom prst="rect">
            <a:avLst/>
          </a:prstGeom>
        </p:spPr>
        <p:txBody>
          <a:bodyPr wrap="none">
            <a:spAutoFit/>
          </a:bodyPr>
          <a:lstStyle/>
          <a:p>
            <a:r>
              <a:rPr lang="fr-FR" sz="2800" b="1" dirty="0" smtClean="0">
                <a:solidFill>
                  <a:srgbClr val="000000"/>
                </a:solidFill>
              </a:rPr>
              <a:t>Les barbituriques</a:t>
            </a:r>
            <a:endParaRPr lang="fr-FR" sz="2800" b="1" dirty="0">
              <a:solidFill>
                <a:srgbClr val="000000"/>
              </a:solidFill>
            </a:endParaRPr>
          </a:p>
        </p:txBody>
      </p:sp>
      <p:pic>
        <p:nvPicPr>
          <p:cNvPr id="19" name="Picture 6"/>
          <p:cNvPicPr>
            <a:picLocks noChangeAspect="1" noChangeArrowheads="1"/>
          </p:cNvPicPr>
          <p:nvPr/>
        </p:nvPicPr>
        <p:blipFill>
          <a:blip r:embed="rId2" cstate="print"/>
          <a:srcRect/>
          <a:stretch>
            <a:fillRect/>
          </a:stretch>
        </p:blipFill>
        <p:spPr bwMode="auto">
          <a:xfrm>
            <a:off x="5715000" y="4814910"/>
            <a:ext cx="3048000" cy="1828800"/>
          </a:xfrm>
          <a:prstGeom prst="rect">
            <a:avLst/>
          </a:prstGeom>
          <a:noFill/>
          <a:ln w="9525">
            <a:noFill/>
            <a:miter lim="800000"/>
            <a:headEnd/>
            <a:tailEnd/>
          </a:ln>
        </p:spPr>
      </p:pic>
    </p:spTree>
    <p:extLst>
      <p:ext uri="{BB962C8B-B14F-4D97-AF65-F5344CB8AC3E}">
        <p14:creationId xmlns="" xmlns:p14="http://schemas.microsoft.com/office/powerpoint/2010/main" val="21626642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xit" presetSubtype="0" fill="hold" grpId="1" nodeType="clickEffect">
                                  <p:stCondLst>
                                    <p:cond delay="0"/>
                                  </p:stCondLst>
                                  <p:childTnLst>
                                    <p:animEffect transition="out" filter="fade">
                                      <p:cBhvr>
                                        <p:cTn id="20" dur="1000"/>
                                        <p:tgtEl>
                                          <p:spTgt spid="4"/>
                                        </p:tgtEl>
                                      </p:cBhvr>
                                    </p:animEffect>
                                    <p:anim calcmode="lin" valueType="num">
                                      <p:cBhvr>
                                        <p:cTn id="21" dur="1000"/>
                                        <p:tgtEl>
                                          <p:spTgt spid="4"/>
                                        </p:tgtEl>
                                        <p:attrNameLst>
                                          <p:attrName>ppt_x</p:attrName>
                                        </p:attrNameLst>
                                      </p:cBhvr>
                                      <p:tavLst>
                                        <p:tav tm="0">
                                          <p:val>
                                            <p:strVal val="ppt_x"/>
                                          </p:val>
                                        </p:tav>
                                        <p:tav tm="100000">
                                          <p:val>
                                            <p:strVal val="ppt_x"/>
                                          </p:val>
                                        </p:tav>
                                      </p:tavLst>
                                    </p:anim>
                                    <p:anim calcmode="lin" valueType="num">
                                      <p:cBhvr>
                                        <p:cTn id="22" dur="100" decel="100000"/>
                                        <p:tgtEl>
                                          <p:spTgt spid="4"/>
                                        </p:tgtEl>
                                        <p:attrNameLst>
                                          <p:attrName>ppt_y</p:attrName>
                                        </p:attrNameLst>
                                      </p:cBhvr>
                                      <p:tavLst>
                                        <p:tav tm="0">
                                          <p:val>
                                            <p:strVal val="ppt_y"/>
                                          </p:val>
                                        </p:tav>
                                        <p:tav tm="100000">
                                          <p:val>
                                            <p:strVal val="ppt_y-.03"/>
                                          </p:val>
                                        </p:tav>
                                      </p:tavLst>
                                    </p:anim>
                                    <p:anim calcmode="lin" valueType="num">
                                      <p:cBhvr>
                                        <p:cTn id="23" dur="900" accel="100000">
                                          <p:stCondLst>
                                            <p:cond delay="100"/>
                                          </p:stCondLst>
                                        </p:cTn>
                                        <p:tgtEl>
                                          <p:spTgt spid="4"/>
                                        </p:tgtEl>
                                        <p:attrNameLst>
                                          <p:attrName>ppt_y</p:attrName>
                                        </p:attrNameLst>
                                      </p:cBhvr>
                                      <p:tavLst>
                                        <p:tav tm="0">
                                          <p:val>
                                            <p:strVal val="ppt_y"/>
                                          </p:val>
                                        </p:tav>
                                        <p:tav tm="100000">
                                          <p:val>
                                            <p:strVal val="ppt_y+1"/>
                                          </p:val>
                                        </p:tav>
                                      </p:tavLst>
                                    </p:anim>
                                    <p:set>
                                      <p:cBhvr>
                                        <p:cTn id="24" dur="1" fill="hold">
                                          <p:stCondLst>
                                            <p:cond delay="999"/>
                                          </p:stCondLst>
                                        </p:cTn>
                                        <p:tgtEl>
                                          <p:spTgt spid="4"/>
                                        </p:tgtEl>
                                        <p:attrNameLst>
                                          <p:attrName>style.visibility</p:attrName>
                                        </p:attrNameLst>
                                      </p:cBhvr>
                                      <p:to>
                                        <p:strVal val="hidden"/>
                                      </p:to>
                                    </p:set>
                                  </p:childTnLst>
                                </p:cTn>
                              </p:par>
                              <p:par>
                                <p:cTn id="25" presetID="64" presetClass="path" presetSubtype="0" accel="50000" decel="50000" fill="hold" nodeType="withEffect">
                                  <p:stCondLst>
                                    <p:cond delay="0"/>
                                  </p:stCondLst>
                                  <p:childTnLst>
                                    <p:animMotion origin="layout" path="M 5E-6 -1.11111E-6 L -0.00069 -0.18079 " pathEditMode="relative" rAng="0" ptsTypes="AA">
                                      <p:cBhvr>
                                        <p:cTn id="26" dur="2000" fill="hold"/>
                                        <p:tgtEl>
                                          <p:spTgt spid="5"/>
                                        </p:tgtEl>
                                        <p:attrNameLst>
                                          <p:attrName>ppt_x</p:attrName>
                                          <p:attrName>ppt_y</p:attrName>
                                        </p:attrNameLst>
                                      </p:cBhvr>
                                      <p:rCtr x="0" y="-91"/>
                                    </p:animMotion>
                                  </p:childTnLst>
                                </p:cTn>
                              </p:par>
                              <p:par>
                                <p:cTn id="27" presetID="29"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ppt_x</p:attrName>
                                        </p:attrNameLst>
                                      </p:cBhvr>
                                      <p:tavLst>
                                        <p:tav tm="0">
                                          <p:val>
                                            <p:strVal val="#ppt_x-.2"/>
                                          </p:val>
                                        </p:tav>
                                        <p:tav tm="100000">
                                          <p:val>
                                            <p:strVal val="#ppt_x"/>
                                          </p:val>
                                        </p:tav>
                                      </p:tavLst>
                                    </p:anim>
                                    <p:anim calcmode="lin" valueType="num">
                                      <p:cBhvr>
                                        <p:cTn id="3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ppt_x</p:attrName>
                                        </p:attrNameLst>
                                      </p:cBhvr>
                                      <p:tavLst>
                                        <p:tav tm="0">
                                          <p:val>
                                            <p:strVal val="#ppt_x-.2"/>
                                          </p:val>
                                        </p:tav>
                                        <p:tav tm="100000">
                                          <p:val>
                                            <p:strVal val="#ppt_x"/>
                                          </p:val>
                                        </p:tav>
                                      </p:tavLst>
                                    </p:anim>
                                    <p:anim calcmode="lin" valueType="num">
                                      <p:cBhvr>
                                        <p:cTn id="3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3"/>
                                        </p:tgtEl>
                                      </p:cBhvr>
                                    </p:animEffect>
                                  </p:childTnLst>
                                </p:cTn>
                              </p:par>
                            </p:childTnLst>
                          </p:cTn>
                        </p:par>
                        <p:par>
                          <p:cTn id="39" fill="hold">
                            <p:stCondLst>
                              <p:cond delay="1000"/>
                            </p:stCondLst>
                            <p:childTnLst>
                              <p:par>
                                <p:cTn id="40" presetID="23" presetClass="entr" presetSubtype="16"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extLst>
              <p:ext uri="{D42A27DB-BD31-4B8C-83A1-F6EECF244321}">
                <p14:modId xmlns="" xmlns:p14="http://schemas.microsoft.com/office/powerpoint/2010/main" val="3036567600"/>
              </p:ext>
            </p:extLst>
          </p:nvPr>
        </p:nvGraphicFramePr>
        <p:xfrm>
          <a:off x="251520" y="1412776"/>
          <a:ext cx="8784976"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4993986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graphicEl>
                                              <a:dgm id="{B303936A-061E-4DE3-8814-131E01FC65DD}"/>
                                            </p:graphicEl>
                                          </p:spTgt>
                                        </p:tgtEl>
                                        <p:attrNameLst>
                                          <p:attrName>style.visibility</p:attrName>
                                        </p:attrNameLst>
                                      </p:cBhvr>
                                      <p:to>
                                        <p:strVal val="visible"/>
                                      </p:to>
                                    </p:set>
                                    <p:anim calcmode="lin" valueType="num">
                                      <p:cBhvr additive="base">
                                        <p:cTn id="7" dur="500" fill="hold"/>
                                        <p:tgtEl>
                                          <p:spTgt spid="8">
                                            <p:graphicEl>
                                              <a:dgm id="{B303936A-061E-4DE3-8814-131E01FC65D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graphicEl>
                                              <a:dgm id="{B303936A-061E-4DE3-8814-131E01FC65D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graphicEl>
                                              <a:dgm id="{C348DB50-875A-400E-8F6A-95072BB0C645}"/>
                                            </p:graphicEl>
                                          </p:spTgt>
                                        </p:tgtEl>
                                        <p:attrNameLst>
                                          <p:attrName>style.visibility</p:attrName>
                                        </p:attrNameLst>
                                      </p:cBhvr>
                                      <p:to>
                                        <p:strVal val="visible"/>
                                      </p:to>
                                    </p:set>
                                    <p:anim calcmode="lin" valueType="num">
                                      <p:cBhvr additive="base">
                                        <p:cTn id="13" dur="500" fill="hold"/>
                                        <p:tgtEl>
                                          <p:spTgt spid="8">
                                            <p:graphicEl>
                                              <a:dgm id="{C348DB50-875A-400E-8F6A-95072BB0C645}"/>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graphicEl>
                                              <a:dgm id="{C348DB50-875A-400E-8F6A-95072BB0C645}"/>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0076" y="500042"/>
            <a:ext cx="6329378" cy="846158"/>
          </a:xfrm>
          <a:prstGeom prst="frame">
            <a:avLst/>
          </a:prstGeo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fr-FR" sz="3200" b="0" dirty="0" smtClean="0"/>
              <a:t>Mécanismes de sensibilisation</a:t>
            </a:r>
            <a:r>
              <a:rPr lang="fr-FR" dirty="0" smtClean="0"/>
              <a:t> </a:t>
            </a:r>
            <a:endParaRPr lang="fr-FR" dirty="0"/>
          </a:p>
        </p:txBody>
      </p:sp>
      <p:sp>
        <p:nvSpPr>
          <p:cNvPr id="5" name="Pentagone 4"/>
          <p:cNvSpPr/>
          <p:nvPr/>
        </p:nvSpPr>
        <p:spPr>
          <a:xfrm>
            <a:off x="857224" y="2071678"/>
            <a:ext cx="2687484" cy="523220"/>
          </a:xfrm>
          <a:prstGeom prst="homePlate">
            <a:avLst/>
          </a:prstGeom>
        </p:spPr>
        <p:style>
          <a:lnRef idx="0">
            <a:schemeClr val="accent1"/>
          </a:lnRef>
          <a:fillRef idx="3">
            <a:schemeClr val="accent1"/>
          </a:fillRef>
          <a:effectRef idx="3">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Médicaments </a:t>
            </a:r>
            <a:endParaRPr lang="fr-F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Pentagone 6"/>
          <p:cNvSpPr/>
          <p:nvPr/>
        </p:nvSpPr>
        <p:spPr>
          <a:xfrm>
            <a:off x="857224" y="2071678"/>
            <a:ext cx="2786082" cy="523220"/>
          </a:xfrm>
          <a:prstGeom prst="homePlate">
            <a:avLst/>
          </a:prstGeom>
        </p:spPr>
        <p:style>
          <a:lnRef idx="0">
            <a:schemeClr val="accent1"/>
          </a:lnRef>
          <a:fillRef idx="3">
            <a:schemeClr val="accent1"/>
          </a:fillRef>
          <a:effectRef idx="3">
            <a:schemeClr val="accent1"/>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Haptènes</a:t>
            </a:r>
            <a:r>
              <a:rPr lang="fr-F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fr-F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Secteurs 7"/>
          <p:cNvSpPr/>
          <p:nvPr/>
        </p:nvSpPr>
        <p:spPr>
          <a:xfrm rot="13367595">
            <a:off x="4541105" y="1906282"/>
            <a:ext cx="918180" cy="902295"/>
          </a:xfrm>
          <a:prstGeom prst="pi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solidFill>
                <a:schemeClr val="tx1"/>
              </a:solidFill>
            </a:endParaRPr>
          </a:p>
        </p:txBody>
      </p:sp>
      <p:sp>
        <p:nvSpPr>
          <p:cNvPr id="9" name="Flèche vers le bas 8"/>
          <p:cNvSpPr/>
          <p:nvPr/>
        </p:nvSpPr>
        <p:spPr>
          <a:xfrm>
            <a:off x="4071934" y="3093534"/>
            <a:ext cx="357190" cy="83553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Ellipse 9"/>
          <p:cNvSpPr/>
          <p:nvPr/>
        </p:nvSpPr>
        <p:spPr>
          <a:xfrm>
            <a:off x="2604035" y="4214818"/>
            <a:ext cx="3325287" cy="519351"/>
          </a:xfrm>
          <a:prstGeom prst="ellipse">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fr-FR" dirty="0" smtClean="0"/>
              <a:t>Réponse immunitaire</a:t>
            </a:r>
            <a:endParaRPr lang="fr-FR" dirty="0"/>
          </a:p>
        </p:txBody>
      </p:sp>
      <p:sp>
        <p:nvSpPr>
          <p:cNvPr id="11" name="Flèche vers le bas 10"/>
          <p:cNvSpPr/>
          <p:nvPr/>
        </p:nvSpPr>
        <p:spPr>
          <a:xfrm>
            <a:off x="4071934" y="4950922"/>
            <a:ext cx="357190" cy="83553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2" name="Ellipse 11"/>
          <p:cNvSpPr/>
          <p:nvPr/>
        </p:nvSpPr>
        <p:spPr>
          <a:xfrm>
            <a:off x="3660363" y="6000768"/>
            <a:ext cx="1212630" cy="519351"/>
          </a:xfrm>
          <a:prstGeom prst="ellipse">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fr-FR" dirty="0" err="1" smtClean="0"/>
              <a:t>Ig</a:t>
            </a:r>
            <a:r>
              <a:rPr lang="fr-FR" dirty="0" smtClean="0"/>
              <a:t>    LT</a:t>
            </a:r>
            <a:endParaRPr lang="fr-FR" dirty="0"/>
          </a:p>
        </p:txBody>
      </p:sp>
      <p:sp>
        <p:nvSpPr>
          <p:cNvPr id="13" name="Ellipse 12"/>
          <p:cNvSpPr/>
          <p:nvPr/>
        </p:nvSpPr>
        <p:spPr>
          <a:xfrm>
            <a:off x="3469619" y="6000768"/>
            <a:ext cx="1594118" cy="519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fr-FR" dirty="0" smtClean="0"/>
              <a:t>HS type I</a:t>
            </a:r>
            <a:endParaRPr lang="fr-FR" dirty="0"/>
          </a:p>
        </p:txBody>
      </p:sp>
      <p:sp>
        <p:nvSpPr>
          <p:cNvPr id="14" name="Ellipse 13"/>
          <p:cNvSpPr/>
          <p:nvPr/>
        </p:nvSpPr>
        <p:spPr>
          <a:xfrm>
            <a:off x="3379454" y="6000768"/>
            <a:ext cx="1684283" cy="519351"/>
          </a:xfrm>
          <a:prstGeom prst="ellipse">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r-FR" dirty="0" smtClean="0"/>
              <a:t>HS type II</a:t>
            </a:r>
            <a:endParaRPr lang="fr-FR" dirty="0"/>
          </a:p>
        </p:txBody>
      </p:sp>
      <p:sp>
        <p:nvSpPr>
          <p:cNvPr id="15" name="Ellipse 14"/>
          <p:cNvSpPr/>
          <p:nvPr/>
        </p:nvSpPr>
        <p:spPr>
          <a:xfrm>
            <a:off x="3363305" y="6000767"/>
            <a:ext cx="1774448" cy="519351"/>
          </a:xfrm>
          <a:prstGeom prst="ellipse">
            <a:avLst/>
          </a:prstGeom>
        </p:spPr>
        <p:style>
          <a:lnRef idx="1">
            <a:schemeClr val="dk1"/>
          </a:lnRef>
          <a:fillRef idx="2">
            <a:schemeClr val="dk1"/>
          </a:fillRef>
          <a:effectRef idx="1">
            <a:schemeClr val="dk1"/>
          </a:effectRef>
          <a:fontRef idx="minor">
            <a:schemeClr val="dk1"/>
          </a:fontRef>
        </p:style>
        <p:txBody>
          <a:bodyPr wrap="none">
            <a:spAutoFit/>
          </a:bodyPr>
          <a:lstStyle/>
          <a:p>
            <a:r>
              <a:rPr lang="fr-FR" dirty="0" smtClean="0"/>
              <a:t>HS type III</a:t>
            </a:r>
            <a:endParaRPr lang="fr-FR" dirty="0"/>
          </a:p>
        </p:txBody>
      </p:sp>
      <p:sp>
        <p:nvSpPr>
          <p:cNvPr id="16" name="Ellipse 15"/>
          <p:cNvSpPr/>
          <p:nvPr/>
        </p:nvSpPr>
        <p:spPr>
          <a:xfrm>
            <a:off x="3363305" y="6000766"/>
            <a:ext cx="1810514" cy="519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fr-FR" dirty="0" smtClean="0"/>
              <a:t>HS type IV</a:t>
            </a:r>
            <a:endParaRPr lang="fr-FR" dirty="0"/>
          </a:p>
        </p:txBody>
      </p:sp>
    </p:spTree>
    <p:extLst>
      <p:ext uri="{BB962C8B-B14F-4D97-AF65-F5344CB8AC3E}">
        <p14:creationId xmlns="" xmlns:p14="http://schemas.microsoft.com/office/powerpoint/2010/main" val="176314971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1"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63" presetClass="path" presetSubtype="0" accel="50000" decel="50000" fill="hold" grpId="1" nodeType="withEffect">
                                  <p:stCondLst>
                                    <p:cond delay="0"/>
                                  </p:stCondLst>
                                  <p:childTnLst>
                                    <p:animMotion origin="layout" path="M -4.44444E-6 -1.11111E-6 L 0.15938 0.00278 " pathEditMode="relative" rAng="0" ptsTypes="AA">
                                      <p:cBhvr>
                                        <p:cTn id="24" dur="2000" fill="hold"/>
                                        <p:tgtEl>
                                          <p:spTgt spid="7"/>
                                        </p:tgtEl>
                                        <p:attrNameLst>
                                          <p:attrName>ppt_x</p:attrName>
                                          <p:attrName>ppt_y</p:attrName>
                                        </p:attrNameLst>
                                      </p:cBhvr>
                                      <p:rCtr x="8000" y="100"/>
                                    </p:animMotion>
                                  </p:childTnLst>
                                </p:cTn>
                              </p:par>
                            </p:childTnLst>
                          </p:cTn>
                        </p:par>
                        <p:par>
                          <p:cTn id="25" fill="hold">
                            <p:stCondLst>
                              <p:cond delay="2000"/>
                            </p:stCondLst>
                            <p:childTnLst>
                              <p:par>
                                <p:cTn id="26" presetID="23" presetClass="emph" presetSubtype="0" fill="hold" grpId="0" nodeType="afterEffect">
                                  <p:stCondLst>
                                    <p:cond delay="0"/>
                                  </p:stCondLst>
                                  <p:childTnLst>
                                    <p:animClr clrSpc="hsl" dir="cw">
                                      <p:cBhvr override="childStyle">
                                        <p:cTn id="27" dur="2000" fill="hold"/>
                                        <p:tgtEl>
                                          <p:spTgt spid="8"/>
                                        </p:tgtEl>
                                        <p:attrNameLst>
                                          <p:attrName>style.color</p:attrName>
                                        </p:attrNameLst>
                                      </p:cBhvr>
                                      <p:by>
                                        <p:hsl h="10842353" s="0" l="0"/>
                                      </p:by>
                                    </p:animClr>
                                    <p:animClr clrSpc="hsl" dir="cw">
                                      <p:cBhvr>
                                        <p:cTn id="28" dur="2000" fill="hold"/>
                                        <p:tgtEl>
                                          <p:spTgt spid="8"/>
                                        </p:tgtEl>
                                        <p:attrNameLst>
                                          <p:attrName>fillcolor</p:attrName>
                                        </p:attrNameLst>
                                      </p:cBhvr>
                                      <p:by>
                                        <p:hsl h="10842353" s="0" l="0"/>
                                      </p:by>
                                    </p:animClr>
                                    <p:animClr clrSpc="hsl" dir="cw">
                                      <p:cBhvr>
                                        <p:cTn id="29" dur="2000" fill="hold"/>
                                        <p:tgtEl>
                                          <p:spTgt spid="8"/>
                                        </p:tgtEl>
                                        <p:attrNameLst>
                                          <p:attrName>stroke.color</p:attrName>
                                        </p:attrNameLst>
                                      </p:cBhvr>
                                      <p:by>
                                        <p:hsl h="10842353" s="0" l="0"/>
                                      </p:by>
                                    </p:animClr>
                                    <p:set>
                                      <p:cBhvr>
                                        <p:cTn id="30" dur="2000" fill="hold"/>
                                        <p:tgtEl>
                                          <p:spTgt spid="8"/>
                                        </p:tgtEl>
                                        <p:attrNameLst>
                                          <p:attrName>fill.type</p:attrName>
                                        </p:attrNameLst>
                                      </p:cBhvr>
                                      <p:to>
                                        <p:strVal val="solid"/>
                                      </p:to>
                                    </p:set>
                                  </p:childTnLst>
                                </p:cTn>
                              </p:par>
                              <p:par>
                                <p:cTn id="31" presetID="23" presetClass="emph" presetSubtype="0" fill="hold" grpId="2" nodeType="withEffect">
                                  <p:stCondLst>
                                    <p:cond delay="0"/>
                                  </p:stCondLst>
                                  <p:childTnLst>
                                    <p:animClr clrSpc="hsl" dir="cw">
                                      <p:cBhvr override="childStyle">
                                        <p:cTn id="32" dur="2000" fill="hold"/>
                                        <p:tgtEl>
                                          <p:spTgt spid="7"/>
                                        </p:tgtEl>
                                        <p:attrNameLst>
                                          <p:attrName>style.color</p:attrName>
                                        </p:attrNameLst>
                                      </p:cBhvr>
                                      <p:by>
                                        <p:hsl h="10842353" s="0" l="0"/>
                                      </p:by>
                                    </p:animClr>
                                    <p:animClr clrSpc="hsl" dir="cw">
                                      <p:cBhvr>
                                        <p:cTn id="33" dur="2000" fill="hold"/>
                                        <p:tgtEl>
                                          <p:spTgt spid="7"/>
                                        </p:tgtEl>
                                        <p:attrNameLst>
                                          <p:attrName>fillcolor</p:attrName>
                                        </p:attrNameLst>
                                      </p:cBhvr>
                                      <p:by>
                                        <p:hsl h="10842353" s="0" l="0"/>
                                      </p:by>
                                    </p:animClr>
                                    <p:animClr clrSpc="hsl" dir="cw">
                                      <p:cBhvr>
                                        <p:cTn id="34" dur="2000" fill="hold"/>
                                        <p:tgtEl>
                                          <p:spTgt spid="7"/>
                                        </p:tgtEl>
                                        <p:attrNameLst>
                                          <p:attrName>stroke.color</p:attrName>
                                        </p:attrNameLst>
                                      </p:cBhvr>
                                      <p:by>
                                        <p:hsl h="10842353" s="0" l="0"/>
                                      </p:by>
                                    </p:animClr>
                                    <p:set>
                                      <p:cBhvr>
                                        <p:cTn id="35" dur="2000" fill="hold"/>
                                        <p:tgtEl>
                                          <p:spTgt spid="7"/>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trips(downLeft)">
                                      <p:cBhvr>
                                        <p:cTn id="40" dur="500"/>
                                        <p:tgtEl>
                                          <p:spTgt spid="9"/>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0.70"/>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strips(downLeft)">
                                      <p:cBhvr>
                                        <p:cTn id="50" dur="500"/>
                                        <p:tgtEl>
                                          <p:spTgt spid="11"/>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strVal val="#ppt_w*0.70"/>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Effect transition="in" filter="fade">
                                      <p:cBhvr>
                                        <p:cTn id="55" dur="1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strVal val="#ppt_w*0.70"/>
                                          </p:val>
                                        </p:tav>
                                        <p:tav tm="100000">
                                          <p:val>
                                            <p:strVal val="#ppt_w"/>
                                          </p:val>
                                        </p:tav>
                                      </p:tavLst>
                                    </p:anim>
                                    <p:anim calcmode="lin" valueType="num">
                                      <p:cBhvr>
                                        <p:cTn id="61" dur="1000" fill="hold"/>
                                        <p:tgtEl>
                                          <p:spTgt spid="13"/>
                                        </p:tgtEl>
                                        <p:attrNameLst>
                                          <p:attrName>ppt_h</p:attrName>
                                        </p:attrNameLst>
                                      </p:cBhvr>
                                      <p:tavLst>
                                        <p:tav tm="0">
                                          <p:val>
                                            <p:strVal val="#ppt_h"/>
                                          </p:val>
                                        </p:tav>
                                        <p:tav tm="100000">
                                          <p:val>
                                            <p:strVal val="#ppt_h"/>
                                          </p:val>
                                        </p:tav>
                                      </p:tavLst>
                                    </p:anim>
                                    <p:animEffect transition="in" filter="fade">
                                      <p:cBhvr>
                                        <p:cTn id="62" dur="1000"/>
                                        <p:tgtEl>
                                          <p:spTgt spid="13"/>
                                        </p:tgtEl>
                                      </p:cBhvr>
                                    </p:animEffect>
                                  </p:childTnLst>
                                </p:cTn>
                              </p:par>
                              <p:par>
                                <p:cTn id="63" presetID="56" presetClass="path" presetSubtype="0" accel="50000" decel="50000" fill="hold" grpId="1" nodeType="withEffect">
                                  <p:stCondLst>
                                    <p:cond delay="0"/>
                                  </p:stCondLst>
                                  <p:childTnLst>
                                    <p:animMotion origin="layout" path="M -2.77778E-6 -1.48148E-6 L 0.21893 -0.19213 " pathEditMode="relative" rAng="0" ptsTypes="AA">
                                      <p:cBhvr>
                                        <p:cTn id="64" dur="2000" fill="hold"/>
                                        <p:tgtEl>
                                          <p:spTgt spid="13"/>
                                        </p:tgtEl>
                                        <p:attrNameLst>
                                          <p:attrName>ppt_x</p:attrName>
                                          <p:attrName>ppt_y</p:attrName>
                                        </p:attrNameLst>
                                      </p:cBhvr>
                                      <p:rCtr x="10900" y="-9600"/>
                                    </p:animMotion>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1000" fill="hold"/>
                                        <p:tgtEl>
                                          <p:spTgt spid="14"/>
                                        </p:tgtEl>
                                        <p:attrNameLst>
                                          <p:attrName>ppt_w</p:attrName>
                                        </p:attrNameLst>
                                      </p:cBhvr>
                                      <p:tavLst>
                                        <p:tav tm="0">
                                          <p:val>
                                            <p:strVal val="#ppt_w*0.70"/>
                                          </p:val>
                                        </p:tav>
                                        <p:tav tm="100000">
                                          <p:val>
                                            <p:strVal val="#ppt_w"/>
                                          </p:val>
                                        </p:tav>
                                      </p:tavLst>
                                    </p:anim>
                                    <p:anim calcmode="lin" valueType="num">
                                      <p:cBhvr>
                                        <p:cTn id="70" dur="1000" fill="hold"/>
                                        <p:tgtEl>
                                          <p:spTgt spid="14"/>
                                        </p:tgtEl>
                                        <p:attrNameLst>
                                          <p:attrName>ppt_h</p:attrName>
                                        </p:attrNameLst>
                                      </p:cBhvr>
                                      <p:tavLst>
                                        <p:tav tm="0">
                                          <p:val>
                                            <p:strVal val="#ppt_h"/>
                                          </p:val>
                                        </p:tav>
                                        <p:tav tm="100000">
                                          <p:val>
                                            <p:strVal val="#ppt_h"/>
                                          </p:val>
                                        </p:tav>
                                      </p:tavLst>
                                    </p:anim>
                                    <p:animEffect transition="in" filter="fade">
                                      <p:cBhvr>
                                        <p:cTn id="71" dur="1000"/>
                                        <p:tgtEl>
                                          <p:spTgt spid="14"/>
                                        </p:tgtEl>
                                      </p:cBhvr>
                                    </p:animEffect>
                                  </p:childTnLst>
                                </p:cTn>
                              </p:par>
                              <p:par>
                                <p:cTn id="72" presetID="63" presetClass="path" presetSubtype="0" accel="50000" decel="50000" fill="hold" grpId="1" nodeType="withEffect">
                                  <p:stCondLst>
                                    <p:cond delay="0"/>
                                  </p:stCondLst>
                                  <p:childTnLst>
                                    <p:animMotion origin="layout" path="M -3.88889E-6 -1.48148E-6 L 0.22987 0.03866 " pathEditMode="relative" rAng="0" ptsTypes="AA">
                                      <p:cBhvr>
                                        <p:cTn id="73" dur="2000" fill="hold"/>
                                        <p:tgtEl>
                                          <p:spTgt spid="14"/>
                                        </p:tgtEl>
                                        <p:attrNameLst>
                                          <p:attrName>ppt_x</p:attrName>
                                          <p:attrName>ppt_y</p:attrName>
                                        </p:attrNameLst>
                                      </p:cBhvr>
                                      <p:rCtr x="11500" y="1900"/>
                                    </p:animMotion>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1000" fill="hold"/>
                                        <p:tgtEl>
                                          <p:spTgt spid="15"/>
                                        </p:tgtEl>
                                        <p:attrNameLst>
                                          <p:attrName>ppt_w</p:attrName>
                                        </p:attrNameLst>
                                      </p:cBhvr>
                                      <p:tavLst>
                                        <p:tav tm="0">
                                          <p:val>
                                            <p:strVal val="#ppt_w*0.70"/>
                                          </p:val>
                                        </p:tav>
                                        <p:tav tm="100000">
                                          <p:val>
                                            <p:strVal val="#ppt_w"/>
                                          </p:val>
                                        </p:tav>
                                      </p:tavLst>
                                    </p:anim>
                                    <p:anim calcmode="lin" valueType="num">
                                      <p:cBhvr>
                                        <p:cTn id="79" dur="1000" fill="hold"/>
                                        <p:tgtEl>
                                          <p:spTgt spid="15"/>
                                        </p:tgtEl>
                                        <p:attrNameLst>
                                          <p:attrName>ppt_h</p:attrName>
                                        </p:attrNameLst>
                                      </p:cBhvr>
                                      <p:tavLst>
                                        <p:tav tm="0">
                                          <p:val>
                                            <p:strVal val="#ppt_h"/>
                                          </p:val>
                                        </p:tav>
                                        <p:tav tm="100000">
                                          <p:val>
                                            <p:strVal val="#ppt_h"/>
                                          </p:val>
                                        </p:tav>
                                      </p:tavLst>
                                    </p:anim>
                                    <p:animEffect transition="in" filter="fade">
                                      <p:cBhvr>
                                        <p:cTn id="80" dur="1000"/>
                                        <p:tgtEl>
                                          <p:spTgt spid="15"/>
                                        </p:tgtEl>
                                      </p:cBhvr>
                                    </p:animEffect>
                                  </p:childTnLst>
                                </p:cTn>
                              </p:par>
                              <p:par>
                                <p:cTn id="81" presetID="35" presetClass="path" presetSubtype="0" accel="50000" decel="50000" fill="hold" grpId="1" nodeType="withEffect">
                                  <p:stCondLst>
                                    <p:cond delay="0"/>
                                  </p:stCondLst>
                                  <p:childTnLst>
                                    <p:animMotion origin="layout" path="M 3.88889E-6 -1.48148E-6 L -0.23993 -0.16065 " pathEditMode="relative" rAng="0" ptsTypes="AA">
                                      <p:cBhvr>
                                        <p:cTn id="82" dur="2000" fill="hold"/>
                                        <p:tgtEl>
                                          <p:spTgt spid="15"/>
                                        </p:tgtEl>
                                        <p:attrNameLst>
                                          <p:attrName>ppt_x</p:attrName>
                                          <p:attrName>ppt_y</p:attrName>
                                        </p:attrNameLst>
                                      </p:cBhvr>
                                      <p:rCtr x="-12000" y="-8000"/>
                                    </p:animMotion>
                                  </p:childTnLst>
                                </p:cTn>
                              </p:par>
                            </p:childTnLst>
                          </p:cTn>
                        </p:par>
                      </p:childTnLst>
                    </p:cTn>
                  </p:par>
                  <p:par>
                    <p:cTn id="83" fill="hold">
                      <p:stCondLst>
                        <p:cond delay="indefinite"/>
                      </p:stCondLst>
                      <p:childTnLst>
                        <p:par>
                          <p:cTn id="84" fill="hold">
                            <p:stCondLst>
                              <p:cond delay="0"/>
                            </p:stCondLst>
                            <p:childTnLst>
                              <p:par>
                                <p:cTn id="85" presetID="55"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1000" fill="hold"/>
                                        <p:tgtEl>
                                          <p:spTgt spid="16"/>
                                        </p:tgtEl>
                                        <p:attrNameLst>
                                          <p:attrName>ppt_w</p:attrName>
                                        </p:attrNameLst>
                                      </p:cBhvr>
                                      <p:tavLst>
                                        <p:tav tm="0">
                                          <p:val>
                                            <p:strVal val="#ppt_w*0.70"/>
                                          </p:val>
                                        </p:tav>
                                        <p:tav tm="100000">
                                          <p:val>
                                            <p:strVal val="#ppt_w"/>
                                          </p:val>
                                        </p:tav>
                                      </p:tavLst>
                                    </p:anim>
                                    <p:anim calcmode="lin" valueType="num">
                                      <p:cBhvr>
                                        <p:cTn id="88" dur="1000" fill="hold"/>
                                        <p:tgtEl>
                                          <p:spTgt spid="16"/>
                                        </p:tgtEl>
                                        <p:attrNameLst>
                                          <p:attrName>ppt_h</p:attrName>
                                        </p:attrNameLst>
                                      </p:cBhvr>
                                      <p:tavLst>
                                        <p:tav tm="0">
                                          <p:val>
                                            <p:strVal val="#ppt_h"/>
                                          </p:val>
                                        </p:tav>
                                        <p:tav tm="100000">
                                          <p:val>
                                            <p:strVal val="#ppt_h"/>
                                          </p:val>
                                        </p:tav>
                                      </p:tavLst>
                                    </p:anim>
                                    <p:animEffect transition="in" filter="fade">
                                      <p:cBhvr>
                                        <p:cTn id="89" dur="1000"/>
                                        <p:tgtEl>
                                          <p:spTgt spid="16"/>
                                        </p:tgtEl>
                                      </p:cBhvr>
                                    </p:animEffect>
                                  </p:childTnLst>
                                </p:cTn>
                              </p:par>
                              <p:par>
                                <p:cTn id="90" presetID="35" presetClass="path" presetSubtype="0" accel="50000" decel="50000" fill="hold" grpId="1" nodeType="withEffect">
                                  <p:stCondLst>
                                    <p:cond delay="0"/>
                                  </p:stCondLst>
                                  <p:childTnLst>
                                    <p:animMotion origin="layout" path="M 4.16667E-6 -1.48148E-6 L -0.25747 0.03866 " pathEditMode="relative" rAng="0" ptsTypes="AA">
                                      <p:cBhvr>
                                        <p:cTn id="91" dur="2000" fill="hold"/>
                                        <p:tgtEl>
                                          <p:spTgt spid="16"/>
                                        </p:tgtEl>
                                        <p:attrNameLst>
                                          <p:attrName>ppt_x</p:attrName>
                                          <p:attrName>ppt_y</p:attrName>
                                        </p:attrNameLst>
                                      </p:cBhvr>
                                      <p:rCtr x="-12900" y="1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7" grpId="2" animBg="1"/>
      <p:bldP spid="8" grpId="0" animBg="1"/>
      <p:bldP spid="8" grpId="1" animBg="1"/>
      <p:bldP spid="9" grpId="0" animBg="1"/>
      <p:bldP spid="10" grpId="0" animBg="1"/>
      <p:bldP spid="11" grpId="0" animBg="1"/>
      <p:bldP spid="12" grpId="0"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700808"/>
            <a:ext cx="8496944" cy="5170646"/>
          </a:xfrm>
          <a:prstGeom prst="rect">
            <a:avLst/>
          </a:prstGeom>
        </p:spPr>
        <p:txBody>
          <a:bodyPr wrap="square">
            <a:spAutoFit/>
          </a:bodyPr>
          <a:lstStyle/>
          <a:p>
            <a:pPr lvl="0" fontAlgn="base">
              <a:spcBef>
                <a:spcPct val="0"/>
              </a:spcBef>
              <a:spcAft>
                <a:spcPct val="0"/>
              </a:spcAft>
              <a:buClr>
                <a:schemeClr val="accent6"/>
              </a:buClr>
              <a:buFont typeface="Wingdings" pitchFamily="2" charset="2"/>
              <a:buChar char="§"/>
              <a:tabLst>
                <a:tab pos="228600" algn="l"/>
              </a:tabLst>
            </a:pPr>
            <a:r>
              <a:rPr lang="fr-FR" dirty="0">
                <a:ea typeface="Calibri" pitchFamily="34" charset="0"/>
                <a:cs typeface="Times New Roman" pitchFamily="18" charset="0"/>
              </a:rPr>
              <a:t> </a:t>
            </a:r>
            <a:r>
              <a:rPr lang="fr-FR" sz="2200" dirty="0">
                <a:solidFill>
                  <a:srgbClr val="000000"/>
                </a:solidFill>
                <a:ea typeface="Calibri" pitchFamily="34" charset="0"/>
                <a:cs typeface="Times New Roman" pitchFamily="18" charset="0"/>
              </a:rPr>
              <a:t>Indépendantes des propriétés </a:t>
            </a:r>
            <a:r>
              <a:rPr lang="fr-FR" sz="2200" dirty="0" smtClean="0">
                <a:solidFill>
                  <a:srgbClr val="000000"/>
                </a:solidFill>
                <a:ea typeface="Calibri" pitchFamily="34" charset="0"/>
                <a:cs typeface="Times New Roman" pitchFamily="18" charset="0"/>
              </a:rPr>
              <a:t>pharmacologiques.</a:t>
            </a:r>
            <a:endParaRPr lang="fr-FR" sz="2200" dirty="0">
              <a:solidFill>
                <a:srgbClr val="000000"/>
              </a:solidFill>
              <a:ea typeface="Calibri" pitchFamily="34" charset="0"/>
              <a:cs typeface="Times New Roman" pitchFamily="18" charset="0"/>
            </a:endParaRPr>
          </a:p>
          <a:p>
            <a:pPr lvl="0" fontAlgn="base">
              <a:spcBef>
                <a:spcPct val="0"/>
              </a:spcBef>
              <a:spcAft>
                <a:spcPct val="0"/>
              </a:spcAft>
              <a:buClr>
                <a:schemeClr val="accent6"/>
              </a:buClr>
              <a:buFont typeface="Wingdings" pitchFamily="2" charset="2"/>
              <a:buChar char="§"/>
              <a:tabLst>
                <a:tab pos="228600" algn="l"/>
              </a:tabLst>
            </a:pPr>
            <a:endParaRPr lang="fr-FR" sz="2200" dirty="0">
              <a:solidFill>
                <a:srgbClr val="000000"/>
              </a:solidFill>
              <a:cs typeface="Arial" pitchFamily="34" charset="0"/>
            </a:endParaRPr>
          </a:p>
          <a:p>
            <a:pPr lvl="0" eaLnBrk="0" fontAlgn="base" hangingPunct="0">
              <a:spcBef>
                <a:spcPct val="0"/>
              </a:spcBef>
              <a:spcAft>
                <a:spcPct val="0"/>
              </a:spcAft>
              <a:buClr>
                <a:schemeClr val="accent6"/>
              </a:buClr>
              <a:buFont typeface="Wingdings" pitchFamily="2" charset="2"/>
              <a:buChar char="§"/>
              <a:tabLst>
                <a:tab pos="228600" algn="l"/>
              </a:tabLst>
            </a:pPr>
            <a:r>
              <a:rPr lang="fr-FR" sz="2200" dirty="0">
                <a:solidFill>
                  <a:srgbClr val="000000"/>
                </a:solidFill>
                <a:ea typeface="Calibri" pitchFamily="34" charset="0"/>
                <a:cs typeface="Times New Roman" pitchFamily="18" charset="0"/>
              </a:rPr>
              <a:t> Aucune relation dose </a:t>
            </a:r>
            <a:r>
              <a:rPr lang="fr-FR" sz="2200" dirty="0" smtClean="0">
                <a:solidFill>
                  <a:srgbClr val="000000"/>
                </a:solidFill>
                <a:ea typeface="Calibri" pitchFamily="34" charset="0"/>
                <a:cs typeface="Times New Roman" pitchFamily="18" charset="0"/>
              </a:rPr>
              <a:t>effet.</a:t>
            </a:r>
            <a:endParaRPr lang="fr-FR" sz="2200" dirty="0">
              <a:solidFill>
                <a:srgbClr val="000000"/>
              </a:solidFill>
              <a:cs typeface="Arial" pitchFamily="34" charset="0"/>
            </a:endParaRPr>
          </a:p>
          <a:p>
            <a:pPr lvl="0" eaLnBrk="0" fontAlgn="base" hangingPunct="0">
              <a:spcBef>
                <a:spcPct val="0"/>
              </a:spcBef>
              <a:spcAft>
                <a:spcPct val="0"/>
              </a:spcAft>
              <a:buClr>
                <a:schemeClr val="accent6"/>
              </a:buClr>
              <a:buFont typeface="Wingdings" pitchFamily="2" charset="2"/>
              <a:buChar char="§"/>
              <a:tabLst>
                <a:tab pos="228600" algn="l"/>
              </a:tabLst>
            </a:pPr>
            <a:endParaRPr lang="fr-FR" sz="2200" dirty="0">
              <a:solidFill>
                <a:srgbClr val="000000"/>
              </a:solidFill>
              <a:ea typeface="Calibri" pitchFamily="34" charset="0"/>
              <a:cs typeface="Times New Roman" pitchFamily="18" charset="0"/>
            </a:endParaRPr>
          </a:p>
          <a:p>
            <a:pPr lvl="0" eaLnBrk="0" fontAlgn="base" hangingPunct="0">
              <a:spcBef>
                <a:spcPct val="0"/>
              </a:spcBef>
              <a:spcAft>
                <a:spcPct val="0"/>
              </a:spcAft>
              <a:buClr>
                <a:schemeClr val="accent6"/>
              </a:buClr>
              <a:buFont typeface="Wingdings" pitchFamily="2" charset="2"/>
              <a:buChar char="§"/>
              <a:tabLst>
                <a:tab pos="228600" algn="l"/>
              </a:tabLst>
            </a:pPr>
            <a:r>
              <a:rPr lang="fr-FR" sz="2200" dirty="0">
                <a:solidFill>
                  <a:srgbClr val="000000"/>
                </a:solidFill>
                <a:ea typeface="Calibri" pitchFamily="34" charset="0"/>
                <a:cs typeface="Times New Roman" pitchFamily="18" charset="0"/>
              </a:rPr>
              <a:t> Tableau clinique sans </a:t>
            </a:r>
            <a:r>
              <a:rPr lang="fr-FR" sz="2200" dirty="0" smtClean="0">
                <a:solidFill>
                  <a:srgbClr val="000000"/>
                </a:solidFill>
                <a:ea typeface="Calibri" pitchFamily="34" charset="0"/>
                <a:cs typeface="Times New Roman" pitchFamily="18" charset="0"/>
              </a:rPr>
              <a:t>spécificité.</a:t>
            </a:r>
            <a:endParaRPr lang="fr-FR" sz="2200" dirty="0">
              <a:solidFill>
                <a:srgbClr val="000000"/>
              </a:solidFill>
              <a:cs typeface="Arial" pitchFamily="34" charset="0"/>
            </a:endParaRPr>
          </a:p>
          <a:p>
            <a:pPr lvl="0" eaLnBrk="0" fontAlgn="base" hangingPunct="0">
              <a:spcBef>
                <a:spcPct val="0"/>
              </a:spcBef>
              <a:spcAft>
                <a:spcPct val="0"/>
              </a:spcAft>
              <a:buClr>
                <a:schemeClr val="accent6"/>
              </a:buClr>
              <a:buFont typeface="Wingdings" pitchFamily="2" charset="2"/>
              <a:buChar char="§"/>
              <a:tabLst>
                <a:tab pos="228600" algn="l"/>
              </a:tabLst>
            </a:pPr>
            <a:endParaRPr lang="fr-FR" sz="2200" dirty="0">
              <a:solidFill>
                <a:srgbClr val="000000"/>
              </a:solidFill>
              <a:ea typeface="Calibri" pitchFamily="34" charset="0"/>
              <a:cs typeface="Times New Roman" pitchFamily="18" charset="0"/>
            </a:endParaRPr>
          </a:p>
          <a:p>
            <a:pPr lvl="0" eaLnBrk="0" fontAlgn="base" hangingPunct="0">
              <a:spcBef>
                <a:spcPct val="0"/>
              </a:spcBef>
              <a:spcAft>
                <a:spcPct val="0"/>
              </a:spcAft>
              <a:buClr>
                <a:schemeClr val="accent6"/>
              </a:buClr>
              <a:buFont typeface="Wingdings" pitchFamily="2" charset="2"/>
              <a:buChar char="§"/>
              <a:tabLst>
                <a:tab pos="228600" algn="l"/>
              </a:tabLst>
            </a:pPr>
            <a:r>
              <a:rPr lang="fr-FR" sz="2200" dirty="0">
                <a:solidFill>
                  <a:srgbClr val="000000"/>
                </a:solidFill>
                <a:ea typeface="Calibri" pitchFamily="34" charset="0"/>
                <a:cs typeface="Times New Roman" pitchFamily="18" charset="0"/>
              </a:rPr>
              <a:t> Première </a:t>
            </a:r>
            <a:r>
              <a:rPr lang="fr-FR" sz="2200" dirty="0" smtClean="0">
                <a:solidFill>
                  <a:srgbClr val="000000"/>
                </a:solidFill>
                <a:ea typeface="Calibri" pitchFamily="34" charset="0"/>
                <a:cs typeface="Times New Roman" pitchFamily="18" charset="0"/>
              </a:rPr>
              <a:t>exposition: période </a:t>
            </a:r>
            <a:r>
              <a:rPr lang="fr-FR" sz="2200" dirty="0">
                <a:solidFill>
                  <a:srgbClr val="000000"/>
                </a:solidFill>
                <a:ea typeface="Calibri" pitchFamily="34" charset="0"/>
                <a:cs typeface="Times New Roman" pitchFamily="18" charset="0"/>
              </a:rPr>
              <a:t>de </a:t>
            </a:r>
            <a:r>
              <a:rPr lang="fr-FR" sz="2200" dirty="0" smtClean="0">
                <a:solidFill>
                  <a:srgbClr val="000000"/>
                </a:solidFill>
                <a:ea typeface="Calibri" pitchFamily="34" charset="0"/>
                <a:cs typeface="Times New Roman" pitchFamily="18" charset="0"/>
              </a:rPr>
              <a:t>latence, </a:t>
            </a:r>
            <a:r>
              <a:rPr lang="fr-FR" sz="2200" dirty="0">
                <a:solidFill>
                  <a:srgbClr val="000000"/>
                </a:solidFill>
                <a:ea typeface="Calibri" pitchFamily="34" charset="0"/>
                <a:cs typeface="Times New Roman" pitchFamily="18" charset="0"/>
              </a:rPr>
              <a:t>Deuxième </a:t>
            </a:r>
            <a:r>
              <a:rPr lang="fr-FR" sz="2200" dirty="0" smtClean="0">
                <a:solidFill>
                  <a:srgbClr val="000000"/>
                </a:solidFill>
                <a:ea typeface="Calibri" pitchFamily="34" charset="0"/>
                <a:cs typeface="Times New Roman" pitchFamily="18" charset="0"/>
              </a:rPr>
              <a:t>exposition: déclenchement.</a:t>
            </a:r>
            <a:endParaRPr lang="fr-FR" sz="2200" dirty="0">
              <a:solidFill>
                <a:srgbClr val="000000"/>
              </a:solidFill>
              <a:cs typeface="Arial" pitchFamily="34" charset="0"/>
            </a:endParaRPr>
          </a:p>
          <a:p>
            <a:pPr lvl="0" eaLnBrk="0" fontAlgn="base" hangingPunct="0">
              <a:spcBef>
                <a:spcPct val="0"/>
              </a:spcBef>
              <a:spcAft>
                <a:spcPct val="0"/>
              </a:spcAft>
              <a:buClr>
                <a:schemeClr val="accent6"/>
              </a:buClr>
              <a:buFont typeface="Wingdings" pitchFamily="2" charset="2"/>
              <a:buChar char="§"/>
              <a:tabLst>
                <a:tab pos="228600" algn="l"/>
              </a:tabLst>
            </a:pPr>
            <a:endParaRPr lang="fr-FR" sz="2200" dirty="0">
              <a:solidFill>
                <a:srgbClr val="000000"/>
              </a:solidFill>
              <a:ea typeface="Calibri" pitchFamily="34" charset="0"/>
              <a:cs typeface="Times New Roman" pitchFamily="18" charset="0"/>
            </a:endParaRPr>
          </a:p>
          <a:p>
            <a:pPr lvl="0" eaLnBrk="0" fontAlgn="base" hangingPunct="0">
              <a:spcBef>
                <a:spcPct val="0"/>
              </a:spcBef>
              <a:spcAft>
                <a:spcPct val="0"/>
              </a:spcAft>
              <a:buClr>
                <a:schemeClr val="accent6"/>
              </a:buClr>
              <a:buFont typeface="Wingdings" pitchFamily="2" charset="2"/>
              <a:buChar char="§"/>
              <a:tabLst>
                <a:tab pos="228600" algn="l"/>
              </a:tabLst>
            </a:pPr>
            <a:r>
              <a:rPr lang="fr-FR" sz="2200" dirty="0">
                <a:solidFill>
                  <a:srgbClr val="000000"/>
                </a:solidFill>
                <a:ea typeface="Calibri" pitchFamily="34" charset="0"/>
                <a:cs typeface="Times New Roman" pitchFamily="18" charset="0"/>
              </a:rPr>
              <a:t> Cessent avec l'arrêt du traitement, reprennent avec </a:t>
            </a:r>
            <a:r>
              <a:rPr lang="fr-FR" sz="2200" dirty="0" smtClean="0">
                <a:solidFill>
                  <a:srgbClr val="000000"/>
                </a:solidFill>
                <a:ea typeface="Calibri" pitchFamily="34" charset="0"/>
                <a:cs typeface="Times New Roman" pitchFamily="18" charset="0"/>
              </a:rPr>
              <a:t>réitération.</a:t>
            </a:r>
          </a:p>
          <a:p>
            <a:pPr lvl="0" eaLnBrk="0" fontAlgn="base" hangingPunct="0">
              <a:spcBef>
                <a:spcPct val="0"/>
              </a:spcBef>
              <a:spcAft>
                <a:spcPct val="0"/>
              </a:spcAft>
              <a:buClr>
                <a:schemeClr val="accent6"/>
              </a:buClr>
              <a:buFont typeface="Wingdings" pitchFamily="2" charset="2"/>
              <a:buChar char="§"/>
              <a:tabLst>
                <a:tab pos="228600" algn="l"/>
              </a:tabLst>
            </a:pPr>
            <a:endParaRPr lang="fr-FR" sz="2200" dirty="0">
              <a:solidFill>
                <a:srgbClr val="000000"/>
              </a:solidFill>
              <a:cs typeface="Times New Roman" pitchFamily="18" charset="0"/>
            </a:endParaRPr>
          </a:p>
          <a:p>
            <a:pPr lvl="0" eaLnBrk="0" fontAlgn="base" hangingPunct="0">
              <a:spcBef>
                <a:spcPct val="0"/>
              </a:spcBef>
              <a:spcAft>
                <a:spcPct val="0"/>
              </a:spcAft>
              <a:buClr>
                <a:schemeClr val="accent6"/>
              </a:buClr>
              <a:buFont typeface="Wingdings" pitchFamily="2" charset="2"/>
              <a:buChar char="§"/>
              <a:tabLst>
                <a:tab pos="228600" algn="l"/>
              </a:tabLst>
            </a:pPr>
            <a:r>
              <a:rPr lang="fr-FR" sz="2200" dirty="0" smtClean="0">
                <a:solidFill>
                  <a:srgbClr val="000000"/>
                </a:solidFill>
                <a:cs typeface="Times New Roman" pitchFamily="18" charset="0"/>
              </a:rPr>
              <a:t> Surviennent sur une minorité de personnes.</a:t>
            </a:r>
            <a:endParaRPr lang="fr-FR" sz="2200" dirty="0">
              <a:solidFill>
                <a:srgbClr val="000000"/>
              </a:solidFill>
              <a:cs typeface="Arial" pitchFamily="34" charset="0"/>
            </a:endParaRPr>
          </a:p>
          <a:p>
            <a:pPr lvl="0" eaLnBrk="0" fontAlgn="base" hangingPunct="0">
              <a:spcBef>
                <a:spcPct val="0"/>
              </a:spcBef>
              <a:spcAft>
                <a:spcPct val="0"/>
              </a:spcAft>
              <a:buClr>
                <a:schemeClr val="accent6"/>
              </a:buClr>
              <a:buFont typeface="Wingdings" pitchFamily="2" charset="2"/>
              <a:buChar char="§"/>
              <a:tabLst>
                <a:tab pos="228600" algn="l"/>
              </a:tabLst>
            </a:pPr>
            <a:endParaRPr lang="fr-FR" sz="2200" dirty="0">
              <a:solidFill>
                <a:srgbClr val="000000"/>
              </a:solidFill>
              <a:ea typeface="Calibri" pitchFamily="34" charset="0"/>
              <a:cs typeface="Times New Roman" pitchFamily="18" charset="0"/>
            </a:endParaRPr>
          </a:p>
          <a:p>
            <a:pPr lvl="0" eaLnBrk="0" fontAlgn="base" hangingPunct="0">
              <a:spcBef>
                <a:spcPct val="0"/>
              </a:spcBef>
              <a:spcAft>
                <a:spcPct val="0"/>
              </a:spcAft>
              <a:buClr>
                <a:schemeClr val="accent6"/>
              </a:buClr>
              <a:buFont typeface="Wingdings" pitchFamily="2" charset="2"/>
              <a:buChar char="§"/>
              <a:tabLst>
                <a:tab pos="228600" algn="l"/>
              </a:tabLst>
            </a:pPr>
            <a:r>
              <a:rPr lang="fr-FR" sz="2200" dirty="0">
                <a:solidFill>
                  <a:srgbClr val="000000"/>
                </a:solidFill>
                <a:ea typeface="Calibri" pitchFamily="34" charset="0"/>
                <a:cs typeface="Times New Roman" pitchFamily="18" charset="0"/>
              </a:rPr>
              <a:t> Désensibilisation </a:t>
            </a:r>
            <a:r>
              <a:rPr lang="fr-FR" sz="2200" dirty="0" smtClean="0">
                <a:solidFill>
                  <a:srgbClr val="000000"/>
                </a:solidFill>
                <a:ea typeface="Calibri" pitchFamily="34" charset="0"/>
                <a:cs typeface="Times New Roman" pitchFamily="18" charset="0"/>
              </a:rPr>
              <a:t>possible.</a:t>
            </a:r>
          </a:p>
          <a:p>
            <a:pPr lvl="0" eaLnBrk="0" fontAlgn="base" hangingPunct="0">
              <a:spcBef>
                <a:spcPct val="0"/>
              </a:spcBef>
              <a:spcAft>
                <a:spcPct val="0"/>
              </a:spcAft>
              <a:buClr>
                <a:schemeClr val="accent6"/>
              </a:buClr>
              <a:buFont typeface="Wingdings" pitchFamily="2" charset="2"/>
              <a:buChar char="§"/>
              <a:tabLst>
                <a:tab pos="228600" algn="l"/>
              </a:tabLst>
            </a:pPr>
            <a:endParaRPr lang="fr-FR" sz="2200" dirty="0">
              <a:solidFill>
                <a:srgbClr val="000000"/>
              </a:solidFill>
              <a:cs typeface="Arial" pitchFamily="34" charset="0"/>
            </a:endParaRPr>
          </a:p>
        </p:txBody>
      </p:sp>
      <p:sp>
        <p:nvSpPr>
          <p:cNvPr id="5" name="Titre 1"/>
          <p:cNvSpPr>
            <a:spLocks noGrp="1"/>
          </p:cNvSpPr>
          <p:nvPr>
            <p:ph type="title"/>
          </p:nvPr>
        </p:nvSpPr>
        <p:spPr>
          <a:xfrm>
            <a:off x="600076" y="500042"/>
            <a:ext cx="7329510" cy="846158"/>
          </a:xfrm>
          <a:prstGeom prst="frame">
            <a:avLst/>
          </a:prstGeom>
        </p:spPr>
        <p:style>
          <a:lnRef idx="2">
            <a:schemeClr val="accent2"/>
          </a:lnRef>
          <a:fillRef idx="1">
            <a:schemeClr val="lt1"/>
          </a:fillRef>
          <a:effectRef idx="0">
            <a:schemeClr val="accent2"/>
          </a:effectRef>
          <a:fontRef idx="minor">
            <a:schemeClr val="dk1"/>
          </a:fontRef>
        </p:style>
        <p:txBody>
          <a:bodyPr>
            <a:normAutofit fontScale="90000"/>
          </a:bodyPr>
          <a:lstStyle/>
          <a:p>
            <a:pPr lvl="0" algn="ctr"/>
            <a:r>
              <a:rPr lang="fr-FR" dirty="0" smtClean="0"/>
              <a:t/>
            </a:r>
            <a:br>
              <a:rPr lang="fr-FR" dirty="0" smtClean="0"/>
            </a:br>
            <a:r>
              <a:rPr lang="fr-FR" sz="2800" b="1" dirty="0" smtClean="0">
                <a:solidFill>
                  <a:srgbClr val="000000"/>
                </a:solidFill>
              </a:rPr>
              <a:t>Caractéristiques des réactions allergiques</a:t>
            </a:r>
            <a:r>
              <a:rPr lang="fr-FR" b="1" dirty="0" smtClean="0">
                <a:solidFill>
                  <a:srgbClr val="000000"/>
                </a:solidFill>
              </a:rPr>
              <a:t> </a:t>
            </a:r>
            <a:endParaRPr lang="fr-FR" b="1" dirty="0">
              <a:solidFill>
                <a:srgbClr val="000000"/>
              </a:solidFill>
            </a:endParaRPr>
          </a:p>
        </p:txBody>
      </p:sp>
    </p:spTree>
    <p:extLst>
      <p:ext uri="{BB962C8B-B14F-4D97-AF65-F5344CB8AC3E}">
        <p14:creationId xmlns="" xmlns:p14="http://schemas.microsoft.com/office/powerpoint/2010/main" val="325376303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140968"/>
            <a:ext cx="8229600" cy="86636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b="1" i="1" dirty="0" smtClean="0">
                <a:ln/>
                <a:solidFill>
                  <a:schemeClr val="accent3"/>
                </a:solidFill>
              </a:rPr>
              <a:t>Mécanisme immunologiques</a:t>
            </a:r>
            <a:endParaRPr lang="fr-FR" b="1" i="1" dirty="0">
              <a:ln/>
              <a:solidFill>
                <a:schemeClr val="accent3"/>
              </a:solidFill>
            </a:endParaRPr>
          </a:p>
        </p:txBody>
      </p:sp>
      <p:graphicFrame>
        <p:nvGraphicFramePr>
          <p:cNvPr id="4" name="Tableau 3"/>
          <p:cNvGraphicFramePr>
            <a:graphicFrameLocks noGrp="1"/>
          </p:cNvGraphicFramePr>
          <p:nvPr>
            <p:extLst>
              <p:ext uri="{D42A27DB-BD31-4B8C-83A1-F6EECF244321}">
                <p14:modId xmlns="" xmlns:p14="http://schemas.microsoft.com/office/powerpoint/2010/main" val="488668720"/>
              </p:ext>
            </p:extLst>
          </p:nvPr>
        </p:nvGraphicFramePr>
        <p:xfrm>
          <a:off x="0" y="1"/>
          <a:ext cx="9143999" cy="7090557"/>
        </p:xfrm>
        <a:graphic>
          <a:graphicData uri="http://schemas.openxmlformats.org/drawingml/2006/table">
            <a:tbl>
              <a:tblPr firstRow="1" firstCol="1" bandRow="1">
                <a:tableStyleId>{F5AB1C69-6EDB-4FF4-983F-18BD219EF322}</a:tableStyleId>
              </a:tblPr>
              <a:tblGrid>
                <a:gridCol w="1331640"/>
                <a:gridCol w="720080"/>
                <a:gridCol w="1957322"/>
                <a:gridCol w="2075126"/>
                <a:gridCol w="1440160"/>
                <a:gridCol w="1619671"/>
              </a:tblGrid>
              <a:tr h="386453">
                <a:tc>
                  <a:txBody>
                    <a:bodyPr/>
                    <a:lstStyle/>
                    <a:p>
                      <a:pPr algn="ctr">
                        <a:lnSpc>
                          <a:spcPct val="115000"/>
                        </a:lnSpc>
                        <a:spcAft>
                          <a:spcPts val="0"/>
                        </a:spcAft>
                      </a:pPr>
                      <a:r>
                        <a:rPr lang="fr-FR" sz="1400" dirty="0">
                          <a:effectLst/>
                        </a:rPr>
                        <a:t>Type</a:t>
                      </a:r>
                      <a:endParaRPr lang="fr-FR" sz="1400" dirty="0">
                        <a:effectLst/>
                        <a:latin typeface="Calibri"/>
                        <a:ea typeface="Calibri"/>
                        <a:cs typeface="Arial"/>
                      </a:endParaRPr>
                    </a:p>
                  </a:txBody>
                  <a:tcPr marL="53675" marR="53675" marT="0" marB="0"/>
                </a:tc>
                <a:tc>
                  <a:txBody>
                    <a:bodyPr/>
                    <a:lstStyle/>
                    <a:p>
                      <a:pPr algn="ctr">
                        <a:lnSpc>
                          <a:spcPct val="115000"/>
                        </a:lnSpc>
                        <a:spcAft>
                          <a:spcPts val="0"/>
                        </a:spcAft>
                      </a:pPr>
                      <a:r>
                        <a:rPr lang="fr-FR" sz="1400">
                          <a:effectLst/>
                        </a:rPr>
                        <a:t>Délai</a:t>
                      </a:r>
                      <a:endParaRPr lang="fr-FR" sz="1400">
                        <a:effectLst/>
                        <a:latin typeface="Calibri"/>
                        <a:ea typeface="Calibri"/>
                        <a:cs typeface="Arial"/>
                      </a:endParaRPr>
                    </a:p>
                  </a:txBody>
                  <a:tcPr marL="53675" marR="53675" marT="0" marB="0"/>
                </a:tc>
                <a:tc>
                  <a:txBody>
                    <a:bodyPr/>
                    <a:lstStyle/>
                    <a:p>
                      <a:pPr algn="ctr">
                        <a:lnSpc>
                          <a:spcPct val="115000"/>
                        </a:lnSpc>
                        <a:spcAft>
                          <a:spcPts val="0"/>
                        </a:spcAft>
                      </a:pPr>
                      <a:r>
                        <a:rPr lang="fr-FR" sz="1400" dirty="0">
                          <a:effectLst/>
                        </a:rPr>
                        <a:t>Cellules et médiateurs</a:t>
                      </a:r>
                      <a:endParaRPr lang="fr-FR" sz="1400" dirty="0">
                        <a:effectLst/>
                        <a:latin typeface="Calibri"/>
                        <a:ea typeface="Calibri"/>
                        <a:cs typeface="Arial"/>
                      </a:endParaRPr>
                    </a:p>
                  </a:txBody>
                  <a:tcPr marL="53675" marR="53675" marT="0" marB="0"/>
                </a:tc>
                <a:tc>
                  <a:txBody>
                    <a:bodyPr/>
                    <a:lstStyle/>
                    <a:p>
                      <a:pPr algn="ctr">
                        <a:lnSpc>
                          <a:spcPct val="115000"/>
                        </a:lnSpc>
                        <a:spcAft>
                          <a:spcPts val="0"/>
                        </a:spcAft>
                      </a:pPr>
                      <a:r>
                        <a:rPr lang="fr-FR" sz="1400" dirty="0">
                          <a:effectLst/>
                        </a:rPr>
                        <a:t>Mécanisme cellulaire</a:t>
                      </a:r>
                      <a:endParaRPr lang="fr-FR" sz="1400" dirty="0">
                        <a:effectLst/>
                        <a:latin typeface="Calibri"/>
                        <a:ea typeface="Calibri"/>
                        <a:cs typeface="Arial"/>
                      </a:endParaRPr>
                    </a:p>
                  </a:txBody>
                  <a:tcPr marL="53675" marR="53675" marT="0" marB="0"/>
                </a:tc>
                <a:tc>
                  <a:txBody>
                    <a:bodyPr/>
                    <a:lstStyle/>
                    <a:p>
                      <a:pPr algn="ctr">
                        <a:lnSpc>
                          <a:spcPct val="115000"/>
                        </a:lnSpc>
                        <a:spcAft>
                          <a:spcPts val="0"/>
                        </a:spcAft>
                      </a:pPr>
                      <a:r>
                        <a:rPr lang="fr-FR" sz="1400">
                          <a:effectLst/>
                        </a:rPr>
                        <a:t>Clinique</a:t>
                      </a:r>
                      <a:endParaRPr lang="fr-FR" sz="1400">
                        <a:effectLst/>
                        <a:latin typeface="Calibri"/>
                        <a:ea typeface="Calibri"/>
                        <a:cs typeface="Arial"/>
                      </a:endParaRPr>
                    </a:p>
                  </a:txBody>
                  <a:tcPr marL="53675" marR="53675" marT="0" marB="0"/>
                </a:tc>
                <a:tc>
                  <a:txBody>
                    <a:bodyPr/>
                    <a:lstStyle/>
                    <a:p>
                      <a:pPr algn="ctr">
                        <a:lnSpc>
                          <a:spcPct val="115000"/>
                        </a:lnSpc>
                        <a:spcAft>
                          <a:spcPts val="0"/>
                        </a:spcAft>
                      </a:pPr>
                      <a:r>
                        <a:rPr lang="fr-FR" sz="1400">
                          <a:effectLst/>
                        </a:rPr>
                        <a:t>Médicaments en cause</a:t>
                      </a:r>
                      <a:endParaRPr lang="fr-FR" sz="1400">
                        <a:effectLst/>
                        <a:latin typeface="Calibri"/>
                        <a:ea typeface="Calibri"/>
                        <a:cs typeface="Arial"/>
                      </a:endParaRPr>
                    </a:p>
                  </a:txBody>
                  <a:tcPr marL="53675" marR="53675" marT="0" marB="0"/>
                </a:tc>
              </a:tr>
              <a:tr h="1940574">
                <a:tc>
                  <a:txBody>
                    <a:bodyPr/>
                    <a:lstStyle/>
                    <a:p>
                      <a:pPr algn="ctr">
                        <a:lnSpc>
                          <a:spcPct val="115000"/>
                        </a:lnSpc>
                        <a:spcAft>
                          <a:spcPts val="0"/>
                        </a:spcAft>
                      </a:pPr>
                      <a:r>
                        <a:rPr lang="fr-FR" sz="1400" dirty="0">
                          <a:effectLst/>
                        </a:rPr>
                        <a:t>I immédiate ou </a:t>
                      </a:r>
                      <a:r>
                        <a:rPr lang="fr-FR" sz="1300" dirty="0">
                          <a:effectLst/>
                        </a:rPr>
                        <a:t>anaphylactique</a:t>
                      </a:r>
                      <a:endParaRPr lang="fr-FR" sz="1300" dirty="0">
                        <a:effectLst/>
                        <a:latin typeface="Calibri"/>
                        <a:ea typeface="Calibri"/>
                        <a:cs typeface="Arial"/>
                      </a:endParaRPr>
                    </a:p>
                  </a:txBody>
                  <a:tcPr marL="53675" marR="53675" marT="0" marB="0"/>
                </a:tc>
                <a:tc>
                  <a:txBody>
                    <a:bodyPr/>
                    <a:lstStyle/>
                    <a:p>
                      <a:pPr algn="ctr">
                        <a:lnSpc>
                          <a:spcPct val="115000"/>
                        </a:lnSpc>
                        <a:spcAft>
                          <a:spcPts val="0"/>
                        </a:spcAft>
                      </a:pPr>
                      <a:endParaRPr lang="fr-FR" sz="1400" dirty="0" smtClean="0">
                        <a:effectLst/>
                      </a:endParaRPr>
                    </a:p>
                    <a:p>
                      <a:pPr algn="ctr">
                        <a:lnSpc>
                          <a:spcPct val="115000"/>
                        </a:lnSpc>
                        <a:spcAft>
                          <a:spcPts val="0"/>
                        </a:spcAft>
                      </a:pPr>
                      <a:endParaRPr lang="fr-FR" sz="1400" dirty="0" smtClean="0">
                        <a:effectLst/>
                      </a:endParaRPr>
                    </a:p>
                    <a:p>
                      <a:pPr algn="ctr">
                        <a:lnSpc>
                          <a:spcPct val="115000"/>
                        </a:lnSpc>
                        <a:spcAft>
                          <a:spcPts val="0"/>
                        </a:spcAft>
                      </a:pPr>
                      <a:r>
                        <a:rPr lang="fr-FR" sz="1400" dirty="0" smtClean="0">
                          <a:effectLst/>
                        </a:rPr>
                        <a:t>&lt; </a:t>
                      </a:r>
                      <a:r>
                        <a:rPr lang="fr-FR" sz="1400" dirty="0">
                          <a:effectLst/>
                        </a:rPr>
                        <a:t>1h</a:t>
                      </a:r>
                      <a:endParaRPr lang="fr-FR" sz="1400" dirty="0">
                        <a:effectLst/>
                        <a:latin typeface="Calibri"/>
                        <a:ea typeface="Calibri"/>
                        <a:cs typeface="Arial"/>
                      </a:endParaRPr>
                    </a:p>
                  </a:txBody>
                  <a:tcPr marL="53675" marR="53675" marT="0" marB="0"/>
                </a:tc>
                <a:tc>
                  <a:txBody>
                    <a:bodyPr/>
                    <a:lstStyle/>
                    <a:p>
                      <a:pPr algn="ctr">
                        <a:lnSpc>
                          <a:spcPct val="115000"/>
                        </a:lnSpc>
                        <a:spcAft>
                          <a:spcPts val="0"/>
                        </a:spcAft>
                      </a:pPr>
                      <a:r>
                        <a:rPr lang="fr-FR" sz="1400" dirty="0">
                          <a:effectLst/>
                        </a:rPr>
                        <a:t> </a:t>
                      </a:r>
                    </a:p>
                    <a:p>
                      <a:pPr algn="ctr">
                        <a:lnSpc>
                          <a:spcPct val="115000"/>
                        </a:lnSpc>
                        <a:spcAft>
                          <a:spcPts val="0"/>
                        </a:spcAft>
                      </a:pPr>
                      <a:r>
                        <a:rPr lang="fr-FR" sz="1400" dirty="0">
                          <a:effectLst/>
                        </a:rPr>
                        <a:t>Lymphocytes B</a:t>
                      </a:r>
                    </a:p>
                    <a:p>
                      <a:pPr algn="ctr">
                        <a:lnSpc>
                          <a:spcPct val="115000"/>
                        </a:lnSpc>
                        <a:spcAft>
                          <a:spcPts val="0"/>
                        </a:spcAft>
                      </a:pPr>
                      <a:r>
                        <a:rPr lang="fr-FR" sz="1400" dirty="0">
                          <a:effectLst/>
                        </a:rPr>
                        <a:t>Mastocytes</a:t>
                      </a:r>
                    </a:p>
                    <a:p>
                      <a:pPr algn="ctr">
                        <a:lnSpc>
                          <a:spcPct val="115000"/>
                        </a:lnSpc>
                        <a:spcAft>
                          <a:spcPts val="0"/>
                        </a:spcAft>
                      </a:pPr>
                      <a:r>
                        <a:rPr lang="fr-FR" sz="1400" dirty="0" err="1">
                          <a:effectLst/>
                        </a:rPr>
                        <a:t>IgE</a:t>
                      </a:r>
                      <a:r>
                        <a:rPr lang="fr-FR" sz="1400" dirty="0">
                          <a:effectLst/>
                        </a:rPr>
                        <a:t> spécifiques</a:t>
                      </a:r>
                    </a:p>
                    <a:p>
                      <a:pPr algn="ctr">
                        <a:lnSpc>
                          <a:spcPct val="115000"/>
                        </a:lnSpc>
                        <a:spcAft>
                          <a:spcPts val="0"/>
                        </a:spcAft>
                      </a:pPr>
                      <a:r>
                        <a:rPr lang="fr-FR" sz="1400" dirty="0">
                          <a:effectLst/>
                        </a:rPr>
                        <a:t> </a:t>
                      </a:r>
                      <a:endParaRPr lang="fr-FR" sz="1400" dirty="0">
                        <a:effectLst/>
                        <a:latin typeface="Calibri"/>
                        <a:ea typeface="Calibri"/>
                        <a:cs typeface="Arial"/>
                      </a:endParaRPr>
                    </a:p>
                  </a:txBody>
                  <a:tcPr marL="53675" marR="53675" marT="0" marB="0"/>
                </a:tc>
                <a:tc>
                  <a:txBody>
                    <a:bodyPr/>
                    <a:lstStyle/>
                    <a:p>
                      <a:pPr>
                        <a:lnSpc>
                          <a:spcPct val="115000"/>
                        </a:lnSpc>
                        <a:spcAft>
                          <a:spcPts val="0"/>
                        </a:spcAft>
                      </a:pPr>
                      <a:endParaRPr lang="fr-FR" sz="1400" dirty="0" smtClean="0">
                        <a:effectLst/>
                      </a:endParaRPr>
                    </a:p>
                    <a:p>
                      <a:pPr>
                        <a:lnSpc>
                          <a:spcPct val="115000"/>
                        </a:lnSpc>
                        <a:spcAft>
                          <a:spcPts val="0"/>
                        </a:spcAft>
                      </a:pPr>
                      <a:r>
                        <a:rPr lang="fr-FR" sz="1400" dirty="0" smtClean="0">
                          <a:effectLst/>
                        </a:rPr>
                        <a:t>Phases </a:t>
                      </a:r>
                      <a:r>
                        <a:rPr lang="fr-FR" sz="1400" dirty="0">
                          <a:effectLst/>
                        </a:rPr>
                        <a:t>de sensibilisation et de déclenchement</a:t>
                      </a:r>
                    </a:p>
                    <a:p>
                      <a:pPr>
                        <a:lnSpc>
                          <a:spcPct val="115000"/>
                        </a:lnSpc>
                        <a:spcAft>
                          <a:spcPts val="0"/>
                        </a:spcAft>
                      </a:pPr>
                      <a:r>
                        <a:rPr lang="fr-FR" sz="1400" dirty="0">
                          <a:effectLst/>
                        </a:rPr>
                        <a:t>Mastocytes et basophiles libèrent leurs médiateurs</a:t>
                      </a:r>
                      <a:endParaRPr lang="fr-FR" sz="1400" dirty="0">
                        <a:effectLst/>
                        <a:latin typeface="Calibri"/>
                        <a:ea typeface="Calibri"/>
                        <a:cs typeface="Arial"/>
                      </a:endParaRPr>
                    </a:p>
                  </a:txBody>
                  <a:tcPr marL="53675" marR="53675" marT="0" marB="0"/>
                </a:tc>
                <a:tc>
                  <a:txBody>
                    <a:bodyPr/>
                    <a:lstStyle/>
                    <a:p>
                      <a:pPr algn="ctr">
                        <a:lnSpc>
                          <a:spcPct val="115000"/>
                        </a:lnSpc>
                        <a:spcAft>
                          <a:spcPts val="0"/>
                        </a:spcAft>
                      </a:pPr>
                      <a:endParaRPr lang="fr-FR" sz="1400" dirty="0" smtClean="0">
                        <a:effectLst/>
                      </a:endParaRPr>
                    </a:p>
                    <a:p>
                      <a:pPr algn="ctr">
                        <a:lnSpc>
                          <a:spcPct val="115000"/>
                        </a:lnSpc>
                        <a:spcAft>
                          <a:spcPts val="0"/>
                        </a:spcAft>
                      </a:pPr>
                      <a:r>
                        <a:rPr lang="fr-FR" sz="1400" dirty="0" smtClean="0">
                          <a:effectLst/>
                        </a:rPr>
                        <a:t>Urticaire</a:t>
                      </a:r>
                      <a:endParaRPr lang="fr-FR" sz="1400" dirty="0">
                        <a:effectLst/>
                      </a:endParaRPr>
                    </a:p>
                    <a:p>
                      <a:pPr algn="ctr">
                        <a:lnSpc>
                          <a:spcPct val="115000"/>
                        </a:lnSpc>
                        <a:spcAft>
                          <a:spcPts val="0"/>
                        </a:spcAft>
                      </a:pPr>
                      <a:r>
                        <a:rPr lang="fr-FR" sz="1400" dirty="0" err="1">
                          <a:effectLst/>
                        </a:rPr>
                        <a:t>Angiooedème</a:t>
                      </a:r>
                      <a:endParaRPr lang="fr-FR" sz="1400" dirty="0">
                        <a:effectLst/>
                      </a:endParaRPr>
                    </a:p>
                    <a:p>
                      <a:pPr algn="ctr">
                        <a:lnSpc>
                          <a:spcPct val="115000"/>
                        </a:lnSpc>
                        <a:spcAft>
                          <a:spcPts val="0"/>
                        </a:spcAft>
                      </a:pPr>
                      <a:r>
                        <a:rPr lang="fr-FR" sz="1400" dirty="0">
                          <a:effectLst/>
                        </a:rPr>
                        <a:t>Anaphylaxie</a:t>
                      </a:r>
                      <a:endParaRPr lang="fr-FR" sz="1400" dirty="0">
                        <a:effectLst/>
                        <a:latin typeface="Calibri"/>
                        <a:ea typeface="Calibri"/>
                        <a:cs typeface="Arial"/>
                      </a:endParaRPr>
                    </a:p>
                  </a:txBody>
                  <a:tcPr marL="53675" marR="53675" marT="0" marB="0"/>
                </a:tc>
                <a:tc>
                  <a:txBody>
                    <a:bodyPr/>
                    <a:lstStyle/>
                    <a:p>
                      <a:pPr algn="ctr">
                        <a:lnSpc>
                          <a:spcPct val="115000"/>
                        </a:lnSpc>
                        <a:spcAft>
                          <a:spcPts val="0"/>
                        </a:spcAft>
                      </a:pPr>
                      <a:r>
                        <a:rPr lang="fr-FR" sz="1400" dirty="0">
                          <a:effectLst/>
                        </a:rPr>
                        <a:t>B </a:t>
                      </a:r>
                      <a:r>
                        <a:rPr lang="fr-FR" sz="1400" dirty="0" err="1">
                          <a:effectLst/>
                        </a:rPr>
                        <a:t>lactamines</a:t>
                      </a:r>
                      <a:endParaRPr lang="fr-FR" sz="1400" dirty="0">
                        <a:effectLst/>
                      </a:endParaRPr>
                    </a:p>
                    <a:p>
                      <a:pPr algn="ctr">
                        <a:lnSpc>
                          <a:spcPct val="115000"/>
                        </a:lnSpc>
                        <a:spcAft>
                          <a:spcPts val="0"/>
                        </a:spcAft>
                      </a:pPr>
                      <a:r>
                        <a:rPr lang="fr-FR" sz="1400" dirty="0" smtClean="0">
                          <a:effectLst/>
                        </a:rPr>
                        <a:t>Anesthésiques</a:t>
                      </a:r>
                      <a:r>
                        <a:rPr lang="fr-FR" sz="1400" baseline="0" dirty="0" smtClean="0">
                          <a:effectLst/>
                        </a:rPr>
                        <a:t> </a:t>
                      </a:r>
                      <a:r>
                        <a:rPr lang="fr-FR" sz="1400" dirty="0" smtClean="0">
                          <a:effectLst/>
                        </a:rPr>
                        <a:t>généraux</a:t>
                      </a:r>
                      <a:endParaRPr lang="fr-FR" sz="1400" dirty="0">
                        <a:effectLst/>
                      </a:endParaRPr>
                    </a:p>
                    <a:p>
                      <a:pPr algn="ctr">
                        <a:lnSpc>
                          <a:spcPct val="115000"/>
                        </a:lnSpc>
                        <a:spcAft>
                          <a:spcPts val="0"/>
                        </a:spcAft>
                      </a:pPr>
                      <a:r>
                        <a:rPr lang="fr-FR" sz="1400" dirty="0" smtClean="0">
                          <a:effectLst/>
                        </a:rPr>
                        <a:t>Antalgiques</a:t>
                      </a:r>
                      <a:r>
                        <a:rPr lang="fr-FR" sz="1400" baseline="0" dirty="0" smtClean="0">
                          <a:effectLst/>
                        </a:rPr>
                        <a:t> </a:t>
                      </a:r>
                      <a:r>
                        <a:rPr lang="fr-FR" sz="1400" dirty="0" smtClean="0">
                          <a:effectLst/>
                        </a:rPr>
                        <a:t>(noramidopyrine</a:t>
                      </a:r>
                      <a:r>
                        <a:rPr lang="fr-FR" sz="1400" dirty="0">
                          <a:effectLst/>
                        </a:rPr>
                        <a:t>, </a:t>
                      </a:r>
                      <a:r>
                        <a:rPr lang="fr-FR" sz="1400" dirty="0" err="1">
                          <a:effectLst/>
                        </a:rPr>
                        <a:t>glafénine</a:t>
                      </a:r>
                      <a:r>
                        <a:rPr lang="fr-FR" sz="1400" dirty="0">
                          <a:effectLst/>
                        </a:rPr>
                        <a:t>)</a:t>
                      </a:r>
                    </a:p>
                    <a:p>
                      <a:pPr algn="ctr">
                        <a:lnSpc>
                          <a:spcPct val="115000"/>
                        </a:lnSpc>
                        <a:spcAft>
                          <a:spcPts val="0"/>
                        </a:spcAft>
                      </a:pPr>
                      <a:r>
                        <a:rPr lang="fr-FR" sz="1400" dirty="0" smtClean="0">
                          <a:effectLst/>
                        </a:rPr>
                        <a:t>Sérums </a:t>
                      </a:r>
                      <a:r>
                        <a:rPr lang="fr-FR" sz="1400" dirty="0">
                          <a:effectLst/>
                        </a:rPr>
                        <a:t>ou </a:t>
                      </a:r>
                      <a:r>
                        <a:rPr lang="fr-FR" sz="1400" dirty="0" smtClean="0">
                          <a:effectLst/>
                        </a:rPr>
                        <a:t>polypeptides </a:t>
                      </a:r>
                      <a:r>
                        <a:rPr lang="fr-FR" sz="1400" dirty="0">
                          <a:effectLst/>
                        </a:rPr>
                        <a:t>d’origine animale</a:t>
                      </a:r>
                    </a:p>
                    <a:p>
                      <a:pPr algn="ctr">
                        <a:lnSpc>
                          <a:spcPct val="115000"/>
                        </a:lnSpc>
                        <a:spcAft>
                          <a:spcPts val="0"/>
                        </a:spcAft>
                      </a:pPr>
                      <a:r>
                        <a:rPr lang="fr-FR" sz="1400" dirty="0" smtClean="0">
                          <a:effectLst/>
                        </a:rPr>
                        <a:t>contraste </a:t>
                      </a:r>
                      <a:r>
                        <a:rPr lang="fr-FR" sz="1400" dirty="0">
                          <a:effectLst/>
                        </a:rPr>
                        <a:t>iodé</a:t>
                      </a:r>
                      <a:endParaRPr lang="fr-FR" sz="1400" dirty="0">
                        <a:effectLst/>
                        <a:latin typeface="Calibri"/>
                        <a:ea typeface="Calibri"/>
                        <a:cs typeface="Arial"/>
                      </a:endParaRPr>
                    </a:p>
                  </a:txBody>
                  <a:tcPr marL="53675" marR="53675" marT="0" marB="0"/>
                </a:tc>
              </a:tr>
              <a:tr h="1371004">
                <a:tc>
                  <a:txBody>
                    <a:bodyPr/>
                    <a:lstStyle/>
                    <a:p>
                      <a:pPr algn="ctr">
                        <a:lnSpc>
                          <a:spcPct val="115000"/>
                        </a:lnSpc>
                        <a:spcAft>
                          <a:spcPts val="0"/>
                        </a:spcAft>
                      </a:pPr>
                      <a:r>
                        <a:rPr lang="fr-FR" sz="1400">
                          <a:effectLst/>
                        </a:rPr>
                        <a:t>II cytotoxique</a:t>
                      </a:r>
                      <a:endParaRPr lang="fr-FR" sz="1400">
                        <a:effectLst/>
                        <a:latin typeface="Calibri"/>
                        <a:ea typeface="Calibri"/>
                        <a:cs typeface="Arial"/>
                      </a:endParaRPr>
                    </a:p>
                  </a:txBody>
                  <a:tcPr marL="53675" marR="53675" marT="0" marB="0"/>
                </a:tc>
                <a:tc>
                  <a:txBody>
                    <a:bodyPr/>
                    <a:lstStyle/>
                    <a:p>
                      <a:pPr algn="ctr">
                        <a:lnSpc>
                          <a:spcPct val="115000"/>
                        </a:lnSpc>
                        <a:spcAft>
                          <a:spcPts val="0"/>
                        </a:spcAft>
                      </a:pPr>
                      <a:endParaRPr lang="fr-FR" sz="1400" dirty="0" smtClean="0">
                        <a:effectLst/>
                      </a:endParaRPr>
                    </a:p>
                    <a:p>
                      <a:pPr algn="ctr">
                        <a:lnSpc>
                          <a:spcPct val="115000"/>
                        </a:lnSpc>
                        <a:spcAft>
                          <a:spcPts val="0"/>
                        </a:spcAft>
                      </a:pPr>
                      <a:endParaRPr lang="fr-FR" sz="1400" dirty="0" smtClean="0">
                        <a:effectLst/>
                      </a:endParaRPr>
                    </a:p>
                    <a:p>
                      <a:pPr algn="ctr">
                        <a:lnSpc>
                          <a:spcPct val="115000"/>
                        </a:lnSpc>
                        <a:spcAft>
                          <a:spcPts val="0"/>
                        </a:spcAft>
                      </a:pPr>
                      <a:r>
                        <a:rPr lang="fr-FR" sz="1400" dirty="0" smtClean="0">
                          <a:effectLst/>
                        </a:rPr>
                        <a:t>&gt; </a:t>
                      </a:r>
                      <a:r>
                        <a:rPr lang="fr-FR" sz="1400" dirty="0">
                          <a:effectLst/>
                        </a:rPr>
                        <a:t>72h</a:t>
                      </a:r>
                      <a:endParaRPr lang="fr-FR" sz="1400" dirty="0">
                        <a:effectLst/>
                        <a:latin typeface="Calibri"/>
                        <a:ea typeface="Calibri"/>
                        <a:cs typeface="Arial"/>
                      </a:endParaRPr>
                    </a:p>
                  </a:txBody>
                  <a:tcPr marL="53675" marR="53675" marT="0" marB="0"/>
                </a:tc>
                <a:tc>
                  <a:txBody>
                    <a:bodyPr/>
                    <a:lstStyle/>
                    <a:p>
                      <a:pPr algn="ctr">
                        <a:lnSpc>
                          <a:spcPct val="115000"/>
                        </a:lnSpc>
                        <a:spcAft>
                          <a:spcPts val="0"/>
                        </a:spcAft>
                      </a:pPr>
                      <a:r>
                        <a:rPr lang="fr-FR" sz="1400" dirty="0">
                          <a:effectLst/>
                        </a:rPr>
                        <a:t> </a:t>
                      </a:r>
                    </a:p>
                    <a:p>
                      <a:pPr algn="ctr">
                        <a:lnSpc>
                          <a:spcPct val="115000"/>
                        </a:lnSpc>
                        <a:spcAft>
                          <a:spcPts val="0"/>
                        </a:spcAft>
                      </a:pPr>
                      <a:r>
                        <a:rPr lang="fr-FR" sz="1400" dirty="0">
                          <a:effectLst/>
                        </a:rPr>
                        <a:t>Lymphocytes B</a:t>
                      </a:r>
                    </a:p>
                    <a:p>
                      <a:pPr algn="ctr">
                        <a:lnSpc>
                          <a:spcPct val="115000"/>
                        </a:lnSpc>
                        <a:spcAft>
                          <a:spcPts val="0"/>
                        </a:spcAft>
                      </a:pPr>
                      <a:r>
                        <a:rPr lang="fr-FR" sz="1400" dirty="0" err="1">
                          <a:effectLst/>
                        </a:rPr>
                        <a:t>IgG</a:t>
                      </a:r>
                      <a:r>
                        <a:rPr lang="fr-FR" sz="1400" dirty="0">
                          <a:effectLst/>
                        </a:rPr>
                        <a:t> circulants</a:t>
                      </a:r>
                    </a:p>
                    <a:p>
                      <a:pPr algn="ctr">
                        <a:lnSpc>
                          <a:spcPct val="115000"/>
                        </a:lnSpc>
                        <a:spcAft>
                          <a:spcPts val="0"/>
                        </a:spcAft>
                      </a:pPr>
                      <a:r>
                        <a:rPr lang="fr-FR" sz="1400" dirty="0">
                          <a:effectLst/>
                        </a:rPr>
                        <a:t>Complément</a:t>
                      </a:r>
                      <a:endParaRPr lang="fr-FR" sz="1400" dirty="0">
                        <a:effectLst/>
                        <a:latin typeface="Calibri"/>
                        <a:ea typeface="Calibri"/>
                        <a:cs typeface="Arial"/>
                      </a:endParaRPr>
                    </a:p>
                  </a:txBody>
                  <a:tcPr marL="53675" marR="53675" marT="0" marB="0"/>
                </a:tc>
                <a:tc>
                  <a:txBody>
                    <a:bodyPr/>
                    <a:lstStyle/>
                    <a:p>
                      <a:pPr>
                        <a:lnSpc>
                          <a:spcPct val="115000"/>
                        </a:lnSpc>
                        <a:spcAft>
                          <a:spcPts val="0"/>
                        </a:spcAft>
                      </a:pPr>
                      <a:r>
                        <a:rPr lang="fr-FR" sz="1400" dirty="0" err="1">
                          <a:effectLst/>
                        </a:rPr>
                        <a:t>IgG</a:t>
                      </a:r>
                      <a:r>
                        <a:rPr lang="fr-FR" sz="1400" dirty="0">
                          <a:effectLst/>
                        </a:rPr>
                        <a:t> activent le complément, ils sont dirigés contre les haptènes fixés sur des cellules innocentes</a:t>
                      </a:r>
                    </a:p>
                    <a:p>
                      <a:pPr>
                        <a:lnSpc>
                          <a:spcPct val="115000"/>
                        </a:lnSpc>
                        <a:spcAft>
                          <a:spcPts val="0"/>
                        </a:spcAft>
                      </a:pPr>
                      <a:r>
                        <a:rPr lang="fr-FR" sz="1400" dirty="0">
                          <a:effectLst/>
                        </a:rPr>
                        <a:t>(effet cytotoxique)</a:t>
                      </a:r>
                      <a:endParaRPr lang="fr-FR" sz="1400" dirty="0">
                        <a:effectLst/>
                        <a:latin typeface="Calibri"/>
                        <a:ea typeface="Calibri"/>
                        <a:cs typeface="Arial"/>
                      </a:endParaRPr>
                    </a:p>
                  </a:txBody>
                  <a:tcPr marL="53675" marR="53675" marT="0" marB="0"/>
                </a:tc>
                <a:tc>
                  <a:txBody>
                    <a:bodyPr/>
                    <a:lstStyle/>
                    <a:p>
                      <a:pPr algn="ctr">
                        <a:lnSpc>
                          <a:spcPct val="115000"/>
                        </a:lnSpc>
                        <a:spcAft>
                          <a:spcPts val="0"/>
                        </a:spcAft>
                      </a:pPr>
                      <a:endParaRPr lang="fr-FR" sz="1400" dirty="0" smtClean="0">
                        <a:effectLst/>
                      </a:endParaRPr>
                    </a:p>
                    <a:p>
                      <a:pPr algn="ctr">
                        <a:lnSpc>
                          <a:spcPct val="115000"/>
                        </a:lnSpc>
                        <a:spcAft>
                          <a:spcPts val="0"/>
                        </a:spcAft>
                      </a:pPr>
                      <a:r>
                        <a:rPr lang="fr-FR" sz="1400" dirty="0" smtClean="0">
                          <a:effectLst/>
                        </a:rPr>
                        <a:t>Anémie </a:t>
                      </a:r>
                      <a:r>
                        <a:rPr lang="fr-FR" sz="1400" dirty="0">
                          <a:effectLst/>
                        </a:rPr>
                        <a:t>hémolytique</a:t>
                      </a:r>
                    </a:p>
                    <a:p>
                      <a:pPr algn="ctr">
                        <a:lnSpc>
                          <a:spcPct val="115000"/>
                        </a:lnSpc>
                        <a:spcAft>
                          <a:spcPts val="0"/>
                        </a:spcAft>
                      </a:pPr>
                      <a:r>
                        <a:rPr lang="fr-FR" sz="1400" dirty="0">
                          <a:effectLst/>
                        </a:rPr>
                        <a:t>Cytopénie</a:t>
                      </a:r>
                    </a:p>
                    <a:p>
                      <a:pPr algn="ctr">
                        <a:lnSpc>
                          <a:spcPct val="115000"/>
                        </a:lnSpc>
                        <a:spcAft>
                          <a:spcPts val="0"/>
                        </a:spcAft>
                      </a:pPr>
                      <a:r>
                        <a:rPr lang="fr-FR" sz="1400" dirty="0">
                          <a:effectLst/>
                        </a:rPr>
                        <a:t>Néphrite interstitielle</a:t>
                      </a:r>
                      <a:endParaRPr lang="fr-FR" sz="1400" dirty="0">
                        <a:effectLst/>
                        <a:latin typeface="Calibri"/>
                        <a:ea typeface="Calibri"/>
                        <a:cs typeface="Arial"/>
                      </a:endParaRPr>
                    </a:p>
                  </a:txBody>
                  <a:tcPr marL="53675" marR="53675" marT="0" marB="0"/>
                </a:tc>
                <a:tc>
                  <a:txBody>
                    <a:bodyPr/>
                    <a:lstStyle/>
                    <a:p>
                      <a:pPr algn="ctr">
                        <a:lnSpc>
                          <a:spcPct val="115000"/>
                        </a:lnSpc>
                        <a:spcAft>
                          <a:spcPts val="0"/>
                        </a:spcAft>
                      </a:pPr>
                      <a:endParaRPr lang="fr-FR" sz="1400" dirty="0" smtClean="0">
                        <a:effectLst/>
                      </a:endParaRPr>
                    </a:p>
                    <a:p>
                      <a:pPr algn="ctr">
                        <a:lnSpc>
                          <a:spcPct val="115000"/>
                        </a:lnSpc>
                        <a:spcAft>
                          <a:spcPts val="0"/>
                        </a:spcAft>
                      </a:pPr>
                      <a:r>
                        <a:rPr lang="fr-FR" sz="1400" dirty="0" smtClean="0">
                          <a:effectLst/>
                        </a:rPr>
                        <a:t>Phénylbutazone</a:t>
                      </a:r>
                      <a:endParaRPr lang="fr-FR" sz="1400" dirty="0">
                        <a:effectLst/>
                      </a:endParaRPr>
                    </a:p>
                    <a:p>
                      <a:pPr algn="ctr">
                        <a:lnSpc>
                          <a:spcPct val="115000"/>
                        </a:lnSpc>
                        <a:spcAft>
                          <a:spcPts val="0"/>
                        </a:spcAft>
                      </a:pPr>
                      <a:r>
                        <a:rPr lang="fr-FR" sz="1400" dirty="0" err="1">
                          <a:effectLst/>
                        </a:rPr>
                        <a:t>Quinidine</a:t>
                      </a:r>
                      <a:endParaRPr lang="fr-FR" sz="1400" dirty="0">
                        <a:effectLst/>
                      </a:endParaRPr>
                    </a:p>
                    <a:p>
                      <a:pPr algn="ctr">
                        <a:lnSpc>
                          <a:spcPct val="115000"/>
                        </a:lnSpc>
                        <a:spcAft>
                          <a:spcPts val="0"/>
                        </a:spcAft>
                      </a:pPr>
                      <a:r>
                        <a:rPr lang="fr-FR" sz="1400" dirty="0">
                          <a:effectLst/>
                        </a:rPr>
                        <a:t>Noramidopyrine </a:t>
                      </a:r>
                      <a:endParaRPr lang="fr-FR" sz="1400" dirty="0">
                        <a:effectLst/>
                        <a:latin typeface="Calibri"/>
                        <a:ea typeface="Calibri"/>
                        <a:cs typeface="Arial"/>
                      </a:endParaRPr>
                    </a:p>
                  </a:txBody>
                  <a:tcPr marL="53675" marR="53675" marT="0" marB="0"/>
                </a:tc>
              </a:tr>
              <a:tr h="1762653">
                <a:tc>
                  <a:txBody>
                    <a:bodyPr/>
                    <a:lstStyle/>
                    <a:p>
                      <a:pPr algn="ctr">
                        <a:lnSpc>
                          <a:spcPct val="115000"/>
                        </a:lnSpc>
                        <a:spcAft>
                          <a:spcPts val="0"/>
                        </a:spcAft>
                      </a:pPr>
                      <a:r>
                        <a:rPr lang="fr-FR" sz="1400">
                          <a:effectLst/>
                        </a:rPr>
                        <a:t>III immuns complexes</a:t>
                      </a:r>
                      <a:endParaRPr lang="fr-FR" sz="1400">
                        <a:effectLst/>
                        <a:latin typeface="Calibri"/>
                        <a:ea typeface="Calibri"/>
                        <a:cs typeface="Arial"/>
                      </a:endParaRPr>
                    </a:p>
                  </a:txBody>
                  <a:tcPr marL="53675" marR="53675" marT="0" marB="0"/>
                </a:tc>
                <a:tc>
                  <a:txBody>
                    <a:bodyPr/>
                    <a:lstStyle/>
                    <a:p>
                      <a:pPr algn="ctr">
                        <a:lnSpc>
                          <a:spcPct val="115000"/>
                        </a:lnSpc>
                        <a:spcAft>
                          <a:spcPts val="0"/>
                        </a:spcAft>
                      </a:pPr>
                      <a:endParaRPr lang="fr-FR" sz="1400" dirty="0" smtClean="0">
                        <a:effectLst/>
                      </a:endParaRPr>
                    </a:p>
                    <a:p>
                      <a:pPr algn="ctr">
                        <a:lnSpc>
                          <a:spcPct val="115000"/>
                        </a:lnSpc>
                        <a:spcAft>
                          <a:spcPts val="0"/>
                        </a:spcAft>
                      </a:pPr>
                      <a:endParaRPr lang="fr-FR" sz="1400" dirty="0" smtClean="0">
                        <a:effectLst/>
                      </a:endParaRPr>
                    </a:p>
                    <a:p>
                      <a:pPr algn="ctr">
                        <a:lnSpc>
                          <a:spcPct val="115000"/>
                        </a:lnSpc>
                        <a:spcAft>
                          <a:spcPts val="0"/>
                        </a:spcAft>
                      </a:pPr>
                      <a:r>
                        <a:rPr lang="fr-FR" sz="1400" dirty="0" smtClean="0">
                          <a:effectLst/>
                        </a:rPr>
                        <a:t>&gt; </a:t>
                      </a:r>
                      <a:r>
                        <a:rPr lang="fr-FR" sz="1400" dirty="0">
                          <a:effectLst/>
                        </a:rPr>
                        <a:t>72h</a:t>
                      </a:r>
                      <a:endParaRPr lang="fr-FR" sz="1400" dirty="0">
                        <a:effectLst/>
                        <a:latin typeface="Calibri"/>
                        <a:ea typeface="Calibri"/>
                        <a:cs typeface="Arial"/>
                      </a:endParaRPr>
                    </a:p>
                  </a:txBody>
                  <a:tcPr marL="53675" marR="53675" marT="0" marB="0"/>
                </a:tc>
                <a:tc>
                  <a:txBody>
                    <a:bodyPr/>
                    <a:lstStyle/>
                    <a:p>
                      <a:pPr algn="ctr">
                        <a:lnSpc>
                          <a:spcPct val="115000"/>
                        </a:lnSpc>
                        <a:spcAft>
                          <a:spcPts val="0"/>
                        </a:spcAft>
                      </a:pPr>
                      <a:r>
                        <a:rPr lang="fr-FR" sz="1400" dirty="0">
                          <a:effectLst/>
                        </a:rPr>
                        <a:t>Lymphocytes B</a:t>
                      </a:r>
                    </a:p>
                    <a:p>
                      <a:pPr algn="ctr">
                        <a:lnSpc>
                          <a:spcPct val="115000"/>
                        </a:lnSpc>
                        <a:spcAft>
                          <a:spcPts val="0"/>
                        </a:spcAft>
                      </a:pPr>
                      <a:r>
                        <a:rPr lang="fr-FR" sz="1400" dirty="0" err="1">
                          <a:effectLst/>
                        </a:rPr>
                        <a:t>IgG</a:t>
                      </a:r>
                      <a:r>
                        <a:rPr lang="fr-FR" sz="1400" dirty="0">
                          <a:effectLst/>
                        </a:rPr>
                        <a:t> (dépôt sur mb basale)</a:t>
                      </a:r>
                    </a:p>
                    <a:p>
                      <a:pPr algn="ctr">
                        <a:lnSpc>
                          <a:spcPct val="115000"/>
                        </a:lnSpc>
                        <a:spcAft>
                          <a:spcPts val="0"/>
                        </a:spcAft>
                      </a:pPr>
                      <a:r>
                        <a:rPr lang="fr-FR" sz="1400" dirty="0" err="1">
                          <a:effectLst/>
                        </a:rPr>
                        <a:t>IgM</a:t>
                      </a:r>
                      <a:endParaRPr lang="fr-FR" sz="1400" dirty="0">
                        <a:effectLst/>
                      </a:endParaRPr>
                    </a:p>
                    <a:p>
                      <a:pPr algn="ctr">
                        <a:lnSpc>
                          <a:spcPct val="115000"/>
                        </a:lnSpc>
                        <a:spcAft>
                          <a:spcPts val="0"/>
                        </a:spcAft>
                      </a:pPr>
                      <a:r>
                        <a:rPr lang="fr-FR" sz="1400" dirty="0">
                          <a:effectLst/>
                        </a:rPr>
                        <a:t>Immuns complexes circulants</a:t>
                      </a:r>
                      <a:endParaRPr lang="fr-FR" sz="1400" dirty="0">
                        <a:effectLst/>
                        <a:latin typeface="Calibri"/>
                        <a:ea typeface="Calibri"/>
                        <a:cs typeface="Arial"/>
                      </a:endParaRPr>
                    </a:p>
                  </a:txBody>
                  <a:tcPr marL="53675" marR="53675" marT="0" marB="0"/>
                </a:tc>
                <a:tc>
                  <a:txBody>
                    <a:bodyPr/>
                    <a:lstStyle/>
                    <a:p>
                      <a:pPr>
                        <a:lnSpc>
                          <a:spcPct val="115000"/>
                        </a:lnSpc>
                        <a:spcAft>
                          <a:spcPts val="0"/>
                        </a:spcAft>
                      </a:pPr>
                      <a:r>
                        <a:rPr lang="fr-FR" sz="1400" dirty="0">
                          <a:effectLst/>
                        </a:rPr>
                        <a:t>Déséquilibre par excès </a:t>
                      </a:r>
                      <a:r>
                        <a:rPr lang="fr-FR" sz="1400" dirty="0" err="1">
                          <a:effectLst/>
                        </a:rPr>
                        <a:t>d’Ac</a:t>
                      </a:r>
                      <a:r>
                        <a:rPr lang="fr-FR" sz="1400" dirty="0">
                          <a:effectLst/>
                        </a:rPr>
                        <a:t> (maladies sériques) ou d’antigènes (phénomènes d’Arthus).</a:t>
                      </a:r>
                    </a:p>
                    <a:p>
                      <a:pPr>
                        <a:lnSpc>
                          <a:spcPct val="115000"/>
                        </a:lnSpc>
                        <a:spcAft>
                          <a:spcPts val="0"/>
                        </a:spcAft>
                      </a:pPr>
                      <a:r>
                        <a:rPr lang="fr-FR" sz="1400" dirty="0">
                          <a:effectLst/>
                        </a:rPr>
                        <a:t>Les immuns complexes obstruent les vaisseaux.</a:t>
                      </a:r>
                      <a:endParaRPr lang="fr-FR" sz="1400" dirty="0">
                        <a:effectLst/>
                        <a:latin typeface="Calibri"/>
                        <a:ea typeface="Calibri"/>
                        <a:cs typeface="Arial"/>
                      </a:endParaRPr>
                    </a:p>
                  </a:txBody>
                  <a:tcPr marL="53675" marR="53675" marT="0" marB="0"/>
                </a:tc>
                <a:tc>
                  <a:txBody>
                    <a:bodyPr/>
                    <a:lstStyle/>
                    <a:p>
                      <a:pPr algn="ctr">
                        <a:lnSpc>
                          <a:spcPct val="115000"/>
                        </a:lnSpc>
                        <a:spcAft>
                          <a:spcPts val="0"/>
                        </a:spcAft>
                      </a:pPr>
                      <a:endParaRPr lang="fr-FR" sz="1400" dirty="0" smtClean="0">
                        <a:effectLst/>
                      </a:endParaRPr>
                    </a:p>
                    <a:p>
                      <a:pPr algn="ctr">
                        <a:lnSpc>
                          <a:spcPct val="115000"/>
                        </a:lnSpc>
                        <a:spcAft>
                          <a:spcPts val="0"/>
                        </a:spcAft>
                      </a:pPr>
                      <a:r>
                        <a:rPr lang="fr-FR" sz="1400" dirty="0" smtClean="0">
                          <a:effectLst/>
                        </a:rPr>
                        <a:t>Maladie </a:t>
                      </a:r>
                      <a:r>
                        <a:rPr lang="fr-FR" sz="1400" dirty="0">
                          <a:effectLst/>
                        </a:rPr>
                        <a:t>sérique</a:t>
                      </a:r>
                    </a:p>
                    <a:p>
                      <a:pPr algn="ctr">
                        <a:lnSpc>
                          <a:spcPct val="115000"/>
                        </a:lnSpc>
                        <a:spcAft>
                          <a:spcPts val="0"/>
                        </a:spcAft>
                      </a:pPr>
                      <a:r>
                        <a:rPr lang="fr-FR" sz="1400" dirty="0">
                          <a:effectLst/>
                        </a:rPr>
                        <a:t>Fièvre médicamenteuse</a:t>
                      </a:r>
                    </a:p>
                    <a:p>
                      <a:pPr algn="ctr">
                        <a:lnSpc>
                          <a:spcPct val="115000"/>
                        </a:lnSpc>
                        <a:spcAft>
                          <a:spcPts val="0"/>
                        </a:spcAft>
                      </a:pPr>
                      <a:r>
                        <a:rPr lang="fr-FR" sz="1400" dirty="0" smtClean="0">
                          <a:effectLst/>
                        </a:rPr>
                        <a:t>Vascularite</a:t>
                      </a:r>
                      <a:endParaRPr lang="fr-FR" sz="1400" dirty="0">
                        <a:effectLst/>
                        <a:latin typeface="Calibri"/>
                        <a:ea typeface="Calibri"/>
                        <a:cs typeface="Arial"/>
                      </a:endParaRPr>
                    </a:p>
                  </a:txBody>
                  <a:tcPr marL="53675" marR="53675" marT="0" marB="0"/>
                </a:tc>
                <a:tc>
                  <a:txBody>
                    <a:bodyPr/>
                    <a:lstStyle/>
                    <a:p>
                      <a:pPr algn="ctr">
                        <a:lnSpc>
                          <a:spcPct val="115000"/>
                        </a:lnSpc>
                        <a:spcAft>
                          <a:spcPts val="0"/>
                        </a:spcAft>
                      </a:pPr>
                      <a:endParaRPr lang="fr-FR" sz="1400" dirty="0" smtClean="0">
                        <a:effectLst/>
                      </a:endParaRPr>
                    </a:p>
                    <a:p>
                      <a:pPr algn="ctr">
                        <a:lnSpc>
                          <a:spcPct val="115000"/>
                        </a:lnSpc>
                        <a:spcAft>
                          <a:spcPts val="0"/>
                        </a:spcAft>
                      </a:pPr>
                      <a:r>
                        <a:rPr lang="fr-FR" sz="1400" dirty="0" err="1" smtClean="0">
                          <a:effectLst/>
                        </a:rPr>
                        <a:t>Pénicillamine</a:t>
                      </a:r>
                      <a:endParaRPr lang="fr-FR" sz="1400" dirty="0">
                        <a:effectLst/>
                      </a:endParaRPr>
                    </a:p>
                    <a:p>
                      <a:pPr algn="ctr">
                        <a:lnSpc>
                          <a:spcPct val="115000"/>
                        </a:lnSpc>
                        <a:spcAft>
                          <a:spcPts val="0"/>
                        </a:spcAft>
                      </a:pPr>
                      <a:r>
                        <a:rPr lang="fr-FR" sz="1400" dirty="0" err="1">
                          <a:effectLst/>
                        </a:rPr>
                        <a:t>Amiodarone</a:t>
                      </a:r>
                      <a:endParaRPr lang="fr-FR" sz="1400" dirty="0">
                        <a:effectLst/>
                      </a:endParaRPr>
                    </a:p>
                    <a:p>
                      <a:pPr algn="ctr">
                        <a:lnSpc>
                          <a:spcPct val="115000"/>
                        </a:lnSpc>
                        <a:spcAft>
                          <a:spcPts val="0"/>
                        </a:spcAft>
                      </a:pPr>
                      <a:r>
                        <a:rPr lang="fr-FR" sz="1400" dirty="0">
                          <a:effectLst/>
                        </a:rPr>
                        <a:t> </a:t>
                      </a:r>
                      <a:endParaRPr lang="fr-FR" sz="1400" dirty="0">
                        <a:effectLst/>
                        <a:latin typeface="Calibri"/>
                        <a:ea typeface="Calibri"/>
                        <a:cs typeface="Arial"/>
                      </a:endParaRPr>
                    </a:p>
                  </a:txBody>
                  <a:tcPr marL="53675" marR="53675" marT="0" marB="0"/>
                </a:tc>
              </a:tr>
              <a:tr h="778486">
                <a:tc>
                  <a:txBody>
                    <a:bodyPr/>
                    <a:lstStyle/>
                    <a:p>
                      <a:pPr algn="ctr">
                        <a:lnSpc>
                          <a:spcPct val="115000"/>
                        </a:lnSpc>
                        <a:spcAft>
                          <a:spcPts val="0"/>
                        </a:spcAft>
                      </a:pPr>
                      <a:r>
                        <a:rPr lang="fr-FR" sz="1400">
                          <a:effectLst/>
                        </a:rPr>
                        <a:t>IV à médiation cellulaire</a:t>
                      </a:r>
                      <a:endParaRPr lang="fr-FR" sz="1400">
                        <a:effectLst/>
                        <a:latin typeface="Calibri"/>
                        <a:ea typeface="Calibri"/>
                        <a:cs typeface="Arial"/>
                      </a:endParaRPr>
                    </a:p>
                  </a:txBody>
                  <a:tcPr marL="53675" marR="53675" marT="0" marB="0"/>
                </a:tc>
                <a:tc>
                  <a:txBody>
                    <a:bodyPr/>
                    <a:lstStyle/>
                    <a:p>
                      <a:pPr algn="ctr">
                        <a:lnSpc>
                          <a:spcPct val="115000"/>
                        </a:lnSpc>
                        <a:spcAft>
                          <a:spcPts val="0"/>
                        </a:spcAft>
                      </a:pPr>
                      <a:endParaRPr lang="fr-FR" sz="1400" dirty="0" smtClean="0">
                        <a:effectLst/>
                      </a:endParaRPr>
                    </a:p>
                    <a:p>
                      <a:pPr algn="ctr">
                        <a:lnSpc>
                          <a:spcPct val="115000"/>
                        </a:lnSpc>
                        <a:spcAft>
                          <a:spcPts val="0"/>
                        </a:spcAft>
                      </a:pPr>
                      <a:r>
                        <a:rPr lang="fr-FR" sz="1400" dirty="0" smtClean="0">
                          <a:effectLst/>
                        </a:rPr>
                        <a:t>&gt; </a:t>
                      </a:r>
                      <a:r>
                        <a:rPr lang="fr-FR" sz="1400" dirty="0">
                          <a:effectLst/>
                        </a:rPr>
                        <a:t>72h</a:t>
                      </a:r>
                      <a:endParaRPr lang="fr-FR" sz="1400" dirty="0">
                        <a:effectLst/>
                        <a:latin typeface="Calibri"/>
                        <a:ea typeface="Calibri"/>
                        <a:cs typeface="Arial"/>
                      </a:endParaRPr>
                    </a:p>
                  </a:txBody>
                  <a:tcPr marL="53675" marR="53675" marT="0" marB="0"/>
                </a:tc>
                <a:tc>
                  <a:txBody>
                    <a:bodyPr/>
                    <a:lstStyle/>
                    <a:p>
                      <a:pPr algn="ctr">
                        <a:lnSpc>
                          <a:spcPct val="115000"/>
                        </a:lnSpc>
                        <a:spcAft>
                          <a:spcPts val="0"/>
                        </a:spcAft>
                      </a:pPr>
                      <a:endParaRPr lang="fr-FR" sz="1400" dirty="0" smtClean="0">
                        <a:effectLst/>
                      </a:endParaRPr>
                    </a:p>
                    <a:p>
                      <a:pPr algn="ctr">
                        <a:lnSpc>
                          <a:spcPct val="115000"/>
                        </a:lnSpc>
                        <a:spcAft>
                          <a:spcPts val="0"/>
                        </a:spcAft>
                      </a:pPr>
                      <a:r>
                        <a:rPr lang="fr-FR" sz="1400" dirty="0" smtClean="0">
                          <a:effectLst/>
                        </a:rPr>
                        <a:t>Lymphocytes </a:t>
                      </a:r>
                      <a:r>
                        <a:rPr lang="fr-FR" sz="1400" dirty="0">
                          <a:effectLst/>
                        </a:rPr>
                        <a:t>T</a:t>
                      </a:r>
                      <a:endParaRPr lang="fr-FR" sz="1400" dirty="0">
                        <a:effectLst/>
                        <a:latin typeface="Calibri"/>
                        <a:ea typeface="Calibri"/>
                        <a:cs typeface="Arial"/>
                      </a:endParaRPr>
                    </a:p>
                  </a:txBody>
                  <a:tcPr marL="53675" marR="53675" marT="0" marB="0"/>
                </a:tc>
                <a:tc>
                  <a:txBody>
                    <a:bodyPr/>
                    <a:lstStyle/>
                    <a:p>
                      <a:pPr>
                        <a:lnSpc>
                          <a:spcPct val="115000"/>
                        </a:lnSpc>
                        <a:spcAft>
                          <a:spcPts val="0"/>
                        </a:spcAft>
                      </a:pPr>
                      <a:r>
                        <a:rPr lang="fr-FR" sz="1300" dirty="0">
                          <a:effectLst/>
                        </a:rPr>
                        <a:t>Libération par les lymphocytes T de cytokines, interférons, TNF.</a:t>
                      </a:r>
                      <a:endParaRPr lang="fr-FR" sz="1300" dirty="0">
                        <a:effectLst/>
                        <a:latin typeface="Calibri"/>
                        <a:ea typeface="Calibri"/>
                        <a:cs typeface="Arial"/>
                      </a:endParaRPr>
                    </a:p>
                  </a:txBody>
                  <a:tcPr marL="53675" marR="53675" marT="0" marB="0"/>
                </a:tc>
                <a:tc>
                  <a:txBody>
                    <a:bodyPr/>
                    <a:lstStyle/>
                    <a:p>
                      <a:pPr algn="ctr">
                        <a:lnSpc>
                          <a:spcPct val="115000"/>
                        </a:lnSpc>
                        <a:spcAft>
                          <a:spcPts val="0"/>
                        </a:spcAft>
                      </a:pPr>
                      <a:r>
                        <a:rPr lang="fr-FR" sz="1400" dirty="0">
                          <a:effectLst/>
                        </a:rPr>
                        <a:t>Dermatite de contact</a:t>
                      </a:r>
                      <a:endParaRPr lang="fr-FR" sz="1400" dirty="0">
                        <a:effectLst/>
                        <a:latin typeface="Calibri"/>
                        <a:ea typeface="Calibri"/>
                        <a:cs typeface="Arial"/>
                      </a:endParaRPr>
                    </a:p>
                  </a:txBody>
                  <a:tcPr marL="53675" marR="53675" marT="0" marB="0"/>
                </a:tc>
                <a:tc>
                  <a:txBody>
                    <a:bodyPr/>
                    <a:lstStyle/>
                    <a:p>
                      <a:pPr algn="ctr">
                        <a:lnSpc>
                          <a:spcPct val="115000"/>
                        </a:lnSpc>
                        <a:spcAft>
                          <a:spcPts val="0"/>
                        </a:spcAft>
                      </a:pPr>
                      <a:r>
                        <a:rPr lang="fr-FR" sz="1400" dirty="0">
                          <a:effectLst/>
                        </a:rPr>
                        <a:t>Pommades antihistaminiques</a:t>
                      </a:r>
                    </a:p>
                    <a:p>
                      <a:pPr algn="ctr">
                        <a:lnSpc>
                          <a:spcPct val="115000"/>
                        </a:lnSpc>
                        <a:spcAft>
                          <a:spcPts val="0"/>
                        </a:spcAft>
                      </a:pPr>
                      <a:r>
                        <a:rPr lang="fr-FR" sz="1400" dirty="0">
                          <a:effectLst/>
                        </a:rPr>
                        <a:t>Halothane </a:t>
                      </a:r>
                      <a:endParaRPr lang="fr-FR" sz="1400" dirty="0">
                        <a:effectLst/>
                        <a:latin typeface="Calibri"/>
                        <a:ea typeface="Calibri"/>
                        <a:cs typeface="Arial"/>
                      </a:endParaRPr>
                    </a:p>
                  </a:txBody>
                  <a:tcPr marL="53675" marR="53675" marT="0" marB="0"/>
                </a:tc>
              </a:tr>
            </a:tbl>
          </a:graphicData>
        </a:graphic>
      </p:graphicFrame>
    </p:spTree>
    <p:extLst>
      <p:ext uri="{BB962C8B-B14F-4D97-AF65-F5344CB8AC3E}">
        <p14:creationId xmlns="" xmlns:p14="http://schemas.microsoft.com/office/powerpoint/2010/main" val="2322763321"/>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5057" name="Rectangle 1"/>
          <p:cNvSpPr>
            <a:spLocks noChangeArrowheads="1"/>
          </p:cNvSpPr>
          <p:nvPr/>
        </p:nvSpPr>
        <p:spPr bwMode="auto">
          <a:xfrm>
            <a:off x="1857356" y="1000108"/>
            <a:ext cx="5572164" cy="4597003"/>
          </a:xfrm>
          <a:prstGeom prst="round2Diag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sz="2400" dirty="0" smtClean="0">
                <a:solidFill>
                  <a:schemeClr val="tx1"/>
                </a:solidFill>
                <a:latin typeface="Arial" charset="0"/>
              </a:rPr>
              <a:t>Réactions immédiates:</a:t>
            </a:r>
          </a:p>
          <a:p>
            <a:pPr lvl="0" fontAlgn="base">
              <a:spcBef>
                <a:spcPct val="0"/>
              </a:spcBef>
              <a:spcAft>
                <a:spcPct val="0"/>
              </a:spcAft>
            </a:pPr>
            <a:endPar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Rhinite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endPar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lang="fr-FR" sz="2400" dirty="0" smtClean="0">
                <a:solidFill>
                  <a:schemeClr val="tx1"/>
                </a:solidFill>
                <a:latin typeface="Times New Roman" pitchFamily="18" charset="0"/>
                <a:ea typeface="Calibri" pitchFamily="34" charset="0"/>
                <a:cs typeface="Times New Roman" pitchFamily="18" charset="0"/>
              </a:rPr>
              <a:t>A</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sthme</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endPar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lang="fr-FR" sz="2400" dirty="0" smtClean="0">
                <a:solidFill>
                  <a:schemeClr val="tx1"/>
                </a:solidFill>
                <a:latin typeface="Times New Roman" pitchFamily="18" charset="0"/>
                <a:ea typeface="Calibri" pitchFamily="34" charset="0"/>
                <a:cs typeface="Times New Roman" pitchFamily="18" charset="0"/>
              </a:rPr>
              <a:t>U</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rticaire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endPar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lang="fr-FR" sz="2400" dirty="0" err="1" smtClean="0">
                <a:solidFill>
                  <a:schemeClr val="tx1"/>
                </a:solidFill>
                <a:latin typeface="Times New Roman" pitchFamily="18" charset="0"/>
                <a:ea typeface="Calibri" pitchFamily="34" charset="0"/>
                <a:cs typeface="Times New Roman" pitchFamily="18" charset="0"/>
              </a:rPr>
              <a:t>O</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ed</a:t>
            </a:r>
            <a:r>
              <a:rPr kumimoji="0" lang="fr-FR" sz="2400" b="0" i="0" u="none" strike="noStrike" cap="none" normalizeH="0" baseline="0" dirty="0" err="1" smtClean="0">
                <a:ln>
                  <a:noFill/>
                </a:ln>
                <a:solidFill>
                  <a:schemeClr val="tx1"/>
                </a:solidFill>
                <a:effectLst/>
                <a:latin typeface="Calibri"/>
                <a:ea typeface="Calibri" pitchFamily="34" charset="0"/>
                <a:cs typeface="Times New Roman" pitchFamily="18" charset="0"/>
              </a:rPr>
              <a:t>è</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Quincke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endPar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lang="fr-FR" sz="2400" b="1" dirty="0" smtClean="0">
                <a:solidFill>
                  <a:schemeClr val="tx1"/>
                </a:solidFill>
                <a:latin typeface="Times New Roman" pitchFamily="18" charset="0"/>
                <a:ea typeface="Calibri" pitchFamily="34" charset="0"/>
                <a:cs typeface="Times New Roman" pitchFamily="18" charset="0"/>
              </a:rPr>
              <a:t>C</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hoc anaphylactique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633556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5057"/>
                                        </p:tgtEl>
                                        <p:attrNameLst>
                                          <p:attrName>style.visibility</p:attrName>
                                        </p:attrNameLst>
                                      </p:cBhvr>
                                      <p:to>
                                        <p:strVal val="visible"/>
                                      </p:to>
                                    </p:set>
                                    <p:animEffect transition="in" filter="randombar(horizontal)">
                                      <p:cBhvr>
                                        <p:cTn id="7" dur="5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b="1" i="1" dirty="0" smtClean="0">
                <a:ln/>
                <a:solidFill>
                  <a:schemeClr val="accent3"/>
                </a:solidFill>
              </a:rPr>
              <a:t>SOMMAIRE</a:t>
            </a:r>
            <a:endParaRPr lang="fr-FR" b="1" i="1" dirty="0">
              <a:ln/>
              <a:solidFill>
                <a:schemeClr val="accent3"/>
              </a:solidFill>
            </a:endParaRPr>
          </a:p>
        </p:txBody>
      </p:sp>
      <p:sp>
        <p:nvSpPr>
          <p:cNvPr id="3" name="Espace réservé du contenu 2"/>
          <p:cNvSpPr>
            <a:spLocks noGrp="1"/>
          </p:cNvSpPr>
          <p:nvPr>
            <p:ph idx="1"/>
          </p:nvPr>
        </p:nvSpPr>
        <p:spPr>
          <a:xfrm>
            <a:off x="457200" y="1935480"/>
            <a:ext cx="8229600" cy="4661872"/>
          </a:xfrm>
        </p:spPr>
        <p:txBody>
          <a:bodyPr>
            <a:normAutofit fontScale="85000" lnSpcReduction="20000"/>
          </a:bodyPr>
          <a:lstStyle/>
          <a:p>
            <a:pPr lvl="0" algn="just">
              <a:lnSpc>
                <a:spcPct val="150000"/>
              </a:lnSpc>
            </a:pPr>
            <a:r>
              <a:rPr lang="fr-FR" b="1" dirty="0" smtClean="0">
                <a:solidFill>
                  <a:srgbClr val="000000"/>
                </a:solidFill>
              </a:rPr>
              <a:t>Introduction</a:t>
            </a:r>
            <a:r>
              <a:rPr lang="fr-FR" b="1" dirty="0">
                <a:solidFill>
                  <a:srgbClr val="000000"/>
                </a:solidFill>
              </a:rPr>
              <a:t> </a:t>
            </a:r>
          </a:p>
          <a:p>
            <a:pPr lvl="0" algn="just">
              <a:lnSpc>
                <a:spcPct val="150000"/>
              </a:lnSpc>
            </a:pPr>
            <a:r>
              <a:rPr lang="fr-FR" b="1" dirty="0">
                <a:solidFill>
                  <a:srgbClr val="000000"/>
                </a:solidFill>
              </a:rPr>
              <a:t>Quand évaluer les effets </a:t>
            </a:r>
            <a:r>
              <a:rPr lang="fr-FR" b="1" dirty="0" smtClean="0">
                <a:solidFill>
                  <a:srgbClr val="000000"/>
                </a:solidFill>
              </a:rPr>
              <a:t>indésirables</a:t>
            </a:r>
            <a:endParaRPr lang="fr-FR" b="1" dirty="0">
              <a:solidFill>
                <a:srgbClr val="000000"/>
              </a:solidFill>
            </a:endParaRPr>
          </a:p>
          <a:p>
            <a:pPr lvl="0" algn="just">
              <a:lnSpc>
                <a:spcPct val="150000"/>
              </a:lnSpc>
            </a:pPr>
            <a:r>
              <a:rPr lang="fr-FR" b="1" dirty="0">
                <a:solidFill>
                  <a:srgbClr val="000000"/>
                </a:solidFill>
              </a:rPr>
              <a:t>Gravité des effets </a:t>
            </a:r>
            <a:r>
              <a:rPr lang="fr-FR" b="1" dirty="0" smtClean="0">
                <a:solidFill>
                  <a:srgbClr val="000000"/>
                </a:solidFill>
              </a:rPr>
              <a:t>indésirables</a:t>
            </a:r>
            <a:endParaRPr lang="fr-FR" b="1" dirty="0">
              <a:solidFill>
                <a:srgbClr val="000000"/>
              </a:solidFill>
            </a:endParaRPr>
          </a:p>
          <a:p>
            <a:pPr lvl="0" algn="just">
              <a:lnSpc>
                <a:spcPct val="150000"/>
              </a:lnSpc>
            </a:pPr>
            <a:r>
              <a:rPr lang="fr-FR" b="1" dirty="0">
                <a:solidFill>
                  <a:srgbClr val="000000"/>
                </a:solidFill>
              </a:rPr>
              <a:t>Fréquence des effets </a:t>
            </a:r>
            <a:r>
              <a:rPr lang="fr-FR" b="1" dirty="0" smtClean="0">
                <a:solidFill>
                  <a:srgbClr val="000000"/>
                </a:solidFill>
              </a:rPr>
              <a:t>indésirables</a:t>
            </a:r>
            <a:endParaRPr lang="fr-FR" b="1" dirty="0">
              <a:solidFill>
                <a:srgbClr val="000000"/>
              </a:solidFill>
            </a:endParaRPr>
          </a:p>
          <a:p>
            <a:pPr lvl="0" algn="just">
              <a:lnSpc>
                <a:spcPct val="150000"/>
              </a:lnSpc>
            </a:pPr>
            <a:r>
              <a:rPr lang="fr-FR" b="1" dirty="0">
                <a:solidFill>
                  <a:srgbClr val="000000"/>
                </a:solidFill>
              </a:rPr>
              <a:t>Classification des effets </a:t>
            </a:r>
            <a:r>
              <a:rPr lang="fr-FR" b="1" dirty="0" smtClean="0">
                <a:solidFill>
                  <a:srgbClr val="000000"/>
                </a:solidFill>
              </a:rPr>
              <a:t>indésirables</a:t>
            </a:r>
            <a:endParaRPr lang="fr-FR" b="1" dirty="0">
              <a:solidFill>
                <a:srgbClr val="000000"/>
              </a:solidFill>
            </a:endParaRPr>
          </a:p>
          <a:p>
            <a:pPr lvl="0" algn="just">
              <a:lnSpc>
                <a:spcPct val="150000"/>
              </a:lnSpc>
            </a:pPr>
            <a:r>
              <a:rPr lang="fr-FR" b="1" dirty="0">
                <a:solidFill>
                  <a:srgbClr val="000000"/>
                </a:solidFill>
              </a:rPr>
              <a:t>Facteurs favorisants l’apparition des effets </a:t>
            </a:r>
            <a:r>
              <a:rPr lang="fr-FR" b="1" dirty="0" smtClean="0">
                <a:solidFill>
                  <a:srgbClr val="000000"/>
                </a:solidFill>
              </a:rPr>
              <a:t>indésirables</a:t>
            </a:r>
            <a:endParaRPr lang="fr-FR" b="1" dirty="0">
              <a:solidFill>
                <a:srgbClr val="000000"/>
              </a:solidFill>
            </a:endParaRPr>
          </a:p>
          <a:p>
            <a:pPr lvl="0" algn="just">
              <a:lnSpc>
                <a:spcPct val="150000"/>
              </a:lnSpc>
            </a:pPr>
            <a:r>
              <a:rPr lang="fr-FR" b="1" dirty="0">
                <a:solidFill>
                  <a:srgbClr val="000000"/>
                </a:solidFill>
              </a:rPr>
              <a:t>Détection des effets </a:t>
            </a:r>
            <a:r>
              <a:rPr lang="fr-FR" b="1" dirty="0" smtClean="0">
                <a:solidFill>
                  <a:srgbClr val="000000"/>
                </a:solidFill>
              </a:rPr>
              <a:t>indésirables</a:t>
            </a:r>
            <a:endParaRPr lang="fr-FR" b="1" dirty="0">
              <a:solidFill>
                <a:srgbClr val="000000"/>
              </a:solidFill>
            </a:endParaRPr>
          </a:p>
          <a:p>
            <a:pPr lvl="0" algn="just">
              <a:lnSpc>
                <a:spcPct val="150000"/>
              </a:lnSpc>
            </a:pPr>
            <a:r>
              <a:rPr lang="fr-FR" b="1" dirty="0" smtClean="0">
                <a:solidFill>
                  <a:srgbClr val="000000"/>
                </a:solidFill>
              </a:rPr>
              <a:t>Conclusion</a:t>
            </a:r>
            <a:endParaRPr lang="fr-FR" b="1" dirty="0">
              <a:solidFill>
                <a:srgbClr val="000000"/>
              </a:solidFill>
            </a:endParaRPr>
          </a:p>
          <a:p>
            <a:pPr lvl="0" algn="just">
              <a:lnSpc>
                <a:spcPct val="150000"/>
              </a:lnSpc>
            </a:pPr>
            <a:r>
              <a:rPr lang="fr-FR" b="1" dirty="0">
                <a:solidFill>
                  <a:srgbClr val="000000"/>
                </a:solidFill>
              </a:rPr>
              <a:t>Bibliographie</a:t>
            </a:r>
          </a:p>
          <a:p>
            <a:endParaRPr lang="fr-FR" dirty="0"/>
          </a:p>
        </p:txBody>
      </p:sp>
    </p:spTree>
    <p:extLst>
      <p:ext uri="{BB962C8B-B14F-4D97-AF65-F5344CB8AC3E}">
        <p14:creationId xmlns="" xmlns:p14="http://schemas.microsoft.com/office/powerpoint/2010/main" val="777850704"/>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srcRect/>
          <a:stretch>
            <a:fillRect/>
          </a:stretch>
        </p:blipFill>
        <p:spPr bwMode="auto">
          <a:xfrm>
            <a:off x="4067944" y="764704"/>
            <a:ext cx="5076056" cy="5429264"/>
          </a:xfrm>
          <a:prstGeom prst="rect">
            <a:avLst/>
          </a:prstGeom>
          <a:noFill/>
          <a:ln w="9525">
            <a:noFill/>
            <a:miter lim="800000"/>
            <a:headEnd/>
            <a:tailEnd/>
          </a:ln>
        </p:spPr>
      </p:pic>
      <p:sp>
        <p:nvSpPr>
          <p:cNvPr id="6" name="Ellipse 5"/>
          <p:cNvSpPr/>
          <p:nvPr/>
        </p:nvSpPr>
        <p:spPr>
          <a:xfrm>
            <a:off x="101635" y="123567"/>
            <a:ext cx="1684283" cy="519351"/>
          </a:xfrm>
          <a:prstGeom prst="ellipse">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r-FR" dirty="0" smtClean="0"/>
              <a:t>HS type II</a:t>
            </a:r>
            <a:endParaRPr lang="fr-FR" dirty="0"/>
          </a:p>
        </p:txBody>
      </p:sp>
      <p:pic>
        <p:nvPicPr>
          <p:cNvPr id="7" name="Image 6"/>
          <p:cNvPicPr/>
          <p:nvPr/>
        </p:nvPicPr>
        <p:blipFill>
          <a:blip r:embed="rId3" cstate="print"/>
          <a:srcRect/>
          <a:stretch>
            <a:fillRect/>
          </a:stretch>
        </p:blipFill>
        <p:spPr bwMode="auto">
          <a:xfrm>
            <a:off x="0" y="764704"/>
            <a:ext cx="4067943" cy="5429264"/>
          </a:xfrm>
          <a:prstGeom prst="rect">
            <a:avLst/>
          </a:prstGeom>
          <a:noFill/>
          <a:ln w="9525">
            <a:noFill/>
            <a:miter lim="800000"/>
            <a:headEnd/>
            <a:tailEnd/>
          </a:ln>
        </p:spPr>
      </p:pic>
      <p:sp>
        <p:nvSpPr>
          <p:cNvPr id="8" name="Rectangle à coins arrondis 7"/>
          <p:cNvSpPr/>
          <p:nvPr/>
        </p:nvSpPr>
        <p:spPr>
          <a:xfrm>
            <a:off x="1331640" y="1180834"/>
            <a:ext cx="6480720" cy="4597003"/>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buFont typeface="Wingdings" pitchFamily="2" charset="2"/>
              <a:buChar char="ü"/>
            </a:pPr>
            <a:r>
              <a:rPr lang="fr-FR" sz="2400" dirty="0" smtClean="0"/>
              <a:t> Cytopénies médicamenteuses: purpura </a:t>
            </a:r>
            <a:r>
              <a:rPr lang="fr-FR" sz="2400" dirty="0" err="1" smtClean="0"/>
              <a:t>thrombocytopénique</a:t>
            </a:r>
            <a:r>
              <a:rPr lang="fr-FR" sz="2400" dirty="0" smtClean="0"/>
              <a:t> de la </a:t>
            </a:r>
            <a:r>
              <a:rPr lang="fr-FR" sz="2400" dirty="0" err="1" smtClean="0"/>
              <a:t>quinidine</a:t>
            </a:r>
            <a:r>
              <a:rPr lang="fr-FR" sz="2400" dirty="0" smtClean="0"/>
              <a:t>, agranulocytoses de la noramidopyrine</a:t>
            </a:r>
          </a:p>
          <a:p>
            <a:pPr>
              <a:buFont typeface="Wingdings" pitchFamily="2" charset="2"/>
              <a:buChar char="ü"/>
            </a:pPr>
            <a:endParaRPr lang="fr-FR" sz="2400" dirty="0" smtClean="0"/>
          </a:p>
          <a:p>
            <a:pPr>
              <a:buFont typeface="Wingdings" pitchFamily="2" charset="2"/>
              <a:buChar char="ü"/>
            </a:pPr>
            <a:r>
              <a:rPr lang="fr-FR" sz="2400" dirty="0" smtClean="0"/>
              <a:t> Anémies hémolytiques: pénicilline, </a:t>
            </a:r>
            <a:r>
              <a:rPr lang="fr-FR" sz="2400" dirty="0" err="1" smtClean="0"/>
              <a:t>méthyldopa</a:t>
            </a:r>
            <a:endParaRPr lang="fr-FR" sz="2400" dirty="0" smtClean="0"/>
          </a:p>
          <a:p>
            <a:pPr>
              <a:buFont typeface="Wingdings" pitchFamily="2" charset="2"/>
              <a:buChar char="ü"/>
            </a:pPr>
            <a:endParaRPr lang="fr-FR" sz="2400" dirty="0" smtClean="0"/>
          </a:p>
          <a:p>
            <a:pPr>
              <a:buFont typeface="Wingdings" pitchFamily="2" charset="2"/>
              <a:buChar char="ü"/>
            </a:pPr>
            <a:r>
              <a:rPr lang="fr-FR" sz="2400" dirty="0" smtClean="0"/>
              <a:t> Hépatites cytolytiques : certains anti-inflammatoires</a:t>
            </a:r>
          </a:p>
          <a:p>
            <a:pPr>
              <a:buFont typeface="Wingdings" pitchFamily="2" charset="2"/>
              <a:buChar char="ü"/>
            </a:pPr>
            <a:endParaRPr lang="fr-FR" sz="2400" dirty="0"/>
          </a:p>
          <a:p>
            <a:pPr>
              <a:buFont typeface="Wingdings" pitchFamily="2" charset="2"/>
              <a:buChar char="ü"/>
            </a:pPr>
            <a:r>
              <a:rPr lang="fr-FR" sz="2400" dirty="0" smtClean="0"/>
              <a:t> </a:t>
            </a:r>
            <a:r>
              <a:rPr lang="fr-FR" sz="2400" dirty="0" err="1" smtClean="0"/>
              <a:t>Epidermolyse</a:t>
            </a:r>
            <a:r>
              <a:rPr lang="fr-FR" sz="2400" dirty="0" smtClean="0"/>
              <a:t> de Lyell : phénylbutazone</a:t>
            </a:r>
          </a:p>
        </p:txBody>
      </p:sp>
    </p:spTree>
    <p:extLst>
      <p:ext uri="{BB962C8B-B14F-4D97-AF65-F5344CB8AC3E}">
        <p14:creationId xmlns="" xmlns:p14="http://schemas.microsoft.com/office/powerpoint/2010/main" val="377402612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srcRect/>
          <a:stretch>
            <a:fillRect/>
          </a:stretch>
        </p:blipFill>
        <p:spPr bwMode="auto">
          <a:xfrm>
            <a:off x="0" y="0"/>
            <a:ext cx="9144000" cy="6643710"/>
          </a:xfrm>
          <a:prstGeom prst="rect">
            <a:avLst/>
          </a:prstGeom>
          <a:noFill/>
          <a:ln w="9525">
            <a:noFill/>
            <a:miter lim="800000"/>
            <a:headEnd/>
            <a:tailEnd/>
          </a:ln>
        </p:spPr>
      </p:pic>
      <p:sp>
        <p:nvSpPr>
          <p:cNvPr id="5" name="Organigramme : Alternative 4"/>
          <p:cNvSpPr/>
          <p:nvPr/>
        </p:nvSpPr>
        <p:spPr>
          <a:xfrm>
            <a:off x="1357290" y="1720840"/>
            <a:ext cx="6143668" cy="2145268"/>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buFont typeface="Wingdings" pitchFamily="2" charset="2"/>
              <a:buChar char="ü"/>
            </a:pPr>
            <a:r>
              <a:rPr lang="fr-FR" sz="2400" dirty="0" smtClean="0"/>
              <a:t>Systémique: maladie du sérum</a:t>
            </a:r>
          </a:p>
          <a:p>
            <a:endParaRPr lang="fr-FR" sz="2400" dirty="0" smtClean="0"/>
          </a:p>
          <a:p>
            <a:pPr>
              <a:buFont typeface="Wingdings" pitchFamily="2" charset="2"/>
              <a:buChar char="ü"/>
            </a:pPr>
            <a:r>
              <a:rPr lang="fr-FR" sz="2400" dirty="0" smtClean="0"/>
              <a:t>Locale: </a:t>
            </a:r>
            <a:r>
              <a:rPr lang="fr-FR" sz="2400" dirty="0" err="1" smtClean="0"/>
              <a:t>vasculites</a:t>
            </a:r>
            <a:r>
              <a:rPr lang="fr-FR" sz="2400" dirty="0" smtClean="0"/>
              <a:t>, glomérulonéphrites (sulfamides)</a:t>
            </a:r>
          </a:p>
          <a:p>
            <a:endParaRPr lang="fr-FR" sz="2400" dirty="0" smtClean="0"/>
          </a:p>
        </p:txBody>
      </p:sp>
      <p:sp>
        <p:nvSpPr>
          <p:cNvPr id="6" name="Ellipse 5"/>
          <p:cNvSpPr/>
          <p:nvPr/>
        </p:nvSpPr>
        <p:spPr>
          <a:xfrm>
            <a:off x="0" y="52129"/>
            <a:ext cx="1774448" cy="519351"/>
          </a:xfrm>
          <a:prstGeom prst="ellipse">
            <a:avLst/>
          </a:prstGeom>
        </p:spPr>
        <p:style>
          <a:lnRef idx="1">
            <a:schemeClr val="dk1"/>
          </a:lnRef>
          <a:fillRef idx="2">
            <a:schemeClr val="dk1"/>
          </a:fillRef>
          <a:effectRef idx="1">
            <a:schemeClr val="dk1"/>
          </a:effectRef>
          <a:fontRef idx="minor">
            <a:schemeClr val="dk1"/>
          </a:fontRef>
        </p:style>
        <p:txBody>
          <a:bodyPr wrap="none">
            <a:spAutoFit/>
          </a:bodyPr>
          <a:lstStyle/>
          <a:p>
            <a:r>
              <a:rPr lang="fr-FR" dirty="0" smtClean="0"/>
              <a:t>HS type III</a:t>
            </a:r>
            <a:endParaRPr lang="fr-FR" dirty="0"/>
          </a:p>
        </p:txBody>
      </p:sp>
    </p:spTree>
    <p:extLst>
      <p:ext uri="{BB962C8B-B14F-4D97-AF65-F5344CB8AC3E}">
        <p14:creationId xmlns="" xmlns:p14="http://schemas.microsoft.com/office/powerpoint/2010/main" val="339918516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srcRect/>
          <a:stretch>
            <a:fillRect/>
          </a:stretch>
        </p:blipFill>
        <p:spPr bwMode="auto">
          <a:xfrm>
            <a:off x="357158" y="1357298"/>
            <a:ext cx="7929618" cy="4857784"/>
          </a:xfrm>
          <a:prstGeom prst="rect">
            <a:avLst/>
          </a:prstGeom>
          <a:noFill/>
          <a:ln w="9525">
            <a:noFill/>
            <a:miter lim="800000"/>
            <a:headEnd/>
            <a:tailEnd/>
          </a:ln>
        </p:spPr>
      </p:pic>
      <p:sp>
        <p:nvSpPr>
          <p:cNvPr id="3" name="Ellipse 2"/>
          <p:cNvSpPr/>
          <p:nvPr/>
        </p:nvSpPr>
        <p:spPr>
          <a:xfrm>
            <a:off x="214282" y="214290"/>
            <a:ext cx="1810514" cy="519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fr-FR" dirty="0" smtClean="0"/>
              <a:t>HS type IV</a:t>
            </a:r>
            <a:endParaRPr lang="fr-FR" dirty="0"/>
          </a:p>
        </p:txBody>
      </p:sp>
      <p:sp>
        <p:nvSpPr>
          <p:cNvPr id="6" name="Rectangle à coins arrondis 5"/>
          <p:cNvSpPr/>
          <p:nvPr/>
        </p:nvSpPr>
        <p:spPr>
          <a:xfrm>
            <a:off x="1714480" y="2071678"/>
            <a:ext cx="5572164" cy="2553891"/>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buFont typeface="Wingdings" pitchFamily="2" charset="2"/>
              <a:buChar char="ü"/>
            </a:pPr>
            <a:r>
              <a:rPr lang="fr-FR" sz="2400" dirty="0" smtClean="0"/>
              <a:t> Dermites de contact : pénicilline</a:t>
            </a:r>
          </a:p>
          <a:p>
            <a:endParaRPr lang="fr-FR" sz="2400" dirty="0" smtClean="0"/>
          </a:p>
          <a:p>
            <a:pPr>
              <a:buFont typeface="Wingdings" pitchFamily="2" charset="2"/>
              <a:buChar char="ü"/>
            </a:pPr>
            <a:r>
              <a:rPr lang="fr-FR" sz="2400" dirty="0" smtClean="0"/>
              <a:t> Erythrodermie </a:t>
            </a:r>
          </a:p>
          <a:p>
            <a:endParaRPr lang="fr-FR" sz="2400" dirty="0" smtClean="0"/>
          </a:p>
          <a:p>
            <a:pPr>
              <a:buFont typeface="Wingdings" pitchFamily="2" charset="2"/>
              <a:buChar char="ü"/>
            </a:pPr>
            <a:r>
              <a:rPr lang="fr-FR" sz="2400" dirty="0" smtClean="0"/>
              <a:t> Atteintes parenchymateuses rénales et nerveuses</a:t>
            </a:r>
          </a:p>
        </p:txBody>
      </p:sp>
    </p:spTree>
    <p:extLst>
      <p:ext uri="{BB962C8B-B14F-4D97-AF65-F5344CB8AC3E}">
        <p14:creationId xmlns="" xmlns:p14="http://schemas.microsoft.com/office/powerpoint/2010/main" val="2474393549"/>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760878" y="222173"/>
            <a:ext cx="6665901" cy="1341656"/>
          </a:xfrm>
          <a:prstGeom prst="ellipse">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fr-F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Facteurs connus d’allergie</a:t>
            </a:r>
          </a:p>
          <a:p>
            <a:pPr algn="ctr"/>
            <a:r>
              <a:rPr lang="fr-F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médicamenteuse</a:t>
            </a:r>
            <a:endParaRPr lang="fr-F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Ellipse 4"/>
          <p:cNvSpPr/>
          <p:nvPr/>
        </p:nvSpPr>
        <p:spPr>
          <a:xfrm>
            <a:off x="2071670" y="357166"/>
            <a:ext cx="4071966" cy="1125260"/>
          </a:xfrm>
          <a:prstGeom prst="ellipse">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r-FR"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fr-FR"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onstituants du médicament</a:t>
            </a: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Ellipse 5"/>
          <p:cNvSpPr/>
          <p:nvPr/>
        </p:nvSpPr>
        <p:spPr>
          <a:xfrm>
            <a:off x="500066" y="2689089"/>
            <a:ext cx="3143240" cy="584269"/>
          </a:xfrm>
          <a:prstGeom prst="ellipse">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2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Principe actif</a:t>
            </a:r>
            <a:endParaRPr lang="fr-FR" sz="2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1"/>
          <p:cNvSpPr>
            <a:spLocks noChangeArrowheads="1"/>
          </p:cNvSpPr>
          <p:nvPr/>
        </p:nvSpPr>
        <p:spPr bwMode="auto">
          <a:xfrm>
            <a:off x="639200" y="3886355"/>
            <a:ext cx="2864940" cy="1038701"/>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tabLst>
                <a:tab pos="800100" algn="l"/>
              </a:tabLst>
            </a:pPr>
            <a:r>
              <a:rPr lang="fr-FR" sz="2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pitchFamily="34" charset="0"/>
                <a:cs typeface="Times New Roman" pitchFamily="18" charset="0"/>
              </a:rPr>
              <a:t>Adjuvants inactifs</a:t>
            </a:r>
            <a:endParaRPr kumimoji="0" lang="fr-FR" sz="2100" b="1" i="0"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itchFamily="34" charset="0"/>
            </a:endParaRPr>
          </a:p>
        </p:txBody>
      </p:sp>
      <p:sp>
        <p:nvSpPr>
          <p:cNvPr id="8" name="Ellipse 7"/>
          <p:cNvSpPr/>
          <p:nvPr/>
        </p:nvSpPr>
        <p:spPr>
          <a:xfrm>
            <a:off x="2351581" y="352011"/>
            <a:ext cx="4036899" cy="1081980"/>
          </a:xfrm>
          <a:prstGeom prst="ellipse">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2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Role</a:t>
            </a:r>
            <a:r>
              <a:rPr lang="fr-FR"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du malade et de la </a:t>
            </a:r>
            <a:r>
              <a:rPr lang="fr-FR"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maladie</a:t>
            </a:r>
          </a:p>
        </p:txBody>
      </p:sp>
      <p:sp>
        <p:nvSpPr>
          <p:cNvPr id="9" name="Rectangle 1"/>
          <p:cNvSpPr>
            <a:spLocks noChangeArrowheads="1"/>
          </p:cNvSpPr>
          <p:nvPr/>
        </p:nvSpPr>
        <p:spPr bwMode="auto">
          <a:xfrm>
            <a:off x="5461587" y="2667449"/>
            <a:ext cx="3075544" cy="605909"/>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tabLst>
                <a:tab pos="800100" algn="l"/>
              </a:tabLst>
            </a:pPr>
            <a:r>
              <a:rPr lang="fr-FR"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itchFamily="18" charset="0"/>
              </a:rPr>
              <a:t>Age </a:t>
            </a:r>
            <a:endParaRPr kumimoji="0" lang="fr-FR" sz="2200" b="1" i="0"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itchFamily="34" charset="0"/>
            </a:endParaRPr>
          </a:p>
        </p:txBody>
      </p:sp>
      <p:sp>
        <p:nvSpPr>
          <p:cNvPr id="10" name="Rectangle 1"/>
          <p:cNvSpPr>
            <a:spLocks noChangeArrowheads="1"/>
          </p:cNvSpPr>
          <p:nvPr/>
        </p:nvSpPr>
        <p:spPr bwMode="auto">
          <a:xfrm>
            <a:off x="5646669" y="3777308"/>
            <a:ext cx="2812872" cy="605909"/>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tabLst>
                <a:tab pos="800100" algn="l"/>
              </a:tabLst>
            </a:pPr>
            <a:r>
              <a:rPr lang="fr-FR"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itchFamily="18" charset="0"/>
              </a:rPr>
              <a:t>Sexe </a:t>
            </a:r>
            <a:endParaRPr kumimoji="0" lang="fr-FR" sz="2200" b="1" i="0"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itchFamily="34" charset="0"/>
            </a:endParaRPr>
          </a:p>
        </p:txBody>
      </p:sp>
      <p:sp>
        <p:nvSpPr>
          <p:cNvPr id="11" name="Rectangle 1"/>
          <p:cNvSpPr>
            <a:spLocks noChangeArrowheads="1"/>
          </p:cNvSpPr>
          <p:nvPr/>
        </p:nvSpPr>
        <p:spPr bwMode="auto">
          <a:xfrm>
            <a:off x="5690982" y="4545333"/>
            <a:ext cx="2793534" cy="108198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tabLst>
                <a:tab pos="800100" algn="l"/>
              </a:tabLst>
            </a:pPr>
            <a:r>
              <a:rPr lang="fr-FR"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pitchFamily="34" charset="0"/>
                <a:cs typeface="Times New Roman" pitchFamily="18" charset="0"/>
              </a:rPr>
              <a:t>Terrain </a:t>
            </a:r>
            <a:r>
              <a:rPr lang="fr-FR"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pitchFamily="34" charset="0"/>
                <a:cs typeface="Times New Roman" pitchFamily="18" charset="0"/>
              </a:rPr>
              <a:t>atopique</a:t>
            </a:r>
            <a:endParaRPr lang="fr-FR"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itchFamily="34" charset="0"/>
            </a:endParaRPr>
          </a:p>
        </p:txBody>
      </p:sp>
      <p:sp>
        <p:nvSpPr>
          <p:cNvPr id="12" name="Rectangle 1"/>
          <p:cNvSpPr>
            <a:spLocks noChangeArrowheads="1"/>
          </p:cNvSpPr>
          <p:nvPr/>
        </p:nvSpPr>
        <p:spPr bwMode="auto">
          <a:xfrm>
            <a:off x="5740501" y="5858164"/>
            <a:ext cx="2793534" cy="605909"/>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tabLst>
                <a:tab pos="800100" algn="l"/>
              </a:tabLst>
            </a:pPr>
            <a:r>
              <a:rPr lang="fr-FR"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itchFamily="18" charset="0"/>
              </a:rPr>
              <a:t>Génétique </a:t>
            </a:r>
            <a:endParaRPr kumimoji="0" lang="fr-FR" sz="2200" b="1" i="0"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itchFamily="34" charset="0"/>
            </a:endParaRPr>
          </a:p>
        </p:txBody>
      </p:sp>
      <p:sp>
        <p:nvSpPr>
          <p:cNvPr id="22" name="Rectangle 1"/>
          <p:cNvSpPr>
            <a:spLocks noChangeArrowheads="1"/>
          </p:cNvSpPr>
          <p:nvPr/>
        </p:nvSpPr>
        <p:spPr bwMode="auto">
          <a:xfrm>
            <a:off x="428596" y="5425372"/>
            <a:ext cx="3500462" cy="1038701"/>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fontAlgn="base">
              <a:spcBef>
                <a:spcPct val="0"/>
              </a:spcBef>
              <a:spcAft>
                <a:spcPct val="0"/>
              </a:spcAft>
              <a:tabLst>
                <a:tab pos="800100" algn="l"/>
              </a:tabLst>
            </a:pPr>
            <a:r>
              <a:rPr lang="fr-FR" sz="2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Macromolécules </a:t>
            </a:r>
            <a:r>
              <a:rPr lang="fr-FR" sz="21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contaminantes</a:t>
            </a:r>
            <a:endParaRPr kumimoji="0" lang="fr-FR" sz="2100" b="1" i="0"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itchFamily="34" charset="0"/>
            </a:endParaRPr>
          </a:p>
        </p:txBody>
      </p:sp>
      <p:sp>
        <p:nvSpPr>
          <p:cNvPr id="24" name="Ellipse 23"/>
          <p:cNvSpPr/>
          <p:nvPr/>
        </p:nvSpPr>
        <p:spPr>
          <a:xfrm>
            <a:off x="2627784" y="1563829"/>
            <a:ext cx="3484495" cy="1081980"/>
          </a:xfrm>
          <a:prstGeom prst="ellipse">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r-FR"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fr-FR"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onditions d’administration</a:t>
            </a: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6" name="Rectangle 1"/>
          <p:cNvSpPr>
            <a:spLocks noChangeArrowheads="1"/>
          </p:cNvSpPr>
          <p:nvPr/>
        </p:nvSpPr>
        <p:spPr bwMode="auto">
          <a:xfrm>
            <a:off x="3275855" y="3183918"/>
            <a:ext cx="2415127" cy="605909"/>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tabLst>
                <a:tab pos="800100" algn="l"/>
              </a:tabLst>
            </a:pPr>
            <a:r>
              <a:rPr lang="fr-FR"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itchFamily="18" charset="0"/>
              </a:rPr>
              <a:t>Voie  </a:t>
            </a:r>
            <a:endParaRPr kumimoji="0" lang="fr-FR" sz="2200" b="1" i="0"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itchFamily="34" charset="0"/>
            </a:endParaRPr>
          </a:p>
        </p:txBody>
      </p:sp>
      <p:sp>
        <p:nvSpPr>
          <p:cNvPr id="27" name="Rectangle 1"/>
          <p:cNvSpPr>
            <a:spLocks noChangeArrowheads="1"/>
          </p:cNvSpPr>
          <p:nvPr/>
        </p:nvSpPr>
        <p:spPr bwMode="auto">
          <a:xfrm>
            <a:off x="3275855" y="4949207"/>
            <a:ext cx="2415127" cy="584269"/>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tabLst>
                <a:tab pos="800100" algn="l"/>
              </a:tabLst>
            </a:pPr>
            <a:r>
              <a:rPr lang="fr-FR"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itchFamily="18" charset="0"/>
              </a:rPr>
              <a:t>I</a:t>
            </a:r>
            <a:r>
              <a:rPr lang="fr-FR" sz="2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itchFamily="18" charset="0"/>
              </a:rPr>
              <a:t>nteraction</a:t>
            </a:r>
            <a:r>
              <a:rPr lang="fr-FR"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itchFamily="18" charset="0"/>
              </a:rPr>
              <a:t>   </a:t>
            </a:r>
            <a:endParaRPr kumimoji="0" lang="fr-FR" sz="2000" b="1" i="0"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itchFamily="34" charset="0"/>
            </a:endParaRPr>
          </a:p>
        </p:txBody>
      </p:sp>
    </p:spTree>
    <p:extLst>
      <p:ext uri="{BB962C8B-B14F-4D97-AF65-F5344CB8AC3E}">
        <p14:creationId xmlns="" xmlns:p14="http://schemas.microsoft.com/office/powerpoint/2010/main" val="263335107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1000"/>
                                        <p:tgtEl>
                                          <p:spTgt spid="5"/>
                                        </p:tgtEl>
                                      </p:cBhvr>
                                    </p:animEffect>
                                  </p:childTnLst>
                                </p:cTn>
                              </p:par>
                              <p:par>
                                <p:cTn id="15" presetID="63" presetClass="path" presetSubtype="0" accel="50000" decel="50000" fill="hold" grpId="1" nodeType="withEffect">
                                  <p:stCondLst>
                                    <p:cond delay="0"/>
                                  </p:stCondLst>
                                  <p:childTnLst>
                                    <p:animMotion origin="layout" path="M 0 1.48148E-6 L -0.22066 0.14213 " pathEditMode="relative" rAng="0" ptsTypes="AA">
                                      <p:cBhvr>
                                        <p:cTn id="16" dur="2000" fill="hold"/>
                                        <p:tgtEl>
                                          <p:spTgt spid="5"/>
                                        </p:tgtEl>
                                        <p:attrNameLst>
                                          <p:attrName>ppt_x</p:attrName>
                                          <p:attrName>ppt_y</p:attrName>
                                        </p:attrNameLst>
                                      </p:cBhvr>
                                      <p:rCtr x="-11000" y="7100"/>
                                    </p:animMotion>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1000"/>
                                        <p:tgtEl>
                                          <p:spTgt spid="8"/>
                                        </p:tgtEl>
                                      </p:cBhvr>
                                    </p:animEffect>
                                  </p:childTnLst>
                                </p:cTn>
                              </p:par>
                              <p:par>
                                <p:cTn id="43" presetID="49" presetClass="path" presetSubtype="0" accel="50000" decel="50000" fill="hold" grpId="1" nodeType="withEffect">
                                  <p:stCondLst>
                                    <p:cond delay="0"/>
                                  </p:stCondLst>
                                  <p:childTnLst>
                                    <p:animMotion origin="layout" path="M -1.94444E-6 1.48148E-6 L 0.24775 0.14213 " pathEditMode="relative" rAng="0" ptsTypes="AA">
                                      <p:cBhvr>
                                        <p:cTn id="44" dur="2000" fill="hold"/>
                                        <p:tgtEl>
                                          <p:spTgt spid="8"/>
                                        </p:tgtEl>
                                        <p:attrNameLst>
                                          <p:attrName>ppt_x</p:attrName>
                                          <p:attrName>ppt_y</p:attrName>
                                        </p:attrNameLst>
                                      </p:cBhvr>
                                      <p:rCtr x="12400" y="7100"/>
                                    </p:animMotion>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circle(in)">
                                      <p:cBhvr>
                                        <p:cTn id="77" dur="10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000"/>
                                        <p:tgtEl>
                                          <p:spTgt spid="26"/>
                                        </p:tgtEl>
                                      </p:cBhvr>
                                    </p:animEffect>
                                    <p:anim calcmode="lin" valueType="num">
                                      <p:cBhvr>
                                        <p:cTn id="83" dur="1000" fill="hold"/>
                                        <p:tgtEl>
                                          <p:spTgt spid="26"/>
                                        </p:tgtEl>
                                        <p:attrNameLst>
                                          <p:attrName>ppt_x</p:attrName>
                                        </p:attrNameLst>
                                      </p:cBhvr>
                                      <p:tavLst>
                                        <p:tav tm="0">
                                          <p:val>
                                            <p:strVal val="#ppt_x"/>
                                          </p:val>
                                        </p:tav>
                                        <p:tav tm="100000">
                                          <p:val>
                                            <p:strVal val="#ppt_x"/>
                                          </p:val>
                                        </p:tav>
                                      </p:tavLst>
                                    </p:anim>
                                    <p:anim calcmode="lin" valueType="num">
                                      <p:cBhvr>
                                        <p:cTn id="8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1000"/>
                                        <p:tgtEl>
                                          <p:spTgt spid="27"/>
                                        </p:tgtEl>
                                      </p:cBhvr>
                                    </p:animEffect>
                                    <p:anim calcmode="lin" valueType="num">
                                      <p:cBhvr>
                                        <p:cTn id="90" dur="1000" fill="hold"/>
                                        <p:tgtEl>
                                          <p:spTgt spid="27"/>
                                        </p:tgtEl>
                                        <p:attrNameLst>
                                          <p:attrName>ppt_x</p:attrName>
                                        </p:attrNameLst>
                                      </p:cBhvr>
                                      <p:tavLst>
                                        <p:tav tm="0">
                                          <p:val>
                                            <p:strVal val="#ppt_x"/>
                                          </p:val>
                                        </p:tav>
                                        <p:tav tm="100000">
                                          <p:val>
                                            <p:strVal val="#ppt_x"/>
                                          </p:val>
                                        </p:tav>
                                      </p:tavLst>
                                    </p:anim>
                                    <p:anim calcmode="lin" valueType="num">
                                      <p:cBhvr>
                                        <p:cTn id="9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7" grpId="0" animBg="1"/>
      <p:bldP spid="8" grpId="0" animBg="1"/>
      <p:bldP spid="8" grpId="1" animBg="1"/>
      <p:bldP spid="9" grpId="0" animBg="1"/>
      <p:bldP spid="10" grpId="0" animBg="1"/>
      <p:bldP spid="11" grpId="0" animBg="1"/>
      <p:bldP spid="12" grpId="0" animBg="1"/>
      <p:bldP spid="22" grpId="0" animBg="1"/>
      <p:bldP spid="24"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 xmlns:p14="http://schemas.microsoft.com/office/powerpoint/2010/main" val="1903695144"/>
              </p:ext>
            </p:extLst>
          </p:nvPr>
        </p:nvGraphicFramePr>
        <p:xfrm>
          <a:off x="251520" y="908720"/>
          <a:ext cx="828092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13887576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graphicEl>
                                              <a:dgm id="{9841B91F-55CF-456C-AB71-45AC45ACF630}"/>
                                            </p:graphicEl>
                                          </p:spTgt>
                                        </p:tgtEl>
                                        <p:attrNameLst>
                                          <p:attrName>style.visibility</p:attrName>
                                        </p:attrNameLst>
                                      </p:cBhvr>
                                      <p:to>
                                        <p:strVal val="visible"/>
                                      </p:to>
                                    </p:set>
                                    <p:anim calcmode="lin" valueType="num">
                                      <p:cBhvr additive="base">
                                        <p:cTn id="7" dur="500" fill="hold"/>
                                        <p:tgtEl>
                                          <p:spTgt spid="4">
                                            <p:graphicEl>
                                              <a:dgm id="{9841B91F-55CF-456C-AB71-45AC45ACF63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9841B91F-55CF-456C-AB71-45AC45ACF630}"/>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graphicEl>
                                              <a:dgm id="{CADAEB9C-DD6C-4CA1-BB5C-5CD92BAB37AA}"/>
                                            </p:graphicEl>
                                          </p:spTgt>
                                        </p:tgtEl>
                                        <p:attrNameLst>
                                          <p:attrName>style.visibility</p:attrName>
                                        </p:attrNameLst>
                                      </p:cBhvr>
                                      <p:to>
                                        <p:strVal val="visible"/>
                                      </p:to>
                                    </p:set>
                                    <p:anim calcmode="lin" valueType="num">
                                      <p:cBhvr additive="base">
                                        <p:cTn id="13" dur="500" fill="hold"/>
                                        <p:tgtEl>
                                          <p:spTgt spid="4">
                                            <p:graphicEl>
                                              <a:dgm id="{CADAEB9C-DD6C-4CA1-BB5C-5CD92BAB37AA}"/>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CADAEB9C-DD6C-4CA1-BB5C-5CD92BAB37AA}"/>
                                            </p:graphic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4">
                                            <p:graphicEl>
                                              <a:dgm id="{386D5012-1B14-4836-973A-149143A9863E}"/>
                                            </p:graphicEl>
                                          </p:spTgt>
                                        </p:tgtEl>
                                        <p:attrNameLst>
                                          <p:attrName>style.visibility</p:attrName>
                                        </p:attrNameLst>
                                      </p:cBhvr>
                                      <p:to>
                                        <p:strVal val="visible"/>
                                      </p:to>
                                    </p:set>
                                    <p:anim calcmode="lin" valueType="num">
                                      <p:cBhvr additive="base">
                                        <p:cTn id="17" dur="500" fill="hold"/>
                                        <p:tgtEl>
                                          <p:spTgt spid="4">
                                            <p:graphicEl>
                                              <a:dgm id="{386D5012-1B14-4836-973A-149143A9863E}"/>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386D5012-1B14-4836-973A-149143A9863E}"/>
                                            </p:graphic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4">
                                            <p:graphicEl>
                                              <a:dgm id="{BD8A68EB-71CC-498C-A52A-CC37235EBD08}"/>
                                            </p:graphicEl>
                                          </p:spTgt>
                                        </p:tgtEl>
                                        <p:attrNameLst>
                                          <p:attrName>style.visibility</p:attrName>
                                        </p:attrNameLst>
                                      </p:cBhvr>
                                      <p:to>
                                        <p:strVal val="visible"/>
                                      </p:to>
                                    </p:set>
                                    <p:anim calcmode="lin" valueType="num">
                                      <p:cBhvr additive="base">
                                        <p:cTn id="23" dur="500" fill="hold"/>
                                        <p:tgtEl>
                                          <p:spTgt spid="4">
                                            <p:graphicEl>
                                              <a:dgm id="{BD8A68EB-71CC-498C-A52A-CC37235EBD08}"/>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BD8A68EB-71CC-498C-A52A-CC37235EBD08}"/>
                                            </p:graphic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4">
                                            <p:graphicEl>
                                              <a:dgm id="{0A04D1E2-AF53-4918-8824-2DFA1E44285E}"/>
                                            </p:graphicEl>
                                          </p:spTgt>
                                        </p:tgtEl>
                                        <p:attrNameLst>
                                          <p:attrName>style.visibility</p:attrName>
                                        </p:attrNameLst>
                                      </p:cBhvr>
                                      <p:to>
                                        <p:strVal val="visible"/>
                                      </p:to>
                                    </p:set>
                                    <p:anim calcmode="lin" valueType="num">
                                      <p:cBhvr additive="base">
                                        <p:cTn id="27" dur="500" fill="hold"/>
                                        <p:tgtEl>
                                          <p:spTgt spid="4">
                                            <p:graphicEl>
                                              <a:dgm id="{0A04D1E2-AF53-4918-8824-2DFA1E44285E}"/>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0A04D1E2-AF53-4918-8824-2DFA1E44285E}"/>
                                            </p:graphic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4">
                                            <p:graphicEl>
                                              <a:dgm id="{3AE6C49C-6123-479A-A51C-05B128399195}"/>
                                            </p:graphicEl>
                                          </p:spTgt>
                                        </p:tgtEl>
                                        <p:attrNameLst>
                                          <p:attrName>style.visibility</p:attrName>
                                        </p:attrNameLst>
                                      </p:cBhvr>
                                      <p:to>
                                        <p:strVal val="visible"/>
                                      </p:to>
                                    </p:set>
                                    <p:anim calcmode="lin" valueType="num">
                                      <p:cBhvr additive="base">
                                        <p:cTn id="33" dur="500" fill="hold"/>
                                        <p:tgtEl>
                                          <p:spTgt spid="4">
                                            <p:graphicEl>
                                              <a:dgm id="{3AE6C49C-6123-479A-A51C-05B128399195}"/>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3AE6C49C-6123-479A-A51C-05B128399195}"/>
                                            </p:graphicEl>
                                          </p:spTgt>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4">
                                            <p:graphicEl>
                                              <a:dgm id="{5BC9F082-CA58-400A-87C6-0B89814B56F3}"/>
                                            </p:graphicEl>
                                          </p:spTgt>
                                        </p:tgtEl>
                                        <p:attrNameLst>
                                          <p:attrName>style.visibility</p:attrName>
                                        </p:attrNameLst>
                                      </p:cBhvr>
                                      <p:to>
                                        <p:strVal val="visible"/>
                                      </p:to>
                                    </p:set>
                                    <p:anim calcmode="lin" valueType="num">
                                      <p:cBhvr additive="base">
                                        <p:cTn id="37" dur="500" fill="hold"/>
                                        <p:tgtEl>
                                          <p:spTgt spid="4">
                                            <p:graphicEl>
                                              <a:dgm id="{5BC9F082-CA58-400A-87C6-0B89814B56F3}"/>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5BC9F082-CA58-400A-87C6-0B89814B56F3}"/>
                                            </p:graphic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4">
                                            <p:graphicEl>
                                              <a:dgm id="{5371BA0D-9D17-412D-8128-643A1E21D222}"/>
                                            </p:graphicEl>
                                          </p:spTgt>
                                        </p:tgtEl>
                                        <p:attrNameLst>
                                          <p:attrName>style.visibility</p:attrName>
                                        </p:attrNameLst>
                                      </p:cBhvr>
                                      <p:to>
                                        <p:strVal val="visible"/>
                                      </p:to>
                                    </p:set>
                                    <p:anim calcmode="lin" valueType="num">
                                      <p:cBhvr additive="base">
                                        <p:cTn id="43" dur="500" fill="hold"/>
                                        <p:tgtEl>
                                          <p:spTgt spid="4">
                                            <p:graphicEl>
                                              <a:dgm id="{5371BA0D-9D17-412D-8128-643A1E21D222}"/>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5371BA0D-9D17-412D-8128-643A1E21D222}"/>
                                            </p:graphicEl>
                                          </p:spTgt>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4">
                                            <p:graphicEl>
                                              <a:dgm id="{7131DBD1-3178-4393-9688-97431D4D9DA3}"/>
                                            </p:graphicEl>
                                          </p:spTgt>
                                        </p:tgtEl>
                                        <p:attrNameLst>
                                          <p:attrName>style.visibility</p:attrName>
                                        </p:attrNameLst>
                                      </p:cBhvr>
                                      <p:to>
                                        <p:strVal val="visible"/>
                                      </p:to>
                                    </p:set>
                                    <p:anim calcmode="lin" valueType="num">
                                      <p:cBhvr additive="base">
                                        <p:cTn id="47" dur="500" fill="hold"/>
                                        <p:tgtEl>
                                          <p:spTgt spid="4">
                                            <p:graphicEl>
                                              <a:dgm id="{7131DBD1-3178-4393-9688-97431D4D9DA3}"/>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7131DBD1-3178-4393-9688-97431D4D9DA3}"/>
                                            </p:graphicEl>
                                          </p:spTgt>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4">
                                            <p:graphicEl>
                                              <a:dgm id="{2FF20DF7-DE54-4BC1-BC9B-89F49EFDF0CE}"/>
                                            </p:graphicEl>
                                          </p:spTgt>
                                        </p:tgtEl>
                                        <p:attrNameLst>
                                          <p:attrName>style.visibility</p:attrName>
                                        </p:attrNameLst>
                                      </p:cBhvr>
                                      <p:to>
                                        <p:strVal val="visible"/>
                                      </p:to>
                                    </p:set>
                                    <p:anim calcmode="lin" valueType="num">
                                      <p:cBhvr additive="base">
                                        <p:cTn id="53" dur="500" fill="hold"/>
                                        <p:tgtEl>
                                          <p:spTgt spid="4">
                                            <p:graphicEl>
                                              <a:dgm id="{2FF20DF7-DE54-4BC1-BC9B-89F49EFDF0CE}"/>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dgm id="{2FF20DF7-DE54-4BC1-BC9B-89F49EFDF0CE}"/>
                                            </p:graphicEl>
                                          </p:spTgt>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4">
                                            <p:graphicEl>
                                              <a:dgm id="{B23D2D52-0534-4753-9594-4534CA01EB47}"/>
                                            </p:graphicEl>
                                          </p:spTgt>
                                        </p:tgtEl>
                                        <p:attrNameLst>
                                          <p:attrName>style.visibility</p:attrName>
                                        </p:attrNameLst>
                                      </p:cBhvr>
                                      <p:to>
                                        <p:strVal val="visible"/>
                                      </p:to>
                                    </p:set>
                                    <p:anim calcmode="lin" valueType="num">
                                      <p:cBhvr additive="base">
                                        <p:cTn id="57" dur="500" fill="hold"/>
                                        <p:tgtEl>
                                          <p:spTgt spid="4">
                                            <p:graphicEl>
                                              <a:dgm id="{B23D2D52-0534-4753-9594-4534CA01EB47}"/>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graphicEl>
                                              <a:dgm id="{B23D2D52-0534-4753-9594-4534CA01EB47}"/>
                                            </p:graphicEl>
                                          </p:spTgt>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4">
                                            <p:graphicEl>
                                              <a:dgm id="{8CFC3309-3752-4666-86B5-57046A91F992}"/>
                                            </p:graphicEl>
                                          </p:spTgt>
                                        </p:tgtEl>
                                        <p:attrNameLst>
                                          <p:attrName>style.visibility</p:attrName>
                                        </p:attrNameLst>
                                      </p:cBhvr>
                                      <p:to>
                                        <p:strVal val="visible"/>
                                      </p:to>
                                    </p:set>
                                    <p:anim calcmode="lin" valueType="num">
                                      <p:cBhvr additive="base">
                                        <p:cTn id="63" dur="500" fill="hold"/>
                                        <p:tgtEl>
                                          <p:spTgt spid="4">
                                            <p:graphicEl>
                                              <a:dgm id="{8CFC3309-3752-4666-86B5-57046A91F992}"/>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graphicEl>
                                              <a:dgm id="{8CFC3309-3752-4666-86B5-57046A91F992}"/>
                                            </p:graphicEl>
                                          </p:spTgt>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4">
                                            <p:graphicEl>
                                              <a:dgm id="{73C571FC-C19A-4D02-85DD-A87C706364AD}"/>
                                            </p:graphicEl>
                                          </p:spTgt>
                                        </p:tgtEl>
                                        <p:attrNameLst>
                                          <p:attrName>style.visibility</p:attrName>
                                        </p:attrNameLst>
                                      </p:cBhvr>
                                      <p:to>
                                        <p:strVal val="visible"/>
                                      </p:to>
                                    </p:set>
                                    <p:anim calcmode="lin" valueType="num">
                                      <p:cBhvr additive="base">
                                        <p:cTn id="67" dur="500" fill="hold"/>
                                        <p:tgtEl>
                                          <p:spTgt spid="4">
                                            <p:graphicEl>
                                              <a:dgm id="{73C571FC-C19A-4D02-85DD-A87C706364AD}"/>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73C571FC-C19A-4D02-85DD-A87C706364AD}"/>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142976" y="407237"/>
            <a:ext cx="6219584" cy="735747"/>
          </a:xfrm>
          <a:prstGeom prst="ellipse">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Les facteurs influençant </a:t>
            </a:r>
            <a:endParaRPr lang="fr-F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Ellipse 4"/>
          <p:cNvSpPr/>
          <p:nvPr/>
        </p:nvSpPr>
        <p:spPr>
          <a:xfrm>
            <a:off x="2071670" y="357166"/>
            <a:ext cx="4071966" cy="1168539"/>
          </a:xfrm>
          <a:prstGeom prst="ellipse">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Facteurs liés aux médicaments </a:t>
            </a: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Ellipse 5"/>
          <p:cNvSpPr/>
          <p:nvPr/>
        </p:nvSpPr>
        <p:spPr>
          <a:xfrm>
            <a:off x="500066" y="2689089"/>
            <a:ext cx="3143240" cy="1038701"/>
          </a:xfrm>
          <a:prstGeom prst="ellipse">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2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Associations</a:t>
            </a:r>
          </a:p>
          <a:p>
            <a:pPr algn="ctr"/>
            <a:r>
              <a:rPr lang="fr-FR" sz="2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médicament</a:t>
            </a:r>
            <a:endParaRPr lang="fr-FR" sz="2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642910" y="4208299"/>
            <a:ext cx="2864940" cy="1038701"/>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tabLst>
                <a:tab pos="800100" algn="l"/>
              </a:tabLst>
            </a:pPr>
            <a:r>
              <a:rPr lang="fr-FR" sz="2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pitchFamily="34" charset="0"/>
                <a:cs typeface="Times New Roman" pitchFamily="18" charset="0"/>
              </a:rPr>
              <a:t>F</a:t>
            </a:r>
            <a:r>
              <a:rPr kumimoji="0" lang="fr-FR" sz="2100" b="1" i="0"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pitchFamily="34" charset="0"/>
                <a:cs typeface="Times New Roman" pitchFamily="18" charset="0"/>
              </a:rPr>
              <a:t>ormulation</a:t>
            </a:r>
            <a:r>
              <a:rPr kumimoji="0" lang="fr-FR" sz="2100" b="1" i="0" strike="noStrike" spc="50" normalizeH="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pitchFamily="34" charset="0"/>
                <a:cs typeface="Times New Roman" pitchFamily="18" charset="0"/>
              </a:rPr>
              <a:t> </a:t>
            </a:r>
            <a:r>
              <a:rPr kumimoji="0" lang="fr-FR" sz="2100" b="1" i="0"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pitchFamily="34" charset="0"/>
                <a:cs typeface="Times New Roman" pitchFamily="18" charset="0"/>
              </a:rPr>
              <a:t>galénique </a:t>
            </a:r>
            <a:endParaRPr kumimoji="0" lang="fr-FR" sz="2100" b="1" i="0"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itchFamily="34" charset="0"/>
            </a:endParaRPr>
          </a:p>
        </p:txBody>
      </p:sp>
      <p:sp>
        <p:nvSpPr>
          <p:cNvPr id="8" name="Ellipse 7"/>
          <p:cNvSpPr/>
          <p:nvPr/>
        </p:nvSpPr>
        <p:spPr>
          <a:xfrm>
            <a:off x="2071670" y="357166"/>
            <a:ext cx="4071966" cy="1168539"/>
          </a:xfrm>
          <a:prstGeom prst="ellipse">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Facteurs liés à l’individu</a:t>
            </a: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1"/>
          <p:cNvSpPr>
            <a:spLocks noChangeArrowheads="1"/>
          </p:cNvSpPr>
          <p:nvPr/>
        </p:nvSpPr>
        <p:spPr bwMode="auto">
          <a:xfrm>
            <a:off x="5000628" y="2786058"/>
            <a:ext cx="3357554" cy="605909"/>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tabLst>
                <a:tab pos="800100" algn="l"/>
              </a:tabLst>
            </a:pPr>
            <a:r>
              <a:rPr lang="fr-FR"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itchFamily="18" charset="0"/>
              </a:rPr>
              <a:t>Physiologiques</a:t>
            </a:r>
            <a:endParaRPr kumimoji="0" lang="fr-FR" sz="2200" b="1" i="0"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itchFamily="34" charset="0"/>
            </a:endParaRPr>
          </a:p>
        </p:txBody>
      </p:sp>
      <p:sp>
        <p:nvSpPr>
          <p:cNvPr id="10" name="Rectangle 1"/>
          <p:cNvSpPr>
            <a:spLocks noChangeArrowheads="1"/>
          </p:cNvSpPr>
          <p:nvPr/>
        </p:nvSpPr>
        <p:spPr bwMode="auto">
          <a:xfrm>
            <a:off x="5147246" y="3537471"/>
            <a:ext cx="3214678" cy="605909"/>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tabLst>
                <a:tab pos="800100" algn="l"/>
              </a:tabLst>
            </a:pPr>
            <a:r>
              <a:rPr lang="fr-FR"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pitchFamily="34" charset="0"/>
                <a:cs typeface="Times New Roman" pitchFamily="18" charset="0"/>
              </a:rPr>
              <a:t>Pathologiques</a:t>
            </a:r>
            <a:endParaRPr kumimoji="0" lang="fr-FR" sz="2200" b="1" i="0"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itchFamily="34" charset="0"/>
            </a:endParaRPr>
          </a:p>
        </p:txBody>
      </p:sp>
      <p:sp>
        <p:nvSpPr>
          <p:cNvPr id="11" name="Rectangle 1"/>
          <p:cNvSpPr>
            <a:spLocks noChangeArrowheads="1"/>
          </p:cNvSpPr>
          <p:nvPr/>
        </p:nvSpPr>
        <p:spPr bwMode="auto">
          <a:xfrm>
            <a:off x="5376987" y="4327361"/>
            <a:ext cx="2793534" cy="605909"/>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tabLst>
                <a:tab pos="800100" algn="l"/>
              </a:tabLst>
            </a:pPr>
            <a:r>
              <a:rPr lang="fr-FR"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pitchFamily="34" charset="0"/>
                <a:cs typeface="Times New Roman" pitchFamily="18" charset="0"/>
              </a:rPr>
              <a:t>Génétiques</a:t>
            </a:r>
            <a:endParaRPr kumimoji="0" lang="fr-FR" sz="2200" b="1" i="0"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itchFamily="34" charset="0"/>
            </a:endParaRPr>
          </a:p>
        </p:txBody>
      </p:sp>
      <p:sp>
        <p:nvSpPr>
          <p:cNvPr id="12" name="Rectangle 1"/>
          <p:cNvSpPr>
            <a:spLocks noChangeArrowheads="1"/>
          </p:cNvSpPr>
          <p:nvPr/>
        </p:nvSpPr>
        <p:spPr bwMode="auto">
          <a:xfrm>
            <a:off x="5446541" y="5063928"/>
            <a:ext cx="2793534" cy="605909"/>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tabLst>
                <a:tab pos="800100" algn="l"/>
              </a:tabLst>
            </a:pPr>
            <a:r>
              <a:rPr lang="fr-FR"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pitchFamily="34" charset="0"/>
                <a:cs typeface="Times New Roman" pitchFamily="18" charset="0"/>
              </a:rPr>
              <a:t>Atopiques</a:t>
            </a:r>
            <a:endParaRPr kumimoji="0" lang="fr-FR" sz="2200" b="1" i="0"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itchFamily="34" charset="0"/>
            </a:endParaRPr>
          </a:p>
        </p:txBody>
      </p:sp>
      <p:sp>
        <p:nvSpPr>
          <p:cNvPr id="13" name="Rectangle 1"/>
          <p:cNvSpPr>
            <a:spLocks noChangeArrowheads="1"/>
          </p:cNvSpPr>
          <p:nvPr/>
        </p:nvSpPr>
        <p:spPr bwMode="auto">
          <a:xfrm>
            <a:off x="5474186" y="5747028"/>
            <a:ext cx="2793534" cy="605909"/>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tabLst>
                <a:tab pos="800100" algn="l"/>
              </a:tabLst>
            </a:pPr>
            <a:r>
              <a:rPr lang="fr-FR"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pitchFamily="34" charset="0"/>
                <a:cs typeface="Times New Roman" pitchFamily="18" charset="0"/>
              </a:rPr>
              <a:t>Psychiques</a:t>
            </a:r>
            <a:endParaRPr kumimoji="0" lang="fr-FR" sz="2200" b="1" i="0"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itchFamily="34" charset="0"/>
            </a:endParaRPr>
          </a:p>
        </p:txBody>
      </p:sp>
      <p:sp>
        <p:nvSpPr>
          <p:cNvPr id="14" name="Rectangle 13"/>
          <p:cNvSpPr/>
          <p:nvPr/>
        </p:nvSpPr>
        <p:spPr>
          <a:xfrm>
            <a:off x="3621579" y="2857496"/>
            <a:ext cx="4022255" cy="461665"/>
          </a:xfrm>
          <a:prstGeom prst="rect">
            <a:avLst/>
          </a:prstGeom>
        </p:spPr>
        <p:txBody>
          <a:bodyPr wrap="none">
            <a:spAutoFit/>
          </a:bodyPr>
          <a:lstStyle/>
          <a:p>
            <a:r>
              <a:rPr lang="fr-FR" sz="2400" dirty="0" smtClean="0"/>
              <a:t>Risque de potentialisation…</a:t>
            </a:r>
            <a:endParaRPr lang="fr-FR" sz="2400" dirty="0"/>
          </a:p>
        </p:txBody>
      </p:sp>
      <p:sp>
        <p:nvSpPr>
          <p:cNvPr id="15" name="Rectangle 14"/>
          <p:cNvSpPr/>
          <p:nvPr/>
        </p:nvSpPr>
        <p:spPr>
          <a:xfrm>
            <a:off x="2928926" y="4214818"/>
            <a:ext cx="5072098" cy="830997"/>
          </a:xfrm>
          <a:prstGeom prst="rect">
            <a:avLst/>
          </a:prstGeom>
        </p:spPr>
        <p:txBody>
          <a:bodyPr wrap="square">
            <a:spAutoFit/>
          </a:bodyPr>
          <a:lstStyle/>
          <a:p>
            <a:pPr algn="ctr" rtl="0">
              <a:buClr>
                <a:srgbClr val="99CC00"/>
              </a:buClr>
            </a:pPr>
            <a:r>
              <a:rPr lang="fr-FR" sz="2400" dirty="0" smtClean="0">
                <a:latin typeface="Arial" pitchFamily="34" charset="0"/>
              </a:rPr>
              <a:t>Excipients, Impuretés, Conservation, Contamination</a:t>
            </a:r>
            <a:endParaRPr lang="en-US" sz="2400" dirty="0">
              <a:latin typeface="Arial" pitchFamily="34" charset="0"/>
            </a:endParaRPr>
          </a:p>
        </p:txBody>
      </p:sp>
      <p:sp>
        <p:nvSpPr>
          <p:cNvPr id="16" name="Ellipse 15"/>
          <p:cNvSpPr/>
          <p:nvPr/>
        </p:nvSpPr>
        <p:spPr>
          <a:xfrm>
            <a:off x="4834970" y="1438658"/>
            <a:ext cx="4071966" cy="1168539"/>
          </a:xfrm>
          <a:prstGeom prst="ellipse">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Facteurs liés à l’individu</a:t>
            </a: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26" name="Rectangle 2"/>
          <p:cNvSpPr>
            <a:spLocks noChangeArrowheads="1"/>
          </p:cNvSpPr>
          <p:nvPr/>
        </p:nvSpPr>
        <p:spPr bwMode="auto">
          <a:xfrm>
            <a:off x="500034" y="2812317"/>
            <a:ext cx="450059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228600" algn="l"/>
                <a:tab pos="800100" algn="l"/>
              </a:tabLst>
            </a:pPr>
            <a:r>
              <a:rPr lang="fr-FR" sz="2400" dirty="0" smtClean="0">
                <a:ea typeface="Calibri" pitchFamily="34" charset="0"/>
                <a:cs typeface="Times New Roman" pitchFamily="18" charset="0"/>
              </a:rPr>
              <a:t>Grossesse, A</a:t>
            </a:r>
            <a:r>
              <a:rPr kumimoji="0" lang="fr-FR" sz="2400" b="0" i="0" u="none" strike="noStrike" cap="none" normalizeH="0" baseline="0" dirty="0" smtClean="0">
                <a:ln>
                  <a:noFill/>
                </a:ln>
                <a:solidFill>
                  <a:schemeClr val="tx1"/>
                </a:solidFill>
                <a:effectLst/>
                <a:ea typeface="Calibri" pitchFamily="34" charset="0"/>
                <a:cs typeface="Times New Roman" pitchFamily="18" charset="0"/>
              </a:rPr>
              <a:t>llaitement</a:t>
            </a:r>
            <a:r>
              <a:rPr lang="fr-FR" sz="2400" dirty="0" smtClean="0">
                <a:ea typeface="Calibri" pitchFamily="34" charset="0"/>
                <a:cs typeface="Times New Roman" pitchFamily="18" charset="0"/>
              </a:rPr>
              <a:t>, A</a:t>
            </a:r>
            <a:r>
              <a:rPr kumimoji="0" lang="fr-FR" sz="2400" b="0" i="0" u="none" strike="noStrike" cap="none" normalizeH="0" baseline="0" dirty="0" smtClean="0">
                <a:ln>
                  <a:noFill/>
                </a:ln>
                <a:solidFill>
                  <a:schemeClr val="tx1"/>
                </a:solidFill>
                <a:effectLst/>
                <a:ea typeface="Calibri" pitchFamily="34" charset="0"/>
                <a:cs typeface="Times New Roman" pitchFamily="18" charset="0"/>
              </a:rPr>
              <a:t>ge</a:t>
            </a:r>
            <a:endParaRPr kumimoji="0" lang="fr-FR" sz="2400" b="0" i="0" u="none" strike="noStrike" cap="none" normalizeH="0" baseline="0" dirty="0" smtClean="0">
              <a:ln>
                <a:noFill/>
              </a:ln>
              <a:solidFill>
                <a:schemeClr val="tx1"/>
              </a:solidFill>
              <a:effectLst/>
              <a:cs typeface="Arial" pitchFamily="34" charset="0"/>
            </a:endParaRPr>
          </a:p>
        </p:txBody>
      </p:sp>
      <p:sp>
        <p:nvSpPr>
          <p:cNvPr id="18" name="Rectangle 17"/>
          <p:cNvSpPr/>
          <p:nvPr/>
        </p:nvSpPr>
        <p:spPr>
          <a:xfrm>
            <a:off x="785786" y="3681715"/>
            <a:ext cx="4289188" cy="461665"/>
          </a:xfrm>
          <a:prstGeom prst="rect">
            <a:avLst/>
          </a:prstGeom>
        </p:spPr>
        <p:txBody>
          <a:bodyPr wrap="none">
            <a:spAutoFit/>
          </a:bodyPr>
          <a:lstStyle/>
          <a:p>
            <a:r>
              <a:rPr lang="fr-FR" sz="2400" dirty="0" smtClean="0"/>
              <a:t>Insuffisance hépatique/ rénale</a:t>
            </a:r>
            <a:endParaRPr lang="fr-FR" sz="2400" dirty="0"/>
          </a:p>
        </p:txBody>
      </p:sp>
      <p:sp>
        <p:nvSpPr>
          <p:cNvPr id="19" name="Rectangle 18"/>
          <p:cNvSpPr/>
          <p:nvPr/>
        </p:nvSpPr>
        <p:spPr>
          <a:xfrm>
            <a:off x="1357290" y="4500570"/>
            <a:ext cx="3919663" cy="461665"/>
          </a:xfrm>
          <a:prstGeom prst="rect">
            <a:avLst/>
          </a:prstGeom>
        </p:spPr>
        <p:txBody>
          <a:bodyPr wrap="none">
            <a:spAutoFit/>
          </a:bodyPr>
          <a:lstStyle/>
          <a:p>
            <a:r>
              <a:rPr lang="fr-FR" sz="2400" dirty="0" smtClean="0"/>
              <a:t>Réactions idiosyncrasiques</a:t>
            </a:r>
            <a:endParaRPr lang="fr-FR" sz="2400" dirty="0"/>
          </a:p>
        </p:txBody>
      </p:sp>
      <p:sp>
        <p:nvSpPr>
          <p:cNvPr id="20" name="Rectangle 19"/>
          <p:cNvSpPr/>
          <p:nvPr/>
        </p:nvSpPr>
        <p:spPr>
          <a:xfrm>
            <a:off x="2214546" y="5286388"/>
            <a:ext cx="3132589" cy="461665"/>
          </a:xfrm>
          <a:prstGeom prst="rect">
            <a:avLst/>
          </a:prstGeom>
        </p:spPr>
        <p:txBody>
          <a:bodyPr wrap="none">
            <a:spAutoFit/>
          </a:bodyPr>
          <a:lstStyle/>
          <a:p>
            <a:r>
              <a:rPr lang="fr-FR" sz="2400" dirty="0" smtClean="0"/>
              <a:t>Réactions allergiques</a:t>
            </a:r>
            <a:endParaRPr lang="fr-FR" sz="2400" dirty="0"/>
          </a:p>
        </p:txBody>
      </p:sp>
      <p:sp>
        <p:nvSpPr>
          <p:cNvPr id="21" name="Rectangle 20"/>
          <p:cNvSpPr/>
          <p:nvPr/>
        </p:nvSpPr>
        <p:spPr>
          <a:xfrm>
            <a:off x="3429085" y="5929330"/>
            <a:ext cx="1928733" cy="461665"/>
          </a:xfrm>
          <a:prstGeom prst="rect">
            <a:avLst/>
          </a:prstGeom>
        </p:spPr>
        <p:txBody>
          <a:bodyPr wrap="none">
            <a:spAutoFit/>
          </a:bodyPr>
          <a:lstStyle/>
          <a:p>
            <a:r>
              <a:rPr lang="fr-FR" sz="2400" dirty="0" smtClean="0"/>
              <a:t>E I subjectifs</a:t>
            </a:r>
            <a:endParaRPr lang="fr-FR" sz="2400" dirty="0"/>
          </a:p>
        </p:txBody>
      </p:sp>
      <p:sp>
        <p:nvSpPr>
          <p:cNvPr id="23" name="Rectangle 1"/>
          <p:cNvSpPr>
            <a:spLocks noChangeArrowheads="1"/>
          </p:cNvSpPr>
          <p:nvPr/>
        </p:nvSpPr>
        <p:spPr bwMode="auto">
          <a:xfrm>
            <a:off x="428596" y="5403733"/>
            <a:ext cx="3500462" cy="108198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fontAlgn="base">
              <a:spcBef>
                <a:spcPct val="0"/>
              </a:spcBef>
              <a:spcAft>
                <a:spcPct val="0"/>
              </a:spcAft>
              <a:tabLst>
                <a:tab pos="800100" algn="l"/>
              </a:tabLst>
            </a:pPr>
            <a:r>
              <a:rPr lang="fr-FR" sz="2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Voie d’administration</a:t>
            </a:r>
            <a:r>
              <a:rPr kumimoji="0" lang="fr-FR" sz="2100" b="1" i="0"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pitchFamily="34" charset="0"/>
                <a:cs typeface="Times New Roman" pitchFamily="18" charset="0"/>
              </a:rPr>
              <a:t> </a:t>
            </a:r>
            <a:endParaRPr kumimoji="0" lang="fr-FR" sz="2100" b="1" i="0"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itchFamily="34" charset="0"/>
            </a:endParaRPr>
          </a:p>
        </p:txBody>
      </p:sp>
      <p:sp>
        <p:nvSpPr>
          <p:cNvPr id="22" name="Rectangle 21"/>
          <p:cNvSpPr/>
          <p:nvPr/>
        </p:nvSpPr>
        <p:spPr>
          <a:xfrm>
            <a:off x="3938582" y="5669837"/>
            <a:ext cx="3348062" cy="461665"/>
          </a:xfrm>
          <a:prstGeom prst="rect">
            <a:avLst/>
          </a:prstGeom>
        </p:spPr>
        <p:txBody>
          <a:bodyPr wrap="square">
            <a:spAutoFit/>
          </a:bodyPr>
          <a:lstStyle/>
          <a:p>
            <a:pPr rtl="0">
              <a:buClr>
                <a:srgbClr val="99CC00"/>
              </a:buClr>
            </a:pPr>
            <a:r>
              <a:rPr lang="fr-FR" sz="2400" dirty="0" smtClean="0">
                <a:latin typeface="Arial" pitchFamily="34" charset="0"/>
              </a:rPr>
              <a:t>V/ IM, V/ SC..</a:t>
            </a:r>
            <a:endParaRPr lang="en-US" sz="2400" dirty="0">
              <a:latin typeface="Arial" pitchFamily="34" charset="0"/>
            </a:endParaRPr>
          </a:p>
        </p:txBody>
      </p:sp>
      <p:sp>
        <p:nvSpPr>
          <p:cNvPr id="24" name="Rectangle 1"/>
          <p:cNvSpPr>
            <a:spLocks noChangeArrowheads="1"/>
          </p:cNvSpPr>
          <p:nvPr/>
        </p:nvSpPr>
        <p:spPr bwMode="auto">
          <a:xfrm>
            <a:off x="5551332" y="6453069"/>
            <a:ext cx="2793534" cy="605909"/>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tabLst>
                <a:tab pos="800100" algn="l"/>
              </a:tabLst>
            </a:pPr>
            <a:r>
              <a:rPr lang="fr-FR"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pitchFamily="34" charset="0"/>
                <a:cs typeface="Times New Roman" pitchFamily="18" charset="0"/>
              </a:rPr>
              <a:t>Observance</a:t>
            </a:r>
            <a:endParaRPr kumimoji="0" lang="fr-FR" sz="2200" b="1" i="0"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itchFamily="34" charset="0"/>
            </a:endParaRPr>
          </a:p>
        </p:txBody>
      </p:sp>
    </p:spTree>
    <p:extLst>
      <p:ext uri="{BB962C8B-B14F-4D97-AF65-F5344CB8AC3E}">
        <p14:creationId xmlns="" xmlns:p14="http://schemas.microsoft.com/office/powerpoint/2010/main" val="112719625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1000"/>
                                        <p:tgtEl>
                                          <p:spTgt spid="5"/>
                                        </p:tgtEl>
                                      </p:cBhvr>
                                    </p:animEffect>
                                  </p:childTnLst>
                                </p:cTn>
                              </p:par>
                              <p:par>
                                <p:cTn id="15" presetID="63" presetClass="path" presetSubtype="0" accel="50000" decel="50000" fill="hold" grpId="1" nodeType="withEffect">
                                  <p:stCondLst>
                                    <p:cond delay="0"/>
                                  </p:stCondLst>
                                  <p:childTnLst>
                                    <p:animMotion origin="layout" path="M 0 1.48148E-6 L -0.22066 0.14213 " pathEditMode="relative" rAng="0" ptsTypes="AA">
                                      <p:cBhvr>
                                        <p:cTn id="16" dur="2000" fill="hold"/>
                                        <p:tgtEl>
                                          <p:spTgt spid="5"/>
                                        </p:tgtEl>
                                        <p:attrNameLst>
                                          <p:attrName>ppt_x</p:attrName>
                                          <p:attrName>ppt_y</p:attrName>
                                        </p:attrNameLst>
                                      </p:cBhvr>
                                      <p:rCtr x="-11000" y="7100"/>
                                    </p:animMotion>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1000"/>
                                        <p:tgtEl>
                                          <p:spTgt spid="8"/>
                                        </p:tgtEl>
                                      </p:cBhvr>
                                    </p:animEffect>
                                  </p:childTnLst>
                                </p:cTn>
                              </p:par>
                              <p:par>
                                <p:cTn id="22" presetID="49" presetClass="path" presetSubtype="0" accel="50000" decel="50000" fill="hold" grpId="1" nodeType="withEffect">
                                  <p:stCondLst>
                                    <p:cond delay="0"/>
                                  </p:stCondLst>
                                  <p:childTnLst>
                                    <p:animMotion origin="layout" path="M -1.94444E-6 1.48148E-6 L 0.24775 0.14213 " pathEditMode="relative" rAng="0" ptsTypes="AA">
                                      <p:cBhvr>
                                        <p:cTn id="23" dur="2000" fill="hold"/>
                                        <p:tgtEl>
                                          <p:spTgt spid="8"/>
                                        </p:tgtEl>
                                        <p:attrNameLst>
                                          <p:attrName>ppt_x</p:attrName>
                                          <p:attrName>ppt_y</p:attrName>
                                        </p:attrNameLst>
                                      </p:cBhvr>
                                      <p:rCtr x="12400" y="7100"/>
                                    </p:animMotion>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025"/>
                                        </p:tgtEl>
                                        <p:attrNameLst>
                                          <p:attrName>style.visibility</p:attrName>
                                        </p:attrNameLst>
                                      </p:cBhvr>
                                      <p:to>
                                        <p:strVal val="visible"/>
                                      </p:to>
                                    </p:set>
                                    <p:animEffect transition="in" filter="fade">
                                      <p:cBhvr>
                                        <p:cTn id="35" dur="1000"/>
                                        <p:tgtEl>
                                          <p:spTgt spid="1025"/>
                                        </p:tgtEl>
                                      </p:cBhvr>
                                    </p:animEffect>
                                    <p:anim calcmode="lin" valueType="num">
                                      <p:cBhvr>
                                        <p:cTn id="36" dur="1000" fill="hold"/>
                                        <p:tgtEl>
                                          <p:spTgt spid="1025"/>
                                        </p:tgtEl>
                                        <p:attrNameLst>
                                          <p:attrName>ppt_x</p:attrName>
                                        </p:attrNameLst>
                                      </p:cBhvr>
                                      <p:tavLst>
                                        <p:tav tm="0">
                                          <p:val>
                                            <p:strVal val="#ppt_x"/>
                                          </p:val>
                                        </p:tav>
                                        <p:tav tm="100000">
                                          <p:val>
                                            <p:strVal val="#ppt_x"/>
                                          </p:val>
                                        </p:tav>
                                      </p:tavLst>
                                    </p:anim>
                                    <p:anim calcmode="lin" valueType="num">
                                      <p:cBhvr>
                                        <p:cTn id="37" dur="1000" fill="hold"/>
                                        <p:tgtEl>
                                          <p:spTgt spid="10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7" presetClass="exit" presetSubtype="0" fill="hold" grpId="2" nodeType="clickEffect">
                                  <p:stCondLst>
                                    <p:cond delay="0"/>
                                  </p:stCondLst>
                                  <p:childTnLst>
                                    <p:animEffect transition="out" filter="fade">
                                      <p:cBhvr>
                                        <p:cTn id="83" dur="1000"/>
                                        <p:tgtEl>
                                          <p:spTgt spid="8"/>
                                        </p:tgtEl>
                                      </p:cBhvr>
                                    </p:animEffect>
                                    <p:anim calcmode="lin" valueType="num">
                                      <p:cBhvr>
                                        <p:cTn id="84" dur="1000"/>
                                        <p:tgtEl>
                                          <p:spTgt spid="8"/>
                                        </p:tgtEl>
                                        <p:attrNameLst>
                                          <p:attrName>ppt_x</p:attrName>
                                        </p:attrNameLst>
                                      </p:cBhvr>
                                      <p:tavLst>
                                        <p:tav tm="0">
                                          <p:val>
                                            <p:strVal val="ppt_x"/>
                                          </p:val>
                                        </p:tav>
                                        <p:tav tm="100000">
                                          <p:val>
                                            <p:strVal val="ppt_x"/>
                                          </p:val>
                                        </p:tav>
                                      </p:tavLst>
                                    </p:anim>
                                    <p:anim calcmode="lin" valueType="num">
                                      <p:cBhvr>
                                        <p:cTn id="85" dur="100" decel="100000"/>
                                        <p:tgtEl>
                                          <p:spTgt spid="8"/>
                                        </p:tgtEl>
                                        <p:attrNameLst>
                                          <p:attrName>ppt_y</p:attrName>
                                        </p:attrNameLst>
                                      </p:cBhvr>
                                      <p:tavLst>
                                        <p:tav tm="0">
                                          <p:val>
                                            <p:strVal val="ppt_y"/>
                                          </p:val>
                                        </p:tav>
                                        <p:tav tm="100000">
                                          <p:val>
                                            <p:strVal val="ppt_y-.03"/>
                                          </p:val>
                                        </p:tav>
                                      </p:tavLst>
                                    </p:anim>
                                    <p:anim calcmode="lin" valueType="num">
                                      <p:cBhvr>
                                        <p:cTn id="86" dur="900" accel="100000">
                                          <p:stCondLst>
                                            <p:cond delay="100"/>
                                          </p:stCondLst>
                                        </p:cTn>
                                        <p:tgtEl>
                                          <p:spTgt spid="8"/>
                                        </p:tgtEl>
                                        <p:attrNameLst>
                                          <p:attrName>ppt_y</p:attrName>
                                        </p:attrNameLst>
                                      </p:cBhvr>
                                      <p:tavLst>
                                        <p:tav tm="0">
                                          <p:val>
                                            <p:strVal val="ppt_y"/>
                                          </p:val>
                                        </p:tav>
                                        <p:tav tm="100000">
                                          <p:val>
                                            <p:strVal val="ppt_y+1"/>
                                          </p:val>
                                        </p:tav>
                                      </p:tavLst>
                                    </p:anim>
                                    <p:set>
                                      <p:cBhvr>
                                        <p:cTn id="87" dur="1" fill="hold">
                                          <p:stCondLst>
                                            <p:cond delay="999"/>
                                          </p:stCondLst>
                                        </p:cTn>
                                        <p:tgtEl>
                                          <p:spTgt spid="8"/>
                                        </p:tgtEl>
                                        <p:attrNameLst>
                                          <p:attrName>style.visibility</p:attrName>
                                        </p:attrNameLst>
                                      </p:cBhvr>
                                      <p:to>
                                        <p:strVal val="hidden"/>
                                      </p:to>
                                    </p:set>
                                  </p:childTnLst>
                                </p:cTn>
                              </p:par>
                              <p:par>
                                <p:cTn id="88" presetID="37" presetClass="exit" presetSubtype="0" fill="hold" grpId="1" nodeType="withEffect">
                                  <p:stCondLst>
                                    <p:cond delay="0"/>
                                  </p:stCondLst>
                                  <p:childTnLst>
                                    <p:animEffect transition="out" filter="fade">
                                      <p:cBhvr>
                                        <p:cTn id="89" dur="1000"/>
                                        <p:tgtEl>
                                          <p:spTgt spid="9"/>
                                        </p:tgtEl>
                                      </p:cBhvr>
                                    </p:animEffect>
                                    <p:anim calcmode="lin" valueType="num">
                                      <p:cBhvr>
                                        <p:cTn id="90" dur="1000"/>
                                        <p:tgtEl>
                                          <p:spTgt spid="9"/>
                                        </p:tgtEl>
                                        <p:attrNameLst>
                                          <p:attrName>ppt_x</p:attrName>
                                        </p:attrNameLst>
                                      </p:cBhvr>
                                      <p:tavLst>
                                        <p:tav tm="0">
                                          <p:val>
                                            <p:strVal val="ppt_x"/>
                                          </p:val>
                                        </p:tav>
                                        <p:tav tm="100000">
                                          <p:val>
                                            <p:strVal val="ppt_x"/>
                                          </p:val>
                                        </p:tav>
                                      </p:tavLst>
                                    </p:anim>
                                    <p:anim calcmode="lin" valueType="num">
                                      <p:cBhvr>
                                        <p:cTn id="91" dur="100" decel="100000"/>
                                        <p:tgtEl>
                                          <p:spTgt spid="9"/>
                                        </p:tgtEl>
                                        <p:attrNameLst>
                                          <p:attrName>ppt_y</p:attrName>
                                        </p:attrNameLst>
                                      </p:cBhvr>
                                      <p:tavLst>
                                        <p:tav tm="0">
                                          <p:val>
                                            <p:strVal val="ppt_y"/>
                                          </p:val>
                                        </p:tav>
                                        <p:tav tm="100000">
                                          <p:val>
                                            <p:strVal val="ppt_y-.03"/>
                                          </p:val>
                                        </p:tav>
                                      </p:tavLst>
                                    </p:anim>
                                    <p:anim calcmode="lin" valueType="num">
                                      <p:cBhvr>
                                        <p:cTn id="92" dur="900" accel="100000">
                                          <p:stCondLst>
                                            <p:cond delay="100"/>
                                          </p:stCondLst>
                                        </p:cTn>
                                        <p:tgtEl>
                                          <p:spTgt spid="9"/>
                                        </p:tgtEl>
                                        <p:attrNameLst>
                                          <p:attrName>ppt_y</p:attrName>
                                        </p:attrNameLst>
                                      </p:cBhvr>
                                      <p:tavLst>
                                        <p:tav tm="0">
                                          <p:val>
                                            <p:strVal val="ppt_y"/>
                                          </p:val>
                                        </p:tav>
                                        <p:tav tm="100000">
                                          <p:val>
                                            <p:strVal val="ppt_y+1"/>
                                          </p:val>
                                        </p:tav>
                                      </p:tavLst>
                                    </p:anim>
                                    <p:set>
                                      <p:cBhvr>
                                        <p:cTn id="93" dur="1" fill="hold">
                                          <p:stCondLst>
                                            <p:cond delay="999"/>
                                          </p:stCondLst>
                                        </p:cTn>
                                        <p:tgtEl>
                                          <p:spTgt spid="9"/>
                                        </p:tgtEl>
                                        <p:attrNameLst>
                                          <p:attrName>style.visibility</p:attrName>
                                        </p:attrNameLst>
                                      </p:cBhvr>
                                      <p:to>
                                        <p:strVal val="hidden"/>
                                      </p:to>
                                    </p:set>
                                  </p:childTnLst>
                                </p:cTn>
                              </p:par>
                              <p:par>
                                <p:cTn id="94" presetID="37" presetClass="exit" presetSubtype="0" fill="hold" grpId="1" nodeType="withEffect">
                                  <p:stCondLst>
                                    <p:cond delay="0"/>
                                  </p:stCondLst>
                                  <p:childTnLst>
                                    <p:animEffect transition="out" filter="fade">
                                      <p:cBhvr>
                                        <p:cTn id="95" dur="1000"/>
                                        <p:tgtEl>
                                          <p:spTgt spid="10"/>
                                        </p:tgtEl>
                                      </p:cBhvr>
                                    </p:animEffect>
                                    <p:anim calcmode="lin" valueType="num">
                                      <p:cBhvr>
                                        <p:cTn id="96" dur="1000"/>
                                        <p:tgtEl>
                                          <p:spTgt spid="10"/>
                                        </p:tgtEl>
                                        <p:attrNameLst>
                                          <p:attrName>ppt_x</p:attrName>
                                        </p:attrNameLst>
                                      </p:cBhvr>
                                      <p:tavLst>
                                        <p:tav tm="0">
                                          <p:val>
                                            <p:strVal val="ppt_x"/>
                                          </p:val>
                                        </p:tav>
                                        <p:tav tm="100000">
                                          <p:val>
                                            <p:strVal val="ppt_x"/>
                                          </p:val>
                                        </p:tav>
                                      </p:tavLst>
                                    </p:anim>
                                    <p:anim calcmode="lin" valueType="num">
                                      <p:cBhvr>
                                        <p:cTn id="97" dur="100" decel="100000"/>
                                        <p:tgtEl>
                                          <p:spTgt spid="10"/>
                                        </p:tgtEl>
                                        <p:attrNameLst>
                                          <p:attrName>ppt_y</p:attrName>
                                        </p:attrNameLst>
                                      </p:cBhvr>
                                      <p:tavLst>
                                        <p:tav tm="0">
                                          <p:val>
                                            <p:strVal val="ppt_y"/>
                                          </p:val>
                                        </p:tav>
                                        <p:tav tm="100000">
                                          <p:val>
                                            <p:strVal val="ppt_y-.03"/>
                                          </p:val>
                                        </p:tav>
                                      </p:tavLst>
                                    </p:anim>
                                    <p:anim calcmode="lin" valueType="num">
                                      <p:cBhvr>
                                        <p:cTn id="98" dur="900" accel="100000">
                                          <p:stCondLst>
                                            <p:cond delay="100"/>
                                          </p:stCondLst>
                                        </p:cTn>
                                        <p:tgtEl>
                                          <p:spTgt spid="10"/>
                                        </p:tgtEl>
                                        <p:attrNameLst>
                                          <p:attrName>ppt_y</p:attrName>
                                        </p:attrNameLst>
                                      </p:cBhvr>
                                      <p:tavLst>
                                        <p:tav tm="0">
                                          <p:val>
                                            <p:strVal val="ppt_y"/>
                                          </p:val>
                                        </p:tav>
                                        <p:tav tm="100000">
                                          <p:val>
                                            <p:strVal val="ppt_y+1"/>
                                          </p:val>
                                        </p:tav>
                                      </p:tavLst>
                                    </p:anim>
                                    <p:set>
                                      <p:cBhvr>
                                        <p:cTn id="99" dur="1" fill="hold">
                                          <p:stCondLst>
                                            <p:cond delay="999"/>
                                          </p:stCondLst>
                                        </p:cTn>
                                        <p:tgtEl>
                                          <p:spTgt spid="10"/>
                                        </p:tgtEl>
                                        <p:attrNameLst>
                                          <p:attrName>style.visibility</p:attrName>
                                        </p:attrNameLst>
                                      </p:cBhvr>
                                      <p:to>
                                        <p:strVal val="hidden"/>
                                      </p:to>
                                    </p:set>
                                  </p:childTnLst>
                                </p:cTn>
                              </p:par>
                              <p:par>
                                <p:cTn id="100" presetID="37" presetClass="exit" presetSubtype="0" fill="hold" grpId="1" nodeType="withEffect">
                                  <p:stCondLst>
                                    <p:cond delay="0"/>
                                  </p:stCondLst>
                                  <p:childTnLst>
                                    <p:animEffect transition="out" filter="fade">
                                      <p:cBhvr>
                                        <p:cTn id="101" dur="1000"/>
                                        <p:tgtEl>
                                          <p:spTgt spid="11"/>
                                        </p:tgtEl>
                                      </p:cBhvr>
                                    </p:animEffect>
                                    <p:anim calcmode="lin" valueType="num">
                                      <p:cBhvr>
                                        <p:cTn id="102" dur="1000"/>
                                        <p:tgtEl>
                                          <p:spTgt spid="11"/>
                                        </p:tgtEl>
                                        <p:attrNameLst>
                                          <p:attrName>ppt_x</p:attrName>
                                        </p:attrNameLst>
                                      </p:cBhvr>
                                      <p:tavLst>
                                        <p:tav tm="0">
                                          <p:val>
                                            <p:strVal val="ppt_x"/>
                                          </p:val>
                                        </p:tav>
                                        <p:tav tm="100000">
                                          <p:val>
                                            <p:strVal val="ppt_x"/>
                                          </p:val>
                                        </p:tav>
                                      </p:tavLst>
                                    </p:anim>
                                    <p:anim calcmode="lin" valueType="num">
                                      <p:cBhvr>
                                        <p:cTn id="103" dur="100" decel="100000"/>
                                        <p:tgtEl>
                                          <p:spTgt spid="11"/>
                                        </p:tgtEl>
                                        <p:attrNameLst>
                                          <p:attrName>ppt_y</p:attrName>
                                        </p:attrNameLst>
                                      </p:cBhvr>
                                      <p:tavLst>
                                        <p:tav tm="0">
                                          <p:val>
                                            <p:strVal val="ppt_y"/>
                                          </p:val>
                                        </p:tav>
                                        <p:tav tm="100000">
                                          <p:val>
                                            <p:strVal val="ppt_y-.03"/>
                                          </p:val>
                                        </p:tav>
                                      </p:tavLst>
                                    </p:anim>
                                    <p:anim calcmode="lin" valueType="num">
                                      <p:cBhvr>
                                        <p:cTn id="104" dur="900" accel="100000">
                                          <p:stCondLst>
                                            <p:cond delay="100"/>
                                          </p:stCondLst>
                                        </p:cTn>
                                        <p:tgtEl>
                                          <p:spTgt spid="11"/>
                                        </p:tgtEl>
                                        <p:attrNameLst>
                                          <p:attrName>ppt_y</p:attrName>
                                        </p:attrNameLst>
                                      </p:cBhvr>
                                      <p:tavLst>
                                        <p:tav tm="0">
                                          <p:val>
                                            <p:strVal val="ppt_y"/>
                                          </p:val>
                                        </p:tav>
                                        <p:tav tm="100000">
                                          <p:val>
                                            <p:strVal val="ppt_y+1"/>
                                          </p:val>
                                        </p:tav>
                                      </p:tavLst>
                                    </p:anim>
                                    <p:set>
                                      <p:cBhvr>
                                        <p:cTn id="105" dur="1" fill="hold">
                                          <p:stCondLst>
                                            <p:cond delay="999"/>
                                          </p:stCondLst>
                                        </p:cTn>
                                        <p:tgtEl>
                                          <p:spTgt spid="11"/>
                                        </p:tgtEl>
                                        <p:attrNameLst>
                                          <p:attrName>style.visibility</p:attrName>
                                        </p:attrNameLst>
                                      </p:cBhvr>
                                      <p:to>
                                        <p:strVal val="hidden"/>
                                      </p:to>
                                    </p:set>
                                  </p:childTnLst>
                                </p:cTn>
                              </p:par>
                              <p:par>
                                <p:cTn id="106" presetID="37" presetClass="exit" presetSubtype="0" fill="hold" grpId="1" nodeType="withEffect">
                                  <p:stCondLst>
                                    <p:cond delay="0"/>
                                  </p:stCondLst>
                                  <p:childTnLst>
                                    <p:animEffect transition="out" filter="fade">
                                      <p:cBhvr>
                                        <p:cTn id="107" dur="1000"/>
                                        <p:tgtEl>
                                          <p:spTgt spid="12"/>
                                        </p:tgtEl>
                                      </p:cBhvr>
                                    </p:animEffect>
                                    <p:anim calcmode="lin" valueType="num">
                                      <p:cBhvr>
                                        <p:cTn id="108" dur="1000"/>
                                        <p:tgtEl>
                                          <p:spTgt spid="12"/>
                                        </p:tgtEl>
                                        <p:attrNameLst>
                                          <p:attrName>ppt_x</p:attrName>
                                        </p:attrNameLst>
                                      </p:cBhvr>
                                      <p:tavLst>
                                        <p:tav tm="0">
                                          <p:val>
                                            <p:strVal val="ppt_x"/>
                                          </p:val>
                                        </p:tav>
                                        <p:tav tm="100000">
                                          <p:val>
                                            <p:strVal val="ppt_x"/>
                                          </p:val>
                                        </p:tav>
                                      </p:tavLst>
                                    </p:anim>
                                    <p:anim calcmode="lin" valueType="num">
                                      <p:cBhvr>
                                        <p:cTn id="109" dur="100" decel="100000"/>
                                        <p:tgtEl>
                                          <p:spTgt spid="12"/>
                                        </p:tgtEl>
                                        <p:attrNameLst>
                                          <p:attrName>ppt_y</p:attrName>
                                        </p:attrNameLst>
                                      </p:cBhvr>
                                      <p:tavLst>
                                        <p:tav tm="0">
                                          <p:val>
                                            <p:strVal val="ppt_y"/>
                                          </p:val>
                                        </p:tav>
                                        <p:tav tm="100000">
                                          <p:val>
                                            <p:strVal val="ppt_y-.03"/>
                                          </p:val>
                                        </p:tav>
                                      </p:tavLst>
                                    </p:anim>
                                    <p:anim calcmode="lin" valueType="num">
                                      <p:cBhvr>
                                        <p:cTn id="110" dur="900" accel="100000">
                                          <p:stCondLst>
                                            <p:cond delay="100"/>
                                          </p:stCondLst>
                                        </p:cTn>
                                        <p:tgtEl>
                                          <p:spTgt spid="12"/>
                                        </p:tgtEl>
                                        <p:attrNameLst>
                                          <p:attrName>ppt_y</p:attrName>
                                        </p:attrNameLst>
                                      </p:cBhvr>
                                      <p:tavLst>
                                        <p:tav tm="0">
                                          <p:val>
                                            <p:strVal val="ppt_y"/>
                                          </p:val>
                                        </p:tav>
                                        <p:tav tm="100000">
                                          <p:val>
                                            <p:strVal val="ppt_y+1"/>
                                          </p:val>
                                        </p:tav>
                                      </p:tavLst>
                                    </p:anim>
                                    <p:set>
                                      <p:cBhvr>
                                        <p:cTn id="111" dur="1" fill="hold">
                                          <p:stCondLst>
                                            <p:cond delay="999"/>
                                          </p:stCondLst>
                                        </p:cTn>
                                        <p:tgtEl>
                                          <p:spTgt spid="12"/>
                                        </p:tgtEl>
                                        <p:attrNameLst>
                                          <p:attrName>style.visibility</p:attrName>
                                        </p:attrNameLst>
                                      </p:cBhvr>
                                      <p:to>
                                        <p:strVal val="hidden"/>
                                      </p:to>
                                    </p:set>
                                  </p:childTnLst>
                                </p:cTn>
                              </p:par>
                              <p:par>
                                <p:cTn id="112" presetID="37" presetClass="exit" presetSubtype="0" fill="hold" grpId="1" nodeType="withEffect">
                                  <p:stCondLst>
                                    <p:cond delay="0"/>
                                  </p:stCondLst>
                                  <p:childTnLst>
                                    <p:animEffect transition="out" filter="fade">
                                      <p:cBhvr>
                                        <p:cTn id="113" dur="1000"/>
                                        <p:tgtEl>
                                          <p:spTgt spid="13"/>
                                        </p:tgtEl>
                                      </p:cBhvr>
                                    </p:animEffect>
                                    <p:anim calcmode="lin" valueType="num">
                                      <p:cBhvr>
                                        <p:cTn id="114" dur="1000"/>
                                        <p:tgtEl>
                                          <p:spTgt spid="13"/>
                                        </p:tgtEl>
                                        <p:attrNameLst>
                                          <p:attrName>ppt_x</p:attrName>
                                        </p:attrNameLst>
                                      </p:cBhvr>
                                      <p:tavLst>
                                        <p:tav tm="0">
                                          <p:val>
                                            <p:strVal val="ppt_x"/>
                                          </p:val>
                                        </p:tav>
                                        <p:tav tm="100000">
                                          <p:val>
                                            <p:strVal val="ppt_x"/>
                                          </p:val>
                                        </p:tav>
                                      </p:tavLst>
                                    </p:anim>
                                    <p:anim calcmode="lin" valueType="num">
                                      <p:cBhvr>
                                        <p:cTn id="115" dur="100" decel="100000"/>
                                        <p:tgtEl>
                                          <p:spTgt spid="13"/>
                                        </p:tgtEl>
                                        <p:attrNameLst>
                                          <p:attrName>ppt_y</p:attrName>
                                        </p:attrNameLst>
                                      </p:cBhvr>
                                      <p:tavLst>
                                        <p:tav tm="0">
                                          <p:val>
                                            <p:strVal val="ppt_y"/>
                                          </p:val>
                                        </p:tav>
                                        <p:tav tm="100000">
                                          <p:val>
                                            <p:strVal val="ppt_y-.03"/>
                                          </p:val>
                                        </p:tav>
                                      </p:tavLst>
                                    </p:anim>
                                    <p:anim calcmode="lin" valueType="num">
                                      <p:cBhvr>
                                        <p:cTn id="116" dur="900" accel="100000">
                                          <p:stCondLst>
                                            <p:cond delay="100"/>
                                          </p:stCondLst>
                                        </p:cTn>
                                        <p:tgtEl>
                                          <p:spTgt spid="13"/>
                                        </p:tgtEl>
                                        <p:attrNameLst>
                                          <p:attrName>ppt_y</p:attrName>
                                        </p:attrNameLst>
                                      </p:cBhvr>
                                      <p:tavLst>
                                        <p:tav tm="0">
                                          <p:val>
                                            <p:strVal val="ppt_y"/>
                                          </p:val>
                                        </p:tav>
                                        <p:tav tm="100000">
                                          <p:val>
                                            <p:strVal val="ppt_y+1"/>
                                          </p:val>
                                        </p:tav>
                                      </p:tavLst>
                                    </p:anim>
                                    <p:set>
                                      <p:cBhvr>
                                        <p:cTn id="117" dur="1" fill="hold">
                                          <p:stCondLst>
                                            <p:cond delay="999"/>
                                          </p:stCondLst>
                                        </p:cTn>
                                        <p:tgtEl>
                                          <p:spTgt spid="13"/>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9" presetClass="entr" presetSubtype="0" fill="hold" grpId="0" nodeType="clickEffect">
                                  <p:stCondLst>
                                    <p:cond delay="0"/>
                                  </p:stCondLst>
                                  <p:childTnLst>
                                    <p:set>
                                      <p:cBhvr>
                                        <p:cTn id="121" dur="1" fill="hold">
                                          <p:stCondLst>
                                            <p:cond delay="0"/>
                                          </p:stCondLst>
                                        </p:cTn>
                                        <p:tgtEl>
                                          <p:spTgt spid="14"/>
                                        </p:tgtEl>
                                        <p:attrNameLst>
                                          <p:attrName>style.visibility</p:attrName>
                                        </p:attrNameLst>
                                      </p:cBhvr>
                                      <p:to>
                                        <p:strVal val="visible"/>
                                      </p:to>
                                    </p:set>
                                    <p:anim calcmode="lin" valueType="num">
                                      <p:cBhvr>
                                        <p:cTn id="122" dur="1000" fill="hold"/>
                                        <p:tgtEl>
                                          <p:spTgt spid="14"/>
                                        </p:tgtEl>
                                        <p:attrNameLst>
                                          <p:attrName>ppt_x</p:attrName>
                                        </p:attrNameLst>
                                      </p:cBhvr>
                                      <p:tavLst>
                                        <p:tav tm="0">
                                          <p:val>
                                            <p:strVal val="#ppt_x-.2"/>
                                          </p:val>
                                        </p:tav>
                                        <p:tav tm="100000">
                                          <p:val>
                                            <p:strVal val="#ppt_x"/>
                                          </p:val>
                                        </p:tav>
                                      </p:tavLst>
                                    </p:anim>
                                    <p:anim calcmode="lin" valueType="num">
                                      <p:cBhvr>
                                        <p:cTn id="12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24" dur="1000"/>
                                        <p:tgtEl>
                                          <p:spTgt spid="14"/>
                                        </p:tgtEl>
                                      </p:cBhvr>
                                    </p:animEffect>
                                  </p:childTnLst>
                                </p:cTn>
                              </p:par>
                            </p:childTnLst>
                          </p:cTn>
                        </p:par>
                      </p:childTnLst>
                    </p:cTn>
                  </p:par>
                  <p:par>
                    <p:cTn id="125" fill="hold">
                      <p:stCondLst>
                        <p:cond delay="indefinite"/>
                      </p:stCondLst>
                      <p:childTnLst>
                        <p:par>
                          <p:cTn id="126" fill="hold">
                            <p:stCondLst>
                              <p:cond delay="0"/>
                            </p:stCondLst>
                            <p:childTnLst>
                              <p:par>
                                <p:cTn id="127" presetID="29" presetClass="entr" presetSubtype="0" fill="hold" grpId="0" nodeType="clickEffect">
                                  <p:stCondLst>
                                    <p:cond delay="0"/>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1000" fill="hold"/>
                                        <p:tgtEl>
                                          <p:spTgt spid="15"/>
                                        </p:tgtEl>
                                        <p:attrNameLst>
                                          <p:attrName>ppt_x</p:attrName>
                                        </p:attrNameLst>
                                      </p:cBhvr>
                                      <p:tavLst>
                                        <p:tav tm="0">
                                          <p:val>
                                            <p:strVal val="#ppt_x-.2"/>
                                          </p:val>
                                        </p:tav>
                                        <p:tav tm="100000">
                                          <p:val>
                                            <p:strVal val="#ppt_x"/>
                                          </p:val>
                                        </p:tav>
                                      </p:tavLst>
                                    </p:anim>
                                    <p:anim calcmode="lin" valueType="num">
                                      <p:cBhvr>
                                        <p:cTn id="13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31" dur="1000"/>
                                        <p:tgtEl>
                                          <p:spTgt spid="15"/>
                                        </p:tgtEl>
                                      </p:cBhvr>
                                    </p:animEffect>
                                  </p:childTnLst>
                                </p:cTn>
                              </p:par>
                            </p:childTnLst>
                          </p:cTn>
                        </p:par>
                      </p:childTnLst>
                    </p:cTn>
                  </p:par>
                  <p:par>
                    <p:cTn id="132" fill="hold">
                      <p:stCondLst>
                        <p:cond delay="indefinite"/>
                      </p:stCondLst>
                      <p:childTnLst>
                        <p:par>
                          <p:cTn id="133" fill="hold">
                            <p:stCondLst>
                              <p:cond delay="0"/>
                            </p:stCondLst>
                            <p:childTnLst>
                              <p:par>
                                <p:cTn id="134" presetID="29" presetClass="entr" presetSubtype="0" fill="hold" grpId="0" nodeType="clickEffect">
                                  <p:stCondLst>
                                    <p:cond delay="0"/>
                                  </p:stCondLst>
                                  <p:childTnLst>
                                    <p:set>
                                      <p:cBhvr>
                                        <p:cTn id="135" dur="1" fill="hold">
                                          <p:stCondLst>
                                            <p:cond delay="0"/>
                                          </p:stCondLst>
                                        </p:cTn>
                                        <p:tgtEl>
                                          <p:spTgt spid="22"/>
                                        </p:tgtEl>
                                        <p:attrNameLst>
                                          <p:attrName>style.visibility</p:attrName>
                                        </p:attrNameLst>
                                      </p:cBhvr>
                                      <p:to>
                                        <p:strVal val="visible"/>
                                      </p:to>
                                    </p:set>
                                    <p:anim calcmode="lin" valueType="num">
                                      <p:cBhvr>
                                        <p:cTn id="136" dur="1000" fill="hold"/>
                                        <p:tgtEl>
                                          <p:spTgt spid="22"/>
                                        </p:tgtEl>
                                        <p:attrNameLst>
                                          <p:attrName>ppt_x</p:attrName>
                                        </p:attrNameLst>
                                      </p:cBhvr>
                                      <p:tavLst>
                                        <p:tav tm="0">
                                          <p:val>
                                            <p:strVal val="#ppt_x-.2"/>
                                          </p:val>
                                        </p:tav>
                                        <p:tav tm="100000">
                                          <p:val>
                                            <p:strVal val="#ppt_x"/>
                                          </p:val>
                                        </p:tav>
                                      </p:tavLst>
                                    </p:anim>
                                    <p:anim calcmode="lin" valueType="num">
                                      <p:cBhvr>
                                        <p:cTn id="137"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38" dur="1000"/>
                                        <p:tgtEl>
                                          <p:spTgt spid="22"/>
                                        </p:tgtEl>
                                      </p:cBhvr>
                                    </p:animEffect>
                                  </p:childTnLst>
                                </p:cTn>
                              </p:par>
                            </p:childTnLst>
                          </p:cTn>
                        </p:par>
                      </p:childTnLst>
                    </p:cTn>
                  </p:par>
                  <p:par>
                    <p:cTn id="139" fill="hold">
                      <p:stCondLst>
                        <p:cond delay="indefinite"/>
                      </p:stCondLst>
                      <p:childTnLst>
                        <p:par>
                          <p:cTn id="140" fill="hold">
                            <p:stCondLst>
                              <p:cond delay="0"/>
                            </p:stCondLst>
                            <p:childTnLst>
                              <p:par>
                                <p:cTn id="141" presetID="37" presetClass="exit" presetSubtype="0" fill="hold" grpId="1" nodeType="clickEffect">
                                  <p:stCondLst>
                                    <p:cond delay="0"/>
                                  </p:stCondLst>
                                  <p:childTnLst>
                                    <p:animEffect transition="out" filter="fade">
                                      <p:cBhvr>
                                        <p:cTn id="142" dur="1000"/>
                                        <p:tgtEl>
                                          <p:spTgt spid="22"/>
                                        </p:tgtEl>
                                      </p:cBhvr>
                                    </p:animEffect>
                                    <p:anim calcmode="lin" valueType="num">
                                      <p:cBhvr>
                                        <p:cTn id="143" dur="1000"/>
                                        <p:tgtEl>
                                          <p:spTgt spid="22"/>
                                        </p:tgtEl>
                                        <p:attrNameLst>
                                          <p:attrName>ppt_x</p:attrName>
                                        </p:attrNameLst>
                                      </p:cBhvr>
                                      <p:tavLst>
                                        <p:tav tm="0">
                                          <p:val>
                                            <p:strVal val="ppt_x"/>
                                          </p:val>
                                        </p:tav>
                                        <p:tav tm="100000">
                                          <p:val>
                                            <p:strVal val="ppt_x"/>
                                          </p:val>
                                        </p:tav>
                                      </p:tavLst>
                                    </p:anim>
                                    <p:anim calcmode="lin" valueType="num">
                                      <p:cBhvr>
                                        <p:cTn id="144" dur="100" decel="100000"/>
                                        <p:tgtEl>
                                          <p:spTgt spid="22"/>
                                        </p:tgtEl>
                                        <p:attrNameLst>
                                          <p:attrName>ppt_y</p:attrName>
                                        </p:attrNameLst>
                                      </p:cBhvr>
                                      <p:tavLst>
                                        <p:tav tm="0">
                                          <p:val>
                                            <p:strVal val="ppt_y"/>
                                          </p:val>
                                        </p:tav>
                                        <p:tav tm="100000">
                                          <p:val>
                                            <p:strVal val="ppt_y-.03"/>
                                          </p:val>
                                        </p:tav>
                                      </p:tavLst>
                                    </p:anim>
                                    <p:anim calcmode="lin" valueType="num">
                                      <p:cBhvr>
                                        <p:cTn id="145" dur="900" accel="100000">
                                          <p:stCondLst>
                                            <p:cond delay="100"/>
                                          </p:stCondLst>
                                        </p:cTn>
                                        <p:tgtEl>
                                          <p:spTgt spid="22"/>
                                        </p:tgtEl>
                                        <p:attrNameLst>
                                          <p:attrName>ppt_y</p:attrName>
                                        </p:attrNameLst>
                                      </p:cBhvr>
                                      <p:tavLst>
                                        <p:tav tm="0">
                                          <p:val>
                                            <p:strVal val="ppt_y"/>
                                          </p:val>
                                        </p:tav>
                                        <p:tav tm="100000">
                                          <p:val>
                                            <p:strVal val="ppt_y+1"/>
                                          </p:val>
                                        </p:tav>
                                      </p:tavLst>
                                    </p:anim>
                                    <p:set>
                                      <p:cBhvr>
                                        <p:cTn id="146" dur="1" fill="hold">
                                          <p:stCondLst>
                                            <p:cond delay="999"/>
                                          </p:stCondLst>
                                        </p:cTn>
                                        <p:tgtEl>
                                          <p:spTgt spid="22"/>
                                        </p:tgtEl>
                                        <p:attrNameLst>
                                          <p:attrName>style.visibility</p:attrName>
                                        </p:attrNameLst>
                                      </p:cBhvr>
                                      <p:to>
                                        <p:strVal val="hidden"/>
                                      </p:to>
                                    </p:set>
                                  </p:childTnLst>
                                </p:cTn>
                              </p:par>
                              <p:par>
                                <p:cTn id="147" presetID="37" presetClass="exit" presetSubtype="0" fill="hold" grpId="1" nodeType="withEffect">
                                  <p:stCondLst>
                                    <p:cond delay="0"/>
                                  </p:stCondLst>
                                  <p:childTnLst>
                                    <p:animEffect transition="out" filter="fade">
                                      <p:cBhvr>
                                        <p:cTn id="148" dur="1000"/>
                                        <p:tgtEl>
                                          <p:spTgt spid="23"/>
                                        </p:tgtEl>
                                      </p:cBhvr>
                                    </p:animEffect>
                                    <p:anim calcmode="lin" valueType="num">
                                      <p:cBhvr>
                                        <p:cTn id="149" dur="1000"/>
                                        <p:tgtEl>
                                          <p:spTgt spid="23"/>
                                        </p:tgtEl>
                                        <p:attrNameLst>
                                          <p:attrName>ppt_x</p:attrName>
                                        </p:attrNameLst>
                                      </p:cBhvr>
                                      <p:tavLst>
                                        <p:tav tm="0">
                                          <p:val>
                                            <p:strVal val="ppt_x"/>
                                          </p:val>
                                        </p:tav>
                                        <p:tav tm="100000">
                                          <p:val>
                                            <p:strVal val="ppt_x"/>
                                          </p:val>
                                        </p:tav>
                                      </p:tavLst>
                                    </p:anim>
                                    <p:anim calcmode="lin" valueType="num">
                                      <p:cBhvr>
                                        <p:cTn id="150" dur="100" decel="100000"/>
                                        <p:tgtEl>
                                          <p:spTgt spid="23"/>
                                        </p:tgtEl>
                                        <p:attrNameLst>
                                          <p:attrName>ppt_y</p:attrName>
                                        </p:attrNameLst>
                                      </p:cBhvr>
                                      <p:tavLst>
                                        <p:tav tm="0">
                                          <p:val>
                                            <p:strVal val="ppt_y"/>
                                          </p:val>
                                        </p:tav>
                                        <p:tav tm="100000">
                                          <p:val>
                                            <p:strVal val="ppt_y-.03"/>
                                          </p:val>
                                        </p:tav>
                                      </p:tavLst>
                                    </p:anim>
                                    <p:anim calcmode="lin" valueType="num">
                                      <p:cBhvr>
                                        <p:cTn id="151" dur="900" accel="100000">
                                          <p:stCondLst>
                                            <p:cond delay="100"/>
                                          </p:stCondLst>
                                        </p:cTn>
                                        <p:tgtEl>
                                          <p:spTgt spid="23"/>
                                        </p:tgtEl>
                                        <p:attrNameLst>
                                          <p:attrName>ppt_y</p:attrName>
                                        </p:attrNameLst>
                                      </p:cBhvr>
                                      <p:tavLst>
                                        <p:tav tm="0">
                                          <p:val>
                                            <p:strVal val="ppt_y"/>
                                          </p:val>
                                        </p:tav>
                                        <p:tav tm="100000">
                                          <p:val>
                                            <p:strVal val="ppt_y+1"/>
                                          </p:val>
                                        </p:tav>
                                      </p:tavLst>
                                    </p:anim>
                                    <p:set>
                                      <p:cBhvr>
                                        <p:cTn id="152" dur="1" fill="hold">
                                          <p:stCondLst>
                                            <p:cond delay="999"/>
                                          </p:stCondLst>
                                        </p:cTn>
                                        <p:tgtEl>
                                          <p:spTgt spid="23"/>
                                        </p:tgtEl>
                                        <p:attrNameLst>
                                          <p:attrName>style.visibility</p:attrName>
                                        </p:attrNameLst>
                                      </p:cBhvr>
                                      <p:to>
                                        <p:strVal val="hidden"/>
                                      </p:to>
                                    </p:set>
                                  </p:childTnLst>
                                </p:cTn>
                              </p:par>
                              <p:par>
                                <p:cTn id="153" presetID="37" presetClass="exit" presetSubtype="0" fill="hold" grpId="1" nodeType="withEffect">
                                  <p:stCondLst>
                                    <p:cond delay="0"/>
                                  </p:stCondLst>
                                  <p:childTnLst>
                                    <p:animEffect transition="out" filter="fade">
                                      <p:cBhvr>
                                        <p:cTn id="154" dur="1000"/>
                                        <p:tgtEl>
                                          <p:spTgt spid="14"/>
                                        </p:tgtEl>
                                      </p:cBhvr>
                                    </p:animEffect>
                                    <p:anim calcmode="lin" valueType="num">
                                      <p:cBhvr>
                                        <p:cTn id="155" dur="1000"/>
                                        <p:tgtEl>
                                          <p:spTgt spid="14"/>
                                        </p:tgtEl>
                                        <p:attrNameLst>
                                          <p:attrName>ppt_x</p:attrName>
                                        </p:attrNameLst>
                                      </p:cBhvr>
                                      <p:tavLst>
                                        <p:tav tm="0">
                                          <p:val>
                                            <p:strVal val="ppt_x"/>
                                          </p:val>
                                        </p:tav>
                                        <p:tav tm="100000">
                                          <p:val>
                                            <p:strVal val="ppt_x"/>
                                          </p:val>
                                        </p:tav>
                                      </p:tavLst>
                                    </p:anim>
                                    <p:anim calcmode="lin" valueType="num">
                                      <p:cBhvr>
                                        <p:cTn id="156" dur="100" decel="100000"/>
                                        <p:tgtEl>
                                          <p:spTgt spid="14"/>
                                        </p:tgtEl>
                                        <p:attrNameLst>
                                          <p:attrName>ppt_y</p:attrName>
                                        </p:attrNameLst>
                                      </p:cBhvr>
                                      <p:tavLst>
                                        <p:tav tm="0">
                                          <p:val>
                                            <p:strVal val="ppt_y"/>
                                          </p:val>
                                        </p:tav>
                                        <p:tav tm="100000">
                                          <p:val>
                                            <p:strVal val="ppt_y-.03"/>
                                          </p:val>
                                        </p:tav>
                                      </p:tavLst>
                                    </p:anim>
                                    <p:anim calcmode="lin" valueType="num">
                                      <p:cBhvr>
                                        <p:cTn id="157" dur="900" accel="100000">
                                          <p:stCondLst>
                                            <p:cond delay="100"/>
                                          </p:stCondLst>
                                        </p:cTn>
                                        <p:tgtEl>
                                          <p:spTgt spid="14"/>
                                        </p:tgtEl>
                                        <p:attrNameLst>
                                          <p:attrName>ppt_y</p:attrName>
                                        </p:attrNameLst>
                                      </p:cBhvr>
                                      <p:tavLst>
                                        <p:tav tm="0">
                                          <p:val>
                                            <p:strVal val="ppt_y"/>
                                          </p:val>
                                        </p:tav>
                                        <p:tav tm="100000">
                                          <p:val>
                                            <p:strVal val="ppt_y+1"/>
                                          </p:val>
                                        </p:tav>
                                      </p:tavLst>
                                    </p:anim>
                                    <p:set>
                                      <p:cBhvr>
                                        <p:cTn id="158" dur="1" fill="hold">
                                          <p:stCondLst>
                                            <p:cond delay="999"/>
                                          </p:stCondLst>
                                        </p:cTn>
                                        <p:tgtEl>
                                          <p:spTgt spid="14"/>
                                        </p:tgtEl>
                                        <p:attrNameLst>
                                          <p:attrName>style.visibility</p:attrName>
                                        </p:attrNameLst>
                                      </p:cBhvr>
                                      <p:to>
                                        <p:strVal val="hidden"/>
                                      </p:to>
                                    </p:set>
                                  </p:childTnLst>
                                </p:cTn>
                              </p:par>
                              <p:par>
                                <p:cTn id="159" presetID="37" presetClass="exit" presetSubtype="0" fill="hold" grpId="1" nodeType="withEffect">
                                  <p:stCondLst>
                                    <p:cond delay="0"/>
                                  </p:stCondLst>
                                  <p:childTnLst>
                                    <p:animEffect transition="out" filter="fade">
                                      <p:cBhvr>
                                        <p:cTn id="160" dur="1000"/>
                                        <p:tgtEl>
                                          <p:spTgt spid="15"/>
                                        </p:tgtEl>
                                      </p:cBhvr>
                                    </p:animEffect>
                                    <p:anim calcmode="lin" valueType="num">
                                      <p:cBhvr>
                                        <p:cTn id="161" dur="1000"/>
                                        <p:tgtEl>
                                          <p:spTgt spid="15"/>
                                        </p:tgtEl>
                                        <p:attrNameLst>
                                          <p:attrName>ppt_x</p:attrName>
                                        </p:attrNameLst>
                                      </p:cBhvr>
                                      <p:tavLst>
                                        <p:tav tm="0">
                                          <p:val>
                                            <p:strVal val="ppt_x"/>
                                          </p:val>
                                        </p:tav>
                                        <p:tav tm="100000">
                                          <p:val>
                                            <p:strVal val="ppt_x"/>
                                          </p:val>
                                        </p:tav>
                                      </p:tavLst>
                                    </p:anim>
                                    <p:anim calcmode="lin" valueType="num">
                                      <p:cBhvr>
                                        <p:cTn id="162" dur="100" decel="100000"/>
                                        <p:tgtEl>
                                          <p:spTgt spid="15"/>
                                        </p:tgtEl>
                                        <p:attrNameLst>
                                          <p:attrName>ppt_y</p:attrName>
                                        </p:attrNameLst>
                                      </p:cBhvr>
                                      <p:tavLst>
                                        <p:tav tm="0">
                                          <p:val>
                                            <p:strVal val="ppt_y"/>
                                          </p:val>
                                        </p:tav>
                                        <p:tav tm="100000">
                                          <p:val>
                                            <p:strVal val="ppt_y-.03"/>
                                          </p:val>
                                        </p:tav>
                                      </p:tavLst>
                                    </p:anim>
                                    <p:anim calcmode="lin" valueType="num">
                                      <p:cBhvr>
                                        <p:cTn id="163" dur="900" accel="100000">
                                          <p:stCondLst>
                                            <p:cond delay="100"/>
                                          </p:stCondLst>
                                        </p:cTn>
                                        <p:tgtEl>
                                          <p:spTgt spid="15"/>
                                        </p:tgtEl>
                                        <p:attrNameLst>
                                          <p:attrName>ppt_y</p:attrName>
                                        </p:attrNameLst>
                                      </p:cBhvr>
                                      <p:tavLst>
                                        <p:tav tm="0">
                                          <p:val>
                                            <p:strVal val="ppt_y"/>
                                          </p:val>
                                        </p:tav>
                                        <p:tav tm="100000">
                                          <p:val>
                                            <p:strVal val="ppt_y+1"/>
                                          </p:val>
                                        </p:tav>
                                      </p:tavLst>
                                    </p:anim>
                                    <p:set>
                                      <p:cBhvr>
                                        <p:cTn id="164" dur="1" fill="hold">
                                          <p:stCondLst>
                                            <p:cond delay="999"/>
                                          </p:stCondLst>
                                        </p:cTn>
                                        <p:tgtEl>
                                          <p:spTgt spid="15"/>
                                        </p:tgtEl>
                                        <p:attrNameLst>
                                          <p:attrName>style.visibility</p:attrName>
                                        </p:attrNameLst>
                                      </p:cBhvr>
                                      <p:to>
                                        <p:strVal val="hidden"/>
                                      </p:to>
                                    </p:set>
                                  </p:childTnLst>
                                </p:cTn>
                              </p:par>
                              <p:par>
                                <p:cTn id="165" presetID="37" presetClass="exit" presetSubtype="0" fill="hold" grpId="1" nodeType="withEffect">
                                  <p:stCondLst>
                                    <p:cond delay="0"/>
                                  </p:stCondLst>
                                  <p:childTnLst>
                                    <p:animEffect transition="out" filter="fade">
                                      <p:cBhvr>
                                        <p:cTn id="166" dur="1000"/>
                                        <p:tgtEl>
                                          <p:spTgt spid="6"/>
                                        </p:tgtEl>
                                      </p:cBhvr>
                                    </p:animEffect>
                                    <p:anim calcmode="lin" valueType="num">
                                      <p:cBhvr>
                                        <p:cTn id="167" dur="1000"/>
                                        <p:tgtEl>
                                          <p:spTgt spid="6"/>
                                        </p:tgtEl>
                                        <p:attrNameLst>
                                          <p:attrName>ppt_x</p:attrName>
                                        </p:attrNameLst>
                                      </p:cBhvr>
                                      <p:tavLst>
                                        <p:tav tm="0">
                                          <p:val>
                                            <p:strVal val="ppt_x"/>
                                          </p:val>
                                        </p:tav>
                                        <p:tav tm="100000">
                                          <p:val>
                                            <p:strVal val="ppt_x"/>
                                          </p:val>
                                        </p:tav>
                                      </p:tavLst>
                                    </p:anim>
                                    <p:anim calcmode="lin" valueType="num">
                                      <p:cBhvr>
                                        <p:cTn id="168" dur="100" decel="100000"/>
                                        <p:tgtEl>
                                          <p:spTgt spid="6"/>
                                        </p:tgtEl>
                                        <p:attrNameLst>
                                          <p:attrName>ppt_y</p:attrName>
                                        </p:attrNameLst>
                                      </p:cBhvr>
                                      <p:tavLst>
                                        <p:tav tm="0">
                                          <p:val>
                                            <p:strVal val="ppt_y"/>
                                          </p:val>
                                        </p:tav>
                                        <p:tav tm="100000">
                                          <p:val>
                                            <p:strVal val="ppt_y-.03"/>
                                          </p:val>
                                        </p:tav>
                                      </p:tavLst>
                                    </p:anim>
                                    <p:anim calcmode="lin" valueType="num">
                                      <p:cBhvr>
                                        <p:cTn id="169" dur="900" accel="100000">
                                          <p:stCondLst>
                                            <p:cond delay="100"/>
                                          </p:stCondLst>
                                        </p:cTn>
                                        <p:tgtEl>
                                          <p:spTgt spid="6"/>
                                        </p:tgtEl>
                                        <p:attrNameLst>
                                          <p:attrName>ppt_y</p:attrName>
                                        </p:attrNameLst>
                                      </p:cBhvr>
                                      <p:tavLst>
                                        <p:tav tm="0">
                                          <p:val>
                                            <p:strVal val="ppt_y"/>
                                          </p:val>
                                        </p:tav>
                                        <p:tav tm="100000">
                                          <p:val>
                                            <p:strVal val="ppt_y+1"/>
                                          </p:val>
                                        </p:tav>
                                      </p:tavLst>
                                    </p:anim>
                                    <p:set>
                                      <p:cBhvr>
                                        <p:cTn id="170" dur="1" fill="hold">
                                          <p:stCondLst>
                                            <p:cond delay="999"/>
                                          </p:stCondLst>
                                        </p:cTn>
                                        <p:tgtEl>
                                          <p:spTgt spid="6"/>
                                        </p:tgtEl>
                                        <p:attrNameLst>
                                          <p:attrName>style.visibility</p:attrName>
                                        </p:attrNameLst>
                                      </p:cBhvr>
                                      <p:to>
                                        <p:strVal val="hidden"/>
                                      </p:to>
                                    </p:set>
                                  </p:childTnLst>
                                </p:cTn>
                              </p:par>
                              <p:par>
                                <p:cTn id="171" presetID="37" presetClass="exit" presetSubtype="0" fill="hold" grpId="1" nodeType="withEffect">
                                  <p:stCondLst>
                                    <p:cond delay="0"/>
                                  </p:stCondLst>
                                  <p:childTnLst>
                                    <p:animEffect transition="out" filter="fade">
                                      <p:cBhvr>
                                        <p:cTn id="172" dur="1000"/>
                                        <p:tgtEl>
                                          <p:spTgt spid="1025"/>
                                        </p:tgtEl>
                                      </p:cBhvr>
                                    </p:animEffect>
                                    <p:anim calcmode="lin" valueType="num">
                                      <p:cBhvr>
                                        <p:cTn id="173" dur="1000"/>
                                        <p:tgtEl>
                                          <p:spTgt spid="1025"/>
                                        </p:tgtEl>
                                        <p:attrNameLst>
                                          <p:attrName>ppt_x</p:attrName>
                                        </p:attrNameLst>
                                      </p:cBhvr>
                                      <p:tavLst>
                                        <p:tav tm="0">
                                          <p:val>
                                            <p:strVal val="ppt_x"/>
                                          </p:val>
                                        </p:tav>
                                        <p:tav tm="100000">
                                          <p:val>
                                            <p:strVal val="ppt_x"/>
                                          </p:val>
                                        </p:tav>
                                      </p:tavLst>
                                    </p:anim>
                                    <p:anim calcmode="lin" valueType="num">
                                      <p:cBhvr>
                                        <p:cTn id="174" dur="100" decel="100000"/>
                                        <p:tgtEl>
                                          <p:spTgt spid="1025"/>
                                        </p:tgtEl>
                                        <p:attrNameLst>
                                          <p:attrName>ppt_y</p:attrName>
                                        </p:attrNameLst>
                                      </p:cBhvr>
                                      <p:tavLst>
                                        <p:tav tm="0">
                                          <p:val>
                                            <p:strVal val="ppt_y"/>
                                          </p:val>
                                        </p:tav>
                                        <p:tav tm="100000">
                                          <p:val>
                                            <p:strVal val="ppt_y-.03"/>
                                          </p:val>
                                        </p:tav>
                                      </p:tavLst>
                                    </p:anim>
                                    <p:anim calcmode="lin" valueType="num">
                                      <p:cBhvr>
                                        <p:cTn id="175" dur="900" accel="100000">
                                          <p:stCondLst>
                                            <p:cond delay="100"/>
                                          </p:stCondLst>
                                        </p:cTn>
                                        <p:tgtEl>
                                          <p:spTgt spid="1025"/>
                                        </p:tgtEl>
                                        <p:attrNameLst>
                                          <p:attrName>ppt_y</p:attrName>
                                        </p:attrNameLst>
                                      </p:cBhvr>
                                      <p:tavLst>
                                        <p:tav tm="0">
                                          <p:val>
                                            <p:strVal val="ppt_y"/>
                                          </p:val>
                                        </p:tav>
                                        <p:tav tm="100000">
                                          <p:val>
                                            <p:strVal val="ppt_y+1"/>
                                          </p:val>
                                        </p:tav>
                                      </p:tavLst>
                                    </p:anim>
                                    <p:set>
                                      <p:cBhvr>
                                        <p:cTn id="176" dur="1" fill="hold">
                                          <p:stCondLst>
                                            <p:cond delay="999"/>
                                          </p:stCondLst>
                                        </p:cTn>
                                        <p:tgtEl>
                                          <p:spTgt spid="1025"/>
                                        </p:tgtEl>
                                        <p:attrNameLst>
                                          <p:attrName>style.visibility</p:attrName>
                                        </p:attrNameLst>
                                      </p:cBhvr>
                                      <p:to>
                                        <p:strVal val="hidden"/>
                                      </p:to>
                                    </p:set>
                                  </p:childTnLst>
                                </p:cTn>
                              </p:par>
                              <p:par>
                                <p:cTn id="177" presetID="37" presetClass="exit" presetSubtype="0" fill="hold" grpId="2" nodeType="withEffect">
                                  <p:stCondLst>
                                    <p:cond delay="0"/>
                                  </p:stCondLst>
                                  <p:childTnLst>
                                    <p:animEffect transition="out" filter="fade">
                                      <p:cBhvr>
                                        <p:cTn id="178" dur="1000"/>
                                        <p:tgtEl>
                                          <p:spTgt spid="5"/>
                                        </p:tgtEl>
                                      </p:cBhvr>
                                    </p:animEffect>
                                    <p:anim calcmode="lin" valueType="num">
                                      <p:cBhvr>
                                        <p:cTn id="179" dur="1000"/>
                                        <p:tgtEl>
                                          <p:spTgt spid="5"/>
                                        </p:tgtEl>
                                        <p:attrNameLst>
                                          <p:attrName>ppt_x</p:attrName>
                                        </p:attrNameLst>
                                      </p:cBhvr>
                                      <p:tavLst>
                                        <p:tav tm="0">
                                          <p:val>
                                            <p:strVal val="ppt_x"/>
                                          </p:val>
                                        </p:tav>
                                        <p:tav tm="100000">
                                          <p:val>
                                            <p:strVal val="ppt_x"/>
                                          </p:val>
                                        </p:tav>
                                      </p:tavLst>
                                    </p:anim>
                                    <p:anim calcmode="lin" valueType="num">
                                      <p:cBhvr>
                                        <p:cTn id="180" dur="100" decel="100000"/>
                                        <p:tgtEl>
                                          <p:spTgt spid="5"/>
                                        </p:tgtEl>
                                        <p:attrNameLst>
                                          <p:attrName>ppt_y</p:attrName>
                                        </p:attrNameLst>
                                      </p:cBhvr>
                                      <p:tavLst>
                                        <p:tav tm="0">
                                          <p:val>
                                            <p:strVal val="ppt_y"/>
                                          </p:val>
                                        </p:tav>
                                        <p:tav tm="100000">
                                          <p:val>
                                            <p:strVal val="ppt_y-.03"/>
                                          </p:val>
                                        </p:tav>
                                      </p:tavLst>
                                    </p:anim>
                                    <p:anim calcmode="lin" valueType="num">
                                      <p:cBhvr>
                                        <p:cTn id="181" dur="900" accel="100000">
                                          <p:stCondLst>
                                            <p:cond delay="100"/>
                                          </p:stCondLst>
                                        </p:cTn>
                                        <p:tgtEl>
                                          <p:spTgt spid="5"/>
                                        </p:tgtEl>
                                        <p:attrNameLst>
                                          <p:attrName>ppt_y</p:attrName>
                                        </p:attrNameLst>
                                      </p:cBhvr>
                                      <p:tavLst>
                                        <p:tav tm="0">
                                          <p:val>
                                            <p:strVal val="ppt_y"/>
                                          </p:val>
                                        </p:tav>
                                        <p:tav tm="100000">
                                          <p:val>
                                            <p:strVal val="ppt_y+1"/>
                                          </p:val>
                                        </p:tav>
                                      </p:tavLst>
                                    </p:anim>
                                    <p:set>
                                      <p:cBhvr>
                                        <p:cTn id="182" dur="1" fill="hold">
                                          <p:stCondLst>
                                            <p:cond delay="999"/>
                                          </p:stCondLst>
                                        </p:cTn>
                                        <p:tgtEl>
                                          <p:spTgt spid="5"/>
                                        </p:tgtEl>
                                        <p:attrNameLst>
                                          <p:attrName>style.visibility</p:attrName>
                                        </p:attrNameLst>
                                      </p:cBhvr>
                                      <p:to>
                                        <p:strVal val="hidden"/>
                                      </p:to>
                                    </p:set>
                                  </p:childTnLst>
                                </p:cTn>
                              </p:par>
                              <p:par>
                                <p:cTn id="183" presetID="37" presetClass="entr" presetSubtype="0" fill="hold" grpId="0" nodeType="withEffect">
                                  <p:stCondLst>
                                    <p:cond delay="0"/>
                                  </p:stCondLst>
                                  <p:childTnLst>
                                    <p:set>
                                      <p:cBhvr>
                                        <p:cTn id="184" dur="1" fill="hold">
                                          <p:stCondLst>
                                            <p:cond delay="0"/>
                                          </p:stCondLst>
                                        </p:cTn>
                                        <p:tgtEl>
                                          <p:spTgt spid="16"/>
                                        </p:tgtEl>
                                        <p:attrNameLst>
                                          <p:attrName>style.visibility</p:attrName>
                                        </p:attrNameLst>
                                      </p:cBhvr>
                                      <p:to>
                                        <p:strVal val="visible"/>
                                      </p:to>
                                    </p:set>
                                    <p:animEffect transition="in" filter="fade">
                                      <p:cBhvr>
                                        <p:cTn id="185" dur="1000"/>
                                        <p:tgtEl>
                                          <p:spTgt spid="16"/>
                                        </p:tgtEl>
                                      </p:cBhvr>
                                    </p:animEffect>
                                    <p:anim calcmode="lin" valueType="num">
                                      <p:cBhvr>
                                        <p:cTn id="186" dur="1000" fill="hold"/>
                                        <p:tgtEl>
                                          <p:spTgt spid="16"/>
                                        </p:tgtEl>
                                        <p:attrNameLst>
                                          <p:attrName>ppt_x</p:attrName>
                                        </p:attrNameLst>
                                      </p:cBhvr>
                                      <p:tavLst>
                                        <p:tav tm="0">
                                          <p:val>
                                            <p:strVal val="#ppt_x"/>
                                          </p:val>
                                        </p:tav>
                                        <p:tav tm="100000">
                                          <p:val>
                                            <p:strVal val="#ppt_x"/>
                                          </p:val>
                                        </p:tav>
                                      </p:tavLst>
                                    </p:anim>
                                    <p:anim calcmode="lin" valueType="num">
                                      <p:cBhvr>
                                        <p:cTn id="187" dur="900" decel="100000" fill="hold"/>
                                        <p:tgtEl>
                                          <p:spTgt spid="16"/>
                                        </p:tgtEl>
                                        <p:attrNameLst>
                                          <p:attrName>ppt_y</p:attrName>
                                        </p:attrNameLst>
                                      </p:cBhvr>
                                      <p:tavLst>
                                        <p:tav tm="0">
                                          <p:val>
                                            <p:strVal val="#ppt_y+1"/>
                                          </p:val>
                                        </p:tav>
                                        <p:tav tm="100000">
                                          <p:val>
                                            <p:strVal val="#ppt_y-.03"/>
                                          </p:val>
                                        </p:tav>
                                      </p:tavLst>
                                    </p:anim>
                                    <p:anim calcmode="lin" valueType="num">
                                      <p:cBhvr>
                                        <p:cTn id="18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37" presetClass="entr" presetSubtype="0" fill="hold" grpId="2" nodeType="clickEffect">
                                  <p:stCondLst>
                                    <p:cond delay="0"/>
                                  </p:stCondLst>
                                  <p:childTnLst>
                                    <p:set>
                                      <p:cBhvr>
                                        <p:cTn id="192" dur="1" fill="hold">
                                          <p:stCondLst>
                                            <p:cond delay="0"/>
                                          </p:stCondLst>
                                        </p:cTn>
                                        <p:tgtEl>
                                          <p:spTgt spid="9"/>
                                        </p:tgtEl>
                                        <p:attrNameLst>
                                          <p:attrName>style.visibility</p:attrName>
                                        </p:attrNameLst>
                                      </p:cBhvr>
                                      <p:to>
                                        <p:strVal val="visible"/>
                                      </p:to>
                                    </p:set>
                                    <p:animEffect transition="in" filter="fade">
                                      <p:cBhvr>
                                        <p:cTn id="193" dur="1000"/>
                                        <p:tgtEl>
                                          <p:spTgt spid="9"/>
                                        </p:tgtEl>
                                      </p:cBhvr>
                                    </p:animEffect>
                                    <p:anim calcmode="lin" valueType="num">
                                      <p:cBhvr>
                                        <p:cTn id="194" dur="1000" fill="hold"/>
                                        <p:tgtEl>
                                          <p:spTgt spid="9"/>
                                        </p:tgtEl>
                                        <p:attrNameLst>
                                          <p:attrName>ppt_x</p:attrName>
                                        </p:attrNameLst>
                                      </p:cBhvr>
                                      <p:tavLst>
                                        <p:tav tm="0">
                                          <p:val>
                                            <p:strVal val="#ppt_x"/>
                                          </p:val>
                                        </p:tav>
                                        <p:tav tm="100000">
                                          <p:val>
                                            <p:strVal val="#ppt_x"/>
                                          </p:val>
                                        </p:tav>
                                      </p:tavLst>
                                    </p:anim>
                                    <p:anim calcmode="lin" valueType="num">
                                      <p:cBhvr>
                                        <p:cTn id="195" dur="900" decel="100000" fill="hold"/>
                                        <p:tgtEl>
                                          <p:spTgt spid="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55" presetClass="entr" presetSubtype="0" fill="hold" grpId="0" nodeType="clickEffect">
                                  <p:stCondLst>
                                    <p:cond delay="0"/>
                                  </p:stCondLst>
                                  <p:childTnLst>
                                    <p:set>
                                      <p:cBhvr>
                                        <p:cTn id="200" dur="1" fill="hold">
                                          <p:stCondLst>
                                            <p:cond delay="0"/>
                                          </p:stCondLst>
                                        </p:cTn>
                                        <p:tgtEl>
                                          <p:spTgt spid="1026"/>
                                        </p:tgtEl>
                                        <p:attrNameLst>
                                          <p:attrName>style.visibility</p:attrName>
                                        </p:attrNameLst>
                                      </p:cBhvr>
                                      <p:to>
                                        <p:strVal val="visible"/>
                                      </p:to>
                                    </p:set>
                                    <p:anim calcmode="lin" valueType="num">
                                      <p:cBhvr>
                                        <p:cTn id="201" dur="1000" fill="hold"/>
                                        <p:tgtEl>
                                          <p:spTgt spid="1026"/>
                                        </p:tgtEl>
                                        <p:attrNameLst>
                                          <p:attrName>ppt_w</p:attrName>
                                        </p:attrNameLst>
                                      </p:cBhvr>
                                      <p:tavLst>
                                        <p:tav tm="0">
                                          <p:val>
                                            <p:strVal val="#ppt_w*0.70"/>
                                          </p:val>
                                        </p:tav>
                                        <p:tav tm="100000">
                                          <p:val>
                                            <p:strVal val="#ppt_w"/>
                                          </p:val>
                                        </p:tav>
                                      </p:tavLst>
                                    </p:anim>
                                    <p:anim calcmode="lin" valueType="num">
                                      <p:cBhvr>
                                        <p:cTn id="202" dur="1000" fill="hold"/>
                                        <p:tgtEl>
                                          <p:spTgt spid="1026"/>
                                        </p:tgtEl>
                                        <p:attrNameLst>
                                          <p:attrName>ppt_h</p:attrName>
                                        </p:attrNameLst>
                                      </p:cBhvr>
                                      <p:tavLst>
                                        <p:tav tm="0">
                                          <p:val>
                                            <p:strVal val="#ppt_h"/>
                                          </p:val>
                                        </p:tav>
                                        <p:tav tm="100000">
                                          <p:val>
                                            <p:strVal val="#ppt_h"/>
                                          </p:val>
                                        </p:tav>
                                      </p:tavLst>
                                    </p:anim>
                                    <p:animEffect transition="in" filter="fade">
                                      <p:cBhvr>
                                        <p:cTn id="203" dur="1000"/>
                                        <p:tgtEl>
                                          <p:spTgt spid="1026"/>
                                        </p:tgtEl>
                                      </p:cBhvr>
                                    </p:animEffect>
                                  </p:childTnLst>
                                </p:cTn>
                              </p:par>
                            </p:childTnLst>
                          </p:cTn>
                        </p:par>
                      </p:childTnLst>
                    </p:cTn>
                  </p:par>
                  <p:par>
                    <p:cTn id="204" fill="hold">
                      <p:stCondLst>
                        <p:cond delay="indefinite"/>
                      </p:stCondLst>
                      <p:childTnLst>
                        <p:par>
                          <p:cTn id="205" fill="hold">
                            <p:stCondLst>
                              <p:cond delay="0"/>
                            </p:stCondLst>
                            <p:childTnLst>
                              <p:par>
                                <p:cTn id="206" presetID="37" presetClass="entr" presetSubtype="0" fill="hold" grpId="2" nodeType="clickEffect">
                                  <p:stCondLst>
                                    <p:cond delay="0"/>
                                  </p:stCondLst>
                                  <p:childTnLst>
                                    <p:set>
                                      <p:cBhvr>
                                        <p:cTn id="207" dur="1" fill="hold">
                                          <p:stCondLst>
                                            <p:cond delay="0"/>
                                          </p:stCondLst>
                                        </p:cTn>
                                        <p:tgtEl>
                                          <p:spTgt spid="10"/>
                                        </p:tgtEl>
                                        <p:attrNameLst>
                                          <p:attrName>style.visibility</p:attrName>
                                        </p:attrNameLst>
                                      </p:cBhvr>
                                      <p:to>
                                        <p:strVal val="visible"/>
                                      </p:to>
                                    </p:set>
                                    <p:animEffect transition="in" filter="fade">
                                      <p:cBhvr>
                                        <p:cTn id="208" dur="1000"/>
                                        <p:tgtEl>
                                          <p:spTgt spid="10"/>
                                        </p:tgtEl>
                                      </p:cBhvr>
                                    </p:animEffect>
                                    <p:anim calcmode="lin" valueType="num">
                                      <p:cBhvr>
                                        <p:cTn id="209" dur="1000" fill="hold"/>
                                        <p:tgtEl>
                                          <p:spTgt spid="10"/>
                                        </p:tgtEl>
                                        <p:attrNameLst>
                                          <p:attrName>ppt_x</p:attrName>
                                        </p:attrNameLst>
                                      </p:cBhvr>
                                      <p:tavLst>
                                        <p:tav tm="0">
                                          <p:val>
                                            <p:strVal val="#ppt_x"/>
                                          </p:val>
                                        </p:tav>
                                        <p:tav tm="100000">
                                          <p:val>
                                            <p:strVal val="#ppt_x"/>
                                          </p:val>
                                        </p:tav>
                                      </p:tavLst>
                                    </p:anim>
                                    <p:anim calcmode="lin" valueType="num">
                                      <p:cBhvr>
                                        <p:cTn id="210" dur="900" decel="100000" fill="hold"/>
                                        <p:tgtEl>
                                          <p:spTgt spid="10"/>
                                        </p:tgtEl>
                                        <p:attrNameLst>
                                          <p:attrName>ppt_y</p:attrName>
                                        </p:attrNameLst>
                                      </p:cBhvr>
                                      <p:tavLst>
                                        <p:tav tm="0">
                                          <p:val>
                                            <p:strVal val="#ppt_y+1"/>
                                          </p:val>
                                        </p:tav>
                                        <p:tav tm="100000">
                                          <p:val>
                                            <p:strVal val="#ppt_y-.03"/>
                                          </p:val>
                                        </p:tav>
                                      </p:tavLst>
                                    </p:anim>
                                    <p:anim calcmode="lin" valueType="num">
                                      <p:cBhvr>
                                        <p:cTn id="21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12" fill="hold">
                      <p:stCondLst>
                        <p:cond delay="indefinite"/>
                      </p:stCondLst>
                      <p:childTnLst>
                        <p:par>
                          <p:cTn id="213" fill="hold">
                            <p:stCondLst>
                              <p:cond delay="0"/>
                            </p:stCondLst>
                            <p:childTnLst>
                              <p:par>
                                <p:cTn id="214" presetID="55" presetClass="entr" presetSubtype="0" fill="hold" grpId="0" nodeType="clickEffect">
                                  <p:stCondLst>
                                    <p:cond delay="0"/>
                                  </p:stCondLst>
                                  <p:childTnLst>
                                    <p:set>
                                      <p:cBhvr>
                                        <p:cTn id="215" dur="1" fill="hold">
                                          <p:stCondLst>
                                            <p:cond delay="0"/>
                                          </p:stCondLst>
                                        </p:cTn>
                                        <p:tgtEl>
                                          <p:spTgt spid="18"/>
                                        </p:tgtEl>
                                        <p:attrNameLst>
                                          <p:attrName>style.visibility</p:attrName>
                                        </p:attrNameLst>
                                      </p:cBhvr>
                                      <p:to>
                                        <p:strVal val="visible"/>
                                      </p:to>
                                    </p:set>
                                    <p:anim calcmode="lin" valueType="num">
                                      <p:cBhvr>
                                        <p:cTn id="216" dur="1000" fill="hold"/>
                                        <p:tgtEl>
                                          <p:spTgt spid="18"/>
                                        </p:tgtEl>
                                        <p:attrNameLst>
                                          <p:attrName>ppt_w</p:attrName>
                                        </p:attrNameLst>
                                      </p:cBhvr>
                                      <p:tavLst>
                                        <p:tav tm="0">
                                          <p:val>
                                            <p:strVal val="#ppt_w*0.70"/>
                                          </p:val>
                                        </p:tav>
                                        <p:tav tm="100000">
                                          <p:val>
                                            <p:strVal val="#ppt_w"/>
                                          </p:val>
                                        </p:tav>
                                      </p:tavLst>
                                    </p:anim>
                                    <p:anim calcmode="lin" valueType="num">
                                      <p:cBhvr>
                                        <p:cTn id="217" dur="1000" fill="hold"/>
                                        <p:tgtEl>
                                          <p:spTgt spid="18"/>
                                        </p:tgtEl>
                                        <p:attrNameLst>
                                          <p:attrName>ppt_h</p:attrName>
                                        </p:attrNameLst>
                                      </p:cBhvr>
                                      <p:tavLst>
                                        <p:tav tm="0">
                                          <p:val>
                                            <p:strVal val="#ppt_h"/>
                                          </p:val>
                                        </p:tav>
                                        <p:tav tm="100000">
                                          <p:val>
                                            <p:strVal val="#ppt_h"/>
                                          </p:val>
                                        </p:tav>
                                      </p:tavLst>
                                    </p:anim>
                                    <p:animEffect transition="in" filter="fade">
                                      <p:cBhvr>
                                        <p:cTn id="218" dur="1000"/>
                                        <p:tgtEl>
                                          <p:spTgt spid="18"/>
                                        </p:tgtEl>
                                      </p:cBhvr>
                                    </p:animEffect>
                                  </p:childTnLst>
                                </p:cTn>
                              </p:par>
                            </p:childTnLst>
                          </p:cTn>
                        </p:par>
                      </p:childTnLst>
                    </p:cTn>
                  </p:par>
                  <p:par>
                    <p:cTn id="219" fill="hold">
                      <p:stCondLst>
                        <p:cond delay="indefinite"/>
                      </p:stCondLst>
                      <p:childTnLst>
                        <p:par>
                          <p:cTn id="220" fill="hold">
                            <p:stCondLst>
                              <p:cond delay="0"/>
                            </p:stCondLst>
                            <p:childTnLst>
                              <p:par>
                                <p:cTn id="221" presetID="37" presetClass="entr" presetSubtype="0" fill="hold" grpId="2" nodeType="clickEffect">
                                  <p:stCondLst>
                                    <p:cond delay="0"/>
                                  </p:stCondLst>
                                  <p:childTnLst>
                                    <p:set>
                                      <p:cBhvr>
                                        <p:cTn id="222" dur="1" fill="hold">
                                          <p:stCondLst>
                                            <p:cond delay="0"/>
                                          </p:stCondLst>
                                        </p:cTn>
                                        <p:tgtEl>
                                          <p:spTgt spid="11"/>
                                        </p:tgtEl>
                                        <p:attrNameLst>
                                          <p:attrName>style.visibility</p:attrName>
                                        </p:attrNameLst>
                                      </p:cBhvr>
                                      <p:to>
                                        <p:strVal val="visible"/>
                                      </p:to>
                                    </p:set>
                                    <p:animEffect transition="in" filter="fade">
                                      <p:cBhvr>
                                        <p:cTn id="223" dur="1000"/>
                                        <p:tgtEl>
                                          <p:spTgt spid="11"/>
                                        </p:tgtEl>
                                      </p:cBhvr>
                                    </p:animEffect>
                                    <p:anim calcmode="lin" valueType="num">
                                      <p:cBhvr>
                                        <p:cTn id="224" dur="1000" fill="hold"/>
                                        <p:tgtEl>
                                          <p:spTgt spid="11"/>
                                        </p:tgtEl>
                                        <p:attrNameLst>
                                          <p:attrName>ppt_x</p:attrName>
                                        </p:attrNameLst>
                                      </p:cBhvr>
                                      <p:tavLst>
                                        <p:tav tm="0">
                                          <p:val>
                                            <p:strVal val="#ppt_x"/>
                                          </p:val>
                                        </p:tav>
                                        <p:tav tm="100000">
                                          <p:val>
                                            <p:strVal val="#ppt_x"/>
                                          </p:val>
                                        </p:tav>
                                      </p:tavLst>
                                    </p:anim>
                                    <p:anim calcmode="lin" valueType="num">
                                      <p:cBhvr>
                                        <p:cTn id="225" dur="900" decel="100000" fill="hold"/>
                                        <p:tgtEl>
                                          <p:spTgt spid="11"/>
                                        </p:tgtEl>
                                        <p:attrNameLst>
                                          <p:attrName>ppt_y</p:attrName>
                                        </p:attrNameLst>
                                      </p:cBhvr>
                                      <p:tavLst>
                                        <p:tav tm="0">
                                          <p:val>
                                            <p:strVal val="#ppt_y+1"/>
                                          </p:val>
                                        </p:tav>
                                        <p:tav tm="100000">
                                          <p:val>
                                            <p:strVal val="#ppt_y-.03"/>
                                          </p:val>
                                        </p:tav>
                                      </p:tavLst>
                                    </p:anim>
                                    <p:anim calcmode="lin" valueType="num">
                                      <p:cBhvr>
                                        <p:cTn id="2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55" presetClass="entr" presetSubtype="0" fill="hold" grpId="0" nodeType="clickEffect">
                                  <p:stCondLst>
                                    <p:cond delay="0"/>
                                  </p:stCondLst>
                                  <p:childTnLst>
                                    <p:set>
                                      <p:cBhvr>
                                        <p:cTn id="230" dur="1" fill="hold">
                                          <p:stCondLst>
                                            <p:cond delay="0"/>
                                          </p:stCondLst>
                                        </p:cTn>
                                        <p:tgtEl>
                                          <p:spTgt spid="19"/>
                                        </p:tgtEl>
                                        <p:attrNameLst>
                                          <p:attrName>style.visibility</p:attrName>
                                        </p:attrNameLst>
                                      </p:cBhvr>
                                      <p:to>
                                        <p:strVal val="visible"/>
                                      </p:to>
                                    </p:set>
                                    <p:anim calcmode="lin" valueType="num">
                                      <p:cBhvr>
                                        <p:cTn id="231" dur="1000" fill="hold"/>
                                        <p:tgtEl>
                                          <p:spTgt spid="19"/>
                                        </p:tgtEl>
                                        <p:attrNameLst>
                                          <p:attrName>ppt_w</p:attrName>
                                        </p:attrNameLst>
                                      </p:cBhvr>
                                      <p:tavLst>
                                        <p:tav tm="0">
                                          <p:val>
                                            <p:strVal val="#ppt_w*0.70"/>
                                          </p:val>
                                        </p:tav>
                                        <p:tav tm="100000">
                                          <p:val>
                                            <p:strVal val="#ppt_w"/>
                                          </p:val>
                                        </p:tav>
                                      </p:tavLst>
                                    </p:anim>
                                    <p:anim calcmode="lin" valueType="num">
                                      <p:cBhvr>
                                        <p:cTn id="232" dur="1000" fill="hold"/>
                                        <p:tgtEl>
                                          <p:spTgt spid="19"/>
                                        </p:tgtEl>
                                        <p:attrNameLst>
                                          <p:attrName>ppt_h</p:attrName>
                                        </p:attrNameLst>
                                      </p:cBhvr>
                                      <p:tavLst>
                                        <p:tav tm="0">
                                          <p:val>
                                            <p:strVal val="#ppt_h"/>
                                          </p:val>
                                        </p:tav>
                                        <p:tav tm="100000">
                                          <p:val>
                                            <p:strVal val="#ppt_h"/>
                                          </p:val>
                                        </p:tav>
                                      </p:tavLst>
                                    </p:anim>
                                    <p:animEffect transition="in" filter="fade">
                                      <p:cBhvr>
                                        <p:cTn id="233" dur="1000"/>
                                        <p:tgtEl>
                                          <p:spTgt spid="19"/>
                                        </p:tgtEl>
                                      </p:cBhvr>
                                    </p:animEffect>
                                  </p:childTnLst>
                                </p:cTn>
                              </p:par>
                            </p:childTnLst>
                          </p:cTn>
                        </p:par>
                      </p:childTnLst>
                    </p:cTn>
                  </p:par>
                  <p:par>
                    <p:cTn id="234" fill="hold">
                      <p:stCondLst>
                        <p:cond delay="indefinite"/>
                      </p:stCondLst>
                      <p:childTnLst>
                        <p:par>
                          <p:cTn id="235" fill="hold">
                            <p:stCondLst>
                              <p:cond delay="0"/>
                            </p:stCondLst>
                            <p:childTnLst>
                              <p:par>
                                <p:cTn id="236" presetID="37" presetClass="entr" presetSubtype="0" fill="hold" nodeType="clickEffect">
                                  <p:stCondLst>
                                    <p:cond delay="0"/>
                                  </p:stCondLst>
                                  <p:childTnLst>
                                    <p:set>
                                      <p:cBhvr>
                                        <p:cTn id="237" dur="1" fill="hold">
                                          <p:stCondLst>
                                            <p:cond delay="0"/>
                                          </p:stCondLst>
                                        </p:cTn>
                                        <p:tgtEl>
                                          <p:spTgt spid="12"/>
                                        </p:tgtEl>
                                        <p:attrNameLst>
                                          <p:attrName>style.visibility</p:attrName>
                                        </p:attrNameLst>
                                      </p:cBhvr>
                                      <p:to>
                                        <p:strVal val="visible"/>
                                      </p:to>
                                    </p:set>
                                    <p:animEffect transition="in" filter="fade">
                                      <p:cBhvr>
                                        <p:cTn id="238" dur="1000"/>
                                        <p:tgtEl>
                                          <p:spTgt spid="12"/>
                                        </p:tgtEl>
                                      </p:cBhvr>
                                    </p:animEffect>
                                    <p:anim calcmode="lin" valueType="num">
                                      <p:cBhvr>
                                        <p:cTn id="239" dur="1000" fill="hold"/>
                                        <p:tgtEl>
                                          <p:spTgt spid="12"/>
                                        </p:tgtEl>
                                        <p:attrNameLst>
                                          <p:attrName>ppt_x</p:attrName>
                                        </p:attrNameLst>
                                      </p:cBhvr>
                                      <p:tavLst>
                                        <p:tav tm="0">
                                          <p:val>
                                            <p:strVal val="#ppt_x"/>
                                          </p:val>
                                        </p:tav>
                                        <p:tav tm="100000">
                                          <p:val>
                                            <p:strVal val="#ppt_x"/>
                                          </p:val>
                                        </p:tav>
                                      </p:tavLst>
                                    </p:anim>
                                    <p:anim calcmode="lin" valueType="num">
                                      <p:cBhvr>
                                        <p:cTn id="240" dur="900" decel="100000" fill="hold"/>
                                        <p:tgtEl>
                                          <p:spTgt spid="12"/>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242" fill="hold">
                      <p:stCondLst>
                        <p:cond delay="indefinite"/>
                      </p:stCondLst>
                      <p:childTnLst>
                        <p:par>
                          <p:cTn id="243" fill="hold">
                            <p:stCondLst>
                              <p:cond delay="0"/>
                            </p:stCondLst>
                            <p:childTnLst>
                              <p:par>
                                <p:cTn id="244" presetID="55" presetClass="entr" presetSubtype="0" fill="hold" grpId="0" nodeType="clickEffect">
                                  <p:stCondLst>
                                    <p:cond delay="0"/>
                                  </p:stCondLst>
                                  <p:childTnLst>
                                    <p:set>
                                      <p:cBhvr>
                                        <p:cTn id="245" dur="1" fill="hold">
                                          <p:stCondLst>
                                            <p:cond delay="0"/>
                                          </p:stCondLst>
                                        </p:cTn>
                                        <p:tgtEl>
                                          <p:spTgt spid="20"/>
                                        </p:tgtEl>
                                        <p:attrNameLst>
                                          <p:attrName>style.visibility</p:attrName>
                                        </p:attrNameLst>
                                      </p:cBhvr>
                                      <p:to>
                                        <p:strVal val="visible"/>
                                      </p:to>
                                    </p:set>
                                    <p:anim calcmode="lin" valueType="num">
                                      <p:cBhvr>
                                        <p:cTn id="246" dur="1000" fill="hold"/>
                                        <p:tgtEl>
                                          <p:spTgt spid="20"/>
                                        </p:tgtEl>
                                        <p:attrNameLst>
                                          <p:attrName>ppt_w</p:attrName>
                                        </p:attrNameLst>
                                      </p:cBhvr>
                                      <p:tavLst>
                                        <p:tav tm="0">
                                          <p:val>
                                            <p:strVal val="#ppt_w*0.70"/>
                                          </p:val>
                                        </p:tav>
                                        <p:tav tm="100000">
                                          <p:val>
                                            <p:strVal val="#ppt_w"/>
                                          </p:val>
                                        </p:tav>
                                      </p:tavLst>
                                    </p:anim>
                                    <p:anim calcmode="lin" valueType="num">
                                      <p:cBhvr>
                                        <p:cTn id="247" dur="1000" fill="hold"/>
                                        <p:tgtEl>
                                          <p:spTgt spid="20"/>
                                        </p:tgtEl>
                                        <p:attrNameLst>
                                          <p:attrName>ppt_h</p:attrName>
                                        </p:attrNameLst>
                                      </p:cBhvr>
                                      <p:tavLst>
                                        <p:tav tm="0">
                                          <p:val>
                                            <p:strVal val="#ppt_h"/>
                                          </p:val>
                                        </p:tav>
                                        <p:tav tm="100000">
                                          <p:val>
                                            <p:strVal val="#ppt_h"/>
                                          </p:val>
                                        </p:tav>
                                      </p:tavLst>
                                    </p:anim>
                                    <p:animEffect transition="in" filter="fade">
                                      <p:cBhvr>
                                        <p:cTn id="248" dur="1000"/>
                                        <p:tgtEl>
                                          <p:spTgt spid="20"/>
                                        </p:tgtEl>
                                      </p:cBhvr>
                                    </p:animEffect>
                                  </p:childTnLst>
                                </p:cTn>
                              </p:par>
                            </p:childTnLst>
                          </p:cTn>
                        </p:par>
                      </p:childTnLst>
                    </p:cTn>
                  </p:par>
                  <p:par>
                    <p:cTn id="249" fill="hold">
                      <p:stCondLst>
                        <p:cond delay="indefinite"/>
                      </p:stCondLst>
                      <p:childTnLst>
                        <p:par>
                          <p:cTn id="250" fill="hold">
                            <p:stCondLst>
                              <p:cond delay="0"/>
                            </p:stCondLst>
                            <p:childTnLst>
                              <p:par>
                                <p:cTn id="251" presetID="37" presetClass="entr" presetSubtype="0" fill="hold" grpId="2" nodeType="clickEffect">
                                  <p:stCondLst>
                                    <p:cond delay="0"/>
                                  </p:stCondLst>
                                  <p:childTnLst>
                                    <p:set>
                                      <p:cBhvr>
                                        <p:cTn id="252" dur="1" fill="hold">
                                          <p:stCondLst>
                                            <p:cond delay="0"/>
                                          </p:stCondLst>
                                        </p:cTn>
                                        <p:tgtEl>
                                          <p:spTgt spid="13"/>
                                        </p:tgtEl>
                                        <p:attrNameLst>
                                          <p:attrName>style.visibility</p:attrName>
                                        </p:attrNameLst>
                                      </p:cBhvr>
                                      <p:to>
                                        <p:strVal val="visible"/>
                                      </p:to>
                                    </p:set>
                                    <p:animEffect transition="in" filter="fade">
                                      <p:cBhvr>
                                        <p:cTn id="253" dur="1000"/>
                                        <p:tgtEl>
                                          <p:spTgt spid="13"/>
                                        </p:tgtEl>
                                      </p:cBhvr>
                                    </p:animEffect>
                                    <p:anim calcmode="lin" valueType="num">
                                      <p:cBhvr>
                                        <p:cTn id="254" dur="1000" fill="hold"/>
                                        <p:tgtEl>
                                          <p:spTgt spid="13"/>
                                        </p:tgtEl>
                                        <p:attrNameLst>
                                          <p:attrName>ppt_x</p:attrName>
                                        </p:attrNameLst>
                                      </p:cBhvr>
                                      <p:tavLst>
                                        <p:tav tm="0">
                                          <p:val>
                                            <p:strVal val="#ppt_x"/>
                                          </p:val>
                                        </p:tav>
                                        <p:tav tm="100000">
                                          <p:val>
                                            <p:strVal val="#ppt_x"/>
                                          </p:val>
                                        </p:tav>
                                      </p:tavLst>
                                    </p:anim>
                                    <p:anim calcmode="lin" valueType="num">
                                      <p:cBhvr>
                                        <p:cTn id="255" dur="900" decel="100000" fill="hold"/>
                                        <p:tgtEl>
                                          <p:spTgt spid="13"/>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57" fill="hold">
                      <p:stCondLst>
                        <p:cond delay="indefinite"/>
                      </p:stCondLst>
                      <p:childTnLst>
                        <p:par>
                          <p:cTn id="258" fill="hold">
                            <p:stCondLst>
                              <p:cond delay="0"/>
                            </p:stCondLst>
                            <p:childTnLst>
                              <p:par>
                                <p:cTn id="259" presetID="55" presetClass="entr" presetSubtype="0" fill="hold" grpId="0" nodeType="clickEffect">
                                  <p:stCondLst>
                                    <p:cond delay="0"/>
                                  </p:stCondLst>
                                  <p:childTnLst>
                                    <p:set>
                                      <p:cBhvr>
                                        <p:cTn id="260" dur="1" fill="hold">
                                          <p:stCondLst>
                                            <p:cond delay="0"/>
                                          </p:stCondLst>
                                        </p:cTn>
                                        <p:tgtEl>
                                          <p:spTgt spid="21"/>
                                        </p:tgtEl>
                                        <p:attrNameLst>
                                          <p:attrName>style.visibility</p:attrName>
                                        </p:attrNameLst>
                                      </p:cBhvr>
                                      <p:to>
                                        <p:strVal val="visible"/>
                                      </p:to>
                                    </p:set>
                                    <p:anim calcmode="lin" valueType="num">
                                      <p:cBhvr>
                                        <p:cTn id="261" dur="1000" fill="hold"/>
                                        <p:tgtEl>
                                          <p:spTgt spid="21"/>
                                        </p:tgtEl>
                                        <p:attrNameLst>
                                          <p:attrName>ppt_w</p:attrName>
                                        </p:attrNameLst>
                                      </p:cBhvr>
                                      <p:tavLst>
                                        <p:tav tm="0">
                                          <p:val>
                                            <p:strVal val="#ppt_w*0.70"/>
                                          </p:val>
                                        </p:tav>
                                        <p:tav tm="100000">
                                          <p:val>
                                            <p:strVal val="#ppt_w"/>
                                          </p:val>
                                        </p:tav>
                                      </p:tavLst>
                                    </p:anim>
                                    <p:anim calcmode="lin" valueType="num">
                                      <p:cBhvr>
                                        <p:cTn id="262" dur="1000" fill="hold"/>
                                        <p:tgtEl>
                                          <p:spTgt spid="21"/>
                                        </p:tgtEl>
                                        <p:attrNameLst>
                                          <p:attrName>ppt_h</p:attrName>
                                        </p:attrNameLst>
                                      </p:cBhvr>
                                      <p:tavLst>
                                        <p:tav tm="0">
                                          <p:val>
                                            <p:strVal val="#ppt_h"/>
                                          </p:val>
                                        </p:tav>
                                        <p:tav tm="100000">
                                          <p:val>
                                            <p:strVal val="#ppt_h"/>
                                          </p:val>
                                        </p:tav>
                                      </p:tavLst>
                                    </p:anim>
                                    <p:animEffect transition="in" filter="fade">
                                      <p:cBhvr>
                                        <p:cTn id="263" dur="1000"/>
                                        <p:tgtEl>
                                          <p:spTgt spid="21"/>
                                        </p:tgtEl>
                                      </p:cBhvr>
                                    </p:animEffect>
                                  </p:childTnLst>
                                </p:cTn>
                              </p:par>
                            </p:childTnLst>
                          </p:cTn>
                        </p:par>
                      </p:childTnLst>
                    </p:cTn>
                  </p:par>
                  <p:par>
                    <p:cTn id="264" fill="hold">
                      <p:stCondLst>
                        <p:cond delay="indefinite"/>
                      </p:stCondLst>
                      <p:childTnLst>
                        <p:par>
                          <p:cTn id="265" fill="hold">
                            <p:stCondLst>
                              <p:cond delay="0"/>
                            </p:stCondLst>
                            <p:childTnLst>
                              <p:par>
                                <p:cTn id="266" presetID="47" presetClass="entr" presetSubtype="0" fill="hold" grpId="0" nodeType="clickEffect">
                                  <p:stCondLst>
                                    <p:cond delay="0"/>
                                  </p:stCondLst>
                                  <p:childTnLst>
                                    <p:set>
                                      <p:cBhvr>
                                        <p:cTn id="267" dur="1" fill="hold">
                                          <p:stCondLst>
                                            <p:cond delay="0"/>
                                          </p:stCondLst>
                                        </p:cTn>
                                        <p:tgtEl>
                                          <p:spTgt spid="24"/>
                                        </p:tgtEl>
                                        <p:attrNameLst>
                                          <p:attrName>style.visibility</p:attrName>
                                        </p:attrNameLst>
                                      </p:cBhvr>
                                      <p:to>
                                        <p:strVal val="visible"/>
                                      </p:to>
                                    </p:set>
                                    <p:animEffect transition="in" filter="fade">
                                      <p:cBhvr>
                                        <p:cTn id="268" dur="1000"/>
                                        <p:tgtEl>
                                          <p:spTgt spid="24"/>
                                        </p:tgtEl>
                                      </p:cBhvr>
                                    </p:animEffect>
                                    <p:anim calcmode="lin" valueType="num">
                                      <p:cBhvr>
                                        <p:cTn id="269" dur="1000" fill="hold"/>
                                        <p:tgtEl>
                                          <p:spTgt spid="24"/>
                                        </p:tgtEl>
                                        <p:attrNameLst>
                                          <p:attrName>ppt_x</p:attrName>
                                        </p:attrNameLst>
                                      </p:cBhvr>
                                      <p:tavLst>
                                        <p:tav tm="0">
                                          <p:val>
                                            <p:strVal val="#ppt_x"/>
                                          </p:val>
                                        </p:tav>
                                        <p:tav tm="100000">
                                          <p:val>
                                            <p:strVal val="#ppt_x"/>
                                          </p:val>
                                        </p:tav>
                                      </p:tavLst>
                                    </p:anim>
                                    <p:anim calcmode="lin" valueType="num">
                                      <p:cBhvr>
                                        <p:cTn id="270" dur="1000" fill="hold"/>
                                        <p:tgtEl>
                                          <p:spTgt spid="24"/>
                                        </p:tgtEl>
                                        <p:attrNameLst>
                                          <p:attrName>ppt_y</p:attrName>
                                        </p:attrNameLst>
                                      </p:cBhvr>
                                      <p:tavLst>
                                        <p:tav tm="0">
                                          <p:val>
                                            <p:strVal val="#ppt_y-.1"/>
                                          </p:val>
                                        </p:tav>
                                        <p:tav tm="100000">
                                          <p:val>
                                            <p:strVal val="#ppt_y"/>
                                          </p:val>
                                        </p:tav>
                                      </p:tavLst>
                                    </p:anim>
                                  </p:childTnLst>
                                </p:cTn>
                              </p:par>
                              <p:par>
                                <p:cTn id="271" presetID="37" presetClass="exit" presetSubtype="0" fill="hold" grpId="1" nodeType="withEffect">
                                  <p:stCondLst>
                                    <p:cond delay="0"/>
                                  </p:stCondLst>
                                  <p:childTnLst>
                                    <p:animEffect transition="out" filter="fade">
                                      <p:cBhvr>
                                        <p:cTn id="272" dur="1000"/>
                                        <p:tgtEl>
                                          <p:spTgt spid="24"/>
                                        </p:tgtEl>
                                      </p:cBhvr>
                                    </p:animEffect>
                                    <p:anim calcmode="lin" valueType="num">
                                      <p:cBhvr>
                                        <p:cTn id="273" dur="1000"/>
                                        <p:tgtEl>
                                          <p:spTgt spid="24"/>
                                        </p:tgtEl>
                                        <p:attrNameLst>
                                          <p:attrName>ppt_x</p:attrName>
                                        </p:attrNameLst>
                                      </p:cBhvr>
                                      <p:tavLst>
                                        <p:tav tm="0">
                                          <p:val>
                                            <p:strVal val="ppt_x"/>
                                          </p:val>
                                        </p:tav>
                                        <p:tav tm="100000">
                                          <p:val>
                                            <p:strVal val="ppt_x"/>
                                          </p:val>
                                        </p:tav>
                                      </p:tavLst>
                                    </p:anim>
                                    <p:anim calcmode="lin" valueType="num">
                                      <p:cBhvr>
                                        <p:cTn id="274" dur="100" decel="100000"/>
                                        <p:tgtEl>
                                          <p:spTgt spid="24"/>
                                        </p:tgtEl>
                                        <p:attrNameLst>
                                          <p:attrName>ppt_y</p:attrName>
                                        </p:attrNameLst>
                                      </p:cBhvr>
                                      <p:tavLst>
                                        <p:tav tm="0">
                                          <p:val>
                                            <p:strVal val="ppt_y"/>
                                          </p:val>
                                        </p:tav>
                                        <p:tav tm="100000">
                                          <p:val>
                                            <p:strVal val="ppt_y-.03"/>
                                          </p:val>
                                        </p:tav>
                                      </p:tavLst>
                                    </p:anim>
                                    <p:anim calcmode="lin" valueType="num">
                                      <p:cBhvr>
                                        <p:cTn id="275" dur="900" accel="100000">
                                          <p:stCondLst>
                                            <p:cond delay="100"/>
                                          </p:stCondLst>
                                        </p:cTn>
                                        <p:tgtEl>
                                          <p:spTgt spid="24"/>
                                        </p:tgtEl>
                                        <p:attrNameLst>
                                          <p:attrName>ppt_y</p:attrName>
                                        </p:attrNameLst>
                                      </p:cBhvr>
                                      <p:tavLst>
                                        <p:tav tm="0">
                                          <p:val>
                                            <p:strVal val="ppt_y"/>
                                          </p:val>
                                        </p:tav>
                                        <p:tav tm="100000">
                                          <p:val>
                                            <p:strVal val="ppt_y+1"/>
                                          </p:val>
                                        </p:tav>
                                      </p:tavLst>
                                    </p:anim>
                                    <p:set>
                                      <p:cBhvr>
                                        <p:cTn id="276" dur="1" fill="hold">
                                          <p:stCondLst>
                                            <p:cond delay="999"/>
                                          </p:stCondLst>
                                        </p:cTn>
                                        <p:tgtEl>
                                          <p:spTgt spid="24"/>
                                        </p:tgtEl>
                                        <p:attrNameLst>
                                          <p:attrName>style.visibility</p:attrName>
                                        </p:attrNameLst>
                                      </p:cBhvr>
                                      <p:to>
                                        <p:strVal val="hidden"/>
                                      </p:to>
                                    </p:set>
                                  </p:childTnLst>
                                </p:cTn>
                              </p:par>
                            </p:childTnLst>
                          </p:cTn>
                        </p:par>
                      </p:childTnLst>
                    </p:cTn>
                  </p:par>
                  <p:par>
                    <p:cTn id="277" fill="hold">
                      <p:stCondLst>
                        <p:cond delay="indefinite"/>
                      </p:stCondLst>
                      <p:childTnLst>
                        <p:par>
                          <p:cTn id="278" fill="hold">
                            <p:stCondLst>
                              <p:cond delay="0"/>
                            </p:stCondLst>
                            <p:childTnLst>
                              <p:par>
                                <p:cTn id="279" presetID="37" presetClass="entr" presetSubtype="0" fill="hold" nodeType="clickEffect">
                                  <p:stCondLst>
                                    <p:cond delay="0"/>
                                  </p:stCondLst>
                                  <p:childTnLst>
                                    <p:set>
                                      <p:cBhvr>
                                        <p:cTn id="280" dur="1" fill="hold">
                                          <p:stCondLst>
                                            <p:cond delay="0"/>
                                          </p:stCondLst>
                                        </p:cTn>
                                        <p:tgtEl>
                                          <p:spTgt spid="24"/>
                                        </p:tgtEl>
                                        <p:attrNameLst>
                                          <p:attrName>style.visibility</p:attrName>
                                        </p:attrNameLst>
                                      </p:cBhvr>
                                      <p:to>
                                        <p:strVal val="visible"/>
                                      </p:to>
                                    </p:set>
                                    <p:animEffect transition="in" filter="fade">
                                      <p:cBhvr>
                                        <p:cTn id="281" dur="1000"/>
                                        <p:tgtEl>
                                          <p:spTgt spid="24"/>
                                        </p:tgtEl>
                                      </p:cBhvr>
                                    </p:animEffect>
                                    <p:anim calcmode="lin" valueType="num">
                                      <p:cBhvr>
                                        <p:cTn id="282" dur="1000" fill="hold"/>
                                        <p:tgtEl>
                                          <p:spTgt spid="24"/>
                                        </p:tgtEl>
                                        <p:attrNameLst>
                                          <p:attrName>ppt_x</p:attrName>
                                        </p:attrNameLst>
                                      </p:cBhvr>
                                      <p:tavLst>
                                        <p:tav tm="0">
                                          <p:val>
                                            <p:strVal val="#ppt_x"/>
                                          </p:val>
                                        </p:tav>
                                        <p:tav tm="100000">
                                          <p:val>
                                            <p:strVal val="#ppt_x"/>
                                          </p:val>
                                        </p:tav>
                                      </p:tavLst>
                                    </p:anim>
                                    <p:anim calcmode="lin" valueType="num">
                                      <p:cBhvr>
                                        <p:cTn id="283" dur="900" decel="100000" fill="hold"/>
                                        <p:tgtEl>
                                          <p:spTgt spid="24"/>
                                        </p:tgtEl>
                                        <p:attrNameLst>
                                          <p:attrName>ppt_y</p:attrName>
                                        </p:attrNameLst>
                                      </p:cBhvr>
                                      <p:tavLst>
                                        <p:tav tm="0">
                                          <p:val>
                                            <p:strVal val="#ppt_y+1"/>
                                          </p:val>
                                        </p:tav>
                                        <p:tav tm="100000">
                                          <p:val>
                                            <p:strVal val="#ppt_y-.03"/>
                                          </p:val>
                                        </p:tav>
                                      </p:tavLst>
                                    </p:anim>
                                    <p:anim calcmode="lin" valueType="num">
                                      <p:cBhvr>
                                        <p:cTn id="28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5" grpId="2" animBg="1"/>
      <p:bldP spid="6" grpId="0" animBg="1"/>
      <p:bldP spid="6" grpId="1" animBg="1"/>
      <p:bldP spid="1025" grpId="0" animBg="1"/>
      <p:bldP spid="1025" grpId="1"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3" grpId="0" animBg="1"/>
      <p:bldP spid="13" grpId="1" animBg="1"/>
      <p:bldP spid="13" grpId="2" animBg="1"/>
      <p:bldP spid="14" grpId="0"/>
      <p:bldP spid="14" grpId="1"/>
      <p:bldP spid="15" grpId="0"/>
      <p:bldP spid="15" grpId="1"/>
      <p:bldP spid="16" grpId="0" animBg="1"/>
      <p:bldP spid="1026" grpId="0"/>
      <p:bldP spid="18" grpId="0"/>
      <p:bldP spid="19" grpId="0"/>
      <p:bldP spid="20" grpId="0"/>
      <p:bldP spid="21" grpId="0"/>
      <p:bldP spid="23" grpId="0" animBg="1"/>
      <p:bldP spid="23" grpId="1" animBg="1"/>
      <p:bldP spid="22" grpId="0"/>
      <p:bldP spid="22" grpId="1"/>
      <p:bldP spid="24" grpId="0" animBg="1"/>
      <p:bldP spid="2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2430257" y="941435"/>
            <a:ext cx="4071966" cy="1168539"/>
          </a:xfrm>
          <a:prstGeom prst="ellipse">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Facteurs liés au prescripteur</a:t>
            </a: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Ellipse 4"/>
          <p:cNvSpPr/>
          <p:nvPr/>
        </p:nvSpPr>
        <p:spPr>
          <a:xfrm>
            <a:off x="500066" y="2689089"/>
            <a:ext cx="3143240" cy="1038701"/>
          </a:xfrm>
          <a:prstGeom prst="ellipse">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2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Erreurs scientifiques</a:t>
            </a:r>
            <a:endParaRPr lang="fr-FR" sz="2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1"/>
          <p:cNvSpPr>
            <a:spLocks noChangeArrowheads="1"/>
          </p:cNvSpPr>
          <p:nvPr/>
        </p:nvSpPr>
        <p:spPr bwMode="auto">
          <a:xfrm>
            <a:off x="642910" y="5013176"/>
            <a:ext cx="2864940" cy="1038701"/>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tabLst>
                <a:tab pos="800100" algn="l"/>
              </a:tabLst>
            </a:pPr>
            <a:r>
              <a:rPr lang="fr-FR" sz="2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pitchFamily="34" charset="0"/>
                <a:cs typeface="Times New Roman" pitchFamily="18" charset="0"/>
              </a:rPr>
              <a:t>Erreurs techniques</a:t>
            </a:r>
            <a:endParaRPr kumimoji="0" lang="fr-FR" sz="2100" b="1" i="0"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itchFamily="34" charset="0"/>
            </a:endParaRPr>
          </a:p>
        </p:txBody>
      </p:sp>
      <p:sp>
        <p:nvSpPr>
          <p:cNvPr id="7" name="Rectangle 6"/>
          <p:cNvSpPr/>
          <p:nvPr/>
        </p:nvSpPr>
        <p:spPr>
          <a:xfrm>
            <a:off x="3932684" y="2689089"/>
            <a:ext cx="5039072" cy="1477328"/>
          </a:xfrm>
          <a:prstGeom prst="rect">
            <a:avLst/>
          </a:prstGeom>
        </p:spPr>
        <p:txBody>
          <a:bodyPr wrap="none">
            <a:spAutoFit/>
          </a:bodyPr>
          <a:lstStyle/>
          <a:p>
            <a:pPr lvl="0"/>
            <a:r>
              <a:rPr lang="fr-FR" sz="2200" dirty="0"/>
              <a:t>Erreurs de diagnostic </a:t>
            </a:r>
          </a:p>
          <a:p>
            <a:pPr lvl="0"/>
            <a:r>
              <a:rPr lang="fr-FR" sz="2200" dirty="0"/>
              <a:t>Non-respect des antécédents du patient </a:t>
            </a:r>
            <a:endParaRPr lang="fr-FR" sz="2200" dirty="0" smtClean="0"/>
          </a:p>
          <a:p>
            <a:pPr lvl="0"/>
            <a:r>
              <a:rPr lang="fr-FR" sz="2200" dirty="0" smtClean="0"/>
              <a:t>Non-respect </a:t>
            </a:r>
            <a:r>
              <a:rPr lang="fr-FR" sz="2200" dirty="0"/>
              <a:t>des contre-indications </a:t>
            </a:r>
          </a:p>
          <a:p>
            <a:endParaRPr lang="fr-FR" sz="2400" dirty="0"/>
          </a:p>
        </p:txBody>
      </p:sp>
      <p:sp>
        <p:nvSpPr>
          <p:cNvPr id="9" name="Rectangle 8"/>
          <p:cNvSpPr/>
          <p:nvPr/>
        </p:nvSpPr>
        <p:spPr>
          <a:xfrm>
            <a:off x="3899658" y="5252957"/>
            <a:ext cx="5072098" cy="769441"/>
          </a:xfrm>
          <a:prstGeom prst="rect">
            <a:avLst/>
          </a:prstGeom>
        </p:spPr>
        <p:txBody>
          <a:bodyPr wrap="square">
            <a:spAutoFit/>
          </a:bodyPr>
          <a:lstStyle/>
          <a:p>
            <a:pPr lvl="0"/>
            <a:r>
              <a:rPr lang="fr-FR" sz="2200" dirty="0" smtClean="0"/>
              <a:t>Illisibilité</a:t>
            </a:r>
            <a:r>
              <a:rPr lang="fr-FR" sz="2200" dirty="0"/>
              <a:t>.</a:t>
            </a:r>
          </a:p>
          <a:p>
            <a:r>
              <a:rPr lang="fr-FR" sz="2200" dirty="0"/>
              <a:t>Erreurs liées au suivi de prescriptions </a:t>
            </a:r>
            <a:endParaRPr lang="en-US" sz="2200" dirty="0">
              <a:latin typeface="Arial" pitchFamily="34" charset="0"/>
            </a:endParaRPr>
          </a:p>
        </p:txBody>
      </p:sp>
    </p:spTree>
    <p:extLst>
      <p:ext uri="{BB962C8B-B14F-4D97-AF65-F5344CB8AC3E}">
        <p14:creationId xmlns="" xmlns:p14="http://schemas.microsoft.com/office/powerpoint/2010/main" val="401426930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ppt_x</p:attrName>
                                        </p:attrNameLst>
                                      </p:cBhvr>
                                      <p:tavLst>
                                        <p:tav tm="0">
                                          <p:val>
                                            <p:strVal val="#ppt_x-.2"/>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ppt_x</p:attrName>
                                        </p:attrNameLst>
                                      </p:cBhvr>
                                      <p:tavLst>
                                        <p:tav tm="0">
                                          <p:val>
                                            <p:strVal val="#ppt_x-.2"/>
                                          </p:val>
                                        </p:tav>
                                        <p:tav tm="100000">
                                          <p:val>
                                            <p:strVal val="#ppt_x"/>
                                          </p:val>
                                        </p:tav>
                                      </p:tavLst>
                                    </p:anim>
                                    <p:anim calcmode="lin" valueType="num">
                                      <p:cBhvr>
                                        <p:cTn id="3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2436731" y="835120"/>
            <a:ext cx="4071966" cy="843945"/>
          </a:xfrm>
          <a:prstGeom prst="ellipse">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400" b="1" dirty="0" smtClean="0">
                <a:ln w="1905"/>
                <a:solidFill>
                  <a:schemeClr val="accent3">
                    <a:lumMod val="60000"/>
                    <a:lumOff val="40000"/>
                  </a:schemeClr>
                </a:solidFill>
                <a:effectLst>
                  <a:innerShdw blurRad="69850" dist="43180" dir="5400000">
                    <a:srgbClr val="000000">
                      <a:alpha val="65000"/>
                    </a:srgbClr>
                  </a:innerShdw>
                </a:effectLst>
              </a:rPr>
              <a:t>C’est quoi</a:t>
            </a:r>
            <a:r>
              <a:rPr lang="fr-FR" sz="3300" b="1" dirty="0" smtClean="0">
                <a:ln w="1905"/>
                <a:solidFill>
                  <a:schemeClr val="accent3">
                    <a:lumMod val="60000"/>
                    <a:lumOff val="40000"/>
                  </a:schemeClr>
                </a:solidFill>
                <a:effectLst>
                  <a:innerShdw blurRad="69850" dist="43180" dir="5400000">
                    <a:srgbClr val="000000">
                      <a:alpha val="65000"/>
                    </a:srgbClr>
                  </a:innerShdw>
                </a:effectLst>
              </a:rPr>
              <a:t>?</a:t>
            </a:r>
            <a:endParaRPr lang="fr-FR" sz="3300" b="1" dirty="0">
              <a:ln w="1905"/>
              <a:solidFill>
                <a:schemeClr val="accent3">
                  <a:lumMod val="60000"/>
                  <a:lumOff val="40000"/>
                </a:schemeClr>
              </a:solidFill>
              <a:effectLst>
                <a:innerShdw blurRad="69850" dist="43180" dir="5400000">
                  <a:srgbClr val="000000">
                    <a:alpha val="65000"/>
                  </a:srgbClr>
                </a:innerShdw>
              </a:effectLst>
            </a:endParaRPr>
          </a:p>
        </p:txBody>
      </p:sp>
      <p:sp>
        <p:nvSpPr>
          <p:cNvPr id="5" name="Ellipse 4"/>
          <p:cNvSpPr/>
          <p:nvPr/>
        </p:nvSpPr>
        <p:spPr>
          <a:xfrm>
            <a:off x="2572018" y="2734072"/>
            <a:ext cx="4071966" cy="843945"/>
          </a:xfrm>
          <a:prstGeom prst="ellipse">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400" b="1" dirty="0" smtClean="0">
                <a:ln w="1905"/>
                <a:solidFill>
                  <a:schemeClr val="accent3">
                    <a:lumMod val="60000"/>
                    <a:lumOff val="40000"/>
                  </a:schemeClr>
                </a:solidFill>
                <a:effectLst>
                  <a:innerShdw blurRad="69850" dist="43180" dir="5400000">
                    <a:srgbClr val="000000">
                      <a:alpha val="65000"/>
                    </a:srgbClr>
                  </a:innerShdw>
                </a:effectLst>
              </a:rPr>
              <a:t>Pourquoi</a:t>
            </a:r>
            <a:r>
              <a:rPr lang="fr-FR" sz="3300" b="1" dirty="0" smtClean="0">
                <a:ln w="1905"/>
                <a:solidFill>
                  <a:schemeClr val="accent3">
                    <a:lumMod val="60000"/>
                    <a:lumOff val="40000"/>
                  </a:schemeClr>
                </a:solidFill>
                <a:effectLst>
                  <a:innerShdw blurRad="69850" dist="43180" dir="5400000">
                    <a:srgbClr val="000000">
                      <a:alpha val="65000"/>
                    </a:srgbClr>
                  </a:innerShdw>
                </a:effectLst>
              </a:rPr>
              <a:t>?</a:t>
            </a:r>
            <a:endParaRPr lang="fr-FR" sz="3300" b="1" dirty="0">
              <a:ln w="1905"/>
              <a:solidFill>
                <a:schemeClr val="accent3">
                  <a:lumMod val="60000"/>
                  <a:lumOff val="40000"/>
                </a:schemeClr>
              </a:solidFill>
              <a:effectLst>
                <a:innerShdw blurRad="69850" dist="43180" dir="5400000">
                  <a:srgbClr val="000000">
                    <a:alpha val="65000"/>
                  </a:srgbClr>
                </a:innerShdw>
              </a:effectLst>
            </a:endParaRPr>
          </a:p>
        </p:txBody>
      </p:sp>
      <p:sp>
        <p:nvSpPr>
          <p:cNvPr id="6" name="Ellipse 5"/>
          <p:cNvSpPr/>
          <p:nvPr/>
        </p:nvSpPr>
        <p:spPr>
          <a:xfrm>
            <a:off x="2587248" y="4969946"/>
            <a:ext cx="4071966" cy="843945"/>
          </a:xfrm>
          <a:prstGeom prst="ellipse">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400" b="1" dirty="0" smtClean="0">
                <a:ln w="1905"/>
                <a:solidFill>
                  <a:schemeClr val="accent3">
                    <a:lumMod val="60000"/>
                    <a:lumOff val="40000"/>
                  </a:schemeClr>
                </a:solidFill>
                <a:effectLst>
                  <a:innerShdw blurRad="69850" dist="43180" dir="5400000">
                    <a:srgbClr val="000000">
                      <a:alpha val="65000"/>
                    </a:srgbClr>
                  </a:innerShdw>
                </a:effectLst>
              </a:rPr>
              <a:t>Comment</a:t>
            </a:r>
            <a:r>
              <a:rPr lang="fr-FR" sz="3300" b="1" dirty="0" smtClean="0">
                <a:ln w="1905"/>
                <a:solidFill>
                  <a:schemeClr val="accent3">
                    <a:lumMod val="60000"/>
                    <a:lumOff val="40000"/>
                  </a:schemeClr>
                </a:solidFill>
                <a:effectLst>
                  <a:innerShdw blurRad="69850" dist="43180" dir="5400000">
                    <a:srgbClr val="000000">
                      <a:alpha val="65000"/>
                    </a:srgbClr>
                  </a:innerShdw>
                </a:effectLst>
              </a:rPr>
              <a:t>?</a:t>
            </a:r>
            <a:endParaRPr lang="fr-FR" sz="3300" b="1" dirty="0">
              <a:ln w="1905"/>
              <a:solidFill>
                <a:schemeClr val="accent3">
                  <a:lumMod val="60000"/>
                  <a:lumOff val="40000"/>
                </a:schemeClr>
              </a:solidFill>
              <a:effectLst>
                <a:innerShdw blurRad="69850" dist="43180" dir="5400000">
                  <a:srgbClr val="000000">
                    <a:alpha val="65000"/>
                  </a:srgbClr>
                </a:innerShdw>
              </a:effectLst>
            </a:endParaRPr>
          </a:p>
        </p:txBody>
      </p:sp>
      <p:sp>
        <p:nvSpPr>
          <p:cNvPr id="7" name="Rectangle 6"/>
          <p:cNvSpPr/>
          <p:nvPr/>
        </p:nvSpPr>
        <p:spPr>
          <a:xfrm>
            <a:off x="251517" y="1988840"/>
            <a:ext cx="8712969" cy="707886"/>
          </a:xfrm>
          <a:prstGeom prst="rect">
            <a:avLst/>
          </a:prstGeom>
        </p:spPr>
        <p:txBody>
          <a:bodyPr wrap="square">
            <a:spAutoFit/>
          </a:bodyPr>
          <a:lstStyle/>
          <a:p>
            <a:pPr algn="just"/>
            <a:r>
              <a:rPr lang="fr-FR" sz="2000" dirty="0" smtClean="0"/>
              <a:t> Ensemble </a:t>
            </a:r>
            <a:r>
              <a:rPr lang="fr-FR" sz="2000" dirty="0"/>
              <a:t>de techniques d’identification, d’évaluation et de prévention du </a:t>
            </a:r>
            <a:r>
              <a:rPr lang="fr-FR" sz="2000" dirty="0" smtClean="0"/>
              <a:t>risque </a:t>
            </a:r>
            <a:r>
              <a:rPr lang="fr-FR" sz="2000" dirty="0"/>
              <a:t>d’effets indésirables des médicaments mis sur le marché</a:t>
            </a:r>
            <a:r>
              <a:rPr lang="fr-FR" sz="2000" dirty="0" smtClean="0"/>
              <a:t>.</a:t>
            </a:r>
            <a:endParaRPr lang="fr-FR" sz="2000" dirty="0"/>
          </a:p>
        </p:txBody>
      </p:sp>
      <p:sp>
        <p:nvSpPr>
          <p:cNvPr id="8" name="Rectangle 7"/>
          <p:cNvSpPr/>
          <p:nvPr/>
        </p:nvSpPr>
        <p:spPr>
          <a:xfrm>
            <a:off x="266747" y="3789040"/>
            <a:ext cx="8712969" cy="1046440"/>
          </a:xfrm>
          <a:prstGeom prst="rect">
            <a:avLst/>
          </a:prstGeom>
        </p:spPr>
        <p:txBody>
          <a:bodyPr wrap="square">
            <a:spAutoFit/>
          </a:bodyPr>
          <a:lstStyle/>
          <a:p>
            <a:pPr lvl="0"/>
            <a:r>
              <a:rPr lang="fr-FR" sz="2200" dirty="0" smtClean="0"/>
              <a:t>- </a:t>
            </a:r>
            <a:r>
              <a:rPr lang="fr-FR" sz="2000" dirty="0" smtClean="0"/>
              <a:t>Car </a:t>
            </a:r>
            <a:r>
              <a:rPr lang="fr-FR" sz="2000" dirty="0"/>
              <a:t>les effets rares des </a:t>
            </a:r>
            <a:r>
              <a:rPr lang="fr-FR" sz="2000" dirty="0" smtClean="0"/>
              <a:t>médicaments restent </a:t>
            </a:r>
            <a:r>
              <a:rPr lang="fr-FR" sz="2000" dirty="0"/>
              <a:t>mal connus même après </a:t>
            </a:r>
            <a:r>
              <a:rPr lang="fr-FR" sz="2000" dirty="0" smtClean="0"/>
              <a:t>AMM</a:t>
            </a:r>
            <a:r>
              <a:rPr lang="fr-FR" sz="2000" dirty="0"/>
              <a:t>.</a:t>
            </a:r>
          </a:p>
          <a:p>
            <a:pPr lvl="0"/>
            <a:r>
              <a:rPr lang="fr-FR" sz="2000" dirty="0" smtClean="0"/>
              <a:t>- Lors </a:t>
            </a:r>
            <a:r>
              <a:rPr lang="fr-FR" sz="2000" dirty="0"/>
              <a:t>du développement préclinique et clinique, impossibilité de détecter tous les </a:t>
            </a:r>
            <a:r>
              <a:rPr lang="fr-FR" sz="2000" dirty="0" smtClean="0"/>
              <a:t>EI lorsqu’ils </a:t>
            </a:r>
            <a:r>
              <a:rPr lang="fr-FR" sz="2000" dirty="0"/>
              <a:t>sont rares ou d’apparition </a:t>
            </a:r>
            <a:r>
              <a:rPr lang="fr-FR" sz="2000" dirty="0" smtClean="0"/>
              <a:t>retardée.</a:t>
            </a:r>
            <a:endParaRPr lang="fr-FR" sz="2000" dirty="0"/>
          </a:p>
        </p:txBody>
      </p:sp>
      <p:sp>
        <p:nvSpPr>
          <p:cNvPr id="10" name="Titre 1"/>
          <p:cNvSpPr>
            <a:spLocks noGrp="1"/>
          </p:cNvSpPr>
          <p:nvPr>
            <p:ph type="title"/>
          </p:nvPr>
        </p:nvSpPr>
        <p:spPr>
          <a:xfrm>
            <a:off x="357914" y="2646040"/>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b="1" i="1" dirty="0" smtClean="0">
                <a:ln/>
                <a:solidFill>
                  <a:schemeClr val="accent3"/>
                </a:solidFill>
              </a:rPr>
              <a:t>Pharmacovigilance </a:t>
            </a:r>
            <a:endParaRPr lang="fr-FR" b="1" i="1" dirty="0">
              <a:ln/>
              <a:solidFill>
                <a:schemeClr val="accent3"/>
              </a:solidFill>
            </a:endParaRPr>
          </a:p>
        </p:txBody>
      </p:sp>
      <p:sp>
        <p:nvSpPr>
          <p:cNvPr id="11" name="Rectangle 10"/>
          <p:cNvSpPr/>
          <p:nvPr/>
        </p:nvSpPr>
        <p:spPr>
          <a:xfrm>
            <a:off x="251516" y="5949280"/>
            <a:ext cx="8712969" cy="707886"/>
          </a:xfrm>
          <a:prstGeom prst="rect">
            <a:avLst/>
          </a:prstGeom>
        </p:spPr>
        <p:txBody>
          <a:bodyPr wrap="square">
            <a:spAutoFit/>
          </a:bodyPr>
          <a:lstStyle/>
          <a:p>
            <a:pPr lvl="0"/>
            <a:r>
              <a:rPr lang="fr-FR" sz="2000" dirty="0" smtClean="0"/>
              <a:t> </a:t>
            </a:r>
            <a:r>
              <a:rPr lang="fr-FR" sz="2000" dirty="0"/>
              <a:t>Notification spontanée de tout EF apparu et recueil de toute information.</a:t>
            </a:r>
          </a:p>
          <a:p>
            <a:pPr lvl="0"/>
            <a:r>
              <a:rPr lang="fr-FR" sz="2000" dirty="0"/>
              <a:t>Enregistrement, évaluation et exploitation de ces info pour la prévention.</a:t>
            </a:r>
          </a:p>
        </p:txBody>
      </p:sp>
    </p:spTree>
    <p:extLst>
      <p:ext uri="{BB962C8B-B14F-4D97-AF65-F5344CB8AC3E}">
        <p14:creationId xmlns="" xmlns:p14="http://schemas.microsoft.com/office/powerpoint/2010/main" val="238057687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ppt_x</p:attrName>
                                        </p:attrNameLst>
                                      </p:cBhvr>
                                      <p:tavLst>
                                        <p:tav tm="0">
                                          <p:val>
                                            <p:strVal val="#ppt_x-.2"/>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ircle(in)">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ppt_x</p:attrName>
                                        </p:attrNameLst>
                                      </p:cBhvr>
                                      <p:tavLst>
                                        <p:tav tm="0">
                                          <p:val>
                                            <p:strVal val="#ppt_x-.2"/>
                                          </p:val>
                                        </p:tav>
                                        <p:tav tm="100000">
                                          <p:val>
                                            <p:strVal val="#ppt_x"/>
                                          </p:val>
                                        </p:tav>
                                      </p:tavLst>
                                    </p:anim>
                                    <p:anim calcmode="lin" valueType="num">
                                      <p:cBhvr>
                                        <p:cTn id="3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0" dur="1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ircle(in)">
                                      <p:cBhvr>
                                        <p:cTn id="45" dur="1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1000" fill="hold"/>
                                        <p:tgtEl>
                                          <p:spTgt spid="11"/>
                                        </p:tgtEl>
                                        <p:attrNameLst>
                                          <p:attrName>ppt_x</p:attrName>
                                        </p:attrNameLst>
                                      </p:cBhvr>
                                      <p:tavLst>
                                        <p:tav tm="0">
                                          <p:val>
                                            <p:strVal val="#ppt_x-.2"/>
                                          </p:val>
                                        </p:tav>
                                        <p:tav tm="100000">
                                          <p:val>
                                            <p:strVal val="#ppt_x"/>
                                          </p:val>
                                        </p:tav>
                                      </p:tavLst>
                                    </p:anim>
                                    <p:anim calcmode="lin" valueType="num">
                                      <p:cBhvr>
                                        <p:cTn id="51"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10" grpId="0"/>
      <p:bldP spid="10" grpId="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b="1" i="1" dirty="0" smtClean="0">
                <a:ln/>
                <a:solidFill>
                  <a:schemeClr val="accent3"/>
                </a:solidFill>
              </a:rPr>
              <a:t>CONCLUSION</a:t>
            </a:r>
            <a:endParaRPr lang="fr-FR" b="1" i="1" dirty="0">
              <a:ln/>
              <a:solidFill>
                <a:schemeClr val="accent3"/>
              </a:solidFill>
            </a:endParaRPr>
          </a:p>
        </p:txBody>
      </p:sp>
      <p:sp>
        <p:nvSpPr>
          <p:cNvPr id="4" name="Rectangle 3"/>
          <p:cNvSpPr/>
          <p:nvPr/>
        </p:nvSpPr>
        <p:spPr>
          <a:xfrm>
            <a:off x="142812" y="2786058"/>
            <a:ext cx="9286972" cy="830997"/>
          </a:xfrm>
          <a:prstGeom prst="rect">
            <a:avLst/>
          </a:prstGeom>
        </p:spPr>
        <p:txBody>
          <a:bodyPr wrap="square">
            <a:spAutoFit/>
          </a:bodyPr>
          <a:lstStyle/>
          <a:p>
            <a:pPr marL="457200" indent="-457200">
              <a:buClr>
                <a:schemeClr val="accent3">
                  <a:lumMod val="60000"/>
                  <a:lumOff val="40000"/>
                </a:schemeClr>
              </a:buClr>
              <a:buFont typeface="Wingdings" pitchFamily="2" charset="2"/>
              <a:buChar char="ü"/>
            </a:pPr>
            <a:r>
              <a:rPr lang="fr-FR" sz="2400" dirty="0" smtClean="0">
                <a:latin typeface="Arial" pitchFamily="34" charset="0"/>
                <a:ea typeface="Times New Roman" pitchFamily="18" charset="0"/>
                <a:cs typeface="Arial" pitchFamily="34" charset="0"/>
              </a:rPr>
              <a:t>Tout médicament présente des qualités d'efficacité  et de sécurité.</a:t>
            </a:r>
            <a:endParaRPr lang="fr-FR" sz="2400" dirty="0"/>
          </a:p>
        </p:txBody>
      </p:sp>
      <p:sp>
        <p:nvSpPr>
          <p:cNvPr id="5" name="Rectangle 4"/>
          <p:cNvSpPr/>
          <p:nvPr/>
        </p:nvSpPr>
        <p:spPr>
          <a:xfrm>
            <a:off x="214282" y="4005064"/>
            <a:ext cx="9286972" cy="830997"/>
          </a:xfrm>
          <a:prstGeom prst="rect">
            <a:avLst/>
          </a:prstGeom>
        </p:spPr>
        <p:txBody>
          <a:bodyPr wrap="square">
            <a:spAutoFit/>
          </a:bodyPr>
          <a:lstStyle/>
          <a:p>
            <a:pPr marL="457200" indent="-457200">
              <a:buClr>
                <a:schemeClr val="accent3">
                  <a:lumMod val="60000"/>
                  <a:lumOff val="40000"/>
                </a:schemeClr>
              </a:buClr>
              <a:buFont typeface="Wingdings" pitchFamily="2" charset="2"/>
              <a:buChar char="ü"/>
            </a:pPr>
            <a:r>
              <a:rPr lang="fr-FR" sz="2400" dirty="0" smtClean="0">
                <a:latin typeface="Arial" pitchFamily="34" charset="0"/>
                <a:ea typeface="Times New Roman" pitchFamily="18" charset="0"/>
                <a:cs typeface="Arial" pitchFamily="34" charset="0"/>
              </a:rPr>
              <a:t>Il n'y a pas de médicament actif  qui soit toujours totalement inoffensif.</a:t>
            </a:r>
            <a:endParaRPr lang="fr-FR" sz="2400" dirty="0"/>
          </a:p>
        </p:txBody>
      </p:sp>
      <p:sp>
        <p:nvSpPr>
          <p:cNvPr id="6" name="Rectangle 1"/>
          <p:cNvSpPr>
            <a:spLocks noChangeArrowheads="1"/>
          </p:cNvSpPr>
          <p:nvPr/>
        </p:nvSpPr>
        <p:spPr bwMode="auto">
          <a:xfrm>
            <a:off x="285720" y="5253351"/>
            <a:ext cx="871543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
                <a:schemeClr val="accent3">
                  <a:lumMod val="60000"/>
                  <a:lumOff val="40000"/>
                </a:schemeClr>
              </a:buClr>
              <a:buSzTx/>
              <a:buFont typeface="Wingdings" pitchFamily="2" charset="2"/>
              <a:buChar char="ü"/>
              <a:tabLst/>
            </a:pPr>
            <a:r>
              <a:rPr lang="fr-FR" sz="2400" dirty="0" smtClean="0">
                <a:latin typeface="Arial" pitchFamily="34" charset="0"/>
                <a:ea typeface="Times New Roman" pitchFamily="18" charset="0"/>
                <a:cs typeface="Arial" pitchFamily="34" charset="0"/>
              </a:rPr>
              <a:t>L</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rapport bénéfice/risque</a:t>
            </a:r>
            <a:r>
              <a:rPr kumimoji="0" lang="fr-FR" sz="24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doit rester favorable.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09210900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360"/>
                                          </p:val>
                                        </p:tav>
                                        <p:tav tm="100000">
                                          <p:val>
                                            <p:fltVal val="0"/>
                                          </p:val>
                                        </p:tav>
                                      </p:tavLst>
                                    </p:anim>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b="1" i="1" dirty="0" smtClean="0">
                <a:ln/>
                <a:solidFill>
                  <a:schemeClr val="accent3"/>
                </a:solidFill>
              </a:rPr>
              <a:t>BIBLIOGRAPHIE</a:t>
            </a:r>
            <a:endParaRPr lang="fr-FR" b="1" i="1" dirty="0">
              <a:ln/>
              <a:solidFill>
                <a:schemeClr val="accent3"/>
              </a:solidFill>
            </a:endParaRPr>
          </a:p>
        </p:txBody>
      </p:sp>
      <p:sp>
        <p:nvSpPr>
          <p:cNvPr id="3" name="Espace réservé du contenu 2"/>
          <p:cNvSpPr>
            <a:spLocks noGrp="1"/>
          </p:cNvSpPr>
          <p:nvPr>
            <p:ph idx="1"/>
          </p:nvPr>
        </p:nvSpPr>
        <p:spPr>
          <a:xfrm>
            <a:off x="467544" y="2132856"/>
            <a:ext cx="8229600" cy="4389120"/>
          </a:xfrm>
        </p:spPr>
        <p:txBody>
          <a:bodyPr>
            <a:normAutofit lnSpcReduction="10000"/>
          </a:bodyPr>
          <a:lstStyle/>
          <a:p>
            <a:pPr lvl="0"/>
            <a:r>
              <a:rPr lang="fr-FR" dirty="0" smtClean="0"/>
              <a:t> </a:t>
            </a:r>
            <a:r>
              <a:rPr lang="fr-FR" dirty="0"/>
              <a:t>M; MOULIN, pharmacologie : connaissances et pratique.  Edition Masson 2002. </a:t>
            </a:r>
            <a:endParaRPr lang="fr-FR" dirty="0" smtClean="0"/>
          </a:p>
          <a:p>
            <a:pPr marL="0" lvl="0" indent="0">
              <a:buNone/>
            </a:pPr>
            <a:endParaRPr lang="fr-FR" dirty="0"/>
          </a:p>
          <a:p>
            <a:pPr lvl="0"/>
            <a:r>
              <a:rPr lang="fr-FR" dirty="0"/>
              <a:t>Jacques WEPPIERE, Abrégé de pharmacologie générale et moléculaire. Edition Masson 1981</a:t>
            </a:r>
            <a:r>
              <a:rPr lang="fr-FR" dirty="0" smtClean="0"/>
              <a:t>.</a:t>
            </a:r>
          </a:p>
          <a:p>
            <a:pPr marL="0" lvl="0" indent="0">
              <a:buNone/>
            </a:pPr>
            <a:endParaRPr lang="fr-FR" dirty="0"/>
          </a:p>
          <a:p>
            <a:pPr lvl="0"/>
            <a:r>
              <a:rPr lang="fr-FR" dirty="0"/>
              <a:t>Jacques DANGOUMAU, Pharmacologie générale. Edition 2006</a:t>
            </a:r>
            <a:r>
              <a:rPr lang="fr-FR" dirty="0" smtClean="0"/>
              <a:t>.</a:t>
            </a:r>
          </a:p>
          <a:p>
            <a:pPr marL="0" lvl="0" indent="0">
              <a:buNone/>
            </a:pPr>
            <a:endParaRPr lang="fr-FR" dirty="0"/>
          </a:p>
          <a:p>
            <a:pPr lvl="0"/>
            <a:r>
              <a:rPr lang="fr-FR" dirty="0"/>
              <a:t>Philippe Lechat, Pharmacologie DCEM1. 2005 - 2006</a:t>
            </a:r>
          </a:p>
          <a:p>
            <a:pPr marL="0" indent="0">
              <a:buNone/>
            </a:pPr>
            <a:endParaRPr lang="fr-FR" dirty="0"/>
          </a:p>
        </p:txBody>
      </p:sp>
    </p:spTree>
    <p:extLst>
      <p:ext uri="{BB962C8B-B14F-4D97-AF65-F5344CB8AC3E}">
        <p14:creationId xmlns="" xmlns:p14="http://schemas.microsoft.com/office/powerpoint/2010/main" val="343526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392" y="210550"/>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b="1" i="1" dirty="0" smtClean="0">
                <a:ln/>
                <a:solidFill>
                  <a:schemeClr val="accent3"/>
                </a:solidFill>
              </a:rPr>
              <a:t>Introduction</a:t>
            </a:r>
            <a:r>
              <a:rPr lang="fr-FR" b="1" dirty="0" smtClean="0">
                <a:ln/>
                <a:solidFill>
                  <a:schemeClr val="accent3"/>
                </a:solidFill>
              </a:rPr>
              <a:t> </a:t>
            </a:r>
            <a:endParaRPr lang="fr-FR" b="1" dirty="0">
              <a:ln/>
              <a:solidFill>
                <a:schemeClr val="accent3"/>
              </a:solidFill>
            </a:endParaRPr>
          </a:p>
        </p:txBody>
      </p:sp>
      <p:pic>
        <p:nvPicPr>
          <p:cNvPr id="13" name="Picture 4" descr="C:\Documents and Settings\Administrateur\Bureau\Medicament-9282988.jpg"/>
          <p:cNvPicPr>
            <a:picLocks noChangeAspect="1" noChangeArrowheads="1"/>
          </p:cNvPicPr>
          <p:nvPr/>
        </p:nvPicPr>
        <p:blipFill>
          <a:blip r:embed="rId2" cstate="print"/>
          <a:srcRect/>
          <a:stretch>
            <a:fillRect/>
          </a:stretch>
        </p:blipFill>
        <p:spPr bwMode="auto">
          <a:xfrm>
            <a:off x="3428992" y="3357570"/>
            <a:ext cx="1219200" cy="1143000"/>
          </a:xfrm>
          <a:prstGeom prst="rect">
            <a:avLst/>
          </a:prstGeom>
          <a:noFill/>
        </p:spPr>
      </p:pic>
      <p:sp>
        <p:nvSpPr>
          <p:cNvPr id="14" name="Virage 13"/>
          <p:cNvSpPr/>
          <p:nvPr/>
        </p:nvSpPr>
        <p:spPr bwMode="auto">
          <a:xfrm>
            <a:off x="4000496" y="2357430"/>
            <a:ext cx="813816" cy="868680"/>
          </a:xfrm>
          <a:prstGeom prst="bentArrow">
            <a:avLst>
              <a:gd name="adj1" fmla="val 13922"/>
              <a:gd name="adj2" fmla="val 25791"/>
              <a:gd name="adj3" fmla="val 25000"/>
              <a:gd name="adj4" fmla="val 4849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endParaRPr>
          </a:p>
        </p:txBody>
      </p:sp>
      <p:sp>
        <p:nvSpPr>
          <p:cNvPr id="15" name="Virage 14"/>
          <p:cNvSpPr/>
          <p:nvPr/>
        </p:nvSpPr>
        <p:spPr bwMode="auto">
          <a:xfrm flipV="1">
            <a:off x="3972498" y="4369118"/>
            <a:ext cx="813816" cy="845832"/>
          </a:xfrm>
          <a:prstGeom prst="bentArrow">
            <a:avLst>
              <a:gd name="adj1" fmla="val 13922"/>
              <a:gd name="adj2" fmla="val 25000"/>
              <a:gd name="adj3" fmla="val 25000"/>
              <a:gd name="adj4" fmla="val 40585"/>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endParaRPr>
          </a:p>
        </p:txBody>
      </p:sp>
      <p:sp>
        <p:nvSpPr>
          <p:cNvPr id="16" name="Ellipse 15"/>
          <p:cNvSpPr/>
          <p:nvPr/>
        </p:nvSpPr>
        <p:spPr>
          <a:xfrm>
            <a:off x="4857752" y="2000240"/>
            <a:ext cx="3365861" cy="995422"/>
          </a:xfrm>
          <a:prstGeom prst="ellipse">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2000" b="1" dirty="0" smtClean="0"/>
              <a:t>          Effet</a:t>
            </a:r>
          </a:p>
          <a:p>
            <a:pPr algn="ctr"/>
            <a:r>
              <a:rPr lang="fr-FR" sz="2000" b="1" dirty="0" smtClean="0"/>
              <a:t> pharmacologique</a:t>
            </a:r>
            <a:endParaRPr lang="fr-FR" sz="2000" dirty="0"/>
          </a:p>
        </p:txBody>
      </p:sp>
      <p:sp>
        <p:nvSpPr>
          <p:cNvPr id="17" name="Étoile à 16 branches 16"/>
          <p:cNvSpPr/>
          <p:nvPr/>
        </p:nvSpPr>
        <p:spPr>
          <a:xfrm>
            <a:off x="4786314" y="4754826"/>
            <a:ext cx="3247722" cy="748367"/>
          </a:xfrm>
          <a:prstGeom prst="star16">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2000" b="1" dirty="0" smtClean="0"/>
              <a:t>Effet toxique</a:t>
            </a:r>
            <a:endParaRPr lang="fr-FR" sz="2000" dirty="0"/>
          </a:p>
        </p:txBody>
      </p:sp>
      <p:sp>
        <p:nvSpPr>
          <p:cNvPr id="18" name="Organigramme : Bande perforée 17"/>
          <p:cNvSpPr/>
          <p:nvPr/>
        </p:nvSpPr>
        <p:spPr>
          <a:xfrm>
            <a:off x="1371584" y="3357562"/>
            <a:ext cx="2200284" cy="1214446"/>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smtClean="0">
                <a:solidFill>
                  <a:schemeClr val="tx2"/>
                </a:solidFill>
              </a:rPr>
              <a:t>Effet latéral</a:t>
            </a:r>
            <a:endParaRPr lang="fr-FR" sz="2400" b="1" dirty="0">
              <a:solidFill>
                <a:schemeClr val="tx2"/>
              </a:solidFill>
            </a:endParaRPr>
          </a:p>
        </p:txBody>
      </p:sp>
      <p:sp>
        <p:nvSpPr>
          <p:cNvPr id="20" name="Rectangle 19"/>
          <p:cNvSpPr/>
          <p:nvPr/>
        </p:nvSpPr>
        <p:spPr>
          <a:xfrm>
            <a:off x="395536" y="1833421"/>
            <a:ext cx="8280920" cy="2893100"/>
          </a:xfrm>
          <a:prstGeom prst="rect">
            <a:avLst/>
          </a:prstGeom>
        </p:spPr>
        <p:txBody>
          <a:bodyPr wrap="square">
            <a:spAutoFit/>
          </a:bodyPr>
          <a:lstStyle/>
          <a:p>
            <a:pPr algn="just"/>
            <a:r>
              <a:rPr lang="fr-FR" sz="2600" i="1" dirty="0">
                <a:solidFill>
                  <a:srgbClr val="000000"/>
                </a:solidFill>
              </a:rPr>
              <a:t>« Un effet indésirable est une réaction nocive et non voulue à un médicament, se produisant aux posologies normalement utilisées chez l'homme pour la prophylaxie, le diagnostic ou le traitement d'une maladie ou pour la restauration, la correction ou la modification d'une fonction physiologique, ou résultant du mésusage du médicament ou produit. »</a:t>
            </a:r>
            <a:endParaRPr lang="fr-FR" sz="2600" dirty="0">
              <a:solidFill>
                <a:srgbClr val="000000"/>
              </a:solidFill>
              <a:effectLst/>
            </a:endParaRPr>
          </a:p>
        </p:txBody>
      </p:sp>
    </p:spTree>
    <p:extLst>
      <p:ext uri="{BB962C8B-B14F-4D97-AF65-F5344CB8AC3E}">
        <p14:creationId xmlns="" xmlns:p14="http://schemas.microsoft.com/office/powerpoint/2010/main" val="2650449714"/>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strips(downLeft)">
                                      <p:cBhvr>
                                        <p:cTn id="18" dur="500"/>
                                        <p:tgtEl>
                                          <p:spTgt spid="14"/>
                                        </p:tgtEl>
                                      </p:cBhvr>
                                    </p:animEffect>
                                  </p:childTnLst>
                                </p:cTn>
                              </p:par>
                              <p:par>
                                <p:cTn id="19" presetID="55" presetClass="entr" presetSubtype="0" fill="hold" grpId="0" nodeType="withEffect">
                                  <p:stCondLst>
                                    <p:cond delay="0"/>
                                  </p:stCondLst>
                                  <p:iterate type="lt">
                                    <p:tmPct val="0"/>
                                  </p:iterate>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strVal val="#ppt_w*0.70"/>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Effect transition="in" filter="fade">
                                      <p:cBhvr>
                                        <p:cTn id="23" dur="1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strips(downLeft)">
                                      <p:cBhvr>
                                        <p:cTn id="28" dur="500"/>
                                        <p:tgtEl>
                                          <p:spTgt spid="15"/>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strVal val="#ppt_w*0.70"/>
                                          </p:val>
                                        </p:tav>
                                        <p:tav tm="100000">
                                          <p:val>
                                            <p:strVal val="#ppt_w"/>
                                          </p:val>
                                        </p:tav>
                                      </p:tavLst>
                                    </p:anim>
                                    <p:anim calcmode="lin" valueType="num">
                                      <p:cBhvr>
                                        <p:cTn id="32" dur="1000" fill="hold"/>
                                        <p:tgtEl>
                                          <p:spTgt spid="17"/>
                                        </p:tgtEl>
                                        <p:attrNameLst>
                                          <p:attrName>ppt_h</p:attrName>
                                        </p:attrNameLst>
                                      </p:cBhvr>
                                      <p:tavLst>
                                        <p:tav tm="0">
                                          <p:val>
                                            <p:strVal val="#ppt_h"/>
                                          </p:val>
                                        </p:tav>
                                        <p:tav tm="100000">
                                          <p:val>
                                            <p:strVal val="#ppt_h"/>
                                          </p:val>
                                        </p:tav>
                                      </p:tavLst>
                                    </p:anim>
                                    <p:animEffect transition="in" filter="fade">
                                      <p:cBhvr>
                                        <p:cTn id="33" dur="1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strips(downLeft)">
                                      <p:cBhvr>
                                        <p:cTn id="38" dur="500"/>
                                        <p:tgtEl>
                                          <p:spTgt spid="18"/>
                                        </p:tgtEl>
                                      </p:cBhvr>
                                    </p:animEffect>
                                  </p:childTnLst>
                                </p:cTn>
                              </p:par>
                              <p:par>
                                <p:cTn id="39" presetID="0" presetClass="path" presetSubtype="0" accel="50000" decel="50000" fill="hold" grpId="1" nodeType="withEffect">
                                  <p:stCondLst>
                                    <p:cond delay="0"/>
                                  </p:stCondLst>
                                  <p:childTnLst>
                                    <p:animMotion origin="layout" path="M 0 -1.11111E-6 C -0.00972 -0.01412 -0.01111 -0.02083 -0.02066 -0.02824 C -0.03264 -0.0456 -0.04219 -0.05162 -0.05243 -0.0544 C -0.0625 -0.06528 -0.06111 -0.05555 -0.06476 -0.04653 C -0.06372 -0.02338 -0.06181 0.00116 -0.06059 0.02454 C -0.06042 0.0331 -0.06302 0.0463 -0.06285 0.04676 C -0.07604 0.04583 -0.08993 0.03472 -0.10573 0.02222 C -0.11597 0.01412 -0.11424 0.00926 -0.12431 0.0088 C -0.13524 -1.11111E-6 -0.13316 0.00741 -0.13802 0.01783 C -0.13906 0.01968 -0.13993 0.02199 -0.1408 0.02454 C -0.14201 0.02708 -0.14444 0.03241 -0.14427 0.03264 " pathEditMode="relative" rAng="-1572683" ptsTypes="ffffffffffA">
                                      <p:cBhvr>
                                        <p:cTn id="40" dur="2000" fill="hold"/>
                                        <p:tgtEl>
                                          <p:spTgt spid="18"/>
                                        </p:tgtEl>
                                        <p:attrNameLst>
                                          <p:attrName>ppt_x</p:attrName>
                                          <p:attrName>ppt_y</p:attrName>
                                        </p:attrNameLst>
                                      </p:cBhvr>
                                      <p:rCtr x="-7800" y="100"/>
                                    </p:animMotion>
                                  </p:childTnLst>
                                </p:cTn>
                              </p:par>
                            </p:childTnLst>
                          </p:cTn>
                        </p:par>
                      </p:childTnLst>
                    </p:cTn>
                  </p:par>
                  <p:par>
                    <p:cTn id="41" fill="hold">
                      <p:stCondLst>
                        <p:cond delay="indefinite"/>
                      </p:stCondLst>
                      <p:childTnLst>
                        <p:par>
                          <p:cTn id="42" fill="hold">
                            <p:stCondLst>
                              <p:cond delay="0"/>
                            </p:stCondLst>
                            <p:childTnLst>
                              <p:par>
                                <p:cTn id="43" presetID="37" presetClass="exit" presetSubtype="0" fill="hold" grpId="1" nodeType="clickEffect">
                                  <p:stCondLst>
                                    <p:cond delay="0"/>
                                  </p:stCondLst>
                                  <p:childTnLst>
                                    <p:animEffect transition="out" filter="fade">
                                      <p:cBhvr>
                                        <p:cTn id="44" dur="1000"/>
                                        <p:tgtEl>
                                          <p:spTgt spid="15"/>
                                        </p:tgtEl>
                                      </p:cBhvr>
                                    </p:animEffect>
                                    <p:anim calcmode="lin" valueType="num">
                                      <p:cBhvr>
                                        <p:cTn id="45" dur="1000"/>
                                        <p:tgtEl>
                                          <p:spTgt spid="15"/>
                                        </p:tgtEl>
                                        <p:attrNameLst>
                                          <p:attrName>ppt_x</p:attrName>
                                        </p:attrNameLst>
                                      </p:cBhvr>
                                      <p:tavLst>
                                        <p:tav tm="0">
                                          <p:val>
                                            <p:strVal val="ppt_x"/>
                                          </p:val>
                                        </p:tav>
                                        <p:tav tm="100000">
                                          <p:val>
                                            <p:strVal val="ppt_x"/>
                                          </p:val>
                                        </p:tav>
                                      </p:tavLst>
                                    </p:anim>
                                    <p:anim calcmode="lin" valueType="num">
                                      <p:cBhvr>
                                        <p:cTn id="46" dur="100" decel="100000"/>
                                        <p:tgtEl>
                                          <p:spTgt spid="15"/>
                                        </p:tgtEl>
                                        <p:attrNameLst>
                                          <p:attrName>ppt_y</p:attrName>
                                        </p:attrNameLst>
                                      </p:cBhvr>
                                      <p:tavLst>
                                        <p:tav tm="0">
                                          <p:val>
                                            <p:strVal val="ppt_y"/>
                                          </p:val>
                                        </p:tav>
                                        <p:tav tm="100000">
                                          <p:val>
                                            <p:strVal val="ppt_y-.03"/>
                                          </p:val>
                                        </p:tav>
                                      </p:tavLst>
                                    </p:anim>
                                    <p:anim calcmode="lin" valueType="num">
                                      <p:cBhvr>
                                        <p:cTn id="47" dur="900" accel="100000">
                                          <p:stCondLst>
                                            <p:cond delay="100"/>
                                          </p:stCondLst>
                                        </p:cTn>
                                        <p:tgtEl>
                                          <p:spTgt spid="15"/>
                                        </p:tgtEl>
                                        <p:attrNameLst>
                                          <p:attrName>ppt_y</p:attrName>
                                        </p:attrNameLst>
                                      </p:cBhvr>
                                      <p:tavLst>
                                        <p:tav tm="0">
                                          <p:val>
                                            <p:strVal val="ppt_y"/>
                                          </p:val>
                                        </p:tav>
                                        <p:tav tm="100000">
                                          <p:val>
                                            <p:strVal val="ppt_y+1"/>
                                          </p:val>
                                        </p:tav>
                                      </p:tavLst>
                                    </p:anim>
                                    <p:set>
                                      <p:cBhvr>
                                        <p:cTn id="48" dur="1" fill="hold">
                                          <p:stCondLst>
                                            <p:cond delay="999"/>
                                          </p:stCondLst>
                                        </p:cTn>
                                        <p:tgtEl>
                                          <p:spTgt spid="15"/>
                                        </p:tgtEl>
                                        <p:attrNameLst>
                                          <p:attrName>style.visibility</p:attrName>
                                        </p:attrNameLst>
                                      </p:cBhvr>
                                      <p:to>
                                        <p:strVal val="hidden"/>
                                      </p:to>
                                    </p:set>
                                  </p:childTnLst>
                                </p:cTn>
                              </p:par>
                              <p:par>
                                <p:cTn id="49" presetID="37" presetClass="exit" presetSubtype="0" fill="hold" nodeType="withEffect">
                                  <p:stCondLst>
                                    <p:cond delay="0"/>
                                  </p:stCondLst>
                                  <p:childTnLst>
                                    <p:animEffect transition="out" filter="fade">
                                      <p:cBhvr>
                                        <p:cTn id="50" dur="1000"/>
                                        <p:tgtEl>
                                          <p:spTgt spid="13"/>
                                        </p:tgtEl>
                                      </p:cBhvr>
                                    </p:animEffect>
                                    <p:anim calcmode="lin" valueType="num">
                                      <p:cBhvr>
                                        <p:cTn id="51" dur="1000"/>
                                        <p:tgtEl>
                                          <p:spTgt spid="13"/>
                                        </p:tgtEl>
                                        <p:attrNameLst>
                                          <p:attrName>ppt_x</p:attrName>
                                        </p:attrNameLst>
                                      </p:cBhvr>
                                      <p:tavLst>
                                        <p:tav tm="0">
                                          <p:val>
                                            <p:strVal val="ppt_x"/>
                                          </p:val>
                                        </p:tav>
                                        <p:tav tm="100000">
                                          <p:val>
                                            <p:strVal val="ppt_x"/>
                                          </p:val>
                                        </p:tav>
                                      </p:tavLst>
                                    </p:anim>
                                    <p:anim calcmode="lin" valueType="num">
                                      <p:cBhvr>
                                        <p:cTn id="52" dur="100" decel="100000"/>
                                        <p:tgtEl>
                                          <p:spTgt spid="13"/>
                                        </p:tgtEl>
                                        <p:attrNameLst>
                                          <p:attrName>ppt_y</p:attrName>
                                        </p:attrNameLst>
                                      </p:cBhvr>
                                      <p:tavLst>
                                        <p:tav tm="0">
                                          <p:val>
                                            <p:strVal val="ppt_y"/>
                                          </p:val>
                                        </p:tav>
                                        <p:tav tm="100000">
                                          <p:val>
                                            <p:strVal val="ppt_y-.03"/>
                                          </p:val>
                                        </p:tav>
                                      </p:tavLst>
                                    </p:anim>
                                    <p:anim calcmode="lin" valueType="num">
                                      <p:cBhvr>
                                        <p:cTn id="53" dur="900" accel="100000">
                                          <p:stCondLst>
                                            <p:cond delay="100"/>
                                          </p:stCondLst>
                                        </p:cTn>
                                        <p:tgtEl>
                                          <p:spTgt spid="13"/>
                                        </p:tgtEl>
                                        <p:attrNameLst>
                                          <p:attrName>ppt_y</p:attrName>
                                        </p:attrNameLst>
                                      </p:cBhvr>
                                      <p:tavLst>
                                        <p:tav tm="0">
                                          <p:val>
                                            <p:strVal val="ppt_y"/>
                                          </p:val>
                                        </p:tav>
                                        <p:tav tm="100000">
                                          <p:val>
                                            <p:strVal val="ppt_y+1"/>
                                          </p:val>
                                        </p:tav>
                                      </p:tavLst>
                                    </p:anim>
                                    <p:set>
                                      <p:cBhvr>
                                        <p:cTn id="54" dur="1" fill="hold">
                                          <p:stCondLst>
                                            <p:cond delay="999"/>
                                          </p:stCondLst>
                                        </p:cTn>
                                        <p:tgtEl>
                                          <p:spTgt spid="13"/>
                                        </p:tgtEl>
                                        <p:attrNameLst>
                                          <p:attrName>style.visibility</p:attrName>
                                        </p:attrNameLst>
                                      </p:cBhvr>
                                      <p:to>
                                        <p:strVal val="hidden"/>
                                      </p:to>
                                    </p:set>
                                  </p:childTnLst>
                                </p:cTn>
                              </p:par>
                              <p:par>
                                <p:cTn id="55" presetID="37" presetClass="exit" presetSubtype="0" fill="hold" grpId="1" nodeType="withEffect">
                                  <p:stCondLst>
                                    <p:cond delay="0"/>
                                  </p:stCondLst>
                                  <p:childTnLst>
                                    <p:animEffect transition="out" filter="fade">
                                      <p:cBhvr>
                                        <p:cTn id="56" dur="1000"/>
                                        <p:tgtEl>
                                          <p:spTgt spid="14"/>
                                        </p:tgtEl>
                                      </p:cBhvr>
                                    </p:animEffect>
                                    <p:anim calcmode="lin" valueType="num">
                                      <p:cBhvr>
                                        <p:cTn id="57" dur="1000"/>
                                        <p:tgtEl>
                                          <p:spTgt spid="14"/>
                                        </p:tgtEl>
                                        <p:attrNameLst>
                                          <p:attrName>ppt_x</p:attrName>
                                        </p:attrNameLst>
                                      </p:cBhvr>
                                      <p:tavLst>
                                        <p:tav tm="0">
                                          <p:val>
                                            <p:strVal val="ppt_x"/>
                                          </p:val>
                                        </p:tav>
                                        <p:tav tm="100000">
                                          <p:val>
                                            <p:strVal val="ppt_x"/>
                                          </p:val>
                                        </p:tav>
                                      </p:tavLst>
                                    </p:anim>
                                    <p:anim calcmode="lin" valueType="num">
                                      <p:cBhvr>
                                        <p:cTn id="58" dur="100" decel="100000"/>
                                        <p:tgtEl>
                                          <p:spTgt spid="14"/>
                                        </p:tgtEl>
                                        <p:attrNameLst>
                                          <p:attrName>ppt_y</p:attrName>
                                        </p:attrNameLst>
                                      </p:cBhvr>
                                      <p:tavLst>
                                        <p:tav tm="0">
                                          <p:val>
                                            <p:strVal val="ppt_y"/>
                                          </p:val>
                                        </p:tav>
                                        <p:tav tm="100000">
                                          <p:val>
                                            <p:strVal val="ppt_y-.03"/>
                                          </p:val>
                                        </p:tav>
                                      </p:tavLst>
                                    </p:anim>
                                    <p:anim calcmode="lin" valueType="num">
                                      <p:cBhvr>
                                        <p:cTn id="59" dur="900" accel="100000">
                                          <p:stCondLst>
                                            <p:cond delay="100"/>
                                          </p:stCondLst>
                                        </p:cTn>
                                        <p:tgtEl>
                                          <p:spTgt spid="14"/>
                                        </p:tgtEl>
                                        <p:attrNameLst>
                                          <p:attrName>ppt_y</p:attrName>
                                        </p:attrNameLst>
                                      </p:cBhvr>
                                      <p:tavLst>
                                        <p:tav tm="0">
                                          <p:val>
                                            <p:strVal val="ppt_y"/>
                                          </p:val>
                                        </p:tav>
                                        <p:tav tm="100000">
                                          <p:val>
                                            <p:strVal val="ppt_y+1"/>
                                          </p:val>
                                        </p:tav>
                                      </p:tavLst>
                                    </p:anim>
                                    <p:set>
                                      <p:cBhvr>
                                        <p:cTn id="60" dur="1" fill="hold">
                                          <p:stCondLst>
                                            <p:cond delay="999"/>
                                          </p:stCondLst>
                                        </p:cTn>
                                        <p:tgtEl>
                                          <p:spTgt spid="14"/>
                                        </p:tgtEl>
                                        <p:attrNameLst>
                                          <p:attrName>style.visibility</p:attrName>
                                        </p:attrNameLst>
                                      </p:cBhvr>
                                      <p:to>
                                        <p:strVal val="hidden"/>
                                      </p:to>
                                    </p:set>
                                  </p:childTnLst>
                                </p:cTn>
                              </p:par>
                              <p:par>
                                <p:cTn id="61" presetID="37" presetClass="exit" presetSubtype="0" fill="hold" grpId="1" nodeType="withEffect">
                                  <p:stCondLst>
                                    <p:cond delay="0"/>
                                  </p:stCondLst>
                                  <p:iterate type="lt">
                                    <p:tmPct val="0"/>
                                  </p:iterate>
                                  <p:childTnLst>
                                    <p:animEffect transition="out" filter="fade">
                                      <p:cBhvr>
                                        <p:cTn id="62" dur="1000"/>
                                        <p:tgtEl>
                                          <p:spTgt spid="16"/>
                                        </p:tgtEl>
                                      </p:cBhvr>
                                    </p:animEffect>
                                    <p:anim calcmode="lin" valueType="num">
                                      <p:cBhvr>
                                        <p:cTn id="63" dur="1000"/>
                                        <p:tgtEl>
                                          <p:spTgt spid="16"/>
                                        </p:tgtEl>
                                        <p:attrNameLst>
                                          <p:attrName>ppt_x</p:attrName>
                                        </p:attrNameLst>
                                      </p:cBhvr>
                                      <p:tavLst>
                                        <p:tav tm="0">
                                          <p:val>
                                            <p:strVal val="ppt_x"/>
                                          </p:val>
                                        </p:tav>
                                        <p:tav tm="100000">
                                          <p:val>
                                            <p:strVal val="ppt_x"/>
                                          </p:val>
                                        </p:tav>
                                      </p:tavLst>
                                    </p:anim>
                                    <p:anim calcmode="lin" valueType="num">
                                      <p:cBhvr>
                                        <p:cTn id="64" dur="100" decel="100000"/>
                                        <p:tgtEl>
                                          <p:spTgt spid="16"/>
                                        </p:tgtEl>
                                        <p:attrNameLst>
                                          <p:attrName>ppt_y</p:attrName>
                                        </p:attrNameLst>
                                      </p:cBhvr>
                                      <p:tavLst>
                                        <p:tav tm="0">
                                          <p:val>
                                            <p:strVal val="ppt_y"/>
                                          </p:val>
                                        </p:tav>
                                        <p:tav tm="100000">
                                          <p:val>
                                            <p:strVal val="ppt_y-.03"/>
                                          </p:val>
                                        </p:tav>
                                      </p:tavLst>
                                    </p:anim>
                                    <p:anim calcmode="lin" valueType="num">
                                      <p:cBhvr>
                                        <p:cTn id="65" dur="900" accel="100000">
                                          <p:stCondLst>
                                            <p:cond delay="100"/>
                                          </p:stCondLst>
                                        </p:cTn>
                                        <p:tgtEl>
                                          <p:spTgt spid="16"/>
                                        </p:tgtEl>
                                        <p:attrNameLst>
                                          <p:attrName>ppt_y</p:attrName>
                                        </p:attrNameLst>
                                      </p:cBhvr>
                                      <p:tavLst>
                                        <p:tav tm="0">
                                          <p:val>
                                            <p:strVal val="ppt_y"/>
                                          </p:val>
                                        </p:tav>
                                        <p:tav tm="100000">
                                          <p:val>
                                            <p:strVal val="ppt_y+1"/>
                                          </p:val>
                                        </p:tav>
                                      </p:tavLst>
                                    </p:anim>
                                    <p:set>
                                      <p:cBhvr>
                                        <p:cTn id="66" dur="1" fill="hold">
                                          <p:stCondLst>
                                            <p:cond delay="999"/>
                                          </p:stCondLst>
                                        </p:cTn>
                                        <p:tgtEl>
                                          <p:spTgt spid="16"/>
                                        </p:tgtEl>
                                        <p:attrNameLst>
                                          <p:attrName>style.visibility</p:attrName>
                                        </p:attrNameLst>
                                      </p:cBhvr>
                                      <p:to>
                                        <p:strVal val="hidden"/>
                                      </p:to>
                                    </p:set>
                                  </p:childTnLst>
                                </p:cTn>
                              </p:par>
                              <p:par>
                                <p:cTn id="67" presetID="37" presetClass="exit" presetSubtype="0" fill="hold" grpId="1" nodeType="withEffect">
                                  <p:stCondLst>
                                    <p:cond delay="0"/>
                                  </p:stCondLst>
                                  <p:childTnLst>
                                    <p:animEffect transition="out" filter="fade">
                                      <p:cBhvr>
                                        <p:cTn id="68" dur="1000"/>
                                        <p:tgtEl>
                                          <p:spTgt spid="17"/>
                                        </p:tgtEl>
                                      </p:cBhvr>
                                    </p:animEffect>
                                    <p:anim calcmode="lin" valueType="num">
                                      <p:cBhvr>
                                        <p:cTn id="69" dur="1000"/>
                                        <p:tgtEl>
                                          <p:spTgt spid="17"/>
                                        </p:tgtEl>
                                        <p:attrNameLst>
                                          <p:attrName>ppt_x</p:attrName>
                                        </p:attrNameLst>
                                      </p:cBhvr>
                                      <p:tavLst>
                                        <p:tav tm="0">
                                          <p:val>
                                            <p:strVal val="ppt_x"/>
                                          </p:val>
                                        </p:tav>
                                        <p:tav tm="100000">
                                          <p:val>
                                            <p:strVal val="ppt_x"/>
                                          </p:val>
                                        </p:tav>
                                      </p:tavLst>
                                    </p:anim>
                                    <p:anim calcmode="lin" valueType="num">
                                      <p:cBhvr>
                                        <p:cTn id="70" dur="100" decel="100000"/>
                                        <p:tgtEl>
                                          <p:spTgt spid="17"/>
                                        </p:tgtEl>
                                        <p:attrNameLst>
                                          <p:attrName>ppt_y</p:attrName>
                                        </p:attrNameLst>
                                      </p:cBhvr>
                                      <p:tavLst>
                                        <p:tav tm="0">
                                          <p:val>
                                            <p:strVal val="ppt_y"/>
                                          </p:val>
                                        </p:tav>
                                        <p:tav tm="100000">
                                          <p:val>
                                            <p:strVal val="ppt_y-.03"/>
                                          </p:val>
                                        </p:tav>
                                      </p:tavLst>
                                    </p:anim>
                                    <p:anim calcmode="lin" valueType="num">
                                      <p:cBhvr>
                                        <p:cTn id="71" dur="900" accel="100000">
                                          <p:stCondLst>
                                            <p:cond delay="100"/>
                                          </p:stCondLst>
                                        </p:cTn>
                                        <p:tgtEl>
                                          <p:spTgt spid="17"/>
                                        </p:tgtEl>
                                        <p:attrNameLst>
                                          <p:attrName>ppt_y</p:attrName>
                                        </p:attrNameLst>
                                      </p:cBhvr>
                                      <p:tavLst>
                                        <p:tav tm="0">
                                          <p:val>
                                            <p:strVal val="ppt_y"/>
                                          </p:val>
                                        </p:tav>
                                        <p:tav tm="100000">
                                          <p:val>
                                            <p:strVal val="ppt_y+1"/>
                                          </p:val>
                                        </p:tav>
                                      </p:tavLst>
                                    </p:anim>
                                    <p:set>
                                      <p:cBhvr>
                                        <p:cTn id="72" dur="1" fill="hold">
                                          <p:stCondLst>
                                            <p:cond delay="999"/>
                                          </p:stCondLst>
                                        </p:cTn>
                                        <p:tgtEl>
                                          <p:spTgt spid="17"/>
                                        </p:tgtEl>
                                        <p:attrNameLst>
                                          <p:attrName>style.visibility</p:attrName>
                                        </p:attrNameLst>
                                      </p:cBhvr>
                                      <p:to>
                                        <p:strVal val="hidden"/>
                                      </p:to>
                                    </p:set>
                                  </p:childTnLst>
                                </p:cTn>
                              </p:par>
                              <p:par>
                                <p:cTn id="73" presetID="0" presetClass="path" presetSubtype="0" accel="50000" decel="50000" fill="hold" grpId="2" nodeType="withEffect">
                                  <p:stCondLst>
                                    <p:cond delay="0"/>
                                  </p:stCondLst>
                                  <p:childTnLst>
                                    <p:animMotion origin="layout" path="M -0.14427 0.03264 L -0.07743 -0.46644 " pathEditMode="relative" rAng="0" ptsTypes="AA">
                                      <p:cBhvr>
                                        <p:cTn id="74" dur="2000" fill="hold"/>
                                        <p:tgtEl>
                                          <p:spTgt spid="18"/>
                                        </p:tgtEl>
                                        <p:attrNameLst>
                                          <p:attrName>ppt_x</p:attrName>
                                          <p:attrName>ppt_y</p:attrName>
                                        </p:attrNameLst>
                                      </p:cBhvr>
                                      <p:rCtr x="3300" y="-25000"/>
                                    </p:animMotion>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8" grpId="2" animBg="1"/>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23528" y="5589240"/>
            <a:ext cx="8229600" cy="1143000"/>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b="1" dirty="0" smtClean="0">
                <a:ln/>
                <a:solidFill>
                  <a:schemeClr val="accent3"/>
                </a:solidFill>
              </a:rPr>
              <a:t>MERCI POUR VOTRE ATTENTION</a:t>
            </a:r>
            <a:endParaRPr lang="fr-FR" b="1" dirty="0">
              <a:ln/>
              <a:solidFill>
                <a:schemeClr val="accent3"/>
              </a:solidFill>
            </a:endParaRPr>
          </a:p>
        </p:txBody>
      </p:sp>
    </p:spTree>
    <p:extLst>
      <p:ext uri="{BB962C8B-B14F-4D97-AF65-F5344CB8AC3E}">
        <p14:creationId xmlns="" xmlns:p14="http://schemas.microsoft.com/office/powerpoint/2010/main" val="3137716041"/>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836712"/>
            <a:ext cx="8363272" cy="864096"/>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a:r>
              <a:rPr lang="fr-FR" b="1" i="1" u="sng" dirty="0" smtClean="0">
                <a:ln/>
                <a:solidFill>
                  <a:schemeClr val="accent3"/>
                </a:solidFill>
              </a:rPr>
              <a:t/>
            </a:r>
            <a:br>
              <a:rPr lang="fr-FR" b="1" i="1" u="sng" dirty="0" smtClean="0">
                <a:ln/>
                <a:solidFill>
                  <a:schemeClr val="accent3"/>
                </a:solidFill>
              </a:rPr>
            </a:br>
            <a:r>
              <a:rPr lang="fr-FR" b="1" i="1" u="sng" dirty="0">
                <a:ln/>
                <a:solidFill>
                  <a:schemeClr val="accent3"/>
                </a:solidFill>
              </a:rPr>
              <a:t/>
            </a:r>
            <a:br>
              <a:rPr lang="fr-FR" b="1" i="1" u="sng" dirty="0">
                <a:ln/>
                <a:solidFill>
                  <a:schemeClr val="accent3"/>
                </a:solidFill>
              </a:rPr>
            </a:br>
            <a:r>
              <a:rPr lang="fr-FR" b="1" i="1" u="sng" dirty="0" smtClean="0">
                <a:ln/>
                <a:solidFill>
                  <a:schemeClr val="accent3"/>
                </a:solidFill>
              </a:rPr>
              <a:t/>
            </a:r>
            <a:br>
              <a:rPr lang="fr-FR" b="1" i="1" u="sng" dirty="0" smtClean="0">
                <a:ln/>
                <a:solidFill>
                  <a:schemeClr val="accent3"/>
                </a:solidFill>
              </a:rPr>
            </a:br>
            <a:r>
              <a:rPr lang="fr-FR" b="1" i="1" u="sng" dirty="0" smtClean="0">
                <a:ln/>
                <a:solidFill>
                  <a:schemeClr val="accent3"/>
                </a:solidFill>
              </a:rPr>
              <a:t/>
            </a:r>
            <a:br>
              <a:rPr lang="fr-FR" b="1" i="1" u="sng" dirty="0" smtClean="0">
                <a:ln/>
                <a:solidFill>
                  <a:schemeClr val="accent3"/>
                </a:solidFill>
              </a:rPr>
            </a:br>
            <a:r>
              <a:rPr lang="fr-FR" b="1" i="1" u="sng" dirty="0">
                <a:ln/>
                <a:solidFill>
                  <a:schemeClr val="accent3"/>
                </a:solidFill>
              </a:rPr>
              <a:t/>
            </a:r>
            <a:br>
              <a:rPr lang="fr-FR" b="1" i="1" u="sng" dirty="0">
                <a:ln/>
                <a:solidFill>
                  <a:schemeClr val="accent3"/>
                </a:solidFill>
              </a:rPr>
            </a:br>
            <a:r>
              <a:rPr lang="fr-FR" b="1" i="1" u="sng" dirty="0" smtClean="0">
                <a:ln/>
                <a:solidFill>
                  <a:schemeClr val="accent3"/>
                </a:solidFill>
              </a:rPr>
              <a:t/>
            </a:r>
            <a:br>
              <a:rPr lang="fr-FR" b="1" i="1" u="sng" dirty="0" smtClean="0">
                <a:ln/>
                <a:solidFill>
                  <a:schemeClr val="accent3"/>
                </a:solidFill>
              </a:rPr>
            </a:br>
            <a:r>
              <a:rPr lang="fr-FR" b="1" i="1" u="sng" dirty="0">
                <a:ln/>
                <a:solidFill>
                  <a:schemeClr val="accent3"/>
                </a:solidFill>
              </a:rPr>
              <a:t/>
            </a:r>
            <a:br>
              <a:rPr lang="fr-FR" b="1" i="1" u="sng" dirty="0">
                <a:ln/>
                <a:solidFill>
                  <a:schemeClr val="accent3"/>
                </a:solidFill>
              </a:rPr>
            </a:br>
            <a:r>
              <a:rPr lang="fr-FR" b="1" i="1" u="sng" dirty="0" smtClean="0">
                <a:ln/>
                <a:solidFill>
                  <a:schemeClr val="accent3"/>
                </a:solidFill>
              </a:rPr>
              <a:t/>
            </a:r>
            <a:br>
              <a:rPr lang="fr-FR" b="1" i="1" u="sng" dirty="0" smtClean="0">
                <a:ln/>
                <a:solidFill>
                  <a:schemeClr val="accent3"/>
                </a:solidFill>
              </a:rPr>
            </a:br>
            <a:r>
              <a:rPr lang="fr-FR" b="1" i="1" u="sng" dirty="0">
                <a:ln/>
                <a:solidFill>
                  <a:schemeClr val="accent3"/>
                </a:solidFill>
              </a:rPr>
              <a:t/>
            </a:r>
            <a:br>
              <a:rPr lang="fr-FR" b="1" i="1" u="sng" dirty="0">
                <a:ln/>
                <a:solidFill>
                  <a:schemeClr val="accent3"/>
                </a:solidFill>
              </a:rPr>
            </a:br>
            <a:r>
              <a:rPr lang="fr-FR" b="1" i="1" dirty="0" smtClean="0">
                <a:ln/>
                <a:solidFill>
                  <a:schemeClr val="accent3"/>
                </a:solidFill>
              </a:rPr>
              <a:t>Evaluation des effets indésirables</a:t>
            </a:r>
            <a:endParaRPr lang="fr-FR" b="1" dirty="0">
              <a:ln/>
              <a:solidFill>
                <a:schemeClr val="accent3"/>
              </a:solidFill>
            </a:endParaRPr>
          </a:p>
        </p:txBody>
      </p:sp>
      <p:graphicFrame>
        <p:nvGraphicFramePr>
          <p:cNvPr id="6" name="Diagramme 5"/>
          <p:cNvGraphicFramePr/>
          <p:nvPr>
            <p:extLst>
              <p:ext uri="{D42A27DB-BD31-4B8C-83A1-F6EECF244321}">
                <p14:modId xmlns="" xmlns:p14="http://schemas.microsoft.com/office/powerpoint/2010/main" val="1785272965"/>
              </p:ext>
            </p:extLst>
          </p:nvPr>
        </p:nvGraphicFramePr>
        <p:xfrm>
          <a:off x="395536" y="2132856"/>
          <a:ext cx="8496944" cy="412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81801364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
                                            <p:graphicEl>
                                              <a:dgm id="{EF72C8CF-BCDE-456F-8AA9-D2E60BC5158D}"/>
                                            </p:graphicEl>
                                          </p:spTgt>
                                        </p:tgtEl>
                                        <p:attrNameLst>
                                          <p:attrName>style.visibility</p:attrName>
                                        </p:attrNameLst>
                                      </p:cBhvr>
                                      <p:to>
                                        <p:strVal val="visible"/>
                                      </p:to>
                                    </p:set>
                                    <p:anim calcmode="lin" valueType="num">
                                      <p:cBhvr additive="base">
                                        <p:cTn id="14" dur="500" fill="hold"/>
                                        <p:tgtEl>
                                          <p:spTgt spid="6">
                                            <p:graphicEl>
                                              <a:dgm id="{EF72C8CF-BCDE-456F-8AA9-D2E60BC5158D}"/>
                                            </p:graphic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6">
                                            <p:graphicEl>
                                              <a:dgm id="{EF72C8CF-BCDE-456F-8AA9-D2E60BC5158D}"/>
                                            </p:graphic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6">
                                            <p:graphicEl>
                                              <a:dgm id="{10B59670-0DB3-495C-9973-E1E323A66FE6}"/>
                                            </p:graphicEl>
                                          </p:spTgt>
                                        </p:tgtEl>
                                        <p:attrNameLst>
                                          <p:attrName>style.visibility</p:attrName>
                                        </p:attrNameLst>
                                      </p:cBhvr>
                                      <p:to>
                                        <p:strVal val="visible"/>
                                      </p:to>
                                    </p:set>
                                    <p:anim calcmode="lin" valueType="num">
                                      <p:cBhvr additive="base">
                                        <p:cTn id="20" dur="500" fill="hold"/>
                                        <p:tgtEl>
                                          <p:spTgt spid="6">
                                            <p:graphicEl>
                                              <a:dgm id="{10B59670-0DB3-495C-9973-E1E323A66FE6}"/>
                                            </p:graphic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6">
                                            <p:graphicEl>
                                              <a:dgm id="{10B59670-0DB3-495C-9973-E1E323A66FE6}"/>
                                            </p:graphic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
                                            <p:graphicEl>
                                              <a:dgm id="{9A802D81-25B0-496B-9869-E6FCC0483CE4}"/>
                                            </p:graphicEl>
                                          </p:spTgt>
                                        </p:tgtEl>
                                        <p:attrNameLst>
                                          <p:attrName>style.visibility</p:attrName>
                                        </p:attrNameLst>
                                      </p:cBhvr>
                                      <p:to>
                                        <p:strVal val="visible"/>
                                      </p:to>
                                    </p:set>
                                    <p:anim calcmode="lin" valueType="num">
                                      <p:cBhvr additive="base">
                                        <p:cTn id="26" dur="500" fill="hold"/>
                                        <p:tgtEl>
                                          <p:spTgt spid="6">
                                            <p:graphicEl>
                                              <a:dgm id="{9A802D81-25B0-496B-9869-E6FCC0483CE4}"/>
                                            </p:graphic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6">
                                            <p:graphicEl>
                                              <a:dgm id="{9A802D81-25B0-496B-9869-E6FCC0483CE4}"/>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b="1" i="1" dirty="0" smtClean="0">
                <a:ln/>
                <a:solidFill>
                  <a:schemeClr val="accent3"/>
                </a:solidFill>
              </a:rPr>
              <a:t>Gravités des effets indésirables</a:t>
            </a:r>
            <a:endParaRPr lang="fr-FR" b="1" i="1" dirty="0">
              <a:ln/>
              <a:solidFill>
                <a:schemeClr val="accent3"/>
              </a:solidFill>
            </a:endParaRPr>
          </a:p>
        </p:txBody>
      </p:sp>
      <p:graphicFrame>
        <p:nvGraphicFramePr>
          <p:cNvPr id="4" name="Diagramme 3"/>
          <p:cNvGraphicFramePr/>
          <p:nvPr>
            <p:extLst>
              <p:ext uri="{D42A27DB-BD31-4B8C-83A1-F6EECF244321}">
                <p14:modId xmlns="" xmlns:p14="http://schemas.microsoft.com/office/powerpoint/2010/main" val="1645943306"/>
              </p:ext>
            </p:extLst>
          </p:nvPr>
        </p:nvGraphicFramePr>
        <p:xfrm>
          <a:off x="1619672" y="20608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1"/>
          <p:cNvSpPr>
            <a:spLocks noChangeArrowheads="1"/>
          </p:cNvSpPr>
          <p:nvPr/>
        </p:nvSpPr>
        <p:spPr bwMode="auto">
          <a:xfrm>
            <a:off x="179512" y="2140610"/>
            <a:ext cx="8712968" cy="4219724"/>
          </a:xfrm>
          <a:prstGeom prst="ellipse">
            <a:avLst/>
          </a:prstGeom>
          <a:solidFill>
            <a:schemeClr val="accent3">
              <a:lumMod val="40000"/>
              <a:lumOff val="60000"/>
            </a:schemeClr>
          </a:solidFill>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100" b="1" i="1" u="none" strike="noStrike" cap="none" normalizeH="0" baseline="0" dirty="0" smtClean="0">
                <a:ln>
                  <a:noFill/>
                </a:ln>
                <a:solidFill>
                  <a:srgbClr val="000000"/>
                </a:solidFill>
                <a:effectLst/>
                <a:latin typeface="+mj-lt"/>
                <a:ea typeface="Times New Roman" pitchFamily="18" charset="0"/>
                <a:cs typeface="Times New Roman" pitchFamily="18" charset="0"/>
              </a:rPr>
              <a:t>Effet indésirable grave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2100" b="1" i="0" u="none" strike="noStrike" cap="none" normalizeH="0" baseline="0" dirty="0" smtClean="0">
              <a:ln>
                <a:noFill/>
              </a:ln>
              <a:solidFill>
                <a:srgbClr val="000000"/>
              </a:solidFill>
              <a:effectLst/>
              <a:latin typeface="+mj-l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100" b="0" i="0" u="none" strike="noStrike" cap="none" normalizeH="0" baseline="0" dirty="0" smtClean="0">
                <a:ln>
                  <a:noFill/>
                </a:ln>
                <a:solidFill>
                  <a:srgbClr val="000000"/>
                </a:solidFill>
                <a:effectLst/>
                <a:latin typeface="+mj-lt"/>
                <a:ea typeface="Times New Roman" pitchFamily="18" charset="0"/>
                <a:cs typeface="Times New Roman" pitchFamily="18" charset="0"/>
              </a:rPr>
              <a:t>événement indésirable qui :</a:t>
            </a:r>
            <a:endParaRPr kumimoji="0" lang="fr-FR" sz="2100" b="0" i="0" u="none" strike="noStrike" cap="none" normalizeH="0" baseline="0" dirty="0" smtClean="0">
              <a:ln>
                <a:noFill/>
              </a:ln>
              <a:solidFill>
                <a:srgbClr val="000000"/>
              </a:solidFill>
              <a:effectLst/>
              <a:latin typeface="+mj-lt"/>
              <a:ea typeface="Times New Roman" pitchFamily="18" charset="0"/>
              <a:cs typeface="Arial" pitchFamily="34" charset="0"/>
            </a:endParaRPr>
          </a:p>
          <a:p>
            <a:pPr marL="914400" marR="0" lvl="1" indent="-457200" algn="just" defTabSz="914400" rtl="0" eaLnBrk="0" fontAlgn="base" latinLnBrk="0" hangingPunct="0">
              <a:lnSpc>
                <a:spcPct val="100000"/>
              </a:lnSpc>
              <a:spcBef>
                <a:spcPct val="0"/>
              </a:spcBef>
              <a:spcAft>
                <a:spcPct val="0"/>
              </a:spcAft>
              <a:buClr>
                <a:schemeClr val="bg2">
                  <a:lumMod val="50000"/>
                </a:schemeClr>
              </a:buClr>
              <a:buSzTx/>
              <a:buFont typeface="Arial" pitchFamily="34" charset="0"/>
              <a:buChar char="•"/>
              <a:tabLst/>
            </a:pPr>
            <a:r>
              <a:rPr kumimoji="0" lang="fr-FR" sz="2100" b="0" i="0" u="none" strike="noStrike" cap="none" normalizeH="0" baseline="0" dirty="0" smtClean="0">
                <a:ln>
                  <a:noFill/>
                </a:ln>
                <a:solidFill>
                  <a:srgbClr val="000000"/>
                </a:solidFill>
                <a:effectLst/>
                <a:latin typeface="+mj-lt"/>
                <a:ea typeface="Calibri" pitchFamily="34" charset="0"/>
                <a:cs typeface="Times New Roman" pitchFamily="18" charset="0"/>
              </a:rPr>
              <a:t>Létal OU</a:t>
            </a:r>
            <a:endParaRPr kumimoji="0" lang="fr-FR" sz="2100" b="0" i="0" u="none" strike="noStrike" cap="none" normalizeH="0" baseline="0" dirty="0" smtClean="0">
              <a:ln>
                <a:noFill/>
              </a:ln>
              <a:solidFill>
                <a:srgbClr val="000000"/>
              </a:solidFill>
              <a:effectLst/>
              <a:latin typeface="+mj-lt"/>
              <a:ea typeface="Times New Roman" pitchFamily="18" charset="0"/>
              <a:cs typeface="Arial" pitchFamily="34" charset="0"/>
            </a:endParaRPr>
          </a:p>
          <a:p>
            <a:pPr marL="914400" lvl="1" indent="-457200" algn="just" eaLnBrk="0" fontAlgn="base" hangingPunct="0">
              <a:spcBef>
                <a:spcPct val="0"/>
              </a:spcBef>
              <a:spcAft>
                <a:spcPct val="0"/>
              </a:spcAft>
              <a:buClr>
                <a:schemeClr val="bg2">
                  <a:lumMod val="50000"/>
                </a:schemeClr>
              </a:buClr>
              <a:buFont typeface="Arial" pitchFamily="34" charset="0"/>
              <a:buChar char="•"/>
            </a:pPr>
            <a:r>
              <a:rPr kumimoji="0" lang="fr-FR" sz="2100" b="0" i="0" u="none" strike="noStrike" cap="none" normalizeH="0" baseline="0" dirty="0" smtClean="0">
                <a:ln>
                  <a:noFill/>
                </a:ln>
                <a:solidFill>
                  <a:srgbClr val="000000"/>
                </a:solidFill>
                <a:effectLst/>
                <a:latin typeface="+mj-lt"/>
                <a:ea typeface="Calibri" pitchFamily="34" charset="0"/>
                <a:cs typeface="Times New Roman" pitchFamily="18" charset="0"/>
              </a:rPr>
              <a:t>met </a:t>
            </a:r>
            <a:r>
              <a:rPr lang="fr-FR" sz="2100" dirty="0">
                <a:solidFill>
                  <a:srgbClr val="000000"/>
                </a:solidFill>
                <a:latin typeface="+mj-lt"/>
                <a:ea typeface="Calibri" pitchFamily="34" charset="0"/>
                <a:cs typeface="Times New Roman" pitchFamily="18" charset="0"/>
              </a:rPr>
              <a:t>la </a:t>
            </a:r>
            <a:r>
              <a:rPr lang="fr-FR" sz="2100" dirty="0" smtClean="0">
                <a:solidFill>
                  <a:srgbClr val="000000"/>
                </a:solidFill>
                <a:latin typeface="+mj-lt"/>
                <a:ea typeface="Calibri" pitchFamily="34" charset="0"/>
                <a:cs typeface="Times New Roman" pitchFamily="18" charset="0"/>
              </a:rPr>
              <a:t>vie </a:t>
            </a:r>
            <a:r>
              <a:rPr kumimoji="0" lang="fr-FR" sz="2100" b="0" i="0" u="none" strike="noStrike" cap="none" normalizeH="0" baseline="0" dirty="0" smtClean="0">
                <a:ln>
                  <a:noFill/>
                </a:ln>
                <a:solidFill>
                  <a:srgbClr val="000000"/>
                </a:solidFill>
                <a:effectLst/>
                <a:latin typeface="+mj-lt"/>
                <a:ea typeface="Calibri" pitchFamily="34" charset="0"/>
                <a:cs typeface="Times New Roman" pitchFamily="18" charset="0"/>
              </a:rPr>
              <a:t>en danger OU</a:t>
            </a:r>
          </a:p>
          <a:p>
            <a:pPr marL="914400" lvl="1" indent="-457200" algn="just" eaLnBrk="0" fontAlgn="base" hangingPunct="0">
              <a:spcBef>
                <a:spcPct val="0"/>
              </a:spcBef>
              <a:spcAft>
                <a:spcPct val="0"/>
              </a:spcAft>
              <a:buClr>
                <a:schemeClr val="bg2">
                  <a:lumMod val="50000"/>
                </a:schemeClr>
              </a:buClr>
              <a:buFont typeface="Arial" pitchFamily="34" charset="0"/>
              <a:buChar char="•"/>
            </a:pPr>
            <a:r>
              <a:rPr lang="fr-FR" sz="2100" dirty="0">
                <a:solidFill>
                  <a:srgbClr val="000000"/>
                </a:solidFill>
                <a:latin typeface="+mj-lt"/>
                <a:ea typeface="Calibri" pitchFamily="34" charset="0"/>
                <a:cs typeface="Times New Roman" pitchFamily="18" charset="0"/>
              </a:rPr>
              <a:t>entraine une invalidité/incapacité </a:t>
            </a:r>
            <a:r>
              <a:rPr lang="fr-FR" sz="2100" dirty="0" smtClean="0">
                <a:solidFill>
                  <a:srgbClr val="000000"/>
                </a:solidFill>
                <a:latin typeface="+mj-lt"/>
                <a:ea typeface="Calibri" pitchFamily="34" charset="0"/>
                <a:cs typeface="Times New Roman" pitchFamily="18" charset="0"/>
              </a:rPr>
              <a:t>OU</a:t>
            </a:r>
            <a:endParaRPr kumimoji="0" lang="fr-FR" sz="2100" b="0" i="0" u="none" strike="noStrike" cap="none" normalizeH="0" baseline="0" dirty="0" smtClean="0">
              <a:ln>
                <a:noFill/>
              </a:ln>
              <a:solidFill>
                <a:srgbClr val="000000"/>
              </a:solidFill>
              <a:effectLst/>
              <a:latin typeface="+mj-lt"/>
              <a:ea typeface="Times New Roman" pitchFamily="18" charset="0"/>
              <a:cs typeface="Arial" pitchFamily="34" charset="0"/>
            </a:endParaRPr>
          </a:p>
          <a:p>
            <a:pPr marL="914400" marR="0" lvl="1" indent="-457200" algn="just" defTabSz="914400" rtl="0" eaLnBrk="0" fontAlgn="base" latinLnBrk="0" hangingPunct="0">
              <a:lnSpc>
                <a:spcPct val="100000"/>
              </a:lnSpc>
              <a:spcBef>
                <a:spcPct val="0"/>
              </a:spcBef>
              <a:spcAft>
                <a:spcPct val="0"/>
              </a:spcAft>
              <a:buClr>
                <a:schemeClr val="bg2">
                  <a:lumMod val="50000"/>
                </a:schemeClr>
              </a:buClr>
              <a:buSzTx/>
              <a:buFont typeface="Arial" pitchFamily="34" charset="0"/>
              <a:buChar char="•"/>
              <a:tabLst/>
            </a:pPr>
            <a:r>
              <a:rPr kumimoji="0" lang="fr-FR" sz="2100" b="0" i="0" u="none" strike="noStrike" cap="none" normalizeH="0" baseline="0" dirty="0" smtClean="0">
                <a:ln>
                  <a:noFill/>
                </a:ln>
                <a:solidFill>
                  <a:srgbClr val="000000"/>
                </a:solidFill>
                <a:effectLst/>
                <a:latin typeface="+mj-lt"/>
                <a:ea typeface="Calibri" pitchFamily="34" charset="0"/>
                <a:cs typeface="Times New Roman" pitchFamily="18" charset="0"/>
              </a:rPr>
              <a:t>Provoque</a:t>
            </a:r>
            <a:r>
              <a:rPr lang="fr-FR" sz="2100" dirty="0" smtClean="0">
                <a:solidFill>
                  <a:srgbClr val="000000"/>
                </a:solidFill>
                <a:latin typeface="+mj-lt"/>
                <a:ea typeface="Calibri" pitchFamily="34" charset="0"/>
                <a:cs typeface="Times New Roman" pitchFamily="18" charset="0"/>
              </a:rPr>
              <a:t>/prolonge</a:t>
            </a:r>
            <a:r>
              <a:rPr lang="fr-FR" sz="2100" dirty="0">
                <a:solidFill>
                  <a:srgbClr val="000000"/>
                </a:solidFill>
                <a:latin typeface="+mj-lt"/>
                <a:ea typeface="Calibri" pitchFamily="34" charset="0"/>
                <a:cs typeface="Times New Roman" pitchFamily="18" charset="0"/>
              </a:rPr>
              <a:t> </a:t>
            </a:r>
            <a:r>
              <a:rPr kumimoji="0" lang="fr-FR" sz="2100" b="0" i="0" u="none" strike="noStrike" cap="none" normalizeH="0" baseline="0" dirty="0" smtClean="0">
                <a:ln>
                  <a:noFill/>
                </a:ln>
                <a:solidFill>
                  <a:srgbClr val="000000"/>
                </a:solidFill>
                <a:effectLst/>
                <a:latin typeface="+mj-lt"/>
                <a:ea typeface="Calibri" pitchFamily="34" charset="0"/>
                <a:cs typeface="Times New Roman" pitchFamily="18" charset="0"/>
              </a:rPr>
              <a:t>une hospitalisation OU</a:t>
            </a:r>
            <a:endParaRPr kumimoji="0" lang="fr-FR" sz="2100" b="0" i="0" u="none" strike="noStrike" cap="none" normalizeH="0" baseline="0" dirty="0" smtClean="0">
              <a:ln>
                <a:noFill/>
              </a:ln>
              <a:solidFill>
                <a:srgbClr val="000000"/>
              </a:solidFill>
              <a:effectLst/>
              <a:latin typeface="+mj-lt"/>
              <a:ea typeface="Times New Roman" pitchFamily="18" charset="0"/>
              <a:cs typeface="Arial" pitchFamily="34" charset="0"/>
            </a:endParaRPr>
          </a:p>
          <a:p>
            <a:pPr marL="914400" marR="0" lvl="1" indent="-457200" algn="just" defTabSz="914400" rtl="0" eaLnBrk="0" fontAlgn="base" latinLnBrk="0" hangingPunct="0">
              <a:lnSpc>
                <a:spcPct val="100000"/>
              </a:lnSpc>
              <a:spcBef>
                <a:spcPct val="0"/>
              </a:spcBef>
              <a:spcAft>
                <a:spcPct val="0"/>
              </a:spcAft>
              <a:buClr>
                <a:schemeClr val="bg2">
                  <a:lumMod val="50000"/>
                </a:schemeClr>
              </a:buClr>
              <a:buSzTx/>
              <a:buFont typeface="Arial" pitchFamily="34" charset="0"/>
              <a:buChar char="•"/>
              <a:tabLst/>
            </a:pPr>
            <a:r>
              <a:rPr kumimoji="0" lang="fr-FR" sz="2100" b="0" i="0" u="none" strike="noStrike" cap="none" normalizeH="0" baseline="0" dirty="0" smtClean="0">
                <a:ln>
                  <a:noFill/>
                </a:ln>
                <a:solidFill>
                  <a:srgbClr val="000000"/>
                </a:solidFill>
                <a:effectLst/>
                <a:latin typeface="+mj-lt"/>
                <a:ea typeface="Calibri" pitchFamily="34" charset="0"/>
                <a:cs typeface="Times New Roman" pitchFamily="18" charset="0"/>
              </a:rPr>
              <a:t>se manifeste par une anomalie/malformation congénitale</a:t>
            </a:r>
            <a:endParaRPr kumimoji="0" lang="fr-FR" sz="2100" b="0" i="0" u="none" strike="noStrike" cap="none" normalizeH="0" baseline="0" dirty="0" smtClean="0">
              <a:ln>
                <a:noFill/>
              </a:ln>
              <a:solidFill>
                <a:srgbClr val="000000"/>
              </a:solidFill>
              <a:effectLst/>
              <a:latin typeface="+mj-lt"/>
              <a:cs typeface="Arial" pitchFamily="34" charset="0"/>
            </a:endParaRPr>
          </a:p>
        </p:txBody>
      </p:sp>
    </p:spTree>
    <p:extLst>
      <p:ext uri="{BB962C8B-B14F-4D97-AF65-F5344CB8AC3E}">
        <p14:creationId xmlns="" xmlns:p14="http://schemas.microsoft.com/office/powerpoint/2010/main" val="161778081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4">
                                            <p:graphicEl>
                                              <a:dgm id="{8E1AB98D-7377-420C-9EDE-33CFD837BDD3}"/>
                                            </p:graphicEl>
                                          </p:spTgt>
                                        </p:tgtEl>
                                        <p:attrNameLst>
                                          <p:attrName>style.visibility</p:attrName>
                                        </p:attrNameLst>
                                      </p:cBhvr>
                                      <p:to>
                                        <p:strVal val="visible"/>
                                      </p:to>
                                    </p:set>
                                    <p:anim calcmode="lin" valueType="num">
                                      <p:cBhvr additive="base">
                                        <p:cTn id="14" dur="500" fill="hold"/>
                                        <p:tgtEl>
                                          <p:spTgt spid="4">
                                            <p:graphicEl>
                                              <a:dgm id="{8E1AB98D-7377-420C-9EDE-33CFD837BDD3}"/>
                                            </p:graphic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graphicEl>
                                              <a:dgm id="{8E1AB98D-7377-420C-9EDE-33CFD837BDD3}"/>
                                            </p:graphic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4">
                                            <p:graphicEl>
                                              <a:dgm id="{90FD791A-C56C-4822-8E1D-FC8739382837}"/>
                                            </p:graphicEl>
                                          </p:spTgt>
                                        </p:tgtEl>
                                        <p:attrNameLst>
                                          <p:attrName>style.visibility</p:attrName>
                                        </p:attrNameLst>
                                      </p:cBhvr>
                                      <p:to>
                                        <p:strVal val="visible"/>
                                      </p:to>
                                    </p:set>
                                    <p:anim calcmode="lin" valueType="num">
                                      <p:cBhvr additive="base">
                                        <p:cTn id="20" dur="500" fill="hold"/>
                                        <p:tgtEl>
                                          <p:spTgt spid="4">
                                            <p:graphicEl>
                                              <a:dgm id="{90FD791A-C56C-4822-8E1D-FC8739382837}"/>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graphicEl>
                                              <a:dgm id="{90FD791A-C56C-4822-8E1D-FC8739382837}"/>
                                            </p:graphic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4">
                                            <p:graphicEl>
                                              <a:dgm id="{1A35729D-289F-4F33-8484-C0CFC5D2BF79}"/>
                                            </p:graphicEl>
                                          </p:spTgt>
                                        </p:tgtEl>
                                        <p:attrNameLst>
                                          <p:attrName>style.visibility</p:attrName>
                                        </p:attrNameLst>
                                      </p:cBhvr>
                                      <p:to>
                                        <p:strVal val="visible"/>
                                      </p:to>
                                    </p:set>
                                    <p:anim calcmode="lin" valueType="num">
                                      <p:cBhvr additive="base">
                                        <p:cTn id="26" dur="500" fill="hold"/>
                                        <p:tgtEl>
                                          <p:spTgt spid="4">
                                            <p:graphicEl>
                                              <a:dgm id="{1A35729D-289F-4F33-8484-C0CFC5D2BF79}"/>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graphicEl>
                                              <a:dgm id="{1A35729D-289F-4F33-8484-C0CFC5D2BF79}"/>
                                            </p:graphic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4">
                                            <p:graphicEl>
                                              <a:dgm id="{4F31AB7F-4884-41AE-8617-825C8B97C348}"/>
                                            </p:graphicEl>
                                          </p:spTgt>
                                        </p:tgtEl>
                                        <p:attrNameLst>
                                          <p:attrName>style.visibility</p:attrName>
                                        </p:attrNameLst>
                                      </p:cBhvr>
                                      <p:to>
                                        <p:strVal val="visible"/>
                                      </p:to>
                                    </p:set>
                                    <p:anim calcmode="lin" valueType="num">
                                      <p:cBhvr additive="base">
                                        <p:cTn id="32" dur="500" fill="hold"/>
                                        <p:tgtEl>
                                          <p:spTgt spid="4">
                                            <p:graphicEl>
                                              <a:dgm id="{4F31AB7F-4884-41AE-8617-825C8B97C348}"/>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graphicEl>
                                              <a:dgm id="{4F31AB7F-4884-41AE-8617-825C8B97C348}"/>
                                            </p:graphic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circle(in)">
                                      <p:cBhvr>
                                        <p:cTn id="3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rev="1"/>
        </p:bldSub>
      </p:bldGraphic>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836712"/>
            <a:ext cx="8229600" cy="794352"/>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a:r>
              <a:rPr lang="fr-FR" b="1" i="1" dirty="0">
                <a:ln/>
                <a:solidFill>
                  <a:schemeClr val="accent3"/>
                </a:solidFill>
              </a:rPr>
              <a:t>Fréquence des effets indésirables :</a:t>
            </a:r>
            <a:endParaRPr lang="fr-FR" b="1" dirty="0">
              <a:ln/>
              <a:solidFill>
                <a:schemeClr val="accent3"/>
              </a:solidFill>
            </a:endParaRPr>
          </a:p>
        </p:txBody>
      </p:sp>
      <p:graphicFrame>
        <p:nvGraphicFramePr>
          <p:cNvPr id="4" name="Diagramme 3"/>
          <p:cNvGraphicFramePr/>
          <p:nvPr>
            <p:extLst>
              <p:ext uri="{D42A27DB-BD31-4B8C-83A1-F6EECF244321}">
                <p14:modId xmlns="" xmlns:p14="http://schemas.microsoft.com/office/powerpoint/2010/main" val="2206686189"/>
              </p:ext>
            </p:extLst>
          </p:nvPr>
        </p:nvGraphicFramePr>
        <p:xfrm>
          <a:off x="395536" y="1844824"/>
          <a:ext cx="828092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259632" y="2796912"/>
            <a:ext cx="6552728"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500" b="1" dirty="0">
                <a:solidFill>
                  <a:srgbClr val="000000"/>
                </a:solidFill>
              </a:rPr>
              <a:t>&gt; 10</a:t>
            </a:r>
            <a:r>
              <a:rPr lang="fr-FR" sz="2500" b="1" dirty="0" smtClean="0">
                <a:solidFill>
                  <a:srgbClr val="000000"/>
                </a:solidFill>
              </a:rPr>
              <a:t>% </a:t>
            </a:r>
            <a:r>
              <a:rPr lang="fr-FR" sz="2500" dirty="0" smtClean="0">
                <a:solidFill>
                  <a:srgbClr val="000000"/>
                </a:solidFill>
              </a:rPr>
              <a:t>: </a:t>
            </a:r>
            <a:r>
              <a:rPr lang="fr-FR" sz="2500" dirty="0">
                <a:solidFill>
                  <a:srgbClr val="000000"/>
                </a:solidFill>
              </a:rPr>
              <a:t>N/V et </a:t>
            </a:r>
            <a:r>
              <a:rPr lang="fr-FR" sz="2500" dirty="0" smtClean="0">
                <a:solidFill>
                  <a:srgbClr val="000000"/>
                </a:solidFill>
              </a:rPr>
              <a:t>morphiniques</a:t>
            </a:r>
            <a:endParaRPr lang="fr-FR" sz="2500" dirty="0">
              <a:solidFill>
                <a:srgbClr val="000000"/>
              </a:solidFill>
            </a:endParaRPr>
          </a:p>
        </p:txBody>
      </p:sp>
      <p:sp>
        <p:nvSpPr>
          <p:cNvPr id="7" name="Rectangle 6"/>
          <p:cNvSpPr/>
          <p:nvPr/>
        </p:nvSpPr>
        <p:spPr>
          <a:xfrm>
            <a:off x="2123728" y="3767688"/>
            <a:ext cx="482453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300" b="1" dirty="0">
                <a:solidFill>
                  <a:srgbClr val="000000"/>
                </a:solidFill>
              </a:rPr>
              <a:t>1-10%</a:t>
            </a:r>
            <a:r>
              <a:rPr lang="fr-FR" sz="2300" dirty="0">
                <a:solidFill>
                  <a:srgbClr val="000000"/>
                </a:solidFill>
              </a:rPr>
              <a:t> </a:t>
            </a:r>
            <a:r>
              <a:rPr lang="fr-FR" sz="2300" dirty="0" smtClean="0">
                <a:solidFill>
                  <a:srgbClr val="000000"/>
                </a:solidFill>
              </a:rPr>
              <a:t>: </a:t>
            </a:r>
            <a:r>
              <a:rPr lang="fr-FR" sz="2300" dirty="0">
                <a:solidFill>
                  <a:srgbClr val="000000"/>
                </a:solidFill>
              </a:rPr>
              <a:t>IR et </a:t>
            </a:r>
            <a:r>
              <a:rPr lang="fr-FR" sz="2300" dirty="0" smtClean="0">
                <a:solidFill>
                  <a:srgbClr val="000000"/>
                </a:solidFill>
              </a:rPr>
              <a:t>ciclosporine</a:t>
            </a:r>
            <a:endParaRPr lang="fr-FR" sz="2300" dirty="0">
              <a:solidFill>
                <a:srgbClr val="000000"/>
              </a:solidFill>
            </a:endParaRPr>
          </a:p>
        </p:txBody>
      </p:sp>
      <p:sp>
        <p:nvSpPr>
          <p:cNvPr id="9" name="Rectangle 8"/>
          <p:cNvSpPr/>
          <p:nvPr/>
        </p:nvSpPr>
        <p:spPr>
          <a:xfrm>
            <a:off x="2951820" y="4704888"/>
            <a:ext cx="3168352"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a:solidFill>
                  <a:srgbClr val="000000"/>
                </a:solidFill>
              </a:rPr>
              <a:t>0.1-1% </a:t>
            </a:r>
            <a:r>
              <a:rPr lang="fr-FR" sz="2000" dirty="0" smtClean="0">
                <a:solidFill>
                  <a:srgbClr val="000000"/>
                </a:solidFill>
              </a:rPr>
              <a:t>: dlr </a:t>
            </a:r>
            <a:r>
              <a:rPr lang="fr-FR" sz="2000" dirty="0" err="1">
                <a:solidFill>
                  <a:srgbClr val="000000"/>
                </a:solidFill>
              </a:rPr>
              <a:t>abdo</a:t>
            </a:r>
            <a:r>
              <a:rPr lang="fr-FR" sz="2000" dirty="0">
                <a:solidFill>
                  <a:srgbClr val="000000"/>
                </a:solidFill>
              </a:rPr>
              <a:t> et </a:t>
            </a:r>
            <a:r>
              <a:rPr lang="fr-FR" sz="2000" dirty="0" err="1">
                <a:solidFill>
                  <a:srgbClr val="000000"/>
                </a:solidFill>
              </a:rPr>
              <a:t>valsartan</a:t>
            </a:r>
            <a:endParaRPr lang="fr-FR" sz="2000" dirty="0"/>
          </a:p>
        </p:txBody>
      </p:sp>
      <p:sp>
        <p:nvSpPr>
          <p:cNvPr id="10" name="Rectangle 9"/>
          <p:cNvSpPr/>
          <p:nvPr/>
        </p:nvSpPr>
        <p:spPr>
          <a:xfrm>
            <a:off x="3173680" y="5640992"/>
            <a:ext cx="2592288"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a:solidFill>
                  <a:srgbClr val="000000"/>
                </a:solidFill>
              </a:rPr>
              <a:t>0.01-0.1% </a:t>
            </a:r>
            <a:r>
              <a:rPr lang="fr-FR" sz="2000" dirty="0">
                <a:solidFill>
                  <a:srgbClr val="000000"/>
                </a:solidFill>
              </a:rPr>
              <a:t>: photosensibilité et </a:t>
            </a:r>
            <a:r>
              <a:rPr lang="fr-FR" sz="2000" dirty="0" err="1" smtClean="0">
                <a:solidFill>
                  <a:srgbClr val="000000"/>
                </a:solidFill>
              </a:rPr>
              <a:t>biphosphonates</a:t>
            </a:r>
            <a:endParaRPr lang="fr-FR" sz="2000" dirty="0"/>
          </a:p>
        </p:txBody>
      </p:sp>
      <p:sp>
        <p:nvSpPr>
          <p:cNvPr id="11" name="Rectangle 10"/>
          <p:cNvSpPr/>
          <p:nvPr/>
        </p:nvSpPr>
        <p:spPr>
          <a:xfrm>
            <a:off x="3317696" y="5921896"/>
            <a:ext cx="230425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a:solidFill>
                  <a:srgbClr val="000000"/>
                </a:solidFill>
              </a:rPr>
              <a:t>&lt; 0.01%  </a:t>
            </a:r>
            <a:r>
              <a:rPr lang="fr-FR" sz="2000" dirty="0">
                <a:solidFill>
                  <a:srgbClr val="000000"/>
                </a:solidFill>
              </a:rPr>
              <a:t>ex : convulsion et </a:t>
            </a:r>
            <a:r>
              <a:rPr lang="fr-FR" sz="2000" dirty="0" err="1">
                <a:solidFill>
                  <a:srgbClr val="000000"/>
                </a:solidFill>
              </a:rPr>
              <a:t>isotrétinoïne</a:t>
            </a:r>
            <a:endParaRPr lang="fr-FR" sz="2000" dirty="0">
              <a:solidFill>
                <a:srgbClr val="000000"/>
              </a:solidFill>
            </a:endParaRPr>
          </a:p>
        </p:txBody>
      </p:sp>
    </p:spTree>
    <p:extLst>
      <p:ext uri="{BB962C8B-B14F-4D97-AF65-F5344CB8AC3E}">
        <p14:creationId xmlns="" xmlns:p14="http://schemas.microsoft.com/office/powerpoint/2010/main" val="40033338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graphicEl>
                                              <a:dgm id="{399F6FA3-266E-41E0-B581-719F83AACE40}"/>
                                            </p:graphicEl>
                                          </p:spTgt>
                                        </p:tgtEl>
                                        <p:attrNameLst>
                                          <p:attrName>style.visibility</p:attrName>
                                        </p:attrNameLst>
                                      </p:cBhvr>
                                      <p:to>
                                        <p:strVal val="visible"/>
                                      </p:to>
                                    </p:set>
                                    <p:anim calcmode="lin" valueType="num">
                                      <p:cBhvr additive="base">
                                        <p:cTn id="14" dur="500" fill="hold"/>
                                        <p:tgtEl>
                                          <p:spTgt spid="4">
                                            <p:graphicEl>
                                              <a:dgm id="{399F6FA3-266E-41E0-B581-719F83AACE40}"/>
                                            </p:graphic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graphicEl>
                                              <a:dgm id="{399F6FA3-266E-41E0-B581-719F83AACE40}"/>
                                            </p:graphic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graphicEl>
                                              <a:dgm id="{16D49C27-999A-4AA4-AC30-F0DDA1F6DD48}"/>
                                            </p:graphicEl>
                                          </p:spTgt>
                                        </p:tgtEl>
                                        <p:attrNameLst>
                                          <p:attrName>style.visibility</p:attrName>
                                        </p:attrNameLst>
                                      </p:cBhvr>
                                      <p:to>
                                        <p:strVal val="visible"/>
                                      </p:to>
                                    </p:set>
                                    <p:anim calcmode="lin" valueType="num">
                                      <p:cBhvr additive="base">
                                        <p:cTn id="30" dur="500" fill="hold"/>
                                        <p:tgtEl>
                                          <p:spTgt spid="4">
                                            <p:graphicEl>
                                              <a:dgm id="{16D49C27-999A-4AA4-AC30-F0DDA1F6DD48}"/>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dgm id="{16D49C27-999A-4AA4-AC30-F0DDA1F6DD48}"/>
                                            </p:graphic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
                                            <p:graphicEl>
                                              <a:dgm id="{D0E62952-5161-4782-8981-7CDF0677D3F4}"/>
                                            </p:graphicEl>
                                          </p:spTgt>
                                        </p:tgtEl>
                                        <p:attrNameLst>
                                          <p:attrName>style.visibility</p:attrName>
                                        </p:attrNameLst>
                                      </p:cBhvr>
                                      <p:to>
                                        <p:strVal val="visible"/>
                                      </p:to>
                                    </p:set>
                                    <p:anim calcmode="lin" valueType="num">
                                      <p:cBhvr additive="base">
                                        <p:cTn id="46" dur="500" fill="hold"/>
                                        <p:tgtEl>
                                          <p:spTgt spid="4">
                                            <p:graphicEl>
                                              <a:dgm id="{D0E62952-5161-4782-8981-7CDF0677D3F4}"/>
                                            </p:graphic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graphicEl>
                                              <a:dgm id="{D0E62952-5161-4782-8981-7CDF0677D3F4}"/>
                                            </p:graphic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
                                            <p:graphicEl>
                                              <a:dgm id="{ACDF8846-9B35-433C-9709-F1916EE98FF3}"/>
                                            </p:graphicEl>
                                          </p:spTgt>
                                        </p:tgtEl>
                                        <p:attrNameLst>
                                          <p:attrName>style.visibility</p:attrName>
                                        </p:attrNameLst>
                                      </p:cBhvr>
                                      <p:to>
                                        <p:strVal val="visible"/>
                                      </p:to>
                                    </p:set>
                                    <p:anim calcmode="lin" valueType="num">
                                      <p:cBhvr additive="base">
                                        <p:cTn id="62" dur="500" fill="hold"/>
                                        <p:tgtEl>
                                          <p:spTgt spid="4">
                                            <p:graphicEl>
                                              <a:dgm id="{ACDF8846-9B35-433C-9709-F1916EE98FF3}"/>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graphicEl>
                                              <a:dgm id="{ACDF8846-9B35-433C-9709-F1916EE98FF3}"/>
                                            </p:graphic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10"/>
                                        </p:tgtEl>
                                      </p:cBhvr>
                                    </p:animEffect>
                                    <p:set>
                                      <p:cBhvr>
                                        <p:cTn id="73" dur="1" fill="hold">
                                          <p:stCondLst>
                                            <p:cond delay="499"/>
                                          </p:stCondLst>
                                        </p:cTn>
                                        <p:tgtEl>
                                          <p:spTgt spid="10"/>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4">
                                            <p:graphicEl>
                                              <a:dgm id="{CE06151E-07B7-439D-9C7C-69F40A012141}"/>
                                            </p:graphicEl>
                                          </p:spTgt>
                                        </p:tgtEl>
                                        <p:attrNameLst>
                                          <p:attrName>style.visibility</p:attrName>
                                        </p:attrNameLst>
                                      </p:cBhvr>
                                      <p:to>
                                        <p:strVal val="visible"/>
                                      </p:to>
                                    </p:set>
                                    <p:anim calcmode="lin" valueType="num">
                                      <p:cBhvr additive="base">
                                        <p:cTn id="78" dur="500" fill="hold"/>
                                        <p:tgtEl>
                                          <p:spTgt spid="4">
                                            <p:graphicEl>
                                              <a:dgm id="{CE06151E-07B7-439D-9C7C-69F40A012141}"/>
                                            </p:graphicEl>
                                          </p:spTgt>
                                        </p:tgtEl>
                                        <p:attrNameLst>
                                          <p:attrName>ppt_x</p:attrName>
                                        </p:attrNameLst>
                                      </p:cBhvr>
                                      <p:tavLst>
                                        <p:tav tm="0">
                                          <p:val>
                                            <p:strVal val="#ppt_x"/>
                                          </p:val>
                                        </p:tav>
                                        <p:tav tm="100000">
                                          <p:val>
                                            <p:strVal val="#ppt_x"/>
                                          </p:val>
                                        </p:tav>
                                      </p:tavLst>
                                    </p:anim>
                                    <p:anim calcmode="lin" valueType="num">
                                      <p:cBhvr additive="base">
                                        <p:cTn id="79" dur="500" fill="hold"/>
                                        <p:tgtEl>
                                          <p:spTgt spid="4">
                                            <p:graphicEl>
                                              <a:dgm id="{CE06151E-07B7-439D-9C7C-69F40A012141}"/>
                                            </p:graphic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500"/>
                                        <p:tgtEl>
                                          <p:spTgt spid="1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11"/>
                                        </p:tgtEl>
                                      </p:cBhvr>
                                    </p:animEffect>
                                    <p:set>
                                      <p:cBhvr>
                                        <p:cTn id="8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P spid="6" grpId="0" animBg="1"/>
      <p:bldP spid="6" grpId="1" animBg="1"/>
      <p:bldP spid="7" grpId="0" animBg="1"/>
      <p:bldP spid="7" grpId="1" animBg="1"/>
      <p:bldP spid="9" grpId="0" animBg="1"/>
      <p:bldP spid="9" grpId="1" animBg="1"/>
      <p:bldP spid="10" grpId="0" animBg="1"/>
      <p:bldP spid="10" grpId="1" animBg="1"/>
      <p:bldP spid="11"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8229600" cy="854968"/>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4300" b="1" i="1" dirty="0" smtClean="0">
                <a:ln/>
                <a:solidFill>
                  <a:schemeClr val="accent3"/>
                </a:solidFill>
              </a:rPr>
              <a:t>Classification des effets indésirables</a:t>
            </a:r>
            <a:endParaRPr lang="fr-FR" sz="4300" b="1" i="1" dirty="0">
              <a:ln/>
              <a:solidFill>
                <a:schemeClr val="accent3"/>
              </a:solidFill>
            </a:endParaRPr>
          </a:p>
        </p:txBody>
      </p:sp>
      <p:graphicFrame>
        <p:nvGraphicFramePr>
          <p:cNvPr id="4" name="Diagramme 3"/>
          <p:cNvGraphicFramePr/>
          <p:nvPr>
            <p:extLst>
              <p:ext uri="{D42A27DB-BD31-4B8C-83A1-F6EECF244321}">
                <p14:modId xmlns="" xmlns:p14="http://schemas.microsoft.com/office/powerpoint/2010/main" val="46687415"/>
              </p:ext>
            </p:extLst>
          </p:nvPr>
        </p:nvGraphicFramePr>
        <p:xfrm>
          <a:off x="179512" y="1988840"/>
          <a:ext cx="8784976"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509614561"/>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53F6330A-F8B4-46E0-9427-C245AE3BA53A}"/>
                                            </p:graphicEl>
                                          </p:spTgt>
                                        </p:tgtEl>
                                        <p:attrNameLst>
                                          <p:attrName>style.visibility</p:attrName>
                                        </p:attrNameLst>
                                      </p:cBhvr>
                                      <p:to>
                                        <p:strVal val="visible"/>
                                      </p:to>
                                    </p:set>
                                    <p:animEffect transition="in" filter="fade">
                                      <p:cBhvr>
                                        <p:cTn id="14" dur="1000"/>
                                        <p:tgtEl>
                                          <p:spTgt spid="4">
                                            <p:graphicEl>
                                              <a:dgm id="{53F6330A-F8B4-46E0-9427-C245AE3BA53A}"/>
                                            </p:graphicEl>
                                          </p:spTgt>
                                        </p:tgtEl>
                                      </p:cBhvr>
                                    </p:animEffect>
                                    <p:anim calcmode="lin" valueType="num">
                                      <p:cBhvr>
                                        <p:cTn id="15" dur="1000" fill="hold"/>
                                        <p:tgtEl>
                                          <p:spTgt spid="4">
                                            <p:graphicEl>
                                              <a:dgm id="{53F6330A-F8B4-46E0-9427-C245AE3BA53A}"/>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53F6330A-F8B4-46E0-9427-C245AE3BA53A}"/>
                                            </p:graphic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
                                            <p:graphicEl>
                                              <a:dgm id="{E65B0A40-8721-4340-8503-EB260EB34BDE}"/>
                                            </p:graphicEl>
                                          </p:spTgt>
                                        </p:tgtEl>
                                        <p:attrNameLst>
                                          <p:attrName>style.visibility</p:attrName>
                                        </p:attrNameLst>
                                      </p:cBhvr>
                                      <p:to>
                                        <p:strVal val="visible"/>
                                      </p:to>
                                    </p:set>
                                    <p:animEffect transition="in" filter="fade">
                                      <p:cBhvr>
                                        <p:cTn id="20" dur="1000"/>
                                        <p:tgtEl>
                                          <p:spTgt spid="4">
                                            <p:graphicEl>
                                              <a:dgm id="{E65B0A40-8721-4340-8503-EB260EB34BDE}"/>
                                            </p:graphicEl>
                                          </p:spTgt>
                                        </p:tgtEl>
                                      </p:cBhvr>
                                    </p:animEffect>
                                    <p:anim calcmode="lin" valueType="num">
                                      <p:cBhvr>
                                        <p:cTn id="21" dur="1000" fill="hold"/>
                                        <p:tgtEl>
                                          <p:spTgt spid="4">
                                            <p:graphicEl>
                                              <a:dgm id="{E65B0A40-8721-4340-8503-EB260EB34BDE}"/>
                                            </p:graphicEl>
                                          </p:spTgt>
                                        </p:tgtEl>
                                        <p:attrNameLst>
                                          <p:attrName>ppt_x</p:attrName>
                                        </p:attrNameLst>
                                      </p:cBhvr>
                                      <p:tavLst>
                                        <p:tav tm="0">
                                          <p:val>
                                            <p:strVal val="#ppt_x"/>
                                          </p:val>
                                        </p:tav>
                                        <p:tav tm="100000">
                                          <p:val>
                                            <p:strVal val="#ppt_x"/>
                                          </p:val>
                                        </p:tav>
                                      </p:tavLst>
                                    </p:anim>
                                    <p:anim calcmode="lin" valueType="num">
                                      <p:cBhvr>
                                        <p:cTn id="22" dur="1000" fill="hold"/>
                                        <p:tgtEl>
                                          <p:spTgt spid="4">
                                            <p:graphicEl>
                                              <a:dgm id="{E65B0A40-8721-4340-8503-EB260EB34BDE}"/>
                                            </p:graphic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
                                            <p:graphicEl>
                                              <a:dgm id="{60AA1C76-4193-4068-B35A-1C2409EEAEE0}"/>
                                            </p:graphicEl>
                                          </p:spTgt>
                                        </p:tgtEl>
                                        <p:attrNameLst>
                                          <p:attrName>style.visibility</p:attrName>
                                        </p:attrNameLst>
                                      </p:cBhvr>
                                      <p:to>
                                        <p:strVal val="visible"/>
                                      </p:to>
                                    </p:set>
                                    <p:animEffect transition="in" filter="fade">
                                      <p:cBhvr>
                                        <p:cTn id="26" dur="1000"/>
                                        <p:tgtEl>
                                          <p:spTgt spid="4">
                                            <p:graphicEl>
                                              <a:dgm id="{60AA1C76-4193-4068-B35A-1C2409EEAEE0}"/>
                                            </p:graphicEl>
                                          </p:spTgt>
                                        </p:tgtEl>
                                      </p:cBhvr>
                                    </p:animEffect>
                                    <p:anim calcmode="lin" valueType="num">
                                      <p:cBhvr>
                                        <p:cTn id="27" dur="1000" fill="hold"/>
                                        <p:tgtEl>
                                          <p:spTgt spid="4">
                                            <p:graphicEl>
                                              <a:dgm id="{60AA1C76-4193-4068-B35A-1C2409EEAEE0}"/>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60AA1C76-4193-4068-B35A-1C2409EEAEE0}"/>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graphicEl>
                                              <a:dgm id="{64ACBF54-61D4-4708-B9BD-1C56F54FF23B}"/>
                                            </p:graphicEl>
                                          </p:spTgt>
                                        </p:tgtEl>
                                        <p:attrNameLst>
                                          <p:attrName>style.visibility</p:attrName>
                                        </p:attrNameLst>
                                      </p:cBhvr>
                                      <p:to>
                                        <p:strVal val="visible"/>
                                      </p:to>
                                    </p:set>
                                    <p:animEffect transition="in" filter="fade">
                                      <p:cBhvr>
                                        <p:cTn id="33" dur="1000"/>
                                        <p:tgtEl>
                                          <p:spTgt spid="4">
                                            <p:graphicEl>
                                              <a:dgm id="{64ACBF54-61D4-4708-B9BD-1C56F54FF23B}"/>
                                            </p:graphicEl>
                                          </p:spTgt>
                                        </p:tgtEl>
                                      </p:cBhvr>
                                    </p:animEffect>
                                    <p:anim calcmode="lin" valueType="num">
                                      <p:cBhvr>
                                        <p:cTn id="34" dur="1000" fill="hold"/>
                                        <p:tgtEl>
                                          <p:spTgt spid="4">
                                            <p:graphicEl>
                                              <a:dgm id="{64ACBF54-61D4-4708-B9BD-1C56F54FF23B}"/>
                                            </p:graphicEl>
                                          </p:spTgt>
                                        </p:tgtEl>
                                        <p:attrNameLst>
                                          <p:attrName>ppt_x</p:attrName>
                                        </p:attrNameLst>
                                      </p:cBhvr>
                                      <p:tavLst>
                                        <p:tav tm="0">
                                          <p:val>
                                            <p:strVal val="#ppt_x"/>
                                          </p:val>
                                        </p:tav>
                                        <p:tav tm="100000">
                                          <p:val>
                                            <p:strVal val="#ppt_x"/>
                                          </p:val>
                                        </p:tav>
                                      </p:tavLst>
                                    </p:anim>
                                    <p:anim calcmode="lin" valueType="num">
                                      <p:cBhvr>
                                        <p:cTn id="35" dur="1000" fill="hold"/>
                                        <p:tgtEl>
                                          <p:spTgt spid="4">
                                            <p:graphicEl>
                                              <a:dgm id="{64ACBF54-61D4-4708-B9BD-1C56F54FF23B}"/>
                                            </p:graphic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4">
                                            <p:graphicEl>
                                              <a:dgm id="{8DAB9F7A-0014-465A-8F15-FEB99DC03BD0}"/>
                                            </p:graphicEl>
                                          </p:spTgt>
                                        </p:tgtEl>
                                        <p:attrNameLst>
                                          <p:attrName>style.visibility</p:attrName>
                                        </p:attrNameLst>
                                      </p:cBhvr>
                                      <p:to>
                                        <p:strVal val="visible"/>
                                      </p:to>
                                    </p:set>
                                    <p:animEffect transition="in" filter="fade">
                                      <p:cBhvr>
                                        <p:cTn id="39" dur="1000"/>
                                        <p:tgtEl>
                                          <p:spTgt spid="4">
                                            <p:graphicEl>
                                              <a:dgm id="{8DAB9F7A-0014-465A-8F15-FEB99DC03BD0}"/>
                                            </p:graphicEl>
                                          </p:spTgt>
                                        </p:tgtEl>
                                      </p:cBhvr>
                                    </p:animEffect>
                                    <p:anim calcmode="lin" valueType="num">
                                      <p:cBhvr>
                                        <p:cTn id="40" dur="1000" fill="hold"/>
                                        <p:tgtEl>
                                          <p:spTgt spid="4">
                                            <p:graphicEl>
                                              <a:dgm id="{8DAB9F7A-0014-465A-8F15-FEB99DC03BD0}"/>
                                            </p:graphicEl>
                                          </p:spTgt>
                                        </p:tgtEl>
                                        <p:attrNameLst>
                                          <p:attrName>ppt_x</p:attrName>
                                        </p:attrNameLst>
                                      </p:cBhvr>
                                      <p:tavLst>
                                        <p:tav tm="0">
                                          <p:val>
                                            <p:strVal val="#ppt_x"/>
                                          </p:val>
                                        </p:tav>
                                        <p:tav tm="100000">
                                          <p:val>
                                            <p:strVal val="#ppt_x"/>
                                          </p:val>
                                        </p:tav>
                                      </p:tavLst>
                                    </p:anim>
                                    <p:anim calcmode="lin" valueType="num">
                                      <p:cBhvr>
                                        <p:cTn id="41" dur="1000" fill="hold"/>
                                        <p:tgtEl>
                                          <p:spTgt spid="4">
                                            <p:graphicEl>
                                              <a:dgm id="{8DAB9F7A-0014-465A-8F15-FEB99DC03BD0}"/>
                                            </p:graphicEl>
                                          </p:spTgt>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2" presetClass="entr" presetSubtype="0" fill="hold" grpId="0" nodeType="afterEffect">
                                  <p:stCondLst>
                                    <p:cond delay="0"/>
                                  </p:stCondLst>
                                  <p:childTnLst>
                                    <p:set>
                                      <p:cBhvr>
                                        <p:cTn id="44" dur="1" fill="hold">
                                          <p:stCondLst>
                                            <p:cond delay="0"/>
                                          </p:stCondLst>
                                        </p:cTn>
                                        <p:tgtEl>
                                          <p:spTgt spid="4">
                                            <p:graphicEl>
                                              <a:dgm id="{856811D5-2ED6-4233-99C2-9BB3ADA93190}"/>
                                            </p:graphicEl>
                                          </p:spTgt>
                                        </p:tgtEl>
                                        <p:attrNameLst>
                                          <p:attrName>style.visibility</p:attrName>
                                        </p:attrNameLst>
                                      </p:cBhvr>
                                      <p:to>
                                        <p:strVal val="visible"/>
                                      </p:to>
                                    </p:set>
                                    <p:animEffect transition="in" filter="fade">
                                      <p:cBhvr>
                                        <p:cTn id="45" dur="1000"/>
                                        <p:tgtEl>
                                          <p:spTgt spid="4">
                                            <p:graphicEl>
                                              <a:dgm id="{856811D5-2ED6-4233-99C2-9BB3ADA93190}"/>
                                            </p:graphicEl>
                                          </p:spTgt>
                                        </p:tgtEl>
                                      </p:cBhvr>
                                    </p:animEffect>
                                    <p:anim calcmode="lin" valueType="num">
                                      <p:cBhvr>
                                        <p:cTn id="46" dur="1000" fill="hold"/>
                                        <p:tgtEl>
                                          <p:spTgt spid="4">
                                            <p:graphicEl>
                                              <a:dgm id="{856811D5-2ED6-4233-99C2-9BB3ADA93190}"/>
                                            </p:graphicEl>
                                          </p:spTgt>
                                        </p:tgtEl>
                                        <p:attrNameLst>
                                          <p:attrName>ppt_x</p:attrName>
                                        </p:attrNameLst>
                                      </p:cBhvr>
                                      <p:tavLst>
                                        <p:tav tm="0">
                                          <p:val>
                                            <p:strVal val="#ppt_x"/>
                                          </p:val>
                                        </p:tav>
                                        <p:tav tm="100000">
                                          <p:val>
                                            <p:strVal val="#ppt_x"/>
                                          </p:val>
                                        </p:tav>
                                      </p:tavLst>
                                    </p:anim>
                                    <p:anim calcmode="lin" valueType="num">
                                      <p:cBhvr>
                                        <p:cTn id="47" dur="1000" fill="hold"/>
                                        <p:tgtEl>
                                          <p:spTgt spid="4">
                                            <p:graphicEl>
                                              <a:dgm id="{856811D5-2ED6-4233-99C2-9BB3ADA9319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1619675" y="980729"/>
            <a:ext cx="5904649" cy="5343871"/>
            <a:chOff x="1619675" y="980729"/>
            <a:chExt cx="5904649" cy="5343871"/>
          </a:xfrm>
          <a:solidFill>
            <a:schemeClr val="accent3">
              <a:lumMod val="40000"/>
              <a:lumOff val="60000"/>
            </a:schemeClr>
          </a:solidFill>
        </p:grpSpPr>
        <p:sp>
          <p:nvSpPr>
            <p:cNvPr id="6" name="Forme libre 5"/>
            <p:cNvSpPr/>
            <p:nvPr/>
          </p:nvSpPr>
          <p:spPr>
            <a:xfrm>
              <a:off x="2635010" y="3652664"/>
              <a:ext cx="666060" cy="1269169"/>
            </a:xfrm>
            <a:custGeom>
              <a:avLst/>
              <a:gdLst>
                <a:gd name="connsiteX0" fmla="*/ 0 w 666060"/>
                <a:gd name="connsiteY0" fmla="*/ 0 h 1269169"/>
                <a:gd name="connsiteX1" fmla="*/ 333030 w 666060"/>
                <a:gd name="connsiteY1" fmla="*/ 0 h 1269169"/>
                <a:gd name="connsiteX2" fmla="*/ 333030 w 666060"/>
                <a:gd name="connsiteY2" fmla="*/ 1269169 h 1269169"/>
                <a:gd name="connsiteX3" fmla="*/ 666060 w 666060"/>
                <a:gd name="connsiteY3" fmla="*/ 1269169 h 1269169"/>
              </a:gdLst>
              <a:ahLst/>
              <a:cxnLst>
                <a:cxn ang="0">
                  <a:pos x="connsiteX0" y="connsiteY0"/>
                </a:cxn>
                <a:cxn ang="0">
                  <a:pos x="connsiteX1" y="connsiteY1"/>
                </a:cxn>
                <a:cxn ang="0">
                  <a:pos x="connsiteX2" y="connsiteY2"/>
                </a:cxn>
                <a:cxn ang="0">
                  <a:pos x="connsiteX3" y="connsiteY3"/>
                </a:cxn>
              </a:cxnLst>
              <a:rect l="l" t="t" r="r" b="b"/>
              <a:pathLst>
                <a:path w="666060" h="1269169">
                  <a:moveTo>
                    <a:pt x="0" y="0"/>
                  </a:moveTo>
                  <a:lnTo>
                    <a:pt x="333030" y="0"/>
                  </a:lnTo>
                  <a:lnTo>
                    <a:pt x="333030" y="1269169"/>
                  </a:lnTo>
                  <a:lnTo>
                    <a:pt x="666060" y="1269169"/>
                  </a:lnTo>
                </a:path>
              </a:pathLst>
            </a:custGeom>
            <a:grp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9897" tIns="598752" rIns="309897" bIns="598751" numCol="1" spcCol="1270" anchor="ctr" anchorCtr="0">
              <a:noAutofit/>
            </a:bodyPr>
            <a:lstStyle/>
            <a:p>
              <a:pPr lvl="0" algn="ctr" defTabSz="222250">
                <a:lnSpc>
                  <a:spcPct val="90000"/>
                </a:lnSpc>
                <a:spcBef>
                  <a:spcPct val="0"/>
                </a:spcBef>
                <a:spcAft>
                  <a:spcPct val="35000"/>
                </a:spcAft>
              </a:pPr>
              <a:endParaRPr lang="fr-FR" sz="500" kern="1200"/>
            </a:p>
          </p:txBody>
        </p:sp>
        <p:sp>
          <p:nvSpPr>
            <p:cNvPr id="7" name="Forme libre 6"/>
            <p:cNvSpPr/>
            <p:nvPr/>
          </p:nvSpPr>
          <p:spPr>
            <a:xfrm>
              <a:off x="2635010" y="3606945"/>
              <a:ext cx="666060" cy="91440"/>
            </a:xfrm>
            <a:custGeom>
              <a:avLst/>
              <a:gdLst>
                <a:gd name="connsiteX0" fmla="*/ 0 w 666060"/>
                <a:gd name="connsiteY0" fmla="*/ 45720 h 91440"/>
                <a:gd name="connsiteX1" fmla="*/ 666060 w 666060"/>
                <a:gd name="connsiteY1" fmla="*/ 45720 h 91440"/>
              </a:gdLst>
              <a:ahLst/>
              <a:cxnLst>
                <a:cxn ang="0">
                  <a:pos x="connsiteX0" y="connsiteY0"/>
                </a:cxn>
                <a:cxn ang="0">
                  <a:pos x="connsiteX1" y="connsiteY1"/>
                </a:cxn>
              </a:cxnLst>
              <a:rect l="l" t="t" r="r" b="b"/>
              <a:pathLst>
                <a:path w="666060" h="91440">
                  <a:moveTo>
                    <a:pt x="0" y="45720"/>
                  </a:moveTo>
                  <a:lnTo>
                    <a:pt x="666060" y="45720"/>
                  </a:lnTo>
                </a:path>
              </a:pathLst>
            </a:custGeom>
            <a:grp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29079" tIns="29068" rIns="329078" bIns="29069" numCol="1" spcCol="1270" anchor="ctr" anchorCtr="0">
              <a:noAutofit/>
            </a:bodyPr>
            <a:lstStyle/>
            <a:p>
              <a:pPr lvl="0" algn="ctr" defTabSz="222250">
                <a:lnSpc>
                  <a:spcPct val="90000"/>
                </a:lnSpc>
                <a:spcBef>
                  <a:spcPct val="0"/>
                </a:spcBef>
                <a:spcAft>
                  <a:spcPct val="35000"/>
                </a:spcAft>
              </a:pPr>
              <a:endParaRPr lang="fr-FR" sz="500" kern="1200"/>
            </a:p>
          </p:txBody>
        </p:sp>
        <p:sp>
          <p:nvSpPr>
            <p:cNvPr id="8" name="Forme libre 7"/>
            <p:cNvSpPr/>
            <p:nvPr/>
          </p:nvSpPr>
          <p:spPr>
            <a:xfrm>
              <a:off x="2635010" y="2383495"/>
              <a:ext cx="666060" cy="1269169"/>
            </a:xfrm>
            <a:custGeom>
              <a:avLst/>
              <a:gdLst>
                <a:gd name="connsiteX0" fmla="*/ 0 w 666060"/>
                <a:gd name="connsiteY0" fmla="*/ 1269169 h 1269169"/>
                <a:gd name="connsiteX1" fmla="*/ 333030 w 666060"/>
                <a:gd name="connsiteY1" fmla="*/ 1269169 h 1269169"/>
                <a:gd name="connsiteX2" fmla="*/ 333030 w 666060"/>
                <a:gd name="connsiteY2" fmla="*/ 0 h 1269169"/>
                <a:gd name="connsiteX3" fmla="*/ 666060 w 666060"/>
                <a:gd name="connsiteY3" fmla="*/ 0 h 1269169"/>
              </a:gdLst>
              <a:ahLst/>
              <a:cxnLst>
                <a:cxn ang="0">
                  <a:pos x="connsiteX0" y="connsiteY0"/>
                </a:cxn>
                <a:cxn ang="0">
                  <a:pos x="connsiteX1" y="connsiteY1"/>
                </a:cxn>
                <a:cxn ang="0">
                  <a:pos x="connsiteX2" y="connsiteY2"/>
                </a:cxn>
                <a:cxn ang="0">
                  <a:pos x="connsiteX3" y="connsiteY3"/>
                </a:cxn>
              </a:cxnLst>
              <a:rect l="l" t="t" r="r" b="b"/>
              <a:pathLst>
                <a:path w="666060" h="1269169">
                  <a:moveTo>
                    <a:pt x="0" y="1269169"/>
                  </a:moveTo>
                  <a:lnTo>
                    <a:pt x="333030" y="1269169"/>
                  </a:lnTo>
                  <a:lnTo>
                    <a:pt x="333030" y="0"/>
                  </a:lnTo>
                  <a:lnTo>
                    <a:pt x="666060" y="0"/>
                  </a:lnTo>
                </a:path>
              </a:pathLst>
            </a:custGeom>
            <a:grp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9897" tIns="598752" rIns="309897" bIns="598751" numCol="1" spcCol="1270" anchor="ctr" anchorCtr="0">
              <a:noAutofit/>
            </a:bodyPr>
            <a:lstStyle/>
            <a:p>
              <a:pPr lvl="0" algn="ctr" defTabSz="222250">
                <a:lnSpc>
                  <a:spcPct val="90000"/>
                </a:lnSpc>
                <a:spcBef>
                  <a:spcPct val="0"/>
                </a:spcBef>
                <a:spcAft>
                  <a:spcPct val="35000"/>
                </a:spcAft>
              </a:pPr>
              <a:endParaRPr lang="fr-FR" sz="500" kern="1200"/>
            </a:p>
          </p:txBody>
        </p:sp>
        <p:sp>
          <p:nvSpPr>
            <p:cNvPr id="9" name="Forme libre 8"/>
            <p:cNvSpPr/>
            <p:nvPr/>
          </p:nvSpPr>
          <p:spPr>
            <a:xfrm rot="16200000">
              <a:off x="-544593" y="3144997"/>
              <a:ext cx="5343871" cy="1015335"/>
            </a:xfrm>
            <a:custGeom>
              <a:avLst/>
              <a:gdLst>
                <a:gd name="connsiteX0" fmla="*/ 0 w 5343871"/>
                <a:gd name="connsiteY0" fmla="*/ 0 h 1015335"/>
                <a:gd name="connsiteX1" fmla="*/ 5343871 w 5343871"/>
                <a:gd name="connsiteY1" fmla="*/ 0 h 1015335"/>
                <a:gd name="connsiteX2" fmla="*/ 5343871 w 5343871"/>
                <a:gd name="connsiteY2" fmla="*/ 1015335 h 1015335"/>
                <a:gd name="connsiteX3" fmla="*/ 0 w 5343871"/>
                <a:gd name="connsiteY3" fmla="*/ 1015335 h 1015335"/>
                <a:gd name="connsiteX4" fmla="*/ 0 w 5343871"/>
                <a:gd name="connsiteY4" fmla="*/ 0 h 1015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871" h="1015335">
                  <a:moveTo>
                    <a:pt x="0" y="0"/>
                  </a:moveTo>
                  <a:lnTo>
                    <a:pt x="5343871" y="0"/>
                  </a:lnTo>
                  <a:lnTo>
                    <a:pt x="5343871" y="1015335"/>
                  </a:lnTo>
                  <a:lnTo>
                    <a:pt x="0" y="1015335"/>
                  </a:lnTo>
                  <a:lnTo>
                    <a:pt x="0" y="0"/>
                  </a:ln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4" tIns="41275" rIns="41275" bIns="41275" numCol="1" spcCol="1270" anchor="ctr" anchorCtr="0">
              <a:noAutofit/>
            </a:bodyPr>
            <a:lstStyle/>
            <a:p>
              <a:pPr lvl="0" algn="ctr" defTabSz="2889250">
                <a:lnSpc>
                  <a:spcPct val="90000"/>
                </a:lnSpc>
                <a:spcBef>
                  <a:spcPct val="0"/>
                </a:spcBef>
                <a:spcAft>
                  <a:spcPct val="35000"/>
                </a:spcAft>
              </a:pPr>
              <a:r>
                <a:rPr lang="fr-FR" sz="6500" b="1" i="1" kern="1200" dirty="0" smtClean="0">
                  <a:solidFill>
                    <a:schemeClr val="accent3">
                      <a:lumMod val="75000"/>
                    </a:schemeClr>
                  </a:solidFill>
                </a:rPr>
                <a:t>EI prévisibles</a:t>
              </a:r>
              <a:endParaRPr lang="fr-FR" sz="6500" b="1" i="1" kern="1200" dirty="0">
                <a:solidFill>
                  <a:schemeClr val="accent3">
                    <a:lumMod val="75000"/>
                  </a:schemeClr>
                </a:solidFill>
              </a:endParaRPr>
            </a:p>
          </p:txBody>
        </p:sp>
        <p:sp>
          <p:nvSpPr>
            <p:cNvPr id="10" name="Forme libre 9"/>
            <p:cNvSpPr/>
            <p:nvPr/>
          </p:nvSpPr>
          <p:spPr>
            <a:xfrm>
              <a:off x="3301070" y="1875827"/>
              <a:ext cx="4223254" cy="1015335"/>
            </a:xfrm>
            <a:custGeom>
              <a:avLst/>
              <a:gdLst>
                <a:gd name="connsiteX0" fmla="*/ 0 w 4223254"/>
                <a:gd name="connsiteY0" fmla="*/ 0 h 1015335"/>
                <a:gd name="connsiteX1" fmla="*/ 4223254 w 4223254"/>
                <a:gd name="connsiteY1" fmla="*/ 0 h 1015335"/>
                <a:gd name="connsiteX2" fmla="*/ 4223254 w 4223254"/>
                <a:gd name="connsiteY2" fmla="*/ 1015335 h 1015335"/>
                <a:gd name="connsiteX3" fmla="*/ 0 w 4223254"/>
                <a:gd name="connsiteY3" fmla="*/ 1015335 h 1015335"/>
                <a:gd name="connsiteX4" fmla="*/ 0 w 4223254"/>
                <a:gd name="connsiteY4" fmla="*/ 0 h 1015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3254" h="1015335">
                  <a:moveTo>
                    <a:pt x="0" y="0"/>
                  </a:moveTo>
                  <a:lnTo>
                    <a:pt x="4223254" y="0"/>
                  </a:lnTo>
                  <a:lnTo>
                    <a:pt x="4223254" y="1015335"/>
                  </a:lnTo>
                  <a:lnTo>
                    <a:pt x="0" y="1015335"/>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algn="ctr" defTabSz="1511300">
                <a:lnSpc>
                  <a:spcPct val="90000"/>
                </a:lnSpc>
                <a:spcBef>
                  <a:spcPct val="0"/>
                </a:spcBef>
                <a:spcAft>
                  <a:spcPct val="35000"/>
                </a:spcAft>
              </a:pPr>
              <a:endParaRPr lang="fr-FR" sz="3400" dirty="0" smtClean="0"/>
            </a:p>
            <a:p>
              <a:pPr algn="ctr" defTabSz="1511300">
                <a:lnSpc>
                  <a:spcPct val="90000"/>
                </a:lnSpc>
                <a:spcBef>
                  <a:spcPct val="0"/>
                </a:spcBef>
                <a:spcAft>
                  <a:spcPct val="35000"/>
                </a:spcAft>
              </a:pPr>
              <a:r>
                <a:rPr lang="fr-FR" sz="3400" dirty="0" smtClean="0"/>
                <a:t>Létalité </a:t>
              </a:r>
              <a:r>
                <a:rPr lang="fr-FR" sz="3400" dirty="0"/>
                <a:t>faible</a:t>
              </a:r>
            </a:p>
            <a:p>
              <a:pPr lvl="0" algn="ctr" defTabSz="1511300">
                <a:lnSpc>
                  <a:spcPct val="90000"/>
                </a:lnSpc>
                <a:spcBef>
                  <a:spcPct val="0"/>
                </a:spcBef>
                <a:spcAft>
                  <a:spcPct val="35000"/>
                </a:spcAft>
              </a:pPr>
              <a:endParaRPr lang="fr-FR" sz="3400" kern="1200" dirty="0"/>
            </a:p>
          </p:txBody>
        </p:sp>
        <p:sp>
          <p:nvSpPr>
            <p:cNvPr id="11" name="Forme libre 10"/>
            <p:cNvSpPr/>
            <p:nvPr/>
          </p:nvSpPr>
          <p:spPr>
            <a:xfrm>
              <a:off x="3301070" y="3144997"/>
              <a:ext cx="4223254" cy="1015335"/>
            </a:xfrm>
            <a:custGeom>
              <a:avLst/>
              <a:gdLst>
                <a:gd name="connsiteX0" fmla="*/ 0 w 4223254"/>
                <a:gd name="connsiteY0" fmla="*/ 0 h 1015335"/>
                <a:gd name="connsiteX1" fmla="*/ 4223254 w 4223254"/>
                <a:gd name="connsiteY1" fmla="*/ 0 h 1015335"/>
                <a:gd name="connsiteX2" fmla="*/ 4223254 w 4223254"/>
                <a:gd name="connsiteY2" fmla="*/ 1015335 h 1015335"/>
                <a:gd name="connsiteX3" fmla="*/ 0 w 4223254"/>
                <a:gd name="connsiteY3" fmla="*/ 1015335 h 1015335"/>
                <a:gd name="connsiteX4" fmla="*/ 0 w 4223254"/>
                <a:gd name="connsiteY4" fmla="*/ 0 h 1015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3254" h="1015335">
                  <a:moveTo>
                    <a:pt x="0" y="0"/>
                  </a:moveTo>
                  <a:lnTo>
                    <a:pt x="4223254" y="0"/>
                  </a:lnTo>
                  <a:lnTo>
                    <a:pt x="4223254" y="1015335"/>
                  </a:lnTo>
                  <a:lnTo>
                    <a:pt x="0" y="1015335"/>
                  </a:lnTo>
                  <a:lnTo>
                    <a:pt x="0" y="0"/>
                  </a:lnTo>
                  <a:close/>
                </a:path>
              </a:pathLst>
            </a:cu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fr-FR" sz="3400" kern="1200" dirty="0" smtClean="0"/>
                <a:t>Liés aux propriétés pharmacologiques</a:t>
              </a:r>
              <a:endParaRPr lang="fr-FR" sz="3400" kern="1200" dirty="0"/>
            </a:p>
          </p:txBody>
        </p:sp>
        <p:sp>
          <p:nvSpPr>
            <p:cNvPr id="12" name="Forme libre 11"/>
            <p:cNvSpPr/>
            <p:nvPr/>
          </p:nvSpPr>
          <p:spPr>
            <a:xfrm>
              <a:off x="3301070" y="4414166"/>
              <a:ext cx="4223254" cy="1015335"/>
            </a:xfrm>
            <a:custGeom>
              <a:avLst/>
              <a:gdLst>
                <a:gd name="connsiteX0" fmla="*/ 0 w 4223254"/>
                <a:gd name="connsiteY0" fmla="*/ 0 h 1015335"/>
                <a:gd name="connsiteX1" fmla="*/ 4223254 w 4223254"/>
                <a:gd name="connsiteY1" fmla="*/ 0 h 1015335"/>
                <a:gd name="connsiteX2" fmla="*/ 4223254 w 4223254"/>
                <a:gd name="connsiteY2" fmla="*/ 1015335 h 1015335"/>
                <a:gd name="connsiteX3" fmla="*/ 0 w 4223254"/>
                <a:gd name="connsiteY3" fmla="*/ 1015335 h 1015335"/>
                <a:gd name="connsiteX4" fmla="*/ 0 w 4223254"/>
                <a:gd name="connsiteY4" fmla="*/ 0 h 1015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3254" h="1015335">
                  <a:moveTo>
                    <a:pt x="0" y="0"/>
                  </a:moveTo>
                  <a:lnTo>
                    <a:pt x="4223254" y="0"/>
                  </a:lnTo>
                  <a:lnTo>
                    <a:pt x="4223254" y="1015335"/>
                  </a:lnTo>
                  <a:lnTo>
                    <a:pt x="0" y="1015335"/>
                  </a:lnTo>
                  <a:lnTo>
                    <a:pt x="0" y="0"/>
                  </a:ln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fr-FR" sz="3400" kern="1200" dirty="0" smtClean="0"/>
                <a:t>Dose-dépendants</a:t>
              </a:r>
              <a:endParaRPr lang="fr-FR" sz="3400" kern="1200" dirty="0"/>
            </a:p>
          </p:txBody>
        </p:sp>
      </p:grpSp>
      <p:sp>
        <p:nvSpPr>
          <p:cNvPr id="13" name="Forme libre 12"/>
          <p:cNvSpPr/>
          <p:nvPr/>
        </p:nvSpPr>
        <p:spPr>
          <a:xfrm>
            <a:off x="2646491" y="4920657"/>
            <a:ext cx="666060" cy="1269169"/>
          </a:xfrm>
          <a:custGeom>
            <a:avLst/>
            <a:gdLst>
              <a:gd name="connsiteX0" fmla="*/ 0 w 666060"/>
              <a:gd name="connsiteY0" fmla="*/ 0 h 1269169"/>
              <a:gd name="connsiteX1" fmla="*/ 333030 w 666060"/>
              <a:gd name="connsiteY1" fmla="*/ 0 h 1269169"/>
              <a:gd name="connsiteX2" fmla="*/ 333030 w 666060"/>
              <a:gd name="connsiteY2" fmla="*/ 1269169 h 1269169"/>
              <a:gd name="connsiteX3" fmla="*/ 666060 w 666060"/>
              <a:gd name="connsiteY3" fmla="*/ 1269169 h 1269169"/>
            </a:gdLst>
            <a:ahLst/>
            <a:cxnLst>
              <a:cxn ang="0">
                <a:pos x="connsiteX0" y="connsiteY0"/>
              </a:cxn>
              <a:cxn ang="0">
                <a:pos x="connsiteX1" y="connsiteY1"/>
              </a:cxn>
              <a:cxn ang="0">
                <a:pos x="connsiteX2" y="connsiteY2"/>
              </a:cxn>
              <a:cxn ang="0">
                <a:pos x="connsiteX3" y="connsiteY3"/>
              </a:cxn>
            </a:cxnLst>
            <a:rect l="l" t="t" r="r" b="b"/>
            <a:pathLst>
              <a:path w="666060" h="1269169">
                <a:moveTo>
                  <a:pt x="0" y="0"/>
                </a:moveTo>
                <a:lnTo>
                  <a:pt x="333030" y="0"/>
                </a:lnTo>
                <a:lnTo>
                  <a:pt x="333030" y="1269169"/>
                </a:lnTo>
                <a:lnTo>
                  <a:pt x="666060" y="126916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9897" tIns="598752" rIns="309897" bIns="598751" numCol="1" spcCol="1270" anchor="ctr" anchorCtr="0">
            <a:noAutofit/>
          </a:bodyPr>
          <a:lstStyle/>
          <a:p>
            <a:pPr lvl="0" algn="ctr" defTabSz="222250">
              <a:lnSpc>
                <a:spcPct val="90000"/>
              </a:lnSpc>
              <a:spcBef>
                <a:spcPct val="0"/>
              </a:spcBef>
              <a:spcAft>
                <a:spcPct val="35000"/>
              </a:spcAft>
            </a:pPr>
            <a:endParaRPr lang="fr-FR" sz="500" kern="1200"/>
          </a:p>
        </p:txBody>
      </p:sp>
      <p:sp>
        <p:nvSpPr>
          <p:cNvPr id="14" name="Forme libre 13"/>
          <p:cNvSpPr/>
          <p:nvPr/>
        </p:nvSpPr>
        <p:spPr>
          <a:xfrm>
            <a:off x="3301070" y="5682158"/>
            <a:ext cx="4223254" cy="1015335"/>
          </a:xfrm>
          <a:custGeom>
            <a:avLst/>
            <a:gdLst>
              <a:gd name="connsiteX0" fmla="*/ 0 w 4223254"/>
              <a:gd name="connsiteY0" fmla="*/ 0 h 1015335"/>
              <a:gd name="connsiteX1" fmla="*/ 4223254 w 4223254"/>
              <a:gd name="connsiteY1" fmla="*/ 0 h 1015335"/>
              <a:gd name="connsiteX2" fmla="*/ 4223254 w 4223254"/>
              <a:gd name="connsiteY2" fmla="*/ 1015335 h 1015335"/>
              <a:gd name="connsiteX3" fmla="*/ 0 w 4223254"/>
              <a:gd name="connsiteY3" fmla="*/ 1015335 h 1015335"/>
              <a:gd name="connsiteX4" fmla="*/ 0 w 4223254"/>
              <a:gd name="connsiteY4" fmla="*/ 0 h 1015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3254" h="1015335">
                <a:moveTo>
                  <a:pt x="0" y="0"/>
                </a:moveTo>
                <a:lnTo>
                  <a:pt x="4223254" y="0"/>
                </a:lnTo>
                <a:lnTo>
                  <a:pt x="4223254" y="1015335"/>
                </a:lnTo>
                <a:lnTo>
                  <a:pt x="0" y="1015335"/>
                </a:lnTo>
                <a:lnTo>
                  <a:pt x="0" y="0"/>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fr-FR" sz="3400" kern="1200" dirty="0" smtClean="0"/>
              <a:t>Détectés pendant le développement</a:t>
            </a:r>
            <a:endParaRPr lang="fr-FR" sz="3400" kern="1200" dirty="0"/>
          </a:p>
        </p:txBody>
      </p:sp>
      <p:sp>
        <p:nvSpPr>
          <p:cNvPr id="15" name="Forme libre 14"/>
          <p:cNvSpPr/>
          <p:nvPr/>
        </p:nvSpPr>
        <p:spPr>
          <a:xfrm flipH="1">
            <a:off x="2585500" y="1124745"/>
            <a:ext cx="765077" cy="1258750"/>
          </a:xfrm>
          <a:custGeom>
            <a:avLst/>
            <a:gdLst>
              <a:gd name="connsiteX0" fmla="*/ 0 w 666060"/>
              <a:gd name="connsiteY0" fmla="*/ 0 h 1269169"/>
              <a:gd name="connsiteX1" fmla="*/ 333030 w 666060"/>
              <a:gd name="connsiteY1" fmla="*/ 0 h 1269169"/>
              <a:gd name="connsiteX2" fmla="*/ 333030 w 666060"/>
              <a:gd name="connsiteY2" fmla="*/ 1269169 h 1269169"/>
              <a:gd name="connsiteX3" fmla="*/ 666060 w 666060"/>
              <a:gd name="connsiteY3" fmla="*/ 1269169 h 1269169"/>
            </a:gdLst>
            <a:ahLst/>
            <a:cxnLst>
              <a:cxn ang="0">
                <a:pos x="connsiteX0" y="connsiteY0"/>
              </a:cxn>
              <a:cxn ang="0">
                <a:pos x="connsiteX1" y="connsiteY1"/>
              </a:cxn>
              <a:cxn ang="0">
                <a:pos x="connsiteX2" y="connsiteY2"/>
              </a:cxn>
              <a:cxn ang="0">
                <a:pos x="connsiteX3" y="connsiteY3"/>
              </a:cxn>
            </a:cxnLst>
            <a:rect l="l" t="t" r="r" b="b"/>
            <a:pathLst>
              <a:path w="666060" h="1269169">
                <a:moveTo>
                  <a:pt x="0" y="0"/>
                </a:moveTo>
                <a:lnTo>
                  <a:pt x="333030" y="0"/>
                </a:lnTo>
                <a:lnTo>
                  <a:pt x="333030" y="1269169"/>
                </a:lnTo>
                <a:lnTo>
                  <a:pt x="666060" y="126916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9897" tIns="598752" rIns="309897" bIns="598751" numCol="1" spcCol="1270" anchor="ctr" anchorCtr="0">
            <a:noAutofit/>
          </a:bodyPr>
          <a:lstStyle/>
          <a:p>
            <a:pPr lvl="0" algn="ctr" defTabSz="222250">
              <a:lnSpc>
                <a:spcPct val="90000"/>
              </a:lnSpc>
              <a:spcBef>
                <a:spcPct val="0"/>
              </a:spcBef>
              <a:spcAft>
                <a:spcPct val="35000"/>
              </a:spcAft>
            </a:pPr>
            <a:endParaRPr lang="fr-FR" sz="500" kern="1200"/>
          </a:p>
        </p:txBody>
      </p:sp>
      <p:sp>
        <p:nvSpPr>
          <p:cNvPr id="19" name="Forme libre 18"/>
          <p:cNvSpPr/>
          <p:nvPr/>
        </p:nvSpPr>
        <p:spPr>
          <a:xfrm>
            <a:off x="3350577" y="764704"/>
            <a:ext cx="4223254" cy="867708"/>
          </a:xfrm>
          <a:custGeom>
            <a:avLst/>
            <a:gdLst>
              <a:gd name="connsiteX0" fmla="*/ 0 w 4223254"/>
              <a:gd name="connsiteY0" fmla="*/ 0 h 1015335"/>
              <a:gd name="connsiteX1" fmla="*/ 4223254 w 4223254"/>
              <a:gd name="connsiteY1" fmla="*/ 0 h 1015335"/>
              <a:gd name="connsiteX2" fmla="*/ 4223254 w 4223254"/>
              <a:gd name="connsiteY2" fmla="*/ 1015335 h 1015335"/>
              <a:gd name="connsiteX3" fmla="*/ 0 w 4223254"/>
              <a:gd name="connsiteY3" fmla="*/ 1015335 h 1015335"/>
              <a:gd name="connsiteX4" fmla="*/ 0 w 4223254"/>
              <a:gd name="connsiteY4" fmla="*/ 0 h 1015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3254" h="1015335">
                <a:moveTo>
                  <a:pt x="0" y="0"/>
                </a:moveTo>
                <a:lnTo>
                  <a:pt x="4223254" y="0"/>
                </a:lnTo>
                <a:lnTo>
                  <a:pt x="4223254" y="1015335"/>
                </a:lnTo>
                <a:lnTo>
                  <a:pt x="0" y="1015335"/>
                </a:lnTo>
                <a:lnTo>
                  <a:pt x="0" y="0"/>
                </a:lnTo>
                <a:close/>
              </a:path>
            </a:pathLst>
          </a:custGeom>
          <a:solidFill>
            <a:schemeClr val="accent3">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algn="ctr" defTabSz="1511300">
              <a:lnSpc>
                <a:spcPct val="90000"/>
              </a:lnSpc>
              <a:spcBef>
                <a:spcPct val="0"/>
              </a:spcBef>
              <a:spcAft>
                <a:spcPct val="35000"/>
              </a:spcAft>
            </a:pPr>
            <a:endParaRPr lang="fr-FR" sz="3400" dirty="0" smtClean="0"/>
          </a:p>
          <a:p>
            <a:pPr algn="ctr" defTabSz="1511300">
              <a:lnSpc>
                <a:spcPct val="90000"/>
              </a:lnSpc>
              <a:spcBef>
                <a:spcPct val="0"/>
              </a:spcBef>
              <a:spcAft>
                <a:spcPct val="35000"/>
              </a:spcAft>
            </a:pPr>
            <a:r>
              <a:rPr lang="fr-FR" sz="3400" dirty="0" smtClean="0"/>
              <a:t>Incidence</a:t>
            </a:r>
            <a:r>
              <a:rPr lang="fr-FR" sz="3400" dirty="0"/>
              <a:t>: 1/100-1/500</a:t>
            </a:r>
          </a:p>
          <a:p>
            <a:pPr lvl="0" algn="ctr" defTabSz="1511300">
              <a:lnSpc>
                <a:spcPct val="90000"/>
              </a:lnSpc>
              <a:spcBef>
                <a:spcPct val="0"/>
              </a:spcBef>
              <a:spcAft>
                <a:spcPct val="35000"/>
              </a:spcAft>
            </a:pPr>
            <a:endParaRPr lang="fr-FR" sz="3400" kern="1200" dirty="0"/>
          </a:p>
        </p:txBody>
      </p:sp>
    </p:spTree>
    <p:extLst>
      <p:ext uri="{BB962C8B-B14F-4D97-AF65-F5344CB8AC3E}">
        <p14:creationId xmlns="" xmlns:p14="http://schemas.microsoft.com/office/powerpoint/2010/main" val="4287180364"/>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68738" y="1548732"/>
            <a:ext cx="4107717" cy="52149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buFont typeface="Wingdings" pitchFamily="2" charset="2"/>
              <a:buChar char="ü"/>
            </a:pPr>
            <a:endParaRPr lang="fr-FR" dirty="0" smtClean="0"/>
          </a:p>
          <a:p>
            <a:pPr>
              <a:buFont typeface="Wingdings" pitchFamily="2" charset="2"/>
              <a:buChar char="ü"/>
            </a:pPr>
            <a:endParaRPr lang="fr-FR" dirty="0"/>
          </a:p>
          <a:p>
            <a:pPr>
              <a:buFont typeface="Wingdings" pitchFamily="2" charset="2"/>
              <a:buChar char="ü"/>
            </a:pPr>
            <a:endParaRPr lang="fr-FR" dirty="0" smtClean="0"/>
          </a:p>
          <a:p>
            <a:r>
              <a:rPr lang="fr-FR" dirty="0" smtClean="0"/>
              <a:t> </a:t>
            </a:r>
          </a:p>
          <a:p>
            <a:pPr>
              <a:buFont typeface="Wingdings" pitchFamily="2" charset="2"/>
              <a:buChar char="ü"/>
            </a:pPr>
            <a:endParaRPr lang="fr-FR" sz="2000" dirty="0"/>
          </a:p>
          <a:p>
            <a:pPr>
              <a:buFont typeface="Wingdings" pitchFamily="2" charset="2"/>
              <a:buChar char="ü"/>
            </a:pPr>
            <a:endParaRPr lang="fr-FR" sz="2000" dirty="0" smtClean="0"/>
          </a:p>
          <a:p>
            <a:pPr>
              <a:buFont typeface="Wingdings" pitchFamily="2" charset="2"/>
              <a:buChar char="ü"/>
            </a:pPr>
            <a:endParaRPr lang="fr-FR" dirty="0">
              <a:solidFill>
                <a:srgbClr val="000000"/>
              </a:solidFill>
              <a:latin typeface="+mj-lt"/>
            </a:endParaRPr>
          </a:p>
          <a:p>
            <a:pPr>
              <a:buFont typeface="Wingdings" pitchFamily="2" charset="2"/>
              <a:buChar char="ü"/>
            </a:pPr>
            <a:endParaRPr lang="fr-FR" dirty="0" smtClean="0">
              <a:solidFill>
                <a:srgbClr val="000000"/>
              </a:solidFill>
              <a:latin typeface="+mj-lt"/>
            </a:endParaRPr>
          </a:p>
          <a:p>
            <a:pPr>
              <a:buFont typeface="Wingdings" pitchFamily="2" charset="2"/>
              <a:buChar char="ü"/>
            </a:pPr>
            <a:endParaRPr lang="fr-FR" dirty="0" smtClean="0">
              <a:solidFill>
                <a:srgbClr val="000000"/>
              </a:solidFill>
              <a:latin typeface="+mj-lt"/>
            </a:endParaRPr>
          </a:p>
          <a:p>
            <a:endParaRPr lang="fr-FR" dirty="0">
              <a:solidFill>
                <a:srgbClr val="000000"/>
              </a:solidFill>
              <a:latin typeface="+mj-lt"/>
            </a:endParaRPr>
          </a:p>
          <a:p>
            <a:endParaRPr lang="fr-FR" dirty="0" smtClean="0">
              <a:solidFill>
                <a:srgbClr val="000000"/>
              </a:solidFill>
              <a:latin typeface="+mj-lt"/>
            </a:endParaRPr>
          </a:p>
          <a:p>
            <a:pPr>
              <a:buFont typeface="Wingdings" pitchFamily="2" charset="2"/>
              <a:buChar char="ü"/>
            </a:pPr>
            <a:r>
              <a:rPr lang="fr-FR" dirty="0" smtClean="0">
                <a:solidFill>
                  <a:srgbClr val="000000"/>
                </a:solidFill>
                <a:latin typeface="+mj-lt"/>
              </a:rPr>
              <a:t>Directement dépendants </a:t>
            </a:r>
            <a:r>
              <a:rPr lang="fr-FR" dirty="0">
                <a:solidFill>
                  <a:srgbClr val="000000"/>
                </a:solidFill>
                <a:latin typeface="+mj-lt"/>
              </a:rPr>
              <a:t>du mécanisme </a:t>
            </a:r>
            <a:r>
              <a:rPr lang="fr-FR" dirty="0" smtClean="0">
                <a:solidFill>
                  <a:srgbClr val="000000"/>
                </a:solidFill>
                <a:latin typeface="+mj-lt"/>
              </a:rPr>
              <a:t>d'action ,</a:t>
            </a:r>
          </a:p>
          <a:p>
            <a:pPr>
              <a:buFont typeface="Wingdings" pitchFamily="2" charset="2"/>
              <a:buChar char="ü"/>
            </a:pPr>
            <a:endParaRPr lang="fr-FR" dirty="0" smtClean="0">
              <a:solidFill>
                <a:srgbClr val="000000"/>
              </a:solidFill>
              <a:latin typeface="+mj-lt"/>
            </a:endParaRPr>
          </a:p>
          <a:p>
            <a:pPr>
              <a:buFont typeface="Wingdings" pitchFamily="2" charset="2"/>
              <a:buChar char="ü"/>
            </a:pPr>
            <a:r>
              <a:rPr lang="fr-FR" dirty="0" smtClean="0">
                <a:solidFill>
                  <a:srgbClr val="000000"/>
                </a:solidFill>
                <a:latin typeface="+mj-lt"/>
              </a:rPr>
              <a:t>Fixation </a:t>
            </a:r>
            <a:r>
              <a:rPr lang="fr-FR" dirty="0">
                <a:solidFill>
                  <a:srgbClr val="000000"/>
                </a:solidFill>
                <a:latin typeface="+mj-lt"/>
              </a:rPr>
              <a:t>sur plusieurs récepteurs identiques ou différents </a:t>
            </a:r>
            <a:endParaRPr lang="fr-FR" dirty="0" smtClean="0">
              <a:solidFill>
                <a:srgbClr val="000000"/>
              </a:solidFill>
              <a:latin typeface="+mj-lt"/>
            </a:endParaRPr>
          </a:p>
          <a:p>
            <a:pPr>
              <a:buFont typeface="Wingdings" pitchFamily="2" charset="2"/>
              <a:buChar char="ü"/>
            </a:pPr>
            <a:endParaRPr lang="fr-FR" dirty="0">
              <a:solidFill>
                <a:srgbClr val="000000"/>
              </a:solidFill>
              <a:effectLst/>
              <a:latin typeface="+mj-lt"/>
            </a:endParaRPr>
          </a:p>
          <a:p>
            <a:pPr>
              <a:buFont typeface="Wingdings" pitchFamily="2" charset="2"/>
              <a:buChar char="ü"/>
            </a:pPr>
            <a:r>
              <a:rPr lang="fr-FR" dirty="0">
                <a:solidFill>
                  <a:srgbClr val="000000"/>
                </a:solidFill>
              </a:rPr>
              <a:t>Limite des doses thérapeutiques</a:t>
            </a:r>
          </a:p>
          <a:p>
            <a:pPr>
              <a:buFont typeface="Wingdings" pitchFamily="2" charset="2"/>
              <a:buChar char="ü"/>
            </a:pPr>
            <a:endParaRPr lang="fr-FR" dirty="0">
              <a:solidFill>
                <a:srgbClr val="000000"/>
              </a:solidFill>
              <a:latin typeface="+mj-lt"/>
            </a:endParaRPr>
          </a:p>
          <a:p>
            <a:pPr>
              <a:buFont typeface="Wingdings" pitchFamily="2" charset="2"/>
              <a:buChar char="ü"/>
            </a:pPr>
            <a:r>
              <a:rPr lang="fr-FR" dirty="0" smtClean="0">
                <a:solidFill>
                  <a:srgbClr val="000000"/>
                </a:solidFill>
                <a:effectLst/>
                <a:latin typeface="+mj-lt"/>
              </a:rPr>
              <a:t>Parfois utiles,</a:t>
            </a:r>
          </a:p>
          <a:p>
            <a:endParaRPr lang="fr-FR" dirty="0" smtClean="0">
              <a:solidFill>
                <a:srgbClr val="000000"/>
              </a:solidFill>
              <a:latin typeface="+mj-lt"/>
            </a:endParaRPr>
          </a:p>
          <a:p>
            <a:pPr lvl="1">
              <a:buFont typeface="Courier New" pitchFamily="49" charset="0"/>
              <a:buChar char="o"/>
            </a:pPr>
            <a:r>
              <a:rPr lang="fr-FR" dirty="0" smtClean="0">
                <a:solidFill>
                  <a:srgbClr val="000000"/>
                </a:solidFill>
                <a:latin typeface="+mj-lt"/>
              </a:rPr>
              <a:t> </a:t>
            </a:r>
            <a:r>
              <a:rPr lang="el-GR" dirty="0" smtClean="0">
                <a:solidFill>
                  <a:srgbClr val="000000"/>
                </a:solidFill>
                <a:latin typeface="+mj-lt"/>
              </a:rPr>
              <a:t>α</a:t>
            </a:r>
            <a:r>
              <a:rPr lang="fr-FR" dirty="0" smtClean="0">
                <a:solidFill>
                  <a:srgbClr val="000000"/>
                </a:solidFill>
                <a:latin typeface="+mj-lt"/>
              </a:rPr>
              <a:t> bloquants</a:t>
            </a:r>
          </a:p>
          <a:p>
            <a:pPr lvl="1">
              <a:buFont typeface="Courier New" pitchFamily="49" charset="0"/>
              <a:buChar char="o"/>
            </a:pPr>
            <a:r>
              <a:rPr lang="fr-FR" dirty="0" smtClean="0">
                <a:solidFill>
                  <a:srgbClr val="000000"/>
                </a:solidFill>
                <a:latin typeface="+mj-lt"/>
              </a:rPr>
              <a:t> Atropine</a:t>
            </a:r>
          </a:p>
          <a:p>
            <a:pPr lvl="1">
              <a:buFont typeface="Courier New" pitchFamily="49" charset="0"/>
              <a:buChar char="o"/>
            </a:pPr>
            <a:r>
              <a:rPr lang="fr-FR" dirty="0" smtClean="0">
                <a:solidFill>
                  <a:srgbClr val="000000"/>
                </a:solidFill>
                <a:latin typeface="+mj-lt"/>
              </a:rPr>
              <a:t> </a:t>
            </a:r>
            <a:r>
              <a:rPr lang="fr-FR" dirty="0">
                <a:solidFill>
                  <a:srgbClr val="000000"/>
                </a:solidFill>
                <a:latin typeface="+mj-lt"/>
              </a:rPr>
              <a:t>S</a:t>
            </a:r>
            <a:r>
              <a:rPr lang="fr-FR" dirty="0" smtClean="0">
                <a:solidFill>
                  <a:srgbClr val="000000"/>
                </a:solidFill>
                <a:latin typeface="+mj-lt"/>
              </a:rPr>
              <a:t>téroïdes </a:t>
            </a:r>
            <a:r>
              <a:rPr lang="fr-FR" dirty="0" err="1">
                <a:solidFill>
                  <a:srgbClr val="000000"/>
                </a:solidFill>
                <a:latin typeface="+mj-lt"/>
              </a:rPr>
              <a:t>protéino</a:t>
            </a:r>
            <a:r>
              <a:rPr lang="fr-FR" dirty="0">
                <a:solidFill>
                  <a:srgbClr val="000000"/>
                </a:solidFill>
                <a:latin typeface="+mj-lt"/>
              </a:rPr>
              <a:t>-anabolisants </a:t>
            </a:r>
            <a:endParaRPr lang="fr-FR" dirty="0" smtClean="0">
              <a:solidFill>
                <a:srgbClr val="000000"/>
              </a:solidFill>
              <a:latin typeface="+mj-lt"/>
            </a:endParaRPr>
          </a:p>
          <a:p>
            <a:pPr lvl="1">
              <a:buFont typeface="Courier New" pitchFamily="49" charset="0"/>
              <a:buChar char="o"/>
            </a:pPr>
            <a:r>
              <a:rPr lang="fr-FR" dirty="0" smtClean="0">
                <a:solidFill>
                  <a:srgbClr val="000000"/>
                </a:solidFill>
                <a:latin typeface="+mj-lt"/>
              </a:rPr>
              <a:t> </a:t>
            </a:r>
            <a:r>
              <a:rPr lang="fr-FR" dirty="0">
                <a:solidFill>
                  <a:srgbClr val="000000"/>
                </a:solidFill>
                <a:latin typeface="+mj-lt"/>
              </a:rPr>
              <a:t>N</a:t>
            </a:r>
            <a:r>
              <a:rPr lang="fr-FR" dirty="0" smtClean="0">
                <a:solidFill>
                  <a:srgbClr val="000000"/>
                </a:solidFill>
                <a:latin typeface="+mj-lt"/>
              </a:rPr>
              <a:t>euroleptiques </a:t>
            </a:r>
          </a:p>
          <a:p>
            <a:pPr lvl="1">
              <a:buFont typeface="Courier New" pitchFamily="49" charset="0"/>
              <a:buChar char="o"/>
            </a:pPr>
            <a:r>
              <a:rPr lang="fr-FR" dirty="0" smtClean="0">
                <a:solidFill>
                  <a:srgbClr val="000000"/>
                </a:solidFill>
                <a:latin typeface="+mj-lt"/>
              </a:rPr>
              <a:t> Antihistaminiques </a:t>
            </a:r>
            <a:r>
              <a:rPr lang="fr-FR" dirty="0">
                <a:solidFill>
                  <a:srgbClr val="000000"/>
                </a:solidFill>
                <a:latin typeface="+mj-lt"/>
              </a:rPr>
              <a:t>H1 </a:t>
            </a:r>
            <a:r>
              <a:rPr lang="fr-FR" dirty="0" smtClean="0">
                <a:solidFill>
                  <a:srgbClr val="000000"/>
                </a:solidFill>
                <a:latin typeface="+mj-lt"/>
              </a:rPr>
              <a:t>et antidépresseurs tricycliques</a:t>
            </a:r>
          </a:p>
          <a:p>
            <a:endParaRPr lang="fr-FR" sz="2000" dirty="0"/>
          </a:p>
          <a:p>
            <a:endParaRPr lang="fr-FR" sz="2000"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sp>
        <p:nvSpPr>
          <p:cNvPr id="9" name="Rectangle 8"/>
          <p:cNvSpPr/>
          <p:nvPr/>
        </p:nvSpPr>
        <p:spPr>
          <a:xfrm rot="16200000">
            <a:off x="518144" y="3268014"/>
            <a:ext cx="4238612" cy="25603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fr-FR" sz="6500" kern="1200"/>
          </a:p>
        </p:txBody>
      </p:sp>
      <p:sp>
        <p:nvSpPr>
          <p:cNvPr id="10" name="Rectangle 9"/>
          <p:cNvSpPr/>
          <p:nvPr/>
        </p:nvSpPr>
        <p:spPr>
          <a:xfrm>
            <a:off x="395536" y="1548732"/>
            <a:ext cx="4174340" cy="52149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buFont typeface="Wingdings" pitchFamily="2" charset="2"/>
              <a:buChar char="ü"/>
            </a:pPr>
            <a:endParaRPr lang="fr-FR" dirty="0" smtClean="0"/>
          </a:p>
          <a:p>
            <a:pPr>
              <a:buFont typeface="Wingdings" pitchFamily="2" charset="2"/>
              <a:buChar char="ü"/>
            </a:pPr>
            <a:endParaRPr lang="fr-FR" dirty="0"/>
          </a:p>
          <a:p>
            <a:pPr>
              <a:buFont typeface="Wingdings" pitchFamily="2" charset="2"/>
              <a:buChar char="ü"/>
            </a:pPr>
            <a:endParaRPr lang="fr-FR" dirty="0" smtClean="0"/>
          </a:p>
          <a:p>
            <a:r>
              <a:rPr lang="fr-FR" dirty="0" smtClean="0"/>
              <a:t> </a:t>
            </a:r>
          </a:p>
          <a:p>
            <a:pPr>
              <a:buFont typeface="Wingdings" pitchFamily="2" charset="2"/>
              <a:buChar char="ü"/>
            </a:pPr>
            <a:endParaRPr lang="fr-FR" sz="2000" dirty="0"/>
          </a:p>
          <a:p>
            <a:pPr>
              <a:buFont typeface="Wingdings" pitchFamily="2" charset="2"/>
              <a:buChar char="ü"/>
            </a:pPr>
            <a:endParaRPr lang="fr-FR" sz="2000" dirty="0" smtClean="0"/>
          </a:p>
          <a:p>
            <a:pPr>
              <a:buFont typeface="Wingdings" pitchFamily="2" charset="2"/>
              <a:buChar char="ü"/>
            </a:pPr>
            <a:endParaRPr lang="fr-FR" sz="2000" dirty="0"/>
          </a:p>
          <a:p>
            <a:endParaRPr lang="fr-FR" dirty="0" smtClean="0">
              <a:solidFill>
                <a:srgbClr val="000000"/>
              </a:solidFill>
              <a:latin typeface="+mj-lt"/>
            </a:endParaRPr>
          </a:p>
          <a:p>
            <a:endParaRPr lang="fr-FR" dirty="0" smtClean="0">
              <a:solidFill>
                <a:srgbClr val="000000"/>
              </a:solidFill>
              <a:latin typeface="+mj-lt"/>
            </a:endParaRPr>
          </a:p>
          <a:p>
            <a:pPr>
              <a:buFont typeface="Wingdings" pitchFamily="2" charset="2"/>
              <a:buChar char="ü"/>
            </a:pPr>
            <a:r>
              <a:rPr lang="fr-FR" dirty="0" smtClean="0">
                <a:solidFill>
                  <a:srgbClr val="000000"/>
                </a:solidFill>
                <a:latin typeface="+mj-lt"/>
              </a:rPr>
              <a:t> Dose et/ou durée du </a:t>
            </a:r>
            <a:r>
              <a:rPr lang="fr-FR" dirty="0" err="1" smtClean="0">
                <a:solidFill>
                  <a:srgbClr val="000000"/>
                </a:solidFill>
                <a:latin typeface="+mj-lt"/>
              </a:rPr>
              <a:t>trt</a:t>
            </a:r>
            <a:r>
              <a:rPr lang="fr-FR" dirty="0" smtClean="0">
                <a:solidFill>
                  <a:srgbClr val="000000"/>
                </a:solidFill>
                <a:latin typeface="+mj-lt"/>
              </a:rPr>
              <a:t>,</a:t>
            </a:r>
          </a:p>
          <a:p>
            <a:pPr>
              <a:buFont typeface="Wingdings" pitchFamily="2" charset="2"/>
              <a:buChar char="ü"/>
            </a:pPr>
            <a:endParaRPr lang="fr-FR" dirty="0" smtClean="0">
              <a:solidFill>
                <a:srgbClr val="000000"/>
              </a:solidFill>
              <a:latin typeface="+mj-lt"/>
            </a:endParaRPr>
          </a:p>
          <a:p>
            <a:pPr>
              <a:buFont typeface="Wingdings" pitchFamily="2" charset="2"/>
              <a:buChar char="ü"/>
            </a:pPr>
            <a:r>
              <a:rPr lang="fr-FR" dirty="0" smtClean="0">
                <a:solidFill>
                  <a:srgbClr val="000000"/>
                </a:solidFill>
                <a:latin typeface="+mj-lt"/>
              </a:rPr>
              <a:t> Exagération </a:t>
            </a:r>
            <a:r>
              <a:rPr lang="fr-FR" dirty="0">
                <a:solidFill>
                  <a:srgbClr val="000000"/>
                </a:solidFill>
                <a:latin typeface="+mj-lt"/>
              </a:rPr>
              <a:t>de l’effet </a:t>
            </a:r>
            <a:r>
              <a:rPr lang="fr-FR" dirty="0" smtClean="0">
                <a:solidFill>
                  <a:srgbClr val="000000"/>
                </a:solidFill>
                <a:latin typeface="+mj-lt"/>
              </a:rPr>
              <a:t>,</a:t>
            </a:r>
          </a:p>
          <a:p>
            <a:pPr>
              <a:buFont typeface="Wingdings" pitchFamily="2" charset="2"/>
              <a:buChar char="ü"/>
            </a:pPr>
            <a:endParaRPr lang="fr-FR" dirty="0">
              <a:solidFill>
                <a:srgbClr val="000000"/>
              </a:solidFill>
              <a:latin typeface="+mj-lt"/>
            </a:endParaRPr>
          </a:p>
          <a:p>
            <a:pPr>
              <a:buFont typeface="Wingdings" pitchFamily="2" charset="2"/>
              <a:buChar char="ü"/>
            </a:pPr>
            <a:r>
              <a:rPr lang="fr-FR" dirty="0" smtClean="0">
                <a:solidFill>
                  <a:srgbClr val="000000"/>
                </a:solidFill>
                <a:latin typeface="+mj-lt"/>
              </a:rPr>
              <a:t> Inévitables,</a:t>
            </a:r>
          </a:p>
          <a:p>
            <a:pPr>
              <a:buFont typeface="Wingdings" pitchFamily="2" charset="2"/>
              <a:buChar char="ü"/>
            </a:pPr>
            <a:endParaRPr lang="fr-FR" dirty="0" smtClean="0">
              <a:solidFill>
                <a:srgbClr val="000000"/>
              </a:solidFill>
              <a:latin typeface="+mj-lt"/>
            </a:endParaRPr>
          </a:p>
          <a:p>
            <a:pPr>
              <a:buFont typeface="Wingdings" pitchFamily="2" charset="2"/>
              <a:buChar char="ü"/>
            </a:pPr>
            <a:r>
              <a:rPr lang="fr-FR" dirty="0" smtClean="0">
                <a:solidFill>
                  <a:srgbClr val="000000"/>
                </a:solidFill>
                <a:latin typeface="+mj-lt"/>
              </a:rPr>
              <a:t> </a:t>
            </a:r>
            <a:r>
              <a:rPr lang="fr-FR" dirty="0">
                <a:solidFill>
                  <a:srgbClr val="000000"/>
                </a:solidFill>
                <a:latin typeface="+mj-lt"/>
              </a:rPr>
              <a:t>E</a:t>
            </a:r>
            <a:r>
              <a:rPr lang="fr-FR" dirty="0" smtClean="0">
                <a:solidFill>
                  <a:srgbClr val="000000"/>
                </a:solidFill>
                <a:latin typeface="+mj-lt"/>
              </a:rPr>
              <a:t>valuation </a:t>
            </a:r>
            <a:r>
              <a:rPr lang="fr-FR" dirty="0">
                <a:solidFill>
                  <a:srgbClr val="000000"/>
                </a:solidFill>
                <a:latin typeface="+mj-lt"/>
              </a:rPr>
              <a:t>du rapport </a:t>
            </a:r>
            <a:r>
              <a:rPr lang="fr-FR" dirty="0" smtClean="0">
                <a:solidFill>
                  <a:srgbClr val="000000"/>
                </a:solidFill>
                <a:latin typeface="+mj-lt"/>
              </a:rPr>
              <a:t>      risque/bénéfice,</a:t>
            </a:r>
          </a:p>
          <a:p>
            <a:endParaRPr lang="fr-FR" dirty="0" smtClean="0">
              <a:solidFill>
                <a:srgbClr val="000000"/>
              </a:solidFill>
              <a:latin typeface="+mj-lt"/>
            </a:endParaRPr>
          </a:p>
          <a:p>
            <a:pPr lvl="1">
              <a:buFont typeface="Courier New" pitchFamily="49" charset="0"/>
              <a:buChar char="o"/>
            </a:pPr>
            <a:r>
              <a:rPr lang="fr-FR" dirty="0" smtClean="0">
                <a:solidFill>
                  <a:srgbClr val="000000"/>
                </a:solidFill>
                <a:latin typeface="+mj-lt"/>
              </a:rPr>
              <a:t> </a:t>
            </a:r>
            <a:r>
              <a:rPr lang="fr-FR" dirty="0">
                <a:solidFill>
                  <a:srgbClr val="000000"/>
                </a:solidFill>
                <a:latin typeface="+mj-lt"/>
              </a:rPr>
              <a:t>A</a:t>
            </a:r>
            <a:r>
              <a:rPr lang="fr-FR" dirty="0" smtClean="0">
                <a:solidFill>
                  <a:srgbClr val="000000"/>
                </a:solidFill>
                <a:latin typeface="+mj-lt"/>
              </a:rPr>
              <a:t>ntidiabétiques</a:t>
            </a:r>
          </a:p>
          <a:p>
            <a:pPr lvl="1">
              <a:buFont typeface="Courier New" pitchFamily="49" charset="0"/>
              <a:buChar char="o"/>
            </a:pPr>
            <a:r>
              <a:rPr lang="fr-FR" dirty="0" smtClean="0">
                <a:solidFill>
                  <a:srgbClr val="000000"/>
                </a:solidFill>
                <a:latin typeface="+mj-lt"/>
              </a:rPr>
              <a:t> Anticoagulants</a:t>
            </a:r>
          </a:p>
          <a:p>
            <a:pPr lvl="1">
              <a:buFont typeface="Courier New" pitchFamily="49" charset="0"/>
              <a:buChar char="o"/>
            </a:pPr>
            <a:r>
              <a:rPr lang="fr-FR" dirty="0">
                <a:solidFill>
                  <a:srgbClr val="000000"/>
                </a:solidFill>
                <a:latin typeface="+mj-lt"/>
              </a:rPr>
              <a:t> </a:t>
            </a:r>
            <a:r>
              <a:rPr lang="fr-FR" dirty="0" smtClean="0">
                <a:solidFill>
                  <a:srgbClr val="000000"/>
                </a:solidFill>
                <a:latin typeface="+mj-lt"/>
              </a:rPr>
              <a:t>Anticancéreux</a:t>
            </a:r>
          </a:p>
          <a:p>
            <a:pPr lvl="1">
              <a:buFont typeface="Courier New" pitchFamily="49" charset="0"/>
              <a:buChar char="o"/>
            </a:pPr>
            <a:r>
              <a:rPr lang="fr-FR" dirty="0" smtClean="0">
                <a:solidFill>
                  <a:srgbClr val="000000"/>
                </a:solidFill>
                <a:latin typeface="+mj-lt"/>
              </a:rPr>
              <a:t>Antihypertenseurs </a:t>
            </a:r>
          </a:p>
          <a:p>
            <a:pPr lvl="1"/>
            <a:endParaRPr lang="fr-FR" sz="2000" dirty="0" smtClean="0">
              <a:solidFill>
                <a:srgbClr val="000000"/>
              </a:solidFill>
              <a:latin typeface="+mj-lt"/>
            </a:endParaRPr>
          </a:p>
          <a:p>
            <a:endParaRPr lang="fr-FR" sz="2000" dirty="0"/>
          </a:p>
          <a:p>
            <a:endParaRPr lang="fr-FR" sz="2000"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sp>
        <p:nvSpPr>
          <p:cNvPr id="13" name="Rectangle 12"/>
          <p:cNvSpPr/>
          <p:nvPr/>
        </p:nvSpPr>
        <p:spPr>
          <a:xfrm>
            <a:off x="410879" y="692695"/>
            <a:ext cx="4143653"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sz="2400" b="1" dirty="0" smtClean="0"/>
              <a:t>E I liés à l'effet pharmacologique principal</a:t>
            </a:r>
          </a:p>
          <a:p>
            <a:pPr algn="ctr"/>
            <a:r>
              <a:rPr lang="fr-FR" sz="2400" b="1" dirty="0" smtClean="0"/>
              <a:t> </a:t>
            </a:r>
            <a:endParaRPr lang="fr-FR" sz="2400" dirty="0"/>
          </a:p>
        </p:txBody>
      </p:sp>
      <p:sp>
        <p:nvSpPr>
          <p:cNvPr id="14" name="Rectangle 13"/>
          <p:cNvSpPr/>
          <p:nvPr/>
        </p:nvSpPr>
        <p:spPr>
          <a:xfrm>
            <a:off x="4539189" y="692696"/>
            <a:ext cx="4137266"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sz="2400" b="1" dirty="0" smtClean="0"/>
              <a:t>E I liés aux effets pharmacologiques  accessoires </a:t>
            </a:r>
            <a:endParaRPr lang="fr-FR" sz="2400" dirty="0"/>
          </a:p>
        </p:txBody>
      </p:sp>
      <p:sp>
        <p:nvSpPr>
          <p:cNvPr id="15" name="Espace réservé du contenu 2"/>
          <p:cNvSpPr>
            <a:spLocks noGrp="1"/>
          </p:cNvSpPr>
          <p:nvPr>
            <p:ph idx="1"/>
          </p:nvPr>
        </p:nvSpPr>
        <p:spPr>
          <a:xfrm>
            <a:off x="1509681" y="2204864"/>
            <a:ext cx="6059016" cy="2861672"/>
          </a:xfrm>
        </p:spPr>
        <p:txBody>
          <a:bodyPr>
            <a:normAutofit/>
          </a:bodyPr>
          <a:lstStyle/>
          <a:p>
            <a:pPr marL="0" lvl="0" indent="0" algn="ctr">
              <a:buNone/>
            </a:pPr>
            <a:r>
              <a:rPr lang="fr-FR" dirty="0" smtClean="0">
                <a:solidFill>
                  <a:srgbClr val="000000"/>
                </a:solidFill>
              </a:rPr>
              <a:t>Ces effets indésirables sont soit:</a:t>
            </a:r>
          </a:p>
          <a:p>
            <a:pPr lvl="0" algn="ctr"/>
            <a:endParaRPr lang="fr-FR" dirty="0" smtClean="0">
              <a:solidFill>
                <a:srgbClr val="000000"/>
              </a:solidFill>
            </a:endParaRPr>
          </a:p>
          <a:p>
            <a:pPr lvl="0" algn="ctr"/>
            <a:r>
              <a:rPr lang="fr-FR" dirty="0" smtClean="0">
                <a:solidFill>
                  <a:srgbClr val="000000"/>
                </a:solidFill>
              </a:rPr>
              <a:t>évitables </a:t>
            </a:r>
          </a:p>
          <a:p>
            <a:pPr marL="0" lvl="0" indent="0" algn="ctr">
              <a:buNone/>
            </a:pPr>
            <a:endParaRPr lang="fr-FR" dirty="0" smtClean="0">
              <a:solidFill>
                <a:srgbClr val="000000"/>
              </a:solidFill>
            </a:endParaRPr>
          </a:p>
          <a:p>
            <a:pPr lvl="0" algn="ctr"/>
            <a:r>
              <a:rPr lang="fr-FR" dirty="0" smtClean="0">
                <a:solidFill>
                  <a:srgbClr val="000000"/>
                </a:solidFill>
              </a:rPr>
              <a:t>inévitables</a:t>
            </a:r>
            <a:endParaRPr lang="fr-FR" dirty="0">
              <a:solidFill>
                <a:srgbClr val="000000"/>
              </a:solidFill>
            </a:endParaRPr>
          </a:p>
        </p:txBody>
      </p:sp>
    </p:spTree>
    <p:extLst>
      <p:ext uri="{BB962C8B-B14F-4D97-AF65-F5344CB8AC3E}">
        <p14:creationId xmlns="" xmlns:p14="http://schemas.microsoft.com/office/powerpoint/2010/main" val="946258014"/>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10" presetClass="exit" presetSubtype="0" fill="hold" grpId="0" nodeType="withEffect" nodePh="1">
                                  <p:stCondLst>
                                    <p:cond delay="0"/>
                                  </p:stCondLst>
                                  <p:endCondLst>
                                    <p:cond evt="begin" delay="0">
                                      <p:tn val="45"/>
                                    </p:cond>
                                  </p:end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xEl>
                                              <p:pRg st="2" end="2"/>
                                            </p:txEl>
                                          </p:spTgt>
                                        </p:tgtEl>
                                        <p:attrNameLst>
                                          <p:attrName>style.visibility</p:attrName>
                                        </p:attrNameLst>
                                      </p:cBhvr>
                                      <p:to>
                                        <p:strVal val="visible"/>
                                      </p:to>
                                    </p:set>
                                    <p:animEffect transition="in" filter="fade">
                                      <p:cBhvr>
                                        <p:cTn id="57" dur="500"/>
                                        <p:tgtEl>
                                          <p:spTgt spid="15">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xEl>
                                              <p:pRg st="4" end="4"/>
                                            </p:txEl>
                                          </p:spTgt>
                                        </p:tgtEl>
                                        <p:attrNameLst>
                                          <p:attrName>style.visibility</p:attrName>
                                        </p:attrNameLst>
                                      </p:cBhvr>
                                      <p:to>
                                        <p:strVal val="visible"/>
                                      </p:to>
                                    </p:set>
                                    <p:animEffect transition="in" filter="fade">
                                      <p:cBhvr>
                                        <p:cTn id="6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p:bldP spid="10" grpId="0" animBg="1"/>
      <p:bldP spid="10" grpId="1" animBg="1"/>
      <p:bldP spid="13" grpId="0" animBg="1"/>
      <p:bldP spid="13" grpId="1" animBg="1"/>
      <p:bldP spid="14" grpId="0" animBg="1"/>
      <p:bldP spid="14" grpId="1" animBg="1"/>
      <p:bldP spid="1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Panels">
      <a:dk1>
        <a:srgbClr val="340B07"/>
      </a:dk1>
      <a:lt1>
        <a:srgbClr val="FFFFFF"/>
      </a:lt1>
      <a:dk2>
        <a:srgbClr val="182912"/>
      </a:dk2>
      <a:lt2>
        <a:srgbClr val="FBF0F2"/>
      </a:lt2>
      <a:accent1>
        <a:srgbClr val="694F36"/>
      </a:accent1>
      <a:accent2>
        <a:srgbClr val="98604A"/>
      </a:accent2>
      <a:accent3>
        <a:srgbClr val="8E3B4D"/>
      </a:accent3>
      <a:accent4>
        <a:srgbClr val="837954"/>
      </a:accent4>
      <a:accent5>
        <a:srgbClr val="4E3B28"/>
      </a:accent5>
      <a:accent6>
        <a:srgbClr val="AC7A0C"/>
      </a:accent6>
      <a:hlink>
        <a:srgbClr val="A03849"/>
      </a:hlink>
      <a:folHlink>
        <a:srgbClr val="AA845D"/>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1369</TotalTime>
  <Words>958</Words>
  <Application>Microsoft Office PowerPoint</Application>
  <PresentationFormat>Affichage à l'écran (4:3)</PresentationFormat>
  <Paragraphs>373</Paragraphs>
  <Slides>30</Slides>
  <Notes>2</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Débit</vt:lpstr>
      <vt:lpstr>Effets indésirables des médicaments</vt:lpstr>
      <vt:lpstr>SOMMAIRE</vt:lpstr>
      <vt:lpstr>Introduction </vt:lpstr>
      <vt:lpstr>         Evaluation des effets indésirables</vt:lpstr>
      <vt:lpstr>Gravités des effets indésirables</vt:lpstr>
      <vt:lpstr>Fréquence des effets indésirables :</vt:lpstr>
      <vt:lpstr>Classification des effets indésirables</vt:lpstr>
      <vt:lpstr>Diapositive 8</vt:lpstr>
      <vt:lpstr>Diapositive 9</vt:lpstr>
      <vt:lpstr>Diapositive 10</vt:lpstr>
      <vt:lpstr>Diapositive 11</vt:lpstr>
      <vt:lpstr>Idiosyncrasie</vt:lpstr>
      <vt:lpstr>Diapositive 13</vt:lpstr>
      <vt:lpstr>Diapositive 14</vt:lpstr>
      <vt:lpstr>Diapositive 15</vt:lpstr>
      <vt:lpstr>Mécanismes de sensibilisation </vt:lpstr>
      <vt:lpstr> Caractéristiques des réactions allergiques </vt:lpstr>
      <vt:lpstr>Mécanisme immunologiques</vt:lpstr>
      <vt:lpstr>Diapositive 19</vt:lpstr>
      <vt:lpstr>Diapositive 20</vt:lpstr>
      <vt:lpstr>Diapositive 21</vt:lpstr>
      <vt:lpstr>Diapositive 22</vt:lpstr>
      <vt:lpstr>Diapositive 23</vt:lpstr>
      <vt:lpstr>Diapositive 24</vt:lpstr>
      <vt:lpstr>Diapositive 25</vt:lpstr>
      <vt:lpstr>Diapositive 26</vt:lpstr>
      <vt:lpstr>Pharmacovigilance </vt:lpstr>
      <vt:lpstr>CONCLUSION</vt:lpstr>
      <vt:lpstr>BIBLIOGRAPHIE</vt:lpstr>
      <vt:lpstr>MERCI POUR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Effets indésirables des médicaments</dc:title>
  <dc:creator>Na</dc:creator>
  <cp:lastModifiedBy>user</cp:lastModifiedBy>
  <cp:revision>95</cp:revision>
  <dcterms:created xsi:type="dcterms:W3CDTF">2011-03-03T10:19:38Z</dcterms:created>
  <dcterms:modified xsi:type="dcterms:W3CDTF">2014-12-14T20:18:35Z</dcterms:modified>
</cp:coreProperties>
</file>