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6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8" r:id="rId13"/>
    <p:sldId id="270" r:id="rId14"/>
    <p:sldId id="271" r:id="rId15"/>
    <p:sldId id="29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70714-0B1D-40AD-8587-B684833F868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8C9C30-44D4-4A1E-B3AF-594263A118E0}">
      <dgm:prSet phldrT="[Texte]"/>
      <dgm:spPr/>
      <dgm:t>
        <a:bodyPr/>
        <a:lstStyle/>
        <a:p>
          <a:r>
            <a:rPr lang="fr-FR" dirty="0" smtClean="0"/>
            <a:t>Cortisol</a:t>
          </a:r>
          <a:endParaRPr lang="fr-FR" dirty="0"/>
        </a:p>
      </dgm:t>
    </dgm:pt>
    <dgm:pt modelId="{DE2CDFAF-3997-4879-93FB-E267D436A7C7}" type="parTrans" cxnId="{21756A3B-5BDF-4F35-A367-6F1B4DDC99B7}">
      <dgm:prSet/>
      <dgm:spPr/>
      <dgm:t>
        <a:bodyPr/>
        <a:lstStyle/>
        <a:p>
          <a:endParaRPr lang="fr-FR"/>
        </a:p>
      </dgm:t>
    </dgm:pt>
    <dgm:pt modelId="{5A87BE13-10AC-468F-8707-7419AC98C320}" type="sibTrans" cxnId="{21756A3B-5BDF-4F35-A367-6F1B4DDC99B7}">
      <dgm:prSet/>
      <dgm:spPr/>
      <dgm:t>
        <a:bodyPr/>
        <a:lstStyle/>
        <a:p>
          <a:endParaRPr lang="fr-FR"/>
        </a:p>
      </dgm:t>
    </dgm:pt>
    <dgm:pt modelId="{0C028870-BA5A-46AC-9B34-6ACA8F95B94D}">
      <dgm:prSet phldrT="[Texte]" custT="1"/>
      <dgm:spPr/>
      <dgm:t>
        <a:bodyPr/>
        <a:lstStyle/>
        <a:p>
          <a:r>
            <a:rPr lang="fr-FR" sz="2000" b="1" dirty="0" smtClean="0"/>
            <a:t>CBG</a:t>
          </a:r>
          <a:endParaRPr lang="fr-FR" sz="2000" b="1" dirty="0"/>
        </a:p>
      </dgm:t>
    </dgm:pt>
    <dgm:pt modelId="{9151240B-2B45-470D-9EA2-A0BF00FCDA76}" type="parTrans" cxnId="{73BBF576-F367-446C-B233-148251FA1309}">
      <dgm:prSet/>
      <dgm:spPr/>
      <dgm:t>
        <a:bodyPr/>
        <a:lstStyle/>
        <a:p>
          <a:endParaRPr lang="fr-FR"/>
        </a:p>
      </dgm:t>
    </dgm:pt>
    <dgm:pt modelId="{AE3ADDFD-B37B-40DB-97DF-779693B891B0}" type="sibTrans" cxnId="{73BBF576-F367-446C-B233-148251FA1309}">
      <dgm:prSet/>
      <dgm:spPr/>
      <dgm:t>
        <a:bodyPr/>
        <a:lstStyle/>
        <a:p>
          <a:endParaRPr lang="fr-FR"/>
        </a:p>
      </dgm:t>
    </dgm:pt>
    <dgm:pt modelId="{3C937A0C-015B-41EE-9984-1A2073FFB17C}">
      <dgm:prSet phldrT="[Texte]" custT="1"/>
      <dgm:spPr/>
      <dgm:t>
        <a:bodyPr/>
        <a:lstStyle/>
        <a:p>
          <a:r>
            <a:rPr lang="fr-FR" sz="1800" b="1" dirty="0" smtClean="0"/>
            <a:t>Albumine</a:t>
          </a:r>
          <a:endParaRPr lang="fr-FR" sz="1800" b="1" dirty="0"/>
        </a:p>
      </dgm:t>
    </dgm:pt>
    <dgm:pt modelId="{4AB7487F-5D87-4358-951C-5ED75EE451F0}" type="parTrans" cxnId="{59C5E2C5-2185-460D-B26E-66B61180CA2C}">
      <dgm:prSet/>
      <dgm:spPr/>
      <dgm:t>
        <a:bodyPr/>
        <a:lstStyle/>
        <a:p>
          <a:endParaRPr lang="fr-FR"/>
        </a:p>
      </dgm:t>
    </dgm:pt>
    <dgm:pt modelId="{B55198C3-D49E-4707-9BC7-70507175D34B}" type="sibTrans" cxnId="{59C5E2C5-2185-460D-B26E-66B61180CA2C}">
      <dgm:prSet/>
      <dgm:spPr/>
      <dgm:t>
        <a:bodyPr/>
        <a:lstStyle/>
        <a:p>
          <a:endParaRPr lang="fr-FR"/>
        </a:p>
      </dgm:t>
    </dgm:pt>
    <dgm:pt modelId="{A84C27AB-2D24-44AA-BA85-9B39D7616DFB}">
      <dgm:prSet phldrT="[Texte]" custT="1"/>
      <dgm:spPr/>
      <dgm:t>
        <a:bodyPr/>
        <a:lstStyle/>
        <a:p>
          <a:r>
            <a:rPr lang="el-GR" sz="2400" b="1" dirty="0" smtClean="0">
              <a:latin typeface="Franklin Gothic Book"/>
            </a:rPr>
            <a:t>α</a:t>
          </a:r>
          <a:r>
            <a:rPr lang="fr-FR" sz="2400" b="1" dirty="0" smtClean="0">
              <a:latin typeface="Gill Sans MT" pitchFamily="34" charset="0"/>
            </a:rPr>
            <a:t>-2 globuline</a:t>
          </a:r>
          <a:endParaRPr lang="fr-FR" sz="2400" b="1" dirty="0">
            <a:latin typeface="Gill Sans MT" pitchFamily="34" charset="0"/>
          </a:endParaRPr>
        </a:p>
      </dgm:t>
    </dgm:pt>
    <dgm:pt modelId="{B2D34218-393F-48B0-9D07-9A455E20E334}" type="parTrans" cxnId="{E8DC99A4-6C4A-4698-8F90-A96AF47E9B6B}">
      <dgm:prSet/>
      <dgm:spPr/>
      <dgm:t>
        <a:bodyPr/>
        <a:lstStyle/>
        <a:p>
          <a:endParaRPr lang="fr-FR"/>
        </a:p>
      </dgm:t>
    </dgm:pt>
    <dgm:pt modelId="{6127AE3A-0A18-49DD-91BC-09653151FB8B}" type="sibTrans" cxnId="{E8DC99A4-6C4A-4698-8F90-A96AF47E9B6B}">
      <dgm:prSet/>
      <dgm:spPr/>
      <dgm:t>
        <a:bodyPr/>
        <a:lstStyle/>
        <a:p>
          <a:endParaRPr lang="fr-FR"/>
        </a:p>
      </dgm:t>
    </dgm:pt>
    <dgm:pt modelId="{34D95DC7-7DFC-496A-80DA-A95BFADD2214}" type="pres">
      <dgm:prSet presAssocID="{95A70714-0B1D-40AD-8587-B684833F86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828F32-D5AD-4FC3-86C9-2B96F1430CF9}" type="pres">
      <dgm:prSet presAssocID="{95A70714-0B1D-40AD-8587-B684833F868A}" presName="radial" presStyleCnt="0">
        <dgm:presLayoutVars>
          <dgm:animLvl val="ctr"/>
        </dgm:presLayoutVars>
      </dgm:prSet>
      <dgm:spPr/>
    </dgm:pt>
    <dgm:pt modelId="{ED54640E-198B-4CA6-AD1C-B8C8FDB63002}" type="pres">
      <dgm:prSet presAssocID="{338C9C30-44D4-4A1E-B3AF-594263A118E0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7B97654B-ABA4-484A-94F2-AB5AEF509764}" type="pres">
      <dgm:prSet presAssocID="{0C028870-BA5A-46AC-9B34-6ACA8F95B94D}" presName="node" presStyleLbl="vennNode1" presStyleIdx="1" presStyleCnt="4" custScaleX="125915" custScaleY="1138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21535-1F24-4881-B11F-3C1D9598B3CC}" type="pres">
      <dgm:prSet presAssocID="{3C937A0C-015B-41EE-9984-1A2073FFB17C}" presName="node" presStyleLbl="vennNode1" presStyleIdx="2" presStyleCnt="4" custScaleX="119828" custScaleY="940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E2CCEB-7186-46E4-8763-05174985B522}" type="pres">
      <dgm:prSet presAssocID="{A84C27AB-2D24-44AA-BA85-9B39D7616DFB}" presName="node" presStyleLbl="vennNode1" presStyleIdx="3" presStyleCnt="4" custScaleX="148608" custScaleY="1118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C5E2C5-2185-460D-B26E-66B61180CA2C}" srcId="{338C9C30-44D4-4A1E-B3AF-594263A118E0}" destId="{3C937A0C-015B-41EE-9984-1A2073FFB17C}" srcOrd="1" destOrd="0" parTransId="{4AB7487F-5D87-4358-951C-5ED75EE451F0}" sibTransId="{B55198C3-D49E-4707-9BC7-70507175D34B}"/>
    <dgm:cxn modelId="{A8687BA7-02B5-9B4F-8E09-73BE9859A325}" type="presOf" srcId="{95A70714-0B1D-40AD-8587-B684833F868A}" destId="{34D95DC7-7DFC-496A-80DA-A95BFADD2214}" srcOrd="0" destOrd="0" presId="urn:microsoft.com/office/officeart/2005/8/layout/radial3"/>
    <dgm:cxn modelId="{73BBF576-F367-446C-B233-148251FA1309}" srcId="{338C9C30-44D4-4A1E-B3AF-594263A118E0}" destId="{0C028870-BA5A-46AC-9B34-6ACA8F95B94D}" srcOrd="0" destOrd="0" parTransId="{9151240B-2B45-470D-9EA2-A0BF00FCDA76}" sibTransId="{AE3ADDFD-B37B-40DB-97DF-779693B891B0}"/>
    <dgm:cxn modelId="{21756A3B-5BDF-4F35-A367-6F1B4DDC99B7}" srcId="{95A70714-0B1D-40AD-8587-B684833F868A}" destId="{338C9C30-44D4-4A1E-B3AF-594263A118E0}" srcOrd="0" destOrd="0" parTransId="{DE2CDFAF-3997-4879-93FB-E267D436A7C7}" sibTransId="{5A87BE13-10AC-468F-8707-7419AC98C320}"/>
    <dgm:cxn modelId="{318FE7EE-6594-D74F-A2C6-4B91DD294B13}" type="presOf" srcId="{3C937A0C-015B-41EE-9984-1A2073FFB17C}" destId="{67521535-1F24-4881-B11F-3C1D9598B3CC}" srcOrd="0" destOrd="0" presId="urn:microsoft.com/office/officeart/2005/8/layout/radial3"/>
    <dgm:cxn modelId="{A40FA489-5667-EC4B-907C-FCEF2E878230}" type="presOf" srcId="{0C028870-BA5A-46AC-9B34-6ACA8F95B94D}" destId="{7B97654B-ABA4-484A-94F2-AB5AEF509764}" srcOrd="0" destOrd="0" presId="urn:microsoft.com/office/officeart/2005/8/layout/radial3"/>
    <dgm:cxn modelId="{46EB43DA-F2A8-EE44-BDD8-1A12A36003ED}" type="presOf" srcId="{A84C27AB-2D24-44AA-BA85-9B39D7616DFB}" destId="{54E2CCEB-7186-46E4-8763-05174985B522}" srcOrd="0" destOrd="0" presId="urn:microsoft.com/office/officeart/2005/8/layout/radial3"/>
    <dgm:cxn modelId="{289406FF-8616-3E4E-A168-24CC08D4CD9E}" type="presOf" srcId="{338C9C30-44D4-4A1E-B3AF-594263A118E0}" destId="{ED54640E-198B-4CA6-AD1C-B8C8FDB63002}" srcOrd="0" destOrd="0" presId="urn:microsoft.com/office/officeart/2005/8/layout/radial3"/>
    <dgm:cxn modelId="{E8DC99A4-6C4A-4698-8F90-A96AF47E9B6B}" srcId="{338C9C30-44D4-4A1E-B3AF-594263A118E0}" destId="{A84C27AB-2D24-44AA-BA85-9B39D7616DFB}" srcOrd="2" destOrd="0" parTransId="{B2D34218-393F-48B0-9D07-9A455E20E334}" sibTransId="{6127AE3A-0A18-49DD-91BC-09653151FB8B}"/>
    <dgm:cxn modelId="{825A28A3-7C09-A74F-9410-A9C1B9E82AA8}" type="presParOf" srcId="{34D95DC7-7DFC-496A-80DA-A95BFADD2214}" destId="{E4828F32-D5AD-4FC3-86C9-2B96F1430CF9}" srcOrd="0" destOrd="0" presId="urn:microsoft.com/office/officeart/2005/8/layout/radial3"/>
    <dgm:cxn modelId="{3764AFEF-3F53-3E44-B36F-085CE2E57241}" type="presParOf" srcId="{E4828F32-D5AD-4FC3-86C9-2B96F1430CF9}" destId="{ED54640E-198B-4CA6-AD1C-B8C8FDB63002}" srcOrd="0" destOrd="0" presId="urn:microsoft.com/office/officeart/2005/8/layout/radial3"/>
    <dgm:cxn modelId="{426C74F6-2F62-0C44-9FF6-657A906FEA99}" type="presParOf" srcId="{E4828F32-D5AD-4FC3-86C9-2B96F1430CF9}" destId="{7B97654B-ABA4-484A-94F2-AB5AEF509764}" srcOrd="1" destOrd="0" presId="urn:microsoft.com/office/officeart/2005/8/layout/radial3"/>
    <dgm:cxn modelId="{C5675753-850B-C74F-B11F-9103F15F394E}" type="presParOf" srcId="{E4828F32-D5AD-4FC3-86C9-2B96F1430CF9}" destId="{67521535-1F24-4881-B11F-3C1D9598B3CC}" srcOrd="2" destOrd="0" presId="urn:microsoft.com/office/officeart/2005/8/layout/radial3"/>
    <dgm:cxn modelId="{C8854FF8-2D02-2D40-B407-4C06A5F4B3A3}" type="presParOf" srcId="{E4828F32-D5AD-4FC3-86C9-2B96F1430CF9}" destId="{54E2CCEB-7186-46E4-8763-05174985B52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AFDE68-1A25-4BC2-BF75-8BB58781E42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B737E8-B205-4916-BA1D-AF0E58888CA8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82964E5B-61C5-4B52-AF2F-40150E65AD92}" type="parTrans" cxnId="{D63C5FD6-09F0-42FB-A57A-FB3C5D557765}">
      <dgm:prSet/>
      <dgm:spPr/>
      <dgm:t>
        <a:bodyPr/>
        <a:lstStyle/>
        <a:p>
          <a:endParaRPr lang="fr-FR"/>
        </a:p>
      </dgm:t>
    </dgm:pt>
    <dgm:pt modelId="{EB37F9D7-FF67-416C-A073-B91C90940CF7}" type="sibTrans" cxnId="{D63C5FD6-09F0-42FB-A57A-FB3C5D557765}">
      <dgm:prSet/>
      <dgm:spPr/>
      <dgm:t>
        <a:bodyPr/>
        <a:lstStyle/>
        <a:p>
          <a:endParaRPr lang="fr-FR"/>
        </a:p>
      </dgm:t>
    </dgm:pt>
    <dgm:pt modelId="{04642ECC-BC2A-4192-BB72-E9E967A6C449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1" dirty="0" smtClean="0"/>
            <a:t>(-) synthèse et libération de la CRH.</a:t>
          </a:r>
          <a:endParaRPr lang="fr-FR" b="1" dirty="0"/>
        </a:p>
      </dgm:t>
    </dgm:pt>
    <dgm:pt modelId="{67211FA7-7F29-4864-B24F-8D8A03466F6D}" type="parTrans" cxnId="{0C11052B-852F-4517-93AA-3CCA5A52A6E7}">
      <dgm:prSet/>
      <dgm:spPr/>
      <dgm:t>
        <a:bodyPr/>
        <a:lstStyle/>
        <a:p>
          <a:endParaRPr lang="fr-FR"/>
        </a:p>
      </dgm:t>
    </dgm:pt>
    <dgm:pt modelId="{D2544AAF-759D-4D85-8AFA-AA44EDF29A2F}" type="sibTrans" cxnId="{0C11052B-852F-4517-93AA-3CCA5A52A6E7}">
      <dgm:prSet/>
      <dgm:spPr/>
      <dgm:t>
        <a:bodyPr/>
        <a:lstStyle/>
        <a:p>
          <a:endParaRPr lang="fr-FR"/>
        </a:p>
      </dgm:t>
    </dgm:pt>
    <dgm:pt modelId="{389DFF17-01FA-43B9-A637-DAA5A7AC756E}">
      <dgm:prSet phldrT="[Texte]"/>
      <dgm:spPr/>
      <dgm:t>
        <a:bodyPr/>
        <a:lstStyle/>
        <a:p>
          <a:r>
            <a:rPr lang="fr-FR" b="1" dirty="0" smtClean="0"/>
            <a:t>(-) synthèse et libération de l’ACTH</a:t>
          </a:r>
          <a:r>
            <a:rPr lang="fr-FR" dirty="0" smtClean="0"/>
            <a:t>.</a:t>
          </a:r>
          <a:endParaRPr lang="fr-FR" dirty="0"/>
        </a:p>
      </dgm:t>
    </dgm:pt>
    <dgm:pt modelId="{8278F41E-C75D-45FA-AE42-FD026B18783A}" type="parTrans" cxnId="{5F08FF22-A1D2-4049-A986-000958B01BDA}">
      <dgm:prSet/>
      <dgm:spPr/>
      <dgm:t>
        <a:bodyPr/>
        <a:lstStyle/>
        <a:p>
          <a:endParaRPr lang="fr-FR"/>
        </a:p>
      </dgm:t>
    </dgm:pt>
    <dgm:pt modelId="{210A39D5-A524-4F13-9AD9-0E0825FC3271}" type="sibTrans" cxnId="{5F08FF22-A1D2-4049-A986-000958B01BDA}">
      <dgm:prSet/>
      <dgm:spPr/>
      <dgm:t>
        <a:bodyPr/>
        <a:lstStyle/>
        <a:p>
          <a:endParaRPr lang="fr-FR"/>
        </a:p>
      </dgm:t>
    </dgm:pt>
    <dgm:pt modelId="{60937791-A947-4428-9F04-7DBA9A46796F}" type="pres">
      <dgm:prSet presAssocID="{17AFDE68-1A25-4BC2-BF75-8BB58781E4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19260C4-EBEF-4EF6-A1A7-C61048C1EB3B}" type="pres">
      <dgm:prSet presAssocID="{DCB737E8-B205-4916-BA1D-AF0E58888CA8}" presName="linNode" presStyleCnt="0"/>
      <dgm:spPr/>
    </dgm:pt>
    <dgm:pt modelId="{4660B256-A0AE-4B22-B73C-EC0974676164}" type="pres">
      <dgm:prSet presAssocID="{DCB737E8-B205-4916-BA1D-AF0E58888CA8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7ECBC-99C6-421D-A5CC-5A325017EC5E}" type="pres">
      <dgm:prSet presAssocID="{DCB737E8-B205-4916-BA1D-AF0E58888CA8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4E0EA8-2456-7B4D-97F0-657CC6DEED41}" type="presOf" srcId="{DCB737E8-B205-4916-BA1D-AF0E58888CA8}" destId="{4660B256-A0AE-4B22-B73C-EC0974676164}" srcOrd="0" destOrd="0" presId="urn:microsoft.com/office/officeart/2005/8/layout/vList6"/>
    <dgm:cxn modelId="{B40B6DB8-B82E-274A-8BE9-5A6BC1A45F54}" type="presOf" srcId="{17AFDE68-1A25-4BC2-BF75-8BB58781E421}" destId="{60937791-A947-4428-9F04-7DBA9A46796F}" srcOrd="0" destOrd="0" presId="urn:microsoft.com/office/officeart/2005/8/layout/vList6"/>
    <dgm:cxn modelId="{C7B61A2F-EEA0-2044-82D8-13B7A04CFDC7}" type="presOf" srcId="{389DFF17-01FA-43B9-A637-DAA5A7AC756E}" destId="{3C57ECBC-99C6-421D-A5CC-5A325017EC5E}" srcOrd="0" destOrd="1" presId="urn:microsoft.com/office/officeart/2005/8/layout/vList6"/>
    <dgm:cxn modelId="{D63C5FD6-09F0-42FB-A57A-FB3C5D557765}" srcId="{17AFDE68-1A25-4BC2-BF75-8BB58781E421}" destId="{DCB737E8-B205-4916-BA1D-AF0E58888CA8}" srcOrd="0" destOrd="0" parTransId="{82964E5B-61C5-4B52-AF2F-40150E65AD92}" sibTransId="{EB37F9D7-FF67-416C-A073-B91C90940CF7}"/>
    <dgm:cxn modelId="{0C11052B-852F-4517-93AA-3CCA5A52A6E7}" srcId="{DCB737E8-B205-4916-BA1D-AF0E58888CA8}" destId="{04642ECC-BC2A-4192-BB72-E9E967A6C449}" srcOrd="0" destOrd="0" parTransId="{67211FA7-7F29-4864-B24F-8D8A03466F6D}" sibTransId="{D2544AAF-759D-4D85-8AFA-AA44EDF29A2F}"/>
    <dgm:cxn modelId="{5F08FF22-A1D2-4049-A986-000958B01BDA}" srcId="{DCB737E8-B205-4916-BA1D-AF0E58888CA8}" destId="{389DFF17-01FA-43B9-A637-DAA5A7AC756E}" srcOrd="1" destOrd="0" parTransId="{8278F41E-C75D-45FA-AE42-FD026B18783A}" sibTransId="{210A39D5-A524-4F13-9AD9-0E0825FC3271}"/>
    <dgm:cxn modelId="{A2151808-B363-E740-B33F-EEFDF68A4CFF}" type="presOf" srcId="{04642ECC-BC2A-4192-BB72-E9E967A6C449}" destId="{3C57ECBC-99C6-421D-A5CC-5A325017EC5E}" srcOrd="0" destOrd="0" presId="urn:microsoft.com/office/officeart/2005/8/layout/vList6"/>
    <dgm:cxn modelId="{6F2B454B-C760-3440-8FED-7BA31EECC1BD}" type="presParOf" srcId="{60937791-A947-4428-9F04-7DBA9A46796F}" destId="{A19260C4-EBEF-4EF6-A1A7-C61048C1EB3B}" srcOrd="0" destOrd="0" presId="urn:microsoft.com/office/officeart/2005/8/layout/vList6"/>
    <dgm:cxn modelId="{5CBE33A4-1A0F-914B-9EE1-63AEFD9529CC}" type="presParOf" srcId="{A19260C4-EBEF-4EF6-A1A7-C61048C1EB3B}" destId="{4660B256-A0AE-4B22-B73C-EC0974676164}" srcOrd="0" destOrd="0" presId="urn:microsoft.com/office/officeart/2005/8/layout/vList6"/>
    <dgm:cxn modelId="{A96B02A2-6184-2E48-A797-E550AA25426B}" type="presParOf" srcId="{A19260C4-EBEF-4EF6-A1A7-C61048C1EB3B}" destId="{3C57ECBC-99C6-421D-A5CC-5A325017EC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BAF3D8-FDEB-4C75-9BDA-D54A9204C03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47F444C-1BA6-4A48-91FD-9459BEF60D3B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Absorption</a:t>
          </a:r>
          <a:endParaRPr lang="fr-FR" b="1" dirty="0">
            <a:solidFill>
              <a:schemeClr val="tx1"/>
            </a:solidFill>
          </a:endParaRPr>
        </a:p>
      </dgm:t>
    </dgm:pt>
    <dgm:pt modelId="{045D85F9-014A-4D1A-8347-F49FD2368475}" type="parTrans" cxnId="{235A8D7B-D944-49A7-9615-E137A9C68593}">
      <dgm:prSet/>
      <dgm:spPr/>
      <dgm:t>
        <a:bodyPr/>
        <a:lstStyle/>
        <a:p>
          <a:endParaRPr lang="fr-FR"/>
        </a:p>
      </dgm:t>
    </dgm:pt>
    <dgm:pt modelId="{6B216F7F-D5F2-42F6-9EDD-E96FB8294876}" type="sibTrans" cxnId="{235A8D7B-D944-49A7-9615-E137A9C68593}">
      <dgm:prSet/>
      <dgm:spPr/>
      <dgm:t>
        <a:bodyPr/>
        <a:lstStyle/>
        <a:p>
          <a:endParaRPr lang="fr-FR"/>
        </a:p>
      </dgm:t>
    </dgm:pt>
    <dgm:pt modelId="{07DD1DC9-DCCD-4933-BD73-69C74AB006FA}">
      <dgm:prSet phldrT="[Texte]"/>
      <dgm:spPr/>
      <dgm:t>
        <a:bodyPr/>
        <a:lstStyle/>
        <a:p>
          <a:r>
            <a:rPr lang="fr-FR" b="1" dirty="0" smtClean="0"/>
            <a:t>Abs digestive rapide, au niveau jéjunal.</a:t>
          </a:r>
          <a:endParaRPr lang="fr-FR" b="1" dirty="0"/>
        </a:p>
      </dgm:t>
    </dgm:pt>
    <dgm:pt modelId="{FD888D72-DE9C-4FF2-81A1-02051B1E7032}" type="parTrans" cxnId="{E1728E6A-A828-4EEF-89B3-C2ECDF2C0085}">
      <dgm:prSet/>
      <dgm:spPr/>
      <dgm:t>
        <a:bodyPr/>
        <a:lstStyle/>
        <a:p>
          <a:endParaRPr lang="fr-FR"/>
        </a:p>
      </dgm:t>
    </dgm:pt>
    <dgm:pt modelId="{7D5C664E-961C-4200-8469-0D0C9E25B166}" type="sibTrans" cxnId="{E1728E6A-A828-4EEF-89B3-C2ECDF2C0085}">
      <dgm:prSet/>
      <dgm:spPr/>
      <dgm:t>
        <a:bodyPr/>
        <a:lstStyle/>
        <a:p>
          <a:endParaRPr lang="fr-FR"/>
        </a:p>
      </dgm:t>
    </dgm:pt>
    <dgm:pt modelId="{8CCD6AA7-ADA6-468D-8AA0-5938810B9EDB}">
      <dgm:prSet phldrT="[Texte]"/>
      <dgm:spPr/>
      <dgm:t>
        <a:bodyPr/>
        <a:lstStyle/>
        <a:p>
          <a:r>
            <a:rPr lang="fr-FR" b="1" dirty="0" smtClean="0"/>
            <a:t>Distribution</a:t>
          </a:r>
          <a:endParaRPr lang="fr-FR" b="1" dirty="0"/>
        </a:p>
      </dgm:t>
    </dgm:pt>
    <dgm:pt modelId="{3A35B60C-3D39-4B4E-B385-07EEF747148B}" type="parTrans" cxnId="{B8215555-DE3F-4404-9ED4-AAF3EBAF6EBA}">
      <dgm:prSet/>
      <dgm:spPr/>
      <dgm:t>
        <a:bodyPr/>
        <a:lstStyle/>
        <a:p>
          <a:endParaRPr lang="fr-FR"/>
        </a:p>
      </dgm:t>
    </dgm:pt>
    <dgm:pt modelId="{9F55ED2F-EE60-4875-B836-B63996B856AA}" type="sibTrans" cxnId="{B8215555-DE3F-4404-9ED4-AAF3EBAF6EBA}">
      <dgm:prSet/>
      <dgm:spPr/>
      <dgm:t>
        <a:bodyPr/>
        <a:lstStyle/>
        <a:p>
          <a:endParaRPr lang="fr-FR"/>
        </a:p>
      </dgm:t>
    </dgm:pt>
    <dgm:pt modelId="{0C8F23E5-2D05-49E7-B2A3-1A8F7FED2C0C}">
      <dgm:prSet phldrT="[Texte]"/>
      <dgm:spPr/>
      <dgm:t>
        <a:bodyPr/>
        <a:lstStyle/>
        <a:p>
          <a:r>
            <a:rPr lang="fr-FR" b="1" dirty="0" smtClean="0"/>
            <a:t>Liaison protéique importante (à la transcortine ou CBG). </a:t>
          </a:r>
          <a:endParaRPr lang="fr-FR" b="1" dirty="0"/>
        </a:p>
      </dgm:t>
    </dgm:pt>
    <dgm:pt modelId="{C8882387-A9FF-4700-98FD-AE1FBAF6343B}" type="parTrans" cxnId="{C12EF5E9-7B9E-4B6A-8CE1-A2A0C1F444B3}">
      <dgm:prSet/>
      <dgm:spPr/>
      <dgm:t>
        <a:bodyPr/>
        <a:lstStyle/>
        <a:p>
          <a:endParaRPr lang="fr-FR"/>
        </a:p>
      </dgm:t>
    </dgm:pt>
    <dgm:pt modelId="{EA39CFDD-D96B-4952-A781-B95D0F715380}" type="sibTrans" cxnId="{C12EF5E9-7B9E-4B6A-8CE1-A2A0C1F444B3}">
      <dgm:prSet/>
      <dgm:spPr/>
      <dgm:t>
        <a:bodyPr/>
        <a:lstStyle/>
        <a:p>
          <a:endParaRPr lang="fr-FR"/>
        </a:p>
      </dgm:t>
    </dgm:pt>
    <dgm:pt modelId="{BBF33A96-CDFE-44D1-8FD4-C8ECF7275887}">
      <dgm:prSet phldrT="[Texte]"/>
      <dgm:spPr/>
      <dgm:t>
        <a:bodyPr/>
        <a:lstStyle/>
        <a:p>
          <a:r>
            <a:rPr lang="fr-FR" b="1" dirty="0" err="1" smtClean="0"/>
            <a:t>Vd</a:t>
          </a:r>
          <a:r>
            <a:rPr lang="fr-FR" b="1" dirty="0" smtClean="0"/>
            <a:t> entre 62 et 78L (diffusion intracellulaire).</a:t>
          </a:r>
          <a:endParaRPr lang="fr-FR" b="1" dirty="0"/>
        </a:p>
      </dgm:t>
    </dgm:pt>
    <dgm:pt modelId="{BB9202A4-550A-4268-93AF-D4AD85B1199E}" type="parTrans" cxnId="{30198A11-0F0A-44C8-9477-C09B21072738}">
      <dgm:prSet/>
      <dgm:spPr/>
      <dgm:t>
        <a:bodyPr/>
        <a:lstStyle/>
        <a:p>
          <a:endParaRPr lang="fr-FR"/>
        </a:p>
      </dgm:t>
    </dgm:pt>
    <dgm:pt modelId="{EDB740E2-DD0F-49C1-9AF3-A1DE35AE4D07}" type="sibTrans" cxnId="{30198A11-0F0A-44C8-9477-C09B21072738}">
      <dgm:prSet/>
      <dgm:spPr/>
      <dgm:t>
        <a:bodyPr/>
        <a:lstStyle/>
        <a:p>
          <a:endParaRPr lang="fr-FR"/>
        </a:p>
      </dgm:t>
    </dgm:pt>
    <dgm:pt modelId="{1615F615-C2E9-46BC-98C2-1B47DD878AE3}">
      <dgm:prSet phldrT="[Texte]"/>
      <dgm:spPr/>
      <dgm:t>
        <a:bodyPr/>
        <a:lstStyle/>
        <a:p>
          <a:r>
            <a:rPr lang="fr-FR" b="1" dirty="0" smtClean="0"/>
            <a:t>Fraction absorbée 80%.</a:t>
          </a:r>
          <a:endParaRPr lang="fr-FR" b="1" dirty="0"/>
        </a:p>
      </dgm:t>
    </dgm:pt>
    <dgm:pt modelId="{CDFBDD25-D171-4474-A81F-9E4D8ADB12C1}" type="parTrans" cxnId="{2FBFEC53-2B96-47C9-86C9-72ED213B3A8A}">
      <dgm:prSet/>
      <dgm:spPr/>
      <dgm:t>
        <a:bodyPr/>
        <a:lstStyle/>
        <a:p>
          <a:endParaRPr lang="fr-FR"/>
        </a:p>
      </dgm:t>
    </dgm:pt>
    <dgm:pt modelId="{E7972EBD-EDA3-419E-9772-DA7608F324D9}" type="sibTrans" cxnId="{2FBFEC53-2B96-47C9-86C9-72ED213B3A8A}">
      <dgm:prSet/>
      <dgm:spPr/>
      <dgm:t>
        <a:bodyPr/>
        <a:lstStyle/>
        <a:p>
          <a:endParaRPr lang="fr-FR"/>
        </a:p>
      </dgm:t>
    </dgm:pt>
    <dgm:pt modelId="{2EC5B031-7D57-4F83-A872-7D2CB7099F54}">
      <dgm:prSet phldrT="[Texte]"/>
      <dgm:spPr/>
      <dgm:t>
        <a:bodyPr/>
        <a:lstStyle/>
        <a:p>
          <a:r>
            <a:rPr lang="fr-FR" b="1" dirty="0" smtClean="0"/>
            <a:t>Aussi absorbés/ sites d’applications locales.  </a:t>
          </a:r>
          <a:endParaRPr lang="fr-FR" b="1" dirty="0"/>
        </a:p>
      </dgm:t>
    </dgm:pt>
    <dgm:pt modelId="{136EF191-51E8-469D-9D0A-0D4D0154BD0D}" type="parTrans" cxnId="{4E06C84E-2731-42E2-B6DD-87229B0119D1}">
      <dgm:prSet/>
      <dgm:spPr/>
      <dgm:t>
        <a:bodyPr/>
        <a:lstStyle/>
        <a:p>
          <a:endParaRPr lang="fr-FR"/>
        </a:p>
      </dgm:t>
    </dgm:pt>
    <dgm:pt modelId="{75F4BF0D-B97F-4CE3-9884-87263C1F9177}" type="sibTrans" cxnId="{4E06C84E-2731-42E2-B6DD-87229B0119D1}">
      <dgm:prSet/>
      <dgm:spPr/>
      <dgm:t>
        <a:bodyPr/>
        <a:lstStyle/>
        <a:p>
          <a:endParaRPr lang="fr-FR"/>
        </a:p>
      </dgm:t>
    </dgm:pt>
    <dgm:pt modelId="{2A6AA251-C98C-4E49-B22A-D8939E3CBB1A}">
      <dgm:prSet/>
      <dgm:spPr/>
      <dgm:t>
        <a:bodyPr/>
        <a:lstStyle/>
        <a:p>
          <a:r>
            <a:rPr lang="fr-FR" b="1" dirty="0" smtClean="0"/>
            <a:t>Métabolisme et élimination</a:t>
          </a:r>
          <a:endParaRPr lang="fr-FR" b="1" dirty="0"/>
        </a:p>
      </dgm:t>
    </dgm:pt>
    <dgm:pt modelId="{84F7CFF2-8BDE-437F-9602-B74B1AE3A0C7}" type="parTrans" cxnId="{05F7ADC5-6DF2-43DE-960C-8F02675BEA50}">
      <dgm:prSet/>
      <dgm:spPr/>
      <dgm:t>
        <a:bodyPr/>
        <a:lstStyle/>
        <a:p>
          <a:endParaRPr lang="fr-FR"/>
        </a:p>
      </dgm:t>
    </dgm:pt>
    <dgm:pt modelId="{5D76EE9E-90C3-42EA-AE24-C24F0940DF6E}" type="sibTrans" cxnId="{05F7ADC5-6DF2-43DE-960C-8F02675BEA50}">
      <dgm:prSet/>
      <dgm:spPr/>
      <dgm:t>
        <a:bodyPr/>
        <a:lstStyle/>
        <a:p>
          <a:endParaRPr lang="fr-FR"/>
        </a:p>
      </dgm:t>
    </dgm:pt>
    <dgm:pt modelId="{F4F5B585-13CA-4504-A790-CB8A2547C039}">
      <dgm:prSet/>
      <dgm:spPr/>
      <dgm:t>
        <a:bodyPr/>
        <a:lstStyle/>
        <a:p>
          <a:r>
            <a:rPr lang="fr-FR" b="1" dirty="0" err="1" smtClean="0"/>
            <a:t>Mét</a:t>
          </a:r>
          <a:r>
            <a:rPr lang="fr-FR" b="1" dirty="0" smtClean="0"/>
            <a:t> hépatique.</a:t>
          </a:r>
          <a:endParaRPr lang="fr-FR" b="1" dirty="0"/>
        </a:p>
      </dgm:t>
    </dgm:pt>
    <dgm:pt modelId="{9A979724-0DC0-41F3-BB51-75EADF907E61}" type="parTrans" cxnId="{22DC9BB1-078E-4870-85A5-C6EAE743DFE8}">
      <dgm:prSet/>
      <dgm:spPr/>
      <dgm:t>
        <a:bodyPr/>
        <a:lstStyle/>
        <a:p>
          <a:endParaRPr lang="fr-FR"/>
        </a:p>
      </dgm:t>
    </dgm:pt>
    <dgm:pt modelId="{8D986062-2E07-405F-ABE8-73A5597298C9}" type="sibTrans" cxnId="{22DC9BB1-078E-4870-85A5-C6EAE743DFE8}">
      <dgm:prSet/>
      <dgm:spPr/>
      <dgm:t>
        <a:bodyPr/>
        <a:lstStyle/>
        <a:p>
          <a:endParaRPr lang="fr-FR"/>
        </a:p>
      </dgm:t>
    </dgm:pt>
    <dgm:pt modelId="{A70F370D-FAB9-40DC-B9D1-4D8CD51EE566}">
      <dgm:prSet/>
      <dgm:spPr/>
      <dgm:t>
        <a:bodyPr/>
        <a:lstStyle/>
        <a:p>
          <a:r>
            <a:rPr lang="fr-FR" b="1" dirty="0" smtClean="0"/>
            <a:t>Inactivation/ réduction de la </a:t>
          </a:r>
          <a:r>
            <a:rPr lang="fr-FR" b="1" dirty="0" smtClean="0">
              <a:latin typeface="Franklin Gothic Book"/>
            </a:rPr>
            <a:t>= </a:t>
          </a:r>
          <a:r>
            <a:rPr lang="fr-FR" b="1" dirty="0" smtClean="0">
              <a:latin typeface="+mn-lt"/>
            </a:rPr>
            <a:t>en 4-5. ou oxydation en C11.</a:t>
          </a:r>
          <a:endParaRPr lang="fr-FR" b="1" dirty="0">
            <a:latin typeface="+mn-lt"/>
          </a:endParaRPr>
        </a:p>
      </dgm:t>
    </dgm:pt>
    <dgm:pt modelId="{922D08EB-ED6F-442A-9FA3-6289097A8737}" type="parTrans" cxnId="{542DF0BB-62FE-494B-B35D-C72100800C69}">
      <dgm:prSet/>
      <dgm:spPr/>
      <dgm:t>
        <a:bodyPr/>
        <a:lstStyle/>
        <a:p>
          <a:endParaRPr lang="fr-FR"/>
        </a:p>
      </dgm:t>
    </dgm:pt>
    <dgm:pt modelId="{427155B2-3C8C-47ED-AC48-B2F42B2F1008}" type="sibTrans" cxnId="{542DF0BB-62FE-494B-B35D-C72100800C69}">
      <dgm:prSet/>
      <dgm:spPr/>
      <dgm:t>
        <a:bodyPr/>
        <a:lstStyle/>
        <a:p>
          <a:endParaRPr lang="fr-FR"/>
        </a:p>
      </dgm:t>
    </dgm:pt>
    <dgm:pt modelId="{265C8241-C90E-4A41-9622-7ECC86E56E58}">
      <dgm:prSet/>
      <dgm:spPr/>
      <dgm:t>
        <a:bodyPr/>
        <a:lstStyle/>
        <a:p>
          <a:r>
            <a:rPr lang="fr-FR" b="1" dirty="0" smtClean="0">
              <a:latin typeface="+mn-lt"/>
            </a:rPr>
            <a:t>Dérivés synthétiques + résistants au métabolisme.</a:t>
          </a:r>
          <a:endParaRPr lang="fr-FR" b="1" dirty="0">
            <a:latin typeface="+mn-lt"/>
          </a:endParaRPr>
        </a:p>
      </dgm:t>
    </dgm:pt>
    <dgm:pt modelId="{766A45BE-8AAB-4EF3-B70C-11A54F7EF778}" type="parTrans" cxnId="{676DA024-B084-4969-AB5D-10DD6DA6BC62}">
      <dgm:prSet/>
      <dgm:spPr/>
      <dgm:t>
        <a:bodyPr/>
        <a:lstStyle/>
        <a:p>
          <a:endParaRPr lang="fr-FR"/>
        </a:p>
      </dgm:t>
    </dgm:pt>
    <dgm:pt modelId="{AF55D97B-F88B-404C-AE12-0439A472359A}" type="sibTrans" cxnId="{676DA024-B084-4969-AB5D-10DD6DA6BC62}">
      <dgm:prSet/>
      <dgm:spPr/>
      <dgm:t>
        <a:bodyPr/>
        <a:lstStyle/>
        <a:p>
          <a:endParaRPr lang="fr-FR"/>
        </a:p>
      </dgm:t>
    </dgm:pt>
    <dgm:pt modelId="{BB0899B1-1503-4F2D-A81E-ED425603ECEA}">
      <dgm:prSet/>
      <dgm:spPr/>
      <dgm:t>
        <a:bodyPr/>
        <a:lstStyle/>
        <a:p>
          <a:r>
            <a:rPr lang="fr-FR" b="1" dirty="0" smtClean="0">
              <a:latin typeface="+mn-lt"/>
            </a:rPr>
            <a:t>Elimination rénale.</a:t>
          </a:r>
          <a:endParaRPr lang="fr-FR" b="1" dirty="0">
            <a:latin typeface="+mn-lt"/>
          </a:endParaRPr>
        </a:p>
      </dgm:t>
    </dgm:pt>
    <dgm:pt modelId="{E1365B0A-65AA-4DB1-9761-AF2C5D3EBBFC}" type="parTrans" cxnId="{3619BF1E-7365-4119-AB62-2D0ECAA36005}">
      <dgm:prSet/>
      <dgm:spPr/>
      <dgm:t>
        <a:bodyPr/>
        <a:lstStyle/>
        <a:p>
          <a:endParaRPr lang="fr-FR"/>
        </a:p>
      </dgm:t>
    </dgm:pt>
    <dgm:pt modelId="{AB5573A2-3F2A-4712-AB53-44B39CE6EC3D}" type="sibTrans" cxnId="{3619BF1E-7365-4119-AB62-2D0ECAA36005}">
      <dgm:prSet/>
      <dgm:spPr/>
      <dgm:t>
        <a:bodyPr/>
        <a:lstStyle/>
        <a:p>
          <a:endParaRPr lang="fr-FR"/>
        </a:p>
      </dgm:t>
    </dgm:pt>
    <dgm:pt modelId="{64A2080A-C1EB-4A5F-8EEA-FB7E5CA3F4AD}">
      <dgm:prSet phldrT="[Texte]"/>
      <dgm:spPr/>
      <dgm:t>
        <a:bodyPr/>
        <a:lstStyle/>
        <a:p>
          <a:r>
            <a:rPr lang="fr-FR" b="1" dirty="0" smtClean="0"/>
            <a:t>Passage placentaire et </a:t>
          </a:r>
          <a:r>
            <a:rPr lang="fr-FR" b="1" dirty="0" err="1" smtClean="0"/>
            <a:t>ds</a:t>
          </a:r>
          <a:r>
            <a:rPr lang="fr-FR" b="1" dirty="0" smtClean="0"/>
            <a:t> le lait maternel.</a:t>
          </a:r>
          <a:endParaRPr lang="fr-FR" b="1" dirty="0"/>
        </a:p>
      </dgm:t>
    </dgm:pt>
    <dgm:pt modelId="{E02DBBE6-9BAD-4C02-9640-DEF34F8A68D2}" type="parTrans" cxnId="{0722FAE7-35B0-4D68-9D58-5E4642C97738}">
      <dgm:prSet/>
      <dgm:spPr/>
    </dgm:pt>
    <dgm:pt modelId="{752FAFA6-5BE9-4AA6-B3C6-61B86C7A28ED}" type="sibTrans" cxnId="{0722FAE7-35B0-4D68-9D58-5E4642C97738}">
      <dgm:prSet/>
      <dgm:spPr/>
    </dgm:pt>
    <dgm:pt modelId="{AF63E855-CAE0-489D-81DB-5E12899FA97F}" type="pres">
      <dgm:prSet presAssocID="{76BAF3D8-FDEB-4C75-9BDA-D54A9204C0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E4E39E-D279-46FA-9915-FBEE8F637F3B}" type="pres">
      <dgm:prSet presAssocID="{C47F444C-1BA6-4A48-91FD-9459BEF60D3B}" presName="composite" presStyleCnt="0"/>
      <dgm:spPr/>
    </dgm:pt>
    <dgm:pt modelId="{58E4C863-A513-4069-9BCE-4B6D28C11CBF}" type="pres">
      <dgm:prSet presAssocID="{C47F444C-1BA6-4A48-91FD-9459BEF60D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0D1FE8-28FF-4515-AE9C-843A57FFBDF9}" type="pres">
      <dgm:prSet presAssocID="{C47F444C-1BA6-4A48-91FD-9459BEF60D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4FC5BC-2ED2-40A6-8034-03B57689E648}" type="pres">
      <dgm:prSet presAssocID="{6B216F7F-D5F2-42F6-9EDD-E96FB8294876}" presName="space" presStyleCnt="0"/>
      <dgm:spPr/>
    </dgm:pt>
    <dgm:pt modelId="{3748C239-8F24-4B4C-9D07-396FB16E7375}" type="pres">
      <dgm:prSet presAssocID="{8CCD6AA7-ADA6-468D-8AA0-5938810B9EDB}" presName="composite" presStyleCnt="0"/>
      <dgm:spPr/>
    </dgm:pt>
    <dgm:pt modelId="{EBEEC0F3-18F5-4489-804D-80CFBE4AB120}" type="pres">
      <dgm:prSet presAssocID="{8CCD6AA7-ADA6-468D-8AA0-5938810B9E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A8F98D-EE3B-4378-BE2D-EEDB4800E504}" type="pres">
      <dgm:prSet presAssocID="{8CCD6AA7-ADA6-468D-8AA0-5938810B9EDB}" presName="desTx" presStyleLbl="alignAccFollowNode1" presStyleIdx="1" presStyleCnt="3" custLinFactNeighborY="-5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03BD49-EE3A-4BA8-BCCC-6A3F491BE289}" type="pres">
      <dgm:prSet presAssocID="{9F55ED2F-EE60-4875-B836-B63996B856AA}" presName="space" presStyleCnt="0"/>
      <dgm:spPr/>
    </dgm:pt>
    <dgm:pt modelId="{E5092D7C-8442-457A-B534-D95AA32E88CB}" type="pres">
      <dgm:prSet presAssocID="{2A6AA251-C98C-4E49-B22A-D8939E3CBB1A}" presName="composite" presStyleCnt="0"/>
      <dgm:spPr/>
    </dgm:pt>
    <dgm:pt modelId="{C1BCFDCB-B336-4ED1-8268-C6B469E819D2}" type="pres">
      <dgm:prSet presAssocID="{2A6AA251-C98C-4E49-B22A-D8939E3CBB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F0CCE9-50E6-43D5-8067-1C09BBCCE70F}" type="pres">
      <dgm:prSet presAssocID="{2A6AA251-C98C-4E49-B22A-D8939E3CBB1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80EF15-6270-B244-B9EF-8FAA916FAF57}" type="presOf" srcId="{BB0899B1-1503-4F2D-A81E-ED425603ECEA}" destId="{72F0CCE9-50E6-43D5-8067-1C09BBCCE70F}" srcOrd="0" destOrd="3" presId="urn:microsoft.com/office/officeart/2005/8/layout/hList1"/>
    <dgm:cxn modelId="{22DC9BB1-078E-4870-85A5-C6EAE743DFE8}" srcId="{2A6AA251-C98C-4E49-B22A-D8939E3CBB1A}" destId="{F4F5B585-13CA-4504-A790-CB8A2547C039}" srcOrd="0" destOrd="0" parTransId="{9A979724-0DC0-41F3-BB51-75EADF907E61}" sibTransId="{8D986062-2E07-405F-ABE8-73A5597298C9}"/>
    <dgm:cxn modelId="{F0CE2FF8-E2CD-714E-8876-D1FA7118692B}" type="presOf" srcId="{C47F444C-1BA6-4A48-91FD-9459BEF60D3B}" destId="{58E4C863-A513-4069-9BCE-4B6D28C11CBF}" srcOrd="0" destOrd="0" presId="urn:microsoft.com/office/officeart/2005/8/layout/hList1"/>
    <dgm:cxn modelId="{3619BF1E-7365-4119-AB62-2D0ECAA36005}" srcId="{2A6AA251-C98C-4E49-B22A-D8939E3CBB1A}" destId="{BB0899B1-1503-4F2D-A81E-ED425603ECEA}" srcOrd="3" destOrd="0" parTransId="{E1365B0A-65AA-4DB1-9761-AF2C5D3EBBFC}" sibTransId="{AB5573A2-3F2A-4712-AB53-44B39CE6EC3D}"/>
    <dgm:cxn modelId="{59514794-6326-3A4E-A88B-049519760940}" type="presOf" srcId="{8CCD6AA7-ADA6-468D-8AA0-5938810B9EDB}" destId="{EBEEC0F3-18F5-4489-804D-80CFBE4AB120}" srcOrd="0" destOrd="0" presId="urn:microsoft.com/office/officeart/2005/8/layout/hList1"/>
    <dgm:cxn modelId="{235A8D7B-D944-49A7-9615-E137A9C68593}" srcId="{76BAF3D8-FDEB-4C75-9BDA-D54A9204C03E}" destId="{C47F444C-1BA6-4A48-91FD-9459BEF60D3B}" srcOrd="0" destOrd="0" parTransId="{045D85F9-014A-4D1A-8347-F49FD2368475}" sibTransId="{6B216F7F-D5F2-42F6-9EDD-E96FB8294876}"/>
    <dgm:cxn modelId="{53D235C8-6914-BF4A-B301-263A9E37BC40}" type="presOf" srcId="{07DD1DC9-DCCD-4933-BD73-69C74AB006FA}" destId="{E40D1FE8-28FF-4515-AE9C-843A57FFBDF9}" srcOrd="0" destOrd="0" presId="urn:microsoft.com/office/officeart/2005/8/layout/hList1"/>
    <dgm:cxn modelId="{30198A11-0F0A-44C8-9477-C09B21072738}" srcId="{8CCD6AA7-ADA6-468D-8AA0-5938810B9EDB}" destId="{BBF33A96-CDFE-44D1-8FD4-C8ECF7275887}" srcOrd="1" destOrd="0" parTransId="{BB9202A4-550A-4268-93AF-D4AD85B1199E}" sibTransId="{EDB740E2-DD0F-49C1-9AF3-A1DE35AE4D07}"/>
    <dgm:cxn modelId="{676DA024-B084-4969-AB5D-10DD6DA6BC62}" srcId="{2A6AA251-C98C-4E49-B22A-D8939E3CBB1A}" destId="{265C8241-C90E-4A41-9622-7ECC86E56E58}" srcOrd="2" destOrd="0" parTransId="{766A45BE-8AAB-4EF3-B70C-11A54F7EF778}" sibTransId="{AF55D97B-F88B-404C-AE12-0439A472359A}"/>
    <dgm:cxn modelId="{C12EF5E9-7B9E-4B6A-8CE1-A2A0C1F444B3}" srcId="{8CCD6AA7-ADA6-468D-8AA0-5938810B9EDB}" destId="{0C8F23E5-2D05-49E7-B2A3-1A8F7FED2C0C}" srcOrd="0" destOrd="0" parTransId="{C8882387-A9FF-4700-98FD-AE1FBAF6343B}" sibTransId="{EA39CFDD-D96B-4952-A781-B95D0F715380}"/>
    <dgm:cxn modelId="{C2681375-0163-274C-ABBE-CB0672D2ADBE}" type="presOf" srcId="{265C8241-C90E-4A41-9622-7ECC86E56E58}" destId="{72F0CCE9-50E6-43D5-8067-1C09BBCCE70F}" srcOrd="0" destOrd="2" presId="urn:microsoft.com/office/officeart/2005/8/layout/hList1"/>
    <dgm:cxn modelId="{03362EB2-57EF-404E-B127-01BE08F4902C}" type="presOf" srcId="{F4F5B585-13CA-4504-A790-CB8A2547C039}" destId="{72F0CCE9-50E6-43D5-8067-1C09BBCCE70F}" srcOrd="0" destOrd="0" presId="urn:microsoft.com/office/officeart/2005/8/layout/hList1"/>
    <dgm:cxn modelId="{4E06C84E-2731-42E2-B6DD-87229B0119D1}" srcId="{C47F444C-1BA6-4A48-91FD-9459BEF60D3B}" destId="{2EC5B031-7D57-4F83-A872-7D2CB7099F54}" srcOrd="2" destOrd="0" parTransId="{136EF191-51E8-469D-9D0A-0D4D0154BD0D}" sibTransId="{75F4BF0D-B97F-4CE3-9884-87263C1F9177}"/>
    <dgm:cxn modelId="{05F7ADC5-6DF2-43DE-960C-8F02675BEA50}" srcId="{76BAF3D8-FDEB-4C75-9BDA-D54A9204C03E}" destId="{2A6AA251-C98C-4E49-B22A-D8939E3CBB1A}" srcOrd="2" destOrd="0" parTransId="{84F7CFF2-8BDE-437F-9602-B74B1AE3A0C7}" sibTransId="{5D76EE9E-90C3-42EA-AE24-C24F0940DF6E}"/>
    <dgm:cxn modelId="{3790813D-24BC-2E40-BA0B-E688F78D692D}" type="presOf" srcId="{0C8F23E5-2D05-49E7-B2A3-1A8F7FED2C0C}" destId="{C2A8F98D-EE3B-4378-BE2D-EEDB4800E504}" srcOrd="0" destOrd="0" presId="urn:microsoft.com/office/officeart/2005/8/layout/hList1"/>
    <dgm:cxn modelId="{B7FF2C7F-2985-924E-B819-74C7DB0DCA27}" type="presOf" srcId="{2EC5B031-7D57-4F83-A872-7D2CB7099F54}" destId="{E40D1FE8-28FF-4515-AE9C-843A57FFBDF9}" srcOrd="0" destOrd="2" presId="urn:microsoft.com/office/officeart/2005/8/layout/hList1"/>
    <dgm:cxn modelId="{0722FAE7-35B0-4D68-9D58-5E4642C97738}" srcId="{8CCD6AA7-ADA6-468D-8AA0-5938810B9EDB}" destId="{64A2080A-C1EB-4A5F-8EEA-FB7E5CA3F4AD}" srcOrd="2" destOrd="0" parTransId="{E02DBBE6-9BAD-4C02-9640-DEF34F8A68D2}" sibTransId="{752FAFA6-5BE9-4AA6-B3C6-61B86C7A28ED}"/>
    <dgm:cxn modelId="{E1728E6A-A828-4EEF-89B3-C2ECDF2C0085}" srcId="{C47F444C-1BA6-4A48-91FD-9459BEF60D3B}" destId="{07DD1DC9-DCCD-4933-BD73-69C74AB006FA}" srcOrd="0" destOrd="0" parTransId="{FD888D72-DE9C-4FF2-81A1-02051B1E7032}" sibTransId="{7D5C664E-961C-4200-8469-0D0C9E25B166}"/>
    <dgm:cxn modelId="{54AF0D1A-2320-A14D-801C-86A48FF930E1}" type="presOf" srcId="{64A2080A-C1EB-4A5F-8EEA-FB7E5CA3F4AD}" destId="{C2A8F98D-EE3B-4378-BE2D-EEDB4800E504}" srcOrd="0" destOrd="2" presId="urn:microsoft.com/office/officeart/2005/8/layout/hList1"/>
    <dgm:cxn modelId="{C6FBE550-1212-B24F-977E-B0C44F515219}" type="presOf" srcId="{1615F615-C2E9-46BC-98C2-1B47DD878AE3}" destId="{E40D1FE8-28FF-4515-AE9C-843A57FFBDF9}" srcOrd="0" destOrd="1" presId="urn:microsoft.com/office/officeart/2005/8/layout/hList1"/>
    <dgm:cxn modelId="{542DF0BB-62FE-494B-B35D-C72100800C69}" srcId="{2A6AA251-C98C-4E49-B22A-D8939E3CBB1A}" destId="{A70F370D-FAB9-40DC-B9D1-4D8CD51EE566}" srcOrd="1" destOrd="0" parTransId="{922D08EB-ED6F-442A-9FA3-6289097A8737}" sibTransId="{427155B2-3C8C-47ED-AC48-B2F42B2F1008}"/>
    <dgm:cxn modelId="{3C5337CD-92B3-D043-83D6-90D85D7AB85D}" type="presOf" srcId="{BBF33A96-CDFE-44D1-8FD4-C8ECF7275887}" destId="{C2A8F98D-EE3B-4378-BE2D-EEDB4800E504}" srcOrd="0" destOrd="1" presId="urn:microsoft.com/office/officeart/2005/8/layout/hList1"/>
    <dgm:cxn modelId="{6D538ACF-DF7A-7D46-8148-74747741024C}" type="presOf" srcId="{2A6AA251-C98C-4E49-B22A-D8939E3CBB1A}" destId="{C1BCFDCB-B336-4ED1-8268-C6B469E819D2}" srcOrd="0" destOrd="0" presId="urn:microsoft.com/office/officeart/2005/8/layout/hList1"/>
    <dgm:cxn modelId="{B8215555-DE3F-4404-9ED4-AAF3EBAF6EBA}" srcId="{76BAF3D8-FDEB-4C75-9BDA-D54A9204C03E}" destId="{8CCD6AA7-ADA6-468D-8AA0-5938810B9EDB}" srcOrd="1" destOrd="0" parTransId="{3A35B60C-3D39-4B4E-B385-07EEF747148B}" sibTransId="{9F55ED2F-EE60-4875-B836-B63996B856AA}"/>
    <dgm:cxn modelId="{7AF37E51-6C9D-1E45-8A0F-64C3C4191FD9}" type="presOf" srcId="{A70F370D-FAB9-40DC-B9D1-4D8CD51EE566}" destId="{72F0CCE9-50E6-43D5-8067-1C09BBCCE70F}" srcOrd="0" destOrd="1" presId="urn:microsoft.com/office/officeart/2005/8/layout/hList1"/>
    <dgm:cxn modelId="{38B87D2F-0C62-7642-B6D7-A2860A2D694B}" type="presOf" srcId="{76BAF3D8-FDEB-4C75-9BDA-D54A9204C03E}" destId="{AF63E855-CAE0-489D-81DB-5E12899FA97F}" srcOrd="0" destOrd="0" presId="urn:microsoft.com/office/officeart/2005/8/layout/hList1"/>
    <dgm:cxn modelId="{2FBFEC53-2B96-47C9-86C9-72ED213B3A8A}" srcId="{C47F444C-1BA6-4A48-91FD-9459BEF60D3B}" destId="{1615F615-C2E9-46BC-98C2-1B47DD878AE3}" srcOrd="1" destOrd="0" parTransId="{CDFBDD25-D171-4474-A81F-9E4D8ADB12C1}" sibTransId="{E7972EBD-EDA3-419E-9772-DA7608F324D9}"/>
    <dgm:cxn modelId="{82A4348D-8A37-3645-9838-218661D87646}" type="presParOf" srcId="{AF63E855-CAE0-489D-81DB-5E12899FA97F}" destId="{B4E4E39E-D279-46FA-9915-FBEE8F637F3B}" srcOrd="0" destOrd="0" presId="urn:microsoft.com/office/officeart/2005/8/layout/hList1"/>
    <dgm:cxn modelId="{0E370EAF-01ED-DD4E-ACC5-0D041F726105}" type="presParOf" srcId="{B4E4E39E-D279-46FA-9915-FBEE8F637F3B}" destId="{58E4C863-A513-4069-9BCE-4B6D28C11CBF}" srcOrd="0" destOrd="0" presId="urn:microsoft.com/office/officeart/2005/8/layout/hList1"/>
    <dgm:cxn modelId="{D8E16CC9-EA42-0149-852C-0283571D3420}" type="presParOf" srcId="{B4E4E39E-D279-46FA-9915-FBEE8F637F3B}" destId="{E40D1FE8-28FF-4515-AE9C-843A57FFBDF9}" srcOrd="1" destOrd="0" presId="urn:microsoft.com/office/officeart/2005/8/layout/hList1"/>
    <dgm:cxn modelId="{E4C20320-39D7-DE40-BD22-947DC1661FB4}" type="presParOf" srcId="{AF63E855-CAE0-489D-81DB-5E12899FA97F}" destId="{884FC5BC-2ED2-40A6-8034-03B57689E648}" srcOrd="1" destOrd="0" presId="urn:microsoft.com/office/officeart/2005/8/layout/hList1"/>
    <dgm:cxn modelId="{F8E11C84-08F6-C54D-8859-0B454DE20688}" type="presParOf" srcId="{AF63E855-CAE0-489D-81DB-5E12899FA97F}" destId="{3748C239-8F24-4B4C-9D07-396FB16E7375}" srcOrd="2" destOrd="0" presId="urn:microsoft.com/office/officeart/2005/8/layout/hList1"/>
    <dgm:cxn modelId="{F0F167B8-115B-F74E-8D46-08282F8623A0}" type="presParOf" srcId="{3748C239-8F24-4B4C-9D07-396FB16E7375}" destId="{EBEEC0F3-18F5-4489-804D-80CFBE4AB120}" srcOrd="0" destOrd="0" presId="urn:microsoft.com/office/officeart/2005/8/layout/hList1"/>
    <dgm:cxn modelId="{249E9C6E-7C42-754D-8088-D8E5E7FF9D20}" type="presParOf" srcId="{3748C239-8F24-4B4C-9D07-396FB16E7375}" destId="{C2A8F98D-EE3B-4378-BE2D-EEDB4800E504}" srcOrd="1" destOrd="0" presId="urn:microsoft.com/office/officeart/2005/8/layout/hList1"/>
    <dgm:cxn modelId="{2B5FB943-BBC9-C241-9571-95BEF0FA06F8}" type="presParOf" srcId="{AF63E855-CAE0-489D-81DB-5E12899FA97F}" destId="{F503BD49-EE3A-4BA8-BCCC-6A3F491BE289}" srcOrd="3" destOrd="0" presId="urn:microsoft.com/office/officeart/2005/8/layout/hList1"/>
    <dgm:cxn modelId="{B8D9E170-0EA3-2543-9763-BE1080DB2500}" type="presParOf" srcId="{AF63E855-CAE0-489D-81DB-5E12899FA97F}" destId="{E5092D7C-8442-457A-B534-D95AA32E88CB}" srcOrd="4" destOrd="0" presId="urn:microsoft.com/office/officeart/2005/8/layout/hList1"/>
    <dgm:cxn modelId="{DA4627B5-AAB9-0D45-863D-4A154042D8F7}" type="presParOf" srcId="{E5092D7C-8442-457A-B534-D95AA32E88CB}" destId="{C1BCFDCB-B336-4ED1-8268-C6B469E819D2}" srcOrd="0" destOrd="0" presId="urn:microsoft.com/office/officeart/2005/8/layout/hList1"/>
    <dgm:cxn modelId="{696258C7-B5EE-AC4A-BD27-8445CB04DFFF}" type="presParOf" srcId="{E5092D7C-8442-457A-B534-D95AA32E88CB}" destId="{72F0CCE9-50E6-43D5-8067-1C09BBCCE7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B4CF0F-068C-4A40-92AE-1C74319411B0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DC8835BA-45F8-4AD9-ABBD-BE6A0BA53715}">
      <dgm:prSet phldrT="[Texte]" custT="1"/>
      <dgm:spPr/>
      <dgm:t>
        <a:bodyPr/>
        <a:lstStyle/>
        <a:p>
          <a:pPr algn="l"/>
          <a:r>
            <a:rPr lang="fr-FR" sz="2800" b="1" u="sng" dirty="0" smtClean="0">
              <a:solidFill>
                <a:srgbClr val="C00000"/>
              </a:solidFill>
            </a:rPr>
            <a:t>Thérapie substitutive</a:t>
          </a:r>
          <a:endParaRPr lang="fr-FR" sz="2800" b="1" u="sng" dirty="0">
            <a:solidFill>
              <a:srgbClr val="C00000"/>
            </a:solidFill>
          </a:endParaRPr>
        </a:p>
      </dgm:t>
    </dgm:pt>
    <dgm:pt modelId="{334E2B2C-7D68-4910-BED6-5C6C2E885EDC}" type="parTrans" cxnId="{7EC0BC04-BFE4-4E6B-9B12-66FC7E1CDC85}">
      <dgm:prSet/>
      <dgm:spPr/>
      <dgm:t>
        <a:bodyPr/>
        <a:lstStyle/>
        <a:p>
          <a:pPr algn="l"/>
          <a:endParaRPr lang="fr-FR"/>
        </a:p>
      </dgm:t>
    </dgm:pt>
    <dgm:pt modelId="{3CA27B64-96A5-4A8B-A8FC-0CA28CE06AE8}" type="sibTrans" cxnId="{7EC0BC04-BFE4-4E6B-9B12-66FC7E1CDC85}">
      <dgm:prSet/>
      <dgm:spPr/>
      <dgm:t>
        <a:bodyPr/>
        <a:lstStyle/>
        <a:p>
          <a:pPr algn="l"/>
          <a:endParaRPr lang="fr-FR"/>
        </a:p>
      </dgm:t>
    </dgm:pt>
    <dgm:pt modelId="{442723BA-155E-44C7-963E-6E7E74994967}">
      <dgm:prSet phldrT="[Texte]" custT="1"/>
      <dgm:spPr/>
      <dgm:t>
        <a:bodyPr/>
        <a:lstStyle/>
        <a:p>
          <a:pPr algn="l"/>
          <a:r>
            <a:rPr lang="fr-FR" sz="2400" b="1" dirty="0" err="1" smtClean="0">
              <a:solidFill>
                <a:schemeClr val="tx1"/>
              </a:solidFill>
            </a:rPr>
            <a:t>Ice</a:t>
          </a:r>
          <a:r>
            <a:rPr lang="fr-FR" sz="2400" b="1" dirty="0" smtClean="0">
              <a:solidFill>
                <a:schemeClr val="tx1"/>
              </a:solidFill>
            </a:rPr>
            <a:t> surrénalienne aigue.</a:t>
          </a:r>
          <a:endParaRPr lang="fr-FR" sz="2400" b="1" dirty="0">
            <a:solidFill>
              <a:schemeClr val="tx1"/>
            </a:solidFill>
          </a:endParaRPr>
        </a:p>
      </dgm:t>
    </dgm:pt>
    <dgm:pt modelId="{AC099FCB-938B-4249-B307-A675C3100EDE}" type="parTrans" cxnId="{5EEB0EC5-0B86-4D4E-A270-EDD358768E2E}">
      <dgm:prSet/>
      <dgm:spPr/>
      <dgm:t>
        <a:bodyPr/>
        <a:lstStyle/>
        <a:p>
          <a:pPr algn="l"/>
          <a:endParaRPr lang="fr-FR"/>
        </a:p>
      </dgm:t>
    </dgm:pt>
    <dgm:pt modelId="{81E1FA59-8C7D-4BC1-BAC4-98AD6118848A}" type="sibTrans" cxnId="{5EEB0EC5-0B86-4D4E-A270-EDD358768E2E}">
      <dgm:prSet/>
      <dgm:spPr/>
      <dgm:t>
        <a:bodyPr/>
        <a:lstStyle/>
        <a:p>
          <a:pPr algn="l"/>
          <a:endParaRPr lang="fr-FR"/>
        </a:p>
      </dgm:t>
    </dgm:pt>
    <dgm:pt modelId="{68670C47-FBFD-4C92-AB0D-4730D64353C8}">
      <dgm:prSet phldrT="[Texte]" custT="1"/>
      <dgm:spPr/>
      <dgm:t>
        <a:bodyPr/>
        <a:lstStyle/>
        <a:p>
          <a:pPr algn="l"/>
          <a:r>
            <a:rPr lang="fr-FR" sz="2400" b="1" dirty="0" err="1" smtClean="0">
              <a:solidFill>
                <a:schemeClr val="tx1"/>
              </a:solidFill>
            </a:rPr>
            <a:t>Ice</a:t>
          </a:r>
          <a:r>
            <a:rPr lang="fr-FR" sz="2400" b="1" dirty="0" smtClean="0">
              <a:solidFill>
                <a:schemeClr val="tx1"/>
              </a:solidFill>
            </a:rPr>
            <a:t> surrénalienne chronique (maladie d’Addison).</a:t>
          </a:r>
          <a:endParaRPr lang="fr-FR" sz="2400" b="1" dirty="0">
            <a:solidFill>
              <a:schemeClr val="tx1"/>
            </a:solidFill>
          </a:endParaRPr>
        </a:p>
      </dgm:t>
    </dgm:pt>
    <dgm:pt modelId="{65DF0567-1C9F-4979-AAC8-FF594E7A1D41}" type="parTrans" cxnId="{B2D44BF0-AF56-4564-B039-BB32E0811439}">
      <dgm:prSet/>
      <dgm:spPr/>
      <dgm:t>
        <a:bodyPr/>
        <a:lstStyle/>
        <a:p>
          <a:pPr algn="l"/>
          <a:endParaRPr lang="fr-FR"/>
        </a:p>
      </dgm:t>
    </dgm:pt>
    <dgm:pt modelId="{CACB47F5-7F69-4A6A-914F-F7A8B4D1C491}" type="sibTrans" cxnId="{B2D44BF0-AF56-4564-B039-BB32E0811439}">
      <dgm:prSet/>
      <dgm:spPr/>
      <dgm:t>
        <a:bodyPr/>
        <a:lstStyle/>
        <a:p>
          <a:pPr algn="l"/>
          <a:endParaRPr lang="fr-FR"/>
        </a:p>
      </dgm:t>
    </dgm:pt>
    <dgm:pt modelId="{101C9AC7-41CE-4BBB-A79F-00C3390EDD94}">
      <dgm:prSet phldrT="[Texte]"/>
      <dgm:spPr/>
      <dgm:t>
        <a:bodyPr/>
        <a:lstStyle/>
        <a:p>
          <a:pPr algn="l"/>
          <a:r>
            <a:rPr lang="fr-FR" sz="2300" b="1" u="sng" dirty="0" smtClean="0">
              <a:solidFill>
                <a:srgbClr val="C00000"/>
              </a:solidFill>
            </a:rPr>
            <a:t>Corticothérapie non substitutive</a:t>
          </a:r>
          <a:endParaRPr lang="fr-FR" sz="2300" b="1" u="sng" dirty="0">
            <a:solidFill>
              <a:srgbClr val="C00000"/>
            </a:solidFill>
          </a:endParaRPr>
        </a:p>
      </dgm:t>
    </dgm:pt>
    <dgm:pt modelId="{16F248FA-5D7E-49AA-AEBF-88850BA3F2BF}" type="parTrans" cxnId="{AF7A0D78-2C11-47EB-9360-9947D99799C3}">
      <dgm:prSet/>
      <dgm:spPr/>
      <dgm:t>
        <a:bodyPr/>
        <a:lstStyle/>
        <a:p>
          <a:pPr algn="l"/>
          <a:endParaRPr lang="fr-FR"/>
        </a:p>
      </dgm:t>
    </dgm:pt>
    <dgm:pt modelId="{081F2E7F-A983-4BB1-A480-A601701941EF}" type="sibTrans" cxnId="{AF7A0D78-2C11-47EB-9360-9947D99799C3}">
      <dgm:prSet/>
      <dgm:spPr/>
      <dgm:t>
        <a:bodyPr/>
        <a:lstStyle/>
        <a:p>
          <a:pPr algn="l"/>
          <a:endParaRPr lang="fr-FR"/>
        </a:p>
      </dgm:t>
    </dgm:pt>
    <dgm:pt modelId="{0D8217C9-0AFF-4197-B837-3FF7C8AD35A0}">
      <dgm:prSet phldrT="[Texte]" custT="1"/>
      <dgm:spPr/>
      <dgm:t>
        <a:bodyPr/>
        <a:lstStyle/>
        <a:p>
          <a:pPr algn="l"/>
          <a:r>
            <a:rPr lang="fr-FR" sz="2000" b="1" dirty="0" smtClean="0">
              <a:solidFill>
                <a:schemeClr val="tx1"/>
              </a:solidFill>
            </a:rPr>
            <a:t>Atteintes rhumatismales (PR, RAA, pseudo-polyarthrite </a:t>
          </a:r>
          <a:r>
            <a:rPr lang="fr-FR" sz="2000" b="1" dirty="0" err="1" smtClean="0">
              <a:solidFill>
                <a:schemeClr val="tx1"/>
              </a:solidFill>
            </a:rPr>
            <a:t>rhizomélique</a:t>
          </a:r>
          <a:r>
            <a:rPr lang="fr-FR" sz="2000" b="1" dirty="0" smtClean="0">
              <a:solidFill>
                <a:schemeClr val="tx1"/>
              </a:solidFill>
            </a:rPr>
            <a:t>, le purpura rhumatoïde…).</a:t>
          </a:r>
          <a:endParaRPr lang="fr-FR" sz="2000" b="1" dirty="0">
            <a:solidFill>
              <a:schemeClr val="tx1"/>
            </a:solidFill>
          </a:endParaRPr>
        </a:p>
      </dgm:t>
    </dgm:pt>
    <dgm:pt modelId="{C9FF483C-A355-4373-A558-806AD061D8E9}" type="parTrans" cxnId="{74033535-F9C9-494F-935B-6B025E3C911B}">
      <dgm:prSet/>
      <dgm:spPr/>
      <dgm:t>
        <a:bodyPr/>
        <a:lstStyle/>
        <a:p>
          <a:pPr algn="l"/>
          <a:endParaRPr lang="fr-FR"/>
        </a:p>
      </dgm:t>
    </dgm:pt>
    <dgm:pt modelId="{3EAAB7B4-9DE1-43F6-8694-CD3C5F6AC852}" type="sibTrans" cxnId="{74033535-F9C9-494F-935B-6B025E3C911B}">
      <dgm:prSet/>
      <dgm:spPr/>
      <dgm:t>
        <a:bodyPr/>
        <a:lstStyle/>
        <a:p>
          <a:pPr algn="l"/>
          <a:endParaRPr lang="fr-FR"/>
        </a:p>
      </dgm:t>
    </dgm:pt>
    <dgm:pt modelId="{249B9AB0-A6D7-4448-BDE9-914325EDE26B}">
      <dgm:prSet phldrT="[Texte]" custT="1"/>
      <dgm:spPr/>
      <dgm:t>
        <a:bodyPr/>
        <a:lstStyle/>
        <a:p>
          <a:pPr algn="l"/>
          <a:r>
            <a:rPr lang="fr-FR" sz="2000" b="1" dirty="0" smtClean="0">
              <a:solidFill>
                <a:schemeClr val="tx1"/>
              </a:solidFill>
            </a:rPr>
            <a:t>Syndrome néphrotique.</a:t>
          </a:r>
          <a:endParaRPr lang="fr-FR" sz="2000" b="1" dirty="0">
            <a:solidFill>
              <a:schemeClr val="tx1"/>
            </a:solidFill>
          </a:endParaRPr>
        </a:p>
      </dgm:t>
    </dgm:pt>
    <dgm:pt modelId="{F86FB47A-C03D-4612-896F-53577629BD71}" type="parTrans" cxnId="{12972DC3-B8EE-48CC-B550-D1870D1DEDF7}">
      <dgm:prSet/>
      <dgm:spPr/>
      <dgm:t>
        <a:bodyPr/>
        <a:lstStyle/>
        <a:p>
          <a:pPr algn="l"/>
          <a:endParaRPr lang="fr-FR"/>
        </a:p>
      </dgm:t>
    </dgm:pt>
    <dgm:pt modelId="{B0B33787-8164-4BB3-8565-A228F336A897}" type="sibTrans" cxnId="{12972DC3-B8EE-48CC-B550-D1870D1DEDF7}">
      <dgm:prSet/>
      <dgm:spPr/>
      <dgm:t>
        <a:bodyPr/>
        <a:lstStyle/>
        <a:p>
          <a:pPr algn="l"/>
          <a:endParaRPr lang="fr-FR"/>
        </a:p>
      </dgm:t>
    </dgm:pt>
    <dgm:pt modelId="{AD88FE34-DFA9-40CE-8476-9425CFC78BD8}">
      <dgm:prSet phldrT="[Texte]"/>
      <dgm:spPr/>
      <dgm:t>
        <a:bodyPr/>
        <a:lstStyle/>
        <a:p>
          <a:pPr algn="l"/>
          <a:endParaRPr lang="fr-FR" sz="1800" b="1" dirty="0">
            <a:solidFill>
              <a:schemeClr val="tx1"/>
            </a:solidFill>
          </a:endParaRPr>
        </a:p>
      </dgm:t>
    </dgm:pt>
    <dgm:pt modelId="{B3F45DDB-3159-43C9-9527-A96D83007119}" type="parTrans" cxnId="{F2FBC13E-1ECB-499F-9172-6DAA684C02C1}">
      <dgm:prSet/>
      <dgm:spPr/>
      <dgm:t>
        <a:bodyPr/>
        <a:lstStyle/>
        <a:p>
          <a:pPr algn="l"/>
          <a:endParaRPr lang="fr-FR"/>
        </a:p>
      </dgm:t>
    </dgm:pt>
    <dgm:pt modelId="{FFC0AD5B-1AEF-46FA-B6C4-E4B05404D732}" type="sibTrans" cxnId="{F2FBC13E-1ECB-499F-9172-6DAA684C02C1}">
      <dgm:prSet/>
      <dgm:spPr/>
      <dgm:t>
        <a:bodyPr/>
        <a:lstStyle/>
        <a:p>
          <a:pPr algn="l"/>
          <a:endParaRPr lang="fr-FR"/>
        </a:p>
      </dgm:t>
    </dgm:pt>
    <dgm:pt modelId="{1FAFAD69-8B3B-48B6-96C7-9BCA4C58940B}">
      <dgm:prSet phldrT="[Texte]"/>
      <dgm:spPr/>
      <dgm:t>
        <a:bodyPr/>
        <a:lstStyle/>
        <a:p>
          <a:pPr algn="l"/>
          <a:endParaRPr lang="fr-FR" sz="1800" b="1" dirty="0">
            <a:solidFill>
              <a:schemeClr val="tx1"/>
            </a:solidFill>
          </a:endParaRPr>
        </a:p>
      </dgm:t>
    </dgm:pt>
    <dgm:pt modelId="{B99DE931-2C7A-4702-B095-EB85CDD32B50}" type="parTrans" cxnId="{5EDA8ACC-44FE-456B-A5EB-9C843A48B4B7}">
      <dgm:prSet/>
      <dgm:spPr/>
      <dgm:t>
        <a:bodyPr/>
        <a:lstStyle/>
        <a:p>
          <a:pPr algn="l"/>
          <a:endParaRPr lang="fr-FR"/>
        </a:p>
      </dgm:t>
    </dgm:pt>
    <dgm:pt modelId="{60A02B24-686E-4520-ACDF-264C693A453F}" type="sibTrans" cxnId="{5EDA8ACC-44FE-456B-A5EB-9C843A48B4B7}">
      <dgm:prSet/>
      <dgm:spPr/>
      <dgm:t>
        <a:bodyPr/>
        <a:lstStyle/>
        <a:p>
          <a:pPr algn="l"/>
          <a:endParaRPr lang="fr-FR"/>
        </a:p>
      </dgm:t>
    </dgm:pt>
    <dgm:pt modelId="{C9B1484B-A442-45AA-A589-4AF422C0D4DB}">
      <dgm:prSet phldrT="[Texte]" custT="1"/>
      <dgm:spPr/>
      <dgm:t>
        <a:bodyPr/>
        <a:lstStyle/>
        <a:p>
          <a:pPr algn="l"/>
          <a:r>
            <a:rPr lang="fr-FR" sz="2400" b="1" dirty="0" smtClean="0">
              <a:solidFill>
                <a:schemeClr val="tx1"/>
              </a:solidFill>
            </a:rPr>
            <a:t>Hyperplasie surrénalienne congénitale. </a:t>
          </a:r>
          <a:endParaRPr lang="fr-FR" sz="2400" b="1" dirty="0">
            <a:solidFill>
              <a:schemeClr val="tx1"/>
            </a:solidFill>
          </a:endParaRPr>
        </a:p>
      </dgm:t>
    </dgm:pt>
    <dgm:pt modelId="{850B9DC4-51AD-431B-9D77-9AC4E03A67FF}" type="parTrans" cxnId="{7BFDECF3-085B-4122-AEDC-396C521D5A02}">
      <dgm:prSet/>
      <dgm:spPr/>
      <dgm:t>
        <a:bodyPr/>
        <a:lstStyle/>
        <a:p>
          <a:pPr algn="l"/>
          <a:endParaRPr lang="fr-FR"/>
        </a:p>
      </dgm:t>
    </dgm:pt>
    <dgm:pt modelId="{5B3FEDF6-C310-4720-BAA6-33E4E0930CAF}" type="sibTrans" cxnId="{7BFDECF3-085B-4122-AEDC-396C521D5A02}">
      <dgm:prSet/>
      <dgm:spPr/>
      <dgm:t>
        <a:bodyPr/>
        <a:lstStyle/>
        <a:p>
          <a:pPr algn="l"/>
          <a:endParaRPr lang="fr-FR"/>
        </a:p>
      </dgm:t>
    </dgm:pt>
    <dgm:pt modelId="{E29C5C94-AD11-4A2F-BDC6-1B65587DAC17}">
      <dgm:prSet phldrT="[Texte]" custT="1"/>
      <dgm:spPr/>
      <dgm:t>
        <a:bodyPr/>
        <a:lstStyle/>
        <a:p>
          <a:pPr algn="l"/>
          <a:r>
            <a:rPr lang="fr-FR" sz="2400" b="1" dirty="0" smtClean="0">
              <a:solidFill>
                <a:schemeClr val="tx1"/>
              </a:solidFill>
            </a:rPr>
            <a:t>Syndrome de Cushing.</a:t>
          </a:r>
          <a:endParaRPr lang="fr-FR" sz="2400" b="1" dirty="0">
            <a:solidFill>
              <a:schemeClr val="tx1"/>
            </a:solidFill>
          </a:endParaRPr>
        </a:p>
      </dgm:t>
    </dgm:pt>
    <dgm:pt modelId="{1AD4CC6B-F3C8-46D7-91A8-6DC108497269}" type="parTrans" cxnId="{E7181D38-BB04-41F1-B06C-528AB159D6AA}">
      <dgm:prSet/>
      <dgm:spPr/>
      <dgm:t>
        <a:bodyPr/>
        <a:lstStyle/>
        <a:p>
          <a:pPr algn="l"/>
          <a:endParaRPr lang="fr-FR"/>
        </a:p>
      </dgm:t>
    </dgm:pt>
    <dgm:pt modelId="{2D644C78-5546-4C69-9C8F-685523794A80}" type="sibTrans" cxnId="{E7181D38-BB04-41F1-B06C-528AB159D6AA}">
      <dgm:prSet/>
      <dgm:spPr/>
      <dgm:t>
        <a:bodyPr/>
        <a:lstStyle/>
        <a:p>
          <a:pPr algn="l"/>
          <a:endParaRPr lang="fr-FR"/>
        </a:p>
      </dgm:t>
    </dgm:pt>
    <dgm:pt modelId="{64E9EFCA-49D2-4B43-B8E7-743B198DFE3E}">
      <dgm:prSet phldrT="[Texte]" custT="1"/>
      <dgm:spPr/>
      <dgm:t>
        <a:bodyPr/>
        <a:lstStyle/>
        <a:p>
          <a:pPr algn="l"/>
          <a:r>
            <a:rPr lang="fr-FR" sz="2400" b="1" dirty="0" smtClean="0">
              <a:solidFill>
                <a:schemeClr val="tx1"/>
              </a:solidFill>
            </a:rPr>
            <a:t>Stimulation de la maturation des poumons chez le fœtus.</a:t>
          </a:r>
          <a:endParaRPr lang="fr-FR" sz="2400" b="1" dirty="0">
            <a:solidFill>
              <a:schemeClr val="tx1"/>
            </a:solidFill>
          </a:endParaRPr>
        </a:p>
      </dgm:t>
    </dgm:pt>
    <dgm:pt modelId="{2FE9791D-8AC6-4E87-8DBA-3C5C9239AFE8}" type="parTrans" cxnId="{1260D1D8-0CDD-4460-9F30-D6D1D71C685A}">
      <dgm:prSet/>
      <dgm:spPr/>
      <dgm:t>
        <a:bodyPr/>
        <a:lstStyle/>
        <a:p>
          <a:pPr algn="l"/>
          <a:endParaRPr lang="fr-FR"/>
        </a:p>
      </dgm:t>
    </dgm:pt>
    <dgm:pt modelId="{4EC5F5FF-CD46-45F5-9E72-31778CE9C300}" type="sibTrans" cxnId="{1260D1D8-0CDD-4460-9F30-D6D1D71C685A}">
      <dgm:prSet/>
      <dgm:spPr/>
      <dgm:t>
        <a:bodyPr/>
        <a:lstStyle/>
        <a:p>
          <a:pPr algn="l"/>
          <a:endParaRPr lang="fr-FR"/>
        </a:p>
      </dgm:t>
    </dgm:pt>
    <dgm:pt modelId="{9B788249-B131-4FA9-B7F9-4D9CA66D3732}">
      <dgm:prSet phldrT="[Texte]" custT="1"/>
      <dgm:spPr/>
      <dgm:t>
        <a:bodyPr/>
        <a:lstStyle/>
        <a:p>
          <a:pPr algn="l"/>
          <a:r>
            <a:rPr lang="fr-FR" sz="2000" b="1" dirty="0" smtClean="0">
              <a:solidFill>
                <a:schemeClr val="tx1"/>
              </a:solidFill>
            </a:rPr>
            <a:t>Lupus érythémateux.</a:t>
          </a:r>
          <a:endParaRPr lang="fr-FR" sz="2000" b="1" dirty="0">
            <a:solidFill>
              <a:schemeClr val="tx1"/>
            </a:solidFill>
          </a:endParaRPr>
        </a:p>
      </dgm:t>
    </dgm:pt>
    <dgm:pt modelId="{523A20EB-371D-48E0-AB14-627051AEEBAA}" type="parTrans" cxnId="{F52DB84B-0441-45DC-9E4D-86978475E0C3}">
      <dgm:prSet/>
      <dgm:spPr/>
      <dgm:t>
        <a:bodyPr/>
        <a:lstStyle/>
        <a:p>
          <a:pPr algn="l"/>
          <a:endParaRPr lang="fr-FR"/>
        </a:p>
      </dgm:t>
    </dgm:pt>
    <dgm:pt modelId="{6A1F6EEF-1AC4-41E3-8606-DD4402BA97CD}" type="sibTrans" cxnId="{F52DB84B-0441-45DC-9E4D-86978475E0C3}">
      <dgm:prSet/>
      <dgm:spPr/>
      <dgm:t>
        <a:bodyPr/>
        <a:lstStyle/>
        <a:p>
          <a:pPr algn="l"/>
          <a:endParaRPr lang="fr-FR"/>
        </a:p>
      </dgm:t>
    </dgm:pt>
    <dgm:pt modelId="{16224E9B-BB8D-4D5C-83C0-9EE7C398FEA5}">
      <dgm:prSet phldrT="[Texte]" custT="1"/>
      <dgm:spPr/>
      <dgm:t>
        <a:bodyPr/>
        <a:lstStyle/>
        <a:p>
          <a:pPr algn="l"/>
          <a:r>
            <a:rPr lang="fr-FR" sz="2000" b="1" dirty="0" smtClean="0">
              <a:solidFill>
                <a:schemeClr val="tx1"/>
              </a:solidFill>
            </a:rPr>
            <a:t>Maladies allergiques (asthme bronchique, BPCO, fibrose pulmonaire,.</a:t>
          </a:r>
          <a:endParaRPr lang="fr-FR" sz="2000" b="1" dirty="0">
            <a:solidFill>
              <a:schemeClr val="tx1"/>
            </a:solidFill>
          </a:endParaRPr>
        </a:p>
      </dgm:t>
    </dgm:pt>
    <dgm:pt modelId="{1C430619-7D4A-496D-B008-76A323C7E791}" type="parTrans" cxnId="{25A79BAC-639D-4C60-9238-F094B1A661CC}">
      <dgm:prSet/>
      <dgm:spPr/>
      <dgm:t>
        <a:bodyPr/>
        <a:lstStyle/>
        <a:p>
          <a:pPr algn="l"/>
          <a:endParaRPr lang="fr-FR"/>
        </a:p>
      </dgm:t>
    </dgm:pt>
    <dgm:pt modelId="{E843AC35-79BB-41FA-91EA-0EB62DF22F6D}" type="sibTrans" cxnId="{25A79BAC-639D-4C60-9238-F094B1A661CC}">
      <dgm:prSet/>
      <dgm:spPr/>
      <dgm:t>
        <a:bodyPr/>
        <a:lstStyle/>
        <a:p>
          <a:pPr algn="l"/>
          <a:endParaRPr lang="fr-FR"/>
        </a:p>
      </dgm:t>
    </dgm:pt>
    <dgm:pt modelId="{70326FA7-07E6-46E9-BED8-FF4C244EE659}">
      <dgm:prSet phldrT="[Texte]" custT="1"/>
      <dgm:spPr/>
      <dgm:t>
        <a:bodyPr/>
        <a:lstStyle/>
        <a:p>
          <a:pPr algn="l"/>
          <a:r>
            <a:rPr lang="fr-FR" sz="2000" b="1" dirty="0" smtClean="0">
              <a:solidFill>
                <a:schemeClr val="tx1"/>
              </a:solidFill>
            </a:rPr>
            <a:t>Certaine leucémies, prévention du rejet de greffe.</a:t>
          </a:r>
          <a:endParaRPr lang="fr-FR" sz="2000" b="1" dirty="0">
            <a:solidFill>
              <a:schemeClr val="tx1"/>
            </a:solidFill>
          </a:endParaRPr>
        </a:p>
      </dgm:t>
    </dgm:pt>
    <dgm:pt modelId="{759D730E-4A31-4ECC-AEB9-558395481A9B}" type="parTrans" cxnId="{2831F574-64D9-48D6-BA7D-5CEB8B5670F5}">
      <dgm:prSet/>
      <dgm:spPr/>
      <dgm:t>
        <a:bodyPr/>
        <a:lstStyle/>
        <a:p>
          <a:pPr algn="l"/>
          <a:endParaRPr lang="fr-FR"/>
        </a:p>
      </dgm:t>
    </dgm:pt>
    <dgm:pt modelId="{242846AB-09B0-49D8-9A35-1E14FD00B571}" type="sibTrans" cxnId="{2831F574-64D9-48D6-BA7D-5CEB8B5670F5}">
      <dgm:prSet/>
      <dgm:spPr/>
      <dgm:t>
        <a:bodyPr/>
        <a:lstStyle/>
        <a:p>
          <a:pPr algn="l"/>
          <a:endParaRPr lang="fr-FR"/>
        </a:p>
      </dgm:t>
    </dgm:pt>
    <dgm:pt modelId="{3A2D9DFF-F168-424E-8DDF-376A410B082D}" type="pres">
      <dgm:prSet presAssocID="{4AB4CF0F-068C-4A40-92AE-1C74319411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BAA0B6-D684-4C2A-A25A-8C9210B52F93}" type="pres">
      <dgm:prSet presAssocID="{DC8835BA-45F8-4AD9-ABBD-BE6A0BA53715}" presName="node" presStyleLbl="node1" presStyleIdx="0" presStyleCnt="2" custScaleX="104921" custLinFactNeighborY="-13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EB37F1-B870-4A7D-B2C9-81C37BB9C6D8}" type="pres">
      <dgm:prSet presAssocID="{3CA27B64-96A5-4A8B-A8FC-0CA28CE06AE8}" presName="sibTrans" presStyleCnt="0"/>
      <dgm:spPr/>
    </dgm:pt>
    <dgm:pt modelId="{B5BB10A5-788C-478F-98B2-5127B9119736}" type="pres">
      <dgm:prSet presAssocID="{101C9AC7-41CE-4BBB-A79F-00C3390EDD94}" presName="node" presStyleLbl="node1" presStyleIdx="1" presStyleCnt="2" custLinFactNeighborX="9177" custLinFactNeighborY="-13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4AB9D5-660E-DA4C-BCCA-43A73E084278}" type="presOf" srcId="{249B9AB0-A6D7-4448-BDE9-914325EDE26B}" destId="{B5BB10A5-788C-478F-98B2-5127B9119736}" srcOrd="0" destOrd="2" presId="urn:microsoft.com/office/officeart/2005/8/layout/hList6"/>
    <dgm:cxn modelId="{5EDA8ACC-44FE-456B-A5EB-9C843A48B4B7}" srcId="{DC8835BA-45F8-4AD9-ABBD-BE6A0BA53715}" destId="{1FAFAD69-8B3B-48B6-96C7-9BCA4C58940B}" srcOrd="5" destOrd="0" parTransId="{B99DE931-2C7A-4702-B095-EB85CDD32B50}" sibTransId="{60A02B24-686E-4520-ACDF-264C693A453F}"/>
    <dgm:cxn modelId="{12972DC3-B8EE-48CC-B550-D1870D1DEDF7}" srcId="{101C9AC7-41CE-4BBB-A79F-00C3390EDD94}" destId="{249B9AB0-A6D7-4448-BDE9-914325EDE26B}" srcOrd="1" destOrd="0" parTransId="{F86FB47A-C03D-4612-896F-53577629BD71}" sibTransId="{B0B33787-8164-4BB3-8565-A228F336A897}"/>
    <dgm:cxn modelId="{D402894D-0242-E742-8AC7-F44E4B2DD4FF}" type="presOf" srcId="{4AB4CF0F-068C-4A40-92AE-1C74319411B0}" destId="{3A2D9DFF-F168-424E-8DDF-376A410B082D}" srcOrd="0" destOrd="0" presId="urn:microsoft.com/office/officeart/2005/8/layout/hList6"/>
    <dgm:cxn modelId="{614E8A92-CAD5-9141-86AF-B73864439EDE}" type="presOf" srcId="{1FAFAD69-8B3B-48B6-96C7-9BCA4C58940B}" destId="{E6BAA0B6-D684-4C2A-A25A-8C9210B52F93}" srcOrd="0" destOrd="6" presId="urn:microsoft.com/office/officeart/2005/8/layout/hList6"/>
    <dgm:cxn modelId="{E7181D38-BB04-41F1-B06C-528AB159D6AA}" srcId="{DC8835BA-45F8-4AD9-ABBD-BE6A0BA53715}" destId="{E29C5C94-AD11-4A2F-BDC6-1B65587DAC17}" srcOrd="3" destOrd="0" parTransId="{1AD4CC6B-F3C8-46D7-91A8-6DC108497269}" sibTransId="{2D644C78-5546-4C69-9C8F-685523794A80}"/>
    <dgm:cxn modelId="{B6B29291-0C37-9D4B-8D07-AFD1957BF2A5}" type="presOf" srcId="{C9B1484B-A442-45AA-A589-4AF422C0D4DB}" destId="{E6BAA0B6-D684-4C2A-A25A-8C9210B52F93}" srcOrd="0" destOrd="3" presId="urn:microsoft.com/office/officeart/2005/8/layout/hList6"/>
    <dgm:cxn modelId="{5EEB0EC5-0B86-4D4E-A270-EDD358768E2E}" srcId="{DC8835BA-45F8-4AD9-ABBD-BE6A0BA53715}" destId="{442723BA-155E-44C7-963E-6E7E74994967}" srcOrd="0" destOrd="0" parTransId="{AC099FCB-938B-4249-B307-A675C3100EDE}" sibTransId="{81E1FA59-8C7D-4BC1-BAC4-98AD6118848A}"/>
    <dgm:cxn modelId="{749B1697-2DF0-D44E-8002-6DABA1C15504}" type="presOf" srcId="{442723BA-155E-44C7-963E-6E7E74994967}" destId="{E6BAA0B6-D684-4C2A-A25A-8C9210B52F93}" srcOrd="0" destOrd="1" presId="urn:microsoft.com/office/officeart/2005/8/layout/hList6"/>
    <dgm:cxn modelId="{6673D597-E4D9-984B-8E3C-159AE2D2617A}" type="presOf" srcId="{9B788249-B131-4FA9-B7F9-4D9CA66D3732}" destId="{B5BB10A5-788C-478F-98B2-5127B9119736}" srcOrd="0" destOrd="3" presId="urn:microsoft.com/office/officeart/2005/8/layout/hList6"/>
    <dgm:cxn modelId="{7BFDECF3-085B-4122-AEDC-396C521D5A02}" srcId="{DC8835BA-45F8-4AD9-ABBD-BE6A0BA53715}" destId="{C9B1484B-A442-45AA-A589-4AF422C0D4DB}" srcOrd="2" destOrd="0" parTransId="{850B9DC4-51AD-431B-9D77-9AC4E03A67FF}" sibTransId="{5B3FEDF6-C310-4720-BAA6-33E4E0930CAF}"/>
    <dgm:cxn modelId="{A330990E-EDD2-6B4F-87AB-90D7E783E95F}" type="presOf" srcId="{68670C47-FBFD-4C92-AB0D-4730D64353C8}" destId="{E6BAA0B6-D684-4C2A-A25A-8C9210B52F93}" srcOrd="0" destOrd="2" presId="urn:microsoft.com/office/officeart/2005/8/layout/hList6"/>
    <dgm:cxn modelId="{51409DF9-5774-5145-A62D-2A06BE429785}" type="presOf" srcId="{E29C5C94-AD11-4A2F-BDC6-1B65587DAC17}" destId="{E6BAA0B6-D684-4C2A-A25A-8C9210B52F93}" srcOrd="0" destOrd="4" presId="urn:microsoft.com/office/officeart/2005/8/layout/hList6"/>
    <dgm:cxn modelId="{F1EB28E1-0464-FC49-8793-5BF71A26C9EE}" type="presOf" srcId="{16224E9B-BB8D-4D5C-83C0-9EE7C398FEA5}" destId="{B5BB10A5-788C-478F-98B2-5127B9119736}" srcOrd="0" destOrd="4" presId="urn:microsoft.com/office/officeart/2005/8/layout/hList6"/>
    <dgm:cxn modelId="{2831F574-64D9-48D6-BA7D-5CEB8B5670F5}" srcId="{101C9AC7-41CE-4BBB-A79F-00C3390EDD94}" destId="{70326FA7-07E6-46E9-BED8-FF4C244EE659}" srcOrd="4" destOrd="0" parTransId="{759D730E-4A31-4ECC-AEB9-558395481A9B}" sibTransId="{242846AB-09B0-49D8-9A35-1E14FD00B571}"/>
    <dgm:cxn modelId="{25A79BAC-639D-4C60-9238-F094B1A661CC}" srcId="{101C9AC7-41CE-4BBB-A79F-00C3390EDD94}" destId="{16224E9B-BB8D-4D5C-83C0-9EE7C398FEA5}" srcOrd="3" destOrd="0" parTransId="{1C430619-7D4A-496D-B008-76A323C7E791}" sibTransId="{E843AC35-79BB-41FA-91EA-0EB62DF22F6D}"/>
    <dgm:cxn modelId="{74033535-F9C9-494F-935B-6B025E3C911B}" srcId="{101C9AC7-41CE-4BBB-A79F-00C3390EDD94}" destId="{0D8217C9-0AFF-4197-B837-3FF7C8AD35A0}" srcOrd="0" destOrd="0" parTransId="{C9FF483C-A355-4373-A558-806AD061D8E9}" sibTransId="{3EAAB7B4-9DE1-43F6-8694-CD3C5F6AC852}"/>
    <dgm:cxn modelId="{1F653A45-BF4E-2E4D-947D-F14EC3227692}" type="presOf" srcId="{101C9AC7-41CE-4BBB-A79F-00C3390EDD94}" destId="{B5BB10A5-788C-478F-98B2-5127B9119736}" srcOrd="0" destOrd="0" presId="urn:microsoft.com/office/officeart/2005/8/layout/hList6"/>
    <dgm:cxn modelId="{24713E75-8246-E349-9AC0-8A1467466C16}" type="presOf" srcId="{0D8217C9-0AFF-4197-B837-3FF7C8AD35A0}" destId="{B5BB10A5-788C-478F-98B2-5127B9119736}" srcOrd="0" destOrd="1" presId="urn:microsoft.com/office/officeart/2005/8/layout/hList6"/>
    <dgm:cxn modelId="{B2D44BF0-AF56-4564-B039-BB32E0811439}" srcId="{DC8835BA-45F8-4AD9-ABBD-BE6A0BA53715}" destId="{68670C47-FBFD-4C92-AB0D-4730D64353C8}" srcOrd="1" destOrd="0" parTransId="{65DF0567-1C9F-4979-AAC8-FF594E7A1D41}" sibTransId="{CACB47F5-7F69-4A6A-914F-F7A8B4D1C491}"/>
    <dgm:cxn modelId="{D9DFE6D9-3EEE-6C4F-BCCA-AF1DB198994E}" type="presOf" srcId="{64E9EFCA-49D2-4B43-B8E7-743B198DFE3E}" destId="{E6BAA0B6-D684-4C2A-A25A-8C9210B52F93}" srcOrd="0" destOrd="5" presId="urn:microsoft.com/office/officeart/2005/8/layout/hList6"/>
    <dgm:cxn modelId="{7EC0BC04-BFE4-4E6B-9B12-66FC7E1CDC85}" srcId="{4AB4CF0F-068C-4A40-92AE-1C74319411B0}" destId="{DC8835BA-45F8-4AD9-ABBD-BE6A0BA53715}" srcOrd="0" destOrd="0" parTransId="{334E2B2C-7D68-4910-BED6-5C6C2E885EDC}" sibTransId="{3CA27B64-96A5-4A8B-A8FC-0CA28CE06AE8}"/>
    <dgm:cxn modelId="{AC66306D-BD4F-8848-83B7-886EB8688B88}" type="presOf" srcId="{AD88FE34-DFA9-40CE-8476-9425CFC78BD8}" destId="{E6BAA0B6-D684-4C2A-A25A-8C9210B52F93}" srcOrd="0" destOrd="7" presId="urn:microsoft.com/office/officeart/2005/8/layout/hList6"/>
    <dgm:cxn modelId="{F52DB84B-0441-45DC-9E4D-86978475E0C3}" srcId="{101C9AC7-41CE-4BBB-A79F-00C3390EDD94}" destId="{9B788249-B131-4FA9-B7F9-4D9CA66D3732}" srcOrd="2" destOrd="0" parTransId="{523A20EB-371D-48E0-AB14-627051AEEBAA}" sibTransId="{6A1F6EEF-1AC4-41E3-8606-DD4402BA97CD}"/>
    <dgm:cxn modelId="{F2FBC13E-1ECB-499F-9172-6DAA684C02C1}" srcId="{DC8835BA-45F8-4AD9-ABBD-BE6A0BA53715}" destId="{AD88FE34-DFA9-40CE-8476-9425CFC78BD8}" srcOrd="6" destOrd="0" parTransId="{B3F45DDB-3159-43C9-9527-A96D83007119}" sibTransId="{FFC0AD5B-1AEF-46FA-B6C4-E4B05404D732}"/>
    <dgm:cxn modelId="{C877F611-86B1-E448-B04F-F22A2946DD41}" type="presOf" srcId="{70326FA7-07E6-46E9-BED8-FF4C244EE659}" destId="{B5BB10A5-788C-478F-98B2-5127B9119736}" srcOrd="0" destOrd="5" presId="urn:microsoft.com/office/officeart/2005/8/layout/hList6"/>
    <dgm:cxn modelId="{1260D1D8-0CDD-4460-9F30-D6D1D71C685A}" srcId="{DC8835BA-45F8-4AD9-ABBD-BE6A0BA53715}" destId="{64E9EFCA-49D2-4B43-B8E7-743B198DFE3E}" srcOrd="4" destOrd="0" parTransId="{2FE9791D-8AC6-4E87-8DBA-3C5C9239AFE8}" sibTransId="{4EC5F5FF-CD46-45F5-9E72-31778CE9C300}"/>
    <dgm:cxn modelId="{C6822567-C907-634C-A3E8-EF925FB3823D}" type="presOf" srcId="{DC8835BA-45F8-4AD9-ABBD-BE6A0BA53715}" destId="{E6BAA0B6-D684-4C2A-A25A-8C9210B52F93}" srcOrd="0" destOrd="0" presId="urn:microsoft.com/office/officeart/2005/8/layout/hList6"/>
    <dgm:cxn modelId="{AF7A0D78-2C11-47EB-9360-9947D99799C3}" srcId="{4AB4CF0F-068C-4A40-92AE-1C74319411B0}" destId="{101C9AC7-41CE-4BBB-A79F-00C3390EDD94}" srcOrd="1" destOrd="0" parTransId="{16F248FA-5D7E-49AA-AEBF-88850BA3F2BF}" sibTransId="{081F2E7F-A983-4BB1-A480-A601701941EF}"/>
    <dgm:cxn modelId="{6D02C356-3D2D-4440-B41B-5A19E735B939}" type="presParOf" srcId="{3A2D9DFF-F168-424E-8DDF-376A410B082D}" destId="{E6BAA0B6-D684-4C2A-A25A-8C9210B52F93}" srcOrd="0" destOrd="0" presId="urn:microsoft.com/office/officeart/2005/8/layout/hList6"/>
    <dgm:cxn modelId="{E096F940-474E-ED46-87B9-E469E2EE9F79}" type="presParOf" srcId="{3A2D9DFF-F168-424E-8DDF-376A410B082D}" destId="{A0EB37F1-B870-4A7D-B2C9-81C37BB9C6D8}" srcOrd="1" destOrd="0" presId="urn:microsoft.com/office/officeart/2005/8/layout/hList6"/>
    <dgm:cxn modelId="{EBA184C6-D0D4-454A-8E7C-841740DE5A75}" type="presParOf" srcId="{3A2D9DFF-F168-424E-8DDF-376A410B082D}" destId="{B5BB10A5-788C-478F-98B2-5127B911973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60C8F2-0D89-4F04-9236-8C05EA20A07E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60F7C2CA-BBF1-4D8A-AA49-C28BE366F9D6}">
      <dgm:prSet phldrT="[Texte]"/>
      <dgm:spPr/>
      <dgm:t>
        <a:bodyPr/>
        <a:lstStyle/>
        <a:p>
          <a:r>
            <a:rPr lang="fr-FR" b="1" dirty="0" smtClean="0"/>
            <a:t>Hypertension.	</a:t>
          </a:r>
          <a:endParaRPr lang="fr-FR" b="1" dirty="0"/>
        </a:p>
      </dgm:t>
    </dgm:pt>
    <dgm:pt modelId="{4A37D885-20C8-4BB3-B878-0646084E345C}" type="parTrans" cxnId="{5955F47B-64D3-4BA2-BFBA-B85D85FF0284}">
      <dgm:prSet/>
      <dgm:spPr/>
      <dgm:t>
        <a:bodyPr/>
        <a:lstStyle/>
        <a:p>
          <a:endParaRPr lang="fr-FR"/>
        </a:p>
      </dgm:t>
    </dgm:pt>
    <dgm:pt modelId="{7F479BEC-11CB-4E29-8270-7A721AAABEB5}" type="sibTrans" cxnId="{5955F47B-64D3-4BA2-BFBA-B85D85FF0284}">
      <dgm:prSet/>
      <dgm:spPr/>
      <dgm:t>
        <a:bodyPr/>
        <a:lstStyle/>
        <a:p>
          <a:endParaRPr lang="fr-FR"/>
        </a:p>
      </dgm:t>
    </dgm:pt>
    <dgm:pt modelId="{CE28731D-EF12-4411-8131-1F5D0A88CD75}">
      <dgm:prSet phldrT="[Texte]"/>
      <dgm:spPr/>
      <dgm:t>
        <a:bodyPr/>
        <a:lstStyle/>
        <a:p>
          <a:r>
            <a:rPr lang="fr-FR" b="1" dirty="0" smtClean="0"/>
            <a:t>Diabète, hyperlipidémie.</a:t>
          </a:r>
          <a:endParaRPr lang="fr-FR" b="1" dirty="0"/>
        </a:p>
      </dgm:t>
    </dgm:pt>
    <dgm:pt modelId="{7010FC66-5D3F-416C-9EEB-488909484A1E}" type="parTrans" cxnId="{2F2F4375-611F-4B35-AE34-1F6F644F9B91}">
      <dgm:prSet/>
      <dgm:spPr/>
      <dgm:t>
        <a:bodyPr/>
        <a:lstStyle/>
        <a:p>
          <a:endParaRPr lang="fr-FR"/>
        </a:p>
      </dgm:t>
    </dgm:pt>
    <dgm:pt modelId="{9D161C81-ED87-4F96-867B-2AE0B47E1985}" type="sibTrans" cxnId="{2F2F4375-611F-4B35-AE34-1F6F644F9B91}">
      <dgm:prSet/>
      <dgm:spPr/>
      <dgm:t>
        <a:bodyPr/>
        <a:lstStyle/>
        <a:p>
          <a:endParaRPr lang="fr-FR"/>
        </a:p>
      </dgm:t>
    </dgm:pt>
    <dgm:pt modelId="{2D69C156-FFEA-43A2-A883-0CAD3FDBF6B2}">
      <dgm:prSet phldrT="[Texte]"/>
      <dgm:spPr/>
      <dgm:t>
        <a:bodyPr/>
        <a:lstStyle/>
        <a:p>
          <a:r>
            <a:rPr lang="fr-FR" b="1" dirty="0" smtClean="0"/>
            <a:t>Altération des réponses immunitaires</a:t>
          </a:r>
          <a:r>
            <a:rPr lang="fr-FR" dirty="0" smtClean="0"/>
            <a:t>.</a:t>
          </a:r>
          <a:endParaRPr lang="fr-FR" dirty="0"/>
        </a:p>
      </dgm:t>
    </dgm:pt>
    <dgm:pt modelId="{28745BE2-1672-4D15-8E00-F0E26E0DD59E}" type="parTrans" cxnId="{542A051B-8686-4CF2-9B53-CC1CAD1F7BA7}">
      <dgm:prSet/>
      <dgm:spPr/>
      <dgm:t>
        <a:bodyPr/>
        <a:lstStyle/>
        <a:p>
          <a:endParaRPr lang="fr-FR"/>
        </a:p>
      </dgm:t>
    </dgm:pt>
    <dgm:pt modelId="{C7C864FC-C0A7-4134-8053-B439876CE2E9}" type="sibTrans" cxnId="{542A051B-8686-4CF2-9B53-CC1CAD1F7BA7}">
      <dgm:prSet/>
      <dgm:spPr/>
      <dgm:t>
        <a:bodyPr/>
        <a:lstStyle/>
        <a:p>
          <a:endParaRPr lang="fr-FR"/>
        </a:p>
      </dgm:t>
    </dgm:pt>
    <dgm:pt modelId="{AEE78B7F-0DC0-442C-8230-6792923B4E4F}">
      <dgm:prSet/>
      <dgm:spPr/>
      <dgm:t>
        <a:bodyPr/>
        <a:lstStyle/>
        <a:p>
          <a:r>
            <a:rPr lang="fr-FR" b="1" dirty="0" smtClean="0"/>
            <a:t>Risque d’ulcère peptique</a:t>
          </a:r>
          <a:r>
            <a:rPr lang="fr-FR" dirty="0" smtClean="0"/>
            <a:t>.</a:t>
          </a:r>
          <a:endParaRPr lang="fr-FR" dirty="0"/>
        </a:p>
      </dgm:t>
    </dgm:pt>
    <dgm:pt modelId="{C06E4A17-F577-497B-927C-55CA38EEA2A4}" type="parTrans" cxnId="{A990B9E5-30D2-427B-8124-A61ABD5E2939}">
      <dgm:prSet/>
      <dgm:spPr/>
      <dgm:t>
        <a:bodyPr/>
        <a:lstStyle/>
        <a:p>
          <a:endParaRPr lang="fr-FR"/>
        </a:p>
      </dgm:t>
    </dgm:pt>
    <dgm:pt modelId="{BACFFC2A-CEDC-4F4B-9957-CE27C567FA29}" type="sibTrans" cxnId="{A990B9E5-30D2-427B-8124-A61ABD5E2939}">
      <dgm:prSet/>
      <dgm:spPr/>
      <dgm:t>
        <a:bodyPr/>
        <a:lstStyle/>
        <a:p>
          <a:endParaRPr lang="fr-FR"/>
        </a:p>
      </dgm:t>
    </dgm:pt>
    <dgm:pt modelId="{EE84968B-931A-4A08-B096-6CE4509D1C95}" type="pres">
      <dgm:prSet presAssocID="{7C60C8F2-0D89-4F04-9236-8C05EA20A0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0D831F-E950-4C1F-B164-0A3D1D7FFC00}" type="pres">
      <dgm:prSet presAssocID="{60F7C2CA-BBF1-4D8A-AA49-C28BE366F9D6}" presName="parentLin" presStyleCnt="0"/>
      <dgm:spPr/>
    </dgm:pt>
    <dgm:pt modelId="{CC43A2A5-0D52-4494-9083-68A3DBC243FA}" type="pres">
      <dgm:prSet presAssocID="{60F7C2CA-BBF1-4D8A-AA49-C28BE366F9D6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2174FAD8-9679-413A-9E7F-4054E8C35EDF}" type="pres">
      <dgm:prSet presAssocID="{60F7C2CA-BBF1-4D8A-AA49-C28BE366F9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3FB1BD-276D-4ECB-B839-304D0318E3BE}" type="pres">
      <dgm:prSet presAssocID="{60F7C2CA-BBF1-4D8A-AA49-C28BE366F9D6}" presName="negativeSpace" presStyleCnt="0"/>
      <dgm:spPr/>
    </dgm:pt>
    <dgm:pt modelId="{CF11A407-CFD1-4065-B4F7-A3F34711BC6F}" type="pres">
      <dgm:prSet presAssocID="{60F7C2CA-BBF1-4D8A-AA49-C28BE366F9D6}" presName="childText" presStyleLbl="conFgAcc1" presStyleIdx="0" presStyleCnt="4">
        <dgm:presLayoutVars>
          <dgm:bulletEnabled val="1"/>
        </dgm:presLayoutVars>
      </dgm:prSet>
      <dgm:spPr/>
    </dgm:pt>
    <dgm:pt modelId="{03778690-A0D9-49C8-80C3-F3CD11E295FE}" type="pres">
      <dgm:prSet presAssocID="{7F479BEC-11CB-4E29-8270-7A721AAABEB5}" presName="spaceBetweenRectangles" presStyleCnt="0"/>
      <dgm:spPr/>
    </dgm:pt>
    <dgm:pt modelId="{683792EB-791A-4CC8-9864-F67C1F22E786}" type="pres">
      <dgm:prSet presAssocID="{CE28731D-EF12-4411-8131-1F5D0A88CD75}" presName="parentLin" presStyleCnt="0"/>
      <dgm:spPr/>
    </dgm:pt>
    <dgm:pt modelId="{7895F493-E160-4069-852B-AF16C61C9B8A}" type="pres">
      <dgm:prSet presAssocID="{CE28731D-EF12-4411-8131-1F5D0A88CD75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CF9784ED-4656-4866-A380-A009974F4D59}" type="pres">
      <dgm:prSet presAssocID="{CE28731D-EF12-4411-8131-1F5D0A88CD7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45D99D-0F62-4E5D-9636-7E920D215B6E}" type="pres">
      <dgm:prSet presAssocID="{CE28731D-EF12-4411-8131-1F5D0A88CD75}" presName="negativeSpace" presStyleCnt="0"/>
      <dgm:spPr/>
    </dgm:pt>
    <dgm:pt modelId="{81DA92D9-4D78-489E-96E3-D54B32D1D441}" type="pres">
      <dgm:prSet presAssocID="{CE28731D-EF12-4411-8131-1F5D0A88CD75}" presName="childText" presStyleLbl="conFgAcc1" presStyleIdx="1" presStyleCnt="4">
        <dgm:presLayoutVars>
          <dgm:bulletEnabled val="1"/>
        </dgm:presLayoutVars>
      </dgm:prSet>
      <dgm:spPr/>
    </dgm:pt>
    <dgm:pt modelId="{1D58D25B-293D-44BC-B3E5-D788EC920705}" type="pres">
      <dgm:prSet presAssocID="{9D161C81-ED87-4F96-867B-2AE0B47E1985}" presName="spaceBetweenRectangles" presStyleCnt="0"/>
      <dgm:spPr/>
    </dgm:pt>
    <dgm:pt modelId="{07F2E23A-0481-446A-B9FE-15324F508256}" type="pres">
      <dgm:prSet presAssocID="{2D69C156-FFEA-43A2-A883-0CAD3FDBF6B2}" presName="parentLin" presStyleCnt="0"/>
      <dgm:spPr/>
    </dgm:pt>
    <dgm:pt modelId="{D9BCBEB1-5950-4C96-83CE-D85ED6D8C4BB}" type="pres">
      <dgm:prSet presAssocID="{2D69C156-FFEA-43A2-A883-0CAD3FDBF6B2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5683B35C-A9EB-4CCF-84C9-AA3637405C56}" type="pres">
      <dgm:prSet presAssocID="{2D69C156-FFEA-43A2-A883-0CAD3FDBF6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6FD301-0EEF-4C6A-82EE-094453C8118A}" type="pres">
      <dgm:prSet presAssocID="{2D69C156-FFEA-43A2-A883-0CAD3FDBF6B2}" presName="negativeSpace" presStyleCnt="0"/>
      <dgm:spPr/>
    </dgm:pt>
    <dgm:pt modelId="{5458BF1E-48E7-49F7-8036-8299D62017CF}" type="pres">
      <dgm:prSet presAssocID="{2D69C156-FFEA-43A2-A883-0CAD3FDBF6B2}" presName="childText" presStyleLbl="conFgAcc1" presStyleIdx="2" presStyleCnt="4">
        <dgm:presLayoutVars>
          <dgm:bulletEnabled val="1"/>
        </dgm:presLayoutVars>
      </dgm:prSet>
      <dgm:spPr/>
    </dgm:pt>
    <dgm:pt modelId="{78B49A81-3357-4193-B5ED-525FB359C285}" type="pres">
      <dgm:prSet presAssocID="{C7C864FC-C0A7-4134-8053-B439876CE2E9}" presName="spaceBetweenRectangles" presStyleCnt="0"/>
      <dgm:spPr/>
    </dgm:pt>
    <dgm:pt modelId="{A1890710-535E-4D39-9A67-DDF43A9E280E}" type="pres">
      <dgm:prSet presAssocID="{AEE78B7F-0DC0-442C-8230-6792923B4E4F}" presName="parentLin" presStyleCnt="0"/>
      <dgm:spPr/>
    </dgm:pt>
    <dgm:pt modelId="{6EF50679-13F4-40C3-B182-F3824AD9AB86}" type="pres">
      <dgm:prSet presAssocID="{AEE78B7F-0DC0-442C-8230-6792923B4E4F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84E9FBF-FCC0-4B4F-AE67-FA7316B7280B}" type="pres">
      <dgm:prSet presAssocID="{AEE78B7F-0DC0-442C-8230-6792923B4E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A67060-9B0B-4219-89BA-FDC88806B300}" type="pres">
      <dgm:prSet presAssocID="{AEE78B7F-0DC0-442C-8230-6792923B4E4F}" presName="negativeSpace" presStyleCnt="0"/>
      <dgm:spPr/>
    </dgm:pt>
    <dgm:pt modelId="{A2867677-3C48-4B15-A1FC-6FA88C6E3C07}" type="pres">
      <dgm:prSet presAssocID="{AEE78B7F-0DC0-442C-8230-6792923B4E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E7503E-D104-7745-AE90-C84ACDC8EDC9}" type="presOf" srcId="{60F7C2CA-BBF1-4D8A-AA49-C28BE366F9D6}" destId="{2174FAD8-9679-413A-9E7F-4054E8C35EDF}" srcOrd="1" destOrd="0" presId="urn:microsoft.com/office/officeart/2005/8/layout/list1"/>
    <dgm:cxn modelId="{700436E0-55F9-7641-9B48-A6EE759420F6}" type="presOf" srcId="{60F7C2CA-BBF1-4D8A-AA49-C28BE366F9D6}" destId="{CC43A2A5-0D52-4494-9083-68A3DBC243FA}" srcOrd="0" destOrd="0" presId="urn:microsoft.com/office/officeart/2005/8/layout/list1"/>
    <dgm:cxn modelId="{2F2F4375-611F-4B35-AE34-1F6F644F9B91}" srcId="{7C60C8F2-0D89-4F04-9236-8C05EA20A07E}" destId="{CE28731D-EF12-4411-8131-1F5D0A88CD75}" srcOrd="1" destOrd="0" parTransId="{7010FC66-5D3F-416C-9EEB-488909484A1E}" sibTransId="{9D161C81-ED87-4F96-867B-2AE0B47E1985}"/>
    <dgm:cxn modelId="{82B09E69-22D3-044D-9036-7DA7C1DF7328}" type="presOf" srcId="{AEE78B7F-0DC0-442C-8230-6792923B4E4F}" destId="{A84E9FBF-FCC0-4B4F-AE67-FA7316B7280B}" srcOrd="1" destOrd="0" presId="urn:microsoft.com/office/officeart/2005/8/layout/list1"/>
    <dgm:cxn modelId="{32A94865-4AED-A04A-9016-F444AAE9929A}" type="presOf" srcId="{7C60C8F2-0D89-4F04-9236-8C05EA20A07E}" destId="{EE84968B-931A-4A08-B096-6CE4509D1C95}" srcOrd="0" destOrd="0" presId="urn:microsoft.com/office/officeart/2005/8/layout/list1"/>
    <dgm:cxn modelId="{6865DC48-F294-D540-91F6-4ABA39EEF874}" type="presOf" srcId="{2D69C156-FFEA-43A2-A883-0CAD3FDBF6B2}" destId="{D9BCBEB1-5950-4C96-83CE-D85ED6D8C4BB}" srcOrd="0" destOrd="0" presId="urn:microsoft.com/office/officeart/2005/8/layout/list1"/>
    <dgm:cxn modelId="{689FB870-42A7-8B48-BBFC-CA177050E213}" type="presOf" srcId="{AEE78B7F-0DC0-442C-8230-6792923B4E4F}" destId="{6EF50679-13F4-40C3-B182-F3824AD9AB86}" srcOrd="0" destOrd="0" presId="urn:microsoft.com/office/officeart/2005/8/layout/list1"/>
    <dgm:cxn modelId="{A889677B-6590-0343-825C-5B5E0FE57B72}" type="presOf" srcId="{2D69C156-FFEA-43A2-A883-0CAD3FDBF6B2}" destId="{5683B35C-A9EB-4CCF-84C9-AA3637405C56}" srcOrd="1" destOrd="0" presId="urn:microsoft.com/office/officeart/2005/8/layout/list1"/>
    <dgm:cxn modelId="{FAF4B5A4-ACFE-2044-AD8D-68E4CA1D4B61}" type="presOf" srcId="{CE28731D-EF12-4411-8131-1F5D0A88CD75}" destId="{CF9784ED-4656-4866-A380-A009974F4D59}" srcOrd="1" destOrd="0" presId="urn:microsoft.com/office/officeart/2005/8/layout/list1"/>
    <dgm:cxn modelId="{06D57511-A533-8049-A24A-5798BFC01FAA}" type="presOf" srcId="{CE28731D-EF12-4411-8131-1F5D0A88CD75}" destId="{7895F493-E160-4069-852B-AF16C61C9B8A}" srcOrd="0" destOrd="0" presId="urn:microsoft.com/office/officeart/2005/8/layout/list1"/>
    <dgm:cxn modelId="{542A051B-8686-4CF2-9B53-CC1CAD1F7BA7}" srcId="{7C60C8F2-0D89-4F04-9236-8C05EA20A07E}" destId="{2D69C156-FFEA-43A2-A883-0CAD3FDBF6B2}" srcOrd="2" destOrd="0" parTransId="{28745BE2-1672-4D15-8E00-F0E26E0DD59E}" sibTransId="{C7C864FC-C0A7-4134-8053-B439876CE2E9}"/>
    <dgm:cxn modelId="{A990B9E5-30D2-427B-8124-A61ABD5E2939}" srcId="{7C60C8F2-0D89-4F04-9236-8C05EA20A07E}" destId="{AEE78B7F-0DC0-442C-8230-6792923B4E4F}" srcOrd="3" destOrd="0" parTransId="{C06E4A17-F577-497B-927C-55CA38EEA2A4}" sibTransId="{BACFFC2A-CEDC-4F4B-9957-CE27C567FA29}"/>
    <dgm:cxn modelId="{5955F47B-64D3-4BA2-BFBA-B85D85FF0284}" srcId="{7C60C8F2-0D89-4F04-9236-8C05EA20A07E}" destId="{60F7C2CA-BBF1-4D8A-AA49-C28BE366F9D6}" srcOrd="0" destOrd="0" parTransId="{4A37D885-20C8-4BB3-B878-0646084E345C}" sibTransId="{7F479BEC-11CB-4E29-8270-7A721AAABEB5}"/>
    <dgm:cxn modelId="{86A05FC5-7595-7A48-9C3C-9A6BB5A05553}" type="presParOf" srcId="{EE84968B-931A-4A08-B096-6CE4509D1C95}" destId="{F50D831F-E950-4C1F-B164-0A3D1D7FFC00}" srcOrd="0" destOrd="0" presId="urn:microsoft.com/office/officeart/2005/8/layout/list1"/>
    <dgm:cxn modelId="{9A01B22B-1BAB-774B-BFCE-8E38B0F242E4}" type="presParOf" srcId="{F50D831F-E950-4C1F-B164-0A3D1D7FFC00}" destId="{CC43A2A5-0D52-4494-9083-68A3DBC243FA}" srcOrd="0" destOrd="0" presId="urn:microsoft.com/office/officeart/2005/8/layout/list1"/>
    <dgm:cxn modelId="{A0A14E1B-0D22-994A-86C9-894123098295}" type="presParOf" srcId="{F50D831F-E950-4C1F-B164-0A3D1D7FFC00}" destId="{2174FAD8-9679-413A-9E7F-4054E8C35EDF}" srcOrd="1" destOrd="0" presId="urn:microsoft.com/office/officeart/2005/8/layout/list1"/>
    <dgm:cxn modelId="{0C04C579-969D-BE4E-92D6-CA2671FECD0F}" type="presParOf" srcId="{EE84968B-931A-4A08-B096-6CE4509D1C95}" destId="{2C3FB1BD-276D-4ECB-B839-304D0318E3BE}" srcOrd="1" destOrd="0" presId="urn:microsoft.com/office/officeart/2005/8/layout/list1"/>
    <dgm:cxn modelId="{4EA00A08-22C5-2A47-9B4F-7A8FE6DD0098}" type="presParOf" srcId="{EE84968B-931A-4A08-B096-6CE4509D1C95}" destId="{CF11A407-CFD1-4065-B4F7-A3F34711BC6F}" srcOrd="2" destOrd="0" presId="urn:microsoft.com/office/officeart/2005/8/layout/list1"/>
    <dgm:cxn modelId="{5000DB04-14DF-2E4A-BC26-5A2F89E364A2}" type="presParOf" srcId="{EE84968B-931A-4A08-B096-6CE4509D1C95}" destId="{03778690-A0D9-49C8-80C3-F3CD11E295FE}" srcOrd="3" destOrd="0" presId="urn:microsoft.com/office/officeart/2005/8/layout/list1"/>
    <dgm:cxn modelId="{210AFA1A-8957-4D40-BDB2-5D2918457B51}" type="presParOf" srcId="{EE84968B-931A-4A08-B096-6CE4509D1C95}" destId="{683792EB-791A-4CC8-9864-F67C1F22E786}" srcOrd="4" destOrd="0" presId="urn:microsoft.com/office/officeart/2005/8/layout/list1"/>
    <dgm:cxn modelId="{1779AF18-2A95-C64F-9DEC-D07025F9787D}" type="presParOf" srcId="{683792EB-791A-4CC8-9864-F67C1F22E786}" destId="{7895F493-E160-4069-852B-AF16C61C9B8A}" srcOrd="0" destOrd="0" presId="urn:microsoft.com/office/officeart/2005/8/layout/list1"/>
    <dgm:cxn modelId="{0C39B580-379C-7A4F-BACB-E8767F82750E}" type="presParOf" srcId="{683792EB-791A-4CC8-9864-F67C1F22E786}" destId="{CF9784ED-4656-4866-A380-A009974F4D59}" srcOrd="1" destOrd="0" presId="urn:microsoft.com/office/officeart/2005/8/layout/list1"/>
    <dgm:cxn modelId="{BD69A974-DEEE-3146-9FA1-06746A203D4F}" type="presParOf" srcId="{EE84968B-931A-4A08-B096-6CE4509D1C95}" destId="{F745D99D-0F62-4E5D-9636-7E920D215B6E}" srcOrd="5" destOrd="0" presId="urn:microsoft.com/office/officeart/2005/8/layout/list1"/>
    <dgm:cxn modelId="{2BAEF05C-9227-D846-99D5-79946A291B3C}" type="presParOf" srcId="{EE84968B-931A-4A08-B096-6CE4509D1C95}" destId="{81DA92D9-4D78-489E-96E3-D54B32D1D441}" srcOrd="6" destOrd="0" presId="urn:microsoft.com/office/officeart/2005/8/layout/list1"/>
    <dgm:cxn modelId="{2F666D7E-A966-2842-952D-1461B753B137}" type="presParOf" srcId="{EE84968B-931A-4A08-B096-6CE4509D1C95}" destId="{1D58D25B-293D-44BC-B3E5-D788EC920705}" srcOrd="7" destOrd="0" presId="urn:microsoft.com/office/officeart/2005/8/layout/list1"/>
    <dgm:cxn modelId="{A59C2348-BA85-124D-8FC5-1BFE7A0237D5}" type="presParOf" srcId="{EE84968B-931A-4A08-B096-6CE4509D1C95}" destId="{07F2E23A-0481-446A-B9FE-15324F508256}" srcOrd="8" destOrd="0" presId="urn:microsoft.com/office/officeart/2005/8/layout/list1"/>
    <dgm:cxn modelId="{D7940B5D-D854-4C4D-A7E1-38D990ED503E}" type="presParOf" srcId="{07F2E23A-0481-446A-B9FE-15324F508256}" destId="{D9BCBEB1-5950-4C96-83CE-D85ED6D8C4BB}" srcOrd="0" destOrd="0" presId="urn:microsoft.com/office/officeart/2005/8/layout/list1"/>
    <dgm:cxn modelId="{75D74309-B6B5-FF44-9C0C-631AFF921550}" type="presParOf" srcId="{07F2E23A-0481-446A-B9FE-15324F508256}" destId="{5683B35C-A9EB-4CCF-84C9-AA3637405C56}" srcOrd="1" destOrd="0" presId="urn:microsoft.com/office/officeart/2005/8/layout/list1"/>
    <dgm:cxn modelId="{E12EF05C-FD51-594C-8742-B24AAB1DAF7C}" type="presParOf" srcId="{EE84968B-931A-4A08-B096-6CE4509D1C95}" destId="{FC6FD301-0EEF-4C6A-82EE-094453C8118A}" srcOrd="9" destOrd="0" presId="urn:microsoft.com/office/officeart/2005/8/layout/list1"/>
    <dgm:cxn modelId="{D814EE54-7E14-B142-8729-3BB8F9C139BB}" type="presParOf" srcId="{EE84968B-931A-4A08-B096-6CE4509D1C95}" destId="{5458BF1E-48E7-49F7-8036-8299D62017CF}" srcOrd="10" destOrd="0" presId="urn:microsoft.com/office/officeart/2005/8/layout/list1"/>
    <dgm:cxn modelId="{3CE607F3-EE92-6648-92B5-5E4FC248E171}" type="presParOf" srcId="{EE84968B-931A-4A08-B096-6CE4509D1C95}" destId="{78B49A81-3357-4193-B5ED-525FB359C285}" srcOrd="11" destOrd="0" presId="urn:microsoft.com/office/officeart/2005/8/layout/list1"/>
    <dgm:cxn modelId="{6FB8C61D-3C70-9F43-B519-12BBDADCA8ED}" type="presParOf" srcId="{EE84968B-931A-4A08-B096-6CE4509D1C95}" destId="{A1890710-535E-4D39-9A67-DDF43A9E280E}" srcOrd="12" destOrd="0" presId="urn:microsoft.com/office/officeart/2005/8/layout/list1"/>
    <dgm:cxn modelId="{5FE08103-413A-3844-BE79-D4B1A92D3E9E}" type="presParOf" srcId="{A1890710-535E-4D39-9A67-DDF43A9E280E}" destId="{6EF50679-13F4-40C3-B182-F3824AD9AB86}" srcOrd="0" destOrd="0" presId="urn:microsoft.com/office/officeart/2005/8/layout/list1"/>
    <dgm:cxn modelId="{0A8DFC69-768A-3847-9E3C-8C2C2654FABF}" type="presParOf" srcId="{A1890710-535E-4D39-9A67-DDF43A9E280E}" destId="{A84E9FBF-FCC0-4B4F-AE67-FA7316B7280B}" srcOrd="1" destOrd="0" presId="urn:microsoft.com/office/officeart/2005/8/layout/list1"/>
    <dgm:cxn modelId="{1B8D6A40-61E3-1F44-BACF-BCB7A754D43D}" type="presParOf" srcId="{EE84968B-931A-4A08-B096-6CE4509D1C95}" destId="{D9A67060-9B0B-4219-89BA-FDC88806B300}" srcOrd="13" destOrd="0" presId="urn:microsoft.com/office/officeart/2005/8/layout/list1"/>
    <dgm:cxn modelId="{69EA09A5-3806-8146-8040-D0194D786AAC}" type="presParOf" srcId="{EE84968B-931A-4A08-B096-6CE4509D1C95}" destId="{A2867677-3C48-4B15-A1FC-6FA88C6E3C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B241E7-185A-4E0C-88D6-4E3D766E150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C91C824-3A24-479D-BA7C-B08AB746F65B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Myopathie.</a:t>
          </a:r>
          <a:endParaRPr lang="fr-FR" b="1" dirty="0">
            <a:solidFill>
              <a:schemeClr val="tx1"/>
            </a:solidFill>
          </a:endParaRPr>
        </a:p>
      </dgm:t>
    </dgm:pt>
    <dgm:pt modelId="{031DCDC6-D36D-49E1-B1E4-BBB05F0BD414}" type="parTrans" cxnId="{99294006-4201-49B2-919D-3BA067B401F7}">
      <dgm:prSet/>
      <dgm:spPr/>
      <dgm:t>
        <a:bodyPr/>
        <a:lstStyle/>
        <a:p>
          <a:endParaRPr lang="fr-FR"/>
        </a:p>
      </dgm:t>
    </dgm:pt>
    <dgm:pt modelId="{9845C34E-5A14-4221-B767-0EEC59711E9F}" type="sibTrans" cxnId="{99294006-4201-49B2-919D-3BA067B401F7}">
      <dgm:prSet/>
      <dgm:spPr/>
      <dgm:t>
        <a:bodyPr/>
        <a:lstStyle/>
        <a:p>
          <a:endParaRPr lang="fr-FR"/>
        </a:p>
      </dgm:t>
    </dgm:pt>
    <dgm:pt modelId="{697F4674-6028-45E0-B1E4-A20741E982CF}">
      <dgm:prSet phldrT="[Texte]" custT="1"/>
      <dgm:spPr/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Modification du comportement (nervosité, insomnie, psychose franche, tendances suicidaires)</a:t>
          </a:r>
          <a:endParaRPr lang="fr-FR" sz="2800" b="1" dirty="0">
            <a:solidFill>
              <a:schemeClr val="tx1"/>
            </a:solidFill>
          </a:endParaRPr>
        </a:p>
      </dgm:t>
    </dgm:pt>
    <dgm:pt modelId="{AC384F97-EDB2-4E10-A010-E2828AF97964}" type="parTrans" cxnId="{2771EBF6-806B-4B35-B49E-890ED04EB157}">
      <dgm:prSet/>
      <dgm:spPr/>
      <dgm:t>
        <a:bodyPr/>
        <a:lstStyle/>
        <a:p>
          <a:endParaRPr lang="fr-FR"/>
        </a:p>
      </dgm:t>
    </dgm:pt>
    <dgm:pt modelId="{D5A7C0D3-4578-49E9-98D8-2916B1EEEFB9}" type="sibTrans" cxnId="{2771EBF6-806B-4B35-B49E-890ED04EB157}">
      <dgm:prSet/>
      <dgm:spPr/>
      <dgm:t>
        <a:bodyPr/>
        <a:lstStyle/>
        <a:p>
          <a:endParaRPr lang="fr-FR"/>
        </a:p>
      </dgm:t>
    </dgm:pt>
    <dgm:pt modelId="{2A410C43-FF11-4627-870C-23EDF95B6E49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</a:rPr>
            <a:t>Cataracte, glaucome à angle fermé, zona et herpès oculaires </a:t>
          </a:r>
          <a:endParaRPr lang="fr-FR" sz="3200" b="1" dirty="0">
            <a:solidFill>
              <a:schemeClr val="tx1"/>
            </a:solidFill>
          </a:endParaRPr>
        </a:p>
      </dgm:t>
    </dgm:pt>
    <dgm:pt modelId="{496BE695-9493-4AB9-8DE5-6D0D725AF46E}" type="parTrans" cxnId="{A68BD99A-B1A9-41CC-880B-9E508247C4DD}">
      <dgm:prSet/>
      <dgm:spPr/>
      <dgm:t>
        <a:bodyPr/>
        <a:lstStyle/>
        <a:p>
          <a:endParaRPr lang="fr-FR"/>
        </a:p>
      </dgm:t>
    </dgm:pt>
    <dgm:pt modelId="{A3BCE05A-637A-4658-8999-0F6A77026E16}" type="sibTrans" cxnId="{A68BD99A-B1A9-41CC-880B-9E508247C4DD}">
      <dgm:prSet/>
      <dgm:spPr/>
      <dgm:t>
        <a:bodyPr/>
        <a:lstStyle/>
        <a:p>
          <a:endParaRPr lang="fr-FR"/>
        </a:p>
      </dgm:t>
    </dgm:pt>
    <dgm:pt modelId="{AAFCC270-B8C0-4811-A453-2853C0B4AE6C}">
      <dgm:prSet custT="1"/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</a:rPr>
            <a:t>Ostéoporose.</a:t>
          </a:r>
          <a:endParaRPr lang="fr-FR" sz="3200" b="1" dirty="0">
            <a:solidFill>
              <a:schemeClr val="tx1"/>
            </a:solidFill>
          </a:endParaRPr>
        </a:p>
      </dgm:t>
    </dgm:pt>
    <dgm:pt modelId="{62667FDB-D124-497D-B5F0-456F33EE7101}" type="parTrans" cxnId="{6E09A13F-EED7-444A-8876-B28E5FD5D383}">
      <dgm:prSet/>
      <dgm:spPr/>
      <dgm:t>
        <a:bodyPr/>
        <a:lstStyle/>
        <a:p>
          <a:endParaRPr lang="fr-FR"/>
        </a:p>
      </dgm:t>
    </dgm:pt>
    <dgm:pt modelId="{270B6D9F-8DB1-4062-9A6D-CE045E652D22}" type="sibTrans" cxnId="{6E09A13F-EED7-444A-8876-B28E5FD5D383}">
      <dgm:prSet/>
      <dgm:spPr/>
      <dgm:t>
        <a:bodyPr/>
        <a:lstStyle/>
        <a:p>
          <a:endParaRPr lang="fr-FR"/>
        </a:p>
      </dgm:t>
    </dgm:pt>
    <dgm:pt modelId="{A29F1E50-1A95-4B59-B197-6687BF56C6F9}" type="pres">
      <dgm:prSet presAssocID="{72B241E7-185A-4E0C-88D6-4E3D766E15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7F7A80B-23D4-4154-8171-813458A039D9}" type="pres">
      <dgm:prSet presAssocID="{2C91C824-3A24-479D-BA7C-B08AB746F65B}" presName="parentLin" presStyleCnt="0"/>
      <dgm:spPr/>
    </dgm:pt>
    <dgm:pt modelId="{A80E0A7F-3AEF-4508-A753-575EA4284B9E}" type="pres">
      <dgm:prSet presAssocID="{2C91C824-3A24-479D-BA7C-B08AB746F65B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F321216C-368A-40E1-815E-C8467B281DE4}" type="pres">
      <dgm:prSet presAssocID="{2C91C824-3A24-479D-BA7C-B08AB746F65B}" presName="parentText" presStyleLbl="node1" presStyleIdx="0" presStyleCnt="4" custLinFactNeighborX="8108" custLinFactNeighborY="-1028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6C46D2-88AB-41CE-9480-09C42C467A4E}" type="pres">
      <dgm:prSet presAssocID="{2C91C824-3A24-479D-BA7C-B08AB746F65B}" presName="negativeSpace" presStyleCnt="0"/>
      <dgm:spPr/>
    </dgm:pt>
    <dgm:pt modelId="{65824F7C-203F-4AC4-B59C-398C040CD11B}" type="pres">
      <dgm:prSet presAssocID="{2C91C824-3A24-479D-BA7C-B08AB746F65B}" presName="childText" presStyleLbl="conFgAcc1" presStyleIdx="0" presStyleCnt="4">
        <dgm:presLayoutVars>
          <dgm:bulletEnabled val="1"/>
        </dgm:presLayoutVars>
      </dgm:prSet>
      <dgm:spPr/>
    </dgm:pt>
    <dgm:pt modelId="{6EC86D1B-8468-4827-B1DE-2885AF201ECF}" type="pres">
      <dgm:prSet presAssocID="{9845C34E-5A14-4221-B767-0EEC59711E9F}" presName="spaceBetweenRectangles" presStyleCnt="0"/>
      <dgm:spPr/>
    </dgm:pt>
    <dgm:pt modelId="{53871E81-077D-44BE-B421-C526AFE21F11}" type="pres">
      <dgm:prSet presAssocID="{697F4674-6028-45E0-B1E4-A20741E982CF}" presName="parentLin" presStyleCnt="0"/>
      <dgm:spPr/>
    </dgm:pt>
    <dgm:pt modelId="{A3ECBD74-2A02-4285-A8CD-9D936A7F3EFC}" type="pres">
      <dgm:prSet presAssocID="{697F4674-6028-45E0-B1E4-A20741E982CF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3B0FA78A-DA63-4BE7-8383-719FE39CE37F}" type="pres">
      <dgm:prSet presAssocID="{697F4674-6028-45E0-B1E4-A20741E982CF}" presName="parentText" presStyleLbl="node1" presStyleIdx="1" presStyleCnt="4" custScaleX="100000" custScaleY="1275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F171F3-7743-4215-BF04-9F413FC7A9AA}" type="pres">
      <dgm:prSet presAssocID="{697F4674-6028-45E0-B1E4-A20741E982CF}" presName="negativeSpace" presStyleCnt="0"/>
      <dgm:spPr/>
    </dgm:pt>
    <dgm:pt modelId="{BE79B7B8-98D9-4C1F-9E90-6818514E9E13}" type="pres">
      <dgm:prSet presAssocID="{697F4674-6028-45E0-B1E4-A20741E982CF}" presName="childText" presStyleLbl="conFgAcc1" presStyleIdx="1" presStyleCnt="4">
        <dgm:presLayoutVars>
          <dgm:bulletEnabled val="1"/>
        </dgm:presLayoutVars>
      </dgm:prSet>
      <dgm:spPr/>
    </dgm:pt>
    <dgm:pt modelId="{9748CC28-2711-495B-B023-2E2C9DF164C7}" type="pres">
      <dgm:prSet presAssocID="{D5A7C0D3-4578-49E9-98D8-2916B1EEEFB9}" presName="spaceBetweenRectangles" presStyleCnt="0"/>
      <dgm:spPr/>
    </dgm:pt>
    <dgm:pt modelId="{57B0BBE5-BBFC-470C-84E0-09863FC08488}" type="pres">
      <dgm:prSet presAssocID="{2A410C43-FF11-4627-870C-23EDF95B6E49}" presName="parentLin" presStyleCnt="0"/>
      <dgm:spPr/>
    </dgm:pt>
    <dgm:pt modelId="{7788120C-E059-4704-9D42-40022618C229}" type="pres">
      <dgm:prSet presAssocID="{2A410C43-FF11-4627-870C-23EDF95B6E49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69B17639-288E-4CD5-82F1-D7D0E15061D5}" type="pres">
      <dgm:prSet presAssocID="{2A410C43-FF11-4627-870C-23EDF95B6E49}" presName="parentText" presStyleLbl="node1" presStyleIdx="2" presStyleCnt="4" custScaleX="100611" custScaleY="13396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216417-A1E4-49B2-A4E1-1ADF5C48C92E}" type="pres">
      <dgm:prSet presAssocID="{2A410C43-FF11-4627-870C-23EDF95B6E49}" presName="negativeSpace" presStyleCnt="0"/>
      <dgm:spPr/>
    </dgm:pt>
    <dgm:pt modelId="{98161A1F-3027-414E-A20A-21B2A5D5B55A}" type="pres">
      <dgm:prSet presAssocID="{2A410C43-FF11-4627-870C-23EDF95B6E49}" presName="childText" presStyleLbl="conFgAcc1" presStyleIdx="2" presStyleCnt="4">
        <dgm:presLayoutVars>
          <dgm:bulletEnabled val="1"/>
        </dgm:presLayoutVars>
      </dgm:prSet>
      <dgm:spPr/>
    </dgm:pt>
    <dgm:pt modelId="{525110BC-32AE-43A3-81B7-331903AC2F9B}" type="pres">
      <dgm:prSet presAssocID="{A3BCE05A-637A-4658-8999-0F6A77026E16}" presName="spaceBetweenRectangles" presStyleCnt="0"/>
      <dgm:spPr/>
    </dgm:pt>
    <dgm:pt modelId="{8C415253-0D68-4CFA-B8D0-D3E8C31FA5BE}" type="pres">
      <dgm:prSet presAssocID="{AAFCC270-B8C0-4811-A453-2853C0B4AE6C}" presName="parentLin" presStyleCnt="0"/>
      <dgm:spPr/>
    </dgm:pt>
    <dgm:pt modelId="{21D3201D-0AE3-4434-86D3-E860615948AC}" type="pres">
      <dgm:prSet presAssocID="{AAFCC270-B8C0-4811-A453-2853C0B4AE6C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5FB9234B-E65C-4C12-87B2-34EA0741183D}" type="pres">
      <dgm:prSet presAssocID="{AAFCC270-B8C0-4811-A453-2853C0B4AE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B55277-6D72-4DE4-81AC-6A865FE78A55}" type="pres">
      <dgm:prSet presAssocID="{AAFCC270-B8C0-4811-A453-2853C0B4AE6C}" presName="negativeSpace" presStyleCnt="0"/>
      <dgm:spPr/>
    </dgm:pt>
    <dgm:pt modelId="{DAACA124-F8A2-47F9-8E05-973C6D5D25B5}" type="pres">
      <dgm:prSet presAssocID="{AAFCC270-B8C0-4811-A453-2853C0B4AE6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771EBF6-806B-4B35-B49E-890ED04EB157}" srcId="{72B241E7-185A-4E0C-88D6-4E3D766E150B}" destId="{697F4674-6028-45E0-B1E4-A20741E982CF}" srcOrd="1" destOrd="0" parTransId="{AC384F97-EDB2-4E10-A010-E2828AF97964}" sibTransId="{D5A7C0D3-4578-49E9-98D8-2916B1EEEFB9}"/>
    <dgm:cxn modelId="{9BF0A2B1-83B6-9541-8C28-D97D6A3D99E9}" type="presOf" srcId="{AAFCC270-B8C0-4811-A453-2853C0B4AE6C}" destId="{5FB9234B-E65C-4C12-87B2-34EA0741183D}" srcOrd="1" destOrd="0" presId="urn:microsoft.com/office/officeart/2005/8/layout/list1"/>
    <dgm:cxn modelId="{CEEB48A9-A069-6F4A-8FBD-BC17925D47AE}" type="presOf" srcId="{2C91C824-3A24-479D-BA7C-B08AB746F65B}" destId="{A80E0A7F-3AEF-4508-A753-575EA4284B9E}" srcOrd="0" destOrd="0" presId="urn:microsoft.com/office/officeart/2005/8/layout/list1"/>
    <dgm:cxn modelId="{67F8B068-E2F7-3C48-8F22-AFC3D61407D8}" type="presOf" srcId="{2A410C43-FF11-4627-870C-23EDF95B6E49}" destId="{7788120C-E059-4704-9D42-40022618C229}" srcOrd="0" destOrd="0" presId="urn:microsoft.com/office/officeart/2005/8/layout/list1"/>
    <dgm:cxn modelId="{AE7DAE82-B1CA-6542-BCC4-42C03F85C5AC}" type="presOf" srcId="{2C91C824-3A24-479D-BA7C-B08AB746F65B}" destId="{F321216C-368A-40E1-815E-C8467B281DE4}" srcOrd="1" destOrd="0" presId="urn:microsoft.com/office/officeart/2005/8/layout/list1"/>
    <dgm:cxn modelId="{4F8AB393-A713-BD4C-8B18-DAE13F062C75}" type="presOf" srcId="{697F4674-6028-45E0-B1E4-A20741E982CF}" destId="{3B0FA78A-DA63-4BE7-8383-719FE39CE37F}" srcOrd="1" destOrd="0" presId="urn:microsoft.com/office/officeart/2005/8/layout/list1"/>
    <dgm:cxn modelId="{A5DE321E-3C2C-4644-B3B7-048540628969}" type="presOf" srcId="{697F4674-6028-45E0-B1E4-A20741E982CF}" destId="{A3ECBD74-2A02-4285-A8CD-9D936A7F3EFC}" srcOrd="0" destOrd="0" presId="urn:microsoft.com/office/officeart/2005/8/layout/list1"/>
    <dgm:cxn modelId="{6E09A13F-EED7-444A-8876-B28E5FD5D383}" srcId="{72B241E7-185A-4E0C-88D6-4E3D766E150B}" destId="{AAFCC270-B8C0-4811-A453-2853C0B4AE6C}" srcOrd="3" destOrd="0" parTransId="{62667FDB-D124-497D-B5F0-456F33EE7101}" sibTransId="{270B6D9F-8DB1-4062-9A6D-CE045E652D22}"/>
    <dgm:cxn modelId="{99294006-4201-49B2-919D-3BA067B401F7}" srcId="{72B241E7-185A-4E0C-88D6-4E3D766E150B}" destId="{2C91C824-3A24-479D-BA7C-B08AB746F65B}" srcOrd="0" destOrd="0" parTransId="{031DCDC6-D36D-49E1-B1E4-BBB05F0BD414}" sibTransId="{9845C34E-5A14-4221-B767-0EEC59711E9F}"/>
    <dgm:cxn modelId="{A68BD99A-B1A9-41CC-880B-9E508247C4DD}" srcId="{72B241E7-185A-4E0C-88D6-4E3D766E150B}" destId="{2A410C43-FF11-4627-870C-23EDF95B6E49}" srcOrd="2" destOrd="0" parTransId="{496BE695-9493-4AB9-8DE5-6D0D725AF46E}" sibTransId="{A3BCE05A-637A-4658-8999-0F6A77026E16}"/>
    <dgm:cxn modelId="{8847D763-3B21-3046-A785-D43F80E3F3DA}" type="presOf" srcId="{2A410C43-FF11-4627-870C-23EDF95B6E49}" destId="{69B17639-288E-4CD5-82F1-D7D0E15061D5}" srcOrd="1" destOrd="0" presId="urn:microsoft.com/office/officeart/2005/8/layout/list1"/>
    <dgm:cxn modelId="{A6442025-C08C-1E40-AFAC-968E557E9558}" type="presOf" srcId="{AAFCC270-B8C0-4811-A453-2853C0B4AE6C}" destId="{21D3201D-0AE3-4434-86D3-E860615948AC}" srcOrd="0" destOrd="0" presId="urn:microsoft.com/office/officeart/2005/8/layout/list1"/>
    <dgm:cxn modelId="{B57B3777-6B4E-F048-8539-6FF632B9D08E}" type="presOf" srcId="{72B241E7-185A-4E0C-88D6-4E3D766E150B}" destId="{A29F1E50-1A95-4B59-B197-6687BF56C6F9}" srcOrd="0" destOrd="0" presId="urn:microsoft.com/office/officeart/2005/8/layout/list1"/>
    <dgm:cxn modelId="{D9C0A501-E782-4F4A-957C-307E309A6FED}" type="presParOf" srcId="{A29F1E50-1A95-4B59-B197-6687BF56C6F9}" destId="{37F7A80B-23D4-4154-8171-813458A039D9}" srcOrd="0" destOrd="0" presId="urn:microsoft.com/office/officeart/2005/8/layout/list1"/>
    <dgm:cxn modelId="{C10AF7BD-00CF-3240-AB3F-02F831D045FF}" type="presParOf" srcId="{37F7A80B-23D4-4154-8171-813458A039D9}" destId="{A80E0A7F-3AEF-4508-A753-575EA4284B9E}" srcOrd="0" destOrd="0" presId="urn:microsoft.com/office/officeart/2005/8/layout/list1"/>
    <dgm:cxn modelId="{AE57D33D-3ED9-7F4B-9B03-E2C76505EA74}" type="presParOf" srcId="{37F7A80B-23D4-4154-8171-813458A039D9}" destId="{F321216C-368A-40E1-815E-C8467B281DE4}" srcOrd="1" destOrd="0" presId="urn:microsoft.com/office/officeart/2005/8/layout/list1"/>
    <dgm:cxn modelId="{6C8FC64B-F72F-0B42-A845-A4F349E51047}" type="presParOf" srcId="{A29F1E50-1A95-4B59-B197-6687BF56C6F9}" destId="{DA6C46D2-88AB-41CE-9480-09C42C467A4E}" srcOrd="1" destOrd="0" presId="urn:microsoft.com/office/officeart/2005/8/layout/list1"/>
    <dgm:cxn modelId="{A9793F02-B2E8-5B47-B3E0-D17FD02A8ECD}" type="presParOf" srcId="{A29F1E50-1A95-4B59-B197-6687BF56C6F9}" destId="{65824F7C-203F-4AC4-B59C-398C040CD11B}" srcOrd="2" destOrd="0" presId="urn:microsoft.com/office/officeart/2005/8/layout/list1"/>
    <dgm:cxn modelId="{DA9BE66D-C3CE-E241-A67F-D50781F5BB4F}" type="presParOf" srcId="{A29F1E50-1A95-4B59-B197-6687BF56C6F9}" destId="{6EC86D1B-8468-4827-B1DE-2885AF201ECF}" srcOrd="3" destOrd="0" presId="urn:microsoft.com/office/officeart/2005/8/layout/list1"/>
    <dgm:cxn modelId="{9C7AC836-77C9-2947-AEE6-F49A2D69D514}" type="presParOf" srcId="{A29F1E50-1A95-4B59-B197-6687BF56C6F9}" destId="{53871E81-077D-44BE-B421-C526AFE21F11}" srcOrd="4" destOrd="0" presId="urn:microsoft.com/office/officeart/2005/8/layout/list1"/>
    <dgm:cxn modelId="{D763536E-7F79-F448-B9B4-8D0CB9408063}" type="presParOf" srcId="{53871E81-077D-44BE-B421-C526AFE21F11}" destId="{A3ECBD74-2A02-4285-A8CD-9D936A7F3EFC}" srcOrd="0" destOrd="0" presId="urn:microsoft.com/office/officeart/2005/8/layout/list1"/>
    <dgm:cxn modelId="{59F7D48A-48DC-8346-8105-C78A9B5EE49E}" type="presParOf" srcId="{53871E81-077D-44BE-B421-C526AFE21F11}" destId="{3B0FA78A-DA63-4BE7-8383-719FE39CE37F}" srcOrd="1" destOrd="0" presId="urn:microsoft.com/office/officeart/2005/8/layout/list1"/>
    <dgm:cxn modelId="{18271EE5-DAF6-3745-BBDF-4925E71BC46B}" type="presParOf" srcId="{A29F1E50-1A95-4B59-B197-6687BF56C6F9}" destId="{29F171F3-7743-4215-BF04-9F413FC7A9AA}" srcOrd="5" destOrd="0" presId="urn:microsoft.com/office/officeart/2005/8/layout/list1"/>
    <dgm:cxn modelId="{9A51BEA2-09B6-5F42-844B-FF0A08751A21}" type="presParOf" srcId="{A29F1E50-1A95-4B59-B197-6687BF56C6F9}" destId="{BE79B7B8-98D9-4C1F-9E90-6818514E9E13}" srcOrd="6" destOrd="0" presId="urn:microsoft.com/office/officeart/2005/8/layout/list1"/>
    <dgm:cxn modelId="{4C4BD381-E9AA-4944-9AFE-572550DCD830}" type="presParOf" srcId="{A29F1E50-1A95-4B59-B197-6687BF56C6F9}" destId="{9748CC28-2711-495B-B023-2E2C9DF164C7}" srcOrd="7" destOrd="0" presId="urn:microsoft.com/office/officeart/2005/8/layout/list1"/>
    <dgm:cxn modelId="{F5CD9FC9-1A95-4D4B-BCD2-EE8F4DB73D7F}" type="presParOf" srcId="{A29F1E50-1A95-4B59-B197-6687BF56C6F9}" destId="{57B0BBE5-BBFC-470C-84E0-09863FC08488}" srcOrd="8" destOrd="0" presId="urn:microsoft.com/office/officeart/2005/8/layout/list1"/>
    <dgm:cxn modelId="{A9183CA4-A4D5-9443-AA35-26E4542B45F0}" type="presParOf" srcId="{57B0BBE5-BBFC-470C-84E0-09863FC08488}" destId="{7788120C-E059-4704-9D42-40022618C229}" srcOrd="0" destOrd="0" presId="urn:microsoft.com/office/officeart/2005/8/layout/list1"/>
    <dgm:cxn modelId="{92EB1374-D712-A74F-9416-8A4854200E61}" type="presParOf" srcId="{57B0BBE5-BBFC-470C-84E0-09863FC08488}" destId="{69B17639-288E-4CD5-82F1-D7D0E15061D5}" srcOrd="1" destOrd="0" presId="urn:microsoft.com/office/officeart/2005/8/layout/list1"/>
    <dgm:cxn modelId="{6EF98401-36FE-9E46-AC85-070BA34CBE99}" type="presParOf" srcId="{A29F1E50-1A95-4B59-B197-6687BF56C6F9}" destId="{E7216417-A1E4-49B2-A4E1-1ADF5C48C92E}" srcOrd="9" destOrd="0" presId="urn:microsoft.com/office/officeart/2005/8/layout/list1"/>
    <dgm:cxn modelId="{0824A21A-B60B-054D-9358-F85F9AB77EEE}" type="presParOf" srcId="{A29F1E50-1A95-4B59-B197-6687BF56C6F9}" destId="{98161A1F-3027-414E-A20A-21B2A5D5B55A}" srcOrd="10" destOrd="0" presId="urn:microsoft.com/office/officeart/2005/8/layout/list1"/>
    <dgm:cxn modelId="{A3377B81-5772-7841-A92B-D93D55056B97}" type="presParOf" srcId="{A29F1E50-1A95-4B59-B197-6687BF56C6F9}" destId="{525110BC-32AE-43A3-81B7-331903AC2F9B}" srcOrd="11" destOrd="0" presId="urn:microsoft.com/office/officeart/2005/8/layout/list1"/>
    <dgm:cxn modelId="{B361922E-8DF9-4645-A911-2C05F70521D2}" type="presParOf" srcId="{A29F1E50-1A95-4B59-B197-6687BF56C6F9}" destId="{8C415253-0D68-4CFA-B8D0-D3E8C31FA5BE}" srcOrd="12" destOrd="0" presId="urn:microsoft.com/office/officeart/2005/8/layout/list1"/>
    <dgm:cxn modelId="{7B132F4F-0838-2642-8FBB-97FDCD7C6E1F}" type="presParOf" srcId="{8C415253-0D68-4CFA-B8D0-D3E8C31FA5BE}" destId="{21D3201D-0AE3-4434-86D3-E860615948AC}" srcOrd="0" destOrd="0" presId="urn:microsoft.com/office/officeart/2005/8/layout/list1"/>
    <dgm:cxn modelId="{C67E5A73-5098-9D44-9D1B-FEA3D0B45B6F}" type="presParOf" srcId="{8C415253-0D68-4CFA-B8D0-D3E8C31FA5BE}" destId="{5FB9234B-E65C-4C12-87B2-34EA0741183D}" srcOrd="1" destOrd="0" presId="urn:microsoft.com/office/officeart/2005/8/layout/list1"/>
    <dgm:cxn modelId="{D5251FB5-9CCB-824D-9D2A-2DD45C52E97B}" type="presParOf" srcId="{A29F1E50-1A95-4B59-B197-6687BF56C6F9}" destId="{B8B55277-6D72-4DE4-81AC-6A865FE78A55}" srcOrd="13" destOrd="0" presId="urn:microsoft.com/office/officeart/2005/8/layout/list1"/>
    <dgm:cxn modelId="{C6CE9944-7FE6-854E-9351-D499237119F3}" type="presParOf" srcId="{A29F1E50-1A95-4B59-B197-6687BF56C6F9}" destId="{DAACA124-F8A2-47F9-8E05-973C6D5D25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62457A-7AE3-42CD-9F5D-594B1FBCC4A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D805D08-943D-4CED-8659-0C7B4DA01296}">
      <dgm:prSet phldrT="[Texte]"/>
      <dgm:spPr/>
      <dgm:t>
        <a:bodyPr/>
        <a:lstStyle/>
        <a:p>
          <a:r>
            <a:rPr lang="fr-FR" b="1" dirty="0" smtClean="0"/>
            <a:t>Retard de croissance chez l’enfant.</a:t>
          </a:r>
          <a:endParaRPr lang="fr-FR" b="1" dirty="0"/>
        </a:p>
      </dgm:t>
    </dgm:pt>
    <dgm:pt modelId="{37957CF7-C5F6-4DB1-AADF-42D91CAFBAD9}" type="parTrans" cxnId="{5071FEFC-8D57-4052-B8B4-29854AC9CDB4}">
      <dgm:prSet/>
      <dgm:spPr/>
      <dgm:t>
        <a:bodyPr/>
        <a:lstStyle/>
        <a:p>
          <a:endParaRPr lang="fr-FR"/>
        </a:p>
      </dgm:t>
    </dgm:pt>
    <dgm:pt modelId="{AF345853-C54E-489D-ADA9-470FFA2C0216}" type="sibTrans" cxnId="{5071FEFC-8D57-4052-B8B4-29854AC9CDB4}">
      <dgm:prSet/>
      <dgm:spPr/>
      <dgm:t>
        <a:bodyPr/>
        <a:lstStyle/>
        <a:p>
          <a:endParaRPr lang="fr-FR"/>
        </a:p>
      </dgm:t>
    </dgm:pt>
    <dgm:pt modelId="{2A8B5ADC-044E-477D-8380-F2C3B42549A0}">
      <dgm:prSet phldrT="[Texte]" custT="1"/>
      <dgm:spPr/>
      <dgm:t>
        <a:bodyPr/>
        <a:lstStyle/>
        <a:p>
          <a:r>
            <a:rPr lang="fr-FR" sz="2000" b="1" dirty="0" smtClean="0"/>
            <a:t>Répartition inhabituelle des masses graisseuses (faciès lunaire, nuque de bison).</a:t>
          </a:r>
          <a:endParaRPr lang="fr-FR" sz="2000" b="1" dirty="0"/>
        </a:p>
      </dgm:t>
    </dgm:pt>
    <dgm:pt modelId="{C0545B5F-0309-476F-80A2-E391025DB06B}" type="parTrans" cxnId="{BCEA2D9D-54C9-4C5F-8914-81FF856354BB}">
      <dgm:prSet/>
      <dgm:spPr/>
      <dgm:t>
        <a:bodyPr/>
        <a:lstStyle/>
        <a:p>
          <a:endParaRPr lang="fr-FR"/>
        </a:p>
      </dgm:t>
    </dgm:pt>
    <dgm:pt modelId="{1343B2A1-AF9D-4BE4-9D28-0DC63217565E}" type="sibTrans" cxnId="{BCEA2D9D-54C9-4C5F-8914-81FF856354BB}">
      <dgm:prSet/>
      <dgm:spPr/>
      <dgm:t>
        <a:bodyPr/>
        <a:lstStyle/>
        <a:p>
          <a:endParaRPr lang="fr-FR"/>
        </a:p>
      </dgm:t>
    </dgm:pt>
    <dgm:pt modelId="{5B7AE73D-CB4E-4828-81F5-9931602FE950}">
      <dgm:prSet phldrT="[Texte]" custT="1"/>
      <dgm:spPr/>
      <dgm:t>
        <a:bodyPr/>
        <a:lstStyle/>
        <a:p>
          <a:pPr rtl="0"/>
          <a:r>
            <a:rPr lang="fr-FR" sz="2400" b="1" dirty="0" smtClean="0"/>
            <a:t>ecchymoses, acné, atrophie cutanée, retard de la cicatrisation, purpura, trouble de la pigmentation...</a:t>
          </a:r>
          <a:endParaRPr lang="fr-FR" sz="2400" b="1" dirty="0"/>
        </a:p>
      </dgm:t>
    </dgm:pt>
    <dgm:pt modelId="{6201F335-B27D-461E-9C6D-F416CDECD581}" type="parTrans" cxnId="{D7D24204-D3CD-47C1-915F-8DB9BAC8E840}">
      <dgm:prSet/>
      <dgm:spPr/>
      <dgm:t>
        <a:bodyPr/>
        <a:lstStyle/>
        <a:p>
          <a:endParaRPr lang="fr-FR"/>
        </a:p>
      </dgm:t>
    </dgm:pt>
    <dgm:pt modelId="{26064C1C-2E4E-48AA-963A-093ECA2A18A5}" type="sibTrans" cxnId="{D7D24204-D3CD-47C1-915F-8DB9BAC8E840}">
      <dgm:prSet/>
      <dgm:spPr/>
      <dgm:t>
        <a:bodyPr/>
        <a:lstStyle/>
        <a:p>
          <a:endParaRPr lang="fr-FR"/>
        </a:p>
      </dgm:t>
    </dgm:pt>
    <dgm:pt modelId="{127325DB-F0D4-4E8D-80BF-4835E43881A7}">
      <dgm:prSet/>
      <dgm:spPr/>
      <dgm:t>
        <a:bodyPr/>
        <a:lstStyle/>
        <a:p>
          <a:r>
            <a:rPr lang="fr-FR" b="1" dirty="0" smtClean="0"/>
            <a:t>Aménorrhée et altération de la fonction sexuelle.</a:t>
          </a:r>
          <a:endParaRPr lang="fr-FR" b="1" dirty="0"/>
        </a:p>
      </dgm:t>
    </dgm:pt>
    <dgm:pt modelId="{F2D228A4-F44E-4383-A916-2ECAD7238E9B}" type="parTrans" cxnId="{10C819CB-6B7D-4AFB-B275-BAC2B9359D16}">
      <dgm:prSet/>
      <dgm:spPr/>
      <dgm:t>
        <a:bodyPr/>
        <a:lstStyle/>
        <a:p>
          <a:endParaRPr lang="fr-FR"/>
        </a:p>
      </dgm:t>
    </dgm:pt>
    <dgm:pt modelId="{48A1C01D-3F09-4D63-AB5D-52039EB13F8A}" type="sibTrans" cxnId="{10C819CB-6B7D-4AFB-B275-BAC2B9359D16}">
      <dgm:prSet/>
      <dgm:spPr/>
      <dgm:t>
        <a:bodyPr/>
        <a:lstStyle/>
        <a:p>
          <a:endParaRPr lang="fr-FR"/>
        </a:p>
      </dgm:t>
    </dgm:pt>
    <dgm:pt modelId="{CF208574-531E-AE45-9816-7671DB352DA5}">
      <dgm:prSet/>
      <dgm:spPr/>
      <dgm:t>
        <a:bodyPr/>
        <a:lstStyle/>
        <a:p>
          <a:endParaRPr lang="fr-FR" dirty="0"/>
        </a:p>
      </dgm:t>
    </dgm:pt>
    <dgm:pt modelId="{3426653A-D081-104F-9BAF-82D02B4822BA}" type="parTrans" cxnId="{052DE82B-219E-8340-97AB-20BE3DAD12BB}">
      <dgm:prSet/>
      <dgm:spPr/>
      <dgm:t>
        <a:bodyPr/>
        <a:lstStyle/>
        <a:p>
          <a:endParaRPr lang="fr-FR"/>
        </a:p>
      </dgm:t>
    </dgm:pt>
    <dgm:pt modelId="{35B9C4A4-EA85-9B4B-94D8-D0CC746172E7}" type="sibTrans" cxnId="{052DE82B-219E-8340-97AB-20BE3DAD12BB}">
      <dgm:prSet/>
      <dgm:spPr/>
      <dgm:t>
        <a:bodyPr/>
        <a:lstStyle/>
        <a:p>
          <a:endParaRPr lang="fr-FR"/>
        </a:p>
      </dgm:t>
    </dgm:pt>
    <dgm:pt modelId="{1FE6E258-9A66-444B-A23D-9F95A0F87470}">
      <dgm:prSet/>
      <dgm:spPr/>
      <dgm:t>
        <a:bodyPr/>
        <a:lstStyle/>
        <a:p>
          <a:endParaRPr lang="fr-FR" dirty="0"/>
        </a:p>
      </dgm:t>
    </dgm:pt>
    <dgm:pt modelId="{60A25C4D-0F3F-6447-925A-C9636C03B0AD}" type="parTrans" cxnId="{711B2B10-66E3-4D46-8331-8DF582B84DCD}">
      <dgm:prSet/>
      <dgm:spPr/>
      <dgm:t>
        <a:bodyPr/>
        <a:lstStyle/>
        <a:p>
          <a:endParaRPr lang="fr-FR"/>
        </a:p>
      </dgm:t>
    </dgm:pt>
    <dgm:pt modelId="{8A662FF3-B06D-7348-9E94-5D434C974892}" type="sibTrans" cxnId="{711B2B10-66E3-4D46-8331-8DF582B84DCD}">
      <dgm:prSet/>
      <dgm:spPr/>
      <dgm:t>
        <a:bodyPr/>
        <a:lstStyle/>
        <a:p>
          <a:endParaRPr lang="fr-FR"/>
        </a:p>
      </dgm:t>
    </dgm:pt>
    <dgm:pt modelId="{4E4CC320-1CE1-504F-A310-927F16681D76}">
      <dgm:prSet/>
      <dgm:spPr/>
      <dgm:t>
        <a:bodyPr/>
        <a:lstStyle/>
        <a:p>
          <a:endParaRPr lang="fr-FR"/>
        </a:p>
      </dgm:t>
    </dgm:pt>
    <dgm:pt modelId="{D2112702-10CA-3C42-81C0-4094AEC43AAB}" type="parTrans" cxnId="{A3B26803-2645-3C4C-816F-E7BCF9C13427}">
      <dgm:prSet/>
      <dgm:spPr/>
      <dgm:t>
        <a:bodyPr/>
        <a:lstStyle/>
        <a:p>
          <a:endParaRPr lang="fr-FR"/>
        </a:p>
      </dgm:t>
    </dgm:pt>
    <dgm:pt modelId="{238A6CFB-EB64-B24B-BD94-488DB234D93B}" type="sibTrans" cxnId="{A3B26803-2645-3C4C-816F-E7BCF9C13427}">
      <dgm:prSet/>
      <dgm:spPr/>
      <dgm:t>
        <a:bodyPr/>
        <a:lstStyle/>
        <a:p>
          <a:endParaRPr lang="fr-FR"/>
        </a:p>
      </dgm:t>
    </dgm:pt>
    <dgm:pt modelId="{5C75C2FC-4F32-3641-8B51-5506064479C7}">
      <dgm:prSet/>
      <dgm:spPr/>
      <dgm:t>
        <a:bodyPr/>
        <a:lstStyle/>
        <a:p>
          <a:r>
            <a:rPr lang="fr-FR" b="1" smtClean="0"/>
            <a:t>Atteintes cutanées: vergetures, </a:t>
          </a:r>
          <a:endParaRPr lang="fr-FR"/>
        </a:p>
      </dgm:t>
    </dgm:pt>
    <dgm:pt modelId="{E79AB8E4-501E-DF4C-81D0-5D58B0D8E077}" type="parTrans" cxnId="{901ADB86-14F6-434A-9D0A-3A3C51D587D2}">
      <dgm:prSet/>
      <dgm:spPr/>
      <dgm:t>
        <a:bodyPr/>
        <a:lstStyle/>
        <a:p>
          <a:endParaRPr lang="fr-FR"/>
        </a:p>
      </dgm:t>
    </dgm:pt>
    <dgm:pt modelId="{CF55134E-00FB-3A4C-B49A-D7386CE2B99C}" type="sibTrans" cxnId="{901ADB86-14F6-434A-9D0A-3A3C51D587D2}">
      <dgm:prSet/>
      <dgm:spPr/>
      <dgm:t>
        <a:bodyPr/>
        <a:lstStyle/>
        <a:p>
          <a:endParaRPr lang="fr-FR"/>
        </a:p>
      </dgm:t>
    </dgm:pt>
    <dgm:pt modelId="{8933B867-5302-4A50-8EE2-C72E0500492D}" type="pres">
      <dgm:prSet presAssocID="{4962457A-7AE3-42CD-9F5D-594B1FBCC4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0529DF-FEFE-493A-BF43-8788072C7740}" type="pres">
      <dgm:prSet presAssocID="{7D805D08-943D-4CED-8659-0C7B4DA01296}" presName="parentLin" presStyleCnt="0"/>
      <dgm:spPr/>
    </dgm:pt>
    <dgm:pt modelId="{58548761-970D-4245-84A5-4C863C6DC7E0}" type="pres">
      <dgm:prSet presAssocID="{7D805D08-943D-4CED-8659-0C7B4DA01296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7A8036F4-4259-42B6-AE3E-01A1A2304ABC}" type="pres">
      <dgm:prSet presAssocID="{7D805D08-943D-4CED-8659-0C7B4DA0129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0B84B3-8696-4783-A571-87E09039C4B2}" type="pres">
      <dgm:prSet presAssocID="{7D805D08-943D-4CED-8659-0C7B4DA01296}" presName="negativeSpace" presStyleCnt="0"/>
      <dgm:spPr/>
    </dgm:pt>
    <dgm:pt modelId="{1A2AD4D2-179A-4DE8-9567-28702447BE13}" type="pres">
      <dgm:prSet presAssocID="{7D805D08-943D-4CED-8659-0C7B4DA0129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B49009-001C-49F0-A0B5-2950FF84935A}" type="pres">
      <dgm:prSet presAssocID="{AF345853-C54E-489D-ADA9-470FFA2C0216}" presName="spaceBetweenRectangles" presStyleCnt="0"/>
      <dgm:spPr/>
    </dgm:pt>
    <dgm:pt modelId="{985B02D0-2000-4FE4-9B91-2AF0A60ABEFE}" type="pres">
      <dgm:prSet presAssocID="{2A8B5ADC-044E-477D-8380-F2C3B42549A0}" presName="parentLin" presStyleCnt="0"/>
      <dgm:spPr/>
    </dgm:pt>
    <dgm:pt modelId="{F1EDC3F3-7C2A-40B4-8363-6AB5A3849EF9}" type="pres">
      <dgm:prSet presAssocID="{2A8B5ADC-044E-477D-8380-F2C3B42549A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AF972029-090A-46F8-AFE8-63F2477C4F38}" type="pres">
      <dgm:prSet presAssocID="{2A8B5ADC-044E-477D-8380-F2C3B42549A0}" presName="parentText" presStyleLbl="node1" presStyleIdx="1" presStyleCnt="4" custScaleX="102179" custScaleY="126307" custLinFactNeighborX="11612" custLinFactNeighborY="1536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7AECF3-94E0-49D9-A2F1-2C71DCED8CDF}" type="pres">
      <dgm:prSet presAssocID="{2A8B5ADC-044E-477D-8380-F2C3B42549A0}" presName="negativeSpace" presStyleCnt="0"/>
      <dgm:spPr/>
    </dgm:pt>
    <dgm:pt modelId="{32DD7262-660D-4B71-9798-D67C26B8EB99}" type="pres">
      <dgm:prSet presAssocID="{2A8B5ADC-044E-477D-8380-F2C3B42549A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E875A-B670-4F1B-AFEA-876E8158AC0A}" type="pres">
      <dgm:prSet presAssocID="{1343B2A1-AF9D-4BE4-9D28-0DC63217565E}" presName="spaceBetweenRectangles" presStyleCnt="0"/>
      <dgm:spPr/>
    </dgm:pt>
    <dgm:pt modelId="{BF598DA3-7B5D-4A75-86D5-176A3319221A}" type="pres">
      <dgm:prSet presAssocID="{5B7AE73D-CB4E-4828-81F5-9931602FE950}" presName="parentLin" presStyleCnt="0"/>
      <dgm:spPr/>
    </dgm:pt>
    <dgm:pt modelId="{C11336B4-EDE9-4035-B9BB-E72E831C94DE}" type="pres">
      <dgm:prSet presAssocID="{5B7AE73D-CB4E-4828-81F5-9931602FE950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BA207BE8-7B9D-48EA-8574-6272AA65A375}" type="pres">
      <dgm:prSet presAssocID="{5B7AE73D-CB4E-4828-81F5-9931602FE950}" presName="parentText" presStyleLbl="node1" presStyleIdx="2" presStyleCnt="4" custScaleX="100131" custScaleY="195702" custLinFactNeighborX="28696" custLinFactNeighborY="-2908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8DF338-2260-42A1-A6F6-58CF7E2A9A5B}" type="pres">
      <dgm:prSet presAssocID="{5B7AE73D-CB4E-4828-81F5-9931602FE950}" presName="negativeSpace" presStyleCnt="0"/>
      <dgm:spPr/>
    </dgm:pt>
    <dgm:pt modelId="{40FA3015-BA85-42F9-931F-75BA792A7B30}" type="pres">
      <dgm:prSet presAssocID="{5B7AE73D-CB4E-4828-81F5-9931602FE950}" presName="childText" presStyleLbl="conFgAcc1" presStyleIdx="2" presStyleCnt="4">
        <dgm:presLayoutVars>
          <dgm:bulletEnabled val="1"/>
        </dgm:presLayoutVars>
      </dgm:prSet>
      <dgm:spPr/>
    </dgm:pt>
    <dgm:pt modelId="{7D898253-D172-44CE-9C24-56369B18EE37}" type="pres">
      <dgm:prSet presAssocID="{26064C1C-2E4E-48AA-963A-093ECA2A18A5}" presName="spaceBetweenRectangles" presStyleCnt="0"/>
      <dgm:spPr/>
    </dgm:pt>
    <dgm:pt modelId="{54AFEC1E-B717-43F8-9C07-F278622F3C2F}" type="pres">
      <dgm:prSet presAssocID="{127325DB-F0D4-4E8D-80BF-4835E43881A7}" presName="parentLin" presStyleCnt="0"/>
      <dgm:spPr/>
    </dgm:pt>
    <dgm:pt modelId="{56E097EE-E82D-4537-91F1-E2ABF242A526}" type="pres">
      <dgm:prSet presAssocID="{127325DB-F0D4-4E8D-80BF-4835E43881A7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369D558A-FAA6-4CC9-BE9C-483709E67EA6}" type="pres">
      <dgm:prSet presAssocID="{127325DB-F0D4-4E8D-80BF-4835E43881A7}" presName="parentText" presStyleLbl="node1" presStyleIdx="3" presStyleCnt="4" custLinFactNeighborX="45781" custLinFactNeighborY="-14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C4B159-F2D8-45CC-BD97-7AB37356F2F9}" type="pres">
      <dgm:prSet presAssocID="{127325DB-F0D4-4E8D-80BF-4835E43881A7}" presName="negativeSpace" presStyleCnt="0"/>
      <dgm:spPr/>
    </dgm:pt>
    <dgm:pt modelId="{B00D1F43-2055-4F9C-8BE9-6627D87B0CF4}" type="pres">
      <dgm:prSet presAssocID="{127325DB-F0D4-4E8D-80BF-4835E43881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2DE82B-219E-8340-97AB-20BE3DAD12BB}" srcId="{7D805D08-943D-4CED-8659-0C7B4DA01296}" destId="{CF208574-531E-AE45-9816-7671DB352DA5}" srcOrd="0" destOrd="0" parTransId="{3426653A-D081-104F-9BAF-82D02B4822BA}" sibTransId="{35B9C4A4-EA85-9B4B-94D8-D0CC746172E7}"/>
    <dgm:cxn modelId="{96E2D4E9-5644-EE4A-8363-1CB715748D02}" type="presOf" srcId="{127325DB-F0D4-4E8D-80BF-4835E43881A7}" destId="{369D558A-FAA6-4CC9-BE9C-483709E67EA6}" srcOrd="1" destOrd="0" presId="urn:microsoft.com/office/officeart/2005/8/layout/list1"/>
    <dgm:cxn modelId="{3AF59B7C-EDD3-C040-B10C-309E3B1107B6}" type="presOf" srcId="{2A8B5ADC-044E-477D-8380-F2C3B42549A0}" destId="{AF972029-090A-46F8-AFE8-63F2477C4F38}" srcOrd="1" destOrd="0" presId="urn:microsoft.com/office/officeart/2005/8/layout/list1"/>
    <dgm:cxn modelId="{88CC7FC8-B7CB-8342-99A8-C45BC63B5B33}" type="presOf" srcId="{7D805D08-943D-4CED-8659-0C7B4DA01296}" destId="{7A8036F4-4259-42B6-AE3E-01A1A2304ABC}" srcOrd="1" destOrd="0" presId="urn:microsoft.com/office/officeart/2005/8/layout/list1"/>
    <dgm:cxn modelId="{231603FA-ED8B-6B4E-8F3F-64ACDEAA6AFC}" type="presOf" srcId="{CF208574-531E-AE45-9816-7671DB352DA5}" destId="{1A2AD4D2-179A-4DE8-9567-28702447BE13}" srcOrd="0" destOrd="0" presId="urn:microsoft.com/office/officeart/2005/8/layout/list1"/>
    <dgm:cxn modelId="{7BD720E8-C3D3-EE43-8817-703CD3A4D751}" type="presOf" srcId="{4E4CC320-1CE1-504F-A310-927F16681D76}" destId="{32DD7262-660D-4B71-9798-D67C26B8EB99}" srcOrd="0" destOrd="0" presId="urn:microsoft.com/office/officeart/2005/8/layout/list1"/>
    <dgm:cxn modelId="{0110DFDF-A04B-F248-A8E2-0CC297E00762}" type="presOf" srcId="{127325DB-F0D4-4E8D-80BF-4835E43881A7}" destId="{56E097EE-E82D-4537-91F1-E2ABF242A526}" srcOrd="0" destOrd="0" presId="urn:microsoft.com/office/officeart/2005/8/layout/list1"/>
    <dgm:cxn modelId="{5BED1525-4AC4-2E46-8B33-6EDCA03EBFE9}" type="presOf" srcId="{5C75C2FC-4F32-3641-8B51-5506064479C7}" destId="{32DD7262-660D-4B71-9798-D67C26B8EB99}" srcOrd="0" destOrd="1" presId="urn:microsoft.com/office/officeart/2005/8/layout/list1"/>
    <dgm:cxn modelId="{D7D24204-D3CD-47C1-915F-8DB9BAC8E840}" srcId="{4962457A-7AE3-42CD-9F5D-594B1FBCC4AD}" destId="{5B7AE73D-CB4E-4828-81F5-9931602FE950}" srcOrd="2" destOrd="0" parTransId="{6201F335-B27D-461E-9C6D-F416CDECD581}" sibTransId="{26064C1C-2E4E-48AA-963A-093ECA2A18A5}"/>
    <dgm:cxn modelId="{5071FEFC-8D57-4052-B8B4-29854AC9CDB4}" srcId="{4962457A-7AE3-42CD-9F5D-594B1FBCC4AD}" destId="{7D805D08-943D-4CED-8659-0C7B4DA01296}" srcOrd="0" destOrd="0" parTransId="{37957CF7-C5F6-4DB1-AADF-42D91CAFBAD9}" sibTransId="{AF345853-C54E-489D-ADA9-470FFA2C0216}"/>
    <dgm:cxn modelId="{A3B26803-2645-3C4C-816F-E7BCF9C13427}" srcId="{2A8B5ADC-044E-477D-8380-F2C3B42549A0}" destId="{4E4CC320-1CE1-504F-A310-927F16681D76}" srcOrd="0" destOrd="0" parTransId="{D2112702-10CA-3C42-81C0-4094AEC43AAB}" sibTransId="{238A6CFB-EB64-B24B-BD94-488DB234D93B}"/>
    <dgm:cxn modelId="{34213AF0-D0E6-A948-82B5-580484F6CFA0}" type="presOf" srcId="{2A8B5ADC-044E-477D-8380-F2C3B42549A0}" destId="{F1EDC3F3-7C2A-40B4-8363-6AB5A3849EF9}" srcOrd="0" destOrd="0" presId="urn:microsoft.com/office/officeart/2005/8/layout/list1"/>
    <dgm:cxn modelId="{ACF00A9C-21E0-F14C-8BCC-622A98A91365}" type="presOf" srcId="{1FE6E258-9A66-444B-A23D-9F95A0F87470}" destId="{32DD7262-660D-4B71-9798-D67C26B8EB99}" srcOrd="0" destOrd="2" presId="urn:microsoft.com/office/officeart/2005/8/layout/list1"/>
    <dgm:cxn modelId="{2AF6990D-EE85-1A47-94C8-78C710D438E3}" type="presOf" srcId="{5B7AE73D-CB4E-4828-81F5-9931602FE950}" destId="{C11336B4-EDE9-4035-B9BB-E72E831C94DE}" srcOrd="0" destOrd="0" presId="urn:microsoft.com/office/officeart/2005/8/layout/list1"/>
    <dgm:cxn modelId="{901ADB86-14F6-434A-9D0A-3A3C51D587D2}" srcId="{2A8B5ADC-044E-477D-8380-F2C3B42549A0}" destId="{5C75C2FC-4F32-3641-8B51-5506064479C7}" srcOrd="1" destOrd="0" parTransId="{E79AB8E4-501E-DF4C-81D0-5D58B0D8E077}" sibTransId="{CF55134E-00FB-3A4C-B49A-D7386CE2B99C}"/>
    <dgm:cxn modelId="{10C819CB-6B7D-4AFB-B275-BAC2B9359D16}" srcId="{4962457A-7AE3-42CD-9F5D-594B1FBCC4AD}" destId="{127325DB-F0D4-4E8D-80BF-4835E43881A7}" srcOrd="3" destOrd="0" parTransId="{F2D228A4-F44E-4383-A916-2ECAD7238E9B}" sibTransId="{48A1C01D-3F09-4D63-AB5D-52039EB13F8A}"/>
    <dgm:cxn modelId="{BCEA2D9D-54C9-4C5F-8914-81FF856354BB}" srcId="{4962457A-7AE3-42CD-9F5D-594B1FBCC4AD}" destId="{2A8B5ADC-044E-477D-8380-F2C3B42549A0}" srcOrd="1" destOrd="0" parTransId="{C0545B5F-0309-476F-80A2-E391025DB06B}" sibTransId="{1343B2A1-AF9D-4BE4-9D28-0DC63217565E}"/>
    <dgm:cxn modelId="{517BC6C6-6BAA-4D4E-84CA-F286EEE619D2}" type="presOf" srcId="{4962457A-7AE3-42CD-9F5D-594B1FBCC4AD}" destId="{8933B867-5302-4A50-8EE2-C72E0500492D}" srcOrd="0" destOrd="0" presId="urn:microsoft.com/office/officeart/2005/8/layout/list1"/>
    <dgm:cxn modelId="{05C631FE-A033-CF4F-B61B-1640AD5CB5CC}" type="presOf" srcId="{5B7AE73D-CB4E-4828-81F5-9931602FE950}" destId="{BA207BE8-7B9D-48EA-8574-6272AA65A375}" srcOrd="1" destOrd="0" presId="urn:microsoft.com/office/officeart/2005/8/layout/list1"/>
    <dgm:cxn modelId="{711B2B10-66E3-4D46-8331-8DF582B84DCD}" srcId="{2A8B5ADC-044E-477D-8380-F2C3B42549A0}" destId="{1FE6E258-9A66-444B-A23D-9F95A0F87470}" srcOrd="2" destOrd="0" parTransId="{60A25C4D-0F3F-6447-925A-C9636C03B0AD}" sibTransId="{8A662FF3-B06D-7348-9E94-5D434C974892}"/>
    <dgm:cxn modelId="{2F568CCC-EEED-A14D-A706-F0D9759CC89E}" type="presOf" srcId="{7D805D08-943D-4CED-8659-0C7B4DA01296}" destId="{58548761-970D-4245-84A5-4C863C6DC7E0}" srcOrd="0" destOrd="0" presId="urn:microsoft.com/office/officeart/2005/8/layout/list1"/>
    <dgm:cxn modelId="{1F0A8484-66C9-1A41-AC14-1AF963156F01}" type="presParOf" srcId="{8933B867-5302-4A50-8EE2-C72E0500492D}" destId="{D20529DF-FEFE-493A-BF43-8788072C7740}" srcOrd="0" destOrd="0" presId="urn:microsoft.com/office/officeart/2005/8/layout/list1"/>
    <dgm:cxn modelId="{CF27D781-39B6-5A43-B9BC-72A4F785C5A8}" type="presParOf" srcId="{D20529DF-FEFE-493A-BF43-8788072C7740}" destId="{58548761-970D-4245-84A5-4C863C6DC7E0}" srcOrd="0" destOrd="0" presId="urn:microsoft.com/office/officeart/2005/8/layout/list1"/>
    <dgm:cxn modelId="{29A16CE1-6E08-774D-A821-00B56EE310A0}" type="presParOf" srcId="{D20529DF-FEFE-493A-BF43-8788072C7740}" destId="{7A8036F4-4259-42B6-AE3E-01A1A2304ABC}" srcOrd="1" destOrd="0" presId="urn:microsoft.com/office/officeart/2005/8/layout/list1"/>
    <dgm:cxn modelId="{EF6619B6-5D80-644A-8F02-556945804A63}" type="presParOf" srcId="{8933B867-5302-4A50-8EE2-C72E0500492D}" destId="{4F0B84B3-8696-4783-A571-87E09039C4B2}" srcOrd="1" destOrd="0" presId="urn:microsoft.com/office/officeart/2005/8/layout/list1"/>
    <dgm:cxn modelId="{E113E466-DCD6-314C-945E-D48101F628A6}" type="presParOf" srcId="{8933B867-5302-4A50-8EE2-C72E0500492D}" destId="{1A2AD4D2-179A-4DE8-9567-28702447BE13}" srcOrd="2" destOrd="0" presId="urn:microsoft.com/office/officeart/2005/8/layout/list1"/>
    <dgm:cxn modelId="{7DE4EC95-C6D7-EC49-98D7-12CE4B6CF3B5}" type="presParOf" srcId="{8933B867-5302-4A50-8EE2-C72E0500492D}" destId="{70B49009-001C-49F0-A0B5-2950FF84935A}" srcOrd="3" destOrd="0" presId="urn:microsoft.com/office/officeart/2005/8/layout/list1"/>
    <dgm:cxn modelId="{3FDC9E1D-D5D3-C846-B912-010F4C724A1E}" type="presParOf" srcId="{8933B867-5302-4A50-8EE2-C72E0500492D}" destId="{985B02D0-2000-4FE4-9B91-2AF0A60ABEFE}" srcOrd="4" destOrd="0" presId="urn:microsoft.com/office/officeart/2005/8/layout/list1"/>
    <dgm:cxn modelId="{B9CF25FF-CF84-B64E-ADEA-E48BC3681C98}" type="presParOf" srcId="{985B02D0-2000-4FE4-9B91-2AF0A60ABEFE}" destId="{F1EDC3F3-7C2A-40B4-8363-6AB5A3849EF9}" srcOrd="0" destOrd="0" presId="urn:microsoft.com/office/officeart/2005/8/layout/list1"/>
    <dgm:cxn modelId="{17E10A44-9A0E-7848-AF77-432354129D67}" type="presParOf" srcId="{985B02D0-2000-4FE4-9B91-2AF0A60ABEFE}" destId="{AF972029-090A-46F8-AFE8-63F2477C4F38}" srcOrd="1" destOrd="0" presId="urn:microsoft.com/office/officeart/2005/8/layout/list1"/>
    <dgm:cxn modelId="{74A1B8A9-A777-8545-842A-2F660F6C1690}" type="presParOf" srcId="{8933B867-5302-4A50-8EE2-C72E0500492D}" destId="{4A7AECF3-94E0-49D9-A2F1-2C71DCED8CDF}" srcOrd="5" destOrd="0" presId="urn:microsoft.com/office/officeart/2005/8/layout/list1"/>
    <dgm:cxn modelId="{775373E1-6E33-4449-B79C-B6CB2409567D}" type="presParOf" srcId="{8933B867-5302-4A50-8EE2-C72E0500492D}" destId="{32DD7262-660D-4B71-9798-D67C26B8EB99}" srcOrd="6" destOrd="0" presId="urn:microsoft.com/office/officeart/2005/8/layout/list1"/>
    <dgm:cxn modelId="{90C50C70-E6DF-9E48-80C3-8F8FE5B33A54}" type="presParOf" srcId="{8933B867-5302-4A50-8EE2-C72E0500492D}" destId="{55CE875A-B670-4F1B-AFEA-876E8158AC0A}" srcOrd="7" destOrd="0" presId="urn:microsoft.com/office/officeart/2005/8/layout/list1"/>
    <dgm:cxn modelId="{E3D2461B-A5C9-2441-A171-995E9851E4C3}" type="presParOf" srcId="{8933B867-5302-4A50-8EE2-C72E0500492D}" destId="{BF598DA3-7B5D-4A75-86D5-176A3319221A}" srcOrd="8" destOrd="0" presId="urn:microsoft.com/office/officeart/2005/8/layout/list1"/>
    <dgm:cxn modelId="{23BB0966-2CD8-844F-9C1A-09AF8EA521A9}" type="presParOf" srcId="{BF598DA3-7B5D-4A75-86D5-176A3319221A}" destId="{C11336B4-EDE9-4035-B9BB-E72E831C94DE}" srcOrd="0" destOrd="0" presId="urn:microsoft.com/office/officeart/2005/8/layout/list1"/>
    <dgm:cxn modelId="{41CC1A3E-E340-A147-86A2-8CFF85705025}" type="presParOf" srcId="{BF598DA3-7B5D-4A75-86D5-176A3319221A}" destId="{BA207BE8-7B9D-48EA-8574-6272AA65A375}" srcOrd="1" destOrd="0" presId="urn:microsoft.com/office/officeart/2005/8/layout/list1"/>
    <dgm:cxn modelId="{192749EA-D353-5A49-A00C-AD4BACB74A3C}" type="presParOf" srcId="{8933B867-5302-4A50-8EE2-C72E0500492D}" destId="{848DF338-2260-42A1-A6F6-58CF7E2A9A5B}" srcOrd="9" destOrd="0" presId="urn:microsoft.com/office/officeart/2005/8/layout/list1"/>
    <dgm:cxn modelId="{BF5FBE10-D104-5E45-8057-CA4AE43E62C9}" type="presParOf" srcId="{8933B867-5302-4A50-8EE2-C72E0500492D}" destId="{40FA3015-BA85-42F9-931F-75BA792A7B30}" srcOrd="10" destOrd="0" presId="urn:microsoft.com/office/officeart/2005/8/layout/list1"/>
    <dgm:cxn modelId="{BED045AC-64FA-5843-9A5F-9D336E2F6ACE}" type="presParOf" srcId="{8933B867-5302-4A50-8EE2-C72E0500492D}" destId="{7D898253-D172-44CE-9C24-56369B18EE37}" srcOrd="11" destOrd="0" presId="urn:microsoft.com/office/officeart/2005/8/layout/list1"/>
    <dgm:cxn modelId="{07F3F865-D214-4E43-AE45-0BF81568A931}" type="presParOf" srcId="{8933B867-5302-4A50-8EE2-C72E0500492D}" destId="{54AFEC1E-B717-43F8-9C07-F278622F3C2F}" srcOrd="12" destOrd="0" presId="urn:microsoft.com/office/officeart/2005/8/layout/list1"/>
    <dgm:cxn modelId="{73E36169-033A-1B4D-AE25-FC688D70A95E}" type="presParOf" srcId="{54AFEC1E-B717-43F8-9C07-F278622F3C2F}" destId="{56E097EE-E82D-4537-91F1-E2ABF242A526}" srcOrd="0" destOrd="0" presId="urn:microsoft.com/office/officeart/2005/8/layout/list1"/>
    <dgm:cxn modelId="{05EFC7DB-B8CF-C748-A0EE-FE9B6E6CA4AD}" type="presParOf" srcId="{54AFEC1E-B717-43F8-9C07-F278622F3C2F}" destId="{369D558A-FAA6-4CC9-BE9C-483709E67EA6}" srcOrd="1" destOrd="0" presId="urn:microsoft.com/office/officeart/2005/8/layout/list1"/>
    <dgm:cxn modelId="{3D345364-4267-E044-B968-694C29F66DD4}" type="presParOf" srcId="{8933B867-5302-4A50-8EE2-C72E0500492D}" destId="{3FC4B159-F2D8-45CC-BD97-7AB37356F2F9}" srcOrd="13" destOrd="0" presId="urn:microsoft.com/office/officeart/2005/8/layout/list1"/>
    <dgm:cxn modelId="{5DA88017-C1BA-C049-817B-E33F2D8EF9D0}" type="presParOf" srcId="{8933B867-5302-4A50-8EE2-C72E0500492D}" destId="{B00D1F43-2055-4F9C-8BE9-6627D87B0C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227EC5-488C-4F60-8475-8319F24F0A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37A9F6-30CD-4A22-8370-E04297C6206A}">
      <dgm:prSet phldrT="[Texte]" custT="1"/>
      <dgm:spPr/>
      <dgm:t>
        <a:bodyPr/>
        <a:lstStyle/>
        <a:p>
          <a:r>
            <a:rPr lang="fr-FR" sz="3600" b="1" dirty="0" smtClean="0"/>
            <a:t>Effet minéralocorticoïde (cortisone, hydrocortisone): alcalose  hypokaliémique,  hypochlorémique)</a:t>
          </a:r>
          <a:endParaRPr lang="fr-FR" sz="3600" b="1" dirty="0"/>
        </a:p>
      </dgm:t>
    </dgm:pt>
    <dgm:pt modelId="{8D3D6025-D4E9-41E9-9F2B-3F5BB6837E15}" type="parTrans" cxnId="{064954A9-C600-46B1-99F3-12F1D72F3A70}">
      <dgm:prSet/>
      <dgm:spPr/>
      <dgm:t>
        <a:bodyPr/>
        <a:lstStyle/>
        <a:p>
          <a:endParaRPr lang="fr-FR"/>
        </a:p>
      </dgm:t>
    </dgm:pt>
    <dgm:pt modelId="{28266EF9-4E10-4803-A38B-826FADBAD123}" type="sibTrans" cxnId="{064954A9-C600-46B1-99F3-12F1D72F3A70}">
      <dgm:prSet/>
      <dgm:spPr/>
      <dgm:t>
        <a:bodyPr/>
        <a:lstStyle/>
        <a:p>
          <a:endParaRPr lang="fr-FR"/>
        </a:p>
      </dgm:t>
    </dgm:pt>
    <dgm:pt modelId="{9FF6CDFC-55A0-428F-B838-D000AAAA64EB}" type="pres">
      <dgm:prSet presAssocID="{D8227EC5-488C-4F60-8475-8319F24F0A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135EB6B-8E86-4E96-97C7-A4E46EEB4A0F}" type="pres">
      <dgm:prSet presAssocID="{1737A9F6-30CD-4A22-8370-E04297C6206A}" presName="parentLin" presStyleCnt="0"/>
      <dgm:spPr/>
    </dgm:pt>
    <dgm:pt modelId="{C46F213D-910D-4116-BE8F-AC353F4759C5}" type="pres">
      <dgm:prSet presAssocID="{1737A9F6-30CD-4A22-8370-E04297C6206A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DE763948-2C6C-45F1-8704-510EE0D481A8}" type="pres">
      <dgm:prSet presAssocID="{1737A9F6-30CD-4A22-8370-E04297C6206A}" presName="parentText" presStyleLbl="node1" presStyleIdx="0" presStyleCnt="1" custScaleX="142857" custScaleY="102437" custLinFactNeighborX="32076" custLinFactNeighborY="721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BD011F-A7A8-499D-86B9-212862B438A8}" type="pres">
      <dgm:prSet presAssocID="{1737A9F6-30CD-4A22-8370-E04297C6206A}" presName="negativeSpace" presStyleCnt="0"/>
      <dgm:spPr/>
    </dgm:pt>
    <dgm:pt modelId="{7D965B55-99FA-4A46-BC3F-1E0F74EBD592}" type="pres">
      <dgm:prSet presAssocID="{1737A9F6-30CD-4A22-8370-E04297C6206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23B9DAF-F930-7448-AAD3-9B98C5719417}" type="presOf" srcId="{D8227EC5-488C-4F60-8475-8319F24F0A26}" destId="{9FF6CDFC-55A0-428F-B838-D000AAAA64EB}" srcOrd="0" destOrd="0" presId="urn:microsoft.com/office/officeart/2005/8/layout/list1"/>
    <dgm:cxn modelId="{E60B2D13-B44E-5E45-BB3E-76384E57AF77}" type="presOf" srcId="{1737A9F6-30CD-4A22-8370-E04297C6206A}" destId="{DE763948-2C6C-45F1-8704-510EE0D481A8}" srcOrd="1" destOrd="0" presId="urn:microsoft.com/office/officeart/2005/8/layout/list1"/>
    <dgm:cxn modelId="{43C1EC1E-C919-5E45-9083-15EBEF4354FB}" type="presOf" srcId="{1737A9F6-30CD-4A22-8370-E04297C6206A}" destId="{C46F213D-910D-4116-BE8F-AC353F4759C5}" srcOrd="0" destOrd="0" presId="urn:microsoft.com/office/officeart/2005/8/layout/list1"/>
    <dgm:cxn modelId="{064954A9-C600-46B1-99F3-12F1D72F3A70}" srcId="{D8227EC5-488C-4F60-8475-8319F24F0A26}" destId="{1737A9F6-30CD-4A22-8370-E04297C6206A}" srcOrd="0" destOrd="0" parTransId="{8D3D6025-D4E9-41E9-9F2B-3F5BB6837E15}" sibTransId="{28266EF9-4E10-4803-A38B-826FADBAD123}"/>
    <dgm:cxn modelId="{FA51B5A4-4B79-6D4A-87C4-2714C74B8049}" type="presParOf" srcId="{9FF6CDFC-55A0-428F-B838-D000AAAA64EB}" destId="{6135EB6B-8E86-4E96-97C7-A4E46EEB4A0F}" srcOrd="0" destOrd="0" presId="urn:microsoft.com/office/officeart/2005/8/layout/list1"/>
    <dgm:cxn modelId="{33DB0A03-CED1-3644-85CE-E0748EE9E4CC}" type="presParOf" srcId="{6135EB6B-8E86-4E96-97C7-A4E46EEB4A0F}" destId="{C46F213D-910D-4116-BE8F-AC353F4759C5}" srcOrd="0" destOrd="0" presId="urn:microsoft.com/office/officeart/2005/8/layout/list1"/>
    <dgm:cxn modelId="{0ACD4F8A-9A0A-5D46-B54F-2C2DDA66A528}" type="presParOf" srcId="{6135EB6B-8E86-4E96-97C7-A4E46EEB4A0F}" destId="{DE763948-2C6C-45F1-8704-510EE0D481A8}" srcOrd="1" destOrd="0" presId="urn:microsoft.com/office/officeart/2005/8/layout/list1"/>
    <dgm:cxn modelId="{0D1ADE48-94DD-3A44-BCF7-B5D1B8303439}" type="presParOf" srcId="{9FF6CDFC-55A0-428F-B838-D000AAAA64EB}" destId="{F6BD011F-A7A8-499D-86B9-212862B438A8}" srcOrd="1" destOrd="0" presId="urn:microsoft.com/office/officeart/2005/8/layout/list1"/>
    <dgm:cxn modelId="{A1D14CB9-9ED3-2547-8E0D-554D71052243}" type="presParOf" srcId="{9FF6CDFC-55A0-428F-B838-D000AAAA64EB}" destId="{7D965B55-99FA-4A46-BC3F-1E0F74EBD59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DEB3DD-70AA-4F5F-9F2C-051D13ED83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39F560-7F1E-40C4-9927-913F7C1AA3B6}">
      <dgm:prSet phldrT="[Texte]"/>
      <dgm:spPr/>
      <dgm:t>
        <a:bodyPr/>
        <a:lstStyle/>
        <a:p>
          <a:r>
            <a:rPr lang="fr-FR" dirty="0" smtClean="0"/>
            <a:t>I</a:t>
          </a:r>
          <a:endParaRPr lang="fr-FR" dirty="0"/>
        </a:p>
      </dgm:t>
    </dgm:pt>
    <dgm:pt modelId="{42990627-B00B-462B-B909-D98D37BB4BC4}" type="parTrans" cxnId="{BC375A9F-07EB-4F77-991B-0BB617DC657C}">
      <dgm:prSet/>
      <dgm:spPr/>
      <dgm:t>
        <a:bodyPr/>
        <a:lstStyle/>
        <a:p>
          <a:endParaRPr lang="fr-FR"/>
        </a:p>
      </dgm:t>
    </dgm:pt>
    <dgm:pt modelId="{2D8C1B99-C8C6-463A-8C9E-C3890F4C0628}" type="sibTrans" cxnId="{BC375A9F-07EB-4F77-991B-0BB617DC657C}">
      <dgm:prSet/>
      <dgm:spPr/>
      <dgm:t>
        <a:bodyPr/>
        <a:lstStyle/>
        <a:p>
          <a:endParaRPr lang="fr-FR"/>
        </a:p>
      </dgm:t>
    </dgm:pt>
    <dgm:pt modelId="{C03DD131-4EDC-41A4-A4DD-B3B8DF73EA4A}">
      <dgm:prSet phldrT="[Texte]" custT="1"/>
      <dgm:spPr/>
      <dgm:t>
        <a:bodyPr/>
        <a:lstStyle/>
        <a:p>
          <a:r>
            <a:rPr lang="fr-FR" sz="2800" b="1" dirty="0" smtClean="0"/>
            <a:t>Infection bactérienne ou virale (herpès simplex, tuberculose)</a:t>
          </a:r>
          <a:endParaRPr lang="fr-FR" sz="2800" b="1" dirty="0"/>
        </a:p>
      </dgm:t>
    </dgm:pt>
    <dgm:pt modelId="{F94070B8-F0EC-40C1-89BE-75B4B7FD2272}" type="parTrans" cxnId="{283766D8-9F24-4E25-9105-249310B12053}">
      <dgm:prSet/>
      <dgm:spPr/>
      <dgm:t>
        <a:bodyPr/>
        <a:lstStyle/>
        <a:p>
          <a:endParaRPr lang="fr-FR"/>
        </a:p>
      </dgm:t>
    </dgm:pt>
    <dgm:pt modelId="{5B2304CE-E725-4809-9AE6-824203310C36}" type="sibTrans" cxnId="{283766D8-9F24-4E25-9105-249310B12053}">
      <dgm:prSet/>
      <dgm:spPr/>
      <dgm:t>
        <a:bodyPr/>
        <a:lstStyle/>
        <a:p>
          <a:endParaRPr lang="fr-FR"/>
        </a:p>
      </dgm:t>
    </dgm:pt>
    <dgm:pt modelId="{42BABBFE-8097-4774-8B89-DB33660A2ABB}">
      <dgm:prSet phldrT="[Texte]"/>
      <dgm:spPr/>
      <dgm:t>
        <a:bodyPr/>
        <a:lstStyle/>
        <a:p>
          <a:r>
            <a:rPr lang="fr-FR" dirty="0" smtClean="0"/>
            <a:t>II</a:t>
          </a:r>
          <a:endParaRPr lang="fr-FR" dirty="0"/>
        </a:p>
      </dgm:t>
    </dgm:pt>
    <dgm:pt modelId="{95D12BFE-75E1-4B4D-9CEE-7DE9796AA973}" type="parTrans" cxnId="{EA4BD137-635E-4844-A9B3-D414A163B37A}">
      <dgm:prSet/>
      <dgm:spPr/>
      <dgm:t>
        <a:bodyPr/>
        <a:lstStyle/>
        <a:p>
          <a:endParaRPr lang="fr-FR"/>
        </a:p>
      </dgm:t>
    </dgm:pt>
    <dgm:pt modelId="{77C38A33-B09B-49A5-BD31-F73E8AEBFFA3}" type="sibTrans" cxnId="{EA4BD137-635E-4844-A9B3-D414A163B37A}">
      <dgm:prSet/>
      <dgm:spPr/>
      <dgm:t>
        <a:bodyPr/>
        <a:lstStyle/>
        <a:p>
          <a:endParaRPr lang="fr-FR"/>
        </a:p>
      </dgm:t>
    </dgm:pt>
    <dgm:pt modelId="{3E5ABA80-8FB7-44A2-890B-72968CC3009C}">
      <dgm:prSet phldrT="[Texte]" custT="1"/>
      <dgm:spPr/>
      <dgm:t>
        <a:bodyPr/>
        <a:lstStyle/>
        <a:p>
          <a:r>
            <a:rPr lang="fr-FR" sz="2800" b="1" dirty="0" smtClean="0"/>
            <a:t>Diabète</a:t>
          </a:r>
          <a:endParaRPr lang="fr-FR" sz="2800" b="1" dirty="0"/>
        </a:p>
      </dgm:t>
    </dgm:pt>
    <dgm:pt modelId="{801EE82A-6DFC-4A3B-A9EF-8CCA5BBCFB6B}" type="parTrans" cxnId="{C503440A-05B2-462C-836F-04DE8AFC6222}">
      <dgm:prSet/>
      <dgm:spPr/>
      <dgm:t>
        <a:bodyPr/>
        <a:lstStyle/>
        <a:p>
          <a:endParaRPr lang="fr-FR"/>
        </a:p>
      </dgm:t>
    </dgm:pt>
    <dgm:pt modelId="{219E1977-8069-4193-B4BF-275F12076F19}" type="sibTrans" cxnId="{C503440A-05B2-462C-836F-04DE8AFC6222}">
      <dgm:prSet/>
      <dgm:spPr/>
      <dgm:t>
        <a:bodyPr/>
        <a:lstStyle/>
        <a:p>
          <a:endParaRPr lang="fr-FR"/>
        </a:p>
      </dgm:t>
    </dgm:pt>
    <dgm:pt modelId="{5765CD8F-A569-4CF2-9AA9-65D865F54EC9}">
      <dgm:prSet phldrT="[Texte]"/>
      <dgm:spPr/>
      <dgm:t>
        <a:bodyPr/>
        <a:lstStyle/>
        <a:p>
          <a:r>
            <a:rPr lang="fr-FR" dirty="0" smtClean="0"/>
            <a:t>III</a:t>
          </a:r>
          <a:endParaRPr lang="fr-FR" dirty="0"/>
        </a:p>
      </dgm:t>
    </dgm:pt>
    <dgm:pt modelId="{18679BD4-059E-4560-BB59-67DF642B5B35}" type="parTrans" cxnId="{47B4DC40-4884-4292-939F-F63A3A1E929F}">
      <dgm:prSet/>
      <dgm:spPr/>
      <dgm:t>
        <a:bodyPr/>
        <a:lstStyle/>
        <a:p>
          <a:endParaRPr lang="fr-FR"/>
        </a:p>
      </dgm:t>
    </dgm:pt>
    <dgm:pt modelId="{5A94BED6-265D-4B40-B43B-32B317B507EE}" type="sibTrans" cxnId="{47B4DC40-4884-4292-939F-F63A3A1E929F}">
      <dgm:prSet/>
      <dgm:spPr/>
      <dgm:t>
        <a:bodyPr/>
        <a:lstStyle/>
        <a:p>
          <a:endParaRPr lang="fr-FR"/>
        </a:p>
      </dgm:t>
    </dgm:pt>
    <dgm:pt modelId="{2DE51A33-7260-48B1-8701-F286AE22832A}">
      <dgm:prSet phldrT="[Texte]" custT="1"/>
      <dgm:spPr/>
      <dgm:t>
        <a:bodyPr/>
        <a:lstStyle/>
        <a:p>
          <a:r>
            <a:rPr lang="fr-FR" sz="2800" b="1" dirty="0" smtClean="0"/>
            <a:t>Ostéoporose.</a:t>
          </a:r>
          <a:endParaRPr lang="fr-FR" sz="2800" b="1" dirty="0"/>
        </a:p>
      </dgm:t>
    </dgm:pt>
    <dgm:pt modelId="{BF3C3EBD-F231-45FA-976C-1E9A216DF02D}" type="parTrans" cxnId="{91CCAFC5-A6F4-4438-A79C-8D24E271C8F3}">
      <dgm:prSet/>
      <dgm:spPr/>
      <dgm:t>
        <a:bodyPr/>
        <a:lstStyle/>
        <a:p>
          <a:endParaRPr lang="fr-FR"/>
        </a:p>
      </dgm:t>
    </dgm:pt>
    <dgm:pt modelId="{85B14C37-0235-447D-A9EB-EDF996C682B4}" type="sibTrans" cxnId="{91CCAFC5-A6F4-4438-A79C-8D24E271C8F3}">
      <dgm:prSet/>
      <dgm:spPr/>
      <dgm:t>
        <a:bodyPr/>
        <a:lstStyle/>
        <a:p>
          <a:endParaRPr lang="fr-FR"/>
        </a:p>
      </dgm:t>
    </dgm:pt>
    <dgm:pt modelId="{595C3FC2-7DFE-4E50-8CF6-FF069F0F5704}">
      <dgm:prSet/>
      <dgm:spPr/>
      <dgm:t>
        <a:bodyPr/>
        <a:lstStyle/>
        <a:p>
          <a:r>
            <a:rPr lang="fr-FR" dirty="0" smtClean="0"/>
            <a:t>IV</a:t>
          </a:r>
          <a:endParaRPr lang="fr-FR" dirty="0"/>
        </a:p>
      </dgm:t>
    </dgm:pt>
    <dgm:pt modelId="{3EC035B0-DCC4-4C10-999B-8B99DFC07201}" type="parTrans" cxnId="{7AF1A232-8564-4DA2-A170-7ECD87E91D96}">
      <dgm:prSet/>
      <dgm:spPr/>
      <dgm:t>
        <a:bodyPr/>
        <a:lstStyle/>
        <a:p>
          <a:endParaRPr lang="fr-FR"/>
        </a:p>
      </dgm:t>
    </dgm:pt>
    <dgm:pt modelId="{69DD54F2-720E-40A4-98DD-050C8F40B94D}" type="sibTrans" cxnId="{7AF1A232-8564-4DA2-A170-7ECD87E91D96}">
      <dgm:prSet/>
      <dgm:spPr/>
      <dgm:t>
        <a:bodyPr/>
        <a:lstStyle/>
        <a:p>
          <a:endParaRPr lang="fr-FR"/>
        </a:p>
      </dgm:t>
    </dgm:pt>
    <dgm:pt modelId="{AE73E8F8-1B48-491E-AADD-7CEB530F3F37}">
      <dgm:prSet custT="1"/>
      <dgm:spPr/>
      <dgm:t>
        <a:bodyPr/>
        <a:lstStyle/>
        <a:p>
          <a:r>
            <a:rPr lang="fr-FR" sz="2800" b="1" dirty="0" smtClean="0"/>
            <a:t>Hypertension et autres maladies cardiovasculaires.</a:t>
          </a:r>
          <a:endParaRPr lang="fr-FR" sz="2800" b="1" dirty="0"/>
        </a:p>
      </dgm:t>
    </dgm:pt>
    <dgm:pt modelId="{07C64FFA-A5A9-4D7E-848A-6CE33A08EB2C}" type="parTrans" cxnId="{6A1EF538-A6E5-490E-B880-0E91901727E2}">
      <dgm:prSet/>
      <dgm:spPr/>
      <dgm:t>
        <a:bodyPr/>
        <a:lstStyle/>
        <a:p>
          <a:endParaRPr lang="fr-FR"/>
        </a:p>
      </dgm:t>
    </dgm:pt>
    <dgm:pt modelId="{EF6D1292-AD58-42E3-BAC6-640CE1841D4F}" type="sibTrans" cxnId="{6A1EF538-A6E5-490E-B880-0E91901727E2}">
      <dgm:prSet/>
      <dgm:spPr/>
      <dgm:t>
        <a:bodyPr/>
        <a:lstStyle/>
        <a:p>
          <a:endParaRPr lang="fr-FR"/>
        </a:p>
      </dgm:t>
    </dgm:pt>
    <dgm:pt modelId="{3680CAA9-A724-4BE7-BBDF-DC94EFA42E0A}">
      <dgm:prSet/>
      <dgm:spPr/>
      <dgm:t>
        <a:bodyPr/>
        <a:lstStyle/>
        <a:p>
          <a:r>
            <a:rPr lang="fr-FR" dirty="0" smtClean="0"/>
            <a:t>V</a:t>
          </a:r>
          <a:endParaRPr lang="fr-FR" dirty="0"/>
        </a:p>
      </dgm:t>
    </dgm:pt>
    <dgm:pt modelId="{23C88484-D079-4ABA-8168-152C7EB5966D}" type="parTrans" cxnId="{B4D7CE80-C80A-4A3C-B863-60AAB0AE530A}">
      <dgm:prSet/>
      <dgm:spPr/>
      <dgm:t>
        <a:bodyPr/>
        <a:lstStyle/>
        <a:p>
          <a:endParaRPr lang="fr-FR"/>
        </a:p>
      </dgm:t>
    </dgm:pt>
    <dgm:pt modelId="{F8AF2821-ED48-4096-8527-00D5EE351F96}" type="sibTrans" cxnId="{B4D7CE80-C80A-4A3C-B863-60AAB0AE530A}">
      <dgm:prSet/>
      <dgm:spPr/>
      <dgm:t>
        <a:bodyPr/>
        <a:lstStyle/>
        <a:p>
          <a:endParaRPr lang="fr-FR"/>
        </a:p>
      </dgm:t>
    </dgm:pt>
    <dgm:pt modelId="{F250B0E2-F748-4C98-AFEA-B6A5F85271CD}">
      <dgm:prSet custT="1"/>
      <dgm:spPr/>
      <dgm:t>
        <a:bodyPr/>
        <a:lstStyle/>
        <a:p>
          <a:r>
            <a:rPr lang="fr-FR" sz="2800" b="1" dirty="0" smtClean="0"/>
            <a:t>Troubles psychiatriques.</a:t>
          </a:r>
          <a:endParaRPr lang="fr-FR" sz="2800" b="1" dirty="0"/>
        </a:p>
      </dgm:t>
    </dgm:pt>
    <dgm:pt modelId="{B4DC0413-54A5-4989-A0E0-0D9002729F36}" type="parTrans" cxnId="{E9A82E4F-C662-4028-A769-41CBB4E1714B}">
      <dgm:prSet/>
      <dgm:spPr/>
      <dgm:t>
        <a:bodyPr/>
        <a:lstStyle/>
        <a:p>
          <a:endParaRPr lang="fr-FR"/>
        </a:p>
      </dgm:t>
    </dgm:pt>
    <dgm:pt modelId="{6BFE34DB-4470-4458-BC7F-A80CCC2F5A53}" type="sibTrans" cxnId="{E9A82E4F-C662-4028-A769-41CBB4E1714B}">
      <dgm:prSet/>
      <dgm:spPr/>
      <dgm:t>
        <a:bodyPr/>
        <a:lstStyle/>
        <a:p>
          <a:endParaRPr lang="fr-FR"/>
        </a:p>
      </dgm:t>
    </dgm:pt>
    <dgm:pt modelId="{39EDF9F1-DD7D-48BE-9F3E-32E1872CF57B}">
      <dgm:prSet/>
      <dgm:spPr/>
      <dgm:t>
        <a:bodyPr/>
        <a:lstStyle/>
        <a:p>
          <a:r>
            <a:rPr lang="fr-FR" dirty="0" smtClean="0"/>
            <a:t>VI</a:t>
          </a:r>
          <a:endParaRPr lang="fr-FR" dirty="0"/>
        </a:p>
      </dgm:t>
    </dgm:pt>
    <dgm:pt modelId="{91849228-EF65-4990-8B38-C17B9930FD6A}" type="parTrans" cxnId="{48C83606-FA3C-47E3-B01E-CB6CC7DF03CD}">
      <dgm:prSet/>
      <dgm:spPr/>
      <dgm:t>
        <a:bodyPr/>
        <a:lstStyle/>
        <a:p>
          <a:endParaRPr lang="fr-FR"/>
        </a:p>
      </dgm:t>
    </dgm:pt>
    <dgm:pt modelId="{3CECA4A4-C457-4A7E-8355-E7F6D2EAD709}" type="sibTrans" cxnId="{48C83606-FA3C-47E3-B01E-CB6CC7DF03CD}">
      <dgm:prSet/>
      <dgm:spPr/>
      <dgm:t>
        <a:bodyPr/>
        <a:lstStyle/>
        <a:p>
          <a:endParaRPr lang="fr-FR"/>
        </a:p>
      </dgm:t>
    </dgm:pt>
    <dgm:pt modelId="{504FD504-CCC7-4DB0-8D9D-2BFFD2084CA6}">
      <dgm:prSet custT="1"/>
      <dgm:spPr/>
      <dgm:t>
        <a:bodyPr/>
        <a:lstStyle/>
        <a:p>
          <a:r>
            <a:rPr lang="fr-FR" sz="2800" b="1" dirty="0" smtClean="0"/>
            <a:t>Hypertension oculaire ou glaucome.</a:t>
          </a:r>
          <a:endParaRPr lang="fr-FR" sz="2800" b="1" dirty="0"/>
        </a:p>
      </dgm:t>
    </dgm:pt>
    <dgm:pt modelId="{AD0460F4-7697-4C94-8C7F-BB310D14934E}" type="parTrans" cxnId="{C0205F77-EF3E-4AD0-B888-8315AD897463}">
      <dgm:prSet/>
      <dgm:spPr/>
      <dgm:t>
        <a:bodyPr/>
        <a:lstStyle/>
        <a:p>
          <a:endParaRPr lang="fr-FR"/>
        </a:p>
      </dgm:t>
    </dgm:pt>
    <dgm:pt modelId="{A16B0E83-8CB1-4C16-B4EC-37BC233D63EB}" type="sibTrans" cxnId="{C0205F77-EF3E-4AD0-B888-8315AD897463}">
      <dgm:prSet/>
      <dgm:spPr/>
      <dgm:t>
        <a:bodyPr/>
        <a:lstStyle/>
        <a:p>
          <a:endParaRPr lang="fr-FR"/>
        </a:p>
      </dgm:t>
    </dgm:pt>
    <dgm:pt modelId="{9ED3F5A4-84D8-4A9C-872B-47FDE15DDECC}" type="pres">
      <dgm:prSet presAssocID="{E9DEB3DD-70AA-4F5F-9F2C-051D13ED83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611DAB-AC9D-4BAF-A9DD-C54A3E43E48E}" type="pres">
      <dgm:prSet presAssocID="{8D39F560-7F1E-40C4-9927-913F7C1AA3B6}" presName="composite" presStyleCnt="0"/>
      <dgm:spPr/>
    </dgm:pt>
    <dgm:pt modelId="{FB339AC7-ED2F-4791-89DD-37AE0043A358}" type="pres">
      <dgm:prSet presAssocID="{8D39F560-7F1E-40C4-9927-913F7C1AA3B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BF2E89-2046-48E9-912F-11E8B9D0B147}" type="pres">
      <dgm:prSet presAssocID="{8D39F560-7F1E-40C4-9927-913F7C1AA3B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39FCE9-4D2A-468C-977C-C33F6BF09FED}" type="pres">
      <dgm:prSet presAssocID="{2D8C1B99-C8C6-463A-8C9E-C3890F4C0628}" presName="sp" presStyleCnt="0"/>
      <dgm:spPr/>
    </dgm:pt>
    <dgm:pt modelId="{3E87DB83-386D-4578-A0E7-D154AF954992}" type="pres">
      <dgm:prSet presAssocID="{42BABBFE-8097-4774-8B89-DB33660A2ABB}" presName="composite" presStyleCnt="0"/>
      <dgm:spPr/>
    </dgm:pt>
    <dgm:pt modelId="{C79C705B-E868-4F9D-94E5-7FB16EC4F45D}" type="pres">
      <dgm:prSet presAssocID="{42BABBFE-8097-4774-8B89-DB33660A2AB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CA8D1-1FC4-4C72-9ABD-3500D370754F}" type="pres">
      <dgm:prSet presAssocID="{42BABBFE-8097-4774-8B89-DB33660A2AB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99564D-3E87-4141-ABA4-9A1077BE37A5}" type="pres">
      <dgm:prSet presAssocID="{77C38A33-B09B-49A5-BD31-F73E8AEBFFA3}" presName="sp" presStyleCnt="0"/>
      <dgm:spPr/>
    </dgm:pt>
    <dgm:pt modelId="{66002C8E-C804-4D9B-BDD7-F016848C9DD5}" type="pres">
      <dgm:prSet presAssocID="{5765CD8F-A569-4CF2-9AA9-65D865F54EC9}" presName="composite" presStyleCnt="0"/>
      <dgm:spPr/>
    </dgm:pt>
    <dgm:pt modelId="{30E7E7F6-60B3-47E3-97B7-D25FE2E464AA}" type="pres">
      <dgm:prSet presAssocID="{5765CD8F-A569-4CF2-9AA9-65D865F54EC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A8C0F-8C37-43B0-801E-BCED914BB9BC}" type="pres">
      <dgm:prSet presAssocID="{5765CD8F-A569-4CF2-9AA9-65D865F54EC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583D2C-627C-4F7E-9BA9-69CE8E1ABF4C}" type="pres">
      <dgm:prSet presAssocID="{5A94BED6-265D-4B40-B43B-32B317B507EE}" presName="sp" presStyleCnt="0"/>
      <dgm:spPr/>
    </dgm:pt>
    <dgm:pt modelId="{A7FA0F0B-C660-414B-9AA5-F221165DC52D}" type="pres">
      <dgm:prSet presAssocID="{595C3FC2-7DFE-4E50-8CF6-FF069F0F5704}" presName="composite" presStyleCnt="0"/>
      <dgm:spPr/>
    </dgm:pt>
    <dgm:pt modelId="{95C56440-4730-4ECA-86D8-A0A373FD6960}" type="pres">
      <dgm:prSet presAssocID="{595C3FC2-7DFE-4E50-8CF6-FF069F0F57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A7EFF-8E22-427E-8B6A-007E718B6038}" type="pres">
      <dgm:prSet presAssocID="{595C3FC2-7DFE-4E50-8CF6-FF069F0F57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9876C5-D606-4CC7-8620-D7C6E9680F92}" type="pres">
      <dgm:prSet presAssocID="{69DD54F2-720E-40A4-98DD-050C8F40B94D}" presName="sp" presStyleCnt="0"/>
      <dgm:spPr/>
    </dgm:pt>
    <dgm:pt modelId="{06A79960-42A9-4C76-86A4-943E8DD57B1F}" type="pres">
      <dgm:prSet presAssocID="{3680CAA9-A724-4BE7-BBDF-DC94EFA42E0A}" presName="composite" presStyleCnt="0"/>
      <dgm:spPr/>
    </dgm:pt>
    <dgm:pt modelId="{8A07E17B-654A-4C9D-A1A4-20B2B4CC29F4}" type="pres">
      <dgm:prSet presAssocID="{3680CAA9-A724-4BE7-BBDF-DC94EFA42E0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47F522-439D-4044-82D8-B1C141CDAB3F}" type="pres">
      <dgm:prSet presAssocID="{3680CAA9-A724-4BE7-BBDF-DC94EFA42E0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1C9465-AAA3-4CDE-AF30-F429A3F26747}" type="pres">
      <dgm:prSet presAssocID="{F8AF2821-ED48-4096-8527-00D5EE351F96}" presName="sp" presStyleCnt="0"/>
      <dgm:spPr/>
    </dgm:pt>
    <dgm:pt modelId="{2B00CC4B-BCD1-405E-99DC-DC724A169086}" type="pres">
      <dgm:prSet presAssocID="{39EDF9F1-DD7D-48BE-9F3E-32E1872CF57B}" presName="composite" presStyleCnt="0"/>
      <dgm:spPr/>
    </dgm:pt>
    <dgm:pt modelId="{3841B665-122D-4648-B3CF-476E95250D12}" type="pres">
      <dgm:prSet presAssocID="{39EDF9F1-DD7D-48BE-9F3E-32E1872CF57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826F5-3DF9-4D26-AE13-700E8CBDCA8C}" type="pres">
      <dgm:prSet presAssocID="{39EDF9F1-DD7D-48BE-9F3E-32E1872CF57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1EF538-A6E5-490E-B880-0E91901727E2}" srcId="{595C3FC2-7DFE-4E50-8CF6-FF069F0F5704}" destId="{AE73E8F8-1B48-491E-AADD-7CEB530F3F37}" srcOrd="0" destOrd="0" parTransId="{07C64FFA-A5A9-4D7E-848A-6CE33A08EB2C}" sibTransId="{EF6D1292-AD58-42E3-BAC6-640CE1841D4F}"/>
    <dgm:cxn modelId="{567BBBA5-FEF2-D64C-9A4F-7F920CB773E0}" type="presOf" srcId="{F250B0E2-F748-4C98-AFEA-B6A5F85271CD}" destId="{B347F522-439D-4044-82D8-B1C141CDAB3F}" srcOrd="0" destOrd="0" presId="urn:microsoft.com/office/officeart/2005/8/layout/chevron2"/>
    <dgm:cxn modelId="{577E90F4-FA38-134C-B310-0A4279FFE87E}" type="presOf" srcId="{AE73E8F8-1B48-491E-AADD-7CEB530F3F37}" destId="{532A7EFF-8E22-427E-8B6A-007E718B6038}" srcOrd="0" destOrd="0" presId="urn:microsoft.com/office/officeart/2005/8/layout/chevron2"/>
    <dgm:cxn modelId="{48C83606-FA3C-47E3-B01E-CB6CC7DF03CD}" srcId="{E9DEB3DD-70AA-4F5F-9F2C-051D13ED83CA}" destId="{39EDF9F1-DD7D-48BE-9F3E-32E1872CF57B}" srcOrd="5" destOrd="0" parTransId="{91849228-EF65-4990-8B38-C17B9930FD6A}" sibTransId="{3CECA4A4-C457-4A7E-8355-E7F6D2EAD709}"/>
    <dgm:cxn modelId="{D13463A1-0AED-7B4B-84F4-908C30F5010F}" type="presOf" srcId="{42BABBFE-8097-4774-8B89-DB33660A2ABB}" destId="{C79C705B-E868-4F9D-94E5-7FB16EC4F45D}" srcOrd="0" destOrd="0" presId="urn:microsoft.com/office/officeart/2005/8/layout/chevron2"/>
    <dgm:cxn modelId="{50929140-1161-D14F-BD36-5840DE016AD7}" type="presOf" srcId="{C03DD131-4EDC-41A4-A4DD-B3B8DF73EA4A}" destId="{25BF2E89-2046-48E9-912F-11E8B9D0B147}" srcOrd="0" destOrd="0" presId="urn:microsoft.com/office/officeart/2005/8/layout/chevron2"/>
    <dgm:cxn modelId="{C503440A-05B2-462C-836F-04DE8AFC6222}" srcId="{42BABBFE-8097-4774-8B89-DB33660A2ABB}" destId="{3E5ABA80-8FB7-44A2-890B-72968CC3009C}" srcOrd="0" destOrd="0" parTransId="{801EE82A-6DFC-4A3B-A9EF-8CCA5BBCFB6B}" sibTransId="{219E1977-8069-4193-B4BF-275F12076F19}"/>
    <dgm:cxn modelId="{C0205F77-EF3E-4AD0-B888-8315AD897463}" srcId="{39EDF9F1-DD7D-48BE-9F3E-32E1872CF57B}" destId="{504FD504-CCC7-4DB0-8D9D-2BFFD2084CA6}" srcOrd="0" destOrd="0" parTransId="{AD0460F4-7697-4C94-8C7F-BB310D14934E}" sibTransId="{A16B0E83-8CB1-4C16-B4EC-37BC233D63EB}"/>
    <dgm:cxn modelId="{E9A82E4F-C662-4028-A769-41CBB4E1714B}" srcId="{3680CAA9-A724-4BE7-BBDF-DC94EFA42E0A}" destId="{F250B0E2-F748-4C98-AFEA-B6A5F85271CD}" srcOrd="0" destOrd="0" parTransId="{B4DC0413-54A5-4989-A0E0-0D9002729F36}" sibTransId="{6BFE34DB-4470-4458-BC7F-A80CCC2F5A53}"/>
    <dgm:cxn modelId="{BAE327E8-E3C5-9B41-AEB2-BA5353C24BD7}" type="presOf" srcId="{8D39F560-7F1E-40C4-9927-913F7C1AA3B6}" destId="{FB339AC7-ED2F-4791-89DD-37AE0043A358}" srcOrd="0" destOrd="0" presId="urn:microsoft.com/office/officeart/2005/8/layout/chevron2"/>
    <dgm:cxn modelId="{01B968D0-0339-C647-8097-022A03B84633}" type="presOf" srcId="{2DE51A33-7260-48B1-8701-F286AE22832A}" destId="{EC0A8C0F-8C37-43B0-801E-BCED914BB9BC}" srcOrd="0" destOrd="0" presId="urn:microsoft.com/office/officeart/2005/8/layout/chevron2"/>
    <dgm:cxn modelId="{53245A33-193B-824E-B0A0-5DEC9281CABB}" type="presOf" srcId="{504FD504-CCC7-4DB0-8D9D-2BFFD2084CA6}" destId="{F8F826F5-3DF9-4D26-AE13-700E8CBDCA8C}" srcOrd="0" destOrd="0" presId="urn:microsoft.com/office/officeart/2005/8/layout/chevron2"/>
    <dgm:cxn modelId="{27CB82AE-94FF-F746-835A-DBBE77866F93}" type="presOf" srcId="{595C3FC2-7DFE-4E50-8CF6-FF069F0F5704}" destId="{95C56440-4730-4ECA-86D8-A0A373FD6960}" srcOrd="0" destOrd="0" presId="urn:microsoft.com/office/officeart/2005/8/layout/chevron2"/>
    <dgm:cxn modelId="{BC375A9F-07EB-4F77-991B-0BB617DC657C}" srcId="{E9DEB3DD-70AA-4F5F-9F2C-051D13ED83CA}" destId="{8D39F560-7F1E-40C4-9927-913F7C1AA3B6}" srcOrd="0" destOrd="0" parTransId="{42990627-B00B-462B-B909-D98D37BB4BC4}" sibTransId="{2D8C1B99-C8C6-463A-8C9E-C3890F4C0628}"/>
    <dgm:cxn modelId="{F1DA3377-2686-6646-8F4E-5B90D7BDCAA6}" type="presOf" srcId="{E9DEB3DD-70AA-4F5F-9F2C-051D13ED83CA}" destId="{9ED3F5A4-84D8-4A9C-872B-47FDE15DDECC}" srcOrd="0" destOrd="0" presId="urn:microsoft.com/office/officeart/2005/8/layout/chevron2"/>
    <dgm:cxn modelId="{7AF1A232-8564-4DA2-A170-7ECD87E91D96}" srcId="{E9DEB3DD-70AA-4F5F-9F2C-051D13ED83CA}" destId="{595C3FC2-7DFE-4E50-8CF6-FF069F0F5704}" srcOrd="3" destOrd="0" parTransId="{3EC035B0-DCC4-4C10-999B-8B99DFC07201}" sibTransId="{69DD54F2-720E-40A4-98DD-050C8F40B94D}"/>
    <dgm:cxn modelId="{EA4BD137-635E-4844-A9B3-D414A163B37A}" srcId="{E9DEB3DD-70AA-4F5F-9F2C-051D13ED83CA}" destId="{42BABBFE-8097-4774-8B89-DB33660A2ABB}" srcOrd="1" destOrd="0" parTransId="{95D12BFE-75E1-4B4D-9CEE-7DE9796AA973}" sibTransId="{77C38A33-B09B-49A5-BD31-F73E8AEBFFA3}"/>
    <dgm:cxn modelId="{B4D7CE80-C80A-4A3C-B863-60AAB0AE530A}" srcId="{E9DEB3DD-70AA-4F5F-9F2C-051D13ED83CA}" destId="{3680CAA9-A724-4BE7-BBDF-DC94EFA42E0A}" srcOrd="4" destOrd="0" parTransId="{23C88484-D079-4ABA-8168-152C7EB5966D}" sibTransId="{F8AF2821-ED48-4096-8527-00D5EE351F96}"/>
    <dgm:cxn modelId="{47B4DC40-4884-4292-939F-F63A3A1E929F}" srcId="{E9DEB3DD-70AA-4F5F-9F2C-051D13ED83CA}" destId="{5765CD8F-A569-4CF2-9AA9-65D865F54EC9}" srcOrd="2" destOrd="0" parTransId="{18679BD4-059E-4560-BB59-67DF642B5B35}" sibTransId="{5A94BED6-265D-4B40-B43B-32B317B507EE}"/>
    <dgm:cxn modelId="{F3646425-DBC5-AC48-8201-3AC884619DB6}" type="presOf" srcId="{3E5ABA80-8FB7-44A2-890B-72968CC3009C}" destId="{5ADCA8D1-1FC4-4C72-9ABD-3500D370754F}" srcOrd="0" destOrd="0" presId="urn:microsoft.com/office/officeart/2005/8/layout/chevron2"/>
    <dgm:cxn modelId="{283766D8-9F24-4E25-9105-249310B12053}" srcId="{8D39F560-7F1E-40C4-9927-913F7C1AA3B6}" destId="{C03DD131-4EDC-41A4-A4DD-B3B8DF73EA4A}" srcOrd="0" destOrd="0" parTransId="{F94070B8-F0EC-40C1-89BE-75B4B7FD2272}" sibTransId="{5B2304CE-E725-4809-9AE6-824203310C36}"/>
    <dgm:cxn modelId="{91CCAFC5-A6F4-4438-A79C-8D24E271C8F3}" srcId="{5765CD8F-A569-4CF2-9AA9-65D865F54EC9}" destId="{2DE51A33-7260-48B1-8701-F286AE22832A}" srcOrd="0" destOrd="0" parTransId="{BF3C3EBD-F231-45FA-976C-1E9A216DF02D}" sibTransId="{85B14C37-0235-447D-A9EB-EDF996C682B4}"/>
    <dgm:cxn modelId="{47860201-C817-1B41-B6F7-EBF73594D504}" type="presOf" srcId="{39EDF9F1-DD7D-48BE-9F3E-32E1872CF57B}" destId="{3841B665-122D-4648-B3CF-476E95250D12}" srcOrd="0" destOrd="0" presId="urn:microsoft.com/office/officeart/2005/8/layout/chevron2"/>
    <dgm:cxn modelId="{9F4F052E-1780-0C42-90DC-F05B6BB58D94}" type="presOf" srcId="{5765CD8F-A569-4CF2-9AA9-65D865F54EC9}" destId="{30E7E7F6-60B3-47E3-97B7-D25FE2E464AA}" srcOrd="0" destOrd="0" presId="urn:microsoft.com/office/officeart/2005/8/layout/chevron2"/>
    <dgm:cxn modelId="{E4D95EB6-F003-434D-9B86-40428F6F9957}" type="presOf" srcId="{3680CAA9-A724-4BE7-BBDF-DC94EFA42E0A}" destId="{8A07E17B-654A-4C9D-A1A4-20B2B4CC29F4}" srcOrd="0" destOrd="0" presId="urn:microsoft.com/office/officeart/2005/8/layout/chevron2"/>
    <dgm:cxn modelId="{AE81E009-259D-5044-A7A0-32D8B8E6128F}" type="presParOf" srcId="{9ED3F5A4-84D8-4A9C-872B-47FDE15DDECC}" destId="{ED611DAB-AC9D-4BAF-A9DD-C54A3E43E48E}" srcOrd="0" destOrd="0" presId="urn:microsoft.com/office/officeart/2005/8/layout/chevron2"/>
    <dgm:cxn modelId="{FF9D13DB-CAF5-0949-BA55-4F5346008CDB}" type="presParOf" srcId="{ED611DAB-AC9D-4BAF-A9DD-C54A3E43E48E}" destId="{FB339AC7-ED2F-4791-89DD-37AE0043A358}" srcOrd="0" destOrd="0" presId="urn:microsoft.com/office/officeart/2005/8/layout/chevron2"/>
    <dgm:cxn modelId="{E9E2711A-26E7-8942-867C-2AF5908FD8C6}" type="presParOf" srcId="{ED611DAB-AC9D-4BAF-A9DD-C54A3E43E48E}" destId="{25BF2E89-2046-48E9-912F-11E8B9D0B147}" srcOrd="1" destOrd="0" presId="urn:microsoft.com/office/officeart/2005/8/layout/chevron2"/>
    <dgm:cxn modelId="{01D108B8-D659-074D-B124-B36732E5BC1A}" type="presParOf" srcId="{9ED3F5A4-84D8-4A9C-872B-47FDE15DDECC}" destId="{CD39FCE9-4D2A-468C-977C-C33F6BF09FED}" srcOrd="1" destOrd="0" presId="urn:microsoft.com/office/officeart/2005/8/layout/chevron2"/>
    <dgm:cxn modelId="{465A6D8C-8EB0-8F49-AE8F-0848ACDBF500}" type="presParOf" srcId="{9ED3F5A4-84D8-4A9C-872B-47FDE15DDECC}" destId="{3E87DB83-386D-4578-A0E7-D154AF954992}" srcOrd="2" destOrd="0" presId="urn:microsoft.com/office/officeart/2005/8/layout/chevron2"/>
    <dgm:cxn modelId="{6A0814D8-047F-C849-9673-BCA368D8F9DB}" type="presParOf" srcId="{3E87DB83-386D-4578-A0E7-D154AF954992}" destId="{C79C705B-E868-4F9D-94E5-7FB16EC4F45D}" srcOrd="0" destOrd="0" presId="urn:microsoft.com/office/officeart/2005/8/layout/chevron2"/>
    <dgm:cxn modelId="{3B94D5C6-5FEF-8B4E-915A-3DFD0013AF3A}" type="presParOf" srcId="{3E87DB83-386D-4578-A0E7-D154AF954992}" destId="{5ADCA8D1-1FC4-4C72-9ABD-3500D370754F}" srcOrd="1" destOrd="0" presId="urn:microsoft.com/office/officeart/2005/8/layout/chevron2"/>
    <dgm:cxn modelId="{DC26A2A3-442A-754E-AE13-A06679684D09}" type="presParOf" srcId="{9ED3F5A4-84D8-4A9C-872B-47FDE15DDECC}" destId="{2699564D-3E87-4141-ABA4-9A1077BE37A5}" srcOrd="3" destOrd="0" presId="urn:microsoft.com/office/officeart/2005/8/layout/chevron2"/>
    <dgm:cxn modelId="{431D3695-9414-D943-866B-9144FBD3665B}" type="presParOf" srcId="{9ED3F5A4-84D8-4A9C-872B-47FDE15DDECC}" destId="{66002C8E-C804-4D9B-BDD7-F016848C9DD5}" srcOrd="4" destOrd="0" presId="urn:microsoft.com/office/officeart/2005/8/layout/chevron2"/>
    <dgm:cxn modelId="{96E8D6D6-2A51-8B4D-BF45-85AC613D817D}" type="presParOf" srcId="{66002C8E-C804-4D9B-BDD7-F016848C9DD5}" destId="{30E7E7F6-60B3-47E3-97B7-D25FE2E464AA}" srcOrd="0" destOrd="0" presId="urn:microsoft.com/office/officeart/2005/8/layout/chevron2"/>
    <dgm:cxn modelId="{06F4E8EB-0842-9F4D-8565-0F0BCBD2089E}" type="presParOf" srcId="{66002C8E-C804-4D9B-BDD7-F016848C9DD5}" destId="{EC0A8C0F-8C37-43B0-801E-BCED914BB9BC}" srcOrd="1" destOrd="0" presId="urn:microsoft.com/office/officeart/2005/8/layout/chevron2"/>
    <dgm:cxn modelId="{24C5AD4A-20C7-414C-B10C-39B00C22BC5C}" type="presParOf" srcId="{9ED3F5A4-84D8-4A9C-872B-47FDE15DDECC}" destId="{6E583D2C-627C-4F7E-9BA9-69CE8E1ABF4C}" srcOrd="5" destOrd="0" presId="urn:microsoft.com/office/officeart/2005/8/layout/chevron2"/>
    <dgm:cxn modelId="{D9C7921B-F0F5-9548-998F-71A2959E6FEF}" type="presParOf" srcId="{9ED3F5A4-84D8-4A9C-872B-47FDE15DDECC}" destId="{A7FA0F0B-C660-414B-9AA5-F221165DC52D}" srcOrd="6" destOrd="0" presId="urn:microsoft.com/office/officeart/2005/8/layout/chevron2"/>
    <dgm:cxn modelId="{6F08BC46-EE60-0F41-AB7B-AA3BDBB75949}" type="presParOf" srcId="{A7FA0F0B-C660-414B-9AA5-F221165DC52D}" destId="{95C56440-4730-4ECA-86D8-A0A373FD6960}" srcOrd="0" destOrd="0" presId="urn:microsoft.com/office/officeart/2005/8/layout/chevron2"/>
    <dgm:cxn modelId="{A5191CD7-5DD3-D340-937B-F8FD6358F4ED}" type="presParOf" srcId="{A7FA0F0B-C660-414B-9AA5-F221165DC52D}" destId="{532A7EFF-8E22-427E-8B6A-007E718B6038}" srcOrd="1" destOrd="0" presId="urn:microsoft.com/office/officeart/2005/8/layout/chevron2"/>
    <dgm:cxn modelId="{ABE5C01A-E34C-0F49-BA7D-EA59576D13A6}" type="presParOf" srcId="{9ED3F5A4-84D8-4A9C-872B-47FDE15DDECC}" destId="{BE9876C5-D606-4CC7-8620-D7C6E9680F92}" srcOrd="7" destOrd="0" presId="urn:microsoft.com/office/officeart/2005/8/layout/chevron2"/>
    <dgm:cxn modelId="{F256653C-D4D0-A74D-98FC-0A783FC47B3D}" type="presParOf" srcId="{9ED3F5A4-84D8-4A9C-872B-47FDE15DDECC}" destId="{06A79960-42A9-4C76-86A4-943E8DD57B1F}" srcOrd="8" destOrd="0" presId="urn:microsoft.com/office/officeart/2005/8/layout/chevron2"/>
    <dgm:cxn modelId="{2B3B7804-F6AE-5144-98DA-42B015747770}" type="presParOf" srcId="{06A79960-42A9-4C76-86A4-943E8DD57B1F}" destId="{8A07E17B-654A-4C9D-A1A4-20B2B4CC29F4}" srcOrd="0" destOrd="0" presId="urn:microsoft.com/office/officeart/2005/8/layout/chevron2"/>
    <dgm:cxn modelId="{32884FA5-B4B4-0143-94E0-C609B4C5EB35}" type="presParOf" srcId="{06A79960-42A9-4C76-86A4-943E8DD57B1F}" destId="{B347F522-439D-4044-82D8-B1C141CDAB3F}" srcOrd="1" destOrd="0" presId="urn:microsoft.com/office/officeart/2005/8/layout/chevron2"/>
    <dgm:cxn modelId="{F90D7C90-E9BA-6C43-871E-FCD750CE989D}" type="presParOf" srcId="{9ED3F5A4-84D8-4A9C-872B-47FDE15DDECC}" destId="{091C9465-AAA3-4CDE-AF30-F429A3F26747}" srcOrd="9" destOrd="0" presId="urn:microsoft.com/office/officeart/2005/8/layout/chevron2"/>
    <dgm:cxn modelId="{F71A4A0A-DC66-8D4E-8956-C094CC582CF3}" type="presParOf" srcId="{9ED3F5A4-84D8-4A9C-872B-47FDE15DDECC}" destId="{2B00CC4B-BCD1-405E-99DC-DC724A169086}" srcOrd="10" destOrd="0" presId="urn:microsoft.com/office/officeart/2005/8/layout/chevron2"/>
    <dgm:cxn modelId="{391DF366-857E-4444-8399-A927A5630288}" type="presParOf" srcId="{2B00CC4B-BCD1-405E-99DC-DC724A169086}" destId="{3841B665-122D-4648-B3CF-476E95250D12}" srcOrd="0" destOrd="0" presId="urn:microsoft.com/office/officeart/2005/8/layout/chevron2"/>
    <dgm:cxn modelId="{7B310725-8091-1542-8D2B-4322E8E5EE94}" type="presParOf" srcId="{2B00CC4B-BCD1-405E-99DC-DC724A169086}" destId="{F8F826F5-3DF9-4D26-AE13-700E8CBDCA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A66D548-79B0-4913-A71A-81BCEE1B9D41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925EB88C-EE0E-47D8-9B19-EB35260C60B0}">
      <dgm:prSet phldrT="[Texte]"/>
      <dgm:spPr/>
      <dgm:t>
        <a:bodyPr/>
        <a:lstStyle/>
        <a:p>
          <a:r>
            <a:rPr lang="fr-FR" b="1" dirty="0" smtClean="0"/>
            <a:t>Réduction des effets </a:t>
          </a:r>
          <a:r>
            <a:rPr lang="fr-FR" b="1" dirty="0" err="1" smtClean="0"/>
            <a:t>IIaires</a:t>
          </a:r>
          <a:r>
            <a:rPr lang="fr-FR" b="1" dirty="0" smtClean="0"/>
            <a:t>.</a:t>
          </a:r>
          <a:endParaRPr lang="fr-FR" b="1" dirty="0"/>
        </a:p>
      </dgm:t>
    </dgm:pt>
    <dgm:pt modelId="{8CB31EFA-3DAA-41A0-AF50-2396D195D33B}" type="parTrans" cxnId="{A6AB584F-DA89-4A33-BDB0-4404B0DAF4CE}">
      <dgm:prSet/>
      <dgm:spPr/>
      <dgm:t>
        <a:bodyPr/>
        <a:lstStyle/>
        <a:p>
          <a:endParaRPr lang="fr-FR"/>
        </a:p>
      </dgm:t>
    </dgm:pt>
    <dgm:pt modelId="{A8B238CE-8787-4942-B47A-B79F052EF9B9}" type="sibTrans" cxnId="{A6AB584F-DA89-4A33-BDB0-4404B0DAF4CE}">
      <dgm:prSet/>
      <dgm:spPr/>
      <dgm:t>
        <a:bodyPr/>
        <a:lstStyle/>
        <a:p>
          <a:endParaRPr lang="fr-FR"/>
        </a:p>
      </dgm:t>
    </dgm:pt>
    <dgm:pt modelId="{C2CD6420-5FEC-4293-87A9-4A9B166BAEC1}">
      <dgm:prSet phldrT="[Texte]"/>
      <dgm:spPr/>
      <dgm:t>
        <a:bodyPr/>
        <a:lstStyle/>
        <a:p>
          <a:r>
            <a:rPr lang="fr-FR" b="1" dirty="0" smtClean="0"/>
            <a:t>Régime thérapeutique alterné.</a:t>
          </a:r>
        </a:p>
        <a:p>
          <a:r>
            <a:rPr lang="fr-FR" b="1" dirty="0" smtClean="0"/>
            <a:t>En une prise matinale unique.</a:t>
          </a:r>
          <a:endParaRPr lang="fr-FR" b="1" dirty="0"/>
        </a:p>
      </dgm:t>
    </dgm:pt>
    <dgm:pt modelId="{4B9495AA-512A-4D6E-9889-2BBE2B99E075}" type="parTrans" cxnId="{679BA343-CEAF-40A3-AE76-36737A26E00D}">
      <dgm:prSet/>
      <dgm:spPr/>
      <dgm:t>
        <a:bodyPr/>
        <a:lstStyle/>
        <a:p>
          <a:endParaRPr lang="fr-FR"/>
        </a:p>
      </dgm:t>
    </dgm:pt>
    <dgm:pt modelId="{90289FD6-61BF-4CE3-98DF-677D28A1BC4C}" type="sibTrans" cxnId="{679BA343-CEAF-40A3-AE76-36737A26E00D}">
      <dgm:prSet/>
      <dgm:spPr/>
      <dgm:t>
        <a:bodyPr/>
        <a:lstStyle/>
        <a:p>
          <a:endParaRPr lang="fr-FR"/>
        </a:p>
      </dgm:t>
    </dgm:pt>
    <dgm:pt modelId="{EEE1D152-715F-46A4-A35F-31CCC7BC6BCD}">
      <dgm:prSet phldrT="[Texte]"/>
      <dgm:spPr/>
      <dgm:t>
        <a:bodyPr/>
        <a:lstStyle/>
        <a:p>
          <a:r>
            <a:rPr lang="fr-FR" b="1" dirty="0" smtClean="0"/>
            <a:t>Arrêt/ diminution progressive des doses. </a:t>
          </a:r>
          <a:endParaRPr lang="fr-FR" b="1" dirty="0"/>
        </a:p>
      </dgm:t>
    </dgm:pt>
    <dgm:pt modelId="{76E23F15-17F7-4CE2-9399-F6C36E6FADDE}" type="parTrans" cxnId="{277D2CF4-A383-4F02-8FAB-D2DEF4EAAFE9}">
      <dgm:prSet/>
      <dgm:spPr/>
      <dgm:t>
        <a:bodyPr/>
        <a:lstStyle/>
        <a:p>
          <a:endParaRPr lang="fr-FR"/>
        </a:p>
      </dgm:t>
    </dgm:pt>
    <dgm:pt modelId="{C6C9F9D0-8266-4373-85AD-9699EDEAE1BA}" type="sibTrans" cxnId="{277D2CF4-A383-4F02-8FAB-D2DEF4EAAFE9}">
      <dgm:prSet/>
      <dgm:spPr/>
      <dgm:t>
        <a:bodyPr/>
        <a:lstStyle/>
        <a:p>
          <a:endParaRPr lang="fr-FR"/>
        </a:p>
      </dgm:t>
    </dgm:pt>
    <dgm:pt modelId="{B86337D7-C58A-4F1D-B129-B414C062D6C5}">
      <dgm:prSet phldrT="[Texte]" custT="1"/>
      <dgm:spPr/>
      <dgm:t>
        <a:bodyPr/>
        <a:lstStyle/>
        <a:p>
          <a:r>
            <a:rPr lang="fr-FR" sz="2000" b="1" dirty="0" smtClean="0"/>
            <a:t>Régime alimentaire: sans sel, riche en protéines, Ca++ et K+. Pauvre en glucides et lipides</a:t>
          </a:r>
          <a:r>
            <a:rPr lang="fr-FR" sz="1800" dirty="0" smtClean="0"/>
            <a:t>. </a:t>
          </a:r>
          <a:endParaRPr lang="fr-FR" sz="1800" dirty="0"/>
        </a:p>
      </dgm:t>
    </dgm:pt>
    <dgm:pt modelId="{A3B2EFC8-0AD7-49CC-97F2-6166C7B3E970}" type="parTrans" cxnId="{44439D0E-000E-41BD-8A1E-BED2C55C9F97}">
      <dgm:prSet/>
      <dgm:spPr/>
      <dgm:t>
        <a:bodyPr/>
        <a:lstStyle/>
        <a:p>
          <a:endParaRPr lang="fr-FR"/>
        </a:p>
      </dgm:t>
    </dgm:pt>
    <dgm:pt modelId="{4251C125-723B-4E48-B703-07735446B245}" type="sibTrans" cxnId="{44439D0E-000E-41BD-8A1E-BED2C55C9F97}">
      <dgm:prSet/>
      <dgm:spPr/>
      <dgm:t>
        <a:bodyPr/>
        <a:lstStyle/>
        <a:p>
          <a:endParaRPr lang="fr-FR"/>
        </a:p>
      </dgm:t>
    </dgm:pt>
    <dgm:pt modelId="{DD054E4A-B56E-4069-AE6D-3CD9A08AA17A}" type="pres">
      <dgm:prSet presAssocID="{7A66D548-79B0-4913-A71A-81BCEE1B9D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7F5996-D35D-497E-B384-DFC8A0747AF4}" type="pres">
      <dgm:prSet presAssocID="{925EB88C-EE0E-47D8-9B19-EB35260C60B0}" presName="centerShape" presStyleLbl="node0" presStyleIdx="0" presStyleCnt="1"/>
      <dgm:spPr/>
      <dgm:t>
        <a:bodyPr/>
        <a:lstStyle/>
        <a:p>
          <a:endParaRPr lang="fr-FR"/>
        </a:p>
      </dgm:t>
    </dgm:pt>
    <dgm:pt modelId="{8B73D3C6-A2DD-4419-B8BC-2D296CD55442}" type="pres">
      <dgm:prSet presAssocID="{4B9495AA-512A-4D6E-9889-2BBE2B99E075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B5CE5DB2-BF95-40EF-9C49-BDA43DCC1F70}" type="pres">
      <dgm:prSet presAssocID="{C2CD6420-5FEC-4293-87A9-4A9B166BAEC1}" presName="node" presStyleLbl="node1" presStyleIdx="0" presStyleCnt="3" custScaleX="107935" custScaleY="1041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060AAC-3302-4CA2-8B8C-503C7424FC01}" type="pres">
      <dgm:prSet presAssocID="{76E23F15-17F7-4CE2-9399-F6C36E6FADDE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D23D4A01-C26E-48CD-B2DD-57B145984A8F}" type="pres">
      <dgm:prSet presAssocID="{EEE1D152-715F-46A4-A35F-31CCC7BC6BCD}" presName="node" presStyleLbl="node1" presStyleIdx="1" presStyleCnt="3" custScaleX="108064" custScaleY="1065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08684C-5293-4E19-9809-D9699DEEC6EB}" type="pres">
      <dgm:prSet presAssocID="{A3B2EFC8-0AD7-49CC-97F2-6166C7B3E970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46E15D4C-BCBA-4BC0-A598-970FF480A3A7}" type="pres">
      <dgm:prSet presAssocID="{B86337D7-C58A-4F1D-B129-B414C062D6C5}" presName="node" presStyleLbl="node1" presStyleIdx="2" presStyleCnt="3" custScaleX="126602" custScaleY="108994" custRadScaleRad="109363" custRadScaleInc="5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7D2CF4-A383-4F02-8FAB-D2DEF4EAAFE9}" srcId="{925EB88C-EE0E-47D8-9B19-EB35260C60B0}" destId="{EEE1D152-715F-46A4-A35F-31CCC7BC6BCD}" srcOrd="1" destOrd="0" parTransId="{76E23F15-17F7-4CE2-9399-F6C36E6FADDE}" sibTransId="{C6C9F9D0-8266-4373-85AD-9699EDEAE1BA}"/>
    <dgm:cxn modelId="{A4650C7A-CDA5-C249-930A-671020F927D0}" type="presOf" srcId="{EEE1D152-715F-46A4-A35F-31CCC7BC6BCD}" destId="{D23D4A01-C26E-48CD-B2DD-57B145984A8F}" srcOrd="0" destOrd="0" presId="urn:microsoft.com/office/officeart/2005/8/layout/radial4"/>
    <dgm:cxn modelId="{BF95D851-26F5-314C-B1F7-4CD19E8EB220}" type="presOf" srcId="{B86337D7-C58A-4F1D-B129-B414C062D6C5}" destId="{46E15D4C-BCBA-4BC0-A598-970FF480A3A7}" srcOrd="0" destOrd="0" presId="urn:microsoft.com/office/officeart/2005/8/layout/radial4"/>
    <dgm:cxn modelId="{679BA343-CEAF-40A3-AE76-36737A26E00D}" srcId="{925EB88C-EE0E-47D8-9B19-EB35260C60B0}" destId="{C2CD6420-5FEC-4293-87A9-4A9B166BAEC1}" srcOrd="0" destOrd="0" parTransId="{4B9495AA-512A-4D6E-9889-2BBE2B99E075}" sibTransId="{90289FD6-61BF-4CE3-98DF-677D28A1BC4C}"/>
    <dgm:cxn modelId="{6E460A47-024D-2B40-9834-7C321D334F14}" type="presOf" srcId="{A3B2EFC8-0AD7-49CC-97F2-6166C7B3E970}" destId="{CC08684C-5293-4E19-9809-D9699DEEC6EB}" srcOrd="0" destOrd="0" presId="urn:microsoft.com/office/officeart/2005/8/layout/radial4"/>
    <dgm:cxn modelId="{847A8629-E3B8-5B47-84B8-7B15F8533AB2}" type="presOf" srcId="{C2CD6420-5FEC-4293-87A9-4A9B166BAEC1}" destId="{B5CE5DB2-BF95-40EF-9C49-BDA43DCC1F70}" srcOrd="0" destOrd="0" presId="urn:microsoft.com/office/officeart/2005/8/layout/radial4"/>
    <dgm:cxn modelId="{60E49D42-9897-BF4A-A542-A2863A9D99E0}" type="presOf" srcId="{925EB88C-EE0E-47D8-9B19-EB35260C60B0}" destId="{9D7F5996-D35D-497E-B384-DFC8A0747AF4}" srcOrd="0" destOrd="0" presId="urn:microsoft.com/office/officeart/2005/8/layout/radial4"/>
    <dgm:cxn modelId="{44439D0E-000E-41BD-8A1E-BED2C55C9F97}" srcId="{925EB88C-EE0E-47D8-9B19-EB35260C60B0}" destId="{B86337D7-C58A-4F1D-B129-B414C062D6C5}" srcOrd="2" destOrd="0" parTransId="{A3B2EFC8-0AD7-49CC-97F2-6166C7B3E970}" sibTransId="{4251C125-723B-4E48-B703-07735446B245}"/>
    <dgm:cxn modelId="{144091B7-A508-3C45-A349-4B102D702238}" type="presOf" srcId="{4B9495AA-512A-4D6E-9889-2BBE2B99E075}" destId="{8B73D3C6-A2DD-4419-B8BC-2D296CD55442}" srcOrd="0" destOrd="0" presId="urn:microsoft.com/office/officeart/2005/8/layout/radial4"/>
    <dgm:cxn modelId="{A6AB584F-DA89-4A33-BDB0-4404B0DAF4CE}" srcId="{7A66D548-79B0-4913-A71A-81BCEE1B9D41}" destId="{925EB88C-EE0E-47D8-9B19-EB35260C60B0}" srcOrd="0" destOrd="0" parTransId="{8CB31EFA-3DAA-41A0-AF50-2396D195D33B}" sibTransId="{A8B238CE-8787-4942-B47A-B79F052EF9B9}"/>
    <dgm:cxn modelId="{7FCC9E4C-D262-534D-BB33-1545BCD00267}" type="presOf" srcId="{76E23F15-17F7-4CE2-9399-F6C36E6FADDE}" destId="{9A060AAC-3302-4CA2-8B8C-503C7424FC01}" srcOrd="0" destOrd="0" presId="urn:microsoft.com/office/officeart/2005/8/layout/radial4"/>
    <dgm:cxn modelId="{020054B3-F0EF-994C-9577-6701E4EBF0E6}" type="presOf" srcId="{7A66D548-79B0-4913-A71A-81BCEE1B9D41}" destId="{DD054E4A-B56E-4069-AE6D-3CD9A08AA17A}" srcOrd="0" destOrd="0" presId="urn:microsoft.com/office/officeart/2005/8/layout/radial4"/>
    <dgm:cxn modelId="{9F695F1F-27F8-B24A-AB98-5C7F8E884CE9}" type="presParOf" srcId="{DD054E4A-B56E-4069-AE6D-3CD9A08AA17A}" destId="{9D7F5996-D35D-497E-B384-DFC8A0747AF4}" srcOrd="0" destOrd="0" presId="urn:microsoft.com/office/officeart/2005/8/layout/radial4"/>
    <dgm:cxn modelId="{2C9B6332-BE59-F146-B8E5-419FF662D523}" type="presParOf" srcId="{DD054E4A-B56E-4069-AE6D-3CD9A08AA17A}" destId="{8B73D3C6-A2DD-4419-B8BC-2D296CD55442}" srcOrd="1" destOrd="0" presId="urn:microsoft.com/office/officeart/2005/8/layout/radial4"/>
    <dgm:cxn modelId="{FE34B8A1-1AB2-3243-A00B-B342408BF32F}" type="presParOf" srcId="{DD054E4A-B56E-4069-AE6D-3CD9A08AA17A}" destId="{B5CE5DB2-BF95-40EF-9C49-BDA43DCC1F70}" srcOrd="2" destOrd="0" presId="urn:microsoft.com/office/officeart/2005/8/layout/radial4"/>
    <dgm:cxn modelId="{ABAB43BD-E6C2-2B40-85F2-C0BD2ADA8CB7}" type="presParOf" srcId="{DD054E4A-B56E-4069-AE6D-3CD9A08AA17A}" destId="{9A060AAC-3302-4CA2-8B8C-503C7424FC01}" srcOrd="3" destOrd="0" presId="urn:microsoft.com/office/officeart/2005/8/layout/radial4"/>
    <dgm:cxn modelId="{B856C4A2-0530-0D47-ACD3-3BEC0942111E}" type="presParOf" srcId="{DD054E4A-B56E-4069-AE6D-3CD9A08AA17A}" destId="{D23D4A01-C26E-48CD-B2DD-57B145984A8F}" srcOrd="4" destOrd="0" presId="urn:microsoft.com/office/officeart/2005/8/layout/radial4"/>
    <dgm:cxn modelId="{6D924F44-9260-F941-B762-61101E7740CD}" type="presParOf" srcId="{DD054E4A-B56E-4069-AE6D-3CD9A08AA17A}" destId="{CC08684C-5293-4E19-9809-D9699DEEC6EB}" srcOrd="5" destOrd="0" presId="urn:microsoft.com/office/officeart/2005/8/layout/radial4"/>
    <dgm:cxn modelId="{0104D463-2754-D64D-9AAF-306709E94F95}" type="presParOf" srcId="{DD054E4A-B56E-4069-AE6D-3CD9A08AA17A}" destId="{46E15D4C-BCBA-4BC0-A598-970FF480A3A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F48DE-8526-42C2-A387-6F409ED77D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6AECF9-179A-41D7-B58D-06E9F3B285B7}">
      <dgm:prSet phldrT="[Texte]" custT="1"/>
      <dgm:spPr/>
      <dgm:t>
        <a:bodyPr/>
        <a:lstStyle/>
        <a:p>
          <a:r>
            <a:rPr lang="fr-FR" sz="2000" b="1" dirty="0" smtClean="0"/>
            <a:t> </a:t>
          </a:r>
          <a:r>
            <a:rPr lang="fr-FR" sz="2400" b="1" dirty="0" smtClean="0"/>
            <a:t>naturels</a:t>
          </a:r>
          <a:endParaRPr lang="fr-FR" sz="2400" b="1" dirty="0"/>
        </a:p>
      </dgm:t>
    </dgm:pt>
    <dgm:pt modelId="{08DC1407-0BFE-49BB-B39F-D26ABF35388D}" type="parTrans" cxnId="{DCE815CA-FF76-4D96-AC96-9D81DE32B59C}">
      <dgm:prSet/>
      <dgm:spPr/>
      <dgm:t>
        <a:bodyPr/>
        <a:lstStyle/>
        <a:p>
          <a:endParaRPr lang="fr-FR"/>
        </a:p>
      </dgm:t>
    </dgm:pt>
    <dgm:pt modelId="{AE0F1DB7-F450-4C41-A110-95E4B7F6E36A}" type="sibTrans" cxnId="{DCE815CA-FF76-4D96-AC96-9D81DE32B59C}">
      <dgm:prSet/>
      <dgm:spPr/>
      <dgm:t>
        <a:bodyPr/>
        <a:lstStyle/>
        <a:p>
          <a:endParaRPr lang="fr-FR"/>
        </a:p>
      </dgm:t>
    </dgm:pt>
    <dgm:pt modelId="{26B24ED7-DA30-48C7-990C-A69951C59873}">
      <dgm:prSet phldrT="[Texte]"/>
      <dgm:spPr/>
      <dgm:t>
        <a:bodyPr/>
        <a:lstStyle/>
        <a:p>
          <a:r>
            <a:rPr lang="fr-FR" b="1" dirty="0" smtClean="0"/>
            <a:t>Cortisone</a:t>
          </a:r>
          <a:endParaRPr lang="fr-FR" b="1" dirty="0"/>
        </a:p>
      </dgm:t>
    </dgm:pt>
    <dgm:pt modelId="{5199DF61-9DCF-4387-9910-2A8A37336F8D}" type="parTrans" cxnId="{6147ACDD-AF88-4026-ABFF-D53A4D27A4B6}">
      <dgm:prSet/>
      <dgm:spPr/>
      <dgm:t>
        <a:bodyPr/>
        <a:lstStyle/>
        <a:p>
          <a:endParaRPr lang="fr-FR"/>
        </a:p>
      </dgm:t>
    </dgm:pt>
    <dgm:pt modelId="{2AD5BBDB-DD1F-40CC-AEA3-2B97D8D49771}" type="sibTrans" cxnId="{6147ACDD-AF88-4026-ABFF-D53A4D27A4B6}">
      <dgm:prSet/>
      <dgm:spPr/>
      <dgm:t>
        <a:bodyPr/>
        <a:lstStyle/>
        <a:p>
          <a:endParaRPr lang="fr-FR"/>
        </a:p>
      </dgm:t>
    </dgm:pt>
    <dgm:pt modelId="{68A04447-8A47-406E-AA8B-42C17AF9623A}">
      <dgm:prSet phldrT="[Texte]"/>
      <dgm:spPr/>
      <dgm:t>
        <a:bodyPr/>
        <a:lstStyle/>
        <a:p>
          <a:r>
            <a:rPr lang="fr-FR" b="1" dirty="0" smtClean="0"/>
            <a:t>Hydrocortisone (cortisol)</a:t>
          </a:r>
          <a:endParaRPr lang="fr-FR" b="1" dirty="0"/>
        </a:p>
      </dgm:t>
    </dgm:pt>
    <dgm:pt modelId="{4F59FE2E-822F-4473-9B71-73019750444C}" type="parTrans" cxnId="{4F038DEF-C2AF-42F6-BA10-11B4FF351764}">
      <dgm:prSet/>
      <dgm:spPr/>
      <dgm:t>
        <a:bodyPr/>
        <a:lstStyle/>
        <a:p>
          <a:endParaRPr lang="fr-FR"/>
        </a:p>
      </dgm:t>
    </dgm:pt>
    <dgm:pt modelId="{7C13EE0F-C22D-4828-919A-4771ED9B3157}" type="sibTrans" cxnId="{4F038DEF-C2AF-42F6-BA10-11B4FF351764}">
      <dgm:prSet/>
      <dgm:spPr/>
      <dgm:t>
        <a:bodyPr/>
        <a:lstStyle/>
        <a:p>
          <a:endParaRPr lang="fr-FR"/>
        </a:p>
      </dgm:t>
    </dgm:pt>
    <dgm:pt modelId="{BAE41BFA-F2DE-45AF-823C-392B02A4CE48}">
      <dgm:prSet phldrT="[Texte]" custT="1"/>
      <dgm:spPr/>
      <dgm:t>
        <a:bodyPr/>
        <a:lstStyle/>
        <a:p>
          <a:r>
            <a:rPr lang="fr-FR" sz="1600" dirty="0" smtClean="0"/>
            <a:t> </a:t>
          </a:r>
          <a:r>
            <a:rPr lang="fr-FR" sz="2400" b="1" dirty="0" smtClean="0"/>
            <a:t>synthétiques</a:t>
          </a:r>
          <a:endParaRPr lang="fr-FR" sz="2400" b="1" dirty="0"/>
        </a:p>
      </dgm:t>
    </dgm:pt>
    <dgm:pt modelId="{109D570B-D0E2-4C69-A474-47D6EEFBE4E7}" type="parTrans" cxnId="{0A430765-E599-45CD-868C-F6469B437235}">
      <dgm:prSet/>
      <dgm:spPr/>
      <dgm:t>
        <a:bodyPr/>
        <a:lstStyle/>
        <a:p>
          <a:endParaRPr lang="fr-FR"/>
        </a:p>
      </dgm:t>
    </dgm:pt>
    <dgm:pt modelId="{532ABE80-78DC-40D5-804E-74CDCECB66A2}" type="sibTrans" cxnId="{0A430765-E599-45CD-868C-F6469B437235}">
      <dgm:prSet/>
      <dgm:spPr/>
      <dgm:t>
        <a:bodyPr/>
        <a:lstStyle/>
        <a:p>
          <a:endParaRPr lang="fr-FR"/>
        </a:p>
      </dgm:t>
    </dgm:pt>
    <dgm:pt modelId="{F069D6EB-1D23-4FF0-A387-0CCC0566E08B}">
      <dgm:prSet phldrT="[Texte]"/>
      <dgm:spPr/>
      <dgm:t>
        <a:bodyPr/>
        <a:lstStyle/>
        <a:p>
          <a:r>
            <a:rPr lang="fr-FR" b="1" dirty="0" smtClean="0"/>
            <a:t>Prednisone</a:t>
          </a:r>
          <a:endParaRPr lang="fr-FR" b="1" dirty="0"/>
        </a:p>
      </dgm:t>
    </dgm:pt>
    <dgm:pt modelId="{56994CB7-09E9-4034-84F9-3402E2FB0FCB}" type="parTrans" cxnId="{9E1C732B-CF86-4027-B76A-DC43A564AD41}">
      <dgm:prSet/>
      <dgm:spPr/>
      <dgm:t>
        <a:bodyPr/>
        <a:lstStyle/>
        <a:p>
          <a:endParaRPr lang="fr-FR"/>
        </a:p>
      </dgm:t>
    </dgm:pt>
    <dgm:pt modelId="{8C6949AE-6877-4AFE-A235-2C661FA09615}" type="sibTrans" cxnId="{9E1C732B-CF86-4027-B76A-DC43A564AD41}">
      <dgm:prSet/>
      <dgm:spPr/>
      <dgm:t>
        <a:bodyPr/>
        <a:lstStyle/>
        <a:p>
          <a:endParaRPr lang="fr-FR"/>
        </a:p>
      </dgm:t>
    </dgm:pt>
    <dgm:pt modelId="{195A2CA0-4860-4981-A59A-A66E6A50E994}">
      <dgm:prSet phldrT="[Texte]"/>
      <dgm:spPr/>
      <dgm:t>
        <a:bodyPr/>
        <a:lstStyle/>
        <a:p>
          <a:r>
            <a:rPr lang="fr-FR" b="1" dirty="0" smtClean="0"/>
            <a:t>Triamcinolone…</a:t>
          </a:r>
          <a:endParaRPr lang="fr-FR" b="1" dirty="0"/>
        </a:p>
      </dgm:t>
    </dgm:pt>
    <dgm:pt modelId="{0F1E6E30-8837-4DF5-88B2-FFE740A00081}" type="parTrans" cxnId="{48C765D2-30E1-4BEE-9A9F-19C226233814}">
      <dgm:prSet/>
      <dgm:spPr/>
      <dgm:t>
        <a:bodyPr/>
        <a:lstStyle/>
        <a:p>
          <a:endParaRPr lang="fr-FR"/>
        </a:p>
      </dgm:t>
    </dgm:pt>
    <dgm:pt modelId="{2DD35478-7A2A-4930-96C5-CD0FEE4ECFD0}" type="sibTrans" cxnId="{48C765D2-30E1-4BEE-9A9F-19C226233814}">
      <dgm:prSet/>
      <dgm:spPr/>
      <dgm:t>
        <a:bodyPr/>
        <a:lstStyle/>
        <a:p>
          <a:endParaRPr lang="fr-FR"/>
        </a:p>
      </dgm:t>
    </dgm:pt>
    <dgm:pt modelId="{D29B3931-34F4-4705-9E6A-2E460EAF3651}">
      <dgm:prSet phldrT="[Texte]"/>
      <dgm:spPr/>
      <dgm:t>
        <a:bodyPr/>
        <a:lstStyle/>
        <a:p>
          <a:r>
            <a:rPr lang="fr-FR" b="1" dirty="0" smtClean="0"/>
            <a:t>Prednisolone</a:t>
          </a:r>
          <a:endParaRPr lang="fr-FR" b="1" dirty="0"/>
        </a:p>
      </dgm:t>
    </dgm:pt>
    <dgm:pt modelId="{34F3A2B3-30C7-42AB-9260-0E3669C504D0}" type="parTrans" cxnId="{22AA766E-673C-40C5-94DF-386168784522}">
      <dgm:prSet/>
      <dgm:spPr/>
      <dgm:t>
        <a:bodyPr/>
        <a:lstStyle/>
        <a:p>
          <a:endParaRPr lang="fr-FR"/>
        </a:p>
      </dgm:t>
    </dgm:pt>
    <dgm:pt modelId="{38C76B99-2C15-48C4-A2AD-1C4B7DE7B873}" type="sibTrans" cxnId="{22AA766E-673C-40C5-94DF-386168784522}">
      <dgm:prSet/>
      <dgm:spPr/>
      <dgm:t>
        <a:bodyPr/>
        <a:lstStyle/>
        <a:p>
          <a:endParaRPr lang="fr-FR"/>
        </a:p>
      </dgm:t>
    </dgm:pt>
    <dgm:pt modelId="{1F096998-C751-48E3-B228-77901501782E}">
      <dgm:prSet phldrT="[Texte]"/>
      <dgm:spPr/>
      <dgm:t>
        <a:bodyPr/>
        <a:lstStyle/>
        <a:p>
          <a:r>
            <a:rPr lang="fr-FR" b="1" dirty="0" err="1" smtClean="0"/>
            <a:t>Bétaméthasone</a:t>
          </a:r>
          <a:endParaRPr lang="fr-FR" b="1" dirty="0"/>
        </a:p>
      </dgm:t>
    </dgm:pt>
    <dgm:pt modelId="{B205D2CB-8556-42FF-B957-106C879DF2BC}" type="parTrans" cxnId="{50246558-A63B-448B-9A8F-BFB93531E447}">
      <dgm:prSet/>
      <dgm:spPr/>
      <dgm:t>
        <a:bodyPr/>
        <a:lstStyle/>
        <a:p>
          <a:endParaRPr lang="fr-FR"/>
        </a:p>
      </dgm:t>
    </dgm:pt>
    <dgm:pt modelId="{DDBEE7C9-FC80-49C4-96F7-F82A8CA0EBE6}" type="sibTrans" cxnId="{50246558-A63B-448B-9A8F-BFB93531E447}">
      <dgm:prSet/>
      <dgm:spPr/>
      <dgm:t>
        <a:bodyPr/>
        <a:lstStyle/>
        <a:p>
          <a:endParaRPr lang="fr-FR"/>
        </a:p>
      </dgm:t>
    </dgm:pt>
    <dgm:pt modelId="{AE22E0D6-D143-4770-B243-CEEBB1FF71FA}" type="pres">
      <dgm:prSet presAssocID="{6E4F48DE-8526-42C2-A387-6F409ED77D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65AF4F-4258-4064-8B43-FDFF6510AFC1}" type="pres">
      <dgm:prSet presAssocID="{6E4F48DE-8526-42C2-A387-6F409ED77D89}" presName="cycle" presStyleCnt="0"/>
      <dgm:spPr/>
    </dgm:pt>
    <dgm:pt modelId="{5C0EEA84-021E-401D-8FDC-FC48244880CA}" type="pres">
      <dgm:prSet presAssocID="{6E4F48DE-8526-42C2-A387-6F409ED77D89}" presName="centerShape" presStyleCnt="0"/>
      <dgm:spPr/>
    </dgm:pt>
    <dgm:pt modelId="{12166C49-8863-42A1-8329-465DA73C0376}" type="pres">
      <dgm:prSet presAssocID="{6E4F48DE-8526-42C2-A387-6F409ED77D89}" presName="connSite" presStyleLbl="node1" presStyleIdx="0" presStyleCnt="3"/>
      <dgm:spPr/>
    </dgm:pt>
    <dgm:pt modelId="{C71371C3-2651-4C40-BF1E-0E6BEFC9AD3D}" type="pres">
      <dgm:prSet presAssocID="{6E4F48DE-8526-42C2-A387-6F409ED77D89}" presName="visible" presStyleLbl="node1" presStyleIdx="0" presStyleCnt="3" custScaleX="64382" custScaleY="60512"/>
      <dgm:spPr/>
    </dgm:pt>
    <dgm:pt modelId="{89953F72-7A2B-4C32-90DA-5765A1E82D6C}" type="pres">
      <dgm:prSet presAssocID="{08DC1407-0BFE-49BB-B39F-D26ABF35388D}" presName="Name25" presStyleLbl="parChTrans1D1" presStyleIdx="0" presStyleCnt="2"/>
      <dgm:spPr/>
      <dgm:t>
        <a:bodyPr/>
        <a:lstStyle/>
        <a:p>
          <a:endParaRPr lang="fr-FR"/>
        </a:p>
      </dgm:t>
    </dgm:pt>
    <dgm:pt modelId="{DACA816D-0E17-4D73-B0CE-9A566BDE2956}" type="pres">
      <dgm:prSet presAssocID="{536AECF9-179A-41D7-B58D-06E9F3B285B7}" presName="node" presStyleCnt="0"/>
      <dgm:spPr/>
    </dgm:pt>
    <dgm:pt modelId="{D18DF322-2975-4FDB-980E-30420CDA2580}" type="pres">
      <dgm:prSet presAssocID="{536AECF9-179A-41D7-B58D-06E9F3B285B7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F00955-2192-4857-9064-74E28D14AC30}" type="pres">
      <dgm:prSet presAssocID="{536AECF9-179A-41D7-B58D-06E9F3B285B7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5A18-3D6B-4B1E-98A0-1A330EEAB843}" type="pres">
      <dgm:prSet presAssocID="{109D570B-D0E2-4C69-A474-47D6EEFBE4E7}" presName="Name25" presStyleLbl="parChTrans1D1" presStyleIdx="1" presStyleCnt="2"/>
      <dgm:spPr/>
      <dgm:t>
        <a:bodyPr/>
        <a:lstStyle/>
        <a:p>
          <a:endParaRPr lang="fr-FR"/>
        </a:p>
      </dgm:t>
    </dgm:pt>
    <dgm:pt modelId="{9B0DDCC5-8D98-47CF-B35E-912D26F2916E}" type="pres">
      <dgm:prSet presAssocID="{BAE41BFA-F2DE-45AF-823C-392B02A4CE48}" presName="node" presStyleCnt="0"/>
      <dgm:spPr/>
    </dgm:pt>
    <dgm:pt modelId="{D77780B8-D3BE-41F5-836D-86FB89D069F6}" type="pres">
      <dgm:prSet presAssocID="{BAE41BFA-F2DE-45AF-823C-392B02A4CE48}" presName="parentNode" presStyleLbl="node1" presStyleIdx="2" presStyleCnt="3" custScaleX="152285" custScaleY="106243" custLinFactNeighborX="38261" custLinFactNeighborY="-885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6F043B-00BA-4F40-B728-E02E63C66CA3}" type="pres">
      <dgm:prSet presAssocID="{BAE41BFA-F2DE-45AF-823C-392B02A4CE48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5F8475-B432-7840-8957-6FDD08E75B50}" type="presOf" srcId="{195A2CA0-4860-4981-A59A-A66E6A50E994}" destId="{A76F043B-00BA-4F40-B728-E02E63C66CA3}" srcOrd="0" destOrd="3" presId="urn:microsoft.com/office/officeart/2005/8/layout/radial2"/>
    <dgm:cxn modelId="{48C765D2-30E1-4BEE-9A9F-19C226233814}" srcId="{BAE41BFA-F2DE-45AF-823C-392B02A4CE48}" destId="{195A2CA0-4860-4981-A59A-A66E6A50E994}" srcOrd="3" destOrd="0" parTransId="{0F1E6E30-8837-4DF5-88B2-FFE740A00081}" sibTransId="{2DD35478-7A2A-4930-96C5-CD0FEE4ECFD0}"/>
    <dgm:cxn modelId="{DCE815CA-FF76-4D96-AC96-9D81DE32B59C}" srcId="{6E4F48DE-8526-42C2-A387-6F409ED77D89}" destId="{536AECF9-179A-41D7-B58D-06E9F3B285B7}" srcOrd="0" destOrd="0" parTransId="{08DC1407-0BFE-49BB-B39F-D26ABF35388D}" sibTransId="{AE0F1DB7-F450-4C41-A110-95E4B7F6E36A}"/>
    <dgm:cxn modelId="{0A430765-E599-45CD-868C-F6469B437235}" srcId="{6E4F48DE-8526-42C2-A387-6F409ED77D89}" destId="{BAE41BFA-F2DE-45AF-823C-392B02A4CE48}" srcOrd="1" destOrd="0" parTransId="{109D570B-D0E2-4C69-A474-47D6EEFBE4E7}" sibTransId="{532ABE80-78DC-40D5-804E-74CDCECB66A2}"/>
    <dgm:cxn modelId="{70865E32-23D4-5A43-8310-27C28EA9CDF5}" type="presOf" srcId="{68A04447-8A47-406E-AA8B-42C17AF9623A}" destId="{84F00955-2192-4857-9064-74E28D14AC30}" srcOrd="0" destOrd="1" presId="urn:microsoft.com/office/officeart/2005/8/layout/radial2"/>
    <dgm:cxn modelId="{C4FC67B6-DB70-0249-991A-AE20FE1CDABE}" type="presOf" srcId="{109D570B-D0E2-4C69-A474-47D6EEFBE4E7}" destId="{429B5A18-3D6B-4B1E-98A0-1A330EEAB843}" srcOrd="0" destOrd="0" presId="urn:microsoft.com/office/officeart/2005/8/layout/radial2"/>
    <dgm:cxn modelId="{69AAA982-3937-B645-BFD0-2B357389C9AD}" type="presOf" srcId="{08DC1407-0BFE-49BB-B39F-D26ABF35388D}" destId="{89953F72-7A2B-4C32-90DA-5765A1E82D6C}" srcOrd="0" destOrd="0" presId="urn:microsoft.com/office/officeart/2005/8/layout/radial2"/>
    <dgm:cxn modelId="{BF0E5BA9-F8C5-A74E-88D3-B5B68DBDF63B}" type="presOf" srcId="{1F096998-C751-48E3-B228-77901501782E}" destId="{A76F043B-00BA-4F40-B728-E02E63C66CA3}" srcOrd="0" destOrd="2" presId="urn:microsoft.com/office/officeart/2005/8/layout/radial2"/>
    <dgm:cxn modelId="{22AA766E-673C-40C5-94DF-386168784522}" srcId="{BAE41BFA-F2DE-45AF-823C-392B02A4CE48}" destId="{D29B3931-34F4-4705-9E6A-2E460EAF3651}" srcOrd="1" destOrd="0" parTransId="{34F3A2B3-30C7-42AB-9260-0E3669C504D0}" sibTransId="{38C76B99-2C15-48C4-A2AD-1C4B7DE7B873}"/>
    <dgm:cxn modelId="{4F038DEF-C2AF-42F6-BA10-11B4FF351764}" srcId="{536AECF9-179A-41D7-B58D-06E9F3B285B7}" destId="{68A04447-8A47-406E-AA8B-42C17AF9623A}" srcOrd="1" destOrd="0" parTransId="{4F59FE2E-822F-4473-9B71-73019750444C}" sibTransId="{7C13EE0F-C22D-4828-919A-4771ED9B3157}"/>
    <dgm:cxn modelId="{8524D783-6D45-8C4A-9A05-F3FA7419B759}" type="presOf" srcId="{26B24ED7-DA30-48C7-990C-A69951C59873}" destId="{84F00955-2192-4857-9064-74E28D14AC30}" srcOrd="0" destOrd="0" presId="urn:microsoft.com/office/officeart/2005/8/layout/radial2"/>
    <dgm:cxn modelId="{6147ACDD-AF88-4026-ABFF-D53A4D27A4B6}" srcId="{536AECF9-179A-41D7-B58D-06E9F3B285B7}" destId="{26B24ED7-DA30-48C7-990C-A69951C59873}" srcOrd="0" destOrd="0" parTransId="{5199DF61-9DCF-4387-9910-2A8A37336F8D}" sibTransId="{2AD5BBDB-DD1F-40CC-AEA3-2B97D8D49771}"/>
    <dgm:cxn modelId="{503B4769-256F-4749-AF0E-0A89A68A110C}" type="presOf" srcId="{D29B3931-34F4-4705-9E6A-2E460EAF3651}" destId="{A76F043B-00BA-4F40-B728-E02E63C66CA3}" srcOrd="0" destOrd="1" presId="urn:microsoft.com/office/officeart/2005/8/layout/radial2"/>
    <dgm:cxn modelId="{3D564612-ED2D-084F-A7E6-018864D7F9A9}" type="presOf" srcId="{6E4F48DE-8526-42C2-A387-6F409ED77D89}" destId="{AE22E0D6-D143-4770-B243-CEEBB1FF71FA}" srcOrd="0" destOrd="0" presId="urn:microsoft.com/office/officeart/2005/8/layout/radial2"/>
    <dgm:cxn modelId="{50246558-A63B-448B-9A8F-BFB93531E447}" srcId="{BAE41BFA-F2DE-45AF-823C-392B02A4CE48}" destId="{1F096998-C751-48E3-B228-77901501782E}" srcOrd="2" destOrd="0" parTransId="{B205D2CB-8556-42FF-B957-106C879DF2BC}" sibTransId="{DDBEE7C9-FC80-49C4-96F7-F82A8CA0EBE6}"/>
    <dgm:cxn modelId="{9A01F099-C0A9-EF4A-B8B5-A371D278AF8E}" type="presOf" srcId="{BAE41BFA-F2DE-45AF-823C-392B02A4CE48}" destId="{D77780B8-D3BE-41F5-836D-86FB89D069F6}" srcOrd="0" destOrd="0" presId="urn:microsoft.com/office/officeart/2005/8/layout/radial2"/>
    <dgm:cxn modelId="{B107A7D3-8122-FE4A-A9EB-A1BDC6A8C87A}" type="presOf" srcId="{536AECF9-179A-41D7-B58D-06E9F3B285B7}" destId="{D18DF322-2975-4FDB-980E-30420CDA2580}" srcOrd="0" destOrd="0" presId="urn:microsoft.com/office/officeart/2005/8/layout/radial2"/>
    <dgm:cxn modelId="{9E1C732B-CF86-4027-B76A-DC43A564AD41}" srcId="{BAE41BFA-F2DE-45AF-823C-392B02A4CE48}" destId="{F069D6EB-1D23-4FF0-A387-0CCC0566E08B}" srcOrd="0" destOrd="0" parTransId="{56994CB7-09E9-4034-84F9-3402E2FB0FCB}" sibTransId="{8C6949AE-6877-4AFE-A235-2C661FA09615}"/>
    <dgm:cxn modelId="{E5BBBA4F-DC25-6943-A8BA-63BB99058D3E}" type="presOf" srcId="{F069D6EB-1D23-4FF0-A387-0CCC0566E08B}" destId="{A76F043B-00BA-4F40-B728-E02E63C66CA3}" srcOrd="0" destOrd="0" presId="urn:microsoft.com/office/officeart/2005/8/layout/radial2"/>
    <dgm:cxn modelId="{A2105FFB-1C1C-1640-8912-3CB0D0BD120C}" type="presParOf" srcId="{AE22E0D6-D143-4770-B243-CEEBB1FF71FA}" destId="{FB65AF4F-4258-4064-8B43-FDFF6510AFC1}" srcOrd="0" destOrd="0" presId="urn:microsoft.com/office/officeart/2005/8/layout/radial2"/>
    <dgm:cxn modelId="{2201A75F-2F3F-3A48-8D3F-3BCA94D667CD}" type="presParOf" srcId="{FB65AF4F-4258-4064-8B43-FDFF6510AFC1}" destId="{5C0EEA84-021E-401D-8FDC-FC48244880CA}" srcOrd="0" destOrd="0" presId="urn:microsoft.com/office/officeart/2005/8/layout/radial2"/>
    <dgm:cxn modelId="{8B9B7DA6-AAB5-0149-8043-2081A6677AD8}" type="presParOf" srcId="{5C0EEA84-021E-401D-8FDC-FC48244880CA}" destId="{12166C49-8863-42A1-8329-465DA73C0376}" srcOrd="0" destOrd="0" presId="urn:microsoft.com/office/officeart/2005/8/layout/radial2"/>
    <dgm:cxn modelId="{FA33C5ED-E134-7742-A394-66B86F4D8F59}" type="presParOf" srcId="{5C0EEA84-021E-401D-8FDC-FC48244880CA}" destId="{C71371C3-2651-4C40-BF1E-0E6BEFC9AD3D}" srcOrd="1" destOrd="0" presId="urn:microsoft.com/office/officeart/2005/8/layout/radial2"/>
    <dgm:cxn modelId="{1CAC497D-00C6-4044-95B0-E12FAF196B5D}" type="presParOf" srcId="{FB65AF4F-4258-4064-8B43-FDFF6510AFC1}" destId="{89953F72-7A2B-4C32-90DA-5765A1E82D6C}" srcOrd="1" destOrd="0" presId="urn:microsoft.com/office/officeart/2005/8/layout/radial2"/>
    <dgm:cxn modelId="{4A3A49D6-9D2C-0842-A775-038E0FDA032A}" type="presParOf" srcId="{FB65AF4F-4258-4064-8B43-FDFF6510AFC1}" destId="{DACA816D-0E17-4D73-B0CE-9A566BDE2956}" srcOrd="2" destOrd="0" presId="urn:microsoft.com/office/officeart/2005/8/layout/radial2"/>
    <dgm:cxn modelId="{C6A63256-BA54-DC46-B39F-13C2182061E4}" type="presParOf" srcId="{DACA816D-0E17-4D73-B0CE-9A566BDE2956}" destId="{D18DF322-2975-4FDB-980E-30420CDA2580}" srcOrd="0" destOrd="0" presId="urn:microsoft.com/office/officeart/2005/8/layout/radial2"/>
    <dgm:cxn modelId="{51AA1BEF-620D-7546-ABBA-DE67534160B7}" type="presParOf" srcId="{DACA816D-0E17-4D73-B0CE-9A566BDE2956}" destId="{84F00955-2192-4857-9064-74E28D14AC30}" srcOrd="1" destOrd="0" presId="urn:microsoft.com/office/officeart/2005/8/layout/radial2"/>
    <dgm:cxn modelId="{81CF44F1-E9BA-C745-8013-B5F33E37A29B}" type="presParOf" srcId="{FB65AF4F-4258-4064-8B43-FDFF6510AFC1}" destId="{429B5A18-3D6B-4B1E-98A0-1A330EEAB843}" srcOrd="3" destOrd="0" presId="urn:microsoft.com/office/officeart/2005/8/layout/radial2"/>
    <dgm:cxn modelId="{65146029-E6C9-4643-9634-E6CF904A3447}" type="presParOf" srcId="{FB65AF4F-4258-4064-8B43-FDFF6510AFC1}" destId="{9B0DDCC5-8D98-47CF-B35E-912D26F2916E}" srcOrd="4" destOrd="0" presId="urn:microsoft.com/office/officeart/2005/8/layout/radial2"/>
    <dgm:cxn modelId="{38ECC010-9B45-644C-9D08-A14661840FAF}" type="presParOf" srcId="{9B0DDCC5-8D98-47CF-B35E-912D26F2916E}" destId="{D77780B8-D3BE-41F5-836D-86FB89D069F6}" srcOrd="0" destOrd="0" presId="urn:microsoft.com/office/officeart/2005/8/layout/radial2"/>
    <dgm:cxn modelId="{2F35056C-3521-3845-BC50-40F69D197824}" type="presParOf" srcId="{9B0DDCC5-8D98-47CF-B35E-912D26F2916E}" destId="{A76F043B-00BA-4F40-B728-E02E63C66CA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5DD6E-6340-4C7D-B1A9-0F0A6BB4F5F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7D9148-C3A8-4FE4-A905-7DD83D33F89B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 dirty="0" smtClean="0"/>
            <a:t>Action sur la transcription des gènes</a:t>
          </a:r>
          <a:endParaRPr lang="fr-FR" b="1" dirty="0"/>
        </a:p>
      </dgm:t>
    </dgm:pt>
    <dgm:pt modelId="{1266BFE4-FE19-4FC9-8D74-0BB93A8AA620}" type="parTrans" cxnId="{00C8699E-3032-4252-AEC3-31D5F3A3882F}">
      <dgm:prSet/>
      <dgm:spPr/>
      <dgm:t>
        <a:bodyPr/>
        <a:lstStyle/>
        <a:p>
          <a:endParaRPr lang="fr-FR"/>
        </a:p>
      </dgm:t>
    </dgm:pt>
    <dgm:pt modelId="{0CD55B3D-9DCF-4E79-8E50-23FE7E0923EE}" type="sibTrans" cxnId="{00C8699E-3032-4252-AEC3-31D5F3A3882F}">
      <dgm:prSet/>
      <dgm:spPr/>
      <dgm:t>
        <a:bodyPr/>
        <a:lstStyle/>
        <a:p>
          <a:endParaRPr lang="fr-FR"/>
        </a:p>
      </dgm:t>
    </dgm:pt>
    <dgm:pt modelId="{24458027-7996-4722-963F-B1338E637173}">
      <dgm:prSet phldrT="[Texte]" custT="1"/>
      <dgm:spPr/>
      <dgm:t>
        <a:bodyPr/>
        <a:lstStyle/>
        <a:p>
          <a:r>
            <a:rPr lang="fr-FR" sz="2400" b="1" u="sng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Action positive</a:t>
          </a:r>
          <a:r>
            <a:rPr lang="fr-FR" sz="2400" b="1" dirty="0" smtClean="0"/>
            <a:t>: liaison au niveau des sites GRE de l’ADN </a:t>
          </a:r>
          <a:r>
            <a:rPr lang="fr-FR" sz="2400" b="1" dirty="0" smtClean="0">
              <a:sym typeface="Wingdings" pitchFamily="2" charset="2"/>
            </a:rPr>
            <a:t> Activation de la transcription (ex </a:t>
          </a:r>
          <a:r>
            <a:rPr lang="fr-FR" sz="2400" b="1" dirty="0" err="1" smtClean="0">
              <a:sym typeface="Wingdings" pitchFamily="2" charset="2"/>
            </a:rPr>
            <a:t>lipocortine</a:t>
          </a:r>
          <a:r>
            <a:rPr lang="fr-FR" sz="2400" b="1" dirty="0" smtClean="0">
              <a:sym typeface="Wingdings" pitchFamily="2" charset="2"/>
            </a:rPr>
            <a:t>-1…)</a:t>
          </a:r>
          <a:endParaRPr lang="fr-FR" sz="2400" b="1" dirty="0"/>
        </a:p>
      </dgm:t>
    </dgm:pt>
    <dgm:pt modelId="{59A389EA-8230-49DF-AD0F-F59553CDA4CB}" type="parTrans" cxnId="{98E74D8F-A1E4-4452-B9FD-57D06DDBAFB9}">
      <dgm:prSet/>
      <dgm:spPr/>
      <dgm:t>
        <a:bodyPr/>
        <a:lstStyle/>
        <a:p>
          <a:endParaRPr lang="fr-FR"/>
        </a:p>
      </dgm:t>
    </dgm:pt>
    <dgm:pt modelId="{71663A74-A3E0-4395-9FA4-7E761D62B693}" type="sibTrans" cxnId="{98E74D8F-A1E4-4452-B9FD-57D06DDBAFB9}">
      <dgm:prSet/>
      <dgm:spPr/>
      <dgm:t>
        <a:bodyPr/>
        <a:lstStyle/>
        <a:p>
          <a:endParaRPr lang="fr-FR"/>
        </a:p>
      </dgm:t>
    </dgm:pt>
    <dgm:pt modelId="{7D6DBC37-1632-4FDF-9304-4BC1B992AE6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u="sng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Action négative</a:t>
          </a:r>
          <a:r>
            <a:rPr lang="fr-FR" sz="2000" b="1" dirty="0" smtClean="0"/>
            <a:t>: liaison aux sites </a:t>
          </a:r>
          <a:r>
            <a:rPr lang="fr-FR" sz="2000" b="1" dirty="0" err="1" smtClean="0"/>
            <a:t>nGRE</a:t>
          </a:r>
          <a:r>
            <a:rPr lang="fr-FR" sz="2000" b="1" dirty="0" smtClean="0"/>
            <a:t> de l’ADN </a:t>
          </a:r>
          <a:r>
            <a:rPr lang="fr-FR" sz="2000" b="1" dirty="0" smtClean="0">
              <a:sym typeface="Wingdings" pitchFamily="2" charset="2"/>
            </a:rPr>
            <a:t> inhibition de la transcription (IL1, IL6, TNF…)</a:t>
          </a:r>
          <a:endParaRPr lang="fr-FR" sz="2000" b="1" dirty="0" smtClean="0"/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dirty="0" smtClean="0"/>
            <a:t>P-1, NF-IL6…) </a:t>
          </a:r>
          <a:endParaRPr lang="fr-FR" sz="2400" b="1" dirty="0"/>
        </a:p>
      </dgm:t>
    </dgm:pt>
    <dgm:pt modelId="{2E08770E-72B0-46C5-9388-F8ADA41FDE91}" type="parTrans" cxnId="{04ABD966-F09D-4BBA-885D-2A4C929C65DC}">
      <dgm:prSet/>
      <dgm:spPr/>
      <dgm:t>
        <a:bodyPr/>
        <a:lstStyle/>
        <a:p>
          <a:endParaRPr lang="fr-FR"/>
        </a:p>
      </dgm:t>
    </dgm:pt>
    <dgm:pt modelId="{965ACF27-0622-4EE0-8EA2-A35B94A080BD}" type="sibTrans" cxnId="{04ABD966-F09D-4BBA-885D-2A4C929C65DC}">
      <dgm:prSet/>
      <dgm:spPr/>
      <dgm:t>
        <a:bodyPr/>
        <a:lstStyle/>
        <a:p>
          <a:endParaRPr lang="fr-FR"/>
        </a:p>
      </dgm:t>
    </dgm:pt>
    <dgm:pt modelId="{B0243A72-84CB-4F2E-939C-C5D8FA0F3E63}">
      <dgm:prSet phldrT="[Texte]" custT="1"/>
      <dgm:spPr/>
      <dgm:t>
        <a:bodyPr/>
        <a:lstStyle/>
        <a:p>
          <a:r>
            <a:rPr lang="fr-FR" sz="1800" b="1" u="sng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fr-FR" sz="2400" b="1" u="sng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Action indirecte</a:t>
          </a:r>
          <a:r>
            <a:rPr lang="fr-FR" sz="2400" b="1" dirty="0" smtClean="0"/>
            <a:t>:  liaison à des facteurs de régulation de la transcription (AP-1, NF-</a:t>
          </a:r>
          <a:r>
            <a:rPr lang="fr-FR" sz="2400" b="1" dirty="0" err="1" smtClean="0"/>
            <a:t>kB</a:t>
          </a:r>
          <a:r>
            <a:rPr lang="fr-FR" sz="2400" b="1" dirty="0" smtClean="0"/>
            <a:t>, NF-IL6).</a:t>
          </a:r>
          <a:endParaRPr lang="fr-FR" sz="1800" b="1" dirty="0"/>
        </a:p>
      </dgm:t>
    </dgm:pt>
    <dgm:pt modelId="{CC3435FD-5BBA-498D-A5F3-E259D26814CE}" type="sibTrans" cxnId="{E67A630F-7002-45E5-ABE3-80E37FAA655C}">
      <dgm:prSet/>
      <dgm:spPr/>
      <dgm:t>
        <a:bodyPr/>
        <a:lstStyle/>
        <a:p>
          <a:endParaRPr lang="fr-FR"/>
        </a:p>
      </dgm:t>
    </dgm:pt>
    <dgm:pt modelId="{E8581559-CA1B-4F8D-9855-F91859EFB96C}" type="parTrans" cxnId="{E67A630F-7002-45E5-ABE3-80E37FAA655C}">
      <dgm:prSet/>
      <dgm:spPr/>
      <dgm:t>
        <a:bodyPr/>
        <a:lstStyle/>
        <a:p>
          <a:endParaRPr lang="fr-FR"/>
        </a:p>
      </dgm:t>
    </dgm:pt>
    <dgm:pt modelId="{F9458D9E-FE9B-4D37-854E-0159E9C894EF}" type="pres">
      <dgm:prSet presAssocID="{C6D5DD6E-6340-4C7D-B1A9-0F0A6BB4F5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652576F-8F88-420E-B671-E2AD97501219}" type="pres">
      <dgm:prSet presAssocID="{E97D9148-C3A8-4FE4-A905-7DD83D33F89B}" presName="root" presStyleCnt="0"/>
      <dgm:spPr/>
    </dgm:pt>
    <dgm:pt modelId="{64F35648-D9B7-4674-9FC1-4EC02072404B}" type="pres">
      <dgm:prSet presAssocID="{E97D9148-C3A8-4FE4-A905-7DD83D33F89B}" presName="rootComposite" presStyleCnt="0"/>
      <dgm:spPr/>
    </dgm:pt>
    <dgm:pt modelId="{10116CAE-CA64-40D5-8EC0-AA4CA3CF0284}" type="pres">
      <dgm:prSet presAssocID="{E97D9148-C3A8-4FE4-A905-7DD83D33F89B}" presName="rootText" presStyleLbl="node1" presStyleIdx="0" presStyleCnt="1" custScaleX="149723" custScaleY="86837"/>
      <dgm:spPr/>
      <dgm:t>
        <a:bodyPr/>
        <a:lstStyle/>
        <a:p>
          <a:endParaRPr lang="fr-FR"/>
        </a:p>
      </dgm:t>
    </dgm:pt>
    <dgm:pt modelId="{DEE68AC0-2E30-4C42-984D-043BD98874C6}" type="pres">
      <dgm:prSet presAssocID="{E97D9148-C3A8-4FE4-A905-7DD83D33F89B}" presName="rootConnector" presStyleLbl="node1" presStyleIdx="0" presStyleCnt="1"/>
      <dgm:spPr/>
      <dgm:t>
        <a:bodyPr/>
        <a:lstStyle/>
        <a:p>
          <a:endParaRPr lang="fr-FR"/>
        </a:p>
      </dgm:t>
    </dgm:pt>
    <dgm:pt modelId="{21F2C989-E0C4-464C-AFEC-845D17F89528}" type="pres">
      <dgm:prSet presAssocID="{E97D9148-C3A8-4FE4-A905-7DD83D33F89B}" presName="childShape" presStyleCnt="0"/>
      <dgm:spPr/>
    </dgm:pt>
    <dgm:pt modelId="{2EA6F11F-C8E9-4DBE-9FA6-C4E0C8ADA4A5}" type="pres">
      <dgm:prSet presAssocID="{59A389EA-8230-49DF-AD0F-F59553CDA4CB}" presName="Name13" presStyleLbl="parChTrans1D2" presStyleIdx="0" presStyleCnt="3"/>
      <dgm:spPr/>
      <dgm:t>
        <a:bodyPr/>
        <a:lstStyle/>
        <a:p>
          <a:endParaRPr lang="fr-FR"/>
        </a:p>
      </dgm:t>
    </dgm:pt>
    <dgm:pt modelId="{43C0C414-53DA-478F-A211-3FD82220F4DF}" type="pres">
      <dgm:prSet presAssocID="{24458027-7996-4722-963F-B1338E637173}" presName="childText" presStyleLbl="bgAcc1" presStyleIdx="0" presStyleCnt="3" custScaleX="221549" custScaleY="139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CAF32D-7225-4850-A604-44209363B358}" type="pres">
      <dgm:prSet presAssocID="{E8581559-CA1B-4F8D-9855-F91859EFB96C}" presName="Name13" presStyleLbl="parChTrans1D2" presStyleIdx="1" presStyleCnt="3"/>
      <dgm:spPr/>
      <dgm:t>
        <a:bodyPr/>
        <a:lstStyle/>
        <a:p>
          <a:endParaRPr lang="fr-FR"/>
        </a:p>
      </dgm:t>
    </dgm:pt>
    <dgm:pt modelId="{04DB33EB-D253-4E2B-B9BF-6729F51A3D61}" type="pres">
      <dgm:prSet presAssocID="{B0243A72-84CB-4F2E-939C-C5D8FA0F3E63}" presName="childText" presStyleLbl="bgAcc1" presStyleIdx="1" presStyleCnt="3" custScaleX="225051" custScaleY="110170" custLinFactNeighborX="-4804" custLinFactNeighborY="-74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4311BB-883E-4E3A-802B-F6622FA0DC98}" type="pres">
      <dgm:prSet presAssocID="{2E08770E-72B0-46C5-9388-F8ADA41FDE91}" presName="Name13" presStyleLbl="parChTrans1D2" presStyleIdx="2" presStyleCnt="3"/>
      <dgm:spPr/>
      <dgm:t>
        <a:bodyPr/>
        <a:lstStyle/>
        <a:p>
          <a:endParaRPr lang="fr-FR"/>
        </a:p>
      </dgm:t>
    </dgm:pt>
    <dgm:pt modelId="{63BAFE1D-35F7-480E-A568-43ADA5B227FF}" type="pres">
      <dgm:prSet presAssocID="{7D6DBC37-1632-4FDF-9304-4BC1B992AE6B}" presName="childText" presStyleLbl="bgAcc1" presStyleIdx="2" presStyleCnt="3" custScaleX="226300" custScaleY="121514" custLinFactNeighborX="-5148" custLinFactNeighborY="-17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F444A3-AB8A-7542-8FA5-61BC266BD1B8}" type="presOf" srcId="{24458027-7996-4722-963F-B1338E637173}" destId="{43C0C414-53DA-478F-A211-3FD82220F4DF}" srcOrd="0" destOrd="0" presId="urn:microsoft.com/office/officeart/2005/8/layout/hierarchy3"/>
    <dgm:cxn modelId="{ACBB8B2B-B57A-1849-A0B0-28233FAFE62E}" type="presOf" srcId="{7D6DBC37-1632-4FDF-9304-4BC1B992AE6B}" destId="{63BAFE1D-35F7-480E-A568-43ADA5B227FF}" srcOrd="0" destOrd="0" presId="urn:microsoft.com/office/officeart/2005/8/layout/hierarchy3"/>
    <dgm:cxn modelId="{E67A630F-7002-45E5-ABE3-80E37FAA655C}" srcId="{E97D9148-C3A8-4FE4-A905-7DD83D33F89B}" destId="{B0243A72-84CB-4F2E-939C-C5D8FA0F3E63}" srcOrd="1" destOrd="0" parTransId="{E8581559-CA1B-4F8D-9855-F91859EFB96C}" sibTransId="{CC3435FD-5BBA-498D-A5F3-E259D26814CE}"/>
    <dgm:cxn modelId="{04ABD966-F09D-4BBA-885D-2A4C929C65DC}" srcId="{E97D9148-C3A8-4FE4-A905-7DD83D33F89B}" destId="{7D6DBC37-1632-4FDF-9304-4BC1B992AE6B}" srcOrd="2" destOrd="0" parTransId="{2E08770E-72B0-46C5-9388-F8ADA41FDE91}" sibTransId="{965ACF27-0622-4EE0-8EA2-A35B94A080BD}"/>
    <dgm:cxn modelId="{0A69022B-7216-D343-B626-6C6DAC2EC5A4}" type="presOf" srcId="{E8581559-CA1B-4F8D-9855-F91859EFB96C}" destId="{EFCAF32D-7225-4850-A604-44209363B358}" srcOrd="0" destOrd="0" presId="urn:microsoft.com/office/officeart/2005/8/layout/hierarchy3"/>
    <dgm:cxn modelId="{9CD6B458-8B78-454D-AF6E-4FCA9AA05C5D}" type="presOf" srcId="{E97D9148-C3A8-4FE4-A905-7DD83D33F89B}" destId="{10116CAE-CA64-40D5-8EC0-AA4CA3CF0284}" srcOrd="0" destOrd="0" presId="urn:microsoft.com/office/officeart/2005/8/layout/hierarchy3"/>
    <dgm:cxn modelId="{58AA7574-C48F-6748-906C-4AAA044E5101}" type="presOf" srcId="{B0243A72-84CB-4F2E-939C-C5D8FA0F3E63}" destId="{04DB33EB-D253-4E2B-B9BF-6729F51A3D61}" srcOrd="0" destOrd="0" presId="urn:microsoft.com/office/officeart/2005/8/layout/hierarchy3"/>
    <dgm:cxn modelId="{D5AAA559-0ED0-6649-A674-5833ABF2244E}" type="presOf" srcId="{59A389EA-8230-49DF-AD0F-F59553CDA4CB}" destId="{2EA6F11F-C8E9-4DBE-9FA6-C4E0C8ADA4A5}" srcOrd="0" destOrd="0" presId="urn:microsoft.com/office/officeart/2005/8/layout/hierarchy3"/>
    <dgm:cxn modelId="{00C8699E-3032-4252-AEC3-31D5F3A3882F}" srcId="{C6D5DD6E-6340-4C7D-B1A9-0F0A6BB4F5FB}" destId="{E97D9148-C3A8-4FE4-A905-7DD83D33F89B}" srcOrd="0" destOrd="0" parTransId="{1266BFE4-FE19-4FC9-8D74-0BB93A8AA620}" sibTransId="{0CD55B3D-9DCF-4E79-8E50-23FE7E0923EE}"/>
    <dgm:cxn modelId="{0F1509C1-E2BA-0846-B60F-6A787F56AAE0}" type="presOf" srcId="{2E08770E-72B0-46C5-9388-F8ADA41FDE91}" destId="{114311BB-883E-4E3A-802B-F6622FA0DC98}" srcOrd="0" destOrd="0" presId="urn:microsoft.com/office/officeart/2005/8/layout/hierarchy3"/>
    <dgm:cxn modelId="{0E561480-D11F-5B4F-9EBB-7CD4EFEEAC50}" type="presOf" srcId="{C6D5DD6E-6340-4C7D-B1A9-0F0A6BB4F5FB}" destId="{F9458D9E-FE9B-4D37-854E-0159E9C894EF}" srcOrd="0" destOrd="0" presId="urn:microsoft.com/office/officeart/2005/8/layout/hierarchy3"/>
    <dgm:cxn modelId="{98E74D8F-A1E4-4452-B9FD-57D06DDBAFB9}" srcId="{E97D9148-C3A8-4FE4-A905-7DD83D33F89B}" destId="{24458027-7996-4722-963F-B1338E637173}" srcOrd="0" destOrd="0" parTransId="{59A389EA-8230-49DF-AD0F-F59553CDA4CB}" sibTransId="{71663A74-A3E0-4395-9FA4-7E761D62B693}"/>
    <dgm:cxn modelId="{755F20F0-8B8E-E44B-B573-756A0462B710}" type="presOf" srcId="{E97D9148-C3A8-4FE4-A905-7DD83D33F89B}" destId="{DEE68AC0-2E30-4C42-984D-043BD98874C6}" srcOrd="1" destOrd="0" presId="urn:microsoft.com/office/officeart/2005/8/layout/hierarchy3"/>
    <dgm:cxn modelId="{57F7BC05-0C04-074B-B888-DC9E58481C87}" type="presParOf" srcId="{F9458D9E-FE9B-4D37-854E-0159E9C894EF}" destId="{F652576F-8F88-420E-B671-E2AD97501219}" srcOrd="0" destOrd="0" presId="urn:microsoft.com/office/officeart/2005/8/layout/hierarchy3"/>
    <dgm:cxn modelId="{AF319079-C051-3040-80AD-D5F8C71C90DB}" type="presParOf" srcId="{F652576F-8F88-420E-B671-E2AD97501219}" destId="{64F35648-D9B7-4674-9FC1-4EC02072404B}" srcOrd="0" destOrd="0" presId="urn:microsoft.com/office/officeart/2005/8/layout/hierarchy3"/>
    <dgm:cxn modelId="{8EFD7280-0C1F-0F42-B48F-565845C45118}" type="presParOf" srcId="{64F35648-D9B7-4674-9FC1-4EC02072404B}" destId="{10116CAE-CA64-40D5-8EC0-AA4CA3CF0284}" srcOrd="0" destOrd="0" presId="urn:microsoft.com/office/officeart/2005/8/layout/hierarchy3"/>
    <dgm:cxn modelId="{14DAC2C1-5AB6-2D48-B0DA-454B602425DF}" type="presParOf" srcId="{64F35648-D9B7-4674-9FC1-4EC02072404B}" destId="{DEE68AC0-2E30-4C42-984D-043BD98874C6}" srcOrd="1" destOrd="0" presId="urn:microsoft.com/office/officeart/2005/8/layout/hierarchy3"/>
    <dgm:cxn modelId="{3BD06C93-8F00-5F4E-91C6-E62B0C3BF26D}" type="presParOf" srcId="{F652576F-8F88-420E-B671-E2AD97501219}" destId="{21F2C989-E0C4-464C-AFEC-845D17F89528}" srcOrd="1" destOrd="0" presId="urn:microsoft.com/office/officeart/2005/8/layout/hierarchy3"/>
    <dgm:cxn modelId="{31115872-E21E-EB44-8391-262BE285C090}" type="presParOf" srcId="{21F2C989-E0C4-464C-AFEC-845D17F89528}" destId="{2EA6F11F-C8E9-4DBE-9FA6-C4E0C8ADA4A5}" srcOrd="0" destOrd="0" presId="urn:microsoft.com/office/officeart/2005/8/layout/hierarchy3"/>
    <dgm:cxn modelId="{DCCD8EF3-5747-5944-A7CF-2C093E0DEF8F}" type="presParOf" srcId="{21F2C989-E0C4-464C-AFEC-845D17F89528}" destId="{43C0C414-53DA-478F-A211-3FD82220F4DF}" srcOrd="1" destOrd="0" presId="urn:microsoft.com/office/officeart/2005/8/layout/hierarchy3"/>
    <dgm:cxn modelId="{A0CD7040-44B5-1A4B-AA7F-78BB66B0BFA7}" type="presParOf" srcId="{21F2C989-E0C4-464C-AFEC-845D17F89528}" destId="{EFCAF32D-7225-4850-A604-44209363B358}" srcOrd="2" destOrd="0" presId="urn:microsoft.com/office/officeart/2005/8/layout/hierarchy3"/>
    <dgm:cxn modelId="{5E606578-F06B-4B4D-9E51-1568D82BAAFC}" type="presParOf" srcId="{21F2C989-E0C4-464C-AFEC-845D17F89528}" destId="{04DB33EB-D253-4E2B-B9BF-6729F51A3D61}" srcOrd="3" destOrd="0" presId="urn:microsoft.com/office/officeart/2005/8/layout/hierarchy3"/>
    <dgm:cxn modelId="{B8BA676C-B7D0-EC41-9CDA-BFAC62C5159A}" type="presParOf" srcId="{21F2C989-E0C4-464C-AFEC-845D17F89528}" destId="{114311BB-883E-4E3A-802B-F6622FA0DC98}" srcOrd="4" destOrd="0" presId="urn:microsoft.com/office/officeart/2005/8/layout/hierarchy3"/>
    <dgm:cxn modelId="{46500761-128B-C24A-9C5D-EF7B55E3AEBC}" type="presParOf" srcId="{21F2C989-E0C4-464C-AFEC-845D17F89528}" destId="{63BAFE1D-35F7-480E-A568-43ADA5B227F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D3D9C-1F5E-475E-BC0D-DFD29148E8F5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8B96A25B-37C1-43D5-91CB-D67CF6EA7084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4">
                  <a:lumMod val="50000"/>
                </a:schemeClr>
              </a:solidFill>
            </a:rPr>
            <a:t>Effets sur le métabolisme</a:t>
          </a:r>
          <a:endParaRPr lang="fr-FR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7F6EC966-3C6C-4D53-87B0-511DF393868B}" type="parTrans" cxnId="{C3404CFE-D717-49D6-BD66-6B5F53448E36}">
      <dgm:prSet/>
      <dgm:spPr/>
      <dgm:t>
        <a:bodyPr/>
        <a:lstStyle/>
        <a:p>
          <a:endParaRPr lang="fr-FR"/>
        </a:p>
      </dgm:t>
    </dgm:pt>
    <dgm:pt modelId="{C439F0A4-845C-42BA-86E7-6888135A123B}" type="sibTrans" cxnId="{C3404CFE-D717-49D6-BD66-6B5F53448E36}">
      <dgm:prSet/>
      <dgm:spPr/>
      <dgm:t>
        <a:bodyPr/>
        <a:lstStyle/>
        <a:p>
          <a:endParaRPr lang="fr-FR"/>
        </a:p>
      </dgm:t>
    </dgm:pt>
    <dgm:pt modelId="{114EE4BB-EADF-4D6D-8CDB-0F5768C2AA2C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3">
                  <a:lumMod val="75000"/>
                </a:schemeClr>
              </a:solidFill>
            </a:rPr>
            <a:t>Glucidique:</a:t>
          </a:r>
        </a:p>
        <a:p>
          <a:r>
            <a:rPr lang="fr-FR" sz="2400" b="1" dirty="0" smtClean="0"/>
            <a:t>Activité hyperglycémiante</a:t>
          </a:r>
          <a:endParaRPr lang="fr-FR" sz="2400" b="1" dirty="0"/>
        </a:p>
      </dgm:t>
    </dgm:pt>
    <dgm:pt modelId="{4B4BEB23-293A-4BF0-872F-99E0FFDFE208}" type="parTrans" cxnId="{FD9ED79F-7929-42B3-8BFF-2B71289F0BA8}">
      <dgm:prSet/>
      <dgm:spPr/>
      <dgm:t>
        <a:bodyPr/>
        <a:lstStyle/>
        <a:p>
          <a:endParaRPr lang="fr-FR"/>
        </a:p>
      </dgm:t>
    </dgm:pt>
    <dgm:pt modelId="{E1B71890-CDB1-4075-B5D2-EB5C635EBCE0}" type="sibTrans" cxnId="{FD9ED79F-7929-42B3-8BFF-2B71289F0BA8}">
      <dgm:prSet/>
      <dgm:spPr/>
      <dgm:t>
        <a:bodyPr/>
        <a:lstStyle/>
        <a:p>
          <a:endParaRPr lang="fr-FR"/>
        </a:p>
      </dgm:t>
    </dgm:pt>
    <dgm:pt modelId="{4AB4CAED-B839-4F1D-9838-40FFB4D074F7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3">
                  <a:lumMod val="75000"/>
                </a:schemeClr>
              </a:solidFill>
            </a:rPr>
            <a:t>Protidique:</a:t>
          </a:r>
        </a:p>
        <a:p>
          <a:r>
            <a:rPr lang="fr-FR" sz="2400" b="1" dirty="0" smtClean="0"/>
            <a:t>Protéolyse</a:t>
          </a:r>
          <a:endParaRPr lang="fr-FR" sz="2400" b="1" dirty="0"/>
        </a:p>
      </dgm:t>
    </dgm:pt>
    <dgm:pt modelId="{028982B2-E067-48DF-A2EE-D9E3CFC36F0C}" type="parTrans" cxnId="{3D7359FA-D91D-481E-A848-DD4582F2E8BC}">
      <dgm:prSet/>
      <dgm:spPr/>
      <dgm:t>
        <a:bodyPr/>
        <a:lstStyle/>
        <a:p>
          <a:endParaRPr lang="fr-FR"/>
        </a:p>
      </dgm:t>
    </dgm:pt>
    <dgm:pt modelId="{323920DB-AA65-494D-88CB-43D563DBE893}" type="sibTrans" cxnId="{3D7359FA-D91D-481E-A848-DD4582F2E8BC}">
      <dgm:prSet/>
      <dgm:spPr/>
      <dgm:t>
        <a:bodyPr/>
        <a:lstStyle/>
        <a:p>
          <a:endParaRPr lang="fr-FR"/>
        </a:p>
      </dgm:t>
    </dgm:pt>
    <dgm:pt modelId="{2F1E7155-0C7D-4805-89D7-C7B6650D7A4E}">
      <dgm:prSet custT="1"/>
      <dgm:spPr/>
      <dgm:t>
        <a:bodyPr/>
        <a:lstStyle/>
        <a:p>
          <a:endParaRPr lang="fr-FR" sz="1500" b="1" dirty="0" smtClean="0">
            <a:solidFill>
              <a:schemeClr val="accent3">
                <a:lumMod val="75000"/>
              </a:schemeClr>
            </a:solidFill>
          </a:endParaRPr>
        </a:p>
        <a:p>
          <a:r>
            <a:rPr lang="fr-FR" sz="2400" b="1" dirty="0" smtClean="0">
              <a:solidFill>
                <a:schemeClr val="accent3">
                  <a:lumMod val="75000"/>
                </a:schemeClr>
              </a:solidFill>
            </a:rPr>
            <a:t>Lipidique: </a:t>
          </a:r>
        </a:p>
        <a:p>
          <a:r>
            <a:rPr lang="fr-FR" sz="2400" b="1" dirty="0" smtClean="0">
              <a:solidFill>
                <a:schemeClr val="tx1"/>
              </a:solidFill>
            </a:rPr>
            <a:t>Lipolyse + redistribution du T. adipeux</a:t>
          </a:r>
        </a:p>
        <a:p>
          <a:endParaRPr lang="fr-FR" sz="1500" b="1" dirty="0">
            <a:solidFill>
              <a:schemeClr val="accent3">
                <a:lumMod val="75000"/>
              </a:schemeClr>
            </a:solidFill>
          </a:endParaRPr>
        </a:p>
      </dgm:t>
    </dgm:pt>
    <dgm:pt modelId="{822B8AD5-CD30-4ECA-B347-A2680384A5C2}" type="parTrans" cxnId="{07A06A24-77F8-459A-BE04-0E38EBDA4BCD}">
      <dgm:prSet/>
      <dgm:spPr/>
      <dgm:t>
        <a:bodyPr/>
        <a:lstStyle/>
        <a:p>
          <a:endParaRPr lang="fr-FR"/>
        </a:p>
      </dgm:t>
    </dgm:pt>
    <dgm:pt modelId="{E2984560-4E9D-45A7-B07A-D5434CA4B38D}" type="sibTrans" cxnId="{07A06A24-77F8-459A-BE04-0E38EBDA4BCD}">
      <dgm:prSet/>
      <dgm:spPr/>
      <dgm:t>
        <a:bodyPr/>
        <a:lstStyle/>
        <a:p>
          <a:endParaRPr lang="fr-FR"/>
        </a:p>
      </dgm:t>
    </dgm:pt>
    <dgm:pt modelId="{41D1CB80-5D79-4AC4-A203-268A6E655DAF}" type="pres">
      <dgm:prSet presAssocID="{FE6D3D9C-1F5E-475E-BC0D-DFD29148E8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80A7A2C-9D81-4E96-BBFD-F8DF9BCEB892}" type="pres">
      <dgm:prSet presAssocID="{8B96A25B-37C1-43D5-91CB-D67CF6EA7084}" presName="hierRoot1" presStyleCnt="0"/>
      <dgm:spPr/>
    </dgm:pt>
    <dgm:pt modelId="{6A1575F2-3AA7-4097-8C08-E704EB14E740}" type="pres">
      <dgm:prSet presAssocID="{8B96A25B-37C1-43D5-91CB-D67CF6EA7084}" presName="composite" presStyleCnt="0"/>
      <dgm:spPr/>
    </dgm:pt>
    <dgm:pt modelId="{FA5F9C3F-4D39-4609-8124-1706BC0A904B}" type="pres">
      <dgm:prSet presAssocID="{8B96A25B-37C1-43D5-91CB-D67CF6EA7084}" presName="background" presStyleLbl="node0" presStyleIdx="0" presStyleCnt="1"/>
      <dgm:spPr/>
    </dgm:pt>
    <dgm:pt modelId="{830D623E-23EA-4E09-95DE-70AD6B4362C3}" type="pres">
      <dgm:prSet presAssocID="{8B96A25B-37C1-43D5-91CB-D67CF6EA708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295263-8977-40C9-84F4-0321F2815738}" type="pres">
      <dgm:prSet presAssocID="{8B96A25B-37C1-43D5-91CB-D67CF6EA7084}" presName="hierChild2" presStyleCnt="0"/>
      <dgm:spPr/>
    </dgm:pt>
    <dgm:pt modelId="{A9ADE297-6F1A-4A36-B0BA-1820866F5DCF}" type="pres">
      <dgm:prSet presAssocID="{4B4BEB23-293A-4BF0-872F-99E0FFDFE208}" presName="Name10" presStyleLbl="parChTrans1D2" presStyleIdx="0" presStyleCnt="3"/>
      <dgm:spPr/>
      <dgm:t>
        <a:bodyPr/>
        <a:lstStyle/>
        <a:p>
          <a:endParaRPr lang="fr-FR"/>
        </a:p>
      </dgm:t>
    </dgm:pt>
    <dgm:pt modelId="{515B4ABB-625D-48C0-89CA-360FF5986335}" type="pres">
      <dgm:prSet presAssocID="{114EE4BB-EADF-4D6D-8CDB-0F5768C2AA2C}" presName="hierRoot2" presStyleCnt="0"/>
      <dgm:spPr/>
    </dgm:pt>
    <dgm:pt modelId="{F0DF4F00-5585-4522-9728-7F64E8BC1E10}" type="pres">
      <dgm:prSet presAssocID="{114EE4BB-EADF-4D6D-8CDB-0F5768C2AA2C}" presName="composite2" presStyleCnt="0"/>
      <dgm:spPr/>
    </dgm:pt>
    <dgm:pt modelId="{4E5B78A4-8867-4164-BA12-9AF624457C37}" type="pres">
      <dgm:prSet presAssocID="{114EE4BB-EADF-4D6D-8CDB-0F5768C2AA2C}" presName="background2" presStyleLbl="node2" presStyleIdx="0" presStyleCnt="3"/>
      <dgm:spPr/>
    </dgm:pt>
    <dgm:pt modelId="{34E2D39A-8F0C-4937-B93F-4D31BF72783C}" type="pres">
      <dgm:prSet presAssocID="{114EE4BB-EADF-4D6D-8CDB-0F5768C2AA2C}" presName="text2" presStyleLbl="fgAcc2" presStyleIdx="0" presStyleCnt="3" custScaleX="118080" custScaleY="981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5276F2-89BA-4D5F-82FE-BB726245CED9}" type="pres">
      <dgm:prSet presAssocID="{114EE4BB-EADF-4D6D-8CDB-0F5768C2AA2C}" presName="hierChild3" presStyleCnt="0"/>
      <dgm:spPr/>
    </dgm:pt>
    <dgm:pt modelId="{848EF96F-6E15-4899-B70E-E405A115785E}" type="pres">
      <dgm:prSet presAssocID="{028982B2-E067-48DF-A2EE-D9E3CFC36F0C}" presName="Name10" presStyleLbl="parChTrans1D2" presStyleIdx="1" presStyleCnt="3"/>
      <dgm:spPr/>
      <dgm:t>
        <a:bodyPr/>
        <a:lstStyle/>
        <a:p>
          <a:endParaRPr lang="fr-FR"/>
        </a:p>
      </dgm:t>
    </dgm:pt>
    <dgm:pt modelId="{DAF906E5-BA21-4757-A232-D785C9363D81}" type="pres">
      <dgm:prSet presAssocID="{4AB4CAED-B839-4F1D-9838-40FFB4D074F7}" presName="hierRoot2" presStyleCnt="0"/>
      <dgm:spPr/>
    </dgm:pt>
    <dgm:pt modelId="{46E42F14-FA69-4C2C-B997-E0625538B5EA}" type="pres">
      <dgm:prSet presAssocID="{4AB4CAED-B839-4F1D-9838-40FFB4D074F7}" presName="composite2" presStyleCnt="0"/>
      <dgm:spPr/>
    </dgm:pt>
    <dgm:pt modelId="{A976AEFD-F14C-4E73-975D-758E153154D7}" type="pres">
      <dgm:prSet presAssocID="{4AB4CAED-B839-4F1D-9838-40FFB4D074F7}" presName="background2" presStyleLbl="node2" presStyleIdx="1" presStyleCnt="3"/>
      <dgm:spPr/>
    </dgm:pt>
    <dgm:pt modelId="{2F674529-CE4F-4279-A1F6-31A52AFADC41}" type="pres">
      <dgm:prSet presAssocID="{4AB4CAED-B839-4F1D-9838-40FFB4D074F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1D5A7A-D03E-4737-B51C-FB5B98D3D653}" type="pres">
      <dgm:prSet presAssocID="{4AB4CAED-B839-4F1D-9838-40FFB4D074F7}" presName="hierChild3" presStyleCnt="0"/>
      <dgm:spPr/>
    </dgm:pt>
    <dgm:pt modelId="{05378C4D-AF82-44D8-911A-C161C3982657}" type="pres">
      <dgm:prSet presAssocID="{822B8AD5-CD30-4ECA-B347-A2680384A5C2}" presName="Name10" presStyleLbl="parChTrans1D2" presStyleIdx="2" presStyleCnt="3"/>
      <dgm:spPr/>
      <dgm:t>
        <a:bodyPr/>
        <a:lstStyle/>
        <a:p>
          <a:endParaRPr lang="fr-FR"/>
        </a:p>
      </dgm:t>
    </dgm:pt>
    <dgm:pt modelId="{C773EBAC-B51C-4A6D-BA3E-CE6B72A5BAE8}" type="pres">
      <dgm:prSet presAssocID="{2F1E7155-0C7D-4805-89D7-C7B6650D7A4E}" presName="hierRoot2" presStyleCnt="0"/>
      <dgm:spPr/>
    </dgm:pt>
    <dgm:pt modelId="{570EA62F-96BD-4DBB-BC7A-1557C86574B3}" type="pres">
      <dgm:prSet presAssocID="{2F1E7155-0C7D-4805-89D7-C7B6650D7A4E}" presName="composite2" presStyleCnt="0"/>
      <dgm:spPr/>
    </dgm:pt>
    <dgm:pt modelId="{0F2C9B12-1A9A-4CF7-97F3-E6E076719717}" type="pres">
      <dgm:prSet presAssocID="{2F1E7155-0C7D-4805-89D7-C7B6650D7A4E}" presName="background2" presStyleLbl="node2" presStyleIdx="2" presStyleCnt="3"/>
      <dgm:spPr/>
    </dgm:pt>
    <dgm:pt modelId="{DED3E19D-2FC2-47B7-94AF-7CE6050106DB}" type="pres">
      <dgm:prSet presAssocID="{2F1E7155-0C7D-4805-89D7-C7B6650D7A4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C541CB-DAB0-4647-ABB3-1276DC8AAC5C}" type="pres">
      <dgm:prSet presAssocID="{2F1E7155-0C7D-4805-89D7-C7B6650D7A4E}" presName="hierChild3" presStyleCnt="0"/>
      <dgm:spPr/>
    </dgm:pt>
  </dgm:ptLst>
  <dgm:cxnLst>
    <dgm:cxn modelId="{FD9ED79F-7929-42B3-8BFF-2B71289F0BA8}" srcId="{8B96A25B-37C1-43D5-91CB-D67CF6EA7084}" destId="{114EE4BB-EADF-4D6D-8CDB-0F5768C2AA2C}" srcOrd="0" destOrd="0" parTransId="{4B4BEB23-293A-4BF0-872F-99E0FFDFE208}" sibTransId="{E1B71890-CDB1-4075-B5D2-EB5C635EBCE0}"/>
    <dgm:cxn modelId="{D19CF781-557F-F345-99AD-30049E84FC64}" type="presOf" srcId="{2F1E7155-0C7D-4805-89D7-C7B6650D7A4E}" destId="{DED3E19D-2FC2-47B7-94AF-7CE6050106DB}" srcOrd="0" destOrd="0" presId="urn:microsoft.com/office/officeart/2005/8/layout/hierarchy1"/>
    <dgm:cxn modelId="{AAD489C7-4A1B-AF40-B6A8-AC18AA65242B}" type="presOf" srcId="{FE6D3D9C-1F5E-475E-BC0D-DFD29148E8F5}" destId="{41D1CB80-5D79-4AC4-A203-268A6E655DAF}" srcOrd="0" destOrd="0" presId="urn:microsoft.com/office/officeart/2005/8/layout/hierarchy1"/>
    <dgm:cxn modelId="{2F1C25A7-25F1-9140-9E77-75F3DD77007B}" type="presOf" srcId="{8B96A25B-37C1-43D5-91CB-D67CF6EA7084}" destId="{830D623E-23EA-4E09-95DE-70AD6B4362C3}" srcOrd="0" destOrd="0" presId="urn:microsoft.com/office/officeart/2005/8/layout/hierarchy1"/>
    <dgm:cxn modelId="{3D7359FA-D91D-481E-A848-DD4582F2E8BC}" srcId="{8B96A25B-37C1-43D5-91CB-D67CF6EA7084}" destId="{4AB4CAED-B839-4F1D-9838-40FFB4D074F7}" srcOrd="1" destOrd="0" parTransId="{028982B2-E067-48DF-A2EE-D9E3CFC36F0C}" sibTransId="{323920DB-AA65-494D-88CB-43D563DBE893}"/>
    <dgm:cxn modelId="{37E69BC4-782E-0743-9824-B3DE050D62BA}" type="presOf" srcId="{4AB4CAED-B839-4F1D-9838-40FFB4D074F7}" destId="{2F674529-CE4F-4279-A1F6-31A52AFADC41}" srcOrd="0" destOrd="0" presId="urn:microsoft.com/office/officeart/2005/8/layout/hierarchy1"/>
    <dgm:cxn modelId="{C3404CFE-D717-49D6-BD66-6B5F53448E36}" srcId="{FE6D3D9C-1F5E-475E-BC0D-DFD29148E8F5}" destId="{8B96A25B-37C1-43D5-91CB-D67CF6EA7084}" srcOrd="0" destOrd="0" parTransId="{7F6EC966-3C6C-4D53-87B0-511DF393868B}" sibTransId="{C439F0A4-845C-42BA-86E7-6888135A123B}"/>
    <dgm:cxn modelId="{81C06314-29A5-894A-A3E5-CBF18825F019}" type="presOf" srcId="{4B4BEB23-293A-4BF0-872F-99E0FFDFE208}" destId="{A9ADE297-6F1A-4A36-B0BA-1820866F5DCF}" srcOrd="0" destOrd="0" presId="urn:microsoft.com/office/officeart/2005/8/layout/hierarchy1"/>
    <dgm:cxn modelId="{2A1177F2-D2A2-B44F-99F9-809F98E9573A}" type="presOf" srcId="{114EE4BB-EADF-4D6D-8CDB-0F5768C2AA2C}" destId="{34E2D39A-8F0C-4937-B93F-4D31BF72783C}" srcOrd="0" destOrd="0" presId="urn:microsoft.com/office/officeart/2005/8/layout/hierarchy1"/>
    <dgm:cxn modelId="{16260FC5-021A-EB44-9C02-C2D9EC63EC50}" type="presOf" srcId="{822B8AD5-CD30-4ECA-B347-A2680384A5C2}" destId="{05378C4D-AF82-44D8-911A-C161C3982657}" srcOrd="0" destOrd="0" presId="urn:microsoft.com/office/officeart/2005/8/layout/hierarchy1"/>
    <dgm:cxn modelId="{ED288D1F-73F8-8145-B56C-EAE79D9997EF}" type="presOf" srcId="{028982B2-E067-48DF-A2EE-D9E3CFC36F0C}" destId="{848EF96F-6E15-4899-B70E-E405A115785E}" srcOrd="0" destOrd="0" presId="urn:microsoft.com/office/officeart/2005/8/layout/hierarchy1"/>
    <dgm:cxn modelId="{07A06A24-77F8-459A-BE04-0E38EBDA4BCD}" srcId="{8B96A25B-37C1-43D5-91CB-D67CF6EA7084}" destId="{2F1E7155-0C7D-4805-89D7-C7B6650D7A4E}" srcOrd="2" destOrd="0" parTransId="{822B8AD5-CD30-4ECA-B347-A2680384A5C2}" sibTransId="{E2984560-4E9D-45A7-B07A-D5434CA4B38D}"/>
    <dgm:cxn modelId="{297B8536-159A-5A4B-840A-E0A8D6A07F14}" type="presParOf" srcId="{41D1CB80-5D79-4AC4-A203-268A6E655DAF}" destId="{D80A7A2C-9D81-4E96-BBFD-F8DF9BCEB892}" srcOrd="0" destOrd="0" presId="urn:microsoft.com/office/officeart/2005/8/layout/hierarchy1"/>
    <dgm:cxn modelId="{E0B6370E-AF31-A942-9EA8-6B18B6EC90BA}" type="presParOf" srcId="{D80A7A2C-9D81-4E96-BBFD-F8DF9BCEB892}" destId="{6A1575F2-3AA7-4097-8C08-E704EB14E740}" srcOrd="0" destOrd="0" presId="urn:microsoft.com/office/officeart/2005/8/layout/hierarchy1"/>
    <dgm:cxn modelId="{8147B91C-94FD-944C-98F2-0FF5F125B9C1}" type="presParOf" srcId="{6A1575F2-3AA7-4097-8C08-E704EB14E740}" destId="{FA5F9C3F-4D39-4609-8124-1706BC0A904B}" srcOrd="0" destOrd="0" presId="urn:microsoft.com/office/officeart/2005/8/layout/hierarchy1"/>
    <dgm:cxn modelId="{CCC8AC78-D45E-2344-9FF5-37D99262061B}" type="presParOf" srcId="{6A1575F2-3AA7-4097-8C08-E704EB14E740}" destId="{830D623E-23EA-4E09-95DE-70AD6B4362C3}" srcOrd="1" destOrd="0" presId="urn:microsoft.com/office/officeart/2005/8/layout/hierarchy1"/>
    <dgm:cxn modelId="{1A1308F0-5A2F-B54B-BB21-B1830F3C1DAD}" type="presParOf" srcId="{D80A7A2C-9D81-4E96-BBFD-F8DF9BCEB892}" destId="{4A295263-8977-40C9-84F4-0321F2815738}" srcOrd="1" destOrd="0" presId="urn:microsoft.com/office/officeart/2005/8/layout/hierarchy1"/>
    <dgm:cxn modelId="{F1CE7E23-33D3-8447-A9F2-CA9F61C466F6}" type="presParOf" srcId="{4A295263-8977-40C9-84F4-0321F2815738}" destId="{A9ADE297-6F1A-4A36-B0BA-1820866F5DCF}" srcOrd="0" destOrd="0" presId="urn:microsoft.com/office/officeart/2005/8/layout/hierarchy1"/>
    <dgm:cxn modelId="{A0FE7DB1-4C26-8748-9336-19037C948D41}" type="presParOf" srcId="{4A295263-8977-40C9-84F4-0321F2815738}" destId="{515B4ABB-625D-48C0-89CA-360FF5986335}" srcOrd="1" destOrd="0" presId="urn:microsoft.com/office/officeart/2005/8/layout/hierarchy1"/>
    <dgm:cxn modelId="{64D32422-E0C8-2346-916F-549E87C8FB5A}" type="presParOf" srcId="{515B4ABB-625D-48C0-89CA-360FF5986335}" destId="{F0DF4F00-5585-4522-9728-7F64E8BC1E10}" srcOrd="0" destOrd="0" presId="urn:microsoft.com/office/officeart/2005/8/layout/hierarchy1"/>
    <dgm:cxn modelId="{65A370A5-EDC0-984E-A20D-5DCE55215BE8}" type="presParOf" srcId="{F0DF4F00-5585-4522-9728-7F64E8BC1E10}" destId="{4E5B78A4-8867-4164-BA12-9AF624457C37}" srcOrd="0" destOrd="0" presId="urn:microsoft.com/office/officeart/2005/8/layout/hierarchy1"/>
    <dgm:cxn modelId="{FCDC05B5-14C7-6A4A-B64A-7B64BD6D3CB2}" type="presParOf" srcId="{F0DF4F00-5585-4522-9728-7F64E8BC1E10}" destId="{34E2D39A-8F0C-4937-B93F-4D31BF72783C}" srcOrd="1" destOrd="0" presId="urn:microsoft.com/office/officeart/2005/8/layout/hierarchy1"/>
    <dgm:cxn modelId="{3BDA21C7-39E6-8344-B2CC-FCDC21FDD46B}" type="presParOf" srcId="{515B4ABB-625D-48C0-89CA-360FF5986335}" destId="{6F5276F2-89BA-4D5F-82FE-BB726245CED9}" srcOrd="1" destOrd="0" presId="urn:microsoft.com/office/officeart/2005/8/layout/hierarchy1"/>
    <dgm:cxn modelId="{A7C218D6-063B-7E4F-A1E8-55E596EE963C}" type="presParOf" srcId="{4A295263-8977-40C9-84F4-0321F2815738}" destId="{848EF96F-6E15-4899-B70E-E405A115785E}" srcOrd="2" destOrd="0" presId="urn:microsoft.com/office/officeart/2005/8/layout/hierarchy1"/>
    <dgm:cxn modelId="{8348BB98-0A8B-1742-B230-4BCCF5BCB126}" type="presParOf" srcId="{4A295263-8977-40C9-84F4-0321F2815738}" destId="{DAF906E5-BA21-4757-A232-D785C9363D81}" srcOrd="3" destOrd="0" presId="urn:microsoft.com/office/officeart/2005/8/layout/hierarchy1"/>
    <dgm:cxn modelId="{BEAFC0E4-055B-CD4B-9300-2C8C046E5761}" type="presParOf" srcId="{DAF906E5-BA21-4757-A232-D785C9363D81}" destId="{46E42F14-FA69-4C2C-B997-E0625538B5EA}" srcOrd="0" destOrd="0" presId="urn:microsoft.com/office/officeart/2005/8/layout/hierarchy1"/>
    <dgm:cxn modelId="{C1801819-E17A-9C42-9C17-573C0E6490B3}" type="presParOf" srcId="{46E42F14-FA69-4C2C-B997-E0625538B5EA}" destId="{A976AEFD-F14C-4E73-975D-758E153154D7}" srcOrd="0" destOrd="0" presId="urn:microsoft.com/office/officeart/2005/8/layout/hierarchy1"/>
    <dgm:cxn modelId="{BCB35A16-E1E3-F645-BCDD-CA623AC1FA95}" type="presParOf" srcId="{46E42F14-FA69-4C2C-B997-E0625538B5EA}" destId="{2F674529-CE4F-4279-A1F6-31A52AFADC41}" srcOrd="1" destOrd="0" presId="urn:microsoft.com/office/officeart/2005/8/layout/hierarchy1"/>
    <dgm:cxn modelId="{D3E07EC1-2BCC-5244-A91A-33CD22DC0563}" type="presParOf" srcId="{DAF906E5-BA21-4757-A232-D785C9363D81}" destId="{061D5A7A-D03E-4737-B51C-FB5B98D3D653}" srcOrd="1" destOrd="0" presId="urn:microsoft.com/office/officeart/2005/8/layout/hierarchy1"/>
    <dgm:cxn modelId="{FBAA4D40-3015-E842-B84D-91B0583D0AFE}" type="presParOf" srcId="{4A295263-8977-40C9-84F4-0321F2815738}" destId="{05378C4D-AF82-44D8-911A-C161C3982657}" srcOrd="4" destOrd="0" presId="urn:microsoft.com/office/officeart/2005/8/layout/hierarchy1"/>
    <dgm:cxn modelId="{EC2D60CA-12DB-894C-8935-01BF413B803C}" type="presParOf" srcId="{4A295263-8977-40C9-84F4-0321F2815738}" destId="{C773EBAC-B51C-4A6D-BA3E-CE6B72A5BAE8}" srcOrd="5" destOrd="0" presId="urn:microsoft.com/office/officeart/2005/8/layout/hierarchy1"/>
    <dgm:cxn modelId="{DB2A354E-28E0-FF48-BFB5-84B7385A4E3F}" type="presParOf" srcId="{C773EBAC-B51C-4A6D-BA3E-CE6B72A5BAE8}" destId="{570EA62F-96BD-4DBB-BC7A-1557C86574B3}" srcOrd="0" destOrd="0" presId="urn:microsoft.com/office/officeart/2005/8/layout/hierarchy1"/>
    <dgm:cxn modelId="{7DFE3140-3202-9D45-86A4-D99B9043DDED}" type="presParOf" srcId="{570EA62F-96BD-4DBB-BC7A-1557C86574B3}" destId="{0F2C9B12-1A9A-4CF7-97F3-E6E076719717}" srcOrd="0" destOrd="0" presId="urn:microsoft.com/office/officeart/2005/8/layout/hierarchy1"/>
    <dgm:cxn modelId="{282B9F76-1169-764A-8296-F2E77082ECA7}" type="presParOf" srcId="{570EA62F-96BD-4DBB-BC7A-1557C86574B3}" destId="{DED3E19D-2FC2-47B7-94AF-7CE6050106DB}" srcOrd="1" destOrd="0" presId="urn:microsoft.com/office/officeart/2005/8/layout/hierarchy1"/>
    <dgm:cxn modelId="{B0BF61B0-6621-8B44-9560-96D74EA2167E}" type="presParOf" srcId="{C773EBAC-B51C-4A6D-BA3E-CE6B72A5BAE8}" destId="{57C541CB-DAB0-4647-ABB3-1276DC8AAC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CCD5BB-D6EF-45A0-BBDA-4A13C50A01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92F255-7117-46FA-B732-DC979D569ED8}">
      <dgm:prSet phldrT="[Texte]"/>
      <dgm:spPr/>
      <dgm:t>
        <a:bodyPr/>
        <a:lstStyle/>
        <a:p>
          <a:r>
            <a:rPr lang="fr-FR" dirty="0" smtClean="0"/>
            <a:t>Equilibre hydro-électrolytique</a:t>
          </a:r>
          <a:endParaRPr lang="fr-FR" dirty="0"/>
        </a:p>
      </dgm:t>
    </dgm:pt>
    <dgm:pt modelId="{99F5103D-D06E-4610-9AF7-FEE817333798}" type="parTrans" cxnId="{5C2E9119-11C9-49CB-B1B6-390F89433AF6}">
      <dgm:prSet/>
      <dgm:spPr/>
      <dgm:t>
        <a:bodyPr/>
        <a:lstStyle/>
        <a:p>
          <a:endParaRPr lang="fr-FR"/>
        </a:p>
      </dgm:t>
    </dgm:pt>
    <dgm:pt modelId="{3FCD496C-B029-4872-8723-6762BCE7C4B4}" type="sibTrans" cxnId="{5C2E9119-11C9-49CB-B1B6-390F89433AF6}">
      <dgm:prSet/>
      <dgm:spPr/>
      <dgm:t>
        <a:bodyPr/>
        <a:lstStyle/>
        <a:p>
          <a:endParaRPr lang="fr-FR"/>
        </a:p>
      </dgm:t>
    </dgm:pt>
    <dgm:pt modelId="{B7389A61-FC3A-4A62-A745-1EDAD3E880B9}">
      <dgm:prSet phldrT="[Texte]"/>
      <dgm:spPr/>
      <dgm:t>
        <a:bodyPr/>
        <a:lstStyle/>
        <a:p>
          <a:r>
            <a:rPr lang="fr-FR" b="1" dirty="0" smtClean="0"/>
            <a:t>Rétention hydro-sodée.</a:t>
          </a:r>
          <a:endParaRPr lang="fr-FR" b="1" dirty="0"/>
        </a:p>
      </dgm:t>
    </dgm:pt>
    <dgm:pt modelId="{D967C5E3-1924-4CA3-AEDB-D224C2B526AE}" type="parTrans" cxnId="{4C46EF1D-5CC7-444A-B803-21A11655A107}">
      <dgm:prSet/>
      <dgm:spPr/>
      <dgm:t>
        <a:bodyPr/>
        <a:lstStyle/>
        <a:p>
          <a:endParaRPr lang="fr-FR"/>
        </a:p>
      </dgm:t>
    </dgm:pt>
    <dgm:pt modelId="{3D334D6E-E484-4513-8765-5BB201455EDF}" type="sibTrans" cxnId="{4C46EF1D-5CC7-444A-B803-21A11655A107}">
      <dgm:prSet/>
      <dgm:spPr/>
      <dgm:t>
        <a:bodyPr/>
        <a:lstStyle/>
        <a:p>
          <a:endParaRPr lang="fr-FR"/>
        </a:p>
      </dgm:t>
    </dgm:pt>
    <dgm:pt modelId="{E097213B-77A4-4998-B1E3-A70A484FFDB8}">
      <dgm:prSet phldrT="[Texte]"/>
      <dgm:spPr/>
      <dgm:t>
        <a:bodyPr/>
        <a:lstStyle/>
        <a:p>
          <a:r>
            <a:rPr lang="fr-FR" b="1" dirty="0" smtClean="0">
              <a:latin typeface="Franklin Gothic Book"/>
            </a:rPr>
            <a:t>↑</a:t>
          </a:r>
          <a:r>
            <a:rPr lang="fr-FR" b="1" dirty="0" smtClean="0"/>
            <a:t> Excrétion de K+ et H+.</a:t>
          </a:r>
          <a:endParaRPr lang="fr-FR" b="1" dirty="0"/>
        </a:p>
      </dgm:t>
    </dgm:pt>
    <dgm:pt modelId="{A06B1921-6796-4D2A-B90A-CDDF9DC18F24}" type="parTrans" cxnId="{76075317-3D56-4C3A-B393-A0BAE5C2519B}">
      <dgm:prSet/>
      <dgm:spPr/>
      <dgm:t>
        <a:bodyPr/>
        <a:lstStyle/>
        <a:p>
          <a:endParaRPr lang="fr-FR"/>
        </a:p>
      </dgm:t>
    </dgm:pt>
    <dgm:pt modelId="{9D4FB9EC-127B-4D58-8264-DCDD346A19D3}" type="sibTrans" cxnId="{76075317-3D56-4C3A-B393-A0BAE5C2519B}">
      <dgm:prSet/>
      <dgm:spPr/>
      <dgm:t>
        <a:bodyPr/>
        <a:lstStyle/>
        <a:p>
          <a:endParaRPr lang="fr-FR"/>
        </a:p>
      </dgm:t>
    </dgm:pt>
    <dgm:pt modelId="{C10774B9-7437-4A67-8989-E486DC16D86A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Cardio-vasculaire</a:t>
          </a:r>
          <a:endParaRPr lang="fr-FR" b="1" dirty="0">
            <a:solidFill>
              <a:schemeClr val="tx1"/>
            </a:solidFill>
          </a:endParaRPr>
        </a:p>
      </dgm:t>
    </dgm:pt>
    <dgm:pt modelId="{F67DEBE7-87BE-4B41-84BA-2F1836EE4A73}" type="parTrans" cxnId="{E8361480-7FF9-45F1-9AE6-E47B47F247B6}">
      <dgm:prSet/>
      <dgm:spPr/>
      <dgm:t>
        <a:bodyPr/>
        <a:lstStyle/>
        <a:p>
          <a:endParaRPr lang="fr-FR"/>
        </a:p>
      </dgm:t>
    </dgm:pt>
    <dgm:pt modelId="{5ABF8991-DD1A-460E-AF34-67E689018B90}" type="sibTrans" cxnId="{E8361480-7FF9-45F1-9AE6-E47B47F247B6}">
      <dgm:prSet/>
      <dgm:spPr/>
      <dgm:t>
        <a:bodyPr/>
        <a:lstStyle/>
        <a:p>
          <a:endParaRPr lang="fr-FR"/>
        </a:p>
      </dgm:t>
    </dgm:pt>
    <dgm:pt modelId="{4E756FB1-92FC-4A78-BD74-44359FE63087}">
      <dgm:prSet phldrT="[Texte]" phldr="1"/>
      <dgm:spPr/>
      <dgm:t>
        <a:bodyPr/>
        <a:lstStyle/>
        <a:p>
          <a:endParaRPr lang="fr-FR" dirty="0"/>
        </a:p>
      </dgm:t>
    </dgm:pt>
    <dgm:pt modelId="{3B701F5F-E020-43A7-AC39-FA72EDF91B39}" type="parTrans" cxnId="{729A2D1B-DCC6-4105-A1EA-764F8E713BA5}">
      <dgm:prSet/>
      <dgm:spPr/>
      <dgm:t>
        <a:bodyPr/>
        <a:lstStyle/>
        <a:p>
          <a:endParaRPr lang="fr-FR"/>
        </a:p>
      </dgm:t>
    </dgm:pt>
    <dgm:pt modelId="{A3929FA2-6F03-4F24-AB2B-E7E7FAA14638}" type="sibTrans" cxnId="{729A2D1B-DCC6-4105-A1EA-764F8E713BA5}">
      <dgm:prSet/>
      <dgm:spPr/>
      <dgm:t>
        <a:bodyPr/>
        <a:lstStyle/>
        <a:p>
          <a:endParaRPr lang="fr-FR"/>
        </a:p>
      </dgm:t>
    </dgm:pt>
    <dgm:pt modelId="{91854FF9-0F6C-49CF-9F19-BC871B59FBE3}">
      <dgm:prSet phldrT="[Texte]"/>
      <dgm:spPr/>
      <dgm:t>
        <a:bodyPr/>
        <a:lstStyle/>
        <a:p>
          <a:r>
            <a:rPr lang="fr-FR" b="1" dirty="0" smtClean="0"/>
            <a:t>Possibilité d’hypertension</a:t>
          </a:r>
          <a:endParaRPr lang="fr-FR" b="1" dirty="0"/>
        </a:p>
      </dgm:t>
    </dgm:pt>
    <dgm:pt modelId="{FD6183E8-79A5-45A4-87A8-8794C4526F0A}" type="parTrans" cxnId="{56328A9B-4195-49CB-A05B-47D55C3760BF}">
      <dgm:prSet/>
      <dgm:spPr/>
      <dgm:t>
        <a:bodyPr/>
        <a:lstStyle/>
        <a:p>
          <a:endParaRPr lang="fr-FR"/>
        </a:p>
      </dgm:t>
    </dgm:pt>
    <dgm:pt modelId="{4BDB9379-2DE3-4003-A5C0-70E670BF89E1}" type="sibTrans" cxnId="{56328A9B-4195-49CB-A05B-47D55C3760BF}">
      <dgm:prSet/>
      <dgm:spPr/>
      <dgm:t>
        <a:bodyPr/>
        <a:lstStyle/>
        <a:p>
          <a:endParaRPr lang="fr-FR"/>
        </a:p>
      </dgm:t>
    </dgm:pt>
    <dgm:pt modelId="{FFC8BD21-E10B-4E08-A980-3006F7E723B0}" type="pres">
      <dgm:prSet presAssocID="{C3CCD5BB-D6EF-45A0-BBDA-4A13C50A01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CE2388F-90BC-4492-9B1F-C3E05748356E}" type="pres">
      <dgm:prSet presAssocID="{6692F255-7117-46FA-B732-DC979D569ED8}" presName="linNode" presStyleCnt="0"/>
      <dgm:spPr/>
    </dgm:pt>
    <dgm:pt modelId="{7F4EDB53-2704-422E-AA16-25AD7774B4CD}" type="pres">
      <dgm:prSet presAssocID="{6692F255-7117-46FA-B732-DC979D569ED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06E8B9-A700-4A83-8A6A-19C6397CA654}" type="pres">
      <dgm:prSet presAssocID="{6692F255-7117-46FA-B732-DC979D569ED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26E724-8133-44B8-981F-DD8BF51148A9}" type="pres">
      <dgm:prSet presAssocID="{3FCD496C-B029-4872-8723-6762BCE7C4B4}" presName="spacing" presStyleCnt="0"/>
      <dgm:spPr/>
    </dgm:pt>
    <dgm:pt modelId="{16A8957E-1CBE-4BE6-9D66-C89FB292C7D3}" type="pres">
      <dgm:prSet presAssocID="{C10774B9-7437-4A67-8989-E486DC16D86A}" presName="linNode" presStyleCnt="0"/>
      <dgm:spPr/>
    </dgm:pt>
    <dgm:pt modelId="{6BAD2265-2310-4D08-81AD-4109F672B94F}" type="pres">
      <dgm:prSet presAssocID="{C10774B9-7437-4A67-8989-E486DC16D86A}" presName="parentShp" presStyleLbl="node1" presStyleIdx="1" presStyleCnt="2" custScaleX="89655" custScaleY="892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A31ABD-9B8D-43A5-8A61-7E0E33748CAD}" type="pres">
      <dgm:prSet presAssocID="{C10774B9-7437-4A67-8989-E486DC16D86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328A9B-4195-49CB-A05B-47D55C3760BF}" srcId="{C10774B9-7437-4A67-8989-E486DC16D86A}" destId="{91854FF9-0F6C-49CF-9F19-BC871B59FBE3}" srcOrd="1" destOrd="0" parTransId="{FD6183E8-79A5-45A4-87A8-8794C4526F0A}" sibTransId="{4BDB9379-2DE3-4003-A5C0-70E670BF89E1}"/>
    <dgm:cxn modelId="{1C710F37-DADB-FD40-ADD5-21E4246A11EA}" type="presOf" srcId="{C10774B9-7437-4A67-8989-E486DC16D86A}" destId="{6BAD2265-2310-4D08-81AD-4109F672B94F}" srcOrd="0" destOrd="0" presId="urn:microsoft.com/office/officeart/2005/8/layout/vList6"/>
    <dgm:cxn modelId="{BB9B0615-69CD-D540-9E8C-5DC7A3857A0A}" type="presOf" srcId="{C3CCD5BB-D6EF-45A0-BBDA-4A13C50A0149}" destId="{FFC8BD21-E10B-4E08-A980-3006F7E723B0}" srcOrd="0" destOrd="0" presId="urn:microsoft.com/office/officeart/2005/8/layout/vList6"/>
    <dgm:cxn modelId="{0C28DC4D-C17C-8642-8D09-0A8125883A93}" type="presOf" srcId="{91854FF9-0F6C-49CF-9F19-BC871B59FBE3}" destId="{66A31ABD-9B8D-43A5-8A61-7E0E33748CAD}" srcOrd="0" destOrd="1" presId="urn:microsoft.com/office/officeart/2005/8/layout/vList6"/>
    <dgm:cxn modelId="{729A2D1B-DCC6-4105-A1EA-764F8E713BA5}" srcId="{C10774B9-7437-4A67-8989-E486DC16D86A}" destId="{4E756FB1-92FC-4A78-BD74-44359FE63087}" srcOrd="0" destOrd="0" parTransId="{3B701F5F-E020-43A7-AC39-FA72EDF91B39}" sibTransId="{A3929FA2-6F03-4F24-AB2B-E7E7FAA14638}"/>
    <dgm:cxn modelId="{2BF46C70-5502-9440-B254-864D5244ADF1}" type="presOf" srcId="{6692F255-7117-46FA-B732-DC979D569ED8}" destId="{7F4EDB53-2704-422E-AA16-25AD7774B4CD}" srcOrd="0" destOrd="0" presId="urn:microsoft.com/office/officeart/2005/8/layout/vList6"/>
    <dgm:cxn modelId="{4264B8F2-776E-BC48-9790-64D17A7EC174}" type="presOf" srcId="{B7389A61-FC3A-4A62-A745-1EDAD3E880B9}" destId="{0D06E8B9-A700-4A83-8A6A-19C6397CA654}" srcOrd="0" destOrd="0" presId="urn:microsoft.com/office/officeart/2005/8/layout/vList6"/>
    <dgm:cxn modelId="{CD701E34-637A-464E-8CBB-D72F5566655D}" type="presOf" srcId="{4E756FB1-92FC-4A78-BD74-44359FE63087}" destId="{66A31ABD-9B8D-43A5-8A61-7E0E33748CAD}" srcOrd="0" destOrd="0" presId="urn:microsoft.com/office/officeart/2005/8/layout/vList6"/>
    <dgm:cxn modelId="{E8361480-7FF9-45F1-9AE6-E47B47F247B6}" srcId="{C3CCD5BB-D6EF-45A0-BBDA-4A13C50A0149}" destId="{C10774B9-7437-4A67-8989-E486DC16D86A}" srcOrd="1" destOrd="0" parTransId="{F67DEBE7-87BE-4B41-84BA-2F1836EE4A73}" sibTransId="{5ABF8991-DD1A-460E-AF34-67E689018B90}"/>
    <dgm:cxn modelId="{4C46EF1D-5CC7-444A-B803-21A11655A107}" srcId="{6692F255-7117-46FA-B732-DC979D569ED8}" destId="{B7389A61-FC3A-4A62-A745-1EDAD3E880B9}" srcOrd="0" destOrd="0" parTransId="{D967C5E3-1924-4CA3-AEDB-D224C2B526AE}" sibTransId="{3D334D6E-E484-4513-8765-5BB201455EDF}"/>
    <dgm:cxn modelId="{5C2E9119-11C9-49CB-B1B6-390F89433AF6}" srcId="{C3CCD5BB-D6EF-45A0-BBDA-4A13C50A0149}" destId="{6692F255-7117-46FA-B732-DC979D569ED8}" srcOrd="0" destOrd="0" parTransId="{99F5103D-D06E-4610-9AF7-FEE817333798}" sibTransId="{3FCD496C-B029-4872-8723-6762BCE7C4B4}"/>
    <dgm:cxn modelId="{7DDC07DF-E0C6-8C47-9840-4A8396DB1931}" type="presOf" srcId="{E097213B-77A4-4998-B1E3-A70A484FFDB8}" destId="{0D06E8B9-A700-4A83-8A6A-19C6397CA654}" srcOrd="0" destOrd="1" presId="urn:microsoft.com/office/officeart/2005/8/layout/vList6"/>
    <dgm:cxn modelId="{76075317-3D56-4C3A-B393-A0BAE5C2519B}" srcId="{6692F255-7117-46FA-B732-DC979D569ED8}" destId="{E097213B-77A4-4998-B1E3-A70A484FFDB8}" srcOrd="1" destOrd="0" parTransId="{A06B1921-6796-4D2A-B90A-CDDF9DC18F24}" sibTransId="{9D4FB9EC-127B-4D58-8264-DCDD346A19D3}"/>
    <dgm:cxn modelId="{139F7434-E240-404B-B7AF-4EA2EC664DD7}" type="presParOf" srcId="{FFC8BD21-E10B-4E08-A980-3006F7E723B0}" destId="{3CE2388F-90BC-4492-9B1F-C3E05748356E}" srcOrd="0" destOrd="0" presId="urn:microsoft.com/office/officeart/2005/8/layout/vList6"/>
    <dgm:cxn modelId="{AC97FBA2-C6C3-2443-9E00-91285C1E57BA}" type="presParOf" srcId="{3CE2388F-90BC-4492-9B1F-C3E05748356E}" destId="{7F4EDB53-2704-422E-AA16-25AD7774B4CD}" srcOrd="0" destOrd="0" presId="urn:microsoft.com/office/officeart/2005/8/layout/vList6"/>
    <dgm:cxn modelId="{DBDBCB1E-7982-B942-89D5-EA4C9B8AB2F8}" type="presParOf" srcId="{3CE2388F-90BC-4492-9B1F-C3E05748356E}" destId="{0D06E8B9-A700-4A83-8A6A-19C6397CA654}" srcOrd="1" destOrd="0" presId="urn:microsoft.com/office/officeart/2005/8/layout/vList6"/>
    <dgm:cxn modelId="{FD9939F8-CE42-914D-89B0-B50AC9E288F2}" type="presParOf" srcId="{FFC8BD21-E10B-4E08-A980-3006F7E723B0}" destId="{D126E724-8133-44B8-981F-DD8BF51148A9}" srcOrd="1" destOrd="0" presId="urn:microsoft.com/office/officeart/2005/8/layout/vList6"/>
    <dgm:cxn modelId="{EFD79FEB-8CAE-494B-A04C-78EF23DC27A9}" type="presParOf" srcId="{FFC8BD21-E10B-4E08-A980-3006F7E723B0}" destId="{16A8957E-1CBE-4BE6-9D66-C89FB292C7D3}" srcOrd="2" destOrd="0" presId="urn:microsoft.com/office/officeart/2005/8/layout/vList6"/>
    <dgm:cxn modelId="{D1E059CF-73A4-264A-987B-1027FBD445DB}" type="presParOf" srcId="{16A8957E-1CBE-4BE6-9D66-C89FB292C7D3}" destId="{6BAD2265-2310-4D08-81AD-4109F672B94F}" srcOrd="0" destOrd="0" presId="urn:microsoft.com/office/officeart/2005/8/layout/vList6"/>
    <dgm:cxn modelId="{E6876832-C194-4B4D-9DE3-635936EA940E}" type="presParOf" srcId="{16A8957E-1CBE-4BE6-9D66-C89FB292C7D3}" destId="{66A31ABD-9B8D-43A5-8A61-7E0E33748C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DA135A-3A69-41A0-8BA8-405465481E51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FD3E59D-5F1B-4AAC-BB6F-CFC0E8CE1AF5}">
      <dgm:prSet phldrT="[Texte]"/>
      <dgm:spPr/>
      <dgm:t>
        <a:bodyPr/>
        <a:lstStyle/>
        <a:p>
          <a:r>
            <a:rPr lang="fr-FR" dirty="0" smtClean="0"/>
            <a:t>Muscle squelettique</a:t>
          </a:r>
          <a:endParaRPr lang="fr-FR" dirty="0"/>
        </a:p>
      </dgm:t>
    </dgm:pt>
    <dgm:pt modelId="{FDC43E5A-35D4-4872-8443-392CEC02FEC6}" type="parTrans" cxnId="{163C9B84-C4B3-44D5-ADA4-E9D3DB8D873C}">
      <dgm:prSet/>
      <dgm:spPr/>
      <dgm:t>
        <a:bodyPr/>
        <a:lstStyle/>
        <a:p>
          <a:endParaRPr lang="fr-FR"/>
        </a:p>
      </dgm:t>
    </dgm:pt>
    <dgm:pt modelId="{CBB9372C-18D5-4E21-88F5-7ED2AE70138C}" type="sibTrans" cxnId="{163C9B84-C4B3-44D5-ADA4-E9D3DB8D873C}">
      <dgm:prSet/>
      <dgm:spPr/>
      <dgm:t>
        <a:bodyPr/>
        <a:lstStyle/>
        <a:p>
          <a:endParaRPr lang="fr-FR"/>
        </a:p>
      </dgm:t>
    </dgm:pt>
    <dgm:pt modelId="{898D4D25-804C-4BAB-B7D7-2EA923AD7BC6}">
      <dgm:prSet phldrT="[Texte]"/>
      <dgm:spPr/>
      <dgm:t>
        <a:bodyPr/>
        <a:lstStyle/>
        <a:p>
          <a:r>
            <a:rPr lang="fr-FR" b="1" dirty="0" smtClean="0"/>
            <a:t>Fonte musculaire = myopathie stéroïdienne</a:t>
          </a:r>
          <a:endParaRPr lang="fr-FR" b="1" dirty="0"/>
        </a:p>
      </dgm:t>
    </dgm:pt>
    <dgm:pt modelId="{F01D4D52-F763-4D2E-ABF3-0C11BF6B047A}" type="parTrans" cxnId="{6DDDC9B5-0682-48A7-8B37-696978A32C58}">
      <dgm:prSet/>
      <dgm:spPr/>
      <dgm:t>
        <a:bodyPr/>
        <a:lstStyle/>
        <a:p>
          <a:endParaRPr lang="fr-FR"/>
        </a:p>
      </dgm:t>
    </dgm:pt>
    <dgm:pt modelId="{78D3F8B2-2730-45D4-B6E9-05391CF8AB2B}" type="sibTrans" cxnId="{6DDDC9B5-0682-48A7-8B37-696978A32C58}">
      <dgm:prSet/>
      <dgm:spPr/>
      <dgm:t>
        <a:bodyPr/>
        <a:lstStyle/>
        <a:p>
          <a:endParaRPr lang="fr-FR"/>
        </a:p>
      </dgm:t>
    </dgm:pt>
    <dgm:pt modelId="{31DBC571-F371-452A-9CB7-87D37A9AC4A8}">
      <dgm:prSet phldrT="[Texte]" phldr="1"/>
      <dgm:spPr/>
      <dgm:t>
        <a:bodyPr/>
        <a:lstStyle/>
        <a:p>
          <a:endParaRPr lang="fr-FR"/>
        </a:p>
      </dgm:t>
    </dgm:pt>
    <dgm:pt modelId="{782D3DB4-3A2A-4798-80F2-A1FFA5D5C633}" type="parTrans" cxnId="{9D8D09E5-E3B7-4385-868E-C6B54147B636}">
      <dgm:prSet/>
      <dgm:spPr/>
      <dgm:t>
        <a:bodyPr/>
        <a:lstStyle/>
        <a:p>
          <a:endParaRPr lang="fr-FR"/>
        </a:p>
      </dgm:t>
    </dgm:pt>
    <dgm:pt modelId="{37346FAE-BB02-4A79-88F4-9048FEEFE633}" type="sibTrans" cxnId="{9D8D09E5-E3B7-4385-868E-C6B54147B636}">
      <dgm:prSet/>
      <dgm:spPr/>
      <dgm:t>
        <a:bodyPr/>
        <a:lstStyle/>
        <a:p>
          <a:endParaRPr lang="fr-FR"/>
        </a:p>
      </dgm:t>
    </dgm:pt>
    <dgm:pt modelId="{61863A37-4F0C-40D7-B0DA-793212B3A50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SNC</a:t>
          </a:r>
          <a:endParaRPr lang="fr-FR" dirty="0">
            <a:solidFill>
              <a:schemeClr val="tx1"/>
            </a:solidFill>
          </a:endParaRPr>
        </a:p>
      </dgm:t>
    </dgm:pt>
    <dgm:pt modelId="{2BDF1F0F-854B-4F8C-AC82-E1D3CA26D555}" type="parTrans" cxnId="{1DADA008-438F-4FBE-9809-E557284FDD8D}">
      <dgm:prSet/>
      <dgm:spPr/>
      <dgm:t>
        <a:bodyPr/>
        <a:lstStyle/>
        <a:p>
          <a:endParaRPr lang="fr-FR"/>
        </a:p>
      </dgm:t>
    </dgm:pt>
    <dgm:pt modelId="{68D61F46-9611-44E8-96AA-1C2E661E9C6D}" type="sibTrans" cxnId="{1DADA008-438F-4FBE-9809-E557284FDD8D}">
      <dgm:prSet/>
      <dgm:spPr/>
      <dgm:t>
        <a:bodyPr/>
        <a:lstStyle/>
        <a:p>
          <a:endParaRPr lang="fr-FR"/>
        </a:p>
      </dgm:t>
    </dgm:pt>
    <dgm:pt modelId="{8342F7E4-9503-4F57-9016-E85911732118}">
      <dgm:prSet phldrT="[Texte]"/>
      <dgm:spPr/>
      <dgm:t>
        <a:bodyPr/>
        <a:lstStyle/>
        <a:p>
          <a:endParaRPr lang="fr-FR" sz="2300" b="1" dirty="0"/>
        </a:p>
      </dgm:t>
    </dgm:pt>
    <dgm:pt modelId="{185CFB3F-C760-4C49-9304-C42B03306F74}" type="parTrans" cxnId="{79BCBE3B-B591-44CA-8904-219F40117197}">
      <dgm:prSet/>
      <dgm:spPr/>
      <dgm:t>
        <a:bodyPr/>
        <a:lstStyle/>
        <a:p>
          <a:endParaRPr lang="fr-FR"/>
        </a:p>
      </dgm:t>
    </dgm:pt>
    <dgm:pt modelId="{49437EC6-ADF1-4095-9B9B-DD26CBD7189C}" type="sibTrans" cxnId="{79BCBE3B-B591-44CA-8904-219F40117197}">
      <dgm:prSet/>
      <dgm:spPr/>
      <dgm:t>
        <a:bodyPr/>
        <a:lstStyle/>
        <a:p>
          <a:endParaRPr lang="fr-FR"/>
        </a:p>
      </dgm:t>
    </dgm:pt>
    <dgm:pt modelId="{2F2428B0-24A2-41F2-8128-60F816E843D4}">
      <dgm:prSet phldrT="[Texte]" custT="1"/>
      <dgm:spPr/>
      <dgm:t>
        <a:bodyPr/>
        <a:lstStyle/>
        <a:p>
          <a:r>
            <a:rPr lang="fr-FR" sz="2400" b="1" dirty="0" smtClean="0"/>
            <a:t>Effets indirects: effets sur le maintien de la PA,  </a:t>
          </a:r>
          <a:r>
            <a:rPr lang="fr-FR" sz="2400" b="1" dirty="0" err="1" smtClean="0"/>
            <a:t>conc</a:t>
          </a:r>
          <a:r>
            <a:rPr lang="fr-FR" sz="2400" b="1" dirty="0" smtClean="0"/>
            <a:t> en glucose et en électrolytes.</a:t>
          </a:r>
          <a:endParaRPr lang="fr-FR" sz="2400" b="1" dirty="0"/>
        </a:p>
      </dgm:t>
    </dgm:pt>
    <dgm:pt modelId="{6151847E-98EE-49AF-821F-AC2A7CF2CCAB}" type="parTrans" cxnId="{AE5499A0-C21C-43F3-B93A-45C502E8E746}">
      <dgm:prSet/>
      <dgm:spPr/>
      <dgm:t>
        <a:bodyPr/>
        <a:lstStyle/>
        <a:p>
          <a:endParaRPr lang="fr-FR"/>
        </a:p>
      </dgm:t>
    </dgm:pt>
    <dgm:pt modelId="{1B9D4CD4-9666-4AE2-AC69-A5F6AD265C6B}" type="sibTrans" cxnId="{AE5499A0-C21C-43F3-B93A-45C502E8E746}">
      <dgm:prSet/>
      <dgm:spPr/>
      <dgm:t>
        <a:bodyPr/>
        <a:lstStyle/>
        <a:p>
          <a:endParaRPr lang="fr-FR"/>
        </a:p>
      </dgm:t>
    </dgm:pt>
    <dgm:pt modelId="{16E9BF74-E44B-4CFD-B48B-3EDFFD0C1D65}">
      <dgm:prSet phldrT="[Texte]"/>
      <dgm:spPr/>
      <dgm:t>
        <a:bodyPr/>
        <a:lstStyle/>
        <a:p>
          <a:endParaRPr lang="fr-FR" b="1" dirty="0"/>
        </a:p>
      </dgm:t>
    </dgm:pt>
    <dgm:pt modelId="{CD2D7C6C-2EBE-4B33-9D99-4520BF9226CE}" type="parTrans" cxnId="{25E17889-D8FB-464B-934B-6032F00B62A9}">
      <dgm:prSet/>
      <dgm:spPr/>
      <dgm:t>
        <a:bodyPr/>
        <a:lstStyle/>
        <a:p>
          <a:endParaRPr lang="fr-FR"/>
        </a:p>
      </dgm:t>
    </dgm:pt>
    <dgm:pt modelId="{78A6CC5B-24BE-459D-9903-670622AC5CA7}" type="sibTrans" cxnId="{25E17889-D8FB-464B-934B-6032F00B62A9}">
      <dgm:prSet/>
      <dgm:spPr/>
      <dgm:t>
        <a:bodyPr/>
        <a:lstStyle/>
        <a:p>
          <a:endParaRPr lang="fr-FR"/>
        </a:p>
      </dgm:t>
    </dgm:pt>
    <dgm:pt modelId="{5E05D6BD-BA89-452A-BC1F-BB7B4844BE5B}">
      <dgm:prSet phldrT="[Texte]" custT="1"/>
      <dgm:spPr/>
      <dgm:t>
        <a:bodyPr/>
        <a:lstStyle/>
        <a:p>
          <a:r>
            <a:rPr lang="fr-FR" sz="2400" b="1" dirty="0" smtClean="0"/>
            <a:t>Effets directs: </a:t>
          </a:r>
          <a:r>
            <a:rPr lang="fr-FR" sz="2400" b="1" dirty="0" err="1" smtClean="0"/>
            <a:t>Rc</a:t>
          </a:r>
          <a:r>
            <a:rPr lang="fr-FR" sz="2400" b="1" dirty="0" smtClean="0"/>
            <a:t> centraux.  </a:t>
          </a:r>
          <a:endParaRPr lang="fr-FR" sz="2400" b="1" dirty="0"/>
        </a:p>
      </dgm:t>
    </dgm:pt>
    <dgm:pt modelId="{627522DB-8116-4169-8BC6-4E5D789E5CAC}" type="parTrans" cxnId="{234053B4-B085-48C9-9926-2E287BDC3746}">
      <dgm:prSet/>
      <dgm:spPr/>
    </dgm:pt>
    <dgm:pt modelId="{1ED056AA-7F37-448E-BF52-142979B28D50}" type="sibTrans" cxnId="{234053B4-B085-48C9-9926-2E287BDC3746}">
      <dgm:prSet/>
      <dgm:spPr/>
    </dgm:pt>
    <dgm:pt modelId="{F8D2D993-AE2C-4AD8-835D-F259401DC479}" type="pres">
      <dgm:prSet presAssocID="{EADA135A-3A69-41A0-8BA8-405465481E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54F0EFD-65A7-497A-89E8-63EE3702531C}" type="pres">
      <dgm:prSet presAssocID="{6FD3E59D-5F1B-4AAC-BB6F-CFC0E8CE1AF5}" presName="linNode" presStyleCnt="0"/>
      <dgm:spPr/>
    </dgm:pt>
    <dgm:pt modelId="{E021BD40-E232-472A-BB97-9247BDB16D72}" type="pres">
      <dgm:prSet presAssocID="{6FD3E59D-5F1B-4AAC-BB6F-CFC0E8CE1AF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6C308B-495E-4334-BD00-4D1FB8AE46BA}" type="pres">
      <dgm:prSet presAssocID="{6FD3E59D-5F1B-4AAC-BB6F-CFC0E8CE1AF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BBE577-FDDA-4A30-B4BE-BA3DC2FB61FA}" type="pres">
      <dgm:prSet presAssocID="{CBB9372C-18D5-4E21-88F5-7ED2AE70138C}" presName="spacing" presStyleCnt="0"/>
      <dgm:spPr/>
    </dgm:pt>
    <dgm:pt modelId="{50D6880C-DAEC-4A52-8CBE-AFE4148E013B}" type="pres">
      <dgm:prSet presAssocID="{61863A37-4F0C-40D7-B0DA-793212B3A50A}" presName="linNode" presStyleCnt="0"/>
      <dgm:spPr/>
    </dgm:pt>
    <dgm:pt modelId="{84B489DB-050C-4296-9ECA-0D2AED7A37AD}" type="pres">
      <dgm:prSet presAssocID="{61863A37-4F0C-40D7-B0DA-793212B3A50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0DB5C6-A4A8-42D0-BA58-20495D738464}" type="pres">
      <dgm:prSet presAssocID="{61863A37-4F0C-40D7-B0DA-793212B3A50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5499A0-C21C-43F3-B93A-45C502E8E746}" srcId="{61863A37-4F0C-40D7-B0DA-793212B3A50A}" destId="{2F2428B0-24A2-41F2-8128-60F816E843D4}" srcOrd="1" destOrd="0" parTransId="{6151847E-98EE-49AF-821F-AC2A7CF2CCAB}" sibTransId="{1B9D4CD4-9666-4AE2-AC69-A5F6AD265C6B}"/>
    <dgm:cxn modelId="{AD4BFC2E-E338-CE47-A709-12511E225F61}" type="presOf" srcId="{8342F7E4-9503-4F57-9016-E85911732118}" destId="{F90DB5C6-A4A8-42D0-BA58-20495D738464}" srcOrd="0" destOrd="0" presId="urn:microsoft.com/office/officeart/2005/8/layout/vList6"/>
    <dgm:cxn modelId="{6DDDC9B5-0682-48A7-8B37-696978A32C58}" srcId="{6FD3E59D-5F1B-4AAC-BB6F-CFC0E8CE1AF5}" destId="{898D4D25-804C-4BAB-B7D7-2EA923AD7BC6}" srcOrd="1" destOrd="0" parTransId="{F01D4D52-F763-4D2E-ABF3-0C11BF6B047A}" sibTransId="{78D3F8B2-2730-45D4-B6E9-05391CF8AB2B}"/>
    <dgm:cxn modelId="{C7B83193-97FC-514B-A07C-4AC0694F04EC}" type="presOf" srcId="{EADA135A-3A69-41A0-8BA8-405465481E51}" destId="{F8D2D993-AE2C-4AD8-835D-F259401DC479}" srcOrd="0" destOrd="0" presId="urn:microsoft.com/office/officeart/2005/8/layout/vList6"/>
    <dgm:cxn modelId="{163C9B84-C4B3-44D5-ADA4-E9D3DB8D873C}" srcId="{EADA135A-3A69-41A0-8BA8-405465481E51}" destId="{6FD3E59D-5F1B-4AAC-BB6F-CFC0E8CE1AF5}" srcOrd="0" destOrd="0" parTransId="{FDC43E5A-35D4-4872-8443-392CEC02FEC6}" sibTransId="{CBB9372C-18D5-4E21-88F5-7ED2AE70138C}"/>
    <dgm:cxn modelId="{98C87DD3-BB23-944C-84D4-17D731D4340B}" type="presOf" srcId="{5E05D6BD-BA89-452A-BC1F-BB7B4844BE5B}" destId="{F90DB5C6-A4A8-42D0-BA58-20495D738464}" srcOrd="0" destOrd="2" presId="urn:microsoft.com/office/officeart/2005/8/layout/vList6"/>
    <dgm:cxn modelId="{1DADA008-438F-4FBE-9809-E557284FDD8D}" srcId="{EADA135A-3A69-41A0-8BA8-405465481E51}" destId="{61863A37-4F0C-40D7-B0DA-793212B3A50A}" srcOrd="1" destOrd="0" parTransId="{2BDF1F0F-854B-4F8C-AC82-E1D3CA26D555}" sibTransId="{68D61F46-9611-44E8-96AA-1C2E661E9C6D}"/>
    <dgm:cxn modelId="{2C72B6C4-3957-4048-8C2E-79FB0DD758E9}" type="presOf" srcId="{16E9BF74-E44B-4CFD-B48B-3EDFFD0C1D65}" destId="{896C308B-495E-4334-BD00-4D1FB8AE46BA}" srcOrd="0" destOrd="0" presId="urn:microsoft.com/office/officeart/2005/8/layout/vList6"/>
    <dgm:cxn modelId="{79BCBE3B-B591-44CA-8904-219F40117197}" srcId="{61863A37-4F0C-40D7-B0DA-793212B3A50A}" destId="{8342F7E4-9503-4F57-9016-E85911732118}" srcOrd="0" destOrd="0" parTransId="{185CFB3F-C760-4C49-9304-C42B03306F74}" sibTransId="{49437EC6-ADF1-4095-9B9B-DD26CBD7189C}"/>
    <dgm:cxn modelId="{25E17889-D8FB-464B-934B-6032F00B62A9}" srcId="{6FD3E59D-5F1B-4AAC-BB6F-CFC0E8CE1AF5}" destId="{16E9BF74-E44B-4CFD-B48B-3EDFFD0C1D65}" srcOrd="0" destOrd="0" parTransId="{CD2D7C6C-2EBE-4B33-9D99-4520BF9226CE}" sibTransId="{78A6CC5B-24BE-459D-9903-670622AC5CA7}"/>
    <dgm:cxn modelId="{D300603E-75D5-0B41-AAC3-F52A1C8BCC6C}" type="presOf" srcId="{2F2428B0-24A2-41F2-8128-60F816E843D4}" destId="{F90DB5C6-A4A8-42D0-BA58-20495D738464}" srcOrd="0" destOrd="1" presId="urn:microsoft.com/office/officeart/2005/8/layout/vList6"/>
    <dgm:cxn modelId="{234053B4-B085-48C9-9926-2E287BDC3746}" srcId="{61863A37-4F0C-40D7-B0DA-793212B3A50A}" destId="{5E05D6BD-BA89-452A-BC1F-BB7B4844BE5B}" srcOrd="2" destOrd="0" parTransId="{627522DB-8116-4169-8BC6-4E5D789E5CAC}" sibTransId="{1ED056AA-7F37-448E-BF52-142979B28D50}"/>
    <dgm:cxn modelId="{9D8D09E5-E3B7-4385-868E-C6B54147B636}" srcId="{6FD3E59D-5F1B-4AAC-BB6F-CFC0E8CE1AF5}" destId="{31DBC571-F371-452A-9CB7-87D37A9AC4A8}" srcOrd="2" destOrd="0" parTransId="{782D3DB4-3A2A-4798-80F2-A1FFA5D5C633}" sibTransId="{37346FAE-BB02-4A79-88F4-9048FEEFE633}"/>
    <dgm:cxn modelId="{FEAFDFDE-750F-D84C-AA79-BB80457248E7}" type="presOf" srcId="{31DBC571-F371-452A-9CB7-87D37A9AC4A8}" destId="{896C308B-495E-4334-BD00-4D1FB8AE46BA}" srcOrd="0" destOrd="2" presId="urn:microsoft.com/office/officeart/2005/8/layout/vList6"/>
    <dgm:cxn modelId="{92049166-6332-5F40-BC51-54E57E228F48}" type="presOf" srcId="{6FD3E59D-5F1B-4AAC-BB6F-CFC0E8CE1AF5}" destId="{E021BD40-E232-472A-BB97-9247BDB16D72}" srcOrd="0" destOrd="0" presId="urn:microsoft.com/office/officeart/2005/8/layout/vList6"/>
    <dgm:cxn modelId="{4E2037FF-9004-8348-A5B6-DC2EA56B2BFF}" type="presOf" srcId="{898D4D25-804C-4BAB-B7D7-2EA923AD7BC6}" destId="{896C308B-495E-4334-BD00-4D1FB8AE46BA}" srcOrd="0" destOrd="1" presId="urn:microsoft.com/office/officeart/2005/8/layout/vList6"/>
    <dgm:cxn modelId="{C99ED312-FFE7-6C42-B995-D2EFFCBE5677}" type="presOf" srcId="{61863A37-4F0C-40D7-B0DA-793212B3A50A}" destId="{84B489DB-050C-4296-9ECA-0D2AED7A37AD}" srcOrd="0" destOrd="0" presId="urn:microsoft.com/office/officeart/2005/8/layout/vList6"/>
    <dgm:cxn modelId="{AC2335B2-6E14-4442-A15A-D88BB4C7C602}" type="presParOf" srcId="{F8D2D993-AE2C-4AD8-835D-F259401DC479}" destId="{D54F0EFD-65A7-497A-89E8-63EE3702531C}" srcOrd="0" destOrd="0" presId="urn:microsoft.com/office/officeart/2005/8/layout/vList6"/>
    <dgm:cxn modelId="{0913A166-239C-2949-85E7-2C7906F18E38}" type="presParOf" srcId="{D54F0EFD-65A7-497A-89E8-63EE3702531C}" destId="{E021BD40-E232-472A-BB97-9247BDB16D72}" srcOrd="0" destOrd="0" presId="urn:microsoft.com/office/officeart/2005/8/layout/vList6"/>
    <dgm:cxn modelId="{F2261367-7799-A541-8E52-BE68097DB060}" type="presParOf" srcId="{D54F0EFD-65A7-497A-89E8-63EE3702531C}" destId="{896C308B-495E-4334-BD00-4D1FB8AE46BA}" srcOrd="1" destOrd="0" presId="urn:microsoft.com/office/officeart/2005/8/layout/vList6"/>
    <dgm:cxn modelId="{B740432C-B370-BA46-80DC-22D017123F46}" type="presParOf" srcId="{F8D2D993-AE2C-4AD8-835D-F259401DC479}" destId="{F4BBE577-FDDA-4A30-B4BE-BA3DC2FB61FA}" srcOrd="1" destOrd="0" presId="urn:microsoft.com/office/officeart/2005/8/layout/vList6"/>
    <dgm:cxn modelId="{F5F86602-876B-0E41-8CFB-276EA34C5640}" type="presParOf" srcId="{F8D2D993-AE2C-4AD8-835D-F259401DC479}" destId="{50D6880C-DAEC-4A52-8CBE-AFE4148E013B}" srcOrd="2" destOrd="0" presId="urn:microsoft.com/office/officeart/2005/8/layout/vList6"/>
    <dgm:cxn modelId="{DEF316DC-CE5A-9F46-B026-29D5F0FFA1B1}" type="presParOf" srcId="{50D6880C-DAEC-4A52-8CBE-AFE4148E013B}" destId="{84B489DB-050C-4296-9ECA-0D2AED7A37AD}" srcOrd="0" destOrd="0" presId="urn:microsoft.com/office/officeart/2005/8/layout/vList6"/>
    <dgm:cxn modelId="{1D8906F7-366A-8740-976D-64A85850890C}" type="presParOf" srcId="{50D6880C-DAEC-4A52-8CBE-AFE4148E013B}" destId="{F90DB5C6-A4A8-42D0-BA58-20495D7384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5AA015-7960-4A65-8CC5-357FDC3BEEB6}" type="doc">
      <dgm:prSet loTypeId="urn:microsoft.com/office/officeart/2005/8/layout/v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8E4722D8-CDE5-4C76-AC12-B1E995D7C22C}">
      <dgm:prSet phldrT="[Texte]"/>
      <dgm:spPr/>
      <dgm:t>
        <a:bodyPr/>
        <a:lstStyle/>
        <a:p>
          <a:r>
            <a:rPr lang="fr-FR" b="1" dirty="0" smtClean="0"/>
            <a:t>Eléments figurés du sang</a:t>
          </a:r>
          <a:endParaRPr lang="fr-FR" b="1" dirty="0"/>
        </a:p>
      </dgm:t>
    </dgm:pt>
    <dgm:pt modelId="{8073E980-2FE3-4D35-B4FA-F349F9C93784}" type="parTrans" cxnId="{652BEA70-6420-4E33-A28D-83ECCEBCC9FE}">
      <dgm:prSet/>
      <dgm:spPr/>
      <dgm:t>
        <a:bodyPr/>
        <a:lstStyle/>
        <a:p>
          <a:endParaRPr lang="fr-FR"/>
        </a:p>
      </dgm:t>
    </dgm:pt>
    <dgm:pt modelId="{86E03405-9923-48FB-AFF3-CD0C2C5A99EE}" type="sibTrans" cxnId="{652BEA70-6420-4E33-A28D-83ECCEBCC9FE}">
      <dgm:prSet/>
      <dgm:spPr/>
      <dgm:t>
        <a:bodyPr/>
        <a:lstStyle/>
        <a:p>
          <a:endParaRPr lang="fr-FR"/>
        </a:p>
      </dgm:t>
    </dgm:pt>
    <dgm:pt modelId="{2EBCB888-6255-4CD8-87D5-1913A411DB1D}">
      <dgm:prSet phldrT="[Texte]"/>
      <dgm:spPr/>
      <dgm:t>
        <a:bodyPr/>
        <a:lstStyle/>
        <a:p>
          <a:r>
            <a:rPr lang="fr-FR" b="1" dirty="0" smtClean="0"/>
            <a:t>(+) érythropoïèse et thrombopoïèse.</a:t>
          </a:r>
          <a:endParaRPr lang="fr-FR" b="1" dirty="0"/>
        </a:p>
      </dgm:t>
    </dgm:pt>
    <dgm:pt modelId="{43788F67-4796-4DBE-BE09-302115C550CD}" type="parTrans" cxnId="{468542E3-342C-4EDE-AC05-9979E46A9204}">
      <dgm:prSet/>
      <dgm:spPr/>
      <dgm:t>
        <a:bodyPr/>
        <a:lstStyle/>
        <a:p>
          <a:endParaRPr lang="fr-FR"/>
        </a:p>
      </dgm:t>
    </dgm:pt>
    <dgm:pt modelId="{2BB8F444-E5AA-4501-A250-5234D1A8EA86}" type="sibTrans" cxnId="{468542E3-342C-4EDE-AC05-9979E46A9204}">
      <dgm:prSet/>
      <dgm:spPr/>
      <dgm:t>
        <a:bodyPr/>
        <a:lstStyle/>
        <a:p>
          <a:endParaRPr lang="fr-FR"/>
        </a:p>
      </dgm:t>
    </dgm:pt>
    <dgm:pt modelId="{35DE70D7-90B0-4FBB-B218-2817B2031D9D}">
      <dgm:prSet phldrT="[Texte]"/>
      <dgm:spPr/>
      <dgm:t>
        <a:bodyPr/>
        <a:lstStyle/>
        <a:p>
          <a:r>
            <a:rPr lang="fr-FR" b="1" dirty="0" smtClean="0">
              <a:latin typeface="Franklin Gothic Book"/>
            </a:rPr>
            <a:t>↓ </a:t>
          </a:r>
          <a:r>
            <a:rPr lang="fr-FR" b="1" dirty="0" err="1" smtClean="0"/>
            <a:t>nbre</a:t>
          </a:r>
          <a:r>
            <a:rPr lang="fr-FR" b="1" dirty="0" smtClean="0"/>
            <a:t> </a:t>
          </a:r>
          <a:r>
            <a:rPr lang="fr-FR" b="1" dirty="0" err="1" smtClean="0"/>
            <a:t>lymph</a:t>
          </a:r>
          <a:r>
            <a:rPr lang="fr-FR" b="1" dirty="0" smtClean="0"/>
            <a:t>, </a:t>
          </a:r>
          <a:r>
            <a:rPr lang="fr-FR" b="1" dirty="0" err="1" smtClean="0"/>
            <a:t>éosinoph</a:t>
          </a:r>
          <a:r>
            <a:rPr lang="fr-FR" b="1" dirty="0" smtClean="0"/>
            <a:t>,  mono, </a:t>
          </a:r>
          <a:r>
            <a:rPr lang="fr-FR" b="1" dirty="0" err="1" smtClean="0"/>
            <a:t>basoph</a:t>
          </a:r>
          <a:r>
            <a:rPr lang="fr-FR" b="1" dirty="0" smtClean="0"/>
            <a:t>.</a:t>
          </a:r>
          <a:endParaRPr lang="fr-FR" b="1" dirty="0"/>
        </a:p>
      </dgm:t>
    </dgm:pt>
    <dgm:pt modelId="{5EBD6BAA-4141-43AA-9B81-8539CBE9558E}" type="parTrans" cxnId="{B98D4951-E674-4263-8065-813002C3F532}">
      <dgm:prSet/>
      <dgm:spPr/>
      <dgm:t>
        <a:bodyPr/>
        <a:lstStyle/>
        <a:p>
          <a:endParaRPr lang="fr-FR"/>
        </a:p>
      </dgm:t>
    </dgm:pt>
    <dgm:pt modelId="{88DB68BE-AC87-441E-86F7-4E086041D8F1}" type="sibTrans" cxnId="{B98D4951-E674-4263-8065-813002C3F532}">
      <dgm:prSet/>
      <dgm:spPr/>
      <dgm:t>
        <a:bodyPr/>
        <a:lstStyle/>
        <a:p>
          <a:endParaRPr lang="fr-FR"/>
        </a:p>
      </dgm:t>
    </dgm:pt>
    <dgm:pt modelId="{D50A97BB-F769-43B1-8BBC-60D470825725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Croissance et développement</a:t>
          </a:r>
          <a:endParaRPr lang="fr-FR" b="1" dirty="0">
            <a:solidFill>
              <a:schemeClr val="tx1"/>
            </a:solidFill>
          </a:endParaRPr>
        </a:p>
      </dgm:t>
    </dgm:pt>
    <dgm:pt modelId="{B0992AEC-90DE-468F-8592-A191C7A4CFF7}" type="parTrans" cxnId="{20749C5C-530B-4FAE-9CB3-CCAE8963A986}">
      <dgm:prSet/>
      <dgm:spPr/>
      <dgm:t>
        <a:bodyPr/>
        <a:lstStyle/>
        <a:p>
          <a:endParaRPr lang="fr-FR"/>
        </a:p>
      </dgm:t>
    </dgm:pt>
    <dgm:pt modelId="{94350DF3-B1DF-4B7F-A41C-48792A4EE55B}" type="sibTrans" cxnId="{20749C5C-530B-4FAE-9CB3-CCAE8963A986}">
      <dgm:prSet/>
      <dgm:spPr/>
      <dgm:t>
        <a:bodyPr/>
        <a:lstStyle/>
        <a:p>
          <a:endParaRPr lang="fr-FR"/>
        </a:p>
      </dgm:t>
    </dgm:pt>
    <dgm:pt modelId="{A2F52CF3-6FE7-426F-8076-2833F4B125A0}">
      <dgm:prSet phldrT="[Texte]" phldr="1"/>
      <dgm:spPr/>
      <dgm:t>
        <a:bodyPr/>
        <a:lstStyle/>
        <a:p>
          <a:endParaRPr lang="fr-FR"/>
        </a:p>
      </dgm:t>
    </dgm:pt>
    <dgm:pt modelId="{26A7AC39-7C6D-4A73-9BEB-B76F08EBF8BD}" type="parTrans" cxnId="{FB623407-5B65-45B0-9812-6BD5A7D9BC94}">
      <dgm:prSet/>
      <dgm:spPr/>
      <dgm:t>
        <a:bodyPr/>
        <a:lstStyle/>
        <a:p>
          <a:endParaRPr lang="fr-FR"/>
        </a:p>
      </dgm:t>
    </dgm:pt>
    <dgm:pt modelId="{6AAACE4B-CDB0-4B5E-8852-1264B32B9FDF}" type="sibTrans" cxnId="{FB623407-5B65-45B0-9812-6BD5A7D9BC94}">
      <dgm:prSet/>
      <dgm:spPr/>
      <dgm:t>
        <a:bodyPr/>
        <a:lstStyle/>
        <a:p>
          <a:endParaRPr lang="fr-FR"/>
        </a:p>
      </dgm:t>
    </dgm:pt>
    <dgm:pt modelId="{E58C46AF-33E9-4B7B-986B-225C8DFCF569}">
      <dgm:prSet phldrT="[Texte]"/>
      <dgm:spPr/>
      <dgm:t>
        <a:bodyPr/>
        <a:lstStyle/>
        <a:p>
          <a:r>
            <a:rPr lang="fr-FR" b="1" dirty="0" smtClean="0"/>
            <a:t>Chez l’enfant: interruption de la croissance.</a:t>
          </a:r>
          <a:endParaRPr lang="fr-FR" b="1" dirty="0"/>
        </a:p>
      </dgm:t>
    </dgm:pt>
    <dgm:pt modelId="{E5672EE4-B5C4-4DBE-892D-FAB3DF90DC5C}" type="parTrans" cxnId="{8A733AF5-0777-4213-8CA0-8AFFC7015E58}">
      <dgm:prSet/>
      <dgm:spPr/>
      <dgm:t>
        <a:bodyPr/>
        <a:lstStyle/>
        <a:p>
          <a:endParaRPr lang="fr-FR"/>
        </a:p>
      </dgm:t>
    </dgm:pt>
    <dgm:pt modelId="{5E758BBA-E029-4F2C-8B8F-A2C741100264}" type="sibTrans" cxnId="{8A733AF5-0777-4213-8CA0-8AFFC7015E58}">
      <dgm:prSet/>
      <dgm:spPr/>
      <dgm:t>
        <a:bodyPr/>
        <a:lstStyle/>
        <a:p>
          <a:endParaRPr lang="fr-FR"/>
        </a:p>
      </dgm:t>
    </dgm:pt>
    <dgm:pt modelId="{774550C6-7747-4C97-B3C5-29715E4C2C5B}">
      <dgm:prSet phldrT="[Texte]"/>
      <dgm:spPr/>
      <dgm:t>
        <a:bodyPr/>
        <a:lstStyle/>
        <a:p>
          <a:r>
            <a:rPr lang="fr-FR" b="1" dirty="0" smtClean="0"/>
            <a:t> </a:t>
          </a:r>
          <a:r>
            <a:rPr lang="fr-FR" b="1" dirty="0" smtClean="0">
              <a:latin typeface="Franklin Gothic Book"/>
            </a:rPr>
            <a:t>↑</a:t>
          </a:r>
          <a:r>
            <a:rPr lang="fr-FR" b="1" dirty="0" smtClean="0"/>
            <a:t> des leucocytes polynucléaires .</a:t>
          </a:r>
          <a:endParaRPr lang="fr-FR" b="1" dirty="0"/>
        </a:p>
      </dgm:t>
    </dgm:pt>
    <dgm:pt modelId="{E1D48FC4-610D-40AB-9915-AFA29643EEA8}" type="parTrans" cxnId="{CFECE6FF-8AB0-45B5-9B7C-7222013E67F5}">
      <dgm:prSet/>
      <dgm:spPr/>
      <dgm:t>
        <a:bodyPr/>
        <a:lstStyle/>
        <a:p>
          <a:endParaRPr lang="fr-FR"/>
        </a:p>
      </dgm:t>
    </dgm:pt>
    <dgm:pt modelId="{D09A2776-83B8-47D0-952E-3045A16558D2}" type="sibTrans" cxnId="{CFECE6FF-8AB0-45B5-9B7C-7222013E67F5}">
      <dgm:prSet/>
      <dgm:spPr/>
      <dgm:t>
        <a:bodyPr/>
        <a:lstStyle/>
        <a:p>
          <a:endParaRPr lang="fr-FR"/>
        </a:p>
      </dgm:t>
    </dgm:pt>
    <dgm:pt modelId="{D6749257-46BF-4D6C-977A-8D853051868F}" type="pres">
      <dgm:prSet presAssocID="{5F5AA015-7960-4A65-8CC5-357FDC3BEE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BD42B90-B311-4F58-B61E-06E503AFF11E}" type="pres">
      <dgm:prSet presAssocID="{8E4722D8-CDE5-4C76-AC12-B1E995D7C22C}" presName="linNode" presStyleCnt="0"/>
      <dgm:spPr/>
    </dgm:pt>
    <dgm:pt modelId="{DD852516-108D-450B-AB52-AF7A602F637A}" type="pres">
      <dgm:prSet presAssocID="{8E4722D8-CDE5-4C76-AC12-B1E995D7C22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B63E94-7FF8-4A9C-BB36-8F5BEFBF1159}" type="pres">
      <dgm:prSet presAssocID="{8E4722D8-CDE5-4C76-AC12-B1E995D7C22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9E32D8-B54D-4F0F-AE2F-05F4252437B1}" type="pres">
      <dgm:prSet presAssocID="{86E03405-9923-48FB-AFF3-CD0C2C5A99EE}" presName="spacing" presStyleCnt="0"/>
      <dgm:spPr/>
    </dgm:pt>
    <dgm:pt modelId="{17B15BE2-73FD-4626-9FDA-416CD9DC21C6}" type="pres">
      <dgm:prSet presAssocID="{D50A97BB-F769-43B1-8BBC-60D470825725}" presName="linNode" presStyleCnt="0"/>
      <dgm:spPr/>
    </dgm:pt>
    <dgm:pt modelId="{2B3CC7B8-3EB3-4A97-9341-1FF2DB29B9E3}" type="pres">
      <dgm:prSet presAssocID="{D50A97BB-F769-43B1-8BBC-60D47082572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356A1F-1E3C-4C4F-8670-1F17FEF1D72B}" type="pres">
      <dgm:prSet presAssocID="{D50A97BB-F769-43B1-8BBC-60D47082572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8D4951-E674-4263-8065-813002C3F532}" srcId="{8E4722D8-CDE5-4C76-AC12-B1E995D7C22C}" destId="{35DE70D7-90B0-4FBB-B218-2817B2031D9D}" srcOrd="1" destOrd="0" parTransId="{5EBD6BAA-4141-43AA-9B81-8539CBE9558E}" sibTransId="{88DB68BE-AC87-441E-86F7-4E086041D8F1}"/>
    <dgm:cxn modelId="{C9BDD5A1-4033-3B4A-8D88-27DCDF97164D}" type="presOf" srcId="{D50A97BB-F769-43B1-8BBC-60D470825725}" destId="{2B3CC7B8-3EB3-4A97-9341-1FF2DB29B9E3}" srcOrd="0" destOrd="0" presId="urn:microsoft.com/office/officeart/2005/8/layout/vList6"/>
    <dgm:cxn modelId="{691FE38A-1C32-554D-9082-DF89C7BDBD2E}" type="presOf" srcId="{A2F52CF3-6FE7-426F-8076-2833F4B125A0}" destId="{D1356A1F-1E3C-4C4F-8670-1F17FEF1D72B}" srcOrd="0" destOrd="0" presId="urn:microsoft.com/office/officeart/2005/8/layout/vList6"/>
    <dgm:cxn modelId="{CFECE6FF-8AB0-45B5-9B7C-7222013E67F5}" srcId="{8E4722D8-CDE5-4C76-AC12-B1E995D7C22C}" destId="{774550C6-7747-4C97-B3C5-29715E4C2C5B}" srcOrd="2" destOrd="0" parTransId="{E1D48FC4-610D-40AB-9915-AFA29643EEA8}" sibTransId="{D09A2776-83B8-47D0-952E-3045A16558D2}"/>
    <dgm:cxn modelId="{9D897AD7-B15E-8248-9EFC-A5B4869C533E}" type="presOf" srcId="{774550C6-7747-4C97-B3C5-29715E4C2C5B}" destId="{D6B63E94-7FF8-4A9C-BB36-8F5BEFBF1159}" srcOrd="0" destOrd="2" presId="urn:microsoft.com/office/officeart/2005/8/layout/vList6"/>
    <dgm:cxn modelId="{4DE21165-A9EE-0E49-B9A3-FF3F06C2CF2B}" type="presOf" srcId="{5F5AA015-7960-4A65-8CC5-357FDC3BEEB6}" destId="{D6749257-46BF-4D6C-977A-8D853051868F}" srcOrd="0" destOrd="0" presId="urn:microsoft.com/office/officeart/2005/8/layout/vList6"/>
    <dgm:cxn modelId="{D112C9F8-1A44-8E40-B84B-0FB990D8F747}" type="presOf" srcId="{8E4722D8-CDE5-4C76-AC12-B1E995D7C22C}" destId="{DD852516-108D-450B-AB52-AF7A602F637A}" srcOrd="0" destOrd="0" presId="urn:microsoft.com/office/officeart/2005/8/layout/vList6"/>
    <dgm:cxn modelId="{20749C5C-530B-4FAE-9CB3-CCAE8963A986}" srcId="{5F5AA015-7960-4A65-8CC5-357FDC3BEEB6}" destId="{D50A97BB-F769-43B1-8BBC-60D470825725}" srcOrd="1" destOrd="0" parTransId="{B0992AEC-90DE-468F-8592-A191C7A4CFF7}" sibTransId="{94350DF3-B1DF-4B7F-A41C-48792A4EE55B}"/>
    <dgm:cxn modelId="{8A733AF5-0777-4213-8CA0-8AFFC7015E58}" srcId="{D50A97BB-F769-43B1-8BBC-60D470825725}" destId="{E58C46AF-33E9-4B7B-986B-225C8DFCF569}" srcOrd="1" destOrd="0" parTransId="{E5672EE4-B5C4-4DBE-892D-FAB3DF90DC5C}" sibTransId="{5E758BBA-E029-4F2C-8B8F-A2C741100264}"/>
    <dgm:cxn modelId="{2493A81A-03E4-A04B-B53F-E4445E48DAEF}" type="presOf" srcId="{35DE70D7-90B0-4FBB-B218-2817B2031D9D}" destId="{D6B63E94-7FF8-4A9C-BB36-8F5BEFBF1159}" srcOrd="0" destOrd="1" presId="urn:microsoft.com/office/officeart/2005/8/layout/vList6"/>
    <dgm:cxn modelId="{468542E3-342C-4EDE-AC05-9979E46A9204}" srcId="{8E4722D8-CDE5-4C76-AC12-B1E995D7C22C}" destId="{2EBCB888-6255-4CD8-87D5-1913A411DB1D}" srcOrd="0" destOrd="0" parTransId="{43788F67-4796-4DBE-BE09-302115C550CD}" sibTransId="{2BB8F444-E5AA-4501-A250-5234D1A8EA86}"/>
    <dgm:cxn modelId="{71D3CF83-99FA-C945-AE40-C0CC884CA6BB}" type="presOf" srcId="{E58C46AF-33E9-4B7B-986B-225C8DFCF569}" destId="{D1356A1F-1E3C-4C4F-8670-1F17FEF1D72B}" srcOrd="0" destOrd="1" presId="urn:microsoft.com/office/officeart/2005/8/layout/vList6"/>
    <dgm:cxn modelId="{FB623407-5B65-45B0-9812-6BD5A7D9BC94}" srcId="{D50A97BB-F769-43B1-8BBC-60D470825725}" destId="{A2F52CF3-6FE7-426F-8076-2833F4B125A0}" srcOrd="0" destOrd="0" parTransId="{26A7AC39-7C6D-4A73-9BEB-B76F08EBF8BD}" sibTransId="{6AAACE4B-CDB0-4B5E-8852-1264B32B9FDF}"/>
    <dgm:cxn modelId="{632967AF-21AF-5C4B-A597-0558D8D226F4}" type="presOf" srcId="{2EBCB888-6255-4CD8-87D5-1913A411DB1D}" destId="{D6B63E94-7FF8-4A9C-BB36-8F5BEFBF1159}" srcOrd="0" destOrd="0" presId="urn:microsoft.com/office/officeart/2005/8/layout/vList6"/>
    <dgm:cxn modelId="{652BEA70-6420-4E33-A28D-83ECCEBCC9FE}" srcId="{5F5AA015-7960-4A65-8CC5-357FDC3BEEB6}" destId="{8E4722D8-CDE5-4C76-AC12-B1E995D7C22C}" srcOrd="0" destOrd="0" parTransId="{8073E980-2FE3-4D35-B4FA-F349F9C93784}" sibTransId="{86E03405-9923-48FB-AFF3-CD0C2C5A99EE}"/>
    <dgm:cxn modelId="{B62B7790-E8BD-D044-BF12-7FF9262A410C}" type="presParOf" srcId="{D6749257-46BF-4D6C-977A-8D853051868F}" destId="{7BD42B90-B311-4F58-B61E-06E503AFF11E}" srcOrd="0" destOrd="0" presId="urn:microsoft.com/office/officeart/2005/8/layout/vList6"/>
    <dgm:cxn modelId="{376564A8-891E-2749-9B98-7F68D40E0723}" type="presParOf" srcId="{7BD42B90-B311-4F58-B61E-06E503AFF11E}" destId="{DD852516-108D-450B-AB52-AF7A602F637A}" srcOrd="0" destOrd="0" presId="urn:microsoft.com/office/officeart/2005/8/layout/vList6"/>
    <dgm:cxn modelId="{FACD6F89-3EAF-584A-8BA4-DC35D89C81F3}" type="presParOf" srcId="{7BD42B90-B311-4F58-B61E-06E503AFF11E}" destId="{D6B63E94-7FF8-4A9C-BB36-8F5BEFBF1159}" srcOrd="1" destOrd="0" presId="urn:microsoft.com/office/officeart/2005/8/layout/vList6"/>
    <dgm:cxn modelId="{E7D78D61-3023-044C-B236-3385C3A8ADA2}" type="presParOf" srcId="{D6749257-46BF-4D6C-977A-8D853051868F}" destId="{099E32D8-B54D-4F0F-AE2F-05F4252437B1}" srcOrd="1" destOrd="0" presId="urn:microsoft.com/office/officeart/2005/8/layout/vList6"/>
    <dgm:cxn modelId="{91C8A9D0-95F9-AF47-95CB-D9FD21818D64}" type="presParOf" srcId="{D6749257-46BF-4D6C-977A-8D853051868F}" destId="{17B15BE2-73FD-4626-9FDA-416CD9DC21C6}" srcOrd="2" destOrd="0" presId="urn:microsoft.com/office/officeart/2005/8/layout/vList6"/>
    <dgm:cxn modelId="{1980BDEB-FC29-3E4A-8308-888AD5CD01FD}" type="presParOf" srcId="{17B15BE2-73FD-4626-9FDA-416CD9DC21C6}" destId="{2B3CC7B8-3EB3-4A97-9341-1FF2DB29B9E3}" srcOrd="0" destOrd="0" presId="urn:microsoft.com/office/officeart/2005/8/layout/vList6"/>
    <dgm:cxn modelId="{BF65CD0D-D4B1-5A49-AD17-D6AF191340E1}" type="presParOf" srcId="{17B15BE2-73FD-4626-9FDA-416CD9DC21C6}" destId="{D1356A1F-1E3C-4C4F-8670-1F17FEF1D7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5C9AA3-2D40-4F4E-86D3-69A46920708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7CB36A-8E9C-47E4-B774-5F29479A4772}">
      <dgm:prSet phldrT="[Texte]"/>
      <dgm:spPr/>
      <dgm:t>
        <a:bodyPr/>
        <a:lstStyle/>
        <a:p>
          <a:r>
            <a:rPr lang="fr-FR" dirty="0" smtClean="0"/>
            <a:t>Système endocrinien</a:t>
          </a:r>
          <a:endParaRPr lang="fr-FR" dirty="0"/>
        </a:p>
      </dgm:t>
    </dgm:pt>
    <dgm:pt modelId="{53F4266A-60E4-4337-B9B4-18D214FA1919}" type="parTrans" cxnId="{56831B78-4F82-44D6-9678-979CFEEC7162}">
      <dgm:prSet/>
      <dgm:spPr/>
      <dgm:t>
        <a:bodyPr/>
        <a:lstStyle/>
        <a:p>
          <a:endParaRPr lang="fr-FR"/>
        </a:p>
      </dgm:t>
    </dgm:pt>
    <dgm:pt modelId="{C0B58B43-3F0D-46A8-B1EB-8CC2A630DEA6}" type="sibTrans" cxnId="{56831B78-4F82-44D6-9678-979CFEEC7162}">
      <dgm:prSet/>
      <dgm:spPr/>
      <dgm:t>
        <a:bodyPr/>
        <a:lstStyle/>
        <a:p>
          <a:endParaRPr lang="fr-FR"/>
        </a:p>
      </dgm:t>
    </dgm:pt>
    <dgm:pt modelId="{342B2A69-062A-4CA1-BC6E-C5C3B4951497}">
      <dgm:prSet phldrT="[Texte]" custT="1"/>
      <dgm:spPr/>
      <dgm:t>
        <a:bodyPr/>
        <a:lstStyle/>
        <a:p>
          <a:r>
            <a:rPr lang="fr-FR" sz="2400" b="1" dirty="0" smtClean="0"/>
            <a:t>Réponse de la FSH et LH à la LHRH perturbée.</a:t>
          </a:r>
          <a:endParaRPr lang="fr-FR" sz="2400" b="1" dirty="0"/>
        </a:p>
      </dgm:t>
    </dgm:pt>
    <dgm:pt modelId="{301FC1FB-3D82-4AD7-87A2-56E55E3DB132}" type="sibTrans" cxnId="{8E7D445F-24CE-41A8-8019-2D0C52A2BE39}">
      <dgm:prSet/>
      <dgm:spPr/>
      <dgm:t>
        <a:bodyPr/>
        <a:lstStyle/>
        <a:p>
          <a:endParaRPr lang="fr-FR"/>
        </a:p>
      </dgm:t>
    </dgm:pt>
    <dgm:pt modelId="{E21F6590-3474-41F4-B900-E9CDEAE98FB1}" type="parTrans" cxnId="{8E7D445F-24CE-41A8-8019-2D0C52A2BE39}">
      <dgm:prSet/>
      <dgm:spPr/>
      <dgm:t>
        <a:bodyPr/>
        <a:lstStyle/>
        <a:p>
          <a:endParaRPr lang="fr-FR"/>
        </a:p>
      </dgm:t>
    </dgm:pt>
    <dgm:pt modelId="{BBD681D4-2B6E-4751-9E38-112510F87E71}">
      <dgm:prSet phldrT="[Texte]" custT="1"/>
      <dgm:spPr/>
      <dgm:t>
        <a:bodyPr/>
        <a:lstStyle/>
        <a:p>
          <a:r>
            <a:rPr lang="fr-FR" sz="2400" b="1" dirty="0" smtClean="0"/>
            <a:t>Synthèse des stéroïdes sexuels inhibée.</a:t>
          </a:r>
          <a:endParaRPr lang="fr-FR" sz="2400" b="1" dirty="0"/>
        </a:p>
      </dgm:t>
    </dgm:pt>
    <dgm:pt modelId="{B1CC5505-F9BC-4E57-9DBA-17339B5EA417}" type="sibTrans" cxnId="{C09A8832-AB31-4249-B7A2-5F58EAC3816B}">
      <dgm:prSet/>
      <dgm:spPr/>
      <dgm:t>
        <a:bodyPr/>
        <a:lstStyle/>
        <a:p>
          <a:endParaRPr lang="fr-FR"/>
        </a:p>
      </dgm:t>
    </dgm:pt>
    <dgm:pt modelId="{CB7100B4-C7A0-4858-A018-2029B5D76752}" type="parTrans" cxnId="{C09A8832-AB31-4249-B7A2-5F58EAC3816B}">
      <dgm:prSet/>
      <dgm:spPr/>
      <dgm:t>
        <a:bodyPr/>
        <a:lstStyle/>
        <a:p>
          <a:endParaRPr lang="fr-FR"/>
        </a:p>
      </dgm:t>
    </dgm:pt>
    <dgm:pt modelId="{274F884B-9095-4407-9D43-6EA2DDC9ED45}">
      <dgm:prSet phldrT="[Texte]" custT="1"/>
      <dgm:spPr/>
      <dgm:t>
        <a:bodyPr/>
        <a:lstStyle/>
        <a:p>
          <a:r>
            <a:rPr lang="fr-FR" sz="2400" b="1" dirty="0" smtClean="0"/>
            <a:t>Synthèse de prolactine inhibée.</a:t>
          </a:r>
          <a:endParaRPr lang="fr-FR" sz="2400" b="1" dirty="0"/>
        </a:p>
      </dgm:t>
    </dgm:pt>
    <dgm:pt modelId="{DE92C35E-9ACB-4AFE-B4F7-16FF20284BD7}" type="sibTrans" cxnId="{435B1119-0F34-4A73-BD63-C2274A53357F}">
      <dgm:prSet/>
      <dgm:spPr/>
      <dgm:t>
        <a:bodyPr/>
        <a:lstStyle/>
        <a:p>
          <a:endParaRPr lang="fr-FR"/>
        </a:p>
      </dgm:t>
    </dgm:pt>
    <dgm:pt modelId="{BA39EC95-26E3-462B-A156-F394A6E0CA53}" type="parTrans" cxnId="{435B1119-0F34-4A73-BD63-C2274A53357F}">
      <dgm:prSet/>
      <dgm:spPr/>
      <dgm:t>
        <a:bodyPr/>
        <a:lstStyle/>
        <a:p>
          <a:endParaRPr lang="fr-FR"/>
        </a:p>
      </dgm:t>
    </dgm:pt>
    <dgm:pt modelId="{CA8A39D7-93C9-47E7-916B-1E1130A0B603}">
      <dgm:prSet phldrT="[Texte]" custT="1"/>
      <dgm:spPr/>
      <dgm:t>
        <a:bodyPr/>
        <a:lstStyle/>
        <a:p>
          <a:r>
            <a:rPr lang="fr-FR" sz="2400" b="1" dirty="0" smtClean="0">
              <a:latin typeface="Franklin Gothic Book"/>
            </a:rPr>
            <a:t>↑</a:t>
          </a:r>
          <a:r>
            <a:rPr lang="fr-FR" sz="2400" b="1" dirty="0" smtClean="0"/>
            <a:t> Synthèse de la </a:t>
          </a:r>
          <a:r>
            <a:rPr lang="fr-FR" sz="2400" b="1" dirty="0" err="1" smtClean="0"/>
            <a:t>thyroxin</a:t>
          </a:r>
          <a:r>
            <a:rPr lang="fr-FR" sz="2400" b="1" dirty="0" smtClean="0"/>
            <a:t> </a:t>
          </a:r>
          <a:r>
            <a:rPr lang="fr-FR" sz="2400" b="1" dirty="0" err="1" smtClean="0"/>
            <a:t>binding</a:t>
          </a:r>
          <a:r>
            <a:rPr lang="fr-FR" sz="2400" b="1" dirty="0" smtClean="0"/>
            <a:t> globulin.</a:t>
          </a:r>
          <a:endParaRPr lang="fr-FR" sz="2400" b="1" dirty="0"/>
        </a:p>
      </dgm:t>
    </dgm:pt>
    <dgm:pt modelId="{0DF240FF-607F-4DE5-8176-AEFDE4B49C52}" type="sibTrans" cxnId="{E6D30CBC-D037-44F8-AE6C-EB494E3FE023}">
      <dgm:prSet/>
      <dgm:spPr/>
      <dgm:t>
        <a:bodyPr/>
        <a:lstStyle/>
        <a:p>
          <a:endParaRPr lang="fr-FR"/>
        </a:p>
      </dgm:t>
    </dgm:pt>
    <dgm:pt modelId="{46DC0532-002A-4DBA-8871-B17F9E0792EE}" type="parTrans" cxnId="{E6D30CBC-D037-44F8-AE6C-EB494E3FE023}">
      <dgm:prSet/>
      <dgm:spPr/>
      <dgm:t>
        <a:bodyPr/>
        <a:lstStyle/>
        <a:p>
          <a:endParaRPr lang="fr-FR"/>
        </a:p>
      </dgm:t>
    </dgm:pt>
    <dgm:pt modelId="{DF952478-6735-4D1B-A87E-D68BB1FEDCAF}">
      <dgm:prSet phldrT="[Texte]" custT="1"/>
      <dgm:spPr/>
      <dgm:t>
        <a:bodyPr/>
        <a:lstStyle/>
        <a:p>
          <a:r>
            <a:rPr lang="fr-FR" sz="2400" b="1" dirty="0" smtClean="0"/>
            <a:t>Conversion périph de la T4 en T3 inhibée.</a:t>
          </a:r>
          <a:endParaRPr lang="fr-FR" sz="2400" b="1" dirty="0"/>
        </a:p>
      </dgm:t>
    </dgm:pt>
    <dgm:pt modelId="{CC68A817-3FC3-483B-8835-D4D99B9F2CDC}" type="sibTrans" cxnId="{D05524CA-4E0D-4A55-AE3A-57C585A8725A}">
      <dgm:prSet/>
      <dgm:spPr/>
      <dgm:t>
        <a:bodyPr/>
        <a:lstStyle/>
        <a:p>
          <a:endParaRPr lang="fr-FR"/>
        </a:p>
      </dgm:t>
    </dgm:pt>
    <dgm:pt modelId="{6C9F1CD2-ADE0-444B-BFE0-B14A2F8F2A8B}" type="parTrans" cxnId="{D05524CA-4E0D-4A55-AE3A-57C585A8725A}">
      <dgm:prSet/>
      <dgm:spPr/>
      <dgm:t>
        <a:bodyPr/>
        <a:lstStyle/>
        <a:p>
          <a:endParaRPr lang="fr-FR"/>
        </a:p>
      </dgm:t>
    </dgm:pt>
    <dgm:pt modelId="{28CE8D3E-DB18-44CD-BEE5-85A0940A953F}">
      <dgm:prSet phldrT="[Texte]" custT="1"/>
      <dgm:spPr/>
      <dgm:t>
        <a:bodyPr/>
        <a:lstStyle/>
        <a:p>
          <a:r>
            <a:rPr lang="fr-FR" sz="2400" b="1" dirty="0" smtClean="0"/>
            <a:t>Réponse de la TSH à la TRH perturbée.</a:t>
          </a:r>
          <a:endParaRPr lang="fr-FR" sz="2400" b="1" dirty="0"/>
        </a:p>
      </dgm:t>
    </dgm:pt>
    <dgm:pt modelId="{83F1DC35-F3D7-402E-BD92-6DC20E40F8A8}" type="sibTrans" cxnId="{40424A8D-F8A2-4148-9E07-CA26DF9C08FD}">
      <dgm:prSet/>
      <dgm:spPr/>
      <dgm:t>
        <a:bodyPr/>
        <a:lstStyle/>
        <a:p>
          <a:endParaRPr lang="fr-FR"/>
        </a:p>
      </dgm:t>
    </dgm:pt>
    <dgm:pt modelId="{456D2470-D39C-4D73-AA6D-90DC0B0164FB}" type="parTrans" cxnId="{40424A8D-F8A2-4148-9E07-CA26DF9C08FD}">
      <dgm:prSet/>
      <dgm:spPr/>
      <dgm:t>
        <a:bodyPr/>
        <a:lstStyle/>
        <a:p>
          <a:endParaRPr lang="fr-FR"/>
        </a:p>
      </dgm:t>
    </dgm:pt>
    <dgm:pt modelId="{9FA5F040-0567-4E0F-96DC-497D20DA1240}" type="pres">
      <dgm:prSet presAssocID="{D85C9AA3-2D40-4F4E-86D3-69A4692070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998815E-59CA-479D-8FF5-4E3A39025DB9}" type="pres">
      <dgm:prSet presAssocID="{6E7CB36A-8E9C-47E4-B774-5F29479A4772}" presName="linNode" presStyleCnt="0"/>
      <dgm:spPr/>
    </dgm:pt>
    <dgm:pt modelId="{FCC17F1F-C42B-4946-ADF3-81AC22FEC929}" type="pres">
      <dgm:prSet presAssocID="{6E7CB36A-8E9C-47E4-B774-5F29479A4772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E3B477-11AC-40F3-9ACA-AB01E2E8042F}" type="pres">
      <dgm:prSet presAssocID="{6E7CB36A-8E9C-47E4-B774-5F29479A4772}" presName="childShp" presStyleLbl="bgAccFollowNode1" presStyleIdx="0" presStyleCnt="1" custScaleX="97245" custScaleY="117977" custLinFactNeighborX="14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BAE488-0E29-0849-BA67-A850891EE7C6}" type="presOf" srcId="{342B2A69-062A-4CA1-BC6E-C5C3B4951497}" destId="{87E3B477-11AC-40F3-9ACA-AB01E2E8042F}" srcOrd="0" destOrd="5" presId="urn:microsoft.com/office/officeart/2005/8/layout/vList6"/>
    <dgm:cxn modelId="{E8CC4594-EC6E-F64B-8E5E-655CAF0D0572}" type="presOf" srcId="{DF952478-6735-4D1B-A87E-D68BB1FEDCAF}" destId="{87E3B477-11AC-40F3-9ACA-AB01E2E8042F}" srcOrd="0" destOrd="1" presId="urn:microsoft.com/office/officeart/2005/8/layout/vList6"/>
    <dgm:cxn modelId="{40424A8D-F8A2-4148-9E07-CA26DF9C08FD}" srcId="{6E7CB36A-8E9C-47E4-B774-5F29479A4772}" destId="{28CE8D3E-DB18-44CD-BEE5-85A0940A953F}" srcOrd="0" destOrd="0" parTransId="{456D2470-D39C-4D73-AA6D-90DC0B0164FB}" sibTransId="{83F1DC35-F3D7-402E-BD92-6DC20E40F8A8}"/>
    <dgm:cxn modelId="{67EE0A1B-A880-EB45-A454-F88D12151E64}" type="presOf" srcId="{D85C9AA3-2D40-4F4E-86D3-69A469207082}" destId="{9FA5F040-0567-4E0F-96DC-497D20DA1240}" srcOrd="0" destOrd="0" presId="urn:microsoft.com/office/officeart/2005/8/layout/vList6"/>
    <dgm:cxn modelId="{D05524CA-4E0D-4A55-AE3A-57C585A8725A}" srcId="{6E7CB36A-8E9C-47E4-B774-5F29479A4772}" destId="{DF952478-6735-4D1B-A87E-D68BB1FEDCAF}" srcOrd="1" destOrd="0" parTransId="{6C9F1CD2-ADE0-444B-BFE0-B14A2F8F2A8B}" sibTransId="{CC68A817-3FC3-483B-8835-D4D99B9F2CDC}"/>
    <dgm:cxn modelId="{8E7D445F-24CE-41A8-8019-2D0C52A2BE39}" srcId="{6E7CB36A-8E9C-47E4-B774-5F29479A4772}" destId="{342B2A69-062A-4CA1-BC6E-C5C3B4951497}" srcOrd="5" destOrd="0" parTransId="{E21F6590-3474-41F4-B900-E9CDEAE98FB1}" sibTransId="{301FC1FB-3D82-4AD7-87A2-56E55E3DB132}"/>
    <dgm:cxn modelId="{F417C5CD-DC50-D249-8996-05A65F23021A}" type="presOf" srcId="{274F884B-9095-4407-9D43-6EA2DDC9ED45}" destId="{87E3B477-11AC-40F3-9ACA-AB01E2E8042F}" srcOrd="0" destOrd="3" presId="urn:microsoft.com/office/officeart/2005/8/layout/vList6"/>
    <dgm:cxn modelId="{02B73283-B001-834F-8DAF-1ADFE93436FD}" type="presOf" srcId="{28CE8D3E-DB18-44CD-BEE5-85A0940A953F}" destId="{87E3B477-11AC-40F3-9ACA-AB01E2E8042F}" srcOrd="0" destOrd="0" presId="urn:microsoft.com/office/officeart/2005/8/layout/vList6"/>
    <dgm:cxn modelId="{C09A8832-AB31-4249-B7A2-5F58EAC3816B}" srcId="{6E7CB36A-8E9C-47E4-B774-5F29479A4772}" destId="{BBD681D4-2B6E-4751-9E38-112510F87E71}" srcOrd="4" destOrd="0" parTransId="{CB7100B4-C7A0-4858-A018-2029B5D76752}" sibTransId="{B1CC5505-F9BC-4E57-9DBA-17339B5EA417}"/>
    <dgm:cxn modelId="{93599878-DFB7-FA4E-9F7C-26FAFEF862B9}" type="presOf" srcId="{6E7CB36A-8E9C-47E4-B774-5F29479A4772}" destId="{FCC17F1F-C42B-4946-ADF3-81AC22FEC929}" srcOrd="0" destOrd="0" presId="urn:microsoft.com/office/officeart/2005/8/layout/vList6"/>
    <dgm:cxn modelId="{E6D30CBC-D037-44F8-AE6C-EB494E3FE023}" srcId="{6E7CB36A-8E9C-47E4-B774-5F29479A4772}" destId="{CA8A39D7-93C9-47E7-916B-1E1130A0B603}" srcOrd="2" destOrd="0" parTransId="{46DC0532-002A-4DBA-8871-B17F9E0792EE}" sibTransId="{0DF240FF-607F-4DE5-8176-AEFDE4B49C52}"/>
    <dgm:cxn modelId="{115BC090-0D6D-8D4A-8F30-DEE8F459D1BD}" type="presOf" srcId="{BBD681D4-2B6E-4751-9E38-112510F87E71}" destId="{87E3B477-11AC-40F3-9ACA-AB01E2E8042F}" srcOrd="0" destOrd="4" presId="urn:microsoft.com/office/officeart/2005/8/layout/vList6"/>
    <dgm:cxn modelId="{56831B78-4F82-44D6-9678-979CFEEC7162}" srcId="{D85C9AA3-2D40-4F4E-86D3-69A469207082}" destId="{6E7CB36A-8E9C-47E4-B774-5F29479A4772}" srcOrd="0" destOrd="0" parTransId="{53F4266A-60E4-4337-B9B4-18D214FA1919}" sibTransId="{C0B58B43-3F0D-46A8-B1EB-8CC2A630DEA6}"/>
    <dgm:cxn modelId="{435B1119-0F34-4A73-BD63-C2274A53357F}" srcId="{6E7CB36A-8E9C-47E4-B774-5F29479A4772}" destId="{274F884B-9095-4407-9D43-6EA2DDC9ED45}" srcOrd="3" destOrd="0" parTransId="{BA39EC95-26E3-462B-A156-F394A6E0CA53}" sibTransId="{DE92C35E-9ACB-4AFE-B4F7-16FF20284BD7}"/>
    <dgm:cxn modelId="{9264E130-A640-9F4C-92EF-E5AA7A5640B7}" type="presOf" srcId="{CA8A39D7-93C9-47E7-916B-1E1130A0B603}" destId="{87E3B477-11AC-40F3-9ACA-AB01E2E8042F}" srcOrd="0" destOrd="2" presId="urn:microsoft.com/office/officeart/2005/8/layout/vList6"/>
    <dgm:cxn modelId="{AFBE7BA4-5BF7-3044-AE3F-C630BB7DD363}" type="presParOf" srcId="{9FA5F040-0567-4E0F-96DC-497D20DA1240}" destId="{8998815E-59CA-479D-8FF5-4E3A39025DB9}" srcOrd="0" destOrd="0" presId="urn:microsoft.com/office/officeart/2005/8/layout/vList6"/>
    <dgm:cxn modelId="{E2F098B0-EAE1-7B4A-9693-043A9AC6BD92}" type="presParOf" srcId="{8998815E-59CA-479D-8FF5-4E3A39025DB9}" destId="{FCC17F1F-C42B-4946-ADF3-81AC22FEC929}" srcOrd="0" destOrd="0" presId="urn:microsoft.com/office/officeart/2005/8/layout/vList6"/>
    <dgm:cxn modelId="{08F5410E-6F4F-1C49-8EE5-B532BA4316C7}" type="presParOf" srcId="{8998815E-59CA-479D-8FF5-4E3A39025DB9}" destId="{87E3B477-11AC-40F3-9ACA-AB01E2E804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1063F6-B1F4-40E6-A891-0BEA5FDF138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2014A54-F26A-4D8A-97C2-7D80537A03B8}">
      <dgm:prSet phldrT="[Texte]"/>
      <dgm:spPr/>
      <dgm:t>
        <a:bodyPr/>
        <a:lstStyle/>
        <a:p>
          <a:r>
            <a:rPr lang="fr-FR" dirty="0" smtClean="0"/>
            <a:t>Métabolisme osseux</a:t>
          </a:r>
          <a:endParaRPr lang="fr-FR" dirty="0"/>
        </a:p>
      </dgm:t>
    </dgm:pt>
    <dgm:pt modelId="{72A7584E-1D48-4A0D-B1F3-9945226628F3}" type="parTrans" cxnId="{E5B3B6E4-2814-4C28-9F68-F28BF92D8F58}">
      <dgm:prSet/>
      <dgm:spPr/>
      <dgm:t>
        <a:bodyPr/>
        <a:lstStyle/>
        <a:p>
          <a:endParaRPr lang="fr-FR"/>
        </a:p>
      </dgm:t>
    </dgm:pt>
    <dgm:pt modelId="{0568D686-A1BB-4326-918F-9390378DF29A}" type="sibTrans" cxnId="{E5B3B6E4-2814-4C28-9F68-F28BF92D8F58}">
      <dgm:prSet/>
      <dgm:spPr/>
      <dgm:t>
        <a:bodyPr/>
        <a:lstStyle/>
        <a:p>
          <a:endParaRPr lang="fr-FR"/>
        </a:p>
      </dgm:t>
    </dgm:pt>
    <dgm:pt modelId="{2995BF9D-4C04-4912-8AD4-E1D4EF2DA256}">
      <dgm:prSet phldrT="[Texte]" custT="1"/>
      <dgm:spPr/>
      <dgm:t>
        <a:bodyPr/>
        <a:lstStyle/>
        <a:p>
          <a:r>
            <a:rPr lang="fr-FR" sz="2400" b="1" dirty="0" smtClean="0"/>
            <a:t>Déminéralisation osseuse / inhibition de l’absorption intestinale de Ca++ et </a:t>
          </a:r>
          <a:r>
            <a:rPr lang="fr-FR" sz="2400" b="1" dirty="0" smtClean="0">
              <a:latin typeface="Franklin Gothic Book"/>
            </a:rPr>
            <a:t>↓</a:t>
          </a:r>
          <a:r>
            <a:rPr lang="fr-FR" sz="2400" b="1" dirty="0" smtClean="0"/>
            <a:t> de sa réabsorption rénale.</a:t>
          </a:r>
          <a:endParaRPr lang="fr-FR" sz="2400" b="1" dirty="0"/>
        </a:p>
      </dgm:t>
    </dgm:pt>
    <dgm:pt modelId="{DA86FD25-64A1-487C-8D0A-D8F2C563EABC}" type="parTrans" cxnId="{C40628A1-2E3E-4844-9F96-D4F6E76F6421}">
      <dgm:prSet/>
      <dgm:spPr/>
      <dgm:t>
        <a:bodyPr/>
        <a:lstStyle/>
        <a:p>
          <a:endParaRPr lang="fr-FR"/>
        </a:p>
      </dgm:t>
    </dgm:pt>
    <dgm:pt modelId="{D0CCF8F5-8DD2-472E-9E4D-AE5A38ECE0C1}" type="sibTrans" cxnId="{C40628A1-2E3E-4844-9F96-D4F6E76F6421}">
      <dgm:prSet/>
      <dgm:spPr/>
      <dgm:t>
        <a:bodyPr/>
        <a:lstStyle/>
        <a:p>
          <a:endParaRPr lang="fr-FR"/>
        </a:p>
      </dgm:t>
    </dgm:pt>
    <dgm:pt modelId="{8790AA22-BD18-48AC-85D6-3FE081826F51}">
      <dgm:prSet phldrT="[Texte]" phldr="1" custT="1"/>
      <dgm:spPr/>
      <dgm:t>
        <a:bodyPr/>
        <a:lstStyle/>
        <a:p>
          <a:endParaRPr lang="fr-FR" sz="2400" dirty="0"/>
        </a:p>
      </dgm:t>
    </dgm:pt>
    <dgm:pt modelId="{E8A94989-6FF3-4A28-B857-8E4852D237CA}" type="parTrans" cxnId="{D18399EC-690F-4BEE-B6E3-2648178F02F3}">
      <dgm:prSet/>
      <dgm:spPr/>
      <dgm:t>
        <a:bodyPr/>
        <a:lstStyle/>
        <a:p>
          <a:endParaRPr lang="fr-FR"/>
        </a:p>
      </dgm:t>
    </dgm:pt>
    <dgm:pt modelId="{A36EB01F-2356-4518-B7F7-AE5F00250AB0}" type="sibTrans" cxnId="{D18399EC-690F-4BEE-B6E3-2648178F02F3}">
      <dgm:prSet/>
      <dgm:spPr/>
      <dgm:t>
        <a:bodyPr/>
        <a:lstStyle/>
        <a:p>
          <a:endParaRPr lang="fr-FR"/>
        </a:p>
      </dgm:t>
    </dgm:pt>
    <dgm:pt modelId="{34A1C5A7-2847-47C4-8396-79D7C4FBE24E}">
      <dgm:prSet phldrT="[Texte]"/>
      <dgm:spPr/>
      <dgm:t>
        <a:bodyPr/>
        <a:lstStyle/>
        <a:p>
          <a:r>
            <a:rPr lang="fr-FR" dirty="0" smtClean="0"/>
            <a:t>Tube digestif</a:t>
          </a:r>
          <a:endParaRPr lang="fr-FR" dirty="0"/>
        </a:p>
      </dgm:t>
    </dgm:pt>
    <dgm:pt modelId="{EF628DD0-8775-411D-B32E-11378B54FC7A}" type="parTrans" cxnId="{4FA17D47-09BC-4B70-BFC2-48C1A0FAE035}">
      <dgm:prSet/>
      <dgm:spPr/>
      <dgm:t>
        <a:bodyPr/>
        <a:lstStyle/>
        <a:p>
          <a:endParaRPr lang="fr-FR"/>
        </a:p>
      </dgm:t>
    </dgm:pt>
    <dgm:pt modelId="{88152C62-859C-43F3-81D6-7465F875B576}" type="sibTrans" cxnId="{4FA17D47-09BC-4B70-BFC2-48C1A0FAE035}">
      <dgm:prSet/>
      <dgm:spPr/>
      <dgm:t>
        <a:bodyPr/>
        <a:lstStyle/>
        <a:p>
          <a:endParaRPr lang="fr-FR"/>
        </a:p>
      </dgm:t>
    </dgm:pt>
    <dgm:pt modelId="{BA4FBC24-2F84-46F6-BA36-184D98D8FD48}">
      <dgm:prSet phldrT="[Texte]"/>
      <dgm:spPr/>
      <dgm:t>
        <a:bodyPr/>
        <a:lstStyle/>
        <a:p>
          <a:r>
            <a:rPr lang="fr-FR" b="1" dirty="0" smtClean="0">
              <a:latin typeface="Franklin Gothic Book"/>
            </a:rPr>
            <a:t>↓</a:t>
          </a:r>
          <a:r>
            <a:rPr lang="fr-FR" b="1" dirty="0" smtClean="0"/>
            <a:t> Production de PGE2 et de mucine impliquées </a:t>
          </a:r>
          <a:r>
            <a:rPr lang="fr-FR" b="1" dirty="0" err="1" smtClean="0"/>
            <a:t>ds</a:t>
          </a:r>
          <a:r>
            <a:rPr lang="fr-FR" b="1" dirty="0" smtClean="0"/>
            <a:t> la protection de la muqueuse.</a:t>
          </a:r>
          <a:endParaRPr lang="fr-FR" b="1" dirty="0"/>
        </a:p>
      </dgm:t>
    </dgm:pt>
    <dgm:pt modelId="{7765BEEF-C8D8-49F0-8476-C3071DF27744}" type="parTrans" cxnId="{8235C9D8-72A4-4CDB-BB71-0D85A244D5EB}">
      <dgm:prSet/>
      <dgm:spPr/>
      <dgm:t>
        <a:bodyPr/>
        <a:lstStyle/>
        <a:p>
          <a:endParaRPr lang="fr-FR"/>
        </a:p>
      </dgm:t>
    </dgm:pt>
    <dgm:pt modelId="{F4B30585-4B8F-49C0-9EEB-C2F2D9FD3146}" type="sibTrans" cxnId="{8235C9D8-72A4-4CDB-BB71-0D85A244D5EB}">
      <dgm:prSet/>
      <dgm:spPr/>
      <dgm:t>
        <a:bodyPr/>
        <a:lstStyle/>
        <a:p>
          <a:endParaRPr lang="fr-FR"/>
        </a:p>
      </dgm:t>
    </dgm:pt>
    <dgm:pt modelId="{55AC0032-EEE6-4EDF-AFF4-C0AB81B2EC83}">
      <dgm:prSet phldrT="[Texte]" phldr="1"/>
      <dgm:spPr/>
      <dgm:t>
        <a:bodyPr/>
        <a:lstStyle/>
        <a:p>
          <a:endParaRPr lang="fr-FR" b="1" dirty="0"/>
        </a:p>
      </dgm:t>
    </dgm:pt>
    <dgm:pt modelId="{C30E5F58-4156-420E-ADDE-93AEB7E48418}" type="parTrans" cxnId="{AF311664-AA7C-432D-B00D-BDD3BC85EA97}">
      <dgm:prSet/>
      <dgm:spPr/>
      <dgm:t>
        <a:bodyPr/>
        <a:lstStyle/>
        <a:p>
          <a:endParaRPr lang="fr-FR"/>
        </a:p>
      </dgm:t>
    </dgm:pt>
    <dgm:pt modelId="{84A687D8-6FB8-495E-9C00-120A2DF1DC15}" type="sibTrans" cxnId="{AF311664-AA7C-432D-B00D-BDD3BC85EA97}">
      <dgm:prSet/>
      <dgm:spPr/>
      <dgm:t>
        <a:bodyPr/>
        <a:lstStyle/>
        <a:p>
          <a:endParaRPr lang="fr-FR"/>
        </a:p>
      </dgm:t>
    </dgm:pt>
    <dgm:pt modelId="{05DBAC02-3868-417F-95C5-4983F718BB11}">
      <dgm:prSet phldrT="[Texte]" custT="1"/>
      <dgm:spPr/>
      <dgm:t>
        <a:bodyPr/>
        <a:lstStyle/>
        <a:p>
          <a:r>
            <a:rPr lang="fr-FR" sz="2400" b="1" dirty="0" smtClean="0"/>
            <a:t>(-) les ostéoblastes</a:t>
          </a:r>
          <a:endParaRPr lang="fr-FR" sz="2400" b="1" dirty="0"/>
        </a:p>
      </dgm:t>
    </dgm:pt>
    <dgm:pt modelId="{F0BFD12D-1677-47C5-A95B-60B5F89BB6E8}" type="parTrans" cxnId="{16489E58-32AB-439C-816F-43A4D1B8E00F}">
      <dgm:prSet/>
      <dgm:spPr/>
    </dgm:pt>
    <dgm:pt modelId="{0E4027C3-7116-4413-AAD8-44FAC17C5982}" type="sibTrans" cxnId="{16489E58-32AB-439C-816F-43A4D1B8E00F}">
      <dgm:prSet/>
      <dgm:spPr/>
    </dgm:pt>
    <dgm:pt modelId="{95FADBE9-5F63-4534-A5BB-68AB81512DE1}" type="pres">
      <dgm:prSet presAssocID="{4C1063F6-B1F4-40E6-A891-0BEA5FDF13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D111AB7-7635-42B0-8132-D60E9D4519B2}" type="pres">
      <dgm:prSet presAssocID="{52014A54-F26A-4D8A-97C2-7D80537A03B8}" presName="linNode" presStyleCnt="0"/>
      <dgm:spPr/>
    </dgm:pt>
    <dgm:pt modelId="{407940EB-EF41-47F9-B2BD-7849DE601F17}" type="pres">
      <dgm:prSet presAssocID="{52014A54-F26A-4D8A-97C2-7D80537A03B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ADB632-ED25-4A43-9A30-1BCD052EDE86}" type="pres">
      <dgm:prSet presAssocID="{52014A54-F26A-4D8A-97C2-7D80537A03B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B655C-FDFC-4B7F-BF2A-8C1DD25B8171}" type="pres">
      <dgm:prSet presAssocID="{0568D686-A1BB-4326-918F-9390378DF29A}" presName="spacing" presStyleCnt="0"/>
      <dgm:spPr/>
    </dgm:pt>
    <dgm:pt modelId="{CA2B71C9-3531-4866-9B30-A9FC463B360F}" type="pres">
      <dgm:prSet presAssocID="{34A1C5A7-2847-47C4-8396-79D7C4FBE24E}" presName="linNode" presStyleCnt="0"/>
      <dgm:spPr/>
    </dgm:pt>
    <dgm:pt modelId="{4B0B95BC-F97A-40DF-8CCA-468BBB7A66EB}" type="pres">
      <dgm:prSet presAssocID="{34A1C5A7-2847-47C4-8396-79D7C4FBE24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49C3A9-6B9B-4DC6-B3A6-9378FF20F472}" type="pres">
      <dgm:prSet presAssocID="{34A1C5A7-2847-47C4-8396-79D7C4FBE24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A17D47-09BC-4B70-BFC2-48C1A0FAE035}" srcId="{4C1063F6-B1F4-40E6-A891-0BEA5FDF1387}" destId="{34A1C5A7-2847-47C4-8396-79D7C4FBE24E}" srcOrd="1" destOrd="0" parTransId="{EF628DD0-8775-411D-B32E-11378B54FC7A}" sibTransId="{88152C62-859C-43F3-81D6-7465F875B576}"/>
    <dgm:cxn modelId="{9AFCF652-647B-D045-A58E-30C08528E1FB}" type="presOf" srcId="{2995BF9D-4C04-4912-8AD4-E1D4EF2DA256}" destId="{62ADB632-ED25-4A43-9A30-1BCD052EDE86}" srcOrd="0" destOrd="1" presId="urn:microsoft.com/office/officeart/2005/8/layout/vList6"/>
    <dgm:cxn modelId="{16489E58-32AB-439C-816F-43A4D1B8E00F}" srcId="{52014A54-F26A-4D8A-97C2-7D80537A03B8}" destId="{05DBAC02-3868-417F-95C5-4983F718BB11}" srcOrd="0" destOrd="0" parTransId="{F0BFD12D-1677-47C5-A95B-60B5F89BB6E8}" sibTransId="{0E4027C3-7116-4413-AAD8-44FAC17C5982}"/>
    <dgm:cxn modelId="{AF311664-AA7C-432D-B00D-BDD3BC85EA97}" srcId="{34A1C5A7-2847-47C4-8396-79D7C4FBE24E}" destId="{55AC0032-EEE6-4EDF-AFF4-C0AB81B2EC83}" srcOrd="1" destOrd="0" parTransId="{C30E5F58-4156-420E-ADDE-93AEB7E48418}" sibTransId="{84A687D8-6FB8-495E-9C00-120A2DF1DC15}"/>
    <dgm:cxn modelId="{97A53F01-4FF0-9D4C-BD25-5D3D6225E862}" type="presOf" srcId="{34A1C5A7-2847-47C4-8396-79D7C4FBE24E}" destId="{4B0B95BC-F97A-40DF-8CCA-468BBB7A66EB}" srcOrd="0" destOrd="0" presId="urn:microsoft.com/office/officeart/2005/8/layout/vList6"/>
    <dgm:cxn modelId="{8235C9D8-72A4-4CDB-BB71-0D85A244D5EB}" srcId="{34A1C5A7-2847-47C4-8396-79D7C4FBE24E}" destId="{BA4FBC24-2F84-46F6-BA36-184D98D8FD48}" srcOrd="0" destOrd="0" parTransId="{7765BEEF-C8D8-49F0-8476-C3071DF27744}" sibTransId="{F4B30585-4B8F-49C0-9EEB-C2F2D9FD3146}"/>
    <dgm:cxn modelId="{C4161D09-BC2A-6544-9338-0345F532646B}" type="presOf" srcId="{55AC0032-EEE6-4EDF-AFF4-C0AB81B2EC83}" destId="{7D49C3A9-6B9B-4DC6-B3A6-9378FF20F472}" srcOrd="0" destOrd="1" presId="urn:microsoft.com/office/officeart/2005/8/layout/vList6"/>
    <dgm:cxn modelId="{9C5D793F-423B-6C41-A00D-F73DBE7D0EA0}" type="presOf" srcId="{BA4FBC24-2F84-46F6-BA36-184D98D8FD48}" destId="{7D49C3A9-6B9B-4DC6-B3A6-9378FF20F472}" srcOrd="0" destOrd="0" presId="urn:microsoft.com/office/officeart/2005/8/layout/vList6"/>
    <dgm:cxn modelId="{44DEA793-206D-A045-8204-E560ABBE31ED}" type="presOf" srcId="{52014A54-F26A-4D8A-97C2-7D80537A03B8}" destId="{407940EB-EF41-47F9-B2BD-7849DE601F17}" srcOrd="0" destOrd="0" presId="urn:microsoft.com/office/officeart/2005/8/layout/vList6"/>
    <dgm:cxn modelId="{D18399EC-690F-4BEE-B6E3-2648178F02F3}" srcId="{52014A54-F26A-4D8A-97C2-7D80537A03B8}" destId="{8790AA22-BD18-48AC-85D6-3FE081826F51}" srcOrd="2" destOrd="0" parTransId="{E8A94989-6FF3-4A28-B857-8E4852D237CA}" sibTransId="{A36EB01F-2356-4518-B7F7-AE5F00250AB0}"/>
    <dgm:cxn modelId="{E5B3B6E4-2814-4C28-9F68-F28BF92D8F58}" srcId="{4C1063F6-B1F4-40E6-A891-0BEA5FDF1387}" destId="{52014A54-F26A-4D8A-97C2-7D80537A03B8}" srcOrd="0" destOrd="0" parTransId="{72A7584E-1D48-4A0D-B1F3-9945226628F3}" sibTransId="{0568D686-A1BB-4326-918F-9390378DF29A}"/>
    <dgm:cxn modelId="{7AF0D589-D754-0247-B2CE-EB4B6C103F2F}" type="presOf" srcId="{05DBAC02-3868-417F-95C5-4983F718BB11}" destId="{62ADB632-ED25-4A43-9A30-1BCD052EDE86}" srcOrd="0" destOrd="0" presId="urn:microsoft.com/office/officeart/2005/8/layout/vList6"/>
    <dgm:cxn modelId="{EE779F6E-932F-1049-BB47-26AA73EC6815}" type="presOf" srcId="{4C1063F6-B1F4-40E6-A891-0BEA5FDF1387}" destId="{95FADBE9-5F63-4534-A5BB-68AB81512DE1}" srcOrd="0" destOrd="0" presId="urn:microsoft.com/office/officeart/2005/8/layout/vList6"/>
    <dgm:cxn modelId="{C40628A1-2E3E-4844-9F96-D4F6E76F6421}" srcId="{52014A54-F26A-4D8A-97C2-7D80537A03B8}" destId="{2995BF9D-4C04-4912-8AD4-E1D4EF2DA256}" srcOrd="1" destOrd="0" parTransId="{DA86FD25-64A1-487C-8D0A-D8F2C563EABC}" sibTransId="{D0CCF8F5-8DD2-472E-9E4D-AE5A38ECE0C1}"/>
    <dgm:cxn modelId="{E1E0BFD2-45AF-944D-8897-05F8DE465DDB}" type="presOf" srcId="{8790AA22-BD18-48AC-85D6-3FE081826F51}" destId="{62ADB632-ED25-4A43-9A30-1BCD052EDE86}" srcOrd="0" destOrd="2" presId="urn:microsoft.com/office/officeart/2005/8/layout/vList6"/>
    <dgm:cxn modelId="{0FA3D24B-D3C7-A245-9C2A-FA340C7DD004}" type="presParOf" srcId="{95FADBE9-5F63-4534-A5BB-68AB81512DE1}" destId="{6D111AB7-7635-42B0-8132-D60E9D4519B2}" srcOrd="0" destOrd="0" presId="urn:microsoft.com/office/officeart/2005/8/layout/vList6"/>
    <dgm:cxn modelId="{72D9F061-DB71-AC46-85B6-30F552E61E9B}" type="presParOf" srcId="{6D111AB7-7635-42B0-8132-D60E9D4519B2}" destId="{407940EB-EF41-47F9-B2BD-7849DE601F17}" srcOrd="0" destOrd="0" presId="urn:microsoft.com/office/officeart/2005/8/layout/vList6"/>
    <dgm:cxn modelId="{8A51EDFC-DFB3-EB4C-A4E1-CC0834327E5A}" type="presParOf" srcId="{6D111AB7-7635-42B0-8132-D60E9D4519B2}" destId="{62ADB632-ED25-4A43-9A30-1BCD052EDE86}" srcOrd="1" destOrd="0" presId="urn:microsoft.com/office/officeart/2005/8/layout/vList6"/>
    <dgm:cxn modelId="{7C25E13E-9294-9542-AD65-956B27109513}" type="presParOf" srcId="{95FADBE9-5F63-4534-A5BB-68AB81512DE1}" destId="{FF3B655C-FDFC-4B7F-BF2A-8C1DD25B8171}" srcOrd="1" destOrd="0" presId="urn:microsoft.com/office/officeart/2005/8/layout/vList6"/>
    <dgm:cxn modelId="{B92603A8-5359-BC4A-84DE-B870928962B6}" type="presParOf" srcId="{95FADBE9-5F63-4534-A5BB-68AB81512DE1}" destId="{CA2B71C9-3531-4866-9B30-A9FC463B360F}" srcOrd="2" destOrd="0" presId="urn:microsoft.com/office/officeart/2005/8/layout/vList6"/>
    <dgm:cxn modelId="{2F225A80-45EF-2B42-BD03-70ABDCD7828C}" type="presParOf" srcId="{CA2B71C9-3531-4866-9B30-A9FC463B360F}" destId="{4B0B95BC-F97A-40DF-8CCA-468BBB7A66EB}" srcOrd="0" destOrd="0" presId="urn:microsoft.com/office/officeart/2005/8/layout/vList6"/>
    <dgm:cxn modelId="{97149625-C34E-EB48-931B-6B14E029F0B6}" type="presParOf" srcId="{CA2B71C9-3531-4866-9B30-A9FC463B360F}" destId="{7D49C3A9-6B9B-4DC6-B3A6-9378FF20F4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4640E-198B-4CA6-AD1C-B8C8FDB63002}">
      <dsp:nvSpPr>
        <dsp:cNvPr id="0" name=""/>
        <dsp:cNvSpPr/>
      </dsp:nvSpPr>
      <dsp:spPr>
        <a:xfrm>
          <a:off x="2280045" y="1333938"/>
          <a:ext cx="2784019" cy="2784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/>
            <a:t>Cortisol</a:t>
          </a:r>
          <a:endParaRPr lang="fr-FR" sz="4400" kern="1200" dirty="0"/>
        </a:p>
      </dsp:txBody>
      <dsp:txXfrm>
        <a:off x="2687755" y="1741648"/>
        <a:ext cx="1968599" cy="1968599"/>
      </dsp:txXfrm>
    </dsp:sp>
    <dsp:sp modelId="{7B97654B-ABA4-484A-94F2-AB5AEF509764}">
      <dsp:nvSpPr>
        <dsp:cNvPr id="0" name=""/>
        <dsp:cNvSpPr/>
      </dsp:nvSpPr>
      <dsp:spPr>
        <a:xfrm>
          <a:off x="2795680" y="122031"/>
          <a:ext cx="1752748" cy="1585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CBG</a:t>
          </a:r>
          <a:endParaRPr lang="fr-FR" sz="2000" b="1" kern="1200" dirty="0"/>
        </a:p>
      </dsp:txBody>
      <dsp:txXfrm>
        <a:off x="3052364" y="354193"/>
        <a:ext cx="1239380" cy="1120980"/>
      </dsp:txXfrm>
    </dsp:sp>
    <dsp:sp modelId="{67521535-1F24-4881-B11F-3C1D9598B3CC}">
      <dsp:nvSpPr>
        <dsp:cNvPr id="0" name=""/>
        <dsp:cNvSpPr/>
      </dsp:nvSpPr>
      <dsp:spPr>
        <a:xfrm>
          <a:off x="4406647" y="2976876"/>
          <a:ext cx="1668017" cy="1309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Albumine</a:t>
          </a:r>
          <a:endParaRPr lang="fr-FR" sz="1800" b="1" kern="1200" dirty="0"/>
        </a:p>
      </dsp:txBody>
      <dsp:txXfrm>
        <a:off x="4650922" y="3168634"/>
        <a:ext cx="1179467" cy="925891"/>
      </dsp:txXfrm>
    </dsp:sp>
    <dsp:sp modelId="{54E2CCEB-7186-46E4-8763-05174985B522}">
      <dsp:nvSpPr>
        <dsp:cNvPr id="0" name=""/>
        <dsp:cNvSpPr/>
      </dsp:nvSpPr>
      <dsp:spPr>
        <a:xfrm>
          <a:off x="1069135" y="2852862"/>
          <a:ext cx="2068637" cy="15574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Franklin Gothic Book"/>
            </a:rPr>
            <a:t>α</a:t>
          </a:r>
          <a:r>
            <a:rPr lang="fr-FR" sz="2400" b="1" kern="1200" dirty="0" smtClean="0">
              <a:latin typeface="Gill Sans MT" pitchFamily="34" charset="0"/>
            </a:rPr>
            <a:t>-2 globuline</a:t>
          </a:r>
          <a:endParaRPr lang="fr-FR" sz="2400" b="1" kern="1200" dirty="0">
            <a:latin typeface="Gill Sans MT" pitchFamily="34" charset="0"/>
          </a:endParaRPr>
        </a:p>
      </dsp:txBody>
      <dsp:txXfrm>
        <a:off x="1372080" y="3080943"/>
        <a:ext cx="1462747" cy="11012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ECBC-99C6-421D-A5CC-5A325017EC5E}">
      <dsp:nvSpPr>
        <dsp:cNvPr id="0" name=""/>
        <dsp:cNvSpPr/>
      </dsp:nvSpPr>
      <dsp:spPr>
        <a:xfrm>
          <a:off x="3400448" y="0"/>
          <a:ext cx="5100673" cy="48577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100" kern="1200" dirty="0" smtClean="0"/>
            <a:t> </a:t>
          </a:r>
          <a:r>
            <a:rPr lang="fr-FR" sz="4100" b="1" kern="1200" dirty="0" smtClean="0"/>
            <a:t>(-) synthèse et libération de la CRH.</a:t>
          </a:r>
          <a:endParaRPr lang="fr-FR" sz="4100" b="1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100" b="1" kern="1200" dirty="0" smtClean="0"/>
            <a:t>(-) synthèse et libération de l’ACTH</a:t>
          </a:r>
          <a:r>
            <a:rPr lang="fr-FR" sz="4100" kern="1200" dirty="0" smtClean="0"/>
            <a:t>.</a:t>
          </a:r>
          <a:endParaRPr lang="fr-FR" sz="4100" kern="1200" dirty="0"/>
        </a:p>
      </dsp:txBody>
      <dsp:txXfrm>
        <a:off x="3400448" y="607223"/>
        <a:ext cx="3279004" cy="3643338"/>
      </dsp:txXfrm>
    </dsp:sp>
    <dsp:sp modelId="{4660B256-A0AE-4B22-B73C-EC0974676164}">
      <dsp:nvSpPr>
        <dsp:cNvPr id="0" name=""/>
        <dsp:cNvSpPr/>
      </dsp:nvSpPr>
      <dsp:spPr>
        <a:xfrm>
          <a:off x="0" y="0"/>
          <a:ext cx="3400448" cy="48577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>
            <a:solidFill>
              <a:schemeClr val="tx1"/>
            </a:solidFill>
          </a:endParaRPr>
        </a:p>
      </dsp:txBody>
      <dsp:txXfrm>
        <a:off x="165996" y="165996"/>
        <a:ext cx="3068456" cy="45257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4C863-A513-4069-9BCE-4B6D28C11CBF}">
      <dsp:nvSpPr>
        <dsp:cNvPr id="0" name=""/>
        <dsp:cNvSpPr/>
      </dsp:nvSpPr>
      <dsp:spPr>
        <a:xfrm>
          <a:off x="2812" y="238096"/>
          <a:ext cx="2742539" cy="8389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tx1"/>
              </a:solidFill>
            </a:rPr>
            <a:t>Absorption</a:t>
          </a:r>
          <a:endParaRPr lang="fr-FR" sz="2300" b="1" kern="1200" dirty="0">
            <a:solidFill>
              <a:schemeClr val="tx1"/>
            </a:solidFill>
          </a:endParaRPr>
        </a:p>
      </dsp:txBody>
      <dsp:txXfrm>
        <a:off x="2812" y="238096"/>
        <a:ext cx="2742539" cy="838962"/>
      </dsp:txXfrm>
    </dsp:sp>
    <dsp:sp modelId="{E40D1FE8-28FF-4515-AE9C-843A57FFBDF9}">
      <dsp:nvSpPr>
        <dsp:cNvPr id="0" name=""/>
        <dsp:cNvSpPr/>
      </dsp:nvSpPr>
      <dsp:spPr>
        <a:xfrm>
          <a:off x="2812" y="1077059"/>
          <a:ext cx="2742539" cy="40029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Abs digestive rapide, au niveau jéjunal.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Fraction absorbée 80%.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Aussi absorbés/ sites d’applications locales.  </a:t>
          </a:r>
          <a:endParaRPr lang="fr-FR" sz="2300" b="1" kern="1200" dirty="0"/>
        </a:p>
      </dsp:txBody>
      <dsp:txXfrm>
        <a:off x="2812" y="1077059"/>
        <a:ext cx="2742539" cy="4002968"/>
      </dsp:txXfrm>
    </dsp:sp>
    <dsp:sp modelId="{EBEEC0F3-18F5-4489-804D-80CFBE4AB120}">
      <dsp:nvSpPr>
        <dsp:cNvPr id="0" name=""/>
        <dsp:cNvSpPr/>
      </dsp:nvSpPr>
      <dsp:spPr>
        <a:xfrm>
          <a:off x="3129308" y="238096"/>
          <a:ext cx="2742539" cy="838962"/>
        </a:xfrm>
        <a:prstGeom prst="rect">
          <a:avLst/>
        </a:prstGeom>
        <a:solidFill>
          <a:schemeClr val="accent2">
            <a:hueOff val="474664"/>
            <a:satOff val="-15123"/>
            <a:lumOff val="-2941"/>
            <a:alphaOff val="0"/>
          </a:schemeClr>
        </a:solidFill>
        <a:ln w="19050" cap="flat" cmpd="sng" algn="ctr">
          <a:solidFill>
            <a:schemeClr val="accent2">
              <a:hueOff val="474664"/>
              <a:satOff val="-15123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Distribution</a:t>
          </a:r>
          <a:endParaRPr lang="fr-FR" sz="2300" b="1" kern="1200" dirty="0"/>
        </a:p>
      </dsp:txBody>
      <dsp:txXfrm>
        <a:off x="3129308" y="238096"/>
        <a:ext cx="2742539" cy="838962"/>
      </dsp:txXfrm>
    </dsp:sp>
    <dsp:sp modelId="{C2A8F98D-EE3B-4378-BE2D-EEDB4800E504}">
      <dsp:nvSpPr>
        <dsp:cNvPr id="0" name=""/>
        <dsp:cNvSpPr/>
      </dsp:nvSpPr>
      <dsp:spPr>
        <a:xfrm>
          <a:off x="3129308" y="1053881"/>
          <a:ext cx="2742539" cy="4002968"/>
        </a:xfrm>
        <a:prstGeom prst="rect">
          <a:avLst/>
        </a:prstGeom>
        <a:solidFill>
          <a:schemeClr val="accent2">
            <a:tint val="40000"/>
            <a:alpha val="90000"/>
            <a:hueOff val="585528"/>
            <a:satOff val="-6778"/>
            <a:lumOff val="-80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85528"/>
              <a:satOff val="-6778"/>
              <a:lumOff val="-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Liaison protéique importante (à la transcortine ou CBG). 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err="1" smtClean="0"/>
            <a:t>Vd</a:t>
          </a:r>
          <a:r>
            <a:rPr lang="fr-FR" sz="2300" b="1" kern="1200" dirty="0" smtClean="0"/>
            <a:t> entre 62 et 78L (diffusion intracellulaire).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Passage placentaire et </a:t>
          </a:r>
          <a:r>
            <a:rPr lang="fr-FR" sz="2300" b="1" kern="1200" dirty="0" err="1" smtClean="0"/>
            <a:t>ds</a:t>
          </a:r>
          <a:r>
            <a:rPr lang="fr-FR" sz="2300" b="1" kern="1200" dirty="0" smtClean="0"/>
            <a:t> le lait maternel.</a:t>
          </a:r>
          <a:endParaRPr lang="fr-FR" sz="2300" b="1" kern="1200" dirty="0"/>
        </a:p>
      </dsp:txBody>
      <dsp:txXfrm>
        <a:off x="3129308" y="1053881"/>
        <a:ext cx="2742539" cy="4002968"/>
      </dsp:txXfrm>
    </dsp:sp>
    <dsp:sp modelId="{C1BCFDCB-B336-4ED1-8268-C6B469E819D2}">
      <dsp:nvSpPr>
        <dsp:cNvPr id="0" name=""/>
        <dsp:cNvSpPr/>
      </dsp:nvSpPr>
      <dsp:spPr>
        <a:xfrm>
          <a:off x="6255803" y="238096"/>
          <a:ext cx="2742539" cy="838962"/>
        </a:xfrm>
        <a:prstGeom prst="rect">
          <a:avLst/>
        </a:prstGeom>
        <a:solidFill>
          <a:schemeClr val="accent2">
            <a:hueOff val="949328"/>
            <a:satOff val="-30246"/>
            <a:lumOff val="-5883"/>
            <a:alphaOff val="0"/>
          </a:schemeClr>
        </a:solidFill>
        <a:ln w="19050" cap="flat" cmpd="sng" algn="ctr">
          <a:solidFill>
            <a:schemeClr val="accent2">
              <a:hueOff val="949328"/>
              <a:satOff val="-30246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Métabolisme et élimination</a:t>
          </a:r>
          <a:endParaRPr lang="fr-FR" sz="2300" b="1" kern="1200" dirty="0"/>
        </a:p>
      </dsp:txBody>
      <dsp:txXfrm>
        <a:off x="6255803" y="238096"/>
        <a:ext cx="2742539" cy="838962"/>
      </dsp:txXfrm>
    </dsp:sp>
    <dsp:sp modelId="{72F0CCE9-50E6-43D5-8067-1C09BBCCE70F}">
      <dsp:nvSpPr>
        <dsp:cNvPr id="0" name=""/>
        <dsp:cNvSpPr/>
      </dsp:nvSpPr>
      <dsp:spPr>
        <a:xfrm>
          <a:off x="6255803" y="1077059"/>
          <a:ext cx="2742539" cy="4002968"/>
        </a:xfrm>
        <a:prstGeom prst="rect">
          <a:avLst/>
        </a:prstGeom>
        <a:solidFill>
          <a:schemeClr val="accent2">
            <a:tint val="40000"/>
            <a:alpha val="90000"/>
            <a:hueOff val="1171057"/>
            <a:satOff val="-13556"/>
            <a:lumOff val="-16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171057"/>
              <a:satOff val="-13556"/>
              <a:lumOff val="-1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err="1" smtClean="0"/>
            <a:t>Mét</a:t>
          </a:r>
          <a:r>
            <a:rPr lang="fr-FR" sz="2300" b="1" kern="1200" dirty="0" smtClean="0"/>
            <a:t> hépatique.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Inactivation/ réduction de la </a:t>
          </a:r>
          <a:r>
            <a:rPr lang="fr-FR" sz="2300" b="1" kern="1200" dirty="0" smtClean="0">
              <a:latin typeface="Franklin Gothic Book"/>
            </a:rPr>
            <a:t>= </a:t>
          </a:r>
          <a:r>
            <a:rPr lang="fr-FR" sz="2300" b="1" kern="1200" dirty="0" smtClean="0">
              <a:latin typeface="+mn-lt"/>
            </a:rPr>
            <a:t>en 4-5. ou oxydation en C11.</a:t>
          </a:r>
          <a:endParaRPr lang="fr-FR" sz="2300" b="1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>
              <a:latin typeface="+mn-lt"/>
            </a:rPr>
            <a:t>Dérivés synthétiques + résistants au métabolisme.</a:t>
          </a:r>
          <a:endParaRPr lang="fr-FR" sz="2300" b="1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>
              <a:latin typeface="+mn-lt"/>
            </a:rPr>
            <a:t>Elimination rénale.</a:t>
          </a:r>
          <a:endParaRPr lang="fr-FR" sz="2300" b="1" kern="1200" dirty="0">
            <a:latin typeface="+mn-lt"/>
          </a:endParaRPr>
        </a:p>
      </dsp:txBody>
      <dsp:txXfrm>
        <a:off x="6255803" y="1077059"/>
        <a:ext cx="2742539" cy="40029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A0B6-D684-4C2A-A25A-8C9210B52F93}">
      <dsp:nvSpPr>
        <dsp:cNvPr id="0" name=""/>
        <dsp:cNvSpPr/>
      </dsp:nvSpPr>
      <dsp:spPr>
        <a:xfrm rot="16200000">
          <a:off x="-616631" y="617211"/>
          <a:ext cx="5715039" cy="448061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u="sng" kern="1200" dirty="0" smtClean="0">
              <a:solidFill>
                <a:srgbClr val="C00000"/>
              </a:solidFill>
            </a:rPr>
            <a:t>Thérapie substitutive</a:t>
          </a:r>
          <a:endParaRPr lang="fr-FR" sz="2800" b="1" u="sng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err="1" smtClean="0">
              <a:solidFill>
                <a:schemeClr val="tx1"/>
              </a:solidFill>
            </a:rPr>
            <a:t>Ice</a:t>
          </a:r>
          <a:r>
            <a:rPr lang="fr-FR" sz="2400" b="1" kern="1200" dirty="0" smtClean="0">
              <a:solidFill>
                <a:schemeClr val="tx1"/>
              </a:solidFill>
            </a:rPr>
            <a:t> surrénalienne aigue.</a:t>
          </a:r>
          <a:endParaRPr lang="fr-FR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err="1" smtClean="0">
              <a:solidFill>
                <a:schemeClr val="tx1"/>
              </a:solidFill>
            </a:rPr>
            <a:t>Ice</a:t>
          </a:r>
          <a:r>
            <a:rPr lang="fr-FR" sz="2400" b="1" kern="1200" dirty="0" smtClean="0">
              <a:solidFill>
                <a:schemeClr val="tx1"/>
              </a:solidFill>
            </a:rPr>
            <a:t> surrénalienne chronique (maladie d’Addison).</a:t>
          </a:r>
          <a:endParaRPr lang="fr-FR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solidFill>
                <a:schemeClr val="tx1"/>
              </a:solidFill>
            </a:rPr>
            <a:t>Hyperplasie surrénalienne congénitale. </a:t>
          </a:r>
          <a:endParaRPr lang="fr-FR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solidFill>
                <a:schemeClr val="tx1"/>
              </a:solidFill>
            </a:rPr>
            <a:t>Syndrome de Cushing.</a:t>
          </a:r>
          <a:endParaRPr lang="fr-FR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solidFill>
                <a:schemeClr val="tx1"/>
              </a:solidFill>
            </a:rPr>
            <a:t>Stimulation de la maturation des poumons chez le fœtus.</a:t>
          </a:r>
          <a:endParaRPr lang="fr-FR" sz="24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b="1" kern="1200" dirty="0">
            <a:solidFill>
              <a:schemeClr val="tx1"/>
            </a:solidFill>
          </a:endParaRPr>
        </a:p>
      </dsp:txBody>
      <dsp:txXfrm rot="5400000">
        <a:off x="580" y="1143008"/>
        <a:ext cx="4480617" cy="3429023"/>
      </dsp:txXfrm>
    </dsp:sp>
    <dsp:sp modelId="{B5BB10A5-788C-478F-98B2-5127B9119736}">
      <dsp:nvSpPr>
        <dsp:cNvPr id="0" name=""/>
        <dsp:cNvSpPr/>
      </dsp:nvSpPr>
      <dsp:spPr>
        <a:xfrm rot="16200000">
          <a:off x="4079775" y="722285"/>
          <a:ext cx="5715039" cy="42704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u="sng" kern="1200" dirty="0" smtClean="0">
              <a:solidFill>
                <a:srgbClr val="C00000"/>
              </a:solidFill>
            </a:rPr>
            <a:t>Corticothérapie non substitutive</a:t>
          </a:r>
          <a:endParaRPr lang="fr-FR" sz="2300" b="1" u="sng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1"/>
              </a:solidFill>
            </a:rPr>
            <a:t>Atteintes rhumatismales (PR, RAA, pseudo-polyarthrite </a:t>
          </a:r>
          <a:r>
            <a:rPr lang="fr-FR" sz="2000" b="1" kern="1200" dirty="0" err="1" smtClean="0">
              <a:solidFill>
                <a:schemeClr val="tx1"/>
              </a:solidFill>
            </a:rPr>
            <a:t>rhizomélique</a:t>
          </a:r>
          <a:r>
            <a:rPr lang="fr-FR" sz="2000" b="1" kern="1200" dirty="0" smtClean="0">
              <a:solidFill>
                <a:schemeClr val="tx1"/>
              </a:solidFill>
            </a:rPr>
            <a:t>, le purpura rhumatoïde…).</a:t>
          </a:r>
          <a:endParaRPr lang="fr-FR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1"/>
              </a:solidFill>
            </a:rPr>
            <a:t>Syndrome néphrotique.</a:t>
          </a:r>
          <a:endParaRPr lang="fr-FR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1"/>
              </a:solidFill>
            </a:rPr>
            <a:t>Lupus érythémateux.</a:t>
          </a:r>
          <a:endParaRPr lang="fr-FR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1"/>
              </a:solidFill>
            </a:rPr>
            <a:t>Maladies allergiques (asthme bronchique, BPCO, fibrose pulmonaire,.</a:t>
          </a:r>
          <a:endParaRPr lang="fr-FR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1"/>
              </a:solidFill>
            </a:rPr>
            <a:t>Certaine leucémies, prévention du rejet de greffe.</a:t>
          </a:r>
          <a:endParaRPr lang="fr-FR" sz="2000" b="1" kern="1200" dirty="0">
            <a:solidFill>
              <a:schemeClr val="tx1"/>
            </a:solidFill>
          </a:endParaRPr>
        </a:p>
      </dsp:txBody>
      <dsp:txXfrm rot="5400000">
        <a:off x="4802061" y="1143007"/>
        <a:ext cx="4270468" cy="34290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1A407-CFD1-4065-B4F7-A3F34711BC6F}">
      <dsp:nvSpPr>
        <dsp:cNvPr id="0" name=""/>
        <dsp:cNvSpPr/>
      </dsp:nvSpPr>
      <dsp:spPr>
        <a:xfrm>
          <a:off x="0" y="917040"/>
          <a:ext cx="850112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4FAD8-9679-413A-9E7F-4054E8C35EDF}">
      <dsp:nvSpPr>
        <dsp:cNvPr id="0" name=""/>
        <dsp:cNvSpPr/>
      </dsp:nvSpPr>
      <dsp:spPr>
        <a:xfrm>
          <a:off x="425056" y="533280"/>
          <a:ext cx="5950785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Hypertension.	</a:t>
          </a:r>
          <a:endParaRPr lang="fr-FR" sz="2600" b="1" kern="1200" dirty="0"/>
        </a:p>
      </dsp:txBody>
      <dsp:txXfrm>
        <a:off x="462523" y="570747"/>
        <a:ext cx="5875851" cy="692586"/>
      </dsp:txXfrm>
    </dsp:sp>
    <dsp:sp modelId="{81DA92D9-4D78-489E-96E3-D54B32D1D441}">
      <dsp:nvSpPr>
        <dsp:cNvPr id="0" name=""/>
        <dsp:cNvSpPr/>
      </dsp:nvSpPr>
      <dsp:spPr>
        <a:xfrm>
          <a:off x="0" y="2096400"/>
          <a:ext cx="850112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784ED-4656-4866-A380-A009974F4D59}">
      <dsp:nvSpPr>
        <dsp:cNvPr id="0" name=""/>
        <dsp:cNvSpPr/>
      </dsp:nvSpPr>
      <dsp:spPr>
        <a:xfrm>
          <a:off x="425056" y="1712640"/>
          <a:ext cx="5950785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Diabète, hyperlipidémie.</a:t>
          </a:r>
          <a:endParaRPr lang="fr-FR" sz="2600" b="1" kern="1200" dirty="0"/>
        </a:p>
      </dsp:txBody>
      <dsp:txXfrm>
        <a:off x="462523" y="1750107"/>
        <a:ext cx="5875851" cy="692586"/>
      </dsp:txXfrm>
    </dsp:sp>
    <dsp:sp modelId="{5458BF1E-48E7-49F7-8036-8299D62017CF}">
      <dsp:nvSpPr>
        <dsp:cNvPr id="0" name=""/>
        <dsp:cNvSpPr/>
      </dsp:nvSpPr>
      <dsp:spPr>
        <a:xfrm>
          <a:off x="0" y="3275761"/>
          <a:ext cx="850112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3B35C-A9EB-4CCF-84C9-AA3637405C56}">
      <dsp:nvSpPr>
        <dsp:cNvPr id="0" name=""/>
        <dsp:cNvSpPr/>
      </dsp:nvSpPr>
      <dsp:spPr>
        <a:xfrm>
          <a:off x="425056" y="2892001"/>
          <a:ext cx="5950785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Altération des réponses immunitaires</a:t>
          </a:r>
          <a:r>
            <a:rPr lang="fr-FR" sz="2600" kern="1200" dirty="0" smtClean="0"/>
            <a:t>.</a:t>
          </a:r>
          <a:endParaRPr lang="fr-FR" sz="2600" kern="1200" dirty="0"/>
        </a:p>
      </dsp:txBody>
      <dsp:txXfrm>
        <a:off x="462523" y="2929468"/>
        <a:ext cx="5875851" cy="692586"/>
      </dsp:txXfrm>
    </dsp:sp>
    <dsp:sp modelId="{A2867677-3C48-4B15-A1FC-6FA88C6E3C07}">
      <dsp:nvSpPr>
        <dsp:cNvPr id="0" name=""/>
        <dsp:cNvSpPr/>
      </dsp:nvSpPr>
      <dsp:spPr>
        <a:xfrm>
          <a:off x="0" y="4455121"/>
          <a:ext cx="850112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E9FBF-FCC0-4B4F-AE67-FA7316B7280B}">
      <dsp:nvSpPr>
        <dsp:cNvPr id="0" name=""/>
        <dsp:cNvSpPr/>
      </dsp:nvSpPr>
      <dsp:spPr>
        <a:xfrm>
          <a:off x="425056" y="4071361"/>
          <a:ext cx="5950785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Risque d’ulcère peptique</a:t>
          </a:r>
          <a:r>
            <a:rPr lang="fr-FR" sz="2600" kern="1200" dirty="0" smtClean="0"/>
            <a:t>.</a:t>
          </a:r>
          <a:endParaRPr lang="fr-FR" sz="2600" kern="1200" dirty="0"/>
        </a:p>
      </dsp:txBody>
      <dsp:txXfrm>
        <a:off x="462523" y="4108828"/>
        <a:ext cx="5875851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24F7C-203F-4AC4-B59C-398C040CD11B}">
      <dsp:nvSpPr>
        <dsp:cNvPr id="0" name=""/>
        <dsp:cNvSpPr/>
      </dsp:nvSpPr>
      <dsp:spPr>
        <a:xfrm>
          <a:off x="0" y="494475"/>
          <a:ext cx="835824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1216C-368A-40E1-815E-C8467B281DE4}">
      <dsp:nvSpPr>
        <dsp:cNvPr id="0" name=""/>
        <dsp:cNvSpPr/>
      </dsp:nvSpPr>
      <dsp:spPr>
        <a:xfrm>
          <a:off x="451796" y="0"/>
          <a:ext cx="5850772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>
              <a:solidFill>
                <a:schemeClr val="tx1"/>
              </a:solidFill>
            </a:rPr>
            <a:t>Myopathie.</a:t>
          </a:r>
          <a:endParaRPr lang="fr-FR" sz="3000" b="1" kern="1200" dirty="0">
            <a:solidFill>
              <a:schemeClr val="tx1"/>
            </a:solidFill>
          </a:endParaRPr>
        </a:p>
      </dsp:txBody>
      <dsp:txXfrm>
        <a:off x="495027" y="43231"/>
        <a:ext cx="5764310" cy="799138"/>
      </dsp:txXfrm>
    </dsp:sp>
    <dsp:sp modelId="{BE79B7B8-98D9-4C1F-9E90-6818514E9E13}">
      <dsp:nvSpPr>
        <dsp:cNvPr id="0" name=""/>
        <dsp:cNvSpPr/>
      </dsp:nvSpPr>
      <dsp:spPr>
        <a:xfrm>
          <a:off x="0" y="2099311"/>
          <a:ext cx="835824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58902"/>
              <a:satOff val="6667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FA78A-DA63-4BE7-8383-719FE39CE37F}">
      <dsp:nvSpPr>
        <dsp:cNvPr id="0" name=""/>
        <dsp:cNvSpPr/>
      </dsp:nvSpPr>
      <dsp:spPr>
        <a:xfrm>
          <a:off x="417912" y="1412475"/>
          <a:ext cx="5850772" cy="1129635"/>
        </a:xfrm>
        <a:prstGeom prst="roundRect">
          <a:avLst/>
        </a:prstGeom>
        <a:solidFill>
          <a:schemeClr val="accent4">
            <a:hueOff val="-58902"/>
            <a:satOff val="6667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Modification du comportement (nervosité, insomnie, psychose franche, tendances suicidaires)</a:t>
          </a:r>
          <a:endParaRPr lang="fr-FR" sz="2800" b="1" kern="1200" dirty="0">
            <a:solidFill>
              <a:schemeClr val="tx1"/>
            </a:solidFill>
          </a:endParaRPr>
        </a:p>
      </dsp:txBody>
      <dsp:txXfrm>
        <a:off x="473056" y="1467619"/>
        <a:ext cx="5740484" cy="1019347"/>
      </dsp:txXfrm>
    </dsp:sp>
    <dsp:sp modelId="{98161A1F-3027-414E-A20A-21B2A5D5B55A}">
      <dsp:nvSpPr>
        <dsp:cNvPr id="0" name=""/>
        <dsp:cNvSpPr/>
      </dsp:nvSpPr>
      <dsp:spPr>
        <a:xfrm>
          <a:off x="0" y="3760878"/>
          <a:ext cx="835824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17804"/>
              <a:satOff val="13334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17639-288E-4CD5-82F1-D7D0E15061D5}">
      <dsp:nvSpPr>
        <dsp:cNvPr id="0" name=""/>
        <dsp:cNvSpPr/>
      </dsp:nvSpPr>
      <dsp:spPr>
        <a:xfrm>
          <a:off x="417912" y="3017311"/>
          <a:ext cx="5886520" cy="1186367"/>
        </a:xfrm>
        <a:prstGeom prst="roundRect">
          <a:avLst/>
        </a:prstGeom>
        <a:solidFill>
          <a:schemeClr val="accent4">
            <a:hueOff val="-117804"/>
            <a:satOff val="13334"/>
            <a:lumOff val="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</a:rPr>
            <a:t>Cataracte, glaucome à angle fermé, zona et herpès oculaires </a:t>
          </a:r>
          <a:endParaRPr lang="fr-FR" sz="3200" b="1" kern="1200" dirty="0">
            <a:solidFill>
              <a:schemeClr val="tx1"/>
            </a:solidFill>
          </a:endParaRPr>
        </a:p>
      </dsp:txBody>
      <dsp:txXfrm>
        <a:off x="475826" y="3075225"/>
        <a:ext cx="5770692" cy="1070539"/>
      </dsp:txXfrm>
    </dsp:sp>
    <dsp:sp modelId="{DAACA124-F8A2-47F9-8E05-973C6D5D25B5}">
      <dsp:nvSpPr>
        <dsp:cNvPr id="0" name=""/>
        <dsp:cNvSpPr/>
      </dsp:nvSpPr>
      <dsp:spPr>
        <a:xfrm>
          <a:off x="0" y="5121678"/>
          <a:ext cx="835824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76706"/>
              <a:satOff val="20001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9234B-E65C-4C12-87B2-34EA0741183D}">
      <dsp:nvSpPr>
        <dsp:cNvPr id="0" name=""/>
        <dsp:cNvSpPr/>
      </dsp:nvSpPr>
      <dsp:spPr>
        <a:xfrm>
          <a:off x="417912" y="4678878"/>
          <a:ext cx="5850772" cy="885600"/>
        </a:xfrm>
        <a:prstGeom prst="roundRect">
          <a:avLst/>
        </a:prstGeom>
        <a:solidFill>
          <a:schemeClr val="accent4">
            <a:hueOff val="-176706"/>
            <a:satOff val="20001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</a:rPr>
            <a:t>Ostéoporose.</a:t>
          </a:r>
          <a:endParaRPr lang="fr-FR" sz="3200" b="1" kern="1200" dirty="0">
            <a:solidFill>
              <a:schemeClr val="tx1"/>
            </a:solidFill>
          </a:endParaRPr>
        </a:p>
      </dsp:txBody>
      <dsp:txXfrm>
        <a:off x="461143" y="4722109"/>
        <a:ext cx="5764310" cy="7991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AD4D2-179A-4DE8-9567-28702447BE13}">
      <dsp:nvSpPr>
        <dsp:cNvPr id="0" name=""/>
        <dsp:cNvSpPr/>
      </dsp:nvSpPr>
      <dsp:spPr>
        <a:xfrm>
          <a:off x="0" y="635306"/>
          <a:ext cx="8429684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37" tIns="416560" rIns="65423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</dsp:txBody>
      <dsp:txXfrm>
        <a:off x="0" y="635306"/>
        <a:ext cx="8429684" cy="504000"/>
      </dsp:txXfrm>
    </dsp:sp>
    <dsp:sp modelId="{7A8036F4-4259-42B6-AE3E-01A1A2304ABC}">
      <dsp:nvSpPr>
        <dsp:cNvPr id="0" name=""/>
        <dsp:cNvSpPr/>
      </dsp:nvSpPr>
      <dsp:spPr>
        <a:xfrm>
          <a:off x="421484" y="340106"/>
          <a:ext cx="5900778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Retard de croissance chez l’enfant.</a:t>
          </a:r>
          <a:endParaRPr lang="fr-FR" sz="2000" b="1" kern="1200" dirty="0"/>
        </a:p>
      </dsp:txBody>
      <dsp:txXfrm>
        <a:off x="450305" y="368927"/>
        <a:ext cx="5843136" cy="532758"/>
      </dsp:txXfrm>
    </dsp:sp>
    <dsp:sp modelId="{32DD7262-660D-4B71-9798-D67C26B8EB99}">
      <dsp:nvSpPr>
        <dsp:cNvPr id="0" name=""/>
        <dsp:cNvSpPr/>
      </dsp:nvSpPr>
      <dsp:spPr>
        <a:xfrm>
          <a:off x="0" y="1697822"/>
          <a:ext cx="8429684" cy="151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37" tIns="416560" rIns="65423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smtClean="0"/>
            <a:t>Atteintes cutanées: vergetures, </a:t>
          </a:r>
          <a:endParaRPr lang="fr-F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</dsp:txBody>
      <dsp:txXfrm>
        <a:off x="0" y="1697822"/>
        <a:ext cx="8429684" cy="1512000"/>
      </dsp:txXfrm>
    </dsp:sp>
    <dsp:sp modelId="{AF972029-090A-46F8-AFE8-63F2477C4F38}">
      <dsp:nvSpPr>
        <dsp:cNvPr id="0" name=""/>
        <dsp:cNvSpPr/>
      </dsp:nvSpPr>
      <dsp:spPr>
        <a:xfrm>
          <a:off x="470426" y="1338015"/>
          <a:ext cx="6029356" cy="7457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Répartition inhabituelle des masses graisseuses (faciès lunaire, nuque de bison).</a:t>
          </a:r>
          <a:endParaRPr lang="fr-FR" sz="2000" b="1" kern="1200" dirty="0"/>
        </a:p>
      </dsp:txBody>
      <dsp:txXfrm>
        <a:off x="506829" y="1374418"/>
        <a:ext cx="5956550" cy="672910"/>
      </dsp:txXfrm>
    </dsp:sp>
    <dsp:sp modelId="{40FA3015-BA85-42F9-931F-75BA792A7B30}">
      <dsp:nvSpPr>
        <dsp:cNvPr id="0" name=""/>
        <dsp:cNvSpPr/>
      </dsp:nvSpPr>
      <dsp:spPr>
        <a:xfrm>
          <a:off x="0" y="4178047"/>
          <a:ext cx="8429684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07BE8-7B9D-48EA-8574-6272AA65A375}">
      <dsp:nvSpPr>
        <dsp:cNvPr id="0" name=""/>
        <dsp:cNvSpPr/>
      </dsp:nvSpPr>
      <dsp:spPr>
        <a:xfrm>
          <a:off x="542433" y="3146099"/>
          <a:ext cx="5908508" cy="11554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ecchymoses, acné, atrophie cutanée, retard de la cicatrisation, purpura, trouble de la pigmentation...</a:t>
          </a:r>
          <a:endParaRPr lang="fr-FR" sz="2400" b="1" kern="1200" dirty="0"/>
        </a:p>
      </dsp:txBody>
      <dsp:txXfrm>
        <a:off x="598836" y="3202502"/>
        <a:ext cx="5795702" cy="1042618"/>
      </dsp:txXfrm>
    </dsp:sp>
    <dsp:sp modelId="{B00D1F43-2055-4F9C-8BE9-6627D87B0CF4}">
      <dsp:nvSpPr>
        <dsp:cNvPr id="0" name=""/>
        <dsp:cNvSpPr/>
      </dsp:nvSpPr>
      <dsp:spPr>
        <a:xfrm>
          <a:off x="0" y="5085247"/>
          <a:ext cx="8429684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D558A-FAA6-4CC9-BE9C-483709E67EA6}">
      <dsp:nvSpPr>
        <dsp:cNvPr id="0" name=""/>
        <dsp:cNvSpPr/>
      </dsp:nvSpPr>
      <dsp:spPr>
        <a:xfrm>
          <a:off x="614443" y="4781575"/>
          <a:ext cx="5900778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Aménorrhée et altération de la fonction sexuelle.</a:t>
          </a:r>
          <a:endParaRPr lang="fr-FR" sz="2000" b="1" kern="1200" dirty="0"/>
        </a:p>
      </dsp:txBody>
      <dsp:txXfrm>
        <a:off x="643264" y="4810396"/>
        <a:ext cx="5843136" cy="5327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65B55-99FA-4A46-BC3F-1E0F74EBD592}">
      <dsp:nvSpPr>
        <dsp:cNvPr id="0" name=""/>
        <dsp:cNvSpPr/>
      </dsp:nvSpPr>
      <dsp:spPr>
        <a:xfrm>
          <a:off x="0" y="1776510"/>
          <a:ext cx="7572428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3948-2C6C-45F1-8704-510EE0D481A8}">
      <dsp:nvSpPr>
        <dsp:cNvPr id="0" name=""/>
        <dsp:cNvSpPr/>
      </dsp:nvSpPr>
      <dsp:spPr>
        <a:xfrm>
          <a:off x="362359" y="922197"/>
          <a:ext cx="7210068" cy="1935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Effet minéralocorticoïde (cortisone, hydrocortisone): alcalose  hypokaliémique,  hypochlorémique)</a:t>
          </a:r>
          <a:endParaRPr lang="fr-FR" sz="3600" b="1" kern="1200" dirty="0"/>
        </a:p>
      </dsp:txBody>
      <dsp:txXfrm>
        <a:off x="456834" y="1016672"/>
        <a:ext cx="7021118" cy="17463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39AC7-ED2F-4791-89DD-37AE0043A358}">
      <dsp:nvSpPr>
        <dsp:cNvPr id="0" name=""/>
        <dsp:cNvSpPr/>
      </dsp:nvSpPr>
      <dsp:spPr>
        <a:xfrm rot="5400000">
          <a:off x="-142330" y="146876"/>
          <a:ext cx="948869" cy="66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</a:t>
          </a:r>
          <a:endParaRPr lang="fr-FR" sz="1800" kern="1200" dirty="0"/>
        </a:p>
      </dsp:txBody>
      <dsp:txXfrm rot="-5400000">
        <a:off x="1" y="336649"/>
        <a:ext cx="664208" cy="284661"/>
      </dsp:txXfrm>
    </dsp:sp>
    <dsp:sp modelId="{25BF2E89-2046-48E9-912F-11E8B9D0B147}">
      <dsp:nvSpPr>
        <dsp:cNvPr id="0" name=""/>
        <dsp:cNvSpPr/>
      </dsp:nvSpPr>
      <dsp:spPr>
        <a:xfrm rot="5400000">
          <a:off x="4488580" y="-3819825"/>
          <a:ext cx="616765" cy="8265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Infection bactérienne ou virale (herpès simplex, tuberculose)</a:t>
          </a:r>
          <a:endParaRPr lang="fr-FR" sz="2800" b="1" kern="1200" dirty="0"/>
        </a:p>
      </dsp:txBody>
      <dsp:txXfrm rot="-5400000">
        <a:off x="664208" y="34655"/>
        <a:ext cx="8235401" cy="556549"/>
      </dsp:txXfrm>
    </dsp:sp>
    <dsp:sp modelId="{C79C705B-E868-4F9D-94E5-7FB16EC4F45D}">
      <dsp:nvSpPr>
        <dsp:cNvPr id="0" name=""/>
        <dsp:cNvSpPr/>
      </dsp:nvSpPr>
      <dsp:spPr>
        <a:xfrm rot="5400000">
          <a:off x="-142330" y="998278"/>
          <a:ext cx="948869" cy="66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II</a:t>
          </a:r>
          <a:endParaRPr lang="fr-FR" sz="1800" kern="1200" dirty="0"/>
        </a:p>
      </dsp:txBody>
      <dsp:txXfrm rot="-5400000">
        <a:off x="1" y="1188051"/>
        <a:ext cx="664208" cy="284661"/>
      </dsp:txXfrm>
    </dsp:sp>
    <dsp:sp modelId="{5ADCA8D1-1FC4-4C72-9ABD-3500D370754F}">
      <dsp:nvSpPr>
        <dsp:cNvPr id="0" name=""/>
        <dsp:cNvSpPr/>
      </dsp:nvSpPr>
      <dsp:spPr>
        <a:xfrm rot="5400000">
          <a:off x="4488580" y="-2968423"/>
          <a:ext cx="616765" cy="8265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Diabète</a:t>
          </a:r>
          <a:endParaRPr lang="fr-FR" sz="2800" b="1" kern="1200" dirty="0"/>
        </a:p>
      </dsp:txBody>
      <dsp:txXfrm rot="-5400000">
        <a:off x="664208" y="886057"/>
        <a:ext cx="8235401" cy="556549"/>
      </dsp:txXfrm>
    </dsp:sp>
    <dsp:sp modelId="{30E7E7F6-60B3-47E3-97B7-D25FE2E464AA}">
      <dsp:nvSpPr>
        <dsp:cNvPr id="0" name=""/>
        <dsp:cNvSpPr/>
      </dsp:nvSpPr>
      <dsp:spPr>
        <a:xfrm rot="5400000">
          <a:off x="-142330" y="1849681"/>
          <a:ext cx="948869" cy="66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III</a:t>
          </a:r>
          <a:endParaRPr lang="fr-FR" sz="1800" kern="1200" dirty="0"/>
        </a:p>
      </dsp:txBody>
      <dsp:txXfrm rot="-5400000">
        <a:off x="1" y="2039454"/>
        <a:ext cx="664208" cy="284661"/>
      </dsp:txXfrm>
    </dsp:sp>
    <dsp:sp modelId="{EC0A8C0F-8C37-43B0-801E-BCED914BB9BC}">
      <dsp:nvSpPr>
        <dsp:cNvPr id="0" name=""/>
        <dsp:cNvSpPr/>
      </dsp:nvSpPr>
      <dsp:spPr>
        <a:xfrm rot="5400000">
          <a:off x="4488580" y="-2117020"/>
          <a:ext cx="616765" cy="8265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Ostéoporose.</a:t>
          </a:r>
          <a:endParaRPr lang="fr-FR" sz="2800" b="1" kern="1200" dirty="0"/>
        </a:p>
      </dsp:txBody>
      <dsp:txXfrm rot="-5400000">
        <a:off x="664208" y="1737460"/>
        <a:ext cx="8235401" cy="556549"/>
      </dsp:txXfrm>
    </dsp:sp>
    <dsp:sp modelId="{95C56440-4730-4ECA-86D8-A0A373FD6960}">
      <dsp:nvSpPr>
        <dsp:cNvPr id="0" name=""/>
        <dsp:cNvSpPr/>
      </dsp:nvSpPr>
      <dsp:spPr>
        <a:xfrm rot="5400000">
          <a:off x="-142330" y="2701083"/>
          <a:ext cx="948869" cy="66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IV</a:t>
          </a:r>
          <a:endParaRPr lang="fr-FR" sz="1800" kern="1200" dirty="0"/>
        </a:p>
      </dsp:txBody>
      <dsp:txXfrm rot="-5400000">
        <a:off x="1" y="2890856"/>
        <a:ext cx="664208" cy="284661"/>
      </dsp:txXfrm>
    </dsp:sp>
    <dsp:sp modelId="{532A7EFF-8E22-427E-8B6A-007E718B6038}">
      <dsp:nvSpPr>
        <dsp:cNvPr id="0" name=""/>
        <dsp:cNvSpPr/>
      </dsp:nvSpPr>
      <dsp:spPr>
        <a:xfrm rot="5400000">
          <a:off x="4488580" y="-1265618"/>
          <a:ext cx="616765" cy="8265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Hypertension et autres maladies cardiovasculaires.</a:t>
          </a:r>
          <a:endParaRPr lang="fr-FR" sz="2800" b="1" kern="1200" dirty="0"/>
        </a:p>
      </dsp:txBody>
      <dsp:txXfrm rot="-5400000">
        <a:off x="664208" y="2588862"/>
        <a:ext cx="8235401" cy="556549"/>
      </dsp:txXfrm>
    </dsp:sp>
    <dsp:sp modelId="{8A07E17B-654A-4C9D-A1A4-20B2B4CC29F4}">
      <dsp:nvSpPr>
        <dsp:cNvPr id="0" name=""/>
        <dsp:cNvSpPr/>
      </dsp:nvSpPr>
      <dsp:spPr>
        <a:xfrm rot="5400000">
          <a:off x="-142330" y="3552486"/>
          <a:ext cx="948869" cy="66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</a:t>
          </a:r>
          <a:endParaRPr lang="fr-FR" sz="1800" kern="1200" dirty="0"/>
        </a:p>
      </dsp:txBody>
      <dsp:txXfrm rot="-5400000">
        <a:off x="1" y="3742259"/>
        <a:ext cx="664208" cy="284661"/>
      </dsp:txXfrm>
    </dsp:sp>
    <dsp:sp modelId="{B347F522-439D-4044-82D8-B1C141CDAB3F}">
      <dsp:nvSpPr>
        <dsp:cNvPr id="0" name=""/>
        <dsp:cNvSpPr/>
      </dsp:nvSpPr>
      <dsp:spPr>
        <a:xfrm rot="5400000">
          <a:off x="4488580" y="-414216"/>
          <a:ext cx="616765" cy="8265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Troubles psychiatriques.</a:t>
          </a:r>
          <a:endParaRPr lang="fr-FR" sz="2800" b="1" kern="1200" dirty="0"/>
        </a:p>
      </dsp:txBody>
      <dsp:txXfrm rot="-5400000">
        <a:off x="664208" y="3440264"/>
        <a:ext cx="8235401" cy="556549"/>
      </dsp:txXfrm>
    </dsp:sp>
    <dsp:sp modelId="{3841B665-122D-4648-B3CF-476E95250D12}">
      <dsp:nvSpPr>
        <dsp:cNvPr id="0" name=""/>
        <dsp:cNvSpPr/>
      </dsp:nvSpPr>
      <dsp:spPr>
        <a:xfrm rot="5400000">
          <a:off x="-142330" y="4403888"/>
          <a:ext cx="948869" cy="6642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VI</a:t>
          </a:r>
          <a:endParaRPr lang="fr-FR" sz="1800" kern="1200" dirty="0"/>
        </a:p>
      </dsp:txBody>
      <dsp:txXfrm rot="-5400000">
        <a:off x="1" y="4593661"/>
        <a:ext cx="664208" cy="284661"/>
      </dsp:txXfrm>
    </dsp:sp>
    <dsp:sp modelId="{F8F826F5-3DF9-4D26-AE13-700E8CBDCA8C}">
      <dsp:nvSpPr>
        <dsp:cNvPr id="0" name=""/>
        <dsp:cNvSpPr/>
      </dsp:nvSpPr>
      <dsp:spPr>
        <a:xfrm rot="5400000">
          <a:off x="4488580" y="437186"/>
          <a:ext cx="616765" cy="82655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Hypertension oculaire ou glaucome.</a:t>
          </a:r>
          <a:endParaRPr lang="fr-FR" sz="2800" b="1" kern="1200" dirty="0"/>
        </a:p>
      </dsp:txBody>
      <dsp:txXfrm rot="-5400000">
        <a:off x="664208" y="4291666"/>
        <a:ext cx="8235401" cy="5565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5996-D35D-497E-B384-DFC8A0747AF4}">
      <dsp:nvSpPr>
        <dsp:cNvPr id="0" name=""/>
        <dsp:cNvSpPr/>
      </dsp:nvSpPr>
      <dsp:spPr>
        <a:xfrm>
          <a:off x="3026369" y="2817174"/>
          <a:ext cx="2314591" cy="2314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Réduction des effets </a:t>
          </a:r>
          <a:r>
            <a:rPr lang="fr-FR" sz="2800" b="1" kern="1200" dirty="0" err="1" smtClean="0"/>
            <a:t>IIaires</a:t>
          </a:r>
          <a:r>
            <a:rPr lang="fr-FR" sz="2800" b="1" kern="1200" dirty="0" smtClean="0"/>
            <a:t>.</a:t>
          </a:r>
          <a:endParaRPr lang="fr-FR" sz="2800" b="1" kern="1200" dirty="0"/>
        </a:p>
      </dsp:txBody>
      <dsp:txXfrm>
        <a:off x="3365333" y="3156138"/>
        <a:ext cx="1636663" cy="1636663"/>
      </dsp:txXfrm>
    </dsp:sp>
    <dsp:sp modelId="{8B73D3C6-A2DD-4419-B8BC-2D296CD55442}">
      <dsp:nvSpPr>
        <dsp:cNvPr id="0" name=""/>
        <dsp:cNvSpPr/>
      </dsp:nvSpPr>
      <dsp:spPr>
        <a:xfrm rot="12900000">
          <a:off x="1509796" y="2403594"/>
          <a:ext cx="1802939" cy="65965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E5DB2-BF95-40EF-9C49-BDA43DCC1F70}">
      <dsp:nvSpPr>
        <dsp:cNvPr id="0" name=""/>
        <dsp:cNvSpPr/>
      </dsp:nvSpPr>
      <dsp:spPr>
        <a:xfrm>
          <a:off x="486155" y="1300307"/>
          <a:ext cx="2373341" cy="1832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Régime thérapeutique alterné.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En une prise matinale unique.</a:t>
          </a:r>
          <a:endParaRPr lang="fr-FR" sz="2100" b="1" kern="1200" dirty="0"/>
        </a:p>
      </dsp:txBody>
      <dsp:txXfrm>
        <a:off x="539816" y="1353968"/>
        <a:ext cx="2266019" cy="1724787"/>
      </dsp:txXfrm>
    </dsp:sp>
    <dsp:sp modelId="{9A060AAC-3302-4CA2-8B8C-503C7424FC01}">
      <dsp:nvSpPr>
        <dsp:cNvPr id="0" name=""/>
        <dsp:cNvSpPr/>
      </dsp:nvSpPr>
      <dsp:spPr>
        <a:xfrm rot="16200000">
          <a:off x="3282194" y="1480942"/>
          <a:ext cx="1802939" cy="65965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D4A01-C26E-48CD-B2DD-57B145984A8F}">
      <dsp:nvSpPr>
        <dsp:cNvPr id="0" name=""/>
        <dsp:cNvSpPr/>
      </dsp:nvSpPr>
      <dsp:spPr>
        <a:xfrm>
          <a:off x="2995575" y="-27931"/>
          <a:ext cx="2376177" cy="1874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Arrêt/ diminution progressive des doses. </a:t>
          </a:r>
          <a:endParaRPr lang="fr-FR" sz="2100" b="1" kern="1200" dirty="0"/>
        </a:p>
      </dsp:txBody>
      <dsp:txXfrm>
        <a:off x="3050476" y="26970"/>
        <a:ext cx="2266375" cy="1764665"/>
      </dsp:txXfrm>
    </dsp:sp>
    <dsp:sp modelId="{CC08684C-5293-4E19-9809-D9699DEEC6EB}">
      <dsp:nvSpPr>
        <dsp:cNvPr id="0" name=""/>
        <dsp:cNvSpPr/>
      </dsp:nvSpPr>
      <dsp:spPr>
        <a:xfrm rot="19702032">
          <a:off x="5117718" y="2430439"/>
          <a:ext cx="2074146" cy="65965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15D4C-BCBA-4BC0-A598-970FF480A3A7}">
      <dsp:nvSpPr>
        <dsp:cNvPr id="0" name=""/>
        <dsp:cNvSpPr/>
      </dsp:nvSpPr>
      <dsp:spPr>
        <a:xfrm>
          <a:off x="5645882" y="1257700"/>
          <a:ext cx="2783802" cy="19173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Régime alimentaire: sans sel, riche en protéines, Ca++ et K+. Pauvre en glucides et lipides</a:t>
          </a:r>
          <a:r>
            <a:rPr lang="fr-FR" sz="1800" kern="1200" dirty="0" smtClean="0"/>
            <a:t>. </a:t>
          </a:r>
          <a:endParaRPr lang="fr-FR" sz="1800" kern="1200" dirty="0"/>
        </a:p>
      </dsp:txBody>
      <dsp:txXfrm>
        <a:off x="5702038" y="1313856"/>
        <a:ext cx="2671490" cy="1804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B5A18-3D6B-4B1E-98A0-1A330EEAB843}">
      <dsp:nvSpPr>
        <dsp:cNvPr id="0" name=""/>
        <dsp:cNvSpPr/>
      </dsp:nvSpPr>
      <dsp:spPr>
        <a:xfrm rot="1345707">
          <a:off x="2117631" y="3185288"/>
          <a:ext cx="1135545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135545" y="340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53F72-7A2B-4C32-90DA-5765A1E82D6C}">
      <dsp:nvSpPr>
        <dsp:cNvPr id="0" name=""/>
        <dsp:cNvSpPr/>
      </dsp:nvSpPr>
      <dsp:spPr>
        <a:xfrm rot="19839649">
          <a:off x="2097128" y="1637907"/>
          <a:ext cx="989375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989375" y="340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371C3-2651-4C40-BF1E-0E6BEFC9AD3D}">
      <dsp:nvSpPr>
        <dsp:cNvPr id="0" name=""/>
        <dsp:cNvSpPr/>
      </dsp:nvSpPr>
      <dsp:spPr>
        <a:xfrm>
          <a:off x="17224" y="1576746"/>
          <a:ext cx="2053749" cy="193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DF322-2975-4FDB-980E-30420CDA2580}">
      <dsp:nvSpPr>
        <dsp:cNvPr id="0" name=""/>
        <dsp:cNvSpPr/>
      </dsp:nvSpPr>
      <dsp:spPr>
        <a:xfrm>
          <a:off x="2900304" y="3694"/>
          <a:ext cx="1913966" cy="1913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 </a:t>
          </a:r>
          <a:r>
            <a:rPr lang="fr-FR" sz="2400" b="1" kern="1200" dirty="0" smtClean="0"/>
            <a:t>naturels</a:t>
          </a:r>
          <a:endParaRPr lang="fr-FR" sz="2400" b="1" kern="1200" dirty="0"/>
        </a:p>
      </dsp:txBody>
      <dsp:txXfrm>
        <a:off x="3180598" y="283988"/>
        <a:ext cx="1353378" cy="1353378"/>
      </dsp:txXfrm>
    </dsp:sp>
    <dsp:sp modelId="{84F00955-2192-4857-9064-74E28D14AC30}">
      <dsp:nvSpPr>
        <dsp:cNvPr id="0" name=""/>
        <dsp:cNvSpPr/>
      </dsp:nvSpPr>
      <dsp:spPr>
        <a:xfrm>
          <a:off x="5005667" y="3694"/>
          <a:ext cx="2870949" cy="191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Cortisone</a:t>
          </a:r>
          <a:endParaRPr lang="fr-FR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Hydrocortisone (cortisol)</a:t>
          </a:r>
          <a:endParaRPr lang="fr-FR" sz="3000" b="1" kern="1200" dirty="0"/>
        </a:p>
      </dsp:txBody>
      <dsp:txXfrm>
        <a:off x="5005667" y="3694"/>
        <a:ext cx="2870949" cy="1913966"/>
      </dsp:txXfrm>
    </dsp:sp>
    <dsp:sp modelId="{D77780B8-D3BE-41F5-836D-86FB89D069F6}">
      <dsp:nvSpPr>
        <dsp:cNvPr id="0" name=""/>
        <dsp:cNvSpPr/>
      </dsp:nvSpPr>
      <dsp:spPr>
        <a:xfrm>
          <a:off x="3007158" y="2936942"/>
          <a:ext cx="2914683" cy="2033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 </a:t>
          </a:r>
          <a:r>
            <a:rPr lang="fr-FR" sz="2400" b="1" kern="1200" dirty="0" smtClean="0"/>
            <a:t>synthétiques</a:t>
          </a:r>
          <a:endParaRPr lang="fr-FR" sz="2400" b="1" kern="1200" dirty="0"/>
        </a:p>
      </dsp:txBody>
      <dsp:txXfrm>
        <a:off x="3434003" y="3234735"/>
        <a:ext cx="2060993" cy="1437869"/>
      </dsp:txXfrm>
    </dsp:sp>
    <dsp:sp modelId="{A76F043B-00BA-4F40-B728-E02E63C66CA3}">
      <dsp:nvSpPr>
        <dsp:cNvPr id="0" name=""/>
        <dsp:cNvSpPr/>
      </dsp:nvSpPr>
      <dsp:spPr>
        <a:xfrm>
          <a:off x="4862342" y="2936942"/>
          <a:ext cx="4372025" cy="203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Prednisone</a:t>
          </a:r>
          <a:endParaRPr lang="fr-FR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Prednisolone</a:t>
          </a:r>
          <a:endParaRPr lang="fr-FR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err="1" smtClean="0"/>
            <a:t>Bétaméthasone</a:t>
          </a:r>
          <a:endParaRPr lang="fr-FR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Triamcinolone…</a:t>
          </a:r>
          <a:endParaRPr lang="fr-FR" sz="3000" b="1" kern="1200" dirty="0"/>
        </a:p>
      </dsp:txBody>
      <dsp:txXfrm>
        <a:off x="4862342" y="2936942"/>
        <a:ext cx="4372025" cy="2033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16CAE-CA64-40D5-8EC0-AA4CA3CF0284}">
      <dsp:nvSpPr>
        <dsp:cNvPr id="0" name=""/>
        <dsp:cNvSpPr/>
      </dsp:nvSpPr>
      <dsp:spPr>
        <a:xfrm>
          <a:off x="1793986" y="2035"/>
          <a:ext cx="3486564" cy="10110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Action sur la transcription des gènes</a:t>
          </a:r>
          <a:endParaRPr lang="fr-FR" sz="2600" b="1" kern="1200" dirty="0"/>
        </a:p>
      </dsp:txBody>
      <dsp:txXfrm>
        <a:off x="1823599" y="31648"/>
        <a:ext cx="3427338" cy="951850"/>
      </dsp:txXfrm>
    </dsp:sp>
    <dsp:sp modelId="{2EA6F11F-C8E9-4DBE-9FA6-C4E0C8ADA4A5}">
      <dsp:nvSpPr>
        <dsp:cNvPr id="0" name=""/>
        <dsp:cNvSpPr/>
      </dsp:nvSpPr>
      <dsp:spPr>
        <a:xfrm>
          <a:off x="2142643" y="1013112"/>
          <a:ext cx="348656" cy="1105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643"/>
              </a:lnTo>
              <a:lnTo>
                <a:pt x="348656" y="11056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C414-53DA-478F-A211-3FD82220F4DF}">
      <dsp:nvSpPr>
        <dsp:cNvPr id="0" name=""/>
        <dsp:cNvSpPr/>
      </dsp:nvSpPr>
      <dsp:spPr>
        <a:xfrm>
          <a:off x="2491299" y="1304196"/>
          <a:ext cx="4127327" cy="162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u="sng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Action positive</a:t>
          </a:r>
          <a:r>
            <a:rPr lang="fr-FR" sz="2400" b="1" kern="1200" dirty="0" smtClean="0"/>
            <a:t>: liaison au niveau des sites GRE de l’ADN </a:t>
          </a:r>
          <a:r>
            <a:rPr lang="fr-FR" sz="2400" b="1" kern="1200" dirty="0" smtClean="0">
              <a:sym typeface="Wingdings" pitchFamily="2" charset="2"/>
            </a:rPr>
            <a:t> Activation de la transcription (ex </a:t>
          </a:r>
          <a:r>
            <a:rPr lang="fr-FR" sz="2400" b="1" kern="1200" dirty="0" err="1" smtClean="0">
              <a:sym typeface="Wingdings" pitchFamily="2" charset="2"/>
            </a:rPr>
            <a:t>lipocortine</a:t>
          </a:r>
          <a:r>
            <a:rPr lang="fr-FR" sz="2400" b="1" kern="1200" dirty="0" smtClean="0">
              <a:sym typeface="Wingdings" pitchFamily="2" charset="2"/>
            </a:rPr>
            <a:t>-1…)</a:t>
          </a:r>
          <a:endParaRPr lang="fr-FR" sz="2400" b="1" kern="1200" dirty="0"/>
        </a:p>
      </dsp:txBody>
      <dsp:txXfrm>
        <a:off x="2539014" y="1351911"/>
        <a:ext cx="4031897" cy="1533688"/>
      </dsp:txXfrm>
    </dsp:sp>
    <dsp:sp modelId="{EFCAF32D-7225-4850-A604-44209363B358}">
      <dsp:nvSpPr>
        <dsp:cNvPr id="0" name=""/>
        <dsp:cNvSpPr/>
      </dsp:nvSpPr>
      <dsp:spPr>
        <a:xfrm>
          <a:off x="2142643" y="1013112"/>
          <a:ext cx="259160" cy="2765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5652"/>
              </a:lnTo>
              <a:lnTo>
                <a:pt x="259160" y="27656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B33EB-D253-4E2B-B9BF-6729F51A3D61}">
      <dsp:nvSpPr>
        <dsp:cNvPr id="0" name=""/>
        <dsp:cNvSpPr/>
      </dsp:nvSpPr>
      <dsp:spPr>
        <a:xfrm>
          <a:off x="2401803" y="3137389"/>
          <a:ext cx="4192567" cy="1282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u="sng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fr-FR" sz="2400" b="1" u="sng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Action indirecte</a:t>
          </a:r>
          <a:r>
            <a:rPr lang="fr-FR" sz="2400" b="1" kern="1200" dirty="0" smtClean="0"/>
            <a:t>:  liaison à des facteurs de régulation de la transcription (AP-1, NF-</a:t>
          </a:r>
          <a:r>
            <a:rPr lang="fr-FR" sz="2400" b="1" kern="1200" dirty="0" err="1" smtClean="0"/>
            <a:t>kB</a:t>
          </a:r>
          <a:r>
            <a:rPr lang="fr-FR" sz="2400" b="1" kern="1200" dirty="0" smtClean="0"/>
            <a:t>, NF-IL6).</a:t>
          </a:r>
          <a:endParaRPr lang="fr-FR" sz="1800" b="1" kern="1200" dirty="0"/>
        </a:p>
      </dsp:txBody>
      <dsp:txXfrm>
        <a:off x="2439373" y="3174959"/>
        <a:ext cx="4117427" cy="1207611"/>
      </dsp:txXfrm>
    </dsp:sp>
    <dsp:sp modelId="{114311BB-883E-4E3A-802B-F6622FA0DC98}">
      <dsp:nvSpPr>
        <dsp:cNvPr id="0" name=""/>
        <dsp:cNvSpPr/>
      </dsp:nvSpPr>
      <dsp:spPr>
        <a:xfrm>
          <a:off x="2142643" y="1013112"/>
          <a:ext cx="252752" cy="428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3728"/>
              </a:lnTo>
              <a:lnTo>
                <a:pt x="252752" y="42837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AFE1D-35F7-480E-A568-43ADA5B227FF}">
      <dsp:nvSpPr>
        <dsp:cNvPr id="0" name=""/>
        <dsp:cNvSpPr/>
      </dsp:nvSpPr>
      <dsp:spPr>
        <a:xfrm>
          <a:off x="2395395" y="4589423"/>
          <a:ext cx="4215835" cy="1414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u="sng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Action négative</a:t>
          </a:r>
          <a:r>
            <a:rPr lang="fr-FR" sz="2000" b="1" kern="1200" dirty="0" smtClean="0"/>
            <a:t>: liaison aux sites </a:t>
          </a:r>
          <a:r>
            <a:rPr lang="fr-FR" sz="2000" b="1" kern="1200" dirty="0" err="1" smtClean="0"/>
            <a:t>nGRE</a:t>
          </a:r>
          <a:r>
            <a:rPr lang="fr-FR" sz="2000" b="1" kern="1200" dirty="0" smtClean="0"/>
            <a:t> de l’ADN </a:t>
          </a:r>
          <a:r>
            <a:rPr lang="fr-FR" sz="2000" b="1" kern="1200" dirty="0" smtClean="0">
              <a:sym typeface="Wingdings" pitchFamily="2" charset="2"/>
            </a:rPr>
            <a:t> inhibition de la transcription (IL1, IL6, TNF…)</a:t>
          </a:r>
          <a:endParaRPr lang="fr-FR" sz="20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P-1, NF-IL6…) </a:t>
          </a:r>
          <a:endParaRPr lang="fr-FR" sz="2400" b="1" kern="1200" dirty="0"/>
        </a:p>
      </dsp:txBody>
      <dsp:txXfrm>
        <a:off x="2436834" y="4630862"/>
        <a:ext cx="4132957" cy="1331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8C4D-AF82-44D8-911A-C161C3982657}">
      <dsp:nvSpPr>
        <dsp:cNvPr id="0" name=""/>
        <dsp:cNvSpPr/>
      </dsp:nvSpPr>
      <dsp:spPr>
        <a:xfrm>
          <a:off x="4436045" y="2693973"/>
          <a:ext cx="3212223" cy="711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017"/>
              </a:lnTo>
              <a:lnTo>
                <a:pt x="3212223" y="485017"/>
              </a:lnTo>
              <a:lnTo>
                <a:pt x="3212223" y="711721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EF96F-6E15-4899-B70E-E405A115785E}">
      <dsp:nvSpPr>
        <dsp:cNvPr id="0" name=""/>
        <dsp:cNvSpPr/>
      </dsp:nvSpPr>
      <dsp:spPr>
        <a:xfrm>
          <a:off x="4436045" y="2693973"/>
          <a:ext cx="221225" cy="711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017"/>
              </a:lnTo>
              <a:lnTo>
                <a:pt x="221225" y="485017"/>
              </a:lnTo>
              <a:lnTo>
                <a:pt x="221225" y="711721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DE297-6F1A-4A36-B0BA-1820866F5DCF}">
      <dsp:nvSpPr>
        <dsp:cNvPr id="0" name=""/>
        <dsp:cNvSpPr/>
      </dsp:nvSpPr>
      <dsp:spPr>
        <a:xfrm>
          <a:off x="1445046" y="2693973"/>
          <a:ext cx="2990998" cy="711721"/>
        </a:xfrm>
        <a:custGeom>
          <a:avLst/>
          <a:gdLst/>
          <a:ahLst/>
          <a:cxnLst/>
          <a:rect l="0" t="0" r="0" b="0"/>
          <a:pathLst>
            <a:path>
              <a:moveTo>
                <a:pt x="2990998" y="0"/>
              </a:moveTo>
              <a:lnTo>
                <a:pt x="2990998" y="485017"/>
              </a:lnTo>
              <a:lnTo>
                <a:pt x="0" y="485017"/>
              </a:lnTo>
              <a:lnTo>
                <a:pt x="0" y="711721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F9C3F-4D39-4609-8124-1706BC0A904B}">
      <dsp:nvSpPr>
        <dsp:cNvPr id="0" name=""/>
        <dsp:cNvSpPr/>
      </dsp:nvSpPr>
      <dsp:spPr>
        <a:xfrm>
          <a:off x="3212455" y="1140013"/>
          <a:ext cx="2447180" cy="15539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D623E-23EA-4E09-95DE-70AD6B4362C3}">
      <dsp:nvSpPr>
        <dsp:cNvPr id="0" name=""/>
        <dsp:cNvSpPr/>
      </dsp:nvSpPr>
      <dsp:spPr>
        <a:xfrm>
          <a:off x="3484364" y="1398327"/>
          <a:ext cx="2447180" cy="155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4">
                  <a:lumMod val="50000"/>
                </a:schemeClr>
              </a:solidFill>
            </a:rPr>
            <a:t>Effets sur le métabolisme</a:t>
          </a:r>
          <a:endParaRPr lang="fr-FR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529878" y="1443841"/>
        <a:ext cx="2356152" cy="1462931"/>
      </dsp:txXfrm>
    </dsp:sp>
    <dsp:sp modelId="{4E5B78A4-8867-4164-BA12-9AF624457C37}">
      <dsp:nvSpPr>
        <dsp:cNvPr id="0" name=""/>
        <dsp:cNvSpPr/>
      </dsp:nvSpPr>
      <dsp:spPr>
        <a:xfrm>
          <a:off x="231" y="3405695"/>
          <a:ext cx="2889631" cy="15248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D39A-8F0C-4937-B93F-4D31BF72783C}">
      <dsp:nvSpPr>
        <dsp:cNvPr id="0" name=""/>
        <dsp:cNvSpPr/>
      </dsp:nvSpPr>
      <dsp:spPr>
        <a:xfrm>
          <a:off x="272140" y="3664008"/>
          <a:ext cx="2889631" cy="152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3">
                  <a:lumMod val="75000"/>
                </a:schemeClr>
              </a:solidFill>
            </a:rPr>
            <a:t>Glucidique: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Activité hyperglycémiante</a:t>
          </a:r>
          <a:endParaRPr lang="fr-FR" sz="2400" b="1" kern="1200" dirty="0"/>
        </a:p>
      </dsp:txBody>
      <dsp:txXfrm>
        <a:off x="316800" y="3708668"/>
        <a:ext cx="2800311" cy="1435487"/>
      </dsp:txXfrm>
    </dsp:sp>
    <dsp:sp modelId="{A976AEFD-F14C-4E73-975D-758E153154D7}">
      <dsp:nvSpPr>
        <dsp:cNvPr id="0" name=""/>
        <dsp:cNvSpPr/>
      </dsp:nvSpPr>
      <dsp:spPr>
        <a:xfrm>
          <a:off x="3433680" y="3405695"/>
          <a:ext cx="2447180" cy="15539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74529-CE4F-4279-A1F6-31A52AFADC41}">
      <dsp:nvSpPr>
        <dsp:cNvPr id="0" name=""/>
        <dsp:cNvSpPr/>
      </dsp:nvSpPr>
      <dsp:spPr>
        <a:xfrm>
          <a:off x="3705589" y="3664008"/>
          <a:ext cx="2447180" cy="155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3">
                  <a:lumMod val="75000"/>
                </a:schemeClr>
              </a:solidFill>
            </a:rPr>
            <a:t>Protidique: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Protéolyse</a:t>
          </a:r>
          <a:endParaRPr lang="fr-FR" sz="2400" b="1" kern="1200" dirty="0"/>
        </a:p>
      </dsp:txBody>
      <dsp:txXfrm>
        <a:off x="3751103" y="3709522"/>
        <a:ext cx="2356152" cy="1462931"/>
      </dsp:txXfrm>
    </dsp:sp>
    <dsp:sp modelId="{0F2C9B12-1A9A-4CF7-97F3-E6E076719717}">
      <dsp:nvSpPr>
        <dsp:cNvPr id="0" name=""/>
        <dsp:cNvSpPr/>
      </dsp:nvSpPr>
      <dsp:spPr>
        <a:xfrm>
          <a:off x="6424679" y="3405695"/>
          <a:ext cx="2447180" cy="15539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3E19D-2FC2-47B7-94AF-7CE6050106DB}">
      <dsp:nvSpPr>
        <dsp:cNvPr id="0" name=""/>
        <dsp:cNvSpPr/>
      </dsp:nvSpPr>
      <dsp:spPr>
        <a:xfrm>
          <a:off x="6696588" y="3664008"/>
          <a:ext cx="2447180" cy="155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dirty="0" smtClean="0">
            <a:solidFill>
              <a:schemeClr val="accent3">
                <a:lumMod val="75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3">
                  <a:lumMod val="75000"/>
                </a:schemeClr>
              </a:solidFill>
            </a:rPr>
            <a:t>Lipidique: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/>
              </a:solidFill>
            </a:rPr>
            <a:t>Lipolyse + redistribution du T. adipeux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6742102" y="3709522"/>
        <a:ext cx="2356152" cy="1462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6E8B9-A700-4A83-8A6A-19C6397CA654}">
      <dsp:nvSpPr>
        <dsp:cNvPr id="0" name=""/>
        <dsp:cNvSpPr/>
      </dsp:nvSpPr>
      <dsp:spPr>
        <a:xfrm>
          <a:off x="3314723" y="619"/>
          <a:ext cx="4972084" cy="24146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Rétention hydro-sodée.</a:t>
          </a:r>
          <a:endParaRPr lang="fr-FR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>
              <a:latin typeface="Franklin Gothic Book"/>
            </a:rPr>
            <a:t>↑</a:t>
          </a:r>
          <a:r>
            <a:rPr lang="fr-FR" sz="3000" b="1" kern="1200" dirty="0" smtClean="0"/>
            <a:t> Excrétion de K+ et H+.</a:t>
          </a:r>
          <a:endParaRPr lang="fr-FR" sz="3000" b="1" kern="1200" dirty="0"/>
        </a:p>
      </dsp:txBody>
      <dsp:txXfrm>
        <a:off x="3314723" y="302456"/>
        <a:ext cx="4066573" cy="1811021"/>
      </dsp:txXfrm>
    </dsp:sp>
    <dsp:sp modelId="{7F4EDB53-2704-422E-AA16-25AD7774B4CD}">
      <dsp:nvSpPr>
        <dsp:cNvPr id="0" name=""/>
        <dsp:cNvSpPr/>
      </dsp:nvSpPr>
      <dsp:spPr>
        <a:xfrm>
          <a:off x="0" y="619"/>
          <a:ext cx="3314723" cy="2414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Equilibre hydro-électrolytique</a:t>
          </a:r>
          <a:endParaRPr lang="fr-FR" sz="3600" kern="1200" dirty="0"/>
        </a:p>
      </dsp:txBody>
      <dsp:txXfrm>
        <a:off x="117876" y="118495"/>
        <a:ext cx="3078971" cy="2178943"/>
      </dsp:txXfrm>
    </dsp:sp>
    <dsp:sp modelId="{66A31ABD-9B8D-43A5-8A61-7E0E33748CAD}">
      <dsp:nvSpPr>
        <dsp:cNvPr id="0" name=""/>
        <dsp:cNvSpPr/>
      </dsp:nvSpPr>
      <dsp:spPr>
        <a:xfrm>
          <a:off x="3143269" y="2656783"/>
          <a:ext cx="4972084" cy="24146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Possibilité d’hypertension</a:t>
          </a:r>
          <a:endParaRPr lang="fr-FR" sz="3000" b="1" kern="1200" dirty="0"/>
        </a:p>
      </dsp:txBody>
      <dsp:txXfrm>
        <a:off x="3143269" y="2958620"/>
        <a:ext cx="4066573" cy="1811021"/>
      </dsp:txXfrm>
    </dsp:sp>
    <dsp:sp modelId="{6BAD2265-2310-4D08-81AD-4109F672B94F}">
      <dsp:nvSpPr>
        <dsp:cNvPr id="0" name=""/>
        <dsp:cNvSpPr/>
      </dsp:nvSpPr>
      <dsp:spPr>
        <a:xfrm>
          <a:off x="171454" y="2786078"/>
          <a:ext cx="2971815" cy="215610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solidFill>
                <a:schemeClr val="tx1"/>
              </a:solidFill>
            </a:rPr>
            <a:t>Cardio-vasculaire</a:t>
          </a:r>
          <a:endParaRPr lang="fr-FR" sz="3600" b="1" kern="1200" dirty="0">
            <a:solidFill>
              <a:schemeClr val="tx1"/>
            </a:solidFill>
          </a:endParaRPr>
        </a:p>
      </dsp:txBody>
      <dsp:txXfrm>
        <a:off x="276706" y="2891330"/>
        <a:ext cx="2761311" cy="1945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C308B-495E-4334-BD00-4D1FB8AE46BA}">
      <dsp:nvSpPr>
        <dsp:cNvPr id="0" name=""/>
        <dsp:cNvSpPr/>
      </dsp:nvSpPr>
      <dsp:spPr>
        <a:xfrm>
          <a:off x="3371873" y="723"/>
          <a:ext cx="5057810" cy="2822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Fonte musculaire = myopathie stéroïdienne</a:t>
          </a:r>
          <a:endParaRPr lang="fr-FR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800" kern="1200"/>
        </a:p>
      </dsp:txBody>
      <dsp:txXfrm>
        <a:off x="3371873" y="353575"/>
        <a:ext cx="3999256" cy="2117109"/>
      </dsp:txXfrm>
    </dsp:sp>
    <dsp:sp modelId="{E021BD40-E232-472A-BB97-9247BDB16D72}">
      <dsp:nvSpPr>
        <dsp:cNvPr id="0" name=""/>
        <dsp:cNvSpPr/>
      </dsp:nvSpPr>
      <dsp:spPr>
        <a:xfrm>
          <a:off x="0" y="723"/>
          <a:ext cx="3371873" cy="28228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Muscle squelettique</a:t>
          </a:r>
          <a:endParaRPr lang="fr-FR" sz="4000" kern="1200" dirty="0"/>
        </a:p>
      </dsp:txBody>
      <dsp:txXfrm>
        <a:off x="137798" y="138521"/>
        <a:ext cx="3096277" cy="2547216"/>
      </dsp:txXfrm>
    </dsp:sp>
    <dsp:sp modelId="{F90DB5C6-A4A8-42D0-BA58-20495D738464}">
      <dsp:nvSpPr>
        <dsp:cNvPr id="0" name=""/>
        <dsp:cNvSpPr/>
      </dsp:nvSpPr>
      <dsp:spPr>
        <a:xfrm>
          <a:off x="3371873" y="3105817"/>
          <a:ext cx="5057810" cy="2822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377564"/>
            <a:satOff val="3664"/>
            <a:lumOff val="1654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377564"/>
              <a:satOff val="3664"/>
              <a:lumOff val="1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3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Effets indirects: effets sur le maintien de la PA,  </a:t>
          </a:r>
          <a:r>
            <a:rPr lang="fr-FR" sz="2400" b="1" kern="1200" dirty="0" err="1" smtClean="0"/>
            <a:t>conc</a:t>
          </a:r>
          <a:r>
            <a:rPr lang="fr-FR" sz="2400" b="1" kern="1200" dirty="0" smtClean="0"/>
            <a:t> en glucose et en électrolytes.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Effets directs: </a:t>
          </a:r>
          <a:r>
            <a:rPr lang="fr-FR" sz="2400" b="1" kern="1200" dirty="0" err="1" smtClean="0"/>
            <a:t>Rc</a:t>
          </a:r>
          <a:r>
            <a:rPr lang="fr-FR" sz="2400" b="1" kern="1200" dirty="0" smtClean="0"/>
            <a:t> centraux.  </a:t>
          </a:r>
          <a:endParaRPr lang="fr-FR" sz="2400" b="1" kern="1200" dirty="0"/>
        </a:p>
      </dsp:txBody>
      <dsp:txXfrm>
        <a:off x="3371873" y="3458669"/>
        <a:ext cx="3999256" cy="2117109"/>
      </dsp:txXfrm>
    </dsp:sp>
    <dsp:sp modelId="{84B489DB-050C-4296-9ECA-0D2AED7A37AD}">
      <dsp:nvSpPr>
        <dsp:cNvPr id="0" name=""/>
        <dsp:cNvSpPr/>
      </dsp:nvSpPr>
      <dsp:spPr>
        <a:xfrm>
          <a:off x="0" y="3105817"/>
          <a:ext cx="3371873" cy="2822812"/>
        </a:xfrm>
        <a:prstGeom prst="roundRect">
          <a:avLst/>
        </a:prstGeom>
        <a:solidFill>
          <a:schemeClr val="accent3">
            <a:hueOff val="1202764"/>
            <a:satOff val="-4392"/>
            <a:lumOff val="10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>
              <a:solidFill>
                <a:schemeClr val="tx1"/>
              </a:solidFill>
            </a:rPr>
            <a:t>SNC</a:t>
          </a:r>
          <a:endParaRPr lang="fr-FR" sz="4000" kern="1200" dirty="0">
            <a:solidFill>
              <a:schemeClr val="tx1"/>
            </a:solidFill>
          </a:endParaRPr>
        </a:p>
      </dsp:txBody>
      <dsp:txXfrm>
        <a:off x="137798" y="3243615"/>
        <a:ext cx="3096277" cy="2547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63E94-7FF8-4A9C-BB36-8F5BEFBF1159}">
      <dsp:nvSpPr>
        <dsp:cNvPr id="0" name=""/>
        <dsp:cNvSpPr/>
      </dsp:nvSpPr>
      <dsp:spPr>
        <a:xfrm>
          <a:off x="3371873" y="723"/>
          <a:ext cx="5057810" cy="2822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(+) érythropoïèse et thrombopoïèse.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>
              <a:latin typeface="Franklin Gothic Book"/>
            </a:rPr>
            <a:t>↓ </a:t>
          </a:r>
          <a:r>
            <a:rPr lang="fr-FR" sz="2300" b="1" kern="1200" dirty="0" err="1" smtClean="0"/>
            <a:t>nbre</a:t>
          </a:r>
          <a:r>
            <a:rPr lang="fr-FR" sz="2300" b="1" kern="1200" dirty="0" smtClean="0"/>
            <a:t> </a:t>
          </a:r>
          <a:r>
            <a:rPr lang="fr-FR" sz="2300" b="1" kern="1200" dirty="0" err="1" smtClean="0"/>
            <a:t>lymph</a:t>
          </a:r>
          <a:r>
            <a:rPr lang="fr-FR" sz="2300" b="1" kern="1200" dirty="0" smtClean="0"/>
            <a:t>, </a:t>
          </a:r>
          <a:r>
            <a:rPr lang="fr-FR" sz="2300" b="1" kern="1200" dirty="0" err="1" smtClean="0"/>
            <a:t>éosinoph</a:t>
          </a:r>
          <a:r>
            <a:rPr lang="fr-FR" sz="2300" b="1" kern="1200" dirty="0" smtClean="0"/>
            <a:t>,  mono, </a:t>
          </a:r>
          <a:r>
            <a:rPr lang="fr-FR" sz="2300" b="1" kern="1200" dirty="0" err="1" smtClean="0"/>
            <a:t>basoph</a:t>
          </a:r>
          <a:r>
            <a:rPr lang="fr-FR" sz="2300" b="1" kern="1200" dirty="0" smtClean="0"/>
            <a:t>.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 </a:t>
          </a:r>
          <a:r>
            <a:rPr lang="fr-FR" sz="2300" b="1" kern="1200" dirty="0" smtClean="0">
              <a:latin typeface="Franklin Gothic Book"/>
            </a:rPr>
            <a:t>↑</a:t>
          </a:r>
          <a:r>
            <a:rPr lang="fr-FR" sz="2300" b="1" kern="1200" dirty="0" smtClean="0"/>
            <a:t> des leucocytes polynucléaires .</a:t>
          </a:r>
          <a:endParaRPr lang="fr-FR" sz="2300" b="1" kern="1200" dirty="0"/>
        </a:p>
      </dsp:txBody>
      <dsp:txXfrm>
        <a:off x="3371873" y="353575"/>
        <a:ext cx="3999256" cy="2117109"/>
      </dsp:txXfrm>
    </dsp:sp>
    <dsp:sp modelId="{DD852516-108D-450B-AB52-AF7A602F637A}">
      <dsp:nvSpPr>
        <dsp:cNvPr id="0" name=""/>
        <dsp:cNvSpPr/>
      </dsp:nvSpPr>
      <dsp:spPr>
        <a:xfrm>
          <a:off x="0" y="723"/>
          <a:ext cx="3371873" cy="2822812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Eléments figurés du sang</a:t>
          </a:r>
          <a:endParaRPr lang="fr-FR" sz="3200" b="1" kern="1200" dirty="0"/>
        </a:p>
      </dsp:txBody>
      <dsp:txXfrm>
        <a:off x="137798" y="138521"/>
        <a:ext cx="3096277" cy="2547216"/>
      </dsp:txXfrm>
    </dsp:sp>
    <dsp:sp modelId="{D1356A1F-1E3C-4C4F-8670-1F17FEF1D72B}">
      <dsp:nvSpPr>
        <dsp:cNvPr id="0" name=""/>
        <dsp:cNvSpPr/>
      </dsp:nvSpPr>
      <dsp:spPr>
        <a:xfrm>
          <a:off x="3371873" y="3105817"/>
          <a:ext cx="5057810" cy="2822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Chez l’enfant: interruption de la croissance.</a:t>
          </a:r>
          <a:endParaRPr lang="fr-FR" sz="2300" b="1" kern="1200" dirty="0"/>
        </a:p>
      </dsp:txBody>
      <dsp:txXfrm>
        <a:off x="3371873" y="3458669"/>
        <a:ext cx="3999256" cy="2117109"/>
      </dsp:txXfrm>
    </dsp:sp>
    <dsp:sp modelId="{2B3CC7B8-3EB3-4A97-9341-1FF2DB29B9E3}">
      <dsp:nvSpPr>
        <dsp:cNvPr id="0" name=""/>
        <dsp:cNvSpPr/>
      </dsp:nvSpPr>
      <dsp:spPr>
        <a:xfrm>
          <a:off x="0" y="3105817"/>
          <a:ext cx="3371873" cy="2822812"/>
        </a:xfrm>
        <a:prstGeom prst="roundRect">
          <a:avLst/>
        </a:prstGeom>
        <a:solidFill>
          <a:schemeClr val="accent2">
            <a:shade val="50000"/>
            <a:hueOff val="-458831"/>
            <a:satOff val="-38132"/>
            <a:lumOff val="539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</a:rPr>
            <a:t>Croissance et développement</a:t>
          </a:r>
          <a:endParaRPr lang="fr-FR" sz="3200" b="1" kern="1200" dirty="0">
            <a:solidFill>
              <a:schemeClr val="tx1"/>
            </a:solidFill>
          </a:endParaRPr>
        </a:p>
      </dsp:txBody>
      <dsp:txXfrm>
        <a:off x="137798" y="3243615"/>
        <a:ext cx="3096277" cy="2547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3B477-11AC-40F3-9ACA-AB01E2E8042F}">
      <dsp:nvSpPr>
        <dsp:cNvPr id="0" name=""/>
        <dsp:cNvSpPr/>
      </dsp:nvSpPr>
      <dsp:spPr>
        <a:xfrm>
          <a:off x="3786173" y="3378"/>
          <a:ext cx="5330039" cy="6065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Réponse de la TSH à la TRH perturbée.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Conversion périph de la T4 en T3 inhibée.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latin typeface="Franklin Gothic Book"/>
            </a:rPr>
            <a:t>↑</a:t>
          </a:r>
          <a:r>
            <a:rPr lang="fr-FR" sz="2400" b="1" kern="1200" dirty="0" smtClean="0"/>
            <a:t> Synthèse de la </a:t>
          </a:r>
          <a:r>
            <a:rPr lang="fr-FR" sz="2400" b="1" kern="1200" dirty="0" err="1" smtClean="0"/>
            <a:t>thyroxin</a:t>
          </a:r>
          <a:r>
            <a:rPr lang="fr-FR" sz="2400" b="1" kern="1200" dirty="0" smtClean="0"/>
            <a:t> </a:t>
          </a:r>
          <a:r>
            <a:rPr lang="fr-FR" sz="2400" b="1" kern="1200" dirty="0" err="1" smtClean="0"/>
            <a:t>binding</a:t>
          </a:r>
          <a:r>
            <a:rPr lang="fr-FR" sz="2400" b="1" kern="1200" dirty="0" smtClean="0"/>
            <a:t> globulin.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Synthèse de prolactine inhibée.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Synthèse des stéroïdes sexuels inhibée.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Réponse de la FSH et LH à la LHRH perturbée.</a:t>
          </a:r>
          <a:endParaRPr lang="fr-FR" sz="2400" b="1" kern="1200" dirty="0"/>
        </a:p>
      </dsp:txBody>
      <dsp:txXfrm>
        <a:off x="3786173" y="761562"/>
        <a:ext cx="3331274" cy="4549105"/>
      </dsp:txXfrm>
    </dsp:sp>
    <dsp:sp modelId="{FCC17F1F-C42B-4946-ADF3-81AC22FEC929}">
      <dsp:nvSpPr>
        <dsp:cNvPr id="0" name=""/>
        <dsp:cNvSpPr/>
      </dsp:nvSpPr>
      <dsp:spPr>
        <a:xfrm>
          <a:off x="79966" y="465498"/>
          <a:ext cx="3654028" cy="5141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 smtClean="0"/>
            <a:t>Système endocrinien</a:t>
          </a:r>
          <a:endParaRPr lang="fr-FR" sz="4600" kern="1200" dirty="0"/>
        </a:p>
      </dsp:txBody>
      <dsp:txXfrm>
        <a:off x="258341" y="643873"/>
        <a:ext cx="3297278" cy="47844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DB632-ED25-4A43-9A30-1BCD052EDE86}">
      <dsp:nvSpPr>
        <dsp:cNvPr id="0" name=""/>
        <dsp:cNvSpPr/>
      </dsp:nvSpPr>
      <dsp:spPr>
        <a:xfrm>
          <a:off x="3371873" y="636"/>
          <a:ext cx="5057810" cy="24827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(-) les ostéoblastes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Déminéralisation osseuse / inhibition de l’absorption intestinale de Ca++ et </a:t>
          </a:r>
          <a:r>
            <a:rPr lang="fr-FR" sz="2400" b="1" kern="1200" dirty="0" smtClean="0">
              <a:latin typeface="Franklin Gothic Book"/>
            </a:rPr>
            <a:t>↓</a:t>
          </a:r>
          <a:r>
            <a:rPr lang="fr-FR" sz="2400" b="1" kern="1200" dirty="0" smtClean="0"/>
            <a:t> de sa réabsorption rénale.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</dsp:txBody>
      <dsp:txXfrm>
        <a:off x="3371873" y="310975"/>
        <a:ext cx="4126792" cy="1862036"/>
      </dsp:txXfrm>
    </dsp:sp>
    <dsp:sp modelId="{407940EB-EF41-47F9-B2BD-7849DE601F17}">
      <dsp:nvSpPr>
        <dsp:cNvPr id="0" name=""/>
        <dsp:cNvSpPr/>
      </dsp:nvSpPr>
      <dsp:spPr>
        <a:xfrm>
          <a:off x="0" y="636"/>
          <a:ext cx="3371873" cy="2482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Métabolisme osseux</a:t>
          </a:r>
          <a:endParaRPr lang="fr-FR" sz="3900" kern="1200" dirty="0"/>
        </a:p>
      </dsp:txBody>
      <dsp:txXfrm>
        <a:off x="121196" y="121832"/>
        <a:ext cx="3129481" cy="2240322"/>
      </dsp:txXfrm>
    </dsp:sp>
    <dsp:sp modelId="{7D49C3A9-6B9B-4DC6-B3A6-9378FF20F472}">
      <dsp:nvSpPr>
        <dsp:cNvPr id="0" name=""/>
        <dsp:cNvSpPr/>
      </dsp:nvSpPr>
      <dsp:spPr>
        <a:xfrm>
          <a:off x="3371873" y="2731622"/>
          <a:ext cx="5057810" cy="24827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b="1" kern="1200" dirty="0" smtClean="0">
              <a:latin typeface="Franklin Gothic Book"/>
            </a:rPr>
            <a:t>↓</a:t>
          </a:r>
          <a:r>
            <a:rPr lang="fr-FR" sz="2500" b="1" kern="1200" dirty="0" smtClean="0"/>
            <a:t> Production de PGE2 et de mucine impliquées </a:t>
          </a:r>
          <a:r>
            <a:rPr lang="fr-FR" sz="2500" b="1" kern="1200" dirty="0" err="1" smtClean="0"/>
            <a:t>ds</a:t>
          </a:r>
          <a:r>
            <a:rPr lang="fr-FR" sz="2500" b="1" kern="1200" dirty="0" smtClean="0"/>
            <a:t> la protection de la muqueuse.</a:t>
          </a:r>
          <a:endParaRPr lang="fr-FR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500" b="1" kern="1200" dirty="0"/>
        </a:p>
      </dsp:txBody>
      <dsp:txXfrm>
        <a:off x="3371873" y="3041961"/>
        <a:ext cx="4126792" cy="1862036"/>
      </dsp:txXfrm>
    </dsp:sp>
    <dsp:sp modelId="{4B0B95BC-F97A-40DF-8CCA-468BBB7A66EB}">
      <dsp:nvSpPr>
        <dsp:cNvPr id="0" name=""/>
        <dsp:cNvSpPr/>
      </dsp:nvSpPr>
      <dsp:spPr>
        <a:xfrm>
          <a:off x="0" y="2731622"/>
          <a:ext cx="3371873" cy="2482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Tube digestif</a:t>
          </a:r>
          <a:endParaRPr lang="fr-FR" sz="3900" kern="1200" dirty="0"/>
        </a:p>
      </dsp:txBody>
      <dsp:txXfrm>
        <a:off x="121196" y="2852818"/>
        <a:ext cx="3129481" cy="224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C4809-1F7F-8344-BCE4-A2725270B2A6}" type="datetimeFigureOut">
              <a:rPr lang="fr-FR" smtClean="0"/>
              <a:pPr/>
              <a:t>01/03/2015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4E37-6576-3C46-94CD-C0527EB350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9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Stimuli stressants: une blessure, une hémorragie, une infection sévère, un acte chirurgical majeur, une hypoglycémie, le froid, la douleur et la peur.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sites d’applications locales: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espaces synoviaux, le sac conjonctival, la peau et le tractus respiratoire.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CBG: globuline de liaison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GC.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cas de thérapeutique substitutive, on tente de reproduire les caractéristiques de sécrétion des glucocorticoïdes, tant en ce qui concerne la quantité totale produite, que le rythme nycthéméral.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maladie d’Addison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utilise l’hydrocortisone, 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glucocorticoïdes synthétiques à longue durée d’action et dépourvus d’activité minéralocorticoïde sont à éviter chez ces patients.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partir de ce noyau de base, diverses modifications chimiques ont permis de moduler l’action des molécules. L’objectif est d’augmenter l’effet anti-inflammatoire en réduisant l’effet minéralocorticoïde, responsable notamment de la rétention hydro-sodée.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 changements peuvent également modifier leur absorption, liaison protéique, degré de transformation métaboliques, le degré d’excrétion ou encore la perméabilité membranaire.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135575BE-AAE0-8741-A06F-660A4374FDD6}" type="slidenum">
              <a:rPr lang="fr-FR">
                <a:latin typeface="Calibri" charset="0"/>
              </a:rPr>
              <a:pPr/>
              <a:t>11</a:t>
            </a:fld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Action indirecte: ces derniers sont des facteurs de transcription c à d ils peuvent se lier à l’ADN et activer la transcription de nombreux gène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codent pour des cytokines inflammatoire. Les glucocorticoïdes se lie directement à ces facteurs et neutralise leur 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négative: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(éléments de réponse négative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aux GC) comme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collagénase et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stromélysine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(enzymes estimées avoir des rôles clés dans la destruction des articulations, comme cela se voit dans l’arthrite inflammatoire).</a:t>
            </a:r>
          </a:p>
          <a:p>
            <a:pPr lvl="0" rtl="0"/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glucocorticoïdes ont des actions multiples et ubiquitaires.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Glucides: (+) la néoglucogenèse (par (+)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énolpyruvate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carboxykinase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glucose-6-phosphatase, ils augmentent l’afflux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néoglucogéniques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foie. Au nivo périph, ils diminuent la captation du glucose. Peuvent également stimuler la synthèse de glycogène hépatique et inhiber sa dégradation.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assiste à une augmentation au niveau du dos et du cou (&lt;&lt;nuque de bison&gt;&gt;), de la face (&lt;&lt;aspect en pleine lune&gt;&gt;), un comblement des creux sus-claviculaires parallèlement à une fonte graisseuse des extrémités.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Action sur la phase III: justifie leur utilisation </a:t>
            </a:r>
            <a:r>
              <a:rPr lang="fr-FR" dirty="0" err="1" smtClean="0"/>
              <a:t>ds</a:t>
            </a:r>
            <a:r>
              <a:rPr lang="fr-FR" dirty="0" smtClean="0"/>
              <a:t> les maladies chroniques prolifératives et sclérosantes.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Hypertension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dû à l’augmentation, par les corticostéroïdes, de la réactivité vasculaire aux substances vasoactives  (notamment par augmentation de l’expression des récepteurs adrénergiques au niveau de la paroi vasculaire)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concentrations permissives de corticostéroïdes sont requises pour un fonctionnement normal du muscle squelettique.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SNC: action indirecte par leur effet sur la pression artérielle, les concentrations en glucose et en électrolytes.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 direct/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aux GC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 effet résulte d’une redistribution des cellules à la périphérie plutôt que d’une augmentation de leur destruction.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Ils </a:t>
            </a:r>
            <a:r>
              <a:rPr lang="fr-FR" sz="12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↑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par contre, les leucocytes polynucléaires circulants par augmentation de leur libération médullaire, par diminution de leur élimination de la circulation et par leur démargination augmentée au niveau des parois vasculaires.  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Retard de croissance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La réponse de la GH à la GHRH, à l’arginine et l’hypoglycémie insulinique, l’activité et la synthèse de la somatomédine C sont inhibés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9D46-7C92-4045-8A31-D243610519A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_tradnl" smtClean="0"/>
              <a:t>Cliquez et modifiez le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Cliquez et modifiez le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_tradnl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Cliquez et modifiez le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Cliquez et modifiez le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March 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Cliquez et modifiez le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Cliquez et modifiez le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anti inflammatoires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35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-71454"/>
            <a:ext cx="749808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La relation structure-activité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58579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 rot="19860261">
            <a:off x="2500298" y="4924088"/>
            <a:ext cx="1071570" cy="64294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428728" y="4572008"/>
            <a:ext cx="571504" cy="500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3071802" y="2357430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929322" y="1357298"/>
            <a:ext cx="1500198" cy="135732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6429388" y="2714620"/>
            <a:ext cx="571504" cy="71438"/>
          </a:xfrm>
          <a:prstGeom prst="line">
            <a:avLst/>
          </a:prstGeom>
          <a:ln w="38100">
            <a:solidFill>
              <a:srgbClr val="CF5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929454" y="250030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35001"/>
                </a:solidFill>
              </a:rPr>
              <a:t>OH</a:t>
            </a:r>
            <a:endParaRPr lang="fr-FR" dirty="0">
              <a:solidFill>
                <a:srgbClr val="C3500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729434" y="2357430"/>
            <a:ext cx="842962" cy="7858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71736" y="4429132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000496" y="4467533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B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721594" y="321468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929322" y="327398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675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7572375" y="1643063"/>
            <a:ext cx="1571625" cy="1500187"/>
          </a:xfrm>
          <a:prstGeom prst="roundRect">
            <a:avLst/>
          </a:prstGeom>
          <a:solidFill>
            <a:srgbClr val="69EB6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Nécessaire pour l</a:t>
            </a:r>
            <a:r>
              <a:rPr lang="ja-JP" altLang="fr-FR" sz="16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’</a:t>
            </a:r>
            <a:r>
              <a:rPr lang="fr-FR" sz="16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activité minéralo</a:t>
            </a:r>
          </a:p>
          <a:p>
            <a:pPr algn="ctr"/>
            <a:r>
              <a:rPr lang="fr-FR" sz="16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corticoïde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u="sng">
                <a:solidFill>
                  <a:srgbClr val="0070C0"/>
                </a:solidFill>
                <a:latin typeface="Georgia" charset="0"/>
              </a:rPr>
              <a:t>Relation  structure  activité :</a:t>
            </a:r>
            <a:r>
              <a:rPr lang="fr-FR" b="1">
                <a:solidFill>
                  <a:srgbClr val="0070C0"/>
                </a:solidFill>
                <a:latin typeface="Georgia" charset="0"/>
              </a:rPr>
              <a:t/>
            </a:r>
            <a:br>
              <a:rPr lang="fr-FR" b="1">
                <a:solidFill>
                  <a:srgbClr val="0070C0"/>
                </a:solidFill>
                <a:latin typeface="Georgia" charset="0"/>
              </a:rPr>
            </a:br>
            <a:endParaRPr lang="fr-FR" b="1">
              <a:solidFill>
                <a:srgbClr val="0070C0"/>
              </a:solidFill>
              <a:latin typeface="Georgia" charset="0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4294967295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071670" y="1643050"/>
            <a:ext cx="5429287" cy="3929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6429375" y="3071813"/>
            <a:ext cx="944563" cy="102393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sz="14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OH     ou CH3</a:t>
            </a:r>
            <a:endParaRPr lang="fr-FR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3929063" y="4071938"/>
            <a:ext cx="285750" cy="28575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214813" y="5357813"/>
            <a:ext cx="1143000" cy="3571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CH3</a:t>
            </a:r>
          </a:p>
        </p:txBody>
      </p:sp>
      <p:cxnSp>
        <p:nvCxnSpPr>
          <p:cNvPr id="19" name="Connecteur droit 18"/>
          <p:cNvCxnSpPr/>
          <p:nvPr/>
        </p:nvCxnSpPr>
        <p:spPr>
          <a:xfrm rot="16200000" flipV="1">
            <a:off x="4429125" y="2928938"/>
            <a:ext cx="285750" cy="2857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786438" y="2643188"/>
            <a:ext cx="857250" cy="35718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572250" y="2500313"/>
            <a:ext cx="628650" cy="37782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fr-FR" sz="11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OH</a:t>
            </a:r>
            <a:endParaRPr lang="fr-FR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1571625" y="4857750"/>
            <a:ext cx="1857375" cy="16430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2000250" y="2571750"/>
            <a:ext cx="2071688" cy="2143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"/>
          <p:cNvSpPr>
            <a:spLocks noChangeArrowheads="1"/>
          </p:cNvSpPr>
          <p:nvPr/>
        </p:nvSpPr>
        <p:spPr bwMode="auto">
          <a:xfrm>
            <a:off x="6500813" y="1785938"/>
            <a:ext cx="628650" cy="37782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fr-FR" sz="11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OH</a:t>
            </a:r>
            <a:endParaRPr lang="fr-FR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1" name="Connecteur droit 40"/>
          <p:cNvCxnSpPr>
            <a:endCxn id="40" idx="2"/>
          </p:cNvCxnSpPr>
          <p:nvPr/>
        </p:nvCxnSpPr>
        <p:spPr>
          <a:xfrm flipV="1">
            <a:off x="5786438" y="1974850"/>
            <a:ext cx="714375" cy="96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10800000">
            <a:off x="6929438" y="2000250"/>
            <a:ext cx="642937" cy="122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1214438" y="5929313"/>
            <a:ext cx="2357437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1143000" y="5715000"/>
            <a:ext cx="2500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fr-FR" sz="1600"/>
              <a:t>  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Fondamentaux pour l</a:t>
            </a:r>
            <a:r>
              <a:rPr lang="ja-JP" altLang="fr-FR" sz="1600" b="1">
                <a:solidFill>
                  <a:schemeClr val="bg1"/>
                </a:solidFill>
              </a:rPr>
              <a:t>’</a:t>
            </a:r>
            <a:r>
              <a:rPr lang="fr-FR" sz="1600" b="1">
                <a:solidFill>
                  <a:schemeClr val="bg1"/>
                </a:solidFill>
              </a:rPr>
              <a:t>activité gluco et minéral corticoïde</a:t>
            </a:r>
          </a:p>
        </p:txBody>
      </p:sp>
      <p:sp>
        <p:nvSpPr>
          <p:cNvPr id="54" name="Rectangle à coins arrondis 53"/>
          <p:cNvSpPr/>
          <p:nvPr/>
        </p:nvSpPr>
        <p:spPr>
          <a:xfrm>
            <a:off x="0" y="1714500"/>
            <a:ext cx="2000250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Georgia" charset="0"/>
                <a:ea typeface="ＭＳ Ｐゴシック" charset="0"/>
              </a:rPr>
              <a:t>Nécessaire pour l</a:t>
            </a:r>
            <a:r>
              <a:rPr lang="ja-JP" altLang="fr-FR" sz="1600" b="1">
                <a:solidFill>
                  <a:schemeClr val="bg1"/>
                </a:solidFill>
                <a:latin typeface="Georgia" charset="0"/>
                <a:ea typeface="ＭＳ Ｐゴシック" charset="0"/>
              </a:rPr>
              <a:t>’</a:t>
            </a:r>
            <a:r>
              <a:rPr lang="fr-FR" sz="1600" b="1">
                <a:solidFill>
                  <a:schemeClr val="bg1"/>
                </a:solidFill>
                <a:latin typeface="Georgia" charset="0"/>
                <a:ea typeface="ＭＳ Ｐゴシック" charset="0"/>
              </a:rPr>
              <a:t>activité  glucocorticoïde</a:t>
            </a:r>
          </a:p>
          <a:p>
            <a:pPr algn="ctr"/>
            <a:r>
              <a:rPr lang="fr-FR" sz="1600" b="1">
                <a:solidFill>
                  <a:schemeClr val="bg1"/>
                </a:solidFill>
                <a:latin typeface="Georgia" charset="0"/>
                <a:ea typeface="ＭＳ Ｐゴシック" charset="0"/>
              </a:rPr>
              <a:t>-ides</a:t>
            </a:r>
          </a:p>
        </p:txBody>
      </p:sp>
      <p:sp>
        <p:nvSpPr>
          <p:cNvPr id="63" name="Rectangle à coins arrondis 62"/>
          <p:cNvSpPr/>
          <p:nvPr/>
        </p:nvSpPr>
        <p:spPr>
          <a:xfrm>
            <a:off x="7572375" y="3786188"/>
            <a:ext cx="1571625" cy="142875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Présente sur le cortisol et les </a:t>
            </a:r>
            <a:r>
              <a:rPr lang="ja-JP" altLang="fr-FR" sz="16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‘</a:t>
            </a:r>
            <a:r>
              <a:rPr lang="fr-FR" sz="16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 de synthèse</a:t>
            </a:r>
          </a:p>
        </p:txBody>
      </p:sp>
      <p:cxnSp>
        <p:nvCxnSpPr>
          <p:cNvPr id="78" name="Connecteur droit avec flèche 77"/>
          <p:cNvCxnSpPr/>
          <p:nvPr/>
        </p:nvCxnSpPr>
        <p:spPr>
          <a:xfrm flipV="1">
            <a:off x="1785938" y="4143375"/>
            <a:ext cx="2000250" cy="1428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à coins arrondis 78"/>
          <p:cNvSpPr/>
          <p:nvPr/>
        </p:nvSpPr>
        <p:spPr>
          <a:xfrm>
            <a:off x="0" y="3857625"/>
            <a:ext cx="2071688" cy="13573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000" b="1">
                <a:solidFill>
                  <a:srgbClr val="FFFFFF"/>
                </a:solidFill>
                <a:latin typeface="Georgia" charset="0"/>
                <a:ea typeface="ＭＳ Ｐゴシック" charset="0"/>
              </a:rPr>
              <a:t>Prédnisone Prednisolone</a:t>
            </a: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071938" y="2714625"/>
            <a:ext cx="628650" cy="37782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fr-FR" sz="11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OH</a:t>
            </a:r>
            <a:endParaRPr lang="fr-FR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 flipV="1">
            <a:off x="4786313" y="3571875"/>
            <a:ext cx="285750" cy="1524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5000625" y="3357563"/>
            <a:ext cx="28575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Black" charset="0"/>
              </a:rPr>
              <a:t>F</a:t>
            </a:r>
          </a:p>
        </p:txBody>
      </p:sp>
      <p:cxnSp>
        <p:nvCxnSpPr>
          <p:cNvPr id="88" name="Connecteur droit avec flèche 87"/>
          <p:cNvCxnSpPr/>
          <p:nvPr/>
        </p:nvCxnSpPr>
        <p:spPr>
          <a:xfrm rot="16200000" flipV="1">
            <a:off x="4714875" y="4071938"/>
            <a:ext cx="2143125" cy="157162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à coins arrondis 88"/>
          <p:cNvSpPr/>
          <p:nvPr/>
        </p:nvSpPr>
        <p:spPr>
          <a:xfrm>
            <a:off x="6000750" y="5929313"/>
            <a:ext cx="2571750" cy="9286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Georgia" charset="0"/>
                <a:ea typeface="ＭＳ Ｐゴシック" charset="0"/>
              </a:rPr>
              <a:t>Augmentation de l</a:t>
            </a:r>
            <a:r>
              <a:rPr lang="ja-JP" altLang="fr-FR" b="1">
                <a:solidFill>
                  <a:schemeClr val="bg1"/>
                </a:solidFill>
                <a:latin typeface="Georgia" charset="0"/>
                <a:ea typeface="ＭＳ Ｐゴシック" charset="0"/>
              </a:rPr>
              <a:t>’</a:t>
            </a:r>
            <a:r>
              <a:rPr lang="fr-FR" b="1">
                <a:solidFill>
                  <a:schemeClr val="bg1"/>
                </a:solidFill>
                <a:latin typeface="Georgia" charset="0"/>
                <a:ea typeface="ＭＳ Ｐゴシック" charset="0"/>
              </a:rPr>
              <a:t>effet gluco et minirelo corticoïde</a:t>
            </a:r>
          </a:p>
        </p:txBody>
      </p:sp>
      <p:cxnSp>
        <p:nvCxnSpPr>
          <p:cNvPr id="92" name="Connecteur droit avec flèche 91"/>
          <p:cNvCxnSpPr/>
          <p:nvPr/>
        </p:nvCxnSpPr>
        <p:spPr>
          <a:xfrm flipV="1">
            <a:off x="2928938" y="4714875"/>
            <a:ext cx="1285875" cy="1214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16200000" flipV="1">
            <a:off x="7465219" y="3036094"/>
            <a:ext cx="357188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28" grpId="0" animBg="1"/>
      <p:bldP spid="15" grpId="0" animBg="1"/>
      <p:bldP spid="40" grpId="0" animBg="1"/>
      <p:bldP spid="53" grpId="0" animBg="1"/>
      <p:bldP spid="25" grpId="0"/>
      <p:bldP spid="54" grpId="0" animBg="1"/>
      <p:bldP spid="63" grpId="0" animBg="1"/>
      <p:bldP spid="79" grpId="0" animBg="1"/>
      <p:bldP spid="9" grpId="0" animBg="1"/>
      <p:bldP spid="84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Mécanisme d’action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6" name="Arrondir un rectangle avec un coin du même côté 5"/>
          <p:cNvSpPr/>
          <p:nvPr/>
        </p:nvSpPr>
        <p:spPr>
          <a:xfrm>
            <a:off x="2214546" y="1500174"/>
            <a:ext cx="4429156" cy="1428760"/>
          </a:xfrm>
          <a:prstGeom prst="round2SameRect">
            <a:avLst/>
          </a:prstGeom>
          <a:solidFill>
            <a:srgbClr val="4C1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La +part des effets des GC médiés/ le </a:t>
            </a:r>
            <a:r>
              <a:rPr lang="fr-FR" sz="2400" b="1" dirty="0" err="1" smtClean="0"/>
              <a:t>Rc</a:t>
            </a:r>
            <a:r>
              <a:rPr lang="fr-FR" sz="2400" b="1" dirty="0" smtClean="0"/>
              <a:t> aux GC </a:t>
            </a:r>
            <a:endParaRPr lang="fr-FR" sz="2400" b="1" dirty="0"/>
          </a:p>
        </p:txBody>
      </p:sp>
      <p:sp>
        <p:nvSpPr>
          <p:cNvPr id="7" name="Arrondir un rectangle avec un coin du même côté 6"/>
          <p:cNvSpPr/>
          <p:nvPr/>
        </p:nvSpPr>
        <p:spPr>
          <a:xfrm>
            <a:off x="2143108" y="3143248"/>
            <a:ext cx="4572032" cy="2000264"/>
          </a:xfrm>
          <a:prstGeom prst="round2SameRect">
            <a:avLst/>
          </a:prstGeom>
          <a:solidFill>
            <a:srgbClr val="6F2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Rc</a:t>
            </a:r>
            <a:r>
              <a:rPr lang="fr-FR" sz="2400" b="1" dirty="0" smtClean="0"/>
              <a:t> intracellulaire </a:t>
            </a:r>
            <a:r>
              <a:rPr lang="fr-FR" sz="2400" b="1" dirty="0" smtClean="0">
                <a:latin typeface="Franklin Gothic Book"/>
              </a:rPr>
              <a:t>€ </a:t>
            </a:r>
            <a:r>
              <a:rPr lang="fr-FR" sz="2400" b="1" dirty="0" smtClean="0"/>
              <a:t>superfamille  des </a:t>
            </a:r>
            <a:r>
              <a:rPr lang="fr-FR" sz="2400" b="1" dirty="0" err="1" smtClean="0"/>
              <a:t>Rc</a:t>
            </a:r>
            <a:r>
              <a:rPr lang="fr-FR" sz="2400" b="1" dirty="0" smtClean="0"/>
              <a:t> nucléaires (comme </a:t>
            </a:r>
            <a:r>
              <a:rPr lang="fr-FR" sz="2400" b="1" dirty="0" err="1" smtClean="0"/>
              <a:t>Rc</a:t>
            </a:r>
            <a:r>
              <a:rPr lang="fr-FR" sz="2400" b="1" dirty="0" smtClean="0"/>
              <a:t> aux </a:t>
            </a:r>
            <a:r>
              <a:rPr lang="fr-FR" sz="2400" b="1" dirty="0" err="1" smtClean="0"/>
              <a:t>Hnes</a:t>
            </a:r>
            <a:r>
              <a:rPr lang="fr-FR" sz="2400" b="1" dirty="0" smtClean="0"/>
              <a:t> thyroïdiennes, de la vit D, vit A</a:t>
            </a:r>
            <a:r>
              <a:rPr lang="fr-FR" sz="2400" b="1" dirty="0" smtClean="0">
                <a:latin typeface="Franklin Gothic Book"/>
              </a:rPr>
              <a:t>… </a:t>
            </a:r>
            <a:endParaRPr lang="fr-FR" sz="2400" b="1" dirty="0"/>
          </a:p>
        </p:txBody>
      </p:sp>
      <p:sp>
        <p:nvSpPr>
          <p:cNvPr id="8" name="Arrondir un rectangle avec un coin du même côté 7"/>
          <p:cNvSpPr/>
          <p:nvPr/>
        </p:nvSpPr>
        <p:spPr>
          <a:xfrm>
            <a:off x="2214546" y="5286388"/>
            <a:ext cx="4429156" cy="1428760"/>
          </a:xfrm>
          <a:prstGeom prst="round2SameRect">
            <a:avLst/>
          </a:prstGeom>
          <a:solidFill>
            <a:srgbClr val="A14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 types de </a:t>
            </a:r>
            <a:r>
              <a:rPr lang="fr-FR" sz="2400" b="1" dirty="0" err="1" smtClean="0"/>
              <a:t>Rc</a:t>
            </a:r>
            <a:r>
              <a:rPr lang="fr-FR" sz="2400" b="1" dirty="0" smtClean="0"/>
              <a:t> aux GC: </a:t>
            </a:r>
            <a:endParaRPr lang="fr-FR" sz="2400" b="1" dirty="0"/>
          </a:p>
        </p:txBody>
      </p:sp>
      <p:sp>
        <p:nvSpPr>
          <p:cNvPr id="9" name="Ellipse 8"/>
          <p:cNvSpPr/>
          <p:nvPr/>
        </p:nvSpPr>
        <p:spPr>
          <a:xfrm>
            <a:off x="6643734" y="2714620"/>
            <a:ext cx="2643174" cy="22145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type I: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des GC et MC (Ctrl du rythme circadien de sécrétion du cortisol)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-214346" y="2571744"/>
            <a:ext cx="2428860" cy="25098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type II: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des GC (Réponse aux agressions)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necteur droit avec flèche 11"/>
          <p:cNvCxnSpPr>
            <a:stCxn id="8" idx="0"/>
            <a:endCxn id="9" idx="4"/>
          </p:cNvCxnSpPr>
          <p:nvPr/>
        </p:nvCxnSpPr>
        <p:spPr>
          <a:xfrm flipV="1">
            <a:off x="6643702" y="4929198"/>
            <a:ext cx="1321619" cy="10715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2"/>
            <a:endCxn id="10" idx="4"/>
          </p:cNvCxnSpPr>
          <p:nvPr/>
        </p:nvCxnSpPr>
        <p:spPr>
          <a:xfrm rot="10800000">
            <a:off x="1000084" y="5081598"/>
            <a:ext cx="1214462" cy="9191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357158" y="357166"/>
          <a:ext cx="850112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23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16CAE-CA64-40D5-8EC0-AA4CA3CF0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0116CAE-CA64-40D5-8EC0-AA4CA3CF0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6F11F-C8E9-4DBE-9FA6-C4E0C8ADA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EA6F11F-C8E9-4DBE-9FA6-C4E0C8ADA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0C414-53DA-478F-A211-3FD82220F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3C0C414-53DA-478F-A211-3FD82220F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AF32D-7225-4850-A604-44209363B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FCAF32D-7225-4850-A604-44209363B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DB33EB-D253-4E2B-B9BF-6729F51A3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4DB33EB-D253-4E2B-B9BF-6729F51A3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311BB-883E-4E3A-802B-F6622FA0D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14311BB-883E-4E3A-802B-F6622FA0D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BAFE1D-35F7-480E-A568-43ADA5B22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63BAFE1D-35F7-480E-A568-43ADA5B22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576530" cy="150017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Les propriétés pharmacologiques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0" y="357166"/>
          <a:ext cx="914400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4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5F9C3F-4D39-4609-8124-1706BC0A9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A5F9C3F-4D39-4609-8124-1706BC0A9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D623E-23EA-4E09-95DE-70AD6B436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830D623E-23EA-4E09-95DE-70AD6B436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ADE297-6F1A-4A36-B0BA-1820866F5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9ADE297-6F1A-4A36-B0BA-1820866F5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5B78A4-8867-4164-BA12-9AF624457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4E5B78A4-8867-4164-BA12-9AF624457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E2D39A-8F0C-4937-B93F-4D31BF72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E2D39A-8F0C-4937-B93F-4D31BF72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8EF96F-6E15-4899-B70E-E405A115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48EF96F-6E15-4899-B70E-E405A1157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76AEFD-F14C-4E73-975D-758E15315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A976AEFD-F14C-4E73-975D-758E15315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674529-CE4F-4279-A1F6-31A52AFA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2F674529-CE4F-4279-A1F6-31A52AFAD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378C4D-AF82-44D8-911A-C161C3982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05378C4D-AF82-44D8-911A-C161C3982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2C9B12-1A9A-4CF7-97F3-E6E076719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0F2C9B12-1A9A-4CF7-97F3-E6E076719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3E19D-2FC2-47B7-94AF-7CE605010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DED3E19D-2FC2-47B7-94AF-7CE605010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786050" y="142852"/>
            <a:ext cx="3429024" cy="150019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Effet anti-inflammatoire et immunosuppresseur</a:t>
            </a:r>
            <a:endParaRPr lang="fr-FR" sz="2400" b="1" dirty="0"/>
          </a:p>
        </p:txBody>
      </p:sp>
      <p:sp>
        <p:nvSpPr>
          <p:cNvPr id="5" name="Étoile à 6 branches 4"/>
          <p:cNvSpPr/>
          <p:nvPr/>
        </p:nvSpPr>
        <p:spPr>
          <a:xfrm>
            <a:off x="214282" y="1214422"/>
            <a:ext cx="1857388" cy="121444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Rappel</a:t>
            </a:r>
            <a:endParaRPr lang="fr-FR" sz="24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214546" y="2285992"/>
            <a:ext cx="6643734" cy="4357718"/>
          </a:xfrm>
          <a:prstGeom prst="wedgeRoundRectCallout">
            <a:avLst>
              <a:gd name="adj1" fmla="val -65812"/>
              <a:gd name="adj2" fmla="val -46744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>
                <a:solidFill>
                  <a:srgbClr val="CF5401"/>
                </a:solidFill>
              </a:rPr>
              <a:t>Phase vasculaire</a:t>
            </a:r>
            <a:r>
              <a:rPr lang="fr-FR" sz="2800" u="sng" dirty="0" smtClean="0">
                <a:solidFill>
                  <a:srgbClr val="CF5401"/>
                </a:solidFill>
              </a:rPr>
              <a:t>:  </a:t>
            </a:r>
            <a:r>
              <a:rPr lang="fr-FR" sz="2800" b="1" dirty="0" smtClean="0">
                <a:solidFill>
                  <a:schemeClr val="tx1"/>
                </a:solidFill>
              </a:rPr>
              <a:t>Vasodilatation,  </a:t>
            </a:r>
            <a:r>
              <a:rPr lang="fr-FR" sz="2800" b="1" dirty="0" smtClean="0">
                <a:solidFill>
                  <a:schemeClr val="tx1"/>
                </a:solidFill>
                <a:latin typeface="Franklin Gothic Book"/>
              </a:rPr>
              <a:t>↑</a:t>
            </a:r>
            <a:r>
              <a:rPr lang="fr-FR" sz="2800" b="1" dirty="0" smtClean="0">
                <a:solidFill>
                  <a:schemeClr val="tx1"/>
                </a:solidFill>
              </a:rPr>
              <a:t> de la 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perméabilité capillaire  + relargage de médiateurs.</a:t>
            </a:r>
          </a:p>
          <a:p>
            <a:pPr algn="ctr"/>
            <a:r>
              <a:rPr lang="fr-FR" sz="2800" b="1" u="sng" dirty="0" smtClean="0">
                <a:solidFill>
                  <a:srgbClr val="CF5401"/>
                </a:solidFill>
              </a:rPr>
              <a:t>Phase cellulaire:  </a:t>
            </a:r>
            <a:r>
              <a:rPr lang="fr-FR" sz="2800" b="1" dirty="0" smtClean="0">
                <a:solidFill>
                  <a:schemeClr val="tx1"/>
                </a:solidFill>
              </a:rPr>
              <a:t>mobilisation des leuco/ chimiotactisme. </a:t>
            </a:r>
          </a:p>
          <a:p>
            <a:pPr algn="ctr"/>
            <a:r>
              <a:rPr lang="fr-FR" sz="2800" b="1" u="sng" dirty="0" smtClean="0">
                <a:solidFill>
                  <a:srgbClr val="CF5401"/>
                </a:solidFill>
              </a:rPr>
              <a:t>Phase de réparation tissulaire:  </a:t>
            </a:r>
            <a:r>
              <a:rPr lang="fr-FR" sz="2800" b="1" dirty="0" smtClean="0">
                <a:solidFill>
                  <a:schemeClr val="tx1"/>
                </a:solidFill>
              </a:rPr>
              <a:t>Prolifération de fibroblastes.</a:t>
            </a:r>
            <a:r>
              <a:rPr lang="fr-FR" sz="2800" b="1" u="sng" dirty="0" smtClean="0">
                <a:solidFill>
                  <a:srgbClr val="CF5401"/>
                </a:solidFill>
              </a:rPr>
              <a:t> 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 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643042" y="2571744"/>
            <a:ext cx="5715040" cy="32147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 1</a:t>
            </a:r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2800" b="1" dirty="0" smtClean="0">
                <a:solidFill>
                  <a:schemeClr val="tx1"/>
                </a:solidFill>
              </a:rPr>
              <a:t> les GC limitent la vasodilatation,  la perméabilité capillaire ,  (-) la production de cytokines pro-inflammatoires  et  médiateurs  de l’inflammation </a:t>
            </a:r>
            <a:endParaRPr lang="fr-FR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2204"/>
            <a:ext cx="5870088" cy="6659343"/>
          </a:xfrm>
          <a:prstGeom prst="rect">
            <a:avLst/>
          </a:prstGeom>
          <a:noFill/>
        </p:spPr>
      </p:pic>
      <p:sp>
        <p:nvSpPr>
          <p:cNvPr id="11" name="Rectangle à coins arrondis 10"/>
          <p:cNvSpPr/>
          <p:nvPr/>
        </p:nvSpPr>
        <p:spPr>
          <a:xfrm>
            <a:off x="3714744" y="3357562"/>
            <a:ext cx="2000264" cy="6429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71538" y="1428736"/>
            <a:ext cx="250033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Lipocortine</a:t>
            </a:r>
            <a:r>
              <a:rPr lang="fr-FR" sz="2000" b="1" dirty="0" smtClean="0"/>
              <a:t> I</a:t>
            </a:r>
            <a:endParaRPr lang="fr-FR" sz="2000" b="1" dirty="0"/>
          </a:p>
        </p:txBody>
      </p:sp>
      <p:cxnSp>
        <p:nvCxnSpPr>
          <p:cNvPr id="14" name="Connecteur droit avec flèche 13"/>
          <p:cNvCxnSpPr>
            <a:stCxn id="12" idx="6"/>
          </p:cNvCxnSpPr>
          <p:nvPr/>
        </p:nvCxnSpPr>
        <p:spPr>
          <a:xfrm>
            <a:off x="3571868" y="1893083"/>
            <a:ext cx="1571636" cy="2500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terdiction 15"/>
          <p:cNvSpPr/>
          <p:nvPr/>
        </p:nvSpPr>
        <p:spPr>
          <a:xfrm rot="18749654">
            <a:off x="4009500" y="1590524"/>
            <a:ext cx="417051" cy="390802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286248" y="5357826"/>
            <a:ext cx="1285884" cy="4286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786050" y="5500702"/>
            <a:ext cx="1285884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500166" y="2285992"/>
            <a:ext cx="5929354" cy="32861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 II</a:t>
            </a:r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2800" b="1" dirty="0" smtClean="0">
                <a:solidFill>
                  <a:schemeClr val="tx1"/>
                </a:solidFill>
              </a:rPr>
              <a:t> les GC </a:t>
            </a:r>
            <a:r>
              <a:rPr lang="fr-FR" sz="2800" b="1" dirty="0" smtClean="0">
                <a:solidFill>
                  <a:schemeClr val="tx1"/>
                </a:solidFill>
                <a:latin typeface="Franklin Gothic Book"/>
              </a:rPr>
              <a:t>↓</a:t>
            </a:r>
            <a:r>
              <a:rPr lang="fr-FR" sz="2800" b="1" dirty="0" smtClean="0">
                <a:solidFill>
                  <a:schemeClr val="tx1"/>
                </a:solidFill>
              </a:rPr>
              <a:t> le chimiotactisme, </a:t>
            </a:r>
            <a:r>
              <a:rPr lang="fr-FR" sz="2800" b="1" dirty="0" smtClean="0">
                <a:solidFill>
                  <a:schemeClr val="tx1"/>
                </a:solidFill>
                <a:latin typeface="Franklin Gothic Book"/>
              </a:rPr>
              <a:t>↓ </a:t>
            </a:r>
            <a:r>
              <a:rPr lang="fr-FR" sz="2800" b="1" dirty="0" smtClean="0">
                <a:solidFill>
                  <a:schemeClr val="tx1"/>
                </a:solidFill>
              </a:rPr>
              <a:t>la différenciation des macrophages,  stabilisent les mb lysosomales des PN et macrophages. </a:t>
            </a:r>
            <a:endParaRPr lang="fr-FR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500166" y="2285992"/>
            <a:ext cx="5929354" cy="32861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 III</a:t>
            </a:r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2800" b="1" dirty="0" smtClean="0">
                <a:solidFill>
                  <a:schemeClr val="tx1"/>
                </a:solidFill>
              </a:rPr>
              <a:t> les GC affectent la prolifération de fibroblastes </a:t>
            </a:r>
            <a:r>
              <a:rPr lang="fr-FR" sz="2800" b="1" dirty="0" smtClean="0">
                <a:solidFill>
                  <a:schemeClr val="tx1"/>
                </a:solidFill>
                <a:sym typeface="Wingdings" pitchFamily="2" charset="2"/>
              </a:rPr>
              <a:t> perturbation de la synthèse du collagène et </a:t>
            </a:r>
            <a:r>
              <a:rPr lang="fr-FR" sz="2800" b="1" dirty="0" smtClean="0">
                <a:solidFill>
                  <a:schemeClr val="tx1"/>
                </a:solidFill>
              </a:rPr>
              <a:t>muccoplysaccharides.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85786" y="1785926"/>
            <a:ext cx="7429552" cy="45720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Effet immunosuppresseur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tx1"/>
                </a:solidFill>
              </a:rPr>
              <a:t>les GC (-) l’immunité à médiation cellulaire (+++).</a:t>
            </a:r>
          </a:p>
          <a:p>
            <a:pPr algn="ctr"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tx1"/>
                </a:solidFill>
              </a:rPr>
              <a:t>Ils (-) complément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et les cytokines (GM-CSF,  IL-1, IL-2, IL-3, IL-6, TNF-</a:t>
            </a:r>
            <a:r>
              <a:rPr lang="el-GR" sz="2800" b="1" dirty="0" smtClean="0">
                <a:solidFill>
                  <a:schemeClr val="tx1"/>
                </a:solidFill>
                <a:latin typeface="Franklin Gothic Book"/>
              </a:rPr>
              <a:t>α</a:t>
            </a:r>
            <a:r>
              <a:rPr lang="fr-FR" sz="2800" b="1" dirty="0" smtClean="0">
                <a:solidFill>
                  <a:schemeClr val="tx1"/>
                </a:solidFill>
              </a:rPr>
              <a:t>…)</a:t>
            </a:r>
          </a:p>
          <a:p>
            <a:pPr algn="ctr"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tx1"/>
                </a:solidFill>
              </a:rPr>
              <a:t> en + Action anti-inflammatoire.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6" name="Picture 2" descr="C:\Users\amira\Documents\livres\Pharmacology 5th edition\Images\15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966" y="548680"/>
            <a:ext cx="8034034" cy="60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357158" y="928670"/>
          <a:ext cx="828680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11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EDB53-2704-422E-AA16-25AD7774B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F4EDB53-2704-422E-AA16-25AD7774B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06E8B9-A700-4A83-8A6A-19C6397C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D06E8B9-A700-4A83-8A6A-19C6397C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AD2265-2310-4D08-81AD-4109F672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BAD2265-2310-4D08-81AD-4109F672B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31ABD-9B8D-43A5-8A61-7E0E33748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66A31ABD-9B8D-43A5-8A61-7E0E33748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357158" y="571480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1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1BD40-E232-472A-BB97-9247BDB16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021BD40-E232-472A-BB97-9247BDB16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6C308B-495E-4334-BD00-4D1FB8AE4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96C308B-495E-4334-BD00-4D1FB8AE4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489DB-050C-4296-9ECA-0D2AED7A3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4B489DB-050C-4296-9ECA-0D2AED7A3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0DB5C6-A4A8-42D0-BA58-20495D738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F90DB5C6-A4A8-42D0-BA58-20495D738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500034" y="428604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96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52516-108D-450B-AB52-AF7A602F6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D852516-108D-450B-AB52-AF7A602F6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63E94-7FF8-4A9C-BB36-8F5BEFBF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6B63E94-7FF8-4A9C-BB36-8F5BEFBF1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CC7B8-3EB3-4A97-9341-1FF2DB29B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B3CC7B8-3EB3-4A97-9341-1FF2DB29B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56A1F-1E3C-4C4F-8670-1F17FEF1D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1356A1F-1E3C-4C4F-8670-1F17FEF1D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38522" y="221008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 Les anti-inflammatoires stéroïdiens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0" y="500042"/>
          <a:ext cx="91440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ccolade fermante 6"/>
          <p:cNvSpPr/>
          <p:nvPr/>
        </p:nvSpPr>
        <p:spPr>
          <a:xfrm>
            <a:off x="6643702" y="1142984"/>
            <a:ext cx="928694" cy="242889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29520" y="1857364"/>
            <a:ext cx="1714480" cy="107157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Fonction thyroïdienne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3035079"/>
              </p:ext>
            </p:extLst>
          </p:nvPr>
        </p:nvGraphicFramePr>
        <p:xfrm>
          <a:off x="285720" y="1071546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940EB-EF41-47F9-B2BD-7849DE601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07940EB-EF41-47F9-B2BD-7849DE601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DB632-ED25-4A43-9A30-1BCD052ED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2ADB632-ED25-4A43-9A30-1BCD052ED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B95BC-F97A-40DF-8CCA-468BBB7A6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0B95BC-F97A-40DF-8CCA-468BBB7A6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49C3A9-6B9B-4DC6-B3A6-9378FF20F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7D49C3A9-6B9B-4DC6-B3A6-9378FF20F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357158" y="1357298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75831" y="714356"/>
            <a:ext cx="17673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800" b="1" dirty="0" smtClean="0"/>
              <a:t>Axe HHS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1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90844" cy="128588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Les propriétés pharmacocinétiques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-32" y="1500174"/>
          <a:ext cx="9001156" cy="531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0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E4C863-A513-4069-9BCE-4B6D28C1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8E4C863-A513-4069-9BCE-4B6D28C11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0D1FE8-28FF-4515-AE9C-843A57FFB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40D1FE8-28FF-4515-AE9C-843A57FFB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EEC0F3-18F5-4489-804D-80CFBE4AB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BEEC0F3-18F5-4489-804D-80CFBE4AB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A8F98D-EE3B-4378-BE2D-EEDB4800E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2A8F98D-EE3B-4378-BE2D-EEDB4800E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BCFDCB-B336-4ED1-8268-C6B469E81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1BCFDCB-B336-4ED1-8268-C6B469E81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F0CCE9-50E6-43D5-8067-1C09BBCCE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72F0CCE9-50E6-43D5-8067-1C09BBCCE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80770"/>
              </p:ext>
            </p:extLst>
          </p:nvPr>
        </p:nvGraphicFramePr>
        <p:xfrm>
          <a:off x="785786" y="1428736"/>
          <a:ext cx="7500990" cy="48329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50495"/>
                <a:gridCol w="3750495"/>
              </a:tblGrid>
              <a:tr h="983685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 ½ court</a:t>
                      </a:r>
                      <a:r>
                        <a:rPr lang="fr-FR" sz="2400" baseline="0" dirty="0" smtClean="0"/>
                        <a:t> (8-12H)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GC naturels (cortisone et hydrocortisone).</a:t>
                      </a:r>
                      <a:endParaRPr lang="fr-FR" sz="2400" dirty="0"/>
                    </a:p>
                  </a:txBody>
                  <a:tcPr/>
                </a:tc>
              </a:tr>
              <a:tr h="1405264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 ½ moyen (12-36H)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Prednisone</a:t>
                      </a:r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cortancyl</a:t>
                      </a:r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Predinisolone</a:t>
                      </a:r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solupred</a:t>
                      </a:r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Méthylprednisolone</a:t>
                      </a:r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medrol</a:t>
                      </a:r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</a:p>
                    <a:p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Triamcinolone.</a:t>
                      </a:r>
                      <a:endParaRPr lang="fr-FR" sz="2400" b="1" dirty="0"/>
                    </a:p>
                  </a:txBody>
                  <a:tcPr/>
                </a:tc>
              </a:tr>
              <a:tr h="983685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 ½ long</a:t>
                      </a:r>
                      <a:r>
                        <a:rPr lang="fr-FR" sz="2400" b="1" baseline="0" dirty="0" smtClean="0"/>
                        <a:t> (36-54H)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Dexaméthasone</a:t>
                      </a:r>
                      <a:r>
                        <a:rPr kumimoji="0"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Bétaméthasone</a:t>
                      </a:r>
                      <a:endParaRPr lang="fr-FR" sz="2400" b="1" dirty="0"/>
                    </a:p>
                  </a:txBody>
                  <a:tcPr/>
                </a:tc>
              </a:tr>
              <a:tr h="945382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 ½ très long (&gt; 60H)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Cortivazol</a:t>
                      </a:r>
                      <a:endParaRPr lang="fr-FR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076464" cy="1154098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CF5401"/>
                </a:solidFill>
                <a:latin typeface="Berlin Sans FB Demi" pitchFamily="34" charset="0"/>
              </a:rPr>
              <a:t>Les indications</a:t>
            </a:r>
            <a:endParaRPr lang="fr-FR" sz="4800" dirty="0">
              <a:solidFill>
                <a:srgbClr val="CF5401"/>
              </a:solidFill>
              <a:latin typeface="Berlin Sans FB Demi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90210544"/>
              </p:ext>
            </p:extLst>
          </p:nvPr>
        </p:nvGraphicFramePr>
        <p:xfrm>
          <a:off x="-65125" y="1075191"/>
          <a:ext cx="907253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45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AA0B6-D684-4C2A-A25A-8C9210B52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6BAA0B6-D684-4C2A-A25A-8C9210B52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BB10A5-788C-478F-98B2-5127B9119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BB10A5-788C-478F-98B2-5127B9119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6660049"/>
              </p:ext>
            </p:extLst>
          </p:nvPr>
        </p:nvGraphicFramePr>
        <p:xfrm>
          <a:off x="395536" y="1196752"/>
          <a:ext cx="8424936" cy="4968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/>
                <a:gridCol w="2808312"/>
                <a:gridCol w="2808312"/>
              </a:tblGrid>
              <a:tr h="6905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DCI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SPECIALITE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AAI</a:t>
                      </a:r>
                      <a:endParaRPr lang="fr-FR" dirty="0"/>
                    </a:p>
                  </a:txBody>
                  <a:tcPr/>
                </a:tc>
              </a:tr>
              <a:tr h="690532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Hydrocortisone 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Hydrocortisone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800" b="1" dirty="0" smtClean="0"/>
                    </a:p>
                    <a:p>
                      <a:pPr algn="ctr"/>
                      <a:endParaRPr lang="fr-FR" sz="1800" b="1" dirty="0"/>
                    </a:p>
                  </a:txBody>
                  <a:tcPr/>
                </a:tc>
              </a:tr>
              <a:tr h="42528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Prednisone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Cortancyl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Verdana"/>
                        </a:rPr>
                        <a:t>4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</a:tr>
              <a:tr h="40007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Prednisolone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Solupred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Verdana"/>
                        </a:rPr>
                        <a:t>4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</a:tr>
              <a:tr h="69053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Méthylprednisolone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Médrol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Verdana"/>
                        </a:rPr>
                        <a:t>5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</a:tr>
              <a:tr h="69053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Verdana"/>
                        </a:rPr>
                        <a:t>Triamcinolone (F)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effectLst/>
                          <a:latin typeface="Verdana"/>
                        </a:rPr>
                        <a:t>Kénacort </a:t>
                      </a:r>
                      <a:endParaRPr lang="fr-FR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Verdana"/>
                        </a:rPr>
                        <a:t>5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</a:tr>
              <a:tr h="69053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Béthamétasone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(F)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effectLst/>
                          <a:latin typeface="Verdana"/>
                        </a:rPr>
                        <a:t>Célestène </a:t>
                      </a:r>
                      <a:endParaRPr lang="fr-FR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Verdana"/>
                        </a:rPr>
                        <a:t>25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</a:tr>
              <a:tr h="690532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effectLst/>
                          <a:latin typeface="Verdana"/>
                        </a:rPr>
                        <a:t>Dexamétasone</a:t>
                      </a:r>
                      <a:r>
                        <a:rPr lang="fr-FR" sz="1800" b="1" dirty="0">
                          <a:effectLst/>
                          <a:latin typeface="Verdana"/>
                        </a:rPr>
                        <a:t> (F)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>
                          <a:effectLst/>
                          <a:latin typeface="Verdana"/>
                        </a:rPr>
                        <a:t>Dectancyl </a:t>
                      </a:r>
                      <a:endParaRPr lang="fr-FR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Verdana"/>
                        </a:rPr>
                        <a:t>30 </a:t>
                      </a:r>
                      <a:endParaRPr lang="fr-FR" sz="1800" b="1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8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Les effets secondaires</a:t>
            </a:r>
            <a:endParaRPr lang="fr-FR" sz="5400" b="1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4500561" y="1643050"/>
            <a:ext cx="3714777" cy="164307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Arrêt de la thérapeutique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642910" y="3929066"/>
            <a:ext cx="3786214" cy="214314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Utilisation chronique de doses supra-physiologiques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00166" y="3500438"/>
            <a:ext cx="5715040" cy="28575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</a:rPr>
              <a:t>Ice</a:t>
            </a:r>
            <a:r>
              <a:rPr lang="fr-FR" sz="2400" b="1" dirty="0" smtClean="0">
                <a:solidFill>
                  <a:srgbClr val="002060"/>
                </a:solidFill>
              </a:rPr>
              <a:t> surrénale aigue.</a:t>
            </a:r>
          </a:p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Symptômes: anorexie, nausées,  vomissements, perte de poids, léthargie, maux de tête, fièvre,  Dlrs du muscle ou des articulations, hypotension orthostatique. 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1.9889E-6 L -0.23264 1.988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2571736" y="285728"/>
            <a:ext cx="3786214" cy="214314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Utilisation chronique de doses supra-physiologiques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me 7"/>
          <p:cNvGraphicFramePr/>
          <p:nvPr/>
        </p:nvGraphicFramePr>
        <p:xfrm>
          <a:off x="428596" y="714356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5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74FAD8-9679-413A-9E7F-4054E8C35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2174FAD8-9679-413A-9E7F-4054E8C35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1A407-CFD1-4065-B4F7-A3F34711B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CF11A407-CFD1-4065-B4F7-A3F34711B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9784ED-4656-4866-A380-A009974F4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CF9784ED-4656-4866-A380-A009974F4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DA92D9-4D78-489E-96E3-D54B32D1D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81DA92D9-4D78-489E-96E3-D54B32D1D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83B35C-A9EB-4CCF-84C9-AA3637405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5683B35C-A9EB-4CCF-84C9-AA3637405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58BF1E-48E7-49F7-8036-8299D6201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5458BF1E-48E7-49F7-8036-8299D6201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4E9FBF-FCC0-4B4F-AE67-FA7316B7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A84E9FBF-FCC0-4B4F-AE67-FA7316B72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867677-3C48-4B15-A1FC-6FA88C6E3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A2867677-3C48-4B15-A1FC-6FA88C6E3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Graphic spid="8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285720" y="500042"/>
          <a:ext cx="835824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9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1216C-368A-40E1-815E-C8467B281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321216C-368A-40E1-815E-C8467B281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24F7C-203F-4AC4-B59C-398C040C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5824F7C-203F-4AC4-B59C-398C040C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0FA78A-DA63-4BE7-8383-719FE39CE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B0FA78A-DA63-4BE7-8383-719FE39CE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79B7B8-98D9-4C1F-9E90-6818514E9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E79B7B8-98D9-4C1F-9E90-6818514E9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17639-288E-4CD5-82F1-D7D0E1506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9B17639-288E-4CD5-82F1-D7D0E1506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61A1F-3027-414E-A20A-21B2A5D5B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8161A1F-3027-414E-A20A-21B2A5D5B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B9234B-E65C-4C12-87B2-34EA07411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5FB9234B-E65C-4C12-87B2-34EA07411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ACA124-F8A2-47F9-8E05-973C6D5D2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DAACA124-F8A2-47F9-8E05-973C6D5D2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-214338"/>
            <a:ext cx="749808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Introduction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85918" y="928670"/>
            <a:ext cx="55721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Depuis 1948 </a:t>
            </a:r>
            <a:r>
              <a:rPr lang="fr-FR" sz="2400" b="1" dirty="0" err="1" smtClean="0"/>
              <a:t>pptés</a:t>
            </a:r>
            <a:r>
              <a:rPr lang="fr-FR" sz="2400" b="1" dirty="0" smtClean="0"/>
              <a:t> anti-</a:t>
            </a:r>
            <a:r>
              <a:rPr lang="fr-FR" sz="2400" b="1" dirty="0" err="1" smtClean="0"/>
              <a:t>inflam</a:t>
            </a:r>
            <a:r>
              <a:rPr lang="fr-FR" sz="2400" b="1" dirty="0" smtClean="0"/>
              <a:t> utilisées en thérapeutique</a:t>
            </a:r>
            <a:endParaRPr lang="fr-FR" sz="24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85918" y="2428868"/>
            <a:ext cx="55721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Corticothérapie = révolution </a:t>
            </a:r>
            <a:r>
              <a:rPr lang="fr-FR" sz="2400" b="1" dirty="0" err="1" smtClean="0"/>
              <a:t>ds</a:t>
            </a:r>
            <a:r>
              <a:rPr lang="fr-FR" sz="2400" b="1" dirty="0" smtClean="0"/>
              <a:t> la prise en charge de nombreuses maladies</a:t>
            </a:r>
            <a:endParaRPr lang="fr-FR" sz="24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857356" y="3929066"/>
            <a:ext cx="55721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Effets </a:t>
            </a:r>
            <a:r>
              <a:rPr lang="fr-FR" sz="2400" b="1" dirty="0" err="1" smtClean="0"/>
              <a:t>IIaires</a:t>
            </a:r>
            <a:r>
              <a:rPr lang="fr-FR" sz="2400" b="1" dirty="0" smtClean="0">
                <a:sym typeface="Wingdings" pitchFamily="2" charset="2"/>
              </a:rPr>
              <a:t> mauvaise réputation.</a:t>
            </a:r>
          </a:p>
          <a:p>
            <a:pPr algn="ctr"/>
            <a:r>
              <a:rPr lang="fr-FR" sz="2400" b="1" dirty="0" smtClean="0">
                <a:sym typeface="Wingdings" pitchFamily="2" charset="2"/>
              </a:rPr>
              <a:t>Evitables ou peuvent être minimisés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857356" y="5429264"/>
            <a:ext cx="55721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Choix:         effet anti-</a:t>
            </a:r>
            <a:r>
              <a:rPr lang="fr-FR" sz="2400" b="1" dirty="0" err="1" smtClean="0"/>
              <a:t>inflm</a:t>
            </a:r>
            <a:r>
              <a:rPr lang="fr-FR" sz="2400" b="1" dirty="0" smtClean="0"/>
              <a:t> suffisant et effets </a:t>
            </a:r>
            <a:r>
              <a:rPr lang="fr-FR" sz="2400" b="1" dirty="0" err="1" smtClean="0"/>
              <a:t>IIaires</a:t>
            </a:r>
            <a:r>
              <a:rPr lang="fr-FR" sz="2400" b="1" dirty="0" smtClean="0"/>
              <a:t> tolérables</a:t>
            </a:r>
            <a:r>
              <a:rPr lang="fr-FR" sz="2400" b="1" dirty="0" smtClean="0">
                <a:sym typeface="Wingdings" pitchFamily="2" charset="2"/>
              </a:rPr>
              <a:t> </a:t>
            </a:r>
            <a:endParaRPr lang="fr-FR" sz="24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3143240" y="5927741"/>
            <a:ext cx="428628" cy="158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214678" y="6072206"/>
            <a:ext cx="419104" cy="95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71713948"/>
              </p:ext>
            </p:extLst>
          </p:nvPr>
        </p:nvGraphicFramePr>
        <p:xfrm>
          <a:off x="357158" y="571480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3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8036F4-4259-42B6-AE3E-01A1A230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A8036F4-4259-42B6-AE3E-01A1A230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A8036F4-4259-42B6-AE3E-01A1A230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2AD4D2-179A-4DE8-9567-28702447B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A2AD4D2-179A-4DE8-9567-28702447B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A2AD4D2-179A-4DE8-9567-28702447B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72029-090A-46F8-AFE8-63F2477C4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F972029-090A-46F8-AFE8-63F2477C4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F972029-090A-46F8-AFE8-63F2477C4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D7262-660D-4B71-9798-D67C26B8E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2DD7262-660D-4B71-9798-D67C26B8E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2DD7262-660D-4B71-9798-D67C26B8E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07BE8-7B9D-48EA-8574-6272AA65A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A207BE8-7B9D-48EA-8574-6272AA65A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A207BE8-7B9D-48EA-8574-6272AA65A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A3015-BA85-42F9-931F-75BA792A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0FA3015-BA85-42F9-931F-75BA792A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0FA3015-BA85-42F9-931F-75BA792A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D558A-FAA6-4CC9-BE9C-483709E67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69D558A-FAA6-4CC9-BE9C-483709E67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69D558A-FAA6-4CC9-BE9C-483709E67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D1F43-2055-4F9C-8BE9-6627D87B0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00D1F43-2055-4F9C-8BE9-6627D87B0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00D1F43-2055-4F9C-8BE9-6627D87B0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785786" y="1071546"/>
          <a:ext cx="7572428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9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amira\Documents\livres\Pharmacology 5th edition\Images\27.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571480"/>
            <a:ext cx="7033414" cy="5786446"/>
          </a:xfrm>
          <a:prstGeom prst="rect">
            <a:avLst/>
          </a:prstGeom>
          <a:ln w="63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37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62216" cy="113191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Les contre-indications</a:t>
            </a:r>
            <a:endParaRPr lang="fr-FR" sz="4800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0" y="1357298"/>
          <a:ext cx="89297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1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39AC7-ED2F-4791-89DD-37AE0043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B339AC7-ED2F-4791-89DD-37AE0043A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F2E89-2046-48E9-912F-11E8B9D0B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5BF2E89-2046-48E9-912F-11E8B9D0B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C705B-E868-4F9D-94E5-7FB16EC4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C79C705B-E868-4F9D-94E5-7FB16EC4F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CA8D1-1FC4-4C72-9ABD-3500D370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5ADCA8D1-1FC4-4C72-9ABD-3500D3707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E7E7F6-60B3-47E3-97B7-D25FE2E4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0E7E7F6-60B3-47E3-97B7-D25FE2E46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A8C0F-8C37-43B0-801E-BCED914BB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C0A8C0F-8C37-43B0-801E-BCED914BB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C56440-4730-4ECA-86D8-A0A373FD6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95C56440-4730-4ECA-86D8-A0A373FD6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2A7EFF-8E22-427E-8B6A-007E718B6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532A7EFF-8E22-427E-8B6A-007E718B6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7E17B-654A-4C9D-A1A4-20B2B4CC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8A07E17B-654A-4C9D-A1A4-20B2B4CC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7F522-439D-4044-82D8-B1C141CDA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B347F522-439D-4044-82D8-B1C141CDA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1B665-122D-4648-B3CF-476E95250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3841B665-122D-4648-B3CF-476E95250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826F5-3DF9-4D26-AE13-700E8CBDC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F8F826F5-3DF9-4D26-AE13-700E8CBDC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33654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Interactions médicamenteuses</a:t>
            </a:r>
            <a:endParaRPr lang="fr-FR" sz="4800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" name="Nuage 3"/>
          <p:cNvSpPr/>
          <p:nvPr/>
        </p:nvSpPr>
        <p:spPr>
          <a:xfrm>
            <a:off x="1000100" y="1928802"/>
            <a:ext cx="7000924" cy="3214710"/>
          </a:xfrm>
          <a:prstGeom prst="clou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ysClr val="windowText" lastClr="000000"/>
                </a:solidFill>
              </a:rPr>
              <a:t>Interactions pharmacocinétiques</a:t>
            </a:r>
            <a:endParaRPr lang="fr-FR" sz="36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00034" y="1428736"/>
          <a:ext cx="8072494" cy="510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00528"/>
              </a:tblGrid>
              <a:tr h="5243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Molécules</a:t>
                      </a:r>
                      <a:r>
                        <a:rPr lang="fr-FR" baseline="0" dirty="0" smtClean="0"/>
                        <a:t> interférentes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Effet</a:t>
                      </a:r>
                      <a:endParaRPr lang="fr-FR" dirty="0"/>
                    </a:p>
                  </a:txBody>
                  <a:tcPr/>
                </a:tc>
              </a:tr>
              <a:tr h="1374278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Inducteurs enzymatiques.</a:t>
                      </a:r>
                    </a:p>
                    <a:p>
                      <a:r>
                        <a:rPr lang="fr-FR" sz="2000" b="1" dirty="0" smtClean="0"/>
                        <a:t>Anticonvulsivants inducteurs.</a:t>
                      </a:r>
                    </a:p>
                    <a:p>
                      <a:r>
                        <a:rPr lang="fr-FR" sz="2000" b="1" dirty="0" smtClean="0"/>
                        <a:t>Rifampicine.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Diminution de l’efficacité de la corticothérapie.</a:t>
                      </a:r>
                      <a:endParaRPr lang="fr-FR" sz="2000" b="1" dirty="0"/>
                    </a:p>
                  </a:txBody>
                  <a:tcPr/>
                </a:tc>
              </a:tr>
              <a:tr h="735078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Inhibiteurs enzymatiques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Augmentation du taux de GC.</a:t>
                      </a:r>
                      <a:endParaRPr lang="fr-FR" sz="2000" b="1" dirty="0"/>
                    </a:p>
                  </a:txBody>
                  <a:tcPr/>
                </a:tc>
              </a:tr>
              <a:tr h="735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Antiacides, Cholestyramine</a:t>
                      </a:r>
                    </a:p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Diminution</a:t>
                      </a:r>
                      <a:r>
                        <a:rPr lang="fr-FR" sz="2000" b="1" baseline="0" dirty="0" smtClean="0"/>
                        <a:t> </a:t>
                      </a:r>
                      <a:r>
                        <a:rPr lang="fr-FR" sz="2000" b="1" dirty="0" smtClean="0"/>
                        <a:t>de la biodisponibilité des GC.</a:t>
                      </a:r>
                      <a:endParaRPr lang="fr-FR" sz="2000" b="1" dirty="0"/>
                    </a:p>
                  </a:txBody>
                  <a:tcPr/>
                </a:tc>
              </a:tr>
              <a:tr h="735078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Sels de lithium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Effondrement de la </a:t>
                      </a:r>
                      <a:r>
                        <a:rPr lang="fr-FR" sz="2000" b="1" dirty="0" err="1" smtClean="0"/>
                        <a:t>lithiémie</a:t>
                      </a:r>
                      <a:r>
                        <a:rPr lang="fr-FR" sz="2000" b="1" dirty="0" smtClean="0"/>
                        <a:t>.</a:t>
                      </a:r>
                      <a:endParaRPr lang="fr-FR" sz="2000" b="1" dirty="0"/>
                    </a:p>
                  </a:txBody>
                  <a:tcPr/>
                </a:tc>
              </a:tr>
              <a:tr h="524347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Isoniazide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Diminution des concentrations de l’isoniazide et augmentation de celles du</a:t>
                      </a:r>
                      <a:r>
                        <a:rPr lang="fr-FR" sz="2000" b="1" baseline="0" dirty="0" smtClean="0"/>
                        <a:t> GC.</a:t>
                      </a:r>
                      <a:endParaRPr lang="fr-FR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7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/>
          <p:cNvSpPr/>
          <p:nvPr/>
        </p:nvSpPr>
        <p:spPr>
          <a:xfrm>
            <a:off x="642910" y="1928802"/>
            <a:ext cx="7572428" cy="3286148"/>
          </a:xfrm>
          <a:prstGeom prst="clou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ysClr val="windowText" lastClr="000000"/>
                </a:solidFill>
              </a:rPr>
              <a:t>Interactions pharmacodynamiques</a:t>
            </a:r>
            <a:endParaRPr lang="fr-FR" sz="36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1406" y="71411"/>
          <a:ext cx="8929686" cy="671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43"/>
                <a:gridCol w="4464843"/>
              </a:tblGrid>
              <a:tr h="7116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Médicaments associés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Effet de l’association</a:t>
                      </a:r>
                      <a:endParaRPr lang="fr-FR" dirty="0"/>
                    </a:p>
                  </a:txBody>
                  <a:tcPr/>
                </a:tc>
              </a:tr>
              <a:tr h="1321572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Anti arythmiques susceptibles d’entrainer des torsades de pointes (ex </a:t>
                      </a:r>
                      <a:r>
                        <a:rPr lang="fr-FR" b="1" dirty="0" err="1" smtClean="0"/>
                        <a:t>amiodarone</a:t>
                      </a:r>
                      <a:r>
                        <a:rPr lang="fr-FR" b="1" dirty="0" smtClean="0"/>
                        <a:t>…).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Torsades de pointe.</a:t>
                      </a:r>
                      <a:endParaRPr lang="fr-FR" b="1" dirty="0"/>
                    </a:p>
                  </a:txBody>
                  <a:tcPr/>
                </a:tc>
              </a:tr>
              <a:tr h="711617">
                <a:tc>
                  <a:txBody>
                    <a:bodyPr/>
                    <a:lstStyle/>
                    <a:p>
                      <a:r>
                        <a:rPr lang="fr-FR" b="1" dirty="0" smtClean="0"/>
                        <a:t>Digoxine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Troubles  du rythme et de la conduction. </a:t>
                      </a:r>
                      <a:endParaRPr lang="fr-FR" b="1" dirty="0"/>
                    </a:p>
                  </a:txBody>
                  <a:tcPr/>
                </a:tc>
              </a:tr>
              <a:tr h="711617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Antihypertenseur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Baisse de son efficacité</a:t>
                      </a:r>
                      <a:r>
                        <a:rPr lang="fr-FR" b="1" baseline="0" dirty="0" smtClean="0"/>
                        <a:t> par rétention hydro-sodée.</a:t>
                      </a:r>
                      <a:endParaRPr lang="fr-FR" b="1" dirty="0"/>
                    </a:p>
                  </a:txBody>
                  <a:tcPr/>
                </a:tc>
              </a:tr>
              <a:tr h="711617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Anticoagulant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Risque hémorragique accru.</a:t>
                      </a:r>
                      <a:endParaRPr lang="fr-FR" b="1" dirty="0"/>
                    </a:p>
                  </a:txBody>
                  <a:tcPr/>
                </a:tc>
              </a:tr>
              <a:tr h="41228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AINS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Risque d’ulcère peptique.</a:t>
                      </a:r>
                      <a:endParaRPr lang="fr-FR" b="1" dirty="0"/>
                    </a:p>
                  </a:txBody>
                  <a:tcPr/>
                </a:tc>
              </a:tr>
              <a:tr h="711617">
                <a:tc>
                  <a:txBody>
                    <a:bodyPr/>
                    <a:lstStyle/>
                    <a:p>
                      <a:r>
                        <a:rPr kumimoji="0" lang="fr-F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Ciclosporine, </a:t>
                      </a:r>
                      <a:r>
                        <a:rPr kumimoji="0" lang="fr-F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tacrolimus</a:t>
                      </a:r>
                      <a:r>
                        <a:rPr kumimoji="0" lang="fr-F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sirolimus</a:t>
                      </a:r>
                      <a:r>
                        <a:rPr kumimoji="0" lang="fr-F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mycophénolate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Potentialisation de l’effet immunosuppresseur.</a:t>
                      </a:r>
                      <a:endParaRPr lang="fr-FR" b="1" dirty="0"/>
                    </a:p>
                  </a:txBody>
                  <a:tcPr/>
                </a:tc>
              </a:tr>
              <a:tr h="711617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Antidiabétiques oraux et insuline.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Déséquilibre de la glycémie.</a:t>
                      </a:r>
                      <a:endParaRPr lang="fr-FR" b="1" dirty="0"/>
                    </a:p>
                  </a:txBody>
                  <a:tcPr/>
                </a:tc>
              </a:tr>
              <a:tr h="711617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Vaccins vivants atténués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Risque de maladie vaccinale</a:t>
                      </a:r>
                      <a:r>
                        <a:rPr lang="fr-FR" b="1" baseline="0" dirty="0" smtClean="0"/>
                        <a:t> généralisée.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Conseils d’utilisation </a:t>
            </a:r>
            <a:endParaRPr lang="fr-FR" sz="4800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142844" y="1397000"/>
          <a:ext cx="857256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1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1142992"/>
            <a:ext cx="485778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7200" dirty="0" smtClean="0">
                <a:solidFill>
                  <a:schemeClr val="bg1"/>
                </a:solidFill>
              </a:rPr>
              <a:t> AINS</a:t>
            </a:r>
            <a:endParaRPr lang="fr-FR" sz="7200" dirty="0">
              <a:solidFill>
                <a:schemeClr val="bg1"/>
              </a:solidFill>
            </a:endParaRPr>
          </a:p>
        </p:txBody>
      </p:sp>
      <p:pic>
        <p:nvPicPr>
          <p:cNvPr id="3075" name="Picture 3" descr="artdou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90" y="714375"/>
            <a:ext cx="210185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90" y="3533775"/>
            <a:ext cx="38766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3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14348" y="4357694"/>
            <a:ext cx="397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NewBaskerville-Roman--Identity-"/>
                <a:cs typeface="NewBaskerville-Roman--Identity-"/>
              </a:rPr>
              <a:t>30 millions d’individus / jour</a:t>
            </a:r>
            <a:endParaRPr lang="fr-FR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214942" y="3429000"/>
            <a:ext cx="3714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67000"/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NewBaskerville-Roman--Identity-"/>
                <a:cs typeface="NewBaskerville-Roman--Identity-"/>
              </a:rPr>
              <a:t>    antipyrétique </a:t>
            </a:r>
          </a:p>
          <a:p>
            <a:pPr>
              <a:buSzPct val="67000"/>
            </a:pPr>
            <a:endParaRPr lang="fr-FR" sz="2400" dirty="0">
              <a:solidFill>
                <a:srgbClr val="000000"/>
              </a:solidFill>
              <a:latin typeface="Calibri" pitchFamily="34" charset="0"/>
              <a:ea typeface="NewBaskerville-Roman--Identity-"/>
              <a:cs typeface="NewBaskerville-Roman--Identity-"/>
            </a:endParaRPr>
          </a:p>
          <a:p>
            <a:pPr>
              <a:buSzPct val="67000"/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NewBaskerville-Roman--Identity-"/>
                <a:cs typeface="NewBaskerville-Roman--Identity-"/>
              </a:rPr>
              <a:t>    antalgique</a:t>
            </a:r>
          </a:p>
          <a:p>
            <a:pPr>
              <a:buSzPct val="67000"/>
            </a:pPr>
            <a:endParaRPr lang="fr-FR" sz="2400" dirty="0">
              <a:solidFill>
                <a:srgbClr val="000000"/>
              </a:solidFill>
              <a:latin typeface="Calibri" pitchFamily="34" charset="0"/>
              <a:ea typeface="NewBaskerville-Roman--Identity-"/>
              <a:cs typeface="NewBaskerville-Roman--Identity-"/>
            </a:endParaRPr>
          </a:p>
          <a:p>
            <a:pPr>
              <a:buSzPct val="67000"/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NewBaskerville-Roman--Identity-"/>
                <a:cs typeface="NewBaskerville-Roman--Identity-"/>
              </a:rPr>
              <a:t>    anti-inflammatoire</a:t>
            </a:r>
          </a:p>
          <a:p>
            <a:pPr>
              <a:buSzPct val="67000"/>
            </a:pPr>
            <a:endParaRPr lang="fr-FR" sz="2400" dirty="0">
              <a:solidFill>
                <a:srgbClr val="000000"/>
              </a:solidFill>
              <a:latin typeface="Calibri" pitchFamily="34" charset="0"/>
              <a:ea typeface="NewBaskerville-Roman--Identity-"/>
              <a:cs typeface="NewBaskerville-Roman--Identity-"/>
            </a:endParaRPr>
          </a:p>
          <a:p>
            <a:pPr>
              <a:buSzPct val="67000"/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NewBaskerville-Roman--Identity-"/>
                <a:cs typeface="NewBaskerville-Roman--Identity-"/>
              </a:rPr>
              <a:t>    </a:t>
            </a:r>
            <a:r>
              <a:rPr lang="fr-FR" sz="2400" dirty="0" err="1">
                <a:solidFill>
                  <a:srgbClr val="000000"/>
                </a:solidFill>
                <a:latin typeface="Calibri" pitchFamily="34" charset="0"/>
                <a:ea typeface="NewBaskerville-Roman--Identity-"/>
                <a:cs typeface="NewBaskerville-Roman--Identity-"/>
              </a:rPr>
              <a:t>antiagrégante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NewBaskerville-Roman--Identity-"/>
                <a:cs typeface="NewBaskerville-Roman--Identity-"/>
              </a:rPr>
              <a:t> </a:t>
            </a:r>
            <a:endParaRPr lang="fr-FR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488" y="28572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lang="fr-FR" sz="36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034" y="1928802"/>
            <a:ext cx="8143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ea typeface="NewBaskerville-Roman--Identity-"/>
                <a:cs typeface="Calibri" pitchFamily="34" charset="0"/>
              </a:rPr>
              <a:t> Les 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AINS constituent une classe thérapeutique très utilisée en raison de leur action: </a:t>
            </a:r>
            <a:endParaRPr lang="fr-F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88" y="42860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alibri" pitchFamily="34" charset="0"/>
              </a:rPr>
              <a:t>INFLAMMATION</a:t>
            </a:r>
            <a:endParaRPr lang="fr-FR" sz="36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4348" y="1714488"/>
            <a:ext cx="814393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ea typeface="NewBaskerville-Roman--Identity-"/>
                <a:cs typeface="Calibri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L’inflammation qui associe « 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rougeur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chaleur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douleur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et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œdème 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 est une réponse normale déclenchée par de nombreux stimuli: 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Agents infectieux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Produits chimiques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Eléments physiques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Facteurs immunologiques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8100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16"/>
            <a:ext cx="749808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Rappel physiologique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1027" name="Picture 3" descr="C:\Documents and Settings\amine\Bureau\Les corticoid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5728"/>
            <a:ext cx="6000792" cy="6120809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 rot="5400000">
            <a:off x="5607851" y="1178703"/>
            <a:ext cx="1357322" cy="8572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1709718" y="1423973"/>
            <a:ext cx="1223971" cy="92869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2" y="71462"/>
            <a:ext cx="9177873" cy="664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6248" y="2571744"/>
            <a:ext cx="1285884" cy="7143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143768" y="3357562"/>
            <a:ext cx="1857388" cy="4286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00958" y="4143380"/>
            <a:ext cx="1428760" cy="4286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282" y="2643182"/>
            <a:ext cx="2428892" cy="19288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6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88" y="28572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alibri" pitchFamily="34" charset="0"/>
              </a:rPr>
              <a:t>INFLAMMATION</a:t>
            </a:r>
            <a:endParaRPr lang="fr-FR" sz="36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4348" y="1142984"/>
            <a:ext cx="814393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Dans quelques situations et maladies, la réponse inflammatoire peut être exagérée et prolongée sans raison bénéfique apparente.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– Arthrite rhumatoïde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– Allergies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– Asthme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– Athérosclérose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– Alzheimer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Imag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3286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3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71625"/>
            <a:ext cx="8858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071938"/>
            <a:ext cx="3167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3714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ZoneTexte 5"/>
          <p:cNvSpPr txBox="1">
            <a:spLocks noChangeArrowheads="1"/>
          </p:cNvSpPr>
          <p:nvPr/>
        </p:nvSpPr>
        <p:spPr bwMode="auto">
          <a:xfrm>
            <a:off x="6583363" y="5789613"/>
            <a:ext cx="164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1400" b="1">
                <a:solidFill>
                  <a:schemeClr val="bg1"/>
                </a:solidFill>
              </a:rPr>
              <a:t>Prostaglandines</a:t>
            </a:r>
          </a:p>
        </p:txBody>
      </p:sp>
      <p:sp>
        <p:nvSpPr>
          <p:cNvPr id="6150" name="ZoneTexte 6"/>
          <p:cNvSpPr txBox="1">
            <a:spLocks noChangeArrowheads="1"/>
          </p:cNvSpPr>
          <p:nvPr/>
        </p:nvSpPr>
        <p:spPr bwMode="auto">
          <a:xfrm>
            <a:off x="5857875" y="4857750"/>
            <a:ext cx="164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1400" b="1">
                <a:solidFill>
                  <a:schemeClr val="bg1"/>
                </a:solidFill>
              </a:rPr>
              <a:t>Prostacyclines</a:t>
            </a:r>
          </a:p>
        </p:txBody>
      </p:sp>
      <p:sp>
        <p:nvSpPr>
          <p:cNvPr id="6151" name="ZoneTexte 7"/>
          <p:cNvSpPr txBox="1">
            <a:spLocks noChangeArrowheads="1"/>
          </p:cNvSpPr>
          <p:nvPr/>
        </p:nvSpPr>
        <p:spPr bwMode="auto">
          <a:xfrm>
            <a:off x="7715250" y="4857750"/>
            <a:ext cx="164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1400" b="1">
                <a:solidFill>
                  <a:schemeClr val="bg1"/>
                </a:solidFill>
              </a:rPr>
              <a:t>Tromboxane</a:t>
            </a:r>
          </a:p>
        </p:txBody>
      </p:sp>
      <p:sp>
        <p:nvSpPr>
          <p:cNvPr id="6152" name="ZoneTexte 8"/>
          <p:cNvSpPr txBox="1">
            <a:spLocks noChangeArrowheads="1"/>
          </p:cNvSpPr>
          <p:nvPr/>
        </p:nvSpPr>
        <p:spPr bwMode="auto">
          <a:xfrm>
            <a:off x="1192213" y="4214813"/>
            <a:ext cx="164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1400" b="1">
                <a:solidFill>
                  <a:schemeClr val="bg1"/>
                </a:solidFill>
              </a:rPr>
              <a:t>Leucotriènes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488" y="28572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alibri" pitchFamily="34" charset="0"/>
              </a:rPr>
              <a:t>INFLAMMATION</a:t>
            </a:r>
            <a:endParaRPr lang="fr-FR" sz="3600" b="1" dirty="0"/>
          </a:p>
        </p:txBody>
      </p:sp>
      <p:sp>
        <p:nvSpPr>
          <p:cNvPr id="11" name="Ellipse 10"/>
          <p:cNvSpPr/>
          <p:nvPr/>
        </p:nvSpPr>
        <p:spPr>
          <a:xfrm>
            <a:off x="5072066" y="1785926"/>
            <a:ext cx="142876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500958" y="2500306"/>
            <a:ext cx="142876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8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214438" y="357188"/>
            <a:ext cx="2214562" cy="646112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000000"/>
                </a:solidFill>
                <a:latin typeface="Book Antiqua" pitchFamily="18" charset="0"/>
              </a:rPr>
              <a:t>COX1</a:t>
            </a:r>
            <a:endParaRPr lang="fr-FR" sz="3600">
              <a:latin typeface="Book Antiqua" pitchFamily="18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786438" y="357188"/>
            <a:ext cx="2357437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000000"/>
                </a:solidFill>
                <a:latin typeface="Book Antiqua" pitchFamily="18" charset="0"/>
              </a:rPr>
              <a:t>COX2</a:t>
            </a:r>
            <a:endParaRPr lang="fr-FR" sz="3600">
              <a:latin typeface="Book Antiqua" pitchFamily="18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14313" y="2060575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00000"/>
                </a:solidFill>
                <a:latin typeface="Book Antiqua" pitchFamily="18" charset="0"/>
              </a:rPr>
              <a:t>Constitutive</a:t>
            </a:r>
          </a:p>
          <a:p>
            <a:pPr algn="ctr"/>
            <a:endParaRPr lang="fr-FR" sz="2400" b="1">
              <a:solidFill>
                <a:srgbClr val="000000"/>
              </a:solidFill>
              <a:latin typeface="Book Antiqua" pitchFamily="18" charset="0"/>
            </a:endParaRPr>
          </a:p>
          <a:p>
            <a:pPr algn="ctr"/>
            <a:r>
              <a:rPr lang="fr-FR" sz="2400" b="1">
                <a:solidFill>
                  <a:srgbClr val="000000"/>
                </a:solidFill>
                <a:latin typeface="Book Antiqua" pitchFamily="18" charset="0"/>
              </a:rPr>
              <a:t>Maintien de l'homéostasie </a:t>
            </a:r>
            <a:endParaRPr lang="fr-FR" sz="2400" b="1">
              <a:latin typeface="Book Antiqua" pitchFamily="18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flipH="1">
            <a:off x="6869113" y="1143000"/>
            <a:ext cx="214312" cy="85725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flipH="1">
            <a:off x="2154238" y="1143000"/>
            <a:ext cx="214312" cy="85725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929188" y="2073275"/>
            <a:ext cx="4214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00000"/>
                </a:solidFill>
                <a:latin typeface="Book Antiqua" pitchFamily="18" charset="0"/>
              </a:rPr>
              <a:t>Inductible</a:t>
            </a:r>
          </a:p>
          <a:p>
            <a:pPr algn="ctr"/>
            <a:endParaRPr lang="fr-FR" sz="2400" b="1">
              <a:solidFill>
                <a:srgbClr val="000000"/>
              </a:solidFill>
              <a:latin typeface="Book Antiqua" pitchFamily="18" charset="0"/>
            </a:endParaRPr>
          </a:p>
          <a:p>
            <a:pPr algn="ctr"/>
            <a:r>
              <a:rPr lang="fr-FR" sz="2400" b="1">
                <a:solidFill>
                  <a:schemeClr val="bg1"/>
                </a:solidFill>
                <a:latin typeface="Book Antiqua" pitchFamily="18" charset="0"/>
              </a:rPr>
              <a:t>l’inflammation</a:t>
            </a:r>
            <a:endParaRPr lang="fr-FR" sz="2400" b="1">
              <a:solidFill>
                <a:srgbClr val="000000"/>
              </a:solidFill>
              <a:latin typeface="Book Antiqua" pitchFamily="18" charset="0"/>
            </a:endParaRPr>
          </a:p>
          <a:p>
            <a:pPr algn="ctr"/>
            <a:endParaRPr lang="fr-FR" sz="2400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08375"/>
            <a:ext cx="635793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17145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31800" y="714375"/>
          <a:ext cx="8358187" cy="60721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2661"/>
                <a:gridCol w="3610147"/>
                <a:gridCol w="2715379"/>
              </a:tblGrid>
              <a:tr h="41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Cibles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Effet des prostaglandines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Effet des AINS</a:t>
                      </a:r>
                      <a:endParaRPr lang="fr-FR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 anchor="ctr"/>
                </a:tc>
              </a:tr>
              <a:tr h="171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SNC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  seuil de déclenchement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des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régulations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</a:rPr>
                        <a:t>hypothermisantes</a:t>
                      </a: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Fièvre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smtClean="0">
                          <a:solidFill>
                            <a:srgbClr val="FF0066"/>
                          </a:solidFill>
                        </a:rPr>
                        <a:t>    Antipyrétique</a:t>
                      </a:r>
                      <a:endParaRPr lang="fr-FR" sz="24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</a:tr>
              <a:tr h="496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Douleur</a:t>
                      </a:r>
                      <a:endParaRPr lang="fr-FR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  +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smtClean="0">
                          <a:solidFill>
                            <a:srgbClr val="FF0066"/>
                          </a:solidFill>
                        </a:rPr>
                        <a:t>      Antalgique</a:t>
                      </a:r>
                      <a:endParaRPr lang="fr-FR" sz="24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</a:tr>
              <a:tr h="833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Plaquettes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FR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</a:rPr>
                        <a:t>Thromboxane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=      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</a:rPr>
                        <a:t>agrégant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800" b="1" dirty="0" smtClean="0">
                        <a:solidFill>
                          <a:srgbClr val="FF0066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smtClean="0">
                          <a:solidFill>
                            <a:srgbClr val="FF0066"/>
                          </a:solidFill>
                        </a:rPr>
                        <a:t>    </a:t>
                      </a:r>
                      <a:r>
                        <a:rPr lang="fr-FR" sz="2400" b="1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rgbClr val="FF0066"/>
                          </a:solidFill>
                        </a:rPr>
                        <a:t>Antiagrégant</a:t>
                      </a:r>
                      <a:endParaRPr lang="fr-FR" sz="24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</a:tr>
              <a:tr h="260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Estomac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sécrétion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acide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sécrétion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de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mucus</a:t>
                      </a:r>
                      <a:endParaRPr lang="fr-FR" sz="1800" b="1" dirty="0" smtClean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7978" marR="37978" marT="37981" marB="379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smtClean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fr-FR" sz="2400" b="1" dirty="0" err="1" smtClean="0">
                          <a:solidFill>
                            <a:srgbClr val="002060"/>
                          </a:solidFill>
                        </a:rPr>
                        <a:t>Ulcérigène</a:t>
                      </a:r>
                      <a:endParaRPr lang="fr-FR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81" marB="37981"/>
                </a:tc>
              </a:tr>
            </a:tbl>
          </a:graphicData>
        </a:graphic>
      </p:graphicFrame>
      <p:cxnSp>
        <p:nvCxnSpPr>
          <p:cNvPr id="9" name="Connecteur droit avec flèche 8"/>
          <p:cNvCxnSpPr/>
          <p:nvPr/>
        </p:nvCxnSpPr>
        <p:spPr>
          <a:xfrm rot="5400000" flipH="1" flipV="1">
            <a:off x="2678113" y="1320800"/>
            <a:ext cx="21431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vers le bas 10"/>
          <p:cNvSpPr/>
          <p:nvPr/>
        </p:nvSpPr>
        <p:spPr>
          <a:xfrm>
            <a:off x="4000500" y="1857375"/>
            <a:ext cx="142875" cy="50006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rot="5400000">
            <a:off x="2678906" y="5672932"/>
            <a:ext cx="212725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2679700" y="6100763"/>
            <a:ext cx="21272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Rectangle 7"/>
          <p:cNvSpPr>
            <a:spLocks noChangeArrowheads="1"/>
          </p:cNvSpPr>
          <p:nvPr/>
        </p:nvSpPr>
        <p:spPr bwMode="auto">
          <a:xfrm>
            <a:off x="1857375" y="0"/>
            <a:ext cx="54546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26960" bIns="0" anchor="ctr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Effets des PG / Effets des AINS</a:t>
            </a:r>
            <a:r>
              <a:rPr lang="fr-FR" sz="2800" b="1" dirty="0">
                <a:latin typeface="Book Antiqua" pitchFamily="18" charset="0"/>
                <a:cs typeface="Times New Roman" pitchFamily="18" charset="0"/>
              </a:rPr>
              <a:t> </a:t>
            </a:r>
            <a:endParaRPr lang="fr-FR" sz="2800" b="1" dirty="0">
              <a:solidFill>
                <a:srgbClr val="4F81BD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/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431800" y="4110038"/>
          <a:ext cx="8355013" cy="8350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6672"/>
                <a:gridCol w="3643543"/>
                <a:gridCol w="2714798"/>
              </a:tblGrid>
              <a:tr h="83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Inflammation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0" marR="37980" marT="38030" marB="380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Douleur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, rougeur,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chaleur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0" marR="37980" marT="38030" marB="380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FF0066"/>
                          </a:solidFill>
                        </a:rPr>
                        <a:t>   Anti </a:t>
                      </a:r>
                      <a:r>
                        <a:rPr lang="fr-FR" sz="2000" b="1" dirty="0">
                          <a:solidFill>
                            <a:srgbClr val="FF0066"/>
                          </a:solidFill>
                        </a:rPr>
                        <a:t>inflammatoire</a:t>
                      </a:r>
                      <a:endParaRPr lang="fr-FR" sz="20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0" marR="37980" marT="38030" marB="380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2875" y="1104900"/>
          <a:ext cx="8858250" cy="56245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65653"/>
                <a:gridCol w="3179885"/>
                <a:gridCol w="4012712"/>
              </a:tblGrid>
              <a:tr h="1276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Rein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Régulation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du flux sanguin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rénal / déplétion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</a:rPr>
                        <a:t>hydroelectrolytique</a:t>
                      </a: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</a:rPr>
                        <a:t>      flux sanguin rénal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</a:rPr>
                        <a:t>   Insuffisance rénale / sujets à</a:t>
                      </a:r>
                      <a:r>
                        <a:rPr lang="fr-FR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rgbClr val="002060"/>
                          </a:solidFill>
                        </a:rPr>
                        <a:t>risque</a:t>
                      </a:r>
                      <a:endParaRPr lang="fr-FR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</a:tr>
              <a:tr h="83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Bronches</a:t>
                      </a:r>
                      <a:endParaRPr lang="fr-FR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Dilatation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     </a:t>
                      </a:r>
                      <a:r>
                        <a:rPr lang="fr-FR" sz="2000" b="1" dirty="0" err="1" smtClean="0">
                          <a:solidFill>
                            <a:srgbClr val="002060"/>
                          </a:solidFill>
                        </a:rPr>
                        <a:t>Bronchoconstriction</a:t>
                      </a:r>
                      <a:endParaRPr lang="fr-FR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</a:tr>
              <a:tr h="1381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Réparation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tissulaire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Cicatrisation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002060"/>
                          </a:solidFill>
                        </a:rPr>
                        <a:t>      Perforations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 smtClean="0">
                          <a:solidFill>
                            <a:srgbClr val="002060"/>
                          </a:solidFill>
                        </a:rPr>
                        <a:t>      saignements digestifs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</a:tr>
              <a:tr h="98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Utérus</a:t>
                      </a:r>
                      <a:endParaRPr lang="fr-FR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Contraction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baseline="0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fr-FR" sz="1800" b="1" baseline="0" dirty="0" smtClean="0">
                          <a:solidFill>
                            <a:srgbClr val="FF0066"/>
                          </a:solidFill>
                        </a:rPr>
                        <a:t>C</a:t>
                      </a:r>
                      <a:r>
                        <a:rPr lang="fr-FR" sz="1800" b="1" dirty="0" smtClean="0">
                          <a:solidFill>
                            <a:srgbClr val="FF0066"/>
                          </a:solidFill>
                        </a:rPr>
                        <a:t>ontractions douloureuses / règles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rgbClr val="002060"/>
                          </a:solidFill>
                        </a:rPr>
                        <a:t>      Retarde / de </a:t>
                      </a:r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l'accouchement</a:t>
                      </a:r>
                      <a:endParaRPr lang="fr-FR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</a:tr>
              <a:tr h="70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Canal artériel chez le fœtus </a:t>
                      </a:r>
                      <a:endParaRPr lang="fr-FR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CA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reste ouvert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fr-FR" sz="2000" b="1" dirty="0" smtClean="0">
                          <a:solidFill>
                            <a:srgbClr val="002060"/>
                          </a:solidFill>
                        </a:rPr>
                        <a:t>Fermeture </a:t>
                      </a:r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in utero du CA</a:t>
                      </a:r>
                      <a:endParaRPr lang="fr-FR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8" marR="37978" marT="37973" marB="37973"/>
                </a:tc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 rot="5400000">
            <a:off x="5072857" y="1285081"/>
            <a:ext cx="285750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>
            <a:off x="5001419" y="4785519"/>
            <a:ext cx="2857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6" name="Rectangle 7"/>
          <p:cNvSpPr>
            <a:spLocks noChangeArrowheads="1"/>
          </p:cNvSpPr>
          <p:nvPr/>
        </p:nvSpPr>
        <p:spPr bwMode="auto">
          <a:xfrm>
            <a:off x="1857375" y="79375"/>
            <a:ext cx="5454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26960" bIns="0" anchor="ctr">
            <a:spAutoFit/>
          </a:bodyPr>
          <a:lstStyle/>
          <a:p>
            <a:r>
              <a:rPr lang="fr-FR" sz="2800" b="1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Effets des PG / Effets des AINS</a:t>
            </a:r>
            <a:r>
              <a:rPr lang="fr-FR" sz="2800" b="1">
                <a:latin typeface="Book Antiqua" pitchFamily="18" charset="0"/>
                <a:cs typeface="Times New Roman" pitchFamily="18" charset="0"/>
              </a:rPr>
              <a:t> </a:t>
            </a:r>
            <a:endParaRPr lang="fr-FR" sz="2800" b="1">
              <a:solidFill>
                <a:srgbClr val="4F81BD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6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041525" y="333375"/>
            <a:ext cx="567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Mécanisme d’action des AINS</a:t>
            </a:r>
            <a:r>
              <a:rPr lang="fr-FR" sz="2400" b="1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fr-FR" sz="2400">
              <a:solidFill>
                <a:srgbClr val="000000"/>
              </a:solidFill>
              <a:latin typeface="Book Antiqua" pitchFamily="18" charset="0"/>
              <a:ea typeface="Calibri" pitchFamily="34" charset="0"/>
            </a:endParaRPr>
          </a:p>
        </p:txBody>
      </p:sp>
      <p:pic>
        <p:nvPicPr>
          <p:cNvPr id="5" name="Picture 2" descr="cycl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285875"/>
            <a:ext cx="45370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0625" y="2376488"/>
            <a:ext cx="6762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itchFamily="18" charset="0"/>
              </a:rPr>
              <a:t>AINS</a:t>
            </a:r>
            <a:endParaRPr lang="fr-FR" sz="1600" b="1" dirty="0">
              <a:latin typeface="+mj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88" y="4357688"/>
            <a:ext cx="3214687" cy="1938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L’aspirine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Covalentes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Inhibition  irréversible </a:t>
            </a: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25" y="4429125"/>
            <a:ext cx="314325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Autres AINS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Inhibition  réversible </a:t>
            </a:r>
            <a:endParaRPr lang="fr-F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1"/>
          <p:cNvSpPr txBox="1">
            <a:spLocks noChangeArrowheads="1"/>
          </p:cNvSpPr>
          <p:nvPr/>
        </p:nvSpPr>
        <p:spPr bwMode="auto">
          <a:xfrm>
            <a:off x="1428750" y="214313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2800" b="1" dirty="0" smtClean="0">
                <a:solidFill>
                  <a:srgbClr val="3333CC"/>
                </a:solidFill>
              </a:rPr>
              <a:t>Classification </a:t>
            </a:r>
            <a:r>
              <a:rPr lang="fr-FR" sz="2800" b="1" dirty="0">
                <a:solidFill>
                  <a:srgbClr val="3333CC"/>
                </a:solidFill>
              </a:rPr>
              <a:t>selon leur sélectivité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00100" y="1142984"/>
          <a:ext cx="7429552" cy="53457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4776"/>
                <a:gridCol w="3714776"/>
              </a:tblGrid>
              <a:tr h="468906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Groupes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AINS</a:t>
                      </a:r>
                      <a:endParaRPr lang="fr-FR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8107"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   anti-COX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1 préférentiel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aspirine 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Indométhacine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1061568"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  anti-COX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non sélectif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diclofénac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smtClean="0">
                          <a:solidFill>
                            <a:schemeClr val="bg1"/>
                          </a:solidFill>
                        </a:rPr>
                        <a:t>Ibuprofène</a:t>
                      </a: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1061568">
                <a:tc>
                  <a:txBody>
                    <a:bodyPr/>
                    <a:lstStyle/>
                    <a:p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  anti-COX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2 préférentiel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Meloxicam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Nimésulide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86196"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  anti-COX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2 sélectif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Celecoxib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Rofecoxib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600" b="0" dirty="0" err="1" smtClean="0">
                          <a:solidFill>
                            <a:schemeClr val="bg1"/>
                          </a:solidFill>
                        </a:rPr>
                        <a:t>Valdecoxib</a:t>
                      </a:r>
                      <a:endParaRPr lang="fr-FR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6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642938" y="373063"/>
            <a:ext cx="857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3600" b="1" dirty="0" smtClean="0">
                <a:solidFill>
                  <a:srgbClr val="3333CC"/>
                </a:solidFill>
              </a:rPr>
              <a:t>Classification chimique </a:t>
            </a:r>
            <a:r>
              <a:rPr lang="fr-FR" sz="3600" b="1" dirty="0">
                <a:solidFill>
                  <a:srgbClr val="3333CC"/>
                </a:solidFill>
              </a:rPr>
              <a:t>des AINS</a:t>
            </a:r>
          </a:p>
        </p:txBody>
      </p:sp>
      <p:sp>
        <p:nvSpPr>
          <p:cNvPr id="12291" name="ZoneTexte 3"/>
          <p:cNvSpPr txBox="1">
            <a:spLocks noChangeArrowheads="1"/>
          </p:cNvSpPr>
          <p:nvPr/>
        </p:nvSpPr>
        <p:spPr bwMode="auto">
          <a:xfrm>
            <a:off x="2714625" y="1785938"/>
            <a:ext cx="428625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fr-FR" sz="2000" b="1"/>
              <a:t>       Dérivés salicylés</a:t>
            </a:r>
          </a:p>
          <a:p>
            <a:pPr>
              <a:buFontTx/>
              <a:buBlip>
                <a:blip r:embed="rId2"/>
              </a:buBlip>
            </a:pPr>
            <a:endParaRPr lang="fr-FR" sz="2000" b="1"/>
          </a:p>
          <a:p>
            <a:pPr>
              <a:buFontTx/>
              <a:buBlip>
                <a:blip r:embed="rId2"/>
              </a:buBlip>
            </a:pPr>
            <a:r>
              <a:rPr lang="fr-FR" sz="2000" b="1"/>
              <a:t>       Dérivés indoliques</a:t>
            </a:r>
          </a:p>
          <a:p>
            <a:pPr>
              <a:buFontTx/>
              <a:buBlip>
                <a:blip r:embed="rId2"/>
              </a:buBlip>
            </a:pPr>
            <a:endParaRPr lang="fr-FR" sz="2000" b="1"/>
          </a:p>
          <a:p>
            <a:pPr>
              <a:buFontTx/>
              <a:buBlip>
                <a:blip r:embed="rId2"/>
              </a:buBlip>
            </a:pPr>
            <a:r>
              <a:rPr lang="fr-FR" sz="2000" b="1"/>
              <a:t>       Acides arylcarboxiliques</a:t>
            </a:r>
          </a:p>
          <a:p>
            <a:pPr>
              <a:buFontTx/>
              <a:buBlip>
                <a:blip r:embed="rId2"/>
              </a:buBlip>
            </a:pPr>
            <a:endParaRPr lang="fr-FR" sz="2000" b="1"/>
          </a:p>
          <a:p>
            <a:pPr>
              <a:buFontTx/>
              <a:buBlip>
                <a:blip r:embed="rId2"/>
              </a:buBlip>
            </a:pPr>
            <a:r>
              <a:rPr lang="fr-FR" sz="2000" b="1"/>
              <a:t>       Dérivés oxicam</a:t>
            </a:r>
          </a:p>
          <a:p>
            <a:pPr>
              <a:buFontTx/>
              <a:buBlip>
                <a:blip r:embed="rId2"/>
              </a:buBlip>
            </a:pPr>
            <a:endParaRPr lang="fr-FR" sz="2000" b="1"/>
          </a:p>
          <a:p>
            <a:pPr>
              <a:buFontTx/>
              <a:buBlip>
                <a:blip r:embed="rId2"/>
              </a:buBlip>
            </a:pPr>
            <a:r>
              <a:rPr lang="fr-FR" sz="2000" b="1"/>
              <a:t>       Dérivés fénamates</a:t>
            </a:r>
          </a:p>
          <a:p>
            <a:pPr>
              <a:buFontTx/>
              <a:buBlip>
                <a:blip r:embed="rId2"/>
              </a:buBlip>
            </a:pPr>
            <a:endParaRPr lang="fr-FR" sz="2000" b="1"/>
          </a:p>
          <a:p>
            <a:pPr>
              <a:buFontTx/>
              <a:buBlip>
                <a:blip r:embed="rId2"/>
              </a:buBlip>
            </a:pPr>
            <a:r>
              <a:rPr lang="fr-FR" sz="2000" b="1"/>
              <a:t>       Pyrazolés</a:t>
            </a:r>
          </a:p>
          <a:p>
            <a:pPr>
              <a:buFontTx/>
              <a:buBlip>
                <a:blip r:embed="rId2"/>
              </a:buBlip>
            </a:pPr>
            <a:endParaRPr lang="fr-FR" sz="2000" b="1"/>
          </a:p>
          <a:p>
            <a:pPr>
              <a:buFontTx/>
              <a:buBlip>
                <a:blip r:embed="rId2"/>
              </a:buBlip>
            </a:pPr>
            <a:r>
              <a:rPr lang="fr-FR" sz="2000" b="1"/>
              <a:t>       Autres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1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"/>
          <p:cNvSpPr txBox="1">
            <a:spLocks noChangeArrowheads="1"/>
          </p:cNvSpPr>
          <p:nvPr/>
        </p:nvSpPr>
        <p:spPr bwMode="auto">
          <a:xfrm>
            <a:off x="428625" y="404813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2800" b="1" dirty="0" smtClean="0">
                <a:solidFill>
                  <a:srgbClr val="3333CC"/>
                </a:solidFill>
              </a:rPr>
              <a:t>Classification </a:t>
            </a:r>
            <a:r>
              <a:rPr lang="fr-FR" sz="2800" b="1" dirty="0">
                <a:solidFill>
                  <a:srgbClr val="3333CC"/>
                </a:solidFill>
              </a:rPr>
              <a:t>selon le risque lié à leur utilisation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4438" y="1817688"/>
            <a:ext cx="757237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Liste I :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</a:t>
            </a:r>
            <a:r>
              <a:rPr lang="fr-FR" sz="2000" dirty="0">
                <a:latin typeface="+mn-lt"/>
                <a:cs typeface="+mn-cs"/>
              </a:rPr>
              <a:t>Risques les plus importants,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>                       phénylbutazone - indométacine - les </a:t>
            </a:r>
            <a:r>
              <a:rPr lang="fr-FR" sz="2000" dirty="0" err="1">
                <a:latin typeface="+mn-lt"/>
                <a:cs typeface="+mn-cs"/>
              </a:rPr>
              <a:t>oxicams</a:t>
            </a: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Liste II </a:t>
            </a:r>
            <a:r>
              <a:rPr lang="fr-FR" sz="2000" b="1" dirty="0">
                <a:latin typeface="+mn-lt"/>
                <a:cs typeface="+mn-cs"/>
              </a:rPr>
              <a:t>       </a:t>
            </a:r>
            <a:r>
              <a:rPr lang="fr-FR" sz="2000" dirty="0">
                <a:latin typeface="+mn-lt"/>
                <a:cs typeface="+mn-cs"/>
              </a:rPr>
              <a:t>Risques acceptables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/>
            </a:r>
            <a:br>
              <a:rPr lang="fr-FR" sz="2000" dirty="0">
                <a:latin typeface="+mn-lt"/>
                <a:cs typeface="+mn-cs"/>
              </a:rPr>
            </a:br>
            <a:r>
              <a:rPr lang="fr-FR" sz="2000" dirty="0">
                <a:latin typeface="+mn-lt"/>
                <a:cs typeface="+mn-cs"/>
              </a:rPr>
              <a:t>                       dérivés </a:t>
            </a:r>
            <a:r>
              <a:rPr lang="fr-FR" sz="2000" dirty="0" err="1">
                <a:latin typeface="+mn-lt"/>
                <a:cs typeface="+mn-cs"/>
              </a:rPr>
              <a:t>arylcarboxyliques</a:t>
            </a:r>
            <a:r>
              <a:rPr lang="fr-FR" sz="2000" dirty="0">
                <a:latin typeface="+mn-lt"/>
                <a:cs typeface="+mn-cs"/>
              </a:rPr>
              <a:t> et la plupart des </a:t>
            </a:r>
            <a:r>
              <a:rPr lang="fr-FR" sz="2000" dirty="0" err="1">
                <a:latin typeface="+mn-lt"/>
                <a:cs typeface="+mn-cs"/>
              </a:rPr>
              <a:t>fénamates</a:t>
            </a: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Hors liste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 : </a:t>
            </a:r>
            <a:r>
              <a:rPr lang="fr-FR" sz="2000" dirty="0">
                <a:latin typeface="+mn-lt"/>
                <a:cs typeface="+mn-cs"/>
              </a:rPr>
              <a:t>Risque suffisamment limité et contrôlable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cs typeface="+mn-cs"/>
              </a:rPr>
              <a:t>                       salicylés</a:t>
            </a:r>
          </a:p>
        </p:txBody>
      </p:sp>
    </p:spTree>
    <p:extLst>
      <p:ext uri="{BB962C8B-B14F-4D97-AF65-F5344CB8AC3E}">
        <p14:creationId xmlns:p14="http://schemas.microsoft.com/office/powerpoint/2010/main" val="37563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00063" y="1500188"/>
            <a:ext cx="88582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- </a:t>
            </a:r>
            <a:r>
              <a:rPr lang="fr-FR" sz="20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La plupart des AINS sont des acides </a:t>
            </a: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organiques </a:t>
            </a:r>
            <a:r>
              <a:rPr lang="fr-FR" sz="20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faibles</a:t>
            </a:r>
            <a:endParaRPr lang="fr-FR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Bien résorbés oralement  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Fortement liés aux protéines plasmatiques (albumine) </a:t>
            </a:r>
          </a:p>
          <a:p>
            <a:pPr eaLnBrk="0" hangingPunct="0"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L'aspirine                 acide salicylique  = </a:t>
            </a:r>
            <a:r>
              <a:rPr lang="fr-FR" sz="20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métabolite actif </a:t>
            </a:r>
          </a:p>
          <a:p>
            <a:pPr eaLnBrk="0" hangingPunct="0">
              <a:tabLst>
                <a:tab pos="457200" algn="l"/>
              </a:tabLst>
            </a:pPr>
            <a:r>
              <a:rPr lang="fr-FR" sz="20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                                                                        (</a:t>
            </a:r>
            <a:r>
              <a:rPr lang="fr-FR" sz="16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inhibiteur réversible de la COX)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Barrière </a:t>
            </a:r>
            <a:r>
              <a:rPr lang="fr-FR" sz="2000" b="1" dirty="0" err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foetoplacentaire</a:t>
            </a: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, hémato-encéphalique, lait maternel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fr-FR" sz="20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L'élimination est urinaire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fr-FR" sz="1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28813" y="500063"/>
            <a:ext cx="5149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fr-FR" sz="4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PHARMACOCINETIQUE</a:t>
            </a:r>
            <a:r>
              <a:rPr lang="fr-FR" sz="1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 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000250" y="3868738"/>
            <a:ext cx="785813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toile à 5 branches 4"/>
          <p:cNvSpPr/>
          <p:nvPr/>
        </p:nvSpPr>
        <p:spPr>
          <a:xfrm>
            <a:off x="2571736" y="1857364"/>
            <a:ext cx="4071966" cy="24288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Cortisol</a:t>
            </a:r>
            <a:endParaRPr lang="fr-FR" sz="2800" b="1" dirty="0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1857356" y="428604"/>
            <a:ext cx="928694" cy="4286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500562" y="4000504"/>
            <a:ext cx="1857388" cy="142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8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1"/>
          <p:cNvSpPr txBox="1">
            <a:spLocks noChangeArrowheads="1"/>
          </p:cNvSpPr>
          <p:nvPr/>
        </p:nvSpPr>
        <p:spPr bwMode="auto">
          <a:xfrm>
            <a:off x="1285875" y="428625"/>
            <a:ext cx="857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3200" b="1" dirty="0" smtClean="0">
                <a:solidFill>
                  <a:srgbClr val="3333CC"/>
                </a:solidFill>
              </a:rPr>
              <a:t>Classification </a:t>
            </a:r>
            <a:r>
              <a:rPr lang="fr-FR" sz="3200" b="1" dirty="0">
                <a:solidFill>
                  <a:srgbClr val="3333CC"/>
                </a:solidFill>
              </a:rPr>
              <a:t>selon leur demi-vie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 rot="10800000" flipV="1">
            <a:off x="785813" y="1443038"/>
            <a:ext cx="7929562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FR" sz="2400"/>
          </a:p>
          <a:p>
            <a:pPr eaLnBrk="0" hangingPunct="0">
              <a:buFontTx/>
              <a:buChar char="•"/>
            </a:pPr>
            <a:r>
              <a:rPr lang="fr-FR" sz="2400" i="1">
                <a:solidFill>
                  <a:srgbClr val="0000AF"/>
                </a:solidFill>
                <a:latin typeface="Calibri" pitchFamily="34" charset="0"/>
                <a:cs typeface="Times New Roman" pitchFamily="18" charset="0"/>
              </a:rPr>
              <a:t>1/2 vie plasmatique courte:    &lt;  </a:t>
            </a:r>
            <a:r>
              <a:rPr lang="fr-FR" sz="2400">
                <a:latin typeface="Calibri" pitchFamily="34" charset="0"/>
                <a:cs typeface="Times New Roman" pitchFamily="18" charset="0"/>
              </a:rPr>
              <a:t>10 heures </a:t>
            </a:r>
          </a:p>
          <a:p>
            <a:pPr eaLnBrk="0" hangingPunct="0"/>
            <a:r>
              <a:rPr lang="fr-FR" sz="2400">
                <a:latin typeface="Calibri" pitchFamily="34" charset="0"/>
                <a:cs typeface="Times New Roman" pitchFamily="18" charset="0"/>
              </a:rPr>
              <a:t>  </a:t>
            </a:r>
            <a:endParaRPr lang="fr-FR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>
                <a:latin typeface="Calibri" pitchFamily="34" charset="0"/>
                <a:cs typeface="Times New Roman" pitchFamily="18" charset="0"/>
              </a:rPr>
              <a:t>                                         dérivés propioniques (ibuprofène, kétoprofène), diclofénac, </a:t>
            </a:r>
          </a:p>
          <a:p>
            <a:pPr eaLnBrk="0" hangingPunct="0"/>
            <a:r>
              <a:rPr lang="fr-FR">
                <a:latin typeface="Calibri" pitchFamily="34" charset="0"/>
                <a:cs typeface="Times New Roman" pitchFamily="18" charset="0"/>
              </a:rPr>
              <a:t>                                         étodolac, acide niflumique, indométacine </a:t>
            </a:r>
          </a:p>
          <a:p>
            <a:pPr eaLnBrk="0" hangingPunct="0"/>
            <a:endParaRPr lang="fr-FR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fr-FR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fr-FR" sz="2400" i="1">
                <a:solidFill>
                  <a:srgbClr val="0000AF"/>
                </a:solidFill>
                <a:latin typeface="Calibri" pitchFamily="34" charset="0"/>
                <a:cs typeface="Times New Roman" pitchFamily="18" charset="0"/>
              </a:rPr>
              <a:t>1/2 vie plasmatique intermédiaire:    </a:t>
            </a:r>
            <a:r>
              <a:rPr lang="fr-FR" sz="2400">
                <a:latin typeface="Calibri" pitchFamily="34" charset="0"/>
                <a:cs typeface="Times New Roman" pitchFamily="18" charset="0"/>
              </a:rPr>
              <a:t>10 a 18 heures </a:t>
            </a:r>
          </a:p>
          <a:p>
            <a:pPr eaLnBrk="0" hangingPunct="0"/>
            <a:r>
              <a:rPr lang="fr-FR" sz="2400">
                <a:latin typeface="Calibri" pitchFamily="34" charset="0"/>
                <a:cs typeface="Times New Roman" pitchFamily="18" charset="0"/>
              </a:rPr>
              <a:t>                               </a:t>
            </a:r>
            <a:r>
              <a:rPr lang="fr-FR">
                <a:latin typeface="Calibri" pitchFamily="34" charset="0"/>
                <a:cs typeface="Times New Roman" pitchFamily="18" charset="0"/>
              </a:rPr>
              <a:t>naproxène, sulindac </a:t>
            </a:r>
          </a:p>
          <a:p>
            <a:pPr eaLnBrk="0" hangingPunct="0"/>
            <a:endParaRPr lang="fr-FR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fr-FR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2400" i="1">
                <a:solidFill>
                  <a:srgbClr val="0000AF"/>
                </a:solidFill>
                <a:latin typeface="Calibri" pitchFamily="34" charset="0"/>
                <a:cs typeface="Times New Roman" pitchFamily="18" charset="0"/>
              </a:rPr>
              <a:t>1/2 vie plasmatique longue:  </a:t>
            </a:r>
            <a:r>
              <a:rPr lang="fr-FR" sz="2400">
                <a:latin typeface="Calibri" pitchFamily="34" charset="0"/>
                <a:cs typeface="Times New Roman" pitchFamily="18" charset="0"/>
              </a:rPr>
              <a:t> &gt; 24 heures</a:t>
            </a:r>
          </a:p>
          <a:p>
            <a:pPr eaLnBrk="0" hangingPunct="0">
              <a:buFontTx/>
              <a:buChar char="•"/>
            </a:pPr>
            <a:endParaRPr lang="fr-FR" sz="24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2400">
                <a:latin typeface="Calibri" pitchFamily="34" charset="0"/>
                <a:cs typeface="Times New Roman" pitchFamily="18" charset="0"/>
              </a:rPr>
              <a:t>                                </a:t>
            </a:r>
            <a:r>
              <a:rPr lang="fr-FR">
                <a:latin typeface="Calibri" pitchFamily="34" charset="0"/>
                <a:cs typeface="Times New Roman" pitchFamily="18" charset="0"/>
              </a:rPr>
              <a:t>phénylbutazone, oxicams</a:t>
            </a:r>
            <a:endParaRPr lang="fr-FR"/>
          </a:p>
          <a:p>
            <a:pPr eaLnBrk="0" hangingPunct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76400" y="2262188"/>
            <a:ext cx="63611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SzPct val="75000"/>
              <a:buFontTx/>
              <a:buBlip>
                <a:blip r:embed="rId2"/>
              </a:buBlip>
            </a:pPr>
            <a:r>
              <a:rPr lang="fr-FR" sz="3200"/>
              <a:t>   </a:t>
            </a:r>
            <a:r>
              <a:rPr lang="fr-FR" sz="3200">
                <a:solidFill>
                  <a:schemeClr val="bg1"/>
                </a:solidFill>
              </a:rPr>
              <a:t>effets recherchés</a:t>
            </a:r>
          </a:p>
          <a:p>
            <a:pPr>
              <a:buSzPct val="75000"/>
              <a:buFontTx/>
              <a:buBlip>
                <a:blip r:embed="rId2"/>
              </a:buBlip>
            </a:pPr>
            <a:endParaRPr lang="fr-FR" sz="3200">
              <a:solidFill>
                <a:schemeClr val="bg1"/>
              </a:solidFill>
            </a:endParaRPr>
          </a:p>
          <a:p>
            <a:pPr>
              <a:buSzPct val="75000"/>
              <a:buFontTx/>
              <a:buBlip>
                <a:blip r:embed="rId2"/>
              </a:buBlip>
            </a:pPr>
            <a:r>
              <a:rPr lang="fr-FR" sz="3200">
                <a:solidFill>
                  <a:schemeClr val="bg1"/>
                </a:solidFill>
              </a:rPr>
              <a:t>   effets recherchés / indésirables</a:t>
            </a:r>
          </a:p>
          <a:p>
            <a:pPr>
              <a:buSzPct val="75000"/>
            </a:pPr>
            <a:endParaRPr lang="fr-FR" sz="3200">
              <a:solidFill>
                <a:schemeClr val="bg1"/>
              </a:solidFill>
            </a:endParaRPr>
          </a:p>
          <a:p>
            <a:pPr>
              <a:buSzPct val="75000"/>
              <a:buFontTx/>
              <a:buBlip>
                <a:blip r:embed="rId2"/>
              </a:buBlip>
            </a:pPr>
            <a:r>
              <a:rPr lang="fr-FR" sz="3200">
                <a:solidFill>
                  <a:schemeClr val="bg1"/>
                </a:solidFill>
              </a:rPr>
              <a:t>   effets indésirables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500298" y="571480"/>
            <a:ext cx="4320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Book Antiqua" pitchFamily="18" charset="0"/>
              </a:rPr>
              <a:t>Effets des AINS</a:t>
            </a:r>
          </a:p>
        </p:txBody>
      </p:sp>
    </p:spTree>
    <p:extLst>
      <p:ext uri="{BB962C8B-B14F-4D97-AF65-F5344CB8AC3E}">
        <p14:creationId xmlns:p14="http://schemas.microsoft.com/office/powerpoint/2010/main" val="29642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357438" y="642938"/>
            <a:ext cx="4160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recherchés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71472" y="2285992"/>
            <a:ext cx="828680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Antalgique</a:t>
            </a:r>
          </a:p>
          <a:p>
            <a:pPr>
              <a:buFont typeface="Wingdings" pitchFamily="2" charset="2"/>
              <a:buChar char="ü"/>
            </a:pPr>
            <a:endParaRPr lang="fr-FR" sz="28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Antipyrétique</a:t>
            </a:r>
            <a:endParaRPr lang="fr-FR" sz="2800" b="1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sz="28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Anti-inflammatoire</a:t>
            </a:r>
          </a:p>
          <a:p>
            <a:endParaRPr lang="fr-FR" sz="28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Book Antiqua" pitchFamily="18" charset="0"/>
              </a:rPr>
              <a:t>Cette activité n’apparait qu’</a:t>
            </a:r>
            <a:r>
              <a:rPr lang="fr-FR" sz="2400" dirty="0" err="1" smtClean="0">
                <a:solidFill>
                  <a:schemeClr val="bg1"/>
                </a:solidFill>
                <a:latin typeface="Book Antiqua" pitchFamily="18" charset="0"/>
              </a:rPr>
              <a:t>au-dela</a:t>
            </a:r>
            <a:r>
              <a:rPr lang="fr-FR" sz="2400" dirty="0" smtClean="0">
                <a:solidFill>
                  <a:schemeClr val="bg1"/>
                </a:solidFill>
                <a:latin typeface="Book Antiqua" pitchFamily="18" charset="0"/>
              </a:rPr>
              <a:t> de 1g/j pour l’aspirine </a:t>
            </a:r>
            <a:endParaRPr lang="fr-FR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42910" y="571480"/>
            <a:ext cx="828680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FR" sz="24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rhumatologie: 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Rhumatismes inflammatoires chroniques</a:t>
            </a:r>
          </a:p>
          <a:p>
            <a:pPr marL="0"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Arthrites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microcristallines (goutte, chondrocalcinose)</a:t>
            </a:r>
            <a:endParaRPr lang="fr-FR" sz="20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fr-FR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Périarthrites, tendinites</a:t>
            </a:r>
            <a:endParaRPr lang="fr-FR" sz="2000" dirty="0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  <a:defRPr/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Lombalgies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cervicalgies…</a:t>
            </a:r>
          </a:p>
          <a:p>
            <a:pPr eaLnBrk="0" hangingPunct="0">
              <a:defRPr/>
            </a:pPr>
            <a:endParaRPr lang="fr-FR" sz="20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 neurologie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: céphalées </a:t>
            </a:r>
          </a:p>
          <a:p>
            <a:pPr eaLnBrk="0" hangingPunct="0">
              <a:defRPr/>
            </a:pPr>
            <a:endParaRPr lang="fr-FR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ORL et stomatologie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en cas de douleur dentaire</a:t>
            </a:r>
          </a:p>
          <a:p>
            <a:pPr eaLnBrk="0" hangingPunct="0">
              <a:defRPr/>
            </a:pPr>
            <a:endParaRPr lang="fr-FR" sz="20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 traumatologie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: i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nflammations traumatiques</a:t>
            </a: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En urologie :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olique néphrétique</a:t>
            </a:r>
          </a:p>
          <a:p>
            <a:pPr eaLnBrk="0" hangingPunct="0">
              <a:defRPr/>
            </a:pPr>
            <a:endParaRPr lang="fr-FR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gynécologie: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dysménorrhées</a:t>
            </a:r>
          </a:p>
          <a:p>
            <a:pPr eaLnBrk="0" hangingPunct="0">
              <a:defRPr/>
            </a:pPr>
            <a:endParaRPr lang="fr-FR" sz="2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néonatologie 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fermeture du canal artériel </a:t>
            </a:r>
            <a:endParaRPr lang="fr-FR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fr-FR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cadiovasculaire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Prévention d’accidents ischémiques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000364" y="0"/>
            <a:ext cx="3121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Indications </a:t>
            </a:r>
            <a:endParaRPr lang="fr-FR" sz="4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50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0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01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501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501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01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  <a:latin typeface="Book Antiqua" pitchFamily="18" charset="0"/>
              </a:rPr>
              <a:t> Action </a:t>
            </a:r>
            <a:r>
              <a:rPr lang="fr-FR" sz="2400" b="1" dirty="0" err="1">
                <a:solidFill>
                  <a:schemeClr val="bg1"/>
                </a:solidFill>
                <a:latin typeface="Book Antiqua" pitchFamily="18" charset="0"/>
              </a:rPr>
              <a:t>antiagrégante</a:t>
            </a:r>
            <a:r>
              <a:rPr lang="fr-FR" sz="24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Book Antiqua" pitchFamily="18" charset="0"/>
              </a:rPr>
              <a:t>plaquettaire :</a:t>
            </a:r>
          </a:p>
          <a:p>
            <a:pPr lvl="0"/>
            <a:endParaRPr lang="fr-FR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L'effet </a:t>
            </a:r>
            <a:r>
              <a:rPr lang="fr-F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anti-agrégant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l'aspirine ne réclame que de faibles doses (75 à 250 mg/j) et persiste une semaine après l'arrêt du traitement</a:t>
            </a:r>
          </a:p>
          <a:p>
            <a:endParaRPr lang="fr-FR" sz="24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fr-FR" sz="24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fr-FR" sz="2400" b="1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  <a:latin typeface="Book Antiqua" pitchFamily="18" charset="0"/>
              </a:rPr>
              <a:t>Action sur la fermeture du canal artériel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28688" y="785813"/>
            <a:ext cx="7446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recherchés / indésirables</a:t>
            </a:r>
          </a:p>
        </p:txBody>
      </p:sp>
    </p:spTree>
    <p:extLst>
      <p:ext uri="{BB962C8B-B14F-4D97-AF65-F5344CB8AC3E}">
        <p14:creationId xmlns:p14="http://schemas.microsoft.com/office/powerpoint/2010/main" val="8963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55825" y="785813"/>
            <a:ext cx="455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Book Antiqua" pitchFamily="18" charset="0"/>
              </a:rPr>
              <a:t>Effets indésirables</a:t>
            </a:r>
            <a:endParaRPr lang="fr-FR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2875" y="2357438"/>
            <a:ext cx="914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169988" eaLnBrk="0" hangingPunct="0"/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Intolérance et ulcération gastro-intestinale</a:t>
            </a:r>
          </a:p>
          <a:p>
            <a:pPr indent="1169988" eaLnBrk="0" hangingPunct="0"/>
            <a:endParaRPr lang="fr-FR" sz="2000" dirty="0">
              <a:solidFill>
                <a:schemeClr val="bg1"/>
              </a:solidFill>
              <a:latin typeface="Book Antiqua" pitchFamily="18" charset="0"/>
            </a:endParaRPr>
          </a:p>
          <a:p>
            <a:pPr indent="1169988" eaLnBrk="0" hangingPunct="0"/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Inhibition de l’agrégation plaquettaire</a:t>
            </a:r>
          </a:p>
          <a:p>
            <a:pPr indent="1169988" eaLnBrk="0" hangingPunct="0"/>
            <a:endParaRPr lang="fr-FR" sz="2000" dirty="0">
              <a:solidFill>
                <a:schemeClr val="bg1"/>
              </a:solidFill>
              <a:latin typeface="Book Antiqua" pitchFamily="18" charset="0"/>
            </a:endParaRPr>
          </a:p>
          <a:p>
            <a:pPr indent="1169988" eaLnBrk="0" hangingPunct="0"/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Inhibition de la motricité utérine (prolongation de la gestation)</a:t>
            </a:r>
          </a:p>
          <a:p>
            <a:pPr indent="1169988" eaLnBrk="0" hangingPunct="0"/>
            <a:endParaRPr lang="fr-FR" sz="2000" dirty="0">
              <a:solidFill>
                <a:schemeClr val="bg1"/>
              </a:solidFill>
              <a:latin typeface="Book Antiqua" pitchFamily="18" charset="0"/>
            </a:endParaRPr>
          </a:p>
          <a:p>
            <a:pPr indent="1169988" eaLnBrk="0" hangingPunct="0"/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Atteinte de la fonction rénale</a:t>
            </a:r>
          </a:p>
          <a:p>
            <a:pPr indent="1169988" eaLnBrk="0" hangingPunct="0"/>
            <a:endParaRPr lang="fr-FR" sz="2000" dirty="0">
              <a:solidFill>
                <a:schemeClr val="bg1"/>
              </a:solidFill>
              <a:latin typeface="Book Antiqua" pitchFamily="18" charset="0"/>
            </a:endParaRPr>
          </a:p>
          <a:p>
            <a:pPr indent="1169988" eaLnBrk="0" hangingPunct="0"/>
            <a:r>
              <a:rPr lang="fr-FR" sz="20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Réactions d’hypersensibilité</a:t>
            </a:r>
            <a:endParaRPr lang="fr-FR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357422" y="428604"/>
            <a:ext cx="468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  <a:latin typeface="Book Antiqua" pitchFamily="18" charset="0"/>
              </a:rPr>
              <a:t>Effets  indésirables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52358" y="1045565"/>
            <a:ext cx="88392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endParaRPr lang="fr-FR" sz="2400" dirty="0">
              <a:solidFill>
                <a:schemeClr val="accent2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fr-FR" sz="2400" dirty="0"/>
              <a:t>     </a:t>
            </a:r>
            <a:r>
              <a:rPr lang="fr-FR" sz="2800" b="1" dirty="0" smtClean="0">
                <a:solidFill>
                  <a:schemeClr val="bg1"/>
                </a:solidFill>
              </a:rPr>
              <a:t>Effets digestifs </a:t>
            </a:r>
            <a:r>
              <a:rPr lang="fr-FR" sz="2800" b="1" dirty="0">
                <a:solidFill>
                  <a:schemeClr val="bg1"/>
                </a:solidFill>
              </a:rPr>
              <a:t>:</a:t>
            </a:r>
          </a:p>
          <a:p>
            <a:endParaRPr lang="fr-FR" sz="2400" dirty="0"/>
          </a:p>
          <a:p>
            <a:pPr lvl="2"/>
            <a:r>
              <a:rPr lang="fr-FR" sz="2400" dirty="0">
                <a:solidFill>
                  <a:schemeClr val="bg1"/>
                </a:solidFill>
              </a:rPr>
              <a:t>    </a:t>
            </a:r>
            <a:r>
              <a:rPr lang="fr-FR" sz="2400" dirty="0" smtClean="0">
                <a:solidFill>
                  <a:schemeClr val="bg1"/>
                </a:solidFill>
              </a:rPr>
              <a:t>- Fréquents, communs à tous les AINS anti-COX-1 et à toutes les formes galéniques et voie d'administration (orale, rectale, parentérale). </a:t>
            </a:r>
          </a:p>
          <a:p>
            <a:pPr lvl="2"/>
            <a:r>
              <a:rPr lang="fr-FR" sz="2400" dirty="0" smtClean="0">
                <a:solidFill>
                  <a:schemeClr val="bg1"/>
                </a:solidFill>
              </a:rPr>
              <a:t>   </a:t>
            </a:r>
          </a:p>
          <a:p>
            <a:pPr lvl="2"/>
            <a:r>
              <a:rPr lang="fr-FR" sz="2400" dirty="0" smtClean="0">
                <a:solidFill>
                  <a:schemeClr val="bg1"/>
                </a:solidFill>
              </a:rPr>
              <a:t>    - Nausées</a:t>
            </a:r>
            <a:r>
              <a:rPr lang="fr-FR" sz="2400" dirty="0">
                <a:solidFill>
                  <a:schemeClr val="bg1"/>
                </a:solidFill>
              </a:rPr>
              <a:t>, vomissements, dyspepsie, </a:t>
            </a:r>
            <a:r>
              <a:rPr lang="fr-FR" sz="2400" dirty="0" err="1">
                <a:solidFill>
                  <a:schemeClr val="bg1"/>
                </a:solidFill>
              </a:rPr>
              <a:t>épigastralgies</a:t>
            </a:r>
            <a:r>
              <a:rPr lang="fr-FR" sz="2400" dirty="0">
                <a:solidFill>
                  <a:schemeClr val="bg1"/>
                </a:solidFill>
              </a:rPr>
              <a:t>,  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            </a:t>
            </a:r>
            <a:r>
              <a:rPr lang="fr-FR" sz="2400" dirty="0" smtClean="0">
                <a:solidFill>
                  <a:schemeClr val="bg1"/>
                </a:solidFill>
              </a:rPr>
              <a:t>douleurs </a:t>
            </a:r>
            <a:r>
              <a:rPr lang="fr-FR" sz="2400" dirty="0">
                <a:solidFill>
                  <a:schemeClr val="bg1"/>
                </a:solidFill>
              </a:rPr>
              <a:t>abdominales, diarrhées …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               </a:t>
            </a:r>
            <a:r>
              <a:rPr lang="fr-FR" sz="2400" dirty="0" smtClean="0">
                <a:solidFill>
                  <a:schemeClr val="bg1"/>
                </a:solidFill>
              </a:rPr>
              <a:t>- </a:t>
            </a:r>
            <a:r>
              <a:rPr lang="fr-FR" sz="2400" dirty="0">
                <a:solidFill>
                  <a:schemeClr val="bg1"/>
                </a:solidFill>
              </a:rPr>
              <a:t>Ulcération gastroduodénale  / Perforations</a:t>
            </a:r>
          </a:p>
          <a:p>
            <a:endParaRPr lang="fr-FR" sz="2400" dirty="0">
              <a:solidFill>
                <a:srgbClr val="FF3300"/>
              </a:solidFill>
            </a:endParaRPr>
          </a:p>
          <a:p>
            <a:r>
              <a:rPr lang="fr-FR" sz="2400" dirty="0"/>
              <a:t>	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71604" y="5500702"/>
            <a:ext cx="628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Analogue de la PGE1 : </a:t>
            </a:r>
            <a:r>
              <a:rPr lang="fr-FR" b="1" i="1" dirty="0" err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misprostol</a:t>
            </a:r>
            <a:r>
              <a:rPr lang="fr-FR" b="1" i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fr-FR" b="1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endParaRPr lang="fr-FR" b="1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fr-FR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Inhibiteur de la pompe à proton : </a:t>
            </a:r>
            <a:r>
              <a:rPr lang="fr-FR" b="1" i="1" dirty="0" err="1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oméprazole</a:t>
            </a:r>
            <a:r>
              <a:rPr lang="fr-FR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370138" y="220663"/>
            <a:ext cx="468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 indésirables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571472" y="5000636"/>
            <a:ext cx="90725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588963" algn="l"/>
              </a:tabLst>
            </a:pPr>
            <a:r>
              <a:rPr lang="fr-FR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Rétention hydro-sodée                          œdème </a:t>
            </a:r>
          </a:p>
          <a:p>
            <a:pPr eaLnBrk="0" hangingPunct="0">
              <a:tabLst>
                <a:tab pos="588963" algn="l"/>
              </a:tabLst>
            </a:pPr>
            <a:r>
              <a:rPr lang="fr-FR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réduire l’efficacité des régimes 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antihypertenseurs</a:t>
            </a:r>
          </a:p>
          <a:p>
            <a:pPr eaLnBrk="0" hangingPunct="0">
              <a:tabLst>
                <a:tab pos="588963" algn="l"/>
              </a:tabLst>
            </a:pPr>
            <a:endParaRPr lang="fr-FR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88963" algn="l"/>
              </a:tabLst>
            </a:pPr>
            <a:r>
              <a:rPr lang="fr-FR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hyperkaliémie</a:t>
            </a:r>
            <a:endParaRPr lang="fr-FR" dirty="0">
              <a:solidFill>
                <a:schemeClr val="bg1"/>
              </a:solidFill>
            </a:endParaRPr>
          </a:p>
          <a:p>
            <a:pPr eaLnBrk="0" hangingPunct="0">
              <a:tabLst>
                <a:tab pos="588963" algn="l"/>
              </a:tabLst>
            </a:pPr>
            <a:endParaRPr lang="fr-FR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0034" y="2000240"/>
            <a:ext cx="7323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588963" algn="l"/>
              </a:tabLst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Chez sujets à risque : </a:t>
            </a:r>
          </a:p>
          <a:p>
            <a:pPr>
              <a:tabLst>
                <a:tab pos="588963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 lvl="1" eaLnBrk="0" hangingPunct="0">
              <a:buFont typeface="Symbol" pitchFamily="18" charset="2"/>
              <a:buChar char=""/>
              <a:tabLst>
                <a:tab pos="588963" algn="l"/>
              </a:tabLst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sujets âgés, </a:t>
            </a:r>
            <a:endParaRPr lang="fr-FR" dirty="0">
              <a:solidFill>
                <a:srgbClr val="000000"/>
              </a:solidFill>
            </a:endParaRPr>
          </a:p>
          <a:p>
            <a:pPr lvl="1" eaLnBrk="0" hangingPunct="0">
              <a:buFont typeface="Symbol" pitchFamily="18" charset="2"/>
              <a:buChar char=""/>
              <a:tabLst>
                <a:tab pos="588963" algn="l"/>
              </a:tabLst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déshydratation, </a:t>
            </a:r>
            <a:endParaRPr lang="fr-FR" dirty="0">
              <a:solidFill>
                <a:srgbClr val="000000"/>
              </a:solidFill>
            </a:endParaRPr>
          </a:p>
          <a:p>
            <a:pPr lvl="1" eaLnBrk="0" hangingPunct="0">
              <a:buFont typeface="Symbol" pitchFamily="18" charset="2"/>
              <a:buChar char=""/>
              <a:tabLst>
                <a:tab pos="588963" algn="l"/>
              </a:tabLst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régime sans sel, </a:t>
            </a:r>
            <a:endParaRPr lang="fr-FR" dirty="0">
              <a:solidFill>
                <a:srgbClr val="000000"/>
              </a:solidFill>
            </a:endParaRPr>
          </a:p>
          <a:p>
            <a:pPr lvl="1" eaLnBrk="0" hangingPunct="0">
              <a:buFont typeface="Symbol" pitchFamily="18" charset="2"/>
              <a:buChar char=""/>
              <a:tabLst>
                <a:tab pos="588963" algn="l"/>
              </a:tabLst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diurétiques, prise d'inhibiteur de l'enzyme de conversion (IEC). </a:t>
            </a:r>
            <a:endParaRPr lang="fr-FR" dirty="0">
              <a:solidFill>
                <a:srgbClr val="000000"/>
              </a:solidFill>
            </a:endParaRPr>
          </a:p>
          <a:p>
            <a:pPr lvl="1" eaLnBrk="0" hangingPunct="0">
              <a:buFont typeface="Symbol" pitchFamily="18" charset="2"/>
              <a:buChar char=""/>
              <a:tabLst>
                <a:tab pos="588963" algn="l"/>
              </a:tabLst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fr-FR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fr-FR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ypovolémies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(insuffisance cardiaque, cirrhose décompensée) </a:t>
            </a:r>
            <a:endParaRPr lang="fr-FR" dirty="0">
              <a:solidFill>
                <a:srgbClr val="000000"/>
              </a:solidFill>
            </a:endParaRPr>
          </a:p>
          <a:p>
            <a:pPr lvl="1" eaLnBrk="0" hangingPunct="0">
              <a:buFont typeface="Symbol" pitchFamily="18" charset="2"/>
              <a:buChar char=""/>
              <a:tabLst>
                <a:tab pos="588963" algn="l"/>
              </a:tabLst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lésions vasculaires rénales.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2844" y="785794"/>
            <a:ext cx="60721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sz="2400" dirty="0">
              <a:solidFill>
                <a:schemeClr val="accent2"/>
              </a:solidFill>
              <a:latin typeface="Book Antiqua" pitchFamily="18" charset="0"/>
            </a:endParaRPr>
          </a:p>
          <a:p>
            <a:pPr lvl="1">
              <a:buFontTx/>
              <a:buBlip>
                <a:blip r:embed="rId2"/>
              </a:buBlip>
            </a:pPr>
            <a:r>
              <a:rPr lang="fr-FR" sz="2400" dirty="0">
                <a:latin typeface="Book Antiqua" pitchFamily="18" charset="0"/>
              </a:rPr>
              <a:t>     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Atteinte rénale :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868" y="2714620"/>
            <a:ext cx="28051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insuffisance rénale 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928688" y="1865313"/>
            <a:ext cx="8215312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Atteintes 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hépatiques :</a:t>
            </a:r>
          </a:p>
          <a:p>
            <a:endParaRPr lang="fr-FR" sz="2800" b="1" dirty="0">
              <a:solidFill>
                <a:schemeClr val="bg1"/>
              </a:solidFill>
              <a:latin typeface="Book Antiqua" pitchFamily="18" charset="0"/>
            </a:endParaRPr>
          </a:p>
          <a:p>
            <a:pPr eaLnBrk="0" hangingPunct="0"/>
            <a:endParaRPr lang="fr-FR" sz="1100" dirty="0"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r>
              <a:rPr lang="fr-FR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    Cytolyse </a:t>
            </a:r>
            <a:r>
              <a:rPr lang="fr-FR" sz="24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hépatique (mécanisme </a:t>
            </a:r>
            <a:r>
              <a:rPr lang="fr-FR" sz="2400" b="1" dirty="0" err="1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immunoallergique</a:t>
            </a:r>
            <a:r>
              <a:rPr lang="fr-FR" sz="24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)</a:t>
            </a:r>
            <a:endParaRPr lang="fr-FR" sz="24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endParaRPr lang="fr-FR" sz="24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endParaRPr lang="fr-FR" sz="24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r>
              <a:rPr lang="fr-FR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    Syndrome de </a:t>
            </a:r>
            <a:r>
              <a:rPr lang="fr-FR" sz="2400" b="1" dirty="0" err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Reye</a:t>
            </a:r>
            <a:r>
              <a:rPr lang="fr-FR" sz="24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 : AINS /</a:t>
            </a:r>
            <a:r>
              <a:rPr lang="fr-FR" sz="2400" b="1" dirty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d’infections virales </a:t>
            </a:r>
          </a:p>
          <a:p>
            <a:pPr eaLnBrk="0" hangingPunct="0"/>
            <a:endParaRPr lang="fr-FR" sz="2400" b="1" dirty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/>
            <a:r>
              <a:rPr lang="fr-F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Survenant chez l’enfant de 6 mois à 15 ans lors d’infections </a:t>
            </a:r>
          </a:p>
          <a:p>
            <a:pPr eaLnBrk="0" hangingPunct="0"/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virales traitées par l’aspirine: ictère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grave,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encéphalopathie</a:t>
            </a:r>
            <a:endParaRPr lang="fr-F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370138" y="506413"/>
            <a:ext cx="468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 indésirables</a:t>
            </a:r>
          </a:p>
        </p:txBody>
      </p:sp>
    </p:spTree>
    <p:extLst>
      <p:ext uri="{BB962C8B-B14F-4D97-AF65-F5344CB8AC3E}">
        <p14:creationId xmlns:p14="http://schemas.microsoft.com/office/powerpoint/2010/main" val="23775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370138" y="220663"/>
            <a:ext cx="468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 indésirables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42875" y="822325"/>
            <a:ext cx="60721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sz="2400">
              <a:solidFill>
                <a:schemeClr val="accent2"/>
              </a:solidFill>
              <a:latin typeface="Book Antiqua" pitchFamily="18" charset="0"/>
            </a:endParaRPr>
          </a:p>
          <a:p>
            <a:pPr lvl="1">
              <a:buFontTx/>
              <a:buBlip>
                <a:blip r:embed="rId2"/>
              </a:buBlip>
            </a:pPr>
            <a:r>
              <a:rPr lang="fr-FR" sz="2400">
                <a:latin typeface="Book Antiqua" pitchFamily="18" charset="0"/>
              </a:rPr>
              <a:t>     </a:t>
            </a:r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Atteintes </a:t>
            </a:r>
            <a:r>
              <a:rPr lang="fr-FR" sz="2800" b="1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</a:rPr>
              <a:t>hématologiques </a:t>
            </a:r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1143000" y="2566988"/>
            <a:ext cx="80724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fr-FR" sz="2000" b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Effet antiagrégant plaquettaire :</a:t>
            </a:r>
            <a:r>
              <a:rPr lang="fr-FR" sz="200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 Risque d'hémorragie</a:t>
            </a:r>
          </a:p>
          <a:p>
            <a:pPr eaLnBrk="0" hangingPunct="0">
              <a:buFontTx/>
              <a:buChar char="-"/>
            </a:pPr>
            <a:endParaRPr lang="fr-FR" sz="200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endParaRPr lang="fr-FR" sz="2000">
              <a:solidFill>
                <a:schemeClr val="bg1"/>
              </a:solidFill>
              <a:latin typeface="Book Antiqua" pitchFamily="18" charset="0"/>
              <a:ea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fr-FR" sz="2000" b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Anémie par hémorragie digestive</a:t>
            </a:r>
            <a:r>
              <a:rPr lang="fr-FR" sz="200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(anémie ferriprive) </a:t>
            </a:r>
          </a:p>
          <a:p>
            <a:pPr eaLnBrk="0" hangingPunct="0">
              <a:buFontTx/>
              <a:buChar char="-"/>
            </a:pPr>
            <a:endParaRPr lang="fr-FR" sz="200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endParaRPr lang="fr-FR" sz="200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/>
            <a:r>
              <a:rPr lang="fr-FR" sz="2000" b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- Pancytopénies</a:t>
            </a:r>
            <a:endParaRPr lang="fr-FR" sz="200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/>
            <a:endParaRPr lang="fr-FR" sz="200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eaLnBrk="0" hangingPunct="0"/>
            <a:r>
              <a:rPr lang="fr-FR" sz="200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                          Par  atteinte médullaire / pyrazolés</a:t>
            </a:r>
          </a:p>
        </p:txBody>
      </p:sp>
    </p:spTree>
    <p:extLst>
      <p:ext uri="{BB962C8B-B14F-4D97-AF65-F5344CB8AC3E}">
        <p14:creationId xmlns:p14="http://schemas.microsoft.com/office/powerpoint/2010/main" val="23304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35824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857250" y="2155825"/>
            <a:ext cx="72151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Effets indésirables </a:t>
            </a:r>
            <a:r>
              <a:rPr lang="fr-FR" sz="2400" b="1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neuro-sensoriels</a:t>
            </a: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et psychiques</a:t>
            </a:r>
          </a:p>
          <a:p>
            <a:pPr eaLnBrk="0" hangingPunct="0"/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Aspirine</a:t>
            </a:r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la survenue de bourdonnements d'oreille</a:t>
            </a:r>
          </a:p>
          <a:p>
            <a:pPr eaLnBrk="0" hangingPunct="0"/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=  </a:t>
            </a:r>
          </a:p>
          <a:p>
            <a:pPr eaLnBrk="0" hangingPunct="0"/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signe de toxicité  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370138" y="785813"/>
            <a:ext cx="468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 indésirables</a:t>
            </a:r>
          </a:p>
        </p:txBody>
      </p:sp>
    </p:spTree>
    <p:extLst>
      <p:ext uri="{BB962C8B-B14F-4D97-AF65-F5344CB8AC3E}">
        <p14:creationId xmlns:p14="http://schemas.microsoft.com/office/powerpoint/2010/main" val="20469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714375" y="1577975"/>
            <a:ext cx="771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fr-FR"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Réactions immuno-allergiques / Effets idiosyncrasiques :</a:t>
            </a:r>
            <a:endParaRPr lang="fr-FR" sz="2000">
              <a:solidFill>
                <a:schemeClr val="bg1"/>
              </a:solidFill>
              <a:ea typeface="Calibri" pitchFamily="34" charset="0"/>
            </a:endParaRPr>
          </a:p>
          <a:p>
            <a:endParaRPr lang="fr-FR" sz="200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714500" y="2390775"/>
            <a:ext cx="6937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2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 Souvent bénignes: urticaire, rash…</a:t>
            </a:r>
            <a:endParaRPr lang="fr-FR" sz="2000">
              <a:solidFill>
                <a:schemeClr val="bg1"/>
              </a:solidFill>
              <a:ea typeface="Times New Roman" pitchFamily="18" charset="0"/>
            </a:endParaRPr>
          </a:p>
          <a:p>
            <a:pPr eaLnBrk="0" hangingPunct="0"/>
            <a:endParaRPr lang="fr-FR" sz="2000">
              <a:solidFill>
                <a:schemeClr val="bg1"/>
              </a:solidFill>
              <a:latin typeface="Calibri" pitchFamily="34" charset="0"/>
              <a:ea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fr-FR" sz="200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 Parfois mortelles : syndromes de Lyell, de Stevens-Johnson</a:t>
            </a:r>
          </a:p>
          <a:p>
            <a:pPr eaLnBrk="0" hangingPunct="0">
              <a:buFontTx/>
              <a:buChar char="-"/>
            </a:pPr>
            <a:endParaRPr lang="fr-FR" sz="2000">
              <a:solidFill>
                <a:schemeClr val="bg1"/>
              </a:solidFill>
              <a:ea typeface="Times New Roman" pitchFamily="18" charset="0"/>
            </a:endParaRPr>
          </a:p>
        </p:txBody>
      </p:sp>
      <p:pic>
        <p:nvPicPr>
          <p:cNvPr id="5" name="Image 4" descr="sj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929063"/>
            <a:ext cx="43767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370138" y="506413"/>
            <a:ext cx="468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 indésirables</a:t>
            </a:r>
          </a:p>
        </p:txBody>
      </p:sp>
    </p:spTree>
    <p:extLst>
      <p:ext uri="{BB962C8B-B14F-4D97-AF65-F5344CB8AC3E}">
        <p14:creationId xmlns:p14="http://schemas.microsoft.com/office/powerpoint/2010/main" val="38073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928716" y="1577975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Coxibs</a:t>
            </a: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:</a:t>
            </a:r>
            <a:endParaRPr lang="fr-FR" sz="2800" dirty="0">
              <a:solidFill>
                <a:schemeClr val="bg1"/>
              </a:solidFill>
              <a:ea typeface="Calibri" pitchFamily="34" charset="0"/>
            </a:endParaRPr>
          </a:p>
          <a:p>
            <a:endParaRPr lang="fr-FR" sz="20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928662" y="2857496"/>
            <a:ext cx="750099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chemeClr val="bg1"/>
                </a:solidFill>
              </a:rPr>
              <a:t>Fréquence anormale des infarctus dont on ne sait pas si c’est due à l’absence de l’activité anti-</a:t>
            </a:r>
            <a:r>
              <a:rPr lang="fr-FR" sz="2000" dirty="0" err="1" smtClean="0">
                <a:solidFill>
                  <a:schemeClr val="bg1"/>
                </a:solidFill>
              </a:rPr>
              <a:t>aggrégante</a:t>
            </a:r>
            <a:r>
              <a:rPr lang="fr-FR" sz="2000" dirty="0" smtClean="0">
                <a:solidFill>
                  <a:schemeClr val="bg1"/>
                </a:solidFill>
              </a:rPr>
              <a:t> (liée à l’inhibition de la COX1) ou il existe un effet </a:t>
            </a:r>
            <a:r>
              <a:rPr lang="fr-FR" sz="2000" dirty="0" err="1" smtClean="0">
                <a:solidFill>
                  <a:schemeClr val="bg1"/>
                </a:solidFill>
              </a:rPr>
              <a:t>thrombogène</a:t>
            </a:r>
            <a:r>
              <a:rPr lang="fr-FR" sz="2000" dirty="0" smtClean="0">
                <a:solidFill>
                  <a:schemeClr val="bg1"/>
                </a:solidFill>
              </a:rPr>
              <a:t> propre.</a:t>
            </a:r>
            <a:endParaRPr lang="fr-FR" sz="2000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370138" y="506413"/>
            <a:ext cx="468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Book Antiqua" pitchFamily="18" charset="0"/>
              </a:rPr>
              <a:t>Effets  indésirables</a:t>
            </a:r>
          </a:p>
        </p:txBody>
      </p:sp>
    </p:spTree>
    <p:extLst>
      <p:ext uri="{BB962C8B-B14F-4D97-AF65-F5344CB8AC3E}">
        <p14:creationId xmlns:p14="http://schemas.microsoft.com/office/powerpoint/2010/main" val="2321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00063" y="1633538"/>
            <a:ext cx="835821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Contre-indiqués: </a:t>
            </a:r>
            <a:endParaRPr lang="fr-FR" sz="2400" b="1" dirty="0">
              <a:solidFill>
                <a:schemeClr val="bg1"/>
              </a:solidFill>
            </a:endParaRPr>
          </a:p>
          <a:p>
            <a:pPr lvl="1" eaLnBrk="0" hangingPunct="0"/>
            <a:endParaRPr lang="fr-FR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lvl="1" eaLnBrk="0" hangingPunct="0"/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- 3 premiers mois : risque tératogène théorique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A évité </a:t>
            </a:r>
            <a:endParaRPr lang="fr-FR" sz="24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hangingPunct="0"/>
            <a:endParaRPr lang="fr-FR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lvl="1" eaLnBrk="0" hangingPunct="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3 derniers mois       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durée de la gestation </a:t>
            </a:r>
          </a:p>
          <a:p>
            <a:pPr lvl="1" eaLnBrk="0" hangingPunct="0"/>
            <a:r>
              <a:rPr lang="fr-FR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                             fermeture prématurée du canal artériel</a:t>
            </a:r>
          </a:p>
          <a:p>
            <a:pPr lvl="1" eaLnBrk="0" hangingPunct="0"/>
            <a:endParaRPr lang="fr-FR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/>
            <a:endParaRPr lang="fr-FR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Symbol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Les AINS      l'efficacité des dispositifs de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contraception</a:t>
            </a:r>
            <a:endParaRPr lang="fr-FR" sz="2400" b="1" dirty="0">
              <a:solidFill>
                <a:schemeClr val="bg1"/>
              </a:solidFill>
            </a:endParaRPr>
          </a:p>
          <a:p>
            <a:pPr eaLnBrk="0" hangingPunct="0"/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143125" y="384175"/>
            <a:ext cx="489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4800" b="1">
                <a:solidFill>
                  <a:srgbClr val="FF0066"/>
                </a:solidFill>
                <a:latin typeface="Calibri" pitchFamily="34" charset="0"/>
                <a:cs typeface="Times New Roman" pitchFamily="18" charset="0"/>
              </a:rPr>
              <a:t>AINS et grossesse</a:t>
            </a:r>
            <a:r>
              <a:rPr lang="fr-FR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fr-FR" sz="2400" b="1">
              <a:solidFill>
                <a:srgbClr val="00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 flipH="1" flipV="1">
            <a:off x="3358357" y="3309144"/>
            <a:ext cx="285750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>
            <a:off x="2001044" y="4714081"/>
            <a:ext cx="2857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1"/>
          <p:cNvSpPr txBox="1">
            <a:spLocks noChangeArrowheads="1"/>
          </p:cNvSpPr>
          <p:nvPr/>
        </p:nvSpPr>
        <p:spPr bwMode="auto">
          <a:xfrm>
            <a:off x="2143125" y="214313"/>
            <a:ext cx="750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fr-FR" sz="4000" b="1">
                <a:solidFill>
                  <a:schemeClr val="bg1"/>
                </a:solidFill>
              </a:rPr>
              <a:t>Contre-indications</a:t>
            </a: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714375" y="1143000"/>
            <a:ext cx="842962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2400" b="1" u="sng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1. Absolues :</a:t>
            </a:r>
            <a:endParaRPr lang="fr-FR" sz="2400" b="1" dirty="0">
              <a:solidFill>
                <a:srgbClr val="FFFF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Antécédents allergiques 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aux </a:t>
            </a:r>
            <a:r>
              <a:rPr lang="fr-FR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AINS</a:t>
            </a: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Grossesse (début et fin)</a:t>
            </a:r>
            <a:endParaRPr lang="fr-FR" sz="2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Insuffisance hépatique ou rénale sévères</a:t>
            </a:r>
            <a:endParaRPr lang="fr-FR" sz="2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Ulcère gastroduodénal évolutif</a:t>
            </a:r>
            <a:endParaRPr lang="fr-FR" sz="2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Maladie hémorragique constitutionnelle ou acquise</a:t>
            </a:r>
            <a:endParaRPr lang="fr-FR" sz="2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Le </a:t>
            </a:r>
            <a:r>
              <a:rPr lang="fr-FR" sz="240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célécoxib</a:t>
            </a:r>
            <a:r>
              <a:rPr lang="fr-FR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/ insuffisance circulatoire cérébrale ou coronarienne et une allergie aux sulfamides.</a:t>
            </a:r>
          </a:p>
          <a:p>
            <a:pPr lvl="1" eaLnBrk="0" hangingPunct="0">
              <a:buFontTx/>
              <a:buChar char="•"/>
            </a:pPr>
            <a:endParaRPr lang="fr-FR" sz="2400" dirty="0">
              <a:solidFill>
                <a:schemeClr val="bg1"/>
              </a:solidFill>
            </a:endParaRPr>
          </a:p>
          <a:p>
            <a:pPr eaLnBrk="0" hangingPunct="0"/>
            <a:r>
              <a:rPr lang="fr-FR" sz="2400" b="1" u="sng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2. Relatives :</a:t>
            </a:r>
          </a:p>
          <a:p>
            <a:pPr eaLnBrk="0" hangingPunct="0"/>
            <a:endParaRPr lang="fr-FR" sz="2400" dirty="0">
              <a:solidFill>
                <a:srgbClr val="FFFF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Chez les asthmatiques</a:t>
            </a: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Age &gt; 70 ans </a:t>
            </a:r>
            <a:endParaRPr lang="fr-FR" sz="2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AVK</a:t>
            </a:r>
            <a:endParaRPr lang="fr-FR" sz="2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571500" y="2052638"/>
            <a:ext cx="842962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lang="fr-FR" sz="2000" dirty="0">
                <a:solidFill>
                  <a:schemeClr val="bg1"/>
                </a:solidFill>
                <a:latin typeface="Book Antiqua" pitchFamily="18" charset="0"/>
                <a:ea typeface="Calibri" pitchFamily="34" charset="0"/>
              </a:rPr>
              <a:t>      </a:t>
            </a:r>
            <a:r>
              <a:rPr lang="fr-FR" sz="2000" dirty="0" smtClean="0">
                <a:solidFill>
                  <a:schemeClr val="bg1"/>
                </a:solidFill>
                <a:latin typeface="Book Antiqua" pitchFamily="18" charset="0"/>
                <a:ea typeface="Calibri" pitchFamily="34" charset="0"/>
              </a:rPr>
              <a:t>En cas de nécessité / </a:t>
            </a:r>
            <a:r>
              <a:rPr lang="fr-FR" sz="2000" dirty="0">
                <a:solidFill>
                  <a:schemeClr val="bg1"/>
                </a:solidFill>
                <a:latin typeface="Book Antiqua" pitchFamily="18" charset="0"/>
                <a:ea typeface="Calibri" pitchFamily="34" charset="0"/>
              </a:rPr>
              <a:t>dose et pour la durée minimales</a:t>
            </a:r>
          </a:p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endParaRPr lang="fr-FR" sz="2000" dirty="0">
              <a:solidFill>
                <a:schemeClr val="bg1"/>
              </a:solidFill>
              <a:latin typeface="Book Antiqua" pitchFamily="18" charset="0"/>
              <a:ea typeface="Calibri" pitchFamily="34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lang="fr-FR" sz="2000" dirty="0">
                <a:solidFill>
                  <a:schemeClr val="bg1"/>
                </a:solidFill>
                <a:latin typeface="Book Antiqua" pitchFamily="18" charset="0"/>
                <a:ea typeface="Calibri" pitchFamily="34" charset="0"/>
              </a:rPr>
              <a:t>      Malades à risque digestif </a:t>
            </a:r>
          </a:p>
          <a:p>
            <a:pPr eaLnBrk="0" hangingPunct="0">
              <a:tabLst>
                <a:tab pos="457200" algn="l"/>
              </a:tabLst>
            </a:pPr>
            <a:endParaRPr lang="fr-FR" sz="2000" dirty="0">
              <a:solidFill>
                <a:schemeClr val="bg1"/>
              </a:solidFill>
              <a:latin typeface="Book Antiqua" pitchFamily="18" charset="0"/>
              <a:ea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fr-FR" dirty="0">
                <a:solidFill>
                  <a:srgbClr val="002060"/>
                </a:solidFill>
                <a:latin typeface="Book Antiqua" pitchFamily="18" charset="0"/>
                <a:ea typeface="Calibri" pitchFamily="34" charset="0"/>
              </a:rPr>
              <a:t>                          - inhibiteur spécifique de la COX2, </a:t>
            </a:r>
          </a:p>
          <a:p>
            <a:pPr eaLnBrk="0" hangingPunct="0">
              <a:tabLst>
                <a:tab pos="457200" algn="l"/>
              </a:tabLst>
            </a:pPr>
            <a:r>
              <a:rPr lang="fr-FR" dirty="0">
                <a:solidFill>
                  <a:srgbClr val="002060"/>
                </a:solidFill>
                <a:latin typeface="Book Antiqua" pitchFamily="18" charset="0"/>
                <a:ea typeface="Calibri" pitchFamily="34" charset="0"/>
              </a:rPr>
              <a:t>                          - AINS classique + inhibiteur de la pompe à protons        </a:t>
            </a:r>
          </a:p>
          <a:p>
            <a:pPr eaLnBrk="0" hangingPunct="0">
              <a:tabLst>
                <a:tab pos="457200" algn="l"/>
              </a:tabLst>
            </a:pPr>
            <a:r>
              <a:rPr lang="fr-FR" dirty="0">
                <a:solidFill>
                  <a:srgbClr val="002060"/>
                </a:solidFill>
                <a:latin typeface="Book Antiqua" pitchFamily="18" charset="0"/>
                <a:ea typeface="Calibri" pitchFamily="34" charset="0"/>
              </a:rPr>
              <a:t>                                                         + prostaglandine de synthèse</a:t>
            </a:r>
          </a:p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endParaRPr lang="fr-FR" dirty="0">
              <a:solidFill>
                <a:srgbClr val="002060"/>
              </a:solidFill>
              <a:latin typeface="Book Antiqua" pitchFamily="18" charset="0"/>
              <a:ea typeface="Calibri" pitchFamily="34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lang="fr-FR" sz="2000" dirty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Informer le patient des principaux risques encourus</a:t>
            </a:r>
          </a:p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endParaRPr lang="fr-FR" sz="2000" dirty="0">
              <a:solidFill>
                <a:schemeClr val="bg1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endParaRPr lang="fr-FR" sz="2000" dirty="0">
              <a:solidFill>
                <a:schemeClr val="bg1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457200" algn="l"/>
              </a:tabLst>
            </a:pPr>
            <a:r>
              <a:rPr lang="fr-FR" sz="2000" dirty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Surveillance régulière, en cas d’utilisation prolongée d’AINS</a:t>
            </a:r>
            <a:endParaRPr lang="fr-FR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379538" y="587375"/>
            <a:ext cx="56213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fr-FR" sz="4400" b="1">
                <a:solidFill>
                  <a:srgbClr val="002060"/>
                </a:solidFill>
                <a:latin typeface="Book Antiqua" pitchFamily="18" charset="0"/>
                <a:ea typeface="Calibri" pitchFamily="34" charset="0"/>
              </a:rPr>
              <a:t>Précautions d’emploi </a:t>
            </a:r>
            <a:endParaRPr lang="fr-FR" sz="4400">
              <a:solidFill>
                <a:srgbClr val="002060"/>
              </a:solidFill>
              <a:latin typeface="Book Antiqua" pitchFamily="18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38" y="357188"/>
            <a:ext cx="7500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Interactions médicamenteuses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57250" y="1397000"/>
          <a:ext cx="7715250" cy="457680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714875"/>
                <a:gridCol w="3000375"/>
              </a:tblGrid>
              <a:tr h="370785">
                <a:tc>
                  <a:txBody>
                    <a:bodyPr/>
                    <a:lstStyle/>
                    <a:p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fr-FR" sz="18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</a:tr>
              <a:tr h="914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AINS     +    anticoagulants oraux,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Sulfamides antidiabétiques</a:t>
                      </a:r>
                    </a:p>
                    <a:p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Fixation protéique forte des AINS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</a:tr>
              <a:tr h="1188545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AINS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(indométacine, </a:t>
                      </a:r>
                      <a:r>
                        <a:rPr lang="fr-FR" sz="1800" b="1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pyrazolé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ibuprofène)</a:t>
                      </a:r>
                    </a:p>
                    <a:p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+</a:t>
                      </a:r>
                    </a:p>
                    <a:p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B- bloquants, </a:t>
                      </a:r>
                      <a:r>
                        <a:rPr lang="fr-FR" sz="1800" b="1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captopril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diurétiques</a:t>
                      </a:r>
                    </a:p>
                    <a:p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Ralentissent l’effet antihypertenseur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</a:tr>
              <a:tr h="639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AINS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+ tous les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Anticoagulants</a:t>
                      </a:r>
                    </a:p>
                    <a:p>
                      <a:endParaRPr lang="fr-FR" sz="1800" b="1" baseline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 Risque de saignement digestif</a:t>
                      </a:r>
                    </a:p>
                    <a:p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</a:tr>
              <a:tr h="1188545">
                <a:tc>
                  <a:txBody>
                    <a:bodyPr/>
                    <a:lstStyle/>
                    <a:p>
                      <a:endParaRPr lang="fr-FR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AINS+AINS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fr-FR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Effets II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aires s’additionnent</a:t>
                      </a:r>
                    </a:p>
                    <a:p>
                      <a:endParaRPr lang="fr-F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2857496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66"/>
                </a:solidFill>
              </a:rPr>
              <a:t>MERCI DE VOTRE ATTENTION</a:t>
            </a:r>
            <a:endParaRPr lang="fr-FR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857232"/>
            <a:ext cx="7500990" cy="47863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Diagramme 4"/>
          <p:cNvGraphicFramePr/>
          <p:nvPr/>
        </p:nvGraphicFramePr>
        <p:xfrm>
          <a:off x="1071538" y="928670"/>
          <a:ext cx="714380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3786182" y="5643578"/>
            <a:ext cx="1500198" cy="64294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Sang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721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mine\Bureau\Les corticoides\image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1414"/>
            <a:ext cx="5072098" cy="661927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23" y="2348880"/>
            <a:ext cx="3143240" cy="20002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Stimuli stressants</a:t>
            </a:r>
            <a:endParaRPr lang="fr-FR" sz="3200" b="1" dirty="0"/>
          </a:p>
        </p:txBody>
      </p:sp>
      <p:cxnSp>
        <p:nvCxnSpPr>
          <p:cNvPr id="14" name="Connecteur droit avec flèche 13"/>
          <p:cNvCxnSpPr>
            <a:stCxn id="12" idx="3"/>
          </p:cNvCxnSpPr>
          <p:nvPr/>
        </p:nvCxnSpPr>
        <p:spPr>
          <a:xfrm flipV="1">
            <a:off x="3144163" y="1563062"/>
            <a:ext cx="4071966" cy="178595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2" idx="3"/>
          </p:cNvCxnSpPr>
          <p:nvPr/>
        </p:nvCxnSpPr>
        <p:spPr>
          <a:xfrm>
            <a:off x="3144163" y="3349012"/>
            <a:ext cx="4643470" cy="92869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28926" y="6143644"/>
            <a:ext cx="3929090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Cortisol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Classification des GC 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195248693"/>
              </p:ext>
            </p:extLst>
          </p:nvPr>
        </p:nvGraphicFramePr>
        <p:xfrm>
          <a:off x="285720" y="1500174"/>
          <a:ext cx="84296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500034" y="3071811"/>
            <a:ext cx="2071702" cy="1928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Les GC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0757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PME.thmx</Template>
  <TotalTime>134</TotalTime>
  <Words>2762</Words>
  <Application>Microsoft Office PowerPoint</Application>
  <PresentationFormat>Affichage à l'écran (4:3)</PresentationFormat>
  <Paragraphs>658</Paragraphs>
  <Slides>67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PME</vt:lpstr>
      <vt:lpstr>Les anti inflammatoires</vt:lpstr>
      <vt:lpstr>           Les anti-inflammatoires stéroïdiens</vt:lpstr>
      <vt:lpstr>Introduction</vt:lpstr>
      <vt:lpstr>Rappel physiologique</vt:lpstr>
      <vt:lpstr>Présentation PowerPoint</vt:lpstr>
      <vt:lpstr>Présentation PowerPoint</vt:lpstr>
      <vt:lpstr>Présentation PowerPoint</vt:lpstr>
      <vt:lpstr>Présentation PowerPoint</vt:lpstr>
      <vt:lpstr>Classification des GC </vt:lpstr>
      <vt:lpstr>La relation structure-activité</vt:lpstr>
      <vt:lpstr>Relation  structure  activité : </vt:lpstr>
      <vt:lpstr>Mécanisme d’action</vt:lpstr>
      <vt:lpstr>Présentation PowerPoint</vt:lpstr>
      <vt:lpstr>Les propriétés pharmacologiques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propriétés pharmacocinétiques</vt:lpstr>
      <vt:lpstr>Présentation PowerPoint</vt:lpstr>
      <vt:lpstr>Les indications</vt:lpstr>
      <vt:lpstr>Présentation PowerPoint</vt:lpstr>
      <vt:lpstr>Les effets secondaires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contre-indications</vt:lpstr>
      <vt:lpstr>Interactions médicamenteuses</vt:lpstr>
      <vt:lpstr>Présentation PowerPoint</vt:lpstr>
      <vt:lpstr>Conseils d’utilisation </vt:lpstr>
      <vt:lpstr> AINS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anti inflammatoires</dc:title>
  <dc:creator>mac azerty</dc:creator>
  <cp:lastModifiedBy>Origin</cp:lastModifiedBy>
  <cp:revision>8</cp:revision>
  <dcterms:created xsi:type="dcterms:W3CDTF">2013-02-27T19:29:52Z</dcterms:created>
  <dcterms:modified xsi:type="dcterms:W3CDTF">2015-03-01T00:56:22Z</dcterms:modified>
</cp:coreProperties>
</file>