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39"/>
  </p:notesMasterIdLst>
  <p:sldIdLst>
    <p:sldId id="256" r:id="rId2"/>
    <p:sldId id="258" r:id="rId3"/>
    <p:sldId id="259" r:id="rId4"/>
    <p:sldId id="260" r:id="rId5"/>
    <p:sldId id="261" r:id="rId6"/>
    <p:sldId id="262" r:id="rId7"/>
    <p:sldId id="278" r:id="rId8"/>
    <p:sldId id="263" r:id="rId9"/>
    <p:sldId id="265" r:id="rId10"/>
    <p:sldId id="267" r:id="rId11"/>
    <p:sldId id="266" r:id="rId12"/>
    <p:sldId id="270" r:id="rId13"/>
    <p:sldId id="269" r:id="rId14"/>
    <p:sldId id="271" r:id="rId15"/>
    <p:sldId id="290" r:id="rId16"/>
    <p:sldId id="272" r:id="rId17"/>
    <p:sldId id="273" r:id="rId18"/>
    <p:sldId id="275" r:id="rId19"/>
    <p:sldId id="274" r:id="rId20"/>
    <p:sldId id="292" r:id="rId21"/>
    <p:sldId id="293" r:id="rId22"/>
    <p:sldId id="294" r:id="rId23"/>
    <p:sldId id="282" r:id="rId24"/>
    <p:sldId id="276" r:id="rId25"/>
    <p:sldId id="277" r:id="rId26"/>
    <p:sldId id="281" r:id="rId27"/>
    <p:sldId id="280" r:id="rId28"/>
    <p:sldId id="283" r:id="rId29"/>
    <p:sldId id="285" r:id="rId30"/>
    <p:sldId id="297" r:id="rId31"/>
    <p:sldId id="286" r:id="rId32"/>
    <p:sldId id="288" r:id="rId33"/>
    <p:sldId id="287" r:id="rId34"/>
    <p:sldId id="291" r:id="rId35"/>
    <p:sldId id="289" r:id="rId36"/>
    <p:sldId id="299" r:id="rId37"/>
    <p:sldId id="300" r:id="rId3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9D31"/>
    <a:srgbClr val="FF0066"/>
    <a:srgbClr val="4381A7"/>
    <a:srgbClr val="99FF66"/>
    <a:srgbClr val="66FFFF"/>
  </p:clrMru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D1A00-73F3-427D-AD6E-F1489C5AC4CA}" type="datetimeFigureOut">
              <a:rPr lang="fr-FR" smtClean="0"/>
              <a:pPr/>
              <a:t>24/11/2014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43C10F-4B24-4D90-8028-CFC8AD0A3E5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3C10F-4B24-4D90-8028-CFC8AD0A3E5A}" type="slidenum">
              <a:rPr lang="fr-FR" smtClean="0"/>
              <a:pPr/>
              <a:t>1</a:t>
            </a:fld>
            <a:endParaRPr lang="fr-F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3C10F-4B24-4D90-8028-CFC8AD0A3E5A}" type="slidenum">
              <a:rPr lang="fr-FR" smtClean="0"/>
              <a:pPr/>
              <a:t>11</a:t>
            </a:fld>
            <a:endParaRPr lang="fr-F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3C10F-4B24-4D90-8028-CFC8AD0A3E5A}" type="slidenum">
              <a:rPr lang="fr-FR" smtClean="0"/>
              <a:pPr/>
              <a:t>24</a:t>
            </a:fld>
            <a:endParaRPr lang="fr-F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3C10F-4B24-4D90-8028-CFC8AD0A3E5A}" type="slidenum">
              <a:rPr lang="fr-FR" smtClean="0"/>
              <a:pPr/>
              <a:t>26</a:t>
            </a:fld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BDE62-A6A7-4584-99FB-B79F1CB653EA}" type="datetimeFigureOut">
              <a:rPr lang="fr-FR" smtClean="0"/>
              <a:pPr/>
              <a:t>24/11/2014</a:t>
            </a:fld>
            <a:endParaRPr lang="fr-FR" dirty="0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CF09D17-FC74-4B1D-A30D-59164220027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BDE62-A6A7-4584-99FB-B79F1CB653EA}" type="datetimeFigureOut">
              <a:rPr lang="fr-FR" smtClean="0"/>
              <a:pPr/>
              <a:t>24/11/2014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09D17-FC74-4B1D-A30D-59164220027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BDE62-A6A7-4584-99FB-B79F1CB653EA}" type="datetimeFigureOut">
              <a:rPr lang="fr-FR" smtClean="0"/>
              <a:pPr/>
              <a:t>24/11/2014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09D17-FC74-4B1D-A30D-59164220027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BDE62-A6A7-4584-99FB-B79F1CB653EA}" type="datetimeFigureOut">
              <a:rPr lang="fr-FR" smtClean="0"/>
              <a:pPr/>
              <a:t>24/11/2014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09D17-FC74-4B1D-A30D-59164220027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BDE62-A6A7-4584-99FB-B79F1CB653EA}" type="datetimeFigureOut">
              <a:rPr lang="fr-FR" smtClean="0"/>
              <a:pPr/>
              <a:t>24/11/2014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CF09D17-FC74-4B1D-A30D-59164220027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BDE62-A6A7-4584-99FB-B79F1CB653EA}" type="datetimeFigureOut">
              <a:rPr lang="fr-FR" smtClean="0"/>
              <a:pPr/>
              <a:t>24/11/2014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09D17-FC74-4B1D-A30D-59164220027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BDE62-A6A7-4584-99FB-B79F1CB653EA}" type="datetimeFigureOut">
              <a:rPr lang="fr-FR" smtClean="0"/>
              <a:pPr/>
              <a:t>24/11/2014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09D17-FC74-4B1D-A30D-59164220027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BDE62-A6A7-4584-99FB-B79F1CB653EA}" type="datetimeFigureOut">
              <a:rPr lang="fr-FR" smtClean="0"/>
              <a:pPr/>
              <a:t>24/11/2014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09D17-FC74-4B1D-A30D-59164220027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BDE62-A6A7-4584-99FB-B79F1CB653EA}" type="datetimeFigureOut">
              <a:rPr lang="fr-FR" smtClean="0"/>
              <a:pPr/>
              <a:t>24/11/2014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09D17-FC74-4B1D-A30D-59164220027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BDE62-A6A7-4584-99FB-B79F1CB653EA}" type="datetimeFigureOut">
              <a:rPr lang="fr-FR" smtClean="0"/>
              <a:pPr/>
              <a:t>24/11/2014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09D17-FC74-4B1D-A30D-59164220027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BDE62-A6A7-4584-99FB-B79F1CB653EA}" type="datetimeFigureOut">
              <a:rPr lang="fr-FR" smtClean="0"/>
              <a:pPr/>
              <a:t>24/11/2014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CF09D17-FC74-4B1D-A30D-59164220027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dirty="0" smtClean="0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62BDE62-A6A7-4584-99FB-B79F1CB653EA}" type="datetimeFigureOut">
              <a:rPr lang="fr-FR" smtClean="0"/>
              <a:pPr/>
              <a:t>24/11/2014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CF09D17-FC74-4B1D-A30D-59164220027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images.google.com.sa/imgres?imgurl=http://imghost.indiamart.com/mdc_images/daywellpharma-24769/pcat-gifs/products-small/suspensios.jpg&amp;imgrefurl=http://www.indiamart.com/company/718798/products.html&amp;usg=__NLkM5_SCxD7jLyL_guVOjvrziCQ=&amp;h=180&amp;w=180&amp;sz=10&amp;hl=ar&amp;start=36&amp;tbnid=VksiZzV1Sg0KVM:&amp;tbnh=101&amp;tbnw=101&amp;prev=/images?q=pharmaceutical+suspensions&amp;gbv=2&amp;ndsp=18&amp;hl=ar&amp;safe=active&amp;sa=N&amp;start=18" TargetMode="External"/><Relationship Id="rId5" Type="http://schemas.openxmlformats.org/officeDocument/2006/relationships/image" Target="../media/image3.jpeg"/><Relationship Id="rId4" Type="http://schemas.openxmlformats.org/officeDocument/2006/relationships/hyperlink" Target="http://images.google.com.sa/imgres?imgurl=http://www.made-in-china.com/image/2f0j00rvpQuhYCaVcNM/Nasal-Spray-IFP0193-3-.jpg&amp;imgrefurl=http://szbona.en.made-in-china.com/product/rqpQRHabJIcN/China-Nasal-Spray-IFP0193-3-.html&amp;usg=__3M5sWBrQb4cZ2mtJtgz6wz6smF0=&amp;h=1152&amp;w=726&amp;sz=47&amp;hl=ar&amp;start=110&amp;tbnid=-qtBnzeqresgdM:&amp;tbnh=150&amp;tbnw=95&amp;prev=/images?q=pharmaceutical+suspensions&amp;gbv=2&amp;ndsp=18&amp;hl=ar&amp;safe=active&amp;sa=N&amp;start=108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                                       </a:t>
            </a:r>
            <a:r>
              <a:rPr lang="fr-FR" b="1" dirty="0" smtClean="0">
                <a:solidFill>
                  <a:srgbClr val="7030A0"/>
                </a:solidFill>
              </a:rPr>
              <a:t>D</a:t>
            </a:r>
            <a:r>
              <a:rPr lang="fr-FR" b="1" baseline="30000" dirty="0" smtClean="0">
                <a:solidFill>
                  <a:srgbClr val="7030A0"/>
                </a:solidFill>
              </a:rPr>
              <a:t>r  </a:t>
            </a:r>
            <a:r>
              <a:rPr lang="fr-FR" b="1" dirty="0" smtClean="0">
                <a:solidFill>
                  <a:srgbClr val="7030A0"/>
                </a:solidFill>
              </a:rPr>
              <a:t>CHIKH</a:t>
            </a:r>
            <a:endParaRPr lang="fr-FR" b="1" baseline="30000" dirty="0">
              <a:solidFill>
                <a:srgbClr val="7030A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357422" y="1505930"/>
            <a:ext cx="4500594" cy="1470025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fr-FR" sz="2400" b="1" dirty="0" smtClean="0">
                <a:latin typeface="Palatino Linotype" pitchFamily="18" charset="0"/>
                <a:cs typeface="Times New Roman" pitchFamily="18" charset="0"/>
              </a:rPr>
              <a:t>LES SUSPENSIONS</a:t>
            </a:r>
            <a:endParaRPr lang="fr-FR" sz="2400" b="1" dirty="0">
              <a:latin typeface="Palatino Linotype" pitchFamily="18" charset="0"/>
              <a:cs typeface="Times New Roman" pitchFamily="18" charset="0"/>
            </a:endParaRPr>
          </a:p>
        </p:txBody>
      </p:sp>
      <p:pic>
        <p:nvPicPr>
          <p:cNvPr id="4" name="Picture 13" descr="Gastrocid Antaci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4429132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1" descr="http://t1.gstatic.com/images?q=tbn:-qtBnzeqresgdM:http://www.made-in-china.com/image/2f0j00rvpQuhYCaVcNM/Nasal-Spray-IFP0193-3-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86578" y="4572008"/>
            <a:ext cx="1928813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 descr="http://t2.gstatic.com/images?q=tbn:VksiZzV1Sg0KVM:http://imghost.indiamart.com/mdc_images/daywellpharma-24769/pcat-gifs/products-small/suspensios.jpg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484020" y="3457782"/>
            <a:ext cx="1477962" cy="180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428604"/>
            <a:ext cx="8643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214282" y="428604"/>
            <a:ext cx="864399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2400" u="sng" dirty="0" smtClean="0">
                <a:solidFill>
                  <a:srgbClr val="00B050"/>
                </a:solidFill>
                <a:latin typeface="Palatino Linotype" pitchFamily="18" charset="0"/>
              </a:rPr>
              <a:t>Comment limiter ce  problème ?:</a:t>
            </a:r>
          </a:p>
          <a:p>
            <a:pPr lvl="0"/>
            <a:endParaRPr lang="fr-FR" sz="2400" u="sng" dirty="0" smtClean="0">
              <a:solidFill>
                <a:srgbClr val="00B050"/>
              </a:solidFill>
              <a:latin typeface="Palatino Linotype" pitchFamily="18" charset="0"/>
            </a:endParaRPr>
          </a:p>
          <a:p>
            <a:pPr lvl="0">
              <a:lnSpc>
                <a:spcPct val="150000"/>
              </a:lnSpc>
              <a:buBlip>
                <a:blip r:embed="rId2"/>
              </a:buBlip>
            </a:pPr>
            <a:r>
              <a:rPr lang="fr-FR" sz="2400" dirty="0" smtClean="0">
                <a:latin typeface="Palatino Linotype" pitchFamily="18" charset="0"/>
              </a:rPr>
              <a:t>  Eviter les températures extrêmes  pendant le stockage,</a:t>
            </a:r>
          </a:p>
          <a:p>
            <a:pPr lvl="0">
              <a:lnSpc>
                <a:spcPct val="150000"/>
              </a:lnSpc>
              <a:buBlip>
                <a:blip r:embed="rId2"/>
              </a:buBlip>
            </a:pPr>
            <a:r>
              <a:rPr lang="fr-FR" sz="2400" dirty="0" smtClean="0">
                <a:latin typeface="Palatino Linotype" pitchFamily="18" charset="0"/>
              </a:rPr>
              <a:t>  Utiliser une poudre d’une granulométrie la plus serrée possible,</a:t>
            </a:r>
          </a:p>
          <a:p>
            <a:pPr lvl="0">
              <a:lnSpc>
                <a:spcPct val="150000"/>
              </a:lnSpc>
              <a:buBlip>
                <a:blip r:embed="rId2"/>
              </a:buBlip>
            </a:pPr>
            <a:r>
              <a:rPr lang="fr-FR" sz="2400" dirty="0" smtClean="0">
                <a:latin typeface="Palatino Linotype" pitchFamily="18" charset="0"/>
              </a:rPr>
              <a:t>  Utiliser des </a:t>
            </a:r>
            <a:r>
              <a:rPr lang="fr-FR" sz="2400" u="sng" dirty="0" smtClean="0">
                <a:latin typeface="Palatino Linotype" pitchFamily="18" charset="0"/>
              </a:rPr>
              <a:t>tensioactifs</a:t>
            </a:r>
            <a:r>
              <a:rPr lang="fr-FR" sz="2400" dirty="0" smtClean="0">
                <a:latin typeface="Palatino Linotype" pitchFamily="18" charset="0"/>
              </a:rPr>
              <a:t> ,qui adsorbés à la surface des particules, empêchent le dépôt progressif,</a:t>
            </a:r>
          </a:p>
          <a:p>
            <a:pPr lvl="0">
              <a:lnSpc>
                <a:spcPct val="150000"/>
              </a:lnSpc>
              <a:buBlip>
                <a:blip r:embed="rId2"/>
              </a:buBlip>
            </a:pPr>
            <a:r>
              <a:rPr lang="fr-FR" sz="2400" dirty="0" smtClean="0">
                <a:latin typeface="Palatino Linotype" pitchFamily="18" charset="0"/>
              </a:rPr>
              <a:t>  Sélectionner la forme cristalline la plus stable,</a:t>
            </a:r>
          </a:p>
          <a:p>
            <a:pPr lvl="0">
              <a:lnSpc>
                <a:spcPct val="150000"/>
              </a:lnSpc>
              <a:buBlip>
                <a:blip r:embed="rId2"/>
              </a:buBlip>
            </a:pPr>
            <a:r>
              <a:rPr lang="fr-FR" sz="2400" dirty="0" smtClean="0">
                <a:latin typeface="Palatino Linotype" pitchFamily="18" charset="0"/>
              </a:rPr>
              <a:t>  Augmenter  la viscosité du milieu par addition de macromolécules.</a:t>
            </a:r>
          </a:p>
          <a:p>
            <a:pPr>
              <a:lnSpc>
                <a:spcPct val="150000"/>
              </a:lnSpc>
            </a:pPr>
            <a:r>
              <a:rPr lang="fr-FR" sz="2400" dirty="0" smtClean="0">
                <a:latin typeface="Palatino Linotype" pitchFamily="18" charset="0"/>
              </a:rPr>
              <a:t> </a:t>
            </a:r>
          </a:p>
          <a:p>
            <a:pPr>
              <a:lnSpc>
                <a:spcPct val="150000"/>
              </a:lnSpc>
            </a:pPr>
            <a:r>
              <a:rPr lang="fr-FR" sz="2400" dirty="0" smtClean="0">
                <a:latin typeface="Palatino Linotype" pitchFamily="18" charset="0"/>
              </a:rPr>
              <a:t> </a:t>
            </a:r>
          </a:p>
          <a:p>
            <a:endParaRPr lang="fr-FR" sz="2400" dirty="0">
              <a:latin typeface="Palatino Linotyp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500042"/>
            <a:ext cx="8643998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u="sng" dirty="0" smtClean="0">
                <a:solidFill>
                  <a:srgbClr val="0070C0"/>
                </a:solidFill>
                <a:latin typeface="Palatino Linotype" pitchFamily="18" charset="0"/>
              </a:rPr>
              <a:t>3- SÉDIMENTATION DES PARTICULES:</a:t>
            </a:r>
          </a:p>
          <a:p>
            <a:endParaRPr lang="fr-FR" sz="2400" b="1" u="sng" dirty="0" smtClean="0">
              <a:solidFill>
                <a:srgbClr val="0070C0"/>
              </a:solidFill>
              <a:latin typeface="Palatino Linotype" pitchFamily="18" charset="0"/>
            </a:endParaRPr>
          </a:p>
          <a:p>
            <a:pPr>
              <a:buBlip>
                <a:blip r:embed="rId3"/>
              </a:buBlip>
            </a:pPr>
            <a:r>
              <a:rPr lang="fr-FR" sz="2400" b="1" u="sng" dirty="0" smtClean="0">
                <a:solidFill>
                  <a:srgbClr val="7030A0"/>
                </a:solidFill>
                <a:latin typeface="Palatino Linotype" pitchFamily="18" charset="0"/>
              </a:rPr>
              <a:t>Vitesse de sédimentation:</a:t>
            </a:r>
          </a:p>
          <a:p>
            <a:r>
              <a:rPr lang="fr-FR" sz="2400" dirty="0" smtClean="0">
                <a:latin typeface="Palatino Linotype" pitchFamily="18" charset="0"/>
              </a:rPr>
              <a:t> </a:t>
            </a:r>
            <a:r>
              <a:rPr lang="fr-FR" sz="2400" u="sng" dirty="0" smtClean="0">
                <a:solidFill>
                  <a:schemeClr val="accent6">
                    <a:lumMod val="75000"/>
                  </a:schemeClr>
                </a:solidFill>
                <a:latin typeface="Palatino Linotype" pitchFamily="18" charset="0"/>
              </a:rPr>
              <a:t>Loi de STOKES : </a:t>
            </a:r>
          </a:p>
          <a:p>
            <a:pPr>
              <a:buFont typeface="Wingdings" pitchFamily="2" charset="2"/>
              <a:buChar char="q"/>
            </a:pPr>
            <a:r>
              <a:rPr lang="fr-FR" sz="2400" dirty="0" smtClean="0">
                <a:latin typeface="Palatino Linotype" pitchFamily="18" charset="0"/>
              </a:rPr>
              <a:t> Appliquée aux particules sphériques retrouvées dans un système dilué.</a:t>
            </a:r>
          </a:p>
          <a:p>
            <a:endParaRPr lang="fr-FR" sz="2400" dirty="0" smtClean="0">
              <a:latin typeface="Palatino Linotype" pitchFamily="18" charset="0"/>
            </a:endParaRPr>
          </a:p>
          <a:p>
            <a:endParaRPr lang="fr-FR" sz="2400" dirty="0" smtClean="0">
              <a:latin typeface="Palatino Linotype" pitchFamily="18" charset="0"/>
            </a:endParaRPr>
          </a:p>
          <a:p>
            <a:endParaRPr lang="fr-FR" sz="2400" dirty="0" smtClean="0">
              <a:latin typeface="Palatino Linotype" pitchFamily="18" charset="0"/>
            </a:endParaRPr>
          </a:p>
          <a:p>
            <a:endParaRPr lang="fr-FR" sz="2400" dirty="0" smtClean="0">
              <a:latin typeface="Palatino Linotype" pitchFamily="18" charset="0"/>
            </a:endParaRPr>
          </a:p>
          <a:p>
            <a:r>
              <a:rPr lang="fr-FR" sz="2400" dirty="0" smtClean="0">
                <a:latin typeface="Palatino Linotype" pitchFamily="18" charset="0"/>
              </a:rPr>
              <a:t>Où :</a:t>
            </a:r>
          </a:p>
          <a:p>
            <a:r>
              <a:rPr lang="fr-FR" sz="2400" dirty="0" smtClean="0">
                <a:latin typeface="Palatino Linotype" pitchFamily="18" charset="0"/>
              </a:rPr>
              <a:t>V  : vitesse de sédimentation</a:t>
            </a:r>
          </a:p>
          <a:p>
            <a:r>
              <a:rPr lang="fr-FR" sz="2400" dirty="0" smtClean="0">
                <a:latin typeface="Palatino Linotype" pitchFamily="18" charset="0"/>
              </a:rPr>
              <a:t>∆d: différence de densité entre les deux phases,</a:t>
            </a:r>
          </a:p>
          <a:p>
            <a:r>
              <a:rPr lang="fr-FR" sz="2400" dirty="0" smtClean="0">
                <a:latin typeface="Palatino Linotype" pitchFamily="18" charset="0"/>
              </a:rPr>
              <a:t>g : constante d’accélération due à la pesanteur</a:t>
            </a:r>
          </a:p>
          <a:p>
            <a:r>
              <a:rPr lang="fr-FR" sz="2400" dirty="0" smtClean="0">
                <a:latin typeface="Palatino Linotype" pitchFamily="18" charset="0"/>
              </a:rPr>
              <a:t>r :  rayon des particules</a:t>
            </a:r>
          </a:p>
          <a:p>
            <a:r>
              <a:rPr lang="fr-FR" sz="2400" dirty="0" smtClean="0">
                <a:latin typeface="Palatino Linotype" pitchFamily="18" charset="0"/>
              </a:rPr>
              <a:t>η : viscosité du milieu dispersant.  </a:t>
            </a:r>
          </a:p>
          <a:p>
            <a:endParaRPr lang="fr-FR" sz="2400" dirty="0">
              <a:latin typeface="Palatino Linotype" pitchFamily="18" charset="0"/>
            </a:endParaRPr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14612" y="2571744"/>
            <a:ext cx="3185749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14282" y="428604"/>
            <a:ext cx="8715436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u="sng" dirty="0" smtClean="0">
                <a:solidFill>
                  <a:schemeClr val="accent6">
                    <a:lumMod val="75000"/>
                  </a:schemeClr>
                </a:solidFill>
                <a:latin typeface="Palatino Linotype" pitchFamily="18" charset="0"/>
              </a:rPr>
              <a:t>l’équation de KOZENY :</a:t>
            </a:r>
          </a:p>
          <a:p>
            <a:pPr>
              <a:buFont typeface="Wingdings" pitchFamily="2" charset="2"/>
              <a:buChar char="q"/>
            </a:pPr>
            <a:r>
              <a:rPr lang="fr-FR" sz="2400" dirty="0" smtClean="0">
                <a:latin typeface="Palatino Linotype" pitchFamily="18" charset="0"/>
              </a:rPr>
              <a:t> Appliquée aux suspensions concentrées</a:t>
            </a:r>
          </a:p>
          <a:p>
            <a:endParaRPr lang="fr-FR" sz="2400" dirty="0" smtClean="0">
              <a:latin typeface="Palatino Linotype" pitchFamily="18" charset="0"/>
            </a:endParaRPr>
          </a:p>
          <a:p>
            <a:endParaRPr lang="fr-FR" sz="2400" dirty="0" smtClean="0">
              <a:latin typeface="Palatino Linotype" pitchFamily="18" charset="0"/>
            </a:endParaRPr>
          </a:p>
          <a:p>
            <a:endParaRPr lang="fr-FR" sz="2400" dirty="0" smtClean="0">
              <a:latin typeface="Palatino Linotype" pitchFamily="18" charset="0"/>
            </a:endParaRPr>
          </a:p>
          <a:p>
            <a:endParaRPr lang="fr-FR" sz="2400" dirty="0" smtClean="0">
              <a:latin typeface="Palatino Linotype" pitchFamily="18" charset="0"/>
            </a:endParaRPr>
          </a:p>
          <a:p>
            <a:endParaRPr lang="fr-FR" sz="2400" dirty="0" smtClean="0">
              <a:latin typeface="Palatino Linotype" pitchFamily="18" charset="0"/>
            </a:endParaRPr>
          </a:p>
          <a:p>
            <a:r>
              <a:rPr lang="fr-FR" sz="2400" dirty="0" smtClean="0">
                <a:latin typeface="Palatino Linotype" pitchFamily="18" charset="0"/>
              </a:rPr>
              <a:t>V : vitesse de sédimentation</a:t>
            </a:r>
          </a:p>
          <a:p>
            <a:r>
              <a:rPr lang="fr-FR" sz="2400" dirty="0" smtClean="0">
                <a:latin typeface="Palatino Linotype" pitchFamily="18" charset="0"/>
              </a:rPr>
              <a:t>∆d : différence de densité entre les deux phases.</a:t>
            </a:r>
          </a:p>
          <a:p>
            <a:r>
              <a:rPr lang="fr-FR" sz="2400" dirty="0" smtClean="0">
                <a:latin typeface="Palatino Linotype" pitchFamily="18" charset="0"/>
              </a:rPr>
              <a:t>g: constante de gravité</a:t>
            </a:r>
          </a:p>
          <a:p>
            <a:r>
              <a:rPr lang="fr-FR" sz="2400" dirty="0" smtClean="0">
                <a:latin typeface="Palatino Linotype" pitchFamily="18" charset="0"/>
              </a:rPr>
              <a:t>η : viscosité du liquide dispersant</a:t>
            </a:r>
          </a:p>
          <a:p>
            <a:r>
              <a:rPr lang="fr-FR" sz="2400" dirty="0" smtClean="0">
                <a:latin typeface="Palatino Linotype" pitchFamily="18" charset="0"/>
              </a:rPr>
              <a:t> k: constante de KOZENY ≈ 5</a:t>
            </a:r>
          </a:p>
          <a:p>
            <a:r>
              <a:rPr lang="el-GR" sz="2400" dirty="0" smtClean="0">
                <a:latin typeface="Palatino Linotype" pitchFamily="18" charset="0"/>
                <a:cs typeface="Aharoni" pitchFamily="2" charset="-79"/>
              </a:rPr>
              <a:t>ε</a:t>
            </a:r>
            <a:r>
              <a:rPr lang="fr-FR" sz="2400" dirty="0" smtClean="0">
                <a:latin typeface="Palatino Linotype" pitchFamily="18" charset="0"/>
              </a:rPr>
              <a:t> : facteur de porosité de la couche externe</a:t>
            </a:r>
          </a:p>
          <a:p>
            <a:r>
              <a:rPr lang="fr-FR" sz="2400" dirty="0" smtClean="0"/>
              <a:t>(</a:t>
            </a:r>
            <a:r>
              <a:rPr lang="fr-FR" sz="2400" dirty="0" smtClean="0">
                <a:latin typeface="Palatino Linotype" pitchFamily="18" charset="0"/>
              </a:rPr>
              <a:t>1 - </a:t>
            </a:r>
            <a:r>
              <a:rPr lang="el-GR" sz="2400" dirty="0" smtClean="0">
                <a:latin typeface="Palatino Linotype" pitchFamily="18" charset="0"/>
                <a:cs typeface="Aharoni" pitchFamily="2" charset="-79"/>
              </a:rPr>
              <a:t>ε</a:t>
            </a:r>
            <a:r>
              <a:rPr lang="fr-FR" sz="2400" dirty="0" smtClean="0">
                <a:latin typeface="Palatino Linotype" pitchFamily="18" charset="0"/>
              </a:rPr>
              <a:t>) : volume de la phase interne</a:t>
            </a:r>
          </a:p>
          <a:p>
            <a:r>
              <a:rPr lang="fr-FR" sz="2400" dirty="0" smtClean="0">
                <a:latin typeface="Palatino Linotype" pitchFamily="18" charset="0"/>
              </a:rPr>
              <a:t>r : rayon des particules sphériques.</a:t>
            </a:r>
          </a:p>
          <a:p>
            <a:endParaRPr lang="fr-FR" sz="2400" dirty="0" smtClean="0">
              <a:latin typeface="Palatino Linotype" pitchFamily="18" charset="0"/>
            </a:endParaRPr>
          </a:p>
          <a:p>
            <a:endParaRPr lang="fr-FR" sz="2400" dirty="0" smtClean="0">
              <a:latin typeface="Palatino Linotype" pitchFamily="18" charset="0"/>
            </a:endParaRPr>
          </a:p>
          <a:p>
            <a:endParaRPr lang="fr-FR" sz="2400" dirty="0" smtClean="0">
              <a:latin typeface="Palatino Linotype" pitchFamily="18" charset="0"/>
            </a:endParaRPr>
          </a:p>
          <a:p>
            <a:endParaRPr lang="fr-FR" sz="2400" dirty="0">
              <a:latin typeface="Palatino Linotype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571612"/>
            <a:ext cx="3077318" cy="119062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357166"/>
            <a:ext cx="60007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fr-FR" sz="2400" b="1" u="sng" dirty="0" smtClean="0">
                <a:solidFill>
                  <a:srgbClr val="7030A0"/>
                </a:solidFill>
                <a:latin typeface="Palatino Linotype" pitchFamily="18" charset="0"/>
              </a:rPr>
              <a:t>Structure du sédiment:</a:t>
            </a:r>
          </a:p>
          <a:p>
            <a:r>
              <a:rPr lang="fr-FR" sz="2400" u="sng" dirty="0" smtClean="0">
                <a:solidFill>
                  <a:srgbClr val="FF0066"/>
                </a:solidFill>
                <a:latin typeface="Palatino Linotype" pitchFamily="18" charset="0"/>
              </a:rPr>
              <a:t>a) Sédiment défloculé:</a:t>
            </a:r>
          </a:p>
          <a:p>
            <a:pPr>
              <a:buBlip>
                <a:blip r:embed="rId3"/>
              </a:buBlip>
            </a:pPr>
            <a:r>
              <a:rPr lang="fr-FR" sz="2400" dirty="0" smtClean="0">
                <a:latin typeface="Palatino Linotype" pitchFamily="18" charset="0"/>
              </a:rPr>
              <a:t> Les particules sédimentent individuellement  avec une vitesse relativement faible.</a:t>
            </a:r>
          </a:p>
          <a:p>
            <a:pPr>
              <a:buBlip>
                <a:blip r:embed="rId3"/>
              </a:buBlip>
            </a:pPr>
            <a:r>
              <a:rPr lang="fr-FR" sz="2400" dirty="0" smtClean="0">
                <a:latin typeface="Palatino Linotype" pitchFamily="18" charset="0"/>
              </a:rPr>
              <a:t> les plus petites remplissent les interstices existant entre les particules les plus grosses .</a:t>
            </a:r>
          </a:p>
          <a:p>
            <a:pPr>
              <a:buBlip>
                <a:blip r:embed="rId3"/>
              </a:buBlip>
            </a:pPr>
            <a:r>
              <a:rPr lang="fr-FR" sz="2400" dirty="0" smtClean="0">
                <a:latin typeface="Palatino Linotype" pitchFamily="18" charset="0"/>
              </a:rPr>
              <a:t> Elles  sont fortement serrées les unes contre les autres.</a:t>
            </a:r>
          </a:p>
          <a:p>
            <a:r>
              <a:rPr lang="fr-FR" sz="2400" dirty="0" smtClean="0">
                <a:latin typeface="Palatino Linotype" pitchFamily="18" charset="0"/>
              </a:rPr>
              <a:t>=&gt; Formation d’un sédiment de faible volume, dur ,très difficile à redisperser par agitation.( phénomène de </a:t>
            </a:r>
            <a:r>
              <a:rPr lang="fr-FR" sz="2400" dirty="0" err="1" smtClean="0">
                <a:latin typeface="Palatino Linotype" pitchFamily="18" charset="0"/>
              </a:rPr>
              <a:t>caking</a:t>
            </a:r>
            <a:r>
              <a:rPr lang="fr-FR" sz="2400" dirty="0" smtClean="0">
                <a:latin typeface="Palatino Linotype" pitchFamily="18" charset="0"/>
              </a:rPr>
              <a:t>)</a:t>
            </a:r>
          </a:p>
          <a:p>
            <a:endParaRPr lang="fr-FR" sz="2400" dirty="0" smtClean="0">
              <a:latin typeface="Palatino Linotype" pitchFamily="18" charset="0"/>
            </a:endParaRPr>
          </a:p>
          <a:p>
            <a:endParaRPr lang="fr-FR" sz="2400" dirty="0">
              <a:latin typeface="Palatino Linotype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24" y="2857496"/>
            <a:ext cx="838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388" y="714356"/>
            <a:ext cx="1443040" cy="3303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6643702" y="4071942"/>
            <a:ext cx="22076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latin typeface="Palatino Linotype" pitchFamily="18" charset="0"/>
              </a:rPr>
              <a:t>Sédiment défloculé</a:t>
            </a:r>
            <a:endParaRPr lang="fr-FR" u="sng" dirty="0" smtClean="0">
              <a:latin typeface="Palatino Linotype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5720" y="785794"/>
            <a:ext cx="58579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u="sng" dirty="0" smtClean="0">
                <a:solidFill>
                  <a:srgbClr val="FF0066"/>
                </a:solidFill>
                <a:latin typeface="Palatino Linotype" pitchFamily="18" charset="0"/>
              </a:rPr>
              <a:t>b) Sédiment floculé:</a:t>
            </a:r>
          </a:p>
          <a:p>
            <a:pPr>
              <a:buBlip>
                <a:blip r:embed="rId2"/>
              </a:buBlip>
            </a:pPr>
            <a:r>
              <a:rPr lang="fr-FR" sz="2400" dirty="0" smtClean="0">
                <a:latin typeface="Palatino Linotype" pitchFamily="18" charset="0"/>
              </a:rPr>
              <a:t>Les particules s’associent  entre elles et forment des agrégats  (ou flocons) contenant du liquide interstitiel.</a:t>
            </a:r>
          </a:p>
          <a:p>
            <a:pPr>
              <a:buBlip>
                <a:blip r:embed="rId2"/>
              </a:buBlip>
            </a:pPr>
            <a:r>
              <a:rPr lang="fr-FR" sz="2400" dirty="0" smtClean="0">
                <a:latin typeface="Palatino Linotype" pitchFamily="18" charset="0"/>
              </a:rPr>
              <a:t> Ces flocons  sédimentent rapidement tous en même temps .</a:t>
            </a:r>
          </a:p>
          <a:p>
            <a:pPr>
              <a:buFont typeface="Symbol"/>
              <a:buChar char="Þ"/>
            </a:pPr>
            <a:r>
              <a:rPr lang="fr-FR" sz="2400" dirty="0" smtClean="0">
                <a:latin typeface="Palatino Linotype" pitchFamily="18" charset="0"/>
              </a:rPr>
              <a:t>Formation d’un sédiment volumineux surmonté d’un surnageant limpide.</a:t>
            </a:r>
          </a:p>
          <a:p>
            <a:pPr>
              <a:buFont typeface="Symbol"/>
              <a:buChar char="Þ"/>
            </a:pPr>
            <a:r>
              <a:rPr lang="fr-FR" sz="2400" dirty="0" smtClean="0">
                <a:latin typeface="Palatino Linotype" pitchFamily="18" charset="0"/>
              </a:rPr>
              <a:t> facile à redisperser par agitation. </a:t>
            </a:r>
          </a:p>
          <a:p>
            <a:endParaRPr lang="fr-FR" sz="2400" dirty="0">
              <a:latin typeface="Palatino Linotype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2" y="2357430"/>
            <a:ext cx="1824473" cy="24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43834" y="3500438"/>
            <a:ext cx="116205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6286512" y="5000636"/>
            <a:ext cx="1857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Sédiment floculé</a:t>
            </a:r>
            <a:endParaRPr lang="fr-FR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642910" y="1285860"/>
          <a:ext cx="8001056" cy="500066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246233"/>
                <a:gridCol w="2440506"/>
                <a:gridCol w="3314317"/>
              </a:tblGrid>
              <a:tr h="86907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/>
                        <a:t>Propriétés :</a:t>
                      </a:r>
                      <a:endParaRPr lang="fr-FR" sz="2400" dirty="0">
                        <a:latin typeface="Palatino Linotype" pitchFamily="18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/>
                        <a:t>Suspension défloculée :</a:t>
                      </a:r>
                      <a:endParaRPr lang="fr-FR" sz="2400" dirty="0">
                        <a:latin typeface="Palatino Linotype" pitchFamily="18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/>
                        <a:t>Suspension floculée :</a:t>
                      </a:r>
                      <a:endParaRPr lang="fr-FR" sz="2400" dirty="0">
                        <a:latin typeface="Palatino Linotype" pitchFamily="18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66FFFF"/>
                    </a:solidFill>
                  </a:tcPr>
                </a:tc>
              </a:tr>
              <a:tr h="8690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/>
                        <a:t>Particules :</a:t>
                      </a:r>
                      <a:endParaRPr lang="fr-FR" sz="2400" dirty="0">
                        <a:latin typeface="Palatino Linotype" pitchFamily="18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/>
                        <a:t>existent en entités séparées</a:t>
                      </a:r>
                      <a:endParaRPr lang="fr-FR" sz="2400" dirty="0">
                        <a:latin typeface="Palatino Linotype" pitchFamily="18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/>
                        <a:t>forment des agrégats desserrés (flocons) </a:t>
                      </a:r>
                      <a:endParaRPr lang="fr-FR" sz="2400" dirty="0">
                        <a:latin typeface="Palatino Linotype" pitchFamily="18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8690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/>
                        <a:t>Vitesse de sédimentation :</a:t>
                      </a:r>
                      <a:endParaRPr lang="fr-FR" sz="2400" dirty="0">
                        <a:latin typeface="Palatino Linotype" pitchFamily="18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/>
                        <a:t>lente</a:t>
                      </a:r>
                      <a:endParaRPr lang="fr-FR" sz="2400" dirty="0">
                        <a:latin typeface="Palatino Linotype" pitchFamily="18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/>
                        <a:t>rapide</a:t>
                      </a:r>
                      <a:endParaRPr lang="fr-FR" sz="2400" dirty="0">
                        <a:latin typeface="Palatino Linotype" pitchFamily="18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0897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/>
                        <a:t>Structure du sédiment :</a:t>
                      </a:r>
                      <a:endParaRPr lang="fr-FR" sz="2400" dirty="0">
                        <a:latin typeface="Palatino Linotype" pitchFamily="18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/>
                        <a:t>Compact et peu volumineux</a:t>
                      </a:r>
                      <a:endParaRPr lang="fr-FR" sz="2400" dirty="0">
                        <a:latin typeface="Palatino Linotype" pitchFamily="18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/>
                        <a:t>poreux et volumineux</a:t>
                      </a:r>
                      <a:endParaRPr lang="fr-FR" sz="2400" dirty="0">
                        <a:latin typeface="Palatino Linotype" pitchFamily="18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345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/>
                        <a:t>Redispersion :</a:t>
                      </a:r>
                      <a:endParaRPr lang="fr-FR" sz="2400" dirty="0">
                        <a:latin typeface="Palatino Linotype" pitchFamily="18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/>
                        <a:t>difficile</a:t>
                      </a:r>
                      <a:endParaRPr lang="fr-FR" sz="2400" dirty="0">
                        <a:latin typeface="Palatino Linotype" pitchFamily="18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/>
                        <a:t>facile</a:t>
                      </a:r>
                      <a:endParaRPr lang="fr-FR" sz="2400" dirty="0">
                        <a:latin typeface="Palatino Linotype" pitchFamily="18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8690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/>
                        <a:t>Liquide surnageant :</a:t>
                      </a:r>
                      <a:endParaRPr lang="fr-FR" sz="2400" dirty="0">
                        <a:latin typeface="Palatino Linotype" pitchFamily="18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/>
                        <a:t>opalescent</a:t>
                      </a:r>
                      <a:endParaRPr lang="fr-FR" sz="2400" dirty="0">
                        <a:latin typeface="Palatino Linotype" pitchFamily="18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/>
                        <a:t>limpide</a:t>
                      </a:r>
                      <a:endParaRPr lang="fr-FR" sz="2400" dirty="0">
                        <a:latin typeface="Palatino Linotype" pitchFamily="18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500034" y="285728"/>
            <a:ext cx="8286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fr-FR" sz="2400" u="sng" dirty="0" smtClean="0">
                <a:latin typeface="Palatino Linotype" pitchFamily="18" charset="0"/>
              </a:rPr>
              <a:t>Comparaison des propriétés des suspensions floculées et défloculées</a:t>
            </a:r>
            <a:endParaRPr lang="fr-FR" sz="2400" dirty="0">
              <a:latin typeface="Palatino Linotype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428604"/>
            <a:ext cx="87154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fr-FR" sz="2400" b="1" u="sng" dirty="0" smtClean="0">
                <a:solidFill>
                  <a:srgbClr val="7030A0"/>
                </a:solidFill>
                <a:latin typeface="Palatino Linotype" pitchFamily="18" charset="0"/>
              </a:rPr>
              <a:t>FACTEURS INFLUENÇANT LA STRUCTURE DU SÉDIMENT:</a:t>
            </a:r>
          </a:p>
          <a:p>
            <a:endParaRPr lang="fr-FR" sz="2400" b="1" u="sng" dirty="0" smtClean="0">
              <a:solidFill>
                <a:srgbClr val="7030A0"/>
              </a:solidFill>
              <a:latin typeface="Palatino Linotype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fr-FR" sz="2400" dirty="0" smtClean="0">
                <a:latin typeface="Palatino Linotype" pitchFamily="18" charset="0"/>
              </a:rPr>
              <a:t>Energie de surface,</a:t>
            </a:r>
          </a:p>
          <a:p>
            <a:pPr lvl="0">
              <a:buFont typeface="Arial" pitchFamily="34" charset="0"/>
              <a:buChar char="•"/>
            </a:pPr>
            <a:r>
              <a:rPr lang="fr-FR" sz="2400" dirty="0" smtClean="0">
                <a:latin typeface="Palatino Linotype" pitchFamily="18" charset="0"/>
              </a:rPr>
              <a:t> Viscosité de la suspension</a:t>
            </a:r>
          </a:p>
          <a:p>
            <a:pPr lvl="0">
              <a:buFont typeface="Arial" pitchFamily="34" charset="0"/>
              <a:buChar char="•"/>
            </a:pPr>
            <a:r>
              <a:rPr lang="fr-FR" sz="2400" dirty="0" smtClean="0">
                <a:latin typeface="Palatino Linotype" pitchFamily="18" charset="0"/>
              </a:rPr>
              <a:t>Et surtout, les forces d’interactions particulaires :</a:t>
            </a:r>
          </a:p>
          <a:p>
            <a:pPr lvl="2">
              <a:buFont typeface="Wingdings" pitchFamily="2" charset="2"/>
              <a:buChar char="ü"/>
            </a:pPr>
            <a:r>
              <a:rPr lang="fr-FR" sz="2400" dirty="0" smtClean="0">
                <a:latin typeface="Palatino Linotype" pitchFamily="18" charset="0"/>
              </a:rPr>
              <a:t>forces d’attraction du type Van der Waals ,</a:t>
            </a:r>
          </a:p>
          <a:p>
            <a:pPr lvl="2">
              <a:buFont typeface="Wingdings" pitchFamily="2" charset="2"/>
              <a:buChar char="ü"/>
            </a:pPr>
            <a:r>
              <a:rPr lang="fr-FR" sz="2400" dirty="0" smtClean="0">
                <a:latin typeface="Palatino Linotype" pitchFamily="18" charset="0"/>
              </a:rPr>
              <a:t>forces de répulsion qui dépendent de la charge des particules.</a:t>
            </a:r>
          </a:p>
          <a:p>
            <a:endParaRPr lang="fr-FR" sz="2400" dirty="0">
              <a:latin typeface="Palatino Linotype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285728"/>
            <a:ext cx="892971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u="sng" dirty="0" smtClean="0">
                <a:solidFill>
                  <a:srgbClr val="7030A0"/>
                </a:solidFill>
                <a:latin typeface="Palatino Linotype" pitchFamily="18" charset="0"/>
              </a:rPr>
              <a:t> </a:t>
            </a:r>
            <a:r>
              <a:rPr lang="fr-FR" sz="2400" b="1" u="sng" dirty="0" smtClean="0">
                <a:solidFill>
                  <a:srgbClr val="0070C0"/>
                </a:solidFill>
                <a:latin typeface="Palatino Linotype" pitchFamily="18" charset="0"/>
              </a:rPr>
              <a:t>4- POTENTIEL ZÊTA:</a:t>
            </a:r>
          </a:p>
          <a:p>
            <a:pPr>
              <a:buBlip>
                <a:blip r:embed="rId2"/>
              </a:buBlip>
            </a:pPr>
            <a:endParaRPr lang="fr-FR" sz="2400" b="1" u="sng" dirty="0" smtClean="0">
              <a:solidFill>
                <a:srgbClr val="7030A0"/>
              </a:solidFill>
              <a:latin typeface="Palatino Linotype" pitchFamily="18" charset="0"/>
            </a:endParaRPr>
          </a:p>
          <a:p>
            <a:r>
              <a:rPr lang="fr-FR" sz="2400" b="1" u="sng" dirty="0" smtClean="0">
                <a:solidFill>
                  <a:schemeClr val="accent6">
                    <a:lumMod val="75000"/>
                  </a:schemeClr>
                </a:solidFill>
                <a:latin typeface="Palatino Linotype" pitchFamily="18" charset="0"/>
              </a:rPr>
              <a:t>Charge particulaire: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latin typeface="Palatino Linotype" pitchFamily="18" charset="0"/>
              </a:rPr>
              <a:t>La charge particulaire peut avoir des origines diverses :</a:t>
            </a:r>
          </a:p>
          <a:p>
            <a:pPr lvl="0">
              <a:buFont typeface="Wingdings" pitchFamily="2" charset="2"/>
              <a:buChar char="ü"/>
            </a:pPr>
            <a:r>
              <a:rPr lang="fr-FR" sz="2400" dirty="0" smtClean="0">
                <a:latin typeface="Palatino Linotype" pitchFamily="18" charset="0"/>
              </a:rPr>
              <a:t> Ionisation en surface des particules dispersées en milieu aqueux.</a:t>
            </a:r>
          </a:p>
          <a:p>
            <a:pPr lvl="0">
              <a:buFont typeface="Wingdings" pitchFamily="2" charset="2"/>
              <a:buChar char="ü"/>
            </a:pPr>
            <a:r>
              <a:rPr lang="fr-FR" sz="2400" dirty="0" smtClean="0">
                <a:latin typeface="Palatino Linotype" pitchFamily="18" charset="0"/>
              </a:rPr>
              <a:t>Adsorption d’ions du milieu dispersant.</a:t>
            </a:r>
          </a:p>
          <a:p>
            <a:pPr lvl="0">
              <a:buFont typeface="Wingdings" pitchFamily="2" charset="2"/>
              <a:buChar char="ü"/>
            </a:pPr>
            <a:r>
              <a:rPr lang="fr-FR" sz="2400" dirty="0" smtClean="0">
                <a:latin typeface="Palatino Linotype" pitchFamily="18" charset="0"/>
              </a:rPr>
              <a:t>Frictions existantes entre les particules dispersées.</a:t>
            </a:r>
          </a:p>
          <a:p>
            <a:pPr lvl="0"/>
            <a:endParaRPr lang="fr-FR" sz="2400" dirty="0" smtClean="0">
              <a:latin typeface="Palatino Linotype" pitchFamily="18" charset="0"/>
            </a:endParaRPr>
          </a:p>
          <a:p>
            <a:r>
              <a:rPr lang="fr-FR" sz="2400" dirty="0" smtClean="0">
                <a:latin typeface="Palatino Linotype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428604"/>
            <a:ext cx="4786346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fr-FR" sz="2400" dirty="0" smtClean="0">
                <a:latin typeface="Palatino Linotype" pitchFamily="18" charset="0"/>
              </a:rPr>
              <a:t> Toute particule chargée est entourée  par des ions de charge opposée (contre-ions) fortement liées à elle =&gt; couche de Stern.  </a:t>
            </a:r>
          </a:p>
          <a:p>
            <a:pPr>
              <a:buBlip>
                <a:blip r:embed="rId2"/>
              </a:buBlip>
            </a:pPr>
            <a:endParaRPr lang="fr-FR" sz="2400" dirty="0" smtClean="0">
              <a:latin typeface="Palatino Linotype" pitchFamily="18" charset="0"/>
            </a:endParaRPr>
          </a:p>
          <a:p>
            <a:pPr>
              <a:buBlip>
                <a:blip r:embed="rId2"/>
              </a:buBlip>
            </a:pPr>
            <a:r>
              <a:rPr lang="fr-FR" sz="2400" baseline="-25000" dirty="0" smtClean="0">
                <a:latin typeface="Palatino Linotype" pitchFamily="18" charset="0"/>
              </a:rPr>
              <a:t> </a:t>
            </a:r>
            <a:r>
              <a:rPr lang="fr-FR" sz="2400" dirty="0" smtClean="0">
                <a:latin typeface="Palatino Linotype" pitchFamily="18" charset="0"/>
              </a:rPr>
              <a:t>Couche hétérogène où  le  N</a:t>
            </a:r>
            <a:r>
              <a:rPr lang="fr-FR" sz="2400" baseline="30000" dirty="0" smtClean="0">
                <a:latin typeface="Palatino Linotype" pitchFamily="18" charset="0"/>
              </a:rPr>
              <a:t>bre</a:t>
            </a:r>
            <a:r>
              <a:rPr lang="fr-FR" sz="2400" dirty="0" smtClean="0">
                <a:latin typeface="Palatino Linotype" pitchFamily="18" charset="0"/>
              </a:rPr>
              <a:t>  de charges opposées &gt; N</a:t>
            </a:r>
            <a:r>
              <a:rPr lang="fr-FR" sz="2400" baseline="30000" dirty="0" smtClean="0">
                <a:latin typeface="Palatino Linotype" pitchFamily="18" charset="0"/>
              </a:rPr>
              <a:t>bre  </a:t>
            </a:r>
            <a:r>
              <a:rPr lang="fr-FR" sz="2400" dirty="0" smtClean="0">
                <a:latin typeface="Palatino Linotype" pitchFamily="18" charset="0"/>
              </a:rPr>
              <a:t> d’ions de même signe que celle</a:t>
            </a:r>
          </a:p>
          <a:p>
            <a:r>
              <a:rPr lang="fr-FR" sz="2400" dirty="0" smtClean="0">
                <a:latin typeface="Palatino Linotype" pitchFamily="18" charset="0"/>
              </a:rPr>
              <a:t>de la particule =&gt; couche diffuse.</a:t>
            </a:r>
          </a:p>
          <a:p>
            <a:pPr lvl="0">
              <a:buFont typeface="Arial" pitchFamily="34" charset="0"/>
              <a:buChar char="•"/>
            </a:pPr>
            <a:r>
              <a:rPr lang="fr-FR" sz="2400" dirty="0" smtClean="0">
                <a:latin typeface="Palatino Linotype" pitchFamily="18" charset="0"/>
              </a:rPr>
              <a:t>Au delà de cette dernière, les ions et les contre-ions sont en équilibre.</a:t>
            </a:r>
          </a:p>
          <a:p>
            <a:r>
              <a:rPr lang="el-GR" sz="2400" dirty="0" smtClean="0">
                <a:latin typeface="Palatino Linotype" pitchFamily="18" charset="0"/>
              </a:rPr>
              <a:t>Ψ</a:t>
            </a:r>
            <a:r>
              <a:rPr lang="el-GR" sz="2400" b="1" dirty="0" smtClean="0">
                <a:latin typeface="Palatino Linotype" pitchFamily="18" charset="0"/>
              </a:rPr>
              <a:t>°=</a:t>
            </a:r>
            <a:r>
              <a:rPr lang="fr-FR" sz="2400" b="1" dirty="0" smtClean="0">
                <a:latin typeface="Palatino Linotype" pitchFamily="18" charset="0"/>
              </a:rPr>
              <a:t> potentiel de Nernst= </a:t>
            </a:r>
          </a:p>
          <a:p>
            <a:r>
              <a:rPr lang="fr-FR" sz="2400" dirty="0" smtClean="0">
                <a:latin typeface="Palatino Linotype" pitchFamily="18" charset="0"/>
              </a:rPr>
              <a:t>Différence de potentiel entre la surface de la particule et de la phase dispersante.</a:t>
            </a:r>
          </a:p>
          <a:p>
            <a:endParaRPr lang="fr-FR" sz="2400" dirty="0" smtClean="0">
              <a:latin typeface="Palatino Linotype" pitchFamily="18" charset="0"/>
            </a:endParaRPr>
          </a:p>
          <a:p>
            <a:endParaRPr lang="fr-FR" sz="2400" dirty="0" smtClean="0">
              <a:latin typeface="Palatino Linotype" pitchFamily="18" charset="0"/>
            </a:endParaRPr>
          </a:p>
          <a:p>
            <a:pPr lvl="0">
              <a:buFont typeface="Arial" pitchFamily="34" charset="0"/>
              <a:buChar char="•"/>
            </a:pPr>
            <a:endParaRPr lang="fr-FR" sz="2400" dirty="0" smtClean="0">
              <a:latin typeface="Palatino Linotype" pitchFamily="18" charset="0"/>
            </a:endParaRPr>
          </a:p>
          <a:p>
            <a:endParaRPr lang="fr-FR" sz="2400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48225" y="357166"/>
            <a:ext cx="4295775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ZoneTexte 6"/>
          <p:cNvSpPr txBox="1"/>
          <p:nvPr/>
        </p:nvSpPr>
        <p:spPr>
          <a:xfrm>
            <a:off x="7358082" y="1000108"/>
            <a:ext cx="1785918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Particule chargée négativement </a:t>
            </a:r>
            <a:endParaRPr lang="fr-F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428604"/>
            <a:ext cx="86439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400" dirty="0" smtClean="0">
              <a:latin typeface="Palatino Linotype" pitchFamily="18" charset="0"/>
            </a:endParaRPr>
          </a:p>
          <a:p>
            <a:endParaRPr lang="fr-FR" sz="2400" dirty="0">
              <a:latin typeface="Palatino Linotype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42844" y="428604"/>
            <a:ext cx="842968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fr-FR" sz="2400" dirty="0" smtClean="0">
                <a:latin typeface="Palatino Linotype" pitchFamily="18" charset="0"/>
              </a:rPr>
              <a:t> Potentiel zêta = potentiel électrocinétique:</a:t>
            </a:r>
            <a:r>
              <a:rPr lang="el-GR" sz="2400" dirty="0" smtClean="0">
                <a:latin typeface="Palatino Linotype" pitchFamily="18" charset="0"/>
              </a:rPr>
              <a:t> Ψ</a:t>
            </a:r>
            <a:r>
              <a:rPr lang="fr-FR" sz="2400" dirty="0" smtClean="0">
                <a:latin typeface="Palatino Linotype" pitchFamily="18" charset="0"/>
              </a:rPr>
              <a:t>z</a:t>
            </a:r>
          </a:p>
          <a:p>
            <a:r>
              <a:rPr lang="fr-FR" sz="2400" dirty="0" smtClean="0">
                <a:latin typeface="Palatino Linotype" pitchFamily="18" charset="0"/>
              </a:rPr>
              <a:t>C’est le potentiel entre la limite de la couche fixe des contre ions  et la distance où l’électroneutralité est rétablie.</a:t>
            </a:r>
          </a:p>
          <a:p>
            <a:endParaRPr lang="fr-FR" sz="2400" dirty="0" smtClean="0">
              <a:latin typeface="Palatino Linotype" pitchFamily="18" charset="0"/>
            </a:endParaRPr>
          </a:p>
          <a:p>
            <a:endParaRPr lang="fr-FR" sz="2400" dirty="0" smtClean="0">
              <a:latin typeface="Palatino Linotyp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fr-FR" sz="2400" dirty="0" smtClean="0">
                <a:latin typeface="Palatino Linotype" pitchFamily="18" charset="0"/>
              </a:rPr>
              <a:t> Si </a:t>
            </a:r>
            <a:r>
              <a:rPr lang="el-GR" sz="2400" dirty="0" smtClean="0">
                <a:latin typeface="Palatino Linotype" pitchFamily="18" charset="0"/>
              </a:rPr>
              <a:t>Ψ</a:t>
            </a:r>
            <a:r>
              <a:rPr lang="fr-FR" sz="2400" dirty="0" smtClean="0">
                <a:latin typeface="Palatino Linotype" pitchFamily="18" charset="0"/>
              </a:rPr>
              <a:t>z , les particules se repoussent car les forces de répulsion prédominent =&gt; pas de floculat.</a:t>
            </a:r>
          </a:p>
          <a:p>
            <a:endParaRPr lang="fr-FR" sz="2400" dirty="0" smtClean="0">
              <a:latin typeface="Palatino Linotyp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fr-FR" sz="2400" dirty="0" smtClean="0">
                <a:latin typeface="Palatino Linotype" pitchFamily="18" charset="0"/>
              </a:rPr>
              <a:t> Si addition d’ions de charge opposée à celle des particules qui vont neutraliser le </a:t>
            </a:r>
            <a:r>
              <a:rPr lang="el-GR" sz="2400" dirty="0" smtClean="0">
                <a:latin typeface="Palatino Linotype" pitchFamily="18" charset="0"/>
              </a:rPr>
              <a:t>Ψ</a:t>
            </a:r>
            <a:r>
              <a:rPr lang="fr-FR" sz="2400" dirty="0" smtClean="0">
                <a:latin typeface="Palatino Linotype" pitchFamily="18" charset="0"/>
              </a:rPr>
              <a:t>z =&gt; inversion des forces et les particules peuvent donner des floculats.</a:t>
            </a:r>
          </a:p>
          <a:p>
            <a:endParaRPr lang="fr-FR" sz="2400" dirty="0">
              <a:latin typeface="Palatino Linotype" pitchFamily="18" charset="0"/>
            </a:endParaRPr>
          </a:p>
        </p:txBody>
      </p:sp>
      <p:cxnSp>
        <p:nvCxnSpPr>
          <p:cNvPr id="5" name="Connecteur droit avec flèche 4"/>
          <p:cNvCxnSpPr/>
          <p:nvPr/>
        </p:nvCxnSpPr>
        <p:spPr>
          <a:xfrm rot="5400000" flipH="1" flipV="1">
            <a:off x="1000100" y="2071678"/>
            <a:ext cx="285752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42844" y="428604"/>
            <a:ext cx="8786874" cy="6509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fr-FR" sz="2400" u="sng" dirty="0" smtClean="0">
              <a:solidFill>
                <a:srgbClr val="FF0000"/>
              </a:solidFill>
              <a:latin typeface="Palatino Linotype" pitchFamily="18" charset="0"/>
              <a:cs typeface="Times New Roman" pitchFamily="18" charset="0"/>
            </a:endParaRPr>
          </a:p>
          <a:p>
            <a:pPr lvl="0" algn="ctr"/>
            <a:r>
              <a:rPr lang="fr-FR" sz="2400" b="1" u="sng" dirty="0" smtClean="0">
                <a:solidFill>
                  <a:srgbClr val="FF0000"/>
                </a:solidFill>
                <a:latin typeface="Palatino Linotype" pitchFamily="18" charset="0"/>
                <a:cs typeface="Times New Roman" pitchFamily="18" charset="0"/>
              </a:rPr>
              <a:t>PLAN DU COURS</a:t>
            </a:r>
          </a:p>
          <a:p>
            <a:pPr lvl="0" algn="ctr"/>
            <a:endParaRPr lang="fr-FR" sz="2400" b="1" dirty="0" smtClean="0">
              <a:latin typeface="Palatino Linotype" pitchFamily="18" charset="0"/>
              <a:cs typeface="Times New Roman" pitchFamily="18" charset="0"/>
            </a:endParaRPr>
          </a:p>
          <a:p>
            <a:pPr marL="514350" lvl="0" indent="-514350">
              <a:lnSpc>
                <a:spcPct val="150000"/>
              </a:lnSpc>
              <a:buFont typeface="+mj-lt"/>
              <a:buAutoNum type="romanUcPeriod"/>
            </a:pPr>
            <a:r>
              <a:rPr lang="fr-FR" sz="2200" dirty="0" smtClean="0">
                <a:latin typeface="Palatino Linotype" pitchFamily="18" charset="0"/>
                <a:cs typeface="Times New Roman" pitchFamily="18" charset="0"/>
              </a:rPr>
              <a:t>DÉFINITION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romanUcPeriod"/>
            </a:pPr>
            <a:r>
              <a:rPr lang="fr-FR" sz="2200" dirty="0" smtClean="0">
                <a:latin typeface="Palatino Linotype" pitchFamily="18" charset="0"/>
                <a:cs typeface="Times New Roman" pitchFamily="18" charset="0"/>
              </a:rPr>
              <a:t>AVANTAGES ET INCONVÉNIENTS DE LA FORME SUSPENSION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romanUcPeriod"/>
            </a:pPr>
            <a:r>
              <a:rPr lang="fr-FR" sz="2200" dirty="0" smtClean="0">
                <a:latin typeface="Palatino Linotype" pitchFamily="18" charset="0"/>
                <a:cs typeface="Times New Roman" pitchFamily="18" charset="0"/>
              </a:rPr>
              <a:t>VOIE D’ADMINISTATION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romanUcPeriod"/>
            </a:pPr>
            <a:r>
              <a:rPr lang="fr-FR" sz="2200" dirty="0" smtClean="0">
                <a:latin typeface="Palatino Linotype" pitchFamily="18" charset="0"/>
                <a:cs typeface="Times New Roman" pitchFamily="18" charset="0"/>
              </a:rPr>
              <a:t>FACTEURS INTERVENANTS  DUR LA STABILITÉ PHYSIQUE DES SUSPENSIONS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romanUcPeriod"/>
            </a:pPr>
            <a:r>
              <a:rPr lang="fr-FR" sz="2200" dirty="0" smtClean="0">
                <a:latin typeface="Palatino Linotype" pitchFamily="18" charset="0"/>
                <a:cs typeface="Times New Roman" pitchFamily="18" charset="0"/>
              </a:rPr>
              <a:t>FORMULATION DES SUSPENSIONS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romanUcPeriod"/>
            </a:pPr>
            <a:r>
              <a:rPr lang="fr-FR" sz="2200" dirty="0" smtClean="0">
                <a:latin typeface="Palatino Linotype" pitchFamily="18" charset="0"/>
                <a:cs typeface="Times New Roman" pitchFamily="18" charset="0"/>
              </a:rPr>
              <a:t>FABRICATION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romanUcPeriod"/>
            </a:pPr>
            <a:r>
              <a:rPr lang="fr-FR" sz="2200" dirty="0" smtClean="0">
                <a:latin typeface="Palatino Linotype" pitchFamily="18" charset="0"/>
                <a:cs typeface="Times New Roman" pitchFamily="18" charset="0"/>
              </a:rPr>
              <a:t>CONTRÔLES</a:t>
            </a:r>
          </a:p>
          <a:p>
            <a:endParaRPr lang="fr-FR" sz="2400" dirty="0" smtClean="0">
              <a:latin typeface="Palatino Linotype" pitchFamily="18" charset="0"/>
              <a:cs typeface="Times New Roman" pitchFamily="18" charset="0"/>
            </a:endParaRPr>
          </a:p>
          <a:p>
            <a:endParaRPr lang="fr-FR" sz="2400" dirty="0">
              <a:latin typeface="Palatino Linotype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42844" y="357166"/>
            <a:ext cx="87154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u="sng" dirty="0" smtClean="0">
                <a:solidFill>
                  <a:srgbClr val="0070C0"/>
                </a:solidFill>
                <a:latin typeface="Palatino Linotype" pitchFamily="18" charset="0"/>
              </a:rPr>
              <a:t>5-  LA VISCOSITÉ: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latin typeface="Palatino Linotype" pitchFamily="18" charset="0"/>
              </a:rPr>
              <a:t>La viscosité(η) est la résistance d’un liquide à l'écoulement.</a:t>
            </a:r>
          </a:p>
          <a:p>
            <a:r>
              <a:rPr lang="fr-FR" sz="2400" dirty="0" smtClean="0">
                <a:latin typeface="Palatino Linotype" pitchFamily="18" charset="0"/>
              </a:rPr>
              <a:t>   </a:t>
            </a:r>
          </a:p>
          <a:p>
            <a:r>
              <a:rPr lang="fr-FR" sz="2400" dirty="0" smtClean="0">
                <a:latin typeface="Palatino Linotype"/>
              </a:rPr>
              <a:t>                                                    </a:t>
            </a:r>
            <a:r>
              <a:rPr lang="el-GR" sz="2400" dirty="0" smtClean="0">
                <a:latin typeface="Palatino Linotype"/>
              </a:rPr>
              <a:t>τ</a:t>
            </a:r>
            <a:r>
              <a:rPr lang="fr-FR" sz="2400" dirty="0" smtClean="0">
                <a:latin typeface="Palatino Linotype"/>
              </a:rPr>
              <a:t>: force de cisaillement </a:t>
            </a:r>
          </a:p>
          <a:p>
            <a:r>
              <a:rPr lang="fr-FR" sz="2400" dirty="0" smtClean="0">
                <a:latin typeface="Palatino Linotype"/>
              </a:rPr>
              <a:t>                                                     D: vitesse de cisaillement</a:t>
            </a:r>
            <a:endParaRPr lang="fr-FR" sz="2400" dirty="0" smtClean="0">
              <a:latin typeface="Palatino Linotyp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fr-FR" sz="2400" u="sng" dirty="0" smtClean="0">
                <a:solidFill>
                  <a:schemeClr val="accent2">
                    <a:lumMod val="75000"/>
                  </a:schemeClr>
                </a:solidFill>
                <a:latin typeface="Palatino Linotype" pitchFamily="18" charset="0"/>
              </a:rPr>
              <a:t>Comportement rhéologique:</a:t>
            </a:r>
          </a:p>
        </p:txBody>
      </p:sp>
      <p:sp>
        <p:nvSpPr>
          <p:cNvPr id="7" name="Rectangle 6"/>
          <p:cNvSpPr/>
          <p:nvPr/>
        </p:nvSpPr>
        <p:spPr>
          <a:xfrm>
            <a:off x="1928794" y="3000372"/>
            <a:ext cx="3286148" cy="785818"/>
          </a:xfrm>
          <a:prstGeom prst="rect">
            <a:avLst/>
          </a:prstGeom>
          <a:solidFill>
            <a:schemeClr val="accent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solidFill>
                  <a:srgbClr val="FFFF00"/>
                </a:solidFill>
              </a:rPr>
              <a:t>COMPORTEMENT RHÉOLOGIQUE </a:t>
            </a:r>
            <a:endParaRPr lang="fr-FR" sz="2400" b="1" dirty="0">
              <a:solidFill>
                <a:srgbClr val="FFFF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85786" y="4286256"/>
            <a:ext cx="2143140" cy="785818"/>
          </a:xfrm>
          <a:prstGeom prst="rect">
            <a:avLst/>
          </a:prstGeom>
          <a:solidFill>
            <a:srgbClr val="FF0066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/>
              <a:t>PRODUITS NEWTONIENS</a:t>
            </a:r>
            <a:endParaRPr lang="fr-FR" sz="2000" b="1" dirty="0"/>
          </a:p>
        </p:txBody>
      </p:sp>
      <p:sp>
        <p:nvSpPr>
          <p:cNvPr id="10" name="Rectangle 9"/>
          <p:cNvSpPr/>
          <p:nvPr/>
        </p:nvSpPr>
        <p:spPr>
          <a:xfrm>
            <a:off x="4143372" y="4286256"/>
            <a:ext cx="2214578" cy="714380"/>
          </a:xfrm>
          <a:prstGeom prst="rect">
            <a:avLst/>
          </a:prstGeom>
          <a:solidFill>
            <a:srgbClr val="FF0066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chemeClr val="bg1"/>
                </a:solidFill>
              </a:rPr>
              <a:t>PRODUITS NON NEWTONIENS</a:t>
            </a:r>
            <a:endParaRPr lang="fr-FR" sz="2000" b="1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571868" y="5857892"/>
            <a:ext cx="1643074" cy="785818"/>
          </a:xfrm>
          <a:prstGeom prst="rect">
            <a:avLst/>
          </a:prstGeom>
          <a:solidFill>
            <a:srgbClr val="4381A7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/>
              <a:t>PSEUDO-PLASTIQUE</a:t>
            </a:r>
            <a:endParaRPr lang="fr-FR" sz="2000" b="1" dirty="0"/>
          </a:p>
        </p:txBody>
      </p:sp>
      <p:sp>
        <p:nvSpPr>
          <p:cNvPr id="12" name="Rectangle 11"/>
          <p:cNvSpPr/>
          <p:nvPr/>
        </p:nvSpPr>
        <p:spPr>
          <a:xfrm>
            <a:off x="5286380" y="5857892"/>
            <a:ext cx="1643074" cy="785818"/>
          </a:xfrm>
          <a:prstGeom prst="rect">
            <a:avLst/>
          </a:prstGeom>
          <a:solidFill>
            <a:srgbClr val="4381A7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/>
              <a:t>DILATANT</a:t>
            </a:r>
            <a:endParaRPr lang="fr-FR" sz="2000" b="1" dirty="0"/>
          </a:p>
        </p:txBody>
      </p:sp>
      <p:sp>
        <p:nvSpPr>
          <p:cNvPr id="14" name="Rectangle 13"/>
          <p:cNvSpPr/>
          <p:nvPr/>
        </p:nvSpPr>
        <p:spPr>
          <a:xfrm>
            <a:off x="7000892" y="5857892"/>
            <a:ext cx="1857356" cy="785818"/>
          </a:xfrm>
          <a:prstGeom prst="rect">
            <a:avLst/>
          </a:prstGeom>
          <a:solidFill>
            <a:srgbClr val="4381A7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THIXOTROPE</a:t>
            </a:r>
            <a:endParaRPr lang="fr-FR" b="1" dirty="0"/>
          </a:p>
        </p:txBody>
      </p:sp>
      <p:sp>
        <p:nvSpPr>
          <p:cNvPr id="15" name="Rectangle 14"/>
          <p:cNvSpPr/>
          <p:nvPr/>
        </p:nvSpPr>
        <p:spPr>
          <a:xfrm>
            <a:off x="1857356" y="5857892"/>
            <a:ext cx="1643074" cy="785818"/>
          </a:xfrm>
          <a:prstGeom prst="rect">
            <a:avLst/>
          </a:prstGeom>
          <a:solidFill>
            <a:srgbClr val="4381A7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/>
              <a:t>PLASTIQUE</a:t>
            </a:r>
            <a:endParaRPr lang="fr-FR" sz="2000" b="1" dirty="0"/>
          </a:p>
        </p:txBody>
      </p:sp>
      <p:cxnSp>
        <p:nvCxnSpPr>
          <p:cNvPr id="17" name="Connecteur droit 16"/>
          <p:cNvCxnSpPr/>
          <p:nvPr/>
        </p:nvCxnSpPr>
        <p:spPr>
          <a:xfrm rot="16200000" flipH="1">
            <a:off x="3250398" y="4036223"/>
            <a:ext cx="500067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2428860" y="4286256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rot="5400000">
            <a:off x="4965703" y="5249875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rot="10800000">
            <a:off x="2285984" y="5500702"/>
            <a:ext cx="571504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 rot="5400000">
            <a:off x="2143505" y="5643181"/>
            <a:ext cx="285752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rot="5400000">
            <a:off x="4178297" y="5679297"/>
            <a:ext cx="357984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 rot="5400000">
            <a:off x="5786446" y="5643578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 rot="5400000">
            <a:off x="7858148" y="5643578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1643042" y="1214422"/>
            <a:ext cx="1500198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Palatino Linotype" pitchFamily="18" charset="0"/>
              </a:rPr>
              <a:t>η= </a:t>
            </a:r>
            <a:r>
              <a:rPr lang="el-GR" sz="2400" dirty="0" smtClean="0">
                <a:latin typeface="Palatino Linotype"/>
              </a:rPr>
              <a:t>τ</a:t>
            </a:r>
            <a:r>
              <a:rPr lang="fr-FR" sz="2400" dirty="0" smtClean="0">
                <a:latin typeface="Palatino Linotype"/>
              </a:rPr>
              <a:t> /D </a:t>
            </a:r>
            <a:endParaRPr lang="fr-FR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214290"/>
            <a:ext cx="871543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u="sng" dirty="0" smtClean="0">
                <a:solidFill>
                  <a:srgbClr val="FF0066"/>
                </a:solidFill>
                <a:latin typeface="Palatino Linotype" pitchFamily="18" charset="0"/>
              </a:rPr>
              <a:t>a)Newtonien: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latin typeface="Palatino Linotype" pitchFamily="18" charset="0"/>
              </a:rPr>
              <a:t>Pas de changement de la viscosité par agitation.</a:t>
            </a:r>
          </a:p>
          <a:p>
            <a:pPr>
              <a:buFont typeface="Arial" pitchFamily="34" charset="0"/>
              <a:buChar char="•"/>
            </a:pPr>
            <a:endParaRPr lang="fr-FR" sz="2400" dirty="0" smtClean="0">
              <a:solidFill>
                <a:srgbClr val="FF0066"/>
              </a:solidFill>
              <a:latin typeface="Palatino Linotype" pitchFamily="18" charset="0"/>
            </a:endParaRPr>
          </a:p>
          <a:p>
            <a:r>
              <a:rPr lang="fr-FR" sz="2400" u="sng" dirty="0" smtClean="0">
                <a:solidFill>
                  <a:srgbClr val="FF0066"/>
                </a:solidFill>
                <a:latin typeface="Palatino Linotype" pitchFamily="18" charset="0"/>
              </a:rPr>
              <a:t>b)Pseudo- plastique: </a:t>
            </a:r>
            <a:endParaRPr lang="fr-FR" sz="2400" u="sng" dirty="0" smtClean="0">
              <a:solidFill>
                <a:srgbClr val="FF0066"/>
              </a:solidFill>
            </a:endParaRPr>
          </a:p>
          <a:p>
            <a:r>
              <a:rPr lang="fr-FR" sz="2400" dirty="0" smtClean="0">
                <a:latin typeface="Palatino Linotype" pitchFamily="18" charset="0"/>
              </a:rPr>
              <a:t>viscosité au repos élevée qui diminue par agitation.</a:t>
            </a:r>
          </a:p>
          <a:p>
            <a:endParaRPr lang="fr-FR" sz="2400" dirty="0" smtClean="0">
              <a:latin typeface="Palatino Linotype" pitchFamily="18" charset="0"/>
            </a:endParaRPr>
          </a:p>
          <a:p>
            <a:r>
              <a:rPr lang="fr-FR" sz="2400" u="sng" dirty="0" smtClean="0">
                <a:solidFill>
                  <a:srgbClr val="FF0066"/>
                </a:solidFill>
                <a:latin typeface="Palatino Linotype" pitchFamily="18" charset="0"/>
              </a:rPr>
              <a:t>d)Plastique: </a:t>
            </a:r>
          </a:p>
          <a:p>
            <a:r>
              <a:rPr lang="fr-FR" sz="2400" dirty="0" smtClean="0">
                <a:latin typeface="Palatino Linotype" pitchFamily="18" charset="0"/>
              </a:rPr>
              <a:t>Caractérisé par un seuil d’écoulement c à d il faut atteindre une certaine force pour que la viscosité diminue.</a:t>
            </a:r>
          </a:p>
          <a:p>
            <a:endParaRPr lang="fr-FR" sz="2400" dirty="0" smtClean="0">
              <a:latin typeface="Palatino Linotype" pitchFamily="18" charset="0"/>
            </a:endParaRPr>
          </a:p>
          <a:p>
            <a:r>
              <a:rPr lang="fr-FR" sz="2400" u="sng" dirty="0" smtClean="0">
                <a:solidFill>
                  <a:srgbClr val="FF0066"/>
                </a:solidFill>
                <a:latin typeface="Palatino Linotype" pitchFamily="18" charset="0"/>
              </a:rPr>
              <a:t>c)Dilatant: </a:t>
            </a:r>
          </a:p>
          <a:p>
            <a:r>
              <a:rPr lang="fr-FR" sz="2400" dirty="0" smtClean="0">
                <a:latin typeface="Palatino Linotype" pitchFamily="18" charset="0"/>
              </a:rPr>
              <a:t>augmentation  de viscosité par augmentation de la vitesse de cisaillement</a:t>
            </a:r>
          </a:p>
          <a:p>
            <a:endParaRPr lang="fr-FR" sz="2400" dirty="0" smtClean="0">
              <a:solidFill>
                <a:srgbClr val="FF0066"/>
              </a:solidFill>
              <a:latin typeface="Palatino Linotype" pitchFamily="18" charset="0"/>
            </a:endParaRPr>
          </a:p>
          <a:p>
            <a:r>
              <a:rPr lang="fr-FR" sz="2400" u="sng" dirty="0" smtClean="0">
                <a:solidFill>
                  <a:srgbClr val="FF0066"/>
                </a:solidFill>
                <a:latin typeface="Palatino Linotype" pitchFamily="18" charset="0"/>
              </a:rPr>
              <a:t>e) Thixotrope: </a:t>
            </a:r>
          </a:p>
          <a:p>
            <a:r>
              <a:rPr lang="fr-FR" sz="2400" dirty="0" smtClean="0">
                <a:latin typeface="Palatino Linotype" pitchFamily="18" charset="0"/>
              </a:rPr>
              <a:t>viscosité de repos diminue par agitation et ne reprend que</a:t>
            </a:r>
            <a:r>
              <a:rPr lang="fr-FR" sz="2400" u="sng" dirty="0" smtClean="0">
                <a:latin typeface="Palatino Linotype" pitchFamily="18" charset="0"/>
              </a:rPr>
              <a:t> lentement </a:t>
            </a:r>
            <a:r>
              <a:rPr lang="fr-FR" sz="2400" dirty="0" smtClean="0">
                <a:latin typeface="Palatino Linotype" pitchFamily="18" charset="0"/>
              </a:rPr>
              <a:t>sa valeur de départ.</a:t>
            </a:r>
            <a:endParaRPr lang="fr-FR" sz="2400" u="sng" dirty="0" smtClean="0">
              <a:latin typeface="Palatino Linotype" pitchFamily="18" charset="0"/>
            </a:endParaRPr>
          </a:p>
          <a:p>
            <a:endParaRPr lang="fr-FR" sz="2400" u="sng" dirty="0" smtClean="0">
              <a:latin typeface="Palatino Linotype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642918"/>
            <a:ext cx="9144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fr-FR" sz="2400" dirty="0" smtClean="0">
                <a:latin typeface="Palatino Linotype" pitchFamily="18" charset="0"/>
              </a:rPr>
              <a:t>Le choix des agents viscosifiants s’oriente de préférence vers :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latin typeface="Palatino Linotype" pitchFamily="18" charset="0"/>
              </a:rPr>
              <a:t>les produits </a:t>
            </a:r>
            <a:r>
              <a:rPr lang="fr-FR" sz="2400" dirty="0" smtClean="0">
                <a:solidFill>
                  <a:srgbClr val="0070C0"/>
                </a:solidFill>
                <a:latin typeface="Palatino Linotype" pitchFamily="18" charset="0"/>
              </a:rPr>
              <a:t>pseudoplastiques</a:t>
            </a:r>
            <a:r>
              <a:rPr lang="fr-FR" sz="2400" dirty="0" smtClean="0">
                <a:latin typeface="Palatino Linotype" pitchFamily="18" charset="0"/>
              </a:rPr>
              <a:t> tels que:</a:t>
            </a:r>
          </a:p>
          <a:p>
            <a:r>
              <a:rPr lang="fr-FR" sz="2400" dirty="0" smtClean="0">
                <a:latin typeface="Palatino Linotype" pitchFamily="18" charset="0"/>
              </a:rPr>
              <a:t> les gommes</a:t>
            </a:r>
          </a:p>
          <a:p>
            <a:r>
              <a:rPr lang="fr-FR" sz="2400" dirty="0" smtClean="0">
                <a:latin typeface="Palatino Linotype" pitchFamily="18" charset="0"/>
              </a:rPr>
              <a:t> les dérivés de la cellulose 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latin typeface="Palatino Linotype" pitchFamily="18" charset="0"/>
              </a:rPr>
              <a:t> les produits </a:t>
            </a:r>
            <a:r>
              <a:rPr lang="fr-FR" sz="2400" dirty="0" smtClean="0">
                <a:solidFill>
                  <a:srgbClr val="0070C0"/>
                </a:solidFill>
                <a:latin typeface="Palatino Linotype" pitchFamily="18" charset="0"/>
              </a:rPr>
              <a:t>thixotropes</a:t>
            </a:r>
            <a:r>
              <a:rPr lang="fr-FR" sz="2400" dirty="0" smtClean="0">
                <a:latin typeface="Palatino Linotype" pitchFamily="18" charset="0"/>
              </a:rPr>
              <a:t> comme:</a:t>
            </a:r>
          </a:p>
          <a:p>
            <a:r>
              <a:rPr lang="fr-FR" sz="2400" dirty="0" smtClean="0">
                <a:latin typeface="Palatino Linotype" pitchFamily="18" charset="0"/>
              </a:rPr>
              <a:t> Bentonites, </a:t>
            </a:r>
          </a:p>
          <a:p>
            <a:r>
              <a:rPr lang="fr-FR" sz="2400" dirty="0" smtClean="0">
                <a:latin typeface="Palatino Linotype" pitchFamily="18" charset="0"/>
              </a:rPr>
              <a:t>Carboxyméthylcelluose </a:t>
            </a:r>
          </a:p>
          <a:p>
            <a:r>
              <a:rPr lang="fr-FR" sz="2400" dirty="0" smtClean="0">
                <a:latin typeface="Palatino Linotype" pitchFamily="18" charset="0"/>
              </a:rPr>
              <a:t>Aérosil</a:t>
            </a:r>
            <a:endParaRPr lang="fr-FR" sz="2400" dirty="0">
              <a:latin typeface="Palatino Linotype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28596" y="357166"/>
            <a:ext cx="842968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 smtClean="0">
                <a:solidFill>
                  <a:srgbClr val="FF0000"/>
                </a:solidFill>
                <a:latin typeface="Palatino Linotype" pitchFamily="18" charset="0"/>
              </a:rPr>
              <a:t>V- FORMULATION DES SUSPENSIONS</a:t>
            </a:r>
            <a:r>
              <a:rPr lang="fr-FR" sz="2400" u="sng" dirty="0" smtClean="0">
                <a:solidFill>
                  <a:srgbClr val="FF0000"/>
                </a:solidFill>
                <a:latin typeface="Palatino Linotype" pitchFamily="18" charset="0"/>
              </a:rPr>
              <a:t>:</a:t>
            </a:r>
          </a:p>
          <a:p>
            <a:pPr algn="ctr"/>
            <a:endParaRPr lang="fr-FR" sz="2400" dirty="0" smtClean="0">
              <a:solidFill>
                <a:srgbClr val="FF0000"/>
              </a:solidFill>
              <a:latin typeface="Palatino Linotype" pitchFamily="18" charset="0"/>
            </a:endParaRPr>
          </a:p>
          <a:p>
            <a:r>
              <a:rPr lang="fr-FR" sz="2400" b="1" u="sng" dirty="0" smtClean="0">
                <a:solidFill>
                  <a:srgbClr val="0070C0"/>
                </a:solidFill>
                <a:latin typeface="Palatino Linotype" pitchFamily="18" charset="0"/>
              </a:rPr>
              <a:t>1- QUALITÉS REQUISES:</a:t>
            </a:r>
          </a:p>
          <a:p>
            <a:endParaRPr lang="fr-FR" sz="2400" b="1" u="sng" dirty="0" smtClean="0">
              <a:solidFill>
                <a:srgbClr val="0070C0"/>
              </a:solidFill>
              <a:latin typeface="Palatino Linotype" pitchFamily="18" charset="0"/>
            </a:endParaRPr>
          </a:p>
          <a:p>
            <a:pPr lvl="0">
              <a:buFont typeface="Courier New" pitchFamily="49" charset="0"/>
              <a:buChar char="o"/>
            </a:pPr>
            <a:r>
              <a:rPr lang="fr-FR" sz="2400" dirty="0" smtClean="0">
                <a:latin typeface="Palatino Linotype" pitchFamily="18" charset="0"/>
              </a:rPr>
              <a:t> Le principe actif mis en suspension ne doit pas sédimenter rapidement ;</a:t>
            </a:r>
          </a:p>
          <a:p>
            <a:pPr lvl="0">
              <a:buFont typeface="Courier New" pitchFamily="49" charset="0"/>
              <a:buChar char="o"/>
            </a:pPr>
            <a:r>
              <a:rPr lang="fr-FR" sz="2400" dirty="0" smtClean="0">
                <a:latin typeface="Palatino Linotype" pitchFamily="18" charset="0"/>
              </a:rPr>
              <a:t> remise en suspension facile et homogénéité suffisante.</a:t>
            </a:r>
          </a:p>
          <a:p>
            <a:pPr lvl="0">
              <a:buFont typeface="Courier New" pitchFamily="49" charset="0"/>
              <a:buChar char="o"/>
            </a:pPr>
            <a:r>
              <a:rPr lang="fr-FR" sz="2400" dirty="0" smtClean="0">
                <a:latin typeface="Palatino Linotype" pitchFamily="18" charset="0"/>
              </a:rPr>
              <a:t> La suspension doit avoir une certaine viscosité autorisant son écoulement ;</a:t>
            </a:r>
          </a:p>
          <a:p>
            <a:pPr lvl="0">
              <a:buFont typeface="Courier New" pitchFamily="49" charset="0"/>
              <a:buChar char="o"/>
            </a:pPr>
            <a:r>
              <a:rPr lang="fr-FR" sz="2400" dirty="0" smtClean="0">
                <a:latin typeface="Palatino Linotype" pitchFamily="18" charset="0"/>
              </a:rPr>
              <a:t> la suspension doit être stable chimiquement et physiquement.</a:t>
            </a:r>
          </a:p>
          <a:p>
            <a:pPr lvl="0">
              <a:buFont typeface="Courier New" pitchFamily="49" charset="0"/>
              <a:buChar char="o"/>
            </a:pPr>
            <a:r>
              <a:rPr lang="fr-FR" sz="2400" dirty="0" smtClean="0">
                <a:latin typeface="Palatino Linotype" pitchFamily="18" charset="0"/>
              </a:rPr>
              <a:t>Les suspensions parentérales , oculaires et auriculaires doivent être stériles.</a:t>
            </a:r>
          </a:p>
          <a:p>
            <a:endParaRPr lang="fr-FR" sz="2400" dirty="0">
              <a:latin typeface="Palatino Linotype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428604"/>
            <a:ext cx="8643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400" dirty="0">
              <a:latin typeface="Palatino Linotype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14282" y="428604"/>
            <a:ext cx="871543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Palatino Linotype" pitchFamily="18" charset="0"/>
              </a:rPr>
              <a:t>                   </a:t>
            </a:r>
          </a:p>
          <a:p>
            <a:endParaRPr lang="fr-FR" sz="2400" dirty="0" smtClean="0">
              <a:latin typeface="Palatino Linotype" pitchFamily="18" charset="0"/>
            </a:endParaRPr>
          </a:p>
          <a:p>
            <a:endParaRPr lang="fr-FR" sz="2400" dirty="0" smtClean="0">
              <a:latin typeface="Palatino Linotype" pitchFamily="18" charset="0"/>
            </a:endParaRPr>
          </a:p>
          <a:p>
            <a:endParaRPr lang="fr-FR" sz="2400" dirty="0" smtClean="0">
              <a:latin typeface="Palatino Linotype" pitchFamily="18" charset="0"/>
            </a:endParaRPr>
          </a:p>
          <a:p>
            <a:pPr lvl="0"/>
            <a:r>
              <a:rPr lang="fr-FR" sz="2400" b="1" dirty="0" smtClean="0">
                <a:latin typeface="Palatino Linotype" pitchFamily="18" charset="0"/>
              </a:rPr>
              <a:t>          </a:t>
            </a:r>
            <a:endParaRPr lang="fr-FR" sz="2400" dirty="0" smtClean="0">
              <a:latin typeface="Palatino Linotype" pitchFamily="18" charset="0"/>
            </a:endParaRPr>
          </a:p>
          <a:p>
            <a:pPr lvl="2"/>
            <a:r>
              <a:rPr lang="fr-FR" sz="2400" b="1" dirty="0" smtClean="0">
                <a:latin typeface="Palatino Linotype" pitchFamily="18" charset="0"/>
              </a:rPr>
              <a:t> </a:t>
            </a:r>
            <a:endParaRPr lang="fr-FR" sz="2400" dirty="0" smtClean="0">
              <a:latin typeface="Palatino Linotype" pitchFamily="18" charset="0"/>
            </a:endParaRPr>
          </a:p>
          <a:p>
            <a:pPr lvl="2"/>
            <a:endParaRPr lang="fr-FR" sz="2400" dirty="0" smtClean="0">
              <a:latin typeface="Palatino Linotype" pitchFamily="18" charset="0"/>
            </a:endParaRPr>
          </a:p>
          <a:p>
            <a:endParaRPr lang="fr-FR" sz="2400" dirty="0">
              <a:latin typeface="Palatino Linotype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14612" y="1357298"/>
            <a:ext cx="2928958" cy="8572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solidFill>
                  <a:schemeClr val="tx1"/>
                </a:solidFill>
                <a:latin typeface="Palatino Linotype" pitchFamily="18" charset="0"/>
              </a:rPr>
              <a:t>Formulation des suspensions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5720" y="2786058"/>
            <a:ext cx="2714644" cy="107157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solidFill>
                  <a:srgbClr val="FF0000"/>
                </a:solidFill>
                <a:latin typeface="Palatino Linotype" pitchFamily="18" charset="0"/>
              </a:rPr>
              <a:t>floculation des particules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29256" y="2714620"/>
            <a:ext cx="2714644" cy="107157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solidFill>
                  <a:srgbClr val="FF0000"/>
                </a:solidFill>
                <a:latin typeface="Palatino Linotype" pitchFamily="18" charset="0"/>
              </a:rPr>
              <a:t>Augmentation de la viscosité </a:t>
            </a:r>
            <a:endParaRPr lang="fr-FR" sz="2400" dirty="0">
              <a:solidFill>
                <a:srgbClr val="FF0000"/>
              </a:solidFill>
            </a:endParaRPr>
          </a:p>
        </p:txBody>
      </p:sp>
      <p:cxnSp>
        <p:nvCxnSpPr>
          <p:cNvPr id="14" name="Connecteur droit avec flèche 13"/>
          <p:cNvCxnSpPr>
            <a:stCxn id="4" idx="2"/>
          </p:cNvCxnSpPr>
          <p:nvPr/>
        </p:nvCxnSpPr>
        <p:spPr>
          <a:xfrm rot="5400000">
            <a:off x="3303976" y="1910943"/>
            <a:ext cx="571504" cy="11787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>
            <a:stCxn id="4" idx="2"/>
          </p:cNvCxnSpPr>
          <p:nvPr/>
        </p:nvCxnSpPr>
        <p:spPr>
          <a:xfrm rot="16200000" flipH="1">
            <a:off x="4554140" y="1839504"/>
            <a:ext cx="500066" cy="12501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ZoneTexte 20"/>
          <p:cNvSpPr txBox="1"/>
          <p:nvPr/>
        </p:nvSpPr>
        <p:spPr>
          <a:xfrm>
            <a:off x="500034" y="4643446"/>
            <a:ext cx="44291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fr-FR" sz="2000" dirty="0" smtClean="0">
                <a:latin typeface="Palatino Linotype" pitchFamily="18" charset="0"/>
              </a:rPr>
              <a:t>     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571472" y="5143512"/>
            <a:ext cx="35719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Palatino Linotype" pitchFamily="18" charset="0"/>
              </a:rPr>
              <a:t> </a:t>
            </a:r>
            <a:endParaRPr lang="fr-FR" sz="2400" dirty="0" smtClean="0">
              <a:latin typeface="Palatino Linotype" pitchFamily="18" charset="0"/>
            </a:endParaRPr>
          </a:p>
          <a:p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214282" y="571480"/>
            <a:ext cx="8643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u="sng" dirty="0" smtClean="0">
                <a:solidFill>
                  <a:srgbClr val="0070C0"/>
                </a:solidFill>
              </a:rPr>
              <a:t>2- STRATÉGIES DE FORMULATION:</a:t>
            </a:r>
            <a:endParaRPr lang="fr-FR" sz="2400" b="1" u="sng" dirty="0">
              <a:solidFill>
                <a:srgbClr val="0070C0"/>
              </a:solidFill>
            </a:endParaRPr>
          </a:p>
        </p:txBody>
      </p:sp>
      <p:cxnSp>
        <p:nvCxnSpPr>
          <p:cNvPr id="13" name="Connecteur droit 12"/>
          <p:cNvCxnSpPr/>
          <p:nvPr/>
        </p:nvCxnSpPr>
        <p:spPr>
          <a:xfrm rot="5400000">
            <a:off x="-606461" y="4750603"/>
            <a:ext cx="178515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>
            <a:off x="285720" y="4429132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1142976" y="4286256"/>
            <a:ext cx="2857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7030A0"/>
                </a:solidFill>
                <a:latin typeface="Palatino Linotype" pitchFamily="18" charset="0"/>
              </a:rPr>
              <a:t>Par les électrolytes</a:t>
            </a:r>
            <a:endParaRPr lang="fr-FR" sz="2400" dirty="0">
              <a:solidFill>
                <a:srgbClr val="7030A0"/>
              </a:solidFill>
              <a:latin typeface="Palatino Linotype" pitchFamily="18" charset="0"/>
            </a:endParaRPr>
          </a:p>
        </p:txBody>
      </p:sp>
      <p:cxnSp>
        <p:nvCxnSpPr>
          <p:cNvPr id="22" name="Connecteur droit avec flèche 21"/>
          <p:cNvCxnSpPr/>
          <p:nvPr/>
        </p:nvCxnSpPr>
        <p:spPr>
          <a:xfrm>
            <a:off x="285720" y="5072074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>
          <a:xfrm>
            <a:off x="1214414" y="4857760"/>
            <a:ext cx="2714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7030A0"/>
                </a:solidFill>
                <a:latin typeface="Palatino Linotype" pitchFamily="18" charset="0"/>
              </a:rPr>
              <a:t>Par les polymères</a:t>
            </a:r>
            <a:endParaRPr lang="fr-FR" sz="2400" dirty="0">
              <a:solidFill>
                <a:srgbClr val="7030A0"/>
              </a:solidFill>
              <a:latin typeface="Palatino Linotype" pitchFamily="18" charset="0"/>
            </a:endParaRPr>
          </a:p>
        </p:txBody>
      </p:sp>
      <p:cxnSp>
        <p:nvCxnSpPr>
          <p:cNvPr id="26" name="Connecteur droit avec flèche 25"/>
          <p:cNvCxnSpPr/>
          <p:nvPr/>
        </p:nvCxnSpPr>
        <p:spPr>
          <a:xfrm>
            <a:off x="285720" y="5643578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>
          <a:xfrm>
            <a:off x="1285852" y="5429264"/>
            <a:ext cx="3500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7030A0"/>
                </a:solidFill>
                <a:latin typeface="Palatino Linotype" pitchFamily="18" charset="0"/>
              </a:rPr>
              <a:t>Par les tensioactifs</a:t>
            </a:r>
            <a:endParaRPr lang="fr-FR" sz="2400" dirty="0">
              <a:solidFill>
                <a:srgbClr val="7030A0"/>
              </a:solidFill>
              <a:latin typeface="Palatino Linotype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5720" y="285728"/>
            <a:ext cx="5857916" cy="7078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u="sng" dirty="0" smtClean="0">
                <a:solidFill>
                  <a:srgbClr val="00B050"/>
                </a:solidFill>
                <a:latin typeface="Palatino Linotype" pitchFamily="18" charset="0"/>
              </a:rPr>
              <a:t>2-1- FLOCULATION DES PARTICULES:</a:t>
            </a:r>
            <a:r>
              <a:rPr lang="fr-FR" sz="2200" b="1" u="sng" dirty="0" smtClean="0">
                <a:latin typeface="Palatino Linotype" pitchFamily="18" charset="0"/>
              </a:rPr>
              <a:t> </a:t>
            </a:r>
          </a:p>
          <a:p>
            <a:pPr>
              <a:buBlip>
                <a:blip r:embed="rId2"/>
              </a:buBlip>
            </a:pPr>
            <a:endParaRPr lang="fr-FR" sz="2400" u="sng" dirty="0" smtClean="0">
              <a:solidFill>
                <a:srgbClr val="7030A0"/>
              </a:solidFill>
              <a:latin typeface="Palatino Linotype" pitchFamily="18" charset="0"/>
            </a:endParaRPr>
          </a:p>
          <a:p>
            <a:pPr>
              <a:buBlip>
                <a:blip r:embed="rId2"/>
              </a:buBlip>
            </a:pPr>
            <a:r>
              <a:rPr lang="fr-FR" sz="2400" b="1" u="sng" dirty="0" smtClean="0">
                <a:solidFill>
                  <a:srgbClr val="7030A0"/>
                </a:solidFill>
                <a:latin typeface="Palatino Linotype" pitchFamily="18" charset="0"/>
              </a:rPr>
              <a:t>floculation par les électrolytes:</a:t>
            </a:r>
          </a:p>
          <a:p>
            <a:endParaRPr lang="fr-FR" sz="2400" dirty="0" smtClean="0">
              <a:latin typeface="Palatino Linotype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fr-FR" sz="2400" b="1" u="sng" dirty="0" smtClean="0">
                <a:solidFill>
                  <a:schemeClr val="accent1">
                    <a:lumMod val="50000"/>
                  </a:schemeClr>
                </a:solidFill>
                <a:latin typeface="Palatino Linotype" pitchFamily="18" charset="0"/>
              </a:rPr>
              <a:t>Principe: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latin typeface="Palatino Linotype" pitchFamily="18" charset="0"/>
              </a:rPr>
              <a:t>Diminuer le potentiel zêta des particules chargées par addition d’électrolytes (</a:t>
            </a:r>
            <a:r>
              <a:rPr lang="fr-FR" sz="2400" dirty="0" err="1" smtClean="0">
                <a:latin typeface="Palatino Linotype" pitchFamily="18" charset="0"/>
              </a:rPr>
              <a:t>NaCl</a:t>
            </a:r>
            <a:r>
              <a:rPr lang="fr-FR" sz="2400" dirty="0" smtClean="0">
                <a:latin typeface="Palatino Linotype" pitchFamily="18" charset="0"/>
              </a:rPr>
              <a:t> , </a:t>
            </a:r>
            <a:r>
              <a:rPr lang="fr-FR" sz="2400" dirty="0" err="1" smtClean="0">
                <a:latin typeface="Palatino Linotype" pitchFamily="18" charset="0"/>
              </a:rPr>
              <a:t>KCl</a:t>
            </a:r>
            <a:r>
              <a:rPr lang="fr-FR" sz="2400" dirty="0" smtClean="0">
                <a:latin typeface="Palatino Linotype" pitchFamily="18" charset="0"/>
              </a:rPr>
              <a:t>, sels de phosphates, de citrate)</a:t>
            </a:r>
          </a:p>
          <a:p>
            <a:pPr>
              <a:buFont typeface="Wingdings" pitchFamily="2" charset="2"/>
              <a:buChar char="§"/>
            </a:pPr>
            <a:r>
              <a:rPr lang="fr-FR" sz="2400" b="1" u="sng" dirty="0" smtClean="0">
                <a:solidFill>
                  <a:schemeClr val="accent1">
                    <a:lumMod val="50000"/>
                  </a:schemeClr>
                </a:solidFill>
                <a:latin typeface="Palatino Linotype" pitchFamily="18" charset="0"/>
              </a:rPr>
              <a:t>Comment?</a:t>
            </a:r>
          </a:p>
          <a:p>
            <a:pPr>
              <a:buFont typeface="Wingdings" pitchFamily="2" charset="2"/>
              <a:buChar char="ü"/>
            </a:pPr>
            <a:r>
              <a:rPr lang="fr-FR" sz="2400" dirty="0" smtClean="0">
                <a:latin typeface="Palatino Linotype" pitchFamily="18" charset="0"/>
              </a:rPr>
              <a:t>détermination du potentiel zêta des particules en fonction de l’addition de concentrations croissantes d’électrolytes </a:t>
            </a:r>
          </a:p>
          <a:p>
            <a:pPr>
              <a:buFont typeface="Wingdings" pitchFamily="2" charset="2"/>
              <a:buChar char="ü"/>
            </a:pPr>
            <a:r>
              <a:rPr lang="fr-FR" sz="2400" dirty="0" smtClean="0">
                <a:latin typeface="Palatino Linotype" pitchFamily="18" charset="0"/>
              </a:rPr>
              <a:t>Le suivi de la valeur F : H</a:t>
            </a:r>
            <a:r>
              <a:rPr lang="fr-FR" sz="2400" baseline="-25000" dirty="0" smtClean="0">
                <a:latin typeface="Palatino Linotype" pitchFamily="18" charset="0"/>
              </a:rPr>
              <a:t>U  </a:t>
            </a:r>
            <a:r>
              <a:rPr lang="fr-FR" sz="2400" dirty="0" smtClean="0">
                <a:latin typeface="Palatino Linotype" pitchFamily="18" charset="0"/>
              </a:rPr>
              <a:t>/ H</a:t>
            </a:r>
            <a:r>
              <a:rPr lang="fr-FR" sz="2400" baseline="-25000" dirty="0" smtClean="0">
                <a:latin typeface="Palatino Linotype" pitchFamily="18" charset="0"/>
              </a:rPr>
              <a:t>o</a:t>
            </a:r>
            <a:r>
              <a:rPr lang="fr-FR" sz="2400" dirty="0" smtClean="0">
                <a:latin typeface="Palatino Linotype" pitchFamily="18" charset="0"/>
              </a:rPr>
              <a:t> (Hauteur ultime du sédiment / hauteur originale de la préparation).</a:t>
            </a:r>
          </a:p>
          <a:p>
            <a:endParaRPr lang="fr-FR" sz="2400" dirty="0" smtClean="0">
              <a:latin typeface="Palatino Linotype" pitchFamily="18" charset="0"/>
            </a:endParaRPr>
          </a:p>
          <a:p>
            <a:endParaRPr lang="fr-FR" sz="2400" dirty="0" smtClean="0">
              <a:latin typeface="Palatino Linotype" pitchFamily="18" charset="0"/>
            </a:endParaRPr>
          </a:p>
          <a:p>
            <a:endParaRPr lang="fr-FR" sz="2400" u="sng" dirty="0">
              <a:latin typeface="Palatino Linotype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2" y="285728"/>
            <a:ext cx="126682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ZoneTexte 5"/>
          <p:cNvSpPr txBox="1"/>
          <p:nvPr/>
        </p:nvSpPr>
        <p:spPr>
          <a:xfrm>
            <a:off x="6000760" y="78579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Ho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7215206" y="157161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Hu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7929586" y="857232"/>
            <a:ext cx="1214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F= </a:t>
            </a:r>
            <a:endParaRPr lang="fr-FR" dirty="0"/>
          </a:p>
        </p:txBody>
      </p:sp>
      <p:cxnSp>
        <p:nvCxnSpPr>
          <p:cNvPr id="10" name="Connecteur droit 9"/>
          <p:cNvCxnSpPr/>
          <p:nvPr/>
        </p:nvCxnSpPr>
        <p:spPr>
          <a:xfrm>
            <a:off x="8286776" y="1071546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8286776" y="78579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Hu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8286776" y="107154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H</a:t>
            </a:r>
            <a:r>
              <a:rPr lang="fr-FR" baseline="-25000" dirty="0" smtClean="0"/>
              <a:t>o</a:t>
            </a:r>
            <a:endParaRPr lang="fr-FR" baseline="-25000" dirty="0"/>
          </a:p>
        </p:txBody>
      </p:sp>
      <p:sp>
        <p:nvSpPr>
          <p:cNvPr id="13" name="ZoneTexte 12"/>
          <p:cNvSpPr txBox="1"/>
          <p:nvPr/>
        </p:nvSpPr>
        <p:spPr>
          <a:xfrm>
            <a:off x="6786578" y="2071678"/>
            <a:ext cx="1428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Volume du sédiment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1142984"/>
            <a:ext cx="3867709" cy="3587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ZoneTexte 2"/>
          <p:cNvSpPr txBox="1"/>
          <p:nvPr/>
        </p:nvSpPr>
        <p:spPr>
          <a:xfrm>
            <a:off x="285720" y="500042"/>
            <a:ext cx="4714908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fr-FR" sz="2400" b="1" u="sng" dirty="0" smtClean="0">
                <a:solidFill>
                  <a:schemeClr val="accent1">
                    <a:lumMod val="50000"/>
                  </a:schemeClr>
                </a:solidFill>
                <a:latin typeface="Palatino Linotype" pitchFamily="18" charset="0"/>
              </a:rPr>
              <a:t>Exemple</a:t>
            </a:r>
            <a:r>
              <a:rPr lang="fr-FR" sz="2400" b="1" u="sng" dirty="0" smtClean="0">
                <a:solidFill>
                  <a:schemeClr val="accent2">
                    <a:lumMod val="75000"/>
                  </a:schemeClr>
                </a:solidFill>
                <a:latin typeface="Palatino Linotype" pitchFamily="18" charset="0"/>
              </a:rPr>
              <a:t>:</a:t>
            </a:r>
            <a:r>
              <a:rPr lang="fr-FR" sz="2400" u="sng" dirty="0" smtClean="0">
                <a:solidFill>
                  <a:schemeClr val="accent2">
                    <a:lumMod val="75000"/>
                  </a:schemeClr>
                </a:solidFill>
                <a:latin typeface="Palatino Linotype" pitchFamily="18" charset="0"/>
              </a:rPr>
              <a:t> </a:t>
            </a:r>
            <a:r>
              <a:rPr lang="fr-FR" sz="2400" u="sng" dirty="0" smtClean="0">
                <a:solidFill>
                  <a:srgbClr val="0B9D31"/>
                </a:solidFill>
                <a:latin typeface="Palatino Linotype" pitchFamily="18" charset="0"/>
              </a:rPr>
              <a:t>sous nitrate de Bismuth floculé par le KH</a:t>
            </a:r>
            <a:r>
              <a:rPr lang="fr-FR" sz="2400" u="sng" baseline="-25000" dirty="0" smtClean="0">
                <a:solidFill>
                  <a:srgbClr val="0B9D31"/>
                </a:solidFill>
                <a:latin typeface="Palatino Linotype" pitchFamily="18" charset="0"/>
              </a:rPr>
              <a:t>2</a:t>
            </a:r>
            <a:r>
              <a:rPr lang="fr-FR" sz="2400" u="sng" dirty="0" smtClean="0">
                <a:solidFill>
                  <a:srgbClr val="0B9D31"/>
                </a:solidFill>
                <a:latin typeface="Palatino Linotype" pitchFamily="18" charset="0"/>
              </a:rPr>
              <a:t>PO</a:t>
            </a:r>
            <a:r>
              <a:rPr lang="fr-FR" sz="2400" u="sng" baseline="-25000" dirty="0" smtClean="0">
                <a:solidFill>
                  <a:srgbClr val="0B9D31"/>
                </a:solidFill>
                <a:latin typeface="Palatino Linotype" pitchFamily="18" charset="0"/>
              </a:rPr>
              <a:t>4</a:t>
            </a:r>
            <a:r>
              <a:rPr lang="fr-FR" sz="2400" u="sng" dirty="0" smtClean="0">
                <a:solidFill>
                  <a:srgbClr val="0B9D31"/>
                </a:solidFill>
                <a:latin typeface="Palatino Linotype" pitchFamily="18" charset="0"/>
              </a:rPr>
              <a:t> </a:t>
            </a:r>
          </a:p>
          <a:p>
            <a:pPr algn="just">
              <a:buNone/>
            </a:pPr>
            <a:r>
              <a:rPr lang="fr-FR" sz="2400" dirty="0" smtClean="0">
                <a:solidFill>
                  <a:srgbClr val="FF0000"/>
                </a:solidFill>
                <a:latin typeface="Palatino Linotype" pitchFamily="18" charset="0"/>
              </a:rPr>
              <a:t>1) </a:t>
            </a:r>
            <a:r>
              <a:rPr lang="fr-FR" sz="2200" dirty="0" smtClean="0">
                <a:latin typeface="Palatino Linotype" pitchFamily="18" charset="0"/>
              </a:rPr>
              <a:t>les particules ont un </a:t>
            </a:r>
            <a:r>
              <a:rPr lang="el-GR" sz="2200" dirty="0" smtClean="0">
                <a:latin typeface="Palatino Linotype" pitchFamily="18" charset="0"/>
              </a:rPr>
              <a:t>Ψ</a:t>
            </a:r>
            <a:r>
              <a:rPr lang="fr-FR" sz="2200" dirty="0" smtClean="0">
                <a:latin typeface="Palatino Linotype" pitchFamily="18" charset="0"/>
              </a:rPr>
              <a:t>z positif élevé et se repoussent; la suspension présente le phénomène de “CAKING” .</a:t>
            </a:r>
          </a:p>
          <a:p>
            <a:pPr algn="just">
              <a:buNone/>
            </a:pPr>
            <a:r>
              <a:rPr lang="fr-FR" sz="2200" dirty="0" smtClean="0">
                <a:solidFill>
                  <a:srgbClr val="FF0000"/>
                </a:solidFill>
                <a:latin typeface="Palatino Linotype" pitchFamily="18" charset="0"/>
              </a:rPr>
              <a:t>2)</a:t>
            </a:r>
            <a:r>
              <a:rPr lang="fr-FR" sz="2200" dirty="0" smtClean="0">
                <a:latin typeface="Palatino Linotype" pitchFamily="18" charset="0"/>
              </a:rPr>
              <a:t>L’addition de KH</a:t>
            </a:r>
            <a:r>
              <a:rPr lang="fr-FR" sz="2200" baseline="-25000" dirty="0" smtClean="0">
                <a:latin typeface="Palatino Linotype" pitchFamily="18" charset="0"/>
              </a:rPr>
              <a:t>2</a:t>
            </a:r>
            <a:r>
              <a:rPr lang="fr-FR" sz="2200" dirty="0" smtClean="0">
                <a:latin typeface="Palatino Linotype" pitchFamily="18" charset="0"/>
              </a:rPr>
              <a:t>PO</a:t>
            </a:r>
            <a:r>
              <a:rPr lang="fr-FR" sz="2200" baseline="-25000" dirty="0" smtClean="0">
                <a:latin typeface="Palatino Linotype" pitchFamily="18" charset="0"/>
              </a:rPr>
              <a:t>4</a:t>
            </a:r>
            <a:r>
              <a:rPr lang="fr-FR" sz="2200" dirty="0" smtClean="0">
                <a:latin typeface="Palatino Linotype" pitchFamily="18" charset="0"/>
              </a:rPr>
              <a:t> provoque d’abord une neutralisation de la charge des particules. Le potentiel zêta diminue, les forces de répulsion deviennent faibles, les particules floculent (zone de “NON CAKING</a:t>
            </a:r>
            <a:r>
              <a:rPr lang="fr-FR" sz="2200" dirty="0" smtClean="0"/>
              <a:t>”).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285720" y="5143512"/>
            <a:ext cx="86439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fr-FR" sz="2400" dirty="0" smtClean="0">
                <a:solidFill>
                  <a:srgbClr val="FF0000"/>
                </a:solidFill>
                <a:latin typeface="Palatino Linotype" pitchFamily="18" charset="0"/>
              </a:rPr>
              <a:t>3) </a:t>
            </a:r>
            <a:r>
              <a:rPr lang="fr-FR" sz="2400" dirty="0" smtClean="0">
                <a:latin typeface="Palatino Linotype" pitchFamily="18" charset="0"/>
              </a:rPr>
              <a:t>Au delà d’un certain taux de </a:t>
            </a:r>
            <a:r>
              <a:rPr lang="fr-FR" sz="2000" dirty="0" smtClean="0">
                <a:latin typeface="Palatino Linotype" pitchFamily="18" charset="0"/>
              </a:rPr>
              <a:t>KH</a:t>
            </a:r>
            <a:r>
              <a:rPr lang="fr-FR" sz="2000" baseline="-25000" dirty="0" smtClean="0">
                <a:latin typeface="Palatino Linotype" pitchFamily="18" charset="0"/>
              </a:rPr>
              <a:t>2</a:t>
            </a:r>
            <a:r>
              <a:rPr lang="fr-FR" sz="2000" dirty="0" smtClean="0">
                <a:latin typeface="Palatino Linotype" pitchFamily="18" charset="0"/>
              </a:rPr>
              <a:t>PO</a:t>
            </a:r>
            <a:r>
              <a:rPr lang="fr-FR" sz="2000" baseline="-25000" dirty="0" smtClean="0">
                <a:latin typeface="Palatino Linotype" pitchFamily="18" charset="0"/>
              </a:rPr>
              <a:t>4</a:t>
            </a:r>
            <a:r>
              <a:rPr lang="fr-FR" sz="2400" dirty="0" smtClean="0">
                <a:latin typeface="Palatino Linotype" pitchFamily="18" charset="0"/>
              </a:rPr>
              <a:t>, les particules prennent une charge négative, le </a:t>
            </a:r>
            <a:r>
              <a:rPr lang="el-GR" sz="2400" dirty="0" smtClean="0">
                <a:latin typeface="Palatino Linotype" pitchFamily="18" charset="0"/>
              </a:rPr>
              <a:t>Ψ</a:t>
            </a:r>
            <a:r>
              <a:rPr lang="fr-FR" sz="2400" dirty="0" smtClean="0">
                <a:latin typeface="Palatino Linotype" pitchFamily="18" charset="0"/>
              </a:rPr>
              <a:t>z (négatif) et les forces de répulsion augmentent, le phénomène de “CAKING” réapparaît.</a:t>
            </a:r>
          </a:p>
          <a:p>
            <a:endParaRPr lang="fr-FR" sz="2400" dirty="0" smtClean="0">
              <a:latin typeface="Palatino Linotype" pitchFamily="18" charset="0"/>
            </a:endParaRPr>
          </a:p>
          <a:p>
            <a:endParaRPr lang="fr-FR" sz="2400" dirty="0" smtClean="0">
              <a:latin typeface="Palatino Linotype" pitchFamily="18" charset="0"/>
            </a:endParaRPr>
          </a:p>
          <a:p>
            <a:endParaRPr lang="fr-FR" sz="2400" dirty="0">
              <a:latin typeface="Palatino Linotype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643570" y="92867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(1)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572264" y="92867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(2)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572396" y="92867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(3)</a:t>
            </a: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14282" y="357166"/>
            <a:ext cx="671517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fr-FR" sz="2400" b="1" u="sng" dirty="0" smtClean="0">
                <a:solidFill>
                  <a:srgbClr val="7030A0"/>
                </a:solidFill>
                <a:latin typeface="Palatino Linotype" pitchFamily="18" charset="0"/>
              </a:rPr>
              <a:t>Floculation par les polymères:</a:t>
            </a:r>
          </a:p>
          <a:p>
            <a:endParaRPr lang="fr-FR" sz="2400" dirty="0" smtClean="0">
              <a:latin typeface="Palatino Linotype" pitchFamily="18" charset="0"/>
            </a:endParaRPr>
          </a:p>
          <a:p>
            <a:r>
              <a:rPr lang="fr-FR" sz="2400" u="sng" dirty="0" smtClean="0">
                <a:latin typeface="Palatino Linotype" pitchFamily="18" charset="0"/>
              </a:rPr>
              <a:t>2 mécanismes  possibles:</a:t>
            </a:r>
          </a:p>
          <a:p>
            <a:pPr>
              <a:buBlip>
                <a:blip r:embed="rId3"/>
              </a:buBlip>
            </a:pPr>
            <a:r>
              <a:rPr lang="fr-FR" sz="2400" dirty="0" smtClean="0">
                <a:latin typeface="Palatino Linotype" pitchFamily="18" charset="0"/>
              </a:rPr>
              <a:t> Formation de ponts entre les particules.</a:t>
            </a:r>
          </a:p>
          <a:p>
            <a:r>
              <a:rPr lang="fr-FR" sz="2400" b="1" u="sng" dirty="0" smtClean="0">
                <a:solidFill>
                  <a:schemeClr val="accent2">
                    <a:lumMod val="75000"/>
                  </a:schemeClr>
                </a:solidFill>
                <a:latin typeface="Palatino Linotype" pitchFamily="18" charset="0"/>
              </a:rPr>
              <a:t>Ex</a:t>
            </a:r>
            <a:r>
              <a:rPr lang="fr-FR" sz="2400" dirty="0" smtClean="0">
                <a:latin typeface="Palatino Linotype" pitchFamily="18" charset="0"/>
              </a:rPr>
              <a:t>:  argiles</a:t>
            </a:r>
          </a:p>
          <a:p>
            <a:pPr>
              <a:buBlip>
                <a:blip r:embed="rId3"/>
              </a:buBlip>
            </a:pPr>
            <a:endParaRPr lang="fr-FR" sz="2400" dirty="0" smtClean="0">
              <a:latin typeface="Palatino Linotype" pitchFamily="18" charset="0"/>
            </a:endParaRPr>
          </a:p>
          <a:p>
            <a:pPr>
              <a:buBlip>
                <a:blip r:embed="rId3"/>
              </a:buBlip>
            </a:pPr>
            <a:r>
              <a:rPr lang="fr-FR" sz="2400" dirty="0" smtClean="0">
                <a:latin typeface="Palatino Linotype" pitchFamily="18" charset="0"/>
              </a:rPr>
              <a:t>Stabilisation par l’</a:t>
            </a:r>
            <a:r>
              <a:rPr lang="fr-FR" sz="2400" dirty="0" err="1" smtClean="0">
                <a:latin typeface="Palatino Linotype" pitchFamily="18" charset="0"/>
              </a:rPr>
              <a:t>éffet</a:t>
            </a:r>
            <a:r>
              <a:rPr lang="fr-FR" sz="2400" dirty="0" smtClean="0">
                <a:latin typeface="Palatino Linotype" pitchFamily="18" charset="0"/>
              </a:rPr>
              <a:t>  stérique.</a:t>
            </a:r>
          </a:p>
          <a:p>
            <a:r>
              <a:rPr lang="fr-FR" sz="2400" b="1" u="sng" dirty="0" smtClean="0">
                <a:solidFill>
                  <a:schemeClr val="accent2">
                    <a:lumMod val="75000"/>
                  </a:schemeClr>
                </a:solidFill>
                <a:latin typeface="Palatino Linotype" pitchFamily="18" charset="0"/>
              </a:rPr>
              <a:t>Ex</a:t>
            </a:r>
            <a:r>
              <a:rPr lang="fr-FR" sz="2400" dirty="0" smtClean="0">
                <a:latin typeface="Palatino Linotype" pitchFamily="18" charset="0"/>
              </a:rPr>
              <a:t>: PEG, </a:t>
            </a:r>
          </a:p>
          <a:p>
            <a:r>
              <a:rPr lang="fr-FR" sz="2400" dirty="0" smtClean="0">
                <a:latin typeface="Palatino Linotype" pitchFamily="18" charset="0"/>
              </a:rPr>
              <a:t>  copolymère d’oxyde d’éthylène et d’oxyde de propylène.</a:t>
            </a:r>
          </a:p>
          <a:p>
            <a:pPr>
              <a:buFontTx/>
              <a:buChar char="-"/>
            </a:pPr>
            <a:endParaRPr lang="fr-FR" sz="2400" dirty="0" smtClean="0">
              <a:latin typeface="Palatino Linotype" pitchFamily="18" charset="0"/>
            </a:endParaRPr>
          </a:p>
          <a:p>
            <a:r>
              <a:rPr lang="fr-FR" sz="2400" dirty="0" smtClean="0">
                <a:latin typeface="Palatino Linotype" pitchFamily="18" charset="0"/>
              </a:rPr>
              <a:t>  </a:t>
            </a:r>
            <a:endParaRPr lang="fr-FR" sz="2400" b="1" u="sng" dirty="0" smtClean="0">
              <a:latin typeface="Palatino Linotype" pitchFamily="18" charset="0"/>
            </a:endParaRPr>
          </a:p>
          <a:p>
            <a:endParaRPr lang="fr-FR" sz="2400" b="1" u="sng" dirty="0" smtClean="0">
              <a:latin typeface="Palatino Linotype" pitchFamily="18" charset="0"/>
            </a:endParaRPr>
          </a:p>
          <a:p>
            <a:endParaRPr lang="fr-FR" sz="2400" dirty="0">
              <a:latin typeface="Palatino Linotype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16" y="214290"/>
            <a:ext cx="1952625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43768" y="3571876"/>
            <a:ext cx="152400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215206" y="2143116"/>
            <a:ext cx="123825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357166"/>
            <a:ext cx="87154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Blip>
                <a:blip r:embed="rId2"/>
              </a:buBlip>
            </a:pPr>
            <a:r>
              <a:rPr lang="fr-FR" sz="2400" b="1" u="sng" dirty="0" smtClean="0">
                <a:solidFill>
                  <a:srgbClr val="7030A0"/>
                </a:solidFill>
                <a:latin typeface="Palatino Linotype" pitchFamily="18" charset="0"/>
              </a:rPr>
              <a:t>Floculation par les agents tensioactifs:</a:t>
            </a:r>
          </a:p>
          <a:p>
            <a:pPr algn="just"/>
            <a:endParaRPr lang="fr-FR" sz="2400" b="1" u="sng" dirty="0" smtClean="0">
              <a:solidFill>
                <a:srgbClr val="7030A0"/>
              </a:solidFill>
              <a:latin typeface="Palatino Linotype" pitchFamily="18" charset="0"/>
            </a:endParaRPr>
          </a:p>
          <a:p>
            <a:pPr lvl="0" algn="just">
              <a:buFont typeface="Wingdings" pitchFamily="2" charset="2"/>
              <a:buChar char="v"/>
            </a:pPr>
            <a:r>
              <a:rPr lang="fr-FR" sz="2400" dirty="0" smtClean="0">
                <a:latin typeface="Palatino Linotype" pitchFamily="18" charset="0"/>
              </a:rPr>
              <a:t>Les tensioactifs ioniques (cationiques ou anioniques) de signe contraire à la charge des particules agissent comme des électrolytes.</a:t>
            </a:r>
          </a:p>
          <a:p>
            <a:pPr lvl="0" algn="just">
              <a:buFont typeface="Wingdings" pitchFamily="2" charset="2"/>
              <a:buChar char="v"/>
            </a:pPr>
            <a:r>
              <a:rPr lang="fr-FR" sz="2400" dirty="0" smtClean="0">
                <a:latin typeface="Palatino Linotype" pitchFamily="18" charset="0"/>
              </a:rPr>
              <a:t>Les tensioactifs non ioniques  peuvent relier les particules entre elles par un mécanisme similaire à celui des polymères.</a:t>
            </a:r>
          </a:p>
          <a:p>
            <a:endParaRPr lang="fr-FR" sz="2400" dirty="0" smtClean="0">
              <a:latin typeface="Palatino Linotype" pitchFamily="18" charset="0"/>
            </a:endParaRPr>
          </a:p>
          <a:p>
            <a:endParaRPr lang="fr-FR" sz="2400" dirty="0">
              <a:latin typeface="Palatino Linotyp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428604"/>
            <a:ext cx="8643998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u="sng" dirty="0" smtClean="0">
                <a:solidFill>
                  <a:srgbClr val="00B050"/>
                </a:solidFill>
                <a:latin typeface="Palatino Linotype" pitchFamily="18" charset="0"/>
              </a:rPr>
              <a:t>2-2-AUGMENTATION DE LA VISCOSITÉ :</a:t>
            </a:r>
          </a:p>
          <a:p>
            <a:r>
              <a:rPr lang="fr-FR" sz="2200" b="1" u="sng" dirty="0" smtClean="0">
                <a:solidFill>
                  <a:srgbClr val="00B050"/>
                </a:solidFill>
                <a:latin typeface="Palatino Linotype" pitchFamily="18" charset="0"/>
              </a:rPr>
              <a:t>(Méthode de SAMYN)</a:t>
            </a:r>
          </a:p>
          <a:p>
            <a:r>
              <a:rPr lang="fr-FR" sz="2200" b="1" u="sng" dirty="0" smtClean="0">
                <a:solidFill>
                  <a:schemeClr val="accent2">
                    <a:lumMod val="75000"/>
                  </a:schemeClr>
                </a:solidFill>
                <a:latin typeface="Palatino Linotype" pitchFamily="18" charset="0"/>
              </a:rPr>
              <a:t>Principe:</a:t>
            </a:r>
            <a:endParaRPr lang="fr-FR" sz="2200" b="1" u="sng" dirty="0" smtClean="0">
              <a:solidFill>
                <a:srgbClr val="00B050"/>
              </a:solidFill>
              <a:latin typeface="Palatino Linotype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fr-FR" sz="2400" dirty="0" smtClean="0">
                <a:latin typeface="Palatino Linotype" pitchFamily="18" charset="0"/>
              </a:rPr>
              <a:t> Augmenter fortement la viscosité du véhicule dispersant afin d'empêcher la sédimentation des particules (dont la taille est généralement &gt;15 µm) en formant un véhicule structure.</a:t>
            </a:r>
          </a:p>
          <a:p>
            <a:pPr>
              <a:buFont typeface="Wingdings" pitchFamily="2" charset="2"/>
              <a:buChar char="v"/>
            </a:pPr>
            <a:r>
              <a:rPr lang="fr-FR" sz="2400" dirty="0" smtClean="0">
                <a:latin typeface="Palatino Linotype" pitchFamily="18" charset="0"/>
              </a:rPr>
              <a:t>On utilise des agents de suspension (épaississant)</a:t>
            </a:r>
          </a:p>
          <a:p>
            <a:pPr>
              <a:buFont typeface="Wingdings" pitchFamily="2" charset="2"/>
              <a:buChar char="v"/>
            </a:pPr>
            <a:r>
              <a:rPr lang="fr-FR" sz="2400" dirty="0" smtClean="0">
                <a:latin typeface="Palatino Linotype" pitchFamily="18" charset="0"/>
              </a:rPr>
              <a:t>les plus utilisés :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latin typeface="Palatino Linotype" pitchFamily="18" charset="0"/>
              </a:rPr>
              <a:t>D’origine naturel: gélatine, gommes, agar, argiles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latin typeface="Palatino Linotype" pitchFamily="18" charset="0"/>
              </a:rPr>
              <a:t>D’origine synthétique:</a:t>
            </a:r>
          </a:p>
          <a:p>
            <a:r>
              <a:rPr lang="fr-FR" sz="2400" dirty="0" smtClean="0">
                <a:latin typeface="Palatino Linotype" pitchFamily="18" charset="0"/>
              </a:rPr>
              <a:t>- dérivés de la cellulose: EC,CMC,HPMC…</a:t>
            </a:r>
          </a:p>
          <a:p>
            <a:r>
              <a:rPr lang="fr-FR" sz="2400" dirty="0" smtClean="0">
                <a:latin typeface="Palatino Linotype" pitchFamily="18" charset="0"/>
              </a:rPr>
              <a:t> - les polymères de l’acide acrylique (carbopol</a:t>
            </a:r>
            <a:r>
              <a:rPr lang="fr-FR" sz="2400" baseline="30000" dirty="0" smtClean="0">
                <a:latin typeface="Palatino Linotype" pitchFamily="18" charset="0"/>
              </a:rPr>
              <a:t>® </a:t>
            </a:r>
            <a:r>
              <a:rPr lang="fr-FR" sz="2400" dirty="0" smtClean="0">
                <a:latin typeface="Palatino Linotype" pitchFamily="18" charset="0"/>
              </a:rPr>
              <a:t>)</a:t>
            </a:r>
          </a:p>
          <a:p>
            <a:r>
              <a:rPr lang="fr-FR" sz="2400" dirty="0" smtClean="0">
                <a:latin typeface="Palatino Linotype" pitchFamily="18" charset="0"/>
              </a:rPr>
              <a:t> - PVP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latin typeface="Palatino Linotype" pitchFamily="18" charset="0"/>
              </a:rPr>
              <a:t>Argiles colloïdales: Bentonite, Veegum</a:t>
            </a:r>
            <a:r>
              <a:rPr lang="fr-FR" sz="2400" baseline="30000" dirty="0" smtClean="0">
                <a:latin typeface="Palatino Linotype" pitchFamily="18" charset="0"/>
              </a:rPr>
              <a:t> ®</a:t>
            </a:r>
            <a:r>
              <a:rPr lang="fr-FR" sz="2400" dirty="0" smtClean="0">
                <a:latin typeface="Palatino Linotype" pitchFamily="18" charset="0"/>
              </a:rPr>
              <a:t> , Laponite</a:t>
            </a:r>
          </a:p>
          <a:p>
            <a:endParaRPr lang="fr-FR" sz="2400" dirty="0">
              <a:latin typeface="Palatino Linotype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500042"/>
            <a:ext cx="8643998" cy="6223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2400" b="1" u="sng" dirty="0" smtClean="0">
                <a:solidFill>
                  <a:srgbClr val="FF0000"/>
                </a:solidFill>
                <a:latin typeface="Palatino Linotype" pitchFamily="18" charset="0"/>
              </a:rPr>
              <a:t>I- DÉFINITION:</a:t>
            </a:r>
          </a:p>
          <a:p>
            <a:pPr algn="just">
              <a:lnSpc>
                <a:spcPct val="170000"/>
              </a:lnSpc>
              <a:buBlip>
                <a:blip r:embed="rId2"/>
              </a:buBlip>
            </a:pPr>
            <a:r>
              <a:rPr lang="fr-FR" sz="2400" dirty="0" smtClean="0">
                <a:latin typeface="Palatino Linotype" pitchFamily="18" charset="0"/>
              </a:rPr>
              <a:t> Ce sont des systèmes dispersés contenant deux phases: une phase interne constituée par un solide, finement divisé dans une phase externe liquide  dans laquelle il est insoluble. </a:t>
            </a:r>
          </a:p>
          <a:p>
            <a:pPr algn="just">
              <a:lnSpc>
                <a:spcPct val="170000"/>
              </a:lnSpc>
              <a:buBlip>
                <a:blip r:embed="rId2"/>
              </a:buBlip>
            </a:pPr>
            <a:r>
              <a:rPr lang="fr-FR" sz="2400" dirty="0" smtClean="0">
                <a:latin typeface="Palatino Linotype" pitchFamily="18" charset="0"/>
                <a:cs typeface="Times New Roman" pitchFamily="18" charset="0"/>
              </a:rPr>
              <a:t> Ces deux phases ont une tendance naturelle à se séparer pour donner un sédiment plus ou moins compact.</a:t>
            </a:r>
          </a:p>
          <a:p>
            <a:pPr algn="just">
              <a:lnSpc>
                <a:spcPct val="170000"/>
              </a:lnSpc>
              <a:buBlip>
                <a:blip r:embed="rId2"/>
              </a:buBlip>
            </a:pPr>
            <a:r>
              <a:rPr lang="fr-FR" sz="2400" dirty="0" smtClean="0">
                <a:latin typeface="Palatino Linotype" pitchFamily="18" charset="0"/>
                <a:cs typeface="Times New Roman" pitchFamily="18" charset="0"/>
              </a:rPr>
              <a:t>La phase liquide peut être aqueuse ou huileuse.</a:t>
            </a:r>
          </a:p>
          <a:p>
            <a:pPr algn="just">
              <a:lnSpc>
                <a:spcPct val="170000"/>
              </a:lnSpc>
              <a:buBlip>
                <a:blip r:embed="rId2"/>
              </a:buBlip>
            </a:pPr>
            <a:r>
              <a:rPr lang="fr-FR" sz="2400" dirty="0" smtClean="0">
                <a:latin typeface="Palatino Linotype" pitchFamily="18" charset="0"/>
                <a:cs typeface="Times New Roman" pitchFamily="18" charset="0"/>
              </a:rPr>
              <a:t>Le diamètre des particules est ,en générale, compris entre 1 et 75 µm.</a:t>
            </a:r>
          </a:p>
          <a:p>
            <a:pPr lvl="0"/>
            <a:endParaRPr lang="fr-FR" sz="2400" dirty="0">
              <a:latin typeface="Palatino Linotype" pitchFamily="18" charset="0"/>
              <a:cs typeface="Times New Roman" pitchFamily="18" charset="0"/>
            </a:endParaRPr>
          </a:p>
          <a:p>
            <a:endParaRPr lang="fr-FR" sz="2400" dirty="0">
              <a:latin typeface="Palatino Linotype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5720" y="500042"/>
            <a:ext cx="8429684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u="sng" dirty="0" smtClean="0">
                <a:solidFill>
                  <a:srgbClr val="FF0000"/>
                </a:solidFill>
                <a:latin typeface="Palatino Linotype" pitchFamily="18" charset="0"/>
              </a:rPr>
              <a:t>VI- PRÉPARATION DES SUSPENSIONS:</a:t>
            </a:r>
          </a:p>
          <a:p>
            <a:endParaRPr lang="fr-FR" b="1" u="sng" dirty="0" smtClean="0">
              <a:solidFill>
                <a:srgbClr val="FF0000"/>
              </a:solidFill>
              <a:latin typeface="Palatino Linotype" pitchFamily="18" charset="0"/>
            </a:endParaRPr>
          </a:p>
          <a:p>
            <a:pPr>
              <a:buBlip>
                <a:blip r:embed="rId2"/>
              </a:buBlip>
            </a:pPr>
            <a:r>
              <a:rPr lang="fr-FR" sz="2400" dirty="0" smtClean="0">
                <a:latin typeface="Palatino Linotype" pitchFamily="18" charset="0"/>
              </a:rPr>
              <a:t>La préparation des suspensions nécessite un broyage du PA à suspendre et l’ajout de plusieurs excipients tels que:</a:t>
            </a:r>
          </a:p>
          <a:p>
            <a:pPr>
              <a:buFont typeface="Wingdings" pitchFamily="2" charset="2"/>
              <a:buChar char="ü"/>
            </a:pPr>
            <a:r>
              <a:rPr lang="fr-FR" sz="2400" dirty="0" smtClean="0">
                <a:latin typeface="Palatino Linotype" pitchFamily="18" charset="0"/>
              </a:rPr>
              <a:t> Des mouillants </a:t>
            </a:r>
          </a:p>
          <a:p>
            <a:pPr lvl="0">
              <a:buFont typeface="Wingdings" pitchFamily="2" charset="2"/>
              <a:buChar char="ü"/>
            </a:pPr>
            <a:r>
              <a:rPr lang="fr-FR" sz="2400" dirty="0" smtClean="0">
                <a:latin typeface="Palatino Linotype" pitchFamily="18" charset="0"/>
              </a:rPr>
              <a:t>Des agents floculant.</a:t>
            </a:r>
          </a:p>
          <a:p>
            <a:pPr lvl="0">
              <a:buFont typeface="Wingdings" pitchFamily="2" charset="2"/>
              <a:buChar char="ü"/>
            </a:pPr>
            <a:r>
              <a:rPr lang="fr-FR" sz="2400" dirty="0" smtClean="0">
                <a:latin typeface="Palatino Linotype" pitchFamily="18" charset="0"/>
              </a:rPr>
              <a:t>Agents de suspension</a:t>
            </a:r>
          </a:p>
          <a:p>
            <a:pPr lvl="0">
              <a:buFont typeface="Wingdings" pitchFamily="2" charset="2"/>
              <a:buChar char="ü"/>
            </a:pPr>
            <a:r>
              <a:rPr lang="fr-FR" sz="2400" dirty="0" smtClean="0">
                <a:latin typeface="Palatino Linotype" pitchFamily="18" charset="0"/>
              </a:rPr>
              <a:t>Édulcorants</a:t>
            </a:r>
          </a:p>
          <a:p>
            <a:pPr lvl="0">
              <a:buFont typeface="Wingdings" pitchFamily="2" charset="2"/>
              <a:buChar char="ü"/>
            </a:pPr>
            <a:r>
              <a:rPr lang="fr-FR" sz="2400" dirty="0" smtClean="0">
                <a:latin typeface="Palatino Linotype" pitchFamily="18" charset="0"/>
              </a:rPr>
              <a:t>Systèmes tampons</a:t>
            </a:r>
          </a:p>
          <a:p>
            <a:pPr lvl="0">
              <a:buFont typeface="Wingdings" pitchFamily="2" charset="2"/>
              <a:buChar char="ü"/>
            </a:pPr>
            <a:r>
              <a:rPr lang="fr-FR" sz="2400" dirty="0" smtClean="0">
                <a:latin typeface="Palatino Linotype" pitchFamily="18" charset="0"/>
              </a:rPr>
              <a:t>conservateurs</a:t>
            </a:r>
          </a:p>
          <a:p>
            <a:pPr lvl="0">
              <a:buFont typeface="Wingdings" pitchFamily="2" charset="2"/>
              <a:buChar char="ü"/>
            </a:pPr>
            <a:r>
              <a:rPr lang="fr-FR" sz="2400" dirty="0" smtClean="0">
                <a:latin typeface="Palatino Linotype" pitchFamily="18" charset="0"/>
              </a:rPr>
              <a:t>Anti oxydants</a:t>
            </a:r>
          </a:p>
          <a:p>
            <a:pPr lvl="0">
              <a:buFont typeface="Wingdings" pitchFamily="2" charset="2"/>
              <a:buChar char="ü"/>
            </a:pPr>
            <a:r>
              <a:rPr lang="fr-FR" sz="2400" dirty="0" smtClean="0">
                <a:latin typeface="Palatino Linotype" pitchFamily="18" charset="0"/>
              </a:rPr>
              <a:t> Aromatisants</a:t>
            </a:r>
          </a:p>
          <a:p>
            <a:pPr lvl="0">
              <a:buFont typeface="Wingdings" pitchFamily="2" charset="2"/>
              <a:buChar char="ü"/>
            </a:pPr>
            <a:r>
              <a:rPr lang="fr-FR" sz="2400" dirty="0" smtClean="0">
                <a:latin typeface="Palatino Linotype" pitchFamily="18" charset="0"/>
              </a:rPr>
              <a:t>Colorants</a:t>
            </a:r>
          </a:p>
          <a:p>
            <a:endParaRPr lang="fr-FR" sz="2400" b="1" u="sng" dirty="0" smtClean="0">
              <a:latin typeface="Palatino Linotype" pitchFamily="18" charset="0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5720" y="500042"/>
            <a:ext cx="842968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2400" b="1" u="sng" dirty="0" smtClean="0">
              <a:solidFill>
                <a:srgbClr val="FF0000"/>
              </a:solidFill>
              <a:latin typeface="Palatino Linotype" pitchFamily="18" charset="0"/>
            </a:endParaRPr>
          </a:p>
          <a:p>
            <a:pPr algn="just">
              <a:buBlip>
                <a:blip r:embed="rId2"/>
              </a:buBlip>
            </a:pPr>
            <a:r>
              <a:rPr lang="fr-FR" sz="2400" b="1" u="sng" dirty="0" smtClean="0">
                <a:solidFill>
                  <a:srgbClr val="0070C0"/>
                </a:solidFill>
                <a:latin typeface="Palatino Linotype" pitchFamily="18" charset="0"/>
              </a:rPr>
              <a:t>Réduction de la taille des particules:</a:t>
            </a:r>
          </a:p>
          <a:p>
            <a:pPr algn="just">
              <a:buNone/>
            </a:pPr>
            <a:r>
              <a:rPr lang="fr-FR" sz="2400" dirty="0" smtClean="0">
                <a:latin typeface="Palatino Linotype" pitchFamily="18" charset="0"/>
              </a:rPr>
              <a:t>   La taille des particules doit être très fine et homogène : </a:t>
            </a:r>
          </a:p>
          <a:p>
            <a:pPr algn="just">
              <a:buFontTx/>
              <a:buChar char="-"/>
            </a:pPr>
            <a:r>
              <a:rPr lang="fr-FR" sz="2400" dirty="0" smtClean="0">
                <a:latin typeface="Palatino Linotype" pitchFamily="18" charset="0"/>
              </a:rPr>
              <a:t>1 – 50 µm suspensions buvables</a:t>
            </a:r>
          </a:p>
          <a:p>
            <a:pPr algn="just">
              <a:buFontTx/>
              <a:buChar char="-"/>
            </a:pPr>
            <a:r>
              <a:rPr lang="fr-FR" sz="2400" dirty="0" smtClean="0">
                <a:latin typeface="Palatino Linotype" pitchFamily="18" charset="0"/>
              </a:rPr>
              <a:t>3 - 5 µm suspensions injectables</a:t>
            </a:r>
          </a:p>
          <a:p>
            <a:pPr algn="just">
              <a:buFontTx/>
              <a:buChar char="-"/>
            </a:pPr>
            <a:endParaRPr lang="fr-FR" sz="2400" dirty="0" smtClean="0">
              <a:solidFill>
                <a:srgbClr val="7030A0"/>
              </a:solidFill>
              <a:latin typeface="Palatino Linotype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fr-FR" sz="2400" u="sng" dirty="0" smtClean="0">
                <a:solidFill>
                  <a:srgbClr val="0B9D31"/>
                </a:solidFill>
                <a:latin typeface="Palatino Linotype" pitchFamily="18" charset="0"/>
              </a:rPr>
              <a:t>Méthode de micronisation:</a:t>
            </a:r>
          </a:p>
          <a:p>
            <a:pPr algn="just">
              <a:buFont typeface="Courier New" pitchFamily="49" charset="0"/>
              <a:buChar char="o"/>
            </a:pPr>
            <a:r>
              <a:rPr lang="fr-FR" sz="2400" dirty="0" smtClean="0">
                <a:latin typeface="Palatino Linotype" pitchFamily="18" charset="0"/>
              </a:rPr>
              <a:t>Voie chimique</a:t>
            </a:r>
          </a:p>
          <a:p>
            <a:pPr algn="just">
              <a:buFont typeface="Courier New" pitchFamily="49" charset="0"/>
              <a:buChar char="o"/>
            </a:pPr>
            <a:r>
              <a:rPr lang="fr-FR" sz="2400" dirty="0" smtClean="0">
                <a:latin typeface="Palatino Linotype" pitchFamily="18" charset="0"/>
              </a:rPr>
              <a:t>Voie physique</a:t>
            </a:r>
          </a:p>
          <a:p>
            <a:pPr algn="just">
              <a:buFont typeface="Courier New" pitchFamily="49" charset="0"/>
              <a:buChar char="o"/>
            </a:pPr>
            <a:endParaRPr lang="fr-FR" sz="2400" dirty="0" smtClean="0">
              <a:latin typeface="Palatino Linotype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500042"/>
            <a:ext cx="857256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fr-FR" sz="2400" b="1" u="sng" dirty="0" smtClean="0">
                <a:solidFill>
                  <a:srgbClr val="7030A0"/>
                </a:solidFill>
                <a:latin typeface="Palatino Linotype" pitchFamily="18" charset="0"/>
              </a:rPr>
              <a:t>Par voie chimique:</a:t>
            </a:r>
          </a:p>
          <a:p>
            <a:pPr algn="just">
              <a:buFont typeface="Wingdings" pitchFamily="2" charset="2"/>
              <a:buChar char="ü"/>
            </a:pPr>
            <a:r>
              <a:rPr lang="fr-FR" sz="2400" u="sng" dirty="0" smtClean="0">
                <a:solidFill>
                  <a:srgbClr val="FF0066"/>
                </a:solidFill>
                <a:latin typeface="Palatino Linotype" pitchFamily="18" charset="0"/>
              </a:rPr>
              <a:t>Par précipitation contrôlée:</a:t>
            </a:r>
          </a:p>
          <a:p>
            <a:pPr algn="just">
              <a:buFont typeface="Arial" pitchFamily="34" charset="0"/>
              <a:buChar char="•"/>
            </a:pPr>
            <a:r>
              <a:rPr lang="fr-FR" sz="2400" dirty="0" smtClean="0">
                <a:latin typeface="Palatino Linotype" pitchFamily="18" charset="0"/>
              </a:rPr>
              <a:t>Par synthèse dans le milieu:</a:t>
            </a:r>
          </a:p>
          <a:p>
            <a:pPr algn="just"/>
            <a:r>
              <a:rPr lang="fr-FR" sz="2400" dirty="0" smtClean="0"/>
              <a:t> EX :l’obtention de Mg(OH)</a:t>
            </a:r>
            <a:r>
              <a:rPr lang="fr-FR" sz="2400" baseline="-25000" dirty="0" smtClean="0"/>
              <a:t>2 </a:t>
            </a:r>
            <a:r>
              <a:rPr lang="fr-FR" sz="2400" dirty="0" smtClean="0"/>
              <a:t>par réaction  Mg(SO4) avec NaOH à chaud.</a:t>
            </a:r>
          </a:p>
          <a:p>
            <a:pPr algn="just">
              <a:buFont typeface="Arial" pitchFamily="34" charset="0"/>
              <a:buChar char="•"/>
            </a:pPr>
            <a:endParaRPr lang="fr-FR" sz="2400" dirty="0" smtClean="0">
              <a:latin typeface="Palatino Linotype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fr-FR" sz="2400" dirty="0" smtClean="0">
                <a:latin typeface="Palatino Linotype" pitchFamily="18" charset="0"/>
              </a:rPr>
              <a:t>Par modification du pH.</a:t>
            </a:r>
          </a:p>
          <a:p>
            <a:pPr algn="just">
              <a:buFont typeface="Arial" pitchFamily="34" charset="0"/>
              <a:buChar char="•"/>
            </a:pPr>
            <a:r>
              <a:rPr lang="fr-FR" sz="2400" dirty="0" smtClean="0">
                <a:latin typeface="Palatino Linotype" pitchFamily="18" charset="0"/>
              </a:rPr>
              <a:t>Appliquée au PA ayant des solubilité différente en fonction de pH.</a:t>
            </a:r>
          </a:p>
          <a:p>
            <a:pPr algn="just">
              <a:buFont typeface="Arial" pitchFamily="34" charset="0"/>
              <a:buChar char="•"/>
            </a:pPr>
            <a:r>
              <a:rPr lang="fr-FR" sz="2400" dirty="0" smtClean="0">
                <a:latin typeface="Palatino Linotype" pitchFamily="18" charset="0"/>
              </a:rPr>
              <a:t>EX : sulfamide Na</a:t>
            </a:r>
            <a:r>
              <a:rPr lang="fr-FR" sz="2400" baseline="30000" dirty="0" smtClean="0">
                <a:latin typeface="Palatino Linotype" pitchFamily="18" charset="0"/>
              </a:rPr>
              <a:t>+</a:t>
            </a:r>
            <a:r>
              <a:rPr lang="fr-FR" sz="2400" dirty="0" smtClean="0">
                <a:latin typeface="Palatino Linotype" pitchFamily="18" charset="0"/>
              </a:rPr>
              <a:t> + H</a:t>
            </a:r>
            <a:r>
              <a:rPr lang="fr-FR" sz="2400" baseline="30000" dirty="0" smtClean="0">
                <a:latin typeface="Palatino Linotype" pitchFamily="18" charset="0"/>
              </a:rPr>
              <a:t>+                              </a:t>
            </a:r>
            <a:r>
              <a:rPr lang="fr-FR" sz="2400" dirty="0" smtClean="0">
                <a:latin typeface="Palatino Linotype" pitchFamily="18" charset="0"/>
              </a:rPr>
              <a:t>sulfamide </a:t>
            </a:r>
            <a:endParaRPr lang="fr-FR" sz="2400" baseline="30000" dirty="0" smtClean="0">
              <a:latin typeface="Palatino Linotype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fr-FR" sz="2400" dirty="0" smtClean="0">
              <a:latin typeface="Palatino Linotype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fr-FR" sz="2400" u="sng" dirty="0" smtClean="0">
                <a:solidFill>
                  <a:srgbClr val="FF0066"/>
                </a:solidFill>
                <a:latin typeface="Palatino Linotype" pitchFamily="18" charset="0"/>
              </a:rPr>
              <a:t>Par dessiccation des solutions </a:t>
            </a:r>
            <a:r>
              <a:rPr lang="fr-FR" sz="2400" dirty="0" smtClean="0">
                <a:solidFill>
                  <a:srgbClr val="FF0066"/>
                </a:solidFill>
                <a:latin typeface="Palatino Linotype" pitchFamily="18" charset="0"/>
              </a:rPr>
              <a:t>: </a:t>
            </a:r>
          </a:p>
          <a:p>
            <a:pPr algn="just">
              <a:buFont typeface="Wingdings" pitchFamily="2" charset="2"/>
              <a:buChar char="§"/>
            </a:pPr>
            <a:r>
              <a:rPr lang="fr-FR" sz="2400" dirty="0" smtClean="0">
                <a:latin typeface="Palatino Linotype" pitchFamily="18" charset="0"/>
              </a:rPr>
              <a:t> Lyophilisation.</a:t>
            </a:r>
          </a:p>
          <a:p>
            <a:pPr algn="just">
              <a:buFont typeface="Wingdings" pitchFamily="2" charset="2"/>
              <a:buChar char="§"/>
            </a:pPr>
            <a:r>
              <a:rPr lang="fr-FR" sz="2400" dirty="0" smtClean="0">
                <a:latin typeface="Palatino Linotype" pitchFamily="18" charset="0"/>
              </a:rPr>
              <a:t> Nébulisation.</a:t>
            </a:r>
          </a:p>
          <a:p>
            <a:endParaRPr lang="fr-FR" sz="2400" dirty="0">
              <a:latin typeface="Palatino Linotype" pitchFamily="18" charset="0"/>
            </a:endParaRPr>
          </a:p>
        </p:txBody>
      </p:sp>
      <p:cxnSp>
        <p:nvCxnSpPr>
          <p:cNvPr id="4" name="Connecteur droit avec flèche 3"/>
          <p:cNvCxnSpPr/>
          <p:nvPr/>
        </p:nvCxnSpPr>
        <p:spPr>
          <a:xfrm>
            <a:off x="3786182" y="3714752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42844" y="428604"/>
            <a:ext cx="564360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fr-FR" sz="2400" u="sng" dirty="0" smtClean="0">
              <a:latin typeface="Palatino Linotype" pitchFamily="18" charset="0"/>
            </a:endParaRPr>
          </a:p>
          <a:p>
            <a:pPr lvl="0">
              <a:buBlip>
                <a:blip r:embed="rId2"/>
              </a:buBlip>
            </a:pPr>
            <a:r>
              <a:rPr lang="fr-FR" sz="2400" b="1" u="sng" dirty="0" smtClean="0">
                <a:solidFill>
                  <a:srgbClr val="7030A0"/>
                </a:solidFill>
                <a:latin typeface="Palatino Linotype" pitchFamily="18" charset="0"/>
              </a:rPr>
              <a:t> Par voie physique:</a:t>
            </a:r>
          </a:p>
          <a:p>
            <a:pPr lvl="0">
              <a:buFont typeface="Wingdings" pitchFamily="2" charset="2"/>
              <a:buChar char="Ø"/>
            </a:pPr>
            <a:r>
              <a:rPr lang="fr-FR" sz="2400" u="sng" dirty="0" smtClean="0">
                <a:solidFill>
                  <a:schemeClr val="accent2">
                    <a:lumMod val="75000"/>
                  </a:schemeClr>
                </a:solidFill>
                <a:latin typeface="Palatino Linotype" pitchFamily="18" charset="0"/>
              </a:rPr>
              <a:t>Le microbroyage à sec</a:t>
            </a:r>
            <a:r>
              <a:rPr lang="fr-FR" sz="2400" dirty="0" smtClean="0">
                <a:latin typeface="Palatino Linotype" pitchFamily="18" charset="0"/>
              </a:rPr>
              <a:t> :</a:t>
            </a:r>
          </a:p>
          <a:p>
            <a:pPr lvl="0"/>
            <a:r>
              <a:rPr lang="fr-FR" sz="2400" dirty="0" smtClean="0">
                <a:latin typeface="Palatino Linotype" pitchFamily="18" charset="0"/>
              </a:rPr>
              <a:t> en utilisant des broyeurs tels que : </a:t>
            </a:r>
          </a:p>
          <a:p>
            <a:pPr lvl="0">
              <a:buFont typeface="Arial" pitchFamily="34" charset="0"/>
              <a:buChar char="•"/>
            </a:pPr>
            <a:r>
              <a:rPr lang="fr-FR" sz="2400" dirty="0" smtClean="0">
                <a:latin typeface="Palatino Linotype" pitchFamily="18" charset="0"/>
              </a:rPr>
              <a:t>Les microniseurs à air comprimé ou broyeurs à jet .</a:t>
            </a:r>
          </a:p>
          <a:p>
            <a:pPr lvl="0">
              <a:buFont typeface="Arial" pitchFamily="34" charset="0"/>
              <a:buChar char="•"/>
            </a:pPr>
            <a:r>
              <a:rPr lang="fr-FR" sz="2400" dirty="0" smtClean="0">
                <a:latin typeface="Palatino Linotype" pitchFamily="18" charset="0"/>
              </a:rPr>
              <a:t>Le broyeur à percussion </a:t>
            </a:r>
          </a:p>
          <a:p>
            <a:pPr lvl="0"/>
            <a:endParaRPr lang="fr-FR" sz="2400" dirty="0" smtClean="0">
              <a:latin typeface="Palatino Linotype" pitchFamily="18" charset="0"/>
            </a:endParaRPr>
          </a:p>
          <a:p>
            <a:pPr lvl="0"/>
            <a:endParaRPr lang="fr-FR" sz="2400" dirty="0" smtClean="0">
              <a:latin typeface="Palatino Linotype" pitchFamily="18" charset="0"/>
            </a:endParaRPr>
          </a:p>
          <a:p>
            <a:pPr lvl="0"/>
            <a:endParaRPr lang="fr-FR" sz="2400" dirty="0" smtClean="0">
              <a:latin typeface="Palatino Linotype" pitchFamily="18" charset="0"/>
            </a:endParaRPr>
          </a:p>
          <a:p>
            <a:pPr lvl="0"/>
            <a:endParaRPr lang="fr-FR" sz="2400" u="sng" dirty="0" smtClean="0">
              <a:solidFill>
                <a:schemeClr val="accent2">
                  <a:lumMod val="75000"/>
                </a:schemeClr>
              </a:solidFill>
              <a:latin typeface="Palatino Linotype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fr-FR" sz="2400" u="sng" dirty="0" smtClean="0">
                <a:solidFill>
                  <a:schemeClr val="accent2">
                    <a:lumMod val="75000"/>
                  </a:schemeClr>
                </a:solidFill>
                <a:latin typeface="Palatino Linotype" pitchFamily="18" charset="0"/>
              </a:rPr>
              <a:t>Le microbroyage en milieu liquide</a:t>
            </a:r>
            <a:r>
              <a:rPr lang="fr-FR" sz="2400" dirty="0" smtClean="0">
                <a:latin typeface="Palatino Linotype" pitchFamily="18" charset="0"/>
              </a:rPr>
              <a:t>:</a:t>
            </a:r>
          </a:p>
          <a:p>
            <a:pPr lvl="0">
              <a:buFont typeface="Arial" pitchFamily="34" charset="0"/>
              <a:buChar char="•"/>
            </a:pPr>
            <a:r>
              <a:rPr lang="fr-FR" sz="2400" dirty="0" smtClean="0">
                <a:latin typeface="Palatino Linotype" pitchFamily="18" charset="0"/>
              </a:rPr>
              <a:t>Les broyeurs planétaires à boulets.</a:t>
            </a:r>
          </a:p>
          <a:p>
            <a:pPr lvl="0">
              <a:buFont typeface="Arial" pitchFamily="34" charset="0"/>
              <a:buChar char="•"/>
            </a:pPr>
            <a:r>
              <a:rPr lang="fr-FR" sz="2400" dirty="0" smtClean="0">
                <a:latin typeface="Palatino Linotype" pitchFamily="18" charset="0"/>
              </a:rPr>
              <a:t>Les broyeurs colloïdaux</a:t>
            </a:r>
          </a:p>
          <a:p>
            <a:endParaRPr lang="fr-FR" sz="2400" dirty="0">
              <a:latin typeface="Palatino Linotype" pitchFamily="18" charset="0"/>
            </a:endParaRPr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2" y="2571744"/>
            <a:ext cx="135255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43702" y="642918"/>
            <a:ext cx="132397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5720" y="642918"/>
            <a:ext cx="857256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fr-FR" sz="2000" b="1" u="sng" dirty="0" smtClean="0">
                <a:solidFill>
                  <a:srgbClr val="C00000"/>
                </a:solidFill>
                <a:latin typeface="Palatino Linotype" pitchFamily="18" charset="0"/>
              </a:rPr>
              <a:t>PREPARATION DES SUSPENSIONS SECHES</a:t>
            </a:r>
            <a:r>
              <a:rPr lang="fr-FR" sz="2000" b="1" dirty="0" smtClean="0">
                <a:solidFill>
                  <a:srgbClr val="C00000"/>
                </a:solidFill>
                <a:latin typeface="Palatino Linotype" pitchFamily="18" charset="0"/>
              </a:rPr>
              <a:t> :</a:t>
            </a:r>
            <a:endParaRPr lang="fr-FR" sz="2000" dirty="0" smtClean="0">
              <a:solidFill>
                <a:srgbClr val="C00000"/>
              </a:solidFill>
              <a:latin typeface="Palatino Linotype" pitchFamily="18" charset="0"/>
            </a:endParaRPr>
          </a:p>
          <a:p>
            <a:pPr>
              <a:buBlip>
                <a:blip r:embed="rId2"/>
              </a:buBlip>
            </a:pPr>
            <a:r>
              <a:rPr lang="fr-FR" sz="2400" dirty="0" smtClean="0">
                <a:latin typeface="Palatino Linotype" pitchFamily="18" charset="0"/>
              </a:rPr>
              <a:t> Préparations  contenant tous les ingrédients usuels nécessaires à la fabrication d’une suspension à l’exception du liquide de dispersion. </a:t>
            </a:r>
          </a:p>
          <a:p>
            <a:endParaRPr lang="fr-FR" sz="2400" dirty="0" smtClean="0">
              <a:latin typeface="Palatino Linotype" pitchFamily="18" charset="0"/>
            </a:endParaRPr>
          </a:p>
          <a:p>
            <a:pPr>
              <a:buBlip>
                <a:blip r:embed="rId2"/>
              </a:buBlip>
            </a:pPr>
            <a:r>
              <a:rPr lang="fr-FR" sz="2400" dirty="0" smtClean="0">
                <a:latin typeface="Palatino Linotype" pitchFamily="18" charset="0"/>
              </a:rPr>
              <a:t> Préparations  réservées aux PAs rapidement dégradés en présence d’eau ( ex : les antibiotiques).</a:t>
            </a:r>
          </a:p>
          <a:p>
            <a:endParaRPr lang="fr-FR" sz="2400" dirty="0" smtClean="0">
              <a:latin typeface="Palatino Linotype" pitchFamily="18" charset="0"/>
            </a:endParaRPr>
          </a:p>
          <a:p>
            <a:pPr>
              <a:buBlip>
                <a:blip r:embed="rId2"/>
              </a:buBlip>
            </a:pPr>
            <a:r>
              <a:rPr lang="fr-FR" sz="2400" dirty="0" smtClean="0">
                <a:latin typeface="Palatino Linotype" pitchFamily="18" charset="0"/>
              </a:rPr>
              <a:t> La  fabrication des suspensions sèches consiste :</a:t>
            </a:r>
          </a:p>
          <a:p>
            <a:pPr lvl="0">
              <a:buFont typeface="Wingdings" pitchFamily="2" charset="2"/>
              <a:buChar char="Ø"/>
            </a:pPr>
            <a:r>
              <a:rPr lang="fr-FR" sz="2400" dirty="0" smtClean="0">
                <a:latin typeface="Palatino Linotype" pitchFamily="18" charset="0"/>
              </a:rPr>
              <a:t>soit à réaliser les mélanges à sec des différents ingrédients de la formulation,</a:t>
            </a:r>
          </a:p>
          <a:p>
            <a:pPr lvl="0">
              <a:buFont typeface="Wingdings" pitchFamily="2" charset="2"/>
              <a:buChar char="Ø"/>
            </a:pPr>
            <a:r>
              <a:rPr lang="fr-FR" sz="2400" dirty="0" smtClean="0">
                <a:latin typeface="Palatino Linotype" pitchFamily="18" charset="0"/>
              </a:rPr>
              <a:t>soit à préparer les suspensions sous leur forme liquide, puis à éliminer l’eau par lyophilisation.</a:t>
            </a:r>
          </a:p>
          <a:p>
            <a:endParaRPr lang="fr-FR" sz="2400" dirty="0">
              <a:latin typeface="Palatino Linotype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357166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 smtClean="0">
                <a:solidFill>
                  <a:srgbClr val="FF0000"/>
                </a:solidFill>
                <a:latin typeface="Palatino Linotype" pitchFamily="18" charset="0"/>
              </a:rPr>
              <a:t>VII- CONTROES DES SUSPENSIONS:</a:t>
            </a:r>
          </a:p>
          <a:p>
            <a:pPr algn="ctr"/>
            <a:endParaRPr lang="fr-FR" sz="2400" b="1" u="sng" dirty="0" smtClean="0">
              <a:solidFill>
                <a:srgbClr val="FF0000"/>
              </a:solidFill>
              <a:latin typeface="Palatino Linotype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fr-FR" sz="2400" dirty="0" smtClean="0">
                <a:latin typeface="Palatino Linotype" pitchFamily="18" charset="0"/>
              </a:rPr>
              <a:t> Facilité de Remise en suspension :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400" dirty="0" smtClean="0">
                <a:latin typeface="Palatino Linotype" pitchFamily="18" charset="0"/>
              </a:rPr>
              <a:t>Volume de sédimentation: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400" dirty="0" smtClean="0">
                <a:latin typeface="Palatino Linotype" pitchFamily="18" charset="0"/>
              </a:rPr>
              <a:t>Examen rhéologique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400" dirty="0" smtClean="0">
                <a:latin typeface="Palatino Linotype" pitchFamily="18" charset="0"/>
              </a:rPr>
              <a:t>Granulométrie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400" dirty="0" smtClean="0">
                <a:latin typeface="Palatino Linotype" pitchFamily="18" charset="0"/>
              </a:rPr>
              <a:t>pH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400" dirty="0" smtClean="0">
                <a:latin typeface="Palatino Linotype" pitchFamily="18" charset="0"/>
              </a:rPr>
              <a:t>Potentiel zêta: mesure de la mobilité électro phorétique dans un champs électrique. 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400" dirty="0" smtClean="0">
                <a:latin typeface="Palatino Linotype" pitchFamily="18" charset="0"/>
              </a:rPr>
              <a:t>Propreté microbiologique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400" dirty="0" smtClean="0">
                <a:latin typeface="Palatino Linotype" pitchFamily="18" charset="0"/>
              </a:rPr>
              <a:t>Essais de stabilité.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400" dirty="0" smtClean="0">
                <a:latin typeface="Palatino Linotype" pitchFamily="18" charset="0"/>
              </a:rPr>
              <a:t>Dosage du PA</a:t>
            </a:r>
          </a:p>
          <a:p>
            <a:pPr marL="457200" indent="-457200">
              <a:buFont typeface="+mj-lt"/>
              <a:buAutoNum type="arabicPeriod"/>
            </a:pPr>
            <a:endParaRPr lang="fr-FR" sz="2400" dirty="0" smtClean="0">
              <a:latin typeface="Palatino Linotype" pitchFamily="18" charset="0"/>
            </a:endParaRPr>
          </a:p>
          <a:p>
            <a:endParaRPr lang="fr-FR" sz="2400" dirty="0" smtClean="0">
              <a:latin typeface="Palatino Linotype" pitchFamily="18" charset="0"/>
            </a:endParaRPr>
          </a:p>
          <a:p>
            <a:r>
              <a:rPr lang="fr-FR" sz="2400" dirty="0" smtClean="0">
                <a:latin typeface="Palatino Linotype" pitchFamily="18" charset="0"/>
              </a:rPr>
              <a:t> </a:t>
            </a:r>
            <a:endParaRPr lang="fr-FR" sz="2400" dirty="0">
              <a:latin typeface="Palatino Linotype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71546"/>
            <a:ext cx="8572528" cy="4724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9" y="1000108"/>
            <a:ext cx="8501122" cy="435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57158" y="428604"/>
            <a:ext cx="8786842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fr-FR" sz="2400" b="1" u="sng" dirty="0" smtClean="0">
                <a:solidFill>
                  <a:srgbClr val="FF0000"/>
                </a:solidFill>
                <a:latin typeface="Palatino Linotype" pitchFamily="18" charset="0"/>
              </a:rPr>
              <a:t>II- AVANTAGES ET INCONVÉNIENTS:</a:t>
            </a:r>
          </a:p>
          <a:p>
            <a:pPr lvl="1"/>
            <a:endParaRPr lang="fr-FR" sz="2400" dirty="0" smtClean="0">
              <a:latin typeface="Palatino Linotype" pitchFamily="18" charset="0"/>
            </a:endParaRPr>
          </a:p>
          <a:p>
            <a:pPr lvl="0">
              <a:buBlip>
                <a:blip r:embed="rId2"/>
              </a:buBlip>
            </a:pPr>
            <a:r>
              <a:rPr lang="fr-FR" sz="2400" dirty="0" smtClean="0">
                <a:latin typeface="Palatino Linotype" pitchFamily="18" charset="0"/>
              </a:rPr>
              <a:t> Forme intéressante pour les </a:t>
            </a:r>
            <a:r>
              <a:rPr lang="fr-FR" sz="2400" dirty="0">
                <a:latin typeface="Palatino Linotype" pitchFamily="18" charset="0"/>
              </a:rPr>
              <a:t>P.A </a:t>
            </a:r>
            <a:r>
              <a:rPr lang="fr-FR" sz="2400" dirty="0" smtClean="0">
                <a:latin typeface="Palatino Linotype" pitchFamily="18" charset="0"/>
              </a:rPr>
              <a:t> </a:t>
            </a:r>
            <a:r>
              <a:rPr lang="fr-FR" sz="2400" dirty="0">
                <a:latin typeface="Palatino Linotype" pitchFamily="18" charset="0"/>
              </a:rPr>
              <a:t>insolubles </a:t>
            </a:r>
            <a:r>
              <a:rPr lang="fr-FR" sz="2400" dirty="0" smtClean="0">
                <a:latin typeface="Palatino Linotype" pitchFamily="18" charset="0"/>
              </a:rPr>
              <a:t>(prédnisolone)</a:t>
            </a:r>
          </a:p>
          <a:p>
            <a:pPr lvl="0">
              <a:buBlip>
                <a:blip r:embed="rId2"/>
              </a:buBlip>
            </a:pPr>
            <a:r>
              <a:rPr lang="fr-FR" sz="2400" dirty="0" smtClean="0">
                <a:latin typeface="Palatino Linotype" pitchFamily="18" charset="0"/>
              </a:rPr>
              <a:t>Peut </a:t>
            </a:r>
            <a:r>
              <a:rPr lang="fr-FR" sz="2400" dirty="0">
                <a:latin typeface="Palatino Linotype" pitchFamily="18" charset="0"/>
              </a:rPr>
              <a:t>diminuer le goût </a:t>
            </a:r>
            <a:r>
              <a:rPr lang="fr-FR" sz="2400" dirty="0" smtClean="0">
                <a:latin typeface="Palatino Linotype" pitchFamily="18" charset="0"/>
              </a:rPr>
              <a:t>désagréable  d’un P.A (chloramphénicol)</a:t>
            </a:r>
          </a:p>
          <a:p>
            <a:pPr lvl="0">
              <a:buBlip>
                <a:blip r:embed="rId2"/>
              </a:buBlip>
            </a:pPr>
            <a:r>
              <a:rPr lang="fr-FR" sz="2400" dirty="0" smtClean="0">
                <a:latin typeface="Palatino Linotype" pitchFamily="18" charset="0"/>
              </a:rPr>
              <a:t>Pas de  </a:t>
            </a:r>
            <a:r>
              <a:rPr lang="fr-FR" sz="2400" dirty="0">
                <a:latin typeface="Palatino Linotype" pitchFamily="18" charset="0"/>
              </a:rPr>
              <a:t>difficultés à la </a:t>
            </a:r>
            <a:r>
              <a:rPr lang="fr-FR" sz="2400" dirty="0" smtClean="0">
                <a:latin typeface="Palatino Linotype" pitchFamily="18" charset="0"/>
              </a:rPr>
              <a:t>déglutition =&gt; Forme intéressante en pédiatrie.</a:t>
            </a:r>
          </a:p>
          <a:p>
            <a:pPr lvl="0">
              <a:buBlip>
                <a:blip r:embed="rId2"/>
              </a:buBlip>
            </a:pPr>
            <a:r>
              <a:rPr lang="fr-FR" sz="2400" dirty="0" smtClean="0">
                <a:latin typeface="Palatino Linotype" pitchFamily="18" charset="0"/>
              </a:rPr>
              <a:t>La </a:t>
            </a:r>
            <a:r>
              <a:rPr lang="fr-FR" sz="2400" dirty="0">
                <a:latin typeface="Palatino Linotype" pitchFamily="18" charset="0"/>
              </a:rPr>
              <a:t>stabilité chimique </a:t>
            </a:r>
            <a:r>
              <a:rPr lang="fr-FR" sz="2400" dirty="0" smtClean="0">
                <a:latin typeface="Palatino Linotype" pitchFamily="18" charset="0"/>
              </a:rPr>
              <a:t>du PA </a:t>
            </a:r>
            <a:r>
              <a:rPr lang="fr-FR" sz="2400" dirty="0">
                <a:latin typeface="Palatino Linotype" pitchFamily="18" charset="0"/>
              </a:rPr>
              <a:t>peut être </a:t>
            </a:r>
            <a:r>
              <a:rPr lang="fr-FR" sz="2400" dirty="0" smtClean="0">
                <a:latin typeface="Palatino Linotype" pitchFamily="18" charset="0"/>
              </a:rPr>
              <a:t>améliorée.                            ( </a:t>
            </a:r>
            <a:r>
              <a:rPr lang="fr-FR" sz="2400" dirty="0" err="1" smtClean="0">
                <a:latin typeface="Palatino Linotype" pitchFamily="18" charset="0"/>
              </a:rPr>
              <a:t>oxytétracycline</a:t>
            </a:r>
            <a:r>
              <a:rPr lang="fr-FR" sz="2400" dirty="0" smtClean="0">
                <a:latin typeface="Palatino Linotype" pitchFamily="18" charset="0"/>
              </a:rPr>
              <a:t>)</a:t>
            </a:r>
          </a:p>
          <a:p>
            <a:pPr lvl="0">
              <a:buBlip>
                <a:blip r:embed="rId2"/>
              </a:buBlip>
            </a:pPr>
            <a:r>
              <a:rPr lang="fr-FR" sz="2400" dirty="0" smtClean="0">
                <a:latin typeface="Palatino Linotype" pitchFamily="18" charset="0"/>
              </a:rPr>
              <a:t>Possibilité de réalisation des formes retards.( Insuline retard)</a:t>
            </a:r>
          </a:p>
          <a:p>
            <a:pPr lvl="0">
              <a:buBlip>
                <a:blip r:embed="rId2"/>
              </a:buBlip>
            </a:pPr>
            <a:r>
              <a:rPr lang="fr-FR" sz="2400" dirty="0" smtClean="0">
                <a:latin typeface="Palatino Linotype" pitchFamily="18" charset="0"/>
              </a:rPr>
              <a:t>En </a:t>
            </a:r>
            <a:r>
              <a:rPr lang="fr-FR" sz="2400" dirty="0">
                <a:latin typeface="Palatino Linotype" pitchFamily="18" charset="0"/>
              </a:rPr>
              <a:t>ce qui concerne la biodisponibilité, les suspensions se situent bien avant d’autres formes solides</a:t>
            </a:r>
            <a:r>
              <a:rPr lang="fr-FR" sz="2400" dirty="0" smtClean="0">
                <a:latin typeface="Palatino Linotype" pitchFamily="18" charset="0"/>
              </a:rPr>
              <a:t>.</a:t>
            </a:r>
          </a:p>
          <a:p>
            <a:pPr lvl="0">
              <a:buBlip>
                <a:blip r:embed="rId2"/>
              </a:buBlip>
            </a:pPr>
            <a:endParaRPr lang="fr-FR" sz="2400" dirty="0" smtClean="0">
              <a:latin typeface="Palatino Linotype" pitchFamily="18" charset="0"/>
            </a:endParaRPr>
          </a:p>
          <a:p>
            <a:pPr lvl="0">
              <a:buBlip>
                <a:blip r:embed="rId3"/>
              </a:buBlip>
            </a:pPr>
            <a:r>
              <a:rPr lang="fr-FR" sz="2400" dirty="0" smtClean="0">
                <a:latin typeface="Palatino Linotype" pitchFamily="18" charset="0"/>
              </a:rPr>
              <a:t> Problèmes  d’instabilités physiques et </a:t>
            </a:r>
            <a:r>
              <a:rPr lang="fr-FR" sz="2400" dirty="0">
                <a:latin typeface="Palatino Linotype" pitchFamily="18" charset="0"/>
              </a:rPr>
              <a:t>de </a:t>
            </a:r>
            <a:r>
              <a:rPr lang="fr-FR" sz="2400" dirty="0" smtClean="0">
                <a:latin typeface="Palatino Linotype" pitchFamily="18" charset="0"/>
              </a:rPr>
              <a:t>déshomogénéisation </a:t>
            </a:r>
            <a:r>
              <a:rPr lang="fr-FR" sz="2400" dirty="0">
                <a:latin typeface="Palatino Linotype" pitchFamily="18" charset="0"/>
              </a:rPr>
              <a:t>au cours de sa conservation</a:t>
            </a:r>
            <a:r>
              <a:rPr lang="fr-FR" sz="2400" dirty="0" smtClean="0">
                <a:latin typeface="Palatino Linotype" pitchFamily="18" charset="0"/>
              </a:rPr>
              <a:t>.</a:t>
            </a:r>
          </a:p>
          <a:p>
            <a:pPr lvl="0">
              <a:buBlip>
                <a:blip r:embed="rId3"/>
              </a:buBlip>
            </a:pPr>
            <a:r>
              <a:rPr lang="fr-FR" sz="2400" dirty="0" smtClean="0">
                <a:latin typeface="Palatino Linotype" pitchFamily="18" charset="0"/>
              </a:rPr>
              <a:t>Formulation délicate.</a:t>
            </a:r>
            <a:endParaRPr lang="fr-FR" sz="2400" dirty="0">
              <a:latin typeface="Palatino Linotype" pitchFamily="18" charset="0"/>
            </a:endParaRPr>
          </a:p>
          <a:p>
            <a:endParaRPr lang="fr-FR" sz="2400" dirty="0">
              <a:latin typeface="Palatino Linotype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500042"/>
            <a:ext cx="8643998" cy="3954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 smtClean="0">
                <a:solidFill>
                  <a:srgbClr val="FF0000"/>
                </a:solidFill>
                <a:latin typeface="Palatino Linotype" pitchFamily="18" charset="0"/>
              </a:rPr>
              <a:t>III- VOIE D’ADMINISTRATION:</a:t>
            </a:r>
          </a:p>
          <a:p>
            <a:pPr marL="365760" lvl="0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fr-FR" sz="2400" dirty="0" smtClean="0">
                <a:latin typeface="Palatino Linotype" pitchFamily="18" charset="0"/>
              </a:rPr>
              <a:t>Orale: antiacides , antibiotiques ,agents radio opaques</a:t>
            </a:r>
            <a:endParaRPr lang="fr-FR" sz="2400" dirty="0">
              <a:latin typeface="Palatino Linotype" pitchFamily="18" charset="0"/>
            </a:endParaRPr>
          </a:p>
          <a:p>
            <a:pPr marL="365760" lvl="0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fr-FR" sz="2400" dirty="0" smtClean="0">
                <a:latin typeface="Palatino Linotype" pitchFamily="18" charset="0"/>
              </a:rPr>
              <a:t>Topique: lotions</a:t>
            </a:r>
          </a:p>
          <a:p>
            <a:pPr marL="365760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fr-FR" sz="2400" dirty="0" smtClean="0">
                <a:latin typeface="Palatino Linotype" pitchFamily="18" charset="0"/>
              </a:rPr>
              <a:t>Parentérale: IM,SC,ID, Intra articulaire</a:t>
            </a:r>
          </a:p>
          <a:p>
            <a:pPr marL="365760" indent="-283464" algn="just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fr-FR" sz="2400" dirty="0" smtClean="0">
                <a:latin typeface="Palatino Linotype" pitchFamily="18" charset="0"/>
              </a:rPr>
              <a:t> formes retards de </a:t>
            </a:r>
            <a:r>
              <a:rPr lang="fr-FR" sz="2400" dirty="0" err="1" smtClean="0">
                <a:latin typeface="Palatino Linotype" pitchFamily="18" charset="0"/>
              </a:rPr>
              <a:t>Peni</a:t>
            </a:r>
            <a:r>
              <a:rPr lang="fr-FR" sz="2400" dirty="0" smtClean="0">
                <a:latin typeface="Palatino Linotype" pitchFamily="18" charset="0"/>
              </a:rPr>
              <a:t> G , hormones (insuline ,testostérone…) </a:t>
            </a:r>
            <a:endParaRPr lang="fr-FR" sz="2400" dirty="0">
              <a:latin typeface="Palatino Linotype" pitchFamily="18" charset="0"/>
            </a:endParaRPr>
          </a:p>
          <a:p>
            <a:pPr marL="365760" lvl="0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fr-FR" sz="2400" dirty="0" smtClean="0">
                <a:latin typeface="Palatino Linotype" pitchFamily="18" charset="0"/>
              </a:rPr>
              <a:t>Oculaire: </a:t>
            </a:r>
          </a:p>
          <a:p>
            <a:pPr marL="365760" lvl="0" indent="-283464" algn="just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fr-FR" sz="2400" dirty="0" smtClean="0">
                <a:latin typeface="Palatino Linotype" pitchFamily="18" charset="0"/>
              </a:rPr>
              <a:t>AIS (prédnisolone, dexaméthasone..)</a:t>
            </a:r>
            <a:endParaRPr lang="fr-FR" sz="2400" dirty="0">
              <a:latin typeface="Palatino Linotype" pitchFamily="18" charset="0"/>
            </a:endParaRPr>
          </a:p>
          <a:p>
            <a:pPr marL="365760" lvl="0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fr-FR" sz="2400" dirty="0" smtClean="0">
                <a:latin typeface="Palatino Linotype" pitchFamily="18" charset="0"/>
              </a:rPr>
              <a:t>Auriculaire et nasale.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500042"/>
            <a:ext cx="864399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u="sng" dirty="0" smtClean="0">
                <a:solidFill>
                  <a:srgbClr val="FF0000"/>
                </a:solidFill>
                <a:latin typeface="Palatino Linotype" pitchFamily="18" charset="0"/>
              </a:rPr>
              <a:t>IV- FACTEURS INTERVENANT SUR LA STABILITÉ DES SUSPENSIONS:</a:t>
            </a:r>
          </a:p>
          <a:p>
            <a:endParaRPr lang="fr-FR" sz="2400" b="1" u="sng" dirty="0" smtClean="0">
              <a:solidFill>
                <a:srgbClr val="FF0000"/>
              </a:solidFill>
              <a:latin typeface="Palatino Linotype" pitchFamily="18" charset="0"/>
            </a:endParaRPr>
          </a:p>
          <a:p>
            <a:pPr marL="342900" indent="-342900">
              <a:buAutoNum type="arabicPeriod"/>
            </a:pPr>
            <a:r>
              <a:rPr lang="fr-FR" sz="2400" b="1" u="sng" dirty="0" smtClean="0">
                <a:solidFill>
                  <a:srgbClr val="0070C0"/>
                </a:solidFill>
                <a:latin typeface="Palatino Linotype" pitchFamily="18" charset="0"/>
              </a:rPr>
              <a:t>MOUILLABILITÉ:</a:t>
            </a:r>
          </a:p>
          <a:p>
            <a:pPr marL="342900" indent="-342900">
              <a:buBlip>
                <a:blip r:embed="rId2"/>
              </a:buBlip>
            </a:pPr>
            <a:r>
              <a:rPr lang="fr-FR" sz="2400" dirty="0" smtClean="0">
                <a:latin typeface="Palatino Linotype" pitchFamily="18" charset="0"/>
              </a:rPr>
              <a:t>Phénomène de surface.</a:t>
            </a:r>
          </a:p>
          <a:p>
            <a:pPr marL="342900" indent="-342900">
              <a:buBlip>
                <a:blip r:embed="rId2"/>
              </a:buBlip>
            </a:pPr>
            <a:r>
              <a:rPr lang="fr-FR" sz="2400" dirty="0" smtClean="0">
                <a:latin typeface="Palatino Linotype" pitchFamily="18" charset="0"/>
              </a:rPr>
              <a:t> Peut être  apprécié par la mesure de l’angle de contact « </a:t>
            </a:r>
            <a:r>
              <a:rPr kumimoji="0" lang="fr-FR" sz="2400" i="0" strike="noStrike" cap="none" normalizeH="0" baseline="0" dirty="0" smtClean="0">
                <a:ln>
                  <a:noFill/>
                </a:ln>
                <a:effectLst/>
                <a:latin typeface="Palatino Linotype" pitchFamily="18" charset="0"/>
                <a:ea typeface="Times New Roman" pitchFamily="18" charset="0"/>
                <a:cs typeface="Arial" pitchFamily="34" charset="0"/>
              </a:rPr>
              <a:t>θ ».</a:t>
            </a:r>
          </a:p>
          <a:p>
            <a:pPr marL="342900" indent="-342900">
              <a:buBlip>
                <a:blip r:embed="rId2"/>
              </a:buBlip>
            </a:pPr>
            <a:r>
              <a:rPr lang="fr-FR" sz="24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V</a:t>
            </a:r>
            <a:r>
              <a:rPr kumimoji="0" lang="fr-FR" sz="2400" i="0" strike="noStrike" cap="none" normalizeH="0" dirty="0" smtClean="0">
                <a:ln>
                  <a:noFill/>
                </a:ln>
                <a:effectLst/>
                <a:latin typeface="Palatino Linotype" pitchFamily="18" charset="0"/>
                <a:cs typeface="Arial" pitchFamily="34" charset="0"/>
              </a:rPr>
              <a:t>aleur dépend de l’énergie de surface aux trois interfaces:</a:t>
            </a:r>
            <a:endParaRPr lang="fr-FR" sz="2400" dirty="0" smtClean="0">
              <a:latin typeface="Palatino Linotype" pitchFamily="18" charset="0"/>
            </a:endParaRPr>
          </a:p>
          <a:p>
            <a:pPr marL="342900" indent="-342900"/>
            <a:endParaRPr lang="fr-FR" sz="2400" dirty="0" smtClean="0">
              <a:latin typeface="Palatino Linotype" pitchFamily="18" charset="0"/>
            </a:endParaRPr>
          </a:p>
          <a:p>
            <a:pPr marL="342900" lvl="0" indent="-342900">
              <a:buFontTx/>
              <a:buChar char="-"/>
            </a:pPr>
            <a:r>
              <a:rPr kumimoji="0" lang="fr-FR" sz="2400" i="0" strike="noStrike" cap="none" normalizeH="0" baseline="0" dirty="0" smtClean="0">
                <a:ln>
                  <a:noFill/>
                </a:ln>
                <a:effectLst/>
                <a:latin typeface="Palatino Linotype" pitchFamily="18" charset="0"/>
                <a:ea typeface="Arial Unicode MS" pitchFamily="34" charset="-128"/>
                <a:cs typeface="Arial" pitchFamily="34" charset="0"/>
              </a:rPr>
              <a:t>air /liquide (γ</a:t>
            </a:r>
            <a:r>
              <a:rPr kumimoji="0" lang="fr-FR" sz="2400" i="0" strike="noStrike" cap="none" normalizeH="0" baseline="-30000" dirty="0" smtClean="0">
                <a:ln>
                  <a:noFill/>
                </a:ln>
                <a:effectLst/>
                <a:latin typeface="Palatino Linotype" pitchFamily="18" charset="0"/>
                <a:ea typeface="Arial Unicode MS" pitchFamily="34" charset="-128"/>
                <a:cs typeface="Arial" pitchFamily="34" charset="0"/>
              </a:rPr>
              <a:t>LA</a:t>
            </a:r>
            <a:r>
              <a:rPr kumimoji="0" lang="fr-FR" sz="2400" i="0" strike="noStrike" cap="none" normalizeH="0" baseline="0" dirty="0" smtClean="0">
                <a:ln>
                  <a:noFill/>
                </a:ln>
                <a:effectLst/>
                <a:latin typeface="Palatino Linotype" pitchFamily="18" charset="0"/>
                <a:ea typeface="Arial Unicode MS" pitchFamily="34" charset="-128"/>
                <a:cs typeface="Arial" pitchFamily="34" charset="0"/>
              </a:rPr>
              <a:t>)</a:t>
            </a:r>
          </a:p>
          <a:p>
            <a:pPr marL="342900" indent="-342900">
              <a:buFontTx/>
              <a:buChar char="-"/>
            </a:pPr>
            <a:r>
              <a:rPr lang="fr-FR" sz="2400" dirty="0" smtClean="0">
                <a:latin typeface="Palatino Linotype" pitchFamily="18" charset="0"/>
                <a:ea typeface="Arial Unicode MS" pitchFamily="34" charset="-128"/>
                <a:cs typeface="Arial" pitchFamily="34" charset="0"/>
              </a:rPr>
              <a:t>Solide/air (</a:t>
            </a:r>
            <a:r>
              <a:rPr kumimoji="0" lang="fr-FR" sz="2400" i="0" strike="noStrike" cap="none" normalizeH="0" baseline="0" dirty="0" smtClean="0">
                <a:ln>
                  <a:noFill/>
                </a:ln>
                <a:effectLst/>
                <a:latin typeface="Palatino Linotype" pitchFamily="18" charset="0"/>
                <a:ea typeface="Arial Unicode MS" pitchFamily="34" charset="-128"/>
                <a:cs typeface="Arial" pitchFamily="34" charset="0"/>
              </a:rPr>
              <a:t>γ</a:t>
            </a:r>
            <a:r>
              <a:rPr kumimoji="0" lang="fr-FR" sz="2400" i="0" strike="noStrike" cap="none" normalizeH="0" baseline="-30000" dirty="0" smtClean="0">
                <a:ln>
                  <a:noFill/>
                </a:ln>
                <a:effectLst/>
                <a:latin typeface="Palatino Linotype" pitchFamily="18" charset="0"/>
                <a:ea typeface="Arial Unicode MS" pitchFamily="34" charset="-128"/>
                <a:cs typeface="Arial" pitchFamily="34" charset="0"/>
              </a:rPr>
              <a:t>SA</a:t>
            </a:r>
            <a:r>
              <a:rPr lang="fr-FR" sz="2400" dirty="0" smtClean="0">
                <a:latin typeface="Palatino Linotype" pitchFamily="18" charset="0"/>
                <a:ea typeface="Arial Unicode MS" pitchFamily="34" charset="-128"/>
                <a:cs typeface="Arial" pitchFamily="34" charset="0"/>
              </a:rPr>
              <a:t>)</a:t>
            </a:r>
          </a:p>
          <a:p>
            <a:pPr marL="342900" lvl="0" indent="-342900">
              <a:buFontTx/>
              <a:buChar char="-"/>
            </a:pPr>
            <a:r>
              <a:rPr kumimoji="0" lang="fr-FR" sz="2400" i="0" strike="noStrike" cap="none" normalizeH="0" baseline="0" dirty="0" smtClean="0">
                <a:ln>
                  <a:noFill/>
                </a:ln>
                <a:effectLst/>
                <a:latin typeface="Palatino Linotype" pitchFamily="18" charset="0"/>
                <a:ea typeface="Arial Unicode MS" pitchFamily="34" charset="-128"/>
                <a:cs typeface="Arial" pitchFamily="34" charset="0"/>
              </a:rPr>
              <a:t>Solide /liquide (γ</a:t>
            </a:r>
            <a:r>
              <a:rPr kumimoji="0" lang="fr-FR" sz="2400" i="0" strike="noStrike" cap="none" normalizeH="0" baseline="-30000" dirty="0" smtClean="0">
                <a:ln>
                  <a:noFill/>
                </a:ln>
                <a:effectLst/>
                <a:latin typeface="Palatino Linotype" pitchFamily="18" charset="0"/>
                <a:ea typeface="Arial Unicode MS" pitchFamily="34" charset="-128"/>
                <a:cs typeface="Arial" pitchFamily="34" charset="0"/>
              </a:rPr>
              <a:t>SL</a:t>
            </a:r>
            <a:r>
              <a:rPr kumimoji="0" lang="fr-FR" sz="2400" i="0" strike="noStrike" cap="none" normalizeH="0" baseline="0" dirty="0" smtClean="0">
                <a:ln>
                  <a:noFill/>
                </a:ln>
                <a:effectLst/>
                <a:latin typeface="Palatino Linotype" pitchFamily="18" charset="0"/>
                <a:ea typeface="Arial Unicode MS" pitchFamily="34" charset="-128"/>
                <a:cs typeface="Arial" pitchFamily="34" charset="0"/>
              </a:rPr>
              <a:t>)</a:t>
            </a:r>
            <a:endParaRPr kumimoji="0" lang="fr-FR" sz="2400" i="0" strike="noStrike" cap="none" normalizeH="0" baseline="0" dirty="0" smtClean="0">
              <a:ln>
                <a:noFill/>
              </a:ln>
              <a:effectLst/>
              <a:latin typeface="Palatino Linotype" pitchFamily="18" charset="0"/>
              <a:cs typeface="Arial" pitchFamily="34" charset="0"/>
            </a:endParaRPr>
          </a:p>
          <a:p>
            <a:pPr marL="342900" indent="-342900"/>
            <a:endParaRPr lang="fr-FR" sz="2400" dirty="0">
              <a:latin typeface="Palatino Linotype" pitchFamily="18" charset="0"/>
            </a:endParaRPr>
          </a:p>
          <a:p>
            <a:pPr marL="342900" indent="-342900"/>
            <a:endParaRPr lang="fr-FR" sz="2400" dirty="0">
              <a:latin typeface="Palatino Linotype" pitchFamily="18" charset="0"/>
            </a:endParaRPr>
          </a:p>
          <a:p>
            <a:pPr marL="342900" indent="-342900"/>
            <a:endParaRPr lang="fr-FR" sz="2400" b="1" dirty="0" smtClean="0">
              <a:latin typeface="Palatino Linotype" pitchFamily="18" charset="0"/>
            </a:endParaRPr>
          </a:p>
          <a:p>
            <a:pPr lvl="0"/>
            <a:endParaRPr lang="fr-FR" sz="2400" dirty="0">
              <a:latin typeface="Palatino Linotype" pitchFamily="18" charset="0"/>
            </a:endParaRPr>
          </a:p>
          <a:p>
            <a:endParaRPr lang="fr-FR" sz="2400" dirty="0">
              <a:latin typeface="Palatino Linotype" pitchFamily="18" charset="0"/>
            </a:endParaRPr>
          </a:p>
        </p:txBody>
      </p:sp>
      <p:grpSp>
        <p:nvGrpSpPr>
          <p:cNvPr id="3" name="Groupe 2"/>
          <p:cNvGrpSpPr/>
          <p:nvPr/>
        </p:nvGrpSpPr>
        <p:grpSpPr>
          <a:xfrm>
            <a:off x="3286116" y="3214686"/>
            <a:ext cx="5500726" cy="1843098"/>
            <a:chOff x="914400" y="520700"/>
            <a:chExt cx="3543300" cy="1843098"/>
          </a:xfrm>
        </p:grpSpPr>
        <p:sp>
          <p:nvSpPr>
            <p:cNvPr id="4" name="Line 19"/>
            <p:cNvSpPr>
              <a:spLocks noChangeShapeType="1"/>
            </p:cNvSpPr>
            <p:nvPr/>
          </p:nvSpPr>
          <p:spPr bwMode="auto">
            <a:xfrm>
              <a:off x="914400" y="1903413"/>
              <a:ext cx="35433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sp>
          <p:nvSpPr>
            <p:cNvPr id="6" name="Freeform 17"/>
            <p:cNvSpPr>
              <a:spLocks/>
            </p:cNvSpPr>
            <p:nvPr/>
          </p:nvSpPr>
          <p:spPr bwMode="auto">
            <a:xfrm>
              <a:off x="2057400" y="1673225"/>
              <a:ext cx="1371600" cy="228600"/>
            </a:xfrm>
            <a:custGeom>
              <a:avLst/>
              <a:gdLst/>
              <a:ahLst/>
              <a:cxnLst>
                <a:cxn ang="0">
                  <a:pos x="0" y="540"/>
                </a:cxn>
                <a:cxn ang="0">
                  <a:pos x="1260" y="0"/>
                </a:cxn>
                <a:cxn ang="0">
                  <a:pos x="2520" y="540"/>
                </a:cxn>
              </a:cxnLst>
              <a:rect l="0" t="0" r="r" b="b"/>
              <a:pathLst>
                <a:path w="2520" h="540">
                  <a:moveTo>
                    <a:pt x="0" y="540"/>
                  </a:moveTo>
                  <a:cubicBezTo>
                    <a:pt x="420" y="270"/>
                    <a:pt x="840" y="0"/>
                    <a:pt x="1260" y="0"/>
                  </a:cubicBezTo>
                  <a:cubicBezTo>
                    <a:pt x="1680" y="0"/>
                    <a:pt x="2310" y="450"/>
                    <a:pt x="2520" y="540"/>
                  </a:cubicBezTo>
                </a:path>
              </a:pathLst>
            </a:custGeom>
            <a:solidFill>
              <a:srgbClr val="C0C0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sp>
          <p:nvSpPr>
            <p:cNvPr id="7" name="Text Box 16"/>
            <p:cNvSpPr txBox="1">
              <a:spLocks noChangeArrowheads="1"/>
            </p:cNvSpPr>
            <p:nvPr/>
          </p:nvSpPr>
          <p:spPr bwMode="auto">
            <a:xfrm>
              <a:off x="914400" y="1443038"/>
              <a:ext cx="457200" cy="3429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Arial Unicode MS" pitchFamily="34" charset="-128"/>
                  <a:cs typeface="Arial" pitchFamily="34" charset="0"/>
                </a:rPr>
                <a:t>γ</a:t>
              </a:r>
              <a:r>
                <a:rPr kumimoji="0" lang="fr-FR" b="1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Arial Unicode MS" pitchFamily="34" charset="-128"/>
                  <a:cs typeface="Arial" pitchFamily="34" charset="0"/>
                </a:rPr>
                <a:t>SA</a:t>
              </a:r>
              <a:endPara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Line 15"/>
            <p:cNvSpPr>
              <a:spLocks noChangeShapeType="1"/>
            </p:cNvSpPr>
            <p:nvPr/>
          </p:nvSpPr>
          <p:spPr bwMode="auto">
            <a:xfrm flipH="1">
              <a:off x="1143000" y="1903413"/>
              <a:ext cx="114300" cy="1143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sp>
          <p:nvSpPr>
            <p:cNvPr id="9" name="Line 14"/>
            <p:cNvSpPr>
              <a:spLocks noChangeShapeType="1"/>
            </p:cNvSpPr>
            <p:nvPr/>
          </p:nvSpPr>
          <p:spPr bwMode="auto">
            <a:xfrm flipH="1">
              <a:off x="1600200" y="1903413"/>
              <a:ext cx="114300" cy="1143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 flipH="1">
              <a:off x="2057400" y="1903413"/>
              <a:ext cx="114300" cy="1143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 flipH="1">
              <a:off x="2514600" y="1903413"/>
              <a:ext cx="114300" cy="1143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H="1">
              <a:off x="2971800" y="1903413"/>
              <a:ext cx="114300" cy="1143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 flipH="1">
              <a:off x="3429000" y="1903413"/>
              <a:ext cx="114300" cy="1143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sp>
          <p:nvSpPr>
            <p:cNvPr id="14" name="Line 9"/>
            <p:cNvSpPr>
              <a:spLocks noChangeShapeType="1"/>
            </p:cNvSpPr>
            <p:nvPr/>
          </p:nvSpPr>
          <p:spPr bwMode="auto">
            <a:xfrm flipH="1">
              <a:off x="3886200" y="1903413"/>
              <a:ext cx="114300" cy="1143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 flipH="1">
              <a:off x="4343400" y="1903413"/>
              <a:ext cx="114300" cy="1143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sp>
          <p:nvSpPr>
            <p:cNvPr id="16" name="Text Box 7"/>
            <p:cNvSpPr txBox="1">
              <a:spLocks noChangeArrowheads="1"/>
            </p:cNvSpPr>
            <p:nvPr/>
          </p:nvSpPr>
          <p:spPr bwMode="auto">
            <a:xfrm>
              <a:off x="3086100" y="520700"/>
              <a:ext cx="457200" cy="3429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Arial Unicode MS" pitchFamily="34" charset="-128"/>
                  <a:cs typeface="Arial" pitchFamily="34" charset="0"/>
                </a:rPr>
                <a:t>γ</a:t>
              </a:r>
              <a:r>
                <a:rPr kumimoji="0" lang="fr-FR" b="1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Arial Unicode MS" pitchFamily="34" charset="-128"/>
                  <a:cs typeface="Arial" pitchFamily="34" charset="0"/>
                </a:rPr>
                <a:t>LA</a:t>
              </a:r>
              <a:endPara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Text Box 6"/>
            <p:cNvSpPr txBox="1">
              <a:spLocks noChangeArrowheads="1"/>
            </p:cNvSpPr>
            <p:nvPr/>
          </p:nvSpPr>
          <p:spPr bwMode="auto">
            <a:xfrm>
              <a:off x="2432957" y="2020898"/>
              <a:ext cx="457200" cy="3429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Arial Unicode MS" pitchFamily="34" charset="-128"/>
                  <a:cs typeface="Arial" pitchFamily="34" charset="0"/>
                </a:rPr>
                <a:t>γ</a:t>
              </a:r>
              <a:r>
                <a:rPr kumimoji="0" lang="fr-FR" b="1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Arial Unicode MS" pitchFamily="34" charset="-128"/>
                  <a:cs typeface="Arial" pitchFamily="34" charset="0"/>
                </a:rPr>
                <a:t>SL</a:t>
              </a:r>
              <a:endPara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Text Box 5"/>
            <p:cNvSpPr txBox="1">
              <a:spLocks noChangeArrowheads="1"/>
            </p:cNvSpPr>
            <p:nvPr/>
          </p:nvSpPr>
          <p:spPr bwMode="auto">
            <a:xfrm>
              <a:off x="2663042" y="1282932"/>
              <a:ext cx="250866" cy="3429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θ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Text Box 4"/>
            <p:cNvSpPr txBox="1">
              <a:spLocks noChangeArrowheads="1"/>
            </p:cNvSpPr>
            <p:nvPr/>
          </p:nvSpPr>
          <p:spPr bwMode="auto">
            <a:xfrm>
              <a:off x="1485900" y="1212850"/>
              <a:ext cx="800100" cy="3429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Air</a:t>
              </a:r>
              <a:endPara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Text Box 3"/>
            <p:cNvSpPr txBox="1">
              <a:spLocks noChangeArrowheads="1"/>
            </p:cNvSpPr>
            <p:nvPr/>
          </p:nvSpPr>
          <p:spPr bwMode="auto">
            <a:xfrm>
              <a:off x="3543300" y="2016125"/>
              <a:ext cx="800100" cy="3429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Solide</a:t>
              </a:r>
              <a:endPara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Text Box 2"/>
            <p:cNvSpPr txBox="1">
              <a:spLocks noChangeArrowheads="1"/>
            </p:cNvSpPr>
            <p:nvPr/>
          </p:nvSpPr>
          <p:spPr bwMode="auto">
            <a:xfrm>
              <a:off x="3314700" y="1327150"/>
              <a:ext cx="800100" cy="2286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Liquide</a:t>
              </a:r>
              <a:endPara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Line 1"/>
            <p:cNvSpPr>
              <a:spLocks noChangeShapeType="1"/>
            </p:cNvSpPr>
            <p:nvPr/>
          </p:nvSpPr>
          <p:spPr bwMode="auto">
            <a:xfrm flipH="1">
              <a:off x="2857500" y="1557338"/>
              <a:ext cx="457200" cy="228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</p:grpSp>
      <p:cxnSp>
        <p:nvCxnSpPr>
          <p:cNvPr id="24" name="Connecteur droit avec flèche 23"/>
          <p:cNvCxnSpPr/>
          <p:nvPr/>
        </p:nvCxnSpPr>
        <p:spPr>
          <a:xfrm rot="10800000">
            <a:off x="4000496" y="4572008"/>
            <a:ext cx="121444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>
            <a:off x="5214942" y="4572008"/>
            <a:ext cx="142876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 flipV="1">
            <a:off x="5214942" y="3571876"/>
            <a:ext cx="1500198" cy="1000132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428604"/>
            <a:ext cx="864399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Blip>
                <a:blip r:embed="rId2"/>
              </a:buBlip>
            </a:pPr>
            <a:r>
              <a:rPr lang="fr-FR" sz="2400" b="1" u="sng" dirty="0" smtClean="0">
                <a:solidFill>
                  <a:srgbClr val="7030A0"/>
                </a:solidFill>
                <a:latin typeface="Palatino Linotype" pitchFamily="18" charset="0"/>
              </a:rPr>
              <a:t>Relation de YOUNG</a:t>
            </a:r>
          </a:p>
          <a:p>
            <a:pPr marL="342900" indent="-342900"/>
            <a:r>
              <a:rPr lang="el-GR" sz="2400" b="1" dirty="0" smtClean="0">
                <a:latin typeface="Palatino Linotype" pitchFamily="18" charset="0"/>
              </a:rPr>
              <a:t>γ</a:t>
            </a:r>
            <a:r>
              <a:rPr lang="fr-FR" sz="2400" b="1" baseline="-25000" dirty="0" smtClean="0">
                <a:latin typeface="Palatino Linotype" pitchFamily="18" charset="0"/>
              </a:rPr>
              <a:t>SA</a:t>
            </a:r>
            <a:r>
              <a:rPr lang="fr-FR" sz="2400" b="1" dirty="0" smtClean="0">
                <a:latin typeface="Palatino Linotype" pitchFamily="18" charset="0"/>
              </a:rPr>
              <a:t> = </a:t>
            </a:r>
            <a:r>
              <a:rPr lang="el-GR" sz="2400" b="1" dirty="0" smtClean="0">
                <a:latin typeface="Palatino Linotype" pitchFamily="18" charset="0"/>
              </a:rPr>
              <a:t>γ</a:t>
            </a:r>
            <a:r>
              <a:rPr lang="fr-FR" sz="2400" b="1" baseline="-25000" dirty="0" smtClean="0">
                <a:latin typeface="Palatino Linotype" pitchFamily="18" charset="0"/>
              </a:rPr>
              <a:t>SL</a:t>
            </a:r>
            <a:r>
              <a:rPr lang="fr-FR" sz="2400" b="1" dirty="0" smtClean="0">
                <a:latin typeface="Palatino Linotype" pitchFamily="18" charset="0"/>
              </a:rPr>
              <a:t> + </a:t>
            </a:r>
            <a:r>
              <a:rPr lang="el-GR" sz="2400" b="1" dirty="0" smtClean="0">
                <a:latin typeface="Palatino Linotype" pitchFamily="18" charset="0"/>
              </a:rPr>
              <a:t>γ</a:t>
            </a:r>
            <a:r>
              <a:rPr lang="fr-FR" sz="2400" b="1" baseline="-25000" dirty="0" smtClean="0">
                <a:latin typeface="Palatino Linotype" pitchFamily="18" charset="0"/>
              </a:rPr>
              <a:t>LA</a:t>
            </a:r>
            <a:r>
              <a:rPr lang="fr-FR" sz="2400" b="1" dirty="0" smtClean="0">
                <a:latin typeface="Palatino Linotype" pitchFamily="18" charset="0"/>
              </a:rPr>
              <a:t> Cos </a:t>
            </a:r>
            <a:r>
              <a:rPr lang="el-GR" sz="2400" b="1" dirty="0" smtClean="0">
                <a:latin typeface="Palatino Linotype" pitchFamily="18" charset="0"/>
              </a:rPr>
              <a:t>θ</a:t>
            </a:r>
            <a:r>
              <a:rPr lang="fr-FR" sz="2400" b="1" dirty="0" smtClean="0">
                <a:latin typeface="Palatino Linotype" pitchFamily="18" charset="0"/>
              </a:rPr>
              <a:t>.</a:t>
            </a:r>
          </a:p>
          <a:p>
            <a:pPr marL="342900" indent="-342900"/>
            <a:endParaRPr lang="fr-FR" sz="2400" b="1" u="sng" dirty="0" smtClean="0">
              <a:solidFill>
                <a:srgbClr val="7030A0"/>
              </a:solidFill>
              <a:latin typeface="Palatino Linotype" pitchFamily="18" charset="0"/>
            </a:endParaRPr>
          </a:p>
          <a:p>
            <a:pPr marL="342900" indent="-342900">
              <a:buBlip>
                <a:blip r:embed="rId2"/>
              </a:buBlip>
            </a:pPr>
            <a:r>
              <a:rPr lang="fr-FR" sz="2400" b="1" u="sng" dirty="0" smtClean="0">
                <a:solidFill>
                  <a:srgbClr val="7030A0"/>
                </a:solidFill>
                <a:latin typeface="Palatino Linotype" pitchFamily="18" charset="0"/>
              </a:rPr>
              <a:t>Travail d’adhésion:</a:t>
            </a:r>
          </a:p>
          <a:p>
            <a:pPr marL="342900" indent="-342900"/>
            <a:r>
              <a:rPr lang="fr-FR" sz="2400" b="1" dirty="0" smtClean="0">
                <a:latin typeface="Palatino Linotype" pitchFamily="18" charset="0"/>
              </a:rPr>
              <a:t>W</a:t>
            </a:r>
            <a:r>
              <a:rPr lang="fr-FR" sz="2400" b="1" baseline="-25000" dirty="0" smtClean="0">
                <a:latin typeface="Palatino Linotype" pitchFamily="18" charset="0"/>
              </a:rPr>
              <a:t>SL </a:t>
            </a:r>
            <a:r>
              <a:rPr lang="fr-FR" sz="2400" b="1" dirty="0" smtClean="0">
                <a:latin typeface="Palatino Linotype" pitchFamily="18" charset="0"/>
              </a:rPr>
              <a:t>= </a:t>
            </a:r>
            <a:r>
              <a:rPr lang="el-GR" sz="2400" b="1" dirty="0" smtClean="0">
                <a:latin typeface="Palatino Linotype" pitchFamily="18" charset="0"/>
              </a:rPr>
              <a:t>γ</a:t>
            </a:r>
            <a:r>
              <a:rPr lang="fr-FR" sz="2400" b="1" baseline="-25000" dirty="0" smtClean="0">
                <a:latin typeface="Palatino Linotype" pitchFamily="18" charset="0"/>
              </a:rPr>
              <a:t>LA</a:t>
            </a:r>
            <a:r>
              <a:rPr lang="fr-FR" sz="2400" b="1" dirty="0" smtClean="0">
                <a:latin typeface="Palatino Linotype" pitchFamily="18" charset="0"/>
              </a:rPr>
              <a:t> (1+Cos </a:t>
            </a:r>
            <a:r>
              <a:rPr lang="el-GR" sz="2400" b="1" dirty="0" smtClean="0">
                <a:latin typeface="Palatino Linotype" pitchFamily="18" charset="0"/>
              </a:rPr>
              <a:t>θ</a:t>
            </a:r>
            <a:r>
              <a:rPr lang="fr-FR" sz="2400" b="1" dirty="0" smtClean="0">
                <a:latin typeface="Palatino Linotype" pitchFamily="18" charset="0"/>
              </a:rPr>
              <a:t>)</a:t>
            </a:r>
          </a:p>
          <a:p>
            <a:pPr lvl="0"/>
            <a:r>
              <a:rPr lang="fr-FR" sz="2400" dirty="0" smtClean="0">
                <a:latin typeface="Palatino Linotype" pitchFamily="18" charset="0"/>
              </a:rPr>
              <a:t>Si W</a:t>
            </a:r>
            <a:r>
              <a:rPr lang="fr-FR" sz="2400" baseline="-25000" dirty="0" smtClean="0">
                <a:latin typeface="Palatino Linotype" pitchFamily="18" charset="0"/>
              </a:rPr>
              <a:t>SL </a:t>
            </a:r>
            <a:r>
              <a:rPr lang="fr-FR" sz="2400" dirty="0" smtClean="0">
                <a:latin typeface="Palatino Linotype" pitchFamily="18" charset="0"/>
              </a:rPr>
              <a:t>&lt;</a:t>
            </a:r>
            <a:r>
              <a:rPr lang="fr-FR" sz="2400" b="1" dirty="0" smtClean="0">
                <a:latin typeface="Palatino Linotype" pitchFamily="18" charset="0"/>
              </a:rPr>
              <a:t> </a:t>
            </a:r>
            <a:r>
              <a:rPr lang="el-GR" sz="2400" b="1" dirty="0" smtClean="0">
                <a:latin typeface="Palatino Linotype" pitchFamily="18" charset="0"/>
              </a:rPr>
              <a:t>γ</a:t>
            </a:r>
            <a:r>
              <a:rPr lang="fr-FR" sz="2400" baseline="-25000" dirty="0" smtClean="0">
                <a:latin typeface="Palatino Linotype" pitchFamily="18" charset="0"/>
              </a:rPr>
              <a:t> LA  </a:t>
            </a:r>
            <a:r>
              <a:rPr lang="fr-FR" sz="2400" dirty="0" smtClean="0">
                <a:latin typeface="Palatino Linotype" pitchFamily="18" charset="0"/>
              </a:rPr>
              <a:t> =&gt; </a:t>
            </a:r>
            <a:r>
              <a:rPr lang="el-GR" sz="2400" b="1" dirty="0" smtClean="0">
                <a:latin typeface="Palatino Linotype" pitchFamily="18" charset="0"/>
              </a:rPr>
              <a:t>θ </a:t>
            </a:r>
            <a:r>
              <a:rPr lang="fr-FR" sz="2400" dirty="0" smtClean="0">
                <a:latin typeface="Palatino Linotype" pitchFamily="18" charset="0"/>
              </a:rPr>
              <a:t>&gt; 90° (mouillage nul).</a:t>
            </a:r>
          </a:p>
          <a:p>
            <a:pPr lvl="0"/>
            <a:r>
              <a:rPr lang="fr-FR" sz="2400" dirty="0" smtClean="0">
                <a:latin typeface="Palatino Linotype" pitchFamily="18" charset="0"/>
              </a:rPr>
              <a:t>Si W</a:t>
            </a:r>
            <a:r>
              <a:rPr lang="fr-FR" sz="2400" baseline="-25000" dirty="0" smtClean="0">
                <a:latin typeface="Palatino Linotype" pitchFamily="18" charset="0"/>
              </a:rPr>
              <a:t>SL </a:t>
            </a:r>
            <a:r>
              <a:rPr lang="fr-FR" sz="2400" dirty="0" smtClean="0">
                <a:latin typeface="Palatino Linotype" pitchFamily="18" charset="0"/>
              </a:rPr>
              <a:t>= </a:t>
            </a:r>
            <a:r>
              <a:rPr lang="fr-FR" sz="2400" b="1" dirty="0" smtClean="0">
                <a:latin typeface="Palatino Linotype" pitchFamily="18" charset="0"/>
              </a:rPr>
              <a:t> </a:t>
            </a:r>
            <a:r>
              <a:rPr lang="el-GR" sz="2400" b="1" dirty="0" smtClean="0">
                <a:latin typeface="Palatino Linotype" pitchFamily="18" charset="0"/>
              </a:rPr>
              <a:t>γ</a:t>
            </a:r>
            <a:r>
              <a:rPr lang="fr-FR" sz="2400" baseline="-25000" dirty="0" smtClean="0">
                <a:latin typeface="Palatino Linotype" pitchFamily="18" charset="0"/>
              </a:rPr>
              <a:t> LA  </a:t>
            </a:r>
            <a:r>
              <a:rPr lang="fr-FR" sz="2400" dirty="0" smtClean="0">
                <a:latin typeface="Palatino Linotype" pitchFamily="18" charset="0"/>
              </a:rPr>
              <a:t>=&gt; </a:t>
            </a:r>
            <a:r>
              <a:rPr lang="fr-FR" sz="2400" baseline="-25000" dirty="0" smtClean="0">
                <a:latin typeface="Palatino Linotype" pitchFamily="18" charset="0"/>
              </a:rPr>
              <a:t> </a:t>
            </a:r>
            <a:r>
              <a:rPr lang="fr-FR" sz="2400" dirty="0" smtClean="0">
                <a:latin typeface="Palatino Linotype" pitchFamily="18" charset="0"/>
              </a:rPr>
              <a:t>Cos</a:t>
            </a:r>
            <a:r>
              <a:rPr lang="el-GR" sz="2400" b="1" dirty="0" smtClean="0">
                <a:latin typeface="Palatino Linotype" pitchFamily="18" charset="0"/>
              </a:rPr>
              <a:t> θ</a:t>
            </a:r>
            <a:r>
              <a:rPr lang="fr-FR" sz="2400" baseline="-25000" dirty="0" smtClean="0">
                <a:latin typeface="Palatino Linotype" pitchFamily="18" charset="0"/>
              </a:rPr>
              <a:t>  </a:t>
            </a:r>
            <a:r>
              <a:rPr lang="fr-FR" sz="2400" dirty="0" smtClean="0">
                <a:latin typeface="Palatino Linotype" pitchFamily="18" charset="0"/>
              </a:rPr>
              <a:t>= 0 et </a:t>
            </a:r>
            <a:r>
              <a:rPr lang="el-GR" sz="2400" b="1" dirty="0" smtClean="0">
                <a:latin typeface="Palatino Linotype" pitchFamily="18" charset="0"/>
              </a:rPr>
              <a:t>θ</a:t>
            </a:r>
            <a:r>
              <a:rPr lang="fr-FR" sz="2400" dirty="0" smtClean="0">
                <a:latin typeface="Palatino Linotype" pitchFamily="18" charset="0"/>
              </a:rPr>
              <a:t> = 90° (mouillage imparfait).</a:t>
            </a:r>
          </a:p>
          <a:p>
            <a:pPr lvl="0"/>
            <a:r>
              <a:rPr lang="fr-FR" sz="2400" dirty="0" smtClean="0">
                <a:latin typeface="Palatino Linotype" pitchFamily="18" charset="0"/>
              </a:rPr>
              <a:t>Si  W</a:t>
            </a:r>
            <a:r>
              <a:rPr lang="fr-FR" sz="2400" baseline="-25000" dirty="0" smtClean="0">
                <a:latin typeface="Palatino Linotype" pitchFamily="18" charset="0"/>
              </a:rPr>
              <a:t>SL</a:t>
            </a:r>
            <a:r>
              <a:rPr lang="fr-FR" sz="2400" b="1" dirty="0" smtClean="0">
                <a:latin typeface="Palatino Linotype" pitchFamily="18" charset="0"/>
              </a:rPr>
              <a:t> &gt; </a:t>
            </a:r>
            <a:r>
              <a:rPr lang="el-GR" sz="2400" b="1" dirty="0" smtClean="0">
                <a:latin typeface="Palatino Linotype" pitchFamily="18" charset="0"/>
              </a:rPr>
              <a:t>γ</a:t>
            </a:r>
            <a:r>
              <a:rPr lang="fr-FR" sz="2400" baseline="-25000" dirty="0" smtClean="0">
                <a:latin typeface="Palatino Linotype" pitchFamily="18" charset="0"/>
              </a:rPr>
              <a:t>LA</a:t>
            </a:r>
            <a:r>
              <a:rPr lang="fr-FR" sz="2400" dirty="0" smtClean="0">
                <a:latin typeface="Palatino Linotype" pitchFamily="18" charset="0"/>
              </a:rPr>
              <a:t>   =&gt; Cos</a:t>
            </a:r>
            <a:r>
              <a:rPr lang="el-GR" sz="2400" b="1" dirty="0" smtClean="0">
                <a:latin typeface="Palatino Linotype" pitchFamily="18" charset="0"/>
              </a:rPr>
              <a:t> θ</a:t>
            </a:r>
            <a:r>
              <a:rPr lang="fr-FR" sz="2400" baseline="-25000" dirty="0" smtClean="0">
                <a:latin typeface="Palatino Linotype" pitchFamily="18" charset="0"/>
              </a:rPr>
              <a:t>  </a:t>
            </a:r>
            <a:r>
              <a:rPr lang="fr-FR" sz="2400" dirty="0" smtClean="0">
                <a:latin typeface="Palatino Linotype" pitchFamily="18" charset="0"/>
              </a:rPr>
              <a:t> ≥1 et </a:t>
            </a:r>
            <a:r>
              <a:rPr lang="el-GR" sz="2400" b="1" dirty="0" smtClean="0">
                <a:latin typeface="Palatino Linotype" pitchFamily="18" charset="0"/>
              </a:rPr>
              <a:t>θ</a:t>
            </a:r>
            <a:r>
              <a:rPr lang="fr-FR" sz="2400" dirty="0" smtClean="0">
                <a:latin typeface="Palatino Linotype" pitchFamily="18" charset="0"/>
              </a:rPr>
              <a:t> ≤ 0° (mouillage parfait).</a:t>
            </a:r>
          </a:p>
          <a:p>
            <a:endParaRPr lang="fr-FR" sz="24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3" y="4071942"/>
            <a:ext cx="6876513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428604"/>
            <a:ext cx="871543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400" dirty="0" smtClean="0">
              <a:latin typeface="Palatino Linotype" pitchFamily="18" charset="0"/>
            </a:endParaRPr>
          </a:p>
          <a:p>
            <a:pPr>
              <a:buBlip>
                <a:blip r:embed="rId2"/>
              </a:buBlip>
            </a:pPr>
            <a:r>
              <a:rPr lang="fr-FR" sz="2400" dirty="0" smtClean="0">
                <a:latin typeface="Palatino Linotype" pitchFamily="18" charset="0"/>
              </a:rPr>
              <a:t>Mauvais mouillage =&gt; flottation  des particules solides à la surface du liquide.</a:t>
            </a:r>
          </a:p>
          <a:p>
            <a:pPr>
              <a:buBlip>
                <a:blip r:embed="rId2"/>
              </a:buBlip>
            </a:pPr>
            <a:r>
              <a:rPr lang="fr-FR" sz="2400" dirty="0" smtClean="0">
                <a:latin typeface="Palatino Linotype" pitchFamily="18" charset="0"/>
              </a:rPr>
              <a:t>Mouillage </a:t>
            </a:r>
            <a:r>
              <a:rPr lang="fr-FR" sz="2400" dirty="0">
                <a:latin typeface="Palatino Linotype" pitchFamily="18" charset="0"/>
              </a:rPr>
              <a:t>dépend essentiellement de la valeur de la tension superficielle du </a:t>
            </a:r>
            <a:r>
              <a:rPr lang="fr-FR" sz="2400" dirty="0" smtClean="0">
                <a:latin typeface="Palatino Linotype" pitchFamily="18" charset="0"/>
              </a:rPr>
              <a:t>liquide. </a:t>
            </a:r>
          </a:p>
          <a:p>
            <a:pPr>
              <a:buBlip>
                <a:blip r:embed="rId2"/>
              </a:buBlip>
            </a:pPr>
            <a:r>
              <a:rPr lang="fr-FR" sz="2400" dirty="0" smtClean="0">
                <a:latin typeface="Palatino Linotype" pitchFamily="18" charset="0"/>
              </a:rPr>
              <a:t>Plus la tension superficielle du liquide est faible  et  plus le mouillage est  plus parfait .</a:t>
            </a:r>
          </a:p>
          <a:p>
            <a:pPr>
              <a:buBlip>
                <a:blip r:embed="rId2"/>
              </a:buBlip>
            </a:pPr>
            <a:r>
              <a:rPr lang="fr-FR" sz="2400" dirty="0" smtClean="0">
                <a:latin typeface="Palatino Linotype" pitchFamily="18" charset="0"/>
              </a:rPr>
              <a:t> =&gt; ajout d’agents mouillants capables d’abaisser </a:t>
            </a:r>
            <a:r>
              <a:rPr lang="el-GR" sz="2400" b="1" dirty="0" smtClean="0">
                <a:latin typeface="Palatino Linotype" pitchFamily="18" charset="0"/>
              </a:rPr>
              <a:t>γ</a:t>
            </a:r>
            <a:r>
              <a:rPr lang="fr-FR" sz="2400" baseline="-25000" dirty="0" smtClean="0">
                <a:latin typeface="Palatino Linotype" pitchFamily="18" charset="0"/>
              </a:rPr>
              <a:t> LA </a:t>
            </a:r>
            <a:r>
              <a:rPr lang="fr-FR" sz="2400" dirty="0" smtClean="0">
                <a:latin typeface="Palatino Linotype" pitchFamily="18" charset="0"/>
              </a:rPr>
              <a:t> (tensioactifs) et donc  favoriser le mouillage .</a:t>
            </a:r>
          </a:p>
          <a:p>
            <a:endParaRPr lang="fr-FR" dirty="0" smtClean="0">
              <a:latin typeface="Palatino Linotyp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5720" y="0"/>
            <a:ext cx="885828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fr-FR" sz="2400" b="1" u="sng" dirty="0" smtClean="0">
              <a:solidFill>
                <a:srgbClr val="0070C0"/>
              </a:solidFill>
              <a:latin typeface="Palatino Linotype" pitchFamily="18" charset="0"/>
            </a:endParaRPr>
          </a:p>
          <a:p>
            <a:r>
              <a:rPr lang="fr-FR" sz="2400" b="1" u="sng" dirty="0" smtClean="0">
                <a:solidFill>
                  <a:srgbClr val="0070C0"/>
                </a:solidFill>
                <a:latin typeface="Palatino Linotype" pitchFamily="18" charset="0"/>
              </a:rPr>
              <a:t>2. CROISSANCE DES CRISTAUX : </a:t>
            </a:r>
            <a:r>
              <a:rPr lang="fr-FR" sz="2400" b="1" u="sng" dirty="0" smtClean="0">
                <a:solidFill>
                  <a:srgbClr val="FF0066"/>
                </a:solidFill>
                <a:latin typeface="Palatino Linotype" pitchFamily="18" charset="0"/>
              </a:rPr>
              <a:t>« Maturation d’Oswald » </a:t>
            </a:r>
            <a:r>
              <a:rPr lang="fr-FR" sz="2400" dirty="0" smtClean="0">
                <a:latin typeface="Palatino Linotype" pitchFamily="18" charset="0"/>
              </a:rPr>
              <a:t>Croissance des plus  grosses particules aux dépend des plus petites</a:t>
            </a:r>
          </a:p>
          <a:p>
            <a:pPr lvl="1"/>
            <a:endParaRPr lang="fr-FR" sz="2400" dirty="0">
              <a:solidFill>
                <a:srgbClr val="00B050"/>
              </a:solidFill>
              <a:latin typeface="Palatino Linotype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fr-FR" sz="2400" dirty="0" smtClean="0">
                <a:solidFill>
                  <a:srgbClr val="00B050"/>
                </a:solidFill>
                <a:latin typeface="Palatino Linotype" pitchFamily="18" charset="0"/>
              </a:rPr>
              <a:t>  </a:t>
            </a:r>
            <a:r>
              <a:rPr lang="fr-FR" sz="2400" u="sng" dirty="0">
                <a:solidFill>
                  <a:srgbClr val="00B050"/>
                </a:solidFill>
                <a:latin typeface="Palatino Linotype" pitchFamily="18" charset="0"/>
              </a:rPr>
              <a:t>P</a:t>
            </a:r>
            <a:r>
              <a:rPr lang="fr-FR" sz="2400" u="sng" dirty="0" smtClean="0">
                <a:solidFill>
                  <a:srgbClr val="00B050"/>
                </a:solidFill>
                <a:latin typeface="Palatino Linotype" pitchFamily="18" charset="0"/>
              </a:rPr>
              <a:t>rincipales </a:t>
            </a:r>
            <a:r>
              <a:rPr lang="fr-FR" sz="2400" u="sng" dirty="0">
                <a:solidFill>
                  <a:srgbClr val="00B050"/>
                </a:solidFill>
                <a:latin typeface="Palatino Linotype" pitchFamily="18" charset="0"/>
              </a:rPr>
              <a:t>causes </a:t>
            </a:r>
            <a:r>
              <a:rPr lang="fr-FR" sz="2400" u="sng" dirty="0" smtClean="0">
                <a:solidFill>
                  <a:srgbClr val="00B050"/>
                </a:solidFill>
                <a:latin typeface="Palatino Linotype" pitchFamily="18" charset="0"/>
              </a:rPr>
              <a:t> :</a:t>
            </a:r>
            <a:endParaRPr lang="fr-FR" sz="2400" u="sng" dirty="0">
              <a:latin typeface="Palatino Linotype" pitchFamily="18" charset="0"/>
            </a:endParaRPr>
          </a:p>
          <a:p>
            <a:pPr>
              <a:buBlip>
                <a:blip r:embed="rId2"/>
              </a:buBlip>
            </a:pPr>
            <a:r>
              <a:rPr lang="fr-FR" sz="2400" dirty="0" smtClean="0">
                <a:latin typeface="Palatino Linotype" pitchFamily="18" charset="0"/>
              </a:rPr>
              <a:t> Les </a:t>
            </a:r>
            <a:r>
              <a:rPr lang="fr-FR" sz="2400" dirty="0">
                <a:latin typeface="Palatino Linotype" pitchFamily="18" charset="0"/>
              </a:rPr>
              <a:t>changements de température </a:t>
            </a:r>
            <a:r>
              <a:rPr lang="fr-FR" sz="2400" dirty="0" smtClean="0">
                <a:latin typeface="Palatino Linotype" pitchFamily="18" charset="0"/>
              </a:rPr>
              <a:t>et de pH pendant </a:t>
            </a:r>
            <a:r>
              <a:rPr lang="fr-FR" sz="2400" dirty="0">
                <a:latin typeface="Palatino Linotype" pitchFamily="18" charset="0"/>
              </a:rPr>
              <a:t>le </a:t>
            </a:r>
            <a:r>
              <a:rPr lang="fr-FR" sz="2400" dirty="0" smtClean="0">
                <a:latin typeface="Palatino Linotype" pitchFamily="18" charset="0"/>
              </a:rPr>
              <a:t>stockage.</a:t>
            </a:r>
          </a:p>
          <a:p>
            <a:pPr>
              <a:buBlip>
                <a:blip r:embed="rId2"/>
              </a:buBlip>
            </a:pPr>
            <a:r>
              <a:rPr lang="fr-FR" sz="2400" dirty="0" smtClean="0">
                <a:latin typeface="Palatino Linotype" pitchFamily="18" charset="0"/>
              </a:rPr>
              <a:t> Changement de la forme cristalline (polymorphisme).</a:t>
            </a:r>
          </a:p>
          <a:p>
            <a:pPr>
              <a:buBlip>
                <a:blip r:embed="rId2"/>
              </a:buBlip>
            </a:pPr>
            <a:r>
              <a:rPr lang="fr-FR" sz="2400" dirty="0" smtClean="0">
                <a:latin typeface="Palatino Linotype" pitchFamily="18" charset="0"/>
              </a:rPr>
              <a:t>Distribution granulométrique</a:t>
            </a:r>
          </a:p>
          <a:p>
            <a:r>
              <a:rPr lang="fr-FR" sz="2400" dirty="0" smtClean="0">
                <a:latin typeface="Palatino Linotype" pitchFamily="18" charset="0"/>
              </a:rPr>
              <a:t> hétérogène.</a:t>
            </a:r>
          </a:p>
          <a:p>
            <a:endParaRPr lang="fr-FR" sz="2400" dirty="0" smtClean="0">
              <a:latin typeface="Palatino Linotype" pitchFamily="18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fr-FR" sz="2400" u="sng" dirty="0" smtClean="0">
                <a:solidFill>
                  <a:srgbClr val="00B050"/>
                </a:solidFill>
                <a:latin typeface="Palatino Linotype" pitchFamily="18" charset="0"/>
              </a:rPr>
              <a:t>Conséquences:</a:t>
            </a:r>
            <a:endParaRPr lang="fr-FR" sz="2400" u="sng" dirty="0" smtClean="0">
              <a:latin typeface="Palatino Linotype" pitchFamily="18" charset="0"/>
            </a:endParaRPr>
          </a:p>
          <a:p>
            <a:pPr lvl="0">
              <a:buBlip>
                <a:blip r:embed="rId2"/>
              </a:buBlip>
            </a:pPr>
            <a:r>
              <a:rPr lang="fr-FR" sz="2400" dirty="0" smtClean="0">
                <a:latin typeface="Palatino Linotype" pitchFamily="18" charset="0"/>
              </a:rPr>
              <a:t> Modification des propriétés d’écoulement (diminution de la facilité d’injection des préparations parentérales, formation de sédiments durs ).</a:t>
            </a:r>
          </a:p>
          <a:p>
            <a:pPr lvl="0">
              <a:buBlip>
                <a:blip r:embed="rId2"/>
              </a:buBlip>
            </a:pPr>
            <a:r>
              <a:rPr lang="fr-FR" sz="2400" dirty="0" smtClean="0">
                <a:latin typeface="Palatino Linotype" pitchFamily="18" charset="0"/>
              </a:rPr>
              <a:t>Modification de la granulométrique =&gt;modification de la vitesse de dissolution =&gt; modification la biodisponibilité.</a:t>
            </a:r>
          </a:p>
          <a:p>
            <a:pPr>
              <a:buBlip>
                <a:blip r:embed="rId2"/>
              </a:buBlip>
            </a:pPr>
            <a:endParaRPr lang="fr-FR" sz="2400" dirty="0" smtClean="0">
              <a:latin typeface="Palatino Linotype" pitchFamily="18" charset="0"/>
            </a:endParaRPr>
          </a:p>
          <a:p>
            <a:pPr>
              <a:buFontTx/>
              <a:buChar char="-"/>
            </a:pPr>
            <a:endParaRPr lang="fr-FR" sz="2400" dirty="0">
              <a:latin typeface="Palatino Linotype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3357562"/>
            <a:ext cx="3030752" cy="1376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2238703</TotalTime>
  <Words>1849</Words>
  <Application>Microsoft Office PowerPoint</Application>
  <PresentationFormat>Affichage à l'écran (4:3)</PresentationFormat>
  <Paragraphs>370</Paragraphs>
  <Slides>37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37</vt:i4>
      </vt:variant>
    </vt:vector>
  </HeadingPairs>
  <TitlesOfParts>
    <vt:vector size="38" baseType="lpstr">
      <vt:lpstr>Capitaux</vt:lpstr>
      <vt:lpstr>LES SUSPENSIONS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  <vt:lpstr>Diapositive 28</vt:lpstr>
      <vt:lpstr>Diapositive 29</vt:lpstr>
      <vt:lpstr>Diapositive 30</vt:lpstr>
      <vt:lpstr>Diapositive 31</vt:lpstr>
      <vt:lpstr>Diapositive 32</vt:lpstr>
      <vt:lpstr>Diapositive 33</vt:lpstr>
      <vt:lpstr>Diapositive 34</vt:lpstr>
      <vt:lpstr>Diapositive 35</vt:lpstr>
      <vt:lpstr>Diapositive 36</vt:lpstr>
      <vt:lpstr>Diapositive 37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suspensions</dc:title>
  <dc:creator>hamid</dc:creator>
  <cp:lastModifiedBy>hamid</cp:lastModifiedBy>
  <cp:revision>296</cp:revision>
  <dcterms:created xsi:type="dcterms:W3CDTF">2012-04-05T13:15:47Z</dcterms:created>
  <dcterms:modified xsi:type="dcterms:W3CDTF">2014-11-24T08:56:42Z</dcterms:modified>
</cp:coreProperties>
</file>