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B954-0142-4D7F-AE4F-2D16764BBF8C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0F577-E295-4AA0-8ACA-E49CFAB7B19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Expectoration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FF0000"/>
                </a:solidFill>
              </a:rPr>
              <a:t>Expectoration</a:t>
            </a:r>
            <a:r>
              <a:rPr lang="fr-FR" dirty="0" err="1" smtClean="0"/>
              <a:t>:sécrétions</a:t>
            </a:r>
            <a:r>
              <a:rPr lang="fr-FR" dirty="0" smtClean="0"/>
              <a:t> anormales provenant de l’appareil respiratoire malade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- Origine sous glottique par l’effort de toux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- Expectorée sous forme de crachats que le malade peut récolter dans un verre transparent permettant la quantification de son volume.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Analyse sémiologique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Chronologie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Date d’apparition : ancienne ou récente 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Horaire : diurne ou prédominance matinale 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Circonstance de survenue spontanée ou provoquée par certaines positions ou effort </a:t>
            </a:r>
          </a:p>
          <a:p>
            <a:r>
              <a:rPr lang="fr-FR" b="1" dirty="0" smtClean="0"/>
              <a:t>Caractères </a:t>
            </a:r>
          </a:p>
          <a:p>
            <a:pPr>
              <a:buNone/>
            </a:pPr>
            <a:r>
              <a:rPr lang="fr-FR" b="1" dirty="0" smtClean="0"/>
              <a:t> 1) Abondance </a:t>
            </a:r>
            <a:r>
              <a:rPr lang="fr-FR" dirty="0" smtClean="0"/>
              <a:t>: quelques crachats à la vomique</a:t>
            </a:r>
            <a:endParaRPr lang="fr-F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Analyse sémiologique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/>
              <a:t>2) Aspect 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Blanche ou grisâtre ,épaisse , muqueuse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- Jaunâtre : </a:t>
            </a:r>
            <a:r>
              <a:rPr lang="fr-FR" dirty="0" err="1" smtClean="0"/>
              <a:t>mucopurulente</a:t>
            </a:r>
            <a:r>
              <a:rPr lang="fr-FR" dirty="0" smtClean="0"/>
              <a:t>  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Verte : purulente 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Rouge sanglante et aérée ; hémoptysie 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Rouge brunâtre ou noirâtre; rouillée </a:t>
            </a:r>
            <a:r>
              <a:rPr lang="fr-FR" dirty="0" err="1" smtClean="0"/>
              <a:t>hémoptoïque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b="1" dirty="0" smtClean="0"/>
              <a:t>3) Odeur : </a:t>
            </a:r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- </a:t>
            </a:r>
            <a:r>
              <a:rPr lang="fr-FR" dirty="0" smtClean="0"/>
              <a:t>Nulle ou fétide ( infection à germes anaérobies )</a:t>
            </a:r>
            <a:endParaRPr lang="fr-F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Valeur sémiologique et orientation </a:t>
            </a:r>
            <a:r>
              <a:rPr lang="fr-FR" dirty="0" err="1" smtClean="0"/>
              <a:t>diag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Symptôme banal, expectoration peut être décrite </a:t>
            </a:r>
          </a:p>
          <a:p>
            <a:r>
              <a:rPr lang="fr-FR" sz="2800" b="1" dirty="0" smtClean="0"/>
              <a:t>Expectoration de la dilatation des bronches ( DDB )</a:t>
            </a:r>
          </a:p>
          <a:p>
            <a:pPr>
              <a:buNone/>
            </a:pPr>
            <a:r>
              <a:rPr lang="fr-FR" sz="2800" b="1" dirty="0" smtClean="0"/>
              <a:t> - </a:t>
            </a:r>
            <a:r>
              <a:rPr lang="fr-FR" sz="2800" dirty="0" smtClean="0"/>
              <a:t>Chronique et matinale , provoquée par les changements de position , </a:t>
            </a:r>
            <a:r>
              <a:rPr lang="fr-FR" sz="2800" dirty="0" err="1" smtClean="0"/>
              <a:t>mucopurulente</a:t>
            </a:r>
            <a:r>
              <a:rPr lang="fr-FR" sz="2800" dirty="0" smtClean="0"/>
              <a:t> et très abondante .</a:t>
            </a:r>
          </a:p>
          <a:p>
            <a:r>
              <a:rPr lang="fr-FR" sz="2600" b="1" dirty="0" smtClean="0"/>
              <a:t>Expectoration de la pneumonie franche lobaire aigue </a:t>
            </a:r>
            <a:r>
              <a:rPr lang="fr-FR" sz="2800" dirty="0" smtClean="0"/>
              <a:t> </a:t>
            </a:r>
          </a:p>
          <a:p>
            <a:pPr>
              <a:buNone/>
            </a:pPr>
            <a:r>
              <a:rPr lang="fr-FR" sz="2800" b="1" dirty="0"/>
              <a:t> </a:t>
            </a:r>
            <a:r>
              <a:rPr lang="fr-FR" sz="2800" b="1" dirty="0" smtClean="0"/>
              <a:t>- </a:t>
            </a:r>
            <a:r>
              <a:rPr lang="fr-FR" sz="2800" dirty="0" smtClean="0"/>
              <a:t>Peu abondante de couleur rouille , visqueuse avec fièvre frissons et point de côté .</a:t>
            </a:r>
            <a:endParaRPr lang="fr-FR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Valeur sémiologique et orientation </a:t>
            </a:r>
            <a:r>
              <a:rPr lang="fr-FR" dirty="0" err="1" smtClean="0"/>
              <a:t>diag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smtClean="0"/>
              <a:t>Expectoration de l’asthme </a:t>
            </a:r>
          </a:p>
          <a:p>
            <a:pPr>
              <a:buNone/>
            </a:pPr>
            <a:r>
              <a:rPr lang="fr-FR" sz="2800" b="1" dirty="0" smtClean="0"/>
              <a:t> - </a:t>
            </a:r>
            <a:r>
              <a:rPr lang="fr-FR" sz="2800" dirty="0" smtClean="0"/>
              <a:t>Expectoration aigue muqueuse abondante qui termine une grande crise d’essoufflement avec sifflements expiratoires </a:t>
            </a:r>
          </a:p>
          <a:p>
            <a:r>
              <a:rPr lang="fr-FR" sz="2800" b="1" dirty="0" smtClean="0"/>
              <a:t>Expectoration de l’</a:t>
            </a:r>
            <a:r>
              <a:rPr lang="fr-FR" sz="2800" b="1" dirty="0" err="1" smtClean="0"/>
              <a:t>oedème</a:t>
            </a:r>
            <a:r>
              <a:rPr lang="fr-FR" sz="2800" b="1" dirty="0" smtClean="0"/>
              <a:t> pulmonaire aigue </a:t>
            </a:r>
          </a:p>
          <a:p>
            <a:pPr>
              <a:buNone/>
            </a:pPr>
            <a:r>
              <a:rPr lang="fr-FR" sz="2800" b="1" dirty="0" smtClean="0"/>
              <a:t> - </a:t>
            </a:r>
            <a:r>
              <a:rPr lang="fr-FR" sz="2800" dirty="0" smtClean="0"/>
              <a:t>Expectoration aigue abondante rose saumonée accompagnant une crise de dyspnée croissante et angoissante chez un patient </a:t>
            </a:r>
            <a:r>
              <a:rPr lang="fr-FR" sz="2800" dirty="0" err="1" smtClean="0"/>
              <a:t>cardiopathe</a:t>
            </a:r>
            <a:r>
              <a:rPr lang="fr-FR" sz="2800" dirty="0" smtClean="0"/>
              <a:t> </a:t>
            </a:r>
            <a:endParaRPr lang="fr-FR" sz="28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Valeur sémiologique et orientation </a:t>
            </a:r>
            <a:r>
              <a:rPr lang="fr-FR" dirty="0" err="1" smtClean="0"/>
              <a:t>diag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800" b="1" dirty="0" smtClean="0"/>
              <a:t>Expectoration de la bronchite chronique </a:t>
            </a:r>
          </a:p>
          <a:p>
            <a:pPr>
              <a:buNone/>
            </a:pPr>
            <a:r>
              <a:rPr lang="fr-FR" sz="2800" b="1" dirty="0"/>
              <a:t> </a:t>
            </a:r>
            <a:r>
              <a:rPr lang="fr-FR" sz="2800" b="1" dirty="0" smtClean="0"/>
              <a:t>- </a:t>
            </a:r>
            <a:r>
              <a:rPr lang="fr-FR" sz="2800" dirty="0" smtClean="0"/>
              <a:t>Evolution depuis plusieurs années peu abondante et muqueuse , survenant chez un patient tabagique avec toux et expectoration plus de 3 mois par an plus de 2 années consécutives </a:t>
            </a:r>
          </a:p>
          <a:p>
            <a:pPr>
              <a:buNone/>
            </a:pPr>
            <a:r>
              <a:rPr lang="fr-FR" sz="2800" b="1" dirty="0"/>
              <a:t> </a:t>
            </a:r>
            <a:r>
              <a:rPr lang="fr-FR" sz="2800" b="1" dirty="0" smtClean="0"/>
              <a:t>- </a:t>
            </a:r>
            <a:r>
              <a:rPr lang="fr-FR" sz="2800" dirty="0" smtClean="0"/>
              <a:t>La modification de la toux et de l’expectoration doit faire rechercher un néo bronchique.  </a:t>
            </a:r>
            <a:br>
              <a:rPr lang="fr-FR" sz="2800" dirty="0" smtClean="0"/>
            </a:br>
            <a:endParaRPr lang="fr-FR" sz="2800" dirty="0" smtClean="0"/>
          </a:p>
          <a:p>
            <a:pPr algn="ctr">
              <a:buNone/>
            </a:pPr>
            <a:r>
              <a:rPr lang="fr-FR" sz="2800" b="1" dirty="0"/>
              <a:t> </a:t>
            </a:r>
            <a:r>
              <a:rPr lang="fr-FR" sz="2800" b="1" dirty="0" smtClean="0"/>
              <a:t> 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endParaRPr lang="fr-F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308</Words>
  <Application>Microsoft Office PowerPoint</Application>
  <PresentationFormat>Affichage à l'écran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Expectoration </vt:lpstr>
      <vt:lpstr>Diapositive 2</vt:lpstr>
      <vt:lpstr>Analyse sémiologique</vt:lpstr>
      <vt:lpstr>Analyse sémiologique</vt:lpstr>
      <vt:lpstr>Valeur sémiologique et orientation diag</vt:lpstr>
      <vt:lpstr>Valeur sémiologique et orientation diag</vt:lpstr>
      <vt:lpstr>Valeur sémiologique et orientation diag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Expectoration</dc:title>
  <dc:creator>Z800</dc:creator>
  <cp:lastModifiedBy>Z800</cp:lastModifiedBy>
  <cp:revision>4</cp:revision>
  <dcterms:created xsi:type="dcterms:W3CDTF">2015-03-03T16:53:08Z</dcterms:created>
  <dcterms:modified xsi:type="dcterms:W3CDTF">2015-03-03T17:33:03Z</dcterms:modified>
</cp:coreProperties>
</file>