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7" r:id="rId15"/>
    <p:sldId id="270" r:id="rId16"/>
    <p:sldId id="274" r:id="rId17"/>
    <p:sldId id="275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90" r:id="rId28"/>
    <p:sldId id="286" r:id="rId29"/>
    <p:sldId id="289" r:id="rId30"/>
    <p:sldId id="28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54" autoAdjust="0"/>
  </p:normalViewPr>
  <p:slideViewPr>
    <p:cSldViewPr>
      <p:cViewPr>
        <p:scale>
          <a:sx n="60" d="100"/>
          <a:sy n="6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6179-64CE-4214-98ED-2C84D3DE3D72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0C5B-594B-4BC9-893B-D103565773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phase biopharmaceutique d’un médicament précède l’absorption du principe actif à travers les membranes biologiques (muqueuse gastro-intestinale par exemple) qui permet à celui-ci de pénétrer dans la circulation systémique après passage dans le foie. La phase biopharmaceutique constitue la mise à disposition de l’organisme des principes actifs. Elle comprend une étape de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libération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qui a généralement lieu par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désagrégation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forme solide en particules de petite taille, suivie d’une étape de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dissolution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qui consiste en une dispersion d’un principe actif à l’état moléculaire en milieu aqueux, au site d’absorption. Le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temps de désagrégation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constitue l’un des essais à effectuer après la fabrication de comprimés ou de capsules.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0C5B-594B-4BC9-893B-D1035657734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EB31-09CF-4AAC-95C9-D938E953841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0C5B-594B-4BC9-893B-D1035657734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0C5B-594B-4BC9-893B-D1035657734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0C5B-594B-4BC9-893B-D1035657734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7BDE-97FA-43AE-9971-4B1F29CB73A5}" type="datetimeFigureOut">
              <a:rPr lang="fr-FR" smtClean="0"/>
              <a:pPr/>
              <a:t>22/04/2015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193B-FAA9-4360-A98F-4675CD85A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786058"/>
            <a:ext cx="8058152" cy="20288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FORMES A LIBERATION</a:t>
            </a:r>
            <a:br>
              <a:rPr lang="fr-FR" b="1" dirty="0"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latin typeface="Times New Roman" pitchFamily="18" charset="0"/>
                <a:cs typeface="Times New Roman" pitchFamily="18" charset="0"/>
              </a:rPr>
              <a:t>MODIFIEE POUR LA VOIE ORALE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7158" y="1000108"/>
            <a:ext cx="84296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LES FORMES PHARMACEUTIQUES NOUVELLES</a:t>
            </a:r>
            <a:endParaRPr lang="fr-FR" sz="36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929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INTÉRÊTS :</a:t>
            </a:r>
          </a:p>
          <a:p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fr-FR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Formes gastro résistantes: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Protection du principe actif contre une dégradation par les acides de l’estomac.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Protection de la muqueuse gastrique contre une irritation par le principe actif .</a:t>
            </a:r>
          </a:p>
          <a:p>
            <a:pPr>
              <a:buBlip>
                <a:blip r:embed="rId3"/>
              </a:buBlip>
            </a:pPr>
            <a:r>
              <a:rPr lang="fr-FR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Formes à libération ciblée  </a:t>
            </a:r>
            <a:r>
              <a:rPr lang="fr-FR" sz="2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(Forme à libération colonique):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Libération à un niveau déterminé du tractus gastro-intestinal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libération en fonction du pH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Traitement local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Traitement général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Absorption sélective de produits.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428604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PROCÉDÉS GALÉNIQUES POUR RÉALISATION:</a:t>
            </a:r>
          </a:p>
          <a:p>
            <a:pPr>
              <a:buBlip>
                <a:blip r:embed="rId2"/>
              </a:buBlip>
            </a:pPr>
            <a:endParaRPr lang="fr-FR" sz="24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Enrobage des comprimés  par un film gastro-résistant ( ou pH dépendant)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Remplissage des gélules par des microparticules (pellets) déjà recouvertes  par un film gastro-résistant.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Réalisation des comprimés MUPS (Multiple Unit Pellet System) contenant de nombreux pellets  gastro résistantes . Ces dernières sont rapidement libérées dans l’estomac et transportées jusqu’à l’intestin où le PA est libéré.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59067"/>
            <a:ext cx="7143800" cy="25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5" y="1357298"/>
            <a:ext cx="1500166" cy="1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FORMES À LIBÉRATION RALENTIE:</a:t>
            </a:r>
          </a:p>
          <a:p>
            <a:endParaRPr lang="fr-FR" sz="28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: Ph </a:t>
            </a:r>
            <a:r>
              <a:rPr lang="fr-FR" sz="28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« Type particulier de forme à libération modifiée se caractérisant par une vitesse de libération de la (ou des) substance(s) active(s) inférieure à celle qu’assurerait la forme à libération conventionnelle administrée par la même voie. »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libération prolongée est le résultat d’une formulation particulière et/ou d’un procédé de fabrication spécial.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50004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INTÉRETS: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Diminuer le nombre de prises quotidiennes.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Stabiliser les profils plasmatiques.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Diminuer les effets secondaires.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Accroître la période d’activité.</a:t>
            </a: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714348" y="4429132"/>
            <a:ext cx="31432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285984" y="6000768"/>
            <a:ext cx="50720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285984" y="3429000"/>
            <a:ext cx="47863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357422" y="4214818"/>
            <a:ext cx="47863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571604" y="300037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[PA]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143636" y="6286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rot="10800000">
            <a:off x="214282" y="3857628"/>
            <a:ext cx="428628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42844" y="400050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F . conventionnelle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142844" y="5214950"/>
            <a:ext cx="50006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0" y="5429264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F. à libération ralentie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4" name="Forme libre 33"/>
          <p:cNvSpPr/>
          <p:nvPr/>
        </p:nvSpPr>
        <p:spPr>
          <a:xfrm>
            <a:off x="2293034" y="3176953"/>
            <a:ext cx="4389120" cy="2801816"/>
          </a:xfrm>
          <a:custGeom>
            <a:avLst/>
            <a:gdLst>
              <a:gd name="connsiteX0" fmla="*/ 0 w 4389120"/>
              <a:gd name="connsiteY0" fmla="*/ 2801816 h 2801816"/>
              <a:gd name="connsiteX1" fmla="*/ 422031 w 4389120"/>
              <a:gd name="connsiteY1" fmla="*/ 1606062 h 2801816"/>
              <a:gd name="connsiteX2" fmla="*/ 745588 w 4389120"/>
              <a:gd name="connsiteY2" fmla="*/ 2337582 h 2801816"/>
              <a:gd name="connsiteX3" fmla="*/ 1139483 w 4389120"/>
              <a:gd name="connsiteY3" fmla="*/ 1184032 h 2801816"/>
              <a:gd name="connsiteX4" fmla="*/ 1477108 w 4389120"/>
              <a:gd name="connsiteY4" fmla="*/ 1985890 h 2801816"/>
              <a:gd name="connsiteX5" fmla="*/ 1828800 w 4389120"/>
              <a:gd name="connsiteY5" fmla="*/ 776069 h 2801816"/>
              <a:gd name="connsiteX6" fmla="*/ 2166424 w 4389120"/>
              <a:gd name="connsiteY6" fmla="*/ 1662333 h 2801816"/>
              <a:gd name="connsiteX7" fmla="*/ 2560320 w 4389120"/>
              <a:gd name="connsiteY7" fmla="*/ 354038 h 2801816"/>
              <a:gd name="connsiteX8" fmla="*/ 2883877 w 4389120"/>
              <a:gd name="connsiteY8" fmla="*/ 1352844 h 2801816"/>
              <a:gd name="connsiteX9" fmla="*/ 3263704 w 4389120"/>
              <a:gd name="connsiteY9" fmla="*/ 72684 h 2801816"/>
              <a:gd name="connsiteX10" fmla="*/ 3629464 w 4389120"/>
              <a:gd name="connsiteY10" fmla="*/ 1268438 h 2801816"/>
              <a:gd name="connsiteX11" fmla="*/ 3995224 w 4389120"/>
              <a:gd name="connsiteY11" fmla="*/ 2345 h 2801816"/>
              <a:gd name="connsiteX12" fmla="*/ 4389120 w 4389120"/>
              <a:gd name="connsiteY12" fmla="*/ 1254370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9120" h="2801816">
                <a:moveTo>
                  <a:pt x="0" y="2801816"/>
                </a:moveTo>
                <a:cubicBezTo>
                  <a:pt x="148883" y="2242625"/>
                  <a:pt x="297766" y="1683434"/>
                  <a:pt x="422031" y="1606062"/>
                </a:cubicBezTo>
                <a:cubicBezTo>
                  <a:pt x="546296" y="1528690"/>
                  <a:pt x="626013" y="2407920"/>
                  <a:pt x="745588" y="2337582"/>
                </a:cubicBezTo>
                <a:cubicBezTo>
                  <a:pt x="865163" y="2267244"/>
                  <a:pt x="1017563" y="1242647"/>
                  <a:pt x="1139483" y="1184032"/>
                </a:cubicBezTo>
                <a:cubicBezTo>
                  <a:pt x="1261403" y="1125417"/>
                  <a:pt x="1362222" y="2053884"/>
                  <a:pt x="1477108" y="1985890"/>
                </a:cubicBezTo>
                <a:cubicBezTo>
                  <a:pt x="1591994" y="1917896"/>
                  <a:pt x="1713914" y="829995"/>
                  <a:pt x="1828800" y="776069"/>
                </a:cubicBezTo>
                <a:cubicBezTo>
                  <a:pt x="1943686" y="722143"/>
                  <a:pt x="2044504" y="1732671"/>
                  <a:pt x="2166424" y="1662333"/>
                </a:cubicBezTo>
                <a:cubicBezTo>
                  <a:pt x="2288344" y="1591995"/>
                  <a:pt x="2440744" y="405620"/>
                  <a:pt x="2560320" y="354038"/>
                </a:cubicBezTo>
                <a:cubicBezTo>
                  <a:pt x="2679896" y="302456"/>
                  <a:pt x="2766647" y="1399736"/>
                  <a:pt x="2883877" y="1352844"/>
                </a:cubicBezTo>
                <a:cubicBezTo>
                  <a:pt x="3001107" y="1305952"/>
                  <a:pt x="3139440" y="86752"/>
                  <a:pt x="3263704" y="72684"/>
                </a:cubicBezTo>
                <a:cubicBezTo>
                  <a:pt x="3387968" y="58616"/>
                  <a:pt x="3507544" y="1280161"/>
                  <a:pt x="3629464" y="1268438"/>
                </a:cubicBezTo>
                <a:cubicBezTo>
                  <a:pt x="3751384" y="1256715"/>
                  <a:pt x="3868615" y="4690"/>
                  <a:pt x="3995224" y="2345"/>
                </a:cubicBezTo>
                <a:cubicBezTo>
                  <a:pt x="4121833" y="0"/>
                  <a:pt x="4255476" y="627185"/>
                  <a:pt x="4389120" y="125437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2293034" y="3674012"/>
            <a:ext cx="4628271" cy="2318825"/>
          </a:xfrm>
          <a:custGeom>
            <a:avLst/>
            <a:gdLst>
              <a:gd name="connsiteX0" fmla="*/ 0 w 4628271"/>
              <a:gd name="connsiteY0" fmla="*/ 2318825 h 2318825"/>
              <a:gd name="connsiteX1" fmla="*/ 1026941 w 4628271"/>
              <a:gd name="connsiteY1" fmla="*/ 377483 h 2318825"/>
              <a:gd name="connsiteX2" fmla="*/ 4628271 w 4628271"/>
              <a:gd name="connsiteY2" fmla="*/ 53926 h 23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271" h="2318825">
                <a:moveTo>
                  <a:pt x="0" y="2318825"/>
                </a:moveTo>
                <a:cubicBezTo>
                  <a:pt x="127781" y="1536895"/>
                  <a:pt x="255563" y="754966"/>
                  <a:pt x="1026941" y="377483"/>
                </a:cubicBezTo>
                <a:cubicBezTo>
                  <a:pt x="1798319" y="0"/>
                  <a:pt x="3213295" y="26963"/>
                  <a:pt x="4628271" y="53926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286644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Seuil toxique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286644" y="407194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Seuil minimum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3-1- FORMES À LIBÉRATION RÉPÉTÉE: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Elles sont obtenues par division de la dose unitaire totale en fractions libérant le principe actif à des délais différents.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Ces préparations contiennent deux doses , parfois plus .</a:t>
            </a:r>
          </a:p>
          <a:p>
            <a:pPr>
              <a:buFontTx/>
              <a:buBlip>
                <a:blip r:embed="rId4"/>
              </a:buBlip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mage 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00" y="214290"/>
            <a:ext cx="2892500" cy="297900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85720" y="3286124"/>
            <a:ext cx="885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 comprimés multicouches: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Généralement, ces comprimés renferment  trois types de granulés à durée de délitement différent: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Les1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granulés vont libérer leur PA immédiatement,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les2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sont à revêtement gastro-résistant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les derniers vont libérer leur principe actif au fur et à mesure qu’ils progressent dans le transit intestinal. </a:t>
            </a:r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 granulés à libération répétée.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786058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148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3-2- LES FORMES À LIBÉRATION PROLONGÉE (LES MATRICES):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«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matrices sont des supports constitués d’excipients physiologiquement tolérés, plus ou moins inertes qui ne se désagrègent pas et forment un réseau piégeant le PA . »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                             </a:t>
            </a:r>
          </a:p>
          <a:p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000364" y="3429000"/>
            <a:ext cx="207170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MATRICES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072074"/>
            <a:ext cx="1785950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INERTES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5000636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HYDROPHILES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388" y="5072074"/>
            <a:ext cx="1928826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ÉRODABLES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>
            <a:stCxn id="3" idx="2"/>
            <a:endCxn id="4" idx="0"/>
          </p:cNvCxnSpPr>
          <p:nvPr/>
        </p:nvCxnSpPr>
        <p:spPr>
          <a:xfrm rot="5400000">
            <a:off x="2143108" y="3178967"/>
            <a:ext cx="928694" cy="285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3554011" y="4554149"/>
            <a:ext cx="857255" cy="35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3" idx="2"/>
            <a:endCxn id="6" idx="0"/>
          </p:cNvCxnSpPr>
          <p:nvPr/>
        </p:nvCxnSpPr>
        <p:spPr>
          <a:xfrm rot="16200000" flipH="1">
            <a:off x="5250661" y="2928934"/>
            <a:ext cx="928694" cy="3357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LES MATRICES INERTES: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Réseau poreux solide formé de substances inertes non toxiques non digestibles et insolubles dans le tractus gastro-intestinal.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Libération du PA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travers les pores de la matrice.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Porosité fonction du polymère.</a:t>
            </a:r>
          </a:p>
          <a:p>
            <a:pPr>
              <a:buBlip>
                <a:blip r:embed="rId3"/>
              </a:buBlip>
            </a:pPr>
            <a:r>
              <a:rPr lang="fr-FR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types:</a:t>
            </a:r>
          </a:p>
          <a:p>
            <a:pPr>
              <a:buFont typeface="Wingdings" pitchFamily="2" charset="2"/>
              <a:buChar char="Ø"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Matrices minérales.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sulfate de calcium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phosphate de calcium anhydres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talc.</a:t>
            </a:r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Matrices plastiques.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Chlorure de poly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vinyl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Ethylcellulose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Copolymères acryliques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975" y="4143380"/>
            <a:ext cx="5534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290"/>
            <a:ext cx="8858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LES MATRICES HYDROPHILES: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Mélange du ou des PAs avec un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agent gélifiant.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viscosité du polymère règle le gonflement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Libération en plusieurs étapes :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Dissolution immédiate d’une fraction superficielle de PA.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Pénétration progressive, hydratation et gélification du système.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Dissolution et diffusion du PA dans le gel vers l’extérieur.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Polymères 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Dérivés cellulosiques (HPMC).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Gommes :guar ,arabique.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Polymère de l’acide acrylique (carbopol).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574" y="4352922"/>
            <a:ext cx="5343426" cy="250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5716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MATRICES ÉRODABLES: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Libération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érosion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lors du transit gastro-intestinal sous l’action des enzymes ou  solubilisation lente en fonction du pH.</a:t>
            </a:r>
          </a:p>
          <a:p>
            <a:pPr>
              <a:buBlip>
                <a:blip r:embed="rId3"/>
              </a:buBlip>
            </a:pPr>
            <a:r>
              <a:rPr lang="fr-FR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types:</a:t>
            </a:r>
          </a:p>
          <a:p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-Les matrices lipidiques: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s’érodent lentement sous l’action de la lipase pancréatique.</a:t>
            </a:r>
          </a:p>
          <a:p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Mono-, di- et triglycérides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Gélucire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), acides et alcools gras, esters divers, cires</a:t>
            </a:r>
          </a:p>
          <a:p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Les matrices polymériques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composées par un polymère de solubilité pH dépendante.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acétophtallate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cellulose,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phtallate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l’HPMC, acétate de vinyle).</a:t>
            </a:r>
          </a:p>
          <a:p>
            <a:pPr>
              <a:buBlip>
                <a:blip r:embed="rId3"/>
              </a:buBlip>
            </a:pPr>
            <a:r>
              <a:rPr lang="fr-FR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Préparation</a:t>
            </a:r>
            <a:r>
              <a:rPr lang="fr-F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-Fusion - congélation,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Granulation humide.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-Compression directe.</a:t>
            </a:r>
          </a:p>
        </p:txBody>
      </p:sp>
      <p:pic>
        <p:nvPicPr>
          <p:cNvPr id="3" name="Picture 2" descr="Image3"/>
          <p:cNvPicPr>
            <a:picLocks noChangeAspect="1" noChangeArrowheads="1"/>
          </p:cNvPicPr>
          <p:nvPr/>
        </p:nvPicPr>
        <p:blipFill>
          <a:blip r:embed="rId4" cstate="print"/>
          <a:srcRect t="6035" b="15709"/>
          <a:stretch>
            <a:fillRect/>
          </a:stretch>
        </p:blipFill>
        <p:spPr bwMode="auto">
          <a:xfrm>
            <a:off x="5032375" y="4929198"/>
            <a:ext cx="41116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72000" y="47863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Excipient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4886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PA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286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4-FORMES À LIBÉRATION CONSTANTE</a:t>
            </a:r>
            <a:r>
              <a:rPr lang="fr-FR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CONTROLÉE):</a:t>
            </a:r>
          </a:p>
          <a:p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LES SYSTÈMES OSMOTIQUES):</a:t>
            </a:r>
          </a:p>
          <a:p>
            <a:endParaRPr lang="fr-FR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4-1-POMPE OSMOTIQUE ÉLÉMENTAIRE: OROS</a:t>
            </a:r>
            <a:r>
              <a:rPr lang="fr-FR" sz="3600" b="1" u="sng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Composition du système: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système ressemble à un comprimé enrobé ordinaire.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composé de 3 éléments: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noyau osmotiquement actif : PA + agent osmotique ( Na Cl, mannitol…)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membrane semi perméable: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perméable à l’eau mais imperméable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aux constituants du noyau.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Généralement constituée d’un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polymère cellulosique.</a:t>
            </a:r>
          </a:p>
          <a:p>
            <a:pPr>
              <a:buBlip>
                <a:blip r:embed="rId3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orifice calibré dans la membrane: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percé à l’aide d’un rayon LASER.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3686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286512" y="4714884"/>
            <a:ext cx="9286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noyau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15008" y="6000768"/>
            <a:ext cx="7858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</a:t>
            </a:r>
            <a:r>
              <a:rPr lang="fr-FR" b="1" baseline="-25000" dirty="0" smtClean="0"/>
              <a:t>2</a:t>
            </a:r>
            <a:r>
              <a:rPr lang="fr-FR" b="1" dirty="0" smtClean="0"/>
              <a:t>O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215074" y="3643314"/>
            <a:ext cx="9286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Orifice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429520" y="6000768"/>
            <a:ext cx="12144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MB semi- perméable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7822429" y="57507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6143668" cy="40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8596" y="57148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550070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Moduler la première phase biopharmaceutique (libération)  =&gt; formes à libération modifiée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Moduler la distribution =&gt; formes vectorisés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28604"/>
            <a:ext cx="5715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PRINCIPE DE FONCTIONNEMENT: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3étapes: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L’eau du milieu de libération traverse la membrane à une vitesse qui dépend de: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La nature de la membrane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L’épaisseur de cette membrane </a:t>
            </a:r>
          </a:p>
          <a:p>
            <a:pPr marL="342900" indent="-34290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2.   Dissolution du PA  et de l’agent osmotique =&gt; augmentation de la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="1" baseline="-25000" dirty="0" err="1" smtClean="0">
                <a:latin typeface="Times New Roman" pitchFamily="18" charset="0"/>
                <a:cs typeface="Times New Roman" pitchFamily="18" charset="0"/>
              </a:rPr>
              <a:t>osmotique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Expulsion  de la solution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médicament-euse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saturée en quantité égale  à celle</a:t>
            </a:r>
          </a:p>
          <a:p>
            <a:pPr marL="457200" indent="-45720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que laisse entrer la membrane semi-perméable.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rot="5400000" flipH="1" flipV="1">
            <a:off x="4857752" y="214311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929322" y="3214686"/>
            <a:ext cx="32146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231988" y="2138289"/>
            <a:ext cx="1983350" cy="482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8215532" y="2152357"/>
            <a:ext cx="844062" cy="860473"/>
          </a:xfrm>
          <a:custGeom>
            <a:avLst/>
            <a:gdLst>
              <a:gd name="connsiteX0" fmla="*/ 0 w 844062"/>
              <a:gd name="connsiteY0" fmla="*/ 0 h 860473"/>
              <a:gd name="connsiteX1" fmla="*/ 267286 w 844062"/>
              <a:gd name="connsiteY1" fmla="*/ 717452 h 860473"/>
              <a:gd name="connsiteX2" fmla="*/ 844062 w 844062"/>
              <a:gd name="connsiteY2" fmla="*/ 858129 h 860473"/>
              <a:gd name="connsiteX3" fmla="*/ 844062 w 844062"/>
              <a:gd name="connsiteY3" fmla="*/ 858129 h 860473"/>
              <a:gd name="connsiteX4" fmla="*/ 844062 w 844062"/>
              <a:gd name="connsiteY4" fmla="*/ 858129 h 8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62" h="860473">
                <a:moveTo>
                  <a:pt x="0" y="0"/>
                </a:moveTo>
                <a:cubicBezTo>
                  <a:pt x="63304" y="287215"/>
                  <a:pt x="126609" y="574431"/>
                  <a:pt x="267286" y="717452"/>
                </a:cubicBezTo>
                <a:cubicBezTo>
                  <a:pt x="407963" y="860473"/>
                  <a:pt x="844062" y="858129"/>
                  <a:pt x="844062" y="858129"/>
                </a:cubicBezTo>
                <a:lnTo>
                  <a:pt x="844062" y="858129"/>
                </a:lnTo>
                <a:lnTo>
                  <a:pt x="844062" y="858129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>
            <a:off x="5936566" y="2100775"/>
            <a:ext cx="325901" cy="1106659"/>
          </a:xfrm>
          <a:custGeom>
            <a:avLst/>
            <a:gdLst>
              <a:gd name="connsiteX0" fmla="*/ 0 w 325901"/>
              <a:gd name="connsiteY0" fmla="*/ 1106659 h 1106659"/>
              <a:gd name="connsiteX1" fmla="*/ 225083 w 325901"/>
              <a:gd name="connsiteY1" fmla="*/ 178191 h 1106659"/>
              <a:gd name="connsiteX2" fmla="*/ 309489 w 325901"/>
              <a:gd name="connsiteY2" fmla="*/ 37514 h 1106659"/>
              <a:gd name="connsiteX3" fmla="*/ 323557 w 325901"/>
              <a:gd name="connsiteY3" fmla="*/ 23447 h 1106659"/>
              <a:gd name="connsiteX4" fmla="*/ 323557 w 325901"/>
              <a:gd name="connsiteY4" fmla="*/ 23447 h 1106659"/>
              <a:gd name="connsiteX5" fmla="*/ 323557 w 325901"/>
              <a:gd name="connsiteY5" fmla="*/ 23447 h 110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01" h="1106659">
                <a:moveTo>
                  <a:pt x="0" y="1106659"/>
                </a:moveTo>
                <a:cubicBezTo>
                  <a:pt x="86751" y="731520"/>
                  <a:pt x="173502" y="356382"/>
                  <a:pt x="225083" y="178191"/>
                </a:cubicBezTo>
                <a:cubicBezTo>
                  <a:pt x="276664" y="0"/>
                  <a:pt x="293077" y="63305"/>
                  <a:pt x="309489" y="37514"/>
                </a:cubicBezTo>
                <a:cubicBezTo>
                  <a:pt x="325901" y="11723"/>
                  <a:pt x="323557" y="23447"/>
                  <a:pt x="323557" y="23447"/>
                </a:cubicBezTo>
                <a:lnTo>
                  <a:pt x="323557" y="23447"/>
                </a:lnTo>
                <a:lnTo>
                  <a:pt x="323557" y="23447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000760" y="500042"/>
            <a:ext cx="12858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Vitesse de libération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286776" y="3429000"/>
            <a:ext cx="857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Temps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5572132" y="4500570"/>
            <a:ext cx="357186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libération est caractérisée par une cinétique d’ordre ZERO 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3035289" y="2964653"/>
            <a:ext cx="507289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572132" y="428604"/>
            <a:ext cx="357186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72132" y="5500702"/>
            <a:ext cx="357186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57166"/>
            <a:ext cx="67866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4-2- POMPE OSMOTIQUE : OROS PUSH-PULL:</a:t>
            </a:r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Composition du système: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 système est destiné aux PAs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extrêmement solubles ou insolubles micronisés.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Il a l’aspect d’un comprimé pelliculé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constitué de 2 compartiments séparés par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paroi flexible imperméable..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 compartiment supérieur renferme le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médicament en solution ou en suspension 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communique avec le milieu externe  par un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orifice de sortie.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compartiment inferieur contient un agent osmotique solide.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L’ensemble est entouré d’une membrane semi perméable.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184" y="2000240"/>
            <a:ext cx="3226815" cy="297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Fonctionnement: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noyau osmotique attire l’eau à l’intérieur ce qui augmente son volume et donc augmente la pression osmotique .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Cette pression va déformer la membrane médiane et pousse ainsi le médicament à sortir à travers l’orifice à une vitesse constante.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872403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929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5- SYSTÈMES À RÉSIDENCE GASTRIQUE PROLONGÉE:</a:t>
            </a:r>
          </a:p>
          <a:p>
            <a:pPr>
              <a:buBlip>
                <a:blip r:embed="rId3"/>
              </a:buBlip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INTERETS:</a:t>
            </a:r>
          </a:p>
          <a:p>
            <a:pPr>
              <a:buBlip>
                <a:blip r:embed="rId4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Systèmes conçus dans le  but d’augmenter le temps de séjour au niveau de l’estomac indépendamment du transit gastro intestinal.</a:t>
            </a:r>
          </a:p>
          <a:p>
            <a:pPr>
              <a:buBlip>
                <a:blip r:embed="rId4"/>
              </a:buBlip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Systèmes destinés aux PAs  ayant :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action locale dans l’estomac.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Absorption préférentielle dans l’estomac.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Faible solubilité en milieu neutre ou alcalin.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Absorption réduite à une fenêtre généralement située au niveau du duodénum ou du jéjunum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Dégradation en milieu intestinal.</a:t>
            </a:r>
          </a:p>
          <a:p>
            <a:pPr>
              <a:buBlip>
                <a:blip r:embed="rId4"/>
              </a:buBlip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PA exclus de cette forme: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 irritant la muqueuse gastrique.</a:t>
            </a:r>
          </a:p>
          <a:p>
            <a:pPr>
              <a:buBlip>
                <a:blip r:embed="rId5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 dégradé par l’acidité gastrique.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5716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CLASSIFICATION DES SRGP:</a:t>
            </a: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72294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643438" y="2214554"/>
            <a:ext cx="150019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Systèmes flottants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29124" y="6000768"/>
            <a:ext cx="17144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Systèmes de densité élevée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58082" y="4143380"/>
            <a:ext cx="135732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Systèmes </a:t>
            </a:r>
          </a:p>
          <a:p>
            <a:r>
              <a:rPr lang="fr-FR" b="1" dirty="0" smtClean="0"/>
              <a:t>gonflants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2976" y="4643446"/>
            <a:ext cx="13573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Systèmes </a:t>
            </a:r>
          </a:p>
          <a:p>
            <a:r>
              <a:rPr lang="fr-FR" b="1" dirty="0" err="1" smtClean="0"/>
              <a:t>bioadhésifs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57488" y="3571876"/>
            <a:ext cx="1714512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SRGP</a:t>
            </a:r>
            <a:endParaRPr lang="fr-FR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572000" y="3571876"/>
            <a:ext cx="857256" cy="841822"/>
          </a:xfrm>
          <a:prstGeom prst="rightArrow">
            <a:avLst>
              <a:gd name="adj1" fmla="val 4251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286116" y="4500570"/>
            <a:ext cx="857256" cy="5715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2000232" y="3643314"/>
            <a:ext cx="857254" cy="7111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0800000">
            <a:off x="3316172" y="2928934"/>
            <a:ext cx="781263" cy="6264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428604"/>
            <a:ext cx="87868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LcParenR"/>
            </a:pPr>
            <a:r>
              <a:rPr lang="fr-FR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FORMES PHARMACEUTIQUES FLOTTANTES:</a:t>
            </a:r>
          </a:p>
          <a:p>
            <a:pPr marL="457200" indent="-457200" algn="ctr"/>
            <a:endParaRPr lang="fr-FR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Elles peuvent être monolithiques (comprimé) ou dispersées (granules). </a:t>
            </a:r>
          </a:p>
          <a:p>
            <a:pPr>
              <a:buBlip>
                <a:blip r:embed="rId2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Elles sont conçues de façon à avoir une densité inférieure à celle des fluides gastriques ( d &lt; 1).</a:t>
            </a:r>
          </a:p>
          <a:p>
            <a:pPr>
              <a:buBlip>
                <a:blip r:embed="rId2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La plupart sont à base de polymères hydrophiles. </a:t>
            </a:r>
          </a:p>
          <a:p>
            <a:pPr>
              <a:buBlip>
                <a:blip r:embed="rId2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Différentes approches sont utilisées pour abaisser la densité: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Addition de corps gras .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Génération d’un gaz (effervescence).</a:t>
            </a:r>
          </a:p>
          <a:p>
            <a:pPr lvl="0">
              <a:buBlip>
                <a:blip r:embed="rId2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modopar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LP</a:t>
            </a:r>
            <a:r>
              <a:rPr lang="fr-FR" sz="32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</a:p>
          <a:p>
            <a:pPr>
              <a:buBlip>
                <a:blip r:embed="rId2"/>
              </a:buBlip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357166"/>
            <a:ext cx="8501122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 LES SYSTÈMES DE DENSITÉ ÉLEVÉE:</a:t>
            </a:r>
          </a:p>
          <a:p>
            <a:pPr>
              <a:buBlip>
                <a:blip r:embed="rId2"/>
              </a:buBlip>
            </a:pPr>
            <a:r>
              <a:rPr lang="fr-FR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 Pellets lourds de Densité </a:t>
            </a:r>
            <a:r>
              <a:rPr lang="en-US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&gt;1,4 g.cm</a:t>
            </a:r>
            <a:r>
              <a:rPr lang="en-US" altLang="zh-CN" sz="3200" baseline="30000" dirty="0" smtClean="0">
                <a:latin typeface="Times New Roman" charset="0"/>
                <a:ea typeface="宋体" charset="-122"/>
                <a:cs typeface="Times New Roman" charset="0"/>
              </a:rPr>
              <a:t>-3</a:t>
            </a:r>
            <a:r>
              <a:rPr lang="en-US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fr-FR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Résistent aux mouvements péristaltiques de l’estomac.</a:t>
            </a:r>
          </a:p>
          <a:p>
            <a:pPr>
              <a:buFontTx/>
              <a:buNone/>
            </a:pPr>
            <a:endParaRPr lang="fr-FR" altLang="zh-CN" sz="3200" dirty="0" smtClean="0">
              <a:latin typeface="Times New Roman" charset="0"/>
              <a:ea typeface="宋体" charset="-122"/>
              <a:cs typeface="Times New Roman" charset="0"/>
            </a:endParaRPr>
          </a:p>
          <a:p>
            <a:r>
              <a:rPr lang="fr-FR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 Inconvénients majeurs:</a:t>
            </a:r>
          </a:p>
          <a:p>
            <a:pPr>
              <a:buFontTx/>
              <a:buBlip>
                <a:blip r:embed="rId3"/>
              </a:buBlip>
            </a:pPr>
            <a:r>
              <a:rPr lang="fr-FR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Difficulté d’incorporer plus de 50% de PA.</a:t>
            </a:r>
          </a:p>
          <a:p>
            <a:pPr>
              <a:buFontTx/>
              <a:buBlip>
                <a:blip r:embed="rId3"/>
              </a:buBlip>
            </a:pPr>
            <a:r>
              <a:rPr lang="fr-FR" altLang="zh-CN" sz="3200" dirty="0" smtClean="0">
                <a:latin typeface="Times New Roman" charset="0"/>
                <a:ea typeface="宋体" charset="-122"/>
                <a:cs typeface="Times New Roman" charset="0"/>
              </a:rPr>
              <a:t>Nécessité d’utiliser des diluants assurant une densité de 2.4-2.8 g.cm</a:t>
            </a:r>
            <a:r>
              <a:rPr lang="fr-FR" altLang="zh-CN" sz="3200" baseline="30000" dirty="0" smtClean="0">
                <a:latin typeface="Times New Roman" charset="0"/>
                <a:ea typeface="宋体" charset="-122"/>
                <a:cs typeface="Times New Roman" charset="0"/>
              </a:rPr>
              <a:t>-</a:t>
            </a:r>
            <a:endParaRPr lang="fr-FR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fr-FR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35824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LES SYSTÈMES BIO ADHÉSIFS: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r-FR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Le concept repose sur l’adhésion d’une forme pharmaceutique à la muqueuse gastrique.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Le principe repose sur l’utilisation de polymères capables de gonfler  en milieu aqueux et d’interagir avec les macromolécules du mucus.</a:t>
            </a:r>
          </a:p>
          <a:p>
            <a:pPr>
              <a:lnSpc>
                <a:spcPct val="90000"/>
              </a:lnSpc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778" y="3786190"/>
            <a:ext cx="3571207" cy="22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9297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SYSTÈMES DE GRANDE TAILLE:</a:t>
            </a:r>
          </a:p>
          <a:p>
            <a:pPr algn="ctr"/>
            <a:endParaRPr lang="fr-FR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Systèmes dépliables:</a:t>
            </a:r>
          </a:p>
          <a:p>
            <a:pPr>
              <a:buFontTx/>
              <a:buBlip>
                <a:blip r:embed="rId2"/>
              </a:buBlip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L’idée est de construire un système géométrique de grande taille (2 à 5 cm) qui puisse être replié de façon à pouvoir être transporté dans une gélule.  </a:t>
            </a:r>
          </a:p>
          <a:p>
            <a:pPr>
              <a:buFontTx/>
              <a:buBlip>
                <a:blip r:embed="rId2"/>
              </a:buBlip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Ces systèmes sont faits en polymères biodégradables. </a:t>
            </a:r>
          </a:p>
          <a:p>
            <a:pPr>
              <a:buFontTx/>
              <a:buBlip>
                <a:blip r:embed="rId2"/>
              </a:buBlip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Différentes formes sont rencontrées : en anneau, en Y, sous forme de disque, de tétraèdre…</a:t>
            </a:r>
          </a:p>
          <a:p>
            <a:endParaRPr lang="fr-FR" altLang="zh-CN" sz="320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altLang="zh-CN" sz="320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altLang="zh-CN" sz="3200" b="1" u="sng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Systèmes gonflants:</a:t>
            </a:r>
          </a:p>
          <a:p>
            <a:pPr>
              <a:buBlip>
                <a:blip r:embed="rId2"/>
              </a:buBlip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Formes solides capables de gonfler au contact des  fluides digestifs de façon à atteindre  une taille supérieure au diamètre d’ouverture du pylore.</a:t>
            </a:r>
          </a:p>
          <a:p>
            <a:pPr>
              <a:buBlip>
                <a:blip r:embed="rId2"/>
              </a:buBlip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Différents mécanismes peuvent être utilisés:</a:t>
            </a:r>
          </a:p>
          <a:p>
            <a:pPr>
              <a:buFont typeface="Arial" pitchFamily="34" charset="0"/>
              <a:buChar char="•"/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Gonflement d’hydrogels.</a:t>
            </a:r>
          </a:p>
          <a:p>
            <a:pPr>
              <a:buFont typeface="Arial" pitchFamily="34" charset="0"/>
              <a:buChar char="•"/>
            </a:pP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Gonflement d’agents osmotiques</a:t>
            </a:r>
            <a:r>
              <a:rPr lang="fr-FR" sz="3200" dirty="0" smtClean="0"/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ou hydrocolloïdes inclus dans un système réservoir enrobé par un polymère perméable et élastique</a:t>
            </a:r>
            <a:r>
              <a:rPr lang="fr-FR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357166"/>
            <a:ext cx="878687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 DÉFINITIONS:</a:t>
            </a:r>
          </a:p>
          <a:p>
            <a:pPr algn="ctr"/>
            <a:endParaRPr lang="fr-FR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FORMES À LIBÉRATION CONVENTIONNELLE:</a:t>
            </a:r>
          </a:p>
          <a:p>
            <a:endParaRPr lang="fr-FR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« Préparation où la libération de la (ou des) substances(s) active(s) n’a pas fait l’objet d’une modification délibérée résultant de la mise en œuvre d’une formulation particulière et/ou d’un procédé de fabrication spécial. »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= Formes à libération immédiate: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Comprimés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Gélules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Capsules molles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Suspensions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35743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 POUR  VOTRE ATTENTION 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9297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FORMES À LIBÉRATION MODIFIÉE:</a:t>
            </a:r>
          </a:p>
          <a:p>
            <a:r>
              <a:rPr lang="fr-FR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 </a:t>
            </a:r>
            <a:r>
              <a:rPr lang="fr-FR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endParaRPr lang="fr-FR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« Préparation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où la libération de la (ou des)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substances(s) active(s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) a fait l’objet, quant à sa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vitesse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et/ou son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lieu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d’une modification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délibérée résultant d’une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formulation particulière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et/ou d’un procédé de fabrication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spécial. »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926357" y="941660"/>
            <a:ext cx="33123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Cinétique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dissolution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4108" y="1982413"/>
            <a:ext cx="352070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Modifiée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34669" y="1982414"/>
            <a:ext cx="300963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Immédiate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10133" y="3212976"/>
            <a:ext cx="28803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Accélérée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0133" y="4093243"/>
            <a:ext cx="4032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Retardée - Différée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0133" y="5301208"/>
            <a:ext cx="28803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Ralentie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42581" y="5762872"/>
            <a:ext cx="288032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Prolongée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9330" y="4820483"/>
            <a:ext cx="28803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séquentielle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cteur en angle 18"/>
          <p:cNvCxnSpPr>
            <a:stCxn id="10" idx="1"/>
            <a:endCxn id="11" idx="0"/>
          </p:cNvCxnSpPr>
          <p:nvPr/>
        </p:nvCxnSpPr>
        <p:spPr>
          <a:xfrm rot="10800000" flipV="1">
            <a:off x="2454459" y="1172493"/>
            <a:ext cx="471898" cy="80992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10" idx="3"/>
            <a:endCxn id="12" idx="0"/>
          </p:cNvCxnSpPr>
          <p:nvPr/>
        </p:nvCxnSpPr>
        <p:spPr>
          <a:xfrm>
            <a:off x="6238725" y="1172493"/>
            <a:ext cx="1000760" cy="809921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11" idx="1"/>
            <a:endCxn id="13" idx="1"/>
          </p:cNvCxnSpPr>
          <p:nvPr/>
        </p:nvCxnSpPr>
        <p:spPr>
          <a:xfrm rot="10800000" flipH="1" flipV="1">
            <a:off x="694107" y="2213245"/>
            <a:ext cx="216025" cy="1230563"/>
          </a:xfrm>
          <a:prstGeom prst="bentConnector3">
            <a:avLst>
              <a:gd name="adj1" fmla="val -10582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stCxn id="11" idx="1"/>
            <a:endCxn id="14" idx="1"/>
          </p:cNvCxnSpPr>
          <p:nvPr/>
        </p:nvCxnSpPr>
        <p:spPr>
          <a:xfrm rot="10800000" flipH="1" flipV="1">
            <a:off x="694107" y="2213246"/>
            <a:ext cx="216025" cy="2110830"/>
          </a:xfrm>
          <a:prstGeom prst="bentConnector3">
            <a:avLst>
              <a:gd name="adj1" fmla="val -10582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1" idx="1"/>
            <a:endCxn id="15" idx="1"/>
          </p:cNvCxnSpPr>
          <p:nvPr/>
        </p:nvCxnSpPr>
        <p:spPr>
          <a:xfrm rot="10800000" flipH="1" flipV="1">
            <a:off x="694107" y="2213245"/>
            <a:ext cx="216025" cy="3318795"/>
          </a:xfrm>
          <a:prstGeom prst="bentConnector3">
            <a:avLst>
              <a:gd name="adj1" fmla="val -10582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15" idx="3"/>
            <a:endCxn id="17" idx="1"/>
          </p:cNvCxnSpPr>
          <p:nvPr/>
        </p:nvCxnSpPr>
        <p:spPr>
          <a:xfrm flipV="1">
            <a:off x="3790453" y="5235982"/>
            <a:ext cx="1148877" cy="29605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6" idx="1"/>
            <a:endCxn id="15" idx="3"/>
          </p:cNvCxnSpPr>
          <p:nvPr/>
        </p:nvCxnSpPr>
        <p:spPr>
          <a:xfrm rot="10800000">
            <a:off x="3790453" y="5532041"/>
            <a:ext cx="1152128" cy="46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42844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CLASSIFICATION DES FORMES À LM: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1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5414985" cy="33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1536679" y="167797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071670" y="10001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14480" y="9286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14678" y="14287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3438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2910" y="4714884"/>
            <a:ext cx="635798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 LIBÉRATION IMMÉDIATE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2:LIBÉRATION ACCÉLÉRÉE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3: LIBÉRATION PROLONGÉE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4: LIBÉRATION CONSTANTE ( PROGRAMMÉE)</a:t>
            </a:r>
            <a:endParaRPr lang="fr-F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5786" y="10715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[PA]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143768" y="42862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1-FORMES À LIBÉRATION ACCÉLÉRÉE</a:t>
            </a:r>
          </a:p>
          <a:p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Vitesse de libération et d'absorption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supérieure à celle de la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forme conventionnelle.</a:t>
            </a: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Comprimés et poudres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effervescentes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Comprimés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solubles,dispersibles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et orodispersibles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Lyophilisats oraux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5809" y="4857760"/>
            <a:ext cx="1418191" cy="139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571876"/>
            <a:ext cx="113691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57166"/>
            <a:ext cx="8643998" cy="67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INTÉRÊTS:</a:t>
            </a:r>
          </a:p>
          <a:p>
            <a:pPr>
              <a:buBlip>
                <a:blip r:embed="rId2"/>
              </a:buBlip>
            </a:pPr>
            <a:endParaRPr lang="fr-FR" sz="32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Alternative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les patients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ne pouvant pas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avaler: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Personnes âgés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Enfants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Désagrégation rapide au niveau de la bouche sans eau.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Avantages combinés de la forme liquide et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comprimé classique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Amélioration de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l’observance.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Amélioration de la biodisponibilité dans certains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cas.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85728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2-LES FORMES À LIBÉRATION DIFFÉRÉE (RETARDÉE):</a:t>
            </a:r>
          </a:p>
          <a:p>
            <a:endParaRPr lang="fr-FR" sz="28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Définition 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« Type particulier de forme à libération modifiée se caractérisant par une libération différée de la (ou des) substance(s) active(s). La libération retardée est le résultat d’une formulation particulière et/ou d’un procédé de fabrication spécial. »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5400000" flipH="1" flipV="1">
            <a:off x="2894001" y="5464189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000496" y="6572272"/>
            <a:ext cx="47863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orme libre 15"/>
          <p:cNvSpPr/>
          <p:nvPr/>
        </p:nvSpPr>
        <p:spPr>
          <a:xfrm>
            <a:off x="5214942" y="5072074"/>
            <a:ext cx="2912012" cy="1458350"/>
          </a:xfrm>
          <a:custGeom>
            <a:avLst/>
            <a:gdLst>
              <a:gd name="connsiteX0" fmla="*/ 0 w 2912012"/>
              <a:gd name="connsiteY0" fmla="*/ 1458350 h 1458350"/>
              <a:gd name="connsiteX1" fmla="*/ 647114 w 2912012"/>
              <a:gd name="connsiteY1" fmla="*/ 65649 h 1458350"/>
              <a:gd name="connsiteX2" fmla="*/ 1617785 w 2912012"/>
              <a:gd name="connsiteY2" fmla="*/ 1064455 h 1458350"/>
              <a:gd name="connsiteX3" fmla="*/ 2912012 w 2912012"/>
              <a:gd name="connsiteY3" fmla="*/ 1458350 h 14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012" h="1458350">
                <a:moveTo>
                  <a:pt x="0" y="1458350"/>
                </a:moveTo>
                <a:cubicBezTo>
                  <a:pt x="188741" y="794824"/>
                  <a:pt x="377483" y="131298"/>
                  <a:pt x="647114" y="65649"/>
                </a:cubicBezTo>
                <a:cubicBezTo>
                  <a:pt x="916745" y="0"/>
                  <a:pt x="1240302" y="832338"/>
                  <a:pt x="1617785" y="1064455"/>
                </a:cubicBezTo>
                <a:cubicBezTo>
                  <a:pt x="1995268" y="1296572"/>
                  <a:pt x="2677551" y="1392701"/>
                  <a:pt x="2912012" y="145835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14678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[PA]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215306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 rot="10800000">
            <a:off x="4000496" y="6572272"/>
            <a:ext cx="121444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1648</Words>
  <Application>Microsoft Office PowerPoint</Application>
  <PresentationFormat>Affichage à l'écran (4:3)</PresentationFormat>
  <Paragraphs>256</Paragraphs>
  <Slides>30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A) LES FORMES A LIBERATION MODIFIEE POUR LA VOIE ORALE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FORMES A LIBERATION MODIFIEE POUR LA VOIE ORALE</dc:title>
  <dc:creator>hamid</dc:creator>
  <cp:lastModifiedBy>hamid</cp:lastModifiedBy>
  <cp:revision>146</cp:revision>
  <dcterms:created xsi:type="dcterms:W3CDTF">2012-05-13T09:20:43Z</dcterms:created>
  <dcterms:modified xsi:type="dcterms:W3CDTF">2015-04-22T10:25:09Z</dcterms:modified>
</cp:coreProperties>
</file>