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08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171F515F-0173-4D8E-B94F-5B9029CE14B9}" type="datetimeFigureOut">
              <a:rPr lang="fr-FR" smtClean="0"/>
              <a:pPr/>
              <a:t>30/11/2014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55D0D7A-2CD4-4FCC-90C0-E463343024C8}"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71F515F-0173-4D8E-B94F-5B9029CE14B9}" type="datetimeFigureOut">
              <a:rPr lang="fr-FR" smtClean="0"/>
              <a:pPr/>
              <a:t>30/11/2014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55D0D7A-2CD4-4FCC-90C0-E463343024C8}"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71F515F-0173-4D8E-B94F-5B9029CE14B9}" type="datetimeFigureOut">
              <a:rPr lang="fr-FR" smtClean="0"/>
              <a:pPr/>
              <a:t>30/11/2014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55D0D7A-2CD4-4FCC-90C0-E463343024C8}"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71F515F-0173-4D8E-B94F-5B9029CE14B9}" type="datetimeFigureOut">
              <a:rPr lang="fr-FR" smtClean="0"/>
              <a:pPr/>
              <a:t>30/11/2014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55D0D7A-2CD4-4FCC-90C0-E463343024C8}"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71F515F-0173-4D8E-B94F-5B9029CE14B9}" type="datetimeFigureOut">
              <a:rPr lang="fr-FR" smtClean="0"/>
              <a:pPr/>
              <a:t>30/11/2014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55D0D7A-2CD4-4FCC-90C0-E463343024C8}"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71F515F-0173-4D8E-B94F-5B9029CE14B9}" type="datetimeFigureOut">
              <a:rPr lang="fr-FR" smtClean="0"/>
              <a:pPr/>
              <a:t>30/11/2014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55D0D7A-2CD4-4FCC-90C0-E463343024C8}"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71F515F-0173-4D8E-B94F-5B9029CE14B9}" type="datetimeFigureOut">
              <a:rPr lang="fr-FR" smtClean="0"/>
              <a:pPr/>
              <a:t>30/11/2014</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C55D0D7A-2CD4-4FCC-90C0-E463343024C8}"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171F515F-0173-4D8E-B94F-5B9029CE14B9}" type="datetimeFigureOut">
              <a:rPr lang="fr-FR" smtClean="0"/>
              <a:pPr/>
              <a:t>30/11/2014</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C55D0D7A-2CD4-4FCC-90C0-E463343024C8}"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71F515F-0173-4D8E-B94F-5B9029CE14B9}" type="datetimeFigureOut">
              <a:rPr lang="fr-FR" smtClean="0"/>
              <a:pPr/>
              <a:t>30/11/2014</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C55D0D7A-2CD4-4FCC-90C0-E463343024C8}"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71F515F-0173-4D8E-B94F-5B9029CE14B9}" type="datetimeFigureOut">
              <a:rPr lang="fr-FR" smtClean="0"/>
              <a:pPr/>
              <a:t>30/11/2014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55D0D7A-2CD4-4FCC-90C0-E463343024C8}"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71F515F-0173-4D8E-B94F-5B9029CE14B9}" type="datetimeFigureOut">
              <a:rPr lang="fr-FR" smtClean="0"/>
              <a:pPr/>
              <a:t>30/11/2014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55D0D7A-2CD4-4FCC-90C0-E463343024C8}"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1F515F-0173-4D8E-B94F-5B9029CE14B9}" type="datetimeFigureOut">
              <a:rPr lang="fr-FR" smtClean="0"/>
              <a:pPr/>
              <a:t>30/11/2014</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5D0D7A-2CD4-4FCC-90C0-E463343024C8}"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fr.images.search.yahoo.com/images/view;_ylt=A0PDodo7fOxObzQAt5plAQx.;_ylu=X3oDMTBlMTQ4cGxyBHNlYwNzcgRzbGsDaW1n?back=http://fr.images.search.yahoo.com/search/images?p=SIGLE+DE+LA+PHARMACIE+ALGeRIE&amp;fr=yfp-t-703&amp;fr2=piv-web&amp;tab=organic&amp;ri=3&amp;w=253&amp;h=300&amp;imgurl=i47.servimg.com/u/f47/12/57/82/02/jpg_ph10.jpg&amp;rurl=http://pharm-dz.moninter.net/&amp;size=5.8+KB&amp;name=cr%C3%A9er+un+forum+:+Forum+Algerien+de+Pharmacie+-+Portail&amp;p=SIGLE+DE+LA+PHARMACIE+ALGeRIE&amp;oid=458136098d4affb715e9d571de7f53c3&amp;fr2=piv-web&amp;fr=yfp-t-703&amp;tt=cr%C3%A9er+un+forum+:+Forum+Algerien+de+Pharmacie+-+Portail&amp;b=0&amp;ni=21&amp;no=3&amp;tab=organic&amp;ts=&amp;sigr=10tubvq4d&amp;sigb=13p8a9bni&amp;sigi=11eu26euf&amp;.crumb=FKIAOoW0cf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285728"/>
            <a:ext cx="8572560" cy="6357982"/>
          </a:xfrm>
        </p:spPr>
        <p:txBody>
          <a:bodyPr/>
          <a:lstStyle/>
          <a:p>
            <a:pPr algn="l"/>
            <a:r>
              <a:rPr lang="fr-FR" sz="2000" b="1" dirty="0" smtClean="0">
                <a:solidFill>
                  <a:schemeClr val="tx1"/>
                </a:solidFill>
                <a:latin typeface="Times New Roman" pitchFamily="18" charset="0"/>
                <a:cs typeface="Times New Roman" pitchFamily="18" charset="0"/>
              </a:rPr>
              <a:t>Faculté de médecine</a:t>
            </a:r>
          </a:p>
          <a:p>
            <a:pPr algn="l"/>
            <a:r>
              <a:rPr lang="fr-FR" sz="2000" b="1" dirty="0" smtClean="0">
                <a:solidFill>
                  <a:schemeClr val="tx1"/>
                </a:solidFill>
                <a:latin typeface="Times New Roman" pitchFamily="18" charset="0"/>
                <a:cs typeface="Times New Roman" pitchFamily="18" charset="0"/>
              </a:rPr>
              <a:t>Département de pharmacie </a:t>
            </a:r>
          </a:p>
          <a:p>
            <a:pPr algn="l"/>
            <a:r>
              <a:rPr lang="fr-FR" sz="2000" b="1" dirty="0" smtClean="0">
                <a:solidFill>
                  <a:schemeClr val="tx1"/>
                </a:solidFill>
                <a:latin typeface="Times New Roman" pitchFamily="18" charset="0"/>
                <a:cs typeface="Times New Roman" pitchFamily="18" charset="0"/>
              </a:rPr>
              <a:t>Module de pharmacologie spéciale  </a:t>
            </a:r>
          </a:p>
          <a:p>
            <a:pPr algn="l"/>
            <a:r>
              <a:rPr lang="fr-FR" sz="2000" b="1" dirty="0" smtClean="0">
                <a:solidFill>
                  <a:schemeClr val="tx1"/>
                </a:solidFill>
                <a:latin typeface="Times New Roman" pitchFamily="18" charset="0"/>
                <a:cs typeface="Times New Roman" pitchFamily="18" charset="0"/>
              </a:rPr>
              <a:t>2014/2015</a:t>
            </a:r>
            <a:endParaRPr lang="fr-FR" sz="2000" b="1" dirty="0" smtClean="0">
              <a:solidFill>
                <a:schemeClr val="tx1"/>
              </a:solidFill>
              <a:latin typeface="Times New Roman" pitchFamily="18" charset="0"/>
              <a:cs typeface="Times New Roman" pitchFamily="18" charset="0"/>
            </a:endParaRPr>
          </a:p>
          <a:p>
            <a:pPr algn="l"/>
            <a:r>
              <a:rPr lang="fr-FR" sz="2800" b="1" dirty="0" smtClean="0">
                <a:solidFill>
                  <a:schemeClr val="tx1"/>
                </a:solidFill>
                <a:latin typeface="Times New Roman" pitchFamily="18" charset="0"/>
                <a:cs typeface="Times New Roman" pitchFamily="18" charset="0"/>
              </a:rPr>
              <a:t>Dr.  Guergouri F.Z</a:t>
            </a:r>
          </a:p>
          <a:p>
            <a:pPr algn="l"/>
            <a:endParaRPr lang="fr-FR" dirty="0" smtClean="0">
              <a:solidFill>
                <a:schemeClr val="tx1"/>
              </a:solidFill>
              <a:latin typeface="Times New Roman" pitchFamily="18" charset="0"/>
              <a:cs typeface="Times New Roman" pitchFamily="18" charset="0"/>
            </a:endParaRPr>
          </a:p>
          <a:p>
            <a:pPr algn="l"/>
            <a:endParaRPr lang="fr-FR" dirty="0">
              <a:solidFill>
                <a:schemeClr val="tx1"/>
              </a:solidFill>
              <a:latin typeface="Times New Roman" pitchFamily="18" charset="0"/>
              <a:cs typeface="Times New Roman" pitchFamily="18" charset="0"/>
            </a:endParaRPr>
          </a:p>
          <a:p>
            <a:r>
              <a:rPr lang="fr-FR" sz="4000" b="1" dirty="0" smtClean="0">
                <a:solidFill>
                  <a:srgbClr val="FF0000"/>
                </a:solidFill>
                <a:latin typeface="Times New Roman" pitchFamily="18" charset="0"/>
                <a:cs typeface="Times New Roman" pitchFamily="18" charset="0"/>
              </a:rPr>
              <a:t>SYMPATHOLYTIQUES</a:t>
            </a:r>
            <a:endParaRPr lang="fr-FR" sz="4000" b="1" dirty="0">
              <a:solidFill>
                <a:srgbClr val="FF0000"/>
              </a:solidFill>
              <a:latin typeface="Times New Roman" pitchFamily="18" charset="0"/>
              <a:cs typeface="Times New Roman" pitchFamily="18" charset="0"/>
            </a:endParaRPr>
          </a:p>
        </p:txBody>
      </p:sp>
      <p:pic>
        <p:nvPicPr>
          <p:cNvPr id="4" name="ihover-img" descr="http://ts3.mm.bing.net/images/thumbnail.aspx?q=1342506404198&amp;id=09e88a38deb25e39aca9f44ba4fc9c9f">
            <a:hlinkClick r:id="rId2"/>
          </p:cNvPr>
          <p:cNvPicPr/>
          <p:nvPr/>
        </p:nvPicPr>
        <p:blipFill>
          <a:blip r:embed="rId3" cstate="print"/>
          <a:srcRect/>
          <a:stretch>
            <a:fillRect/>
          </a:stretch>
        </p:blipFill>
        <p:spPr bwMode="auto">
          <a:xfrm>
            <a:off x="6858016" y="285728"/>
            <a:ext cx="1581150" cy="1885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643998" cy="6286544"/>
          </a:xfrm>
        </p:spPr>
        <p:txBody>
          <a:bodyPr>
            <a:normAutofit/>
          </a:bodyPr>
          <a:lstStyle/>
          <a:p>
            <a:pPr>
              <a:buNone/>
            </a:pPr>
            <a:r>
              <a:rPr lang="fr-FR" sz="2800" b="1" dirty="0" smtClean="0">
                <a:solidFill>
                  <a:srgbClr val="FF0000"/>
                </a:solidFill>
                <a:latin typeface="Times New Roman" pitchFamily="18" charset="0"/>
                <a:cs typeface="Times New Roman" pitchFamily="18" charset="0"/>
              </a:rPr>
              <a:t>Effets:</a:t>
            </a:r>
          </a:p>
          <a:p>
            <a:pPr>
              <a:buNone/>
            </a:pPr>
            <a:r>
              <a:rPr lang="fr-FR" sz="2400" b="1" dirty="0" smtClean="0">
                <a:latin typeface="Times New Roman" pitchFamily="18" charset="0"/>
                <a:cs typeface="Times New Roman" pitchFamily="18" charset="0"/>
              </a:rPr>
              <a:t>Les </a:t>
            </a:r>
            <a:r>
              <a:rPr lang="el-GR" sz="2400" b="1" dirty="0" smtClean="0">
                <a:latin typeface="Times New Roman" pitchFamily="18" charset="0"/>
                <a:cs typeface="Times New Roman" pitchFamily="18" charset="0"/>
              </a:rPr>
              <a:t>β</a:t>
            </a:r>
            <a:r>
              <a:rPr lang="fr-FR" sz="2400" b="1" dirty="0" smtClean="0">
                <a:latin typeface="Times New Roman" pitchFamily="18" charset="0"/>
                <a:cs typeface="Times New Roman" pitchFamily="18" charset="0"/>
              </a:rPr>
              <a:t>-bloqueurs ont des effets communs et des effets particuliers à un certain nombre d’entre eux.</a:t>
            </a:r>
          </a:p>
          <a:p>
            <a:pPr>
              <a:buNone/>
            </a:pPr>
            <a:endParaRPr lang="fr-FR" sz="2400" b="1" dirty="0" smtClean="0">
              <a:latin typeface="Times New Roman" pitchFamily="18" charset="0"/>
              <a:cs typeface="Times New Roman" pitchFamily="18" charset="0"/>
            </a:endParaRPr>
          </a:p>
          <a:p>
            <a:pPr>
              <a:buNone/>
            </a:pPr>
            <a:r>
              <a:rPr lang="fr-FR" sz="2400" b="1" u="sng" dirty="0" smtClean="0">
                <a:latin typeface="Times New Roman" pitchFamily="18" charset="0"/>
                <a:cs typeface="Times New Roman" pitchFamily="18" charset="0"/>
              </a:rPr>
              <a:t>Effets communs: </a:t>
            </a:r>
            <a:r>
              <a:rPr lang="fr-FR" sz="2400" b="1" dirty="0" smtClean="0">
                <a:latin typeface="Times New Roman" pitchFamily="18" charset="0"/>
                <a:cs typeface="Times New Roman" pitchFamily="18" charset="0"/>
              </a:rPr>
              <a:t>essentiellement cardiovasculaires </a:t>
            </a:r>
          </a:p>
          <a:p>
            <a:pPr>
              <a:buFont typeface="Wingdings" pitchFamily="2" charset="2"/>
              <a:buChar char="ü"/>
            </a:pPr>
            <a:r>
              <a:rPr lang="fr-FR" sz="2400" b="1" dirty="0" smtClean="0">
                <a:latin typeface="Times New Roman" pitchFamily="18" charset="0"/>
                <a:cs typeface="Times New Roman" pitchFamily="18" charset="0"/>
              </a:rPr>
              <a:t>Ils ralentissent le cœur, ils diminuent le travail du cœur et réduisent ses besoins en oxygène, ce qui permet de les utiliser dans le TRT préventif de l’angor </a:t>
            </a:r>
          </a:p>
          <a:p>
            <a:pPr>
              <a:buFont typeface="Wingdings" pitchFamily="2" charset="2"/>
              <a:buChar char="ü"/>
            </a:pPr>
            <a:r>
              <a:rPr lang="fr-FR" sz="2400" b="1" dirty="0" smtClean="0">
                <a:latin typeface="Times New Roman" pitchFamily="18" charset="0"/>
                <a:cs typeface="Times New Roman" pitchFamily="18" charset="0"/>
              </a:rPr>
              <a:t>Ils diminuent, après une période de latence, l’HTA pathologique. Mais ce ne sont pas de véritables hypotenseurs car ils n’abaissent pas, à doses thérapeutiques, la PA normale </a:t>
            </a:r>
          </a:p>
          <a:p>
            <a:pPr>
              <a:buFont typeface="Wingdings" pitchFamily="2" charset="2"/>
              <a:buChar char="ü"/>
            </a:pPr>
            <a:r>
              <a:rPr lang="fr-FR" sz="2400" b="1" dirty="0" smtClean="0">
                <a:latin typeface="Times New Roman" pitchFamily="18" charset="0"/>
                <a:cs typeface="Times New Roman" pitchFamily="18" charset="0"/>
              </a:rPr>
              <a:t>Ils abaissent la pression intra-oculaire en diminuant la sécrétion de l’humeur aqueuse </a:t>
            </a:r>
          </a:p>
          <a:p>
            <a:pPr>
              <a:buNone/>
            </a:pP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normAutofit/>
          </a:bodyPr>
          <a:lstStyle/>
          <a:p>
            <a:pPr>
              <a:buNone/>
            </a:pPr>
            <a:r>
              <a:rPr lang="fr-FR" sz="2400" b="1" u="sng" dirty="0" smtClean="0">
                <a:latin typeface="Times New Roman" pitchFamily="18" charset="0"/>
                <a:cs typeface="Times New Roman" pitchFamily="18" charset="0"/>
              </a:rPr>
              <a:t>Effets particuliers: </a:t>
            </a:r>
          </a:p>
          <a:p>
            <a:pPr>
              <a:buFont typeface="Wingdings" pitchFamily="2" charset="2"/>
              <a:buChar char="ü"/>
            </a:pPr>
            <a:r>
              <a:rPr lang="fr-FR" sz="2400" b="1" dirty="0" smtClean="0">
                <a:latin typeface="Times New Roman" pitchFamily="18" charset="0"/>
                <a:cs typeface="Times New Roman" pitchFamily="18" charset="0"/>
              </a:rPr>
              <a:t>Un certain nombre de</a:t>
            </a:r>
            <a:r>
              <a:rPr lang="el-GR" sz="2400" b="1" dirty="0" smtClean="0">
                <a:latin typeface="Times New Roman" pitchFamily="18" charset="0"/>
                <a:cs typeface="Times New Roman" pitchFamily="18" charset="0"/>
              </a:rPr>
              <a:t> β</a:t>
            </a:r>
            <a:r>
              <a:rPr lang="fr-FR" sz="2400" b="1" dirty="0" smtClean="0">
                <a:latin typeface="Times New Roman" pitchFamily="18" charset="0"/>
                <a:cs typeface="Times New Roman" pitchFamily="18" charset="0"/>
              </a:rPr>
              <a:t>-bloqueurs possèdent une activité  </a:t>
            </a:r>
            <a:r>
              <a:rPr lang="el-GR" sz="2400" b="1" dirty="0" smtClean="0">
                <a:latin typeface="Times New Roman" pitchFamily="18" charset="0"/>
                <a:cs typeface="Times New Roman" pitchFamily="18" charset="0"/>
              </a:rPr>
              <a:t> β</a:t>
            </a:r>
            <a:r>
              <a:rPr lang="fr-FR" sz="2400" b="1" dirty="0" smtClean="0">
                <a:latin typeface="Times New Roman" pitchFamily="18" charset="0"/>
                <a:cs typeface="Times New Roman" pitchFamily="18" charset="0"/>
              </a:rPr>
              <a:t>- mimétique faible appelée activité sympathomimétique intrinsèque ou ASI,  Il s’agit de médicaments ayant une grande affinité pour les récepteurs </a:t>
            </a:r>
            <a:r>
              <a:rPr lang="el-GR" sz="2400" b="1" dirty="0" smtClean="0">
                <a:latin typeface="Times New Roman" pitchFamily="18" charset="0"/>
                <a:cs typeface="Times New Roman" pitchFamily="18" charset="0"/>
              </a:rPr>
              <a:t>β</a:t>
            </a:r>
            <a:r>
              <a:rPr lang="fr-FR" sz="2400" b="1" dirty="0" smtClean="0">
                <a:latin typeface="Times New Roman" pitchFamily="18" charset="0"/>
                <a:cs typeface="Times New Roman" pitchFamily="18" charset="0"/>
              </a:rPr>
              <a:t> sur lesquels ils se fixent et ont une faible activité </a:t>
            </a:r>
            <a:r>
              <a:rPr lang="el-GR" sz="2400" b="1" dirty="0" smtClean="0">
                <a:latin typeface="Times New Roman" pitchFamily="18" charset="0"/>
                <a:cs typeface="Times New Roman" pitchFamily="18" charset="0"/>
              </a:rPr>
              <a:t>β</a:t>
            </a:r>
            <a:r>
              <a:rPr lang="fr-FR" sz="2400" b="1" dirty="0" smtClean="0">
                <a:latin typeface="Times New Roman" pitchFamily="18" charset="0"/>
                <a:cs typeface="Times New Roman" pitchFamily="18" charset="0"/>
              </a:rPr>
              <a:t>+.</a:t>
            </a:r>
          </a:p>
          <a:p>
            <a:pPr>
              <a:buFont typeface="Wingdings" pitchFamily="2" charset="2"/>
              <a:buChar char="ü"/>
            </a:pPr>
            <a:endParaRPr lang="fr-FR" sz="2400" b="1" dirty="0" smtClean="0">
              <a:latin typeface="Times New Roman" pitchFamily="18" charset="0"/>
              <a:cs typeface="Times New Roman" pitchFamily="18" charset="0"/>
            </a:endParaRPr>
          </a:p>
          <a:p>
            <a:pPr>
              <a:buFont typeface="Wingdings" pitchFamily="2" charset="2"/>
              <a:buChar char="ü"/>
            </a:pPr>
            <a:r>
              <a:rPr lang="fr-FR" sz="2400" b="1" dirty="0" smtClean="0">
                <a:latin typeface="Times New Roman" pitchFamily="18" charset="0"/>
                <a:cs typeface="Times New Roman" pitchFamily="18" charset="0"/>
              </a:rPr>
              <a:t>Certains </a:t>
            </a:r>
            <a:r>
              <a:rPr lang="el-GR" sz="2400" b="1" dirty="0" smtClean="0">
                <a:latin typeface="Times New Roman" pitchFamily="18" charset="0"/>
                <a:cs typeface="Times New Roman" pitchFamily="18" charset="0"/>
              </a:rPr>
              <a:t>β</a:t>
            </a:r>
            <a:r>
              <a:rPr lang="fr-FR" sz="2400" b="1" dirty="0" smtClean="0">
                <a:latin typeface="Times New Roman" pitchFamily="18" charset="0"/>
                <a:cs typeface="Times New Roman" pitchFamily="18" charset="0"/>
              </a:rPr>
              <a:t>- bloqueurs inhibent à la fois les récepteurs </a:t>
            </a:r>
            <a:r>
              <a:rPr lang="el-GR" sz="2400" b="1" dirty="0" smtClean="0">
                <a:latin typeface="Times New Roman" pitchFamily="18" charset="0"/>
                <a:cs typeface="Times New Roman" pitchFamily="18" charset="0"/>
              </a:rPr>
              <a:t>β</a:t>
            </a:r>
            <a:r>
              <a:rPr lang="fr-FR" sz="2400" b="1" dirty="0" smtClean="0">
                <a:latin typeface="Times New Roman" pitchFamily="18" charset="0"/>
                <a:cs typeface="Times New Roman" pitchFamily="18" charset="0"/>
              </a:rPr>
              <a:t>1 et </a:t>
            </a:r>
            <a:r>
              <a:rPr lang="el-GR" sz="2400" b="1" dirty="0" smtClean="0">
                <a:latin typeface="Times New Roman" pitchFamily="18" charset="0"/>
                <a:cs typeface="Times New Roman" pitchFamily="18" charset="0"/>
              </a:rPr>
              <a:t>β</a:t>
            </a:r>
            <a:r>
              <a:rPr lang="fr-FR" sz="2400" b="1" dirty="0" smtClean="0">
                <a:latin typeface="Times New Roman" pitchFamily="18" charset="0"/>
                <a:cs typeface="Times New Roman" pitchFamily="18" charset="0"/>
              </a:rPr>
              <a:t>2, d’autres inhibent seulement les récepteurs </a:t>
            </a:r>
            <a:r>
              <a:rPr lang="el-GR" sz="2400" b="1" dirty="0" smtClean="0">
                <a:latin typeface="Times New Roman" pitchFamily="18" charset="0"/>
                <a:cs typeface="Times New Roman" pitchFamily="18" charset="0"/>
              </a:rPr>
              <a:t>β</a:t>
            </a:r>
            <a:r>
              <a:rPr lang="fr-FR" sz="2400" b="1" dirty="0" smtClean="0">
                <a:latin typeface="Times New Roman" pitchFamily="18" charset="0"/>
                <a:cs typeface="Times New Roman" pitchFamily="18" charset="0"/>
              </a:rPr>
              <a:t>1, ces dérniers sont dits cardiosélectifs.  Il n’a pas paru intéressant en thérapeutique d’inhiber sélectivement les récepteurs </a:t>
            </a:r>
            <a:r>
              <a:rPr lang="el-GR" sz="2400" b="1" dirty="0" smtClean="0">
                <a:latin typeface="Times New Roman" pitchFamily="18" charset="0"/>
                <a:cs typeface="Times New Roman" pitchFamily="18" charset="0"/>
              </a:rPr>
              <a:t>β</a:t>
            </a:r>
            <a:r>
              <a:rPr lang="fr-FR" sz="2400" b="1" dirty="0" smtClean="0">
                <a:latin typeface="Times New Roman" pitchFamily="18" charset="0"/>
                <a:cs typeface="Times New Roman" pitchFamily="18" charset="0"/>
              </a:rPr>
              <a:t>2. </a:t>
            </a:r>
          </a:p>
          <a:p>
            <a:pPr>
              <a:buFont typeface="Wingdings" pitchFamily="2" charset="2"/>
              <a:buChar char="ü"/>
            </a:pPr>
            <a:endParaRPr lang="fr-FR" sz="2400" b="1" dirty="0" smtClean="0">
              <a:latin typeface="Times New Roman" pitchFamily="18" charset="0"/>
              <a:cs typeface="Times New Roman" pitchFamily="18" charset="0"/>
            </a:endParaRPr>
          </a:p>
          <a:p>
            <a:pPr>
              <a:buFont typeface="Wingdings" pitchFamily="2" charset="2"/>
              <a:buChar char="ü"/>
            </a:pPr>
            <a:r>
              <a:rPr lang="fr-FR" sz="2400" b="1" dirty="0" smtClean="0">
                <a:latin typeface="Times New Roman" pitchFamily="18" charset="0"/>
                <a:cs typeface="Times New Roman" pitchFamily="18" charset="0"/>
              </a:rPr>
              <a:t>Certains </a:t>
            </a:r>
            <a:r>
              <a:rPr lang="el-GR" sz="2400" b="1" dirty="0" smtClean="0">
                <a:latin typeface="Times New Roman" pitchFamily="18" charset="0"/>
                <a:cs typeface="Times New Roman" pitchFamily="18" charset="0"/>
              </a:rPr>
              <a:t>β</a:t>
            </a:r>
            <a:r>
              <a:rPr lang="fr-FR" sz="2400" b="1" dirty="0" smtClean="0">
                <a:latin typeface="Times New Roman" pitchFamily="18" charset="0"/>
                <a:cs typeface="Times New Roman" pitchFamily="18" charset="0"/>
              </a:rPr>
              <a:t>- bloqueurs comme le Propranolol et l’Acébutolol ont un effet stabilisant de membrane qui ralentit les échanges ioniques transmembranaires.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a:bodyPr>
          <a:lstStyle/>
          <a:p>
            <a:pPr>
              <a:buFont typeface="Wingdings" pitchFamily="2" charset="2"/>
              <a:buChar char="ü"/>
            </a:pPr>
            <a:endParaRPr lang="fr-FR" sz="2400" b="1" dirty="0" smtClean="0">
              <a:latin typeface="Times New Roman" pitchFamily="18" charset="0"/>
              <a:cs typeface="Times New Roman" pitchFamily="18" charset="0"/>
            </a:endParaRPr>
          </a:p>
          <a:p>
            <a:pPr>
              <a:buFont typeface="Wingdings" pitchFamily="2" charset="2"/>
              <a:buChar char="ü"/>
            </a:pPr>
            <a:r>
              <a:rPr lang="fr-FR" sz="2400" b="1" dirty="0" smtClean="0">
                <a:latin typeface="Times New Roman" pitchFamily="18" charset="0"/>
                <a:cs typeface="Times New Roman" pitchFamily="18" charset="0"/>
              </a:rPr>
              <a:t>Certains </a:t>
            </a:r>
            <a:r>
              <a:rPr lang="el-GR" sz="2400" b="1" dirty="0" smtClean="0">
                <a:latin typeface="Times New Roman" pitchFamily="18" charset="0"/>
                <a:cs typeface="Times New Roman" pitchFamily="18" charset="0"/>
              </a:rPr>
              <a:t>β</a:t>
            </a:r>
            <a:r>
              <a:rPr lang="fr-FR" sz="2400" b="1" dirty="0" smtClean="0">
                <a:latin typeface="Times New Roman" pitchFamily="18" charset="0"/>
                <a:cs typeface="Times New Roman" pitchFamily="18" charset="0"/>
              </a:rPr>
              <a:t>- bloqueurs peuvent avoir d’autres particularités:</a:t>
            </a:r>
          </a:p>
          <a:p>
            <a:pPr>
              <a:buNone/>
            </a:pPr>
            <a:r>
              <a:rPr lang="fr-FR" sz="2400" b="1" dirty="0" smtClean="0">
                <a:latin typeface="Times New Roman" pitchFamily="18" charset="0"/>
                <a:cs typeface="Times New Roman" pitchFamily="18" charset="0"/>
              </a:rPr>
              <a:t>Le Labétolol et le Carvédilol ont un effet </a:t>
            </a:r>
            <a:r>
              <a:rPr lang="el-GR" sz="2400" b="1" dirty="0" smtClean="0">
                <a:latin typeface="Times New Roman" pitchFamily="18" charset="0"/>
                <a:cs typeface="Times New Roman" pitchFamily="18" charset="0"/>
              </a:rPr>
              <a:t>α</a:t>
            </a:r>
            <a:r>
              <a:rPr lang="fr-FR" sz="2400" b="1" dirty="0" smtClean="0">
                <a:latin typeface="Times New Roman" pitchFamily="18" charset="0"/>
                <a:cs typeface="Times New Roman" pitchFamily="18" charset="0"/>
              </a:rPr>
              <a:t> 1 –bloquant ,</a:t>
            </a:r>
          </a:p>
          <a:p>
            <a:pPr>
              <a:buNone/>
            </a:pPr>
            <a:r>
              <a:rPr lang="fr-FR" sz="2400" b="1" dirty="0" smtClean="0">
                <a:latin typeface="Times New Roman" pitchFamily="18" charset="0"/>
                <a:cs typeface="Times New Roman" pitchFamily="18" charset="0"/>
              </a:rPr>
              <a:t>Le  </a:t>
            </a:r>
            <a:r>
              <a:rPr lang="fr-FR" sz="2400" b="1" dirty="0" err="1" smtClean="0">
                <a:latin typeface="Times New Roman" pitchFamily="18" charset="0"/>
                <a:cs typeface="Times New Roman" pitchFamily="18" charset="0"/>
              </a:rPr>
              <a:t>Céliprolol</a:t>
            </a:r>
            <a:r>
              <a:rPr lang="fr-FR" sz="2400" b="1" dirty="0" smtClean="0">
                <a:latin typeface="Times New Roman" pitchFamily="18" charset="0"/>
                <a:cs typeface="Times New Roman" pitchFamily="18" charset="0"/>
              </a:rPr>
              <a:t> a  </a:t>
            </a:r>
            <a:r>
              <a:rPr lang="fr-FR" sz="2400" b="1" dirty="0" smtClean="0">
                <a:latin typeface="Times New Roman" pitchFamily="18" charset="0"/>
                <a:cs typeface="Times New Roman" pitchFamily="18" charset="0"/>
              </a:rPr>
              <a:t>un effet</a:t>
            </a:r>
            <a:r>
              <a:rPr lang="el-GR" sz="2400" b="1" dirty="0" smtClean="0">
                <a:latin typeface="Times New Roman" pitchFamily="18" charset="0"/>
                <a:cs typeface="Times New Roman" pitchFamily="18" charset="0"/>
              </a:rPr>
              <a:t> β</a:t>
            </a:r>
            <a:r>
              <a:rPr lang="fr-FR" sz="2400" b="1" dirty="0" smtClean="0">
                <a:latin typeface="Times New Roman" pitchFamily="18" charset="0"/>
                <a:cs typeface="Times New Roman" pitchFamily="18" charset="0"/>
              </a:rPr>
              <a:t>2- agoniste </a:t>
            </a:r>
          </a:p>
          <a:p>
            <a:pPr>
              <a:buNone/>
            </a:pPr>
            <a:endParaRPr lang="fr-FR" sz="2400" b="1" dirty="0" smtClean="0">
              <a:latin typeface="Times New Roman" pitchFamily="18" charset="0"/>
              <a:cs typeface="Times New Roman" pitchFamily="18" charset="0"/>
            </a:endParaRPr>
          </a:p>
          <a:p>
            <a:pPr>
              <a:buNone/>
            </a:pPr>
            <a:r>
              <a:rPr lang="fr-FR" sz="2400" b="1" dirty="0" smtClean="0">
                <a:latin typeface="Times New Roman" pitchFamily="18" charset="0"/>
                <a:cs typeface="Times New Roman" pitchFamily="18" charset="0"/>
              </a:rPr>
              <a:t>Par ailleurs le Propranolol inhibe le transport de l’iode dans le follicule thyroidien </a:t>
            </a:r>
          </a:p>
          <a:p>
            <a:pPr>
              <a:buNone/>
            </a:pPr>
            <a:endParaRPr lang="fr-FR" sz="2400" b="1" dirty="0" smtClean="0">
              <a:latin typeface="Times New Roman" pitchFamily="18" charset="0"/>
              <a:cs typeface="Times New Roman" pitchFamily="18" charset="0"/>
            </a:endParaRPr>
          </a:p>
          <a:p>
            <a:pPr>
              <a:buNone/>
            </a:pPr>
            <a:r>
              <a:rPr lang="fr-FR" sz="2400" b="1" dirty="0" smtClean="0">
                <a:latin typeface="Times New Roman" pitchFamily="18" charset="0"/>
                <a:cs typeface="Times New Roman" pitchFamily="18" charset="0"/>
              </a:rPr>
              <a:t>Le Carvédilol aurait, au moins in vitro, des propriétés antioxydantes. </a:t>
            </a: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normAutofit/>
          </a:bodyPr>
          <a:lstStyle/>
          <a:p>
            <a:pPr>
              <a:buNone/>
            </a:pPr>
            <a:r>
              <a:rPr lang="fr-FR" sz="2800" b="1" u="sng" dirty="0" smtClean="0">
                <a:solidFill>
                  <a:srgbClr val="FF0000"/>
                </a:solidFill>
                <a:latin typeface="Times New Roman" pitchFamily="18" charset="0"/>
                <a:cs typeface="Times New Roman" pitchFamily="18" charset="0"/>
              </a:rPr>
              <a:t>Caractéristiques Pharmacocinétiques: </a:t>
            </a:r>
          </a:p>
          <a:p>
            <a:pPr marL="457200" indent="-457200">
              <a:buFont typeface="+mj-lt"/>
              <a:buAutoNum type="alphaLcPeriod"/>
            </a:pPr>
            <a:r>
              <a:rPr lang="fr-FR" sz="2400" b="1" dirty="0" smtClean="0">
                <a:latin typeface="Times New Roman" pitchFamily="18" charset="0"/>
                <a:cs typeface="Times New Roman" pitchFamily="18" charset="0"/>
              </a:rPr>
              <a:t>Les </a:t>
            </a:r>
            <a:r>
              <a:rPr lang="el-GR" sz="2400" b="1" dirty="0" smtClean="0">
                <a:latin typeface="Times New Roman" pitchFamily="18" charset="0"/>
                <a:cs typeface="Times New Roman" pitchFamily="18" charset="0"/>
              </a:rPr>
              <a:t>β</a:t>
            </a:r>
            <a:r>
              <a:rPr lang="fr-FR" sz="2400" b="1" dirty="0" smtClean="0">
                <a:latin typeface="Times New Roman" pitchFamily="18" charset="0"/>
                <a:cs typeface="Times New Roman" pitchFamily="18" charset="0"/>
              </a:rPr>
              <a:t>-bloqueurs très liposolubles comme le Propranolol et </a:t>
            </a:r>
            <a:r>
              <a:rPr lang="fr-FR" sz="2400" b="1" dirty="0" smtClean="0">
                <a:latin typeface="Times New Roman" pitchFamily="18" charset="0"/>
                <a:cs typeface="Times New Roman" pitchFamily="18" charset="0"/>
              </a:rPr>
              <a:t> </a:t>
            </a:r>
            <a:r>
              <a:rPr lang="fr-FR" sz="2400" b="1" dirty="0" smtClean="0">
                <a:latin typeface="Times New Roman" pitchFamily="18" charset="0"/>
                <a:cs typeface="Times New Roman" pitchFamily="18" charset="0"/>
              </a:rPr>
              <a:t>l’Oxyprénolol ont des caractéristiques communes:</a:t>
            </a:r>
          </a:p>
          <a:p>
            <a:pPr marL="457200" indent="-457200">
              <a:buNone/>
            </a:pPr>
            <a:endParaRPr lang="fr-FR" sz="2400" b="1" dirty="0" smtClean="0">
              <a:latin typeface="Times New Roman" pitchFamily="18" charset="0"/>
              <a:cs typeface="Times New Roman" pitchFamily="18" charset="0"/>
            </a:endParaRPr>
          </a:p>
          <a:p>
            <a:pPr marL="457200" indent="-457200">
              <a:buFont typeface="Wingdings" pitchFamily="2" charset="2"/>
              <a:buChar char="ü"/>
            </a:pPr>
            <a:r>
              <a:rPr lang="fr-FR" sz="2400" b="1" dirty="0" smtClean="0">
                <a:latin typeface="Times New Roman" pitchFamily="18" charset="0"/>
                <a:cs typeface="Times New Roman" pitchFamily="18" charset="0"/>
              </a:rPr>
              <a:t>Ils sont  rapidement et complètement absorbés par le tube digestif</a:t>
            </a:r>
          </a:p>
          <a:p>
            <a:pPr marL="457200" indent="-457200">
              <a:buFont typeface="Wingdings" pitchFamily="2" charset="2"/>
              <a:buChar char="ü"/>
            </a:pPr>
            <a:r>
              <a:rPr lang="fr-FR" sz="2400" b="1" dirty="0" smtClean="0">
                <a:latin typeface="Times New Roman" pitchFamily="18" charset="0"/>
                <a:cs typeface="Times New Roman" pitchFamily="18" charset="0"/>
              </a:rPr>
              <a:t>Ils subissent un effet de premier passage hépatique, </a:t>
            </a:r>
          </a:p>
          <a:p>
            <a:pPr marL="457200" indent="-457200">
              <a:buFont typeface="Wingdings" pitchFamily="2" charset="2"/>
              <a:buChar char="ü"/>
            </a:pPr>
            <a:r>
              <a:rPr lang="fr-FR" sz="2400" b="1" dirty="0" smtClean="0">
                <a:latin typeface="Times New Roman" pitchFamily="18" charset="0"/>
                <a:cs typeface="Times New Roman" pitchFamily="18" charset="0"/>
              </a:rPr>
              <a:t>Ils sont liés à 90% aux </a:t>
            </a:r>
            <a:r>
              <a:rPr lang="fr-FR" sz="2400" b="1" dirty="0" smtClean="0">
                <a:latin typeface="Times New Roman" pitchFamily="18" charset="0"/>
                <a:cs typeface="Times New Roman" pitchFamily="18" charset="0"/>
              </a:rPr>
              <a:t>PP</a:t>
            </a:r>
            <a:endParaRPr lang="fr-FR" sz="2400" b="1" dirty="0" smtClean="0">
              <a:latin typeface="Times New Roman" pitchFamily="18" charset="0"/>
              <a:cs typeface="Times New Roman" pitchFamily="18" charset="0"/>
            </a:endParaRPr>
          </a:p>
          <a:p>
            <a:pPr marL="457200" indent="-457200">
              <a:buFont typeface="Wingdings" pitchFamily="2" charset="2"/>
              <a:buChar char="ü"/>
            </a:pPr>
            <a:r>
              <a:rPr lang="fr-FR" sz="2400" b="1" dirty="0" smtClean="0">
                <a:latin typeface="Times New Roman" pitchFamily="18" charset="0"/>
                <a:cs typeface="Times New Roman" pitchFamily="18" charset="0"/>
              </a:rPr>
              <a:t>Ils ont un très grand Vd </a:t>
            </a:r>
          </a:p>
          <a:p>
            <a:pPr marL="457200" indent="-457200">
              <a:buFont typeface="Wingdings" pitchFamily="2" charset="2"/>
              <a:buChar char="ü"/>
            </a:pPr>
            <a:r>
              <a:rPr lang="fr-FR" sz="2400" b="1" dirty="0" smtClean="0">
                <a:latin typeface="Times New Roman" pitchFamily="18" charset="0"/>
                <a:cs typeface="Times New Roman" pitchFamily="18" charset="0"/>
              </a:rPr>
              <a:t>Ils ont une assez courte durée d’action et une demi-vie plasmatique courte.</a:t>
            </a:r>
          </a:p>
          <a:p>
            <a:pPr marL="457200" indent="-457200">
              <a:buNone/>
            </a:pPr>
            <a:r>
              <a:rPr lang="fr-FR" sz="2400" b="1" dirty="0" smtClean="0">
                <a:latin typeface="Times New Roman" pitchFamily="18" charset="0"/>
                <a:cs typeface="Times New Roman" pitchFamily="18" charset="0"/>
              </a:rPr>
              <a:t> </a:t>
            </a: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643998" cy="6286544"/>
          </a:xfrm>
        </p:spPr>
        <p:txBody>
          <a:bodyPr>
            <a:normAutofit/>
          </a:bodyPr>
          <a:lstStyle/>
          <a:p>
            <a:pPr marL="457200" indent="-457200">
              <a:buAutoNum type="alphaLcPeriod" startAt="2"/>
            </a:pPr>
            <a:r>
              <a:rPr lang="fr-FR" sz="2400" b="1" dirty="0" smtClean="0">
                <a:latin typeface="Times New Roman" pitchFamily="18" charset="0"/>
                <a:cs typeface="Times New Roman" pitchFamily="18" charset="0"/>
              </a:rPr>
              <a:t>Les </a:t>
            </a:r>
            <a:r>
              <a:rPr lang="el-GR" sz="2400" b="1" dirty="0" smtClean="0">
                <a:latin typeface="Times New Roman" pitchFamily="18" charset="0"/>
                <a:cs typeface="Times New Roman" pitchFamily="18" charset="0"/>
              </a:rPr>
              <a:t>β</a:t>
            </a:r>
            <a:r>
              <a:rPr lang="fr-FR" sz="2400" b="1" dirty="0" smtClean="0">
                <a:latin typeface="Times New Roman" pitchFamily="18" charset="0"/>
                <a:cs typeface="Times New Roman" pitchFamily="18" charset="0"/>
              </a:rPr>
              <a:t>-bloqueurs  hydrosolubles comme l’</a:t>
            </a:r>
            <a:r>
              <a:rPr lang="fr-FR" sz="2400" b="1" dirty="0" err="1" smtClean="0">
                <a:latin typeface="Times New Roman" pitchFamily="18" charset="0"/>
                <a:cs typeface="Times New Roman" pitchFamily="18" charset="0"/>
              </a:rPr>
              <a:t>Aténolol</a:t>
            </a:r>
            <a:r>
              <a:rPr lang="fr-FR" sz="2400" b="1" dirty="0" smtClean="0">
                <a:latin typeface="Times New Roman" pitchFamily="18" charset="0"/>
                <a:cs typeface="Times New Roman" pitchFamily="18" charset="0"/>
              </a:rPr>
              <a:t>, le Nadolol et le Sotalol ont les propriétés suivantes:</a:t>
            </a:r>
          </a:p>
          <a:p>
            <a:pPr marL="457200" indent="-457200">
              <a:buFont typeface="Wingdings" pitchFamily="2" charset="2"/>
              <a:buChar char="ü"/>
            </a:pPr>
            <a:r>
              <a:rPr lang="fr-FR" sz="2400" b="1" dirty="0" smtClean="0">
                <a:latin typeface="Times New Roman" pitchFamily="18" charset="0"/>
                <a:cs typeface="Times New Roman" pitchFamily="18" charset="0"/>
              </a:rPr>
              <a:t>Ils sont moins bien absorbés par le tube digestif et d’une manière plus irrégulière </a:t>
            </a:r>
          </a:p>
          <a:p>
            <a:pPr marL="457200" indent="-457200">
              <a:buFont typeface="Wingdings" pitchFamily="2" charset="2"/>
              <a:buChar char="ü"/>
            </a:pPr>
            <a:r>
              <a:rPr lang="fr-FR" sz="2400" b="1" dirty="0" smtClean="0">
                <a:latin typeface="Times New Roman" pitchFamily="18" charset="0"/>
                <a:cs typeface="Times New Roman" pitchFamily="18" charset="0"/>
              </a:rPr>
              <a:t>Ils sont peu métabolisés par le foie </a:t>
            </a:r>
          </a:p>
          <a:p>
            <a:pPr marL="457200" indent="-457200">
              <a:buFont typeface="Wingdings" pitchFamily="2" charset="2"/>
              <a:buChar char="ü"/>
            </a:pPr>
            <a:r>
              <a:rPr lang="fr-FR" sz="2400" b="1" dirty="0" smtClean="0">
                <a:latin typeface="Times New Roman" pitchFamily="18" charset="0"/>
                <a:cs typeface="Times New Roman" pitchFamily="18" charset="0"/>
              </a:rPr>
              <a:t>Ils sont peu liés aux PP</a:t>
            </a:r>
          </a:p>
          <a:p>
            <a:pPr marL="457200" indent="-457200">
              <a:buFont typeface="Wingdings" pitchFamily="2" charset="2"/>
              <a:buChar char="ü"/>
            </a:pPr>
            <a:r>
              <a:rPr lang="fr-FR" sz="2400" b="1" dirty="0" smtClean="0">
                <a:latin typeface="Times New Roman" pitchFamily="18" charset="0"/>
                <a:cs typeface="Times New Roman" pitchFamily="18" charset="0"/>
              </a:rPr>
              <a:t>Ils s’excrètent essentiellement par le rein s/f inchangée </a:t>
            </a:r>
          </a:p>
          <a:p>
            <a:pPr marL="457200" indent="-457200">
              <a:buFont typeface="Wingdings" pitchFamily="2" charset="2"/>
              <a:buChar char="ü"/>
            </a:pPr>
            <a:r>
              <a:rPr lang="fr-FR" sz="2400" b="1" dirty="0" smtClean="0">
                <a:latin typeface="Times New Roman" pitchFamily="18" charset="0"/>
                <a:cs typeface="Times New Roman" pitchFamily="18" charset="0"/>
              </a:rPr>
              <a:t>Ils ont un Vd </a:t>
            </a:r>
            <a:r>
              <a:rPr lang="fr-FR" sz="2400" b="1" dirty="0" err="1" smtClean="0">
                <a:latin typeface="Times New Roman" pitchFamily="18" charset="0"/>
                <a:cs typeface="Times New Roman" pitchFamily="18" charset="0"/>
              </a:rPr>
              <a:t>restrein</a:t>
            </a:r>
            <a:endParaRPr lang="fr-FR" sz="2400" b="1" dirty="0" smtClean="0">
              <a:latin typeface="Times New Roman" pitchFamily="18" charset="0"/>
              <a:cs typeface="Times New Roman" pitchFamily="18" charset="0"/>
            </a:endParaRPr>
          </a:p>
          <a:p>
            <a:pPr marL="457200" indent="-457200">
              <a:buFont typeface="Wingdings" pitchFamily="2" charset="2"/>
              <a:buChar char="ü"/>
            </a:pPr>
            <a:r>
              <a:rPr lang="fr-FR" sz="2400" b="1" dirty="0" smtClean="0">
                <a:latin typeface="Times New Roman" pitchFamily="18" charset="0"/>
                <a:cs typeface="Times New Roman" pitchFamily="18" charset="0"/>
              </a:rPr>
              <a:t>Ils ont une demi-vie plasmatique longue </a:t>
            </a:r>
          </a:p>
          <a:p>
            <a:pPr marL="457200" indent="-457200">
              <a:buNone/>
            </a:pPr>
            <a:endParaRPr lang="fr-FR" sz="2400" b="1" dirty="0" smtClean="0">
              <a:latin typeface="Times New Roman" pitchFamily="18" charset="0"/>
              <a:cs typeface="Times New Roman" pitchFamily="18" charset="0"/>
            </a:endParaRPr>
          </a:p>
          <a:p>
            <a:pPr marL="457200" indent="-457200">
              <a:buNone/>
            </a:pPr>
            <a:r>
              <a:rPr lang="fr-FR" sz="2400" b="1" dirty="0" smtClean="0">
                <a:latin typeface="Times New Roman" pitchFamily="18" charset="0"/>
                <a:cs typeface="Times New Roman" pitchFamily="18" charset="0"/>
              </a:rPr>
              <a:t>c.  Entre ces deux extrêmes, il existe des produits intermédiaires comme le </a:t>
            </a:r>
            <a:r>
              <a:rPr lang="fr-FR" sz="2400" b="1" dirty="0" err="1" smtClean="0">
                <a:latin typeface="Times New Roman" pitchFamily="18" charset="0"/>
                <a:cs typeface="Times New Roman" pitchFamily="18" charset="0"/>
              </a:rPr>
              <a:t>Pindolol</a:t>
            </a:r>
            <a:r>
              <a:rPr lang="fr-FR" sz="2400" b="1" dirty="0" smtClean="0">
                <a:latin typeface="Times New Roman" pitchFamily="18" charset="0"/>
                <a:cs typeface="Times New Roman" pitchFamily="18" charset="0"/>
              </a:rPr>
              <a:t>, le </a:t>
            </a:r>
            <a:r>
              <a:rPr lang="fr-FR" sz="2400" b="1" dirty="0" err="1" smtClean="0">
                <a:latin typeface="Times New Roman" pitchFamily="18" charset="0"/>
                <a:cs typeface="Times New Roman" pitchFamily="18" charset="0"/>
              </a:rPr>
              <a:t>Céliprolol</a:t>
            </a:r>
            <a:r>
              <a:rPr lang="fr-FR" sz="2400" b="1" dirty="0" smtClean="0">
                <a:latin typeface="Times New Roman" pitchFamily="18" charset="0"/>
                <a:cs typeface="Times New Roman" pitchFamily="18" charset="0"/>
              </a:rPr>
              <a:t>.  </a:t>
            </a:r>
          </a:p>
          <a:p>
            <a:pPr marL="457200" indent="-457200">
              <a:buFont typeface="Wingdings" pitchFamily="2" charset="2"/>
              <a:buChar char="ü"/>
            </a:pPr>
            <a:endParaRPr lang="fr-FR" sz="2400" b="1" dirty="0" smtClean="0">
              <a:latin typeface="Times New Roman" pitchFamily="18" charset="0"/>
              <a:cs typeface="Times New Roman" pitchFamily="18" charset="0"/>
            </a:endParaRPr>
          </a:p>
          <a:p>
            <a:pPr marL="457200" indent="-457200">
              <a:buFont typeface="Wingdings" pitchFamily="2" charset="2"/>
              <a:buChar char="ü"/>
            </a:pP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42852"/>
            <a:ext cx="8715436" cy="6500858"/>
          </a:xfrm>
        </p:spPr>
        <p:txBody>
          <a:bodyPr>
            <a:normAutofit/>
          </a:bodyPr>
          <a:lstStyle/>
          <a:p>
            <a:pPr>
              <a:buNone/>
            </a:pPr>
            <a:r>
              <a:rPr lang="fr-FR" b="1" dirty="0" smtClean="0">
                <a:solidFill>
                  <a:srgbClr val="FF0000"/>
                </a:solidFill>
                <a:latin typeface="Times New Roman" pitchFamily="18" charset="0"/>
                <a:cs typeface="Times New Roman" pitchFamily="18" charset="0"/>
              </a:rPr>
              <a:t>Indications: </a:t>
            </a:r>
          </a:p>
          <a:p>
            <a:pPr marL="457200" indent="-457200">
              <a:buFont typeface="+mj-lt"/>
              <a:buAutoNum type="arabicPeriod"/>
            </a:pPr>
            <a:r>
              <a:rPr lang="fr-FR" sz="2400" b="1" dirty="0" smtClean="0">
                <a:latin typeface="Times New Roman" pitchFamily="18" charset="0"/>
                <a:cs typeface="Times New Roman" pitchFamily="18" charset="0"/>
              </a:rPr>
              <a:t>Indications cardiovasculaires:</a:t>
            </a:r>
          </a:p>
          <a:p>
            <a:pPr marL="457200" indent="-457200">
              <a:buFont typeface="Wingdings" pitchFamily="2" charset="2"/>
              <a:buChar char="ü"/>
            </a:pPr>
            <a:r>
              <a:rPr lang="fr-FR" sz="2400" b="1" dirty="0" smtClean="0">
                <a:latin typeface="Times New Roman" pitchFamily="18" charset="0"/>
                <a:cs typeface="Times New Roman" pitchFamily="18" charset="0"/>
              </a:rPr>
              <a:t>TRT de l’angor: en prévention des crises </a:t>
            </a:r>
          </a:p>
          <a:p>
            <a:pPr marL="457200" indent="-457200">
              <a:buFont typeface="Wingdings" pitchFamily="2" charset="2"/>
              <a:buChar char="ü"/>
            </a:pPr>
            <a:r>
              <a:rPr lang="fr-FR" sz="2400" b="1" dirty="0" smtClean="0">
                <a:latin typeface="Times New Roman" pitchFamily="18" charset="0"/>
                <a:cs typeface="Times New Roman" pitchFamily="18" charset="0"/>
              </a:rPr>
              <a:t>TRT de tachycardies de diverses origines dont celles de l’</a:t>
            </a:r>
            <a:r>
              <a:rPr lang="fr-FR" sz="2400" b="1" dirty="0" err="1" smtClean="0">
                <a:latin typeface="Times New Roman" pitchFamily="18" charset="0"/>
                <a:cs typeface="Times New Roman" pitchFamily="18" charset="0"/>
              </a:rPr>
              <a:t>hyperthyroidie</a:t>
            </a:r>
            <a:r>
              <a:rPr lang="fr-FR" sz="2400" b="1" dirty="0" smtClean="0">
                <a:latin typeface="Times New Roman" pitchFamily="18" charset="0"/>
                <a:cs typeface="Times New Roman" pitchFamily="18" charset="0"/>
              </a:rPr>
              <a:t>, notamment la maladie de Basedow </a:t>
            </a:r>
          </a:p>
          <a:p>
            <a:pPr marL="457200" indent="-457200">
              <a:buFont typeface="Wingdings" pitchFamily="2" charset="2"/>
              <a:buChar char="ü"/>
            </a:pPr>
            <a:r>
              <a:rPr lang="fr-FR" sz="2400" b="1" dirty="0" smtClean="0">
                <a:latin typeface="Times New Roman" pitchFamily="18" charset="0"/>
                <a:cs typeface="Times New Roman" pitchFamily="18" charset="0"/>
              </a:rPr>
              <a:t>TRT de l’HTA </a:t>
            </a:r>
          </a:p>
          <a:p>
            <a:pPr marL="457200" indent="-457200">
              <a:buFont typeface="Wingdings" pitchFamily="2" charset="2"/>
              <a:buChar char="ü"/>
            </a:pPr>
            <a:r>
              <a:rPr lang="fr-FR" sz="2400" b="1" dirty="0" smtClean="0">
                <a:latin typeface="Times New Roman" pitchFamily="18" charset="0"/>
                <a:cs typeface="Times New Roman" pitchFamily="18" charset="0"/>
              </a:rPr>
              <a:t>TRT de l’infarctus du myocarde</a:t>
            </a:r>
          </a:p>
          <a:p>
            <a:pPr marL="457200" indent="-457200">
              <a:buFont typeface="Wingdings" pitchFamily="2" charset="2"/>
              <a:buChar char="ü"/>
            </a:pPr>
            <a:r>
              <a:rPr lang="fr-FR" sz="2400" b="1" dirty="0" smtClean="0">
                <a:latin typeface="Times New Roman" pitchFamily="18" charset="0"/>
                <a:cs typeface="Times New Roman" pitchFamily="18" charset="0"/>
              </a:rPr>
              <a:t>Indication en apparence paradoxale: l’insuffisance cardiaque.</a:t>
            </a:r>
          </a:p>
          <a:p>
            <a:pPr marL="457200" indent="-457200">
              <a:buAutoNum type="arabicPeriod" startAt="2"/>
            </a:pPr>
            <a:endParaRPr lang="fr-FR" sz="2400" b="1" dirty="0" smtClean="0">
              <a:latin typeface="Times New Roman" pitchFamily="18" charset="0"/>
              <a:cs typeface="Times New Roman" pitchFamily="18" charset="0"/>
            </a:endParaRPr>
          </a:p>
          <a:p>
            <a:pPr marL="457200" indent="-457200">
              <a:buAutoNum type="arabicPeriod" startAt="2"/>
            </a:pPr>
            <a:r>
              <a:rPr lang="fr-FR" sz="2400" b="1" dirty="0" smtClean="0">
                <a:latin typeface="Times New Roman" pitchFamily="18" charset="0"/>
                <a:cs typeface="Times New Roman" pitchFamily="18" charset="0"/>
              </a:rPr>
              <a:t>Autres indications:</a:t>
            </a:r>
          </a:p>
          <a:p>
            <a:pPr marL="457200" indent="-457200">
              <a:buFont typeface="Wingdings" pitchFamily="2" charset="2"/>
              <a:buChar char="ü"/>
            </a:pPr>
            <a:r>
              <a:rPr lang="fr-FR" sz="2400" b="1" dirty="0" smtClean="0">
                <a:latin typeface="Times New Roman" pitchFamily="18" charset="0"/>
                <a:cs typeface="Times New Roman" pitchFamily="18" charset="0"/>
              </a:rPr>
              <a:t>Prévention primaire et secondaire des hémorragies digestives par hypertension portale et de la rupture de varices </a:t>
            </a:r>
            <a:r>
              <a:rPr lang="fr-FR" sz="2400" b="1" dirty="0" err="1" smtClean="0">
                <a:latin typeface="Times New Roman" pitchFamily="18" charset="0"/>
                <a:cs typeface="Times New Roman" pitchFamily="18" charset="0"/>
              </a:rPr>
              <a:t>oesophagiennes</a:t>
            </a:r>
            <a:r>
              <a:rPr lang="fr-FR" sz="2400" b="1" dirty="0" smtClean="0">
                <a:latin typeface="Times New Roman" pitchFamily="18" charset="0"/>
                <a:cs typeface="Times New Roman" pitchFamily="18" charset="0"/>
              </a:rPr>
              <a:t>, c’est le </a:t>
            </a:r>
            <a:r>
              <a:rPr lang="fr-FR" sz="2400" b="1" dirty="0" err="1" smtClean="0">
                <a:latin typeface="Times New Roman" pitchFamily="18" charset="0"/>
                <a:cs typeface="Times New Roman" pitchFamily="18" charset="0"/>
              </a:rPr>
              <a:t>Propranolol</a:t>
            </a:r>
            <a:r>
              <a:rPr lang="fr-FR" sz="2400" b="1" dirty="0" smtClean="0">
                <a:latin typeface="Times New Roman" pitchFamily="18" charset="0"/>
                <a:cs typeface="Times New Roman" pitchFamily="18" charset="0"/>
              </a:rPr>
              <a:t> qui est habituellement utilisé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715436" cy="6286544"/>
          </a:xfrm>
        </p:spPr>
        <p:txBody>
          <a:bodyPr>
            <a:normAutofit/>
          </a:bodyPr>
          <a:lstStyle/>
          <a:p>
            <a:pPr>
              <a:buFont typeface="Wingdings" pitchFamily="2" charset="2"/>
              <a:buChar char="ü"/>
            </a:pPr>
            <a:endParaRPr lang="fr-FR" sz="2400" b="1" dirty="0" smtClean="0">
              <a:latin typeface="Times New Roman" pitchFamily="18" charset="0"/>
              <a:cs typeface="Times New Roman" pitchFamily="18" charset="0"/>
            </a:endParaRPr>
          </a:p>
          <a:p>
            <a:pPr>
              <a:buFont typeface="Wingdings" pitchFamily="2" charset="2"/>
              <a:buChar char="ü"/>
            </a:pPr>
            <a:r>
              <a:rPr lang="fr-FR" sz="2400" b="1" dirty="0" smtClean="0">
                <a:latin typeface="Times New Roman" pitchFamily="18" charset="0"/>
                <a:cs typeface="Times New Roman" pitchFamily="18" charset="0"/>
              </a:rPr>
              <a:t>TRT des migraines, des tremblements, des manifestations somatiques transitoires de l’anxiété, de la dépendance alcoolique  </a:t>
            </a:r>
          </a:p>
          <a:p>
            <a:pPr>
              <a:buFont typeface="Wingdings" pitchFamily="2" charset="2"/>
              <a:buChar char="ü"/>
            </a:pPr>
            <a:r>
              <a:rPr lang="fr-FR" sz="2400" b="1" dirty="0" smtClean="0">
                <a:latin typeface="Times New Roman" pitchFamily="18" charset="0"/>
                <a:cs typeface="Times New Roman" pitchFamily="18" charset="0"/>
              </a:rPr>
              <a:t>TRT du glaucome, en administration locale, s/f de collyres, mais ils peuvent diffuser dans la circulation générale et donner des effets indésirables.</a:t>
            </a:r>
          </a:p>
          <a:p>
            <a:pPr>
              <a:buFont typeface="Wingdings" pitchFamily="2" charset="2"/>
              <a:buChar char="ü"/>
            </a:pPr>
            <a:endParaRPr lang="fr-FR" sz="2400" b="1" dirty="0" smtClean="0">
              <a:latin typeface="Times New Roman" pitchFamily="18" charset="0"/>
              <a:cs typeface="Times New Roman" pitchFamily="18" charset="0"/>
            </a:endParaRPr>
          </a:p>
          <a:p>
            <a:pPr>
              <a:buNone/>
            </a:pPr>
            <a:r>
              <a:rPr lang="fr-FR" sz="2400" b="1" dirty="0" smtClean="0">
                <a:latin typeface="Times New Roman" pitchFamily="18" charset="0"/>
                <a:cs typeface="Times New Roman" pitchFamily="18" charset="0"/>
              </a:rPr>
              <a:t>D’une manière générale la posologie des  </a:t>
            </a:r>
            <a:r>
              <a:rPr lang="el-GR" sz="2400" b="1" dirty="0" smtClean="0">
                <a:latin typeface="Times New Roman" pitchFamily="18" charset="0"/>
                <a:cs typeface="Times New Roman" pitchFamily="18" charset="0"/>
              </a:rPr>
              <a:t>β</a:t>
            </a:r>
            <a:r>
              <a:rPr lang="fr-FR" sz="2400" b="1" dirty="0" smtClean="0">
                <a:latin typeface="Times New Roman" pitchFamily="18" charset="0"/>
                <a:cs typeface="Times New Roman" pitchFamily="18" charset="0"/>
              </a:rPr>
              <a:t>- bloqueurs doit être progressivement croissante au début du TRT, décroissante à l’arrêt aves surveillance et repos  </a:t>
            </a: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a:bodyPr>
          <a:lstStyle/>
          <a:p>
            <a:pPr>
              <a:buNone/>
            </a:pPr>
            <a:r>
              <a:rPr lang="fr-FR" sz="2800" b="1" dirty="0" smtClean="0">
                <a:solidFill>
                  <a:srgbClr val="FF0000"/>
                </a:solidFill>
                <a:latin typeface="Times New Roman" pitchFamily="18" charset="0"/>
                <a:cs typeface="Times New Roman" pitchFamily="18" charset="0"/>
              </a:rPr>
              <a:t>Effets indésirables: </a:t>
            </a:r>
          </a:p>
          <a:p>
            <a:pPr marL="514350" indent="-514350">
              <a:buFont typeface="+mj-lt"/>
              <a:buAutoNum type="arabicPeriod"/>
            </a:pPr>
            <a:r>
              <a:rPr lang="fr-FR" sz="2400" b="1" dirty="0" smtClean="0">
                <a:latin typeface="Times New Roman" pitchFamily="18" charset="0"/>
                <a:cs typeface="Times New Roman" pitchFamily="18" charset="0"/>
              </a:rPr>
              <a:t>Aggravation d’une insuffisance cardiaque </a:t>
            </a:r>
          </a:p>
          <a:p>
            <a:pPr marL="514350" indent="-514350">
              <a:buFont typeface="+mj-lt"/>
              <a:buAutoNum type="arabicPeriod"/>
            </a:pPr>
            <a:r>
              <a:rPr lang="fr-FR" sz="2400" b="1" dirty="0" smtClean="0">
                <a:latin typeface="Times New Roman" pitchFamily="18" charset="0"/>
                <a:cs typeface="Times New Roman" pitchFamily="18" charset="0"/>
              </a:rPr>
              <a:t>Aggravation possible d’un trouble du rythme </a:t>
            </a:r>
          </a:p>
          <a:p>
            <a:pPr marL="514350" indent="-514350">
              <a:buFont typeface="+mj-lt"/>
              <a:buAutoNum type="arabicPeriod"/>
            </a:pPr>
            <a:r>
              <a:rPr lang="fr-FR" sz="2800" b="1" dirty="0" smtClean="0">
                <a:latin typeface="Times New Roman" pitchFamily="18" charset="0"/>
                <a:cs typeface="Times New Roman" pitchFamily="18" charset="0"/>
              </a:rPr>
              <a:t>Refroidissement des extrémités, </a:t>
            </a:r>
            <a:r>
              <a:rPr lang="fr-FR" sz="2800" b="1" dirty="0" err="1" smtClean="0">
                <a:latin typeface="Times New Roman" pitchFamily="18" charset="0"/>
                <a:cs typeface="Times New Roman" pitchFamily="18" charset="0"/>
              </a:rPr>
              <a:t>aggarvation</a:t>
            </a:r>
            <a:r>
              <a:rPr lang="fr-FR" sz="2800" b="1" dirty="0" smtClean="0">
                <a:latin typeface="Times New Roman" pitchFamily="18" charset="0"/>
                <a:cs typeface="Times New Roman" pitchFamily="18" charset="0"/>
              </a:rPr>
              <a:t> possible d’une artérite</a:t>
            </a:r>
          </a:p>
          <a:p>
            <a:pPr marL="514350" indent="-514350">
              <a:buFont typeface="+mj-lt"/>
              <a:buAutoNum type="arabicPeriod"/>
            </a:pPr>
            <a:r>
              <a:rPr lang="fr-FR" sz="2800" b="1" dirty="0" smtClean="0">
                <a:latin typeface="Times New Roman" pitchFamily="18" charset="0"/>
                <a:cs typeface="Times New Roman" pitchFamily="18" charset="0"/>
              </a:rPr>
              <a:t>Aggravation possible de la maladie asthmatique</a:t>
            </a:r>
          </a:p>
          <a:p>
            <a:pPr marL="514350" indent="-514350">
              <a:buFont typeface="+mj-lt"/>
              <a:buAutoNum type="arabicPeriod"/>
            </a:pPr>
            <a:r>
              <a:rPr lang="fr-FR" sz="2800" b="1" dirty="0" smtClean="0">
                <a:latin typeface="Times New Roman" pitchFamily="18" charset="0"/>
                <a:cs typeface="Times New Roman" pitchFamily="18" charset="0"/>
              </a:rPr>
              <a:t>Risque aggravé de choc anaphylactique par inhibition partielle des mécanismes qui s’y opposent  </a:t>
            </a:r>
          </a:p>
          <a:p>
            <a:pPr marL="514350" indent="-514350">
              <a:buFont typeface="+mj-lt"/>
              <a:buAutoNum type="arabicPeriod"/>
            </a:pPr>
            <a:r>
              <a:rPr lang="fr-FR" sz="2800" b="1" dirty="0" smtClean="0">
                <a:latin typeface="Times New Roman" pitchFamily="18" charset="0"/>
                <a:cs typeface="Times New Roman" pitchFamily="18" charset="0"/>
              </a:rPr>
              <a:t> Troubles métaboliques:</a:t>
            </a:r>
          </a:p>
          <a:p>
            <a:pPr marL="514350" indent="-514350">
              <a:buFont typeface="Courier New" pitchFamily="49" charset="0"/>
              <a:buChar char="o"/>
            </a:pPr>
            <a:r>
              <a:rPr lang="fr-FR" sz="2400" b="1" dirty="0" smtClean="0">
                <a:latin typeface="Times New Roman" pitchFamily="18" charset="0"/>
                <a:cs typeface="Times New Roman" pitchFamily="18" charset="0"/>
              </a:rPr>
              <a:t>Augmentation des TG</a:t>
            </a:r>
          </a:p>
          <a:p>
            <a:pPr marL="514350" indent="-514350">
              <a:buFont typeface="Courier New" pitchFamily="49" charset="0"/>
              <a:buChar char="o"/>
            </a:pPr>
            <a:r>
              <a:rPr lang="fr-FR" sz="2400" b="1" dirty="0" smtClean="0">
                <a:latin typeface="Times New Roman" pitchFamily="18" charset="0"/>
                <a:cs typeface="Times New Roman" pitchFamily="18" charset="0"/>
              </a:rPr>
              <a:t>Augmentation du cholestérol et des VLDL, majoration de l’hypoglycémie chez les diabétiques </a:t>
            </a:r>
          </a:p>
          <a:p>
            <a:pPr marL="514350" indent="-514350">
              <a:buFont typeface="Courier New" pitchFamily="49" charset="0"/>
              <a:buChar char="o"/>
            </a:pPr>
            <a:r>
              <a:rPr lang="fr-FR" sz="2400" b="1" dirty="0" smtClean="0">
                <a:latin typeface="Times New Roman" pitchFamily="18" charset="0"/>
                <a:cs typeface="Times New Roman" pitchFamily="18" charset="0"/>
              </a:rPr>
              <a:t>Risque majoré de développer un diabète de type II chez les hypertendus traités durant plusieurs années par </a:t>
            </a:r>
            <a:r>
              <a:rPr lang="el-GR" sz="2400" b="1" dirty="0" smtClean="0">
                <a:latin typeface="Times New Roman" pitchFamily="18" charset="0"/>
                <a:cs typeface="Times New Roman" pitchFamily="18" charset="0"/>
              </a:rPr>
              <a:t>β</a:t>
            </a:r>
            <a:r>
              <a:rPr lang="fr-FR" sz="2400" b="1" dirty="0" smtClean="0">
                <a:latin typeface="Times New Roman" pitchFamily="18" charset="0"/>
                <a:cs typeface="Times New Roman" pitchFamily="18" charset="0"/>
              </a:rPr>
              <a:t>-bloqueurs </a:t>
            </a:r>
          </a:p>
          <a:p>
            <a:pPr marL="514350" indent="-514350">
              <a:buFont typeface="Courier New" pitchFamily="49" charset="0"/>
              <a:buChar char="o"/>
            </a:pP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500858"/>
          </a:xfrm>
        </p:spPr>
        <p:txBody>
          <a:bodyPr>
            <a:normAutofit/>
          </a:bodyPr>
          <a:lstStyle/>
          <a:p>
            <a:pPr algn="ctr">
              <a:buNone/>
            </a:pPr>
            <a:r>
              <a:rPr lang="fr-FR" b="1" dirty="0" smtClean="0">
                <a:solidFill>
                  <a:srgbClr val="FF0000"/>
                </a:solidFill>
                <a:latin typeface="Times New Roman" pitchFamily="18" charset="0"/>
                <a:cs typeface="Times New Roman" pitchFamily="18" charset="0"/>
              </a:rPr>
              <a:t>Antagonistes des récepteurs de la dopamine </a:t>
            </a:r>
          </a:p>
          <a:p>
            <a:pPr>
              <a:buNone/>
            </a:pPr>
            <a:r>
              <a:rPr lang="fr-FR" sz="2400" b="1" dirty="0" smtClean="0">
                <a:latin typeface="Times New Roman" pitchFamily="18" charset="0"/>
                <a:cs typeface="Times New Roman" pitchFamily="18" charset="0"/>
              </a:rPr>
              <a:t>La dopamine ayant un effet émétique et inhibiteur de la motricité digestive, ses antagonistes ont des propriétés antiémétisantes et stimulantes de la motricité digestive.</a:t>
            </a:r>
          </a:p>
          <a:p>
            <a:pPr>
              <a:buNone/>
            </a:pPr>
            <a:endParaRPr lang="fr-FR" sz="2400" b="1" dirty="0" smtClean="0">
              <a:latin typeface="Times New Roman" pitchFamily="18" charset="0"/>
              <a:cs typeface="Times New Roman" pitchFamily="18" charset="0"/>
            </a:endParaRPr>
          </a:p>
          <a:p>
            <a:pPr marL="457200" indent="-457200">
              <a:buFont typeface="+mj-lt"/>
              <a:buAutoNum type="arabicPeriod"/>
            </a:pPr>
            <a:r>
              <a:rPr lang="fr-FR" sz="2400" b="1" dirty="0" smtClean="0">
                <a:latin typeface="Times New Roman" pitchFamily="18" charset="0"/>
                <a:cs typeface="Times New Roman" pitchFamily="18" charset="0"/>
              </a:rPr>
              <a:t>Antiémétiques: utilisés dans le TRT des nausées et des vomissements, du hoquet et du reflux </a:t>
            </a:r>
            <a:r>
              <a:rPr lang="fr-FR" sz="2400" b="1" dirty="0" err="1" smtClean="0">
                <a:latin typeface="Times New Roman" pitchFamily="18" charset="0"/>
                <a:cs typeface="Times New Roman" pitchFamily="18" charset="0"/>
              </a:rPr>
              <a:t>gastro</a:t>
            </a:r>
            <a:r>
              <a:rPr lang="fr-FR" sz="2400" b="1" dirty="0" smtClean="0">
                <a:latin typeface="Times New Roman" pitchFamily="18" charset="0"/>
                <a:cs typeface="Times New Roman" pitchFamily="18" charset="0"/>
              </a:rPr>
              <a:t>-</a:t>
            </a:r>
            <a:r>
              <a:rPr lang="fr-FR" sz="2400" b="1" dirty="0" err="1" smtClean="0">
                <a:latin typeface="Times New Roman" pitchFamily="18" charset="0"/>
                <a:cs typeface="Times New Roman" pitchFamily="18" charset="0"/>
              </a:rPr>
              <a:t>oesophagien</a:t>
            </a:r>
            <a:r>
              <a:rPr lang="fr-FR" sz="2400" b="1" dirty="0" smtClean="0">
                <a:latin typeface="Times New Roman" pitchFamily="18" charset="0"/>
                <a:cs typeface="Times New Roman" pitchFamily="18" charset="0"/>
              </a:rPr>
              <a:t>.</a:t>
            </a:r>
          </a:p>
          <a:p>
            <a:pPr marL="457200" indent="-457200">
              <a:buFont typeface="+mj-lt"/>
              <a:buAutoNum type="arabicPeriod"/>
            </a:pPr>
            <a:r>
              <a:rPr lang="fr-FR" sz="2400" b="1" dirty="0" smtClean="0">
                <a:latin typeface="Times New Roman" pitchFamily="18" charset="0"/>
                <a:cs typeface="Times New Roman" pitchFamily="18" charset="0"/>
              </a:rPr>
              <a:t>Stimulantes de la motricité gastro-intestinale: ils réduisent l’effet inhibiteur de la dopamine.</a:t>
            </a:r>
          </a:p>
          <a:p>
            <a:pPr marL="457200" indent="-457200">
              <a:buFont typeface="+mj-lt"/>
              <a:buAutoNum type="arabicPeriod"/>
            </a:pPr>
            <a:endParaRPr lang="fr-FR" sz="2400" b="1" dirty="0" smtClean="0">
              <a:latin typeface="Times New Roman" pitchFamily="18" charset="0"/>
              <a:cs typeface="Times New Roman" pitchFamily="18" charset="0"/>
            </a:endParaRPr>
          </a:p>
          <a:p>
            <a:pPr marL="457200" indent="-457200">
              <a:buNone/>
            </a:pPr>
            <a:r>
              <a:rPr lang="fr-FR" sz="2400" b="1" dirty="0" smtClean="0">
                <a:latin typeface="Times New Roman" pitchFamily="18" charset="0"/>
                <a:cs typeface="Times New Roman" pitchFamily="18" charset="0"/>
              </a:rPr>
              <a:t>Les deux principaux antagonistes périphériques de la dopamine sont la </a:t>
            </a:r>
            <a:r>
              <a:rPr lang="fr-FR" sz="2400" b="1" u="sng" dirty="0" err="1" smtClean="0">
                <a:latin typeface="Times New Roman" pitchFamily="18" charset="0"/>
                <a:cs typeface="Times New Roman" pitchFamily="18" charset="0"/>
              </a:rPr>
              <a:t>dompéridone</a:t>
            </a:r>
            <a:r>
              <a:rPr lang="fr-FR" sz="2400" b="1" dirty="0" smtClean="0">
                <a:latin typeface="Times New Roman" pitchFamily="18" charset="0"/>
                <a:cs typeface="Times New Roman" pitchFamily="18" charset="0"/>
              </a:rPr>
              <a:t> et le </a:t>
            </a:r>
            <a:r>
              <a:rPr lang="fr-FR" sz="2400" b="1" u="sng" dirty="0" err="1" smtClean="0">
                <a:latin typeface="Times New Roman" pitchFamily="18" charset="0"/>
                <a:cs typeface="Times New Roman" pitchFamily="18" charset="0"/>
              </a:rPr>
              <a:t>métoclopramide</a:t>
            </a:r>
            <a:r>
              <a:rPr lang="fr-FR" sz="2400" b="1" u="sng" dirty="0" smtClean="0">
                <a:latin typeface="Times New Roman" pitchFamily="18" charset="0"/>
                <a:cs typeface="Times New Roman" pitchFamily="18" charset="0"/>
              </a:rPr>
              <a:t>.</a:t>
            </a:r>
          </a:p>
          <a:p>
            <a:pPr>
              <a:buNone/>
            </a:pPr>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normAutofit/>
          </a:bodyPr>
          <a:lstStyle/>
          <a:p>
            <a:pPr>
              <a:buNone/>
            </a:pPr>
            <a:endParaRPr lang="fr-FR" sz="2400" b="1" dirty="0" smtClean="0">
              <a:latin typeface="Times New Roman" pitchFamily="18" charset="0"/>
              <a:cs typeface="Times New Roman" pitchFamily="18" charset="0"/>
            </a:endParaRPr>
          </a:p>
          <a:p>
            <a:pPr>
              <a:buNone/>
            </a:pPr>
            <a:r>
              <a:rPr lang="fr-FR" sz="2800" b="1" dirty="0" err="1" smtClean="0">
                <a:solidFill>
                  <a:srgbClr val="FF0000"/>
                </a:solidFill>
                <a:latin typeface="Times New Roman" pitchFamily="18" charset="0"/>
                <a:cs typeface="Times New Roman" pitchFamily="18" charset="0"/>
              </a:rPr>
              <a:t>Dompéridone</a:t>
            </a:r>
            <a:r>
              <a:rPr lang="fr-FR" sz="2800" b="1" dirty="0" smtClean="0">
                <a:solidFill>
                  <a:srgbClr val="FF0000"/>
                </a:solidFill>
                <a:latin typeface="Times New Roman" pitchFamily="18" charset="0"/>
                <a:cs typeface="Times New Roman" pitchFamily="18" charset="0"/>
              </a:rPr>
              <a:t>: </a:t>
            </a:r>
            <a:r>
              <a:rPr lang="fr-FR" sz="2400" b="1" dirty="0" smtClean="0">
                <a:latin typeface="Times New Roman" pitchFamily="18" charset="0"/>
                <a:cs typeface="Times New Roman" pitchFamily="18" charset="0"/>
              </a:rPr>
              <a:t>TRT curatif et préventif des nausées et des vomissements et de certaines dyspepsies liées à un trouble de la motilité . Elle renforce et régularise la motilité gastroduodénale.</a:t>
            </a:r>
          </a:p>
          <a:p>
            <a:pPr>
              <a:buNone/>
            </a:pPr>
            <a:endParaRPr lang="fr-FR" sz="2400" b="1" dirty="0" smtClean="0">
              <a:latin typeface="Times New Roman" pitchFamily="18" charset="0"/>
              <a:cs typeface="Times New Roman" pitchFamily="18" charset="0"/>
            </a:endParaRPr>
          </a:p>
          <a:p>
            <a:pPr>
              <a:buNone/>
            </a:pPr>
            <a:r>
              <a:rPr lang="fr-FR" sz="2800" b="1" dirty="0" smtClean="0">
                <a:solidFill>
                  <a:srgbClr val="FF0000"/>
                </a:solidFill>
                <a:latin typeface="Times New Roman" pitchFamily="18" charset="0"/>
                <a:cs typeface="Times New Roman" pitchFamily="18" charset="0"/>
              </a:rPr>
              <a:t>Métoclopramide: </a:t>
            </a:r>
            <a:r>
              <a:rPr lang="fr-FR" sz="2400" b="1" dirty="0" smtClean="0">
                <a:latin typeface="Times New Roman" pitchFamily="18" charset="0"/>
                <a:cs typeface="Times New Roman" pitchFamily="18" charset="0"/>
              </a:rPr>
              <a:t>mêmes que ceux de la </a:t>
            </a:r>
            <a:r>
              <a:rPr lang="fr-FR" sz="2400" b="1" dirty="0" err="1" smtClean="0">
                <a:latin typeface="Times New Roman" pitchFamily="18" charset="0"/>
                <a:cs typeface="Times New Roman" pitchFamily="18" charset="0"/>
              </a:rPr>
              <a:t>dompéridone</a:t>
            </a:r>
            <a:r>
              <a:rPr lang="fr-FR" sz="2400" b="1" dirty="0" smtClean="0">
                <a:latin typeface="Times New Roman" pitchFamily="18" charset="0"/>
                <a:cs typeface="Times New Roman" pitchFamily="18" charset="0"/>
              </a:rPr>
              <a:t>,  passe plus facilement la BHE, entraine plus fréquemment des EI de type neuroleptique(dyskinésies aigues, surtout </a:t>
            </a:r>
            <a:r>
              <a:rPr lang="fr-FR" sz="2400" b="1" smtClean="0">
                <a:latin typeface="Times New Roman" pitchFamily="18" charset="0"/>
                <a:cs typeface="Times New Roman" pitchFamily="18" charset="0"/>
              </a:rPr>
              <a:t>chez </a:t>
            </a:r>
            <a:r>
              <a:rPr lang="fr-FR" sz="2400" b="1" smtClean="0">
                <a:latin typeface="Times New Roman" pitchFamily="18" charset="0"/>
                <a:cs typeface="Times New Roman" pitchFamily="18" charset="0"/>
              </a:rPr>
              <a:t>l’enfant</a:t>
            </a:r>
            <a:r>
              <a:rPr lang="fr-FR" sz="2400" b="1" dirty="0" smtClean="0">
                <a:latin typeface="Times New Roman" pitchFamily="18" charset="0"/>
                <a:cs typeface="Times New Roman" pitchFamily="18" charset="0"/>
              </a:rPr>
              <a:t>), agit également sur des récepteurs de la sérotonine(agoniste 5HT4), responsable partiellement de l’augmentation de la motricité intestinale. </a:t>
            </a: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normAutofit/>
          </a:bodyPr>
          <a:lstStyle/>
          <a:p>
            <a:pPr>
              <a:buFont typeface="Wingdings" pitchFamily="2" charset="2"/>
              <a:buChar char="ü"/>
            </a:pPr>
            <a:endParaRPr lang="fr-FR" sz="2800" dirty="0" smtClean="0">
              <a:latin typeface="Times New Roman" pitchFamily="18" charset="0"/>
              <a:cs typeface="Times New Roman" pitchFamily="18" charset="0"/>
            </a:endParaRPr>
          </a:p>
          <a:p>
            <a:pPr>
              <a:buFont typeface="Wingdings" pitchFamily="2" charset="2"/>
              <a:buChar char="ü"/>
            </a:pPr>
            <a:r>
              <a:rPr lang="fr-FR" sz="2800" b="1" dirty="0" smtClean="0">
                <a:latin typeface="Times New Roman" pitchFamily="18" charset="0"/>
                <a:cs typeface="Times New Roman" pitchFamily="18" charset="0"/>
              </a:rPr>
              <a:t>Les antagonistes adrénergiques ou adrénolytiques s’opposent d’une manière compétitive aux effets des catécholamines.</a:t>
            </a:r>
          </a:p>
          <a:p>
            <a:pPr>
              <a:buNone/>
            </a:pPr>
            <a:r>
              <a:rPr lang="fr-FR" sz="2800" b="1" dirty="0" smtClean="0">
                <a:latin typeface="Times New Roman" pitchFamily="18" charset="0"/>
                <a:cs typeface="Times New Roman" pitchFamily="18" charset="0"/>
              </a:rPr>
              <a:t> </a:t>
            </a:r>
          </a:p>
          <a:p>
            <a:pPr>
              <a:buFont typeface="Wingdings" pitchFamily="2" charset="2"/>
              <a:buChar char="ü"/>
            </a:pPr>
            <a:r>
              <a:rPr lang="fr-FR" sz="2800" b="1" dirty="0" smtClean="0">
                <a:latin typeface="Times New Roman" pitchFamily="18" charset="0"/>
                <a:cs typeface="Times New Roman" pitchFamily="18" charset="0"/>
              </a:rPr>
              <a:t>Ces antagonistes sont des molécules qui ont beaucoup d’affinité pour les récepteurs adrénergiques sur lesquels ils se fixent sans avoir la capacité de les stimuler ou seulement à un faible degré. </a:t>
            </a:r>
            <a:r>
              <a:rPr lang="fr-FR" sz="2800" b="1" dirty="0" smtClean="0">
                <a:latin typeface="Times New Roman" pitchFamily="18" charset="0"/>
                <a:cs typeface="Times New Roman" pitchFamily="18" charset="0"/>
              </a:rPr>
              <a:t>Ils </a:t>
            </a:r>
            <a:r>
              <a:rPr lang="fr-FR" sz="2800" b="1" dirty="0" smtClean="0">
                <a:latin typeface="Times New Roman" pitchFamily="18" charset="0"/>
                <a:cs typeface="Times New Roman" pitchFamily="18" charset="0"/>
              </a:rPr>
              <a:t>empêchent ainsi les catécholamines endogènes d’exercer leurs effets.   </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715436" cy="6286544"/>
          </a:xfrm>
        </p:spPr>
        <p:txBody>
          <a:bodyPr/>
          <a:lstStyle/>
          <a:p>
            <a:pPr algn="ctr">
              <a:buNone/>
            </a:pPr>
            <a:r>
              <a:rPr lang="fr-FR" b="1" dirty="0" smtClean="0">
                <a:solidFill>
                  <a:srgbClr val="FF0000"/>
                </a:solidFill>
                <a:latin typeface="Times New Roman" pitchFamily="18" charset="0"/>
                <a:cs typeface="Times New Roman" pitchFamily="18" charset="0"/>
              </a:rPr>
              <a:t>Antagonistes des récepteurs alpha 1</a:t>
            </a:r>
          </a:p>
          <a:p>
            <a:pPr algn="ctr">
              <a:buNone/>
            </a:pPr>
            <a:r>
              <a:rPr lang="fr-FR" b="1" dirty="0" smtClean="0">
                <a:solidFill>
                  <a:srgbClr val="FF0000"/>
                </a:solidFill>
                <a:latin typeface="Times New Roman" pitchFamily="18" charset="0"/>
                <a:cs typeface="Times New Roman" pitchFamily="18" charset="0"/>
              </a:rPr>
              <a:t>Alpha 1 – bloquants </a:t>
            </a:r>
          </a:p>
          <a:p>
            <a:pPr>
              <a:buNone/>
            </a:pPr>
            <a:r>
              <a:rPr lang="fr-FR" sz="2800" b="1" dirty="0" smtClean="0">
                <a:latin typeface="Times New Roman" pitchFamily="18" charset="0"/>
                <a:cs typeface="Times New Roman" pitchFamily="18" charset="0"/>
              </a:rPr>
              <a:t>Caractéristiques générales:</a:t>
            </a:r>
          </a:p>
          <a:p>
            <a:pPr>
              <a:buNone/>
            </a:pPr>
            <a:r>
              <a:rPr lang="fr-FR" sz="2400" b="1" dirty="0" smtClean="0">
                <a:latin typeface="Times New Roman" pitchFamily="18" charset="0"/>
                <a:cs typeface="Times New Roman" pitchFamily="18" charset="0"/>
              </a:rPr>
              <a:t>Les antagonistes </a:t>
            </a:r>
            <a:r>
              <a:rPr lang="el-GR" sz="2400" b="1" dirty="0" smtClean="0">
                <a:latin typeface="Times New Roman" pitchFamily="18" charset="0"/>
                <a:cs typeface="Times New Roman" pitchFamily="18" charset="0"/>
              </a:rPr>
              <a:t>α</a:t>
            </a:r>
            <a:r>
              <a:rPr lang="fr-FR" sz="2400" b="1" dirty="0" smtClean="0">
                <a:latin typeface="Times New Roman" pitchFamily="18" charset="0"/>
                <a:cs typeface="Times New Roman" pitchFamily="18" charset="0"/>
              </a:rPr>
              <a:t> 1 entrainent:</a:t>
            </a:r>
          </a:p>
          <a:p>
            <a:pPr marL="457200" indent="-457200">
              <a:buFont typeface="+mj-lt"/>
              <a:buAutoNum type="arabicPeriod"/>
            </a:pPr>
            <a:r>
              <a:rPr lang="fr-FR" sz="2400" b="1" dirty="0" smtClean="0">
                <a:latin typeface="Times New Roman" pitchFamily="18" charset="0"/>
                <a:cs typeface="Times New Roman" pitchFamily="18" charset="0"/>
              </a:rPr>
              <a:t>Une diminution de la vasoconstriction artérielle et veineuse </a:t>
            </a:r>
          </a:p>
          <a:p>
            <a:pPr marL="457200" indent="-457200">
              <a:buNone/>
            </a:pPr>
            <a:r>
              <a:rPr lang="fr-FR" sz="2400" b="1" dirty="0" smtClean="0">
                <a:latin typeface="Times New Roman" pitchFamily="18" charset="0"/>
                <a:cs typeface="Times New Roman" pitchFamily="18" charset="0"/>
              </a:rPr>
              <a:t>            diminution des résistances périphériques        abaissement de la PA.</a:t>
            </a:r>
          </a:p>
          <a:p>
            <a:pPr marL="457200" indent="-457200">
              <a:buAutoNum type="arabicPeriod" startAt="2"/>
            </a:pPr>
            <a:r>
              <a:rPr lang="fr-FR" sz="2400" b="1" dirty="0" smtClean="0">
                <a:latin typeface="Times New Roman" pitchFamily="18" charset="0"/>
                <a:cs typeface="Times New Roman" pitchFamily="18" charset="0"/>
              </a:rPr>
              <a:t>Une diminution de l’agrégation plaquettaire. </a:t>
            </a:r>
          </a:p>
          <a:p>
            <a:pPr marL="457200" indent="-457200">
              <a:buAutoNum type="arabicPeriod" startAt="2"/>
            </a:pPr>
            <a:r>
              <a:rPr lang="fr-FR" sz="2400" b="1" dirty="0" smtClean="0">
                <a:latin typeface="Times New Roman" pitchFamily="18" charset="0"/>
                <a:cs typeface="Times New Roman" pitchFamily="18" charset="0"/>
              </a:rPr>
              <a:t>Une facilitation de l’évacuation de la vessie en réduisant la constriction au niveau du trigone. </a:t>
            </a:r>
          </a:p>
          <a:p>
            <a:pPr marL="457200" indent="-457200">
              <a:buNone/>
            </a:pPr>
            <a:r>
              <a:rPr lang="fr-FR" sz="2400" b="1" dirty="0" smtClean="0">
                <a:latin typeface="Times New Roman" pitchFamily="18" charset="0"/>
                <a:cs typeface="Times New Roman" pitchFamily="18" charset="0"/>
              </a:rPr>
              <a:t>      En réduisant la stimulation des récepteurs </a:t>
            </a:r>
            <a:r>
              <a:rPr lang="el-GR" sz="2400" b="1" dirty="0" smtClean="0">
                <a:latin typeface="Times New Roman" pitchFamily="18" charset="0"/>
                <a:cs typeface="Times New Roman" pitchFamily="18" charset="0"/>
              </a:rPr>
              <a:t>α</a:t>
            </a:r>
            <a:r>
              <a:rPr lang="fr-FR" sz="2400" b="1" dirty="0" smtClean="0">
                <a:latin typeface="Times New Roman" pitchFamily="18" charset="0"/>
                <a:cs typeface="Times New Roman" pitchFamily="18" charset="0"/>
              </a:rPr>
              <a:t> 1 du SNC, Les antagonistes </a:t>
            </a:r>
            <a:r>
              <a:rPr lang="el-GR" sz="2400" b="1" dirty="0" smtClean="0">
                <a:latin typeface="Times New Roman" pitchFamily="18" charset="0"/>
                <a:cs typeface="Times New Roman" pitchFamily="18" charset="0"/>
              </a:rPr>
              <a:t>α</a:t>
            </a:r>
            <a:r>
              <a:rPr lang="fr-FR" sz="2400" b="1" dirty="0" smtClean="0">
                <a:latin typeface="Times New Roman" pitchFamily="18" charset="0"/>
                <a:cs typeface="Times New Roman" pitchFamily="18" charset="0"/>
              </a:rPr>
              <a:t> 1 qui traversent la BHE ont un effet </a:t>
            </a:r>
            <a:r>
              <a:rPr lang="fr-FR" sz="2400" b="1" i="1" dirty="0" smtClean="0">
                <a:latin typeface="Times New Roman" pitchFamily="18" charset="0"/>
                <a:cs typeface="Times New Roman" pitchFamily="18" charset="0"/>
              </a:rPr>
              <a:t>sédatif.  </a:t>
            </a:r>
          </a:p>
          <a:p>
            <a:pPr marL="457200" indent="-457200">
              <a:buNone/>
            </a:pPr>
            <a:endParaRPr lang="fr-FR" sz="2400" b="1" dirty="0" smtClean="0">
              <a:latin typeface="Times New Roman" pitchFamily="18" charset="0"/>
              <a:cs typeface="Times New Roman" pitchFamily="18" charset="0"/>
            </a:endParaRPr>
          </a:p>
        </p:txBody>
      </p:sp>
      <p:sp>
        <p:nvSpPr>
          <p:cNvPr id="4" name="Flèche droite 3"/>
          <p:cNvSpPr/>
          <p:nvPr/>
        </p:nvSpPr>
        <p:spPr>
          <a:xfrm>
            <a:off x="714348" y="2928934"/>
            <a:ext cx="428628"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Flèche droite 4"/>
          <p:cNvSpPr/>
          <p:nvPr/>
        </p:nvSpPr>
        <p:spPr>
          <a:xfrm>
            <a:off x="6643702" y="3000372"/>
            <a:ext cx="428628"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14290"/>
            <a:ext cx="8858312" cy="6429420"/>
          </a:xfrm>
        </p:spPr>
        <p:txBody>
          <a:bodyPr>
            <a:normAutofit/>
          </a:bodyPr>
          <a:lstStyle/>
          <a:p>
            <a:pPr>
              <a:buNone/>
            </a:pPr>
            <a:r>
              <a:rPr lang="fr-FR" sz="2800" b="1" u="sng" dirty="0" smtClean="0">
                <a:latin typeface="Times New Roman" pitchFamily="18" charset="0"/>
                <a:cs typeface="Times New Roman" pitchFamily="18" charset="0"/>
              </a:rPr>
              <a:t>Les antagonistes </a:t>
            </a:r>
            <a:r>
              <a:rPr lang="el-GR" sz="2800" b="1" u="sng" dirty="0" smtClean="0">
                <a:latin typeface="Times New Roman" pitchFamily="18" charset="0"/>
                <a:cs typeface="Times New Roman" pitchFamily="18" charset="0"/>
              </a:rPr>
              <a:t>α</a:t>
            </a:r>
            <a:r>
              <a:rPr lang="fr-FR" sz="2800" b="1" u="sng" dirty="0" smtClean="0">
                <a:latin typeface="Times New Roman" pitchFamily="18" charset="0"/>
                <a:cs typeface="Times New Roman" pitchFamily="18" charset="0"/>
              </a:rPr>
              <a:t> 1 à indications vasculaires:</a:t>
            </a:r>
          </a:p>
          <a:p>
            <a:pPr>
              <a:buNone/>
            </a:pPr>
            <a:r>
              <a:rPr lang="fr-FR" sz="2800" b="1" dirty="0" smtClean="0">
                <a:solidFill>
                  <a:srgbClr val="FF0000"/>
                </a:solidFill>
                <a:latin typeface="Times New Roman" pitchFamily="18" charset="0"/>
                <a:cs typeface="Times New Roman" pitchFamily="18" charset="0"/>
              </a:rPr>
              <a:t>Prazocine: </a:t>
            </a:r>
            <a:r>
              <a:rPr lang="fr-FR" sz="2400" b="1" dirty="0" smtClean="0">
                <a:latin typeface="Times New Roman" pitchFamily="18" charset="0"/>
                <a:cs typeface="Times New Roman" pitchFamily="18" charset="0"/>
              </a:rPr>
              <a:t>l’effet principal est la vasodilatation, indiquée dans le TRT de l’HTA, l’insuffisance cardiaque et les phénomènes de Reynaud qui se manifestent par une vasoconstriction au niveau des extrémités des membres.</a:t>
            </a:r>
          </a:p>
          <a:p>
            <a:pPr>
              <a:buNone/>
            </a:pPr>
            <a:r>
              <a:rPr lang="fr-FR" sz="2400" b="1" dirty="0" smtClean="0">
                <a:latin typeface="Times New Roman" pitchFamily="18" charset="0"/>
                <a:cs typeface="Times New Roman" pitchFamily="18" charset="0"/>
              </a:rPr>
              <a:t>Principaux effets indésirables: hypotension orthostatique, vertiges, rétention sodée, tachycardie et palpitations d’origine réflexe ainsi que des troubles digestifs. Incontinence urinaire et impuissance ont parfois été signalées. Elle ne traverse pas la BHE et a peu d’effet sédatif.</a:t>
            </a:r>
          </a:p>
          <a:p>
            <a:pPr>
              <a:buNone/>
            </a:pPr>
            <a:r>
              <a:rPr lang="fr-FR" sz="2400" b="1" dirty="0" smtClean="0">
                <a:solidFill>
                  <a:srgbClr val="FF0000"/>
                </a:solidFill>
                <a:latin typeface="Times New Roman" pitchFamily="18" charset="0"/>
                <a:cs typeface="Times New Roman" pitchFamily="18" charset="0"/>
              </a:rPr>
              <a:t> Nicergoline: </a:t>
            </a:r>
            <a:r>
              <a:rPr lang="fr-FR" sz="2400" b="1" dirty="0" smtClean="0">
                <a:latin typeface="Times New Roman" pitchFamily="18" charset="0"/>
                <a:cs typeface="Times New Roman" pitchFamily="18" charset="0"/>
              </a:rPr>
              <a:t>dérivé de l’ergot de seigle, proposé dans le TRT de l’ischémie cérébrale, la sénescence, les artérites.</a:t>
            </a:r>
          </a:p>
          <a:p>
            <a:pPr>
              <a:buNone/>
            </a:pPr>
            <a:r>
              <a:rPr lang="fr-FR" sz="2400" b="1" dirty="0" smtClean="0">
                <a:solidFill>
                  <a:srgbClr val="FF0000"/>
                </a:solidFill>
                <a:latin typeface="Times New Roman" pitchFamily="18" charset="0"/>
                <a:cs typeface="Times New Roman" pitchFamily="18" charset="0"/>
              </a:rPr>
              <a:t> Moxisylyte: </a:t>
            </a:r>
            <a:r>
              <a:rPr lang="fr-FR" sz="2400" b="1" dirty="0" smtClean="0">
                <a:latin typeface="Times New Roman" pitchFamily="18" charset="0"/>
                <a:cs typeface="Times New Roman" pitchFamily="18" charset="0"/>
              </a:rPr>
              <a:t>proposé dans le TRT des troubles vasculaires de la sénescence. </a:t>
            </a:r>
            <a:endParaRPr lang="fr-FR" sz="2400"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286544"/>
          </a:xfrm>
        </p:spPr>
        <p:txBody>
          <a:bodyPr>
            <a:normAutofit/>
          </a:bodyPr>
          <a:lstStyle/>
          <a:p>
            <a:pPr>
              <a:buNone/>
            </a:pPr>
            <a:r>
              <a:rPr lang="fr-FR" sz="2800" b="1" dirty="0" smtClean="0">
                <a:solidFill>
                  <a:srgbClr val="FF0000"/>
                </a:solidFill>
                <a:latin typeface="Times New Roman" pitchFamily="18" charset="0"/>
                <a:cs typeface="Times New Roman" pitchFamily="18" charset="0"/>
              </a:rPr>
              <a:t>    Dihydroergotoxine: </a:t>
            </a:r>
            <a:r>
              <a:rPr lang="fr-FR" sz="2800" b="1" dirty="0" smtClean="0">
                <a:latin typeface="Times New Roman" pitchFamily="18" charset="0"/>
                <a:cs typeface="Times New Roman" pitchFamily="18" charset="0"/>
              </a:rPr>
              <a:t>antagoniste</a:t>
            </a:r>
            <a:r>
              <a:rPr lang="el-GR" sz="2800" b="1" dirty="0" smtClean="0">
                <a:latin typeface="Times New Roman" pitchFamily="18" charset="0"/>
                <a:cs typeface="Times New Roman" pitchFamily="18" charset="0"/>
              </a:rPr>
              <a:t> </a:t>
            </a:r>
            <a:r>
              <a:rPr lang="el-GR" sz="2800" b="1" dirty="0" smtClean="0">
                <a:latin typeface="Times New Roman" pitchFamily="18" charset="0"/>
                <a:cs typeface="Times New Roman" pitchFamily="18" charset="0"/>
              </a:rPr>
              <a:t>α</a:t>
            </a:r>
            <a:r>
              <a:rPr lang="fr-FR" sz="2800" b="1" dirty="0" smtClean="0">
                <a:latin typeface="Times New Roman" pitchFamily="18" charset="0"/>
                <a:cs typeface="Times New Roman" pitchFamily="18" charset="0"/>
              </a:rPr>
              <a:t> 1, qui est de plus agoniste sérotoninergique et dopaminergique. Elle est proposée dans le TRT de l’ischémie cérébrale et des troubles cérébraux de la sénescence. </a:t>
            </a:r>
          </a:p>
          <a:p>
            <a:pPr>
              <a:buNone/>
            </a:pPr>
            <a:r>
              <a:rPr lang="fr-FR" sz="2800" b="1" dirty="0" smtClean="0">
                <a:latin typeface="Times New Roman" pitchFamily="18" charset="0"/>
                <a:cs typeface="Times New Roman" pitchFamily="18" charset="0"/>
              </a:rPr>
              <a:t>    </a:t>
            </a:r>
            <a:r>
              <a:rPr lang="fr-FR" sz="2800" b="1" dirty="0" smtClean="0">
                <a:solidFill>
                  <a:srgbClr val="FF0000"/>
                </a:solidFill>
                <a:latin typeface="Times New Roman" pitchFamily="18" charset="0"/>
                <a:cs typeface="Times New Roman" pitchFamily="18" charset="0"/>
              </a:rPr>
              <a:t>Ifenprodil: </a:t>
            </a:r>
            <a:r>
              <a:rPr lang="fr-FR" sz="2800" b="1" dirty="0" smtClean="0">
                <a:latin typeface="Times New Roman" pitchFamily="18" charset="0"/>
                <a:cs typeface="Times New Roman" pitchFamily="18" charset="0"/>
              </a:rPr>
              <a:t>Il est à la fois </a:t>
            </a:r>
            <a:r>
              <a:rPr lang="el-GR" sz="2800" b="1" dirty="0" smtClean="0">
                <a:latin typeface="Times New Roman" pitchFamily="18" charset="0"/>
                <a:cs typeface="Times New Roman" pitchFamily="18" charset="0"/>
              </a:rPr>
              <a:t>α</a:t>
            </a:r>
            <a:r>
              <a:rPr lang="fr-FR" sz="2800" b="1" dirty="0" smtClean="0">
                <a:latin typeface="Times New Roman" pitchFamily="18" charset="0"/>
                <a:cs typeface="Times New Roman" pitchFamily="18" charset="0"/>
              </a:rPr>
              <a:t> 1 et </a:t>
            </a:r>
            <a:r>
              <a:rPr lang="el-GR" sz="2800" b="1" dirty="0" smtClean="0">
                <a:latin typeface="Times New Roman" pitchFamily="18" charset="0"/>
                <a:cs typeface="Times New Roman" pitchFamily="18" charset="0"/>
              </a:rPr>
              <a:t>α</a:t>
            </a:r>
            <a:r>
              <a:rPr lang="fr-FR" sz="2800" b="1" dirty="0" smtClean="0">
                <a:latin typeface="Times New Roman" pitchFamily="18" charset="0"/>
                <a:cs typeface="Times New Roman" pitchFamily="18" charset="0"/>
              </a:rPr>
              <a:t> 2- bloquant. Proposé dans le TRT de l’artérite.</a:t>
            </a:r>
          </a:p>
          <a:p>
            <a:pPr>
              <a:buNone/>
            </a:pPr>
            <a:r>
              <a:rPr lang="fr-FR" sz="2800" b="1" dirty="0" smtClean="0">
                <a:solidFill>
                  <a:srgbClr val="FF0000"/>
                </a:solidFill>
                <a:latin typeface="Times New Roman" pitchFamily="18" charset="0"/>
                <a:cs typeface="Times New Roman" pitchFamily="18" charset="0"/>
              </a:rPr>
              <a:t>    Buflomédil: </a:t>
            </a:r>
            <a:r>
              <a:rPr lang="fr-FR" sz="2800" b="1" dirty="0" smtClean="0">
                <a:latin typeface="Times New Roman" pitchFamily="18" charset="0"/>
                <a:cs typeface="Times New Roman" pitchFamily="18" charset="0"/>
              </a:rPr>
              <a:t>Il a un effet adrénolytique </a:t>
            </a:r>
            <a:r>
              <a:rPr lang="el-GR" sz="2800" b="1" dirty="0" smtClean="0">
                <a:latin typeface="Times New Roman" pitchFamily="18" charset="0"/>
                <a:cs typeface="Times New Roman" pitchFamily="18" charset="0"/>
              </a:rPr>
              <a:t>α</a:t>
            </a:r>
            <a:r>
              <a:rPr lang="fr-FR" sz="2800" b="1" dirty="0" smtClean="0">
                <a:latin typeface="Times New Roman" pitchFamily="18" charset="0"/>
                <a:cs typeface="Times New Roman" pitchFamily="18" charset="0"/>
              </a:rPr>
              <a:t> auquel s’ajouterait un effet vasodilatateur de type anticalcique par un mécanisme mal élucidé. Il est prescrit dans le TRT des artériopathies et des phénomènes de Reynaud. En cas d’intoxication, il provoque un état de mal convulsif et des troubles du rythme cardiaque. 			</a:t>
            </a:r>
            <a:endParaRPr lang="fr-FR" sz="28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286544"/>
          </a:xfrm>
        </p:spPr>
        <p:txBody>
          <a:bodyPr/>
          <a:lstStyle/>
          <a:p>
            <a:pPr>
              <a:buNone/>
            </a:pPr>
            <a:r>
              <a:rPr lang="fr-FR" sz="2800" b="1" u="sng" dirty="0" smtClean="0">
                <a:latin typeface="Times New Roman" pitchFamily="18" charset="0"/>
                <a:cs typeface="Times New Roman" pitchFamily="18" charset="0"/>
              </a:rPr>
              <a:t>Les antagonistes </a:t>
            </a:r>
            <a:r>
              <a:rPr lang="el-GR" sz="2800" b="1" u="sng" dirty="0" smtClean="0">
                <a:latin typeface="Times New Roman" pitchFamily="18" charset="0"/>
                <a:cs typeface="Times New Roman" pitchFamily="18" charset="0"/>
              </a:rPr>
              <a:t>α</a:t>
            </a:r>
            <a:r>
              <a:rPr lang="fr-FR" sz="2800" b="1" u="sng" dirty="0" smtClean="0">
                <a:latin typeface="Times New Roman" pitchFamily="18" charset="0"/>
                <a:cs typeface="Times New Roman" pitchFamily="18" charset="0"/>
              </a:rPr>
              <a:t> 1 à indications urologiques:</a:t>
            </a:r>
          </a:p>
          <a:p>
            <a:pPr>
              <a:buNone/>
            </a:pPr>
            <a:endParaRPr lang="fr-FR" sz="2800" b="1" u="sng" dirty="0" smtClean="0">
              <a:latin typeface="Times New Roman" pitchFamily="18" charset="0"/>
              <a:cs typeface="Times New Roman" pitchFamily="18" charset="0"/>
            </a:endParaRPr>
          </a:p>
          <a:p>
            <a:pPr>
              <a:buFont typeface="Wingdings" pitchFamily="2" charset="2"/>
              <a:buChar char="ü"/>
            </a:pPr>
            <a:r>
              <a:rPr lang="fr-FR" sz="2800" b="1"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Ils </a:t>
            </a:r>
            <a:r>
              <a:rPr lang="fr-FR" sz="2800" b="1" dirty="0" smtClean="0">
                <a:latin typeface="Times New Roman" pitchFamily="18" charset="0"/>
                <a:cs typeface="Times New Roman" pitchFamily="18" charset="0"/>
              </a:rPr>
              <a:t>agissent préférentiellement au niveau vésical, de l’urètre et de la prostate</a:t>
            </a:r>
          </a:p>
          <a:p>
            <a:pPr>
              <a:buNone/>
            </a:pPr>
            <a:endParaRPr lang="fr-FR" sz="2800" b="1" dirty="0" smtClean="0">
              <a:latin typeface="Times New Roman" pitchFamily="18" charset="0"/>
              <a:cs typeface="Times New Roman" pitchFamily="18" charset="0"/>
            </a:endParaRPr>
          </a:p>
          <a:p>
            <a:pPr>
              <a:buFont typeface="Wingdings" pitchFamily="2" charset="2"/>
              <a:buChar char="ü"/>
            </a:pPr>
            <a:r>
              <a:rPr lang="fr-FR" sz="2800" b="1" dirty="0" smtClean="0">
                <a:latin typeface="Times New Roman" pitchFamily="18" charset="0"/>
                <a:cs typeface="Times New Roman" pitchFamily="18" charset="0"/>
              </a:rPr>
              <a:t>Indiqués dans le TRT des manifestations fonctionnelles de l’adénome prostatique qui sont, notamment, la diminution du jet, </a:t>
            </a:r>
            <a:r>
              <a:rPr lang="fr-FR" sz="2800" b="1" dirty="0" smtClean="0">
                <a:latin typeface="Times New Roman" pitchFamily="18" charset="0"/>
                <a:cs typeface="Times New Roman" pitchFamily="18" charset="0"/>
              </a:rPr>
              <a:t>l’augmentation </a:t>
            </a:r>
            <a:r>
              <a:rPr lang="fr-FR" sz="2800" b="1" dirty="0" smtClean="0">
                <a:latin typeface="Times New Roman" pitchFamily="18" charset="0"/>
                <a:cs typeface="Times New Roman" pitchFamily="18" charset="0"/>
              </a:rPr>
              <a:t>de la fréquence mictionnelle, la pollakiurie nocturne. Ils peuvent être à l’origine de divers effets indésirables: baisse de la tension artérielle, tachycardie, asthénie, somnolence.   </a:t>
            </a:r>
            <a:endParaRPr lang="fr-FR" b="1" dirty="0" smtClean="0">
              <a:latin typeface="Times New Roman" pitchFamily="18" charset="0"/>
              <a:cs typeface="Times New Roman" pitchFamily="18" charset="0"/>
            </a:endParaRPr>
          </a:p>
          <a:p>
            <a:pPr>
              <a:buFont typeface="Wingdings" pitchFamily="2" charset="2"/>
              <a:buChar char="ü"/>
            </a:pPr>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14290"/>
            <a:ext cx="8858312" cy="6357982"/>
          </a:xfrm>
        </p:spPr>
        <p:txBody>
          <a:bodyPr>
            <a:normAutofit/>
          </a:bodyPr>
          <a:lstStyle/>
          <a:p>
            <a:pPr>
              <a:buNone/>
            </a:pPr>
            <a:r>
              <a:rPr lang="fr-FR" sz="2800" b="1" dirty="0" smtClean="0">
                <a:solidFill>
                  <a:srgbClr val="FF0000"/>
                </a:solidFill>
                <a:latin typeface="Times New Roman" pitchFamily="18" charset="0"/>
                <a:cs typeface="Times New Roman" pitchFamily="18" charset="0"/>
              </a:rPr>
              <a:t>Afluzocine</a:t>
            </a:r>
            <a:r>
              <a:rPr lang="fr-FR" sz="2800" dirty="0" smtClean="0">
                <a:solidFill>
                  <a:srgbClr val="FF0000"/>
                </a:solidFill>
                <a:latin typeface="Times New Roman" pitchFamily="18" charset="0"/>
                <a:cs typeface="Times New Roman" pitchFamily="18" charset="0"/>
              </a:rPr>
              <a:t>: </a:t>
            </a:r>
            <a:r>
              <a:rPr lang="fr-FR" sz="2800" b="1" dirty="0" smtClean="0">
                <a:latin typeface="Times New Roman" pitchFamily="18" charset="0"/>
                <a:cs typeface="Times New Roman" pitchFamily="18" charset="0"/>
              </a:rPr>
              <a:t>Elle a été un des premiers antagonistes</a:t>
            </a:r>
            <a:r>
              <a:rPr lang="el-GR" sz="2800" b="1" dirty="0" smtClean="0">
                <a:latin typeface="Times New Roman" pitchFamily="18" charset="0"/>
                <a:cs typeface="Times New Roman" pitchFamily="18" charset="0"/>
              </a:rPr>
              <a:t> α</a:t>
            </a:r>
            <a:r>
              <a:rPr lang="fr-FR" sz="2800" b="1" dirty="0" smtClean="0">
                <a:latin typeface="Times New Roman" pitchFamily="18" charset="0"/>
                <a:cs typeface="Times New Roman" pitchFamily="18" charset="0"/>
              </a:rPr>
              <a:t> 1 ayant une spécialité urologique à être commercialisé </a:t>
            </a:r>
          </a:p>
          <a:p>
            <a:pPr>
              <a:buNone/>
            </a:pPr>
            <a:r>
              <a:rPr lang="fr-FR" sz="2800" b="1" dirty="0" smtClean="0">
                <a:latin typeface="Times New Roman" pitchFamily="18" charset="0"/>
                <a:cs typeface="Times New Roman" pitchFamily="18" charset="0"/>
              </a:rPr>
              <a:t> Afluzocine  Xatral Cp </a:t>
            </a:r>
          </a:p>
          <a:p>
            <a:pPr>
              <a:buNone/>
            </a:pPr>
            <a:r>
              <a:rPr lang="fr-FR" sz="2800" b="1" dirty="0" smtClean="0">
                <a:solidFill>
                  <a:srgbClr val="FF0000"/>
                </a:solidFill>
                <a:latin typeface="Times New Roman" pitchFamily="18" charset="0"/>
                <a:cs typeface="Times New Roman" pitchFamily="18" charset="0"/>
              </a:rPr>
              <a:t>Prazocine: </a:t>
            </a:r>
            <a:r>
              <a:rPr lang="fr-FR" sz="2800" b="1" dirty="0" smtClean="0">
                <a:latin typeface="Times New Roman" pitchFamily="18" charset="0"/>
                <a:cs typeface="Times New Roman" pitchFamily="18" charset="0"/>
              </a:rPr>
              <a:t>Elle est le plus souvent utilisée comme antihypertenseur, peut être également utilisée dans le TRT symptomatique des troubles fonctionnels de l’adénome prostatique.</a:t>
            </a:r>
          </a:p>
          <a:p>
            <a:pPr>
              <a:buNone/>
            </a:pPr>
            <a:endParaRPr lang="fr-FR" sz="2800" b="1" dirty="0" smtClean="0">
              <a:latin typeface="Times New Roman" pitchFamily="18" charset="0"/>
              <a:cs typeface="Times New Roman" pitchFamily="18" charset="0"/>
            </a:endParaRPr>
          </a:p>
          <a:p>
            <a:pPr>
              <a:buNone/>
            </a:pPr>
            <a:r>
              <a:rPr lang="fr-FR" sz="2800" b="1" dirty="0" smtClean="0">
                <a:latin typeface="Times New Roman" pitchFamily="18" charset="0"/>
                <a:cs typeface="Times New Roman" pitchFamily="18" charset="0"/>
              </a:rPr>
              <a:t>    Chez un malade présentant à la fois une </a:t>
            </a:r>
            <a:r>
              <a:rPr lang="fr-FR" sz="2800" b="1" dirty="0" smtClean="0">
                <a:latin typeface="Times New Roman" pitchFamily="18" charset="0"/>
                <a:cs typeface="Times New Roman" pitchFamily="18" charset="0"/>
              </a:rPr>
              <a:t>HTA </a:t>
            </a:r>
            <a:r>
              <a:rPr lang="fr-FR" sz="2800" b="1" dirty="0" smtClean="0">
                <a:latin typeface="Times New Roman" pitchFamily="18" charset="0"/>
                <a:cs typeface="Times New Roman" pitchFamily="18" charset="0"/>
              </a:rPr>
              <a:t>et les manifestations fonctionnelles de l’hypertrophie bénigne de la prostate, la prescription d’un </a:t>
            </a:r>
            <a:r>
              <a:rPr lang="el-GR" sz="2800" b="1" dirty="0" smtClean="0">
                <a:latin typeface="Times New Roman" pitchFamily="18" charset="0"/>
                <a:cs typeface="Times New Roman" pitchFamily="18" charset="0"/>
              </a:rPr>
              <a:t>α</a:t>
            </a:r>
            <a:r>
              <a:rPr lang="fr-FR" sz="2800" b="1" dirty="0" smtClean="0">
                <a:latin typeface="Times New Roman" pitchFamily="18" charset="0"/>
                <a:cs typeface="Times New Roman" pitchFamily="18" charset="0"/>
              </a:rPr>
              <a:t> 1 –bloquant apparait comme une solution susceptible d’améliorer les deux troubles. </a:t>
            </a: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14290"/>
            <a:ext cx="8786874" cy="6429420"/>
          </a:xfrm>
        </p:spPr>
        <p:txBody>
          <a:bodyPr>
            <a:normAutofit/>
          </a:bodyPr>
          <a:lstStyle/>
          <a:p>
            <a:pPr algn="ctr">
              <a:buNone/>
            </a:pPr>
            <a:r>
              <a:rPr lang="fr-FR" b="1" dirty="0" smtClean="0">
                <a:solidFill>
                  <a:srgbClr val="FF0000"/>
                </a:solidFill>
                <a:latin typeface="Times New Roman" pitchFamily="18" charset="0"/>
                <a:cs typeface="Times New Roman" pitchFamily="18" charset="0"/>
              </a:rPr>
              <a:t>Antagonistes des récepteurs alpha 2</a:t>
            </a:r>
          </a:p>
          <a:p>
            <a:pPr>
              <a:buNone/>
            </a:pPr>
            <a:r>
              <a:rPr lang="fr-FR" sz="2400" b="1" dirty="0" smtClean="0">
                <a:latin typeface="Times New Roman" pitchFamily="18" charset="0"/>
                <a:cs typeface="Times New Roman" pitchFamily="18" charset="0"/>
              </a:rPr>
              <a:t>     L’inhibition des récepteurs adrénergiques </a:t>
            </a:r>
            <a:r>
              <a:rPr lang="el-GR" sz="2400" b="1" dirty="0" smtClean="0">
                <a:latin typeface="Times New Roman" pitchFamily="18" charset="0"/>
                <a:cs typeface="Times New Roman" pitchFamily="18" charset="0"/>
              </a:rPr>
              <a:t>α</a:t>
            </a:r>
            <a:r>
              <a:rPr lang="fr-FR" sz="2400" b="1" dirty="0" smtClean="0">
                <a:latin typeface="Times New Roman" pitchFamily="18" charset="0"/>
                <a:cs typeface="Times New Roman" pitchFamily="18" charset="0"/>
              </a:rPr>
              <a:t> 2 présynaptiques provoque une augmentation de la libération de NA avec des conséquences périphériques ( tachycardie, élévation de la PA) et centrales ( excitation, tremblements, hyperactivité, effet antidépresseur) </a:t>
            </a:r>
            <a:r>
              <a:rPr lang="fr-FR" sz="2400" b="1" dirty="0" smtClean="0">
                <a:solidFill>
                  <a:srgbClr val="FF0000"/>
                </a:solidFill>
                <a:latin typeface="Times New Roman" pitchFamily="18" charset="0"/>
                <a:cs typeface="Times New Roman" pitchFamily="18" charset="0"/>
              </a:rPr>
              <a:t> </a:t>
            </a:r>
          </a:p>
          <a:p>
            <a:pPr>
              <a:buNone/>
            </a:pPr>
            <a:r>
              <a:rPr lang="fr-FR" sz="2400" b="1" dirty="0" smtClean="0">
                <a:solidFill>
                  <a:srgbClr val="FF0000"/>
                </a:solidFill>
                <a:latin typeface="Times New Roman" pitchFamily="18" charset="0"/>
                <a:cs typeface="Times New Roman" pitchFamily="18" charset="0"/>
              </a:rPr>
              <a:t>   </a:t>
            </a:r>
            <a:r>
              <a:rPr lang="fr-FR" sz="2400" b="1" dirty="0" smtClean="0">
                <a:latin typeface="Times New Roman" pitchFamily="18" charset="0"/>
                <a:cs typeface="Times New Roman" pitchFamily="18" charset="0"/>
              </a:rPr>
              <a:t> </a:t>
            </a:r>
          </a:p>
          <a:p>
            <a:pPr>
              <a:buNone/>
            </a:pPr>
            <a:r>
              <a:rPr lang="fr-FR" sz="2400" b="1" dirty="0" smtClean="0">
                <a:latin typeface="Times New Roman" pitchFamily="18" charset="0"/>
                <a:cs typeface="Times New Roman" pitchFamily="18" charset="0"/>
              </a:rPr>
              <a:t>La </a:t>
            </a:r>
            <a:r>
              <a:rPr lang="fr-FR" sz="2400" b="1" dirty="0" smtClean="0">
                <a:solidFill>
                  <a:srgbClr val="FF0000"/>
                </a:solidFill>
                <a:latin typeface="Times New Roman" pitchFamily="18" charset="0"/>
                <a:cs typeface="Times New Roman" pitchFamily="18" charset="0"/>
              </a:rPr>
              <a:t>Yohimbine: </a:t>
            </a:r>
            <a:r>
              <a:rPr lang="fr-FR" sz="2400" b="1" dirty="0" smtClean="0">
                <a:latin typeface="Times New Roman" pitchFamily="18" charset="0"/>
                <a:cs typeface="Times New Roman" pitchFamily="18" charset="0"/>
              </a:rPr>
              <a:t>Elle a été proposée dans le TRT de l’impuissance et de l’hypotension orthostatique.</a:t>
            </a:r>
          </a:p>
          <a:p>
            <a:pPr>
              <a:buNone/>
            </a:pPr>
            <a:r>
              <a:rPr lang="fr-FR" sz="2400" b="1" dirty="0" smtClean="0">
                <a:latin typeface="Times New Roman" pitchFamily="18" charset="0"/>
                <a:cs typeface="Times New Roman" pitchFamily="18" charset="0"/>
              </a:rPr>
              <a:t>    </a:t>
            </a:r>
          </a:p>
          <a:p>
            <a:pPr>
              <a:buNone/>
            </a:pPr>
            <a:r>
              <a:rPr lang="fr-FR" sz="2400" b="1" dirty="0" smtClean="0">
                <a:latin typeface="Times New Roman" pitchFamily="18" charset="0"/>
                <a:cs typeface="Times New Roman" pitchFamily="18" charset="0"/>
              </a:rPr>
              <a:t>La </a:t>
            </a:r>
            <a:r>
              <a:rPr lang="fr-FR" sz="2400" b="1" dirty="0" smtClean="0">
                <a:solidFill>
                  <a:srgbClr val="FF0000"/>
                </a:solidFill>
                <a:latin typeface="Times New Roman" pitchFamily="18" charset="0"/>
                <a:cs typeface="Times New Roman" pitchFamily="18" charset="0"/>
              </a:rPr>
              <a:t>Miansérine </a:t>
            </a:r>
            <a:r>
              <a:rPr lang="fr-FR" sz="2400" b="1" dirty="0" smtClean="0">
                <a:latin typeface="Times New Roman" pitchFamily="18" charset="0"/>
                <a:cs typeface="Times New Roman" pitchFamily="18" charset="0"/>
              </a:rPr>
              <a:t>et la </a:t>
            </a:r>
            <a:r>
              <a:rPr lang="fr-FR" sz="2400" b="1" dirty="0" smtClean="0">
                <a:solidFill>
                  <a:srgbClr val="FF0000"/>
                </a:solidFill>
                <a:latin typeface="Times New Roman" pitchFamily="18" charset="0"/>
                <a:cs typeface="Times New Roman" pitchFamily="18" charset="0"/>
              </a:rPr>
              <a:t>mirtazapine: </a:t>
            </a:r>
            <a:r>
              <a:rPr lang="fr-FR" sz="2400" b="1" dirty="0" smtClean="0">
                <a:latin typeface="Times New Roman" pitchFamily="18" charset="0"/>
                <a:cs typeface="Times New Roman" pitchFamily="18" charset="0"/>
              </a:rPr>
              <a:t>ont des propriétés antagonistes des récepteurs adrénergiques </a:t>
            </a:r>
            <a:r>
              <a:rPr lang="el-GR" sz="2400" b="1" dirty="0" smtClean="0">
                <a:latin typeface="Times New Roman" pitchFamily="18" charset="0"/>
                <a:cs typeface="Times New Roman" pitchFamily="18" charset="0"/>
              </a:rPr>
              <a:t>α</a:t>
            </a:r>
            <a:r>
              <a:rPr lang="fr-FR" sz="2400" b="1" dirty="0" smtClean="0">
                <a:latin typeface="Times New Roman" pitchFamily="18" charset="0"/>
                <a:cs typeface="Times New Roman" pitchFamily="18" charset="0"/>
              </a:rPr>
              <a:t> 2 présynaptiques  centraux et ont un effet antidépresseur. </a:t>
            </a:r>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643998" cy="6429420"/>
          </a:xfrm>
        </p:spPr>
        <p:txBody>
          <a:bodyPr/>
          <a:lstStyle/>
          <a:p>
            <a:pPr algn="ctr">
              <a:buNone/>
            </a:pPr>
            <a:r>
              <a:rPr lang="fr-FR" b="1" dirty="0" smtClean="0">
                <a:solidFill>
                  <a:srgbClr val="FF0000"/>
                </a:solidFill>
                <a:latin typeface="Times New Roman" pitchFamily="18" charset="0"/>
                <a:cs typeface="Times New Roman" pitchFamily="18" charset="0"/>
              </a:rPr>
              <a:t>Antagonistes des récepteurs bêta ou bêta- bloquants</a:t>
            </a:r>
          </a:p>
          <a:p>
            <a:pPr>
              <a:buNone/>
            </a:pPr>
            <a:r>
              <a:rPr lang="fr-FR" sz="2400" b="1" dirty="0" smtClean="0">
                <a:latin typeface="Times New Roman" pitchFamily="18" charset="0"/>
                <a:cs typeface="Times New Roman" pitchFamily="18" charset="0"/>
              </a:rPr>
              <a:t>On appelle </a:t>
            </a:r>
            <a:r>
              <a:rPr lang="el-GR" sz="2400" b="1" dirty="0" smtClean="0">
                <a:latin typeface="Times New Roman" pitchFamily="18" charset="0"/>
                <a:cs typeface="Times New Roman" pitchFamily="18" charset="0"/>
              </a:rPr>
              <a:t>β</a:t>
            </a:r>
            <a:r>
              <a:rPr lang="fr-FR" sz="2400" b="1" dirty="0" smtClean="0">
                <a:latin typeface="Times New Roman" pitchFamily="18" charset="0"/>
                <a:cs typeface="Times New Roman" pitchFamily="18" charset="0"/>
              </a:rPr>
              <a:t>-bloquants ou </a:t>
            </a:r>
            <a:r>
              <a:rPr lang="el-GR" sz="2400" b="1" dirty="0" smtClean="0">
                <a:latin typeface="Times New Roman" pitchFamily="18" charset="0"/>
                <a:cs typeface="Times New Roman" pitchFamily="18" charset="0"/>
              </a:rPr>
              <a:t>β</a:t>
            </a:r>
            <a:r>
              <a:rPr lang="fr-FR" sz="2400" b="1" dirty="0" smtClean="0">
                <a:latin typeface="Times New Roman" pitchFamily="18" charset="0"/>
                <a:cs typeface="Times New Roman" pitchFamily="18" charset="0"/>
              </a:rPr>
              <a:t>-bloqueurs ou </a:t>
            </a:r>
            <a:r>
              <a:rPr lang="el-GR" sz="2400" b="1" dirty="0" smtClean="0">
                <a:latin typeface="Times New Roman" pitchFamily="18" charset="0"/>
                <a:cs typeface="Times New Roman" pitchFamily="18" charset="0"/>
              </a:rPr>
              <a:t>β</a:t>
            </a:r>
            <a:r>
              <a:rPr lang="fr-FR" sz="2400" b="1" dirty="0" smtClean="0">
                <a:latin typeface="Times New Roman" pitchFamily="18" charset="0"/>
                <a:cs typeface="Times New Roman" pitchFamily="18" charset="0"/>
              </a:rPr>
              <a:t>- les médicaments qui inhibent les récepteurs </a:t>
            </a:r>
            <a:r>
              <a:rPr lang="el-GR" sz="2400" b="1" dirty="0" smtClean="0">
                <a:latin typeface="Times New Roman" pitchFamily="18" charset="0"/>
                <a:cs typeface="Times New Roman" pitchFamily="18" charset="0"/>
              </a:rPr>
              <a:t>β</a:t>
            </a:r>
            <a:r>
              <a:rPr lang="fr-FR" sz="2400" b="1" dirty="0" smtClean="0">
                <a:latin typeface="Times New Roman" pitchFamily="18" charset="0"/>
                <a:cs typeface="Times New Roman" pitchFamily="18" charset="0"/>
              </a:rPr>
              <a:t>. </a:t>
            </a:r>
          </a:p>
          <a:p>
            <a:pPr>
              <a:buNone/>
            </a:pPr>
            <a:r>
              <a:rPr lang="fr-FR" sz="2400" b="1" dirty="0" smtClean="0">
                <a:latin typeface="Times New Roman" pitchFamily="18" charset="0"/>
                <a:cs typeface="Times New Roman" pitchFamily="18" charset="0"/>
              </a:rPr>
              <a:t>Pour comprendre les conséquences de l’inhibition des récepteurs </a:t>
            </a:r>
            <a:r>
              <a:rPr lang="el-GR" sz="2400" b="1" dirty="0" smtClean="0">
                <a:latin typeface="Times New Roman" pitchFamily="18" charset="0"/>
                <a:cs typeface="Times New Roman" pitchFamily="18" charset="0"/>
              </a:rPr>
              <a:t>β</a:t>
            </a:r>
            <a:r>
              <a:rPr lang="fr-FR" sz="2400" b="1" dirty="0" smtClean="0">
                <a:latin typeface="Times New Roman" pitchFamily="18" charset="0"/>
                <a:cs typeface="Times New Roman" pitchFamily="18" charset="0"/>
              </a:rPr>
              <a:t>, il faut avoir présents  à l’esprit  les effets de la stimulation</a:t>
            </a:r>
            <a:r>
              <a:rPr lang="el-GR" sz="2400" b="1" dirty="0" smtClean="0">
                <a:latin typeface="Times New Roman" pitchFamily="18" charset="0"/>
                <a:cs typeface="Times New Roman" pitchFamily="18" charset="0"/>
              </a:rPr>
              <a:t> β</a:t>
            </a:r>
            <a:endParaRPr lang="fr-FR" sz="2400" b="1" dirty="0" smtClean="0">
              <a:latin typeface="Times New Roman" pitchFamily="18" charset="0"/>
              <a:cs typeface="Times New Roman" pitchFamily="18" charset="0"/>
            </a:endParaRPr>
          </a:p>
          <a:p>
            <a:pPr marL="457200" indent="-457200">
              <a:buFont typeface="+mj-lt"/>
              <a:buAutoNum type="alphaLcPeriod"/>
            </a:pPr>
            <a:r>
              <a:rPr lang="fr-FR" sz="2400" b="1" dirty="0" smtClean="0">
                <a:latin typeface="Times New Roman" pitchFamily="18" charset="0"/>
                <a:cs typeface="Times New Roman" pitchFamily="18" charset="0"/>
              </a:rPr>
              <a:t>La stimulation des récepteurs </a:t>
            </a:r>
            <a:r>
              <a:rPr lang="el-GR" sz="2400" b="1" dirty="0" smtClean="0">
                <a:latin typeface="Times New Roman" pitchFamily="18" charset="0"/>
                <a:cs typeface="Times New Roman" pitchFamily="18" charset="0"/>
              </a:rPr>
              <a:t>β</a:t>
            </a:r>
            <a:r>
              <a:rPr lang="fr-FR" sz="2400" b="1" dirty="0" smtClean="0">
                <a:latin typeface="Times New Roman" pitchFamily="18" charset="0"/>
                <a:cs typeface="Times New Roman" pitchFamily="18" charset="0"/>
              </a:rPr>
              <a:t>1 entraine: des effets cardiaques inotrope, chronotrope, dromotrope et bathmotrope positifs avec augmentation du débit cardiaque et des besoins en oxygène, une augmentation de la sécrétion de rénine.</a:t>
            </a:r>
          </a:p>
          <a:p>
            <a:pPr marL="457200" indent="-457200">
              <a:buFont typeface="+mj-lt"/>
              <a:buAutoNum type="alphaLcPeriod"/>
            </a:pPr>
            <a:r>
              <a:rPr lang="fr-FR" sz="2400" b="1" dirty="0" smtClean="0">
                <a:latin typeface="Times New Roman" pitchFamily="18" charset="0"/>
                <a:cs typeface="Times New Roman" pitchFamily="18" charset="0"/>
              </a:rPr>
              <a:t>La stimulation des récepteurs </a:t>
            </a:r>
            <a:r>
              <a:rPr lang="el-GR" sz="2400" b="1" dirty="0" smtClean="0">
                <a:latin typeface="Times New Roman" pitchFamily="18" charset="0"/>
                <a:cs typeface="Times New Roman" pitchFamily="18" charset="0"/>
              </a:rPr>
              <a:t>β</a:t>
            </a:r>
            <a:r>
              <a:rPr lang="fr-FR" sz="2400" b="1" dirty="0" smtClean="0">
                <a:latin typeface="Times New Roman" pitchFamily="18" charset="0"/>
                <a:cs typeface="Times New Roman" pitchFamily="18" charset="0"/>
              </a:rPr>
              <a:t> 2 entraine: une vasodilatation, une bronchodilatation, un relâchement utérin</a:t>
            </a: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TotalTime>
  <Words>1534</Words>
  <Application>Microsoft Office PowerPoint</Application>
  <PresentationFormat>Affichage à l'écran (4:3)</PresentationFormat>
  <Paragraphs>125</Paragraphs>
  <Slides>19</Slides>
  <Notes>0</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User</dc:creator>
  <cp:lastModifiedBy>Benjamin</cp:lastModifiedBy>
  <cp:revision>85</cp:revision>
  <dcterms:created xsi:type="dcterms:W3CDTF">2012-01-30T19:48:25Z</dcterms:created>
  <dcterms:modified xsi:type="dcterms:W3CDTF">2014-11-30T09:23:35Z</dcterms:modified>
</cp:coreProperties>
</file>