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309" r:id="rId3"/>
    <p:sldId id="258" r:id="rId4"/>
    <p:sldId id="259" r:id="rId5"/>
    <p:sldId id="261" r:id="rId6"/>
    <p:sldId id="262" r:id="rId7"/>
    <p:sldId id="263" r:id="rId8"/>
    <p:sldId id="294" r:id="rId9"/>
    <p:sldId id="264" r:id="rId10"/>
    <p:sldId id="265" r:id="rId11"/>
    <p:sldId id="274" r:id="rId12"/>
    <p:sldId id="266" r:id="rId13"/>
    <p:sldId id="273" r:id="rId14"/>
    <p:sldId id="268" r:id="rId15"/>
    <p:sldId id="269" r:id="rId16"/>
    <p:sldId id="270" r:id="rId17"/>
    <p:sldId id="271" r:id="rId18"/>
    <p:sldId id="272" r:id="rId19"/>
    <p:sldId id="267" r:id="rId20"/>
    <p:sldId id="295" r:id="rId21"/>
    <p:sldId id="275" r:id="rId22"/>
    <p:sldId id="276" r:id="rId23"/>
    <p:sldId id="296" r:id="rId24"/>
    <p:sldId id="277" r:id="rId25"/>
    <p:sldId id="278" r:id="rId26"/>
    <p:sldId id="297" r:id="rId27"/>
    <p:sldId id="298" r:id="rId28"/>
    <p:sldId id="279" r:id="rId29"/>
    <p:sldId id="280" r:id="rId30"/>
    <p:sldId id="299" r:id="rId31"/>
    <p:sldId id="300" r:id="rId32"/>
    <p:sldId id="281" r:id="rId33"/>
    <p:sldId id="282" r:id="rId34"/>
    <p:sldId id="301" r:id="rId35"/>
    <p:sldId id="283" r:id="rId36"/>
    <p:sldId id="284" r:id="rId37"/>
    <p:sldId id="302" r:id="rId38"/>
    <p:sldId id="285" r:id="rId39"/>
    <p:sldId id="286" r:id="rId40"/>
    <p:sldId id="288" r:id="rId41"/>
    <p:sldId id="289" r:id="rId42"/>
    <p:sldId id="290" r:id="rId43"/>
    <p:sldId id="304" r:id="rId44"/>
    <p:sldId id="291" r:id="rId45"/>
    <p:sldId id="305" r:id="rId46"/>
    <p:sldId id="306" r:id="rId47"/>
    <p:sldId id="303" r:id="rId48"/>
    <p:sldId id="307" r:id="rId49"/>
    <p:sldId id="310" r:id="rId50"/>
    <p:sldId id="317" r:id="rId51"/>
    <p:sldId id="292" r:id="rId52"/>
    <p:sldId id="311" r:id="rId53"/>
    <p:sldId id="313" r:id="rId54"/>
    <p:sldId id="314" r:id="rId55"/>
    <p:sldId id="315" r:id="rId56"/>
    <p:sldId id="312" r:id="rId57"/>
    <p:sldId id="316" r:id="rId58"/>
    <p:sldId id="308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495" autoAdjust="0"/>
  </p:normalViewPr>
  <p:slideViewPr>
    <p:cSldViewPr>
      <p:cViewPr varScale="1">
        <p:scale>
          <a:sx n="56" d="100"/>
          <a:sy n="5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771F-A626-4AD1-A296-508F7BA4E692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434A-8578-47F7-BF4C-49186514D8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Exemples (non exhaustifs) de classes de P.A. biotechnologiques :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Les hormones : insuline contre le diabète - hormone de croissance…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Les interférons contre l ’hépatite C, la sclérose en plaque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Les interleukines contre le carcinome cellulaire rénal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 facteur stimulant des cellules souches hématopoïétiques :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autogreffe de moelle osseuse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Erythropoïétine (EPO) contre anémies sévères…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Facteurs de coagulation contre l ’hémophilie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Anticorps monoclonaux contre cancers du sein, leucémie,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polyarthrite rhumatoïde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Vaccins recombinants : </a:t>
            </a:r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ex. coqueluche, méningite à méningocoque...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434A-8578-47F7-BF4C-49186514D85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F2913A-56EE-45C0-985D-47017EAA62B1}" type="datetimeFigureOut">
              <a:rPr lang="fr-FR" smtClean="0"/>
              <a:pPr/>
              <a:t>28/09/2014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EDC624-2C9B-4B19-874D-ED78DA16F8C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185736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DEVELOPPEMENT  DES MÉDICAMENTS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00364" y="492919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fr-FR" sz="3200" b="1" baseline="30000" dirty="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</a:rPr>
              <a:t> CHIKH . A</a:t>
            </a:r>
            <a:endParaRPr lang="fr-F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9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3- Produire un médicament c'est:</a:t>
            </a:r>
          </a:p>
          <a:p>
            <a:endParaRPr lang="fr-FR" sz="2800" b="1" u="sng" dirty="0" smtClean="0">
              <a:solidFill>
                <a:srgbClr val="0070C0"/>
              </a:solidFill>
            </a:endParaRPr>
          </a:p>
          <a:p>
            <a:endParaRPr lang="fr-FR" sz="2800" b="1" u="sng" dirty="0" smtClean="0">
              <a:solidFill>
                <a:srgbClr val="FF0000"/>
              </a:solidFill>
            </a:endParaRPr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3318570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/>
              <a:t> La </a:t>
            </a:r>
            <a:r>
              <a:rPr lang="fr-FR" sz="2800" b="1" dirty="0"/>
              <a:t>forme </a:t>
            </a:r>
            <a:r>
              <a:rPr lang="fr-FR" sz="2800" b="1" dirty="0" smtClean="0"/>
              <a:t>galénique </a:t>
            </a:r>
            <a:r>
              <a:rPr lang="fr-FR" sz="2800" b="1" dirty="0"/>
              <a:t>ou forme pharmaceutique (</a:t>
            </a:r>
            <a:r>
              <a:rPr lang="fr-FR" sz="2800" b="1" i="1" dirty="0" smtClean="0"/>
              <a:t> </a:t>
            </a:r>
            <a:r>
              <a:rPr lang="fr-FR" sz="2800" b="1" i="1" dirty="0"/>
              <a:t>forme médicamenteuse</a:t>
            </a:r>
            <a:r>
              <a:rPr lang="fr-FR" sz="2800" b="1" i="1" dirty="0" smtClean="0"/>
              <a:t>):</a:t>
            </a:r>
            <a:endParaRPr lang="fr-FR" sz="2800" b="1" i="1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Désigne la </a:t>
            </a:r>
            <a:r>
              <a:rPr lang="fr-FR" sz="2800" dirty="0"/>
              <a:t>forme individuelle sous laquelle sont mis en forme les </a:t>
            </a:r>
            <a:r>
              <a:rPr lang="fr-FR" sz="2800" dirty="0" smtClean="0"/>
              <a:t>PAs et </a:t>
            </a:r>
            <a:r>
              <a:rPr lang="fr-FR" sz="2800" dirty="0"/>
              <a:t>les excipients </a:t>
            </a:r>
            <a:r>
              <a:rPr lang="fr-FR" sz="2800" dirty="0" smtClean="0"/>
              <a:t>pour </a:t>
            </a:r>
            <a:r>
              <a:rPr lang="fr-FR" sz="2800" dirty="0"/>
              <a:t>constituer un médicament</a:t>
            </a:r>
            <a:r>
              <a:rPr lang="fr-FR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 Elle </a:t>
            </a:r>
            <a:r>
              <a:rPr lang="fr-FR" sz="2800" dirty="0"/>
              <a:t>correspond à l'aspect physique final du médicament tel qu'il sera utilisé chez </a:t>
            </a:r>
            <a:r>
              <a:rPr lang="fr-FR" sz="2800" dirty="0" smtClean="0"/>
              <a:t>un patient </a:t>
            </a:r>
            <a:r>
              <a:rPr lang="fr-FR" sz="2800" dirty="0"/>
              <a:t>: comprimés, gélules, sachets, solutions buvables, suspensions injectables, etc.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14282" y="1000108"/>
            <a:ext cx="8786874" cy="2286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Excipients + technologie + le principe actif = forme pharmaceutique.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La forme pharmaceutique ≠ d'un médicament.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la forme galénique + conditionnement = médicament.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714356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r>
              <a:rPr lang="fr-FR" sz="2800" b="1" u="sng" dirty="0" smtClean="0">
                <a:solidFill>
                  <a:srgbClr val="0070C0"/>
                </a:solidFill>
              </a:rPr>
              <a:t>4- Caractéristiques d’un médicament:</a:t>
            </a:r>
          </a:p>
          <a:p>
            <a:endParaRPr lang="fr-FR" sz="2800" b="1" u="sng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dirty="0"/>
              <a:t>Efficacité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dirty="0"/>
              <a:t>Innocuité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 Qualité </a:t>
            </a:r>
            <a:r>
              <a:rPr lang="fr-FR" sz="2800" dirty="0"/>
              <a:t>et stabilité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642918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FF0000"/>
                </a:solidFill>
              </a:rPr>
              <a:t>II- LES MATIÈRES PREMIÈRES:</a:t>
            </a:r>
          </a:p>
          <a:p>
            <a:pPr algn="ctr"/>
            <a:endParaRPr lang="fr-FR" sz="2400" b="1" u="sng" dirty="0" smtClean="0">
              <a:solidFill>
                <a:srgbClr val="FF0000"/>
              </a:solidFill>
            </a:endParaRPr>
          </a:p>
          <a:p>
            <a:r>
              <a:rPr lang="fr-FR" sz="2400" b="1" u="sng" dirty="0" smtClean="0">
                <a:solidFill>
                  <a:srgbClr val="0070C0"/>
                </a:solidFill>
              </a:rPr>
              <a:t>1- DÉFINITIONS:</a:t>
            </a:r>
          </a:p>
          <a:p>
            <a:pPr algn="ctr"/>
            <a:endParaRPr lang="fr-FR" sz="2800" b="1" u="sng" dirty="0" smtClean="0">
              <a:solidFill>
                <a:srgbClr val="FF0000"/>
              </a:solidFill>
            </a:endParaRPr>
          </a:p>
          <a:p>
            <a:endParaRPr lang="fr-FR" sz="2800" b="1" u="sng" dirty="0">
              <a:solidFill>
                <a:srgbClr val="0070C0"/>
              </a:solidFill>
            </a:endParaRPr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85720" y="2786058"/>
            <a:ext cx="8572560" cy="3500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On entend par matières premières à usage pharmaceutique tous les composants des médicaments :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- les principes actifs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- les excipients</a:t>
            </a:r>
          </a:p>
          <a:p>
            <a:r>
              <a:rPr lang="fr-FR" sz="2800" b="1" dirty="0" smtClean="0">
                <a:solidFill>
                  <a:schemeClr val="tx1"/>
                </a:solidFill>
              </a:rPr>
              <a:t>- les éléments de mise en forme pharmaceutique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pour l’utilisation du médicament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42860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50"/>
                </a:solidFill>
              </a:rPr>
              <a:t> PA:</a:t>
            </a:r>
            <a:r>
              <a:rPr lang="fr-FR" sz="2800" dirty="0" smtClean="0">
                <a:solidFill>
                  <a:schemeClr val="tx1"/>
                </a:solidFill>
              </a:rPr>
              <a:t> (= substance active)</a:t>
            </a:r>
            <a:endParaRPr lang="fr-FR" sz="2800" b="1" u="sng" dirty="0" smtClean="0">
              <a:solidFill>
                <a:srgbClr val="00B05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85720" y="1000108"/>
            <a:ext cx="8643998" cy="3357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 Tout composant d'un médicament qui est destiné à exercer une action pharmacologique ou un autre effet direct en rapport avec le diagnostic, le traitement ou la prévention d'une maladie, ou à agir sur la structure ou les fonctions de l'organisme humain ou animal par les moyens pharmacologiques.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Un médicament peut contenir plusieurs PAs.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57158" y="4643446"/>
            <a:ext cx="8572560" cy="1857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50"/>
                </a:solidFill>
              </a:rPr>
              <a:t>Excipient :</a:t>
            </a:r>
          </a:p>
          <a:p>
            <a:pPr algn="just"/>
            <a:r>
              <a:rPr lang="fr-FR" sz="2800" b="1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Ce sont des substances qui véhiculent, qui facilitent l'administration et la conservation du PA. Ils peuvent également lui donner un arôme ou une couleur.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71480"/>
            <a:ext cx="86439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70C0"/>
                </a:solidFill>
              </a:rPr>
              <a:t>2</a:t>
            </a:r>
            <a:r>
              <a:rPr lang="fr-FR" sz="2800" b="1" u="sng" dirty="0" smtClean="0">
                <a:solidFill>
                  <a:srgbClr val="0070C0"/>
                </a:solidFill>
              </a:rPr>
              <a:t>- </a:t>
            </a:r>
            <a:r>
              <a:rPr lang="fr-FR" sz="2800" b="1" u="sng" dirty="0">
                <a:solidFill>
                  <a:srgbClr val="0070C0"/>
                </a:solidFill>
              </a:rPr>
              <a:t>O</a:t>
            </a:r>
            <a:r>
              <a:rPr lang="fr-FR" sz="2800" b="1" u="sng" dirty="0" smtClean="0">
                <a:solidFill>
                  <a:srgbClr val="0070C0"/>
                </a:solidFill>
              </a:rPr>
              <a:t>rigines PAs:</a:t>
            </a:r>
          </a:p>
          <a:p>
            <a:endParaRPr lang="fr-FR" sz="2800" dirty="0" smtClean="0"/>
          </a:p>
          <a:p>
            <a:r>
              <a:rPr lang="fr-FR" sz="2800" dirty="0"/>
              <a:t>- P.A. d’origine végétale</a:t>
            </a:r>
          </a:p>
          <a:p>
            <a:r>
              <a:rPr lang="fr-FR" sz="2800" dirty="0"/>
              <a:t>- P.A. d’origine animale</a:t>
            </a:r>
          </a:p>
          <a:p>
            <a:pPr>
              <a:buFontTx/>
              <a:buChar char="-"/>
            </a:pPr>
            <a:r>
              <a:rPr lang="fr-FR" sz="2800" dirty="0" smtClean="0"/>
              <a:t>P.A</a:t>
            </a:r>
            <a:r>
              <a:rPr lang="fr-FR" sz="2800" dirty="0"/>
              <a:t>. d’origine microbiologique et </a:t>
            </a:r>
            <a:r>
              <a:rPr lang="fr-FR" sz="2800" dirty="0" smtClean="0"/>
              <a:t>biotechnologique</a:t>
            </a:r>
          </a:p>
          <a:p>
            <a:pPr>
              <a:buFontTx/>
              <a:buChar char="-"/>
            </a:pPr>
            <a:r>
              <a:rPr lang="fr-FR" sz="2800" dirty="0" smtClean="0"/>
              <a:t>PA d’origine minérale</a:t>
            </a:r>
            <a:endParaRPr lang="fr-FR" sz="2800" dirty="0"/>
          </a:p>
          <a:p>
            <a:r>
              <a:rPr lang="fr-FR" sz="2800" dirty="0"/>
              <a:t>- P.A. d’origine synthétique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00B050"/>
                </a:solidFill>
              </a:rPr>
              <a:t> P.A</a:t>
            </a:r>
            <a:r>
              <a:rPr lang="fr-FR" sz="2400" b="1" u="sng" dirty="0">
                <a:solidFill>
                  <a:srgbClr val="00B050"/>
                </a:solidFill>
              </a:rPr>
              <a:t>. d’origine </a:t>
            </a:r>
            <a:r>
              <a:rPr lang="fr-FR" sz="2400" b="1" u="sng" dirty="0" smtClean="0">
                <a:solidFill>
                  <a:srgbClr val="00B050"/>
                </a:solidFill>
              </a:rPr>
              <a:t>végétale:</a:t>
            </a:r>
          </a:p>
          <a:p>
            <a:pPr>
              <a:buFont typeface="Wingdings" pitchFamily="2" charset="2"/>
              <a:buChar char="q"/>
            </a:pPr>
            <a:endParaRPr lang="fr-FR" sz="2400" u="sng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endParaRPr lang="fr-FR" sz="2400" u="sng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endParaRPr lang="fr-FR" sz="2400" u="sng" dirty="0">
              <a:solidFill>
                <a:srgbClr val="00B050"/>
              </a:solidFill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Font typeface="Wingdings" pitchFamily="2" charset="2"/>
              <a:buChar char="v"/>
            </a:pPr>
            <a:r>
              <a:rPr lang="fr-FR" sz="2400" b="1" dirty="0"/>
              <a:t> </a:t>
            </a:r>
            <a:r>
              <a:rPr lang="fr-FR" sz="2400" b="1" dirty="0" smtClean="0"/>
              <a:t>03 principaux modes </a:t>
            </a:r>
            <a:r>
              <a:rPr lang="fr-FR" sz="2400" b="1" dirty="0"/>
              <a:t>d ’utilisation </a:t>
            </a:r>
            <a:r>
              <a:rPr lang="fr-FR" sz="2400" dirty="0"/>
              <a:t>des végétaux </a:t>
            </a:r>
            <a:r>
              <a:rPr lang="fr-FR" sz="2400" dirty="0" smtClean="0"/>
              <a:t>en thérapeutique</a:t>
            </a:r>
            <a:r>
              <a:rPr lang="fr-FR" sz="2400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fr-FR" sz="2400" b="1" u="sng" dirty="0">
                <a:solidFill>
                  <a:srgbClr val="7030A0"/>
                </a:solidFill>
              </a:rPr>
              <a:t> </a:t>
            </a:r>
            <a:r>
              <a:rPr lang="fr-FR" sz="2400" b="1" u="sng" dirty="0" smtClean="0">
                <a:solidFill>
                  <a:srgbClr val="7030A0"/>
                </a:solidFill>
              </a:rPr>
              <a:t> Plantes </a:t>
            </a:r>
            <a:r>
              <a:rPr lang="fr-FR" sz="2400" b="1" u="sng" dirty="0">
                <a:solidFill>
                  <a:srgbClr val="7030A0"/>
                </a:solidFill>
              </a:rPr>
              <a:t>entières ou parties de plantes : </a:t>
            </a:r>
            <a:r>
              <a:rPr lang="fr-FR" sz="2400" dirty="0" smtClean="0"/>
              <a:t>Drogues </a:t>
            </a:r>
            <a:r>
              <a:rPr lang="fr-FR" sz="2400" dirty="0"/>
              <a:t>végétales</a:t>
            </a:r>
          </a:p>
          <a:p>
            <a:r>
              <a:rPr lang="fr-FR" sz="2400" dirty="0"/>
              <a:t>Matières premières brutes, plantes ou parties de plantes ayant </a:t>
            </a:r>
            <a:r>
              <a:rPr lang="fr-FR" sz="2400" dirty="0" smtClean="0"/>
              <a:t>subit le </a:t>
            </a:r>
            <a:r>
              <a:rPr lang="fr-FR" sz="2400" dirty="0"/>
              <a:t>minimum de manipulation et de transformation avant utilisation.</a:t>
            </a:r>
          </a:p>
          <a:p>
            <a:pPr>
              <a:buFont typeface="Wingdings" pitchFamily="2" charset="2"/>
              <a:buChar char="§"/>
            </a:pPr>
            <a:r>
              <a:rPr lang="fr-FR" sz="2400" b="1" u="sng" dirty="0" smtClean="0">
                <a:solidFill>
                  <a:srgbClr val="7030A0"/>
                </a:solidFill>
              </a:rPr>
              <a:t> Préparations </a:t>
            </a:r>
            <a:r>
              <a:rPr lang="fr-FR" sz="2400" b="1" u="sng" dirty="0">
                <a:solidFill>
                  <a:srgbClr val="7030A0"/>
                </a:solidFill>
              </a:rPr>
              <a:t>à base de plantes : </a:t>
            </a:r>
            <a:r>
              <a:rPr lang="fr-FR" sz="2400" dirty="0"/>
              <a:t>préparations extractives</a:t>
            </a:r>
          </a:p>
          <a:p>
            <a:r>
              <a:rPr lang="fr-FR" sz="2400" dirty="0"/>
              <a:t>Produits obtenus en traitant les plantes de façon à réunir les</a:t>
            </a:r>
          </a:p>
          <a:p>
            <a:r>
              <a:rPr lang="fr-FR" sz="2400" dirty="0"/>
              <a:t>constituants actifs sous un volume réduit de liquide (solvant</a:t>
            </a:r>
            <a:r>
              <a:rPr lang="fr-FR" sz="2400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fr-FR" sz="2400" b="1" u="sng" dirty="0" smtClean="0">
                <a:solidFill>
                  <a:srgbClr val="7030A0"/>
                </a:solidFill>
              </a:rPr>
              <a:t> Substances </a:t>
            </a:r>
            <a:r>
              <a:rPr lang="fr-FR" sz="2400" b="1" u="sng" dirty="0">
                <a:solidFill>
                  <a:srgbClr val="7030A0"/>
                </a:solidFill>
              </a:rPr>
              <a:t>chimiques pures isolées des plantes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1142984"/>
            <a:ext cx="8143932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fr-F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Phytothérapie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fr-FR" sz="2400" dirty="0" smtClean="0">
                <a:solidFill>
                  <a:schemeClr val="tx1"/>
                </a:solidFill>
              </a:rPr>
              <a:t>traitement des affections par des substances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actives végétales.</a:t>
            </a:r>
          </a:p>
          <a:p>
            <a:endParaRPr lang="fr-FR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00B050"/>
                </a:solidFill>
              </a:rPr>
              <a:t> P.A</a:t>
            </a:r>
            <a:r>
              <a:rPr lang="fr-FR" sz="2400" b="1" u="sng" dirty="0">
                <a:solidFill>
                  <a:srgbClr val="00B050"/>
                </a:solidFill>
              </a:rPr>
              <a:t>. d’origine </a:t>
            </a:r>
            <a:r>
              <a:rPr lang="fr-FR" sz="2400" b="1" u="sng" dirty="0" smtClean="0">
                <a:solidFill>
                  <a:srgbClr val="00B050"/>
                </a:solidFill>
              </a:rPr>
              <a:t>animale: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b="1" u="sng" dirty="0">
                <a:solidFill>
                  <a:srgbClr val="7030A0"/>
                </a:solidFill>
              </a:rPr>
              <a:t> </a:t>
            </a:r>
            <a:r>
              <a:rPr lang="fr-FR" sz="2400" b="1" u="sng" dirty="0" smtClean="0">
                <a:solidFill>
                  <a:srgbClr val="7030A0"/>
                </a:solidFill>
              </a:rPr>
              <a:t>Organes</a:t>
            </a:r>
            <a:r>
              <a:rPr lang="fr-FR" sz="2400" b="1" u="sng" dirty="0">
                <a:solidFill>
                  <a:srgbClr val="7030A0"/>
                </a:solidFill>
              </a:rPr>
              <a:t>, tissus ou glandes desséchés </a:t>
            </a:r>
            <a:r>
              <a:rPr lang="fr-FR" sz="2400" b="1" u="sng" dirty="0" smtClean="0">
                <a:solidFill>
                  <a:srgbClr val="7030A0"/>
                </a:solidFill>
              </a:rPr>
              <a:t>: </a:t>
            </a:r>
            <a:r>
              <a:rPr lang="fr-FR" sz="2400" dirty="0" smtClean="0"/>
              <a:t>Produits </a:t>
            </a:r>
            <a:r>
              <a:rPr lang="fr-FR" sz="2400" dirty="0"/>
              <a:t>ayant subi le minimum de transformation, administrés sous </a:t>
            </a:r>
            <a:r>
              <a:rPr lang="fr-FR" sz="2400" dirty="0" smtClean="0"/>
              <a:t>forme de </a:t>
            </a:r>
            <a:r>
              <a:rPr lang="fr-FR" sz="2400" dirty="0"/>
              <a:t>poudre ou de liquide: </a:t>
            </a:r>
            <a:r>
              <a:rPr lang="fr-FR" sz="2400" i="1" dirty="0"/>
              <a:t>Ex. Poudre de pancréas.. </a:t>
            </a:r>
            <a:r>
              <a:rPr lang="fr-FR" sz="2400" b="1" i="1" dirty="0"/>
              <a:t>sang et </a:t>
            </a:r>
            <a:r>
              <a:rPr lang="fr-FR" sz="2400" b="1" i="1" dirty="0" smtClean="0"/>
              <a:t>plasma…</a:t>
            </a:r>
          </a:p>
          <a:p>
            <a:pPr>
              <a:buFont typeface="Wingdings" pitchFamily="2" charset="2"/>
              <a:buChar char="§"/>
            </a:pPr>
            <a:endParaRPr lang="fr-FR" sz="2400" b="1" i="1" u="sng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400" b="1" u="sng" dirty="0" smtClean="0">
                <a:solidFill>
                  <a:srgbClr val="7030A0"/>
                </a:solidFill>
              </a:rPr>
              <a:t> Extraits </a:t>
            </a:r>
            <a:r>
              <a:rPr lang="fr-FR" sz="2400" b="1" u="sng" dirty="0">
                <a:solidFill>
                  <a:srgbClr val="7030A0"/>
                </a:solidFill>
              </a:rPr>
              <a:t>de tissus ou de </a:t>
            </a:r>
            <a:r>
              <a:rPr lang="fr-FR" sz="2400" b="1" u="sng" dirty="0" smtClean="0">
                <a:solidFill>
                  <a:srgbClr val="7030A0"/>
                </a:solidFill>
              </a:rPr>
              <a:t>glandes:</a:t>
            </a:r>
            <a:endParaRPr lang="fr-FR" sz="2400" b="1" u="sng" dirty="0">
              <a:solidFill>
                <a:srgbClr val="7030A0"/>
              </a:solidFill>
            </a:endParaRPr>
          </a:p>
          <a:p>
            <a:r>
              <a:rPr lang="fr-FR" sz="2400" dirty="0"/>
              <a:t>Extraits de foie, de bile, de la thyroïde…. :</a:t>
            </a:r>
          </a:p>
          <a:p>
            <a:r>
              <a:rPr lang="fr-FR" sz="2400" dirty="0"/>
              <a:t>Concentration du P. A., mais activité toujours inconstante, </a:t>
            </a:r>
            <a:r>
              <a:rPr lang="fr-FR" sz="2400" dirty="0" smtClean="0"/>
              <a:t>allergies…</a:t>
            </a:r>
          </a:p>
          <a:p>
            <a:pPr>
              <a:buFont typeface="Wingdings" pitchFamily="2" charset="2"/>
              <a:buChar char="§"/>
            </a:pPr>
            <a:r>
              <a:rPr lang="fr-FR" sz="2400" b="1" u="sng" dirty="0">
                <a:solidFill>
                  <a:srgbClr val="7030A0"/>
                </a:solidFill>
              </a:rPr>
              <a:t> </a:t>
            </a:r>
            <a:r>
              <a:rPr lang="fr-FR" sz="2400" b="1" u="sng" dirty="0" smtClean="0">
                <a:solidFill>
                  <a:srgbClr val="7030A0"/>
                </a:solidFill>
              </a:rPr>
              <a:t>Constituants </a:t>
            </a:r>
            <a:r>
              <a:rPr lang="fr-FR" sz="2400" b="1" u="sng" dirty="0">
                <a:solidFill>
                  <a:srgbClr val="7030A0"/>
                </a:solidFill>
              </a:rPr>
              <a:t>purifiés</a:t>
            </a:r>
          </a:p>
          <a:p>
            <a:r>
              <a:rPr lang="fr-FR" sz="2400" dirty="0"/>
              <a:t>Obtenus par des étapes d ’extraction souvent longues et difficiles…</a:t>
            </a:r>
          </a:p>
          <a:p>
            <a:r>
              <a:rPr lang="fr-FR" sz="2400" b="1" i="1" dirty="0"/>
              <a:t>Ex. Hormones (insuline...), enzymes (trypsine…)</a:t>
            </a:r>
          </a:p>
          <a:p>
            <a:r>
              <a:rPr lang="fr-FR" sz="2400" dirty="0"/>
              <a:t>Inconvénients : faibles concentrations…</a:t>
            </a:r>
          </a:p>
          <a:p>
            <a:pPr>
              <a:buFont typeface="Wingdings" pitchFamily="2" charset="2"/>
              <a:buChar char="Ø"/>
            </a:pP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Evolution</a:t>
            </a:r>
            <a:r>
              <a:rPr lang="fr-FR" sz="2400" dirty="0"/>
              <a:t>: </a:t>
            </a:r>
            <a:r>
              <a:rPr lang="fr-FR" sz="2400" b="1" i="1" dirty="0"/>
              <a:t>hémi-synthèse </a:t>
            </a:r>
            <a:r>
              <a:rPr lang="fr-FR" sz="2400" b="1" i="1" dirty="0" smtClean="0"/>
              <a:t>►synthèse ► biotechnologie…</a:t>
            </a:r>
            <a:endParaRPr lang="fr-FR" sz="24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28596" y="1142984"/>
            <a:ext cx="8286808" cy="71438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fr-FR" sz="2400" b="1" u="sng" dirty="0" smtClean="0">
                <a:solidFill>
                  <a:schemeClr val="accent2">
                    <a:lumMod val="50000"/>
                  </a:schemeClr>
                </a:solidFill>
              </a:rPr>
              <a:t> Opothérapie </a:t>
            </a:r>
            <a:r>
              <a:rPr lang="fr-FR" sz="2400" dirty="0" smtClean="0">
                <a:solidFill>
                  <a:schemeClr val="tx1"/>
                </a:solidFill>
              </a:rPr>
              <a:t>:Traitement par les tissus ou les organes animaux.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357166"/>
            <a:ext cx="90011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u="sng" dirty="0" smtClean="0">
                <a:solidFill>
                  <a:srgbClr val="00B050"/>
                </a:solidFill>
              </a:rPr>
              <a:t>PAs </a:t>
            </a:r>
            <a:r>
              <a:rPr lang="fr-FR" sz="2400" b="1" u="sng" dirty="0">
                <a:solidFill>
                  <a:srgbClr val="00B050"/>
                </a:solidFill>
              </a:rPr>
              <a:t>d ’origine microbiologique </a:t>
            </a:r>
            <a:r>
              <a:rPr lang="fr-FR" sz="2400" b="1" u="sng" dirty="0" smtClean="0">
                <a:solidFill>
                  <a:srgbClr val="00B050"/>
                </a:solidFill>
              </a:rPr>
              <a:t>et biotechnologique</a:t>
            </a:r>
            <a:r>
              <a:rPr lang="fr-FR" sz="24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fr-FR" sz="2400" dirty="0" smtClean="0"/>
              <a:t>P.A</a:t>
            </a:r>
            <a:r>
              <a:rPr lang="fr-FR" sz="2400" dirty="0"/>
              <a:t>. obtenus à partir de micro-organismes divers ou à partir de cellules.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Evolution </a:t>
            </a:r>
            <a:r>
              <a:rPr lang="fr-FR" sz="2400" b="1" dirty="0"/>
              <a:t>des médicaments d ’origine </a:t>
            </a:r>
            <a:r>
              <a:rPr lang="fr-FR" sz="2400" b="1" dirty="0" smtClean="0"/>
              <a:t>microbiologique:</a:t>
            </a:r>
          </a:p>
          <a:p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- Utilisation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de micro-organismes proprement </a:t>
            </a: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dits:</a:t>
            </a:r>
            <a:endParaRPr lang="fr-FR" sz="24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fr-FR" sz="2400" dirty="0" smtClean="0"/>
              <a:t> Micro-organismes </a:t>
            </a:r>
            <a:r>
              <a:rPr lang="fr-FR" sz="2400" dirty="0"/>
              <a:t>d ’organismes </a:t>
            </a:r>
            <a:r>
              <a:rPr lang="fr-FR" sz="2400" dirty="0" smtClean="0"/>
              <a:t>inférieurs</a:t>
            </a:r>
          </a:p>
          <a:p>
            <a:pPr lvl="1">
              <a:buFontTx/>
              <a:buChar char="-"/>
            </a:pPr>
            <a:r>
              <a:rPr lang="fr-FR" sz="2400" i="1" dirty="0"/>
              <a:t> </a:t>
            </a:r>
            <a:r>
              <a:rPr lang="fr-FR" sz="2400" i="1" dirty="0" smtClean="0"/>
              <a:t>ex</a:t>
            </a:r>
            <a:r>
              <a:rPr lang="fr-FR" sz="2400" i="1" dirty="0"/>
              <a:t>. champignon, levure de </a:t>
            </a:r>
            <a:r>
              <a:rPr lang="fr-FR" sz="2400" i="1" dirty="0" smtClean="0"/>
              <a:t>bière</a:t>
            </a:r>
          </a:p>
          <a:p>
            <a:pPr>
              <a:buFontTx/>
              <a:buChar char="-"/>
            </a:pP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 Utilisation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des bactéries, de virus tués ou </a:t>
            </a: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atténués:</a:t>
            </a:r>
            <a:endParaRPr lang="fr-FR" sz="24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FR" sz="2400" b="1" i="1" dirty="0" smtClean="0"/>
              <a:t>Ex</a:t>
            </a:r>
            <a:r>
              <a:rPr lang="fr-FR" sz="2400" b="1" i="1" dirty="0"/>
              <a:t>. les vaccins : antitétanique </a:t>
            </a:r>
            <a:r>
              <a:rPr lang="fr-FR" sz="2400" b="1" i="1" dirty="0" smtClean="0"/>
              <a:t> </a:t>
            </a:r>
            <a:r>
              <a:rPr lang="fr-FR" sz="2400" b="1" i="1" dirty="0"/>
              <a:t>– contre hépatite B </a:t>
            </a:r>
            <a:endParaRPr lang="fr-FR" sz="2400" b="1" i="1" dirty="0" smtClean="0"/>
          </a:p>
          <a:p>
            <a:r>
              <a:rPr lang="fr-FR" sz="2400" b="1" i="1" dirty="0" smtClean="0"/>
              <a:t>- </a:t>
            </a: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Produits </a:t>
            </a:r>
            <a:r>
              <a:rPr lang="fr-FR" sz="2400" b="1" u="sng" dirty="0">
                <a:solidFill>
                  <a:schemeClr val="accent2">
                    <a:lumMod val="75000"/>
                  </a:schemeClr>
                </a:solidFill>
              </a:rPr>
              <a:t>élaborés par les micro-organismes </a:t>
            </a:r>
            <a:r>
              <a:rPr lang="fr-FR" sz="2400" b="1" dirty="0"/>
              <a:t>: </a:t>
            </a:r>
            <a:r>
              <a:rPr lang="fr-FR" sz="2400" b="1" dirty="0" err="1" smtClean="0"/>
              <a:t>tech</a:t>
            </a:r>
            <a:r>
              <a:rPr lang="fr-FR" sz="2400" b="1" dirty="0" smtClean="0"/>
              <a:t> </a:t>
            </a:r>
            <a:r>
              <a:rPr lang="fr-FR" sz="2400" b="1" dirty="0"/>
              <a:t>de fermentation</a:t>
            </a:r>
          </a:p>
          <a:p>
            <a:pPr lvl="1"/>
            <a:r>
              <a:rPr lang="fr-FR" sz="2400" dirty="0"/>
              <a:t>Production des antibiotiques par des champignons inférieurs</a:t>
            </a:r>
          </a:p>
          <a:p>
            <a:pPr lvl="1"/>
            <a:r>
              <a:rPr lang="fr-FR" sz="2400" b="1" i="1" dirty="0"/>
              <a:t>ex. Penicillium </a:t>
            </a:r>
            <a:r>
              <a:rPr lang="fr-FR" sz="2400" b="1" i="1" dirty="0" smtClean="0"/>
              <a:t>► pénicilline</a:t>
            </a:r>
          </a:p>
          <a:p>
            <a:r>
              <a:rPr lang="fr-FR" sz="2400" b="1" i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Produits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élaborés par des cellules qui ont été préalablement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modifiées à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cet effet</a:t>
            </a:r>
          </a:p>
          <a:p>
            <a:pPr lvl="1"/>
            <a:r>
              <a:rPr lang="fr-FR" sz="2400" dirty="0" smtClean="0"/>
              <a:t>Ex : Production </a:t>
            </a:r>
            <a:r>
              <a:rPr lang="fr-FR" sz="2400" dirty="0"/>
              <a:t>de l ’insuline </a:t>
            </a:r>
            <a:r>
              <a:rPr lang="fr-FR" sz="2400" dirty="0" smtClean="0"/>
              <a:t> </a:t>
            </a:r>
            <a:r>
              <a:rPr lang="fr-FR" sz="2400" dirty="0"/>
              <a:t>par l ’intermédiaire d ’une bactérie</a:t>
            </a:r>
          </a:p>
          <a:p>
            <a:pPr>
              <a:buFont typeface="Wingdings" pitchFamily="2" charset="2"/>
              <a:buChar char="Ø"/>
            </a:pPr>
            <a:r>
              <a:rPr lang="fr-FR" sz="2400" b="1" i="1" dirty="0" smtClean="0"/>
              <a:t> Evolution </a:t>
            </a:r>
            <a:r>
              <a:rPr lang="fr-FR" sz="2400" b="1" i="1" dirty="0"/>
              <a:t>vers la biotechnologie moderne</a:t>
            </a:r>
            <a:r>
              <a:rPr lang="fr-FR" sz="2400" b="1" i="1" dirty="0" smtClean="0"/>
              <a:t>…</a:t>
            </a:r>
          </a:p>
          <a:p>
            <a:r>
              <a:rPr lang="fr-FR" sz="2400" b="1" i="1" dirty="0" smtClean="0"/>
              <a:t>Ex: hormones, vaccins, AC monoclonaux, EPO….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857232"/>
            <a:ext cx="8358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 PAs d </a:t>
            </a:r>
            <a:r>
              <a:rPr lang="fr-FR" sz="2800" b="1" u="sng" dirty="0">
                <a:solidFill>
                  <a:srgbClr val="00B050"/>
                </a:solidFill>
              </a:rPr>
              <a:t>’origine minérale</a:t>
            </a:r>
          </a:p>
          <a:p>
            <a:r>
              <a:rPr lang="fr-FR" sz="2800" dirty="0"/>
              <a:t>Utilisation ancienne. Très peu d’exemples actuellement et </a:t>
            </a:r>
            <a:r>
              <a:rPr lang="fr-FR" sz="2800" dirty="0" smtClean="0"/>
              <a:t>peu d’innovation </a:t>
            </a:r>
            <a:r>
              <a:rPr lang="fr-FR" sz="2800" dirty="0"/>
              <a:t>attendue dans cette source de P.A.</a:t>
            </a:r>
          </a:p>
          <a:p>
            <a:r>
              <a:rPr lang="fr-FR" sz="2800" dirty="0" smtClean="0"/>
              <a:t>Ex:</a:t>
            </a:r>
            <a:endParaRPr lang="fr-FR" sz="2800" dirty="0"/>
          </a:p>
          <a:p>
            <a:r>
              <a:rPr lang="fr-FR" sz="2800" dirty="0"/>
              <a:t>- Bicarbonate de Na comme correcteur d </a:t>
            </a:r>
            <a:r>
              <a:rPr lang="fr-FR" sz="2800" dirty="0" smtClean="0"/>
              <a:t>’acidité gastrique</a:t>
            </a:r>
            <a:endParaRPr lang="fr-FR" sz="2800" dirty="0"/>
          </a:p>
          <a:p>
            <a:r>
              <a:rPr lang="fr-FR" sz="2800" dirty="0"/>
              <a:t>- Sulfates de cuivre et de zinc comme antiseptiques</a:t>
            </a:r>
          </a:p>
          <a:p>
            <a:pPr>
              <a:buFontTx/>
              <a:buChar char="-"/>
            </a:pPr>
            <a:r>
              <a:rPr lang="fr-FR" sz="2800" dirty="0" smtClean="0"/>
              <a:t>Carbonate </a:t>
            </a:r>
            <a:r>
              <a:rPr lang="fr-FR" sz="2800" dirty="0"/>
              <a:t>de lithium contre </a:t>
            </a:r>
            <a:r>
              <a:rPr lang="fr-FR" sz="2800" dirty="0" smtClean="0"/>
              <a:t>les troubles psychiques.</a:t>
            </a:r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/>
              <a:t> </a:t>
            </a:r>
            <a:r>
              <a:rPr lang="fr-FR" sz="2800" b="1" u="sng" dirty="0" smtClean="0">
                <a:solidFill>
                  <a:srgbClr val="00B050"/>
                </a:solidFill>
              </a:rPr>
              <a:t>PAs d'origine chimique:</a:t>
            </a:r>
          </a:p>
          <a:p>
            <a:r>
              <a:rPr lang="fr-FR" sz="2800" b="1" i="1" u="sng" dirty="0" smtClean="0"/>
              <a:t>Synthèse chimique</a:t>
            </a:r>
            <a:endParaRPr lang="fr-FR" sz="2800" b="1" i="1" u="sng" dirty="0"/>
          </a:p>
          <a:p>
            <a:r>
              <a:rPr lang="fr-FR" sz="2800" dirty="0" smtClean="0"/>
              <a:t>Actuellement, la </a:t>
            </a:r>
            <a:r>
              <a:rPr lang="fr-FR" sz="2800" dirty="0"/>
              <a:t>plus grande source de P. A. </a:t>
            </a:r>
            <a:r>
              <a:rPr lang="fr-FR" sz="2800" dirty="0" smtClean="0"/>
              <a:t>disponibles.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5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0070C0"/>
                </a:solidFill>
              </a:rPr>
              <a:t>3</a:t>
            </a:r>
            <a:r>
              <a:rPr lang="fr-FR" sz="2800" b="1" u="sng" dirty="0" smtClean="0">
                <a:solidFill>
                  <a:srgbClr val="0070C0"/>
                </a:solidFill>
              </a:rPr>
              <a:t>- Approvisionnement </a:t>
            </a:r>
            <a:r>
              <a:rPr lang="fr-FR" sz="2800" b="1" u="sng" dirty="0">
                <a:solidFill>
                  <a:srgbClr val="0070C0"/>
                </a:solidFill>
              </a:rPr>
              <a:t>en </a:t>
            </a:r>
            <a:r>
              <a:rPr lang="fr-FR" sz="2800" b="1" u="sng" dirty="0" smtClean="0">
                <a:solidFill>
                  <a:srgbClr val="0070C0"/>
                </a:solidFill>
              </a:rPr>
              <a:t>MP:</a:t>
            </a:r>
          </a:p>
          <a:p>
            <a:endParaRPr lang="fr-FR" sz="2800" b="1" u="sng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Les </a:t>
            </a:r>
            <a:r>
              <a:rPr lang="fr-FR" sz="2800" dirty="0"/>
              <a:t>MP à usage pharmaceutique sont :</a:t>
            </a:r>
          </a:p>
          <a:p>
            <a:r>
              <a:rPr lang="fr-FR" sz="2800" dirty="0"/>
              <a:t>- fabriquées, stockées selon les Bonnes Pratiques de</a:t>
            </a:r>
          </a:p>
          <a:p>
            <a:r>
              <a:rPr lang="fr-FR" sz="2800" dirty="0"/>
              <a:t>Fabrication (BPF),</a:t>
            </a:r>
          </a:p>
          <a:p>
            <a:r>
              <a:rPr lang="fr-FR" sz="2800" dirty="0"/>
              <a:t>- distribuées selon les Bonnes Pratiques de Distribution</a:t>
            </a:r>
          </a:p>
          <a:p>
            <a:r>
              <a:rPr lang="fr-FR" sz="2800" dirty="0"/>
              <a:t>(BPD)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Il </a:t>
            </a:r>
            <a:r>
              <a:rPr lang="fr-FR" sz="2800" dirty="0"/>
              <a:t>est recommandé aux fabricants de médicaments de</a:t>
            </a:r>
          </a:p>
          <a:p>
            <a:r>
              <a:rPr lang="fr-FR" sz="2800" dirty="0"/>
              <a:t>s’approvisionner en matières premières de préférence </a:t>
            </a:r>
            <a:r>
              <a:rPr lang="fr-FR" sz="2800" dirty="0" smtClean="0"/>
              <a:t>auprès d’établissements </a:t>
            </a:r>
            <a:r>
              <a:rPr lang="fr-FR" sz="2800" dirty="0"/>
              <a:t>justifiant d’un statut conforme aux BPF.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57166"/>
            <a:ext cx="828680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PLAN:</a:t>
            </a:r>
          </a:p>
          <a:p>
            <a:r>
              <a:rPr lang="fr-FR" b="1" u="sng" dirty="0" smtClean="0"/>
              <a:t>I- LE MÉDICAMENT</a:t>
            </a:r>
          </a:p>
          <a:p>
            <a:pPr lvl="1"/>
            <a:r>
              <a:rPr lang="fr-FR" b="1" dirty="0" smtClean="0"/>
              <a:t>1- Définition:</a:t>
            </a:r>
          </a:p>
          <a:p>
            <a:pPr lvl="1"/>
            <a:r>
              <a:rPr lang="fr-FR" b="1" dirty="0" smtClean="0"/>
              <a:t>2- Classification des médicaments</a:t>
            </a:r>
          </a:p>
          <a:p>
            <a:pPr lvl="1"/>
            <a:r>
              <a:rPr lang="fr-FR" b="1" dirty="0" smtClean="0"/>
              <a:t>3- c'est quoi fabriquer un médicament </a:t>
            </a:r>
          </a:p>
          <a:p>
            <a:pPr lvl="1"/>
            <a:r>
              <a:rPr lang="fr-FR" b="1" dirty="0" smtClean="0"/>
              <a:t>4- Caractéristiques d’un médicament</a:t>
            </a:r>
          </a:p>
          <a:p>
            <a:pPr lvl="1"/>
            <a:endParaRPr lang="fr-FR" b="1" dirty="0" smtClean="0"/>
          </a:p>
          <a:p>
            <a:r>
              <a:rPr lang="fr-FR" b="1" u="sng" dirty="0" smtClean="0"/>
              <a:t>II- LES MATIÈRES PREMIÈRES:</a:t>
            </a:r>
            <a:endParaRPr lang="fr-FR" b="1" dirty="0" smtClean="0"/>
          </a:p>
          <a:p>
            <a:pPr lvl="1"/>
            <a:r>
              <a:rPr lang="fr-FR" b="1" dirty="0" smtClean="0"/>
              <a:t>1- Définitions</a:t>
            </a:r>
          </a:p>
          <a:p>
            <a:pPr lvl="1"/>
            <a:r>
              <a:rPr lang="fr-FR" b="1" dirty="0" smtClean="0"/>
              <a:t>2- Origines PAs</a:t>
            </a:r>
          </a:p>
          <a:p>
            <a:pPr lvl="1"/>
            <a:r>
              <a:rPr lang="fr-FR" b="1" dirty="0" smtClean="0"/>
              <a:t>3- Approvisionnement en MP</a:t>
            </a:r>
          </a:p>
          <a:p>
            <a:endParaRPr lang="fr-FR" b="1" dirty="0" smtClean="0"/>
          </a:p>
          <a:p>
            <a:r>
              <a:rPr lang="fr-FR" b="1" u="sng" dirty="0" smtClean="0"/>
              <a:t>III- CYCLE DE VIE D’UN MÉDICAMENT:</a:t>
            </a:r>
          </a:p>
          <a:p>
            <a:pPr lvl="1"/>
            <a:r>
              <a:rPr lang="fr-FR" b="1" dirty="0" smtClean="0"/>
              <a:t>A- Phase de recherche et de développement</a:t>
            </a:r>
          </a:p>
          <a:p>
            <a:pPr lvl="2"/>
            <a:r>
              <a:rPr lang="fr-FR" b="1" dirty="0" smtClean="0"/>
              <a:t>1-stratégies de découverte de nouvelles molécules</a:t>
            </a:r>
          </a:p>
          <a:p>
            <a:pPr lvl="2"/>
            <a:r>
              <a:rPr lang="fr-FR" b="1" dirty="0" smtClean="0"/>
              <a:t>2- Essais précliniques</a:t>
            </a:r>
          </a:p>
          <a:p>
            <a:pPr lvl="2"/>
            <a:r>
              <a:rPr lang="fr-FR" b="1" dirty="0" smtClean="0"/>
              <a:t>3- Les essais cliniques</a:t>
            </a:r>
          </a:p>
          <a:p>
            <a:pPr lvl="2"/>
            <a:r>
              <a:rPr lang="fr-FR" b="1" dirty="0" smtClean="0"/>
              <a:t>4- le Développement </a:t>
            </a:r>
            <a:r>
              <a:rPr lang="fr-FR" b="1" dirty="0" smtClean="0"/>
              <a:t>galénique</a:t>
            </a:r>
          </a:p>
          <a:p>
            <a:pPr lvl="2"/>
            <a:r>
              <a:rPr lang="fr-FR" b="1" dirty="0" smtClean="0"/>
              <a:t>5-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/>
              <a:t>Autorisation de mise sur le marché</a:t>
            </a:r>
            <a:endParaRPr lang="fr-FR" b="1" dirty="0" smtClean="0"/>
          </a:p>
          <a:p>
            <a:pPr lvl="1"/>
            <a:r>
              <a:rPr lang="fr-FR" b="1" dirty="0" smtClean="0"/>
              <a:t>B) Phase de production </a:t>
            </a:r>
            <a:r>
              <a:rPr lang="fr-FR" b="1" dirty="0" smtClean="0"/>
              <a:t>industrielle</a:t>
            </a:r>
          </a:p>
          <a:p>
            <a:pPr lvl="2"/>
            <a:r>
              <a:rPr lang="fr-FR" b="1" dirty="0" smtClean="0"/>
              <a:t>1- Objectif</a:t>
            </a:r>
            <a:r>
              <a:rPr lang="fr-FR" b="1" dirty="0" smtClean="0"/>
              <a:t>:</a:t>
            </a:r>
          </a:p>
          <a:p>
            <a:pPr lvl="2"/>
            <a:r>
              <a:rPr lang="fr-FR" b="1" dirty="0" smtClean="0"/>
              <a:t>2- Organisation d’une entreprise de production </a:t>
            </a:r>
            <a:r>
              <a:rPr lang="fr-FR" b="1" dirty="0" smtClean="0"/>
              <a:t>pharmaceutique</a:t>
            </a:r>
          </a:p>
          <a:p>
            <a:pPr lvl="2"/>
            <a:r>
              <a:rPr lang="fr-FR" b="1" dirty="0" smtClean="0"/>
              <a:t>3- Architecture d’une unité de production:</a:t>
            </a:r>
          </a:p>
          <a:p>
            <a:pPr lvl="1"/>
            <a:endParaRPr lang="fr-FR" b="1" u="sng" dirty="0" smtClean="0">
              <a:solidFill>
                <a:srgbClr val="0070C0"/>
              </a:solidFill>
            </a:endParaRPr>
          </a:p>
          <a:p>
            <a:pPr lvl="1"/>
            <a:endParaRPr lang="fr-FR" b="1" dirty="0" smtClean="0"/>
          </a:p>
          <a:p>
            <a:endParaRPr lang="fr-F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0030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III-</a:t>
            </a:r>
          </a:p>
          <a:p>
            <a:pPr algn="ctr"/>
            <a:r>
              <a:rPr lang="fr-FR" sz="3600" b="1" u="sng" dirty="0" smtClean="0">
                <a:solidFill>
                  <a:srgbClr val="FF0000"/>
                </a:solidFill>
              </a:rPr>
              <a:t>CYCLE DE VIE D’UN MÉDICAMENT:</a:t>
            </a:r>
            <a:endParaRPr lang="fr-FR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62150"/>
            <a:ext cx="84201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-214338"/>
            <a:ext cx="3277311" cy="205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4282" y="35716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</a:rPr>
              <a:t>Cycle de vie d’un médicament: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8858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A- Phase de recherche et de développement:</a:t>
            </a:r>
          </a:p>
          <a:p>
            <a:pPr>
              <a:buFont typeface="Wingdings" pitchFamily="2" charset="2"/>
              <a:buChar char="q"/>
            </a:pPr>
            <a:endParaRPr lang="fr-FR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800" dirty="0" smtClean="0"/>
          </a:p>
          <a:p>
            <a:r>
              <a:rPr lang="fr-FR" sz="2800" dirty="0" smtClean="0"/>
              <a:t> </a:t>
            </a:r>
          </a:p>
          <a:p>
            <a:endParaRPr lang="fr-FR" sz="2800" dirty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Ces étapes s'étendent de l'isolement </a:t>
            </a:r>
            <a:r>
              <a:rPr lang="fr-FR" sz="2800" dirty="0"/>
              <a:t>de la </a:t>
            </a:r>
            <a:r>
              <a:rPr lang="fr-FR" sz="2800" dirty="0" smtClean="0"/>
              <a:t>molécule </a:t>
            </a:r>
            <a:r>
              <a:rPr lang="fr-FR" sz="2800" dirty="0"/>
              <a:t>jusqu'à la sortie </a:t>
            </a:r>
            <a:r>
              <a:rPr lang="fr-FR" sz="2800" dirty="0" smtClean="0"/>
              <a:t>du médicament, sur deux volets essentiels préclinique et clinique indispensables.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Des équipes pluridisciplinaires - médecins, chimistes</a:t>
            </a:r>
            <a:r>
              <a:rPr lang="fr-FR" sz="2800" dirty="0"/>
              <a:t>, pharmaciens, ingénieurs - conjuguent ainsi leurs efforts dans le but d'isoler une molécule " intéressante </a:t>
            </a:r>
            <a:r>
              <a:rPr lang="fr-FR" sz="2800" dirty="0" smtClean="0"/>
              <a:t>".</a:t>
            </a:r>
            <a:endParaRPr lang="fr-FR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7158" y="1142984"/>
            <a:ext cx="857256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Elle couvrent l'ensemble des étapes qui amènent la molécule choisie au stade du médicament autorisé et commercialisé.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71480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1-Stratégies de découverte de nouvelles molécules:</a:t>
            </a:r>
          </a:p>
          <a:p>
            <a:endParaRPr lang="fr-FR" sz="2800" b="1" u="sng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Découverte par hasard </a:t>
            </a:r>
            <a:r>
              <a:rPr lang="fr-FR" sz="2800" b="1" dirty="0" smtClean="0"/>
              <a:t>:</a:t>
            </a:r>
          </a:p>
          <a:p>
            <a:pPr>
              <a:buFont typeface="Wingdings" pitchFamily="2" charset="2"/>
              <a:buChar char="v"/>
            </a:pPr>
            <a:endParaRPr lang="fr-FR" sz="2800" b="1" dirty="0" smtClean="0"/>
          </a:p>
          <a:p>
            <a:r>
              <a:rPr lang="fr-FR" sz="2800" b="1" dirty="0" smtClean="0">
                <a:solidFill>
                  <a:srgbClr val="C00000"/>
                </a:solidFill>
              </a:rPr>
              <a:t>Ex de la pénicilline :</a:t>
            </a:r>
          </a:p>
          <a:p>
            <a:pPr>
              <a:buFont typeface="Arial" pitchFamily="34" charset="0"/>
              <a:buChar char="•"/>
            </a:pPr>
            <a:r>
              <a:rPr lang="fr-BE" sz="2800" dirty="0" smtClean="0"/>
              <a:t>1928 : A. Fleming découvre l’action antibiotique de la pénicilline in vitro.</a:t>
            </a:r>
          </a:p>
          <a:p>
            <a:pPr>
              <a:buFont typeface="Arial" pitchFamily="34" charset="0"/>
              <a:buChar char="•"/>
            </a:pPr>
            <a:r>
              <a:rPr lang="fr-BE" sz="2800" dirty="0" smtClean="0"/>
              <a:t>1940 : Chain &amp; Florey confirment son action antibiotique in vivo</a:t>
            </a:r>
          </a:p>
          <a:p>
            <a:endParaRPr lang="fr-BE" sz="2800" dirty="0" smtClean="0"/>
          </a:p>
          <a:p>
            <a:endParaRPr lang="fr-BE" sz="2800" dirty="0" smtClean="0"/>
          </a:p>
          <a:p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5" name="Picture 8" descr="Alexander Flem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4071942"/>
            <a:ext cx="2943225" cy="221297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142984"/>
            <a:ext cx="25336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500794" y="6286520"/>
            <a:ext cx="16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Sir </a:t>
            </a:r>
            <a:r>
              <a:rPr lang="fr-FR" dirty="0" err="1" smtClean="0"/>
              <a:t>A.Fleming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87154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Découverte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à partir des données empirique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fr-F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C00000"/>
                </a:solidFill>
              </a:rPr>
              <a:t>exemple </a:t>
            </a:r>
            <a:r>
              <a:rPr lang="fr-FR" sz="2400" b="1" dirty="0">
                <a:solidFill>
                  <a:srgbClr val="C00000"/>
                </a:solidFill>
              </a:rPr>
              <a:t>de </a:t>
            </a:r>
            <a:r>
              <a:rPr lang="fr-FR" sz="2400" b="1" dirty="0" smtClean="0">
                <a:solidFill>
                  <a:srgbClr val="C00000"/>
                </a:solidFill>
              </a:rPr>
              <a:t>l’aspirine:</a:t>
            </a:r>
          </a:p>
          <a:p>
            <a:endParaRPr lang="fr-FR" b="1" dirty="0" smtClean="0"/>
          </a:p>
          <a:p>
            <a:r>
              <a:rPr lang="fr-FR" sz="2400" dirty="0" smtClean="0"/>
              <a:t>• </a:t>
            </a:r>
            <a:r>
              <a:rPr lang="fr-FR" sz="2400" dirty="0"/>
              <a:t>Feuilles de saule en </a:t>
            </a:r>
            <a:r>
              <a:rPr lang="fr-FR" sz="2400" dirty="0" smtClean="0"/>
              <a:t>décoction: </a:t>
            </a:r>
            <a:r>
              <a:rPr lang="fr-FR" sz="2400" dirty="0"/>
              <a:t>utilisée par les </a:t>
            </a:r>
            <a:r>
              <a:rPr lang="fr-FR" sz="2400" dirty="0" smtClean="0"/>
              <a:t>Sumériens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comme </a:t>
            </a:r>
            <a:r>
              <a:rPr lang="fr-FR" sz="2400" dirty="0" err="1"/>
              <a:t>anti-douleur</a:t>
            </a:r>
            <a:r>
              <a:rPr lang="fr-FR" sz="2400" dirty="0"/>
              <a:t> (5000 à 1750 </a:t>
            </a:r>
            <a:r>
              <a:rPr lang="fr-FR" sz="2400" dirty="0" smtClean="0"/>
              <a:t>av J</a:t>
            </a:r>
            <a:r>
              <a:rPr lang="fr-FR" sz="2400" dirty="0"/>
              <a:t>.-C.)</a:t>
            </a:r>
          </a:p>
          <a:p>
            <a:r>
              <a:rPr lang="fr-FR" sz="2400" dirty="0" smtClean="0"/>
              <a:t>•1829, un mélange appelé </a:t>
            </a:r>
            <a:r>
              <a:rPr lang="fr-FR" sz="2400" i="1" dirty="0" smtClean="0"/>
              <a:t>salicine fut isolé de l’écorce de saule.</a:t>
            </a:r>
            <a:r>
              <a:rPr lang="fr-F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Qq</a:t>
            </a:r>
            <a:r>
              <a:rPr lang="fr-FR" sz="2400" dirty="0" smtClean="0"/>
              <a:t> années plus tard :  isolement </a:t>
            </a:r>
            <a:r>
              <a:rPr lang="fr-FR" sz="2400" dirty="0"/>
              <a:t>de la </a:t>
            </a:r>
            <a:r>
              <a:rPr lang="fr-FR" sz="2400" dirty="0" err="1"/>
              <a:t>salicyline</a:t>
            </a:r>
            <a:r>
              <a:rPr lang="fr-FR" sz="2400" dirty="0"/>
              <a:t>, </a:t>
            </a:r>
            <a:r>
              <a:rPr lang="fr-FR" sz="2400" dirty="0" smtClean="0"/>
              <a:t>(= acide salicylique)</a:t>
            </a:r>
            <a:endParaRPr lang="fr-FR" sz="2400" dirty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Felix</a:t>
            </a:r>
            <a:r>
              <a:rPr lang="fr-FR" sz="2400" dirty="0" smtClean="0"/>
              <a:t> </a:t>
            </a:r>
            <a:r>
              <a:rPr lang="fr-FR" sz="2400" dirty="0"/>
              <a:t>Hoffman (Bayer</a:t>
            </a:r>
            <a:r>
              <a:rPr lang="fr-FR" sz="2400" dirty="0" smtClean="0"/>
              <a:t>) développa un dérivé moins irritant :l’acide </a:t>
            </a:r>
            <a:r>
              <a:rPr lang="fr-FR" sz="2400" dirty="0" err="1" smtClean="0"/>
              <a:t>acétyl</a:t>
            </a:r>
            <a:r>
              <a:rPr lang="fr-FR" sz="2400" dirty="0" smtClean="0"/>
              <a:t> salicylique</a:t>
            </a:r>
            <a:endParaRPr lang="fr-FR" sz="2400" dirty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1899   </a:t>
            </a:r>
            <a:r>
              <a:rPr lang="fr-FR" sz="2400" dirty="0"/>
              <a:t>- Commercialisation de l’Aspirine, recommandée pour les douleurs rhumatismales </a:t>
            </a:r>
            <a:r>
              <a:rPr lang="fr-FR" sz="2400" dirty="0" smtClean="0"/>
              <a:t>et les lombalgies</a:t>
            </a:r>
            <a:endParaRPr lang="fr-FR" sz="2400" dirty="0"/>
          </a:p>
          <a:p>
            <a:r>
              <a:rPr lang="fr-FR" sz="2400" b="1" dirty="0"/>
              <a:t>20ème siècle:</a:t>
            </a:r>
          </a:p>
          <a:p>
            <a:r>
              <a:rPr lang="fr-FR" sz="2400" dirty="0"/>
              <a:t>•1948: découverte des propriétés </a:t>
            </a:r>
            <a:r>
              <a:rPr lang="fr-FR" sz="2400" dirty="0" smtClean="0"/>
              <a:t>antiagrégants </a:t>
            </a:r>
            <a:r>
              <a:rPr lang="fr-FR" sz="2400" dirty="0"/>
              <a:t>par un ORL aux USA</a:t>
            </a:r>
          </a:p>
          <a:p>
            <a:r>
              <a:rPr lang="fr-FR" sz="2400" dirty="0"/>
              <a:t>•1950: prévention du risque cardiovasculaire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785794"/>
            <a:ext cx="1000100" cy="130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868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</a:rPr>
              <a:t>Découverte à partir de connaissances d’un processus physiologique ou </a:t>
            </a: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d’une cible moléculaire:</a:t>
            </a:r>
          </a:p>
          <a:p>
            <a:r>
              <a:rPr lang="fr-FR" sz="2800" dirty="0"/>
              <a:t>Exemple:</a:t>
            </a:r>
          </a:p>
          <a:p>
            <a:r>
              <a:rPr lang="fr-FR" sz="2800" dirty="0"/>
              <a:t>– Caractérisation de l’enzyme clé du système </a:t>
            </a:r>
            <a:r>
              <a:rPr lang="fr-FR" sz="2800" dirty="0" smtClean="0"/>
              <a:t>rénine-angiotensine: l’enzyme </a:t>
            </a:r>
            <a:r>
              <a:rPr lang="fr-FR" sz="2800" dirty="0"/>
              <a:t>de conversion</a:t>
            </a:r>
          </a:p>
          <a:p>
            <a:r>
              <a:rPr lang="fr-FR" sz="2800" dirty="0"/>
              <a:t>– Développement d’IEC: Inhibiteurs de l’enzyme de conversion</a:t>
            </a:r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6000792" cy="321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8572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Découverte à partir d’une molécule déjà existante (la relation structure-activité):</a:t>
            </a:r>
            <a:endParaRPr lang="fr-FR" sz="24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b="1" i="1" dirty="0" smtClean="0"/>
              <a:t>Ex : Du </a:t>
            </a:r>
            <a:r>
              <a:rPr lang="fr-FR" sz="2400" b="1" i="1" dirty="0"/>
              <a:t>sulfanilamide aux sulfamides </a:t>
            </a:r>
            <a:r>
              <a:rPr lang="fr-FR" sz="2400" b="1" i="1" dirty="0" smtClean="0"/>
              <a:t>diurétiques:</a:t>
            </a:r>
            <a:endParaRPr lang="fr-FR" sz="24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71438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Processus de criblage (screening) et de sélection des nouvelles molécules: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dirty="0" smtClean="0"/>
              <a:t>Méthode d'investigation permettant d'effectuer un tri parmi des principes actifs dont on ignore les propriétés pharmacologiques éventuelles, dans la perspective de la recherche d'un médicament.</a:t>
            </a:r>
            <a:endParaRPr lang="fr-FR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642918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2- Essais précliniques: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Le </a:t>
            </a:r>
            <a:r>
              <a:rPr lang="fr-FR" sz="2800" dirty="0"/>
              <a:t>développement préclinique consiste à expérimenter ce médicament </a:t>
            </a:r>
            <a:r>
              <a:rPr lang="fr-FR" sz="2800" dirty="0" smtClean="0"/>
              <a:t>sur l'animal</a:t>
            </a:r>
            <a:r>
              <a:rPr lang="fr-FR" sz="2800" dirty="0"/>
              <a:t>. Pour évaluer :</a:t>
            </a:r>
          </a:p>
          <a:p>
            <a:r>
              <a:rPr lang="fr-FR" sz="2800" dirty="0"/>
              <a:t>· le degré de tolérance du médicament,</a:t>
            </a:r>
          </a:p>
          <a:p>
            <a:r>
              <a:rPr lang="fr-FR" sz="2800" dirty="0"/>
              <a:t>· la façon dont le corps le transformera,</a:t>
            </a:r>
          </a:p>
          <a:p>
            <a:r>
              <a:rPr lang="fr-FR" sz="2800" dirty="0"/>
              <a:t>· les doses à préconiser,</a:t>
            </a:r>
          </a:p>
          <a:p>
            <a:r>
              <a:rPr lang="fr-FR" sz="2800" dirty="0"/>
              <a:t>· la voie d'introduction (buccale, percutanée...) la mieux adaptée</a:t>
            </a:r>
            <a:r>
              <a:rPr lang="fr-FR" sz="2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fr-FR" sz="2800" b="1" u="sng" dirty="0" smtClean="0">
                <a:solidFill>
                  <a:srgbClr val="00B050"/>
                </a:solidFill>
              </a:rPr>
              <a:t> But:</a:t>
            </a:r>
          </a:p>
          <a:p>
            <a:r>
              <a:rPr lang="fr-FR" sz="2800" dirty="0" smtClean="0"/>
              <a:t>- Acquérir </a:t>
            </a:r>
            <a:r>
              <a:rPr lang="fr-FR" sz="2800" dirty="0"/>
              <a:t>des données d'efficacité et de toxicité de base, et, </a:t>
            </a:r>
            <a:r>
              <a:rPr lang="fr-FR" sz="2800" dirty="0" smtClean="0"/>
              <a:t>si les </a:t>
            </a:r>
            <a:r>
              <a:rPr lang="fr-FR" sz="2800" dirty="0"/>
              <a:t>résultats n'annoncent pas une sécurité d'emploi fiable, d'abandonner son développement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56489">
            <a:off x="6849546" y="1515296"/>
            <a:ext cx="1512155" cy="19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92442" y="5337714"/>
            <a:ext cx="1357298" cy="168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71480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Étude pharmacologique: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800" b="1" dirty="0" smtClean="0"/>
          </a:p>
          <a:p>
            <a:endParaRPr lang="fr-FR" sz="2800" b="1" u="sng" dirty="0" smtClean="0">
              <a:solidFill>
                <a:srgbClr val="00B050"/>
              </a:solidFill>
            </a:endParaRPr>
          </a:p>
          <a:p>
            <a:endParaRPr lang="fr-FR" sz="2800" b="1" u="sng" dirty="0">
              <a:solidFill>
                <a:srgbClr val="00B050"/>
              </a:solidFill>
            </a:endParaRPr>
          </a:p>
          <a:p>
            <a:r>
              <a:rPr lang="fr-FR" sz="2800" b="1" u="sng" dirty="0" smtClean="0">
                <a:solidFill>
                  <a:srgbClr val="00B050"/>
                </a:solidFill>
              </a:rPr>
              <a:t>- Objectif</a:t>
            </a:r>
            <a:r>
              <a:rPr lang="fr-FR" sz="2800" b="1" u="sng" dirty="0">
                <a:solidFill>
                  <a:srgbClr val="00B050"/>
                </a:solidFill>
              </a:rPr>
              <a:t>: </a:t>
            </a:r>
            <a:r>
              <a:rPr lang="fr-FR" sz="2800" dirty="0"/>
              <a:t>étudier de façon approfondie la ou </a:t>
            </a:r>
            <a:r>
              <a:rPr lang="fr-FR" sz="2800" dirty="0" smtClean="0"/>
              <a:t>les activités </a:t>
            </a:r>
            <a:r>
              <a:rPr lang="fr-FR" sz="2800" dirty="0"/>
              <a:t>du produit.</a:t>
            </a:r>
          </a:p>
          <a:p>
            <a:pPr>
              <a:buFontTx/>
              <a:buChar char="-"/>
            </a:pPr>
            <a:r>
              <a:rPr lang="fr-FR" sz="2800" b="1" u="sng" dirty="0" smtClean="0">
                <a:solidFill>
                  <a:srgbClr val="00B050"/>
                </a:solidFill>
              </a:rPr>
              <a:t>Méthode</a:t>
            </a:r>
            <a:r>
              <a:rPr lang="fr-FR" sz="2800" b="1" u="sng" dirty="0">
                <a:solidFill>
                  <a:srgbClr val="00B050"/>
                </a:solidFill>
              </a:rPr>
              <a:t>: </a:t>
            </a:r>
            <a:r>
              <a:rPr lang="fr-FR" sz="2800" dirty="0"/>
              <a:t>études sur l'animal entier et sur </a:t>
            </a:r>
            <a:r>
              <a:rPr lang="fr-FR" sz="2800" dirty="0" smtClean="0"/>
              <a:t>des organes </a:t>
            </a:r>
            <a:r>
              <a:rPr lang="fr-FR" sz="2800" dirty="0"/>
              <a:t>isolés</a:t>
            </a:r>
            <a:r>
              <a:rPr lang="fr-FR" sz="2800" dirty="0" smtClean="0"/>
              <a:t>.</a:t>
            </a:r>
          </a:p>
          <a:p>
            <a:pPr>
              <a:buFontTx/>
              <a:buChar char="-"/>
            </a:pPr>
            <a:endParaRPr lang="fr-FR" sz="2800" dirty="0"/>
          </a:p>
          <a:p>
            <a:r>
              <a:rPr lang="fr-FR" sz="2800" dirty="0" smtClean="0"/>
              <a:t>=&gt;Permettent </a:t>
            </a:r>
            <a:r>
              <a:rPr lang="fr-FR" sz="2800" dirty="0"/>
              <a:t>de connaître les caractéristiques </a:t>
            </a:r>
            <a:r>
              <a:rPr lang="fr-FR" sz="2800" dirty="0" smtClean="0"/>
              <a:t>de l'effet </a:t>
            </a:r>
            <a:r>
              <a:rPr lang="fr-FR" sz="2800" dirty="0"/>
              <a:t>principal et des effets </a:t>
            </a:r>
            <a:r>
              <a:rPr lang="fr-FR" sz="2800" dirty="0" smtClean="0"/>
              <a:t>indésirables éventuels </a:t>
            </a:r>
            <a:r>
              <a:rPr lang="fr-FR" sz="2800" dirty="0"/>
              <a:t>et de positionner le produit </a:t>
            </a:r>
            <a:r>
              <a:rPr lang="fr-FR" sz="2800" dirty="0" smtClean="0"/>
              <a:t>en comparaison </a:t>
            </a:r>
            <a:r>
              <a:rPr lang="fr-FR" sz="2800" dirty="0"/>
              <a:t>à ceux déjà </a:t>
            </a:r>
            <a:r>
              <a:rPr lang="fr-FR" sz="2800" dirty="0" smtClean="0"/>
              <a:t>existants.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20" y="1285860"/>
            <a:ext cx="857256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i="1" dirty="0" smtClean="0">
                <a:solidFill>
                  <a:schemeClr val="tx1"/>
                </a:solidFill>
              </a:rPr>
              <a:t>La pharmacologie expérimentale </a:t>
            </a:r>
            <a:r>
              <a:rPr lang="fr-FR" sz="3200" dirty="0" smtClean="0">
                <a:solidFill>
                  <a:schemeClr val="tx1"/>
                </a:solidFill>
              </a:rPr>
              <a:t> est la science qui étudie le mode d'action des médicaments.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71480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I- LE MÉDICAMENT</a:t>
            </a:r>
          </a:p>
          <a:p>
            <a:pPr algn="ctr"/>
            <a:endParaRPr lang="fr-FR" sz="2400" b="1" u="sng" dirty="0" smtClean="0">
              <a:solidFill>
                <a:srgbClr val="FF0000"/>
              </a:solidFill>
            </a:endParaRPr>
          </a:p>
          <a:p>
            <a:r>
              <a:rPr lang="fr-FR" sz="2800" b="1" u="sng" dirty="0" smtClean="0">
                <a:solidFill>
                  <a:srgbClr val="0070C0"/>
                </a:solidFill>
              </a:rPr>
              <a:t>1- Définition:</a:t>
            </a:r>
          </a:p>
          <a:p>
            <a:endParaRPr lang="fr-FR" sz="2800" b="1" u="sng" dirty="0" smtClean="0"/>
          </a:p>
          <a:p>
            <a:pPr algn="just"/>
            <a:r>
              <a:rPr lang="fr-FR" sz="2800" dirty="0"/>
              <a:t>" </a:t>
            </a:r>
            <a:r>
              <a:rPr lang="fr-FR" sz="2800" dirty="0" smtClean="0"/>
              <a:t>Toute </a:t>
            </a:r>
            <a:r>
              <a:rPr lang="fr-FR" sz="2800" dirty="0"/>
              <a:t>substance ou composition présentée comme possédant des propriétés </a:t>
            </a:r>
            <a:r>
              <a:rPr lang="fr-FR" sz="2800" b="1" dirty="0" smtClean="0"/>
              <a:t>curatives</a:t>
            </a:r>
            <a:r>
              <a:rPr lang="fr-FR" sz="2800" dirty="0" smtClean="0"/>
              <a:t> ou </a:t>
            </a:r>
            <a:r>
              <a:rPr lang="fr-FR" sz="2800" b="1" dirty="0"/>
              <a:t>préventives</a:t>
            </a:r>
            <a:r>
              <a:rPr lang="fr-FR" sz="2800" dirty="0"/>
              <a:t> à l'égard des maladies humaines ou animales, ainsi que tout produit pouvant être administré </a:t>
            </a:r>
            <a:r>
              <a:rPr lang="fr-FR" sz="2800" dirty="0" smtClean="0"/>
              <a:t>à l'homme </a:t>
            </a:r>
            <a:r>
              <a:rPr lang="fr-FR" sz="2800" dirty="0"/>
              <a:t>ou à l'animal en vue </a:t>
            </a:r>
            <a:r>
              <a:rPr lang="fr-FR" sz="2800" b="1" dirty="0"/>
              <a:t>d'établir un diagnostic </a:t>
            </a:r>
            <a:r>
              <a:rPr lang="fr-FR" sz="2800" dirty="0"/>
              <a:t>médical ou de </a:t>
            </a:r>
            <a:r>
              <a:rPr lang="fr-FR" sz="2800" b="1" dirty="0"/>
              <a:t>restaurer</a:t>
            </a:r>
            <a:r>
              <a:rPr lang="fr-FR" sz="2800" dirty="0"/>
              <a:t>, </a:t>
            </a:r>
            <a:r>
              <a:rPr lang="fr-FR" sz="2800" b="1" dirty="0"/>
              <a:t>corriger</a:t>
            </a:r>
            <a:r>
              <a:rPr lang="fr-FR" sz="2800" dirty="0"/>
              <a:t> ou </a:t>
            </a:r>
            <a:r>
              <a:rPr lang="fr-FR" sz="2800" b="1" dirty="0"/>
              <a:t>modifier</a:t>
            </a:r>
            <a:r>
              <a:rPr lang="fr-FR" sz="2800" dirty="0"/>
              <a:t> leurs </a:t>
            </a:r>
            <a:r>
              <a:rPr lang="fr-FR" sz="2800" dirty="0" smtClean="0"/>
              <a:t>fonctions organiques</a:t>
            </a:r>
            <a:r>
              <a:rPr lang="fr-FR" sz="2800" dirty="0"/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7154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 Études toxicologiques:</a:t>
            </a:r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Elles prennent en compte 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la toxicité aiguë et chronique.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/>
              <a:t> </a:t>
            </a:r>
            <a:r>
              <a:rPr lang="fr-FR" sz="2800" dirty="0" smtClean="0"/>
              <a:t>l'effet tératogène </a:t>
            </a:r>
            <a:r>
              <a:rPr lang="fr-FR" sz="2800" dirty="0" smtClean="0">
                <a:sym typeface="Wingdings" pitchFamily="2" charset="2"/>
              </a:rPr>
              <a:t>: (</a:t>
            </a:r>
            <a:r>
              <a:rPr lang="fr-FR" sz="2800" dirty="0" smtClean="0"/>
              <a:t>malformations?)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/>
              <a:t> </a:t>
            </a:r>
            <a:r>
              <a:rPr lang="fr-FR" sz="2800" dirty="0" smtClean="0"/>
              <a:t>L’effets mutagènes transformation du patrimoine génétique cellulaire ?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l‘effet cancérogène 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1071546"/>
            <a:ext cx="8715404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Les études de toxicologie ont pour but de s'assurer de l'innocuité de la molécule et d'analyser ses effets toxiques sur l'organisme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356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Études pharmacocinétiques: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1714488"/>
            <a:ext cx="8643998" cy="364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Science qui observe le devenir d'un médicament dans l'organisme notamment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S</a:t>
            </a:r>
            <a:r>
              <a:rPr lang="fr-FR" sz="2800" dirty="0" smtClean="0">
                <a:solidFill>
                  <a:schemeClr val="tx1"/>
                </a:solidFill>
              </a:rPr>
              <a:t>on absorption,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S</a:t>
            </a:r>
            <a:r>
              <a:rPr lang="fr-FR" sz="2800" dirty="0" smtClean="0">
                <a:solidFill>
                  <a:schemeClr val="tx1"/>
                </a:solidFill>
              </a:rPr>
              <a:t>on métabolisme,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Sa </a:t>
            </a:r>
            <a:r>
              <a:rPr lang="fr-FR" sz="2800" dirty="0" smtClean="0">
                <a:solidFill>
                  <a:schemeClr val="tx1"/>
                </a:solidFill>
              </a:rPr>
              <a:t>distribution par la circulation sanguine ou </a:t>
            </a:r>
            <a:r>
              <a:rPr lang="fr-FR" sz="2800" dirty="0" smtClean="0">
                <a:solidFill>
                  <a:schemeClr val="tx1"/>
                </a:solidFill>
              </a:rPr>
              <a:t>lymphatique,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S</a:t>
            </a:r>
            <a:r>
              <a:rPr lang="fr-FR" sz="2800" dirty="0" smtClean="0">
                <a:solidFill>
                  <a:schemeClr val="tx1"/>
                </a:solidFill>
              </a:rPr>
              <a:t>on </a:t>
            </a:r>
            <a:r>
              <a:rPr lang="fr-FR" sz="2800" dirty="0" smtClean="0">
                <a:solidFill>
                  <a:schemeClr val="tx1"/>
                </a:solidFill>
              </a:rPr>
              <a:t>élimination.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000240"/>
            <a:ext cx="864399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/>
              <a:t>A l'issue de l'ensemble de ces </a:t>
            </a:r>
            <a:r>
              <a:rPr lang="fr-FR" sz="2800" b="1" dirty="0" smtClean="0"/>
              <a:t>études précliniques</a:t>
            </a:r>
            <a:r>
              <a:rPr lang="fr-FR" sz="2800" b="1" dirty="0"/>
              <a:t>, au cas où le </a:t>
            </a:r>
            <a:r>
              <a:rPr lang="fr-FR" sz="2800" b="1" dirty="0" smtClean="0"/>
              <a:t>produit semble </a:t>
            </a:r>
            <a:r>
              <a:rPr lang="fr-FR" sz="2800" b="1" dirty="0"/>
              <a:t>intéressant et non toxique, </a:t>
            </a:r>
            <a:r>
              <a:rPr lang="fr-FR" sz="2800" b="1" dirty="0" smtClean="0"/>
              <a:t>que sera </a:t>
            </a:r>
            <a:r>
              <a:rPr lang="fr-FR" sz="2800" b="1" dirty="0"/>
              <a:t>décidé le passage aux </a:t>
            </a:r>
            <a:r>
              <a:rPr lang="fr-FR" sz="2800" b="1" dirty="0" smtClean="0"/>
              <a:t>essais cliniques </a:t>
            </a:r>
            <a:r>
              <a:rPr lang="fr-FR" sz="2800" b="1" dirty="0"/>
              <a:t>chez </a:t>
            </a:r>
            <a:r>
              <a:rPr lang="fr-FR" sz="2800" b="1" dirty="0" smtClean="0"/>
              <a:t>l‘homme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642918"/>
            <a:ext cx="8501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3- Les essais cliniques:</a:t>
            </a:r>
          </a:p>
          <a:p>
            <a:endParaRPr lang="fr-FR" sz="2800" b="1" u="sng" dirty="0" smtClean="0">
              <a:solidFill>
                <a:srgbClr val="002060"/>
              </a:solidFill>
            </a:endParaRPr>
          </a:p>
          <a:p>
            <a:r>
              <a:rPr lang="fr-FR" sz="2800" dirty="0" smtClean="0"/>
              <a:t>Ensemble </a:t>
            </a:r>
            <a:r>
              <a:rPr lang="fr-FR" sz="2800" dirty="0"/>
              <a:t>des étapes d’étude du médicament chez </a:t>
            </a:r>
            <a:r>
              <a:rPr lang="fr-FR" sz="2800" dirty="0" smtClean="0"/>
              <a:t>l‘homme.</a:t>
            </a:r>
          </a:p>
          <a:p>
            <a:r>
              <a:rPr lang="fr-FR" sz="2800" b="1" u="sng" dirty="0" smtClean="0"/>
              <a:t>04  phases:</a:t>
            </a:r>
            <a:endParaRPr lang="fr-FR" sz="2800" b="1" u="sng" dirty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3 </a:t>
            </a:r>
            <a:r>
              <a:rPr lang="fr-FR" sz="2800" dirty="0"/>
              <a:t>phases avant la commercialisation: I - II </a:t>
            </a:r>
            <a:r>
              <a:rPr lang="fr-FR" sz="2800" dirty="0" smtClean="0"/>
              <a:t>– III.</a:t>
            </a: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1 </a:t>
            </a:r>
            <a:r>
              <a:rPr lang="fr-FR" sz="2800" dirty="0"/>
              <a:t>après la </a:t>
            </a:r>
            <a:r>
              <a:rPr lang="fr-FR" sz="2800" dirty="0" smtClean="0"/>
              <a:t>commercialisation: </a:t>
            </a:r>
            <a:r>
              <a:rPr lang="fr-FR" sz="2800" dirty="0"/>
              <a:t>IV</a:t>
            </a:r>
            <a:r>
              <a:rPr lang="fr-FR" sz="2800" dirty="0" smtClean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528" y="3479998"/>
            <a:ext cx="3319472" cy="3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La phase I :</a:t>
            </a:r>
          </a:p>
          <a:p>
            <a:endParaRPr lang="fr-FR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800" i="1" dirty="0" smtClean="0"/>
              <a:t>  </a:t>
            </a:r>
            <a:r>
              <a:rPr lang="fr-FR" sz="2800" b="1" i="1" dirty="0" smtClean="0"/>
              <a:t>Étudie la tolérance et le métabolisme. </a:t>
            </a:r>
          </a:p>
          <a:p>
            <a:pPr>
              <a:buFont typeface="Wingdings" pitchFamily="2" charset="2"/>
              <a:buChar char="§"/>
            </a:pPr>
            <a:r>
              <a:rPr lang="fr-FR" sz="2800" b="1" i="1" dirty="0"/>
              <a:t> </a:t>
            </a:r>
            <a:r>
              <a:rPr lang="fr-FR" sz="2800" dirty="0" smtClean="0"/>
              <a:t>Administration de quantités croissantes, à doses uniques ou multiples, de la nouvelle molécule à des </a:t>
            </a:r>
            <a:r>
              <a:rPr lang="fr-FR" sz="2800" b="1" dirty="0" smtClean="0"/>
              <a:t>volontaires sains.</a:t>
            </a:r>
          </a:p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 </a:t>
            </a:r>
            <a:r>
              <a:rPr lang="fr-FR" sz="2800" dirty="0" smtClean="0"/>
              <a:t>La molécule est testée sur une courte période. L'objectif de ces essais :</a:t>
            </a:r>
          </a:p>
          <a:p>
            <a:r>
              <a:rPr lang="fr-FR" sz="2800" dirty="0" smtClean="0"/>
              <a:t>- Détermination </a:t>
            </a:r>
            <a:r>
              <a:rPr lang="fr-FR" sz="2800" dirty="0"/>
              <a:t>de la </a:t>
            </a:r>
            <a:r>
              <a:rPr lang="fr-FR" sz="2800" b="1" dirty="0"/>
              <a:t>dose minimale active.</a:t>
            </a:r>
          </a:p>
          <a:p>
            <a:pPr>
              <a:buFontTx/>
              <a:buChar char="-"/>
            </a:pPr>
            <a:r>
              <a:rPr lang="fr-FR" sz="2800" dirty="0" smtClean="0"/>
              <a:t> Détermination </a:t>
            </a:r>
            <a:r>
              <a:rPr lang="fr-FR" sz="2800" dirty="0"/>
              <a:t>des </a:t>
            </a:r>
            <a:r>
              <a:rPr lang="fr-FR" sz="2800" b="1" dirty="0"/>
              <a:t>paramètres </a:t>
            </a:r>
            <a:r>
              <a:rPr lang="fr-FR" sz="2800" b="1" dirty="0" smtClean="0"/>
              <a:t>pharmacocinétiques.</a:t>
            </a:r>
            <a:endParaRPr lang="fr-FR" sz="2800" b="1" dirty="0" smtClean="0"/>
          </a:p>
          <a:p>
            <a:pPr>
              <a:buFontTx/>
              <a:buChar char="-"/>
            </a:pPr>
            <a:r>
              <a:rPr lang="fr-FR" sz="2800" dirty="0"/>
              <a:t> </a:t>
            </a:r>
            <a:r>
              <a:rPr lang="fr-FR" sz="2800" dirty="0" smtClean="0"/>
              <a:t> le déclenchement d'effets indésirables.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7868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 Phase II: </a:t>
            </a:r>
          </a:p>
          <a:p>
            <a:pPr>
              <a:buFont typeface="Wingdings" pitchFamily="2" charset="2"/>
              <a:buChar char="§"/>
            </a:pPr>
            <a:r>
              <a:rPr lang="fr-FR" sz="2800" b="1" i="1" dirty="0"/>
              <a:t> </a:t>
            </a:r>
            <a:r>
              <a:rPr lang="fr-FR" sz="2800" b="1" i="1" dirty="0" smtClean="0"/>
              <a:t>étudie </a:t>
            </a:r>
            <a:r>
              <a:rPr lang="fr-FR" sz="2800" b="1" i="1" dirty="0"/>
              <a:t>l'efficacité du produit sur de petites </a:t>
            </a:r>
            <a:r>
              <a:rPr lang="fr-FR" sz="2800" b="1" i="1" dirty="0" smtClean="0"/>
              <a:t>populations.</a:t>
            </a:r>
            <a:endParaRPr lang="fr-FR" sz="2800" b="1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/>
              <a:t>Se pratique chez  </a:t>
            </a:r>
            <a:r>
              <a:rPr lang="fr-FR" sz="2800" dirty="0" smtClean="0"/>
              <a:t>des malades volontaires « informés et consentants » souffrant </a:t>
            </a:r>
            <a:r>
              <a:rPr lang="fr-FR" sz="2800" dirty="0"/>
              <a:t>de la </a:t>
            </a:r>
            <a:r>
              <a:rPr lang="fr-FR" sz="2800" dirty="0" smtClean="0"/>
              <a:t>maladie </a:t>
            </a:r>
            <a:r>
              <a:rPr lang="fr-FR" sz="2800" dirty="0"/>
              <a:t>c</a:t>
            </a:r>
            <a:r>
              <a:rPr lang="fr-FR" sz="2800" dirty="0" smtClean="0"/>
              <a:t>ible</a:t>
            </a:r>
            <a:r>
              <a:rPr lang="fr-FR" sz="2800" dirty="0"/>
              <a:t>. </a:t>
            </a:r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800" u="sng" dirty="0" smtClean="0"/>
              <a:t>But: </a:t>
            </a: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/>
              <a:t>C</a:t>
            </a:r>
            <a:r>
              <a:rPr lang="fr-FR" sz="2800" dirty="0" smtClean="0"/>
              <a:t>onfirmer </a:t>
            </a:r>
            <a:r>
              <a:rPr lang="fr-FR" sz="2800" dirty="0"/>
              <a:t>l’efficacité </a:t>
            </a:r>
            <a:r>
              <a:rPr lang="fr-FR" sz="2800" dirty="0" smtClean="0"/>
              <a:t>thérapeutique du </a:t>
            </a:r>
            <a:r>
              <a:rPr lang="fr-FR" sz="2800" dirty="0"/>
              <a:t>produit dans l’indication envisagée, et à affiner la </a:t>
            </a:r>
            <a:r>
              <a:rPr lang="fr-FR" sz="2800" dirty="0" smtClean="0"/>
              <a:t>posologie.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/>
              <a:t> </a:t>
            </a:r>
            <a:r>
              <a:rPr lang="fr-FR" sz="2800" dirty="0" smtClean="0"/>
              <a:t>Chercher </a:t>
            </a:r>
            <a:r>
              <a:rPr lang="fr-FR" sz="2800" dirty="0"/>
              <a:t>à repérer les </a:t>
            </a:r>
            <a:r>
              <a:rPr lang="fr-FR" sz="2800" dirty="0" smtClean="0"/>
              <a:t>effets indésirables </a:t>
            </a:r>
            <a:r>
              <a:rPr lang="fr-FR" sz="2800" dirty="0"/>
              <a:t>éventuels, les interactions médicamenteuses possibles, les modifications </a:t>
            </a:r>
            <a:r>
              <a:rPr lang="fr-FR" sz="2800" dirty="0" smtClean="0"/>
              <a:t>des constantes </a:t>
            </a:r>
            <a:r>
              <a:rPr lang="fr-FR" sz="2800" dirty="0"/>
              <a:t>biologiques, les contre-indications </a:t>
            </a:r>
            <a:r>
              <a:rPr lang="fr-FR" sz="28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poursuite des </a:t>
            </a:r>
            <a:r>
              <a:rPr lang="fr-FR" sz="2800" dirty="0"/>
              <a:t>études </a:t>
            </a:r>
            <a:r>
              <a:rPr lang="fr-FR" sz="2800" dirty="0" smtClean="0"/>
              <a:t>pharmacocinétiques, dans </a:t>
            </a:r>
            <a:r>
              <a:rPr lang="fr-FR" sz="2800" dirty="0"/>
              <a:t>les conditions pathologiques d’utilisation : insuffisance rénale, insuffisance hépatique…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La phase III 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800" b="1" i="1" dirty="0" smtClean="0"/>
              <a:t>correspond </a:t>
            </a:r>
            <a:r>
              <a:rPr lang="fr-FR" sz="2800" b="1" i="1" dirty="0"/>
              <a:t>à un essai thérapeutique </a:t>
            </a:r>
            <a:r>
              <a:rPr lang="fr-FR" sz="2800" b="1" i="1" dirty="0" smtClean="0"/>
              <a:t>étendu.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/>
              <a:t>Méthodologie scientifique </a:t>
            </a:r>
            <a:r>
              <a:rPr lang="fr-FR" sz="2800" dirty="0" smtClean="0"/>
              <a:t>rigoureuse en comparaison avec un </a:t>
            </a:r>
            <a:r>
              <a:rPr lang="fr-FR" sz="2800" dirty="0" err="1" smtClean="0"/>
              <a:t>trt</a:t>
            </a:r>
            <a:r>
              <a:rPr lang="fr-FR" sz="2800" dirty="0" smtClean="0"/>
              <a:t> de référence ou contre </a:t>
            </a:r>
            <a:r>
              <a:rPr lang="fr-FR" sz="2800" dirty="0"/>
              <a:t>un placebo </a:t>
            </a:r>
            <a:r>
              <a:rPr lang="fr-FR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/>
              <a:t>Objectif: </a:t>
            </a:r>
            <a:r>
              <a:rPr lang="fr-FR" sz="2800" b="1" dirty="0"/>
              <a:t>déterminer le profil thérapeutique et le </a:t>
            </a:r>
            <a:r>
              <a:rPr lang="fr-FR" sz="2800" b="1" dirty="0" smtClean="0"/>
              <a:t>devenir </a:t>
            </a:r>
            <a:r>
              <a:rPr lang="fr-FR" sz="2800" dirty="0" smtClean="0"/>
              <a:t>pharmacocinétique </a:t>
            </a:r>
            <a:r>
              <a:rPr lang="fr-FR" sz="2800" dirty="0"/>
              <a:t>du </a:t>
            </a:r>
            <a:r>
              <a:rPr lang="fr-FR" sz="2800" dirty="0" smtClean="0"/>
              <a:t>produit.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Phase </a:t>
            </a:r>
            <a:r>
              <a:rPr lang="fr-FR" sz="2800" dirty="0"/>
              <a:t>décisive de l'Autorisation de Mise sur le Marché (AMM</a:t>
            </a:r>
            <a:r>
              <a:rPr lang="fr-FR" sz="2800" dirty="0" smtClean="0"/>
              <a:t>).</a:t>
            </a:r>
          </a:p>
          <a:p>
            <a:r>
              <a:rPr lang="fr-FR" sz="2800" dirty="0" smtClean="0"/>
              <a:t>Nombre </a:t>
            </a:r>
            <a:r>
              <a:rPr lang="fr-FR" sz="2800" dirty="0"/>
              <a:t>de sujets</a:t>
            </a:r>
            <a:r>
              <a:rPr lang="fr-FR" sz="2800" dirty="0" smtClean="0"/>
              <a:t>: &gt; 1000</a:t>
            </a:r>
            <a:endParaRPr lang="fr-FR" sz="2800" b="1" i="1" dirty="0"/>
          </a:p>
          <a:p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/>
              <a:t>Au terme de ces étapes, le laboratoire fait une demande d'Autorisation de Mise sur le Marché (AMM). Si les autorités de santé la lui accordent, c'est seulement à ce moment-là que le candidat-médicament devient alors médicament.</a:t>
            </a:r>
            <a:endParaRPr lang="fr-F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34143" y="2052147"/>
            <a:ext cx="3333765" cy="523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42918"/>
            <a:ext cx="8715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 phase IV :</a:t>
            </a:r>
          </a:p>
          <a:p>
            <a:r>
              <a:rPr lang="fr-FR" sz="2800" dirty="0" smtClean="0"/>
              <a:t>- Commence </a:t>
            </a:r>
            <a:r>
              <a:rPr lang="fr-FR" sz="2800" dirty="0"/>
              <a:t>après commercialisation</a:t>
            </a:r>
          </a:p>
          <a:p>
            <a:r>
              <a:rPr lang="fr-FR" sz="2800" dirty="0" smtClean="0"/>
              <a:t>- Concerne </a:t>
            </a:r>
            <a:r>
              <a:rPr lang="fr-FR" sz="2800" dirty="0"/>
              <a:t>les études à très </a:t>
            </a:r>
            <a:r>
              <a:rPr lang="fr-FR" sz="2800" dirty="0" smtClean="0"/>
              <a:t>grandes échelles</a:t>
            </a:r>
          </a:p>
          <a:p>
            <a:r>
              <a:rPr lang="fr-FR" sz="2800" b="1" u="sng" dirty="0" smtClean="0"/>
              <a:t>Objectif</a:t>
            </a:r>
            <a:r>
              <a:rPr lang="fr-FR" sz="2800" b="1" u="sng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/>
              <a:t>Affiner les indications thérapeutiques,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/>
              <a:t>Établir l'innocuité du médicament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/>
              <a:t>Cibler des populations particulières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/>
              <a:t>Vérifier l'absence d'interactions médicamenteuses.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14356"/>
            <a:ext cx="8501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4- le Développement galénique:</a:t>
            </a:r>
            <a:r>
              <a:rPr lang="fr-FR" sz="2400" b="1" u="sng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Rôle de la galénique</a:t>
            </a:r>
            <a:endParaRPr lang="fr-F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588"/>
            <a:ext cx="862270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8858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2- Classification </a:t>
            </a:r>
            <a:r>
              <a:rPr lang="fr-FR" sz="2800" b="1" u="sng" dirty="0">
                <a:solidFill>
                  <a:srgbClr val="0070C0"/>
                </a:solidFill>
              </a:rPr>
              <a:t>des </a:t>
            </a:r>
            <a:r>
              <a:rPr lang="fr-FR" sz="2800" b="1" u="sng" dirty="0" smtClean="0">
                <a:solidFill>
                  <a:srgbClr val="0070C0"/>
                </a:solidFill>
              </a:rPr>
              <a:t>médicaments:</a:t>
            </a:r>
          </a:p>
          <a:p>
            <a:endParaRPr lang="fr-FR" sz="2800" u="sng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</a:t>
            </a:r>
            <a:r>
              <a:rPr lang="fr-FR" sz="2800" dirty="0"/>
              <a:t>S</a:t>
            </a:r>
            <a:r>
              <a:rPr lang="fr-FR" sz="2800" dirty="0" smtClean="0"/>
              <a:t>elon </a:t>
            </a:r>
            <a:r>
              <a:rPr lang="fr-FR" sz="2800" dirty="0"/>
              <a:t>la </a:t>
            </a:r>
            <a:r>
              <a:rPr lang="fr-FR" sz="2800" dirty="0" smtClean="0"/>
              <a:t>réglementation:</a:t>
            </a:r>
            <a:endParaRPr lang="fr-FR" sz="2800" dirty="0"/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 Spécialités </a:t>
            </a:r>
            <a:r>
              <a:rPr lang="fr-FR" sz="2800" dirty="0"/>
              <a:t>Pharmaceutiques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b="1" dirty="0" smtClean="0"/>
              <a:t>Spécialité </a:t>
            </a:r>
            <a:r>
              <a:rPr lang="fr-FR" sz="2800" b="1" dirty="0"/>
              <a:t>de référence ou spécialité princeps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b="1" dirty="0" smtClean="0"/>
              <a:t>Spécialité </a:t>
            </a:r>
            <a:r>
              <a:rPr lang="fr-FR" sz="2800" b="1" dirty="0"/>
              <a:t>générique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Préparations </a:t>
            </a:r>
            <a:r>
              <a:rPr lang="fr-FR" sz="2800" dirty="0"/>
              <a:t>Magistrales (officinale </a:t>
            </a:r>
            <a:r>
              <a:rPr lang="fr-FR" sz="2800" dirty="0" smtClean="0"/>
              <a:t>ou hospitalières</a:t>
            </a:r>
            <a:r>
              <a:rPr lang="fr-FR" sz="2800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Médicaments officinaux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Selon la méthode thérapeutique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Médicaments </a:t>
            </a:r>
            <a:r>
              <a:rPr lang="fr-FR" sz="2800" dirty="0"/>
              <a:t>allopathiques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Médicaments </a:t>
            </a:r>
            <a:r>
              <a:rPr lang="fr-FR" sz="2800" dirty="0"/>
              <a:t>homéopathiques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4390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14348" y="50004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Étapes du développement galénique:</a:t>
            </a:r>
            <a:endParaRPr lang="fr-FR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71480"/>
            <a:ext cx="8072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Les outils du formulateur:</a:t>
            </a:r>
          </a:p>
          <a:p>
            <a:pPr>
              <a:buFont typeface="Wingdings" pitchFamily="2" charset="2"/>
              <a:buChar char="v"/>
            </a:pPr>
            <a:endParaRPr lang="fr-FR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 Connaissance du principe actif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 Des excipients 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 Des formes galénique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 Des </a:t>
            </a:r>
            <a:r>
              <a:rPr lang="fr-FR" sz="2400" b="1" dirty="0" smtClean="0"/>
              <a:t>procédés </a:t>
            </a:r>
            <a:r>
              <a:rPr lang="fr-FR" sz="2400" b="1" dirty="0" smtClean="0"/>
              <a:t>de fabrication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/>
              <a:t> Savoir faire et expérience</a:t>
            </a:r>
          </a:p>
          <a:p>
            <a:endParaRPr lang="fr-FR" sz="2400" b="1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302359"/>
            <a:ext cx="8572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 La connaissance du PA:</a:t>
            </a:r>
          </a:p>
          <a:p>
            <a:pPr>
              <a:buBlip>
                <a:blip r:embed="rId2"/>
              </a:buBlip>
            </a:pPr>
            <a:r>
              <a:rPr lang="fr-FR" sz="2800" b="1" u="sng" dirty="0" smtClean="0">
                <a:solidFill>
                  <a:srgbClr val="FF6600"/>
                </a:solidFill>
              </a:rPr>
              <a:t>Préformulation</a:t>
            </a:r>
            <a:r>
              <a:rPr lang="fr-FR" sz="2800" u="sng" dirty="0" smtClean="0">
                <a:solidFill>
                  <a:srgbClr val="FF6600"/>
                </a:solidFill>
              </a:rPr>
              <a:t>:</a:t>
            </a:r>
          </a:p>
          <a:p>
            <a:r>
              <a:rPr lang="fr-FR" sz="2800" u="sng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fr-FR" sz="2800" b="1" u="sng" dirty="0">
                <a:solidFill>
                  <a:schemeClr val="accent6">
                    <a:lumMod val="50000"/>
                  </a:schemeClr>
                </a:solidFill>
              </a:rPr>
              <a:t>Propriétés physico-chimiques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b="1" u="sng" dirty="0" smtClean="0"/>
              <a:t>Caractères organoleptiques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b="1" u="sng" dirty="0" smtClean="0"/>
              <a:t>Propriétés physiques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Solubilité (à différents pH)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Coefficient de partage 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Polymorphisme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granulométrie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 </a:t>
            </a:r>
            <a:r>
              <a:rPr lang="fr-FR" sz="2800" b="1" u="sng" dirty="0" smtClean="0"/>
              <a:t>Propriétés chimiques;</a:t>
            </a:r>
            <a:r>
              <a:rPr lang="fr-FR" sz="2800" u="sng" dirty="0" smtClean="0"/>
              <a:t> </a:t>
            </a:r>
            <a:r>
              <a:rPr lang="fr-FR" sz="2800" dirty="0" smtClean="0"/>
              <a:t>stabilité à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Température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Humidité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Oxygène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Lumière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Compatibilité avec les excipients/adjuvants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14290"/>
            <a:ext cx="86439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50"/>
                </a:solidFill>
              </a:rPr>
              <a:t> La connaissance du PA (suite):</a:t>
            </a:r>
            <a:endParaRPr lang="fr-FR" sz="2800" b="1" u="sng" dirty="0" smtClean="0">
              <a:solidFill>
                <a:srgbClr val="FF6600"/>
              </a:solidFill>
            </a:endParaRPr>
          </a:p>
          <a:p>
            <a:pPr>
              <a:buBlip>
                <a:blip r:embed="rId2"/>
              </a:buBlip>
            </a:pPr>
            <a:r>
              <a:rPr lang="fr-FR" sz="2800" b="1" u="sng" dirty="0" smtClean="0">
                <a:solidFill>
                  <a:srgbClr val="FF6600"/>
                </a:solidFill>
              </a:rPr>
              <a:t>Devenir dans l’organisme:</a:t>
            </a:r>
          </a:p>
          <a:p>
            <a:pPr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chemeClr val="accent6">
                    <a:lumMod val="50000"/>
                  </a:schemeClr>
                </a:solidFill>
              </a:rPr>
              <a:t>Pharmacocinétique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Absorption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Distribution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Métabolisme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Elimination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b="1" u="sng" dirty="0" smtClean="0">
                <a:solidFill>
                  <a:schemeClr val="accent6">
                    <a:lumMod val="50000"/>
                  </a:schemeClr>
                </a:solidFill>
              </a:rPr>
              <a:t>Activité thérapeutique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Lieu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Mécanisme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Effets secondaires</a:t>
            </a:r>
          </a:p>
          <a:p>
            <a:pPr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chemeClr val="accent6">
                    <a:lumMod val="50000"/>
                  </a:schemeClr>
                </a:solidFill>
              </a:rPr>
              <a:t> Biodisponibilité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 Quantité et vitesse de PA entrant dans la circulation sanguine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 smtClean="0"/>
              <a:t>Profil optimal</a:t>
            </a:r>
            <a:endParaRPr lang="fr-FR" sz="2800" b="1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5011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 Formulation:</a:t>
            </a:r>
            <a:r>
              <a:rPr lang="fr-FR" sz="2800" u="sng" dirty="0" smtClean="0">
                <a:solidFill>
                  <a:srgbClr val="00B050"/>
                </a:solidFill>
              </a:rPr>
              <a:t> (</a:t>
            </a:r>
            <a:r>
              <a:rPr lang="fr-FR" sz="2800" b="1" u="sng" dirty="0" smtClean="0">
                <a:solidFill>
                  <a:srgbClr val="00B050"/>
                </a:solidFill>
              </a:rPr>
              <a:t>Choix )</a:t>
            </a:r>
          </a:p>
          <a:p>
            <a:pPr>
              <a:buFont typeface="Wingdings" pitchFamily="2" charset="2"/>
              <a:buChar char="q"/>
            </a:pPr>
            <a:endParaRPr lang="fr-FR" sz="2800" b="1" u="sng" dirty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rgbClr val="FF0066"/>
                </a:solidFill>
              </a:rPr>
              <a:t>  Principe actif:</a:t>
            </a:r>
            <a:endParaRPr lang="fr-FR" sz="2800" b="1" u="sng" dirty="0">
              <a:solidFill>
                <a:srgbClr val="FF0066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/>
              <a:t>Choix de la forme cristalline</a:t>
            </a:r>
          </a:p>
          <a:p>
            <a:pPr lvl="2">
              <a:buFont typeface="Wingdings" pitchFamily="2" charset="2"/>
              <a:buChar char="ü"/>
            </a:pPr>
            <a:r>
              <a:rPr lang="fr-FR" sz="2800" dirty="0" smtClean="0"/>
              <a:t>Choix </a:t>
            </a:r>
            <a:r>
              <a:rPr lang="fr-FR" sz="2800" dirty="0"/>
              <a:t>du dérivé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b="1" u="sng" dirty="0" smtClean="0">
                <a:solidFill>
                  <a:srgbClr val="FF0066"/>
                </a:solidFill>
              </a:rPr>
              <a:t>Voie d’administration: </a:t>
            </a:r>
          </a:p>
          <a:p>
            <a:pPr lvl="1"/>
            <a:r>
              <a:rPr lang="fr-FR" sz="2800" dirty="0" smtClean="0"/>
              <a:t>Son  choix dépend de:</a:t>
            </a:r>
            <a:endParaRPr lang="fr-FR" sz="2800" dirty="0"/>
          </a:p>
          <a:p>
            <a:pPr lvl="2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/>
              <a:t>Biodisponibilité du </a:t>
            </a:r>
            <a:r>
              <a:rPr lang="fr-FR" sz="2800" dirty="0" smtClean="0"/>
              <a:t>PA.</a:t>
            </a:r>
            <a:endParaRPr lang="fr-FR" sz="2800" dirty="0"/>
          </a:p>
          <a:p>
            <a:pPr lvl="2">
              <a:buFont typeface="Wingdings" pitchFamily="2" charset="2"/>
              <a:buChar char="ü"/>
            </a:pPr>
            <a:r>
              <a:rPr lang="fr-FR" sz="2800" dirty="0" smtClean="0"/>
              <a:t> Vitesse </a:t>
            </a:r>
            <a:r>
              <a:rPr lang="fr-FR" sz="2800" dirty="0"/>
              <a:t>d’action désirée, durée du traitement, nombre de prises </a:t>
            </a:r>
            <a:r>
              <a:rPr lang="fr-FR" sz="2800" dirty="0" smtClean="0"/>
              <a:t>par jour</a:t>
            </a:r>
            <a:endParaRPr lang="fr-FR" sz="2800" dirty="0"/>
          </a:p>
          <a:p>
            <a:pPr lvl="2">
              <a:buFont typeface="Wingdings" pitchFamily="2" charset="2"/>
              <a:buChar char="ü"/>
            </a:pPr>
            <a:r>
              <a:rPr lang="fr-FR" sz="2800" dirty="0" smtClean="0"/>
              <a:t> Type </a:t>
            </a:r>
            <a:r>
              <a:rPr lang="fr-FR" sz="2800" dirty="0"/>
              <a:t>de malade, p. ex. de son âge, de sa situation debout ou alité, </a:t>
            </a:r>
            <a:r>
              <a:rPr lang="fr-FR" sz="2800" dirty="0" smtClean="0"/>
              <a:t>à domicile </a:t>
            </a:r>
            <a:r>
              <a:rPr lang="fr-FR" sz="2800" dirty="0"/>
              <a:t>ou hospitalisé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rgbClr val="FF0066"/>
                </a:solidFill>
              </a:rPr>
              <a:t> Forme galénique:</a:t>
            </a:r>
            <a:endParaRPr lang="fr-FR" sz="2800" b="1" u="sng" dirty="0">
              <a:solidFill>
                <a:srgbClr val="FF0066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/>
              <a:t>Découle du choix de la voie </a:t>
            </a:r>
            <a:r>
              <a:rPr lang="fr-FR" sz="2800" dirty="0" smtClean="0"/>
              <a:t>d’administration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 Formulation:</a:t>
            </a:r>
            <a:r>
              <a:rPr lang="fr-FR" sz="2800" u="sng" dirty="0" smtClean="0">
                <a:solidFill>
                  <a:srgbClr val="00B050"/>
                </a:solidFill>
              </a:rPr>
              <a:t> (</a:t>
            </a:r>
            <a:r>
              <a:rPr lang="fr-FR" sz="2800" b="1" u="sng" dirty="0" smtClean="0">
                <a:solidFill>
                  <a:srgbClr val="00B050"/>
                </a:solidFill>
              </a:rPr>
              <a:t>Choix )</a:t>
            </a:r>
            <a:endParaRPr lang="fr-FR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5857916" cy="403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785918" y="564357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Principales formes pharmaceutiques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5011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 Formulation:</a:t>
            </a:r>
            <a:r>
              <a:rPr lang="fr-FR" sz="2800" u="sng" dirty="0" smtClean="0">
                <a:solidFill>
                  <a:srgbClr val="00B050"/>
                </a:solidFill>
              </a:rPr>
              <a:t> (</a:t>
            </a:r>
            <a:r>
              <a:rPr lang="fr-FR" sz="2800" b="1" u="sng" dirty="0" smtClean="0">
                <a:solidFill>
                  <a:srgbClr val="00B050"/>
                </a:solidFill>
              </a:rPr>
              <a:t>suite )</a:t>
            </a:r>
          </a:p>
          <a:p>
            <a:pPr>
              <a:buFont typeface="Wingdings" pitchFamily="2" charset="2"/>
              <a:buChar char="Ø"/>
            </a:pPr>
            <a:endParaRPr lang="fr-FR" sz="2400" b="1" u="sng" dirty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rgbClr val="FF0066"/>
                </a:solidFill>
              </a:rPr>
              <a:t>Sélection des excipients:</a:t>
            </a:r>
          </a:p>
          <a:p>
            <a:endParaRPr lang="fr-FR" sz="2800" b="1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Inertie chimique et innocuité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Produits de composition chimique connue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Impuretés connues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Substances décrites dans la pharmacopée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Caractéristiques pharmacotechnique et biopharmaceutiques bien connues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Disponibilité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prix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 Formulation:</a:t>
            </a:r>
            <a:r>
              <a:rPr lang="fr-FR" sz="2800" u="sng" dirty="0" smtClean="0">
                <a:solidFill>
                  <a:srgbClr val="00B050"/>
                </a:solidFill>
              </a:rPr>
              <a:t> (</a:t>
            </a:r>
            <a:r>
              <a:rPr lang="fr-FR" sz="2800" b="1" u="sng" dirty="0" smtClean="0">
                <a:solidFill>
                  <a:srgbClr val="00B050"/>
                </a:solidFill>
              </a:rPr>
              <a:t>suite )</a:t>
            </a:r>
          </a:p>
          <a:p>
            <a:pPr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rgbClr val="FF0066"/>
                </a:solidFill>
              </a:rPr>
              <a:t>Articles de conditionnement: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Nature du matériau en contact direct avec le médicament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Compatibilité “contenant – contenu”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 Pas de migration du PA dans le matériau d’emballage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 Pas de relargage de composants de l’emballage dans le médicament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u="sng" dirty="0" smtClean="0">
                <a:solidFill>
                  <a:srgbClr val="FF0066"/>
                </a:solidFill>
              </a:rPr>
              <a:t> Procédés de fabrication et de contrôle: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 choix se fait en fonction de: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/>
              <a:t>Objectifs à atteindre 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/>
              <a:t>Disponibilité du matériel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les paramètres critiques (ceux qui peuvent avoir une influence sur la qualité du médicament terminé) doivent être contrôlés.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500166" y="4071942"/>
            <a:ext cx="642942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Transposition d’échelle</a:t>
            </a:r>
          </a:p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(passage à l’échelle industriel)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286248" y="3357562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28728" y="5357826"/>
            <a:ext cx="735811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But :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2060"/>
                </a:solidFill>
              </a:rPr>
              <a:t>confirmer ou infirmer les choix du développement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b="1" dirty="0" smtClean="0">
                <a:solidFill>
                  <a:srgbClr val="002060"/>
                </a:solidFill>
              </a:rPr>
              <a:t>Démontrer la faisabilité industrielle 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>
            <a:off x="285720" y="4786322"/>
            <a:ext cx="1000132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71480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5- Autorisation de mise sur le marché:</a:t>
            </a:r>
          </a:p>
          <a:p>
            <a:endParaRPr lang="fr-FR" sz="2800" b="1" u="sng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 </a:t>
            </a:r>
            <a:r>
              <a:rPr lang="fr-FR" sz="2800" dirty="0" smtClean="0"/>
              <a:t>dossier </a:t>
            </a:r>
            <a:r>
              <a:rPr lang="fr-FR" sz="2800" dirty="0" smtClean="0"/>
              <a:t>complet de demande d’AMM est </a:t>
            </a:r>
            <a:r>
              <a:rPr lang="fr-FR" sz="2800" dirty="0" smtClean="0"/>
              <a:t>constitué </a:t>
            </a:r>
            <a:r>
              <a:rPr lang="fr-FR" sz="2800" dirty="0" smtClean="0"/>
              <a:t>de 04 </a:t>
            </a:r>
            <a:r>
              <a:rPr lang="fr-FR" sz="2800" dirty="0" smtClean="0"/>
              <a:t>parties </a:t>
            </a:r>
            <a:r>
              <a:rPr lang="fr-FR" sz="2800" dirty="0" smtClean="0"/>
              <a:t> </a:t>
            </a:r>
            <a:r>
              <a:rPr lang="fr-FR" sz="2800" dirty="0" smtClean="0"/>
              <a:t>: </a:t>
            </a:r>
          </a:p>
          <a:p>
            <a:r>
              <a:rPr lang="fr-FR" sz="2800" b="1" dirty="0" smtClean="0"/>
              <a:t>I </a:t>
            </a:r>
            <a:r>
              <a:rPr lang="fr-FR" sz="2800" b="1" dirty="0" smtClean="0"/>
              <a:t>- pharmaceutique</a:t>
            </a:r>
            <a:endParaRPr lang="fr-FR" sz="2800" b="1" dirty="0" smtClean="0"/>
          </a:p>
          <a:p>
            <a:r>
              <a:rPr lang="fr-FR" sz="2800" b="1" dirty="0" smtClean="0"/>
              <a:t>II </a:t>
            </a:r>
            <a:r>
              <a:rPr lang="fr-FR" sz="2800" b="1" dirty="0" smtClean="0"/>
              <a:t>-toxicologique</a:t>
            </a:r>
            <a:endParaRPr lang="fr-FR" sz="2800" b="1" dirty="0" smtClean="0"/>
          </a:p>
          <a:p>
            <a:r>
              <a:rPr lang="fr-FR" sz="2800" b="1" dirty="0" smtClean="0"/>
              <a:t>III </a:t>
            </a:r>
            <a:r>
              <a:rPr lang="fr-FR" sz="2800" b="1" dirty="0" smtClean="0"/>
              <a:t>–pharmacologique </a:t>
            </a:r>
            <a:endParaRPr lang="fr-FR" sz="2800" b="1" dirty="0" smtClean="0"/>
          </a:p>
          <a:p>
            <a:r>
              <a:rPr lang="fr-FR" sz="2800" b="1" dirty="0" smtClean="0"/>
              <a:t>IV </a:t>
            </a:r>
            <a:r>
              <a:rPr lang="fr-FR" sz="2800" b="1" dirty="0" smtClean="0"/>
              <a:t>- </a:t>
            </a:r>
            <a:r>
              <a:rPr lang="fr-FR" sz="2800" b="1" dirty="0" smtClean="0"/>
              <a:t>cliniques </a:t>
            </a:r>
            <a:r>
              <a:rPr lang="fr-FR" sz="2800" b="1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3028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Spécialités </a:t>
            </a: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Pharmaceutiques: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sz="2800" dirty="0"/>
              <a:t>« Tout médicament préparés à l ’avance, présenté sous un</a:t>
            </a:r>
          </a:p>
          <a:p>
            <a:r>
              <a:rPr lang="fr-FR" sz="2800" dirty="0"/>
              <a:t>conditionnement particulier, et caractérisé par une </a:t>
            </a:r>
            <a:r>
              <a:rPr lang="fr-FR" sz="2800" dirty="0" smtClean="0"/>
              <a:t>dénomination spéciale »</a:t>
            </a:r>
          </a:p>
          <a:p>
            <a:endParaRPr lang="fr-FR" sz="2800" dirty="0"/>
          </a:p>
          <a:p>
            <a:r>
              <a:rPr lang="fr-FR" sz="2800" b="1" i="1" dirty="0"/>
              <a:t>Ex. D</a:t>
            </a:r>
            <a:r>
              <a:rPr lang="fr-FR" sz="2800" b="1" i="1" dirty="0" smtClean="0"/>
              <a:t>oliprane® 500 </a:t>
            </a:r>
            <a:r>
              <a:rPr lang="fr-FR" sz="2800" b="1" i="1" dirty="0"/>
              <a:t>= comprimé de paracétamol, boîte de </a:t>
            </a:r>
            <a:r>
              <a:rPr lang="fr-FR" sz="2800" b="1" i="1" dirty="0" smtClean="0"/>
              <a:t>16 </a:t>
            </a:r>
            <a:r>
              <a:rPr lang="fr-FR" sz="2800" b="1" dirty="0" smtClean="0"/>
              <a:t>comprimés</a:t>
            </a:r>
            <a:r>
              <a:rPr lang="fr-FR" sz="2800" b="1" dirty="0"/>
              <a:t>, conditionnés sous film </a:t>
            </a:r>
            <a:r>
              <a:rPr lang="fr-FR" sz="2800" b="1" dirty="0" smtClean="0"/>
              <a:t>thermosoudé PVC/Alu.</a:t>
            </a:r>
          </a:p>
          <a:p>
            <a:r>
              <a:rPr lang="fr-FR" sz="2800" dirty="0" smtClean="0"/>
              <a:t>- </a:t>
            </a:r>
            <a:r>
              <a:rPr lang="fr-FR" sz="2800" dirty="0"/>
              <a:t>Représentent plus de 98 % des médicaments en vente sur </a:t>
            </a:r>
            <a:r>
              <a:rPr lang="fr-FR" sz="2800" dirty="0" smtClean="0"/>
              <a:t>le marché</a:t>
            </a:r>
            <a:r>
              <a:rPr lang="fr-FR" sz="2800" dirty="0"/>
              <a:t>…</a:t>
            </a:r>
          </a:p>
          <a:p>
            <a:r>
              <a:rPr lang="fr-FR" sz="2800" dirty="0"/>
              <a:t>- Sont fabriquées en quantité industrielle selon les BPF.</a:t>
            </a:r>
          </a:p>
          <a:p>
            <a:r>
              <a:rPr lang="fr-FR" sz="2800" dirty="0"/>
              <a:t>- Commercialisation soumise à une autorisation </a:t>
            </a:r>
            <a:r>
              <a:rPr lang="fr-FR" sz="2800" dirty="0" smtClean="0"/>
              <a:t>préalable (AMM</a:t>
            </a:r>
            <a:r>
              <a:rPr lang="fr-FR" sz="2800" dirty="0"/>
              <a:t>) délivrée par une autorité compétente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 Le </a:t>
            </a:r>
            <a:r>
              <a:rPr lang="fr-FR" sz="2800" dirty="0" smtClean="0"/>
              <a:t>dossier pharmaceutique comprend les éléments suivants: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Composition </a:t>
            </a:r>
            <a:r>
              <a:rPr lang="fr-FR" sz="2800" dirty="0" smtClean="0"/>
              <a:t>qualitative et </a:t>
            </a:r>
            <a:r>
              <a:rPr lang="fr-FR" sz="2800" dirty="0" smtClean="0"/>
              <a:t>quantitative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Description </a:t>
            </a:r>
            <a:r>
              <a:rPr lang="fr-FR" sz="2800" dirty="0" smtClean="0"/>
              <a:t>des expériences liées à la conception du </a:t>
            </a:r>
            <a:r>
              <a:rPr lang="fr-FR" sz="2800" dirty="0" smtClean="0"/>
              <a:t>médicament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Description </a:t>
            </a:r>
            <a:r>
              <a:rPr lang="fr-FR" sz="2800" dirty="0" smtClean="0"/>
              <a:t>du procédé de </a:t>
            </a:r>
            <a:r>
              <a:rPr lang="fr-FR" sz="2800" dirty="0" smtClean="0"/>
              <a:t>fabrication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Contrôle </a:t>
            </a:r>
            <a:r>
              <a:rPr lang="fr-FR" sz="2800" dirty="0" smtClean="0"/>
              <a:t>des </a:t>
            </a:r>
            <a:r>
              <a:rPr lang="fr-FR" sz="2800" dirty="0" smtClean="0"/>
              <a:t>MP et AC</a:t>
            </a:r>
            <a:endParaRPr lang="fr-FR" sz="2800" dirty="0" smtClean="0"/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Contrôle </a:t>
            </a:r>
            <a:r>
              <a:rPr lang="fr-FR" sz="2800" dirty="0" smtClean="0"/>
              <a:t>des produits semi- finis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Contrôle </a:t>
            </a:r>
            <a:r>
              <a:rPr lang="fr-FR" sz="2800" dirty="0" smtClean="0"/>
              <a:t>des produits finis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Résultats </a:t>
            </a:r>
            <a:r>
              <a:rPr lang="fr-FR" sz="2800" dirty="0" smtClean="0"/>
              <a:t>des tests de stabilité sur le principe actif et sur </a:t>
            </a:r>
            <a:r>
              <a:rPr lang="fr-FR" sz="2800" dirty="0" smtClean="0"/>
              <a:t>le produit fini</a:t>
            </a:r>
            <a:endParaRPr lang="fr-FR" sz="2800" dirty="0" smtClean="0"/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Définition </a:t>
            </a:r>
            <a:r>
              <a:rPr lang="fr-FR" sz="2800" dirty="0" smtClean="0"/>
              <a:t>des conditions de stockage, du délai de péremption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642918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B) Phase de production industrielle:</a:t>
            </a:r>
          </a:p>
          <a:p>
            <a:endParaRPr lang="fr-FR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b="1" u="sng" dirty="0" smtClean="0">
                <a:solidFill>
                  <a:srgbClr val="0070C0"/>
                </a:solidFill>
              </a:rPr>
              <a:t>1- Objectif</a:t>
            </a:r>
            <a:r>
              <a:rPr lang="fr-FR" sz="2800" b="1" u="sng" dirty="0" smtClean="0">
                <a:solidFill>
                  <a:srgbClr val="0070C0"/>
                </a:solidFill>
              </a:rPr>
              <a:t>:</a:t>
            </a:r>
          </a:p>
          <a:p>
            <a:endParaRPr lang="fr-FR" sz="2800" b="1" u="sng" dirty="0" smtClean="0"/>
          </a:p>
          <a:p>
            <a:r>
              <a:rPr lang="fr-FR" sz="2800" dirty="0" smtClean="0"/>
              <a:t>Reproduire à des milliers, des centaines de milliers ou</a:t>
            </a:r>
          </a:p>
          <a:p>
            <a:r>
              <a:rPr lang="fr-FR" sz="2800" dirty="0" smtClean="0"/>
              <a:t>même des millions d’exemplaires, le prototype.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4282" y="3714752"/>
            <a:ext cx="8715436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fr-FR" sz="2800" b="1" dirty="0" smtClean="0"/>
          </a:p>
          <a:p>
            <a:pPr algn="just"/>
            <a:r>
              <a:rPr lang="fr-FR" sz="2800" b="1" dirty="0" smtClean="0"/>
              <a:t>• </a:t>
            </a:r>
            <a:r>
              <a:rPr lang="fr-FR" sz="2800" b="1" dirty="0" smtClean="0"/>
              <a:t>le</a:t>
            </a:r>
            <a:r>
              <a:rPr lang="fr-FR" sz="2800" b="1" dirty="0" smtClean="0"/>
              <a:t> </a:t>
            </a:r>
            <a:r>
              <a:rPr lang="fr-FR" sz="2800" b="1" dirty="0" smtClean="0"/>
              <a:t>pharmacien </a:t>
            </a:r>
            <a:r>
              <a:rPr lang="fr-FR" sz="2800" b="1" dirty="0" smtClean="0"/>
              <a:t>responsable doit </a:t>
            </a:r>
            <a:r>
              <a:rPr lang="fr-FR" sz="2800" b="1" dirty="0" smtClean="0"/>
              <a:t>pouvoir assurer que dans une boîte de médicament, prise au hasard à la sortie de son entreprise, le contenu correspond bien à la composition figurant sur l’étiquette, alors qu’il ne l’a jamais vue !</a:t>
            </a:r>
          </a:p>
          <a:p>
            <a:pPr algn="just"/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00042"/>
            <a:ext cx="87868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La </a:t>
            </a:r>
            <a:r>
              <a:rPr lang="fr-FR" sz="2600" dirty="0" smtClean="0"/>
              <a:t>fabrication des médicaments par l'industrie pharmaceutique peut être résumée par le schéma suivant </a:t>
            </a:r>
            <a:r>
              <a:rPr lang="fr-FR" sz="2600" dirty="0" smtClean="0"/>
              <a:t>:</a:t>
            </a:r>
          </a:p>
          <a:p>
            <a:endParaRPr lang="fr-FR" sz="2600" dirty="0" smtClean="0"/>
          </a:p>
          <a:p>
            <a:endParaRPr lang="fr-FR" sz="2600" dirty="0" smtClean="0"/>
          </a:p>
          <a:p>
            <a:endParaRPr lang="fr-FR" sz="2600" dirty="0" smtClean="0"/>
          </a:p>
          <a:p>
            <a:endParaRPr lang="fr-FR" sz="2600" dirty="0" smtClean="0"/>
          </a:p>
          <a:p>
            <a:endParaRPr lang="fr-FR" sz="2600" dirty="0" smtClean="0"/>
          </a:p>
          <a:p>
            <a:endParaRPr lang="fr-FR" sz="2600" dirty="0" smtClean="0"/>
          </a:p>
          <a:p>
            <a:pPr>
              <a:buFont typeface="Arial" pitchFamily="34" charset="0"/>
              <a:buChar char="•"/>
            </a:pPr>
            <a:r>
              <a:rPr lang="fr-FR" sz="2600" dirty="0" smtClean="0"/>
              <a:t> Les </a:t>
            </a:r>
            <a:r>
              <a:rPr lang="fr-FR" sz="2600" dirty="0" smtClean="0"/>
              <a:t>opérations de production comprennent plusieurs étapes :</a:t>
            </a:r>
          </a:p>
          <a:p>
            <a:r>
              <a:rPr lang="fr-FR" sz="2600" dirty="0" smtClean="0"/>
              <a:t>- Contrôle des </a:t>
            </a:r>
            <a:r>
              <a:rPr lang="fr-FR" sz="2600" dirty="0" smtClean="0"/>
              <a:t>MP et </a:t>
            </a:r>
            <a:r>
              <a:rPr lang="fr-FR" sz="2600" dirty="0" smtClean="0"/>
              <a:t>des </a:t>
            </a:r>
            <a:r>
              <a:rPr lang="fr-FR" sz="2600" dirty="0" smtClean="0"/>
              <a:t>AC.</a:t>
            </a:r>
            <a:endParaRPr lang="fr-FR" sz="2600" dirty="0" smtClean="0"/>
          </a:p>
          <a:p>
            <a:r>
              <a:rPr lang="fr-FR" sz="2600" dirty="0" smtClean="0"/>
              <a:t>- Fabrication proprement dite.</a:t>
            </a:r>
          </a:p>
          <a:p>
            <a:r>
              <a:rPr lang="fr-FR" sz="2600" dirty="0" smtClean="0"/>
              <a:t>- Contrôle de la qualité du produit fini.</a:t>
            </a:r>
          </a:p>
          <a:p>
            <a:r>
              <a:rPr lang="fr-FR" sz="2600" dirty="0" smtClean="0"/>
              <a:t>- Libération des lots fabriqués (reconnus conformes aux spécificités).</a:t>
            </a:r>
          </a:p>
          <a:p>
            <a:r>
              <a:rPr lang="fr-FR" sz="2600" dirty="0" smtClean="0"/>
              <a:t>- Stockage des lots médicaments en attente de leur distribution</a:t>
            </a:r>
            <a:r>
              <a:rPr lang="fr-FR" sz="2600" dirty="0" smtClean="0"/>
              <a:t>.</a:t>
            </a:r>
            <a:endParaRPr lang="fr-FR" sz="2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579326"/>
            <a:ext cx="8786843" cy="170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2- Organisation </a:t>
            </a:r>
            <a:r>
              <a:rPr lang="fr-FR" sz="2800" b="1" u="sng" dirty="0" smtClean="0">
                <a:solidFill>
                  <a:srgbClr val="0070C0"/>
                </a:solidFill>
              </a:rPr>
              <a:t>d’une entreprise de </a:t>
            </a:r>
            <a:r>
              <a:rPr lang="fr-FR" sz="2800" b="1" u="sng" dirty="0" smtClean="0">
                <a:solidFill>
                  <a:srgbClr val="0070C0"/>
                </a:solidFill>
              </a:rPr>
              <a:t>production pharmaceutique</a:t>
            </a:r>
            <a:endParaRPr lang="fr-FR" sz="2800" u="sng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49"/>
            <a:ext cx="7205667" cy="48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7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3- Architecture </a:t>
            </a:r>
            <a:r>
              <a:rPr lang="fr-FR" sz="2800" b="1" u="sng" dirty="0" smtClean="0">
                <a:solidFill>
                  <a:srgbClr val="0070C0"/>
                </a:solidFill>
              </a:rPr>
              <a:t>d’une unité de </a:t>
            </a:r>
            <a:r>
              <a:rPr lang="fr-FR" sz="2800" b="1" u="sng" dirty="0" smtClean="0">
                <a:solidFill>
                  <a:srgbClr val="0070C0"/>
                </a:solidFill>
              </a:rPr>
              <a:t>production:</a:t>
            </a:r>
          </a:p>
          <a:p>
            <a:endParaRPr lang="fr-FR" sz="2800" b="1" u="sng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50"/>
                </a:solidFill>
              </a:rPr>
              <a:t> </a:t>
            </a:r>
            <a:r>
              <a:rPr lang="fr-FR" sz="2800" b="1" u="sng" dirty="0" smtClean="0">
                <a:solidFill>
                  <a:srgbClr val="00B050"/>
                </a:solidFill>
              </a:rPr>
              <a:t>Magasins </a:t>
            </a:r>
            <a:r>
              <a:rPr lang="fr-FR" sz="2800" b="1" u="sng" dirty="0" smtClean="0">
                <a:solidFill>
                  <a:srgbClr val="00B050"/>
                </a:solidFill>
              </a:rPr>
              <a:t>de stockage </a:t>
            </a:r>
            <a:r>
              <a:rPr lang="fr-FR" sz="2800" b="1" dirty="0" smtClean="0"/>
              <a:t>: </a:t>
            </a:r>
            <a:r>
              <a:rPr lang="fr-FR" sz="2800" b="1" dirty="0" smtClean="0"/>
              <a:t>MP, AC.</a:t>
            </a:r>
            <a:endParaRPr lang="fr-FR" sz="2800" b="1" dirty="0" smtClean="0"/>
          </a:p>
          <a:p>
            <a:r>
              <a:rPr lang="fr-FR" sz="2800" b="1" u="sng" dirty="0" smtClean="0"/>
              <a:t> </a:t>
            </a:r>
            <a:r>
              <a:rPr lang="fr-FR" sz="2800" b="1" u="sng" dirty="0" smtClean="0"/>
              <a:t> La </a:t>
            </a:r>
            <a:r>
              <a:rPr lang="fr-FR" sz="2800" b="1" u="sng" dirty="0" smtClean="0"/>
              <a:t>quarantaine :</a:t>
            </a:r>
          </a:p>
          <a:p>
            <a:r>
              <a:rPr lang="fr-FR" sz="2800" dirty="0" smtClean="0"/>
              <a:t>C’est un endroit clôturé, localisé souvent au niveau des magasins de stockage où sont entreposés :</a:t>
            </a:r>
          </a:p>
          <a:p>
            <a:r>
              <a:rPr lang="fr-FR" sz="2800" dirty="0" smtClean="0"/>
              <a:t>- les </a:t>
            </a:r>
            <a:r>
              <a:rPr lang="fr-FR" sz="2800" b="1" dirty="0" smtClean="0"/>
              <a:t>MP, AC </a:t>
            </a:r>
            <a:r>
              <a:rPr lang="fr-FR" sz="2800" dirty="0" smtClean="0"/>
              <a:t>qui </a:t>
            </a:r>
            <a:r>
              <a:rPr lang="fr-FR" sz="2800" dirty="0" smtClean="0"/>
              <a:t>ne seront utilisés qu’après analyse,</a:t>
            </a:r>
          </a:p>
          <a:p>
            <a:r>
              <a:rPr lang="fr-FR" sz="2800" dirty="0" smtClean="0"/>
              <a:t>- les produits finis qui ne seront libérés pour la vente qu’après analyse.</a:t>
            </a:r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50"/>
                </a:solidFill>
              </a:rPr>
              <a:t> </a:t>
            </a:r>
            <a:r>
              <a:rPr lang="fr-FR" sz="2800" b="1" u="sng" dirty="0" smtClean="0">
                <a:solidFill>
                  <a:srgbClr val="00B050"/>
                </a:solidFill>
              </a:rPr>
              <a:t>Centrale </a:t>
            </a:r>
            <a:r>
              <a:rPr lang="fr-FR" sz="2800" b="1" u="sng" dirty="0" smtClean="0">
                <a:solidFill>
                  <a:srgbClr val="00B050"/>
                </a:solidFill>
              </a:rPr>
              <a:t>de pesée : </a:t>
            </a:r>
            <a:r>
              <a:rPr lang="fr-FR" sz="2800" b="1" dirty="0" smtClean="0"/>
              <a:t>les produits pesés sont conditionnés le plus souvent dans des </a:t>
            </a:r>
            <a:r>
              <a:rPr lang="fr-FR" sz="2800" b="1" dirty="0" smtClean="0"/>
              <a:t>sachets </a:t>
            </a:r>
            <a:r>
              <a:rPr lang="fr-FR" sz="2800" dirty="0" smtClean="0"/>
              <a:t>en </a:t>
            </a:r>
            <a:r>
              <a:rPr lang="fr-FR" sz="2800" dirty="0" smtClean="0"/>
              <a:t>plastique bien fermés, étiquetés puis </a:t>
            </a:r>
            <a:r>
              <a:rPr lang="fr-FR" sz="2800" dirty="0" smtClean="0"/>
              <a:t>acheminés</a:t>
            </a:r>
          </a:p>
          <a:p>
            <a:r>
              <a:rPr lang="fr-FR" sz="2800" dirty="0" smtClean="0"/>
              <a:t>vers </a:t>
            </a:r>
            <a:r>
              <a:rPr lang="fr-FR" sz="2800" dirty="0" smtClean="0"/>
              <a:t>les ateliers de fabrication</a:t>
            </a:r>
            <a:r>
              <a:rPr lang="fr-FR" sz="2800" dirty="0" smtClean="0"/>
              <a:t>.</a:t>
            </a:r>
            <a:endParaRPr lang="fr-FR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28604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929066"/>
            <a:ext cx="1571604" cy="235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4296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50"/>
                </a:solidFill>
              </a:rPr>
              <a:t> </a:t>
            </a:r>
            <a:r>
              <a:rPr lang="fr-FR" sz="2800" b="1" u="sng" dirty="0" smtClean="0">
                <a:solidFill>
                  <a:srgbClr val="00B050"/>
                </a:solidFill>
              </a:rPr>
              <a:t>Atelier </a:t>
            </a:r>
            <a:r>
              <a:rPr lang="fr-FR" sz="2800" b="1" u="sng" dirty="0" smtClean="0">
                <a:solidFill>
                  <a:srgbClr val="00B050"/>
                </a:solidFill>
              </a:rPr>
              <a:t>de production:</a:t>
            </a:r>
          </a:p>
          <a:p>
            <a:r>
              <a:rPr lang="fr-FR" sz="2800" dirty="0" smtClean="0"/>
              <a:t>Les ateliers sont séparés en autant de formes à fabriquer :</a:t>
            </a:r>
          </a:p>
          <a:p>
            <a:r>
              <a:rPr lang="fr-FR" sz="2800" dirty="0" smtClean="0"/>
              <a:t>- formes </a:t>
            </a:r>
            <a:r>
              <a:rPr lang="fr-FR" sz="2800" dirty="0" smtClean="0"/>
              <a:t>sèches (comprimés, gélules) ;</a:t>
            </a:r>
          </a:p>
          <a:p>
            <a:r>
              <a:rPr lang="fr-FR" sz="2800" dirty="0" smtClean="0"/>
              <a:t>- formes </a:t>
            </a:r>
            <a:r>
              <a:rPr lang="fr-FR" sz="2800" dirty="0" smtClean="0"/>
              <a:t>liquides (sirops, …) ;</a:t>
            </a:r>
          </a:p>
          <a:p>
            <a:pPr>
              <a:buFontTx/>
              <a:buChar char="-"/>
            </a:pPr>
            <a:r>
              <a:rPr lang="fr-FR" sz="2800" dirty="0" smtClean="0"/>
              <a:t>formes </a:t>
            </a:r>
            <a:r>
              <a:rPr lang="fr-FR" sz="2800" dirty="0" smtClean="0"/>
              <a:t>pâteuses (pommades, suppositoires</a:t>
            </a:r>
            <a:r>
              <a:rPr lang="fr-FR" sz="2800" dirty="0" smtClean="0"/>
              <a:t>).</a:t>
            </a:r>
          </a:p>
          <a:p>
            <a:endParaRPr lang="fr-FR" sz="2800" b="1" dirty="0" smtClean="0"/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50"/>
                </a:solidFill>
              </a:rPr>
              <a:t> </a:t>
            </a:r>
            <a:r>
              <a:rPr lang="fr-FR" sz="2800" b="1" u="sng" dirty="0" smtClean="0">
                <a:solidFill>
                  <a:srgbClr val="00B050"/>
                </a:solidFill>
              </a:rPr>
              <a:t>Laboratoire </a:t>
            </a:r>
            <a:r>
              <a:rPr lang="fr-FR" sz="2800" b="1" u="sng" dirty="0" smtClean="0">
                <a:solidFill>
                  <a:srgbClr val="00B050"/>
                </a:solidFill>
              </a:rPr>
              <a:t>de contrôle:</a:t>
            </a:r>
          </a:p>
          <a:p>
            <a:r>
              <a:rPr lang="fr-FR" sz="2800" dirty="0" smtClean="0"/>
              <a:t>Comportent aussi plusieurs unités :</a:t>
            </a:r>
          </a:p>
          <a:p>
            <a:r>
              <a:rPr lang="fr-FR" sz="2800" dirty="0" smtClean="0"/>
              <a:t>- Le contrôle physicochimique : identité, pureté, dosage.</a:t>
            </a:r>
          </a:p>
          <a:p>
            <a:r>
              <a:rPr lang="fr-FR" sz="2800" dirty="0" smtClean="0"/>
              <a:t>- Le contrôle galénique.</a:t>
            </a:r>
          </a:p>
          <a:p>
            <a:r>
              <a:rPr lang="fr-FR" sz="2800" dirty="0" smtClean="0"/>
              <a:t>- Le contrôle microbiologique : unité séparée des autres.</a:t>
            </a:r>
            <a:endParaRPr lang="fr-FR" sz="2800" b="1" dirty="0" smtClean="0"/>
          </a:p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rgbClr val="00B050"/>
                </a:solidFill>
              </a:rPr>
              <a:t> </a:t>
            </a:r>
            <a:r>
              <a:rPr lang="fr-FR" sz="2800" b="1" u="sng" dirty="0" smtClean="0">
                <a:solidFill>
                  <a:srgbClr val="00B050"/>
                </a:solidFill>
              </a:rPr>
              <a:t>Ateliers </a:t>
            </a:r>
            <a:r>
              <a:rPr lang="fr-FR" sz="2800" b="1" u="sng" dirty="0" smtClean="0">
                <a:solidFill>
                  <a:srgbClr val="00B050"/>
                </a:solidFill>
              </a:rPr>
              <a:t>de conditionnement</a:t>
            </a:r>
            <a:endParaRPr lang="fr-FR" sz="2800" u="sng" dirty="0" smtClean="0">
              <a:solidFill>
                <a:srgbClr val="00B050"/>
              </a:solidFill>
            </a:endParaRPr>
          </a:p>
          <a:p>
            <a:endParaRPr lang="fr-F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428736"/>
            <a:ext cx="1724027" cy="24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2590" cy="49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000100" y="578645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Flux de matières dans une </a:t>
            </a:r>
            <a:r>
              <a:rPr lang="fr-FR" sz="2400" b="1" dirty="0" smtClean="0">
                <a:solidFill>
                  <a:srgbClr val="7030A0"/>
                </a:solidFill>
              </a:rPr>
              <a:t>entreprise pharmaceutique</a:t>
            </a:r>
            <a:endParaRPr lang="fr-FR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/>
              <a:t> Pour </a:t>
            </a:r>
            <a:r>
              <a:rPr lang="fr-FR" sz="2800" dirty="0" smtClean="0"/>
              <a:t>assurer la qualité nécessaire aux médicaments fabriqués, </a:t>
            </a:r>
            <a:r>
              <a:rPr lang="fr-FR" sz="2800" dirty="0" smtClean="0"/>
              <a:t>la </a:t>
            </a:r>
            <a:r>
              <a:rPr lang="fr-FR" sz="2800" dirty="0" smtClean="0"/>
              <a:t>production </a:t>
            </a:r>
            <a:r>
              <a:rPr lang="fr-FR" sz="2800" dirty="0" smtClean="0"/>
              <a:t>doit se faire selon  les </a:t>
            </a:r>
            <a:r>
              <a:rPr lang="fr-FR" sz="2800" b="1" dirty="0" smtClean="0"/>
              <a:t>« Bonnes Pratiques de Fabrication » (BPF) c'est-à-dire : la maîtrise de </a:t>
            </a:r>
            <a:r>
              <a:rPr lang="fr-FR" sz="2800" b="1" dirty="0" smtClean="0"/>
              <a:t>5 </a:t>
            </a:r>
            <a:r>
              <a:rPr lang="fr-FR" sz="2800" dirty="0" smtClean="0"/>
              <a:t>éléments </a:t>
            </a:r>
            <a:r>
              <a:rPr lang="fr-FR" sz="2800" dirty="0" smtClean="0"/>
              <a:t>essentiels </a:t>
            </a:r>
            <a:r>
              <a:rPr lang="fr-FR" sz="2800" dirty="0" smtClean="0"/>
              <a:t>:( 5M)</a:t>
            </a: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Main d’</a:t>
            </a:r>
            <a:r>
              <a:rPr lang="fr-FR" sz="2800" dirty="0" err="1" smtClean="0"/>
              <a:t>oeuvre</a:t>
            </a:r>
            <a:r>
              <a:rPr lang="fr-FR" sz="2800" dirty="0" smtClean="0"/>
              <a:t>  (ensemble du personnel formé, qualifié) ;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Matériel (locaux adaptés, équipements validés) ;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Milieu (environnement intérieur et extérieur) ;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Méthodes (procédés et procédures : écrits, traçabilité) ;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Matières ( MP et AC: </a:t>
            </a:r>
            <a:r>
              <a:rPr lang="fr-FR" sz="2800" dirty="0" smtClean="0"/>
              <a:t>qualité).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000240"/>
            <a:ext cx="850112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Merci de votre attention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02359"/>
            <a:ext cx="8358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Spécialité </a:t>
            </a:r>
            <a:r>
              <a:rPr lang="fr-FR" sz="2800" b="1" u="sng" dirty="0">
                <a:solidFill>
                  <a:srgbClr val="00B050"/>
                </a:solidFill>
              </a:rPr>
              <a:t>de référence ou spécialité princeps :</a:t>
            </a:r>
          </a:p>
          <a:p>
            <a:r>
              <a:rPr lang="fr-FR" sz="2800" dirty="0"/>
              <a:t>Il s’ agit d ’une spécialité contenant un P.A. innovant, mise </a:t>
            </a:r>
            <a:r>
              <a:rPr lang="fr-FR" sz="2800" dirty="0" smtClean="0"/>
              <a:t>sur le </a:t>
            </a:r>
            <a:r>
              <a:rPr lang="fr-FR" sz="2800" dirty="0"/>
              <a:t>marché ou utilisée à l’hôpital </a:t>
            </a:r>
            <a:r>
              <a:rPr lang="fr-FR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la première fois</a:t>
            </a:r>
            <a:r>
              <a:rPr lang="fr-F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fr-FR" sz="2800" i="1" dirty="0"/>
          </a:p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00B050"/>
                </a:solidFill>
              </a:rPr>
              <a:t>Spécialité </a:t>
            </a:r>
            <a:r>
              <a:rPr lang="fr-FR" sz="2800" b="1" u="sng" dirty="0">
                <a:solidFill>
                  <a:srgbClr val="00B050"/>
                </a:solidFill>
              </a:rPr>
              <a:t>générique :</a:t>
            </a:r>
          </a:p>
          <a:p>
            <a:r>
              <a:rPr lang="fr-FR" sz="2800" dirty="0"/>
              <a:t>Spécialité ayant :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La même composition qualitative et quantitative en P.A que la spécialité de référence dont elle veut être la copie.</a:t>
            </a:r>
            <a:endParaRPr lang="fr-FR" sz="2800" dirty="0"/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La </a:t>
            </a:r>
            <a:r>
              <a:rPr lang="fr-FR" sz="2800" dirty="0"/>
              <a:t>même forme pharmaceutique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Administrée </a:t>
            </a:r>
            <a:r>
              <a:rPr lang="fr-FR" sz="2800" dirty="0"/>
              <a:t>par la même voie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Et </a:t>
            </a:r>
            <a:r>
              <a:rPr lang="fr-FR" sz="2800" dirty="0"/>
              <a:t>donc la bioéquivalence avec la spécialité de référence a </a:t>
            </a:r>
            <a:r>
              <a:rPr lang="fr-FR" sz="2800" dirty="0" smtClean="0"/>
              <a:t>été démontrée </a:t>
            </a:r>
            <a:r>
              <a:rPr lang="fr-FR" sz="2800" dirty="0"/>
              <a:t>par des études appropriées de biodisponibilité.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612845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Préparations Magistrales (officinales ou </a:t>
            </a: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hospitalières):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pPr>
              <a:buFont typeface="Wingdings" pitchFamily="2" charset="2"/>
              <a:buChar char="§"/>
            </a:pPr>
            <a:r>
              <a:rPr lang="fr-FR" sz="2800" b="1" u="sng" dirty="0" smtClean="0">
                <a:solidFill>
                  <a:srgbClr val="7030A0"/>
                </a:solidFill>
              </a:rPr>
              <a:t>Intérêt </a:t>
            </a:r>
            <a:r>
              <a:rPr lang="fr-FR" sz="2800" b="1" u="sng" dirty="0">
                <a:solidFill>
                  <a:srgbClr val="7030A0"/>
                </a:solidFill>
              </a:rPr>
              <a:t>des préparations magistrales :</a:t>
            </a:r>
          </a:p>
          <a:p>
            <a:r>
              <a:rPr lang="fr-FR" sz="2800" b="1" dirty="0"/>
              <a:t>- </a:t>
            </a:r>
            <a:r>
              <a:rPr lang="fr-FR" sz="2800" dirty="0"/>
              <a:t>Ajustement posologique, notamment chez les enfants</a:t>
            </a:r>
            <a:r>
              <a:rPr lang="fr-FR" sz="2800" dirty="0" smtClean="0"/>
              <a:t>…</a:t>
            </a:r>
            <a:endParaRPr lang="fr-FR" sz="2800" i="1" dirty="0"/>
          </a:p>
          <a:p>
            <a:pPr>
              <a:buFontTx/>
              <a:buChar char="-"/>
            </a:pPr>
            <a:r>
              <a:rPr lang="fr-FR" sz="2800" dirty="0" smtClean="0"/>
              <a:t>Associations </a:t>
            </a:r>
            <a:r>
              <a:rPr lang="fr-FR" sz="2800" dirty="0"/>
              <a:t>de P.A. inexistantes sous forme de spécialités</a:t>
            </a:r>
            <a:r>
              <a:rPr lang="fr-FR" sz="2800" dirty="0" smtClean="0"/>
              <a:t>…</a:t>
            </a:r>
          </a:p>
          <a:p>
            <a:pPr>
              <a:buFontTx/>
              <a:buChar char="-"/>
            </a:pPr>
            <a:endParaRPr lang="fr-FR" sz="2800" b="1" dirty="0" smtClean="0"/>
          </a:p>
          <a:p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28596" y="1500174"/>
            <a:ext cx="8501122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 Médicaments préparés extemporanément en pharmacie d’officine ou à l ’hôpital selon une prescription destinée à un malade déterminé.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42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Médicaments officinaux:</a:t>
            </a:r>
          </a:p>
          <a:p>
            <a:endParaRPr lang="fr-FR" sz="28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500034" y="121442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1285860"/>
            <a:ext cx="8429684" cy="13849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Médicament dont la formule ou la composition est consignée dans un document officiel « </a:t>
            </a:r>
            <a:r>
              <a:rPr lang="fr-FR" sz="2800" i="1" dirty="0" smtClean="0"/>
              <a:t>Pharmacopée » ou « formulaire National ».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314324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pharmacien d ’Officine est autorisé à préparer le médicament dans son officine en respectant scrupuleusement les consignes du formulaire.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85728"/>
            <a:ext cx="900115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Allopathie: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sz="28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2800" b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sz="2800" i="1" dirty="0" smtClean="0"/>
              <a:t>- </a:t>
            </a:r>
            <a:r>
              <a:rPr lang="fr-FR" sz="2800" dirty="0" smtClean="0"/>
              <a:t>C’est la méthode thérapeutique la plus répandue..</a:t>
            </a:r>
            <a:r>
              <a:rPr lang="fr-FR" sz="2800" b="1" dirty="0" smtClean="0"/>
              <a:t>.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Théorie </a:t>
            </a:r>
            <a:r>
              <a:rPr lang="fr-FR" sz="2800" dirty="0"/>
              <a:t>fondée sur la « loi des contraires </a:t>
            </a:r>
            <a:r>
              <a:rPr lang="fr-FR" sz="2800" dirty="0" smtClean="0"/>
              <a:t>»</a:t>
            </a:r>
          </a:p>
          <a:p>
            <a:pPr>
              <a:buFontTx/>
              <a:buChar char="-"/>
            </a:pPr>
            <a:r>
              <a:rPr lang="fr-FR" sz="2800" dirty="0"/>
              <a:t>Théorie nécessitant l ’administration de « doses </a:t>
            </a:r>
            <a:r>
              <a:rPr lang="fr-FR" sz="2800" dirty="0" smtClean="0"/>
              <a:t>pondérales»</a:t>
            </a: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r>
              <a:rPr lang="fr-FR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Homéopathie:</a:t>
            </a:r>
            <a:endParaRPr lang="fr-FR" sz="2800" b="1" i="1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sz="2800" b="1" i="1" dirty="0" smtClean="0"/>
          </a:p>
          <a:p>
            <a:pPr>
              <a:buFontTx/>
              <a:buChar char="-"/>
            </a:pPr>
            <a:endParaRPr lang="fr-FR" sz="2800" b="1" i="1" dirty="0"/>
          </a:p>
          <a:p>
            <a:pPr>
              <a:buFontTx/>
              <a:buChar char="-"/>
            </a:pPr>
            <a:endParaRPr lang="fr-FR" sz="2800" b="1" i="1" dirty="0" smtClean="0"/>
          </a:p>
          <a:p>
            <a:pPr>
              <a:buFontTx/>
              <a:buChar char="-"/>
            </a:pPr>
            <a:endParaRPr lang="fr-FR" sz="2800" b="1" i="1" dirty="0"/>
          </a:p>
          <a:p>
            <a:pPr>
              <a:buFontTx/>
              <a:buChar char="-"/>
            </a:pPr>
            <a:endParaRPr lang="fr-FR" sz="2800" b="1" i="1" dirty="0" smtClean="0"/>
          </a:p>
          <a:p>
            <a:pPr>
              <a:buFontTx/>
              <a:buChar char="-"/>
            </a:pPr>
            <a:endParaRPr lang="fr-FR" sz="2800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4282" y="857232"/>
            <a:ext cx="8786842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Mode habituel de traitement médical qui combat la maladie en utilisant des médicaments qui ont un </a:t>
            </a:r>
            <a:r>
              <a:rPr lang="fr-FR" sz="2800" b="1" dirty="0" smtClean="0">
                <a:solidFill>
                  <a:schemeClr val="tx1"/>
                </a:solidFill>
              </a:rPr>
              <a:t>effet opposé </a:t>
            </a:r>
            <a:r>
              <a:rPr lang="fr-FR" sz="2800" dirty="0" smtClean="0">
                <a:solidFill>
                  <a:schemeClr val="tx1"/>
                </a:solidFill>
              </a:rPr>
              <a:t>aux phénomènes pathologiques.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4714884"/>
            <a:ext cx="8643998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Mode qui consiste à traiter les maladies par des doses </a:t>
            </a:r>
            <a:r>
              <a:rPr lang="fr-FR" sz="2800" b="1" dirty="0" smtClean="0">
                <a:solidFill>
                  <a:schemeClr val="tx1"/>
                </a:solidFill>
              </a:rPr>
              <a:t>infinitésimales </a:t>
            </a:r>
            <a:r>
              <a:rPr lang="fr-FR" sz="2800" dirty="0" smtClean="0">
                <a:solidFill>
                  <a:schemeClr val="tx1"/>
                </a:solidFill>
              </a:rPr>
              <a:t>de produits capables (à plus fortes doses) de déterminer des symptômes identiques aux troubles que l'on veut supprimer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6582</TotalTime>
  <Words>3278</Words>
  <Application>Microsoft Office PowerPoint</Application>
  <PresentationFormat>Affichage à l'écran (4:3)</PresentationFormat>
  <Paragraphs>484</Paragraphs>
  <Slides>58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hamid</dc:creator>
  <cp:lastModifiedBy>hamid</cp:lastModifiedBy>
  <cp:revision>27</cp:revision>
  <dcterms:created xsi:type="dcterms:W3CDTF">2014-09-21T08:35:02Z</dcterms:created>
  <dcterms:modified xsi:type="dcterms:W3CDTF">2014-09-29T08:54:52Z</dcterms:modified>
</cp:coreProperties>
</file>