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4" r:id="rId1"/>
  </p:sldMasterIdLst>
  <p:notesMasterIdLst>
    <p:notesMasterId r:id="rId32"/>
  </p:notesMasterIdLst>
  <p:sldIdLst>
    <p:sldId id="290" r:id="rId2"/>
    <p:sldId id="263" r:id="rId3"/>
    <p:sldId id="261" r:id="rId4"/>
    <p:sldId id="265" r:id="rId5"/>
    <p:sldId id="304" r:id="rId6"/>
    <p:sldId id="267" r:id="rId7"/>
    <p:sldId id="294" r:id="rId8"/>
    <p:sldId id="271" r:id="rId9"/>
    <p:sldId id="273" r:id="rId10"/>
    <p:sldId id="272" r:id="rId11"/>
    <p:sldId id="295" r:id="rId12"/>
    <p:sldId id="275" r:id="rId13"/>
    <p:sldId id="276" r:id="rId14"/>
    <p:sldId id="301" r:id="rId15"/>
    <p:sldId id="297" r:id="rId16"/>
    <p:sldId id="298" r:id="rId17"/>
    <p:sldId id="299" r:id="rId18"/>
    <p:sldId id="302" r:id="rId19"/>
    <p:sldId id="277" r:id="rId20"/>
    <p:sldId id="278" r:id="rId21"/>
    <p:sldId id="279" r:id="rId22"/>
    <p:sldId id="280" r:id="rId23"/>
    <p:sldId id="281" r:id="rId24"/>
    <p:sldId id="282" r:id="rId25"/>
    <p:sldId id="283" r:id="rId26"/>
    <p:sldId id="284" r:id="rId27"/>
    <p:sldId id="285" r:id="rId28"/>
    <p:sldId id="287" r:id="rId29"/>
    <p:sldId id="288" r:id="rId30"/>
    <p:sldId id="289"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020202"/>
    <a:srgbClr val="01020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48" y="4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827091-1E61-4FEA-9154-C632E0014771}" type="datetimeFigureOut">
              <a:rPr lang="fr-FR" smtClean="0"/>
              <a:pPr/>
              <a:t>16/03/2015</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44A576-B5A1-419B-9DC0-2333998055EC}"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a:t>
            </a:r>
            <a:r>
              <a:rPr lang="fr-FR" baseline="0" dirty="0" smtClean="0"/>
              <a:t>max</a:t>
            </a:r>
            <a:endParaRPr lang="fr-FR" dirty="0"/>
          </a:p>
        </p:txBody>
      </p:sp>
      <p:sp>
        <p:nvSpPr>
          <p:cNvPr id="4" name="Espace réservé du numéro de diapositive 3"/>
          <p:cNvSpPr>
            <a:spLocks noGrp="1"/>
          </p:cNvSpPr>
          <p:nvPr>
            <p:ph type="sldNum" sz="quarter" idx="10"/>
          </p:nvPr>
        </p:nvSpPr>
        <p:spPr/>
        <p:txBody>
          <a:bodyPr/>
          <a:lstStyle/>
          <a:p>
            <a:fld id="{7F44A576-B5A1-419B-9DC0-2333998055EC}" type="slidenum">
              <a:rPr lang="fr-FR" smtClean="0"/>
              <a:pPr/>
              <a:t>7</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F44A576-B5A1-419B-9DC0-2333998055EC}" type="slidenum">
              <a:rPr lang="fr-FR" smtClean="0"/>
              <a:pPr/>
              <a:t>11</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F44A576-B5A1-419B-9DC0-2333998055EC}" type="slidenum">
              <a:rPr lang="fr-FR" smtClean="0"/>
              <a:pPr/>
              <a:t>14</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F44A576-B5A1-419B-9DC0-2333998055EC}" type="slidenum">
              <a:rPr lang="fr-FR" smtClean="0"/>
              <a:pPr/>
              <a:t>15</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281A1008-B643-496F-BC1E-29B4F2442F15}" type="datetimeFigureOut">
              <a:rPr lang="fr-FR" smtClean="0"/>
              <a:pPr/>
              <a:t>16/03/2015</a:t>
            </a:fld>
            <a:endParaRPr lang="fr-FR" dirty="0"/>
          </a:p>
        </p:txBody>
      </p:sp>
      <p:sp>
        <p:nvSpPr>
          <p:cNvPr id="19" name="Espace réservé du pied de page 18"/>
          <p:cNvSpPr>
            <a:spLocks noGrp="1"/>
          </p:cNvSpPr>
          <p:nvPr>
            <p:ph type="ftr" sz="quarter" idx="11"/>
          </p:nvPr>
        </p:nvSpPr>
        <p:spPr/>
        <p:txBody>
          <a:bodyPr/>
          <a:lstStyle/>
          <a:p>
            <a:endParaRPr lang="fr-FR" dirty="0"/>
          </a:p>
        </p:txBody>
      </p:sp>
      <p:sp>
        <p:nvSpPr>
          <p:cNvPr id="27" name="Espace réservé du numéro de diapositive 26"/>
          <p:cNvSpPr>
            <a:spLocks noGrp="1"/>
          </p:cNvSpPr>
          <p:nvPr>
            <p:ph type="sldNum" sz="quarter" idx="12"/>
          </p:nvPr>
        </p:nvSpPr>
        <p:spPr/>
        <p:txBody>
          <a:bodyPr/>
          <a:lstStyle/>
          <a:p>
            <a:fld id="{2CD88AFC-B900-4565-97F0-C872F31FA9FD}" type="slidenum">
              <a:rPr lang="fr-FR" smtClean="0"/>
              <a:pPr/>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81A1008-B643-496F-BC1E-29B4F2442F15}" type="datetimeFigureOut">
              <a:rPr lang="fr-FR" smtClean="0"/>
              <a:pPr/>
              <a:t>16/03/2015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CD88AFC-B900-4565-97F0-C872F31FA9FD}"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81A1008-B643-496F-BC1E-29B4F2442F15}" type="datetimeFigureOut">
              <a:rPr lang="fr-FR" smtClean="0"/>
              <a:pPr/>
              <a:t>16/03/2015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CD88AFC-B900-4565-97F0-C872F31FA9FD}"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81A1008-B643-496F-BC1E-29B4F2442F15}" type="datetimeFigureOut">
              <a:rPr lang="fr-FR" smtClean="0"/>
              <a:pPr/>
              <a:t>16/03/2015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CD88AFC-B900-4565-97F0-C872F31FA9FD}"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281A1008-B643-496F-BC1E-29B4F2442F15}" type="datetimeFigureOut">
              <a:rPr lang="fr-FR" smtClean="0"/>
              <a:pPr/>
              <a:t>16/03/2015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CD88AFC-B900-4565-97F0-C872F31FA9FD}" type="slidenum">
              <a:rPr lang="fr-FR" smtClean="0"/>
              <a:pPr/>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281A1008-B643-496F-BC1E-29B4F2442F15}" type="datetimeFigureOut">
              <a:rPr lang="fr-FR" smtClean="0"/>
              <a:pPr/>
              <a:t>16/03/2015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CD88AFC-B900-4565-97F0-C872F31FA9FD}"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281A1008-B643-496F-BC1E-29B4F2442F15}" type="datetimeFigureOut">
              <a:rPr lang="fr-FR" smtClean="0"/>
              <a:pPr/>
              <a:t>16/03/2015</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2CD88AFC-B900-4565-97F0-C872F31FA9FD}"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281A1008-B643-496F-BC1E-29B4F2442F15}" type="datetimeFigureOut">
              <a:rPr lang="fr-FR" smtClean="0"/>
              <a:pPr/>
              <a:t>16/03/2015</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2CD88AFC-B900-4565-97F0-C872F31FA9FD}"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81A1008-B643-496F-BC1E-29B4F2442F15}" type="datetimeFigureOut">
              <a:rPr lang="fr-FR" smtClean="0"/>
              <a:pPr/>
              <a:t>16/03/2015</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2CD88AFC-B900-4565-97F0-C872F31FA9FD}"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281A1008-B643-496F-BC1E-29B4F2442F15}" type="datetimeFigureOut">
              <a:rPr lang="fr-FR" smtClean="0"/>
              <a:pPr/>
              <a:t>16/03/2015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CD88AFC-B900-4565-97F0-C872F31FA9FD}"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281A1008-B643-496F-BC1E-29B4F2442F15}" type="datetimeFigureOut">
              <a:rPr lang="fr-FR" smtClean="0"/>
              <a:pPr/>
              <a:t>16/03/2015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a:xfrm>
            <a:off x="8077200" y="6356350"/>
            <a:ext cx="609600" cy="365125"/>
          </a:xfrm>
        </p:spPr>
        <p:txBody>
          <a:bodyPr/>
          <a:lstStyle/>
          <a:p>
            <a:fld id="{2CD88AFC-B900-4565-97F0-C872F31FA9FD}" type="slidenum">
              <a:rPr lang="fr-FR" smtClean="0"/>
              <a:pPr/>
              <a:t>‹N°›</a:t>
            </a:fld>
            <a:endParaRPr lang="fr-FR" dirty="0"/>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81A1008-B643-496F-BC1E-29B4F2442F15}" type="datetimeFigureOut">
              <a:rPr lang="fr-FR" smtClean="0"/>
              <a:pPr/>
              <a:t>16/03/2015</a:t>
            </a:fld>
            <a:endParaRPr lang="fr-FR" dirty="0"/>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dirty="0"/>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CD88AFC-B900-4565-97F0-C872F31FA9FD}" type="slidenum">
              <a:rPr lang="fr-FR" smtClean="0"/>
              <a:pPr/>
              <a:t>‹N°›</a:t>
            </a:fld>
            <a:endParaRPr lang="fr-FR" dirty="0"/>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642918"/>
            <a:ext cx="8229600" cy="6026442"/>
          </a:xfrm>
        </p:spPr>
        <p:txBody>
          <a:bodyPr/>
          <a:lstStyle/>
          <a:p>
            <a:pPr algn="just">
              <a:buNone/>
            </a:pPr>
            <a:r>
              <a:rPr lang="fr-FR" dirty="0" smtClean="0">
                <a:solidFill>
                  <a:srgbClr val="FF0000"/>
                </a:solidFill>
              </a:rPr>
              <a:t>                       </a:t>
            </a:r>
            <a:r>
              <a:rPr lang="fr-FR" sz="2000" b="1" i="1" u="sng" dirty="0" smtClean="0">
                <a:solidFill>
                  <a:srgbClr val="FF0000"/>
                </a:solidFill>
              </a:rPr>
              <a:t>PLAN DU COUR</a:t>
            </a:r>
          </a:p>
          <a:p>
            <a:pPr algn="just">
              <a:buNone/>
            </a:pPr>
            <a:endParaRPr lang="fr-FR" sz="2000" b="1" u="sng" dirty="0" smtClean="0">
              <a:solidFill>
                <a:srgbClr val="FFFF00"/>
              </a:solidFill>
            </a:endParaRPr>
          </a:p>
          <a:p>
            <a:pPr algn="just">
              <a:buNone/>
            </a:pPr>
            <a:r>
              <a:rPr lang="fr-FR" sz="2000" dirty="0" smtClean="0">
                <a:solidFill>
                  <a:srgbClr val="020202"/>
                </a:solidFill>
              </a:rPr>
              <a:t>Généralités</a:t>
            </a:r>
          </a:p>
          <a:p>
            <a:pPr algn="just">
              <a:buNone/>
            </a:pPr>
            <a:r>
              <a:rPr lang="fr-FR" sz="2000" dirty="0" smtClean="0">
                <a:solidFill>
                  <a:srgbClr val="020202"/>
                </a:solidFill>
              </a:rPr>
              <a:t>I-Définition</a:t>
            </a:r>
          </a:p>
          <a:p>
            <a:pPr algn="just">
              <a:buNone/>
            </a:pPr>
            <a:r>
              <a:rPr lang="fr-FR" sz="2000" dirty="0" smtClean="0">
                <a:solidFill>
                  <a:srgbClr val="020202"/>
                </a:solidFill>
              </a:rPr>
              <a:t>II-Motivation d’une étude de BDS</a:t>
            </a:r>
          </a:p>
          <a:p>
            <a:pPr algn="just">
              <a:buNone/>
            </a:pPr>
            <a:r>
              <a:rPr lang="fr-FR" sz="2000" dirty="0" smtClean="0">
                <a:solidFill>
                  <a:srgbClr val="020202"/>
                </a:solidFill>
              </a:rPr>
              <a:t>III-Modalités De Détermination de la BDS</a:t>
            </a:r>
          </a:p>
          <a:p>
            <a:pPr algn="just">
              <a:buNone/>
            </a:pPr>
            <a:r>
              <a:rPr lang="fr-FR" sz="2000" dirty="0" smtClean="0">
                <a:solidFill>
                  <a:srgbClr val="020202"/>
                </a:solidFill>
              </a:rPr>
              <a:t>IV- Les types de BDS</a:t>
            </a:r>
          </a:p>
          <a:p>
            <a:pPr algn="just">
              <a:buNone/>
            </a:pPr>
            <a:r>
              <a:rPr lang="fr-FR" sz="2000" dirty="0" smtClean="0">
                <a:solidFill>
                  <a:srgbClr val="020202"/>
                </a:solidFill>
              </a:rPr>
              <a:t>V- Etablissement d’un protocole de BDS</a:t>
            </a:r>
          </a:p>
          <a:p>
            <a:pPr algn="just">
              <a:buNone/>
            </a:pPr>
            <a:r>
              <a:rPr lang="fr-FR" sz="2000" dirty="0" smtClean="0">
                <a:solidFill>
                  <a:srgbClr val="020202"/>
                </a:solidFill>
              </a:rPr>
              <a:t>VI- Les règles a suivre pour la substitution d’un médicament</a:t>
            </a:r>
          </a:p>
          <a:p>
            <a:pPr algn="just">
              <a:buNone/>
            </a:pPr>
            <a:r>
              <a:rPr lang="fr-FR" sz="2000" dirty="0" smtClean="0">
                <a:solidFill>
                  <a:srgbClr val="020202"/>
                </a:solidFill>
              </a:rPr>
              <a:t>Conclusion</a:t>
            </a:r>
          </a:p>
          <a:p>
            <a:pPr>
              <a:buNone/>
            </a:pPr>
            <a:endParaRPr lang="fr-FR"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5626121"/>
          </a:xfrm>
        </p:spPr>
        <p:txBody>
          <a:bodyPr>
            <a:normAutofit/>
          </a:bodyPr>
          <a:lstStyle/>
          <a:p>
            <a:pPr>
              <a:buNone/>
            </a:pPr>
            <a:endParaRPr lang="fr-FR" sz="2000" dirty="0" smtClean="0"/>
          </a:p>
          <a:p>
            <a:pPr algn="just">
              <a:buFont typeface="Wingdings" pitchFamily="2" charset="2"/>
              <a:buChar char="§"/>
            </a:pPr>
            <a:r>
              <a:rPr lang="fr-FR" sz="1800" b="1" dirty="0" smtClean="0"/>
              <a:t> </a:t>
            </a:r>
            <a:r>
              <a:rPr lang="fr-FR" sz="1800" dirty="0" smtClean="0"/>
              <a:t>La valeur de ce rapport devrait être la </a:t>
            </a:r>
            <a:r>
              <a:rPr lang="fr-FR" sz="1800" dirty="0" smtClean="0">
                <a:solidFill>
                  <a:srgbClr val="00B050"/>
                </a:solidFill>
              </a:rPr>
              <a:t>plus proche possible de 1</a:t>
            </a:r>
            <a:r>
              <a:rPr lang="fr-FR" sz="1800" dirty="0" smtClean="0"/>
              <a:t>, ce qui indiquerait </a:t>
            </a:r>
            <a:r>
              <a:rPr lang="fr-FR" sz="1800" dirty="0" smtClean="0">
                <a:solidFill>
                  <a:srgbClr val="00B050"/>
                </a:solidFill>
              </a:rPr>
              <a:t>une bonne absorption du PA </a:t>
            </a:r>
            <a:r>
              <a:rPr lang="fr-FR" sz="1800" dirty="0" smtClean="0"/>
              <a:t>à partir de la voie choisie, donc une bonne biodisponibilité absolue, la valeur limite inférieure acceptable étant en générale de</a:t>
            </a:r>
            <a:r>
              <a:rPr lang="fr-FR" sz="1800" dirty="0" smtClean="0">
                <a:solidFill>
                  <a:srgbClr val="C00000"/>
                </a:solidFill>
              </a:rPr>
              <a:t> 0,75</a:t>
            </a:r>
            <a:r>
              <a:rPr lang="fr-FR" sz="1800" dirty="0" smtClean="0"/>
              <a:t>. Bien que cela dépend de l’index thérapeutique du PA.</a:t>
            </a:r>
          </a:p>
          <a:p>
            <a:pPr>
              <a:buNone/>
            </a:pPr>
            <a:endParaRPr lang="fr-FR" sz="1800" dirty="0" smtClean="0"/>
          </a:p>
          <a:p>
            <a:r>
              <a:rPr lang="fr-FR" sz="1800" dirty="0" smtClean="0"/>
              <a:t>Il est possible qu’après administration orale ou rectale, cette valeur soit beaucoup plus faible : ceci serait probablement dû à </a:t>
            </a:r>
            <a:r>
              <a:rPr lang="fr-FR" sz="1800" dirty="0" smtClean="0">
                <a:solidFill>
                  <a:srgbClr val="00B050"/>
                </a:solidFill>
              </a:rPr>
              <a:t>un métabolisme </a:t>
            </a:r>
            <a:r>
              <a:rPr lang="fr-FR" sz="1800" dirty="0" smtClean="0"/>
              <a:t>important au niveau </a:t>
            </a:r>
            <a:r>
              <a:rPr lang="fr-FR" sz="1800" dirty="0" smtClean="0">
                <a:solidFill>
                  <a:srgbClr val="00B050"/>
                </a:solidFill>
              </a:rPr>
              <a:t>hépatique</a:t>
            </a:r>
            <a:r>
              <a:rPr lang="fr-FR" sz="1800" dirty="0" smtClean="0"/>
              <a:t> après le premier passage du PA absorbé par le tractus gastro-intestinal dans cet organe.</a:t>
            </a:r>
          </a:p>
          <a:p>
            <a:pPr>
              <a:buNone/>
            </a:pPr>
            <a:endParaRPr lang="fr-FR" sz="1800" dirty="0" smtClean="0"/>
          </a:p>
          <a:p>
            <a:pPr algn="just"/>
            <a:r>
              <a:rPr lang="fr-FR" sz="1800" dirty="0" smtClean="0"/>
              <a:t>Cette fraction de PA dégradé lors du premier passage hépatique est fonction du </a:t>
            </a:r>
            <a:r>
              <a:rPr lang="fr-FR" sz="1800" dirty="0" smtClean="0">
                <a:solidFill>
                  <a:srgbClr val="00B050"/>
                </a:solidFill>
              </a:rPr>
              <a:t>coefficient d’extraction hépatique</a:t>
            </a:r>
            <a:r>
              <a:rPr lang="fr-FR" sz="1800" dirty="0" smtClean="0"/>
              <a:t>. Dans ces conditions, la biodisponibilité F s’exprime par la relation suivante :</a:t>
            </a:r>
          </a:p>
          <a:p>
            <a:pPr algn="just">
              <a:buNone/>
            </a:pPr>
            <a:r>
              <a:rPr lang="fr-FR" sz="1800" dirty="0" smtClean="0">
                <a:solidFill>
                  <a:schemeClr val="bg2">
                    <a:lumMod val="25000"/>
                  </a:schemeClr>
                </a:solidFill>
                <a:effectLst>
                  <a:outerShdw blurRad="38100" dist="38100" dir="2700000" algn="tl">
                    <a:srgbClr val="000000">
                      <a:alpha val="43137"/>
                    </a:srgbClr>
                  </a:outerShdw>
                </a:effectLst>
              </a:rPr>
              <a:t>     </a:t>
            </a:r>
            <a:r>
              <a:rPr lang="fr-FR" sz="1800" b="1" dirty="0" smtClean="0">
                <a:solidFill>
                  <a:schemeClr val="bg2">
                    <a:lumMod val="25000"/>
                  </a:schemeClr>
                </a:solidFill>
                <a:effectLst>
                  <a:outerShdw blurRad="38100" dist="38100" dir="2700000" algn="tl">
                    <a:srgbClr val="000000">
                      <a:alpha val="43137"/>
                    </a:srgbClr>
                  </a:outerShdw>
                </a:effectLst>
              </a:rPr>
              <a:t>             </a:t>
            </a:r>
            <a:r>
              <a:rPr lang="fr-FR" sz="1800" b="1" u="sng" dirty="0" smtClean="0">
                <a:solidFill>
                  <a:srgbClr val="00B050"/>
                </a:solidFill>
              </a:rPr>
              <a:t>F = 1 – coefficient d’extraction hépatique</a:t>
            </a:r>
            <a:endParaRPr lang="fr-FR" sz="1800" u="sng" dirty="0" smtClean="0">
              <a:solidFill>
                <a:srgbClr val="00B050"/>
              </a:solidFill>
            </a:endParaRPr>
          </a:p>
          <a:p>
            <a:pPr algn="just">
              <a:buFont typeface="Wingdings" pitchFamily="2" charset="2"/>
              <a:buChar char="§"/>
            </a:pPr>
            <a:endParaRPr lang="fr-FR" sz="2000" dirty="0" smtClean="0"/>
          </a:p>
          <a:p>
            <a:pPr algn="just">
              <a:buNone/>
            </a:pPr>
            <a:endParaRPr lang="fr-FR" sz="2400" dirty="0" smtClean="0"/>
          </a:p>
          <a:p>
            <a:pPr algn="just">
              <a:buNone/>
            </a:pPr>
            <a:endParaRPr lang="fr-FR" sz="2400" dirty="0" smtClean="0"/>
          </a:p>
        </p:txBody>
      </p:sp>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lum contrast="40000"/>
          </a:blip>
          <a:srcRect/>
          <a:stretch>
            <a:fillRect/>
          </a:stretch>
        </p:blipFill>
        <p:spPr bwMode="auto">
          <a:xfrm>
            <a:off x="1547664" y="857232"/>
            <a:ext cx="5596104" cy="4411235"/>
          </a:xfrm>
          <a:prstGeom prst="rect">
            <a:avLst/>
          </a:prstGeom>
          <a:noFill/>
          <a:ln w="9525">
            <a:noFill/>
            <a:miter lim="800000"/>
            <a:headEnd/>
            <a:tailEnd/>
          </a:ln>
        </p:spPr>
      </p:pic>
      <p:sp>
        <p:nvSpPr>
          <p:cNvPr id="9" name="ZoneTexte 8"/>
          <p:cNvSpPr txBox="1"/>
          <p:nvPr/>
        </p:nvSpPr>
        <p:spPr>
          <a:xfrm>
            <a:off x="3059832" y="620688"/>
            <a:ext cx="1800200" cy="369332"/>
          </a:xfrm>
          <a:prstGeom prst="rect">
            <a:avLst/>
          </a:prstGeom>
          <a:noFill/>
        </p:spPr>
        <p:txBody>
          <a:bodyPr wrap="square" rtlCol="0">
            <a:spAutoFit/>
          </a:bodyPr>
          <a:lstStyle/>
          <a:p>
            <a:endParaRPr lang="fr-FR" dirty="0"/>
          </a:p>
        </p:txBody>
      </p:sp>
      <p:sp>
        <p:nvSpPr>
          <p:cNvPr id="12" name="ZoneTexte 11"/>
          <p:cNvSpPr txBox="1"/>
          <p:nvPr/>
        </p:nvSpPr>
        <p:spPr>
          <a:xfrm>
            <a:off x="2786050" y="1071547"/>
            <a:ext cx="1857388"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fr-FR" dirty="0" smtClean="0"/>
              <a:t>Même dose PA</a:t>
            </a:r>
            <a:endParaRPr lang="fr-FR" dirty="0"/>
          </a:p>
        </p:txBody>
      </p:sp>
      <p:sp>
        <p:nvSpPr>
          <p:cNvPr id="5" name="ZoneTexte 4"/>
          <p:cNvSpPr txBox="1"/>
          <p:nvPr/>
        </p:nvSpPr>
        <p:spPr>
          <a:xfrm>
            <a:off x="611560" y="5517232"/>
            <a:ext cx="8280920" cy="923330"/>
          </a:xfrm>
          <a:prstGeom prst="rect">
            <a:avLst/>
          </a:prstGeom>
          <a:noFill/>
        </p:spPr>
        <p:txBody>
          <a:bodyPr wrap="square" rtlCol="0">
            <a:spAutoFit/>
          </a:bodyPr>
          <a:lstStyle/>
          <a:p>
            <a:r>
              <a:rPr lang="fr-FR" dirty="0" err="1" smtClean="0">
                <a:solidFill>
                  <a:srgbClr val="020202"/>
                </a:solidFill>
              </a:rPr>
              <a:t>figII</a:t>
            </a:r>
            <a:r>
              <a:rPr lang="fr-FR" dirty="0" smtClean="0">
                <a:solidFill>
                  <a:srgbClr val="020202"/>
                </a:solidFill>
              </a:rPr>
              <a:t> : </a:t>
            </a:r>
            <a:r>
              <a:rPr lang="fr-FR" i="1" u="sng" dirty="0" smtClean="0">
                <a:solidFill>
                  <a:schemeClr val="tx1">
                    <a:lumMod val="85000"/>
                    <a:lumOff val="15000"/>
                  </a:schemeClr>
                </a:solidFill>
              </a:rPr>
              <a:t>La différance de BDS entre deux types de formes galéniques</a:t>
            </a:r>
          </a:p>
          <a:p>
            <a:r>
              <a:rPr lang="fr-FR" dirty="0" smtClean="0">
                <a:solidFill>
                  <a:srgbClr val="020202"/>
                </a:solidFill>
              </a:rPr>
              <a:t>-très bonne BDS du PA en solution orale</a:t>
            </a:r>
          </a:p>
          <a:p>
            <a:r>
              <a:rPr lang="fr-FR" dirty="0" smtClean="0">
                <a:solidFill>
                  <a:srgbClr val="020202"/>
                </a:solidFill>
              </a:rPr>
              <a:t>-Mauvaise BDS du PA en suppositoires</a:t>
            </a:r>
            <a:endParaRPr lang="fr-FR" dirty="0">
              <a:solidFill>
                <a:srgbClr val="02020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928670"/>
            <a:ext cx="8229600" cy="5341509"/>
          </a:xfrm>
        </p:spPr>
        <p:txBody>
          <a:bodyPr>
            <a:normAutofit fontScale="25000" lnSpcReduction="20000"/>
          </a:bodyPr>
          <a:lstStyle/>
          <a:p>
            <a:pPr>
              <a:buNone/>
            </a:pPr>
            <a:r>
              <a:rPr lang="fr-FR" sz="7200" b="1" u="sng" dirty="0" smtClean="0">
                <a:solidFill>
                  <a:srgbClr val="00B050"/>
                </a:solidFill>
              </a:rPr>
              <a:t>b- la biodisponibilité relative : </a:t>
            </a:r>
          </a:p>
          <a:p>
            <a:pPr>
              <a:buNone/>
            </a:pPr>
            <a:endParaRPr lang="fr-FR" sz="7200" b="1" u="sng" dirty="0" smtClean="0">
              <a:solidFill>
                <a:srgbClr val="00B050"/>
              </a:solidFill>
            </a:endParaRPr>
          </a:p>
          <a:p>
            <a:pPr algn="just">
              <a:buFont typeface="Wingdings" pitchFamily="2" charset="2"/>
              <a:buChar char="Ø"/>
            </a:pPr>
            <a:r>
              <a:rPr lang="fr-FR" sz="7200" dirty="0" smtClean="0"/>
              <a:t>Proposée </a:t>
            </a:r>
            <a:r>
              <a:rPr lang="fr-FR" sz="7200" dirty="0"/>
              <a:t>d’abord pour déterminer </a:t>
            </a:r>
            <a:r>
              <a:rPr lang="fr-FR" sz="7200" dirty="0">
                <a:solidFill>
                  <a:srgbClr val="00B0F0"/>
                </a:solidFill>
              </a:rPr>
              <a:t>la quantité relative de PA </a:t>
            </a:r>
            <a:r>
              <a:rPr lang="fr-FR" sz="7200" dirty="0"/>
              <a:t>absorbé par une voie quelconque en comparaison avec </a:t>
            </a:r>
            <a:r>
              <a:rPr lang="fr-FR" sz="7200" dirty="0">
                <a:solidFill>
                  <a:srgbClr val="00B0F0"/>
                </a:solidFill>
              </a:rPr>
              <a:t>une autre</a:t>
            </a:r>
            <a:r>
              <a:rPr lang="fr-FR" sz="7200" dirty="0"/>
              <a:t>, </a:t>
            </a:r>
            <a:endParaRPr lang="fr-FR" sz="7200" dirty="0" smtClean="0"/>
          </a:p>
          <a:p>
            <a:pPr algn="just">
              <a:buFont typeface="Wingdings" pitchFamily="2" charset="2"/>
              <a:buChar char="Ø"/>
            </a:pPr>
            <a:r>
              <a:rPr lang="fr-FR" sz="7200" dirty="0" smtClean="0"/>
              <a:t>en </a:t>
            </a:r>
            <a:r>
              <a:rPr lang="fr-FR" sz="7200" dirty="0"/>
              <a:t>cas de défaut d’administration par voie </a:t>
            </a:r>
            <a:r>
              <a:rPr lang="fr-FR" sz="7200" dirty="0" smtClean="0"/>
              <a:t>intraveineuse,</a:t>
            </a:r>
          </a:p>
          <a:p>
            <a:pPr algn="just">
              <a:buFont typeface="Wingdings" pitchFamily="2" charset="2"/>
              <a:buChar char="Ø"/>
            </a:pPr>
            <a:r>
              <a:rPr lang="fr-FR" sz="7200" dirty="0" smtClean="0"/>
              <a:t>la biodisponibilité </a:t>
            </a:r>
            <a:r>
              <a:rPr lang="fr-FR" sz="7200" dirty="0"/>
              <a:t>relative est plutôt actuellement utilisée pour comparer entre elles </a:t>
            </a:r>
            <a:r>
              <a:rPr lang="fr-FR" sz="7200" dirty="0">
                <a:solidFill>
                  <a:srgbClr val="00B0F0"/>
                </a:solidFill>
              </a:rPr>
              <a:t>les performances des formes galéniques </a:t>
            </a:r>
            <a:r>
              <a:rPr lang="fr-FR" sz="7200" dirty="0"/>
              <a:t>identiques ou différentes et administrées soit par la même voie, soit par une autre voie</a:t>
            </a:r>
            <a:r>
              <a:rPr lang="fr-FR" sz="7200" dirty="0" smtClean="0"/>
              <a:t>.</a:t>
            </a:r>
          </a:p>
          <a:p>
            <a:pPr>
              <a:buNone/>
            </a:pPr>
            <a:endParaRPr lang="fr-FR" sz="7200" dirty="0"/>
          </a:p>
          <a:p>
            <a:pPr algn="just">
              <a:buFont typeface="Wingdings" pitchFamily="2" charset="2"/>
              <a:buChar char="Ø"/>
            </a:pPr>
            <a:r>
              <a:rPr lang="fr-FR" sz="7200" dirty="0"/>
              <a:t>Elle permettra alors </a:t>
            </a:r>
            <a:r>
              <a:rPr lang="fr-FR" sz="7200" dirty="0">
                <a:solidFill>
                  <a:srgbClr val="FF0000"/>
                </a:solidFill>
              </a:rPr>
              <a:t>d’apprécier la bioéquivalence </a:t>
            </a:r>
            <a:r>
              <a:rPr lang="fr-FR" sz="7200" dirty="0"/>
              <a:t>de deux formes </a:t>
            </a:r>
            <a:r>
              <a:rPr lang="fr-FR" sz="7200" dirty="0" smtClean="0"/>
              <a:t>pharmaceutiques </a:t>
            </a:r>
            <a:r>
              <a:rPr lang="fr-FR" sz="7200" dirty="0"/>
              <a:t>semblables ou non, par l’égalité de leurs biodisponibilités</a:t>
            </a:r>
            <a:r>
              <a:rPr lang="fr-FR" sz="7200" dirty="0" smtClean="0"/>
              <a:t>. </a:t>
            </a:r>
          </a:p>
          <a:p>
            <a:pPr algn="just">
              <a:buNone/>
            </a:pPr>
            <a:endParaRPr lang="fr-FR" sz="7200" dirty="0"/>
          </a:p>
          <a:p>
            <a:pPr algn="just">
              <a:buNone/>
            </a:pPr>
            <a:r>
              <a:rPr lang="fr-FR" sz="7200" b="1" dirty="0" smtClean="0">
                <a:solidFill>
                  <a:srgbClr val="00B0F0"/>
                </a:solidFill>
              </a:rPr>
              <a:t>         </a:t>
            </a:r>
            <a:r>
              <a:rPr lang="fr-FR" sz="7200" b="1" u="sng" dirty="0" smtClean="0">
                <a:solidFill>
                  <a:srgbClr val="00B0F0"/>
                </a:solidFill>
              </a:rPr>
              <a:t>Biodisponibilité </a:t>
            </a:r>
            <a:r>
              <a:rPr lang="fr-FR" sz="7200" b="1" u="sng" dirty="0">
                <a:solidFill>
                  <a:srgbClr val="00B0F0"/>
                </a:solidFill>
              </a:rPr>
              <a:t>relative = </a:t>
            </a:r>
            <a:r>
              <a:rPr lang="fr-FR" sz="7200" b="1" u="sng" dirty="0" smtClean="0">
                <a:solidFill>
                  <a:srgbClr val="00B0F0"/>
                </a:solidFill>
              </a:rPr>
              <a:t>( ASC forme I /  </a:t>
            </a:r>
            <a:r>
              <a:rPr lang="fr-FR" sz="7200" b="1" u="sng" dirty="0">
                <a:solidFill>
                  <a:srgbClr val="00B0F0"/>
                </a:solidFill>
              </a:rPr>
              <a:t>ASC forme </a:t>
            </a:r>
            <a:r>
              <a:rPr lang="fr-FR" sz="7200" b="1" u="sng" dirty="0" smtClean="0">
                <a:solidFill>
                  <a:srgbClr val="00B0F0"/>
                </a:solidFill>
              </a:rPr>
              <a:t>réf) .  100</a:t>
            </a:r>
            <a:endParaRPr lang="fr-FR" sz="7200" u="sng" dirty="0">
              <a:solidFill>
                <a:srgbClr val="00B0F0"/>
              </a:solidFill>
            </a:endParaRPr>
          </a:p>
          <a:p>
            <a:pPr algn="just">
              <a:buNone/>
            </a:pPr>
            <a:endParaRPr lang="fr-FR" sz="8000" u="sng" dirty="0">
              <a:solidFill>
                <a:schemeClr val="bg2">
                  <a:lumMod val="25000"/>
                </a:schemeClr>
              </a:solidFill>
              <a:effectLst>
                <a:outerShdw blurRad="38100" dist="38100" dir="2700000" algn="tl">
                  <a:srgbClr val="000000">
                    <a:alpha val="43137"/>
                  </a:srgbClr>
                </a:outerShdw>
              </a:effectLst>
            </a:endParaRPr>
          </a:p>
          <a:p>
            <a:pPr algn="just">
              <a:buNone/>
            </a:pPr>
            <a:r>
              <a:rPr lang="fr-FR" sz="8000" u="sng" dirty="0">
                <a:solidFill>
                  <a:schemeClr val="bg2">
                    <a:lumMod val="25000"/>
                  </a:schemeClr>
                </a:solidFill>
                <a:effectLst>
                  <a:outerShdw blurRad="38100" dist="38100" dir="2700000" algn="tl">
                    <a:srgbClr val="000000">
                      <a:alpha val="43137"/>
                    </a:srgbClr>
                  </a:outerShdw>
                </a:effectLst>
              </a:rPr>
              <a:t> </a:t>
            </a:r>
          </a:p>
          <a:p>
            <a:pPr algn="just">
              <a:buNone/>
            </a:pPr>
            <a:r>
              <a:rPr lang="fr-FR" sz="9600" dirty="0"/>
              <a:t> </a:t>
            </a:r>
          </a:p>
          <a:p>
            <a:pPr algn="just">
              <a:buNone/>
            </a:pPr>
            <a:r>
              <a:rPr lang="fr-FR" sz="8000" dirty="0"/>
              <a:t> </a:t>
            </a:r>
          </a:p>
          <a:p>
            <a:endParaRPr lang="fr-FR"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85794"/>
            <a:ext cx="8229600" cy="5340369"/>
          </a:xfrm>
        </p:spPr>
        <p:txBody>
          <a:bodyPr>
            <a:normAutofit/>
          </a:bodyPr>
          <a:lstStyle/>
          <a:p>
            <a:pPr algn="just"/>
            <a:endParaRPr lang="fr-FR" sz="2000" dirty="0" smtClean="0"/>
          </a:p>
          <a:p>
            <a:pPr algn="just"/>
            <a:r>
              <a:rPr lang="fr-FR" sz="1800" dirty="0" smtClean="0"/>
              <a:t>Cette </a:t>
            </a:r>
            <a:r>
              <a:rPr lang="fr-FR" sz="1800" dirty="0"/>
              <a:t>comparaison des </a:t>
            </a:r>
            <a:r>
              <a:rPr lang="fr-FR" sz="1800" dirty="0">
                <a:solidFill>
                  <a:srgbClr val="FF0000"/>
                </a:solidFill>
              </a:rPr>
              <a:t>aires sous la courbe </a:t>
            </a:r>
            <a:r>
              <a:rPr lang="fr-FR" sz="1800" dirty="0"/>
              <a:t>étant </a:t>
            </a:r>
            <a:r>
              <a:rPr lang="fr-FR" sz="1800" dirty="0">
                <a:solidFill>
                  <a:srgbClr val="FF0000"/>
                </a:solidFill>
              </a:rPr>
              <a:t>insuffisante </a:t>
            </a:r>
            <a:r>
              <a:rPr lang="fr-FR" sz="1800" dirty="0"/>
              <a:t>il est donc nécessaire de comparer la constante de vitesse de biodisponibilité ou </a:t>
            </a:r>
            <a:r>
              <a:rPr lang="fr-FR" sz="1800" dirty="0" smtClean="0"/>
              <a:t>d’absorption.</a:t>
            </a:r>
          </a:p>
          <a:p>
            <a:pPr algn="just"/>
            <a:r>
              <a:rPr lang="fr-FR" sz="1800" dirty="0" smtClean="0"/>
              <a:t>C’est </a:t>
            </a:r>
            <a:r>
              <a:rPr lang="fr-FR" sz="1800" dirty="0"/>
              <a:t>pourquoi il est important, à défaut de calculer ce paramètre, de comparer les deux paramètres suivants : concentration maximale </a:t>
            </a:r>
            <a:endParaRPr lang="fr-FR" sz="1800" dirty="0" smtClean="0"/>
          </a:p>
          <a:p>
            <a:pPr algn="just">
              <a:buNone/>
            </a:pPr>
            <a:r>
              <a:rPr lang="fr-FR" sz="1800" dirty="0" smtClean="0">
                <a:solidFill>
                  <a:srgbClr val="FF0000"/>
                </a:solidFill>
              </a:rPr>
              <a:t>    (</a:t>
            </a:r>
            <a:r>
              <a:rPr lang="fr-FR" sz="1800" dirty="0">
                <a:solidFill>
                  <a:srgbClr val="FF0000"/>
                </a:solidFill>
              </a:rPr>
              <a:t>C max) </a:t>
            </a:r>
            <a:r>
              <a:rPr lang="fr-FR" sz="1800" dirty="0"/>
              <a:t>et temps pour obtenir cette dernière </a:t>
            </a:r>
            <a:r>
              <a:rPr lang="fr-FR" sz="1800" dirty="0">
                <a:solidFill>
                  <a:srgbClr val="FF0000"/>
                </a:solidFill>
              </a:rPr>
              <a:t>(t max</a:t>
            </a:r>
            <a:r>
              <a:rPr lang="fr-FR" sz="1800" dirty="0" smtClean="0">
                <a:solidFill>
                  <a:srgbClr val="FF0000"/>
                </a:solidFill>
              </a:rPr>
              <a:t>).</a:t>
            </a:r>
          </a:p>
          <a:p>
            <a:pPr algn="just">
              <a:buNone/>
            </a:pPr>
            <a:endParaRPr lang="fr-FR" sz="1800" dirty="0"/>
          </a:p>
          <a:p>
            <a:pPr algn="just"/>
            <a:r>
              <a:rPr lang="fr-FR" sz="1800" dirty="0"/>
              <a:t>Pour compléter cette détermination, il est important aussi d’apprécier </a:t>
            </a:r>
            <a:r>
              <a:rPr lang="fr-FR" sz="1800" dirty="0">
                <a:solidFill>
                  <a:srgbClr val="FF0000"/>
                </a:solidFill>
              </a:rPr>
              <a:t>le temps de latence</a:t>
            </a:r>
            <a:r>
              <a:rPr lang="fr-FR" sz="1800" dirty="0"/>
              <a:t>, délai d’apparition du PA dans le sang. </a:t>
            </a:r>
            <a:endParaRPr lang="fr-FR" sz="1800" dirty="0" smtClean="0"/>
          </a:p>
          <a:p>
            <a:pPr algn="just"/>
            <a:r>
              <a:rPr lang="fr-FR" sz="1800" dirty="0" smtClean="0"/>
              <a:t>Ce </a:t>
            </a:r>
            <a:r>
              <a:rPr lang="fr-FR" sz="1800" dirty="0"/>
              <a:t>temps de latence peut être d’origine pharmaceutique (retard dans la libération) ou physiologique (retard dans la vidange gastrique).</a:t>
            </a:r>
          </a:p>
          <a:p>
            <a:pPr algn="just">
              <a:buNone/>
            </a:pPr>
            <a:endParaRPr lang="fr-FR"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lum contrast="40000"/>
          </a:blip>
          <a:srcRect/>
          <a:stretch>
            <a:fillRect/>
          </a:stretch>
        </p:blipFill>
        <p:spPr bwMode="auto">
          <a:xfrm>
            <a:off x="1331640" y="764704"/>
            <a:ext cx="5641975" cy="4536504"/>
          </a:xfrm>
          <a:prstGeom prst="rect">
            <a:avLst/>
          </a:prstGeom>
          <a:noFill/>
          <a:ln w="9525">
            <a:noFill/>
            <a:miter lim="800000"/>
            <a:headEnd/>
            <a:tailEnd/>
          </a:ln>
        </p:spPr>
      </p:pic>
      <p:sp>
        <p:nvSpPr>
          <p:cNvPr id="6" name="ZoneTexte 5"/>
          <p:cNvSpPr txBox="1"/>
          <p:nvPr/>
        </p:nvSpPr>
        <p:spPr>
          <a:xfrm>
            <a:off x="2267744" y="1052736"/>
            <a:ext cx="230425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dirty="0" smtClean="0"/>
              <a:t>  </a:t>
            </a:r>
            <a:r>
              <a:rPr lang="fr-FR" sz="1600" dirty="0" smtClean="0"/>
              <a:t> Même dose PA </a:t>
            </a:r>
            <a:endParaRPr lang="fr-FR" sz="1600" dirty="0"/>
          </a:p>
        </p:txBody>
      </p:sp>
      <p:sp>
        <p:nvSpPr>
          <p:cNvPr id="8" name="ZoneTexte 7"/>
          <p:cNvSpPr txBox="1"/>
          <p:nvPr/>
        </p:nvSpPr>
        <p:spPr>
          <a:xfrm>
            <a:off x="971600" y="5373216"/>
            <a:ext cx="7992888" cy="1477328"/>
          </a:xfrm>
          <a:prstGeom prst="rect">
            <a:avLst/>
          </a:prstGeom>
          <a:noFill/>
        </p:spPr>
        <p:txBody>
          <a:bodyPr wrap="square" rtlCol="0">
            <a:spAutoFit/>
          </a:bodyPr>
          <a:lstStyle/>
          <a:p>
            <a:r>
              <a:rPr lang="fr-FR" dirty="0" smtClean="0"/>
              <a:t>figIII: </a:t>
            </a:r>
            <a:r>
              <a:rPr lang="fr-FR" i="1" u="sng" dirty="0" smtClean="0">
                <a:solidFill>
                  <a:schemeClr val="tx1">
                    <a:lumMod val="95000"/>
                    <a:lumOff val="5000"/>
                  </a:schemeClr>
                </a:solidFill>
              </a:rPr>
              <a:t>la différance de BDS entre deux formes galéniques cps</a:t>
            </a:r>
          </a:p>
          <a:p>
            <a:r>
              <a:rPr lang="fr-FR" dirty="0" smtClean="0">
                <a:solidFill>
                  <a:schemeClr val="tx1">
                    <a:lumMod val="95000"/>
                    <a:lumOff val="5000"/>
                  </a:schemeClr>
                </a:solidFill>
              </a:rPr>
              <a:t>-Très bonne BDS des cps A.</a:t>
            </a:r>
          </a:p>
          <a:p>
            <a:r>
              <a:rPr lang="fr-FR" dirty="0" smtClean="0">
                <a:solidFill>
                  <a:schemeClr val="tx1">
                    <a:lumMod val="95000"/>
                    <a:lumOff val="5000"/>
                  </a:schemeClr>
                </a:solidFill>
              </a:rPr>
              <a:t>-mauvaise BDS des cps B.</a:t>
            </a:r>
          </a:p>
          <a:p>
            <a:endParaRPr lang="fr-FR" dirty="0" smtClean="0">
              <a:solidFill>
                <a:schemeClr val="tx1">
                  <a:lumMod val="95000"/>
                  <a:lumOff val="5000"/>
                </a:schemeClr>
              </a:solidFill>
            </a:endParaRPr>
          </a:p>
          <a:p>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lum contrast="40000"/>
          </a:blip>
          <a:srcRect/>
          <a:stretch>
            <a:fillRect/>
          </a:stretch>
        </p:blipFill>
        <p:spPr bwMode="auto">
          <a:xfrm>
            <a:off x="1677988" y="714356"/>
            <a:ext cx="5788025" cy="4514843"/>
          </a:xfrm>
          <a:prstGeom prst="rect">
            <a:avLst/>
          </a:prstGeom>
          <a:noFill/>
          <a:ln w="9525">
            <a:noFill/>
            <a:miter lim="800000"/>
            <a:headEnd/>
            <a:tailEnd/>
          </a:ln>
        </p:spPr>
      </p:pic>
      <p:sp>
        <p:nvSpPr>
          <p:cNvPr id="5" name="ZoneTexte 4"/>
          <p:cNvSpPr txBox="1"/>
          <p:nvPr/>
        </p:nvSpPr>
        <p:spPr>
          <a:xfrm>
            <a:off x="971600" y="5445224"/>
            <a:ext cx="7488832" cy="369332"/>
          </a:xfrm>
          <a:prstGeom prst="rect">
            <a:avLst/>
          </a:prstGeom>
          <a:noFill/>
        </p:spPr>
        <p:txBody>
          <a:bodyPr wrap="square" rtlCol="0">
            <a:spAutoFit/>
          </a:bodyPr>
          <a:lstStyle/>
          <a:p>
            <a:r>
              <a:rPr lang="fr-FR" i="1" u="sng" dirty="0" smtClean="0">
                <a:solidFill>
                  <a:schemeClr val="tx1">
                    <a:lumMod val="95000"/>
                    <a:lumOff val="5000"/>
                  </a:schemeClr>
                </a:solidFill>
              </a:rPr>
              <a:t>figIV: Egalite de surfaces sous la courbe(SSC) BDS différentes.</a:t>
            </a:r>
            <a:endParaRPr lang="fr-FR" i="1" u="sng" dirty="0">
              <a:solidFill>
                <a:schemeClr val="tx1">
                  <a:lumMod val="95000"/>
                  <a:lumOff val="5000"/>
                </a:schemeClr>
              </a:solidFill>
            </a:endParaRPr>
          </a:p>
        </p:txBody>
      </p:sp>
      <p:sp>
        <p:nvSpPr>
          <p:cNvPr id="8" name="ZoneTexte 7"/>
          <p:cNvSpPr txBox="1"/>
          <p:nvPr/>
        </p:nvSpPr>
        <p:spPr>
          <a:xfrm>
            <a:off x="5292080" y="1214422"/>
            <a:ext cx="2088232" cy="33855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sz="1600" dirty="0" smtClean="0"/>
              <a:t>       seuil  toxique</a:t>
            </a:r>
            <a:endParaRPr lang="fr-FR" sz="1600" dirty="0"/>
          </a:p>
        </p:txBody>
      </p:sp>
      <p:sp>
        <p:nvSpPr>
          <p:cNvPr id="9" name="ZoneTexte 8"/>
          <p:cNvSpPr txBox="1"/>
          <p:nvPr/>
        </p:nvSpPr>
        <p:spPr>
          <a:xfrm>
            <a:off x="5508104" y="2500307"/>
            <a:ext cx="1728192" cy="30777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sz="1400" dirty="0" smtClean="0"/>
              <a:t>seuil thérapeutique</a:t>
            </a:r>
            <a:endParaRPr lang="fr-FR"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contrast="40000"/>
          </a:blip>
          <a:srcRect/>
          <a:stretch>
            <a:fillRect/>
          </a:stretch>
        </p:blipFill>
        <p:spPr bwMode="auto">
          <a:xfrm>
            <a:off x="1475656" y="980728"/>
            <a:ext cx="5761037" cy="4464496"/>
          </a:xfrm>
          <a:prstGeom prst="rect">
            <a:avLst/>
          </a:prstGeom>
          <a:noFill/>
          <a:ln w="9525">
            <a:noFill/>
            <a:miter lim="800000"/>
            <a:headEnd/>
            <a:tailEnd/>
          </a:ln>
        </p:spPr>
      </p:pic>
      <p:sp>
        <p:nvSpPr>
          <p:cNvPr id="4" name="ZoneTexte 3"/>
          <p:cNvSpPr txBox="1"/>
          <p:nvPr/>
        </p:nvSpPr>
        <p:spPr>
          <a:xfrm>
            <a:off x="5436096" y="1484784"/>
            <a:ext cx="1368152"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sz="1400" dirty="0" smtClean="0"/>
              <a:t>SEUIL TOXIQUE</a:t>
            </a:r>
            <a:endParaRPr lang="fr-FR" sz="1400" dirty="0"/>
          </a:p>
        </p:txBody>
      </p:sp>
      <p:sp>
        <p:nvSpPr>
          <p:cNvPr id="5" name="ZoneTexte 4"/>
          <p:cNvSpPr txBox="1"/>
          <p:nvPr/>
        </p:nvSpPr>
        <p:spPr>
          <a:xfrm>
            <a:off x="5364088" y="2708920"/>
            <a:ext cx="1584176"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sz="1600" dirty="0" smtClean="0"/>
              <a:t>Seuil thérapeutique</a:t>
            </a:r>
            <a:endParaRPr lang="fr-FR" sz="1600" dirty="0"/>
          </a:p>
        </p:txBody>
      </p:sp>
      <p:sp>
        <p:nvSpPr>
          <p:cNvPr id="6" name="ZoneTexte 5"/>
          <p:cNvSpPr txBox="1"/>
          <p:nvPr/>
        </p:nvSpPr>
        <p:spPr>
          <a:xfrm>
            <a:off x="1259632" y="5877272"/>
            <a:ext cx="6480720" cy="369332"/>
          </a:xfrm>
          <a:prstGeom prst="rect">
            <a:avLst/>
          </a:prstGeom>
          <a:noFill/>
        </p:spPr>
        <p:txBody>
          <a:bodyPr wrap="square" rtlCol="0">
            <a:spAutoFit/>
          </a:bodyPr>
          <a:lstStyle/>
          <a:p>
            <a:r>
              <a:rPr lang="fr-FR" i="1" u="sng" dirty="0" smtClean="0">
                <a:solidFill>
                  <a:schemeClr val="tx1">
                    <a:lumMod val="95000"/>
                    <a:lumOff val="5000"/>
                  </a:schemeClr>
                </a:solidFill>
              </a:rPr>
              <a:t>figV: Surfaces égales- temps de latenceT1≠T2</a:t>
            </a:r>
            <a:r>
              <a:rPr lang="fr-FR" dirty="0" smtClean="0">
                <a:solidFill>
                  <a:srgbClr val="FFFF00"/>
                </a:solidFill>
              </a:rPr>
              <a:t>.</a:t>
            </a:r>
            <a:endParaRPr lang="fr-FR"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lum contrast="40000"/>
          </a:blip>
          <a:srcRect/>
          <a:stretch>
            <a:fillRect/>
          </a:stretch>
        </p:blipFill>
        <p:spPr bwMode="auto">
          <a:xfrm>
            <a:off x="1763688" y="764704"/>
            <a:ext cx="5897563" cy="3456384"/>
          </a:xfrm>
          <a:prstGeom prst="rect">
            <a:avLst/>
          </a:prstGeom>
          <a:noFill/>
          <a:ln w="9525">
            <a:noFill/>
            <a:miter lim="800000"/>
            <a:headEnd/>
            <a:tailEnd/>
          </a:ln>
        </p:spPr>
      </p:pic>
      <p:sp>
        <p:nvSpPr>
          <p:cNvPr id="5" name="ZoneTexte 4"/>
          <p:cNvSpPr txBox="1"/>
          <p:nvPr/>
        </p:nvSpPr>
        <p:spPr>
          <a:xfrm>
            <a:off x="971600" y="5013176"/>
            <a:ext cx="7344816" cy="369332"/>
          </a:xfrm>
          <a:prstGeom prst="rect">
            <a:avLst/>
          </a:prstGeom>
          <a:noFill/>
        </p:spPr>
        <p:txBody>
          <a:bodyPr wrap="square" rtlCol="0">
            <a:spAutoFit/>
          </a:bodyPr>
          <a:lstStyle/>
          <a:p>
            <a:r>
              <a:rPr lang="fr-FR" i="1" u="sng" dirty="0" smtClean="0">
                <a:solidFill>
                  <a:schemeClr val="tx1">
                    <a:lumMod val="95000"/>
                    <a:lumOff val="5000"/>
                  </a:schemeClr>
                </a:solidFill>
              </a:rPr>
              <a:t>figVI: pas d’accumulation du fait du trop grand espacement des prises</a:t>
            </a:r>
            <a:endParaRPr lang="fr-FR" i="1" u="sng"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cstate="print">
            <a:lum contrast="40000"/>
          </a:blip>
          <a:srcRect/>
          <a:stretch>
            <a:fillRect/>
          </a:stretch>
        </p:blipFill>
        <p:spPr bwMode="auto">
          <a:xfrm>
            <a:off x="1547664" y="836712"/>
            <a:ext cx="5724156" cy="3456439"/>
          </a:xfrm>
          <a:prstGeom prst="rect">
            <a:avLst/>
          </a:prstGeom>
          <a:noFill/>
          <a:ln w="9525">
            <a:noFill/>
            <a:miter lim="800000"/>
            <a:headEnd/>
            <a:tailEnd/>
          </a:ln>
        </p:spPr>
      </p:pic>
      <p:sp>
        <p:nvSpPr>
          <p:cNvPr id="6" name="ZoneTexte 5"/>
          <p:cNvSpPr txBox="1"/>
          <p:nvPr/>
        </p:nvSpPr>
        <p:spPr>
          <a:xfrm>
            <a:off x="755576" y="4797152"/>
            <a:ext cx="7056784" cy="646331"/>
          </a:xfrm>
          <a:prstGeom prst="rect">
            <a:avLst/>
          </a:prstGeom>
          <a:noFill/>
        </p:spPr>
        <p:txBody>
          <a:bodyPr wrap="square" rtlCol="0">
            <a:spAutoFit/>
          </a:bodyPr>
          <a:lstStyle/>
          <a:p>
            <a:r>
              <a:rPr lang="fr-FR" i="1" u="sng" dirty="0" smtClean="0">
                <a:solidFill>
                  <a:schemeClr val="tx1">
                    <a:lumMod val="95000"/>
                    <a:lumOff val="5000"/>
                  </a:schemeClr>
                </a:solidFill>
              </a:rPr>
              <a:t>figVII: Accumulation après administration d’une dose D toutes les          ½ vies biologiques du PA</a:t>
            </a:r>
            <a:endParaRPr lang="fr-FR" i="1" u="sng"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52736"/>
            <a:ext cx="8229600" cy="5073427"/>
          </a:xfrm>
        </p:spPr>
        <p:txBody>
          <a:bodyPr>
            <a:normAutofit/>
          </a:bodyPr>
          <a:lstStyle/>
          <a:p>
            <a:pPr algn="just">
              <a:buNone/>
            </a:pPr>
            <a:r>
              <a:rPr lang="fr-FR" sz="1800" b="1" dirty="0" smtClean="0">
                <a:solidFill>
                  <a:srgbClr val="00B050"/>
                </a:solidFill>
              </a:rPr>
              <a:t>c- la biodisponibilité relative optimale :</a:t>
            </a:r>
            <a:endParaRPr lang="fr-FR" sz="1800" dirty="0" smtClean="0">
              <a:solidFill>
                <a:srgbClr val="00B050"/>
              </a:solidFill>
            </a:endParaRPr>
          </a:p>
          <a:p>
            <a:pPr algn="just">
              <a:buNone/>
            </a:pPr>
            <a:r>
              <a:rPr lang="fr-FR" sz="1800" dirty="0" smtClean="0"/>
              <a:t> </a:t>
            </a:r>
            <a:r>
              <a:rPr lang="fr-FR" sz="1800" dirty="0"/>
              <a:t>dans la formulation des formes galéniques, il est possible de déterminer ce que l’on </a:t>
            </a:r>
            <a:r>
              <a:rPr lang="fr-FR" sz="1800" dirty="0" smtClean="0"/>
              <a:t>appelle:</a:t>
            </a:r>
          </a:p>
          <a:p>
            <a:pPr algn="just"/>
            <a:r>
              <a:rPr lang="fr-FR" sz="1800" dirty="0" smtClean="0"/>
              <a:t> </a:t>
            </a:r>
            <a:r>
              <a:rPr lang="fr-FR" sz="1800" dirty="0"/>
              <a:t>la biodisponibilité relative optimale, qui consiste en </a:t>
            </a:r>
            <a:r>
              <a:rPr lang="fr-FR" sz="1800" dirty="0">
                <a:solidFill>
                  <a:srgbClr val="00B0F0"/>
                </a:solidFill>
              </a:rPr>
              <a:t>la comparaison </a:t>
            </a:r>
            <a:r>
              <a:rPr lang="fr-FR" sz="1800" dirty="0"/>
              <a:t>des performances d’une </a:t>
            </a:r>
            <a:r>
              <a:rPr lang="fr-FR" sz="1800" dirty="0">
                <a:solidFill>
                  <a:srgbClr val="00B0F0"/>
                </a:solidFill>
              </a:rPr>
              <a:t>préparation formulée </a:t>
            </a:r>
            <a:r>
              <a:rPr lang="fr-FR" sz="1800" dirty="0"/>
              <a:t>avec une </a:t>
            </a:r>
            <a:r>
              <a:rPr lang="fr-FR" sz="1800" dirty="0">
                <a:solidFill>
                  <a:srgbClr val="00B0F0"/>
                </a:solidFill>
              </a:rPr>
              <a:t>forme de référence </a:t>
            </a:r>
            <a:r>
              <a:rPr lang="fr-FR" sz="1800" dirty="0"/>
              <a:t>qui théoriquement, serait la meilleure sur le plan de la biodisponibilité mais qu’il faudra déterminer pour chacune des formes. </a:t>
            </a:r>
            <a:endParaRPr lang="fr-FR" sz="1800" dirty="0" smtClean="0"/>
          </a:p>
          <a:p>
            <a:pPr algn="just"/>
            <a:r>
              <a:rPr lang="fr-FR" sz="1800" dirty="0" smtClean="0"/>
              <a:t>Pour </a:t>
            </a:r>
            <a:r>
              <a:rPr lang="fr-FR" sz="1800" dirty="0">
                <a:solidFill>
                  <a:srgbClr val="00B0F0"/>
                </a:solidFill>
              </a:rPr>
              <a:t>la voie orale</a:t>
            </a:r>
            <a:r>
              <a:rPr lang="fr-FR" sz="1800" dirty="0"/>
              <a:t>, on estime que c’est </a:t>
            </a:r>
            <a:r>
              <a:rPr lang="fr-FR" sz="1800" dirty="0">
                <a:solidFill>
                  <a:srgbClr val="00B0F0"/>
                </a:solidFill>
              </a:rPr>
              <a:t>la solution</a:t>
            </a:r>
            <a:r>
              <a:rPr lang="fr-FR" sz="1800" dirty="0"/>
              <a:t>, mais des exemples très nombreux montrent que ce n’est pas toujours le cas, ça peut être une suspension ou une émulsion</a:t>
            </a:r>
            <a:r>
              <a:rPr lang="fr-FR" sz="1800" dirty="0" smtClean="0"/>
              <a:t>.</a:t>
            </a:r>
            <a:endParaRPr lang="fr-FR" sz="1800" dirty="0"/>
          </a:p>
          <a:p>
            <a:pPr algn="just"/>
            <a:r>
              <a:rPr lang="fr-FR" sz="1800" dirty="0"/>
              <a:t>La voie rectale, la forme de référence pourrait être </a:t>
            </a:r>
            <a:r>
              <a:rPr lang="fr-FR" sz="1800" dirty="0">
                <a:solidFill>
                  <a:srgbClr val="00B0F0"/>
                </a:solidFill>
              </a:rPr>
              <a:t>une solution </a:t>
            </a:r>
            <a:r>
              <a:rPr lang="fr-FR" sz="1800" dirty="0"/>
              <a:t>administrée par </a:t>
            </a:r>
            <a:r>
              <a:rPr lang="fr-FR" sz="1800" dirty="0">
                <a:solidFill>
                  <a:srgbClr val="00B0F0"/>
                </a:solidFill>
              </a:rPr>
              <a:t>voie rectale</a:t>
            </a:r>
            <a:r>
              <a:rPr lang="fr-FR" sz="1800" dirty="0"/>
              <a:t>.</a:t>
            </a:r>
          </a:p>
          <a:p>
            <a:pPr algn="just">
              <a:buNone/>
            </a:pPr>
            <a:r>
              <a:rPr lang="fr-FR" sz="2400" dirty="0"/>
              <a:t>  </a:t>
            </a:r>
          </a:p>
        </p:txBody>
      </p:sp>
    </p:spTree>
  </p:cSld>
  <p:clrMapOvr>
    <a:masterClrMapping/>
  </p:clrMapOvr>
  <p:transition>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857232"/>
            <a:ext cx="8401080" cy="5786478"/>
          </a:xfrm>
        </p:spPr>
        <p:txBody>
          <a:bodyPr>
            <a:normAutofit/>
          </a:bodyPr>
          <a:lstStyle/>
          <a:p>
            <a:pPr lvl="1" algn="just">
              <a:buNone/>
            </a:pPr>
            <a:r>
              <a:rPr lang="fr-FR" sz="1800" b="1" dirty="0" smtClean="0">
                <a:solidFill>
                  <a:srgbClr val="990033"/>
                </a:solidFill>
              </a:rPr>
              <a:t>la phase pharmacocinétique :</a:t>
            </a:r>
          </a:p>
          <a:p>
            <a:pPr lvl="1" algn="just">
              <a:buNone/>
            </a:pPr>
            <a:r>
              <a:rPr lang="fr-FR" sz="1800" b="1" dirty="0" smtClean="0"/>
              <a:t>l</a:t>
            </a:r>
            <a:r>
              <a:rPr lang="fr-FR" sz="1800" dirty="0" smtClean="0"/>
              <a:t>a pharmacocinétique a pour but d’étudier </a:t>
            </a:r>
            <a:r>
              <a:rPr lang="fr-FR" sz="1800" dirty="0" smtClean="0">
                <a:solidFill>
                  <a:srgbClr val="00B0F0"/>
                </a:solidFill>
              </a:rPr>
              <a:t>le devenir d’un  médicament</a:t>
            </a:r>
          </a:p>
          <a:p>
            <a:pPr lvl="1" algn="just">
              <a:buNone/>
            </a:pPr>
            <a:r>
              <a:rPr lang="fr-FR" sz="1800" dirty="0" smtClean="0">
                <a:solidFill>
                  <a:srgbClr val="00B0F0"/>
                </a:solidFill>
              </a:rPr>
              <a:t>dans l’organisme. </a:t>
            </a:r>
            <a:r>
              <a:rPr lang="fr-FR" sz="1800" dirty="0" smtClean="0"/>
              <a:t>On peut distinguer schématiquement 4 étapes,</a:t>
            </a:r>
          </a:p>
          <a:p>
            <a:pPr lvl="1" algn="just">
              <a:buNone/>
            </a:pPr>
            <a:endParaRPr lang="fr-FR" sz="1800" dirty="0" smtClean="0"/>
          </a:p>
          <a:p>
            <a:pPr lvl="0" algn="just">
              <a:buFont typeface="Wingdings" pitchFamily="2" charset="2"/>
              <a:buChar char="Ø"/>
            </a:pPr>
            <a:r>
              <a:rPr lang="fr-FR" sz="1800" b="1" i="1" dirty="0" smtClean="0">
                <a:solidFill>
                  <a:schemeClr val="accent1">
                    <a:lumMod val="75000"/>
                  </a:schemeClr>
                </a:solidFill>
              </a:rPr>
              <a:t>son absorption :</a:t>
            </a:r>
            <a:r>
              <a:rPr lang="fr-FR" sz="1800" dirty="0" smtClean="0">
                <a:solidFill>
                  <a:schemeClr val="accent1">
                    <a:lumMod val="75000"/>
                  </a:schemeClr>
                </a:solidFill>
              </a:rPr>
              <a:t>  </a:t>
            </a:r>
            <a:r>
              <a:rPr lang="fr-FR" sz="1800" dirty="0" smtClean="0"/>
              <a:t>le médicament inchangé passe de son site d’administration à </a:t>
            </a:r>
            <a:r>
              <a:rPr lang="fr-FR" sz="1800" dirty="0" smtClean="0">
                <a:solidFill>
                  <a:srgbClr val="00B0F0"/>
                </a:solidFill>
              </a:rPr>
              <a:t>la circulation générale.</a:t>
            </a:r>
          </a:p>
          <a:p>
            <a:pPr lvl="0" algn="just">
              <a:buFont typeface="Wingdings" pitchFamily="2" charset="2"/>
              <a:buChar char="Ø"/>
            </a:pPr>
            <a:endParaRPr lang="fr-FR" sz="1800" dirty="0" smtClean="0"/>
          </a:p>
          <a:p>
            <a:pPr algn="just">
              <a:buFont typeface="Wingdings" pitchFamily="2" charset="2"/>
              <a:buChar char="Ø"/>
            </a:pPr>
            <a:r>
              <a:rPr lang="fr-FR" sz="1800" b="1" i="1" dirty="0" smtClean="0">
                <a:solidFill>
                  <a:schemeClr val="accent1">
                    <a:lumMod val="75000"/>
                  </a:schemeClr>
                </a:solidFill>
              </a:rPr>
              <a:t>sa diffusion dans l’organisme:</a:t>
            </a:r>
            <a:r>
              <a:rPr lang="fr-FR" sz="1800" b="1" dirty="0" smtClean="0">
                <a:solidFill>
                  <a:schemeClr val="accent1">
                    <a:lumMod val="75000"/>
                  </a:schemeClr>
                </a:solidFill>
              </a:rPr>
              <a:t> </a:t>
            </a:r>
            <a:r>
              <a:rPr lang="fr-FR" sz="1800" dirty="0" smtClean="0">
                <a:solidFill>
                  <a:schemeClr val="accent1">
                    <a:lumMod val="75000"/>
                  </a:schemeClr>
                </a:solidFill>
              </a:rPr>
              <a:t> </a:t>
            </a:r>
            <a:r>
              <a:rPr lang="fr-FR" sz="1800" dirty="0" smtClean="0"/>
              <a:t>la répartition dans l’ensemble des tissus et organes des principes actifs à partir du sang et en particulier dans </a:t>
            </a:r>
            <a:r>
              <a:rPr lang="fr-FR" sz="1800" dirty="0" smtClean="0">
                <a:solidFill>
                  <a:srgbClr val="00B0F0"/>
                </a:solidFill>
              </a:rPr>
              <a:t>les tissus cibles pour obtenir l’effet thérapeutique.</a:t>
            </a:r>
          </a:p>
          <a:p>
            <a:pPr algn="just">
              <a:buFont typeface="Wingdings" pitchFamily="2" charset="2"/>
              <a:buChar char="Ø"/>
            </a:pPr>
            <a:endParaRPr lang="fr-FR" sz="1800" dirty="0" smtClean="0"/>
          </a:p>
          <a:p>
            <a:pPr algn="just">
              <a:buFont typeface="Wingdings" pitchFamily="2" charset="2"/>
              <a:buChar char="Ø"/>
            </a:pPr>
            <a:r>
              <a:rPr lang="fr-FR" sz="1800" b="1" i="1" dirty="0" smtClean="0">
                <a:solidFill>
                  <a:schemeClr val="accent1">
                    <a:lumMod val="75000"/>
                  </a:schemeClr>
                </a:solidFill>
              </a:rPr>
              <a:t>son métabolisme:</a:t>
            </a:r>
            <a:r>
              <a:rPr lang="fr-FR" sz="1800" dirty="0" smtClean="0">
                <a:solidFill>
                  <a:schemeClr val="accent1">
                    <a:lumMod val="75000"/>
                  </a:schemeClr>
                </a:solidFill>
              </a:rPr>
              <a:t> </a:t>
            </a:r>
            <a:r>
              <a:rPr lang="fr-FR" sz="1800" dirty="0" smtClean="0"/>
              <a:t>la  biotransformations imposés au principe actif, il aboutit  à  des métabolites actifs ou inactifs.</a:t>
            </a:r>
          </a:p>
          <a:p>
            <a:pPr algn="just">
              <a:buFont typeface="Wingdings" pitchFamily="2" charset="2"/>
              <a:buChar char="Ø"/>
            </a:pPr>
            <a:endParaRPr lang="fr-FR" sz="1800" dirty="0" smtClean="0"/>
          </a:p>
          <a:p>
            <a:pPr algn="just">
              <a:buFont typeface="Wingdings" pitchFamily="2" charset="2"/>
              <a:buChar char="Ø"/>
            </a:pPr>
            <a:r>
              <a:rPr lang="fr-FR" sz="1800" b="1" i="1" dirty="0" smtClean="0">
                <a:solidFill>
                  <a:schemeClr val="accent1">
                    <a:lumMod val="75000"/>
                  </a:schemeClr>
                </a:solidFill>
              </a:rPr>
              <a:t>son élimination de l’organisme:</a:t>
            </a:r>
            <a:r>
              <a:rPr lang="fr-FR" sz="1800" b="1" dirty="0" smtClean="0">
                <a:solidFill>
                  <a:schemeClr val="accent1">
                    <a:lumMod val="75000"/>
                  </a:schemeClr>
                </a:solidFill>
              </a:rPr>
              <a:t> </a:t>
            </a:r>
            <a:r>
              <a:rPr lang="fr-FR" sz="1800" dirty="0" smtClean="0"/>
              <a:t>de la substance active transformée par le</a:t>
            </a:r>
            <a:r>
              <a:rPr lang="fr-FR" sz="1800" b="1" dirty="0" smtClean="0"/>
              <a:t> </a:t>
            </a:r>
            <a:r>
              <a:rPr lang="fr-FR" sz="1800" dirty="0" smtClean="0"/>
              <a:t>métabolites en </a:t>
            </a:r>
            <a:r>
              <a:rPr lang="fr-FR" sz="1800" dirty="0" smtClean="0">
                <a:solidFill>
                  <a:srgbClr val="00B0F0"/>
                </a:solidFill>
              </a:rPr>
              <a:t>molécules plus hydrosolubles ou plus polaires</a:t>
            </a:r>
            <a:r>
              <a:rPr lang="fr-FR" sz="1800" dirty="0" smtClean="0"/>
              <a:t>,  par diverses voies dont la plus importante est la voie urinaire. </a:t>
            </a:r>
          </a:p>
          <a:p>
            <a:pPr algn="just">
              <a:buFont typeface="Wingdings" pitchFamily="2" charset="2"/>
              <a:buChar char="Ø"/>
            </a:pPr>
            <a:endParaRPr lang="fr-FR" sz="2000" dirty="0" smtClean="0"/>
          </a:p>
          <a:p>
            <a:pPr lvl="1" algn="just">
              <a:buNone/>
            </a:pPr>
            <a:endParaRPr lang="fr-FR" dirty="0"/>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fontScale="90000"/>
          </a:bodyPr>
          <a:lstStyle/>
          <a:p>
            <a:r>
              <a:rPr lang="fr-FR" dirty="0" smtClean="0">
                <a:solidFill>
                  <a:srgbClr val="FFC000"/>
                </a:solidFill>
              </a:rPr>
              <a:t/>
            </a:r>
            <a:br>
              <a:rPr lang="fr-FR" dirty="0" smtClean="0">
                <a:solidFill>
                  <a:srgbClr val="FFC000"/>
                </a:solidFill>
              </a:rPr>
            </a:br>
            <a:r>
              <a:rPr lang="fr-FR" dirty="0" smtClean="0">
                <a:solidFill>
                  <a:srgbClr val="FFC000"/>
                </a:solidFill>
              </a:rPr>
              <a:t> </a:t>
            </a:r>
            <a:endParaRPr lang="fr-FR" dirty="0">
              <a:solidFill>
                <a:srgbClr val="FFC000"/>
              </a:solidFill>
            </a:endParaRPr>
          </a:p>
        </p:txBody>
      </p:sp>
      <p:sp>
        <p:nvSpPr>
          <p:cNvPr id="3" name="Espace réservé du contenu 2"/>
          <p:cNvSpPr>
            <a:spLocks noGrp="1"/>
          </p:cNvSpPr>
          <p:nvPr>
            <p:ph idx="1"/>
          </p:nvPr>
        </p:nvSpPr>
        <p:spPr>
          <a:xfrm>
            <a:off x="395536" y="1025352"/>
            <a:ext cx="8229600" cy="5546920"/>
          </a:xfrm>
        </p:spPr>
        <p:txBody>
          <a:bodyPr>
            <a:normAutofit/>
          </a:bodyPr>
          <a:lstStyle/>
          <a:p>
            <a:pPr algn="just">
              <a:buNone/>
            </a:pPr>
            <a:r>
              <a:rPr lang="fr-FR" sz="1800" b="1" u="sng" dirty="0" smtClean="0">
                <a:solidFill>
                  <a:schemeClr val="accent1">
                    <a:lumMod val="75000"/>
                  </a:schemeClr>
                </a:solidFill>
              </a:rPr>
              <a:t>V- Etablissement d’un protocole de biodisponibilité :</a:t>
            </a:r>
            <a:r>
              <a:rPr lang="fr-FR" sz="1800" b="1" dirty="0" smtClean="0">
                <a:solidFill>
                  <a:srgbClr val="FFC000"/>
                </a:solidFill>
              </a:rPr>
              <a:t> </a:t>
            </a:r>
          </a:p>
          <a:p>
            <a:pPr algn="just">
              <a:buNone/>
            </a:pPr>
            <a:r>
              <a:rPr lang="fr-FR" sz="1800" b="1" dirty="0" smtClean="0">
                <a:solidFill>
                  <a:srgbClr val="FFC000"/>
                </a:solidFill>
              </a:rPr>
              <a:t>    </a:t>
            </a:r>
            <a:r>
              <a:rPr lang="fr-FR" sz="1800" dirty="0" smtClean="0"/>
              <a:t>La </a:t>
            </a:r>
            <a:r>
              <a:rPr lang="fr-FR" sz="1800" dirty="0"/>
              <a:t>détermination de la biodisponibilité va exiger des protocoles précis en fonction des buts à atteindre,  La biodisponibilité peut être évaluée en dosant </a:t>
            </a:r>
            <a:r>
              <a:rPr lang="fr-FR" sz="1800" dirty="0" smtClean="0"/>
              <a:t>:</a:t>
            </a:r>
          </a:p>
          <a:p>
            <a:pPr lvl="0" algn="just">
              <a:buFont typeface="Wingdings" pitchFamily="2" charset="2"/>
              <a:buChar char="ü"/>
            </a:pPr>
            <a:r>
              <a:rPr lang="fr-FR" sz="1800" dirty="0" smtClean="0"/>
              <a:t>le </a:t>
            </a:r>
            <a:r>
              <a:rPr lang="fr-FR" sz="1800" dirty="0"/>
              <a:t>PA dans le plasma, la salive, les urines ou tout autre liquide biologique adéquat ;</a:t>
            </a:r>
          </a:p>
          <a:p>
            <a:pPr lvl="0" algn="just">
              <a:buFont typeface="Wingdings" pitchFamily="2" charset="2"/>
              <a:buChar char="ü"/>
            </a:pPr>
            <a:r>
              <a:rPr lang="fr-FR" sz="1800" dirty="0"/>
              <a:t>le PA inchangé ;</a:t>
            </a:r>
          </a:p>
          <a:p>
            <a:pPr lvl="0" algn="just">
              <a:buFont typeface="Wingdings" pitchFamily="2" charset="2"/>
              <a:buChar char="ü"/>
            </a:pPr>
            <a:r>
              <a:rPr lang="fr-FR" sz="1800" dirty="0"/>
              <a:t>le principal métabolite, ou les deux, après administration unique </a:t>
            </a:r>
            <a:r>
              <a:rPr lang="fr-FR" sz="1800" dirty="0" smtClean="0"/>
              <a:t>; après </a:t>
            </a:r>
            <a:r>
              <a:rPr lang="fr-FR" sz="1800" dirty="0"/>
              <a:t>administration répétée, ou les deux à la fois</a:t>
            </a:r>
            <a:r>
              <a:rPr lang="fr-FR" sz="1800" dirty="0" smtClean="0"/>
              <a:t>.</a:t>
            </a:r>
            <a:r>
              <a:rPr lang="fr-FR" sz="1800" dirty="0"/>
              <a:t> </a:t>
            </a:r>
            <a:endParaRPr lang="fr-FR" sz="1800" dirty="0" smtClean="0"/>
          </a:p>
          <a:p>
            <a:pPr algn="just">
              <a:buFont typeface="Wingdings" pitchFamily="2" charset="2"/>
              <a:buChar char="Ø"/>
            </a:pPr>
            <a:r>
              <a:rPr lang="fr-FR" sz="1800" dirty="0" smtClean="0">
                <a:solidFill>
                  <a:srgbClr val="C00000"/>
                </a:solidFill>
              </a:rPr>
              <a:t>L’établissement du protocole repose sur trois points: </a:t>
            </a:r>
            <a:endParaRPr lang="fr-FR" sz="1800" dirty="0" smtClean="0"/>
          </a:p>
          <a:p>
            <a:pPr lvl="0" algn="just">
              <a:buNone/>
            </a:pPr>
            <a:r>
              <a:rPr lang="fr-FR" sz="1800" dirty="0" smtClean="0"/>
              <a:t>       1-le choix des sujets ;</a:t>
            </a:r>
          </a:p>
          <a:p>
            <a:pPr lvl="0" algn="just">
              <a:buNone/>
            </a:pPr>
            <a:r>
              <a:rPr lang="fr-FR" sz="1800" dirty="0" smtClean="0"/>
              <a:t>      2-la méthode de dosage du PA </a:t>
            </a:r>
          </a:p>
          <a:p>
            <a:pPr lvl="0" algn="just">
              <a:buNone/>
            </a:pPr>
            <a:r>
              <a:rPr lang="fr-FR" sz="1800" dirty="0" smtClean="0"/>
              <a:t>      3-les  conditions  </a:t>
            </a:r>
            <a:r>
              <a:rPr lang="fr-FR" sz="1800" dirty="0" err="1" smtClean="0"/>
              <a:t>experimentales</a:t>
            </a:r>
            <a:endParaRPr lang="fr-FR" sz="1800" dirty="0" smtClean="0"/>
          </a:p>
          <a:p>
            <a:pPr algn="just">
              <a:buNone/>
            </a:pPr>
            <a:endParaRPr lang="fr-FR" sz="2400" dirty="0"/>
          </a:p>
        </p:txBody>
      </p:sp>
    </p:spTree>
  </p:cSld>
  <p:clrMapOvr>
    <a:masterClrMapping/>
  </p:clrMapOvr>
  <p:transition>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808138"/>
          </a:xfrm>
        </p:spPr>
        <p:txBody>
          <a:bodyPr>
            <a:normAutofit/>
          </a:bodyPr>
          <a:lstStyle/>
          <a:p>
            <a:pPr>
              <a:buNone/>
            </a:pPr>
            <a:r>
              <a:rPr lang="fr-FR" sz="1800" b="1" dirty="0" smtClean="0">
                <a:solidFill>
                  <a:srgbClr val="C00000"/>
                </a:solidFill>
              </a:rPr>
              <a:t>1- </a:t>
            </a:r>
            <a:r>
              <a:rPr lang="fr-FR" sz="1800" b="1" dirty="0">
                <a:solidFill>
                  <a:srgbClr val="C00000"/>
                </a:solidFill>
              </a:rPr>
              <a:t>le choix des sujets </a:t>
            </a:r>
            <a:r>
              <a:rPr lang="fr-FR" sz="1800" b="1" dirty="0" smtClean="0">
                <a:solidFill>
                  <a:srgbClr val="C00000"/>
                </a:solidFill>
              </a:rPr>
              <a:t>:</a:t>
            </a:r>
            <a:endParaRPr lang="fr-FR" sz="1800" dirty="0"/>
          </a:p>
          <a:p>
            <a:pPr algn="just">
              <a:buNone/>
            </a:pPr>
            <a:r>
              <a:rPr lang="fr-FR" sz="1800" dirty="0"/>
              <a:t>Chaque sujet doit en principe recevoir toutes les formes </a:t>
            </a:r>
            <a:r>
              <a:rPr lang="fr-FR" sz="1800" dirty="0" smtClean="0"/>
              <a:t>étudier  </a:t>
            </a:r>
          </a:p>
          <a:p>
            <a:pPr algn="just">
              <a:buNone/>
            </a:pPr>
            <a:endParaRPr lang="fr-FR" sz="1800" dirty="0"/>
          </a:p>
          <a:p>
            <a:pPr lvl="1" algn="just">
              <a:buFont typeface="Wingdings" pitchFamily="2" charset="2"/>
              <a:buChar char="ü"/>
            </a:pPr>
            <a:r>
              <a:rPr lang="fr-FR" sz="1800" b="1" dirty="0">
                <a:solidFill>
                  <a:srgbClr val="00B050"/>
                </a:solidFill>
              </a:rPr>
              <a:t>Age des sujets </a:t>
            </a:r>
            <a:r>
              <a:rPr lang="fr-FR" sz="1800" dirty="0">
                <a:solidFill>
                  <a:srgbClr val="00B050"/>
                </a:solidFill>
              </a:rPr>
              <a:t>: </a:t>
            </a:r>
            <a:r>
              <a:rPr lang="fr-FR" sz="1800" dirty="0" smtClean="0">
                <a:solidFill>
                  <a:srgbClr val="00B050"/>
                </a:solidFill>
              </a:rPr>
              <a:t> </a:t>
            </a:r>
            <a:r>
              <a:rPr lang="fr-FR" sz="1800" dirty="0" smtClean="0"/>
              <a:t>un </a:t>
            </a:r>
            <a:r>
              <a:rPr lang="fr-FR" sz="1800" dirty="0"/>
              <a:t>écart qui doit être le plus étroit possible.  </a:t>
            </a:r>
            <a:endParaRPr lang="fr-FR" sz="1800" dirty="0" smtClean="0">
              <a:solidFill>
                <a:srgbClr val="00B050"/>
              </a:solidFill>
            </a:endParaRPr>
          </a:p>
          <a:p>
            <a:pPr lvl="1" algn="just">
              <a:buFont typeface="Wingdings" pitchFamily="2" charset="2"/>
              <a:buChar char="ü"/>
            </a:pPr>
            <a:r>
              <a:rPr lang="fr-FR" sz="1800" b="1" dirty="0" smtClean="0">
                <a:solidFill>
                  <a:srgbClr val="00B050"/>
                </a:solidFill>
              </a:rPr>
              <a:t>Activité</a:t>
            </a:r>
            <a:r>
              <a:rPr lang="fr-FR" sz="1800" b="1" dirty="0">
                <a:solidFill>
                  <a:srgbClr val="00B050"/>
                </a:solidFill>
              </a:rPr>
              <a:t> :</a:t>
            </a:r>
            <a:r>
              <a:rPr lang="fr-FR" sz="1800" dirty="0">
                <a:solidFill>
                  <a:srgbClr val="00B050"/>
                </a:solidFill>
              </a:rPr>
              <a:t> </a:t>
            </a:r>
            <a:r>
              <a:rPr lang="fr-FR" sz="1800" dirty="0" smtClean="0">
                <a:solidFill>
                  <a:srgbClr val="00B050"/>
                </a:solidFill>
              </a:rPr>
              <a:t> </a:t>
            </a:r>
            <a:r>
              <a:rPr lang="fr-FR" sz="1800" dirty="0"/>
              <a:t>établir les règles d’activité physique des sujets </a:t>
            </a:r>
            <a:r>
              <a:rPr lang="fr-FR" sz="1800" dirty="0" smtClean="0"/>
              <a:t>,aussi préciser </a:t>
            </a:r>
            <a:r>
              <a:rPr lang="fr-FR" sz="1800" dirty="0"/>
              <a:t>dans quelle position ils doivent rester un maximum de temps : debout, assis ou couchés.</a:t>
            </a:r>
          </a:p>
          <a:p>
            <a:pPr lvl="1" algn="just">
              <a:buFont typeface="Wingdings" pitchFamily="2" charset="2"/>
              <a:buChar char="ü"/>
            </a:pPr>
            <a:r>
              <a:rPr lang="fr-FR" sz="1800" b="1" dirty="0" smtClean="0">
                <a:solidFill>
                  <a:srgbClr val="00B050"/>
                </a:solidFill>
              </a:rPr>
              <a:t>Sexe :</a:t>
            </a:r>
            <a:r>
              <a:rPr lang="fr-FR" sz="1800" dirty="0" smtClean="0">
                <a:solidFill>
                  <a:srgbClr val="00B050"/>
                </a:solidFill>
              </a:rPr>
              <a:t>  </a:t>
            </a:r>
            <a:r>
              <a:rPr lang="fr-FR" sz="1800" dirty="0" smtClean="0"/>
              <a:t>préférable de choisir des sujets de même sexe, mais si l’on décide de sélectionner des sujets des deux sexes, il faut une grande population.</a:t>
            </a:r>
            <a:r>
              <a:rPr lang="fr-FR" sz="1800" b="1" dirty="0" smtClean="0">
                <a:solidFill>
                  <a:srgbClr val="FFFF00"/>
                </a:solidFill>
              </a:rPr>
              <a:t> </a:t>
            </a:r>
          </a:p>
          <a:p>
            <a:pPr lvl="1" algn="just">
              <a:buFont typeface="Wingdings" pitchFamily="2" charset="2"/>
              <a:buChar char="ü"/>
            </a:pPr>
            <a:r>
              <a:rPr lang="fr-FR" sz="1800" b="1" dirty="0" smtClean="0">
                <a:solidFill>
                  <a:srgbClr val="00B050"/>
                </a:solidFill>
              </a:rPr>
              <a:t>Etat de santé :</a:t>
            </a:r>
            <a:r>
              <a:rPr lang="fr-FR" sz="1800" dirty="0" smtClean="0">
                <a:solidFill>
                  <a:srgbClr val="00B050"/>
                </a:solidFill>
              </a:rPr>
              <a:t> </a:t>
            </a:r>
            <a:r>
              <a:rPr lang="fr-FR" sz="1800" dirty="0" smtClean="0"/>
              <a:t>le choix des sujets sains, dont l’état de santé sera vérifié par un examen médical, ainsi que par une série de contrôles biologiques.</a:t>
            </a:r>
          </a:p>
          <a:p>
            <a:pPr lvl="1" algn="just">
              <a:buFont typeface="Wingdings" pitchFamily="2" charset="2"/>
              <a:buChar char="ü"/>
            </a:pPr>
            <a:r>
              <a:rPr lang="fr-FR" sz="1800" b="1" dirty="0" smtClean="0">
                <a:solidFill>
                  <a:srgbClr val="00B050"/>
                </a:solidFill>
              </a:rPr>
              <a:t>Poids :</a:t>
            </a:r>
            <a:r>
              <a:rPr lang="fr-FR" sz="1800" dirty="0" smtClean="0">
                <a:solidFill>
                  <a:srgbClr val="00B050"/>
                </a:solidFill>
              </a:rPr>
              <a:t> </a:t>
            </a:r>
            <a:r>
              <a:rPr lang="fr-FR" sz="1800" dirty="0" smtClean="0"/>
              <a:t>pour les sujets de même sexe, il est le plus souvent recommandé que leurs poids soient égaux ou  les limites les plus étroites possibles.</a:t>
            </a:r>
          </a:p>
          <a:p>
            <a:pPr lvl="1" algn="just">
              <a:buFont typeface="Wingdings" pitchFamily="2" charset="2"/>
              <a:buChar char="ü"/>
            </a:pPr>
            <a:r>
              <a:rPr lang="fr-FR" sz="1800" b="1" dirty="0" smtClean="0">
                <a:solidFill>
                  <a:srgbClr val="00B050"/>
                </a:solidFill>
              </a:rPr>
              <a:t>Race :</a:t>
            </a:r>
            <a:r>
              <a:rPr lang="fr-FR" sz="1800" dirty="0" smtClean="0">
                <a:solidFill>
                  <a:srgbClr val="00B050"/>
                </a:solidFill>
              </a:rPr>
              <a:t> </a:t>
            </a:r>
            <a:r>
              <a:rPr lang="fr-FR" sz="1800" dirty="0" smtClean="0"/>
              <a:t>préférable de sélectionner des sujets de même race.</a:t>
            </a:r>
            <a:r>
              <a:rPr lang="fr-FR" sz="2000" dirty="0" smtClean="0"/>
              <a:t> </a:t>
            </a:r>
          </a:p>
          <a:p>
            <a:pPr lvl="1" algn="just">
              <a:buFont typeface="Wingdings" pitchFamily="2" charset="2"/>
              <a:buChar char="ü"/>
            </a:pPr>
            <a:endParaRPr lang="fr-FR" sz="2000" dirty="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928670"/>
            <a:ext cx="8229600" cy="5269501"/>
          </a:xfrm>
        </p:spPr>
        <p:txBody>
          <a:bodyPr>
            <a:normAutofit/>
          </a:bodyPr>
          <a:lstStyle/>
          <a:p>
            <a:pPr algn="just">
              <a:buNone/>
            </a:pPr>
            <a:r>
              <a:rPr lang="fr-FR" sz="1800" dirty="0" smtClean="0">
                <a:solidFill>
                  <a:srgbClr val="FF0000"/>
                </a:solidFill>
              </a:rPr>
              <a:t> </a:t>
            </a:r>
            <a:r>
              <a:rPr lang="fr-FR" sz="1800" b="1" dirty="0" smtClean="0">
                <a:solidFill>
                  <a:srgbClr val="C00000"/>
                </a:solidFill>
              </a:rPr>
              <a:t>2- la méthode de dosage :</a:t>
            </a:r>
            <a:endParaRPr lang="fr-FR" sz="1800" dirty="0" smtClean="0">
              <a:solidFill>
                <a:srgbClr val="C00000"/>
              </a:solidFill>
            </a:endParaRPr>
          </a:p>
          <a:p>
            <a:pPr algn="just">
              <a:buFont typeface="Wingdings" pitchFamily="2" charset="2"/>
              <a:buChar char="q"/>
            </a:pPr>
            <a:r>
              <a:rPr lang="fr-FR" sz="1800" dirty="0" smtClean="0"/>
              <a:t> En </a:t>
            </a:r>
            <a:r>
              <a:rPr lang="fr-FR" sz="1800" dirty="0"/>
              <a:t>effet, il faut que cette méthode soit particulièrement </a:t>
            </a:r>
            <a:r>
              <a:rPr lang="fr-FR" sz="1800" dirty="0">
                <a:solidFill>
                  <a:srgbClr val="92D050"/>
                </a:solidFill>
              </a:rPr>
              <a:t>sensible</a:t>
            </a:r>
            <a:r>
              <a:rPr lang="fr-FR" sz="1800" dirty="0"/>
              <a:t>, car les taux de PA évalués sont en général extrêmement faibles</a:t>
            </a:r>
            <a:r>
              <a:rPr lang="fr-FR" sz="1800" dirty="0" smtClean="0"/>
              <a:t>,</a:t>
            </a:r>
          </a:p>
          <a:p>
            <a:pPr algn="just">
              <a:buNone/>
            </a:pPr>
            <a:r>
              <a:rPr lang="fr-FR" sz="1800" dirty="0" smtClean="0"/>
              <a:t>    il </a:t>
            </a:r>
            <a:r>
              <a:rPr lang="fr-FR" sz="1800" dirty="0"/>
              <a:t>faut également que cette méthode soit</a:t>
            </a:r>
            <a:r>
              <a:rPr lang="fr-FR" sz="1800" dirty="0">
                <a:solidFill>
                  <a:srgbClr val="92D050"/>
                </a:solidFill>
              </a:rPr>
              <a:t> spécifique </a:t>
            </a:r>
            <a:r>
              <a:rPr lang="fr-FR" sz="1800" dirty="0"/>
              <a:t>du PA inchangé ou de ses </a:t>
            </a:r>
            <a:r>
              <a:rPr lang="fr-FR" sz="1800" dirty="0" smtClean="0"/>
              <a:t>métabolites.</a:t>
            </a:r>
          </a:p>
          <a:p>
            <a:pPr algn="just">
              <a:buFont typeface="Wingdings" pitchFamily="2" charset="2"/>
              <a:buChar char="q"/>
            </a:pPr>
            <a:r>
              <a:rPr lang="fr-FR" sz="1800" dirty="0" smtClean="0"/>
              <a:t>D’une </a:t>
            </a:r>
            <a:r>
              <a:rPr lang="fr-FR" sz="1800" dirty="0"/>
              <a:t>façon générale, il est recommandé d’effectuer au moins </a:t>
            </a:r>
            <a:r>
              <a:rPr lang="fr-FR" sz="1800" dirty="0">
                <a:solidFill>
                  <a:srgbClr val="00B0F0"/>
                </a:solidFill>
              </a:rPr>
              <a:t>deux dosages </a:t>
            </a:r>
            <a:r>
              <a:rPr lang="fr-FR" sz="1800" dirty="0"/>
              <a:t>sur chaque prélèvement, </a:t>
            </a:r>
            <a:r>
              <a:rPr lang="fr-FR" sz="1800" dirty="0">
                <a:solidFill>
                  <a:srgbClr val="00B0F0"/>
                </a:solidFill>
              </a:rPr>
              <a:t>la moyenne </a:t>
            </a:r>
            <a:r>
              <a:rPr lang="fr-FR" sz="1800" dirty="0"/>
              <a:t>de ces deux résultats étant utilisée pour obtenir le résultat </a:t>
            </a:r>
            <a:r>
              <a:rPr lang="fr-FR" sz="1800" dirty="0" smtClean="0"/>
              <a:t>définitif.</a:t>
            </a:r>
          </a:p>
          <a:p>
            <a:pPr algn="just">
              <a:buFont typeface="Wingdings" pitchFamily="2" charset="2"/>
              <a:buChar char="q"/>
            </a:pPr>
            <a:r>
              <a:rPr lang="fr-FR" sz="1800" dirty="0" smtClean="0"/>
              <a:t>Mais </a:t>
            </a:r>
            <a:r>
              <a:rPr lang="fr-FR" sz="1800" dirty="0"/>
              <a:t>si la dispersion est trop grande, il faut réaliser une troisième détermination.                         </a:t>
            </a:r>
          </a:p>
        </p:txBody>
      </p:sp>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6712"/>
            <a:ext cx="8229600" cy="5289451"/>
          </a:xfrm>
        </p:spPr>
        <p:txBody>
          <a:bodyPr>
            <a:normAutofit/>
          </a:bodyPr>
          <a:lstStyle/>
          <a:p>
            <a:pPr algn="just">
              <a:buNone/>
            </a:pPr>
            <a:r>
              <a:rPr lang="fr-FR" sz="1800" dirty="0" smtClean="0">
                <a:solidFill>
                  <a:srgbClr val="C00000"/>
                </a:solidFill>
              </a:rPr>
              <a:t> </a:t>
            </a:r>
            <a:r>
              <a:rPr lang="fr-FR" sz="1800" b="1" dirty="0" smtClean="0">
                <a:solidFill>
                  <a:srgbClr val="C00000"/>
                </a:solidFill>
              </a:rPr>
              <a:t>3- Les conditions expérimentales : </a:t>
            </a:r>
            <a:endParaRPr lang="fr-FR" sz="1800" b="1" dirty="0" smtClean="0">
              <a:solidFill>
                <a:srgbClr val="FFC000"/>
              </a:solidFill>
            </a:endParaRPr>
          </a:p>
          <a:p>
            <a:pPr algn="just">
              <a:buNone/>
            </a:pPr>
            <a:r>
              <a:rPr lang="fr-FR" sz="1800" i="1" u="sng" dirty="0" smtClean="0">
                <a:solidFill>
                  <a:schemeClr val="tx1">
                    <a:lumMod val="85000"/>
                    <a:lumOff val="15000"/>
                  </a:schemeClr>
                </a:solidFill>
              </a:rPr>
              <a:t>3-1  fréquence des prélèvements :</a:t>
            </a:r>
          </a:p>
          <a:p>
            <a:pPr algn="just"/>
            <a:r>
              <a:rPr lang="fr-FR" sz="1800" dirty="0" smtClean="0"/>
              <a:t>Les </a:t>
            </a:r>
            <a:r>
              <a:rPr lang="fr-FR" sz="1800" dirty="0"/>
              <a:t>prélèvements doivent être nombreux, à la fois </a:t>
            </a:r>
            <a:r>
              <a:rPr lang="fr-FR" sz="1800" dirty="0">
                <a:solidFill>
                  <a:srgbClr val="00B0F0"/>
                </a:solidFill>
              </a:rPr>
              <a:t>précoces et tardifs. </a:t>
            </a:r>
            <a:r>
              <a:rPr lang="fr-FR" sz="1800" dirty="0"/>
              <a:t>Il est en effet très important </a:t>
            </a:r>
            <a:r>
              <a:rPr lang="fr-FR" sz="1800" u="sng" dirty="0"/>
              <a:t>d’encadrer le pic de concentration maximale</a:t>
            </a:r>
            <a:r>
              <a:rPr lang="fr-FR" sz="1800" u="sng" dirty="0" smtClean="0"/>
              <a:t>.</a:t>
            </a:r>
          </a:p>
          <a:p>
            <a:pPr algn="just"/>
            <a:r>
              <a:rPr lang="fr-FR" sz="1800" dirty="0" smtClean="0"/>
              <a:t> </a:t>
            </a:r>
            <a:r>
              <a:rPr lang="fr-FR" sz="1800" dirty="0"/>
              <a:t>04 prélèvements au mois doivent être réalisés </a:t>
            </a:r>
            <a:r>
              <a:rPr lang="fr-FR" sz="1800" dirty="0">
                <a:solidFill>
                  <a:srgbClr val="00B0F0"/>
                </a:solidFill>
              </a:rPr>
              <a:t>avant la C max </a:t>
            </a:r>
          </a:p>
          <a:p>
            <a:pPr algn="just"/>
            <a:r>
              <a:rPr lang="fr-FR" sz="1800" dirty="0" smtClean="0"/>
              <a:t> </a:t>
            </a:r>
            <a:r>
              <a:rPr lang="fr-FR" sz="1800" dirty="0">
                <a:solidFill>
                  <a:srgbClr val="00B0F0"/>
                </a:solidFill>
              </a:rPr>
              <a:t>08 après, </a:t>
            </a:r>
            <a:r>
              <a:rPr lang="fr-FR" sz="1800" dirty="0"/>
              <a:t>pour permettre d’une part la détermination de la constante de </a:t>
            </a:r>
            <a:r>
              <a:rPr lang="fr-FR" sz="1800" dirty="0">
                <a:solidFill>
                  <a:srgbClr val="92D050"/>
                </a:solidFill>
              </a:rPr>
              <a:t>vitesse </a:t>
            </a:r>
            <a:r>
              <a:rPr lang="fr-FR" sz="1800" dirty="0">
                <a:solidFill>
                  <a:srgbClr val="00B050"/>
                </a:solidFill>
              </a:rPr>
              <a:t>de biodisponibilité </a:t>
            </a:r>
            <a:r>
              <a:rPr lang="fr-FR" sz="1800" dirty="0"/>
              <a:t>et, d’autre part la constante de </a:t>
            </a:r>
            <a:r>
              <a:rPr lang="fr-FR" sz="1800" dirty="0">
                <a:solidFill>
                  <a:srgbClr val="00B050"/>
                </a:solidFill>
              </a:rPr>
              <a:t>vitesse d’élimination. </a:t>
            </a:r>
            <a:endParaRPr lang="fr-FR" sz="1800" dirty="0" smtClean="0">
              <a:solidFill>
                <a:srgbClr val="00B050"/>
              </a:solidFill>
            </a:endParaRPr>
          </a:p>
          <a:p>
            <a:pPr algn="just"/>
            <a:endParaRPr lang="fr-FR" sz="1800" dirty="0">
              <a:solidFill>
                <a:srgbClr val="00B050"/>
              </a:solidFill>
            </a:endParaRPr>
          </a:p>
          <a:p>
            <a:pPr>
              <a:buNone/>
            </a:pPr>
            <a:r>
              <a:rPr lang="fr-FR" sz="1800" i="1" u="sng" dirty="0" smtClean="0">
                <a:solidFill>
                  <a:schemeClr val="tx1">
                    <a:lumMod val="85000"/>
                    <a:lumOff val="15000"/>
                  </a:schemeClr>
                </a:solidFill>
              </a:rPr>
              <a:t> 3-2  durée des prélèvements :</a:t>
            </a:r>
          </a:p>
          <a:p>
            <a:pPr>
              <a:buNone/>
            </a:pPr>
            <a:r>
              <a:rPr lang="fr-FR" sz="1800" dirty="0" smtClean="0"/>
              <a:t>S’il </a:t>
            </a:r>
            <a:r>
              <a:rPr lang="fr-FR" sz="1800" dirty="0"/>
              <a:t>s’agit d’un essai avec une </a:t>
            </a:r>
            <a:r>
              <a:rPr lang="fr-FR" sz="1800" dirty="0" smtClean="0"/>
              <a:t>prise </a:t>
            </a:r>
            <a:r>
              <a:rPr lang="fr-FR" sz="1800" dirty="0"/>
              <a:t>de dose unique</a:t>
            </a:r>
            <a:r>
              <a:rPr lang="fr-FR" sz="1800" dirty="0" smtClean="0"/>
              <a:t>,</a:t>
            </a:r>
          </a:p>
          <a:p>
            <a:r>
              <a:rPr lang="fr-FR" sz="1800" dirty="0" smtClean="0"/>
              <a:t> </a:t>
            </a:r>
            <a:r>
              <a:rPr lang="fr-FR" sz="1800" dirty="0"/>
              <a:t>la durée des prélèvements, fonction de la demi vie du produit, s’étend en général s</a:t>
            </a:r>
            <a:r>
              <a:rPr lang="fr-FR" sz="1800" dirty="0">
                <a:solidFill>
                  <a:srgbClr val="00B050"/>
                </a:solidFill>
              </a:rPr>
              <a:t>ur 24 à 36 heures.</a:t>
            </a:r>
          </a:p>
          <a:p>
            <a:pPr>
              <a:buNone/>
            </a:pPr>
            <a:r>
              <a:rPr lang="fr-FR" sz="2400" dirty="0"/>
              <a:t> </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29600" cy="5483245"/>
          </a:xfrm>
        </p:spPr>
        <p:txBody>
          <a:bodyPr>
            <a:noAutofit/>
          </a:bodyPr>
          <a:lstStyle/>
          <a:p>
            <a:pPr algn="just">
              <a:buNone/>
            </a:pPr>
            <a:endParaRPr lang="fr-FR" sz="1800" i="1" u="sng" dirty="0" smtClean="0">
              <a:solidFill>
                <a:schemeClr val="tx1">
                  <a:lumMod val="85000"/>
                  <a:lumOff val="15000"/>
                </a:schemeClr>
              </a:solidFill>
            </a:endParaRPr>
          </a:p>
          <a:p>
            <a:pPr algn="just">
              <a:buNone/>
            </a:pPr>
            <a:r>
              <a:rPr lang="fr-FR" sz="1800" i="1" u="sng" dirty="0" smtClean="0">
                <a:solidFill>
                  <a:schemeClr val="tx1">
                    <a:lumMod val="85000"/>
                    <a:lumOff val="15000"/>
                  </a:schemeClr>
                </a:solidFill>
              </a:rPr>
              <a:t>3-3  essai croisé ou non croisé :</a:t>
            </a:r>
          </a:p>
          <a:p>
            <a:pPr algn="just">
              <a:buFont typeface="Wingdings" pitchFamily="2" charset="2"/>
              <a:buChar char="ü"/>
            </a:pPr>
            <a:r>
              <a:rPr lang="fr-FR" sz="1800" dirty="0" smtClean="0">
                <a:solidFill>
                  <a:schemeClr val="tx1">
                    <a:lumMod val="85000"/>
                    <a:lumOff val="15000"/>
                  </a:schemeClr>
                </a:solidFill>
              </a:rPr>
              <a:t>pour </a:t>
            </a:r>
            <a:r>
              <a:rPr lang="fr-FR" sz="1800" dirty="0">
                <a:solidFill>
                  <a:schemeClr val="tx1">
                    <a:lumMod val="85000"/>
                    <a:lumOff val="15000"/>
                  </a:schemeClr>
                </a:solidFill>
              </a:rPr>
              <a:t>réduire </a:t>
            </a:r>
            <a:r>
              <a:rPr lang="fr-FR" sz="1800" dirty="0">
                <a:solidFill>
                  <a:srgbClr val="00B050"/>
                </a:solidFill>
              </a:rPr>
              <a:t>la variabilité inter et intra sujets</a:t>
            </a:r>
            <a:r>
              <a:rPr lang="fr-FR" sz="1800" dirty="0">
                <a:solidFill>
                  <a:schemeClr val="tx1">
                    <a:lumMod val="85000"/>
                    <a:lumOff val="15000"/>
                  </a:schemeClr>
                </a:solidFill>
              </a:rPr>
              <a:t>, le croisement des administrations est </a:t>
            </a:r>
            <a:r>
              <a:rPr lang="fr-FR" sz="1800" dirty="0" smtClean="0">
                <a:solidFill>
                  <a:schemeClr val="tx1">
                    <a:lumMod val="85000"/>
                    <a:lumOff val="15000"/>
                  </a:schemeClr>
                </a:solidFill>
              </a:rPr>
              <a:t>indispensable.</a:t>
            </a:r>
          </a:p>
          <a:p>
            <a:pPr algn="just">
              <a:buFont typeface="Wingdings" pitchFamily="2" charset="2"/>
              <a:buChar char="ü"/>
            </a:pPr>
            <a:r>
              <a:rPr lang="fr-FR" sz="1800" dirty="0" smtClean="0">
                <a:solidFill>
                  <a:schemeClr val="tx1">
                    <a:lumMod val="85000"/>
                    <a:lumOff val="15000"/>
                  </a:schemeClr>
                </a:solidFill>
              </a:rPr>
              <a:t>Le </a:t>
            </a:r>
            <a:r>
              <a:rPr lang="fr-FR" sz="1800" dirty="0">
                <a:solidFill>
                  <a:schemeClr val="tx1">
                    <a:lumMod val="85000"/>
                    <a:lumOff val="15000"/>
                  </a:schemeClr>
                </a:solidFill>
              </a:rPr>
              <a:t>croisement nécessaire pour une </a:t>
            </a:r>
            <a:r>
              <a:rPr lang="fr-FR" sz="1800" dirty="0">
                <a:solidFill>
                  <a:srgbClr val="00B050"/>
                </a:solidFill>
              </a:rPr>
              <a:t>bonne interprétation </a:t>
            </a:r>
            <a:r>
              <a:rPr lang="fr-FR" sz="1800" dirty="0">
                <a:solidFill>
                  <a:schemeClr val="tx1">
                    <a:lumMod val="85000"/>
                    <a:lumOff val="15000"/>
                  </a:schemeClr>
                </a:solidFill>
              </a:rPr>
              <a:t>doit être réalisé après </a:t>
            </a:r>
            <a:r>
              <a:rPr lang="fr-FR" sz="1800" dirty="0">
                <a:solidFill>
                  <a:srgbClr val="00B050"/>
                </a:solidFill>
              </a:rPr>
              <a:t>un délai supérieur à six demi vies</a:t>
            </a:r>
            <a:r>
              <a:rPr lang="fr-FR" sz="1800" dirty="0">
                <a:solidFill>
                  <a:schemeClr val="tx1">
                    <a:lumMod val="85000"/>
                    <a:lumOff val="15000"/>
                  </a:schemeClr>
                </a:solidFill>
              </a:rPr>
              <a:t>, pour éviter la rémanence (ou les inductions enzymatiques</a:t>
            </a:r>
            <a:r>
              <a:rPr lang="fr-FR" sz="1800" dirty="0" smtClean="0">
                <a:solidFill>
                  <a:schemeClr val="tx1">
                    <a:lumMod val="85000"/>
                    <a:lumOff val="15000"/>
                  </a:schemeClr>
                </a:solidFill>
              </a:rPr>
              <a:t>).</a:t>
            </a:r>
            <a:endParaRPr lang="fr-FR" sz="1800" dirty="0">
              <a:solidFill>
                <a:schemeClr val="tx1">
                  <a:lumMod val="85000"/>
                  <a:lumOff val="15000"/>
                </a:schemeClr>
              </a:solidFill>
            </a:endParaRPr>
          </a:p>
          <a:p>
            <a:pPr algn="just">
              <a:buNone/>
            </a:pPr>
            <a:r>
              <a:rPr lang="fr-FR" sz="1800" i="1" u="sng" dirty="0" smtClean="0">
                <a:solidFill>
                  <a:schemeClr val="tx1">
                    <a:lumMod val="85000"/>
                    <a:lumOff val="15000"/>
                  </a:schemeClr>
                </a:solidFill>
              </a:rPr>
              <a:t>3-4  la randomisation :</a:t>
            </a:r>
          </a:p>
          <a:p>
            <a:pPr algn="just">
              <a:buNone/>
            </a:pPr>
            <a:r>
              <a:rPr lang="fr-FR" sz="1800" dirty="0" smtClean="0">
                <a:solidFill>
                  <a:schemeClr val="tx1">
                    <a:lumMod val="85000"/>
                    <a:lumOff val="15000"/>
                  </a:schemeClr>
                </a:solidFill>
              </a:rPr>
              <a:t>   Une </a:t>
            </a:r>
            <a:r>
              <a:rPr lang="fr-FR" sz="1800" dirty="0">
                <a:solidFill>
                  <a:schemeClr val="tx1">
                    <a:lumMod val="85000"/>
                    <a:lumOff val="15000"/>
                  </a:schemeClr>
                </a:solidFill>
              </a:rPr>
              <a:t>étude randomisée est obligatoire dans la mesure où une détermination de la biodisponibilité permet d’évaluer deux médicaments. La répartition de sujets se fait en utilisant des tables de randomisation adaptées à l’administration de deux formes. Ces tables vont permettre en même temps de </a:t>
            </a:r>
            <a:r>
              <a:rPr lang="fr-FR" sz="1800" dirty="0">
                <a:solidFill>
                  <a:srgbClr val="00B050"/>
                </a:solidFill>
              </a:rPr>
              <a:t>déterminer le nombre de sujets.</a:t>
            </a:r>
          </a:p>
          <a:p>
            <a:pPr algn="just">
              <a:buNone/>
            </a:pPr>
            <a:r>
              <a:rPr lang="fr-FR" sz="2400" dirty="0"/>
              <a:t> </a:t>
            </a:r>
          </a:p>
          <a:p>
            <a:pPr algn="just">
              <a:buNone/>
            </a:pPr>
            <a:r>
              <a:rPr lang="fr-FR" sz="2400" dirty="0"/>
              <a:t> </a:t>
            </a:r>
          </a:p>
        </p:txBody>
      </p:sp>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57232"/>
            <a:ext cx="8229600" cy="5268931"/>
          </a:xfrm>
        </p:spPr>
        <p:txBody>
          <a:bodyPr>
            <a:normAutofit/>
          </a:bodyPr>
          <a:lstStyle/>
          <a:p>
            <a:pPr algn="just">
              <a:buNone/>
            </a:pPr>
            <a:r>
              <a:rPr lang="fr-FR" sz="1800" i="1" u="sng" dirty="0" smtClean="0">
                <a:solidFill>
                  <a:schemeClr val="tx1">
                    <a:lumMod val="85000"/>
                    <a:lumOff val="15000"/>
                  </a:schemeClr>
                </a:solidFill>
              </a:rPr>
              <a:t>3-5  Le nombre de sujets :</a:t>
            </a:r>
          </a:p>
          <a:p>
            <a:pPr algn="just">
              <a:buNone/>
            </a:pPr>
            <a:r>
              <a:rPr lang="fr-FR" sz="1800" dirty="0" smtClean="0"/>
              <a:t>    Le nombre de sujets est fonction du nombre de formes pharmaceutiques à étudier,  le chiffre minimum est de 08 et le maximum est de </a:t>
            </a:r>
            <a:r>
              <a:rPr lang="fr-FR" sz="1800" dirty="0" smtClean="0">
                <a:solidFill>
                  <a:srgbClr val="00B050"/>
                </a:solidFill>
              </a:rPr>
              <a:t>18 à 24.</a:t>
            </a:r>
            <a:endParaRPr lang="fr-FR" sz="1800" i="1" u="sng" dirty="0" smtClean="0">
              <a:solidFill>
                <a:srgbClr val="00B050"/>
              </a:solidFill>
            </a:endParaRPr>
          </a:p>
          <a:p>
            <a:pPr algn="just">
              <a:buNone/>
            </a:pPr>
            <a:r>
              <a:rPr lang="fr-FR" sz="1800" i="1" u="sng" dirty="0" smtClean="0">
                <a:solidFill>
                  <a:schemeClr val="tx1">
                    <a:lumMod val="85000"/>
                    <a:lumOff val="15000"/>
                  </a:schemeClr>
                </a:solidFill>
              </a:rPr>
              <a:t>3-6  analyse statistique :</a:t>
            </a:r>
          </a:p>
          <a:p>
            <a:pPr algn="just">
              <a:buNone/>
            </a:pPr>
            <a:r>
              <a:rPr lang="fr-FR" sz="1800" dirty="0" smtClean="0"/>
              <a:t>    la </a:t>
            </a:r>
            <a:r>
              <a:rPr lang="fr-FR" sz="1800" dirty="0"/>
              <a:t>première étude de la BDS se terminent toujours par la comparaison des résultats moyens obtenue à l’aide d’un </a:t>
            </a:r>
            <a:r>
              <a:rPr lang="fr-FR" sz="1800" i="1" dirty="0">
                <a:effectLst>
                  <a:outerShdw blurRad="38100" dist="38100" dir="2700000" algn="tl">
                    <a:srgbClr val="000000">
                      <a:alpha val="43137"/>
                    </a:srgbClr>
                  </a:outerShdw>
                </a:effectLst>
              </a:rPr>
              <a:t>test de </a:t>
            </a:r>
            <a:r>
              <a:rPr lang="fr-FR" sz="1800" i="1" dirty="0" smtClean="0">
                <a:effectLst>
                  <a:outerShdw blurRad="38100" dist="38100" dir="2700000" algn="tl">
                    <a:srgbClr val="000000">
                      <a:alpha val="43137"/>
                    </a:srgbClr>
                  </a:outerShdw>
                </a:effectLst>
              </a:rPr>
              <a:t>student</a:t>
            </a:r>
            <a:endParaRPr lang="fr-FR" sz="1800" i="1" dirty="0">
              <a:effectLst>
                <a:outerShdw blurRad="38100" dist="38100" dir="2700000" algn="tl">
                  <a:srgbClr val="000000">
                    <a:alpha val="43137"/>
                  </a:srgbClr>
                </a:outerShdw>
              </a:effectLst>
            </a:endParaRPr>
          </a:p>
          <a:p>
            <a:pPr algn="just">
              <a:buNone/>
            </a:pPr>
            <a:r>
              <a:rPr lang="fr-FR" sz="1800" dirty="0" smtClean="0"/>
              <a:t>    Actuellement</a:t>
            </a:r>
            <a:r>
              <a:rPr lang="fr-FR" sz="1800" dirty="0"/>
              <a:t>, la première étape de l’analyse est une </a:t>
            </a:r>
            <a:r>
              <a:rPr lang="fr-FR" sz="1800" dirty="0">
                <a:solidFill>
                  <a:srgbClr val="00B050"/>
                </a:solidFill>
              </a:rPr>
              <a:t>analyse de variance </a:t>
            </a:r>
            <a:r>
              <a:rPr lang="fr-FR" sz="1800" dirty="0"/>
              <a:t>qui fait entrer en jeu tous </a:t>
            </a:r>
            <a:r>
              <a:rPr lang="fr-FR" sz="1800" u="sng" dirty="0"/>
              <a:t>les facteurs intervenant </a:t>
            </a:r>
            <a:r>
              <a:rPr lang="fr-FR" sz="1800" dirty="0"/>
              <a:t>dans une étude de biodisponibilité : forme pharmaceutique, période, séquence et sujets dans la séquence.</a:t>
            </a:r>
          </a:p>
          <a:p>
            <a:pPr algn="just">
              <a:buNone/>
            </a:pPr>
            <a:endParaRPr lang="fr-FR" sz="2400" dirty="0"/>
          </a:p>
        </p:txBody>
      </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857233"/>
            <a:ext cx="8229600" cy="5643601"/>
          </a:xfrm>
        </p:spPr>
        <p:txBody>
          <a:bodyPr>
            <a:noAutofit/>
          </a:bodyPr>
          <a:lstStyle/>
          <a:p>
            <a:pPr>
              <a:buNone/>
            </a:pPr>
            <a:r>
              <a:rPr lang="fr-FR" sz="1800" i="1" u="sng" dirty="0" smtClean="0">
                <a:solidFill>
                  <a:schemeClr val="tx1">
                    <a:lumMod val="95000"/>
                    <a:lumOff val="5000"/>
                  </a:schemeClr>
                </a:solidFill>
              </a:rPr>
              <a:t>3-7  posologie et rythme d’administration :</a:t>
            </a:r>
          </a:p>
          <a:p>
            <a:pPr>
              <a:buFont typeface="Wingdings" pitchFamily="2" charset="2"/>
              <a:buChar char="ü"/>
            </a:pPr>
            <a:r>
              <a:rPr lang="fr-FR" sz="1800" dirty="0" smtClean="0"/>
              <a:t> La posologie est  adaptée pour déterminer </a:t>
            </a:r>
            <a:r>
              <a:rPr lang="fr-FR" sz="1800" dirty="0" smtClean="0">
                <a:solidFill>
                  <a:srgbClr val="00B050"/>
                </a:solidFill>
              </a:rPr>
              <a:t>les taux sanguin </a:t>
            </a:r>
            <a:r>
              <a:rPr lang="fr-FR" sz="1800" dirty="0" smtClean="0"/>
              <a:t>en fonction de la </a:t>
            </a:r>
            <a:r>
              <a:rPr lang="fr-FR" sz="1800" dirty="0" smtClean="0">
                <a:solidFill>
                  <a:srgbClr val="00B050"/>
                </a:solidFill>
              </a:rPr>
              <a:t>toxicité du produit.  </a:t>
            </a:r>
          </a:p>
          <a:p>
            <a:pPr>
              <a:buFont typeface="Wingdings" pitchFamily="2" charset="2"/>
              <a:buChar char="ü"/>
            </a:pPr>
            <a:r>
              <a:rPr lang="fr-FR" sz="1800" dirty="0" smtClean="0"/>
              <a:t>limiter le nombre d’administrations des formes pharmaceutiques à </a:t>
            </a:r>
            <a:r>
              <a:rPr lang="fr-FR" sz="1800" dirty="0" smtClean="0">
                <a:solidFill>
                  <a:srgbClr val="00B050"/>
                </a:solidFill>
              </a:rPr>
              <a:t>une ou deux unités maximum. </a:t>
            </a:r>
          </a:p>
          <a:p>
            <a:pPr algn="just">
              <a:buNone/>
            </a:pPr>
            <a:endParaRPr lang="fr-FR" sz="1800" i="1" u="sng" dirty="0" smtClean="0">
              <a:solidFill>
                <a:schemeClr val="tx1">
                  <a:lumMod val="95000"/>
                  <a:lumOff val="5000"/>
                </a:schemeClr>
              </a:solidFill>
            </a:endParaRPr>
          </a:p>
          <a:p>
            <a:pPr algn="just">
              <a:buNone/>
            </a:pPr>
            <a:r>
              <a:rPr lang="fr-FR" sz="1800" i="1" u="sng" dirty="0" smtClean="0">
                <a:solidFill>
                  <a:schemeClr val="tx1">
                    <a:lumMod val="95000"/>
                    <a:lumOff val="5000"/>
                  </a:schemeClr>
                </a:solidFill>
              </a:rPr>
              <a:t>3-8  choix de la forme de référence :</a:t>
            </a:r>
          </a:p>
          <a:p>
            <a:pPr algn="just">
              <a:buFont typeface="Wingdings" pitchFamily="2" charset="2"/>
              <a:buChar char="ü"/>
            </a:pPr>
            <a:r>
              <a:rPr lang="fr-FR" sz="1800" dirty="0" smtClean="0"/>
              <a:t> s’il s’agit d’un médicament nouveau  réaliser une étude de BDS absolue puis une étude de BDS relative,</a:t>
            </a:r>
          </a:p>
          <a:p>
            <a:pPr algn="just">
              <a:buFont typeface="Wingdings" pitchFamily="2" charset="2"/>
              <a:buChar char="ü"/>
            </a:pPr>
            <a:r>
              <a:rPr lang="fr-FR" sz="1800" dirty="0" smtClean="0"/>
              <a:t> il faudra formuler une solution pouvant être administrée simultanément par la voie intraveineuse et par la voie orale.</a:t>
            </a:r>
          </a:p>
          <a:p>
            <a:pPr algn="just">
              <a:buFont typeface="Wingdings" pitchFamily="2" charset="2"/>
              <a:buChar char="ü"/>
            </a:pPr>
            <a:r>
              <a:rPr lang="fr-FR" sz="1800" dirty="0" smtClean="0"/>
              <a:t>S’il n’est pas possible de réaliser une pareille solution , on réalise une suspension qui sera administrée par la voie orale puis par les autres voies.</a:t>
            </a:r>
          </a:p>
          <a:p>
            <a:pPr algn="just">
              <a:buNone/>
            </a:pPr>
            <a:r>
              <a:rPr lang="fr-FR" sz="2000" dirty="0" smtClean="0"/>
              <a:t> </a:t>
            </a:r>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57232"/>
            <a:ext cx="8229600" cy="5268931"/>
          </a:xfrm>
        </p:spPr>
        <p:txBody>
          <a:bodyPr>
            <a:normAutofit/>
          </a:bodyPr>
          <a:lstStyle/>
          <a:p>
            <a:pPr>
              <a:buNone/>
            </a:pPr>
            <a:r>
              <a:rPr lang="fr-FR" sz="1800" i="1" u="sng" dirty="0" smtClean="0">
                <a:solidFill>
                  <a:schemeClr val="tx1">
                    <a:lumMod val="95000"/>
                    <a:lumOff val="5000"/>
                  </a:schemeClr>
                </a:solidFill>
              </a:rPr>
              <a:t>3-9  alimentation et étude de biodisponibilité :</a:t>
            </a:r>
            <a:endParaRPr lang="fr-FR" sz="1800" dirty="0" smtClean="0"/>
          </a:p>
          <a:p>
            <a:pPr algn="just">
              <a:buFont typeface="Wingdings" pitchFamily="2" charset="2"/>
              <a:buChar char="Ø"/>
            </a:pPr>
            <a:r>
              <a:rPr lang="fr-FR" sz="1800" dirty="0" smtClean="0"/>
              <a:t>Il est important, dans le cas d’une étude de biodisponibilité relative réalisée par cette voie, de recommander aux sujets d’ingérer la forme médicamenteuse à </a:t>
            </a:r>
            <a:r>
              <a:rPr lang="fr-FR" sz="1800" dirty="0" smtClean="0">
                <a:solidFill>
                  <a:srgbClr val="00B050"/>
                </a:solidFill>
              </a:rPr>
              <a:t>jeun </a:t>
            </a:r>
            <a:r>
              <a:rPr lang="fr-FR" sz="1800" dirty="0" smtClean="0"/>
              <a:t>et de ne s’alimenter qu’au minimum </a:t>
            </a:r>
            <a:r>
              <a:rPr lang="fr-FR" sz="1800" dirty="0" smtClean="0">
                <a:solidFill>
                  <a:srgbClr val="00B050"/>
                </a:solidFill>
              </a:rPr>
              <a:t>quatre heures après la prise.</a:t>
            </a:r>
          </a:p>
          <a:p>
            <a:pPr algn="just">
              <a:buNone/>
            </a:pPr>
            <a:endParaRPr lang="fr-FR" sz="1800" dirty="0" smtClean="0">
              <a:solidFill>
                <a:srgbClr val="00B050"/>
              </a:solidFill>
            </a:endParaRPr>
          </a:p>
          <a:p>
            <a:pPr algn="just">
              <a:buFont typeface="Wingdings" pitchFamily="2" charset="2"/>
              <a:buChar char="Ø"/>
            </a:pPr>
            <a:r>
              <a:rPr lang="fr-FR" sz="1800" dirty="0" smtClean="0"/>
              <a:t>S’il s’agit d’une étude à l’état d’équilibre, on devra recommander de prendre des aliments identiques pendant toute la durée de l’essai, à des heures régulières. </a:t>
            </a:r>
          </a:p>
          <a:p>
            <a:pPr algn="just"/>
            <a:endParaRPr lang="fr-FR" sz="2400" dirty="0" smtClean="0"/>
          </a:p>
          <a:p>
            <a:pPr algn="just">
              <a:buNone/>
            </a:pPr>
            <a:r>
              <a:rPr lang="fr-FR" sz="2400" dirty="0" smtClean="0"/>
              <a:t> </a:t>
            </a:r>
            <a:endParaRPr lang="fr-FR" sz="2400" dirty="0"/>
          </a:p>
        </p:txBody>
      </p:sp>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80728"/>
            <a:ext cx="8229600" cy="5145435"/>
          </a:xfrm>
        </p:spPr>
        <p:txBody>
          <a:bodyPr>
            <a:normAutofit/>
          </a:bodyPr>
          <a:lstStyle/>
          <a:p>
            <a:pPr>
              <a:buNone/>
            </a:pPr>
            <a:r>
              <a:rPr lang="fr-FR" sz="1800" dirty="0" smtClean="0"/>
              <a:t> </a:t>
            </a:r>
            <a:endParaRPr lang="fr-FR" sz="1800" dirty="0">
              <a:solidFill>
                <a:schemeClr val="accent1">
                  <a:lumMod val="75000"/>
                </a:schemeClr>
              </a:solidFill>
            </a:endParaRPr>
          </a:p>
          <a:p>
            <a:pPr algn="just">
              <a:buNone/>
            </a:pPr>
            <a:r>
              <a:rPr lang="fr-FR" sz="1800" dirty="0" smtClean="0">
                <a:solidFill>
                  <a:schemeClr val="accent1">
                    <a:lumMod val="75000"/>
                  </a:schemeClr>
                </a:solidFill>
              </a:rPr>
              <a:t>VII-</a:t>
            </a:r>
            <a:r>
              <a:rPr lang="fr-FR" sz="1800" b="1" dirty="0" smtClean="0">
                <a:solidFill>
                  <a:schemeClr val="accent1">
                    <a:lumMod val="75000"/>
                  </a:schemeClr>
                </a:solidFill>
              </a:rPr>
              <a:t>Les règles à suivre pour la substitution  des médicaments :</a:t>
            </a:r>
          </a:p>
          <a:p>
            <a:pPr algn="just">
              <a:buNone/>
            </a:pPr>
            <a:endParaRPr lang="fr-FR" sz="1800" b="1" i="1" dirty="0" smtClean="0">
              <a:solidFill>
                <a:schemeClr val="accent1">
                  <a:lumMod val="75000"/>
                </a:schemeClr>
              </a:solidFill>
            </a:endParaRPr>
          </a:p>
          <a:p>
            <a:pPr algn="just">
              <a:buFont typeface="Wingdings" pitchFamily="2" charset="2"/>
              <a:buChar char="ü"/>
            </a:pPr>
            <a:r>
              <a:rPr lang="fr-FR" sz="1800" i="1" dirty="0" smtClean="0">
                <a:solidFill>
                  <a:srgbClr val="C00000"/>
                </a:solidFill>
              </a:rPr>
              <a:t>L’équivalence pharmacologique</a:t>
            </a:r>
          </a:p>
          <a:p>
            <a:pPr algn="just">
              <a:buNone/>
            </a:pPr>
            <a:r>
              <a:rPr lang="fr-FR" sz="1800" dirty="0" smtClean="0"/>
              <a:t>      l’incorporation </a:t>
            </a:r>
            <a:r>
              <a:rPr lang="fr-FR" sz="1800" dirty="0"/>
              <a:t>dans deux médicaments de </a:t>
            </a:r>
            <a:r>
              <a:rPr lang="fr-FR" sz="1800" dirty="0" smtClean="0">
                <a:solidFill>
                  <a:srgbClr val="00B050"/>
                </a:solidFill>
              </a:rPr>
              <a:t>molécules  chimiquement </a:t>
            </a:r>
            <a:r>
              <a:rPr lang="fr-FR" sz="1800" dirty="0">
                <a:solidFill>
                  <a:srgbClr val="00B050"/>
                </a:solidFill>
              </a:rPr>
              <a:t>différentes</a:t>
            </a:r>
            <a:r>
              <a:rPr lang="fr-FR" sz="1800" dirty="0"/>
              <a:t> mais conduisant à une </a:t>
            </a:r>
            <a:r>
              <a:rPr lang="fr-FR" sz="1800" dirty="0">
                <a:solidFill>
                  <a:srgbClr val="00B050"/>
                </a:solidFill>
              </a:rPr>
              <a:t>même activité </a:t>
            </a:r>
            <a:r>
              <a:rPr lang="fr-FR" sz="1800" dirty="0" smtClean="0">
                <a:solidFill>
                  <a:srgbClr val="00B050"/>
                </a:solidFill>
              </a:rPr>
              <a:t>intrinsèque</a:t>
            </a:r>
          </a:p>
          <a:p>
            <a:pPr algn="just">
              <a:buNone/>
            </a:pPr>
            <a:r>
              <a:rPr lang="fr-FR" sz="1800" dirty="0" smtClean="0"/>
              <a:t>     </a:t>
            </a:r>
            <a:r>
              <a:rPr lang="fr-FR" sz="1800" dirty="0"/>
              <a:t>relevant de la présence </a:t>
            </a:r>
            <a:r>
              <a:rPr lang="fr-FR" sz="1800" i="1" dirty="0"/>
              <a:t>in vivo </a:t>
            </a:r>
            <a:r>
              <a:rPr lang="fr-FR" sz="1800" dirty="0"/>
              <a:t>du même </a:t>
            </a:r>
            <a:r>
              <a:rPr lang="fr-FR" sz="1800" dirty="0" smtClean="0"/>
              <a:t>substrat moléculaire </a:t>
            </a:r>
            <a:r>
              <a:rPr lang="fr-FR" sz="1800" dirty="0"/>
              <a:t>actif</a:t>
            </a:r>
            <a:r>
              <a:rPr lang="fr-FR" sz="1800" dirty="0" smtClean="0"/>
              <a:t>.</a:t>
            </a:r>
          </a:p>
          <a:p>
            <a:pPr algn="just">
              <a:buNone/>
            </a:pPr>
            <a:endParaRPr lang="fr-FR" sz="1800" dirty="0"/>
          </a:p>
          <a:p>
            <a:pPr algn="just">
              <a:buFont typeface="Wingdings" pitchFamily="2" charset="2"/>
              <a:buChar char="ü"/>
            </a:pPr>
            <a:r>
              <a:rPr lang="fr-FR" sz="1800" i="1" dirty="0">
                <a:solidFill>
                  <a:srgbClr val="C00000"/>
                </a:solidFill>
              </a:rPr>
              <a:t>L’équivalence </a:t>
            </a:r>
            <a:r>
              <a:rPr lang="fr-FR" sz="1800" i="1" dirty="0" smtClean="0">
                <a:solidFill>
                  <a:srgbClr val="C00000"/>
                </a:solidFill>
              </a:rPr>
              <a:t>chimique</a:t>
            </a:r>
            <a:endParaRPr lang="fr-FR" sz="1800" dirty="0">
              <a:solidFill>
                <a:srgbClr val="C00000"/>
              </a:solidFill>
            </a:endParaRPr>
          </a:p>
          <a:p>
            <a:pPr algn="just">
              <a:buNone/>
            </a:pPr>
            <a:r>
              <a:rPr lang="fr-FR" sz="1800" dirty="0" smtClean="0"/>
              <a:t>     </a:t>
            </a:r>
            <a:r>
              <a:rPr lang="fr-FR" sz="1800" dirty="0"/>
              <a:t>l’incorporation, dans deux médicaments destinés à </a:t>
            </a:r>
            <a:r>
              <a:rPr lang="fr-FR" sz="1800" dirty="0">
                <a:solidFill>
                  <a:srgbClr val="00B050"/>
                </a:solidFill>
              </a:rPr>
              <a:t>une voie </a:t>
            </a:r>
            <a:r>
              <a:rPr lang="fr-FR" sz="1800" dirty="0"/>
              <a:t>d’administration </a:t>
            </a:r>
            <a:r>
              <a:rPr lang="fr-FR" sz="1800" dirty="0">
                <a:solidFill>
                  <a:srgbClr val="00B050"/>
                </a:solidFill>
              </a:rPr>
              <a:t>commune</a:t>
            </a:r>
            <a:r>
              <a:rPr lang="fr-FR" sz="1800" dirty="0"/>
              <a:t>, d’une </a:t>
            </a:r>
            <a:r>
              <a:rPr lang="fr-FR" sz="1800" dirty="0">
                <a:solidFill>
                  <a:srgbClr val="00B050"/>
                </a:solidFill>
              </a:rPr>
              <a:t>dose nominale identique du même PA.    </a:t>
            </a:r>
          </a:p>
          <a:p>
            <a:pPr algn="just">
              <a:buFont typeface="Wingdings" pitchFamily="2" charset="2"/>
              <a:buChar char="ü"/>
            </a:pPr>
            <a:r>
              <a:rPr lang="fr-FR" sz="1800" i="1" dirty="0">
                <a:solidFill>
                  <a:srgbClr val="C00000"/>
                </a:solidFill>
              </a:rPr>
              <a:t>L’équivalence </a:t>
            </a:r>
            <a:r>
              <a:rPr lang="fr-FR" sz="1800" i="1" dirty="0" smtClean="0">
                <a:solidFill>
                  <a:srgbClr val="C00000"/>
                </a:solidFill>
              </a:rPr>
              <a:t>pharmaceutique</a:t>
            </a:r>
          </a:p>
          <a:p>
            <a:pPr algn="just">
              <a:buNone/>
            </a:pPr>
            <a:r>
              <a:rPr lang="fr-FR" sz="1800" dirty="0" smtClean="0"/>
              <a:t>     l’incorporation</a:t>
            </a:r>
            <a:r>
              <a:rPr lang="fr-FR" sz="1800" dirty="0"/>
              <a:t>, dans deux formes galéniques de </a:t>
            </a:r>
            <a:r>
              <a:rPr lang="fr-FR" sz="1800" dirty="0">
                <a:solidFill>
                  <a:srgbClr val="00B050"/>
                </a:solidFill>
              </a:rPr>
              <a:t>même espèce</a:t>
            </a:r>
            <a:r>
              <a:rPr lang="fr-FR" sz="1800" dirty="0"/>
              <a:t>, d’une dose nominale </a:t>
            </a:r>
            <a:r>
              <a:rPr lang="fr-FR" sz="1800" dirty="0">
                <a:solidFill>
                  <a:srgbClr val="00B050"/>
                </a:solidFill>
              </a:rPr>
              <a:t>identique du même PA</a:t>
            </a:r>
            <a:r>
              <a:rPr lang="fr-FR" sz="1800" dirty="0"/>
              <a:t>.  </a:t>
            </a:r>
          </a:p>
        </p:txBody>
      </p:sp>
    </p:spTree>
  </p:cSld>
  <p:clrMapOvr>
    <a:masterClrMapping/>
  </p:clrMapOvr>
  <p:transition>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785794"/>
            <a:ext cx="8643998" cy="5340369"/>
          </a:xfrm>
        </p:spPr>
        <p:txBody>
          <a:bodyPr>
            <a:normAutofit/>
          </a:bodyPr>
          <a:lstStyle/>
          <a:p>
            <a:pPr algn="just">
              <a:buFont typeface="Wingdings" pitchFamily="2" charset="2"/>
              <a:buChar char="ü"/>
            </a:pPr>
            <a:r>
              <a:rPr lang="fr-FR" sz="1800" i="1" dirty="0" smtClean="0">
                <a:solidFill>
                  <a:srgbClr val="C00000"/>
                </a:solidFill>
              </a:rPr>
              <a:t>L’équivalence clinique ou thérapeutique</a:t>
            </a:r>
            <a:endParaRPr lang="fr-FR" sz="1800" dirty="0" smtClean="0"/>
          </a:p>
          <a:p>
            <a:pPr algn="just">
              <a:buNone/>
            </a:pPr>
            <a:r>
              <a:rPr lang="fr-FR" sz="1800" dirty="0" smtClean="0"/>
              <a:t>      des médicaments, </a:t>
            </a:r>
            <a:r>
              <a:rPr lang="fr-FR" sz="1800" dirty="0" smtClean="0">
                <a:solidFill>
                  <a:srgbClr val="00B050"/>
                </a:solidFill>
              </a:rPr>
              <a:t>équivalents pharmacologique, chimiques ou pharmaceutiques, </a:t>
            </a:r>
          </a:p>
          <a:p>
            <a:pPr algn="just">
              <a:buNone/>
            </a:pPr>
            <a:r>
              <a:rPr lang="fr-FR" sz="1800" dirty="0" smtClean="0"/>
              <a:t>      conduisant, à </a:t>
            </a:r>
            <a:r>
              <a:rPr lang="fr-FR" sz="1800" dirty="0" smtClean="0">
                <a:solidFill>
                  <a:srgbClr val="00B050"/>
                </a:solidFill>
              </a:rPr>
              <a:t>posologie identique</a:t>
            </a:r>
            <a:r>
              <a:rPr lang="fr-FR" sz="1800" dirty="0" smtClean="0"/>
              <a:t>, à </a:t>
            </a:r>
            <a:r>
              <a:rPr lang="fr-FR" sz="1800" dirty="0" smtClean="0">
                <a:solidFill>
                  <a:srgbClr val="0070C0"/>
                </a:solidFill>
              </a:rPr>
              <a:t>une efficacité thérapeutique </a:t>
            </a:r>
            <a:r>
              <a:rPr lang="fr-FR" sz="1800" dirty="0" smtClean="0"/>
              <a:t>contrôlée chez un </a:t>
            </a:r>
            <a:r>
              <a:rPr lang="fr-FR" sz="1800" dirty="0" smtClean="0">
                <a:solidFill>
                  <a:srgbClr val="0070C0"/>
                </a:solidFill>
              </a:rPr>
              <a:t>même individu. </a:t>
            </a:r>
          </a:p>
          <a:p>
            <a:pPr algn="just">
              <a:buNone/>
            </a:pPr>
            <a:r>
              <a:rPr lang="fr-FR" sz="1800" i="1" dirty="0" smtClean="0"/>
              <a:t>        </a:t>
            </a:r>
          </a:p>
          <a:p>
            <a:pPr algn="just">
              <a:buFont typeface="Wingdings" pitchFamily="2" charset="2"/>
              <a:buChar char="ü"/>
            </a:pPr>
            <a:r>
              <a:rPr lang="fr-FR" sz="1800" i="1" u="sng" dirty="0" smtClean="0">
                <a:solidFill>
                  <a:srgbClr val="C00000"/>
                </a:solidFill>
              </a:rPr>
              <a:t> L’équivalence biologique ou bioéquivalence</a:t>
            </a:r>
          </a:p>
          <a:p>
            <a:pPr algn="just">
              <a:buNone/>
            </a:pPr>
            <a:r>
              <a:rPr lang="fr-FR" sz="1800" dirty="0" smtClean="0"/>
              <a:t>     des médicaments, </a:t>
            </a:r>
            <a:r>
              <a:rPr lang="fr-FR" sz="1800" dirty="0" smtClean="0">
                <a:solidFill>
                  <a:srgbClr val="00B050"/>
                </a:solidFill>
              </a:rPr>
              <a:t>équivalents chimiques ou pharmaceutiques, </a:t>
            </a:r>
            <a:r>
              <a:rPr lang="fr-FR" sz="1800" dirty="0" smtClean="0"/>
              <a:t>qui, à </a:t>
            </a:r>
            <a:r>
              <a:rPr lang="fr-FR" sz="1800" dirty="0" smtClean="0">
                <a:solidFill>
                  <a:srgbClr val="00B050"/>
                </a:solidFill>
              </a:rPr>
              <a:t>la même posologie et par référence à la présence sanguine du PA, </a:t>
            </a:r>
          </a:p>
          <a:p>
            <a:pPr algn="just">
              <a:buNone/>
            </a:pPr>
            <a:r>
              <a:rPr lang="fr-FR" sz="1800" dirty="0" smtClean="0"/>
              <a:t>     présente </a:t>
            </a:r>
            <a:r>
              <a:rPr lang="fr-FR" sz="1800" u="sng" dirty="0" smtClean="0"/>
              <a:t>des critères de biodisponibilité identiques chez un même individu. </a:t>
            </a:r>
            <a:r>
              <a:rPr lang="fr-FR" sz="1800" dirty="0" smtClean="0"/>
              <a:t>    </a:t>
            </a:r>
          </a:p>
          <a:p>
            <a:pPr algn="just"/>
            <a:endParaRPr lang="fr-FR" sz="2400" dirty="0"/>
          </a:p>
        </p:txBody>
      </p:sp>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28670"/>
            <a:ext cx="8229600" cy="5197493"/>
          </a:xfrm>
        </p:spPr>
        <p:txBody>
          <a:bodyPr>
            <a:normAutofit/>
          </a:bodyPr>
          <a:lstStyle/>
          <a:p>
            <a:pPr algn="just">
              <a:buNone/>
            </a:pPr>
            <a:r>
              <a:rPr lang="fr-FR" sz="1800" b="1" u="sng" dirty="0" smtClean="0">
                <a:solidFill>
                  <a:schemeClr val="accent1">
                    <a:lumMod val="75000"/>
                  </a:schemeClr>
                </a:solidFill>
              </a:rPr>
              <a:t>I- Définition: </a:t>
            </a:r>
            <a:endParaRPr lang="fr-FR" sz="1800" u="sng" dirty="0" smtClean="0">
              <a:solidFill>
                <a:schemeClr val="accent1">
                  <a:lumMod val="75000"/>
                </a:schemeClr>
              </a:solidFill>
            </a:endParaRPr>
          </a:p>
          <a:p>
            <a:pPr algn="just">
              <a:buNone/>
            </a:pPr>
            <a:r>
              <a:rPr lang="fr-FR" sz="1800" dirty="0" smtClean="0">
                <a:solidFill>
                  <a:schemeClr val="tx1">
                    <a:lumMod val="75000"/>
                    <a:lumOff val="25000"/>
                  </a:schemeClr>
                </a:solidFill>
              </a:rPr>
              <a:t>La </a:t>
            </a:r>
            <a:r>
              <a:rPr lang="fr-FR" sz="1800" dirty="0">
                <a:solidFill>
                  <a:schemeClr val="tx1">
                    <a:lumMod val="75000"/>
                    <a:lumOff val="25000"/>
                  </a:schemeClr>
                </a:solidFill>
              </a:rPr>
              <a:t>biodisponibilité ou disponibilité pharmaceutique est un paramètre pharmaceutique spécifique d’une forme pharmaceutique, et elle est caractérisée par deux paramètres (ou </a:t>
            </a:r>
            <a:r>
              <a:rPr lang="fr-FR" sz="1800" dirty="0" smtClean="0">
                <a:solidFill>
                  <a:schemeClr val="tx1">
                    <a:lumMod val="75000"/>
                    <a:lumOff val="25000"/>
                  </a:schemeClr>
                </a:solidFill>
              </a:rPr>
              <a:t> variables)</a:t>
            </a:r>
            <a:endParaRPr lang="fr-FR" sz="1800" dirty="0">
              <a:solidFill>
                <a:schemeClr val="tx1">
                  <a:lumMod val="75000"/>
                  <a:lumOff val="25000"/>
                </a:schemeClr>
              </a:solidFill>
            </a:endParaRPr>
          </a:p>
          <a:p>
            <a:pPr lvl="0" algn="just">
              <a:buFont typeface="Wingdings" pitchFamily="2" charset="2"/>
              <a:buChar char="ü"/>
            </a:pPr>
            <a:r>
              <a:rPr lang="fr-FR" sz="1800" dirty="0">
                <a:solidFill>
                  <a:srgbClr val="00B0F0"/>
                </a:solidFill>
              </a:rPr>
              <a:t>la quantité relative de PA </a:t>
            </a:r>
            <a:r>
              <a:rPr lang="fr-FR" sz="1800" dirty="0">
                <a:solidFill>
                  <a:schemeClr val="tx1">
                    <a:lumMod val="75000"/>
                    <a:lumOff val="25000"/>
                  </a:schemeClr>
                </a:solidFill>
              </a:rPr>
              <a:t>absorbé à partir d’une forme pharmaceutique qui atteint la circulation systémique ;</a:t>
            </a:r>
          </a:p>
          <a:p>
            <a:pPr lvl="0" algn="just">
              <a:buFont typeface="Wingdings" pitchFamily="2" charset="2"/>
              <a:buChar char="ü"/>
            </a:pPr>
            <a:r>
              <a:rPr lang="fr-FR" sz="1800" dirty="0">
                <a:solidFill>
                  <a:srgbClr val="00B0F0"/>
                </a:solidFill>
              </a:rPr>
              <a:t>la vitesse à </a:t>
            </a:r>
            <a:r>
              <a:rPr lang="fr-FR" sz="1800" dirty="0">
                <a:solidFill>
                  <a:schemeClr val="tx1">
                    <a:lumMod val="75000"/>
                    <a:lumOff val="25000"/>
                  </a:schemeClr>
                </a:solidFill>
              </a:rPr>
              <a:t>laquelle se produit ce phénomène.</a:t>
            </a:r>
          </a:p>
          <a:p>
            <a:pPr algn="just">
              <a:buNone/>
            </a:pPr>
            <a:r>
              <a:rPr lang="fr-FR" sz="2800" dirty="0">
                <a:solidFill>
                  <a:srgbClr val="FFFF00"/>
                </a:solidFill>
              </a:rPr>
              <a:t> </a:t>
            </a:r>
          </a:p>
        </p:txBody>
      </p:sp>
    </p:spTree>
  </p:cSld>
  <p:clrMapOvr>
    <a:masterClrMapping/>
  </p:clrMapOvr>
  <p:transition>
    <p:cut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28670"/>
            <a:ext cx="8229600" cy="4660571"/>
          </a:xfrm>
        </p:spPr>
        <p:txBody>
          <a:bodyPr>
            <a:normAutofit fontScale="25000" lnSpcReduction="20000"/>
          </a:bodyPr>
          <a:lstStyle/>
          <a:p>
            <a:pPr algn="just">
              <a:buNone/>
            </a:pPr>
            <a:endParaRPr lang="fr-FR" sz="8000" i="1" u="sng" dirty="0" smtClean="0">
              <a:solidFill>
                <a:schemeClr val="accent1">
                  <a:lumMod val="75000"/>
                </a:schemeClr>
              </a:solidFill>
            </a:endParaRPr>
          </a:p>
          <a:p>
            <a:pPr algn="just">
              <a:buNone/>
            </a:pPr>
            <a:r>
              <a:rPr lang="fr-FR" sz="7200" b="1" i="1" u="sng" dirty="0" smtClean="0">
                <a:solidFill>
                  <a:schemeClr val="accent1">
                    <a:lumMod val="75000"/>
                  </a:schemeClr>
                </a:solidFill>
              </a:rPr>
              <a:t>Conclusion: </a:t>
            </a:r>
            <a:endParaRPr lang="fr-FR" sz="7200" i="1" u="sng" dirty="0" smtClean="0">
              <a:solidFill>
                <a:schemeClr val="accent1">
                  <a:lumMod val="75000"/>
                </a:schemeClr>
              </a:solidFill>
            </a:endParaRPr>
          </a:p>
          <a:p>
            <a:pPr algn="just"/>
            <a:endParaRPr lang="fr-FR" sz="7200" dirty="0" smtClean="0"/>
          </a:p>
          <a:p>
            <a:pPr algn="just"/>
            <a:endParaRPr lang="fr-FR" sz="7200" dirty="0"/>
          </a:p>
          <a:p>
            <a:pPr algn="just">
              <a:buNone/>
            </a:pPr>
            <a:r>
              <a:rPr lang="fr-FR" sz="7200" dirty="0" smtClean="0"/>
              <a:t>     La </a:t>
            </a:r>
            <a:r>
              <a:rPr lang="fr-FR" sz="7200" dirty="0"/>
              <a:t>biodisponibilité est un paramètre très important pour le choix d’une voie d’administration, d’une forme galénique et d’un médicament de substitution</a:t>
            </a:r>
            <a:r>
              <a:rPr lang="fr-FR" sz="7200" dirty="0" smtClean="0"/>
              <a:t>.</a:t>
            </a:r>
            <a:endParaRPr lang="fr-FR" sz="7200" dirty="0"/>
          </a:p>
          <a:p>
            <a:pPr algn="just">
              <a:buNone/>
            </a:pPr>
            <a:r>
              <a:rPr lang="fr-FR" sz="7200" smtClean="0"/>
              <a:t>     </a:t>
            </a:r>
            <a:r>
              <a:rPr lang="fr-FR" sz="7200" dirty="0"/>
              <a:t>Elle nécessite le respect de règles strictes dans un protocole parfaitement déterminé et ne peut être évaluée que sur des sujets présentent toutes les caractéristiques d’un bon état de santé.             </a:t>
            </a:r>
          </a:p>
          <a:p>
            <a:pPr algn="just">
              <a:buNone/>
            </a:pPr>
            <a:r>
              <a:rPr lang="fr-FR" sz="8000" dirty="0"/>
              <a:t>       </a:t>
            </a:r>
          </a:p>
          <a:p>
            <a:pPr algn="just">
              <a:buNone/>
            </a:pPr>
            <a:r>
              <a:rPr lang="fr-FR" sz="8000" dirty="0"/>
              <a:t> </a:t>
            </a:r>
          </a:p>
          <a:p>
            <a:pPr algn="just">
              <a:buNone/>
            </a:pPr>
            <a:r>
              <a:rPr lang="fr-FR" sz="11200" dirty="0"/>
              <a:t> </a:t>
            </a:r>
          </a:p>
          <a:p>
            <a:pPr algn="just">
              <a:buNone/>
            </a:pPr>
            <a:r>
              <a:rPr lang="fr-FR" sz="8600" dirty="0"/>
              <a:t> </a:t>
            </a:r>
          </a:p>
          <a:p>
            <a:pPr algn="just">
              <a:buNone/>
            </a:pPr>
            <a:r>
              <a:rPr lang="fr-FR" sz="8600" dirty="0"/>
              <a:t> </a:t>
            </a: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00108"/>
            <a:ext cx="8229600" cy="5525236"/>
          </a:xfrm>
        </p:spPr>
        <p:txBody>
          <a:bodyPr>
            <a:normAutofit/>
          </a:bodyPr>
          <a:lstStyle/>
          <a:p>
            <a:pPr algn="just">
              <a:buNone/>
            </a:pPr>
            <a:r>
              <a:rPr lang="fr-FR" sz="1800" b="1" u="sng" dirty="0" smtClean="0">
                <a:solidFill>
                  <a:schemeClr val="accent1">
                    <a:lumMod val="75000"/>
                  </a:schemeClr>
                </a:solidFill>
              </a:rPr>
              <a:t>II- Motivations d’une étude de biodisponibilité :</a:t>
            </a:r>
            <a:endParaRPr lang="fr-FR" sz="1800" dirty="0" smtClean="0"/>
          </a:p>
          <a:p>
            <a:pPr algn="just">
              <a:buNone/>
            </a:pPr>
            <a:r>
              <a:rPr lang="fr-FR" sz="1800" dirty="0" smtClean="0"/>
              <a:t>-Les </a:t>
            </a:r>
            <a:r>
              <a:rPr lang="fr-FR" sz="1800" dirty="0"/>
              <a:t>motivations d’une étude de biodisponibilité peuvent être nombreuses et conduiront dans chaque cas à réaliser un protocole spécialement adapté à ce but </a:t>
            </a:r>
            <a:r>
              <a:rPr lang="fr-FR" sz="1800" dirty="0" smtClean="0"/>
              <a:t>:</a:t>
            </a:r>
            <a:endParaRPr lang="fr-FR" sz="1800" dirty="0"/>
          </a:p>
          <a:p>
            <a:pPr lvl="0" algn="just">
              <a:buFont typeface="Wingdings" pitchFamily="2" charset="2"/>
              <a:buChar char="ü"/>
            </a:pPr>
            <a:r>
              <a:rPr lang="fr-FR" sz="1800" dirty="0"/>
              <a:t>formulation d’un </a:t>
            </a:r>
            <a:r>
              <a:rPr lang="fr-FR" sz="1800" dirty="0">
                <a:solidFill>
                  <a:srgbClr val="00B0F0"/>
                </a:solidFill>
              </a:rPr>
              <a:t>PA nouveau </a:t>
            </a:r>
            <a:r>
              <a:rPr lang="fr-FR" sz="1800" dirty="0"/>
              <a:t>;</a:t>
            </a:r>
          </a:p>
          <a:p>
            <a:pPr lvl="0" algn="just">
              <a:buFont typeface="Wingdings" pitchFamily="2" charset="2"/>
              <a:buChar char="ü"/>
            </a:pPr>
            <a:r>
              <a:rPr lang="fr-FR" sz="1800" dirty="0">
                <a:solidFill>
                  <a:srgbClr val="00B0F0"/>
                </a:solidFill>
              </a:rPr>
              <a:t>modification de la quantité de PA </a:t>
            </a:r>
            <a:r>
              <a:rPr lang="fr-FR" sz="1800" dirty="0"/>
              <a:t>dans le médicament ;</a:t>
            </a:r>
          </a:p>
          <a:p>
            <a:pPr lvl="0" algn="just">
              <a:buFont typeface="Wingdings" pitchFamily="2" charset="2"/>
              <a:buChar char="ü"/>
            </a:pPr>
            <a:r>
              <a:rPr lang="fr-FR" sz="1800" dirty="0"/>
              <a:t>changement de </a:t>
            </a:r>
            <a:r>
              <a:rPr lang="fr-FR" sz="1800" dirty="0">
                <a:solidFill>
                  <a:srgbClr val="00B0F0"/>
                </a:solidFill>
              </a:rPr>
              <a:t>voie d’administration</a:t>
            </a:r>
            <a:r>
              <a:rPr lang="fr-FR" sz="1800" dirty="0"/>
              <a:t> ;</a:t>
            </a:r>
          </a:p>
          <a:p>
            <a:pPr lvl="0" algn="just">
              <a:buFont typeface="Wingdings" pitchFamily="2" charset="2"/>
              <a:buChar char="ü"/>
            </a:pPr>
            <a:r>
              <a:rPr lang="fr-FR" sz="1800" dirty="0"/>
              <a:t>nouvelle </a:t>
            </a:r>
            <a:r>
              <a:rPr lang="fr-FR" sz="1800" dirty="0">
                <a:solidFill>
                  <a:srgbClr val="00B0F0"/>
                </a:solidFill>
              </a:rPr>
              <a:t>forme pharmaceutique </a:t>
            </a:r>
            <a:r>
              <a:rPr lang="fr-FR" sz="1800" dirty="0"/>
              <a:t>;</a:t>
            </a:r>
          </a:p>
          <a:p>
            <a:pPr lvl="0" algn="just">
              <a:buFont typeface="Wingdings" pitchFamily="2" charset="2"/>
              <a:buChar char="ü"/>
            </a:pPr>
            <a:r>
              <a:rPr lang="fr-FR" sz="1800" dirty="0">
                <a:solidFill>
                  <a:srgbClr val="00B0F0"/>
                </a:solidFill>
              </a:rPr>
              <a:t>modification de la posologie </a:t>
            </a:r>
            <a:r>
              <a:rPr lang="fr-FR" sz="1800" dirty="0"/>
              <a:t>(rythme d’administration ou dose administrée) </a:t>
            </a:r>
            <a:r>
              <a:rPr lang="fr-FR" sz="1800" dirty="0" smtClean="0"/>
              <a:t>;</a:t>
            </a:r>
            <a:endParaRPr lang="fr-FR"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57232"/>
            <a:ext cx="8229600" cy="5467368"/>
          </a:xfrm>
        </p:spPr>
        <p:txBody>
          <a:bodyPr>
            <a:normAutofit/>
          </a:bodyPr>
          <a:lstStyle/>
          <a:p>
            <a:pPr lvl="0" algn="just">
              <a:buFont typeface="Wingdings" pitchFamily="2" charset="2"/>
              <a:buChar char="ü"/>
            </a:pPr>
            <a:r>
              <a:rPr lang="fr-FR" sz="2000" dirty="0" smtClean="0"/>
              <a:t>modification de </a:t>
            </a:r>
            <a:r>
              <a:rPr lang="fr-FR" sz="2000" dirty="0" smtClean="0">
                <a:solidFill>
                  <a:srgbClr val="00B0F0"/>
                </a:solidFill>
              </a:rPr>
              <a:t>la formule </a:t>
            </a:r>
            <a:r>
              <a:rPr lang="fr-FR" sz="2000" dirty="0" smtClean="0"/>
              <a:t>du médicament ;</a:t>
            </a:r>
          </a:p>
          <a:p>
            <a:pPr lvl="0" algn="just">
              <a:buFont typeface="Wingdings" pitchFamily="2" charset="2"/>
              <a:buChar char="ü"/>
            </a:pPr>
            <a:r>
              <a:rPr lang="fr-FR" sz="2000" dirty="0" smtClean="0"/>
              <a:t>étude de la variabilité des </a:t>
            </a:r>
            <a:r>
              <a:rPr lang="fr-FR" sz="2000" dirty="0" smtClean="0">
                <a:solidFill>
                  <a:srgbClr val="00B0F0"/>
                </a:solidFill>
              </a:rPr>
              <a:t>lots</a:t>
            </a:r>
            <a:r>
              <a:rPr lang="fr-FR" sz="2000" dirty="0" smtClean="0"/>
              <a:t> de fabrication ;</a:t>
            </a:r>
          </a:p>
          <a:p>
            <a:pPr lvl="0" algn="just">
              <a:buFont typeface="Wingdings" pitchFamily="2" charset="2"/>
              <a:buChar char="ü"/>
            </a:pPr>
            <a:r>
              <a:rPr lang="fr-FR" sz="2000" dirty="0" smtClean="0"/>
              <a:t>étude de l’influence des </a:t>
            </a:r>
            <a:r>
              <a:rPr lang="fr-FR" sz="2000" u="sng" dirty="0" smtClean="0"/>
              <a:t>facteurs physiologiques et  pathologiques </a:t>
            </a:r>
            <a:r>
              <a:rPr lang="fr-FR" sz="2000" dirty="0" smtClean="0"/>
              <a:t>;</a:t>
            </a:r>
          </a:p>
          <a:p>
            <a:pPr lvl="0" algn="just">
              <a:buFont typeface="Wingdings" pitchFamily="2" charset="2"/>
              <a:buChar char="ü"/>
            </a:pPr>
            <a:r>
              <a:rPr lang="fr-FR" sz="2000" dirty="0" smtClean="0"/>
              <a:t>  étude de l’influence </a:t>
            </a:r>
            <a:r>
              <a:rPr lang="fr-FR" sz="2000" u="sng" dirty="0" smtClean="0"/>
              <a:t>des rythmes circadiens</a:t>
            </a:r>
            <a:r>
              <a:rPr lang="fr-FR" sz="2000" dirty="0" smtClean="0"/>
              <a:t> ;</a:t>
            </a:r>
          </a:p>
          <a:p>
            <a:pPr lvl="0" algn="just">
              <a:buFont typeface="Wingdings" pitchFamily="2" charset="2"/>
              <a:buChar char="ü"/>
            </a:pPr>
            <a:r>
              <a:rPr lang="fr-FR" sz="2000" dirty="0" smtClean="0"/>
              <a:t>étude de </a:t>
            </a:r>
            <a:r>
              <a:rPr lang="fr-FR" sz="2000" dirty="0" smtClean="0">
                <a:solidFill>
                  <a:srgbClr val="00B0F0"/>
                </a:solidFill>
              </a:rPr>
              <a:t>l’interaction</a:t>
            </a:r>
            <a:r>
              <a:rPr lang="fr-FR" sz="2000" dirty="0" smtClean="0"/>
              <a:t> entre deux ou plusieurs PA </a:t>
            </a:r>
          </a:p>
          <a:p>
            <a:pPr lvl="0" algn="just">
              <a:buFont typeface="Wingdings" pitchFamily="2" charset="2"/>
              <a:buChar char="ü"/>
            </a:pPr>
            <a:r>
              <a:rPr lang="fr-FR" sz="2000" dirty="0" smtClean="0"/>
              <a:t>évaluation de </a:t>
            </a:r>
            <a:r>
              <a:rPr lang="fr-FR" sz="2000" dirty="0" smtClean="0">
                <a:solidFill>
                  <a:srgbClr val="FF0000"/>
                </a:solidFill>
              </a:rPr>
              <a:t>la bioéquivalence </a:t>
            </a:r>
            <a:r>
              <a:rPr lang="fr-FR" sz="2000" dirty="0" smtClean="0"/>
              <a:t>de deux formes pharmaceutiques.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57232"/>
            <a:ext cx="8229600" cy="5467368"/>
          </a:xfrm>
        </p:spPr>
        <p:txBody>
          <a:bodyPr>
            <a:normAutofit/>
          </a:bodyPr>
          <a:lstStyle/>
          <a:p>
            <a:pPr>
              <a:buNone/>
            </a:pPr>
            <a:r>
              <a:rPr lang="fr-FR" sz="1800" b="1" u="sng" dirty="0" smtClean="0">
                <a:solidFill>
                  <a:schemeClr val="accent1">
                    <a:lumMod val="75000"/>
                  </a:schemeClr>
                </a:solidFill>
              </a:rPr>
              <a:t>III- Modalités de détermination de la biodisponibilité : </a:t>
            </a:r>
            <a:endParaRPr lang="fr-FR" sz="1800" u="sng" dirty="0">
              <a:solidFill>
                <a:schemeClr val="accent1">
                  <a:lumMod val="75000"/>
                </a:schemeClr>
              </a:solidFill>
            </a:endParaRPr>
          </a:p>
          <a:p>
            <a:pPr algn="just">
              <a:buNone/>
            </a:pPr>
            <a:r>
              <a:rPr lang="fr-FR" sz="1800" dirty="0" smtClean="0"/>
              <a:t>     La </a:t>
            </a:r>
            <a:r>
              <a:rPr lang="fr-FR" sz="1800" dirty="0"/>
              <a:t>biodisponibilité est généralement déterminée en évaluant les </a:t>
            </a:r>
            <a:r>
              <a:rPr lang="fr-FR" sz="1800" dirty="0">
                <a:solidFill>
                  <a:srgbClr val="00B0F0"/>
                </a:solidFill>
              </a:rPr>
              <a:t>concentrations de PA </a:t>
            </a:r>
            <a:r>
              <a:rPr lang="fr-FR" sz="1800" dirty="0"/>
              <a:t>dans le </a:t>
            </a:r>
            <a:r>
              <a:rPr lang="fr-FR" sz="1800" dirty="0">
                <a:solidFill>
                  <a:srgbClr val="00B0F0"/>
                </a:solidFill>
              </a:rPr>
              <a:t>sang total</a:t>
            </a:r>
            <a:r>
              <a:rPr lang="fr-FR" sz="1800" dirty="0"/>
              <a:t>, le plasma, le sérum, la salive, les urines ou dans tout autre liquide biologique dans lequel le PA peut être dosé précisément</a:t>
            </a:r>
            <a:r>
              <a:rPr lang="fr-FR" sz="1800" dirty="0" smtClean="0"/>
              <a:t>.</a:t>
            </a:r>
            <a:endParaRPr lang="fr-FR" sz="1800" dirty="0" smtClean="0">
              <a:solidFill>
                <a:schemeClr val="tx1">
                  <a:lumMod val="85000"/>
                  <a:lumOff val="15000"/>
                </a:schemeClr>
              </a:solidFill>
            </a:endParaRPr>
          </a:p>
          <a:p>
            <a:pPr algn="just">
              <a:buNone/>
            </a:pPr>
            <a:r>
              <a:rPr lang="fr-FR" sz="1800" dirty="0" smtClean="0">
                <a:solidFill>
                  <a:schemeClr val="tx1">
                    <a:lumMod val="85000"/>
                    <a:lumOff val="15000"/>
                  </a:schemeClr>
                </a:solidFill>
              </a:rPr>
              <a:t>    On obtiendra une courbe de concentration de PA en fonction du temps dont les caractéristiques serviront à la détermination de la biodisponibilité</a:t>
            </a:r>
          </a:p>
          <a:p>
            <a:pPr algn="just">
              <a:buNone/>
            </a:pPr>
            <a:r>
              <a:rPr lang="fr-FR" sz="1800" dirty="0" smtClean="0">
                <a:solidFill>
                  <a:schemeClr val="tx1">
                    <a:lumMod val="85000"/>
                    <a:lumOff val="15000"/>
                  </a:schemeClr>
                </a:solidFill>
              </a:rPr>
              <a:t>    la concentration maximale </a:t>
            </a:r>
            <a:r>
              <a:rPr lang="fr-FR" sz="1800" dirty="0" smtClean="0">
                <a:solidFill>
                  <a:srgbClr val="00B0F0"/>
                </a:solidFill>
              </a:rPr>
              <a:t>(C max), </a:t>
            </a:r>
            <a:r>
              <a:rPr lang="fr-FR" sz="1800" dirty="0" smtClean="0">
                <a:solidFill>
                  <a:schemeClr val="tx1">
                    <a:lumMod val="85000"/>
                    <a:lumOff val="15000"/>
                  </a:schemeClr>
                </a:solidFill>
              </a:rPr>
              <a:t>le temps pour obtenir la concentration maximale </a:t>
            </a:r>
            <a:r>
              <a:rPr lang="fr-FR" sz="1800" dirty="0" smtClean="0">
                <a:solidFill>
                  <a:srgbClr val="00B0F0"/>
                </a:solidFill>
              </a:rPr>
              <a:t>(t max)  </a:t>
            </a:r>
            <a:r>
              <a:rPr lang="fr-FR" sz="1800" dirty="0" smtClean="0">
                <a:solidFill>
                  <a:schemeClr val="tx1">
                    <a:lumMod val="85000"/>
                    <a:lumOff val="15000"/>
                  </a:schemeClr>
                </a:solidFill>
              </a:rPr>
              <a:t>l’aire sous la courbe </a:t>
            </a:r>
            <a:r>
              <a:rPr lang="fr-FR" sz="1800" dirty="0" smtClean="0">
                <a:solidFill>
                  <a:srgbClr val="00B0F0"/>
                </a:solidFill>
              </a:rPr>
              <a:t>(ASC ou SSC).     </a:t>
            </a:r>
          </a:p>
          <a:p>
            <a:pPr algn="just">
              <a:buNone/>
            </a:pPr>
            <a:endParaRPr lang="fr-FR" sz="2000" dirty="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smtClean="0"/>
          </a:p>
          <a:p>
            <a:endParaRPr lang="fr-FR" dirty="0" smtClean="0"/>
          </a:p>
          <a:p>
            <a:endParaRPr lang="fr-FR" dirty="0" smtClean="0"/>
          </a:p>
          <a:p>
            <a:endParaRPr lang="fr-FR" dirty="0"/>
          </a:p>
        </p:txBody>
      </p:sp>
      <p:pic>
        <p:nvPicPr>
          <p:cNvPr id="1026" name="Picture 2"/>
          <p:cNvPicPr>
            <a:picLocks noChangeAspect="1" noChangeArrowheads="1"/>
          </p:cNvPicPr>
          <p:nvPr/>
        </p:nvPicPr>
        <p:blipFill>
          <a:blip r:embed="rId3" cstate="print">
            <a:lum contrast="40000"/>
          </a:blip>
          <a:srcRect b="17692"/>
          <a:stretch>
            <a:fillRect/>
          </a:stretch>
        </p:blipFill>
        <p:spPr bwMode="auto">
          <a:xfrm>
            <a:off x="1476846" y="836712"/>
            <a:ext cx="5759450" cy="4320480"/>
          </a:xfrm>
          <a:prstGeom prst="rect">
            <a:avLst/>
          </a:prstGeom>
          <a:noFill/>
          <a:ln w="9525">
            <a:noFill/>
            <a:miter lim="800000"/>
            <a:headEnd/>
            <a:tailEnd/>
          </a:ln>
        </p:spPr>
      </p:pic>
      <p:sp>
        <p:nvSpPr>
          <p:cNvPr id="5" name="ZoneTexte 4"/>
          <p:cNvSpPr txBox="1"/>
          <p:nvPr/>
        </p:nvSpPr>
        <p:spPr>
          <a:xfrm>
            <a:off x="3203848" y="908720"/>
            <a:ext cx="492443"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r-F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Ka</a:t>
            </a: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ZoneTexte 5"/>
          <p:cNvSpPr txBox="1"/>
          <p:nvPr/>
        </p:nvSpPr>
        <p:spPr>
          <a:xfrm>
            <a:off x="4644008" y="908720"/>
            <a:ext cx="1656184"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solidFill>
                  <a:schemeClr val="tx1">
                    <a:lumMod val="85000"/>
                    <a:lumOff val="15000"/>
                  </a:schemeClr>
                </a:solidFill>
              </a:rPr>
              <a:t>     Ke et T½</a:t>
            </a:r>
            <a:endParaRPr lang="fr-FR" dirty="0">
              <a:solidFill>
                <a:schemeClr val="tx1">
                  <a:lumMod val="85000"/>
                  <a:lumOff val="15000"/>
                </a:schemeClr>
              </a:solidFill>
            </a:endParaRPr>
          </a:p>
        </p:txBody>
      </p:sp>
      <p:sp>
        <p:nvSpPr>
          <p:cNvPr id="11" name="ZoneTexte 10"/>
          <p:cNvSpPr txBox="1"/>
          <p:nvPr/>
        </p:nvSpPr>
        <p:spPr>
          <a:xfrm>
            <a:off x="2051720" y="2636912"/>
            <a:ext cx="792088"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dirty="0" smtClean="0"/>
              <a:t>Cmax</a:t>
            </a:r>
            <a:endParaRPr lang="fr-FR" dirty="0"/>
          </a:p>
        </p:txBody>
      </p:sp>
      <p:sp>
        <p:nvSpPr>
          <p:cNvPr id="16" name="ZoneTexte 15"/>
          <p:cNvSpPr txBox="1"/>
          <p:nvPr/>
        </p:nvSpPr>
        <p:spPr>
          <a:xfrm flipH="1">
            <a:off x="3419872" y="4653136"/>
            <a:ext cx="792087"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dirty="0" smtClean="0"/>
              <a:t>Tmax</a:t>
            </a:r>
            <a:endParaRPr lang="fr-FR" dirty="0"/>
          </a:p>
        </p:txBody>
      </p:sp>
      <p:sp>
        <p:nvSpPr>
          <p:cNvPr id="10" name="ZoneTexte 9"/>
          <p:cNvSpPr txBox="1"/>
          <p:nvPr/>
        </p:nvSpPr>
        <p:spPr>
          <a:xfrm>
            <a:off x="2071670" y="5857892"/>
            <a:ext cx="4643470" cy="369332"/>
          </a:xfrm>
          <a:prstGeom prst="rect">
            <a:avLst/>
          </a:prstGeom>
          <a:noFill/>
        </p:spPr>
        <p:txBody>
          <a:bodyPr wrap="square" rtlCol="0">
            <a:spAutoFit/>
          </a:bodyPr>
          <a:lstStyle/>
          <a:p>
            <a:r>
              <a:rPr lang="fr-FR" dirty="0" err="1" smtClean="0"/>
              <a:t>figI</a:t>
            </a:r>
            <a:r>
              <a:rPr lang="fr-FR" dirty="0" smtClean="0"/>
              <a:t>: les paramètres de la biodisponibilité</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57232"/>
            <a:ext cx="8229600" cy="5467368"/>
          </a:xfrm>
        </p:spPr>
        <p:txBody>
          <a:bodyPr/>
          <a:lstStyle/>
          <a:p>
            <a:pPr algn="just">
              <a:buNone/>
            </a:pPr>
            <a:r>
              <a:rPr lang="fr-FR" sz="1800" b="1" u="sng" dirty="0" smtClean="0">
                <a:solidFill>
                  <a:schemeClr val="accent1">
                    <a:lumMod val="75000"/>
                  </a:schemeClr>
                </a:solidFill>
              </a:rPr>
              <a:t>IV- Les types de biodisponibilité: </a:t>
            </a:r>
            <a:endParaRPr lang="fr-FR" sz="1800" u="sng" dirty="0">
              <a:solidFill>
                <a:schemeClr val="accent1">
                  <a:lumMod val="75000"/>
                </a:schemeClr>
              </a:solidFill>
            </a:endParaRPr>
          </a:p>
          <a:p>
            <a:pPr algn="just">
              <a:buFont typeface="Wingdings" pitchFamily="2" charset="2"/>
              <a:buChar char="§"/>
            </a:pPr>
            <a:r>
              <a:rPr lang="fr-FR" sz="1800" dirty="0" smtClean="0"/>
              <a:t>Sur </a:t>
            </a:r>
            <a:r>
              <a:rPr lang="fr-FR" sz="1800" dirty="0"/>
              <a:t>le plan scientifique, il existe au moins trois types de biodisponibilité qui répondent chacun à un besoin </a:t>
            </a:r>
            <a:r>
              <a:rPr lang="fr-FR" sz="1800" dirty="0" smtClean="0"/>
              <a:t>particulier.</a:t>
            </a:r>
          </a:p>
          <a:p>
            <a:pPr algn="just">
              <a:buFont typeface="Wingdings" pitchFamily="2" charset="2"/>
              <a:buChar char="§"/>
            </a:pPr>
            <a:r>
              <a:rPr lang="fr-FR" sz="1800" dirty="0" smtClean="0"/>
              <a:t>La </a:t>
            </a:r>
            <a:r>
              <a:rPr lang="fr-FR" sz="1800" dirty="0"/>
              <a:t>biodisponibilité ne peut être appréciée que par rapport à </a:t>
            </a:r>
            <a:r>
              <a:rPr lang="fr-FR" sz="1800" dirty="0">
                <a:solidFill>
                  <a:srgbClr val="00B0F0"/>
                </a:solidFill>
              </a:rPr>
              <a:t>une forme </a:t>
            </a:r>
            <a:r>
              <a:rPr lang="fr-FR" sz="1800" dirty="0"/>
              <a:t>de </a:t>
            </a:r>
            <a:r>
              <a:rPr lang="fr-FR" sz="1800" dirty="0">
                <a:solidFill>
                  <a:srgbClr val="00B0F0"/>
                </a:solidFill>
              </a:rPr>
              <a:t>référence</a:t>
            </a:r>
            <a:r>
              <a:rPr lang="fr-FR" sz="1800" dirty="0"/>
              <a:t>. On distingue ainsi </a:t>
            </a:r>
            <a:r>
              <a:rPr lang="fr-FR" sz="1800" dirty="0" smtClean="0"/>
              <a:t>:</a:t>
            </a:r>
          </a:p>
          <a:p>
            <a:pPr algn="just">
              <a:buNone/>
            </a:pPr>
            <a:endParaRPr lang="fr-FR" sz="1800" dirty="0" smtClean="0"/>
          </a:p>
          <a:p>
            <a:pPr algn="just">
              <a:buNone/>
            </a:pPr>
            <a:r>
              <a:rPr lang="fr-FR" sz="1800" b="1" i="1" u="sng" dirty="0" smtClean="0">
                <a:solidFill>
                  <a:srgbClr val="00B050"/>
                </a:solidFill>
              </a:rPr>
              <a:t>a- la biodisponibilité absolue : </a:t>
            </a:r>
          </a:p>
          <a:p>
            <a:pPr algn="just"/>
            <a:r>
              <a:rPr lang="fr-FR" sz="1800" dirty="0" smtClean="0"/>
              <a:t>Elle est destinée à </a:t>
            </a:r>
            <a:r>
              <a:rPr lang="fr-FR" sz="1800" dirty="0" smtClean="0">
                <a:solidFill>
                  <a:srgbClr val="00B0F0"/>
                </a:solidFill>
              </a:rPr>
              <a:t>évaluer l’intérêt d’une voie d’administration</a:t>
            </a:r>
            <a:r>
              <a:rPr lang="fr-FR" sz="1800" dirty="0" smtClean="0"/>
              <a:t> par rapport à la </a:t>
            </a:r>
            <a:r>
              <a:rPr lang="fr-FR" sz="1800" dirty="0" smtClean="0">
                <a:solidFill>
                  <a:srgbClr val="00B0F0"/>
                </a:solidFill>
              </a:rPr>
              <a:t>voie intraveineuse</a:t>
            </a:r>
            <a:r>
              <a:rPr lang="fr-FR" sz="1800" dirty="0" smtClean="0"/>
              <a:t>, qui est considérée comme la référence.</a:t>
            </a:r>
          </a:p>
          <a:p>
            <a:pPr algn="just"/>
            <a:r>
              <a:rPr lang="fr-FR" sz="1800" dirty="0" smtClean="0"/>
              <a:t>Elle est quelquefois appelée rendement absolu de l’absorption</a:t>
            </a:r>
          </a:p>
          <a:p>
            <a:pPr algn="just"/>
            <a:r>
              <a:rPr lang="fr-FR" sz="1800" dirty="0" smtClean="0"/>
              <a:t> elle permet </a:t>
            </a:r>
            <a:r>
              <a:rPr lang="fr-FR" sz="1800" dirty="0" smtClean="0">
                <a:solidFill>
                  <a:srgbClr val="00B0F0"/>
                </a:solidFill>
              </a:rPr>
              <a:t>d’apprécier la fraction F </a:t>
            </a:r>
            <a:r>
              <a:rPr lang="fr-FR" sz="1800" dirty="0" smtClean="0"/>
              <a:t>de PA absorbée après administration par une voie extravasculaire par rapport à la voie intra vasculaire où le PA est déposé dans le sang (donc considéré comme totalement absorbé).</a:t>
            </a:r>
          </a:p>
          <a:p>
            <a:pPr algn="just">
              <a:buNone/>
            </a:pPr>
            <a:endParaRPr lang="fr-FR" sz="2000" i="1" u="sng" dirty="0" smtClean="0">
              <a:solidFill>
                <a:srgbClr val="00B050"/>
              </a:solidFill>
            </a:endParaRPr>
          </a:p>
          <a:p>
            <a:pPr>
              <a:buNone/>
            </a:pPr>
            <a:endParaRPr lang="fr-FR" dirty="0"/>
          </a:p>
        </p:txBody>
      </p:sp>
    </p:spTree>
  </p:cSld>
  <p:clrMapOvr>
    <a:masterClrMapping/>
  </p:clrMapOvr>
  <p:transition>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normAutofit/>
          </a:bodyPr>
          <a:lstStyle/>
          <a:p>
            <a:pPr algn="just"/>
            <a:endParaRPr lang="fr-FR" sz="1800" dirty="0" smtClean="0"/>
          </a:p>
          <a:p>
            <a:pPr algn="just"/>
            <a:r>
              <a:rPr lang="fr-FR" sz="1800" dirty="0" smtClean="0"/>
              <a:t>Elle est déterminée par le rapport de l’aire sous la courbe (ASC) des taux sanguins, plasmatiques ou salivaires, obtenus après administration du PA par la voie choisie sur l’aire sous la courbe après administration du PA par voie intraveineuse.</a:t>
            </a:r>
          </a:p>
          <a:p>
            <a:pPr algn="just">
              <a:buNone/>
            </a:pPr>
            <a:r>
              <a:rPr lang="fr-FR" sz="1800" b="1" dirty="0" smtClean="0">
                <a:solidFill>
                  <a:srgbClr val="00B050"/>
                </a:solidFill>
              </a:rPr>
              <a:t>                        </a:t>
            </a:r>
            <a:r>
              <a:rPr lang="fr-FR" sz="1800" b="1" u="sng" dirty="0" smtClean="0">
                <a:solidFill>
                  <a:srgbClr val="00B050"/>
                </a:solidFill>
              </a:rPr>
              <a:t>F=  ASC(voie orale)/ ASC(IV)</a:t>
            </a:r>
            <a:endParaRPr lang="fr-FR" sz="1800" u="sng" dirty="0" smtClean="0">
              <a:solidFill>
                <a:srgbClr val="00B050"/>
              </a:solidFill>
            </a:endParaRPr>
          </a:p>
          <a:p>
            <a:pPr algn="just"/>
            <a:r>
              <a:rPr lang="fr-FR" sz="1800" b="1" dirty="0" smtClean="0"/>
              <a:t> </a:t>
            </a:r>
            <a:r>
              <a:rPr lang="fr-FR" sz="1800" dirty="0" smtClean="0"/>
              <a:t>Cette détermination exige l’administration au même sujet, par les deux voies étudiées, de la même dose de PA, si la clairance totale est la même pour les deux voies.</a:t>
            </a:r>
          </a:p>
          <a:p>
            <a:pPr algn="just">
              <a:buNone/>
            </a:pPr>
            <a:endParaRPr lang="fr-FR" sz="1800" dirty="0" smtClean="0"/>
          </a:p>
          <a:p>
            <a:r>
              <a:rPr lang="fr-FR" sz="1800" dirty="0" smtClean="0"/>
              <a:t>Dans le cas ou l’administration d’une même dose de PA est impossible, mais si la pharmacocinétique de ce PA est linéaire, il sera possible de corriger l’équation de la façon suivante : </a:t>
            </a:r>
            <a:endParaRPr lang="fr-FR" sz="1800" b="1" dirty="0" smtClean="0">
              <a:solidFill>
                <a:srgbClr val="00B050"/>
              </a:solidFill>
            </a:endParaRPr>
          </a:p>
          <a:p>
            <a:pPr>
              <a:buNone/>
            </a:pPr>
            <a:r>
              <a:rPr lang="fr-FR" sz="1800" b="1" dirty="0" smtClean="0">
                <a:solidFill>
                  <a:srgbClr val="00B050"/>
                </a:solidFill>
                <a:effectLst>
                  <a:outerShdw blurRad="38100" dist="38100" dir="2700000" algn="tl">
                    <a:srgbClr val="000000">
                      <a:alpha val="43137"/>
                    </a:srgbClr>
                  </a:outerShdw>
                </a:effectLst>
              </a:rPr>
              <a:t>       </a:t>
            </a:r>
            <a:r>
              <a:rPr lang="fr-FR" sz="1800" b="1" dirty="0" smtClean="0">
                <a:solidFill>
                  <a:srgbClr val="00B050"/>
                </a:solidFill>
              </a:rPr>
              <a:t>              </a:t>
            </a:r>
            <a:r>
              <a:rPr lang="fr-FR" sz="1800" b="1" u="sng" dirty="0" smtClean="0">
                <a:solidFill>
                  <a:srgbClr val="00B050"/>
                </a:solidFill>
              </a:rPr>
              <a:t>F =  ASC orale. Dose iv   /  ASC iv. Dose orale</a:t>
            </a:r>
          </a:p>
          <a:p>
            <a:pPr algn="just"/>
            <a:endParaRPr lang="fr-FR" sz="2000" dirty="0" smtClean="0"/>
          </a:p>
          <a:p>
            <a:pPr algn="just">
              <a:buNone/>
            </a:pPr>
            <a:r>
              <a:rPr lang="fr-FR" sz="2000" dirty="0" smtClean="0"/>
              <a:t> </a:t>
            </a:r>
          </a:p>
        </p:txBody>
      </p:sp>
    </p:spTree>
  </p:cSld>
  <p:clrMapOvr>
    <a:masterClrMapping/>
  </p:clrMapOvr>
  <p:transition>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2968</TotalTime>
  <Words>648</Words>
  <Application>Microsoft Office PowerPoint</Application>
  <PresentationFormat>Affichage à l'écran (4:3)</PresentationFormat>
  <Paragraphs>213</Paragraphs>
  <Slides>30</Slides>
  <Notes>4</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Débit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  </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vector>
  </TitlesOfParts>
  <Company>Sweet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DELL</dc:creator>
  <cp:lastModifiedBy>ufas</cp:lastModifiedBy>
  <cp:revision>148</cp:revision>
  <dcterms:created xsi:type="dcterms:W3CDTF">2012-04-27T12:23:47Z</dcterms:created>
  <dcterms:modified xsi:type="dcterms:W3CDTF">2015-03-16T08:04:45Z</dcterms:modified>
</cp:coreProperties>
</file>