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59" r:id="rId3"/>
    <p:sldId id="260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68" r:id="rId12"/>
    <p:sldId id="269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70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44F8BE-C4C7-4CD5-BA08-998ACC9E54A6}" type="datetimeFigureOut">
              <a:rPr lang="fr-FR" smtClean="0"/>
              <a:pPr/>
              <a:t>19/01/2015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3F115-1279-4622-BA77-D74E1B8B68A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3F115-1279-4622-BA77-D74E1B8B68A7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A3F115-1279-4622-BA77-D74E1B8B68A7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19/01/2015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Médicaments du domaine dopaminergique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5400" dirty="0" smtClean="0"/>
              <a:t>Les neuroleptiques</a:t>
            </a:r>
            <a:endParaRPr lang="fr-F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4000" b="1" u="sng" dirty="0" smtClean="0">
                <a:solidFill>
                  <a:srgbClr val="FF0000"/>
                </a:solidFill>
              </a:rPr>
              <a:t>II.1. Définition des neuroleptiques :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Substances qui diminuent le niveau de l’humeur (thymoleptiques).Ce sont les médicaments de la schizophrénie.</a:t>
            </a:r>
          </a:p>
          <a:p>
            <a:r>
              <a:rPr lang="fr-FR" dirty="0" smtClean="0"/>
              <a:t>La définition classique des neuroleptiques est celle donnée par Delay et Deniker (1957). </a:t>
            </a:r>
          </a:p>
          <a:p>
            <a:endParaRPr lang="fr-FR" dirty="0" smtClean="0"/>
          </a:p>
          <a:p>
            <a:r>
              <a:rPr lang="fr-FR" dirty="0" smtClean="0"/>
              <a:t>Elle associe les cinq critères suivants :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 Création d’un état d’indifférence psychomotrice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 Diminution de l’agressivité et de l’agitation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 Réduction des psychoses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 Production d’effets neurologiques et végétatifs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  Action sous corticale dominante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5801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r-FR" sz="4000" b="1" u="sng" dirty="0" smtClean="0">
                <a:solidFill>
                  <a:srgbClr val="FF0000"/>
                </a:solidFill>
              </a:rPr>
              <a:t>Classifications des neuroleptiques :</a:t>
            </a:r>
          </a:p>
          <a:p>
            <a:pPr>
              <a:buNone/>
            </a:pPr>
            <a:r>
              <a:rPr lang="fr-FR" dirty="0" smtClean="0"/>
              <a:t>1. Classification historique (chronologique): on distingue :</a:t>
            </a:r>
          </a:p>
          <a:p>
            <a:pPr>
              <a:buNone/>
            </a:pPr>
            <a:r>
              <a:rPr lang="fr-FR" dirty="0" smtClean="0"/>
              <a:t>a. Neuroleptiques de 1ère génération (Classiques ou Typiques) :</a:t>
            </a:r>
          </a:p>
          <a:p>
            <a:pPr>
              <a:buNone/>
            </a:pPr>
            <a:r>
              <a:rPr lang="fr-FR" dirty="0" smtClean="0"/>
              <a:t>Ils possèdent une action </a:t>
            </a:r>
            <a:r>
              <a:rPr lang="fr-FR" dirty="0" err="1" smtClean="0"/>
              <a:t>anti-psychotique</a:t>
            </a:r>
            <a:r>
              <a:rPr lang="fr-FR" dirty="0" smtClean="0"/>
              <a:t> avec des effets secondaires neurologiques (syndrome extrapyramidal). Ex : Chlorpromazine, Halopéridol…</a:t>
            </a:r>
          </a:p>
          <a:p>
            <a:pPr>
              <a:buNone/>
            </a:pPr>
            <a:r>
              <a:rPr lang="fr-FR" dirty="0" smtClean="0"/>
              <a:t>b. Neuroleptiques de 2ème génération (Atypiques) :</a:t>
            </a:r>
          </a:p>
          <a:p>
            <a:r>
              <a:rPr lang="fr-FR" dirty="0" smtClean="0"/>
              <a:t>Le concept de « deuxième génération » correspond simplement à l’apparition récente de nouveaux neuroleptiques mieux tolérés (à partir des années 1991). Ex : </a:t>
            </a:r>
            <a:r>
              <a:rPr lang="fr-FR" dirty="0" err="1" smtClean="0"/>
              <a:t>Olanzapine</a:t>
            </a:r>
            <a:r>
              <a:rPr lang="fr-FR" dirty="0" smtClean="0"/>
              <a:t>, </a:t>
            </a:r>
            <a:r>
              <a:rPr lang="fr-FR" dirty="0" err="1" smtClean="0"/>
              <a:t>Clozapine</a:t>
            </a: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neuroleptiques </a:t>
            </a:r>
            <a:endParaRPr lang="fr-F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924944"/>
            <a:ext cx="77343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9552" y="1268760"/>
            <a:ext cx="860444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sz="2800" b="1" u="sng" dirty="0" smtClean="0">
                <a:solidFill>
                  <a:srgbClr val="FF0000"/>
                </a:solidFill>
              </a:rPr>
              <a:t>2. Classification chimique:</a:t>
            </a:r>
          </a:p>
          <a:p>
            <a:r>
              <a:rPr lang="fr-FR" dirty="0" smtClean="0"/>
              <a:t>La classification chimique a un intérêt car certains effets indésirables sont liés à une classe chimique :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neuroleptiques</a:t>
            </a:r>
            <a:endParaRPr lang="fr-F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84984"/>
            <a:ext cx="8229600" cy="328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9552" y="1628800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u="sng" dirty="0" smtClean="0">
                <a:solidFill>
                  <a:srgbClr val="FF0000"/>
                </a:solidFill>
              </a:rPr>
              <a:t>3. Classification clinique:</a:t>
            </a:r>
          </a:p>
          <a:p>
            <a:r>
              <a:rPr lang="fr-FR" dirty="0" smtClean="0"/>
              <a:t>Cette classification (établie en 1975) répartit les neuroleptiques selon un axe vertical en opposant l’effet sédatif (avec effets secondaires d’ordre neuro-végétatifs) à l’effet </a:t>
            </a:r>
            <a:r>
              <a:rPr lang="fr-FR" dirty="0" err="1" smtClean="0"/>
              <a:t>antidéficitaires</a:t>
            </a:r>
            <a:r>
              <a:rPr lang="fr-FR" dirty="0" smtClean="0"/>
              <a:t> (ou Désinhibiteur) dont les effets secondaires sont d’ordre neurologique.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36712" y="-171400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neuroleptiques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624736"/>
          </a:xfrm>
        </p:spPr>
        <p:txBody>
          <a:bodyPr>
            <a:normAutofit fontScale="47500" lnSpcReduction="20000"/>
          </a:bodyPr>
          <a:lstStyle/>
          <a:p>
            <a:r>
              <a:rPr lang="fr-FR" sz="4000" b="1" dirty="0" smtClean="0">
                <a:solidFill>
                  <a:srgbClr val="FF0000"/>
                </a:solidFill>
              </a:rPr>
              <a:t>III.3. Les neuroleptiques typique ou classique :</a:t>
            </a:r>
          </a:p>
          <a:p>
            <a:pPr>
              <a:buNone/>
            </a:pPr>
            <a:r>
              <a:rPr lang="fr-FR" sz="4000" b="1" dirty="0" smtClean="0">
                <a:solidFill>
                  <a:srgbClr val="FF0000"/>
                </a:solidFill>
              </a:rPr>
              <a:t>1. Mécanisme d’action et propriétés pharmacologiques des neuroleptiques classiques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 Au niveau méso-limbique : Blocage des récepteurs D2 post-synaptique.</a:t>
            </a:r>
          </a:p>
          <a:p>
            <a:pPr>
              <a:buNone/>
            </a:pPr>
            <a:r>
              <a:rPr lang="fr-FR" dirty="0" smtClean="0"/>
              <a:t>L’effet thérapeutique dans les psychoses résulte principalement du blocage au niveau de la voie </a:t>
            </a:r>
            <a:r>
              <a:rPr lang="fr-FR" dirty="0" err="1" smtClean="0"/>
              <a:t>mésolimbique</a:t>
            </a:r>
            <a:r>
              <a:rPr lang="fr-FR" dirty="0" smtClean="0"/>
              <a:t>, prévenant les symptômes positifs.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Les neuroleptiques classiques ne montrent pas de sélectivité pour les récepteurs D2 de la voie</a:t>
            </a:r>
          </a:p>
          <a:p>
            <a:pPr>
              <a:buNone/>
            </a:pPr>
            <a:r>
              <a:rPr lang="fr-FR" dirty="0" err="1" smtClean="0"/>
              <a:t>mésolimbique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 Les effets inévitables de blocage simultané des autres voies dopaminergiques sont:</a:t>
            </a:r>
          </a:p>
          <a:p>
            <a:pPr>
              <a:buNone/>
            </a:pPr>
            <a:r>
              <a:rPr lang="fr-FR" dirty="0" smtClean="0"/>
              <a:t> Au niveau </a:t>
            </a:r>
            <a:r>
              <a:rPr lang="fr-FR" dirty="0" err="1" smtClean="0"/>
              <a:t>nigro</a:t>
            </a:r>
            <a:r>
              <a:rPr lang="fr-FR" dirty="0" smtClean="0"/>
              <a:t>-strié : des syndromes </a:t>
            </a:r>
            <a:r>
              <a:rPr lang="fr-FR" dirty="0" err="1" smtClean="0"/>
              <a:t>extra-pyramidaux</a:t>
            </a:r>
            <a:r>
              <a:rPr lang="fr-FR" dirty="0" smtClean="0"/>
              <a:t> :</a:t>
            </a:r>
          </a:p>
          <a:p>
            <a:pPr>
              <a:buNone/>
            </a:pPr>
            <a:r>
              <a:rPr lang="fr-FR" dirty="0" smtClean="0"/>
              <a:t>— akinésie, tremblement (pseudo parkinson)</a:t>
            </a:r>
          </a:p>
          <a:p>
            <a:pPr>
              <a:buNone/>
            </a:pPr>
            <a:r>
              <a:rPr lang="fr-FR" dirty="0" smtClean="0"/>
              <a:t>— dyskinésie tardives (hypersensibilité des récepteurs)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 Au niveau </a:t>
            </a:r>
            <a:r>
              <a:rPr lang="fr-FR" dirty="0" err="1" smtClean="0"/>
              <a:t>meso</a:t>
            </a:r>
            <a:r>
              <a:rPr lang="fr-FR" dirty="0" smtClean="0"/>
              <a:t>-cortical : aggravation des symptômes négatifs de la schizophrénie, et troubles  cognitifs.</a:t>
            </a:r>
          </a:p>
          <a:p>
            <a:pPr>
              <a:buNone/>
            </a:pPr>
            <a:r>
              <a:rPr lang="fr-FR" dirty="0" smtClean="0"/>
              <a:t> Au niveau </a:t>
            </a:r>
            <a:r>
              <a:rPr lang="fr-FR" dirty="0" err="1" smtClean="0"/>
              <a:t>hypothalamo</a:t>
            </a:r>
            <a:r>
              <a:rPr lang="fr-FR" dirty="0" smtClean="0"/>
              <a:t>-hypophysaire : une augmentation de la prolactine (</a:t>
            </a:r>
            <a:r>
              <a:rPr lang="fr-FR" dirty="0" err="1" smtClean="0"/>
              <a:t>hyperprolactinémie</a:t>
            </a:r>
            <a:r>
              <a:rPr lang="fr-FR" dirty="0" smtClean="0"/>
              <a:t>),</a:t>
            </a:r>
          </a:p>
          <a:p>
            <a:pPr>
              <a:buNone/>
            </a:pPr>
            <a:r>
              <a:rPr lang="fr-FR" dirty="0" smtClean="0"/>
              <a:t>des aménorrhées des galactorrhées, voire des gynécomasties.</a:t>
            </a:r>
          </a:p>
          <a:p>
            <a:pPr>
              <a:buNone/>
            </a:pPr>
            <a:r>
              <a:rPr lang="fr-FR" dirty="0" smtClean="0"/>
              <a:t> Au niveau du centre du vomissement (CTZ hors barrière hémato-encéphalique) : effet antiémétique.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Les neuroleptiques bloquent aussi d’autres récepteurs :</a:t>
            </a:r>
          </a:p>
          <a:p>
            <a:pPr>
              <a:buNone/>
            </a:pPr>
            <a:r>
              <a:rPr lang="fr-FR" dirty="0" smtClean="0"/>
              <a:t>— blocage des récepteurs H1 histaminiques : effet antihistaminique pouvant expliquer une sédation et une prise de poids.</a:t>
            </a:r>
          </a:p>
          <a:p>
            <a:pPr>
              <a:buNone/>
            </a:pPr>
            <a:r>
              <a:rPr lang="fr-FR" dirty="0" smtClean="0"/>
              <a:t>— blocage des récepteurs alpha 1 adrénergique : à l’origine en périphérie d’une hypotension artérielle majorée à l’orthostatisme,</a:t>
            </a:r>
          </a:p>
          <a:p>
            <a:pPr>
              <a:buNone/>
            </a:pPr>
            <a:r>
              <a:rPr lang="fr-FR" dirty="0" smtClean="0"/>
              <a:t>— blocage des récepteurs cholinergiques </a:t>
            </a:r>
            <a:r>
              <a:rPr lang="fr-FR" dirty="0" err="1" smtClean="0"/>
              <a:t>muscariniques</a:t>
            </a:r>
            <a:r>
              <a:rPr lang="fr-FR" dirty="0" smtClean="0"/>
              <a:t> M1 : avec tous les effets périphériques de type atropine (bouche sèche, constipation, mydriase, tachycardie) et les effets centraux (troubles de la mémoire, confusion).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sz="4400" b="1" u="sng" dirty="0" smtClean="0">
                <a:solidFill>
                  <a:srgbClr val="FF0000"/>
                </a:solidFill>
              </a:rPr>
              <a:t>2. Effets indésirables des neuroleptiques classiques :</a:t>
            </a:r>
          </a:p>
          <a:p>
            <a:pPr>
              <a:buNone/>
            </a:pPr>
            <a:r>
              <a:rPr lang="fr-FR" dirty="0" smtClean="0"/>
              <a:t> Neurologiques : syndrome extrapyramidal, dyskinésies, confusion.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 Endocriniens : impuissance, </a:t>
            </a:r>
            <a:r>
              <a:rPr lang="fr-FR" dirty="0" err="1" smtClean="0"/>
              <a:t>amenorrhée</a:t>
            </a:r>
            <a:r>
              <a:rPr lang="fr-FR" dirty="0" smtClean="0"/>
              <a:t>, galactorrhée et prise de poids.</a:t>
            </a:r>
          </a:p>
          <a:p>
            <a:pPr>
              <a:buNone/>
            </a:pPr>
            <a:r>
              <a:rPr lang="fr-FR" dirty="0" smtClean="0"/>
              <a:t> </a:t>
            </a:r>
            <a:r>
              <a:rPr lang="fr-FR" dirty="0" err="1" smtClean="0"/>
              <a:t>Anticholinergiques</a:t>
            </a:r>
            <a:r>
              <a:rPr lang="fr-FR" dirty="0" smtClean="0"/>
              <a:t> (</a:t>
            </a:r>
            <a:r>
              <a:rPr lang="fr-FR" dirty="0" err="1" smtClean="0"/>
              <a:t>atropiniques</a:t>
            </a:r>
            <a:r>
              <a:rPr lang="fr-FR" dirty="0" smtClean="0"/>
              <a:t>): Sécheresse buccale, constipation, rétention urinaire.</a:t>
            </a:r>
          </a:p>
          <a:p>
            <a:pPr>
              <a:buNone/>
            </a:pPr>
            <a:r>
              <a:rPr lang="fr-FR" dirty="0" smtClean="0"/>
              <a:t> Hypotension artérielle :(blocage alpha 1 adrénergique).</a:t>
            </a:r>
          </a:p>
          <a:p>
            <a:pPr>
              <a:buNone/>
            </a:pPr>
            <a:r>
              <a:rPr lang="fr-FR" dirty="0" smtClean="0"/>
              <a:t> Digestifs : troubles gastro-intestinaux.</a:t>
            </a:r>
          </a:p>
          <a:p>
            <a:pPr>
              <a:buNone/>
            </a:pPr>
            <a:r>
              <a:rPr lang="fr-FR" dirty="0" smtClean="0"/>
              <a:t> Accidents de photosensibilisation : fréquents avec les phénothiazines comme la chlorpromazine Cet effet indésirable s’explique par la structure chimique de la molécule capable d’absorber (par ses nombreuses doubles liaisons) les rayonnements ultraviolets.</a:t>
            </a:r>
          </a:p>
          <a:p>
            <a:pPr>
              <a:buNone/>
            </a:pPr>
            <a:r>
              <a:rPr lang="fr-FR" dirty="0" smtClean="0"/>
              <a:t> Syndrome malin : accident rare mais grave car il peut entraîner le décès, il est marqué par une hyperthermie progressive, dépassant rapidement 40°C, avec pâleur, sueurs, déshydratation, polypnée, instabilité de la tension artérielle, état de choc.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sz="4600" b="1" u="sng" dirty="0" smtClean="0">
                <a:solidFill>
                  <a:srgbClr val="FF0000"/>
                </a:solidFill>
              </a:rPr>
              <a:t>III.4. Les neuroleptiques atypiques :</a:t>
            </a:r>
          </a:p>
          <a:p>
            <a:pPr>
              <a:buNone/>
            </a:pPr>
            <a:r>
              <a:rPr lang="fr-FR" dirty="0" smtClean="0"/>
              <a:t>1. Mécanisme d’action et propriétés pharmacologiques des neuroleptiques atypiques :</a:t>
            </a:r>
          </a:p>
          <a:p>
            <a:pPr>
              <a:buNone/>
            </a:pPr>
            <a:r>
              <a:rPr lang="fr-FR" dirty="0" smtClean="0"/>
              <a:t>Ce qui n’est pas résolu avec les antipsychotiques classiques, c’est:</a:t>
            </a:r>
          </a:p>
          <a:p>
            <a:pPr>
              <a:buNone/>
            </a:pPr>
            <a:r>
              <a:rPr lang="fr-FR" dirty="0" smtClean="0"/>
              <a:t>— La présence de syndromes extrapyramidaux</a:t>
            </a:r>
          </a:p>
          <a:p>
            <a:pPr>
              <a:buNone/>
            </a:pPr>
            <a:r>
              <a:rPr lang="fr-FR" dirty="0" smtClean="0"/>
              <a:t>— Le traitement des signes négatifs, qui reste difficile.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Dans les noyaux </a:t>
            </a:r>
            <a:r>
              <a:rPr lang="fr-FR" dirty="0" err="1" smtClean="0"/>
              <a:t>nigro</a:t>
            </a:r>
            <a:r>
              <a:rPr lang="fr-FR" dirty="0" smtClean="0"/>
              <a:t>-striés où le blocage dopaminergique induit des syndromes extrapyramidaux, il existe en </a:t>
            </a:r>
            <a:r>
              <a:rPr lang="fr-FR" dirty="0" err="1" smtClean="0"/>
              <a:t>présynaptique</a:t>
            </a:r>
            <a:r>
              <a:rPr lang="fr-FR" dirty="0" smtClean="0"/>
              <a:t> des récepteurs dopaminergiques, mais aussi des récepteurs </a:t>
            </a:r>
            <a:r>
              <a:rPr lang="fr-FR" dirty="0" err="1" smtClean="0"/>
              <a:t>sérotoninergiques</a:t>
            </a:r>
            <a:r>
              <a:rPr lang="fr-FR" dirty="0" smtClean="0"/>
              <a:t>, de type 5HT2A, dont la stimulation freine le fonctionnement dopaminergique.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052736"/>
            <a:ext cx="8136904" cy="3528392"/>
          </a:xfrm>
        </p:spPr>
        <p:txBody>
          <a:bodyPr>
            <a:normAutofit fontScale="62500" lnSpcReduction="20000"/>
          </a:bodyPr>
          <a:lstStyle/>
          <a:p>
            <a:r>
              <a:rPr lang="fr-FR" dirty="0" smtClean="0"/>
              <a:t>Ainsi, des molécules ayant un effet antagoniste 5HT2A induisent moins (voire pas) d’effets extrapyramidaux.</a:t>
            </a:r>
          </a:p>
          <a:p>
            <a:r>
              <a:rPr lang="fr-FR" dirty="0" smtClean="0"/>
              <a:t>Les antipsychotiques atypiques ont donc pour propriétés :</a:t>
            </a:r>
          </a:p>
          <a:p>
            <a:pPr>
              <a:buNone/>
            </a:pPr>
            <a:r>
              <a:rPr lang="fr-FR" dirty="0" smtClean="0"/>
              <a:t>— un effet </a:t>
            </a:r>
            <a:r>
              <a:rPr lang="fr-FR" dirty="0" err="1" smtClean="0"/>
              <a:t>antidopaminergique</a:t>
            </a:r>
            <a:r>
              <a:rPr lang="fr-FR" dirty="0" smtClean="0"/>
              <a:t> D2 </a:t>
            </a:r>
            <a:r>
              <a:rPr lang="fr-FR" dirty="0" err="1" smtClean="0"/>
              <a:t>mesolimbique</a:t>
            </a:r>
            <a:r>
              <a:rPr lang="fr-FR" dirty="0" smtClean="0"/>
              <a:t>, recherché</a:t>
            </a:r>
          </a:p>
          <a:p>
            <a:pPr>
              <a:buNone/>
            </a:pPr>
            <a:r>
              <a:rPr lang="fr-FR" dirty="0" smtClean="0"/>
              <a:t>— un effet anti-D2 </a:t>
            </a:r>
            <a:r>
              <a:rPr lang="fr-FR" dirty="0" err="1" smtClean="0"/>
              <a:t>nigrostrié</a:t>
            </a:r>
            <a:r>
              <a:rPr lang="fr-FR" dirty="0" smtClean="0"/>
              <a:t> (gênant), tempéré par un blocage 5 HT2A</a:t>
            </a:r>
          </a:p>
          <a:p>
            <a:pPr>
              <a:buNone/>
            </a:pPr>
            <a:r>
              <a:rPr lang="fr-FR" dirty="0" smtClean="0"/>
              <a:t>— un effet anti-D2 </a:t>
            </a:r>
            <a:r>
              <a:rPr lang="fr-FR" dirty="0" err="1" smtClean="0"/>
              <a:t>hypothalamohypophysaire</a:t>
            </a:r>
            <a:r>
              <a:rPr lang="fr-FR" dirty="0" smtClean="0"/>
              <a:t> tempéré par le blocage 5HT2A</a:t>
            </a:r>
          </a:p>
          <a:p>
            <a:pPr>
              <a:buNone/>
            </a:pPr>
            <a:r>
              <a:rPr lang="fr-FR" dirty="0" smtClean="0"/>
              <a:t>— un effet anti-D2 </a:t>
            </a:r>
            <a:r>
              <a:rPr lang="fr-FR" dirty="0" err="1" smtClean="0"/>
              <a:t>meso</a:t>
            </a:r>
            <a:r>
              <a:rPr lang="fr-FR" dirty="0" smtClean="0"/>
              <a:t>-cortical responsable pour une part des symptômes négatifs tempéré par le  blocage 5HT2A</a:t>
            </a:r>
          </a:p>
          <a:p>
            <a:r>
              <a:rPr lang="fr-FR" dirty="0" smtClean="0"/>
              <a:t>Ainsi, ces antipsychotiques peuvent avoir un effet anti déficitaire, anti productif, avec peu d’effet extrapyramidal.</a:t>
            </a:r>
          </a:p>
          <a:p>
            <a:endParaRPr lang="fr-F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437112"/>
            <a:ext cx="5391979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neuroleptiques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b="1" u="sng" dirty="0" smtClean="0">
                <a:solidFill>
                  <a:srgbClr val="FF0000"/>
                </a:solidFill>
              </a:rPr>
              <a:t> Effets indésirables des neuroleptiques atypiques :</a:t>
            </a:r>
          </a:p>
          <a:p>
            <a:pPr>
              <a:buNone/>
            </a:pPr>
            <a:endParaRPr lang="fr-FR" b="1" u="sng" dirty="0" smtClean="0">
              <a:solidFill>
                <a:srgbClr val="FF0000"/>
              </a:solidFill>
            </a:endParaRPr>
          </a:p>
          <a:p>
            <a:r>
              <a:rPr lang="fr-FR" sz="3100" dirty="0" smtClean="0"/>
              <a:t>Les neuroleptiques atypiques sont en règle générale mieux tolérés que les neuroleptiques classiques.</a:t>
            </a:r>
          </a:p>
          <a:p>
            <a:endParaRPr lang="fr-FR" sz="3100" dirty="0" smtClean="0"/>
          </a:p>
          <a:p>
            <a:pPr>
              <a:buNone/>
            </a:pPr>
            <a:r>
              <a:rPr lang="fr-FR" sz="3100" dirty="0" smtClean="0"/>
              <a:t> L’agranulocytose : observée avec la </a:t>
            </a:r>
            <a:r>
              <a:rPr lang="fr-FR" sz="3100" dirty="0" err="1" smtClean="0"/>
              <a:t>Clozapine</a:t>
            </a:r>
            <a:r>
              <a:rPr lang="fr-FR" sz="3100" dirty="0" smtClean="0"/>
              <a:t> a entraîné la suspension de son autorisation de mise sur le marché pendant plusieurs années. Après réévaluation de cet effet indésirable grave (0,46 % des patients traités), l’indication de la </a:t>
            </a:r>
            <a:r>
              <a:rPr lang="fr-FR" sz="3100" dirty="0" err="1" smtClean="0"/>
              <a:t>Clozapine</a:t>
            </a:r>
            <a:r>
              <a:rPr lang="fr-FR" sz="3100" dirty="0" smtClean="0"/>
              <a:t> est limitée aux schizophrénies chroniques sévères avec résistance majeure aux neuroleptiques classiques.</a:t>
            </a:r>
          </a:p>
          <a:p>
            <a:r>
              <a:rPr lang="fr-FR" sz="3100" dirty="0" smtClean="0"/>
              <a:t> Sédation et prise de poids.</a:t>
            </a:r>
          </a:p>
          <a:p>
            <a:r>
              <a:rPr lang="fr-FR" sz="3100" dirty="0" smtClean="0"/>
              <a:t> Suivant les dosages, certains atypiques peuvent avoir des effets secondaires de type «classique».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0000" lnSpcReduction="20000"/>
          </a:bodyPr>
          <a:lstStyle/>
          <a:p>
            <a:r>
              <a:rPr lang="fr-FR" b="1" u="sng" dirty="0" smtClean="0">
                <a:solidFill>
                  <a:srgbClr val="FF0000"/>
                </a:solidFill>
              </a:rPr>
              <a:t>III.5. Indications des neuroleptiques :</a:t>
            </a:r>
          </a:p>
          <a:p>
            <a:pPr>
              <a:buNone/>
            </a:pPr>
            <a:r>
              <a:rPr lang="fr-FR" dirty="0" smtClean="0"/>
              <a:t>En Psychiatrie :</a:t>
            </a:r>
          </a:p>
          <a:p>
            <a:pPr>
              <a:buNone/>
            </a:pPr>
            <a:r>
              <a:rPr lang="fr-FR" dirty="0" smtClean="0"/>
              <a:t>- Psychoses Aiguës et Chroniques</a:t>
            </a:r>
          </a:p>
          <a:p>
            <a:pPr>
              <a:buNone/>
            </a:pPr>
            <a:r>
              <a:rPr lang="fr-FR" dirty="0" smtClean="0"/>
              <a:t>- Agitation psychotique; état d’agitation majeure</a:t>
            </a:r>
          </a:p>
          <a:p>
            <a:pPr>
              <a:buNone/>
            </a:pPr>
            <a:r>
              <a:rPr lang="fr-FR" dirty="0" smtClean="0"/>
              <a:t>- Schizophrénies, états délirants avec ou sans hallucinations</a:t>
            </a:r>
          </a:p>
          <a:p>
            <a:pPr>
              <a:buNone/>
            </a:pPr>
            <a:r>
              <a:rPr lang="fr-FR" dirty="0" smtClean="0"/>
              <a:t>- Syndrome psychotique de type déficitaire</a:t>
            </a:r>
          </a:p>
          <a:p>
            <a:pPr>
              <a:buNone/>
            </a:pPr>
            <a:r>
              <a:rPr lang="fr-FR" dirty="0" smtClean="0"/>
              <a:t>- Traitement symptomatique de l’anxiété, des troubles du sommeil, et des troubles du comportement.</a:t>
            </a:r>
          </a:p>
          <a:p>
            <a:pPr>
              <a:buNone/>
            </a:pPr>
            <a:r>
              <a:rPr lang="fr-FR" dirty="0" smtClean="0"/>
              <a:t>En médecine générale :</a:t>
            </a:r>
          </a:p>
          <a:p>
            <a:pPr>
              <a:buFontTx/>
              <a:buChar char="-"/>
            </a:pPr>
            <a:r>
              <a:rPr lang="fr-FR" dirty="0" smtClean="0"/>
              <a:t>Anxiété, Insomnie</a:t>
            </a:r>
          </a:p>
          <a:p>
            <a:pPr>
              <a:buFontTx/>
              <a:buChar char="-"/>
            </a:pPr>
            <a:r>
              <a:rPr lang="fr-FR" dirty="0" smtClean="0"/>
              <a:t>Nausées, Vomissements</a:t>
            </a:r>
          </a:p>
          <a:p>
            <a:pPr>
              <a:buNone/>
            </a:pPr>
            <a:r>
              <a:rPr lang="fr-FR" dirty="0" smtClean="0"/>
              <a:t>- Algies intenses (algies des cancéreux, du zona)</a:t>
            </a:r>
          </a:p>
          <a:p>
            <a:pPr>
              <a:buNone/>
            </a:pPr>
            <a:r>
              <a:rPr lang="fr-FR" dirty="0" smtClean="0"/>
              <a:t>En chirurgie :</a:t>
            </a:r>
          </a:p>
          <a:p>
            <a:pPr>
              <a:buNone/>
            </a:pPr>
            <a:r>
              <a:rPr lang="fr-FR" dirty="0" smtClean="0"/>
              <a:t>- Prémédication à l’acte chirurgical: </a:t>
            </a:r>
            <a:r>
              <a:rPr lang="fr-FR" dirty="0" err="1" smtClean="0"/>
              <a:t>Neuroleptanalgésie</a:t>
            </a:r>
            <a:r>
              <a:rPr lang="fr-FR" dirty="0" smtClean="0"/>
              <a:t> (Anesthésie)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Généralités sur les psychotropes: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929411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fr-FR" b="1" dirty="0" smtClean="0">
              <a:solidFill>
                <a:srgbClr val="FF0000"/>
              </a:solidFill>
            </a:endParaRPr>
          </a:p>
          <a:p>
            <a:pPr marL="914400" indent="-914400">
              <a:buNone/>
            </a:pPr>
            <a:r>
              <a:rPr lang="fr-FR" sz="12800" b="1" dirty="0" smtClean="0">
                <a:solidFill>
                  <a:srgbClr val="FF0000"/>
                </a:solidFill>
              </a:rPr>
              <a:t>1. Définition des psychotropes : proposée par DELAY en 1957 :</a:t>
            </a:r>
          </a:p>
          <a:p>
            <a:pPr marL="914400" indent="-914400">
              <a:buAutoNum type="arabicPeriod"/>
            </a:pPr>
            <a:endParaRPr lang="fr-FR" sz="4500" dirty="0" smtClean="0"/>
          </a:p>
          <a:p>
            <a:pPr algn="ctr">
              <a:buNone/>
            </a:pPr>
            <a:r>
              <a:rPr lang="fr-FR" sz="9800" dirty="0" smtClean="0"/>
              <a:t>«Les psychotropes sont des substances chimiques d’origine naturelle ou artificielle, qui ont un tropisme psychologique, c’est-à-dire qui sont susceptibles de modifier l’activité mentale sans préjuger du type de cette modification».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neuroleptiques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fr-FR" sz="3800" b="1" u="sng" dirty="0" smtClean="0">
                <a:solidFill>
                  <a:srgbClr val="FF0000"/>
                </a:solidFill>
              </a:rPr>
              <a:t>III.6. Pharmacocinétique des neuroleptiques :</a:t>
            </a:r>
          </a:p>
          <a:p>
            <a:pPr>
              <a:buNone/>
            </a:pPr>
            <a:r>
              <a:rPr lang="fr-FR" dirty="0" smtClean="0"/>
              <a:t>1. Absorption :</a:t>
            </a:r>
          </a:p>
          <a:p>
            <a:pPr>
              <a:buNone/>
            </a:pPr>
            <a:r>
              <a:rPr lang="fr-FR" dirty="0" smtClean="0"/>
              <a:t>La résorption digestive des neuroleptiques (forme per os) ainsi que leur diffusion dans tout l’organisme y compris SNC sont rapides (résorption : 2 - 4 h en moyenne), mais leur biodisponibilité est faible, il existe un effet de premier passage important expliquant la grande variabilité des taux sanguins.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2. Distribution :</a:t>
            </a:r>
          </a:p>
          <a:p>
            <a:pPr>
              <a:buNone/>
            </a:pPr>
            <a:r>
              <a:rPr lang="fr-FR" dirty="0" smtClean="0"/>
              <a:t>Volume de Diffusion important.</a:t>
            </a:r>
          </a:p>
          <a:p>
            <a:pPr>
              <a:buNone/>
            </a:pPr>
            <a:r>
              <a:rPr lang="fr-FR" dirty="0" smtClean="0"/>
              <a:t>les neuroleptiques sont liposolubles et passent bien la BHE et la BFP (barrière </a:t>
            </a:r>
            <a:r>
              <a:rPr lang="fr-FR" dirty="0" err="1" smtClean="0"/>
              <a:t>foeto</a:t>
            </a:r>
            <a:r>
              <a:rPr lang="fr-FR" dirty="0" smtClean="0"/>
              <a:t>-placentaire).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3. Métabolisme :</a:t>
            </a:r>
          </a:p>
          <a:p>
            <a:pPr>
              <a:buNone/>
            </a:pPr>
            <a:r>
              <a:rPr lang="fr-FR" dirty="0" smtClean="0"/>
              <a:t>Le métabolisme est hépatique avec une grande variabilité selon les médicaments et les patients.</a:t>
            </a:r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4. Elimination :</a:t>
            </a:r>
          </a:p>
          <a:p>
            <a:pPr>
              <a:buNone/>
            </a:pPr>
            <a:r>
              <a:rPr lang="fr-FR" dirty="0" smtClean="0"/>
              <a:t>L’élimination des nombreux métabolites est urinaire.</a:t>
            </a:r>
          </a:p>
          <a:p>
            <a:pPr>
              <a:buNone/>
            </a:pPr>
            <a:r>
              <a:rPr lang="fr-FR" dirty="0" smtClean="0"/>
              <a:t>Élimination lente : demi-vie variable et assez longue</a:t>
            </a:r>
          </a:p>
          <a:p>
            <a:pPr>
              <a:buNone/>
            </a:pPr>
            <a:r>
              <a:rPr lang="fr-FR" dirty="0" smtClean="0"/>
              <a:t>– Phénothiazines : 15-30 h</a:t>
            </a:r>
          </a:p>
          <a:p>
            <a:pPr>
              <a:buNone/>
            </a:pPr>
            <a:r>
              <a:rPr lang="fr-FR" dirty="0" smtClean="0"/>
              <a:t>– </a:t>
            </a:r>
            <a:r>
              <a:rPr lang="fr-FR" dirty="0" err="1" smtClean="0"/>
              <a:t>Thioxanthène</a:t>
            </a:r>
            <a:r>
              <a:rPr lang="fr-FR" dirty="0" smtClean="0"/>
              <a:t> : 15-30 h</a:t>
            </a:r>
          </a:p>
          <a:p>
            <a:pPr>
              <a:buNone/>
            </a:pPr>
            <a:r>
              <a:rPr lang="fr-FR" dirty="0" smtClean="0"/>
              <a:t>– Butyrophénones : 15-30h</a:t>
            </a:r>
          </a:p>
          <a:p>
            <a:pPr>
              <a:buNone/>
            </a:pPr>
            <a:r>
              <a:rPr lang="fr-FR" dirty="0" smtClean="0"/>
              <a:t>– </a:t>
            </a:r>
            <a:r>
              <a:rPr lang="fr-FR" dirty="0" err="1" smtClean="0"/>
              <a:t>Diphénylpipéridines</a:t>
            </a:r>
            <a:r>
              <a:rPr lang="fr-FR" dirty="0" smtClean="0"/>
              <a:t> 30-50 h (voir plus)</a:t>
            </a:r>
          </a:p>
          <a:p>
            <a:pPr>
              <a:buNone/>
            </a:pPr>
            <a:r>
              <a:rPr lang="fr-FR" dirty="0" smtClean="0"/>
              <a:t>– </a:t>
            </a:r>
            <a:r>
              <a:rPr lang="fr-FR" dirty="0" err="1" smtClean="0"/>
              <a:t>Benzamides</a:t>
            </a:r>
            <a:r>
              <a:rPr lang="fr-FR" dirty="0" smtClean="0"/>
              <a:t> 3 -10h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>
            <a:normAutofit/>
          </a:bodyPr>
          <a:lstStyle/>
          <a:p>
            <a:r>
              <a:rPr lang="fr-FR" dirty="0" smtClean="0"/>
              <a:t>III.7. Interactions médicamenteuses.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20888"/>
            <a:ext cx="798195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neuroleptiques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2"/>
            <a:ext cx="7571184" cy="2692896"/>
          </a:xfrm>
        </p:spPr>
        <p:txBody>
          <a:bodyPr>
            <a:normAutofit fontScale="47500" lnSpcReduction="20000"/>
          </a:bodyPr>
          <a:lstStyle/>
          <a:p>
            <a:r>
              <a:rPr lang="fr-FR" sz="5100" b="1" u="sng" dirty="0" smtClean="0">
                <a:solidFill>
                  <a:srgbClr val="FF0000"/>
                </a:solidFill>
              </a:rPr>
              <a:t>Autres interactions médicamenteuses :</a:t>
            </a:r>
          </a:p>
          <a:p>
            <a:r>
              <a:rPr lang="fr-FR" dirty="0" smtClean="0"/>
              <a:t> Inducteurs enzymatiques : Barbituriques – </a:t>
            </a:r>
            <a:r>
              <a:rPr lang="fr-FR" dirty="0" err="1" smtClean="0"/>
              <a:t>Carbamazépine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Catabolisme accéléré et diminution du taux plasmatique du neuroleptique ce qui risque d’avoir un échec thérapeutique.</a:t>
            </a:r>
          </a:p>
          <a:p>
            <a:r>
              <a:rPr lang="fr-FR" dirty="0" smtClean="0"/>
              <a:t> Inhibiteurs enzymatiques : Isoniazide – Contraceptifs oraux Augmentation des taux plasmatiques du neuroleptique: risque de surdosage et intoxication.</a:t>
            </a:r>
          </a:p>
          <a:p>
            <a:r>
              <a:rPr lang="fr-FR" dirty="0" smtClean="0"/>
              <a:t> Topiques gastro-intestinaux : diminution de l’absorption digestive des neuroleptiques</a:t>
            </a:r>
          </a:p>
          <a:p>
            <a:r>
              <a:rPr lang="fr-FR" dirty="0" err="1" smtClean="0"/>
              <a:t>phénothiaziniques</a:t>
            </a:r>
            <a:r>
              <a:rPr lang="fr-FR" dirty="0" smtClean="0"/>
              <a:t>.</a:t>
            </a:r>
          </a:p>
          <a:p>
            <a:r>
              <a:rPr lang="fr-FR" dirty="0" smtClean="0"/>
              <a:t> Lithium+ Halopéridol = syndrome confusionnel, avec parfois augmentation rapide de la </a:t>
            </a:r>
            <a:r>
              <a:rPr lang="fr-FR" dirty="0" err="1" smtClean="0"/>
              <a:t>lithémie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1520" y="3441680"/>
            <a:ext cx="99371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III.8. Contre indications :</a:t>
            </a:r>
          </a:p>
          <a:p>
            <a:r>
              <a:rPr lang="fr-FR" dirty="0" smtClean="0"/>
              <a:t>1. Absolue :</a:t>
            </a:r>
          </a:p>
          <a:p>
            <a:r>
              <a:rPr lang="fr-FR" dirty="0" smtClean="0"/>
              <a:t>Hypersensibilité connue aux neuroleptiques</a:t>
            </a:r>
          </a:p>
          <a:p>
            <a:r>
              <a:rPr lang="fr-FR" dirty="0" smtClean="0"/>
              <a:t>Glaucome à angle fermé</a:t>
            </a:r>
          </a:p>
          <a:p>
            <a:r>
              <a:rPr lang="fr-FR" dirty="0" smtClean="0"/>
              <a:t>Adénome de la prostate</a:t>
            </a:r>
          </a:p>
          <a:p>
            <a:r>
              <a:rPr lang="fr-FR" dirty="0" smtClean="0"/>
              <a:t>Grossesse, Allaitement.</a:t>
            </a:r>
          </a:p>
          <a:p>
            <a:r>
              <a:rPr lang="fr-FR" dirty="0" smtClean="0"/>
              <a:t>2. Relative :</a:t>
            </a:r>
          </a:p>
          <a:p>
            <a:r>
              <a:rPr lang="fr-FR" dirty="0" smtClean="0"/>
              <a:t>Épilepsie</a:t>
            </a:r>
          </a:p>
          <a:p>
            <a:r>
              <a:rPr lang="fr-FR" dirty="0" smtClean="0"/>
              <a:t>Maladie de parkinson</a:t>
            </a:r>
          </a:p>
          <a:p>
            <a:r>
              <a:rPr lang="fr-FR" dirty="0" smtClean="0"/>
              <a:t>Myasthénie</a:t>
            </a:r>
          </a:p>
          <a:p>
            <a:r>
              <a:rPr lang="fr-FR" dirty="0" smtClean="0"/>
              <a:t>Insuffisance rénale, hépatique, cardiaque</a:t>
            </a:r>
          </a:p>
          <a:p>
            <a:r>
              <a:rPr lang="fr-FR" dirty="0" smtClean="0"/>
              <a:t>Troubles hématologiques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283152" cy="50405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Généralités sur les psychotropes: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686800" cy="6320680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fr-FR" sz="5900" b="1" u="sng" dirty="0" smtClean="0">
                <a:solidFill>
                  <a:srgbClr val="FF0000"/>
                </a:solidFill>
              </a:rPr>
              <a:t>2. Classification des psychotropes : Classification de Delay et Deniker (psychiatres)</a:t>
            </a:r>
          </a:p>
          <a:p>
            <a:pPr>
              <a:buNone/>
            </a:pPr>
            <a:endParaRPr lang="fr-FR" b="1" dirty="0" smtClean="0"/>
          </a:p>
          <a:p>
            <a:pPr>
              <a:buFont typeface="Wingdings" pitchFamily="2" charset="2"/>
              <a:buChar char="v"/>
            </a:pPr>
            <a:r>
              <a:rPr lang="fr-FR" sz="5500" b="1" dirty="0" smtClean="0"/>
              <a:t> Les psycholeptiques : (du grec </a:t>
            </a:r>
            <a:r>
              <a:rPr lang="fr-FR" sz="5500" b="1" dirty="0" err="1" smtClean="0"/>
              <a:t>leptein</a:t>
            </a:r>
            <a:r>
              <a:rPr lang="fr-FR" sz="5500" b="1" dirty="0" smtClean="0"/>
              <a:t> : saisir) abaissent le tonus psychologique, cette classe est composée de 03 sous-groupes :</a:t>
            </a:r>
          </a:p>
          <a:p>
            <a:pPr>
              <a:buNone/>
            </a:pPr>
            <a:endParaRPr lang="fr-FR" sz="4200" dirty="0" smtClean="0"/>
          </a:p>
          <a:p>
            <a:pPr>
              <a:buFont typeface="Wingdings" pitchFamily="2" charset="2"/>
              <a:buChar char="Ø"/>
            </a:pPr>
            <a:r>
              <a:rPr lang="fr-FR" sz="4200" b="1" dirty="0" smtClean="0"/>
              <a:t> a. Les neuroleptiques : sont les médicaments indiqués dans le traitement des psychoses.</a:t>
            </a:r>
          </a:p>
          <a:p>
            <a:pPr>
              <a:buFont typeface="Wingdings" pitchFamily="2" charset="2"/>
              <a:buChar char="Ø"/>
            </a:pPr>
            <a:r>
              <a:rPr lang="fr-FR" sz="4200" b="1" dirty="0" smtClean="0"/>
              <a:t> b. Les anxiolytiques : indiqués dans le traitement des anxiétés rebelles et pathologiques.</a:t>
            </a:r>
          </a:p>
          <a:p>
            <a:pPr>
              <a:buFont typeface="Wingdings" pitchFamily="2" charset="2"/>
              <a:buChar char="Ø"/>
            </a:pPr>
            <a:r>
              <a:rPr lang="fr-FR" sz="4200" b="1" dirty="0" smtClean="0"/>
              <a:t> c. Les hypnotiques : sont les médicaments indiqués dans le traitement des insomnies.</a:t>
            </a:r>
          </a:p>
          <a:p>
            <a:pPr>
              <a:buNone/>
            </a:pPr>
            <a:endParaRPr lang="fr-FR" sz="4200" dirty="0" smtClean="0"/>
          </a:p>
          <a:p>
            <a:pPr>
              <a:buFont typeface="Wingdings" pitchFamily="2" charset="2"/>
              <a:buChar char="v"/>
            </a:pPr>
            <a:r>
              <a:rPr lang="fr-FR" sz="5500" b="1" dirty="0" smtClean="0"/>
              <a:t>Les psychoanaleptiques :(du grec ana : vers le haut) ils exercent une action stimulatrice sur l’activité mentale, cette classe est composée de 02 sous-groupes :</a:t>
            </a:r>
          </a:p>
          <a:p>
            <a:pPr>
              <a:buNone/>
            </a:pPr>
            <a:endParaRPr lang="fr-FR" sz="4300" b="1" dirty="0" smtClean="0"/>
          </a:p>
          <a:p>
            <a:pPr>
              <a:buFont typeface="Wingdings" pitchFamily="2" charset="2"/>
              <a:buChar char="Ø"/>
            </a:pPr>
            <a:r>
              <a:rPr lang="fr-FR" sz="4300" b="1" dirty="0" smtClean="0"/>
              <a:t> a. Les antidépresseurs : indiqués dans le traitement des dépressions.</a:t>
            </a:r>
          </a:p>
          <a:p>
            <a:pPr>
              <a:buFont typeface="Wingdings" pitchFamily="2" charset="2"/>
              <a:buChar char="Ø"/>
            </a:pPr>
            <a:r>
              <a:rPr lang="fr-FR" sz="4300" b="1" dirty="0" smtClean="0"/>
              <a:t> b. Les psychostimulants : indiqués dans le traitement des troubles de la vigilance.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Font typeface="Wingdings" pitchFamily="2" charset="2"/>
              <a:buChar char="v"/>
            </a:pPr>
            <a:r>
              <a:rPr lang="fr-FR" sz="5500" b="1" dirty="0" smtClean="0"/>
              <a:t>Psycho-</a:t>
            </a:r>
            <a:r>
              <a:rPr lang="fr-FR" sz="5500" b="1" dirty="0" err="1" smtClean="0"/>
              <a:t>isoleptiques</a:t>
            </a:r>
            <a:r>
              <a:rPr lang="fr-FR" sz="5500" b="1" dirty="0" smtClean="0"/>
              <a:t> (les </a:t>
            </a:r>
            <a:r>
              <a:rPr lang="fr-FR" sz="5500" b="1" dirty="0" err="1" smtClean="0"/>
              <a:t>Thymorégulateurs</a:t>
            </a:r>
            <a:r>
              <a:rPr lang="fr-FR" sz="5500" b="1" dirty="0" smtClean="0"/>
              <a:t>) :(du grec </a:t>
            </a:r>
            <a:r>
              <a:rPr lang="fr-FR" sz="5500" b="1" dirty="0" err="1" smtClean="0"/>
              <a:t>isos</a:t>
            </a:r>
            <a:r>
              <a:rPr lang="fr-FR" sz="5500" b="1" dirty="0" smtClean="0"/>
              <a:t> : égal) action régulatrice de l’humeur.</a:t>
            </a:r>
          </a:p>
          <a:p>
            <a:pPr>
              <a:buNone/>
            </a:pPr>
            <a:endParaRPr lang="fr-FR" sz="4300" b="1" dirty="0" smtClean="0"/>
          </a:p>
          <a:p>
            <a:pPr>
              <a:buFont typeface="Wingdings" pitchFamily="2" charset="2"/>
              <a:buChar char="Ø"/>
            </a:pPr>
            <a:r>
              <a:rPr lang="fr-FR" sz="4300" b="1" dirty="0" smtClean="0"/>
              <a:t>Les </a:t>
            </a:r>
            <a:r>
              <a:rPr lang="fr-FR" sz="4300" b="1" dirty="0" err="1" smtClean="0"/>
              <a:t>thymorégulateurs</a:t>
            </a:r>
            <a:r>
              <a:rPr lang="fr-FR" sz="4300" b="1" dirty="0" smtClean="0"/>
              <a:t> sont les médicaments indiqués dans le traitement des troubles de l’humeur.</a:t>
            </a:r>
          </a:p>
          <a:p>
            <a:pPr>
              <a:buNone/>
            </a:pPr>
            <a:endParaRPr lang="fr-FR" sz="4300" dirty="0" smtClean="0"/>
          </a:p>
          <a:p>
            <a:pPr>
              <a:buFont typeface="Wingdings" pitchFamily="2" charset="2"/>
              <a:buChar char="v"/>
            </a:pPr>
            <a:r>
              <a:rPr lang="fr-FR" sz="5500" b="1" dirty="0" smtClean="0"/>
              <a:t>Les psychodysleptiques : (du grec </a:t>
            </a:r>
            <a:r>
              <a:rPr lang="fr-FR" sz="5500" b="1" dirty="0" err="1" smtClean="0"/>
              <a:t>dys</a:t>
            </a:r>
            <a:r>
              <a:rPr lang="fr-FR" sz="5500" b="1" dirty="0" smtClean="0"/>
              <a:t> : de travers) action qui dévient l’activité mentale.</a:t>
            </a:r>
          </a:p>
          <a:p>
            <a:pPr>
              <a:buFont typeface="Wingdings" pitchFamily="2" charset="2"/>
              <a:buChar char="Ø"/>
            </a:pPr>
            <a:r>
              <a:rPr lang="fr-FR" sz="4300" b="1" dirty="0" smtClean="0"/>
              <a:t>Les psychodysleptiques ne sont pas des médicaments mais ce sont toutes les substances (le plus souvent illicites) qui dévient l’activité psychomotrice. L’usage de ces substances est limité aux essais pharmaco-toxicologiques sur les animaux de laboratoire</a:t>
            </a:r>
            <a:endParaRPr lang="fr-FR" sz="4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692696" y="0"/>
            <a:ext cx="8229600" cy="1143000"/>
          </a:xfrm>
        </p:spPr>
        <p:txBody>
          <a:bodyPr/>
          <a:lstStyle/>
          <a:p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697144" cy="662473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fr-FR" sz="4500" dirty="0" smtClean="0"/>
          </a:p>
          <a:p>
            <a:pPr>
              <a:buNone/>
            </a:pPr>
            <a:r>
              <a:rPr lang="fr-FR" sz="4500" dirty="0" smtClean="0"/>
              <a:t>Les neuroleptiques se sont des médicaments du domaine dopaminergique</a:t>
            </a:r>
            <a:endParaRPr lang="fr-FR" sz="7000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fr-FR" sz="7000" b="1" u="sng" dirty="0" smtClean="0">
                <a:solidFill>
                  <a:srgbClr val="FF0000"/>
                </a:solidFill>
              </a:rPr>
              <a:t>I. Neurobiologie de la dopamine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4500" b="1" u="sng" dirty="0" smtClean="0">
                <a:solidFill>
                  <a:srgbClr val="FF0000"/>
                </a:solidFill>
              </a:rPr>
              <a:t>1. Synthèse et stockage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La dopamine se forme au cours de la synthèse des catécholamines (à partir de la tyrosine) qui dans les neurones dépourvus de dopamine-</a:t>
            </a:r>
            <a:r>
              <a:rPr lang="fr-FR" dirty="0" err="1" smtClean="0"/>
              <a:t>hydroxylase</a:t>
            </a:r>
            <a:r>
              <a:rPr lang="fr-FR" dirty="0" smtClean="0"/>
              <a:t>, s’arrête à ce stade.</a:t>
            </a:r>
          </a:p>
          <a:p>
            <a:pPr>
              <a:buNone/>
            </a:pPr>
            <a:r>
              <a:rPr lang="fr-FR" dirty="0" smtClean="0"/>
              <a:t>La dopamine est stockée dans les vésicules synaptiques et la dopamine libre est détruite dans le cytoplasme par les MAO (Mono-</a:t>
            </a:r>
            <a:r>
              <a:rPr lang="fr-FR" dirty="0" err="1" smtClean="0"/>
              <a:t>Amino</a:t>
            </a:r>
            <a:r>
              <a:rPr lang="fr-FR" dirty="0" smtClean="0"/>
              <a:t>-Oxydase)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sz="4500" b="1" u="sng" dirty="0" smtClean="0">
                <a:solidFill>
                  <a:srgbClr val="FF0000"/>
                </a:solidFill>
              </a:rPr>
              <a:t>2. Libération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Le potentiel d’action </a:t>
            </a:r>
            <a:r>
              <a:rPr lang="fr-FR" dirty="0" err="1" smtClean="0"/>
              <a:t>présynaptique</a:t>
            </a:r>
            <a:r>
              <a:rPr lang="fr-FR" dirty="0" smtClean="0"/>
              <a:t> libère la dopamine. Celle-ci traverse la fente synaptique et se fixe sur les</a:t>
            </a:r>
          </a:p>
          <a:p>
            <a:pPr>
              <a:buNone/>
            </a:pPr>
            <a:r>
              <a:rPr lang="fr-FR" dirty="0" smtClean="0"/>
              <a:t>récepteurs dopaminergiques portés par la membrane  </a:t>
            </a:r>
            <a:r>
              <a:rPr lang="fr-FR" dirty="0" err="1" smtClean="0"/>
              <a:t>postsynaptique</a:t>
            </a:r>
            <a:r>
              <a:rPr lang="fr-FR" dirty="0" smtClean="0"/>
              <a:t> et entraîne leur stimulation. De plus, la dopamine possède des autorécepteurs </a:t>
            </a:r>
            <a:r>
              <a:rPr lang="fr-FR" dirty="0" err="1" smtClean="0"/>
              <a:t>présynaptiques</a:t>
            </a:r>
            <a:r>
              <a:rPr lang="fr-FR" dirty="0" smtClean="0"/>
              <a:t>, dont la stimulation freine sa propre libération (rétrocontrôle).</a:t>
            </a:r>
          </a:p>
          <a:p>
            <a:pPr>
              <a:buNone/>
            </a:pPr>
            <a:endParaRPr lang="fr-FR" sz="45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4500" b="1" u="sng" dirty="0" smtClean="0">
                <a:solidFill>
                  <a:srgbClr val="FF0000"/>
                </a:solidFill>
              </a:rPr>
              <a:t>3. Catabolisme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La dopamine est catabolisée par les MAO et par la COMT (Catéchol-O-</a:t>
            </a:r>
            <a:r>
              <a:rPr lang="fr-FR" dirty="0" err="1" smtClean="0"/>
              <a:t>Méthyl</a:t>
            </a:r>
            <a:r>
              <a:rPr lang="fr-FR" dirty="0" smtClean="0"/>
              <a:t>-Transférase). L’action des deux</a:t>
            </a:r>
          </a:p>
          <a:p>
            <a:pPr>
              <a:buNone/>
            </a:pPr>
            <a:r>
              <a:rPr lang="fr-FR" dirty="0" smtClean="0"/>
              <a:t>enzymes conduit à la formation d’acide </a:t>
            </a:r>
            <a:r>
              <a:rPr lang="fr-FR" dirty="0" err="1" smtClean="0"/>
              <a:t>homovaniliquedosable</a:t>
            </a:r>
            <a:r>
              <a:rPr lang="fr-FR" dirty="0" smtClean="0"/>
              <a:t> dans les urines.</a:t>
            </a:r>
          </a:p>
          <a:p>
            <a:pPr>
              <a:buNone/>
            </a:pPr>
            <a:r>
              <a:rPr lang="fr-FR" dirty="0" smtClean="0"/>
              <a:t>La dopamine peut aussi être captée par les terminaisons  nerveuses grâce au transport actif des catécholamines.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Les neuroleptiques</a:t>
            </a:r>
            <a:endParaRPr lang="fr-F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429000"/>
            <a:ext cx="81153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23528" y="1268760"/>
            <a:ext cx="79208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 smtClean="0">
                <a:solidFill>
                  <a:srgbClr val="FF0000"/>
                </a:solidFill>
              </a:rPr>
              <a:t>4. Récepteurs dopaminergiques :</a:t>
            </a:r>
          </a:p>
          <a:p>
            <a:endParaRPr lang="fr-FR" dirty="0" smtClean="0"/>
          </a:p>
          <a:p>
            <a:r>
              <a:rPr lang="fr-FR" dirty="0" smtClean="0"/>
              <a:t>On distingue cinq types de récepteurs dopaminergiques regroupés en deux familles :</a:t>
            </a:r>
          </a:p>
          <a:p>
            <a:r>
              <a:rPr lang="fr-FR" dirty="0" smtClean="0"/>
              <a:t> - La famille D1 (récepteurs D1 et D5)</a:t>
            </a:r>
          </a:p>
          <a:p>
            <a:r>
              <a:rPr lang="fr-FR" dirty="0" smtClean="0"/>
              <a:t> - La famille D2 (récepteurs D2, D3 et D4).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620688" y="-243408"/>
            <a:ext cx="8229600" cy="1143000"/>
          </a:xfrm>
        </p:spPr>
        <p:txBody>
          <a:bodyPr/>
          <a:lstStyle/>
          <a:p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881336"/>
            <a:ext cx="9217024" cy="597666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fr-FR" sz="6200" b="1" u="sng" dirty="0" smtClean="0">
                <a:solidFill>
                  <a:srgbClr val="FF0000"/>
                </a:solidFill>
              </a:rPr>
              <a:t>5. Localisation et les effets de la dopamine :</a:t>
            </a:r>
          </a:p>
          <a:p>
            <a:pPr>
              <a:buNone/>
            </a:pPr>
            <a:endParaRPr lang="fr-FR" sz="4900" dirty="0" smtClean="0"/>
          </a:p>
          <a:p>
            <a:pPr marL="914400" indent="-914400">
              <a:buNone/>
            </a:pPr>
            <a:r>
              <a:rPr lang="fr-FR" sz="4900" dirty="0" smtClean="0"/>
              <a:t>a. Localisation périphérique :</a:t>
            </a:r>
          </a:p>
          <a:p>
            <a:pPr marL="914400" indent="-914400">
              <a:buNone/>
            </a:pPr>
            <a:endParaRPr lang="fr-FR" sz="4300" dirty="0" smtClean="0"/>
          </a:p>
          <a:p>
            <a:pPr>
              <a:buNone/>
            </a:pPr>
            <a:r>
              <a:rPr lang="fr-FR" sz="4300" dirty="0" smtClean="0"/>
              <a:t>- Effet cardio-vasculaire : dose-dépendants :</a:t>
            </a:r>
          </a:p>
          <a:p>
            <a:pPr>
              <a:buFont typeface="Wingdings" pitchFamily="2" charset="2"/>
              <a:buChar char="Ø"/>
            </a:pPr>
            <a:r>
              <a:rPr lang="fr-FR" sz="4300" dirty="0" smtClean="0"/>
              <a:t> </a:t>
            </a:r>
            <a:r>
              <a:rPr lang="fr-FR" sz="3700" dirty="0" smtClean="0"/>
              <a:t>A faible dose (sur les récepteurs D1 vasculaire) : vasodilatation sélective rénale, mésentérique, cérébrale et coronaire.</a:t>
            </a:r>
          </a:p>
          <a:p>
            <a:pPr>
              <a:buFont typeface="Wingdings" pitchFamily="2" charset="2"/>
              <a:buChar char="Ø"/>
            </a:pPr>
            <a:r>
              <a:rPr lang="fr-FR" sz="3700" dirty="0" smtClean="0"/>
              <a:t> A dose plus forte (agoniste B1) : effet </a:t>
            </a:r>
            <a:r>
              <a:rPr lang="fr-FR" sz="3700" dirty="0" err="1" smtClean="0"/>
              <a:t>inotrope</a:t>
            </a:r>
            <a:r>
              <a:rPr lang="fr-FR" sz="3700" dirty="0" smtClean="0"/>
              <a:t> positif.</a:t>
            </a:r>
          </a:p>
          <a:p>
            <a:pPr>
              <a:buNone/>
            </a:pPr>
            <a:endParaRPr lang="fr-FR" sz="4300" dirty="0" smtClean="0"/>
          </a:p>
          <a:p>
            <a:pPr>
              <a:buNone/>
            </a:pPr>
            <a:r>
              <a:rPr lang="fr-FR" sz="4300" dirty="0" smtClean="0"/>
              <a:t>- Effet intestinal : diminution du péristaltisme par inhibition </a:t>
            </a:r>
            <a:r>
              <a:rPr lang="fr-FR" sz="4300" dirty="0" err="1" smtClean="0"/>
              <a:t>présynaptique</a:t>
            </a:r>
            <a:r>
              <a:rPr lang="fr-FR" sz="4300" dirty="0" smtClean="0"/>
              <a:t> du parasympathique et de la libération de </a:t>
            </a:r>
            <a:r>
              <a:rPr lang="fr-FR" sz="4300" dirty="0" err="1" smtClean="0"/>
              <a:t>motiline</a:t>
            </a:r>
            <a:r>
              <a:rPr lang="fr-FR" sz="4300" dirty="0" smtClean="0"/>
              <a:t>.</a:t>
            </a:r>
          </a:p>
          <a:p>
            <a:pPr>
              <a:buNone/>
            </a:pPr>
            <a:endParaRPr lang="fr-FR" dirty="0" smtClean="0"/>
          </a:p>
          <a:p>
            <a:pPr marL="914400" indent="-914400">
              <a:buNone/>
            </a:pPr>
            <a:r>
              <a:rPr lang="fr-FR" sz="4900" dirty="0" smtClean="0"/>
              <a:t>b. Localisation centrale :</a:t>
            </a:r>
          </a:p>
          <a:p>
            <a:pPr marL="914400" indent="-914400">
              <a:buAutoNum type="alphaLcPeriod" startAt="2"/>
            </a:pPr>
            <a:endParaRPr lang="fr-FR" sz="4900" dirty="0" smtClean="0"/>
          </a:p>
          <a:p>
            <a:pPr>
              <a:buFont typeface="Wingdings" pitchFamily="2" charset="2"/>
              <a:buChar char="ü"/>
            </a:pPr>
            <a:r>
              <a:rPr lang="fr-FR" sz="3700" b="1" dirty="0" smtClean="0">
                <a:solidFill>
                  <a:srgbClr val="FF0000"/>
                </a:solidFill>
              </a:rPr>
              <a:t>b1. </a:t>
            </a:r>
            <a:r>
              <a:rPr lang="fr-FR" sz="3700" b="1" u="sng" dirty="0" smtClean="0">
                <a:solidFill>
                  <a:srgbClr val="FF0000"/>
                </a:solidFill>
              </a:rPr>
              <a:t>La voie </a:t>
            </a:r>
            <a:r>
              <a:rPr lang="fr-FR" sz="3700" b="1" u="sng" dirty="0" err="1" smtClean="0">
                <a:solidFill>
                  <a:srgbClr val="FF0000"/>
                </a:solidFill>
              </a:rPr>
              <a:t>nigro</a:t>
            </a:r>
            <a:r>
              <a:rPr lang="fr-FR" sz="3700" b="1" u="sng" dirty="0" smtClean="0">
                <a:solidFill>
                  <a:srgbClr val="FF0000"/>
                </a:solidFill>
              </a:rPr>
              <a:t>-</a:t>
            </a:r>
            <a:r>
              <a:rPr lang="fr-FR" sz="3700" b="1" u="sng" dirty="0" err="1" smtClean="0">
                <a:solidFill>
                  <a:srgbClr val="FF0000"/>
                </a:solidFill>
              </a:rPr>
              <a:t>striatale</a:t>
            </a:r>
            <a:r>
              <a:rPr lang="fr-FR" sz="3700" b="1" u="sng" dirty="0" smtClean="0">
                <a:solidFill>
                  <a:srgbClr val="FF0000"/>
                </a:solidFill>
              </a:rPr>
              <a:t>: </a:t>
            </a:r>
            <a:r>
              <a:rPr lang="fr-FR" sz="3700" dirty="0" smtClean="0"/>
              <a:t>les corps cellulaires des neurones sont localisés dans le locus </a:t>
            </a:r>
            <a:r>
              <a:rPr lang="fr-FR" sz="3700" dirty="0" err="1" smtClean="0"/>
              <a:t>niger</a:t>
            </a:r>
            <a:r>
              <a:rPr lang="fr-FR" sz="3700" dirty="0" smtClean="0"/>
              <a:t> (substance noire du tronc cérébral), ils se projettent et font synapses dans le striatum : fait partie du système nerveux extrapyramidale Cette voie assure la régulation du tonus musculaire strié (contrôle de la motricité).</a:t>
            </a:r>
          </a:p>
          <a:p>
            <a:pPr>
              <a:buFont typeface="Wingdings" pitchFamily="2" charset="2"/>
              <a:buChar char="ü"/>
            </a:pPr>
            <a:endParaRPr lang="fr-FR" sz="3700" dirty="0" smtClean="0"/>
          </a:p>
          <a:p>
            <a:pPr>
              <a:buFont typeface="Wingdings" pitchFamily="2" charset="2"/>
              <a:buChar char="ü"/>
            </a:pPr>
            <a:r>
              <a:rPr lang="fr-FR" sz="3700" b="1" u="sng" dirty="0" smtClean="0">
                <a:solidFill>
                  <a:srgbClr val="FF0000"/>
                </a:solidFill>
              </a:rPr>
              <a:t>b2. Voie méso-limbique : </a:t>
            </a:r>
            <a:r>
              <a:rPr lang="fr-FR" sz="3700" dirty="0" smtClean="0"/>
              <a:t>les corps des neurones situés dans le mésencéphale et leurs axones font synapse dans le système limbique (hippocampe, les amygdales)</a:t>
            </a:r>
          </a:p>
          <a:p>
            <a:pPr>
              <a:buFont typeface="Wingdings" pitchFamily="2" charset="2"/>
              <a:buChar char="ü"/>
            </a:pPr>
            <a:endParaRPr lang="fr-FR" sz="3700" dirty="0" smtClean="0"/>
          </a:p>
          <a:p>
            <a:pPr>
              <a:buFont typeface="Wingdings" pitchFamily="2" charset="2"/>
              <a:buChar char="ü"/>
            </a:pPr>
            <a:r>
              <a:rPr lang="fr-FR" sz="3700" b="1" u="sng" dirty="0" smtClean="0">
                <a:solidFill>
                  <a:srgbClr val="FF0000"/>
                </a:solidFill>
              </a:rPr>
              <a:t>b3. Voie méso-corticale :</a:t>
            </a:r>
            <a:r>
              <a:rPr lang="fr-FR" sz="37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700" dirty="0" smtClean="0"/>
              <a:t>les corps des neurones situés dans tronc cérébral et leurs axones se projettent et font synapse dans le cortex frontal. La dopamine au niveau méso-limbique et méso-cortical joue un rôle dans la régulation du comportement.</a:t>
            </a:r>
          </a:p>
          <a:p>
            <a:pPr>
              <a:buFont typeface="Wingdings" pitchFamily="2" charset="2"/>
              <a:buChar char="ü"/>
            </a:pPr>
            <a:endParaRPr lang="fr-FR" sz="3700" dirty="0" smtClean="0"/>
          </a:p>
          <a:p>
            <a:pPr>
              <a:buFont typeface="Wingdings" pitchFamily="2" charset="2"/>
              <a:buChar char="ü"/>
            </a:pPr>
            <a:r>
              <a:rPr lang="fr-FR" sz="3700" b="1" u="sng" dirty="0" smtClean="0">
                <a:solidFill>
                  <a:srgbClr val="FF0000"/>
                </a:solidFill>
              </a:rPr>
              <a:t>b4. Voie </a:t>
            </a:r>
            <a:r>
              <a:rPr lang="fr-FR" sz="3700" b="1" u="sng" dirty="0" err="1" smtClean="0">
                <a:solidFill>
                  <a:srgbClr val="FF0000"/>
                </a:solidFill>
              </a:rPr>
              <a:t>tubéro</a:t>
            </a:r>
            <a:r>
              <a:rPr lang="fr-FR" sz="3700" b="1" u="sng" dirty="0" smtClean="0">
                <a:solidFill>
                  <a:srgbClr val="FF0000"/>
                </a:solidFill>
              </a:rPr>
              <a:t>-</a:t>
            </a:r>
            <a:r>
              <a:rPr lang="fr-FR" sz="3700" b="1" u="sng" dirty="0" err="1" smtClean="0">
                <a:solidFill>
                  <a:srgbClr val="FF0000"/>
                </a:solidFill>
              </a:rPr>
              <a:t>infundibulaire</a:t>
            </a:r>
            <a:r>
              <a:rPr lang="fr-FR" sz="3700" b="1" u="sng" dirty="0" smtClean="0">
                <a:solidFill>
                  <a:srgbClr val="FF0000"/>
                </a:solidFill>
              </a:rPr>
              <a:t> </a:t>
            </a:r>
            <a:r>
              <a:rPr lang="fr-FR" sz="3700" dirty="0" smtClean="0"/>
              <a:t>: de l’hypothalamus vers l’hypophyse. Régule la libération de prolactine. La dopamine via les récepteurs D2 entraine une </a:t>
            </a:r>
            <a:r>
              <a:rPr lang="fr-FR" sz="3700" dirty="0" err="1" smtClean="0"/>
              <a:t>hypoprolactinémie</a:t>
            </a:r>
            <a:r>
              <a:rPr lang="fr-FR" sz="3700" dirty="0" smtClean="0"/>
              <a:t> (dopamine = </a:t>
            </a:r>
            <a:r>
              <a:rPr lang="fr-FR" sz="3700" dirty="0" err="1" smtClean="0"/>
              <a:t>prolactin</a:t>
            </a:r>
            <a:r>
              <a:rPr lang="fr-FR" sz="3700" dirty="0" smtClean="0"/>
              <a:t> inhibition factor).</a:t>
            </a:r>
          </a:p>
          <a:p>
            <a:pPr>
              <a:buFont typeface="Wingdings" pitchFamily="2" charset="2"/>
              <a:buChar char="ü"/>
            </a:pPr>
            <a:endParaRPr lang="fr-FR" sz="3700" dirty="0" smtClean="0"/>
          </a:p>
          <a:p>
            <a:pPr>
              <a:buFont typeface="Wingdings" pitchFamily="2" charset="2"/>
              <a:buChar char="ü"/>
            </a:pPr>
            <a:r>
              <a:rPr lang="fr-FR" sz="3700" b="1" u="sng" dirty="0" smtClean="0">
                <a:solidFill>
                  <a:srgbClr val="FF0000"/>
                </a:solidFill>
              </a:rPr>
              <a:t>b5. Centre du vomissement (</a:t>
            </a:r>
            <a:r>
              <a:rPr lang="fr-FR" sz="3700" b="1" u="sng" dirty="0" err="1" smtClean="0">
                <a:solidFill>
                  <a:srgbClr val="FF0000"/>
                </a:solidFill>
              </a:rPr>
              <a:t>chemo</a:t>
            </a:r>
            <a:r>
              <a:rPr lang="fr-FR" sz="3700" b="1" u="sng" dirty="0" smtClean="0">
                <a:solidFill>
                  <a:srgbClr val="FF0000"/>
                </a:solidFill>
              </a:rPr>
              <a:t>-trigger zone, CTZ): </a:t>
            </a:r>
            <a:r>
              <a:rPr lang="fr-FR" sz="3700" dirty="0" smtClean="0"/>
              <a:t>la stimulation des récepteurs D2 de la  CTZ est suivie de nausées et de vomissements.</a:t>
            </a:r>
            <a:endParaRPr lang="fr-FR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72816"/>
            <a:ext cx="46863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772816"/>
            <a:ext cx="31051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692696" y="0"/>
            <a:ext cx="8229600" cy="1143000"/>
          </a:xfrm>
        </p:spPr>
        <p:txBody>
          <a:bodyPr/>
          <a:lstStyle/>
          <a:p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6264696"/>
          </a:xfrm>
        </p:spPr>
        <p:txBody>
          <a:bodyPr>
            <a:normAutofit fontScale="40000" lnSpcReduction="20000"/>
          </a:bodyPr>
          <a:lstStyle/>
          <a:p>
            <a:r>
              <a:rPr lang="fr-FR" sz="5500" b="1" u="sng" dirty="0" smtClean="0">
                <a:solidFill>
                  <a:srgbClr val="FF0000"/>
                </a:solidFill>
              </a:rPr>
              <a:t>II. Physiopathologie des psychoses (la Schizophrénie):</a:t>
            </a:r>
          </a:p>
          <a:p>
            <a:endParaRPr lang="fr-FR" sz="49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sz="4900" b="1" dirty="0" smtClean="0">
                <a:solidFill>
                  <a:srgbClr val="FF0000"/>
                </a:solidFill>
              </a:rPr>
              <a:t>I Définition des psychoses :</a:t>
            </a:r>
          </a:p>
          <a:p>
            <a:pPr>
              <a:buNone/>
            </a:pPr>
            <a:endParaRPr lang="fr-FR" sz="4800" dirty="0" smtClean="0"/>
          </a:p>
          <a:p>
            <a:pPr>
              <a:buNone/>
            </a:pPr>
            <a:r>
              <a:rPr lang="fr-FR" sz="4800" dirty="0" smtClean="0"/>
              <a:t>Affection mentale grave caractérisée par une atteinte générale de la personnalité avec altération de la perception de la réalité et désorganisation du comportement affectif et social. </a:t>
            </a:r>
          </a:p>
          <a:p>
            <a:pPr>
              <a:buNone/>
            </a:pPr>
            <a:endParaRPr lang="fr-FR" sz="4800" dirty="0" smtClean="0"/>
          </a:p>
          <a:p>
            <a:pPr>
              <a:buNone/>
            </a:pPr>
            <a:r>
              <a:rPr lang="fr-FR" sz="4800" dirty="0" smtClean="0"/>
              <a:t> Psychoses aigues : comportent Bouffées délirantes  Syndrome confusionnel d’origine organique (toxique, infectieux)</a:t>
            </a:r>
          </a:p>
          <a:p>
            <a:pPr>
              <a:buNone/>
            </a:pPr>
            <a:endParaRPr lang="fr-FR" sz="4800" dirty="0" smtClean="0"/>
          </a:p>
          <a:p>
            <a:pPr>
              <a:buNone/>
            </a:pPr>
            <a:r>
              <a:rPr lang="fr-FR" sz="4800" dirty="0" smtClean="0"/>
              <a:t> Psychoses chroniques (La schizophrénie) </a:t>
            </a:r>
          </a:p>
          <a:p>
            <a:endParaRPr lang="fr-FR" dirty="0" smtClean="0"/>
          </a:p>
          <a:p>
            <a:r>
              <a:rPr lang="fr-FR" sz="5600" dirty="0" smtClean="0"/>
              <a:t>La schizophrénie est un état psychotique durant plus de 6 mois, et comportant des épisodes de plus de 6 mois :</a:t>
            </a:r>
          </a:p>
          <a:p>
            <a:pPr>
              <a:buFont typeface="Wingdings" pitchFamily="2" charset="2"/>
              <a:buChar char="Ø"/>
            </a:pPr>
            <a:r>
              <a:rPr lang="fr-FR" sz="5600" dirty="0" smtClean="0"/>
              <a:t>Symptômes « productifs ou positifs » : délires et hallucinations</a:t>
            </a:r>
          </a:p>
          <a:p>
            <a:pPr>
              <a:buFont typeface="Wingdings" pitchFamily="2" charset="2"/>
              <a:buChar char="Ø"/>
            </a:pPr>
            <a:r>
              <a:rPr lang="fr-FR" sz="5600" dirty="0" smtClean="0"/>
              <a:t>Symptômes « négatifs ou déficitaires» : le retrait, une apathie, indifférence et perte de l’initiative.</a:t>
            </a:r>
          </a:p>
          <a:p>
            <a:pPr>
              <a:buFont typeface="Wingdings" pitchFamily="2" charset="2"/>
              <a:buChar char="Ø"/>
            </a:pPr>
            <a:r>
              <a:rPr lang="fr-FR" sz="5600" dirty="0" smtClean="0"/>
              <a:t>Syndrome dissociatif : troubles cognitifs d’agressivité, et troubles </a:t>
            </a:r>
            <a:r>
              <a:rPr lang="fr-FR" sz="5600" dirty="0" err="1" smtClean="0"/>
              <a:t>anxio</a:t>
            </a:r>
            <a:r>
              <a:rPr lang="fr-FR" sz="5600" dirty="0" smtClean="0"/>
              <a:t>-dépressifs.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fr-FR" dirty="0" smtClean="0"/>
              <a:t>Les neuroleptiques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619268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sz="4200" b="1" u="sng" dirty="0" smtClean="0">
                <a:solidFill>
                  <a:srgbClr val="FF0000"/>
                </a:solidFill>
              </a:rPr>
              <a:t>II Bases biologiques de la schizophrénie :</a:t>
            </a:r>
          </a:p>
          <a:p>
            <a:pPr>
              <a:buNone/>
            </a:pPr>
            <a:endParaRPr lang="fr-FR" sz="4200" b="1" u="sng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Les 05 voies dopaminergiques sont directement impliquées dans la pathologie schizophrénique :</a:t>
            </a:r>
          </a:p>
          <a:p>
            <a:pPr>
              <a:buNone/>
            </a:pP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a) Voie </a:t>
            </a:r>
            <a:r>
              <a:rPr lang="fr-FR" dirty="0" err="1" smtClean="0"/>
              <a:t>mésolimbique</a:t>
            </a:r>
            <a:r>
              <a:rPr lang="fr-FR" dirty="0" smtClean="0"/>
              <a:t> :</a:t>
            </a:r>
          </a:p>
          <a:p>
            <a:pPr>
              <a:buNone/>
            </a:pPr>
            <a:r>
              <a:rPr lang="fr-FR" dirty="0" smtClean="0"/>
              <a:t>– L’hyperactivité dopaminergique au niveau </a:t>
            </a:r>
            <a:r>
              <a:rPr lang="fr-FR" dirty="0" err="1" smtClean="0"/>
              <a:t>mésolimbique</a:t>
            </a:r>
            <a:r>
              <a:rPr lang="fr-FR" dirty="0" smtClean="0"/>
              <a:t> est responsable des symptômes positifs.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b) Voie méso-corticale :</a:t>
            </a:r>
          </a:p>
          <a:p>
            <a:pPr>
              <a:buNone/>
            </a:pPr>
            <a:r>
              <a:rPr lang="fr-FR" dirty="0" smtClean="0"/>
              <a:t>– L’hypoactivité dopaminergique au niveau méso-corticale serait responsable des symptômes négatifs et dissociatifs.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c) Voie </a:t>
            </a:r>
            <a:r>
              <a:rPr lang="fr-FR" dirty="0" err="1" smtClean="0"/>
              <a:t>nigro</a:t>
            </a:r>
            <a:r>
              <a:rPr lang="fr-FR" dirty="0" smtClean="0"/>
              <a:t>-striée :</a:t>
            </a:r>
          </a:p>
          <a:p>
            <a:pPr>
              <a:buNone/>
            </a:pPr>
            <a:r>
              <a:rPr lang="fr-FR" dirty="0" smtClean="0"/>
              <a:t>-Contrôle de la motricité (déficit = rigidité) (hyperactivité = troubles </a:t>
            </a:r>
            <a:r>
              <a:rPr lang="fr-FR" dirty="0" err="1" smtClean="0"/>
              <a:t>hyperkinétiques</a:t>
            </a:r>
            <a:r>
              <a:rPr lang="fr-FR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d) Voie </a:t>
            </a:r>
            <a:r>
              <a:rPr lang="fr-FR" dirty="0" err="1" smtClean="0"/>
              <a:t>tubéro</a:t>
            </a:r>
            <a:r>
              <a:rPr lang="fr-FR" dirty="0" smtClean="0"/>
              <a:t>-</a:t>
            </a:r>
            <a:r>
              <a:rPr lang="fr-FR" dirty="0" err="1" smtClean="0"/>
              <a:t>infundibulaire</a:t>
            </a:r>
            <a:r>
              <a:rPr lang="fr-FR" dirty="0" smtClean="0"/>
              <a:t> (</a:t>
            </a:r>
            <a:r>
              <a:rPr lang="fr-FR" dirty="0" err="1" smtClean="0"/>
              <a:t>Hypothalamo</a:t>
            </a:r>
            <a:r>
              <a:rPr lang="fr-FR" dirty="0" smtClean="0"/>
              <a:t>-hypophysaire)</a:t>
            </a:r>
          </a:p>
          <a:p>
            <a:pPr>
              <a:buNone/>
            </a:pPr>
            <a:r>
              <a:rPr lang="fr-FR" dirty="0" smtClean="0"/>
              <a:t>– Exerce un contrôle inhibiteur de la production de prolactine (rôle endocrinien)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e) Centre du vomissement CTZ (</a:t>
            </a:r>
            <a:r>
              <a:rPr lang="fr-FR" dirty="0" err="1" smtClean="0"/>
              <a:t>chemo</a:t>
            </a:r>
            <a:r>
              <a:rPr lang="fr-FR" dirty="0" smtClean="0"/>
              <a:t>-trigger-zone) :</a:t>
            </a:r>
          </a:p>
          <a:p>
            <a:pPr>
              <a:buNone/>
            </a:pPr>
            <a:r>
              <a:rPr lang="fr-FR" dirty="0" smtClean="0"/>
              <a:t>- L’hyperactivité dopaminergique au CTZ entraine des nausées et des vomissements.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2313</Words>
  <Application>Microsoft Office PowerPoint</Application>
  <PresentationFormat>Affichage à l'écran (4:3)</PresentationFormat>
  <Paragraphs>246</Paragraphs>
  <Slides>22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Médicaments du domaine dopaminergique</vt:lpstr>
      <vt:lpstr>Généralités sur les psychotropes: </vt:lpstr>
      <vt:lpstr>Généralités sur les psychotropes:</vt:lpstr>
      <vt:lpstr>Les neuroleptiques</vt:lpstr>
      <vt:lpstr>Les neuroleptiques</vt:lpstr>
      <vt:lpstr>Les neuroleptiques</vt:lpstr>
      <vt:lpstr>Diapositive 7</vt:lpstr>
      <vt:lpstr>Les neuroleptiques</vt:lpstr>
      <vt:lpstr>Les neuroleptiques</vt:lpstr>
      <vt:lpstr>Les neuroleptiques</vt:lpstr>
      <vt:lpstr>Les neuroleptiques</vt:lpstr>
      <vt:lpstr>Les neuroleptiques </vt:lpstr>
      <vt:lpstr>Les neuroleptiques</vt:lpstr>
      <vt:lpstr>Les neuroleptiques</vt:lpstr>
      <vt:lpstr>Les neuroleptiques</vt:lpstr>
      <vt:lpstr>Les neuroleptiques</vt:lpstr>
      <vt:lpstr>Les neuroleptiques</vt:lpstr>
      <vt:lpstr>Les neuroleptiques </vt:lpstr>
      <vt:lpstr>Les neuroleptiques</vt:lpstr>
      <vt:lpstr>Les neuroleptiques </vt:lpstr>
      <vt:lpstr>Diapositive 21</vt:lpstr>
      <vt:lpstr>Les neuroleptiques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Médicaments du domaine dopaminergique</dc:title>
  <dc:creator>AMIR</dc:creator>
  <cp:lastModifiedBy>Edition TWINS</cp:lastModifiedBy>
  <cp:revision>22</cp:revision>
  <dcterms:created xsi:type="dcterms:W3CDTF">2015-01-18T17:52:29Z</dcterms:created>
  <dcterms:modified xsi:type="dcterms:W3CDTF">2015-01-19T10:29:22Z</dcterms:modified>
</cp:coreProperties>
</file>