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81149-F352-48FC-B3D1-3ECDA680C43F}" type="datetimeFigureOut">
              <a:rPr lang="fr-FR" smtClean="0"/>
              <a:t>01/11/2013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D8B94-7396-4CBC-836E-432B3800BC0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Faculté de médecine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Module de pharmacologie générale 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2013/2014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Guergouri F.Z</a:t>
            </a:r>
          </a:p>
          <a:p>
            <a:pPr algn="l"/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fr-F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ANTISEPTIQUES </a:t>
            </a:r>
            <a:endParaRPr lang="fr-FR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214290"/>
            <a:ext cx="15811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Spectre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d'activité: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Bactéricide sur Gram positif et gram négatif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Peu actif sur les mycobactéries, seules les solutions alcooliques ont une action sur les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mycobactéries.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Non sporicide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Non virucide</a:t>
            </a: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résistance acquise a été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décrite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Mécanismes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d'action: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faible dose : destruction de la membrane cytoplasmique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forte dose : précipitation des protéines et acides nucléiques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Indications: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Nettoyage et antisepsie des plaies et balnéothérapie des brûlés,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Antisepsie des plaies chirurgicales et traumatiques peu profondes,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Lavage des mains :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hygiénique,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antiseptique, chirurgical,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Préparation du champ opératoire,</a:t>
            </a: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Hygiène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bucco-dentaire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Contre-indications: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chlorhexidine ne doit pas être mise en contact avec l'oreille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interne (risque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surdité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neurosensorielle),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cerveau et les méninges.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6600" b="1" dirty="0" smtClean="0">
                <a:solidFill>
                  <a:srgbClr val="7030A0"/>
                </a:solidFill>
              </a:rPr>
              <a:t>3- </a:t>
            </a:r>
            <a:r>
              <a:rPr lang="fr-FR" sz="6600" b="1" dirty="0">
                <a:solidFill>
                  <a:srgbClr val="7030A0"/>
                </a:solidFill>
              </a:rPr>
              <a:t>ALCOOLS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Principal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produit: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Alcool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éthylique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60 à 70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Spectre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d’activité: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Bactéricide et actif sur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Mycobactérium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tuberculosis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Fongicide faiblement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Virucide de façon variable.</a:t>
            </a: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sporicide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Indication: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Alcool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60 à 70°: antisepsie de la peau saine, des sites d'injections et des prélèvements sanguins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(sauf : hémoculture, cathétérisme, ponction artérielle et les actes nécessitant une asepsie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chirurgicale).</a:t>
            </a:r>
            <a:endParaRPr lang="fr-F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Contre-indications: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Ne pas appliquer sur les muqueuses et les plaies.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Ne pas employer comme antiseptique pour dosage de l'alcoolémie.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Ne pas utiliser sur des surfaces cutanées étendues des nourrissons de moins de 30 mois, en raison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 risques d'intoxication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alcoolique. 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Précautions d’emploi :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Incompatibilité avec les savons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Très inflammable et volatil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r>
              <a:rPr lang="fr-FR" sz="6600" b="1" dirty="0" smtClean="0">
                <a:solidFill>
                  <a:srgbClr val="7030A0"/>
                </a:solidFill>
              </a:rPr>
              <a:t>4- AMMONIUMS </a:t>
            </a:r>
            <a:r>
              <a:rPr lang="fr-FR" sz="6600" b="1" dirty="0">
                <a:solidFill>
                  <a:srgbClr val="7030A0"/>
                </a:solidFill>
              </a:rPr>
              <a:t>QUATERNAIRES</a:t>
            </a:r>
            <a:endParaRPr lang="fr-FR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Principaux produits: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Biseptine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Cetavlon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Sterlane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 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Spectre d'activité :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Bactéricide ou Bactériostatique (sur les Gram + ) selon les concentrations,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Fongistatique,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Aucune action sporicide,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Inactif sur les mycobactéries,</a:t>
            </a: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Activité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faible sur les virus enveloppés, activité nulle sur les virus nus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Indications :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-Traitement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d'appoint des affections dermatologiques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-Antisepsie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nettoyage de la peau saine et des muqueuses.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Facteurs influençant l'activité :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Leur efficacité est réduite en présence de matières organiques, de substances anioniques (savons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d'eau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dure, de composés non ioniques (polysorbates).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endParaRPr lang="fr-FR" sz="6600" b="1" dirty="0" smtClean="0">
              <a:solidFill>
                <a:srgbClr val="7030A0"/>
              </a:solidFill>
            </a:endParaRPr>
          </a:p>
          <a:p>
            <a:endParaRPr lang="fr-FR" sz="6600" b="1" dirty="0">
              <a:solidFill>
                <a:srgbClr val="7030A0"/>
              </a:solidFill>
            </a:endParaRPr>
          </a:p>
          <a:p>
            <a:r>
              <a:rPr lang="fr-FR" sz="6600" b="1" dirty="0" smtClean="0">
                <a:solidFill>
                  <a:srgbClr val="7030A0"/>
                </a:solidFill>
              </a:rPr>
              <a:t>5- OXYDANTS</a:t>
            </a:r>
            <a:endParaRPr lang="fr-FR" sz="6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Principal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produit: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Eau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oxygénée,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Eau oxygénée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Gifrer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Aosept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Spitaderm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Eau oxygénée stabilisée Codex 10 volumes Gilbert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 </a:t>
            </a:r>
          </a:p>
          <a:p>
            <a:pPr algn="l">
              <a:buFont typeface="Arial" pitchFamily="34" charset="0"/>
              <a:buChar char="•"/>
            </a:pPr>
            <a:endParaRPr lang="fr-F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Spectre </a:t>
            </a: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d'activité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-Le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peroxyde d'hydrogène est plus actif sur les bactéries à Gram négatif que sur les bactéries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à Gram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positif,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-Il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 également actif sur </a:t>
            </a:r>
            <a:r>
              <a:rPr lang="fr-FR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Mycobactérium </a:t>
            </a:r>
            <a:r>
              <a:rPr lang="fr-FR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tuberculosis à des concentrations de 6% à 10% (</a:t>
            </a:r>
            <a:r>
              <a:rPr lang="fr-FR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volumes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-Son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activité sur les mycobactéries atypiques reste mal connue,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-A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température ambiante, il est lentement sporicide.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-Il possède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une activité lente sur les levures et les virus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endParaRPr lang="fr-F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 d'action: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 mécanisme d'action est mal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connu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antiseptiques ne sont pas stérilisants, ils réduisent temporairement sur la peau et les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 muqueuses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 nombre de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micro-organismes</a:t>
            </a: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Produit ou procédé utilisé pour l'antisepsie dans des conditions définies.</a:t>
            </a: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 Si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le produit ou le procédé est sélectif, ceci doit être précisé. Ainsi un antiseptique ayant une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action limitée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aux champignons est désignée par : antiseptique à action fongicide"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Indications: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Utilisation en chirurgie dentaire pour ses propriétés antiseptique et hémostatique.</a:t>
            </a: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Antisepsie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 plaies gangrenées ou des délabrements tissulaires nécrotiques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Précautions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d'emploi: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-Le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contact avec la peau et les muqueuses des solutions concentrées peut provoquer des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irritations ou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 brûlures.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-Elle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 dangereuse pour les yeux par son action sur la muqueuse oculaire.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-A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forte concentration (30%), le port de gants et de lunettes de protection sont recommandés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lors des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manipulations.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-Les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solutions sont à conserver au frais, à l'abri de la lumière dans des flacons remplis au 3/4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doivent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être fermés.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endParaRPr lang="fr-FR" b="1" dirty="0"/>
          </a:p>
          <a:p>
            <a:r>
              <a:rPr lang="fr-FR" sz="6600" b="1" dirty="0" smtClean="0">
                <a:solidFill>
                  <a:srgbClr val="7030A0"/>
                </a:solidFill>
              </a:rPr>
              <a:t>6- CARBANILIDES</a:t>
            </a:r>
            <a:endParaRPr lang="fr-FR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Principaux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produits: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Septivon® (triclocarban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Solubacter® (triclocarban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Spectre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d’activité: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-Bactériostatique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 les bactéries à Gram+ et très faiblement sur les Gram-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-Bactéricide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Septivon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contenant un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ammonium quaternaire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Détersion de la peau et de la muqueuse vaginale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Précaution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d’emploi: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-Ne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doit pas être utilisé avant l’accouchement pour la toilette vaginale, ni chez le nouveau-né en raison de passage cutané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Incompatibilité avec les dérivés cationiques : Ammoniums quaternaires,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Chlorhexidine, Hexamidine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Ne pas diluer avec une eau de température égale ou supérieure à 50° C pour éviter la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formation de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chloroaniline toxique.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Rincer abondamment, car une trop forte concentration favorise les dermites irritatives et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desséchement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cutané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fr-F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r>
              <a:rPr lang="fr-FR" sz="6600" b="1" dirty="0" smtClean="0">
                <a:solidFill>
                  <a:srgbClr val="7030A0"/>
                </a:solidFill>
              </a:rPr>
              <a:t>7- DIAMIDINES</a:t>
            </a:r>
            <a:endParaRPr lang="fr-FR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Principal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produit: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Hexomédine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 (Hexamidine)  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Spectre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d’activité: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L'hexamidine est bactériostatique vis à vis des germes à Gram+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Seule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l’Hexomédine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transcutanée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 bactéricide sur les cocci à Gram+ et sur un certain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nombre de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germes à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Gram- 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Mécanismes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d’action: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Hexomédine® se comporte comme un agent antibactérien cationique et présente des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propriétés tensio-actives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L'activité d'Hexomédine® solution n'est pas inhibée par le pus, le sérum, les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débris organiques. 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Indications: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Traitement d’appoint des affections dermatologiques.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Hexomédine® transcutanée est utilisée pour les folliculites staphylococciques et les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perionyxis pyococciques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Seule, la poudre en solution locale aqueuse peut être utilisée sur les muqueuses.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Précaution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d’emploi: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Ne pas utiliser sur les muqueuses et sur les plaies ouvertes.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Ne pas rincer après utilisation.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endParaRPr lang="fr-FR" b="1" dirty="0"/>
          </a:p>
          <a:p>
            <a:r>
              <a:rPr lang="fr-FR" sz="6600" b="1" dirty="0" smtClean="0">
                <a:solidFill>
                  <a:srgbClr val="7030A0"/>
                </a:solidFill>
              </a:rPr>
              <a:t>8- COLORANTS</a:t>
            </a:r>
            <a:endParaRPr lang="fr-FR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Certains groupes de colorants sont connus pour leur faible propriétés antiseptiques :</a:t>
            </a:r>
            <a:b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triphénylméthanes</a:t>
            </a:r>
            <a:b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l">
              <a:buFont typeface="Wingdings" pitchFamily="2" charset="2"/>
              <a:buChar char="ü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acridines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(L’éosine)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TETRABROMO-2',4',5',7'FLUORESCEINE.</a:t>
            </a:r>
            <a:endParaRPr lang="fr-F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endParaRPr lang="fr-FR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Principaux produits: </a:t>
            </a:r>
            <a:r>
              <a:rPr lang="fr-FR" sz="2400" dirty="0">
                <a:solidFill>
                  <a:schemeClr val="tx1"/>
                </a:solidFill>
              </a:rPr>
              <a:t>Eosine alcoolique® </a:t>
            </a:r>
            <a:r>
              <a:rPr lang="fr-FR" sz="2400" dirty="0" smtClean="0">
                <a:solidFill>
                  <a:schemeClr val="tx1"/>
                </a:solidFill>
              </a:rPr>
              <a:t>, éosine </a:t>
            </a:r>
            <a:r>
              <a:rPr lang="fr-FR" sz="2400" dirty="0">
                <a:solidFill>
                  <a:schemeClr val="tx1"/>
                </a:solidFill>
              </a:rPr>
              <a:t>aqueuse® à 2</a:t>
            </a:r>
            <a:r>
              <a:rPr lang="fr-FR" sz="2400" dirty="0" smtClean="0">
                <a:solidFill>
                  <a:schemeClr val="tx1"/>
                </a:solidFill>
              </a:rPr>
              <a:t>%, </a:t>
            </a:r>
            <a:r>
              <a:rPr lang="fr-FR" sz="2400" dirty="0">
                <a:solidFill>
                  <a:schemeClr val="tx1"/>
                </a:solidFill>
              </a:rPr>
              <a:t>Solution de </a:t>
            </a:r>
            <a:r>
              <a:rPr lang="fr-FR" sz="2400" dirty="0" smtClean="0">
                <a:solidFill>
                  <a:schemeClr val="tx1"/>
                </a:solidFill>
              </a:rPr>
              <a:t>Milian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Spectre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d’activité: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colorants sont bactériostatiques vis à vis des germes à Gram +.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solution de Milian est fongicide.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Indications: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Les colorants tannent et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assèchent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peau.</a:t>
            </a: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Traitement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d’appoint des affections dermatologiques non infectées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Contre-indication: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colorants sont irritants sur les zones érosives et suintantes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Précautions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d’emploi: 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L’éosine provoque une photosensibilisation des régions découvertes.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conditionnement "monodose" est préconisé car les colorants en solution aqueuse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contaminent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très rapidement.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6600" b="1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MERCI DE VOTRE ATTENTION </a:t>
            </a:r>
            <a:endParaRPr lang="fr-FR" sz="6600" b="1" dirty="0">
              <a:solidFill>
                <a:srgbClr val="7030A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/>
          <a:lstStyle/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endParaRPr lang="fr-FR" b="1" dirty="0"/>
          </a:p>
          <a:p>
            <a:pPr algn="ctr">
              <a:buNone/>
            </a:pPr>
            <a:endParaRPr lang="fr-FR" b="1" dirty="0" smtClean="0"/>
          </a:p>
          <a:p>
            <a:pPr algn="ctr">
              <a:buNone/>
            </a:pPr>
            <a:endParaRPr lang="fr-FR" b="1" dirty="0"/>
          </a:p>
          <a:p>
            <a:pPr algn="ctr">
              <a:buNone/>
            </a:pPr>
            <a:r>
              <a:rPr lang="fr-FR" sz="6600" b="1" dirty="0" smtClean="0">
                <a:solidFill>
                  <a:srgbClr val="7030A0"/>
                </a:solidFill>
              </a:rPr>
              <a:t>1- HALOGENES</a:t>
            </a:r>
            <a:endParaRPr lang="fr-FR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r-FR" b="1" dirty="0"/>
              <a:t>PRODUITS </a:t>
            </a:r>
            <a:r>
              <a:rPr lang="fr-FR" b="1" dirty="0" smtClean="0"/>
              <a:t>CHLORES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Depuis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plus de deux siècles, les produits chlorés sont utilisés en milieu industriel et médical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pour leurs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propriétés blanchissantes, désodorisantes et désinfectantes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Principaux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produits: </a:t>
            </a:r>
            <a:r>
              <a:rPr lang="fr-FR" sz="2400" dirty="0"/>
              <a:t>soluté de </a:t>
            </a:r>
            <a:r>
              <a:rPr lang="fr-FR" sz="2400" dirty="0" smtClean="0"/>
              <a:t>Dakin, </a:t>
            </a:r>
            <a:r>
              <a:rPr lang="fr-FR" sz="2400" dirty="0"/>
              <a:t>Dakin Cooper stabilisé</a:t>
            </a:r>
            <a:r>
              <a:rPr lang="fr-FR" sz="2400" dirty="0" smtClean="0"/>
              <a:t>®, </a:t>
            </a:r>
            <a:r>
              <a:rPr lang="fr-FR" sz="2400" dirty="0"/>
              <a:t>Amukine</a:t>
            </a:r>
            <a:r>
              <a:rPr lang="fr-FR" sz="2400" dirty="0" smtClean="0"/>
              <a:t>®</a:t>
            </a:r>
          </a:p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Spectre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d'activité: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Les dérivés chlorés ont un spectre d'activité étendu: bactéries (formes végétatives et sporulées), champignons, virus, spores.</a:t>
            </a:r>
          </a:p>
          <a:p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Mode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d'action: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délai d'action est rapide, dès la première minute de contact. 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pouvoir oxydant provoque la destruction de protéines au niveau membranaire et chromosomique.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Indications: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Antisepsie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la peau, des muqueuses et des plaies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matières organiques (protéines, sérum, sang) diminuent l'activité antiseptique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cas d'ingestion, l'antidote est le bicarbonate de sodium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Possibilité de sensations subjectives de brûlure ou d'irritation uniquement sur peau lésée (plaies importantes, chirurgie gynécologique), ne justifiant habituellement pas l'arrêt du traitement.</a:t>
            </a:r>
          </a:p>
          <a:p>
            <a:pPr algn="l">
              <a:buFont typeface="Arial" pitchFamily="34" charset="0"/>
              <a:buChar char="•"/>
            </a:pPr>
            <a:endParaRPr lang="fr-F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endParaRPr lang="fr-F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endParaRPr lang="fr-F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fr-FR" b="1" dirty="0" smtClean="0">
                <a:solidFill>
                  <a:schemeClr val="tx1"/>
                </a:solidFill>
              </a:rPr>
              <a:t>PRODUITS IODES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Découvert en 1950, les produits iodophores, moins irritants et allergisants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l'iode,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sont actuellement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largement utilisés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Principaux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produits: </a:t>
            </a:r>
          </a:p>
          <a:p>
            <a:pPr algn="l">
              <a:buFont typeface="Courier New" pitchFamily="49" charset="0"/>
              <a:buChar char="o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L'iode et ses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dérivés: -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solutions alcooliques d'iode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Alcool iodé à 1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%, Teinture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d'iode à 5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%, -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solutions aqueuses d'iode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Solution de Lugol à 1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%, Solution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Tarnier à 0,15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algn="l">
              <a:buFont typeface="Courier New" pitchFamily="49" charset="0"/>
              <a:buChar char="o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iodophores: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Polyvidone iodée ou polyvinylpyrolidone iodée (PVPI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Spectre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d'activité: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produits iodés sont bactéricides, virucides, fongicides, et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sporicides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 d’action: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L'iode sous forme moléculaire est capable de traverser rapidement la membrane cellulaire. Son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action est due à son pouvoir oxydant comme les autres halogénés sur les protéines enzymatiques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membranaires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Indications: 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Détersion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Antisepsie de la peau saine et lésée,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Antisepsie des muqueuses buccales, oculaires et génitales,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Antisepsie du champ opératoire,</a:t>
            </a: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Traitement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d'appoint des affections dermatologiques primitivement bactériennes ou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susceptibles de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surinfecter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Contre-indications: 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Intolérance à l'iode (risque de dermites allergiques),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Grossesse au cours des 2e et 3e trimestres,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Allaitement : risque de dysfonctionnement thyroïdien,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Nouveau-né de 0 à 1 mois et prématuré (cause de maturation thyroïdienne),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Proscrire l'emploi simultané avec des dérivés mercuriels et avec les </a:t>
            </a:r>
            <a:r>
              <a:rPr lang="fr-F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organo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-mercuriels  (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risque de formation de composés caustiques).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/>
          <a:lstStyle/>
          <a:p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endParaRPr lang="fr-FR" b="1" dirty="0"/>
          </a:p>
          <a:p>
            <a:r>
              <a:rPr lang="fr-FR" sz="6600" b="1" dirty="0" smtClean="0">
                <a:solidFill>
                  <a:srgbClr val="7030A0"/>
                </a:solidFill>
              </a:rPr>
              <a:t>2- BIGUANIDES</a:t>
            </a:r>
            <a:endParaRPr lang="fr-FR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643998" cy="642942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biguanides sont utilisés généralement sous forme de </a:t>
            </a: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digluconate ou de diacetate de Chlorhexidine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Principaux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produits: </a:t>
            </a:r>
            <a:endParaRPr lang="fr-F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Solutions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moussantes contenant un tensio-actif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Hibiscrub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Plurexid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Clyvon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</a:t>
            </a: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Solutions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aqueuses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Hibitane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Biseptine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Chlorhexidine Gilbert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Hibidil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</a:t>
            </a:r>
          </a:p>
          <a:p>
            <a:pPr algn="l">
              <a:buFontTx/>
              <a:buChar char="-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Solutions alcooliques :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Hibitane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champ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Hibisprint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Septeal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Autres produits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Spécialités pharmaceutiques contenant de la chlorhexidine: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collyres (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Lauvir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Antalyre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®), collutoires (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Collunovar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®), bains de bouche (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Hibident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®, </a:t>
            </a:r>
            <a:r>
              <a:rPr lang="fr-F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Eludril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®),</a:t>
            </a:r>
          </a:p>
          <a:p>
            <a:pPr algn="l"/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produits anti-plaque dentaire...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1340</Words>
  <Application>Microsoft Office PowerPoint</Application>
  <PresentationFormat>Affichage à l'écran (4:3)</PresentationFormat>
  <Paragraphs>202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99</cp:revision>
  <dcterms:created xsi:type="dcterms:W3CDTF">2013-11-01T19:12:00Z</dcterms:created>
  <dcterms:modified xsi:type="dcterms:W3CDTF">2013-11-01T21:30:10Z</dcterms:modified>
</cp:coreProperties>
</file>