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6"/>
  </p:notesMasterIdLst>
  <p:sldIdLst>
    <p:sldId id="256" r:id="rId2"/>
    <p:sldId id="258" r:id="rId3"/>
    <p:sldId id="257" r:id="rId4"/>
    <p:sldId id="315" r:id="rId5"/>
    <p:sldId id="259" r:id="rId6"/>
    <p:sldId id="266" r:id="rId7"/>
    <p:sldId id="267" r:id="rId8"/>
    <p:sldId id="268" r:id="rId9"/>
    <p:sldId id="269" r:id="rId10"/>
    <p:sldId id="272" r:id="rId11"/>
    <p:sldId id="342" r:id="rId12"/>
    <p:sldId id="271" r:id="rId13"/>
    <p:sldId id="270" r:id="rId14"/>
    <p:sldId id="260" r:id="rId15"/>
    <p:sldId id="333" r:id="rId16"/>
    <p:sldId id="343" r:id="rId17"/>
    <p:sldId id="302" r:id="rId18"/>
    <p:sldId id="314" r:id="rId19"/>
    <p:sldId id="309" r:id="rId20"/>
    <p:sldId id="317" r:id="rId21"/>
    <p:sldId id="290" r:id="rId22"/>
    <p:sldId id="344" r:id="rId23"/>
    <p:sldId id="347" r:id="rId24"/>
    <p:sldId id="291" r:id="rId25"/>
    <p:sldId id="345" r:id="rId26"/>
    <p:sldId id="346" r:id="rId27"/>
    <p:sldId id="313" r:id="rId28"/>
    <p:sldId id="262" r:id="rId29"/>
    <p:sldId id="338" r:id="rId30"/>
    <p:sldId id="306" r:id="rId31"/>
    <p:sldId id="303" r:id="rId32"/>
    <p:sldId id="310" r:id="rId33"/>
    <p:sldId id="280" r:id="rId34"/>
    <p:sldId id="264" r:id="rId35"/>
    <p:sldId id="263" r:id="rId36"/>
    <p:sldId id="348" r:id="rId37"/>
    <p:sldId id="282" r:id="rId38"/>
    <p:sldId id="283" r:id="rId39"/>
    <p:sldId id="284" r:id="rId40"/>
    <p:sldId id="311" r:id="rId41"/>
    <p:sldId id="285" r:id="rId42"/>
    <p:sldId id="286" r:id="rId43"/>
    <p:sldId id="289" r:id="rId44"/>
    <p:sldId id="349"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Section par défaut" id="{CEE12A0E-F46A-4C7E-AC9B-F32A27E1A8E9}">
          <p14:sldIdLst>
            <p14:sldId id="256"/>
            <p14:sldId id="258"/>
            <p14:sldId id="257"/>
            <p14:sldId id="315"/>
            <p14:sldId id="259"/>
            <p14:sldId id="266"/>
            <p14:sldId id="267"/>
            <p14:sldId id="268"/>
            <p14:sldId id="269"/>
            <p14:sldId id="272"/>
            <p14:sldId id="271"/>
            <p14:sldId id="270"/>
            <p14:sldId id="260"/>
            <p14:sldId id="333"/>
            <p14:sldId id="301"/>
            <p14:sldId id="337"/>
            <p14:sldId id="302"/>
            <p14:sldId id="308"/>
            <p14:sldId id="261"/>
            <p14:sldId id="322"/>
            <p14:sldId id="314"/>
            <p14:sldId id="328"/>
            <p14:sldId id="309"/>
            <p14:sldId id="335"/>
            <p14:sldId id="334"/>
            <p14:sldId id="324"/>
            <p14:sldId id="323"/>
            <p14:sldId id="336"/>
            <p14:sldId id="325"/>
            <p14:sldId id="326"/>
            <p14:sldId id="329"/>
            <p14:sldId id="330"/>
            <p14:sldId id="332"/>
            <p14:sldId id="319"/>
            <p14:sldId id="320"/>
            <p14:sldId id="278"/>
            <p14:sldId id="317"/>
            <p14:sldId id="340"/>
            <p14:sldId id="341"/>
            <p14:sldId id="290"/>
            <p14:sldId id="291"/>
            <p14:sldId id="312"/>
            <p14:sldId id="313"/>
            <p14:sldId id="298"/>
            <p14:sldId id="300"/>
            <p14:sldId id="262"/>
            <p14:sldId id="338"/>
            <p14:sldId id="306"/>
            <p14:sldId id="303"/>
            <p14:sldId id="310"/>
            <p14:sldId id="280"/>
            <p14:sldId id="339"/>
            <p14:sldId id="295"/>
            <p14:sldId id="264"/>
            <p14:sldId id="307"/>
            <p14:sldId id="281"/>
            <p14:sldId id="263"/>
            <p14:sldId id="282"/>
            <p14:sldId id="283"/>
            <p14:sldId id="284"/>
            <p14:sldId id="311"/>
            <p14:sldId id="285"/>
            <p14:sldId id="286"/>
            <p14:sldId id="287"/>
            <p14:sldId id="288"/>
            <p14:sldId id="28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97" autoAdjust="0"/>
    <p:restoredTop sz="94624" autoAdjust="0"/>
  </p:normalViewPr>
  <p:slideViewPr>
    <p:cSldViewPr>
      <p:cViewPr>
        <p:scale>
          <a:sx n="70" d="100"/>
          <a:sy n="70" d="100"/>
        </p:scale>
        <p:origin x="-1350" y="-78"/>
      </p:cViewPr>
      <p:guideLst>
        <p:guide orient="horz" pos="2160"/>
        <p:guide pos="2880"/>
      </p:guideLst>
    </p:cSldViewPr>
  </p:slideViewPr>
  <p:outlineViewPr>
    <p:cViewPr>
      <p:scale>
        <a:sx n="33" d="100"/>
        <a:sy n="33" d="100"/>
      </p:scale>
      <p:origin x="0" y="43092"/>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CC5DA9-FA7D-46DB-8BF7-C7ED5402BF76}" type="datetimeFigureOut">
              <a:rPr lang="fr-FR" smtClean="0"/>
              <a:pPr/>
              <a:t>28/01/2014</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DAD333-FBBF-46ED-A890-6BEF5F4ED233}" type="slidenum">
              <a:rPr lang="fr-FR" smtClean="0"/>
              <a:pPr/>
              <a:t>‹N°›</a:t>
            </a:fld>
            <a:endParaRPr lang="fr-FR" dirty="0"/>
          </a:p>
        </p:txBody>
      </p:sp>
    </p:spTree>
    <p:extLst>
      <p:ext uri="{BB962C8B-B14F-4D97-AF65-F5344CB8AC3E}">
        <p14:creationId xmlns:p14="http://schemas.microsoft.com/office/powerpoint/2010/main" xmlns="" val="76976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8DAD333-FBBF-46ED-A890-6BEF5F4ED233}" type="slidenum">
              <a:rPr lang="fr-FR" smtClean="0"/>
              <a:pPr/>
              <a:t>1</a:t>
            </a:fld>
            <a:endParaRPr lang="fr-FR" dirty="0"/>
          </a:p>
        </p:txBody>
      </p:sp>
    </p:spTree>
    <p:extLst>
      <p:ext uri="{BB962C8B-B14F-4D97-AF65-F5344CB8AC3E}">
        <p14:creationId xmlns:p14="http://schemas.microsoft.com/office/powerpoint/2010/main" xmlns="" val="2336788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galéniste dispose d’une variété considérable de substances susceptibles d’entrer dans la composition d’un véhicule adapté. En outre, la plupart de ces substances peuvent remplir plusieurs fonctions simultanées.</a:t>
            </a:r>
            <a:endParaRPr lang="fr-FR" dirty="0"/>
          </a:p>
        </p:txBody>
      </p:sp>
      <p:sp>
        <p:nvSpPr>
          <p:cNvPr id="4" name="Espace réservé du numéro de diapositive 3"/>
          <p:cNvSpPr>
            <a:spLocks noGrp="1"/>
          </p:cNvSpPr>
          <p:nvPr>
            <p:ph type="sldNum" sz="quarter" idx="10"/>
          </p:nvPr>
        </p:nvSpPr>
        <p:spPr/>
        <p:txBody>
          <a:bodyPr/>
          <a:lstStyle/>
          <a:p>
            <a:fld id="{88DAD333-FBBF-46ED-A890-6BEF5F4ED233}" type="slidenum">
              <a:rPr lang="fr-FR" smtClean="0"/>
              <a:pPr/>
              <a:t>21</a:t>
            </a:fld>
            <a:endParaRPr lang="fr-FR" dirty="0"/>
          </a:p>
        </p:txBody>
      </p:sp>
    </p:spTree>
    <p:extLst>
      <p:ext uri="{BB962C8B-B14F-4D97-AF65-F5344CB8AC3E}">
        <p14:creationId xmlns:p14="http://schemas.microsoft.com/office/powerpoint/2010/main" xmlns="" val="1213696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Éthanol</a:t>
            </a:r>
            <a:r>
              <a:rPr lang="fr-FR" baseline="0" dirty="0" smtClean="0"/>
              <a:t> : solubilisant, conservateur</a:t>
            </a:r>
            <a:endParaRPr lang="fr-FR" dirty="0"/>
          </a:p>
        </p:txBody>
      </p:sp>
      <p:sp>
        <p:nvSpPr>
          <p:cNvPr id="4" name="Espace réservé du numéro de diapositive 3"/>
          <p:cNvSpPr>
            <a:spLocks noGrp="1"/>
          </p:cNvSpPr>
          <p:nvPr>
            <p:ph type="sldNum" sz="quarter" idx="10"/>
          </p:nvPr>
        </p:nvSpPr>
        <p:spPr/>
        <p:txBody>
          <a:bodyPr/>
          <a:lstStyle/>
          <a:p>
            <a:fld id="{88DAD333-FBBF-46ED-A890-6BEF5F4ED233}" type="slidenum">
              <a:rPr lang="fr-FR" smtClean="0"/>
              <a:pPr/>
              <a:t>22</a:t>
            </a:fld>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endParaRPr lang="fr-FR" dirty="0" smtClean="0"/>
          </a:p>
          <a:p>
            <a:endParaRPr lang="fr-FR" dirty="0" smtClean="0"/>
          </a:p>
          <a:p>
            <a:endParaRPr lang="fr-FR" dirty="0" smtClean="0"/>
          </a:p>
          <a:p>
            <a:r>
              <a:rPr lang="fr-FR" dirty="0" smtClean="0"/>
              <a:t>Hydrocarbures: chimiquement inerte et </a:t>
            </a:r>
            <a:r>
              <a:rPr lang="fr-FR" dirty="0" err="1" smtClean="0"/>
              <a:t>tres</a:t>
            </a:r>
            <a:r>
              <a:rPr lang="fr-FR" dirty="0" smtClean="0"/>
              <a:t> stables</a:t>
            </a:r>
          </a:p>
          <a:p>
            <a:r>
              <a:rPr lang="fr-FR" dirty="0" smtClean="0"/>
              <a:t>80% des pommades </a:t>
            </a:r>
            <a:r>
              <a:rPr lang="fr-FR" dirty="0" err="1" smtClean="0"/>
              <a:t>vasline</a:t>
            </a:r>
            <a:r>
              <a:rPr lang="fr-FR" dirty="0" smtClean="0"/>
              <a:t> blanche</a:t>
            </a:r>
          </a:p>
          <a:p>
            <a:r>
              <a:rPr lang="fr-FR" dirty="0" smtClean="0"/>
              <a:t>Paraffine solide ou liquide ( modification de la consistance)</a:t>
            </a:r>
          </a:p>
          <a:p>
            <a:endParaRPr lang="fr-FR" dirty="0"/>
          </a:p>
        </p:txBody>
      </p:sp>
      <p:sp>
        <p:nvSpPr>
          <p:cNvPr id="4" name="Espace réservé du numéro de diapositive 3"/>
          <p:cNvSpPr>
            <a:spLocks noGrp="1"/>
          </p:cNvSpPr>
          <p:nvPr>
            <p:ph type="sldNum" sz="quarter" idx="10"/>
          </p:nvPr>
        </p:nvSpPr>
        <p:spPr/>
        <p:txBody>
          <a:bodyPr/>
          <a:lstStyle/>
          <a:p>
            <a:fld id="{88DAD333-FBBF-46ED-A890-6BEF5F4ED233}" type="slidenum">
              <a:rPr lang="fr-FR" smtClean="0"/>
              <a:pPr/>
              <a:t>24</a:t>
            </a:fld>
            <a:endParaRPr lang="fr-FR"/>
          </a:p>
        </p:txBody>
      </p:sp>
    </p:spTree>
    <p:extLst>
      <p:ext uri="{BB962C8B-B14F-4D97-AF65-F5344CB8AC3E}">
        <p14:creationId xmlns:p14="http://schemas.microsoft.com/office/powerpoint/2010/main" xmlns="" val="2205486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t>Les appareils les plus couramment utilisés sont surtout </a:t>
            </a:r>
          </a:p>
          <a:p>
            <a:endParaRPr lang="fr-FR" sz="1200" dirty="0" smtClean="0"/>
          </a:p>
          <a:p>
            <a:endParaRPr lang="fr-FR" sz="1200" dirty="0" smtClean="0"/>
          </a:p>
          <a:p>
            <a:r>
              <a:rPr lang="fr-FR" dirty="0" smtClean="0"/>
              <a:t> Il faut dans la mesure du possible éviter l’inclusion de bulles d’air dans la masse. Pour cela, on doit plonger le fouet ou crochet à une profondeur suffisante dans la masse et régler convenablement la vitesse mais le mieux est d’effectuer le malaxage sous vide.</a:t>
            </a:r>
          </a:p>
          <a:p>
            <a:r>
              <a:rPr lang="fr-FR" dirty="0" smtClean="0"/>
              <a:t>L’enceinte de ces mélangeurs doit être munie d’une double enveloppe dans laquelle on fait circuler un fluide chaud pendant le mélange puis ensuite un fluide froid pour assurer un refroidissement suffisamment rapide. Il est de la plus grande importance de pouvoir régler avec précision la température pendant toute la durée de la fabrication.</a:t>
            </a:r>
          </a:p>
          <a:p>
            <a:endParaRPr lang="fr-FR" dirty="0"/>
          </a:p>
        </p:txBody>
      </p:sp>
      <p:sp>
        <p:nvSpPr>
          <p:cNvPr id="4" name="Espace réservé du numéro de diapositive 3"/>
          <p:cNvSpPr>
            <a:spLocks noGrp="1"/>
          </p:cNvSpPr>
          <p:nvPr>
            <p:ph type="sldNum" sz="quarter" idx="10"/>
          </p:nvPr>
        </p:nvSpPr>
        <p:spPr/>
        <p:txBody>
          <a:bodyPr/>
          <a:lstStyle/>
          <a:p>
            <a:fld id="{88DAD333-FBBF-46ED-A890-6BEF5F4ED233}" type="slidenum">
              <a:rPr lang="fr-FR" smtClean="0"/>
              <a:pPr/>
              <a:t>32</a:t>
            </a:fld>
            <a:endParaRPr lang="fr-FR" dirty="0"/>
          </a:p>
        </p:txBody>
      </p:sp>
    </p:spTree>
    <p:extLst>
      <p:ext uri="{BB962C8B-B14F-4D97-AF65-F5344CB8AC3E}">
        <p14:creationId xmlns:p14="http://schemas.microsoft.com/office/powerpoint/2010/main" xmlns="" val="1612241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Ces différents mélangeurs suffisent dans la plupart des cas, mais il faut parfois parfaire l’homogénéité.</a:t>
            </a:r>
          </a:p>
          <a:p>
            <a:endParaRPr lang="fr-FR" dirty="0"/>
          </a:p>
        </p:txBody>
      </p:sp>
      <p:sp>
        <p:nvSpPr>
          <p:cNvPr id="4" name="Espace réservé du numéro de diapositive 3"/>
          <p:cNvSpPr>
            <a:spLocks noGrp="1"/>
          </p:cNvSpPr>
          <p:nvPr>
            <p:ph type="sldNum" sz="quarter" idx="10"/>
          </p:nvPr>
        </p:nvSpPr>
        <p:spPr/>
        <p:txBody>
          <a:bodyPr/>
          <a:lstStyle/>
          <a:p>
            <a:fld id="{88DAD333-FBBF-46ED-A890-6BEF5F4ED233}" type="slidenum">
              <a:rPr lang="fr-FR" smtClean="0"/>
              <a:pPr/>
              <a:t>33</a:t>
            </a:fld>
            <a:endParaRPr lang="fr-FR" dirty="0"/>
          </a:p>
        </p:txBody>
      </p:sp>
    </p:spTree>
    <p:extLst>
      <p:ext uri="{BB962C8B-B14F-4D97-AF65-F5344CB8AC3E}">
        <p14:creationId xmlns:p14="http://schemas.microsoft.com/office/powerpoint/2010/main" xmlns="" val="1242706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8DAD333-FBBF-46ED-A890-6BEF5F4ED233}" type="slidenum">
              <a:rPr lang="fr-FR" smtClean="0"/>
              <a:pPr/>
              <a:t>35</a:t>
            </a:fld>
            <a:endParaRPr lang="fr-FR" dirty="0"/>
          </a:p>
        </p:txBody>
      </p:sp>
    </p:spTree>
    <p:extLst>
      <p:ext uri="{BB962C8B-B14F-4D97-AF65-F5344CB8AC3E}">
        <p14:creationId xmlns:p14="http://schemas.microsoft.com/office/powerpoint/2010/main" xmlns="" val="2384666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Macroscopiquement, on vérifie l’homogénéité d’une pommade par étalement en couche mince sur une surface plane à l’aide d’une spatule. Cet essai est complété par un examen au microscope qui permet de bien contrôler la dispersion des poudres ou des gouttelettes de liquides dans une émulsion. Lorsque la taille des particules des composants incorporés a une influence sur l’activité thérapeutique, elle doit être contrôlée.</a:t>
            </a:r>
          </a:p>
          <a:p>
            <a:endParaRPr lang="fr-FR" dirty="0"/>
          </a:p>
        </p:txBody>
      </p:sp>
      <p:sp>
        <p:nvSpPr>
          <p:cNvPr id="4" name="Espace réservé du numéro de diapositive 3"/>
          <p:cNvSpPr>
            <a:spLocks noGrp="1"/>
          </p:cNvSpPr>
          <p:nvPr>
            <p:ph type="sldNum" sz="quarter" idx="10"/>
          </p:nvPr>
        </p:nvSpPr>
        <p:spPr/>
        <p:txBody>
          <a:bodyPr/>
          <a:lstStyle/>
          <a:p>
            <a:fld id="{88DAD333-FBBF-46ED-A890-6BEF5F4ED233}" type="slidenum">
              <a:rPr lang="fr-FR" smtClean="0"/>
              <a:pPr/>
              <a:t>37</a:t>
            </a:fld>
            <a:endParaRPr lang="fr-FR" dirty="0"/>
          </a:p>
        </p:txBody>
      </p:sp>
    </p:spTree>
    <p:extLst>
      <p:ext uri="{BB962C8B-B14F-4D97-AF65-F5344CB8AC3E}">
        <p14:creationId xmlns:p14="http://schemas.microsoft.com/office/powerpoint/2010/main" xmlns="" val="3321032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r>
              <a:rPr lang="fr-FR" dirty="0" smtClean="0"/>
              <a:t>Dans de nombreux cas, le fait de ramener le pH cutané à la normale à l’aide d’une pommade ou d’une solution acide, constitue une excellente thérapeutique. D’une façon générale, on peut dire qu’une pommade doit maintenir autant que possible la surface de la peau à son pH normal.</a:t>
            </a:r>
          </a:p>
          <a:p>
            <a:endParaRPr lang="fr-FR" dirty="0" smtClean="0"/>
          </a:p>
          <a:p>
            <a:r>
              <a:rPr lang="fr-FR" dirty="0" smtClean="0"/>
              <a:t>Le pH d’une pommade est intéressant à connaître car il peut avoir des influences sur la stabilité des principes actifs, sur la compatibilité avec les excipients, sur l’activité des conservateurs et surtout sur le pH de la peau qu’il peut modifier.</a:t>
            </a:r>
          </a:p>
          <a:p>
            <a:endParaRPr lang="fr-FR" dirty="0" smtClean="0"/>
          </a:p>
          <a:p>
            <a:r>
              <a:rPr lang="fr-FR" dirty="0" smtClean="0"/>
              <a:t>Dans de nombreux cas, le fait de ramener le pH cutané à la normale à l’aide d’une pommade ou d’une solution acide, constitue une excellente thérapeutique. D’une façon générale, on peut dire qu’une pommade doit maintenir autant que possible la surface de la peau à son pH normal.</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88DAD333-FBBF-46ED-A890-6BEF5F4ED233}" type="slidenum">
              <a:rPr lang="fr-FR" smtClean="0"/>
              <a:pPr/>
              <a:t>41</a:t>
            </a:fld>
            <a:endParaRPr lang="fr-FR" dirty="0"/>
          </a:p>
        </p:txBody>
      </p:sp>
    </p:spTree>
    <p:extLst>
      <p:ext uri="{BB962C8B-B14F-4D97-AF65-F5344CB8AC3E}">
        <p14:creationId xmlns:p14="http://schemas.microsoft.com/office/powerpoint/2010/main" xmlns="" val="2415362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 le cas des pommades aqueuses non stériles, la qualité microbiologique des fabrications et l’efficacité des conservateurs antimicrobiens doit être vérifiée.</a:t>
            </a:r>
          </a:p>
          <a:p>
            <a:endParaRPr lang="fr-FR" dirty="0"/>
          </a:p>
        </p:txBody>
      </p:sp>
      <p:sp>
        <p:nvSpPr>
          <p:cNvPr id="4" name="Espace réservé du numéro de diapositive 3"/>
          <p:cNvSpPr>
            <a:spLocks noGrp="1"/>
          </p:cNvSpPr>
          <p:nvPr>
            <p:ph type="sldNum" sz="quarter" idx="10"/>
          </p:nvPr>
        </p:nvSpPr>
        <p:spPr/>
        <p:txBody>
          <a:bodyPr/>
          <a:lstStyle/>
          <a:p>
            <a:fld id="{88DAD333-FBBF-46ED-A890-6BEF5F4ED233}" type="slidenum">
              <a:rPr lang="fr-FR" smtClean="0"/>
              <a:pPr/>
              <a:t>42</a:t>
            </a:fld>
            <a:endParaRPr lang="fr-FR" dirty="0"/>
          </a:p>
        </p:txBody>
      </p:sp>
    </p:spTree>
    <p:extLst>
      <p:ext uri="{BB962C8B-B14F-4D97-AF65-F5344CB8AC3E}">
        <p14:creationId xmlns:p14="http://schemas.microsoft.com/office/powerpoint/2010/main" xmlns="" val="1587995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Peu</a:t>
            </a:r>
            <a:r>
              <a:rPr lang="fr-FR" baseline="0" dirty="0" smtClean="0"/>
              <a:t> agréable sur le plan cosmétique a cause de leur toucher très gras.</a:t>
            </a:r>
          </a:p>
          <a:p>
            <a:r>
              <a:rPr lang="fr-FR" baseline="0" dirty="0" smtClean="0"/>
              <a:t>Caractère occlusif de la base augmente la pénétration.</a:t>
            </a:r>
          </a:p>
          <a:p>
            <a:pPr marL="171450" indent="-171450">
              <a:buFont typeface="Arial"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88DAD333-FBBF-46ED-A890-6BEF5F4ED233}" type="slidenum">
              <a:rPr lang="fr-FR" smtClean="0"/>
              <a:pPr/>
              <a:t>7</a:t>
            </a:fld>
            <a:endParaRPr lang="fr-FR" dirty="0"/>
          </a:p>
        </p:txBody>
      </p:sp>
    </p:spTree>
    <p:extLst>
      <p:ext uri="{BB962C8B-B14F-4D97-AF65-F5344CB8AC3E}">
        <p14:creationId xmlns:p14="http://schemas.microsoft.com/office/powerpoint/2010/main" xmlns="" val="1707757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88DAD333-FBBF-46ED-A890-6BEF5F4ED233}" type="slidenum">
              <a:rPr lang="fr-FR" smtClean="0"/>
              <a:pPr/>
              <a:t>8</a:t>
            </a:fld>
            <a:endParaRPr lang="fr-FR" dirty="0"/>
          </a:p>
        </p:txBody>
      </p:sp>
    </p:spTree>
    <p:extLst>
      <p:ext uri="{BB962C8B-B14F-4D97-AF65-F5344CB8AC3E}">
        <p14:creationId xmlns:p14="http://schemas.microsoft.com/office/powerpoint/2010/main" xmlns="" val="325327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Macrogoles: soluble dans l’eau</a:t>
            </a:r>
          </a:p>
          <a:p>
            <a:r>
              <a:rPr lang="fr-FR" dirty="0" smtClean="0"/>
              <a:t>Peu occlusif</a:t>
            </a:r>
          </a:p>
          <a:p>
            <a:r>
              <a:rPr lang="fr-FR" dirty="0" smtClean="0"/>
              <a:t>Peu pénétrant</a:t>
            </a:r>
          </a:p>
          <a:p>
            <a:r>
              <a:rPr lang="fr-FR" dirty="0" smtClean="0"/>
              <a:t>Lavable a l’eau</a:t>
            </a:r>
          </a:p>
          <a:p>
            <a:r>
              <a:rPr lang="fr-FR" dirty="0" smtClean="0"/>
              <a:t>Inconvénient nombreux incompatibilité</a:t>
            </a:r>
          </a:p>
          <a:p>
            <a:endParaRPr lang="fr-FR" dirty="0"/>
          </a:p>
        </p:txBody>
      </p:sp>
      <p:sp>
        <p:nvSpPr>
          <p:cNvPr id="4" name="Espace réservé du numéro de diapositive 3"/>
          <p:cNvSpPr>
            <a:spLocks noGrp="1"/>
          </p:cNvSpPr>
          <p:nvPr>
            <p:ph type="sldNum" sz="quarter" idx="10"/>
          </p:nvPr>
        </p:nvSpPr>
        <p:spPr/>
        <p:txBody>
          <a:bodyPr/>
          <a:lstStyle/>
          <a:p>
            <a:fld id="{88DAD333-FBBF-46ED-A890-6BEF5F4ED233}" type="slidenum">
              <a:rPr lang="fr-FR" smtClean="0"/>
              <a:pPr/>
              <a:t>9</a:t>
            </a:fld>
            <a:endParaRPr lang="fr-FR" dirty="0"/>
          </a:p>
        </p:txBody>
      </p:sp>
    </p:spTree>
    <p:extLst>
      <p:ext uri="{BB962C8B-B14F-4D97-AF65-F5344CB8AC3E}">
        <p14:creationId xmlns:p14="http://schemas.microsoft.com/office/powerpoint/2010/main" xmlns="" val="3038626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Crèmes lipophiles    = phase externe c’est la phase lipophile agents émulsifiants E/H</a:t>
            </a:r>
          </a:p>
          <a:p>
            <a:r>
              <a:rPr lang="fr-FR" dirty="0" smtClean="0"/>
              <a:t>Crèmes hydrophiles = phase externe c’est la phase aqueuse agents émulsifiants H/E</a:t>
            </a:r>
          </a:p>
          <a:p>
            <a:endParaRPr lang="fr-FR" dirty="0" smtClean="0"/>
          </a:p>
          <a:p>
            <a:r>
              <a:rPr lang="fr-FR" dirty="0" smtClean="0"/>
              <a:t>Sur le plan cosmétique, plus agréables que les crèmes hydrophobes </a:t>
            </a:r>
            <a:endParaRPr lang="fr-FR" dirty="0"/>
          </a:p>
        </p:txBody>
      </p:sp>
      <p:sp>
        <p:nvSpPr>
          <p:cNvPr id="4" name="Espace réservé du numéro de diapositive 3"/>
          <p:cNvSpPr>
            <a:spLocks noGrp="1"/>
          </p:cNvSpPr>
          <p:nvPr>
            <p:ph type="sldNum" sz="quarter" idx="10"/>
          </p:nvPr>
        </p:nvSpPr>
        <p:spPr/>
        <p:txBody>
          <a:bodyPr/>
          <a:lstStyle/>
          <a:p>
            <a:fld id="{88DAD333-FBBF-46ED-A890-6BEF5F4ED233}" type="slidenum">
              <a:rPr lang="fr-FR" smtClean="0"/>
              <a:pPr/>
              <a:t>10</a:t>
            </a:fld>
            <a:endParaRPr lang="fr-FR" dirty="0"/>
          </a:p>
        </p:txBody>
      </p:sp>
    </p:spTree>
    <p:extLst>
      <p:ext uri="{BB962C8B-B14F-4D97-AF65-F5344CB8AC3E}">
        <p14:creationId xmlns:p14="http://schemas.microsoft.com/office/powerpoint/2010/main" xmlns="" val="3740431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endParaRPr lang="fr-FR" dirty="0" smtClean="0"/>
          </a:p>
          <a:p>
            <a:endParaRPr lang="fr-FR" dirty="0" smtClean="0"/>
          </a:p>
          <a:p>
            <a:r>
              <a:rPr lang="fr-FR" dirty="0" smtClean="0"/>
              <a:t>Oléogels : aux huiles essentielles</a:t>
            </a:r>
          </a:p>
          <a:p>
            <a:r>
              <a:rPr lang="fr-FR" dirty="0" smtClean="0"/>
              <a:t>Paraffine liquide additionnée de polyéthylène ou de savon d’aluminium ou de zinc </a:t>
            </a:r>
            <a:endParaRPr lang="fr-FR" dirty="0"/>
          </a:p>
        </p:txBody>
      </p:sp>
      <p:sp>
        <p:nvSpPr>
          <p:cNvPr id="4" name="Espace réservé du numéro de diapositive 3"/>
          <p:cNvSpPr>
            <a:spLocks noGrp="1"/>
          </p:cNvSpPr>
          <p:nvPr>
            <p:ph type="sldNum" sz="quarter" idx="10"/>
          </p:nvPr>
        </p:nvSpPr>
        <p:spPr/>
        <p:txBody>
          <a:bodyPr/>
          <a:lstStyle/>
          <a:p>
            <a:fld id="{88DAD333-FBBF-46ED-A890-6BEF5F4ED233}" type="slidenum">
              <a:rPr lang="fr-FR" smtClean="0"/>
              <a:pPr/>
              <a:t>12</a:t>
            </a:fld>
            <a:endParaRPr lang="fr-FR" dirty="0"/>
          </a:p>
        </p:txBody>
      </p:sp>
    </p:spTree>
    <p:extLst>
      <p:ext uri="{BB962C8B-B14F-4D97-AF65-F5344CB8AC3E}">
        <p14:creationId xmlns:p14="http://schemas.microsoft.com/office/powerpoint/2010/main" xmlns="" val="1035134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peau plus qu’une enveloppe protectrice c’est un organe a part entière doté de multiples fonctions  (surface chez l’adulte 2 m2</a:t>
            </a:r>
            <a:r>
              <a:rPr lang="fr-FR" baseline="0" dirty="0" smtClean="0"/>
              <a:t> poids 13%)</a:t>
            </a:r>
            <a:endParaRPr lang="fr-FR" dirty="0" smtClean="0"/>
          </a:p>
          <a:p>
            <a:r>
              <a:rPr lang="fr-FR" dirty="0" smtClean="0"/>
              <a:t>La peau est essentiellement constitué de 3 couches superposées:</a:t>
            </a:r>
          </a:p>
          <a:p>
            <a:r>
              <a:rPr lang="fr-FR" dirty="0" smtClean="0"/>
              <a:t>L’épiderme ou épithélium </a:t>
            </a:r>
            <a:r>
              <a:rPr lang="fr-FR" b="1" dirty="0" smtClean="0"/>
              <a:t>stratifié</a:t>
            </a:r>
            <a:r>
              <a:rPr lang="fr-FR" dirty="0" smtClean="0"/>
              <a:t>  ( il est non vascularisé) cellules </a:t>
            </a:r>
            <a:r>
              <a:rPr lang="fr-FR" b="1" dirty="0" smtClean="0">
                <a:solidFill>
                  <a:srgbClr val="FF0000"/>
                </a:solidFill>
              </a:rPr>
              <a:t>pavimenteuse</a:t>
            </a:r>
            <a:r>
              <a:rPr lang="fr-FR" dirty="0" smtClean="0"/>
              <a:t>  limité a l’ extérieur par la couche cornée et l’ intérieur par la couche basale germinatrice appelé aussi la couche génératrice  c’est un tissu en renouvèlement constant. </a:t>
            </a:r>
            <a:r>
              <a:rPr lang="fr-FR" b="1" dirty="0" smtClean="0"/>
              <a:t>kératinisé</a:t>
            </a:r>
          </a:p>
          <a:p>
            <a:r>
              <a:rPr lang="fr-FR" dirty="0" smtClean="0"/>
              <a:t>Le derme  , formé par un tissu conjonctif  ( principalement de fibre e collagène et d’elastane)et une couche fibreuse dans laquelle circule des vaisseaux capillaire et lymphatique</a:t>
            </a:r>
          </a:p>
          <a:p>
            <a:r>
              <a:rPr lang="fr-FR" dirty="0" smtClean="0"/>
              <a:t>Enfin l’hypoderme qui sépare le derme des tissus sous jacents  il est aussi</a:t>
            </a:r>
            <a:r>
              <a:rPr lang="fr-FR" baseline="0" dirty="0" smtClean="0"/>
              <a:t> appelé tissu sous cutanée</a:t>
            </a:r>
            <a:r>
              <a:rPr lang="fr-FR" dirty="0" smtClean="0"/>
              <a:t>, sa constitution varie selon la région du corps considéré  il contiens plus au moins de panicules adipeux  ( adipocytes remplis de graisse) ( minimum aux niveau des paupières  , maximum</a:t>
            </a:r>
            <a:r>
              <a:rPr lang="fr-FR" baseline="0" dirty="0" smtClean="0"/>
              <a:t> cuisses et hanche chez les femmes et abdomen chez l’homme)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88DAD333-FBBF-46ED-A890-6BEF5F4ED233}" type="slidenum">
              <a:rPr lang="fr-FR" smtClean="0"/>
              <a:pPr/>
              <a:t>14</a:t>
            </a:fld>
            <a:endParaRPr lang="fr-FR"/>
          </a:p>
        </p:txBody>
      </p:sp>
    </p:spTree>
    <p:extLst>
      <p:ext uri="{BB962C8B-B14F-4D97-AF65-F5344CB8AC3E}">
        <p14:creationId xmlns:p14="http://schemas.microsoft.com/office/powerpoint/2010/main" xmlns="" val="2721132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r>
              <a:rPr lang="fr-FR" dirty="0" smtClean="0"/>
              <a:t>Glande au repos  fermée</a:t>
            </a:r>
          </a:p>
          <a:p>
            <a:r>
              <a:rPr lang="fr-FR" dirty="0" smtClean="0"/>
              <a:t>Glande travaille   sueur</a:t>
            </a:r>
          </a:p>
          <a:p>
            <a:endParaRPr lang="fr-FR" dirty="0" smtClean="0"/>
          </a:p>
          <a:p>
            <a:r>
              <a:rPr lang="fr-FR" dirty="0" smtClean="0"/>
              <a:t>Lipophile pour la couche superficielle de la peau car celle-ci est grasse</a:t>
            </a:r>
          </a:p>
          <a:p>
            <a:r>
              <a:rPr lang="fr-FR" dirty="0" smtClean="0"/>
              <a:t>Hydrophile pour les couches profondes de la peau car celles-ci sont riches en eau </a:t>
            </a:r>
            <a:endParaRPr lang="fr-FR" dirty="0"/>
          </a:p>
        </p:txBody>
      </p:sp>
      <p:sp>
        <p:nvSpPr>
          <p:cNvPr id="4" name="Espace réservé du numéro de diapositive 3"/>
          <p:cNvSpPr>
            <a:spLocks noGrp="1"/>
          </p:cNvSpPr>
          <p:nvPr>
            <p:ph type="sldNum" sz="quarter" idx="10"/>
          </p:nvPr>
        </p:nvSpPr>
        <p:spPr/>
        <p:txBody>
          <a:bodyPr/>
          <a:lstStyle/>
          <a:p>
            <a:fld id="{88DAD333-FBBF-46ED-A890-6BEF5F4ED233}" type="slidenum">
              <a:rPr lang="fr-FR" smtClean="0"/>
              <a:pPr/>
              <a:t>18</a:t>
            </a:fld>
            <a:endParaRPr lang="fr-FR"/>
          </a:p>
        </p:txBody>
      </p:sp>
    </p:spTree>
    <p:extLst>
      <p:ext uri="{BB962C8B-B14F-4D97-AF65-F5344CB8AC3E}">
        <p14:creationId xmlns:p14="http://schemas.microsoft.com/office/powerpoint/2010/main" xmlns="" val="1864690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endParaRPr lang="fr-FR" dirty="0" smtClean="0"/>
          </a:p>
          <a:p>
            <a:r>
              <a:rPr lang="fr-FR" dirty="0" smtClean="0"/>
              <a:t>Cependant, aucun excipient ne possède toutes ces qualités. Dans chaque cas particulier, le choix des excipients constituant la base de la pommade résultera d’un compromis en fonction de qualités considérées comme les plus importantes pour un mode de conservation et un type de traitement donnés.</a:t>
            </a:r>
          </a:p>
          <a:p>
            <a:endParaRPr lang="fr-FR" dirty="0" smtClean="0"/>
          </a:p>
          <a:p>
            <a:r>
              <a:rPr lang="fr-FR" dirty="0" smtClean="0"/>
              <a:t>Ce qu’il faut bien noter c’est qu’un excipient ne peut faire pénétrer à travers la peau n’importe quel principe actif. Il peut simplement influencer, selon sa nature, la vitesse de pénétration d’un principe actif capable de franchir la barrière cutanée. Dans chaque cas, seuls des essais sur l’animal et surtout des essais cliniques permettent le choix définitif de l’excipient.  </a:t>
            </a:r>
          </a:p>
          <a:p>
            <a:endParaRPr lang="fr-FR" dirty="0" smtClean="0"/>
          </a:p>
          <a:p>
            <a:r>
              <a:rPr lang="fr-FR" dirty="0" smtClean="0"/>
              <a:t>Sans aller jusqu’à l’agrément de l’application d’un produit cosmétique, il est nécessaire, autant que faire se peut, de conférer à la formule des qualités qui s’en rapprochent.</a:t>
            </a:r>
          </a:p>
          <a:p>
            <a:endParaRPr lang="fr-FR" dirty="0" smtClean="0"/>
          </a:p>
          <a:p>
            <a:r>
              <a:rPr lang="fr-FR" dirty="0" smtClean="0"/>
              <a:t>Une liste de critères cosmétiques a été établie afin de permettre l’appréciation de ces qualités :</a:t>
            </a:r>
          </a:p>
          <a:p>
            <a:endParaRPr lang="fr-FR" dirty="0" smtClean="0"/>
          </a:p>
          <a:p>
            <a:r>
              <a:rPr lang="fr-FR" dirty="0" smtClean="0"/>
              <a:t>-	aspect ;</a:t>
            </a:r>
          </a:p>
          <a:p>
            <a:r>
              <a:rPr lang="fr-FR" dirty="0" smtClean="0"/>
              <a:t>-	odeur ;</a:t>
            </a:r>
          </a:p>
          <a:p>
            <a:r>
              <a:rPr lang="fr-FR" dirty="0" smtClean="0"/>
              <a:t>-	facilité de prélèvement dans le conditionnement primaire ;</a:t>
            </a:r>
          </a:p>
          <a:p>
            <a:r>
              <a:rPr lang="fr-FR" dirty="0" smtClean="0"/>
              <a:t>-	facilité d’application sur la peau :</a:t>
            </a:r>
          </a:p>
          <a:p>
            <a:endParaRPr lang="fr-FR" dirty="0" smtClean="0"/>
          </a:p>
          <a:p>
            <a:r>
              <a:rPr lang="fr-FR" dirty="0" smtClean="0"/>
              <a:t>•	étalement (viscosité, thixotropie)</a:t>
            </a:r>
          </a:p>
          <a:p>
            <a:r>
              <a:rPr lang="fr-FR" dirty="0" smtClean="0"/>
              <a:t>•	graissage</a:t>
            </a:r>
          </a:p>
          <a:p>
            <a:r>
              <a:rPr lang="fr-FR" dirty="0" smtClean="0"/>
              <a:t>•	adhésion (collage)</a:t>
            </a:r>
          </a:p>
          <a:p>
            <a:r>
              <a:rPr lang="fr-FR" dirty="0" smtClean="0"/>
              <a:t>•	présence de grumeaux</a:t>
            </a:r>
          </a:p>
          <a:p>
            <a:endParaRPr lang="fr-FR" dirty="0" smtClean="0"/>
          </a:p>
          <a:p>
            <a:r>
              <a:rPr lang="fr-FR" dirty="0" smtClean="0"/>
              <a:t>-	aspect de la surface traitée :</a:t>
            </a:r>
          </a:p>
          <a:p>
            <a:endParaRPr lang="fr-FR" dirty="0" smtClean="0"/>
          </a:p>
          <a:p>
            <a:r>
              <a:rPr lang="fr-FR" dirty="0" smtClean="0"/>
              <a:t>•	terne</a:t>
            </a:r>
          </a:p>
          <a:p>
            <a:r>
              <a:rPr lang="fr-FR" dirty="0" smtClean="0"/>
              <a:t>•	brillante</a:t>
            </a:r>
          </a:p>
          <a:p>
            <a:r>
              <a:rPr lang="fr-FR" dirty="0" smtClean="0"/>
              <a:t>•	irritée</a:t>
            </a:r>
          </a:p>
          <a:p>
            <a:endParaRPr lang="fr-FR" dirty="0" smtClean="0"/>
          </a:p>
          <a:p>
            <a:r>
              <a:rPr lang="fr-FR" dirty="0" smtClean="0"/>
              <a:t>-	facilité de nettoyage :</a:t>
            </a:r>
          </a:p>
          <a:p>
            <a:endParaRPr lang="fr-FR" dirty="0" smtClean="0"/>
          </a:p>
          <a:p>
            <a:r>
              <a:rPr lang="fr-FR" dirty="0" smtClean="0"/>
              <a:t>•	essuyage</a:t>
            </a:r>
          </a:p>
          <a:p>
            <a:r>
              <a:rPr lang="fr-FR" dirty="0" smtClean="0"/>
              <a:t>•	lavage (eau, eau savonneuse, …)</a:t>
            </a:r>
          </a:p>
          <a:p>
            <a:r>
              <a:rPr lang="fr-FR" dirty="0" smtClean="0"/>
              <a:t>•	dissolution (alcool, éther, acétone…).</a:t>
            </a:r>
          </a:p>
          <a:p>
            <a:endParaRPr lang="fr-FR" dirty="0"/>
          </a:p>
        </p:txBody>
      </p:sp>
      <p:sp>
        <p:nvSpPr>
          <p:cNvPr id="4" name="Espace réservé du numéro de diapositive 3"/>
          <p:cNvSpPr>
            <a:spLocks noGrp="1"/>
          </p:cNvSpPr>
          <p:nvPr>
            <p:ph type="sldNum" sz="quarter" idx="10"/>
          </p:nvPr>
        </p:nvSpPr>
        <p:spPr/>
        <p:txBody>
          <a:bodyPr/>
          <a:lstStyle/>
          <a:p>
            <a:fld id="{88DAD333-FBBF-46ED-A890-6BEF5F4ED233}" type="slidenum">
              <a:rPr lang="fr-FR" smtClean="0"/>
              <a:pPr/>
              <a:t>20</a:t>
            </a:fld>
            <a:endParaRPr lang="fr-FR" dirty="0"/>
          </a:p>
        </p:txBody>
      </p:sp>
    </p:spTree>
    <p:extLst>
      <p:ext uri="{BB962C8B-B14F-4D97-AF65-F5344CB8AC3E}">
        <p14:creationId xmlns:p14="http://schemas.microsoft.com/office/powerpoint/2010/main" xmlns="" val="3136273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D336D7F7-F6D5-4E81-B8EB-CB1F46F843B6}" type="datetimeFigureOut">
              <a:rPr lang="fr-FR" smtClean="0"/>
              <a:pPr/>
              <a:t>28/01/2014</a:t>
            </a:fld>
            <a:endParaRPr lang="fr-FR" dirty="0"/>
          </a:p>
        </p:txBody>
      </p:sp>
      <p:sp>
        <p:nvSpPr>
          <p:cNvPr id="17" name="Espace réservé du pied de page 16"/>
          <p:cNvSpPr>
            <a:spLocks noGrp="1"/>
          </p:cNvSpPr>
          <p:nvPr>
            <p:ph type="ftr" sz="quarter" idx="11"/>
          </p:nvPr>
        </p:nvSpPr>
        <p:spPr/>
        <p:txBody>
          <a:bodyPr/>
          <a:lstStyle/>
          <a:p>
            <a:endParaRPr lang="fr-FR" dirty="0"/>
          </a:p>
        </p:txBody>
      </p:sp>
      <p:sp>
        <p:nvSpPr>
          <p:cNvPr id="29" name="Espace réservé du numéro de diapositive 28"/>
          <p:cNvSpPr>
            <a:spLocks noGrp="1"/>
          </p:cNvSpPr>
          <p:nvPr>
            <p:ph type="sldNum" sz="quarter" idx="12"/>
          </p:nvPr>
        </p:nvSpPr>
        <p:spPr/>
        <p:txBody>
          <a:bodyPr/>
          <a:lstStyle/>
          <a:p>
            <a:fld id="{6AB86EC2-6A19-4A7C-BBBB-88C09AD9B9D3}" type="slidenum">
              <a:rPr lang="fr-FR" smtClean="0"/>
              <a:pPr/>
              <a:t>‹N°›</a:t>
            </a:fld>
            <a:endParaRPr lang="fr-FR" dirty="0"/>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336D7F7-F6D5-4E81-B8EB-CB1F46F843B6}" type="datetimeFigureOut">
              <a:rPr lang="fr-FR" smtClean="0"/>
              <a:pPr/>
              <a:t>28/01/2014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AB86EC2-6A19-4A7C-BBBB-88C09AD9B9D3}"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336D7F7-F6D5-4E81-B8EB-CB1F46F843B6}" type="datetimeFigureOut">
              <a:rPr lang="fr-FR" smtClean="0"/>
              <a:pPr/>
              <a:t>28/01/2014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AB86EC2-6A19-4A7C-BBBB-88C09AD9B9D3}"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336D7F7-F6D5-4E81-B8EB-CB1F46F843B6}" type="datetimeFigureOut">
              <a:rPr lang="fr-FR" smtClean="0"/>
              <a:pPr/>
              <a:t>28/01/2014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AB86EC2-6A19-4A7C-BBBB-88C09AD9B9D3}"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D336D7F7-F6D5-4E81-B8EB-CB1F46F843B6}" type="datetimeFigureOut">
              <a:rPr lang="fr-FR" smtClean="0"/>
              <a:pPr/>
              <a:t>28/01/2014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a:xfrm>
            <a:off x="7924800" y="6416675"/>
            <a:ext cx="762000" cy="365125"/>
          </a:xfrm>
        </p:spPr>
        <p:txBody>
          <a:bodyPr/>
          <a:lstStyle/>
          <a:p>
            <a:fld id="{6AB86EC2-6A19-4A7C-BBBB-88C09AD9B9D3}"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D336D7F7-F6D5-4E81-B8EB-CB1F46F843B6}" type="datetimeFigureOut">
              <a:rPr lang="fr-FR" smtClean="0"/>
              <a:pPr/>
              <a:t>28/01/2014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6AB86EC2-6A19-4A7C-BBBB-88C09AD9B9D3}"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D336D7F7-F6D5-4E81-B8EB-CB1F46F843B6}" type="datetimeFigureOut">
              <a:rPr lang="fr-FR" smtClean="0"/>
              <a:pPr/>
              <a:t>28/01/2014</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6AB86EC2-6A19-4A7C-BBBB-88C09AD9B9D3}"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D336D7F7-F6D5-4E81-B8EB-CB1F46F843B6}" type="datetimeFigureOut">
              <a:rPr lang="fr-FR" smtClean="0"/>
              <a:pPr/>
              <a:t>28/01/2014</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6AB86EC2-6A19-4A7C-BBBB-88C09AD9B9D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336D7F7-F6D5-4E81-B8EB-CB1F46F843B6}" type="datetimeFigureOut">
              <a:rPr lang="fr-FR" smtClean="0"/>
              <a:pPr/>
              <a:t>28/01/2014</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6AB86EC2-6A19-4A7C-BBBB-88C09AD9B9D3}"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D336D7F7-F6D5-4E81-B8EB-CB1F46F843B6}" type="datetimeFigureOut">
              <a:rPr lang="fr-FR" smtClean="0"/>
              <a:pPr/>
              <a:t>28/01/2014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6AB86EC2-6A19-4A7C-BBBB-88C09AD9B9D3}"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D336D7F7-F6D5-4E81-B8EB-CB1F46F843B6}" type="datetimeFigureOut">
              <a:rPr lang="fr-FR" smtClean="0"/>
              <a:pPr/>
              <a:t>28/01/2014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6AB86EC2-6A19-4A7C-BBBB-88C09AD9B9D3}"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alpha val="35000"/>
          </a:srgbClr>
        </a:solidFill>
        <a:effectLst/>
      </p:bgPr>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336D7F7-F6D5-4E81-B8EB-CB1F46F843B6}" type="datetimeFigureOut">
              <a:rPr lang="fr-FR" smtClean="0"/>
              <a:pPr/>
              <a:t>28/01/2014</a:t>
            </a:fld>
            <a:endParaRPr lang="fr-FR" dirty="0"/>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dirty="0"/>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AB86EC2-6A19-4A7C-BBBB-88C09AD9B9D3}"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emf"/></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412777"/>
            <a:ext cx="8458200" cy="1512167"/>
          </a:xfrm>
        </p:spPr>
        <p:txBody>
          <a:bodyPr>
            <a:normAutofit fontScale="90000"/>
          </a:bodyPr>
          <a:lstStyle/>
          <a:p>
            <a:pPr algn="ctr"/>
            <a:r>
              <a:rPr lang="fr-FR" dirty="0" smtClean="0">
                <a:solidFill>
                  <a:srgbClr val="FF0000"/>
                </a:solidFill>
                <a:effectLst/>
                <a:latin typeface="+mn-lt"/>
              </a:rPr>
              <a:t>Préparations semi-solides pour application cutanée</a:t>
            </a:r>
            <a:endParaRPr lang="fr-FR" dirty="0">
              <a:solidFill>
                <a:srgbClr val="FF0000"/>
              </a:solidFill>
              <a:effectLst/>
              <a:latin typeface="+mn-lt"/>
            </a:endParaRPr>
          </a:p>
        </p:txBody>
      </p:sp>
      <p:sp>
        <p:nvSpPr>
          <p:cNvPr id="4" name="ZoneTexte 3"/>
          <p:cNvSpPr txBox="1"/>
          <p:nvPr/>
        </p:nvSpPr>
        <p:spPr>
          <a:xfrm>
            <a:off x="5814828" y="5700102"/>
            <a:ext cx="3312368" cy="800219"/>
          </a:xfrm>
          <a:prstGeom prst="rect">
            <a:avLst/>
          </a:prstGeom>
          <a:noFill/>
        </p:spPr>
        <p:txBody>
          <a:bodyPr wrap="square" rtlCol="0">
            <a:spAutoFit/>
          </a:bodyPr>
          <a:lstStyle/>
          <a:p>
            <a:r>
              <a:rPr lang="fr-FR" sz="2800" b="1" dirty="0" smtClean="0"/>
              <a:t>     </a:t>
            </a:r>
          </a:p>
          <a:p>
            <a:endParaRPr lang="fr-FR" dirty="0"/>
          </a:p>
        </p:txBody>
      </p:sp>
      <p:sp>
        <p:nvSpPr>
          <p:cNvPr id="130050" name="AutoShape 2" descr="data:image/jpeg;base64,/9j/4AAQSkZJRgABAQAAAQABAAD/2wCEAAkGBhISERQSEhQUFBUUFBQVFBQUFBQUFBQUFBQVFBQUFBQXHCYeFxkjGRQUHy8gIycpLCwsFR4xNTAqNSYrLCkBCQoKDgwOFQ8PFSkcFRwpKSkpKSkpKSkpLCwpKSwpLSkpKSksLCkpKSkpKSwpKSkpKSkpKSwtKSkpNikuLCkpKf/AABEIAJ4A0wMBIgACEQEDEQH/xAAbAAACAwEBAQAAAAAAAAAAAAABAgADBAUGB//EADoQAAIBAgMGAwYDBwUBAAAAAAABAgMRBBIhBRMxQVFhInGRBjJSgaGxQnLBFDNDYpLR8FOCouHxI//EABkBAQEBAQEBAAAAAAAAAAAAAAABAgMEBf/EACMRAQEAAgEEAQUBAAAAAAAAAAABAhEhAxIxUUEiIzJCkRP/2gAMAwEAAhEDEQA/AGXkTKRMikzyvQa4NQ3RLoIlw2FuS5FHKElxXPsVB+RMrJmfQNmQRR7hUQZGLkkAWhWg7ruK4FEy9xmLuxlABVEgzpiuPcACtDbpklTuQV5QWLNyR0xo2rt2BYd0wOk+o0bVuIGWKLFY0hMyIG5ArVGHcZIaMBkkULu0SNuhYiXACiSwzQtiCNhQUKwGIxUXUMLKb8PLi+CXmyzlKpHjryOjh6FGLWduWutlovJXV/UuliXdqHhjySSTt3sa1J5rFy9OasFUfCEvQWeBqrjCXodHxPi2/mx1m6v1ZfpTuriSVuKsC533Vk9HaS6SSZVPZkJ3yrI+2sfNrikO3fir3e3EchV5GjFYCVN+Lg+ElrF+TKbmLLPLcK5AsFyFUuhFHMTOCxGwiO4rT6kzAbGzRHJhXcVisbFmnYhVYg2roqAwu77kydyiWTGsC4bEC7sKQbBygDKiIbIXYfDOUlFc+fRc2JNmxw2EzXlLSC4vm30XcvlUcrRirRXCK+76seaztRjpCPD9W+7NVOCirImWcnEc/KmlgXzsjRDCxXUbMGLOXe1oVQiNuURMZDvpqK3hxcrV1bjb6F6IzePU9pcWZy0ytJrmnz/7ORj9mKPijrB+sX0Z2509OvcoTtdNXi9JLqv7nfcvlnmPPNWBmRox2FcJNcVxT7GY52aunWchmuK0NYUANiMdxAQV2JYZoG6AUI26IUbVEKIRIKZIIN2yOLCDYmhFFjpAKzfQp5KTf4qjsvy8/wBDNRpZpJdX9OL+h0cV70F0jf5t/wDhrxjcmMviBShZWHSEQyZ4rdtQ9xosrLac0uV334dufHj6IRUuW4aazK/C6u7K6V9bXErKz4NP8SfFPmLFrUu9VGnEqKm1Fpxvo1otdeBXO6dmVhc7ltDKRXWpjIdLQ3hkWOXtCnem38Gv+3mchy6HpN14nHk016o8vQxCd1zi2u+jt+h6L4lZx9LMrFceozm+grRlsHBASsHKK2upAHMRzfQZsVzAGcgQFV0VAZLqLGQ1iodNciZxEiBBbJqDIFMitmx6d6mvKM3/AMWacUvHf+WH2K9ia1GvihJfQ0YuPuy6pr0d/szec+05/sqRZBXEnJX0vble1/oWUK1mna9mn248zxTW2wYLjSld3svJKy9EBksUXVdrX04/MKYiGlLgQNciYmYKY2HRdyM2Ys3mnDXm+pvGiT96PmvufPsdjVDHVoXsnJu3m7fofQJS4N8rt/JHxn2gxcv2qNS/vpu/Vb2ok/RI9c5wYn5Pfwqpq4HPsYdj1LxWtzou5iNqrPoRU+xY5MVyASVMmVIZiyKJoQFyDZpuQykgRtwsHL5GkRMazIpkcwI7dQRDcjINezK+WrB352fz0Oli6D8cFxTzR8+Nvmrr5HCS6HoXUz041V70dJJf5/lzv09ZS41zzmuXNi9B0WVYKXjjw1vZcJeXK/0EhTZ8/Lp3HLVbl3D7zRK3DmunRiZiSVm1xAYrQ5iXASxlRzBQtgpgOgoVMN0k29EtWzeONt1Et0y7exO7w1WV7PdySfTTR/1OKPjXtLUtXyr+HGEbfDK2aSXbNJnvvbDbObNFe5SjvKnHRR/d03pxcnG/5teDPltaq5ScpO7lJyb7t3enmz32ammMObt772WxDcEekPJex78B61ROEdC5WBoscO4tkVFbQLFjmDOyhMr6EGcyAalLqMokjFjZShcocoQhCpjJPoMLqFNGDN2Cx+5ms3uTVpdukv7mOitRtoQvFDG6u4Wbjr4vBuEs0La8G/dmvgn36MahXi6clBNTV04NK8U75l142s10OTsjbyprdVtab0TeuXs/5ft9uti9n6KcbzjxjOD/APpFef44nq1OpHn5xc/MaK9WDUcsXFpWlrmTfVX4eQrqtptqNRfHDSS/PAzUaqlopR/qR4cuhlj45dZnKuuFEVCfS/k4tetxtxP4WvQ5f55+mu6DWouLtJa6Plz1RWNNKPvShHs5Jv0QlXExgszSSX46vgh/S9WdJ0M8vjUZuchnosz0XU4m3NrTvGhSjepL3Y8Xd8JTjy56P6K5Km1KuIlkwsXJ8681aEF1pxei/M/qcH2gx8MFSlCjLPWqJ7yve7SfvKm3rrwcj0Y4Y9Ocf1ndyeZ9rsdGL/ZYSz5ZZq9RO+8rdE+cYXa7tt8keZTJOV3cfC0c0kurFbnD3vslTagj02vM5ew8JkgvI6ljk0lkJIMhbhUXkS5MrCqXUBCD7qJCjWpjKPcMZdrAdQ0g5BlEEZj50EBks+g+8XQO9AejSLsVR8Jnp1japXVgsedxUNSzZu2quHfgeaPOEuHy6FuMpWbMFSIl14Zseqo7YwuIazXpVOt8rv2ktH8y2psOXGDpVE9fHCN33zJa+Z43d3LaNepT9yclpbRtacTtOp7jlcXo6uzqq4UF506mX9Sh4Kv/AKU351nb0TVziy9osTHRVJfOz+6Kp+0+Jf8AFkvK0fshetinZXo4bNxVvCqNFc3zXz1v6nOxeEwkHmr1XiJr8MXeKfd309TgV8fUn785S/NJsric8utvxG5g62N27KcckEqVP4IaX/M+Z859o8dnk/ReSPTbXxWSFup4PGV80u3I5y3K7rcmme56P2V2W5SzteRh2LsaVaS08J9K2Xs6NKKSRrK/CraVJpJWH3Xdl7mLJ6GdLtXYmbsKSTIpswrYgtgHykBZ9SFRtV+bGuVjZmVRBYmVjw8ggNu4HUZa0yJdhYK1UfQ3Yav2MLfYspVrEVox1BSV0tTjSWtnozuUsRfmV4vZyqK606PmUscndEqQ0LHSnB2km18SWvzRKrpyjeM4rqm7P6m45WOTVZS4mqpBdV6ozznCPGUfVHOqryDSkoq75cxFiMztTjKo+ysvVj1fZqpV/fTyr4I/q+ZjTWnjttbTdWWWF2vuXbH9k6lRpzVontsH7OUaXCPzZ04xS0RtWLZ+yYUopRVrGtpDNCyAgUhdfMm7CJuxZDt9wSfdFFeZEb7BsK4oilsQjkupArSm+Q2V31LEla+okiguTtbkWRv0EUldGhK/MsiUikx76EdOyDBPqVCXFUSxordyVT0qiRvpYqPM5ck+ViZrCXSu7OEZLX6HPxOzaMuKT80V0cU1oLiKxbYKZ+z2Hb92PoMth4eOuSN/JFc6zfMpzSerfkY4NNrcV7qSM0nqR3ZVKOtiB3dgyFbk75RszRQUrCTS5pg/aGMq9wgrgFVE+BXCo/kNcoVi2GlErc+pAZRFaGsrFWfoFHToQOoCK//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30051" name="Picture 3"/>
          <p:cNvPicPr>
            <a:picLocks noChangeAspect="1" noChangeArrowheads="1"/>
          </p:cNvPicPr>
          <p:nvPr/>
        </p:nvPicPr>
        <p:blipFill>
          <a:blip r:embed="rId3"/>
          <a:srcRect/>
          <a:stretch>
            <a:fillRect/>
          </a:stretch>
        </p:blipFill>
        <p:spPr bwMode="auto">
          <a:xfrm>
            <a:off x="1214414" y="3929066"/>
            <a:ext cx="2464847" cy="1815571"/>
          </a:xfrm>
          <a:prstGeom prst="rect">
            <a:avLst/>
          </a:prstGeom>
          <a:noFill/>
          <a:ln w="9525">
            <a:noFill/>
            <a:miter lim="800000"/>
            <a:headEnd/>
            <a:tailEnd/>
          </a:ln>
          <a:effectLst/>
        </p:spPr>
      </p:pic>
      <p:pic>
        <p:nvPicPr>
          <p:cNvPr id="130052" name="Picture 4"/>
          <p:cNvPicPr>
            <a:picLocks noChangeAspect="1" noChangeArrowheads="1"/>
          </p:cNvPicPr>
          <p:nvPr/>
        </p:nvPicPr>
        <p:blipFill>
          <a:blip r:embed="rId4"/>
          <a:srcRect/>
          <a:stretch>
            <a:fillRect/>
          </a:stretch>
        </p:blipFill>
        <p:spPr bwMode="auto">
          <a:xfrm>
            <a:off x="5643570" y="3786190"/>
            <a:ext cx="2372862" cy="2000264"/>
          </a:xfrm>
          <a:prstGeom prst="rect">
            <a:avLst/>
          </a:prstGeom>
          <a:noFill/>
          <a:ln w="9525">
            <a:noFill/>
            <a:miter lim="800000"/>
            <a:headEnd/>
            <a:tailEnd/>
          </a:ln>
          <a:effectLst/>
        </p:spPr>
      </p:pic>
    </p:spTree>
    <p:extLst>
      <p:ext uri="{BB962C8B-B14F-4D97-AF65-F5344CB8AC3E}">
        <p14:creationId xmlns:p14="http://schemas.microsoft.com/office/powerpoint/2010/main" xmlns="" val="2831932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buFont typeface="Wingdings" pitchFamily="2" charset="2"/>
              <a:buChar char="v"/>
            </a:pPr>
            <a:r>
              <a:rPr lang="fr-FR" u="sng" dirty="0" smtClean="0">
                <a:solidFill>
                  <a:srgbClr val="0070C0"/>
                </a:solidFill>
                <a:effectLst/>
                <a:latin typeface="Comic Sans MS" pitchFamily="66" charset="0"/>
              </a:rPr>
              <a:t> Les crèmes</a:t>
            </a:r>
            <a:endParaRPr lang="fr-FR" dirty="0">
              <a:solidFill>
                <a:srgbClr val="0070C0"/>
              </a:solidFill>
              <a:effectLst/>
              <a:latin typeface="Comic Sans MS" pitchFamily="66" charset="0"/>
            </a:endParaRPr>
          </a:p>
        </p:txBody>
      </p:sp>
      <p:sp>
        <p:nvSpPr>
          <p:cNvPr id="2" name="Espace réservé du contenu 1"/>
          <p:cNvSpPr>
            <a:spLocks noGrp="1"/>
          </p:cNvSpPr>
          <p:nvPr>
            <p:ph idx="1"/>
          </p:nvPr>
        </p:nvSpPr>
        <p:spPr>
          <a:xfrm>
            <a:off x="457200" y="1268760"/>
            <a:ext cx="8229600" cy="4738531"/>
          </a:xfrm>
        </p:spPr>
        <p:txBody>
          <a:bodyPr>
            <a:normAutofit/>
          </a:bodyPr>
          <a:lstStyle/>
          <a:p>
            <a:pPr>
              <a:buFont typeface="Wingdings" pitchFamily="2" charset="2"/>
              <a:buChar char="q"/>
            </a:pPr>
            <a:r>
              <a:rPr lang="fr-FR" dirty="0" smtClean="0"/>
              <a:t>Ce  sont </a:t>
            </a:r>
            <a:r>
              <a:rPr lang="fr-FR" dirty="0"/>
              <a:t>des </a:t>
            </a:r>
            <a:r>
              <a:rPr lang="fr-FR" dirty="0" smtClean="0"/>
              <a:t>préparations multiphasiques</a:t>
            </a:r>
            <a:r>
              <a:rPr lang="fr-FR" dirty="0"/>
              <a:t>.</a:t>
            </a:r>
          </a:p>
          <a:p>
            <a:pPr marL="109728" indent="0">
              <a:buFont typeface="Wingdings" pitchFamily="2" charset="2"/>
              <a:buChar char="q"/>
            </a:pPr>
            <a:r>
              <a:rPr lang="fr-FR" dirty="0" smtClean="0"/>
              <a:t>  Constituées</a:t>
            </a:r>
            <a:r>
              <a:rPr lang="fr-FR" dirty="0"/>
              <a:t>:</a:t>
            </a:r>
          </a:p>
          <a:p>
            <a:pPr marL="429768" lvl="1" indent="0">
              <a:buNone/>
            </a:pPr>
            <a:r>
              <a:rPr lang="fr-FR" sz="2800" dirty="0"/>
              <a:t>- d’une phase lipophile </a:t>
            </a:r>
          </a:p>
          <a:p>
            <a:pPr marL="429768" lvl="1" indent="0">
              <a:buNone/>
            </a:pPr>
            <a:r>
              <a:rPr lang="fr-FR" sz="2800" dirty="0" smtClean="0"/>
              <a:t>- d’une phase hydrophile </a:t>
            </a:r>
          </a:p>
          <a:p>
            <a:pPr marL="429768" lvl="1" indent="0">
              <a:buNone/>
            </a:pPr>
            <a:r>
              <a:rPr lang="fr-FR" sz="2800" dirty="0" smtClean="0"/>
              <a:t>- des émulsifiants</a:t>
            </a:r>
            <a:endParaRPr lang="fr-FR" sz="2800" dirty="0"/>
          </a:p>
          <a:p>
            <a:pPr>
              <a:buFont typeface="Wingdings" pitchFamily="2" charset="2"/>
              <a:buChar char="q"/>
            </a:pPr>
            <a:r>
              <a:rPr lang="fr-FR" dirty="0" smtClean="0"/>
              <a:t>Sur le plan cosmétique, plus agréable que les pommades hydrophobes</a:t>
            </a:r>
          </a:p>
          <a:p>
            <a:pPr>
              <a:buFont typeface="Wingdings" pitchFamily="2" charset="2"/>
              <a:buChar char="q"/>
            </a:pPr>
            <a:r>
              <a:rPr lang="fr-FR" dirty="0" smtClean="0"/>
              <a:t>Nécessitent l’addition d’agents conservateurs qui peuvent être sensibilisants</a:t>
            </a:r>
          </a:p>
          <a:p>
            <a:pPr marL="109728" indent="0">
              <a:buNone/>
            </a:pPr>
            <a:endParaRPr lang="fr-FR"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86578" y="1714488"/>
            <a:ext cx="2015799" cy="147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6781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428604"/>
            <a:ext cx="8229600" cy="4709160"/>
          </a:xfrm>
        </p:spPr>
        <p:txBody>
          <a:bodyPr>
            <a:normAutofit fontScale="92500" lnSpcReduction="10000"/>
          </a:bodyPr>
          <a:lstStyle/>
          <a:p>
            <a:pPr>
              <a:buFont typeface="Wingdings" pitchFamily="2" charset="2"/>
              <a:buChar char="q"/>
            </a:pPr>
            <a:r>
              <a:rPr lang="fr-FR" b="1" u="sng" dirty="0" smtClean="0">
                <a:solidFill>
                  <a:srgbClr val="FF66FF"/>
                </a:solidFill>
              </a:rPr>
              <a:t>Les crèmes lipophiles</a:t>
            </a:r>
          </a:p>
          <a:p>
            <a:pPr>
              <a:buFont typeface="Wingdings" pitchFamily="2" charset="2"/>
              <a:buChar char="§"/>
            </a:pPr>
            <a:r>
              <a:rPr lang="fr-FR" dirty="0" smtClean="0"/>
              <a:t>Phase externe  lipophile.</a:t>
            </a:r>
          </a:p>
          <a:p>
            <a:pPr>
              <a:buFont typeface="Wingdings" pitchFamily="2" charset="2"/>
              <a:buChar char="§"/>
            </a:pPr>
            <a:r>
              <a:rPr lang="fr-FR" dirty="0" smtClean="0"/>
              <a:t>Contiennent des agents émulsifiants type E/H.</a:t>
            </a:r>
          </a:p>
          <a:p>
            <a:endParaRPr lang="fr-FR" dirty="0" smtClean="0"/>
          </a:p>
          <a:p>
            <a:pPr>
              <a:buFont typeface="Wingdings" pitchFamily="2" charset="2"/>
              <a:buChar char="q"/>
            </a:pPr>
            <a:r>
              <a:rPr lang="fr-FR" b="1" u="sng" dirty="0" smtClean="0">
                <a:solidFill>
                  <a:srgbClr val="FF66FF"/>
                </a:solidFill>
              </a:rPr>
              <a:t>Les crèmes hydrophiles</a:t>
            </a:r>
          </a:p>
          <a:p>
            <a:pPr>
              <a:buNone/>
            </a:pPr>
            <a:r>
              <a:rPr lang="fr-FR" dirty="0" smtClean="0"/>
              <a:t>•Phase externe aqueuse </a:t>
            </a:r>
          </a:p>
          <a:p>
            <a:pPr>
              <a:buNone/>
            </a:pPr>
            <a:r>
              <a:rPr lang="fr-FR" dirty="0" smtClean="0"/>
              <a:t>•Contiennent des agents émulsifiants H/E tels que:</a:t>
            </a:r>
          </a:p>
          <a:p>
            <a:pPr lvl="1">
              <a:buFont typeface="Wingdings" pitchFamily="2" charset="2"/>
              <a:buChar char="ü"/>
            </a:pPr>
            <a:r>
              <a:rPr lang="fr-FR" sz="2600" dirty="0" smtClean="0">
                <a:solidFill>
                  <a:srgbClr val="0070C0"/>
                </a:solidFill>
              </a:rPr>
              <a:t>Savons de sodium ou de triéthanolamine, </a:t>
            </a:r>
          </a:p>
          <a:p>
            <a:pPr lvl="1">
              <a:buFont typeface="Wingdings" pitchFamily="2" charset="2"/>
              <a:buChar char="ü"/>
            </a:pPr>
            <a:r>
              <a:rPr lang="fr-FR" sz="2600" dirty="0" smtClean="0">
                <a:solidFill>
                  <a:srgbClr val="0070C0"/>
                </a:solidFill>
              </a:rPr>
              <a:t>Alcools gras sulfatés, </a:t>
            </a:r>
          </a:p>
          <a:p>
            <a:pPr lvl="1">
              <a:buFont typeface="Wingdings" pitchFamily="2" charset="2"/>
              <a:buChar char="ü"/>
            </a:pPr>
            <a:r>
              <a:rPr lang="fr-FR" sz="2600" dirty="0" smtClean="0">
                <a:solidFill>
                  <a:srgbClr val="0070C0"/>
                </a:solidFill>
              </a:rPr>
              <a:t>Polysorbates (TWEEN</a:t>
            </a:r>
            <a:r>
              <a:rPr lang="fr-FR" sz="2600" baseline="30000" dirty="0" smtClean="0">
                <a:solidFill>
                  <a:srgbClr val="0070C0"/>
                </a:solidFill>
              </a:rPr>
              <a:t>®</a:t>
            </a:r>
            <a:r>
              <a:rPr lang="fr-FR" sz="2600" dirty="0" smtClean="0">
                <a:solidFill>
                  <a:srgbClr val="0070C0"/>
                </a:solidFill>
              </a:rPr>
              <a:t>) </a:t>
            </a:r>
          </a:p>
          <a:p>
            <a:pPr lvl="1">
              <a:buFont typeface="Wingdings" pitchFamily="2" charset="2"/>
              <a:buChar char="ü"/>
            </a:pPr>
            <a:r>
              <a:rPr lang="fr-FR" sz="2600" dirty="0" smtClean="0">
                <a:solidFill>
                  <a:srgbClr val="0070C0"/>
                </a:solidFill>
              </a:rPr>
              <a:t>Des </a:t>
            </a:r>
            <a:r>
              <a:rPr lang="fr-FR" dirty="0" smtClean="0">
                <a:solidFill>
                  <a:srgbClr val="0070C0"/>
                </a:solidFill>
              </a:rPr>
              <a:t>alcools gras </a:t>
            </a:r>
            <a:r>
              <a:rPr lang="fr-FR" dirty="0" err="1" smtClean="0">
                <a:solidFill>
                  <a:srgbClr val="0070C0"/>
                </a:solidFill>
              </a:rPr>
              <a:t>polyoxyéthylénés</a:t>
            </a:r>
            <a:r>
              <a:rPr lang="fr-FR" dirty="0" smtClean="0"/>
              <a:t>.</a:t>
            </a: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28596" y="0"/>
            <a:ext cx="8229600" cy="1143000"/>
          </a:xfrm>
        </p:spPr>
        <p:txBody>
          <a:bodyPr>
            <a:normAutofit/>
          </a:bodyPr>
          <a:lstStyle/>
          <a:p>
            <a:pPr>
              <a:buFont typeface="Wingdings" pitchFamily="2" charset="2"/>
              <a:buChar char="v"/>
            </a:pPr>
            <a:r>
              <a:rPr lang="fr-FR" u="sng" dirty="0" smtClean="0">
                <a:solidFill>
                  <a:srgbClr val="0070C0"/>
                </a:solidFill>
                <a:effectLst/>
                <a:latin typeface="Comic Sans MS" pitchFamily="66" charset="0"/>
              </a:rPr>
              <a:t>Les gels</a:t>
            </a:r>
            <a:endParaRPr lang="fr-FR" u="sng" dirty="0">
              <a:solidFill>
                <a:srgbClr val="0070C0"/>
              </a:solidFill>
              <a:effectLst/>
              <a:latin typeface="Comic Sans MS" pitchFamily="66" charset="0"/>
            </a:endParaRPr>
          </a:p>
        </p:txBody>
      </p:sp>
      <p:sp>
        <p:nvSpPr>
          <p:cNvPr id="2" name="Espace réservé du contenu 1"/>
          <p:cNvSpPr>
            <a:spLocks noGrp="1"/>
          </p:cNvSpPr>
          <p:nvPr>
            <p:ph idx="1"/>
          </p:nvPr>
        </p:nvSpPr>
        <p:spPr>
          <a:xfrm>
            <a:off x="500034" y="1142984"/>
            <a:ext cx="8229600" cy="6000768"/>
          </a:xfrm>
        </p:spPr>
        <p:txBody>
          <a:bodyPr>
            <a:noAutofit/>
          </a:bodyPr>
          <a:lstStyle/>
          <a:p>
            <a:pPr marL="109728" indent="0">
              <a:buNone/>
            </a:pPr>
            <a:r>
              <a:rPr lang="fr-FR" dirty="0" smtClean="0"/>
              <a:t>Préparations </a:t>
            </a:r>
            <a:r>
              <a:rPr lang="fr-FR" dirty="0"/>
              <a:t>constituées par des liquides gélifiés à </a:t>
            </a:r>
            <a:r>
              <a:rPr lang="fr-FR" dirty="0" smtClean="0"/>
              <a:t>l’aide d’agents </a:t>
            </a:r>
            <a:r>
              <a:rPr lang="fr-FR" dirty="0"/>
              <a:t>gélifiants </a:t>
            </a:r>
            <a:r>
              <a:rPr lang="fr-FR" dirty="0" smtClean="0"/>
              <a:t>appropriés.</a:t>
            </a:r>
          </a:p>
          <a:p>
            <a:pPr marL="109728" indent="0">
              <a:buFont typeface="Wingdings" pitchFamily="2" charset="2"/>
              <a:buChar char="q"/>
            </a:pPr>
            <a:r>
              <a:rPr lang="fr-FR" dirty="0" smtClean="0">
                <a:solidFill>
                  <a:srgbClr val="00B050"/>
                </a:solidFill>
              </a:rPr>
              <a:t> Hydrogels</a:t>
            </a:r>
            <a:r>
              <a:rPr lang="fr-FR" dirty="0">
                <a:solidFill>
                  <a:srgbClr val="00B050"/>
                </a:solidFill>
              </a:rPr>
              <a:t>: </a:t>
            </a:r>
            <a:r>
              <a:rPr lang="fr-FR" dirty="0"/>
              <a:t>gels hydrophiles</a:t>
            </a:r>
            <a:r>
              <a:rPr lang="fr-FR" dirty="0">
                <a:solidFill>
                  <a:srgbClr val="00B050"/>
                </a:solidFill>
              </a:rPr>
              <a:t>: </a:t>
            </a:r>
            <a:endParaRPr lang="fr-FR" dirty="0" smtClean="0">
              <a:solidFill>
                <a:srgbClr val="00B050"/>
              </a:solidFill>
            </a:endParaRPr>
          </a:p>
          <a:p>
            <a:pPr marL="109728" indent="0">
              <a:buNone/>
            </a:pPr>
            <a:r>
              <a:rPr lang="fr-FR" dirty="0"/>
              <a:t>les plus fréquents, lavables</a:t>
            </a:r>
          </a:p>
          <a:p>
            <a:pPr marL="109728" indent="0">
              <a:buNone/>
            </a:pPr>
            <a:r>
              <a:rPr lang="fr-FR" dirty="0"/>
              <a:t>Les principaux composants:</a:t>
            </a:r>
          </a:p>
          <a:p>
            <a:pPr marL="109728" indent="0">
              <a:buNone/>
            </a:pPr>
            <a:r>
              <a:rPr lang="fr-FR" dirty="0"/>
              <a:t>- </a:t>
            </a:r>
            <a:r>
              <a:rPr lang="fr-FR" dirty="0" smtClean="0"/>
              <a:t>solvants hydrophiles: </a:t>
            </a:r>
            <a:r>
              <a:rPr lang="fr-FR" dirty="0"/>
              <a:t>eau, </a:t>
            </a:r>
            <a:r>
              <a:rPr lang="fr-FR" dirty="0" smtClean="0"/>
              <a:t>glycérol, propylène glycol</a:t>
            </a:r>
            <a:endParaRPr lang="fr-FR" dirty="0"/>
          </a:p>
          <a:p>
            <a:pPr marL="109728" indent="0">
              <a:buFontTx/>
              <a:buChar char="-"/>
            </a:pPr>
            <a:r>
              <a:rPr lang="fr-FR" dirty="0" smtClean="0"/>
              <a:t>agents gélifiants: amidon, gomme adragante, alginates, carbomères , </a:t>
            </a:r>
          </a:p>
          <a:p>
            <a:pPr marL="109728" indent="0">
              <a:buFont typeface="Wingdings" pitchFamily="2" charset="2"/>
              <a:buChar char="q"/>
            </a:pPr>
            <a:r>
              <a:rPr lang="fr-FR" dirty="0" err="1" smtClean="0">
                <a:solidFill>
                  <a:srgbClr val="00B050"/>
                </a:solidFill>
              </a:rPr>
              <a:t>Oléogels</a:t>
            </a:r>
            <a:r>
              <a:rPr lang="fr-FR" dirty="0" smtClean="0"/>
              <a:t>:  gels hydrophobes:</a:t>
            </a:r>
          </a:p>
          <a:p>
            <a:pPr marL="109728" indent="0">
              <a:buNone/>
            </a:pPr>
            <a:r>
              <a:rPr lang="fr-FR" dirty="0" smtClean="0"/>
              <a:t>Huile grasse gélifiée par de la silice colloïdale</a:t>
            </a:r>
            <a:endParaRPr lang="fr-FR" dirty="0" smtClean="0">
              <a:solidFill>
                <a:srgbClr val="00B050"/>
              </a:solidFill>
            </a:endParaRPr>
          </a:p>
          <a:p>
            <a:pPr marL="109728" indent="0">
              <a:buFont typeface="Wingdings" pitchFamily="2" charset="2"/>
              <a:buChar char="q"/>
            </a:pPr>
            <a:endParaRPr lang="fr-FR"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86578" y="1928802"/>
            <a:ext cx="1857364" cy="18573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28171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85720" y="285728"/>
            <a:ext cx="8229600" cy="1143000"/>
          </a:xfrm>
        </p:spPr>
        <p:txBody>
          <a:bodyPr>
            <a:normAutofit/>
          </a:bodyPr>
          <a:lstStyle/>
          <a:p>
            <a:pPr>
              <a:buFont typeface="Wingdings" pitchFamily="2" charset="2"/>
              <a:buChar char="v"/>
            </a:pPr>
            <a:r>
              <a:rPr lang="fr-FR" u="sng" dirty="0" smtClean="0">
                <a:solidFill>
                  <a:srgbClr val="0070C0"/>
                </a:solidFill>
                <a:effectLst/>
                <a:latin typeface="Comic Sans MS" pitchFamily="66" charset="0"/>
              </a:rPr>
              <a:t> Les pâtes</a:t>
            </a:r>
            <a:endParaRPr lang="fr-FR" u="sng" dirty="0">
              <a:solidFill>
                <a:srgbClr val="0070C0"/>
              </a:solidFill>
              <a:effectLst/>
              <a:latin typeface="Comic Sans MS" pitchFamily="66" charset="0"/>
            </a:endParaRPr>
          </a:p>
        </p:txBody>
      </p:sp>
      <p:sp>
        <p:nvSpPr>
          <p:cNvPr id="2" name="Espace réservé du contenu 1"/>
          <p:cNvSpPr>
            <a:spLocks noGrp="1"/>
          </p:cNvSpPr>
          <p:nvPr>
            <p:ph idx="1"/>
          </p:nvPr>
        </p:nvSpPr>
        <p:spPr>
          <a:xfrm>
            <a:off x="428596" y="2148840"/>
            <a:ext cx="8229600" cy="2065978"/>
          </a:xfrm>
        </p:spPr>
        <p:txBody>
          <a:bodyPr>
            <a:normAutofit/>
          </a:bodyPr>
          <a:lstStyle/>
          <a:p>
            <a:pPr marL="109728" indent="0">
              <a:buFont typeface="Wingdings" pitchFamily="2" charset="2"/>
              <a:buChar char="q"/>
            </a:pPr>
            <a:r>
              <a:rPr lang="fr-FR" sz="3200" dirty="0" smtClean="0"/>
              <a:t> Préparations </a:t>
            </a:r>
            <a:r>
              <a:rPr lang="fr-FR" sz="3200" dirty="0"/>
              <a:t>semi-solides contenant de fortes proportions </a:t>
            </a:r>
            <a:r>
              <a:rPr lang="fr-FR" sz="3200" dirty="0" smtClean="0"/>
              <a:t>de poudres  </a:t>
            </a:r>
            <a:r>
              <a:rPr lang="fr-FR" sz="3200" dirty="0"/>
              <a:t>finement dispersées dans </a:t>
            </a:r>
            <a:r>
              <a:rPr lang="fr-FR" sz="3200" dirty="0" smtClean="0"/>
              <a:t>l’excipient.</a:t>
            </a:r>
          </a:p>
        </p:txBody>
      </p:sp>
    </p:spTree>
    <p:extLst>
      <p:ext uri="{BB962C8B-B14F-4D97-AF65-F5344CB8AC3E}">
        <p14:creationId xmlns:p14="http://schemas.microsoft.com/office/powerpoint/2010/main" xmlns="" val="4014226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00034" y="2643182"/>
            <a:ext cx="8229600" cy="1143000"/>
          </a:xfrm>
        </p:spPr>
        <p:txBody>
          <a:bodyPr>
            <a:normAutofit fontScale="90000"/>
          </a:bodyPr>
          <a:lstStyle/>
          <a:p>
            <a:r>
              <a:rPr lang="fr-FR" sz="4000" dirty="0" smtClean="0">
                <a:solidFill>
                  <a:srgbClr val="FF0000"/>
                </a:solidFill>
                <a:effectLst/>
                <a:latin typeface="+mn-lt"/>
              </a:rPr>
              <a:t>III- PEAU, SITE D’APPLICATION</a:t>
            </a:r>
            <a:r>
              <a:rPr lang="fr-FR" sz="4000" dirty="0" smtClean="0">
                <a:latin typeface="+mn-lt"/>
              </a:rPr>
              <a:t/>
            </a:r>
            <a:br>
              <a:rPr lang="fr-FR" sz="4000" dirty="0" smtClean="0">
                <a:latin typeface="+mn-lt"/>
              </a:rPr>
            </a:br>
            <a:endParaRPr lang="fr-FR" u="sng" dirty="0">
              <a:solidFill>
                <a:srgbClr val="FF0000"/>
              </a:solidFill>
              <a:latin typeface="+mn-lt"/>
            </a:endParaRPr>
          </a:p>
        </p:txBody>
      </p:sp>
    </p:spTree>
    <p:extLst>
      <p:ext uri="{BB962C8B-B14F-4D97-AF65-F5344CB8AC3E}">
        <p14:creationId xmlns:p14="http://schemas.microsoft.com/office/powerpoint/2010/main" xmlns="" val="2396788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14346" y="500042"/>
            <a:ext cx="7643866" cy="928710"/>
          </a:xfrm>
        </p:spPr>
        <p:txBody>
          <a:bodyPr>
            <a:normAutofit/>
          </a:bodyPr>
          <a:lstStyle/>
          <a:p>
            <a:pPr>
              <a:buFont typeface="Wingdings" pitchFamily="2" charset="2"/>
              <a:buChar char="v"/>
            </a:pPr>
            <a:r>
              <a:rPr lang="fr-FR" sz="3200" u="sng" dirty="0" smtClean="0">
                <a:solidFill>
                  <a:srgbClr val="0070C0"/>
                </a:solidFill>
                <a:effectLst/>
                <a:latin typeface="Comic Sans MS" pitchFamily="66" charset="0"/>
              </a:rPr>
              <a:t> Propriétés:</a:t>
            </a:r>
            <a:endParaRPr lang="fr-FR" sz="3200" u="sng" dirty="0">
              <a:solidFill>
                <a:srgbClr val="0070C0"/>
              </a:solidFill>
              <a:effectLst/>
              <a:latin typeface="Comic Sans MS" pitchFamily="66" charset="0"/>
            </a:endParaRPr>
          </a:p>
        </p:txBody>
      </p:sp>
      <p:sp>
        <p:nvSpPr>
          <p:cNvPr id="2" name="Espace réservé du contenu 1"/>
          <p:cNvSpPr>
            <a:spLocks noGrp="1"/>
          </p:cNvSpPr>
          <p:nvPr>
            <p:ph idx="1"/>
          </p:nvPr>
        </p:nvSpPr>
        <p:spPr>
          <a:xfrm>
            <a:off x="285720" y="1600200"/>
            <a:ext cx="8401080" cy="5257800"/>
          </a:xfrm>
        </p:spPr>
        <p:txBody>
          <a:bodyPr>
            <a:normAutofit/>
          </a:bodyPr>
          <a:lstStyle/>
          <a:p>
            <a:pPr>
              <a:buNone/>
            </a:pPr>
            <a:endParaRPr lang="fr-FR" dirty="0" smtClean="0"/>
          </a:p>
          <a:p>
            <a:r>
              <a:rPr lang="fr-FR" dirty="0" smtClean="0"/>
              <a:t>Surface : 2 m</a:t>
            </a:r>
            <a:r>
              <a:rPr lang="fr-FR" baseline="30000" dirty="0" smtClean="0"/>
              <a:t>2</a:t>
            </a:r>
            <a:r>
              <a:rPr lang="fr-FR" dirty="0" smtClean="0"/>
              <a:t> </a:t>
            </a:r>
          </a:p>
          <a:p>
            <a:r>
              <a:rPr lang="fr-FR" dirty="0" smtClean="0"/>
              <a:t>Poids    : 13 %</a:t>
            </a:r>
          </a:p>
          <a:p>
            <a:r>
              <a:rPr lang="fr-FR" dirty="0" smtClean="0"/>
              <a:t>Epaisseur :     de 0,5  a 5 mm                 </a:t>
            </a:r>
          </a:p>
          <a:p>
            <a:pPr marL="109728" indent="0">
              <a:buNone/>
            </a:pPr>
            <a:r>
              <a:rPr lang="fr-FR" dirty="0"/>
              <a:t> </a:t>
            </a:r>
            <a:r>
              <a:rPr lang="fr-FR" dirty="0" smtClean="0"/>
              <a:t>     =&gt; l’organe le plus étalé et le plus lourd</a:t>
            </a:r>
            <a:endParaRPr lang="fr-FR" dirty="0"/>
          </a:p>
          <a:p>
            <a:pPr marL="109728" indent="0">
              <a:buNone/>
            </a:pPr>
            <a:endParaRPr lang="fr-FR" dirty="0" smtClean="0"/>
          </a:p>
          <a:p>
            <a:r>
              <a:rPr lang="fr-FR" dirty="0" smtClean="0"/>
              <a:t>Fonction barrière</a:t>
            </a:r>
            <a:endParaRPr lang="fr-FR" dirty="0"/>
          </a:p>
          <a:p>
            <a:r>
              <a:rPr lang="fr-FR" dirty="0" smtClean="0"/>
              <a:t>pH    ≃ 4,5 ( peut aller jusqu’à 7)</a:t>
            </a:r>
            <a:endParaRPr lang="fr-FR"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86446" y="785794"/>
            <a:ext cx="3357554" cy="2691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75969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868346"/>
          </a:xfrm>
        </p:spPr>
        <p:txBody>
          <a:bodyPr/>
          <a:lstStyle/>
          <a:p>
            <a:pPr>
              <a:buFont typeface="Wingdings" pitchFamily="2" charset="2"/>
              <a:buChar char="v"/>
            </a:pPr>
            <a:r>
              <a:rPr lang="fr-FR" sz="3200" u="sng" dirty="0" smtClean="0">
                <a:solidFill>
                  <a:srgbClr val="0070C0"/>
                </a:solidFill>
                <a:effectLst/>
                <a:latin typeface="Comic Sans MS" pitchFamily="66" charset="0"/>
              </a:rPr>
              <a:t>Structure</a:t>
            </a:r>
            <a:r>
              <a:rPr lang="fr-FR" dirty="0" smtClean="0"/>
              <a:t> </a:t>
            </a:r>
            <a:endParaRPr lang="fr-FR" dirty="0"/>
          </a:p>
        </p:txBody>
      </p:sp>
      <p:sp>
        <p:nvSpPr>
          <p:cNvPr id="3" name="Espace réservé du contenu 2"/>
          <p:cNvSpPr>
            <a:spLocks noGrp="1"/>
          </p:cNvSpPr>
          <p:nvPr>
            <p:ph idx="1"/>
          </p:nvPr>
        </p:nvSpPr>
        <p:spPr>
          <a:xfrm>
            <a:off x="214282" y="857232"/>
            <a:ext cx="8929718" cy="6000768"/>
          </a:xfrm>
        </p:spPr>
        <p:txBody>
          <a:bodyPr>
            <a:normAutofit/>
          </a:bodyPr>
          <a:lstStyle/>
          <a:p>
            <a:pPr>
              <a:buFont typeface="Wingdings" pitchFamily="2" charset="2"/>
              <a:buChar char="v"/>
            </a:pPr>
            <a:r>
              <a:rPr lang="fr-FR" b="1" dirty="0" smtClean="0">
                <a:solidFill>
                  <a:schemeClr val="accent1">
                    <a:lumMod val="50000"/>
                  </a:schemeClr>
                </a:solidFill>
              </a:rPr>
              <a:t>03 couches </a:t>
            </a:r>
          </a:p>
          <a:p>
            <a:pPr marL="594360" lvl="0" indent="-457200">
              <a:buNone/>
            </a:pPr>
            <a:r>
              <a:rPr lang="fr-FR" sz="2000" b="1" i="1" u="sng" dirty="0" smtClean="0">
                <a:solidFill>
                  <a:srgbClr val="7030A0"/>
                </a:solidFill>
              </a:rPr>
              <a:t>1) L’ÉPIDERME </a:t>
            </a:r>
            <a:r>
              <a:rPr lang="fr-FR" sz="2000" b="1" u="sng" dirty="0" smtClean="0">
                <a:solidFill>
                  <a:srgbClr val="7030A0"/>
                </a:solidFill>
              </a:rPr>
              <a:t>:</a:t>
            </a:r>
          </a:p>
          <a:p>
            <a:pPr marL="594360" lvl="0" indent="-457200">
              <a:buNone/>
            </a:pPr>
            <a:r>
              <a:rPr lang="fr-FR" sz="2000" dirty="0" smtClean="0"/>
              <a:t>        limité à l’extérieur par la </a:t>
            </a:r>
            <a:r>
              <a:rPr lang="fr-FR" sz="2000" b="1" dirty="0" smtClean="0"/>
              <a:t>couche cornée</a:t>
            </a:r>
            <a:r>
              <a:rPr lang="fr-FR" sz="2000" dirty="0" smtClean="0"/>
              <a:t> et à l’intérieur par la </a:t>
            </a:r>
            <a:r>
              <a:rPr lang="fr-FR" sz="2000" b="1" dirty="0" smtClean="0"/>
              <a:t>couche basale germinative</a:t>
            </a:r>
            <a:r>
              <a:rPr lang="fr-FR" sz="2000" dirty="0" smtClean="0"/>
              <a:t> ; il a une capacité de renouvellement permanent</a:t>
            </a:r>
          </a:p>
          <a:p>
            <a:pPr marL="594360" lvl="0" indent="-457200">
              <a:buNone/>
            </a:pPr>
            <a:r>
              <a:rPr lang="fr-FR" sz="2000" b="1" i="1" u="sng" dirty="0" smtClean="0">
                <a:solidFill>
                  <a:srgbClr val="7030A0"/>
                </a:solidFill>
              </a:rPr>
              <a:t>2) LE DERME</a:t>
            </a:r>
          </a:p>
          <a:p>
            <a:pPr marL="594360" lvl="0" indent="-457200">
              <a:buNone/>
            </a:pPr>
            <a:r>
              <a:rPr lang="fr-FR" sz="2000" dirty="0" smtClean="0"/>
              <a:t>      formé du </a:t>
            </a:r>
            <a:r>
              <a:rPr lang="fr-FR" sz="2000" b="1" dirty="0" smtClean="0"/>
              <a:t>tissu conjonctif</a:t>
            </a:r>
            <a:r>
              <a:rPr lang="fr-FR" sz="2000" dirty="0" smtClean="0"/>
              <a:t> est une </a:t>
            </a:r>
            <a:r>
              <a:rPr lang="fr-FR" sz="2000" b="1" dirty="0" smtClean="0"/>
              <a:t>couche fibreuse</a:t>
            </a:r>
            <a:r>
              <a:rPr lang="fr-FR" sz="2000" dirty="0" smtClean="0"/>
              <a:t> dans laquelle circulent les tissus capillaires </a:t>
            </a:r>
          </a:p>
          <a:p>
            <a:pPr marL="594360" lvl="0" indent="-457200">
              <a:buNone/>
            </a:pPr>
            <a:r>
              <a:rPr lang="fr-FR" sz="2000" dirty="0" smtClean="0"/>
              <a:t>et lymphatiques.</a:t>
            </a:r>
          </a:p>
          <a:p>
            <a:pPr marL="594360" lvl="0" indent="-457200">
              <a:buNone/>
            </a:pPr>
            <a:r>
              <a:rPr lang="fr-FR" sz="2000" i="1" u="sng" dirty="0" smtClean="0">
                <a:solidFill>
                  <a:srgbClr val="7030A0"/>
                </a:solidFill>
              </a:rPr>
              <a:t>3) L’</a:t>
            </a:r>
            <a:r>
              <a:rPr lang="fr-FR" sz="2000" b="1" i="1" u="sng" dirty="0" smtClean="0">
                <a:solidFill>
                  <a:srgbClr val="7030A0"/>
                </a:solidFill>
              </a:rPr>
              <a:t>HYPODERME</a:t>
            </a:r>
          </a:p>
          <a:p>
            <a:pPr marL="594360" lvl="0" indent="-457200">
              <a:buNone/>
            </a:pPr>
            <a:r>
              <a:rPr lang="fr-FR" sz="2000" i="1" dirty="0" smtClean="0"/>
              <a:t> </a:t>
            </a:r>
            <a:r>
              <a:rPr lang="fr-FR" sz="2000" dirty="0" smtClean="0"/>
              <a:t>sépare le derme  des </a:t>
            </a:r>
          </a:p>
          <a:p>
            <a:pPr lvl="0">
              <a:buNone/>
            </a:pPr>
            <a:r>
              <a:rPr lang="fr-FR" sz="2000" dirty="0" smtClean="0"/>
              <a:t>tissus  sous jacents. </a:t>
            </a:r>
          </a:p>
          <a:p>
            <a:pPr>
              <a:buNone/>
            </a:pPr>
            <a:endParaRPr lang="fr-FR" sz="2000" dirty="0" smtClean="0"/>
          </a:p>
        </p:txBody>
      </p:sp>
      <p:pic>
        <p:nvPicPr>
          <p:cNvPr id="144386" name="Picture 2"/>
          <p:cNvPicPr>
            <a:picLocks noChangeAspect="1" noChangeArrowheads="1"/>
          </p:cNvPicPr>
          <p:nvPr/>
        </p:nvPicPr>
        <p:blipFill>
          <a:blip r:embed="rId2"/>
          <a:srcRect/>
          <a:stretch>
            <a:fillRect/>
          </a:stretch>
        </p:blipFill>
        <p:spPr bwMode="auto">
          <a:xfrm>
            <a:off x="3357554" y="3500438"/>
            <a:ext cx="5591175" cy="306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0" y="357166"/>
            <a:ext cx="6215074" cy="3357586"/>
          </a:xfrm>
        </p:spPr>
        <p:txBody>
          <a:bodyPr>
            <a:normAutofit lnSpcReduction="10000"/>
          </a:bodyPr>
          <a:lstStyle/>
          <a:p>
            <a:pPr>
              <a:buFont typeface="Wingdings" pitchFamily="2" charset="2"/>
              <a:buChar char="v"/>
            </a:pPr>
            <a:r>
              <a:rPr lang="fr-FR" dirty="0">
                <a:solidFill>
                  <a:schemeClr val="accent1">
                    <a:lumMod val="50000"/>
                  </a:schemeClr>
                </a:solidFill>
              </a:rPr>
              <a:t>	</a:t>
            </a:r>
            <a:r>
              <a:rPr lang="fr-FR" b="1" u="sng" dirty="0" smtClean="0">
                <a:solidFill>
                  <a:schemeClr val="accent1">
                    <a:lumMod val="50000"/>
                  </a:schemeClr>
                </a:solidFill>
              </a:rPr>
              <a:t>Les organes annexes :</a:t>
            </a:r>
          </a:p>
          <a:p>
            <a:pPr>
              <a:buFont typeface="Wingdings" pitchFamily="2" charset="2"/>
              <a:buChar char="q"/>
            </a:pPr>
            <a:r>
              <a:rPr lang="fr-FR" b="1" u="sng" dirty="0" smtClean="0">
                <a:solidFill>
                  <a:srgbClr val="FF66FF"/>
                </a:solidFill>
              </a:rPr>
              <a:t>Les </a:t>
            </a:r>
            <a:r>
              <a:rPr lang="fr-FR" b="1" u="sng" dirty="0">
                <a:solidFill>
                  <a:srgbClr val="FF66FF"/>
                </a:solidFill>
              </a:rPr>
              <a:t>glandes sudoripares </a:t>
            </a:r>
            <a:r>
              <a:rPr lang="fr-FR" b="1" u="sng" dirty="0" smtClean="0">
                <a:solidFill>
                  <a:srgbClr val="FF66FF"/>
                </a:solidFill>
              </a:rPr>
              <a:t>:</a:t>
            </a:r>
          </a:p>
          <a:p>
            <a:pPr>
              <a:buFont typeface="Wingdings" pitchFamily="2" charset="2"/>
              <a:buChar char="§"/>
            </a:pPr>
            <a:r>
              <a:rPr lang="fr-FR" dirty="0" smtClean="0"/>
              <a:t>Long </a:t>
            </a:r>
            <a:r>
              <a:rPr lang="fr-FR" dirty="0"/>
              <a:t>tube qui s’enfonce </a:t>
            </a:r>
            <a:r>
              <a:rPr lang="fr-FR" dirty="0" smtClean="0"/>
              <a:t>dans l’hypoderme </a:t>
            </a:r>
            <a:r>
              <a:rPr lang="fr-FR" dirty="0"/>
              <a:t>en </a:t>
            </a:r>
            <a:r>
              <a:rPr lang="fr-FR" dirty="0" smtClean="0"/>
              <a:t>s’enroulant.</a:t>
            </a:r>
          </a:p>
          <a:p>
            <a:pPr>
              <a:buFont typeface="Wingdings" pitchFamily="2" charset="2"/>
              <a:buChar char="§"/>
            </a:pPr>
            <a:r>
              <a:rPr lang="fr-FR" u="sng" dirty="0" smtClean="0"/>
              <a:t>Rôles:</a:t>
            </a:r>
          </a:p>
          <a:p>
            <a:pPr>
              <a:buFont typeface="Courier New" pitchFamily="49" charset="0"/>
              <a:buChar char="o"/>
            </a:pPr>
            <a:r>
              <a:rPr lang="fr-FR" dirty="0" smtClean="0"/>
              <a:t> Protection </a:t>
            </a:r>
            <a:r>
              <a:rPr lang="fr-FR" dirty="0"/>
              <a:t>contre la </a:t>
            </a:r>
            <a:r>
              <a:rPr lang="fr-FR" dirty="0" smtClean="0"/>
              <a:t>chaleur</a:t>
            </a:r>
          </a:p>
          <a:p>
            <a:pPr>
              <a:buFont typeface="Courier New" pitchFamily="49" charset="0"/>
              <a:buChar char="o"/>
            </a:pPr>
            <a:r>
              <a:rPr lang="fr-FR" dirty="0" smtClean="0"/>
              <a:t>Thermorégulation.</a:t>
            </a:r>
            <a:endParaRPr lang="fr-FR" b="1" u="sng" dirty="0" smtClean="0">
              <a:solidFill>
                <a:srgbClr val="00B050"/>
              </a:solidFill>
            </a:endParaRPr>
          </a:p>
        </p:txBody>
      </p:sp>
      <p:pic>
        <p:nvPicPr>
          <p:cNvPr id="105473" name="Picture 1"/>
          <p:cNvPicPr>
            <a:picLocks noChangeAspect="1" noChangeArrowheads="1"/>
          </p:cNvPicPr>
          <p:nvPr/>
        </p:nvPicPr>
        <p:blipFill>
          <a:blip r:embed="rId2"/>
          <a:srcRect/>
          <a:stretch>
            <a:fillRect/>
          </a:stretch>
        </p:blipFill>
        <p:spPr bwMode="auto">
          <a:xfrm>
            <a:off x="5512114" y="1071546"/>
            <a:ext cx="3631886" cy="2643206"/>
          </a:xfrm>
          <a:prstGeom prst="rect">
            <a:avLst/>
          </a:prstGeom>
          <a:noFill/>
          <a:ln w="9525">
            <a:noFill/>
            <a:miter lim="800000"/>
            <a:headEnd/>
            <a:tailEnd/>
          </a:ln>
          <a:effectLst/>
        </p:spPr>
      </p:pic>
      <p:sp>
        <p:nvSpPr>
          <p:cNvPr id="7" name="ZoneTexte 6"/>
          <p:cNvSpPr txBox="1"/>
          <p:nvPr/>
        </p:nvSpPr>
        <p:spPr>
          <a:xfrm>
            <a:off x="0" y="3643314"/>
            <a:ext cx="8858280" cy="3539430"/>
          </a:xfrm>
          <a:prstGeom prst="rect">
            <a:avLst/>
          </a:prstGeom>
          <a:noFill/>
        </p:spPr>
        <p:txBody>
          <a:bodyPr wrap="square" rtlCol="0">
            <a:spAutoFit/>
          </a:bodyPr>
          <a:lstStyle/>
          <a:p>
            <a:pPr>
              <a:buFont typeface="Wingdings" pitchFamily="2" charset="2"/>
              <a:buChar char="q"/>
            </a:pPr>
            <a:r>
              <a:rPr lang="fr-FR" sz="2800" b="1" u="sng" dirty="0" smtClean="0">
                <a:solidFill>
                  <a:srgbClr val="FF66FF"/>
                </a:solidFill>
              </a:rPr>
              <a:t>L’appareil pilo-sébacé :</a:t>
            </a:r>
          </a:p>
          <a:p>
            <a:pPr marL="109728" indent="0">
              <a:buFont typeface="Wingdings" pitchFamily="2" charset="2"/>
              <a:buChar char="§"/>
            </a:pPr>
            <a:r>
              <a:rPr lang="fr-FR" sz="2800" dirty="0" smtClean="0"/>
              <a:t> Au centre le poil est inclus dans une dépression cutanée qui constitue le follicule pileux au fond duquel il vient s’insérer.</a:t>
            </a:r>
          </a:p>
          <a:p>
            <a:pPr marL="109728" indent="0">
              <a:buNone/>
            </a:pPr>
            <a:r>
              <a:rPr lang="fr-FR" sz="2800" dirty="0" smtClean="0"/>
              <a:t> Une gaine épithéliale entoure le poil.</a:t>
            </a:r>
          </a:p>
          <a:p>
            <a:pPr marL="109728" indent="0">
              <a:buNone/>
            </a:pPr>
            <a:r>
              <a:rPr lang="fr-FR" sz="2800" dirty="0" smtClean="0"/>
              <a:t> Dans la gaine vient se déverser le sébum sécrété par la glande sébacée. </a:t>
            </a:r>
          </a:p>
          <a:p>
            <a:pPr marL="109728" indent="0">
              <a:buNone/>
            </a:pPr>
            <a:endParaRPr lang="fr-FR" sz="2800" dirty="0" smtClean="0"/>
          </a:p>
        </p:txBody>
      </p:sp>
    </p:spTree>
    <p:extLst>
      <p:ext uri="{BB962C8B-B14F-4D97-AF65-F5344CB8AC3E}">
        <p14:creationId xmlns:p14="http://schemas.microsoft.com/office/powerpoint/2010/main" xmlns="" val="19165579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tretch>
            <a:fillRect/>
          </a:stretch>
        </p:blipFill>
        <p:spPr bwMode="auto">
          <a:xfrm>
            <a:off x="5230029" y="500042"/>
            <a:ext cx="3913971" cy="2152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ZoneTexte 6"/>
          <p:cNvSpPr txBox="1"/>
          <p:nvPr/>
        </p:nvSpPr>
        <p:spPr>
          <a:xfrm>
            <a:off x="214282" y="214290"/>
            <a:ext cx="5357850" cy="6986528"/>
          </a:xfrm>
          <a:prstGeom prst="rect">
            <a:avLst/>
          </a:prstGeom>
          <a:noFill/>
        </p:spPr>
        <p:txBody>
          <a:bodyPr wrap="square" rtlCol="0">
            <a:spAutoFit/>
          </a:bodyPr>
          <a:lstStyle/>
          <a:p>
            <a:pPr>
              <a:buFont typeface="Wingdings" pitchFamily="2" charset="2"/>
              <a:buChar char="v"/>
            </a:pPr>
            <a:r>
              <a:rPr lang="fr-FR" sz="2800" b="1" u="sng" dirty="0" smtClean="0">
                <a:solidFill>
                  <a:schemeClr val="bg2">
                    <a:lumMod val="50000"/>
                  </a:schemeClr>
                </a:solidFill>
                <a:latin typeface="Comic Sans MS" pitchFamily="66" charset="0"/>
              </a:rPr>
              <a:t>Pénétration cutanée</a:t>
            </a:r>
          </a:p>
          <a:p>
            <a:pPr>
              <a:buFont typeface="Wingdings" pitchFamily="2" charset="2"/>
              <a:buChar char="§"/>
            </a:pPr>
            <a:r>
              <a:rPr lang="fr-FR" sz="2800" u="sng" dirty="0" smtClean="0">
                <a:solidFill>
                  <a:schemeClr val="accent2">
                    <a:lumMod val="50000"/>
                  </a:schemeClr>
                </a:solidFill>
              </a:rPr>
              <a:t> voies de pénétration : </a:t>
            </a:r>
          </a:p>
          <a:p>
            <a:r>
              <a:rPr lang="fr-FR" sz="2800" b="1" dirty="0" smtClean="0">
                <a:solidFill>
                  <a:srgbClr val="00B050"/>
                </a:solidFill>
              </a:rPr>
              <a:t>Glandes sudoripares </a:t>
            </a:r>
            <a:r>
              <a:rPr lang="fr-FR" sz="2800" dirty="0" smtClean="0">
                <a:solidFill>
                  <a:srgbClr val="00B050"/>
                </a:solidFill>
              </a:rPr>
              <a:t>:  </a:t>
            </a:r>
          </a:p>
          <a:p>
            <a:pPr marL="342900" indent="-342900">
              <a:buFont typeface="Arial" pitchFamily="34" charset="0"/>
              <a:buChar char="•"/>
            </a:pPr>
            <a:r>
              <a:rPr lang="fr-FR" sz="2800" dirty="0" smtClean="0"/>
              <a:t>pénétration très faible.</a:t>
            </a:r>
            <a:endParaRPr lang="fr-FR" sz="2800" dirty="0"/>
          </a:p>
          <a:p>
            <a:endParaRPr lang="fr-FR" sz="2800" dirty="0" smtClean="0"/>
          </a:p>
          <a:p>
            <a:r>
              <a:rPr lang="fr-FR" sz="2800" b="1" dirty="0" smtClean="0">
                <a:solidFill>
                  <a:srgbClr val="00B050"/>
                </a:solidFill>
              </a:rPr>
              <a:t>Appareil pilo-sébacé</a:t>
            </a:r>
            <a:r>
              <a:rPr lang="fr-FR" sz="2800" dirty="0" smtClean="0">
                <a:solidFill>
                  <a:srgbClr val="00B050"/>
                </a:solidFill>
              </a:rPr>
              <a:t>: </a:t>
            </a:r>
          </a:p>
          <a:p>
            <a:r>
              <a:rPr lang="fr-FR" sz="2800" dirty="0" smtClean="0"/>
              <a:t>sécrétion du sébum et acidité de la sueur favorisent la dissolution des PA</a:t>
            </a:r>
            <a:r>
              <a:rPr lang="fr-FR" sz="2800" dirty="0" smtClean="0"/>
              <a:t>.</a:t>
            </a:r>
          </a:p>
          <a:p>
            <a:r>
              <a:rPr lang="fr-FR" sz="2800" dirty="0" smtClean="0"/>
              <a:t>Passage limité à cause de la faible densité des follicules sébacés</a:t>
            </a:r>
            <a:endParaRPr lang="fr-FR" sz="2800" b="1" dirty="0" smtClean="0"/>
          </a:p>
          <a:p>
            <a:pPr marL="342900" indent="-342900"/>
            <a:r>
              <a:rPr lang="fr-FR" sz="2800" b="1" dirty="0" smtClean="0">
                <a:solidFill>
                  <a:srgbClr val="00B050"/>
                </a:solidFill>
              </a:rPr>
              <a:t>La barrière </a:t>
            </a:r>
            <a:r>
              <a:rPr lang="fr-FR" sz="2800" b="1" dirty="0" err="1" smtClean="0">
                <a:solidFill>
                  <a:srgbClr val="00B050"/>
                </a:solidFill>
              </a:rPr>
              <a:t>cellulo</a:t>
            </a:r>
            <a:r>
              <a:rPr lang="fr-FR" sz="2800" b="1" dirty="0" smtClean="0">
                <a:solidFill>
                  <a:srgbClr val="00B050"/>
                </a:solidFill>
              </a:rPr>
              <a:t>-cutanée</a:t>
            </a:r>
            <a:r>
              <a:rPr lang="fr-FR" sz="2800" b="1" dirty="0" smtClean="0">
                <a:solidFill>
                  <a:srgbClr val="00B050"/>
                </a:solidFill>
              </a:rPr>
              <a:t>:</a:t>
            </a:r>
            <a:endParaRPr lang="fr-FR" sz="2800" dirty="0" smtClean="0"/>
          </a:p>
          <a:p>
            <a:r>
              <a:rPr lang="fr-FR" sz="2800" dirty="0" smtClean="0"/>
              <a:t>       Passage </a:t>
            </a:r>
            <a:r>
              <a:rPr lang="fr-FR" sz="2800" dirty="0" err="1" smtClean="0"/>
              <a:t>trans</a:t>
            </a:r>
            <a:r>
              <a:rPr lang="fr-FR" sz="2800" dirty="0" smtClean="0"/>
              <a:t>-cellulaire</a:t>
            </a:r>
          </a:p>
          <a:p>
            <a:r>
              <a:rPr lang="fr-FR" sz="2800" dirty="0" smtClean="0"/>
              <a:t>       Passage intercellulaire</a:t>
            </a:r>
          </a:p>
          <a:p>
            <a:endParaRPr lang="fr-FR" sz="2800" b="1" dirty="0"/>
          </a:p>
        </p:txBody>
      </p:sp>
    </p:spTree>
    <p:extLst>
      <p:ext uri="{BB962C8B-B14F-4D97-AF65-F5344CB8AC3E}">
        <p14:creationId xmlns:p14="http://schemas.microsoft.com/office/powerpoint/2010/main" xmlns="" val="1641564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85720" y="285728"/>
            <a:ext cx="8715436" cy="6286544"/>
          </a:xfrm>
        </p:spPr>
        <p:txBody>
          <a:bodyPr>
            <a:noAutofit/>
          </a:bodyPr>
          <a:lstStyle/>
          <a:p>
            <a:pPr marL="109728" indent="0">
              <a:buNone/>
            </a:pPr>
            <a:endParaRPr lang="fr-FR" dirty="0"/>
          </a:p>
          <a:p>
            <a:endParaRPr lang="fr-FR" sz="2400" dirty="0" smtClean="0"/>
          </a:p>
          <a:p>
            <a:pPr>
              <a:buFont typeface="Wingdings" pitchFamily="2" charset="2"/>
              <a:buChar char="Ø"/>
            </a:pPr>
            <a:r>
              <a:rPr lang="fr-FR" sz="2400" dirty="0" smtClean="0"/>
              <a:t>La </a:t>
            </a:r>
            <a:r>
              <a:rPr lang="fr-FR" sz="2400" dirty="0"/>
              <a:t>nature du principe </a:t>
            </a:r>
            <a:r>
              <a:rPr lang="fr-FR" sz="2400" dirty="0" smtClean="0"/>
              <a:t>actif:</a:t>
            </a:r>
          </a:p>
          <a:p>
            <a:pPr marL="429768" lvl="1" indent="0">
              <a:buNone/>
            </a:pPr>
            <a:r>
              <a:rPr lang="fr-FR" dirty="0" smtClean="0"/>
              <a:t> </a:t>
            </a:r>
            <a:r>
              <a:rPr lang="fr-FR" b="1" i="1" dirty="0" smtClean="0"/>
              <a:t>poids </a:t>
            </a:r>
            <a:r>
              <a:rPr lang="fr-FR" b="1" i="1" dirty="0" err="1" smtClean="0"/>
              <a:t>moléculaire,Coefficient</a:t>
            </a:r>
            <a:r>
              <a:rPr lang="fr-FR" b="1" i="1" dirty="0" smtClean="0"/>
              <a:t> de partage ,Ionisation (</a:t>
            </a:r>
            <a:r>
              <a:rPr lang="fr-FR" b="1" i="1" dirty="0" err="1" smtClean="0"/>
              <a:t>Pka</a:t>
            </a:r>
            <a:r>
              <a:rPr lang="fr-FR" b="1" i="1" dirty="0" smtClean="0"/>
              <a:t>),concentration dans le véhicule:</a:t>
            </a:r>
          </a:p>
          <a:p>
            <a:pPr marL="109728" indent="0">
              <a:buFont typeface="Wingdings" pitchFamily="2" charset="2"/>
              <a:buChar char="Ø"/>
            </a:pPr>
            <a:r>
              <a:rPr lang="fr-FR" sz="2400" dirty="0" smtClean="0"/>
              <a:t> Les excipients constituant la base de la pommade </a:t>
            </a:r>
          </a:p>
          <a:p>
            <a:pPr>
              <a:buFont typeface="Wingdings" pitchFamily="2" charset="2"/>
              <a:buChar char="Ø"/>
            </a:pPr>
            <a:r>
              <a:rPr lang="fr-FR" sz="2400" dirty="0" smtClean="0"/>
              <a:t>Région d’application </a:t>
            </a:r>
          </a:p>
          <a:p>
            <a:pPr>
              <a:buFont typeface="Wingdings" pitchFamily="2" charset="2"/>
              <a:buChar char="Ø"/>
            </a:pPr>
            <a:r>
              <a:rPr lang="fr-FR" sz="2400" dirty="0" smtClean="0"/>
              <a:t>Le degré d’hydratation de la peau </a:t>
            </a:r>
          </a:p>
          <a:p>
            <a:pPr>
              <a:buFont typeface="Wingdings" pitchFamily="2" charset="2"/>
              <a:buChar char="Ø"/>
            </a:pPr>
            <a:r>
              <a:rPr lang="fr-FR" sz="2400" dirty="0" smtClean="0"/>
              <a:t>Le flux sanguin</a:t>
            </a:r>
          </a:p>
          <a:p>
            <a:pPr>
              <a:buFont typeface="Wingdings" pitchFamily="2" charset="2"/>
              <a:buChar char="Ø"/>
            </a:pPr>
            <a:r>
              <a:rPr lang="fr-FR" sz="2400" dirty="0" smtClean="0"/>
              <a:t>L’âge </a:t>
            </a:r>
          </a:p>
          <a:p>
            <a:pPr>
              <a:buFont typeface="Wingdings" pitchFamily="2" charset="2"/>
              <a:buChar char="Ø"/>
            </a:pPr>
            <a:r>
              <a:rPr lang="fr-FR" sz="2400" dirty="0" smtClean="0"/>
              <a:t>La température cutanée </a:t>
            </a:r>
          </a:p>
          <a:p>
            <a:pPr>
              <a:buFont typeface="Wingdings" pitchFamily="2" charset="2"/>
              <a:buChar char="Ø"/>
            </a:pPr>
            <a:r>
              <a:rPr lang="fr-FR" sz="2400" dirty="0" smtClean="0"/>
              <a:t>Le pH </a:t>
            </a:r>
          </a:p>
          <a:p>
            <a:pPr>
              <a:buFont typeface="Wingdings" pitchFamily="2" charset="2"/>
              <a:buChar char="Ø"/>
            </a:pPr>
            <a:r>
              <a:rPr lang="fr-FR" sz="2400" dirty="0" smtClean="0"/>
              <a:t>Etat de la peau</a:t>
            </a:r>
          </a:p>
          <a:p>
            <a:pPr>
              <a:buFont typeface="Wingdings" pitchFamily="2" charset="2"/>
              <a:buChar char="Ø"/>
            </a:pPr>
            <a:r>
              <a:rPr lang="fr-FR" sz="2400" dirty="0" smtClean="0"/>
              <a:t>Les modes d’application </a:t>
            </a:r>
          </a:p>
        </p:txBody>
      </p:sp>
      <p:sp>
        <p:nvSpPr>
          <p:cNvPr id="5" name="ZoneTexte 4"/>
          <p:cNvSpPr txBox="1"/>
          <p:nvPr/>
        </p:nvSpPr>
        <p:spPr>
          <a:xfrm>
            <a:off x="428596" y="285728"/>
            <a:ext cx="8072494" cy="523220"/>
          </a:xfrm>
          <a:prstGeom prst="rect">
            <a:avLst/>
          </a:prstGeom>
          <a:noFill/>
        </p:spPr>
        <p:txBody>
          <a:bodyPr wrap="square" rtlCol="0">
            <a:spAutoFit/>
          </a:bodyPr>
          <a:lstStyle/>
          <a:p>
            <a:pPr>
              <a:buFont typeface="Wingdings" pitchFamily="2" charset="2"/>
              <a:buChar char="v"/>
            </a:pPr>
            <a:r>
              <a:rPr lang="fr-FR" sz="2800" b="1" u="sng" dirty="0" smtClean="0">
                <a:solidFill>
                  <a:srgbClr val="0070C0"/>
                </a:solidFill>
              </a:rPr>
              <a:t>Facteurs influençant la perméabilité  cutanée</a:t>
            </a:r>
          </a:p>
        </p:txBody>
      </p:sp>
    </p:spTree>
    <p:extLst>
      <p:ext uri="{BB962C8B-B14F-4D97-AF65-F5344CB8AC3E}">
        <p14:creationId xmlns:p14="http://schemas.microsoft.com/office/powerpoint/2010/main" xmlns="" val="1662058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ctr"/>
            <a:r>
              <a:rPr lang="fr-FR" dirty="0" smtClean="0">
                <a:solidFill>
                  <a:srgbClr val="FF0000"/>
                </a:solidFill>
                <a:latin typeface="+mn-lt"/>
              </a:rPr>
              <a:t>PLAN DU COURS</a:t>
            </a:r>
            <a:endParaRPr lang="fr-FR" dirty="0">
              <a:solidFill>
                <a:srgbClr val="FF0000"/>
              </a:solidFill>
              <a:latin typeface="+mn-lt"/>
            </a:endParaRPr>
          </a:p>
        </p:txBody>
      </p:sp>
      <p:sp>
        <p:nvSpPr>
          <p:cNvPr id="2" name="Espace réservé du contenu 1"/>
          <p:cNvSpPr>
            <a:spLocks noGrp="1"/>
          </p:cNvSpPr>
          <p:nvPr>
            <p:ph idx="1"/>
          </p:nvPr>
        </p:nvSpPr>
        <p:spPr/>
        <p:txBody>
          <a:bodyPr/>
          <a:lstStyle/>
          <a:p>
            <a:pPr marL="681228" indent="-571500">
              <a:buFont typeface="+mj-lt"/>
              <a:buAutoNum type="romanUcPeriod"/>
            </a:pPr>
            <a:r>
              <a:rPr lang="fr-FR" dirty="0" smtClean="0"/>
              <a:t>  Définitions </a:t>
            </a:r>
          </a:p>
          <a:p>
            <a:pPr marL="681228" indent="-571500">
              <a:buFont typeface="+mj-lt"/>
              <a:buAutoNum type="romanUcPeriod"/>
            </a:pPr>
            <a:r>
              <a:rPr lang="fr-FR" dirty="0" smtClean="0"/>
              <a:t>  Types</a:t>
            </a:r>
          </a:p>
          <a:p>
            <a:pPr marL="681228" indent="-571500">
              <a:buFont typeface="+mj-lt"/>
              <a:buAutoNum type="romanUcPeriod"/>
            </a:pPr>
            <a:r>
              <a:rPr lang="fr-FR" dirty="0" smtClean="0"/>
              <a:t>  Structure de la peau</a:t>
            </a:r>
          </a:p>
          <a:p>
            <a:pPr marL="681228" indent="-571500">
              <a:buFont typeface="+mj-lt"/>
              <a:buAutoNum type="romanUcPeriod"/>
            </a:pPr>
            <a:r>
              <a:rPr lang="fr-FR" dirty="0" smtClean="0"/>
              <a:t>  Pénétration cutanée</a:t>
            </a:r>
          </a:p>
          <a:p>
            <a:pPr marL="681228" indent="-571500">
              <a:buFont typeface="+mj-lt"/>
              <a:buAutoNum type="romanUcPeriod"/>
            </a:pPr>
            <a:r>
              <a:rPr lang="fr-FR" dirty="0" smtClean="0"/>
              <a:t>  Les excipients</a:t>
            </a:r>
          </a:p>
          <a:p>
            <a:pPr marL="681228" indent="-571500">
              <a:buFont typeface="+mj-lt"/>
              <a:buAutoNum type="romanUcPeriod"/>
            </a:pPr>
            <a:r>
              <a:rPr lang="fr-FR" dirty="0" smtClean="0"/>
              <a:t>  préparation</a:t>
            </a:r>
          </a:p>
          <a:p>
            <a:pPr marL="681228" indent="-571500">
              <a:buFont typeface="+mj-lt"/>
              <a:buAutoNum type="romanUcPeriod"/>
            </a:pPr>
            <a:r>
              <a:rPr lang="fr-FR" dirty="0" smtClean="0"/>
              <a:t>  Conditionnement</a:t>
            </a:r>
          </a:p>
          <a:p>
            <a:pPr marL="681228" indent="-571500">
              <a:buFont typeface="+mj-lt"/>
              <a:buAutoNum type="romanUcPeriod"/>
            </a:pPr>
            <a:r>
              <a:rPr lang="fr-FR" dirty="0" smtClean="0"/>
              <a:t>  Contrôles</a:t>
            </a:r>
          </a:p>
          <a:p>
            <a:pPr marL="681228" indent="-571500">
              <a:buFont typeface="+mj-lt"/>
              <a:buAutoNum type="romanUcPeriod"/>
            </a:pPr>
            <a:r>
              <a:rPr lang="fr-FR" dirty="0" smtClean="0"/>
              <a:t>inconvénients</a:t>
            </a:r>
          </a:p>
        </p:txBody>
      </p:sp>
    </p:spTree>
    <p:extLst>
      <p:ext uri="{BB962C8B-B14F-4D97-AF65-F5344CB8AC3E}">
        <p14:creationId xmlns:p14="http://schemas.microsoft.com/office/powerpoint/2010/main" xmlns="" val="215021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28596" y="214290"/>
            <a:ext cx="7472386" cy="846158"/>
          </a:xfrm>
        </p:spPr>
        <p:txBody>
          <a:bodyPr>
            <a:normAutofit/>
          </a:bodyPr>
          <a:lstStyle/>
          <a:p>
            <a:r>
              <a:rPr lang="fr-FR" sz="3200" u="sng" dirty="0" smtClean="0">
                <a:solidFill>
                  <a:srgbClr val="FF0000"/>
                </a:solidFill>
                <a:effectLst/>
              </a:rPr>
              <a:t>V- LES EXCIPIENTS</a:t>
            </a:r>
            <a:endParaRPr lang="fr-FR" sz="3200" u="sng" dirty="0">
              <a:solidFill>
                <a:srgbClr val="FF0000"/>
              </a:solidFill>
              <a:effectLst/>
            </a:endParaRPr>
          </a:p>
        </p:txBody>
      </p:sp>
      <p:sp>
        <p:nvSpPr>
          <p:cNvPr id="2" name="Espace réservé du contenu 1"/>
          <p:cNvSpPr>
            <a:spLocks noGrp="1"/>
          </p:cNvSpPr>
          <p:nvPr>
            <p:ph idx="1"/>
          </p:nvPr>
        </p:nvSpPr>
        <p:spPr>
          <a:xfrm>
            <a:off x="428596" y="1142984"/>
            <a:ext cx="8229600" cy="4709160"/>
          </a:xfrm>
        </p:spPr>
        <p:txBody>
          <a:bodyPr>
            <a:normAutofit fontScale="62500" lnSpcReduction="20000"/>
          </a:bodyPr>
          <a:lstStyle/>
          <a:p>
            <a:pPr marL="109728" indent="0">
              <a:buNone/>
            </a:pPr>
            <a:r>
              <a:rPr lang="fr-FR" sz="4500" b="1" u="sng" dirty="0">
                <a:solidFill>
                  <a:srgbClr val="0070C0"/>
                </a:solidFill>
              </a:rPr>
              <a:t>1- Qualités </a:t>
            </a:r>
            <a:r>
              <a:rPr lang="fr-FR" sz="4500" b="1" u="sng" dirty="0" smtClean="0">
                <a:solidFill>
                  <a:srgbClr val="0070C0"/>
                </a:solidFill>
              </a:rPr>
              <a:t>requises :</a:t>
            </a:r>
          </a:p>
          <a:p>
            <a:pPr marL="109728" indent="0">
              <a:buNone/>
            </a:pPr>
            <a:endParaRPr lang="fr-FR" b="1" u="sng" dirty="0">
              <a:solidFill>
                <a:srgbClr val="0070C0"/>
              </a:solidFill>
            </a:endParaRPr>
          </a:p>
          <a:p>
            <a:pPr marL="109728" indent="0">
              <a:buFont typeface="Wingdings" pitchFamily="2" charset="2"/>
              <a:buChar char="ü"/>
            </a:pPr>
            <a:r>
              <a:rPr lang="fr-FR" sz="4000" dirty="0" smtClean="0"/>
              <a:t>  Un </a:t>
            </a:r>
            <a:r>
              <a:rPr lang="fr-FR" sz="4000" dirty="0"/>
              <a:t>bon excipient doit contribuer à donner à la </a:t>
            </a:r>
            <a:r>
              <a:rPr lang="fr-FR" sz="4000" dirty="0" smtClean="0"/>
              <a:t>frustre pommade </a:t>
            </a:r>
            <a:r>
              <a:rPr lang="fr-FR" sz="4000" dirty="0"/>
              <a:t>une consistance convenable qui permette un étalement facile.</a:t>
            </a:r>
          </a:p>
          <a:p>
            <a:pPr>
              <a:buFont typeface="Wingdings" pitchFamily="2" charset="2"/>
              <a:buChar char="ü"/>
            </a:pPr>
            <a:endParaRPr lang="fr-FR" sz="4000" dirty="0"/>
          </a:p>
          <a:p>
            <a:pPr>
              <a:buFont typeface="Wingdings" pitchFamily="2" charset="2"/>
              <a:buChar char="ü"/>
            </a:pPr>
            <a:r>
              <a:rPr lang="fr-FR" sz="4000" dirty="0"/>
              <a:t>Être bien toléré  , pouvoir allergisant  faible,</a:t>
            </a:r>
          </a:p>
          <a:p>
            <a:pPr>
              <a:buFont typeface="Wingdings" pitchFamily="2" charset="2"/>
              <a:buChar char="ü"/>
            </a:pPr>
            <a:r>
              <a:rPr lang="fr-FR" sz="4000" dirty="0"/>
              <a:t>Ne pas présenter d’incompatibilités avec les autres constituants de la pommade.</a:t>
            </a:r>
          </a:p>
          <a:p>
            <a:pPr>
              <a:buFont typeface="Wingdings" pitchFamily="2" charset="2"/>
              <a:buChar char="ü"/>
            </a:pPr>
            <a:r>
              <a:rPr lang="fr-FR" sz="4000" dirty="0"/>
              <a:t>Faciliter la pénétration des principes actifs .</a:t>
            </a:r>
          </a:p>
          <a:p>
            <a:pPr>
              <a:buFont typeface="Wingdings" pitchFamily="2" charset="2"/>
              <a:buChar char="ü"/>
            </a:pPr>
            <a:r>
              <a:rPr lang="fr-FR" sz="4000" dirty="0"/>
              <a:t>Être stable pour permettre une bonne conservation.</a:t>
            </a:r>
          </a:p>
          <a:p>
            <a:pPr>
              <a:buFont typeface="Wingdings" pitchFamily="2" charset="2"/>
              <a:buChar char="ü"/>
            </a:pPr>
            <a:r>
              <a:rPr lang="fr-FR" sz="4000" dirty="0" smtClean="0"/>
              <a:t>être suffisamment stable pour permettre une bonne conservation</a:t>
            </a:r>
            <a:endParaRPr lang="fr-FR" sz="4000" dirty="0"/>
          </a:p>
        </p:txBody>
      </p:sp>
    </p:spTree>
    <p:extLst>
      <p:ext uri="{BB962C8B-B14F-4D97-AF65-F5344CB8AC3E}">
        <p14:creationId xmlns:p14="http://schemas.microsoft.com/office/powerpoint/2010/main" xmlns="" val="4224372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23528" y="404664"/>
            <a:ext cx="8229600" cy="1143000"/>
          </a:xfrm>
        </p:spPr>
        <p:txBody>
          <a:bodyPr>
            <a:normAutofit/>
          </a:bodyPr>
          <a:lstStyle/>
          <a:p>
            <a:pPr>
              <a:buFont typeface="Wingdings" pitchFamily="2" charset="2"/>
              <a:buChar char="v"/>
            </a:pPr>
            <a:r>
              <a:rPr lang="fr-FR" sz="2800" dirty="0" smtClean="0">
                <a:solidFill>
                  <a:srgbClr val="0070C0"/>
                </a:solidFill>
                <a:effectLst/>
                <a:latin typeface="Comic Sans MS" pitchFamily="66" charset="0"/>
              </a:rPr>
              <a:t> </a:t>
            </a:r>
            <a:r>
              <a:rPr lang="fr-FR" sz="3200" dirty="0" smtClean="0">
                <a:solidFill>
                  <a:srgbClr val="0070C0"/>
                </a:solidFill>
                <a:effectLst/>
                <a:latin typeface="Comic Sans MS" pitchFamily="66" charset="0"/>
              </a:rPr>
              <a:t>Principaux excipients utilisés:</a:t>
            </a:r>
          </a:p>
        </p:txBody>
      </p:sp>
      <p:sp>
        <p:nvSpPr>
          <p:cNvPr id="2" name="Espace réservé du contenu 1"/>
          <p:cNvSpPr>
            <a:spLocks noGrp="1"/>
          </p:cNvSpPr>
          <p:nvPr>
            <p:ph idx="1"/>
          </p:nvPr>
        </p:nvSpPr>
        <p:spPr>
          <a:xfrm>
            <a:off x="457200" y="1357298"/>
            <a:ext cx="8229600" cy="4952062"/>
          </a:xfrm>
        </p:spPr>
        <p:txBody>
          <a:bodyPr>
            <a:normAutofit/>
          </a:bodyPr>
          <a:lstStyle/>
          <a:p>
            <a:pPr marL="109728" indent="0">
              <a:buNone/>
            </a:pPr>
            <a:r>
              <a:rPr lang="fr-FR" sz="3200" b="1" u="sng" dirty="0" smtClean="0">
                <a:solidFill>
                  <a:schemeClr val="accent2">
                    <a:lumMod val="50000"/>
                  </a:schemeClr>
                </a:solidFill>
              </a:rPr>
              <a:t> a) Excipients </a:t>
            </a:r>
            <a:r>
              <a:rPr lang="fr-FR" sz="3200" b="1" u="sng" dirty="0">
                <a:solidFill>
                  <a:schemeClr val="accent2">
                    <a:lumMod val="50000"/>
                  </a:schemeClr>
                </a:solidFill>
              </a:rPr>
              <a:t>aqueux ou hydrosolubles</a:t>
            </a:r>
            <a:r>
              <a:rPr lang="fr-FR" sz="3200" b="1" u="sng" dirty="0" smtClean="0">
                <a:solidFill>
                  <a:schemeClr val="accent2">
                    <a:lumMod val="50000"/>
                  </a:schemeClr>
                </a:solidFill>
              </a:rPr>
              <a:t>:</a:t>
            </a:r>
          </a:p>
          <a:p>
            <a:pPr>
              <a:buFont typeface="Wingdings" pitchFamily="2" charset="2"/>
              <a:buChar char="q"/>
            </a:pPr>
            <a:r>
              <a:rPr lang="fr-FR" b="1" u="sng" dirty="0" smtClean="0">
                <a:solidFill>
                  <a:schemeClr val="accent1">
                    <a:lumMod val="75000"/>
                  </a:schemeClr>
                </a:solidFill>
              </a:rPr>
              <a:t>EAU = Eau purifiée:</a:t>
            </a:r>
          </a:p>
          <a:p>
            <a:pPr>
              <a:buNone/>
            </a:pPr>
            <a:r>
              <a:rPr lang="fr-FR" b="1" dirty="0" smtClean="0"/>
              <a:t>	</a:t>
            </a:r>
            <a:r>
              <a:rPr lang="fr-FR" dirty="0" smtClean="0"/>
              <a:t>Elle est préparée soit par distillation soit à l’aide d’un échangeur d’ions soit par tout autre procédé approprié, à partir d’une eau potable.</a:t>
            </a:r>
          </a:p>
          <a:p>
            <a:pPr>
              <a:buNone/>
            </a:pPr>
            <a:endParaRPr lang="fr-FR" dirty="0" smtClean="0"/>
          </a:p>
          <a:p>
            <a:pPr>
              <a:buNone/>
            </a:pPr>
            <a:r>
              <a:rPr lang="fr-FR" dirty="0" smtClean="0"/>
              <a:t>	Eau facilement contaminée par des microorganismes =&gt; agents conservateurs nécessaires dans la phase aqueuse</a:t>
            </a:r>
          </a:p>
          <a:p>
            <a:endParaRPr lang="fr-FR" dirty="0" smtClean="0"/>
          </a:p>
          <a:p>
            <a:endParaRPr lang="fr-FR" dirty="0" smtClean="0"/>
          </a:p>
          <a:p>
            <a:pPr>
              <a:buFontTx/>
              <a:buChar char="-"/>
            </a:pPr>
            <a:endParaRPr lang="fr-FR" dirty="0" smtClean="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xmlns="" val="8781915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5809318"/>
          </a:xfrm>
        </p:spPr>
        <p:txBody>
          <a:bodyPr/>
          <a:lstStyle/>
          <a:p>
            <a:pPr>
              <a:buFont typeface="Wingdings" pitchFamily="2" charset="2"/>
              <a:buChar char="q"/>
            </a:pPr>
            <a:endParaRPr lang="fr-FR" b="1" u="sng" dirty="0" smtClean="0">
              <a:solidFill>
                <a:schemeClr val="accent1">
                  <a:lumMod val="75000"/>
                </a:schemeClr>
              </a:solidFill>
            </a:endParaRPr>
          </a:p>
          <a:p>
            <a:pPr>
              <a:buFont typeface="Wingdings" pitchFamily="2" charset="2"/>
              <a:buChar char="q"/>
            </a:pPr>
            <a:r>
              <a:rPr lang="fr-FR" b="1" u="sng" dirty="0" smtClean="0">
                <a:solidFill>
                  <a:schemeClr val="accent1">
                    <a:lumMod val="75000"/>
                  </a:schemeClr>
                </a:solidFill>
              </a:rPr>
              <a:t>Glycérine:</a:t>
            </a:r>
          </a:p>
          <a:p>
            <a:pPr>
              <a:buFont typeface="Arial" pitchFamily="34" charset="0"/>
              <a:buChar char="•"/>
            </a:pPr>
            <a:r>
              <a:rPr lang="fr-FR" dirty="0" smtClean="0"/>
              <a:t>Solvant hydrophile</a:t>
            </a:r>
          </a:p>
          <a:p>
            <a:pPr>
              <a:buFont typeface="Arial" pitchFamily="34" charset="0"/>
              <a:buChar char="•"/>
            </a:pPr>
            <a:r>
              <a:rPr lang="fr-FR" dirty="0" smtClean="0"/>
              <a:t>Très visqueux            =&gt;</a:t>
            </a:r>
          </a:p>
          <a:p>
            <a:pPr>
              <a:buFont typeface="Arial" pitchFamily="34" charset="0"/>
              <a:buChar char="•"/>
            </a:pPr>
            <a:r>
              <a:rPr lang="fr-FR" dirty="0" smtClean="0"/>
              <a:t>Hygroscopique</a:t>
            </a:r>
          </a:p>
          <a:p>
            <a:endParaRPr lang="fr-FR" u="sng" dirty="0" smtClean="0">
              <a:solidFill>
                <a:schemeClr val="accent1">
                  <a:lumMod val="75000"/>
                </a:schemeClr>
              </a:solidFill>
            </a:endParaRPr>
          </a:p>
          <a:p>
            <a:endParaRPr lang="fr-FR" u="sng" dirty="0" smtClean="0">
              <a:solidFill>
                <a:schemeClr val="accent1">
                  <a:lumMod val="75000"/>
                </a:schemeClr>
              </a:solidFill>
            </a:endParaRPr>
          </a:p>
          <a:p>
            <a:pPr>
              <a:buFont typeface="Wingdings" pitchFamily="2" charset="2"/>
              <a:buChar char="q"/>
            </a:pPr>
            <a:r>
              <a:rPr lang="fr-FR" b="1" u="sng" dirty="0" smtClean="0">
                <a:solidFill>
                  <a:schemeClr val="accent1">
                    <a:lumMod val="75000"/>
                  </a:schemeClr>
                </a:solidFill>
              </a:rPr>
              <a:t>Autres:</a:t>
            </a:r>
          </a:p>
          <a:p>
            <a:pPr>
              <a:buNone/>
            </a:pPr>
            <a:r>
              <a:rPr lang="fr-FR" u="sng" dirty="0" smtClean="0">
                <a:solidFill>
                  <a:schemeClr val="bg2">
                    <a:lumMod val="50000"/>
                  </a:schemeClr>
                </a:solidFill>
              </a:rPr>
              <a:t>Propylène-glycol</a:t>
            </a:r>
          </a:p>
          <a:p>
            <a:pPr>
              <a:buNone/>
            </a:pPr>
            <a:r>
              <a:rPr lang="fr-FR" u="sng" dirty="0" smtClean="0">
                <a:solidFill>
                  <a:schemeClr val="bg2">
                    <a:lumMod val="50000"/>
                  </a:schemeClr>
                </a:solidFill>
              </a:rPr>
              <a:t>Alcool éthylique</a:t>
            </a:r>
          </a:p>
        </p:txBody>
      </p:sp>
      <p:sp>
        <p:nvSpPr>
          <p:cNvPr id="4" name="ZoneTexte 3"/>
          <p:cNvSpPr txBox="1"/>
          <p:nvPr/>
        </p:nvSpPr>
        <p:spPr>
          <a:xfrm>
            <a:off x="4929190" y="1214422"/>
            <a:ext cx="4000528" cy="2677656"/>
          </a:xfrm>
          <a:prstGeom prst="rect">
            <a:avLst/>
          </a:prstGeom>
          <a:noFill/>
        </p:spPr>
        <p:txBody>
          <a:bodyPr wrap="square" rtlCol="0">
            <a:spAutoFit/>
          </a:bodyPr>
          <a:lstStyle/>
          <a:p>
            <a:pPr>
              <a:buFont typeface="Arial" pitchFamily="34" charset="0"/>
              <a:buChar char="•"/>
            </a:pPr>
            <a:r>
              <a:rPr lang="fr-FR" sz="2800" dirty="0" smtClean="0"/>
              <a:t> Moins d’évaporation de l’eau au niveau de la peau</a:t>
            </a:r>
          </a:p>
          <a:p>
            <a:pPr>
              <a:buFont typeface="Arial" pitchFamily="34" charset="0"/>
              <a:buChar char="•"/>
            </a:pPr>
            <a:r>
              <a:rPr lang="fr-FR" sz="2800" dirty="0" smtClean="0"/>
              <a:t> Emollient et humectant</a:t>
            </a:r>
          </a:p>
          <a:p>
            <a:endParaRPr lang="fr-FR" sz="2800" dirty="0"/>
          </a:p>
        </p:txBody>
      </p:sp>
      <p:sp>
        <p:nvSpPr>
          <p:cNvPr id="5" name="Accolade fermante 4"/>
          <p:cNvSpPr/>
          <p:nvPr/>
        </p:nvSpPr>
        <p:spPr>
          <a:xfrm>
            <a:off x="4143372" y="1785926"/>
            <a:ext cx="214314" cy="1143008"/>
          </a:xfrm>
          <a:prstGeom prst="righ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Accolade ouvrante 5"/>
          <p:cNvSpPr/>
          <p:nvPr/>
        </p:nvSpPr>
        <p:spPr>
          <a:xfrm>
            <a:off x="4786315" y="1428736"/>
            <a:ext cx="71437" cy="178595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u="sng" dirty="0" smtClean="0">
                <a:solidFill>
                  <a:schemeClr val="accent2">
                    <a:lumMod val="50000"/>
                  </a:schemeClr>
                </a:solidFill>
                <a:effectLst/>
                <a:latin typeface="+mn-lt"/>
              </a:rPr>
              <a:t>b) Excipients de la phase lipophile:</a:t>
            </a:r>
            <a:r>
              <a:rPr lang="fr-FR" sz="2800" u="sng" dirty="0" smtClean="0">
                <a:solidFill>
                  <a:schemeClr val="accent2">
                    <a:lumMod val="50000"/>
                  </a:schemeClr>
                </a:solidFill>
                <a:effectLst/>
              </a:rPr>
              <a:t/>
            </a:r>
            <a:br>
              <a:rPr lang="fr-FR" sz="2800" u="sng" dirty="0" smtClean="0">
                <a:solidFill>
                  <a:schemeClr val="accent2">
                    <a:lumMod val="50000"/>
                  </a:schemeClr>
                </a:solidFill>
                <a:effectLst/>
              </a:rPr>
            </a:br>
            <a:endParaRPr lang="fr-FR" sz="2800" u="sng" dirty="0">
              <a:solidFill>
                <a:schemeClr val="accent2">
                  <a:lumMod val="50000"/>
                </a:schemeClr>
              </a:solidFill>
              <a:effectLst/>
            </a:endParaRPr>
          </a:p>
        </p:txBody>
      </p:sp>
      <p:sp>
        <p:nvSpPr>
          <p:cNvPr id="3" name="Espace réservé du contenu 2"/>
          <p:cNvSpPr>
            <a:spLocks noGrp="1"/>
          </p:cNvSpPr>
          <p:nvPr>
            <p:ph idx="1"/>
          </p:nvPr>
        </p:nvSpPr>
        <p:spPr>
          <a:xfrm>
            <a:off x="142844" y="928670"/>
            <a:ext cx="9001156" cy="5380690"/>
          </a:xfrm>
        </p:spPr>
        <p:txBody>
          <a:bodyPr>
            <a:normAutofit fontScale="92500" lnSpcReduction="20000"/>
          </a:bodyPr>
          <a:lstStyle/>
          <a:p>
            <a:pPr>
              <a:buBlip>
                <a:blip r:embed="rId2"/>
              </a:buBlip>
            </a:pPr>
            <a:r>
              <a:rPr lang="fr-FR" sz="3300" b="1" u="sng" dirty="0" smtClean="0">
                <a:solidFill>
                  <a:schemeClr val="bg2">
                    <a:lumMod val="25000"/>
                  </a:schemeClr>
                </a:solidFill>
              </a:rPr>
              <a:t>Les excipients anhydres hydrophobes:</a:t>
            </a:r>
          </a:p>
          <a:p>
            <a:pPr>
              <a:buBlip>
                <a:blip r:embed="rId3"/>
              </a:buBlip>
            </a:pPr>
            <a:r>
              <a:rPr lang="fr-FR" sz="3000" b="1" u="sng" dirty="0" smtClean="0">
                <a:solidFill>
                  <a:schemeClr val="accent1">
                    <a:lumMod val="75000"/>
                  </a:schemeClr>
                </a:solidFill>
              </a:rPr>
              <a:t>Glycérides</a:t>
            </a:r>
          </a:p>
          <a:p>
            <a:pPr>
              <a:buFont typeface="Arial" pitchFamily="34" charset="0"/>
              <a:buChar char="•"/>
            </a:pPr>
            <a:r>
              <a:rPr lang="fr-FR" dirty="0" smtClean="0"/>
              <a:t>Graisses et huiles naturelles ou semi-synthétiques</a:t>
            </a:r>
          </a:p>
          <a:p>
            <a:pPr>
              <a:buFont typeface="Arial" pitchFamily="34" charset="0"/>
              <a:buChar char="•"/>
            </a:pPr>
            <a:r>
              <a:rPr lang="fr-FR" b="1" dirty="0" smtClean="0"/>
              <a:t>huiles végétales (arachide, amande douce, olive, ricin)</a:t>
            </a:r>
          </a:p>
          <a:p>
            <a:pPr>
              <a:buFont typeface="Arial" pitchFamily="34" charset="0"/>
              <a:buChar char="•"/>
            </a:pPr>
            <a:r>
              <a:rPr lang="fr-FR" b="1" dirty="0" smtClean="0"/>
              <a:t>graisses végétales (beurre de cacao…)</a:t>
            </a:r>
          </a:p>
          <a:p>
            <a:pPr>
              <a:buFont typeface="Arial" pitchFamily="34" charset="0"/>
              <a:buChar char="•"/>
            </a:pPr>
            <a:r>
              <a:rPr lang="fr-FR" b="1" dirty="0" smtClean="0"/>
              <a:t>Glycérides  hémi-synthétiques</a:t>
            </a:r>
          </a:p>
          <a:p>
            <a:pPr>
              <a:buFont typeface="Arial" pitchFamily="34" charset="0"/>
              <a:buChar char="•"/>
            </a:pPr>
            <a:r>
              <a:rPr lang="fr-FR" b="1" dirty="0" smtClean="0"/>
              <a:t>graisses animales (axonge)</a:t>
            </a:r>
          </a:p>
          <a:p>
            <a:pPr>
              <a:buFont typeface="Courier New" pitchFamily="49" charset="0"/>
              <a:buChar char="o"/>
            </a:pPr>
            <a:r>
              <a:rPr lang="fr-FR" u="sng" dirty="0" smtClean="0">
                <a:solidFill>
                  <a:srgbClr val="FF0000"/>
                </a:solidFill>
              </a:rPr>
              <a:t>Propriétés</a:t>
            </a:r>
          </a:p>
          <a:p>
            <a:r>
              <a:rPr lang="fr-FR" dirty="0" smtClean="0"/>
              <a:t>Bonne tolérance</a:t>
            </a:r>
            <a:endParaRPr lang="fr-FR" u="sng" dirty="0" smtClean="0"/>
          </a:p>
          <a:p>
            <a:r>
              <a:rPr lang="fr-FR" dirty="0" smtClean="0"/>
              <a:t>Miscible au sébum =&gt;Peuvent faciliter la pénétration des PA</a:t>
            </a:r>
          </a:p>
          <a:p>
            <a:r>
              <a:rPr lang="fr-FR" dirty="0" smtClean="0"/>
              <a:t>Pas très stable (rancissement)  =&gt; stabilisation par antioxydant</a:t>
            </a:r>
          </a:p>
          <a:p>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14282" y="357166"/>
            <a:ext cx="8472518" cy="6500834"/>
          </a:xfrm>
        </p:spPr>
        <p:txBody>
          <a:bodyPr>
            <a:normAutofit/>
          </a:bodyPr>
          <a:lstStyle/>
          <a:p>
            <a:pPr>
              <a:buBlip>
                <a:blip r:embed="rId3"/>
              </a:buBlip>
            </a:pPr>
            <a:r>
              <a:rPr lang="fr-FR" b="1" u="sng" dirty="0" smtClean="0">
                <a:solidFill>
                  <a:schemeClr val="accent1">
                    <a:lumMod val="75000"/>
                  </a:schemeClr>
                </a:solidFill>
              </a:rPr>
              <a:t>Hydrocarbures</a:t>
            </a:r>
            <a:r>
              <a:rPr lang="fr-FR" dirty="0" smtClean="0">
                <a:solidFill>
                  <a:schemeClr val="accent1">
                    <a:lumMod val="75000"/>
                  </a:schemeClr>
                </a:solidFill>
              </a:rPr>
              <a:t>: </a:t>
            </a:r>
          </a:p>
          <a:p>
            <a:pPr>
              <a:buFont typeface="Wingdings" pitchFamily="2" charset="2"/>
              <a:buChar char="§"/>
            </a:pPr>
            <a:r>
              <a:rPr lang="fr-FR" dirty="0" smtClean="0"/>
              <a:t>Inertie chimique=&gt; grande stabilité</a:t>
            </a:r>
          </a:p>
          <a:p>
            <a:pPr>
              <a:buFont typeface="Wingdings" pitchFamily="2" charset="2"/>
              <a:buChar char="§"/>
            </a:pPr>
            <a:r>
              <a:rPr lang="fr-FR" dirty="0" smtClean="0"/>
              <a:t>Importante hydrophobie.</a:t>
            </a:r>
          </a:p>
          <a:p>
            <a:pPr>
              <a:buFont typeface="Wingdings" pitchFamily="2" charset="2"/>
              <a:buChar char="§"/>
            </a:pPr>
            <a:r>
              <a:rPr lang="fr-FR" dirty="0" smtClean="0"/>
              <a:t>5 monographies à la ph </a:t>
            </a:r>
            <a:r>
              <a:rPr lang="fr-FR" dirty="0" err="1" smtClean="0"/>
              <a:t>Eur</a:t>
            </a:r>
            <a:r>
              <a:rPr lang="fr-FR" dirty="0" smtClean="0"/>
              <a:t>:</a:t>
            </a:r>
          </a:p>
          <a:p>
            <a:pPr lvl="1">
              <a:buFont typeface="Wingdings" pitchFamily="2" charset="2"/>
              <a:buChar char="Ø"/>
            </a:pPr>
            <a:r>
              <a:rPr lang="fr-FR" b="1" dirty="0" smtClean="0">
                <a:solidFill>
                  <a:schemeClr val="accent2">
                    <a:lumMod val="75000"/>
                  </a:schemeClr>
                </a:solidFill>
              </a:rPr>
              <a:t>La vaseline jaune </a:t>
            </a:r>
            <a:r>
              <a:rPr lang="fr-FR" dirty="0" smtClean="0"/>
              <a:t>: pratiquement non utilisée </a:t>
            </a:r>
          </a:p>
          <a:p>
            <a:pPr lvl="1">
              <a:buFont typeface="Wingdings" pitchFamily="2" charset="2"/>
              <a:buChar char="Ø"/>
            </a:pPr>
            <a:r>
              <a:rPr lang="fr-FR" b="1" dirty="0" smtClean="0">
                <a:solidFill>
                  <a:schemeClr val="accent2">
                    <a:lumMod val="75000"/>
                  </a:schemeClr>
                </a:solidFill>
              </a:rPr>
              <a:t>La vaseline blanche</a:t>
            </a:r>
            <a:r>
              <a:rPr lang="fr-FR" dirty="0" smtClean="0"/>
              <a:t>: le plus utilisé (80%  des formules des pommades dermique).</a:t>
            </a:r>
          </a:p>
          <a:p>
            <a:pPr lvl="1">
              <a:buFont typeface="Wingdings" pitchFamily="2" charset="2"/>
              <a:buChar char="Ø"/>
            </a:pPr>
            <a:r>
              <a:rPr lang="fr-FR" b="1" dirty="0" smtClean="0">
                <a:solidFill>
                  <a:schemeClr val="accent2">
                    <a:lumMod val="75000"/>
                  </a:schemeClr>
                </a:solidFill>
              </a:rPr>
              <a:t>La paraffine solide </a:t>
            </a:r>
            <a:r>
              <a:rPr lang="fr-FR" dirty="0" smtClean="0"/>
              <a:t>: utilisée surtout pour augmenter la  consistance des pommades</a:t>
            </a:r>
          </a:p>
          <a:p>
            <a:pPr lvl="1">
              <a:buFont typeface="Wingdings" pitchFamily="2" charset="2"/>
              <a:buChar char="Ø"/>
            </a:pPr>
            <a:r>
              <a:rPr lang="fr-FR" b="1" dirty="0" smtClean="0">
                <a:solidFill>
                  <a:schemeClr val="accent2">
                    <a:lumMod val="75000"/>
                  </a:schemeClr>
                </a:solidFill>
              </a:rPr>
              <a:t>La paraffine liquide</a:t>
            </a:r>
          </a:p>
          <a:p>
            <a:pPr lvl="1">
              <a:buFont typeface="Wingdings" pitchFamily="2" charset="2"/>
              <a:buChar char="Ø"/>
            </a:pPr>
            <a:r>
              <a:rPr lang="fr-FR" b="1" dirty="0" smtClean="0">
                <a:solidFill>
                  <a:schemeClr val="accent2">
                    <a:lumMod val="75000"/>
                  </a:schemeClr>
                </a:solidFill>
              </a:rPr>
              <a:t>La paraffine liquide légère</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72131" y="4786322"/>
            <a:ext cx="1863987" cy="17063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43834" y="4786322"/>
            <a:ext cx="1285884" cy="1663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238926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043890" cy="5809318"/>
          </a:xfrm>
          <a:ln>
            <a:noFill/>
          </a:ln>
        </p:spPr>
        <p:txBody>
          <a:bodyPr/>
          <a:lstStyle/>
          <a:p>
            <a:pPr>
              <a:buBlip>
                <a:blip r:embed="rId2"/>
              </a:buBlip>
            </a:pPr>
            <a:r>
              <a:rPr lang="fr-FR" b="1" u="sng" dirty="0" smtClean="0">
                <a:solidFill>
                  <a:schemeClr val="accent1">
                    <a:lumMod val="75000"/>
                  </a:schemeClr>
                </a:solidFill>
              </a:rPr>
              <a:t>Les huiles de silicones: </a:t>
            </a:r>
          </a:p>
          <a:p>
            <a:pPr>
              <a:buFont typeface="Wingdings" pitchFamily="2" charset="2"/>
              <a:buChar char="§"/>
            </a:pPr>
            <a:r>
              <a:rPr lang="fr-FR" dirty="0" smtClean="0"/>
              <a:t>Hydrophobie très marquée</a:t>
            </a:r>
          </a:p>
          <a:p>
            <a:pPr>
              <a:buFont typeface="Wingdings" pitchFamily="2" charset="2"/>
              <a:buChar char="§"/>
            </a:pPr>
            <a:r>
              <a:rPr lang="fr-FR" dirty="0" smtClean="0"/>
              <a:t>Grande inertie chimiques</a:t>
            </a:r>
          </a:p>
          <a:p>
            <a:pPr>
              <a:buFont typeface="Wingdings" pitchFamily="2" charset="2"/>
              <a:buChar char="§"/>
            </a:pPr>
            <a:r>
              <a:rPr lang="fr-FR" dirty="0" smtClean="0"/>
              <a:t>Bonne tolérance cutanée</a:t>
            </a:r>
          </a:p>
          <a:p>
            <a:pPr>
              <a:buFont typeface="Wingdings" pitchFamily="2" charset="2"/>
              <a:buChar char="§"/>
            </a:pPr>
            <a:r>
              <a:rPr lang="fr-FR" dirty="0" smtClean="0"/>
              <a:t>Emploi : très réduit  surtout dans les formules protectrices</a:t>
            </a:r>
          </a:p>
          <a:p>
            <a:endParaRPr lang="fr-FR" dirty="0"/>
          </a:p>
        </p:txBody>
      </p:sp>
      <p:pic>
        <p:nvPicPr>
          <p:cNvPr id="145410" name="Picture 2"/>
          <p:cNvPicPr>
            <a:picLocks noChangeAspect="1" noChangeArrowheads="1"/>
          </p:cNvPicPr>
          <p:nvPr/>
        </p:nvPicPr>
        <p:blipFill>
          <a:blip r:embed="rId3"/>
          <a:srcRect/>
          <a:stretch>
            <a:fillRect/>
          </a:stretch>
        </p:blipFill>
        <p:spPr bwMode="auto">
          <a:xfrm>
            <a:off x="1142976" y="4214818"/>
            <a:ext cx="2838450" cy="1762125"/>
          </a:xfrm>
          <a:prstGeom prst="rect">
            <a:avLst/>
          </a:prstGeom>
          <a:noFill/>
          <a:ln w="9525">
            <a:noFill/>
            <a:miter lim="800000"/>
            <a:headEnd/>
            <a:tailEnd/>
          </a:ln>
          <a:effectLst/>
        </p:spPr>
      </p:pic>
      <p:sp>
        <p:nvSpPr>
          <p:cNvPr id="6" name="ZoneTexte 5"/>
          <p:cNvSpPr txBox="1"/>
          <p:nvPr/>
        </p:nvSpPr>
        <p:spPr>
          <a:xfrm>
            <a:off x="4572000" y="4500570"/>
            <a:ext cx="3643338" cy="1200329"/>
          </a:xfrm>
          <a:prstGeom prst="rect">
            <a:avLst/>
          </a:prstGeom>
          <a:noFill/>
        </p:spPr>
        <p:txBody>
          <a:bodyPr wrap="square" rtlCol="0">
            <a:spAutoFit/>
          </a:bodyPr>
          <a:lstStyle/>
          <a:p>
            <a:r>
              <a:rPr lang="fr-FR" sz="2400" dirty="0" smtClean="0"/>
              <a:t>R : méthyle,</a:t>
            </a:r>
          </a:p>
          <a:p>
            <a:r>
              <a:rPr lang="fr-FR" sz="2400" dirty="0" smtClean="0"/>
              <a:t>      éthyle, </a:t>
            </a:r>
          </a:p>
          <a:p>
            <a:r>
              <a:rPr lang="fr-FR" sz="2400" dirty="0" smtClean="0"/>
              <a:t>      phényle</a:t>
            </a:r>
            <a:r>
              <a:rPr lang="fr-FR" dirty="0" smtClean="0"/>
              <a:t>…</a:t>
            </a:r>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428604"/>
            <a:ext cx="8643998" cy="6429396"/>
          </a:xfrm>
        </p:spPr>
        <p:txBody>
          <a:bodyPr>
            <a:noAutofit/>
          </a:bodyPr>
          <a:lstStyle/>
          <a:p>
            <a:pPr>
              <a:buBlip>
                <a:blip r:embed="rId2"/>
              </a:buBlip>
            </a:pPr>
            <a:r>
              <a:rPr lang="fr-FR" b="1" u="sng" dirty="0" smtClean="0">
                <a:solidFill>
                  <a:schemeClr val="accent1">
                    <a:lumMod val="75000"/>
                  </a:schemeClr>
                </a:solidFill>
              </a:rPr>
              <a:t>Les excipients anhydres hydrophiles:</a:t>
            </a:r>
          </a:p>
          <a:p>
            <a:pPr>
              <a:buNone/>
            </a:pPr>
            <a:r>
              <a:rPr lang="fr-FR" sz="2200" b="1" u="sng" dirty="0" smtClean="0">
                <a:solidFill>
                  <a:schemeClr val="accent1">
                    <a:lumMod val="75000"/>
                  </a:schemeClr>
                </a:solidFill>
              </a:rPr>
              <a:t> </a:t>
            </a:r>
          </a:p>
          <a:p>
            <a:pPr>
              <a:buClr>
                <a:schemeClr val="accent2">
                  <a:lumMod val="75000"/>
                </a:schemeClr>
              </a:buClr>
              <a:buFont typeface="Wingdings" pitchFamily="2" charset="2"/>
              <a:buChar char="ü"/>
            </a:pPr>
            <a:r>
              <a:rPr lang="fr-FR" sz="2200" b="1" u="sng" dirty="0" smtClean="0">
                <a:solidFill>
                  <a:srgbClr val="FF66FF"/>
                </a:solidFill>
              </a:rPr>
              <a:t>Cire d’abeille blanche:</a:t>
            </a:r>
          </a:p>
          <a:p>
            <a:pPr>
              <a:buSzPct val="121000"/>
              <a:buFont typeface="Wingdings" pitchFamily="2" charset="2"/>
              <a:buChar char="§"/>
            </a:pPr>
            <a:r>
              <a:rPr lang="fr-FR" sz="2200" dirty="0" smtClean="0"/>
              <a:t>Solide blanc mat</a:t>
            </a:r>
          </a:p>
          <a:p>
            <a:pPr>
              <a:buSzPct val="121000"/>
              <a:buFont typeface="Wingdings" pitchFamily="2" charset="2"/>
              <a:buChar char="§"/>
            </a:pPr>
            <a:r>
              <a:rPr lang="fr-FR" sz="2200" dirty="0" smtClean="0"/>
              <a:t>Insoluble dans l’eau</a:t>
            </a:r>
          </a:p>
          <a:p>
            <a:pPr>
              <a:buSzPct val="121000"/>
              <a:buFont typeface="Wingdings" pitchFamily="2" charset="2"/>
              <a:buChar char="§"/>
            </a:pPr>
            <a:r>
              <a:rPr lang="fr-FR" sz="2200" dirty="0" smtClean="0"/>
              <a:t>Utilisée dans les pommade pour augmenter la consistance.</a:t>
            </a:r>
          </a:p>
          <a:p>
            <a:pPr>
              <a:buSzPct val="121000"/>
              <a:buFont typeface="Wingdings" pitchFamily="2" charset="2"/>
              <a:buChar char="§"/>
            </a:pPr>
            <a:r>
              <a:rPr lang="fr-FR" sz="2200" dirty="0" smtClean="0"/>
              <a:t>Cérat: pommade contenant une forte proportion de cire.</a:t>
            </a:r>
          </a:p>
          <a:p>
            <a:pPr>
              <a:buClr>
                <a:schemeClr val="accent2">
                  <a:lumMod val="75000"/>
                </a:schemeClr>
              </a:buClr>
              <a:buFont typeface="Wingdings" pitchFamily="2" charset="2"/>
              <a:buChar char="ü"/>
            </a:pPr>
            <a:r>
              <a:rPr lang="fr-FR" sz="2200" b="1" u="sng" dirty="0" smtClean="0">
                <a:solidFill>
                  <a:srgbClr val="FF66FF"/>
                </a:solidFill>
              </a:rPr>
              <a:t>Lanoline:</a:t>
            </a:r>
          </a:p>
          <a:p>
            <a:pPr>
              <a:buSzPct val="100000"/>
              <a:buFont typeface="Wingdings" pitchFamily="2" charset="2"/>
              <a:buChar char="§"/>
            </a:pPr>
            <a:r>
              <a:rPr lang="fr-FR" sz="2200" dirty="0" smtClean="0"/>
              <a:t>présentée sous différentes formes:</a:t>
            </a:r>
          </a:p>
          <a:p>
            <a:pPr>
              <a:buFont typeface="Wingdings" pitchFamily="2" charset="2"/>
              <a:buChar char="Ø"/>
            </a:pPr>
            <a:r>
              <a:rPr lang="fr-FR" sz="2200" b="1" dirty="0" smtClean="0">
                <a:solidFill>
                  <a:schemeClr val="bg2">
                    <a:lumMod val="50000"/>
                  </a:schemeClr>
                </a:solidFill>
              </a:rPr>
              <a:t>Lanoline anhydre ( graisse de laine): </a:t>
            </a:r>
          </a:p>
          <a:p>
            <a:pPr>
              <a:buFont typeface="Wingdings" pitchFamily="2" charset="2"/>
              <a:buChar char="Ø"/>
            </a:pPr>
            <a:r>
              <a:rPr lang="fr-FR" sz="2200" b="1" dirty="0" smtClean="0">
                <a:solidFill>
                  <a:schemeClr val="bg2">
                    <a:lumMod val="50000"/>
                  </a:schemeClr>
                </a:solidFill>
              </a:rPr>
              <a:t>Lanoline hydratée:</a:t>
            </a:r>
          </a:p>
          <a:p>
            <a:pPr>
              <a:buNone/>
            </a:pPr>
            <a:r>
              <a:rPr lang="fr-FR" sz="2200" dirty="0" smtClean="0"/>
              <a:t>Incorporer à chaud 25g d’eau à 75 g de  lanoline.</a:t>
            </a:r>
          </a:p>
          <a:p>
            <a:pPr>
              <a:buFont typeface="Wingdings" pitchFamily="2" charset="2"/>
              <a:buChar char="Ø"/>
            </a:pPr>
            <a:r>
              <a:rPr lang="fr-FR" sz="2200" b="1" dirty="0" smtClean="0">
                <a:solidFill>
                  <a:schemeClr val="bg2">
                    <a:lumMod val="50000"/>
                  </a:schemeClr>
                </a:solidFill>
              </a:rPr>
              <a:t>Dérivés de la lanoline </a:t>
            </a:r>
            <a:r>
              <a:rPr lang="fr-FR" sz="2200" dirty="0" smtClean="0"/>
              <a:t>: lanoline hydrogénée, lanoline liquide.</a:t>
            </a:r>
          </a:p>
          <a:p>
            <a:pPr>
              <a:buSzPct val="128000"/>
              <a:buFont typeface="Wingdings" pitchFamily="2" charset="2"/>
              <a:buChar char="§"/>
            </a:pPr>
            <a:r>
              <a:rPr lang="fr-FR" sz="2200" dirty="0" smtClean="0"/>
              <a:t>Utilisée surtout pour son pouvoir pénétrant et émollient.</a:t>
            </a:r>
          </a:p>
          <a:p>
            <a:pPr>
              <a:buSzPct val="127000"/>
              <a:buFont typeface="Wingdings" pitchFamily="2" charset="2"/>
              <a:buChar char="§"/>
            </a:pPr>
            <a:r>
              <a:rPr lang="fr-FR" sz="2200" b="1" dirty="0" smtClean="0"/>
              <a:t>Inconvénients</a:t>
            </a:r>
            <a:r>
              <a:rPr lang="fr-FR" sz="2200" dirty="0" smtClean="0"/>
              <a:t>: Sensibilité à l’oxydation , pouvoir allergisant.</a:t>
            </a:r>
          </a:p>
          <a:p>
            <a:endParaRPr lang="fr-FR" sz="2200"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72330" y="3357562"/>
            <a:ext cx="1857388" cy="1615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85720" y="214290"/>
            <a:ext cx="8643998" cy="6095070"/>
          </a:xfrm>
        </p:spPr>
        <p:txBody>
          <a:bodyPr>
            <a:normAutofit/>
          </a:bodyPr>
          <a:lstStyle/>
          <a:p>
            <a:pPr>
              <a:buBlip>
                <a:blip r:embed="rId2"/>
              </a:buBlip>
            </a:pPr>
            <a:r>
              <a:rPr lang="fr-FR" sz="3000" b="1" u="sng" dirty="0" smtClean="0">
                <a:solidFill>
                  <a:schemeClr val="accent1">
                    <a:lumMod val="75000"/>
                  </a:schemeClr>
                </a:solidFill>
              </a:rPr>
              <a:t>Les excipients anhydres hydrosolubles</a:t>
            </a:r>
          </a:p>
          <a:p>
            <a:pPr>
              <a:buNone/>
            </a:pPr>
            <a:r>
              <a:rPr lang="fr-FR" b="1" u="sng" dirty="0" smtClean="0">
                <a:solidFill>
                  <a:srgbClr val="FF66FF"/>
                </a:solidFill>
              </a:rPr>
              <a:t>Macrogols ou PEG:</a:t>
            </a:r>
          </a:p>
          <a:p>
            <a:pPr>
              <a:buFont typeface="Wingdings" pitchFamily="2" charset="2"/>
              <a:buChar char="§"/>
            </a:pPr>
            <a:r>
              <a:rPr lang="fr-FR" dirty="0" smtClean="0"/>
              <a:t>Excipients hydrophile très solubles dans l’eau</a:t>
            </a:r>
          </a:p>
          <a:p>
            <a:pPr>
              <a:buFont typeface="Wingdings" pitchFamily="2" charset="2"/>
              <a:buChar char="§"/>
            </a:pPr>
            <a:r>
              <a:rPr lang="fr-FR" dirty="0" smtClean="0"/>
              <a:t>Consistance varie en fonction du PM:</a:t>
            </a:r>
          </a:p>
          <a:p>
            <a:pPr>
              <a:buNone/>
            </a:pPr>
            <a:r>
              <a:rPr lang="fr-FR" dirty="0" smtClean="0"/>
              <a:t>    &lt; 600 : liquide</a:t>
            </a:r>
          </a:p>
          <a:p>
            <a:pPr>
              <a:buNone/>
            </a:pPr>
            <a:r>
              <a:rPr lang="fr-FR" dirty="0" smtClean="0"/>
              <a:t>    &gt; 1000 : solides</a:t>
            </a:r>
          </a:p>
          <a:p>
            <a:pPr>
              <a:buFont typeface="Wingdings" pitchFamily="2" charset="2"/>
              <a:buChar char="§"/>
            </a:pPr>
            <a:r>
              <a:rPr lang="fr-FR" dirty="0" smtClean="0"/>
              <a:t> Mélange des 2 permet d’obtenir la consistance désirée.</a:t>
            </a:r>
          </a:p>
          <a:p>
            <a:pPr>
              <a:buFont typeface="Wingdings" pitchFamily="2" charset="2"/>
              <a:buChar char="§"/>
            </a:pPr>
            <a:r>
              <a:rPr lang="fr-FR" dirty="0" smtClean="0"/>
              <a:t>Ils sont non occlusifs, peu pénétrant et lavable à l’eau.</a:t>
            </a:r>
          </a:p>
          <a:p>
            <a:pPr>
              <a:buFont typeface="Wingdings" pitchFamily="2" charset="2"/>
              <a:buChar char="§"/>
            </a:pPr>
            <a:r>
              <a:rPr lang="fr-FR" dirty="0" smtClean="0"/>
              <a:t>Possède nombreuses  incompatibilités: iode, pénicilline, parabènes…</a:t>
            </a:r>
          </a:p>
          <a:p>
            <a:pPr marL="109728" indent="0">
              <a:buNone/>
            </a:pPr>
            <a:endParaRPr lang="fr-FR" b="1" u="sng" dirty="0"/>
          </a:p>
          <a:p>
            <a:endParaRPr lang="fr-FR" dirty="0"/>
          </a:p>
        </p:txBody>
      </p:sp>
      <p:sp>
        <p:nvSpPr>
          <p:cNvPr id="4" name="ZoneTexte 3"/>
          <p:cNvSpPr txBox="1"/>
          <p:nvPr/>
        </p:nvSpPr>
        <p:spPr>
          <a:xfrm>
            <a:off x="3571868" y="2571744"/>
            <a:ext cx="4786346" cy="461665"/>
          </a:xfrm>
          <a:prstGeom prst="rect">
            <a:avLst/>
          </a:prstGeom>
          <a:noFill/>
        </p:spPr>
        <p:txBody>
          <a:bodyPr wrap="square" rtlCol="0">
            <a:spAutoFit/>
          </a:bodyPr>
          <a:lstStyle/>
          <a:p>
            <a:r>
              <a:rPr lang="fr-FR" sz="2400" dirty="0" smtClean="0"/>
              <a:t>HOCH</a:t>
            </a:r>
            <a:r>
              <a:rPr lang="fr-FR" sz="2400" baseline="-25000" dirty="0" smtClean="0"/>
              <a:t>2</a:t>
            </a:r>
            <a:r>
              <a:rPr lang="fr-FR" sz="2400" dirty="0" smtClean="0"/>
              <a:t>-(CH</a:t>
            </a:r>
            <a:r>
              <a:rPr lang="fr-FR" sz="2400" baseline="-25000" dirty="0" smtClean="0"/>
              <a:t>2</a:t>
            </a:r>
            <a:r>
              <a:rPr lang="fr-FR" sz="2400" dirty="0" smtClean="0"/>
              <a:t>-O-CH</a:t>
            </a:r>
            <a:r>
              <a:rPr lang="fr-FR" sz="2400" baseline="-25000" dirty="0" smtClean="0"/>
              <a:t>2</a:t>
            </a:r>
            <a:r>
              <a:rPr lang="fr-FR" sz="2400" dirty="0" smtClean="0"/>
              <a:t>)</a:t>
            </a:r>
            <a:r>
              <a:rPr lang="fr-FR" sz="2400" baseline="-25000" dirty="0" smtClean="0"/>
              <a:t>n</a:t>
            </a:r>
            <a:r>
              <a:rPr lang="fr-FR" sz="2400" dirty="0" smtClean="0"/>
              <a:t>-CH</a:t>
            </a:r>
            <a:r>
              <a:rPr lang="fr-FR" sz="2400" baseline="-25000" dirty="0" smtClean="0"/>
              <a:t>2</a:t>
            </a:r>
            <a:r>
              <a:rPr lang="fr-FR" sz="2400" dirty="0" smtClean="0"/>
              <a:t>OH</a:t>
            </a:r>
            <a:endParaRPr lang="fr-FR" sz="2400" dirty="0"/>
          </a:p>
        </p:txBody>
      </p:sp>
      <p:sp>
        <p:nvSpPr>
          <p:cNvPr id="5" name="Accolade ouvrante 4"/>
          <p:cNvSpPr/>
          <p:nvPr/>
        </p:nvSpPr>
        <p:spPr>
          <a:xfrm>
            <a:off x="642910" y="2500306"/>
            <a:ext cx="142876" cy="714380"/>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dirty="0"/>
          </a:p>
        </p:txBody>
      </p:sp>
    </p:spTree>
    <p:extLst>
      <p:ext uri="{BB962C8B-B14F-4D97-AF65-F5344CB8AC3E}">
        <p14:creationId xmlns:p14="http://schemas.microsoft.com/office/powerpoint/2010/main" xmlns="" val="41483568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sz="3200" u="sng" dirty="0" smtClean="0">
                <a:solidFill>
                  <a:srgbClr val="FF0000"/>
                </a:solidFill>
                <a:effectLst/>
              </a:rPr>
              <a:t>VI- préparation : </a:t>
            </a:r>
            <a:br>
              <a:rPr lang="fr-FR" sz="3200" u="sng" dirty="0" smtClean="0">
                <a:solidFill>
                  <a:srgbClr val="FF0000"/>
                </a:solidFill>
                <a:effectLst/>
              </a:rPr>
            </a:br>
            <a:endParaRPr lang="fr-FR" sz="3200" u="sng" dirty="0">
              <a:solidFill>
                <a:srgbClr val="FF0000"/>
              </a:solidFill>
              <a:effectLst/>
            </a:endParaRPr>
          </a:p>
        </p:txBody>
      </p:sp>
      <p:sp>
        <p:nvSpPr>
          <p:cNvPr id="2" name="Espace réservé du contenu 1"/>
          <p:cNvSpPr>
            <a:spLocks noGrp="1"/>
          </p:cNvSpPr>
          <p:nvPr>
            <p:ph idx="1"/>
          </p:nvPr>
        </p:nvSpPr>
        <p:spPr>
          <a:xfrm>
            <a:off x="467544" y="1412776"/>
            <a:ext cx="8229600" cy="4810539"/>
          </a:xfrm>
        </p:spPr>
        <p:txBody>
          <a:bodyPr>
            <a:normAutofit/>
          </a:bodyPr>
          <a:lstStyle/>
          <a:p>
            <a:pPr marL="109728" indent="0">
              <a:buClr>
                <a:schemeClr val="bg2">
                  <a:lumMod val="50000"/>
                </a:schemeClr>
              </a:buClr>
              <a:buSzPct val="90000"/>
              <a:buFont typeface="Wingdings" pitchFamily="2" charset="2"/>
              <a:buChar char="v"/>
            </a:pPr>
            <a:r>
              <a:rPr lang="fr-FR" sz="3200" b="1" u="sng" dirty="0" smtClean="0">
                <a:solidFill>
                  <a:schemeClr val="bg2">
                    <a:lumMod val="50000"/>
                  </a:schemeClr>
                </a:solidFill>
                <a:latin typeface="Comic Sans MS" pitchFamily="66" charset="0"/>
              </a:rPr>
              <a:t> étapes: </a:t>
            </a:r>
          </a:p>
          <a:p>
            <a:pPr marL="624078" indent="-514350">
              <a:buFont typeface="+mj-lt"/>
              <a:buAutoNum type="arabicPeriod"/>
            </a:pPr>
            <a:r>
              <a:rPr lang="fr-FR" sz="3200" dirty="0" smtClean="0"/>
              <a:t>Pesée </a:t>
            </a:r>
            <a:r>
              <a:rPr lang="fr-FR" sz="3200" dirty="0"/>
              <a:t>des matières premières </a:t>
            </a:r>
            <a:r>
              <a:rPr lang="fr-FR" sz="3200" dirty="0" smtClean="0"/>
              <a:t>    </a:t>
            </a:r>
          </a:p>
          <a:p>
            <a:pPr marL="624078" indent="-514350">
              <a:buFont typeface="+mj-lt"/>
              <a:buAutoNum type="arabicPeriod"/>
            </a:pPr>
            <a:r>
              <a:rPr lang="fr-FR" sz="3200" dirty="0" smtClean="0"/>
              <a:t>Tamisage des poudres     </a:t>
            </a:r>
            <a:endParaRPr lang="fr-FR" sz="3200" dirty="0"/>
          </a:p>
          <a:p>
            <a:pPr marL="624078" indent="-514350">
              <a:buFont typeface="+mj-lt"/>
              <a:buAutoNum type="arabicPeriod"/>
            </a:pPr>
            <a:r>
              <a:rPr lang="fr-FR" sz="3200" dirty="0" smtClean="0"/>
              <a:t> </a:t>
            </a:r>
            <a:r>
              <a:rPr lang="fr-FR" sz="3200" dirty="0"/>
              <a:t>Chauffage de l’excipient.</a:t>
            </a:r>
          </a:p>
          <a:p>
            <a:pPr marL="624078" indent="-514350">
              <a:buFont typeface="+mj-lt"/>
              <a:buAutoNum type="arabicPeriod"/>
            </a:pPr>
            <a:r>
              <a:rPr lang="fr-FR" sz="3200" dirty="0" smtClean="0"/>
              <a:t>Introduction </a:t>
            </a:r>
            <a:r>
              <a:rPr lang="fr-FR" sz="3200" dirty="0"/>
              <a:t>des principes actifs </a:t>
            </a:r>
            <a:r>
              <a:rPr lang="fr-FR" sz="3200" dirty="0" smtClean="0"/>
              <a:t>: </a:t>
            </a:r>
            <a:r>
              <a:rPr lang="fr-FR" sz="3200" dirty="0"/>
              <a:t>selon la solubilité du PA, il s’agira d’une dissolution ou d’une dispersion</a:t>
            </a:r>
            <a:r>
              <a:rPr lang="fr-FR" sz="3200" dirty="0" smtClean="0"/>
              <a:t>.</a:t>
            </a:r>
          </a:p>
          <a:p>
            <a:pPr marL="624078" indent="-514350">
              <a:buFont typeface="+mj-lt"/>
              <a:buAutoNum type="arabicPeriod"/>
            </a:pPr>
            <a:r>
              <a:rPr lang="fr-FR" sz="3200" dirty="0" smtClean="0"/>
              <a:t> </a:t>
            </a:r>
            <a:r>
              <a:rPr lang="fr-FR" sz="3200" dirty="0"/>
              <a:t>Mélange et refroidissement : </a:t>
            </a:r>
          </a:p>
          <a:p>
            <a:pPr marL="109728" indent="0">
              <a:buNone/>
            </a:pPr>
            <a:endParaRPr lang="fr-FR" sz="3200" dirty="0"/>
          </a:p>
          <a:p>
            <a:pPr marL="109728" indent="0">
              <a:buNone/>
            </a:pPr>
            <a:endParaRPr lang="fr-FR" sz="3200" dirty="0"/>
          </a:p>
        </p:txBody>
      </p:sp>
    </p:spTree>
    <p:extLst>
      <p:ext uri="{BB962C8B-B14F-4D97-AF65-F5344CB8AC3E}">
        <p14:creationId xmlns:p14="http://schemas.microsoft.com/office/powerpoint/2010/main" xmlns="" val="31115760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357166"/>
            <a:ext cx="8229600" cy="5650125"/>
          </a:xfrm>
        </p:spPr>
        <p:txBody>
          <a:bodyPr>
            <a:normAutofit/>
          </a:bodyPr>
          <a:lstStyle/>
          <a:p>
            <a:pPr marL="109728" indent="0">
              <a:buClr>
                <a:schemeClr val="bg2">
                  <a:lumMod val="50000"/>
                </a:schemeClr>
              </a:buClr>
              <a:buSzPct val="102000"/>
              <a:buFont typeface="Wingdings" pitchFamily="2" charset="2"/>
              <a:buChar char="v"/>
            </a:pPr>
            <a:r>
              <a:rPr lang="fr-FR" sz="3200" b="1" u="sng" dirty="0" smtClean="0">
                <a:solidFill>
                  <a:schemeClr val="bg2">
                    <a:lumMod val="50000"/>
                  </a:schemeClr>
                </a:solidFill>
                <a:latin typeface="Comic Sans MS" pitchFamily="66" charset="0"/>
              </a:rPr>
              <a:t>Matériel:</a:t>
            </a:r>
          </a:p>
          <a:p>
            <a:pPr marL="109728" indent="0">
              <a:buFont typeface="Wingdings" pitchFamily="2" charset="2"/>
              <a:buChar char="q"/>
            </a:pPr>
            <a:r>
              <a:rPr lang="fr-FR" b="1" u="sng" dirty="0" smtClean="0">
                <a:solidFill>
                  <a:schemeClr val="accent2">
                    <a:lumMod val="75000"/>
                  </a:schemeClr>
                </a:solidFill>
              </a:rPr>
              <a:t>  À l’officine</a:t>
            </a:r>
          </a:p>
          <a:p>
            <a:pPr marL="109728" indent="0">
              <a:buNone/>
            </a:pPr>
            <a:r>
              <a:rPr lang="fr-FR" dirty="0" smtClean="0"/>
              <a:t>- Mortier</a:t>
            </a:r>
          </a:p>
          <a:p>
            <a:pPr marL="109728" indent="0">
              <a:buNone/>
            </a:pPr>
            <a:r>
              <a:rPr lang="fr-FR" dirty="0" smtClean="0"/>
              <a:t>- Pilon</a:t>
            </a:r>
          </a:p>
          <a:p>
            <a:pPr marL="109728" indent="0">
              <a:buNone/>
            </a:pPr>
            <a:r>
              <a:rPr lang="fr-FR" dirty="0" smtClean="0"/>
              <a:t>- Spatule</a:t>
            </a:r>
          </a:p>
          <a:p>
            <a:pPr marL="109728" indent="0">
              <a:buNone/>
            </a:pPr>
            <a:endParaRPr lang="fr-FR" dirty="0" smtClean="0"/>
          </a:p>
          <a:p>
            <a:pPr marL="109728" indent="0">
              <a:buNone/>
            </a:pPr>
            <a:r>
              <a:rPr lang="fr-FR" b="1" i="1" u="sng" dirty="0" smtClean="0">
                <a:solidFill>
                  <a:srgbClr val="7030A0"/>
                </a:solidFill>
              </a:rPr>
              <a:t>Mode opératoire:</a:t>
            </a:r>
          </a:p>
          <a:p>
            <a:pPr marL="109728" indent="0">
              <a:buNone/>
            </a:pPr>
            <a:r>
              <a:rPr lang="fr-FR" dirty="0" smtClean="0"/>
              <a:t>Toujours travailler au fond du mortier</a:t>
            </a:r>
          </a:p>
          <a:p>
            <a:pPr marL="109728" indent="0">
              <a:buNone/>
            </a:pPr>
            <a:r>
              <a:rPr lang="fr-FR" dirty="0" smtClean="0"/>
              <a:t>La masse à pommade ne doit pas  dépasser la moitié de la hauteur du mortier.</a:t>
            </a:r>
          </a:p>
          <a:p>
            <a:pPr marL="109728" indent="0">
              <a:buNone/>
            </a:pPr>
            <a:endParaRPr lang="fr-F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86512" y="642918"/>
            <a:ext cx="2143125" cy="2143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00496" y="714356"/>
            <a:ext cx="2237234" cy="2081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24468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00034" y="0"/>
            <a:ext cx="8229600" cy="1143000"/>
          </a:xfrm>
        </p:spPr>
        <p:txBody>
          <a:bodyPr>
            <a:normAutofit/>
          </a:bodyPr>
          <a:lstStyle/>
          <a:p>
            <a:r>
              <a:rPr lang="fr-FR" sz="3600" u="sng" dirty="0" smtClean="0">
                <a:solidFill>
                  <a:srgbClr val="FF0000"/>
                </a:solidFill>
                <a:effectLst/>
                <a:latin typeface="+mn-lt"/>
              </a:rPr>
              <a:t>I-Définition</a:t>
            </a:r>
            <a:endParaRPr lang="fr-FR" sz="3600" u="sng" dirty="0">
              <a:solidFill>
                <a:srgbClr val="FF0000"/>
              </a:solidFill>
              <a:effectLst/>
              <a:latin typeface="+mn-lt"/>
            </a:endParaRPr>
          </a:p>
        </p:txBody>
      </p:sp>
      <p:sp>
        <p:nvSpPr>
          <p:cNvPr id="2" name="Espace réservé du contenu 1"/>
          <p:cNvSpPr>
            <a:spLocks noGrp="1"/>
          </p:cNvSpPr>
          <p:nvPr>
            <p:ph idx="1"/>
          </p:nvPr>
        </p:nvSpPr>
        <p:spPr>
          <a:xfrm>
            <a:off x="357158" y="1071546"/>
            <a:ext cx="8643998" cy="5329255"/>
          </a:xfrm>
        </p:spPr>
        <p:txBody>
          <a:bodyPr>
            <a:normAutofit/>
          </a:bodyPr>
          <a:lstStyle/>
          <a:p>
            <a:pPr marL="109728" indent="0">
              <a:buNone/>
            </a:pPr>
            <a:r>
              <a:rPr lang="fr-FR" b="1" u="sng" dirty="0">
                <a:solidFill>
                  <a:srgbClr val="0070C0"/>
                </a:solidFill>
              </a:rPr>
              <a:t>Préparations semi-solides pour application </a:t>
            </a:r>
            <a:r>
              <a:rPr lang="fr-FR" b="1" u="sng" dirty="0" smtClean="0">
                <a:solidFill>
                  <a:srgbClr val="0070C0"/>
                </a:solidFill>
              </a:rPr>
              <a:t>cutanée:</a:t>
            </a:r>
          </a:p>
          <a:p>
            <a:pPr>
              <a:buFont typeface="Wingdings" pitchFamily="2" charset="2"/>
              <a:buChar char="§"/>
            </a:pPr>
            <a:r>
              <a:rPr lang="fr-FR" dirty="0" smtClean="0"/>
              <a:t> Préparations formulées en vue d’une libération locale ou transdermique de substances actives, ou pour leur action émolliente ou protectrice. Elles présentent un aspect homogène.</a:t>
            </a:r>
          </a:p>
          <a:p>
            <a:pPr>
              <a:buFont typeface="Wingdings" pitchFamily="2" charset="2"/>
              <a:buChar char="§"/>
            </a:pPr>
            <a:r>
              <a:rPr lang="fr-FR" dirty="0" smtClean="0"/>
              <a:t> Constituées d’un excipient, simple ou composé, dans lequel sont habituellement dissous ou dispersés 1 ou plusieurs substances actives.</a:t>
            </a:r>
          </a:p>
          <a:p>
            <a:pPr>
              <a:buNone/>
            </a:pPr>
            <a:endParaRPr lang="fr-FR" sz="2800" dirty="0"/>
          </a:p>
        </p:txBody>
      </p:sp>
      <p:sp>
        <p:nvSpPr>
          <p:cNvPr id="5" name="ZoneTexte 4"/>
          <p:cNvSpPr txBox="1"/>
          <p:nvPr/>
        </p:nvSpPr>
        <p:spPr>
          <a:xfrm>
            <a:off x="3714744" y="6215082"/>
            <a:ext cx="4987410" cy="523220"/>
          </a:xfrm>
          <a:prstGeom prst="rect">
            <a:avLst/>
          </a:prstGeom>
          <a:noFill/>
        </p:spPr>
        <p:txBody>
          <a:bodyPr wrap="square" rtlCol="0">
            <a:spAutoFit/>
          </a:bodyPr>
          <a:lstStyle/>
          <a:p>
            <a:pPr algn="ctr"/>
            <a:r>
              <a:rPr lang="fr-FR" sz="2800" b="1" dirty="0" smtClean="0">
                <a:solidFill>
                  <a:srgbClr val="00B050"/>
                </a:solidFill>
              </a:rPr>
              <a:t> ( ph. </a:t>
            </a:r>
            <a:r>
              <a:rPr lang="fr-FR" sz="2800" b="1" dirty="0" err="1" smtClean="0">
                <a:solidFill>
                  <a:srgbClr val="00B050"/>
                </a:solidFill>
              </a:rPr>
              <a:t>Eur</a:t>
            </a:r>
            <a:r>
              <a:rPr lang="fr-FR" sz="2800" b="1" dirty="0" smtClean="0">
                <a:solidFill>
                  <a:srgbClr val="00B050"/>
                </a:solidFill>
              </a:rPr>
              <a:t> )</a:t>
            </a:r>
            <a:endParaRPr lang="fr-FR" sz="2800" b="1" dirty="0">
              <a:solidFill>
                <a:srgbClr val="00B050"/>
              </a:solidFill>
            </a:endParaRPr>
          </a:p>
        </p:txBody>
      </p:sp>
    </p:spTree>
    <p:extLst>
      <p:ext uri="{BB962C8B-B14F-4D97-AF65-F5344CB8AC3E}">
        <p14:creationId xmlns:p14="http://schemas.microsoft.com/office/powerpoint/2010/main" xmlns="" val="12165036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14282" y="188640"/>
            <a:ext cx="8698886" cy="6669360"/>
          </a:xfrm>
        </p:spPr>
        <p:txBody>
          <a:bodyPr>
            <a:normAutofit lnSpcReduction="10000"/>
          </a:bodyPr>
          <a:lstStyle/>
          <a:p>
            <a:pPr marL="109728" indent="0">
              <a:buNone/>
            </a:pPr>
            <a:endParaRPr lang="fr-FR" dirty="0"/>
          </a:p>
          <a:p>
            <a:pPr marL="109728" indent="0">
              <a:buFont typeface="Wingdings" pitchFamily="2" charset="2"/>
              <a:buChar char="§"/>
            </a:pPr>
            <a:r>
              <a:rPr lang="fr-FR" u="sng" dirty="0" smtClean="0">
                <a:solidFill>
                  <a:srgbClr val="00B050"/>
                </a:solidFill>
              </a:rPr>
              <a:t>Mélange par trituration:</a:t>
            </a:r>
          </a:p>
          <a:p>
            <a:pPr marL="109728" indent="0">
              <a:buNone/>
            </a:pPr>
            <a:endParaRPr lang="fr-FR" dirty="0" smtClean="0"/>
          </a:p>
          <a:p>
            <a:pPr marL="109728" indent="0">
              <a:buFont typeface="Wingdings" pitchFamily="2" charset="2"/>
              <a:buChar char="§"/>
            </a:pPr>
            <a:r>
              <a:rPr lang="fr-FR" u="sng" dirty="0" smtClean="0">
                <a:solidFill>
                  <a:srgbClr val="00B050"/>
                </a:solidFill>
              </a:rPr>
              <a:t>Mélange par fusion:</a:t>
            </a:r>
          </a:p>
          <a:p>
            <a:pPr>
              <a:buNone/>
            </a:pPr>
            <a:endParaRPr lang="fr-FR" dirty="0"/>
          </a:p>
          <a:p>
            <a:pPr>
              <a:buBlip>
                <a:blip r:embed="rId2"/>
              </a:buBlip>
            </a:pPr>
            <a:r>
              <a:rPr lang="fr-FR" dirty="0" smtClean="0"/>
              <a:t> </a:t>
            </a:r>
            <a:r>
              <a:rPr lang="fr-FR" dirty="0"/>
              <a:t>pour que le malaxage soit plus facile,</a:t>
            </a:r>
          </a:p>
          <a:p>
            <a:pPr>
              <a:buBlip>
                <a:blip r:embed="rId2"/>
              </a:buBlip>
            </a:pPr>
            <a:r>
              <a:rPr lang="fr-FR" dirty="0" smtClean="0"/>
              <a:t> </a:t>
            </a:r>
            <a:r>
              <a:rPr lang="fr-FR" dirty="0"/>
              <a:t>pour pouvoir y dissoudre plus facilement les principes solubles,</a:t>
            </a:r>
          </a:p>
          <a:p>
            <a:pPr>
              <a:buBlip>
                <a:blip r:embed="rId2"/>
              </a:buBlip>
            </a:pPr>
            <a:r>
              <a:rPr lang="fr-FR" dirty="0" smtClean="0"/>
              <a:t> </a:t>
            </a:r>
            <a:r>
              <a:rPr lang="fr-FR" dirty="0"/>
              <a:t>pour améliorer le mélangeage d’excipients de points de fusion très écartés,</a:t>
            </a:r>
          </a:p>
          <a:p>
            <a:pPr marL="109728" indent="0">
              <a:buNone/>
            </a:pPr>
            <a:endParaRPr lang="fr-FR" dirty="0"/>
          </a:p>
          <a:p>
            <a:pPr marL="109728" indent="0">
              <a:buNone/>
            </a:pPr>
            <a:r>
              <a:rPr lang="fr-FR" dirty="0"/>
              <a:t>Dans tous les cas, on malaxe jusqu’à complet refroidissement du mélange sinon on risque une séparation des constituants</a:t>
            </a:r>
            <a:r>
              <a:rPr lang="fr-FR" dirty="0" smtClean="0"/>
              <a:t>.</a:t>
            </a:r>
            <a:endParaRPr lang="fr-FR" dirty="0"/>
          </a:p>
        </p:txBody>
      </p:sp>
    </p:spTree>
    <p:extLst>
      <p:ext uri="{BB962C8B-B14F-4D97-AF65-F5344CB8AC3E}">
        <p14:creationId xmlns:p14="http://schemas.microsoft.com/office/powerpoint/2010/main" xmlns="" val="9902967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244" y="1357298"/>
            <a:ext cx="4464496" cy="2862322"/>
          </a:xfrm>
          <a:prstGeom prst="rect">
            <a:avLst/>
          </a:prstGeom>
          <a:noFill/>
        </p:spPr>
        <p:txBody>
          <a:bodyPr wrap="square" rtlCol="0">
            <a:spAutoFit/>
          </a:bodyPr>
          <a:lstStyle/>
          <a:p>
            <a:pPr marL="285750" indent="-285750">
              <a:buFontTx/>
              <a:buChar char="-"/>
            </a:pPr>
            <a:r>
              <a:rPr lang="fr-FR" sz="2000" b="1" dirty="0" smtClean="0"/>
              <a:t>Fondoir :</a:t>
            </a:r>
          </a:p>
          <a:p>
            <a:r>
              <a:rPr lang="fr-FR" sz="2000" dirty="0" smtClean="0"/>
              <a:t>Cuve a double parois</a:t>
            </a:r>
          </a:p>
          <a:p>
            <a:r>
              <a:rPr lang="fr-FR" sz="2000" dirty="0" smtClean="0"/>
              <a:t>En acier inoxydable </a:t>
            </a:r>
          </a:p>
          <a:p>
            <a:endParaRPr lang="fr-FR" sz="2000" b="1" dirty="0" smtClean="0"/>
          </a:p>
          <a:p>
            <a:pPr marL="285750" indent="-285750">
              <a:buFontTx/>
              <a:buChar char="-"/>
            </a:pPr>
            <a:r>
              <a:rPr lang="fr-FR" sz="2000" b="1" dirty="0" smtClean="0"/>
              <a:t>Mélangeur malaxeur</a:t>
            </a:r>
          </a:p>
          <a:p>
            <a:endParaRPr lang="fr-FR" sz="2000" b="1" dirty="0" smtClean="0"/>
          </a:p>
          <a:p>
            <a:pPr marL="285750" indent="-285750">
              <a:buFontTx/>
              <a:buChar char="-"/>
            </a:pPr>
            <a:endParaRPr lang="fr-FR" sz="2000" b="1" dirty="0" smtClean="0"/>
          </a:p>
          <a:p>
            <a:pPr marL="285750" indent="-285750">
              <a:buFontTx/>
              <a:buChar char="-"/>
            </a:pPr>
            <a:r>
              <a:rPr lang="fr-FR" sz="2000" b="1" dirty="0" smtClean="0"/>
              <a:t>Broyeur colloïdale ou à 3 cylindres ou lisseuse</a:t>
            </a:r>
            <a:endParaRPr lang="fr-FR" sz="2000" b="1" dirty="0"/>
          </a:p>
        </p:txBody>
      </p:sp>
      <p:pic>
        <p:nvPicPr>
          <p:cNvPr id="63489" name="Picture 1"/>
          <p:cNvPicPr>
            <a:picLocks noGrp="1" noChangeAspect="1" noChangeArrowheads="1"/>
          </p:cNvPicPr>
          <p:nvPr>
            <p:ph idx="1"/>
          </p:nvPr>
        </p:nvPicPr>
        <p:blipFill>
          <a:blip r:embed="rId2"/>
          <a:srcRect/>
          <a:stretch>
            <a:fillRect/>
          </a:stretch>
        </p:blipFill>
        <p:spPr bwMode="auto">
          <a:xfrm>
            <a:off x="4453832" y="1214422"/>
            <a:ext cx="4690168" cy="4708525"/>
          </a:xfrm>
          <a:prstGeom prst="rect">
            <a:avLst/>
          </a:prstGeom>
          <a:noFill/>
          <a:ln w="9525">
            <a:noFill/>
            <a:miter lim="800000"/>
            <a:headEnd/>
            <a:tailEnd/>
          </a:ln>
          <a:effectLst/>
        </p:spPr>
      </p:pic>
      <p:sp>
        <p:nvSpPr>
          <p:cNvPr id="7" name="ZoneTexte 6"/>
          <p:cNvSpPr txBox="1"/>
          <p:nvPr/>
        </p:nvSpPr>
        <p:spPr>
          <a:xfrm>
            <a:off x="0" y="714356"/>
            <a:ext cx="3428992" cy="523220"/>
          </a:xfrm>
          <a:prstGeom prst="rect">
            <a:avLst/>
          </a:prstGeom>
          <a:noFill/>
        </p:spPr>
        <p:txBody>
          <a:bodyPr wrap="square" rtlCol="0">
            <a:spAutoFit/>
          </a:bodyPr>
          <a:lstStyle/>
          <a:p>
            <a:pPr>
              <a:buFont typeface="Wingdings" pitchFamily="2" charset="2"/>
              <a:buChar char="q"/>
            </a:pPr>
            <a:r>
              <a:rPr lang="fr-FR" sz="2800" b="1" u="sng" dirty="0" smtClean="0">
                <a:solidFill>
                  <a:schemeClr val="accent2">
                    <a:lumMod val="75000"/>
                  </a:schemeClr>
                </a:solidFill>
              </a:rPr>
              <a:t> Dans l’industrie:</a:t>
            </a:r>
            <a:endParaRPr lang="fr-FR" sz="2800" b="1" dirty="0"/>
          </a:p>
        </p:txBody>
      </p:sp>
    </p:spTree>
    <p:extLst>
      <p:ext uri="{BB962C8B-B14F-4D97-AF65-F5344CB8AC3E}">
        <p14:creationId xmlns:p14="http://schemas.microsoft.com/office/powerpoint/2010/main" xmlns="" val="10000541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3528" y="285728"/>
            <a:ext cx="8229600" cy="5436987"/>
          </a:xfrm>
        </p:spPr>
        <p:txBody>
          <a:bodyPr>
            <a:normAutofit/>
          </a:bodyPr>
          <a:lstStyle/>
          <a:p>
            <a:pPr marL="109728" indent="0">
              <a:buNone/>
            </a:pPr>
            <a:r>
              <a:rPr lang="fr-FR" sz="2400" dirty="0" smtClean="0"/>
              <a:t> </a:t>
            </a:r>
            <a:r>
              <a:rPr lang="fr-FR" sz="2400" b="1" dirty="0" smtClean="0"/>
              <a:t>les </a:t>
            </a:r>
            <a:r>
              <a:rPr lang="fr-FR" sz="2400" b="1" dirty="0"/>
              <a:t>mélangeurs malaxeurs </a:t>
            </a:r>
            <a:r>
              <a:rPr lang="fr-FR" sz="2400" dirty="0"/>
              <a:t>à mouvement planétaire et racloir, munis d’un jeu de fouets de </a:t>
            </a:r>
            <a:r>
              <a:rPr lang="fr-FR" sz="2400" dirty="0" smtClean="0"/>
              <a:t>formes diverses</a:t>
            </a:r>
          </a:p>
          <a:p>
            <a:pPr marL="109728" indent="0">
              <a:buNone/>
            </a:pPr>
            <a:endParaRPr lang="fr-FR" sz="2400" dirty="0" smtClean="0"/>
          </a:p>
          <a:p>
            <a:pPr marL="109728" indent="0">
              <a:buNone/>
            </a:pPr>
            <a:endParaRPr lang="fr-FR" sz="2400" dirty="0" smtClean="0"/>
          </a:p>
          <a:p>
            <a:pPr marL="109728" indent="0">
              <a:buNone/>
            </a:pPr>
            <a:endParaRPr lang="fr-FR" sz="2400" dirty="0" smtClean="0"/>
          </a:p>
          <a:p>
            <a:pPr marL="109728" indent="0">
              <a:buNone/>
            </a:pPr>
            <a:endParaRPr lang="fr-FR" sz="2400" dirty="0" smtClean="0"/>
          </a:p>
          <a:p>
            <a:pPr marL="109728" indent="0">
              <a:buNone/>
            </a:pPr>
            <a:endParaRPr lang="fr-FR" sz="2400" dirty="0" smtClean="0"/>
          </a:p>
          <a:p>
            <a:pPr marL="109728" indent="0">
              <a:buNone/>
            </a:pPr>
            <a:endParaRPr lang="fr-FR" sz="2400" dirty="0" smtClean="0"/>
          </a:p>
          <a:p>
            <a:pPr marL="109728" indent="0">
              <a:buNone/>
            </a:pPr>
            <a:endParaRPr lang="fr-FR" sz="2400" dirty="0"/>
          </a:p>
          <a:p>
            <a:pPr>
              <a:buNone/>
            </a:pPr>
            <a:r>
              <a:rPr lang="fr-FR" dirty="0" smtClean="0"/>
              <a:t>En dehors des mélangeurs malaxeurs, on utilise aussi des mélangeurs à hélices, des agitateurs à turbines…</a:t>
            </a:r>
          </a:p>
          <a:p>
            <a:pPr>
              <a:buNone/>
            </a:pPr>
            <a:endParaRPr lang="fr-FR" dirty="0"/>
          </a:p>
        </p:txBody>
      </p:sp>
      <p:pic>
        <p:nvPicPr>
          <p:cNvPr id="2051" name="Picture 3" descr="C:\Users\HIBA\Pictures\melangeur-planetaire-pour-applications-pharmaceutiques-39327-271086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43570" y="1285860"/>
            <a:ext cx="3268508" cy="2605177"/>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HIBA\Pictures\fouet.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2910" y="1928802"/>
            <a:ext cx="2852124" cy="148133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86182" y="5357826"/>
            <a:ext cx="1524000" cy="1266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a:srcRect/>
          <a:stretch>
            <a:fillRect/>
          </a:stretch>
        </p:blipFill>
        <p:spPr bwMode="auto">
          <a:xfrm>
            <a:off x="3643306" y="1071546"/>
            <a:ext cx="1943100" cy="2905125"/>
          </a:xfrm>
          <a:prstGeom prst="rect">
            <a:avLst/>
          </a:prstGeom>
          <a:noFill/>
          <a:ln w="9525">
            <a:noFill/>
            <a:miter lim="800000"/>
            <a:headEnd/>
            <a:tailEnd/>
          </a:ln>
          <a:effectLst/>
        </p:spPr>
      </p:pic>
    </p:spTree>
    <p:extLst>
      <p:ext uri="{BB962C8B-B14F-4D97-AF65-F5344CB8AC3E}">
        <p14:creationId xmlns:p14="http://schemas.microsoft.com/office/powerpoint/2010/main" xmlns="" val="6711107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71472" y="500042"/>
            <a:ext cx="8229600" cy="6072230"/>
          </a:xfrm>
        </p:spPr>
        <p:txBody>
          <a:bodyPr>
            <a:normAutofit/>
          </a:bodyPr>
          <a:lstStyle/>
          <a:p>
            <a:r>
              <a:rPr lang="fr-FR" dirty="0" smtClean="0"/>
              <a:t>Pour </a:t>
            </a:r>
            <a:r>
              <a:rPr lang="fr-FR" dirty="0"/>
              <a:t>les </a:t>
            </a:r>
            <a:r>
              <a:rPr lang="fr-FR" dirty="0" smtClean="0"/>
              <a:t>crèmes , </a:t>
            </a:r>
            <a:r>
              <a:rPr lang="fr-FR" dirty="0"/>
              <a:t>on a recours soit à l’homogénéisateur à filière, soit au broyeur colloïdal</a:t>
            </a:r>
            <a:r>
              <a:rPr lang="fr-FR" dirty="0" smtClean="0"/>
              <a:t>.</a:t>
            </a:r>
          </a:p>
          <a:p>
            <a:endParaRPr lang="fr-FR" dirty="0" smtClean="0"/>
          </a:p>
          <a:p>
            <a:endParaRPr lang="fr-FR" dirty="0" smtClean="0"/>
          </a:p>
          <a:p>
            <a:endParaRPr lang="fr-FR" dirty="0" smtClean="0"/>
          </a:p>
          <a:p>
            <a:endParaRPr lang="fr-FR" dirty="0" smtClean="0"/>
          </a:p>
          <a:p>
            <a:r>
              <a:rPr lang="fr-FR" dirty="0" smtClean="0"/>
              <a:t>Pour les pommades contenant des poudres, on peut utiliser soit le broyeur colloïdal, soit le broyeur à trois cylindres ou lisseuse. </a:t>
            </a:r>
          </a:p>
          <a:p>
            <a:endParaRPr lang="fr-FR" dirty="0"/>
          </a:p>
          <a:p>
            <a:endParaRPr lang="fr-FR" dirty="0"/>
          </a:p>
        </p:txBody>
      </p:sp>
      <p:pic>
        <p:nvPicPr>
          <p:cNvPr id="1028" name="Picture 4" descr="C:\Users\HIBA\Pictures\broy coll.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29322" y="1714488"/>
            <a:ext cx="1942263" cy="1772816"/>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28728" y="2071678"/>
            <a:ext cx="2838822" cy="1500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srcRect/>
          <a:stretch>
            <a:fillRect/>
          </a:stretch>
        </p:blipFill>
        <p:spPr bwMode="auto">
          <a:xfrm>
            <a:off x="6886575" y="5228658"/>
            <a:ext cx="2043143" cy="1629342"/>
          </a:xfrm>
          <a:prstGeom prst="rect">
            <a:avLst/>
          </a:prstGeom>
          <a:noFill/>
          <a:ln w="9525">
            <a:noFill/>
            <a:miter lim="800000"/>
            <a:headEnd/>
            <a:tailEnd/>
          </a:ln>
          <a:effectLst/>
        </p:spPr>
      </p:pic>
    </p:spTree>
    <p:extLst>
      <p:ext uri="{BB962C8B-B14F-4D97-AF65-F5344CB8AC3E}">
        <p14:creationId xmlns:p14="http://schemas.microsoft.com/office/powerpoint/2010/main" xmlns="" val="24853465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sz="3200" u="sng" dirty="0" smtClean="0">
                <a:solidFill>
                  <a:srgbClr val="FF0000"/>
                </a:solidFill>
                <a:effectLst/>
              </a:rPr>
              <a:t>VII- Conditionnement:</a:t>
            </a:r>
            <a:endParaRPr lang="fr-FR" sz="3200" u="sng" dirty="0">
              <a:solidFill>
                <a:srgbClr val="FF0000"/>
              </a:solidFill>
              <a:effectLst/>
            </a:endParaRPr>
          </a:p>
        </p:txBody>
      </p:sp>
      <p:sp>
        <p:nvSpPr>
          <p:cNvPr id="2" name="Espace réservé du contenu 1"/>
          <p:cNvSpPr>
            <a:spLocks noGrp="1"/>
          </p:cNvSpPr>
          <p:nvPr>
            <p:ph idx="1"/>
          </p:nvPr>
        </p:nvSpPr>
        <p:spPr>
          <a:xfrm>
            <a:off x="285720" y="1600200"/>
            <a:ext cx="8401080" cy="4709160"/>
          </a:xfrm>
        </p:spPr>
        <p:txBody>
          <a:bodyPr>
            <a:normAutofit/>
          </a:bodyPr>
          <a:lstStyle/>
          <a:p>
            <a:pPr>
              <a:buFont typeface="Arial" pitchFamily="34" charset="0"/>
              <a:buChar char="•"/>
            </a:pPr>
            <a:r>
              <a:rPr lang="fr-FR" dirty="0" smtClean="0"/>
              <a:t>les </a:t>
            </a:r>
            <a:r>
              <a:rPr lang="fr-FR" dirty="0"/>
              <a:t>pommades peuvent être </a:t>
            </a:r>
            <a:r>
              <a:rPr lang="fr-FR" dirty="0" smtClean="0"/>
              <a:t>conditionnées:</a:t>
            </a:r>
          </a:p>
          <a:p>
            <a:pPr marL="109728" indent="0">
              <a:buFont typeface="Courier New" pitchFamily="49" charset="0"/>
              <a:buChar char="o"/>
            </a:pPr>
            <a:r>
              <a:rPr lang="fr-FR" dirty="0" smtClean="0"/>
              <a:t> En </a:t>
            </a:r>
            <a:r>
              <a:rPr lang="fr-FR" dirty="0"/>
              <a:t>pots </a:t>
            </a:r>
          </a:p>
          <a:p>
            <a:pPr marL="109728" indent="0">
              <a:buFont typeface="Courier New" pitchFamily="49" charset="0"/>
              <a:buChar char="o"/>
            </a:pPr>
            <a:r>
              <a:rPr lang="fr-FR" dirty="0" smtClean="0"/>
              <a:t> En tubes : </a:t>
            </a:r>
          </a:p>
          <a:p>
            <a:pPr marL="429768" lvl="1" indent="0">
              <a:buFont typeface="Wingdings" pitchFamily="2" charset="2"/>
              <a:buChar char="§"/>
            </a:pPr>
            <a:r>
              <a:rPr lang="fr-FR" sz="2800" dirty="0" smtClean="0"/>
              <a:t>Alu nu ou vernis</a:t>
            </a:r>
          </a:p>
          <a:p>
            <a:pPr marL="429768" lvl="1" indent="0">
              <a:buFont typeface="Wingdings" pitchFamily="2" charset="2"/>
              <a:buChar char="§"/>
            </a:pPr>
            <a:r>
              <a:rPr lang="fr-FR" sz="2800" dirty="0" smtClean="0"/>
              <a:t>Matières plastiques</a:t>
            </a:r>
            <a:endParaRPr lang="fr-FR" sz="2800" dirty="0"/>
          </a:p>
          <a:p>
            <a:pPr marL="109728" indent="0">
              <a:buFont typeface="Arial" pitchFamily="34" charset="0"/>
              <a:buChar char="•"/>
            </a:pPr>
            <a:r>
              <a:rPr lang="fr-FR" dirty="0"/>
              <a:t> </a:t>
            </a:r>
            <a:r>
              <a:rPr lang="fr-FR" dirty="0" smtClean="0"/>
              <a:t>Étiquetage</a:t>
            </a:r>
            <a:endParaRPr lang="fr-FR" dirty="0"/>
          </a:p>
          <a:p>
            <a:endParaRPr lang="fr-FR" dirty="0"/>
          </a:p>
        </p:txBody>
      </p:sp>
      <p:pic>
        <p:nvPicPr>
          <p:cNvPr id="3074" name="Picture 2" descr="C:\Users\HIBA\Pictures\imagesCAS3BHL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00958" y="3571876"/>
            <a:ext cx="1428728" cy="142872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43372" y="2285991"/>
            <a:ext cx="2990852" cy="34778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00958" y="2071678"/>
            <a:ext cx="1473782" cy="12008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ZoneTexte 7"/>
          <p:cNvSpPr txBox="1"/>
          <p:nvPr/>
        </p:nvSpPr>
        <p:spPr>
          <a:xfrm>
            <a:off x="4357686" y="5786454"/>
            <a:ext cx="2714644" cy="646331"/>
          </a:xfrm>
          <a:prstGeom prst="rect">
            <a:avLst/>
          </a:prstGeom>
          <a:noFill/>
        </p:spPr>
        <p:txBody>
          <a:bodyPr wrap="square" rtlCol="0">
            <a:spAutoFit/>
          </a:bodyPr>
          <a:lstStyle/>
          <a:p>
            <a:r>
              <a:rPr lang="fr-FR" dirty="0" smtClean="0"/>
              <a:t>Remplisseuse de produits semi-solides</a:t>
            </a:r>
            <a:endParaRPr lang="fr-FR" dirty="0"/>
          </a:p>
        </p:txBody>
      </p:sp>
    </p:spTree>
    <p:extLst>
      <p:ext uri="{BB962C8B-B14F-4D97-AF65-F5344CB8AC3E}">
        <p14:creationId xmlns:p14="http://schemas.microsoft.com/office/powerpoint/2010/main" xmlns="" val="12551005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sz="3600" u="sng" dirty="0" smtClean="0">
                <a:solidFill>
                  <a:srgbClr val="FF0000"/>
                </a:solidFill>
                <a:effectLst/>
              </a:rPr>
              <a:t>VIII- Contrôles:</a:t>
            </a:r>
            <a:endParaRPr lang="fr-FR" sz="3600" u="sng" dirty="0">
              <a:solidFill>
                <a:srgbClr val="FF0000"/>
              </a:solidFill>
              <a:effectLst/>
            </a:endParaRPr>
          </a:p>
        </p:txBody>
      </p:sp>
      <p:sp>
        <p:nvSpPr>
          <p:cNvPr id="2" name="Espace réservé du contenu 1"/>
          <p:cNvSpPr>
            <a:spLocks noGrp="1"/>
          </p:cNvSpPr>
          <p:nvPr>
            <p:ph idx="1"/>
          </p:nvPr>
        </p:nvSpPr>
        <p:spPr/>
        <p:txBody>
          <a:bodyPr/>
          <a:lstStyle/>
          <a:p>
            <a:pPr>
              <a:buFont typeface="Wingdings" pitchFamily="2" charset="2"/>
              <a:buChar char="§"/>
            </a:pPr>
            <a:r>
              <a:rPr lang="fr-FR" dirty="0" smtClean="0"/>
              <a:t>Caractères organoleptiques</a:t>
            </a:r>
          </a:p>
          <a:p>
            <a:pPr>
              <a:buFont typeface="Wingdings" pitchFamily="2" charset="2"/>
              <a:buChar char="§"/>
            </a:pPr>
            <a:r>
              <a:rPr lang="fr-FR" dirty="0" smtClean="0"/>
              <a:t>Homogénéité</a:t>
            </a:r>
          </a:p>
          <a:p>
            <a:pPr>
              <a:buFont typeface="Wingdings" pitchFamily="2" charset="2"/>
              <a:buChar char="§"/>
            </a:pPr>
            <a:r>
              <a:rPr lang="fr-FR" dirty="0" smtClean="0"/>
              <a:t>Consistance</a:t>
            </a:r>
          </a:p>
          <a:p>
            <a:pPr>
              <a:buFont typeface="Wingdings" pitchFamily="2" charset="2"/>
              <a:buChar char="§"/>
            </a:pPr>
            <a:r>
              <a:rPr lang="fr-FR" dirty="0" smtClean="0"/>
              <a:t>pH</a:t>
            </a:r>
          </a:p>
          <a:p>
            <a:pPr>
              <a:buFont typeface="Wingdings" pitchFamily="2" charset="2"/>
              <a:buChar char="§"/>
            </a:pPr>
            <a:r>
              <a:rPr lang="fr-FR" dirty="0" smtClean="0"/>
              <a:t>Essais microbiologiques.</a:t>
            </a:r>
          </a:p>
          <a:p>
            <a:endParaRPr lang="fr-FR" dirty="0" smtClean="0"/>
          </a:p>
          <a:p>
            <a:endParaRPr lang="fr-FR" dirty="0"/>
          </a:p>
        </p:txBody>
      </p:sp>
    </p:spTree>
    <p:extLst>
      <p:ext uri="{BB962C8B-B14F-4D97-AF65-F5344CB8AC3E}">
        <p14:creationId xmlns:p14="http://schemas.microsoft.com/office/powerpoint/2010/main" xmlns="" val="8297804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229600" cy="5595004"/>
          </a:xfrm>
        </p:spPr>
        <p:txBody>
          <a:bodyPr/>
          <a:lstStyle/>
          <a:p>
            <a:pPr lvl="0" algn="just">
              <a:buFont typeface="Wingdings" pitchFamily="2" charset="2"/>
              <a:buChar char="v"/>
            </a:pPr>
            <a:r>
              <a:rPr lang="fr-FR" b="1" u="sng" dirty="0" smtClean="0">
                <a:solidFill>
                  <a:schemeClr val="bg2">
                    <a:lumMod val="50000"/>
                  </a:schemeClr>
                </a:solidFill>
                <a:latin typeface="Comic Sans MS" pitchFamily="66" charset="0"/>
              </a:rPr>
              <a:t>Caractères organoleptiques :</a:t>
            </a:r>
            <a:endParaRPr lang="fr-FR" b="1" dirty="0" smtClean="0">
              <a:solidFill>
                <a:schemeClr val="bg2">
                  <a:lumMod val="50000"/>
                </a:schemeClr>
              </a:solidFill>
              <a:latin typeface="Comic Sans MS" pitchFamily="66" charset="0"/>
            </a:endParaRPr>
          </a:p>
          <a:p>
            <a:pPr algn="just">
              <a:buFont typeface="Wingdings" pitchFamily="2" charset="2"/>
              <a:buChar char="§"/>
            </a:pPr>
            <a:r>
              <a:rPr lang="fr-FR" dirty="0" smtClean="0"/>
              <a:t>Caractères visuels : aspect, consistance, homogénéité d’aspect.</a:t>
            </a:r>
          </a:p>
          <a:p>
            <a:pPr algn="just">
              <a:buFont typeface="Wingdings" pitchFamily="2" charset="2"/>
              <a:buChar char="§"/>
            </a:pPr>
            <a:r>
              <a:rPr lang="fr-FR" dirty="0" smtClean="0"/>
              <a:t>Caractères olfactifs : odeur.</a:t>
            </a:r>
          </a:p>
          <a:p>
            <a:pPr algn="just">
              <a:buFont typeface="Wingdings" pitchFamily="2" charset="2"/>
              <a:buChar char="§"/>
            </a:pPr>
            <a:r>
              <a:rPr lang="fr-FR" dirty="0" smtClean="0"/>
              <a:t>Caractères tactiles : sensation au toucher</a:t>
            </a:r>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dirty="0" smtClean="0"/>
              <a:t>Toute </a:t>
            </a:r>
            <a:r>
              <a:rPr lang="fr-FR" dirty="0"/>
              <a:t>pommade résulte d’une opération de mélange dont l’efficacité doit être </a:t>
            </a:r>
            <a:r>
              <a:rPr lang="fr-FR" dirty="0" smtClean="0"/>
              <a:t>vérifiée:</a:t>
            </a:r>
          </a:p>
          <a:p>
            <a:pPr marL="109728" indent="0">
              <a:buNone/>
            </a:pPr>
            <a:endParaRPr lang="fr-FR" dirty="0" smtClean="0"/>
          </a:p>
          <a:p>
            <a:pPr>
              <a:buFontTx/>
              <a:buChar char="-"/>
            </a:pPr>
            <a:r>
              <a:rPr lang="fr-FR" dirty="0"/>
              <a:t>Le dosage du principe actif </a:t>
            </a:r>
          </a:p>
          <a:p>
            <a:pPr>
              <a:buFontTx/>
              <a:buChar char="-"/>
            </a:pPr>
            <a:r>
              <a:rPr lang="fr-FR" dirty="0" smtClean="0"/>
              <a:t>Taille </a:t>
            </a:r>
            <a:r>
              <a:rPr lang="fr-FR" dirty="0"/>
              <a:t>des particules</a:t>
            </a:r>
          </a:p>
          <a:p>
            <a:pPr>
              <a:buFontTx/>
              <a:buChar char="-"/>
            </a:pPr>
            <a:endParaRPr lang="fr-FR" dirty="0" smtClean="0"/>
          </a:p>
          <a:p>
            <a:pPr>
              <a:buFontTx/>
              <a:buChar char="-"/>
            </a:pPr>
            <a:endParaRPr lang="fr-FR" dirty="0"/>
          </a:p>
          <a:p>
            <a:endParaRPr lang="fr-FR" dirty="0"/>
          </a:p>
        </p:txBody>
      </p:sp>
      <p:sp>
        <p:nvSpPr>
          <p:cNvPr id="4" name="ZoneTexte 3"/>
          <p:cNvSpPr txBox="1"/>
          <p:nvPr/>
        </p:nvSpPr>
        <p:spPr>
          <a:xfrm>
            <a:off x="785786" y="571480"/>
            <a:ext cx="6643734" cy="584775"/>
          </a:xfrm>
          <a:prstGeom prst="rect">
            <a:avLst/>
          </a:prstGeom>
          <a:noFill/>
        </p:spPr>
        <p:txBody>
          <a:bodyPr wrap="square" rtlCol="0">
            <a:spAutoFit/>
          </a:bodyPr>
          <a:lstStyle/>
          <a:p>
            <a:pPr>
              <a:buFont typeface="Wingdings" pitchFamily="2" charset="2"/>
              <a:buChar char="v"/>
            </a:pPr>
            <a:r>
              <a:rPr lang="fr-FR" sz="3200" b="1" u="sng" dirty="0" smtClean="0">
                <a:solidFill>
                  <a:srgbClr val="0070C0"/>
                </a:solidFill>
                <a:latin typeface="Comic Sans MS" pitchFamily="66" charset="0"/>
              </a:rPr>
              <a:t>Homogénéité :</a:t>
            </a:r>
            <a:endParaRPr lang="fr-FR" sz="3200" b="1" dirty="0">
              <a:latin typeface="Comic Sans MS" pitchFamily="66" charset="0"/>
            </a:endParaRPr>
          </a:p>
        </p:txBody>
      </p:sp>
    </p:spTree>
    <p:extLst>
      <p:ext uri="{BB962C8B-B14F-4D97-AF65-F5344CB8AC3E}">
        <p14:creationId xmlns:p14="http://schemas.microsoft.com/office/powerpoint/2010/main" xmlns="" val="20978391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buFont typeface="Wingdings" pitchFamily="2" charset="2"/>
              <a:buChar char="v"/>
            </a:pPr>
            <a:r>
              <a:rPr lang="fr-FR" sz="2800" u="sng" dirty="0">
                <a:solidFill>
                  <a:schemeClr val="bg2">
                    <a:lumMod val="50000"/>
                  </a:schemeClr>
                </a:solidFill>
                <a:effectLst/>
                <a:latin typeface="Comic Sans MS" pitchFamily="66" charset="0"/>
              </a:rPr>
              <a:t>Détermination de la consistance </a:t>
            </a:r>
            <a:endParaRPr lang="fr-FR" sz="2800" u="sng" dirty="0">
              <a:solidFill>
                <a:srgbClr val="0070C0"/>
              </a:solidFill>
              <a:effectLst/>
              <a:latin typeface="Comic Sans MS" pitchFamily="66" charset="0"/>
            </a:endParaRPr>
          </a:p>
        </p:txBody>
      </p:sp>
      <p:sp>
        <p:nvSpPr>
          <p:cNvPr id="2" name="Espace réservé du contenu 1"/>
          <p:cNvSpPr>
            <a:spLocks noGrp="1"/>
          </p:cNvSpPr>
          <p:nvPr>
            <p:ph idx="1"/>
          </p:nvPr>
        </p:nvSpPr>
        <p:spPr/>
        <p:txBody>
          <a:bodyPr>
            <a:normAutofit/>
          </a:bodyPr>
          <a:lstStyle/>
          <a:p>
            <a:pPr marL="109728" indent="0">
              <a:buNone/>
            </a:pPr>
            <a:endParaRPr lang="fr-FR" dirty="0"/>
          </a:p>
          <a:p>
            <a:pPr marL="109728" indent="0">
              <a:buNone/>
            </a:pPr>
            <a:r>
              <a:rPr lang="fr-FR" dirty="0"/>
              <a:t>L</a:t>
            </a:r>
            <a:r>
              <a:rPr lang="fr-FR" dirty="0" smtClean="0"/>
              <a:t>es </a:t>
            </a:r>
            <a:r>
              <a:rPr lang="fr-FR" dirty="0"/>
              <a:t>essais envisageables :</a:t>
            </a:r>
          </a:p>
          <a:p>
            <a:pPr marL="109728" indent="0">
              <a:buNone/>
            </a:pPr>
            <a:endParaRPr lang="fr-FR" dirty="0"/>
          </a:p>
          <a:p>
            <a:pPr marL="109728" indent="0">
              <a:buNone/>
            </a:pPr>
            <a:r>
              <a:rPr lang="fr-FR" dirty="0" smtClean="0"/>
              <a:t>- </a:t>
            </a:r>
            <a:r>
              <a:rPr lang="fr-FR" dirty="0"/>
              <a:t>V</a:t>
            </a:r>
            <a:r>
              <a:rPr lang="fr-FR" dirty="0" smtClean="0"/>
              <a:t>iscosité :    </a:t>
            </a:r>
            <a:endParaRPr lang="fr-FR" dirty="0"/>
          </a:p>
          <a:p>
            <a:pPr marL="109728" indent="0">
              <a:buNone/>
            </a:pPr>
            <a:r>
              <a:rPr lang="fr-FR" dirty="0" smtClean="0"/>
              <a:t>- Dureté </a:t>
            </a:r>
            <a:r>
              <a:rPr lang="fr-FR" dirty="0"/>
              <a:t>: </a:t>
            </a:r>
          </a:p>
          <a:p>
            <a:pPr marL="109728" indent="0">
              <a:buNone/>
            </a:pPr>
            <a:r>
              <a:rPr lang="fr-FR" dirty="0" smtClean="0"/>
              <a:t>- Force </a:t>
            </a:r>
            <a:r>
              <a:rPr lang="fr-FR" dirty="0"/>
              <a:t>d’extrusion </a:t>
            </a:r>
          </a:p>
          <a:p>
            <a:pPr marL="109728" indent="0">
              <a:buNone/>
            </a:pPr>
            <a:r>
              <a:rPr lang="fr-FR" dirty="0" smtClean="0"/>
              <a:t>- Capacité </a:t>
            </a:r>
            <a:r>
              <a:rPr lang="fr-FR" dirty="0"/>
              <a:t>d’étalement </a:t>
            </a:r>
            <a:endParaRPr lang="fr-FR" dirty="0" smtClean="0"/>
          </a:p>
          <a:p>
            <a:pPr marL="109728" indent="0">
              <a:buNone/>
            </a:pPr>
            <a:r>
              <a:rPr lang="fr-FR" dirty="0" smtClean="0"/>
              <a:t>- Pouvoir </a:t>
            </a:r>
            <a:r>
              <a:rPr lang="fr-FR" dirty="0"/>
              <a:t>d’adhésion </a:t>
            </a:r>
          </a:p>
        </p:txBody>
      </p:sp>
    </p:spTree>
    <p:extLst>
      <p:ext uri="{BB962C8B-B14F-4D97-AF65-F5344CB8AC3E}">
        <p14:creationId xmlns:p14="http://schemas.microsoft.com/office/powerpoint/2010/main" xmlns="" val="26259971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57158" y="928670"/>
            <a:ext cx="8229600" cy="4709160"/>
          </a:xfrm>
        </p:spPr>
        <p:txBody>
          <a:bodyPr>
            <a:normAutofit/>
          </a:bodyPr>
          <a:lstStyle/>
          <a:p>
            <a:pPr>
              <a:buFontTx/>
              <a:buChar char="-"/>
            </a:pPr>
            <a:r>
              <a:rPr lang="fr-FR" b="1" dirty="0" smtClean="0">
                <a:solidFill>
                  <a:srgbClr val="00B050"/>
                </a:solidFill>
              </a:rPr>
              <a:t>viscosité </a:t>
            </a:r>
            <a:r>
              <a:rPr lang="fr-FR" b="1" dirty="0">
                <a:solidFill>
                  <a:srgbClr val="00B050"/>
                </a:solidFill>
              </a:rPr>
              <a:t>: </a:t>
            </a:r>
            <a:endParaRPr lang="fr-FR" b="1" dirty="0" smtClean="0">
              <a:solidFill>
                <a:srgbClr val="00B050"/>
              </a:solidFill>
            </a:endParaRPr>
          </a:p>
          <a:p>
            <a:pPr marL="109728" indent="0">
              <a:buNone/>
            </a:pPr>
            <a:r>
              <a:rPr lang="fr-FR" dirty="0" smtClean="0"/>
              <a:t>viscosimètres à </a:t>
            </a:r>
            <a:r>
              <a:rPr lang="fr-FR" dirty="0"/>
              <a:t>écoulement</a:t>
            </a:r>
            <a:r>
              <a:rPr lang="fr-FR" dirty="0" smtClean="0"/>
              <a:t>,</a:t>
            </a:r>
          </a:p>
          <a:p>
            <a:pPr marL="109728" indent="0">
              <a:buNone/>
            </a:pPr>
            <a:r>
              <a:rPr lang="fr-FR" dirty="0" smtClean="0"/>
              <a:t>à </a:t>
            </a:r>
            <a:r>
              <a:rPr lang="fr-FR" dirty="0"/>
              <a:t>mobile tournant, etc</a:t>
            </a:r>
            <a:r>
              <a:rPr lang="fr-FR" dirty="0" smtClean="0"/>
              <a:t>.</a:t>
            </a:r>
          </a:p>
          <a:p>
            <a:pPr marL="109728" indent="0">
              <a:buNone/>
            </a:pPr>
            <a:endParaRPr lang="fr-FR" dirty="0" smtClean="0"/>
          </a:p>
          <a:p>
            <a:pPr marL="109728" indent="0">
              <a:buNone/>
            </a:pPr>
            <a:endParaRPr lang="fr-FR" dirty="0"/>
          </a:p>
          <a:p>
            <a:pPr>
              <a:buFontTx/>
              <a:buChar char="-"/>
            </a:pPr>
            <a:r>
              <a:rPr lang="fr-FR" b="1" dirty="0" smtClean="0">
                <a:solidFill>
                  <a:srgbClr val="00B050"/>
                </a:solidFill>
              </a:rPr>
              <a:t>Dureté :</a:t>
            </a:r>
          </a:p>
          <a:p>
            <a:pPr marL="109728" indent="0">
              <a:buNone/>
            </a:pPr>
            <a:r>
              <a:rPr lang="fr-FR" dirty="0" smtClean="0"/>
              <a:t>Pénétromètre: mesure l’enfoncement</a:t>
            </a:r>
          </a:p>
          <a:p>
            <a:pPr marL="109728" indent="0">
              <a:buNone/>
            </a:pPr>
            <a:r>
              <a:rPr lang="fr-FR" dirty="0" smtClean="0"/>
              <a:t>d’un mobile dans le produit dans des</a:t>
            </a:r>
          </a:p>
          <a:p>
            <a:pPr marL="109728" indent="0">
              <a:buNone/>
            </a:pPr>
            <a:r>
              <a:rPr lang="fr-FR" dirty="0" smtClean="0"/>
              <a:t> conditions bien déterminées.</a:t>
            </a:r>
          </a:p>
          <a:p>
            <a:pPr marL="109728" indent="0">
              <a:buNone/>
            </a:pPr>
            <a:endParaRPr lang="fr-FR"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72330" y="500042"/>
            <a:ext cx="1810792" cy="3072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72330" y="3974822"/>
            <a:ext cx="2071670" cy="28831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84075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14282" y="620688"/>
            <a:ext cx="6215106" cy="5386603"/>
          </a:xfrm>
        </p:spPr>
        <p:txBody>
          <a:bodyPr>
            <a:noAutofit/>
          </a:bodyPr>
          <a:lstStyle/>
          <a:p>
            <a:pPr marL="109728" indent="0">
              <a:buNone/>
            </a:pPr>
            <a:r>
              <a:rPr lang="fr-FR" sz="3200" b="1" u="sng" dirty="0" smtClean="0">
                <a:solidFill>
                  <a:schemeClr val="accent4"/>
                </a:solidFill>
              </a:rPr>
              <a:t>Objectifs recherchés:</a:t>
            </a:r>
          </a:p>
          <a:p>
            <a:pPr marL="109728" indent="0">
              <a:buNone/>
            </a:pPr>
            <a:endParaRPr lang="fr-FR" sz="3200" b="1" u="sng" dirty="0" smtClean="0">
              <a:solidFill>
                <a:schemeClr val="accent4"/>
              </a:solidFill>
            </a:endParaRPr>
          </a:p>
          <a:p>
            <a:pPr>
              <a:buFont typeface="Wingdings" pitchFamily="2" charset="2"/>
              <a:buChar char="Ø"/>
            </a:pPr>
            <a:r>
              <a:rPr lang="fr-FR" sz="3200" b="1" dirty="0" smtClean="0">
                <a:solidFill>
                  <a:schemeClr val="accent6">
                    <a:lumMod val="50000"/>
                  </a:schemeClr>
                </a:solidFill>
              </a:rPr>
              <a:t>Action locale, superficielle</a:t>
            </a:r>
            <a:r>
              <a:rPr lang="fr-FR" sz="3200" dirty="0" smtClean="0"/>
              <a:t>: ex anesthésique local</a:t>
            </a:r>
          </a:p>
          <a:p>
            <a:pPr>
              <a:buFont typeface="Wingdings" pitchFamily="2" charset="2"/>
              <a:buChar char="Ø"/>
            </a:pPr>
            <a:endParaRPr lang="fr-FR" sz="3200" dirty="0" smtClean="0"/>
          </a:p>
          <a:p>
            <a:pPr>
              <a:buFont typeface="Wingdings" pitchFamily="2" charset="2"/>
              <a:buChar char="Ø"/>
            </a:pPr>
            <a:r>
              <a:rPr lang="fr-FR" sz="3200" b="1" dirty="0" smtClean="0">
                <a:solidFill>
                  <a:schemeClr val="accent6">
                    <a:lumMod val="50000"/>
                  </a:schemeClr>
                </a:solidFill>
              </a:rPr>
              <a:t>Action profonde</a:t>
            </a:r>
            <a:r>
              <a:rPr lang="fr-FR" sz="3200" dirty="0" smtClean="0">
                <a:solidFill>
                  <a:schemeClr val="accent6">
                    <a:lumMod val="50000"/>
                  </a:schemeClr>
                </a:solidFill>
              </a:rPr>
              <a:t>:</a:t>
            </a:r>
            <a:r>
              <a:rPr lang="fr-FR" sz="3200" dirty="0" smtClean="0"/>
              <a:t> ex anti-inflammatoire</a:t>
            </a:r>
          </a:p>
          <a:p>
            <a:pPr>
              <a:buFont typeface="Wingdings" pitchFamily="2" charset="2"/>
              <a:buChar char="Ø"/>
            </a:pPr>
            <a:endParaRPr lang="fr-FR" sz="3200" b="1" dirty="0"/>
          </a:p>
          <a:p>
            <a:pPr>
              <a:buFont typeface="Wingdings" pitchFamily="2" charset="2"/>
              <a:buChar char="Ø"/>
            </a:pPr>
            <a:r>
              <a:rPr lang="fr-FR" sz="3200" b="1" dirty="0" smtClean="0">
                <a:solidFill>
                  <a:schemeClr val="accent6">
                    <a:lumMod val="50000"/>
                  </a:schemeClr>
                </a:solidFill>
              </a:rPr>
              <a:t>Action systémique ou générale</a:t>
            </a:r>
            <a:r>
              <a:rPr lang="fr-FR" sz="3200" dirty="0" smtClean="0"/>
              <a:t>: ex anti angor</a:t>
            </a:r>
            <a:endParaRPr lang="fr-FR" sz="3200" dirty="0"/>
          </a:p>
        </p:txBody>
      </p:sp>
      <p:pic>
        <p:nvPicPr>
          <p:cNvPr id="3" name="Picture 2"/>
          <p:cNvPicPr>
            <a:picLocks noChangeAspect="1" noChangeArrowheads="1"/>
          </p:cNvPicPr>
          <p:nvPr/>
        </p:nvPicPr>
        <p:blipFill>
          <a:blip r:embed="rId2"/>
          <a:srcRect/>
          <a:stretch>
            <a:fillRect/>
          </a:stretch>
        </p:blipFill>
        <p:spPr bwMode="auto">
          <a:xfrm>
            <a:off x="6448425" y="0"/>
            <a:ext cx="2695575" cy="3352800"/>
          </a:xfrm>
          <a:prstGeom prst="rect">
            <a:avLst/>
          </a:prstGeom>
          <a:noFill/>
          <a:ln w="9525">
            <a:noFill/>
            <a:miter lim="800000"/>
            <a:headEnd/>
            <a:tailEnd/>
          </a:ln>
          <a:effectLst/>
        </p:spPr>
      </p:pic>
    </p:spTree>
    <p:extLst>
      <p:ext uri="{BB962C8B-B14F-4D97-AF65-F5344CB8AC3E}">
        <p14:creationId xmlns:p14="http://schemas.microsoft.com/office/powerpoint/2010/main" xmlns="" val="41539597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428604"/>
            <a:ext cx="8229600" cy="5880756"/>
          </a:xfrm>
        </p:spPr>
        <p:txBody>
          <a:bodyPr>
            <a:normAutofit/>
          </a:bodyPr>
          <a:lstStyle/>
          <a:p>
            <a:pPr>
              <a:buNone/>
            </a:pPr>
            <a:r>
              <a:rPr lang="fr-FR" b="1" dirty="0" smtClean="0">
                <a:solidFill>
                  <a:srgbClr val="00B050"/>
                </a:solidFill>
              </a:rPr>
              <a:t>- Force </a:t>
            </a:r>
            <a:r>
              <a:rPr lang="fr-FR" b="1" dirty="0">
                <a:solidFill>
                  <a:srgbClr val="00B050"/>
                </a:solidFill>
              </a:rPr>
              <a:t>d’extrusion </a:t>
            </a:r>
            <a:r>
              <a:rPr lang="fr-FR" b="1" i="1" dirty="0">
                <a:solidFill>
                  <a:srgbClr val="00B050"/>
                </a:solidFill>
              </a:rPr>
              <a:t>:  </a:t>
            </a:r>
            <a:endParaRPr lang="fr-FR" b="1" i="1" dirty="0" smtClean="0">
              <a:solidFill>
                <a:srgbClr val="00B050"/>
              </a:solidFill>
            </a:endParaRPr>
          </a:p>
          <a:p>
            <a:pPr marL="109728" indent="0">
              <a:buNone/>
            </a:pPr>
            <a:r>
              <a:rPr lang="fr-FR" b="1" i="1" dirty="0" smtClean="0"/>
              <a:t> </a:t>
            </a:r>
            <a:r>
              <a:rPr lang="fr-FR" i="1" dirty="0"/>
              <a:t>mesure de la force </a:t>
            </a:r>
            <a:r>
              <a:rPr lang="fr-FR" dirty="0"/>
              <a:t>nécessaire pour expulser une quantité déterminée de pommade à partir d’un tube ;</a:t>
            </a:r>
          </a:p>
          <a:p>
            <a:pPr>
              <a:buNone/>
            </a:pPr>
            <a:r>
              <a:rPr lang="fr-FR" b="1" dirty="0" smtClean="0">
                <a:solidFill>
                  <a:srgbClr val="00B050"/>
                </a:solidFill>
              </a:rPr>
              <a:t>- Capacité </a:t>
            </a:r>
            <a:r>
              <a:rPr lang="fr-FR" b="1" dirty="0">
                <a:solidFill>
                  <a:srgbClr val="00B050"/>
                </a:solidFill>
              </a:rPr>
              <a:t>d’étalement </a:t>
            </a:r>
            <a:r>
              <a:rPr lang="fr-FR" b="1" dirty="0"/>
              <a:t>:  </a:t>
            </a:r>
            <a:endParaRPr lang="fr-FR" b="1" dirty="0" smtClean="0"/>
          </a:p>
          <a:p>
            <a:pPr marL="109728" indent="0">
              <a:buNone/>
            </a:pPr>
            <a:r>
              <a:rPr lang="fr-FR" b="1" dirty="0" smtClean="0"/>
              <a:t> </a:t>
            </a:r>
            <a:r>
              <a:rPr lang="fr-FR" dirty="0"/>
              <a:t>mesure de la surface d’étalement sous l’action d’une force déterminée ;</a:t>
            </a:r>
          </a:p>
          <a:p>
            <a:pPr>
              <a:buNone/>
            </a:pPr>
            <a:r>
              <a:rPr lang="fr-FR" b="1" dirty="0" smtClean="0">
                <a:solidFill>
                  <a:srgbClr val="00B050"/>
                </a:solidFill>
              </a:rPr>
              <a:t>- Pouvoir </a:t>
            </a:r>
            <a:r>
              <a:rPr lang="fr-FR" b="1" dirty="0">
                <a:solidFill>
                  <a:srgbClr val="00B050"/>
                </a:solidFill>
              </a:rPr>
              <a:t>d’adhésion : </a:t>
            </a:r>
            <a:endParaRPr lang="fr-FR" b="1" dirty="0" smtClean="0">
              <a:solidFill>
                <a:srgbClr val="00B050"/>
              </a:solidFill>
            </a:endParaRPr>
          </a:p>
          <a:p>
            <a:pPr marL="109728" indent="0">
              <a:buNone/>
            </a:pPr>
            <a:r>
              <a:rPr lang="fr-FR" dirty="0" smtClean="0"/>
              <a:t>mesure </a:t>
            </a:r>
            <a:r>
              <a:rPr lang="fr-FR" dirty="0"/>
              <a:t>du temps </a:t>
            </a:r>
            <a:r>
              <a:rPr lang="fr-FR" dirty="0" smtClean="0"/>
              <a:t>nécessaire </a:t>
            </a:r>
            <a:r>
              <a:rPr lang="fr-FR" dirty="0"/>
              <a:t>pour séparer deux surfaces solides enduites de pommade à l’aide d’un poids donné.</a:t>
            </a:r>
          </a:p>
          <a:p>
            <a:endParaRPr lang="fr-FR" dirty="0"/>
          </a:p>
          <a:p>
            <a:endParaRPr lang="fr-FR" dirty="0"/>
          </a:p>
        </p:txBody>
      </p:sp>
    </p:spTree>
    <p:extLst>
      <p:ext uri="{BB962C8B-B14F-4D97-AF65-F5344CB8AC3E}">
        <p14:creationId xmlns:p14="http://schemas.microsoft.com/office/powerpoint/2010/main" xmlns="" val="9805853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buFont typeface="Wingdings" pitchFamily="2" charset="2"/>
              <a:buChar char="v"/>
            </a:pPr>
            <a:r>
              <a:rPr lang="fr-FR" sz="3200" u="sng" dirty="0" smtClean="0">
                <a:solidFill>
                  <a:srgbClr val="0070C0"/>
                </a:solidFill>
                <a:latin typeface="Comic Sans MS" pitchFamily="66" charset="0"/>
              </a:rPr>
              <a:t> pH :</a:t>
            </a:r>
            <a:endParaRPr lang="fr-FR" sz="3200" u="sng" dirty="0">
              <a:solidFill>
                <a:srgbClr val="0070C0"/>
              </a:solidFill>
              <a:latin typeface="Comic Sans MS" pitchFamily="66" charset="0"/>
            </a:endParaRPr>
          </a:p>
        </p:txBody>
      </p:sp>
      <p:sp>
        <p:nvSpPr>
          <p:cNvPr id="2" name="Espace réservé du contenu 1"/>
          <p:cNvSpPr>
            <a:spLocks noGrp="1"/>
          </p:cNvSpPr>
          <p:nvPr>
            <p:ph idx="1"/>
          </p:nvPr>
        </p:nvSpPr>
        <p:spPr/>
        <p:txBody>
          <a:bodyPr>
            <a:normAutofit/>
          </a:bodyPr>
          <a:lstStyle/>
          <a:p>
            <a:endParaRPr lang="fr-FR" dirty="0"/>
          </a:p>
          <a:p>
            <a:r>
              <a:rPr lang="fr-FR" dirty="0"/>
              <a:t>Le pH d’une pommade est intéressant à connaître car il peut avoir des influences </a:t>
            </a:r>
            <a:r>
              <a:rPr lang="fr-FR" dirty="0" smtClean="0"/>
              <a:t>sur:</a:t>
            </a:r>
          </a:p>
          <a:p>
            <a:pPr>
              <a:buFont typeface="Arial" pitchFamily="34" charset="0"/>
              <a:buChar char="•"/>
            </a:pPr>
            <a:r>
              <a:rPr lang="fr-FR" dirty="0" smtClean="0"/>
              <a:t> </a:t>
            </a:r>
            <a:r>
              <a:rPr lang="fr-FR" dirty="0"/>
              <a:t>la stabilité des principes actifs</a:t>
            </a:r>
            <a:r>
              <a:rPr lang="fr-FR" dirty="0" smtClean="0"/>
              <a:t>,</a:t>
            </a:r>
          </a:p>
          <a:p>
            <a:pPr>
              <a:buFont typeface="Arial" pitchFamily="34" charset="0"/>
              <a:buChar char="•"/>
            </a:pPr>
            <a:r>
              <a:rPr lang="fr-FR" dirty="0" smtClean="0"/>
              <a:t> </a:t>
            </a:r>
            <a:r>
              <a:rPr lang="fr-FR" dirty="0"/>
              <a:t>la compatibilité avec les excipients, </a:t>
            </a:r>
            <a:endParaRPr lang="fr-FR" dirty="0" smtClean="0"/>
          </a:p>
          <a:p>
            <a:pPr>
              <a:buFont typeface="Arial" pitchFamily="34" charset="0"/>
              <a:buChar char="•"/>
            </a:pPr>
            <a:r>
              <a:rPr lang="fr-FR" dirty="0" smtClean="0"/>
              <a:t> </a:t>
            </a:r>
            <a:r>
              <a:rPr lang="fr-FR" dirty="0"/>
              <a:t>l’activité des </a:t>
            </a:r>
            <a:r>
              <a:rPr lang="fr-FR" dirty="0" smtClean="0"/>
              <a:t>conservateurs,</a:t>
            </a:r>
          </a:p>
          <a:p>
            <a:pPr>
              <a:buFont typeface="Arial" pitchFamily="34" charset="0"/>
              <a:buChar char="•"/>
            </a:pPr>
            <a:r>
              <a:rPr lang="fr-FR" dirty="0" smtClean="0"/>
              <a:t>le </a:t>
            </a:r>
            <a:r>
              <a:rPr lang="fr-FR" dirty="0"/>
              <a:t>pH de la peau qu’il peut modifier.</a:t>
            </a:r>
          </a:p>
          <a:p>
            <a:pPr>
              <a:buFont typeface="Arial" pitchFamily="34" charset="0"/>
              <a:buChar char="•"/>
            </a:pPr>
            <a:endParaRPr lang="fr-FR" dirty="0"/>
          </a:p>
        </p:txBody>
      </p:sp>
    </p:spTree>
    <p:extLst>
      <p:ext uri="{BB962C8B-B14F-4D97-AF65-F5344CB8AC3E}">
        <p14:creationId xmlns:p14="http://schemas.microsoft.com/office/powerpoint/2010/main" xmlns="" val="9140112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buFont typeface="Wingdings" pitchFamily="2" charset="2"/>
              <a:buChar char="v"/>
            </a:pPr>
            <a:r>
              <a:rPr lang="fr-FR" sz="3200" u="sng" dirty="0" smtClean="0">
                <a:solidFill>
                  <a:srgbClr val="0070C0"/>
                </a:solidFill>
                <a:latin typeface="Comic Sans MS" pitchFamily="66" charset="0"/>
              </a:rPr>
              <a:t>Essais de propretés et de stérilité :</a:t>
            </a:r>
            <a:endParaRPr lang="fr-FR" sz="3200" u="sng" dirty="0">
              <a:solidFill>
                <a:srgbClr val="0070C0"/>
              </a:solidFill>
              <a:latin typeface="Comic Sans MS" pitchFamily="66" charset="0"/>
            </a:endParaRPr>
          </a:p>
        </p:txBody>
      </p:sp>
      <p:sp>
        <p:nvSpPr>
          <p:cNvPr id="2" name="Espace réservé du contenu 1"/>
          <p:cNvSpPr>
            <a:spLocks noGrp="1"/>
          </p:cNvSpPr>
          <p:nvPr>
            <p:ph idx="1"/>
          </p:nvPr>
        </p:nvSpPr>
        <p:spPr/>
        <p:txBody>
          <a:bodyPr>
            <a:normAutofit lnSpcReduction="10000"/>
          </a:bodyPr>
          <a:lstStyle/>
          <a:p>
            <a:pPr marL="109728" indent="0">
              <a:buNone/>
            </a:pPr>
            <a:r>
              <a:rPr lang="fr-FR" dirty="0" smtClean="0"/>
              <a:t>Pour les pommades aqueuses non stériles, la qualité microbiologique des fabrications et l’efficacité des conservateurs antimicrobiens doivent être vérifiées.</a:t>
            </a:r>
          </a:p>
          <a:p>
            <a:pPr marL="109728" indent="0">
              <a:buNone/>
            </a:pPr>
            <a:endParaRPr lang="fr-FR" dirty="0"/>
          </a:p>
          <a:p>
            <a:r>
              <a:rPr lang="fr-FR" dirty="0"/>
              <a:t>Si la pommade est destinée à être appliquée sur des plaies ouvertes ou sur une peau gravement atteinte, il y a intérêt à ce qu’elle soit stérile. La Pharmacopée exige que l’essai de stérilité soit réalisé lorsque l’étiquette porte la mention « stérile ». </a:t>
            </a:r>
          </a:p>
        </p:txBody>
      </p:sp>
    </p:spTree>
    <p:extLst>
      <p:ext uri="{BB962C8B-B14F-4D97-AF65-F5344CB8AC3E}">
        <p14:creationId xmlns:p14="http://schemas.microsoft.com/office/powerpoint/2010/main" xmlns="" val="38321697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sz="3200" u="sng" dirty="0" smtClean="0">
                <a:solidFill>
                  <a:srgbClr val="FF0000"/>
                </a:solidFill>
              </a:rPr>
              <a:t>IX- Inconvénients </a:t>
            </a:r>
            <a:r>
              <a:rPr lang="fr-FR" sz="3200" u="sng" dirty="0">
                <a:solidFill>
                  <a:srgbClr val="FF0000"/>
                </a:solidFill>
              </a:rPr>
              <a:t>des pommades</a:t>
            </a:r>
            <a:r>
              <a:rPr lang="fr-FR" sz="3200" u="sng" dirty="0" smtClean="0">
                <a:solidFill>
                  <a:srgbClr val="FF0000"/>
                </a:solidFill>
              </a:rPr>
              <a:t>:</a:t>
            </a:r>
            <a:endParaRPr lang="fr-FR" sz="3200" u="sng" dirty="0">
              <a:solidFill>
                <a:srgbClr val="FF0000"/>
              </a:solidFill>
            </a:endParaRPr>
          </a:p>
        </p:txBody>
      </p:sp>
      <p:sp>
        <p:nvSpPr>
          <p:cNvPr id="2" name="Espace réservé du contenu 1"/>
          <p:cNvSpPr>
            <a:spLocks noGrp="1"/>
          </p:cNvSpPr>
          <p:nvPr>
            <p:ph idx="1"/>
          </p:nvPr>
        </p:nvSpPr>
        <p:spPr/>
        <p:txBody>
          <a:bodyPr>
            <a:normAutofit fontScale="85000" lnSpcReduction="20000"/>
          </a:bodyPr>
          <a:lstStyle/>
          <a:p>
            <a:pPr marL="109728" indent="0">
              <a:buNone/>
            </a:pPr>
            <a:r>
              <a:rPr lang="fr-FR" dirty="0" smtClean="0"/>
              <a:t>Il </a:t>
            </a:r>
            <a:r>
              <a:rPr lang="fr-FR" dirty="0"/>
              <a:t>existe certains inconvénients à l’utilisation des pommades car leurs effets systémiques ne sont ni reproductibles ni quantifiables pour plusieurs raisons :</a:t>
            </a:r>
          </a:p>
          <a:p>
            <a:endParaRPr lang="fr-FR" dirty="0"/>
          </a:p>
          <a:p>
            <a:r>
              <a:rPr lang="fr-FR" dirty="0" smtClean="0"/>
              <a:t>la </a:t>
            </a:r>
            <a:r>
              <a:rPr lang="fr-FR" dirty="0"/>
              <a:t>zone, la surface et l’épaisseur d’application sont variables ;</a:t>
            </a:r>
          </a:p>
          <a:p>
            <a:r>
              <a:rPr lang="fr-FR" dirty="0" smtClean="0"/>
              <a:t>l’intensité </a:t>
            </a:r>
            <a:r>
              <a:rPr lang="fr-FR" dirty="0"/>
              <a:t>de la friction change d’une application à une autre ;</a:t>
            </a:r>
          </a:p>
          <a:p>
            <a:r>
              <a:rPr lang="fr-FR" dirty="0" smtClean="0"/>
              <a:t>le </a:t>
            </a:r>
            <a:r>
              <a:rPr lang="fr-FR" dirty="0"/>
              <a:t>frottement des habits peut enlever une partie plus ou moins importante du produit ;</a:t>
            </a:r>
          </a:p>
          <a:p>
            <a:r>
              <a:rPr lang="fr-FR" dirty="0" smtClean="0"/>
              <a:t>le </a:t>
            </a:r>
            <a:r>
              <a:rPr lang="fr-FR" dirty="0"/>
              <a:t>véhicule est instable ;</a:t>
            </a:r>
          </a:p>
          <a:p>
            <a:r>
              <a:rPr lang="fr-FR" dirty="0" smtClean="0"/>
              <a:t>ces </a:t>
            </a:r>
            <a:r>
              <a:rPr lang="fr-FR" dirty="0"/>
              <a:t>formes </a:t>
            </a:r>
            <a:r>
              <a:rPr lang="fr-FR" dirty="0" smtClean="0"/>
              <a:t>ne </a:t>
            </a:r>
            <a:r>
              <a:rPr lang="fr-FR" dirty="0"/>
              <a:t>peuvent contrôler le taux de libération du principe actif.</a:t>
            </a:r>
          </a:p>
          <a:p>
            <a:endParaRPr lang="fr-FR" dirty="0"/>
          </a:p>
        </p:txBody>
      </p:sp>
    </p:spTree>
    <p:extLst>
      <p:ext uri="{BB962C8B-B14F-4D97-AF65-F5344CB8AC3E}">
        <p14:creationId xmlns:p14="http://schemas.microsoft.com/office/powerpoint/2010/main" xmlns="" val="23933543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1643050"/>
            <a:ext cx="8715436" cy="4637722"/>
          </a:xfrm>
        </p:spPr>
        <p:txBody>
          <a:bodyPr>
            <a:normAutofit/>
          </a:bodyPr>
          <a:lstStyle/>
          <a:p>
            <a:pPr algn="ctr">
              <a:buNone/>
            </a:pPr>
            <a:r>
              <a:rPr lang="fr-FR" sz="7200" dirty="0" smtClean="0">
                <a:solidFill>
                  <a:srgbClr val="C00000"/>
                </a:solidFill>
              </a:rPr>
              <a:t>Merci de votre attention</a:t>
            </a:r>
            <a:endParaRPr lang="fr-FR" sz="7200" dirty="0">
              <a:solidFill>
                <a:srgbClr val="C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u="sng" dirty="0" smtClean="0">
                <a:solidFill>
                  <a:srgbClr val="FF0000"/>
                </a:solidFill>
                <a:effectLst/>
                <a:latin typeface="+mn-lt"/>
              </a:rPr>
              <a:t>II- Types</a:t>
            </a:r>
            <a:endParaRPr lang="fr-FR" u="sng" dirty="0">
              <a:solidFill>
                <a:srgbClr val="FF0000"/>
              </a:solidFill>
              <a:effectLst/>
              <a:latin typeface="+mn-lt"/>
            </a:endParaRPr>
          </a:p>
        </p:txBody>
      </p:sp>
      <p:sp>
        <p:nvSpPr>
          <p:cNvPr id="2" name="Espace réservé du contenu 1"/>
          <p:cNvSpPr>
            <a:spLocks noGrp="1"/>
          </p:cNvSpPr>
          <p:nvPr>
            <p:ph idx="1"/>
          </p:nvPr>
        </p:nvSpPr>
        <p:spPr>
          <a:xfrm>
            <a:off x="457200" y="1714487"/>
            <a:ext cx="8229600" cy="4686313"/>
          </a:xfrm>
        </p:spPr>
        <p:txBody>
          <a:bodyPr>
            <a:normAutofit/>
          </a:bodyPr>
          <a:lstStyle/>
          <a:p>
            <a:pPr marL="109728" indent="0">
              <a:buNone/>
            </a:pPr>
            <a:r>
              <a:rPr lang="fr-FR" sz="3200" dirty="0" smtClean="0"/>
              <a:t>Plusieurs catégories peuvent être distinguées:</a:t>
            </a:r>
          </a:p>
          <a:p>
            <a:pPr marL="109728" indent="0">
              <a:buNone/>
            </a:pPr>
            <a:endParaRPr lang="fr-FR" sz="3200" dirty="0" smtClean="0"/>
          </a:p>
          <a:p>
            <a:pPr>
              <a:buFont typeface="Wingdings" pitchFamily="2" charset="2"/>
              <a:buChar char="v"/>
            </a:pPr>
            <a:r>
              <a:rPr lang="fr-FR" sz="3200" dirty="0" smtClean="0"/>
              <a:t>Pommades</a:t>
            </a:r>
          </a:p>
          <a:p>
            <a:pPr>
              <a:buFont typeface="Wingdings" pitchFamily="2" charset="2"/>
              <a:buChar char="v"/>
            </a:pPr>
            <a:r>
              <a:rPr lang="fr-FR" sz="3200" dirty="0" smtClean="0"/>
              <a:t>Crèmes</a:t>
            </a:r>
          </a:p>
          <a:p>
            <a:pPr>
              <a:buFont typeface="Wingdings" pitchFamily="2" charset="2"/>
              <a:buChar char="v"/>
            </a:pPr>
            <a:r>
              <a:rPr lang="fr-FR" sz="3200" dirty="0" smtClean="0"/>
              <a:t>Gels</a:t>
            </a:r>
          </a:p>
          <a:p>
            <a:pPr>
              <a:buFont typeface="Wingdings" pitchFamily="2" charset="2"/>
              <a:buChar char="v"/>
            </a:pPr>
            <a:r>
              <a:rPr lang="fr-FR" sz="3200" dirty="0" smtClean="0"/>
              <a:t>Pâtes</a:t>
            </a:r>
          </a:p>
          <a:p>
            <a:endParaRPr lang="fr-FR" sz="3200" dirty="0" smtClean="0"/>
          </a:p>
          <a:p>
            <a:endParaRPr lang="fr-FR" sz="3200" dirty="0"/>
          </a:p>
        </p:txBody>
      </p:sp>
    </p:spTree>
    <p:extLst>
      <p:ext uri="{BB962C8B-B14F-4D97-AF65-F5344CB8AC3E}">
        <p14:creationId xmlns:p14="http://schemas.microsoft.com/office/powerpoint/2010/main" xmlns="" val="1159013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buFont typeface="Wingdings" pitchFamily="2" charset="2"/>
              <a:buChar char="v"/>
            </a:pPr>
            <a:r>
              <a:rPr lang="fr-FR" sz="3600" u="sng" dirty="0" smtClean="0">
                <a:solidFill>
                  <a:srgbClr val="0070C0"/>
                </a:solidFill>
                <a:effectLst/>
                <a:latin typeface="Comic Sans MS" pitchFamily="66" charset="0"/>
              </a:rPr>
              <a:t> Les pommades:</a:t>
            </a:r>
            <a:endParaRPr lang="fr-FR" sz="3600" u="sng" dirty="0">
              <a:solidFill>
                <a:srgbClr val="0070C0"/>
              </a:solidFill>
              <a:effectLst/>
              <a:latin typeface="Comic Sans MS" pitchFamily="66" charset="0"/>
            </a:endParaRPr>
          </a:p>
        </p:txBody>
      </p:sp>
      <p:sp>
        <p:nvSpPr>
          <p:cNvPr id="2" name="Espace réservé du contenu 1"/>
          <p:cNvSpPr>
            <a:spLocks noGrp="1"/>
          </p:cNvSpPr>
          <p:nvPr>
            <p:ph idx="1"/>
          </p:nvPr>
        </p:nvSpPr>
        <p:spPr/>
        <p:txBody>
          <a:bodyPr>
            <a:normAutofit/>
          </a:bodyPr>
          <a:lstStyle/>
          <a:p>
            <a:pPr marL="109728" indent="0">
              <a:buNone/>
            </a:pPr>
            <a:r>
              <a:rPr lang="fr-FR" dirty="0" smtClean="0"/>
              <a:t>Préparations </a:t>
            </a:r>
            <a:r>
              <a:rPr lang="fr-FR" dirty="0"/>
              <a:t>composées d ’un excipient </a:t>
            </a:r>
            <a:r>
              <a:rPr lang="fr-FR" dirty="0" smtClean="0"/>
              <a:t>monophase dans lequel </a:t>
            </a:r>
            <a:r>
              <a:rPr lang="fr-FR" dirty="0"/>
              <a:t>peuvent être dissoutes </a:t>
            </a:r>
            <a:r>
              <a:rPr lang="fr-FR" dirty="0" smtClean="0"/>
              <a:t>ou </a:t>
            </a:r>
            <a:r>
              <a:rPr lang="fr-FR" dirty="0"/>
              <a:t>dispersées des </a:t>
            </a:r>
            <a:r>
              <a:rPr lang="fr-FR" dirty="0" smtClean="0"/>
              <a:t>substances  liquides </a:t>
            </a:r>
            <a:r>
              <a:rPr lang="fr-FR" dirty="0"/>
              <a:t>ou </a:t>
            </a:r>
            <a:r>
              <a:rPr lang="fr-FR" dirty="0" smtClean="0"/>
              <a:t>solides.</a:t>
            </a:r>
            <a:endParaRPr lang="fr-FR" dirty="0"/>
          </a:p>
          <a:p>
            <a:pPr marL="109728" indent="0">
              <a:buNone/>
            </a:pPr>
            <a:endParaRPr lang="fr-FR" b="1" i="1" u="sng" dirty="0"/>
          </a:p>
          <a:p>
            <a:pPr marL="109728" indent="0">
              <a:buNone/>
            </a:pPr>
            <a:r>
              <a:rPr lang="fr-FR" b="1" i="1" u="sng" dirty="0" smtClean="0"/>
              <a:t>Différents </a:t>
            </a:r>
            <a:r>
              <a:rPr lang="fr-FR" b="1" i="1" u="sng" dirty="0"/>
              <a:t>types de </a:t>
            </a:r>
            <a:r>
              <a:rPr lang="fr-FR" b="1" i="1" u="sng" dirty="0" smtClean="0"/>
              <a:t>pommades:</a:t>
            </a:r>
            <a:endParaRPr lang="fr-FR" b="1" i="1" u="sng" dirty="0"/>
          </a:p>
          <a:p>
            <a:pPr>
              <a:buFont typeface="Arial" pitchFamily="34" charset="0"/>
              <a:buChar char="•"/>
            </a:pPr>
            <a:r>
              <a:rPr lang="fr-FR" dirty="0" smtClean="0"/>
              <a:t>Pommades </a:t>
            </a:r>
            <a:r>
              <a:rPr lang="fr-FR" dirty="0"/>
              <a:t>hydrophobes</a:t>
            </a:r>
          </a:p>
          <a:p>
            <a:pPr>
              <a:buFont typeface="Arial" pitchFamily="34" charset="0"/>
              <a:buChar char="•"/>
            </a:pPr>
            <a:r>
              <a:rPr lang="fr-FR" dirty="0" smtClean="0"/>
              <a:t>Pommades </a:t>
            </a:r>
            <a:r>
              <a:rPr lang="fr-FR" dirty="0"/>
              <a:t>absorbant l ’eau</a:t>
            </a:r>
          </a:p>
          <a:p>
            <a:pPr>
              <a:buFont typeface="Arial" pitchFamily="34" charset="0"/>
              <a:buChar char="•"/>
            </a:pPr>
            <a:r>
              <a:rPr lang="fr-FR" dirty="0" smtClean="0"/>
              <a:t>Pommades </a:t>
            </a:r>
            <a:r>
              <a:rPr lang="fr-FR" dirty="0"/>
              <a:t>hydrophiles</a:t>
            </a:r>
          </a:p>
        </p:txBody>
      </p:sp>
    </p:spTree>
    <p:extLst>
      <p:ext uri="{BB962C8B-B14F-4D97-AF65-F5344CB8AC3E}">
        <p14:creationId xmlns:p14="http://schemas.microsoft.com/office/powerpoint/2010/main" xmlns="" val="2158073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28596" y="0"/>
            <a:ext cx="8258204" cy="1143000"/>
          </a:xfrm>
        </p:spPr>
        <p:txBody>
          <a:bodyPr>
            <a:normAutofit/>
          </a:bodyPr>
          <a:lstStyle/>
          <a:p>
            <a:pPr>
              <a:buFont typeface="Arial" pitchFamily="34" charset="0"/>
              <a:buChar char="•"/>
            </a:pPr>
            <a:r>
              <a:rPr lang="fr-FR" sz="3200" u="sng" dirty="0" smtClean="0">
                <a:solidFill>
                  <a:srgbClr val="00B050"/>
                </a:solidFill>
                <a:effectLst/>
                <a:latin typeface="+mn-lt"/>
              </a:rPr>
              <a:t> Pommades hydrophobes</a:t>
            </a:r>
            <a:r>
              <a:rPr lang="fr-FR" sz="3200" u="sng" dirty="0">
                <a:solidFill>
                  <a:srgbClr val="00B050"/>
                </a:solidFill>
                <a:effectLst/>
                <a:latin typeface="+mn-lt"/>
              </a:rPr>
              <a:t>:</a:t>
            </a:r>
          </a:p>
        </p:txBody>
      </p:sp>
      <p:sp>
        <p:nvSpPr>
          <p:cNvPr id="2" name="Espace réservé du contenu 1"/>
          <p:cNvSpPr>
            <a:spLocks noGrp="1"/>
          </p:cNvSpPr>
          <p:nvPr>
            <p:ph idx="1"/>
          </p:nvPr>
        </p:nvSpPr>
        <p:spPr>
          <a:xfrm>
            <a:off x="457200" y="1142984"/>
            <a:ext cx="8329642" cy="5166376"/>
          </a:xfrm>
        </p:spPr>
        <p:txBody>
          <a:bodyPr>
            <a:noAutofit/>
          </a:bodyPr>
          <a:lstStyle/>
          <a:p>
            <a:pPr marL="109728" indent="0">
              <a:buFont typeface="Wingdings" pitchFamily="2" charset="2"/>
              <a:buChar char="ü"/>
            </a:pPr>
            <a:r>
              <a:rPr lang="fr-FR" dirty="0" smtClean="0"/>
              <a:t>  Pommades qui ne peuvent absorber que de </a:t>
            </a:r>
            <a:r>
              <a:rPr lang="fr-FR" dirty="0"/>
              <a:t>très </a:t>
            </a:r>
            <a:r>
              <a:rPr lang="fr-FR" dirty="0" smtClean="0"/>
              <a:t> petites quantités </a:t>
            </a:r>
            <a:r>
              <a:rPr lang="fr-FR" dirty="0"/>
              <a:t>d </a:t>
            </a:r>
            <a:r>
              <a:rPr lang="fr-FR" dirty="0" smtClean="0"/>
              <a:t>’eau.</a:t>
            </a:r>
          </a:p>
          <a:p>
            <a:pPr>
              <a:buFont typeface="Wingdings" pitchFamily="2" charset="2"/>
              <a:buChar char="ü"/>
            </a:pPr>
            <a:r>
              <a:rPr lang="fr-FR" dirty="0" smtClean="0"/>
              <a:t>Peu agréables sur le plan cosmétique à cause de leur toucher très gras</a:t>
            </a:r>
          </a:p>
          <a:p>
            <a:pPr>
              <a:buFont typeface="Wingdings" pitchFamily="2" charset="2"/>
              <a:buChar char="ü"/>
            </a:pPr>
            <a:r>
              <a:rPr lang="fr-FR" dirty="0" smtClean="0"/>
              <a:t>caractère occlusif de la base peut augmenter la pénétration</a:t>
            </a:r>
          </a:p>
          <a:p>
            <a:pPr marL="109728" indent="0">
              <a:buFont typeface="Wingdings" pitchFamily="2" charset="2"/>
              <a:buChar char="ü"/>
            </a:pPr>
            <a:r>
              <a:rPr lang="fr-FR" dirty="0" smtClean="0"/>
              <a:t> Substances pour la formulation : :</a:t>
            </a:r>
            <a:endParaRPr lang="fr-FR" dirty="0"/>
          </a:p>
          <a:p>
            <a:pPr marL="429768" lvl="1" indent="0">
              <a:buFont typeface="Courier New" pitchFamily="49" charset="0"/>
              <a:buChar char="o"/>
            </a:pPr>
            <a:r>
              <a:rPr lang="fr-FR" dirty="0" smtClean="0"/>
              <a:t> </a:t>
            </a:r>
            <a:r>
              <a:rPr lang="fr-FR" sz="2600" dirty="0" smtClean="0"/>
              <a:t>Hydrocarbures </a:t>
            </a:r>
            <a:r>
              <a:rPr lang="fr-FR" sz="2600" dirty="0"/>
              <a:t>: vaseline, huile de </a:t>
            </a:r>
            <a:r>
              <a:rPr lang="fr-FR" sz="2600" dirty="0" smtClean="0"/>
              <a:t>paraffine.</a:t>
            </a:r>
            <a:endParaRPr lang="fr-FR" sz="2600" dirty="0"/>
          </a:p>
          <a:p>
            <a:pPr marL="429768" lvl="1" indent="0">
              <a:buFont typeface="Courier New" pitchFamily="49" charset="0"/>
              <a:buChar char="o"/>
            </a:pPr>
            <a:r>
              <a:rPr lang="fr-FR" sz="2600" dirty="0" smtClean="0"/>
              <a:t> Huiles végétales</a:t>
            </a:r>
            <a:endParaRPr lang="fr-FR" sz="2600" dirty="0"/>
          </a:p>
          <a:p>
            <a:pPr marL="429768" lvl="1" indent="0">
              <a:buFont typeface="Courier New" pitchFamily="49" charset="0"/>
              <a:buChar char="o"/>
            </a:pPr>
            <a:r>
              <a:rPr lang="fr-FR" sz="2600" dirty="0" smtClean="0"/>
              <a:t>Cires </a:t>
            </a:r>
            <a:endParaRPr lang="fr-FR" sz="2600" dirty="0"/>
          </a:p>
          <a:p>
            <a:pPr marL="429768" lvl="1" indent="0">
              <a:buFont typeface="Courier New" pitchFamily="49" charset="0"/>
              <a:buChar char="o"/>
            </a:pPr>
            <a:r>
              <a:rPr lang="fr-FR" sz="2600" dirty="0" smtClean="0"/>
              <a:t> Glycérides </a:t>
            </a:r>
            <a:r>
              <a:rPr lang="fr-FR" dirty="0" smtClean="0"/>
              <a:t>synthétique, polyalkylsiloxanes.</a:t>
            </a:r>
          </a:p>
          <a:p>
            <a:pPr>
              <a:buFont typeface="Courier New" pitchFamily="49" charset="0"/>
              <a:buChar char="o"/>
            </a:pPr>
            <a:endParaRPr lang="fr-FR" sz="2400" dirty="0"/>
          </a:p>
        </p:txBody>
      </p:sp>
    </p:spTree>
    <p:extLst>
      <p:ext uri="{BB962C8B-B14F-4D97-AF65-F5344CB8AC3E}">
        <p14:creationId xmlns:p14="http://schemas.microsoft.com/office/powerpoint/2010/main" xmlns="" val="965978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00034" y="0"/>
            <a:ext cx="8229600" cy="1143000"/>
          </a:xfrm>
        </p:spPr>
        <p:txBody>
          <a:bodyPr>
            <a:normAutofit/>
          </a:bodyPr>
          <a:lstStyle/>
          <a:p>
            <a:pPr>
              <a:buFont typeface="Arial" pitchFamily="34" charset="0"/>
              <a:buChar char="•"/>
            </a:pPr>
            <a:r>
              <a:rPr lang="fr-FR" sz="3200" u="sng" dirty="0" smtClean="0">
                <a:solidFill>
                  <a:srgbClr val="00B050"/>
                </a:solidFill>
                <a:effectLst/>
                <a:latin typeface="+mn-lt"/>
              </a:rPr>
              <a:t> Pommades </a:t>
            </a:r>
            <a:r>
              <a:rPr lang="fr-FR" sz="3200" u="sng" dirty="0">
                <a:solidFill>
                  <a:srgbClr val="00B050"/>
                </a:solidFill>
                <a:effectLst/>
                <a:latin typeface="+mn-lt"/>
              </a:rPr>
              <a:t>absorbant l </a:t>
            </a:r>
            <a:r>
              <a:rPr lang="fr-FR" sz="3200" u="sng" dirty="0" smtClean="0">
                <a:solidFill>
                  <a:srgbClr val="00B050"/>
                </a:solidFill>
                <a:effectLst/>
                <a:latin typeface="+mn-lt"/>
              </a:rPr>
              <a:t>’eau:</a:t>
            </a:r>
            <a:endParaRPr lang="fr-FR" sz="3200" u="sng" dirty="0">
              <a:solidFill>
                <a:srgbClr val="00B050"/>
              </a:solidFill>
              <a:effectLst/>
              <a:latin typeface="+mn-lt"/>
            </a:endParaRPr>
          </a:p>
        </p:txBody>
      </p:sp>
      <p:sp>
        <p:nvSpPr>
          <p:cNvPr id="2" name="Espace réservé du contenu 1"/>
          <p:cNvSpPr>
            <a:spLocks noGrp="1"/>
          </p:cNvSpPr>
          <p:nvPr>
            <p:ph idx="1"/>
          </p:nvPr>
        </p:nvSpPr>
        <p:spPr>
          <a:xfrm>
            <a:off x="428596" y="1285860"/>
            <a:ext cx="8229600" cy="4709160"/>
          </a:xfrm>
        </p:spPr>
        <p:txBody>
          <a:bodyPr>
            <a:noAutofit/>
          </a:bodyPr>
          <a:lstStyle/>
          <a:p>
            <a:pPr marL="109728" indent="0">
              <a:buFont typeface="Arial" pitchFamily="34" charset="0"/>
              <a:buChar char="•"/>
            </a:pPr>
            <a:r>
              <a:rPr lang="fr-FR" sz="3200" dirty="0" smtClean="0"/>
              <a:t> Pommades </a:t>
            </a:r>
            <a:r>
              <a:rPr lang="fr-FR" sz="3200" dirty="0"/>
              <a:t>capables d ’absorber des quantités </a:t>
            </a:r>
            <a:r>
              <a:rPr lang="fr-FR" sz="3200" dirty="0" smtClean="0"/>
              <a:t>appréciables d </a:t>
            </a:r>
            <a:r>
              <a:rPr lang="fr-FR" sz="3200" dirty="0"/>
              <a:t>’eau </a:t>
            </a:r>
            <a:r>
              <a:rPr lang="fr-FR" sz="3200" dirty="0" smtClean="0"/>
              <a:t>.</a:t>
            </a:r>
          </a:p>
          <a:p>
            <a:pPr marL="109728" indent="0">
              <a:buFont typeface="Arial" pitchFamily="34" charset="0"/>
              <a:buChar char="•"/>
            </a:pPr>
            <a:endParaRPr lang="fr-FR" sz="3200" dirty="0"/>
          </a:p>
          <a:p>
            <a:pPr marL="109728" indent="0">
              <a:buFont typeface="Arial" pitchFamily="34" charset="0"/>
              <a:buChar char="•"/>
            </a:pPr>
            <a:r>
              <a:rPr lang="fr-FR" sz="3200" dirty="0" smtClean="0"/>
              <a:t> Leurs excipients sont ceux des pommades hydrophobes dans lesquels sont incorporés dés émulsifiants type E /H tels que:</a:t>
            </a:r>
          </a:p>
          <a:p>
            <a:pPr marL="429768" lvl="1" indent="0">
              <a:buNone/>
            </a:pPr>
            <a:r>
              <a:rPr lang="fr-FR" sz="2800" dirty="0" smtClean="0"/>
              <a:t>- </a:t>
            </a:r>
            <a:r>
              <a:rPr lang="fr-FR" sz="2800" b="1" dirty="0" smtClean="0">
                <a:solidFill>
                  <a:srgbClr val="0070C0"/>
                </a:solidFill>
              </a:rPr>
              <a:t>Graisse de laine, Alcools de graisse de laine.</a:t>
            </a:r>
          </a:p>
          <a:p>
            <a:pPr marL="429768" lvl="1" indent="0">
              <a:buFontTx/>
              <a:buChar char="-"/>
            </a:pPr>
            <a:r>
              <a:rPr lang="fr-FR" sz="2800" b="1" dirty="0" smtClean="0">
                <a:solidFill>
                  <a:srgbClr val="0070C0"/>
                </a:solidFill>
              </a:rPr>
              <a:t> Ester de sorbitanne.</a:t>
            </a:r>
          </a:p>
          <a:p>
            <a:pPr marL="429768" lvl="1" indent="0">
              <a:buFontTx/>
              <a:buChar char="-"/>
            </a:pPr>
            <a:r>
              <a:rPr lang="fr-FR" sz="2800" b="1" dirty="0" smtClean="0">
                <a:solidFill>
                  <a:srgbClr val="0070C0"/>
                </a:solidFill>
              </a:rPr>
              <a:t> Alcools </a:t>
            </a:r>
            <a:r>
              <a:rPr lang="fr-FR" b="1" dirty="0" smtClean="0">
                <a:solidFill>
                  <a:srgbClr val="0070C0"/>
                </a:solidFill>
              </a:rPr>
              <a:t>gras </a:t>
            </a:r>
          </a:p>
          <a:p>
            <a:pPr>
              <a:buFontTx/>
              <a:buChar char="-"/>
            </a:pPr>
            <a:endParaRPr lang="fr-FR" sz="3200" dirty="0" smtClean="0"/>
          </a:p>
          <a:p>
            <a:pPr marL="109728" indent="0">
              <a:buNone/>
            </a:pPr>
            <a:endParaRPr lang="fr-FR" sz="3200" dirty="0" smtClean="0"/>
          </a:p>
          <a:p>
            <a:endParaRPr lang="fr-FR" sz="3200" dirty="0"/>
          </a:p>
        </p:txBody>
      </p:sp>
    </p:spTree>
    <p:extLst>
      <p:ext uri="{BB962C8B-B14F-4D97-AF65-F5344CB8AC3E}">
        <p14:creationId xmlns:p14="http://schemas.microsoft.com/office/powerpoint/2010/main" xmlns="" val="3536216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pPr>
              <a:buFont typeface="Arial" pitchFamily="34" charset="0"/>
              <a:buChar char="•"/>
            </a:pPr>
            <a:r>
              <a:rPr lang="fr-FR" sz="3600" u="sng" dirty="0" smtClean="0">
                <a:solidFill>
                  <a:srgbClr val="00B050"/>
                </a:solidFill>
                <a:effectLst/>
                <a:latin typeface="+mn-lt"/>
              </a:rPr>
              <a:t> Pommades hydrophiles:</a:t>
            </a:r>
            <a:endParaRPr lang="fr-FR" sz="3600" u="sng" dirty="0">
              <a:solidFill>
                <a:srgbClr val="00B050"/>
              </a:solidFill>
              <a:effectLst/>
              <a:latin typeface="+mn-lt"/>
            </a:endParaRPr>
          </a:p>
        </p:txBody>
      </p:sp>
      <p:sp>
        <p:nvSpPr>
          <p:cNvPr id="2" name="Espace réservé du contenu 1"/>
          <p:cNvSpPr>
            <a:spLocks noGrp="1"/>
          </p:cNvSpPr>
          <p:nvPr>
            <p:ph idx="1"/>
          </p:nvPr>
        </p:nvSpPr>
        <p:spPr/>
        <p:txBody>
          <a:bodyPr/>
          <a:lstStyle/>
          <a:p>
            <a:pPr marL="109728" indent="0">
              <a:buNone/>
            </a:pPr>
            <a:r>
              <a:rPr lang="fr-FR" dirty="0" smtClean="0"/>
              <a:t>Pommades </a:t>
            </a:r>
            <a:r>
              <a:rPr lang="fr-FR" dirty="0"/>
              <a:t>constituées d’excipients miscibles à </a:t>
            </a:r>
            <a:r>
              <a:rPr lang="fr-FR" dirty="0" smtClean="0"/>
              <a:t>l’eau.</a:t>
            </a:r>
          </a:p>
          <a:p>
            <a:pPr marL="109728" indent="0">
              <a:buNone/>
            </a:pPr>
            <a:endParaRPr lang="fr-FR" dirty="0"/>
          </a:p>
          <a:p>
            <a:pPr>
              <a:buNone/>
            </a:pPr>
            <a:r>
              <a:rPr lang="fr-FR" dirty="0" smtClean="0"/>
              <a:t> Cet excipient est habituellement constitué d’un mélange de </a:t>
            </a:r>
            <a:r>
              <a:rPr lang="fr-FR" dirty="0" err="1" smtClean="0"/>
              <a:t>macrogols</a:t>
            </a:r>
            <a:r>
              <a:rPr lang="fr-FR" dirty="0" smtClean="0"/>
              <a:t> (</a:t>
            </a:r>
            <a:r>
              <a:rPr lang="fr-FR" dirty="0" err="1" smtClean="0"/>
              <a:t>polyéthylèneglycols</a:t>
            </a:r>
            <a:r>
              <a:rPr lang="fr-FR" dirty="0" smtClean="0"/>
              <a:t>) liquides et solides</a:t>
            </a:r>
            <a:endParaRPr lang="fr-FR" dirty="0"/>
          </a:p>
        </p:txBody>
      </p:sp>
    </p:spTree>
    <p:extLst>
      <p:ext uri="{BB962C8B-B14F-4D97-AF65-F5344CB8AC3E}">
        <p14:creationId xmlns:p14="http://schemas.microsoft.com/office/powerpoint/2010/main" xmlns="" val="30415374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Personnalisé 3">
      <a:dk1>
        <a:sysClr val="windowText" lastClr="000000"/>
      </a:dk1>
      <a:lt1>
        <a:sysClr val="window" lastClr="FFFFFF"/>
      </a:lt1>
      <a:dk2>
        <a:srgbClr val="4E5B6F"/>
      </a:dk2>
      <a:lt2>
        <a:srgbClr val="D6ECFF"/>
      </a:lt2>
      <a:accent1>
        <a:srgbClr val="7FD13B"/>
      </a:accent1>
      <a:accent2>
        <a:srgbClr val="F6A1C9"/>
      </a:accent2>
      <a:accent3>
        <a:srgbClr val="FEB80A"/>
      </a:accent3>
      <a:accent4>
        <a:srgbClr val="00ADDC"/>
      </a:accent4>
      <a:accent5>
        <a:srgbClr val="738AC8"/>
      </a:accent5>
      <a:accent6>
        <a:srgbClr val="1AB39F"/>
      </a:accent6>
      <a:hlink>
        <a:srgbClr val="EB8803"/>
      </a:hlink>
      <a:folHlink>
        <a:srgbClr val="5F77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10771</TotalTime>
  <Words>2656</Words>
  <Application>Microsoft Office PowerPoint</Application>
  <PresentationFormat>Affichage à l'écran (4:3)</PresentationFormat>
  <Paragraphs>448</Paragraphs>
  <Slides>44</Slides>
  <Notes>18</Notes>
  <HiddenSlides>0</HiddenSlides>
  <MMClips>0</MMClips>
  <ScaleCrop>false</ScaleCrop>
  <HeadingPairs>
    <vt:vector size="4" baseType="variant">
      <vt:variant>
        <vt:lpstr>Thème</vt:lpstr>
      </vt:variant>
      <vt:variant>
        <vt:i4>1</vt:i4>
      </vt:variant>
      <vt:variant>
        <vt:lpstr>Titres des diapositives</vt:lpstr>
      </vt:variant>
      <vt:variant>
        <vt:i4>44</vt:i4>
      </vt:variant>
    </vt:vector>
  </HeadingPairs>
  <TitlesOfParts>
    <vt:vector size="45" baseType="lpstr">
      <vt:lpstr>Apex</vt:lpstr>
      <vt:lpstr>Préparations semi-solides pour application cutanée</vt:lpstr>
      <vt:lpstr>PLAN DU COURS</vt:lpstr>
      <vt:lpstr>I-Définition</vt:lpstr>
      <vt:lpstr>Diapositive 4</vt:lpstr>
      <vt:lpstr>II- Types</vt:lpstr>
      <vt:lpstr> Les pommades:</vt:lpstr>
      <vt:lpstr> Pommades hydrophobes:</vt:lpstr>
      <vt:lpstr> Pommades absorbant l ’eau:</vt:lpstr>
      <vt:lpstr> Pommades hydrophiles:</vt:lpstr>
      <vt:lpstr> Les crèmes</vt:lpstr>
      <vt:lpstr>Diapositive 11</vt:lpstr>
      <vt:lpstr>Les gels</vt:lpstr>
      <vt:lpstr> Les pâtes</vt:lpstr>
      <vt:lpstr>III- PEAU, SITE D’APPLICATION </vt:lpstr>
      <vt:lpstr> Propriétés:</vt:lpstr>
      <vt:lpstr>Structure </vt:lpstr>
      <vt:lpstr>Diapositive 17</vt:lpstr>
      <vt:lpstr>Diapositive 18</vt:lpstr>
      <vt:lpstr>Diapositive 19</vt:lpstr>
      <vt:lpstr>V- LES EXCIPIENTS</vt:lpstr>
      <vt:lpstr> Principaux excipients utilisés:</vt:lpstr>
      <vt:lpstr>Diapositive 22</vt:lpstr>
      <vt:lpstr>b) Excipients de la phase lipophile: </vt:lpstr>
      <vt:lpstr>Diapositive 24</vt:lpstr>
      <vt:lpstr>Diapositive 25</vt:lpstr>
      <vt:lpstr>Diapositive 26</vt:lpstr>
      <vt:lpstr>Diapositive 27</vt:lpstr>
      <vt:lpstr>VI- préparation :  </vt:lpstr>
      <vt:lpstr>Diapositive 29</vt:lpstr>
      <vt:lpstr>Diapositive 30</vt:lpstr>
      <vt:lpstr>Diapositive 31</vt:lpstr>
      <vt:lpstr>Diapositive 32</vt:lpstr>
      <vt:lpstr>Diapositive 33</vt:lpstr>
      <vt:lpstr>VII- Conditionnement:</vt:lpstr>
      <vt:lpstr>VIII- Contrôles:</vt:lpstr>
      <vt:lpstr>Diapositive 36</vt:lpstr>
      <vt:lpstr>Diapositive 37</vt:lpstr>
      <vt:lpstr>Détermination de la consistance </vt:lpstr>
      <vt:lpstr>Diapositive 39</vt:lpstr>
      <vt:lpstr>Diapositive 40</vt:lpstr>
      <vt:lpstr> pH :</vt:lpstr>
      <vt:lpstr>Essais de propretés et de stérilité :</vt:lpstr>
      <vt:lpstr>IX- Inconvénients des pommades:</vt:lpstr>
      <vt:lpstr>Diapositive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pommades</dc:title>
  <dc:creator>HIBA</dc:creator>
  <cp:lastModifiedBy>hamid</cp:lastModifiedBy>
  <cp:revision>214</cp:revision>
  <dcterms:created xsi:type="dcterms:W3CDTF">2012-11-17T16:23:09Z</dcterms:created>
  <dcterms:modified xsi:type="dcterms:W3CDTF">2014-01-28T11:54:37Z</dcterms:modified>
</cp:coreProperties>
</file>