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81" r:id="rId23"/>
    <p:sldId id="27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5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5A3134-FB06-4833-A57F-8301C24E10F4}" type="datetimeFigureOut">
              <a:rPr lang="fr-FR" smtClean="0"/>
              <a:pPr/>
              <a:t>11/05/2015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1D55C5-38FA-4FA9-9A35-70080D2ECD3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A3134-FB06-4833-A57F-8301C24E10F4}" type="datetimeFigureOut">
              <a:rPr lang="fr-FR" smtClean="0"/>
              <a:pPr/>
              <a:t>11/05/2015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D55C5-38FA-4FA9-9A35-70080D2ECD3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normAutofit/>
          </a:bodyPr>
          <a:lstStyle/>
          <a:p>
            <a:pPr algn="l"/>
            <a:r>
              <a:rPr lang="fr-FR" sz="2400" b="1" dirty="0" smtClean="0">
                <a:solidFill>
                  <a:schemeClr val="tx1"/>
                </a:solidFill>
              </a:rPr>
              <a:t>Université Ferhat Abbas Sétif</a:t>
            </a:r>
          </a:p>
          <a:p>
            <a:pPr algn="l"/>
            <a:r>
              <a:rPr lang="fr-FR" sz="2400" b="1" dirty="0" smtClean="0">
                <a:solidFill>
                  <a:schemeClr val="tx1"/>
                </a:solidFill>
              </a:rPr>
              <a:t>Faculté de Médecine</a:t>
            </a:r>
          </a:p>
          <a:p>
            <a:pPr algn="l"/>
            <a:r>
              <a:rPr lang="fr-FR" sz="2400" b="1" dirty="0" smtClean="0">
                <a:solidFill>
                  <a:schemeClr val="tx1"/>
                </a:solidFill>
              </a:rPr>
              <a:t>Département de Pharmacie</a:t>
            </a:r>
          </a:p>
          <a:p>
            <a:pPr algn="l"/>
            <a:r>
              <a:rPr lang="fr-FR" sz="2400" b="1" dirty="0" smtClean="0">
                <a:solidFill>
                  <a:schemeClr val="tx1"/>
                </a:solidFill>
              </a:rPr>
              <a:t>2014/2015</a:t>
            </a:r>
          </a:p>
          <a:p>
            <a:pPr algn="l"/>
            <a:r>
              <a:rPr lang="fr-FR" b="1" dirty="0" smtClean="0">
                <a:solidFill>
                  <a:schemeClr val="tx1"/>
                </a:solidFill>
              </a:rPr>
              <a:t>Dr. Guergouri F.Z</a:t>
            </a:r>
            <a:endParaRPr lang="fr-FR" dirty="0" smtClean="0"/>
          </a:p>
          <a:p>
            <a:pPr algn="l"/>
            <a:endParaRPr lang="fr-FR" sz="2400" b="1" dirty="0" smtClean="0">
              <a:solidFill>
                <a:schemeClr val="tx1"/>
              </a:solidFill>
            </a:endParaRPr>
          </a:p>
          <a:p>
            <a:endParaRPr lang="fr-FR" b="1" dirty="0" smtClean="0">
              <a:solidFill>
                <a:schemeClr val="tx1"/>
              </a:solidFill>
            </a:endParaRPr>
          </a:p>
          <a:p>
            <a:endParaRPr lang="fr-FR" b="1" dirty="0" smtClean="0">
              <a:solidFill>
                <a:schemeClr val="tx1"/>
              </a:solidFill>
            </a:endParaRPr>
          </a:p>
          <a:p>
            <a:r>
              <a:rPr lang="fr-FR" sz="4800" b="1" dirty="0" smtClean="0">
                <a:solidFill>
                  <a:srgbClr val="7030A0"/>
                </a:solidFill>
              </a:rPr>
              <a:t>MEDICAMENTS DE LA GOUTTE</a:t>
            </a:r>
          </a:p>
          <a:p>
            <a:endParaRPr lang="fr-FR" b="1" dirty="0">
              <a:solidFill>
                <a:schemeClr val="tx1"/>
              </a:solidFill>
            </a:endParaRPr>
          </a:p>
          <a:p>
            <a:endParaRPr lang="fr-FR" b="1" dirty="0" smtClean="0">
              <a:solidFill>
                <a:schemeClr val="tx1"/>
              </a:solidFill>
            </a:endParaRPr>
          </a:p>
          <a:p>
            <a:endParaRPr lang="fr-FR" b="1" dirty="0">
              <a:solidFill>
                <a:schemeClr val="tx1"/>
              </a:solidFill>
            </a:endParaRPr>
          </a:p>
        </p:txBody>
      </p:sp>
      <p:pic>
        <p:nvPicPr>
          <p:cNvPr id="4" name="Picture 2"/>
          <p:cNvPicPr>
            <a:picLocks noChangeAspect="1" noChangeArrowheads="1"/>
          </p:cNvPicPr>
          <p:nvPr/>
        </p:nvPicPr>
        <p:blipFill>
          <a:blip r:embed="rId2" cstate="print"/>
          <a:srcRect/>
          <a:stretch>
            <a:fillRect/>
          </a:stretch>
        </p:blipFill>
        <p:spPr bwMode="auto">
          <a:xfrm>
            <a:off x="7143768" y="214290"/>
            <a:ext cx="1581150" cy="24288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PRODUITS UTILISES (liste I)</a:t>
            </a:r>
          </a:p>
          <a:p>
            <a:pPr algn="l"/>
            <a:endParaRPr lang="fr-FR" dirty="0" smtClean="0"/>
          </a:p>
          <a:p>
            <a:pPr algn="l"/>
            <a:endParaRPr lang="fr-FR" sz="2800" b="1" dirty="0" smtClean="0">
              <a:solidFill>
                <a:schemeClr val="tx1"/>
              </a:solidFill>
            </a:endParaRPr>
          </a:p>
          <a:p>
            <a:pPr algn="l"/>
            <a:r>
              <a:rPr lang="fr-FR" sz="2800" b="1" dirty="0" smtClean="0">
                <a:solidFill>
                  <a:schemeClr val="tx1"/>
                </a:solidFill>
              </a:rPr>
              <a:t>Colchicine (cp: 1mg)</a:t>
            </a:r>
          </a:p>
          <a:p>
            <a:pPr algn="l"/>
            <a:r>
              <a:rPr lang="fr-FR" sz="2800" b="1" dirty="0" smtClean="0">
                <a:solidFill>
                  <a:schemeClr val="tx1"/>
                </a:solidFill>
              </a:rPr>
              <a:t>Colchimax (colchicine+ tiémonium + poudre d’opium)</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EFFETS INDESIRABLES LES PLUS FREQUENTS</a:t>
            </a:r>
          </a:p>
          <a:p>
            <a:pPr algn="l"/>
            <a:r>
              <a:rPr lang="fr-FR" b="1" dirty="0" smtClean="0">
                <a:solidFill>
                  <a:schemeClr val="tx1"/>
                </a:solidFill>
              </a:rPr>
              <a:t>Troubles digestifs (nausées, vomissements, diarrhées)</a:t>
            </a:r>
          </a:p>
          <a:p>
            <a:endParaRPr lang="fr-FR" dirty="0" smtClean="0"/>
          </a:p>
          <a:p>
            <a:endParaRPr lang="fr-FR" dirty="0" smtClean="0"/>
          </a:p>
          <a:p>
            <a:r>
              <a:rPr lang="fr-FR" sz="4000" b="1" dirty="0" smtClean="0">
                <a:solidFill>
                  <a:srgbClr val="7030A0"/>
                </a:solidFill>
              </a:rPr>
              <a:t>PRECAUTIONS D’EMPLOI</a:t>
            </a:r>
          </a:p>
          <a:p>
            <a:pPr algn="l"/>
            <a:r>
              <a:rPr lang="fr-FR" b="1" dirty="0" smtClean="0">
                <a:solidFill>
                  <a:schemeClr val="tx1"/>
                </a:solidFill>
              </a:rPr>
              <a:t>A utiliser avec prudence, en cas d’insuffisance rénale ou hépatique</a:t>
            </a:r>
          </a:p>
          <a:p>
            <a:pPr algn="l"/>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CONTRE-INDICATIONS</a:t>
            </a:r>
          </a:p>
          <a:p>
            <a:pPr algn="l"/>
            <a:endParaRPr lang="fr-FR" dirty="0" smtClean="0"/>
          </a:p>
          <a:p>
            <a:pPr algn="l">
              <a:buFont typeface="Arial" pitchFamily="34" charset="0"/>
              <a:buChar char="•"/>
            </a:pPr>
            <a:r>
              <a:rPr lang="fr-FR" b="1" dirty="0" smtClean="0">
                <a:solidFill>
                  <a:schemeClr val="tx1"/>
                </a:solidFill>
              </a:rPr>
              <a:t>Myasthénie </a:t>
            </a:r>
          </a:p>
          <a:p>
            <a:pPr algn="l">
              <a:buFont typeface="Arial" pitchFamily="34" charset="0"/>
              <a:buChar char="•"/>
            </a:pPr>
            <a:r>
              <a:rPr lang="fr-FR" b="1" dirty="0" smtClean="0">
                <a:solidFill>
                  <a:schemeClr val="tx1"/>
                </a:solidFill>
              </a:rPr>
              <a:t>Colopathie, grossesse, sujet âgé</a:t>
            </a:r>
          </a:p>
          <a:p>
            <a:pPr algn="l">
              <a:buFont typeface="Arial" pitchFamily="34" charset="0"/>
              <a:buChar char="•"/>
            </a:pPr>
            <a:r>
              <a:rPr lang="fr-FR" b="1" dirty="0" smtClean="0">
                <a:solidFill>
                  <a:schemeClr val="tx1"/>
                </a:solidFill>
              </a:rPr>
              <a:t>Insuffisance rénale grave et insuffisance coronarienne</a:t>
            </a:r>
          </a:p>
          <a:p>
            <a:pPr algn="l">
              <a:buFont typeface="Arial" pitchFamily="34" charset="0"/>
              <a:buChar char="•"/>
            </a:pPr>
            <a:r>
              <a:rPr lang="fr-FR" b="1" dirty="0" smtClean="0">
                <a:solidFill>
                  <a:schemeClr val="tx1"/>
                </a:solidFill>
              </a:rPr>
              <a:t>Médicaments leucopéniants</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LES AINS</a:t>
            </a:r>
          </a:p>
          <a:p>
            <a:pPr algn="l"/>
            <a:r>
              <a:rPr lang="fr-FR" b="1" dirty="0" smtClean="0">
                <a:solidFill>
                  <a:schemeClr val="tx1"/>
                </a:solidFill>
              </a:rPr>
              <a:t>Les AINS peuvent être utilisés en 2</a:t>
            </a:r>
            <a:r>
              <a:rPr lang="fr-FR" b="1" baseline="30000" dirty="0" smtClean="0">
                <a:solidFill>
                  <a:schemeClr val="tx1"/>
                </a:solidFill>
              </a:rPr>
              <a:t>ème</a:t>
            </a:r>
            <a:r>
              <a:rPr lang="fr-FR" b="1" dirty="0" smtClean="0">
                <a:solidFill>
                  <a:schemeClr val="tx1"/>
                </a:solidFill>
              </a:rPr>
              <a:t> intention pour traiter une crise goutte, en cas d’inefficacité de la colchicine ou d’intolérance</a:t>
            </a:r>
          </a:p>
          <a:p>
            <a:pPr algn="l"/>
            <a:r>
              <a:rPr lang="fr-FR" b="1" dirty="0" smtClean="0">
                <a:solidFill>
                  <a:schemeClr val="tx1"/>
                </a:solidFill>
              </a:rPr>
              <a:t>Ces produits sont efficaces, mais leur action n’est pas sélective </a:t>
            </a:r>
          </a:p>
          <a:p>
            <a:pPr algn="l"/>
            <a:r>
              <a:rPr lang="fr-FR" b="1" dirty="0" smtClean="0">
                <a:solidFill>
                  <a:schemeClr val="tx1"/>
                </a:solidFill>
              </a:rPr>
              <a:t>Ils consistent à réduire la réaction  inflammatoire, </a:t>
            </a:r>
            <a:r>
              <a:rPr lang="fr-FR" b="1" dirty="0" smtClean="0">
                <a:solidFill>
                  <a:schemeClr val="tx1"/>
                </a:solidFill>
              </a:rPr>
              <a:t>associée </a:t>
            </a:r>
            <a:r>
              <a:rPr lang="fr-FR" b="1" dirty="0" smtClean="0">
                <a:solidFill>
                  <a:schemeClr val="tx1"/>
                </a:solidFill>
              </a:rPr>
              <a:t>à la crise de goutte, par inhibition de la production de </a:t>
            </a:r>
            <a:r>
              <a:rPr lang="fr-FR" b="1" dirty="0" err="1" smtClean="0">
                <a:solidFill>
                  <a:schemeClr val="tx1"/>
                </a:solidFill>
              </a:rPr>
              <a:t>PGs</a:t>
            </a:r>
            <a:r>
              <a:rPr lang="fr-FR" b="1" dirty="0" smtClean="0">
                <a:solidFill>
                  <a:schemeClr val="tx1"/>
                </a:solidFill>
              </a:rPr>
              <a:t> et de phagocytose des cristaux d’urates par les macrophages</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TRT DE FOND DE LA CRISE </a:t>
            </a:r>
          </a:p>
          <a:p>
            <a:r>
              <a:rPr lang="fr-FR" sz="4000" b="1" dirty="0" smtClean="0">
                <a:solidFill>
                  <a:srgbClr val="7030A0"/>
                </a:solidFill>
              </a:rPr>
              <a:t>MEDICAMENTS HYPOURICEMIANTS</a:t>
            </a:r>
          </a:p>
          <a:p>
            <a:pPr algn="l"/>
            <a:endParaRPr lang="fr-FR" dirty="0" smtClean="0"/>
          </a:p>
          <a:p>
            <a:pPr algn="l"/>
            <a:r>
              <a:rPr lang="fr-FR" b="1" dirty="0" smtClean="0">
                <a:solidFill>
                  <a:schemeClr val="tx1"/>
                </a:solidFill>
              </a:rPr>
              <a:t>Le TRT de fond ou prévention des crises aigues repose sur les objectifs suivants:</a:t>
            </a:r>
          </a:p>
          <a:p>
            <a:pPr algn="l">
              <a:buFont typeface="Arial" pitchFamily="34" charset="0"/>
              <a:buChar char="•"/>
            </a:pPr>
            <a:r>
              <a:rPr lang="fr-FR" b="1" dirty="0" smtClean="0">
                <a:solidFill>
                  <a:schemeClr val="tx1"/>
                </a:solidFill>
              </a:rPr>
              <a:t>Réduire les apports puriniques alimentaires</a:t>
            </a:r>
          </a:p>
          <a:p>
            <a:pPr algn="l">
              <a:buFont typeface="Arial" pitchFamily="34" charset="0"/>
              <a:buChar char="•"/>
            </a:pPr>
            <a:r>
              <a:rPr lang="fr-FR" b="1" dirty="0" smtClean="0">
                <a:solidFill>
                  <a:schemeClr val="tx1"/>
                </a:solidFill>
              </a:rPr>
              <a:t>Diminuer la synthèse de l’acide urique</a:t>
            </a:r>
          </a:p>
          <a:p>
            <a:pPr algn="l">
              <a:buFont typeface="Arial" pitchFamily="34" charset="0"/>
              <a:buChar char="•"/>
            </a:pPr>
            <a:r>
              <a:rPr lang="fr-FR" b="1" dirty="0" smtClean="0">
                <a:solidFill>
                  <a:schemeClr val="tx1"/>
                </a:solidFill>
              </a:rPr>
              <a:t>Dégrader l’acide urique en dérivés plus solubles</a:t>
            </a:r>
          </a:p>
          <a:p>
            <a:pPr algn="l">
              <a:buFont typeface="Arial" pitchFamily="34" charset="0"/>
              <a:buChar char="•"/>
            </a:pPr>
            <a:r>
              <a:rPr lang="fr-FR" b="1" dirty="0" smtClean="0">
                <a:solidFill>
                  <a:schemeClr val="tx1"/>
                </a:solidFill>
              </a:rPr>
              <a:t>Favoriser l’élimination de l’acide urique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LES HYPOURICEMIANTS </a:t>
            </a:r>
          </a:p>
          <a:p>
            <a:pPr marL="514350" indent="-514350">
              <a:buAutoNum type="arabicPeriod"/>
            </a:pPr>
            <a:r>
              <a:rPr lang="fr-FR" sz="4000" b="1" dirty="0" smtClean="0">
                <a:solidFill>
                  <a:srgbClr val="7030A0"/>
                </a:solidFill>
              </a:rPr>
              <a:t>INHIBITEURS DE L’URICOSYNTHESE</a:t>
            </a:r>
          </a:p>
          <a:p>
            <a:pPr marL="514350" indent="-514350"/>
            <a:r>
              <a:rPr lang="fr-FR" sz="4000" b="1" dirty="0" smtClean="0">
                <a:solidFill>
                  <a:srgbClr val="7030A0"/>
                </a:solidFill>
              </a:rPr>
              <a:t>ALLOPURINOL ( Zyloric)</a:t>
            </a:r>
          </a:p>
          <a:p>
            <a:pPr marL="514350" indent="-514350" algn="l"/>
            <a:r>
              <a:rPr lang="fr-FR" dirty="0" smtClean="0">
                <a:solidFill>
                  <a:srgbClr val="7030A0"/>
                </a:solidFill>
              </a:rPr>
              <a:t>Pharmacologie:</a:t>
            </a:r>
          </a:p>
          <a:p>
            <a:pPr marL="514350" indent="-514350" algn="l"/>
            <a:r>
              <a:rPr lang="fr-FR" b="1" dirty="0" smtClean="0">
                <a:solidFill>
                  <a:schemeClr val="tx1"/>
                </a:solidFill>
              </a:rPr>
              <a:t>     L’allopurinol et son métabolite oxypurinol en s’accumulant dans l’organisme et en inhibant la xanthine oxydase, empêchent la transformation de l’hypoxanthine en xanthine puis en acide urique</a:t>
            </a:r>
          </a:p>
          <a:p>
            <a:pPr marL="514350" indent="-514350" algn="l"/>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pPr algn="l"/>
            <a:r>
              <a:rPr lang="fr-FR" b="1" dirty="0" smtClean="0">
                <a:solidFill>
                  <a:srgbClr val="7030A0"/>
                </a:solidFill>
              </a:rPr>
              <a:t>Cette inhibition enzymatique conduit à une:</a:t>
            </a:r>
          </a:p>
          <a:p>
            <a:pPr algn="l"/>
            <a:endParaRPr lang="fr-FR" b="1" dirty="0" smtClean="0">
              <a:solidFill>
                <a:schemeClr val="tx1"/>
              </a:solidFill>
            </a:endParaRPr>
          </a:p>
          <a:p>
            <a:pPr algn="l">
              <a:buFont typeface="Arial" pitchFamily="34" charset="0"/>
              <a:buChar char="•"/>
            </a:pPr>
            <a:r>
              <a:rPr lang="fr-FR" b="1" dirty="0" smtClean="0">
                <a:solidFill>
                  <a:schemeClr val="tx1"/>
                </a:solidFill>
              </a:rPr>
              <a:t> Diminution de la concentration sanguine et urinaire en acide urique </a:t>
            </a:r>
          </a:p>
          <a:p>
            <a:pPr algn="l">
              <a:buFont typeface="Arial" pitchFamily="34" charset="0"/>
              <a:buChar char="•"/>
            </a:pPr>
            <a:r>
              <a:rPr lang="fr-FR" b="1" dirty="0" smtClean="0">
                <a:solidFill>
                  <a:schemeClr val="tx1"/>
                </a:solidFill>
              </a:rPr>
              <a:t>Augmentation de la concentration des précurseurs de l’acide urique  (xanthine et hypoxanthine), ces derniers sont plus solubles et facilement éliminés par le rein)</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PHARMACOCINETIQUE</a:t>
            </a:r>
          </a:p>
          <a:p>
            <a:pPr algn="l"/>
            <a:endParaRPr lang="fr-FR" dirty="0" smtClean="0"/>
          </a:p>
          <a:p>
            <a:pPr algn="l"/>
            <a:r>
              <a:rPr lang="fr-FR" b="1" dirty="0" smtClean="0">
                <a:solidFill>
                  <a:schemeClr val="tx1"/>
                </a:solidFill>
              </a:rPr>
              <a:t>La résorption digestive de l’allopurinol est rapide et importante, il est largement distribué dans les tissus, sauf dans le cerveau.</a:t>
            </a:r>
          </a:p>
          <a:p>
            <a:pPr algn="l"/>
            <a:r>
              <a:rPr lang="fr-FR" b="1" dirty="0" smtClean="0">
                <a:solidFill>
                  <a:schemeClr val="tx1"/>
                </a:solidFill>
              </a:rPr>
              <a:t>Il est oxydé en métabolite actif  (oxypurinol) et éliminé   par voie rénale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INDICATION</a:t>
            </a:r>
          </a:p>
          <a:p>
            <a:endParaRPr lang="fr-FR" dirty="0" smtClean="0"/>
          </a:p>
          <a:p>
            <a:pPr algn="l">
              <a:buFont typeface="Arial" pitchFamily="34" charset="0"/>
              <a:buChar char="•"/>
            </a:pPr>
            <a:r>
              <a:rPr lang="fr-FR" b="1" dirty="0" smtClean="0">
                <a:solidFill>
                  <a:schemeClr val="tx1"/>
                </a:solidFill>
              </a:rPr>
              <a:t>TRT de fond de la crise de goutte, surtout lorsqu’il ya des antécédents de lithiases urinaires et d’insuffisance rénale ou résistance aux uricosuriques</a:t>
            </a:r>
          </a:p>
          <a:p>
            <a:pPr algn="l">
              <a:buFont typeface="Arial" pitchFamily="34" charset="0"/>
              <a:buChar char="•"/>
            </a:pPr>
            <a:r>
              <a:rPr lang="fr-FR" b="1" dirty="0" smtClean="0">
                <a:solidFill>
                  <a:schemeClr val="tx1"/>
                </a:solidFill>
              </a:rPr>
              <a:t>TRT et prévention des lithiases urinaires uratiques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normAutofit fontScale="92500"/>
          </a:bodyPr>
          <a:lstStyle/>
          <a:p>
            <a:r>
              <a:rPr lang="fr-FR" sz="4000" b="1" dirty="0" smtClean="0">
                <a:solidFill>
                  <a:srgbClr val="7030A0"/>
                </a:solidFill>
              </a:rPr>
              <a:t>EFFETS INDESIRABLES </a:t>
            </a:r>
          </a:p>
          <a:p>
            <a:pPr algn="l">
              <a:buFont typeface="Arial" pitchFamily="34" charset="0"/>
              <a:buChar char="•"/>
            </a:pPr>
            <a:r>
              <a:rPr lang="fr-FR" b="1" dirty="0" smtClean="0">
                <a:solidFill>
                  <a:schemeClr val="tx1"/>
                </a:solidFill>
              </a:rPr>
              <a:t>Risque de crise de goutte au début de TRT</a:t>
            </a:r>
          </a:p>
          <a:p>
            <a:pPr algn="l">
              <a:buFont typeface="Arial" pitchFamily="34" charset="0"/>
              <a:buChar char="•"/>
            </a:pPr>
            <a:r>
              <a:rPr lang="fr-FR" b="1" dirty="0" smtClean="0">
                <a:solidFill>
                  <a:schemeClr val="tx1"/>
                </a:solidFill>
              </a:rPr>
              <a:t>Troubles digestifs, rares éruptions cutanés</a:t>
            </a:r>
          </a:p>
          <a:p>
            <a:pPr algn="l">
              <a:buFont typeface="Arial" pitchFamily="34" charset="0"/>
              <a:buChar char="•"/>
            </a:pPr>
            <a:r>
              <a:rPr lang="fr-FR" b="1" dirty="0" smtClean="0">
                <a:solidFill>
                  <a:schemeClr val="tx1"/>
                </a:solidFill>
              </a:rPr>
              <a:t>Réactions d’hypersensibilité en cas d’association avec les aminopénicillines et les amidinopénicillines</a:t>
            </a:r>
          </a:p>
          <a:p>
            <a:r>
              <a:rPr lang="fr-FR" sz="4000" b="1" dirty="0" smtClean="0">
                <a:solidFill>
                  <a:srgbClr val="7030A0"/>
                </a:solidFill>
              </a:rPr>
              <a:t>PRECAUTIONS D’EMPLOI</a:t>
            </a:r>
          </a:p>
          <a:p>
            <a:pPr algn="l">
              <a:buFont typeface="Arial" pitchFamily="34" charset="0"/>
              <a:buChar char="•"/>
            </a:pPr>
            <a:r>
              <a:rPr lang="fr-FR" b="1" dirty="0" smtClean="0">
                <a:solidFill>
                  <a:schemeClr val="tx1"/>
                </a:solidFill>
              </a:rPr>
              <a:t>A utiliser avec prudence avec les produits suivants:</a:t>
            </a:r>
          </a:p>
          <a:p>
            <a:pPr algn="l"/>
            <a:r>
              <a:rPr lang="fr-FR" b="1" dirty="0" smtClean="0">
                <a:solidFill>
                  <a:schemeClr val="tx1"/>
                </a:solidFill>
              </a:rPr>
              <a:t>Théophylline et dérivés, sulfamides hypoglycémiants et AVK</a:t>
            </a:r>
          </a:p>
          <a:p>
            <a:pPr algn="l">
              <a:buFont typeface="Arial" pitchFamily="34" charset="0"/>
              <a:buChar char="•"/>
            </a:pPr>
            <a:r>
              <a:rPr lang="fr-FR" b="1" dirty="0" smtClean="0">
                <a:solidFill>
                  <a:schemeClr val="tx1"/>
                </a:solidFill>
              </a:rPr>
              <a:t>A éviter avec les aminopénicillines et les amidinopénicillines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DEFINITION</a:t>
            </a:r>
          </a:p>
          <a:p>
            <a:pPr algn="l"/>
            <a:endParaRPr lang="fr-FR" dirty="0" smtClean="0"/>
          </a:p>
          <a:p>
            <a:pPr algn="l"/>
            <a:endParaRPr lang="fr-FR" dirty="0" smtClean="0"/>
          </a:p>
          <a:p>
            <a:pPr algn="l"/>
            <a:r>
              <a:rPr lang="fr-FR" b="1" dirty="0" smtClean="0">
                <a:solidFill>
                  <a:schemeClr val="tx1"/>
                </a:solidFill>
              </a:rPr>
              <a:t>La goutte est une maladie métabolique caractérisée par l’association d’une surcharge de l’organisme en acide urique (hyperuricémie) et de manifestations inflammatoires au niveau articulaire</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2. DEGRADATION DE L’ACIDE URIQUE </a:t>
            </a:r>
          </a:p>
          <a:p>
            <a:r>
              <a:rPr lang="fr-FR" sz="4000" b="1" dirty="0" smtClean="0">
                <a:solidFill>
                  <a:srgbClr val="7030A0"/>
                </a:solidFill>
              </a:rPr>
              <a:t>URICOZYME ( URICASE)</a:t>
            </a:r>
          </a:p>
          <a:p>
            <a:pPr algn="l"/>
            <a:r>
              <a:rPr lang="fr-FR" b="1" dirty="0" smtClean="0">
                <a:solidFill>
                  <a:schemeClr val="tx1"/>
                </a:solidFill>
              </a:rPr>
              <a:t>L’ URICASE ou urate oxydase qui  est une enzyme protéique d’origine fongique qui dégrade l’acide urique en allantoïne ( produit 10 fois plus hydrosoluble  que l’acide urique, éliminé dans les urines)</a:t>
            </a:r>
          </a:p>
          <a:p>
            <a:pPr algn="l"/>
            <a:r>
              <a:rPr lang="fr-FR" b="1" dirty="0" smtClean="0">
                <a:solidFill>
                  <a:schemeClr val="tx1"/>
                </a:solidFill>
              </a:rPr>
              <a:t>Ce produit est utilisé dans le TRT d’urgence d’une hyperuricémie ou d’une lithiase urique, à la dose de 100 U/24 h (par voie IM ou IV)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3. LES URICOSURIQUES </a:t>
            </a:r>
          </a:p>
          <a:p>
            <a:pPr algn="l"/>
            <a:endParaRPr lang="fr-FR" sz="2800" b="1" dirty="0" smtClean="0">
              <a:solidFill>
                <a:schemeClr val="tx1"/>
              </a:solidFill>
            </a:endParaRPr>
          </a:p>
          <a:p>
            <a:pPr algn="l"/>
            <a:r>
              <a:rPr lang="fr-FR" sz="2800" b="1" dirty="0" smtClean="0">
                <a:solidFill>
                  <a:schemeClr val="tx1"/>
                </a:solidFill>
              </a:rPr>
              <a:t>Les plus importants: </a:t>
            </a:r>
            <a:r>
              <a:rPr lang="fr-FR" sz="2800" b="1" u="sng" dirty="0" smtClean="0">
                <a:solidFill>
                  <a:schemeClr val="tx1"/>
                </a:solidFill>
              </a:rPr>
              <a:t>Probénécide </a:t>
            </a:r>
            <a:r>
              <a:rPr lang="fr-FR" sz="2800" b="1" dirty="0" smtClean="0">
                <a:solidFill>
                  <a:schemeClr val="tx1"/>
                </a:solidFill>
              </a:rPr>
              <a:t>et </a:t>
            </a:r>
            <a:r>
              <a:rPr lang="fr-FR" sz="2800" b="1" u="sng" dirty="0" smtClean="0">
                <a:solidFill>
                  <a:schemeClr val="tx1"/>
                </a:solidFill>
              </a:rPr>
              <a:t>Benzobromarone</a:t>
            </a:r>
            <a:r>
              <a:rPr lang="fr-FR" sz="2800" b="1" dirty="0" smtClean="0">
                <a:solidFill>
                  <a:schemeClr val="tx1"/>
                </a:solidFill>
              </a:rPr>
              <a:t>  </a:t>
            </a:r>
          </a:p>
          <a:p>
            <a:pPr algn="l"/>
            <a:r>
              <a:rPr lang="fr-FR" sz="2800" b="1" dirty="0" smtClean="0">
                <a:solidFill>
                  <a:schemeClr val="tx1"/>
                </a:solidFill>
              </a:rPr>
              <a:t>Autres: </a:t>
            </a:r>
            <a:r>
              <a:rPr lang="fr-FR" sz="2800" b="1" u="sng" dirty="0" smtClean="0">
                <a:solidFill>
                  <a:schemeClr val="tx1"/>
                </a:solidFill>
              </a:rPr>
              <a:t>Sulfinpurazone</a:t>
            </a:r>
          </a:p>
          <a:p>
            <a:pPr algn="l"/>
            <a:r>
              <a:rPr lang="fr-FR" sz="2800" dirty="0" smtClean="0">
                <a:solidFill>
                  <a:srgbClr val="7030A0"/>
                </a:solidFill>
              </a:rPr>
              <a:t>Pharmacologie</a:t>
            </a:r>
          </a:p>
          <a:p>
            <a:pPr algn="l"/>
            <a:r>
              <a:rPr lang="fr-FR" sz="2800" b="1" dirty="0" smtClean="0">
                <a:solidFill>
                  <a:schemeClr val="tx1"/>
                </a:solidFill>
              </a:rPr>
              <a:t>Les uricosuriques sont des médicaments acides faibles capables d’éliminer l’acide urique par voie rénale</a:t>
            </a:r>
          </a:p>
          <a:p>
            <a:pPr algn="l"/>
            <a:r>
              <a:rPr lang="fr-FR" sz="2800" b="1" dirty="0" smtClean="0">
                <a:solidFill>
                  <a:schemeClr val="tx1"/>
                </a:solidFill>
              </a:rPr>
              <a:t>L’acide urique est éliminé par voie  d’une part par filtration glomérulaire et d’autre part par sécrétion tubulaire (tube proximal), cependant, 90% de la quantité totale éliminée par les 2 mécanismes est réabsorbée.</a:t>
            </a:r>
          </a:p>
          <a:p>
            <a:pPr algn="l"/>
            <a:endParaRPr lang="fr-FR"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pPr algn="l"/>
            <a:endParaRPr lang="fr-FR" dirty="0" smtClean="0"/>
          </a:p>
          <a:p>
            <a:pPr algn="l"/>
            <a:endParaRPr lang="fr-FR" dirty="0" smtClean="0"/>
          </a:p>
          <a:p>
            <a:pPr algn="l"/>
            <a:r>
              <a:rPr lang="fr-FR" b="1" dirty="0" smtClean="0">
                <a:solidFill>
                  <a:schemeClr val="tx1"/>
                </a:solidFill>
              </a:rPr>
              <a:t>Les uricosuriques, en occupant le système de réabsorption des acides faibles dans le tube proximal, empêchent la réabsorption de l’acide urique. </a:t>
            </a:r>
          </a:p>
          <a:p>
            <a:pPr algn="l"/>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endParaRPr lang="fr-FR" dirty="0" smtClean="0"/>
          </a:p>
          <a:p>
            <a:endParaRPr lang="fr-FR" dirty="0" smtClean="0"/>
          </a:p>
          <a:p>
            <a:endParaRPr lang="fr-FR" dirty="0" smtClean="0"/>
          </a:p>
          <a:p>
            <a:endParaRPr lang="fr-FR" dirty="0" smtClean="0"/>
          </a:p>
          <a:p>
            <a:r>
              <a:rPr lang="fr-FR" sz="4400" b="1" dirty="0" smtClean="0">
                <a:solidFill>
                  <a:srgbClr val="7030A0"/>
                </a:solidFill>
              </a:rPr>
              <a:t>MERCI DE VOTRE ATTENTION </a:t>
            </a:r>
            <a:endParaRPr lang="fr-FR" sz="4400" b="1"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PATHOGENESE</a:t>
            </a:r>
          </a:p>
          <a:p>
            <a:pPr algn="l"/>
            <a:endParaRPr lang="fr-FR" dirty="0" smtClean="0"/>
          </a:p>
          <a:p>
            <a:pPr algn="l"/>
            <a:endParaRPr lang="fr-FR" dirty="0"/>
          </a:p>
          <a:p>
            <a:pPr algn="l"/>
            <a:r>
              <a:rPr lang="fr-FR" b="1" dirty="0" smtClean="0">
                <a:solidFill>
                  <a:schemeClr val="tx1"/>
                </a:solidFill>
              </a:rPr>
              <a:t>La crise de goutte est une réaction inflammatoire très douloureuse, déclenchée par le dépôt de cristaux d’urate de sodium dans le tissu articulaire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EVOLUTION</a:t>
            </a:r>
            <a:r>
              <a:rPr lang="fr-FR" dirty="0" smtClean="0"/>
              <a:t> </a:t>
            </a:r>
          </a:p>
          <a:p>
            <a:pPr algn="l"/>
            <a:endParaRPr lang="fr-FR" dirty="0" smtClean="0"/>
          </a:p>
          <a:p>
            <a:pPr algn="l"/>
            <a:endParaRPr lang="fr-FR" dirty="0"/>
          </a:p>
          <a:p>
            <a:pPr algn="l"/>
            <a:r>
              <a:rPr lang="fr-FR" b="1" dirty="0" smtClean="0">
                <a:solidFill>
                  <a:schemeClr val="tx1"/>
                </a:solidFill>
              </a:rPr>
              <a:t>Le risque évolutif de la goutte réside dans l’apparition </a:t>
            </a:r>
            <a:r>
              <a:rPr lang="fr-FR" b="1" u="sng" dirty="0" smtClean="0">
                <a:solidFill>
                  <a:schemeClr val="tx1"/>
                </a:solidFill>
              </a:rPr>
              <a:t>d’arthropathies chroniques </a:t>
            </a:r>
            <a:r>
              <a:rPr lang="fr-FR" b="1" dirty="0" smtClean="0">
                <a:solidFill>
                  <a:schemeClr val="tx1"/>
                </a:solidFill>
              </a:rPr>
              <a:t>et de </a:t>
            </a:r>
            <a:r>
              <a:rPr lang="fr-FR" b="1" u="sng" dirty="0" smtClean="0">
                <a:solidFill>
                  <a:schemeClr val="tx1"/>
                </a:solidFill>
              </a:rPr>
              <a:t>complications rénales </a:t>
            </a:r>
            <a:r>
              <a:rPr lang="fr-FR" b="1" dirty="0" smtClean="0">
                <a:solidFill>
                  <a:schemeClr val="tx1"/>
                </a:solidFill>
              </a:rPr>
              <a:t>dues à des lithiases</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LA STRATEGIE THERAPEUTIQUE DE LA GOUTTE</a:t>
            </a:r>
          </a:p>
          <a:p>
            <a:pPr algn="l"/>
            <a:endParaRPr lang="fr-FR" b="1" dirty="0" smtClean="0">
              <a:solidFill>
                <a:schemeClr val="tx1"/>
              </a:solidFill>
            </a:endParaRPr>
          </a:p>
          <a:p>
            <a:pPr algn="l"/>
            <a:r>
              <a:rPr lang="fr-FR" b="1" dirty="0" smtClean="0">
                <a:solidFill>
                  <a:schemeClr val="tx1"/>
                </a:solidFill>
              </a:rPr>
              <a:t>Le TRT de la goutte repose sur deux stratégies:</a:t>
            </a:r>
          </a:p>
          <a:p>
            <a:pPr algn="l"/>
            <a:r>
              <a:rPr lang="fr-FR" b="1" dirty="0" smtClean="0">
                <a:solidFill>
                  <a:schemeClr val="tx1"/>
                </a:solidFill>
              </a:rPr>
              <a:t>*La première vise à réduire l’inflammation et la douleur pendant la crise de goutte, avec la colchicine et les AINS.</a:t>
            </a:r>
          </a:p>
          <a:p>
            <a:pPr algn="l"/>
            <a:r>
              <a:rPr lang="fr-FR" b="1" dirty="0">
                <a:solidFill>
                  <a:schemeClr val="tx1"/>
                </a:solidFill>
              </a:rPr>
              <a:t>*</a:t>
            </a:r>
            <a:r>
              <a:rPr lang="fr-FR" b="1" dirty="0" smtClean="0">
                <a:solidFill>
                  <a:schemeClr val="tx1"/>
                </a:solidFill>
              </a:rPr>
              <a:t>La seconde vise à prévenir la crise de goutte en instaurant un TRT de fond qui consiste à diminuer la concentration sanguine en acide urique (elle doit être ˂ à 70 mg/litre)</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MEDICAMENTS DE LA CRISE DE GOUTTE </a:t>
            </a:r>
          </a:p>
          <a:p>
            <a:pPr algn="l"/>
            <a:endParaRPr lang="fr-FR" dirty="0" smtClean="0"/>
          </a:p>
          <a:p>
            <a:pPr algn="l"/>
            <a:r>
              <a:rPr lang="fr-FR" b="1" dirty="0" smtClean="0">
                <a:solidFill>
                  <a:srgbClr val="7030A0"/>
                </a:solidFill>
              </a:rPr>
              <a:t>LA COLCHICINE</a:t>
            </a:r>
          </a:p>
          <a:p>
            <a:pPr algn="l"/>
            <a:r>
              <a:rPr lang="fr-FR" b="1" dirty="0" smtClean="0">
                <a:solidFill>
                  <a:schemeClr val="tx1"/>
                </a:solidFill>
              </a:rPr>
              <a:t>La colchicine est un alcaloïde isolé du colchique en 1820. Cette plante fut déjà proposée par le TRT de la goutte aigue, par Stock en 1763, puis introduite en thérapeutique aux USA par Franklin (lui-même souffrait de la goutte)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MECANISME D’ACTION </a:t>
            </a:r>
          </a:p>
          <a:p>
            <a:pPr algn="l"/>
            <a:endParaRPr lang="fr-FR" dirty="0" smtClean="0"/>
          </a:p>
          <a:p>
            <a:pPr algn="l"/>
            <a:r>
              <a:rPr lang="fr-FR" b="1" dirty="0" smtClean="0">
                <a:solidFill>
                  <a:schemeClr val="tx1"/>
                </a:solidFill>
              </a:rPr>
              <a:t>La colchicine en se combinant avec les tubulines des cellules inflammatoires (protéines globulaires) empêche la polymérisation de ces dernières en protofilaments et l’assemblage de ces protofilaments en microtubules</a:t>
            </a:r>
            <a:r>
              <a:rPr lang="fr-FR" dirty="0" smtClean="0"/>
              <a:t>.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r>
              <a:rPr lang="fr-FR" sz="4000" b="1" dirty="0" smtClean="0">
                <a:solidFill>
                  <a:srgbClr val="7030A0"/>
                </a:solidFill>
              </a:rPr>
              <a:t>PROPRIETES PHARMACOLOGIQUES</a:t>
            </a:r>
          </a:p>
          <a:p>
            <a:pPr algn="l"/>
            <a:r>
              <a:rPr lang="fr-FR" b="1" dirty="0" smtClean="0">
                <a:solidFill>
                  <a:schemeClr val="tx1"/>
                </a:solidFill>
              </a:rPr>
              <a:t>La colchicine est un produit:</a:t>
            </a:r>
          </a:p>
          <a:p>
            <a:pPr algn="l"/>
            <a:r>
              <a:rPr lang="fr-FR" b="1" dirty="0" smtClean="0">
                <a:solidFill>
                  <a:srgbClr val="7030A0"/>
                </a:solidFill>
              </a:rPr>
              <a:t>Anti-inflammatoire unique</a:t>
            </a:r>
            <a:r>
              <a:rPr lang="fr-FR" b="1" dirty="0" smtClean="0">
                <a:solidFill>
                  <a:schemeClr val="tx1"/>
                </a:solidFill>
              </a:rPr>
              <a:t>, actif dans l’arthrite goutteuse. Elle entraine un soulagement spectaculaire dans la crise de la goutte et aussi efficace dans la prévention de ces crises.</a:t>
            </a:r>
          </a:p>
          <a:p>
            <a:pPr algn="l"/>
            <a:r>
              <a:rPr lang="fr-FR" b="1" dirty="0" smtClean="0">
                <a:solidFill>
                  <a:srgbClr val="7030A0"/>
                </a:solidFill>
              </a:rPr>
              <a:t>Antimitotique</a:t>
            </a:r>
            <a:r>
              <a:rPr lang="fr-FR" b="1" dirty="0" smtClean="0">
                <a:solidFill>
                  <a:schemeClr val="tx1"/>
                </a:solidFill>
              </a:rPr>
              <a:t>, largement employée comme réactif expérimental dans l’étude de la division cellulaire, en inhibant les protéines contractiles du fuseau, elle empêche le mouvement des chromosomes et bloque la mitose en métaphase.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normAutofit lnSpcReduction="10000"/>
          </a:bodyPr>
          <a:lstStyle/>
          <a:p>
            <a:r>
              <a:rPr lang="fr-FR" sz="4000" b="1" dirty="0" smtClean="0">
                <a:solidFill>
                  <a:srgbClr val="7030A0"/>
                </a:solidFill>
              </a:rPr>
              <a:t>PHARMACOCINETIQUE</a:t>
            </a:r>
          </a:p>
          <a:p>
            <a:pPr algn="l"/>
            <a:r>
              <a:rPr lang="fr-FR" b="1" dirty="0" smtClean="0">
                <a:solidFill>
                  <a:schemeClr val="tx1"/>
                </a:solidFill>
              </a:rPr>
              <a:t>La cinétique de la colchicine peut être résumée comme suit:</a:t>
            </a:r>
          </a:p>
          <a:p>
            <a:pPr algn="l"/>
            <a:r>
              <a:rPr lang="fr-FR" b="1" u="sng" dirty="0" smtClean="0">
                <a:solidFill>
                  <a:schemeClr val="tx1"/>
                </a:solidFill>
              </a:rPr>
              <a:t>Par voie orale</a:t>
            </a:r>
            <a:r>
              <a:rPr lang="fr-FR" b="1" dirty="0" smtClean="0">
                <a:solidFill>
                  <a:schemeClr val="tx1"/>
                </a:solidFill>
              </a:rPr>
              <a:t>, elle est rapidement absorbée, par </a:t>
            </a:r>
            <a:r>
              <a:rPr lang="fr-FR" b="1" u="sng" dirty="0" smtClean="0">
                <a:solidFill>
                  <a:schemeClr val="tx1"/>
                </a:solidFill>
              </a:rPr>
              <a:t>voie IV</a:t>
            </a:r>
            <a:r>
              <a:rPr lang="fr-FR" b="1" dirty="0" smtClean="0">
                <a:solidFill>
                  <a:schemeClr val="tx1"/>
                </a:solidFill>
              </a:rPr>
              <a:t>, on note la rapidité de l’effet thérapeutique et l’absence d’effets indésirable gastro-intestinaux</a:t>
            </a:r>
          </a:p>
          <a:p>
            <a:pPr algn="l"/>
            <a:r>
              <a:rPr lang="fr-FR" b="1" dirty="0" smtClean="0">
                <a:solidFill>
                  <a:schemeClr val="tx1"/>
                </a:solidFill>
              </a:rPr>
              <a:t>Distribution tissulaire généralisée, </a:t>
            </a:r>
            <a:r>
              <a:rPr lang="fr-FR" b="1" u="sng" dirty="0" smtClean="0">
                <a:solidFill>
                  <a:schemeClr val="tx1"/>
                </a:solidFill>
              </a:rPr>
              <a:t>diffusion intra-</a:t>
            </a:r>
            <a:r>
              <a:rPr lang="fr-FR" b="1" u="sng" dirty="0" err="1" smtClean="0">
                <a:solidFill>
                  <a:schemeClr val="tx1"/>
                </a:solidFill>
              </a:rPr>
              <a:t>leucocyt</a:t>
            </a:r>
            <a:r>
              <a:rPr lang="fr-FR" b="1" u="sng" dirty="0" smtClean="0">
                <a:solidFill>
                  <a:schemeClr val="tx1"/>
                </a:solidFill>
              </a:rPr>
              <a:t>.</a:t>
            </a:r>
          </a:p>
          <a:p>
            <a:pPr algn="l"/>
            <a:r>
              <a:rPr lang="fr-FR" b="1" dirty="0" smtClean="0">
                <a:solidFill>
                  <a:schemeClr val="tx1"/>
                </a:solidFill>
              </a:rPr>
              <a:t>Biotransformation hépatique en </a:t>
            </a:r>
            <a:r>
              <a:rPr lang="fr-FR" b="1" u="sng" dirty="0" smtClean="0">
                <a:solidFill>
                  <a:schemeClr val="tx1"/>
                </a:solidFill>
              </a:rPr>
              <a:t>métabolites</a:t>
            </a:r>
            <a:r>
              <a:rPr lang="fr-FR" b="1" dirty="0" smtClean="0">
                <a:solidFill>
                  <a:schemeClr val="tx1"/>
                </a:solidFill>
              </a:rPr>
              <a:t> </a:t>
            </a:r>
            <a:r>
              <a:rPr lang="fr-FR" b="1" u="sng" dirty="0" smtClean="0">
                <a:solidFill>
                  <a:schemeClr val="tx1"/>
                </a:solidFill>
              </a:rPr>
              <a:t>inactifs</a:t>
            </a:r>
            <a:r>
              <a:rPr lang="fr-FR" b="1" dirty="0" smtClean="0">
                <a:solidFill>
                  <a:schemeClr val="tx1"/>
                </a:solidFill>
              </a:rPr>
              <a:t> avec un cycle entérohépatique</a:t>
            </a:r>
          </a:p>
          <a:p>
            <a:pPr algn="l"/>
            <a:r>
              <a:rPr lang="fr-FR" b="1" u="sng" dirty="0" smtClean="0">
                <a:solidFill>
                  <a:schemeClr val="tx1"/>
                </a:solidFill>
              </a:rPr>
              <a:t>Elimination lente</a:t>
            </a:r>
            <a:r>
              <a:rPr lang="fr-FR" b="1" dirty="0" smtClean="0">
                <a:solidFill>
                  <a:schemeClr val="tx1"/>
                </a:solidFill>
              </a:rPr>
              <a:t>, essentiellement par voie fécale et accessoirement par voie urinaire. </a:t>
            </a:r>
            <a:endParaRPr lang="fr-FR"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939</Words>
  <Application>Microsoft Office PowerPoint</Application>
  <PresentationFormat>Affichage à l'écran (4:3)</PresentationFormat>
  <Paragraphs>117</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38</cp:revision>
  <dcterms:created xsi:type="dcterms:W3CDTF">2015-04-21T01:48:11Z</dcterms:created>
  <dcterms:modified xsi:type="dcterms:W3CDTF">2015-05-11T22:06:56Z</dcterms:modified>
</cp:coreProperties>
</file>