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91" r:id="rId13"/>
    <p:sldId id="292" r:id="rId14"/>
    <p:sldId id="266" r:id="rId15"/>
    <p:sldId id="267" r:id="rId16"/>
    <p:sldId id="268" r:id="rId17"/>
    <p:sldId id="269" r:id="rId18"/>
    <p:sldId id="293" r:id="rId19"/>
    <p:sldId id="294" r:id="rId20"/>
    <p:sldId id="270" r:id="rId21"/>
    <p:sldId id="271" r:id="rId22"/>
    <p:sldId id="295" r:id="rId23"/>
    <p:sldId id="272" r:id="rId24"/>
    <p:sldId id="273" r:id="rId25"/>
    <p:sldId id="296" r:id="rId26"/>
    <p:sldId id="274" r:id="rId27"/>
    <p:sldId id="275" r:id="rId28"/>
    <p:sldId id="303" r:id="rId29"/>
    <p:sldId id="297" r:id="rId30"/>
    <p:sldId id="276" r:id="rId31"/>
    <p:sldId id="277" r:id="rId32"/>
    <p:sldId id="278" r:id="rId33"/>
    <p:sldId id="279" r:id="rId34"/>
    <p:sldId id="280" r:id="rId35"/>
    <p:sldId id="298" r:id="rId36"/>
    <p:sldId id="281" r:id="rId37"/>
    <p:sldId id="299" r:id="rId38"/>
    <p:sldId id="282" r:id="rId39"/>
    <p:sldId id="300" r:id="rId40"/>
    <p:sldId id="283" r:id="rId41"/>
    <p:sldId id="284" r:id="rId42"/>
    <p:sldId id="301" r:id="rId43"/>
    <p:sldId id="285" r:id="rId44"/>
    <p:sldId id="288" r:id="rId45"/>
    <p:sldId id="302" r:id="rId46"/>
    <p:sldId id="289" r:id="rId47"/>
    <p:sldId id="286" r:id="rId48"/>
    <p:sldId id="287" r:id="rId4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0D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84A11-B16E-4F20-9CE1-975A48860FA0}" type="datetimeFigureOut">
              <a:rPr lang="fr-FR" smtClean="0"/>
              <a:pPr/>
              <a:t>19/05/2015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C4CF3-F4EE-44C3-A5D4-F16947FA9CD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r.images.search.yahoo.com/images/view;_ylt=A0PDodo7fOxObzQAt5plAQx.;_ylu=X3oDMTBlMTQ4cGxyBHNlYwNzcgRzbGsDaW1n?back=http://fr.images.search.yahoo.com/search/images?p=SIGLE+DE+LA+PHARMACIE+ALGeRIE&amp;fr=yfp-t-703&amp;fr2=piv-web&amp;tab=organic&amp;ri=3&amp;w=253&amp;h=300&amp;imgurl=i47.servimg.com/u/f47/12/57/82/02/jpg_ph10.jpg&amp;rurl=http://pharm-dz.moninter.net/&amp;size=5.8+KB&amp;name=cr%C3%A9er+un+forum+:+Forum+Algerien+de+Pharmacie+-+Portail&amp;p=SIGLE+DE+LA+PHARMACIE+ALGeRIE&amp;oid=458136098d4affb715e9d571de7f53c3&amp;fr2=piv-web&amp;fr=yfp-t-703&amp;tt=cr%C3%A9er+un+forum+:+Forum+Algerien+de+Pharmacie+-+Portail&amp;b=0&amp;ni=21&amp;no=3&amp;tab=organic&amp;ts=&amp;sigr=10tubvq4d&amp;sigb=13p8a9bni&amp;sigi=11eu26euf&amp;.crumb=FKIAOoW0cf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Grec_ancie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643998" cy="6357982"/>
          </a:xfrm>
        </p:spPr>
        <p:txBody>
          <a:bodyPr/>
          <a:lstStyle/>
          <a:p>
            <a:pPr algn="l"/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Faculté de médecine</a:t>
            </a:r>
          </a:p>
          <a:p>
            <a:pPr algn="l"/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Département de pharmacie </a:t>
            </a:r>
          </a:p>
          <a:p>
            <a:pPr algn="l"/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de pharmacologie spéciale  </a:t>
            </a:r>
          </a:p>
          <a:p>
            <a:pPr algn="l"/>
            <a:r>
              <a:rPr lang="fr-F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2014/2015</a:t>
            </a:r>
            <a:endParaRPr lang="fr-F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 Guergouri F.Z</a:t>
            </a:r>
          </a:p>
          <a:p>
            <a:endParaRPr lang="fr-FR" dirty="0" smtClean="0"/>
          </a:p>
          <a:p>
            <a:r>
              <a:rPr lang="fr-FR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ANTIBIOTIQUES</a:t>
            </a:r>
            <a:r>
              <a:rPr lang="fr-FR" sz="6600" b="1" dirty="0" smtClean="0">
                <a:solidFill>
                  <a:srgbClr val="FF0000"/>
                </a:solidFill>
              </a:rPr>
              <a:t> </a:t>
            </a:r>
            <a:endParaRPr lang="fr-FR" sz="6600" b="1" dirty="0">
              <a:solidFill>
                <a:srgbClr val="FF0000"/>
              </a:solidFill>
            </a:endParaRPr>
          </a:p>
        </p:txBody>
      </p:sp>
      <p:pic>
        <p:nvPicPr>
          <p:cNvPr id="4" name="ihover-img" descr="http://ts3.mm.bing.net/images/thumbnail.aspx?q=1342506404198&amp;id=09e88a38deb25e39aca9f44ba4fc9c9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85728"/>
            <a:ext cx="15811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u="sng" dirty="0" smtClean="0"/>
              <a:t>groupe des acyl-uréido-pénicillines</a:t>
            </a:r>
          </a:p>
          <a:p>
            <a:pPr>
              <a:buNone/>
            </a:pPr>
            <a:r>
              <a:rPr lang="fr-FR" sz="2400" dirty="0" smtClean="0"/>
              <a:t>Spectre : inactivées par les pénicillinases, y compris celle du staphylocoque.</a:t>
            </a:r>
          </a:p>
          <a:p>
            <a:pPr>
              <a:buNone/>
            </a:pPr>
            <a:r>
              <a:rPr lang="fr-FR" sz="2400" i="1" dirty="0" smtClean="0"/>
              <a:t>  actives sur Pseudomonas aeruginosa et sur certaines souches productrices de céphalosporinases (en particulier Proteus). 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Azlocilline : </a:t>
            </a:r>
            <a:r>
              <a:rPr lang="fr-FR" sz="2400" i="1" dirty="0" smtClean="0"/>
              <a:t>Sécuropen </a:t>
            </a:r>
            <a:endParaRPr lang="fr-FR" sz="2400" dirty="0" smtClean="0"/>
          </a:p>
          <a:p>
            <a:r>
              <a:rPr lang="fr-FR" sz="2400" dirty="0" smtClean="0"/>
              <a:t>Mezlocilline : </a:t>
            </a:r>
            <a:r>
              <a:rPr lang="fr-FR" sz="2400" i="1" dirty="0" smtClean="0"/>
              <a:t>Baypen </a:t>
            </a:r>
            <a:r>
              <a:rPr lang="fr-FR" sz="2400" dirty="0" smtClean="0"/>
              <a:t>1980 </a:t>
            </a:r>
          </a:p>
          <a:p>
            <a:r>
              <a:rPr lang="fr-FR" sz="2400" dirty="0" smtClean="0"/>
              <a:t>Pipéracilline : </a:t>
            </a:r>
            <a:r>
              <a:rPr lang="fr-FR" sz="2400" i="1" dirty="0" smtClean="0"/>
              <a:t>Pipérilline </a:t>
            </a:r>
            <a:r>
              <a:rPr lang="fr-FR" sz="2400" dirty="0" smtClean="0"/>
              <a:t>1980 </a:t>
            </a:r>
          </a:p>
          <a:p>
            <a:r>
              <a:rPr lang="fr-FR" sz="2400" dirty="0" smtClean="0"/>
              <a:t>Ticarcilline : </a:t>
            </a:r>
            <a:r>
              <a:rPr lang="fr-FR" sz="2400" i="1" dirty="0" smtClean="0"/>
              <a:t>Ticarpen </a:t>
            </a:r>
            <a:r>
              <a:rPr lang="fr-FR" sz="2400" dirty="0" smtClean="0"/>
              <a:t>(H) 1981 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sz="3800" b="1" dirty="0" smtClean="0"/>
              <a:t>Groupe des amidino-pénicillines</a:t>
            </a:r>
          </a:p>
          <a:p>
            <a:pPr>
              <a:buNone/>
            </a:pPr>
            <a:r>
              <a:rPr lang="fr-FR" sz="2900" dirty="0" smtClean="0"/>
              <a:t>Spectre : limité aux bacilles à Gram négatif (Entérobactéries) </a:t>
            </a:r>
          </a:p>
          <a:p>
            <a:r>
              <a:rPr lang="fr-FR" sz="2900" dirty="0" smtClean="0"/>
              <a:t>Pivmécillinam : </a:t>
            </a:r>
            <a:r>
              <a:rPr lang="fr-FR" sz="2900" i="1" dirty="0" smtClean="0"/>
              <a:t>Sélexid</a:t>
            </a:r>
            <a:r>
              <a:rPr lang="fr-FR" sz="2900" dirty="0" smtClean="0"/>
              <a:t> 1982 </a:t>
            </a:r>
          </a:p>
          <a:p>
            <a:pPr>
              <a:buNone/>
            </a:pPr>
            <a:endParaRPr lang="fr-FR" sz="2900" dirty="0" smtClean="0"/>
          </a:p>
          <a:p>
            <a:pPr>
              <a:buFont typeface="Wingdings" pitchFamily="2" charset="2"/>
              <a:buChar char="Ø"/>
            </a:pPr>
            <a:r>
              <a:rPr lang="fr-FR" sz="3800" b="1" dirty="0" smtClean="0"/>
              <a:t>Groupe des Pénams, Inhibiteurs bétalactamases</a:t>
            </a:r>
          </a:p>
          <a:p>
            <a:pPr>
              <a:buNone/>
            </a:pPr>
            <a:endParaRPr lang="fr-FR" sz="2900" b="1" dirty="0" smtClean="0"/>
          </a:p>
          <a:p>
            <a:pPr>
              <a:buNone/>
            </a:pPr>
            <a:r>
              <a:rPr lang="fr-FR" sz="2900" dirty="0" smtClean="0"/>
              <a:t>       Activité antibactérienne faible.</a:t>
            </a:r>
            <a:br>
              <a:rPr lang="fr-FR" sz="2900" dirty="0" smtClean="0"/>
            </a:br>
            <a:r>
              <a:rPr lang="fr-FR" sz="2900" dirty="0" smtClean="0"/>
              <a:t>Inhibe la majorité des pénicillinases (et les bétalactamases à spectre élargi).</a:t>
            </a:r>
            <a:br>
              <a:rPr lang="fr-FR" sz="2900" dirty="0" smtClean="0"/>
            </a:b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i="1" dirty="0" smtClean="0"/>
              <a:t>N'inhibe par contre qu'un faible nombre de céphalosporinases.</a:t>
            </a: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b="1" u="sng" dirty="0" smtClean="0"/>
              <a:t>- Oxapénam</a:t>
            </a: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dirty="0" smtClean="0"/>
              <a:t>Acide clavulanique</a:t>
            </a:r>
            <a:br>
              <a:rPr lang="fr-FR" sz="2900" dirty="0" smtClean="0"/>
            </a:br>
            <a:r>
              <a:rPr lang="fr-FR" sz="2900" dirty="0" smtClean="0"/>
              <a:t>· associé à l'</a:t>
            </a:r>
            <a:r>
              <a:rPr lang="fr-FR" sz="2900" dirty="0" err="1" smtClean="0"/>
              <a:t>amoxicilline</a:t>
            </a:r>
            <a:r>
              <a:rPr lang="fr-FR" sz="2900" dirty="0" smtClean="0"/>
              <a:t> : </a:t>
            </a:r>
            <a:r>
              <a:rPr lang="fr-FR" sz="2900" i="1" dirty="0" smtClean="0"/>
              <a:t>Augmentin, Ciblor </a:t>
            </a:r>
            <a:r>
              <a:rPr lang="fr-FR" sz="2900" dirty="0" smtClean="0"/>
              <a:t>1984 </a:t>
            </a:r>
            <a:br>
              <a:rPr lang="fr-FR" sz="2900" dirty="0" smtClean="0"/>
            </a:br>
            <a:r>
              <a:rPr lang="fr-FR" sz="2900" dirty="0" smtClean="0"/>
              <a:t>· associé à la ticarcilline : </a:t>
            </a:r>
            <a:r>
              <a:rPr lang="fr-FR" sz="2900" i="1" dirty="0" smtClean="0"/>
              <a:t>Claventin </a:t>
            </a:r>
            <a:r>
              <a:rPr lang="fr-FR" sz="2900" dirty="0" smtClean="0"/>
              <a:t>1988 </a:t>
            </a:r>
            <a:br>
              <a:rPr lang="fr-FR" sz="2900" dirty="0" smtClean="0"/>
            </a:b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b="1" u="sng" dirty="0" smtClean="0"/>
              <a:t>- Pénicilline-sulfones</a:t>
            </a: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u="sng" dirty="0" smtClean="0"/>
              <a:t>Sulbactam</a:t>
            </a:r>
            <a:r>
              <a:rPr lang="fr-FR" sz="2900" dirty="0" smtClean="0"/>
              <a:t> : </a:t>
            </a:r>
            <a:r>
              <a:rPr lang="fr-FR" sz="2900" i="1" dirty="0" smtClean="0"/>
              <a:t>Bétamase </a:t>
            </a:r>
            <a:r>
              <a:rPr lang="fr-FR" sz="2900" dirty="0" smtClean="0"/>
              <a:t>(H) 1991 </a:t>
            </a:r>
            <a:br>
              <a:rPr lang="fr-FR" sz="2900" dirty="0" smtClean="0"/>
            </a:br>
            <a:r>
              <a:rPr lang="fr-FR" sz="2900" dirty="0" smtClean="0"/>
              <a:t>· associé à l'ampicilline : </a:t>
            </a:r>
            <a:r>
              <a:rPr lang="fr-FR" sz="2900" i="1" dirty="0" smtClean="0"/>
              <a:t>Unacim </a:t>
            </a:r>
            <a:r>
              <a:rPr lang="fr-FR" sz="2900" dirty="0" smtClean="0"/>
              <a:t>1992 </a:t>
            </a:r>
            <a:br>
              <a:rPr lang="fr-FR" sz="2900" dirty="0" smtClean="0"/>
            </a:b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u="sng" dirty="0" smtClean="0"/>
              <a:t>Tazobactam</a:t>
            </a:r>
            <a:r>
              <a:rPr lang="fr-FR" sz="2900" dirty="0" smtClean="0"/>
              <a:t/>
            </a:r>
            <a:br>
              <a:rPr lang="fr-FR" sz="2900" dirty="0" smtClean="0"/>
            </a:br>
            <a:r>
              <a:rPr lang="fr-FR" sz="2900" dirty="0" smtClean="0"/>
              <a:t>· associé à la pipéracilline : </a:t>
            </a:r>
            <a:r>
              <a:rPr lang="fr-FR" sz="2900" i="1" dirty="0" smtClean="0"/>
              <a:t>Tazocilline</a:t>
            </a:r>
            <a:r>
              <a:rPr lang="fr-FR" sz="2900" dirty="0" smtClean="0"/>
              <a:t> (H) 1992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Indications principales: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b="1" dirty="0" smtClean="0"/>
              <a:t>Péni G et V: </a:t>
            </a:r>
            <a:r>
              <a:rPr lang="fr-FR" sz="2400" dirty="0" smtClean="0"/>
              <a:t>angine streptococcique, gangrène gazeuse, septicémie à Clostridium, </a:t>
            </a:r>
            <a:r>
              <a:rPr lang="fr-FR" sz="2400" dirty="0" err="1" smtClean="0"/>
              <a:t>syphilis,actinomycose</a:t>
            </a:r>
            <a:r>
              <a:rPr lang="fr-FR" sz="2400" dirty="0" smtClean="0"/>
              <a:t>, leptospirose, prophylaxie du RAA. </a:t>
            </a:r>
          </a:p>
          <a:p>
            <a:r>
              <a:rPr lang="fr-FR" sz="2400" b="1" dirty="0" smtClean="0"/>
              <a:t>Péni M: </a:t>
            </a:r>
            <a:r>
              <a:rPr lang="fr-FR" sz="2400" dirty="0" smtClean="0"/>
              <a:t>infections systémiques cutanées, </a:t>
            </a:r>
            <a:r>
              <a:rPr lang="fr-FR" sz="2400" dirty="0" err="1" smtClean="0"/>
              <a:t>antibioprophylaxie</a:t>
            </a:r>
            <a:r>
              <a:rPr lang="fr-FR" sz="2400" dirty="0" smtClean="0"/>
              <a:t> en chirurgie orthopédique</a:t>
            </a:r>
          </a:p>
          <a:p>
            <a:r>
              <a:rPr lang="fr-FR" sz="2400" b="1" dirty="0" err="1" smtClean="0"/>
              <a:t>Carboxypénicillines</a:t>
            </a:r>
            <a:r>
              <a:rPr lang="fr-FR" sz="2400" b="1" dirty="0" smtClean="0"/>
              <a:t>: </a:t>
            </a:r>
            <a:r>
              <a:rPr lang="fr-FR" sz="2400" dirty="0" smtClean="0"/>
              <a:t>infections à germes sensibles</a:t>
            </a:r>
          </a:p>
          <a:p>
            <a:r>
              <a:rPr lang="fr-FR" sz="2400" b="1" dirty="0" err="1" smtClean="0"/>
              <a:t>Uréidopénicillines</a:t>
            </a:r>
            <a:r>
              <a:rPr lang="fr-FR" sz="2400" b="1" dirty="0" smtClean="0"/>
              <a:t>: </a:t>
            </a:r>
            <a:r>
              <a:rPr lang="fr-FR" sz="2400" dirty="0" smtClean="0"/>
              <a:t>infections à germes sensibles, prophylaxie en chirurgie </a:t>
            </a:r>
            <a:endParaRPr lang="fr-F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Effets indésirables:</a:t>
            </a:r>
          </a:p>
          <a:p>
            <a:r>
              <a:rPr lang="fr-FR" sz="2400" dirty="0" smtClean="0"/>
              <a:t>Réactions d’hypersensibilité</a:t>
            </a:r>
          </a:p>
          <a:p>
            <a:r>
              <a:rPr lang="fr-FR" sz="2400" dirty="0" smtClean="0"/>
              <a:t>Réactions croisées avec les autres bétalactamines</a:t>
            </a:r>
          </a:p>
          <a:p>
            <a:r>
              <a:rPr lang="fr-FR" sz="2400" dirty="0" smtClean="0"/>
              <a:t>Réactions cutanées d’intensité variable</a:t>
            </a:r>
          </a:p>
          <a:p>
            <a:r>
              <a:rPr lang="fr-FR" sz="2400" dirty="0" smtClean="0"/>
              <a:t>Réactions tardives (après 72 h)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Conduites à tenir:</a:t>
            </a:r>
          </a:p>
          <a:p>
            <a:r>
              <a:rPr lang="fr-FR" sz="2400" dirty="0" smtClean="0"/>
              <a:t>Prévention par la recherche des antécédents</a:t>
            </a:r>
          </a:p>
          <a:p>
            <a:r>
              <a:rPr lang="fr-FR" sz="2400" dirty="0" smtClean="0"/>
              <a:t>Tests cutanés </a:t>
            </a:r>
          </a:p>
          <a:p>
            <a:r>
              <a:rPr lang="fr-FR" sz="2400" dirty="0" smtClean="0"/>
              <a:t>Désensibilisation éventuelle si nécessaire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400" b="1" u="sng" dirty="0" smtClean="0"/>
              <a:t>2 - LES PÉNEMS : CARBAPÉNEMS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Spectre</a:t>
            </a:r>
            <a:r>
              <a:rPr lang="fr-FR" sz="2400" b="1" dirty="0" smtClean="0"/>
              <a:t> :</a:t>
            </a:r>
            <a:r>
              <a:rPr lang="fr-FR" sz="2400" dirty="0" smtClean="0"/>
              <a:t> spectre large.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Grande stabilité vis à vis  diverses bétalactamases.</a:t>
            </a:r>
            <a:br>
              <a:rPr lang="fr-FR" sz="2400" dirty="0" smtClean="0"/>
            </a:br>
            <a:r>
              <a:rPr lang="fr-FR" sz="2400" dirty="0" smtClean="0"/>
              <a:t>·Imipénème: </a:t>
            </a:r>
            <a:r>
              <a:rPr lang="fr-FR" sz="2400" i="1" dirty="0" smtClean="0"/>
              <a:t>Tiénam </a:t>
            </a:r>
            <a:r>
              <a:rPr lang="fr-FR" sz="2400" dirty="0" smtClean="0"/>
              <a:t>(H) 1993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u="sng" dirty="0" smtClean="0"/>
              <a:t> </a:t>
            </a:r>
            <a:r>
              <a:rPr lang="fr-FR" sz="2600" b="1" u="sng" dirty="0" smtClean="0"/>
              <a:t>3 - LES CÉPHEMS</a:t>
            </a:r>
            <a:r>
              <a:rPr lang="fr-FR" sz="2600" dirty="0" smtClean="0"/>
              <a:t/>
            </a:r>
            <a:br>
              <a:rPr lang="fr-FR" sz="2600" dirty="0" smtClean="0"/>
            </a:br>
            <a:r>
              <a:rPr lang="fr-FR" sz="2600" dirty="0" smtClean="0"/>
              <a:t/>
            </a:r>
            <a:br>
              <a:rPr lang="fr-FR" sz="2600" dirty="0" smtClean="0"/>
            </a:br>
            <a:r>
              <a:rPr lang="fr-FR" sz="2600" dirty="0" smtClean="0"/>
              <a:t>Ce sont tous des </a:t>
            </a:r>
            <a:r>
              <a:rPr lang="fr-FR" sz="2600" b="1" dirty="0" smtClean="0"/>
              <a:t>produits à large spectre</a:t>
            </a:r>
            <a:r>
              <a:rPr lang="fr-FR" sz="2600" dirty="0" smtClean="0"/>
              <a:t>, mais dont l'intérêt réside surtout dans leur </a:t>
            </a:r>
            <a:r>
              <a:rPr lang="fr-FR" sz="2600" b="1" dirty="0" smtClean="0"/>
              <a:t>activité sur les bacilles à Gram négatif.</a:t>
            </a:r>
            <a:r>
              <a:rPr lang="fr-FR" sz="2600" dirty="0" smtClean="0"/>
              <a:t/>
            </a:r>
            <a:br>
              <a:rPr lang="fr-FR" sz="2600" dirty="0" smtClean="0"/>
            </a:br>
            <a:r>
              <a:rPr lang="fr-FR" sz="2600" dirty="0" smtClean="0"/>
              <a:t/>
            </a:r>
            <a:br>
              <a:rPr lang="fr-FR" sz="2600" dirty="0" smtClean="0"/>
            </a:br>
            <a:r>
              <a:rPr lang="fr-FR" sz="2600" dirty="0" smtClean="0"/>
              <a:t>Les céphalosporines sont classées en trois catégories, selon l'histoire (Trois "générations"), leur spectre et surtout leur comportement vis à vis des céphalosporinases.</a:t>
            </a:r>
            <a:br>
              <a:rPr lang="fr-FR" sz="2600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u="sng" dirty="0" smtClean="0"/>
              <a:t>a/ Céphalosporines de 1° génération (C1G)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 :</a:t>
            </a:r>
            <a:r>
              <a:rPr lang="fr-FR" sz="2400" dirty="0" smtClean="0"/>
              <a:t>relativement résistantes aux pénicillinases ; détruites par les céphalosporinases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i="1" dirty="0" smtClean="0">
                <a:solidFill>
                  <a:srgbClr val="FF0000"/>
                </a:solidFill>
              </a:rPr>
              <a:t>inactives sur Pseudomonas aeruginosa.</a:t>
            </a:r>
            <a:r>
              <a:rPr lang="fr-FR" sz="2400" b="1" dirty="0" smtClean="0">
                <a:solidFill>
                  <a:srgbClr val="FF0000"/>
                </a:solidFill>
              </a:rPr>
              <a:t/>
            </a:r>
            <a:br>
              <a:rPr lang="fr-FR" sz="2400" b="1" dirty="0" smtClean="0">
                <a:solidFill>
                  <a:srgbClr val="FF0000"/>
                </a:solidFill>
              </a:rPr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u="sng" dirty="0" smtClean="0"/>
              <a:t>actives par voie orale: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Céfalexine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Céporexine</a:t>
            </a:r>
            <a:r>
              <a:rPr lang="fr-FR" sz="2400" dirty="0" smtClean="0"/>
              <a:t>, </a:t>
            </a:r>
            <a:r>
              <a:rPr lang="fr-FR" sz="2400" i="1" dirty="0" err="1" smtClean="0"/>
              <a:t>Kéforal</a:t>
            </a:r>
            <a:r>
              <a:rPr lang="fr-FR" sz="2400" i="1" dirty="0" smtClean="0"/>
              <a:t>, </a:t>
            </a:r>
            <a:r>
              <a:rPr lang="fr-FR" sz="2400" i="1" dirty="0" err="1" smtClean="0"/>
              <a:t>Céfacet</a:t>
            </a:r>
            <a:r>
              <a:rPr lang="fr-FR" sz="2400" i="1" dirty="0" smtClean="0"/>
              <a:t> </a:t>
            </a:r>
            <a:r>
              <a:rPr lang="fr-FR" sz="2400" dirty="0" smtClean="0"/>
              <a:t>1970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Céfadroxil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Oracéfal</a:t>
            </a:r>
            <a:r>
              <a:rPr lang="fr-FR" sz="2400" dirty="0" smtClean="0"/>
              <a:t> 1976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Céfaclor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Alfatil</a:t>
            </a:r>
            <a:r>
              <a:rPr lang="fr-FR" sz="2400" dirty="0" smtClean="0"/>
              <a:t> 1981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Céfatrizine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Céfaperos</a:t>
            </a:r>
            <a:r>
              <a:rPr lang="fr-FR" sz="2400" i="1" dirty="0" smtClean="0"/>
              <a:t> </a:t>
            </a:r>
            <a:r>
              <a:rPr lang="fr-FR" sz="2400" dirty="0" smtClean="0"/>
              <a:t>1983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i</a:t>
            </a:r>
            <a:r>
              <a:rPr lang="fr-FR" sz="2400" b="1" u="sng" dirty="0" smtClean="0"/>
              <a:t>nactives par voie orale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Céfalotine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Kéflin</a:t>
            </a:r>
            <a:r>
              <a:rPr lang="fr-FR" sz="2400" i="1" dirty="0" smtClean="0"/>
              <a:t> </a:t>
            </a:r>
            <a:r>
              <a:rPr lang="fr-FR" sz="2400" dirty="0" smtClean="0"/>
              <a:t>(H) 1968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Céfapyrine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Céfaloject</a:t>
            </a:r>
            <a:r>
              <a:rPr lang="fr-FR" sz="2400" i="1" dirty="0" smtClean="0"/>
              <a:t> </a:t>
            </a:r>
            <a:r>
              <a:rPr lang="fr-FR" sz="2400" dirty="0" smtClean="0"/>
              <a:t>1974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Céfazoline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Céfacidal</a:t>
            </a:r>
            <a:r>
              <a:rPr lang="fr-FR" sz="2400" i="1" dirty="0" smtClean="0"/>
              <a:t> </a:t>
            </a:r>
            <a:r>
              <a:rPr lang="fr-FR" sz="2400" dirty="0" smtClean="0"/>
              <a:t>1976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u="sng" dirty="0" smtClean="0"/>
              <a:t>b/ Céphalosporines de 2° génération (C2G)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 :</a:t>
            </a:r>
            <a:r>
              <a:rPr lang="fr-FR" sz="2400" dirty="0" smtClean="0"/>
              <a:t>relative résistance à certaines céphalosporinases ; léger gain d'activité sur les souches sensibles.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i="1" dirty="0" smtClean="0">
                <a:solidFill>
                  <a:srgbClr val="FF0000"/>
                </a:solidFill>
              </a:rPr>
              <a:t>inactives sur Pseudomonas aeruginosa.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Céfoxitine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Méfoxin</a:t>
            </a:r>
            <a:r>
              <a:rPr lang="fr-FR" sz="2400" i="1" dirty="0" smtClean="0"/>
              <a:t> </a:t>
            </a:r>
            <a:r>
              <a:rPr lang="fr-FR" sz="2400" dirty="0" smtClean="0"/>
              <a:t>(H) 1978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Céfamandole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Kéfandol</a:t>
            </a:r>
            <a:r>
              <a:rPr lang="fr-FR" sz="2400" i="1" dirty="0" smtClean="0"/>
              <a:t> </a:t>
            </a:r>
            <a:r>
              <a:rPr lang="fr-FR" sz="2400" dirty="0" smtClean="0"/>
              <a:t>(H) 1979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Céfotétan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Apacef</a:t>
            </a:r>
            <a:r>
              <a:rPr lang="fr-FR" sz="2400" i="1" dirty="0" smtClean="0"/>
              <a:t> </a:t>
            </a:r>
            <a:r>
              <a:rPr lang="fr-FR" sz="2400" dirty="0" smtClean="0"/>
              <a:t>(H) 1985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Céfuroxime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Cépazine</a:t>
            </a:r>
            <a:r>
              <a:rPr lang="fr-FR" sz="2400" dirty="0" smtClean="0"/>
              <a:t> (VO), </a:t>
            </a:r>
            <a:r>
              <a:rPr lang="fr-FR" sz="2400" i="1" dirty="0" err="1" smtClean="0"/>
              <a:t>Zinatt</a:t>
            </a:r>
            <a:r>
              <a:rPr lang="fr-FR" sz="2400" dirty="0" smtClean="0"/>
              <a:t> (VO) 1988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fr-FR" sz="2800" b="1" u="sng" dirty="0" smtClean="0"/>
          </a:p>
          <a:p>
            <a:pPr>
              <a:buNone/>
            </a:pPr>
            <a:r>
              <a:rPr lang="fr-FR" sz="2800" b="1" u="sng" dirty="0" smtClean="0"/>
              <a:t>c</a:t>
            </a:r>
            <a:r>
              <a:rPr lang="fr-FR" sz="3400" b="1" u="sng" dirty="0" smtClean="0"/>
              <a:t>/ Céphalosporines de 3° génération (C3G)</a:t>
            </a: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b="1" dirty="0" smtClean="0"/>
              <a:t>Spectre :</a:t>
            </a:r>
            <a:r>
              <a:rPr lang="fr-FR" sz="3400" dirty="0" smtClean="0"/>
              <a:t>accentuent les avantages des précédentes : résistance accrue à l'inactivation par les céphalosporinases ; gain d'activité sur les souches sensibles.</a:t>
            </a:r>
            <a:br>
              <a:rPr lang="fr-FR" sz="3400" dirty="0" smtClean="0"/>
            </a:br>
            <a:r>
              <a:rPr lang="fr-FR" sz="3400" b="1" dirty="0" smtClean="0">
                <a:solidFill>
                  <a:srgbClr val="FF0000"/>
                </a:solidFill>
              </a:rPr>
              <a:t/>
            </a:r>
            <a:br>
              <a:rPr lang="fr-FR" sz="3400" b="1" dirty="0" smtClean="0">
                <a:solidFill>
                  <a:srgbClr val="FF0000"/>
                </a:solidFill>
              </a:rPr>
            </a:br>
            <a:r>
              <a:rPr lang="fr-FR" sz="3400" b="1" i="1" dirty="0" smtClean="0">
                <a:solidFill>
                  <a:srgbClr val="FF0000"/>
                </a:solidFill>
              </a:rPr>
              <a:t>certaines</a:t>
            </a:r>
            <a:r>
              <a:rPr lang="fr-FR" sz="3400" b="1" dirty="0" smtClean="0">
                <a:solidFill>
                  <a:srgbClr val="FF0000"/>
                </a:solidFill>
              </a:rPr>
              <a:t> </a:t>
            </a:r>
            <a:r>
              <a:rPr lang="fr-FR" sz="3400" b="1" i="1" dirty="0" smtClean="0">
                <a:solidFill>
                  <a:srgbClr val="FF0000"/>
                </a:solidFill>
              </a:rPr>
              <a:t>(*)  sont actives sur Pseudomonas aeruginosa.</a:t>
            </a:r>
          </a:p>
          <a:p>
            <a:pPr>
              <a:buNone/>
            </a:pPr>
            <a:r>
              <a:rPr lang="fr-FR" sz="3400" b="1" u="sng" dirty="0" err="1" smtClean="0"/>
              <a:t>Céphems</a:t>
            </a:r>
            <a:r>
              <a:rPr lang="fr-FR" sz="3400" b="1" u="sng" dirty="0" smtClean="0"/>
              <a:t> </a:t>
            </a:r>
            <a:r>
              <a:rPr lang="fr-FR" sz="3400" b="1" dirty="0" smtClean="0"/>
              <a:t>:</a:t>
            </a:r>
            <a:br>
              <a:rPr lang="fr-FR" sz="3400" b="1" dirty="0" smtClean="0"/>
            </a:br>
            <a:r>
              <a:rPr lang="fr-FR" sz="3400" b="1" dirty="0" smtClean="0"/>
              <a:t/>
            </a:r>
            <a:br>
              <a:rPr lang="fr-FR" sz="3400" b="1" dirty="0" smtClean="0"/>
            </a:br>
            <a:r>
              <a:rPr lang="fr-FR" sz="3400" dirty="0" smtClean="0"/>
              <a:t>·</a:t>
            </a:r>
            <a:r>
              <a:rPr lang="fr-FR" sz="3400" dirty="0" err="1" smtClean="0"/>
              <a:t>Céfotaxime</a:t>
            </a:r>
            <a:r>
              <a:rPr lang="fr-FR" sz="3400" dirty="0" smtClean="0"/>
              <a:t> : </a:t>
            </a:r>
            <a:r>
              <a:rPr lang="fr-FR" sz="3400" i="1" dirty="0" err="1" smtClean="0"/>
              <a:t>Claforan</a:t>
            </a:r>
            <a:r>
              <a:rPr lang="fr-FR" sz="3400" dirty="0" smtClean="0"/>
              <a:t> (H) 1980 </a:t>
            </a:r>
            <a:br>
              <a:rPr lang="fr-FR" sz="3400" dirty="0" smtClean="0"/>
            </a:br>
            <a:r>
              <a:rPr lang="fr-FR" sz="3400" dirty="0" smtClean="0"/>
              <a:t>· </a:t>
            </a:r>
            <a:r>
              <a:rPr lang="fr-FR" sz="3400" dirty="0" err="1" smtClean="0"/>
              <a:t>Cefsulodine</a:t>
            </a:r>
            <a:r>
              <a:rPr lang="fr-FR" sz="3400" dirty="0" smtClean="0"/>
              <a:t> </a:t>
            </a:r>
            <a:r>
              <a:rPr lang="fr-FR" sz="3400" i="1" dirty="0" smtClean="0"/>
              <a:t>(*)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Pyocéfal</a:t>
            </a:r>
            <a:r>
              <a:rPr lang="fr-FR" sz="3400" i="1" dirty="0" smtClean="0"/>
              <a:t> </a:t>
            </a:r>
            <a:r>
              <a:rPr lang="fr-FR" sz="3400" dirty="0" smtClean="0"/>
              <a:t>(uniquement </a:t>
            </a:r>
            <a:r>
              <a:rPr lang="fr-FR" sz="3400" dirty="0" err="1" smtClean="0"/>
              <a:t>antipyocyanique</a:t>
            </a:r>
            <a:r>
              <a:rPr lang="fr-FR" sz="3400" dirty="0" smtClean="0"/>
              <a:t>) (H) 1981 </a:t>
            </a:r>
          </a:p>
          <a:p>
            <a:pPr>
              <a:buNone/>
            </a:pPr>
            <a:r>
              <a:rPr lang="fr-FR" sz="3400" dirty="0" smtClean="0"/>
              <a:t>      · </a:t>
            </a:r>
            <a:r>
              <a:rPr lang="fr-FR" sz="3400" dirty="0" err="1" smtClean="0"/>
              <a:t>Céfixime</a:t>
            </a:r>
            <a:r>
              <a:rPr lang="fr-FR" sz="3400" dirty="0" smtClean="0"/>
              <a:t> : </a:t>
            </a:r>
            <a:r>
              <a:rPr lang="fr-FR" sz="3400" dirty="0" err="1" smtClean="0"/>
              <a:t>Oroken</a:t>
            </a:r>
            <a:r>
              <a:rPr lang="fr-FR" sz="3400" dirty="0" smtClean="0"/>
              <a:t> (VO) 1988 </a:t>
            </a:r>
          </a:p>
          <a:p>
            <a:pPr>
              <a:buNone/>
            </a:pPr>
            <a:r>
              <a:rPr lang="fr-FR" sz="3400" dirty="0" smtClean="0"/>
              <a:t>      ·  </a:t>
            </a:r>
            <a:r>
              <a:rPr lang="fr-FR" sz="3400" dirty="0" err="1" smtClean="0"/>
              <a:t>Céfépime</a:t>
            </a:r>
            <a:r>
              <a:rPr lang="fr-FR" sz="3400" dirty="0" smtClean="0"/>
              <a:t> </a:t>
            </a:r>
            <a:r>
              <a:rPr lang="fr-FR" sz="3400" i="1" dirty="0" smtClean="0"/>
              <a:t>(*)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Axépim</a:t>
            </a:r>
            <a:r>
              <a:rPr lang="fr-FR" sz="3400" i="1" dirty="0" smtClean="0"/>
              <a:t> </a:t>
            </a:r>
            <a:r>
              <a:rPr lang="fr-FR" sz="3400" dirty="0" smtClean="0"/>
              <a:t>(H)1993</a:t>
            </a:r>
            <a:br>
              <a:rPr lang="fr-FR" sz="3400" dirty="0" smtClean="0"/>
            </a:br>
            <a:endParaRPr lang="fr-FR" sz="3400" dirty="0" smtClean="0"/>
          </a:p>
          <a:p>
            <a:pPr>
              <a:buNone/>
            </a:pPr>
            <a:r>
              <a:rPr lang="fr-FR" sz="3400" b="1" u="sng" dirty="0" smtClean="0"/>
              <a:t> </a:t>
            </a:r>
            <a:r>
              <a:rPr lang="fr-FR" sz="3400" b="1" u="sng" dirty="0" err="1" smtClean="0"/>
              <a:t>Oxacéphems</a:t>
            </a:r>
            <a:r>
              <a:rPr lang="fr-FR" sz="3400" b="1" u="sng" dirty="0" smtClean="0"/>
              <a:t> </a:t>
            </a:r>
            <a:r>
              <a:rPr lang="fr-FR" sz="3400" b="1" dirty="0" smtClean="0"/>
              <a:t>:</a:t>
            </a: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dirty="0" smtClean="0"/>
              <a:t>· </a:t>
            </a:r>
            <a:r>
              <a:rPr lang="fr-FR" sz="3400" dirty="0" err="1" smtClean="0"/>
              <a:t>Latamoxef</a:t>
            </a:r>
            <a:r>
              <a:rPr lang="fr-FR" sz="3400" dirty="0" smtClean="0"/>
              <a:t> : </a:t>
            </a:r>
            <a:r>
              <a:rPr lang="fr-FR" sz="3400" i="1" dirty="0" err="1" smtClean="0"/>
              <a:t>Moxalactam</a:t>
            </a:r>
            <a:r>
              <a:rPr lang="fr-FR" sz="3400" dirty="0" smtClean="0"/>
              <a:t> (H)1981 </a:t>
            </a:r>
            <a:br>
              <a:rPr lang="fr-FR" sz="3400" dirty="0" smtClean="0"/>
            </a:b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dirty="0" smtClean="0"/>
              <a:t> </a:t>
            </a:r>
            <a:br>
              <a:rPr lang="fr-FR" sz="3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Principales indications: </a:t>
            </a:r>
          </a:p>
          <a:p>
            <a:r>
              <a:rPr lang="fr-FR" sz="2400" b="1" dirty="0" smtClean="0"/>
              <a:t>G1 et G2: </a:t>
            </a:r>
            <a:r>
              <a:rPr lang="fr-FR" sz="2400" dirty="0" smtClean="0"/>
              <a:t>infections à germes sensibles de la sphère ORL, </a:t>
            </a:r>
            <a:r>
              <a:rPr lang="fr-FR" sz="2400" dirty="0" err="1" smtClean="0"/>
              <a:t>antibioprophylaxie</a:t>
            </a:r>
            <a:r>
              <a:rPr lang="fr-FR" sz="2400" dirty="0" smtClean="0"/>
              <a:t> chirurgicale</a:t>
            </a:r>
          </a:p>
          <a:p>
            <a:r>
              <a:rPr lang="fr-FR" sz="2400" b="1" dirty="0" smtClean="0"/>
              <a:t>G3: </a:t>
            </a:r>
            <a:r>
              <a:rPr lang="fr-FR" sz="2400" dirty="0" smtClean="0"/>
              <a:t>infections ORL, respiratoires, urinaires</a:t>
            </a:r>
          </a:p>
          <a:p>
            <a:r>
              <a:rPr lang="fr-FR" sz="2400" b="1" dirty="0" smtClean="0"/>
              <a:t>Formes injectables: </a:t>
            </a:r>
            <a:r>
              <a:rPr lang="fr-FR" sz="2400" dirty="0" smtClean="0"/>
              <a:t>infections sévères localisées ou générales à bacilles GRAM-, infections nosocomiales, </a:t>
            </a:r>
            <a:r>
              <a:rPr lang="fr-FR" sz="2400" dirty="0" err="1" smtClean="0"/>
              <a:t>antibioprophylaxie</a:t>
            </a:r>
            <a:r>
              <a:rPr lang="fr-FR" sz="2400" dirty="0" smtClean="0"/>
              <a:t> chirurgicales</a:t>
            </a:r>
          </a:p>
          <a:p>
            <a:pPr>
              <a:buNone/>
            </a:pPr>
            <a:r>
              <a:rPr lang="fr-FR" sz="2400" dirty="0" smtClean="0"/>
              <a:t> 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Contre-indications:</a:t>
            </a:r>
          </a:p>
          <a:p>
            <a:pPr>
              <a:buNone/>
            </a:pPr>
            <a:r>
              <a:rPr lang="fr-FR" sz="2400" dirty="0" smtClean="0"/>
              <a:t>Hypersensibilité aux bétalactamines </a:t>
            </a:r>
            <a:endParaRPr lang="fr-F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Effets indésirables: </a:t>
            </a:r>
          </a:p>
          <a:p>
            <a:pPr>
              <a:buNone/>
            </a:pPr>
            <a:r>
              <a:rPr lang="fr-FR" sz="2400" dirty="0" smtClean="0"/>
              <a:t>Proches des pénicillines</a:t>
            </a:r>
          </a:p>
          <a:p>
            <a:pPr>
              <a:buNone/>
            </a:pPr>
            <a:r>
              <a:rPr lang="fr-FR" sz="2400" dirty="0" smtClean="0"/>
              <a:t>Néphrotoxicité: C1G</a:t>
            </a:r>
          </a:p>
          <a:p>
            <a:pPr>
              <a:buNone/>
            </a:pPr>
            <a:r>
              <a:rPr lang="fr-FR" sz="2400" dirty="0" smtClean="0"/>
              <a:t>Hypersensibilité</a:t>
            </a:r>
          </a:p>
          <a:p>
            <a:pPr>
              <a:buNone/>
            </a:pPr>
            <a:r>
              <a:rPr lang="fr-FR" sz="2400" dirty="0" smtClean="0"/>
              <a:t>EI spécifiques à certaines céphalosporines:</a:t>
            </a:r>
          </a:p>
          <a:p>
            <a:r>
              <a:rPr lang="fr-FR" sz="2400" dirty="0" smtClean="0"/>
              <a:t>     Céftriaxone: lithiase biliaire</a:t>
            </a:r>
          </a:p>
          <a:p>
            <a:r>
              <a:rPr lang="fr-FR" sz="2400" dirty="0" smtClean="0"/>
              <a:t>     Céfopérazone: diarrhée, hémorragies </a:t>
            </a: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5072098"/>
          </a:xfrm>
        </p:spPr>
        <p:txBody>
          <a:bodyPr>
            <a:normAutofit fontScale="70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sz="57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Définition</a:t>
            </a:r>
            <a:r>
              <a:rPr lang="fr-FR" sz="5700" b="1" i="1" u="sng" dirty="0" smtClean="0">
                <a:solidFill>
                  <a:srgbClr val="2800D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fr-FR" sz="5700" b="1" i="1" u="sng" dirty="0" smtClean="0">
              <a:solidFill>
                <a:srgbClr val="2800D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fr-FR" sz="2600" b="1" i="1" u="sng" dirty="0" smtClean="0">
              <a:solidFill>
                <a:srgbClr val="2800D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fr-FR" sz="2600" b="1" i="1" u="sng" dirty="0" smtClean="0">
                <a:solidFill>
                  <a:srgbClr val="2800D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 </a:t>
            </a:r>
            <a:r>
              <a:rPr lang="fr-FR" sz="2600" b="1" i="1" u="sng" dirty="0" smtClean="0">
                <a:solidFill>
                  <a:srgbClr val="2800D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 tooltip="Grec ancien"/>
              </a:rPr>
              <a:t>grec</a:t>
            </a:r>
            <a:r>
              <a:rPr lang="fr-FR" sz="2600" b="1" i="1" u="sng" dirty="0" smtClean="0">
                <a:solidFill>
                  <a:srgbClr val="2800D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fr-FR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anti : « contre », et bios : « la vie ».</a:t>
            </a:r>
          </a:p>
          <a:p>
            <a:pPr algn="justLow" fontAlgn="base">
              <a:lnSpc>
                <a:spcPct val="200000"/>
              </a:lnSpc>
              <a:spcAft>
                <a:spcPct val="0"/>
              </a:spcAft>
              <a:buNone/>
            </a:pPr>
            <a:r>
              <a:rPr lang="fr-FR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Molécule qui :</a:t>
            </a:r>
          </a:p>
          <a:p>
            <a:pPr algn="justLow" fontAlgn="base">
              <a:lnSpc>
                <a:spcPct val="200000"/>
              </a:lnSpc>
              <a:spcAft>
                <a:spcPct val="0"/>
              </a:spcAft>
              <a:buNone/>
            </a:pPr>
            <a:r>
              <a:rPr lang="fr-FR" sz="2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arrête la croissance des bactéries             </a:t>
            </a:r>
            <a:r>
              <a:rPr lang="fr-FR" sz="2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Antibiotique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bactériostatique.</a:t>
            </a:r>
            <a:endParaRPr lang="fr-FR" sz="260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lnSpc>
                <a:spcPct val="200000"/>
              </a:lnSpc>
              <a:spcAft>
                <a:spcPct val="0"/>
              </a:spcAft>
              <a:buNone/>
            </a:pPr>
            <a:r>
              <a:rPr lang="fr-FR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fr-FR" sz="2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tue les bactéries                                        </a:t>
            </a:r>
            <a:r>
              <a:rPr lang="fr-FR" sz="2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Antibiotique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bactéricide.</a:t>
            </a:r>
            <a:endParaRPr lang="fr-FR" sz="260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lnSpc>
                <a:spcPct val="200000"/>
              </a:lnSpc>
              <a:spcAft>
                <a:spcPct val="0"/>
              </a:spcAft>
              <a:buFont typeface="Wingdings" pitchFamily="2" charset="2"/>
              <a:buChar char="§"/>
            </a:pPr>
            <a:r>
              <a:rPr lang="fr-FR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Molécules naturelles (micro-organismes: champignons, bactéries) </a:t>
            </a:r>
          </a:p>
          <a:p>
            <a:pPr lvl="0" algn="justLow" eaLnBrk="0" fontAlgn="base" hangingPunct="0">
              <a:lnSpc>
                <a:spcPct val="200000"/>
              </a:lnSpc>
              <a:spcAft>
                <a:spcPct val="0"/>
              </a:spcAft>
              <a:buFont typeface="Wingdings" pitchFamily="2" charset="2"/>
              <a:buChar char="§"/>
            </a:pPr>
            <a:r>
              <a:rPr lang="fr-FR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Antibiotiques semi -synthétiques </a:t>
            </a:r>
          </a:p>
          <a:p>
            <a:pPr lvl="0" algn="justLow" eaLnBrk="0" fontAlgn="base" hangingPunct="0">
              <a:lnSpc>
                <a:spcPct val="200000"/>
              </a:lnSpc>
              <a:spcAft>
                <a:spcPct val="0"/>
              </a:spcAft>
              <a:buNone/>
            </a:pPr>
            <a:r>
              <a:rPr lang="fr-FR" sz="2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lang="fr-FR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071670" y="3143248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857620" y="257174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85720" y="4786322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 même antibiotique peut être bactériostatique  à   faible dose et bactéricide à dose plus élevée.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/>
          <a:lstStyle/>
          <a:p>
            <a:pPr>
              <a:buNone/>
            </a:pPr>
            <a:r>
              <a:rPr lang="fr-FR" sz="2400" b="1" dirty="0" smtClean="0"/>
              <a:t>4 - MONOBACTAMS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 :</a:t>
            </a:r>
            <a:r>
              <a:rPr lang="fr-FR" sz="2400" dirty="0" smtClean="0"/>
              <a:t> actifs uniquement sur les bacilles à Gram négatif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i="1" dirty="0" smtClean="0"/>
              <a:t>y compris Pseudomonas aeruginosa.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pPr lvl="1"/>
            <a:r>
              <a:rPr lang="fr-FR" sz="2400" dirty="0" smtClean="0"/>
              <a:t>Aztréonam : </a:t>
            </a:r>
            <a:r>
              <a:rPr lang="fr-FR" sz="2400" i="1" dirty="0" smtClean="0"/>
              <a:t>Azactam</a:t>
            </a:r>
            <a:r>
              <a:rPr lang="fr-FR" sz="2400" dirty="0" smtClean="0"/>
              <a:t> (H) 1988 </a:t>
            </a:r>
            <a:br>
              <a:rPr lang="fr-FR" sz="2400" dirty="0" smtClean="0"/>
            </a:br>
            <a:endParaRPr lang="fr-FR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II- FOSFOMYCINE: </a:t>
            </a:r>
          </a:p>
          <a:p>
            <a:pPr>
              <a:buNone/>
            </a:pPr>
            <a:r>
              <a:rPr lang="fr-FR" sz="2400" b="1" dirty="0" smtClean="0"/>
              <a:t>Spectre: </a:t>
            </a:r>
            <a:r>
              <a:rPr lang="fr-FR" sz="2400" dirty="0" smtClean="0"/>
              <a:t> large : cocci Gram + et -, bacilles Gram + et -.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La </a:t>
            </a:r>
            <a:r>
              <a:rPr lang="fr-FR" sz="2400" dirty="0" err="1" smtClean="0"/>
              <a:t>fosfomycine</a:t>
            </a:r>
            <a:r>
              <a:rPr lang="fr-FR" sz="2400" dirty="0" smtClean="0"/>
              <a:t> est toujours utilisée en association pour éviter l'apparition de mutants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i="1" dirty="0" err="1" smtClean="0"/>
              <a:t>Fosfocine</a:t>
            </a:r>
            <a:r>
              <a:rPr lang="fr-FR" sz="2400" dirty="0" smtClean="0"/>
              <a:t> (H) 1980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</p:spPr>
        <p:txBody>
          <a:bodyPr/>
          <a:lstStyle/>
          <a:p>
            <a:pPr algn="ctr">
              <a:buNone/>
            </a:pPr>
            <a:r>
              <a:rPr lang="fr-FR" sz="4800" b="1" dirty="0" smtClean="0">
                <a:solidFill>
                  <a:srgbClr val="FF0000"/>
                </a:solidFill>
              </a:rPr>
              <a:t>III- GLYCOPEPTIDES: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Spectre </a:t>
            </a:r>
            <a:r>
              <a:rPr lang="fr-FR" sz="2400" dirty="0" smtClean="0"/>
              <a:t>étroit : les bactéries à Gram + et principalement : staphylocoques et entérocoques (voie IV)</a:t>
            </a:r>
          </a:p>
          <a:p>
            <a:pPr>
              <a:buNone/>
            </a:pPr>
            <a:r>
              <a:rPr lang="pt-BR" sz="2400" dirty="0" smtClean="0"/>
              <a:t>      · Vancomycine : </a:t>
            </a:r>
            <a:r>
              <a:rPr lang="pt-BR" sz="2400" i="1" dirty="0" smtClean="0"/>
              <a:t>Vancocine</a:t>
            </a:r>
            <a:r>
              <a:rPr lang="pt-BR" sz="2400" dirty="0" smtClean="0"/>
              <a:t> (H</a:t>
            </a:r>
            <a:r>
              <a:rPr lang="pt-BR" sz="2400" smtClean="0"/>
              <a:t>) 1985, toxique pour le rein et l’appreil auditif 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· Teicoplanine : </a:t>
            </a:r>
            <a:r>
              <a:rPr lang="pt-BR" sz="2400" i="1" dirty="0" smtClean="0"/>
              <a:t>Targocid</a:t>
            </a:r>
            <a:r>
              <a:rPr lang="pt-BR" sz="2400" dirty="0" smtClean="0"/>
              <a:t> (H) 1988</a:t>
            </a: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r>
              <a:rPr lang="pt-BR" sz="2400" b="1" dirty="0" smtClean="0"/>
              <a:t>Principales indications:</a:t>
            </a:r>
          </a:p>
          <a:p>
            <a:pPr>
              <a:buNone/>
            </a:pPr>
            <a:r>
              <a:rPr lang="pt-BR" sz="2400" dirty="0" smtClean="0"/>
              <a:t>TRT des infections sévères à staphylocoques méthi-résistants, streptocoques, sujets intolérants aux bétalactamines, méningites à pneumocoques résistants à la péni, colite pseudo-membraneuse à clostridium. </a:t>
            </a:r>
            <a:endParaRPr lang="fr-FR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2</a:t>
            </a:r>
            <a:r>
              <a:rPr lang="fr-FR" sz="40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4000" b="1" dirty="0" smtClean="0">
                <a:solidFill>
                  <a:srgbClr val="FF0000"/>
                </a:solidFill>
              </a:rPr>
              <a:t> cible: LA MEMBRANE </a:t>
            </a:r>
          </a:p>
          <a:p>
            <a:pPr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Ce sont des antibiotiques de nature polypeptidique.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u="sng" dirty="0" smtClean="0"/>
              <a:t>I - POLYMYXINES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/>
              <a:t>spectre</a:t>
            </a:r>
            <a:r>
              <a:rPr lang="fr-FR" sz="2800" dirty="0" smtClean="0"/>
              <a:t> : actifs sur les bacilles à Gram négatif</a:t>
            </a:r>
            <a:br>
              <a:rPr lang="fr-FR" sz="2800" dirty="0" smtClean="0"/>
            </a:br>
            <a:r>
              <a:rPr lang="fr-FR" sz="2800" dirty="0" smtClean="0"/>
              <a:t>·Colistine: </a:t>
            </a:r>
            <a:r>
              <a:rPr lang="fr-FR" sz="2800" i="1" dirty="0" err="1" smtClean="0"/>
              <a:t>Colimycine</a:t>
            </a:r>
            <a:r>
              <a:rPr lang="fr-FR" sz="2800" i="1" dirty="0" smtClean="0"/>
              <a:t> </a:t>
            </a:r>
            <a:r>
              <a:rPr lang="fr-FR" sz="2800" dirty="0" smtClean="0"/>
              <a:t>1959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u="sng" dirty="0" smtClean="0"/>
              <a:t>II - GRAMICIDINES ET TYROCIDINE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/>
              <a:t>spectre</a:t>
            </a:r>
            <a:r>
              <a:rPr lang="fr-FR" sz="2800" dirty="0" smtClean="0"/>
              <a:t> étroit : bactéries à Gram positif</a:t>
            </a:r>
            <a:br>
              <a:rPr lang="fr-FR" sz="2800" dirty="0" smtClean="0"/>
            </a:br>
            <a:r>
              <a:rPr lang="fr-FR" sz="2800" dirty="0" smtClean="0"/>
              <a:t>· </a:t>
            </a:r>
            <a:r>
              <a:rPr lang="fr-FR" sz="2800" dirty="0" err="1" smtClean="0"/>
              <a:t>Bacitracine</a:t>
            </a:r>
            <a:r>
              <a:rPr lang="fr-FR" sz="2800" dirty="0" smtClean="0"/>
              <a:t>: usage local</a:t>
            </a:r>
            <a:br>
              <a:rPr lang="fr-FR" sz="2800" dirty="0" smtClean="0"/>
            </a:br>
            <a:r>
              <a:rPr lang="fr-FR" sz="2800" dirty="0" smtClean="0"/>
              <a:t>· Tyrothricine : usage local </a:t>
            </a:r>
            <a:r>
              <a:rPr lang="fr-FR" sz="4000" dirty="0" smtClean="0"/>
              <a:t/>
            </a:r>
            <a:br>
              <a:rPr lang="fr-FR" sz="4000" dirty="0" smtClean="0"/>
            </a:b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fr-FR" sz="5700" b="1" dirty="0" smtClean="0">
                <a:solidFill>
                  <a:srgbClr val="FF0000"/>
                </a:solidFill>
              </a:rPr>
              <a:t>3</a:t>
            </a:r>
            <a:r>
              <a:rPr lang="fr-FR" sz="57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5700" b="1" dirty="0" smtClean="0">
                <a:solidFill>
                  <a:srgbClr val="FF0000"/>
                </a:solidFill>
              </a:rPr>
              <a:t> cible: LE RIBOSOME </a:t>
            </a:r>
          </a:p>
          <a:p>
            <a:pPr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r>
              <a:rPr lang="fr-FR" sz="4000" b="1" u="sng" dirty="0" smtClean="0">
                <a:solidFill>
                  <a:srgbClr val="FF0000"/>
                </a:solidFill>
              </a:rPr>
              <a:t>I – AMINOSIDES:</a:t>
            </a:r>
          </a:p>
          <a:p>
            <a:pPr>
              <a:buNone/>
            </a:pPr>
            <a:r>
              <a:rPr lang="fr-FR" sz="4000" dirty="0" smtClean="0"/>
              <a:t>    Inhibent la synthèse protéique, suite à leur fixation sur la sous-unité 30S du ribosome bactérien. </a:t>
            </a:r>
            <a:br>
              <a:rPr lang="fr-FR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3400" b="1" dirty="0" smtClean="0"/>
              <a:t>Spectre</a:t>
            </a:r>
            <a:r>
              <a:rPr lang="fr-FR" sz="3400" dirty="0" smtClean="0"/>
              <a:t> large : cocci et bacilles à Gram positif</a:t>
            </a:r>
            <a:r>
              <a:rPr lang="fr-FR" sz="3400" b="1" dirty="0" smtClean="0"/>
              <a:t> (sauf les streptocoques)</a:t>
            </a:r>
            <a:r>
              <a:rPr lang="fr-FR" sz="3400" dirty="0" smtClean="0"/>
              <a:t> ; cocci et bacilles à Gram négatif, mycobactéries.</a:t>
            </a:r>
            <a:r>
              <a:rPr lang="fr-FR" sz="3400" i="1" dirty="0" smtClean="0"/>
              <a:t> </a:t>
            </a:r>
            <a:r>
              <a:rPr lang="fr-FR" sz="3400" b="1" i="1" u="sng" dirty="0" smtClean="0">
                <a:solidFill>
                  <a:srgbClr val="FF0000"/>
                </a:solidFill>
              </a:rPr>
              <a:t>Toutes les bactéries anaérobies sont résistantes</a:t>
            </a:r>
            <a:r>
              <a:rPr lang="fr-FR" sz="3400" i="1" u="sng" dirty="0" smtClean="0">
                <a:solidFill>
                  <a:srgbClr val="FF0000"/>
                </a:solidFill>
              </a:rPr>
              <a:t>.(</a:t>
            </a:r>
            <a:r>
              <a:rPr lang="fr-FR" sz="3400" i="1" dirty="0" smtClean="0">
                <a:solidFill>
                  <a:srgbClr val="FF0000"/>
                </a:solidFill>
              </a:rPr>
              <a:t>Clostridium)</a:t>
            </a: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dirty="0" smtClean="0"/>
              <a:t/>
            </a:r>
            <a:br>
              <a:rPr lang="fr-FR" sz="3400" dirty="0" smtClean="0"/>
            </a:br>
            <a:r>
              <a:rPr lang="fr-FR" sz="3400" dirty="0" smtClean="0"/>
              <a:t>·Streptomycine: </a:t>
            </a:r>
            <a:r>
              <a:rPr lang="fr-FR" sz="3400" i="1" dirty="0" smtClean="0"/>
              <a:t>Streptomycine</a:t>
            </a:r>
            <a:r>
              <a:rPr lang="fr-FR" sz="3400" dirty="0" smtClean="0"/>
              <a:t> </a:t>
            </a:r>
            <a:r>
              <a:rPr lang="fr-FR" sz="3400" i="1" dirty="0" smtClean="0"/>
              <a:t>Diamant</a:t>
            </a:r>
            <a:r>
              <a:rPr lang="fr-FR" sz="3400" dirty="0" smtClean="0"/>
              <a:t> 1949 </a:t>
            </a:r>
            <a:br>
              <a:rPr lang="fr-FR" sz="3400" dirty="0" smtClean="0"/>
            </a:br>
            <a:r>
              <a:rPr lang="fr-FR" sz="3400" dirty="0" smtClean="0"/>
              <a:t>·Kanamycine1959 </a:t>
            </a:r>
            <a:br>
              <a:rPr lang="fr-FR" sz="3400" dirty="0" smtClean="0"/>
            </a:br>
            <a:r>
              <a:rPr lang="fr-FR" sz="3400" dirty="0" smtClean="0"/>
              <a:t>·</a:t>
            </a:r>
            <a:r>
              <a:rPr lang="fr-FR" sz="3400" dirty="0" err="1" smtClean="0"/>
              <a:t>Tobramycine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Nebcine</a:t>
            </a:r>
            <a:r>
              <a:rPr lang="fr-FR" sz="3400" i="1" dirty="0" smtClean="0"/>
              <a:t>, </a:t>
            </a:r>
            <a:r>
              <a:rPr lang="fr-FR" sz="3400" i="1" dirty="0" err="1" smtClean="0"/>
              <a:t>Tobrex</a:t>
            </a:r>
            <a:r>
              <a:rPr lang="fr-FR" sz="3400" dirty="0" smtClean="0"/>
              <a:t> 1974 </a:t>
            </a:r>
            <a:br>
              <a:rPr lang="fr-FR" sz="3400" dirty="0" smtClean="0"/>
            </a:br>
            <a:r>
              <a:rPr lang="fr-FR" sz="3400" dirty="0" smtClean="0"/>
              <a:t>·</a:t>
            </a:r>
            <a:r>
              <a:rPr lang="fr-FR" sz="3400" dirty="0" err="1" smtClean="0"/>
              <a:t>Amikacine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Amiklin</a:t>
            </a:r>
            <a:r>
              <a:rPr lang="fr-FR" sz="3400" dirty="0" smtClean="0"/>
              <a:t> (H) 1976 </a:t>
            </a:r>
            <a:br>
              <a:rPr lang="fr-FR" sz="3400" dirty="0" smtClean="0"/>
            </a:br>
            <a:r>
              <a:rPr lang="fr-FR" sz="3400" dirty="0" smtClean="0"/>
              <a:t>·</a:t>
            </a:r>
            <a:r>
              <a:rPr lang="fr-FR" sz="3400" dirty="0" err="1" smtClean="0"/>
              <a:t>Sisomicine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Sisolline</a:t>
            </a:r>
            <a:r>
              <a:rPr lang="fr-FR" sz="3400" i="1" dirty="0" smtClean="0"/>
              <a:t> </a:t>
            </a:r>
            <a:r>
              <a:rPr lang="fr-FR" sz="3400" dirty="0" smtClean="0"/>
              <a:t>1980</a:t>
            </a:r>
            <a:br>
              <a:rPr lang="fr-FR" sz="3400" dirty="0" smtClean="0"/>
            </a:br>
            <a:r>
              <a:rPr lang="fr-FR" sz="3400" dirty="0" smtClean="0"/>
              <a:t>·</a:t>
            </a:r>
            <a:r>
              <a:rPr lang="fr-FR" sz="3400" dirty="0" err="1" smtClean="0"/>
              <a:t>Dibékacine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Débékacyl</a:t>
            </a:r>
            <a:r>
              <a:rPr lang="fr-FR" sz="3400" dirty="0" smtClean="0"/>
              <a:t>, </a:t>
            </a:r>
            <a:r>
              <a:rPr lang="fr-FR" sz="3400" i="1" dirty="0" err="1" smtClean="0"/>
              <a:t>Icacine</a:t>
            </a:r>
            <a:r>
              <a:rPr lang="fr-FR" sz="3400" i="1" dirty="0" smtClean="0"/>
              <a:t> </a:t>
            </a:r>
            <a:r>
              <a:rPr lang="fr-FR" sz="3400" dirty="0" smtClean="0"/>
              <a:t>1981</a:t>
            </a:r>
            <a:br>
              <a:rPr lang="fr-FR" sz="3400" dirty="0" smtClean="0"/>
            </a:br>
            <a:r>
              <a:rPr lang="fr-FR" sz="3400" dirty="0" smtClean="0"/>
              <a:t>·</a:t>
            </a:r>
            <a:r>
              <a:rPr lang="fr-FR" sz="3400" dirty="0" err="1" smtClean="0"/>
              <a:t>Nétilmicine</a:t>
            </a:r>
            <a:r>
              <a:rPr lang="fr-FR" sz="3400" dirty="0" smtClean="0"/>
              <a:t>: </a:t>
            </a:r>
            <a:r>
              <a:rPr lang="fr-FR" sz="3400" i="1" dirty="0" err="1" smtClean="0"/>
              <a:t>Nétromycine</a:t>
            </a:r>
            <a:r>
              <a:rPr lang="fr-FR" sz="3400" dirty="0" smtClean="0"/>
              <a:t> 1982 </a:t>
            </a:r>
          </a:p>
          <a:p>
            <a:pPr>
              <a:buNone/>
            </a:pPr>
            <a:r>
              <a:rPr lang="fr-FR" sz="3400" dirty="0" smtClean="0"/>
              <a:t>      </a:t>
            </a:r>
            <a:r>
              <a:rPr lang="fr-FR" sz="3400" dirty="0" err="1" smtClean="0"/>
              <a:t>Spectinomycine</a:t>
            </a:r>
            <a:r>
              <a:rPr lang="fr-FR" sz="3400" dirty="0" smtClean="0"/>
              <a:t>: </a:t>
            </a:r>
            <a:r>
              <a:rPr lang="fr-FR" sz="3400" dirty="0" err="1" smtClean="0"/>
              <a:t>Trobicine</a:t>
            </a:r>
            <a:r>
              <a:rPr lang="fr-FR" sz="3400" dirty="0" smtClean="0"/>
              <a:t> 1974 </a:t>
            </a:r>
            <a:br>
              <a:rPr lang="fr-FR" sz="3400" dirty="0" smtClean="0"/>
            </a:br>
            <a:r>
              <a:rPr lang="fr-FR" sz="3400" dirty="0" smtClean="0"/>
              <a:t/>
            </a:r>
            <a:br>
              <a:rPr lang="fr-FR" sz="3400" dirty="0" smtClean="0"/>
            </a:br>
            <a:endParaRPr lang="fr-FR" sz="3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Précautions d’emploi: </a:t>
            </a:r>
          </a:p>
          <a:p>
            <a:pPr>
              <a:buNone/>
            </a:pPr>
            <a:r>
              <a:rPr lang="fr-FR" sz="2400" dirty="0" smtClean="0"/>
              <a:t>Substances </a:t>
            </a:r>
            <a:r>
              <a:rPr lang="fr-FR" sz="2400" dirty="0" err="1" smtClean="0"/>
              <a:t>ototoxiques</a:t>
            </a:r>
            <a:r>
              <a:rPr lang="fr-FR" sz="2400" dirty="0" smtClean="0"/>
              <a:t> et </a:t>
            </a:r>
            <a:r>
              <a:rPr lang="fr-FR" sz="2400" dirty="0" err="1" smtClean="0"/>
              <a:t>néphrotoxiques</a:t>
            </a:r>
            <a:r>
              <a:rPr lang="fr-FR" sz="2400" dirty="0" smtClean="0"/>
              <a:t>, donc à éviter en cas:</a:t>
            </a:r>
          </a:p>
          <a:p>
            <a:r>
              <a:rPr lang="fr-FR" sz="2400" dirty="0" smtClean="0"/>
              <a:t>D’insuffisance rénale, posologie adaptée </a:t>
            </a:r>
          </a:p>
          <a:p>
            <a:r>
              <a:rPr lang="fr-FR" sz="2400" dirty="0" smtClean="0"/>
              <a:t>Eviter les TRT prolongés</a:t>
            </a:r>
          </a:p>
          <a:p>
            <a:r>
              <a:rPr lang="fr-FR" sz="2400" dirty="0" smtClean="0"/>
              <a:t>Association aux diurétiques très actifs et en général à tout produit </a:t>
            </a:r>
            <a:r>
              <a:rPr lang="fr-FR" sz="2400" dirty="0" err="1" smtClean="0"/>
              <a:t>ototoxique</a:t>
            </a:r>
            <a:r>
              <a:rPr lang="fr-FR" sz="2400" dirty="0" smtClean="0"/>
              <a:t> et </a:t>
            </a:r>
            <a:r>
              <a:rPr lang="fr-FR" sz="2400" dirty="0" err="1" smtClean="0"/>
              <a:t>néphrotoxique</a:t>
            </a:r>
            <a:endParaRPr lang="fr-F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35798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sz="5500" b="1" dirty="0" smtClean="0"/>
              <a:t>AMINOCYCLITOL</a:t>
            </a:r>
            <a:r>
              <a:rPr lang="fr-FR" sz="5500" dirty="0" smtClean="0"/>
              <a:t/>
            </a:r>
            <a:br>
              <a:rPr lang="fr-FR" sz="5500" dirty="0" smtClean="0"/>
            </a:br>
            <a:r>
              <a:rPr lang="fr-FR" sz="5500" dirty="0" smtClean="0"/>
              <a:t>Structure apparentée aux aminosides. Son usage est limité au traitement de la blennorragie  gonococcique.</a:t>
            </a:r>
            <a:br>
              <a:rPr lang="fr-FR" sz="5500" dirty="0" smtClean="0"/>
            </a:br>
            <a:r>
              <a:rPr lang="fr-FR" sz="5500" dirty="0" smtClean="0"/>
              <a:t/>
            </a:r>
            <a:br>
              <a:rPr lang="fr-FR" sz="5500" dirty="0" smtClean="0"/>
            </a:br>
            <a:r>
              <a:rPr lang="fr-FR" sz="5500" dirty="0" smtClean="0"/>
              <a:t>·</a:t>
            </a:r>
            <a:r>
              <a:rPr lang="fr-FR" sz="5500" dirty="0" err="1" smtClean="0"/>
              <a:t>Spectinomycine:</a:t>
            </a:r>
            <a:r>
              <a:rPr lang="fr-FR" sz="5500" i="1" dirty="0" err="1" smtClean="0"/>
              <a:t>Trobicine</a:t>
            </a:r>
            <a:r>
              <a:rPr lang="fr-FR" sz="5500" dirty="0" smtClean="0"/>
              <a:t> 1974 </a:t>
            </a:r>
          </a:p>
          <a:p>
            <a:pPr>
              <a:buNone/>
            </a:pPr>
            <a:endParaRPr lang="fr-FR" sz="5500" dirty="0" smtClean="0"/>
          </a:p>
          <a:p>
            <a:pPr>
              <a:buNone/>
            </a:pPr>
            <a:r>
              <a:rPr lang="fr-FR" sz="5500" b="1" u="sng" dirty="0" smtClean="0">
                <a:solidFill>
                  <a:srgbClr val="FF0000"/>
                </a:solidFill>
              </a:rPr>
              <a:t>II - GROUPE DES "M L S " </a:t>
            </a:r>
          </a:p>
          <a:p>
            <a:r>
              <a:rPr lang="fr-FR" sz="5500" b="1" dirty="0" smtClean="0"/>
              <a:t>Spectre</a:t>
            </a:r>
            <a:r>
              <a:rPr lang="fr-FR" sz="5500" dirty="0" smtClean="0"/>
              <a:t> assez comparable à celui de la pénicilline G : cocci Gram + et -, bacilles Gram +. Totalement inactifs sur les entérobactéries et sur </a:t>
            </a:r>
            <a:r>
              <a:rPr lang="fr-FR" sz="5500" i="1" dirty="0" smtClean="0"/>
              <a:t>Pseudomonas </a:t>
            </a:r>
            <a:r>
              <a:rPr lang="fr-FR" sz="5500" dirty="0" smtClean="0"/>
              <a:t/>
            </a:r>
            <a:br>
              <a:rPr lang="fr-FR" sz="5500" dirty="0" smtClean="0"/>
            </a:br>
            <a:r>
              <a:rPr lang="fr-FR" sz="5500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MACROLIDES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sz="2600" dirty="0" err="1" smtClean="0"/>
              <a:t>Spiramycine</a:t>
            </a:r>
            <a:r>
              <a:rPr lang="fr-FR" sz="2600" dirty="0" smtClean="0"/>
              <a:t> : </a:t>
            </a:r>
            <a:r>
              <a:rPr lang="fr-FR" sz="2600" i="1" dirty="0" err="1" smtClean="0"/>
              <a:t>Rovamycine</a:t>
            </a:r>
            <a:r>
              <a:rPr lang="fr-FR" sz="2600" i="1" dirty="0" smtClean="0"/>
              <a:t> </a:t>
            </a:r>
            <a:r>
              <a:rPr lang="fr-FR" sz="2600" dirty="0" smtClean="0"/>
              <a:t>1972</a:t>
            </a:r>
            <a:br>
              <a:rPr lang="fr-FR" sz="2600" dirty="0" smtClean="0"/>
            </a:br>
            <a:endParaRPr lang="fr-FR" sz="2600" dirty="0" smtClean="0"/>
          </a:p>
          <a:p>
            <a:pPr lvl="1"/>
            <a:r>
              <a:rPr lang="fr-FR" sz="2600" dirty="0" smtClean="0"/>
              <a:t>Erythromycine : </a:t>
            </a:r>
            <a:r>
              <a:rPr lang="fr-FR" sz="2600" i="1" dirty="0" err="1" smtClean="0"/>
              <a:t>Ery</a:t>
            </a:r>
            <a:r>
              <a:rPr lang="fr-FR" sz="2600" dirty="0" smtClean="0"/>
              <a:t>, </a:t>
            </a:r>
            <a:r>
              <a:rPr lang="fr-FR" sz="2600" i="1" dirty="0" err="1" smtClean="0"/>
              <a:t>Erythrocine</a:t>
            </a:r>
            <a:r>
              <a:rPr lang="fr-FR" sz="2600" dirty="0" smtClean="0"/>
              <a:t>, </a:t>
            </a:r>
            <a:r>
              <a:rPr lang="fr-FR" sz="2600" i="1" dirty="0" err="1" smtClean="0"/>
              <a:t>Erycocci</a:t>
            </a:r>
            <a:r>
              <a:rPr lang="fr-FR" sz="2600" i="1" dirty="0" smtClean="0"/>
              <a:t> </a:t>
            </a:r>
            <a:r>
              <a:rPr lang="fr-FR" sz="2600" dirty="0" smtClean="0"/>
              <a:t>1979</a:t>
            </a:r>
            <a:br>
              <a:rPr lang="fr-FR" sz="2600" dirty="0" smtClean="0"/>
            </a:br>
            <a:endParaRPr lang="fr-FR" sz="2600" dirty="0" smtClean="0"/>
          </a:p>
          <a:p>
            <a:pPr lvl="1"/>
            <a:r>
              <a:rPr lang="fr-FR" sz="2600" dirty="0" err="1" smtClean="0"/>
              <a:t>Josamycine</a:t>
            </a:r>
            <a:r>
              <a:rPr lang="fr-FR" sz="2600" dirty="0" smtClean="0"/>
              <a:t> : </a:t>
            </a:r>
            <a:r>
              <a:rPr lang="fr-FR" sz="2600" i="1" dirty="0" err="1" smtClean="0"/>
              <a:t>Josacine</a:t>
            </a:r>
            <a:r>
              <a:rPr lang="fr-FR" sz="2600" dirty="0" smtClean="0"/>
              <a:t> 1980 </a:t>
            </a:r>
            <a:br>
              <a:rPr lang="fr-FR" sz="2600" dirty="0" smtClean="0"/>
            </a:br>
            <a:endParaRPr lang="fr-FR" sz="2600" dirty="0" smtClean="0"/>
          </a:p>
          <a:p>
            <a:pPr lvl="1"/>
            <a:r>
              <a:rPr lang="fr-FR" sz="2600" dirty="0" err="1" smtClean="0"/>
              <a:t>Roxithromycine</a:t>
            </a:r>
            <a:r>
              <a:rPr lang="fr-FR" sz="2600" dirty="0" smtClean="0"/>
              <a:t> : </a:t>
            </a:r>
            <a:r>
              <a:rPr lang="fr-FR" sz="2600" i="1" dirty="0" err="1" smtClean="0"/>
              <a:t>Rulid</a:t>
            </a:r>
            <a:r>
              <a:rPr lang="fr-FR" sz="2600" dirty="0" smtClean="0"/>
              <a:t> 1987 </a:t>
            </a:r>
            <a:br>
              <a:rPr lang="fr-FR" sz="2600" dirty="0" smtClean="0"/>
            </a:br>
            <a:endParaRPr lang="fr-FR" sz="2600" dirty="0" smtClean="0"/>
          </a:p>
          <a:p>
            <a:pPr lvl="1"/>
            <a:r>
              <a:rPr lang="fr-FR" sz="2600" dirty="0" err="1" smtClean="0"/>
              <a:t>Clarithromycine</a:t>
            </a:r>
            <a:r>
              <a:rPr lang="fr-FR" sz="2600" dirty="0" smtClean="0"/>
              <a:t> : </a:t>
            </a:r>
            <a:r>
              <a:rPr lang="fr-FR" sz="2600" i="1" dirty="0" err="1" smtClean="0"/>
              <a:t>Zéclar</a:t>
            </a:r>
            <a:r>
              <a:rPr lang="fr-FR" sz="2600" i="1" dirty="0" smtClean="0"/>
              <a:t> </a:t>
            </a:r>
            <a:r>
              <a:rPr lang="fr-FR" sz="2600" dirty="0" smtClean="0"/>
              <a:t>1994</a:t>
            </a:r>
            <a:br>
              <a:rPr lang="fr-FR" sz="2600" dirty="0" smtClean="0"/>
            </a:br>
            <a:endParaRPr lang="fr-FR" sz="2600" dirty="0" smtClean="0"/>
          </a:p>
          <a:p>
            <a:pPr lvl="1"/>
            <a:r>
              <a:rPr lang="fr-FR" sz="2600" dirty="0" err="1" smtClean="0"/>
              <a:t>Azithromycine</a:t>
            </a:r>
            <a:r>
              <a:rPr lang="fr-FR" sz="2600" dirty="0" smtClean="0"/>
              <a:t> : </a:t>
            </a:r>
            <a:r>
              <a:rPr lang="fr-FR" sz="2600" i="1" dirty="0" err="1" smtClean="0"/>
              <a:t>Zithromax</a:t>
            </a:r>
            <a:r>
              <a:rPr lang="fr-FR" sz="2600" dirty="0" smtClean="0"/>
              <a:t> 1994 </a:t>
            </a:r>
          </a:p>
          <a:p>
            <a:pPr lvl="1">
              <a:buNone/>
            </a:pPr>
            <a:endParaRPr lang="fr-FR" sz="2600" dirty="0" smtClean="0"/>
          </a:p>
          <a:p>
            <a:pPr lvl="1">
              <a:buNone/>
            </a:pPr>
            <a:r>
              <a:rPr lang="fr-FR" sz="2600" dirty="0" smtClean="0"/>
              <a:t>Substances ayant peu d’effets indésirables</a:t>
            </a:r>
          </a:p>
          <a:p>
            <a:pPr lvl="1">
              <a:buNone/>
            </a:pPr>
            <a:r>
              <a:rPr lang="fr-FR" sz="2600" b="1" dirty="0" smtClean="0"/>
              <a:t>Indications principales: </a:t>
            </a:r>
          </a:p>
          <a:p>
            <a:pPr lvl="1">
              <a:buFont typeface="Arial" pitchFamily="34" charset="0"/>
              <a:buChar char="•"/>
            </a:pPr>
            <a:r>
              <a:rPr lang="fr-FR" sz="2600" dirty="0" smtClean="0"/>
              <a:t>Angines aigues: en 2</a:t>
            </a:r>
            <a:r>
              <a:rPr lang="fr-FR" sz="2600" baseline="30000" dirty="0" smtClean="0"/>
              <a:t>ème</a:t>
            </a:r>
            <a:r>
              <a:rPr lang="fr-FR" sz="2600" dirty="0" smtClean="0"/>
              <a:t> intention lors d’intolérance à la pénicilline</a:t>
            </a:r>
          </a:p>
          <a:p>
            <a:pPr lvl="1">
              <a:buFont typeface="Arial" pitchFamily="34" charset="0"/>
              <a:buChar char="•"/>
            </a:pPr>
            <a:r>
              <a:rPr lang="fr-FR" sz="2600" dirty="0" smtClean="0"/>
              <a:t>Infections bronchiques et pulmonaires à germes intracellulaires</a:t>
            </a:r>
          </a:p>
          <a:p>
            <a:pPr lvl="1">
              <a:buFont typeface="Arial" pitchFamily="34" charset="0"/>
              <a:buChar char="•"/>
            </a:pPr>
            <a:r>
              <a:rPr lang="fr-FR" sz="2600" dirty="0" smtClean="0"/>
              <a:t>Infections urogénitales en 2</a:t>
            </a:r>
            <a:r>
              <a:rPr lang="fr-FR" sz="2600" baseline="30000" dirty="0" smtClean="0"/>
              <a:t>ème</a:t>
            </a:r>
            <a:r>
              <a:rPr lang="fr-FR" sz="2600" dirty="0" smtClean="0"/>
              <a:t> intention après les cyclines </a:t>
            </a:r>
          </a:p>
          <a:p>
            <a:pPr lvl="1">
              <a:buFont typeface="Arial" pitchFamily="34" charset="0"/>
              <a:buChar char="•"/>
            </a:pPr>
            <a:r>
              <a:rPr lang="fr-FR" sz="2600" dirty="0" smtClean="0"/>
              <a:t>Infections à </a:t>
            </a:r>
            <a:r>
              <a:rPr lang="fr-FR" sz="2600" dirty="0" err="1" smtClean="0"/>
              <a:t>Mycobactérium</a:t>
            </a:r>
            <a:r>
              <a:rPr lang="fr-FR" sz="2600" dirty="0" smtClean="0"/>
              <a:t> </a:t>
            </a:r>
            <a:r>
              <a:rPr lang="fr-FR" sz="2600" dirty="0" err="1" smtClean="0"/>
              <a:t>avium</a:t>
            </a:r>
            <a:r>
              <a:rPr lang="fr-FR" sz="2600" dirty="0" smtClean="0"/>
              <a:t> au cours du sida</a:t>
            </a:r>
          </a:p>
          <a:p>
            <a:pPr lvl="1">
              <a:buFont typeface="Arial" pitchFamily="34" charset="0"/>
              <a:buChar char="•"/>
            </a:pPr>
            <a:r>
              <a:rPr lang="fr-FR" sz="2600" dirty="0" smtClean="0"/>
              <a:t>Eradication d’</a:t>
            </a:r>
            <a:r>
              <a:rPr lang="fr-FR" sz="2600" dirty="0" err="1" smtClean="0"/>
              <a:t>Helicobacter</a:t>
            </a:r>
            <a:r>
              <a:rPr lang="fr-FR" sz="2600" dirty="0" smtClean="0"/>
              <a:t> </a:t>
            </a:r>
            <a:r>
              <a:rPr lang="fr-FR" sz="2600" dirty="0" err="1" smtClean="0"/>
              <a:t>pylori</a:t>
            </a:r>
            <a:r>
              <a:rPr lang="fr-FR" sz="2600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Interactions médicamenteuses:</a:t>
            </a:r>
          </a:p>
          <a:p>
            <a:pPr>
              <a:buNone/>
            </a:pPr>
            <a:r>
              <a:rPr lang="fr-FR" sz="2400" dirty="0" smtClean="0"/>
              <a:t>    </a:t>
            </a:r>
          </a:p>
          <a:p>
            <a:pPr>
              <a:buNone/>
            </a:pPr>
            <a:r>
              <a:rPr lang="fr-FR" sz="2400" dirty="0" smtClean="0"/>
              <a:t>     Erythromycine donne naissance à un métabolite réactif : le nitroso-alcane, ce dernier inhibe les cytochrome P450, par formation d’un complexe stable avec l’ion Fe++ de l’hème, les conséquences de de cette inhibition est une augmentation des concentrations plasmatiques des médicaments associés (théophylline, carbamazépine, anticoagulants) et risque de surdosage  </a:t>
            </a:r>
            <a:endParaRPr lang="fr-FR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LINCOSAMIDES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err="1" smtClean="0"/>
              <a:t>Lincomycine</a:t>
            </a:r>
            <a:r>
              <a:rPr lang="fr-FR" dirty="0" smtClean="0"/>
              <a:t> :</a:t>
            </a:r>
            <a:r>
              <a:rPr lang="fr-FR" i="1" dirty="0" err="1" smtClean="0"/>
              <a:t>Lincocine</a:t>
            </a:r>
            <a:r>
              <a:rPr lang="fr-FR" i="1" dirty="0" smtClean="0"/>
              <a:t> </a:t>
            </a:r>
            <a:r>
              <a:rPr lang="fr-FR" dirty="0" smtClean="0"/>
              <a:t>1966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Clindamycine : </a:t>
            </a:r>
            <a:r>
              <a:rPr lang="fr-FR" i="1" dirty="0" err="1" smtClean="0"/>
              <a:t>Dalacine</a:t>
            </a:r>
            <a:r>
              <a:rPr lang="fr-FR" i="1" dirty="0" smtClean="0"/>
              <a:t> </a:t>
            </a:r>
            <a:r>
              <a:rPr lang="fr-FR" dirty="0" smtClean="0"/>
              <a:t>1972</a:t>
            </a:r>
            <a:endParaRPr lang="fr-F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500042"/>
          <a:ext cx="8643938" cy="542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69"/>
                <a:gridCol w="4321969"/>
              </a:tblGrid>
              <a:tr h="452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</a:rPr>
                        <a:t>Antibiotiques  bactéricide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</a:rPr>
                        <a:t>Antibiotique bactériostatique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/>
                        <a:t>Bêta-lactamines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/>
                        <a:t>Phénicolés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Fosfomycine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Tétracyclines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Glycopeptides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Macrolides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Aminosides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Nitrofuranes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Streptogramines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Acide fusidique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Sulfamides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Sulfamides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Quinolones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5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/>
                        <a:t>Rifampicine </a:t>
                      </a:r>
                      <a:r>
                        <a:rPr lang="fr-FR" sz="1500" dirty="0"/>
                        <a:t>isoniazide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5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Pyrazinamide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5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Nitro-imidazoles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5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  <a:tr h="452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/>
                        <a:t>Polymyxine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5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36000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SYNERGISTINES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1/ </a:t>
            </a:r>
            <a:r>
              <a:rPr lang="fr-FR" b="1" u="sng" dirty="0" smtClean="0"/>
              <a:t>utilisés comme antistaphylococciques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·</a:t>
            </a:r>
            <a:r>
              <a:rPr lang="fr-FR" dirty="0" err="1" smtClean="0"/>
              <a:t>Virginiamycine</a:t>
            </a:r>
            <a:r>
              <a:rPr lang="fr-FR" dirty="0" smtClean="0"/>
              <a:t>: </a:t>
            </a:r>
            <a:r>
              <a:rPr lang="fr-FR" i="1" dirty="0" err="1" smtClean="0"/>
              <a:t>Staphylomycine</a:t>
            </a:r>
            <a:r>
              <a:rPr lang="fr-FR" i="1" dirty="0" smtClean="0"/>
              <a:t> </a:t>
            </a:r>
            <a:r>
              <a:rPr lang="fr-FR" dirty="0" smtClean="0"/>
              <a:t>1963</a:t>
            </a:r>
            <a:br>
              <a:rPr lang="fr-FR" dirty="0" smtClean="0"/>
            </a:br>
            <a:r>
              <a:rPr lang="fr-FR" dirty="0" smtClean="0"/>
              <a:t>·</a:t>
            </a:r>
            <a:r>
              <a:rPr lang="fr-FR" dirty="0" err="1" smtClean="0"/>
              <a:t>Pristinamycine</a:t>
            </a:r>
            <a:r>
              <a:rPr lang="fr-FR" dirty="0" smtClean="0"/>
              <a:t>: </a:t>
            </a:r>
            <a:r>
              <a:rPr lang="fr-FR" i="1" dirty="0" err="1" smtClean="0"/>
              <a:t>Pyostacine</a:t>
            </a:r>
            <a:r>
              <a:rPr lang="fr-FR" dirty="0" smtClean="0"/>
              <a:t> 1973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2/ </a:t>
            </a:r>
            <a:r>
              <a:rPr lang="fr-FR" b="1" u="sng" dirty="0" smtClean="0"/>
              <a:t>ou en cas d'infections à bactéries Gram +</a:t>
            </a:r>
            <a:r>
              <a:rPr lang="fr-FR" dirty="0" smtClean="0"/>
              <a:t> résistantes aux autres antibiotiques dans les indications suivantes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o pneumonies nosocomiales</a:t>
            </a:r>
            <a:br>
              <a:rPr lang="fr-FR" dirty="0" smtClean="0"/>
            </a:br>
            <a:r>
              <a:rPr lang="fr-FR" dirty="0" smtClean="0"/>
              <a:t>o infections de la peau et des tissus mous</a:t>
            </a:r>
            <a:br>
              <a:rPr lang="fr-FR" dirty="0" smtClean="0"/>
            </a:br>
            <a:r>
              <a:rPr lang="fr-FR" dirty="0" smtClean="0"/>
              <a:t>o infections cliniquement significatives à </a:t>
            </a:r>
            <a:r>
              <a:rPr lang="fr-FR" dirty="0" err="1" smtClean="0"/>
              <a:t>Enterococcus</a:t>
            </a:r>
            <a:r>
              <a:rPr lang="fr-FR" dirty="0" smtClean="0"/>
              <a:t> </a:t>
            </a:r>
            <a:r>
              <a:rPr lang="fr-FR" dirty="0" err="1" smtClean="0"/>
              <a:t>faecium</a:t>
            </a:r>
            <a:r>
              <a:rPr lang="fr-FR" dirty="0" smtClean="0"/>
              <a:t> résistant à la </a:t>
            </a:r>
            <a:r>
              <a:rPr lang="fr-FR" dirty="0" err="1" smtClean="0"/>
              <a:t>vancomycine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· </a:t>
            </a:r>
            <a:r>
              <a:rPr lang="fr-FR" dirty="0" err="1" smtClean="0"/>
              <a:t>Dalfopristine</a:t>
            </a:r>
            <a:r>
              <a:rPr lang="fr-FR" dirty="0" smtClean="0"/>
              <a:t>-</a:t>
            </a:r>
            <a:r>
              <a:rPr lang="fr-FR" dirty="0" err="1" smtClean="0"/>
              <a:t>Quinupristine</a:t>
            </a:r>
            <a:r>
              <a:rPr lang="fr-FR" dirty="0" smtClean="0"/>
              <a:t>: </a:t>
            </a:r>
            <a:r>
              <a:rPr lang="fr-FR" i="1" dirty="0" err="1" smtClean="0"/>
              <a:t>Synercid</a:t>
            </a:r>
            <a:r>
              <a:rPr lang="fr-FR" i="1" dirty="0" smtClean="0"/>
              <a:t> </a:t>
            </a:r>
            <a:r>
              <a:rPr lang="fr-FR" dirty="0" smtClean="0"/>
              <a:t>2000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III – PHÉNICOLÉS: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large y compris rickettsies et </a:t>
            </a:r>
            <a:r>
              <a:rPr lang="fr-FR" sz="2400" dirty="0" err="1" smtClean="0"/>
              <a:t>chlamydiales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 Chloramphénicol: </a:t>
            </a:r>
            <a:r>
              <a:rPr lang="fr-FR" sz="2400" i="1" dirty="0" err="1" smtClean="0"/>
              <a:t>Tifomycine</a:t>
            </a:r>
            <a:r>
              <a:rPr lang="fr-FR" sz="2400" i="1" dirty="0" smtClean="0"/>
              <a:t> </a:t>
            </a:r>
            <a:r>
              <a:rPr lang="fr-FR" sz="2400" dirty="0" smtClean="0"/>
              <a:t>1950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Thiamphénicol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Thiophénicol</a:t>
            </a:r>
            <a:r>
              <a:rPr lang="fr-FR" sz="2400" i="1" dirty="0" smtClean="0"/>
              <a:t>  </a:t>
            </a:r>
            <a:r>
              <a:rPr lang="fr-FR" sz="2400" dirty="0" smtClean="0"/>
              <a:t>1962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 Toxicité hématologique(chloramphénicol): anémie aplasique mortelle (1 </a:t>
            </a:r>
            <a:r>
              <a:rPr lang="fr-FR" sz="2400" dirty="0" err="1" smtClean="0"/>
              <a:t>trt</a:t>
            </a:r>
            <a:r>
              <a:rPr lang="fr-FR" sz="2400" dirty="0" smtClean="0"/>
              <a:t>/30000)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b="1" dirty="0" smtClean="0"/>
              <a:t>Indications:</a:t>
            </a:r>
          </a:p>
          <a:p>
            <a:pPr>
              <a:buNone/>
            </a:pPr>
            <a:r>
              <a:rPr lang="fr-FR" sz="2400" dirty="0" smtClean="0"/>
              <a:t>     Largement utilisés dans le TRT des salmonelloses et dans les infections neuro-méningées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IV – TÉTRACYCLINES: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large mais résistances fréquentes. Actives sur les germes à développement intracellulaire y compris rickettsies, </a:t>
            </a:r>
            <a:r>
              <a:rPr lang="fr-FR" sz="2400" dirty="0" err="1" smtClean="0"/>
              <a:t>chlamydiales</a:t>
            </a:r>
            <a:r>
              <a:rPr lang="fr-FR" sz="2400" dirty="0" smtClean="0"/>
              <a:t> et mycoplasmes.</a:t>
            </a:r>
            <a:br>
              <a:rPr lang="fr-FR" sz="2400" dirty="0" smtClean="0"/>
            </a:br>
            <a:r>
              <a:rPr lang="fr-FR" sz="2400" b="1" dirty="0" smtClean="0"/>
              <a:t>La première génération: (d’origine naturelle)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 Tétracycline: </a:t>
            </a:r>
            <a:r>
              <a:rPr lang="fr-FR" sz="2400" i="1" dirty="0" err="1" smtClean="0"/>
              <a:t>Hexacycline</a:t>
            </a:r>
            <a:r>
              <a:rPr lang="fr-FR" sz="2400" i="1" dirty="0" smtClean="0"/>
              <a:t> </a:t>
            </a:r>
            <a:r>
              <a:rPr lang="fr-FR" sz="2400" dirty="0" smtClean="0"/>
              <a:t>1966</a:t>
            </a:r>
          </a:p>
          <a:p>
            <a:pPr>
              <a:buNone/>
            </a:pPr>
            <a:r>
              <a:rPr lang="fr-FR" sz="2400" dirty="0" smtClean="0"/>
              <a:t>     . </a:t>
            </a:r>
            <a:r>
              <a:rPr lang="fr-FR" sz="2400" dirty="0" err="1" smtClean="0"/>
              <a:t>Chlortétracycline</a:t>
            </a:r>
            <a:r>
              <a:rPr lang="fr-FR" sz="2400" dirty="0" smtClean="0"/>
              <a:t>: Auréomycine</a:t>
            </a:r>
          </a:p>
          <a:p>
            <a:pPr>
              <a:buNone/>
            </a:pPr>
            <a:r>
              <a:rPr lang="fr-FR" sz="2400" dirty="0" smtClean="0"/>
              <a:t>     . Oxytétracycline: Terramycine </a:t>
            </a:r>
          </a:p>
          <a:p>
            <a:pPr>
              <a:buNone/>
            </a:pPr>
            <a:r>
              <a:rPr lang="fr-FR" sz="2400" dirty="0" smtClean="0"/>
              <a:t>      </a:t>
            </a:r>
            <a:r>
              <a:rPr lang="fr-FR" sz="2400" b="1" dirty="0" smtClean="0"/>
              <a:t>La deuxième génération: (d’origine semi-synthétique)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Doxycycline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Vibramycine</a:t>
            </a:r>
            <a:r>
              <a:rPr lang="fr-FR" sz="2400" i="1" dirty="0" smtClean="0"/>
              <a:t>, </a:t>
            </a:r>
            <a:r>
              <a:rPr lang="fr-FR" sz="2400" i="1" dirty="0" err="1" smtClean="0"/>
              <a:t>Vibraveineuse</a:t>
            </a:r>
            <a:r>
              <a:rPr lang="fr-FR" sz="2400" i="1" dirty="0" smtClean="0"/>
              <a:t>, </a:t>
            </a:r>
            <a:r>
              <a:rPr lang="fr-FR" sz="2400" i="1" dirty="0" err="1" smtClean="0"/>
              <a:t>Monocline</a:t>
            </a:r>
            <a:r>
              <a:rPr lang="fr-FR" sz="2400" i="1" dirty="0" smtClean="0"/>
              <a:t> </a:t>
            </a:r>
            <a:r>
              <a:rPr lang="fr-FR" sz="2400" dirty="0" smtClean="0"/>
              <a:t>1970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Minocycline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Minocine</a:t>
            </a:r>
            <a:r>
              <a:rPr lang="fr-FR" sz="2400" i="1" dirty="0" smtClean="0"/>
              <a:t>, </a:t>
            </a:r>
            <a:r>
              <a:rPr lang="fr-FR" sz="2400" i="1" dirty="0" err="1" smtClean="0"/>
              <a:t>Mestacine</a:t>
            </a:r>
            <a:r>
              <a:rPr lang="fr-FR" sz="2400" i="1" dirty="0" smtClean="0"/>
              <a:t> </a:t>
            </a:r>
            <a:r>
              <a:rPr lang="fr-FR" sz="2400" dirty="0" smtClean="0"/>
              <a:t>1974</a:t>
            </a:r>
          </a:p>
          <a:p>
            <a:pPr>
              <a:buNone/>
            </a:pPr>
            <a:r>
              <a:rPr lang="fr-FR" sz="2400" dirty="0" smtClean="0"/>
              <a:t>     . </a:t>
            </a:r>
            <a:r>
              <a:rPr lang="fr-FR" sz="2400" dirty="0" err="1" smtClean="0"/>
              <a:t>Métacycline</a:t>
            </a:r>
            <a:r>
              <a:rPr lang="fr-FR" sz="2400" dirty="0" smtClean="0"/>
              <a:t>: </a:t>
            </a:r>
            <a:r>
              <a:rPr lang="fr-FR" sz="2400" dirty="0" err="1" smtClean="0"/>
              <a:t>Physiomycine</a:t>
            </a:r>
            <a:r>
              <a:rPr lang="fr-FR" sz="2400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V - ACIDE FUSIDIQUE: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limité : surtout utilisé comme </a:t>
            </a:r>
            <a:r>
              <a:rPr lang="fr-FR" sz="2400" dirty="0" err="1" smtClean="0"/>
              <a:t>antistaphylococcique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 Acide </a:t>
            </a:r>
            <a:r>
              <a:rPr lang="fr-FR" sz="2400" dirty="0" err="1" smtClean="0"/>
              <a:t>fusidique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Fucidine</a:t>
            </a:r>
            <a:r>
              <a:rPr lang="fr-FR" sz="2400" i="1" dirty="0" smtClean="0"/>
              <a:t> </a:t>
            </a:r>
            <a:r>
              <a:rPr lang="fr-FR" sz="2400" dirty="0" smtClean="0"/>
              <a:t>1965</a:t>
            </a:r>
          </a:p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VI – OXAZOLIDINONES: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Spectre</a:t>
            </a:r>
            <a:r>
              <a:rPr lang="fr-FR" dirty="0" smtClean="0"/>
              <a:t> : antibiotiques bactériostatiques réservés aux traitements des infections à Gram + résistants aux traitements habituels.</a:t>
            </a:r>
            <a:br>
              <a:rPr lang="fr-FR" dirty="0" smtClean="0"/>
            </a:br>
            <a:r>
              <a:rPr lang="fr-FR" dirty="0" smtClean="0"/>
              <a:t>· </a:t>
            </a:r>
            <a:r>
              <a:rPr lang="fr-FR" dirty="0" err="1" smtClean="0"/>
              <a:t>Linézolide</a:t>
            </a:r>
            <a:r>
              <a:rPr lang="fr-FR" dirty="0" smtClean="0"/>
              <a:t>: </a:t>
            </a:r>
            <a:r>
              <a:rPr lang="fr-FR" i="1" dirty="0" err="1" smtClean="0"/>
              <a:t>Zyvoxid</a:t>
            </a:r>
            <a:r>
              <a:rPr lang="fr-FR" i="1" dirty="0" smtClean="0"/>
              <a:t> </a:t>
            </a:r>
            <a:r>
              <a:rPr lang="fr-FR" dirty="0" smtClean="0"/>
              <a:t>2001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4</a:t>
            </a:r>
            <a:r>
              <a:rPr lang="fr-FR" sz="40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4000" b="1" dirty="0" smtClean="0">
                <a:solidFill>
                  <a:srgbClr val="FF0000"/>
                </a:solidFill>
              </a:rPr>
              <a:t> cible: BLOCAGE DE L’ARN-POLYMERASE </a:t>
            </a:r>
          </a:p>
          <a:p>
            <a:pPr>
              <a:buNone/>
            </a:pPr>
            <a:r>
              <a:rPr lang="fr-FR" sz="2400" b="1" u="sng" dirty="0" smtClean="0">
                <a:solidFill>
                  <a:srgbClr val="FF0000"/>
                </a:solidFill>
              </a:rPr>
              <a:t>RIFAMYCINES: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large : mycobactéries (</a:t>
            </a:r>
            <a:r>
              <a:rPr lang="fr-FR" sz="2400" i="1" dirty="0" smtClean="0"/>
              <a:t>M.</a:t>
            </a:r>
            <a:r>
              <a:rPr lang="fr-FR" sz="2400" dirty="0" smtClean="0"/>
              <a:t> </a:t>
            </a:r>
            <a:r>
              <a:rPr lang="fr-FR" sz="2400" i="1" dirty="0" err="1" smtClean="0"/>
              <a:t>tuberculosis</a:t>
            </a:r>
            <a:r>
              <a:rPr lang="fr-FR" sz="2400" dirty="0" err="1" smtClean="0"/>
              <a:t>,</a:t>
            </a:r>
            <a:r>
              <a:rPr lang="fr-FR" sz="2400" i="1" dirty="0" err="1" smtClean="0"/>
              <a:t>M</a:t>
            </a:r>
            <a:r>
              <a:rPr lang="fr-FR" sz="2400" dirty="0" err="1" smtClean="0"/>
              <a:t>.</a:t>
            </a:r>
            <a:r>
              <a:rPr lang="fr-FR" sz="2400" i="1" dirty="0" err="1" smtClean="0"/>
              <a:t>leprae</a:t>
            </a:r>
            <a:r>
              <a:rPr lang="fr-FR" sz="2400" dirty="0" smtClean="0"/>
              <a:t>), cocci Gram + et -, Bactéries à Gram +, divers bacilles à Gram négatif (dont </a:t>
            </a:r>
            <a:r>
              <a:rPr lang="fr-FR" sz="2400" i="1" dirty="0" smtClean="0"/>
              <a:t>Brucella</a:t>
            </a:r>
            <a:r>
              <a:rPr lang="fr-FR" sz="2400" dirty="0" smtClean="0"/>
              <a:t>). </a:t>
            </a:r>
          </a:p>
          <a:p>
            <a:pPr>
              <a:buNone/>
            </a:pPr>
            <a:r>
              <a:rPr lang="fr-FR" sz="2400" dirty="0" smtClean="0"/>
              <a:t> Actives sur les germes à développement intracellulaire.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Rifamycine</a:t>
            </a:r>
            <a:r>
              <a:rPr lang="fr-FR" sz="2400" dirty="0" smtClean="0"/>
              <a:t> SV : </a:t>
            </a:r>
            <a:r>
              <a:rPr lang="fr-FR" sz="2400" i="1" dirty="0" err="1" smtClean="0"/>
              <a:t>Rifocine</a:t>
            </a:r>
            <a:r>
              <a:rPr lang="fr-FR" sz="2400" i="1" dirty="0" smtClean="0"/>
              <a:t> </a:t>
            </a:r>
            <a:r>
              <a:rPr lang="fr-FR" sz="2400" dirty="0" smtClean="0"/>
              <a:t>1966</a:t>
            </a:r>
            <a:br>
              <a:rPr lang="fr-FR" sz="2400" dirty="0" smtClean="0"/>
            </a:br>
            <a:r>
              <a:rPr lang="fr-FR" sz="2400" dirty="0" smtClean="0"/>
              <a:t>·Rifampicine: </a:t>
            </a:r>
            <a:r>
              <a:rPr lang="fr-FR" sz="2400" i="1" dirty="0" err="1" smtClean="0"/>
              <a:t>Rifadine</a:t>
            </a:r>
            <a:r>
              <a:rPr lang="fr-FR" sz="2400" i="1" dirty="0" smtClean="0"/>
              <a:t> </a:t>
            </a:r>
            <a:r>
              <a:rPr lang="fr-FR" sz="2400" dirty="0" smtClean="0"/>
              <a:t>1969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     </a:t>
            </a:r>
          </a:p>
          <a:p>
            <a:pPr>
              <a:buNone/>
            </a:pPr>
            <a:r>
              <a:rPr lang="fr-FR" sz="2400" dirty="0" smtClean="0"/>
              <a:t>     Des risques non négligeables de toxicité hépatique  sont toutefois associés à son usage. De nouveau dérivés (</a:t>
            </a:r>
            <a:r>
              <a:rPr lang="fr-FR" sz="2400" dirty="0" err="1" smtClean="0"/>
              <a:t>rifabutine</a:t>
            </a:r>
            <a:r>
              <a:rPr lang="fr-FR" sz="2400" dirty="0" smtClean="0"/>
              <a:t>) trouvent des indications particulières (patients immunodéprimés). Citons encore la </a:t>
            </a:r>
            <a:r>
              <a:rPr lang="fr-FR" sz="2400" dirty="0" err="1" smtClean="0"/>
              <a:t>rifapentine</a:t>
            </a:r>
            <a:r>
              <a:rPr lang="fr-FR" sz="2400" dirty="0" smtClean="0"/>
              <a:t> et la </a:t>
            </a:r>
            <a:r>
              <a:rPr lang="fr-FR" sz="2400" dirty="0" err="1" smtClean="0"/>
              <a:t>rifamycine</a:t>
            </a:r>
            <a:r>
              <a:rPr lang="fr-FR" sz="2400" dirty="0" smtClean="0"/>
              <a:t> S. 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Indications: </a:t>
            </a:r>
            <a:r>
              <a:rPr lang="fr-FR" sz="2400" dirty="0" smtClean="0"/>
              <a:t>tuberculose (polythérapie), lèpre, brucellose, prophylaxie des méningites à méningocoques. </a:t>
            </a:r>
            <a:endParaRPr lang="fr-FR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5</a:t>
            </a:r>
            <a:r>
              <a:rPr lang="fr-FR" sz="40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4000" b="1" dirty="0" smtClean="0">
                <a:solidFill>
                  <a:srgbClr val="FF0000"/>
                </a:solidFill>
              </a:rPr>
              <a:t> cible: L’ADN </a:t>
            </a:r>
          </a:p>
          <a:p>
            <a:pPr>
              <a:buNone/>
            </a:pPr>
            <a:r>
              <a:rPr lang="fr-FR" sz="2400" b="1" u="sng" dirty="0" smtClean="0">
                <a:solidFill>
                  <a:srgbClr val="FF0000"/>
                </a:solidFill>
              </a:rPr>
              <a:t>I – QUINOLONES: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Inhibent la synthèse  des ADN et </a:t>
            </a:r>
            <a:r>
              <a:rPr lang="fr-FR" sz="2400" dirty="0" err="1" smtClean="0"/>
              <a:t>ARNm</a:t>
            </a:r>
            <a:r>
              <a:rPr lang="fr-FR" sz="2400" dirty="0" smtClean="0"/>
              <a:t> bactériens, en particulier par blocage de l’ADN </a:t>
            </a:r>
            <a:r>
              <a:rPr lang="fr-FR" sz="2400" dirty="0" err="1" smtClean="0"/>
              <a:t>gyrase</a:t>
            </a:r>
            <a:r>
              <a:rPr lang="fr-FR" sz="2400" dirty="0" smtClean="0"/>
              <a:t>. </a:t>
            </a:r>
            <a:br>
              <a:rPr lang="fr-FR" sz="2400" dirty="0" smtClean="0"/>
            </a:br>
            <a:endParaRPr lang="fr-FR" sz="2400" dirty="0" smtClean="0"/>
          </a:p>
          <a:p>
            <a:pPr>
              <a:buNone/>
            </a:pPr>
            <a:r>
              <a:rPr lang="fr-FR" sz="2400" b="1" dirty="0" smtClean="0"/>
              <a:t>    Spectre</a:t>
            </a:r>
            <a:r>
              <a:rPr lang="fr-FR" sz="2400" dirty="0" smtClean="0"/>
              <a:t> limité aux bactéries à Gram négatif à l'exception de </a:t>
            </a:r>
            <a:r>
              <a:rPr lang="fr-FR" sz="2400" i="1" dirty="0" smtClean="0"/>
              <a:t>Pseudomonas</a:t>
            </a:r>
            <a:r>
              <a:rPr lang="fr-FR" sz="2400" dirty="0" smtClean="0"/>
              <a:t> </a:t>
            </a:r>
            <a:r>
              <a:rPr lang="fr-FR" sz="2400" i="1" dirty="0" smtClean="0"/>
              <a:t>aeruginosa</a:t>
            </a: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·Acide </a:t>
            </a:r>
            <a:r>
              <a:rPr lang="fr-FR" sz="2400" dirty="0" err="1" smtClean="0"/>
              <a:t>nalidixique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Négram</a:t>
            </a:r>
            <a:r>
              <a:rPr lang="fr-FR" sz="2400" i="1" dirty="0" smtClean="0"/>
              <a:t> </a:t>
            </a:r>
            <a:r>
              <a:rPr lang="fr-FR" sz="2400" dirty="0" smtClean="0"/>
              <a:t>1968</a:t>
            </a:r>
            <a:br>
              <a:rPr lang="fr-FR" sz="2400" dirty="0" smtClean="0"/>
            </a:br>
            <a:r>
              <a:rPr lang="fr-FR" sz="2400" dirty="0" smtClean="0"/>
              <a:t>·Acide </a:t>
            </a:r>
            <a:r>
              <a:rPr lang="fr-FR" sz="2400" dirty="0" err="1" smtClean="0"/>
              <a:t>oxolinique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Urotrate</a:t>
            </a:r>
            <a:r>
              <a:rPr lang="fr-FR" sz="2400" i="1" dirty="0" smtClean="0"/>
              <a:t> </a:t>
            </a:r>
            <a:r>
              <a:rPr lang="fr-FR" sz="2400" dirty="0" smtClean="0"/>
              <a:t>1974</a:t>
            </a:r>
            <a:br>
              <a:rPr lang="fr-FR" sz="2400" dirty="0" smtClean="0"/>
            </a:br>
            <a:r>
              <a:rPr lang="fr-FR" sz="2400" dirty="0" smtClean="0"/>
              <a:t>·Acide </a:t>
            </a:r>
            <a:r>
              <a:rPr lang="fr-FR" sz="2400" dirty="0" err="1" smtClean="0"/>
              <a:t>pipémidique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Pipram</a:t>
            </a:r>
            <a:r>
              <a:rPr lang="fr-FR" sz="2400" i="1" dirty="0" smtClean="0"/>
              <a:t> </a:t>
            </a:r>
            <a:r>
              <a:rPr lang="fr-FR" sz="2400" dirty="0" smtClean="0"/>
              <a:t>1975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Résistance acquise chromosomique importante</a:t>
            </a:r>
          </a:p>
          <a:p>
            <a:r>
              <a:rPr lang="fr-FR" sz="2400" dirty="0" smtClean="0"/>
              <a:t>Recommandé de les utiliser en bithérapie pour TRT des infections graves, Pseudomonas et Staphylocoques.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b="1" dirty="0" smtClean="0"/>
              <a:t>Indications: </a:t>
            </a:r>
            <a:r>
              <a:rPr lang="fr-FR" sz="2400" dirty="0" smtClean="0"/>
              <a:t>limitées aux infections urinaires basses aigues ou récidivantes non compliquées de l’adulte dues aux germes définis comme sensibles.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b="1" dirty="0" smtClean="0"/>
              <a:t>Interactions médicamenteuses:</a:t>
            </a:r>
          </a:p>
          <a:p>
            <a:pPr>
              <a:buNone/>
            </a:pPr>
            <a:r>
              <a:rPr lang="fr-FR" sz="2400" dirty="0" smtClean="0"/>
              <a:t>     Diminution majeure d’absorption intestinale des quinolones par </a:t>
            </a:r>
            <a:r>
              <a:rPr lang="fr-FR" sz="2400" dirty="0" err="1" smtClean="0"/>
              <a:t>anti-acides</a:t>
            </a:r>
            <a:r>
              <a:rPr lang="fr-FR" sz="2400" dirty="0" smtClean="0"/>
              <a:t>, antimitotiques, sels de fer, zinc. </a:t>
            </a:r>
            <a:endParaRPr lang="fr-FR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/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II – FLUOROQUINOLONES: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élargi au </a:t>
            </a:r>
            <a:r>
              <a:rPr lang="fr-FR" sz="2400" i="1" dirty="0" smtClean="0"/>
              <a:t>Pseudomonas</a:t>
            </a:r>
            <a:r>
              <a:rPr lang="fr-FR" sz="2400" dirty="0" smtClean="0"/>
              <a:t> et aux bactéries à Gram positif, notamment les staphylocoques.</a:t>
            </a:r>
          </a:p>
          <a:p>
            <a:pPr>
              <a:buNone/>
            </a:pPr>
            <a:r>
              <a:rPr lang="fr-FR" sz="2400" dirty="0" smtClean="0"/>
              <a:t>     · </a:t>
            </a:r>
            <a:r>
              <a:rPr lang="fr-FR" sz="2400" dirty="0" err="1" smtClean="0"/>
              <a:t>Norfloxacine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Noroxine</a:t>
            </a:r>
            <a:r>
              <a:rPr lang="fr-FR" sz="2400" dirty="0" smtClean="0"/>
              <a:t> 1986 </a:t>
            </a:r>
          </a:p>
          <a:p>
            <a:pPr>
              <a:buNone/>
            </a:pPr>
            <a:r>
              <a:rPr lang="fr-FR" sz="2400" dirty="0" smtClean="0"/>
              <a:t>     · </a:t>
            </a:r>
            <a:r>
              <a:rPr lang="fr-FR" sz="2400" dirty="0" err="1" smtClean="0"/>
              <a:t>Ofloxacine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Oflocet</a:t>
            </a:r>
            <a:r>
              <a:rPr lang="fr-FR" sz="2400" dirty="0" smtClean="0"/>
              <a:t> 1987</a:t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Ciprofloxacine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Ciflox</a:t>
            </a:r>
            <a:r>
              <a:rPr lang="fr-FR" sz="2400" dirty="0" smtClean="0"/>
              <a:t> 1988</a:t>
            </a:r>
          </a:p>
          <a:p>
            <a:pPr>
              <a:buNone/>
            </a:pPr>
            <a:r>
              <a:rPr lang="fr-FR" sz="2400" dirty="0" smtClean="0"/>
              <a:t>     ·</a:t>
            </a:r>
            <a:r>
              <a:rPr lang="fr-FR" sz="2400" dirty="0" err="1" smtClean="0"/>
              <a:t>Moxifloxacine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Izilox</a:t>
            </a:r>
            <a:r>
              <a:rPr lang="fr-FR" sz="2400" dirty="0" smtClean="0"/>
              <a:t> 2000 </a:t>
            </a:r>
            <a:br>
              <a:rPr lang="fr-FR" sz="2400" dirty="0" smtClean="0"/>
            </a:br>
            <a:r>
              <a:rPr lang="fr-FR" sz="2400" dirty="0" smtClean="0"/>
              <a:t> </a:t>
            </a:r>
            <a:br>
              <a:rPr lang="fr-FR" sz="2400" dirty="0" smtClean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b="1" dirty="0" smtClean="0"/>
              <a:t>Indications: </a:t>
            </a:r>
            <a:r>
              <a:rPr lang="fr-FR" sz="2400" dirty="0" smtClean="0"/>
              <a:t>usage systémique</a:t>
            </a:r>
          </a:p>
          <a:p>
            <a:pPr>
              <a:buNone/>
            </a:pPr>
            <a:r>
              <a:rPr lang="fr-FR" sz="2400" dirty="0" smtClean="0"/>
              <a:t>      Infections sévères à bacilles Gram- et à staphylocoques sensibles, dans leurs localisation rénale et urogénitale, y compris prostatique, pelvienne, gynécologique, intestinale, hépatobiliaire, </a:t>
            </a:r>
            <a:r>
              <a:rPr lang="fr-FR" sz="2400" dirty="0" err="1" smtClean="0"/>
              <a:t>ostéoarticulaire</a:t>
            </a:r>
            <a:r>
              <a:rPr lang="fr-FR" sz="2400" dirty="0" smtClean="0"/>
              <a:t>, cutanée, ORL et respiratoire.</a:t>
            </a:r>
          </a:p>
          <a:p>
            <a:pPr>
              <a:buNone/>
            </a:pPr>
            <a:r>
              <a:rPr lang="fr-FR" sz="2400" dirty="0" smtClean="0"/>
              <a:t>     </a:t>
            </a:r>
            <a:r>
              <a:rPr lang="fr-F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Ciprofloxacine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FR" sz="2400" dirty="0" smtClean="0"/>
              <a:t>perfusion 200 mg/100ml, septicémies à bacilles Gram- uniquement, péritonites postopératoires à germes Gram- sensibles. </a:t>
            </a:r>
            <a:endParaRPr lang="fr-F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215106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Pour qu'un antibiotique soit actif, il faut :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qu'il pénètre 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qu'il ne soit ni modifié ni détruit 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qu'il se fixe à une cible </a:t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III - PRODUITS NITRÉS: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Prodrogues dont certaines bactéries peuvent réduire le radical (-NO</a:t>
            </a:r>
            <a:r>
              <a:rPr lang="fr-FR" sz="2400" baseline="30000" dirty="0" smtClean="0"/>
              <a:t>2</a:t>
            </a:r>
            <a:r>
              <a:rPr lang="fr-FR" sz="2400" dirty="0" smtClean="0"/>
              <a:t>) ce qui fait apparaître un dérivé toxique pour l'ADN par substitutions de bases ou cassures.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>
                <a:solidFill>
                  <a:srgbClr val="FF0000"/>
                </a:solidFill>
              </a:rPr>
              <a:t> - OXYQUINOLÉINES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large, utilisés dans le traitement des infections urinaires ou intestinales :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Nitroxoline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Nibiol</a:t>
            </a:r>
            <a:r>
              <a:rPr lang="fr-FR" sz="2400" dirty="0" smtClean="0"/>
              <a:t> 1969 </a:t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Tilboquinol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Intétrix</a:t>
            </a:r>
            <a:r>
              <a:rPr lang="fr-FR" sz="2400" dirty="0" smtClean="0"/>
              <a:t> 1969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FR" sz="2400" b="1" dirty="0" smtClean="0">
                <a:solidFill>
                  <a:srgbClr val="FF0000"/>
                </a:solidFill>
              </a:rPr>
              <a:t>NITROFURANES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large, utilisés dans le traitement des infections urinaires ou intestinales :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Nitrofurantoïne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Microdoïne</a:t>
            </a:r>
            <a:r>
              <a:rPr lang="fr-FR" sz="2400" dirty="0" smtClean="0"/>
              <a:t>, </a:t>
            </a:r>
            <a:r>
              <a:rPr lang="fr-FR" sz="2400" i="1" dirty="0" err="1" smtClean="0"/>
              <a:t>Furadantine</a:t>
            </a:r>
            <a:r>
              <a:rPr lang="fr-FR" sz="2400" dirty="0" smtClean="0"/>
              <a:t> 1971 </a:t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Nifuroxazide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Ercéfuryl</a:t>
            </a:r>
            <a:r>
              <a:rPr lang="fr-FR" sz="2400" dirty="0" smtClean="0"/>
              <a:t> 1972</a:t>
            </a:r>
          </a:p>
          <a:p>
            <a:pPr>
              <a:buNone/>
            </a:pPr>
            <a:r>
              <a:rPr lang="fr-FR" sz="2400" dirty="0" smtClean="0"/>
              <a:t> </a:t>
            </a:r>
          </a:p>
          <a:p>
            <a:pPr>
              <a:buFontTx/>
              <a:buChar char="-"/>
            </a:pPr>
            <a:r>
              <a:rPr lang="fr-FR" sz="2400" b="1" dirty="0" smtClean="0">
                <a:solidFill>
                  <a:srgbClr val="FF0000"/>
                </a:solidFill>
              </a:rPr>
              <a:t> NITRO-IMIDAZOLÉS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</a:t>
            </a:r>
            <a:r>
              <a:rPr lang="fr-FR" sz="2400" dirty="0" smtClean="0"/>
              <a:t> limité aux bactéries anaérobies, surtout les bacilles Gram - et les bacilles Gram + sporulés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Métronidazole</a:t>
            </a:r>
            <a:r>
              <a:rPr lang="fr-FR" sz="2400" dirty="0" smtClean="0"/>
              <a:t>: </a:t>
            </a:r>
            <a:r>
              <a:rPr lang="fr-FR" sz="2400" i="1" dirty="0" err="1" smtClean="0"/>
              <a:t>Flagyl</a:t>
            </a:r>
            <a:r>
              <a:rPr lang="fr-FR" sz="2400" dirty="0" smtClean="0"/>
              <a:t> 1971 </a:t>
            </a:r>
            <a:br>
              <a:rPr lang="fr-FR" sz="2400" dirty="0" smtClean="0"/>
            </a:br>
            <a:r>
              <a:rPr lang="fr-FR" sz="2400" dirty="0" smtClean="0"/>
              <a:t>·associé à la </a:t>
            </a:r>
            <a:r>
              <a:rPr lang="fr-FR" sz="2400" dirty="0" err="1" smtClean="0"/>
              <a:t>spiramycine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Rodogyl</a:t>
            </a:r>
            <a:r>
              <a:rPr lang="fr-FR" sz="2400" dirty="0" smtClean="0"/>
              <a:t> 1972 </a:t>
            </a:r>
            <a:br>
              <a:rPr lang="fr-FR" sz="2400" dirty="0" smtClean="0"/>
            </a:br>
            <a:r>
              <a:rPr lang="fr-FR" sz="2400" dirty="0" smtClean="0"/>
              <a:t>· </a:t>
            </a:r>
            <a:r>
              <a:rPr lang="fr-FR" sz="2400" dirty="0" err="1" smtClean="0"/>
              <a:t>Ornidazole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Tibéral</a:t>
            </a:r>
            <a:r>
              <a:rPr lang="fr-FR" sz="2400" dirty="0" smtClean="0"/>
              <a:t> (H) 1984</a:t>
            </a:r>
            <a:br>
              <a:rPr lang="fr-FR" sz="2400" dirty="0" smtClean="0"/>
            </a:b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err="1" smtClean="0"/>
              <a:t>Métronidazole</a:t>
            </a:r>
            <a:r>
              <a:rPr lang="fr-FR" sz="2400" b="1" dirty="0" smtClean="0"/>
              <a:t>: </a:t>
            </a:r>
            <a:r>
              <a:rPr lang="fr-FR" sz="2400" dirty="0" smtClean="0"/>
              <a:t>comp, </a:t>
            </a:r>
            <a:r>
              <a:rPr lang="fr-FR" sz="2400" dirty="0" err="1" smtClean="0"/>
              <a:t>susp</a:t>
            </a:r>
            <a:r>
              <a:rPr lang="fr-FR" sz="2400" dirty="0" smtClean="0"/>
              <a:t> </a:t>
            </a:r>
            <a:r>
              <a:rPr lang="fr-FR" sz="2400" dirty="0" err="1" smtClean="0"/>
              <a:t>buv</a:t>
            </a:r>
            <a:r>
              <a:rPr lang="fr-FR" sz="2400" dirty="0" smtClean="0"/>
              <a:t>, perfusion</a:t>
            </a:r>
          </a:p>
          <a:p>
            <a:pPr>
              <a:buNone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Espèces sensibles: </a:t>
            </a:r>
          </a:p>
          <a:p>
            <a:r>
              <a:rPr lang="fr-FR" sz="2400" dirty="0" smtClean="0"/>
              <a:t>Aérobies  à Gram-: </a:t>
            </a:r>
            <a:r>
              <a:rPr lang="fr-FR" sz="2400" dirty="0" err="1" smtClean="0"/>
              <a:t>Helicobacter</a:t>
            </a:r>
            <a:r>
              <a:rPr lang="fr-FR" sz="2400" dirty="0" smtClean="0"/>
              <a:t> </a:t>
            </a:r>
            <a:r>
              <a:rPr lang="fr-FR" sz="2400" dirty="0" err="1" smtClean="0"/>
              <a:t>pylori</a:t>
            </a:r>
            <a:endParaRPr lang="fr-FR" sz="2400" dirty="0" smtClean="0"/>
          </a:p>
          <a:p>
            <a:r>
              <a:rPr lang="fr-FR" sz="2400" dirty="0" smtClean="0"/>
              <a:t>Anaérobies: </a:t>
            </a:r>
            <a:r>
              <a:rPr lang="fr-FR" sz="2400" dirty="0" err="1" smtClean="0"/>
              <a:t>Bactéroides</a:t>
            </a:r>
            <a:r>
              <a:rPr lang="fr-FR" sz="2400" dirty="0" smtClean="0"/>
              <a:t> </a:t>
            </a:r>
            <a:r>
              <a:rPr lang="fr-FR" sz="2400" dirty="0" err="1" smtClean="0"/>
              <a:t>fragilis</a:t>
            </a:r>
            <a:r>
              <a:rPr lang="fr-FR" sz="2400" dirty="0" smtClean="0"/>
              <a:t>, Clostridium</a:t>
            </a:r>
          </a:p>
          <a:p>
            <a:r>
              <a:rPr lang="fr-FR" sz="2400" dirty="0" smtClean="0"/>
              <a:t>Clostridium perfringens, </a:t>
            </a:r>
            <a:r>
              <a:rPr lang="fr-FR" sz="2400" dirty="0" err="1" smtClean="0"/>
              <a:t>eubacterium</a:t>
            </a:r>
            <a:r>
              <a:rPr lang="fr-FR" sz="2400" dirty="0" smtClean="0"/>
              <a:t>, </a:t>
            </a:r>
            <a:r>
              <a:rPr lang="fr-FR" sz="2400" dirty="0" err="1" smtClean="0"/>
              <a:t>fusobacterium</a:t>
            </a:r>
            <a:r>
              <a:rPr lang="fr-FR" sz="2400" dirty="0" smtClean="0"/>
              <a:t>, </a:t>
            </a:r>
            <a:r>
              <a:rPr lang="fr-FR" sz="2400" dirty="0" err="1" smtClean="0"/>
              <a:t>peptostreptococcus</a:t>
            </a:r>
            <a:r>
              <a:rPr lang="fr-FR" sz="2400" dirty="0" smtClean="0"/>
              <a:t>, </a:t>
            </a:r>
            <a:r>
              <a:rPr lang="fr-FR" sz="2400" dirty="0" err="1" smtClean="0"/>
              <a:t>prevotella</a:t>
            </a:r>
            <a:r>
              <a:rPr lang="fr-FR" sz="2400" dirty="0" smtClean="0"/>
              <a:t>, </a:t>
            </a:r>
            <a:r>
              <a:rPr lang="fr-FR" sz="2400" dirty="0" err="1" smtClean="0"/>
              <a:t>porphyromonas</a:t>
            </a:r>
            <a:r>
              <a:rPr lang="fr-FR" sz="2400" dirty="0" smtClean="0"/>
              <a:t>, </a:t>
            </a:r>
            <a:r>
              <a:rPr lang="fr-FR" sz="2400" dirty="0" err="1" smtClean="0"/>
              <a:t>veillonella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Espèces résistantes:</a:t>
            </a:r>
          </a:p>
          <a:p>
            <a:r>
              <a:rPr lang="fr-FR" sz="2400" dirty="0" smtClean="0"/>
              <a:t> Aérobies  à Gram+: </a:t>
            </a:r>
            <a:r>
              <a:rPr lang="fr-FR" sz="2400" dirty="0" err="1" smtClean="0"/>
              <a:t>actinomyces</a:t>
            </a:r>
            <a:endParaRPr lang="fr-FR" sz="2400" dirty="0" smtClean="0"/>
          </a:p>
          <a:p>
            <a:r>
              <a:rPr lang="fr-FR" sz="2400" dirty="0" smtClean="0"/>
              <a:t>Anaérobies: </a:t>
            </a:r>
            <a:r>
              <a:rPr lang="fr-FR" sz="2400" dirty="0" err="1" smtClean="0"/>
              <a:t>mobiluncus</a:t>
            </a:r>
            <a:r>
              <a:rPr lang="fr-FR" sz="2400" dirty="0" smtClean="0"/>
              <a:t>, </a:t>
            </a:r>
            <a:r>
              <a:rPr lang="fr-FR" sz="2400" dirty="0" err="1" smtClean="0"/>
              <a:t>propionibacterium</a:t>
            </a:r>
            <a:r>
              <a:rPr lang="fr-FR" sz="2400" dirty="0" smtClean="0"/>
              <a:t> </a:t>
            </a:r>
            <a:r>
              <a:rPr lang="fr-FR" sz="2400" dirty="0" err="1" smtClean="0"/>
              <a:t>acnes</a:t>
            </a:r>
            <a:r>
              <a:rPr lang="fr-FR" sz="2400" dirty="0" smtClean="0"/>
              <a:t> </a:t>
            </a:r>
          </a:p>
          <a:p>
            <a:pPr>
              <a:buNone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Activité antiparasitaire: </a:t>
            </a:r>
            <a:r>
              <a:rPr lang="fr-FR" sz="2400" dirty="0" err="1" smtClean="0"/>
              <a:t>Entamoeba</a:t>
            </a:r>
            <a:r>
              <a:rPr lang="fr-FR" sz="2400" dirty="0" smtClean="0"/>
              <a:t> </a:t>
            </a:r>
            <a:r>
              <a:rPr lang="fr-FR" sz="2400" dirty="0" err="1" smtClean="0"/>
              <a:t>histolytica</a:t>
            </a:r>
            <a:r>
              <a:rPr lang="fr-FR" sz="2400" dirty="0" smtClean="0"/>
              <a:t>, Giardia </a:t>
            </a:r>
            <a:r>
              <a:rPr lang="fr-FR" sz="2400" dirty="0" err="1" smtClean="0"/>
              <a:t>intestinalis</a:t>
            </a:r>
            <a:r>
              <a:rPr lang="fr-FR" sz="2400" dirty="0" smtClean="0"/>
              <a:t>, Trichomonas </a:t>
            </a:r>
            <a:r>
              <a:rPr lang="fr-FR" sz="2400" dirty="0" err="1" smtClean="0"/>
              <a:t>vaginalis</a:t>
            </a:r>
            <a:r>
              <a:rPr lang="fr-FR" sz="2400" dirty="0" smtClean="0"/>
              <a:t>. </a:t>
            </a:r>
          </a:p>
          <a:p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6</a:t>
            </a:r>
            <a:r>
              <a:rPr lang="fr-FR" sz="40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4000" b="1" dirty="0" smtClean="0">
                <a:solidFill>
                  <a:srgbClr val="FF0000"/>
                </a:solidFill>
              </a:rPr>
              <a:t> cible: SYNTHESE DE L’ACIDE FOLIQUE </a:t>
            </a:r>
          </a:p>
          <a:p>
            <a:pPr>
              <a:buNone/>
            </a:pPr>
            <a:r>
              <a:rPr lang="fr-FR" sz="2400" b="1" u="sng" dirty="0" smtClean="0">
                <a:solidFill>
                  <a:srgbClr val="FF0000"/>
                </a:solidFill>
              </a:rPr>
              <a:t>I- SULFAMIDES: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Spectre: </a:t>
            </a:r>
            <a:r>
              <a:rPr lang="fr-FR" sz="2400" dirty="0" smtClean="0"/>
              <a:t>théoriquement large, mais résistances fréquentes</a:t>
            </a:r>
            <a:br>
              <a:rPr lang="fr-FR" sz="2400" dirty="0" smtClean="0"/>
            </a:br>
            <a:r>
              <a:rPr lang="fr-FR" sz="2400" dirty="0" smtClean="0"/>
              <a:t>·Sulfadiazine : </a:t>
            </a:r>
            <a:r>
              <a:rPr lang="fr-FR" sz="2400" i="1" dirty="0" err="1" smtClean="0"/>
              <a:t>Adiazine</a:t>
            </a:r>
            <a:r>
              <a:rPr lang="fr-FR" sz="2400" i="1" dirty="0" smtClean="0"/>
              <a:t> </a:t>
            </a:r>
            <a:r>
              <a:rPr lang="fr-FR" sz="2400" dirty="0" smtClean="0"/>
              <a:t>1945</a:t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Sulfaméthisol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Rufol</a:t>
            </a:r>
            <a:r>
              <a:rPr lang="fr-FR" sz="2400" i="1" dirty="0" smtClean="0"/>
              <a:t> </a:t>
            </a:r>
            <a:r>
              <a:rPr lang="fr-FR" sz="2400" dirty="0" smtClean="0"/>
              <a:t>1949</a:t>
            </a:r>
          </a:p>
          <a:p>
            <a:pPr>
              <a:buNone/>
            </a:pPr>
            <a:r>
              <a:rPr lang="fr-FR" sz="2400" b="1" dirty="0" smtClean="0"/>
              <a:t>Mécanisme d’action: </a:t>
            </a:r>
          </a:p>
          <a:p>
            <a:pPr>
              <a:buNone/>
            </a:pPr>
            <a:r>
              <a:rPr lang="fr-FR" sz="2400" dirty="0" smtClean="0"/>
              <a:t>     Ils agissent en compétition avec l’acide </a:t>
            </a:r>
            <a:r>
              <a:rPr lang="fr-FR" sz="2400" dirty="0" err="1" smtClean="0"/>
              <a:t>para-amino-benzoique</a:t>
            </a:r>
            <a:r>
              <a:rPr lang="fr-FR" sz="2400" dirty="0" smtClean="0"/>
              <a:t> (PABA) pour le site actif  de  la </a:t>
            </a:r>
            <a:r>
              <a:rPr lang="fr-FR" sz="2400" dirty="0" err="1" smtClean="0"/>
              <a:t>dihydroptéroate</a:t>
            </a:r>
            <a:r>
              <a:rPr lang="fr-FR" sz="2400" dirty="0" smtClean="0"/>
              <a:t> synthétase. Il s’agit d’une enzyme qui catalyse une réaction essentielle à la synthèse de l’acide </a:t>
            </a:r>
            <a:r>
              <a:rPr lang="fr-FR" sz="2400" dirty="0" err="1" smtClean="0"/>
              <a:t>tétrahydrofolique</a:t>
            </a:r>
            <a:r>
              <a:rPr lang="fr-FR" sz="2400" dirty="0" smtClean="0"/>
              <a:t> nécessaire à la production des purines et pyrimidines pour la synthèse de l’acide nucléique.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II- TRIMÉTHOPRIME: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Analogue de à la pyrimidine, inhibe la </a:t>
            </a:r>
            <a:r>
              <a:rPr lang="fr-FR" sz="2400" dirty="0" err="1" smtClean="0"/>
              <a:t>dihydrofolate</a:t>
            </a:r>
            <a:r>
              <a:rPr lang="fr-FR" sz="2400" dirty="0" smtClean="0"/>
              <a:t> réductase , utilisé en combinaison avec un sulfamide. </a:t>
            </a:r>
          </a:p>
          <a:p>
            <a:pPr>
              <a:buNone/>
            </a:pPr>
            <a:r>
              <a:rPr lang="fr-FR" sz="2400" b="1" dirty="0" smtClean="0"/>
              <a:t>     Spectre: </a:t>
            </a:r>
            <a:r>
              <a:rPr lang="fr-FR" sz="2400" dirty="0" smtClean="0"/>
              <a:t>large, résistances beaucoup moins fréquentes utilisé seul </a:t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dirty="0" err="1" smtClean="0"/>
              <a:t>Triméthoprime</a:t>
            </a:r>
            <a:r>
              <a:rPr lang="fr-FR" sz="2400" dirty="0" smtClean="0"/>
              <a:t> : </a:t>
            </a:r>
            <a:r>
              <a:rPr lang="fr-FR" sz="2400" i="1" dirty="0" err="1" smtClean="0"/>
              <a:t>Wellcoprim</a:t>
            </a:r>
            <a:r>
              <a:rPr lang="fr-FR" sz="2400" i="1" dirty="0" smtClean="0"/>
              <a:t> </a:t>
            </a:r>
            <a:r>
              <a:rPr lang="fr-FR" sz="2400" dirty="0" smtClean="0"/>
              <a:t>1982</a:t>
            </a:r>
            <a:br>
              <a:rPr lang="fr-FR" sz="2400" dirty="0" smtClean="0"/>
            </a:br>
            <a:r>
              <a:rPr lang="fr-FR" sz="2400" dirty="0" smtClean="0"/>
              <a:t>ou associé à un sulfamide :</a:t>
            </a:r>
            <a:br>
              <a:rPr lang="fr-FR" sz="2400" dirty="0" smtClean="0"/>
            </a:br>
            <a:r>
              <a:rPr lang="fr-FR" sz="2400" dirty="0" smtClean="0"/>
              <a:t>·</a:t>
            </a:r>
            <a:r>
              <a:rPr lang="fr-FR" sz="2400" i="1" dirty="0" err="1" smtClean="0"/>
              <a:t>Bactrim</a:t>
            </a:r>
            <a:r>
              <a:rPr lang="fr-FR" sz="2400" dirty="0" smtClean="0"/>
              <a:t>, </a:t>
            </a:r>
            <a:r>
              <a:rPr lang="fr-FR" sz="2400" i="1" dirty="0" err="1" smtClean="0"/>
              <a:t>Eusaprim</a:t>
            </a:r>
            <a:r>
              <a:rPr lang="fr-FR" sz="2400" i="1" dirty="0" smtClean="0"/>
              <a:t>, </a:t>
            </a:r>
            <a:r>
              <a:rPr lang="fr-FR" sz="2400" i="1" dirty="0" err="1" smtClean="0"/>
              <a:t>Bactékod</a:t>
            </a:r>
            <a:r>
              <a:rPr lang="fr-FR" sz="2400" i="1" dirty="0" smtClean="0"/>
              <a:t> </a:t>
            </a:r>
            <a:r>
              <a:rPr lang="fr-FR" sz="2400" dirty="0" smtClean="0"/>
              <a:t>1971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err="1" smtClean="0"/>
              <a:t>Sulfaméthoxazole</a:t>
            </a:r>
            <a:r>
              <a:rPr lang="fr-FR" sz="2400" b="1" dirty="0" smtClean="0"/>
              <a:t>-</a:t>
            </a:r>
            <a:r>
              <a:rPr lang="fr-FR" sz="2400" b="1" dirty="0" err="1" smtClean="0"/>
              <a:t>triméthoprime</a:t>
            </a:r>
            <a:r>
              <a:rPr lang="fr-FR" sz="2400" b="1" dirty="0" smtClean="0"/>
              <a:t>: </a:t>
            </a:r>
            <a:r>
              <a:rPr lang="fr-FR" sz="2400" dirty="0" smtClean="0"/>
              <a:t>comp, </a:t>
            </a:r>
            <a:r>
              <a:rPr lang="fr-FR" sz="2400" dirty="0" err="1" smtClean="0"/>
              <a:t>susp</a:t>
            </a:r>
            <a:r>
              <a:rPr lang="fr-FR" sz="2400" dirty="0" smtClean="0"/>
              <a:t> </a:t>
            </a:r>
            <a:r>
              <a:rPr lang="fr-FR" sz="2400" dirty="0" err="1" smtClean="0"/>
              <a:t>buv</a:t>
            </a:r>
            <a:r>
              <a:rPr lang="fr-FR" sz="2400" dirty="0" smtClean="0"/>
              <a:t> </a:t>
            </a:r>
          </a:p>
          <a:p>
            <a:pPr>
              <a:buNone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Activité antibactérienne et antiparasitaire</a:t>
            </a:r>
            <a:r>
              <a:rPr lang="fr-FR" sz="2400" dirty="0" smtClean="0"/>
              <a:t>. </a:t>
            </a:r>
          </a:p>
          <a:p>
            <a:r>
              <a:rPr lang="fr-FR" sz="2400" dirty="0" smtClean="0"/>
              <a:t>Infections à Pneumocystis  carinii</a:t>
            </a:r>
          </a:p>
          <a:p>
            <a:r>
              <a:rPr lang="fr-FR" sz="2400" dirty="0" smtClean="0"/>
              <a:t>Infections urogénitales de l’homme, prostatites</a:t>
            </a:r>
          </a:p>
          <a:p>
            <a:r>
              <a:rPr lang="fr-FR" sz="2400" dirty="0" smtClean="0"/>
              <a:t>Prévention des infestions à Pneumocystis  carinii chez l’immunodéprimé</a:t>
            </a:r>
          </a:p>
          <a:p>
            <a:r>
              <a:rPr lang="fr-FR" sz="2400" dirty="0" smtClean="0"/>
              <a:t>Infections urinaires hautes et basses de la femme</a:t>
            </a:r>
          </a:p>
          <a:p>
            <a:r>
              <a:rPr lang="fr-FR" sz="2400" dirty="0" smtClean="0"/>
              <a:t>Infections urinaires de l’enfant et du nourrisson</a:t>
            </a:r>
          </a:p>
          <a:p>
            <a:r>
              <a:rPr lang="fr-FR" sz="2400" dirty="0" smtClean="0"/>
              <a:t>Otites et sinusites</a:t>
            </a:r>
          </a:p>
          <a:p>
            <a:r>
              <a:rPr lang="fr-FR" sz="2400" dirty="0" smtClean="0"/>
              <a:t>Certaines infections bronchopulmonaires</a:t>
            </a:r>
          </a:p>
          <a:p>
            <a:r>
              <a:rPr lang="fr-FR" sz="2400" dirty="0" smtClean="0"/>
              <a:t>Infections digestives et de la fièvre typhoïde </a:t>
            </a:r>
          </a:p>
          <a:p>
            <a:pPr>
              <a:buNone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Contre-indications absolues: </a:t>
            </a:r>
          </a:p>
          <a:p>
            <a:pPr>
              <a:buNone/>
            </a:pPr>
            <a:r>
              <a:rPr lang="fr-FR" sz="2400" dirty="0" smtClean="0"/>
              <a:t>Prématurés et nouveau-nés, déficit en G6PD. 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Antibiotiques contre-indiqués pendant la grossesse </a:t>
            </a:r>
          </a:p>
          <a:p>
            <a:pPr>
              <a:buNone/>
            </a:pPr>
            <a:endParaRPr lang="fr-FR" b="1" smtClean="0"/>
          </a:p>
          <a:p>
            <a:pPr>
              <a:buNone/>
            </a:pPr>
            <a:r>
              <a:rPr lang="fr-FR" b="1" smtClean="0"/>
              <a:t>TETRACYCLINES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AMINOSIDES</a:t>
            </a:r>
          </a:p>
          <a:p>
            <a:pPr>
              <a:buNone/>
            </a:pPr>
            <a:r>
              <a:rPr lang="fr-FR" b="1" dirty="0" smtClean="0"/>
              <a:t>QUINOLONES</a:t>
            </a:r>
          </a:p>
          <a:p>
            <a:pPr>
              <a:buNone/>
            </a:pPr>
            <a:r>
              <a:rPr lang="fr-FR" b="1" dirty="0" smtClean="0"/>
              <a:t>SULFAMIDES</a:t>
            </a:r>
          </a:p>
          <a:p>
            <a:pPr>
              <a:buNone/>
            </a:pPr>
            <a:r>
              <a:rPr lang="fr-FR" b="1" dirty="0" smtClean="0"/>
              <a:t>PHENICOLES</a:t>
            </a:r>
            <a:endParaRPr lang="fr-FR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fr-FR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Antibiothérapie et règle</a:t>
            </a:r>
            <a:r>
              <a:rPr lang="fr-FR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d’utilisation des</a:t>
            </a:r>
            <a:r>
              <a:rPr lang="fr-FR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ATB </a:t>
            </a:r>
            <a:r>
              <a:rPr lang="x-none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x-none" b="1" smtClean="0">
                <a:latin typeface="Times New Roman" pitchFamily="18" charset="0"/>
                <a:cs typeface="Times New Roman" pitchFamily="18" charset="0"/>
              </a:rPr>
            </a:b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Principes de prescription  </a:t>
            </a:r>
            <a:r>
              <a:rPr lang="fr-FR" sz="2800" b="1" i="1" dirty="0" smtClean="0">
                <a:solidFill>
                  <a:srgbClr val="FF0000"/>
                </a:solidFill>
              </a:rPr>
              <a:t>recommandations de l’AFSSAPS 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 prescrire uniquement s’il existe une indication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 choisir l’ATB de rapport bénéfice / risque le plus favorable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 choisir l’ATB efficace avec le spectre le plus étroit possible 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prescrire une posologie adéquate (dose et durée suffisante)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 choisir l’antibiotique avec le moins d’effets indésirables possibles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 choisir le médicament le moins cher, à efficacité égale</a:t>
            </a:r>
          </a:p>
          <a:p>
            <a:pPr marL="411480" lvl="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fr-FR" dirty="0" smtClean="0"/>
              <a:t> effectuer un prélèvement avec antibiogramme lorsque c’est possible et exploitable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Georgia" pitchFamily="18" charset="0"/>
              </a:rPr>
              <a:t>Voie d’administration</a:t>
            </a:r>
          </a:p>
          <a:p>
            <a:r>
              <a:rPr lang="fr-FR" sz="2400" dirty="0" smtClean="0"/>
              <a:t>La voie intraveineuse est la voie d’administration de référence pour les infections graves </a:t>
            </a:r>
          </a:p>
          <a:p>
            <a:r>
              <a:rPr lang="fr-FR" sz="2400" dirty="0" smtClean="0"/>
              <a:t>La voie orale est la voie d’administration de choix pour les antibiothérapies des autres types d’infections ou pour les traitements prolongés</a:t>
            </a:r>
          </a:p>
          <a:p>
            <a:r>
              <a:rPr lang="fr-FR" sz="2400" dirty="0" smtClean="0"/>
              <a:t>La voie intramusculaire doit être le plus souvent évitée, y compris pour les aminosides. Cependant, ce mode d’administration convient aux antibiotiques à demi-vie longue </a:t>
            </a:r>
          </a:p>
          <a:p>
            <a:pPr algn="ctr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Avec ou sans nourriture ?</a:t>
            </a:r>
            <a:endParaRPr lang="fr-F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400" dirty="0" smtClean="0"/>
              <a:t>le meilleur moment se situe une demi-heure avant le repas, ou au plus tard juste avant de commencer à manger</a:t>
            </a:r>
          </a:p>
          <a:p>
            <a:pPr algn="ctr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Durée de traitement</a:t>
            </a:r>
            <a:endParaRPr lang="fr-F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400" dirty="0" smtClean="0"/>
              <a:t>Elle est extrêmement variable selon le germe, la localisation et le terrain. Les durées de traitement doivent être soumises à une réévaluation régulière.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:\Documents and Settings\Pharmacie\Bureau\0000.jpe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6500857" cy="4071966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714348" y="500042"/>
            <a:ext cx="7429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 selon le mode d’action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fr-FR" sz="2400" dirty="0" smtClean="0"/>
          </a:p>
          <a:p>
            <a:pPr marL="514350" indent="-514350">
              <a:buFont typeface="+mj-lt"/>
              <a:buAutoNum type="arabicPeriod"/>
            </a:pPr>
            <a:endParaRPr lang="fr-FR" sz="2400" dirty="0" smtClean="0"/>
          </a:p>
          <a:p>
            <a:pPr marL="514350" indent="-514350">
              <a:buFont typeface="+mj-lt"/>
              <a:buAutoNum type="arabicPeriod"/>
            </a:pPr>
            <a:endParaRPr lang="fr-FR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Inhibition de la synthèse de la paroi bactérienne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Inhibition de la synthèse de la membrane cytoplasmique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Inhibition de la synthèse protéique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Blocage de l’ARN polymérase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Inhibition de la synthèse de l’ADN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Action sur la synthèse d’acide folique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1</a:t>
            </a:r>
            <a:r>
              <a:rPr lang="fr-FR" sz="4000" b="1" baseline="30000" dirty="0" smtClean="0">
                <a:solidFill>
                  <a:srgbClr val="FF0000"/>
                </a:solidFill>
              </a:rPr>
              <a:t>ère</a:t>
            </a:r>
            <a:r>
              <a:rPr lang="fr-FR" sz="4000" b="1" dirty="0" smtClean="0">
                <a:solidFill>
                  <a:srgbClr val="FF0000"/>
                </a:solidFill>
              </a:rPr>
              <a:t> cible: LA PAROI  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La paroi: </a:t>
            </a:r>
            <a:r>
              <a:rPr lang="fr-FR" sz="2400" dirty="0" smtClean="0"/>
              <a:t>enveloppe rigide assurant l’intégrité de la cellule, responsable de la forme des cellules.</a:t>
            </a:r>
          </a:p>
          <a:p>
            <a:pPr>
              <a:buNone/>
            </a:pPr>
            <a:r>
              <a:rPr lang="fr-FR" sz="2400" dirty="0" smtClean="0"/>
              <a:t>Partie commune à toutes les parois bactériennes: le</a:t>
            </a:r>
            <a:r>
              <a:rPr lang="fr-FR" sz="2400" b="1" dirty="0" smtClean="0"/>
              <a:t> Peptidoglycane</a:t>
            </a:r>
          </a:p>
          <a:p>
            <a:pPr>
              <a:buNone/>
            </a:pPr>
            <a:r>
              <a:rPr lang="fr-FR" sz="2400" b="1" dirty="0" smtClean="0"/>
              <a:t>Peptidoglycane: </a:t>
            </a:r>
            <a:r>
              <a:rPr lang="fr-FR" sz="2400" dirty="0" smtClean="0"/>
              <a:t>hétéropolymère, </a:t>
            </a:r>
            <a:r>
              <a:rPr lang="fr-FR" sz="2400" b="1" dirty="0" smtClean="0"/>
              <a:t> </a:t>
            </a:r>
            <a:r>
              <a:rPr lang="fr-FR" sz="2400" dirty="0" smtClean="0"/>
              <a:t>composé de chaines glucidiques reliées les unes aux autres par des chainons peptidiques </a:t>
            </a:r>
          </a:p>
          <a:p>
            <a:pPr>
              <a:buNone/>
            </a:pPr>
            <a:r>
              <a:rPr lang="fr-FR" sz="2400" b="1" dirty="0" smtClean="0"/>
              <a:t>Le lysozyme: </a:t>
            </a:r>
            <a:r>
              <a:rPr lang="fr-FR" sz="2400" dirty="0" smtClean="0"/>
              <a:t>découpe les chaines glucidiques du peptidoglycane quand elles sont accessibles (germes à Gram positif)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I- BETALACTAMINES: </a:t>
            </a:r>
          </a:p>
          <a:p>
            <a:pPr>
              <a:buNone/>
            </a:pPr>
            <a:r>
              <a:rPr lang="fr-FR" sz="2400" b="1" dirty="0" smtClean="0"/>
              <a:t>Mécanisme d'action: </a:t>
            </a:r>
          </a:p>
          <a:p>
            <a:pPr>
              <a:buNone/>
            </a:pPr>
            <a:r>
              <a:rPr lang="fr-FR" sz="2400" dirty="0" smtClean="0"/>
              <a:t>   Les ß lactamines agissent au niveau de la paroi bactérienne</a:t>
            </a:r>
          </a:p>
          <a:p>
            <a:pPr>
              <a:buNone/>
            </a:pPr>
            <a:r>
              <a:rPr lang="fr-FR" sz="2400" dirty="0" smtClean="0"/>
              <a:t>   en inhibant la dernière  étape de la synthèse du peptidoglycane entrainant une lyse bactérienne.</a:t>
            </a:r>
          </a:p>
          <a:p>
            <a:pPr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400" b="1" u="sng" dirty="0" smtClean="0"/>
              <a:t>1- LES PENAMS: ( pénicillines)  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Péni G: </a:t>
            </a:r>
          </a:p>
          <a:p>
            <a:pPr>
              <a:buNone/>
            </a:pPr>
            <a:r>
              <a:rPr lang="fr-FR" sz="2400" dirty="0" smtClean="0"/>
              <a:t>Spectre d’action: cocci Gram + et - , bacilles Gram +</a:t>
            </a:r>
          </a:p>
          <a:p>
            <a:pPr>
              <a:buNone/>
            </a:pPr>
            <a:r>
              <a:rPr lang="fr-FR" sz="2400" dirty="0" smtClean="0"/>
              <a:t>Chef de file: Benzylpénicilline: Pénicilline G 1944</a:t>
            </a:r>
          </a:p>
          <a:p>
            <a:pPr>
              <a:buNone/>
            </a:pPr>
            <a:r>
              <a:rPr lang="fr-FR" sz="2400" dirty="0" smtClean="0"/>
              <a:t>Forme retard: Benzylpénicilline procaïne, Benzathine benzylpénicilline: Extencilline</a:t>
            </a:r>
          </a:p>
          <a:p>
            <a:pPr>
              <a:buNone/>
            </a:pPr>
            <a:r>
              <a:rPr lang="fr-FR" sz="2400" dirty="0" smtClean="0"/>
              <a:t>Forme orale:  Phénoxypénicilline (Pénicilline V), Oracilline, Ospen 1958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Péni M: pénicillines antistaphylococciques</a:t>
            </a:r>
          </a:p>
          <a:p>
            <a:pPr>
              <a:buNone/>
            </a:pPr>
            <a:r>
              <a:rPr lang="fr-FR" sz="2400" dirty="0" smtClean="0"/>
              <a:t>     Spectre d’action: celui de la péni G, ces produits ne sont pas inactivés pas la pénicillinase staphylococcique </a:t>
            </a:r>
            <a:r>
              <a:rPr lang="fr-FR" sz="2400" b="1" i="1" dirty="0" smtClean="0">
                <a:solidFill>
                  <a:srgbClr val="FF0000"/>
                </a:solidFill>
              </a:rPr>
              <a:t>d'où leur indication: les infections à staphylocoques producteurs de pénicillinase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400" dirty="0" smtClean="0"/>
              <a:t>Oxacilline: Bristopen 1963</a:t>
            </a:r>
          </a:p>
          <a:p>
            <a:pPr>
              <a:buNone/>
            </a:pPr>
            <a:r>
              <a:rPr lang="fr-FR" sz="2400" dirty="0" smtClean="0"/>
              <a:t>Cloxacilline: Orbénine 1976 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Péni A: amino-benzylpénicilline (Ampicilline)</a:t>
            </a:r>
          </a:p>
          <a:p>
            <a:pPr>
              <a:buNone/>
            </a:pPr>
            <a:r>
              <a:rPr lang="fr-FR" sz="2400" dirty="0" smtClean="0"/>
              <a:t>Spectre: inactivés par pénicillinases, y compris celles du staphylocoque, inactives sur pseudomonas et klebsiella </a:t>
            </a:r>
          </a:p>
          <a:p>
            <a:r>
              <a:rPr lang="fr-FR" sz="2400" dirty="0" smtClean="0"/>
              <a:t>Ampicilline: Totapen 1965</a:t>
            </a:r>
          </a:p>
          <a:p>
            <a:r>
              <a:rPr lang="fr-FR" sz="2400" dirty="0" smtClean="0"/>
              <a:t>Amoxicilline: Clamoxyl, Gramidil, Hiconcil</a:t>
            </a:r>
          </a:p>
          <a:p>
            <a:r>
              <a:rPr lang="fr-FR" sz="2400" dirty="0" smtClean="0"/>
              <a:t>Bacampicilline: Bacampicine</a:t>
            </a:r>
          </a:p>
          <a:p>
            <a:r>
              <a:rPr lang="fr-FR" sz="2400" dirty="0" smtClean="0"/>
              <a:t>Métampicilline: Suvipen </a:t>
            </a:r>
          </a:p>
          <a:p>
            <a:r>
              <a:rPr lang="fr-FR" sz="2400" dirty="0" smtClean="0"/>
              <a:t>Pivampicilline: ProAmpi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1288</Words>
  <Application>Microsoft Office PowerPoint</Application>
  <PresentationFormat>Affichage à l'écran (4:3)</PresentationFormat>
  <Paragraphs>282</Paragraphs>
  <Slides>48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4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pc</cp:lastModifiedBy>
  <cp:revision>143</cp:revision>
  <dcterms:created xsi:type="dcterms:W3CDTF">2012-11-13T10:24:57Z</dcterms:created>
  <dcterms:modified xsi:type="dcterms:W3CDTF">2015-05-19T17:57:17Z</dcterms:modified>
</cp:coreProperties>
</file>