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7" r:id="rId10"/>
    <p:sldId id="278" r:id="rId11"/>
    <p:sldId id="280" r:id="rId12"/>
    <p:sldId id="281" r:id="rId13"/>
    <p:sldId id="279" r:id="rId14"/>
    <p:sldId id="301" r:id="rId15"/>
    <p:sldId id="302" r:id="rId16"/>
    <p:sldId id="303" r:id="rId17"/>
    <p:sldId id="266" r:id="rId18"/>
    <p:sldId id="299" r:id="rId19"/>
    <p:sldId id="300" r:id="rId20"/>
    <p:sldId id="276" r:id="rId21"/>
    <p:sldId id="267" r:id="rId22"/>
    <p:sldId id="282" r:id="rId23"/>
    <p:sldId id="283" r:id="rId24"/>
    <p:sldId id="268" r:id="rId25"/>
    <p:sldId id="284" r:id="rId26"/>
    <p:sldId id="285" r:id="rId27"/>
    <p:sldId id="269" r:id="rId28"/>
    <p:sldId id="286" r:id="rId29"/>
    <p:sldId id="287" r:id="rId30"/>
    <p:sldId id="288" r:id="rId31"/>
    <p:sldId id="270" r:id="rId32"/>
    <p:sldId id="271" r:id="rId33"/>
    <p:sldId id="304" r:id="rId34"/>
    <p:sldId id="305" r:id="rId35"/>
    <p:sldId id="272" r:id="rId36"/>
    <p:sldId id="289" r:id="rId37"/>
    <p:sldId id="290" r:id="rId38"/>
    <p:sldId id="273" r:id="rId39"/>
    <p:sldId id="291" r:id="rId40"/>
    <p:sldId id="292" r:id="rId41"/>
    <p:sldId id="274" r:id="rId42"/>
    <p:sldId id="294" r:id="rId43"/>
    <p:sldId id="295" r:id="rId44"/>
    <p:sldId id="275" r:id="rId45"/>
    <p:sldId id="296" r:id="rId46"/>
    <p:sldId id="297" r:id="rId47"/>
    <p:sldId id="298" r:id="rId48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4" d="100"/>
          <a:sy n="44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8327334-995A-4391-A74E-3ABB16548202}" type="datetimeFigureOut">
              <a:rPr lang="ar-DZ" smtClean="0"/>
              <a:pPr/>
              <a:t>09-07-1436</a:t>
            </a:fld>
            <a:endParaRPr lang="a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4CD7DA5-B43B-4C79-AF12-C3CA9CF2343B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29304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1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622269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10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74118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11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6495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12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06696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13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735552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14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09024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15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510008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16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2214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17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984434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18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68887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19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1959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2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676465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20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476337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21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4185785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22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774620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23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502982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24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980352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25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4133167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26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800821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27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572174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28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828477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29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427669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3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679432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30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4232149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31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9371256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32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095947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33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653784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34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4497485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35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6711767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36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9770939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37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42920473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38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5511435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39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77498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4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0920544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40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612261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41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787121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42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1170846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43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9225756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44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9138906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45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8207183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46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7782511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47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58644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5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98639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6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55098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7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02003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8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864334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7DA5-B43B-4C79-AF12-C3CA9CF2343B}" type="slidenum">
              <a:rPr lang="ar-DZ" smtClean="0"/>
              <a:pPr/>
              <a:t>9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45152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0A73-63E9-4B2A-8717-39B638BC1EBA}" type="datetime8">
              <a:rPr lang="ar-DZ" smtClean="0"/>
              <a:pPr/>
              <a:t>27 نيسان، 15</a:t>
            </a:fld>
            <a:endParaRPr lang="ar-DZ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BATAOUCHE : les vitamines. Fevrier 2012</a:t>
            </a:r>
            <a:endParaRPr lang="ar-DZ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6457-472E-4F19-A501-7D7DE258C605}" type="datetime8">
              <a:rPr lang="ar-DZ" smtClean="0"/>
              <a:pPr/>
              <a:t>27 نيسان، 15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BATAOUCHE : les vitamines. Fevrier 2012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8912-F6A2-49E9-BF4B-82C55F839E90}" type="datetime8">
              <a:rPr lang="ar-DZ" smtClean="0"/>
              <a:pPr/>
              <a:t>27 نيسان، 15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BATAOUCHE : les vitamines. Fevrier 2012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B237-FC18-49D3-87BE-4409E4574FCD}" type="datetime8">
              <a:rPr lang="ar-DZ" smtClean="0"/>
              <a:pPr/>
              <a:t>27 نيسان، 15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BATAOUCHE : les vitamines. Fevrier 2012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6B45-273B-4836-BD38-D94F2C9582F6}" type="datetime8">
              <a:rPr lang="ar-DZ" smtClean="0"/>
              <a:pPr/>
              <a:t>27 نيسان، 15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BATAOUCHE : les vitamines. Fevrier 2012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A0F3-3F1A-44F7-8C60-515B05F07A62}" type="datetime8">
              <a:rPr lang="ar-DZ" smtClean="0"/>
              <a:pPr/>
              <a:t>27 نيسان، 15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BATAOUCHE : les vitamines. Fevrier 2012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2EB4-3601-4181-82C9-6BED615DB29C}" type="datetime8">
              <a:rPr lang="ar-DZ" smtClean="0"/>
              <a:pPr/>
              <a:t>27 نيسان، 15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BATAOUCHE : les vitamines. Fevrier 2012</a:t>
            </a:r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43CA-2E71-40F4-8BDD-9E79907AA052}" type="datetime8">
              <a:rPr lang="ar-DZ" smtClean="0"/>
              <a:pPr/>
              <a:t>27 نيسان، 15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BATAOUCHE : les vitamines. Fevrier 2012</a:t>
            </a:r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1EDF-B8E1-43D0-B410-9910CCD8B885}" type="datetime8">
              <a:rPr lang="ar-DZ" smtClean="0"/>
              <a:pPr/>
              <a:t>27 نيسان، 15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BATAOUCHE : les vitamines. Fevrier 2012</a:t>
            </a:r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ED8-0F7A-442D-933A-BC1BD5AED215}" type="datetime8">
              <a:rPr lang="ar-DZ" smtClean="0"/>
              <a:pPr/>
              <a:t>27 نيسان، 15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BATAOUCHE : les vitamines. Fevrier 2012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53CA-3ECD-4455-BD36-987F05F11986}" type="datetime8">
              <a:rPr lang="ar-DZ" smtClean="0"/>
              <a:pPr/>
              <a:t>27 نيسان، 15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BATAOUCHE : les vitamines. Fevrier 2012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BDC39A-39FE-4341-B487-EEF6B80507E7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C7EC21-4AB8-4099-97F6-F66523DB9FA0}" type="datetime8">
              <a:rPr lang="ar-DZ" smtClean="0"/>
              <a:pPr/>
              <a:t>27 نيسان، 15</a:t>
            </a:fld>
            <a:endParaRPr lang="ar-DZ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BATAOUCHE : les vitamines. Fevrier 2012</a:t>
            </a:r>
            <a:endParaRPr lang="ar-DZ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BDC39A-39FE-4341-B487-EEF6B80507E7}" type="slidenum">
              <a:rPr lang="ar-DZ" smtClean="0"/>
              <a:pPr/>
              <a:t>‹N°›</a:t>
            </a:fld>
            <a:endParaRPr lang="ar-DZ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Plan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endParaRPr lang="fr-FR" dirty="0" smtClean="0"/>
          </a:p>
          <a:p>
            <a:pPr algn="l" rtl="0"/>
            <a:r>
              <a:rPr lang="fr-FR" dirty="0" smtClean="0"/>
              <a:t>Généralités sur les vitamines</a:t>
            </a:r>
          </a:p>
          <a:p>
            <a:pPr algn="l" rtl="0"/>
            <a:r>
              <a:rPr lang="fr-FR" dirty="0" smtClean="0"/>
              <a:t>Vitamines liposolubles </a:t>
            </a:r>
          </a:p>
          <a:p>
            <a:pPr algn="l" rtl="0"/>
            <a:r>
              <a:rPr lang="fr-FR" dirty="0" smtClean="0"/>
              <a:t>Vitamines hydrosolubles</a:t>
            </a:r>
          </a:p>
          <a:p>
            <a:pPr algn="l" rtl="0"/>
            <a:r>
              <a:rPr lang="fr-FR" dirty="0" smtClean="0"/>
              <a:t>Bibliographie </a:t>
            </a:r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1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A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Effets</a:t>
            </a:r>
            <a:r>
              <a:rPr lang="fr-FR" dirty="0" smtClean="0"/>
              <a:t> 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dirty="0" smtClean="0"/>
              <a:t>Vision, régulation de la croissance et différenciation cellulaire (peau, os, …), défense </a:t>
            </a:r>
            <a:r>
              <a:rPr lang="fr-FR" dirty="0" err="1" smtClean="0"/>
              <a:t>imm</a:t>
            </a:r>
            <a:r>
              <a:rPr lang="fr-FR" dirty="0" smtClean="0"/>
              <a:t>.; suppression des tumeurs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Carence</a:t>
            </a:r>
            <a:r>
              <a:rPr lang="fr-FR" dirty="0" smtClean="0"/>
              <a:t> =&gt; </a:t>
            </a:r>
            <a:r>
              <a:rPr lang="fr-FR" dirty="0" err="1" smtClean="0"/>
              <a:t>tbles</a:t>
            </a:r>
            <a:r>
              <a:rPr lang="fr-FR" dirty="0" smtClean="0"/>
              <a:t> divers 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10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A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endParaRPr lang="fr-FR" b="1" dirty="0" smtClean="0"/>
          </a:p>
          <a:p>
            <a:pPr algn="ctr" rtl="0">
              <a:buNone/>
            </a:pPr>
            <a:r>
              <a:rPr lang="fr-FR" b="1" dirty="0" smtClean="0"/>
              <a:t>Indications </a:t>
            </a:r>
          </a:p>
          <a:p>
            <a:pPr algn="ctr" rtl="0">
              <a:buNone/>
            </a:pPr>
            <a:r>
              <a:rPr lang="fr-FR" dirty="0" err="1" smtClean="0"/>
              <a:t>Trt</a:t>
            </a:r>
            <a:r>
              <a:rPr lang="fr-FR" dirty="0" smtClean="0"/>
              <a:t> préventif et curatif des carences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endParaRPr lang="fr-FR" b="1" dirty="0" smtClean="0"/>
          </a:p>
          <a:p>
            <a:pPr algn="ctr" rtl="0">
              <a:buNone/>
            </a:pPr>
            <a:r>
              <a:rPr lang="fr-FR" b="1" dirty="0" smtClean="0"/>
              <a:t>Effets indésirables</a:t>
            </a:r>
          </a:p>
          <a:p>
            <a:pPr algn="ctr" rtl="0">
              <a:buNone/>
            </a:pPr>
            <a:r>
              <a:rPr lang="fr-FR" dirty="0" smtClean="0"/>
              <a:t>Risque tératogène </a:t>
            </a:r>
            <a:r>
              <a:rPr lang="fr-FR" dirty="0" smtClean="0">
                <a:sym typeface="Wingdings" pitchFamily="2" charset="2"/>
              </a:rPr>
              <a:t> mise en garde chez la femme enceinte (dose limitée)</a:t>
            </a:r>
            <a:endParaRPr lang="fr-FR" dirty="0" smtClean="0"/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11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A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 rtl="0">
              <a:buNone/>
            </a:pPr>
            <a:endParaRPr lang="fr-FR" b="1" dirty="0" smtClean="0"/>
          </a:p>
          <a:p>
            <a:pPr algn="ctr" rtl="0">
              <a:buNone/>
            </a:pPr>
            <a:r>
              <a:rPr lang="fr-FR" sz="3000" b="1" dirty="0" smtClean="0"/>
              <a:t>Rétinoïdes 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dirty="0" smtClean="0"/>
              <a:t>Propriétés de régulation de la différenciation de l’épiderme</a:t>
            </a:r>
          </a:p>
          <a:p>
            <a:pPr algn="ctr" rtl="0">
              <a:buNone/>
            </a:pPr>
            <a:endParaRPr lang="fr-FR" dirty="0" smtClean="0"/>
          </a:p>
          <a:p>
            <a:pPr algn="l" rtl="0">
              <a:buNone/>
            </a:pPr>
            <a:r>
              <a:rPr lang="fr-FR" b="1" u="sng" dirty="0" smtClean="0"/>
              <a:t>Molécules</a:t>
            </a:r>
            <a:r>
              <a:rPr lang="fr-FR" dirty="0" smtClean="0"/>
              <a:t> : </a:t>
            </a:r>
            <a:r>
              <a:rPr lang="fr-FR" dirty="0" err="1" smtClean="0"/>
              <a:t>trétinoïne</a:t>
            </a:r>
            <a:r>
              <a:rPr lang="fr-FR" dirty="0" smtClean="0"/>
              <a:t>, iso-</a:t>
            </a:r>
            <a:r>
              <a:rPr lang="fr-FR" dirty="0" err="1" smtClean="0"/>
              <a:t>trétinoïne</a:t>
            </a:r>
            <a:r>
              <a:rPr lang="fr-FR" dirty="0" smtClean="0"/>
              <a:t>, </a:t>
            </a:r>
            <a:r>
              <a:rPr lang="fr-FR" dirty="0" err="1" smtClean="0"/>
              <a:t>alitrétinoïne</a:t>
            </a:r>
            <a:r>
              <a:rPr lang="fr-FR" dirty="0" smtClean="0"/>
              <a:t>, </a:t>
            </a:r>
            <a:r>
              <a:rPr lang="fr-FR" dirty="0" err="1" smtClean="0"/>
              <a:t>acitréline</a:t>
            </a:r>
            <a:r>
              <a:rPr lang="fr-FR" dirty="0" smtClean="0"/>
              <a:t>, </a:t>
            </a:r>
            <a:r>
              <a:rPr lang="fr-FR" dirty="0" err="1" smtClean="0"/>
              <a:t>tazarotène</a:t>
            </a:r>
            <a:r>
              <a:rPr lang="fr-FR" dirty="0" smtClean="0"/>
              <a:t>, </a:t>
            </a:r>
            <a:r>
              <a:rPr lang="fr-FR" dirty="0" err="1" smtClean="0"/>
              <a:t>bexarotène</a:t>
            </a:r>
            <a:endParaRPr lang="fr-FR" dirty="0" smtClean="0"/>
          </a:p>
          <a:p>
            <a:pPr algn="l" rtl="0">
              <a:buNone/>
            </a:pPr>
            <a:endParaRPr lang="fr-FR" dirty="0" smtClean="0"/>
          </a:p>
          <a:p>
            <a:pPr algn="l" rtl="0">
              <a:buNone/>
            </a:pPr>
            <a:r>
              <a:rPr lang="fr-FR" b="1" u="sng" dirty="0" smtClean="0"/>
              <a:t>Indication</a:t>
            </a:r>
            <a:r>
              <a:rPr lang="fr-FR" dirty="0" smtClean="0"/>
              <a:t> : f. grave de l’acné, du psoriasis, manifestation cutanées des lymphomes et sarcome de Kaposi. </a:t>
            </a:r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12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D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3970784" cy="4389120"/>
          </a:xfrm>
        </p:spPr>
        <p:txBody>
          <a:bodyPr/>
          <a:lstStyle/>
          <a:p>
            <a:pPr algn="l" rtl="0"/>
            <a:r>
              <a:rPr lang="fr-FR" dirty="0" smtClean="0"/>
              <a:t>= Vit D3 = Vit D2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Vit D3, cholécalciférol : origine animale + synthèse dans la peau</a:t>
            </a:r>
          </a:p>
          <a:p>
            <a:pPr algn="l" rtl="0"/>
            <a:r>
              <a:rPr lang="fr-FR" dirty="0" smtClean="0"/>
              <a:t>Vit D2, ergocalciférol : origine végétale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err="1" smtClean="0"/>
              <a:t>Sécostéroïde</a:t>
            </a:r>
            <a:r>
              <a:rPr lang="fr-FR" dirty="0" smtClean="0"/>
              <a:t> </a:t>
            </a:r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13</a:t>
            </a:fld>
            <a:endParaRPr lang="ar-DZ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lum contrast="40000"/>
          </a:blip>
          <a:srcRect l="31372" t="10959" r="10959" b="5479"/>
          <a:stretch>
            <a:fillRect/>
          </a:stretch>
        </p:blipFill>
        <p:spPr bwMode="auto">
          <a:xfrm>
            <a:off x="4355976" y="2541264"/>
            <a:ext cx="4248472" cy="333600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>
            <a:off x="5436096" y="3212976"/>
            <a:ext cx="10081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9" name="Ellipse 8"/>
          <p:cNvSpPr/>
          <p:nvPr/>
        </p:nvSpPr>
        <p:spPr>
          <a:xfrm>
            <a:off x="5436096" y="4869160"/>
            <a:ext cx="10081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D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003232" cy="4389120"/>
          </a:xfrm>
        </p:spPr>
        <p:txBody>
          <a:bodyPr/>
          <a:lstStyle/>
          <a:p>
            <a:pPr algn="ctr" rtl="0">
              <a:buNone/>
            </a:pPr>
            <a:r>
              <a:rPr lang="fr-FR" dirty="0" smtClean="0"/>
              <a:t>Activation métabolique </a:t>
            </a:r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14</a:t>
            </a:fld>
            <a:endParaRPr lang="ar-D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58752"/>
            <a:ext cx="6408711" cy="433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524328" y="4293096"/>
            <a:ext cx="11521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fr-FR" dirty="0" smtClean="0"/>
              <a:t> PTH, hypo Ca</a:t>
            </a:r>
            <a:endParaRPr lang="ar-DZ" dirty="0"/>
          </a:p>
        </p:txBody>
      </p:sp>
      <p:sp>
        <p:nvSpPr>
          <p:cNvPr id="8" name="ZoneTexte 7"/>
          <p:cNvSpPr txBox="1"/>
          <p:nvPr/>
        </p:nvSpPr>
        <p:spPr>
          <a:xfrm>
            <a:off x="7524328" y="5302949"/>
            <a:ext cx="12241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fr-FR" dirty="0" smtClean="0"/>
              <a:t> </a:t>
            </a:r>
            <a:r>
              <a:rPr lang="fr-FR" dirty="0" err="1" smtClean="0"/>
              <a:t>calcitriol</a:t>
            </a:r>
            <a:r>
              <a:rPr lang="fr-FR" dirty="0" smtClean="0"/>
              <a:t> hyper Ca</a:t>
            </a:r>
          </a:p>
          <a:p>
            <a:pPr algn="ctr" rtl="0"/>
            <a:r>
              <a:rPr lang="fr-FR" dirty="0" smtClean="0"/>
              <a:t>GC</a:t>
            </a:r>
            <a:endParaRPr lang="ar-DZ" dirty="0"/>
          </a:p>
        </p:txBody>
      </p:sp>
      <p:cxnSp>
        <p:nvCxnSpPr>
          <p:cNvPr id="10" name="Connecteur droit avec flèche 9"/>
          <p:cNvCxnSpPr>
            <a:stCxn id="7" idx="1"/>
          </p:cNvCxnSpPr>
          <p:nvPr/>
        </p:nvCxnSpPr>
        <p:spPr>
          <a:xfrm flipH="1">
            <a:off x="6732240" y="4616262"/>
            <a:ext cx="792088" cy="1808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8" idx="1"/>
          </p:cNvCxnSpPr>
          <p:nvPr/>
        </p:nvCxnSpPr>
        <p:spPr>
          <a:xfrm flipH="1" flipV="1">
            <a:off x="6732240" y="5301208"/>
            <a:ext cx="792088" cy="4634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us 12"/>
          <p:cNvSpPr/>
          <p:nvPr/>
        </p:nvSpPr>
        <p:spPr>
          <a:xfrm>
            <a:off x="7020272" y="4365104"/>
            <a:ext cx="216024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4" name="Moins 13"/>
          <p:cNvSpPr/>
          <p:nvPr/>
        </p:nvSpPr>
        <p:spPr>
          <a:xfrm>
            <a:off x="7164288" y="5373216"/>
            <a:ext cx="144016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D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389120"/>
          </a:xfrm>
        </p:spPr>
        <p:txBody>
          <a:bodyPr>
            <a:normAutofit lnSpcReduction="10000"/>
          </a:bodyPr>
          <a:lstStyle/>
          <a:p>
            <a:pPr algn="ctr" rtl="0">
              <a:buNone/>
            </a:pPr>
            <a:r>
              <a:rPr lang="fr-FR" b="1" dirty="0" smtClean="0"/>
              <a:t>Mécanisme 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sz="2400" b="1" u="sng" dirty="0" err="1" smtClean="0"/>
              <a:t>Calcitriol</a:t>
            </a:r>
            <a:r>
              <a:rPr lang="fr-FR" sz="2400" b="1" u="sng" dirty="0" smtClean="0"/>
              <a:t> </a:t>
            </a:r>
            <a:r>
              <a:rPr lang="fr-FR" sz="2400" dirty="0" smtClean="0"/>
              <a:t>: </a:t>
            </a:r>
            <a:r>
              <a:rPr lang="fr-FR" sz="2400" dirty="0" err="1" smtClean="0"/>
              <a:t>récept</a:t>
            </a:r>
            <a:r>
              <a:rPr lang="fr-FR" sz="2400" dirty="0" smtClean="0"/>
              <a:t> nucléaire </a:t>
            </a:r>
            <a:r>
              <a:rPr lang="fr-FR" sz="2400" dirty="0" err="1" smtClean="0"/>
              <a:t>sp</a:t>
            </a:r>
            <a:r>
              <a:rPr lang="fr-FR" sz="2400" dirty="0" smtClean="0"/>
              <a:t> VDR</a:t>
            </a:r>
          </a:p>
          <a:p>
            <a:pPr algn="ctr" rtl="0">
              <a:buFont typeface="Wingdings"/>
              <a:buChar char="à"/>
            </a:pPr>
            <a:r>
              <a:rPr lang="fr-FR" sz="2400" dirty="0" smtClean="0">
                <a:sym typeface="Wingdings" pitchFamily="2" charset="2"/>
              </a:rPr>
              <a:t>Modification de la transcription génique</a:t>
            </a:r>
          </a:p>
          <a:p>
            <a:pPr algn="ctr" rtl="0">
              <a:buFont typeface="Wingdings"/>
              <a:buChar char="à"/>
            </a:pPr>
            <a:endParaRPr lang="fr-FR" sz="2400" dirty="0" smtClean="0">
              <a:sym typeface="Wingdings" pitchFamily="2" charset="2"/>
            </a:endParaRPr>
          </a:p>
          <a:p>
            <a:pPr algn="ctr" rtl="0">
              <a:buNone/>
            </a:pPr>
            <a:endParaRPr lang="fr-FR" sz="2400" dirty="0" smtClean="0">
              <a:sym typeface="Wingdings" pitchFamily="2" charset="2"/>
            </a:endParaRPr>
          </a:p>
          <a:p>
            <a:pPr algn="ctr" rtl="0">
              <a:buNone/>
            </a:pPr>
            <a:r>
              <a:rPr lang="fr-FR" sz="2400" dirty="0" smtClean="0">
                <a:sym typeface="Wingdings" pitchFamily="2" charset="2"/>
              </a:rPr>
              <a:t>MB phosphocalcique : 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Times New Roman"/>
                <a:cs typeface="Times New Roman"/>
              </a:rPr>
              <a:t>↑ </a:t>
            </a:r>
            <a:r>
              <a:rPr lang="fr-FR" sz="2400" dirty="0" smtClean="0"/>
              <a:t>abs intestinale. Ca et P; </a:t>
            </a:r>
            <a:r>
              <a:rPr lang="fr-FR" sz="2400" dirty="0" smtClean="0">
                <a:latin typeface="Times New Roman"/>
                <a:cs typeface="Times New Roman"/>
              </a:rPr>
              <a:t>↓ </a:t>
            </a:r>
            <a:r>
              <a:rPr lang="fr-FR" sz="2400" dirty="0" err="1" smtClean="0"/>
              <a:t>excrét</a:t>
            </a:r>
            <a:r>
              <a:rPr lang="fr-FR" sz="2400" dirty="0" smtClean="0"/>
              <a:t>. rénale; mobilisation osseuse</a:t>
            </a:r>
          </a:p>
          <a:p>
            <a:pPr algn="ctr" rtl="0">
              <a:buNone/>
            </a:pPr>
            <a:endParaRPr lang="fr-FR" sz="2400" dirty="0" smtClean="0"/>
          </a:p>
          <a:p>
            <a:pPr algn="ctr" rtl="0">
              <a:buNone/>
            </a:pPr>
            <a:r>
              <a:rPr lang="fr-FR" sz="2400" dirty="0" smtClean="0"/>
              <a:t>=&gt; Maintien de la calcémie et </a:t>
            </a:r>
            <a:r>
              <a:rPr lang="fr-FR" sz="2400" dirty="0" err="1" smtClean="0"/>
              <a:t>phosphatémie</a:t>
            </a:r>
            <a:r>
              <a:rPr lang="fr-FR" sz="2400" dirty="0" smtClean="0"/>
              <a:t> </a:t>
            </a:r>
            <a:r>
              <a:rPr lang="fr-FR" sz="2400" dirty="0" err="1" smtClean="0"/>
              <a:t>ds</a:t>
            </a:r>
            <a:r>
              <a:rPr lang="fr-FR" sz="2400" dirty="0" smtClean="0"/>
              <a:t> les normes</a:t>
            </a:r>
            <a:endParaRPr lang="ar-DZ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15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D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389120"/>
          </a:xfrm>
        </p:spPr>
        <p:txBody>
          <a:bodyPr>
            <a:normAutofit lnSpcReduction="10000"/>
          </a:bodyPr>
          <a:lstStyle/>
          <a:p>
            <a:pPr algn="ctr" rtl="0">
              <a:buNone/>
            </a:pPr>
            <a:endParaRPr lang="fr-FR" b="1" dirty="0" smtClean="0"/>
          </a:p>
          <a:p>
            <a:pPr algn="ctr" rtl="0">
              <a:buNone/>
            </a:pPr>
            <a:r>
              <a:rPr lang="fr-FR" b="1" dirty="0" smtClean="0"/>
              <a:t>Carence </a:t>
            </a:r>
          </a:p>
          <a:p>
            <a:pPr algn="ctr" rtl="0">
              <a:buNone/>
            </a:pPr>
            <a:r>
              <a:rPr lang="fr-FR" sz="2400" dirty="0" smtClean="0">
                <a:sym typeface="Wingdings" pitchFamily="2" charset="2"/>
              </a:rPr>
              <a:t>Rachitisme chez l’enfant, ostéomalacie chez l’adulte</a:t>
            </a:r>
          </a:p>
          <a:p>
            <a:pPr algn="ctr" rtl="0">
              <a:buNone/>
            </a:pPr>
            <a:endParaRPr lang="fr-FR" sz="2400" dirty="0" smtClean="0">
              <a:sym typeface="Wingdings" pitchFamily="2" charset="2"/>
            </a:endParaRPr>
          </a:p>
          <a:p>
            <a:pPr algn="ctr" rtl="0">
              <a:buNone/>
            </a:pPr>
            <a:endParaRPr lang="fr-FR" sz="2400" dirty="0" smtClean="0">
              <a:sym typeface="Wingdings" pitchFamily="2" charset="2"/>
            </a:endParaRPr>
          </a:p>
          <a:p>
            <a:pPr algn="ctr" rtl="0">
              <a:buNone/>
            </a:pPr>
            <a:r>
              <a:rPr lang="fr-FR" b="1" dirty="0" smtClean="0">
                <a:sym typeface="Wingdings" pitchFamily="2" charset="2"/>
              </a:rPr>
              <a:t>Indications</a:t>
            </a:r>
          </a:p>
          <a:p>
            <a:pPr algn="ctr" rtl="0">
              <a:buNone/>
            </a:pPr>
            <a:r>
              <a:rPr lang="fr-FR" sz="2400" dirty="0" err="1" smtClean="0">
                <a:sym typeface="Wingdings" pitchFamily="2" charset="2"/>
              </a:rPr>
              <a:t>Trt</a:t>
            </a:r>
            <a:r>
              <a:rPr lang="fr-FR" sz="2400" dirty="0" smtClean="0">
                <a:sym typeface="Wingdings" pitchFamily="2" charset="2"/>
              </a:rPr>
              <a:t> préventif et curatif du rachitisme et de l’ostéomalacie, nutritionnels et métaboliques</a:t>
            </a:r>
          </a:p>
          <a:p>
            <a:pPr algn="ctr" rtl="0">
              <a:buNone/>
            </a:pPr>
            <a:endParaRPr lang="fr-FR" sz="2400" dirty="0" smtClean="0">
              <a:sym typeface="Wingdings" pitchFamily="2" charset="2"/>
            </a:endParaRPr>
          </a:p>
          <a:p>
            <a:pPr algn="ctr" rtl="0">
              <a:buNone/>
            </a:pPr>
            <a:r>
              <a:rPr lang="fr-FR" sz="2400" dirty="0" err="1" smtClean="0">
                <a:sym typeface="Wingdings" pitchFamily="2" charset="2"/>
              </a:rPr>
              <a:t>Trt</a:t>
            </a:r>
            <a:r>
              <a:rPr lang="fr-FR" sz="2400" dirty="0" smtClean="0">
                <a:sym typeface="Wingdings" pitchFamily="2" charset="2"/>
              </a:rPr>
              <a:t> de l’hyperparathyroïdie</a:t>
            </a:r>
            <a:endParaRPr lang="ar-DZ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16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E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>
            <a:normAutofit fontScale="92500"/>
          </a:bodyPr>
          <a:lstStyle/>
          <a:p>
            <a:pPr algn="l" rtl="0"/>
            <a:r>
              <a:rPr lang="fr-FR" dirty="0" smtClean="0"/>
              <a:t>Source végétale (huiles végétales)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Famille de </a:t>
            </a:r>
            <a:r>
              <a:rPr lang="fr-FR" dirty="0" err="1" smtClean="0"/>
              <a:t>vitamères</a:t>
            </a:r>
            <a:r>
              <a:rPr lang="fr-FR" dirty="0" smtClean="0"/>
              <a:t> 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-OH en C6 : </a:t>
            </a:r>
            <a:r>
              <a:rPr lang="fr-FR" dirty="0" err="1" smtClean="0"/>
              <a:t>pptés</a:t>
            </a:r>
            <a:r>
              <a:rPr lang="fr-FR" dirty="0" smtClean="0"/>
              <a:t> réductrices</a:t>
            </a:r>
          </a:p>
          <a:p>
            <a:pPr algn="l" rtl="0"/>
            <a:endParaRPr lang="fr-FR" dirty="0" smtClean="0"/>
          </a:p>
          <a:p>
            <a:pPr algn="l" rtl="0"/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fr-FR" dirty="0" smtClean="0"/>
              <a:t>-tocophérol : activité vitaminique la plus élevée</a:t>
            </a:r>
          </a:p>
          <a:p>
            <a:pPr algn="l" rtl="0"/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17</a:t>
            </a:fld>
            <a:endParaRPr lang="ar-DZ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lum contrast="40000"/>
          </a:blip>
          <a:srcRect l="31859" t="15342" r="14572" b="42208"/>
          <a:stretch>
            <a:fillRect/>
          </a:stretch>
        </p:blipFill>
        <p:spPr bwMode="auto">
          <a:xfrm>
            <a:off x="3676823" y="2621929"/>
            <a:ext cx="5287665" cy="267927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4139952" y="335699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E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1709544"/>
          </a:xfrm>
        </p:spPr>
        <p:txBody>
          <a:bodyPr>
            <a:normAutofit/>
          </a:bodyPr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Mécanisme </a:t>
            </a:r>
          </a:p>
          <a:p>
            <a:pPr algn="ctr" rtl="0">
              <a:buNone/>
            </a:pPr>
            <a:r>
              <a:rPr lang="fr-FR" sz="2400" dirty="0" smtClean="0"/>
              <a:t>Antioxydant puissant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18</a:t>
            </a:fld>
            <a:endParaRPr lang="ar-DZ"/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lum contrast="30000"/>
          </a:blip>
          <a:srcRect l="29089" t="62466" r="28124" b="21370"/>
          <a:stretch>
            <a:fillRect/>
          </a:stretch>
        </p:blipFill>
        <p:spPr bwMode="auto">
          <a:xfrm>
            <a:off x="899591" y="3870176"/>
            <a:ext cx="7704857" cy="17190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529208" y="5805264"/>
            <a:ext cx="8147248" cy="8640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000" dirty="0" smtClean="0"/>
              <a:t>Protège les structures sensibles à l’oxydation : lipides, bases nucléotidiques, protéines</a:t>
            </a:r>
            <a:endParaRPr kumimoji="0" lang="fr-FR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E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4589864"/>
          </a:xfrm>
        </p:spPr>
        <p:txBody>
          <a:bodyPr>
            <a:normAutofit/>
          </a:bodyPr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Carence </a:t>
            </a:r>
          </a:p>
          <a:p>
            <a:pPr algn="ctr" rtl="0">
              <a:buNone/>
            </a:pPr>
            <a:r>
              <a:rPr lang="fr-FR" sz="2400" dirty="0" err="1" smtClean="0"/>
              <a:t>Tbl</a:t>
            </a:r>
            <a:r>
              <a:rPr lang="fr-FR" sz="2400" dirty="0" smtClean="0"/>
              <a:t> neurologiques et musculaires, anémie chez le prématuré</a:t>
            </a:r>
          </a:p>
          <a:p>
            <a:pPr algn="ctr" rtl="0">
              <a:buNone/>
            </a:pPr>
            <a:endParaRPr lang="fr-FR" sz="2400" dirty="0" smtClean="0"/>
          </a:p>
          <a:p>
            <a:pPr algn="ctr" rtl="0">
              <a:buNone/>
            </a:pPr>
            <a:endParaRPr lang="fr-FR" sz="2400" dirty="0" smtClean="0"/>
          </a:p>
          <a:p>
            <a:pPr algn="ctr" rtl="0">
              <a:buNone/>
            </a:pPr>
            <a:r>
              <a:rPr lang="fr-FR" b="1" dirty="0" smtClean="0"/>
              <a:t>Indications :</a:t>
            </a:r>
          </a:p>
          <a:p>
            <a:pPr algn="ctr" rtl="0">
              <a:buNone/>
            </a:pPr>
            <a:r>
              <a:rPr lang="fr-FR" sz="2400" dirty="0" smtClean="0"/>
              <a:t>États impliquant le stress oxydatif : maladies CV (athéromateuse), neurologiques (md. Parkinson), cancéreuse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19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Généralités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dirty="0" smtClean="0">
                <a:solidFill>
                  <a:srgbClr val="FF3300"/>
                </a:solidFill>
              </a:rPr>
              <a:t>« Vit- amine » </a:t>
            </a:r>
          </a:p>
          <a:p>
            <a:pPr algn="ctr" rtl="0">
              <a:buNone/>
            </a:pPr>
            <a:r>
              <a:rPr lang="fr-FR" dirty="0" smtClean="0"/>
              <a:t>(FUNK, 1911)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dirty="0" smtClean="0"/>
              <a:t>Composés organiques décrits comme éléments nutritifs essentiels pour la vie et l’entretien de la santé normale </a:t>
            </a:r>
            <a:endParaRPr lang="ar-DZ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2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r-FR" dirty="0" smtClean="0"/>
              <a:t>Vitamines hydrosolubles </a:t>
            </a:r>
            <a:endParaRPr lang="ar-DZ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fr-FR" dirty="0" smtClean="0"/>
              <a:t>Vitamines B1, B2, B3, B5, B6, B8, B9, B12 et C</a:t>
            </a:r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20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B1 : thiamine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3250704" cy="4389120"/>
          </a:xfrm>
        </p:spPr>
        <p:txBody>
          <a:bodyPr/>
          <a:lstStyle/>
          <a:p>
            <a:pPr algn="l" rtl="0"/>
            <a:r>
              <a:rPr lang="fr-FR" dirty="0" smtClean="0"/>
              <a:t>1ére Vit. Isolée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Ptt </a:t>
            </a:r>
            <a:r>
              <a:rPr lang="fr-FR" dirty="0" err="1" smtClean="0"/>
              <a:t>Qt</a:t>
            </a:r>
            <a:r>
              <a:rPr lang="fr-FR" dirty="0" smtClean="0"/>
              <a:t> dans l’alim. (céréale, blé, cuticule de riz)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Carence </a:t>
            </a:r>
            <a:r>
              <a:rPr lang="fr-FR" dirty="0" smtClean="0">
                <a:sym typeface="Wingdings" pitchFamily="2" charset="2"/>
              </a:rPr>
              <a:t> béribéri : </a:t>
            </a:r>
            <a:r>
              <a:rPr lang="fr-FR" dirty="0" err="1" smtClean="0">
                <a:sym typeface="Wingdings" pitchFamily="2" charset="2"/>
              </a:rPr>
              <a:t>Sd</a:t>
            </a:r>
            <a:r>
              <a:rPr lang="fr-FR" dirty="0" smtClean="0">
                <a:sym typeface="Wingdings" pitchFamily="2" charset="2"/>
              </a:rPr>
              <a:t> de </a:t>
            </a:r>
            <a:r>
              <a:rPr lang="fr-FR" dirty="0" err="1" smtClean="0">
                <a:sym typeface="Wingdings" pitchFamily="2" charset="2"/>
              </a:rPr>
              <a:t>polynevrites</a:t>
            </a:r>
            <a:r>
              <a:rPr lang="fr-FR" dirty="0" smtClean="0">
                <a:sym typeface="Wingdings" pitchFamily="2" charset="2"/>
              </a:rPr>
              <a:t>; </a:t>
            </a:r>
            <a:r>
              <a:rPr lang="fr-FR" dirty="0" err="1" smtClean="0">
                <a:sym typeface="Wingdings" pitchFamily="2" charset="2"/>
              </a:rPr>
              <a:t>tbl</a:t>
            </a:r>
            <a:r>
              <a:rPr lang="fr-FR" dirty="0" smtClean="0">
                <a:sym typeface="Wingdings" pitchFamily="2" charset="2"/>
              </a:rPr>
              <a:t> CV</a:t>
            </a:r>
            <a:endParaRPr lang="ar-DZ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lum contrast="30000"/>
          </a:blip>
          <a:srcRect l="43863" t="64931" r="25256" b="14247"/>
          <a:stretch>
            <a:fillRect/>
          </a:stretch>
        </p:blipFill>
        <p:spPr bwMode="auto">
          <a:xfrm>
            <a:off x="3894206" y="2420888"/>
            <a:ext cx="4926266" cy="25922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8100392" y="3789040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cxnSp>
        <p:nvCxnSpPr>
          <p:cNvPr id="7" name="Connecteur droit avec flèche 6"/>
          <p:cNvCxnSpPr>
            <a:stCxn id="5" idx="4"/>
          </p:cNvCxnSpPr>
          <p:nvPr/>
        </p:nvCxnSpPr>
        <p:spPr>
          <a:xfrm>
            <a:off x="8280412" y="4221088"/>
            <a:ext cx="3600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5868144" y="5661248"/>
            <a:ext cx="2952328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2100" dirty="0" smtClean="0"/>
              <a:t>Thiamine di-P (TDP)</a:t>
            </a:r>
          </a:p>
          <a:p>
            <a:pPr algn="ctr"/>
            <a:r>
              <a:rPr lang="fr-FR" sz="2100" dirty="0" smtClean="0"/>
              <a:t>Thiamine </a:t>
            </a:r>
            <a:r>
              <a:rPr lang="fr-FR" sz="2100" dirty="0" err="1" smtClean="0"/>
              <a:t>tri-P</a:t>
            </a:r>
            <a:r>
              <a:rPr lang="fr-FR" sz="2100" dirty="0" smtClean="0"/>
              <a:t> (TTP)</a:t>
            </a:r>
            <a:endParaRPr lang="ar-DZ" sz="21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21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B1 : thiamine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pPr algn="ctr" rtl="0">
              <a:buNone/>
            </a:pPr>
            <a:endParaRPr lang="fr-FR" b="1" dirty="0" smtClean="0"/>
          </a:p>
          <a:p>
            <a:pPr algn="ctr" rtl="0">
              <a:buNone/>
            </a:pPr>
            <a:r>
              <a:rPr lang="fr-FR" b="1" dirty="0" smtClean="0"/>
              <a:t>Mécanisme d’action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sz="2400" b="1" u="sng" dirty="0" smtClean="0"/>
              <a:t>Régulation enzymatique </a:t>
            </a:r>
          </a:p>
          <a:p>
            <a:pPr algn="ctr" rtl="0">
              <a:buNone/>
            </a:pPr>
            <a:r>
              <a:rPr lang="fr-FR" sz="2400" dirty="0" smtClean="0"/>
              <a:t>TDP (= T </a:t>
            </a:r>
            <a:r>
              <a:rPr lang="fr-FR" sz="2400" dirty="0" err="1" smtClean="0"/>
              <a:t>pyro</a:t>
            </a:r>
            <a:r>
              <a:rPr lang="fr-FR" sz="2400" dirty="0" smtClean="0"/>
              <a:t>-P) : coenzyme :</a:t>
            </a:r>
          </a:p>
          <a:p>
            <a:pPr algn="ctr" rtl="0">
              <a:buNone/>
            </a:pPr>
            <a:endParaRPr lang="fr-FR" sz="2400" dirty="0" smtClean="0"/>
          </a:p>
          <a:p>
            <a:pPr algn="ctr" rtl="0"/>
            <a:r>
              <a:rPr lang="fr-FR" sz="2200" u="sng" dirty="0" smtClean="0"/>
              <a:t>Décarboxylase</a:t>
            </a:r>
            <a:r>
              <a:rPr lang="fr-FR" sz="2200" dirty="0" smtClean="0"/>
              <a:t> : décarboxylation oxydative des </a:t>
            </a:r>
            <a:r>
              <a:rPr lang="fr-FR" sz="2200" dirty="0" err="1" smtClean="0"/>
              <a:t>ac</a:t>
            </a:r>
            <a:r>
              <a:rPr lang="fr-FR" sz="2200" dirty="0" smtClean="0"/>
              <a:t>. </a:t>
            </a:r>
            <a:r>
              <a:rPr lang="el-GR" sz="2200" dirty="0" smtClean="0">
                <a:latin typeface="Times New Roman"/>
                <a:cs typeface="Times New Roman"/>
              </a:rPr>
              <a:t>α</a:t>
            </a:r>
            <a:r>
              <a:rPr lang="fr-FR" sz="2200" dirty="0" smtClean="0"/>
              <a:t>-cétoniques (</a:t>
            </a:r>
            <a:r>
              <a:rPr lang="fr-FR" sz="2200" dirty="0" err="1" smtClean="0"/>
              <a:t>ac</a:t>
            </a:r>
            <a:r>
              <a:rPr lang="fr-FR" sz="2200" dirty="0" smtClean="0"/>
              <a:t>. pyruvique, leucine, valine)</a:t>
            </a:r>
          </a:p>
          <a:p>
            <a:pPr algn="ctr" rtl="0"/>
            <a:endParaRPr lang="fr-FR" sz="2200" dirty="0" smtClean="0"/>
          </a:p>
          <a:p>
            <a:pPr algn="ctr" rtl="0"/>
            <a:r>
              <a:rPr lang="fr-FR" sz="2200" u="sng" dirty="0" err="1" smtClean="0"/>
              <a:t>Transcétolase</a:t>
            </a:r>
            <a:r>
              <a:rPr lang="fr-FR" sz="2200" dirty="0" smtClean="0"/>
              <a:t> :  </a:t>
            </a:r>
            <a:r>
              <a:rPr lang="fr-FR" sz="2200" dirty="0" err="1" smtClean="0"/>
              <a:t>transcétolisation</a:t>
            </a:r>
            <a:r>
              <a:rPr lang="fr-FR" sz="2200" dirty="0" smtClean="0"/>
              <a:t> (synthèse des lipides, h. stéroïdes, neurotransmetteurs, </a:t>
            </a:r>
            <a:r>
              <a:rPr lang="fr-FR" sz="2200" dirty="0" err="1" smtClean="0"/>
              <a:t>ac</a:t>
            </a:r>
            <a:r>
              <a:rPr lang="fr-FR" sz="2200" dirty="0" smtClean="0"/>
              <a:t>. </a:t>
            </a:r>
            <a:r>
              <a:rPr lang="fr-FR" sz="2200" dirty="0" err="1" smtClean="0"/>
              <a:t>nucléinques</a:t>
            </a:r>
            <a:r>
              <a:rPr lang="fr-FR" sz="2200" dirty="0" smtClean="0"/>
              <a:t>) </a:t>
            </a:r>
            <a:endParaRPr lang="ar-DZ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22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B1 : thiamine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endParaRPr lang="fr-FR" b="1" dirty="0" smtClean="0"/>
          </a:p>
          <a:p>
            <a:pPr algn="ctr" rtl="0">
              <a:buNone/>
            </a:pPr>
            <a:r>
              <a:rPr lang="fr-FR" b="1" dirty="0" smtClean="0"/>
              <a:t>Mécanisme d’action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sz="2400" b="1" u="sng" dirty="0" err="1" smtClean="0"/>
              <a:t>Neuromodulation</a:t>
            </a:r>
            <a:r>
              <a:rPr lang="fr-FR" sz="2400" b="1" u="sng" dirty="0" smtClean="0"/>
              <a:t>  </a:t>
            </a:r>
          </a:p>
          <a:p>
            <a:pPr algn="ctr" rtl="0">
              <a:buNone/>
            </a:pPr>
            <a:r>
              <a:rPr lang="fr-FR" sz="2400" dirty="0" smtClean="0"/>
              <a:t>TTP : transmission synaptique (canaux Cl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)</a:t>
            </a:r>
          </a:p>
          <a:p>
            <a:pPr algn="ctr" rtl="0">
              <a:buNone/>
            </a:pPr>
            <a:endParaRPr lang="fr-FR" sz="2400" dirty="0" smtClean="0"/>
          </a:p>
          <a:p>
            <a:pPr algn="ctr" rtl="0">
              <a:buNone/>
            </a:pPr>
            <a:endParaRPr lang="fr-FR" sz="2400" b="1" dirty="0" smtClean="0"/>
          </a:p>
          <a:p>
            <a:pPr algn="ctr" rtl="0">
              <a:buNone/>
            </a:pPr>
            <a:r>
              <a:rPr lang="fr-FR" sz="2400" b="1" dirty="0" smtClean="0"/>
              <a:t>Indications </a:t>
            </a:r>
          </a:p>
          <a:p>
            <a:pPr algn="ctr" rtl="0">
              <a:buNone/>
            </a:pPr>
            <a:r>
              <a:rPr lang="fr-FR" sz="2000" dirty="0" err="1" smtClean="0"/>
              <a:t>Trt</a:t>
            </a:r>
            <a:r>
              <a:rPr lang="fr-FR" sz="2000" dirty="0" smtClean="0"/>
              <a:t> préventif et curatif des carences </a:t>
            </a:r>
            <a:endParaRPr lang="ar-DZ" sz="2000" dirty="0" smtClean="0"/>
          </a:p>
          <a:p>
            <a:pPr algn="ctr" rtl="0">
              <a:buNone/>
            </a:pPr>
            <a:endParaRPr lang="ar-DZ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23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B2 : riboflavine </a:t>
            </a:r>
            <a:endParaRPr lang="ar-DZ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lum contrast="40000"/>
          </a:blip>
          <a:srcRect l="43094" t="45753" r="19659" b="18904"/>
          <a:stretch>
            <a:fillRect/>
          </a:stretch>
        </p:blipFill>
        <p:spPr bwMode="auto">
          <a:xfrm>
            <a:off x="1115616" y="2296666"/>
            <a:ext cx="7056784" cy="422867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égende encadrée 3 4"/>
          <p:cNvSpPr/>
          <p:nvPr/>
        </p:nvSpPr>
        <p:spPr>
          <a:xfrm>
            <a:off x="827584" y="2420888"/>
            <a:ext cx="1008112" cy="1008112"/>
          </a:xfrm>
          <a:prstGeom prst="borderCallout3">
            <a:avLst>
              <a:gd name="adj1" fmla="val 13081"/>
              <a:gd name="adj2" fmla="val -5499"/>
              <a:gd name="adj3" fmla="val 49930"/>
              <a:gd name="adj4" fmla="val -40761"/>
              <a:gd name="adj5" fmla="val 138265"/>
              <a:gd name="adj6" fmla="val -36509"/>
              <a:gd name="adj7" fmla="val 163984"/>
              <a:gd name="adj8" fmla="val 51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dirty="0" smtClean="0"/>
              <a:t>Lait </a:t>
            </a:r>
            <a:endParaRPr lang="ar-DZ" dirty="0"/>
          </a:p>
        </p:txBody>
      </p:sp>
      <p:sp>
        <p:nvSpPr>
          <p:cNvPr id="6" name="Ellipse 5"/>
          <p:cNvSpPr/>
          <p:nvPr/>
        </p:nvSpPr>
        <p:spPr>
          <a:xfrm>
            <a:off x="1187624" y="4005064"/>
            <a:ext cx="115212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7" name="Ellipse 6"/>
          <p:cNvSpPr/>
          <p:nvPr/>
        </p:nvSpPr>
        <p:spPr>
          <a:xfrm>
            <a:off x="3347864" y="4005064"/>
            <a:ext cx="72008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8" name="Ellipse 7"/>
          <p:cNvSpPr/>
          <p:nvPr/>
        </p:nvSpPr>
        <p:spPr>
          <a:xfrm>
            <a:off x="5220072" y="4005064"/>
            <a:ext cx="72008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24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B2 : riboflavine </a:t>
            </a:r>
            <a:endParaRPr lang="ar-DZ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Mécanisme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sz="2400" b="1" u="sng" dirty="0" smtClean="0"/>
              <a:t>FMN/FAD</a:t>
            </a:r>
            <a:r>
              <a:rPr lang="fr-FR" sz="2400" dirty="0" smtClean="0"/>
              <a:t> : coenzymes d’oxydoréduction, transporteurs d’é.</a:t>
            </a:r>
          </a:p>
          <a:p>
            <a:pPr algn="ctr" rtl="0">
              <a:buNone/>
            </a:pPr>
            <a:endParaRPr lang="fr-FR" sz="2400" dirty="0" smtClean="0"/>
          </a:p>
          <a:p>
            <a:pPr algn="ctr" rtl="0"/>
            <a:r>
              <a:rPr lang="fr-FR" sz="2200" dirty="0" smtClean="0"/>
              <a:t>Transfert des é dans la ch. </a:t>
            </a:r>
            <a:r>
              <a:rPr lang="fr-FR" sz="2200" dirty="0" err="1" smtClean="0"/>
              <a:t>resp</a:t>
            </a:r>
            <a:r>
              <a:rPr lang="fr-FR" sz="2200" dirty="0" smtClean="0"/>
              <a:t>. mitochondriale</a:t>
            </a:r>
          </a:p>
          <a:p>
            <a:pPr algn="ctr" rtl="0"/>
            <a:r>
              <a:rPr lang="fr-FR" sz="2200" dirty="0" smtClean="0"/>
              <a:t> transformation vit B6 </a:t>
            </a:r>
            <a:r>
              <a:rPr lang="fr-FR" sz="2200" dirty="0" smtClean="0">
                <a:sym typeface="Wingdings" pitchFamily="2" charset="2"/>
              </a:rPr>
              <a:t> vit B9</a:t>
            </a:r>
          </a:p>
          <a:p>
            <a:pPr algn="ctr" rtl="0"/>
            <a:r>
              <a:rPr lang="fr-FR" sz="2200" dirty="0" smtClean="0">
                <a:sym typeface="Wingdings" pitchFamily="2" charset="2"/>
              </a:rPr>
              <a:t>Tryptophane  vit B3</a:t>
            </a:r>
          </a:p>
          <a:p>
            <a:pPr algn="ctr" rtl="0"/>
            <a:r>
              <a:rPr lang="fr-FR" sz="2200" dirty="0" smtClean="0">
                <a:sym typeface="Wingdings" pitchFamily="2" charset="2"/>
              </a:rPr>
              <a:t>Cycle du glutathion (antioxydants)</a:t>
            </a:r>
            <a:endParaRPr lang="ar-DZ" sz="22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25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B2 : riboflavine </a:t>
            </a:r>
            <a:endParaRPr lang="ar-DZ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Carence</a:t>
            </a:r>
          </a:p>
          <a:p>
            <a:pPr algn="ctr" rtl="0">
              <a:buNone/>
            </a:pPr>
            <a:r>
              <a:rPr lang="fr-FR" sz="2400" dirty="0" smtClean="0"/>
              <a:t>Atteintes </a:t>
            </a:r>
            <a:r>
              <a:rPr lang="fr-FR" sz="2400" dirty="0" err="1" smtClean="0"/>
              <a:t>cutanéo</a:t>
            </a:r>
            <a:r>
              <a:rPr lang="fr-FR" sz="2400" dirty="0" smtClean="0"/>
              <a:t>-</a:t>
            </a:r>
            <a:r>
              <a:rPr lang="fr-FR" sz="2400" dirty="0" err="1" smtClean="0"/>
              <a:t>muq</a:t>
            </a:r>
            <a:r>
              <a:rPr lang="fr-FR" sz="2400" dirty="0" smtClean="0"/>
              <a:t>. : stomatite, photophobie, séborrhée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sz="2400" b="1" dirty="0" smtClean="0"/>
              <a:t>Indications </a:t>
            </a:r>
          </a:p>
          <a:p>
            <a:pPr algn="ctr" rtl="0">
              <a:buNone/>
            </a:pPr>
            <a:r>
              <a:rPr lang="fr-FR" sz="2400" dirty="0" smtClean="0"/>
              <a:t>Seule ou en association (autres Vit B) dans le </a:t>
            </a:r>
            <a:r>
              <a:rPr lang="fr-FR" sz="2400" dirty="0" err="1" smtClean="0"/>
              <a:t>trt</a:t>
            </a:r>
            <a:r>
              <a:rPr lang="fr-FR" sz="2400" dirty="0" smtClean="0"/>
              <a:t> des carences</a:t>
            </a:r>
            <a:r>
              <a:rPr lang="fr-FR" dirty="0" smtClean="0"/>
              <a:t> </a:t>
            </a:r>
          </a:p>
          <a:p>
            <a:pPr algn="ctr" rtl="0">
              <a:buNone/>
            </a:pPr>
            <a:endParaRPr lang="ar-DZ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26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B3 : niacine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3034680" cy="4661872"/>
          </a:xfrm>
        </p:spPr>
        <p:txBody>
          <a:bodyPr>
            <a:normAutofit/>
          </a:bodyPr>
          <a:lstStyle/>
          <a:p>
            <a:pPr algn="l" rtl="0"/>
            <a:r>
              <a:rPr lang="fr-FR" sz="2200" dirty="0" err="1" smtClean="0"/>
              <a:t>Vti</a:t>
            </a:r>
            <a:r>
              <a:rPr lang="fr-FR" sz="2200" dirty="0" smtClean="0"/>
              <a:t> B3 : </a:t>
            </a:r>
            <a:r>
              <a:rPr lang="fr-FR" sz="2200" dirty="0" err="1" smtClean="0"/>
              <a:t>ac</a:t>
            </a:r>
            <a:r>
              <a:rPr lang="fr-FR" sz="2200" dirty="0" smtClean="0"/>
              <a:t>. Nicotinique, nicotinamide  </a:t>
            </a:r>
          </a:p>
          <a:p>
            <a:pPr algn="l" rtl="0"/>
            <a:endParaRPr lang="fr-FR" sz="2200" dirty="0" smtClean="0"/>
          </a:p>
          <a:p>
            <a:pPr algn="l" rtl="0"/>
            <a:r>
              <a:rPr lang="fr-FR" sz="2200" dirty="0" smtClean="0"/>
              <a:t>Source exogène, endogène (synthèse à partir du tryptophane)</a:t>
            </a:r>
          </a:p>
          <a:p>
            <a:pPr algn="l" rtl="0"/>
            <a:endParaRPr lang="fr-FR" sz="2200" dirty="0" smtClean="0"/>
          </a:p>
          <a:p>
            <a:pPr algn="l" rtl="0"/>
            <a:r>
              <a:rPr lang="fr-FR" sz="2200" dirty="0" smtClean="0"/>
              <a:t>Nicotinamide : précurseur du NAD et NADP</a:t>
            </a:r>
            <a:endParaRPr lang="ar-DZ" sz="2200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lum contrast="30000"/>
          </a:blip>
          <a:srcRect l="43481" t="21943" r="19775" b="41912"/>
          <a:stretch>
            <a:fillRect/>
          </a:stretch>
        </p:blipFill>
        <p:spPr bwMode="auto">
          <a:xfrm>
            <a:off x="3707904" y="2132856"/>
            <a:ext cx="5193536" cy="365737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27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B3 : niacine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661872"/>
          </a:xfrm>
        </p:spPr>
        <p:txBody>
          <a:bodyPr>
            <a:normAutofit/>
          </a:bodyPr>
          <a:lstStyle/>
          <a:p>
            <a:pPr algn="ctr" rtl="0">
              <a:buNone/>
            </a:pPr>
            <a:endParaRPr lang="fr-FR" sz="2200" dirty="0" smtClean="0"/>
          </a:p>
          <a:p>
            <a:pPr algn="ctr" rtl="0">
              <a:buNone/>
            </a:pPr>
            <a:r>
              <a:rPr lang="fr-FR" b="1" dirty="0" smtClean="0"/>
              <a:t>Mécanisme</a:t>
            </a:r>
            <a:r>
              <a:rPr lang="fr-FR" sz="2200" dirty="0" smtClean="0"/>
              <a:t>   </a:t>
            </a:r>
          </a:p>
          <a:p>
            <a:pPr algn="l" rtl="0"/>
            <a:endParaRPr lang="fr-FR" sz="2200" dirty="0" smtClean="0"/>
          </a:p>
          <a:p>
            <a:pPr algn="ctr" rtl="0">
              <a:buNone/>
            </a:pPr>
            <a:r>
              <a:rPr lang="fr-FR" sz="2200" b="1" u="sng" dirty="0" smtClean="0"/>
              <a:t>NAD, NADP</a:t>
            </a:r>
            <a:r>
              <a:rPr lang="fr-FR" sz="2200" b="1" dirty="0" smtClean="0"/>
              <a:t> </a:t>
            </a:r>
            <a:r>
              <a:rPr lang="fr-FR" sz="2200" dirty="0" smtClean="0"/>
              <a:t>: </a:t>
            </a:r>
            <a:r>
              <a:rPr lang="fr-FR" sz="2200" dirty="0" err="1" smtClean="0"/>
              <a:t>co</a:t>
            </a:r>
            <a:r>
              <a:rPr lang="fr-FR" sz="2200" dirty="0" smtClean="0"/>
              <a:t>-substrat </a:t>
            </a:r>
            <a:r>
              <a:rPr lang="fr-FR" sz="2200" dirty="0" err="1" smtClean="0"/>
              <a:t>ds</a:t>
            </a:r>
            <a:r>
              <a:rPr lang="fr-FR" sz="2200" dirty="0" smtClean="0"/>
              <a:t> les R° d’oxydoréduction</a:t>
            </a:r>
          </a:p>
          <a:p>
            <a:pPr algn="ctr" rtl="0">
              <a:buNone/>
            </a:pPr>
            <a:r>
              <a:rPr lang="fr-FR" sz="2000" dirty="0" smtClean="0"/>
              <a:t>nicotinamide = transporteur transitoire d’H</a:t>
            </a:r>
            <a:r>
              <a:rPr lang="fr-FR" sz="2000" baseline="30000" dirty="0" smtClean="0"/>
              <a:t>-</a:t>
            </a:r>
            <a:r>
              <a:rPr lang="fr-FR" sz="2000" dirty="0" smtClean="0"/>
              <a:t> retiré au substrat / déshydrogénase </a:t>
            </a: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lum contrast="40000"/>
          </a:blip>
          <a:srcRect l="40170" t="38356" r="22502" b="35786"/>
          <a:stretch>
            <a:fillRect/>
          </a:stretch>
        </p:blipFill>
        <p:spPr bwMode="auto">
          <a:xfrm>
            <a:off x="1835696" y="4365104"/>
            <a:ext cx="5708516" cy="230425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28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B3 : niacine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661872"/>
          </a:xfrm>
        </p:spPr>
        <p:txBody>
          <a:bodyPr>
            <a:normAutofit/>
          </a:bodyPr>
          <a:lstStyle/>
          <a:p>
            <a:pPr algn="ctr" rtl="0">
              <a:buNone/>
            </a:pPr>
            <a:endParaRPr lang="fr-FR" sz="2200" dirty="0" smtClean="0"/>
          </a:p>
          <a:p>
            <a:pPr algn="ctr" rtl="0">
              <a:buNone/>
            </a:pPr>
            <a:r>
              <a:rPr lang="fr-FR" b="1" dirty="0" smtClean="0"/>
              <a:t>Mécanisme</a:t>
            </a:r>
            <a:r>
              <a:rPr lang="fr-FR" sz="2200" dirty="0" smtClean="0"/>
              <a:t>   </a:t>
            </a:r>
          </a:p>
          <a:p>
            <a:pPr algn="l" rtl="0"/>
            <a:endParaRPr lang="fr-FR" sz="22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539552" y="3501008"/>
            <a:ext cx="3456384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fr-FR" dirty="0" smtClean="0"/>
              <a:t>NAD </a:t>
            </a:r>
          </a:p>
          <a:p>
            <a:pPr algn="ctr" rtl="0"/>
            <a:endParaRPr lang="fr-FR" dirty="0"/>
          </a:p>
          <a:p>
            <a:pPr algn="ctr" rtl="0"/>
            <a:r>
              <a:rPr lang="fr-FR" dirty="0" smtClean="0"/>
              <a:t>Accepteur d’H </a:t>
            </a:r>
            <a:r>
              <a:rPr lang="fr-FR" dirty="0" err="1" smtClean="0"/>
              <a:t>ds</a:t>
            </a:r>
            <a:r>
              <a:rPr lang="fr-FR" dirty="0" smtClean="0"/>
              <a:t> R° de production d’E (glycolyse, </a:t>
            </a:r>
            <a:r>
              <a:rPr lang="fr-FR" dirty="0" err="1" smtClean="0"/>
              <a:t>lipolise</a:t>
            </a:r>
            <a:r>
              <a:rPr lang="fr-FR" dirty="0" smtClean="0"/>
              <a:t>, cycle de Krebs)</a:t>
            </a:r>
            <a:endParaRPr lang="ar-DZ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004048" y="3501008"/>
            <a:ext cx="3456384" cy="20882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fr-FR" dirty="0" smtClean="0"/>
              <a:t>NADP </a:t>
            </a:r>
          </a:p>
          <a:p>
            <a:pPr algn="ctr" rtl="0"/>
            <a:endParaRPr lang="fr-FR" dirty="0"/>
          </a:p>
          <a:p>
            <a:pPr algn="ctr" rtl="0"/>
            <a:r>
              <a:rPr lang="fr-FR" dirty="0" smtClean="0"/>
              <a:t>Donneur d’H </a:t>
            </a:r>
            <a:r>
              <a:rPr lang="fr-FR" dirty="0" err="1" smtClean="0"/>
              <a:t>ds</a:t>
            </a:r>
            <a:r>
              <a:rPr lang="fr-FR" dirty="0" smtClean="0"/>
              <a:t> R° de consommation d’E (synthèse d’AG)</a:t>
            </a:r>
            <a:endParaRPr lang="ar-DZ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907704" y="6021288"/>
            <a:ext cx="5040560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fr-FR" dirty="0" smtClean="0"/>
              <a:t>NAD : réplication et réparation de l’ADN</a:t>
            </a:r>
            <a:endParaRPr lang="ar-DZ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29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Généralités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77496"/>
          </a:xfrm>
        </p:spPr>
        <p:txBody>
          <a:bodyPr/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Vitamine 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endParaRPr lang="fr-FR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3356992"/>
            <a:ext cx="612068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000" dirty="0" smtClean="0"/>
              <a:t>Requise en petite quantité</a:t>
            </a:r>
            <a:endParaRPr lang="ar-DZ" sz="20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949280"/>
            <a:ext cx="6120680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fr-FR" sz="2000" dirty="0"/>
              <a:t>T</a:t>
            </a:r>
            <a:r>
              <a:rPr lang="fr-FR" sz="2000" dirty="0" smtClean="0"/>
              <a:t>rouble spécifique en cas de carence </a:t>
            </a:r>
            <a:endParaRPr lang="ar-DZ" sz="20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5301208"/>
            <a:ext cx="612068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000" dirty="0" smtClean="0"/>
              <a:t>Consommée régulièrement : stockage limité</a:t>
            </a:r>
            <a:endParaRPr lang="ar-DZ" sz="2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475656" y="4653136"/>
            <a:ext cx="6120680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000" dirty="0" smtClean="0"/>
              <a:t>Obtenue / alim. : peu/pas synthétisée</a:t>
            </a:r>
            <a:endParaRPr lang="ar-DZ" sz="2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4005064"/>
            <a:ext cx="6120680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000" dirty="0" smtClean="0"/>
              <a:t>Essentielle : indispensable aux R° biochimiques</a:t>
            </a:r>
            <a:endParaRPr lang="ar-DZ" sz="20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3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B3 : niacine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661872"/>
          </a:xfrm>
        </p:spPr>
        <p:txBody>
          <a:bodyPr>
            <a:normAutofit/>
          </a:bodyPr>
          <a:lstStyle/>
          <a:p>
            <a:pPr algn="ctr" rtl="0">
              <a:buNone/>
            </a:pPr>
            <a:endParaRPr lang="fr-FR" sz="2200" dirty="0" smtClean="0"/>
          </a:p>
          <a:p>
            <a:pPr algn="ctr" rtl="0">
              <a:buNone/>
            </a:pPr>
            <a:r>
              <a:rPr lang="fr-FR" b="1" dirty="0" smtClean="0"/>
              <a:t>Carence </a:t>
            </a:r>
          </a:p>
          <a:p>
            <a:pPr algn="ctr" rtl="0">
              <a:buNone/>
            </a:pPr>
            <a:endParaRPr lang="fr-FR" sz="2200" dirty="0" smtClean="0"/>
          </a:p>
          <a:p>
            <a:pPr algn="ctr" rtl="0">
              <a:buNone/>
            </a:pPr>
            <a:r>
              <a:rPr lang="fr-FR" sz="2200" dirty="0" smtClean="0">
                <a:sym typeface="Wingdings" pitchFamily="2" charset="2"/>
              </a:rPr>
              <a:t> </a:t>
            </a:r>
            <a:r>
              <a:rPr lang="fr-FR" sz="2200" dirty="0" smtClean="0"/>
              <a:t>Pellagre  (atteinte digestive , </a:t>
            </a:r>
            <a:r>
              <a:rPr lang="fr-FR" sz="2200" dirty="0" err="1" smtClean="0"/>
              <a:t>cutanéo</a:t>
            </a:r>
            <a:r>
              <a:rPr lang="fr-FR" sz="2200" dirty="0" smtClean="0"/>
              <a:t>-muqueuse, neuropsychiatrique)</a:t>
            </a:r>
          </a:p>
          <a:p>
            <a:pPr algn="l" rtl="0"/>
            <a:endParaRPr lang="fr-FR" sz="2200" dirty="0" smtClean="0"/>
          </a:p>
          <a:p>
            <a:pPr algn="l" rtl="0"/>
            <a:endParaRPr lang="fr-FR" sz="2200" dirty="0" smtClean="0"/>
          </a:p>
          <a:p>
            <a:pPr algn="ctr" rtl="0">
              <a:buNone/>
            </a:pPr>
            <a:r>
              <a:rPr lang="fr-FR" b="1" dirty="0" smtClean="0"/>
              <a:t>Indications</a:t>
            </a:r>
            <a:r>
              <a:rPr lang="fr-FR" dirty="0" smtClean="0"/>
              <a:t> </a:t>
            </a:r>
          </a:p>
          <a:p>
            <a:pPr algn="ctr" rtl="0">
              <a:buNone/>
            </a:pPr>
            <a:r>
              <a:rPr lang="fr-FR" sz="2200" dirty="0" err="1" smtClean="0"/>
              <a:t>Trt</a:t>
            </a:r>
            <a:r>
              <a:rPr lang="fr-FR" sz="2200" dirty="0" smtClean="0"/>
              <a:t> des carences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30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fr-FR" dirty="0" smtClean="0"/>
              <a:t>Vitamine B5 : </a:t>
            </a:r>
            <a:r>
              <a:rPr lang="fr-FR" dirty="0" err="1" smtClean="0"/>
              <a:t>ac</a:t>
            </a:r>
            <a:r>
              <a:rPr lang="fr-FR" dirty="0" smtClean="0"/>
              <a:t>. pantothénique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637536"/>
          </a:xfrm>
        </p:spPr>
        <p:txBody>
          <a:bodyPr/>
          <a:lstStyle/>
          <a:p>
            <a:pPr algn="l" rtl="0"/>
            <a:endParaRPr lang="fr-FR" i="1" dirty="0" smtClean="0"/>
          </a:p>
          <a:p>
            <a:pPr algn="l" rtl="0"/>
            <a:r>
              <a:rPr lang="fr-FR" i="1" dirty="0" err="1" smtClean="0"/>
              <a:t>Pantothen</a:t>
            </a:r>
            <a:r>
              <a:rPr lang="fr-FR" i="1" dirty="0" smtClean="0"/>
              <a:t> </a:t>
            </a:r>
            <a:r>
              <a:rPr lang="fr-FR" dirty="0" smtClean="0"/>
              <a:t>: ubiquitaire (origine alimentaire)</a:t>
            </a:r>
          </a:p>
          <a:p>
            <a:pPr algn="l" rtl="0"/>
            <a:r>
              <a:rPr lang="fr-FR" dirty="0" smtClean="0"/>
              <a:t>Composant du </a:t>
            </a:r>
            <a:r>
              <a:rPr lang="fr-FR" dirty="0" err="1" smtClean="0"/>
              <a:t>CoA</a:t>
            </a:r>
            <a:r>
              <a:rPr lang="fr-FR" dirty="0" smtClean="0"/>
              <a:t> et ACP (</a:t>
            </a:r>
            <a:r>
              <a:rPr lang="fr-FR" dirty="0" err="1" smtClean="0"/>
              <a:t>A</a:t>
            </a:r>
            <a:r>
              <a:rPr lang="fr-FR" i="1" dirty="0" err="1" smtClean="0"/>
              <a:t>cyl</a:t>
            </a:r>
            <a:r>
              <a:rPr lang="fr-FR" i="1" dirty="0" smtClean="0"/>
              <a:t> Carrier </a:t>
            </a:r>
            <a:r>
              <a:rPr lang="fr-FR" i="1" dirty="0" err="1" smtClean="0"/>
              <a:t>Protein</a:t>
            </a:r>
            <a:r>
              <a:rPr lang="fr-FR" dirty="0" smtClean="0"/>
              <a:t>)</a:t>
            </a:r>
            <a:endParaRPr lang="ar-DZ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67544" y="3717032"/>
            <a:ext cx="8064896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fr-FR" sz="2000" b="1" u="sng" dirty="0" err="1" smtClean="0"/>
              <a:t>CoA</a:t>
            </a:r>
            <a:r>
              <a:rPr lang="fr-FR" sz="2000" b="1" dirty="0" smtClean="0"/>
              <a:t> </a:t>
            </a:r>
            <a:r>
              <a:rPr lang="fr-FR" sz="2000" dirty="0" smtClean="0"/>
              <a:t>: </a:t>
            </a:r>
            <a:r>
              <a:rPr lang="fr-FR" sz="2000" dirty="0" err="1" smtClean="0"/>
              <a:t>ds</a:t>
            </a:r>
            <a:r>
              <a:rPr lang="fr-FR" sz="2000" dirty="0" smtClean="0"/>
              <a:t> la composition d’intermédiaires métaboliques :</a:t>
            </a:r>
          </a:p>
          <a:p>
            <a:pPr algn="ctr" rtl="0"/>
            <a:endParaRPr lang="fr-FR" sz="2000" dirty="0"/>
          </a:p>
          <a:p>
            <a:pPr algn="ctr" rtl="0"/>
            <a:r>
              <a:rPr lang="fr-FR" sz="2000" b="1" dirty="0" err="1" smtClean="0"/>
              <a:t>Acétyl</a:t>
            </a:r>
            <a:r>
              <a:rPr lang="fr-FR" sz="2000" b="1" dirty="0" smtClean="0"/>
              <a:t>-</a:t>
            </a:r>
            <a:r>
              <a:rPr lang="fr-FR" sz="2000" b="1" dirty="0" err="1" smtClean="0"/>
              <a:t>CoA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 cycle de Krebs, synthèse d’AG, d’HMG-</a:t>
            </a:r>
            <a:r>
              <a:rPr lang="fr-FR" sz="2000" dirty="0" err="1" smtClean="0">
                <a:sym typeface="Wingdings" pitchFamily="2" charset="2"/>
              </a:rPr>
              <a:t>CoA</a:t>
            </a:r>
            <a:r>
              <a:rPr lang="fr-FR" sz="2000" dirty="0" smtClean="0">
                <a:sym typeface="Wingdings" pitchFamily="2" charset="2"/>
              </a:rPr>
              <a:t>, CL, </a:t>
            </a:r>
            <a:r>
              <a:rPr lang="fr-FR" sz="2000" dirty="0" err="1" smtClean="0">
                <a:sym typeface="Wingdings" pitchFamily="2" charset="2"/>
              </a:rPr>
              <a:t>ACh</a:t>
            </a:r>
            <a:endParaRPr lang="ar-DZ" sz="20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67544" y="4869160"/>
            <a:ext cx="806489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fr-FR" sz="2000" b="1" u="sng" dirty="0" smtClean="0"/>
              <a:t>ACP</a:t>
            </a:r>
            <a:r>
              <a:rPr lang="fr-FR" sz="2000" b="1" dirty="0" smtClean="0"/>
              <a:t> </a:t>
            </a:r>
            <a:r>
              <a:rPr lang="fr-FR" sz="2000" dirty="0" smtClean="0"/>
              <a:t>: </a:t>
            </a:r>
            <a:r>
              <a:rPr lang="fr-FR" sz="2000" dirty="0" smtClean="0">
                <a:sym typeface="Wingdings" pitchFamily="2" charset="2"/>
              </a:rPr>
              <a:t>synthèse d’AG, </a:t>
            </a:r>
            <a:endParaRPr lang="ar-DZ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5661248"/>
            <a:ext cx="842493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sz="2400" b="1" dirty="0" smtClean="0"/>
              <a:t>Indication :</a:t>
            </a:r>
          </a:p>
          <a:p>
            <a:pPr algn="ctr" rtl="0"/>
            <a:r>
              <a:rPr lang="fr-FR" sz="2000" dirty="0" smtClean="0"/>
              <a:t> chute des cheveux, cicatrisation des plaies, </a:t>
            </a:r>
            <a:r>
              <a:rPr lang="fr-FR" sz="2000" dirty="0" err="1" smtClean="0"/>
              <a:t>sd</a:t>
            </a:r>
            <a:r>
              <a:rPr lang="fr-FR" sz="2000" dirty="0" smtClean="0"/>
              <a:t> pieds brûlant (carence)</a:t>
            </a:r>
            <a:r>
              <a:rPr lang="fr-FR" dirty="0" smtClean="0"/>
              <a:t> </a:t>
            </a:r>
            <a:endParaRPr lang="ar-DZ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31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B6 : pyridoxine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/>
          <a:lstStyle/>
          <a:p>
            <a:pPr algn="l" rtl="0"/>
            <a:r>
              <a:rPr lang="fr-FR" dirty="0" smtClean="0"/>
              <a:t>Source alimentaire (foie++)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3 formes : pyridoxine, pyridoxal, </a:t>
            </a:r>
            <a:r>
              <a:rPr lang="fr-FR" dirty="0" err="1" smtClean="0"/>
              <a:t>pyridoxamine</a:t>
            </a:r>
            <a:endParaRPr lang="fr-FR" dirty="0" smtClean="0"/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Phosphorylation : PNP,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PLP</a:t>
            </a:r>
            <a:r>
              <a:rPr lang="fr-FR" dirty="0" smtClean="0"/>
              <a:t>, PMP</a:t>
            </a:r>
          </a:p>
          <a:p>
            <a:pPr algn="l" rtl="0"/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32</a:t>
            </a:fld>
            <a:endParaRPr lang="ar-DZ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lum contrast="30000"/>
          </a:blip>
          <a:srcRect l="34630" t="69120" r="20108" b="10885"/>
          <a:stretch>
            <a:fillRect/>
          </a:stretch>
        </p:blipFill>
        <p:spPr bwMode="auto">
          <a:xfrm>
            <a:off x="4380904" y="3140968"/>
            <a:ext cx="4583584" cy="25370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B6 : pyridoxine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661872"/>
          </a:xfrm>
        </p:spPr>
        <p:txBody>
          <a:bodyPr/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Mécanisme </a:t>
            </a:r>
          </a:p>
          <a:p>
            <a:pPr algn="l" rtl="0"/>
            <a:endParaRPr lang="fr-FR" dirty="0" smtClean="0"/>
          </a:p>
          <a:p>
            <a:pPr algn="ctr" rtl="0">
              <a:buNone/>
            </a:pPr>
            <a:r>
              <a:rPr lang="fr-FR" sz="2400" b="1" u="sng" dirty="0" smtClean="0"/>
              <a:t>PLP : Cofacteur </a:t>
            </a:r>
            <a:r>
              <a:rPr lang="fr-FR" sz="2400" b="1" u="sng" dirty="0" err="1" smtClean="0"/>
              <a:t>enz</a:t>
            </a:r>
            <a:r>
              <a:rPr lang="fr-FR" sz="2400" b="1" u="sng" dirty="0" smtClean="0"/>
              <a:t>. MB des </a:t>
            </a:r>
            <a:r>
              <a:rPr lang="fr-FR" sz="2400" b="1" u="sng" dirty="0" err="1" smtClean="0"/>
              <a:t>aa</a:t>
            </a:r>
            <a:endParaRPr lang="fr-FR" sz="2400" b="1" u="sng" dirty="0" smtClean="0"/>
          </a:p>
          <a:p>
            <a:pPr algn="ctr" rtl="0">
              <a:buNone/>
            </a:pPr>
            <a:r>
              <a:rPr lang="fr-FR" sz="2400" dirty="0" err="1" smtClean="0"/>
              <a:t>Transamination</a:t>
            </a:r>
            <a:r>
              <a:rPr lang="fr-FR" sz="2400" dirty="0" smtClean="0"/>
              <a:t> : ASAT, ALAT</a:t>
            </a:r>
          </a:p>
          <a:p>
            <a:pPr algn="ctr" rtl="0">
              <a:buNone/>
            </a:pPr>
            <a:r>
              <a:rPr lang="fr-FR" sz="2400" dirty="0" smtClean="0"/>
              <a:t>Décarboxylation : synthèse DA, 5-HT, GABA</a:t>
            </a:r>
          </a:p>
          <a:p>
            <a:pPr algn="ctr" rtl="0">
              <a:buNone/>
            </a:pPr>
            <a:endParaRPr lang="fr-FR" sz="2400" dirty="0" smtClean="0"/>
          </a:p>
          <a:p>
            <a:pPr algn="ctr" rtl="0">
              <a:buNone/>
            </a:pPr>
            <a:r>
              <a:rPr lang="fr-FR" sz="2400" dirty="0" smtClean="0"/>
              <a:t>Effets : système immunitaire, MB </a:t>
            </a:r>
            <a:r>
              <a:rPr lang="fr-FR" sz="2400" dirty="0" err="1" smtClean="0"/>
              <a:t>prot</a:t>
            </a:r>
            <a:r>
              <a:rPr lang="fr-FR" sz="2400" dirty="0" smtClean="0"/>
              <a:t>., lipides, glucides, synthèse des acides nucléiques</a:t>
            </a:r>
            <a:endParaRPr lang="ar-DZ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33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B6 : pyridoxine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661872"/>
          </a:xfrm>
        </p:spPr>
        <p:txBody>
          <a:bodyPr/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Carence </a:t>
            </a:r>
          </a:p>
          <a:p>
            <a:pPr algn="ctr" rtl="0">
              <a:buNone/>
            </a:pPr>
            <a:r>
              <a:rPr lang="fr-FR" sz="2400" dirty="0" smtClean="0"/>
              <a:t>Signes neuropsychiques, dermatologiques (glossite), hématologiques (anémie hypochrome), métabolique (</a:t>
            </a:r>
            <a:r>
              <a:rPr lang="fr-FR" sz="2400" dirty="0" err="1" smtClean="0"/>
              <a:t>accumul</a:t>
            </a:r>
            <a:r>
              <a:rPr lang="fr-FR" sz="2400" dirty="0" smtClean="0"/>
              <a:t>. Oxalate, </a:t>
            </a:r>
            <a:r>
              <a:rPr lang="fr-FR" sz="2400" dirty="0" err="1" smtClean="0"/>
              <a:t>homocystéine</a:t>
            </a:r>
            <a:r>
              <a:rPr lang="fr-FR" sz="2400" dirty="0" smtClean="0"/>
              <a:t>)</a:t>
            </a:r>
          </a:p>
          <a:p>
            <a:pPr algn="ctr" rtl="0">
              <a:buNone/>
            </a:pPr>
            <a:endParaRPr lang="fr-FR" sz="2400" b="1" u="sng" dirty="0" smtClean="0"/>
          </a:p>
          <a:p>
            <a:pPr algn="ctr" rtl="0">
              <a:buNone/>
            </a:pPr>
            <a:endParaRPr lang="fr-FR" sz="2400" b="1" u="sng" dirty="0" smtClean="0"/>
          </a:p>
          <a:p>
            <a:pPr algn="ctr" rtl="0">
              <a:buNone/>
            </a:pPr>
            <a:r>
              <a:rPr lang="fr-FR" b="1" dirty="0" smtClean="0"/>
              <a:t>Indications :</a:t>
            </a:r>
          </a:p>
          <a:p>
            <a:pPr algn="ctr" rtl="0">
              <a:buNone/>
            </a:pPr>
            <a:r>
              <a:rPr lang="fr-FR" sz="2400" dirty="0" err="1" smtClean="0"/>
              <a:t>trt</a:t>
            </a:r>
            <a:r>
              <a:rPr lang="fr-FR" sz="2400" dirty="0" smtClean="0"/>
              <a:t> des carence, </a:t>
            </a:r>
            <a:r>
              <a:rPr lang="fr-FR" sz="2400" dirty="0" smtClean="0">
                <a:latin typeface="Times New Roman"/>
                <a:cs typeface="Times New Roman"/>
              </a:rPr>
              <a:t>↓</a:t>
            </a:r>
            <a:r>
              <a:rPr lang="fr-FR" sz="2400" dirty="0" smtClean="0"/>
              <a:t> risque neuropathie par l’isoniazide</a:t>
            </a:r>
            <a:r>
              <a:rPr lang="fr-FR" sz="2400" b="1" u="sng" dirty="0" smtClean="0"/>
              <a:t>  </a:t>
            </a:r>
            <a:endParaRPr lang="ar-DZ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34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B8 : biotine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pPr algn="l" rtl="0"/>
            <a:r>
              <a:rPr lang="fr-FR" dirty="0" smtClean="0"/>
              <a:t>= Vit H (</a:t>
            </a:r>
            <a:r>
              <a:rPr lang="fr-FR" i="1" dirty="0" smtClean="0"/>
              <a:t>Haut </a:t>
            </a:r>
            <a:r>
              <a:rPr lang="fr-FR" dirty="0" smtClean="0"/>
              <a:t>en allemand = peau)</a:t>
            </a:r>
          </a:p>
          <a:p>
            <a:pPr algn="l" rtl="0"/>
            <a:endParaRPr lang="fr-FR" i="1" dirty="0" smtClean="0"/>
          </a:p>
          <a:p>
            <a:pPr algn="l" rtl="0"/>
            <a:r>
              <a:rPr lang="fr-FR" dirty="0" smtClean="0"/>
              <a:t>Carences : maladie du blanc d’œuf cru (</a:t>
            </a:r>
            <a:r>
              <a:rPr lang="fr-FR" dirty="0" err="1" smtClean="0"/>
              <a:t>tbl</a:t>
            </a:r>
            <a:r>
              <a:rPr lang="fr-FR" dirty="0" smtClean="0"/>
              <a:t> neuromusculaires, lésions cutanées, chute de poil)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Source : alimentation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35</a:t>
            </a:fld>
            <a:endParaRPr lang="ar-DZ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lum contrast="30000"/>
          </a:blip>
          <a:srcRect l="40016" t="27945" r="38779" b="40822"/>
          <a:stretch>
            <a:fillRect/>
          </a:stretch>
        </p:blipFill>
        <p:spPr bwMode="auto">
          <a:xfrm>
            <a:off x="4644008" y="2492896"/>
            <a:ext cx="3528392" cy="266429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4716016" y="2924944"/>
            <a:ext cx="136815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B8 : biotine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4389120"/>
          </a:xfrm>
        </p:spPr>
        <p:txBody>
          <a:bodyPr/>
          <a:lstStyle/>
          <a:p>
            <a:pPr algn="l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Mécanisme </a:t>
            </a:r>
          </a:p>
          <a:p>
            <a:pPr algn="l" rtl="0"/>
            <a:endParaRPr lang="fr-FR" i="1" dirty="0" smtClean="0"/>
          </a:p>
          <a:p>
            <a:pPr algn="ctr" rtl="0">
              <a:buNone/>
            </a:pPr>
            <a:r>
              <a:rPr lang="fr-FR" sz="2400" b="1" u="sng" dirty="0" err="1" smtClean="0"/>
              <a:t>Biotinyl</a:t>
            </a:r>
            <a:r>
              <a:rPr lang="fr-FR" sz="2400" b="1" u="sng" dirty="0" smtClean="0"/>
              <a:t> – AMP </a:t>
            </a:r>
            <a:r>
              <a:rPr lang="fr-FR" sz="2400" dirty="0" smtClean="0"/>
              <a:t>: cofacteurs des carboxylases</a:t>
            </a:r>
          </a:p>
          <a:p>
            <a:pPr algn="ctr" rtl="0">
              <a:buNone/>
            </a:pPr>
            <a:r>
              <a:rPr lang="fr-FR" sz="2400" dirty="0" smtClean="0"/>
              <a:t>Transporteur du CO2 : du HCO3- (</a:t>
            </a:r>
            <a:r>
              <a:rPr lang="fr-FR" sz="2400" dirty="0" err="1" smtClean="0"/>
              <a:t>carboxylation</a:t>
            </a:r>
            <a:r>
              <a:rPr lang="fr-FR" sz="2400" dirty="0" smtClean="0"/>
              <a:t>), de l’</a:t>
            </a:r>
            <a:r>
              <a:rPr lang="fr-FR" sz="2400" dirty="0" err="1" smtClean="0"/>
              <a:t>acétyl</a:t>
            </a:r>
            <a:r>
              <a:rPr lang="fr-FR" sz="2400" dirty="0" smtClean="0"/>
              <a:t>-</a:t>
            </a:r>
            <a:r>
              <a:rPr lang="fr-FR" sz="2400" dirty="0" err="1" smtClean="0"/>
              <a:t>CoA</a:t>
            </a:r>
            <a:r>
              <a:rPr lang="fr-FR" sz="2400" dirty="0" smtClean="0"/>
              <a:t> (</a:t>
            </a:r>
            <a:r>
              <a:rPr lang="fr-FR" sz="2400" dirty="0" err="1" smtClean="0"/>
              <a:t>transcarboxylation</a:t>
            </a:r>
            <a:r>
              <a:rPr lang="fr-FR" sz="2400" dirty="0" smtClean="0"/>
              <a:t>)</a:t>
            </a:r>
          </a:p>
          <a:p>
            <a:pPr algn="ctr" rtl="0">
              <a:buNone/>
            </a:pPr>
            <a:endParaRPr lang="fr-FR" sz="2400" dirty="0" smtClean="0"/>
          </a:p>
          <a:p>
            <a:pPr algn="ctr" rtl="0">
              <a:buNone/>
            </a:pPr>
            <a:r>
              <a:rPr lang="fr-FR" sz="2400" dirty="0" smtClean="0">
                <a:sym typeface="Wingdings" pitchFamily="2" charset="2"/>
              </a:rPr>
              <a:t> production d’E / glu et </a:t>
            </a:r>
            <a:r>
              <a:rPr lang="fr-FR" sz="2400" dirty="0" err="1" smtClean="0">
                <a:sym typeface="Wingdings" pitchFamily="2" charset="2"/>
              </a:rPr>
              <a:t>aa</a:t>
            </a:r>
            <a:r>
              <a:rPr lang="fr-FR" sz="2400" dirty="0" smtClean="0">
                <a:sym typeface="Wingdings" pitchFamily="2" charset="2"/>
              </a:rPr>
              <a:t> branchés </a:t>
            </a:r>
          </a:p>
          <a:p>
            <a:pPr algn="ctr" rtl="0">
              <a:buNone/>
            </a:pPr>
            <a:r>
              <a:rPr lang="fr-FR" sz="2400" dirty="0" smtClean="0">
                <a:sym typeface="Wingdings" pitchFamily="2" charset="2"/>
              </a:rPr>
              <a:t> Synthèse d’AG</a:t>
            </a: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36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B8 : biotine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4389120"/>
          </a:xfrm>
        </p:spPr>
        <p:txBody>
          <a:bodyPr/>
          <a:lstStyle/>
          <a:p>
            <a:pPr algn="l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Indications : </a:t>
            </a:r>
          </a:p>
          <a:p>
            <a:pPr algn="l" rtl="0"/>
            <a:endParaRPr lang="fr-FR" i="1" dirty="0" smtClean="0"/>
          </a:p>
          <a:p>
            <a:pPr algn="ctr" rtl="0">
              <a:buNone/>
            </a:pPr>
            <a:r>
              <a:rPr lang="fr-FR" sz="2400" dirty="0" smtClean="0"/>
              <a:t>Carence en B8</a:t>
            </a:r>
          </a:p>
          <a:p>
            <a:pPr algn="ctr" rtl="0">
              <a:buNone/>
            </a:pPr>
            <a:r>
              <a:rPr lang="fr-FR" sz="2400" dirty="0" smtClean="0"/>
              <a:t>Adjuvant : </a:t>
            </a:r>
            <a:r>
              <a:rPr lang="fr-FR" sz="2400" dirty="0" err="1" smtClean="0"/>
              <a:t>tbl</a:t>
            </a:r>
            <a:r>
              <a:rPr lang="fr-FR" sz="2400" dirty="0" smtClean="0"/>
              <a:t> </a:t>
            </a:r>
            <a:r>
              <a:rPr lang="fr-FR" sz="2400" dirty="0" err="1" smtClean="0"/>
              <a:t>cutanéo</a:t>
            </a:r>
            <a:r>
              <a:rPr lang="fr-FR" sz="2400" dirty="0" smtClean="0"/>
              <a:t>-muqueux (candidoses)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37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B9 : </a:t>
            </a:r>
            <a:r>
              <a:rPr lang="fr-FR" dirty="0" err="1" smtClean="0"/>
              <a:t>ac</a:t>
            </a:r>
            <a:r>
              <a:rPr lang="fr-FR" dirty="0" smtClean="0"/>
              <a:t>. folique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3970784" cy="4389120"/>
          </a:xfrm>
        </p:spPr>
        <p:txBody>
          <a:bodyPr/>
          <a:lstStyle/>
          <a:p>
            <a:pPr algn="l" rtl="0"/>
            <a:r>
              <a:rPr lang="fr-FR" dirty="0" smtClean="0"/>
              <a:t>Groupe des </a:t>
            </a:r>
            <a:r>
              <a:rPr lang="fr-FR" dirty="0" err="1" smtClean="0"/>
              <a:t>folates</a:t>
            </a:r>
            <a:r>
              <a:rPr lang="fr-FR" dirty="0" smtClean="0"/>
              <a:t> : dérivés de l’</a:t>
            </a:r>
            <a:r>
              <a:rPr lang="fr-FR" dirty="0" err="1" smtClean="0"/>
              <a:t>ac</a:t>
            </a:r>
            <a:r>
              <a:rPr lang="fr-FR" dirty="0" smtClean="0"/>
              <a:t> . Folique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Formes réduites : activité </a:t>
            </a:r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38</a:t>
            </a:fld>
            <a:endParaRPr lang="ar-DZ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lum contrast="30000"/>
          </a:blip>
          <a:srcRect l="29089" t="15343" r="14807" b="37260"/>
          <a:stretch>
            <a:fillRect/>
          </a:stretch>
        </p:blipFill>
        <p:spPr bwMode="auto">
          <a:xfrm>
            <a:off x="3705398" y="3228867"/>
            <a:ext cx="5115074" cy="32244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5220072" y="3212976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508104" y="344328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220072" y="4077072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508104" y="4005064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B9 : </a:t>
            </a:r>
            <a:r>
              <a:rPr lang="fr-FR" dirty="0" err="1" smtClean="0"/>
              <a:t>ac</a:t>
            </a:r>
            <a:r>
              <a:rPr lang="fr-FR" dirty="0" smtClean="0"/>
              <a:t>. folique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389120"/>
          </a:xfrm>
        </p:spPr>
        <p:txBody>
          <a:bodyPr/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Mécanisme</a:t>
            </a:r>
            <a:r>
              <a:rPr lang="fr-FR" dirty="0" smtClean="0"/>
              <a:t> 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sz="2400" dirty="0" smtClean="0"/>
              <a:t>THF : R° de transfert de </a:t>
            </a:r>
            <a:r>
              <a:rPr lang="fr-FR" sz="2400" dirty="0" err="1" smtClean="0"/>
              <a:t>gpt</a:t>
            </a:r>
            <a:r>
              <a:rPr lang="fr-FR" sz="2400" dirty="0" smtClean="0"/>
              <a:t> </a:t>
            </a:r>
            <a:r>
              <a:rPr lang="fr-FR" sz="2400" dirty="0" err="1" smtClean="0"/>
              <a:t>monocarboné</a:t>
            </a:r>
            <a:endParaRPr lang="fr-FR" sz="2400" dirty="0" smtClean="0"/>
          </a:p>
          <a:p>
            <a:pPr algn="ctr" rtl="0">
              <a:buNone/>
            </a:pPr>
            <a:endParaRPr lang="fr-FR" sz="2400" dirty="0" smtClean="0"/>
          </a:p>
          <a:p>
            <a:pPr algn="ctr" rtl="0">
              <a:buFont typeface="Wingdings"/>
              <a:buChar char="à"/>
            </a:pPr>
            <a:r>
              <a:rPr lang="fr-FR" sz="2400" dirty="0" smtClean="0">
                <a:sym typeface="Wingdings" pitchFamily="2" charset="2"/>
              </a:rPr>
              <a:t>MB de l’histidine, glucine, synthèse de méthionine à partir de l’</a:t>
            </a:r>
            <a:r>
              <a:rPr lang="fr-FR" sz="2400" dirty="0" err="1" smtClean="0">
                <a:sym typeface="Wingdings" pitchFamily="2" charset="2"/>
              </a:rPr>
              <a:t>homocystéine</a:t>
            </a:r>
            <a:r>
              <a:rPr lang="fr-FR" sz="2400" dirty="0" smtClean="0">
                <a:sym typeface="Wingdings" pitchFamily="2" charset="2"/>
              </a:rPr>
              <a:t>, des purines et pyrimidines </a:t>
            </a:r>
          </a:p>
          <a:p>
            <a:pPr algn="ctr" rtl="0">
              <a:buFont typeface="Wingdings"/>
              <a:buChar char="à"/>
            </a:pPr>
            <a:endParaRPr lang="fr-FR" sz="2400" dirty="0" smtClean="0">
              <a:sym typeface="Wingdings" pitchFamily="2" charset="2"/>
            </a:endParaRPr>
          </a:p>
          <a:p>
            <a:pPr algn="ctr" rtl="0">
              <a:buNone/>
            </a:pPr>
            <a:r>
              <a:rPr lang="fr-FR" sz="2400" dirty="0" smtClean="0">
                <a:sym typeface="Wingdings" pitchFamily="2" charset="2"/>
              </a:rPr>
              <a:t>Cycle des </a:t>
            </a:r>
            <a:r>
              <a:rPr lang="fr-FR" sz="2400" dirty="0" err="1" smtClean="0">
                <a:sym typeface="Wingdings" pitchFamily="2" charset="2"/>
              </a:rPr>
              <a:t>folates</a:t>
            </a:r>
            <a:r>
              <a:rPr lang="fr-FR" sz="2400" dirty="0" smtClean="0">
                <a:sym typeface="Wingdings" pitchFamily="2" charset="2"/>
              </a:rPr>
              <a:t> B12 et B2 dépendan</a:t>
            </a:r>
            <a:r>
              <a:rPr lang="fr-FR" dirty="0" smtClean="0">
                <a:sym typeface="Wingdings" pitchFamily="2" charset="2"/>
              </a:rPr>
              <a:t>t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39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Généralités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09544"/>
          </a:xfrm>
        </p:spPr>
        <p:txBody>
          <a:bodyPr/>
          <a:lstStyle/>
          <a:p>
            <a:pPr algn="ctr" rtl="0">
              <a:buNone/>
            </a:pPr>
            <a:r>
              <a:rPr lang="fr-FR" b="1" dirty="0" smtClean="0"/>
              <a:t>Classification 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Caractère de solubilité </a:t>
            </a:r>
            <a:endParaRPr lang="ar-D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71600" y="3717032"/>
            <a:ext cx="2736304" cy="28083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fr-FR" sz="2400" dirty="0" smtClean="0"/>
              <a:t>Vit liposolubles </a:t>
            </a:r>
          </a:p>
          <a:p>
            <a:pPr algn="ctr" rtl="0"/>
            <a:endParaRPr lang="fr-FR" dirty="0"/>
          </a:p>
          <a:p>
            <a:pPr algn="ctr" rtl="0"/>
            <a:endParaRPr lang="fr-FR" dirty="0" smtClean="0"/>
          </a:p>
          <a:p>
            <a:pPr algn="ctr" rtl="0"/>
            <a:r>
              <a:rPr lang="fr-FR" dirty="0" smtClean="0"/>
              <a:t>Vit : A; D; E; K</a:t>
            </a:r>
          </a:p>
          <a:p>
            <a:pPr algn="ctr" rtl="0"/>
            <a:r>
              <a:rPr lang="fr-FR" dirty="0" smtClean="0"/>
              <a:t>Stockée (foie ++)</a:t>
            </a:r>
          </a:p>
          <a:p>
            <a:pPr algn="ctr" rtl="0"/>
            <a:endParaRPr lang="fr-FR" dirty="0"/>
          </a:p>
          <a:p>
            <a:pPr algn="ctr" rtl="0"/>
            <a:r>
              <a:rPr lang="fr-FR" dirty="0" smtClean="0"/>
              <a:t>Transporteurs </a:t>
            </a:r>
            <a:r>
              <a:rPr lang="fr-FR" dirty="0" err="1" smtClean="0"/>
              <a:t>plasm</a:t>
            </a:r>
            <a:r>
              <a:rPr lang="fr-FR" dirty="0" smtClean="0"/>
              <a:t>. Spécifiques </a:t>
            </a:r>
            <a:endParaRPr lang="ar-DZ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364088" y="3717032"/>
            <a:ext cx="2808312" cy="28083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fr-FR" sz="2400" dirty="0" smtClean="0"/>
              <a:t>Vit hydrosolubles </a:t>
            </a:r>
          </a:p>
          <a:p>
            <a:pPr algn="ctr" rtl="0"/>
            <a:endParaRPr lang="fr-FR" dirty="0" smtClean="0"/>
          </a:p>
          <a:p>
            <a:pPr algn="ctr" rtl="0"/>
            <a:endParaRPr lang="fr-FR" dirty="0" smtClean="0"/>
          </a:p>
          <a:p>
            <a:pPr algn="ctr" rtl="0"/>
            <a:r>
              <a:rPr lang="fr-FR" dirty="0" smtClean="0"/>
              <a:t>Vit : B1; B2; B3; B5; B6; B8; B9; B12; C</a:t>
            </a:r>
          </a:p>
          <a:p>
            <a:pPr algn="ctr" rtl="0"/>
            <a:endParaRPr lang="fr-FR" dirty="0" smtClean="0"/>
          </a:p>
          <a:p>
            <a:pPr algn="ctr" rtl="0"/>
            <a:r>
              <a:rPr lang="fr-FR" dirty="0" smtClean="0"/>
              <a:t>Pas de stockage</a:t>
            </a:r>
          </a:p>
          <a:p>
            <a:pPr algn="ctr" rtl="0"/>
            <a:r>
              <a:rPr lang="fr-FR" dirty="0" smtClean="0"/>
              <a:t>Excès éliminé</a:t>
            </a:r>
            <a:endParaRPr lang="ar-DZ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4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B9 : </a:t>
            </a:r>
            <a:r>
              <a:rPr lang="fr-FR" dirty="0" err="1" smtClean="0"/>
              <a:t>ac</a:t>
            </a:r>
            <a:r>
              <a:rPr lang="fr-FR" dirty="0" smtClean="0"/>
              <a:t>. folique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733880"/>
          </a:xfrm>
        </p:spPr>
        <p:txBody>
          <a:bodyPr>
            <a:normAutofit fontScale="92500" lnSpcReduction="10000"/>
          </a:bodyPr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sz="2800" b="1" dirty="0" smtClean="0"/>
              <a:t>Carence </a:t>
            </a:r>
            <a:endParaRPr lang="fr-FR" sz="2800" dirty="0" smtClean="0"/>
          </a:p>
          <a:p>
            <a:pPr algn="ctr" rtl="0">
              <a:buNone/>
            </a:pPr>
            <a:r>
              <a:rPr lang="fr-FR" sz="2400" dirty="0" err="1" smtClean="0"/>
              <a:t>Tbl</a:t>
            </a:r>
            <a:r>
              <a:rPr lang="fr-FR" sz="2400" dirty="0" smtClean="0"/>
              <a:t> hématologiques (anémie mégaloblastique), neurologiques et digestifs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endParaRPr lang="fr-FR" sz="2800" b="1" dirty="0" smtClean="0"/>
          </a:p>
          <a:p>
            <a:pPr algn="ctr" rtl="0">
              <a:buNone/>
            </a:pPr>
            <a:r>
              <a:rPr lang="fr-FR" sz="2800" b="1" dirty="0" smtClean="0"/>
              <a:t>Indications</a:t>
            </a:r>
            <a:r>
              <a:rPr lang="fr-FR" b="1" dirty="0" smtClean="0"/>
              <a:t> </a:t>
            </a:r>
          </a:p>
          <a:p>
            <a:pPr algn="ctr" rtl="0">
              <a:buNone/>
            </a:pPr>
            <a:r>
              <a:rPr lang="fr-FR" sz="2200" dirty="0" err="1" smtClean="0"/>
              <a:t>Trt</a:t>
            </a:r>
            <a:r>
              <a:rPr lang="fr-FR" sz="2200" dirty="0" smtClean="0"/>
              <a:t> des carences, </a:t>
            </a:r>
            <a:r>
              <a:rPr lang="fr-FR" sz="2200" dirty="0" err="1" smtClean="0"/>
              <a:t>supp</a:t>
            </a:r>
            <a:r>
              <a:rPr lang="fr-FR" sz="2200" dirty="0" smtClean="0"/>
              <a:t>. chez femme enceinte pour </a:t>
            </a:r>
            <a:r>
              <a:rPr lang="fr-FR" sz="2200" dirty="0" smtClean="0">
                <a:latin typeface="Times New Roman"/>
                <a:cs typeface="Times New Roman"/>
              </a:rPr>
              <a:t>↓</a:t>
            </a:r>
            <a:r>
              <a:rPr lang="fr-FR" sz="2200" dirty="0" smtClean="0"/>
              <a:t> risque d’anomalie fœtale</a:t>
            </a:r>
          </a:p>
          <a:p>
            <a:pPr algn="ctr" rtl="0">
              <a:buNone/>
            </a:pPr>
            <a:endParaRPr lang="fr-FR" sz="2200" dirty="0" smtClean="0"/>
          </a:p>
          <a:p>
            <a:pPr algn="ctr" rtl="0">
              <a:buNone/>
            </a:pPr>
            <a:r>
              <a:rPr lang="fr-FR" sz="2200" dirty="0" err="1" smtClean="0"/>
              <a:t>Ac</a:t>
            </a:r>
            <a:r>
              <a:rPr lang="fr-FR" sz="2200" dirty="0" smtClean="0"/>
              <a:t>. </a:t>
            </a:r>
            <a:r>
              <a:rPr lang="fr-FR" sz="2200" dirty="0" err="1" smtClean="0"/>
              <a:t>Folinique</a:t>
            </a:r>
            <a:r>
              <a:rPr lang="fr-FR" sz="2200" dirty="0" smtClean="0"/>
              <a:t> (5-CHO-THF) : prévention toxicité des </a:t>
            </a:r>
            <a:r>
              <a:rPr lang="fr-FR" sz="2200" dirty="0" err="1" smtClean="0"/>
              <a:t>inh</a:t>
            </a:r>
            <a:r>
              <a:rPr lang="fr-FR" sz="2200" dirty="0" smtClean="0"/>
              <a:t>. DHF-réductase (</a:t>
            </a:r>
            <a:r>
              <a:rPr lang="fr-FR" sz="2200" dirty="0" err="1" smtClean="0"/>
              <a:t>méthotréxate</a:t>
            </a:r>
            <a:r>
              <a:rPr lang="fr-FR" sz="2200" dirty="0" smtClean="0"/>
              <a:t>,…)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40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B12 : cobalamines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7715200" cy="4389120"/>
          </a:xfrm>
        </p:spPr>
        <p:txBody>
          <a:bodyPr>
            <a:normAutofit lnSpcReduction="10000"/>
          </a:bodyPr>
          <a:lstStyle/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Famille des cobalamines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Structure ~ hème : Co à la place de Fe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err="1" smtClean="0"/>
              <a:t>Substituants</a:t>
            </a:r>
            <a:r>
              <a:rPr lang="fr-FR" dirty="0" smtClean="0"/>
              <a:t> sur le Co :</a:t>
            </a:r>
          </a:p>
          <a:p>
            <a:pPr lvl="1" algn="l" rtl="0"/>
            <a:r>
              <a:rPr lang="fr-FR" dirty="0" smtClean="0"/>
              <a:t> </a:t>
            </a:r>
            <a:r>
              <a:rPr lang="fr-FR" dirty="0" err="1" smtClean="0"/>
              <a:t>Cyanocobalamine</a:t>
            </a:r>
            <a:r>
              <a:rPr lang="fr-FR" dirty="0" smtClean="0"/>
              <a:t>;</a:t>
            </a:r>
          </a:p>
          <a:p>
            <a:pPr lvl="1" algn="l" rtl="0"/>
            <a:r>
              <a:rPr lang="fr-FR" dirty="0" err="1" smtClean="0"/>
              <a:t>Hydroxocobalamine</a:t>
            </a:r>
            <a:r>
              <a:rPr lang="fr-FR" dirty="0" smtClean="0"/>
              <a:t>;</a:t>
            </a:r>
          </a:p>
          <a:p>
            <a:pPr lvl="1" algn="l" rtl="0"/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Méthylcobalamine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MetCbl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fr-FR" dirty="0" smtClean="0"/>
              <a:t>;</a:t>
            </a:r>
          </a:p>
          <a:p>
            <a:pPr lvl="1" algn="l" rtl="0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5-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déoxyadénosylcobalamine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AdoCbl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fr-FR" dirty="0" smtClean="0"/>
              <a:t> .</a:t>
            </a:r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41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B12 : cobalamines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7715200" cy="4661872"/>
          </a:xfrm>
        </p:spPr>
        <p:txBody>
          <a:bodyPr>
            <a:normAutofit fontScale="92500"/>
          </a:bodyPr>
          <a:lstStyle/>
          <a:p>
            <a:pPr algn="ctr" rtl="0">
              <a:buNone/>
            </a:pPr>
            <a:endParaRPr lang="fr-FR" b="1" dirty="0" smtClean="0"/>
          </a:p>
          <a:p>
            <a:pPr algn="ctr" rtl="0">
              <a:buNone/>
            </a:pPr>
            <a:r>
              <a:rPr lang="fr-FR" sz="3000" b="1" dirty="0" smtClean="0"/>
              <a:t>Mécanisme</a:t>
            </a:r>
            <a:r>
              <a:rPr lang="fr-FR" sz="3000" dirty="0" smtClean="0"/>
              <a:t> 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sz="2400" dirty="0" smtClean="0"/>
              <a:t>Vit B12 : cofacteur des R° de </a:t>
            </a:r>
            <a:r>
              <a:rPr lang="fr-FR" sz="2400" dirty="0" err="1" smtClean="0"/>
              <a:t>transméthylation</a:t>
            </a:r>
            <a:r>
              <a:rPr lang="fr-FR" sz="2400" dirty="0" smtClean="0"/>
              <a:t> et d’isomérisation </a:t>
            </a:r>
          </a:p>
          <a:p>
            <a:pPr algn="ctr" rtl="0">
              <a:buNone/>
            </a:pPr>
            <a:endParaRPr lang="fr-FR" sz="2400" dirty="0" smtClean="0"/>
          </a:p>
          <a:p>
            <a:pPr algn="ctr" rtl="0">
              <a:buNone/>
            </a:pPr>
            <a:r>
              <a:rPr lang="fr-FR" sz="2400" b="1" u="sng" dirty="0" err="1" smtClean="0"/>
              <a:t>AdoCbl</a:t>
            </a:r>
            <a:r>
              <a:rPr lang="fr-FR" sz="2400" b="1" u="sng" dirty="0" smtClean="0"/>
              <a:t> </a:t>
            </a:r>
            <a:r>
              <a:rPr lang="fr-FR" sz="2400" dirty="0" smtClean="0"/>
              <a:t>: </a:t>
            </a:r>
            <a:r>
              <a:rPr lang="fr-FR" sz="2400" dirty="0" err="1" smtClean="0"/>
              <a:t>méthylCoA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 pitchFamily="2" charset="2"/>
              </a:rPr>
              <a:t> cycle de Krebs</a:t>
            </a:r>
          </a:p>
          <a:p>
            <a:pPr algn="ctr" rtl="0">
              <a:buNone/>
            </a:pPr>
            <a:r>
              <a:rPr lang="fr-FR" sz="2400" b="1" u="sng" dirty="0" err="1" smtClean="0">
                <a:sym typeface="Wingdings" pitchFamily="2" charset="2"/>
              </a:rPr>
              <a:t>MetCbl</a:t>
            </a:r>
            <a:r>
              <a:rPr lang="fr-FR" sz="2400" dirty="0" smtClean="0">
                <a:sym typeface="Wingdings" pitchFamily="2" charset="2"/>
              </a:rPr>
              <a:t> : méthionine </a:t>
            </a:r>
            <a:r>
              <a:rPr lang="fr-FR" sz="2400" dirty="0" err="1" smtClean="0">
                <a:sym typeface="Wingdings" pitchFamily="2" charset="2"/>
              </a:rPr>
              <a:t>synthase</a:t>
            </a:r>
            <a:r>
              <a:rPr lang="fr-FR" sz="2400" dirty="0" smtClean="0">
                <a:sym typeface="Wingdings" pitchFamily="2" charset="2"/>
              </a:rPr>
              <a:t>. </a:t>
            </a:r>
            <a:r>
              <a:rPr lang="fr-FR" sz="2400" dirty="0" err="1" smtClean="0">
                <a:sym typeface="Wingdings" pitchFamily="2" charset="2"/>
              </a:rPr>
              <a:t>Homocystéine</a:t>
            </a:r>
            <a:r>
              <a:rPr lang="fr-FR" sz="2400" dirty="0" smtClean="0">
                <a:sym typeface="Wingdings" pitchFamily="2" charset="2"/>
              </a:rPr>
              <a:t>  méthionine ; régénération du THF </a:t>
            </a:r>
          </a:p>
          <a:p>
            <a:pPr algn="ctr" rtl="0">
              <a:buNone/>
            </a:pPr>
            <a:endParaRPr lang="fr-FR" sz="2400" dirty="0" smtClean="0">
              <a:sym typeface="Wingdings" pitchFamily="2" charset="2"/>
            </a:endParaRPr>
          </a:p>
          <a:p>
            <a:pPr algn="ctr" rtl="0">
              <a:buNone/>
            </a:pPr>
            <a:r>
              <a:rPr lang="fr-FR" sz="2400" dirty="0" smtClean="0">
                <a:sym typeface="Wingdings" pitchFamily="2" charset="2"/>
              </a:rPr>
              <a:t> hématopoïèse, intégrité nerveuse et </a:t>
            </a:r>
            <a:r>
              <a:rPr lang="fr-FR" sz="2400" dirty="0" err="1" smtClean="0">
                <a:sym typeface="Wingdings" pitchFamily="2" charset="2"/>
              </a:rPr>
              <a:t>cutanéo</a:t>
            </a:r>
            <a:r>
              <a:rPr lang="fr-FR" sz="2400" dirty="0" smtClean="0">
                <a:sym typeface="Wingdings" pitchFamily="2" charset="2"/>
              </a:rPr>
              <a:t>-muqueuse  </a:t>
            </a:r>
            <a:endParaRPr lang="ar-DZ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42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B12 : cobalamines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7715200" cy="4389120"/>
          </a:xfrm>
        </p:spPr>
        <p:txBody>
          <a:bodyPr/>
          <a:lstStyle/>
          <a:p>
            <a:pPr algn="ctr" rtl="0">
              <a:buNone/>
            </a:pPr>
            <a:endParaRPr lang="fr-FR" b="1" dirty="0" smtClean="0"/>
          </a:p>
          <a:p>
            <a:pPr algn="ctr" rtl="0">
              <a:buNone/>
            </a:pPr>
            <a:r>
              <a:rPr lang="fr-FR" b="1" dirty="0" smtClean="0"/>
              <a:t>Carence </a:t>
            </a:r>
            <a:endParaRPr lang="fr-FR" dirty="0" smtClean="0"/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sz="2400" dirty="0" smtClean="0"/>
              <a:t>Anémie mégaloblastique, neuropathie sensitive, glossite</a:t>
            </a:r>
          </a:p>
          <a:p>
            <a:pPr algn="ctr" rtl="0">
              <a:buNone/>
            </a:pPr>
            <a:endParaRPr lang="fr-FR" sz="2400" dirty="0" smtClean="0"/>
          </a:p>
          <a:p>
            <a:pPr algn="ctr" rtl="0">
              <a:buNone/>
            </a:pPr>
            <a:r>
              <a:rPr lang="fr-FR" b="1" dirty="0" smtClean="0"/>
              <a:t>Indications :</a:t>
            </a:r>
          </a:p>
          <a:p>
            <a:pPr algn="ctr" rtl="0">
              <a:buNone/>
            </a:pPr>
            <a:r>
              <a:rPr lang="fr-FR" sz="2400" dirty="0" err="1" smtClean="0"/>
              <a:t>Trt</a:t>
            </a:r>
            <a:r>
              <a:rPr lang="fr-FR" sz="2400" dirty="0" smtClean="0"/>
              <a:t> des carences</a:t>
            </a:r>
          </a:p>
          <a:p>
            <a:pPr algn="ctr" rtl="0">
              <a:buNone/>
            </a:pPr>
            <a:r>
              <a:rPr lang="fr-FR" sz="2400" dirty="0" err="1" smtClean="0"/>
              <a:t>OHCbl</a:t>
            </a:r>
            <a:r>
              <a:rPr lang="fr-FR" sz="2400" dirty="0" smtClean="0"/>
              <a:t> : </a:t>
            </a:r>
            <a:r>
              <a:rPr lang="fr-FR" sz="2400" dirty="0" err="1" smtClean="0"/>
              <a:t>trt</a:t>
            </a:r>
            <a:r>
              <a:rPr lang="fr-FR" sz="2400" dirty="0" smtClean="0"/>
              <a:t> des sciatiques, intoxication au CN à forte dose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43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C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3898776" cy="4389120"/>
          </a:xfrm>
        </p:spPr>
        <p:txBody>
          <a:bodyPr/>
          <a:lstStyle/>
          <a:p>
            <a:pPr algn="l" rtl="0"/>
            <a:r>
              <a:rPr lang="fr-FR" dirty="0" smtClean="0"/>
              <a:t>= </a:t>
            </a:r>
            <a:r>
              <a:rPr lang="fr-FR" dirty="0" err="1" smtClean="0"/>
              <a:t>Ac</a:t>
            </a:r>
            <a:r>
              <a:rPr lang="fr-FR" dirty="0" smtClean="0"/>
              <a:t> ascorbique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Source exogène (agrumes ++)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err="1" smtClean="0"/>
              <a:t>Gpt</a:t>
            </a:r>
            <a:r>
              <a:rPr lang="fr-FR" dirty="0" smtClean="0"/>
              <a:t> </a:t>
            </a:r>
            <a:r>
              <a:rPr lang="fr-FR" dirty="0" err="1" smtClean="0"/>
              <a:t>ène</a:t>
            </a:r>
            <a:r>
              <a:rPr lang="fr-FR" dirty="0" smtClean="0"/>
              <a:t>-diol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err="1" smtClean="0">
                <a:sym typeface="Wingdings" pitchFamily="2" charset="2"/>
              </a:rPr>
              <a:t>pptés</a:t>
            </a:r>
            <a:r>
              <a:rPr lang="fr-FR" dirty="0" smtClean="0">
                <a:sym typeface="Wingdings" pitchFamily="2" charset="2"/>
              </a:rPr>
              <a:t> réductrices </a:t>
            </a:r>
            <a:endParaRPr lang="fr-FR" dirty="0" smtClean="0"/>
          </a:p>
          <a:p>
            <a:pPr algn="l" rtl="0"/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44</a:t>
            </a:fld>
            <a:endParaRPr lang="ar-DZ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lum contrast="30000"/>
          </a:blip>
          <a:srcRect l="36169" t="39730" r="36743" b="20338"/>
          <a:stretch>
            <a:fillRect/>
          </a:stretch>
        </p:blipFill>
        <p:spPr bwMode="auto">
          <a:xfrm>
            <a:off x="4216896" y="2313708"/>
            <a:ext cx="4171528" cy="32755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5076056" y="3789040"/>
            <a:ext cx="165618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C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2429624"/>
          </a:xfrm>
        </p:spPr>
        <p:txBody>
          <a:bodyPr/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Mécanisme 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sz="2400" b="1" u="sng" dirty="0" smtClean="0"/>
              <a:t>Cofacteur des oxygénases </a:t>
            </a:r>
            <a:r>
              <a:rPr lang="fr-FR" sz="2400" b="1" u="sng" dirty="0" smtClean="0">
                <a:sym typeface="Wingdings" pitchFamily="2" charset="2"/>
              </a:rPr>
              <a:t>(R° d’hydroxylation)</a:t>
            </a:r>
          </a:p>
          <a:p>
            <a:pPr algn="ctr" rtl="0">
              <a:buNone/>
            </a:pPr>
            <a:r>
              <a:rPr lang="fr-FR" sz="2400" dirty="0" smtClean="0">
                <a:sym typeface="Wingdings" pitchFamily="2" charset="2"/>
              </a:rPr>
              <a:t>Réduction des Fe3+, Cu2+ des </a:t>
            </a:r>
            <a:r>
              <a:rPr lang="fr-FR" sz="2400" dirty="0" err="1" smtClean="0">
                <a:sym typeface="Wingdings" pitchFamily="2" charset="2"/>
              </a:rPr>
              <a:t>enz</a:t>
            </a:r>
            <a:r>
              <a:rPr lang="fr-FR" sz="2400" dirty="0" smtClean="0">
                <a:sym typeface="Wingdings" pitchFamily="2" charset="2"/>
              </a:rPr>
              <a:t> (actifs à l’état réduit) </a:t>
            </a:r>
            <a:endParaRPr lang="ar-DZ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45</a:t>
            </a:fld>
            <a:endParaRPr lang="ar-DZ"/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lum contrast="40000"/>
          </a:blip>
          <a:srcRect l="39709" t="57260" r="12887" b="16438"/>
          <a:stretch>
            <a:fillRect/>
          </a:stretch>
        </p:blipFill>
        <p:spPr bwMode="auto">
          <a:xfrm>
            <a:off x="1691681" y="4581128"/>
            <a:ext cx="6120680" cy="20162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C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2645648"/>
          </a:xfrm>
        </p:spPr>
        <p:txBody>
          <a:bodyPr>
            <a:normAutofit lnSpcReduction="10000"/>
          </a:bodyPr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Mécanisme 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sz="2400" b="1" u="sng" dirty="0" smtClean="0">
                <a:sym typeface="Wingdings" pitchFamily="2" charset="2"/>
              </a:rPr>
              <a:t>Antioxydant </a:t>
            </a:r>
          </a:p>
          <a:p>
            <a:pPr algn="ctr" rtl="0">
              <a:buNone/>
            </a:pPr>
            <a:r>
              <a:rPr lang="fr-FR" sz="2400" dirty="0" smtClean="0">
                <a:sym typeface="Wingdings" pitchFamily="2" charset="2"/>
              </a:rPr>
              <a:t>Fixation de radical libre réactif  radical </a:t>
            </a:r>
            <a:r>
              <a:rPr lang="fr-FR" sz="2400" dirty="0" err="1" smtClean="0">
                <a:sym typeface="Wingdings" pitchFamily="2" charset="2"/>
              </a:rPr>
              <a:t>monodéhydroascorbate</a:t>
            </a:r>
            <a:r>
              <a:rPr lang="fr-FR" sz="2400" dirty="0" smtClean="0">
                <a:sym typeface="Wingdings" pitchFamily="2" charset="2"/>
              </a:rPr>
              <a:t> moins actif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46</a:t>
            </a:fld>
            <a:endParaRPr lang="ar-DZ"/>
          </a:p>
        </p:txBody>
      </p:sp>
      <p:sp>
        <p:nvSpPr>
          <p:cNvPr id="6" name="Rectangle à coins arrondis 5"/>
          <p:cNvSpPr/>
          <p:nvPr/>
        </p:nvSpPr>
        <p:spPr>
          <a:xfrm>
            <a:off x="755576" y="4797152"/>
            <a:ext cx="7560840" cy="17281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buFont typeface="Wingdings"/>
              <a:buChar char="à"/>
            </a:pPr>
            <a:r>
              <a:rPr lang="fr-FR" sz="2000" dirty="0" smtClean="0">
                <a:sym typeface="Wingdings" pitchFamily="2" charset="2"/>
              </a:rPr>
              <a:t>Synthèse : collagène, h. stéroïdes, neurotransmetteurs…</a:t>
            </a:r>
          </a:p>
          <a:p>
            <a:pPr algn="ctr" rtl="0">
              <a:buFont typeface="Wingdings"/>
              <a:buChar char="à"/>
            </a:pPr>
            <a:r>
              <a:rPr lang="fr-FR" sz="2000" dirty="0" smtClean="0"/>
              <a:t>Renforce le système immunitaire, protège les gencives;</a:t>
            </a:r>
          </a:p>
          <a:p>
            <a:pPr algn="ctr" rtl="0">
              <a:buFont typeface="Wingdings"/>
              <a:buChar char="à"/>
            </a:pPr>
            <a:r>
              <a:rPr lang="fr-FR" sz="2000" dirty="0" smtClean="0"/>
              <a:t>Régénère la Vit E, favorise l’abs. </a:t>
            </a:r>
            <a:r>
              <a:rPr lang="fr-FR" sz="2000" dirty="0"/>
              <a:t>d</a:t>
            </a:r>
            <a:r>
              <a:rPr lang="fr-FR" sz="2000" dirty="0" smtClean="0"/>
              <a:t>u Fer </a:t>
            </a:r>
          </a:p>
          <a:p>
            <a:pPr algn="ctr" rtl="0">
              <a:buFont typeface="Wingdings"/>
              <a:buChar char="à"/>
            </a:pPr>
            <a:r>
              <a:rPr lang="fr-FR" sz="2000" dirty="0" smtClean="0"/>
              <a:t>Réduit la </a:t>
            </a:r>
            <a:r>
              <a:rPr lang="fr-FR" sz="2000" dirty="0" err="1" smtClean="0"/>
              <a:t>MétHb</a:t>
            </a:r>
            <a:r>
              <a:rPr lang="fr-FR" sz="2000" dirty="0" smtClean="0"/>
              <a:t> en </a:t>
            </a:r>
            <a:r>
              <a:rPr lang="fr-FR" sz="2000" dirty="0" err="1" smtClean="0"/>
              <a:t>Hb</a:t>
            </a:r>
            <a:endParaRPr lang="ar-D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C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445848"/>
          </a:xfrm>
        </p:spPr>
        <p:txBody>
          <a:bodyPr/>
          <a:lstStyle/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b="1" dirty="0" smtClean="0"/>
              <a:t>Carence  </a:t>
            </a:r>
          </a:p>
          <a:p>
            <a:pPr algn="ctr" rtl="0">
              <a:buNone/>
            </a:pPr>
            <a:r>
              <a:rPr lang="fr-FR" sz="2400" dirty="0" smtClean="0"/>
              <a:t> scorbut : dégradation des tissus gingival, dentaire, osseux, cutané</a:t>
            </a:r>
          </a:p>
          <a:p>
            <a:pPr algn="ctr" rtl="0">
              <a:buNone/>
            </a:pPr>
            <a:endParaRPr lang="fr-FR" sz="2400" dirty="0" smtClean="0"/>
          </a:p>
          <a:p>
            <a:pPr algn="ctr" rtl="0">
              <a:buNone/>
            </a:pPr>
            <a:endParaRPr lang="fr-FR" sz="2400" dirty="0" smtClean="0"/>
          </a:p>
          <a:p>
            <a:pPr algn="ctr" rtl="0">
              <a:buNone/>
            </a:pPr>
            <a:r>
              <a:rPr lang="fr-FR" b="1" dirty="0" smtClean="0"/>
              <a:t>Indications : </a:t>
            </a:r>
          </a:p>
          <a:p>
            <a:pPr algn="ctr" rtl="0">
              <a:buNone/>
            </a:pPr>
            <a:r>
              <a:rPr lang="fr-FR" sz="2400" dirty="0" err="1" smtClean="0"/>
              <a:t>Trt</a:t>
            </a:r>
            <a:r>
              <a:rPr lang="fr-FR" sz="2400" dirty="0" smtClean="0"/>
              <a:t> curatif et préventif des carences</a:t>
            </a:r>
          </a:p>
          <a:p>
            <a:pPr algn="ctr" rtl="0">
              <a:buNone/>
            </a:pPr>
            <a:r>
              <a:rPr lang="fr-FR" sz="2400" dirty="0" smtClean="0"/>
              <a:t>Stimulant des défenses (infections virales)</a:t>
            </a:r>
            <a:endParaRPr lang="ar-DZ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47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Généralités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09544"/>
          </a:xfrm>
        </p:spPr>
        <p:txBody>
          <a:bodyPr/>
          <a:lstStyle/>
          <a:p>
            <a:pPr algn="ctr" rtl="0">
              <a:buNone/>
            </a:pPr>
            <a:r>
              <a:rPr lang="fr-FR" b="1" dirty="0" smtClean="0"/>
              <a:t>Classification</a:t>
            </a:r>
            <a:r>
              <a:rPr lang="fr-FR" dirty="0" smtClean="0"/>
              <a:t> 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Mécanisme d’action  </a:t>
            </a:r>
            <a:endParaRPr lang="ar-DZ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67544" y="4493344"/>
          <a:ext cx="8064896" cy="153435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619956"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Transfert</a:t>
                      </a:r>
                      <a:r>
                        <a:rPr lang="fr-FR" baseline="0" dirty="0" smtClean="0"/>
                        <a:t> d’électrons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Réactions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enz</a:t>
                      </a:r>
                      <a:r>
                        <a:rPr lang="fr-FR" baseline="0" dirty="0" smtClean="0"/>
                        <a:t>. : transfert de </a:t>
                      </a:r>
                      <a:r>
                        <a:rPr lang="fr-FR" baseline="0" dirty="0" err="1" smtClean="0"/>
                        <a:t>gpt</a:t>
                      </a:r>
                      <a:r>
                        <a:rPr lang="fr-FR" baseline="0" dirty="0" smtClean="0"/>
                        <a:t> 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Action</a:t>
                      </a:r>
                      <a:r>
                        <a:rPr lang="fr-FR" baseline="0" dirty="0" smtClean="0"/>
                        <a:t> anti-oxydante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Action nucléaire sur la transcription</a:t>
                      </a:r>
                      <a:endParaRPr lang="ar-DZ" dirty="0"/>
                    </a:p>
                  </a:txBody>
                  <a:tcPr/>
                </a:tc>
              </a:tr>
              <a:tr h="619956"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Vit B2;</a:t>
                      </a:r>
                      <a:r>
                        <a:rPr lang="fr-FR" baseline="0" dirty="0" smtClean="0"/>
                        <a:t> B3; C; K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Vit B1; B6; B9; B12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Vit E</a:t>
                      </a:r>
                      <a:endParaRPr lang="ar-D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Vit A; D</a:t>
                      </a:r>
                      <a:endParaRPr lang="ar-D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5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Généralités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141592"/>
          </a:xfrm>
        </p:spPr>
        <p:txBody>
          <a:bodyPr/>
          <a:lstStyle/>
          <a:p>
            <a:pPr algn="ctr" rtl="0">
              <a:buNone/>
            </a:pPr>
            <a:r>
              <a:rPr lang="fr-FR" b="1" dirty="0" smtClean="0"/>
              <a:t>Carences </a:t>
            </a:r>
          </a:p>
          <a:p>
            <a:pPr algn="ctr" rtl="0">
              <a:buNone/>
            </a:pPr>
            <a:endParaRPr lang="fr-FR" sz="2400" dirty="0" smtClean="0"/>
          </a:p>
          <a:p>
            <a:pPr algn="ctr" rtl="0">
              <a:buNone/>
            </a:pPr>
            <a:r>
              <a:rPr lang="fr-FR" sz="2400" dirty="0" smtClean="0"/>
              <a:t>Vitamines : </a:t>
            </a:r>
            <a:r>
              <a:rPr lang="fr-FR" sz="2400" dirty="0" err="1" smtClean="0"/>
              <a:t>imp</a:t>
            </a:r>
            <a:r>
              <a:rPr lang="fr-FR" sz="2400" dirty="0" smtClean="0"/>
              <a:t> </a:t>
            </a:r>
            <a:r>
              <a:rPr lang="fr-FR" sz="2400" dirty="0" err="1" smtClean="0"/>
              <a:t>pr</a:t>
            </a:r>
            <a:r>
              <a:rPr lang="fr-FR" sz="2400" dirty="0" smtClean="0"/>
              <a:t> différentes fonctions</a:t>
            </a:r>
          </a:p>
          <a:p>
            <a:pPr algn="ctr" rtl="0">
              <a:buNone/>
            </a:pPr>
            <a:r>
              <a:rPr lang="fr-FR" sz="2400" dirty="0" smtClean="0">
                <a:sym typeface="Wingdings" pitchFamily="2" charset="2"/>
              </a:rPr>
              <a:t>Déficit anomalies </a:t>
            </a:r>
            <a:r>
              <a:rPr lang="fr-FR" sz="2400" dirty="0" smtClean="0"/>
              <a:t>  </a:t>
            </a:r>
            <a:endParaRPr lang="ar-DZ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95536" y="4221088"/>
            <a:ext cx="2736304" cy="24482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fr-FR" sz="2400" dirty="0" smtClean="0"/>
              <a:t>Carence d’apport</a:t>
            </a:r>
          </a:p>
          <a:p>
            <a:pPr algn="ctr" rtl="0"/>
            <a:endParaRPr lang="fr-FR" dirty="0" smtClean="0"/>
          </a:p>
          <a:p>
            <a:pPr algn="ctr" rtl="0"/>
            <a:endParaRPr lang="fr-FR" dirty="0"/>
          </a:p>
          <a:p>
            <a:pPr algn="ctr" rtl="0"/>
            <a:endParaRPr lang="fr-FR" dirty="0" smtClean="0"/>
          </a:p>
          <a:p>
            <a:pPr algn="ctr" rtl="0"/>
            <a:endParaRPr lang="fr-FR" dirty="0" smtClean="0"/>
          </a:p>
          <a:p>
            <a:pPr algn="ctr" rtl="0"/>
            <a:r>
              <a:rPr lang="fr-FR" dirty="0" smtClean="0"/>
              <a:t>Alim. Insuffisante ou mal équilibrée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75856" y="4221088"/>
            <a:ext cx="2736304" cy="24482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fr-FR" sz="2400" dirty="0" smtClean="0"/>
              <a:t>Carence d’absorption</a:t>
            </a:r>
          </a:p>
          <a:p>
            <a:pPr algn="ctr" rtl="0"/>
            <a:endParaRPr lang="fr-FR" sz="2400" dirty="0"/>
          </a:p>
          <a:p>
            <a:pPr algn="ctr" rtl="0"/>
            <a:endParaRPr lang="fr-FR" sz="2400" dirty="0" smtClean="0"/>
          </a:p>
          <a:p>
            <a:pPr algn="ctr" rtl="0"/>
            <a:r>
              <a:rPr lang="fr-FR" dirty="0" smtClean="0"/>
              <a:t>Apport suffisant, malabsorption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156176" y="4221088"/>
            <a:ext cx="2736304" cy="24482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endParaRPr lang="fr-FR" sz="2400" dirty="0" smtClean="0"/>
          </a:p>
          <a:p>
            <a:pPr algn="ctr" rtl="0"/>
            <a:r>
              <a:rPr lang="fr-FR" sz="2400" dirty="0" smtClean="0"/>
              <a:t>Carence par besoins majorés</a:t>
            </a:r>
          </a:p>
          <a:p>
            <a:pPr algn="ctr" rtl="0"/>
            <a:endParaRPr lang="fr-FR" sz="2400" dirty="0"/>
          </a:p>
          <a:p>
            <a:pPr algn="ctr" rtl="0"/>
            <a:r>
              <a:rPr lang="fr-FR" sz="2400" dirty="0" smtClean="0"/>
              <a:t> </a:t>
            </a:r>
          </a:p>
          <a:p>
            <a:pPr algn="ctr" rtl="0"/>
            <a:r>
              <a:rPr lang="fr-FR" dirty="0" smtClean="0"/>
              <a:t>Apport </a:t>
            </a:r>
            <a:r>
              <a:rPr lang="fr-FR" dirty="0" err="1" smtClean="0"/>
              <a:t>nl</a:t>
            </a:r>
            <a:r>
              <a:rPr lang="fr-FR" dirty="0" smtClean="0"/>
              <a:t> </a:t>
            </a:r>
            <a:r>
              <a:rPr lang="fr-FR" dirty="0" err="1" smtClean="0"/>
              <a:t>insuff</a:t>
            </a:r>
            <a:r>
              <a:rPr lang="fr-FR" dirty="0" smtClean="0"/>
              <a:t> : grossesse; allait; </a:t>
            </a:r>
            <a:r>
              <a:rPr lang="fr-FR" dirty="0" err="1" smtClean="0"/>
              <a:t>croiss</a:t>
            </a:r>
            <a:r>
              <a:rPr lang="fr-FR" dirty="0" smtClean="0"/>
              <a:t>; infect; </a:t>
            </a:r>
            <a:r>
              <a:rPr lang="fr-FR" dirty="0" err="1" smtClean="0"/>
              <a:t>med</a:t>
            </a:r>
            <a:r>
              <a:rPr lang="fr-FR" dirty="0" smtClean="0"/>
              <a:t>; alcool </a:t>
            </a:r>
            <a:endParaRPr lang="fr-FR" dirty="0"/>
          </a:p>
          <a:p>
            <a:pPr algn="ctr" rtl="0"/>
            <a:endParaRPr lang="fr-FR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6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r-FR" dirty="0" smtClean="0"/>
              <a:t>Vitamines liposolubles </a:t>
            </a:r>
            <a:endParaRPr lang="ar-DZ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fr-FR" dirty="0" smtClean="0"/>
              <a:t>Vitamines A, D, E et K</a:t>
            </a:r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7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A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2962672" cy="438912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fr-FR" b="1" dirty="0" smtClean="0"/>
              <a:t>Rétinol</a:t>
            </a:r>
            <a:r>
              <a:rPr lang="fr-FR" dirty="0" smtClean="0"/>
              <a:t> (Vit préformé) : alim. d’origine animal (foie++)</a:t>
            </a:r>
          </a:p>
          <a:p>
            <a:pPr algn="l" rtl="0"/>
            <a:r>
              <a:rPr lang="el-GR" b="1" dirty="0" smtClean="0">
                <a:latin typeface="Times New Roman"/>
                <a:cs typeface="Times New Roman"/>
              </a:rPr>
              <a:t>β</a:t>
            </a:r>
            <a:r>
              <a:rPr lang="fr-FR" b="1" dirty="0" smtClean="0"/>
              <a:t>-carotène </a:t>
            </a:r>
            <a:r>
              <a:rPr lang="fr-FR" dirty="0" smtClean="0"/>
              <a:t>(</a:t>
            </a:r>
            <a:r>
              <a:rPr lang="fr-FR" dirty="0" err="1" smtClean="0"/>
              <a:t>proVit</a:t>
            </a:r>
            <a:r>
              <a:rPr lang="fr-FR" dirty="0" smtClean="0"/>
              <a:t>) : origine végétale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Organisme : rétinol; rétinal; </a:t>
            </a:r>
            <a:r>
              <a:rPr lang="fr-FR" dirty="0" err="1" smtClean="0"/>
              <a:t>ac</a:t>
            </a:r>
            <a:r>
              <a:rPr lang="fr-FR" dirty="0" smtClean="0"/>
              <a:t>. rétinoïque; </a:t>
            </a:r>
            <a:r>
              <a:rPr lang="fr-FR" dirty="0" err="1" smtClean="0"/>
              <a:t>rétinylphosphate</a:t>
            </a:r>
            <a:r>
              <a:rPr lang="fr-FR" dirty="0" smtClean="0"/>
              <a:t>  </a:t>
            </a:r>
            <a:endParaRPr lang="ar-DZ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lum contrast="40000"/>
          </a:blip>
          <a:srcRect l="41825" t="14247" r="28779" b="67123"/>
          <a:stretch>
            <a:fillRect/>
          </a:stretch>
        </p:blipFill>
        <p:spPr bwMode="auto">
          <a:xfrm>
            <a:off x="3923928" y="2348880"/>
            <a:ext cx="4248472" cy="19442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7524328" y="3501008"/>
            <a:ext cx="0" cy="1800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04248" y="5301208"/>
            <a:ext cx="15121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dirty="0" smtClean="0"/>
              <a:t>Oxydation en dérivés actifs</a:t>
            </a:r>
            <a:endParaRPr lang="ar-DZ" dirty="0"/>
          </a:p>
        </p:txBody>
      </p:sp>
      <p:sp>
        <p:nvSpPr>
          <p:cNvPr id="11" name="Ellipse 10"/>
          <p:cNvSpPr/>
          <p:nvPr/>
        </p:nvSpPr>
        <p:spPr>
          <a:xfrm>
            <a:off x="7308304" y="3068960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8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dirty="0" smtClean="0"/>
              <a:t>Vitamine A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pPr algn="ctr" rtl="0">
              <a:buNone/>
            </a:pPr>
            <a:endParaRPr lang="fr-FR" b="1" dirty="0" smtClean="0"/>
          </a:p>
          <a:p>
            <a:pPr algn="ctr" rtl="0">
              <a:buNone/>
            </a:pPr>
            <a:r>
              <a:rPr lang="fr-FR" b="1" dirty="0" smtClean="0"/>
              <a:t>Mécanisme 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sz="2400" b="1" u="sng" dirty="0" err="1" smtClean="0"/>
              <a:t>Ac</a:t>
            </a:r>
            <a:r>
              <a:rPr lang="fr-FR" sz="2400" b="1" u="sng" dirty="0" smtClean="0"/>
              <a:t>. Rétinoïque : différenciation cellulaire </a:t>
            </a:r>
          </a:p>
          <a:p>
            <a:pPr algn="ctr" rtl="0">
              <a:buNone/>
            </a:pPr>
            <a:r>
              <a:rPr lang="fr-FR" sz="2400" dirty="0" err="1" smtClean="0"/>
              <a:t>Récept</a:t>
            </a:r>
            <a:r>
              <a:rPr lang="fr-FR" sz="2400" dirty="0" smtClean="0"/>
              <a:t>. </a:t>
            </a:r>
            <a:r>
              <a:rPr lang="fr-FR" sz="2400" dirty="0" err="1" smtClean="0"/>
              <a:t>Nuclé</a:t>
            </a:r>
            <a:r>
              <a:rPr lang="fr-FR" sz="2400" dirty="0" smtClean="0"/>
              <a:t> </a:t>
            </a:r>
            <a:r>
              <a:rPr lang="fr-FR" sz="2400" dirty="0" err="1" smtClean="0"/>
              <a:t>sp</a:t>
            </a:r>
            <a:r>
              <a:rPr lang="fr-FR" sz="2400" dirty="0" smtClean="0"/>
              <a:t> (RAR/RXR) </a:t>
            </a:r>
          </a:p>
          <a:p>
            <a:pPr algn="ctr" rtl="0">
              <a:buNone/>
            </a:pPr>
            <a:r>
              <a:rPr lang="fr-FR" sz="2400" dirty="0" smtClean="0"/>
              <a:t>Affinité : conformation </a:t>
            </a:r>
            <a:r>
              <a:rPr lang="fr-FR" sz="2400" dirty="0" err="1" smtClean="0"/>
              <a:t>trans</a:t>
            </a:r>
            <a:r>
              <a:rPr lang="fr-FR" sz="2400" dirty="0" smtClean="0"/>
              <a:t> ou cis</a:t>
            </a:r>
          </a:p>
          <a:p>
            <a:pPr algn="ctr" rtl="0">
              <a:buNone/>
            </a:pPr>
            <a:r>
              <a:rPr lang="fr-FR" sz="2400" dirty="0" smtClean="0"/>
              <a:t>=&gt; Régulation de la transcription génique</a:t>
            </a:r>
          </a:p>
          <a:p>
            <a:pPr algn="ctr" rtl="0">
              <a:buNone/>
            </a:pPr>
            <a:endParaRPr lang="fr-FR" dirty="0" smtClean="0"/>
          </a:p>
          <a:p>
            <a:pPr algn="ctr" rtl="0">
              <a:buNone/>
            </a:pPr>
            <a:r>
              <a:rPr lang="fr-FR" sz="2400" b="1" u="sng" dirty="0" smtClean="0"/>
              <a:t>Rétinal : vision</a:t>
            </a:r>
          </a:p>
          <a:p>
            <a:pPr algn="ctr" rtl="0">
              <a:buNone/>
            </a:pPr>
            <a:r>
              <a:rPr lang="fr-FR" sz="2400" dirty="0" smtClean="0"/>
              <a:t>Liai.  aux </a:t>
            </a:r>
            <a:r>
              <a:rPr lang="fr-FR" sz="2400" dirty="0" err="1" smtClean="0"/>
              <a:t>prot</a:t>
            </a:r>
            <a:r>
              <a:rPr lang="fr-FR" sz="2400" dirty="0" smtClean="0"/>
              <a:t>. Rétiniennes </a:t>
            </a:r>
            <a:r>
              <a:rPr lang="fr-FR" sz="2400" dirty="0" smtClean="0">
                <a:sym typeface="Wingdings" pitchFamily="2" charset="2"/>
              </a:rPr>
              <a:t> pigments rétiniens : vision crépusculaire, des formes et des couleurs</a:t>
            </a:r>
            <a:endParaRPr lang="ar-DZ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C39A-39FE-4341-B487-EEF6B80507E7}" type="slidenum">
              <a:rPr lang="ar-DZ" smtClean="0"/>
              <a:pPr/>
              <a:t>9</a:t>
            </a:fld>
            <a:endParaRPr lang="ar-D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1059</TotalTime>
  <Words>1596</Words>
  <Application>Microsoft Office PowerPoint</Application>
  <PresentationFormat>Affichage à l'écran (4:3)</PresentationFormat>
  <Paragraphs>480</Paragraphs>
  <Slides>47</Slides>
  <Notes>47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Débit</vt:lpstr>
      <vt:lpstr>Plan </vt:lpstr>
      <vt:lpstr>Généralités </vt:lpstr>
      <vt:lpstr>Généralités </vt:lpstr>
      <vt:lpstr>Généralités </vt:lpstr>
      <vt:lpstr>Généralités </vt:lpstr>
      <vt:lpstr>Généralités </vt:lpstr>
      <vt:lpstr>Vitamines liposolubles </vt:lpstr>
      <vt:lpstr>Vitamine A</vt:lpstr>
      <vt:lpstr>Vitamine A</vt:lpstr>
      <vt:lpstr>Vitamine A</vt:lpstr>
      <vt:lpstr>Vitamine A</vt:lpstr>
      <vt:lpstr>Vitamine A</vt:lpstr>
      <vt:lpstr>Vitamine D</vt:lpstr>
      <vt:lpstr>Vitamine D</vt:lpstr>
      <vt:lpstr>Vitamine D</vt:lpstr>
      <vt:lpstr>Vitamine D</vt:lpstr>
      <vt:lpstr>Vitamine E</vt:lpstr>
      <vt:lpstr>Vitamine E</vt:lpstr>
      <vt:lpstr>Vitamine E</vt:lpstr>
      <vt:lpstr>Vitamines hydrosolubles </vt:lpstr>
      <vt:lpstr>Vitamine B1 : thiamine</vt:lpstr>
      <vt:lpstr>Vitamine B1 : thiamine </vt:lpstr>
      <vt:lpstr>Vitamine B1 : thiamine </vt:lpstr>
      <vt:lpstr>Vitamine B2 : riboflavine </vt:lpstr>
      <vt:lpstr>Vitamine B2 : riboflavine </vt:lpstr>
      <vt:lpstr>Vitamine B2 : riboflavine </vt:lpstr>
      <vt:lpstr>Vitamine B3 : niacine </vt:lpstr>
      <vt:lpstr>Vitamine B3 : niacine </vt:lpstr>
      <vt:lpstr>Vitamine B3 : niacine </vt:lpstr>
      <vt:lpstr>Vitamine B3 : niacine </vt:lpstr>
      <vt:lpstr>Vitamine B5 : ac. pantothénique</vt:lpstr>
      <vt:lpstr>Vitamine B6 : pyridoxine</vt:lpstr>
      <vt:lpstr>Vitamine B6 : pyridoxine</vt:lpstr>
      <vt:lpstr>Vitamine B6 : pyridoxine</vt:lpstr>
      <vt:lpstr>Vitamine B8 : biotine </vt:lpstr>
      <vt:lpstr>Vitamine B8 : biotine </vt:lpstr>
      <vt:lpstr>Vitamine B8 : biotine </vt:lpstr>
      <vt:lpstr>Vitamine B9 : ac. folique</vt:lpstr>
      <vt:lpstr>Vitamine B9 : ac. folique</vt:lpstr>
      <vt:lpstr>Vitamine B9 : ac. folique</vt:lpstr>
      <vt:lpstr>Vitamine B12 : cobalamines</vt:lpstr>
      <vt:lpstr>Vitamine B12 : cobalamines</vt:lpstr>
      <vt:lpstr>Vitamine B12 : cobalamines</vt:lpstr>
      <vt:lpstr>Vitamine C</vt:lpstr>
      <vt:lpstr>Vitamine C</vt:lpstr>
      <vt:lpstr>Vitamine C</vt:lpstr>
      <vt:lpstr>Vitamine C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vitamines</dc:title>
  <dc:creator>myoumi</dc:creator>
  <cp:lastModifiedBy>ufas</cp:lastModifiedBy>
  <cp:revision>47</cp:revision>
  <dcterms:created xsi:type="dcterms:W3CDTF">2012-02-27T16:25:33Z</dcterms:created>
  <dcterms:modified xsi:type="dcterms:W3CDTF">2015-04-27T10:01:02Z</dcterms:modified>
</cp:coreProperties>
</file>