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91" r:id="rId30"/>
    <p:sldId id="284" r:id="rId31"/>
    <p:sldId id="285" r:id="rId32"/>
    <p:sldId id="292" r:id="rId33"/>
    <p:sldId id="286" r:id="rId34"/>
    <p:sldId id="287" r:id="rId35"/>
    <p:sldId id="288" r:id="rId36"/>
    <p:sldId id="290" r:id="rId3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12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9F4E32-3975-4025-BA02-85373B0BF60D}" type="datetimeFigureOut">
              <a:rPr lang="fr-FR" smtClean="0"/>
              <a:t>20/01/2015</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E1979A-D9CC-4D78-BA6A-8E8D27E13057}" type="slidenum">
              <a:rPr lang="fr-FR" smtClean="0"/>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Nucléoside: </a:t>
            </a:r>
            <a:r>
              <a:rPr lang="fr-FR" dirty="0" smtClean="0"/>
              <a:t>base azotée liée à un ribose,</a:t>
            </a:r>
            <a:r>
              <a:rPr lang="fr-FR" baseline="0" dirty="0" smtClean="0"/>
              <a:t> adénosine: adénine liée à un ribose, guanosine (guanine), uridine (uracile), cytidine (cytosine), </a:t>
            </a:r>
            <a:r>
              <a:rPr lang="fr-FR" sz="1200" b="0" i="0" u="none" kern="1200" dirty="0" smtClean="0">
                <a:solidFill>
                  <a:schemeClr val="tx1"/>
                </a:solidFill>
                <a:latin typeface="+mn-lt"/>
                <a:ea typeface="+mn-ea"/>
                <a:cs typeface="+mn-cs"/>
              </a:rPr>
              <a:t>Ribothymidine (thymine) </a:t>
            </a:r>
            <a:endParaRPr lang="fr-FR" u="none"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4</a:t>
            </a:fld>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Lipodystrophie: </a:t>
            </a:r>
            <a:r>
              <a:rPr lang="fr-FR" sz="1200" b="0" i="0" kern="1200" dirty="0" smtClean="0">
                <a:solidFill>
                  <a:schemeClr val="tx1"/>
                </a:solidFill>
                <a:latin typeface="+mn-lt"/>
                <a:ea typeface="+mn-ea"/>
                <a:cs typeface="+mn-cs"/>
              </a:rPr>
              <a:t>défaut de développement ou une perte de tissu adipeux corporel</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24</a:t>
            </a:fld>
            <a:endParaRPr lang="fr-F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Nucléotide triphosphaté:  </a:t>
            </a:r>
            <a:r>
              <a:rPr lang="fr-FR" b="0" dirty="0" smtClean="0"/>
              <a:t>association d’un nucléoside et de 3 groupements phosphates</a:t>
            </a:r>
            <a:endParaRPr lang="fr-FR" b="0"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6</a:t>
            </a:fld>
            <a:endParaRPr lang="fr-F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solidFill>
                  <a:schemeClr val="tx1"/>
                </a:solidFill>
              </a:rPr>
              <a:t>l’ADN-polymérase:</a:t>
            </a:r>
            <a:r>
              <a:rPr lang="fr-FR" sz="1200" b="1" baseline="0" dirty="0" smtClean="0">
                <a:solidFill>
                  <a:schemeClr val="tx1"/>
                </a:solidFill>
              </a:rPr>
              <a:t> </a:t>
            </a:r>
            <a:r>
              <a:rPr lang="fr-FR" sz="1200" baseline="0" dirty="0" smtClean="0">
                <a:solidFill>
                  <a:schemeClr val="tx1"/>
                </a:solidFill>
              </a:rPr>
              <a:t>assure la réplication de l’ADN, utilise des nucléotides triphosphatés  </a:t>
            </a:r>
            <a:r>
              <a:rPr lang="fr-FR" sz="1200" b="0" i="0" kern="1200" dirty="0" smtClean="0">
                <a:solidFill>
                  <a:schemeClr val="tx1"/>
                </a:solidFill>
                <a:latin typeface="+mn-lt"/>
                <a:ea typeface="+mn-ea"/>
                <a:cs typeface="+mn-cs"/>
              </a:rPr>
              <a:t>pour la synthèse d'un brin d'ADN</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7</a:t>
            </a:fld>
            <a:endParaRPr lang="fr-F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i="0" kern="1200" dirty="0" smtClean="0">
                <a:solidFill>
                  <a:schemeClr val="tx1"/>
                </a:solidFill>
                <a:latin typeface="+mn-lt"/>
                <a:ea typeface="+mn-ea"/>
                <a:cs typeface="+mn-cs"/>
              </a:rPr>
              <a:t>désoxyguanosine triphosphate</a:t>
            </a:r>
            <a:r>
              <a:rPr lang="fr-FR" sz="1200" b="0" i="0" kern="1200" dirty="0" smtClean="0">
                <a:solidFill>
                  <a:schemeClr val="tx1"/>
                </a:solidFill>
                <a:latin typeface="+mn-lt"/>
                <a:ea typeface="+mn-ea"/>
                <a:cs typeface="+mn-cs"/>
              </a:rPr>
              <a:t> (</a:t>
            </a:r>
            <a:r>
              <a:rPr lang="fr-FR" sz="1200" b="1" i="0" kern="1200" dirty="0" smtClean="0">
                <a:solidFill>
                  <a:schemeClr val="tx1"/>
                </a:solidFill>
                <a:latin typeface="+mn-lt"/>
                <a:ea typeface="+mn-ea"/>
                <a:cs typeface="+mn-cs"/>
              </a:rPr>
              <a:t>dGTP</a:t>
            </a:r>
            <a:r>
              <a:rPr lang="fr-FR" sz="1200" b="0" i="0" kern="1200" dirty="0" smtClean="0">
                <a:solidFill>
                  <a:schemeClr val="tx1"/>
                </a:solidFill>
                <a:latin typeface="+mn-lt"/>
                <a:ea typeface="+mn-ea"/>
                <a:cs typeface="+mn-cs"/>
              </a:rPr>
              <a:t>): </a:t>
            </a:r>
            <a:r>
              <a:rPr lang="fr-FR" sz="1200" b="0" i="0" u="none" strike="noStrike" kern="1200" dirty="0" smtClean="0">
                <a:solidFill>
                  <a:schemeClr val="tx1"/>
                </a:solidFill>
                <a:latin typeface="+mn-lt"/>
                <a:ea typeface="+mn-ea"/>
                <a:cs typeface="+mn-cs"/>
              </a:rPr>
              <a:t>désoxyribonucléotide: guanosine, désoxyribose, groupe triphosphate </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8</a:t>
            </a:fld>
            <a:endParaRPr lang="fr-F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0" i="0" u="none" kern="1200" dirty="0" smtClean="0">
                <a:solidFill>
                  <a:schemeClr val="tx1"/>
                </a:solidFill>
                <a:latin typeface="+mn-lt"/>
                <a:ea typeface="+mn-ea"/>
                <a:cs typeface="+mn-cs"/>
              </a:rPr>
              <a:t>cytomégalovirus</a:t>
            </a:r>
            <a:r>
              <a:rPr lang="fr-FR" sz="1200" b="0" i="0" kern="1200" dirty="0" smtClean="0">
                <a:solidFill>
                  <a:schemeClr val="tx1"/>
                </a:solidFill>
                <a:latin typeface="+mn-lt"/>
                <a:ea typeface="+mn-ea"/>
                <a:cs typeface="+mn-cs"/>
              </a:rPr>
              <a:t> </a:t>
            </a:r>
            <a:r>
              <a:rPr lang="fr-FR" sz="1200" b="1" i="0" kern="1200" dirty="0" smtClean="0">
                <a:solidFill>
                  <a:schemeClr val="tx1"/>
                </a:solidFill>
                <a:latin typeface="+mn-lt"/>
                <a:ea typeface="+mn-ea"/>
                <a:cs typeface="+mn-cs"/>
              </a:rPr>
              <a:t>(CMV), </a:t>
            </a:r>
            <a:r>
              <a:rPr lang="fr-FR" sz="1200" b="0" i="0" kern="1200" dirty="0" smtClean="0">
                <a:solidFill>
                  <a:schemeClr val="tx1"/>
                </a:solidFill>
                <a:latin typeface="+mn-lt"/>
                <a:ea typeface="+mn-ea"/>
                <a:cs typeface="+mn-cs"/>
              </a:rPr>
              <a:t> </a:t>
            </a:r>
            <a:r>
              <a:rPr lang="fr-FR" sz="1200" b="0" i="0" u="none" kern="1200" dirty="0" smtClean="0">
                <a:solidFill>
                  <a:schemeClr val="tx1"/>
                </a:solidFill>
                <a:latin typeface="+mn-lt"/>
                <a:ea typeface="+mn-ea"/>
                <a:cs typeface="+mn-cs"/>
              </a:rPr>
              <a:t>virus herpes simplex </a:t>
            </a:r>
            <a:r>
              <a:rPr lang="fr-FR" sz="1200" b="1" i="0" u="none" kern="1200" dirty="0" smtClean="0">
                <a:solidFill>
                  <a:schemeClr val="tx1"/>
                </a:solidFill>
                <a:latin typeface="+mn-lt"/>
                <a:ea typeface="+mn-ea"/>
                <a:cs typeface="+mn-cs"/>
              </a:rPr>
              <a:t>(</a:t>
            </a:r>
            <a:r>
              <a:rPr lang="fr-FR" sz="1200" b="1" dirty="0" smtClean="0">
                <a:solidFill>
                  <a:schemeClr val="tx1"/>
                </a:solidFill>
              </a:rPr>
              <a:t>HVS), </a:t>
            </a:r>
            <a:r>
              <a:rPr lang="fr-FR" sz="1200" b="0" i="0" kern="1200" dirty="0" smtClean="0">
                <a:solidFill>
                  <a:schemeClr val="tx1"/>
                </a:solidFill>
                <a:latin typeface="+mn-lt"/>
                <a:ea typeface="+mn-ea"/>
                <a:cs typeface="+mn-cs"/>
              </a:rPr>
              <a:t>virus varicelle-zona </a:t>
            </a:r>
            <a:r>
              <a:rPr lang="fr-FR" sz="1200" b="1" i="0" kern="1200" dirty="0" smtClean="0">
                <a:solidFill>
                  <a:schemeClr val="tx1"/>
                </a:solidFill>
                <a:latin typeface="+mn-lt"/>
                <a:ea typeface="+mn-ea"/>
                <a:cs typeface="+mn-cs"/>
              </a:rPr>
              <a:t>(</a:t>
            </a:r>
            <a:r>
              <a:rPr lang="fr-FR" sz="1200" b="1" dirty="0" smtClean="0">
                <a:solidFill>
                  <a:schemeClr val="tx1"/>
                </a:solidFill>
              </a:rPr>
              <a:t>VVZ)</a:t>
            </a:r>
            <a:endParaRPr lang="fr-FR" b="1" u="none"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11</a:t>
            </a:fld>
            <a:endParaRPr lang="fr-F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Phlébite: </a:t>
            </a:r>
            <a:r>
              <a:rPr lang="fr-FR" dirty="0" smtClean="0"/>
              <a:t>formation d’un caillot</a:t>
            </a:r>
            <a:r>
              <a:rPr lang="fr-FR" baseline="0" dirty="0" smtClean="0"/>
              <a:t> de sang dans une veine</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15</a:t>
            </a:fld>
            <a:endParaRPr lang="fr-F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i="0" kern="1200" dirty="0" smtClean="0">
                <a:solidFill>
                  <a:schemeClr val="tx1"/>
                </a:solidFill>
                <a:latin typeface="+mn-lt"/>
                <a:ea typeface="+mn-ea"/>
                <a:cs typeface="+mn-cs"/>
              </a:rPr>
              <a:t>Ataxie:</a:t>
            </a:r>
            <a:r>
              <a:rPr lang="fr-FR" sz="1200" b="1" i="0" kern="1200" baseline="0" dirty="0" smtClean="0">
                <a:solidFill>
                  <a:schemeClr val="tx1"/>
                </a:solidFill>
                <a:latin typeface="+mn-lt"/>
                <a:ea typeface="+mn-ea"/>
                <a:cs typeface="+mn-cs"/>
              </a:rPr>
              <a:t> </a:t>
            </a:r>
            <a:r>
              <a:rPr lang="fr-FR" sz="1200" b="1" i="0" kern="1200" dirty="0" smtClean="0">
                <a:solidFill>
                  <a:schemeClr val="tx1"/>
                </a:solidFill>
                <a:latin typeface="+mn-lt"/>
                <a:ea typeface="+mn-ea"/>
                <a:cs typeface="+mn-cs"/>
              </a:rPr>
              <a:t> </a:t>
            </a:r>
            <a:r>
              <a:rPr lang="fr-FR" sz="1200" b="0" i="0" kern="1200" dirty="0" smtClean="0">
                <a:solidFill>
                  <a:schemeClr val="tx1"/>
                </a:solidFill>
                <a:latin typeface="+mn-lt"/>
                <a:ea typeface="+mn-ea"/>
                <a:cs typeface="+mn-cs"/>
              </a:rPr>
              <a:t>trouble de la coordination des mouvements volontaires souvent dû à une atteinte du système nerveux </a:t>
            </a:r>
          </a:p>
          <a:p>
            <a:r>
              <a:rPr lang="fr-FR" sz="1200" dirty="0" smtClean="0">
                <a:solidFill>
                  <a:schemeClr val="tx1"/>
                </a:solidFill>
              </a:rPr>
              <a:t> </a:t>
            </a:r>
            <a:r>
              <a:rPr lang="fr-FR" sz="1200" b="1" dirty="0" smtClean="0">
                <a:solidFill>
                  <a:schemeClr val="tx1"/>
                </a:solidFill>
              </a:rPr>
              <a:t>paresthésie: </a:t>
            </a:r>
            <a:r>
              <a:rPr lang="fr-FR" sz="1200" b="0" i="0" kern="1200" dirty="0" smtClean="0">
                <a:solidFill>
                  <a:schemeClr val="tx1"/>
                </a:solidFill>
                <a:latin typeface="+mn-lt"/>
                <a:ea typeface="+mn-ea"/>
                <a:cs typeface="+mn-cs"/>
              </a:rPr>
              <a:t>trouble de la sensibilité tactile (fourmillements)</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16</a:t>
            </a:fld>
            <a:endParaRPr lang="fr-F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b="1" dirty="0" smtClean="0"/>
              <a:t>Abacavir: </a:t>
            </a:r>
            <a:r>
              <a:rPr lang="fr-FR" dirty="0" smtClean="0"/>
              <a:t>INTI</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21</a:t>
            </a:fld>
            <a:endParaRPr lang="fr-F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sz="1200" b="1" dirty="0" smtClean="0"/>
              <a:t>NFS:</a:t>
            </a:r>
            <a:r>
              <a:rPr lang="fr-FR" sz="1200" b="1" baseline="0" dirty="0" smtClean="0"/>
              <a:t> </a:t>
            </a:r>
            <a:r>
              <a:rPr lang="fr-FR" sz="1200" b="0" i="0" kern="1200" dirty="0" smtClean="0">
                <a:solidFill>
                  <a:schemeClr val="tx1"/>
                </a:solidFill>
                <a:latin typeface="+mn-lt"/>
                <a:ea typeface="+mn-ea"/>
                <a:cs typeface="+mn-cs"/>
              </a:rPr>
              <a:t>numération et formule sanguine</a:t>
            </a:r>
            <a:endParaRPr lang="fr-FR" dirty="0"/>
          </a:p>
        </p:txBody>
      </p:sp>
      <p:sp>
        <p:nvSpPr>
          <p:cNvPr id="4" name="Espace réservé du numéro de diapositive 3"/>
          <p:cNvSpPr>
            <a:spLocks noGrp="1"/>
          </p:cNvSpPr>
          <p:nvPr>
            <p:ph type="sldNum" sz="quarter" idx="10"/>
          </p:nvPr>
        </p:nvSpPr>
        <p:spPr/>
        <p:txBody>
          <a:bodyPr/>
          <a:lstStyle/>
          <a:p>
            <a:fld id="{5DE1979A-D9CC-4D78-BA6A-8E8D27E13057}" type="slidenum">
              <a:rPr lang="fr-FR" smtClean="0"/>
              <a:t>23</a:t>
            </a:fld>
            <a:endParaRPr lang="fr-F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5" name="Espace réservé du pied de page 4"/>
          <p:cNvSpPr>
            <a:spLocks noGrp="1"/>
          </p:cNvSpPr>
          <p:nvPr>
            <p:ph type="ftr" sz="quarter" idx="11"/>
          </p:nvPr>
        </p:nvSpPr>
        <p:spPr/>
        <p:txBody>
          <a:bodyPr/>
          <a:lstStyle/>
          <a:p>
            <a:endParaRPr lang="fr-FR" dirty="0"/>
          </a:p>
        </p:txBody>
      </p:sp>
      <p:sp>
        <p:nvSpPr>
          <p:cNvPr id="6" name="Espace réservé du numéro de diapositive 5"/>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8" name="Espace réservé du pied de page 7"/>
          <p:cNvSpPr>
            <a:spLocks noGrp="1"/>
          </p:cNvSpPr>
          <p:nvPr>
            <p:ph type="ftr" sz="quarter" idx="11"/>
          </p:nvPr>
        </p:nvSpPr>
        <p:spPr/>
        <p:txBody>
          <a:bodyPr/>
          <a:lstStyle/>
          <a:p>
            <a:endParaRPr lang="fr-FR" dirty="0"/>
          </a:p>
        </p:txBody>
      </p:sp>
      <p:sp>
        <p:nvSpPr>
          <p:cNvPr id="9" name="Espace réservé du numéro de diapositive 8"/>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4" name="Espace réservé du pied de page 3"/>
          <p:cNvSpPr>
            <a:spLocks noGrp="1"/>
          </p:cNvSpPr>
          <p:nvPr>
            <p:ph type="ftr" sz="quarter" idx="11"/>
          </p:nvPr>
        </p:nvSpPr>
        <p:spPr/>
        <p:txBody>
          <a:bodyPr/>
          <a:lstStyle/>
          <a:p>
            <a:endParaRPr lang="fr-FR" dirty="0"/>
          </a:p>
        </p:txBody>
      </p:sp>
      <p:sp>
        <p:nvSpPr>
          <p:cNvPr id="5" name="Espace réservé du numéro de diapositive 4"/>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3" name="Espace réservé du pied de page 2"/>
          <p:cNvSpPr>
            <a:spLocks noGrp="1"/>
          </p:cNvSpPr>
          <p:nvPr>
            <p:ph type="ftr" sz="quarter" idx="11"/>
          </p:nvPr>
        </p:nvSpPr>
        <p:spPr/>
        <p:txBody>
          <a:bodyPr/>
          <a:lstStyle/>
          <a:p>
            <a:endParaRPr lang="fr-FR" dirty="0"/>
          </a:p>
        </p:txBody>
      </p:sp>
      <p:sp>
        <p:nvSpPr>
          <p:cNvPr id="4" name="Espace réservé du numéro de diapositive 3"/>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B0DEB93-4C00-43D7-A713-16D6791A4290}" type="datetimeFigureOut">
              <a:rPr lang="fr-FR" smtClean="0"/>
              <a:pPr/>
              <a:t>20/01/2015</a:t>
            </a:fld>
            <a:endParaRPr lang="fr-FR" dirty="0"/>
          </a:p>
        </p:txBody>
      </p:sp>
      <p:sp>
        <p:nvSpPr>
          <p:cNvPr id="6" name="Espace réservé du pied de page 5"/>
          <p:cNvSpPr>
            <a:spLocks noGrp="1"/>
          </p:cNvSpPr>
          <p:nvPr>
            <p:ph type="ftr" sz="quarter" idx="11"/>
          </p:nvPr>
        </p:nvSpPr>
        <p:spPr/>
        <p:txBody>
          <a:bodyPr/>
          <a:lstStyle/>
          <a:p>
            <a:endParaRPr lang="fr-FR" dirty="0"/>
          </a:p>
        </p:txBody>
      </p:sp>
      <p:sp>
        <p:nvSpPr>
          <p:cNvPr id="7" name="Espace réservé du numéro de diapositive 6"/>
          <p:cNvSpPr>
            <a:spLocks noGrp="1"/>
          </p:cNvSpPr>
          <p:nvPr>
            <p:ph type="sldNum" sz="quarter" idx="12"/>
          </p:nvPr>
        </p:nvSpPr>
        <p:spPr/>
        <p:txBody>
          <a:bodyPr/>
          <a:lstStyle/>
          <a:p>
            <a:fld id="{05A1EDC1-9AEC-4915-863D-7FA81B727AB4}" type="slidenum">
              <a:rPr lang="fr-FR" smtClean="0"/>
              <a:pPr/>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0DEB93-4C00-43D7-A713-16D6791A4290}" type="datetimeFigureOut">
              <a:rPr lang="fr-FR" smtClean="0"/>
              <a:pPr/>
              <a:t>20/01/2015</a:t>
            </a:fld>
            <a:endParaRPr lang="fr-FR" dirty="0"/>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1EDC1-9AEC-4915-863D-7FA81B727AB4}" type="slidenum">
              <a:rPr lang="fr-FR" smtClean="0"/>
              <a:pPr/>
              <a:t>‹N°›</a:t>
            </a:fld>
            <a:endParaRPr lang="fr-F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260648"/>
            <a:ext cx="8568952" cy="6336704"/>
          </a:xfrm>
        </p:spPr>
        <p:txBody>
          <a:bodyPr/>
          <a:lstStyle/>
          <a:p>
            <a:pPr algn="l"/>
            <a:r>
              <a:rPr lang="fr-FR" sz="2800" b="1" dirty="0" smtClean="0">
                <a:solidFill>
                  <a:srgbClr val="7030A0"/>
                </a:solidFill>
              </a:rPr>
              <a:t>Module de Pharmacie </a:t>
            </a:r>
          </a:p>
          <a:p>
            <a:pPr algn="l"/>
            <a:r>
              <a:rPr lang="fr-FR" sz="2800" b="1" dirty="0" smtClean="0">
                <a:solidFill>
                  <a:srgbClr val="7030A0"/>
                </a:solidFill>
              </a:rPr>
              <a:t>Dr. </a:t>
            </a:r>
            <a:r>
              <a:rPr lang="fr-FR" sz="2800" b="1" dirty="0" smtClean="0">
                <a:solidFill>
                  <a:srgbClr val="7030A0"/>
                </a:solidFill>
              </a:rPr>
              <a:t>Guergouri FZ</a:t>
            </a:r>
          </a:p>
          <a:p>
            <a:pPr algn="l"/>
            <a:endParaRPr lang="fr-FR" dirty="0"/>
          </a:p>
          <a:p>
            <a:pPr algn="l"/>
            <a:endParaRPr lang="fr-FR" dirty="0" smtClean="0"/>
          </a:p>
          <a:p>
            <a:pPr algn="l"/>
            <a:r>
              <a:rPr lang="fr-FR" dirty="0" smtClean="0">
                <a:solidFill>
                  <a:schemeClr val="tx1"/>
                </a:solidFill>
              </a:rPr>
              <a:t>I. Antiviraux</a:t>
            </a:r>
          </a:p>
          <a:p>
            <a:pPr algn="l"/>
            <a:r>
              <a:rPr lang="fr-FR" dirty="0" smtClean="0">
                <a:solidFill>
                  <a:schemeClr val="tx1"/>
                </a:solidFill>
              </a:rPr>
              <a:t>II. Correcteurs des hyposialies</a:t>
            </a:r>
            <a:endParaRPr lang="fr-FR"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endParaRPr lang="fr-FR" sz="2400" dirty="0" smtClean="0"/>
          </a:p>
          <a:p>
            <a:pPr algn="l"/>
            <a:r>
              <a:rPr lang="fr-FR" sz="2400" b="1" dirty="0" smtClean="0">
                <a:solidFill>
                  <a:srgbClr val="7030A0"/>
                </a:solidFill>
              </a:rPr>
              <a:t>Famciclovir:  </a:t>
            </a:r>
            <a:r>
              <a:rPr lang="fr-FR" sz="2400" dirty="0" smtClean="0">
                <a:solidFill>
                  <a:schemeClr val="tx1"/>
                </a:solidFill>
              </a:rPr>
              <a:t>-promédicament diacétylester oral du penciclovir</a:t>
            </a:r>
          </a:p>
          <a:p>
            <a:pPr algn="l"/>
            <a:r>
              <a:rPr lang="fr-FR" sz="2400" dirty="0">
                <a:solidFill>
                  <a:schemeClr val="tx1"/>
                </a:solidFill>
              </a:rPr>
              <a:t> </a:t>
            </a:r>
            <a:r>
              <a:rPr lang="fr-FR" sz="2400" dirty="0" smtClean="0">
                <a:solidFill>
                  <a:schemeClr val="tx1"/>
                </a:solidFill>
              </a:rPr>
              <a:t>                        -activité semblable à celle de l’aciclovir</a:t>
            </a:r>
          </a:p>
          <a:p>
            <a:pPr algn="l"/>
            <a:endParaRPr lang="fr-FR" sz="2400" dirty="0" smtClean="0">
              <a:solidFill>
                <a:schemeClr val="tx1"/>
              </a:solidFill>
            </a:endParaRPr>
          </a:p>
          <a:p>
            <a:pPr algn="l"/>
            <a:r>
              <a:rPr lang="fr-FR" sz="2400" b="1" dirty="0" smtClean="0">
                <a:solidFill>
                  <a:srgbClr val="7030A0"/>
                </a:solidFill>
              </a:rPr>
              <a:t>Sorivudine:  </a:t>
            </a:r>
            <a:r>
              <a:rPr lang="fr-FR" sz="2400" dirty="0" smtClean="0">
                <a:solidFill>
                  <a:schemeClr val="tx1"/>
                </a:solidFill>
              </a:rPr>
              <a:t>-analogue nucléosidique de la pyrimidine</a:t>
            </a:r>
          </a:p>
          <a:p>
            <a:pPr algn="l"/>
            <a:r>
              <a:rPr lang="fr-FR" sz="2400" dirty="0">
                <a:solidFill>
                  <a:schemeClr val="tx1"/>
                </a:solidFill>
              </a:rPr>
              <a:t> </a:t>
            </a:r>
            <a:r>
              <a:rPr lang="fr-FR" sz="2400" dirty="0" smtClean="0">
                <a:solidFill>
                  <a:schemeClr val="tx1"/>
                </a:solidFill>
              </a:rPr>
              <a:t>                      -sur le HVS-1, activité semblable à celle de l’aciclovir,  </a:t>
            </a:r>
          </a:p>
          <a:p>
            <a:pPr algn="l"/>
            <a:r>
              <a:rPr lang="fr-FR" sz="2400" dirty="0">
                <a:solidFill>
                  <a:schemeClr val="tx1"/>
                </a:solidFill>
              </a:rPr>
              <a:t> </a:t>
            </a:r>
            <a:r>
              <a:rPr lang="fr-FR" sz="2400" dirty="0" smtClean="0">
                <a:solidFill>
                  <a:schemeClr val="tx1"/>
                </a:solidFill>
              </a:rPr>
              <a:t>                        mais plus puissant sur le VVZ que l’aciclovir. </a:t>
            </a:r>
          </a:p>
          <a:p>
            <a:pPr algn="l"/>
            <a:endParaRPr lang="fr-FR" sz="2400" dirty="0" smtClean="0">
              <a:solidFill>
                <a:schemeClr val="tx1"/>
              </a:solidFill>
            </a:endParaRPr>
          </a:p>
          <a:p>
            <a:pPr algn="l"/>
            <a:r>
              <a:rPr lang="fr-FR" sz="2400" b="1" dirty="0" smtClean="0">
                <a:solidFill>
                  <a:srgbClr val="7030A0"/>
                </a:solidFill>
              </a:rPr>
              <a:t>Adénine-arabinoside:  </a:t>
            </a:r>
            <a:r>
              <a:rPr lang="fr-FR" sz="2400" dirty="0" smtClean="0">
                <a:solidFill>
                  <a:schemeClr val="tx1"/>
                </a:solidFill>
              </a:rPr>
              <a:t>-composé d’une base purique, l’adénine, associée à un sucre, l’arabinose. Inhibe:</a:t>
            </a:r>
          </a:p>
          <a:p>
            <a:pPr algn="l"/>
            <a:r>
              <a:rPr lang="fr-FR" sz="2400" dirty="0" smtClean="0">
                <a:solidFill>
                  <a:schemeClr val="tx1"/>
                </a:solidFill>
              </a:rPr>
              <a:t>-une large gamme de virus à ADN: HVS, VVZ, CMV, adénovirus. </a:t>
            </a:r>
          </a:p>
          <a:p>
            <a:pPr algn="l"/>
            <a:endParaRPr lang="fr-F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pPr algn="l"/>
            <a:r>
              <a:rPr lang="fr-FR" b="1" dirty="0" smtClean="0">
                <a:solidFill>
                  <a:schemeClr val="tx1"/>
                </a:solidFill>
              </a:rPr>
              <a:t>B- Les analogues non nucléosidiques: </a:t>
            </a:r>
            <a:r>
              <a:rPr lang="fr-FR" b="1" dirty="0" smtClean="0">
                <a:solidFill>
                  <a:srgbClr val="7030A0"/>
                </a:solidFill>
              </a:rPr>
              <a:t>Foscarnet  </a:t>
            </a:r>
          </a:p>
          <a:p>
            <a:pPr algn="l"/>
            <a:endParaRPr lang="fr-FR" sz="2400" dirty="0">
              <a:solidFill>
                <a:schemeClr val="tx1"/>
              </a:solidFill>
            </a:endParaRPr>
          </a:p>
          <a:p>
            <a:pPr algn="l"/>
            <a:r>
              <a:rPr lang="fr-FR" sz="2400" dirty="0" smtClean="0">
                <a:solidFill>
                  <a:schemeClr val="tx1"/>
                </a:solidFill>
              </a:rPr>
              <a:t>Le </a:t>
            </a:r>
            <a:r>
              <a:rPr lang="fr-FR" sz="2400" b="1" dirty="0" smtClean="0">
                <a:solidFill>
                  <a:srgbClr val="7030A0"/>
                </a:solidFill>
              </a:rPr>
              <a:t>foscarnet </a:t>
            </a:r>
            <a:r>
              <a:rPr lang="fr-FR" sz="2400" dirty="0" smtClean="0">
                <a:solidFill>
                  <a:schemeClr val="tx1"/>
                </a:solidFill>
              </a:rPr>
              <a:t>(phosphonoformate trisodique</a:t>
            </a:r>
            <a:r>
              <a:rPr lang="fr-FR" sz="2400" dirty="0" smtClean="0">
                <a:solidFill>
                  <a:schemeClr val="tx1"/>
                </a:solidFill>
              </a:rPr>
              <a:t>)</a:t>
            </a:r>
            <a:endParaRPr lang="fr-FR" sz="2400" dirty="0" smtClean="0">
              <a:solidFill>
                <a:schemeClr val="tx1"/>
              </a:solidFill>
            </a:endParaRPr>
          </a:p>
          <a:p>
            <a:pPr algn="l"/>
            <a:endParaRPr lang="fr-FR" sz="2400" dirty="0">
              <a:solidFill>
                <a:schemeClr val="tx1"/>
              </a:solidFill>
            </a:endParaRPr>
          </a:p>
          <a:p>
            <a:pPr algn="l"/>
            <a:r>
              <a:rPr lang="fr-FR" sz="2400" dirty="0" smtClean="0">
                <a:solidFill>
                  <a:schemeClr val="tx1"/>
                </a:solidFill>
              </a:rPr>
              <a:t>Il inhibe les virus suivants: HVS, VVZ, CMV et VIH-1. </a:t>
            </a:r>
          </a:p>
          <a:p>
            <a:pPr algn="l"/>
            <a:r>
              <a:rPr lang="fr-FR" sz="2400" dirty="0" smtClean="0">
                <a:solidFill>
                  <a:schemeClr val="tx1"/>
                </a:solidFill>
              </a:rPr>
              <a:t>Son efficacité sur les virus résistants est due à ce qu’il inhibe directement l’	</a:t>
            </a:r>
            <a:r>
              <a:rPr lang="fr-FR" sz="2400" u="sng" dirty="0" smtClean="0">
                <a:solidFill>
                  <a:schemeClr val="tx1"/>
                </a:solidFill>
              </a:rPr>
              <a:t>ADN-polymérase de l’herpès-virus </a:t>
            </a:r>
            <a:r>
              <a:rPr lang="fr-FR" sz="2400" dirty="0" smtClean="0">
                <a:solidFill>
                  <a:schemeClr val="tx1"/>
                </a:solidFill>
              </a:rPr>
              <a:t>et la </a:t>
            </a:r>
            <a:r>
              <a:rPr lang="fr-FR" sz="2400" u="sng" dirty="0" smtClean="0">
                <a:solidFill>
                  <a:schemeClr val="tx1"/>
                </a:solidFill>
              </a:rPr>
              <a:t>transcriptase inverse du VIH </a:t>
            </a:r>
            <a:r>
              <a:rPr lang="fr-FR" sz="2400" dirty="0" smtClean="0">
                <a:solidFill>
                  <a:schemeClr val="tx1"/>
                </a:solidFill>
              </a:rPr>
              <a:t>sans avoir besoin d’un métabolisme intracellulaire, à la différence des antiviraux nucléosidiques.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endParaRPr lang="fr-FR" sz="2400" dirty="0" smtClean="0"/>
          </a:p>
          <a:p>
            <a:pPr algn="l"/>
            <a:r>
              <a:rPr lang="fr-FR" sz="2400" b="1" dirty="0" smtClean="0">
                <a:solidFill>
                  <a:schemeClr val="tx1"/>
                </a:solidFill>
              </a:rPr>
              <a:t>Mécanisme d’action: </a:t>
            </a:r>
          </a:p>
          <a:p>
            <a:pPr algn="l"/>
            <a:endParaRPr lang="fr-FR" sz="2400" dirty="0" smtClean="0">
              <a:solidFill>
                <a:schemeClr val="tx1"/>
              </a:solidFill>
            </a:endParaRPr>
          </a:p>
          <a:p>
            <a:pPr algn="l"/>
            <a:r>
              <a:rPr lang="fr-FR" sz="2400" b="1" dirty="0" smtClean="0">
                <a:solidFill>
                  <a:schemeClr val="tx1"/>
                </a:solidFill>
              </a:rPr>
              <a:t>Le foscarnet </a:t>
            </a:r>
            <a:r>
              <a:rPr lang="fr-FR" sz="2400" dirty="0" smtClean="0">
                <a:solidFill>
                  <a:schemeClr val="tx1"/>
                </a:solidFill>
              </a:rPr>
              <a:t>se lie réversiblement au site de fixation du pyrophosphate des polymérases, inhibe le clivage et la libération de la partie pyrophosphate des nouvelles molécules triphosphates-nucléotides et empêche l’allongement de la chaine d’ADN. </a:t>
            </a:r>
          </a:p>
          <a:p>
            <a:pPr algn="l"/>
            <a:r>
              <a:rPr lang="fr-FR" sz="2400" b="1" dirty="0" smtClean="0">
                <a:solidFill>
                  <a:schemeClr val="tx1"/>
                </a:solidFill>
              </a:rPr>
              <a:t>La sélectivité de ce produit </a:t>
            </a:r>
            <a:r>
              <a:rPr lang="fr-FR" sz="2400" dirty="0" smtClean="0">
                <a:solidFill>
                  <a:schemeClr val="tx1"/>
                </a:solidFill>
              </a:rPr>
              <a:t>résulte de son affinité, </a:t>
            </a:r>
            <a:r>
              <a:rPr lang="fr-FR" sz="2400" u="sng" dirty="0" smtClean="0">
                <a:solidFill>
                  <a:schemeClr val="tx1"/>
                </a:solidFill>
              </a:rPr>
              <a:t>100 fois plus élevée, pour les polymérases virales </a:t>
            </a:r>
            <a:r>
              <a:rPr lang="fr-FR" sz="2400" dirty="0" smtClean="0">
                <a:solidFill>
                  <a:schemeClr val="tx1"/>
                </a:solidFill>
              </a:rPr>
              <a:t>que pour les polymérases cellulaires.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r>
              <a:rPr lang="fr-FR" b="1" dirty="0" smtClean="0">
                <a:solidFill>
                  <a:srgbClr val="7030A0"/>
                </a:solidFill>
              </a:rPr>
              <a:t>Utilisations thérapeutiques </a:t>
            </a:r>
          </a:p>
          <a:p>
            <a:pPr algn="l"/>
            <a:r>
              <a:rPr lang="fr-FR" sz="2400" b="1" dirty="0" smtClean="0">
                <a:solidFill>
                  <a:schemeClr val="tx1"/>
                </a:solidFill>
              </a:rPr>
              <a:t>Aciclovir: (Zovirax) </a:t>
            </a:r>
          </a:p>
          <a:p>
            <a:pPr algn="l"/>
            <a:r>
              <a:rPr lang="fr-FR" sz="2400" dirty="0" smtClean="0">
                <a:solidFill>
                  <a:schemeClr val="tx1"/>
                </a:solidFill>
              </a:rPr>
              <a:t>sous forme de </a:t>
            </a:r>
            <a:r>
              <a:rPr lang="fr-FR" sz="2400" b="1" dirty="0" smtClean="0">
                <a:solidFill>
                  <a:schemeClr val="tx1"/>
                </a:solidFill>
              </a:rPr>
              <a:t>crème</a:t>
            </a:r>
            <a:r>
              <a:rPr lang="fr-FR" sz="2400" dirty="0" smtClean="0">
                <a:solidFill>
                  <a:schemeClr val="tx1"/>
                </a:solidFill>
              </a:rPr>
              <a:t>, il pénètre dans le streatum cornéum, mieux qu’il est présenté sous forme de pommade. L’effet thérapeutique sur la cicatrisation des boutons de fièvre est un peu meilleur. </a:t>
            </a:r>
          </a:p>
          <a:p>
            <a:pPr algn="l"/>
            <a:endParaRPr lang="fr-FR" sz="2400" dirty="0" smtClean="0">
              <a:solidFill>
                <a:schemeClr val="tx1"/>
              </a:solidFill>
            </a:endParaRPr>
          </a:p>
          <a:p>
            <a:pPr algn="l"/>
            <a:r>
              <a:rPr lang="fr-FR" sz="2400" b="1" dirty="0" smtClean="0">
                <a:solidFill>
                  <a:schemeClr val="tx1"/>
                </a:solidFill>
              </a:rPr>
              <a:t>La voie orale </a:t>
            </a:r>
            <a:r>
              <a:rPr lang="fr-FR" sz="2400" dirty="0" smtClean="0">
                <a:solidFill>
                  <a:schemeClr val="tx1"/>
                </a:solidFill>
              </a:rPr>
              <a:t>est efficace pour les infections cutanéo-muqueuses à HVS, telles que vulvo-vaginite et gingivo-stomatite. Et à doses élevées pour la varicelle et le Zona.  </a:t>
            </a:r>
          </a:p>
          <a:p>
            <a:pPr algn="l"/>
            <a:endParaRPr lang="fr-FR" sz="2400" dirty="0" smtClean="0">
              <a:solidFill>
                <a:schemeClr val="tx1"/>
              </a:solidFill>
            </a:endParaRPr>
          </a:p>
          <a:p>
            <a:pPr algn="l"/>
            <a:r>
              <a:rPr lang="fr-FR" sz="2400" dirty="0" smtClean="0">
                <a:solidFill>
                  <a:schemeClr val="tx1"/>
                </a:solidFill>
              </a:rPr>
              <a:t>L’aciclovir </a:t>
            </a:r>
            <a:r>
              <a:rPr lang="fr-FR" sz="2400" b="1" dirty="0" smtClean="0">
                <a:solidFill>
                  <a:schemeClr val="tx1"/>
                </a:solidFill>
              </a:rPr>
              <a:t>IV </a:t>
            </a:r>
            <a:r>
              <a:rPr lang="fr-FR" sz="2400" dirty="0" smtClean="0">
                <a:solidFill>
                  <a:schemeClr val="tx1"/>
                </a:solidFill>
              </a:rPr>
              <a:t>est le médicament de choix pour le TRT des infections génitales graves à HVS  et pour l’herpès néonatal.  </a:t>
            </a:r>
            <a:r>
              <a:rPr lang="fr-FR" b="1" dirty="0" smtClean="0">
                <a:solidFill>
                  <a:schemeClr val="tx1"/>
                </a:solidFill>
              </a:rPr>
              <a:t> </a:t>
            </a:r>
            <a:endParaRPr lang="fr-FR"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endParaRPr lang="fr-FR" sz="2400" b="1" dirty="0" smtClean="0">
              <a:solidFill>
                <a:schemeClr val="tx1"/>
              </a:solidFill>
            </a:endParaRPr>
          </a:p>
          <a:p>
            <a:pPr algn="l"/>
            <a:r>
              <a:rPr lang="fr-FR" sz="2400" b="1" dirty="0" smtClean="0">
                <a:solidFill>
                  <a:schemeClr val="tx1"/>
                </a:solidFill>
              </a:rPr>
              <a:t>Foscarnet: (Foscavir) </a:t>
            </a:r>
          </a:p>
          <a:p>
            <a:pPr algn="l"/>
            <a:r>
              <a:rPr lang="fr-FR" sz="2400" dirty="0" smtClean="0">
                <a:solidFill>
                  <a:schemeClr val="tx1"/>
                </a:solidFill>
              </a:rPr>
              <a:t>Etant donné, sa faible biodisponibilité orale, le foscarnet n’est efficace que par voie IV.</a:t>
            </a:r>
          </a:p>
          <a:p>
            <a:pPr algn="l"/>
            <a:endParaRPr lang="fr-FR" sz="2400" dirty="0" smtClean="0">
              <a:solidFill>
                <a:schemeClr val="tx1"/>
              </a:solidFill>
            </a:endParaRPr>
          </a:p>
          <a:p>
            <a:pPr algn="l"/>
            <a:r>
              <a:rPr lang="fr-FR" sz="2400" dirty="0" smtClean="0">
                <a:solidFill>
                  <a:schemeClr val="tx1"/>
                </a:solidFill>
              </a:rPr>
              <a:t>C’est le TRT de choix pour:  </a:t>
            </a:r>
          </a:p>
          <a:p>
            <a:pPr algn="l"/>
            <a:r>
              <a:rPr lang="fr-FR" sz="2400" dirty="0" smtClean="0">
                <a:solidFill>
                  <a:schemeClr val="tx1"/>
                </a:solidFill>
              </a:rPr>
              <a:t>-Les infections par le VVZ ou le VHS résistant à l’aciclovir</a:t>
            </a:r>
          </a:p>
          <a:p>
            <a:pPr algn="l"/>
            <a:r>
              <a:rPr lang="fr-FR" sz="2400" dirty="0" smtClean="0">
                <a:solidFill>
                  <a:schemeClr val="tx1"/>
                </a:solidFill>
              </a:rPr>
              <a:t>-La maladie à CMV résistante à ganciclovir</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r>
              <a:rPr lang="fr-FR" b="1" dirty="0" smtClean="0">
                <a:solidFill>
                  <a:srgbClr val="7030A0"/>
                </a:solidFill>
              </a:rPr>
              <a:t>Effets indésirables </a:t>
            </a:r>
          </a:p>
          <a:p>
            <a:pPr algn="l"/>
            <a:r>
              <a:rPr lang="fr-FR" sz="2400" b="1" dirty="0" smtClean="0">
                <a:solidFill>
                  <a:schemeClr val="tx1"/>
                </a:solidFill>
              </a:rPr>
              <a:t>Aciclovir: </a:t>
            </a:r>
          </a:p>
          <a:p>
            <a:pPr algn="l">
              <a:buFont typeface="Arial" pitchFamily="34" charset="0"/>
              <a:buChar char="•"/>
            </a:pPr>
            <a:r>
              <a:rPr lang="fr-FR" sz="2400" dirty="0" smtClean="0">
                <a:solidFill>
                  <a:schemeClr val="tx1"/>
                </a:solidFill>
              </a:rPr>
              <a:t>Par voie orale, l’aciclovir est en général bien toléré, mais peut causer des nausées.</a:t>
            </a:r>
          </a:p>
          <a:p>
            <a:pPr algn="l">
              <a:buFont typeface="Arial" pitchFamily="34" charset="0"/>
              <a:buChar char="•"/>
            </a:pPr>
            <a:r>
              <a:rPr lang="fr-FR" sz="2400" dirty="0" smtClean="0">
                <a:solidFill>
                  <a:schemeClr val="tx1"/>
                </a:solidFill>
              </a:rPr>
              <a:t>Par voie IV, peut provoquer une </a:t>
            </a:r>
            <a:r>
              <a:rPr lang="fr-FR" sz="2400" dirty="0" smtClean="0">
                <a:solidFill>
                  <a:schemeClr val="tx1"/>
                </a:solidFill>
              </a:rPr>
              <a:t>phlébite</a:t>
            </a:r>
            <a:endParaRPr lang="fr-FR" sz="2400" dirty="0" smtClean="0">
              <a:solidFill>
                <a:schemeClr val="tx1"/>
              </a:solidFill>
            </a:endParaRPr>
          </a:p>
          <a:p>
            <a:pPr algn="l">
              <a:buFont typeface="Arial" pitchFamily="34" charset="0"/>
              <a:buChar char="•"/>
            </a:pPr>
            <a:r>
              <a:rPr lang="fr-FR" sz="2400" dirty="0" smtClean="0">
                <a:solidFill>
                  <a:schemeClr val="tx1"/>
                </a:solidFill>
              </a:rPr>
              <a:t>L’effet indésirable le plus fréquent est une obstruction tubulaire rénale par précipitation de cristaux d’aciclovir, mais cela peut être évité si l’on perfuse lentement le médicament.</a:t>
            </a:r>
          </a:p>
          <a:p>
            <a:pPr algn="l">
              <a:buFont typeface="Arial" pitchFamily="34" charset="0"/>
              <a:buChar char="•"/>
            </a:pPr>
            <a:r>
              <a:rPr lang="fr-FR" sz="2400" dirty="0" smtClean="0">
                <a:solidFill>
                  <a:schemeClr val="tx1"/>
                </a:solidFill>
              </a:rPr>
              <a:t>Une encéphalopathie ou des signes psychiatriques (hallucinations, confusion, tremblement ou convulsion) peuvent être observés chez 1% des malades. (surtout chez les insuffisants rénaux : dû à l’accumulation de l’aciclovir)   </a:t>
            </a:r>
            <a:r>
              <a:rPr lang="fr-FR" dirty="0" smtClean="0">
                <a:solidFill>
                  <a:srgbClr val="7030A0"/>
                </a:solidFill>
              </a:rPr>
              <a:t> </a:t>
            </a:r>
            <a:r>
              <a:rPr lang="fr-FR" b="1" dirty="0" smtClean="0">
                <a:solidFill>
                  <a:srgbClr val="7030A0"/>
                </a:solidFill>
              </a:rPr>
              <a:t> </a:t>
            </a:r>
          </a:p>
          <a:p>
            <a:pPr algn="l"/>
            <a:endParaRPr lang="fr-FR" sz="2400" b="1" dirty="0">
              <a:solidFill>
                <a:srgbClr val="7030A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r>
              <a:rPr lang="fr-FR" sz="2400" b="1" dirty="0" smtClean="0">
                <a:solidFill>
                  <a:schemeClr val="tx1"/>
                </a:solidFill>
              </a:rPr>
              <a:t>Foscarnet: </a:t>
            </a:r>
          </a:p>
          <a:p>
            <a:pPr algn="l"/>
            <a:endParaRPr lang="fr-FR" sz="2400" dirty="0" smtClean="0">
              <a:solidFill>
                <a:schemeClr val="tx1"/>
              </a:solidFill>
            </a:endParaRPr>
          </a:p>
          <a:p>
            <a:pPr algn="l"/>
            <a:r>
              <a:rPr lang="fr-FR" sz="2400" dirty="0" smtClean="0">
                <a:solidFill>
                  <a:schemeClr val="tx1"/>
                </a:solidFill>
              </a:rPr>
              <a:t>Il est responsable d’effets indésirables réversibles mais graves. Il affecte: </a:t>
            </a:r>
          </a:p>
          <a:p>
            <a:pPr algn="l">
              <a:buFont typeface="Arial" pitchFamily="34" charset="0"/>
              <a:buChar char="•"/>
            </a:pPr>
            <a:r>
              <a:rPr lang="fr-FR" sz="2400" dirty="0" smtClean="0">
                <a:solidFill>
                  <a:schemeClr val="tx1"/>
                </a:solidFill>
              </a:rPr>
              <a:t>Les reins                      néphrotoxicité par lésion tubulaire</a:t>
            </a:r>
          </a:p>
          <a:p>
            <a:pPr algn="l">
              <a:buFont typeface="Arial" pitchFamily="34" charset="0"/>
              <a:buChar char="•"/>
            </a:pPr>
            <a:r>
              <a:rPr lang="fr-FR" sz="2400" dirty="0" smtClean="0">
                <a:solidFill>
                  <a:schemeClr val="tx1"/>
                </a:solidFill>
              </a:rPr>
              <a:t>L’homéostasie phosphocalcique        hypo ou hypercalcémie et </a:t>
            </a:r>
            <a:r>
              <a:rPr lang="fr-FR" sz="2400" dirty="0" smtClean="0">
                <a:solidFill>
                  <a:schemeClr val="tx1"/>
                </a:solidFill>
              </a:rPr>
              <a:t>une </a:t>
            </a:r>
            <a:r>
              <a:rPr lang="fr-FR" sz="2400" dirty="0" smtClean="0">
                <a:solidFill>
                  <a:schemeClr val="tx1"/>
                </a:solidFill>
              </a:rPr>
              <a:t>   hyperphosphatémie</a:t>
            </a:r>
            <a:endParaRPr lang="fr-FR" sz="2400" dirty="0" smtClean="0">
              <a:solidFill>
                <a:schemeClr val="tx1"/>
              </a:solidFill>
            </a:endParaRPr>
          </a:p>
          <a:p>
            <a:pPr algn="l">
              <a:buFont typeface="Arial" pitchFamily="34" charset="0"/>
              <a:buChar char="•"/>
            </a:pPr>
            <a:r>
              <a:rPr lang="fr-FR" sz="2400" dirty="0" smtClean="0">
                <a:solidFill>
                  <a:schemeClr val="tx1"/>
                </a:solidFill>
              </a:rPr>
              <a:t>Le système hématologique               anémie, thrombopénie ou</a:t>
            </a:r>
          </a:p>
          <a:p>
            <a:pPr algn="l"/>
            <a:r>
              <a:rPr lang="fr-FR" sz="2400" dirty="0" smtClean="0">
                <a:solidFill>
                  <a:schemeClr val="tx1"/>
                </a:solidFill>
              </a:rPr>
              <a:t>                                                                      </a:t>
            </a:r>
            <a:r>
              <a:rPr lang="fr-FR" sz="2400" dirty="0" smtClean="0">
                <a:solidFill>
                  <a:schemeClr val="tx1"/>
                </a:solidFill>
              </a:rPr>
              <a:t>leucopénie</a:t>
            </a:r>
          </a:p>
          <a:p>
            <a:pPr algn="l">
              <a:buFont typeface="Arial" pitchFamily="34" charset="0"/>
              <a:buChar char="•"/>
            </a:pPr>
            <a:r>
              <a:rPr lang="fr-FR" sz="2400" dirty="0" smtClean="0">
                <a:solidFill>
                  <a:schemeClr val="tx1"/>
                </a:solidFill>
              </a:rPr>
              <a:t>Et le SNC                      paresthésie, confusion, ataxie ou convulsion</a:t>
            </a:r>
            <a:endParaRPr lang="fr-FR" sz="2400" dirty="0">
              <a:solidFill>
                <a:schemeClr val="tx1"/>
              </a:solidFill>
            </a:endParaRPr>
          </a:p>
        </p:txBody>
      </p:sp>
      <p:cxnSp>
        <p:nvCxnSpPr>
          <p:cNvPr id="5" name="Connecteur droit avec flèche 4"/>
          <p:cNvCxnSpPr/>
          <p:nvPr/>
        </p:nvCxnSpPr>
        <p:spPr>
          <a:xfrm>
            <a:off x="1643042" y="2143116"/>
            <a:ext cx="114300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Connecteur droit avec flèche 8"/>
          <p:cNvCxnSpPr/>
          <p:nvPr/>
        </p:nvCxnSpPr>
        <p:spPr>
          <a:xfrm>
            <a:off x="4429124" y="2571744"/>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Connecteur droit avec flèche 10"/>
          <p:cNvCxnSpPr/>
          <p:nvPr/>
        </p:nvCxnSpPr>
        <p:spPr>
          <a:xfrm>
            <a:off x="3923928" y="3429000"/>
            <a:ext cx="71438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a:off x="1619672" y="4293096"/>
            <a:ext cx="121444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lnSpcReduction="10000"/>
          </a:bodyPr>
          <a:lstStyle/>
          <a:p>
            <a:r>
              <a:rPr lang="fr-FR" sz="3600" b="1" dirty="0" smtClean="0">
                <a:solidFill>
                  <a:srgbClr val="7030A0"/>
                </a:solidFill>
              </a:rPr>
              <a:t>B- Médicaments du VIH </a:t>
            </a:r>
          </a:p>
          <a:p>
            <a:pPr algn="l"/>
            <a:endParaRPr lang="fr-FR" sz="2400" dirty="0" smtClean="0">
              <a:solidFill>
                <a:schemeClr val="tx1"/>
              </a:solidFill>
            </a:endParaRPr>
          </a:p>
          <a:p>
            <a:pPr algn="l"/>
            <a:r>
              <a:rPr lang="fr-FR" sz="2400" dirty="0" smtClean="0">
                <a:solidFill>
                  <a:schemeClr val="tx1"/>
                </a:solidFill>
              </a:rPr>
              <a:t>Ces médicaments agissent à différentes étapes du cycle réplicatif du VIH. </a:t>
            </a:r>
          </a:p>
          <a:p>
            <a:pPr algn="l"/>
            <a:r>
              <a:rPr lang="fr-FR" sz="2400" dirty="0" smtClean="0">
                <a:solidFill>
                  <a:schemeClr val="tx1"/>
                </a:solidFill>
              </a:rPr>
              <a:t>Actuellement, les produits commercialisés appartiennent à deux classes pharmacologiques:</a:t>
            </a:r>
          </a:p>
          <a:p>
            <a:pPr algn="l"/>
            <a:endParaRPr lang="fr-FR" sz="2400" dirty="0" smtClean="0">
              <a:solidFill>
                <a:schemeClr val="tx1"/>
              </a:solidFill>
            </a:endParaRPr>
          </a:p>
          <a:p>
            <a:pPr algn="l">
              <a:buFont typeface="Arial" pitchFamily="34" charset="0"/>
              <a:buChar char="•"/>
            </a:pPr>
            <a:r>
              <a:rPr lang="fr-FR" sz="2400" b="1" dirty="0" smtClean="0">
                <a:solidFill>
                  <a:srgbClr val="7030A0"/>
                </a:solidFill>
              </a:rPr>
              <a:t>Les inhibiteurs de la </a:t>
            </a:r>
            <a:r>
              <a:rPr lang="fr-FR" sz="2400" b="1" dirty="0" smtClean="0">
                <a:solidFill>
                  <a:srgbClr val="7030A0"/>
                </a:solidFill>
              </a:rPr>
              <a:t>transcriptase  </a:t>
            </a:r>
            <a:r>
              <a:rPr lang="fr-FR" sz="2400" b="1" dirty="0" smtClean="0">
                <a:solidFill>
                  <a:srgbClr val="7030A0"/>
                </a:solidFill>
              </a:rPr>
              <a:t>inverse </a:t>
            </a:r>
            <a:r>
              <a:rPr lang="fr-FR" sz="2400" dirty="0" smtClean="0">
                <a:solidFill>
                  <a:schemeClr val="tx1"/>
                </a:solidFill>
              </a:rPr>
              <a:t>(analogues nucléosidiques ou non), qui bloquent la transcription de l’ARN viral en ADN proviral. </a:t>
            </a:r>
            <a:r>
              <a:rPr lang="fr-FR" sz="2400" dirty="0" smtClean="0"/>
              <a:t> </a:t>
            </a:r>
            <a:r>
              <a:rPr lang="fr-FR" sz="2400" dirty="0" smtClean="0">
                <a:solidFill>
                  <a:schemeClr val="tx1"/>
                </a:solidFill>
              </a:rPr>
              <a:t>En bloquant cette enzyme, </a:t>
            </a:r>
            <a:r>
              <a:rPr lang="fr-FR" sz="2400" dirty="0" smtClean="0">
                <a:solidFill>
                  <a:schemeClr val="tx1"/>
                </a:solidFill>
              </a:rPr>
              <a:t>ils empêchent  </a:t>
            </a:r>
            <a:r>
              <a:rPr lang="fr-FR" sz="2400" dirty="0" smtClean="0">
                <a:solidFill>
                  <a:schemeClr val="tx1"/>
                </a:solidFill>
              </a:rPr>
              <a:t>la reproduction du virus dans les cellules </a:t>
            </a:r>
            <a:r>
              <a:rPr lang="fr-FR" sz="2400" dirty="0" smtClean="0">
                <a:solidFill>
                  <a:schemeClr val="tx1"/>
                </a:solidFill>
              </a:rPr>
              <a:t>infectées</a:t>
            </a:r>
            <a:endParaRPr lang="fr-FR" sz="2400" dirty="0" smtClean="0">
              <a:solidFill>
                <a:schemeClr val="tx1"/>
              </a:solidFill>
            </a:endParaRPr>
          </a:p>
          <a:p>
            <a:pPr algn="l">
              <a:buFont typeface="Arial" pitchFamily="34" charset="0"/>
              <a:buChar char="•"/>
            </a:pPr>
            <a:r>
              <a:rPr lang="fr-FR" sz="2400" b="1" dirty="0" smtClean="0">
                <a:solidFill>
                  <a:srgbClr val="7030A0"/>
                </a:solidFill>
              </a:rPr>
              <a:t>Les inhibiteurs de la protéase virale </a:t>
            </a:r>
            <a:r>
              <a:rPr lang="fr-FR" sz="2400" dirty="0" smtClean="0">
                <a:solidFill>
                  <a:schemeClr val="tx1"/>
                </a:solidFill>
              </a:rPr>
              <a:t>qui inhibent le clivage des protéines virales. </a:t>
            </a:r>
            <a:r>
              <a:rPr lang="fr-FR" sz="2400" dirty="0" smtClean="0">
                <a:solidFill>
                  <a:schemeClr val="tx1"/>
                </a:solidFill>
              </a:rPr>
              <a:t>Les particules immatures ainsi formées ne sont pas infectieuses et sont incapables d'accomplir de nouveaux cycles infectieux</a:t>
            </a:r>
            <a:br>
              <a:rPr lang="fr-FR" sz="2400" dirty="0" smtClean="0">
                <a:solidFill>
                  <a:schemeClr val="tx1"/>
                </a:solidFill>
              </a:rPr>
            </a:b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endParaRPr lang="fr-FR" sz="2400" dirty="0" smtClean="0"/>
          </a:p>
          <a:p>
            <a:pPr algn="l"/>
            <a:r>
              <a:rPr lang="fr-FR" sz="2400" dirty="0" smtClean="0">
                <a:solidFill>
                  <a:schemeClr val="tx1"/>
                </a:solidFill>
              </a:rPr>
              <a:t>D’autres médicaments  sont en cours de développement:</a:t>
            </a:r>
          </a:p>
          <a:p>
            <a:pPr algn="l"/>
            <a:endParaRPr lang="fr-FR" sz="2400" dirty="0" smtClean="0">
              <a:solidFill>
                <a:schemeClr val="tx1"/>
              </a:solidFill>
            </a:endParaRPr>
          </a:p>
          <a:p>
            <a:pPr algn="l">
              <a:buFont typeface="Arial" pitchFamily="34" charset="0"/>
              <a:buChar char="•"/>
            </a:pPr>
            <a:r>
              <a:rPr lang="fr-FR" sz="2400" dirty="0" smtClean="0">
                <a:solidFill>
                  <a:schemeClr val="tx1"/>
                </a:solidFill>
              </a:rPr>
              <a:t>Médicaments susceptibles de bloquer la fixation du virus sur la cellule et sa fusion avec la membrane.</a:t>
            </a:r>
          </a:p>
          <a:p>
            <a:pPr algn="l">
              <a:buFont typeface="Arial" pitchFamily="34" charset="0"/>
              <a:buChar char="•"/>
            </a:pPr>
            <a:r>
              <a:rPr lang="fr-FR" sz="2400" dirty="0" smtClean="0">
                <a:solidFill>
                  <a:schemeClr val="tx1"/>
                </a:solidFill>
              </a:rPr>
              <a:t>Inhibiteurs de l’intégrase qui bloqueraient l’intégration de l’ADN viral dans le génome cellulaire. </a:t>
            </a:r>
          </a:p>
          <a:p>
            <a:pPr algn="l"/>
            <a:endParaRPr lang="fr-FR"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r>
              <a:rPr lang="fr-FR" b="1" dirty="0" smtClean="0">
                <a:solidFill>
                  <a:srgbClr val="7030A0"/>
                </a:solidFill>
              </a:rPr>
              <a:t>Classification</a:t>
            </a:r>
            <a:r>
              <a:rPr lang="fr-FR" b="1" dirty="0" smtClean="0">
                <a:solidFill>
                  <a:schemeClr val="tx1"/>
                </a:solidFill>
              </a:rPr>
              <a:t> </a:t>
            </a:r>
          </a:p>
          <a:p>
            <a:endParaRPr lang="fr-FR" sz="2800" b="1" dirty="0" smtClean="0">
              <a:solidFill>
                <a:schemeClr val="tx1"/>
              </a:solidFill>
            </a:endParaRPr>
          </a:p>
          <a:p>
            <a:r>
              <a:rPr lang="fr-FR" sz="2800" b="1" dirty="0" smtClean="0">
                <a:solidFill>
                  <a:schemeClr val="tx1"/>
                </a:solidFill>
              </a:rPr>
              <a:t>Médicaments inhibiteurs de la transcriptase inverse </a:t>
            </a:r>
          </a:p>
          <a:p>
            <a:endParaRPr lang="fr-FR" b="1" dirty="0" smtClean="0">
              <a:solidFill>
                <a:schemeClr val="tx1"/>
              </a:solidFill>
            </a:endParaRPr>
          </a:p>
          <a:p>
            <a:endParaRPr lang="fr-FR" dirty="0"/>
          </a:p>
        </p:txBody>
      </p:sp>
      <p:graphicFrame>
        <p:nvGraphicFramePr>
          <p:cNvPr id="4" name="Tableau 3"/>
          <p:cNvGraphicFramePr>
            <a:graphicFrameLocks noGrp="1"/>
          </p:cNvGraphicFramePr>
          <p:nvPr/>
        </p:nvGraphicFramePr>
        <p:xfrm>
          <a:off x="571472" y="2071678"/>
          <a:ext cx="8072494" cy="3258509"/>
        </p:xfrm>
        <a:graphic>
          <a:graphicData uri="http://schemas.openxmlformats.org/drawingml/2006/table">
            <a:tbl>
              <a:tblPr firstRow="1" bandRow="1">
                <a:tableStyleId>{E929F9F4-4A8F-4326-A1B4-22849713DDAB}</a:tableStyleId>
              </a:tblPr>
              <a:tblGrid>
                <a:gridCol w="4036247"/>
                <a:gridCol w="4036247"/>
              </a:tblGrid>
              <a:tr h="881069">
                <a:tc>
                  <a:txBody>
                    <a:bodyPr/>
                    <a:lstStyle/>
                    <a:p>
                      <a:pPr algn="ctr"/>
                      <a:r>
                        <a:rPr lang="fr-FR" dirty="0" smtClean="0"/>
                        <a:t>Classe chimique </a:t>
                      </a:r>
                      <a:endParaRPr lang="fr-FR" dirty="0"/>
                    </a:p>
                  </a:txBody>
                  <a:tcPr/>
                </a:tc>
                <a:tc>
                  <a:txBody>
                    <a:bodyPr/>
                    <a:lstStyle/>
                    <a:p>
                      <a:pPr algn="ctr"/>
                      <a:r>
                        <a:rPr lang="fr-FR" dirty="0" smtClean="0"/>
                        <a:t>DCI </a:t>
                      </a:r>
                      <a:endParaRPr lang="fr-FR" dirty="0"/>
                    </a:p>
                  </a:txBody>
                  <a:tcPr/>
                </a:tc>
              </a:tr>
              <a:tr h="881069">
                <a:tc>
                  <a:txBody>
                    <a:bodyPr/>
                    <a:lstStyle/>
                    <a:p>
                      <a:pPr algn="ctr"/>
                      <a:r>
                        <a:rPr lang="fr-FR" dirty="0" smtClean="0"/>
                        <a:t>Analogues nucléosidique </a:t>
                      </a:r>
                    </a:p>
                    <a:p>
                      <a:pPr algn="ctr"/>
                      <a:r>
                        <a:rPr lang="fr-FR" dirty="0" smtClean="0"/>
                        <a:t>INTI </a:t>
                      </a:r>
                      <a:endParaRPr lang="fr-FR" dirty="0"/>
                    </a:p>
                  </a:txBody>
                  <a:tcPr/>
                </a:tc>
                <a:tc>
                  <a:txBody>
                    <a:bodyPr/>
                    <a:lstStyle/>
                    <a:p>
                      <a:pPr algn="ctr"/>
                      <a:r>
                        <a:rPr lang="fr-FR" dirty="0" smtClean="0"/>
                        <a:t>Zidovudine </a:t>
                      </a:r>
                    </a:p>
                    <a:p>
                      <a:pPr algn="ctr"/>
                      <a:r>
                        <a:rPr lang="fr-FR" dirty="0" smtClean="0"/>
                        <a:t>Stavudine</a:t>
                      </a:r>
                    </a:p>
                    <a:p>
                      <a:pPr algn="ctr"/>
                      <a:r>
                        <a:rPr lang="fr-FR" dirty="0" smtClean="0"/>
                        <a:t>Didanosine</a:t>
                      </a:r>
                    </a:p>
                    <a:p>
                      <a:pPr algn="ctr"/>
                      <a:r>
                        <a:rPr lang="fr-FR" dirty="0" smtClean="0"/>
                        <a:t>Zalcitabine</a:t>
                      </a:r>
                    </a:p>
                    <a:p>
                      <a:pPr algn="ctr"/>
                      <a:r>
                        <a:rPr lang="fr-FR" dirty="0" smtClean="0"/>
                        <a:t>Lamivudine </a:t>
                      </a:r>
                      <a:endParaRPr lang="fr-FR" dirty="0"/>
                    </a:p>
                  </a:txBody>
                  <a:tcPr/>
                </a:tc>
              </a:tr>
              <a:tr h="881069">
                <a:tc>
                  <a:txBody>
                    <a:bodyPr/>
                    <a:lstStyle/>
                    <a:p>
                      <a:pPr algn="ctr"/>
                      <a:r>
                        <a:rPr lang="fr-FR" dirty="0" smtClean="0"/>
                        <a:t>Analogues non nucléosidiques</a:t>
                      </a:r>
                    </a:p>
                    <a:p>
                      <a:pPr algn="ctr"/>
                      <a:r>
                        <a:rPr lang="fr-FR" dirty="0" smtClean="0"/>
                        <a:t>INNTI</a:t>
                      </a:r>
                      <a:r>
                        <a:rPr lang="fr-FR" baseline="0" dirty="0" smtClean="0"/>
                        <a:t> </a:t>
                      </a:r>
                      <a:endParaRPr lang="fr-FR" dirty="0"/>
                    </a:p>
                  </a:txBody>
                  <a:tcPr/>
                </a:tc>
                <a:tc>
                  <a:txBody>
                    <a:bodyPr/>
                    <a:lstStyle/>
                    <a:p>
                      <a:pPr algn="ctr"/>
                      <a:r>
                        <a:rPr lang="fr-FR" dirty="0" smtClean="0"/>
                        <a:t>Névirapine</a:t>
                      </a:r>
                    </a:p>
                    <a:p>
                      <a:pPr algn="ctr"/>
                      <a:r>
                        <a:rPr lang="fr-FR" dirty="0" smtClean="0"/>
                        <a:t>Éfavirenz</a:t>
                      </a:r>
                    </a:p>
                    <a:p>
                      <a:pPr algn="ctr"/>
                      <a:r>
                        <a:rPr lang="fr-FR" dirty="0" smtClean="0"/>
                        <a:t>Delavirdine </a:t>
                      </a:r>
                      <a:endParaRPr lang="fr-FR"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a:bodyPr>
          <a:lstStyle/>
          <a:p>
            <a:pPr algn="ctr">
              <a:buNone/>
            </a:pPr>
            <a:endParaRPr lang="fr-FR" sz="6000" b="1" dirty="0" smtClean="0">
              <a:solidFill>
                <a:srgbClr val="7030A0"/>
              </a:solidFill>
            </a:endParaRPr>
          </a:p>
          <a:p>
            <a:pPr algn="ctr">
              <a:buNone/>
            </a:pPr>
            <a:endParaRPr lang="fr-FR" sz="6000" b="1" dirty="0">
              <a:solidFill>
                <a:srgbClr val="7030A0"/>
              </a:solidFill>
            </a:endParaRPr>
          </a:p>
          <a:p>
            <a:pPr algn="ctr">
              <a:buNone/>
            </a:pPr>
            <a:r>
              <a:rPr lang="fr-FR" sz="6000" b="1" dirty="0" smtClean="0">
                <a:solidFill>
                  <a:srgbClr val="7030A0"/>
                </a:solidFill>
              </a:rPr>
              <a:t>I. ANTIVIRAUX</a:t>
            </a:r>
            <a:endParaRPr lang="fr-FR" sz="6000" b="1" dirty="0">
              <a:solidFill>
                <a:srgbClr val="7030A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endParaRPr lang="fr-FR" dirty="0" smtClean="0"/>
          </a:p>
          <a:p>
            <a:pPr algn="ctr">
              <a:buNone/>
            </a:pPr>
            <a:r>
              <a:rPr lang="fr-FR" sz="2800" b="1" dirty="0" smtClean="0"/>
              <a:t>Médicaments inhibiteurs de la protéase </a:t>
            </a:r>
          </a:p>
          <a:p>
            <a:pPr algn="ctr">
              <a:buNone/>
            </a:pPr>
            <a:endParaRPr lang="fr-FR" sz="2800" b="1" dirty="0"/>
          </a:p>
        </p:txBody>
      </p:sp>
      <p:graphicFrame>
        <p:nvGraphicFramePr>
          <p:cNvPr id="4" name="Tableau 3"/>
          <p:cNvGraphicFramePr>
            <a:graphicFrameLocks noGrp="1"/>
          </p:cNvGraphicFramePr>
          <p:nvPr/>
        </p:nvGraphicFramePr>
        <p:xfrm>
          <a:off x="428596" y="2071678"/>
          <a:ext cx="8286808" cy="1214446"/>
        </p:xfrm>
        <a:graphic>
          <a:graphicData uri="http://schemas.openxmlformats.org/drawingml/2006/table">
            <a:tbl>
              <a:tblPr firstRow="1" bandRow="1">
                <a:tableStyleId>{E929F9F4-4A8F-4326-A1B4-22849713DDAB}</a:tableStyleId>
              </a:tblPr>
              <a:tblGrid>
                <a:gridCol w="8286808"/>
              </a:tblGrid>
              <a:tr h="1214446">
                <a:tc>
                  <a:txBody>
                    <a:bodyPr/>
                    <a:lstStyle/>
                    <a:p>
                      <a:pPr algn="ctr"/>
                      <a:endParaRPr lang="fr-FR" dirty="0" smtClean="0"/>
                    </a:p>
                    <a:p>
                      <a:pPr algn="ctr"/>
                      <a:r>
                        <a:rPr lang="fr-FR" sz="2400" dirty="0" smtClean="0"/>
                        <a:t>DCI:  indinavir, nelfinavir, ritonavir, saquinavir, amprénavir </a:t>
                      </a:r>
                      <a:endParaRPr lang="fr-FR" sz="2400"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solidFill>
                  <a:srgbClr val="7030A0"/>
                </a:solidFill>
              </a:rPr>
              <a:t>Utilisations thérapeutiques: </a:t>
            </a:r>
          </a:p>
          <a:p>
            <a:pPr>
              <a:buNone/>
            </a:pPr>
            <a:r>
              <a:rPr lang="fr-FR" b="1" dirty="0" smtClean="0">
                <a:solidFill>
                  <a:srgbClr val="7030A0"/>
                </a:solidFill>
              </a:rPr>
              <a:t>  </a:t>
            </a:r>
            <a:endParaRPr lang="fr-FR" b="1" dirty="0">
              <a:solidFill>
                <a:srgbClr val="7030A0"/>
              </a:solidFill>
            </a:endParaRPr>
          </a:p>
        </p:txBody>
      </p:sp>
      <p:graphicFrame>
        <p:nvGraphicFramePr>
          <p:cNvPr id="4" name="Tableau 3"/>
          <p:cNvGraphicFramePr>
            <a:graphicFrameLocks noGrp="1"/>
          </p:cNvGraphicFramePr>
          <p:nvPr/>
        </p:nvGraphicFramePr>
        <p:xfrm>
          <a:off x="285720" y="1357298"/>
          <a:ext cx="8429682" cy="3273296"/>
        </p:xfrm>
        <a:graphic>
          <a:graphicData uri="http://schemas.openxmlformats.org/drawingml/2006/table">
            <a:tbl>
              <a:tblPr firstRow="1" bandRow="1">
                <a:tableStyleId>{E929F9F4-4A8F-4326-A1B4-22849713DDAB}</a:tableStyleId>
              </a:tblPr>
              <a:tblGrid>
                <a:gridCol w="2809894"/>
                <a:gridCol w="1762138"/>
                <a:gridCol w="3857650"/>
              </a:tblGrid>
              <a:tr h="307174">
                <a:tc>
                  <a:txBody>
                    <a:bodyPr/>
                    <a:lstStyle/>
                    <a:p>
                      <a:r>
                        <a:rPr lang="fr-FR" dirty="0" smtClean="0"/>
                        <a:t>DCI</a:t>
                      </a:r>
                      <a:endParaRPr lang="fr-FR" dirty="0"/>
                    </a:p>
                  </a:txBody>
                  <a:tcPr/>
                </a:tc>
                <a:tc>
                  <a:txBody>
                    <a:bodyPr/>
                    <a:lstStyle/>
                    <a:p>
                      <a:r>
                        <a:rPr lang="fr-FR" dirty="0" smtClean="0"/>
                        <a:t>Spécialité</a:t>
                      </a:r>
                      <a:endParaRPr lang="fr-FR" dirty="0"/>
                    </a:p>
                  </a:txBody>
                  <a:tcPr/>
                </a:tc>
                <a:tc>
                  <a:txBody>
                    <a:bodyPr/>
                    <a:lstStyle/>
                    <a:p>
                      <a:r>
                        <a:rPr lang="fr-FR" dirty="0" smtClean="0"/>
                        <a:t>Présentation </a:t>
                      </a:r>
                      <a:endParaRPr lang="fr-FR" dirty="0"/>
                    </a:p>
                  </a:txBody>
                  <a:tcPr/>
                </a:tc>
              </a:tr>
              <a:tr h="2907536">
                <a:tc>
                  <a:txBody>
                    <a:bodyPr/>
                    <a:lstStyle/>
                    <a:p>
                      <a:endParaRPr lang="fr-FR" dirty="0" smtClean="0"/>
                    </a:p>
                    <a:p>
                      <a:r>
                        <a:rPr lang="fr-FR" dirty="0" smtClean="0"/>
                        <a:t>Zidovudine (AZT)</a:t>
                      </a:r>
                    </a:p>
                    <a:p>
                      <a:r>
                        <a:rPr lang="fr-FR" dirty="0" smtClean="0"/>
                        <a:t>Stavudine (d4t)</a:t>
                      </a:r>
                    </a:p>
                    <a:p>
                      <a:r>
                        <a:rPr lang="fr-FR" dirty="0" smtClean="0"/>
                        <a:t>Didanosine</a:t>
                      </a:r>
                      <a:r>
                        <a:rPr lang="fr-FR" baseline="0" dirty="0" smtClean="0"/>
                        <a:t> (ddI)</a:t>
                      </a:r>
                    </a:p>
                    <a:p>
                      <a:r>
                        <a:rPr lang="fr-FR" baseline="0" dirty="0" smtClean="0"/>
                        <a:t>Zalcitabine (ddc)</a:t>
                      </a:r>
                    </a:p>
                    <a:p>
                      <a:r>
                        <a:rPr lang="fr-FR" baseline="0" dirty="0" smtClean="0"/>
                        <a:t>Lamivudine (3TC)</a:t>
                      </a:r>
                    </a:p>
                    <a:p>
                      <a:r>
                        <a:rPr lang="fr-FR" baseline="0" dirty="0" smtClean="0"/>
                        <a:t>AZT   +   3TC </a:t>
                      </a:r>
                    </a:p>
                    <a:p>
                      <a:r>
                        <a:rPr lang="fr-FR" baseline="0" dirty="0" smtClean="0"/>
                        <a:t>Abacavir </a:t>
                      </a:r>
                      <a:r>
                        <a:rPr lang="fr-FR" baseline="0" dirty="0" smtClean="0"/>
                        <a:t> (ABC)</a:t>
                      </a:r>
                      <a:endParaRPr lang="fr-FR" baseline="0" dirty="0" smtClean="0"/>
                    </a:p>
                    <a:p>
                      <a:endParaRPr lang="fr-FR" dirty="0" smtClean="0"/>
                    </a:p>
                    <a:p>
                      <a:endParaRPr lang="fr-FR" dirty="0"/>
                    </a:p>
                  </a:txBody>
                  <a:tcPr/>
                </a:tc>
                <a:tc>
                  <a:txBody>
                    <a:bodyPr/>
                    <a:lstStyle/>
                    <a:p>
                      <a:endParaRPr lang="fr-FR" dirty="0" smtClean="0"/>
                    </a:p>
                    <a:p>
                      <a:r>
                        <a:rPr lang="fr-FR" dirty="0" smtClean="0"/>
                        <a:t>Rétrovir</a:t>
                      </a:r>
                    </a:p>
                    <a:p>
                      <a:r>
                        <a:rPr lang="fr-FR" dirty="0" smtClean="0"/>
                        <a:t>Zérit</a:t>
                      </a:r>
                    </a:p>
                    <a:p>
                      <a:r>
                        <a:rPr lang="fr-FR" dirty="0" smtClean="0"/>
                        <a:t>Videx</a:t>
                      </a:r>
                    </a:p>
                    <a:p>
                      <a:r>
                        <a:rPr lang="fr-FR" dirty="0" smtClean="0"/>
                        <a:t>Hivid</a:t>
                      </a:r>
                    </a:p>
                    <a:p>
                      <a:r>
                        <a:rPr lang="fr-FR" dirty="0" smtClean="0"/>
                        <a:t>Epivir</a:t>
                      </a:r>
                    </a:p>
                    <a:p>
                      <a:r>
                        <a:rPr lang="fr-FR" dirty="0" smtClean="0"/>
                        <a:t>Combivir</a:t>
                      </a:r>
                    </a:p>
                    <a:p>
                      <a:r>
                        <a:rPr lang="fr-FR" dirty="0" smtClean="0"/>
                        <a:t>Ziagen </a:t>
                      </a:r>
                      <a:endParaRPr lang="fr-FR" dirty="0"/>
                    </a:p>
                  </a:txBody>
                  <a:tcPr/>
                </a:tc>
                <a:tc>
                  <a:txBody>
                    <a:bodyPr/>
                    <a:lstStyle/>
                    <a:p>
                      <a:endParaRPr lang="fr-FR" dirty="0" smtClean="0"/>
                    </a:p>
                    <a:p>
                      <a:r>
                        <a:rPr lang="fr-FR" dirty="0" smtClean="0"/>
                        <a:t>gél. 100, 250 mg, comp, Inj, sol. buv</a:t>
                      </a:r>
                    </a:p>
                    <a:p>
                      <a:r>
                        <a:rPr lang="fr-FR" dirty="0" smtClean="0"/>
                        <a:t>gél. 15, 20,</a:t>
                      </a:r>
                      <a:r>
                        <a:rPr lang="fr-FR" baseline="0" dirty="0" smtClean="0"/>
                        <a:t> 30, 40 mg, sol. buv</a:t>
                      </a:r>
                    </a:p>
                    <a:p>
                      <a:r>
                        <a:rPr lang="fr-FR" baseline="0" dirty="0" smtClean="0"/>
                        <a:t>Comp. 25, 50, 100, 150, 200 mg</a:t>
                      </a:r>
                    </a:p>
                    <a:p>
                      <a:r>
                        <a:rPr lang="fr-FR" baseline="0" dirty="0" smtClean="0"/>
                        <a:t>Comp. 0.375; 0.750 mg</a:t>
                      </a:r>
                    </a:p>
                    <a:p>
                      <a:r>
                        <a:rPr lang="fr-FR" baseline="0" dirty="0" smtClean="0"/>
                        <a:t>Comp. 150 mg, sol. buv</a:t>
                      </a:r>
                    </a:p>
                    <a:p>
                      <a:r>
                        <a:rPr lang="fr-FR" baseline="0" dirty="0" smtClean="0"/>
                        <a:t>Comp. 300 mg, sol. buv</a:t>
                      </a:r>
                    </a:p>
                    <a:p>
                      <a:r>
                        <a:rPr lang="fr-FR" baseline="0" dirty="0" smtClean="0"/>
                        <a:t>Comp. sol. buv </a:t>
                      </a:r>
                    </a:p>
                    <a:p>
                      <a:endParaRPr lang="fr-FR" baseline="0" dirty="0" smtClean="0"/>
                    </a:p>
                    <a:p>
                      <a:r>
                        <a:rPr lang="fr-FR" dirty="0" smtClean="0"/>
                        <a:t> </a:t>
                      </a:r>
                      <a:endParaRPr lang="fr-FR" dirty="0"/>
                    </a:p>
                  </a:txBody>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14282" y="1285860"/>
          <a:ext cx="8715375" cy="2571747"/>
        </p:xfrm>
        <a:graphic>
          <a:graphicData uri="http://schemas.openxmlformats.org/drawingml/2006/table">
            <a:tbl>
              <a:tblPr firstRow="1" bandRow="1">
                <a:tableStyleId>{E929F9F4-4A8F-4326-A1B4-22849713DDAB}</a:tableStyleId>
              </a:tblPr>
              <a:tblGrid>
                <a:gridCol w="2905125"/>
                <a:gridCol w="2905125"/>
                <a:gridCol w="2905125"/>
              </a:tblGrid>
              <a:tr h="413831">
                <a:tc>
                  <a:txBody>
                    <a:bodyPr/>
                    <a:lstStyle/>
                    <a:p>
                      <a:r>
                        <a:rPr lang="fr-FR" dirty="0" smtClean="0"/>
                        <a:t>DCI</a:t>
                      </a:r>
                      <a:endParaRPr lang="fr-FR" dirty="0"/>
                    </a:p>
                  </a:txBody>
                  <a:tcPr/>
                </a:tc>
                <a:tc>
                  <a:txBody>
                    <a:bodyPr/>
                    <a:lstStyle/>
                    <a:p>
                      <a:r>
                        <a:rPr lang="fr-FR" dirty="0" smtClean="0"/>
                        <a:t>Spécialité</a:t>
                      </a:r>
                      <a:endParaRPr lang="fr-FR" dirty="0"/>
                    </a:p>
                  </a:txBody>
                  <a:tcPr/>
                </a:tc>
                <a:tc>
                  <a:txBody>
                    <a:bodyPr/>
                    <a:lstStyle/>
                    <a:p>
                      <a:r>
                        <a:rPr lang="fr-FR" dirty="0" smtClean="0"/>
                        <a:t>Présentation </a:t>
                      </a:r>
                      <a:endParaRPr lang="fr-FR" dirty="0"/>
                    </a:p>
                  </a:txBody>
                  <a:tcPr/>
                </a:tc>
              </a:tr>
              <a:tr h="2157916">
                <a:tc>
                  <a:txBody>
                    <a:bodyPr/>
                    <a:lstStyle/>
                    <a:p>
                      <a:endParaRPr lang="fr-FR" dirty="0" smtClean="0"/>
                    </a:p>
                    <a:p>
                      <a:r>
                        <a:rPr lang="fr-FR" dirty="0" smtClean="0"/>
                        <a:t>Névirapine</a:t>
                      </a:r>
                    </a:p>
                    <a:p>
                      <a:r>
                        <a:rPr lang="fr-FR" dirty="0" smtClean="0"/>
                        <a:t>Delavirdine</a:t>
                      </a:r>
                    </a:p>
                    <a:p>
                      <a:r>
                        <a:rPr lang="fr-FR" dirty="0" smtClean="0"/>
                        <a:t>Éfavirenz </a:t>
                      </a:r>
                      <a:endParaRPr lang="fr-FR" dirty="0"/>
                    </a:p>
                  </a:txBody>
                  <a:tcPr/>
                </a:tc>
                <a:tc>
                  <a:txBody>
                    <a:bodyPr/>
                    <a:lstStyle/>
                    <a:p>
                      <a:endParaRPr lang="fr-FR" dirty="0" smtClean="0"/>
                    </a:p>
                    <a:p>
                      <a:r>
                        <a:rPr lang="fr-FR" dirty="0" smtClean="0"/>
                        <a:t>Viramune</a:t>
                      </a:r>
                      <a:endParaRPr lang="fr-FR" dirty="0" smtClean="0"/>
                    </a:p>
                    <a:p>
                      <a:r>
                        <a:rPr lang="fr-FR" dirty="0" smtClean="0"/>
                        <a:t>Rescriptor</a:t>
                      </a:r>
                    </a:p>
                    <a:p>
                      <a:r>
                        <a:rPr lang="fr-FR" dirty="0" smtClean="0"/>
                        <a:t>Sustiva </a:t>
                      </a:r>
                      <a:endParaRPr lang="fr-FR" dirty="0"/>
                    </a:p>
                  </a:txBody>
                  <a:tcPr/>
                </a:tc>
                <a:tc>
                  <a:txBody>
                    <a:bodyPr/>
                    <a:lstStyle/>
                    <a:p>
                      <a:endParaRPr lang="fr-FR" dirty="0" smtClean="0"/>
                    </a:p>
                    <a:p>
                      <a:r>
                        <a:rPr lang="fr-FR" dirty="0" smtClean="0"/>
                        <a:t>Comp. 200 mg</a:t>
                      </a:r>
                    </a:p>
                    <a:p>
                      <a:r>
                        <a:rPr lang="fr-FR" dirty="0" smtClean="0"/>
                        <a:t>Comp. 100 mg</a:t>
                      </a:r>
                    </a:p>
                    <a:p>
                      <a:r>
                        <a:rPr lang="fr-FR" dirty="0" smtClean="0"/>
                        <a:t>gél. 200 mg </a:t>
                      </a:r>
                      <a:endParaRPr lang="fr-FR" dirty="0"/>
                    </a:p>
                  </a:txBody>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buNone/>
            </a:pPr>
            <a:r>
              <a:rPr lang="fr-FR" b="1" dirty="0" smtClean="0">
                <a:solidFill>
                  <a:srgbClr val="7030A0"/>
                </a:solidFill>
              </a:rPr>
              <a:t>Effets indésirables:  </a:t>
            </a:r>
          </a:p>
          <a:p>
            <a:pPr>
              <a:buNone/>
            </a:pPr>
            <a:r>
              <a:rPr lang="fr-FR" sz="2400" dirty="0" smtClean="0"/>
              <a:t>     </a:t>
            </a:r>
          </a:p>
          <a:p>
            <a:pPr>
              <a:buNone/>
            </a:pPr>
            <a:r>
              <a:rPr lang="fr-FR" sz="2400" dirty="0" smtClean="0"/>
              <a:t>     Les effets indésirables des antirétroviraux sont nombreux mais de gravité variable. Certains sont d’apparition rapide (toxidermie due à l’abacavir), d’autres retardée (neuropathies périphériques et lipodystrophies). Un bilan biologique (NFS, enzymes hépatiques) est nécessaire pour mettre en évidence l’apparition de toxicité hématologique ou hépatique. </a:t>
            </a:r>
            <a:endParaRPr lang="fr-FR" sz="24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lstStyle/>
          <a:p>
            <a:pPr algn="ctr">
              <a:buNone/>
            </a:pPr>
            <a:r>
              <a:rPr lang="fr-FR" b="1" dirty="0" smtClean="0"/>
              <a:t>Inhibiteurs de transcriptase inverse </a:t>
            </a:r>
          </a:p>
          <a:p>
            <a:pPr>
              <a:buNone/>
            </a:pPr>
            <a:r>
              <a:rPr lang="fr-FR" sz="2400" b="1" dirty="0" smtClean="0"/>
              <a:t>INTI: </a:t>
            </a:r>
          </a:p>
          <a:p>
            <a:pPr>
              <a:buNone/>
            </a:pPr>
            <a:r>
              <a:rPr lang="fr-FR" sz="2400" dirty="0" smtClean="0"/>
              <a:t>-Zidovudine: hématotoxicité, myopathie, nausées, vomissements</a:t>
            </a:r>
          </a:p>
          <a:p>
            <a:pPr>
              <a:buNone/>
            </a:pPr>
            <a:r>
              <a:rPr lang="fr-FR" sz="2400" dirty="0" smtClean="0"/>
              <a:t>-Stavudine: hépatotoxicité, pancréatite, neuropathie périphérique</a:t>
            </a:r>
          </a:p>
          <a:p>
            <a:pPr>
              <a:buNone/>
            </a:pPr>
            <a:r>
              <a:rPr lang="fr-FR" sz="2400" dirty="0" smtClean="0"/>
              <a:t>-Didanosine: hyperuricémie, pancréatite, neuropathie périphérique </a:t>
            </a:r>
          </a:p>
          <a:p>
            <a:pPr>
              <a:buNone/>
            </a:pPr>
            <a:r>
              <a:rPr lang="fr-FR" sz="2400" dirty="0" smtClean="0"/>
              <a:t>-Zalcitabine: ulcération buccale, pancréatite, neuropathie</a:t>
            </a:r>
          </a:p>
          <a:p>
            <a:pPr>
              <a:buNone/>
            </a:pPr>
            <a:r>
              <a:rPr lang="fr-FR" sz="2400" dirty="0" smtClean="0"/>
              <a:t>                        périphérique</a:t>
            </a:r>
          </a:p>
          <a:p>
            <a:pPr>
              <a:buNone/>
            </a:pPr>
            <a:r>
              <a:rPr lang="fr-FR" sz="2400" dirty="0" smtClean="0"/>
              <a:t>-Abacavir: toxidermies cutanées, syndrome d’hypersensibilité</a:t>
            </a:r>
          </a:p>
          <a:p>
            <a:pPr>
              <a:buNone/>
            </a:pPr>
            <a:endParaRPr lang="fr-FR" sz="2400" b="1" dirty="0" smtClean="0"/>
          </a:p>
          <a:p>
            <a:pPr>
              <a:buNone/>
            </a:pPr>
            <a:r>
              <a:rPr lang="fr-FR" sz="2400" b="1" dirty="0" smtClean="0"/>
              <a:t>INNTI:</a:t>
            </a:r>
          </a:p>
          <a:p>
            <a:pPr>
              <a:buNone/>
            </a:pPr>
            <a:r>
              <a:rPr lang="fr-FR" sz="2400" dirty="0" smtClean="0"/>
              <a:t>-Névirapine: hépatotoxicité, éruptions cutanées (parfois sévère)</a:t>
            </a:r>
          </a:p>
          <a:p>
            <a:pPr>
              <a:buNone/>
            </a:pPr>
            <a:r>
              <a:rPr lang="fr-FR" sz="2400" dirty="0" smtClean="0"/>
              <a:t>-Delavirdine: éruptions cutanées  </a:t>
            </a:r>
          </a:p>
          <a:p>
            <a:pPr>
              <a:buNone/>
            </a:pPr>
            <a:r>
              <a:rPr lang="fr-FR" sz="2400" dirty="0" smtClean="0"/>
              <a:t>-Efavirenz: toxidermies, sensations ébrieuses</a:t>
            </a:r>
          </a:p>
          <a:p>
            <a:pPr>
              <a:buNone/>
            </a:pPr>
            <a:endParaRPr lang="fr-FR" sz="2400" dirty="0" smtClean="0"/>
          </a:p>
          <a:p>
            <a:pPr>
              <a:buNone/>
            </a:pPr>
            <a:endParaRPr lang="fr-FR" sz="2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429420"/>
          </a:xfrm>
        </p:spPr>
        <p:txBody>
          <a:bodyPr>
            <a:normAutofit/>
          </a:bodyPr>
          <a:lstStyle/>
          <a:p>
            <a:pPr algn="ctr">
              <a:buNone/>
            </a:pPr>
            <a:r>
              <a:rPr lang="fr-FR" b="1" dirty="0" smtClean="0"/>
              <a:t>Inhibiteurs de protéase </a:t>
            </a:r>
          </a:p>
          <a:p>
            <a:pPr>
              <a:buNone/>
            </a:pPr>
            <a:endParaRPr lang="fr-FR" sz="2400" dirty="0" smtClean="0"/>
          </a:p>
          <a:p>
            <a:pPr>
              <a:buNone/>
            </a:pPr>
            <a:r>
              <a:rPr lang="fr-FR" sz="2400" dirty="0" smtClean="0"/>
              <a:t>-Gastralgies, vomissements, diarrhées</a:t>
            </a:r>
          </a:p>
          <a:p>
            <a:pPr>
              <a:buNone/>
            </a:pPr>
            <a:r>
              <a:rPr lang="fr-FR" sz="2400" dirty="0" smtClean="0"/>
              <a:t>-Altérations du goût, irritation de la gorge</a:t>
            </a:r>
          </a:p>
          <a:p>
            <a:pPr>
              <a:buNone/>
            </a:pPr>
            <a:r>
              <a:rPr lang="fr-FR" sz="2400" dirty="0" smtClean="0"/>
              <a:t>-Asthénie, céphalées, somnolence, anxiété et insomnie</a:t>
            </a:r>
          </a:p>
          <a:p>
            <a:pPr>
              <a:buNone/>
            </a:pPr>
            <a:r>
              <a:rPr lang="fr-FR" sz="2400" dirty="0" smtClean="0"/>
              <a:t>-Paresthésies péribuccales, neuropathie périphérique</a:t>
            </a:r>
          </a:p>
          <a:p>
            <a:pPr>
              <a:buNone/>
            </a:pPr>
            <a:r>
              <a:rPr lang="fr-FR" sz="2400" dirty="0" smtClean="0"/>
              <a:t>-Elévation des enzymes hépatiques</a:t>
            </a:r>
          </a:p>
          <a:p>
            <a:pPr>
              <a:buNone/>
            </a:pPr>
            <a:r>
              <a:rPr lang="fr-FR" sz="2400" dirty="0" smtClean="0"/>
              <a:t>-Lipodystrophies: anomalies de répartition des graisses « bosse de bison »</a:t>
            </a:r>
          </a:p>
          <a:p>
            <a:pPr>
              <a:buNone/>
            </a:pPr>
            <a:r>
              <a:rPr lang="fr-FR" sz="2400" dirty="0" smtClean="0"/>
              <a:t>-Troubles métaboliques: intolérance glucidique, parfois hypercholestérolémie   </a:t>
            </a:r>
            <a:endParaRPr lang="fr-FR" sz="24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Espace réservé du contenu 3"/>
          <p:cNvGraphicFramePr>
            <a:graphicFrameLocks noGrp="1"/>
          </p:cNvGraphicFramePr>
          <p:nvPr>
            <p:ph idx="1"/>
          </p:nvPr>
        </p:nvGraphicFramePr>
        <p:xfrm>
          <a:off x="285720" y="928670"/>
          <a:ext cx="8643938" cy="3714780"/>
        </p:xfrm>
        <a:graphic>
          <a:graphicData uri="http://schemas.openxmlformats.org/drawingml/2006/table">
            <a:tbl>
              <a:tblPr firstRow="1" bandRow="1">
                <a:tableStyleId>{E929F9F4-4A8F-4326-A1B4-22849713DDAB}</a:tableStyleId>
              </a:tblPr>
              <a:tblGrid>
                <a:gridCol w="3500462"/>
                <a:gridCol w="5143476"/>
              </a:tblGrid>
              <a:tr h="928695">
                <a:tc>
                  <a:txBody>
                    <a:bodyPr/>
                    <a:lstStyle/>
                    <a:p>
                      <a:pPr algn="ctr"/>
                      <a:r>
                        <a:rPr lang="fr-FR" b="1" dirty="0" smtClean="0"/>
                        <a:t>Ritonavir </a:t>
                      </a:r>
                      <a:endParaRPr lang="fr-FR" b="1" dirty="0"/>
                    </a:p>
                  </a:txBody>
                  <a:tcPr/>
                </a:tc>
                <a:tc>
                  <a:txBody>
                    <a:bodyPr/>
                    <a:lstStyle/>
                    <a:p>
                      <a:r>
                        <a:rPr lang="fr-FR" dirty="0" smtClean="0"/>
                        <a:t>Hyperuricémie, hyperleucocytose</a:t>
                      </a:r>
                      <a:r>
                        <a:rPr lang="fr-FR" baseline="0" dirty="0" smtClean="0"/>
                        <a:t> avec toux</a:t>
                      </a:r>
                      <a:endParaRPr lang="fr-FR" dirty="0"/>
                    </a:p>
                  </a:txBody>
                  <a:tcPr/>
                </a:tc>
              </a:tr>
              <a:tr h="928695">
                <a:tc>
                  <a:txBody>
                    <a:bodyPr/>
                    <a:lstStyle/>
                    <a:p>
                      <a:pPr algn="ctr"/>
                      <a:r>
                        <a:rPr lang="fr-FR" b="1" dirty="0" smtClean="0"/>
                        <a:t>Indinavir</a:t>
                      </a:r>
                      <a:endParaRPr lang="fr-FR" b="1" dirty="0"/>
                    </a:p>
                  </a:txBody>
                  <a:tcPr/>
                </a:tc>
                <a:tc>
                  <a:txBody>
                    <a:bodyPr/>
                    <a:lstStyle/>
                    <a:p>
                      <a:r>
                        <a:rPr lang="fr-FR" dirty="0" smtClean="0"/>
                        <a:t>Hyperbilirubinémie isolée  asymptomatique</a:t>
                      </a:r>
                    </a:p>
                    <a:p>
                      <a:r>
                        <a:rPr lang="fr-FR" dirty="0" smtClean="0"/>
                        <a:t>Anémie hémolytique</a:t>
                      </a:r>
                    </a:p>
                    <a:p>
                      <a:r>
                        <a:rPr lang="fr-FR" dirty="0" smtClean="0"/>
                        <a:t>Lithiases urinaires (par cristallisation du produit) </a:t>
                      </a:r>
                      <a:endParaRPr lang="fr-FR" dirty="0"/>
                    </a:p>
                  </a:txBody>
                  <a:tcPr/>
                </a:tc>
              </a:tr>
              <a:tr h="928695">
                <a:tc>
                  <a:txBody>
                    <a:bodyPr/>
                    <a:lstStyle/>
                    <a:p>
                      <a:pPr algn="ctr"/>
                      <a:r>
                        <a:rPr lang="fr-FR" b="1" dirty="0" smtClean="0"/>
                        <a:t>Nelfinavir</a:t>
                      </a:r>
                      <a:endParaRPr lang="fr-FR" b="1" dirty="0"/>
                    </a:p>
                  </a:txBody>
                  <a:tcPr/>
                </a:tc>
                <a:tc>
                  <a:txBody>
                    <a:bodyPr/>
                    <a:lstStyle/>
                    <a:p>
                      <a:r>
                        <a:rPr lang="fr-FR" dirty="0" smtClean="0"/>
                        <a:t>Diarrhée + fréquente  qu’avec les autres  molécules</a:t>
                      </a:r>
                      <a:endParaRPr lang="fr-FR" dirty="0"/>
                    </a:p>
                  </a:txBody>
                  <a:tcPr/>
                </a:tc>
              </a:tr>
              <a:tr h="928695">
                <a:tc>
                  <a:txBody>
                    <a:bodyPr/>
                    <a:lstStyle/>
                    <a:p>
                      <a:pPr algn="ctr"/>
                      <a:r>
                        <a:rPr lang="fr-FR" b="1" dirty="0" smtClean="0"/>
                        <a:t>Saquinavir</a:t>
                      </a:r>
                      <a:endParaRPr lang="fr-FR" b="1" dirty="0"/>
                    </a:p>
                  </a:txBody>
                  <a:tcPr/>
                </a:tc>
                <a:tc>
                  <a:txBody>
                    <a:bodyPr/>
                    <a:lstStyle/>
                    <a:p>
                      <a:r>
                        <a:rPr lang="fr-FR" dirty="0" smtClean="0"/>
                        <a:t>Ulcérations buccales</a:t>
                      </a:r>
                    </a:p>
                    <a:p>
                      <a:r>
                        <a:rPr lang="fr-FR" dirty="0" smtClean="0"/>
                        <a:t>C’est l’antiprotéase la mieux tolérée , cliniquement et biologiquement </a:t>
                      </a:r>
                      <a:endParaRPr lang="fr-FR"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264696"/>
          </a:xfrm>
        </p:spPr>
        <p:txBody>
          <a:bodyPr>
            <a:normAutofit/>
          </a:bodyPr>
          <a:lstStyle/>
          <a:p>
            <a:pPr algn="ctr">
              <a:buNone/>
            </a:pPr>
            <a:endParaRPr lang="fr-FR" sz="6000" b="1" dirty="0" smtClean="0">
              <a:solidFill>
                <a:srgbClr val="7030A0"/>
              </a:solidFill>
            </a:endParaRPr>
          </a:p>
          <a:p>
            <a:pPr algn="ctr">
              <a:buNone/>
            </a:pPr>
            <a:endParaRPr lang="fr-FR" sz="6000" b="1" dirty="0">
              <a:solidFill>
                <a:srgbClr val="7030A0"/>
              </a:solidFill>
            </a:endParaRPr>
          </a:p>
          <a:p>
            <a:pPr algn="ctr">
              <a:buNone/>
            </a:pPr>
            <a:r>
              <a:rPr lang="fr-FR" sz="6000" b="1" dirty="0" smtClean="0">
                <a:solidFill>
                  <a:srgbClr val="7030A0"/>
                </a:solidFill>
              </a:rPr>
              <a:t>II. CORRECTEURS DES HYPOSIALIES</a:t>
            </a:r>
            <a:endParaRPr lang="fr-FR" sz="6000" b="1" dirty="0">
              <a:solidFill>
                <a:srgbClr val="7030A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lstStyle/>
          <a:p>
            <a:pPr>
              <a:buNone/>
            </a:pPr>
            <a:r>
              <a:rPr lang="fr-FR" b="1" dirty="0" smtClean="0">
                <a:solidFill>
                  <a:srgbClr val="7030A0"/>
                </a:solidFill>
              </a:rPr>
              <a:t>   </a:t>
            </a:r>
          </a:p>
          <a:p>
            <a:pPr>
              <a:buNone/>
            </a:pPr>
            <a:r>
              <a:rPr lang="fr-FR" b="1" dirty="0" smtClean="0">
                <a:solidFill>
                  <a:srgbClr val="7030A0"/>
                </a:solidFill>
              </a:rPr>
              <a:t>Définition: </a:t>
            </a:r>
            <a:r>
              <a:rPr lang="fr-FR" dirty="0" smtClean="0"/>
              <a:t>L'hyposialie correspond à la diminution de la fabrication de salive par les glandes salivaires</a:t>
            </a:r>
          </a:p>
          <a:p>
            <a:pPr>
              <a:buNone/>
            </a:pPr>
            <a:r>
              <a:rPr lang="fr-FR" b="1" dirty="0" smtClean="0"/>
              <a:t>  </a:t>
            </a:r>
            <a:r>
              <a:rPr lang="fr-FR" b="1" dirty="0" smtClean="0">
                <a:solidFill>
                  <a:srgbClr val="7030A0"/>
                </a:solidFill>
              </a:rPr>
              <a:t>Symptômes: </a:t>
            </a:r>
            <a:r>
              <a:rPr lang="fr-FR" b="1" dirty="0" smtClean="0"/>
              <a:t>L'hyposialie</a:t>
            </a:r>
            <a:r>
              <a:rPr lang="fr-FR" dirty="0" smtClean="0"/>
              <a:t> a pour conséquences, des pathologies buccales, comme : </a:t>
            </a:r>
          </a:p>
          <a:p>
            <a:r>
              <a:rPr lang="fr-FR" dirty="0" smtClean="0"/>
              <a:t>Des </a:t>
            </a:r>
            <a:r>
              <a:rPr lang="fr-FR" b="1" dirty="0" smtClean="0"/>
              <a:t>caries</a:t>
            </a:r>
            <a:r>
              <a:rPr lang="fr-FR" dirty="0" smtClean="0"/>
              <a:t> dentaires.</a:t>
            </a:r>
          </a:p>
          <a:p>
            <a:r>
              <a:rPr lang="fr-FR" dirty="0" smtClean="0"/>
              <a:t>Infections à répétition, plus particulièrement au niveau des gencives.</a:t>
            </a:r>
          </a:p>
          <a:p>
            <a:r>
              <a:rPr lang="fr-FR" dirty="0" smtClean="0"/>
              <a:t>Xérostomie (sécheresse excessive de la bouche).</a:t>
            </a:r>
          </a:p>
          <a:p>
            <a:pPr>
              <a:buNone/>
            </a:pPr>
            <a:endParaRPr lang="fr-FR" dirty="0" smtClean="0"/>
          </a:p>
          <a:p>
            <a:pPr>
              <a:buNone/>
            </a:pPr>
            <a:endParaRPr lang="fr-F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normAutofit/>
          </a:bodyPr>
          <a:lstStyle/>
          <a:p>
            <a:pPr>
              <a:buNone/>
            </a:pPr>
            <a:r>
              <a:rPr lang="fr-FR" b="1" dirty="0" smtClean="0">
                <a:solidFill>
                  <a:srgbClr val="7030A0"/>
                </a:solidFill>
              </a:rPr>
              <a:t>Etiologie: </a:t>
            </a:r>
          </a:p>
          <a:p>
            <a:pPr>
              <a:buNone/>
            </a:pPr>
            <a:endParaRPr lang="fr-FR" sz="2400" dirty="0" smtClean="0"/>
          </a:p>
          <a:p>
            <a:pPr>
              <a:buNone/>
            </a:pPr>
            <a:r>
              <a:rPr lang="fr-FR" sz="2400" dirty="0" smtClean="0"/>
              <a:t>Les causes peuvent être de plusieurs origines : </a:t>
            </a:r>
          </a:p>
          <a:p>
            <a:pPr fontAlgn="base"/>
            <a:r>
              <a:rPr lang="fr-FR" sz="2400" b="1" dirty="0" smtClean="0"/>
              <a:t>Congénitale</a:t>
            </a:r>
            <a:r>
              <a:rPr lang="fr-FR" sz="2400" dirty="0" smtClean="0"/>
              <a:t>, dans ce cas, elle est définitive.</a:t>
            </a:r>
          </a:p>
          <a:p>
            <a:pPr fontAlgn="base"/>
            <a:r>
              <a:rPr lang="fr-FR" sz="2400" b="1" dirty="0" smtClean="0"/>
              <a:t>Par radiothérapie du visage ou du cou </a:t>
            </a:r>
            <a:r>
              <a:rPr lang="fr-FR" sz="2400" dirty="0" smtClean="0"/>
              <a:t>(secondaire à un traitement par rayons dans une pathologie cancéreuse par exemple).</a:t>
            </a:r>
          </a:p>
          <a:p>
            <a:pPr fontAlgn="base"/>
            <a:r>
              <a:rPr lang="fr-FR" sz="2400" b="1" dirty="0" smtClean="0"/>
              <a:t>Dans le syndrome de Gougerot-Sjögren</a:t>
            </a:r>
            <a:r>
              <a:rPr lang="fr-FR" sz="2400" dirty="0" smtClean="0"/>
              <a:t>  appelé également syndrome sec, au cours duquel le patient se plaint d’une sécheresse des yeux, de la bouche, de l’appareil sexuel</a:t>
            </a:r>
          </a:p>
          <a:p>
            <a:pPr fontAlgn="base"/>
            <a:r>
              <a:rPr lang="fr-FR" sz="2400" b="1" dirty="0" smtClean="0"/>
              <a:t>Médicaments</a:t>
            </a:r>
            <a:r>
              <a:rPr lang="fr-FR" sz="2400" dirty="0" smtClean="0"/>
              <a:t> : Benzodiazépine (Valium), Bêtabloquants, Atropine, antidépresseurs</a:t>
            </a:r>
          </a:p>
          <a:p>
            <a:pPr fontAlgn="base"/>
            <a:r>
              <a:rPr lang="fr-FR" sz="2400" b="1" dirty="0" smtClean="0"/>
              <a:t>Anxiété excessive </a:t>
            </a:r>
            <a:r>
              <a:rPr lang="fr-FR" sz="2400" dirty="0" smtClean="0"/>
              <a:t>(peur, trac).</a:t>
            </a:r>
          </a:p>
          <a:p>
            <a:pPr fontAlgn="base"/>
            <a:r>
              <a:rPr lang="fr-FR" sz="2400" b="1" dirty="0" smtClean="0"/>
              <a:t>Déshydratation</a:t>
            </a:r>
            <a:r>
              <a:rPr lang="fr-FR" sz="2400" dirty="0" smtClean="0"/>
              <a:t>.</a:t>
            </a:r>
          </a:p>
          <a:p>
            <a:pPr fontAlgn="base">
              <a:buNone/>
            </a:pPr>
            <a:endParaRPr lang="fr-FR" sz="2400" dirty="0" smtClean="0"/>
          </a:p>
          <a:p>
            <a:pPr fontAlgn="base">
              <a:buNone/>
            </a:pPr>
            <a:endParaRPr lang="fr-FR" sz="2400" dirty="0" smtClean="0"/>
          </a:p>
          <a:p>
            <a:pPr fontAlgn="base">
              <a:buNone/>
            </a:pPr>
            <a:endParaRPr lang="fr-FR" sz="2400" dirty="0" smtClean="0"/>
          </a:p>
          <a:p>
            <a:pPr lvl="1" fontAlgn="base"/>
            <a:endParaRPr lang="fr-FR" sz="2400" dirty="0" smtClean="0"/>
          </a:p>
          <a:p>
            <a:pPr>
              <a:buNone/>
            </a:pPr>
            <a:endParaRPr lang="fr-FR"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r>
              <a:rPr lang="fr-FR" b="1" dirty="0" smtClean="0">
                <a:solidFill>
                  <a:srgbClr val="7030A0"/>
                </a:solidFill>
              </a:rPr>
              <a:t>Introduction</a:t>
            </a:r>
          </a:p>
          <a:p>
            <a:pPr algn="l"/>
            <a:endParaRPr lang="fr-FR" sz="2400" dirty="0" smtClean="0">
              <a:solidFill>
                <a:schemeClr val="tx1"/>
              </a:solidFill>
            </a:endParaRPr>
          </a:p>
          <a:p>
            <a:pPr algn="l"/>
            <a:r>
              <a:rPr lang="fr-FR" sz="2400" dirty="0" smtClean="0">
                <a:solidFill>
                  <a:schemeClr val="tx1"/>
                </a:solidFill>
              </a:rPr>
              <a:t>Bactéries         autonomes (possèdent leur propre machine cellulaire)</a:t>
            </a:r>
          </a:p>
          <a:p>
            <a:pPr algn="l"/>
            <a:r>
              <a:rPr lang="fr-FR" sz="2400" dirty="0" smtClean="0">
                <a:solidFill>
                  <a:schemeClr val="tx1"/>
                </a:solidFill>
              </a:rPr>
              <a:t>Virus                dépendent strictement de la cellule qu’ils infectent  </a:t>
            </a:r>
          </a:p>
          <a:p>
            <a:pPr algn="l"/>
            <a:r>
              <a:rPr lang="fr-FR" sz="2400" dirty="0">
                <a:solidFill>
                  <a:schemeClr val="tx1"/>
                </a:solidFill>
              </a:rPr>
              <a:t> </a:t>
            </a:r>
            <a:r>
              <a:rPr lang="fr-FR" sz="2400" dirty="0" smtClean="0">
                <a:solidFill>
                  <a:schemeClr val="tx1"/>
                </a:solidFill>
              </a:rPr>
              <a:t>                         détourner la machinerie cellulaire à leur profit  </a:t>
            </a:r>
          </a:p>
          <a:p>
            <a:pPr algn="l"/>
            <a:endParaRPr lang="fr-FR" sz="2400" dirty="0">
              <a:solidFill>
                <a:schemeClr val="tx1"/>
              </a:solidFill>
            </a:endParaRPr>
          </a:p>
          <a:p>
            <a:pPr algn="l"/>
            <a:endParaRPr lang="fr-FR" sz="2400" dirty="0" smtClean="0">
              <a:solidFill>
                <a:schemeClr val="tx1"/>
              </a:solidFill>
            </a:endParaRPr>
          </a:p>
          <a:p>
            <a:pPr algn="l"/>
            <a:r>
              <a:rPr lang="fr-FR" sz="2400" dirty="0" smtClean="0">
                <a:solidFill>
                  <a:schemeClr val="tx1"/>
                </a:solidFill>
              </a:rPr>
              <a:t>La plupart des molécules antivirales ont été découvertes de façon aléatoire:</a:t>
            </a:r>
          </a:p>
          <a:p>
            <a:pPr algn="l">
              <a:buFontTx/>
              <a:buChar char="-"/>
            </a:pPr>
            <a:r>
              <a:rPr lang="fr-FR" sz="2400" dirty="0" smtClean="0">
                <a:solidFill>
                  <a:schemeClr val="tx1"/>
                </a:solidFill>
              </a:rPr>
              <a:t>Suite à un criblage d’un grand nombre de molécules naturelles</a:t>
            </a:r>
          </a:p>
          <a:p>
            <a:pPr algn="l">
              <a:buFontTx/>
              <a:buChar char="-"/>
            </a:pPr>
            <a:r>
              <a:rPr lang="fr-FR" sz="2400" dirty="0" smtClean="0">
                <a:solidFill>
                  <a:schemeClr val="tx1"/>
                </a:solidFill>
              </a:rPr>
              <a:t>Ou de molécules déjà connues pour leur activité sur les cellules cancéreuses, en partant de l’idée que les virus, comme les cellules cancéreuses multipliaient beaucoup leur ADN. </a:t>
            </a:r>
          </a:p>
          <a:p>
            <a:pPr algn="l"/>
            <a:endParaRPr lang="fr-FR" sz="2400" dirty="0">
              <a:solidFill>
                <a:schemeClr val="tx1"/>
              </a:solidFill>
            </a:endParaRPr>
          </a:p>
        </p:txBody>
      </p:sp>
      <p:cxnSp>
        <p:nvCxnSpPr>
          <p:cNvPr id="5" name="Connecteur droit avec flèche 4"/>
          <p:cNvCxnSpPr/>
          <p:nvPr/>
        </p:nvCxnSpPr>
        <p:spPr>
          <a:xfrm>
            <a:off x="1571604" y="1500174"/>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Connecteur droit avec flèche 6"/>
          <p:cNvCxnSpPr/>
          <p:nvPr/>
        </p:nvCxnSpPr>
        <p:spPr>
          <a:xfrm>
            <a:off x="1071538" y="192880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lstStyle/>
          <a:p>
            <a:pPr>
              <a:buNone/>
            </a:pPr>
            <a:r>
              <a:rPr lang="fr-FR" dirty="0" smtClean="0"/>
              <a:t> </a:t>
            </a:r>
            <a:r>
              <a:rPr lang="fr-FR" b="1" dirty="0" smtClean="0">
                <a:solidFill>
                  <a:srgbClr val="7030A0"/>
                </a:solidFill>
              </a:rPr>
              <a:t>Traitement: </a:t>
            </a:r>
          </a:p>
          <a:p>
            <a:pPr>
              <a:buNone/>
            </a:pPr>
            <a:r>
              <a:rPr lang="fr-FR" dirty="0" smtClean="0">
                <a:solidFill>
                  <a:srgbClr val="7030A0"/>
                </a:solidFill>
              </a:rPr>
              <a:t> </a:t>
            </a:r>
          </a:p>
          <a:p>
            <a:pPr>
              <a:buNone/>
            </a:pPr>
            <a:r>
              <a:rPr lang="fr-FR" sz="4000" b="1" dirty="0" smtClean="0">
                <a:solidFill>
                  <a:srgbClr val="7030A0"/>
                </a:solidFill>
              </a:rPr>
              <a:t> Artisial</a:t>
            </a:r>
            <a:r>
              <a:rPr lang="fr-FR" sz="4000" b="1" dirty="0" smtClean="0">
                <a:solidFill>
                  <a:srgbClr val="7030A0"/>
                </a:solidFill>
              </a:rPr>
              <a:t>: </a:t>
            </a:r>
            <a:r>
              <a:rPr lang="fr-FR" b="1" dirty="0" smtClean="0">
                <a:solidFill>
                  <a:srgbClr val="7030A0"/>
                </a:solidFill>
              </a:rPr>
              <a:t> </a:t>
            </a:r>
            <a:r>
              <a:rPr lang="fr-FR" dirty="0" smtClean="0"/>
              <a:t>S pulv endobucc Spray/100ml</a:t>
            </a:r>
            <a:r>
              <a:rPr lang="fr-FR" sz="4000" dirty="0" smtClean="0"/>
              <a:t> »</a:t>
            </a:r>
            <a:endParaRPr lang="fr-FR" sz="4000" b="1" dirty="0" smtClean="0">
              <a:solidFill>
                <a:srgbClr val="7030A0"/>
              </a:solidFill>
            </a:endParaRPr>
          </a:p>
          <a:p>
            <a:pPr>
              <a:buNone/>
            </a:pPr>
            <a:r>
              <a:rPr lang="fr-FR" sz="4000" b="1" dirty="0" smtClean="0">
                <a:solidFill>
                  <a:srgbClr val="7030A0"/>
                </a:solidFill>
              </a:rPr>
              <a:t> Salagen: </a:t>
            </a:r>
            <a:r>
              <a:rPr lang="fr-FR" b="1" dirty="0" smtClean="0"/>
              <a:t> </a:t>
            </a:r>
            <a:r>
              <a:rPr lang="da-DK" dirty="0" smtClean="0"/>
              <a:t>5 mg Cpr enr B/84</a:t>
            </a:r>
            <a:endParaRPr lang="fr-FR" b="1" dirty="0" smtClean="0"/>
          </a:p>
          <a:p>
            <a:pPr>
              <a:buNone/>
            </a:pPr>
            <a:r>
              <a:rPr lang="fr-FR" sz="4000" b="1" dirty="0" smtClean="0">
                <a:solidFill>
                  <a:srgbClr val="7030A0"/>
                </a:solidFill>
              </a:rPr>
              <a:t> Sulfarlem: </a:t>
            </a:r>
            <a:r>
              <a:rPr lang="fr-FR" sz="2800" dirty="0" smtClean="0"/>
              <a:t>12,5mg </a:t>
            </a:r>
            <a:r>
              <a:rPr lang="fr-FR" sz="2800" dirty="0" smtClean="0"/>
              <a:t>Cp enr </a:t>
            </a:r>
            <a:r>
              <a:rPr lang="fr-FR" sz="2800" dirty="0" smtClean="0"/>
              <a:t>B/60</a:t>
            </a:r>
          </a:p>
          <a:p>
            <a:pPr>
              <a:buNone/>
            </a:pPr>
            <a:r>
              <a:rPr lang="fr-FR" sz="4000" b="1" dirty="0" smtClean="0">
                <a:solidFill>
                  <a:srgbClr val="7030A0"/>
                </a:solidFill>
              </a:rPr>
              <a:t> Sulfarlem S: </a:t>
            </a:r>
            <a:r>
              <a:rPr lang="fr-FR" sz="2800" dirty="0" smtClean="0"/>
              <a:t>25 mg </a:t>
            </a:r>
            <a:r>
              <a:rPr lang="fr-FR" sz="2800" dirty="0" smtClean="0"/>
              <a:t>Cp </a:t>
            </a:r>
            <a:r>
              <a:rPr lang="fr-FR" sz="2800" dirty="0" smtClean="0"/>
              <a:t>enr 2Plq/30 (60)</a:t>
            </a:r>
          </a:p>
          <a:p>
            <a:pPr>
              <a:buNone/>
            </a:pPr>
            <a:endParaRPr lang="fr-FR" sz="4000" b="1" dirty="0" smtClean="0">
              <a:solidFill>
                <a:srgbClr val="7030A0"/>
              </a:solidFill>
            </a:endParaRPr>
          </a:p>
          <a:p>
            <a:pPr>
              <a:buNone/>
            </a:pPr>
            <a:r>
              <a:rPr lang="fr-FR" dirty="0" smtClean="0"/>
              <a:t/>
            </a:r>
            <a:br>
              <a:rPr lang="fr-FR" dirty="0" smtClean="0"/>
            </a:br>
            <a:endParaRPr lang="fr-F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lstStyle/>
          <a:p>
            <a:pPr>
              <a:buNone/>
            </a:pPr>
            <a:r>
              <a:rPr lang="fr-FR" sz="4000" b="1" dirty="0" smtClean="0">
                <a:solidFill>
                  <a:srgbClr val="7030A0"/>
                </a:solidFill>
              </a:rPr>
              <a:t>Artisial:  </a:t>
            </a:r>
            <a:r>
              <a:rPr lang="fr-FR" sz="2800" b="1" dirty="0" smtClean="0">
                <a:solidFill>
                  <a:srgbClr val="7030A0"/>
                </a:solidFill>
              </a:rPr>
              <a:t>solution pour pulvérisation endobuccale</a:t>
            </a:r>
            <a:endParaRPr lang="fr-FR" sz="4000" u="sng" dirty="0" smtClean="0"/>
          </a:p>
          <a:p>
            <a:pPr>
              <a:buNone/>
            </a:pPr>
            <a:r>
              <a:rPr lang="fr-FR" dirty="0" smtClean="0"/>
              <a:t> </a:t>
            </a:r>
          </a:p>
          <a:p>
            <a:pPr>
              <a:buNone/>
            </a:pPr>
            <a:r>
              <a:rPr lang="fr-FR" b="1" u="sng" dirty="0" smtClean="0"/>
              <a:t>Principes actifs:  </a:t>
            </a:r>
            <a:r>
              <a:rPr lang="fr-FR" dirty="0" smtClean="0"/>
              <a:t>Chlorure de potassium</a:t>
            </a:r>
            <a:r>
              <a:rPr lang="fr-FR" u="sng" dirty="0" smtClean="0"/>
              <a:t>,</a:t>
            </a:r>
            <a:r>
              <a:rPr lang="fr-FR" dirty="0" smtClean="0"/>
              <a:t> Chlorure de sodium,  Chlorure de magnésium,  Chlorure de calcium,  Phosphate dipotassique,  </a:t>
            </a:r>
          </a:p>
          <a:p>
            <a:pPr>
              <a:buNone/>
            </a:pPr>
            <a:r>
              <a:rPr lang="fr-FR" dirty="0" smtClean="0"/>
              <a:t>  Phosphate monopotassique</a:t>
            </a:r>
          </a:p>
          <a:p>
            <a:pPr>
              <a:buNone/>
            </a:pPr>
            <a:r>
              <a:rPr lang="fr-FR" b="1" u="sng" dirty="0" smtClean="0"/>
              <a:t>posologie: </a:t>
            </a:r>
            <a:r>
              <a:rPr lang="fr-FR" dirty="0" smtClean="0"/>
              <a:t>Placer le diffuseur (contenu dans la boîte) sur la valve du flacon. Tenir le flacon vertical lors de la pulvérisation, diffuseur vers l'intérieur de la bouche. Exercer une pression sur le diffuseur pour obtenir une pulvérisation.</a:t>
            </a:r>
            <a:endParaRPr lang="fr-FR"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Espace réservé du contenu 3" descr="Artisial Solution Pour Pulvérisation Endo-Buccale, Flacon Pressurisé ..."/>
          <p:cNvPicPr>
            <a:picLocks noGrp="1"/>
          </p:cNvPicPr>
          <p:nvPr>
            <p:ph idx="1"/>
          </p:nvPr>
        </p:nvPicPr>
        <p:blipFill>
          <a:blip r:embed="rId2" cstate="print"/>
          <a:srcRect/>
          <a:stretch>
            <a:fillRect/>
          </a:stretch>
        </p:blipFill>
        <p:spPr bwMode="auto">
          <a:xfrm>
            <a:off x="2915816" y="1556792"/>
            <a:ext cx="3949030" cy="4455219"/>
          </a:xfrm>
          <a:prstGeom prst="rect">
            <a:avLst/>
          </a:prstGeom>
          <a:noFill/>
          <a:ln w="9525">
            <a:noFill/>
            <a:miter lim="800000"/>
            <a:headEnd/>
            <a:tailEnd/>
          </a:ln>
        </p:spPr>
      </p:pic>
      <p:sp>
        <p:nvSpPr>
          <p:cNvPr id="5" name="Rectangle 4"/>
          <p:cNvSpPr/>
          <p:nvPr/>
        </p:nvSpPr>
        <p:spPr>
          <a:xfrm>
            <a:off x="3923928" y="620688"/>
            <a:ext cx="1390124" cy="584775"/>
          </a:xfrm>
          <a:prstGeom prst="rect">
            <a:avLst/>
          </a:prstGeom>
        </p:spPr>
        <p:txBody>
          <a:bodyPr wrap="none">
            <a:spAutoFit/>
          </a:bodyPr>
          <a:lstStyle/>
          <a:p>
            <a:r>
              <a:rPr lang="fr-FR" sz="3200" b="1" dirty="0" smtClean="0">
                <a:solidFill>
                  <a:srgbClr val="7030A0"/>
                </a:solidFill>
              </a:rPr>
              <a:t>Artisial</a:t>
            </a:r>
            <a:endParaRPr lang="fr-FR"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normAutofit/>
          </a:bodyPr>
          <a:lstStyle/>
          <a:p>
            <a:pPr>
              <a:buNone/>
            </a:pPr>
            <a:r>
              <a:rPr lang="fr-FR" sz="4000" b="1" dirty="0" smtClean="0">
                <a:solidFill>
                  <a:srgbClr val="7030A0"/>
                </a:solidFill>
              </a:rPr>
              <a:t>Salagen: </a:t>
            </a:r>
            <a:r>
              <a:rPr lang="da-DK" sz="2800" dirty="0" smtClean="0"/>
              <a:t>5 mg Comprimé  enrobé  B/84 </a:t>
            </a:r>
          </a:p>
          <a:p>
            <a:pPr>
              <a:buNone/>
            </a:pPr>
            <a:endParaRPr lang="fr-FR" sz="2800" b="1" u="sng" dirty="0" smtClean="0"/>
          </a:p>
          <a:p>
            <a:pPr>
              <a:buNone/>
            </a:pPr>
            <a:r>
              <a:rPr lang="fr-FR" sz="2800" b="1" u="sng" dirty="0" smtClean="0"/>
              <a:t>Principe  actif:</a:t>
            </a:r>
            <a:r>
              <a:rPr lang="fr-FR" sz="2800" dirty="0" smtClean="0"/>
              <a:t>   Pilocarpine</a:t>
            </a:r>
          </a:p>
          <a:p>
            <a:pPr>
              <a:buNone/>
            </a:pPr>
            <a:r>
              <a:rPr lang="fr-FR" sz="2400" b="1" u="sng" dirty="0" smtClean="0"/>
              <a:t>Classe pharmacothérapeutique:</a:t>
            </a:r>
            <a:r>
              <a:rPr lang="fr-FR" sz="2400" dirty="0" smtClean="0"/>
              <a:t>  PARASYMPATHOMIMETIQUE </a:t>
            </a:r>
          </a:p>
          <a:p>
            <a:pPr>
              <a:buNone/>
            </a:pPr>
            <a:r>
              <a:rPr lang="fr-FR" sz="2400" b="1" u="sng" dirty="0" smtClean="0"/>
              <a:t>posologie: </a:t>
            </a:r>
            <a:r>
              <a:rPr lang="fr-FR" sz="2400" dirty="0" smtClean="0"/>
              <a:t>Réservé à l'adulte.</a:t>
            </a:r>
          </a:p>
          <a:p>
            <a:pPr>
              <a:buNone/>
            </a:pPr>
            <a:r>
              <a:rPr lang="fr-FR" sz="2400" dirty="0" smtClean="0"/>
              <a:t>La posologie est de 5 mg (1 comprimé), 3 fois par jour.</a:t>
            </a:r>
          </a:p>
          <a:p>
            <a:pPr>
              <a:buNone/>
            </a:pPr>
            <a:r>
              <a:rPr lang="fr-FR" sz="2400" dirty="0" smtClean="0"/>
              <a:t>Les comprimés seront pris au cours ou immédiatement après les repas. Les comprimés doivent être avalés avec un verre d'eau.</a:t>
            </a:r>
          </a:p>
          <a:p>
            <a:pPr>
              <a:buNone/>
            </a:pPr>
            <a:r>
              <a:rPr lang="fr-FR" sz="2400" dirty="0" smtClean="0"/>
              <a:t>L'effet thérapeutique maximal est obtenu au bout de 4 à 8 semaines de traitement.</a:t>
            </a:r>
            <a:br>
              <a:rPr lang="fr-FR" sz="2400" dirty="0" smtClean="0"/>
            </a:br>
            <a:r>
              <a:rPr lang="fr-FR" sz="2400" dirty="0" smtClean="0"/>
              <a:t>Le traitement sera interrompu si aucune amélioration n'a été observée au bout de 3 mois de traitement.</a:t>
            </a:r>
            <a:endParaRPr lang="fr-FR"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normAutofit/>
          </a:bodyPr>
          <a:lstStyle/>
          <a:p>
            <a:pPr>
              <a:buNone/>
            </a:pPr>
            <a:r>
              <a:rPr lang="fr-FR" sz="4000" b="1" dirty="0" smtClean="0">
                <a:solidFill>
                  <a:srgbClr val="7030A0"/>
                </a:solidFill>
              </a:rPr>
              <a:t>Sulfarlem: </a:t>
            </a:r>
            <a:r>
              <a:rPr lang="fr-FR" sz="2800" dirty="0" smtClean="0"/>
              <a:t>12,5mg  </a:t>
            </a:r>
            <a:r>
              <a:rPr lang="da-DK" sz="2800" dirty="0" smtClean="0"/>
              <a:t>Comprimé  enrobé </a:t>
            </a:r>
            <a:r>
              <a:rPr lang="fr-FR" sz="2800" dirty="0" smtClean="0"/>
              <a:t>B/60 </a:t>
            </a:r>
          </a:p>
          <a:p>
            <a:pPr>
              <a:buNone/>
            </a:pPr>
            <a:endParaRPr lang="fr-FR" sz="2800" dirty="0" smtClean="0"/>
          </a:p>
          <a:p>
            <a:pPr>
              <a:buNone/>
            </a:pPr>
            <a:r>
              <a:rPr lang="fr-FR" sz="2800" b="1" u="sng" dirty="0" smtClean="0"/>
              <a:t>Principe  actif:</a:t>
            </a:r>
            <a:r>
              <a:rPr lang="fr-FR" sz="2800" dirty="0" smtClean="0"/>
              <a:t>  Anétholtrithione </a:t>
            </a:r>
          </a:p>
          <a:p>
            <a:pPr>
              <a:buNone/>
            </a:pPr>
            <a:r>
              <a:rPr lang="fr-FR" sz="2800" b="1" u="sng" dirty="0" smtClean="0"/>
              <a:t>posologie: </a:t>
            </a:r>
            <a:r>
              <a:rPr lang="fr-FR" sz="2800" dirty="0" smtClean="0"/>
              <a:t>Les comprimés doivent être pris une demi- heure avant les repas.</a:t>
            </a:r>
          </a:p>
          <a:p>
            <a:r>
              <a:rPr lang="fr-FR" sz="2800" dirty="0" smtClean="0"/>
              <a:t>         Chez l'adulte: 1 à 2 comprimés, 3 fois par jour.</a:t>
            </a:r>
          </a:p>
          <a:p>
            <a:r>
              <a:rPr lang="fr-FR" sz="2800" dirty="0" smtClean="0"/>
              <a:t>         Chez l'enfant:</a:t>
            </a:r>
          </a:p>
          <a:p>
            <a:pPr>
              <a:buNone/>
            </a:pPr>
            <a:r>
              <a:rPr lang="fr-FR" sz="2800" dirty="0" smtClean="0"/>
              <a:t>        -de 10 à 15 ans: 3 comprimés par jour,</a:t>
            </a:r>
          </a:p>
          <a:p>
            <a:pPr>
              <a:buNone/>
            </a:pPr>
            <a:r>
              <a:rPr lang="fr-FR" sz="2800" dirty="0" smtClean="0"/>
              <a:t>        -de 6 à 10 ans: 2 comprimés par jour.</a:t>
            </a:r>
          </a:p>
          <a:p>
            <a:pPr>
              <a:buNone/>
            </a:pPr>
            <a:r>
              <a:rPr lang="fr-FR" sz="2800" dirty="0" smtClean="0"/>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normAutofit/>
          </a:bodyPr>
          <a:lstStyle/>
          <a:p>
            <a:pPr>
              <a:buNone/>
            </a:pPr>
            <a:r>
              <a:rPr lang="fr-FR" sz="4000" b="1" dirty="0" smtClean="0">
                <a:solidFill>
                  <a:srgbClr val="7030A0"/>
                </a:solidFill>
              </a:rPr>
              <a:t>Sulfarlem S: </a:t>
            </a:r>
            <a:r>
              <a:rPr lang="fr-FR" sz="2800" dirty="0" smtClean="0"/>
              <a:t>25 mg </a:t>
            </a:r>
            <a:r>
              <a:rPr lang="da-DK" sz="2800" dirty="0" smtClean="0"/>
              <a:t>Comprimé  enrobé </a:t>
            </a:r>
            <a:r>
              <a:rPr lang="fr-FR" sz="2800" dirty="0" smtClean="0"/>
              <a:t>2Plq/30 (60) </a:t>
            </a:r>
          </a:p>
          <a:p>
            <a:pPr>
              <a:buNone/>
            </a:pPr>
            <a:endParaRPr lang="fr-FR" sz="2800" dirty="0" smtClean="0"/>
          </a:p>
          <a:p>
            <a:pPr>
              <a:buNone/>
            </a:pPr>
            <a:r>
              <a:rPr lang="fr-FR" sz="2800" b="1" u="sng" dirty="0" smtClean="0"/>
              <a:t>Principe  actif:</a:t>
            </a:r>
            <a:r>
              <a:rPr lang="fr-FR" sz="2800" dirty="0" smtClean="0"/>
              <a:t>  Anétholtrithione </a:t>
            </a:r>
          </a:p>
          <a:p>
            <a:pPr>
              <a:buNone/>
            </a:pPr>
            <a:r>
              <a:rPr lang="fr-FR" sz="2800" b="1" u="sng" dirty="0" smtClean="0"/>
              <a:t>posologie: </a:t>
            </a:r>
            <a:r>
              <a:rPr lang="fr-FR" sz="2800" dirty="0" smtClean="0"/>
              <a:t>1 comprimé 3 fois par jour au moment des repas.</a:t>
            </a:r>
          </a:p>
          <a:p>
            <a:pPr>
              <a:buNone/>
            </a:pPr>
            <a:r>
              <a:rPr lang="fr-FR" sz="2800" dirty="0" smtClean="0"/>
              <a:t>     L'effet thérapeutique ne se manifestant qu'après quelques jours de traitement, la posologie efficace peut être adaptée en fonction du résultat obtenu.</a:t>
            </a:r>
          </a:p>
          <a:p>
            <a:pPr>
              <a:buNone/>
            </a:pPr>
            <a:r>
              <a:rPr lang="fr-FR" sz="2800" dirty="0" smtClean="0"/>
              <a:t/>
            </a:r>
            <a:br>
              <a:rPr lang="fr-FR" sz="2800" dirty="0" smtClean="0"/>
            </a:br>
            <a:endParaRPr lang="fr-FR" sz="28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51520" y="260648"/>
            <a:ext cx="8640960" cy="6336704"/>
          </a:xfrm>
        </p:spPr>
        <p:txBody>
          <a:bodyPr/>
          <a:lstStyle/>
          <a:p>
            <a:pPr algn="ctr">
              <a:buNone/>
            </a:pPr>
            <a:endParaRPr lang="fr-FR" dirty="0" smtClean="0"/>
          </a:p>
          <a:p>
            <a:pPr algn="ctr">
              <a:buNone/>
            </a:pPr>
            <a:endParaRPr lang="fr-FR" dirty="0" smtClean="0"/>
          </a:p>
          <a:p>
            <a:pPr algn="ctr">
              <a:buNone/>
            </a:pPr>
            <a:endParaRPr lang="fr-FR" dirty="0" smtClean="0"/>
          </a:p>
          <a:p>
            <a:pPr algn="ctr">
              <a:buNone/>
            </a:pPr>
            <a:endParaRPr lang="fr-FR" dirty="0" smtClean="0"/>
          </a:p>
          <a:p>
            <a:pPr algn="ctr">
              <a:buNone/>
            </a:pPr>
            <a:r>
              <a:rPr lang="fr-FR" sz="5400" b="1" dirty="0" smtClean="0">
                <a:solidFill>
                  <a:srgbClr val="7030A0"/>
                </a:solidFill>
              </a:rPr>
              <a:t>MERCI DE VOTRE ATTENTION</a:t>
            </a:r>
            <a:endParaRPr lang="fr-FR" sz="5400" b="1" dirty="0">
              <a:solidFill>
                <a:srgbClr val="7030A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r>
              <a:rPr lang="fr-FR" sz="3600" b="1" dirty="0" smtClean="0">
                <a:solidFill>
                  <a:srgbClr val="7030A0"/>
                </a:solidFill>
              </a:rPr>
              <a:t>A- Médicaments antiherpétiques  </a:t>
            </a:r>
          </a:p>
          <a:p>
            <a:pPr algn="l"/>
            <a:endParaRPr lang="fr-FR" sz="2400" dirty="0" smtClean="0">
              <a:solidFill>
                <a:schemeClr val="tx1"/>
              </a:solidFill>
            </a:endParaRPr>
          </a:p>
          <a:p>
            <a:pPr algn="l"/>
            <a:r>
              <a:rPr lang="fr-FR" sz="2400" dirty="0" smtClean="0">
                <a:solidFill>
                  <a:schemeClr val="tx1"/>
                </a:solidFill>
              </a:rPr>
              <a:t>Avant le développement d’un antiviral efficace, il fallait bien comprendre la biologie fondamentale de l’infection virale (cycle de réplication virale, relation avec la cellule hôte). Dans les années 1960 et 1970, un grand nombre d’analogues nucléosidiques ont été développés et criblés pour la recherche d’une </a:t>
            </a:r>
            <a:r>
              <a:rPr lang="fr-FR" sz="2400" dirty="0" smtClean="0">
                <a:solidFill>
                  <a:schemeClr val="tx1"/>
                </a:solidFill>
              </a:rPr>
              <a:t>activité antivirale.</a:t>
            </a:r>
          </a:p>
          <a:p>
            <a:pPr algn="l"/>
            <a:endParaRPr lang="fr-FR" sz="2400" dirty="0" smtClean="0">
              <a:solidFill>
                <a:schemeClr val="tx1"/>
              </a:solidFill>
            </a:endParaRPr>
          </a:p>
          <a:p>
            <a:pPr algn="l"/>
            <a:r>
              <a:rPr lang="fr-FR" sz="2400" b="1" dirty="0" smtClean="0">
                <a:solidFill>
                  <a:srgbClr val="FF0000"/>
                </a:solidFill>
              </a:rPr>
              <a:t>L</a:t>
            </a:r>
            <a:r>
              <a:rPr lang="fr-FR" sz="2400" b="1" dirty="0" smtClean="0">
                <a:solidFill>
                  <a:srgbClr val="FF0000"/>
                </a:solidFill>
              </a:rPr>
              <a:t>’acicloguanoside </a:t>
            </a:r>
            <a:r>
              <a:rPr lang="fr-FR" sz="2400" b="1" dirty="0" smtClean="0">
                <a:solidFill>
                  <a:srgbClr val="FF0000"/>
                </a:solidFill>
              </a:rPr>
              <a:t>(acyclovir) </a:t>
            </a:r>
            <a:r>
              <a:rPr lang="fr-FR" sz="2400" b="1" dirty="0" smtClean="0">
                <a:solidFill>
                  <a:srgbClr val="FF0000"/>
                </a:solidFill>
              </a:rPr>
              <a:t> </a:t>
            </a:r>
            <a:r>
              <a:rPr lang="fr-FR" sz="2400" dirty="0" smtClean="0">
                <a:solidFill>
                  <a:schemeClr val="tx1"/>
                </a:solidFill>
              </a:rPr>
              <a:t>est </a:t>
            </a:r>
            <a:r>
              <a:rPr lang="fr-FR" sz="2400" dirty="0" smtClean="0">
                <a:solidFill>
                  <a:schemeClr val="tx1"/>
                </a:solidFill>
              </a:rPr>
              <a:t> </a:t>
            </a:r>
            <a:r>
              <a:rPr lang="fr-FR" sz="2400" dirty="0" smtClean="0">
                <a:solidFill>
                  <a:schemeClr val="tx1"/>
                </a:solidFill>
              </a:rPr>
              <a:t>la molécule standard pour le TRT des infections dues au herpès-virus. </a:t>
            </a:r>
          </a:p>
          <a:p>
            <a:r>
              <a:rPr lang="fr-FR" dirty="0" smtClean="0">
                <a:solidFill>
                  <a:schemeClr val="tx1"/>
                </a:solidFill>
              </a:rPr>
              <a:t> </a:t>
            </a:r>
            <a:endParaRPr lang="fr-FR"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lstStyle/>
          <a:p>
            <a:r>
              <a:rPr lang="fr-FR" b="1" dirty="0" smtClean="0">
                <a:solidFill>
                  <a:srgbClr val="7030A0"/>
                </a:solidFill>
              </a:rPr>
              <a:t>Classification</a:t>
            </a:r>
            <a:r>
              <a:rPr lang="fr-FR" dirty="0" smtClean="0"/>
              <a:t>  </a:t>
            </a:r>
          </a:p>
          <a:p>
            <a:pPr algn="l"/>
            <a:r>
              <a:rPr lang="fr-FR" sz="2400" dirty="0" smtClean="0">
                <a:solidFill>
                  <a:schemeClr val="tx1"/>
                </a:solidFill>
              </a:rPr>
              <a:t>On classe les médicaments antiherpétiques en 2 catégories:</a:t>
            </a:r>
          </a:p>
          <a:p>
            <a:pPr algn="l"/>
            <a:r>
              <a:rPr lang="fr-FR" sz="2400" dirty="0" smtClean="0">
                <a:solidFill>
                  <a:schemeClr val="tx1"/>
                </a:solidFill>
              </a:rPr>
              <a:t>Analogues nucléosidiques et analogues non nucléosidiques.</a:t>
            </a:r>
          </a:p>
          <a:p>
            <a:pPr algn="l"/>
            <a:endParaRPr lang="fr-FR" sz="2400" dirty="0">
              <a:solidFill>
                <a:schemeClr val="tx1"/>
              </a:solidFill>
            </a:endParaRPr>
          </a:p>
        </p:txBody>
      </p:sp>
      <p:graphicFrame>
        <p:nvGraphicFramePr>
          <p:cNvPr id="4" name="Tableau 3"/>
          <p:cNvGraphicFramePr>
            <a:graphicFrameLocks noGrp="1"/>
          </p:cNvGraphicFramePr>
          <p:nvPr/>
        </p:nvGraphicFramePr>
        <p:xfrm>
          <a:off x="214282" y="1928800"/>
          <a:ext cx="8643998" cy="4542619"/>
        </p:xfrm>
        <a:graphic>
          <a:graphicData uri="http://schemas.openxmlformats.org/drawingml/2006/table">
            <a:tbl>
              <a:tblPr firstRow="1" bandRow="1">
                <a:tableStyleId>{5940675A-B579-460E-94D1-54222C63F5DA}</a:tableStyleId>
              </a:tblPr>
              <a:tblGrid>
                <a:gridCol w="8643998"/>
              </a:tblGrid>
              <a:tr h="485360">
                <a:tc>
                  <a:txBody>
                    <a:bodyPr/>
                    <a:lstStyle/>
                    <a:p>
                      <a:pPr algn="ctr"/>
                      <a:r>
                        <a:rPr lang="fr-FR" b="1" dirty="0" smtClean="0"/>
                        <a:t>Médicaments</a:t>
                      </a:r>
                      <a:r>
                        <a:rPr lang="fr-FR" b="1" baseline="0" dirty="0" smtClean="0"/>
                        <a:t> antiherpétiques</a:t>
                      </a:r>
                      <a:endParaRPr lang="fr-FR" b="1" dirty="0"/>
                    </a:p>
                  </a:txBody>
                  <a:tcPr/>
                </a:tc>
              </a:tr>
              <a:tr h="657650">
                <a:tc>
                  <a:txBody>
                    <a:bodyPr/>
                    <a:lstStyle/>
                    <a:p>
                      <a:r>
                        <a:rPr lang="fr-FR" b="1" dirty="0" smtClean="0"/>
                        <a:t>                                               Catégorie                                                              Molécule </a:t>
                      </a:r>
                      <a:endParaRPr lang="fr-FR" b="1" dirty="0"/>
                    </a:p>
                  </a:txBody>
                  <a:tcPr/>
                </a:tc>
              </a:tr>
              <a:tr h="2286016">
                <a:tc>
                  <a:txBody>
                    <a:bodyPr/>
                    <a:lstStyle/>
                    <a:p>
                      <a:r>
                        <a:rPr lang="fr-FR" b="1" dirty="0" smtClean="0"/>
                        <a:t>Analogues nucléosidiques:                                                                         -Aciclovir, Valaciclovir,</a:t>
                      </a:r>
                      <a:r>
                        <a:rPr lang="fr-FR" b="1" baseline="0" dirty="0" smtClean="0"/>
                        <a:t> </a:t>
                      </a:r>
                      <a:endParaRPr lang="fr-FR"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            Activité                                      </a:t>
                      </a:r>
                      <a:r>
                        <a:rPr lang="fr-FR" sz="1800" b="1" dirty="0" smtClean="0"/>
                        <a:t>La thymidine-kinase </a:t>
                      </a:r>
                      <a:r>
                        <a:rPr lang="fr-FR" b="1" dirty="0" smtClean="0"/>
                        <a:t>                   Penciclovir, famciclovir</a:t>
                      </a:r>
                      <a:endParaRPr lang="fr-FR" sz="1800" dirty="0" smtClean="0"/>
                    </a:p>
                    <a:p>
                      <a:r>
                        <a:rPr lang="fr-FR" b="1" dirty="0" smtClean="0"/>
                        <a:t>par phosphorylation par:                             virale                                    -Ganciclovir   </a:t>
                      </a:r>
                    </a:p>
                    <a:p>
                      <a:r>
                        <a:rPr lang="fr-FR" b="1" dirty="0" smtClean="0"/>
                        <a:t>                                                                                                                        - Sorivudine</a:t>
                      </a:r>
                    </a:p>
                    <a:p>
                      <a:r>
                        <a:rPr lang="fr-FR" b="1" dirty="0" smtClean="0"/>
                        <a:t>                                                                                                                         -Edoxuridine     </a:t>
                      </a:r>
                    </a:p>
                    <a:p>
                      <a:r>
                        <a:rPr lang="fr-FR" b="1" dirty="0" smtClean="0"/>
                        <a:t>                                                                                                                         -Idoxuridine</a:t>
                      </a:r>
                    </a:p>
                    <a:p>
                      <a:r>
                        <a:rPr lang="fr-FR" b="1" dirty="0" smtClean="0"/>
                        <a:t>                                                               les kinases cellulaires                   -Trifluorothymidine      </a:t>
                      </a:r>
                    </a:p>
                    <a:p>
                      <a:r>
                        <a:rPr lang="fr-FR" b="1" dirty="0" smtClean="0"/>
                        <a:t>                                                                                                                          -Adénine-arabinoside                                                                    </a:t>
                      </a:r>
                      <a:endParaRPr lang="fr-FR" b="1" dirty="0"/>
                    </a:p>
                  </a:txBody>
                  <a:tcPr/>
                </a:tc>
              </a:tr>
              <a:tr h="1113593">
                <a:tc>
                  <a:txBody>
                    <a:bodyPr/>
                    <a:lstStyle/>
                    <a:p>
                      <a:endParaRPr lang="fr-FR" dirty="0" smtClean="0"/>
                    </a:p>
                    <a:p>
                      <a:r>
                        <a:rPr lang="fr-FR" dirty="0" smtClean="0"/>
                        <a:t>                              </a:t>
                      </a:r>
                      <a:r>
                        <a:rPr lang="fr-FR" b="1" dirty="0" smtClean="0"/>
                        <a:t>Analogues non nucléosidiques                                          Foscarnet </a:t>
                      </a:r>
                      <a:endParaRPr lang="fr-FR" b="1" dirty="0"/>
                    </a:p>
                  </a:txBody>
                  <a:tcPr/>
                </a:tc>
              </a:tr>
            </a:tbl>
          </a:graphicData>
        </a:graphic>
      </p:graphicFrame>
      <p:cxnSp>
        <p:nvCxnSpPr>
          <p:cNvPr id="24" name="Connecteur droit 23"/>
          <p:cNvCxnSpPr/>
          <p:nvPr/>
        </p:nvCxnSpPr>
        <p:spPr>
          <a:xfrm rot="5400000">
            <a:off x="4036215" y="4464851"/>
            <a:ext cx="407196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Connecteur droit 25"/>
          <p:cNvCxnSpPr/>
          <p:nvPr/>
        </p:nvCxnSpPr>
        <p:spPr>
          <a:xfrm rot="5400000">
            <a:off x="2143108" y="4214818"/>
            <a:ext cx="228601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rot="10800000">
            <a:off x="3286116" y="4500570"/>
            <a:ext cx="557216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r>
              <a:rPr lang="fr-FR" b="1" dirty="0" smtClean="0">
                <a:solidFill>
                  <a:srgbClr val="7030A0"/>
                </a:solidFill>
              </a:rPr>
              <a:t>Pharmacologie </a:t>
            </a:r>
          </a:p>
          <a:p>
            <a:pPr algn="l"/>
            <a:r>
              <a:rPr lang="fr-FR" b="1" dirty="0" smtClean="0">
                <a:solidFill>
                  <a:schemeClr val="tx1"/>
                </a:solidFill>
              </a:rPr>
              <a:t>A- Les analogues nucléosidiques: </a:t>
            </a:r>
          </a:p>
          <a:p>
            <a:pPr algn="l"/>
            <a:r>
              <a:rPr lang="fr-FR" sz="2400" dirty="0" smtClean="0">
                <a:solidFill>
                  <a:schemeClr val="tx1"/>
                </a:solidFill>
              </a:rPr>
              <a:t>Sont  des médicaments caractérisés par leur </a:t>
            </a:r>
            <a:r>
              <a:rPr lang="fr-FR" sz="2400" dirty="0" smtClean="0">
                <a:solidFill>
                  <a:srgbClr val="7030A0"/>
                </a:solidFill>
              </a:rPr>
              <a:t>phosphorylation </a:t>
            </a:r>
            <a:r>
              <a:rPr lang="fr-FR" sz="2400" dirty="0" smtClean="0">
                <a:solidFill>
                  <a:schemeClr val="tx1"/>
                </a:solidFill>
              </a:rPr>
              <a:t>sélective par la </a:t>
            </a:r>
            <a:r>
              <a:rPr lang="fr-FR" sz="2400" dirty="0" smtClean="0">
                <a:solidFill>
                  <a:srgbClr val="7030A0"/>
                </a:solidFill>
              </a:rPr>
              <a:t>thymidine-kinase virale </a:t>
            </a:r>
            <a:r>
              <a:rPr lang="fr-FR" sz="2400" dirty="0" smtClean="0">
                <a:solidFill>
                  <a:schemeClr val="tx1"/>
                </a:solidFill>
              </a:rPr>
              <a:t>ou les </a:t>
            </a:r>
            <a:r>
              <a:rPr lang="fr-FR" sz="2400" dirty="0" smtClean="0">
                <a:solidFill>
                  <a:srgbClr val="7030A0"/>
                </a:solidFill>
              </a:rPr>
              <a:t>kinases cellulaires</a:t>
            </a:r>
            <a:r>
              <a:rPr lang="fr-FR" sz="2400" dirty="0" smtClean="0">
                <a:solidFill>
                  <a:schemeClr val="tx1"/>
                </a:solidFill>
              </a:rPr>
              <a:t>.</a:t>
            </a:r>
          </a:p>
          <a:p>
            <a:pPr algn="l"/>
            <a:r>
              <a:rPr lang="fr-FR" sz="2400" dirty="0" smtClean="0">
                <a:solidFill>
                  <a:schemeClr val="tx1"/>
                </a:solidFill>
              </a:rPr>
              <a:t>Cette phosphorylation fournit un </a:t>
            </a:r>
            <a:r>
              <a:rPr lang="fr-FR" sz="2400" dirty="0" smtClean="0">
                <a:solidFill>
                  <a:srgbClr val="7030A0"/>
                </a:solidFill>
              </a:rPr>
              <a:t>nucléotide triphosphaté </a:t>
            </a:r>
            <a:r>
              <a:rPr lang="fr-FR" sz="2400" dirty="0" smtClean="0">
                <a:solidFill>
                  <a:schemeClr val="tx1"/>
                </a:solidFill>
              </a:rPr>
              <a:t>qui exerce l’effet antiherpès. </a:t>
            </a:r>
          </a:p>
          <a:p>
            <a:pPr algn="l"/>
            <a:endParaRPr lang="fr-FR" sz="2400" dirty="0" smtClean="0">
              <a:solidFill>
                <a:schemeClr val="tx1"/>
              </a:solidFill>
            </a:endParaRPr>
          </a:p>
          <a:p>
            <a:pPr algn="l"/>
            <a:r>
              <a:rPr lang="fr-FR" sz="2400" b="1" dirty="0" smtClean="0">
                <a:solidFill>
                  <a:schemeClr val="tx1"/>
                </a:solidFill>
              </a:rPr>
              <a:t>1-L’aciclovir (guanine liée à une molécule de ribose acyclique)</a:t>
            </a:r>
          </a:p>
          <a:p>
            <a:pPr algn="l"/>
            <a:r>
              <a:rPr lang="fr-FR" sz="2400" dirty="0" smtClean="0">
                <a:solidFill>
                  <a:schemeClr val="tx1"/>
                </a:solidFill>
              </a:rPr>
              <a:t>a- </a:t>
            </a:r>
            <a:r>
              <a:rPr lang="fr-FR" sz="2400" u="sng" dirty="0" smtClean="0">
                <a:solidFill>
                  <a:schemeClr val="tx1"/>
                </a:solidFill>
              </a:rPr>
              <a:t>Bases pharmacologiques de l’inhibition sélective de la réplication de l’herpès-virus par l’aciclovir: </a:t>
            </a:r>
          </a:p>
          <a:p>
            <a:pPr algn="l"/>
            <a:r>
              <a:rPr lang="fr-FR" sz="2400" dirty="0" smtClean="0">
                <a:solidFill>
                  <a:schemeClr val="tx1"/>
                </a:solidFill>
              </a:rPr>
              <a:t>La sélectivité de l’aciclovir pour HVS est due  à 3 propriétés: </a:t>
            </a:r>
          </a:p>
          <a:p>
            <a:pPr algn="l"/>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endParaRPr lang="fr-FR" sz="2400" dirty="0" smtClean="0"/>
          </a:p>
          <a:p>
            <a:pPr algn="l"/>
            <a:r>
              <a:rPr lang="fr-FR" sz="2400" b="1" dirty="0" smtClean="0">
                <a:solidFill>
                  <a:schemeClr val="tx1"/>
                </a:solidFill>
              </a:rPr>
              <a:t>Premièrement, </a:t>
            </a:r>
            <a:r>
              <a:rPr lang="fr-FR" sz="2400" dirty="0" smtClean="0">
                <a:solidFill>
                  <a:schemeClr val="tx1"/>
                </a:solidFill>
              </a:rPr>
              <a:t>il se concentre dans les cellules infectées par le virus, dû à la phosphorylation très active par la thymidine-kinase  de l’herpès-virus.</a:t>
            </a:r>
          </a:p>
          <a:p>
            <a:pPr algn="l"/>
            <a:endParaRPr lang="fr-FR" sz="2400" dirty="0" smtClean="0">
              <a:solidFill>
                <a:schemeClr val="tx1"/>
              </a:solidFill>
            </a:endParaRPr>
          </a:p>
          <a:p>
            <a:pPr algn="l"/>
            <a:r>
              <a:rPr lang="fr-FR" sz="2400" b="1" dirty="0" smtClean="0">
                <a:solidFill>
                  <a:schemeClr val="tx1"/>
                </a:solidFill>
              </a:rPr>
              <a:t>Deuxièmement, </a:t>
            </a:r>
            <a:r>
              <a:rPr lang="fr-FR" sz="2400" dirty="0" smtClean="0">
                <a:solidFill>
                  <a:schemeClr val="tx1"/>
                </a:solidFill>
              </a:rPr>
              <a:t>le triphosphate d’aciclovir, la molécule active antivirale, a une plus forte affinité pour la polymérase du HVS que pour celle de l’ADN cellulaire.</a:t>
            </a:r>
          </a:p>
          <a:p>
            <a:pPr algn="l"/>
            <a:endParaRPr lang="fr-FR" sz="2400" dirty="0" smtClean="0">
              <a:solidFill>
                <a:schemeClr val="tx1"/>
              </a:solidFill>
            </a:endParaRPr>
          </a:p>
          <a:p>
            <a:pPr algn="l"/>
            <a:r>
              <a:rPr lang="fr-FR" sz="2400" b="1" dirty="0" smtClean="0">
                <a:solidFill>
                  <a:schemeClr val="tx1"/>
                </a:solidFill>
              </a:rPr>
              <a:t>Troisièmement, </a:t>
            </a:r>
            <a:r>
              <a:rPr lang="fr-FR" sz="2400" dirty="0" smtClean="0">
                <a:solidFill>
                  <a:schemeClr val="tx1"/>
                </a:solidFill>
              </a:rPr>
              <a:t>il se forme un complexe stable entre le triphosphate d’aciclovir  incorporé dans la chaine d’ADN et l’ADN-polymérase virale, qui inactive irréversiblement l’enzyme.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endParaRPr lang="fr-FR" sz="2400" dirty="0" smtClean="0">
              <a:solidFill>
                <a:schemeClr val="tx1"/>
              </a:solidFill>
            </a:endParaRPr>
          </a:p>
          <a:p>
            <a:pPr algn="l"/>
            <a:r>
              <a:rPr lang="fr-FR" sz="2400" dirty="0" smtClean="0">
                <a:solidFill>
                  <a:schemeClr val="tx1"/>
                </a:solidFill>
              </a:rPr>
              <a:t>b-</a:t>
            </a:r>
            <a:r>
              <a:rPr lang="fr-FR" sz="2400" u="sng" dirty="0" smtClean="0">
                <a:solidFill>
                  <a:schemeClr val="tx1"/>
                </a:solidFill>
              </a:rPr>
              <a:t>Mécanisme de l’action antivirale du triphosphate d’aciclovir: </a:t>
            </a:r>
          </a:p>
          <a:p>
            <a:pPr algn="l"/>
            <a:endParaRPr lang="fr-FR" sz="2400" dirty="0" smtClean="0">
              <a:solidFill>
                <a:schemeClr val="tx1"/>
              </a:solidFill>
            </a:endParaRPr>
          </a:p>
          <a:p>
            <a:pPr algn="l"/>
            <a:r>
              <a:rPr lang="fr-FR" sz="2400" dirty="0" smtClean="0">
                <a:solidFill>
                  <a:schemeClr val="tx1"/>
                </a:solidFill>
              </a:rPr>
              <a:t>-</a:t>
            </a:r>
            <a:r>
              <a:rPr lang="fr-FR" sz="2400" b="1" dirty="0" smtClean="0">
                <a:solidFill>
                  <a:schemeClr val="tx1"/>
                </a:solidFill>
              </a:rPr>
              <a:t>Le triphosphate d’aciclovir </a:t>
            </a:r>
            <a:r>
              <a:rPr lang="fr-FR" sz="2400" dirty="0" smtClean="0">
                <a:solidFill>
                  <a:schemeClr val="tx1"/>
                </a:solidFill>
              </a:rPr>
              <a:t>inhibe compétitivement l’utilisation du désoxyguanosine-triphosphate par l’ADN polymérase de HVS. </a:t>
            </a:r>
          </a:p>
          <a:p>
            <a:pPr algn="l"/>
            <a:endParaRPr lang="fr-FR" sz="2400" dirty="0" smtClean="0">
              <a:solidFill>
                <a:schemeClr val="tx1"/>
              </a:solidFill>
            </a:endParaRPr>
          </a:p>
          <a:p>
            <a:pPr algn="l"/>
            <a:r>
              <a:rPr lang="fr-FR" sz="2400" dirty="0" smtClean="0">
                <a:solidFill>
                  <a:schemeClr val="tx1"/>
                </a:solidFill>
              </a:rPr>
              <a:t>-</a:t>
            </a:r>
            <a:r>
              <a:rPr lang="fr-FR" sz="2400" b="1" dirty="0" smtClean="0">
                <a:solidFill>
                  <a:schemeClr val="tx1"/>
                </a:solidFill>
              </a:rPr>
              <a:t>Le triphosphate d’aciclovir </a:t>
            </a:r>
            <a:r>
              <a:rPr lang="fr-FR" sz="2400" dirty="0" smtClean="0">
                <a:solidFill>
                  <a:schemeClr val="tx1"/>
                </a:solidFill>
              </a:rPr>
              <a:t>met fin à l’élongation du brin d’ADN viral, lorsqu’il est incorporé comme substitut de la guanine.</a:t>
            </a:r>
          </a:p>
          <a:p>
            <a:pPr algn="l"/>
            <a:endParaRPr lang="fr-FR" sz="2400" dirty="0" smtClean="0">
              <a:solidFill>
                <a:schemeClr val="tx1"/>
              </a:solidFill>
            </a:endParaRPr>
          </a:p>
          <a:p>
            <a:pPr algn="l"/>
            <a:r>
              <a:rPr lang="fr-FR" sz="2400" dirty="0" smtClean="0">
                <a:solidFill>
                  <a:schemeClr val="tx1"/>
                </a:solidFill>
              </a:rPr>
              <a:t>-</a:t>
            </a:r>
            <a:r>
              <a:rPr lang="fr-FR" sz="2400" b="1" dirty="0" smtClean="0">
                <a:solidFill>
                  <a:schemeClr val="tx1"/>
                </a:solidFill>
              </a:rPr>
              <a:t>Le triphosphate d’aciclovir </a:t>
            </a:r>
            <a:r>
              <a:rPr lang="fr-FR" sz="2400" dirty="0" smtClean="0">
                <a:solidFill>
                  <a:schemeClr val="tx1"/>
                </a:solidFill>
              </a:rPr>
              <a:t>forme un complexe stable avec l’ADN-polymérase virale.  </a:t>
            </a:r>
            <a:endParaRPr lang="fr-FR" sz="2400"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14282" y="214290"/>
            <a:ext cx="8715436" cy="6429420"/>
          </a:xfrm>
        </p:spPr>
        <p:txBody>
          <a:bodyPr>
            <a:normAutofit/>
          </a:bodyPr>
          <a:lstStyle/>
          <a:p>
            <a:pPr algn="l"/>
            <a:r>
              <a:rPr lang="fr-FR" sz="2400" b="1" dirty="0" smtClean="0">
                <a:solidFill>
                  <a:schemeClr val="tx1"/>
                </a:solidFill>
              </a:rPr>
              <a:t>2-Autres analogues nucléosidiques:  </a:t>
            </a:r>
          </a:p>
          <a:p>
            <a:pPr algn="l"/>
            <a:endParaRPr lang="fr-FR" sz="2400" dirty="0" smtClean="0">
              <a:solidFill>
                <a:schemeClr val="tx1"/>
              </a:solidFill>
            </a:endParaRPr>
          </a:p>
          <a:p>
            <a:pPr algn="l"/>
            <a:r>
              <a:rPr lang="fr-FR" sz="2400" b="1" dirty="0" smtClean="0">
                <a:solidFill>
                  <a:srgbClr val="7030A0"/>
                </a:solidFill>
              </a:rPr>
              <a:t>Valaciclovir: </a:t>
            </a:r>
            <a:r>
              <a:rPr lang="fr-FR" sz="2400" dirty="0" smtClean="0">
                <a:solidFill>
                  <a:schemeClr val="tx1"/>
                </a:solidFill>
              </a:rPr>
              <a:t>promédicament de l’aciclovir, qui est métabolisé par le foie en valine et </a:t>
            </a:r>
            <a:r>
              <a:rPr lang="fr-FR" sz="2400" dirty="0" smtClean="0">
                <a:solidFill>
                  <a:schemeClr val="tx1"/>
                </a:solidFill>
              </a:rPr>
              <a:t>en aciclovir. </a:t>
            </a:r>
            <a:endParaRPr lang="fr-FR" sz="2400" dirty="0" smtClean="0">
              <a:solidFill>
                <a:schemeClr val="tx1"/>
              </a:solidFill>
            </a:endParaRPr>
          </a:p>
          <a:p>
            <a:pPr algn="l"/>
            <a:r>
              <a:rPr lang="fr-FR" sz="2400" dirty="0" smtClean="0">
                <a:solidFill>
                  <a:schemeClr val="tx1"/>
                </a:solidFill>
              </a:rPr>
              <a:t>Il est aussi efficace que l’aciclovir sur les infections à HVS; mais sur le zona son effet thérapeutique est </a:t>
            </a:r>
            <a:r>
              <a:rPr lang="fr-FR" sz="2400" dirty="0" smtClean="0">
                <a:solidFill>
                  <a:schemeClr val="tx1"/>
                </a:solidFill>
              </a:rPr>
              <a:t>supérieur. </a:t>
            </a:r>
            <a:endParaRPr lang="fr-FR" sz="2400" dirty="0" smtClean="0">
              <a:solidFill>
                <a:schemeClr val="tx1"/>
              </a:solidFill>
            </a:endParaRPr>
          </a:p>
          <a:p>
            <a:pPr algn="l"/>
            <a:endParaRPr lang="fr-FR" sz="2400" dirty="0">
              <a:solidFill>
                <a:schemeClr val="tx1"/>
              </a:solidFill>
            </a:endParaRPr>
          </a:p>
          <a:p>
            <a:pPr algn="l"/>
            <a:r>
              <a:rPr lang="fr-FR" sz="2400" b="1" dirty="0" smtClean="0">
                <a:solidFill>
                  <a:srgbClr val="7030A0"/>
                </a:solidFill>
              </a:rPr>
              <a:t>Penciclovir: </a:t>
            </a:r>
            <a:r>
              <a:rPr lang="fr-FR" sz="2400" dirty="0" smtClean="0">
                <a:solidFill>
                  <a:schemeClr val="tx1"/>
                </a:solidFill>
              </a:rPr>
              <a:t>-dérivé acyclique de la guanosine</a:t>
            </a:r>
          </a:p>
          <a:p>
            <a:pPr algn="l"/>
            <a:r>
              <a:rPr lang="fr-FR" sz="2400" dirty="0">
                <a:solidFill>
                  <a:schemeClr val="tx1"/>
                </a:solidFill>
              </a:rPr>
              <a:t> </a:t>
            </a:r>
            <a:r>
              <a:rPr lang="fr-FR" sz="2400" dirty="0" smtClean="0">
                <a:solidFill>
                  <a:schemeClr val="tx1"/>
                </a:solidFill>
              </a:rPr>
              <a:t>                     -activité  sur HVS et VVZ </a:t>
            </a:r>
            <a:r>
              <a:rPr lang="fr-FR" sz="2400" dirty="0" smtClean="0">
                <a:solidFill>
                  <a:schemeClr val="tx1"/>
                </a:solidFill>
              </a:rPr>
              <a:t> </a:t>
            </a:r>
            <a:r>
              <a:rPr lang="fr-FR" sz="2400" dirty="0" smtClean="0">
                <a:solidFill>
                  <a:schemeClr val="tx1"/>
                </a:solidFill>
              </a:rPr>
              <a:t>comparable à celle de</a:t>
            </a:r>
          </a:p>
          <a:p>
            <a:pPr algn="l"/>
            <a:r>
              <a:rPr lang="fr-FR" sz="2400" dirty="0">
                <a:solidFill>
                  <a:schemeClr val="tx1"/>
                </a:solidFill>
              </a:rPr>
              <a:t> </a:t>
            </a:r>
            <a:r>
              <a:rPr lang="fr-FR" sz="2400" dirty="0" smtClean="0">
                <a:solidFill>
                  <a:schemeClr val="tx1"/>
                </a:solidFill>
              </a:rPr>
              <a:t>                      l’aciclovir. </a:t>
            </a:r>
            <a:endParaRPr lang="fr-FR" sz="24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TotalTime>
  <Words>1743</Words>
  <Application>Microsoft Office PowerPoint</Application>
  <PresentationFormat>Affichage à l'écran (4:3)</PresentationFormat>
  <Paragraphs>318</Paragraphs>
  <Slides>36</Slides>
  <Notes>10</Notes>
  <HiddenSlides>0</HiddenSlides>
  <MMClips>0</MMClips>
  <ScaleCrop>false</ScaleCrop>
  <HeadingPairs>
    <vt:vector size="4" baseType="variant">
      <vt:variant>
        <vt:lpstr>Thème</vt:lpstr>
      </vt:variant>
      <vt:variant>
        <vt:i4>1</vt:i4>
      </vt:variant>
      <vt:variant>
        <vt:lpstr>Titres des diapositives</vt:lpstr>
      </vt:variant>
      <vt:variant>
        <vt:i4>36</vt:i4>
      </vt:variant>
    </vt:vector>
  </HeadingPairs>
  <TitlesOfParts>
    <vt:vector size="37"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lpstr>Diapositive 20</vt:lpstr>
      <vt:lpstr>Diapositive 21</vt:lpstr>
      <vt:lpstr>Diapositive 22</vt:lpstr>
      <vt:lpstr>Diapositive 23</vt:lpstr>
      <vt:lpstr>Diapositive 24</vt:lpstr>
      <vt:lpstr>Diapositive 25</vt:lpstr>
      <vt:lpstr>Diapositive 26</vt:lpstr>
      <vt:lpstr>Diapositive 27</vt:lpstr>
      <vt:lpstr>Diapositive 28</vt:lpstr>
      <vt:lpstr>Diapositive 29</vt:lpstr>
      <vt:lpstr>Diapositive 30</vt:lpstr>
      <vt:lpstr>Diapositive 31</vt:lpstr>
      <vt:lpstr>Diapositive 32</vt:lpstr>
      <vt:lpstr>Diapositive 33</vt:lpstr>
      <vt:lpstr>Diapositive 34</vt:lpstr>
      <vt:lpstr>Diapositive 35</vt:lpstr>
      <vt:lpstr>Diapositive 36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Benjamin</dc:creator>
  <cp:lastModifiedBy>Benjamin</cp:lastModifiedBy>
  <cp:revision>103</cp:revision>
  <dcterms:created xsi:type="dcterms:W3CDTF">2014-12-18T10:19:52Z</dcterms:created>
  <dcterms:modified xsi:type="dcterms:W3CDTF">2015-01-20T10:31:36Z</dcterms:modified>
</cp:coreProperties>
</file>