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06" autoAdjust="0"/>
  </p:normalViewPr>
  <p:slideViewPr>
    <p:cSldViewPr>
      <p:cViewPr varScale="1">
        <p:scale>
          <a:sx n="52" d="100"/>
          <a:sy n="52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32652-D52F-4563-9F22-DE0C7C0BF675}" type="datetimeFigureOut">
              <a:rPr lang="fr-FR" smtClean="0"/>
              <a:pPr/>
              <a:t>28/04/2015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73C83-7967-48FB-AA41-121E46CE1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fr.images.search.yahoo.com/images/view;_ylt=A0PDodo7fOxObzQAt5plAQx.;_ylu=X3oDMTBlMTQ4cGxyBHNlYwNzcgRzbGsDaW1n?back=http://fr.images.search.yahoo.com/search/images?p=SIGLE+DE+LA+PHARMACIE+ALGeRIE&amp;fr=yfp-t-703&amp;fr2=piv-web&amp;tab=organic&amp;ri=3&amp;w=253&amp;h=300&amp;imgurl=i47.servimg.com/u/f47/12/57/82/02/jpg_ph10.jpg&amp;rurl=http://pharm-dz.moninter.net/&amp;size=5.8+KB&amp;name=cr%C3%A9er+un+forum+:+Forum+Algerien+de+Pharmacie+-+Portail&amp;p=SIGLE+DE+LA+PHARMACIE+ALGeRIE&amp;oid=458136098d4affb715e9d571de7f53c3&amp;fr2=piv-web&amp;fr=yfp-t-703&amp;tt=cr%C3%A9er+un+forum+:+Forum+Algerien+de+Pharmacie+-+Portail&amp;b=0&amp;ni=21&amp;no=3&amp;tab=organic&amp;ts=&amp;sigr=10tubvq4d&amp;sigb=13p8a9bni&amp;sigi=11eu26euf&amp;.crumb=FKIAOoW0cf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Faculté de médecine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Département de pharmacie 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Module de pharmacologie spéciale  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2014/2015</a:t>
            </a:r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Mme.  Guergouri F.Z</a:t>
            </a:r>
          </a:p>
          <a:p>
            <a:pPr algn="l"/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fr-F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ANTIHISTAMINIQUES 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pic>
        <p:nvPicPr>
          <p:cNvPr id="4" name="ihover-img" descr="http://ts3.mm.bing.net/images/thumbnail.aspx?q=1342506404198&amp;id=09e88a38deb25e39aca9f44ba4fc9c9f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285728"/>
            <a:ext cx="15811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Utilisations thérapeutiques: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Les grandes indications des anti-H1 concernent les réactions allergiques suivantes:</a:t>
            </a:r>
          </a:p>
          <a:p>
            <a:pPr>
              <a:buNone/>
            </a:pPr>
            <a:endParaRPr lang="fr-FR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Rhinites allergiques: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Pollinoses saisonnières (rhume de foins)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Rhinites perannuelles non polliniques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Dans ces indications, l’association des anti-H1 aux amines sympathomimétiques (vasoconstricteur) est souvent intéressante :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dénoral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rinutan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Dermatoses allergiques: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Urticaires aigues, démangeaison, érythème et œdème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Prurits allergiques, notamment le prurit de l’eczéma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Manifestations locales des piqures d’insectes </a:t>
            </a:r>
          </a:p>
          <a:p>
            <a:pPr>
              <a:buNone/>
            </a:pPr>
            <a:endParaRPr lang="fr-FR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Œdèmes de Quincke: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Action favorable dans les formes bénignes </a:t>
            </a:r>
          </a:p>
          <a:p>
            <a:pPr>
              <a:buNone/>
            </a:pPr>
            <a:endParaRPr lang="fr-FR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Réactions allergiques médicamenteuses: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Réactions cutanées urticairiennes, érythèmes divers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endParaRPr lang="fr-FR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Autres indications: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Les autres indications relèvent des effets latéraux des anti-H1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Ainsi,  ils peuvent être utilisés 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Dans le </a:t>
            </a:r>
            <a:r>
              <a:rPr lang="fr-F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mal des transports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Nautamine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), comme </a:t>
            </a:r>
            <a:r>
              <a:rPr lang="fr-F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hypnotique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théralène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), en association avec des </a:t>
            </a:r>
            <a:r>
              <a:rPr lang="fr-F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antitussifs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(potentialisation: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théralène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pectoral, toux allergique et irritative) et comme </a:t>
            </a:r>
            <a:r>
              <a:rPr lang="fr-F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orexigènes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ceptadine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Effets indésirables:</a:t>
            </a: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Liés  aux éventuels effets centraux: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 type dépressif: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somnolence, fatigue, malaise général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 type d’excitation: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notamment chez le nourrisson, et se traduisant par des états d’insomnie, de nervosité ou de céphalée.</a:t>
            </a: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Liés à une action anticholinergique: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Sont de type </a:t>
            </a: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digestifs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(sécheresse, constipation), </a:t>
            </a: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urogénitaux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(rétention d’urine, impuissance),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cardiovasculaires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(palpitations cardiaques), </a:t>
            </a: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neurologiques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(réactions extrapyramidales, les anti-H1 sont des neuroleptiques cachés), </a:t>
            </a: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mammaires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(tarissement de la sécrétion lactée)   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Liés à l’action </a:t>
            </a:r>
            <a:r>
              <a:rPr lang="el-G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-bloquante: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hypotension orthostatique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Liés à l’action anti-dopaminergique: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dyskinésie tardive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Réactions d’hypersensibilité: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des manifestations cutanées (érythèmes, eczéma) sont  observées.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Autres effets indésirables: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Troubles sanguins exceptionnels (anémie hémolytique, agranulocytose)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Photosensibilisation (phénothiazine)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Action tératogène (cyclizine et dérivés) 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Contre indications: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Anticholinergiques (hypertrophie prostatique)</a:t>
            </a: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Allergisante des anti-H1 (</a:t>
            </a:r>
            <a:r>
              <a:rPr lang="fr-FR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toute lésion cutanée doit être une contre indication à l’usage de ces produits par voie externe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Tératogène 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Interactions médicamenteuses: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Les principales interactions concernent les effets centraux et/ou anticholinergiques de certains d’entre eux.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 présence d’alcool et de dépresseurs centraux: 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(hypnotiques, tranquillisants, neuroleptiques, analgésiques centraux): potentialisation de l’action dépressive centrale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 présence d’anticholinergiques: 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(atropine, neuroleptiques sauf les butyrophénones, antidépresseurs tricycliques, antiparkinsoniens): potentialisation de l’action anticholinergique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6215106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DE VOTRE ATTENTION </a:t>
            </a:r>
            <a:endParaRPr lang="fr-F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Définition: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Les antihistaminiques H1 sont des médicaments qui inhibent ou suppriment les effets de l’histamine. Ils forment une classe chimiquement hétérogène.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Depuis 1937, un certain nombre de composés anti-H1 ont été synthétisés. Ils appartiennent aux groupes chimiques suivants: 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313" y="357188"/>
          <a:ext cx="8715376" cy="61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688"/>
                <a:gridCol w="435768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Groupe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Ex. de molécules 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Propylamines</a:t>
                      </a:r>
                      <a:r>
                        <a:rPr lang="fr-FR" b="1" dirty="0" smtClean="0"/>
                        <a:t>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Chlorphéniramine</a:t>
                      </a:r>
                      <a:endParaRPr lang="fr-FR" b="1" dirty="0" smtClean="0"/>
                    </a:p>
                    <a:p>
                      <a:r>
                        <a:rPr lang="fr-FR" b="1" dirty="0" err="1" smtClean="0"/>
                        <a:t>Phénylpropanolamine</a:t>
                      </a:r>
                      <a:endParaRPr lang="fr-FR" b="1" dirty="0" smtClean="0"/>
                    </a:p>
                    <a:p>
                      <a:r>
                        <a:rPr lang="fr-FR" b="1" dirty="0" smtClean="0"/>
                        <a:t>Triprolidine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Ethanolamines</a:t>
                      </a:r>
                      <a:r>
                        <a:rPr lang="fr-FR" b="1" dirty="0" smtClean="0"/>
                        <a:t>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Diphénhydramine</a:t>
                      </a:r>
                      <a:endParaRPr lang="fr-FR" b="1" dirty="0" smtClean="0"/>
                    </a:p>
                    <a:p>
                      <a:r>
                        <a:rPr lang="fr-FR" b="1" dirty="0" err="1" smtClean="0"/>
                        <a:t>Diménhydrinate</a:t>
                      </a:r>
                      <a:endParaRPr lang="fr-FR" b="1" dirty="0" smtClean="0"/>
                    </a:p>
                    <a:p>
                      <a:r>
                        <a:rPr lang="fr-FR" b="1" dirty="0" err="1" smtClean="0"/>
                        <a:t>Doxylamine</a:t>
                      </a:r>
                      <a:r>
                        <a:rPr lang="fr-FR" b="1" dirty="0" smtClean="0"/>
                        <a:t> 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Ethylènediamines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Mépyramine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Phénothiazines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Prométhazine</a:t>
                      </a:r>
                    </a:p>
                    <a:p>
                      <a:r>
                        <a:rPr lang="fr-FR" b="1" dirty="0" err="1" smtClean="0"/>
                        <a:t>Alimémazine</a:t>
                      </a:r>
                      <a:endParaRPr lang="fr-FR" b="1" dirty="0" smtClean="0"/>
                    </a:p>
                    <a:p>
                      <a:r>
                        <a:rPr lang="fr-FR" b="1" dirty="0" err="1" smtClean="0"/>
                        <a:t>Oxomémazine</a:t>
                      </a:r>
                      <a:endParaRPr lang="fr-FR" b="1" dirty="0" smtClean="0"/>
                    </a:p>
                    <a:p>
                      <a:r>
                        <a:rPr lang="fr-FR" b="1" dirty="0" err="1" smtClean="0"/>
                        <a:t>Méquitazine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Pipérazinés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Clocinizine</a:t>
                      </a:r>
                      <a:endParaRPr lang="fr-FR" b="1" dirty="0" smtClean="0"/>
                    </a:p>
                    <a:p>
                      <a:r>
                        <a:rPr lang="fr-FR" b="1" dirty="0" smtClean="0"/>
                        <a:t>Cyclizine</a:t>
                      </a:r>
                    </a:p>
                    <a:p>
                      <a:r>
                        <a:rPr lang="fr-FR" b="1" dirty="0" err="1" smtClean="0"/>
                        <a:t>Cétrizine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Divers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Cyproheptadine</a:t>
                      </a:r>
                      <a:endParaRPr lang="fr-FR" b="1" dirty="0" smtClean="0"/>
                    </a:p>
                    <a:p>
                      <a:r>
                        <a:rPr lang="fr-FR" b="1" dirty="0" err="1" smtClean="0"/>
                        <a:t>Loratadine</a:t>
                      </a:r>
                      <a:endParaRPr lang="fr-FR" b="1" dirty="0" smtClean="0"/>
                    </a:p>
                    <a:p>
                      <a:r>
                        <a:rPr lang="fr-FR" b="1" dirty="0" err="1" smtClean="0"/>
                        <a:t>Terfénadine</a:t>
                      </a:r>
                      <a:endParaRPr lang="fr-FR" b="1" dirty="0" smtClean="0"/>
                    </a:p>
                    <a:p>
                      <a:r>
                        <a:rPr lang="fr-FR" b="1" dirty="0" err="1" smtClean="0"/>
                        <a:t>Astémizole</a:t>
                      </a:r>
                      <a:endParaRPr lang="fr-FR" b="1" dirty="0" smtClean="0"/>
                    </a:p>
                    <a:p>
                      <a:r>
                        <a:rPr lang="fr-FR" b="1" dirty="0" err="1" smtClean="0"/>
                        <a:t>Kétotifène</a:t>
                      </a:r>
                      <a:r>
                        <a:rPr lang="fr-FR" b="1" dirty="0" smtClean="0"/>
                        <a:t> 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A- Principales propriétés:</a:t>
            </a:r>
          </a:p>
          <a:p>
            <a:pPr>
              <a:buNone/>
            </a:pPr>
            <a:endParaRPr lang="fr-FR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Au niveau de la musculature lisse des bronches et celle de l’intestin: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ces produits manifestent la plus forte activité antagoniste, cependant, leur utilisation dans le TRT de l’asthme ou des maladies obstructives bronchiques n’a pas donné de résultats satisfaisants.  </a:t>
            </a:r>
          </a:p>
          <a:p>
            <a:pPr>
              <a:buNone/>
            </a:pPr>
            <a:endParaRPr lang="fr-FR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Au niveau vasculaire: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les anti-H1 inhibent surtout les effets périphériques  (artériolaires et veinulaires) de l’histamine et l’augmentation de la perméabilité capillaire. Cette activité justifie leur utilisation dans le TRT des manifestations allergiques muqueuses ou cutanées. </a:t>
            </a:r>
            <a:endParaRPr lang="fr-FR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B- Autres propriétés: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Action sur le SNC: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Les anti-H1 classiques engendrent une dépression centrale qui se manifeste par une sédation, une somnolence ± intense et parfois par des vertiges.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Les produits les plus sédatifs seraient la prométhazine et la triprolidine. 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Parmi les moins sédatifs, on peut citer la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méquitazine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loratadine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cétrizine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 L’absence d’effets centraux de ces derniers produits s’explique soit par l’absence de passage de la barrière hémato encéphalique, soit par l’affinité plus faible pour les récepteurs centraux. </a:t>
            </a:r>
          </a:p>
          <a:p>
            <a:pPr>
              <a:buNone/>
            </a:pP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286544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Action anticholinergique: (</a:t>
            </a:r>
            <a:r>
              <a:rPr lang="fr-FR" sz="2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antimuscarinique</a:t>
            </a: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Certains produits anti-H1 (prométhazine,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méquitazine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 ont des propriétés anticholinergiques à doses thérapeutiques. Cette action est à l’origine d’effets indésirables (sécheresse de la bouche) et / ou de contre indications.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Action antinaupathique: 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L’action sur le mal des transports (naupathie) est liée à l’activité anticholinergique. Le meilleur est la prométhazine mais c’est la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diphénhydramine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nautamine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 et le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diménhydrinate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dramamine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 qui sont  largement utilisés. 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Action antitussive: 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De nombreux anti-H1 ont des propriétés antitussives (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alimémazine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théralènepectoral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oxomémazine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toplexil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mais leur action est très inférieure à celle des antitussifs morphiniques.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Action </a:t>
            </a:r>
            <a:r>
              <a:rPr lang="fr-FR" sz="2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anti-émétisante</a:t>
            </a: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Certains anti-H1 (cyclizine,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diménhydrinate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 sont aussi des antiémétique. Ils  inhibent le centre de vomissement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Autres propriétés: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Activité </a:t>
            </a:r>
            <a:r>
              <a:rPr lang="fr-FR" sz="2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orexigène</a:t>
            </a: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(activité 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antisérotonine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Atg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du 5HT2A)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Cyproheptadine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doxylamine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Activité antiprurigineuse et anesthésique locale: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(Prométhazine,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mépyramine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diphénhydramine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Pharmacocinétique: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Ces produits ont une biodisponibilité généralement moyenne, un volume de distribution élevé, un métabolisme souvent intense et une demi-vie variable, très prolongée dans de nombreux cas (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terfénadine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 16 h,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méquitazine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 38 h)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875</Words>
  <Application>Microsoft Office PowerPoint</Application>
  <PresentationFormat>Affichage à l'écran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pc</cp:lastModifiedBy>
  <cp:revision>23</cp:revision>
  <dcterms:created xsi:type="dcterms:W3CDTF">2013-02-24T19:21:27Z</dcterms:created>
  <dcterms:modified xsi:type="dcterms:W3CDTF">2015-04-28T17:19:53Z</dcterms:modified>
</cp:coreProperties>
</file>