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63"/>
  </p:notesMasterIdLst>
  <p:sldIdLst>
    <p:sldId id="257" r:id="rId2"/>
    <p:sldId id="256" r:id="rId3"/>
    <p:sldId id="258" r:id="rId4"/>
    <p:sldId id="259" r:id="rId5"/>
    <p:sldId id="261" r:id="rId6"/>
    <p:sldId id="311" r:id="rId7"/>
    <p:sldId id="312" r:id="rId8"/>
    <p:sldId id="309" r:id="rId9"/>
    <p:sldId id="314" r:id="rId10"/>
    <p:sldId id="313" r:id="rId11"/>
    <p:sldId id="260" r:id="rId12"/>
    <p:sldId id="316" r:id="rId13"/>
    <p:sldId id="317" r:id="rId14"/>
    <p:sldId id="262" r:id="rId15"/>
    <p:sldId id="263" r:id="rId16"/>
    <p:sldId id="264" r:id="rId17"/>
    <p:sldId id="265" r:id="rId18"/>
    <p:sldId id="266" r:id="rId19"/>
    <p:sldId id="315" r:id="rId20"/>
    <p:sldId id="267" r:id="rId21"/>
    <p:sldId id="270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300" r:id="rId53"/>
    <p:sldId id="299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40" d="100"/>
          <a:sy n="40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D904A-E8A3-4990-99B9-E0C89650440D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1194D-1088-469A-ABB5-8D593A28F2A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1194D-1088-469A-ABB5-8D593A28F2A9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1896BD-4A56-469B-B5FD-D3662D33E8DE}" type="datetimeFigureOut">
              <a:rPr lang="fr-FR" smtClean="0"/>
              <a:pPr/>
              <a:t>28/02/2014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D123C22-6E00-440A-B0FD-100E7AE50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pendium.ch/Monographie.aspx?Id=1686537a-6f14-40b2-a299-2821d346a720&amp;lang=fr&amp;MonType=fi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857224" y="1785926"/>
            <a:ext cx="7772400" cy="1830388"/>
          </a:xfrm>
        </p:spPr>
        <p:txBody>
          <a:bodyPr>
            <a:normAutofit/>
          </a:bodyPr>
          <a:lstStyle/>
          <a:p>
            <a:r>
              <a:rPr lang="fr-FR" dirty="0" smtClean="0"/>
              <a:t>HORMONES ET MEDICAMENTS APPARENTES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5286380" y="4857760"/>
            <a:ext cx="3500462" cy="1138237"/>
          </a:xfrm>
        </p:spPr>
        <p:txBody>
          <a:bodyPr>
            <a:normAutofit/>
          </a:bodyPr>
          <a:lstStyle/>
          <a:p>
            <a:r>
              <a:rPr lang="fr-FR" sz="1800" dirty="0" smtClean="0">
                <a:solidFill>
                  <a:schemeClr val="tx1"/>
                </a:solidFill>
              </a:rPr>
              <a:t>Présenté par : </a:t>
            </a:r>
            <a:r>
              <a:rPr lang="fr-FR" sz="1800" dirty="0" smtClean="0"/>
              <a:t>S.K. AOUATI</a:t>
            </a:r>
            <a:endParaRPr lang="fr-FR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500042"/>
            <a:ext cx="41433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dirty="0" smtClean="0">
                <a:solidFill>
                  <a:prstClr val="black"/>
                </a:solidFill>
              </a:rPr>
              <a:t>ADH ou Vasopressine: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756" y="1428736"/>
            <a:ext cx="337297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300" b="1" u="sng" dirty="0" smtClean="0">
                <a:solidFill>
                  <a:prstClr val="black"/>
                </a:solidFill>
              </a:rPr>
              <a:t> Analogues de l’ADH:</a:t>
            </a:r>
            <a:endParaRPr lang="fr-FR" b="1" u="sng" dirty="0"/>
          </a:p>
        </p:txBody>
      </p:sp>
      <p:sp>
        <p:nvSpPr>
          <p:cNvPr id="29" name="Rectangle 28"/>
          <p:cNvSpPr/>
          <p:nvPr/>
        </p:nvSpPr>
        <p:spPr>
          <a:xfrm>
            <a:off x="500034" y="4714884"/>
            <a:ext cx="1874552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Desmopressine</a:t>
            </a:r>
            <a:r>
              <a:rPr lang="fr-FR" sz="20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fr-FR" sz="2000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3286116" y="2985379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HC    C   Tyr   </a:t>
            </a:r>
            <a:r>
              <a:rPr lang="fr-FR" sz="1600" dirty="0" err="1" smtClean="0"/>
              <a:t>Phe</a:t>
            </a:r>
            <a:r>
              <a:rPr lang="fr-FR" sz="1600" dirty="0" smtClean="0"/>
              <a:t> </a:t>
            </a:r>
            <a:r>
              <a:rPr lang="fr-FR" sz="1600" dirty="0" err="1" smtClean="0"/>
              <a:t>Gln</a:t>
            </a:r>
            <a:r>
              <a:rPr lang="fr-FR" sz="1600" dirty="0" smtClean="0"/>
              <a:t>   </a:t>
            </a:r>
            <a:r>
              <a:rPr lang="fr-FR" sz="1600" dirty="0" err="1" smtClean="0"/>
              <a:t>Asn</a:t>
            </a:r>
            <a:r>
              <a:rPr lang="fr-FR" sz="1600" dirty="0" smtClean="0"/>
              <a:t>   </a:t>
            </a:r>
            <a:r>
              <a:rPr lang="fr-FR" sz="1600" dirty="0" err="1" smtClean="0"/>
              <a:t>Cys</a:t>
            </a:r>
            <a:r>
              <a:rPr lang="fr-FR" sz="1600" dirty="0" smtClean="0"/>
              <a:t>   Pro    </a:t>
            </a:r>
            <a:r>
              <a:rPr lang="fr-FR" sz="1600" dirty="0" err="1" smtClean="0"/>
              <a:t>lArg</a:t>
            </a:r>
            <a:r>
              <a:rPr lang="fr-FR" sz="1600" dirty="0" smtClean="0"/>
              <a:t>   </a:t>
            </a:r>
            <a:r>
              <a:rPr lang="fr-FR" sz="1600" dirty="0" err="1" smtClean="0"/>
              <a:t>Gly</a:t>
            </a:r>
            <a:r>
              <a:rPr lang="fr-FR" sz="1600" dirty="0" smtClean="0"/>
              <a:t>  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3714744" y="3128255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 rot="2889857" flipH="1">
            <a:off x="3268111" y="3260879"/>
            <a:ext cx="45719" cy="16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 rot="18733792" flipH="1">
            <a:off x="2914358" y="3287132"/>
            <a:ext cx="45719" cy="14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3571868" y="2913941"/>
            <a:ext cx="45719" cy="117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3500430" y="3842635"/>
            <a:ext cx="246223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 rot="2889857" flipH="1">
            <a:off x="2910920" y="3618069"/>
            <a:ext cx="45719" cy="16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2928926" y="3342569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C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 rot="18733792" flipH="1">
            <a:off x="3233977" y="3596842"/>
            <a:ext cx="45719" cy="14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2571736" y="3646957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571736" y="3075453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3286116" y="2575387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 smtClean="0">
                <a:solidFill>
                  <a:prstClr val="black"/>
                </a:solidFill>
              </a:rPr>
              <a:t>NH2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929058" y="2913942"/>
            <a:ext cx="45720" cy="117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4000496" y="2913941"/>
            <a:ext cx="45720" cy="117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809695" y="2575387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 smtClean="0">
                <a:solidFill>
                  <a:prstClr val="black"/>
                </a:solidFill>
              </a:rPr>
              <a:t>O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55953" y="3661950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6143636" y="3342569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993175" y="3632025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071934" y="3128255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500034" y="2571744"/>
            <a:ext cx="1714512" cy="40011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ADH</a:t>
            </a:r>
            <a:endParaRPr lang="fr-FR" sz="2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3286116" y="5199957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HC    C   Tyr   </a:t>
            </a:r>
            <a:r>
              <a:rPr lang="fr-FR" sz="1600" dirty="0" err="1" smtClean="0"/>
              <a:t>Phe</a:t>
            </a:r>
            <a:r>
              <a:rPr lang="fr-FR" sz="1600" dirty="0" smtClean="0"/>
              <a:t> </a:t>
            </a:r>
            <a:r>
              <a:rPr lang="fr-FR" sz="1600" dirty="0" err="1" smtClean="0"/>
              <a:t>Gln</a:t>
            </a:r>
            <a:r>
              <a:rPr lang="fr-FR" sz="1600" dirty="0" smtClean="0"/>
              <a:t>   </a:t>
            </a:r>
            <a:r>
              <a:rPr lang="fr-FR" sz="1600" dirty="0" err="1" smtClean="0"/>
              <a:t>Asn</a:t>
            </a:r>
            <a:r>
              <a:rPr lang="fr-FR" sz="1600" dirty="0" smtClean="0"/>
              <a:t>   </a:t>
            </a:r>
            <a:r>
              <a:rPr lang="fr-FR" sz="1600" dirty="0" err="1" smtClean="0"/>
              <a:t>Cys</a:t>
            </a:r>
            <a:r>
              <a:rPr lang="fr-FR" sz="1600" dirty="0" smtClean="0"/>
              <a:t>   Pro    </a:t>
            </a:r>
            <a:r>
              <a:rPr lang="fr-FR" sz="1600" dirty="0" err="1" smtClean="0"/>
              <a:t>dArg</a:t>
            </a:r>
            <a:r>
              <a:rPr lang="fr-FR" sz="1600" dirty="0" smtClean="0"/>
              <a:t>   </a:t>
            </a:r>
            <a:r>
              <a:rPr lang="fr-FR" sz="1600" dirty="0" err="1" smtClean="0"/>
              <a:t>Gly</a:t>
            </a:r>
            <a:r>
              <a:rPr lang="fr-FR" sz="1600" dirty="0" smtClean="0"/>
              <a:t>  </a:t>
            </a:r>
            <a:endParaRPr lang="fr-FR" sz="1600" dirty="0"/>
          </a:p>
        </p:txBody>
      </p:sp>
      <p:sp>
        <p:nvSpPr>
          <p:cNvPr id="51" name="Rectangle 50"/>
          <p:cNvSpPr/>
          <p:nvPr/>
        </p:nvSpPr>
        <p:spPr>
          <a:xfrm>
            <a:off x="3714744" y="5342833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 rot="2889857" flipH="1">
            <a:off x="3268111" y="5475457"/>
            <a:ext cx="45719" cy="16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 rot="18733792" flipH="1">
            <a:off x="2914358" y="5501710"/>
            <a:ext cx="45719" cy="14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3571868" y="5128519"/>
            <a:ext cx="45719" cy="117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3500430" y="6057213"/>
            <a:ext cx="246223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 rot="2889857" flipH="1">
            <a:off x="2910920" y="5832647"/>
            <a:ext cx="45719" cy="16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928926" y="5557147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C</a:t>
            </a:r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 rot="18733792" flipH="1">
            <a:off x="3233977" y="5811420"/>
            <a:ext cx="45719" cy="14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571736" y="5861535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2571736" y="5290031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3929058" y="5128520"/>
            <a:ext cx="45720" cy="117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4000496" y="5128519"/>
            <a:ext cx="45720" cy="117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809695" y="4789965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 smtClean="0">
                <a:solidFill>
                  <a:prstClr val="black"/>
                </a:solidFill>
              </a:rPr>
              <a:t>O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255953" y="5876528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66" name="Rectangle 65"/>
          <p:cNvSpPr/>
          <p:nvPr/>
        </p:nvSpPr>
        <p:spPr>
          <a:xfrm>
            <a:off x="6143636" y="5557147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5993175" y="5846603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4071934" y="5342833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3428992" y="4771329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3334976" y="2571744"/>
            <a:ext cx="50006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3357554" y="4699891"/>
            <a:ext cx="42862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7072330" y="5199957"/>
            <a:ext cx="57150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7000892" y="3000372"/>
            <a:ext cx="571504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4049" y="733838"/>
            <a:ext cx="498533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300" b="1" u="sng" dirty="0" smtClean="0">
                <a:solidFill>
                  <a:prstClr val="black"/>
                </a:solidFill>
              </a:rPr>
              <a:t> Indications de </a:t>
            </a:r>
            <a:r>
              <a:rPr lang="fr-FR" sz="2300" b="1" u="sng" dirty="0" err="1" smtClean="0">
                <a:solidFill>
                  <a:prstClr val="black"/>
                </a:solidFill>
              </a:rPr>
              <a:t>Desmopressine</a:t>
            </a:r>
            <a:r>
              <a:rPr lang="fr-FR" sz="2300" b="1" u="sng" dirty="0" smtClean="0">
                <a:solidFill>
                  <a:prstClr val="black"/>
                </a:solidFill>
              </a:rPr>
              <a:t>:</a:t>
            </a:r>
            <a:endParaRPr lang="fr-FR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142844" y="5457782"/>
            <a:ext cx="7572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indent="-228600">
              <a:spcBef>
                <a:spcPts val="350"/>
              </a:spcBef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fr-FR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Hémorragies digestives par rupture des varices œsophagiennes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06" y="1519656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</a:rPr>
              <a:t>Diabète insipide hypophysaire</a:t>
            </a:r>
          </a:p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endParaRPr lang="fr-FR" sz="1600" dirty="0" smtClean="0">
              <a:solidFill>
                <a:prstClr val="black"/>
              </a:solidFill>
            </a:endParaRPr>
          </a:p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Accidents hémorragiques des antiagrégants plaquettaires</a:t>
            </a:r>
          </a:p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endParaRPr lang="fr-FR" sz="1600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Hémorragies par défaut du facteur VIII (hémophilie A) ou du facteur Von </a:t>
            </a:r>
            <a:r>
              <a:rPr lang="fr-FR" sz="1600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Willebrand</a:t>
            </a:r>
            <a:endParaRPr lang="fr-FR" sz="1600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endParaRPr lang="fr-FR" sz="1600" dirty="0" smtClean="0">
              <a:solidFill>
                <a:prstClr val="black"/>
              </a:solidFill>
              <a:ea typeface="Times New Roman" pitchFamily="18" charset="0"/>
              <a:cs typeface="Arial" pitchFamily="34" charset="0"/>
            </a:endParaRPr>
          </a:p>
          <a:p>
            <a:pPr marL="859536" lvl="2" indent="-228600">
              <a:spcBef>
                <a:spcPts val="350"/>
              </a:spcBef>
              <a:buClr>
                <a:srgbClr val="1F497D">
                  <a:lumMod val="75000"/>
                </a:srgbClr>
              </a:buClr>
              <a:buSzPct val="100000"/>
              <a:buFont typeface="Wingdings" pitchFamily="2" charset="2"/>
              <a:buChar char="§"/>
            </a:pPr>
            <a:r>
              <a:rPr lang="fr-FR" sz="1600" dirty="0" smtClean="0">
                <a:solidFill>
                  <a:prstClr val="black"/>
                </a:solidFill>
              </a:rPr>
              <a:t>Explorations fonctionnelles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728" y="4625798"/>
            <a:ext cx="238103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300" b="1" u="sng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fr-FR" sz="2300" b="1" u="sng" dirty="0" err="1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Terlipressine</a:t>
            </a:r>
            <a:r>
              <a:rPr lang="fr-FR" sz="23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714348" y="2357430"/>
            <a:ext cx="77867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ea typeface="Times New Roman" pitchFamily="18" charset="0"/>
                <a:cs typeface="Arial" pitchFamily="34" charset="0"/>
              </a:rPr>
              <a:t>Contre-indication: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Insuffisance coronaire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b="1" dirty="0" smtClean="0">
              <a:solidFill>
                <a:srgbClr val="4F81BD"/>
              </a:solidFill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4F81BD"/>
                </a:solidFill>
                <a:ea typeface="Times New Roman" pitchFamily="18" charset="0"/>
                <a:cs typeface="Arial" pitchFamily="34" charset="0"/>
              </a:rPr>
              <a:t>Précaution :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Respecter l’intervalle de prise pour éviter le risque d’intoxication à l’eau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57356" y="928670"/>
            <a:ext cx="41433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dirty="0" smtClean="0">
                <a:solidFill>
                  <a:prstClr val="black"/>
                </a:solidFill>
              </a:rPr>
              <a:t>ADH ou Vasopressine: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 4"/>
          <p:cNvSpPr/>
          <p:nvPr/>
        </p:nvSpPr>
        <p:spPr>
          <a:xfrm>
            <a:off x="3327523" y="1071546"/>
            <a:ext cx="2744675" cy="2286016"/>
          </a:xfrm>
          <a:custGeom>
            <a:avLst/>
            <a:gdLst>
              <a:gd name="connsiteX0" fmla="*/ 577208 w 2744675"/>
              <a:gd name="connsiteY0" fmla="*/ 124178 h 2448976"/>
              <a:gd name="connsiteX1" fmla="*/ 588497 w 2744675"/>
              <a:gd name="connsiteY1" fmla="*/ 270933 h 2448976"/>
              <a:gd name="connsiteX2" fmla="*/ 599786 w 2744675"/>
              <a:gd name="connsiteY2" fmla="*/ 304800 h 2448976"/>
              <a:gd name="connsiteX3" fmla="*/ 633653 w 2744675"/>
              <a:gd name="connsiteY3" fmla="*/ 327378 h 2448976"/>
              <a:gd name="connsiteX4" fmla="*/ 656231 w 2744675"/>
              <a:gd name="connsiteY4" fmla="*/ 361244 h 2448976"/>
              <a:gd name="connsiteX5" fmla="*/ 723964 w 2744675"/>
              <a:gd name="connsiteY5" fmla="*/ 383822 h 2448976"/>
              <a:gd name="connsiteX6" fmla="*/ 757831 w 2744675"/>
              <a:gd name="connsiteY6" fmla="*/ 406400 h 2448976"/>
              <a:gd name="connsiteX7" fmla="*/ 836853 w 2744675"/>
              <a:gd name="connsiteY7" fmla="*/ 428978 h 2448976"/>
              <a:gd name="connsiteX8" fmla="*/ 938453 w 2744675"/>
              <a:gd name="connsiteY8" fmla="*/ 485422 h 2448976"/>
              <a:gd name="connsiteX9" fmla="*/ 983608 w 2744675"/>
              <a:gd name="connsiteY9" fmla="*/ 541867 h 2448976"/>
              <a:gd name="connsiteX10" fmla="*/ 994897 w 2744675"/>
              <a:gd name="connsiteY10" fmla="*/ 575733 h 2448976"/>
              <a:gd name="connsiteX11" fmla="*/ 1017475 w 2744675"/>
              <a:gd name="connsiteY11" fmla="*/ 609600 h 2448976"/>
              <a:gd name="connsiteX12" fmla="*/ 1062631 w 2744675"/>
              <a:gd name="connsiteY12" fmla="*/ 711200 h 2448976"/>
              <a:gd name="connsiteX13" fmla="*/ 1051342 w 2744675"/>
              <a:gd name="connsiteY13" fmla="*/ 801511 h 2448976"/>
              <a:gd name="connsiteX14" fmla="*/ 1040053 w 2744675"/>
              <a:gd name="connsiteY14" fmla="*/ 903111 h 2448976"/>
              <a:gd name="connsiteX15" fmla="*/ 1028764 w 2744675"/>
              <a:gd name="connsiteY15" fmla="*/ 936978 h 2448976"/>
              <a:gd name="connsiteX16" fmla="*/ 949742 w 2744675"/>
              <a:gd name="connsiteY16" fmla="*/ 1049867 h 2448976"/>
              <a:gd name="connsiteX17" fmla="*/ 904586 w 2744675"/>
              <a:gd name="connsiteY17" fmla="*/ 1117600 h 2448976"/>
              <a:gd name="connsiteX18" fmla="*/ 870720 w 2744675"/>
              <a:gd name="connsiteY18" fmla="*/ 1140178 h 2448976"/>
              <a:gd name="connsiteX19" fmla="*/ 814275 w 2744675"/>
              <a:gd name="connsiteY19" fmla="*/ 1196622 h 2448976"/>
              <a:gd name="connsiteX20" fmla="*/ 780408 w 2744675"/>
              <a:gd name="connsiteY20" fmla="*/ 1230489 h 2448976"/>
              <a:gd name="connsiteX21" fmla="*/ 712675 w 2744675"/>
              <a:gd name="connsiteY21" fmla="*/ 1253067 h 2448976"/>
              <a:gd name="connsiteX22" fmla="*/ 328853 w 2744675"/>
              <a:gd name="connsiteY22" fmla="*/ 1275644 h 2448976"/>
              <a:gd name="connsiteX23" fmla="*/ 294986 w 2744675"/>
              <a:gd name="connsiteY23" fmla="*/ 1286933 h 2448976"/>
              <a:gd name="connsiteX24" fmla="*/ 272408 w 2744675"/>
              <a:gd name="connsiteY24" fmla="*/ 1320800 h 2448976"/>
              <a:gd name="connsiteX25" fmla="*/ 227253 w 2744675"/>
              <a:gd name="connsiteY25" fmla="*/ 1365955 h 2448976"/>
              <a:gd name="connsiteX26" fmla="*/ 170808 w 2744675"/>
              <a:gd name="connsiteY26" fmla="*/ 1456267 h 2448976"/>
              <a:gd name="connsiteX27" fmla="*/ 125653 w 2744675"/>
              <a:gd name="connsiteY27" fmla="*/ 1569155 h 2448976"/>
              <a:gd name="connsiteX28" fmla="*/ 114364 w 2744675"/>
              <a:gd name="connsiteY28" fmla="*/ 1603022 h 2448976"/>
              <a:gd name="connsiteX29" fmla="*/ 69208 w 2744675"/>
              <a:gd name="connsiteY29" fmla="*/ 1670755 h 2448976"/>
              <a:gd name="connsiteX30" fmla="*/ 46631 w 2744675"/>
              <a:gd name="connsiteY30" fmla="*/ 1749778 h 2448976"/>
              <a:gd name="connsiteX31" fmla="*/ 24053 w 2744675"/>
              <a:gd name="connsiteY31" fmla="*/ 1783644 h 2448976"/>
              <a:gd name="connsiteX32" fmla="*/ 1475 w 2744675"/>
              <a:gd name="connsiteY32" fmla="*/ 1896533 h 2448976"/>
              <a:gd name="connsiteX33" fmla="*/ 12764 w 2744675"/>
              <a:gd name="connsiteY33" fmla="*/ 2190044 h 2448976"/>
              <a:gd name="connsiteX34" fmla="*/ 35342 w 2744675"/>
              <a:gd name="connsiteY34" fmla="*/ 2257778 h 2448976"/>
              <a:gd name="connsiteX35" fmla="*/ 103075 w 2744675"/>
              <a:gd name="connsiteY35" fmla="*/ 2302933 h 2448976"/>
              <a:gd name="connsiteX36" fmla="*/ 170808 w 2744675"/>
              <a:gd name="connsiteY36" fmla="*/ 2325511 h 2448976"/>
              <a:gd name="connsiteX37" fmla="*/ 204675 w 2744675"/>
              <a:gd name="connsiteY37" fmla="*/ 2348089 h 2448976"/>
              <a:gd name="connsiteX38" fmla="*/ 283697 w 2744675"/>
              <a:gd name="connsiteY38" fmla="*/ 2370667 h 2448976"/>
              <a:gd name="connsiteX39" fmla="*/ 317564 w 2744675"/>
              <a:gd name="connsiteY39" fmla="*/ 2381955 h 2448976"/>
              <a:gd name="connsiteX40" fmla="*/ 385297 w 2744675"/>
              <a:gd name="connsiteY40" fmla="*/ 2393244 h 2448976"/>
              <a:gd name="connsiteX41" fmla="*/ 509475 w 2744675"/>
              <a:gd name="connsiteY41" fmla="*/ 2415822 h 2448976"/>
              <a:gd name="connsiteX42" fmla="*/ 543342 w 2744675"/>
              <a:gd name="connsiteY42" fmla="*/ 2427111 h 2448976"/>
              <a:gd name="connsiteX43" fmla="*/ 1028764 w 2744675"/>
              <a:gd name="connsiteY43" fmla="*/ 2427111 h 2448976"/>
              <a:gd name="connsiteX44" fmla="*/ 1141653 w 2744675"/>
              <a:gd name="connsiteY44" fmla="*/ 2393244 h 2448976"/>
              <a:gd name="connsiteX45" fmla="*/ 1175520 w 2744675"/>
              <a:gd name="connsiteY45" fmla="*/ 2370667 h 2448976"/>
              <a:gd name="connsiteX46" fmla="*/ 1231964 w 2744675"/>
              <a:gd name="connsiteY46" fmla="*/ 2314222 h 2448976"/>
              <a:gd name="connsiteX47" fmla="*/ 1277120 w 2744675"/>
              <a:gd name="connsiteY47" fmla="*/ 2235200 h 2448976"/>
              <a:gd name="connsiteX48" fmla="*/ 1322275 w 2744675"/>
              <a:gd name="connsiteY48" fmla="*/ 2167467 h 2448976"/>
              <a:gd name="connsiteX49" fmla="*/ 1367431 w 2744675"/>
              <a:gd name="connsiteY49" fmla="*/ 2099733 h 2448976"/>
              <a:gd name="connsiteX50" fmla="*/ 1390008 w 2744675"/>
              <a:gd name="connsiteY50" fmla="*/ 2065867 h 2448976"/>
              <a:gd name="connsiteX51" fmla="*/ 1435164 w 2744675"/>
              <a:gd name="connsiteY51" fmla="*/ 1964267 h 2448976"/>
              <a:gd name="connsiteX52" fmla="*/ 1457742 w 2744675"/>
              <a:gd name="connsiteY52" fmla="*/ 1806222 h 2448976"/>
              <a:gd name="connsiteX53" fmla="*/ 1469031 w 2744675"/>
              <a:gd name="connsiteY53" fmla="*/ 1772355 h 2448976"/>
              <a:gd name="connsiteX54" fmla="*/ 1491608 w 2744675"/>
              <a:gd name="connsiteY54" fmla="*/ 1603022 h 2448976"/>
              <a:gd name="connsiteX55" fmla="*/ 1491608 w 2744675"/>
              <a:gd name="connsiteY55" fmla="*/ 1275644 h 2448976"/>
              <a:gd name="connsiteX56" fmla="*/ 1525475 w 2744675"/>
              <a:gd name="connsiteY56" fmla="*/ 1207911 h 2448976"/>
              <a:gd name="connsiteX57" fmla="*/ 1559342 w 2744675"/>
              <a:gd name="connsiteY57" fmla="*/ 1185333 h 2448976"/>
              <a:gd name="connsiteX58" fmla="*/ 1581920 w 2744675"/>
              <a:gd name="connsiteY58" fmla="*/ 1151467 h 2448976"/>
              <a:gd name="connsiteX59" fmla="*/ 1615786 w 2744675"/>
              <a:gd name="connsiteY59" fmla="*/ 1140178 h 2448976"/>
              <a:gd name="connsiteX60" fmla="*/ 1649653 w 2744675"/>
              <a:gd name="connsiteY60" fmla="*/ 1117600 h 2448976"/>
              <a:gd name="connsiteX61" fmla="*/ 1706097 w 2744675"/>
              <a:gd name="connsiteY61" fmla="*/ 1095022 h 2448976"/>
              <a:gd name="connsiteX62" fmla="*/ 1739964 w 2744675"/>
              <a:gd name="connsiteY62" fmla="*/ 1083733 h 2448976"/>
              <a:gd name="connsiteX63" fmla="*/ 1773831 w 2744675"/>
              <a:gd name="connsiteY63" fmla="*/ 1061155 h 2448976"/>
              <a:gd name="connsiteX64" fmla="*/ 1807697 w 2744675"/>
              <a:gd name="connsiteY64" fmla="*/ 1049867 h 2448976"/>
              <a:gd name="connsiteX65" fmla="*/ 1852853 w 2744675"/>
              <a:gd name="connsiteY65" fmla="*/ 1027289 h 2448976"/>
              <a:gd name="connsiteX66" fmla="*/ 1886720 w 2744675"/>
              <a:gd name="connsiteY66" fmla="*/ 1004711 h 2448976"/>
              <a:gd name="connsiteX67" fmla="*/ 1931875 w 2744675"/>
              <a:gd name="connsiteY67" fmla="*/ 993422 h 2448976"/>
              <a:gd name="connsiteX68" fmla="*/ 2022186 w 2744675"/>
              <a:gd name="connsiteY68" fmla="*/ 970844 h 2448976"/>
              <a:gd name="connsiteX69" fmla="*/ 2146364 w 2744675"/>
              <a:gd name="connsiteY69" fmla="*/ 925689 h 2448976"/>
              <a:gd name="connsiteX70" fmla="*/ 2236675 w 2744675"/>
              <a:gd name="connsiteY70" fmla="*/ 903111 h 2448976"/>
              <a:gd name="connsiteX71" fmla="*/ 2259253 w 2744675"/>
              <a:gd name="connsiteY71" fmla="*/ 869244 h 2448976"/>
              <a:gd name="connsiteX72" fmla="*/ 2304408 w 2744675"/>
              <a:gd name="connsiteY72" fmla="*/ 846667 h 2448976"/>
              <a:gd name="connsiteX73" fmla="*/ 2394720 w 2744675"/>
              <a:gd name="connsiteY73" fmla="*/ 778933 h 2448976"/>
              <a:gd name="connsiteX74" fmla="*/ 2428586 w 2744675"/>
              <a:gd name="connsiteY74" fmla="*/ 733778 h 2448976"/>
              <a:gd name="connsiteX75" fmla="*/ 2485031 w 2744675"/>
              <a:gd name="connsiteY75" fmla="*/ 632178 h 2448976"/>
              <a:gd name="connsiteX76" fmla="*/ 2507608 w 2744675"/>
              <a:gd name="connsiteY76" fmla="*/ 598311 h 2448976"/>
              <a:gd name="connsiteX77" fmla="*/ 2518897 w 2744675"/>
              <a:gd name="connsiteY77" fmla="*/ 530578 h 2448976"/>
              <a:gd name="connsiteX78" fmla="*/ 2530186 w 2744675"/>
              <a:gd name="connsiteY78" fmla="*/ 496711 h 2448976"/>
              <a:gd name="connsiteX79" fmla="*/ 2552764 w 2744675"/>
              <a:gd name="connsiteY79" fmla="*/ 372533 h 2448976"/>
              <a:gd name="connsiteX80" fmla="*/ 2564053 w 2744675"/>
              <a:gd name="connsiteY80" fmla="*/ 338667 h 2448976"/>
              <a:gd name="connsiteX81" fmla="*/ 2586631 w 2744675"/>
              <a:gd name="connsiteY81" fmla="*/ 304800 h 2448976"/>
              <a:gd name="connsiteX82" fmla="*/ 2609208 w 2744675"/>
              <a:gd name="connsiteY82" fmla="*/ 237067 h 2448976"/>
              <a:gd name="connsiteX83" fmla="*/ 2654364 w 2744675"/>
              <a:gd name="connsiteY83" fmla="*/ 169333 h 2448976"/>
              <a:gd name="connsiteX84" fmla="*/ 2688231 w 2744675"/>
              <a:gd name="connsiteY84" fmla="*/ 79022 h 2448976"/>
              <a:gd name="connsiteX85" fmla="*/ 2722097 w 2744675"/>
              <a:gd name="connsiteY85" fmla="*/ 11289 h 2448976"/>
              <a:gd name="connsiteX86" fmla="*/ 2744675 w 2744675"/>
              <a:gd name="connsiteY86" fmla="*/ 0 h 24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744675" h="2448976">
                <a:moveTo>
                  <a:pt x="577208" y="124178"/>
                </a:moveTo>
                <a:cubicBezTo>
                  <a:pt x="580971" y="173096"/>
                  <a:pt x="582411" y="222249"/>
                  <a:pt x="588497" y="270933"/>
                </a:cubicBezTo>
                <a:cubicBezTo>
                  <a:pt x="589973" y="282741"/>
                  <a:pt x="592352" y="295508"/>
                  <a:pt x="599786" y="304800"/>
                </a:cubicBezTo>
                <a:cubicBezTo>
                  <a:pt x="608262" y="315395"/>
                  <a:pt x="622364" y="319852"/>
                  <a:pt x="633653" y="327378"/>
                </a:cubicBezTo>
                <a:cubicBezTo>
                  <a:pt x="641179" y="338667"/>
                  <a:pt x="644726" y="354053"/>
                  <a:pt x="656231" y="361244"/>
                </a:cubicBezTo>
                <a:cubicBezTo>
                  <a:pt x="676413" y="373857"/>
                  <a:pt x="704162" y="370621"/>
                  <a:pt x="723964" y="383822"/>
                </a:cubicBezTo>
                <a:cubicBezTo>
                  <a:pt x="735253" y="391348"/>
                  <a:pt x="745696" y="400332"/>
                  <a:pt x="757831" y="406400"/>
                </a:cubicBezTo>
                <a:cubicBezTo>
                  <a:pt x="774027" y="414498"/>
                  <a:pt x="822384" y="425361"/>
                  <a:pt x="836853" y="428978"/>
                </a:cubicBezTo>
                <a:cubicBezTo>
                  <a:pt x="914487" y="480734"/>
                  <a:pt x="878844" y="465552"/>
                  <a:pt x="938453" y="485422"/>
                </a:cubicBezTo>
                <a:cubicBezTo>
                  <a:pt x="966828" y="570546"/>
                  <a:pt x="925252" y="468922"/>
                  <a:pt x="983608" y="541867"/>
                </a:cubicBezTo>
                <a:cubicBezTo>
                  <a:pt x="991041" y="551159"/>
                  <a:pt x="989575" y="565090"/>
                  <a:pt x="994897" y="575733"/>
                </a:cubicBezTo>
                <a:cubicBezTo>
                  <a:pt x="1000965" y="587868"/>
                  <a:pt x="1011965" y="597202"/>
                  <a:pt x="1017475" y="609600"/>
                </a:cubicBezTo>
                <a:cubicBezTo>
                  <a:pt x="1071212" y="730507"/>
                  <a:pt x="1011534" y="634555"/>
                  <a:pt x="1062631" y="711200"/>
                </a:cubicBezTo>
                <a:cubicBezTo>
                  <a:pt x="1058868" y="741304"/>
                  <a:pt x="1054887" y="771381"/>
                  <a:pt x="1051342" y="801511"/>
                </a:cubicBezTo>
                <a:cubicBezTo>
                  <a:pt x="1047361" y="835353"/>
                  <a:pt x="1045655" y="869500"/>
                  <a:pt x="1040053" y="903111"/>
                </a:cubicBezTo>
                <a:cubicBezTo>
                  <a:pt x="1038097" y="914849"/>
                  <a:pt x="1034543" y="926576"/>
                  <a:pt x="1028764" y="936978"/>
                </a:cubicBezTo>
                <a:cubicBezTo>
                  <a:pt x="999538" y="989585"/>
                  <a:pt x="981607" y="1004345"/>
                  <a:pt x="949742" y="1049867"/>
                </a:cubicBezTo>
                <a:cubicBezTo>
                  <a:pt x="934181" y="1072097"/>
                  <a:pt x="922455" y="1097179"/>
                  <a:pt x="904586" y="1117600"/>
                </a:cubicBezTo>
                <a:cubicBezTo>
                  <a:pt x="895652" y="1127811"/>
                  <a:pt x="882009" y="1132652"/>
                  <a:pt x="870720" y="1140178"/>
                </a:cubicBezTo>
                <a:cubicBezTo>
                  <a:pt x="829326" y="1202267"/>
                  <a:pt x="870720" y="1149584"/>
                  <a:pt x="814275" y="1196622"/>
                </a:cubicBezTo>
                <a:cubicBezTo>
                  <a:pt x="802010" y="1206843"/>
                  <a:pt x="794364" y="1222736"/>
                  <a:pt x="780408" y="1230489"/>
                </a:cubicBezTo>
                <a:cubicBezTo>
                  <a:pt x="759604" y="1242047"/>
                  <a:pt x="735253" y="1245541"/>
                  <a:pt x="712675" y="1253067"/>
                </a:cubicBezTo>
                <a:cubicBezTo>
                  <a:pt x="568095" y="1301259"/>
                  <a:pt x="690593" y="1263975"/>
                  <a:pt x="328853" y="1275644"/>
                </a:cubicBezTo>
                <a:cubicBezTo>
                  <a:pt x="317564" y="1279407"/>
                  <a:pt x="304278" y="1279499"/>
                  <a:pt x="294986" y="1286933"/>
                </a:cubicBezTo>
                <a:cubicBezTo>
                  <a:pt x="284391" y="1295409"/>
                  <a:pt x="281238" y="1310499"/>
                  <a:pt x="272408" y="1320800"/>
                </a:cubicBezTo>
                <a:cubicBezTo>
                  <a:pt x="258555" y="1336962"/>
                  <a:pt x="242305" y="1350903"/>
                  <a:pt x="227253" y="1365955"/>
                </a:cubicBezTo>
                <a:cubicBezTo>
                  <a:pt x="204016" y="1435667"/>
                  <a:pt x="232163" y="1364234"/>
                  <a:pt x="170808" y="1456267"/>
                </a:cubicBezTo>
                <a:cubicBezTo>
                  <a:pt x="148663" y="1489485"/>
                  <a:pt x="137891" y="1532443"/>
                  <a:pt x="125653" y="1569155"/>
                </a:cubicBezTo>
                <a:cubicBezTo>
                  <a:pt x="121890" y="1580444"/>
                  <a:pt x="120965" y="1593121"/>
                  <a:pt x="114364" y="1603022"/>
                </a:cubicBezTo>
                <a:lnTo>
                  <a:pt x="69208" y="1670755"/>
                </a:lnTo>
                <a:cubicBezTo>
                  <a:pt x="65590" y="1685227"/>
                  <a:pt x="54730" y="1733580"/>
                  <a:pt x="46631" y="1749778"/>
                </a:cubicBezTo>
                <a:cubicBezTo>
                  <a:pt x="40563" y="1761913"/>
                  <a:pt x="31579" y="1772355"/>
                  <a:pt x="24053" y="1783644"/>
                </a:cubicBezTo>
                <a:cubicBezTo>
                  <a:pt x="16527" y="1821274"/>
                  <a:pt x="0" y="1858186"/>
                  <a:pt x="1475" y="1896533"/>
                </a:cubicBezTo>
                <a:cubicBezTo>
                  <a:pt x="5238" y="1994370"/>
                  <a:pt x="3625" y="2092562"/>
                  <a:pt x="12764" y="2190044"/>
                </a:cubicBezTo>
                <a:cubicBezTo>
                  <a:pt x="14985" y="2213739"/>
                  <a:pt x="15540" y="2244577"/>
                  <a:pt x="35342" y="2257778"/>
                </a:cubicBezTo>
                <a:cubicBezTo>
                  <a:pt x="57920" y="2272830"/>
                  <a:pt x="77333" y="2294352"/>
                  <a:pt x="103075" y="2302933"/>
                </a:cubicBezTo>
                <a:cubicBezTo>
                  <a:pt x="125653" y="2310459"/>
                  <a:pt x="151006" y="2312310"/>
                  <a:pt x="170808" y="2325511"/>
                </a:cubicBezTo>
                <a:cubicBezTo>
                  <a:pt x="182097" y="2333037"/>
                  <a:pt x="192540" y="2342021"/>
                  <a:pt x="204675" y="2348089"/>
                </a:cubicBezTo>
                <a:cubicBezTo>
                  <a:pt x="222718" y="2357111"/>
                  <a:pt x="266820" y="2365845"/>
                  <a:pt x="283697" y="2370667"/>
                </a:cubicBezTo>
                <a:cubicBezTo>
                  <a:pt x="295139" y="2373936"/>
                  <a:pt x="305948" y="2379374"/>
                  <a:pt x="317564" y="2381955"/>
                </a:cubicBezTo>
                <a:cubicBezTo>
                  <a:pt x="339908" y="2386920"/>
                  <a:pt x="362852" y="2388755"/>
                  <a:pt x="385297" y="2393244"/>
                </a:cubicBezTo>
                <a:cubicBezTo>
                  <a:pt x="518363" y="2419857"/>
                  <a:pt x="308601" y="2387125"/>
                  <a:pt x="509475" y="2415822"/>
                </a:cubicBezTo>
                <a:cubicBezTo>
                  <a:pt x="520764" y="2419585"/>
                  <a:pt x="531524" y="2425721"/>
                  <a:pt x="543342" y="2427111"/>
                </a:cubicBezTo>
                <a:cubicBezTo>
                  <a:pt x="729195" y="2448976"/>
                  <a:pt x="816276" y="2434438"/>
                  <a:pt x="1028764" y="2427111"/>
                </a:cubicBezTo>
                <a:cubicBezTo>
                  <a:pt x="1111216" y="2399627"/>
                  <a:pt x="1073409" y="2410305"/>
                  <a:pt x="1141653" y="2393244"/>
                </a:cubicBezTo>
                <a:cubicBezTo>
                  <a:pt x="1152942" y="2385718"/>
                  <a:pt x="1165926" y="2380261"/>
                  <a:pt x="1175520" y="2370667"/>
                </a:cubicBezTo>
                <a:cubicBezTo>
                  <a:pt x="1250783" y="2295404"/>
                  <a:pt x="1141647" y="2374433"/>
                  <a:pt x="1231964" y="2314222"/>
                </a:cubicBezTo>
                <a:cubicBezTo>
                  <a:pt x="1310063" y="2197073"/>
                  <a:pt x="1191188" y="2378420"/>
                  <a:pt x="1277120" y="2235200"/>
                </a:cubicBezTo>
                <a:cubicBezTo>
                  <a:pt x="1291081" y="2211932"/>
                  <a:pt x="1307223" y="2190045"/>
                  <a:pt x="1322275" y="2167467"/>
                </a:cubicBezTo>
                <a:lnTo>
                  <a:pt x="1367431" y="2099733"/>
                </a:lnTo>
                <a:cubicBezTo>
                  <a:pt x="1374957" y="2088444"/>
                  <a:pt x="1385718" y="2078738"/>
                  <a:pt x="1390008" y="2065867"/>
                </a:cubicBezTo>
                <a:cubicBezTo>
                  <a:pt x="1416876" y="1985262"/>
                  <a:pt x="1399384" y="2017935"/>
                  <a:pt x="1435164" y="1964267"/>
                </a:cubicBezTo>
                <a:cubicBezTo>
                  <a:pt x="1462996" y="1852939"/>
                  <a:pt x="1426943" y="2006414"/>
                  <a:pt x="1457742" y="1806222"/>
                </a:cubicBezTo>
                <a:cubicBezTo>
                  <a:pt x="1459551" y="1794461"/>
                  <a:pt x="1466450" y="1783971"/>
                  <a:pt x="1469031" y="1772355"/>
                </a:cubicBezTo>
                <a:cubicBezTo>
                  <a:pt x="1480293" y="1721678"/>
                  <a:pt x="1486173" y="1651943"/>
                  <a:pt x="1491608" y="1603022"/>
                </a:cubicBezTo>
                <a:cubicBezTo>
                  <a:pt x="1478137" y="1441361"/>
                  <a:pt x="1473221" y="1459522"/>
                  <a:pt x="1491608" y="1275644"/>
                </a:cubicBezTo>
                <a:cubicBezTo>
                  <a:pt x="1493648" y="1255241"/>
                  <a:pt x="1511734" y="1221652"/>
                  <a:pt x="1525475" y="1207911"/>
                </a:cubicBezTo>
                <a:cubicBezTo>
                  <a:pt x="1535069" y="1198317"/>
                  <a:pt x="1548053" y="1192859"/>
                  <a:pt x="1559342" y="1185333"/>
                </a:cubicBezTo>
                <a:cubicBezTo>
                  <a:pt x="1566868" y="1174044"/>
                  <a:pt x="1571326" y="1159942"/>
                  <a:pt x="1581920" y="1151467"/>
                </a:cubicBezTo>
                <a:cubicBezTo>
                  <a:pt x="1591212" y="1144034"/>
                  <a:pt x="1605143" y="1145500"/>
                  <a:pt x="1615786" y="1140178"/>
                </a:cubicBezTo>
                <a:cubicBezTo>
                  <a:pt x="1627921" y="1134110"/>
                  <a:pt x="1637518" y="1123668"/>
                  <a:pt x="1649653" y="1117600"/>
                </a:cubicBezTo>
                <a:cubicBezTo>
                  <a:pt x="1667778" y="1108538"/>
                  <a:pt x="1687123" y="1102137"/>
                  <a:pt x="1706097" y="1095022"/>
                </a:cubicBezTo>
                <a:cubicBezTo>
                  <a:pt x="1717239" y="1090844"/>
                  <a:pt x="1729321" y="1089055"/>
                  <a:pt x="1739964" y="1083733"/>
                </a:cubicBezTo>
                <a:cubicBezTo>
                  <a:pt x="1752099" y="1077665"/>
                  <a:pt x="1761696" y="1067223"/>
                  <a:pt x="1773831" y="1061155"/>
                </a:cubicBezTo>
                <a:cubicBezTo>
                  <a:pt x="1784474" y="1055834"/>
                  <a:pt x="1796760" y="1054554"/>
                  <a:pt x="1807697" y="1049867"/>
                </a:cubicBezTo>
                <a:cubicBezTo>
                  <a:pt x="1823165" y="1043238"/>
                  <a:pt x="1838242" y="1035638"/>
                  <a:pt x="1852853" y="1027289"/>
                </a:cubicBezTo>
                <a:cubicBezTo>
                  <a:pt x="1864633" y="1020558"/>
                  <a:pt x="1874249" y="1010056"/>
                  <a:pt x="1886720" y="1004711"/>
                </a:cubicBezTo>
                <a:cubicBezTo>
                  <a:pt x="1900980" y="998599"/>
                  <a:pt x="1916730" y="996788"/>
                  <a:pt x="1931875" y="993422"/>
                </a:cubicBezTo>
                <a:cubicBezTo>
                  <a:pt x="1987007" y="981170"/>
                  <a:pt x="1978168" y="987351"/>
                  <a:pt x="2022186" y="970844"/>
                </a:cubicBezTo>
                <a:cubicBezTo>
                  <a:pt x="2067064" y="954015"/>
                  <a:pt x="2098942" y="937545"/>
                  <a:pt x="2146364" y="925689"/>
                </a:cubicBezTo>
                <a:lnTo>
                  <a:pt x="2236675" y="903111"/>
                </a:lnTo>
                <a:cubicBezTo>
                  <a:pt x="2244201" y="891822"/>
                  <a:pt x="2248830" y="877930"/>
                  <a:pt x="2259253" y="869244"/>
                </a:cubicBezTo>
                <a:cubicBezTo>
                  <a:pt x="2272181" y="858471"/>
                  <a:pt x="2289797" y="855016"/>
                  <a:pt x="2304408" y="846667"/>
                </a:cubicBezTo>
                <a:cubicBezTo>
                  <a:pt x="2328725" y="832772"/>
                  <a:pt x="2380244" y="793409"/>
                  <a:pt x="2394720" y="778933"/>
                </a:cubicBezTo>
                <a:cubicBezTo>
                  <a:pt x="2408024" y="765629"/>
                  <a:pt x="2418150" y="749433"/>
                  <a:pt x="2428586" y="733778"/>
                </a:cubicBezTo>
                <a:cubicBezTo>
                  <a:pt x="2484985" y="649179"/>
                  <a:pt x="2442000" y="707483"/>
                  <a:pt x="2485031" y="632178"/>
                </a:cubicBezTo>
                <a:cubicBezTo>
                  <a:pt x="2491762" y="620398"/>
                  <a:pt x="2500082" y="609600"/>
                  <a:pt x="2507608" y="598311"/>
                </a:cubicBezTo>
                <a:cubicBezTo>
                  <a:pt x="2511371" y="575733"/>
                  <a:pt x="2513932" y="552922"/>
                  <a:pt x="2518897" y="530578"/>
                </a:cubicBezTo>
                <a:cubicBezTo>
                  <a:pt x="2521478" y="518962"/>
                  <a:pt x="2527852" y="508380"/>
                  <a:pt x="2530186" y="496711"/>
                </a:cubicBezTo>
                <a:cubicBezTo>
                  <a:pt x="2551503" y="390127"/>
                  <a:pt x="2530454" y="450618"/>
                  <a:pt x="2552764" y="372533"/>
                </a:cubicBezTo>
                <a:cubicBezTo>
                  <a:pt x="2556033" y="361092"/>
                  <a:pt x="2558731" y="349310"/>
                  <a:pt x="2564053" y="338667"/>
                </a:cubicBezTo>
                <a:cubicBezTo>
                  <a:pt x="2570121" y="326532"/>
                  <a:pt x="2581121" y="317198"/>
                  <a:pt x="2586631" y="304800"/>
                </a:cubicBezTo>
                <a:cubicBezTo>
                  <a:pt x="2596297" y="283052"/>
                  <a:pt x="2596007" y="256869"/>
                  <a:pt x="2609208" y="237067"/>
                </a:cubicBezTo>
                <a:lnTo>
                  <a:pt x="2654364" y="169333"/>
                </a:lnTo>
                <a:cubicBezTo>
                  <a:pt x="2675177" y="86081"/>
                  <a:pt x="2652811" y="161669"/>
                  <a:pt x="2688231" y="79022"/>
                </a:cubicBezTo>
                <a:cubicBezTo>
                  <a:pt x="2702003" y="46888"/>
                  <a:pt x="2694980" y="38406"/>
                  <a:pt x="2722097" y="11289"/>
                </a:cubicBezTo>
                <a:cubicBezTo>
                  <a:pt x="2728047" y="5339"/>
                  <a:pt x="2737149" y="3763"/>
                  <a:pt x="274467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4214810" y="1857364"/>
            <a:ext cx="198316" cy="1500198"/>
          </a:xfrm>
          <a:custGeom>
            <a:avLst/>
            <a:gdLst>
              <a:gd name="connsiteX0" fmla="*/ 238543 w 269754"/>
              <a:gd name="connsiteY0" fmla="*/ 0 h 1309511"/>
              <a:gd name="connsiteX1" fmla="*/ 238543 w 269754"/>
              <a:gd name="connsiteY1" fmla="*/ 530578 h 1309511"/>
              <a:gd name="connsiteX2" fmla="*/ 227254 w 269754"/>
              <a:gd name="connsiteY2" fmla="*/ 564444 h 1309511"/>
              <a:gd name="connsiteX3" fmla="*/ 204676 w 269754"/>
              <a:gd name="connsiteY3" fmla="*/ 688622 h 1309511"/>
              <a:gd name="connsiteX4" fmla="*/ 193388 w 269754"/>
              <a:gd name="connsiteY4" fmla="*/ 733778 h 1309511"/>
              <a:gd name="connsiteX5" fmla="*/ 170810 w 269754"/>
              <a:gd name="connsiteY5" fmla="*/ 835378 h 1309511"/>
              <a:gd name="connsiteX6" fmla="*/ 125654 w 269754"/>
              <a:gd name="connsiteY6" fmla="*/ 993422 h 1309511"/>
              <a:gd name="connsiteX7" fmla="*/ 103076 w 269754"/>
              <a:gd name="connsiteY7" fmla="*/ 1038578 h 1309511"/>
              <a:gd name="connsiteX8" fmla="*/ 91788 w 269754"/>
              <a:gd name="connsiteY8" fmla="*/ 1072444 h 1309511"/>
              <a:gd name="connsiteX9" fmla="*/ 69210 w 269754"/>
              <a:gd name="connsiteY9" fmla="*/ 1106311 h 1309511"/>
              <a:gd name="connsiteX10" fmla="*/ 24054 w 269754"/>
              <a:gd name="connsiteY10" fmla="*/ 1207911 h 1309511"/>
              <a:gd name="connsiteX11" fmla="*/ 12765 w 269754"/>
              <a:gd name="connsiteY11" fmla="*/ 1253066 h 1309511"/>
              <a:gd name="connsiteX12" fmla="*/ 1476 w 269754"/>
              <a:gd name="connsiteY12" fmla="*/ 1286933 h 1309511"/>
              <a:gd name="connsiteX13" fmla="*/ 1476 w 269754"/>
              <a:gd name="connsiteY13" fmla="*/ 1309511 h 13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754" h="1309511">
                <a:moveTo>
                  <a:pt x="238543" y="0"/>
                </a:moveTo>
                <a:cubicBezTo>
                  <a:pt x="269754" y="218475"/>
                  <a:pt x="258257" y="106739"/>
                  <a:pt x="238543" y="530578"/>
                </a:cubicBezTo>
                <a:cubicBezTo>
                  <a:pt x="237990" y="542464"/>
                  <a:pt x="231017" y="553155"/>
                  <a:pt x="227254" y="564444"/>
                </a:cubicBezTo>
                <a:cubicBezTo>
                  <a:pt x="219082" y="613474"/>
                  <a:pt x="215197" y="641277"/>
                  <a:pt x="204676" y="688622"/>
                </a:cubicBezTo>
                <a:cubicBezTo>
                  <a:pt x="201310" y="703768"/>
                  <a:pt x="196877" y="718660"/>
                  <a:pt x="193388" y="733778"/>
                </a:cubicBezTo>
                <a:cubicBezTo>
                  <a:pt x="185587" y="767582"/>
                  <a:pt x="178611" y="801574"/>
                  <a:pt x="170810" y="835378"/>
                </a:cubicBezTo>
                <a:cubicBezTo>
                  <a:pt x="159783" y="883161"/>
                  <a:pt x="139188" y="955528"/>
                  <a:pt x="125654" y="993422"/>
                </a:cubicBezTo>
                <a:cubicBezTo>
                  <a:pt x="119994" y="1009270"/>
                  <a:pt x="109705" y="1023110"/>
                  <a:pt x="103076" y="1038578"/>
                </a:cubicBezTo>
                <a:cubicBezTo>
                  <a:pt x="98389" y="1049515"/>
                  <a:pt x="97109" y="1061801"/>
                  <a:pt x="91788" y="1072444"/>
                </a:cubicBezTo>
                <a:cubicBezTo>
                  <a:pt x="85720" y="1084579"/>
                  <a:pt x="74720" y="1093913"/>
                  <a:pt x="69210" y="1106311"/>
                </a:cubicBezTo>
                <a:cubicBezTo>
                  <a:pt x="15473" y="1227218"/>
                  <a:pt x="75151" y="1131266"/>
                  <a:pt x="24054" y="1207911"/>
                </a:cubicBezTo>
                <a:cubicBezTo>
                  <a:pt x="20291" y="1222963"/>
                  <a:pt x="17027" y="1238148"/>
                  <a:pt x="12765" y="1253066"/>
                </a:cubicBezTo>
                <a:cubicBezTo>
                  <a:pt x="9496" y="1264508"/>
                  <a:pt x="3810" y="1275264"/>
                  <a:pt x="1476" y="1286933"/>
                </a:cubicBezTo>
                <a:cubicBezTo>
                  <a:pt x="0" y="1294313"/>
                  <a:pt x="1476" y="1301985"/>
                  <a:pt x="1476" y="13095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00034" y="1071546"/>
            <a:ext cx="242889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HYPOTHALAMUS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00034" y="2500306"/>
            <a:ext cx="242889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ANTE-HYPOPHYSE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857752" y="1357298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500562" y="4202676"/>
            <a:ext cx="142876" cy="1428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4744524" y="4458780"/>
            <a:ext cx="1512340" cy="128588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5400000">
            <a:off x="3036083" y="4381271"/>
            <a:ext cx="1571636" cy="150019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071670" y="6060064"/>
            <a:ext cx="214314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fr-FR" b="1" dirty="0" smtClean="0"/>
              <a:t>CORTISOL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43504" y="6060064"/>
            <a:ext cx="242889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ALDOSTERONE</a:t>
            </a:r>
            <a:endParaRPr lang="fr-FR" b="1" dirty="0"/>
          </a:p>
        </p:txBody>
      </p:sp>
      <p:sp>
        <p:nvSpPr>
          <p:cNvPr id="18" name="Titre 2"/>
          <p:cNvSpPr>
            <a:spLocks noGrp="1"/>
          </p:cNvSpPr>
          <p:nvPr>
            <p:ph type="title"/>
          </p:nvPr>
        </p:nvSpPr>
        <p:spPr>
          <a:xfrm>
            <a:off x="985870" y="-7145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 AXE  HYPOTALAMO-HYPOPHYSO-SURRENALIEN</a:t>
            </a:r>
            <a:endParaRPr lang="fr-FR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786578" y="1000108"/>
            <a:ext cx="17859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CRH    </a:t>
            </a:r>
            <a:r>
              <a:rPr lang="fr-FR" dirty="0" err="1" smtClean="0"/>
              <a:t>corticolibérine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5072066" y="107154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/>
          <p:nvPr/>
        </p:nvCxnSpPr>
        <p:spPr>
          <a:xfrm rot="10800000" flipV="1">
            <a:off x="5286380" y="1142984"/>
            <a:ext cx="142876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86578" y="2143116"/>
            <a:ext cx="1785950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ACTH </a:t>
            </a:r>
          </a:p>
          <a:p>
            <a:r>
              <a:rPr lang="fr-FR" dirty="0" err="1" smtClean="0"/>
              <a:t>corticotropine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llipse 26"/>
          <p:cNvSpPr/>
          <p:nvPr/>
        </p:nvSpPr>
        <p:spPr>
          <a:xfrm>
            <a:off x="4000496" y="2500306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3714744" y="2786058"/>
            <a:ext cx="142876" cy="1428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rot="10800000" flipV="1">
            <a:off x="4214810" y="2571744"/>
            <a:ext cx="24288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4000496" y="4059800"/>
            <a:ext cx="1219200" cy="517924"/>
          </a:xfrm>
          <a:custGeom>
            <a:avLst/>
            <a:gdLst>
              <a:gd name="connsiteX0" fmla="*/ 0 w 1219200"/>
              <a:gd name="connsiteY0" fmla="*/ 510564 h 517924"/>
              <a:gd name="connsiteX1" fmla="*/ 11289 w 1219200"/>
              <a:gd name="connsiteY1" fmla="*/ 465408 h 517924"/>
              <a:gd name="connsiteX2" fmla="*/ 124177 w 1219200"/>
              <a:gd name="connsiteY2" fmla="*/ 375097 h 517924"/>
              <a:gd name="connsiteX3" fmla="*/ 191911 w 1219200"/>
              <a:gd name="connsiteY3" fmla="*/ 329941 h 517924"/>
              <a:gd name="connsiteX4" fmla="*/ 248355 w 1219200"/>
              <a:gd name="connsiteY4" fmla="*/ 250919 h 517924"/>
              <a:gd name="connsiteX5" fmla="*/ 282222 w 1219200"/>
              <a:gd name="connsiteY5" fmla="*/ 228341 h 517924"/>
              <a:gd name="connsiteX6" fmla="*/ 417689 w 1219200"/>
              <a:gd name="connsiteY6" fmla="*/ 115453 h 517924"/>
              <a:gd name="connsiteX7" fmla="*/ 508000 w 1219200"/>
              <a:gd name="connsiteY7" fmla="*/ 47719 h 517924"/>
              <a:gd name="connsiteX8" fmla="*/ 541866 w 1219200"/>
              <a:gd name="connsiteY8" fmla="*/ 25141 h 517924"/>
              <a:gd name="connsiteX9" fmla="*/ 587022 w 1219200"/>
              <a:gd name="connsiteY9" fmla="*/ 13853 h 517924"/>
              <a:gd name="connsiteX10" fmla="*/ 620889 w 1219200"/>
              <a:gd name="connsiteY10" fmla="*/ 2564 h 517924"/>
              <a:gd name="connsiteX11" fmla="*/ 925689 w 1219200"/>
              <a:gd name="connsiteY11" fmla="*/ 59008 h 517924"/>
              <a:gd name="connsiteX12" fmla="*/ 959555 w 1219200"/>
              <a:gd name="connsiteY12" fmla="*/ 81586 h 517924"/>
              <a:gd name="connsiteX13" fmla="*/ 993422 w 1219200"/>
              <a:gd name="connsiteY13" fmla="*/ 115453 h 517924"/>
              <a:gd name="connsiteX14" fmla="*/ 1038577 w 1219200"/>
              <a:gd name="connsiteY14" fmla="*/ 149319 h 517924"/>
              <a:gd name="connsiteX15" fmla="*/ 1095022 w 1219200"/>
              <a:gd name="connsiteY15" fmla="*/ 217053 h 517924"/>
              <a:gd name="connsiteX16" fmla="*/ 1162755 w 1219200"/>
              <a:gd name="connsiteY16" fmla="*/ 262208 h 517924"/>
              <a:gd name="connsiteX17" fmla="*/ 1174044 w 1219200"/>
              <a:gd name="connsiteY17" fmla="*/ 296075 h 517924"/>
              <a:gd name="connsiteX18" fmla="*/ 1196622 w 1219200"/>
              <a:gd name="connsiteY18" fmla="*/ 375097 h 517924"/>
              <a:gd name="connsiteX19" fmla="*/ 1219200 w 1219200"/>
              <a:gd name="connsiteY19" fmla="*/ 408964 h 517924"/>
              <a:gd name="connsiteX20" fmla="*/ 1140177 w 1219200"/>
              <a:gd name="connsiteY20" fmla="*/ 408964 h 517924"/>
              <a:gd name="connsiteX21" fmla="*/ 948266 w 1219200"/>
              <a:gd name="connsiteY21" fmla="*/ 397675 h 517924"/>
              <a:gd name="connsiteX22" fmla="*/ 869244 w 1219200"/>
              <a:gd name="connsiteY22" fmla="*/ 375097 h 517924"/>
              <a:gd name="connsiteX23" fmla="*/ 677333 w 1219200"/>
              <a:gd name="connsiteY23" fmla="*/ 363808 h 517924"/>
              <a:gd name="connsiteX24" fmla="*/ 406400 w 1219200"/>
              <a:gd name="connsiteY24" fmla="*/ 352519 h 517924"/>
              <a:gd name="connsiteX25" fmla="*/ 349955 w 1219200"/>
              <a:gd name="connsiteY25" fmla="*/ 397675 h 517924"/>
              <a:gd name="connsiteX26" fmla="*/ 316089 w 1219200"/>
              <a:gd name="connsiteY26" fmla="*/ 408964 h 517924"/>
              <a:gd name="connsiteX27" fmla="*/ 282222 w 1219200"/>
              <a:gd name="connsiteY27" fmla="*/ 431541 h 517924"/>
              <a:gd name="connsiteX28" fmla="*/ 203200 w 1219200"/>
              <a:gd name="connsiteY28" fmla="*/ 465408 h 517924"/>
              <a:gd name="connsiteX29" fmla="*/ 158044 w 1219200"/>
              <a:gd name="connsiteY29" fmla="*/ 476697 h 517924"/>
              <a:gd name="connsiteX30" fmla="*/ 45155 w 1219200"/>
              <a:gd name="connsiteY30" fmla="*/ 510564 h 517924"/>
              <a:gd name="connsiteX31" fmla="*/ 0 w 1219200"/>
              <a:gd name="connsiteY31" fmla="*/ 510564 h 51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200" h="517924">
                <a:moveTo>
                  <a:pt x="0" y="510564"/>
                </a:moveTo>
                <a:cubicBezTo>
                  <a:pt x="3763" y="495512"/>
                  <a:pt x="2392" y="478119"/>
                  <a:pt x="11289" y="465408"/>
                </a:cubicBezTo>
                <a:cubicBezTo>
                  <a:pt x="85100" y="359964"/>
                  <a:pt x="53532" y="425559"/>
                  <a:pt x="124177" y="375097"/>
                </a:cubicBezTo>
                <a:cubicBezTo>
                  <a:pt x="198168" y="322246"/>
                  <a:pt x="119264" y="354157"/>
                  <a:pt x="191911" y="329941"/>
                </a:cubicBezTo>
                <a:cubicBezTo>
                  <a:pt x="204728" y="310716"/>
                  <a:pt x="234358" y="264916"/>
                  <a:pt x="248355" y="250919"/>
                </a:cubicBezTo>
                <a:cubicBezTo>
                  <a:pt x="257949" y="241325"/>
                  <a:pt x="272221" y="237509"/>
                  <a:pt x="282222" y="228341"/>
                </a:cubicBezTo>
                <a:cubicBezTo>
                  <a:pt x="407952" y="113089"/>
                  <a:pt x="334480" y="143187"/>
                  <a:pt x="417689" y="115453"/>
                </a:cubicBezTo>
                <a:cubicBezTo>
                  <a:pt x="447793" y="92875"/>
                  <a:pt x="477568" y="69852"/>
                  <a:pt x="508000" y="47719"/>
                </a:cubicBezTo>
                <a:cubicBezTo>
                  <a:pt x="518972" y="39739"/>
                  <a:pt x="529396" y="30485"/>
                  <a:pt x="541866" y="25141"/>
                </a:cubicBezTo>
                <a:cubicBezTo>
                  <a:pt x="556127" y="19029"/>
                  <a:pt x="572104" y="18115"/>
                  <a:pt x="587022" y="13853"/>
                </a:cubicBezTo>
                <a:cubicBezTo>
                  <a:pt x="598464" y="10584"/>
                  <a:pt x="609600" y="6327"/>
                  <a:pt x="620889" y="2564"/>
                </a:cubicBezTo>
                <a:cubicBezTo>
                  <a:pt x="793698" y="25104"/>
                  <a:pt x="822427" y="0"/>
                  <a:pt x="925689" y="59008"/>
                </a:cubicBezTo>
                <a:cubicBezTo>
                  <a:pt x="937469" y="65739"/>
                  <a:pt x="949132" y="72900"/>
                  <a:pt x="959555" y="81586"/>
                </a:cubicBezTo>
                <a:cubicBezTo>
                  <a:pt x="971820" y="91807"/>
                  <a:pt x="981300" y="105063"/>
                  <a:pt x="993422" y="115453"/>
                </a:cubicBezTo>
                <a:cubicBezTo>
                  <a:pt x="1007707" y="127697"/>
                  <a:pt x="1025273" y="136015"/>
                  <a:pt x="1038577" y="149319"/>
                </a:cubicBezTo>
                <a:cubicBezTo>
                  <a:pt x="1059359" y="170101"/>
                  <a:pt x="1073275" y="197283"/>
                  <a:pt x="1095022" y="217053"/>
                </a:cubicBezTo>
                <a:cubicBezTo>
                  <a:pt x="1115100" y="235306"/>
                  <a:pt x="1162755" y="262208"/>
                  <a:pt x="1162755" y="262208"/>
                </a:cubicBezTo>
                <a:cubicBezTo>
                  <a:pt x="1166518" y="273497"/>
                  <a:pt x="1170775" y="284633"/>
                  <a:pt x="1174044" y="296075"/>
                </a:cubicBezTo>
                <a:cubicBezTo>
                  <a:pt x="1178866" y="312953"/>
                  <a:pt x="1187600" y="357053"/>
                  <a:pt x="1196622" y="375097"/>
                </a:cubicBezTo>
                <a:cubicBezTo>
                  <a:pt x="1202690" y="387232"/>
                  <a:pt x="1211674" y="397675"/>
                  <a:pt x="1219200" y="408964"/>
                </a:cubicBezTo>
                <a:cubicBezTo>
                  <a:pt x="1154910" y="430394"/>
                  <a:pt x="1217352" y="416314"/>
                  <a:pt x="1140177" y="408964"/>
                </a:cubicBezTo>
                <a:cubicBezTo>
                  <a:pt x="1076385" y="402888"/>
                  <a:pt x="1012236" y="401438"/>
                  <a:pt x="948266" y="397675"/>
                </a:cubicBezTo>
                <a:cubicBezTo>
                  <a:pt x="927946" y="390901"/>
                  <a:pt x="889091" y="376987"/>
                  <a:pt x="869244" y="375097"/>
                </a:cubicBezTo>
                <a:cubicBezTo>
                  <a:pt x="805452" y="369021"/>
                  <a:pt x="741303" y="367571"/>
                  <a:pt x="677333" y="363808"/>
                </a:cubicBezTo>
                <a:cubicBezTo>
                  <a:pt x="528498" y="326599"/>
                  <a:pt x="617992" y="339294"/>
                  <a:pt x="406400" y="352519"/>
                </a:cubicBezTo>
                <a:cubicBezTo>
                  <a:pt x="321276" y="380894"/>
                  <a:pt x="422900" y="339318"/>
                  <a:pt x="349955" y="397675"/>
                </a:cubicBezTo>
                <a:cubicBezTo>
                  <a:pt x="340663" y="405109"/>
                  <a:pt x="326732" y="403643"/>
                  <a:pt x="316089" y="408964"/>
                </a:cubicBezTo>
                <a:cubicBezTo>
                  <a:pt x="303954" y="415032"/>
                  <a:pt x="294002" y="424810"/>
                  <a:pt x="282222" y="431541"/>
                </a:cubicBezTo>
                <a:cubicBezTo>
                  <a:pt x="252119" y="448742"/>
                  <a:pt x="234862" y="456362"/>
                  <a:pt x="203200" y="465408"/>
                </a:cubicBezTo>
                <a:cubicBezTo>
                  <a:pt x="188282" y="469670"/>
                  <a:pt x="172905" y="472239"/>
                  <a:pt x="158044" y="476697"/>
                </a:cubicBezTo>
                <a:cubicBezTo>
                  <a:pt x="20623" y="517924"/>
                  <a:pt x="149235" y="484544"/>
                  <a:pt x="45155" y="510564"/>
                </a:cubicBezTo>
                <a:lnTo>
                  <a:pt x="0" y="510564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4786314" y="4202676"/>
            <a:ext cx="142876" cy="14287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37605" y="4143380"/>
            <a:ext cx="242889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SURENALE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42994" y="273050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 AXE  HYPOTALAMO-HYPOPHYSO-SURRENALIEN</a:t>
            </a:r>
            <a:endParaRPr lang="fr-FR" sz="28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400552" cy="394176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CRH: cycle </a:t>
            </a:r>
            <a:r>
              <a:rPr lang="fr-FR" dirty="0" err="1" smtClean="0"/>
              <a:t>cyrcadien</a:t>
            </a:r>
            <a:r>
              <a:rPr lang="fr-FR" dirty="0" smtClean="0"/>
              <a:t> </a:t>
            </a:r>
          </a:p>
          <a:p>
            <a:r>
              <a:rPr lang="fr-FR" dirty="0" smtClean="0"/>
              <a:t>ACTH:</a:t>
            </a:r>
          </a:p>
          <a:p>
            <a:pPr lvl="1"/>
            <a:r>
              <a:rPr lang="fr-FR" dirty="0" smtClean="0"/>
              <a:t>Nature: 39 </a:t>
            </a:r>
            <a:r>
              <a:rPr lang="fr-FR" dirty="0" err="1" smtClean="0"/>
              <a:t>aa</a:t>
            </a:r>
            <a:endParaRPr lang="fr-FR" dirty="0" smtClean="0"/>
          </a:p>
          <a:p>
            <a:pPr lvl="1"/>
            <a:r>
              <a:rPr lang="fr-FR" dirty="0" smtClean="0"/>
              <a:t>Action</a:t>
            </a:r>
          </a:p>
          <a:p>
            <a:pPr lvl="2"/>
            <a:r>
              <a:rPr lang="fr-FR" dirty="0" smtClean="0"/>
              <a:t>cortisol</a:t>
            </a:r>
          </a:p>
          <a:p>
            <a:pPr lvl="2"/>
            <a:r>
              <a:rPr lang="fr-FR" dirty="0" smtClean="0"/>
              <a:t>aldostérone</a:t>
            </a:r>
          </a:p>
          <a:p>
            <a:pPr lvl="1"/>
            <a:r>
              <a:rPr lang="fr-FR" dirty="0" smtClean="0"/>
              <a:t>Effet directe peu important (humeur ?)</a:t>
            </a:r>
          </a:p>
          <a:p>
            <a:r>
              <a:rPr lang="fr-FR" sz="2000" dirty="0" smtClean="0"/>
              <a:t>usage :</a:t>
            </a:r>
            <a:r>
              <a:rPr lang="fr-FR" sz="2000" dirty="0" err="1" smtClean="0">
                <a:solidFill>
                  <a:srgbClr val="FF0000"/>
                </a:solidFill>
              </a:rPr>
              <a:t>Tétracosactide</a:t>
            </a:r>
            <a:r>
              <a:rPr lang="fr-FR" sz="2000" dirty="0" smtClean="0">
                <a:solidFill>
                  <a:srgbClr val="FF0000"/>
                </a:solidFill>
              </a:rPr>
              <a:t> SYNACTHÈNE* </a:t>
            </a:r>
            <a:r>
              <a:rPr lang="fr-FR" sz="2000" dirty="0" err="1" smtClean="0">
                <a:solidFill>
                  <a:srgbClr val="FF0000"/>
                </a:solidFill>
              </a:rPr>
              <a:t>Inj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fr-FR" sz="1600" dirty="0" smtClean="0"/>
              <a:t>Diagnostic</a:t>
            </a:r>
          </a:p>
          <a:p>
            <a:pPr lvl="1"/>
            <a:r>
              <a:rPr lang="fr-FR" sz="1600" dirty="0" smtClean="0"/>
              <a:t>ICS : peu utilisé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00174"/>
            <a:ext cx="3571900" cy="260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>
            <a:normAutofit fontScale="90000"/>
          </a:bodyPr>
          <a:lstStyle/>
          <a:p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III.  AXE  HYPOTALAMUS-HYPOPHYSE-CORTICO-SURRENALE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Coupe transversale de la corticosurrénale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699350"/>
          </a:xfrm>
        </p:spPr>
        <p:txBody>
          <a:bodyPr>
            <a:normAutofit/>
          </a:bodyPr>
          <a:lstStyle/>
          <a:p>
            <a:pPr lvl="0"/>
            <a:r>
              <a:rPr lang="fr-FR" dirty="0" err="1" smtClean="0"/>
              <a:t>COCORTICOïDES</a:t>
            </a:r>
            <a:endParaRPr lang="fr-FR" dirty="0" smtClean="0"/>
          </a:p>
          <a:p>
            <a:pPr lvl="1"/>
            <a:r>
              <a:rPr lang="fr-FR" dirty="0" smtClean="0"/>
              <a:t>Les glucocorticoïdes</a:t>
            </a:r>
            <a:endParaRPr lang="fr-FR" sz="1600" dirty="0" smtClean="0"/>
          </a:p>
          <a:p>
            <a:pPr lvl="1"/>
            <a:r>
              <a:rPr lang="fr-FR" dirty="0" smtClean="0"/>
              <a:t>Les minéralocorticoïdes</a:t>
            </a:r>
            <a:endParaRPr lang="fr-FR" sz="1600" dirty="0" smtClean="0"/>
          </a:p>
          <a:p>
            <a:pPr lvl="1"/>
            <a:r>
              <a:rPr lang="fr-FR" dirty="0" smtClean="0"/>
              <a:t>Des androgènes (DHEA, Androstène-</a:t>
            </a:r>
            <a:r>
              <a:rPr lang="fr-FR" dirty="0" err="1" smtClean="0"/>
              <a:t>dione</a:t>
            </a:r>
            <a:r>
              <a:rPr lang="fr-FR" dirty="0" smtClean="0"/>
              <a:t>)</a:t>
            </a:r>
            <a:endParaRPr lang="fr-FR" sz="1600" dirty="0" smtClean="0"/>
          </a:p>
          <a:p>
            <a:pPr lvl="0"/>
            <a:r>
              <a:rPr lang="fr-FR" dirty="0" err="1" smtClean="0"/>
              <a:t>GLUCOCORTICOïDES</a:t>
            </a:r>
            <a:endParaRPr lang="fr-FR" dirty="0" smtClean="0"/>
          </a:p>
          <a:p>
            <a:pPr lvl="1"/>
            <a:r>
              <a:rPr lang="fr-FR" dirty="0" smtClean="0"/>
              <a:t>Synthèse: voir schéma</a:t>
            </a:r>
          </a:p>
          <a:p>
            <a:pPr lvl="1"/>
            <a:r>
              <a:rPr lang="fr-FR" dirty="0" err="1" smtClean="0"/>
              <a:t>Sécretion</a:t>
            </a:r>
            <a:r>
              <a:rPr lang="fr-FR" dirty="0" smtClean="0"/>
              <a:t> : cyclique</a:t>
            </a:r>
          </a:p>
          <a:p>
            <a:pPr lvl="1"/>
            <a:r>
              <a:rPr lang="fr-FR" dirty="0" smtClean="0"/>
              <a:t>Mécanisme d’Action</a:t>
            </a:r>
          </a:p>
          <a:p>
            <a:pPr lvl="1"/>
            <a:r>
              <a:rPr lang="fr-FR" dirty="0" smtClean="0"/>
              <a:t>Métabolisme</a:t>
            </a:r>
          </a:p>
          <a:p>
            <a:pPr lvl="1"/>
            <a:r>
              <a:rPr lang="fr-FR" dirty="0" smtClean="0"/>
              <a:t>Effets</a:t>
            </a:r>
          </a:p>
          <a:p>
            <a:pPr lvl="1"/>
            <a:endParaRPr lang="fr-FR" dirty="0" smtClean="0"/>
          </a:p>
          <a:p>
            <a:pPr lvl="0"/>
            <a:endParaRPr lang="fr-FR" b="1" dirty="0" smtClean="0"/>
          </a:p>
          <a:p>
            <a:pPr lvl="0"/>
            <a:endParaRPr lang="fr-FR" b="1" dirty="0" smtClean="0"/>
          </a:p>
          <a:p>
            <a:pPr lvl="0"/>
            <a:endParaRPr lang="fr-FR" b="1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9500" y="1285861"/>
            <a:ext cx="3552825" cy="39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296842"/>
          </a:xfrm>
        </p:spPr>
        <p:txBody>
          <a:bodyPr>
            <a:noAutofit/>
          </a:bodyPr>
          <a:lstStyle/>
          <a:p>
            <a:r>
              <a:rPr lang="fr-FR" sz="2400" dirty="0" smtClean="0"/>
              <a:t>Synthèse des stéroïdes </a:t>
            </a:r>
            <a:endParaRPr lang="fr-F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Mécanime</a:t>
            </a:r>
            <a:r>
              <a:rPr lang="fr-FR" sz="2400" dirty="0" smtClean="0"/>
              <a:t> d’action</a:t>
            </a:r>
            <a:endParaRPr lang="fr-FR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00108"/>
            <a:ext cx="64294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Inhibe la synthèse de protéines pro-inflammatoires (NF-</a:t>
            </a:r>
            <a:r>
              <a:rPr lang="fr-FR" sz="2400" dirty="0" err="1" smtClean="0"/>
              <a:t>κB</a:t>
            </a:r>
            <a:r>
              <a:rPr lang="fr-FR" sz="2400" dirty="0" smtClean="0"/>
              <a:t>, AP1).</a:t>
            </a:r>
          </a:p>
          <a:p>
            <a:r>
              <a:rPr lang="fr-FR" sz="2400" dirty="0" smtClean="0"/>
              <a:t>Augmente la synthèse de </a:t>
            </a:r>
            <a:r>
              <a:rPr lang="fr-FR" sz="2400" dirty="0" err="1" smtClean="0"/>
              <a:t>proteines</a:t>
            </a:r>
            <a:r>
              <a:rPr lang="fr-FR" sz="2400" dirty="0" smtClean="0"/>
              <a:t> inhibitrices de la  </a:t>
            </a:r>
            <a:r>
              <a:rPr lang="fr-FR" sz="2400" dirty="0" err="1" smtClean="0"/>
              <a:t>phospholipase</a:t>
            </a:r>
            <a:r>
              <a:rPr lang="fr-FR" sz="2400" dirty="0" smtClean="0"/>
              <a:t> A</a:t>
            </a:r>
            <a:r>
              <a:rPr lang="fr-FR" sz="2400" baseline="-25000" dirty="0" smtClean="0"/>
              <a:t>2</a:t>
            </a:r>
          </a:p>
          <a:p>
            <a:r>
              <a:rPr lang="fr-FR" sz="4000" baseline="-25000" dirty="0" smtClean="0"/>
              <a:t>Action sur la synthèse de diverses enzymes</a:t>
            </a:r>
            <a:r>
              <a:rPr lang="fr-FR" sz="4000" dirty="0" smtClean="0"/>
              <a:t> </a:t>
            </a:r>
            <a:r>
              <a:rPr lang="fr-FR" sz="2400" dirty="0" smtClean="0"/>
              <a:t>métaboliques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Effets physiologiques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43042" y="2643182"/>
            <a:ext cx="500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HC    C   Tyr   </a:t>
            </a:r>
            <a:r>
              <a:rPr lang="fr-FR" sz="1600" dirty="0" err="1" smtClean="0"/>
              <a:t>Phe</a:t>
            </a:r>
            <a:r>
              <a:rPr lang="fr-FR" sz="1600" dirty="0" smtClean="0"/>
              <a:t> </a:t>
            </a:r>
            <a:r>
              <a:rPr lang="fr-FR" sz="1600" dirty="0" err="1" smtClean="0"/>
              <a:t>Gln</a:t>
            </a:r>
            <a:r>
              <a:rPr lang="fr-FR" sz="1600" dirty="0" smtClean="0"/>
              <a:t>   </a:t>
            </a:r>
            <a:r>
              <a:rPr lang="fr-FR" sz="1600" dirty="0" err="1" smtClean="0"/>
              <a:t>Asn</a:t>
            </a:r>
            <a:r>
              <a:rPr lang="fr-FR" sz="1600" dirty="0" smtClean="0"/>
              <a:t>   </a:t>
            </a:r>
            <a:r>
              <a:rPr lang="fr-FR" sz="1600" dirty="0" err="1" smtClean="0"/>
              <a:t>Cys</a:t>
            </a:r>
            <a:r>
              <a:rPr lang="fr-FR" sz="1600" dirty="0" smtClean="0"/>
              <a:t>   Pro    </a:t>
            </a:r>
            <a:r>
              <a:rPr lang="fr-FR" sz="1600" dirty="0" err="1" smtClean="0"/>
              <a:t>Arg</a:t>
            </a:r>
            <a:r>
              <a:rPr lang="fr-FR" sz="1600" dirty="0" smtClean="0"/>
              <a:t>   </a:t>
            </a:r>
            <a:r>
              <a:rPr lang="fr-FR" sz="1600" dirty="0" err="1" smtClean="0"/>
              <a:t>Gly</a:t>
            </a:r>
            <a:r>
              <a:rPr lang="fr-FR" sz="1600" dirty="0" smtClean="0"/>
              <a:t>  </a:t>
            </a:r>
            <a:endParaRPr lang="fr-FR" sz="1600" dirty="0"/>
          </a:p>
        </p:txBody>
      </p:sp>
      <p:sp>
        <p:nvSpPr>
          <p:cNvPr id="5" name="Rectangle 4"/>
          <p:cNvSpPr/>
          <p:nvPr/>
        </p:nvSpPr>
        <p:spPr>
          <a:xfrm>
            <a:off x="2071670" y="2786058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 rot="2889857" flipH="1">
            <a:off x="1625037" y="2918682"/>
            <a:ext cx="45719" cy="16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 rot="18733792" flipH="1">
            <a:off x="1271284" y="2944935"/>
            <a:ext cx="45719" cy="14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928794" y="2571744"/>
            <a:ext cx="45719" cy="1171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491566" y="6062682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8643966" y="6215082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857356" y="3500438"/>
            <a:ext cx="2462234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 rot="2889857" flipH="1">
            <a:off x="1267846" y="3275872"/>
            <a:ext cx="45719" cy="16386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285852" y="3000372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C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 rot="18733792" flipH="1">
            <a:off x="1590903" y="3254645"/>
            <a:ext cx="45719" cy="1433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28662" y="3304760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28662" y="2733256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H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643042" y="2233190"/>
            <a:ext cx="5934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 smtClean="0">
                <a:solidFill>
                  <a:prstClr val="black"/>
                </a:solidFill>
              </a:rPr>
              <a:t>NH2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5984" y="2571745"/>
            <a:ext cx="45720" cy="117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357422" y="2571744"/>
            <a:ext cx="45720" cy="117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166621" y="2233190"/>
            <a:ext cx="344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 smtClean="0">
                <a:solidFill>
                  <a:prstClr val="black"/>
                </a:solidFill>
              </a:rPr>
              <a:t>O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2879" y="3319753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4500562" y="3000372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350101" y="3289828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428860" y="2786058"/>
            <a:ext cx="1428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4294967295"/>
          </p:nvPr>
        </p:nvSpPr>
        <p:spPr>
          <a:xfrm>
            <a:off x="285720" y="142875"/>
            <a:ext cx="8501122" cy="650081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1500" dirty="0" smtClean="0"/>
              <a:t>                                                                                                 SOMMAIRE</a:t>
            </a:r>
            <a:endParaRPr lang="fr-FR" sz="1500" dirty="0"/>
          </a:p>
          <a:p>
            <a:pPr>
              <a:buNone/>
            </a:pPr>
            <a:r>
              <a:rPr lang="fr-FR" sz="1500" dirty="0"/>
              <a:t> </a:t>
            </a:r>
          </a:p>
          <a:p>
            <a:pPr>
              <a:buNone/>
            </a:pPr>
            <a:r>
              <a:rPr lang="fr-FR" sz="1500" dirty="0"/>
              <a:t>I. INTRODUCTION</a:t>
            </a:r>
          </a:p>
          <a:p>
            <a:pPr>
              <a:buNone/>
            </a:pPr>
            <a:r>
              <a:rPr lang="fr-FR" sz="1500" dirty="0"/>
              <a:t> </a:t>
            </a:r>
          </a:p>
          <a:p>
            <a:pPr>
              <a:buNone/>
            </a:pPr>
            <a:r>
              <a:rPr lang="fr-FR" sz="1500" dirty="0"/>
              <a:t>II. HORMONES POST-HYPOPHYSAIRE</a:t>
            </a:r>
          </a:p>
          <a:p>
            <a:pPr>
              <a:buNone/>
            </a:pPr>
            <a:r>
              <a:rPr lang="fr-FR" sz="1500" dirty="0"/>
              <a:t> </a:t>
            </a:r>
          </a:p>
          <a:p>
            <a:pPr lvl="0">
              <a:buNone/>
            </a:pPr>
            <a:r>
              <a:rPr lang="fr-FR" sz="1500" dirty="0" smtClean="0"/>
              <a:t>      1. HORMONE </a:t>
            </a:r>
            <a:r>
              <a:rPr lang="fr-FR" sz="1500" dirty="0"/>
              <a:t>ANTIDIURETIQUE, HAD OU VASOPRESSINE </a:t>
            </a:r>
          </a:p>
          <a:p>
            <a:pPr>
              <a:buNone/>
            </a:pPr>
            <a:r>
              <a:rPr lang="fr-FR" sz="1500" dirty="0"/>
              <a:t> </a:t>
            </a:r>
          </a:p>
          <a:p>
            <a:pPr lvl="0">
              <a:buNone/>
            </a:pPr>
            <a:r>
              <a:rPr lang="fr-FR" sz="1500" dirty="0" smtClean="0"/>
              <a:t>      2. L’OCYTICINE</a:t>
            </a:r>
            <a:endParaRPr lang="fr-FR" sz="1500" dirty="0"/>
          </a:p>
          <a:p>
            <a:pPr>
              <a:buNone/>
            </a:pPr>
            <a:r>
              <a:rPr lang="fr-FR" sz="1500" dirty="0"/>
              <a:t> </a:t>
            </a:r>
          </a:p>
          <a:p>
            <a:pPr>
              <a:buNone/>
            </a:pPr>
            <a:r>
              <a:rPr lang="fr-FR" sz="1500" dirty="0"/>
              <a:t>III.  AXE  HYPOTALAMUS-HYPOPHYSE-CORTICO-SURRENALE</a:t>
            </a:r>
          </a:p>
          <a:p>
            <a:pPr lvl="0">
              <a:buNone/>
            </a:pPr>
            <a:r>
              <a:rPr lang="fr-FR" sz="1500" dirty="0" smtClean="0"/>
              <a:t>       1. LA </a:t>
            </a:r>
            <a:r>
              <a:rPr lang="fr-FR" sz="1500" dirty="0"/>
              <a:t>CORTICOLIBERINE OU CRH </a:t>
            </a:r>
          </a:p>
          <a:p>
            <a:pPr lvl="0">
              <a:buNone/>
            </a:pPr>
            <a:r>
              <a:rPr lang="fr-FR" sz="1500" dirty="0" smtClean="0"/>
              <a:t>       2. L’ACTH</a:t>
            </a:r>
            <a:endParaRPr lang="fr-FR" sz="1500" dirty="0"/>
          </a:p>
          <a:p>
            <a:pPr>
              <a:buNone/>
            </a:pPr>
            <a:r>
              <a:rPr lang="fr-FR" sz="1500" dirty="0" smtClean="0"/>
              <a:t>       3. GLUCOCORTICOIDES</a:t>
            </a:r>
            <a:endParaRPr lang="fr-FR" sz="1500" dirty="0"/>
          </a:p>
          <a:p>
            <a:pPr>
              <a:buNone/>
            </a:pPr>
            <a:r>
              <a:rPr lang="fr-FR" sz="1500" dirty="0" smtClean="0"/>
              <a:t>       4. INHIBITEURS </a:t>
            </a:r>
            <a:r>
              <a:rPr lang="fr-FR" sz="1500" dirty="0"/>
              <a:t>DE LA BIOSYNTHESE DU CORTISOL </a:t>
            </a:r>
          </a:p>
          <a:p>
            <a:pPr lvl="0">
              <a:buNone/>
            </a:pPr>
            <a:r>
              <a:rPr lang="fr-FR" sz="1500" dirty="0" smtClean="0"/>
              <a:t>       5. LES </a:t>
            </a:r>
            <a:r>
              <a:rPr lang="fr-FR" sz="1500" dirty="0"/>
              <a:t>MINERALOCORTICOIDES</a:t>
            </a:r>
            <a:endParaRPr lang="fr-FR" sz="1500" b="1" dirty="0"/>
          </a:p>
          <a:p>
            <a:pPr>
              <a:buNone/>
            </a:pPr>
            <a:r>
              <a:rPr lang="en-US" sz="1500" dirty="0"/>
              <a:t>IV. HORMONES ADENOHYPOPHYSAIRES</a:t>
            </a:r>
            <a:endParaRPr lang="fr-FR" sz="1500" b="1" dirty="0"/>
          </a:p>
          <a:p>
            <a:pPr>
              <a:buNone/>
            </a:pPr>
            <a:r>
              <a:rPr lang="fr-FR" sz="1500" dirty="0" smtClean="0"/>
              <a:t>       1</a:t>
            </a:r>
            <a:r>
              <a:rPr lang="fr-FR" sz="1500" dirty="0"/>
              <a:t>. HORMONE DE CROISSANCE OU SOMATOTROPINE</a:t>
            </a:r>
          </a:p>
          <a:p>
            <a:pPr>
              <a:buNone/>
            </a:pPr>
            <a:r>
              <a:rPr lang="fr-FR" sz="1500" dirty="0"/>
              <a:t>V. AXE HYPOTALAMO-HYPOPHYSO-GONADIQUE</a:t>
            </a:r>
            <a:endParaRPr lang="fr-FR" sz="1500" b="1" dirty="0"/>
          </a:p>
          <a:p>
            <a:pPr lvl="0">
              <a:buNone/>
            </a:pPr>
            <a:r>
              <a:rPr lang="fr-FR" sz="1500" dirty="0" smtClean="0"/>
              <a:t>       1. LA </a:t>
            </a:r>
            <a:r>
              <a:rPr lang="fr-FR" sz="1500" dirty="0"/>
              <a:t>GONADORELINE OU GHRH</a:t>
            </a:r>
          </a:p>
          <a:p>
            <a:pPr lvl="0">
              <a:buNone/>
            </a:pPr>
            <a:r>
              <a:rPr lang="fr-FR" sz="1500" dirty="0" smtClean="0"/>
              <a:t>ANTAGONISTES </a:t>
            </a:r>
            <a:r>
              <a:rPr lang="fr-FR" sz="1500" dirty="0"/>
              <a:t>DE LA GONADORELINE</a:t>
            </a:r>
            <a:endParaRPr lang="fr-FR" sz="1500" b="1" dirty="0"/>
          </a:p>
          <a:p>
            <a:pPr>
              <a:buNone/>
            </a:pPr>
            <a:r>
              <a:rPr lang="fr-FR" sz="1500" dirty="0" smtClean="0"/>
              <a:t>             A.HORMONES </a:t>
            </a:r>
            <a:r>
              <a:rPr lang="fr-FR" sz="1500" dirty="0"/>
              <a:t>HYPOPHYSAIRES : FSH, LH, PROLACTINE</a:t>
            </a:r>
          </a:p>
          <a:p>
            <a:pPr>
              <a:buNone/>
            </a:pPr>
            <a:r>
              <a:rPr lang="fr-FR" sz="1500" dirty="0" smtClean="0"/>
              <a:t>             B</a:t>
            </a:r>
            <a:r>
              <a:rPr lang="fr-FR" sz="1500" dirty="0"/>
              <a:t>. HORMONES SEXUELLES STEROIDIENNE</a:t>
            </a:r>
          </a:p>
          <a:p>
            <a:pPr>
              <a:buNone/>
            </a:pPr>
            <a:r>
              <a:rPr lang="fr-FR" sz="1500" dirty="0" smtClean="0"/>
              <a:t>                          1</a:t>
            </a:r>
            <a:r>
              <a:rPr lang="fr-FR" sz="1500" dirty="0"/>
              <a:t>. LES ANDROGENES</a:t>
            </a:r>
          </a:p>
          <a:p>
            <a:pPr>
              <a:buNone/>
            </a:pPr>
            <a:r>
              <a:rPr lang="fr-FR" sz="1500" dirty="0" smtClean="0"/>
              <a:t>                          2</a:t>
            </a:r>
            <a:r>
              <a:rPr lang="fr-FR" sz="1500" dirty="0"/>
              <a:t>. LES ANT-ANDROGENES</a:t>
            </a:r>
            <a:endParaRPr lang="fr-FR" sz="1500" b="1" dirty="0"/>
          </a:p>
          <a:p>
            <a:pPr>
              <a:buNone/>
            </a:pPr>
            <a:r>
              <a:rPr lang="fr-FR" sz="1500" dirty="0"/>
              <a:t>VI. AXE HYPOTALAMO-HYPOPHYSO-THYROIDIEN</a:t>
            </a:r>
            <a:endParaRPr lang="fr-FR" sz="1500" b="1" dirty="0"/>
          </a:p>
          <a:p>
            <a:pPr>
              <a:buNone/>
            </a:pPr>
            <a:r>
              <a:rPr lang="fr-FR" sz="1500" dirty="0"/>
              <a:t>VII. MEDICAMENTS DU METABOLISME PHOSPHOCALCIQUE : CALCITONINE, VITAMINE D  ET BISPHOSPHONATES</a:t>
            </a:r>
          </a:p>
          <a:p>
            <a:pPr>
              <a:buNone/>
            </a:pPr>
            <a:r>
              <a:rPr lang="fr-FR" sz="1500" dirty="0"/>
              <a:t>VIII. FACTEURS DE CROISSANCE HEMATOPOIETIQUE</a:t>
            </a:r>
          </a:p>
          <a:p>
            <a:pPr>
              <a:buNone/>
            </a:pPr>
            <a:r>
              <a:rPr lang="fr-FR" sz="1500" dirty="0"/>
              <a:t> </a:t>
            </a:r>
          </a:p>
          <a:p>
            <a:pPr>
              <a:buNone/>
            </a:pPr>
            <a:endParaRPr lang="fr-FR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Effet anti-inflammatoire</a:t>
            </a:r>
          </a:p>
          <a:p>
            <a:pPr lvl="0"/>
            <a:r>
              <a:rPr lang="fr-FR" sz="2400" dirty="0" smtClean="0"/>
              <a:t>Effet antiallergique </a:t>
            </a:r>
          </a:p>
          <a:p>
            <a:pPr lvl="0"/>
            <a:r>
              <a:rPr lang="fr-FR" sz="2400" dirty="0" smtClean="0"/>
              <a:t>Effet immunosuppresseur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dirty="0" smtClean="0"/>
              <a:t>Glucides : </a:t>
            </a:r>
            <a:r>
              <a:rPr lang="fr-FR" sz="2400" b="1" i="1" dirty="0" smtClean="0"/>
              <a:t>cushing iatrogène</a:t>
            </a:r>
            <a:r>
              <a:rPr lang="fr-FR" sz="2400" dirty="0" smtClean="0"/>
              <a:t>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dirty="0" smtClean="0"/>
              <a:t>Protides 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dirty="0" smtClean="0"/>
              <a:t>Lipides 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fr-FR" sz="2400" dirty="0" smtClean="0"/>
              <a:t>Eau et Electrolytes Na/Ca </a:t>
            </a:r>
          </a:p>
          <a:p>
            <a:r>
              <a:rPr lang="fr-FR" sz="2400" dirty="0" smtClean="0"/>
              <a:t>HTA</a:t>
            </a:r>
            <a:endParaRPr lang="fr-FR" sz="2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fr-FR" sz="2800" dirty="0" smtClean="0">
                <a:latin typeface="Calibri" pitchFamily="34" charset="0"/>
              </a:rPr>
              <a:t>Action </a:t>
            </a:r>
            <a:r>
              <a:rPr lang="fr-FR" sz="2800" dirty="0" smtClean="0"/>
              <a:t>pharmacologique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61436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2900" b="1" dirty="0" smtClean="0">
                <a:solidFill>
                  <a:srgbClr val="FF0000"/>
                </a:solidFill>
              </a:rPr>
              <a:t>glucocorticoïdes naturels</a:t>
            </a:r>
            <a:r>
              <a:rPr lang="fr-FR" sz="2900" dirty="0" smtClean="0">
                <a:solidFill>
                  <a:srgbClr val="FF0000"/>
                </a:solidFill>
              </a:rPr>
              <a:t> </a:t>
            </a:r>
            <a:r>
              <a:rPr lang="fr-FR" sz="2900" dirty="0" smtClean="0"/>
              <a:t>:</a:t>
            </a:r>
          </a:p>
          <a:p>
            <a:pPr>
              <a:buNone/>
            </a:pPr>
            <a:r>
              <a:rPr lang="fr-FR" sz="2900" b="1" dirty="0" smtClean="0"/>
              <a:t>                         Cortisol</a:t>
            </a:r>
            <a:r>
              <a:rPr lang="fr-FR" sz="2900" dirty="0" smtClean="0"/>
              <a:t>  (acétate, </a:t>
            </a:r>
            <a:r>
              <a:rPr lang="fr-FR" sz="2900" dirty="0" err="1" smtClean="0"/>
              <a:t>hémisuccinate</a:t>
            </a:r>
            <a:r>
              <a:rPr lang="fr-FR" sz="2900" dirty="0" smtClean="0"/>
              <a:t>) : voie orale, IV, IM, cutanée.</a:t>
            </a:r>
          </a:p>
          <a:p>
            <a:pPr>
              <a:buNone/>
            </a:pPr>
            <a:r>
              <a:rPr lang="fr-FR" sz="2900" b="1" dirty="0" smtClean="0"/>
              <a:t>                                 Cortisone </a:t>
            </a:r>
            <a:r>
              <a:rPr lang="fr-FR" sz="2900" dirty="0" smtClean="0"/>
              <a:t>(acétate) : voie orale.</a:t>
            </a:r>
          </a:p>
          <a:p>
            <a:pPr>
              <a:buNone/>
            </a:pPr>
            <a:r>
              <a:rPr lang="fr-FR" sz="2900" b="1" dirty="0" smtClean="0">
                <a:solidFill>
                  <a:srgbClr val="FF0000"/>
                </a:solidFill>
              </a:rPr>
              <a:t>Glucocorticoïdes de synthèse, ni halogénés, ni compensés</a:t>
            </a:r>
            <a:r>
              <a:rPr lang="fr-FR" sz="2900" dirty="0" smtClean="0"/>
              <a:t> : dérivés anti-inflammatoire de référence.</a:t>
            </a:r>
          </a:p>
          <a:p>
            <a:pPr>
              <a:buNone/>
            </a:pPr>
            <a:r>
              <a:rPr lang="fr-FR" sz="2900" dirty="0" smtClean="0"/>
              <a:t>                          </a:t>
            </a:r>
            <a:r>
              <a:rPr lang="fr-FR" sz="2900" b="1" dirty="0" err="1" smtClean="0"/>
              <a:t>Prednisone</a:t>
            </a:r>
            <a:r>
              <a:rPr lang="fr-FR" sz="2900" b="1" dirty="0" smtClean="0"/>
              <a:t>  ,  </a:t>
            </a:r>
            <a:r>
              <a:rPr lang="fr-FR" sz="2900" b="1" dirty="0" err="1" smtClean="0"/>
              <a:t>Prednisolone</a:t>
            </a:r>
            <a:r>
              <a:rPr lang="fr-FR" sz="2900" b="1" dirty="0" smtClean="0"/>
              <a:t> : </a:t>
            </a:r>
            <a:r>
              <a:rPr lang="fr-FR" sz="2900" dirty="0" smtClean="0"/>
              <a:t>voie générale et locale.</a:t>
            </a:r>
          </a:p>
          <a:p>
            <a:pPr>
              <a:buNone/>
            </a:pPr>
            <a:r>
              <a:rPr lang="fr-FR" sz="2900" b="1" dirty="0" err="1" smtClean="0">
                <a:solidFill>
                  <a:srgbClr val="FF0000"/>
                </a:solidFill>
              </a:rPr>
              <a:t>Glucocorticoides</a:t>
            </a:r>
            <a:r>
              <a:rPr lang="fr-FR" sz="2900" b="1" dirty="0" smtClean="0">
                <a:solidFill>
                  <a:srgbClr val="FF0000"/>
                </a:solidFill>
              </a:rPr>
              <a:t> de synthèse, non halogénés compensés</a:t>
            </a:r>
            <a:r>
              <a:rPr lang="fr-FR" sz="2900" dirty="0" smtClean="0"/>
              <a:t> :</a:t>
            </a:r>
          </a:p>
          <a:p>
            <a:pPr>
              <a:buNone/>
            </a:pPr>
            <a:r>
              <a:rPr lang="fr-FR" sz="2900" b="1" dirty="0" smtClean="0"/>
              <a:t>                           </a:t>
            </a:r>
            <a:r>
              <a:rPr lang="fr-FR" sz="2900" b="1" dirty="0" err="1" smtClean="0"/>
              <a:t>Méthylprednisolone</a:t>
            </a:r>
            <a:r>
              <a:rPr lang="fr-FR" sz="2900" b="1" dirty="0" smtClean="0"/>
              <a:t> : </a:t>
            </a:r>
            <a:r>
              <a:rPr lang="fr-FR" sz="2900" dirty="0" smtClean="0"/>
              <a:t>forte activité anti-inflammatoire, peu d’effets indésirables, voie générale surtout.</a:t>
            </a:r>
          </a:p>
          <a:p>
            <a:pPr>
              <a:buNone/>
            </a:pPr>
            <a:r>
              <a:rPr lang="fr-FR" sz="2900" dirty="0" smtClean="0"/>
              <a:t>                                 </a:t>
            </a:r>
            <a:r>
              <a:rPr lang="fr-FR" sz="2900" b="1" dirty="0" err="1" smtClean="0"/>
              <a:t>Coetivazol</a:t>
            </a:r>
            <a:r>
              <a:rPr lang="fr-FR" sz="2900" b="1" dirty="0" smtClean="0"/>
              <a:t> </a:t>
            </a:r>
            <a:r>
              <a:rPr lang="fr-FR" sz="2900" dirty="0" smtClean="0"/>
              <a:t>: voie locale seulement.</a:t>
            </a:r>
          </a:p>
          <a:p>
            <a:pPr>
              <a:buNone/>
            </a:pPr>
            <a:r>
              <a:rPr lang="fr-FR" sz="2900" b="1" dirty="0" smtClean="0">
                <a:solidFill>
                  <a:srgbClr val="FF0000"/>
                </a:solidFill>
              </a:rPr>
              <a:t>Glucocorticoïdes de synthèse, halogénés non compensés</a:t>
            </a:r>
            <a:r>
              <a:rPr lang="fr-FR" sz="2900" dirty="0" smtClean="0"/>
              <a:t> :</a:t>
            </a:r>
          </a:p>
          <a:p>
            <a:pPr>
              <a:buNone/>
            </a:pPr>
            <a:r>
              <a:rPr lang="fr-FR" sz="2900" dirty="0" smtClean="0"/>
              <a:t>Action anti-inflammatoire multipliée par trente, effets indésirables très prononcées, ils sont réservés à l’administration  locale seulement. </a:t>
            </a:r>
          </a:p>
          <a:p>
            <a:pPr>
              <a:buNone/>
            </a:pPr>
            <a:r>
              <a:rPr lang="fr-FR" sz="2900" dirty="0" smtClean="0"/>
              <a:t>              </a:t>
            </a:r>
            <a:r>
              <a:rPr lang="fr-FR" sz="2900" b="1" dirty="0" err="1" smtClean="0"/>
              <a:t>Fluocinolone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</a:t>
            </a:r>
            <a:r>
              <a:rPr lang="fr-FR" sz="2900" b="1" dirty="0" err="1" smtClean="0"/>
              <a:t>fluocortolone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</a:t>
            </a:r>
            <a:r>
              <a:rPr lang="fr-FR" sz="2900" b="1" dirty="0" err="1" smtClean="0"/>
              <a:t>fluocinonide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   </a:t>
            </a:r>
            <a:r>
              <a:rPr lang="fr-FR" sz="2900" b="1" dirty="0" err="1" smtClean="0"/>
              <a:t>fludrocortisone</a:t>
            </a:r>
            <a:endParaRPr lang="fr-FR" sz="2900" dirty="0" smtClean="0"/>
          </a:p>
          <a:p>
            <a:pPr>
              <a:buNone/>
            </a:pPr>
            <a:r>
              <a:rPr lang="fr-FR" sz="2900" b="1" dirty="0" err="1" smtClean="0">
                <a:solidFill>
                  <a:srgbClr val="FF0000"/>
                </a:solidFill>
              </a:rPr>
              <a:t>Glucocorticoides</a:t>
            </a:r>
            <a:r>
              <a:rPr lang="fr-FR" sz="2900" b="1" dirty="0" smtClean="0">
                <a:solidFill>
                  <a:srgbClr val="FF0000"/>
                </a:solidFill>
              </a:rPr>
              <a:t> de synthèse, halogénés compensés</a:t>
            </a:r>
            <a:r>
              <a:rPr lang="fr-FR" sz="2900" b="1" dirty="0" smtClean="0"/>
              <a:t> : </a:t>
            </a:r>
            <a:r>
              <a:rPr lang="fr-FR" sz="2900" dirty="0" smtClean="0"/>
              <a:t>administrés par voie, locale générale et respiratoire</a:t>
            </a:r>
          </a:p>
          <a:p>
            <a:pPr>
              <a:buNone/>
            </a:pPr>
            <a:r>
              <a:rPr lang="fr-FR" sz="2900" b="1" dirty="0" smtClean="0"/>
              <a:t>                     Triamcinolone 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             </a:t>
            </a:r>
            <a:r>
              <a:rPr lang="fr-FR" sz="2900" b="1" dirty="0" err="1" smtClean="0"/>
              <a:t>Fluticasone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                  </a:t>
            </a:r>
            <a:r>
              <a:rPr lang="fr-FR" sz="2900" b="1" dirty="0" err="1" smtClean="0"/>
              <a:t>Dexaméthasone</a:t>
            </a:r>
            <a:r>
              <a:rPr lang="fr-FR" sz="2900" b="1" dirty="0" smtClean="0"/>
              <a:t> 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                         </a:t>
            </a:r>
            <a:r>
              <a:rPr lang="fr-FR" sz="2900" b="1" dirty="0" err="1" smtClean="0"/>
              <a:t>Flunisolide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                            </a:t>
            </a:r>
            <a:r>
              <a:rPr lang="fr-FR" sz="2900" b="1" dirty="0" err="1" smtClean="0"/>
              <a:t>Bétaméthasone</a:t>
            </a:r>
            <a:r>
              <a:rPr lang="fr-FR" sz="2900" b="1" dirty="0" smtClean="0"/>
              <a:t> </a:t>
            </a:r>
            <a:endParaRPr lang="fr-FR" sz="2900" dirty="0" smtClean="0"/>
          </a:p>
          <a:p>
            <a:pPr>
              <a:buNone/>
            </a:pPr>
            <a:r>
              <a:rPr lang="fr-FR" sz="2900" b="1" dirty="0" smtClean="0"/>
              <a:t>                                                </a:t>
            </a:r>
            <a:r>
              <a:rPr lang="fr-FR" sz="2900" b="1" dirty="0" err="1" smtClean="0"/>
              <a:t>Béclométasone</a:t>
            </a:r>
            <a:r>
              <a:rPr lang="fr-FR" sz="2900" b="1" dirty="0" smtClean="0"/>
              <a:t>, </a:t>
            </a:r>
            <a:r>
              <a:rPr lang="fr-FR" sz="2900" b="1" dirty="0" err="1" smtClean="0"/>
              <a:t>dipropionate</a:t>
            </a:r>
            <a:endParaRPr lang="fr-FR" sz="2900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CLASSIFICATION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Traitement substitutif :</a:t>
            </a:r>
          </a:p>
          <a:p>
            <a:pPr lvl="1"/>
            <a:r>
              <a:rPr lang="fr-FR" dirty="0" smtClean="0"/>
              <a:t>Insuffisance surrénalienne aigue et chronique (I OU II)</a:t>
            </a:r>
          </a:p>
          <a:p>
            <a:r>
              <a:rPr lang="fr-FR" dirty="0" smtClean="0"/>
              <a:t>Traitement non substitutif :</a:t>
            </a:r>
          </a:p>
          <a:p>
            <a:pPr lvl="1"/>
            <a:r>
              <a:rPr lang="fr-FR" dirty="0" smtClean="0"/>
              <a:t>En urgence</a:t>
            </a:r>
          </a:p>
          <a:p>
            <a:pPr lvl="2"/>
            <a:r>
              <a:rPr lang="fr-FR" dirty="0" smtClean="0"/>
              <a:t>Etats de choc</a:t>
            </a:r>
          </a:p>
          <a:p>
            <a:pPr lvl="2"/>
            <a:r>
              <a:rPr lang="fr-FR" dirty="0" smtClean="0"/>
              <a:t>œdèmes</a:t>
            </a:r>
          </a:p>
          <a:p>
            <a:pPr lvl="1"/>
            <a:r>
              <a:rPr lang="fr-FR" dirty="0" smtClean="0"/>
              <a:t>Traitements prolongé</a:t>
            </a:r>
          </a:p>
          <a:p>
            <a:pPr lvl="2"/>
            <a:r>
              <a:rPr lang="fr-FR" dirty="0" smtClean="0"/>
              <a:t>Anti-inflammatoire</a:t>
            </a:r>
          </a:p>
          <a:p>
            <a:pPr lvl="2"/>
            <a:r>
              <a:rPr lang="fr-FR" dirty="0" smtClean="0"/>
              <a:t>Immunosuppresseurs</a:t>
            </a:r>
          </a:p>
          <a:p>
            <a:pPr lvl="2"/>
            <a:r>
              <a:rPr lang="fr-FR" dirty="0" smtClean="0"/>
              <a:t>cancérologie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indications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Effets indésirables/contre-indications</a:t>
            </a:r>
            <a:endParaRPr lang="fr-FR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642918"/>
            <a:ext cx="3929090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11781"/>
          </a:xfrm>
        </p:spPr>
        <p:txBody>
          <a:bodyPr/>
          <a:lstStyle/>
          <a:p>
            <a:r>
              <a:rPr lang="fr-FR" b="1" dirty="0" smtClean="0"/>
              <a:t>Le </a:t>
            </a:r>
            <a:r>
              <a:rPr lang="fr-FR" b="1" dirty="0" err="1" smtClean="0"/>
              <a:t>kétoconazole</a:t>
            </a:r>
            <a:r>
              <a:rPr lang="fr-FR" dirty="0" smtClean="0"/>
              <a:t> (NIZORAL)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smtClean="0"/>
              <a:t>L'</a:t>
            </a:r>
            <a:r>
              <a:rPr lang="fr-FR" b="1" dirty="0" err="1" smtClean="0"/>
              <a:t>aminoglutéthimide</a:t>
            </a:r>
            <a:r>
              <a:rPr lang="fr-FR" b="1" dirty="0" smtClean="0"/>
              <a:t> (</a:t>
            </a:r>
            <a:r>
              <a:rPr lang="fr-FR" dirty="0" smtClean="0"/>
              <a:t>ORIMÉTÈNE)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dirty="0" err="1" smtClean="0"/>
              <a:t>Métyrapone</a:t>
            </a:r>
            <a:r>
              <a:rPr lang="fr-FR" dirty="0" smtClean="0"/>
              <a:t>  (MÉTOPIRONE)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Indication : maladie de cushing </a:t>
            </a:r>
          </a:p>
          <a:p>
            <a:r>
              <a:rPr lang="fr-FR" dirty="0" smtClean="0"/>
              <a:t>Antagonistes:</a:t>
            </a:r>
          </a:p>
          <a:p>
            <a:pPr lvl="1"/>
            <a:r>
              <a:rPr lang="fr-FR" b="1" dirty="0" err="1" smtClean="0"/>
              <a:t>mifépristone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Inhibiteurs de la biosynthèse du cortisol et antagonistes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00726"/>
          </a:xfrm>
        </p:spPr>
        <p:txBody>
          <a:bodyPr>
            <a:normAutofit/>
          </a:bodyPr>
          <a:lstStyle/>
          <a:p>
            <a:r>
              <a:rPr lang="fr-FR" dirty="0" smtClean="0"/>
              <a:t>MINERALOCORTICOIDES: aldostérone</a:t>
            </a:r>
          </a:p>
          <a:p>
            <a:pPr lvl="2"/>
            <a:r>
              <a:rPr lang="fr-FR" dirty="0" smtClean="0"/>
              <a:t>Sécrétion: ATII, kaliémie, ACTH</a:t>
            </a:r>
          </a:p>
          <a:p>
            <a:pPr lvl="2"/>
            <a:r>
              <a:rPr lang="fr-FR" dirty="0" err="1" smtClean="0"/>
              <a:t>Actoio</a:t>
            </a:r>
            <a:r>
              <a:rPr lang="fr-FR" dirty="0" smtClean="0"/>
              <a:t> : rétention </a:t>
            </a:r>
            <a:r>
              <a:rPr lang="fr-FR" dirty="0" err="1" smtClean="0"/>
              <a:t>hydrosodée</a:t>
            </a:r>
            <a:endParaRPr lang="fr-FR" dirty="0" smtClean="0"/>
          </a:p>
          <a:p>
            <a:pPr lvl="1"/>
            <a:r>
              <a:rPr lang="fr-FR" dirty="0" smtClean="0"/>
              <a:t>Indication: </a:t>
            </a:r>
            <a:r>
              <a:rPr lang="fr-FR" dirty="0" err="1" smtClean="0"/>
              <a:t>trt</a:t>
            </a:r>
            <a:r>
              <a:rPr lang="fr-FR" dirty="0" smtClean="0"/>
              <a:t> substitutif, maladie d’ADISSON</a:t>
            </a:r>
          </a:p>
          <a:p>
            <a:pPr lvl="2"/>
            <a:r>
              <a:rPr lang="fr-FR" dirty="0" smtClean="0"/>
              <a:t>Analogues:  </a:t>
            </a:r>
            <a:r>
              <a:rPr lang="fr-FR" sz="2200" dirty="0" err="1" smtClean="0"/>
              <a:t>Désoxycortone</a:t>
            </a:r>
            <a:r>
              <a:rPr lang="fr-FR" sz="2200" dirty="0" smtClean="0"/>
              <a:t> SYNCORTYL* </a:t>
            </a:r>
            <a:r>
              <a:rPr lang="fr-FR" sz="2200" dirty="0" err="1" smtClean="0"/>
              <a:t>Inj</a:t>
            </a:r>
            <a:r>
              <a:rPr lang="fr-FR" sz="2200" dirty="0" smtClean="0"/>
              <a:t> </a:t>
            </a:r>
          </a:p>
          <a:p>
            <a:pPr lvl="2">
              <a:buNone/>
            </a:pPr>
            <a:r>
              <a:rPr lang="fr-FR" sz="2200" dirty="0" smtClean="0"/>
              <a:t>                      </a:t>
            </a:r>
            <a:r>
              <a:rPr lang="fr-FR" sz="2200" dirty="0" err="1" smtClean="0"/>
              <a:t>Fludrocortisone</a:t>
            </a:r>
            <a:r>
              <a:rPr lang="fr-FR" sz="2200" dirty="0" smtClean="0"/>
              <a:t> FLUDROCORTISONE* Cp 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Antagonistes des </a:t>
            </a:r>
            <a:r>
              <a:rPr lang="fr-FR" dirty="0" err="1" smtClean="0"/>
              <a:t>minéralocorticoides</a:t>
            </a:r>
            <a:r>
              <a:rPr lang="fr-FR" dirty="0" smtClean="0"/>
              <a:t> </a:t>
            </a:r>
          </a:p>
          <a:p>
            <a:pPr lvl="2"/>
            <a:r>
              <a:rPr lang="fr-FR" b="1" dirty="0" err="1" smtClean="0"/>
              <a:t>canrénone</a:t>
            </a:r>
            <a:r>
              <a:rPr lang="fr-FR" b="1" dirty="0" smtClean="0"/>
              <a:t> </a:t>
            </a:r>
            <a:r>
              <a:rPr lang="fr-FR" dirty="0" smtClean="0"/>
              <a:t>administrée sous forme de </a:t>
            </a:r>
            <a:r>
              <a:rPr lang="fr-FR" b="1" dirty="0" err="1" smtClean="0"/>
              <a:t>spironolactone</a:t>
            </a:r>
            <a:r>
              <a:rPr lang="fr-FR" dirty="0" smtClean="0"/>
              <a:t> ou de </a:t>
            </a:r>
            <a:r>
              <a:rPr lang="fr-FR" b="1" dirty="0" err="1" smtClean="0"/>
              <a:t>canrénoate</a:t>
            </a:r>
            <a:r>
              <a:rPr lang="fr-FR" dirty="0" smtClean="0"/>
              <a:t> </a:t>
            </a:r>
          </a:p>
          <a:p>
            <a:pPr lvl="2"/>
            <a:r>
              <a:rPr lang="fr-FR" b="1" dirty="0" err="1" smtClean="0"/>
              <a:t>Spironolactone</a:t>
            </a:r>
            <a:r>
              <a:rPr lang="fr-FR" b="1" dirty="0" smtClean="0"/>
              <a:t>: HTA</a:t>
            </a:r>
          </a:p>
          <a:p>
            <a:pPr lvl="2"/>
            <a:r>
              <a:rPr lang="fr-FR" b="1" dirty="0" err="1" smtClean="0"/>
              <a:t>Éplérénone</a:t>
            </a:r>
            <a:r>
              <a:rPr lang="fr-FR" b="1" dirty="0" smtClean="0"/>
              <a:t>: IC post IDM, HTA, au USA</a:t>
            </a:r>
          </a:p>
          <a:p>
            <a:pPr lvl="1"/>
            <a:r>
              <a:rPr lang="fr-FR" b="1" dirty="0" smtClean="0"/>
              <a:t>Indications: </a:t>
            </a:r>
          </a:p>
          <a:p>
            <a:pPr lvl="2"/>
            <a:r>
              <a:rPr lang="fr-FR" dirty="0" smtClean="0"/>
              <a:t>l'</a:t>
            </a:r>
            <a:r>
              <a:rPr lang="fr-FR" dirty="0" err="1" smtClean="0"/>
              <a:t>hyperaldostéronisme</a:t>
            </a:r>
            <a:r>
              <a:rPr lang="fr-FR" dirty="0" smtClean="0"/>
              <a:t> primaire ou secondaire</a:t>
            </a:r>
            <a:endParaRPr lang="fr-FR" b="1" dirty="0" smtClean="0"/>
          </a:p>
          <a:p>
            <a:pPr lvl="2"/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4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III.  AXE  HYPOTALAMUS-HYPOPHYSE-CORTICO-SURRENALE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spcBef>
                <a:spcPts val="1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FR" sz="2800" b="1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HORMONE DE CROISSANCE OU SOMATOTROPINE</a:t>
            </a:r>
          </a:p>
          <a:p>
            <a:pPr marL="598932" lvl="1" indent="-342900">
              <a:lnSpc>
                <a:spcPct val="115000"/>
              </a:lnSpc>
              <a:spcBef>
                <a:spcPts val="1500"/>
              </a:spcBef>
              <a:spcAft>
                <a:spcPts val="1000"/>
              </a:spcAft>
              <a:buNone/>
            </a:pPr>
            <a:endParaRPr lang="fr-FR" sz="1600" dirty="0" smtClean="0">
              <a:latin typeface="Calibri"/>
              <a:ea typeface="Calibri"/>
              <a:cs typeface="Arial"/>
            </a:endParaRPr>
          </a:p>
          <a:p>
            <a:pPr marL="624078" indent="-514350">
              <a:buNone/>
            </a:pPr>
            <a:endParaRPr lang="fr-FR" dirty="0" smtClean="0"/>
          </a:p>
          <a:p>
            <a:pPr marL="624078" indent="-514350">
              <a:buFont typeface="+mj-lt"/>
              <a:buAutoNum type="arabi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IV. HORMONES ADENOHYPOPHYSAIRES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3116"/>
            <a:ext cx="664373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Régulation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GHRH: stimulation</a:t>
            </a:r>
          </a:p>
          <a:p>
            <a:pPr lvl="2"/>
            <a:r>
              <a:rPr lang="fr-FR" dirty="0" smtClean="0"/>
              <a:t>Indication: </a:t>
            </a:r>
            <a:r>
              <a:rPr lang="fr-FR" b="1" dirty="0" smtClean="0"/>
              <a:t>Acétate de </a:t>
            </a:r>
            <a:r>
              <a:rPr lang="fr-FR" b="1" dirty="0" err="1" smtClean="0"/>
              <a:t>sermoréline</a:t>
            </a:r>
            <a:r>
              <a:rPr lang="fr-FR" b="1" dirty="0" smtClean="0"/>
              <a:t> (29 </a:t>
            </a:r>
            <a:r>
              <a:rPr lang="fr-FR" b="1" dirty="0" err="1" smtClean="0"/>
              <a:t>aa</a:t>
            </a:r>
            <a:r>
              <a:rPr lang="fr-FR" b="1" dirty="0" smtClean="0"/>
              <a:t>), </a:t>
            </a:r>
            <a:r>
              <a:rPr lang="fr-FR" dirty="0" smtClean="0"/>
              <a:t>diagnostic en cas de retard de croissance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La SOMATOSTATINE : inhibition (14, 24 </a:t>
            </a:r>
            <a:r>
              <a:rPr lang="fr-FR" dirty="0" err="1" smtClean="0"/>
              <a:t>aa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Inhibe  la sécrétion de: GH,TSH, insuline, glucagon, gastrine, VIP (</a:t>
            </a:r>
            <a:r>
              <a:rPr lang="fr-FR" dirty="0" err="1" smtClean="0"/>
              <a:t>vaso</a:t>
            </a:r>
            <a:r>
              <a:rPr lang="fr-FR" dirty="0" smtClean="0"/>
              <a:t>-active intestinal peptide), </a:t>
            </a:r>
            <a:r>
              <a:rPr lang="fr-FR" dirty="0" err="1" smtClean="0"/>
              <a:t>cholécystokinine</a:t>
            </a:r>
            <a:r>
              <a:rPr lang="fr-FR" dirty="0" smtClean="0"/>
              <a:t>, sécrétine et </a:t>
            </a:r>
            <a:r>
              <a:rPr lang="fr-FR" dirty="0" err="1" smtClean="0"/>
              <a:t>motiline</a:t>
            </a:r>
            <a:endParaRPr lang="fr-FR" dirty="0" smtClean="0"/>
          </a:p>
          <a:p>
            <a:pPr lvl="2"/>
            <a:r>
              <a:rPr lang="fr-FR" dirty="0" smtClean="0"/>
              <a:t>Indications: naturelle et analogues de synthés</a:t>
            </a:r>
          </a:p>
          <a:p>
            <a:pPr lvl="4"/>
            <a:r>
              <a:rPr lang="fr-FR" sz="2500" dirty="0" smtClean="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fr-FR" sz="1700" dirty="0" smtClean="0">
                <a:solidFill>
                  <a:srgbClr val="000000"/>
                </a:solidFill>
                <a:ea typeface="Calibri"/>
                <a:cs typeface="Arial"/>
              </a:rPr>
              <a:t>les tumeurs hypophysaires et l'acromégalie. </a:t>
            </a:r>
          </a:p>
          <a:p>
            <a:pPr lvl="4"/>
            <a:r>
              <a:rPr lang="fr-FR" sz="1700" dirty="0" smtClean="0">
                <a:solidFill>
                  <a:srgbClr val="000000"/>
                </a:solidFill>
                <a:ea typeface="Calibri"/>
                <a:cs typeface="Arial"/>
              </a:rPr>
              <a:t> autres tumeurs</a:t>
            </a:r>
          </a:p>
          <a:p>
            <a:pPr lvl="4"/>
            <a:r>
              <a:rPr lang="fr-FR" sz="1700" dirty="0" smtClean="0">
                <a:solidFill>
                  <a:srgbClr val="000000"/>
                </a:solidFill>
                <a:ea typeface="Calibri"/>
                <a:cs typeface="Arial"/>
              </a:rPr>
              <a:t> les fistules digestives postopératoires. </a:t>
            </a:r>
          </a:p>
          <a:p>
            <a:pPr lvl="4"/>
            <a:r>
              <a:rPr lang="fr-FR" sz="1700" dirty="0" smtClean="0">
                <a:solidFill>
                  <a:srgbClr val="000000"/>
                </a:solidFill>
                <a:ea typeface="Calibri"/>
                <a:cs typeface="Arial"/>
              </a:rPr>
              <a:t> les hémorragies par rupture des varices </a:t>
            </a:r>
            <a:r>
              <a:rPr lang="fr-FR" sz="1700" dirty="0" err="1" smtClean="0">
                <a:solidFill>
                  <a:srgbClr val="000000"/>
                </a:solidFill>
                <a:ea typeface="Calibri"/>
                <a:cs typeface="Arial"/>
              </a:rPr>
              <a:t>oesophagiennes</a:t>
            </a:r>
            <a:endParaRPr lang="fr-FR" sz="1700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71504"/>
          </a:xfrm>
        </p:spPr>
        <p:txBody>
          <a:bodyPr>
            <a:normAutofit/>
          </a:bodyPr>
          <a:lstStyle/>
          <a:p>
            <a:pPr lvl="0"/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1. HORMONE DE CROISSANCE OU SOMATOTROPINE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/>
          <a:lstStyle/>
          <a:p>
            <a:r>
              <a:rPr lang="fr-FR" dirty="0" smtClean="0"/>
              <a:t>Somatostatine 14aa : </a:t>
            </a:r>
          </a:p>
          <a:p>
            <a:pPr lvl="1"/>
            <a:r>
              <a:rPr lang="fr-FR" dirty="0" smtClean="0"/>
              <a:t>MODUSTATINE* 2 mg* </a:t>
            </a:r>
            <a:r>
              <a:rPr lang="fr-FR" dirty="0" err="1" smtClean="0"/>
              <a:t>Inj</a:t>
            </a:r>
            <a:endParaRPr lang="fr-FR" dirty="0" smtClean="0"/>
          </a:p>
          <a:p>
            <a:pPr lvl="1"/>
            <a:r>
              <a:rPr lang="fr-FR" dirty="0" smtClean="0"/>
              <a:t> SOMATOSTATINE* </a:t>
            </a:r>
            <a:r>
              <a:rPr lang="fr-FR" dirty="0" err="1" smtClean="0"/>
              <a:t>Inj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Octréotide</a:t>
            </a:r>
            <a:r>
              <a:rPr lang="fr-FR" dirty="0" smtClean="0"/>
              <a:t> : 8 </a:t>
            </a:r>
            <a:r>
              <a:rPr lang="fr-FR" dirty="0" err="1" smtClean="0"/>
              <a:t>aa</a:t>
            </a:r>
            <a:endParaRPr lang="fr-FR" dirty="0" smtClean="0"/>
          </a:p>
          <a:p>
            <a:pPr lvl="1"/>
            <a:r>
              <a:rPr lang="fr-FR" dirty="0" smtClean="0"/>
              <a:t> SANDOSTATINE* </a:t>
            </a:r>
            <a:r>
              <a:rPr lang="fr-FR" dirty="0" err="1" smtClean="0"/>
              <a:t>Inj</a:t>
            </a:r>
            <a:r>
              <a:rPr lang="fr-FR" dirty="0" smtClean="0"/>
              <a:t>             </a:t>
            </a:r>
          </a:p>
          <a:p>
            <a:pPr lvl="1"/>
            <a:r>
              <a:rPr lang="fr-FR" dirty="0" smtClean="0"/>
              <a:t>SANDOSTATINE LP* </a:t>
            </a:r>
            <a:r>
              <a:rPr lang="fr-FR" dirty="0" err="1" smtClean="0"/>
              <a:t>Inj</a:t>
            </a:r>
            <a:endParaRPr lang="fr-FR" dirty="0" smtClean="0"/>
          </a:p>
          <a:p>
            <a:r>
              <a:rPr lang="fr-FR" dirty="0" err="1" smtClean="0"/>
              <a:t>Lanréotide</a:t>
            </a:r>
            <a:r>
              <a:rPr lang="fr-FR" dirty="0" smtClean="0"/>
              <a:t>  : 8 </a:t>
            </a:r>
            <a:r>
              <a:rPr lang="fr-FR" dirty="0" err="1" smtClean="0"/>
              <a:t>aa</a:t>
            </a:r>
            <a:endParaRPr lang="fr-FR" dirty="0" smtClean="0"/>
          </a:p>
          <a:p>
            <a:pPr lvl="1"/>
            <a:r>
              <a:rPr lang="fr-FR" dirty="0" smtClean="0"/>
              <a:t>SOMATULINE LP* </a:t>
            </a:r>
            <a:r>
              <a:rPr lang="fr-FR" dirty="0" err="1" smtClean="0"/>
              <a:t>Inj</a:t>
            </a:r>
            <a:r>
              <a:rPr lang="fr-FR" dirty="0" smtClean="0"/>
              <a:t> 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Effets </a:t>
            </a:r>
            <a:r>
              <a:rPr lang="fr-FR" dirty="0" err="1" smtClean="0"/>
              <a:t>ind</a:t>
            </a:r>
            <a:r>
              <a:rPr lang="fr-FR" dirty="0" smtClean="0"/>
              <a:t> : hypoglycémie, </a:t>
            </a:r>
            <a:r>
              <a:rPr lang="fr-FR" dirty="0" err="1" smtClean="0"/>
              <a:t>hypotention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1. HORMONE DE CROISSANCE OU SOMATOTROPINE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Action: anabolisante, croissance de tous les organes</a:t>
            </a:r>
          </a:p>
          <a:p>
            <a:r>
              <a:rPr lang="fr-FR" dirty="0" smtClean="0"/>
              <a:t>Utilisation de la GH :</a:t>
            </a:r>
          </a:p>
          <a:p>
            <a:pPr lvl="2"/>
            <a:r>
              <a:rPr lang="fr-FR" dirty="0" smtClean="0"/>
              <a:t>traitement des retards de croissance par insuffisance hypophysaire </a:t>
            </a:r>
          </a:p>
          <a:p>
            <a:pPr lvl="2"/>
            <a:r>
              <a:rPr lang="fr-FR" dirty="0" smtClean="0"/>
              <a:t>retards staturaux</a:t>
            </a:r>
          </a:p>
          <a:p>
            <a:pPr lvl="2"/>
            <a:r>
              <a:rPr lang="fr-FR" dirty="0" smtClean="0"/>
              <a:t>proposée comme anabolisant protéique chez les sujets âgés</a:t>
            </a:r>
          </a:p>
          <a:p>
            <a:pPr lvl="2"/>
            <a:r>
              <a:rPr lang="fr-FR" dirty="0" smtClean="0"/>
              <a:t>Dans une étude de courte durée l'hormone de croissance a réduit d'une manière importante la symptomatologie de la maladie de </a:t>
            </a:r>
            <a:r>
              <a:rPr lang="fr-FR" dirty="0" err="1" smtClean="0"/>
              <a:t>Crohn</a:t>
            </a:r>
            <a:r>
              <a:rPr lang="fr-FR" dirty="0" smtClean="0"/>
              <a:t>. </a:t>
            </a:r>
          </a:p>
          <a:p>
            <a:pPr lvl="2"/>
            <a:r>
              <a:rPr lang="fr-FR" dirty="0" smtClean="0"/>
              <a:t>Usage illicite</a:t>
            </a:r>
          </a:p>
          <a:p>
            <a:r>
              <a:rPr lang="fr-FR" dirty="0" smtClean="0"/>
              <a:t>Effets indésirables: </a:t>
            </a:r>
          </a:p>
          <a:p>
            <a:pPr lvl="1"/>
            <a:r>
              <a:rPr lang="fr-FR" dirty="0" smtClean="0"/>
              <a:t>Développement auto-AC</a:t>
            </a:r>
          </a:p>
          <a:p>
            <a:pPr lvl="1"/>
            <a:r>
              <a:rPr lang="fr-FR" dirty="0" smtClean="0"/>
              <a:t>HTA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1. HORMONE DE CROISSANCE OU SOMATOTROPINE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/>
              <a:t>INTRODUCTION</a:t>
            </a:r>
            <a:endParaRPr lang="fr-FR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592935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kern="1800" dirty="0" smtClean="0">
                <a:solidFill>
                  <a:srgbClr val="003366"/>
                </a:solidFill>
                <a:latin typeface="Calibri"/>
                <a:ea typeface="Times New Roman"/>
                <a:cs typeface="Arial"/>
              </a:rPr>
              <a:t>1. HORMONE DE CROISSANCE OU SOMATOTROPINE</a:t>
            </a:r>
            <a:endParaRPr lang="fr-FR" sz="28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Somatotropine : </a:t>
            </a:r>
            <a:r>
              <a:rPr lang="fr-FR" dirty="0" err="1" smtClean="0"/>
              <a:t>presentation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Antagonistes de la GH</a:t>
            </a:r>
          </a:p>
          <a:p>
            <a:pPr lvl="1"/>
            <a:r>
              <a:rPr lang="fr-FR" dirty="0" smtClean="0"/>
              <a:t>Analogue de structure</a:t>
            </a:r>
          </a:p>
          <a:p>
            <a:pPr lvl="1"/>
            <a:r>
              <a:rPr lang="fr-FR" dirty="0" err="1" smtClean="0"/>
              <a:t>acromegalie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b="1" dirty="0" err="1" smtClean="0"/>
              <a:t>Pegvisomant</a:t>
            </a:r>
            <a:r>
              <a:rPr lang="fr-FR" b="1" dirty="0" smtClean="0"/>
              <a:t> </a:t>
            </a:r>
            <a:endParaRPr lang="fr-FR" dirty="0" smtClean="0"/>
          </a:p>
          <a:p>
            <a:pPr lvl="1"/>
            <a:r>
              <a:rPr lang="fr-FR" dirty="0" smtClean="0"/>
              <a:t>SOMAVERT*, </a:t>
            </a:r>
            <a:r>
              <a:rPr lang="fr-FR" dirty="0" err="1" smtClean="0"/>
              <a:t>Inj</a:t>
            </a:r>
            <a:r>
              <a:rPr lang="fr-FR" dirty="0" smtClean="0"/>
              <a:t> S/C</a:t>
            </a:r>
          </a:p>
          <a:p>
            <a:pPr lvl="1"/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6341" y="2000240"/>
            <a:ext cx="33364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V. AXE HYPOTALAMO-HYPOPHYSO-GONADIQU</a:t>
            </a:r>
            <a:endParaRPr lang="fr-FR" sz="2400" dirty="0"/>
          </a:p>
        </p:txBody>
      </p:sp>
      <p:pic>
        <p:nvPicPr>
          <p:cNvPr id="9" name="Espace réservé du contenu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643050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28596" y="928671"/>
            <a:ext cx="8258204" cy="4786345"/>
          </a:xfrm>
        </p:spPr>
        <p:txBody>
          <a:bodyPr>
            <a:noAutofit/>
          </a:bodyPr>
          <a:lstStyle/>
          <a:p>
            <a:r>
              <a:rPr lang="fr-FR" sz="2000" dirty="0" smtClean="0"/>
              <a:t>LA GONADORELINE OU GNRH</a:t>
            </a:r>
          </a:p>
          <a:p>
            <a:pPr lvl="1"/>
            <a:r>
              <a:rPr lang="fr-FR" sz="2000" dirty="0" smtClean="0"/>
              <a:t>Sécrétion pulsatile, décapeptide</a:t>
            </a:r>
          </a:p>
          <a:p>
            <a:r>
              <a:rPr lang="fr-FR" sz="2000" dirty="0" smtClean="0"/>
              <a:t>Action : déclenche la sécrétion de FSH et LH</a:t>
            </a:r>
          </a:p>
          <a:p>
            <a:pPr lvl="1"/>
            <a:r>
              <a:rPr lang="fr-FR" sz="1600" dirty="0" smtClean="0"/>
              <a:t>Action variable selon le mode d’administration</a:t>
            </a:r>
          </a:p>
          <a:p>
            <a:pPr lvl="1"/>
            <a:r>
              <a:rPr lang="fr-FR" sz="1600" dirty="0" smtClean="0"/>
              <a:t>Administration pulsée : sécrétion physiologique</a:t>
            </a:r>
          </a:p>
          <a:p>
            <a:pPr lvl="1"/>
            <a:r>
              <a:rPr lang="fr-FR" sz="1600" dirty="0" smtClean="0"/>
              <a:t>Administration continue: stimulation puis tarissement et désensibilisation des RC</a:t>
            </a:r>
          </a:p>
          <a:p>
            <a:endParaRPr lang="fr-FR" sz="2000" dirty="0" smtClean="0"/>
          </a:p>
          <a:p>
            <a:r>
              <a:rPr lang="fr-FR" sz="2000" dirty="0" smtClean="0"/>
              <a:t>Utilisation: </a:t>
            </a:r>
            <a:r>
              <a:rPr lang="fr-FR" sz="2000" dirty="0" err="1" smtClean="0"/>
              <a:t>gonadoréline</a:t>
            </a:r>
            <a:r>
              <a:rPr lang="fr-FR" sz="2000" dirty="0" smtClean="0"/>
              <a:t> et analogues</a:t>
            </a:r>
          </a:p>
          <a:p>
            <a:pPr lvl="1"/>
            <a:r>
              <a:rPr lang="fr-FR" sz="1600" dirty="0" smtClean="0"/>
              <a:t>Administration pulsée: inducteur de l'ovulation dans le traitement des stérilités féminines (GNRH ET  ANALOGUES)</a:t>
            </a:r>
          </a:p>
          <a:p>
            <a:pPr lvl="1"/>
            <a:r>
              <a:rPr lang="fr-FR" sz="1600" dirty="0" smtClean="0"/>
              <a:t>Administration continue: </a:t>
            </a:r>
            <a:r>
              <a:rPr lang="fr-FR" sz="1600" dirty="0" smtClean="0">
                <a:solidFill>
                  <a:srgbClr val="FF0000"/>
                </a:solidFill>
              </a:rPr>
              <a:t>analogues</a:t>
            </a:r>
            <a:endParaRPr lang="fr-FR" dirty="0" smtClean="0"/>
          </a:p>
          <a:p>
            <a:pPr lvl="1"/>
            <a:r>
              <a:rPr lang="fr-FR" sz="1600" dirty="0" smtClean="0"/>
              <a:t>traitement du cancer de la prostate, indication la plus fréquente.</a:t>
            </a:r>
          </a:p>
          <a:p>
            <a:pPr lvl="1"/>
            <a:r>
              <a:rPr lang="fr-FR" sz="1600" dirty="0" smtClean="0"/>
              <a:t>traitement des pubertés précoces et de l'endométriose</a:t>
            </a:r>
            <a:endParaRPr lang="fr-FR" sz="1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sz="2000" dirty="0" smtClean="0"/>
          </a:p>
          <a:p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V. AXE HYPOTALAMO-HYPOPHYSO-GONADIQU</a:t>
            </a:r>
            <a:endParaRPr lang="fr-FR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V. AXE HYPOTALAMO-HYPOPHYSO-GONADIQU</a:t>
            </a:r>
            <a:endParaRPr lang="fr-FR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714620"/>
            <a:ext cx="55007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421484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/>
          <a:lstStyle/>
          <a:p>
            <a:r>
              <a:rPr lang="fr-FR" dirty="0" smtClean="0"/>
              <a:t>Antagonistes de la GNRH</a:t>
            </a:r>
          </a:p>
          <a:p>
            <a:pPr lvl="1"/>
            <a:r>
              <a:rPr lang="fr-FR" dirty="0" smtClean="0"/>
              <a:t>Analogues bloquants des RC de la GNRH hypophysaires</a:t>
            </a:r>
          </a:p>
          <a:p>
            <a:pPr lvl="1"/>
            <a:r>
              <a:rPr lang="fr-FR" dirty="0" smtClean="0"/>
              <a:t>Indication : cancérologie, endocrinologie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 lvl="1"/>
            <a:r>
              <a:rPr lang="fr-FR" sz="2400" dirty="0" err="1" smtClean="0"/>
              <a:t>Cétrorélix</a:t>
            </a:r>
            <a:r>
              <a:rPr lang="fr-FR" sz="2400" dirty="0" smtClean="0"/>
              <a:t> :CETROTIDE*, </a:t>
            </a:r>
            <a:r>
              <a:rPr lang="fr-FR" sz="2400" dirty="0" err="1" smtClean="0"/>
              <a:t>Inj</a:t>
            </a:r>
            <a:endParaRPr lang="fr-FR" sz="2400" dirty="0" smtClean="0"/>
          </a:p>
          <a:p>
            <a:pPr lvl="1"/>
            <a:r>
              <a:rPr lang="fr-FR" sz="2400" dirty="0" err="1" smtClean="0"/>
              <a:t>Ganirelix</a:t>
            </a:r>
            <a:r>
              <a:rPr lang="fr-FR" sz="2400" dirty="0" smtClean="0"/>
              <a:t> :ORGALUTRAN*, </a:t>
            </a:r>
            <a:r>
              <a:rPr lang="fr-FR" sz="2400" dirty="0" err="1" smtClean="0"/>
              <a:t>Inj</a:t>
            </a:r>
            <a:r>
              <a:rPr lang="fr-FR" sz="2400" dirty="0" smtClean="0"/>
              <a:t> 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V. AXE HYPOTALAMO-HYPOPHYSO-GONADIQU</a:t>
            </a:r>
            <a:endParaRPr lang="fr-FR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 marL="880110" lvl="1" indent="-514350"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FSH  LH</a:t>
            </a:r>
          </a:p>
          <a:p>
            <a:pPr marL="1117854" lvl="2" indent="-514350"/>
            <a:r>
              <a:rPr lang="fr-FR" dirty="0" smtClean="0"/>
              <a:t>Physiologie</a:t>
            </a:r>
          </a:p>
          <a:p>
            <a:pPr lvl="2"/>
            <a:r>
              <a:rPr lang="fr-FR" dirty="0" smtClean="0"/>
              <a:t>    Utilisation: </a:t>
            </a:r>
          </a:p>
          <a:p>
            <a:pPr lvl="3"/>
            <a:r>
              <a:rPr lang="fr-FR" sz="2000" b="1" dirty="0" smtClean="0"/>
              <a:t>Chez la femme :</a:t>
            </a:r>
            <a:endParaRPr lang="fr-FR" sz="2000" dirty="0" smtClean="0"/>
          </a:p>
          <a:p>
            <a:pPr lvl="3"/>
            <a:r>
              <a:rPr lang="fr-FR" sz="2000" dirty="0" smtClean="0"/>
              <a:t>inducteur de l'ovulation dans le traitement de la stérilité.</a:t>
            </a:r>
          </a:p>
          <a:p>
            <a:pPr lvl="3"/>
            <a:r>
              <a:rPr lang="fr-FR" sz="2000" dirty="0" smtClean="0"/>
              <a:t>pour stimuler la croissance de follicules multiples pour FIVETTE</a:t>
            </a:r>
          </a:p>
          <a:p>
            <a:pPr lvl="3"/>
            <a:r>
              <a:rPr lang="fr-FR" sz="2000" b="1" dirty="0" smtClean="0"/>
              <a:t>Chez l'homme </a:t>
            </a:r>
            <a:r>
              <a:rPr lang="fr-FR" sz="2000" dirty="0" smtClean="0"/>
              <a:t>: les produits à activité FSH et LH sont utilisés dans </a:t>
            </a:r>
            <a:endParaRPr lang="fr-FR" sz="2800" dirty="0" smtClean="0"/>
          </a:p>
          <a:p>
            <a:pPr lvl="3"/>
            <a:r>
              <a:rPr lang="fr-FR" sz="2000" dirty="0" smtClean="0"/>
              <a:t>le traitement des oligospermies avec </a:t>
            </a:r>
            <a:r>
              <a:rPr lang="fr-FR" sz="2000" dirty="0" err="1" smtClean="0"/>
              <a:t>gonadotropines</a:t>
            </a:r>
            <a:r>
              <a:rPr lang="fr-FR" sz="2000" dirty="0" smtClean="0"/>
              <a:t> basses. </a:t>
            </a:r>
          </a:p>
          <a:p>
            <a:pPr lvl="3"/>
            <a:r>
              <a:rPr lang="fr-FR" sz="2000" dirty="0" smtClean="0"/>
              <a:t>Retard pubertaire par </a:t>
            </a:r>
            <a:r>
              <a:rPr lang="fr-FR" sz="2000" dirty="0" err="1" smtClean="0"/>
              <a:t>insufissance</a:t>
            </a:r>
            <a:r>
              <a:rPr lang="fr-FR" sz="2000" dirty="0" smtClean="0"/>
              <a:t> d’hormones gonadotropes.</a:t>
            </a:r>
          </a:p>
          <a:p>
            <a:pPr lvl="3"/>
            <a:r>
              <a:rPr lang="fr-FR" sz="2000" dirty="0" smtClean="0"/>
              <a:t>Test d’étude de la </a:t>
            </a:r>
            <a:r>
              <a:rPr lang="fr-FR" sz="2000" dirty="0" err="1" smtClean="0"/>
              <a:t>sécretion</a:t>
            </a:r>
            <a:r>
              <a:rPr lang="fr-FR" sz="2000" dirty="0" smtClean="0"/>
              <a:t> de la testostérone.</a:t>
            </a:r>
          </a:p>
          <a:p>
            <a:pPr marL="1117854" lvl="2" indent="-514350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fr-FR" sz="2200" dirty="0" smtClean="0"/>
              <a:t>A.HORMONES HYPOPHYSAIRES : FSH, LH, PROLACTINE</a:t>
            </a:r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Présentation pharmacologique</a:t>
            </a:r>
            <a:endParaRPr lang="fr-FR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28802"/>
            <a:ext cx="714380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429288"/>
          </a:xfrm>
        </p:spPr>
        <p:txBody>
          <a:bodyPr>
            <a:normAutofit/>
          </a:bodyPr>
          <a:lstStyle/>
          <a:p>
            <a:pPr marL="624078" lvl="0" indent="-514350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2. MODIFICATEURS DE LA SECRETION DE FSF ET LH </a:t>
            </a:r>
          </a:p>
          <a:p>
            <a:pPr marL="624078" lvl="0" indent="-514350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  </a:t>
            </a:r>
            <a:r>
              <a:rPr lang="fr-FR" sz="1800" dirty="0" smtClean="0">
                <a:solidFill>
                  <a:schemeClr val="tx2"/>
                </a:solidFill>
              </a:rPr>
              <a:t>2.1 DIMINUTION DE LA SECRETION DE FSH ET LH </a:t>
            </a:r>
          </a:p>
          <a:p>
            <a:r>
              <a:rPr lang="fr-FR" sz="1800" dirty="0" smtClean="0"/>
              <a:t>    </a:t>
            </a:r>
            <a:r>
              <a:rPr lang="fr-FR" sz="1800" dirty="0" err="1" smtClean="0">
                <a:solidFill>
                  <a:srgbClr val="FF0000"/>
                </a:solidFill>
              </a:rPr>
              <a:t>Danazol</a:t>
            </a:r>
            <a:r>
              <a:rPr lang="fr-FR" sz="1800" dirty="0" smtClean="0">
                <a:solidFill>
                  <a:srgbClr val="FF0000"/>
                </a:solidFill>
              </a:rPr>
              <a:t> DANATROL</a:t>
            </a:r>
            <a:r>
              <a:rPr lang="fr-FR" sz="1800" dirty="0" smtClean="0"/>
              <a:t>* Gélules </a:t>
            </a:r>
            <a:endParaRPr lang="fr-FR" sz="1800" b="1" dirty="0" smtClean="0">
              <a:solidFill>
                <a:schemeClr val="tx2"/>
              </a:solidFill>
            </a:endParaRPr>
          </a:p>
          <a:p>
            <a:pPr marL="624078" indent="-514350"/>
            <a:r>
              <a:rPr lang="fr-FR" sz="1800" dirty="0" smtClean="0"/>
              <a:t>Fausse hormones gonadiques: rétrocontrôle négatif</a:t>
            </a:r>
          </a:p>
          <a:p>
            <a:pPr marL="624078" indent="-514350"/>
            <a:r>
              <a:rPr lang="fr-FR" sz="1800" dirty="0" smtClean="0"/>
              <a:t>Indication: endométriose</a:t>
            </a:r>
          </a:p>
          <a:p>
            <a:pPr marL="624078" indent="-514350"/>
            <a:r>
              <a:rPr lang="fr-FR" sz="1800" dirty="0" smtClean="0"/>
              <a:t>EI: résulte de son effet androgène</a:t>
            </a:r>
          </a:p>
          <a:p>
            <a:pPr marL="624078" indent="-514350"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2.2 AUGMENTATION DE LA SECRETION DE FSH ET LH : CLOMIFENE</a:t>
            </a:r>
            <a:endParaRPr lang="fr-FR" sz="2000" b="1" dirty="0" smtClean="0">
              <a:solidFill>
                <a:schemeClr val="tx2"/>
              </a:solidFill>
            </a:endParaRPr>
          </a:p>
          <a:p>
            <a:pPr marL="624078" indent="-514350"/>
            <a:r>
              <a:rPr lang="fr-FR" sz="2000" dirty="0" smtClean="0">
                <a:solidFill>
                  <a:schemeClr val="tx2"/>
                </a:solidFill>
              </a:rPr>
              <a:t> clomifène </a:t>
            </a:r>
            <a:r>
              <a:rPr lang="fr-FR" sz="2000" dirty="0" smtClean="0"/>
              <a:t>structure type estrogène </a:t>
            </a:r>
          </a:p>
          <a:p>
            <a:pPr marL="624078" indent="-514350"/>
            <a:r>
              <a:rPr lang="fr-FR" sz="2000" dirty="0" smtClean="0"/>
              <a:t>Inhibe le rétrocontrôle négatif</a:t>
            </a:r>
          </a:p>
          <a:p>
            <a:pPr marL="624078" indent="-514350"/>
            <a:r>
              <a:rPr lang="fr-FR" sz="2000" dirty="0" smtClean="0">
                <a:solidFill>
                  <a:schemeClr val="tx2"/>
                </a:solidFill>
              </a:rPr>
              <a:t>Indications:</a:t>
            </a:r>
            <a:r>
              <a:rPr lang="fr-FR" sz="2000" dirty="0" smtClean="0"/>
              <a:t> traitement des stérilités féminines par anovulation</a:t>
            </a:r>
          </a:p>
          <a:p>
            <a:pPr marL="624078" indent="-514350"/>
            <a:r>
              <a:rPr lang="fr-FR" sz="2000" dirty="0" smtClean="0">
                <a:solidFill>
                  <a:schemeClr val="tx2"/>
                </a:solidFill>
              </a:rPr>
              <a:t>EI : </a:t>
            </a:r>
          </a:p>
          <a:p>
            <a:pPr marL="880110" lvl="1" indent="-514350"/>
            <a:r>
              <a:rPr lang="fr-FR" sz="1600" dirty="0" smtClean="0">
                <a:solidFill>
                  <a:schemeClr val="tx2"/>
                </a:solidFill>
              </a:rPr>
              <a:t> </a:t>
            </a:r>
            <a:r>
              <a:rPr lang="fr-FR" sz="1600" dirty="0" smtClean="0"/>
              <a:t>l'hyperstimulation ovarienne kystes ovariens </a:t>
            </a:r>
          </a:p>
          <a:p>
            <a:pPr marL="880110" lvl="1" indent="-514350"/>
            <a:r>
              <a:rPr lang="fr-FR" sz="1600" dirty="0" smtClean="0"/>
              <a:t>des douleurs abdominales </a:t>
            </a:r>
          </a:p>
          <a:p>
            <a:pPr marL="880110" lvl="1" indent="-514350"/>
            <a:r>
              <a:rPr lang="fr-FR" sz="1600" dirty="0" smtClean="0"/>
              <a:t> possibilité de grossesse multiple. </a:t>
            </a:r>
          </a:p>
          <a:p>
            <a:pPr marL="880110" lvl="1" indent="-514350"/>
            <a:r>
              <a:rPr lang="fr-FR" sz="1600" dirty="0" smtClean="0"/>
              <a:t> troubles visuels dont le mécanisme reste obscur. </a:t>
            </a:r>
          </a:p>
          <a:p>
            <a:pPr marL="624078" indent="-514350"/>
            <a:endParaRPr lang="fr-FR" sz="2000" dirty="0" smtClean="0">
              <a:solidFill>
                <a:schemeClr val="tx2"/>
              </a:solidFill>
            </a:endParaRPr>
          </a:p>
          <a:p>
            <a:pPr marL="624078" indent="-514350"/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A.HORMONES HYPOPHYSAIRES : FSH, LH, PROLACTINE</a:t>
            </a:r>
            <a:endParaRPr lang="fr-FR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fr-FR" sz="2000" b="1" dirty="0" smtClean="0">
                <a:solidFill>
                  <a:schemeClr val="tx2"/>
                </a:solidFill>
              </a:rPr>
              <a:t>3. LA PROLACTINE : </a:t>
            </a:r>
            <a:r>
              <a:rPr lang="fr-FR" sz="2000" dirty="0" smtClean="0"/>
              <a:t>non utilisée</a:t>
            </a:r>
            <a:endParaRPr lang="fr-FR" sz="2000" dirty="0" smtClean="0">
              <a:solidFill>
                <a:schemeClr val="tx2"/>
              </a:solidFill>
            </a:endParaRPr>
          </a:p>
          <a:p>
            <a:r>
              <a:rPr lang="fr-FR" sz="2000" dirty="0" smtClean="0"/>
              <a:t>Polypeptide de 198, </a:t>
            </a:r>
          </a:p>
          <a:p>
            <a:r>
              <a:rPr lang="fr-FR" sz="2000" dirty="0" smtClean="0"/>
              <a:t>L'hypersécrétion (tumeurs):  entraîne galactorrhée, aménorrhée, anovulation, stérilité ou impuissance.</a:t>
            </a:r>
          </a:p>
          <a:p>
            <a:r>
              <a:rPr lang="fr-FR" sz="2000" dirty="0" smtClean="0"/>
              <a:t>sec pulsatile inhibée par la dopamine, antiparkinsoniens (agonistes des RC D2).</a:t>
            </a:r>
          </a:p>
          <a:p>
            <a:r>
              <a:rPr lang="fr-FR" sz="2000" dirty="0" smtClean="0"/>
              <a:t>Indication des inhibiteurs D2:</a:t>
            </a:r>
            <a:endParaRPr lang="fr-FR" dirty="0" smtClean="0"/>
          </a:p>
          <a:p>
            <a:pPr lvl="1"/>
            <a:r>
              <a:rPr lang="fr-FR" sz="2400" dirty="0" smtClean="0"/>
              <a:t>chez la femme: le syndrome aménorrhée-galactorrhée, certaines stérilités, arrêt de la lactation. </a:t>
            </a:r>
            <a:endParaRPr lang="fr-FR" sz="2000" dirty="0" smtClean="0"/>
          </a:p>
          <a:p>
            <a:pPr lvl="1"/>
            <a:r>
              <a:rPr lang="fr-FR" sz="2400" dirty="0" smtClean="0"/>
              <a:t>chez l'homme, certaines gynécomasties et certaines impuissances. </a:t>
            </a:r>
            <a:endParaRPr lang="fr-FR" sz="1600" dirty="0" smtClean="0"/>
          </a:p>
          <a:p>
            <a:r>
              <a:rPr lang="fr-FR" sz="2000" dirty="0" smtClean="0"/>
              <a:t>EI</a:t>
            </a:r>
            <a:r>
              <a:rPr lang="fr-FR" sz="2200" dirty="0" smtClean="0"/>
              <a:t>: ceux des agonistes dopaminergiques, à savoir</a:t>
            </a:r>
            <a:r>
              <a:rPr lang="fr-FR" sz="2800" dirty="0" smtClean="0"/>
              <a:t> :</a:t>
            </a:r>
            <a:endParaRPr lang="fr-FR" sz="2400" dirty="0" smtClean="0"/>
          </a:p>
          <a:p>
            <a:pPr lvl="2"/>
            <a:r>
              <a:rPr lang="fr-FR" sz="2200" dirty="0" smtClean="0"/>
              <a:t>troubles digestifs : nausées, vomissements et sécheresse buccale.</a:t>
            </a:r>
            <a:endParaRPr lang="fr-FR" sz="1800" dirty="0" smtClean="0"/>
          </a:p>
          <a:p>
            <a:pPr lvl="2"/>
            <a:r>
              <a:rPr lang="fr-FR" sz="2200" dirty="0" smtClean="0"/>
              <a:t>vertige et baisse de la vigilance</a:t>
            </a:r>
            <a:endParaRPr lang="fr-FR" sz="1800" dirty="0" smtClean="0"/>
          </a:p>
          <a:p>
            <a:pPr lvl="2"/>
            <a:r>
              <a:rPr lang="fr-FR" sz="2200" dirty="0" smtClean="0"/>
              <a:t>troubles </a:t>
            </a:r>
            <a:r>
              <a:rPr lang="fr-FR" sz="2200" dirty="0" err="1" smtClean="0"/>
              <a:t>tensionnels</a:t>
            </a:r>
            <a:r>
              <a:rPr lang="fr-FR" sz="2200" dirty="0" smtClean="0"/>
              <a:t> : hypo ou hypertension artérielle paroxystiques </a:t>
            </a:r>
            <a:endParaRPr lang="fr-FR" sz="1800" dirty="0" smtClean="0"/>
          </a:p>
          <a:p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A.HORMONES HYPOPHYSAIRES : FSH, LH, PROLACTINE</a:t>
            </a:r>
            <a:endParaRPr lang="fr-FR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84182"/>
          </a:xfrm>
        </p:spPr>
        <p:txBody>
          <a:bodyPr>
            <a:normAutofit/>
          </a:bodyPr>
          <a:lstStyle/>
          <a:p>
            <a:r>
              <a:rPr lang="fr-FR" sz="2200" dirty="0" smtClean="0"/>
              <a:t>B. HORMONES SEXUELLES STEROIDIENNE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Androgènes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fr-FR" dirty="0" smtClean="0"/>
              <a:t>Estrogènes et progestérone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400052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44625"/>
            <a:ext cx="392909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057440" y="274638"/>
            <a:ext cx="5586394" cy="582594"/>
          </a:xfrm>
        </p:spPr>
        <p:txBody>
          <a:bodyPr>
            <a:normAutofit/>
          </a:bodyPr>
          <a:lstStyle/>
          <a:p>
            <a:r>
              <a:rPr lang="fr-FR" sz="2200" dirty="0" smtClean="0"/>
              <a:t>HORMONES POST-HYPOPHYSAIRE</a:t>
            </a:r>
            <a:endParaRPr lang="fr-FR" dirty="0"/>
          </a:p>
        </p:txBody>
      </p:sp>
      <p:sp>
        <p:nvSpPr>
          <p:cNvPr id="5" name="Forme libre 4"/>
          <p:cNvSpPr/>
          <p:nvPr/>
        </p:nvSpPr>
        <p:spPr>
          <a:xfrm>
            <a:off x="3184647" y="785794"/>
            <a:ext cx="2744675" cy="3000396"/>
          </a:xfrm>
          <a:custGeom>
            <a:avLst/>
            <a:gdLst>
              <a:gd name="connsiteX0" fmla="*/ 577208 w 2744675"/>
              <a:gd name="connsiteY0" fmla="*/ 124178 h 2448976"/>
              <a:gd name="connsiteX1" fmla="*/ 588497 w 2744675"/>
              <a:gd name="connsiteY1" fmla="*/ 270933 h 2448976"/>
              <a:gd name="connsiteX2" fmla="*/ 599786 w 2744675"/>
              <a:gd name="connsiteY2" fmla="*/ 304800 h 2448976"/>
              <a:gd name="connsiteX3" fmla="*/ 633653 w 2744675"/>
              <a:gd name="connsiteY3" fmla="*/ 327378 h 2448976"/>
              <a:gd name="connsiteX4" fmla="*/ 656231 w 2744675"/>
              <a:gd name="connsiteY4" fmla="*/ 361244 h 2448976"/>
              <a:gd name="connsiteX5" fmla="*/ 723964 w 2744675"/>
              <a:gd name="connsiteY5" fmla="*/ 383822 h 2448976"/>
              <a:gd name="connsiteX6" fmla="*/ 757831 w 2744675"/>
              <a:gd name="connsiteY6" fmla="*/ 406400 h 2448976"/>
              <a:gd name="connsiteX7" fmla="*/ 836853 w 2744675"/>
              <a:gd name="connsiteY7" fmla="*/ 428978 h 2448976"/>
              <a:gd name="connsiteX8" fmla="*/ 938453 w 2744675"/>
              <a:gd name="connsiteY8" fmla="*/ 485422 h 2448976"/>
              <a:gd name="connsiteX9" fmla="*/ 983608 w 2744675"/>
              <a:gd name="connsiteY9" fmla="*/ 541867 h 2448976"/>
              <a:gd name="connsiteX10" fmla="*/ 994897 w 2744675"/>
              <a:gd name="connsiteY10" fmla="*/ 575733 h 2448976"/>
              <a:gd name="connsiteX11" fmla="*/ 1017475 w 2744675"/>
              <a:gd name="connsiteY11" fmla="*/ 609600 h 2448976"/>
              <a:gd name="connsiteX12" fmla="*/ 1062631 w 2744675"/>
              <a:gd name="connsiteY12" fmla="*/ 711200 h 2448976"/>
              <a:gd name="connsiteX13" fmla="*/ 1051342 w 2744675"/>
              <a:gd name="connsiteY13" fmla="*/ 801511 h 2448976"/>
              <a:gd name="connsiteX14" fmla="*/ 1040053 w 2744675"/>
              <a:gd name="connsiteY14" fmla="*/ 903111 h 2448976"/>
              <a:gd name="connsiteX15" fmla="*/ 1028764 w 2744675"/>
              <a:gd name="connsiteY15" fmla="*/ 936978 h 2448976"/>
              <a:gd name="connsiteX16" fmla="*/ 949742 w 2744675"/>
              <a:gd name="connsiteY16" fmla="*/ 1049867 h 2448976"/>
              <a:gd name="connsiteX17" fmla="*/ 904586 w 2744675"/>
              <a:gd name="connsiteY17" fmla="*/ 1117600 h 2448976"/>
              <a:gd name="connsiteX18" fmla="*/ 870720 w 2744675"/>
              <a:gd name="connsiteY18" fmla="*/ 1140178 h 2448976"/>
              <a:gd name="connsiteX19" fmla="*/ 814275 w 2744675"/>
              <a:gd name="connsiteY19" fmla="*/ 1196622 h 2448976"/>
              <a:gd name="connsiteX20" fmla="*/ 780408 w 2744675"/>
              <a:gd name="connsiteY20" fmla="*/ 1230489 h 2448976"/>
              <a:gd name="connsiteX21" fmla="*/ 712675 w 2744675"/>
              <a:gd name="connsiteY21" fmla="*/ 1253067 h 2448976"/>
              <a:gd name="connsiteX22" fmla="*/ 328853 w 2744675"/>
              <a:gd name="connsiteY22" fmla="*/ 1275644 h 2448976"/>
              <a:gd name="connsiteX23" fmla="*/ 294986 w 2744675"/>
              <a:gd name="connsiteY23" fmla="*/ 1286933 h 2448976"/>
              <a:gd name="connsiteX24" fmla="*/ 272408 w 2744675"/>
              <a:gd name="connsiteY24" fmla="*/ 1320800 h 2448976"/>
              <a:gd name="connsiteX25" fmla="*/ 227253 w 2744675"/>
              <a:gd name="connsiteY25" fmla="*/ 1365955 h 2448976"/>
              <a:gd name="connsiteX26" fmla="*/ 170808 w 2744675"/>
              <a:gd name="connsiteY26" fmla="*/ 1456267 h 2448976"/>
              <a:gd name="connsiteX27" fmla="*/ 125653 w 2744675"/>
              <a:gd name="connsiteY27" fmla="*/ 1569155 h 2448976"/>
              <a:gd name="connsiteX28" fmla="*/ 114364 w 2744675"/>
              <a:gd name="connsiteY28" fmla="*/ 1603022 h 2448976"/>
              <a:gd name="connsiteX29" fmla="*/ 69208 w 2744675"/>
              <a:gd name="connsiteY29" fmla="*/ 1670755 h 2448976"/>
              <a:gd name="connsiteX30" fmla="*/ 46631 w 2744675"/>
              <a:gd name="connsiteY30" fmla="*/ 1749778 h 2448976"/>
              <a:gd name="connsiteX31" fmla="*/ 24053 w 2744675"/>
              <a:gd name="connsiteY31" fmla="*/ 1783644 h 2448976"/>
              <a:gd name="connsiteX32" fmla="*/ 1475 w 2744675"/>
              <a:gd name="connsiteY32" fmla="*/ 1896533 h 2448976"/>
              <a:gd name="connsiteX33" fmla="*/ 12764 w 2744675"/>
              <a:gd name="connsiteY33" fmla="*/ 2190044 h 2448976"/>
              <a:gd name="connsiteX34" fmla="*/ 35342 w 2744675"/>
              <a:gd name="connsiteY34" fmla="*/ 2257778 h 2448976"/>
              <a:gd name="connsiteX35" fmla="*/ 103075 w 2744675"/>
              <a:gd name="connsiteY35" fmla="*/ 2302933 h 2448976"/>
              <a:gd name="connsiteX36" fmla="*/ 170808 w 2744675"/>
              <a:gd name="connsiteY36" fmla="*/ 2325511 h 2448976"/>
              <a:gd name="connsiteX37" fmla="*/ 204675 w 2744675"/>
              <a:gd name="connsiteY37" fmla="*/ 2348089 h 2448976"/>
              <a:gd name="connsiteX38" fmla="*/ 283697 w 2744675"/>
              <a:gd name="connsiteY38" fmla="*/ 2370667 h 2448976"/>
              <a:gd name="connsiteX39" fmla="*/ 317564 w 2744675"/>
              <a:gd name="connsiteY39" fmla="*/ 2381955 h 2448976"/>
              <a:gd name="connsiteX40" fmla="*/ 385297 w 2744675"/>
              <a:gd name="connsiteY40" fmla="*/ 2393244 h 2448976"/>
              <a:gd name="connsiteX41" fmla="*/ 509475 w 2744675"/>
              <a:gd name="connsiteY41" fmla="*/ 2415822 h 2448976"/>
              <a:gd name="connsiteX42" fmla="*/ 543342 w 2744675"/>
              <a:gd name="connsiteY42" fmla="*/ 2427111 h 2448976"/>
              <a:gd name="connsiteX43" fmla="*/ 1028764 w 2744675"/>
              <a:gd name="connsiteY43" fmla="*/ 2427111 h 2448976"/>
              <a:gd name="connsiteX44" fmla="*/ 1141653 w 2744675"/>
              <a:gd name="connsiteY44" fmla="*/ 2393244 h 2448976"/>
              <a:gd name="connsiteX45" fmla="*/ 1175520 w 2744675"/>
              <a:gd name="connsiteY45" fmla="*/ 2370667 h 2448976"/>
              <a:gd name="connsiteX46" fmla="*/ 1231964 w 2744675"/>
              <a:gd name="connsiteY46" fmla="*/ 2314222 h 2448976"/>
              <a:gd name="connsiteX47" fmla="*/ 1277120 w 2744675"/>
              <a:gd name="connsiteY47" fmla="*/ 2235200 h 2448976"/>
              <a:gd name="connsiteX48" fmla="*/ 1322275 w 2744675"/>
              <a:gd name="connsiteY48" fmla="*/ 2167467 h 2448976"/>
              <a:gd name="connsiteX49" fmla="*/ 1367431 w 2744675"/>
              <a:gd name="connsiteY49" fmla="*/ 2099733 h 2448976"/>
              <a:gd name="connsiteX50" fmla="*/ 1390008 w 2744675"/>
              <a:gd name="connsiteY50" fmla="*/ 2065867 h 2448976"/>
              <a:gd name="connsiteX51" fmla="*/ 1435164 w 2744675"/>
              <a:gd name="connsiteY51" fmla="*/ 1964267 h 2448976"/>
              <a:gd name="connsiteX52" fmla="*/ 1457742 w 2744675"/>
              <a:gd name="connsiteY52" fmla="*/ 1806222 h 2448976"/>
              <a:gd name="connsiteX53" fmla="*/ 1469031 w 2744675"/>
              <a:gd name="connsiteY53" fmla="*/ 1772355 h 2448976"/>
              <a:gd name="connsiteX54" fmla="*/ 1491608 w 2744675"/>
              <a:gd name="connsiteY54" fmla="*/ 1603022 h 2448976"/>
              <a:gd name="connsiteX55" fmla="*/ 1491608 w 2744675"/>
              <a:gd name="connsiteY55" fmla="*/ 1275644 h 2448976"/>
              <a:gd name="connsiteX56" fmla="*/ 1525475 w 2744675"/>
              <a:gd name="connsiteY56" fmla="*/ 1207911 h 2448976"/>
              <a:gd name="connsiteX57" fmla="*/ 1559342 w 2744675"/>
              <a:gd name="connsiteY57" fmla="*/ 1185333 h 2448976"/>
              <a:gd name="connsiteX58" fmla="*/ 1581920 w 2744675"/>
              <a:gd name="connsiteY58" fmla="*/ 1151467 h 2448976"/>
              <a:gd name="connsiteX59" fmla="*/ 1615786 w 2744675"/>
              <a:gd name="connsiteY59" fmla="*/ 1140178 h 2448976"/>
              <a:gd name="connsiteX60" fmla="*/ 1649653 w 2744675"/>
              <a:gd name="connsiteY60" fmla="*/ 1117600 h 2448976"/>
              <a:gd name="connsiteX61" fmla="*/ 1706097 w 2744675"/>
              <a:gd name="connsiteY61" fmla="*/ 1095022 h 2448976"/>
              <a:gd name="connsiteX62" fmla="*/ 1739964 w 2744675"/>
              <a:gd name="connsiteY62" fmla="*/ 1083733 h 2448976"/>
              <a:gd name="connsiteX63" fmla="*/ 1773831 w 2744675"/>
              <a:gd name="connsiteY63" fmla="*/ 1061155 h 2448976"/>
              <a:gd name="connsiteX64" fmla="*/ 1807697 w 2744675"/>
              <a:gd name="connsiteY64" fmla="*/ 1049867 h 2448976"/>
              <a:gd name="connsiteX65" fmla="*/ 1852853 w 2744675"/>
              <a:gd name="connsiteY65" fmla="*/ 1027289 h 2448976"/>
              <a:gd name="connsiteX66" fmla="*/ 1886720 w 2744675"/>
              <a:gd name="connsiteY66" fmla="*/ 1004711 h 2448976"/>
              <a:gd name="connsiteX67" fmla="*/ 1931875 w 2744675"/>
              <a:gd name="connsiteY67" fmla="*/ 993422 h 2448976"/>
              <a:gd name="connsiteX68" fmla="*/ 2022186 w 2744675"/>
              <a:gd name="connsiteY68" fmla="*/ 970844 h 2448976"/>
              <a:gd name="connsiteX69" fmla="*/ 2146364 w 2744675"/>
              <a:gd name="connsiteY69" fmla="*/ 925689 h 2448976"/>
              <a:gd name="connsiteX70" fmla="*/ 2236675 w 2744675"/>
              <a:gd name="connsiteY70" fmla="*/ 903111 h 2448976"/>
              <a:gd name="connsiteX71" fmla="*/ 2259253 w 2744675"/>
              <a:gd name="connsiteY71" fmla="*/ 869244 h 2448976"/>
              <a:gd name="connsiteX72" fmla="*/ 2304408 w 2744675"/>
              <a:gd name="connsiteY72" fmla="*/ 846667 h 2448976"/>
              <a:gd name="connsiteX73" fmla="*/ 2394720 w 2744675"/>
              <a:gd name="connsiteY73" fmla="*/ 778933 h 2448976"/>
              <a:gd name="connsiteX74" fmla="*/ 2428586 w 2744675"/>
              <a:gd name="connsiteY74" fmla="*/ 733778 h 2448976"/>
              <a:gd name="connsiteX75" fmla="*/ 2485031 w 2744675"/>
              <a:gd name="connsiteY75" fmla="*/ 632178 h 2448976"/>
              <a:gd name="connsiteX76" fmla="*/ 2507608 w 2744675"/>
              <a:gd name="connsiteY76" fmla="*/ 598311 h 2448976"/>
              <a:gd name="connsiteX77" fmla="*/ 2518897 w 2744675"/>
              <a:gd name="connsiteY77" fmla="*/ 530578 h 2448976"/>
              <a:gd name="connsiteX78" fmla="*/ 2530186 w 2744675"/>
              <a:gd name="connsiteY78" fmla="*/ 496711 h 2448976"/>
              <a:gd name="connsiteX79" fmla="*/ 2552764 w 2744675"/>
              <a:gd name="connsiteY79" fmla="*/ 372533 h 2448976"/>
              <a:gd name="connsiteX80" fmla="*/ 2564053 w 2744675"/>
              <a:gd name="connsiteY80" fmla="*/ 338667 h 2448976"/>
              <a:gd name="connsiteX81" fmla="*/ 2586631 w 2744675"/>
              <a:gd name="connsiteY81" fmla="*/ 304800 h 2448976"/>
              <a:gd name="connsiteX82" fmla="*/ 2609208 w 2744675"/>
              <a:gd name="connsiteY82" fmla="*/ 237067 h 2448976"/>
              <a:gd name="connsiteX83" fmla="*/ 2654364 w 2744675"/>
              <a:gd name="connsiteY83" fmla="*/ 169333 h 2448976"/>
              <a:gd name="connsiteX84" fmla="*/ 2688231 w 2744675"/>
              <a:gd name="connsiteY84" fmla="*/ 79022 h 2448976"/>
              <a:gd name="connsiteX85" fmla="*/ 2722097 w 2744675"/>
              <a:gd name="connsiteY85" fmla="*/ 11289 h 2448976"/>
              <a:gd name="connsiteX86" fmla="*/ 2744675 w 2744675"/>
              <a:gd name="connsiteY86" fmla="*/ 0 h 24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744675" h="2448976">
                <a:moveTo>
                  <a:pt x="577208" y="124178"/>
                </a:moveTo>
                <a:cubicBezTo>
                  <a:pt x="580971" y="173096"/>
                  <a:pt x="582411" y="222249"/>
                  <a:pt x="588497" y="270933"/>
                </a:cubicBezTo>
                <a:cubicBezTo>
                  <a:pt x="589973" y="282741"/>
                  <a:pt x="592352" y="295508"/>
                  <a:pt x="599786" y="304800"/>
                </a:cubicBezTo>
                <a:cubicBezTo>
                  <a:pt x="608262" y="315395"/>
                  <a:pt x="622364" y="319852"/>
                  <a:pt x="633653" y="327378"/>
                </a:cubicBezTo>
                <a:cubicBezTo>
                  <a:pt x="641179" y="338667"/>
                  <a:pt x="644726" y="354053"/>
                  <a:pt x="656231" y="361244"/>
                </a:cubicBezTo>
                <a:cubicBezTo>
                  <a:pt x="676413" y="373857"/>
                  <a:pt x="704162" y="370621"/>
                  <a:pt x="723964" y="383822"/>
                </a:cubicBezTo>
                <a:cubicBezTo>
                  <a:pt x="735253" y="391348"/>
                  <a:pt x="745696" y="400332"/>
                  <a:pt x="757831" y="406400"/>
                </a:cubicBezTo>
                <a:cubicBezTo>
                  <a:pt x="774027" y="414498"/>
                  <a:pt x="822384" y="425361"/>
                  <a:pt x="836853" y="428978"/>
                </a:cubicBezTo>
                <a:cubicBezTo>
                  <a:pt x="914487" y="480734"/>
                  <a:pt x="878844" y="465552"/>
                  <a:pt x="938453" y="485422"/>
                </a:cubicBezTo>
                <a:cubicBezTo>
                  <a:pt x="966828" y="570546"/>
                  <a:pt x="925252" y="468922"/>
                  <a:pt x="983608" y="541867"/>
                </a:cubicBezTo>
                <a:cubicBezTo>
                  <a:pt x="991041" y="551159"/>
                  <a:pt x="989575" y="565090"/>
                  <a:pt x="994897" y="575733"/>
                </a:cubicBezTo>
                <a:cubicBezTo>
                  <a:pt x="1000965" y="587868"/>
                  <a:pt x="1011965" y="597202"/>
                  <a:pt x="1017475" y="609600"/>
                </a:cubicBezTo>
                <a:cubicBezTo>
                  <a:pt x="1071212" y="730507"/>
                  <a:pt x="1011534" y="634555"/>
                  <a:pt x="1062631" y="711200"/>
                </a:cubicBezTo>
                <a:cubicBezTo>
                  <a:pt x="1058868" y="741304"/>
                  <a:pt x="1054887" y="771381"/>
                  <a:pt x="1051342" y="801511"/>
                </a:cubicBezTo>
                <a:cubicBezTo>
                  <a:pt x="1047361" y="835353"/>
                  <a:pt x="1045655" y="869500"/>
                  <a:pt x="1040053" y="903111"/>
                </a:cubicBezTo>
                <a:cubicBezTo>
                  <a:pt x="1038097" y="914849"/>
                  <a:pt x="1034543" y="926576"/>
                  <a:pt x="1028764" y="936978"/>
                </a:cubicBezTo>
                <a:cubicBezTo>
                  <a:pt x="999538" y="989585"/>
                  <a:pt x="981607" y="1004345"/>
                  <a:pt x="949742" y="1049867"/>
                </a:cubicBezTo>
                <a:cubicBezTo>
                  <a:pt x="934181" y="1072097"/>
                  <a:pt x="922455" y="1097179"/>
                  <a:pt x="904586" y="1117600"/>
                </a:cubicBezTo>
                <a:cubicBezTo>
                  <a:pt x="895652" y="1127811"/>
                  <a:pt x="882009" y="1132652"/>
                  <a:pt x="870720" y="1140178"/>
                </a:cubicBezTo>
                <a:cubicBezTo>
                  <a:pt x="829326" y="1202267"/>
                  <a:pt x="870720" y="1149584"/>
                  <a:pt x="814275" y="1196622"/>
                </a:cubicBezTo>
                <a:cubicBezTo>
                  <a:pt x="802010" y="1206843"/>
                  <a:pt x="794364" y="1222736"/>
                  <a:pt x="780408" y="1230489"/>
                </a:cubicBezTo>
                <a:cubicBezTo>
                  <a:pt x="759604" y="1242047"/>
                  <a:pt x="735253" y="1245541"/>
                  <a:pt x="712675" y="1253067"/>
                </a:cubicBezTo>
                <a:cubicBezTo>
                  <a:pt x="568095" y="1301259"/>
                  <a:pt x="690593" y="1263975"/>
                  <a:pt x="328853" y="1275644"/>
                </a:cubicBezTo>
                <a:cubicBezTo>
                  <a:pt x="317564" y="1279407"/>
                  <a:pt x="304278" y="1279499"/>
                  <a:pt x="294986" y="1286933"/>
                </a:cubicBezTo>
                <a:cubicBezTo>
                  <a:pt x="284391" y="1295409"/>
                  <a:pt x="281238" y="1310499"/>
                  <a:pt x="272408" y="1320800"/>
                </a:cubicBezTo>
                <a:cubicBezTo>
                  <a:pt x="258555" y="1336962"/>
                  <a:pt x="242305" y="1350903"/>
                  <a:pt x="227253" y="1365955"/>
                </a:cubicBezTo>
                <a:cubicBezTo>
                  <a:pt x="204016" y="1435667"/>
                  <a:pt x="232163" y="1364234"/>
                  <a:pt x="170808" y="1456267"/>
                </a:cubicBezTo>
                <a:cubicBezTo>
                  <a:pt x="148663" y="1489485"/>
                  <a:pt x="137891" y="1532443"/>
                  <a:pt x="125653" y="1569155"/>
                </a:cubicBezTo>
                <a:cubicBezTo>
                  <a:pt x="121890" y="1580444"/>
                  <a:pt x="120965" y="1593121"/>
                  <a:pt x="114364" y="1603022"/>
                </a:cubicBezTo>
                <a:lnTo>
                  <a:pt x="69208" y="1670755"/>
                </a:lnTo>
                <a:cubicBezTo>
                  <a:pt x="65590" y="1685227"/>
                  <a:pt x="54730" y="1733580"/>
                  <a:pt x="46631" y="1749778"/>
                </a:cubicBezTo>
                <a:cubicBezTo>
                  <a:pt x="40563" y="1761913"/>
                  <a:pt x="31579" y="1772355"/>
                  <a:pt x="24053" y="1783644"/>
                </a:cubicBezTo>
                <a:cubicBezTo>
                  <a:pt x="16527" y="1821274"/>
                  <a:pt x="0" y="1858186"/>
                  <a:pt x="1475" y="1896533"/>
                </a:cubicBezTo>
                <a:cubicBezTo>
                  <a:pt x="5238" y="1994370"/>
                  <a:pt x="3625" y="2092562"/>
                  <a:pt x="12764" y="2190044"/>
                </a:cubicBezTo>
                <a:cubicBezTo>
                  <a:pt x="14985" y="2213739"/>
                  <a:pt x="15540" y="2244577"/>
                  <a:pt x="35342" y="2257778"/>
                </a:cubicBezTo>
                <a:cubicBezTo>
                  <a:pt x="57920" y="2272830"/>
                  <a:pt x="77333" y="2294352"/>
                  <a:pt x="103075" y="2302933"/>
                </a:cubicBezTo>
                <a:cubicBezTo>
                  <a:pt x="125653" y="2310459"/>
                  <a:pt x="151006" y="2312310"/>
                  <a:pt x="170808" y="2325511"/>
                </a:cubicBezTo>
                <a:cubicBezTo>
                  <a:pt x="182097" y="2333037"/>
                  <a:pt x="192540" y="2342021"/>
                  <a:pt x="204675" y="2348089"/>
                </a:cubicBezTo>
                <a:cubicBezTo>
                  <a:pt x="222718" y="2357111"/>
                  <a:pt x="266820" y="2365845"/>
                  <a:pt x="283697" y="2370667"/>
                </a:cubicBezTo>
                <a:cubicBezTo>
                  <a:pt x="295139" y="2373936"/>
                  <a:pt x="305948" y="2379374"/>
                  <a:pt x="317564" y="2381955"/>
                </a:cubicBezTo>
                <a:cubicBezTo>
                  <a:pt x="339908" y="2386920"/>
                  <a:pt x="362852" y="2388755"/>
                  <a:pt x="385297" y="2393244"/>
                </a:cubicBezTo>
                <a:cubicBezTo>
                  <a:pt x="518363" y="2419857"/>
                  <a:pt x="308601" y="2387125"/>
                  <a:pt x="509475" y="2415822"/>
                </a:cubicBezTo>
                <a:cubicBezTo>
                  <a:pt x="520764" y="2419585"/>
                  <a:pt x="531524" y="2425721"/>
                  <a:pt x="543342" y="2427111"/>
                </a:cubicBezTo>
                <a:cubicBezTo>
                  <a:pt x="729195" y="2448976"/>
                  <a:pt x="816276" y="2434438"/>
                  <a:pt x="1028764" y="2427111"/>
                </a:cubicBezTo>
                <a:cubicBezTo>
                  <a:pt x="1111216" y="2399627"/>
                  <a:pt x="1073409" y="2410305"/>
                  <a:pt x="1141653" y="2393244"/>
                </a:cubicBezTo>
                <a:cubicBezTo>
                  <a:pt x="1152942" y="2385718"/>
                  <a:pt x="1165926" y="2380261"/>
                  <a:pt x="1175520" y="2370667"/>
                </a:cubicBezTo>
                <a:cubicBezTo>
                  <a:pt x="1250783" y="2295404"/>
                  <a:pt x="1141647" y="2374433"/>
                  <a:pt x="1231964" y="2314222"/>
                </a:cubicBezTo>
                <a:cubicBezTo>
                  <a:pt x="1310063" y="2197073"/>
                  <a:pt x="1191188" y="2378420"/>
                  <a:pt x="1277120" y="2235200"/>
                </a:cubicBezTo>
                <a:cubicBezTo>
                  <a:pt x="1291081" y="2211932"/>
                  <a:pt x="1307223" y="2190045"/>
                  <a:pt x="1322275" y="2167467"/>
                </a:cubicBezTo>
                <a:lnTo>
                  <a:pt x="1367431" y="2099733"/>
                </a:lnTo>
                <a:cubicBezTo>
                  <a:pt x="1374957" y="2088444"/>
                  <a:pt x="1385718" y="2078738"/>
                  <a:pt x="1390008" y="2065867"/>
                </a:cubicBezTo>
                <a:cubicBezTo>
                  <a:pt x="1416876" y="1985262"/>
                  <a:pt x="1399384" y="2017935"/>
                  <a:pt x="1435164" y="1964267"/>
                </a:cubicBezTo>
                <a:cubicBezTo>
                  <a:pt x="1462996" y="1852939"/>
                  <a:pt x="1426943" y="2006414"/>
                  <a:pt x="1457742" y="1806222"/>
                </a:cubicBezTo>
                <a:cubicBezTo>
                  <a:pt x="1459551" y="1794461"/>
                  <a:pt x="1466450" y="1783971"/>
                  <a:pt x="1469031" y="1772355"/>
                </a:cubicBezTo>
                <a:cubicBezTo>
                  <a:pt x="1480293" y="1721678"/>
                  <a:pt x="1486173" y="1651943"/>
                  <a:pt x="1491608" y="1603022"/>
                </a:cubicBezTo>
                <a:cubicBezTo>
                  <a:pt x="1478137" y="1441361"/>
                  <a:pt x="1473221" y="1459522"/>
                  <a:pt x="1491608" y="1275644"/>
                </a:cubicBezTo>
                <a:cubicBezTo>
                  <a:pt x="1493648" y="1255241"/>
                  <a:pt x="1511734" y="1221652"/>
                  <a:pt x="1525475" y="1207911"/>
                </a:cubicBezTo>
                <a:cubicBezTo>
                  <a:pt x="1535069" y="1198317"/>
                  <a:pt x="1548053" y="1192859"/>
                  <a:pt x="1559342" y="1185333"/>
                </a:cubicBezTo>
                <a:cubicBezTo>
                  <a:pt x="1566868" y="1174044"/>
                  <a:pt x="1571326" y="1159942"/>
                  <a:pt x="1581920" y="1151467"/>
                </a:cubicBezTo>
                <a:cubicBezTo>
                  <a:pt x="1591212" y="1144034"/>
                  <a:pt x="1605143" y="1145500"/>
                  <a:pt x="1615786" y="1140178"/>
                </a:cubicBezTo>
                <a:cubicBezTo>
                  <a:pt x="1627921" y="1134110"/>
                  <a:pt x="1637518" y="1123668"/>
                  <a:pt x="1649653" y="1117600"/>
                </a:cubicBezTo>
                <a:cubicBezTo>
                  <a:pt x="1667778" y="1108538"/>
                  <a:pt x="1687123" y="1102137"/>
                  <a:pt x="1706097" y="1095022"/>
                </a:cubicBezTo>
                <a:cubicBezTo>
                  <a:pt x="1717239" y="1090844"/>
                  <a:pt x="1729321" y="1089055"/>
                  <a:pt x="1739964" y="1083733"/>
                </a:cubicBezTo>
                <a:cubicBezTo>
                  <a:pt x="1752099" y="1077665"/>
                  <a:pt x="1761696" y="1067223"/>
                  <a:pt x="1773831" y="1061155"/>
                </a:cubicBezTo>
                <a:cubicBezTo>
                  <a:pt x="1784474" y="1055834"/>
                  <a:pt x="1796760" y="1054554"/>
                  <a:pt x="1807697" y="1049867"/>
                </a:cubicBezTo>
                <a:cubicBezTo>
                  <a:pt x="1823165" y="1043238"/>
                  <a:pt x="1838242" y="1035638"/>
                  <a:pt x="1852853" y="1027289"/>
                </a:cubicBezTo>
                <a:cubicBezTo>
                  <a:pt x="1864633" y="1020558"/>
                  <a:pt x="1874249" y="1010056"/>
                  <a:pt x="1886720" y="1004711"/>
                </a:cubicBezTo>
                <a:cubicBezTo>
                  <a:pt x="1900980" y="998599"/>
                  <a:pt x="1916730" y="996788"/>
                  <a:pt x="1931875" y="993422"/>
                </a:cubicBezTo>
                <a:cubicBezTo>
                  <a:pt x="1987007" y="981170"/>
                  <a:pt x="1978168" y="987351"/>
                  <a:pt x="2022186" y="970844"/>
                </a:cubicBezTo>
                <a:cubicBezTo>
                  <a:pt x="2067064" y="954015"/>
                  <a:pt x="2098942" y="937545"/>
                  <a:pt x="2146364" y="925689"/>
                </a:cubicBezTo>
                <a:lnTo>
                  <a:pt x="2236675" y="903111"/>
                </a:lnTo>
                <a:cubicBezTo>
                  <a:pt x="2244201" y="891822"/>
                  <a:pt x="2248830" y="877930"/>
                  <a:pt x="2259253" y="869244"/>
                </a:cubicBezTo>
                <a:cubicBezTo>
                  <a:pt x="2272181" y="858471"/>
                  <a:pt x="2289797" y="855016"/>
                  <a:pt x="2304408" y="846667"/>
                </a:cubicBezTo>
                <a:cubicBezTo>
                  <a:pt x="2328725" y="832772"/>
                  <a:pt x="2380244" y="793409"/>
                  <a:pt x="2394720" y="778933"/>
                </a:cubicBezTo>
                <a:cubicBezTo>
                  <a:pt x="2408024" y="765629"/>
                  <a:pt x="2418150" y="749433"/>
                  <a:pt x="2428586" y="733778"/>
                </a:cubicBezTo>
                <a:cubicBezTo>
                  <a:pt x="2484985" y="649179"/>
                  <a:pt x="2442000" y="707483"/>
                  <a:pt x="2485031" y="632178"/>
                </a:cubicBezTo>
                <a:cubicBezTo>
                  <a:pt x="2491762" y="620398"/>
                  <a:pt x="2500082" y="609600"/>
                  <a:pt x="2507608" y="598311"/>
                </a:cubicBezTo>
                <a:cubicBezTo>
                  <a:pt x="2511371" y="575733"/>
                  <a:pt x="2513932" y="552922"/>
                  <a:pt x="2518897" y="530578"/>
                </a:cubicBezTo>
                <a:cubicBezTo>
                  <a:pt x="2521478" y="518962"/>
                  <a:pt x="2527852" y="508380"/>
                  <a:pt x="2530186" y="496711"/>
                </a:cubicBezTo>
                <a:cubicBezTo>
                  <a:pt x="2551503" y="390127"/>
                  <a:pt x="2530454" y="450618"/>
                  <a:pt x="2552764" y="372533"/>
                </a:cubicBezTo>
                <a:cubicBezTo>
                  <a:pt x="2556033" y="361092"/>
                  <a:pt x="2558731" y="349310"/>
                  <a:pt x="2564053" y="338667"/>
                </a:cubicBezTo>
                <a:cubicBezTo>
                  <a:pt x="2570121" y="326532"/>
                  <a:pt x="2581121" y="317198"/>
                  <a:pt x="2586631" y="304800"/>
                </a:cubicBezTo>
                <a:cubicBezTo>
                  <a:pt x="2596297" y="283052"/>
                  <a:pt x="2596007" y="256869"/>
                  <a:pt x="2609208" y="237067"/>
                </a:cubicBezTo>
                <a:lnTo>
                  <a:pt x="2654364" y="169333"/>
                </a:lnTo>
                <a:cubicBezTo>
                  <a:pt x="2675177" y="86081"/>
                  <a:pt x="2652811" y="161669"/>
                  <a:pt x="2688231" y="79022"/>
                </a:cubicBezTo>
                <a:cubicBezTo>
                  <a:pt x="2702003" y="46888"/>
                  <a:pt x="2694980" y="38406"/>
                  <a:pt x="2722097" y="11289"/>
                </a:cubicBezTo>
                <a:cubicBezTo>
                  <a:pt x="2728047" y="5339"/>
                  <a:pt x="2737149" y="3763"/>
                  <a:pt x="2744675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929058" y="2143116"/>
            <a:ext cx="198316" cy="1643074"/>
          </a:xfrm>
          <a:custGeom>
            <a:avLst/>
            <a:gdLst>
              <a:gd name="connsiteX0" fmla="*/ 238543 w 269754"/>
              <a:gd name="connsiteY0" fmla="*/ 0 h 1309511"/>
              <a:gd name="connsiteX1" fmla="*/ 238543 w 269754"/>
              <a:gd name="connsiteY1" fmla="*/ 530578 h 1309511"/>
              <a:gd name="connsiteX2" fmla="*/ 227254 w 269754"/>
              <a:gd name="connsiteY2" fmla="*/ 564444 h 1309511"/>
              <a:gd name="connsiteX3" fmla="*/ 204676 w 269754"/>
              <a:gd name="connsiteY3" fmla="*/ 688622 h 1309511"/>
              <a:gd name="connsiteX4" fmla="*/ 193388 w 269754"/>
              <a:gd name="connsiteY4" fmla="*/ 733778 h 1309511"/>
              <a:gd name="connsiteX5" fmla="*/ 170810 w 269754"/>
              <a:gd name="connsiteY5" fmla="*/ 835378 h 1309511"/>
              <a:gd name="connsiteX6" fmla="*/ 125654 w 269754"/>
              <a:gd name="connsiteY6" fmla="*/ 993422 h 1309511"/>
              <a:gd name="connsiteX7" fmla="*/ 103076 w 269754"/>
              <a:gd name="connsiteY7" fmla="*/ 1038578 h 1309511"/>
              <a:gd name="connsiteX8" fmla="*/ 91788 w 269754"/>
              <a:gd name="connsiteY8" fmla="*/ 1072444 h 1309511"/>
              <a:gd name="connsiteX9" fmla="*/ 69210 w 269754"/>
              <a:gd name="connsiteY9" fmla="*/ 1106311 h 1309511"/>
              <a:gd name="connsiteX10" fmla="*/ 24054 w 269754"/>
              <a:gd name="connsiteY10" fmla="*/ 1207911 h 1309511"/>
              <a:gd name="connsiteX11" fmla="*/ 12765 w 269754"/>
              <a:gd name="connsiteY11" fmla="*/ 1253066 h 1309511"/>
              <a:gd name="connsiteX12" fmla="*/ 1476 w 269754"/>
              <a:gd name="connsiteY12" fmla="*/ 1286933 h 1309511"/>
              <a:gd name="connsiteX13" fmla="*/ 1476 w 269754"/>
              <a:gd name="connsiteY13" fmla="*/ 1309511 h 130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9754" h="1309511">
                <a:moveTo>
                  <a:pt x="238543" y="0"/>
                </a:moveTo>
                <a:cubicBezTo>
                  <a:pt x="269754" y="218475"/>
                  <a:pt x="258257" y="106739"/>
                  <a:pt x="238543" y="530578"/>
                </a:cubicBezTo>
                <a:cubicBezTo>
                  <a:pt x="237990" y="542464"/>
                  <a:pt x="231017" y="553155"/>
                  <a:pt x="227254" y="564444"/>
                </a:cubicBezTo>
                <a:cubicBezTo>
                  <a:pt x="219082" y="613474"/>
                  <a:pt x="215197" y="641277"/>
                  <a:pt x="204676" y="688622"/>
                </a:cubicBezTo>
                <a:cubicBezTo>
                  <a:pt x="201310" y="703768"/>
                  <a:pt x="196877" y="718660"/>
                  <a:pt x="193388" y="733778"/>
                </a:cubicBezTo>
                <a:cubicBezTo>
                  <a:pt x="185587" y="767582"/>
                  <a:pt x="178611" y="801574"/>
                  <a:pt x="170810" y="835378"/>
                </a:cubicBezTo>
                <a:cubicBezTo>
                  <a:pt x="159783" y="883161"/>
                  <a:pt x="139188" y="955528"/>
                  <a:pt x="125654" y="993422"/>
                </a:cubicBezTo>
                <a:cubicBezTo>
                  <a:pt x="119994" y="1009270"/>
                  <a:pt x="109705" y="1023110"/>
                  <a:pt x="103076" y="1038578"/>
                </a:cubicBezTo>
                <a:cubicBezTo>
                  <a:pt x="98389" y="1049515"/>
                  <a:pt x="97109" y="1061801"/>
                  <a:pt x="91788" y="1072444"/>
                </a:cubicBezTo>
                <a:cubicBezTo>
                  <a:pt x="85720" y="1084579"/>
                  <a:pt x="74720" y="1093913"/>
                  <a:pt x="69210" y="1106311"/>
                </a:cubicBezTo>
                <a:cubicBezTo>
                  <a:pt x="15473" y="1227218"/>
                  <a:pt x="75151" y="1131266"/>
                  <a:pt x="24054" y="1207911"/>
                </a:cubicBezTo>
                <a:cubicBezTo>
                  <a:pt x="20291" y="1222963"/>
                  <a:pt x="17027" y="1238148"/>
                  <a:pt x="12765" y="1253066"/>
                </a:cubicBezTo>
                <a:cubicBezTo>
                  <a:pt x="9496" y="1264508"/>
                  <a:pt x="3810" y="1275264"/>
                  <a:pt x="1476" y="1286933"/>
                </a:cubicBezTo>
                <a:cubicBezTo>
                  <a:pt x="0" y="1294313"/>
                  <a:pt x="1476" y="1301985"/>
                  <a:pt x="1476" y="13095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43438" y="1142984"/>
            <a:ext cx="242889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HYPOTHALAMUS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43438" y="2285992"/>
            <a:ext cx="2428892" cy="36933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POST-HYPOPHYSE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>
          <a:xfrm>
            <a:off x="4429124" y="2643182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4143372" y="2823629"/>
            <a:ext cx="142876" cy="1428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en angle 11"/>
          <p:cNvCxnSpPr/>
          <p:nvPr/>
        </p:nvCxnSpPr>
        <p:spPr>
          <a:xfrm rot="16200000" flipH="1">
            <a:off x="4393405" y="3036091"/>
            <a:ext cx="1643074" cy="128588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5400000">
            <a:off x="2656315" y="3058669"/>
            <a:ext cx="1571636" cy="150019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42976" y="4643446"/>
            <a:ext cx="3357586" cy="20108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fr-FR" b="1" dirty="0" smtClean="0">
                <a:solidFill>
                  <a:srgbClr val="0070C0"/>
                </a:solidFill>
              </a:rPr>
              <a:t>ADH ou VASOPRESSINE</a:t>
            </a:r>
          </a:p>
          <a:p>
            <a:pPr marL="365760" lvl="0" indent="-256032" algn="ctr">
              <a:spcBef>
                <a:spcPts val="400"/>
              </a:spcBef>
              <a:buClr>
                <a:srgbClr val="4F81BD"/>
              </a:buClr>
              <a:buSzPct val="68000"/>
            </a:pPr>
            <a:endParaRPr lang="fr-FR" dirty="0" smtClean="0"/>
          </a:p>
          <a:p>
            <a:pPr marL="365760" lvl="0" indent="-256032" algn="ctr">
              <a:spcBef>
                <a:spcPts val="400"/>
              </a:spcBef>
              <a:buClr>
                <a:srgbClr val="4F81BD"/>
              </a:buClr>
              <a:buSzPct val="68000"/>
            </a:pPr>
            <a:endParaRPr lang="fr-FR" dirty="0" smtClean="0"/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fr-FR" dirty="0" smtClean="0"/>
              <a:t>           - Antidiurétique  </a:t>
            </a: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fr-FR" dirty="0" smtClean="0"/>
              <a:t>           - </a:t>
            </a:r>
            <a:r>
              <a:rPr lang="fr-FR" dirty="0" err="1" smtClean="0"/>
              <a:t>Vasopressive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</a:pPr>
            <a:endParaRPr lang="fr-FR" b="1" dirty="0" smtClean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818" y="4500570"/>
            <a:ext cx="2324675" cy="175432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OCYTICINE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pPr algn="ctr"/>
            <a:r>
              <a:rPr lang="fr-FR" dirty="0" smtClean="0"/>
              <a:t>contractions utérines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6429388" y="4978058"/>
            <a:ext cx="214314" cy="5715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e bas 25"/>
          <p:cNvSpPr/>
          <p:nvPr/>
        </p:nvSpPr>
        <p:spPr>
          <a:xfrm>
            <a:off x="2643174" y="5000636"/>
            <a:ext cx="214314" cy="57150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22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69868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B. HORMONES SEXUELLES STEROIDIENNE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57200" y="1000108"/>
            <a:ext cx="4040188" cy="4385949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LES ANDROGENES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Sécrétion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Transport: SHBP</a:t>
            </a:r>
          </a:p>
          <a:p>
            <a:pPr lvl="1"/>
            <a:r>
              <a:rPr lang="fr-FR" dirty="0" smtClean="0">
                <a:solidFill>
                  <a:schemeClr val="tx2"/>
                </a:solidFill>
              </a:rPr>
              <a:t>métabolisme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857232"/>
            <a:ext cx="3500461" cy="585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33718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ANDROGENES</a:t>
            </a:r>
            <a:endParaRPr lang="fr-FR" sz="24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356130" cy="76200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Évolution de la </a:t>
            </a:r>
            <a:r>
              <a:rPr lang="fr-FR" dirty="0" err="1" smtClean="0"/>
              <a:t>secretion</a:t>
            </a:r>
            <a:r>
              <a:rPr lang="fr-FR" dirty="0" smtClean="0"/>
              <a:t> de </a:t>
            </a:r>
          </a:p>
          <a:p>
            <a:r>
              <a:rPr lang="fr-FR" dirty="0" smtClean="0"/>
              <a:t>La testostérone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5056540"/>
          </a:xfrm>
        </p:spPr>
        <p:txBody>
          <a:bodyPr>
            <a:normAutofit/>
          </a:bodyPr>
          <a:lstStyle/>
          <a:p>
            <a:r>
              <a:rPr lang="fr-FR" dirty="0" smtClean="0"/>
              <a:t>action</a:t>
            </a:r>
          </a:p>
          <a:p>
            <a:pPr lvl="1"/>
            <a:r>
              <a:rPr lang="fr-FR" dirty="0" smtClean="0"/>
              <a:t>la différenciation sexuelle de l'embryon</a:t>
            </a:r>
          </a:p>
          <a:p>
            <a:pPr lvl="1"/>
            <a:r>
              <a:rPr lang="fr-FR" dirty="0" smtClean="0"/>
              <a:t>la puberté </a:t>
            </a:r>
          </a:p>
          <a:p>
            <a:pPr lvl="1"/>
            <a:r>
              <a:rPr lang="fr-FR" dirty="0" smtClean="0"/>
              <a:t>Au cours de la vie </a:t>
            </a:r>
          </a:p>
          <a:p>
            <a:pPr lvl="2"/>
            <a:r>
              <a:rPr lang="fr-FR" dirty="0" smtClean="0"/>
              <a:t>Anabolisme</a:t>
            </a:r>
          </a:p>
          <a:p>
            <a:pPr lvl="2"/>
            <a:r>
              <a:rPr lang="fr-FR" dirty="0" smtClean="0"/>
              <a:t>Os</a:t>
            </a:r>
          </a:p>
          <a:p>
            <a:pPr lvl="2"/>
            <a:r>
              <a:rPr lang="fr-FR" dirty="0" smtClean="0"/>
              <a:t>croissance</a:t>
            </a:r>
          </a:p>
          <a:p>
            <a:r>
              <a:rPr lang="fr-FR" b="1" dirty="0" smtClean="0"/>
              <a:t>Dissociation des effets sexuels et généraux </a:t>
            </a:r>
          </a:p>
          <a:p>
            <a:pPr lvl="1"/>
            <a:r>
              <a:rPr lang="fr-FR" dirty="0" smtClean="0"/>
              <a:t> type sexuels et des effets de type anabolisant protéique.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1" y="1285860"/>
            <a:ext cx="4357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369868"/>
          </a:xfrm>
        </p:spPr>
        <p:txBody>
          <a:bodyPr>
            <a:normAutofit fontScale="90000"/>
          </a:bodyPr>
          <a:lstStyle/>
          <a:p>
            <a:r>
              <a:rPr lang="fr-FR" sz="2400" dirty="0" smtClean="0"/>
              <a:t>LES ANDROGENES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2"/>
          </p:nvPr>
        </p:nvSpPr>
        <p:spPr>
          <a:xfrm>
            <a:off x="457200" y="857232"/>
            <a:ext cx="4040188" cy="571504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Utilisation</a:t>
            </a:r>
          </a:p>
          <a:p>
            <a:pPr lvl="1"/>
            <a:r>
              <a:rPr lang="fr-FR" i="1" dirty="0" smtClean="0"/>
              <a:t>Indications sexuelles </a:t>
            </a:r>
            <a:r>
              <a:rPr lang="fr-FR" dirty="0" smtClean="0"/>
              <a:t>hypogonadisme</a:t>
            </a:r>
          </a:p>
          <a:p>
            <a:pPr lvl="1"/>
            <a:endParaRPr lang="fr-FR" dirty="0" smtClean="0"/>
          </a:p>
          <a:p>
            <a:pPr lvl="1"/>
            <a:r>
              <a:rPr lang="fr-FR" i="1" dirty="0" smtClean="0"/>
              <a:t>Indications anabolisantes et hématopoïétiques :</a:t>
            </a:r>
          </a:p>
          <a:p>
            <a:pPr lvl="2"/>
            <a:r>
              <a:rPr lang="fr-FR" dirty="0" err="1" smtClean="0"/>
              <a:t>Noréthandrolone</a:t>
            </a:r>
            <a:r>
              <a:rPr lang="fr-FR" dirty="0" smtClean="0"/>
              <a:t> </a:t>
            </a:r>
            <a:endParaRPr lang="fr-FR" sz="1400" dirty="0" smtClean="0"/>
          </a:p>
          <a:p>
            <a:r>
              <a:rPr lang="fr-FR" dirty="0" smtClean="0"/>
              <a:t> </a:t>
            </a:r>
            <a:r>
              <a:rPr lang="fr-FR" sz="2000" dirty="0" smtClean="0"/>
              <a:t>1.4 Contre-indications </a:t>
            </a:r>
          </a:p>
          <a:p>
            <a:pPr lvl="1"/>
            <a:r>
              <a:rPr lang="fr-FR" sz="1600" dirty="0" smtClean="0"/>
              <a:t>chez l'enfant et chez la femme enceinte. </a:t>
            </a:r>
          </a:p>
          <a:p>
            <a:pPr lvl="1"/>
            <a:r>
              <a:rPr lang="fr-FR" sz="1600" dirty="0" smtClean="0"/>
              <a:t>chez la femme entraîne des signes de masculinisation. </a:t>
            </a:r>
          </a:p>
          <a:p>
            <a:pPr lvl="1"/>
            <a:r>
              <a:rPr lang="fr-FR" sz="1600" dirty="0" smtClean="0"/>
              <a:t>Chez l'homme, ils sont contre-indiqués en cas de :</a:t>
            </a:r>
          </a:p>
          <a:p>
            <a:pPr lvl="1"/>
            <a:r>
              <a:rPr lang="fr-FR" sz="1600" dirty="0" smtClean="0"/>
              <a:t>cancer de la prostate.</a:t>
            </a:r>
          </a:p>
          <a:p>
            <a:pPr lvl="1"/>
            <a:r>
              <a:rPr lang="fr-FR" sz="1600" dirty="0" smtClean="0"/>
              <a:t>lorsque l'hématocrite est supérieur à 52%. </a:t>
            </a:r>
          </a:p>
          <a:p>
            <a:pPr lvl="1"/>
            <a:r>
              <a:rPr lang="fr-FR" sz="1600" dirty="0" smtClean="0"/>
              <a:t>Cancer du sein chez l’homme.</a:t>
            </a:r>
          </a:p>
          <a:p>
            <a:pPr lvl="1"/>
            <a:r>
              <a:rPr lang="fr-FR" sz="1600" dirty="0" smtClean="0"/>
              <a:t>Insuffisance hépatique et cardiaque.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04177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1.5 Effets indésirables         </a:t>
            </a:r>
          </a:p>
          <a:p>
            <a:pPr lvl="1"/>
            <a:r>
              <a:rPr lang="fr-FR" b="1" dirty="0" smtClean="0"/>
              <a:t> en thérapie :</a:t>
            </a:r>
          </a:p>
          <a:p>
            <a:pPr lvl="2"/>
            <a:r>
              <a:rPr lang="fr-FR" dirty="0" smtClean="0"/>
              <a:t>Virilisation chez la femme.</a:t>
            </a:r>
            <a:endParaRPr lang="fr-FR" b="1" dirty="0" smtClean="0"/>
          </a:p>
          <a:p>
            <a:pPr lvl="2"/>
            <a:r>
              <a:rPr lang="fr-FR" dirty="0" smtClean="0"/>
              <a:t>Arrêt de la croissance</a:t>
            </a:r>
            <a:endParaRPr lang="fr-FR" b="1" dirty="0" smtClean="0"/>
          </a:p>
          <a:p>
            <a:pPr lvl="2"/>
            <a:r>
              <a:rPr lang="fr-FR" dirty="0" smtClean="0"/>
              <a:t>Hépatite </a:t>
            </a:r>
            <a:r>
              <a:rPr lang="fr-FR" dirty="0" err="1" smtClean="0"/>
              <a:t>cholestasique</a:t>
            </a:r>
            <a:r>
              <a:rPr lang="fr-FR" dirty="0" smtClean="0"/>
              <a:t>.</a:t>
            </a:r>
            <a:r>
              <a:rPr lang="fr-FR" b="1" dirty="0" smtClean="0"/>
              <a:t>                   </a:t>
            </a:r>
          </a:p>
          <a:p>
            <a:pPr lvl="1"/>
            <a:r>
              <a:rPr lang="fr-FR" dirty="0" smtClean="0"/>
              <a:t>Dopage</a:t>
            </a:r>
          </a:p>
          <a:p>
            <a:pPr lvl="2"/>
            <a:r>
              <a:rPr lang="fr-FR" dirty="0" smtClean="0"/>
              <a:t>HTA, AVC, cardiaque, hépatique...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fr-FR" dirty="0" smtClean="0"/>
              <a:t>Diminution de la production de testostérone</a:t>
            </a:r>
          </a:p>
          <a:p>
            <a:pPr marL="880110" lvl="1" indent="-514350">
              <a:buFont typeface="+mj-lt"/>
              <a:buAutoNum type="alphaLcParenR"/>
            </a:pPr>
            <a:r>
              <a:rPr lang="fr-FR" dirty="0" smtClean="0"/>
              <a:t>GNRH</a:t>
            </a:r>
          </a:p>
          <a:p>
            <a:pPr marL="880110" lvl="1" indent="-514350">
              <a:buFont typeface="+mj-lt"/>
              <a:buAutoNum type="alphaLcParenR"/>
            </a:pPr>
            <a:r>
              <a:rPr lang="fr-FR" dirty="0" err="1" smtClean="0"/>
              <a:t>kétoconazol</a:t>
            </a:r>
            <a:endParaRPr lang="fr-FR" dirty="0" smtClean="0"/>
          </a:p>
          <a:p>
            <a:pPr marL="624078" lvl="0" indent="-514350">
              <a:buFont typeface="+mj-lt"/>
              <a:buAutoNum type="arabicPeriod"/>
            </a:pPr>
            <a:r>
              <a:rPr lang="fr-FR" dirty="0" smtClean="0"/>
              <a:t>Inhibition de la 5-alpha-réductase (type 2)</a:t>
            </a:r>
          </a:p>
          <a:p>
            <a:pPr marL="880110" lvl="1" indent="-514350">
              <a:buFont typeface="+mj-lt"/>
              <a:buAutoNum type="alphaLcParenR"/>
            </a:pPr>
            <a:r>
              <a:rPr lang="fr-FR" dirty="0" smtClean="0"/>
              <a:t>Pour traitement de HBP</a:t>
            </a:r>
          </a:p>
          <a:p>
            <a:pPr lvl="2"/>
            <a:r>
              <a:rPr lang="fr-FR" b="1" dirty="0" smtClean="0"/>
              <a:t> </a:t>
            </a:r>
            <a:r>
              <a:rPr lang="fr-FR" sz="2200" dirty="0" err="1" smtClean="0"/>
              <a:t>Finastéride</a:t>
            </a:r>
            <a:r>
              <a:rPr lang="fr-FR" sz="2200" dirty="0" smtClean="0"/>
              <a:t>: CHIBRO-PROSCAR* Cp 5 mg </a:t>
            </a:r>
          </a:p>
          <a:p>
            <a:pPr lvl="2"/>
            <a:r>
              <a:rPr lang="fr-FR" sz="2200" dirty="0" err="1" smtClean="0"/>
              <a:t>Dutastéride</a:t>
            </a:r>
            <a:r>
              <a:rPr lang="fr-FR" sz="1800" dirty="0" smtClean="0"/>
              <a:t> : AVODART*, Capsules molles </a:t>
            </a:r>
          </a:p>
          <a:p>
            <a:pPr lvl="1"/>
            <a:r>
              <a:rPr lang="fr-FR" sz="2400" dirty="0" smtClean="0"/>
              <a:t>traitement de l'alopécie masculine</a:t>
            </a:r>
            <a:endParaRPr lang="fr-FR" sz="2200" dirty="0" smtClean="0"/>
          </a:p>
          <a:p>
            <a:pPr lvl="2"/>
            <a:r>
              <a:rPr lang="fr-FR" sz="2200" dirty="0" err="1" smtClean="0"/>
              <a:t>Finastéride</a:t>
            </a:r>
            <a:r>
              <a:rPr lang="fr-FR" sz="2200" dirty="0" smtClean="0"/>
              <a:t> : PROPECIA* Cp 1mg </a:t>
            </a:r>
          </a:p>
          <a:p>
            <a:pPr lvl="2">
              <a:buNone/>
            </a:pPr>
            <a:endParaRPr lang="fr-FR" sz="1800" dirty="0" smtClean="0"/>
          </a:p>
          <a:p>
            <a:pPr marL="624078" indent="-514350">
              <a:buFont typeface="+mj-lt"/>
              <a:buAutoNum type="arabicPeriod"/>
            </a:pPr>
            <a:r>
              <a:rPr lang="fr-FR" dirty="0" smtClean="0"/>
              <a:t>Diminution des effets de la testostérone </a:t>
            </a:r>
          </a:p>
          <a:p>
            <a:pPr marL="624078" lvl="0" indent="-514350">
              <a:buFont typeface="+mj-lt"/>
              <a:buAutoNum type="arabicPeriod"/>
            </a:pPr>
            <a:endParaRPr lang="fr-FR" b="1" dirty="0" smtClean="0"/>
          </a:p>
          <a:p>
            <a:pPr marL="624078" indent="-51435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/>
              <a:t>LES ANT-ANDROGENES</a:t>
            </a:r>
            <a:endParaRPr lang="fr-F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/>
          <a:lstStyle/>
          <a:p>
            <a:r>
              <a:rPr lang="fr-FR" dirty="0" err="1" smtClean="0"/>
              <a:t>Cyprotérone</a:t>
            </a:r>
            <a:r>
              <a:rPr lang="fr-FR" dirty="0" smtClean="0"/>
              <a:t>: progestatif</a:t>
            </a:r>
          </a:p>
          <a:p>
            <a:r>
              <a:rPr lang="fr-FR" dirty="0" err="1" smtClean="0"/>
              <a:t>Flutamide</a:t>
            </a:r>
            <a:r>
              <a:rPr lang="fr-FR" dirty="0" smtClean="0"/>
              <a:t> : non stéroïdien</a:t>
            </a:r>
          </a:p>
          <a:p>
            <a:endParaRPr lang="fr-FR" dirty="0" smtClean="0"/>
          </a:p>
          <a:p>
            <a:r>
              <a:rPr lang="fr-FR" dirty="0" smtClean="0"/>
              <a:t> traitement du cancer de la prostate</a:t>
            </a:r>
          </a:p>
          <a:p>
            <a:r>
              <a:rPr lang="fr-FR" dirty="0" smtClean="0"/>
              <a:t>Effet indésirable : hépatites</a:t>
            </a:r>
          </a:p>
          <a:p>
            <a:r>
              <a:rPr lang="fr-FR" dirty="0" smtClean="0"/>
              <a:t>Contre-indication : femme enceinte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66" cy="500066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>3. Diminution des effets de la testostérone 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VI. AXE HYPOTALAMO-HYPOPHYSO-THYROIDIEN</a:t>
            </a:r>
            <a:endParaRPr lang="fr-FR" sz="24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TRH: diagnostic</a:t>
            </a:r>
          </a:p>
          <a:p>
            <a:endParaRPr lang="fr-FR" dirty="0" smtClean="0"/>
          </a:p>
          <a:p>
            <a:r>
              <a:rPr lang="fr-FR" dirty="0" smtClean="0"/>
              <a:t>TSH: diagnostic</a:t>
            </a:r>
            <a:endParaRPr lang="fr-FR" dirty="0"/>
          </a:p>
        </p:txBody>
      </p:sp>
      <p:pic>
        <p:nvPicPr>
          <p:cNvPr id="13" name="Espace réservé du contenu 12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44625"/>
            <a:ext cx="3429024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Synthèse des hormones thyroïdienne 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VI. AXE HYPOTALAMO-HYPOPHYSO-THYROIDIEN</a:t>
            </a:r>
            <a:endParaRPr lang="fr-FR" sz="2400" dirty="0"/>
          </a:p>
        </p:txBody>
      </p:sp>
      <p:pic>
        <p:nvPicPr>
          <p:cNvPr id="11" name="Imag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21523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VI. AXE HYPOTALAMO-HYPOPHYSO-THYROIDIEN</a:t>
            </a:r>
            <a:endParaRPr lang="fr-F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387302" cy="433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400" dirty="0" smtClean="0"/>
              <a:t>hormones thyroïdienne: cinétique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142984"/>
            <a:ext cx="6072230" cy="509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00316" y="142852"/>
            <a:ext cx="5514956" cy="65403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HORMONES POST-HYPOPHYSAIRE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571472" y="1000108"/>
            <a:ext cx="31432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b="1" dirty="0" smtClean="0">
                <a:solidFill>
                  <a:prstClr val="black"/>
                </a:solidFill>
              </a:rPr>
              <a:t>Structure: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14678" y="2214554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Cys</a:t>
            </a:r>
            <a:r>
              <a:rPr lang="fr-FR" sz="1600" dirty="0" smtClean="0"/>
              <a:t>   Tyr   Ile   </a:t>
            </a:r>
            <a:r>
              <a:rPr lang="fr-FR" sz="1600" dirty="0" err="1" smtClean="0"/>
              <a:t>Gln</a:t>
            </a:r>
            <a:r>
              <a:rPr lang="fr-FR" sz="1600" dirty="0" smtClean="0"/>
              <a:t>   </a:t>
            </a:r>
            <a:r>
              <a:rPr lang="fr-FR" sz="1600" dirty="0" err="1" smtClean="0"/>
              <a:t>Asn</a:t>
            </a:r>
            <a:r>
              <a:rPr lang="fr-FR" sz="1600" dirty="0" smtClean="0"/>
              <a:t>   </a:t>
            </a:r>
            <a:r>
              <a:rPr lang="fr-FR" sz="1600" dirty="0" err="1" smtClean="0"/>
              <a:t>Cys</a:t>
            </a:r>
            <a:r>
              <a:rPr lang="fr-FR" sz="1600" dirty="0" smtClean="0"/>
              <a:t>   Pro    Leu   </a:t>
            </a:r>
            <a:r>
              <a:rPr lang="fr-FR" sz="1600" dirty="0" err="1" smtClean="0"/>
              <a:t>Gly</a:t>
            </a:r>
            <a:r>
              <a:rPr lang="fr-FR" sz="1600" dirty="0" smtClean="0"/>
              <a:t>  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3571868" y="3071810"/>
            <a:ext cx="228601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969294" y="2571744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822714" y="2876132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3286116" y="2872489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3428992" y="2571744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3286116" y="4286256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Cys</a:t>
            </a:r>
            <a:r>
              <a:rPr lang="fr-FR" sz="1600" dirty="0" smtClean="0"/>
              <a:t>   Tyr   </a:t>
            </a:r>
            <a:r>
              <a:rPr lang="fr-FR" sz="1600" dirty="0" err="1" smtClean="0"/>
              <a:t>Phe</a:t>
            </a:r>
            <a:r>
              <a:rPr lang="fr-FR" sz="1600" dirty="0" smtClean="0"/>
              <a:t>   </a:t>
            </a:r>
            <a:r>
              <a:rPr lang="fr-FR" sz="1600" dirty="0" err="1" smtClean="0"/>
              <a:t>Gln</a:t>
            </a:r>
            <a:r>
              <a:rPr lang="fr-FR" sz="1600" dirty="0" smtClean="0"/>
              <a:t>   </a:t>
            </a:r>
            <a:r>
              <a:rPr lang="fr-FR" sz="1600" dirty="0" err="1" smtClean="0"/>
              <a:t>Asn</a:t>
            </a:r>
            <a:r>
              <a:rPr lang="fr-FR" sz="1600" dirty="0" smtClean="0"/>
              <a:t>   </a:t>
            </a:r>
            <a:r>
              <a:rPr lang="fr-FR" sz="1600" dirty="0" err="1" smtClean="0"/>
              <a:t>Cys</a:t>
            </a:r>
            <a:r>
              <a:rPr lang="fr-FR" sz="1600" dirty="0" smtClean="0"/>
              <a:t>   Pro    </a:t>
            </a:r>
            <a:r>
              <a:rPr lang="fr-FR" sz="1600" dirty="0" err="1" smtClean="0"/>
              <a:t>Arg</a:t>
            </a:r>
            <a:r>
              <a:rPr lang="fr-FR" sz="1600" dirty="0" smtClean="0"/>
              <a:t>   </a:t>
            </a:r>
            <a:r>
              <a:rPr lang="fr-FR" sz="1600" dirty="0" err="1" smtClean="0"/>
              <a:t>Gly</a:t>
            </a:r>
            <a:r>
              <a:rPr lang="fr-FR" sz="1600" dirty="0" smtClean="0"/>
              <a:t>  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3643306" y="5143512"/>
            <a:ext cx="2286016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6040732" y="4643446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5894152" y="4947834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3357554" y="4944191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</a:rPr>
              <a:t>S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3500430" y="4643446"/>
            <a:ext cx="45719" cy="35719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1000100" y="2285992"/>
            <a:ext cx="1706108" cy="400110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prstClr val="black"/>
                </a:solidFill>
              </a:rPr>
              <a:t>OCYTOCINE</a:t>
            </a:r>
            <a:endParaRPr lang="fr-FR" sz="2000" dirty="0"/>
          </a:p>
        </p:txBody>
      </p:sp>
      <p:sp>
        <p:nvSpPr>
          <p:cNvPr id="40" name="Rectangle 39"/>
          <p:cNvSpPr/>
          <p:nvPr/>
        </p:nvSpPr>
        <p:spPr>
          <a:xfrm>
            <a:off x="1071538" y="4457650"/>
            <a:ext cx="1571636" cy="40011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prstClr val="black"/>
                </a:solidFill>
              </a:rPr>
              <a:t>ADH</a:t>
            </a:r>
            <a:endParaRPr lang="fr-FR" sz="2000" dirty="0"/>
          </a:p>
        </p:txBody>
      </p:sp>
      <p:sp>
        <p:nvSpPr>
          <p:cNvPr id="42" name="Ellipse 41"/>
          <p:cNvSpPr/>
          <p:nvPr/>
        </p:nvSpPr>
        <p:spPr>
          <a:xfrm>
            <a:off x="4143372" y="2143116"/>
            <a:ext cx="428628" cy="4286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6643702" y="2143116"/>
            <a:ext cx="428628" cy="4286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6858016" y="4286256"/>
            <a:ext cx="428628" cy="4286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/>
          <p:cNvSpPr/>
          <p:nvPr/>
        </p:nvSpPr>
        <p:spPr>
          <a:xfrm>
            <a:off x="4286248" y="4214818"/>
            <a:ext cx="428628" cy="42862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>hormones thyroïdienne: action</a:t>
            </a:r>
            <a:endParaRPr lang="fr-F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 </a:t>
            </a:r>
            <a:r>
              <a:rPr lang="fr-FR" sz="2000" dirty="0" smtClean="0"/>
              <a:t>traitement de l'hypothyroïdie de l'adulte ou de l'enfant.  </a:t>
            </a:r>
          </a:p>
          <a:p>
            <a:pPr lvl="0"/>
            <a:endParaRPr lang="fr-FR" sz="2000" dirty="0" smtClean="0"/>
          </a:p>
          <a:p>
            <a:pPr lvl="0"/>
            <a:r>
              <a:rPr lang="fr-FR" sz="2000" dirty="0" smtClean="0"/>
              <a:t>nodules thyroïdiens ou de cancer de la thyroïde. </a:t>
            </a:r>
          </a:p>
          <a:p>
            <a:pPr lvl="0"/>
            <a:endParaRPr lang="fr-FR" sz="2000" dirty="0" smtClean="0"/>
          </a:p>
          <a:p>
            <a:pPr lvl="0"/>
            <a:r>
              <a:rPr lang="fr-FR" sz="2000" dirty="0" smtClean="0"/>
              <a:t>en association avec les antithyroïdiens de synthèse dans la maladie de Basedow, pour freiner la sécrétion de TSH. </a:t>
            </a:r>
          </a:p>
          <a:p>
            <a:pPr lvl="0"/>
            <a:endParaRPr lang="fr-FR" sz="2000" dirty="0" smtClean="0"/>
          </a:p>
          <a:p>
            <a:pPr lvl="1"/>
            <a:r>
              <a:rPr lang="fr-FR" dirty="0" err="1" smtClean="0"/>
              <a:t>Lévothyroxine</a:t>
            </a:r>
            <a:r>
              <a:rPr lang="fr-FR" dirty="0" smtClean="0"/>
              <a:t> L-T4 :LÉVOTHYROX* Cp 25, 50, 75, 100, 150 microgrammes </a:t>
            </a:r>
          </a:p>
          <a:p>
            <a:pPr lvl="1"/>
            <a:r>
              <a:rPr lang="fr-FR" dirty="0" err="1" smtClean="0"/>
              <a:t>Liothyronine</a:t>
            </a:r>
            <a:r>
              <a:rPr lang="fr-FR" dirty="0" smtClean="0"/>
              <a:t> L-T3  : CYNOMEL* Cp 25 microgrammes </a:t>
            </a:r>
          </a:p>
          <a:p>
            <a:pPr lvl="1"/>
            <a:r>
              <a:rPr lang="fr-FR" dirty="0" err="1" smtClean="0"/>
              <a:t>Lévothyroxine</a:t>
            </a:r>
            <a:r>
              <a:rPr lang="fr-FR" dirty="0" smtClean="0"/>
              <a:t> L-T4 +</a:t>
            </a:r>
            <a:r>
              <a:rPr lang="fr-FR" dirty="0" err="1" smtClean="0"/>
              <a:t>Liothyronine</a:t>
            </a:r>
            <a:r>
              <a:rPr lang="fr-FR" dirty="0" smtClean="0"/>
              <a:t> L-T3 :EUTHYRAL* Cp 100 microgrammes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hormones thyroïdienne: indication</a:t>
            </a:r>
            <a:endParaRPr lang="fr-FR" sz="2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864307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Contre-indication</a:t>
            </a:r>
            <a:r>
              <a:rPr lang="fr-FR" b="1" dirty="0" smtClean="0"/>
              <a:t> :</a:t>
            </a:r>
          </a:p>
          <a:p>
            <a:pPr lvl="1"/>
            <a:r>
              <a:rPr lang="fr-FR" dirty="0" smtClean="0"/>
              <a:t>Hyperthyroïdie</a:t>
            </a:r>
          </a:p>
          <a:p>
            <a:pPr lvl="1"/>
            <a:r>
              <a:rPr lang="fr-FR" dirty="0" smtClean="0"/>
              <a:t>Insuffisance coronaire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 Interaction médicamenteuse</a:t>
            </a:r>
            <a:r>
              <a:rPr lang="fr-FR" b="1" dirty="0" smtClean="0"/>
              <a:t> :</a:t>
            </a:r>
          </a:p>
          <a:p>
            <a:pPr lvl="1"/>
            <a:r>
              <a:rPr lang="fr-FR" dirty="0" smtClean="0"/>
              <a:t>La thyroxine renforce l’effet de des AVK et les antidépresseurs tricycliques.</a:t>
            </a:r>
          </a:p>
          <a:p>
            <a:pPr lvl="1"/>
            <a:r>
              <a:rPr lang="fr-FR" dirty="0" smtClean="0"/>
              <a:t>Les inducteurs enzymatiques réduisent  la biodisponibilité de la T4, T3.</a:t>
            </a:r>
          </a:p>
          <a:p>
            <a:pPr lvl="1"/>
            <a:r>
              <a:rPr lang="fr-FR" dirty="0" smtClean="0"/>
              <a:t>Un contrôle de la glycémie et ajustement de la dose de l’hypoglycémiant s’impose chez le diabétique.</a:t>
            </a:r>
          </a:p>
          <a:p>
            <a:pPr lvl="1"/>
            <a:r>
              <a:rPr lang="fr-FR" dirty="0" smtClean="0"/>
              <a:t>Les adsorbants pris au même temps avec la T4, réduisent la biodisponibilité de celle-ci</a:t>
            </a:r>
          </a:p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chemeClr val="tx2"/>
                </a:solidFill>
              </a:rPr>
              <a:t>Effets indésirables </a:t>
            </a:r>
          </a:p>
          <a:p>
            <a:pPr lvl="1"/>
            <a:r>
              <a:rPr lang="fr-FR" dirty="0" smtClean="0"/>
              <a:t>Aggravation d’une cardiopathies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hormones thyroïdienne</a:t>
            </a:r>
            <a:endParaRPr lang="fr-F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2700" dirty="0" smtClean="0"/>
              <a:t>MODIFICATEURS DU METABOLISME DES HORMONES THYROIDIENNE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00174"/>
            <a:ext cx="24193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00174"/>
            <a:ext cx="540068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Hyperthyroïdies: basedow, nodules</a:t>
            </a:r>
          </a:p>
          <a:p>
            <a:r>
              <a:rPr lang="fr-FR" b="1" dirty="0" smtClean="0"/>
              <a:t>Contre indication</a:t>
            </a:r>
          </a:p>
          <a:p>
            <a:pPr lvl="1"/>
            <a:r>
              <a:rPr lang="fr-FR" dirty="0" smtClean="0"/>
              <a:t>Cancer  thyroïdien (car ils stimulent la sécrétion de la TSH)</a:t>
            </a:r>
          </a:p>
          <a:p>
            <a:pPr lvl="1"/>
            <a:r>
              <a:rPr lang="fr-FR" dirty="0" smtClean="0"/>
              <a:t>Grossesse et allaitement : usage délicat</a:t>
            </a:r>
          </a:p>
          <a:p>
            <a:r>
              <a:rPr lang="fr-FR" b="1" dirty="0" smtClean="0"/>
              <a:t>Effets indésirables </a:t>
            </a:r>
          </a:p>
          <a:p>
            <a:pPr lvl="1"/>
            <a:r>
              <a:rPr lang="fr-FR" dirty="0" smtClean="0"/>
              <a:t>rechute de l'hyperthyroïdie.</a:t>
            </a:r>
          </a:p>
          <a:p>
            <a:pPr lvl="0"/>
            <a:r>
              <a:rPr lang="fr-FR" dirty="0" smtClean="0"/>
              <a:t>L'effet indésirable le plus grave est l'agranulocytose</a:t>
            </a:r>
          </a:p>
          <a:p>
            <a:pPr lvl="0"/>
            <a:r>
              <a:rPr lang="fr-FR" dirty="0" smtClean="0"/>
              <a:t>les éruptions, les arthralgies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Indication </a:t>
            </a:r>
            <a:endParaRPr lang="fr-FR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Iodures</a:t>
            </a:r>
          </a:p>
          <a:p>
            <a:endParaRPr lang="fr-FR" dirty="0" smtClean="0"/>
          </a:p>
          <a:p>
            <a:r>
              <a:rPr lang="fr-FR" dirty="0" smtClean="0"/>
              <a:t>Iode radioactif 123, 131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Utilisation de l’iode</a:t>
            </a:r>
            <a:endParaRPr lang="fr-F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VII. MEDICAMENTS DU METABOLISME PHOSPHOCALCIQUE : CALCITONINE, VITAMINE D  ET BISPHOSPHONATES</a:t>
            </a:r>
            <a:endParaRPr lang="fr-F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00990" cy="474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4721431"/>
          </a:xfrm>
        </p:spPr>
        <p:txBody>
          <a:bodyPr>
            <a:normAutofit/>
          </a:bodyPr>
          <a:lstStyle/>
          <a:p>
            <a:r>
              <a:rPr lang="fr-FR" dirty="0" smtClean="0"/>
              <a:t>La calcitonine</a:t>
            </a:r>
          </a:p>
          <a:p>
            <a:pPr lvl="1"/>
            <a:r>
              <a:rPr lang="fr-FR" dirty="0" smtClean="0"/>
              <a:t>Indication:</a:t>
            </a:r>
          </a:p>
          <a:p>
            <a:pPr lvl="2"/>
            <a:r>
              <a:rPr lang="fr-FR" dirty="0" smtClean="0"/>
              <a:t>Ostéoporose</a:t>
            </a:r>
          </a:p>
          <a:p>
            <a:pPr lvl="2"/>
            <a:r>
              <a:rPr lang="fr-FR" dirty="0" smtClean="0"/>
              <a:t>Hypercalcémies d’origines </a:t>
            </a:r>
            <a:r>
              <a:rPr lang="fr-FR" dirty="0" err="1" smtClean="0"/>
              <a:t>cacéreuse</a:t>
            </a:r>
            <a:r>
              <a:rPr lang="fr-FR" dirty="0" smtClean="0"/>
              <a:t> (</a:t>
            </a:r>
            <a:r>
              <a:rPr lang="fr-FR" dirty="0" err="1" smtClean="0"/>
              <a:t>bisphosphonates</a:t>
            </a:r>
            <a:r>
              <a:rPr lang="fr-FR" dirty="0" smtClean="0"/>
              <a:t> +++)</a:t>
            </a:r>
          </a:p>
          <a:p>
            <a:pPr lvl="2"/>
            <a:endParaRPr lang="fr-FR" dirty="0" smtClean="0"/>
          </a:p>
          <a:p>
            <a:pPr lvl="1"/>
            <a:r>
              <a:rPr lang="fr-FR" sz="2400" dirty="0" smtClean="0"/>
              <a:t>Calcitonine de saumon</a:t>
            </a:r>
            <a:r>
              <a:rPr lang="fr-FR" sz="2400" u="sng" dirty="0" smtClean="0"/>
              <a:t> </a:t>
            </a:r>
            <a:r>
              <a:rPr lang="fr-FR" sz="2400" dirty="0" smtClean="0"/>
              <a:t>(de synthèse)</a:t>
            </a:r>
          </a:p>
          <a:p>
            <a:pPr lvl="2"/>
            <a:r>
              <a:rPr lang="fr-FR" sz="2200" dirty="0" smtClean="0"/>
              <a:t> CADENS* </a:t>
            </a:r>
            <a:r>
              <a:rPr lang="fr-FR" sz="2200" dirty="0" err="1" smtClean="0"/>
              <a:t>Inj</a:t>
            </a:r>
            <a:r>
              <a:rPr lang="fr-FR" sz="2200" dirty="0" smtClean="0"/>
              <a:t> S/C</a:t>
            </a:r>
            <a:br>
              <a:rPr lang="fr-FR" sz="2200" dirty="0" smtClean="0"/>
            </a:br>
            <a:r>
              <a:rPr lang="fr-FR" sz="2200" dirty="0" smtClean="0"/>
              <a:t>	CALSYN*</a:t>
            </a:r>
            <a:br>
              <a:rPr lang="fr-FR" sz="2200" dirty="0" smtClean="0"/>
            </a:br>
            <a:r>
              <a:rPr lang="fr-FR" sz="2200" dirty="0" smtClean="0"/>
              <a:t>	MIACALCIC* </a:t>
            </a:r>
            <a:r>
              <a:rPr lang="fr-FR" sz="2200" u="sng" dirty="0" smtClean="0">
                <a:hlinkClick r:id="rId2"/>
              </a:rPr>
              <a:t> suisse</a:t>
            </a:r>
            <a:r>
              <a:rPr lang="fr-FR" sz="2200" u="sng" dirty="0" smtClean="0"/>
              <a:t> </a:t>
            </a:r>
            <a:r>
              <a:rPr lang="fr-FR" sz="2200" u="sng" dirty="0" err="1" smtClean="0"/>
              <a:t>endonasale</a:t>
            </a:r>
            <a:endParaRPr lang="fr-FR" sz="2200" dirty="0" smtClean="0"/>
          </a:p>
          <a:p>
            <a:pPr lvl="1"/>
            <a:r>
              <a:rPr lang="fr-FR" sz="2400" dirty="0" smtClean="0"/>
              <a:t>Calcitonine humaine</a:t>
            </a:r>
            <a:r>
              <a:rPr lang="fr-FR" sz="2400" u="sng" dirty="0" smtClean="0"/>
              <a:t> </a:t>
            </a:r>
            <a:r>
              <a:rPr lang="fr-FR" sz="2400" dirty="0" smtClean="0"/>
              <a:t>(de synthèse): CIBACALCINE*, </a:t>
            </a:r>
            <a:r>
              <a:rPr lang="fr-FR" sz="2400" dirty="0" err="1" smtClean="0"/>
              <a:t>Inj</a:t>
            </a:r>
            <a:r>
              <a:rPr lang="fr-FR" sz="2400" dirty="0" smtClean="0"/>
              <a:t> </a:t>
            </a:r>
          </a:p>
          <a:p>
            <a:pPr lvl="2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VII. MEDICAMENTS DU METABOLISME PHOSPHOCALCIQUE : CALCITONINE, VITAMINE D  ET BISPHOSPHONATES</a:t>
            </a:r>
            <a:endParaRPr lang="fr-FR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VII. MEDICAMENTS DU METABOLISME PHOSPHOCALCIQUE :    BISPHOSPHONATES</a:t>
            </a:r>
            <a:endParaRPr lang="fr-FR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008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pharmacocinétiques :</a:t>
            </a:r>
          </a:p>
          <a:p>
            <a:pPr lvl="1"/>
            <a:r>
              <a:rPr lang="fr-FR" dirty="0" smtClean="0"/>
              <a:t>Acides, peu absorbés BD 1 à 5%</a:t>
            </a:r>
          </a:p>
          <a:p>
            <a:pPr lvl="1"/>
            <a:r>
              <a:rPr lang="fr-FR" dirty="0" smtClean="0"/>
              <a:t>En dehors des repas, eau peu minéralisée </a:t>
            </a:r>
          </a:p>
          <a:p>
            <a:endParaRPr lang="fr-FR" dirty="0" smtClean="0"/>
          </a:p>
          <a:p>
            <a:r>
              <a:rPr lang="fr-FR" dirty="0" smtClean="0"/>
              <a:t>Indications:</a:t>
            </a:r>
          </a:p>
          <a:p>
            <a:pPr lvl="1"/>
            <a:r>
              <a:rPr lang="fr-FR" dirty="0" smtClean="0"/>
              <a:t>Hypercalcémies malignes </a:t>
            </a:r>
          </a:p>
          <a:p>
            <a:pPr lvl="1"/>
            <a:r>
              <a:rPr lang="fr-FR" dirty="0" smtClean="0"/>
              <a:t>Ostéoporose </a:t>
            </a:r>
          </a:p>
          <a:p>
            <a:r>
              <a:rPr lang="fr-FR" dirty="0" smtClean="0"/>
              <a:t>Effets indésirables</a:t>
            </a:r>
          </a:p>
          <a:p>
            <a:pPr lvl="1"/>
            <a:r>
              <a:rPr lang="fr-FR" dirty="0" smtClean="0"/>
              <a:t>troubles digestifs (nausées, diarrhée, </a:t>
            </a:r>
            <a:r>
              <a:rPr lang="fr-FR" dirty="0" err="1" smtClean="0"/>
              <a:t>etc</a:t>
            </a:r>
            <a:r>
              <a:rPr lang="fr-FR" dirty="0" smtClean="0"/>
              <a:t>) </a:t>
            </a:r>
          </a:p>
          <a:p>
            <a:pPr lvl="1"/>
            <a:r>
              <a:rPr lang="fr-FR" dirty="0" smtClean="0"/>
              <a:t> à posologie élevée, des hypocalcémies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VII. MEDICAMENTS DU METABOLISME PHOSPHOCALCIQUE :    BISPHOSPHONATES</a:t>
            </a:r>
            <a:endParaRPr lang="fr-F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1472" y="785794"/>
            <a:ext cx="31432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b="1" dirty="0" smtClean="0">
                <a:solidFill>
                  <a:prstClr val="black"/>
                </a:solidFill>
              </a:rPr>
              <a:t>Ocytocine: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6116" y="1428736"/>
            <a:ext cx="214314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fr-FR" sz="2700" b="1" dirty="0" smtClean="0">
                <a:solidFill>
                  <a:prstClr val="black"/>
                </a:solidFill>
              </a:rPr>
              <a:t>Ocytocine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4282" y="2786058"/>
            <a:ext cx="2928958" cy="33547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FF0000"/>
                </a:solidFill>
              </a:rPr>
              <a:t>Utérus</a:t>
            </a:r>
            <a:r>
              <a:rPr lang="fr-FR" sz="2000" b="1" dirty="0" smtClean="0">
                <a:solidFill>
                  <a:srgbClr val="FF0000"/>
                </a:solidFill>
              </a:rPr>
              <a:t> :</a:t>
            </a:r>
          </a:p>
          <a:p>
            <a:pPr lvl="0" algn="ctr"/>
            <a:r>
              <a:rPr lang="fr-FR" sz="2000" b="1" dirty="0" smtClean="0">
                <a:solidFill>
                  <a:srgbClr val="FF0000"/>
                </a:solidFill>
              </a:rPr>
              <a:t> </a:t>
            </a:r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2" name="Flèche vers le bas 11"/>
          <p:cNvSpPr/>
          <p:nvPr/>
        </p:nvSpPr>
        <p:spPr>
          <a:xfrm>
            <a:off x="1571604" y="3429000"/>
            <a:ext cx="45719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252249" y="2786058"/>
            <a:ext cx="3286148" cy="33855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FF0000"/>
                </a:solidFill>
              </a:rPr>
              <a:t>Glandes </a:t>
            </a:r>
            <a:r>
              <a:rPr lang="fr-FR" sz="2000" b="1" u="sng" dirty="0" err="1" smtClean="0">
                <a:solidFill>
                  <a:srgbClr val="FF0000"/>
                </a:solidFill>
              </a:rPr>
              <a:t>mamaires</a:t>
            </a:r>
            <a:r>
              <a:rPr lang="fr-FR" sz="2000" b="1" dirty="0" smtClean="0">
                <a:solidFill>
                  <a:srgbClr val="FF0000"/>
                </a:solidFill>
              </a:rPr>
              <a:t> : </a:t>
            </a: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2000" b="1" dirty="0" smtClean="0">
              <a:solidFill>
                <a:srgbClr val="FF0000"/>
              </a:solidFill>
            </a:endParaRPr>
          </a:p>
          <a:p>
            <a:pPr lvl="0" algn="ctr"/>
            <a:endParaRPr lang="fr-FR" sz="1600" dirty="0" smtClean="0"/>
          </a:p>
          <a:p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>
            <a:off x="4775025" y="3429000"/>
            <a:ext cx="45719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643702" y="2793643"/>
            <a:ext cx="2286016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FF0000"/>
                </a:solidFill>
              </a:rPr>
              <a:t>Reins: </a:t>
            </a:r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r>
              <a:rPr lang="fr-FR" sz="1600" b="1" dirty="0" smtClean="0"/>
              <a:t>antidiurétique</a:t>
            </a:r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 algn="ctr"/>
            <a:endParaRPr lang="fr-FR" sz="1600" dirty="0" smtClean="0"/>
          </a:p>
          <a:p>
            <a:pPr lvl="0">
              <a:buFontTx/>
              <a:buChar char="-"/>
            </a:pPr>
            <a:r>
              <a:rPr lang="fr-FR" sz="1600" dirty="0" smtClean="0"/>
              <a:t>Récepteurs de l’ADH</a:t>
            </a:r>
          </a:p>
          <a:p>
            <a:pPr lvl="0">
              <a:buFontTx/>
              <a:buChar char="-"/>
            </a:pPr>
            <a:endParaRPr lang="fr-FR" sz="1600" dirty="0" smtClean="0"/>
          </a:p>
          <a:p>
            <a:pPr lvl="0">
              <a:buFontTx/>
              <a:buChar char="-"/>
            </a:pPr>
            <a:endParaRPr lang="fr-FR" sz="1600" dirty="0" smtClean="0"/>
          </a:p>
        </p:txBody>
      </p:sp>
      <p:sp>
        <p:nvSpPr>
          <p:cNvPr id="19" name="Flèche vers le bas 18"/>
          <p:cNvSpPr/>
          <p:nvPr/>
        </p:nvSpPr>
        <p:spPr>
          <a:xfrm>
            <a:off x="7726561" y="3308702"/>
            <a:ext cx="45719" cy="64294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85720" y="4296985"/>
            <a:ext cx="27860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 smtClean="0">
                <a:solidFill>
                  <a:prstClr val="black"/>
                </a:solidFill>
              </a:rPr>
              <a:t>Contractions utérines</a:t>
            </a:r>
          </a:p>
          <a:p>
            <a:pPr lvl="0"/>
            <a:endParaRPr lang="fr-FR" sz="1600" dirty="0" smtClean="0">
              <a:solidFill>
                <a:prstClr val="black"/>
              </a:solidFill>
            </a:endParaRPr>
          </a:p>
          <a:p>
            <a:pPr lvl="0"/>
            <a:endParaRPr lang="fr-FR" sz="1600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fr-FR" sz="1600" dirty="0" smtClean="0">
                <a:solidFill>
                  <a:prstClr val="black"/>
                </a:solidFill>
              </a:rPr>
              <a:t>   Récepteurs     Ca++</a:t>
            </a:r>
          </a:p>
          <a:p>
            <a:pPr lvl="0">
              <a:buFontTx/>
              <a:buChar char="-"/>
            </a:pPr>
            <a:endParaRPr lang="fr-FR" sz="1600" dirty="0" smtClean="0">
              <a:solidFill>
                <a:prstClr val="black"/>
              </a:solidFill>
            </a:endParaRPr>
          </a:p>
          <a:p>
            <a:pPr lvl="0"/>
            <a:r>
              <a:rPr lang="fr-FR" sz="1600" dirty="0" smtClean="0">
                <a:solidFill>
                  <a:prstClr val="black"/>
                </a:solidFill>
              </a:rPr>
              <a:t>-   Prostaglandines</a:t>
            </a:r>
          </a:p>
          <a:p>
            <a:pPr lvl="0"/>
            <a:r>
              <a:rPr lang="fr-FR" dirty="0" smtClean="0">
                <a:solidFill>
                  <a:prstClr val="black"/>
                </a:solidFill>
              </a:rPr>
              <a:t> </a:t>
            </a:r>
            <a:endParaRPr lang="fr-FR" dirty="0">
              <a:solidFill>
                <a:prstClr val="black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rot="5400000" flipH="1" flipV="1">
            <a:off x="2392347" y="503556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5400000" flipH="1" flipV="1">
            <a:off x="2463785" y="5035561"/>
            <a:ext cx="21431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357554" y="4357694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600" b="1" dirty="0" smtClean="0">
                <a:solidFill>
                  <a:prstClr val="black"/>
                </a:solidFill>
              </a:rPr>
              <a:t>Ejection du lait</a:t>
            </a:r>
          </a:p>
          <a:p>
            <a:pPr lvl="0"/>
            <a:endParaRPr lang="fr-FR" sz="1600" dirty="0" smtClean="0">
              <a:solidFill>
                <a:prstClr val="black"/>
              </a:solidFill>
            </a:endParaRPr>
          </a:p>
          <a:p>
            <a:pPr lvl="0"/>
            <a:endParaRPr lang="fr-FR" sz="1600" dirty="0" smtClean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fr-FR" sz="1600" dirty="0" smtClean="0">
                <a:solidFill>
                  <a:prstClr val="black"/>
                </a:solidFill>
              </a:rPr>
              <a:t> C myoépithéliales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2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VIII. FACTEURS DE CROISSANCE HEMATOPOIETIQUE</a:t>
            </a:r>
            <a:endParaRPr lang="fr-FR" sz="24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556474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fr-FR" dirty="0" smtClean="0"/>
              <a:t>ERYTHROPOIETINE </a:t>
            </a:r>
          </a:p>
          <a:p>
            <a:pPr lvl="1"/>
            <a:r>
              <a:rPr lang="fr-FR" dirty="0" err="1" smtClean="0"/>
              <a:t>époétines</a:t>
            </a:r>
            <a:r>
              <a:rPr lang="fr-FR" dirty="0" smtClean="0"/>
              <a:t> α et ß	 : </a:t>
            </a:r>
            <a:r>
              <a:rPr lang="fr-FR" dirty="0" err="1" smtClean="0"/>
              <a:t>glycosylation</a:t>
            </a:r>
            <a:r>
              <a:rPr lang="fr-FR" dirty="0" smtClean="0"/>
              <a:t> </a:t>
            </a:r>
          </a:p>
          <a:p>
            <a:r>
              <a:rPr lang="fr-FR" dirty="0" smtClean="0"/>
              <a:t>Indication</a:t>
            </a:r>
          </a:p>
          <a:p>
            <a:pPr lvl="1"/>
            <a:r>
              <a:rPr lang="fr-FR" dirty="0" smtClean="0"/>
              <a:t>Anémie chez IRC, post chimiothérapie</a:t>
            </a:r>
          </a:p>
          <a:p>
            <a:pPr lvl="1"/>
            <a:r>
              <a:rPr lang="fr-FR" dirty="0" smtClean="0"/>
              <a:t>Don de sang différé </a:t>
            </a:r>
          </a:p>
          <a:p>
            <a:r>
              <a:rPr lang="fr-FR" dirty="0" smtClean="0"/>
              <a:t>EI:</a:t>
            </a:r>
          </a:p>
          <a:p>
            <a:pPr lvl="1"/>
            <a:r>
              <a:rPr lang="fr-FR" dirty="0" smtClean="0"/>
              <a:t>Fibrose médullaire, douleurs osseuses </a:t>
            </a:r>
          </a:p>
          <a:p>
            <a:pPr lvl="1"/>
            <a:r>
              <a:rPr lang="fr-FR" dirty="0" smtClean="0"/>
              <a:t>HTA</a:t>
            </a:r>
          </a:p>
          <a:p>
            <a:pPr lvl="1"/>
            <a:r>
              <a:rPr lang="fr-FR" dirty="0" err="1" smtClean="0"/>
              <a:t>trombose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0425" y="2571744"/>
            <a:ext cx="3990975" cy="124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b="1" dirty="0" smtClean="0"/>
              <a:t>GM-CSF </a:t>
            </a:r>
            <a:endParaRPr lang="fr-FR" dirty="0" smtClean="0"/>
          </a:p>
          <a:p>
            <a:r>
              <a:rPr lang="fr-FR" b="1" dirty="0" smtClean="0"/>
              <a:t>G-CSF : </a:t>
            </a:r>
            <a:r>
              <a:rPr lang="fr-FR" dirty="0" err="1" smtClean="0"/>
              <a:t>sargramostime</a:t>
            </a:r>
            <a:r>
              <a:rPr lang="fr-FR" smtClean="0"/>
              <a:t> , molgramostime</a:t>
            </a:r>
            <a:endParaRPr lang="fr-FR" dirty="0" smtClean="0"/>
          </a:p>
          <a:p>
            <a:pPr lvl="1"/>
            <a:r>
              <a:rPr lang="fr-FR" dirty="0" smtClean="0"/>
              <a:t>Indication:</a:t>
            </a:r>
          </a:p>
          <a:p>
            <a:pPr lvl="2"/>
            <a:r>
              <a:rPr lang="fr-FR" dirty="0" smtClean="0"/>
              <a:t>neutropénies spontanées ou induites par des chimiothérapies anticancéreuses</a:t>
            </a:r>
          </a:p>
          <a:p>
            <a:pPr lvl="2"/>
            <a:r>
              <a:rPr lang="fr-FR" dirty="0" smtClean="0"/>
              <a:t>transplantation de moelle osseuse </a:t>
            </a:r>
          </a:p>
          <a:p>
            <a:r>
              <a:rPr lang="fr-FR" dirty="0" smtClean="0"/>
              <a:t>Effets indésirables</a:t>
            </a:r>
          </a:p>
          <a:p>
            <a:pPr lvl="1"/>
            <a:r>
              <a:rPr lang="fr-FR" dirty="0" smtClean="0"/>
              <a:t>douleurs osseuses</a:t>
            </a:r>
          </a:p>
          <a:p>
            <a:pPr lvl="1"/>
            <a:r>
              <a:rPr lang="fr-FR" dirty="0" smtClean="0"/>
              <a:t>hémopathie maligne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VIII. FACTEURS DE CROISSANCE HEMATOPOIETIQUE</a:t>
            </a:r>
            <a:endParaRPr lang="fr-FR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143380"/>
            <a:ext cx="307183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596" y="635153"/>
            <a:ext cx="31432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b="1" dirty="0" smtClean="0">
                <a:solidFill>
                  <a:prstClr val="black"/>
                </a:solidFill>
              </a:rPr>
              <a:t>Ocytocine: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0430" y="1714488"/>
            <a:ext cx="2143140" cy="5078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</a:pPr>
            <a:r>
              <a:rPr lang="fr-FR" sz="2700" b="1" dirty="0" smtClean="0">
                <a:solidFill>
                  <a:prstClr val="black"/>
                </a:solidFill>
              </a:rPr>
              <a:t>Indications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7158" y="3071810"/>
            <a:ext cx="8786874" cy="1867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indent="-228600">
              <a:spcBef>
                <a:spcPts val="350"/>
              </a:spcBef>
              <a:buClr>
                <a:srgbClr val="C0504D"/>
              </a:buClr>
              <a:buSzPct val="100000"/>
              <a:buFont typeface="Wingdings" pitchFamily="2" charset="2"/>
              <a:buChar char="Ø"/>
            </a:pPr>
            <a:r>
              <a:rPr lang="fr-FR" sz="2100" dirty="0" smtClean="0">
                <a:solidFill>
                  <a:prstClr val="black"/>
                </a:solidFill>
              </a:rPr>
              <a:t> En perfusion IV          T1/2 = 5min</a:t>
            </a: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</a:pPr>
            <a:endParaRPr lang="fr-FR" sz="2700" dirty="0" smtClean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134000"/>
              <a:buFont typeface="Wingdings" pitchFamily="2" charset="2"/>
              <a:buChar char="§"/>
            </a:pPr>
            <a:r>
              <a:rPr lang="fr-FR" dirty="0" smtClean="0">
                <a:solidFill>
                  <a:prstClr val="black"/>
                </a:solidFill>
              </a:rPr>
              <a:t> Induction/ Renforcement des contractions utérines                  l'accouchement</a:t>
            </a: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134000"/>
              <a:buFont typeface="Wingdings" pitchFamily="2" charset="2"/>
              <a:buChar char="§"/>
            </a:pPr>
            <a:endParaRPr lang="fr-FR" dirty="0" smtClean="0">
              <a:solidFill>
                <a:prstClr val="black"/>
              </a:solidFill>
            </a:endParaRPr>
          </a:p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134000"/>
              <a:buFont typeface="Wingdings" pitchFamily="2" charset="2"/>
              <a:buChar char="§"/>
            </a:pPr>
            <a:r>
              <a:rPr lang="fr-FR" dirty="0" smtClean="0">
                <a:solidFill>
                  <a:prstClr val="black"/>
                </a:solidFill>
              </a:rPr>
              <a:t> Hémorragie utérine après délivrance 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6098480" y="4071942"/>
            <a:ext cx="857256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812" y="706591"/>
            <a:ext cx="41433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dirty="0" smtClean="0">
                <a:solidFill>
                  <a:prstClr val="black"/>
                </a:solidFill>
              </a:rPr>
              <a:t>ADH ou Vasopressine: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0232" y="1714488"/>
            <a:ext cx="191238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300" b="1" u="sng" dirty="0" smtClean="0">
                <a:solidFill>
                  <a:prstClr val="black"/>
                </a:solidFill>
              </a:rPr>
              <a:t> Sécrétion:</a:t>
            </a:r>
            <a:endParaRPr lang="fr-FR" b="1" u="sng" dirty="0"/>
          </a:p>
        </p:txBody>
      </p:sp>
      <p:sp>
        <p:nvSpPr>
          <p:cNvPr id="8" name="Rectangle 7"/>
          <p:cNvSpPr/>
          <p:nvPr/>
        </p:nvSpPr>
        <p:spPr>
          <a:xfrm>
            <a:off x="785786" y="2500306"/>
            <a:ext cx="321471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300" dirty="0" smtClean="0">
              <a:solidFill>
                <a:prstClr val="black"/>
              </a:solidFill>
            </a:endParaRPr>
          </a:p>
          <a:p>
            <a:pPr algn="ctr"/>
            <a:r>
              <a:rPr lang="fr-FR" sz="2300" dirty="0" err="1" smtClean="0">
                <a:solidFill>
                  <a:prstClr val="black"/>
                </a:solidFill>
              </a:rPr>
              <a:t>Hyperosmolarité</a:t>
            </a:r>
            <a:endParaRPr lang="fr-FR" sz="2300" dirty="0" smtClean="0">
              <a:solidFill>
                <a:prstClr val="black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786050" y="3357562"/>
            <a:ext cx="350046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sz="2300" dirty="0" smtClean="0">
              <a:solidFill>
                <a:prstClr val="black"/>
              </a:solidFill>
            </a:endParaRPr>
          </a:p>
          <a:p>
            <a:pPr algn="ctr"/>
            <a:r>
              <a:rPr lang="fr-FR" sz="2300" dirty="0" smtClean="0">
                <a:solidFill>
                  <a:prstClr val="black"/>
                </a:solidFill>
              </a:rPr>
              <a:t>Volémie / PA</a:t>
            </a:r>
          </a:p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857752" y="4279337"/>
            <a:ext cx="3786214" cy="2292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621792" lvl="1" indent="-228600">
              <a:spcBef>
                <a:spcPts val="324"/>
              </a:spcBef>
              <a:buClr>
                <a:srgbClr val="4F81BD"/>
              </a:buClr>
            </a:pPr>
            <a:endParaRPr lang="fr-FR" sz="2300" dirty="0" smtClean="0">
              <a:solidFill>
                <a:prstClr val="black"/>
              </a:solidFill>
            </a:endParaRPr>
          </a:p>
          <a:p>
            <a:pPr marL="621792" lvl="1" indent="-228600">
              <a:spcBef>
                <a:spcPts val="324"/>
              </a:spcBef>
              <a:buClr>
                <a:srgbClr val="4F81BD"/>
              </a:buClr>
            </a:pPr>
            <a:r>
              <a:rPr lang="fr-FR" sz="2300" dirty="0" smtClean="0">
                <a:solidFill>
                  <a:prstClr val="black"/>
                </a:solidFill>
              </a:rPr>
              <a:t>Médicaments</a:t>
            </a:r>
          </a:p>
          <a:p>
            <a:pPr marL="621792" lvl="1" indent="-228600">
              <a:spcBef>
                <a:spcPts val="324"/>
              </a:spcBef>
              <a:buClr>
                <a:srgbClr val="4F81BD"/>
              </a:buClr>
            </a:pPr>
            <a:endParaRPr lang="fr-FR" sz="2300" dirty="0" smtClean="0">
              <a:solidFill>
                <a:prstClr val="black"/>
              </a:solidFill>
            </a:endParaRPr>
          </a:p>
          <a:p>
            <a:r>
              <a:rPr lang="fr-FR" sz="1400" dirty="0" smtClean="0">
                <a:solidFill>
                  <a:prstClr val="black"/>
                </a:solidFill>
              </a:rPr>
              <a:t>   -</a:t>
            </a:r>
            <a:r>
              <a:rPr lang="fr-FR" sz="2300" dirty="0" smtClean="0">
                <a:solidFill>
                  <a:prstClr val="black"/>
                </a:solidFill>
              </a:rPr>
              <a:t> </a:t>
            </a:r>
            <a:r>
              <a:rPr lang="fr-FR" sz="1400" dirty="0" smtClean="0">
                <a:solidFill>
                  <a:prstClr val="black"/>
                </a:solidFill>
              </a:rPr>
              <a:t>A</a:t>
            </a:r>
            <a:r>
              <a:rPr lang="fr-FR" sz="1400" dirty="0" smtClean="0"/>
              <a:t>ntidépresseurs tricycliques, nicotine…</a:t>
            </a:r>
          </a:p>
          <a:p>
            <a:r>
              <a:rPr lang="fr-FR" dirty="0" smtClean="0"/>
              <a:t>  </a:t>
            </a:r>
          </a:p>
          <a:p>
            <a:r>
              <a:rPr lang="fr-FR" sz="1400" dirty="0" smtClean="0"/>
              <a:t>   - éthanol, </a:t>
            </a:r>
            <a:r>
              <a:rPr lang="fr-FR" sz="1400" dirty="0" err="1" smtClean="0"/>
              <a:t>phénytoine</a:t>
            </a:r>
            <a:r>
              <a:rPr lang="fr-FR" sz="1400" dirty="0" smtClean="0"/>
              <a:t>…</a:t>
            </a:r>
          </a:p>
          <a:p>
            <a:pPr>
              <a:buFontTx/>
              <a:buChar char="-"/>
            </a:pPr>
            <a:endParaRPr lang="fr-FR" sz="1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812" y="706591"/>
            <a:ext cx="41433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rgbClr val="4F81BD"/>
              </a:buClr>
              <a:buSzPct val="68000"/>
              <a:buFont typeface="Wingdings 3"/>
              <a:buChar char=""/>
            </a:pPr>
            <a:r>
              <a:rPr lang="fr-FR" sz="2700" dirty="0" smtClean="0">
                <a:solidFill>
                  <a:prstClr val="black"/>
                </a:solidFill>
              </a:rPr>
              <a:t>ADH ou Vasopressine: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50331" y="1839716"/>
            <a:ext cx="630781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Blip>
                <a:blip r:embed="rId2"/>
              </a:buBlip>
            </a:pPr>
            <a:r>
              <a:rPr lang="fr-FR" sz="2300" b="1" u="sng" dirty="0" smtClean="0">
                <a:solidFill>
                  <a:prstClr val="black"/>
                </a:solidFill>
              </a:rPr>
              <a:t> Mode d’action / Effets pharmacologiques:</a:t>
            </a:r>
            <a:endParaRPr lang="fr-FR" b="1" u="sng" dirty="0"/>
          </a:p>
        </p:txBody>
      </p:sp>
      <p:sp>
        <p:nvSpPr>
          <p:cNvPr id="8" name="Rectangle 7"/>
          <p:cNvSpPr/>
          <p:nvPr/>
        </p:nvSpPr>
        <p:spPr>
          <a:xfrm>
            <a:off x="714348" y="3040749"/>
            <a:ext cx="2286016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V1a </a:t>
            </a: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Vasoconstriction</a:t>
            </a:r>
          </a:p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71802" y="3033409"/>
            <a:ext cx="2286016" cy="20313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V1b </a:t>
            </a: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/>
              <a:t>Sécrétion de l’ACTH</a:t>
            </a:r>
          </a:p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572264" y="3033409"/>
            <a:ext cx="185738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V2 </a:t>
            </a: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endParaRPr lang="fr-FR" dirty="0" smtClean="0">
              <a:solidFill>
                <a:prstClr val="black"/>
              </a:solidFill>
            </a:endParaRPr>
          </a:p>
          <a:p>
            <a:pPr algn="ctr"/>
            <a:r>
              <a:rPr lang="fr-FR" dirty="0" smtClean="0"/>
              <a:t>Antidiurétique</a:t>
            </a:r>
          </a:p>
          <a:p>
            <a:pPr algn="ctr"/>
            <a:r>
              <a:rPr lang="fr-FR" dirty="0" smtClean="0"/>
              <a:t>Hémostase </a:t>
            </a: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1451</TotalTime>
  <Words>1422</Words>
  <Application>Microsoft Office PowerPoint</Application>
  <PresentationFormat>Affichage à l'écran (4:3)</PresentationFormat>
  <Paragraphs>560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Rotonde</vt:lpstr>
      <vt:lpstr>HORMONES ET MEDICAMENTS APPARENTES</vt:lpstr>
      <vt:lpstr> </vt:lpstr>
      <vt:lpstr>INTRODUCTION</vt:lpstr>
      <vt:lpstr>HORMONES POST-HYPOPHYSAIRE</vt:lpstr>
      <vt:lpstr>HORMONES POST-HYPOPHYSAIRE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 AXE  HYPOTALAMO-HYPOPHYSO-SURRENALIEN</vt:lpstr>
      <vt:lpstr> AXE  HYPOTALAMO-HYPOPHYSO-SURRENALIEN</vt:lpstr>
      <vt:lpstr>III.  AXE  HYPOTALAMUS-HYPOPHYSE-CORTICO-SURRENALE</vt:lpstr>
      <vt:lpstr>Synthèse des stéroïdes </vt:lpstr>
      <vt:lpstr>Mécanime d’action</vt:lpstr>
      <vt:lpstr>Effets physiologiques</vt:lpstr>
      <vt:lpstr>Diapositive 19</vt:lpstr>
      <vt:lpstr>Action pharmacologique</vt:lpstr>
      <vt:lpstr>CLASSIFICATION</vt:lpstr>
      <vt:lpstr>indications</vt:lpstr>
      <vt:lpstr>Effets indésirables/contre-indications</vt:lpstr>
      <vt:lpstr>Inhibiteurs de la biosynthèse du cortisol et antagonistes</vt:lpstr>
      <vt:lpstr>III.  AXE  HYPOTALAMUS-HYPOPHYSE-CORTICO-SURRENALE</vt:lpstr>
      <vt:lpstr>IV. HORMONES ADENOHYPOPHYSAIRES</vt:lpstr>
      <vt:lpstr>1. HORMONE DE CROISSANCE OU SOMATOTROPINE</vt:lpstr>
      <vt:lpstr>1. HORMONE DE CROISSANCE OU SOMATOTROPINE</vt:lpstr>
      <vt:lpstr>1. HORMONE DE CROISSANCE OU SOMATOTROPINE</vt:lpstr>
      <vt:lpstr>1. HORMONE DE CROISSANCE OU SOMATOTROPINE</vt:lpstr>
      <vt:lpstr>V. AXE HYPOTALAMO-HYPOPHYSO-GONADIQU</vt:lpstr>
      <vt:lpstr>V. AXE HYPOTALAMO-HYPOPHYSO-GONADIQU</vt:lpstr>
      <vt:lpstr>V. AXE HYPOTALAMO-HYPOPHYSO-GONADIQU</vt:lpstr>
      <vt:lpstr>V. AXE HYPOTALAMO-HYPOPHYSO-GONADIQU</vt:lpstr>
      <vt:lpstr>A.HORMONES HYPOPHYSAIRES : FSH, LH, PROLACTINE</vt:lpstr>
      <vt:lpstr>Présentation pharmacologique</vt:lpstr>
      <vt:lpstr>A.HORMONES HYPOPHYSAIRES : FSH, LH, PROLACTINE</vt:lpstr>
      <vt:lpstr>A.HORMONES HYPOPHYSAIRES : FSH, LH, PROLACTINE</vt:lpstr>
      <vt:lpstr>B. HORMONES SEXUELLES STEROIDIENNE</vt:lpstr>
      <vt:lpstr>B. HORMONES SEXUELLES STEROIDIENNE</vt:lpstr>
      <vt:lpstr>LES ANDROGENES</vt:lpstr>
      <vt:lpstr>LES ANDROGENES</vt:lpstr>
      <vt:lpstr>Diapositive 43</vt:lpstr>
      <vt:lpstr>LES ANT-ANDROGENES</vt:lpstr>
      <vt:lpstr>3. Diminution des effets de la testostérone </vt:lpstr>
      <vt:lpstr>VI. AXE HYPOTALAMO-HYPOPHYSO-THYROIDIEN</vt:lpstr>
      <vt:lpstr>VI. AXE HYPOTALAMO-HYPOPHYSO-THYROIDIEN</vt:lpstr>
      <vt:lpstr>VI. AXE HYPOTALAMO-HYPOPHYSO-THYROIDIEN</vt:lpstr>
      <vt:lpstr>hormones thyroïdienne: cinétique</vt:lpstr>
      <vt:lpstr>hormones thyroïdienne: action</vt:lpstr>
      <vt:lpstr>hormones thyroïdienne: indication</vt:lpstr>
      <vt:lpstr>hormones thyroïdienne</vt:lpstr>
      <vt:lpstr>MODIFICATEURS DU METABOLISME DES HORMONES THYROIDIENNE</vt:lpstr>
      <vt:lpstr>Indication </vt:lpstr>
      <vt:lpstr>Utilisation de l’iode</vt:lpstr>
      <vt:lpstr>VII. MEDICAMENTS DU METABOLISME PHOSPHOCALCIQUE : CALCITONINE, VITAMINE D  ET BISPHOSPHONATES</vt:lpstr>
      <vt:lpstr>VII. MEDICAMENTS DU METABOLISME PHOSPHOCALCIQUE : CALCITONINE, VITAMINE D  ET BISPHOSPHONATES</vt:lpstr>
      <vt:lpstr>VII. MEDICAMENTS DU METABOLISME PHOSPHOCALCIQUE :    BISPHOSPHONATES</vt:lpstr>
      <vt:lpstr>VII. MEDICAMENTS DU METABOLISME PHOSPHOCALCIQUE :    BISPHOSPHONATES</vt:lpstr>
      <vt:lpstr>VIII. FACTEURS DE CROISSANCE HEMATOPOIETIQUE</vt:lpstr>
      <vt:lpstr>VIII. FACTEURS DE CROISSANCE HEMATOPOIETIQUE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HORMONES ET MEDICAMENTS APPARENTES</dc:title>
  <dc:creator>aliben</dc:creator>
  <cp:lastModifiedBy>packard bell</cp:lastModifiedBy>
  <cp:revision>168</cp:revision>
  <dcterms:created xsi:type="dcterms:W3CDTF">2008-11-28T15:02:17Z</dcterms:created>
  <dcterms:modified xsi:type="dcterms:W3CDTF">2014-02-28T21:54:16Z</dcterms:modified>
</cp:coreProperties>
</file>