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57" r:id="rId5"/>
    <p:sldId id="258" r:id="rId6"/>
    <p:sldId id="271" r:id="rId7"/>
    <p:sldId id="272" r:id="rId8"/>
    <p:sldId id="273" r:id="rId9"/>
    <p:sldId id="270" r:id="rId10"/>
    <p:sldId id="259" r:id="rId11"/>
    <p:sldId id="275" r:id="rId12"/>
    <p:sldId id="260" r:id="rId13"/>
    <p:sldId id="282" r:id="rId14"/>
    <p:sldId id="276" r:id="rId15"/>
    <p:sldId id="261" r:id="rId16"/>
    <p:sldId id="262" r:id="rId17"/>
    <p:sldId id="263" r:id="rId18"/>
    <p:sldId id="264" r:id="rId19"/>
    <p:sldId id="265" r:id="rId20"/>
    <p:sldId id="266" r:id="rId21"/>
    <p:sldId id="277" r:id="rId22"/>
    <p:sldId id="278" r:id="rId23"/>
    <p:sldId id="279" r:id="rId24"/>
    <p:sldId id="280" r:id="rId25"/>
    <p:sldId id="281" r:id="rId26"/>
    <p:sldId id="267" r:id="rId27"/>
    <p:sldId id="274"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A0D6757-B11D-430E-8F65-D260932CA7B3}" type="datetimeFigureOut">
              <a:rPr lang="fr-FR" smtClean="0"/>
              <a:pPr/>
              <a:t>09/02/2015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6A1A3773-1BAA-47F0-9C06-C8A798DA0E1E}"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0D6757-B11D-430E-8F65-D260932CA7B3}" type="datetimeFigureOut">
              <a:rPr lang="fr-FR" smtClean="0"/>
              <a:pPr/>
              <a:t>09/02/2015</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A3773-1BAA-47F0-9C06-C8A798DA0E1E}"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fr.images.search.yahoo.com/images/view;_ylt=A0PDodo7fOxObzQAt5plAQx.;_ylu=X3oDMTBlMTQ4cGxyBHNlYwNzcgRzbGsDaW1n?back=http://fr.images.search.yahoo.com/search/images?p=SIGLE+DE+LA+PHARMACIE+ALGeRIE&amp;fr=yfp-t-703&amp;fr2=piv-web&amp;tab=organic&amp;ri=3&amp;w=253&amp;h=300&amp;imgurl=i47.servimg.com/u/f47/12/57/82/02/jpg_ph10.jpg&amp;rurl=http://pharm-dz.moninter.net/&amp;size=5.8+KB&amp;name=cr%C3%A9er+un+forum+:+Forum+Algerien+de+Pharmacie+-+Portail&amp;p=SIGLE+DE+LA+PHARMACIE+ALGeRIE&amp;oid=458136098d4affb715e9d571de7f53c3&amp;fr2=piv-web&amp;fr=yfp-t-703&amp;tt=cr%C3%A9er+un+forum+:+Forum+Algerien+de+Pharmacie+-+Portail&amp;b=0&amp;ni=21&amp;no=3&amp;tab=organic&amp;ts=&amp;sigr=10tubvq4d&amp;sigb=13p8a9bni&amp;sigi=11eu26euf&amp;.crumb=FKIAOoW0cf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357982"/>
          </a:xfrm>
        </p:spPr>
        <p:txBody>
          <a:bodyPr/>
          <a:lstStyle/>
          <a:p>
            <a:pPr algn="l"/>
            <a:r>
              <a:rPr lang="fr-FR" sz="2000" b="1" dirty="0" smtClean="0">
                <a:solidFill>
                  <a:schemeClr val="tx1"/>
                </a:solidFill>
                <a:latin typeface="Times New Roman" pitchFamily="18" charset="0"/>
                <a:cs typeface="Times New Roman" pitchFamily="18" charset="0"/>
              </a:rPr>
              <a:t>Faculté de médecine</a:t>
            </a:r>
          </a:p>
          <a:p>
            <a:pPr algn="l"/>
            <a:r>
              <a:rPr lang="fr-FR" sz="2000" b="1" dirty="0" smtClean="0">
                <a:solidFill>
                  <a:schemeClr val="tx1"/>
                </a:solidFill>
                <a:latin typeface="Times New Roman" pitchFamily="18" charset="0"/>
                <a:cs typeface="Times New Roman" pitchFamily="18" charset="0"/>
              </a:rPr>
              <a:t>Département de pharmacie </a:t>
            </a:r>
          </a:p>
          <a:p>
            <a:pPr algn="l"/>
            <a:r>
              <a:rPr lang="fr-FR" sz="2000" b="1" dirty="0" smtClean="0">
                <a:solidFill>
                  <a:schemeClr val="tx1"/>
                </a:solidFill>
                <a:latin typeface="Times New Roman" pitchFamily="18" charset="0"/>
                <a:cs typeface="Times New Roman" pitchFamily="18" charset="0"/>
              </a:rPr>
              <a:t>Module de pharmacologie spéciale  </a:t>
            </a:r>
          </a:p>
          <a:p>
            <a:pPr algn="l"/>
            <a:r>
              <a:rPr lang="fr-FR" sz="2000" b="1" dirty="0" smtClean="0">
                <a:solidFill>
                  <a:schemeClr val="tx1"/>
                </a:solidFill>
                <a:latin typeface="Times New Roman" pitchFamily="18" charset="0"/>
                <a:cs typeface="Times New Roman" pitchFamily="18" charset="0"/>
              </a:rPr>
              <a:t>2012/2013</a:t>
            </a:r>
          </a:p>
          <a:p>
            <a:pPr algn="l"/>
            <a:r>
              <a:rPr lang="fr-FR" sz="2800" b="1" dirty="0" smtClean="0">
                <a:solidFill>
                  <a:schemeClr val="tx1"/>
                </a:solidFill>
                <a:latin typeface="Times New Roman" pitchFamily="18" charset="0"/>
                <a:cs typeface="Times New Roman" pitchFamily="18" charset="0"/>
              </a:rPr>
              <a:t>Dr.  Guergouri F.Z</a:t>
            </a:r>
          </a:p>
          <a:p>
            <a:pPr algn="l"/>
            <a:endParaRPr lang="fr-FR" sz="2000" b="1" dirty="0">
              <a:solidFill>
                <a:schemeClr val="tx1"/>
              </a:solidFill>
              <a:latin typeface="Times New Roman" pitchFamily="18" charset="0"/>
              <a:cs typeface="Times New Roman" pitchFamily="18" charset="0"/>
            </a:endParaRPr>
          </a:p>
          <a:p>
            <a:endParaRPr lang="fr-FR" sz="4400" b="1" dirty="0" smtClean="0">
              <a:solidFill>
                <a:srgbClr val="FF0000"/>
              </a:solidFill>
              <a:latin typeface="Times New Roman" pitchFamily="18" charset="0"/>
              <a:cs typeface="Times New Roman" pitchFamily="18" charset="0"/>
            </a:endParaRPr>
          </a:p>
          <a:p>
            <a:r>
              <a:rPr lang="fr-FR" sz="4800" b="1" dirty="0" smtClean="0">
                <a:solidFill>
                  <a:srgbClr val="FF0000"/>
                </a:solidFill>
                <a:latin typeface="Times New Roman" pitchFamily="18" charset="0"/>
                <a:cs typeface="Times New Roman" pitchFamily="18" charset="0"/>
              </a:rPr>
              <a:t>ANTIEPILEPTIQUES</a:t>
            </a:r>
          </a:p>
          <a:p>
            <a:endParaRPr lang="fr-FR" dirty="0"/>
          </a:p>
        </p:txBody>
      </p:sp>
      <p:pic>
        <p:nvPicPr>
          <p:cNvPr id="4" name="ihover-img" descr="http://ts3.mm.bing.net/images/thumbnail.aspx?q=1342506404198&amp;id=09e88a38deb25e39aca9f44ba4fc9c9f">
            <a:hlinkClick r:id="rId2"/>
          </p:cNvPr>
          <p:cNvPicPr/>
          <p:nvPr/>
        </p:nvPicPr>
        <p:blipFill>
          <a:blip r:embed="rId3" cstate="print"/>
          <a:srcRect/>
          <a:stretch>
            <a:fillRect/>
          </a:stretch>
        </p:blipFill>
        <p:spPr bwMode="auto">
          <a:xfrm>
            <a:off x="6858016" y="285728"/>
            <a:ext cx="1581150" cy="18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ctr">
              <a:buNone/>
            </a:pPr>
            <a:r>
              <a:rPr lang="fr-FR" sz="4000" b="1" dirty="0" smtClean="0">
                <a:solidFill>
                  <a:srgbClr val="FF0000"/>
                </a:solidFill>
                <a:latin typeface="Times New Roman" pitchFamily="18" charset="0"/>
                <a:cs typeface="Times New Roman" pitchFamily="18" charset="0"/>
              </a:rPr>
              <a:t>Mécanisme d’action :  </a:t>
            </a:r>
          </a:p>
          <a:p>
            <a:pPr>
              <a:buNone/>
            </a:pPr>
            <a:r>
              <a:rPr lang="fr-FR" sz="2400" b="1" dirty="0" smtClean="0">
                <a:latin typeface="Times New Roman" pitchFamily="18" charset="0"/>
                <a:cs typeface="Times New Roman" pitchFamily="18" charset="0"/>
              </a:rPr>
              <a:t>A- AE bloquant les canaux ioniques voltage-dépendants</a:t>
            </a:r>
          </a:p>
          <a:p>
            <a:pPr>
              <a:buNone/>
            </a:pPr>
            <a:r>
              <a:rPr lang="fr-FR" sz="2400" b="1" dirty="0" smtClean="0">
                <a:latin typeface="Times New Roman" pitchFamily="18" charset="0"/>
                <a:cs typeface="Times New Roman" pitchFamily="18" charset="0"/>
              </a:rPr>
              <a:t>     - Bloquant des canaux sodiques</a:t>
            </a:r>
          </a:p>
          <a:p>
            <a:pPr>
              <a:buNone/>
            </a:pPr>
            <a:r>
              <a:rPr lang="fr-FR" sz="2400" b="1" dirty="0" smtClean="0">
                <a:latin typeface="Times New Roman" pitchFamily="18" charset="0"/>
                <a:cs typeface="Times New Roman" pitchFamily="18" charset="0"/>
              </a:rPr>
              <a:t>     - Bloquant des canaux calciques</a:t>
            </a:r>
          </a:p>
          <a:p>
            <a:pPr>
              <a:buNone/>
            </a:pPr>
            <a:r>
              <a:rPr lang="fr-FR" sz="2400" b="1" dirty="0" smtClean="0">
                <a:latin typeface="Times New Roman" pitchFamily="18" charset="0"/>
                <a:cs typeface="Times New Roman" pitchFamily="18" charset="0"/>
              </a:rPr>
              <a:t>B- AE interférent avec la neurotransmission:</a:t>
            </a:r>
          </a:p>
          <a:p>
            <a:pPr>
              <a:buNone/>
            </a:pPr>
            <a:r>
              <a:rPr lang="fr-FR" sz="2400" b="1" dirty="0" smtClean="0">
                <a:latin typeface="Times New Roman" pitchFamily="18" charset="0"/>
                <a:cs typeface="Times New Roman" pitchFamily="18" charset="0"/>
              </a:rPr>
              <a:t>    1- Sur le système Gabaergique</a:t>
            </a:r>
          </a:p>
          <a:p>
            <a:pPr>
              <a:buNone/>
            </a:pPr>
            <a:r>
              <a:rPr lang="fr-FR" sz="2400" b="1" dirty="0" smtClean="0">
                <a:latin typeface="Times New Roman" pitchFamily="18" charset="0"/>
                <a:cs typeface="Times New Roman" pitchFamily="18" charset="0"/>
              </a:rPr>
              <a:t>           - Agissant sur le récepteur-canal GABA-A</a:t>
            </a:r>
          </a:p>
          <a:p>
            <a:pPr>
              <a:buNone/>
            </a:pPr>
            <a:r>
              <a:rPr lang="fr-FR" sz="2400" b="1" dirty="0" smtClean="0">
                <a:latin typeface="Times New Roman" pitchFamily="18" charset="0"/>
                <a:cs typeface="Times New Roman" pitchFamily="18" charset="0"/>
              </a:rPr>
              <a:t>           - Agissant sur le métabolisme du GABA</a:t>
            </a:r>
          </a:p>
          <a:p>
            <a:pPr>
              <a:buNone/>
            </a:pPr>
            <a:r>
              <a:rPr lang="fr-FR" sz="2400" b="1" dirty="0" smtClean="0">
                <a:latin typeface="Times New Roman" pitchFamily="18" charset="0"/>
                <a:cs typeface="Times New Roman" pitchFamily="18" charset="0"/>
              </a:rPr>
              <a:t>   2- Sur le système glutamate-ergique</a:t>
            </a:r>
          </a:p>
          <a:p>
            <a:pPr>
              <a:buNone/>
            </a:pPr>
            <a:r>
              <a:rPr lang="fr-FR" sz="2400" b="1" dirty="0" smtClean="0">
                <a:latin typeface="Times New Roman" pitchFamily="18" charset="0"/>
                <a:cs typeface="Times New Roman" pitchFamily="18" charset="0"/>
              </a:rPr>
              <a:t>          - Inhibant la libération de l’acide glutamique</a:t>
            </a:r>
          </a:p>
          <a:p>
            <a:pPr>
              <a:buNone/>
            </a:pPr>
            <a:r>
              <a:rPr lang="fr-FR" sz="2400" b="1" dirty="0" smtClean="0">
                <a:latin typeface="Times New Roman" pitchFamily="18" charset="0"/>
                <a:cs typeface="Times New Roman" pitchFamily="18" charset="0"/>
              </a:rPr>
              <a:t>          - Bloquant les récepteurs de l’acide glutamique   </a:t>
            </a:r>
          </a:p>
          <a:p>
            <a:pPr>
              <a:buNone/>
            </a:pPr>
            <a:endParaRPr lang="fr-FR"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lstStyle/>
          <a:p>
            <a:pPr algn="ctr">
              <a:buNone/>
            </a:pPr>
            <a:r>
              <a:rPr lang="fr-FR" sz="4400" b="1" dirty="0" smtClean="0">
                <a:solidFill>
                  <a:srgbClr val="FF0000"/>
                </a:solidFill>
                <a:latin typeface="Times New Roman" pitchFamily="18" charset="0"/>
                <a:cs typeface="Times New Roman" pitchFamily="18" charset="0"/>
              </a:rPr>
              <a:t>Les antiépileptiques majeurs: </a:t>
            </a:r>
          </a:p>
          <a:p>
            <a:pPr>
              <a:buNone/>
            </a:pPr>
            <a:endParaRPr lang="fr-FR" sz="2400" b="1"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Les AE majeurs sont des médicaments susceptibles de contrôler les crises lorsqu’ils sont administrés seuls, (en monothérapie).</a:t>
            </a:r>
          </a:p>
          <a:p>
            <a:pPr>
              <a:buNone/>
            </a:pPr>
            <a:endParaRPr lang="fr-FR" sz="2800" b="1" dirty="0" smtClean="0">
              <a:latin typeface="Times New Roman" pitchFamily="18" charset="0"/>
              <a:cs typeface="Times New Roman" pitchFamily="18" charset="0"/>
            </a:endParaRPr>
          </a:p>
          <a:p>
            <a:pPr>
              <a:buFont typeface="Wingdings" pitchFamily="2" charset="2"/>
              <a:buChar char="ü"/>
            </a:pPr>
            <a:r>
              <a:rPr lang="fr-FR" sz="2800" b="1" dirty="0" smtClean="0">
                <a:latin typeface="Times New Roman" pitchFamily="18" charset="0"/>
                <a:cs typeface="Times New Roman" pitchFamily="18" charset="0"/>
              </a:rPr>
              <a:t>Dans ce groupe, on a le phénobarbital, l’acide valproique,  la carbamazépine et la phénytoine.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786874" cy="6500858"/>
          </a:xfrm>
        </p:spPr>
        <p:txBody>
          <a:bodyPr>
            <a:normAutofit/>
          </a:bodyPr>
          <a:lstStyle/>
          <a:p>
            <a:pPr>
              <a:buFont typeface="Wingdings" pitchFamily="2" charset="2"/>
              <a:buChar char="v"/>
            </a:pPr>
            <a:endParaRPr lang="fr-FR" sz="2400" b="1" dirty="0" smtClean="0">
              <a:latin typeface="Times New Roman" pitchFamily="18" charset="0"/>
              <a:cs typeface="Times New Roman" pitchFamily="18" charset="0"/>
            </a:endParaRPr>
          </a:p>
          <a:p>
            <a:pPr>
              <a:buFont typeface="Wingdings" pitchFamily="2" charset="2"/>
              <a:buChar char="v"/>
            </a:pPr>
            <a:endParaRPr lang="fr-FR" sz="2800" b="1" dirty="0" smtClean="0">
              <a:latin typeface="Times New Roman" pitchFamily="18" charset="0"/>
              <a:cs typeface="Times New Roman" pitchFamily="18" charset="0"/>
            </a:endParaRPr>
          </a:p>
          <a:p>
            <a:pPr>
              <a:buFont typeface="Wingdings" pitchFamily="2" charset="2"/>
              <a:buChar char="v"/>
            </a:pPr>
            <a:r>
              <a:rPr lang="fr-FR" b="1" dirty="0" smtClean="0">
                <a:latin typeface="Times New Roman" pitchFamily="18" charset="0"/>
                <a:cs typeface="Times New Roman" pitchFamily="18" charset="0"/>
              </a:rPr>
              <a:t>La phénytoine et la carbamazépine inhibent les canaux sodium voltage-dépendant. Il diminuent l’excitabilité cellulaire en réduisant la pénétration du sodium. Il pourraient de plus augmenter la polarisation cellulaire en augmentant la sortie de sodium par stimulation de la pompe Na+/K+-ATPase. </a:t>
            </a:r>
          </a:p>
          <a:p>
            <a:pPr>
              <a:buFont typeface="Wingdings" pitchFamily="2" charset="2"/>
              <a:buChar char="v"/>
            </a:pPr>
            <a:endParaRPr lang="fr-FR" sz="2800" b="1" dirty="0" smtClean="0">
              <a:latin typeface="Times New Roman" pitchFamily="18" charset="0"/>
              <a:cs typeface="Times New Roman" pitchFamily="18" charset="0"/>
            </a:endParaRPr>
          </a:p>
          <a:p>
            <a:pPr>
              <a:buFont typeface="Wingdings" pitchFamily="2" charset="2"/>
              <a:buChar char="v"/>
            </a:pPr>
            <a:endParaRPr lang="fr-FR" sz="2400" b="1" dirty="0" smtClean="0">
              <a:latin typeface="Times New Roman" pitchFamily="18" charset="0"/>
              <a:cs typeface="Times New Roman" pitchFamily="18" charset="0"/>
            </a:endParaRPr>
          </a:p>
          <a:p>
            <a:pPr>
              <a:buFont typeface="Wingdings" pitchFamily="2" charset="2"/>
              <a:buChar char="v"/>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14313" y="285750"/>
            <a:ext cx="8715375" cy="6494085"/>
          </a:xfrm>
          <a:prstGeom prst="rect">
            <a:avLst/>
          </a:prstGeom>
        </p:spPr>
        <p:txBody>
          <a:bodyPr wrap="square">
            <a:spAutoFit/>
          </a:bodyPr>
          <a:lstStyle/>
          <a:p>
            <a:pPr>
              <a:buFont typeface="Wingdings" pitchFamily="2" charset="2"/>
              <a:buChar char="v"/>
            </a:pPr>
            <a:r>
              <a:rPr lang="fr-FR" b="1" dirty="0" smtClean="0">
                <a:latin typeface="+mj-lt"/>
                <a:cs typeface="Times New Roman" pitchFamily="18" charset="0"/>
              </a:rPr>
              <a:t>Le phénobarbital (Gardénal) </a:t>
            </a:r>
          </a:p>
          <a:p>
            <a:pPr>
              <a:buNone/>
            </a:pPr>
            <a:r>
              <a:rPr lang="fr-FR" b="1" dirty="0" smtClean="0">
                <a:latin typeface="+mj-lt"/>
                <a:cs typeface="Times New Roman" pitchFamily="18" charset="0"/>
              </a:rPr>
              <a:t> Agoniste du récepteur-canal GABA-A: il augmente le temps d’ouverture du canal chlore de ce récepteur, d’où une hyperpolarisation des cellules neuronales.</a:t>
            </a:r>
          </a:p>
          <a:p>
            <a:pPr>
              <a:buNone/>
            </a:pPr>
            <a:endParaRPr lang="fr-FR" b="1" dirty="0" smtClean="0">
              <a:latin typeface="+mj-lt"/>
            </a:endParaRPr>
          </a:p>
          <a:p>
            <a:pPr>
              <a:buNone/>
            </a:pPr>
            <a:r>
              <a:rPr lang="fr-FR" b="1" dirty="0" smtClean="0">
                <a:latin typeface="+mj-lt"/>
              </a:rPr>
              <a:t>Très largement utilisé dans le traitement du Grand mal. Par voie IV  lente, il est actif dans l’état de mal épileptique</a:t>
            </a:r>
          </a:p>
          <a:p>
            <a:pPr>
              <a:buNone/>
            </a:pPr>
            <a:endParaRPr lang="fr-FR" b="1" dirty="0" smtClean="0"/>
          </a:p>
          <a:p>
            <a:pPr>
              <a:buNone/>
            </a:pPr>
            <a:r>
              <a:rPr lang="fr-FR" b="1" dirty="0" smtClean="0"/>
              <a:t>EI:  arthralgies, « rhumatisme gardénalique » nécessitant l’arrêt progressif du traitement</a:t>
            </a:r>
            <a:endParaRPr lang="fr-FR" b="1" dirty="0" smtClean="0">
              <a:latin typeface="+mj-lt"/>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429420"/>
          </a:xfrm>
        </p:spPr>
        <p:txBody>
          <a:bodyPr/>
          <a:lstStyle/>
          <a:p>
            <a:pPr>
              <a:buFont typeface="Wingdings" pitchFamily="2" charset="2"/>
              <a:buChar char="v"/>
            </a:pPr>
            <a:endParaRPr lang="fr-FR" b="1" dirty="0" smtClean="0">
              <a:latin typeface="Times New Roman" pitchFamily="18" charset="0"/>
              <a:cs typeface="Times New Roman" pitchFamily="18" charset="0"/>
            </a:endParaRPr>
          </a:p>
          <a:p>
            <a:pPr>
              <a:buFont typeface="Wingdings" pitchFamily="2" charset="2"/>
              <a:buChar char="v"/>
            </a:pPr>
            <a:r>
              <a:rPr lang="fr-FR" sz="2800" b="1" dirty="0" smtClean="0">
                <a:latin typeface="Times New Roman" pitchFamily="18" charset="0"/>
                <a:cs typeface="Times New Roman" pitchFamily="18" charset="0"/>
              </a:rPr>
              <a:t>L’acide valproique est un antiépileptique à double mécanisme d’action:</a:t>
            </a:r>
          </a:p>
          <a:p>
            <a:pPr>
              <a:buNone/>
            </a:pPr>
            <a:r>
              <a:rPr lang="fr-FR" sz="2800" b="1" dirty="0" smtClean="0">
                <a:latin typeface="Times New Roman" pitchFamily="18" charset="0"/>
                <a:cs typeface="Times New Roman" pitchFamily="18" charset="0"/>
              </a:rPr>
              <a:t> 1- il diminue l’entrée du sodium </a:t>
            </a:r>
          </a:p>
          <a:p>
            <a:pPr>
              <a:buNone/>
            </a:pPr>
            <a:r>
              <a:rPr lang="fr-FR" sz="2800" b="1" dirty="0" smtClean="0">
                <a:latin typeface="Times New Roman" pitchFamily="18" charset="0"/>
                <a:cs typeface="Times New Roman" pitchFamily="18" charset="0"/>
              </a:rPr>
              <a:t> 2- il augmente celle du chlorure par effet gabamimétique indirect: il augmente la concentration en GABA cérébral par inhibition de GABA-transaminase (enzyme responsable de la dégradation du GABA)</a:t>
            </a:r>
          </a:p>
          <a:p>
            <a:pP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500858"/>
          </a:xfrm>
        </p:spPr>
        <p:txBody>
          <a:bodyPr>
            <a:normAutofit/>
          </a:bodyPr>
          <a:lstStyle/>
          <a:p>
            <a:pPr>
              <a:buNone/>
            </a:pPr>
            <a:r>
              <a:rPr lang="fr-FR" sz="3600" b="1" dirty="0" smtClean="0">
                <a:solidFill>
                  <a:srgbClr val="FF0000"/>
                </a:solidFill>
                <a:latin typeface="Times New Roman" pitchFamily="18" charset="0"/>
                <a:cs typeface="Times New Roman" pitchFamily="18" charset="0"/>
              </a:rPr>
              <a:t>Phénytoine: </a:t>
            </a:r>
            <a:r>
              <a:rPr lang="fr-FR" sz="3600" b="1" dirty="0" smtClean="0">
                <a:latin typeface="Times New Roman" pitchFamily="18" charset="0"/>
                <a:cs typeface="Times New Roman" pitchFamily="18" charset="0"/>
              </a:rPr>
              <a:t>(</a:t>
            </a:r>
            <a:r>
              <a:rPr lang="fr-FR" sz="3600" b="1" dirty="0" smtClean="0"/>
              <a:t>Di-</a:t>
            </a:r>
            <a:r>
              <a:rPr lang="fr-FR" sz="3600" b="1" dirty="0" err="1" smtClean="0"/>
              <a:t>Hydan</a:t>
            </a:r>
            <a:r>
              <a:rPr lang="fr-FR" sz="3600" b="1" dirty="0" smtClean="0"/>
              <a:t>)</a:t>
            </a:r>
            <a:endParaRPr lang="fr-FR" sz="3600" b="1" dirty="0" smtClean="0">
              <a:solidFill>
                <a:srgbClr val="FF0000"/>
              </a:solidFill>
              <a:latin typeface="Times New Roman" pitchFamily="18" charset="0"/>
              <a:cs typeface="Times New Roman" pitchFamily="18" charset="0"/>
            </a:endParaRPr>
          </a:p>
          <a:p>
            <a:pPr>
              <a:buFont typeface="Wingdings" pitchFamily="2" charset="2"/>
              <a:buChar char="ü"/>
            </a:pPr>
            <a:r>
              <a:rPr lang="fr-FR" sz="3600" b="1" dirty="0" smtClean="0">
                <a:latin typeface="Times New Roman" pitchFamily="18" charset="0"/>
                <a:cs typeface="Times New Roman" pitchFamily="18" charset="0"/>
              </a:rPr>
              <a:t> </a:t>
            </a:r>
            <a:r>
              <a:rPr lang="fr-FR" sz="2400" b="1" dirty="0" smtClean="0">
                <a:latin typeface="Times New Roman" pitchFamily="18" charset="0"/>
                <a:cs typeface="Times New Roman" pitchFamily="18" charset="0"/>
              </a:rPr>
              <a:t>Diminue l’entrée de Na dans le neurone, et diminue ainsi son excitabilité.</a:t>
            </a:r>
          </a:p>
          <a:p>
            <a:pPr>
              <a:buFont typeface="Wingdings" pitchFamily="2" charset="2"/>
              <a:buChar char="ü"/>
            </a:pPr>
            <a:r>
              <a:rPr lang="fr-FR" sz="2400" b="1" dirty="0" smtClean="0">
                <a:latin typeface="Times New Roman" pitchFamily="18" charset="0"/>
                <a:cs typeface="Times New Roman" pitchFamily="18" charset="0"/>
              </a:rPr>
              <a:t>Concentrations  plasmatiques efficaces: 5-15 mg/l</a:t>
            </a:r>
          </a:p>
          <a:p>
            <a:pPr>
              <a:buFont typeface="Wingdings" pitchFamily="2" charset="2"/>
              <a:buChar char="ü"/>
            </a:pPr>
            <a:r>
              <a:rPr lang="fr-FR" sz="2400" b="1" dirty="0" smtClean="0">
                <a:latin typeface="Times New Roman" pitchFamily="18" charset="0"/>
                <a:cs typeface="Times New Roman" pitchFamily="18" charset="0"/>
              </a:rPr>
              <a:t>A partir de 20 mg, on observe un nystagmus, à 30 mg de l’ataxie et à 40 mg une léthargie.</a:t>
            </a:r>
          </a:p>
          <a:p>
            <a:pPr>
              <a:buFont typeface="Wingdings" pitchFamily="2" charset="2"/>
              <a:buChar char="ü"/>
            </a:pPr>
            <a:r>
              <a:rPr lang="fr-FR" sz="2400" b="1" dirty="0" smtClean="0">
                <a:latin typeface="Times New Roman" pitchFamily="18" charset="0"/>
                <a:cs typeface="Times New Roman" pitchFamily="18" charset="0"/>
              </a:rPr>
              <a:t>Absorption digestive lente, variable et incomplète. </a:t>
            </a:r>
          </a:p>
          <a:p>
            <a:pPr>
              <a:buFont typeface="Wingdings" pitchFamily="2" charset="2"/>
              <a:buChar char="ü"/>
            </a:pPr>
            <a:r>
              <a:rPr lang="fr-FR" sz="2400" b="1" dirty="0" smtClean="0">
                <a:latin typeface="Times New Roman" pitchFamily="18" charset="0"/>
                <a:cs typeface="Times New Roman" pitchFamily="18" charset="0"/>
              </a:rPr>
              <a:t>Liaison aux PP de 90%.</a:t>
            </a:r>
          </a:p>
          <a:p>
            <a:pPr>
              <a:buFont typeface="Wingdings" pitchFamily="2" charset="2"/>
              <a:buChar char="ü"/>
            </a:pPr>
            <a:r>
              <a:rPr lang="fr-FR" sz="2400" b="1" dirty="0" smtClean="0">
                <a:latin typeface="Times New Roman" pitchFamily="18" charset="0"/>
                <a:cs typeface="Times New Roman" pitchFamily="18" charset="0"/>
              </a:rPr>
              <a:t>Métabolisme essentiellement hépatique</a:t>
            </a:r>
          </a:p>
          <a:p>
            <a:pPr>
              <a:buFont typeface="Wingdings" pitchFamily="2" charset="2"/>
              <a:buChar char="ü"/>
            </a:pPr>
            <a:r>
              <a:rPr lang="fr-FR" sz="2400" b="1" dirty="0" smtClean="0">
                <a:latin typeface="Times New Roman" pitchFamily="18" charset="0"/>
                <a:cs typeface="Times New Roman" pitchFamily="18" charset="0"/>
              </a:rPr>
              <a:t>De nombreux médicaments peuvent modifier la concentration plasmatique de la phénytoine: AINS, cimétidine, chloramphénicol, miconazole, nifédipine et isoniazide tendent à l’augmenter, le phénobarbital et la carbamazépine ainsi que l’acide folique tendent à la diminuer. </a:t>
            </a:r>
          </a:p>
          <a:p>
            <a:pPr>
              <a:buNone/>
            </a:pPr>
            <a:endParaRPr lang="fr-FR" sz="3600" b="1" dirty="0" smtClean="0">
              <a:latin typeface="Times New Roman" pitchFamily="18" charset="0"/>
              <a:cs typeface="Times New Roman" pitchFamily="18" charset="0"/>
            </a:endParaRP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a:buFont typeface="Wingdings" pitchFamily="2" charset="2"/>
              <a:buChar char="ü"/>
            </a:pPr>
            <a:r>
              <a:rPr lang="fr-FR" sz="2400" b="1" dirty="0" smtClean="0">
                <a:latin typeface="Times New Roman" pitchFamily="18" charset="0"/>
                <a:cs typeface="Times New Roman" pitchFamily="18" charset="0"/>
              </a:rPr>
              <a:t>Inducteur enzymatique, accélère le catabolisme de:</a:t>
            </a:r>
          </a:p>
          <a:p>
            <a:pPr>
              <a:buNone/>
            </a:pPr>
            <a:r>
              <a:rPr lang="fr-FR" sz="2400" b="1" smtClean="0">
                <a:latin typeface="Times New Roman" pitchFamily="18" charset="0"/>
                <a:cs typeface="Times New Roman" pitchFamily="18" charset="0"/>
              </a:rPr>
              <a:t>Vitamine </a:t>
            </a:r>
            <a:r>
              <a:rPr lang="fr-FR" sz="2400" b="1" smtClean="0">
                <a:latin typeface="Times New Roman" pitchFamily="18" charset="0"/>
                <a:cs typeface="Times New Roman" pitchFamily="18" charset="0"/>
              </a:rPr>
              <a:t>D</a:t>
            </a:r>
            <a:endParaRPr lang="fr-FR" sz="2400" b="1" dirty="0" smtClean="0">
              <a:latin typeface="Times New Roman" pitchFamily="18" charset="0"/>
              <a:cs typeface="Times New Roman" pitchFamily="18" charset="0"/>
            </a:endParaRPr>
          </a:p>
          <a:p>
            <a:pPr>
              <a:buNone/>
            </a:pPr>
            <a:r>
              <a:rPr lang="fr-FR" sz="2400" b="1" dirty="0" smtClean="0">
                <a:latin typeface="Times New Roman" pitchFamily="18" charset="0"/>
                <a:cs typeface="Times New Roman" pitchFamily="18" charset="0"/>
              </a:rPr>
              <a:t>Acide folique: Anémies mégaloblastiques</a:t>
            </a:r>
          </a:p>
          <a:p>
            <a:pPr>
              <a:buNone/>
            </a:pPr>
            <a:r>
              <a:rPr lang="fr-FR" sz="2400" b="1" dirty="0" smtClean="0">
                <a:latin typeface="Times New Roman" pitchFamily="18" charset="0"/>
                <a:cs typeface="Times New Roman" pitchFamily="18" charset="0"/>
              </a:rPr>
              <a:t>Cortisol, oestroprogestatifs, AVK et digitaline.  </a:t>
            </a:r>
          </a:p>
          <a:p>
            <a:pPr>
              <a:buNone/>
            </a:pPr>
            <a:r>
              <a:rPr lang="fr-FR" sz="2400" b="1" i="1" u="sng" dirty="0" smtClean="0">
                <a:latin typeface="Times New Roman" pitchFamily="18" charset="0"/>
                <a:cs typeface="Times New Roman" pitchFamily="18" charset="0"/>
              </a:rPr>
              <a:t>Indication:  </a:t>
            </a:r>
            <a:r>
              <a:rPr lang="fr-FR" sz="2400" b="1" dirty="0" smtClean="0">
                <a:latin typeface="Times New Roman" pitchFamily="18" charset="0"/>
                <a:cs typeface="Times New Roman" pitchFamily="18" charset="0"/>
              </a:rPr>
              <a:t>prise par voie buccale en TRT continu, par voie inj en cas d’état de mal épileptique, en prévention des crises post-opératoires ou post traumatiques.</a:t>
            </a:r>
          </a:p>
          <a:p>
            <a:pPr>
              <a:buNone/>
            </a:pPr>
            <a:r>
              <a:rPr lang="fr-FR" sz="2400" b="1" i="1" u="sng" dirty="0" smtClean="0">
                <a:latin typeface="Times New Roman" pitchFamily="18" charset="0"/>
                <a:cs typeface="Times New Roman" pitchFamily="18" charset="0"/>
              </a:rPr>
              <a:t>Effets indésirables: </a:t>
            </a:r>
          </a:p>
          <a:p>
            <a:r>
              <a:rPr lang="fr-FR" sz="2400" b="1" dirty="0" smtClean="0">
                <a:latin typeface="Times New Roman" pitchFamily="18" charset="0"/>
                <a:cs typeface="Times New Roman" pitchFamily="18" charset="0"/>
              </a:rPr>
              <a:t>Neurosensoriels: nystagmus, ataxie, vertiges, troubles visuels</a:t>
            </a:r>
          </a:p>
          <a:p>
            <a:r>
              <a:rPr lang="fr-FR" sz="2400" b="1" dirty="0" smtClean="0">
                <a:latin typeface="Times New Roman" pitchFamily="18" charset="0"/>
                <a:cs typeface="Times New Roman" pitchFamily="18" charset="0"/>
              </a:rPr>
              <a:t>Digestifs: nausées, gastralgies, hyperplasie des gencives.</a:t>
            </a:r>
          </a:p>
          <a:p>
            <a:r>
              <a:rPr lang="fr-FR" sz="2400" b="1" dirty="0" smtClean="0">
                <a:latin typeface="Times New Roman" pitchFamily="18" charset="0"/>
                <a:cs typeface="Times New Roman" pitchFamily="18" charset="0"/>
              </a:rPr>
              <a:t>Endocriniens: effet diurétique possible par diminution de la sécrétion de l’HAD, hyperglycémie par diminution de la sécrétion d’insuline, hypocalcémie par catabolisme exagéré de la vitamine D.</a:t>
            </a:r>
          </a:p>
          <a:p>
            <a:pPr>
              <a:buNone/>
            </a:pPr>
            <a:endParaRPr lang="fr-FR" sz="2400" b="1" i="1"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endParaRPr lang="fr-FR" sz="2400" b="1"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Dermatologiques: éruptions cutanées graves signalées.</a:t>
            </a:r>
          </a:p>
          <a:p>
            <a:r>
              <a:rPr lang="fr-FR" sz="2400" b="1" dirty="0" smtClean="0">
                <a:latin typeface="Times New Roman" pitchFamily="18" charset="0"/>
                <a:cs typeface="Times New Roman" pitchFamily="18" charset="0"/>
              </a:rPr>
              <a:t>Sanguins: leucopénies, thrombopénie ou anémie  rarement observées.</a:t>
            </a:r>
          </a:p>
          <a:p>
            <a:r>
              <a:rPr lang="fr-FR" sz="2400" b="1" dirty="0" smtClean="0">
                <a:latin typeface="Times New Roman" pitchFamily="18" charset="0"/>
                <a:cs typeface="Times New Roman" pitchFamily="18" charset="0"/>
              </a:rPr>
              <a:t>Risque augmenté de malformations chez la femme enceinte, en particulier de la fente du palais, de plus le TRT de la mère par la phénytoine durant la grossesse pourrait diminuer légèrement le quotient intellectuel de l’enfant, ce qui ne serait pas observé après TRT par la carbamazépine.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00858"/>
          </a:xfrm>
        </p:spPr>
        <p:txBody>
          <a:bodyPr>
            <a:normAutofit/>
          </a:bodyPr>
          <a:lstStyle/>
          <a:p>
            <a:pPr>
              <a:buNone/>
            </a:pPr>
            <a:r>
              <a:rPr lang="fr-FR" sz="3600" b="1" dirty="0" smtClean="0">
                <a:solidFill>
                  <a:srgbClr val="FF0000"/>
                </a:solidFill>
                <a:latin typeface="Times New Roman" pitchFamily="18" charset="0"/>
                <a:cs typeface="Times New Roman" pitchFamily="18" charset="0"/>
              </a:rPr>
              <a:t>Carbamazépine: </a:t>
            </a:r>
            <a:r>
              <a:rPr lang="fr-FR" sz="3600" dirty="0" smtClean="0"/>
              <a:t>(</a:t>
            </a:r>
            <a:r>
              <a:rPr lang="fr-FR" sz="3600" b="1" dirty="0" err="1" smtClean="0"/>
              <a:t>Tegretol</a:t>
            </a:r>
            <a:r>
              <a:rPr lang="fr-FR" sz="3600" dirty="0" smtClean="0"/>
              <a:t>)</a:t>
            </a:r>
            <a:endParaRPr lang="fr-FR" sz="3600" b="1" dirty="0" smtClean="0">
              <a:solidFill>
                <a:srgbClr val="FF0000"/>
              </a:solidFill>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Ses effets ressemblent beaucoup à ceux de la phénytoine.</a:t>
            </a:r>
          </a:p>
          <a:p>
            <a:pPr>
              <a:buFont typeface="Wingdings" pitchFamily="2" charset="2"/>
              <a:buChar char="ü"/>
            </a:pPr>
            <a:r>
              <a:rPr lang="fr-FR" sz="2400" b="1" dirty="0" smtClean="0">
                <a:latin typeface="Times New Roman" pitchFamily="18" charset="0"/>
                <a:cs typeface="Times New Roman" pitchFamily="18" charset="0"/>
              </a:rPr>
              <a:t>Concentration plasmatique efficace de 4 à 8 mg/l.</a:t>
            </a:r>
          </a:p>
          <a:p>
            <a:pPr>
              <a:buFont typeface="Wingdings" pitchFamily="2" charset="2"/>
              <a:buChar char="ü"/>
            </a:pPr>
            <a:r>
              <a:rPr lang="fr-FR" sz="2400" b="1" dirty="0" smtClean="0">
                <a:latin typeface="Times New Roman" pitchFamily="18" charset="0"/>
                <a:cs typeface="Times New Roman" pitchFamily="18" charset="0"/>
              </a:rPr>
              <a:t>Absorption digestive variable selon les individus.</a:t>
            </a:r>
          </a:p>
          <a:p>
            <a:pPr>
              <a:buFont typeface="Wingdings" pitchFamily="2" charset="2"/>
              <a:buChar char="ü"/>
            </a:pPr>
            <a:r>
              <a:rPr lang="fr-FR" sz="2400" b="1" dirty="0" smtClean="0">
                <a:latin typeface="Times New Roman" pitchFamily="18" charset="0"/>
                <a:cs typeface="Times New Roman" pitchFamily="18" charset="0"/>
              </a:rPr>
              <a:t>Transformée au niveau hépatique en époxide (produit actif)   </a:t>
            </a:r>
          </a:p>
          <a:p>
            <a:pPr>
              <a:buFont typeface="Wingdings" pitchFamily="2" charset="2"/>
              <a:buChar char="ü"/>
            </a:pPr>
            <a:r>
              <a:rPr lang="fr-FR" sz="2400" b="1" dirty="0" smtClean="0">
                <a:latin typeface="Times New Roman" pitchFamily="18" charset="0"/>
                <a:cs typeface="Times New Roman" pitchFamily="18" charset="0"/>
              </a:rPr>
              <a:t>Demi-vie plasmatique de 13 à 17 heures.</a:t>
            </a:r>
          </a:p>
          <a:p>
            <a:pPr>
              <a:buFont typeface="Wingdings" pitchFamily="2" charset="2"/>
              <a:buChar char="ü"/>
            </a:pPr>
            <a:r>
              <a:rPr lang="fr-FR" sz="2400" b="1" dirty="0" smtClean="0">
                <a:latin typeface="Times New Roman" pitchFamily="18" charset="0"/>
                <a:cs typeface="Times New Roman" pitchFamily="18" charset="0"/>
              </a:rPr>
              <a:t>Inducteur enzymatique et peut accélérer le catabolisme de certains médicaments, l’érythromycine inhibe le catabolisme de la carbamazépine dont la concentration plasmatique s’élève</a:t>
            </a:r>
          </a:p>
          <a:p>
            <a:pPr>
              <a:buNone/>
            </a:pPr>
            <a:r>
              <a:rPr lang="fr-FR" sz="2400" b="1" i="1" u="sng" dirty="0" smtClean="0">
                <a:latin typeface="Times New Roman" pitchFamily="18" charset="0"/>
                <a:cs typeface="Times New Roman" pitchFamily="18" charset="0"/>
              </a:rPr>
              <a:t>Indication: </a:t>
            </a:r>
            <a:r>
              <a:rPr lang="fr-FR" sz="2400" b="1" dirty="0" smtClean="0">
                <a:latin typeface="Times New Roman" pitchFamily="18" charset="0"/>
                <a:cs typeface="Times New Roman" pitchFamily="18" charset="0"/>
              </a:rPr>
              <a:t>épilepsies </a:t>
            </a:r>
            <a:r>
              <a:rPr lang="fr-FR" sz="2400" b="1" dirty="0" smtClean="0">
                <a:latin typeface="Times New Roman" pitchFamily="18" charset="0"/>
                <a:cs typeface="Times New Roman" pitchFamily="18" charset="0"/>
              </a:rPr>
              <a:t>partielles, </a:t>
            </a:r>
            <a:r>
              <a:rPr lang="fr-FR" sz="2400" b="1" dirty="0" smtClean="0">
                <a:latin typeface="Times New Roman" pitchFamily="18" charset="0"/>
                <a:cs typeface="Times New Roman" pitchFamily="18" charset="0"/>
              </a:rPr>
              <a:t>épilepsies généralisées. Inactive dans le petit mal. Peut être utilisée dans le TRT des névralgies faciales, indication particulière: la psychose maniaco-dépressive. Parfois associée aux ATD dans le TRT des dépressions rebelles.</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a:buNone/>
            </a:pPr>
            <a:endParaRPr lang="fr-FR" sz="2400" b="1" i="1" u="sng" dirty="0" smtClean="0">
              <a:latin typeface="Times New Roman" pitchFamily="18" charset="0"/>
              <a:cs typeface="Times New Roman" pitchFamily="18" charset="0"/>
            </a:endParaRPr>
          </a:p>
          <a:p>
            <a:pPr>
              <a:buNone/>
            </a:pPr>
            <a:r>
              <a:rPr lang="fr-FR" sz="2400" b="1" i="1" u="sng" dirty="0" smtClean="0">
                <a:latin typeface="Times New Roman" pitchFamily="18" charset="0"/>
                <a:cs typeface="Times New Roman" pitchFamily="18" charset="0"/>
              </a:rPr>
              <a:t>Effets indésirables: </a:t>
            </a:r>
          </a:p>
          <a:p>
            <a:r>
              <a:rPr lang="fr-FR" sz="2400" b="1" dirty="0" smtClean="0">
                <a:latin typeface="Times New Roman" pitchFamily="18" charset="0"/>
                <a:cs typeface="Times New Roman" pitchFamily="18" charset="0"/>
              </a:rPr>
              <a:t>Neurosensoriels: somnolence, ataxie, vertiges</a:t>
            </a:r>
          </a:p>
          <a:p>
            <a:r>
              <a:rPr lang="fr-FR" sz="2400" b="1" dirty="0" smtClean="0">
                <a:latin typeface="Times New Roman" pitchFamily="18" charset="0"/>
                <a:cs typeface="Times New Roman" pitchFamily="18" charset="0"/>
              </a:rPr>
              <a:t>Sanguins: leucopénie, thrombopénie demandant une surveillance de la FNS</a:t>
            </a:r>
          </a:p>
          <a:p>
            <a:r>
              <a:rPr lang="fr-FR" sz="2400" b="1" dirty="0" smtClean="0">
                <a:latin typeface="Times New Roman" pitchFamily="18" charset="0"/>
                <a:cs typeface="Times New Roman" pitchFamily="18" charset="0"/>
              </a:rPr>
              <a:t>Cutanés: pigmentation, rash</a:t>
            </a:r>
          </a:p>
          <a:p>
            <a:r>
              <a:rPr lang="fr-FR" sz="2400" b="1" dirty="0" smtClean="0">
                <a:latin typeface="Times New Roman" pitchFamily="18" charset="0"/>
                <a:cs typeface="Times New Roman" pitchFamily="18" charset="0"/>
              </a:rPr>
              <a:t>Réactions d’hypersensibilité avec divers troubles: éosinophilie, arthralgie, hépatite</a:t>
            </a:r>
          </a:p>
          <a:p>
            <a:r>
              <a:rPr lang="fr-FR" sz="2400" b="1" dirty="0" smtClean="0">
                <a:latin typeface="Times New Roman" pitchFamily="18" charset="0"/>
                <a:cs typeface="Times New Roman" pitchFamily="18" charset="0"/>
              </a:rPr>
              <a:t>Cardiaques: troubles de la conduction qui apparaissent en cas de surdosage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lstStyle/>
          <a:p>
            <a:pPr algn="ctr">
              <a:buNone/>
            </a:pPr>
            <a:r>
              <a:rPr lang="fr-FR" sz="4000" b="1" dirty="0" smtClean="0">
                <a:solidFill>
                  <a:srgbClr val="FF0000"/>
                </a:solidFill>
                <a:latin typeface="Times New Roman" pitchFamily="18" charset="0"/>
                <a:cs typeface="Times New Roman" pitchFamily="18" charset="0"/>
              </a:rPr>
              <a:t>Définition: </a:t>
            </a:r>
          </a:p>
          <a:p>
            <a:pPr>
              <a:buNone/>
            </a:pPr>
            <a:endParaRPr lang="fr-FR" sz="24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La crise d’épilepsie est une manifestation clinique qui reflète une décharge anormale, excessive d’une population de neurones impliquant, soit l’ensemble du cortex(crise généralisée), soit une zone corticale limitée(crise partielle).</a:t>
            </a: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Elle se traduit au niveau de l’EEG par une perturbation de l’activité électrique cérébrale. La crise d’épilepsie n’est pas synonyme d’épilepsie.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00858"/>
          </a:xfrm>
        </p:spPr>
        <p:txBody>
          <a:bodyPr>
            <a:normAutofit/>
          </a:bodyPr>
          <a:lstStyle/>
          <a:p>
            <a:pPr>
              <a:buNone/>
            </a:pPr>
            <a:r>
              <a:rPr lang="fr-FR" sz="3600" b="1" dirty="0" smtClean="0">
                <a:solidFill>
                  <a:srgbClr val="FF0000"/>
                </a:solidFill>
                <a:latin typeface="Times New Roman" pitchFamily="18" charset="0"/>
                <a:cs typeface="Times New Roman" pitchFamily="18" charset="0"/>
              </a:rPr>
              <a:t>Acide valproique: </a:t>
            </a:r>
            <a:r>
              <a:rPr lang="fr-FR" sz="3600" dirty="0" smtClean="0"/>
              <a:t>(</a:t>
            </a:r>
            <a:r>
              <a:rPr lang="fr-FR" sz="3600" b="1" dirty="0" err="1" smtClean="0"/>
              <a:t>Dépakine</a:t>
            </a:r>
            <a:r>
              <a:rPr lang="fr-FR" sz="3600" b="1" dirty="0" smtClean="0"/>
              <a:t>)</a:t>
            </a:r>
            <a:endParaRPr lang="fr-FR" sz="3600" b="1" dirty="0" smtClean="0">
              <a:solidFill>
                <a:srgbClr val="FF0000"/>
              </a:solidFill>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Antiépileptique mixte, inhibe l’entré de Na dans la cellule par les canaux sodium voltage-dépendant et favorise l’entré de chlorure par effet Gaba-mimétique. Par ces deux mécanismes complémentaires, il augmente la polarisation de la cellule et diminue son excitabilité. </a:t>
            </a:r>
          </a:p>
          <a:p>
            <a:pPr>
              <a:buFont typeface="Wingdings" pitchFamily="2" charset="2"/>
              <a:buChar char="ü"/>
            </a:pPr>
            <a:r>
              <a:rPr lang="fr-FR" sz="2400" b="1" dirty="0" smtClean="0">
                <a:latin typeface="Times New Roman" pitchFamily="18" charset="0"/>
                <a:cs typeface="Times New Roman" pitchFamily="18" charset="0"/>
              </a:rPr>
              <a:t>Son effet Gaba-mimétique prédomine sur son effet sur les canaux sodium voltage-dépendant.</a:t>
            </a:r>
          </a:p>
          <a:p>
            <a:pPr>
              <a:buFont typeface="Wingdings" pitchFamily="2" charset="2"/>
              <a:buChar char="ü"/>
            </a:pPr>
            <a:r>
              <a:rPr lang="fr-FR" sz="2400" b="1" dirty="0" smtClean="0">
                <a:latin typeface="Times New Roman" pitchFamily="18" charset="0"/>
                <a:cs typeface="Times New Roman" pitchFamily="18" charset="0"/>
              </a:rPr>
              <a:t>Il est efficace dans la plupart des épilepsies et est très largement utilisé.</a:t>
            </a:r>
          </a:p>
          <a:p>
            <a:pPr>
              <a:buFont typeface="Wingdings" pitchFamily="2" charset="2"/>
              <a:buChar char="ü"/>
            </a:pPr>
            <a:r>
              <a:rPr lang="fr-FR" sz="2400" b="1" dirty="0" smtClean="0">
                <a:latin typeface="Times New Roman" pitchFamily="18" charset="0"/>
                <a:cs typeface="Times New Roman" pitchFamily="18" charset="0"/>
              </a:rPr>
              <a:t>L’acide valproique peut être utilisé à la place du Lithium ou associé à ce dernier dans le TRT de la psychose maniaco-dépressive.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429420"/>
          </a:xfrm>
        </p:spPr>
        <p:txBody>
          <a:bodyPr>
            <a:normAutofit/>
          </a:bodyPr>
          <a:lstStyle/>
          <a:p>
            <a:pPr algn="ctr">
              <a:buNone/>
            </a:pPr>
            <a:r>
              <a:rPr lang="fr-FR" sz="4000" b="1" dirty="0" smtClean="0">
                <a:solidFill>
                  <a:srgbClr val="FF0000"/>
                </a:solidFill>
                <a:latin typeface="Times New Roman" pitchFamily="18" charset="0"/>
                <a:cs typeface="Times New Roman" pitchFamily="18" charset="0"/>
              </a:rPr>
              <a:t>Les antiépileptiques mineurs: </a:t>
            </a:r>
          </a:p>
          <a:p>
            <a:pPr>
              <a:buNone/>
            </a:pPr>
            <a:endParaRPr lang="fr-FR" sz="2400" b="1" dirty="0" smtClean="0">
              <a:solidFill>
                <a:srgbClr val="FF0000"/>
              </a:solidFill>
              <a:latin typeface="Times New Roman" pitchFamily="18" charset="0"/>
              <a:cs typeface="Times New Roman" pitchFamily="18" charset="0"/>
            </a:endParaRPr>
          </a:p>
          <a:p>
            <a:pPr>
              <a:buNone/>
            </a:pPr>
            <a:endParaRPr lang="fr-FR" sz="2400" b="1" dirty="0" smtClean="0">
              <a:solidFill>
                <a:srgbClr val="FF0000"/>
              </a:solidFill>
              <a:latin typeface="Times New Roman" pitchFamily="18" charset="0"/>
              <a:cs typeface="Times New Roman" pitchFamily="18" charset="0"/>
            </a:endParaRPr>
          </a:p>
          <a:p>
            <a:pPr>
              <a:buNone/>
            </a:pPr>
            <a:endParaRPr lang="fr-FR" sz="2400" b="1" dirty="0" smtClean="0">
              <a:solidFill>
                <a:srgbClr val="FF0000"/>
              </a:solidFill>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Dans ce groupe on distingue, </a:t>
            </a:r>
          </a:p>
          <a:p>
            <a:pPr>
              <a:buNone/>
            </a:pPr>
            <a:r>
              <a:rPr lang="fr-FR" b="1" dirty="0" smtClean="0">
                <a:latin typeface="Times New Roman" pitchFamily="18" charset="0"/>
                <a:cs typeface="Times New Roman" pitchFamily="18" charset="0"/>
              </a:rPr>
              <a:t>    les benzodiazépines, corticoïdes, éthosuximide </a:t>
            </a:r>
            <a:endParaRPr lang="fr-F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572560" cy="6357982"/>
          </a:xfrm>
        </p:spPr>
        <p:txBody>
          <a:bodyPr/>
          <a:lstStyle/>
          <a:p>
            <a:pPr algn="ctr">
              <a:buNone/>
            </a:pPr>
            <a:r>
              <a:rPr lang="fr-FR" b="1" dirty="0" smtClean="0">
                <a:solidFill>
                  <a:srgbClr val="FF0000"/>
                </a:solidFill>
                <a:latin typeface="Times New Roman" pitchFamily="18" charset="0"/>
                <a:cs typeface="Times New Roman" pitchFamily="18" charset="0"/>
              </a:rPr>
              <a:t>Benzodiazépines</a:t>
            </a:r>
          </a:p>
          <a:p>
            <a:pPr>
              <a:buNone/>
            </a:pPr>
            <a:r>
              <a:rPr lang="fr-FR" sz="2400" b="1" u="sng" dirty="0" smtClean="0">
                <a:latin typeface="Times New Roman" pitchFamily="18" charset="0"/>
                <a:cs typeface="Times New Roman" pitchFamily="18" charset="0"/>
              </a:rPr>
              <a:t>Mécanisme d’action: </a:t>
            </a:r>
            <a:r>
              <a:rPr lang="fr-FR" sz="2400" b="1" dirty="0" smtClean="0">
                <a:latin typeface="Times New Roman" pitchFamily="18" charset="0"/>
                <a:cs typeface="Times New Roman" pitchFamily="18" charset="0"/>
              </a:rPr>
              <a:t> Les benzodiazépines sont agonistes du récepteurs-canal GABA-A: elles augmentent la fréquence d’ouverture du canal chlore de ce récepteur, d’où une hyperpolarisation des cellules neuronales. </a:t>
            </a:r>
          </a:p>
          <a:p>
            <a:pPr>
              <a:buNone/>
            </a:pPr>
            <a:r>
              <a:rPr lang="fr-FR" sz="2400" b="1" dirty="0" smtClean="0"/>
              <a:t>- Clonazépam </a:t>
            </a:r>
            <a:r>
              <a:rPr lang="fr-FR" sz="2400" dirty="0" smtClean="0"/>
              <a:t> (</a:t>
            </a:r>
            <a:r>
              <a:rPr lang="fr-FR" sz="2400" b="1" dirty="0" smtClean="0"/>
              <a:t>Rivotril</a:t>
            </a:r>
            <a:r>
              <a:rPr lang="fr-FR" sz="2400" dirty="0" smtClean="0"/>
              <a:t>)        - </a:t>
            </a:r>
            <a:r>
              <a:rPr lang="fr-FR" sz="2400" b="1" dirty="0" smtClean="0"/>
              <a:t>Clobazam </a:t>
            </a:r>
            <a:r>
              <a:rPr lang="fr-FR" sz="2400" dirty="0" smtClean="0"/>
              <a:t> (</a:t>
            </a:r>
            <a:r>
              <a:rPr lang="fr-FR" sz="2400" b="1" dirty="0" smtClean="0"/>
              <a:t>Urbany</a:t>
            </a:r>
            <a:r>
              <a:rPr lang="fr-FR" sz="2400" dirty="0" smtClean="0"/>
              <a:t>l)</a:t>
            </a:r>
            <a:endParaRPr lang="fr-FR" sz="2400" b="1" dirty="0" smtClean="0">
              <a:latin typeface="Times New Roman" pitchFamily="18" charset="0"/>
              <a:cs typeface="Times New Roman" pitchFamily="18" charset="0"/>
            </a:endParaRPr>
          </a:p>
          <a:p>
            <a:pPr>
              <a:buNone/>
            </a:pPr>
            <a:r>
              <a:rPr lang="fr-FR" sz="2400" b="1" u="sng" dirty="0" smtClean="0">
                <a:latin typeface="Times New Roman" pitchFamily="18" charset="0"/>
                <a:cs typeface="Times New Roman" pitchFamily="18" charset="0"/>
              </a:rPr>
              <a:t>Indications: </a:t>
            </a:r>
          </a:p>
          <a:p>
            <a:r>
              <a:rPr lang="fr-FR" sz="2400" b="1" dirty="0" smtClean="0">
                <a:latin typeface="Times New Roman" pitchFamily="18" charset="0"/>
                <a:cs typeface="Times New Roman" pitchFamily="18" charset="0"/>
              </a:rPr>
              <a:t>Etat de mal épileptique</a:t>
            </a:r>
          </a:p>
          <a:p>
            <a:r>
              <a:rPr lang="fr-FR" sz="2400" b="1" dirty="0" smtClean="0">
                <a:latin typeface="Times New Roman" pitchFamily="18" charset="0"/>
                <a:cs typeface="Times New Roman" pitchFamily="18" charset="0"/>
              </a:rPr>
              <a:t>Convulsion fébrile du nourrisson</a:t>
            </a:r>
          </a:p>
          <a:p>
            <a:r>
              <a:rPr lang="fr-FR" sz="2400" b="1" dirty="0" smtClean="0">
                <a:latin typeface="Times New Roman" pitchFamily="18" charset="0"/>
                <a:cs typeface="Times New Roman" pitchFamily="18" charset="0"/>
              </a:rPr>
              <a:t>Crise d’absence (petit mal)</a:t>
            </a:r>
          </a:p>
          <a:p>
            <a:r>
              <a:rPr lang="fr-FR" sz="2400" b="1" dirty="0" smtClean="0">
                <a:latin typeface="Times New Roman" pitchFamily="18" charset="0"/>
                <a:cs typeface="Times New Roman" pitchFamily="18" charset="0"/>
              </a:rPr>
              <a:t>TRT prophylactique de courte durée et comme couverture lors d’un changement de TRT anticonvulsivant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572560" cy="6215106"/>
          </a:xfrm>
        </p:spPr>
        <p:txBody>
          <a:bodyPr/>
          <a:lstStyle/>
          <a:p>
            <a:pPr algn="ctr">
              <a:buNone/>
            </a:pPr>
            <a:endParaRPr lang="fr-FR" b="1" dirty="0" smtClean="0">
              <a:solidFill>
                <a:srgbClr val="FF0000"/>
              </a:solidFill>
              <a:latin typeface="Times New Roman" pitchFamily="18" charset="0"/>
              <a:cs typeface="Times New Roman" pitchFamily="18" charset="0"/>
            </a:endParaRPr>
          </a:p>
          <a:p>
            <a:pPr algn="ctr">
              <a:buNone/>
            </a:pPr>
            <a:r>
              <a:rPr lang="fr-FR" b="1" dirty="0" smtClean="0">
                <a:solidFill>
                  <a:srgbClr val="FF0000"/>
                </a:solidFill>
                <a:latin typeface="Times New Roman" pitchFamily="18" charset="0"/>
                <a:cs typeface="Times New Roman" pitchFamily="18" charset="0"/>
              </a:rPr>
              <a:t>Corticoïdes  </a:t>
            </a:r>
          </a:p>
          <a:p>
            <a:pPr>
              <a:buNone/>
            </a:pPr>
            <a:r>
              <a:rPr lang="fr-FR" sz="2400" b="1" u="sng" dirty="0" smtClean="0">
                <a:latin typeface="Times New Roman" pitchFamily="18" charset="0"/>
                <a:cs typeface="Times New Roman" pitchFamily="18" charset="0"/>
              </a:rPr>
              <a:t>Indications: </a:t>
            </a:r>
            <a:r>
              <a:rPr lang="fr-FR" sz="2400" b="1" dirty="0" smtClean="0">
                <a:latin typeface="Times New Roman" pitchFamily="18" charset="0"/>
                <a:cs typeface="Times New Roman" pitchFamily="18" charset="0"/>
              </a:rPr>
              <a:t>certaines épilepsies graves et complexes de l’enfant.</a:t>
            </a:r>
          </a:p>
          <a:p>
            <a:pPr>
              <a:buNone/>
            </a:pPr>
            <a:endParaRPr lang="fr-FR" sz="2400" b="1" dirty="0" smtClean="0">
              <a:latin typeface="Times New Roman" pitchFamily="18" charset="0"/>
              <a:cs typeface="Times New Roman" pitchFamily="18" charset="0"/>
            </a:endParaRPr>
          </a:p>
          <a:p>
            <a:pPr algn="ctr">
              <a:buNone/>
            </a:pPr>
            <a:endParaRPr lang="fr-FR" b="1" dirty="0" smtClean="0">
              <a:solidFill>
                <a:srgbClr val="FF0000"/>
              </a:solidFill>
              <a:latin typeface="Times New Roman" pitchFamily="18" charset="0"/>
              <a:cs typeface="Times New Roman" pitchFamily="18" charset="0"/>
            </a:endParaRPr>
          </a:p>
          <a:p>
            <a:pPr>
              <a:buNone/>
            </a:pPr>
            <a:r>
              <a:rPr lang="fr-FR" b="1" dirty="0" smtClean="0">
                <a:solidFill>
                  <a:srgbClr val="FF0000"/>
                </a:solidFill>
                <a:latin typeface="Times New Roman" pitchFamily="18" charset="0"/>
                <a:cs typeface="Times New Roman" pitchFamily="18" charset="0"/>
              </a:rPr>
              <a:t>                         Ethosuximide </a:t>
            </a:r>
            <a:r>
              <a:rPr lang="fr-FR" dirty="0" smtClean="0"/>
              <a:t>(</a:t>
            </a:r>
            <a:r>
              <a:rPr lang="fr-FR" b="1" dirty="0" smtClean="0"/>
              <a:t>Zarontin</a:t>
            </a:r>
            <a:r>
              <a:rPr lang="fr-FR" dirty="0" smtClean="0"/>
              <a:t>)</a:t>
            </a:r>
            <a:br>
              <a:rPr lang="fr-FR" dirty="0" smtClean="0"/>
            </a:br>
            <a:r>
              <a:rPr lang="fr-FR" sz="2400" b="1" u="sng" dirty="0" smtClean="0">
                <a:latin typeface="Times New Roman" pitchFamily="18" charset="0"/>
                <a:cs typeface="Times New Roman" pitchFamily="18" charset="0"/>
              </a:rPr>
              <a:t>Indications: </a:t>
            </a:r>
            <a:r>
              <a:rPr lang="fr-FR" sz="2400" b="1" dirty="0" smtClean="0">
                <a:latin typeface="Times New Roman" pitchFamily="18" charset="0"/>
                <a:cs typeface="Times New Roman" pitchFamily="18" charset="0"/>
              </a:rPr>
              <a:t>crise d’absence (petit mal) </a:t>
            </a:r>
          </a:p>
          <a:p>
            <a:pPr>
              <a:buNone/>
            </a:pPr>
            <a:r>
              <a:rPr lang="fr-FR" b="1" dirty="0" smtClean="0">
                <a:solidFill>
                  <a:srgbClr val="FF0000"/>
                </a:solidFill>
                <a:latin typeface="Times New Roman" pitchFamily="18" charset="0"/>
                <a:cs typeface="Times New Roman" pitchFamily="18" charset="0"/>
              </a:rPr>
              <a:t> </a:t>
            </a:r>
            <a:endParaRPr lang="fr-FR" sz="2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429420"/>
          </a:xfrm>
        </p:spPr>
        <p:txBody>
          <a:bodyPr>
            <a:normAutofit/>
          </a:bodyPr>
          <a:lstStyle/>
          <a:p>
            <a:pPr algn="ctr">
              <a:buNone/>
            </a:pPr>
            <a:r>
              <a:rPr lang="fr-FR" sz="3600" b="1" dirty="0" smtClean="0">
                <a:solidFill>
                  <a:srgbClr val="FF0000"/>
                </a:solidFill>
                <a:latin typeface="Times New Roman" pitchFamily="18" charset="0"/>
                <a:cs typeface="Times New Roman" pitchFamily="18" charset="0"/>
              </a:rPr>
              <a:t>Les antiépileptiques de nouvelle génération: </a:t>
            </a:r>
          </a:p>
          <a:p>
            <a:pPr>
              <a:buNone/>
            </a:pPr>
            <a:r>
              <a:rPr lang="fr-FR" sz="2400" b="1" u="sng" dirty="0" smtClean="0">
                <a:solidFill>
                  <a:srgbClr val="7030A0"/>
                </a:solidFill>
                <a:latin typeface="Times New Roman" pitchFamily="18" charset="0"/>
                <a:cs typeface="Times New Roman" pitchFamily="18" charset="0"/>
              </a:rPr>
              <a:t>Lamotrigine: </a:t>
            </a:r>
            <a:r>
              <a:rPr lang="fr-FR" sz="3600" b="1" dirty="0" smtClean="0">
                <a:solidFill>
                  <a:srgbClr val="7030A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Na+,   Glu</a:t>
            </a:r>
          </a:p>
          <a:p>
            <a:pPr>
              <a:buNone/>
            </a:pPr>
            <a:r>
              <a:rPr lang="fr-FR" sz="2400" b="1" dirty="0" smtClean="0">
                <a:latin typeface="Times New Roman" pitchFamily="18" charset="0"/>
                <a:cs typeface="Times New Roman" pitchFamily="18" charset="0"/>
              </a:rPr>
              <a:t>Inhibe la libération des AA excitateurs (Glu)</a:t>
            </a:r>
          </a:p>
          <a:p>
            <a:pPr>
              <a:buNone/>
            </a:pPr>
            <a:r>
              <a:rPr lang="fr-FR" sz="2400" b="1" dirty="0" smtClean="0">
                <a:latin typeface="Times New Roman" pitchFamily="18" charset="0"/>
                <a:cs typeface="Times New Roman" pitchFamily="18" charset="0"/>
              </a:rPr>
              <a:t>Prolonge l’inactivation des canaux sodiques voltage-dépendants </a:t>
            </a:r>
          </a:p>
          <a:p>
            <a:pPr>
              <a:buNone/>
            </a:pPr>
            <a:endParaRPr lang="fr-FR" sz="2400" b="1" dirty="0" smtClean="0">
              <a:latin typeface="Times New Roman" pitchFamily="18" charset="0"/>
              <a:cs typeface="Times New Roman" pitchFamily="18" charset="0"/>
            </a:endParaRPr>
          </a:p>
          <a:p>
            <a:pPr>
              <a:buNone/>
            </a:pPr>
            <a:r>
              <a:rPr lang="fr-FR" sz="2400" b="1" u="sng" dirty="0" smtClean="0">
                <a:solidFill>
                  <a:srgbClr val="7030A0"/>
                </a:solidFill>
                <a:latin typeface="Times New Roman" pitchFamily="18" charset="0"/>
                <a:cs typeface="Times New Roman" pitchFamily="18" charset="0"/>
              </a:rPr>
              <a:t>Felbamate:</a:t>
            </a:r>
            <a:r>
              <a:rPr lang="fr-FR" sz="2400" b="1" dirty="0" smtClean="0">
                <a:solidFill>
                  <a:srgbClr val="7030A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Glu </a:t>
            </a:r>
          </a:p>
          <a:p>
            <a:pPr>
              <a:buNone/>
            </a:pPr>
            <a:r>
              <a:rPr lang="fr-FR" sz="2400" b="1" dirty="0" smtClean="0">
                <a:latin typeface="Times New Roman" pitchFamily="18" charset="0"/>
                <a:cs typeface="Times New Roman" pitchFamily="18" charset="0"/>
              </a:rPr>
              <a:t>Bloque les récepteurs  NMDA du glutamate</a:t>
            </a:r>
            <a:endParaRPr lang="fr-FR" sz="3600" b="1" dirty="0">
              <a:latin typeface="Times New Roman" pitchFamily="18" charset="0"/>
              <a:cs typeface="Times New Roman" pitchFamily="18" charset="0"/>
            </a:endParaRPr>
          </a:p>
        </p:txBody>
      </p:sp>
      <p:cxnSp>
        <p:nvCxnSpPr>
          <p:cNvPr id="5" name="Connecteur droit avec flèche 4"/>
          <p:cNvCxnSpPr/>
          <p:nvPr/>
        </p:nvCxnSpPr>
        <p:spPr>
          <a:xfrm rot="5400000">
            <a:off x="2178827" y="182164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rot="5400000">
            <a:off x="3036083" y="182164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rot="5400000">
            <a:off x="1857356" y="364331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normAutofit/>
          </a:bodyPr>
          <a:lstStyle/>
          <a:p>
            <a:pPr>
              <a:buNone/>
            </a:pPr>
            <a:r>
              <a:rPr lang="fr-FR" sz="2400" b="1" u="sng" dirty="0" smtClean="0">
                <a:solidFill>
                  <a:srgbClr val="7030A0"/>
                </a:solidFill>
                <a:latin typeface="Times New Roman" pitchFamily="18" charset="0"/>
                <a:cs typeface="Times New Roman" pitchFamily="18" charset="0"/>
              </a:rPr>
              <a:t>Vigabatrin:</a:t>
            </a:r>
            <a:r>
              <a:rPr lang="fr-FR" sz="2400" b="1" dirty="0" smtClean="0">
                <a:solidFill>
                  <a:srgbClr val="7030A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 GABA </a:t>
            </a:r>
          </a:p>
          <a:p>
            <a:pPr>
              <a:buNone/>
            </a:pPr>
            <a:r>
              <a:rPr lang="fr-FR" sz="2400" b="1" dirty="0" smtClean="0">
                <a:latin typeface="Times New Roman" pitchFamily="18" charset="0"/>
                <a:cs typeface="Times New Roman" pitchFamily="18" charset="0"/>
              </a:rPr>
              <a:t>Inhibiteur irréversible de GABA-transaminase, la concentration du GABA est     2 à 3 fois dans les fluides cérébro-spinaux</a:t>
            </a:r>
          </a:p>
          <a:p>
            <a:pPr>
              <a:buNone/>
            </a:pPr>
            <a:endParaRPr lang="fr-FR" sz="2400" b="1" u="sng" dirty="0" smtClean="0">
              <a:solidFill>
                <a:srgbClr val="7030A0"/>
              </a:solidFill>
              <a:latin typeface="Times New Roman" pitchFamily="18" charset="0"/>
              <a:cs typeface="Times New Roman" pitchFamily="18" charset="0"/>
            </a:endParaRPr>
          </a:p>
          <a:p>
            <a:pPr>
              <a:buNone/>
            </a:pPr>
            <a:r>
              <a:rPr lang="fr-FR" sz="2400" b="1" u="sng" dirty="0" smtClean="0">
                <a:solidFill>
                  <a:srgbClr val="7030A0"/>
                </a:solidFill>
                <a:latin typeface="Times New Roman" pitchFamily="18" charset="0"/>
                <a:cs typeface="Times New Roman" pitchFamily="18" charset="0"/>
              </a:rPr>
              <a:t>Progabide: </a:t>
            </a:r>
            <a:r>
              <a:rPr lang="fr-FR" sz="2400" b="1" dirty="0" smtClean="0">
                <a:solidFill>
                  <a:srgbClr val="7030A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  GABA </a:t>
            </a:r>
          </a:p>
          <a:p>
            <a:pPr>
              <a:buNone/>
            </a:pPr>
            <a:r>
              <a:rPr lang="fr-FR" sz="2400" b="1" dirty="0" smtClean="0">
                <a:latin typeface="Times New Roman" pitchFamily="18" charset="0"/>
                <a:cs typeface="Times New Roman" pitchFamily="18" charset="0"/>
              </a:rPr>
              <a:t>Agoniste hautement spécifique du récepteur-canal  GABA-A </a:t>
            </a:r>
          </a:p>
          <a:p>
            <a:pPr>
              <a:buNone/>
            </a:pPr>
            <a:endParaRPr lang="fr-FR" sz="2400" b="1" dirty="0" smtClean="0">
              <a:latin typeface="Times New Roman" pitchFamily="18" charset="0"/>
              <a:cs typeface="Times New Roman" pitchFamily="18" charset="0"/>
            </a:endParaRPr>
          </a:p>
          <a:p>
            <a:pPr>
              <a:buNone/>
            </a:pPr>
            <a:r>
              <a:rPr lang="fr-FR" sz="2400" b="1" u="sng" dirty="0" smtClean="0">
                <a:solidFill>
                  <a:srgbClr val="7030A0"/>
                </a:solidFill>
                <a:latin typeface="Times New Roman" pitchFamily="18" charset="0"/>
                <a:cs typeface="Times New Roman" pitchFamily="18" charset="0"/>
              </a:rPr>
              <a:t>Tiagabine:</a:t>
            </a:r>
            <a:r>
              <a:rPr lang="fr-FR" sz="2400" b="1" dirty="0" smtClean="0">
                <a:solidFill>
                  <a:srgbClr val="7030A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GABA</a:t>
            </a:r>
          </a:p>
          <a:p>
            <a:pPr>
              <a:buNone/>
            </a:pPr>
            <a:r>
              <a:rPr lang="fr-FR" sz="2400" b="1" dirty="0" smtClean="0">
                <a:latin typeface="Times New Roman" pitchFamily="18" charset="0"/>
                <a:cs typeface="Times New Roman" pitchFamily="18" charset="0"/>
              </a:rPr>
              <a:t>Inhibe la recapture du GABA </a:t>
            </a:r>
          </a:p>
          <a:p>
            <a:pPr>
              <a:buNone/>
            </a:pPr>
            <a:endParaRPr lang="fr-FR" sz="2400" b="1" dirty="0" smtClean="0">
              <a:latin typeface="Times New Roman" pitchFamily="18" charset="0"/>
              <a:cs typeface="Times New Roman" pitchFamily="18" charset="0"/>
            </a:endParaRPr>
          </a:p>
          <a:p>
            <a:pPr>
              <a:buNone/>
            </a:pPr>
            <a:r>
              <a:rPr lang="fr-FR" sz="2400" b="1" u="sng" dirty="0" smtClean="0">
                <a:solidFill>
                  <a:srgbClr val="7030A0"/>
                </a:solidFill>
                <a:latin typeface="Times New Roman" pitchFamily="18" charset="0"/>
                <a:cs typeface="Times New Roman" pitchFamily="18" charset="0"/>
              </a:rPr>
              <a:t>Gabapentine: </a:t>
            </a:r>
            <a:r>
              <a:rPr lang="fr-FR" sz="2400" b="1" dirty="0" smtClean="0">
                <a:solidFill>
                  <a:srgbClr val="7030A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GABA</a:t>
            </a:r>
          </a:p>
          <a:p>
            <a:pPr>
              <a:buNone/>
            </a:pPr>
            <a:r>
              <a:rPr lang="fr-FR" sz="2400" b="1" dirty="0" smtClean="0">
                <a:latin typeface="Times New Roman" pitchFamily="18" charset="0"/>
                <a:cs typeface="Times New Roman" pitchFamily="18" charset="0"/>
              </a:rPr>
              <a:t>Semble agir par l’intermédiaire du système Gabaergique</a:t>
            </a:r>
            <a:r>
              <a:rPr lang="fr-FR" sz="2400" b="1" u="sng" dirty="0" smtClean="0">
                <a:solidFill>
                  <a:srgbClr val="7030A0"/>
                </a:solidFill>
                <a:latin typeface="Times New Roman" pitchFamily="18" charset="0"/>
                <a:cs typeface="Times New Roman" pitchFamily="18" charset="0"/>
              </a:rPr>
              <a:t> </a:t>
            </a:r>
          </a:p>
          <a:p>
            <a:pPr>
              <a:buNone/>
            </a:pPr>
            <a:endParaRPr lang="fr-FR" sz="2400" b="1" dirty="0" smtClean="0">
              <a:latin typeface="Times New Roman" pitchFamily="18" charset="0"/>
              <a:cs typeface="Times New Roman" pitchFamily="18" charset="0"/>
            </a:endParaRPr>
          </a:p>
          <a:p>
            <a:pPr>
              <a:buNone/>
            </a:pPr>
            <a:endParaRPr lang="fr-FR" sz="2400" b="1" dirty="0">
              <a:latin typeface="Times New Roman" pitchFamily="18" charset="0"/>
              <a:cs typeface="Times New Roman" pitchFamily="18" charset="0"/>
            </a:endParaRPr>
          </a:p>
        </p:txBody>
      </p:sp>
      <p:cxnSp>
        <p:nvCxnSpPr>
          <p:cNvPr id="5" name="Connecteur droit avec flèche 4"/>
          <p:cNvCxnSpPr/>
          <p:nvPr/>
        </p:nvCxnSpPr>
        <p:spPr>
          <a:xfrm rot="5400000" flipH="1" flipV="1">
            <a:off x="1785918" y="50004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rot="5400000" flipH="1" flipV="1">
            <a:off x="2358216" y="128506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5400000" flipH="1" flipV="1">
            <a:off x="1750199" y="217883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5400000" flipH="1" flipV="1">
            <a:off x="1857356" y="342900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5400000" flipH="1" flipV="1">
            <a:off x="2178827" y="4750603"/>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r>
              <a:rPr lang="fr-FR" sz="3600" b="1" dirty="0" smtClean="0">
                <a:solidFill>
                  <a:srgbClr val="FF0000"/>
                </a:solidFill>
                <a:latin typeface="Times New Roman" pitchFamily="18" charset="0"/>
                <a:cs typeface="Times New Roman" pitchFamily="18" charset="0"/>
              </a:rPr>
              <a:t>Règles générales d’un TRT antiépileptique  </a:t>
            </a:r>
          </a:p>
          <a:p>
            <a:pPr>
              <a:buFont typeface="Wingdings" pitchFamily="2" charset="2"/>
              <a:buChar char="ü"/>
            </a:pPr>
            <a:r>
              <a:rPr lang="fr-FR" sz="2400" b="1" dirty="0" smtClean="0">
                <a:latin typeface="Times New Roman" pitchFamily="18" charset="0"/>
                <a:cs typeface="Times New Roman" pitchFamily="18" charset="0"/>
              </a:rPr>
              <a:t>N’entreprendre un traitement  qu’après certitude diagnostique.</a:t>
            </a:r>
          </a:p>
          <a:p>
            <a:pPr>
              <a:buFont typeface="Wingdings" pitchFamily="2" charset="2"/>
              <a:buChar char="ü"/>
            </a:pPr>
            <a:r>
              <a:rPr lang="fr-FR" sz="2400" b="1" dirty="0" smtClean="0">
                <a:latin typeface="Times New Roman" pitchFamily="18" charset="0"/>
                <a:cs typeface="Times New Roman" pitchFamily="18" charset="0"/>
              </a:rPr>
              <a:t>Commencer par une monothérapie progressive .</a:t>
            </a:r>
          </a:p>
          <a:p>
            <a:pPr>
              <a:buFont typeface="Wingdings" pitchFamily="2" charset="2"/>
              <a:buChar char="ü"/>
            </a:pPr>
            <a:r>
              <a:rPr lang="fr-FR" sz="2400" b="1" dirty="0" smtClean="0">
                <a:latin typeface="Times New Roman" pitchFamily="18" charset="0"/>
                <a:cs typeface="Times New Roman" pitchFamily="18" charset="0"/>
              </a:rPr>
              <a:t>En cas d’échec, on peut, soit remplacer le premier médicament par un deuxième mais en les faisant chevaucher pendant quelques jours, soit ajouter un deuxième médicament au premier. Une  bithérapie bien choisie peut augmenter l’efficacité du TRT. </a:t>
            </a:r>
          </a:p>
          <a:p>
            <a:pPr>
              <a:buFont typeface="Wingdings" pitchFamily="2" charset="2"/>
              <a:buChar char="ü"/>
            </a:pPr>
            <a:r>
              <a:rPr lang="fr-FR" sz="2400" b="1" dirty="0" smtClean="0">
                <a:latin typeface="Times New Roman" pitchFamily="18" charset="0"/>
                <a:cs typeface="Times New Roman" pitchFamily="18" charset="0"/>
              </a:rPr>
              <a:t>L’arrêt brutal du TRT par un antiépileptique efficace entraine une reprise majorée des crises d’épilepsies. Il doit être effectué de manière extrêmement progressive, sous surveillance. </a:t>
            </a:r>
          </a:p>
          <a:p>
            <a:pPr>
              <a:buNone/>
            </a:pPr>
            <a:endParaRPr lang="fr-FR"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normAutofit/>
          </a:bodyPr>
          <a:lstStyle/>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endParaRPr lang="fr-FR" sz="2400" b="1" dirty="0" smtClean="0">
              <a:latin typeface="Times New Roman" pitchFamily="18" charset="0"/>
              <a:cs typeface="Times New Roman" pitchFamily="18" charset="0"/>
            </a:endParaRPr>
          </a:p>
          <a:p>
            <a:pPr>
              <a:buFont typeface="Wingdings" pitchFamily="2" charset="2"/>
              <a:buChar char="ü"/>
            </a:pPr>
            <a:r>
              <a:rPr lang="fr-FR" sz="2400" b="1" dirty="0" smtClean="0">
                <a:latin typeface="Times New Roman" pitchFamily="18" charset="0"/>
                <a:cs typeface="Times New Roman" pitchFamily="18" charset="0"/>
              </a:rPr>
              <a:t>Surveiller le traitement ( surveillance clinique et biologique) </a:t>
            </a:r>
          </a:p>
          <a:p>
            <a:pPr>
              <a:buFont typeface="Wingdings" pitchFamily="2" charset="2"/>
              <a:buChar char="ü"/>
            </a:pPr>
            <a:r>
              <a:rPr lang="fr-FR" sz="2400" b="1" dirty="0" smtClean="0">
                <a:latin typeface="Times New Roman" pitchFamily="18" charset="0"/>
                <a:cs typeface="Times New Roman" pitchFamily="18" charset="0"/>
              </a:rPr>
              <a:t>Psychothérapie de soutien: elle est essentielle surtout pour l’enfant, elle lui permet de mener une vie normale </a:t>
            </a:r>
          </a:p>
          <a:p>
            <a:pPr>
              <a:buFont typeface="Wingdings" pitchFamily="2" charset="2"/>
              <a:buChar char="ü"/>
            </a:pPr>
            <a:r>
              <a:rPr lang="fr-FR" sz="2400" b="1" dirty="0" smtClean="0">
                <a:latin typeface="Times New Roman" pitchFamily="18" charset="0"/>
                <a:cs typeface="Times New Roman" pitchFamily="18" charset="0"/>
              </a:rPr>
              <a:t>Prudence en cas de grossesse: la plupart des AE sont tératogènes, le risque de malformations congénitales chez le n.né  d’une épileptique est multiplié par 2. La survenue des crises pendant la grossesse est grave: risque de décès maternel et fœtal.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572560" cy="6286544"/>
          </a:xfrm>
        </p:spPr>
        <p:txBody>
          <a:bodyPr>
            <a:normAutofit/>
          </a:bodyPr>
          <a:lstStyle/>
          <a:p>
            <a:pPr>
              <a:buNone/>
            </a:pPr>
            <a:endParaRPr lang="fr-FR" sz="2400" b="1" dirty="0" smtClean="0">
              <a:latin typeface="Times New Roman" pitchFamily="18" charset="0"/>
              <a:cs typeface="Times New Roman" pitchFamily="18" charset="0"/>
            </a:endParaRPr>
          </a:p>
          <a:p>
            <a:pPr>
              <a:buNone/>
            </a:pPr>
            <a:endParaRPr lang="fr-FR" sz="24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L’épilepsie  est définie comme une affection chronique d’étiologies diverses, caractérisée par la répétition des crises.</a:t>
            </a:r>
          </a:p>
          <a:p>
            <a:pPr>
              <a:buNone/>
            </a:pPr>
            <a:endParaRPr lang="fr-FR" sz="2800" b="1" dirty="0" smtClean="0">
              <a:latin typeface="Times New Roman" pitchFamily="18" charset="0"/>
              <a:cs typeface="Times New Roman" pitchFamily="18" charset="0"/>
            </a:endParaRPr>
          </a:p>
          <a:p>
            <a:pPr>
              <a:buNone/>
            </a:pPr>
            <a:endParaRPr lang="fr-FR" sz="2800" b="1" dirty="0" smtClean="0">
              <a:latin typeface="Times New Roman" pitchFamily="18" charset="0"/>
              <a:cs typeface="Times New Roman" pitchFamily="18" charset="0"/>
            </a:endParaRPr>
          </a:p>
          <a:p>
            <a:pPr>
              <a:buNone/>
            </a:pPr>
            <a:r>
              <a:rPr lang="fr-FR" sz="2800" b="1" dirty="0" smtClean="0">
                <a:latin typeface="Times New Roman" pitchFamily="18" charset="0"/>
                <a:cs typeface="Times New Roman" pitchFamily="18" charset="0"/>
              </a:rPr>
              <a:t>L’épilepsie occupe le 2</a:t>
            </a:r>
            <a:r>
              <a:rPr lang="fr-FR" sz="2800" b="1" baseline="30000" dirty="0" smtClean="0">
                <a:latin typeface="Times New Roman" pitchFamily="18" charset="0"/>
                <a:cs typeface="Times New Roman" pitchFamily="18" charset="0"/>
              </a:rPr>
              <a:t>ème</a:t>
            </a:r>
            <a:r>
              <a:rPr lang="fr-FR" sz="2800" b="1" dirty="0" smtClean="0">
                <a:latin typeface="Times New Roman" pitchFamily="18" charset="0"/>
                <a:cs typeface="Times New Roman" pitchFamily="18" charset="0"/>
              </a:rPr>
              <a:t> rang dans les affections neurologiques et concerne 20% des consultations neurologiques. </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ctr">
              <a:buNone/>
            </a:pPr>
            <a:r>
              <a:rPr lang="fr-FR" b="1" dirty="0" smtClean="0">
                <a:solidFill>
                  <a:srgbClr val="FF0000"/>
                </a:solidFill>
                <a:latin typeface="Times New Roman" pitchFamily="18" charset="0"/>
                <a:cs typeface="Times New Roman" pitchFamily="18" charset="0"/>
              </a:rPr>
              <a:t>Classification des épilepsies: </a:t>
            </a:r>
          </a:p>
          <a:p>
            <a:pPr>
              <a:buNone/>
            </a:pPr>
            <a:endParaRPr lang="fr-FR" sz="2400" b="1" i="1" u="sng" dirty="0" smtClean="0">
              <a:latin typeface="Times New Roman" pitchFamily="18" charset="0"/>
              <a:cs typeface="Times New Roman" pitchFamily="18" charset="0"/>
            </a:endParaRPr>
          </a:p>
          <a:p>
            <a:pPr marL="457200" indent="-457200">
              <a:buFont typeface="+mj-lt"/>
              <a:buAutoNum type="arabicPeriod"/>
            </a:pPr>
            <a:r>
              <a:rPr lang="fr-FR" sz="2400" b="1" dirty="0" smtClean="0">
                <a:solidFill>
                  <a:srgbClr val="FF0000"/>
                </a:solidFill>
                <a:latin typeface="Times New Roman" pitchFamily="18" charset="0"/>
                <a:cs typeface="Times New Roman" pitchFamily="18" charset="0"/>
              </a:rPr>
              <a:t>Crises généralisées : </a:t>
            </a:r>
            <a:r>
              <a:rPr lang="fr-FR" sz="2400" b="1" dirty="0" smtClean="0">
                <a:latin typeface="Times New Roman" pitchFamily="18" charset="0"/>
                <a:cs typeface="Times New Roman" pitchFamily="18" charset="0"/>
              </a:rPr>
              <a:t>sont des manifestations cliniques qui indiquent une atteinte des 2 hémisphères. </a:t>
            </a:r>
          </a:p>
          <a:p>
            <a:pPr marL="457200" indent="-457200">
              <a:buNone/>
            </a:pPr>
            <a:r>
              <a:rPr lang="fr-FR" sz="2400" b="1" dirty="0" smtClean="0">
                <a:solidFill>
                  <a:srgbClr val="FF0000"/>
                </a:solidFill>
                <a:latin typeface="Times New Roman" pitchFamily="18" charset="0"/>
                <a:cs typeface="Times New Roman" pitchFamily="18" charset="0"/>
              </a:rPr>
              <a:t> Crise tonico-clonique (grand mal): </a:t>
            </a:r>
            <a:r>
              <a:rPr lang="fr-FR" sz="2400" b="1" dirty="0" smtClean="0">
                <a:latin typeface="Times New Roman" pitchFamily="18" charset="0"/>
                <a:cs typeface="Times New Roman" pitchFamily="18" charset="0"/>
              </a:rPr>
              <a:t>représente la forme la plus spectaculaire de crise d'épilepsie</a:t>
            </a:r>
            <a:endParaRPr lang="fr-FR" sz="2400" b="1" dirty="0" smtClean="0">
              <a:solidFill>
                <a:srgbClr val="FF0000"/>
              </a:solidFill>
              <a:latin typeface="Times New Roman" pitchFamily="18" charset="0"/>
              <a:cs typeface="Times New Roman" pitchFamily="18" charset="0"/>
            </a:endParaRPr>
          </a:p>
          <a:p>
            <a:pPr marL="457200" indent="-457200">
              <a:buFont typeface="Courier New" pitchFamily="49" charset="0"/>
              <a:buChar char="o"/>
            </a:pPr>
            <a:r>
              <a:rPr lang="fr-FR" sz="2400" b="1" dirty="0" smtClean="0">
                <a:latin typeface="Times New Roman" pitchFamily="18" charset="0"/>
                <a:cs typeface="Times New Roman" pitchFamily="18" charset="0"/>
              </a:rPr>
              <a:t>Une phase tonique: blocage de tous les muscles, blocage de la respiration, révulsion des yeux. </a:t>
            </a:r>
          </a:p>
          <a:p>
            <a:pPr marL="457200" indent="-457200">
              <a:buFont typeface="Courier New" pitchFamily="49" charset="0"/>
              <a:buChar char="o"/>
            </a:pPr>
            <a:r>
              <a:rPr lang="fr-FR" sz="2400" b="1" dirty="0" smtClean="0">
                <a:latin typeface="Times New Roman" pitchFamily="18" charset="0"/>
                <a:cs typeface="Times New Roman" pitchFamily="18" charset="0"/>
              </a:rPr>
              <a:t>Une phase clonique: secousses généralisées du corps. </a:t>
            </a:r>
          </a:p>
          <a:p>
            <a:pPr marL="457200" indent="-457200">
              <a:buFont typeface="Courier New" pitchFamily="49" charset="0"/>
              <a:buChar char="o"/>
            </a:pPr>
            <a:r>
              <a:rPr lang="fr-FR" sz="2400" b="1" dirty="0" smtClean="0">
                <a:latin typeface="Times New Roman" pitchFamily="18" charset="0"/>
                <a:cs typeface="Times New Roman" pitchFamily="18" charset="0"/>
              </a:rPr>
              <a:t>Une phase comateuse: relâchement musculaire complet, relâchement des sphincters. Durée: plusieurs heures.</a:t>
            </a:r>
          </a:p>
          <a:p>
            <a:pPr marL="457200" indent="-457200">
              <a:buNone/>
            </a:pPr>
            <a:endParaRPr lang="fr-FR" sz="2400" b="1" dirty="0">
              <a:latin typeface="Times New Roman" pitchFamily="18" charset="0"/>
              <a:cs typeface="Times New Roman" pitchFamily="18" charset="0"/>
            </a:endParaRPr>
          </a:p>
          <a:p>
            <a:pPr marL="457200" indent="-457200">
              <a:buNone/>
            </a:pPr>
            <a:r>
              <a:rPr lang="fr-FR" sz="2400" b="1" dirty="0" smtClean="0">
                <a:latin typeface="Times New Roman" pitchFamily="18" charset="0"/>
                <a:cs typeface="Times New Roman" pitchFamily="18" charset="0"/>
              </a:rPr>
              <a:t>Pendant toute la crise, abolition totale de la conscience.</a:t>
            </a:r>
          </a:p>
          <a:p>
            <a:pPr marL="457200" indent="-457200">
              <a:buFont typeface="Courier New" pitchFamily="49" charset="0"/>
              <a:buChar char="o"/>
            </a:pPr>
            <a:endParaRPr lang="fr-FR" sz="2400" b="1" dirty="0" smtClean="0">
              <a:latin typeface="Times New Roman" pitchFamily="18" charset="0"/>
              <a:cs typeface="Times New Roman" pitchFamily="18" charset="0"/>
            </a:endParaRPr>
          </a:p>
          <a:p>
            <a:pPr marL="457200" indent="-457200">
              <a:buFont typeface="Courier New" pitchFamily="49" charset="0"/>
              <a:buChar char="o"/>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endParaRPr lang="fr-FR" sz="2400" b="1" dirty="0" smtClean="0">
              <a:latin typeface="Times New Roman" pitchFamily="18" charset="0"/>
              <a:cs typeface="Times New Roman" pitchFamily="18" charset="0"/>
            </a:endParaRPr>
          </a:p>
          <a:p>
            <a:pPr>
              <a:buNone/>
            </a:pPr>
            <a:r>
              <a:rPr lang="fr-FR" sz="2400" b="1" dirty="0" smtClean="0">
                <a:solidFill>
                  <a:srgbClr val="FF0000"/>
                </a:solidFill>
                <a:latin typeface="Times New Roman" pitchFamily="18" charset="0"/>
                <a:cs typeface="Times New Roman" pitchFamily="18" charset="0"/>
              </a:rPr>
              <a:t>Petit mal (chez l’enfant): </a:t>
            </a:r>
            <a:r>
              <a:rPr lang="fr-FR" sz="2400" b="1" dirty="0" smtClean="0">
                <a:latin typeface="Times New Roman" pitchFamily="18" charset="0"/>
                <a:cs typeface="Times New Roman" pitchFamily="18" charset="0"/>
              </a:rPr>
              <a:t>très brève suspension de la conscience (</a:t>
            </a:r>
            <a:r>
              <a:rPr lang="fr-FR" sz="2400" b="1" dirty="0" smtClean="0">
                <a:solidFill>
                  <a:srgbClr val="FF0000"/>
                </a:solidFill>
                <a:latin typeface="Times New Roman" pitchFamily="18" charset="0"/>
                <a:cs typeface="Times New Roman" pitchFamily="18" charset="0"/>
              </a:rPr>
              <a:t>absences</a:t>
            </a:r>
            <a:r>
              <a:rPr lang="fr-FR" sz="2400" b="1" dirty="0" smtClean="0">
                <a:latin typeface="Times New Roman" pitchFamily="18" charset="0"/>
                <a:cs typeface="Times New Roman" pitchFamily="18" charset="0"/>
              </a:rPr>
              <a:t>),  avec cessation de toute activité motrice à l’exception de légers mouvements des paupières .</a:t>
            </a:r>
          </a:p>
          <a:p>
            <a:pPr>
              <a:buNone/>
            </a:pPr>
            <a:endParaRPr lang="fr-FR" sz="2400" b="1" dirty="0" smtClean="0">
              <a:latin typeface="Times New Roman" pitchFamily="18" charset="0"/>
              <a:cs typeface="Times New Roman" pitchFamily="18" charset="0"/>
            </a:endParaRPr>
          </a:p>
          <a:p>
            <a:pPr>
              <a:buNone/>
            </a:pPr>
            <a:r>
              <a:rPr lang="fr-FR" sz="2400" b="1" dirty="0" smtClean="0">
                <a:solidFill>
                  <a:srgbClr val="FF0000"/>
                </a:solidFill>
                <a:latin typeface="Times New Roman" pitchFamily="18" charset="0"/>
                <a:cs typeface="Times New Roman" pitchFamily="18" charset="0"/>
              </a:rPr>
              <a:t>2. Crise partielles: </a:t>
            </a:r>
            <a:r>
              <a:rPr lang="fr-FR" sz="2400" b="1" dirty="0" smtClean="0">
                <a:latin typeface="Times New Roman" pitchFamily="18" charset="0"/>
                <a:cs typeface="Times New Roman" pitchFamily="18" charset="0"/>
              </a:rPr>
              <a:t>commencent dans un hémisphère du cerveau et peuvent, secondairement se généraliser. </a:t>
            </a:r>
          </a:p>
          <a:p>
            <a:pPr>
              <a:buNone/>
            </a:pPr>
            <a:r>
              <a:rPr lang="fr-FR" sz="2400" b="1" dirty="0" smtClean="0">
                <a:solidFill>
                  <a:srgbClr val="FF0000"/>
                </a:solidFill>
                <a:latin typeface="Times New Roman" pitchFamily="18" charset="0"/>
                <a:cs typeface="Times New Roman" pitchFamily="18" charset="0"/>
              </a:rPr>
              <a:t> </a:t>
            </a:r>
          </a:p>
          <a:p>
            <a:pPr>
              <a:buNone/>
            </a:pPr>
            <a:r>
              <a:rPr lang="fr-FR" sz="2400" b="1" dirty="0" smtClean="0">
                <a:solidFill>
                  <a:srgbClr val="FF0000"/>
                </a:solidFill>
                <a:latin typeface="Times New Roman" pitchFamily="18" charset="0"/>
                <a:cs typeface="Times New Roman" pitchFamily="18" charset="0"/>
              </a:rPr>
              <a:t>3. Etat de mal épileptique: </a:t>
            </a:r>
            <a:r>
              <a:rPr lang="fr-FR" sz="2400" b="1" dirty="0" smtClean="0">
                <a:latin typeface="Times New Roman" pitchFamily="18" charset="0"/>
                <a:cs typeface="Times New Roman" pitchFamily="18" charset="0"/>
              </a:rPr>
              <a:t>se définit comme </a:t>
            </a:r>
            <a:r>
              <a:rPr lang="fr-FR" sz="2400" b="1" u="sng" dirty="0" smtClean="0">
                <a:latin typeface="Times New Roman" pitchFamily="18" charset="0"/>
                <a:cs typeface="Times New Roman" pitchFamily="18" charset="0"/>
              </a:rPr>
              <a:t>une crise épileptique prolongée</a:t>
            </a:r>
            <a:r>
              <a:rPr lang="fr-FR" sz="2400" b="1" dirty="0" smtClean="0">
                <a:latin typeface="Times New Roman" pitchFamily="18" charset="0"/>
                <a:cs typeface="Times New Roman" pitchFamily="18" charset="0"/>
              </a:rPr>
              <a:t> ou </a:t>
            </a:r>
            <a:r>
              <a:rPr lang="fr-FR" sz="2400" b="1" u="sng" dirty="0" smtClean="0">
                <a:latin typeface="Times New Roman" pitchFamily="18" charset="0"/>
                <a:cs typeface="Times New Roman" pitchFamily="18" charset="0"/>
              </a:rPr>
              <a:t>des crises épileptiques multiples  </a:t>
            </a:r>
            <a:r>
              <a:rPr lang="fr-FR" sz="2400" b="1" dirty="0" smtClean="0">
                <a:latin typeface="Times New Roman" pitchFamily="18" charset="0"/>
                <a:cs typeface="Times New Roman" pitchFamily="18" charset="0"/>
              </a:rPr>
              <a:t>se produisant à des intervalles très rapprochés. Selon le type de crise, on a affaire à un état de mal généralisé ou à un état de mal partiel. </a:t>
            </a:r>
          </a:p>
          <a:p>
            <a:pPr>
              <a:buNone/>
            </a:pP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715436" cy="6215106"/>
          </a:xfrm>
        </p:spPr>
        <p:txBody>
          <a:bodyPr/>
          <a:lstStyle/>
          <a:p>
            <a:pPr algn="ctr">
              <a:buNone/>
            </a:pPr>
            <a:r>
              <a:rPr lang="fr-FR" b="1" dirty="0" smtClean="0">
                <a:solidFill>
                  <a:srgbClr val="FF0000"/>
                </a:solidFill>
                <a:latin typeface="Times New Roman" pitchFamily="18" charset="0"/>
                <a:cs typeface="Times New Roman" pitchFamily="18" charset="0"/>
              </a:rPr>
              <a:t>Etiologies et facteurs favorisants:</a:t>
            </a:r>
          </a:p>
          <a:p>
            <a:pPr>
              <a:buNone/>
            </a:pPr>
            <a:r>
              <a:rPr lang="fr-FR" sz="2400" b="1" u="sng" dirty="0" smtClean="0">
                <a:latin typeface="Times New Roman" pitchFamily="18" charset="0"/>
                <a:cs typeface="Times New Roman" pitchFamily="18" charset="0"/>
              </a:rPr>
              <a:t>Causes non identifiées: </a:t>
            </a:r>
            <a:r>
              <a:rPr lang="fr-FR" sz="2400" b="1" dirty="0" smtClean="0">
                <a:latin typeface="Times New Roman" pitchFamily="18" charset="0"/>
                <a:cs typeface="Times New Roman" pitchFamily="18" charset="0"/>
              </a:rPr>
              <a:t>dans la majorité des cas (50 à 70%), la cause n’est pas connue et l’on parle d’épilepsie idiopathique, il n’existe aucun signe lésionnel mais seulement des anomalies de l’EEG.</a:t>
            </a:r>
          </a:p>
          <a:p>
            <a:pPr>
              <a:buNone/>
            </a:pPr>
            <a:r>
              <a:rPr lang="fr-FR" sz="2400" b="1" u="sng" dirty="0" smtClean="0">
                <a:latin typeface="Times New Roman" pitchFamily="18" charset="0"/>
                <a:cs typeface="Times New Roman" pitchFamily="18" charset="0"/>
              </a:rPr>
              <a:t>Causes identifiées:  </a:t>
            </a:r>
          </a:p>
          <a:p>
            <a:r>
              <a:rPr lang="fr-FR" sz="2400" b="1" dirty="0" smtClean="0">
                <a:latin typeface="Times New Roman" pitchFamily="18" charset="0"/>
                <a:cs typeface="Times New Roman" pitchFamily="18" charset="0"/>
              </a:rPr>
              <a:t>Le sevrage brutal d’un PA psychotrope</a:t>
            </a:r>
            <a:r>
              <a:rPr lang="fr-FR" sz="2400" b="1" u="sng" dirty="0" smtClean="0">
                <a:latin typeface="Times New Roman" pitchFamily="18" charset="0"/>
                <a:cs typeface="Times New Roman" pitchFamily="18" charset="0"/>
              </a:rPr>
              <a:t> </a:t>
            </a:r>
          </a:p>
          <a:p>
            <a:r>
              <a:rPr lang="fr-FR" sz="2400" b="1" dirty="0" smtClean="0">
                <a:latin typeface="Times New Roman" pitchFamily="18" charset="0"/>
                <a:cs typeface="Times New Roman" pitchFamily="18" charset="0"/>
              </a:rPr>
              <a:t>L’hérédité </a:t>
            </a:r>
          </a:p>
          <a:p>
            <a:r>
              <a:rPr lang="fr-FR" sz="2400" b="1" dirty="0" smtClean="0">
                <a:latin typeface="Times New Roman" pitchFamily="18" charset="0"/>
                <a:cs typeface="Times New Roman" pitchFamily="18" charset="0"/>
              </a:rPr>
              <a:t>Les troubles métaboliques  </a:t>
            </a:r>
          </a:p>
          <a:p>
            <a:r>
              <a:rPr lang="fr-FR" sz="2400" b="1" dirty="0" smtClean="0">
                <a:latin typeface="Times New Roman" pitchFamily="18" charset="0"/>
                <a:cs typeface="Times New Roman" pitchFamily="18" charset="0"/>
              </a:rPr>
              <a:t>Chez les nourrissons et enfants: malformations, souffrances périnatales, responsables des convulsions néonatales bénignes</a:t>
            </a:r>
          </a:p>
          <a:p>
            <a:pPr>
              <a:buNone/>
            </a:pPr>
            <a:r>
              <a:rPr lang="fr-FR" sz="2400" b="1" dirty="0" smtClean="0">
                <a:latin typeface="Times New Roman" pitchFamily="18" charset="0"/>
                <a:cs typeface="Times New Roman" pitchFamily="18" charset="0"/>
              </a:rPr>
              <a:t>     Infections aigues et accès fébrile responsables des convulsions fébriles de l’enfant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643998" cy="6215106"/>
          </a:xfrm>
        </p:spPr>
        <p:txBody>
          <a:bodyPr>
            <a:normAutofit/>
          </a:bodyPr>
          <a:lstStyle/>
          <a:p>
            <a:r>
              <a:rPr lang="fr-FR" sz="2400" b="1" dirty="0" smtClean="0">
                <a:latin typeface="Times New Roman" pitchFamily="18" charset="0"/>
                <a:cs typeface="Times New Roman" pitchFamily="18" charset="0"/>
              </a:rPr>
              <a:t>Chez les adultes: traumatismes crâniens, infections, alcoolisme et tumeurs</a:t>
            </a:r>
          </a:p>
          <a:p>
            <a:r>
              <a:rPr lang="fr-FR" sz="2400" b="1" dirty="0" smtClean="0">
                <a:latin typeface="Times New Roman" pitchFamily="18" charset="0"/>
                <a:cs typeface="Times New Roman" pitchFamily="18" charset="0"/>
              </a:rPr>
              <a:t>Chez les personnes âgées: AVC </a:t>
            </a:r>
          </a:p>
          <a:p>
            <a:pPr>
              <a:buNone/>
            </a:pPr>
            <a:endParaRPr lang="fr-FR" sz="2400" b="1" dirty="0" smtClean="0">
              <a:latin typeface="Times New Roman" pitchFamily="18" charset="0"/>
              <a:cs typeface="Times New Roman" pitchFamily="18" charset="0"/>
            </a:endParaRPr>
          </a:p>
          <a:p>
            <a:pPr>
              <a:buNone/>
            </a:pPr>
            <a:r>
              <a:rPr lang="fr-FR" sz="2400" b="1" u="sng" dirty="0" smtClean="0">
                <a:latin typeface="Times New Roman" pitchFamily="18" charset="0"/>
                <a:cs typeface="Times New Roman" pitchFamily="18" charset="0"/>
              </a:rPr>
              <a:t>Facteurs favorisants: </a:t>
            </a:r>
          </a:p>
          <a:p>
            <a:r>
              <a:rPr lang="fr-FR" sz="2400" b="1" dirty="0" smtClean="0">
                <a:latin typeface="Times New Roman" pitchFamily="18" charset="0"/>
                <a:cs typeface="Times New Roman" pitchFamily="18" charset="0"/>
              </a:rPr>
              <a:t>L’hyperventilation peut provoquer les crises d’absence</a:t>
            </a:r>
          </a:p>
          <a:p>
            <a:r>
              <a:rPr lang="fr-FR" sz="2400" b="1" dirty="0" smtClean="0">
                <a:latin typeface="Times New Roman" pitchFamily="18" charset="0"/>
                <a:cs typeface="Times New Roman" pitchFamily="18" charset="0"/>
              </a:rPr>
              <a:t>Le manque de sommeil et le stress émotionnel peuvent initier une crise</a:t>
            </a:r>
          </a:p>
          <a:p>
            <a:r>
              <a:rPr lang="fr-FR" sz="2400" b="1" dirty="0" smtClean="0">
                <a:latin typeface="Times New Roman" pitchFamily="18" charset="0"/>
                <a:cs typeface="Times New Roman" pitchFamily="18" charset="0"/>
              </a:rPr>
              <a:t>Les changements hormonaux au cours du cycle menstruel, la puberté ou la grossesse peuvent également favoriser une crise.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715436" cy="6286544"/>
          </a:xfrm>
        </p:spPr>
        <p:txBody>
          <a:bodyPr>
            <a:normAutofit/>
          </a:bodyPr>
          <a:lstStyle/>
          <a:p>
            <a:pPr algn="ctr">
              <a:buNone/>
            </a:pPr>
            <a:r>
              <a:rPr lang="fr-FR" sz="4000" b="1" dirty="0" smtClean="0">
                <a:solidFill>
                  <a:srgbClr val="FF0000"/>
                </a:solidFill>
                <a:latin typeface="Times New Roman" pitchFamily="18" charset="0"/>
                <a:cs typeface="Times New Roman" pitchFamily="18" charset="0"/>
              </a:rPr>
              <a:t>Données physiopathologiques</a:t>
            </a:r>
          </a:p>
          <a:p>
            <a:pPr>
              <a:buNone/>
            </a:pPr>
            <a:r>
              <a:rPr lang="fr-FR" sz="2400" b="1" dirty="0" smtClean="0">
                <a:latin typeface="Times New Roman" pitchFamily="18" charset="0"/>
                <a:cs typeface="Times New Roman" pitchFamily="18" charset="0"/>
              </a:rPr>
              <a:t>L’activité neuronale normale résulte d’un équilibre entre les neurotransmetteurs inhibiteurs (GABA) et les neurotransmetteurs excitateurs (acide glutamique et acide aspartique).</a:t>
            </a:r>
          </a:p>
          <a:p>
            <a:pPr>
              <a:buNone/>
            </a:pPr>
            <a:r>
              <a:rPr lang="fr-FR" sz="2400" b="1" dirty="0" smtClean="0">
                <a:latin typeface="Times New Roman" pitchFamily="18" charset="0"/>
                <a:cs typeface="Times New Roman" pitchFamily="18" charset="0"/>
              </a:rPr>
              <a:t>La crise épileptique résulte d’une dépolarisation prolongée d’un groupe de neurones. Cette dépolarisation pourrait être due à:</a:t>
            </a:r>
          </a:p>
          <a:p>
            <a:r>
              <a:rPr lang="fr-FR" sz="2400" b="1" dirty="0" smtClean="0">
                <a:latin typeface="Times New Roman" pitchFamily="18" charset="0"/>
                <a:cs typeface="Times New Roman" pitchFamily="18" charset="0"/>
              </a:rPr>
              <a:t>Une diminution de l’inhibition Gabaergique</a:t>
            </a:r>
          </a:p>
          <a:p>
            <a:r>
              <a:rPr lang="fr-FR" sz="2400" b="1" dirty="0" smtClean="0">
                <a:latin typeface="Times New Roman" pitchFamily="18" charset="0"/>
                <a:cs typeface="Times New Roman" pitchFamily="18" charset="0"/>
              </a:rPr>
              <a:t>Une augmentation des mécanismes excitateurs</a:t>
            </a:r>
          </a:p>
          <a:p>
            <a:r>
              <a:rPr lang="fr-FR" sz="2400" b="1" dirty="0" smtClean="0">
                <a:latin typeface="Times New Roman" pitchFamily="18" charset="0"/>
                <a:cs typeface="Times New Roman" pitchFamily="18" charset="0"/>
              </a:rPr>
              <a:t>La présence de neurones endommagés et défaut de fonctionnement de ces neurones (foyers épileptogènes) </a:t>
            </a:r>
            <a:endParaRPr lang="fr-FR" sz="2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572560" cy="6215106"/>
          </a:xfrm>
        </p:spPr>
        <p:txBody>
          <a:bodyPr/>
          <a:lstStyle/>
          <a:p>
            <a:pPr>
              <a:buNone/>
            </a:pPr>
            <a:endParaRPr lang="fr-FR" sz="3600" b="1" i="1" u="sng" dirty="0" smtClean="0">
              <a:latin typeface="Times New Roman" pitchFamily="18" charset="0"/>
              <a:cs typeface="Times New Roman" pitchFamily="18" charset="0"/>
            </a:endParaRPr>
          </a:p>
          <a:p>
            <a:pPr algn="ctr">
              <a:buNone/>
            </a:pPr>
            <a:r>
              <a:rPr lang="fr-FR" sz="4000" b="1" dirty="0" smtClean="0">
                <a:solidFill>
                  <a:srgbClr val="FF0000"/>
                </a:solidFill>
                <a:latin typeface="Times New Roman" pitchFamily="18" charset="0"/>
                <a:cs typeface="Times New Roman" pitchFamily="18" charset="0"/>
              </a:rPr>
              <a:t>Les antiépileptiques:</a:t>
            </a:r>
          </a:p>
          <a:p>
            <a:pPr>
              <a:buNone/>
            </a:pPr>
            <a:endParaRPr lang="fr-FR" sz="3600" b="1" i="1" dirty="0" smtClean="0">
              <a:latin typeface="Times New Roman" pitchFamily="18" charset="0"/>
              <a:cs typeface="Times New Roman" pitchFamily="18" charset="0"/>
            </a:endParaRPr>
          </a:p>
          <a:p>
            <a:pPr>
              <a:buNone/>
            </a:pPr>
            <a:r>
              <a:rPr lang="fr-FR" sz="3600" b="1" i="1" dirty="0" smtClean="0">
                <a:latin typeface="Times New Roman" pitchFamily="18" charset="0"/>
                <a:cs typeface="Times New Roman" pitchFamily="18" charset="0"/>
              </a:rPr>
              <a:t> </a:t>
            </a:r>
            <a:r>
              <a:rPr lang="fr-FR" sz="3600" b="1" dirty="0" smtClean="0">
                <a:latin typeface="Times New Roman" pitchFamily="18" charset="0"/>
                <a:cs typeface="Times New Roman" pitchFamily="18" charset="0"/>
              </a:rPr>
              <a:t>médicaments qui suppriment les crises d’épilepsie ou réduisent leur fréquence et leur gravité. </a:t>
            </a:r>
          </a:p>
          <a:p>
            <a:pPr>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TotalTime>
  <Words>1694</Words>
  <Application>Microsoft Office PowerPoint</Application>
  <PresentationFormat>Affichage à l'écran (4:3)</PresentationFormat>
  <Paragraphs>179</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Benjamin</cp:lastModifiedBy>
  <cp:revision>154</cp:revision>
  <dcterms:created xsi:type="dcterms:W3CDTF">2012-03-21T13:01:03Z</dcterms:created>
  <dcterms:modified xsi:type="dcterms:W3CDTF">2015-02-09T09:19:03Z</dcterms:modified>
</cp:coreProperties>
</file>