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57" r:id="rId3"/>
    <p:sldId id="258" r:id="rId4"/>
    <p:sldId id="291" r:id="rId5"/>
    <p:sldId id="259" r:id="rId6"/>
    <p:sldId id="260" r:id="rId7"/>
    <p:sldId id="267" r:id="rId8"/>
    <p:sldId id="261" r:id="rId9"/>
    <p:sldId id="262" r:id="rId10"/>
    <p:sldId id="268" r:id="rId11"/>
    <p:sldId id="269" r:id="rId12"/>
    <p:sldId id="270" r:id="rId13"/>
    <p:sldId id="265" r:id="rId14"/>
    <p:sldId id="266" r:id="rId15"/>
    <p:sldId id="271" r:id="rId16"/>
    <p:sldId id="278" r:id="rId17"/>
    <p:sldId id="279" r:id="rId18"/>
    <p:sldId id="272" r:id="rId19"/>
    <p:sldId id="273" r:id="rId20"/>
    <p:sldId id="292" r:id="rId21"/>
    <p:sldId id="274" r:id="rId22"/>
    <p:sldId id="276" r:id="rId23"/>
    <p:sldId id="275" r:id="rId24"/>
    <p:sldId id="293" r:id="rId25"/>
    <p:sldId id="277" r:id="rId26"/>
    <p:sldId id="288" r:id="rId27"/>
    <p:sldId id="294" r:id="rId28"/>
    <p:sldId id="280" r:id="rId29"/>
    <p:sldId id="282" r:id="rId30"/>
    <p:sldId id="289" r:id="rId31"/>
    <p:sldId id="281" r:id="rId32"/>
    <p:sldId id="283" r:id="rId33"/>
    <p:sldId id="284" r:id="rId34"/>
    <p:sldId id="285" r:id="rId35"/>
    <p:sldId id="286" r:id="rId36"/>
    <p:sldId id="287" r:id="rId37"/>
    <p:sldId id="290" r:id="rId38"/>
    <p:sldId id="295"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E3CE6F-43B3-448F-B3B8-6A5BAD46DB56}" type="datetimeFigureOut">
              <a:rPr lang="fr-FR" smtClean="0"/>
              <a:pPr/>
              <a:t>13/10/2014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111FF5-AE45-4798-97AE-B066E6824015}"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0111FF5-AE45-4798-97AE-B066E6824015}" type="slidenum">
              <a:rPr lang="fr-FR" smtClean="0"/>
              <a:pPr/>
              <a:t>2</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l’eau du réseau public, ne sont rencontrées que les bactéries. Celles-ci peuvent être éliminées en utilisant des désinfectants tels que le peroxyde d’hydrogène, l’hypochlorite ou le bisulfite. </a:t>
            </a:r>
          </a:p>
          <a:p>
            <a:r>
              <a:rPr lang="fr-FR" dirty="0" smtClean="0"/>
              <a:t>Cependant, leurs sécrétions polymériques et les fragments cellulaires de type </a:t>
            </a:r>
            <a:r>
              <a:rPr lang="fr-FR" dirty="0" err="1" smtClean="0"/>
              <a:t>lipopolysaccharique</a:t>
            </a:r>
            <a:r>
              <a:rPr lang="fr-FR" dirty="0" smtClean="0"/>
              <a:t> subsistent et peuvent poser des problèmes s’ils ne sont pas éliminés</a:t>
            </a:r>
            <a:endParaRPr lang="fr-FR" dirty="0"/>
          </a:p>
        </p:txBody>
      </p:sp>
      <p:sp>
        <p:nvSpPr>
          <p:cNvPr id="4" name="Espace réservé du numéro de diapositive 3"/>
          <p:cNvSpPr>
            <a:spLocks noGrp="1"/>
          </p:cNvSpPr>
          <p:nvPr>
            <p:ph type="sldNum" sz="quarter" idx="10"/>
          </p:nvPr>
        </p:nvSpPr>
        <p:spPr/>
        <p:txBody>
          <a:bodyPr/>
          <a:lstStyle/>
          <a:p>
            <a:fld id="{F0111FF5-AE45-4798-97AE-B066E6824015}" type="slidenum">
              <a:rPr lang="fr-FR" smtClean="0"/>
              <a:pPr/>
              <a:t>4</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0111FF5-AE45-4798-97AE-B066E6824015}" type="slidenum">
              <a:rPr lang="fr-FR" smtClean="0"/>
              <a:pPr/>
              <a:t>8</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&lt;</a:t>
            </a:r>
            <a:endParaRPr lang="fr-FR" dirty="0"/>
          </a:p>
        </p:txBody>
      </p:sp>
      <p:sp>
        <p:nvSpPr>
          <p:cNvPr id="4" name="Espace réservé du numéro de diapositive 3"/>
          <p:cNvSpPr>
            <a:spLocks noGrp="1"/>
          </p:cNvSpPr>
          <p:nvPr>
            <p:ph type="sldNum" sz="quarter" idx="10"/>
          </p:nvPr>
        </p:nvSpPr>
        <p:spPr/>
        <p:txBody>
          <a:bodyPr/>
          <a:lstStyle/>
          <a:p>
            <a:fld id="{F0111FF5-AE45-4798-97AE-B066E6824015}" type="slidenum">
              <a:rPr lang="fr-FR" smtClean="0"/>
              <a:pPr/>
              <a:t>29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9B0AB468-75B7-4458-82B6-622ECCC77753}" type="datetimeFigureOut">
              <a:rPr lang="fr-FR" smtClean="0"/>
              <a:pPr/>
              <a:t>13/10/2014</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0EE664B9-D585-4EC2-9C02-402926229349}" type="slidenum">
              <a:rPr lang="fr-FR" smtClean="0"/>
              <a:pPr/>
              <a:t>‹N°›</a:t>
            </a:fld>
            <a:endParaRPr lang="fr-FR"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B0AB468-75B7-4458-82B6-622ECCC77753}" type="datetimeFigureOut">
              <a:rPr lang="fr-FR" smtClean="0"/>
              <a:pPr/>
              <a:t>13/10/2014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EE664B9-D585-4EC2-9C02-402926229349}"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B0AB468-75B7-4458-82B6-622ECCC77753}" type="datetimeFigureOut">
              <a:rPr lang="fr-FR" smtClean="0"/>
              <a:pPr/>
              <a:t>13/10/2014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EE664B9-D585-4EC2-9C02-402926229349}"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9B0AB468-75B7-4458-82B6-622ECCC77753}" type="datetimeFigureOut">
              <a:rPr lang="fr-FR" smtClean="0"/>
              <a:pPr/>
              <a:t>13/10/2014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EE664B9-D585-4EC2-9C02-402926229349}" type="slidenum">
              <a:rPr lang="fr-FR" smtClean="0"/>
              <a:pPr/>
              <a:t>‹N°›</a:t>
            </a:fld>
            <a:endParaRPr lang="fr-FR" dirty="0"/>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B0AB468-75B7-4458-82B6-622ECCC77753}" type="datetimeFigureOut">
              <a:rPr lang="fr-FR" smtClean="0"/>
              <a:pPr/>
              <a:t>13/10/2014</a:t>
            </a:fld>
            <a:endParaRPr lang="fr-FR" dirty="0"/>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a:off x="146304" y="6208776"/>
            <a:ext cx="457200" cy="457200"/>
          </a:xfrm>
        </p:spPr>
        <p:txBody>
          <a:bodyPr/>
          <a:lstStyle/>
          <a:p>
            <a:fld id="{0EE664B9-D585-4EC2-9C02-402926229349}"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9B0AB468-75B7-4458-82B6-622ECCC77753}" type="datetimeFigureOut">
              <a:rPr lang="fr-FR" smtClean="0"/>
              <a:pPr/>
              <a:t>13/10/2014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EE664B9-D585-4EC2-9C02-402926229349}" type="slidenum">
              <a:rPr lang="fr-FR" smtClean="0"/>
              <a:pPr/>
              <a:t>‹N°›</a:t>
            </a:fld>
            <a:endParaRPr lang="fr-FR" dirty="0"/>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9B0AB468-75B7-4458-82B6-622ECCC77753}" type="datetimeFigureOut">
              <a:rPr lang="fr-FR" smtClean="0"/>
              <a:pPr/>
              <a:t>13/10/2014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EE664B9-D585-4EC2-9C02-402926229349}" type="slidenum">
              <a:rPr lang="fr-FR" smtClean="0"/>
              <a:pPr/>
              <a:t>‹N°›</a:t>
            </a:fld>
            <a:endParaRPr lang="fr-FR" dirty="0"/>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B0AB468-75B7-4458-82B6-622ECCC77753}" type="datetimeFigureOut">
              <a:rPr lang="fr-FR" smtClean="0"/>
              <a:pPr/>
              <a:t>13/10/2014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EE664B9-D585-4EC2-9C02-402926229349}"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0AB468-75B7-4458-82B6-622ECCC77753}" type="datetimeFigureOut">
              <a:rPr lang="fr-FR" smtClean="0"/>
              <a:pPr/>
              <a:t>13/10/2014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EE664B9-D585-4EC2-9C02-402926229349}"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B0AB468-75B7-4458-82B6-622ECCC77753}" type="datetimeFigureOut">
              <a:rPr lang="fr-FR" smtClean="0"/>
              <a:pPr/>
              <a:t>13/10/2014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EE664B9-D585-4EC2-9C02-402926229349}" type="slidenum">
              <a:rPr lang="fr-FR" smtClean="0"/>
              <a:pPr/>
              <a:t>‹N°›</a:t>
            </a:fld>
            <a:endParaRPr lang="fr-FR" dirty="0"/>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B0AB468-75B7-4458-82B6-622ECCC77753}" type="datetimeFigureOut">
              <a:rPr lang="fr-FR" smtClean="0"/>
              <a:pPr/>
              <a:t>13/10/2014</a:t>
            </a:fld>
            <a:endParaRPr lang="fr-FR" dirty="0"/>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dirty="0"/>
          </a:p>
        </p:txBody>
      </p:sp>
      <p:sp>
        <p:nvSpPr>
          <p:cNvPr id="7" name="Espace réservé du numéro de diapositive 6"/>
          <p:cNvSpPr>
            <a:spLocks noGrp="1"/>
          </p:cNvSpPr>
          <p:nvPr>
            <p:ph type="sldNum" sz="quarter" idx="12"/>
          </p:nvPr>
        </p:nvSpPr>
        <p:spPr>
          <a:xfrm>
            <a:off x="146304" y="6208776"/>
            <a:ext cx="457200" cy="457200"/>
          </a:xfrm>
        </p:spPr>
        <p:txBody>
          <a:bodyPr/>
          <a:lstStyle/>
          <a:p>
            <a:fld id="{0EE664B9-D585-4EC2-9C02-402926229349}" type="slidenum">
              <a:rPr lang="fr-FR" smtClean="0"/>
              <a:pPr/>
              <a:t>‹N°›</a:t>
            </a:fld>
            <a:endParaRPr lang="fr-FR"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dirty="0"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B0AB468-75B7-4458-82B6-622ECCC77753}" type="datetimeFigureOut">
              <a:rPr lang="fr-FR" smtClean="0"/>
              <a:pPr/>
              <a:t>13/10/2014</a:t>
            </a:fld>
            <a:endParaRPr lang="fr-FR" dirty="0"/>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dirty="0"/>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EE664B9-D585-4EC2-9C02-402926229349}"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1571612"/>
            <a:ext cx="7500990" cy="1569660"/>
          </a:xfrm>
          <a:prstGeom prst="rect">
            <a:avLst/>
          </a:prstGeom>
          <a:noFill/>
        </p:spPr>
        <p:txBody>
          <a:bodyPr wrap="square" rtlCol="0">
            <a:spAutoFit/>
          </a:bodyPr>
          <a:lstStyle/>
          <a:p>
            <a:pPr algn="ctr"/>
            <a:r>
              <a:rPr lang="fr-FR" sz="4800" b="1" dirty="0" smtClean="0">
                <a:solidFill>
                  <a:srgbClr val="C00000"/>
                </a:solidFill>
              </a:rPr>
              <a:t>LES EAUX À USAGE PHARMACEUTIQUE</a:t>
            </a:r>
            <a:endParaRPr lang="fr-FR" sz="4800" b="1" dirty="0">
              <a:solidFill>
                <a:srgbClr val="C00000"/>
              </a:solidFill>
            </a:endParaRPr>
          </a:p>
        </p:txBody>
      </p:sp>
      <p:sp>
        <p:nvSpPr>
          <p:cNvPr id="3" name="ZoneTexte 2"/>
          <p:cNvSpPr txBox="1"/>
          <p:nvPr/>
        </p:nvSpPr>
        <p:spPr>
          <a:xfrm>
            <a:off x="5572132" y="5000636"/>
            <a:ext cx="2643206" cy="646331"/>
          </a:xfrm>
          <a:prstGeom prst="rect">
            <a:avLst/>
          </a:prstGeom>
          <a:noFill/>
        </p:spPr>
        <p:txBody>
          <a:bodyPr wrap="square" rtlCol="0">
            <a:spAutoFit/>
          </a:bodyPr>
          <a:lstStyle/>
          <a:p>
            <a:r>
              <a:rPr lang="fr-FR" sz="3600" dirty="0" smtClean="0">
                <a:solidFill>
                  <a:srgbClr val="0070C0"/>
                </a:solidFill>
              </a:rPr>
              <a:t>D</a:t>
            </a:r>
            <a:r>
              <a:rPr lang="fr-FR" sz="3600" baseline="30000" dirty="0" smtClean="0">
                <a:solidFill>
                  <a:srgbClr val="0070C0"/>
                </a:solidFill>
              </a:rPr>
              <a:t>r</a:t>
            </a:r>
            <a:r>
              <a:rPr lang="fr-FR" sz="3600" dirty="0" smtClean="0">
                <a:solidFill>
                  <a:srgbClr val="0070C0"/>
                </a:solidFill>
              </a:rPr>
              <a:t> Chikh</a:t>
            </a:r>
            <a:endParaRPr lang="fr-FR" sz="3600"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714356"/>
            <a:ext cx="8643998" cy="6124754"/>
          </a:xfrm>
          <a:prstGeom prst="rect">
            <a:avLst/>
          </a:prstGeom>
          <a:noFill/>
        </p:spPr>
        <p:txBody>
          <a:bodyPr wrap="square" rtlCol="0">
            <a:spAutoFit/>
          </a:bodyPr>
          <a:lstStyle/>
          <a:p>
            <a:pPr>
              <a:buFont typeface="Wingdings" pitchFamily="2" charset="2"/>
              <a:buChar char="v"/>
            </a:pPr>
            <a:r>
              <a:rPr lang="fr-FR" sz="2800" b="1" u="sng" dirty="0" smtClean="0">
                <a:solidFill>
                  <a:srgbClr val="7030A0"/>
                </a:solidFill>
              </a:rPr>
              <a:t> Échangeurs </a:t>
            </a:r>
            <a:r>
              <a:rPr lang="fr-FR" sz="2800" b="1" u="sng" dirty="0" smtClean="0">
                <a:solidFill>
                  <a:srgbClr val="7030A0"/>
                </a:solidFill>
              </a:rPr>
              <a:t>de cations:</a:t>
            </a:r>
          </a:p>
          <a:p>
            <a:pPr>
              <a:buFont typeface="Arial" pitchFamily="34" charset="0"/>
              <a:buChar char="•"/>
            </a:pPr>
            <a:r>
              <a:rPr lang="fr-FR" sz="2800" dirty="0" smtClean="0"/>
              <a:t>La réaction d'échange de </a:t>
            </a:r>
            <a:r>
              <a:rPr lang="fr-FR" sz="2800" dirty="0" smtClean="0"/>
              <a:t>cations:</a:t>
            </a:r>
            <a:endParaRPr lang="fr-FR" sz="2800" dirty="0" smtClean="0"/>
          </a:p>
          <a:p>
            <a:r>
              <a:rPr lang="pt-BR" sz="2800" dirty="0" smtClean="0"/>
              <a:t>- 2 </a:t>
            </a:r>
            <a:r>
              <a:rPr lang="pt-BR" sz="2800" dirty="0" smtClean="0"/>
              <a:t>R'H + Ca</a:t>
            </a:r>
            <a:r>
              <a:rPr lang="pt-BR" sz="2800" baseline="30000" dirty="0" smtClean="0"/>
              <a:t>++</a:t>
            </a:r>
            <a:r>
              <a:rPr lang="pt-BR" sz="2800" dirty="0" smtClean="0"/>
              <a:t> </a:t>
            </a:r>
            <a:r>
              <a:rPr lang="fr-FR" sz="2800" dirty="0" smtClean="0"/>
              <a:t>→</a:t>
            </a:r>
            <a:r>
              <a:rPr lang="pt-BR" sz="2800" dirty="0" smtClean="0"/>
              <a:t>R</a:t>
            </a:r>
            <a:r>
              <a:rPr lang="pt-BR" sz="2800" baseline="-25000" dirty="0" smtClean="0"/>
              <a:t>2</a:t>
            </a:r>
            <a:r>
              <a:rPr lang="pt-BR" sz="2800" dirty="0" smtClean="0"/>
              <a:t>Ca + 2 H</a:t>
            </a:r>
            <a:r>
              <a:rPr lang="pt-BR" sz="2800" baseline="30000" dirty="0" smtClean="0"/>
              <a:t>+</a:t>
            </a:r>
            <a:r>
              <a:rPr lang="pt-BR" sz="2800" dirty="0" smtClean="0"/>
              <a:t> </a:t>
            </a:r>
          </a:p>
          <a:p>
            <a:r>
              <a:rPr lang="pt-BR" sz="2800" dirty="0" smtClean="0"/>
              <a:t>- R'H </a:t>
            </a:r>
            <a:r>
              <a:rPr lang="pt-BR" sz="2800" dirty="0" smtClean="0"/>
              <a:t>+ Na</a:t>
            </a:r>
            <a:r>
              <a:rPr lang="pt-BR" sz="2800" baseline="30000" dirty="0" smtClean="0"/>
              <a:t>+</a:t>
            </a:r>
            <a:r>
              <a:rPr lang="pt-BR" sz="2800" dirty="0" smtClean="0"/>
              <a:t> </a:t>
            </a:r>
            <a:r>
              <a:rPr lang="fr-FR" sz="2800" dirty="0" smtClean="0"/>
              <a:t>→ </a:t>
            </a:r>
            <a:r>
              <a:rPr lang="pt-BR" sz="2800" dirty="0" smtClean="0"/>
              <a:t>R'Na + H</a:t>
            </a:r>
            <a:r>
              <a:rPr lang="pt-BR" sz="2800" baseline="30000" dirty="0" smtClean="0"/>
              <a:t>+</a:t>
            </a:r>
            <a:r>
              <a:rPr lang="pt-BR" sz="2800" dirty="0" smtClean="0"/>
              <a:t> </a:t>
            </a:r>
          </a:p>
          <a:p>
            <a:r>
              <a:rPr lang="pt-BR" sz="2800" b="1" u="sng" dirty="0" smtClean="0">
                <a:solidFill>
                  <a:schemeClr val="accent1">
                    <a:lumMod val="60000"/>
                    <a:lumOff val="40000"/>
                  </a:schemeClr>
                </a:solidFill>
              </a:rPr>
              <a:t>Ex:</a:t>
            </a:r>
          </a:p>
          <a:p>
            <a:r>
              <a:rPr lang="pt-BR" sz="2800" dirty="0" smtClean="0"/>
              <a:t>- 2 </a:t>
            </a:r>
            <a:r>
              <a:rPr lang="pt-BR" sz="2800" dirty="0" smtClean="0"/>
              <a:t>R’H + Ca(HCO</a:t>
            </a:r>
            <a:r>
              <a:rPr lang="pt-BR" sz="2800" baseline="-25000" dirty="0" smtClean="0"/>
              <a:t>3</a:t>
            </a:r>
            <a:r>
              <a:rPr lang="pt-BR" sz="2800" dirty="0" smtClean="0"/>
              <a:t>)</a:t>
            </a:r>
            <a:r>
              <a:rPr lang="pt-BR" sz="2800" baseline="-25000" dirty="0" smtClean="0"/>
              <a:t>2</a:t>
            </a:r>
            <a:r>
              <a:rPr lang="fr-FR" sz="2800" dirty="0" smtClean="0"/>
              <a:t> → R’2Ca + 2H</a:t>
            </a:r>
            <a:r>
              <a:rPr lang="fr-FR" sz="2800" baseline="-25000" dirty="0" smtClean="0"/>
              <a:t>2</a:t>
            </a:r>
            <a:r>
              <a:rPr lang="fr-FR" sz="2800" dirty="0" smtClean="0"/>
              <a:t>CO</a:t>
            </a:r>
            <a:r>
              <a:rPr lang="fr-FR" sz="2800" baseline="-25000" dirty="0" smtClean="0"/>
              <a:t>3</a:t>
            </a:r>
          </a:p>
          <a:p>
            <a:r>
              <a:rPr lang="fr-FR" sz="2800" baseline="-25000" dirty="0" smtClean="0"/>
              <a:t>                                                                                      </a:t>
            </a:r>
            <a:r>
              <a:rPr lang="pt-BR" sz="2800" dirty="0" smtClean="0"/>
              <a:t> </a:t>
            </a:r>
            <a:r>
              <a:rPr lang="pt-BR" sz="2800" dirty="0" smtClean="0"/>
              <a:t> ↓</a:t>
            </a:r>
            <a:endParaRPr lang="pt-BR" sz="2800" dirty="0" smtClean="0"/>
          </a:p>
          <a:p>
            <a:r>
              <a:rPr lang="fr-FR" sz="2800" dirty="0" smtClean="0"/>
              <a:t>                                                   </a:t>
            </a:r>
            <a:r>
              <a:rPr lang="fr-FR" sz="2800" dirty="0" smtClean="0"/>
              <a:t>2CO</a:t>
            </a:r>
            <a:r>
              <a:rPr lang="fr-FR" sz="2800" baseline="-25000" dirty="0" smtClean="0"/>
              <a:t>2</a:t>
            </a:r>
            <a:r>
              <a:rPr lang="fr-FR" sz="2800" dirty="0" smtClean="0"/>
              <a:t>+2H</a:t>
            </a:r>
            <a:r>
              <a:rPr lang="fr-FR" sz="2800" baseline="-25000" dirty="0" smtClean="0"/>
              <a:t>2</a:t>
            </a:r>
            <a:r>
              <a:rPr lang="fr-FR" sz="2800" dirty="0" smtClean="0"/>
              <a:t>O</a:t>
            </a:r>
            <a:endParaRPr lang="fr-FR" sz="2800" dirty="0" smtClean="0"/>
          </a:p>
          <a:p>
            <a:endParaRPr lang="fr-FR" sz="2800" dirty="0" smtClean="0"/>
          </a:p>
          <a:p>
            <a:r>
              <a:rPr lang="fr-FR" sz="2800" dirty="0" smtClean="0"/>
              <a:t>- Avec </a:t>
            </a:r>
            <a:r>
              <a:rPr lang="fr-FR" sz="2800" dirty="0" smtClean="0"/>
              <a:t>le : CaSO</a:t>
            </a:r>
            <a:r>
              <a:rPr lang="fr-FR" sz="2800" baseline="-25000" dirty="0" smtClean="0"/>
              <a:t>4</a:t>
            </a:r>
            <a:r>
              <a:rPr lang="fr-FR" sz="2800" dirty="0" smtClean="0"/>
              <a:t> → H</a:t>
            </a:r>
            <a:r>
              <a:rPr lang="fr-FR" sz="2800" baseline="-25000" dirty="0" smtClean="0"/>
              <a:t>2</a:t>
            </a:r>
            <a:r>
              <a:rPr lang="fr-FR" sz="2800" dirty="0" smtClean="0"/>
              <a:t>SO</a:t>
            </a:r>
            <a:r>
              <a:rPr lang="fr-FR" sz="2800" baseline="-25000" dirty="0" smtClean="0"/>
              <a:t>4 </a:t>
            </a:r>
            <a:r>
              <a:rPr lang="fr-FR" sz="2800" dirty="0" smtClean="0"/>
              <a:t>(solution acide) =&gt; nécessité de passage sur résines échangeuses d’anions.</a:t>
            </a:r>
          </a:p>
          <a:p>
            <a:pPr>
              <a:buFont typeface="Arial" pitchFamily="34" charset="0"/>
              <a:buChar char="•"/>
            </a:pPr>
            <a:r>
              <a:rPr lang="fr-FR" sz="2800" dirty="0" smtClean="0"/>
              <a:t> La </a:t>
            </a:r>
            <a:r>
              <a:rPr lang="fr-FR" sz="2800" dirty="0" smtClean="0"/>
              <a:t>régénération de la résine se fait avec de l’eau acidulée (H</a:t>
            </a:r>
            <a:r>
              <a:rPr lang="fr-FR" sz="2800" baseline="-25000" dirty="0" smtClean="0"/>
              <a:t>2</a:t>
            </a:r>
            <a:r>
              <a:rPr lang="fr-FR" sz="2800" dirty="0" smtClean="0"/>
              <a:t>SO</a:t>
            </a:r>
            <a:r>
              <a:rPr lang="fr-FR" sz="2800" baseline="-25000" dirty="0" smtClean="0"/>
              <a:t>4</a:t>
            </a:r>
            <a:r>
              <a:rPr lang="fr-FR" sz="2800" dirty="0" smtClean="0"/>
              <a:t> ou HCl à 1%)</a:t>
            </a:r>
          </a:p>
          <a:p>
            <a:endParaRPr lang="fr-FR" sz="2800" dirty="0"/>
          </a:p>
        </p:txBody>
      </p:sp>
      <p:pic>
        <p:nvPicPr>
          <p:cNvPr id="28674" name="Picture 2"/>
          <p:cNvPicPr>
            <a:picLocks noChangeAspect="1" noChangeArrowheads="1"/>
          </p:cNvPicPr>
          <p:nvPr/>
        </p:nvPicPr>
        <p:blipFill>
          <a:blip r:embed="rId2"/>
          <a:srcRect/>
          <a:stretch>
            <a:fillRect/>
          </a:stretch>
        </p:blipFill>
        <p:spPr bwMode="auto">
          <a:xfrm>
            <a:off x="5715008" y="441064"/>
            <a:ext cx="2857520" cy="22096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85728"/>
            <a:ext cx="8858280" cy="6124754"/>
          </a:xfrm>
          <a:prstGeom prst="rect">
            <a:avLst/>
          </a:prstGeom>
          <a:noFill/>
        </p:spPr>
        <p:txBody>
          <a:bodyPr wrap="square" rtlCol="0">
            <a:spAutoFit/>
          </a:bodyPr>
          <a:lstStyle/>
          <a:p>
            <a:pPr>
              <a:buFont typeface="Wingdings" pitchFamily="2" charset="2"/>
              <a:buChar char="v"/>
            </a:pPr>
            <a:r>
              <a:rPr lang="fr-FR" sz="2800" b="1" u="sng" dirty="0" smtClean="0">
                <a:solidFill>
                  <a:srgbClr val="7030A0"/>
                </a:solidFill>
              </a:rPr>
              <a:t>Les échangeurs d’anions:</a:t>
            </a:r>
          </a:p>
          <a:p>
            <a:r>
              <a:rPr lang="fr-FR" sz="2800" dirty="0" smtClean="0"/>
              <a:t>- R</a:t>
            </a:r>
            <a:r>
              <a:rPr lang="fr-FR" sz="2800" dirty="0" smtClean="0"/>
              <a:t>’’OH + Cl</a:t>
            </a:r>
            <a:r>
              <a:rPr lang="fr-FR" sz="2800" baseline="30000" dirty="0" smtClean="0"/>
              <a:t>–</a:t>
            </a:r>
            <a:r>
              <a:rPr lang="fr-FR" sz="2800" dirty="0" smtClean="0"/>
              <a:t>→  R’’Cl + OH</a:t>
            </a:r>
            <a:r>
              <a:rPr lang="fr-FR" sz="2800" baseline="30000" dirty="0" smtClean="0"/>
              <a:t>–</a:t>
            </a:r>
            <a:r>
              <a:rPr lang="fr-FR" sz="2800" dirty="0" smtClean="0"/>
              <a:t> </a:t>
            </a:r>
          </a:p>
          <a:p>
            <a:r>
              <a:rPr lang="fr-FR" sz="2800" dirty="0" smtClean="0"/>
              <a:t>- 2 </a:t>
            </a:r>
            <a:r>
              <a:rPr lang="fr-FR" sz="2800" dirty="0" smtClean="0"/>
              <a:t>R’’OH + SO</a:t>
            </a:r>
            <a:r>
              <a:rPr lang="fr-FR" sz="2800" baseline="-25000" dirty="0" smtClean="0"/>
              <a:t>4</a:t>
            </a:r>
            <a:r>
              <a:rPr lang="fr-FR" sz="2800" baseline="30000" dirty="0" smtClean="0"/>
              <a:t>-2</a:t>
            </a:r>
            <a:r>
              <a:rPr lang="fr-FR" sz="2800" dirty="0" smtClean="0"/>
              <a:t> → R’’</a:t>
            </a:r>
            <a:r>
              <a:rPr lang="fr-FR" sz="2800" baseline="-25000" dirty="0" smtClean="0"/>
              <a:t>2</a:t>
            </a:r>
            <a:r>
              <a:rPr lang="fr-FR" sz="2800" dirty="0" smtClean="0"/>
              <a:t>SO</a:t>
            </a:r>
            <a:r>
              <a:rPr lang="fr-FR" sz="2800" baseline="-25000" dirty="0" smtClean="0"/>
              <a:t>4</a:t>
            </a:r>
            <a:r>
              <a:rPr lang="fr-FR" sz="2800" dirty="0" smtClean="0"/>
              <a:t> + 2 OH</a:t>
            </a:r>
            <a:r>
              <a:rPr lang="fr-FR" sz="2800" baseline="30000" dirty="0" smtClean="0"/>
              <a:t>–</a:t>
            </a:r>
          </a:p>
          <a:p>
            <a:r>
              <a:rPr lang="fr-FR" sz="2800" dirty="0" smtClean="0"/>
              <a:t>- 2 </a:t>
            </a:r>
            <a:r>
              <a:rPr lang="fr-FR" sz="2800" dirty="0" smtClean="0"/>
              <a:t>R’’OH + H</a:t>
            </a:r>
            <a:r>
              <a:rPr lang="fr-FR" sz="2800" baseline="-25000" dirty="0" smtClean="0"/>
              <a:t>2</a:t>
            </a:r>
            <a:r>
              <a:rPr lang="fr-FR" sz="2800" dirty="0" smtClean="0"/>
              <a:t>SO</a:t>
            </a:r>
            <a:r>
              <a:rPr lang="fr-FR" sz="2800" baseline="-25000" dirty="0" smtClean="0"/>
              <a:t>4</a:t>
            </a:r>
            <a:r>
              <a:rPr lang="fr-FR" sz="2800" dirty="0" smtClean="0"/>
              <a:t> → R’’</a:t>
            </a:r>
            <a:r>
              <a:rPr lang="fr-FR" sz="2800" baseline="-25000" dirty="0" smtClean="0"/>
              <a:t>2</a:t>
            </a:r>
            <a:r>
              <a:rPr lang="fr-FR" sz="2800" dirty="0" smtClean="0"/>
              <a:t>SO</a:t>
            </a:r>
            <a:r>
              <a:rPr lang="fr-FR" sz="2800" baseline="-25000" dirty="0" smtClean="0"/>
              <a:t>4</a:t>
            </a:r>
            <a:r>
              <a:rPr lang="fr-FR" sz="2800" dirty="0" smtClean="0"/>
              <a:t> + 2 H</a:t>
            </a:r>
            <a:r>
              <a:rPr lang="fr-FR" sz="2800" baseline="-25000" dirty="0" smtClean="0"/>
              <a:t>2</a:t>
            </a:r>
            <a:r>
              <a:rPr lang="fr-FR" sz="2800" dirty="0" smtClean="0"/>
              <a:t>O</a:t>
            </a:r>
          </a:p>
          <a:p>
            <a:endParaRPr lang="fr-FR" sz="2800" dirty="0" smtClean="0"/>
          </a:p>
          <a:p>
            <a:endParaRPr lang="fr-FR" sz="2800" dirty="0" smtClean="0"/>
          </a:p>
          <a:p>
            <a:pPr>
              <a:buFont typeface="Arial" pitchFamily="34" charset="0"/>
              <a:buChar char="•"/>
            </a:pPr>
            <a:r>
              <a:rPr lang="fr-FR" sz="2800" dirty="0" smtClean="0"/>
              <a:t>Dans ce cas, la régénération de l’échangeur se fait avec</a:t>
            </a:r>
          </a:p>
          <a:p>
            <a:r>
              <a:rPr lang="fr-FR" sz="2800" dirty="0" smtClean="0"/>
              <a:t>une solution alcaline de Na</a:t>
            </a:r>
            <a:r>
              <a:rPr lang="fr-FR" sz="2800" baseline="-25000" dirty="0" smtClean="0"/>
              <a:t>2</a:t>
            </a:r>
            <a:r>
              <a:rPr lang="fr-FR" sz="2800" dirty="0" smtClean="0"/>
              <a:t>CO</a:t>
            </a:r>
            <a:r>
              <a:rPr lang="fr-FR" sz="2800" baseline="-25000" dirty="0" smtClean="0"/>
              <a:t>3</a:t>
            </a:r>
            <a:r>
              <a:rPr lang="fr-FR" sz="2800" dirty="0" smtClean="0"/>
              <a:t>, de NaOH ou de NH</a:t>
            </a:r>
            <a:r>
              <a:rPr lang="fr-FR" sz="2800" baseline="-25000" dirty="0" smtClean="0"/>
              <a:t>4</a:t>
            </a:r>
            <a:r>
              <a:rPr lang="fr-FR" sz="2800" dirty="0" smtClean="0"/>
              <a:t>OH </a:t>
            </a:r>
            <a:r>
              <a:rPr lang="fr-FR" sz="2800" dirty="0" smtClean="0"/>
              <a:t>.</a:t>
            </a:r>
          </a:p>
          <a:p>
            <a:pPr>
              <a:buFont typeface="Arial" pitchFamily="34" charset="0"/>
              <a:buChar char="•"/>
            </a:pPr>
            <a:r>
              <a:rPr lang="fr-FR" sz="2800" dirty="0" smtClean="0"/>
              <a:t>La </a:t>
            </a:r>
            <a:r>
              <a:rPr lang="fr-FR" sz="2800" dirty="0" smtClean="0"/>
              <a:t>déminéralisation peut donc être schématisée</a:t>
            </a:r>
            <a:r>
              <a:rPr lang="fr-FR" sz="2800" dirty="0" smtClean="0"/>
              <a:t>:</a:t>
            </a:r>
          </a:p>
          <a:p>
            <a:endParaRPr lang="fr-FR" sz="2800" dirty="0" smtClean="0"/>
          </a:p>
          <a:p>
            <a:endParaRPr lang="fr-FR" sz="2800" dirty="0" smtClean="0"/>
          </a:p>
          <a:p>
            <a:endParaRPr lang="fr-FR" sz="2800" dirty="0" smtClean="0"/>
          </a:p>
          <a:p>
            <a:endParaRPr lang="fr-FR" sz="2800" dirty="0" smtClean="0"/>
          </a:p>
          <a:p>
            <a:pPr>
              <a:buFont typeface="Arial" pitchFamily="34" charset="0"/>
              <a:buChar char="•"/>
            </a:pPr>
            <a:r>
              <a:rPr lang="fr-FR" sz="2800" dirty="0" smtClean="0"/>
              <a:t>Le passage sur ces deux résines constitue la </a:t>
            </a:r>
            <a:r>
              <a:rPr lang="fr-FR" sz="2800" u="sng" dirty="0" smtClean="0">
                <a:solidFill>
                  <a:srgbClr val="FF0000"/>
                </a:solidFill>
              </a:rPr>
              <a:t>bipermutation.</a:t>
            </a:r>
            <a:endParaRPr lang="fr-FR" sz="2800" u="sng" dirty="0" smtClean="0">
              <a:solidFill>
                <a:srgbClr val="FF0000"/>
              </a:solidFill>
            </a:endParaRPr>
          </a:p>
        </p:txBody>
      </p:sp>
      <p:pic>
        <p:nvPicPr>
          <p:cNvPr id="29698" name="Picture 2"/>
          <p:cNvPicPr>
            <a:picLocks noChangeAspect="1" noChangeArrowheads="1"/>
          </p:cNvPicPr>
          <p:nvPr/>
        </p:nvPicPr>
        <p:blipFill>
          <a:blip r:embed="rId2"/>
          <a:srcRect/>
          <a:stretch>
            <a:fillRect/>
          </a:stretch>
        </p:blipFill>
        <p:spPr bwMode="auto">
          <a:xfrm>
            <a:off x="6215074" y="357165"/>
            <a:ext cx="2740159" cy="2266959"/>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a:srcRect/>
          <a:stretch>
            <a:fillRect/>
          </a:stretch>
        </p:blipFill>
        <p:spPr bwMode="auto">
          <a:xfrm>
            <a:off x="2714612" y="4143380"/>
            <a:ext cx="3261755"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642918"/>
            <a:ext cx="8715436" cy="4401205"/>
          </a:xfrm>
          <a:prstGeom prst="rect">
            <a:avLst/>
          </a:prstGeom>
          <a:noFill/>
        </p:spPr>
        <p:txBody>
          <a:bodyPr wrap="square" rtlCol="0">
            <a:spAutoFit/>
          </a:bodyPr>
          <a:lstStyle/>
          <a:p>
            <a:r>
              <a:rPr lang="fr-FR" sz="2800" b="1" u="sng" dirty="0" smtClean="0">
                <a:solidFill>
                  <a:srgbClr val="00B050"/>
                </a:solidFill>
              </a:rPr>
              <a:t>2.2.Appareillage: </a:t>
            </a:r>
          </a:p>
          <a:p>
            <a:pPr>
              <a:buFont typeface="Arial" pitchFamily="34" charset="0"/>
              <a:buChar char="•"/>
            </a:pPr>
            <a:r>
              <a:rPr lang="fr-FR" sz="2800" dirty="0" smtClean="0"/>
              <a:t> Les </a:t>
            </a:r>
            <a:r>
              <a:rPr lang="fr-FR" sz="2800" dirty="0" smtClean="0"/>
              <a:t>déminéralisateurs</a:t>
            </a:r>
            <a:r>
              <a:rPr lang="fr-FR" sz="2800" dirty="0" smtClean="0"/>
              <a:t> </a:t>
            </a:r>
            <a:r>
              <a:rPr lang="fr-FR" sz="2800" dirty="0" smtClean="0"/>
              <a:t>peuvent </a:t>
            </a:r>
            <a:r>
              <a:rPr lang="fr-FR" sz="2800" dirty="0" smtClean="0"/>
              <a:t>être:</a:t>
            </a:r>
          </a:p>
          <a:p>
            <a:pPr>
              <a:buFont typeface="Wingdings" pitchFamily="2" charset="2"/>
              <a:buChar char="ü"/>
            </a:pPr>
            <a:r>
              <a:rPr lang="fr-FR" sz="2800" dirty="0" smtClean="0"/>
              <a:t> </a:t>
            </a:r>
            <a:r>
              <a:rPr lang="fr-FR" sz="2800" b="1" dirty="0" smtClean="0"/>
              <a:t>en lits séparés </a:t>
            </a:r>
            <a:r>
              <a:rPr lang="fr-FR" sz="2800" dirty="0" smtClean="0"/>
              <a:t>quand </a:t>
            </a:r>
            <a:r>
              <a:rPr lang="fr-FR" sz="2800" dirty="0" smtClean="0"/>
              <a:t>les résines </a:t>
            </a:r>
            <a:r>
              <a:rPr lang="fr-FR" sz="2800" dirty="0" smtClean="0"/>
              <a:t>échangeuses d’anions et de cations </a:t>
            </a:r>
            <a:r>
              <a:rPr lang="fr-FR" sz="2800" dirty="0" smtClean="0"/>
              <a:t>sont individualisées</a:t>
            </a:r>
            <a:r>
              <a:rPr lang="fr-FR" sz="2800" dirty="0" smtClean="0"/>
              <a:t>, </a:t>
            </a:r>
            <a:endParaRPr lang="fr-FR" sz="2800" dirty="0" smtClean="0"/>
          </a:p>
          <a:p>
            <a:pPr>
              <a:buFont typeface="Wingdings" pitchFamily="2" charset="2"/>
              <a:buChar char="ü"/>
            </a:pPr>
            <a:r>
              <a:rPr lang="fr-FR" sz="2800" b="1" dirty="0" smtClean="0"/>
              <a:t>en </a:t>
            </a:r>
            <a:r>
              <a:rPr lang="fr-FR" sz="2800" b="1" dirty="0" smtClean="0"/>
              <a:t>lits mélangés </a:t>
            </a:r>
            <a:r>
              <a:rPr lang="fr-FR" sz="2800" dirty="0" smtClean="0"/>
              <a:t>quand les deux résines </a:t>
            </a:r>
            <a:r>
              <a:rPr lang="fr-FR" sz="2800" dirty="0" smtClean="0"/>
              <a:t>sont contenues </a:t>
            </a:r>
            <a:r>
              <a:rPr lang="fr-FR" sz="2800" dirty="0" smtClean="0"/>
              <a:t>dans un dispositif unique</a:t>
            </a:r>
            <a:r>
              <a:rPr lang="fr-FR" sz="2800" dirty="0" smtClean="0"/>
              <a:t>.</a:t>
            </a:r>
          </a:p>
          <a:p>
            <a:r>
              <a:rPr lang="fr-FR" sz="2800" dirty="0" smtClean="0"/>
              <a:t>La bipermutation sur lit mélangé donne une eau parfaitement déminéralisée (5.10</a:t>
            </a:r>
            <a:r>
              <a:rPr lang="fr-FR" sz="2800" baseline="30000" dirty="0" smtClean="0"/>
              <a:t>6 </a:t>
            </a:r>
            <a:r>
              <a:rPr lang="el-GR" sz="2800" dirty="0" smtClean="0"/>
              <a:t>Ω</a:t>
            </a:r>
            <a:r>
              <a:rPr lang="fr-FR" sz="2800" dirty="0" smtClean="0"/>
              <a:t>/cm/cm</a:t>
            </a:r>
            <a:r>
              <a:rPr lang="fr-FR" sz="2800" baseline="30000" dirty="0" smtClean="0"/>
              <a:t>2 </a:t>
            </a:r>
            <a:r>
              <a:rPr lang="fr-FR" sz="2800" dirty="0" smtClean="0"/>
              <a:t>≈ 0,01 mg/ml de sels ionisés)</a:t>
            </a:r>
            <a:endParaRPr lang="fr-FR" sz="2800" baseline="30000" dirty="0" smtClean="0"/>
          </a:p>
          <a:p>
            <a:endParaRPr lang="fr-FR" sz="2800" dirty="0"/>
          </a:p>
        </p:txBody>
      </p:sp>
      <p:pic>
        <p:nvPicPr>
          <p:cNvPr id="2050" name="Picture 2"/>
          <p:cNvPicPr>
            <a:picLocks noChangeAspect="1" noChangeArrowheads="1"/>
          </p:cNvPicPr>
          <p:nvPr/>
        </p:nvPicPr>
        <p:blipFill>
          <a:blip r:embed="rId2"/>
          <a:srcRect/>
          <a:stretch>
            <a:fillRect/>
          </a:stretch>
        </p:blipFill>
        <p:spPr bwMode="auto">
          <a:xfrm>
            <a:off x="6215074" y="4143380"/>
            <a:ext cx="2579288"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57166"/>
            <a:ext cx="8572560" cy="6063198"/>
          </a:xfrm>
          <a:prstGeom prst="rect">
            <a:avLst/>
          </a:prstGeom>
        </p:spPr>
        <p:txBody>
          <a:bodyPr wrap="square">
            <a:spAutoFit/>
          </a:bodyPr>
          <a:lstStyle/>
          <a:p>
            <a:pPr algn="ctr"/>
            <a:r>
              <a:rPr lang="fr-FR" sz="2800" b="1" u="sng" dirty="0" smtClean="0">
                <a:solidFill>
                  <a:srgbClr val="0070C0"/>
                </a:solidFill>
              </a:rPr>
              <a:t>3. OSMOSE INVERSE:</a:t>
            </a:r>
          </a:p>
          <a:p>
            <a:r>
              <a:rPr lang="fr-FR" sz="2400" b="1" u="sng" dirty="0" smtClean="0">
                <a:solidFill>
                  <a:srgbClr val="00B050"/>
                </a:solidFill>
              </a:rPr>
              <a:t>3.1.Définition:</a:t>
            </a:r>
          </a:p>
          <a:p>
            <a:pPr>
              <a:buFont typeface="Arial" pitchFamily="34" charset="0"/>
              <a:buChar char="•"/>
            </a:pPr>
            <a:r>
              <a:rPr lang="fr-FR" sz="2400" dirty="0" smtClean="0"/>
              <a:t> </a:t>
            </a:r>
            <a:r>
              <a:rPr lang="fr-FR" sz="2400" dirty="0" smtClean="0"/>
              <a:t>T</a:t>
            </a:r>
            <a:r>
              <a:rPr lang="fr-FR" sz="2400" dirty="0" smtClean="0"/>
              <a:t>raitement physico-chimique et antimicrobien. Il est le plus souvent mis en œuvre après un adoucissement et une ou plusieurs filtration(s) et peut constituer le dernier traitement d’une filière de traitement d’eau purifiée, d’eau pour dilution des solutions concentrées d’hémodialyse.</a:t>
            </a:r>
          </a:p>
          <a:p>
            <a:pPr>
              <a:buFont typeface="Arial" pitchFamily="34" charset="0"/>
              <a:buChar char="•"/>
            </a:pPr>
            <a:endParaRPr lang="fr-FR" sz="2400" dirty="0" smtClean="0"/>
          </a:p>
          <a:p>
            <a:pPr>
              <a:buFont typeface="Arial" pitchFamily="34" charset="0"/>
              <a:buChar char="•"/>
            </a:pPr>
            <a:r>
              <a:rPr lang="fr-FR" sz="2400" dirty="0" smtClean="0"/>
              <a:t>RO est </a:t>
            </a:r>
            <a:r>
              <a:rPr lang="fr-FR" sz="2400" dirty="0"/>
              <a:t>réalisée par passage de l’eau à traiter </a:t>
            </a:r>
            <a:r>
              <a:rPr lang="fr-FR" sz="2400" dirty="0" smtClean="0"/>
              <a:t>sur une </a:t>
            </a:r>
            <a:r>
              <a:rPr lang="fr-FR" sz="2400" dirty="0"/>
              <a:t>membrane semi-perméable qui assure la rétention de </a:t>
            </a:r>
            <a:r>
              <a:rPr lang="fr-FR" sz="2400" dirty="0" smtClean="0"/>
              <a:t>la majorité </a:t>
            </a:r>
            <a:r>
              <a:rPr lang="fr-FR" sz="2400" dirty="0"/>
              <a:t>des composés présents dans l’eau (</a:t>
            </a:r>
            <a:r>
              <a:rPr lang="fr-FR" sz="2400" dirty="0" smtClean="0"/>
              <a:t>particules, colloïdes</a:t>
            </a:r>
            <a:r>
              <a:rPr lang="fr-FR" sz="2400" dirty="0"/>
              <a:t>, ions </a:t>
            </a:r>
            <a:r>
              <a:rPr lang="fr-FR" sz="2400" dirty="0" smtClean="0"/>
              <a:t>, contaminants </a:t>
            </a:r>
            <a:r>
              <a:rPr lang="fr-FR" sz="2400" dirty="0"/>
              <a:t>organiques y compris </a:t>
            </a:r>
            <a:r>
              <a:rPr lang="fr-FR" sz="2400" dirty="0" smtClean="0"/>
              <a:t>endotoxines bactériennes </a:t>
            </a:r>
            <a:r>
              <a:rPr lang="fr-FR" sz="2400" dirty="0"/>
              <a:t>et micro-organismes</a:t>
            </a:r>
            <a:r>
              <a:rPr lang="fr-FR" sz="2400" dirty="0" smtClean="0"/>
              <a:t>).</a:t>
            </a:r>
          </a:p>
          <a:p>
            <a:pPr>
              <a:buFont typeface="Arial" pitchFamily="34" charset="0"/>
              <a:buChar char="•"/>
            </a:pPr>
            <a:endParaRPr lang="fr-FR" sz="2400" dirty="0" smtClean="0"/>
          </a:p>
          <a:p>
            <a:pPr>
              <a:buFont typeface="Arial" pitchFamily="34" charset="0"/>
              <a:buChar char="•"/>
            </a:pPr>
            <a:r>
              <a:rPr lang="fr-FR" sz="2400" dirty="0" smtClean="0"/>
              <a:t>Il </a:t>
            </a:r>
            <a:r>
              <a:rPr lang="fr-FR" sz="2400" dirty="0" smtClean="0"/>
              <a:t>vise </a:t>
            </a:r>
            <a:r>
              <a:rPr lang="fr-FR" sz="2400" dirty="0"/>
              <a:t>à extraire les substances inorganiques </a:t>
            </a:r>
            <a:r>
              <a:rPr lang="fr-FR" sz="2400" dirty="0" smtClean="0"/>
              <a:t>et organiques </a:t>
            </a:r>
            <a:r>
              <a:rPr lang="fr-FR" sz="2400" dirty="0"/>
              <a:t>de </a:t>
            </a:r>
            <a:r>
              <a:rPr lang="fr-FR" sz="2400" dirty="0" smtClean="0"/>
              <a:t>l’eau..</a:t>
            </a:r>
            <a:endParaRPr lang="fr-F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5720" y="714356"/>
            <a:ext cx="6215106" cy="523220"/>
          </a:xfrm>
          <a:prstGeom prst="rect">
            <a:avLst/>
          </a:prstGeom>
          <a:noFill/>
        </p:spPr>
        <p:txBody>
          <a:bodyPr wrap="square" rtlCol="0">
            <a:spAutoFit/>
          </a:bodyPr>
          <a:lstStyle/>
          <a:p>
            <a:r>
              <a:rPr lang="fr-FR" sz="2800" b="1" u="sng" dirty="0" smtClean="0">
                <a:solidFill>
                  <a:srgbClr val="00B050"/>
                </a:solidFill>
              </a:rPr>
              <a:t>3.2.Principe</a:t>
            </a:r>
            <a:r>
              <a:rPr lang="fr-FR" sz="2800" b="1" u="sng" dirty="0" smtClean="0">
                <a:solidFill>
                  <a:srgbClr val="00B050"/>
                </a:solidFill>
              </a:rPr>
              <a:t>:</a:t>
            </a:r>
            <a:endParaRPr lang="fr-FR" sz="2800" b="1" u="sng" dirty="0">
              <a:solidFill>
                <a:srgbClr val="00B050"/>
              </a:solidFill>
            </a:endParaRPr>
          </a:p>
        </p:txBody>
      </p:sp>
      <p:pic>
        <p:nvPicPr>
          <p:cNvPr id="2" name="Picture 3"/>
          <p:cNvPicPr>
            <a:picLocks noChangeAspect="1" noChangeArrowheads="1"/>
          </p:cNvPicPr>
          <p:nvPr/>
        </p:nvPicPr>
        <p:blipFill>
          <a:blip r:embed="rId2"/>
          <a:srcRect/>
          <a:stretch>
            <a:fillRect/>
          </a:stretch>
        </p:blipFill>
        <p:spPr bwMode="auto">
          <a:xfrm>
            <a:off x="928662" y="1500174"/>
            <a:ext cx="3257550" cy="1895475"/>
          </a:xfrm>
          <a:prstGeom prst="rect">
            <a:avLst/>
          </a:prstGeom>
          <a:noFill/>
          <a:ln w="9525">
            <a:noFill/>
            <a:miter lim="800000"/>
            <a:headEnd/>
            <a:tailEnd/>
          </a:ln>
          <a:effectLst/>
        </p:spPr>
      </p:pic>
      <p:sp>
        <p:nvSpPr>
          <p:cNvPr id="6" name="ZoneTexte 5"/>
          <p:cNvSpPr txBox="1"/>
          <p:nvPr/>
        </p:nvSpPr>
        <p:spPr>
          <a:xfrm>
            <a:off x="2071670" y="3500438"/>
            <a:ext cx="1000132" cy="369332"/>
          </a:xfrm>
          <a:prstGeom prst="rect">
            <a:avLst/>
          </a:prstGeom>
          <a:noFill/>
        </p:spPr>
        <p:txBody>
          <a:bodyPr wrap="square" rtlCol="0">
            <a:spAutoFit/>
          </a:bodyPr>
          <a:lstStyle/>
          <a:p>
            <a:r>
              <a:rPr lang="fr-FR" dirty="0" smtClean="0"/>
              <a:t>osmose</a:t>
            </a:r>
            <a:endParaRPr lang="fr-FR" dirty="0"/>
          </a:p>
        </p:txBody>
      </p:sp>
      <p:pic>
        <p:nvPicPr>
          <p:cNvPr id="1028" name="Picture 4"/>
          <p:cNvPicPr>
            <a:picLocks noChangeAspect="1" noChangeArrowheads="1"/>
          </p:cNvPicPr>
          <p:nvPr/>
        </p:nvPicPr>
        <p:blipFill>
          <a:blip r:embed="rId3"/>
          <a:srcRect/>
          <a:stretch>
            <a:fillRect/>
          </a:stretch>
        </p:blipFill>
        <p:spPr bwMode="auto">
          <a:xfrm>
            <a:off x="4286248" y="1571612"/>
            <a:ext cx="3219450" cy="1809750"/>
          </a:xfrm>
          <a:prstGeom prst="rect">
            <a:avLst/>
          </a:prstGeom>
          <a:noFill/>
          <a:ln w="9525">
            <a:noFill/>
            <a:miter lim="800000"/>
            <a:headEnd/>
            <a:tailEnd/>
          </a:ln>
          <a:effectLst/>
        </p:spPr>
      </p:pic>
      <p:sp>
        <p:nvSpPr>
          <p:cNvPr id="8" name="ZoneTexte 7"/>
          <p:cNvSpPr txBox="1"/>
          <p:nvPr/>
        </p:nvSpPr>
        <p:spPr>
          <a:xfrm>
            <a:off x="5072066" y="3571876"/>
            <a:ext cx="1643074" cy="369332"/>
          </a:xfrm>
          <a:prstGeom prst="rect">
            <a:avLst/>
          </a:prstGeom>
          <a:noFill/>
        </p:spPr>
        <p:txBody>
          <a:bodyPr wrap="square" rtlCol="0">
            <a:spAutoFit/>
          </a:bodyPr>
          <a:lstStyle/>
          <a:p>
            <a:r>
              <a:rPr lang="fr-FR" dirty="0" smtClean="0"/>
              <a:t>Osmose inverse</a:t>
            </a:r>
            <a:endParaRPr lang="fr-FR" dirty="0"/>
          </a:p>
        </p:txBody>
      </p:sp>
      <p:sp>
        <p:nvSpPr>
          <p:cNvPr id="9" name="ZoneTexte 8"/>
          <p:cNvSpPr txBox="1"/>
          <p:nvPr/>
        </p:nvSpPr>
        <p:spPr>
          <a:xfrm>
            <a:off x="285720" y="4000504"/>
            <a:ext cx="8429684" cy="2677656"/>
          </a:xfrm>
          <a:prstGeom prst="rect">
            <a:avLst/>
          </a:prstGeom>
          <a:noFill/>
        </p:spPr>
        <p:txBody>
          <a:bodyPr wrap="square" rtlCol="0">
            <a:spAutoFit/>
          </a:bodyPr>
          <a:lstStyle/>
          <a:p>
            <a:pPr>
              <a:buFont typeface="Wingdings" pitchFamily="2" charset="2"/>
              <a:buChar char="Ø"/>
            </a:pPr>
            <a:r>
              <a:rPr lang="fr-FR" sz="2800" b="1" u="sng" dirty="0" smtClean="0">
                <a:solidFill>
                  <a:srgbClr val="7030A0"/>
                </a:solidFill>
              </a:rPr>
              <a:t> Osmose</a:t>
            </a:r>
            <a:r>
              <a:rPr lang="fr-FR" sz="2800" dirty="0" smtClean="0"/>
              <a:t>: transfert de l’eau de la solution la moins concentrée vers la solution la plus concentrée.</a:t>
            </a:r>
          </a:p>
          <a:p>
            <a:pPr>
              <a:buFont typeface="Wingdings" pitchFamily="2" charset="2"/>
              <a:buChar char="Ø"/>
            </a:pPr>
            <a:r>
              <a:rPr lang="fr-FR" sz="2800" dirty="0" smtClean="0"/>
              <a:t> En </a:t>
            </a:r>
            <a:r>
              <a:rPr lang="fr-FR" sz="2800" dirty="0" smtClean="0"/>
              <a:t>appliquant une pression forte sur  le compartiment contenant la solution la plus concentrés =&gt; inversion du phénomène.(</a:t>
            </a:r>
            <a:r>
              <a:rPr lang="fr-FR" sz="2800" b="1" u="sng" dirty="0" smtClean="0">
                <a:solidFill>
                  <a:srgbClr val="7030A0"/>
                </a:solidFill>
              </a:rPr>
              <a:t>osmose inverse</a:t>
            </a:r>
            <a:r>
              <a:rPr lang="fr-FR" sz="2800" dirty="0" smtClean="0"/>
              <a:t>)=&gt; passage de l’eau du milieu concentré vers le milieu dilué.</a:t>
            </a:r>
            <a:endParaRPr lang="fr-F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57158" y="357166"/>
            <a:ext cx="8358246" cy="2677656"/>
          </a:xfrm>
          <a:prstGeom prst="rect">
            <a:avLst/>
          </a:prstGeom>
          <a:noFill/>
        </p:spPr>
        <p:txBody>
          <a:bodyPr wrap="square" rtlCol="0">
            <a:spAutoFit/>
          </a:bodyPr>
          <a:lstStyle/>
          <a:p>
            <a:r>
              <a:rPr lang="fr-FR" sz="2800" b="1" u="sng" dirty="0" smtClean="0">
                <a:solidFill>
                  <a:srgbClr val="00B050"/>
                </a:solidFill>
              </a:rPr>
              <a:t>3.3. Appareillage:</a:t>
            </a:r>
          </a:p>
          <a:p>
            <a:endParaRPr lang="fr-FR" sz="2800" b="1" u="sng" dirty="0" smtClean="0">
              <a:solidFill>
                <a:srgbClr val="00B050"/>
              </a:solidFill>
            </a:endParaRPr>
          </a:p>
          <a:p>
            <a:pPr algn="just"/>
            <a:r>
              <a:rPr lang="fr-FR" sz="2800" dirty="0" smtClean="0"/>
              <a:t>L’eau pénètre dans la cartouche et sous la pression d’alimentation, les </a:t>
            </a:r>
            <a:r>
              <a:rPr lang="fr-FR" sz="2800" dirty="0" smtClean="0"/>
              <a:t>molécules d’eau </a:t>
            </a:r>
            <a:r>
              <a:rPr lang="fr-FR" sz="2800" dirty="0" smtClean="0"/>
              <a:t>traversent la membrane, tandis que les autres molécules sont rejetées </a:t>
            </a:r>
            <a:r>
              <a:rPr lang="fr-FR" sz="2800" dirty="0" smtClean="0"/>
              <a:t>en permanence </a:t>
            </a:r>
            <a:r>
              <a:rPr lang="fr-FR" sz="2800" dirty="0" smtClean="0"/>
              <a:t>avec une partie de l’eau non filtrée.</a:t>
            </a:r>
            <a:endParaRPr lang="fr-FR" sz="2800" dirty="0"/>
          </a:p>
        </p:txBody>
      </p:sp>
      <p:pic>
        <p:nvPicPr>
          <p:cNvPr id="1029" name="Picture 5"/>
          <p:cNvPicPr>
            <a:picLocks noChangeAspect="1" noChangeArrowheads="1"/>
          </p:cNvPicPr>
          <p:nvPr/>
        </p:nvPicPr>
        <p:blipFill>
          <a:blip r:embed="rId2"/>
          <a:srcRect/>
          <a:stretch>
            <a:fillRect/>
          </a:stretch>
        </p:blipFill>
        <p:spPr bwMode="auto">
          <a:xfrm>
            <a:off x="2071670" y="3714752"/>
            <a:ext cx="4531045" cy="2376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4572001" y="642918"/>
            <a:ext cx="4424842" cy="2214578"/>
          </a:xfrm>
          <a:prstGeom prst="rect">
            <a:avLst/>
          </a:prstGeom>
          <a:noFill/>
          <a:ln w="9525">
            <a:noFill/>
            <a:miter lim="800000"/>
            <a:headEnd/>
            <a:tailEnd/>
          </a:ln>
          <a:effectLst/>
        </p:spPr>
      </p:pic>
      <p:sp>
        <p:nvSpPr>
          <p:cNvPr id="4" name="ZoneTexte 3"/>
          <p:cNvSpPr txBox="1"/>
          <p:nvPr/>
        </p:nvSpPr>
        <p:spPr>
          <a:xfrm>
            <a:off x="4929190" y="3000372"/>
            <a:ext cx="4214810" cy="3785652"/>
          </a:xfrm>
          <a:prstGeom prst="rect">
            <a:avLst/>
          </a:prstGeom>
          <a:noFill/>
        </p:spPr>
        <p:txBody>
          <a:bodyPr wrap="square" rtlCol="0">
            <a:spAutoFit/>
          </a:bodyPr>
          <a:lstStyle/>
          <a:p>
            <a:r>
              <a:rPr lang="fr-FR" sz="2000" dirty="0" smtClean="0"/>
              <a:t>1- </a:t>
            </a:r>
            <a:r>
              <a:rPr lang="fr-FR" sz="2000" dirty="0" smtClean="0"/>
              <a:t>Entrée d’eau</a:t>
            </a:r>
          </a:p>
          <a:p>
            <a:r>
              <a:rPr lang="fr-FR" sz="2000" dirty="0" smtClean="0"/>
              <a:t>2- </a:t>
            </a:r>
            <a:r>
              <a:rPr lang="fr-FR" sz="2000" dirty="0" smtClean="0"/>
              <a:t>Sortie de </a:t>
            </a:r>
            <a:r>
              <a:rPr lang="fr-FR" sz="2000" dirty="0" smtClean="0"/>
              <a:t>concentrat</a:t>
            </a:r>
            <a:endParaRPr lang="fr-FR" sz="2000" dirty="0" smtClean="0"/>
          </a:p>
          <a:p>
            <a:r>
              <a:rPr lang="fr-FR" sz="2000" dirty="0" smtClean="0"/>
              <a:t>3- </a:t>
            </a:r>
            <a:r>
              <a:rPr lang="fr-FR" sz="2000" dirty="0" smtClean="0"/>
              <a:t>Sortie de </a:t>
            </a:r>
            <a:r>
              <a:rPr lang="fr-FR" sz="2000" dirty="0" smtClean="0"/>
              <a:t>perméat</a:t>
            </a:r>
            <a:endParaRPr lang="fr-FR" sz="2000" dirty="0" smtClean="0"/>
          </a:p>
          <a:p>
            <a:r>
              <a:rPr lang="fr-FR" sz="2000" dirty="0" smtClean="0"/>
              <a:t>4- </a:t>
            </a:r>
            <a:r>
              <a:rPr lang="fr-FR" sz="2000" dirty="0" smtClean="0"/>
              <a:t>Sens d’écoulement de l’eau brute</a:t>
            </a:r>
          </a:p>
          <a:p>
            <a:r>
              <a:rPr lang="fr-FR" sz="2000" dirty="0" smtClean="0"/>
              <a:t>5- </a:t>
            </a:r>
            <a:r>
              <a:rPr lang="fr-FR" sz="2000" dirty="0" smtClean="0"/>
              <a:t>Sens d’écoulement du </a:t>
            </a:r>
            <a:r>
              <a:rPr lang="fr-FR" sz="2000" dirty="0" smtClean="0"/>
              <a:t>perméat</a:t>
            </a:r>
            <a:endParaRPr lang="fr-FR" sz="2000" dirty="0" smtClean="0"/>
          </a:p>
          <a:p>
            <a:r>
              <a:rPr lang="fr-FR" sz="2000" dirty="0" smtClean="0"/>
              <a:t>6- </a:t>
            </a:r>
            <a:r>
              <a:rPr lang="fr-FR" sz="2000" dirty="0" smtClean="0"/>
              <a:t>Matériau de protection</a:t>
            </a:r>
          </a:p>
          <a:p>
            <a:r>
              <a:rPr lang="fr-FR" sz="2000" dirty="0" smtClean="0"/>
              <a:t>7- </a:t>
            </a:r>
            <a:r>
              <a:rPr lang="fr-FR" sz="2000" dirty="0" smtClean="0"/>
              <a:t>Joint d’étanchéité entre module et enveloppe</a:t>
            </a:r>
          </a:p>
          <a:p>
            <a:r>
              <a:rPr lang="fr-FR" sz="2000" dirty="0" smtClean="0"/>
              <a:t>8- </a:t>
            </a:r>
            <a:r>
              <a:rPr lang="fr-FR" sz="2000" dirty="0" smtClean="0"/>
              <a:t>Perforations collectant le </a:t>
            </a:r>
            <a:r>
              <a:rPr lang="fr-FR" sz="2000" dirty="0" smtClean="0"/>
              <a:t>perméat</a:t>
            </a:r>
            <a:endParaRPr lang="fr-FR" sz="2000" dirty="0" smtClean="0"/>
          </a:p>
          <a:p>
            <a:r>
              <a:rPr lang="fr-FR" sz="2000" dirty="0" smtClean="0"/>
              <a:t>9 </a:t>
            </a:r>
            <a:r>
              <a:rPr lang="fr-FR" sz="2000" dirty="0" smtClean="0"/>
              <a:t>-</a:t>
            </a:r>
            <a:r>
              <a:rPr lang="fr-FR" sz="2000" dirty="0" smtClean="0"/>
              <a:t>Espaceur</a:t>
            </a:r>
            <a:endParaRPr lang="fr-FR" sz="2000" dirty="0" smtClean="0"/>
          </a:p>
          <a:p>
            <a:r>
              <a:rPr lang="fr-FR" sz="2000" dirty="0" smtClean="0"/>
              <a:t>10- Membrane</a:t>
            </a:r>
            <a:endParaRPr lang="fr-FR" sz="2000" dirty="0" smtClean="0"/>
          </a:p>
          <a:p>
            <a:r>
              <a:rPr lang="fr-FR" sz="2000" dirty="0" smtClean="0"/>
              <a:t>11- </a:t>
            </a:r>
            <a:r>
              <a:rPr lang="fr-FR" sz="2000" dirty="0" smtClean="0"/>
              <a:t>Collecteur de </a:t>
            </a:r>
            <a:r>
              <a:rPr lang="fr-FR" sz="2000" dirty="0" smtClean="0"/>
              <a:t>perméat</a:t>
            </a:r>
            <a:endParaRPr lang="fr-FR" sz="2000" dirty="0"/>
          </a:p>
        </p:txBody>
      </p:sp>
      <p:sp>
        <p:nvSpPr>
          <p:cNvPr id="5" name="ZoneTexte 4"/>
          <p:cNvSpPr txBox="1"/>
          <p:nvPr/>
        </p:nvSpPr>
        <p:spPr>
          <a:xfrm>
            <a:off x="357158" y="642918"/>
            <a:ext cx="4429156" cy="2677656"/>
          </a:xfrm>
          <a:prstGeom prst="rect">
            <a:avLst/>
          </a:prstGeom>
          <a:noFill/>
        </p:spPr>
        <p:txBody>
          <a:bodyPr wrap="square" rtlCol="0">
            <a:spAutoFit/>
          </a:bodyPr>
          <a:lstStyle/>
          <a:p>
            <a:pPr>
              <a:buFont typeface="Wingdings" pitchFamily="2" charset="2"/>
              <a:buChar char="v"/>
            </a:pPr>
            <a:r>
              <a:rPr lang="fr-FR" sz="2400" b="1" u="sng" dirty="0" smtClean="0">
                <a:solidFill>
                  <a:srgbClr val="7030A0"/>
                </a:solidFill>
              </a:rPr>
              <a:t>Membranes utilisées:</a:t>
            </a:r>
          </a:p>
          <a:p>
            <a:pPr>
              <a:buFont typeface="Arial" pitchFamily="34" charset="0"/>
              <a:buChar char="•"/>
            </a:pPr>
            <a:r>
              <a:rPr lang="fr-FR" sz="2400" dirty="0" smtClean="0"/>
              <a:t> Mb en acétate de cellulose disposées en spirale dans des modules cylindrique.</a:t>
            </a:r>
          </a:p>
          <a:p>
            <a:pPr>
              <a:buFont typeface="Arial" pitchFamily="34" charset="0"/>
              <a:buChar char="•"/>
            </a:pPr>
            <a:r>
              <a:rPr lang="fr-FR" sz="2400" dirty="0" smtClean="0"/>
              <a:t> Fibre creuse en nylon: Chaque module contient +++ millions de fibres</a:t>
            </a:r>
            <a:endParaRPr lang="fr-FR" sz="2400" dirty="0"/>
          </a:p>
        </p:txBody>
      </p:sp>
      <p:pic>
        <p:nvPicPr>
          <p:cNvPr id="8194" name="Picture 2"/>
          <p:cNvPicPr>
            <a:picLocks noChangeAspect="1" noChangeArrowheads="1"/>
          </p:cNvPicPr>
          <p:nvPr/>
        </p:nvPicPr>
        <p:blipFill>
          <a:blip r:embed="rId3"/>
          <a:srcRect/>
          <a:stretch>
            <a:fillRect/>
          </a:stretch>
        </p:blipFill>
        <p:spPr bwMode="auto">
          <a:xfrm>
            <a:off x="1714480" y="3000372"/>
            <a:ext cx="1985659" cy="3071834"/>
          </a:xfrm>
          <a:prstGeom prst="rect">
            <a:avLst/>
          </a:prstGeom>
          <a:noFill/>
          <a:ln w="9525">
            <a:noFill/>
            <a:miter lim="800000"/>
            <a:headEnd/>
            <a:tailEnd/>
          </a:ln>
          <a:effectLst/>
        </p:spPr>
      </p:pic>
      <p:sp>
        <p:nvSpPr>
          <p:cNvPr id="7" name="ZoneTexte 6"/>
          <p:cNvSpPr txBox="1"/>
          <p:nvPr/>
        </p:nvSpPr>
        <p:spPr>
          <a:xfrm>
            <a:off x="1357290" y="6072206"/>
            <a:ext cx="278608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Modules à fibres creuses</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5720" y="357166"/>
            <a:ext cx="8501122" cy="5632311"/>
          </a:xfrm>
          <a:prstGeom prst="rect">
            <a:avLst/>
          </a:prstGeom>
          <a:noFill/>
        </p:spPr>
        <p:txBody>
          <a:bodyPr wrap="square" rtlCol="0">
            <a:spAutoFit/>
          </a:bodyPr>
          <a:lstStyle/>
          <a:p>
            <a:pPr algn="just">
              <a:buFont typeface="Arial" pitchFamily="34" charset="0"/>
              <a:buChar char="•"/>
            </a:pPr>
            <a:r>
              <a:rPr lang="fr-FR" sz="2400" dirty="0" smtClean="0"/>
              <a:t> Une installation complète comprend généralement +++ modules montés soit en parallèle soit en série.</a:t>
            </a:r>
          </a:p>
          <a:p>
            <a:pPr algn="just"/>
            <a:r>
              <a:rPr lang="fr-FR" sz="2400" dirty="0" smtClean="0"/>
              <a:t>En amont, L’eau d’alimentation doit subir un prétraitement qui dépend :</a:t>
            </a:r>
          </a:p>
          <a:p>
            <a:pPr lvl="1" algn="just">
              <a:buFont typeface="Arial" pitchFamily="34" charset="0"/>
              <a:buChar char="•"/>
            </a:pPr>
            <a:r>
              <a:rPr lang="fr-FR" sz="2400" dirty="0" smtClean="0"/>
              <a:t>Des caractéristiques de cette eau.</a:t>
            </a:r>
          </a:p>
          <a:p>
            <a:pPr lvl="1" algn="just">
              <a:buFont typeface="Arial" pitchFamily="34" charset="0"/>
              <a:buChar char="•"/>
            </a:pPr>
            <a:r>
              <a:rPr lang="fr-FR" sz="2400" dirty="0" smtClean="0"/>
              <a:t>De la nature de la membrane.</a:t>
            </a:r>
          </a:p>
          <a:p>
            <a:pPr lvl="1" algn="just">
              <a:buFont typeface="Arial" pitchFamily="34" charset="0"/>
              <a:buChar char="•"/>
            </a:pPr>
            <a:r>
              <a:rPr lang="fr-FR" sz="2400" dirty="0" smtClean="0"/>
              <a:t>De la qualité d’eau à obtenir.</a:t>
            </a:r>
          </a:p>
          <a:p>
            <a:pPr algn="just">
              <a:buFont typeface="Arial" pitchFamily="34" charset="0"/>
              <a:buChar char="•"/>
            </a:pPr>
            <a:r>
              <a:rPr lang="fr-FR" sz="2400" dirty="0" smtClean="0"/>
              <a:t> Ex: dans le cas des fibres de nylon:</a:t>
            </a:r>
          </a:p>
          <a:p>
            <a:pPr algn="just"/>
            <a:r>
              <a:rPr lang="fr-FR" sz="2400" dirty="0" smtClean="0"/>
              <a:t>Déchloration + adoucissement</a:t>
            </a:r>
          </a:p>
          <a:p>
            <a:pPr algn="just">
              <a:buFont typeface="Arial" pitchFamily="34" charset="0"/>
              <a:buChar char="•"/>
            </a:pPr>
            <a:r>
              <a:rPr lang="fr-FR" sz="2400" dirty="0" smtClean="0"/>
              <a:t> En aval, l’eau peut subir des traitements complémentaires :</a:t>
            </a:r>
          </a:p>
          <a:p>
            <a:pPr algn="just"/>
            <a:r>
              <a:rPr lang="fr-FR" sz="2400" dirty="0" smtClean="0"/>
              <a:t>Dégazage, distillation, passage sur un 2</a:t>
            </a:r>
            <a:r>
              <a:rPr lang="fr-FR" sz="2400" baseline="30000" dirty="0" smtClean="0"/>
              <a:t>ème</a:t>
            </a:r>
            <a:r>
              <a:rPr lang="fr-FR" sz="2400" dirty="0" smtClean="0"/>
              <a:t> osmoseur, passage sur échangeurs d’ion.</a:t>
            </a:r>
          </a:p>
          <a:p>
            <a:pPr algn="just">
              <a:buFont typeface="Arial" pitchFamily="34" charset="0"/>
              <a:buChar char="•"/>
            </a:pPr>
            <a:r>
              <a:rPr lang="fr-FR" sz="2400" dirty="0" smtClean="0"/>
              <a:t> Dans la pratique, le traitement par RO ne conduit pas à une déminéralisation totale</a:t>
            </a:r>
          </a:p>
          <a:p>
            <a:pPr algn="just">
              <a:buFont typeface="Arial" pitchFamily="34" charset="0"/>
              <a:buChar char="•"/>
            </a:pPr>
            <a:r>
              <a:rPr lang="fr-FR" sz="2400" dirty="0" smtClean="0"/>
              <a:t> Le taux de rejet moyen≈95% (88% petites M°, 98% grosses M°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28604"/>
            <a:ext cx="8643998" cy="6124754"/>
          </a:xfrm>
          <a:prstGeom prst="rect">
            <a:avLst/>
          </a:prstGeom>
        </p:spPr>
        <p:txBody>
          <a:bodyPr wrap="square">
            <a:spAutoFit/>
          </a:bodyPr>
          <a:lstStyle/>
          <a:p>
            <a:pPr algn="ctr"/>
            <a:r>
              <a:rPr lang="fr-FR" sz="2800" b="1" u="sng" dirty="0" smtClean="0">
                <a:solidFill>
                  <a:srgbClr val="0070C0"/>
                </a:solidFill>
              </a:rPr>
              <a:t>4.LA DISTILLATION:</a:t>
            </a:r>
          </a:p>
          <a:p>
            <a:pPr algn="ctr"/>
            <a:endParaRPr lang="fr-FR" sz="2800" b="1" u="sng" dirty="0" smtClean="0">
              <a:solidFill>
                <a:srgbClr val="0070C0"/>
              </a:solidFill>
            </a:endParaRPr>
          </a:p>
          <a:p>
            <a:pPr>
              <a:buFont typeface="Arial" pitchFamily="34" charset="0"/>
              <a:buChar char="•"/>
            </a:pPr>
            <a:r>
              <a:rPr lang="fr-FR" sz="2800" dirty="0" smtClean="0"/>
              <a:t> L’eau </a:t>
            </a:r>
            <a:r>
              <a:rPr lang="fr-FR" sz="2800" dirty="0" smtClean="0"/>
              <a:t>distillée est produite par chauffage, évaporation, </a:t>
            </a:r>
            <a:r>
              <a:rPr lang="fr-FR" sz="2800" dirty="0" smtClean="0"/>
              <a:t>puis condensation </a:t>
            </a:r>
            <a:r>
              <a:rPr lang="fr-FR" sz="2800" dirty="0" smtClean="0"/>
              <a:t>sur une paroi froide, de la fraction volatile de </a:t>
            </a:r>
            <a:r>
              <a:rPr lang="fr-FR" sz="2800" dirty="0" smtClean="0"/>
              <a:t>l’eau introduite </a:t>
            </a:r>
            <a:r>
              <a:rPr lang="fr-FR" sz="2800" dirty="0" smtClean="0"/>
              <a:t>dans l’appareil</a:t>
            </a:r>
            <a:r>
              <a:rPr lang="fr-FR" sz="2800" dirty="0" smtClean="0"/>
              <a:t>.</a:t>
            </a:r>
          </a:p>
          <a:p>
            <a:pPr>
              <a:buFont typeface="Arial" pitchFamily="34" charset="0"/>
              <a:buChar char="•"/>
            </a:pPr>
            <a:r>
              <a:rPr lang="fr-FR" sz="2800" dirty="0" smtClean="0">
                <a:solidFill>
                  <a:srgbClr val="7030A0"/>
                </a:solidFill>
              </a:rPr>
              <a:t> </a:t>
            </a:r>
            <a:r>
              <a:rPr lang="fr-FR" sz="2800" b="1" u="sng" dirty="0" smtClean="0">
                <a:solidFill>
                  <a:srgbClr val="7030A0"/>
                </a:solidFill>
              </a:rPr>
              <a:t>Précautions à prendre:</a:t>
            </a:r>
          </a:p>
          <a:p>
            <a:pPr>
              <a:buFont typeface="Courier New" pitchFamily="49" charset="0"/>
              <a:buChar char="o"/>
            </a:pPr>
            <a:r>
              <a:rPr lang="fr-FR" sz="2800" dirty="0" smtClean="0"/>
              <a:t> </a:t>
            </a:r>
            <a:r>
              <a:rPr lang="fr-FR" sz="2800" dirty="0" smtClean="0"/>
              <a:t>NH</a:t>
            </a:r>
            <a:r>
              <a:rPr lang="fr-FR" sz="2800" baseline="-25000" dirty="0" smtClean="0"/>
              <a:t>3</a:t>
            </a:r>
            <a:r>
              <a:rPr lang="fr-FR" sz="2800" dirty="0" smtClean="0"/>
              <a:t>, </a:t>
            </a:r>
            <a:r>
              <a:rPr lang="fr-FR" sz="2800" dirty="0" smtClean="0"/>
              <a:t>CO</a:t>
            </a:r>
            <a:r>
              <a:rPr lang="fr-FR" sz="2800" baseline="-25000" dirty="0" smtClean="0"/>
              <a:t>2</a:t>
            </a:r>
            <a:r>
              <a:rPr lang="fr-FR" sz="2800" dirty="0" smtClean="0"/>
              <a:t>:</a:t>
            </a:r>
            <a:r>
              <a:rPr lang="fr-FR" sz="2800" dirty="0" smtClean="0"/>
              <a:t> Éviter les fractions de </a:t>
            </a:r>
            <a:r>
              <a:rPr lang="fr-FR" sz="2800" dirty="0" smtClean="0"/>
              <a:t>tête, ou dégazage.</a:t>
            </a:r>
          </a:p>
          <a:p>
            <a:pPr>
              <a:buFont typeface="Courier New" pitchFamily="49" charset="0"/>
              <a:buChar char="o"/>
            </a:pPr>
            <a:r>
              <a:rPr lang="fr-FR" sz="2800" dirty="0" smtClean="0"/>
              <a:t> O</a:t>
            </a:r>
            <a:r>
              <a:rPr lang="fr-FR" sz="2800" baseline="-25000" dirty="0" smtClean="0"/>
              <a:t>2</a:t>
            </a:r>
            <a:r>
              <a:rPr lang="fr-FR" sz="2800" dirty="0" smtClean="0"/>
              <a:t>:barbotage d’azote</a:t>
            </a:r>
            <a:endParaRPr lang="fr-FR" sz="2800" dirty="0" smtClean="0"/>
          </a:p>
          <a:p>
            <a:pPr>
              <a:buFont typeface="Courier New" pitchFamily="49" charset="0"/>
              <a:buChar char="o"/>
            </a:pPr>
            <a:r>
              <a:rPr lang="fr-FR" sz="2800" dirty="0" smtClean="0"/>
              <a:t> substances non volatiles entrainées par primage </a:t>
            </a:r>
            <a:r>
              <a:rPr lang="fr-FR" sz="2800" dirty="0" smtClean="0"/>
              <a:t>:</a:t>
            </a:r>
          </a:p>
          <a:p>
            <a:pPr lvl="1">
              <a:buFont typeface="Arial" pitchFamily="34" charset="0"/>
              <a:buChar char="•"/>
            </a:pPr>
            <a:r>
              <a:rPr lang="fr-FR" sz="2800" dirty="0" smtClean="0"/>
              <a:t> Introduire </a:t>
            </a:r>
            <a:r>
              <a:rPr lang="fr-FR" sz="2800" dirty="0" smtClean="0"/>
              <a:t>pierre ponce dans </a:t>
            </a:r>
            <a:r>
              <a:rPr lang="fr-FR" sz="2800" dirty="0" smtClean="0"/>
              <a:t>la chaudière</a:t>
            </a:r>
            <a:r>
              <a:rPr lang="fr-FR" sz="2800" dirty="0" smtClean="0"/>
              <a:t>.</a:t>
            </a:r>
          </a:p>
          <a:p>
            <a:pPr lvl="1">
              <a:buFont typeface="Arial" pitchFamily="34" charset="0"/>
              <a:buChar char="•"/>
            </a:pPr>
            <a:r>
              <a:rPr lang="fr-FR" sz="2800" dirty="0" smtClean="0"/>
              <a:t> passage de l’air ou un gaz inerte par le fond.</a:t>
            </a:r>
            <a:endParaRPr lang="fr-FR" sz="2800" dirty="0" smtClean="0"/>
          </a:p>
          <a:p>
            <a:pPr lvl="1">
              <a:buFont typeface="Arial" pitchFamily="34" charset="0"/>
              <a:buChar char="•"/>
            </a:pPr>
            <a:r>
              <a:rPr lang="fr-FR" sz="2800" dirty="0" smtClean="0"/>
              <a:t> </a:t>
            </a:r>
            <a:r>
              <a:rPr lang="fr-FR" sz="2800" dirty="0" smtClean="0"/>
              <a:t>Déflecteurs dans les </a:t>
            </a:r>
            <a:r>
              <a:rPr lang="fr-FR" sz="2800" dirty="0" smtClean="0"/>
              <a:t>chaudières</a:t>
            </a:r>
          </a:p>
          <a:p>
            <a:pPr>
              <a:buFont typeface="Courier New" pitchFamily="49" charset="0"/>
              <a:buChar char="o"/>
            </a:pPr>
            <a:r>
              <a:rPr lang="fr-FR" sz="2800" dirty="0" smtClean="0"/>
              <a:t>Verre </a:t>
            </a:r>
            <a:r>
              <a:rPr lang="fr-FR" sz="2800" dirty="0" smtClean="0"/>
              <a:t>neutre, </a:t>
            </a:r>
            <a:r>
              <a:rPr lang="fr-FR" sz="2800" dirty="0" smtClean="0"/>
              <a:t>acier </a:t>
            </a:r>
            <a:r>
              <a:rPr lang="fr-FR" sz="2800" dirty="0" smtClean="0"/>
              <a:t>inoxydable</a:t>
            </a:r>
            <a:r>
              <a:rPr lang="fr-FR" sz="2800" dirty="0" smtClean="0"/>
              <a:t>.</a:t>
            </a:r>
          </a:p>
          <a:p>
            <a:pPr>
              <a:buFont typeface="Courier New" pitchFamily="49" charset="0"/>
              <a:buChar char="o"/>
            </a:pPr>
            <a:r>
              <a:rPr lang="fr-FR" sz="2800" dirty="0" smtClean="0"/>
              <a:t> Éviter la contamination par des µorganismes</a:t>
            </a:r>
            <a:endParaRPr lang="fr-FR"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5072098" cy="3416320"/>
          </a:xfrm>
          <a:prstGeom prst="rect">
            <a:avLst/>
          </a:prstGeom>
        </p:spPr>
        <p:txBody>
          <a:bodyPr wrap="square">
            <a:spAutoFit/>
          </a:bodyPr>
          <a:lstStyle/>
          <a:p>
            <a:pPr>
              <a:buFont typeface="Wingdings" pitchFamily="2" charset="2"/>
              <a:buChar char="v"/>
            </a:pPr>
            <a:r>
              <a:rPr lang="fr-FR" sz="2400" b="1" u="sng" dirty="0" smtClean="0">
                <a:solidFill>
                  <a:srgbClr val="00B050"/>
                </a:solidFill>
              </a:rPr>
              <a:t>Les distillateurs </a:t>
            </a:r>
            <a:r>
              <a:rPr lang="fr-FR" sz="2400" b="1" u="sng" dirty="0" smtClean="0">
                <a:solidFill>
                  <a:srgbClr val="00B050"/>
                </a:solidFill>
              </a:rPr>
              <a:t>discontinus:</a:t>
            </a:r>
            <a:endParaRPr lang="fr-FR" sz="2400" b="1" u="sng" dirty="0" smtClean="0">
              <a:solidFill>
                <a:srgbClr val="00B050"/>
              </a:solidFill>
            </a:endParaRPr>
          </a:p>
          <a:p>
            <a:r>
              <a:rPr lang="fr-FR" sz="2400" dirty="0" smtClean="0"/>
              <a:t>• Petites productions </a:t>
            </a:r>
            <a:r>
              <a:rPr lang="fr-FR" sz="2400" dirty="0" smtClean="0"/>
              <a:t>de laboratoire</a:t>
            </a:r>
            <a:r>
              <a:rPr lang="fr-FR" sz="2400" dirty="0" smtClean="0"/>
              <a:t>.</a:t>
            </a:r>
          </a:p>
          <a:p>
            <a:r>
              <a:rPr lang="fr-FR" sz="2400" dirty="0" smtClean="0"/>
              <a:t>• Séparation des fractions </a:t>
            </a:r>
            <a:r>
              <a:rPr lang="fr-FR" sz="2400" dirty="0" smtClean="0"/>
              <a:t>de tête </a:t>
            </a:r>
            <a:r>
              <a:rPr lang="fr-FR" sz="2400" dirty="0" smtClean="0"/>
              <a:t>(impuretés volatiles).</a:t>
            </a:r>
          </a:p>
          <a:p>
            <a:r>
              <a:rPr lang="fr-FR" sz="2400" dirty="0" smtClean="0"/>
              <a:t>• Bouilleur : ballon (</a:t>
            </a:r>
            <a:r>
              <a:rPr lang="fr-FR" sz="2400" dirty="0" smtClean="0"/>
              <a:t>verre neutre) surmonté </a:t>
            </a:r>
            <a:r>
              <a:rPr lang="fr-FR" sz="2400" dirty="0" smtClean="0"/>
              <a:t>par </a:t>
            </a:r>
            <a:r>
              <a:rPr lang="fr-FR" sz="2400" dirty="0" smtClean="0"/>
              <a:t>une </a:t>
            </a:r>
            <a:r>
              <a:rPr lang="fr-FR" sz="2400" dirty="0" smtClean="0"/>
              <a:t>colonne </a:t>
            </a:r>
            <a:r>
              <a:rPr lang="fr-FR" sz="2400" dirty="0" smtClean="0"/>
              <a:t>et d’un </a:t>
            </a:r>
            <a:r>
              <a:rPr lang="fr-FR" sz="2400" dirty="0" smtClean="0"/>
              <a:t>condenseur (</a:t>
            </a:r>
            <a:r>
              <a:rPr lang="fr-FR" sz="2400" dirty="0" smtClean="0"/>
              <a:t>fonctionnant avec </a:t>
            </a:r>
            <a:r>
              <a:rPr lang="fr-FR" sz="2400" dirty="0" smtClean="0"/>
              <a:t>l’eau froide).</a:t>
            </a:r>
          </a:p>
          <a:p>
            <a:r>
              <a:rPr lang="fr-FR" sz="2400" dirty="0" smtClean="0"/>
              <a:t>• Très faible rendement.</a:t>
            </a:r>
            <a:endParaRPr lang="fr-FR" sz="2400" dirty="0"/>
          </a:p>
        </p:txBody>
      </p:sp>
      <p:sp>
        <p:nvSpPr>
          <p:cNvPr id="6" name="ZoneTexte 5"/>
          <p:cNvSpPr txBox="1"/>
          <p:nvPr/>
        </p:nvSpPr>
        <p:spPr>
          <a:xfrm>
            <a:off x="500034" y="3929066"/>
            <a:ext cx="5857916" cy="2677656"/>
          </a:xfrm>
          <a:prstGeom prst="rect">
            <a:avLst/>
          </a:prstGeom>
          <a:noFill/>
        </p:spPr>
        <p:txBody>
          <a:bodyPr wrap="square" rtlCol="0">
            <a:spAutoFit/>
          </a:bodyPr>
          <a:lstStyle/>
          <a:p>
            <a:r>
              <a:rPr lang="fr-FR" sz="2400" b="1" u="sng" dirty="0" smtClean="0">
                <a:solidFill>
                  <a:srgbClr val="00B050"/>
                </a:solidFill>
              </a:rPr>
              <a:t>Les distillateurs </a:t>
            </a:r>
            <a:r>
              <a:rPr lang="fr-FR" sz="2400" b="1" u="sng" dirty="0" smtClean="0">
                <a:solidFill>
                  <a:srgbClr val="00B050"/>
                </a:solidFill>
              </a:rPr>
              <a:t>continus:</a:t>
            </a:r>
            <a:endParaRPr lang="fr-FR" sz="2400" b="1" u="sng" dirty="0" smtClean="0">
              <a:solidFill>
                <a:srgbClr val="00B050"/>
              </a:solidFill>
            </a:endParaRPr>
          </a:p>
          <a:p>
            <a:r>
              <a:rPr lang="fr-FR" sz="2400" dirty="0" smtClean="0"/>
              <a:t>• Alimentation </a:t>
            </a:r>
            <a:r>
              <a:rPr lang="fr-FR" sz="2400" dirty="0" smtClean="0"/>
              <a:t>continue permet d’avoir un niveau constant </a:t>
            </a:r>
            <a:r>
              <a:rPr lang="fr-FR" sz="2400" dirty="0" smtClean="0"/>
              <a:t>dans le distillateur</a:t>
            </a:r>
          </a:p>
          <a:p>
            <a:r>
              <a:rPr lang="fr-FR" sz="2400" dirty="0" smtClean="0"/>
              <a:t>(dispositif à niveau constant).</a:t>
            </a:r>
          </a:p>
          <a:p>
            <a:r>
              <a:rPr lang="fr-FR" sz="2400" b="1" dirty="0" smtClean="0"/>
              <a:t>• Meilleur rendement</a:t>
            </a:r>
            <a:r>
              <a:rPr lang="fr-FR" sz="2400" b="1" dirty="0" smtClean="0"/>
              <a:t>.</a:t>
            </a:r>
          </a:p>
          <a:p>
            <a:pPr>
              <a:buFont typeface="Arial" pitchFamily="34" charset="0"/>
              <a:buChar char="•"/>
            </a:pPr>
            <a:r>
              <a:rPr lang="fr-FR" sz="2400" b="1" dirty="0" smtClean="0"/>
              <a:t> Procédé ne permet pas la séparation des fractions de têtes</a:t>
            </a:r>
          </a:p>
        </p:txBody>
      </p:sp>
      <p:pic>
        <p:nvPicPr>
          <p:cNvPr id="4101" name="Picture 5"/>
          <p:cNvPicPr>
            <a:picLocks noChangeAspect="1" noChangeArrowheads="1"/>
          </p:cNvPicPr>
          <p:nvPr/>
        </p:nvPicPr>
        <p:blipFill>
          <a:blip r:embed="rId2"/>
          <a:srcRect/>
          <a:stretch>
            <a:fillRect/>
          </a:stretch>
        </p:blipFill>
        <p:spPr bwMode="auto">
          <a:xfrm>
            <a:off x="6247334" y="3214686"/>
            <a:ext cx="2896666" cy="3000383"/>
          </a:xfrm>
          <a:prstGeom prst="rect">
            <a:avLst/>
          </a:prstGeom>
          <a:noFill/>
          <a:ln w="9525">
            <a:noFill/>
            <a:miter lim="800000"/>
            <a:headEnd/>
            <a:tailEnd/>
          </a:ln>
          <a:effectLst/>
        </p:spPr>
      </p:pic>
      <p:pic>
        <p:nvPicPr>
          <p:cNvPr id="4102" name="Picture 6"/>
          <p:cNvPicPr>
            <a:picLocks noChangeAspect="1" noChangeArrowheads="1"/>
          </p:cNvPicPr>
          <p:nvPr/>
        </p:nvPicPr>
        <p:blipFill>
          <a:blip r:embed="rId3"/>
          <a:srcRect/>
          <a:stretch>
            <a:fillRect/>
          </a:stretch>
        </p:blipFill>
        <p:spPr bwMode="auto">
          <a:xfrm>
            <a:off x="5429256" y="500042"/>
            <a:ext cx="3493097"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714356"/>
            <a:ext cx="8858280" cy="5324535"/>
          </a:xfrm>
          <a:prstGeom prst="rect">
            <a:avLst/>
          </a:prstGeom>
          <a:noFill/>
        </p:spPr>
        <p:txBody>
          <a:bodyPr wrap="square" rtlCol="0">
            <a:spAutoFit/>
          </a:bodyPr>
          <a:lstStyle/>
          <a:p>
            <a:pPr algn="ctr"/>
            <a:r>
              <a:rPr lang="fr-FR" sz="2800" b="1" u="sng" dirty="0" smtClean="0">
                <a:solidFill>
                  <a:srgbClr val="FF0000"/>
                </a:solidFill>
              </a:rPr>
              <a:t>PLAN :</a:t>
            </a:r>
          </a:p>
          <a:p>
            <a:endParaRPr lang="fr-FR" sz="2400" b="1" dirty="0" smtClean="0"/>
          </a:p>
          <a:p>
            <a:r>
              <a:rPr lang="fr-FR" sz="2400" b="1" dirty="0" smtClean="0"/>
              <a:t>Introduction</a:t>
            </a:r>
            <a:endParaRPr lang="fr-FR" sz="2400" b="1" dirty="0"/>
          </a:p>
          <a:p>
            <a:r>
              <a:rPr lang="fr-FR" sz="2400" b="1" dirty="0" smtClean="0"/>
              <a:t>I- Les </a:t>
            </a:r>
            <a:r>
              <a:rPr lang="fr-FR" sz="2400" b="1" dirty="0"/>
              <a:t>méthodes de </a:t>
            </a:r>
            <a:r>
              <a:rPr lang="fr-FR" sz="2400" b="1" dirty="0" smtClean="0"/>
              <a:t>traitement </a:t>
            </a:r>
            <a:r>
              <a:rPr lang="fr-FR" sz="2400" b="1" dirty="0"/>
              <a:t>de l’eau</a:t>
            </a:r>
          </a:p>
          <a:p>
            <a:pPr marL="800100" lvl="1" indent="-342900">
              <a:buFont typeface="+mj-lt"/>
              <a:buAutoNum type="arabicPeriod"/>
            </a:pPr>
            <a:r>
              <a:rPr lang="fr-FR" sz="2400" dirty="0" smtClean="0"/>
              <a:t>L’ adoucissement </a:t>
            </a:r>
          </a:p>
          <a:p>
            <a:pPr marL="800100" lvl="1" indent="-342900">
              <a:buFont typeface="+mj-lt"/>
              <a:buAutoNum type="arabicPeriod"/>
            </a:pPr>
            <a:r>
              <a:rPr lang="fr-FR" sz="2400" dirty="0" smtClean="0"/>
              <a:t>La </a:t>
            </a:r>
            <a:r>
              <a:rPr lang="fr-FR" sz="2400" dirty="0" smtClean="0"/>
              <a:t>déminéralisation par permutation</a:t>
            </a:r>
            <a:endParaRPr lang="fr-FR" sz="2400" dirty="0" smtClean="0"/>
          </a:p>
          <a:p>
            <a:pPr marL="800100" lvl="1" indent="-342900">
              <a:buFont typeface="+mj-lt"/>
              <a:buAutoNum type="arabicPeriod"/>
            </a:pPr>
            <a:r>
              <a:rPr lang="fr-FR" sz="2400" dirty="0" smtClean="0"/>
              <a:t>La distillation</a:t>
            </a:r>
            <a:endParaRPr lang="fr-FR" sz="2400" dirty="0"/>
          </a:p>
          <a:p>
            <a:pPr marL="800100" lvl="1" indent="-342900">
              <a:buFont typeface="+mj-lt"/>
              <a:buAutoNum type="arabicPeriod"/>
            </a:pPr>
            <a:r>
              <a:rPr lang="fr-FR" sz="2400" dirty="0" smtClean="0"/>
              <a:t>L’osmose </a:t>
            </a:r>
            <a:r>
              <a:rPr lang="fr-FR" sz="2400" dirty="0"/>
              <a:t>inverse</a:t>
            </a:r>
          </a:p>
          <a:p>
            <a:pPr marL="800100" lvl="1" indent="-342900">
              <a:buFont typeface="+mj-lt"/>
              <a:buAutoNum type="arabicPeriod"/>
            </a:pPr>
            <a:r>
              <a:rPr lang="fr-FR" sz="2400" dirty="0" smtClean="0"/>
              <a:t>L’ultrafiltration</a:t>
            </a:r>
          </a:p>
          <a:p>
            <a:pPr marL="342900" indent="-342900"/>
            <a:r>
              <a:rPr lang="fr-FR" sz="2400" b="1" dirty="0" smtClean="0"/>
              <a:t>II- </a:t>
            </a:r>
            <a:r>
              <a:rPr lang="fr-FR" sz="2400" b="1" dirty="0" smtClean="0"/>
              <a:t>Comparaison entre les différentes méthodes de </a:t>
            </a:r>
            <a:r>
              <a:rPr lang="fr-FR" sz="2400" b="1" dirty="0" smtClean="0"/>
              <a:t>purification</a:t>
            </a:r>
            <a:endParaRPr lang="fr-FR" sz="2400" dirty="0" smtClean="0"/>
          </a:p>
          <a:p>
            <a:r>
              <a:rPr lang="fr-FR" sz="2400" b="1" dirty="0" smtClean="0"/>
              <a:t>III- </a:t>
            </a:r>
            <a:r>
              <a:rPr lang="fr-FR" sz="2400" b="1" dirty="0" smtClean="0"/>
              <a:t>Les eaux inscrites à la Pharmacopée</a:t>
            </a:r>
          </a:p>
          <a:p>
            <a:pPr marL="800100" lvl="1" indent="-342900">
              <a:buFont typeface="+mj-lt"/>
              <a:buAutoNum type="arabicPeriod"/>
            </a:pPr>
            <a:r>
              <a:rPr lang="fr-FR" sz="2400" dirty="0" smtClean="0"/>
              <a:t>L’eau purifiée</a:t>
            </a:r>
          </a:p>
          <a:p>
            <a:pPr marL="800100" lvl="1" indent="-342900">
              <a:buFont typeface="+mj-lt"/>
              <a:buAutoNum type="arabicPeriod"/>
            </a:pPr>
            <a:r>
              <a:rPr lang="fr-FR" sz="2400" dirty="0" smtClean="0"/>
              <a:t>L’eau hautement purifiée</a:t>
            </a:r>
          </a:p>
          <a:p>
            <a:pPr marL="800100" lvl="1" indent="-342900">
              <a:buFont typeface="+mj-lt"/>
              <a:buAutoNum type="arabicPeriod"/>
            </a:pPr>
            <a:r>
              <a:rPr lang="fr-FR" sz="2400" dirty="0" smtClean="0"/>
              <a:t>L’eau pour préparation </a:t>
            </a:r>
            <a:r>
              <a:rPr lang="fr-FR" sz="2400" dirty="0" smtClean="0"/>
              <a:t>injectable</a:t>
            </a:r>
            <a:endParaRPr lang="fr-FR"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42918"/>
            <a:ext cx="8715404" cy="3108543"/>
          </a:xfrm>
          <a:prstGeom prst="rect">
            <a:avLst/>
          </a:prstGeom>
        </p:spPr>
        <p:txBody>
          <a:bodyPr wrap="square">
            <a:spAutoFit/>
          </a:bodyPr>
          <a:lstStyle/>
          <a:p>
            <a:pPr>
              <a:buFont typeface="Wingdings" pitchFamily="2" charset="2"/>
              <a:buChar char="v"/>
            </a:pPr>
            <a:r>
              <a:rPr lang="fr-FR" sz="2800" dirty="0" smtClean="0"/>
              <a:t> </a:t>
            </a:r>
            <a:r>
              <a:rPr lang="fr-FR" sz="2800" b="1" u="sng" dirty="0" smtClean="0">
                <a:solidFill>
                  <a:srgbClr val="00B050"/>
                </a:solidFill>
              </a:rPr>
              <a:t>Appareils industriels :</a:t>
            </a:r>
          </a:p>
          <a:p>
            <a:pPr>
              <a:buFont typeface="Arial" pitchFamily="34" charset="0"/>
              <a:buChar char="•"/>
            </a:pPr>
            <a:r>
              <a:rPr lang="fr-FR" sz="2800" dirty="0" smtClean="0"/>
              <a:t> Fonctionnement </a:t>
            </a:r>
            <a:r>
              <a:rPr lang="fr-FR" sz="2800" dirty="0" smtClean="0"/>
              <a:t>continu  =&gt; débit suffisant </a:t>
            </a:r>
          </a:p>
          <a:p>
            <a:pPr>
              <a:buFont typeface="Arial" pitchFamily="34" charset="0"/>
              <a:buChar char="•"/>
            </a:pPr>
            <a:r>
              <a:rPr lang="fr-FR" sz="2800" dirty="0" smtClean="0"/>
              <a:t> </a:t>
            </a:r>
            <a:r>
              <a:rPr lang="fr-FR" sz="2800" dirty="0" smtClean="0"/>
              <a:t>Recyclage </a:t>
            </a:r>
            <a:r>
              <a:rPr lang="fr-FR" sz="2800" dirty="0" smtClean="0"/>
              <a:t>de l’eau de refroidissement =&gt; </a:t>
            </a:r>
            <a:r>
              <a:rPr lang="fr-FR" sz="2800" b="1" dirty="0" smtClean="0"/>
              <a:t>gain d’énergie</a:t>
            </a:r>
            <a:r>
              <a:rPr lang="fr-FR" sz="2800" b="1" dirty="0" smtClean="0"/>
              <a:t>.</a:t>
            </a:r>
          </a:p>
          <a:p>
            <a:pPr>
              <a:buFont typeface="Arial" pitchFamily="34" charset="0"/>
              <a:buChar char="•"/>
            </a:pPr>
            <a:r>
              <a:rPr lang="fr-FR" sz="2800" dirty="0" smtClean="0"/>
              <a:t>Différents types:</a:t>
            </a:r>
            <a:endParaRPr lang="fr-FR" sz="2800" dirty="0" smtClean="0"/>
          </a:p>
          <a:p>
            <a:pPr lvl="1">
              <a:buFont typeface="Wingdings" pitchFamily="2" charset="2"/>
              <a:buChar char="ü"/>
            </a:pPr>
            <a:r>
              <a:rPr lang="fr-FR" sz="2800" dirty="0" smtClean="0"/>
              <a:t>• Distillateur à simple effet.</a:t>
            </a:r>
          </a:p>
          <a:p>
            <a:pPr lvl="1">
              <a:buFont typeface="Wingdings" pitchFamily="2" charset="2"/>
              <a:buChar char="ü"/>
            </a:pPr>
            <a:r>
              <a:rPr lang="fr-FR" sz="2800" dirty="0" smtClean="0"/>
              <a:t>• Distillateur à double effet.</a:t>
            </a:r>
          </a:p>
          <a:p>
            <a:pPr lvl="1">
              <a:buFont typeface="Wingdings" pitchFamily="2" charset="2"/>
              <a:buChar char="ü"/>
            </a:pPr>
            <a:r>
              <a:rPr lang="fr-FR" sz="2800" dirty="0" smtClean="0"/>
              <a:t>• Distillateur par thermocompression.</a:t>
            </a:r>
            <a:endParaRPr lang="fr-FR"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487025"/>
            <a:ext cx="5643602" cy="4524315"/>
          </a:xfrm>
          <a:prstGeom prst="rect">
            <a:avLst/>
          </a:prstGeom>
        </p:spPr>
        <p:txBody>
          <a:bodyPr wrap="square">
            <a:spAutoFit/>
          </a:bodyPr>
          <a:lstStyle/>
          <a:p>
            <a:endParaRPr lang="fr-FR" sz="2400" dirty="0" smtClean="0">
              <a:solidFill>
                <a:srgbClr val="7030A0"/>
              </a:solidFill>
            </a:endParaRPr>
          </a:p>
          <a:p>
            <a:pPr>
              <a:buFont typeface="Wingdings" pitchFamily="2" charset="2"/>
              <a:buChar char="§"/>
            </a:pPr>
            <a:r>
              <a:rPr lang="fr-FR" sz="2400" b="1" u="sng" dirty="0" smtClean="0">
                <a:solidFill>
                  <a:srgbClr val="7030A0"/>
                </a:solidFill>
              </a:rPr>
              <a:t> Distillateur </a:t>
            </a:r>
            <a:r>
              <a:rPr lang="fr-FR" sz="2400" b="1" u="sng" dirty="0" smtClean="0">
                <a:solidFill>
                  <a:srgbClr val="7030A0"/>
                </a:solidFill>
              </a:rPr>
              <a:t>à simple effet</a:t>
            </a:r>
            <a:r>
              <a:rPr lang="fr-FR" sz="2400" b="1" u="sng" dirty="0" smtClean="0">
                <a:solidFill>
                  <a:srgbClr val="7030A0"/>
                </a:solidFill>
              </a:rPr>
              <a:t>.</a:t>
            </a:r>
          </a:p>
          <a:p>
            <a:pPr>
              <a:buFont typeface="Arial" pitchFamily="34" charset="0"/>
              <a:buChar char="•"/>
            </a:pPr>
            <a:r>
              <a:rPr lang="fr-FR" sz="2400" dirty="0" smtClean="0"/>
              <a:t>Il comprend 02 parties: l’évaporateur et le condenseur en acier inoxydable.</a:t>
            </a:r>
          </a:p>
          <a:p>
            <a:pPr>
              <a:buFont typeface="Arial" pitchFamily="34" charset="0"/>
              <a:buChar char="•"/>
            </a:pPr>
            <a:r>
              <a:rPr lang="fr-FR" sz="2400" dirty="0" smtClean="0"/>
              <a:t> Chauffage assuré par passage de la vapeur surchauffée ou par des  résistances électriques.</a:t>
            </a:r>
            <a:endParaRPr lang="fr-FR" sz="2400" dirty="0" smtClean="0"/>
          </a:p>
          <a:p>
            <a:r>
              <a:rPr lang="fr-FR" sz="2400" dirty="0" smtClean="0"/>
              <a:t>• </a:t>
            </a:r>
            <a:r>
              <a:rPr lang="fr-FR" sz="2400" dirty="0" smtClean="0"/>
              <a:t>Déflecteur dans la partie supérieur  =&gt; </a:t>
            </a:r>
            <a:r>
              <a:rPr lang="fr-FR" sz="2400" dirty="0" smtClean="0"/>
              <a:t>éviter le primage.</a:t>
            </a:r>
          </a:p>
          <a:p>
            <a:r>
              <a:rPr lang="fr-FR" sz="2400" dirty="0" smtClean="0"/>
              <a:t>• </a:t>
            </a:r>
            <a:r>
              <a:rPr lang="fr-FR" sz="2400" dirty="0" smtClean="0"/>
              <a:t>Alimentation de l’évaporateur </a:t>
            </a:r>
            <a:r>
              <a:rPr lang="fr-FR" sz="2400" dirty="0" smtClean="0"/>
              <a:t>à </a:t>
            </a:r>
            <a:r>
              <a:rPr lang="fr-FR" sz="2400" dirty="0" smtClean="0"/>
              <a:t>niveau constant avec de l’eau déminéralisée.</a:t>
            </a:r>
            <a:endParaRPr lang="fr-FR" sz="2400" dirty="0" smtClean="0"/>
          </a:p>
          <a:p>
            <a:r>
              <a:rPr lang="fr-FR" sz="2400" dirty="0" smtClean="0"/>
              <a:t>• Rendement : </a:t>
            </a:r>
            <a:r>
              <a:rPr lang="fr-FR" sz="2400" dirty="0" smtClean="0"/>
              <a:t>plusieurs centaines </a:t>
            </a:r>
            <a:r>
              <a:rPr lang="fr-FR" sz="2400" dirty="0" smtClean="0"/>
              <a:t>de </a:t>
            </a:r>
            <a:r>
              <a:rPr lang="fr-FR" sz="2400" dirty="0" smtClean="0"/>
              <a:t>litres/h</a:t>
            </a:r>
          </a:p>
        </p:txBody>
      </p:sp>
      <p:pic>
        <p:nvPicPr>
          <p:cNvPr id="5123" name="Picture 3"/>
          <p:cNvPicPr>
            <a:picLocks noChangeAspect="1" noChangeArrowheads="1"/>
          </p:cNvPicPr>
          <p:nvPr/>
        </p:nvPicPr>
        <p:blipFill>
          <a:blip r:embed="rId2"/>
          <a:srcRect/>
          <a:stretch>
            <a:fillRect/>
          </a:stretch>
        </p:blipFill>
        <p:spPr bwMode="auto">
          <a:xfrm>
            <a:off x="5500694" y="2285992"/>
            <a:ext cx="3380633" cy="1962151"/>
          </a:xfrm>
          <a:prstGeom prst="rect">
            <a:avLst/>
          </a:prstGeom>
          <a:noFill/>
          <a:ln w="9525">
            <a:noFill/>
            <a:miter lim="800000"/>
            <a:headEnd/>
            <a:tailEnd/>
          </a:ln>
          <a:effectLst/>
        </p:spPr>
      </p:pic>
      <p:sp>
        <p:nvSpPr>
          <p:cNvPr id="5" name="ZoneTexte 4"/>
          <p:cNvSpPr txBox="1"/>
          <p:nvPr/>
        </p:nvSpPr>
        <p:spPr>
          <a:xfrm>
            <a:off x="357158" y="5643578"/>
            <a:ext cx="8501122" cy="1200329"/>
          </a:xfrm>
          <a:prstGeom prst="rect">
            <a:avLst/>
          </a:prstGeom>
          <a:noFill/>
        </p:spPr>
        <p:txBody>
          <a:bodyPr wrap="square" rtlCol="0">
            <a:spAutoFit/>
          </a:bodyPr>
          <a:lstStyle/>
          <a:p>
            <a:pPr>
              <a:buFont typeface="Arial" pitchFamily="34" charset="0"/>
              <a:buChar char="•"/>
            </a:pPr>
            <a:r>
              <a:rPr lang="fr-FR" sz="2400" dirty="0" smtClean="0"/>
              <a:t>Il peut fournir de l’eau apyrogène pour préparations inj</a:t>
            </a:r>
          </a:p>
          <a:p>
            <a:r>
              <a:rPr lang="fr-FR" sz="2400" dirty="0" smtClean="0"/>
              <a:t>• Inconvénients : gaspillage d’eau et des calories</a:t>
            </a:r>
          </a:p>
          <a:p>
            <a:endParaRPr lang="fr-F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97346"/>
            <a:ext cx="8572560" cy="6001643"/>
          </a:xfrm>
          <a:prstGeom prst="rect">
            <a:avLst/>
          </a:prstGeom>
        </p:spPr>
        <p:txBody>
          <a:bodyPr wrap="square">
            <a:spAutoFit/>
          </a:bodyPr>
          <a:lstStyle/>
          <a:p>
            <a:pPr>
              <a:buFont typeface="Wingdings" pitchFamily="2" charset="2"/>
              <a:buChar char="§"/>
            </a:pPr>
            <a:r>
              <a:rPr lang="fr-FR" sz="2400" b="1" u="sng" dirty="0" smtClean="0"/>
              <a:t> </a:t>
            </a:r>
            <a:r>
              <a:rPr lang="fr-FR" sz="2400" b="1" u="sng" dirty="0" smtClean="0">
                <a:solidFill>
                  <a:srgbClr val="7030A0"/>
                </a:solidFill>
              </a:rPr>
              <a:t>Distillateur </a:t>
            </a:r>
            <a:r>
              <a:rPr lang="fr-FR" sz="2400" b="1" u="sng" dirty="0" smtClean="0">
                <a:solidFill>
                  <a:srgbClr val="7030A0"/>
                </a:solidFill>
              </a:rPr>
              <a:t>à double </a:t>
            </a:r>
            <a:r>
              <a:rPr lang="fr-FR" sz="2400" b="1" u="sng" dirty="0" smtClean="0">
                <a:solidFill>
                  <a:srgbClr val="7030A0"/>
                </a:solidFill>
              </a:rPr>
              <a:t>effet</a:t>
            </a:r>
            <a:r>
              <a:rPr lang="fr-FR" sz="2400" b="1" u="sng" dirty="0" smtClean="0">
                <a:solidFill>
                  <a:srgbClr val="7030A0"/>
                </a:solidFill>
              </a:rPr>
              <a:t>:</a:t>
            </a:r>
          </a:p>
          <a:p>
            <a:r>
              <a:rPr lang="fr-FR" sz="2400" dirty="0" smtClean="0"/>
              <a:t>• 2 évaporateurs </a:t>
            </a:r>
            <a:r>
              <a:rPr lang="fr-FR" sz="2400" dirty="0" smtClean="0"/>
              <a:t>=&gt; </a:t>
            </a:r>
            <a:r>
              <a:rPr lang="fr-FR" sz="2400" dirty="0" smtClean="0"/>
              <a:t>récupération </a:t>
            </a:r>
            <a:r>
              <a:rPr lang="fr-FR" sz="2400" dirty="0" smtClean="0"/>
              <a:t>importante des </a:t>
            </a:r>
            <a:r>
              <a:rPr lang="fr-FR" sz="2400" dirty="0" smtClean="0"/>
              <a:t>calories</a:t>
            </a:r>
            <a:r>
              <a:rPr lang="fr-FR" sz="2400" b="1" dirty="0" smtClean="0"/>
              <a:t>.</a:t>
            </a:r>
          </a:p>
          <a:p>
            <a:r>
              <a:rPr lang="fr-FR" sz="2400" dirty="0" smtClean="0"/>
              <a:t>• Évaporateur 1 </a:t>
            </a:r>
            <a:r>
              <a:rPr lang="fr-FR" sz="2400" dirty="0" smtClean="0"/>
              <a:t>: Maintenu </a:t>
            </a:r>
            <a:r>
              <a:rPr lang="fr-FR" sz="2400" dirty="0" smtClean="0"/>
              <a:t>sous P </a:t>
            </a:r>
            <a:r>
              <a:rPr lang="fr-FR" sz="2400" dirty="0" smtClean="0"/>
              <a:t>=&gt; </a:t>
            </a:r>
            <a:r>
              <a:rPr lang="fr-FR" sz="2400" dirty="0" smtClean="0"/>
              <a:t>l’eau va </a:t>
            </a:r>
            <a:r>
              <a:rPr lang="fr-FR" sz="2400" dirty="0" smtClean="0"/>
              <a:t>y bouillir </a:t>
            </a:r>
            <a:r>
              <a:rPr lang="fr-FR" sz="2400" dirty="0" smtClean="0"/>
              <a:t>à 110 °C.</a:t>
            </a:r>
          </a:p>
          <a:p>
            <a:r>
              <a:rPr lang="fr-FR" sz="2400" dirty="0" smtClean="0"/>
              <a:t>• Vapeur fournie par 1 : fait bouillir l’eau </a:t>
            </a:r>
            <a:r>
              <a:rPr lang="fr-FR" sz="2400" dirty="0" smtClean="0"/>
              <a:t>de l’évaporateur </a:t>
            </a:r>
            <a:r>
              <a:rPr lang="fr-FR" sz="2400" dirty="0" smtClean="0"/>
              <a:t>2 à 100 °C sous </a:t>
            </a:r>
            <a:r>
              <a:rPr lang="fr-FR" sz="2400" dirty="0" smtClean="0"/>
              <a:t>P</a:t>
            </a:r>
            <a:r>
              <a:rPr lang="fr-FR" sz="2400" baseline="-25000" dirty="0" smtClean="0"/>
              <a:t>atm</a:t>
            </a:r>
            <a:r>
              <a:rPr lang="fr-FR" sz="2400" dirty="0" smtClean="0"/>
              <a:t>.</a:t>
            </a:r>
            <a:endParaRPr lang="fr-FR" sz="2400" dirty="0" smtClean="0"/>
          </a:p>
          <a:p>
            <a:r>
              <a:rPr lang="fr-FR" sz="2400" dirty="0" smtClean="0"/>
              <a:t>• Vapeur fournie par 2 : cède ses calories à</a:t>
            </a:r>
          </a:p>
          <a:p>
            <a:r>
              <a:rPr lang="fr-FR" sz="2400" dirty="0" smtClean="0"/>
              <a:t>l’eau purifiée d’alimentation, puis rejoint </a:t>
            </a:r>
            <a:r>
              <a:rPr lang="fr-FR" sz="2400" dirty="0" smtClean="0"/>
              <a:t>la vapeur </a:t>
            </a:r>
            <a:r>
              <a:rPr lang="fr-FR" sz="2400" dirty="0" smtClean="0"/>
              <a:t>de 1 dans le réfrigérant.</a:t>
            </a:r>
          </a:p>
          <a:p>
            <a:r>
              <a:rPr lang="fr-FR" sz="2400" dirty="0" smtClean="0"/>
              <a:t>• Réfrigérant : traversé par un </a:t>
            </a:r>
            <a:r>
              <a:rPr lang="fr-FR" sz="2400" dirty="0" smtClean="0"/>
              <a:t>serpentin alimenté </a:t>
            </a:r>
            <a:r>
              <a:rPr lang="fr-FR" sz="2400" dirty="0" smtClean="0"/>
              <a:t>en eau de ville</a:t>
            </a:r>
            <a:r>
              <a:rPr lang="fr-FR" sz="2400" dirty="0" smtClean="0"/>
              <a:t>.</a:t>
            </a:r>
          </a:p>
          <a:p>
            <a:pPr>
              <a:buFont typeface="Arial" pitchFamily="34" charset="0"/>
              <a:buChar char="•"/>
            </a:pPr>
            <a:r>
              <a:rPr lang="fr-FR" sz="2400" dirty="0" smtClean="0"/>
              <a:t>Débit moindre par rapport au</a:t>
            </a:r>
          </a:p>
          <a:p>
            <a:r>
              <a:rPr lang="fr-FR" sz="2400" dirty="0" smtClean="0"/>
              <a:t>précédent</a:t>
            </a:r>
          </a:p>
          <a:p>
            <a:pPr>
              <a:buFont typeface="Arial" pitchFamily="34" charset="0"/>
              <a:buChar char="•"/>
            </a:pPr>
            <a:r>
              <a:rPr lang="fr-FR" sz="2400" dirty="0" smtClean="0"/>
              <a:t> Installation plus complexe</a:t>
            </a:r>
          </a:p>
          <a:p>
            <a:pPr>
              <a:buFont typeface="Arial" pitchFamily="34" charset="0"/>
              <a:buChar char="•"/>
            </a:pPr>
            <a:r>
              <a:rPr lang="fr-FR" sz="2400" dirty="0" smtClean="0"/>
              <a:t>Il existe des installation à</a:t>
            </a:r>
          </a:p>
          <a:p>
            <a:r>
              <a:rPr lang="fr-FR" sz="2400" dirty="0" smtClean="0"/>
              <a:t> triple et même quadruple effet</a:t>
            </a:r>
          </a:p>
          <a:p>
            <a:endParaRPr lang="fr-FR" sz="2400" dirty="0" smtClean="0"/>
          </a:p>
          <a:p>
            <a:endParaRPr lang="fr-FR" sz="2400" dirty="0"/>
          </a:p>
        </p:txBody>
      </p:sp>
      <p:pic>
        <p:nvPicPr>
          <p:cNvPr id="6148" name="Picture 4"/>
          <p:cNvPicPr>
            <a:picLocks noChangeAspect="1" noChangeArrowheads="1"/>
          </p:cNvPicPr>
          <p:nvPr/>
        </p:nvPicPr>
        <p:blipFill>
          <a:blip r:embed="rId2"/>
          <a:srcRect/>
          <a:stretch>
            <a:fillRect/>
          </a:stretch>
        </p:blipFill>
        <p:spPr bwMode="auto">
          <a:xfrm>
            <a:off x="4071934" y="3500438"/>
            <a:ext cx="4786346" cy="3138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5720" y="571480"/>
            <a:ext cx="5786478" cy="954107"/>
          </a:xfrm>
          <a:prstGeom prst="rect">
            <a:avLst/>
          </a:prstGeom>
          <a:noFill/>
        </p:spPr>
        <p:txBody>
          <a:bodyPr wrap="square" rtlCol="0">
            <a:spAutoFit/>
          </a:bodyPr>
          <a:lstStyle/>
          <a:p>
            <a:pPr>
              <a:buFont typeface="Wingdings" pitchFamily="2" charset="2"/>
              <a:buChar char="§"/>
            </a:pPr>
            <a:r>
              <a:rPr lang="fr-FR" sz="2800" b="1" u="sng" dirty="0" smtClean="0">
                <a:solidFill>
                  <a:srgbClr val="7030A0"/>
                </a:solidFill>
              </a:rPr>
              <a:t> Distillateur à thermocompression:</a:t>
            </a:r>
          </a:p>
          <a:p>
            <a:endParaRPr lang="fr-FR" sz="2800" dirty="0"/>
          </a:p>
        </p:txBody>
      </p:sp>
      <p:sp>
        <p:nvSpPr>
          <p:cNvPr id="6" name="ZoneTexte 5"/>
          <p:cNvSpPr txBox="1"/>
          <p:nvPr/>
        </p:nvSpPr>
        <p:spPr>
          <a:xfrm>
            <a:off x="4500530" y="5000636"/>
            <a:ext cx="4429188"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b="1" dirty="0" smtClean="0"/>
              <a:t>1.chaudière; 2.compresseur; 3.condenseur;</a:t>
            </a:r>
          </a:p>
          <a:p>
            <a:r>
              <a:rPr lang="fr-FR" sz="2000" b="1" dirty="0" smtClean="0"/>
              <a:t>4. échangeur; 5 et 6 .résistances; 7.alimentation à niveau </a:t>
            </a:r>
            <a:r>
              <a:rPr lang="fr-FR" sz="2000" b="1" dirty="0" err="1" smtClean="0"/>
              <a:t>c</a:t>
            </a:r>
            <a:r>
              <a:rPr lang="fr-FR" sz="2000" b="1" baseline="30000" dirty="0" err="1" smtClean="0"/>
              <a:t>te</a:t>
            </a:r>
            <a:r>
              <a:rPr lang="fr-FR" sz="2000" b="1" dirty="0" smtClean="0"/>
              <a:t>; 8 .Robinet de réglage</a:t>
            </a:r>
            <a:endParaRPr lang="fr-FR" sz="2000" b="1" dirty="0"/>
          </a:p>
        </p:txBody>
      </p:sp>
      <p:pic>
        <p:nvPicPr>
          <p:cNvPr id="7172" name="Picture 4"/>
          <p:cNvPicPr>
            <a:picLocks noChangeAspect="1" noChangeArrowheads="1"/>
          </p:cNvPicPr>
          <p:nvPr/>
        </p:nvPicPr>
        <p:blipFill>
          <a:blip r:embed="rId2"/>
          <a:srcRect/>
          <a:stretch>
            <a:fillRect/>
          </a:stretch>
        </p:blipFill>
        <p:spPr bwMode="auto">
          <a:xfrm>
            <a:off x="5506531" y="1357298"/>
            <a:ext cx="3637469" cy="3460994"/>
          </a:xfrm>
          <a:prstGeom prst="rect">
            <a:avLst/>
          </a:prstGeom>
          <a:noFill/>
          <a:ln w="9525">
            <a:noFill/>
            <a:miter lim="800000"/>
            <a:headEnd/>
            <a:tailEnd/>
          </a:ln>
          <a:effectLst/>
        </p:spPr>
      </p:pic>
      <p:sp>
        <p:nvSpPr>
          <p:cNvPr id="8" name="ZoneTexte 7"/>
          <p:cNvSpPr txBox="1"/>
          <p:nvPr/>
        </p:nvSpPr>
        <p:spPr>
          <a:xfrm>
            <a:off x="285720" y="1500174"/>
            <a:ext cx="5214974" cy="4401205"/>
          </a:xfrm>
          <a:prstGeom prst="rect">
            <a:avLst/>
          </a:prstGeom>
          <a:noFill/>
        </p:spPr>
        <p:txBody>
          <a:bodyPr wrap="square" rtlCol="0">
            <a:spAutoFit/>
          </a:bodyPr>
          <a:lstStyle/>
          <a:p>
            <a:pPr>
              <a:buFont typeface="Wingdings" pitchFamily="2" charset="2"/>
              <a:buChar char="Ø"/>
            </a:pPr>
            <a:r>
              <a:rPr lang="fr-FR" sz="2800" b="1" u="sng" dirty="0" smtClean="0">
                <a:solidFill>
                  <a:schemeClr val="accent2">
                    <a:lumMod val="60000"/>
                    <a:lumOff val="40000"/>
                  </a:schemeClr>
                </a:solidFill>
              </a:rPr>
              <a:t> Principe </a:t>
            </a:r>
            <a:r>
              <a:rPr lang="fr-FR" sz="2800" b="1" u="sng" dirty="0" smtClean="0">
                <a:solidFill>
                  <a:schemeClr val="accent2">
                    <a:lumMod val="60000"/>
                    <a:lumOff val="40000"/>
                  </a:schemeClr>
                </a:solidFill>
              </a:rPr>
              <a:t>de fonctionnement:</a:t>
            </a:r>
          </a:p>
          <a:p>
            <a:pPr>
              <a:buFont typeface="Arial" pitchFamily="34" charset="0"/>
              <a:buChar char="•"/>
            </a:pPr>
            <a:r>
              <a:rPr lang="fr-FR" sz="2800" dirty="0" smtClean="0"/>
              <a:t>La distillation se fait sous </a:t>
            </a:r>
            <a:r>
              <a:rPr lang="fr-FR" sz="2800" dirty="0" smtClean="0"/>
              <a:t>P </a:t>
            </a:r>
            <a:r>
              <a:rPr lang="fr-FR" sz="2800" dirty="0" smtClean="0"/>
              <a:t>légèrement &lt; P</a:t>
            </a:r>
            <a:r>
              <a:rPr lang="fr-FR" sz="2800" baseline="-25000" dirty="0" smtClean="0"/>
              <a:t>atm</a:t>
            </a:r>
          </a:p>
          <a:p>
            <a:pPr>
              <a:buFont typeface="Arial" pitchFamily="34" charset="0"/>
              <a:buChar char="•"/>
            </a:pPr>
            <a:r>
              <a:rPr lang="fr-FR" sz="2800" dirty="0" smtClean="0"/>
              <a:t>Après </a:t>
            </a:r>
            <a:r>
              <a:rPr lang="fr-FR" sz="2800" dirty="0" smtClean="0"/>
              <a:t>compression, la condensation de la vapeur se fait à la même T</a:t>
            </a:r>
            <a:r>
              <a:rPr lang="fr-FR" sz="2800" dirty="0" smtClean="0"/>
              <a:t>°, sous </a:t>
            </a:r>
            <a:r>
              <a:rPr lang="fr-FR" sz="2800" dirty="0" smtClean="0"/>
              <a:t>P légèrement &gt; P</a:t>
            </a:r>
            <a:r>
              <a:rPr lang="fr-FR" sz="2800" baseline="-25000" dirty="0" smtClean="0"/>
              <a:t>atm</a:t>
            </a:r>
            <a:r>
              <a:rPr lang="fr-FR" sz="2800" dirty="0" smtClean="0"/>
              <a:t>  </a:t>
            </a:r>
            <a:r>
              <a:rPr lang="fr-FR" sz="2800" dirty="0" smtClean="0"/>
              <a:t>(sans eau de réfrigération) .</a:t>
            </a:r>
            <a:endParaRPr lang="fr-FR" sz="2800" dirty="0" smtClean="0"/>
          </a:p>
          <a:p>
            <a:pPr>
              <a:buFont typeface="Arial" pitchFamily="34" charset="0"/>
              <a:buChar char="•"/>
            </a:pPr>
            <a:r>
              <a:rPr lang="fr-FR" sz="2800" dirty="0" smtClean="0"/>
              <a:t>Appareil calorifugé et chauffé  électriquement.</a:t>
            </a:r>
          </a:p>
          <a:p>
            <a:endParaRPr lang="fr-FR"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6643718" cy="5262979"/>
          </a:xfrm>
          <a:prstGeom prst="rect">
            <a:avLst/>
          </a:prstGeom>
        </p:spPr>
        <p:txBody>
          <a:bodyPr wrap="square">
            <a:spAutoFit/>
          </a:bodyPr>
          <a:lstStyle/>
          <a:p>
            <a:pPr>
              <a:buFont typeface="Wingdings" pitchFamily="2" charset="2"/>
              <a:buChar char="Ø"/>
            </a:pPr>
            <a:r>
              <a:rPr lang="fr-FR" sz="2800" b="1" u="sng" dirty="0" smtClean="0">
                <a:solidFill>
                  <a:schemeClr val="accent2">
                    <a:lumMod val="60000"/>
                    <a:lumOff val="40000"/>
                  </a:schemeClr>
                </a:solidFill>
              </a:rPr>
              <a:t>Fonctionnement:</a:t>
            </a:r>
          </a:p>
          <a:p>
            <a:r>
              <a:rPr lang="fr-FR" sz="2800" dirty="0" smtClean="0"/>
              <a:t>• Eau à distiller → échangeur → partie &lt;</a:t>
            </a:r>
          </a:p>
          <a:p>
            <a:r>
              <a:rPr lang="fr-FR" sz="2800" dirty="0" smtClean="0"/>
              <a:t>de la chaudière (96 °) → niveau &gt; de</a:t>
            </a:r>
          </a:p>
          <a:p>
            <a:r>
              <a:rPr lang="fr-FR" sz="2800" dirty="0" smtClean="0"/>
              <a:t>la chaudière → mise en marche du</a:t>
            </a:r>
          </a:p>
          <a:p>
            <a:r>
              <a:rPr lang="fr-FR" sz="2800" dirty="0" smtClean="0"/>
              <a:t>compresseur à palette.</a:t>
            </a:r>
          </a:p>
          <a:p>
            <a:r>
              <a:rPr lang="fr-FR" sz="2800" dirty="0" smtClean="0"/>
              <a:t>• Robinet : régler la P à l’intérieur du</a:t>
            </a:r>
          </a:p>
          <a:p>
            <a:r>
              <a:rPr lang="fr-FR" sz="2800" dirty="0" smtClean="0"/>
              <a:t>condenseur (&gt; 1 atm) et à l’extérieur,</a:t>
            </a:r>
          </a:p>
          <a:p>
            <a:r>
              <a:rPr lang="fr-FR" sz="2800" dirty="0" smtClean="0"/>
              <a:t>dans la chaudière (&lt; 1 atm).</a:t>
            </a:r>
          </a:p>
          <a:p>
            <a:r>
              <a:rPr lang="fr-FR" sz="2800" dirty="0" smtClean="0"/>
              <a:t>• Dans le condenseur, les vapeurs</a:t>
            </a:r>
          </a:p>
          <a:p>
            <a:r>
              <a:rPr lang="fr-FR" sz="2800" dirty="0" smtClean="0"/>
              <a:t>seront légèrement comprimées →</a:t>
            </a:r>
          </a:p>
          <a:p>
            <a:r>
              <a:rPr lang="fr-FR" sz="2800" dirty="0" smtClean="0"/>
              <a:t>passage à l’état liquide → passage dans</a:t>
            </a:r>
          </a:p>
          <a:p>
            <a:r>
              <a:rPr lang="fr-FR" sz="2800" dirty="0" smtClean="0"/>
              <a:t> l’échangeur → sortie à 25°C</a:t>
            </a:r>
            <a:endParaRPr lang="fr-FR" sz="2800" dirty="0"/>
          </a:p>
        </p:txBody>
      </p:sp>
      <p:pic>
        <p:nvPicPr>
          <p:cNvPr id="3" name="Picture 4"/>
          <p:cNvPicPr>
            <a:picLocks noChangeAspect="1" noChangeArrowheads="1"/>
          </p:cNvPicPr>
          <p:nvPr/>
        </p:nvPicPr>
        <p:blipFill>
          <a:blip r:embed="rId2"/>
          <a:srcRect/>
          <a:stretch>
            <a:fillRect/>
          </a:stretch>
        </p:blipFill>
        <p:spPr bwMode="auto">
          <a:xfrm>
            <a:off x="5857884" y="1500174"/>
            <a:ext cx="3071802" cy="29227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285728"/>
            <a:ext cx="5357850" cy="5693866"/>
          </a:xfrm>
          <a:prstGeom prst="rect">
            <a:avLst/>
          </a:prstGeom>
          <a:noFill/>
        </p:spPr>
        <p:txBody>
          <a:bodyPr wrap="square" rtlCol="0">
            <a:spAutoFit/>
          </a:bodyPr>
          <a:lstStyle/>
          <a:p>
            <a:pPr algn="ctr"/>
            <a:r>
              <a:rPr lang="fr-FR" sz="2800" b="1" u="sng" dirty="0" smtClean="0">
                <a:solidFill>
                  <a:srgbClr val="0070C0"/>
                </a:solidFill>
              </a:rPr>
              <a:t>5.ULTRAFILTRATION:</a:t>
            </a:r>
          </a:p>
          <a:p>
            <a:pPr algn="just"/>
            <a:endParaRPr lang="fr-FR" sz="2800" b="1" u="sng" dirty="0" smtClean="0">
              <a:solidFill>
                <a:srgbClr val="0070C0"/>
              </a:solidFill>
            </a:endParaRPr>
          </a:p>
          <a:p>
            <a:pPr algn="just">
              <a:buFont typeface="Arial" pitchFamily="34" charset="0"/>
              <a:buChar char="•"/>
            </a:pPr>
            <a:r>
              <a:rPr lang="fr-FR" sz="2800" dirty="0" smtClean="0"/>
              <a:t>Technique de filtration sous pression permettant de séparer les molécules en fonction de leur taille à l’aie de membranes de perméabilité très sélective.</a:t>
            </a:r>
          </a:p>
          <a:p>
            <a:pPr algn="just">
              <a:buFont typeface="Arial" pitchFamily="34" charset="0"/>
              <a:buChar char="•"/>
            </a:pPr>
            <a:r>
              <a:rPr lang="fr-FR" sz="2800" dirty="0" smtClean="0"/>
              <a:t> </a:t>
            </a:r>
            <a:r>
              <a:rPr lang="fr-FR" sz="2800" dirty="0" smtClean="0"/>
              <a:t>N’éliminent pas les sels minéraux</a:t>
            </a:r>
          </a:p>
          <a:p>
            <a:pPr algn="just">
              <a:buFont typeface="Arial" pitchFamily="34" charset="0"/>
              <a:buChar char="•"/>
            </a:pPr>
            <a:r>
              <a:rPr lang="fr-FR" sz="2800" dirty="0" smtClean="0"/>
              <a:t> </a:t>
            </a:r>
            <a:r>
              <a:rPr lang="fr-FR" sz="2800" dirty="0" smtClean="0"/>
              <a:t>Eliminent les pyrogènes, les particules non dissoutes, les virus</a:t>
            </a:r>
          </a:p>
          <a:p>
            <a:pPr algn="just">
              <a:buFont typeface="Arial" pitchFamily="34" charset="0"/>
              <a:buChar char="•"/>
            </a:pPr>
            <a:r>
              <a:rPr lang="fr-FR" sz="2800" dirty="0" smtClean="0"/>
              <a:t> Nécessite une préfiltration pour éviter le colmatage rapide.</a:t>
            </a:r>
          </a:p>
          <a:p>
            <a:pPr algn="just"/>
            <a:endParaRPr lang="fr-FR" sz="2800" dirty="0"/>
          </a:p>
        </p:txBody>
      </p:sp>
      <p:pic>
        <p:nvPicPr>
          <p:cNvPr id="9218" name="Picture 2"/>
          <p:cNvPicPr>
            <a:picLocks noChangeAspect="1" noChangeArrowheads="1"/>
          </p:cNvPicPr>
          <p:nvPr/>
        </p:nvPicPr>
        <p:blipFill>
          <a:blip r:embed="rId2"/>
          <a:srcRect/>
          <a:stretch>
            <a:fillRect/>
          </a:stretch>
        </p:blipFill>
        <p:spPr bwMode="auto">
          <a:xfrm>
            <a:off x="5562749" y="1571612"/>
            <a:ext cx="3581251" cy="39385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357166"/>
            <a:ext cx="8501122" cy="461665"/>
          </a:xfrm>
          <a:prstGeom prst="rect">
            <a:avLst/>
          </a:prstGeom>
          <a:noFill/>
        </p:spPr>
        <p:txBody>
          <a:bodyPr wrap="square" rtlCol="0">
            <a:spAutoFit/>
          </a:bodyPr>
          <a:lstStyle/>
          <a:p>
            <a:pPr marL="342900" indent="-342900"/>
            <a:r>
              <a:rPr lang="fr-FR" sz="2400" b="1" u="sng" dirty="0" smtClean="0">
                <a:solidFill>
                  <a:srgbClr val="FF0000"/>
                </a:solidFill>
              </a:rPr>
              <a:t>II- </a:t>
            </a:r>
            <a:r>
              <a:rPr lang="fr-FR" sz="2400" b="1" u="sng" dirty="0" smtClean="0">
                <a:solidFill>
                  <a:srgbClr val="FF0000"/>
                </a:solidFill>
              </a:rPr>
              <a:t>Comparaison entre les différentes méthodes de purification</a:t>
            </a:r>
            <a:endParaRPr lang="fr-FR" sz="2400" b="1" u="sng" dirty="0">
              <a:solidFill>
                <a:srgbClr val="FF0000"/>
              </a:solidFill>
            </a:endParaRPr>
          </a:p>
        </p:txBody>
      </p:sp>
      <p:graphicFrame>
        <p:nvGraphicFramePr>
          <p:cNvPr id="3" name="Tableau 2"/>
          <p:cNvGraphicFramePr>
            <a:graphicFrameLocks noGrp="1"/>
          </p:cNvGraphicFramePr>
          <p:nvPr/>
        </p:nvGraphicFramePr>
        <p:xfrm>
          <a:off x="357158" y="1142984"/>
          <a:ext cx="8358245" cy="4480560"/>
        </p:xfrm>
        <a:graphic>
          <a:graphicData uri="http://schemas.openxmlformats.org/drawingml/2006/table">
            <a:tbl>
              <a:tblPr firstRow="1" bandRow="1">
                <a:tableStyleId>{5C22544A-7EE6-4342-B048-85BDC9FD1C3A}</a:tableStyleId>
              </a:tblPr>
              <a:tblGrid>
                <a:gridCol w="1671649"/>
                <a:gridCol w="1671649"/>
                <a:gridCol w="1671649"/>
                <a:gridCol w="1671649"/>
                <a:gridCol w="1671649"/>
              </a:tblGrid>
              <a:tr h="370840">
                <a:tc>
                  <a:txBody>
                    <a:bodyPr/>
                    <a:lstStyle/>
                    <a:p>
                      <a:endParaRPr lang="fr-FR" dirty="0"/>
                    </a:p>
                  </a:txBody>
                  <a:tcPr/>
                </a:tc>
                <a:tc>
                  <a:txBody>
                    <a:bodyPr/>
                    <a:lstStyle/>
                    <a:p>
                      <a:r>
                        <a:rPr lang="fr-FR" dirty="0" smtClean="0"/>
                        <a:t>Échangeurs</a:t>
                      </a:r>
                      <a:r>
                        <a:rPr lang="fr-FR" baseline="0" dirty="0" smtClean="0"/>
                        <a:t> </a:t>
                      </a:r>
                      <a:r>
                        <a:rPr lang="fr-FR" dirty="0" smtClean="0"/>
                        <a:t>d’ion</a:t>
                      </a:r>
                      <a:endParaRPr lang="fr-FR" dirty="0"/>
                    </a:p>
                  </a:txBody>
                  <a:tcPr/>
                </a:tc>
                <a:tc>
                  <a:txBody>
                    <a:bodyPr/>
                    <a:lstStyle/>
                    <a:p>
                      <a:r>
                        <a:rPr lang="fr-FR" dirty="0" smtClean="0"/>
                        <a:t>RO</a:t>
                      </a:r>
                      <a:endParaRPr lang="fr-FR" dirty="0"/>
                    </a:p>
                  </a:txBody>
                  <a:tcPr/>
                </a:tc>
                <a:tc>
                  <a:txBody>
                    <a:bodyPr/>
                    <a:lstStyle/>
                    <a:p>
                      <a:r>
                        <a:rPr lang="fr-FR" dirty="0" smtClean="0"/>
                        <a:t>UF</a:t>
                      </a:r>
                      <a:endParaRPr lang="fr-FR" dirty="0"/>
                    </a:p>
                  </a:txBody>
                  <a:tcPr/>
                </a:tc>
                <a:tc>
                  <a:txBody>
                    <a:bodyPr/>
                    <a:lstStyle/>
                    <a:p>
                      <a:r>
                        <a:rPr lang="fr-FR" dirty="0" smtClean="0"/>
                        <a:t>distillation</a:t>
                      </a:r>
                      <a:endParaRPr lang="fr-FR" dirty="0"/>
                    </a:p>
                  </a:txBody>
                  <a:tcPr/>
                </a:tc>
              </a:tr>
              <a:tr h="370840">
                <a:tc>
                  <a:txBody>
                    <a:bodyPr/>
                    <a:lstStyle/>
                    <a:p>
                      <a:r>
                        <a:rPr lang="fr-FR" dirty="0" smtClean="0"/>
                        <a:t>Sels minéraux</a:t>
                      </a:r>
                      <a:endParaRPr lang="fr-FR" dirty="0"/>
                    </a:p>
                  </a:txBody>
                  <a:tcPr/>
                </a:tc>
                <a:tc>
                  <a:txBody>
                    <a:bodyPr/>
                    <a:lstStyle/>
                    <a:p>
                      <a:r>
                        <a:rPr lang="fr-FR" dirty="0" smtClean="0"/>
                        <a:t>+++</a:t>
                      </a:r>
                      <a:endParaRPr lang="fr-FR" dirty="0"/>
                    </a:p>
                  </a:txBody>
                  <a:tcPr/>
                </a:tc>
                <a:tc>
                  <a:txBody>
                    <a:bodyPr/>
                    <a:lstStyle/>
                    <a:p>
                      <a:r>
                        <a:rPr lang="fr-FR" dirty="0" smtClean="0"/>
                        <a:t>++</a:t>
                      </a:r>
                      <a:endParaRPr lang="fr-FR" dirty="0"/>
                    </a:p>
                  </a:txBody>
                  <a:tcPr/>
                </a:tc>
                <a:tc>
                  <a:txBody>
                    <a:bodyPr/>
                    <a:lstStyle/>
                    <a:p>
                      <a:r>
                        <a:rPr lang="fr-FR" dirty="0" smtClean="0"/>
                        <a:t>0</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endParaRPr lang="fr-FR" dirty="0"/>
                    </a:p>
                  </a:txBody>
                  <a:tcPr/>
                </a:tc>
              </a:tr>
              <a:tr h="370840">
                <a:tc>
                  <a:txBody>
                    <a:bodyPr/>
                    <a:lstStyle/>
                    <a:p>
                      <a:r>
                        <a:rPr lang="fr-FR" dirty="0" smtClean="0"/>
                        <a:t>Molécules organiques</a:t>
                      </a:r>
                      <a:endParaRPr lang="fr-FR" dirty="0"/>
                    </a:p>
                  </a:txBody>
                  <a:tcPr/>
                </a:tc>
                <a:tc>
                  <a:txBody>
                    <a:bodyPr/>
                    <a:lstStyle/>
                    <a:p>
                      <a:r>
                        <a:rPr lang="fr-FR" dirty="0" smtClean="0"/>
                        <a:t>+</a:t>
                      </a:r>
                      <a:endParaRPr lang="fr-FR" dirty="0"/>
                    </a:p>
                  </a:txBody>
                  <a:tcPr/>
                </a:tc>
                <a:tc>
                  <a:txBody>
                    <a:bodyPr/>
                    <a:lstStyle/>
                    <a:p>
                      <a:r>
                        <a:rPr lang="fr-FR" dirty="0" smtClean="0"/>
                        <a:t>++</a:t>
                      </a:r>
                      <a:endParaRPr lang="fr-FR" dirty="0"/>
                    </a:p>
                  </a:txBody>
                  <a:tcPr/>
                </a:tc>
                <a:tc>
                  <a:txBody>
                    <a:bodyPr/>
                    <a:lstStyle/>
                    <a:p>
                      <a:r>
                        <a:rPr lang="fr-FR" dirty="0" smtClean="0"/>
                        <a:t>++</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endParaRPr lang="fr-FR" dirty="0"/>
                    </a:p>
                  </a:txBody>
                  <a:tcPr/>
                </a:tc>
              </a:tr>
              <a:tr h="370840">
                <a:tc>
                  <a:txBody>
                    <a:bodyPr/>
                    <a:lstStyle/>
                    <a:p>
                      <a:r>
                        <a:rPr lang="fr-FR" dirty="0" smtClean="0"/>
                        <a:t>colloïdes</a:t>
                      </a:r>
                      <a:endParaRPr lang="fr-FR" dirty="0"/>
                    </a:p>
                  </a:txBody>
                  <a:tcPr/>
                </a:tc>
                <a:tc>
                  <a:txBody>
                    <a:bodyPr/>
                    <a:lstStyle/>
                    <a:p>
                      <a:r>
                        <a:rPr lang="fr-FR" dirty="0" smtClean="0"/>
                        <a:t>0</a:t>
                      </a:r>
                      <a:endParaRPr lang="fr-FR" dirty="0"/>
                    </a:p>
                  </a:txBody>
                  <a:tcPr/>
                </a:tc>
                <a:tc>
                  <a:txBody>
                    <a:bodyPr/>
                    <a:lstStyle/>
                    <a:p>
                      <a:r>
                        <a:rPr lang="fr-FR" dirty="0" smtClean="0"/>
                        <a:t>+++</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endParaRPr lang="fr-FR" dirty="0"/>
                    </a:p>
                  </a:txBody>
                  <a:tcPr/>
                </a:tc>
              </a:tr>
              <a:tr h="370840">
                <a:tc>
                  <a:txBody>
                    <a:bodyPr/>
                    <a:lstStyle/>
                    <a:p>
                      <a:r>
                        <a:rPr lang="fr-FR" dirty="0" smtClean="0"/>
                        <a:t>Particules non dissoutes</a:t>
                      </a:r>
                      <a:endParaRPr lang="fr-FR" dirty="0"/>
                    </a:p>
                  </a:txBody>
                  <a:tcPr/>
                </a:tc>
                <a:tc>
                  <a:txBody>
                    <a:bodyPr/>
                    <a:lstStyle/>
                    <a:p>
                      <a:r>
                        <a:rPr lang="fr-FR" dirty="0" smtClean="0"/>
                        <a:t>0</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endParaRPr lang="fr-FR" dirty="0"/>
                    </a:p>
                  </a:txBody>
                  <a:tcPr/>
                </a:tc>
              </a:tr>
              <a:tr h="370840">
                <a:tc>
                  <a:txBody>
                    <a:bodyPr/>
                    <a:lstStyle/>
                    <a:p>
                      <a:r>
                        <a:rPr lang="fr-FR" dirty="0" smtClean="0"/>
                        <a:t>µ</a:t>
                      </a:r>
                      <a:r>
                        <a:rPr lang="fr-FR" dirty="0" err="1" smtClean="0"/>
                        <a:t>org</a:t>
                      </a:r>
                      <a:r>
                        <a:rPr lang="fr-FR" dirty="0" smtClean="0"/>
                        <a:t> et virus</a:t>
                      </a:r>
                      <a:endParaRPr lang="fr-FR" dirty="0"/>
                    </a:p>
                  </a:txBody>
                  <a:tcPr/>
                </a:tc>
                <a:tc>
                  <a:txBody>
                    <a:bodyPr/>
                    <a:lstStyle/>
                    <a:p>
                      <a:r>
                        <a:rPr lang="fr-FR" dirty="0" smtClean="0"/>
                        <a:t>0</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endParaRPr lang="fr-FR" dirty="0"/>
                    </a:p>
                  </a:txBody>
                  <a:tcPr/>
                </a:tc>
              </a:tr>
              <a:tr h="370840">
                <a:tc>
                  <a:txBody>
                    <a:bodyPr/>
                    <a:lstStyle/>
                    <a:p>
                      <a:r>
                        <a:rPr lang="fr-FR" dirty="0" smtClean="0"/>
                        <a:t>pyrogènes</a:t>
                      </a:r>
                      <a:endParaRPr lang="fr-FR" dirty="0"/>
                    </a:p>
                  </a:txBody>
                  <a:tcPr/>
                </a:tc>
                <a:tc>
                  <a:txBody>
                    <a:bodyPr/>
                    <a:lstStyle/>
                    <a:p>
                      <a:r>
                        <a:rPr lang="fr-FR" dirty="0" smtClean="0"/>
                        <a:t>0</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p>
                    <a:p>
                      <a:endParaRPr lang="fr-FR" dirty="0"/>
                    </a:p>
                  </a:txBody>
                  <a:tcPr/>
                </a:tc>
              </a:tr>
            </a:tbl>
          </a:graphicData>
        </a:graphic>
      </p:graphicFrame>
      <p:sp>
        <p:nvSpPr>
          <p:cNvPr id="4" name="ZoneTexte 3"/>
          <p:cNvSpPr txBox="1"/>
          <p:nvPr/>
        </p:nvSpPr>
        <p:spPr>
          <a:xfrm>
            <a:off x="214282" y="5934670"/>
            <a:ext cx="8786874" cy="1200329"/>
          </a:xfrm>
          <a:prstGeom prst="rect">
            <a:avLst/>
          </a:prstGeom>
          <a:noFill/>
        </p:spPr>
        <p:txBody>
          <a:bodyPr wrap="square" rtlCol="0">
            <a:spAutoFit/>
          </a:bodyPr>
          <a:lstStyle/>
          <a:p>
            <a:r>
              <a:rPr lang="fr-FR" sz="2400" dirty="0" smtClean="0"/>
              <a:t>0: pas d’élimination ; + :élimination faible; ++ élimination ± importante; +++: élimination totale ou presque totale</a:t>
            </a:r>
            <a:endParaRPr lang="fr-FR" sz="2400" dirty="0" smtClean="0"/>
          </a:p>
          <a:p>
            <a:endParaRPr lang="fr-F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1" y="1928802"/>
            <a:ext cx="8572560" cy="1446550"/>
          </a:xfrm>
          <a:prstGeom prst="rect">
            <a:avLst/>
          </a:prstGeom>
        </p:spPr>
        <p:txBody>
          <a:bodyPr wrap="square">
            <a:spAutoFit/>
          </a:bodyPr>
          <a:lstStyle/>
          <a:p>
            <a:pPr algn="ctr"/>
            <a:r>
              <a:rPr lang="fr-FR" sz="4400" b="1" dirty="0" smtClean="0">
                <a:solidFill>
                  <a:srgbClr val="FF0000"/>
                </a:solidFill>
              </a:rPr>
              <a:t>III- Eaux inscrites à la </a:t>
            </a:r>
            <a:r>
              <a:rPr lang="fr-FR" sz="4400" b="1" dirty="0" smtClean="0">
                <a:solidFill>
                  <a:srgbClr val="FF0000"/>
                </a:solidFill>
              </a:rPr>
              <a:t>pharmacopée</a:t>
            </a:r>
            <a:endParaRPr lang="fr-FR" sz="4400" b="1" dirty="0" smtClean="0">
              <a:solidFill>
                <a:srgbClr val="FF0000"/>
              </a:solidFill>
            </a:endParaRPr>
          </a:p>
        </p:txBody>
      </p:sp>
      <p:sp>
        <p:nvSpPr>
          <p:cNvPr id="3" name="ZoneTexte 2"/>
          <p:cNvSpPr txBox="1"/>
          <p:nvPr/>
        </p:nvSpPr>
        <p:spPr>
          <a:xfrm>
            <a:off x="2285984" y="3857628"/>
            <a:ext cx="5715040" cy="1815882"/>
          </a:xfrm>
          <a:prstGeom prst="rect">
            <a:avLst/>
          </a:prstGeom>
          <a:noFill/>
        </p:spPr>
        <p:txBody>
          <a:bodyPr wrap="square" rtlCol="0">
            <a:spAutoFit/>
          </a:bodyPr>
          <a:lstStyle/>
          <a:p>
            <a:pPr>
              <a:buFont typeface="Arial" pitchFamily="34" charset="0"/>
              <a:buChar char="•"/>
            </a:pPr>
            <a:r>
              <a:rPr lang="fr-FR" sz="2800" b="1" dirty="0" smtClean="0">
                <a:solidFill>
                  <a:srgbClr val="002060"/>
                </a:solidFill>
              </a:rPr>
              <a:t>Eau purifiée</a:t>
            </a:r>
          </a:p>
          <a:p>
            <a:pPr>
              <a:buFont typeface="Arial" pitchFamily="34" charset="0"/>
              <a:buChar char="•"/>
            </a:pPr>
            <a:r>
              <a:rPr lang="fr-FR" sz="2800" b="1" dirty="0" smtClean="0">
                <a:solidFill>
                  <a:srgbClr val="002060"/>
                </a:solidFill>
              </a:rPr>
              <a:t>Eau hautement purifiée</a:t>
            </a:r>
          </a:p>
          <a:p>
            <a:pPr>
              <a:buFont typeface="Arial" pitchFamily="34" charset="0"/>
              <a:buChar char="•"/>
            </a:pPr>
            <a:r>
              <a:rPr lang="fr-FR" sz="2800" b="1" dirty="0" smtClean="0">
                <a:solidFill>
                  <a:srgbClr val="002060"/>
                </a:solidFill>
              </a:rPr>
              <a:t>Eau pour préparation injectable</a:t>
            </a:r>
          </a:p>
          <a:p>
            <a:pPr>
              <a:buFont typeface="Arial" pitchFamily="34" charset="0"/>
              <a:buChar char="•"/>
            </a:pPr>
            <a:endParaRPr lang="fr-FR" sz="2800" b="1"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428604"/>
            <a:ext cx="8572560" cy="6001643"/>
          </a:xfrm>
          <a:prstGeom prst="rect">
            <a:avLst/>
          </a:prstGeom>
          <a:noFill/>
        </p:spPr>
        <p:txBody>
          <a:bodyPr wrap="square" rtlCol="0">
            <a:spAutoFit/>
          </a:bodyPr>
          <a:lstStyle/>
          <a:p>
            <a:pPr marL="457200" indent="-457200" algn="ctr">
              <a:buAutoNum type="arabicPeriod"/>
            </a:pPr>
            <a:r>
              <a:rPr lang="fr-FR" sz="2400" b="1" u="sng" dirty="0" smtClean="0">
                <a:solidFill>
                  <a:srgbClr val="0070C0"/>
                </a:solidFill>
              </a:rPr>
              <a:t>L’EAU PURIFIÉE:</a:t>
            </a:r>
          </a:p>
          <a:p>
            <a:pPr marL="457200" indent="-457200" algn="just">
              <a:buAutoNum type="arabicPeriod"/>
            </a:pPr>
            <a:endParaRPr lang="fr-FR" sz="2400" dirty="0" smtClean="0"/>
          </a:p>
          <a:p>
            <a:pPr algn="just">
              <a:buFont typeface="Arial" pitchFamily="34" charset="0"/>
              <a:buChar char="•"/>
            </a:pPr>
            <a:r>
              <a:rPr lang="fr-FR" sz="2400" dirty="0" smtClean="0"/>
              <a:t> Eau </a:t>
            </a:r>
            <a:r>
              <a:rPr lang="fr-FR" sz="2400" dirty="0" smtClean="0"/>
              <a:t>destinée à la préparation de médicaments autres </a:t>
            </a:r>
            <a:r>
              <a:rPr lang="fr-FR" sz="2400" dirty="0" smtClean="0"/>
              <a:t>que ceux </a:t>
            </a:r>
            <a:r>
              <a:rPr lang="fr-FR" sz="2400" dirty="0" smtClean="0"/>
              <a:t>qui doivent être stériles et exempts de pyrogènes, </a:t>
            </a:r>
            <a:r>
              <a:rPr lang="fr-FR" sz="2400" dirty="0" smtClean="0"/>
              <a:t>sauf exception </a:t>
            </a:r>
            <a:r>
              <a:rPr lang="fr-FR" sz="2400" dirty="0" smtClean="0"/>
              <a:t>justifiée et autorisée</a:t>
            </a:r>
            <a:r>
              <a:rPr lang="fr-FR" sz="2400" dirty="0" smtClean="0"/>
              <a:t>.</a:t>
            </a:r>
          </a:p>
          <a:p>
            <a:pPr algn="just"/>
            <a:r>
              <a:rPr lang="fr-FR" sz="2400" b="1" u="sng" dirty="0" smtClean="0">
                <a:solidFill>
                  <a:srgbClr val="00B050"/>
                </a:solidFill>
              </a:rPr>
              <a:t> 1.1. Eau </a:t>
            </a:r>
            <a:r>
              <a:rPr lang="fr-FR" sz="2400" b="1" u="sng" dirty="0" smtClean="0">
                <a:solidFill>
                  <a:srgbClr val="00B050"/>
                </a:solidFill>
              </a:rPr>
              <a:t>purifiée en </a:t>
            </a:r>
            <a:r>
              <a:rPr lang="fr-FR" sz="2400" b="1" u="sng" dirty="0" smtClean="0">
                <a:solidFill>
                  <a:srgbClr val="00B050"/>
                </a:solidFill>
              </a:rPr>
              <a:t>vrac:</a:t>
            </a:r>
          </a:p>
          <a:p>
            <a:pPr algn="just">
              <a:buFont typeface="Arial" pitchFamily="34" charset="0"/>
              <a:buChar char="•"/>
            </a:pPr>
            <a:r>
              <a:rPr lang="fr-FR" sz="2400" dirty="0" smtClean="0"/>
              <a:t> Elle est </a:t>
            </a:r>
            <a:r>
              <a:rPr lang="fr-FR" sz="2400" dirty="0" smtClean="0"/>
              <a:t>préparée par distillation, </a:t>
            </a:r>
            <a:r>
              <a:rPr lang="fr-FR" sz="2400" dirty="0" smtClean="0"/>
              <a:t>par échange </a:t>
            </a:r>
            <a:r>
              <a:rPr lang="fr-FR" sz="2400" dirty="0" smtClean="0"/>
              <a:t>d’ions, par osmose inverse ou par tout autre </a:t>
            </a:r>
            <a:r>
              <a:rPr lang="fr-FR" sz="2400" dirty="0" smtClean="0"/>
              <a:t>procédé approprié </a:t>
            </a:r>
            <a:r>
              <a:rPr lang="fr-FR" sz="2400" dirty="0" smtClean="0"/>
              <a:t>à partir d’une eau destinée à la </a:t>
            </a:r>
            <a:r>
              <a:rPr lang="fr-FR" sz="2400" dirty="0" smtClean="0"/>
              <a:t>consommation Humaine.</a:t>
            </a:r>
          </a:p>
          <a:p>
            <a:pPr algn="just">
              <a:buFont typeface="Arial" pitchFamily="34" charset="0"/>
              <a:buChar char="•"/>
            </a:pPr>
            <a:r>
              <a:rPr lang="fr-FR" sz="2400" dirty="0" smtClean="0"/>
              <a:t>Prendre des mesures appropriées pour </a:t>
            </a:r>
            <a:r>
              <a:rPr lang="fr-FR" sz="2400" dirty="0" smtClean="0"/>
              <a:t>garantir que le nombre </a:t>
            </a:r>
            <a:r>
              <a:rPr lang="fr-FR" sz="2400" dirty="0" smtClean="0"/>
              <a:t>de GTA est </a:t>
            </a:r>
            <a:r>
              <a:rPr lang="fr-FR" sz="2400" dirty="0" smtClean="0"/>
              <a:t>convenablement </a:t>
            </a:r>
            <a:r>
              <a:rPr lang="fr-FR" sz="2400" dirty="0" smtClean="0"/>
              <a:t>contrôlé et </a:t>
            </a:r>
            <a:r>
              <a:rPr lang="fr-FR" sz="2400" dirty="0" smtClean="0"/>
              <a:t>maîtrisé. </a:t>
            </a:r>
            <a:endParaRPr lang="fr-FR" sz="2400" dirty="0" smtClean="0"/>
          </a:p>
          <a:p>
            <a:pPr algn="just">
              <a:buFont typeface="Arial" pitchFamily="34" charset="0"/>
              <a:buChar char="•"/>
            </a:pPr>
            <a:r>
              <a:rPr lang="fr-FR" sz="2400" dirty="0" smtClean="0"/>
              <a:t>Des </a:t>
            </a:r>
            <a:r>
              <a:rPr lang="fr-FR" sz="2400" dirty="0" smtClean="0"/>
              <a:t>seuils d’alerte et d’intervention sont </a:t>
            </a:r>
            <a:r>
              <a:rPr lang="fr-FR" sz="2400" dirty="0" smtClean="0"/>
              <a:t>établis en </a:t>
            </a:r>
            <a:r>
              <a:rPr lang="fr-FR" sz="2400" dirty="0" smtClean="0"/>
              <a:t>vue de la détection de toute évolution </a:t>
            </a:r>
            <a:r>
              <a:rPr lang="fr-FR" sz="2400" dirty="0" smtClean="0"/>
              <a:t> indésirable.</a:t>
            </a:r>
          </a:p>
          <a:p>
            <a:pPr algn="just">
              <a:buFont typeface="Arial" pitchFamily="34" charset="0"/>
              <a:buChar char="•"/>
            </a:pPr>
            <a:r>
              <a:rPr lang="fr-FR" sz="2400" dirty="0" smtClean="0"/>
              <a:t>Elle est </a:t>
            </a:r>
            <a:r>
              <a:rPr lang="fr-FR" sz="2400" dirty="0" smtClean="0"/>
              <a:t>conservée et distribuée dans </a:t>
            </a:r>
            <a:r>
              <a:rPr lang="fr-FR" sz="2400" dirty="0" smtClean="0"/>
              <a:t>des conditions </a:t>
            </a:r>
            <a:r>
              <a:rPr lang="fr-FR" sz="2400" dirty="0" smtClean="0"/>
              <a:t>visant à empêcher la croissance de microorganismes </a:t>
            </a:r>
            <a:r>
              <a:rPr lang="fr-FR" sz="2400" dirty="0" smtClean="0"/>
              <a:t>et à </a:t>
            </a:r>
            <a:r>
              <a:rPr lang="fr-FR" sz="2400" dirty="0" smtClean="0"/>
              <a:t>éviter toute autre contamination.</a:t>
            </a:r>
            <a:endParaRPr lang="fr-FR" sz="2400" dirty="0"/>
          </a:p>
        </p:txBody>
      </p:sp>
      <p:sp>
        <p:nvSpPr>
          <p:cNvPr id="3" name="ZoneTexte 2"/>
          <p:cNvSpPr txBox="1"/>
          <p:nvPr/>
        </p:nvSpPr>
        <p:spPr>
          <a:xfrm>
            <a:off x="3214678" y="6286520"/>
            <a:ext cx="557216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GTA: germes aérobies viables  totaux</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428604"/>
            <a:ext cx="8572560" cy="5693866"/>
          </a:xfrm>
          <a:prstGeom prst="rect">
            <a:avLst/>
          </a:prstGeom>
        </p:spPr>
        <p:txBody>
          <a:bodyPr wrap="square">
            <a:spAutoFit/>
          </a:bodyPr>
          <a:lstStyle/>
          <a:p>
            <a:pPr>
              <a:buFont typeface="Wingdings" pitchFamily="2" charset="2"/>
              <a:buChar char="q"/>
            </a:pPr>
            <a:r>
              <a:rPr lang="fr-FR" sz="2800" b="1" u="sng" dirty="0" smtClean="0">
                <a:solidFill>
                  <a:srgbClr val="7030A0"/>
                </a:solidFill>
              </a:rPr>
              <a:t>Critères de qualité </a:t>
            </a:r>
            <a:r>
              <a:rPr lang="fr-FR" sz="2800" b="1" dirty="0" smtClean="0">
                <a:solidFill>
                  <a:srgbClr val="7030A0"/>
                </a:solidFill>
              </a:rPr>
              <a:t>: selon </a:t>
            </a:r>
            <a:r>
              <a:rPr lang="fr-FR" sz="2800" b="1" dirty="0" smtClean="0">
                <a:solidFill>
                  <a:srgbClr val="7030A0"/>
                </a:solidFill>
              </a:rPr>
              <a:t>la </a:t>
            </a:r>
            <a:r>
              <a:rPr lang="fr-FR" sz="2800" b="1" dirty="0" smtClean="0">
                <a:solidFill>
                  <a:srgbClr val="7030A0"/>
                </a:solidFill>
              </a:rPr>
              <a:t>ph. EUR:</a:t>
            </a:r>
          </a:p>
          <a:p>
            <a:pPr>
              <a:buFont typeface="Arial" pitchFamily="34" charset="0"/>
              <a:buChar char="•"/>
            </a:pPr>
            <a:r>
              <a:rPr lang="fr-FR" sz="2800" dirty="0" smtClean="0"/>
              <a:t> Aspect </a:t>
            </a:r>
            <a:r>
              <a:rPr lang="fr-FR" sz="2800" dirty="0" smtClean="0"/>
              <a:t>: liquide limpide et </a:t>
            </a:r>
            <a:r>
              <a:rPr lang="fr-FR" sz="2800" dirty="0" smtClean="0"/>
              <a:t>incolore.</a:t>
            </a:r>
          </a:p>
          <a:p>
            <a:pPr>
              <a:buFont typeface="Arial" pitchFamily="34" charset="0"/>
              <a:buChar char="•"/>
            </a:pPr>
            <a:r>
              <a:rPr lang="fr-FR" sz="2800" dirty="0" smtClean="0"/>
              <a:t> </a:t>
            </a:r>
            <a:r>
              <a:rPr lang="fr-FR" sz="2800" b="1" dirty="0" smtClean="0"/>
              <a:t>Conductivité</a:t>
            </a:r>
            <a:r>
              <a:rPr lang="fr-FR" sz="2800" dirty="0" smtClean="0"/>
              <a:t> ≤ 4.3 </a:t>
            </a:r>
            <a:r>
              <a:rPr lang="el-GR" sz="2800" dirty="0" smtClean="0"/>
              <a:t>μ</a:t>
            </a:r>
            <a:r>
              <a:rPr lang="fr-FR" sz="2800" dirty="0" smtClean="0"/>
              <a:t>S・cm</a:t>
            </a:r>
            <a:r>
              <a:rPr lang="fr-FR" sz="2800" baseline="30000" dirty="0" smtClean="0"/>
              <a:t>–1</a:t>
            </a:r>
            <a:r>
              <a:rPr lang="fr-FR" sz="2800" dirty="0" smtClean="0"/>
              <a:t> à 20°C</a:t>
            </a:r>
          </a:p>
          <a:p>
            <a:pPr>
              <a:buFont typeface="Arial" pitchFamily="34" charset="0"/>
              <a:buChar char="•"/>
            </a:pPr>
            <a:r>
              <a:rPr lang="fr-FR" sz="2800" b="1" dirty="0" smtClean="0"/>
              <a:t>GTA </a:t>
            </a:r>
            <a:r>
              <a:rPr lang="fr-FR" sz="2800" dirty="0" smtClean="0"/>
              <a:t>&lt; 100 / ml , pas de germes fécaux</a:t>
            </a:r>
            <a:endParaRPr lang="fr-FR" sz="2800" dirty="0" smtClean="0"/>
          </a:p>
          <a:p>
            <a:pPr>
              <a:buFont typeface="Arial" pitchFamily="34" charset="0"/>
              <a:buChar char="•"/>
            </a:pPr>
            <a:r>
              <a:rPr lang="fr-FR" sz="2800" dirty="0" smtClean="0"/>
              <a:t> </a:t>
            </a:r>
            <a:r>
              <a:rPr lang="fr-FR" sz="2800" b="1" dirty="0" smtClean="0"/>
              <a:t>COT</a:t>
            </a:r>
            <a:r>
              <a:rPr lang="fr-FR" sz="2800" dirty="0" smtClean="0"/>
              <a:t> ≤ 0,5 mg/l</a:t>
            </a:r>
            <a:endParaRPr lang="fr-FR" sz="2800" dirty="0" smtClean="0"/>
          </a:p>
          <a:p>
            <a:pPr>
              <a:buFont typeface="Arial" pitchFamily="34" charset="0"/>
              <a:buChar char="•"/>
            </a:pPr>
            <a:r>
              <a:rPr lang="fr-FR" sz="2800" dirty="0" smtClean="0"/>
              <a:t> Nitrate </a:t>
            </a:r>
            <a:r>
              <a:rPr lang="fr-FR" sz="2800" dirty="0" smtClean="0"/>
              <a:t>≤ </a:t>
            </a:r>
            <a:r>
              <a:rPr lang="fr-FR" sz="2800" dirty="0" smtClean="0"/>
              <a:t> 0,2 ppm</a:t>
            </a:r>
          </a:p>
          <a:p>
            <a:pPr>
              <a:buFont typeface="Arial" pitchFamily="34" charset="0"/>
              <a:buChar char="•"/>
            </a:pPr>
            <a:r>
              <a:rPr lang="fr-FR" sz="2800" dirty="0" smtClean="0"/>
              <a:t> Al  </a:t>
            </a:r>
            <a:r>
              <a:rPr lang="fr-FR" sz="2800" dirty="0" smtClean="0"/>
              <a:t>≤ </a:t>
            </a:r>
            <a:r>
              <a:rPr lang="fr-FR" sz="2800" dirty="0" smtClean="0"/>
              <a:t>10 ppb,</a:t>
            </a:r>
          </a:p>
          <a:p>
            <a:pPr>
              <a:buFont typeface="Arial" pitchFamily="34" charset="0"/>
              <a:buChar char="•"/>
            </a:pPr>
            <a:r>
              <a:rPr lang="fr-FR" sz="2800" dirty="0" smtClean="0"/>
              <a:t> Métaux lourds </a:t>
            </a:r>
            <a:r>
              <a:rPr lang="fr-FR" sz="2800" dirty="0" smtClean="0"/>
              <a:t>≤ </a:t>
            </a:r>
            <a:r>
              <a:rPr lang="fr-FR" sz="2800" dirty="0" smtClean="0"/>
              <a:t> 0,1 ppm.</a:t>
            </a:r>
          </a:p>
          <a:p>
            <a:pPr>
              <a:buFont typeface="Arial" pitchFamily="34" charset="0"/>
              <a:buChar char="•"/>
            </a:pPr>
            <a:endParaRPr lang="fr-FR" sz="2800" dirty="0" smtClean="0"/>
          </a:p>
          <a:p>
            <a:pPr>
              <a:buFont typeface="Arial" pitchFamily="34" charset="0"/>
              <a:buChar char="•"/>
            </a:pPr>
            <a:r>
              <a:rPr lang="fr-FR" sz="2800" b="1" u="sng" dirty="0" smtClean="0">
                <a:solidFill>
                  <a:schemeClr val="accent2">
                    <a:lumMod val="75000"/>
                  </a:schemeClr>
                </a:solidFill>
              </a:rPr>
              <a:t>Remarque: </a:t>
            </a:r>
          </a:p>
          <a:p>
            <a:r>
              <a:rPr lang="fr-FR" sz="2800" dirty="0" smtClean="0"/>
              <a:t>si </a:t>
            </a:r>
            <a:r>
              <a:rPr lang="fr-FR" sz="2800" dirty="0" smtClean="0"/>
              <a:t>l’</a:t>
            </a:r>
            <a:r>
              <a:rPr lang="fr-FR" sz="2800" dirty="0" err="1" smtClean="0"/>
              <a:t>EPv</a:t>
            </a:r>
            <a:r>
              <a:rPr lang="fr-FR" sz="2800" dirty="0" smtClean="0"/>
              <a:t> </a:t>
            </a:r>
            <a:r>
              <a:rPr lang="fr-FR" sz="2800" dirty="0" smtClean="0"/>
              <a:t>est destinée aux préparations pour dialyse. </a:t>
            </a:r>
            <a:r>
              <a:rPr lang="fr-FR" sz="2800" dirty="0" smtClean="0"/>
              <a:t>D’autres analyses sont  </a:t>
            </a:r>
            <a:r>
              <a:rPr lang="fr-FR" sz="2800" dirty="0" smtClean="0"/>
              <a:t>nécessaire </a:t>
            </a:r>
            <a:r>
              <a:rPr lang="fr-FR" sz="2800" dirty="0" smtClean="0"/>
              <a:t>:NH</a:t>
            </a:r>
            <a:r>
              <a:rPr lang="fr-FR" sz="2800" baseline="-25000" dirty="0" smtClean="0"/>
              <a:t>4</a:t>
            </a:r>
            <a:r>
              <a:rPr lang="fr-FR" sz="2800" baseline="30000" dirty="0" smtClean="0"/>
              <a:t>+</a:t>
            </a:r>
            <a:r>
              <a:rPr lang="fr-FR" sz="2800" dirty="0" smtClean="0"/>
              <a:t>, SO</a:t>
            </a:r>
            <a:r>
              <a:rPr lang="fr-FR" sz="2800" baseline="-25000" dirty="0" smtClean="0"/>
              <a:t>4</a:t>
            </a:r>
            <a:r>
              <a:rPr lang="fr-FR" sz="2800" baseline="30000" dirty="0" smtClean="0"/>
              <a:t>-2</a:t>
            </a:r>
            <a:r>
              <a:rPr lang="fr-FR" sz="2800" dirty="0" smtClean="0"/>
              <a:t>, Cl</a:t>
            </a:r>
            <a:r>
              <a:rPr lang="fr-FR" sz="2800" baseline="30000" dirty="0" smtClean="0"/>
              <a:t>-</a:t>
            </a:r>
            <a:r>
              <a:rPr lang="fr-FR" sz="2800" dirty="0" smtClean="0"/>
              <a:t>,Ca</a:t>
            </a:r>
            <a:r>
              <a:rPr lang="fr-FR" sz="2800" baseline="30000" dirty="0" smtClean="0"/>
              <a:t>+2</a:t>
            </a:r>
            <a:r>
              <a:rPr lang="fr-FR" sz="2800" dirty="0" smtClean="0"/>
              <a:t>, Mg</a:t>
            </a:r>
            <a:r>
              <a:rPr lang="fr-FR" sz="2800" baseline="30000" dirty="0" smtClean="0"/>
              <a:t>+2</a:t>
            </a:r>
            <a:r>
              <a:rPr lang="fr-FR" sz="2800" dirty="0" smtClean="0"/>
              <a:t>,résidus secs, pH , endotoxines.</a:t>
            </a:r>
            <a:endParaRPr lang="fr-FR" sz="2800" dirty="0"/>
          </a:p>
        </p:txBody>
      </p:sp>
      <p:sp>
        <p:nvSpPr>
          <p:cNvPr id="4" name="ZoneTexte 3"/>
          <p:cNvSpPr txBox="1"/>
          <p:nvPr/>
        </p:nvSpPr>
        <p:spPr>
          <a:xfrm>
            <a:off x="714348" y="6357958"/>
            <a:ext cx="37147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smtClean="0">
                <a:solidFill>
                  <a:schemeClr val="accent2">
                    <a:lumMod val="75000"/>
                  </a:schemeClr>
                </a:solidFill>
              </a:rPr>
              <a:t>COT : carbone organique total</a:t>
            </a:r>
            <a:endParaRPr lang="fr-FR"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612845"/>
            <a:ext cx="8572560" cy="5262979"/>
          </a:xfrm>
          <a:prstGeom prst="rect">
            <a:avLst/>
          </a:prstGeom>
        </p:spPr>
        <p:txBody>
          <a:bodyPr wrap="square">
            <a:spAutoFit/>
          </a:bodyPr>
          <a:lstStyle/>
          <a:p>
            <a:pPr>
              <a:buClr>
                <a:schemeClr val="accent2">
                  <a:lumMod val="75000"/>
                </a:schemeClr>
              </a:buClr>
              <a:buFont typeface="Arial" pitchFamily="34" charset="0"/>
              <a:buChar char="•"/>
            </a:pPr>
            <a:r>
              <a:rPr lang="fr-FR" sz="2800" dirty="0" smtClean="0"/>
              <a:t> L’eau </a:t>
            </a:r>
            <a:r>
              <a:rPr lang="fr-FR" sz="2800" dirty="0"/>
              <a:t>est l’utilité la plus utilisée dans </a:t>
            </a:r>
            <a:r>
              <a:rPr lang="fr-FR" sz="2800" dirty="0" smtClean="0"/>
              <a:t>l’industrie pharmaceutique </a:t>
            </a:r>
            <a:r>
              <a:rPr lang="fr-FR" sz="2800" dirty="0"/>
              <a:t>ou plus simplement lors de la préparation </a:t>
            </a:r>
            <a:r>
              <a:rPr lang="fr-FR" sz="2800" dirty="0" smtClean="0"/>
              <a:t>de la </a:t>
            </a:r>
            <a:r>
              <a:rPr lang="fr-FR" sz="2800" dirty="0"/>
              <a:t>grande majorité des </a:t>
            </a:r>
            <a:r>
              <a:rPr lang="fr-FR" sz="2800" dirty="0" smtClean="0"/>
              <a:t>médicaments.</a:t>
            </a:r>
            <a:endParaRPr lang="fr-FR" sz="2800" dirty="0"/>
          </a:p>
          <a:p>
            <a:pPr>
              <a:buClr>
                <a:schemeClr val="accent2">
                  <a:lumMod val="75000"/>
                </a:schemeClr>
              </a:buClr>
              <a:buFont typeface="Arial" pitchFamily="34" charset="0"/>
              <a:buChar char="•"/>
            </a:pPr>
            <a:r>
              <a:rPr lang="fr-FR" sz="2800" dirty="0" smtClean="0"/>
              <a:t> L’eau </a:t>
            </a:r>
            <a:r>
              <a:rPr lang="fr-FR" sz="2800" dirty="0"/>
              <a:t>est utilisée en tant qu’excipient, pour reconstituer </a:t>
            </a:r>
            <a:r>
              <a:rPr lang="fr-FR" sz="2800" dirty="0" smtClean="0"/>
              <a:t>un médicament</a:t>
            </a:r>
            <a:r>
              <a:rPr lang="fr-FR" sz="2800" dirty="0"/>
              <a:t>, lors des étapes de synthèse du PA ou de </a:t>
            </a:r>
            <a:r>
              <a:rPr lang="fr-FR" sz="2800" dirty="0" smtClean="0"/>
              <a:t>la formulation </a:t>
            </a:r>
            <a:r>
              <a:rPr lang="fr-FR" sz="2800" dirty="0"/>
              <a:t>du produit fini ou comme élément principal </a:t>
            </a:r>
            <a:r>
              <a:rPr lang="fr-FR" sz="2800" dirty="0" smtClean="0"/>
              <a:t>de nettoyage </a:t>
            </a:r>
            <a:r>
              <a:rPr lang="fr-FR" sz="2800" dirty="0"/>
              <a:t>des cuves, des équipements ou des </a:t>
            </a:r>
            <a:r>
              <a:rPr lang="fr-FR" sz="2800" dirty="0" smtClean="0"/>
              <a:t>emballages primaires</a:t>
            </a:r>
            <a:r>
              <a:rPr lang="fr-FR" sz="2800" dirty="0"/>
              <a:t>.</a:t>
            </a:r>
          </a:p>
          <a:p>
            <a:pPr>
              <a:buClr>
                <a:schemeClr val="accent2">
                  <a:lumMod val="75000"/>
                </a:schemeClr>
              </a:buClr>
              <a:buFont typeface="Arial" pitchFamily="34" charset="0"/>
              <a:buChar char="•"/>
            </a:pPr>
            <a:r>
              <a:rPr lang="fr-FR" sz="2800" dirty="0"/>
              <a:t>Différentes qualités d’eau sont nécessaires, selon </a:t>
            </a:r>
            <a:r>
              <a:rPr lang="fr-FR" sz="2800" dirty="0" smtClean="0"/>
              <a:t>l’utilisation qui </a:t>
            </a:r>
            <a:r>
              <a:rPr lang="fr-FR" sz="2800" dirty="0"/>
              <a:t>en serait faite.</a:t>
            </a:r>
          </a:p>
          <a:p>
            <a:pPr>
              <a:buClr>
                <a:schemeClr val="accent2">
                  <a:lumMod val="75000"/>
                </a:schemeClr>
              </a:buClr>
              <a:buFont typeface="Arial" pitchFamily="34" charset="0"/>
              <a:buChar char="•"/>
            </a:pPr>
            <a:r>
              <a:rPr lang="fr-FR" sz="2800" dirty="0" smtClean="0"/>
              <a:t>Les </a:t>
            </a:r>
            <a:r>
              <a:rPr lang="fr-FR" sz="2800" dirty="0"/>
              <a:t>différentes qualités d’eau se remarquent par leur </a:t>
            </a:r>
            <a:r>
              <a:rPr lang="fr-FR" sz="2800" dirty="0" smtClean="0"/>
              <a:t>pureté chimique </a:t>
            </a:r>
            <a:r>
              <a:rPr lang="fr-FR" sz="2800" dirty="0"/>
              <a:t>et microbiologique.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500042"/>
            <a:ext cx="8572560" cy="4832092"/>
          </a:xfrm>
          <a:prstGeom prst="rect">
            <a:avLst/>
          </a:prstGeom>
        </p:spPr>
        <p:txBody>
          <a:bodyPr wrap="square">
            <a:spAutoFit/>
          </a:bodyPr>
          <a:lstStyle/>
          <a:p>
            <a:pPr algn="just"/>
            <a:r>
              <a:rPr lang="fr-FR" sz="2800" b="1" u="sng" dirty="0" smtClean="0">
                <a:solidFill>
                  <a:srgbClr val="00B050"/>
                </a:solidFill>
              </a:rPr>
              <a:t>1.2. Eau </a:t>
            </a:r>
            <a:r>
              <a:rPr lang="fr-FR" sz="2800" b="1" u="sng" dirty="0" smtClean="0">
                <a:solidFill>
                  <a:srgbClr val="00B050"/>
                </a:solidFill>
              </a:rPr>
              <a:t>purifiée conditionnée en </a:t>
            </a:r>
            <a:r>
              <a:rPr lang="fr-FR" sz="2800" b="1" u="sng" dirty="0" smtClean="0">
                <a:solidFill>
                  <a:srgbClr val="00B050"/>
                </a:solidFill>
              </a:rPr>
              <a:t>récipients:</a:t>
            </a:r>
          </a:p>
          <a:p>
            <a:pPr algn="just"/>
            <a:endParaRPr lang="fr-FR" sz="2800" b="1" u="sng" dirty="0" smtClean="0">
              <a:solidFill>
                <a:srgbClr val="00B050"/>
              </a:solidFill>
            </a:endParaRPr>
          </a:p>
          <a:p>
            <a:pPr algn="just">
              <a:buFont typeface="Arial" pitchFamily="34" charset="0"/>
              <a:buChar char="•"/>
            </a:pPr>
            <a:r>
              <a:rPr lang="fr-FR" sz="2800" dirty="0" smtClean="0"/>
              <a:t> </a:t>
            </a:r>
            <a:r>
              <a:rPr lang="fr-FR" sz="2800" dirty="0" err="1" smtClean="0"/>
              <a:t>EPv</a:t>
            </a:r>
            <a:r>
              <a:rPr lang="fr-FR" sz="2800" dirty="0" smtClean="0"/>
              <a:t> répartie </a:t>
            </a:r>
            <a:r>
              <a:rPr lang="fr-FR" sz="2800" dirty="0" smtClean="0"/>
              <a:t>en récipients et conservée dans</a:t>
            </a:r>
          </a:p>
          <a:p>
            <a:pPr algn="just"/>
            <a:r>
              <a:rPr lang="fr-FR" sz="2800" dirty="0" smtClean="0"/>
              <a:t>des conditions visant à assurer la qualité microbiologique</a:t>
            </a:r>
          </a:p>
          <a:p>
            <a:pPr algn="just"/>
            <a:r>
              <a:rPr lang="fr-FR" sz="2800" dirty="0" smtClean="0"/>
              <a:t>requise. </a:t>
            </a:r>
            <a:endParaRPr lang="fr-FR" sz="2800" dirty="0" smtClean="0"/>
          </a:p>
          <a:p>
            <a:pPr algn="just">
              <a:buFont typeface="Arial" pitchFamily="34" charset="0"/>
              <a:buChar char="•"/>
            </a:pPr>
            <a:r>
              <a:rPr lang="fr-FR" sz="2800" dirty="0" smtClean="0"/>
              <a:t>L’</a:t>
            </a:r>
            <a:r>
              <a:rPr lang="fr-FR" sz="2800" dirty="0" err="1" smtClean="0"/>
              <a:t>EPc</a:t>
            </a:r>
            <a:r>
              <a:rPr lang="fr-FR" sz="2800" dirty="0" smtClean="0"/>
              <a:t> en </a:t>
            </a:r>
            <a:r>
              <a:rPr lang="fr-FR" sz="2800" dirty="0" smtClean="0"/>
              <a:t>récipients </a:t>
            </a:r>
            <a:r>
              <a:rPr lang="fr-FR" sz="2800" dirty="0" smtClean="0"/>
              <a:t>est exempte </a:t>
            </a:r>
            <a:r>
              <a:rPr lang="fr-FR" sz="2800" dirty="0" smtClean="0"/>
              <a:t>de tout additif.</a:t>
            </a:r>
            <a:endParaRPr lang="fr-FR" sz="2800" b="1" dirty="0" smtClean="0"/>
          </a:p>
          <a:p>
            <a:pPr algn="just">
              <a:buFont typeface="Arial" pitchFamily="34" charset="0"/>
              <a:buChar char="•"/>
            </a:pPr>
            <a:r>
              <a:rPr lang="fr-FR" sz="2800" dirty="0" smtClean="0"/>
              <a:t>Elle doit satisfaire aux essais </a:t>
            </a:r>
            <a:r>
              <a:rPr lang="fr-FR" sz="2800" dirty="0" smtClean="0"/>
              <a:t>prescrits dans la section </a:t>
            </a:r>
            <a:r>
              <a:rPr lang="fr-FR" sz="2800" dirty="0" err="1" smtClean="0"/>
              <a:t>EPv</a:t>
            </a:r>
            <a:r>
              <a:rPr lang="fr-FR" sz="2800" dirty="0" smtClean="0"/>
              <a:t> ainsi qu'aux </a:t>
            </a:r>
            <a:r>
              <a:rPr lang="fr-FR" sz="2800" dirty="0" smtClean="0"/>
              <a:t>essais complémentaires suivants:</a:t>
            </a:r>
          </a:p>
          <a:p>
            <a:pPr algn="just"/>
            <a:r>
              <a:rPr lang="fr-FR" sz="2800" dirty="0" smtClean="0"/>
              <a:t>Acidité ou alcalinité, Substances oxydables, </a:t>
            </a:r>
            <a:r>
              <a:rPr lang="fr-FR" sz="2800" dirty="0" smtClean="0"/>
              <a:t> NH</a:t>
            </a:r>
            <a:r>
              <a:rPr lang="fr-FR" sz="2800" baseline="-25000" dirty="0" smtClean="0"/>
              <a:t>4</a:t>
            </a:r>
            <a:r>
              <a:rPr lang="fr-FR" sz="2800" baseline="30000" dirty="0" smtClean="0"/>
              <a:t>+</a:t>
            </a:r>
            <a:r>
              <a:rPr lang="fr-FR" sz="2800" dirty="0" smtClean="0"/>
              <a:t>, </a:t>
            </a:r>
            <a:r>
              <a:rPr lang="fr-FR" sz="2800" dirty="0" smtClean="0"/>
              <a:t>SO</a:t>
            </a:r>
            <a:r>
              <a:rPr lang="fr-FR" sz="2800" baseline="-25000" dirty="0" smtClean="0"/>
              <a:t>4</a:t>
            </a:r>
            <a:r>
              <a:rPr lang="fr-FR" sz="2800" baseline="30000" dirty="0" smtClean="0"/>
              <a:t>-2</a:t>
            </a:r>
            <a:r>
              <a:rPr lang="fr-FR" sz="2800" dirty="0" smtClean="0"/>
              <a:t>, Cl</a:t>
            </a:r>
            <a:r>
              <a:rPr lang="fr-FR" sz="2800" baseline="30000" dirty="0" smtClean="0"/>
              <a:t>-</a:t>
            </a:r>
            <a:r>
              <a:rPr lang="fr-FR" sz="2800" dirty="0" smtClean="0"/>
              <a:t>, Ca</a:t>
            </a:r>
            <a:r>
              <a:rPr lang="fr-FR" sz="2800" baseline="30000" dirty="0" smtClean="0"/>
              <a:t>+2</a:t>
            </a:r>
            <a:r>
              <a:rPr lang="fr-FR" sz="2800" dirty="0" smtClean="0"/>
              <a:t>, </a:t>
            </a:r>
            <a:r>
              <a:rPr lang="fr-FR" sz="2800" dirty="0" smtClean="0"/>
              <a:t>Mg</a:t>
            </a:r>
            <a:r>
              <a:rPr lang="fr-FR" sz="2800" baseline="30000" dirty="0" smtClean="0"/>
              <a:t>+2</a:t>
            </a:r>
            <a:r>
              <a:rPr lang="fr-FR" sz="2800" dirty="0" smtClean="0"/>
              <a:t>,Résidus secs : </a:t>
            </a:r>
            <a:r>
              <a:rPr lang="fr-FR" sz="2800" dirty="0" smtClean="0"/>
              <a:t>≤ </a:t>
            </a:r>
            <a:r>
              <a:rPr lang="fr-FR" sz="2800" dirty="0" smtClean="0"/>
              <a:t>0,001 % (</a:t>
            </a:r>
            <a:r>
              <a:rPr lang="fr-FR" sz="2800" dirty="0" smtClean="0"/>
              <a:t>sur</a:t>
            </a:r>
          </a:p>
          <a:p>
            <a:pPr algn="just"/>
            <a:r>
              <a:rPr lang="fr-FR" sz="2800" dirty="0" smtClean="0"/>
              <a:t>100 ml</a:t>
            </a:r>
            <a:r>
              <a:rPr lang="fr-FR" sz="2800" dirty="0" smtClean="0"/>
              <a:t>)</a:t>
            </a:r>
            <a:endParaRPr lang="fr-FR"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428604"/>
            <a:ext cx="8715436" cy="5262979"/>
          </a:xfrm>
          <a:prstGeom prst="rect">
            <a:avLst/>
          </a:prstGeom>
          <a:noFill/>
        </p:spPr>
        <p:txBody>
          <a:bodyPr wrap="square" rtlCol="0">
            <a:spAutoFit/>
          </a:bodyPr>
          <a:lstStyle/>
          <a:p>
            <a:pPr algn="ctr"/>
            <a:r>
              <a:rPr lang="fr-FR" sz="2400" b="1" u="sng" dirty="0" smtClean="0">
                <a:solidFill>
                  <a:srgbClr val="0070C0"/>
                </a:solidFill>
              </a:rPr>
              <a:t>2. EAU </a:t>
            </a:r>
            <a:r>
              <a:rPr lang="fr-FR" sz="2400" b="1" u="sng" dirty="0" smtClean="0">
                <a:solidFill>
                  <a:srgbClr val="0070C0"/>
                </a:solidFill>
              </a:rPr>
              <a:t>HAUTEMENT </a:t>
            </a:r>
            <a:r>
              <a:rPr lang="fr-FR" sz="2400" b="1" u="sng" dirty="0" smtClean="0">
                <a:solidFill>
                  <a:srgbClr val="0070C0"/>
                </a:solidFill>
              </a:rPr>
              <a:t>PURIFIÉE</a:t>
            </a:r>
          </a:p>
          <a:p>
            <a:pPr algn="just"/>
            <a:endParaRPr lang="fr-FR" sz="2800" b="1" u="sng" dirty="0" smtClean="0">
              <a:solidFill>
                <a:srgbClr val="0070C0"/>
              </a:solidFill>
            </a:endParaRPr>
          </a:p>
          <a:p>
            <a:pPr algn="just">
              <a:buFont typeface="Arial" pitchFamily="34" charset="0"/>
              <a:buChar char="•"/>
            </a:pPr>
            <a:r>
              <a:rPr lang="fr-FR" sz="2800" dirty="0" smtClean="0"/>
              <a:t> Eau </a:t>
            </a:r>
            <a:r>
              <a:rPr lang="fr-FR" sz="2800" dirty="0" smtClean="0"/>
              <a:t>destinée à être utilisée dans la préparation </a:t>
            </a:r>
            <a:r>
              <a:rPr lang="fr-FR" sz="2800" dirty="0" smtClean="0"/>
              <a:t>de médicaments </a:t>
            </a:r>
            <a:r>
              <a:rPr lang="fr-FR" sz="2800" dirty="0" smtClean="0"/>
              <a:t>lorsqu’une eau d’une qualité biologique </a:t>
            </a:r>
            <a:r>
              <a:rPr lang="fr-FR" sz="2800" dirty="0" smtClean="0"/>
              <a:t>élevée est </a:t>
            </a:r>
            <a:r>
              <a:rPr lang="fr-FR" sz="2800" dirty="0" smtClean="0"/>
              <a:t>nécessaire, sauf dans les cas où l’emploi d’Eau </a:t>
            </a:r>
            <a:r>
              <a:rPr lang="fr-FR" sz="2800" dirty="0" smtClean="0"/>
              <a:t>pour préparations </a:t>
            </a:r>
            <a:r>
              <a:rPr lang="fr-FR" sz="2800" dirty="0" smtClean="0"/>
              <a:t>injectables </a:t>
            </a:r>
            <a:r>
              <a:rPr lang="fr-FR" sz="2800" dirty="0" smtClean="0"/>
              <a:t>est </a:t>
            </a:r>
            <a:r>
              <a:rPr lang="fr-FR" sz="2800" dirty="0" smtClean="0"/>
              <a:t>requis.</a:t>
            </a:r>
          </a:p>
          <a:p>
            <a:pPr algn="just">
              <a:buFont typeface="Arial" pitchFamily="34" charset="0"/>
              <a:buChar char="•"/>
            </a:pPr>
            <a:r>
              <a:rPr lang="fr-FR" sz="2800" dirty="0" smtClean="0"/>
              <a:t> Obtenue </a:t>
            </a:r>
            <a:r>
              <a:rPr lang="fr-FR" sz="2800" dirty="0" smtClean="0"/>
              <a:t>par des </a:t>
            </a:r>
            <a:r>
              <a:rPr lang="fr-FR" sz="2800" dirty="0" smtClean="0"/>
              <a:t>procédés appropriés </a:t>
            </a:r>
            <a:r>
              <a:rPr lang="fr-FR" sz="2800" dirty="0" smtClean="0"/>
              <a:t>à partir d’une eau destinée à la </a:t>
            </a:r>
            <a:r>
              <a:rPr lang="fr-FR" sz="2800" dirty="0" smtClean="0"/>
              <a:t>consommation humaine.</a:t>
            </a:r>
            <a:endParaRPr lang="fr-FR" sz="2800" dirty="0" smtClean="0"/>
          </a:p>
          <a:p>
            <a:pPr algn="just">
              <a:buFont typeface="Arial" pitchFamily="34" charset="0"/>
              <a:buChar char="•"/>
            </a:pPr>
            <a:r>
              <a:rPr lang="fr-FR" sz="2800" dirty="0" smtClean="0"/>
              <a:t> Les </a:t>
            </a:r>
            <a:r>
              <a:rPr lang="fr-FR" sz="2800" dirty="0" smtClean="0"/>
              <a:t>procédés de </a:t>
            </a:r>
            <a:r>
              <a:rPr lang="fr-FR" sz="2800" dirty="0" smtClean="0"/>
              <a:t>production:</a:t>
            </a:r>
            <a:endParaRPr lang="fr-FR" sz="2800" dirty="0" smtClean="0"/>
          </a:p>
          <a:p>
            <a:pPr algn="just"/>
            <a:r>
              <a:rPr lang="fr-FR" sz="2800" dirty="0" smtClean="0"/>
              <a:t>RO à </a:t>
            </a:r>
            <a:r>
              <a:rPr lang="fr-FR" sz="2800" dirty="0" smtClean="0"/>
              <a:t>double passage, combinée </a:t>
            </a:r>
            <a:r>
              <a:rPr lang="fr-FR" sz="2800" dirty="0" smtClean="0"/>
              <a:t>à d’autres </a:t>
            </a:r>
            <a:r>
              <a:rPr lang="fr-FR" sz="2800" dirty="0" smtClean="0"/>
              <a:t>techniques appropriées telle l’ultrafiltration et </a:t>
            </a:r>
            <a:r>
              <a:rPr lang="fr-FR" sz="2800" dirty="0" smtClean="0"/>
              <a:t>la désionisation.</a:t>
            </a:r>
          </a:p>
          <a:p>
            <a:pPr algn="just"/>
            <a:r>
              <a:rPr lang="fr-FR" sz="2800" dirty="0" smtClean="0"/>
              <a:t> </a:t>
            </a:r>
            <a:endParaRPr lang="fr-FR"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714356"/>
            <a:ext cx="8501122" cy="3970318"/>
          </a:xfrm>
          <a:prstGeom prst="rect">
            <a:avLst/>
          </a:prstGeom>
          <a:noFill/>
        </p:spPr>
        <p:txBody>
          <a:bodyPr wrap="square" rtlCol="0">
            <a:spAutoFit/>
          </a:bodyPr>
          <a:lstStyle/>
          <a:p>
            <a:pPr>
              <a:buFont typeface="Wingdings" pitchFamily="2" charset="2"/>
              <a:buChar char="q"/>
            </a:pPr>
            <a:r>
              <a:rPr lang="fr-FR" sz="2800" b="1" u="sng" dirty="0" smtClean="0">
                <a:solidFill>
                  <a:srgbClr val="7030A0"/>
                </a:solidFill>
              </a:rPr>
              <a:t>Critères de qualité:</a:t>
            </a:r>
          </a:p>
          <a:p>
            <a:pPr>
              <a:buFont typeface="Arial" pitchFamily="34" charset="0"/>
              <a:buChar char="•"/>
            </a:pPr>
            <a:r>
              <a:rPr lang="fr-FR" sz="2800" dirty="0" smtClean="0"/>
              <a:t>Aspect : liquide limpide et incolore.</a:t>
            </a:r>
            <a:endParaRPr lang="fr-FR" sz="2800" dirty="0" smtClean="0"/>
          </a:p>
          <a:p>
            <a:pPr>
              <a:buFont typeface="Arial" pitchFamily="34" charset="0"/>
              <a:buChar char="•"/>
            </a:pPr>
            <a:r>
              <a:rPr lang="fr-FR" sz="2800" b="1" dirty="0" smtClean="0"/>
              <a:t>Seuil d’alerte en GTA:10/100 ml</a:t>
            </a:r>
          </a:p>
          <a:p>
            <a:pPr>
              <a:buFont typeface="Arial" pitchFamily="34" charset="0"/>
              <a:buChar char="•"/>
            </a:pPr>
            <a:r>
              <a:rPr lang="fr-FR" sz="2800" b="1" dirty="0" smtClean="0"/>
              <a:t>COT ≤ 0,5 mg/l</a:t>
            </a:r>
          </a:p>
          <a:p>
            <a:pPr>
              <a:buFont typeface="Arial" pitchFamily="34" charset="0"/>
              <a:buChar char="•"/>
            </a:pPr>
            <a:r>
              <a:rPr lang="fr-FR" sz="2800" b="1" dirty="0" smtClean="0"/>
              <a:t>Conductivité ≤ 1,1 </a:t>
            </a:r>
            <a:r>
              <a:rPr lang="el-GR" sz="2800" b="1" dirty="0" smtClean="0"/>
              <a:t>μ</a:t>
            </a:r>
            <a:r>
              <a:rPr lang="fr-FR" sz="2800" b="1" dirty="0" smtClean="0"/>
              <a:t>S・cm</a:t>
            </a:r>
            <a:r>
              <a:rPr lang="fr-FR" sz="2800" b="1" baseline="30000" dirty="0" smtClean="0"/>
              <a:t>–1</a:t>
            </a:r>
            <a:r>
              <a:rPr lang="fr-FR" sz="2800" b="1" dirty="0" smtClean="0"/>
              <a:t> à </a:t>
            </a:r>
            <a:r>
              <a:rPr lang="fr-FR" sz="2800" b="1" dirty="0" smtClean="0"/>
              <a:t>20°C</a:t>
            </a:r>
          </a:p>
          <a:p>
            <a:pPr>
              <a:buFont typeface="Arial" pitchFamily="34" charset="0"/>
              <a:buChar char="•"/>
            </a:pPr>
            <a:r>
              <a:rPr lang="fr-FR" sz="2800" b="1" dirty="0" smtClean="0"/>
              <a:t>Endotoxines ≤ 0,25  UI/ml</a:t>
            </a:r>
          </a:p>
          <a:p>
            <a:pPr>
              <a:buFont typeface="Arial" pitchFamily="34" charset="0"/>
              <a:buChar char="•"/>
            </a:pPr>
            <a:r>
              <a:rPr lang="fr-FR" sz="2800" dirty="0" smtClean="0"/>
              <a:t>Nitrate ≤  0,2 ppm</a:t>
            </a:r>
          </a:p>
          <a:p>
            <a:pPr>
              <a:buFont typeface="Arial" pitchFamily="34" charset="0"/>
              <a:buChar char="•"/>
            </a:pPr>
            <a:r>
              <a:rPr lang="fr-FR" sz="2800" dirty="0" smtClean="0"/>
              <a:t>Al ≤ 10 ppb</a:t>
            </a:r>
          </a:p>
          <a:p>
            <a:pPr>
              <a:buFont typeface="Arial" pitchFamily="34" charset="0"/>
              <a:buChar char="•"/>
            </a:pPr>
            <a:r>
              <a:rPr lang="fr-FR" sz="2800" dirty="0" smtClean="0"/>
              <a:t>Métaux lourds ≤  0,1ppm</a:t>
            </a:r>
            <a:endParaRPr lang="fr-FR" sz="2800"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428604"/>
            <a:ext cx="8429684" cy="6063198"/>
          </a:xfrm>
          <a:prstGeom prst="rect">
            <a:avLst/>
          </a:prstGeom>
          <a:noFill/>
        </p:spPr>
        <p:txBody>
          <a:bodyPr wrap="square" rtlCol="0">
            <a:spAutoFit/>
          </a:bodyPr>
          <a:lstStyle/>
          <a:p>
            <a:pPr algn="just"/>
            <a:r>
              <a:rPr lang="fr-FR" sz="2400" b="1" u="sng" dirty="0" smtClean="0">
                <a:solidFill>
                  <a:srgbClr val="0070C0"/>
                </a:solidFill>
              </a:rPr>
              <a:t>3. EAU </a:t>
            </a:r>
            <a:r>
              <a:rPr lang="fr-FR" sz="2400" b="1" u="sng" dirty="0" smtClean="0">
                <a:solidFill>
                  <a:srgbClr val="0070C0"/>
                </a:solidFill>
              </a:rPr>
              <a:t>POUR </a:t>
            </a:r>
            <a:r>
              <a:rPr lang="fr-FR" sz="2400" b="1" u="sng" dirty="0" smtClean="0">
                <a:solidFill>
                  <a:srgbClr val="0070C0"/>
                </a:solidFill>
              </a:rPr>
              <a:t>PRÉPARATIONS INJECTABLES (EPPI)</a:t>
            </a:r>
            <a:endParaRPr lang="fr-FR" sz="2400" b="1" u="sng" dirty="0" smtClean="0">
              <a:solidFill>
                <a:srgbClr val="0070C0"/>
              </a:solidFill>
            </a:endParaRPr>
          </a:p>
          <a:p>
            <a:pPr algn="just"/>
            <a:endParaRPr lang="fr-FR" sz="2800" dirty="0" smtClean="0"/>
          </a:p>
          <a:p>
            <a:pPr algn="just">
              <a:buFont typeface="Arial" pitchFamily="34" charset="0"/>
              <a:buChar char="•"/>
            </a:pPr>
            <a:r>
              <a:rPr lang="fr-FR" sz="2800" dirty="0" smtClean="0"/>
              <a:t> Eau </a:t>
            </a:r>
            <a:r>
              <a:rPr lang="fr-FR" sz="2800" dirty="0" smtClean="0"/>
              <a:t>destinée soit à la préparation de médicaments </a:t>
            </a:r>
            <a:r>
              <a:rPr lang="fr-FR" sz="2800" dirty="0" smtClean="0"/>
              <a:t>pour administration </a:t>
            </a:r>
            <a:r>
              <a:rPr lang="fr-FR" sz="2800" dirty="0" smtClean="0"/>
              <a:t>parentérale à véhicule aqueux </a:t>
            </a:r>
            <a:r>
              <a:rPr lang="fr-FR" sz="2800" dirty="0" smtClean="0"/>
              <a:t>(EPPI en </a:t>
            </a:r>
            <a:r>
              <a:rPr lang="fr-FR" sz="2800" dirty="0" smtClean="0"/>
              <a:t>vrac), soit à la dissolution ou </a:t>
            </a:r>
            <a:r>
              <a:rPr lang="fr-FR" sz="2800" dirty="0" smtClean="0"/>
              <a:t>la dilution </a:t>
            </a:r>
            <a:r>
              <a:rPr lang="fr-FR" sz="2800" dirty="0" smtClean="0"/>
              <a:t>de substances ou préparations pour </a:t>
            </a:r>
            <a:r>
              <a:rPr lang="fr-FR" sz="2800" dirty="0" smtClean="0"/>
              <a:t>administration parentérale (Eau  stérilisée PPI).</a:t>
            </a:r>
          </a:p>
          <a:p>
            <a:pPr algn="just"/>
            <a:r>
              <a:rPr lang="fr-FR" sz="2800" b="1" u="sng" dirty="0" smtClean="0">
                <a:solidFill>
                  <a:srgbClr val="00B050"/>
                </a:solidFill>
              </a:rPr>
              <a:t>3.1.EPPI </a:t>
            </a:r>
            <a:r>
              <a:rPr lang="fr-FR" sz="2800" b="1" u="sng" dirty="0" smtClean="0">
                <a:solidFill>
                  <a:srgbClr val="00B050"/>
                </a:solidFill>
              </a:rPr>
              <a:t>vrac</a:t>
            </a:r>
            <a:r>
              <a:rPr lang="fr-FR" sz="2800" b="1" u="sng" dirty="0" smtClean="0">
                <a:solidFill>
                  <a:srgbClr val="00B050"/>
                </a:solidFill>
              </a:rPr>
              <a:t>:</a:t>
            </a:r>
          </a:p>
          <a:p>
            <a:pPr algn="just"/>
            <a:r>
              <a:rPr lang="fr-FR" sz="2800" dirty="0" smtClean="0"/>
              <a:t>• Obtenue à partir de l’eau potable ou purifiée.</a:t>
            </a:r>
          </a:p>
          <a:p>
            <a:pPr algn="just"/>
            <a:r>
              <a:rPr lang="fr-FR" sz="2800" dirty="0" smtClean="0"/>
              <a:t>• </a:t>
            </a:r>
            <a:r>
              <a:rPr lang="fr-FR" sz="2800" b="1" dirty="0" smtClean="0"/>
              <a:t>Distillation</a:t>
            </a:r>
            <a:r>
              <a:rPr lang="fr-FR" sz="2800" dirty="0" smtClean="0"/>
              <a:t> dans un appareil : surfaces en </a:t>
            </a:r>
            <a:r>
              <a:rPr lang="fr-FR" sz="2800" dirty="0" smtClean="0"/>
              <a:t>contact avec </a:t>
            </a:r>
            <a:r>
              <a:rPr lang="fr-FR" sz="2800" dirty="0" smtClean="0"/>
              <a:t>l’eau, en verre neutre, en quartz ou en </a:t>
            </a:r>
            <a:r>
              <a:rPr lang="fr-FR" sz="2800" dirty="0" smtClean="0"/>
              <a:t>un métal </a:t>
            </a:r>
            <a:r>
              <a:rPr lang="fr-FR" sz="2800" dirty="0" smtClean="0"/>
              <a:t>approprié (attention au primage</a:t>
            </a:r>
            <a:r>
              <a:rPr lang="fr-FR" sz="2800" dirty="0" smtClean="0"/>
              <a:t>).</a:t>
            </a:r>
          </a:p>
          <a:p>
            <a:pPr algn="just">
              <a:buFont typeface="Arial" pitchFamily="34" charset="0"/>
              <a:buChar char="•"/>
            </a:pPr>
            <a:r>
              <a:rPr lang="fr-FR" sz="2800" dirty="0" smtClean="0"/>
              <a:t> Rejet de la 1</a:t>
            </a:r>
            <a:r>
              <a:rPr lang="fr-FR" sz="2800" baseline="30000" dirty="0" smtClean="0"/>
              <a:t>ère</a:t>
            </a:r>
            <a:r>
              <a:rPr lang="fr-FR" sz="2800" dirty="0" smtClean="0"/>
              <a:t>  fraction </a:t>
            </a:r>
            <a:r>
              <a:rPr lang="fr-FR" sz="2800" dirty="0" smtClean="0"/>
              <a:t>du </a:t>
            </a:r>
            <a:r>
              <a:rPr lang="fr-FR" sz="2800" dirty="0" smtClean="0"/>
              <a:t>distillat après </a:t>
            </a:r>
            <a:r>
              <a:rPr lang="fr-FR" sz="2800" dirty="0" smtClean="0"/>
              <a:t>l</a:t>
            </a:r>
            <a:r>
              <a:rPr lang="fr-FR" sz="2800" dirty="0" smtClean="0"/>
              <a:t>a mise </a:t>
            </a:r>
            <a:r>
              <a:rPr lang="fr-FR" sz="2800" dirty="0" smtClean="0"/>
              <a:t>en </a:t>
            </a:r>
            <a:r>
              <a:rPr lang="fr-FR" sz="2800" dirty="0" smtClean="0"/>
              <a:t>marche.</a:t>
            </a:r>
            <a:endParaRPr lang="fr-F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500043"/>
            <a:ext cx="8501122" cy="4401205"/>
          </a:xfrm>
          <a:prstGeom prst="rect">
            <a:avLst/>
          </a:prstGeom>
        </p:spPr>
        <p:txBody>
          <a:bodyPr wrap="square">
            <a:spAutoFit/>
          </a:bodyPr>
          <a:lstStyle/>
          <a:p>
            <a:pPr>
              <a:buFont typeface="Wingdings" pitchFamily="2" charset="2"/>
              <a:buChar char="q"/>
            </a:pPr>
            <a:r>
              <a:rPr lang="fr-FR" sz="2800" b="1" u="sng" dirty="0" smtClean="0">
                <a:solidFill>
                  <a:srgbClr val="7030A0"/>
                </a:solidFill>
              </a:rPr>
              <a:t>Critères de qualité:</a:t>
            </a:r>
          </a:p>
          <a:p>
            <a:r>
              <a:rPr lang="fr-FR" sz="2800" dirty="0" smtClean="0"/>
              <a:t>Aspect : liquide limpide et incolore.</a:t>
            </a:r>
          </a:p>
          <a:p>
            <a:r>
              <a:rPr lang="fr-FR" sz="2800" b="1" dirty="0" smtClean="0"/>
              <a:t>Seuil d’alerte </a:t>
            </a:r>
            <a:r>
              <a:rPr lang="nb-NO" sz="2800" b="1" dirty="0" smtClean="0"/>
              <a:t>en </a:t>
            </a:r>
            <a:r>
              <a:rPr lang="nb-NO" sz="2800" b="1" dirty="0" smtClean="0"/>
              <a:t>GAT : 10 μorg/100 ml.</a:t>
            </a:r>
            <a:endParaRPr lang="fr-FR" sz="2800" b="1" dirty="0" smtClean="0"/>
          </a:p>
          <a:p>
            <a:r>
              <a:rPr lang="fr-FR" sz="2800" b="1" dirty="0" smtClean="0"/>
              <a:t>COT ≤ 0,5 mg/l</a:t>
            </a:r>
          </a:p>
          <a:p>
            <a:r>
              <a:rPr lang="fr-FR" sz="2800" b="1" dirty="0" smtClean="0"/>
              <a:t>Conductivité ≤ 1,1 </a:t>
            </a:r>
            <a:r>
              <a:rPr lang="el-GR" sz="2800" b="1" dirty="0" smtClean="0"/>
              <a:t>μ</a:t>
            </a:r>
            <a:r>
              <a:rPr lang="fr-FR" sz="2800" b="1" dirty="0" smtClean="0"/>
              <a:t>S・cm</a:t>
            </a:r>
            <a:r>
              <a:rPr lang="fr-FR" sz="2800" b="1" baseline="30000" dirty="0" smtClean="0"/>
              <a:t>–1</a:t>
            </a:r>
            <a:r>
              <a:rPr lang="fr-FR" sz="2800" b="1" dirty="0" smtClean="0"/>
              <a:t> à </a:t>
            </a:r>
            <a:r>
              <a:rPr lang="fr-FR" sz="2800" b="1" dirty="0" smtClean="0"/>
              <a:t>20°C</a:t>
            </a:r>
          </a:p>
          <a:p>
            <a:r>
              <a:rPr lang="fr-FR" sz="2800" b="1" dirty="0" smtClean="0"/>
              <a:t>Endotoxines ≤ 0,25  UI/ml</a:t>
            </a:r>
          </a:p>
          <a:p>
            <a:r>
              <a:rPr lang="fr-FR" sz="2800" dirty="0" smtClean="0"/>
              <a:t>Nitrate ≤  0,2 ppm</a:t>
            </a:r>
          </a:p>
          <a:p>
            <a:r>
              <a:rPr lang="fr-FR" sz="2800" dirty="0" smtClean="0"/>
              <a:t>Al ≤ 10 ppb</a:t>
            </a:r>
          </a:p>
          <a:p>
            <a:r>
              <a:rPr lang="fr-FR" sz="2800" dirty="0" smtClean="0"/>
              <a:t>Métaux lourds ≤  0,1ppm</a:t>
            </a:r>
          </a:p>
          <a:p>
            <a:endParaRPr lang="fr-FR" sz="2800"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500042"/>
            <a:ext cx="8429684" cy="3539430"/>
          </a:xfrm>
          <a:prstGeom prst="rect">
            <a:avLst/>
          </a:prstGeom>
          <a:noFill/>
        </p:spPr>
        <p:txBody>
          <a:bodyPr wrap="square" rtlCol="0">
            <a:spAutoFit/>
          </a:bodyPr>
          <a:lstStyle/>
          <a:p>
            <a:r>
              <a:rPr lang="fr-FR" sz="2800" b="1" u="sng" dirty="0" smtClean="0">
                <a:solidFill>
                  <a:srgbClr val="00B050"/>
                </a:solidFill>
              </a:rPr>
              <a:t>3.2.Eau </a:t>
            </a:r>
            <a:r>
              <a:rPr lang="fr-FR" sz="2800" b="1" u="sng" dirty="0" smtClean="0">
                <a:solidFill>
                  <a:srgbClr val="00B050"/>
                </a:solidFill>
              </a:rPr>
              <a:t>stérilisée </a:t>
            </a:r>
            <a:r>
              <a:rPr lang="fr-FR" sz="2800" b="1" u="sng" dirty="0" smtClean="0">
                <a:solidFill>
                  <a:srgbClr val="00B050"/>
                </a:solidFill>
              </a:rPr>
              <a:t>P.P.I:</a:t>
            </a:r>
            <a:endParaRPr lang="fr-FR" sz="2800" b="1" u="sng" dirty="0" smtClean="0">
              <a:solidFill>
                <a:srgbClr val="00B050"/>
              </a:solidFill>
            </a:endParaRPr>
          </a:p>
          <a:p>
            <a:r>
              <a:rPr lang="fr-FR" sz="2800" dirty="0" smtClean="0"/>
              <a:t>• E.P.P.I. en vrac :</a:t>
            </a:r>
          </a:p>
          <a:p>
            <a:pPr lvl="1">
              <a:buFont typeface="Courier New" pitchFamily="49" charset="0"/>
              <a:buChar char="o"/>
            </a:pPr>
            <a:r>
              <a:rPr lang="fr-FR" sz="2800" dirty="0" smtClean="0"/>
              <a:t>Répartition </a:t>
            </a:r>
            <a:r>
              <a:rPr lang="fr-FR" sz="2800" dirty="0" smtClean="0"/>
              <a:t>dans des récipients appropriés.</a:t>
            </a:r>
          </a:p>
          <a:p>
            <a:pPr lvl="1">
              <a:buFont typeface="Courier New" pitchFamily="49" charset="0"/>
              <a:buChar char="o"/>
            </a:pPr>
            <a:r>
              <a:rPr lang="fr-FR" sz="2800" dirty="0" smtClean="0"/>
              <a:t> </a:t>
            </a:r>
            <a:r>
              <a:rPr lang="fr-FR" sz="2800" dirty="0" smtClean="0"/>
              <a:t>Fermeture.</a:t>
            </a:r>
          </a:p>
          <a:p>
            <a:pPr lvl="1">
              <a:buFont typeface="Courier New" pitchFamily="49" charset="0"/>
              <a:buChar char="o"/>
            </a:pPr>
            <a:r>
              <a:rPr lang="fr-FR" sz="2800" dirty="0" smtClean="0"/>
              <a:t>Stérilisation </a:t>
            </a:r>
            <a:r>
              <a:rPr lang="fr-FR" sz="2800" dirty="0" smtClean="0"/>
              <a:t>par la chaleur.</a:t>
            </a:r>
          </a:p>
          <a:p>
            <a:r>
              <a:rPr lang="fr-FR" sz="2800" dirty="0" smtClean="0"/>
              <a:t>• Eau exempte de tout additif.</a:t>
            </a:r>
          </a:p>
          <a:p>
            <a:r>
              <a:rPr lang="fr-FR" sz="2800" dirty="0" smtClean="0"/>
              <a:t>• Récipients : ampoules, flacons de verre ou des </a:t>
            </a:r>
            <a:r>
              <a:rPr lang="fr-FR" sz="2800" dirty="0" smtClean="0"/>
              <a:t>poches en </a:t>
            </a:r>
            <a:r>
              <a:rPr lang="fr-FR" sz="2800" dirty="0" smtClean="0"/>
              <a:t>matière plastique</a:t>
            </a:r>
            <a:r>
              <a:rPr lang="fr-FR" sz="2800"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28604"/>
            <a:ext cx="8501122" cy="5632311"/>
          </a:xfrm>
          <a:prstGeom prst="rect">
            <a:avLst/>
          </a:prstGeom>
        </p:spPr>
        <p:txBody>
          <a:bodyPr wrap="square">
            <a:spAutoFit/>
          </a:bodyPr>
          <a:lstStyle/>
          <a:p>
            <a:pPr>
              <a:buFont typeface="Wingdings" pitchFamily="2" charset="2"/>
              <a:buChar char="q"/>
            </a:pPr>
            <a:r>
              <a:rPr lang="fr-FR" sz="2400" b="1" u="sng" dirty="0" smtClean="0">
                <a:solidFill>
                  <a:srgbClr val="7030A0"/>
                </a:solidFill>
              </a:rPr>
              <a:t> Essais:</a:t>
            </a:r>
            <a:endParaRPr lang="fr-FR" sz="2400" b="1" u="sng" dirty="0" smtClean="0">
              <a:solidFill>
                <a:srgbClr val="7030A0"/>
              </a:solidFill>
            </a:endParaRPr>
          </a:p>
          <a:p>
            <a:pPr>
              <a:buFont typeface="Arial" pitchFamily="34" charset="0"/>
              <a:buChar char="•"/>
            </a:pPr>
            <a:r>
              <a:rPr lang="fr-FR" sz="2400" b="1" dirty="0" smtClean="0"/>
              <a:t>COT</a:t>
            </a:r>
            <a:r>
              <a:rPr lang="fr-FR" sz="2400" dirty="0" smtClean="0"/>
              <a:t> ≤ 0,5 mg/l </a:t>
            </a:r>
            <a:r>
              <a:rPr lang="fr-FR" sz="2400" dirty="0" smtClean="0"/>
              <a:t>,</a:t>
            </a:r>
            <a:endParaRPr lang="fr-FR" sz="2400" dirty="0" smtClean="0"/>
          </a:p>
          <a:p>
            <a:pPr>
              <a:buFont typeface="Arial" pitchFamily="34" charset="0"/>
              <a:buChar char="•"/>
            </a:pPr>
            <a:r>
              <a:rPr lang="fr-FR" sz="2400" b="1" dirty="0" smtClean="0"/>
              <a:t>Conductivité: </a:t>
            </a:r>
            <a:endParaRPr lang="fr-FR" sz="2400" b="1" dirty="0" smtClean="0"/>
          </a:p>
          <a:p>
            <a:pPr lvl="1"/>
            <a:r>
              <a:rPr lang="fr-FR" sz="2400" dirty="0" smtClean="0"/>
              <a:t>≤ </a:t>
            </a:r>
            <a:r>
              <a:rPr lang="el-GR" sz="2400" dirty="0" smtClean="0"/>
              <a:t>25 μ</a:t>
            </a:r>
            <a:r>
              <a:rPr lang="fr-FR" sz="2400" dirty="0" smtClean="0"/>
              <a:t>S·cm</a:t>
            </a:r>
            <a:r>
              <a:rPr lang="fr-FR" sz="2400" baseline="30000" dirty="0" smtClean="0"/>
              <a:t>−1 </a:t>
            </a:r>
            <a:r>
              <a:rPr lang="fr-FR" sz="2400" dirty="0" smtClean="0"/>
              <a:t>(si V</a:t>
            </a:r>
            <a:r>
              <a:rPr lang="fr-FR" sz="2400" baseline="30000" dirty="0" smtClean="0"/>
              <a:t>3</a:t>
            </a:r>
            <a:r>
              <a:rPr lang="fr-FR" sz="2400" b="1" dirty="0" smtClean="0"/>
              <a:t>≤</a:t>
            </a:r>
            <a:r>
              <a:rPr lang="fr-FR" sz="2400" dirty="0" smtClean="0"/>
              <a:t> 10 ml)</a:t>
            </a:r>
          </a:p>
          <a:p>
            <a:pPr lvl="1"/>
            <a:r>
              <a:rPr lang="fr-FR" sz="2400" dirty="0" smtClean="0"/>
              <a:t>≤ 5 </a:t>
            </a:r>
            <a:r>
              <a:rPr lang="el-GR" sz="2400" dirty="0" smtClean="0"/>
              <a:t>μ</a:t>
            </a:r>
            <a:r>
              <a:rPr lang="fr-FR" sz="2400" dirty="0" err="1" smtClean="0"/>
              <a:t>S·cm</a:t>
            </a:r>
            <a:r>
              <a:rPr lang="fr-FR" sz="2400" dirty="0" smtClean="0"/>
              <a:t>− 1 (si V</a:t>
            </a:r>
            <a:r>
              <a:rPr lang="fr-FR" sz="2400" baseline="30000" dirty="0" smtClean="0"/>
              <a:t>3</a:t>
            </a:r>
            <a:r>
              <a:rPr lang="fr-FR" sz="2400" dirty="0" smtClean="0"/>
              <a:t> &gt; 10 ml)</a:t>
            </a:r>
          </a:p>
          <a:p>
            <a:pPr>
              <a:buFont typeface="Arial" pitchFamily="34" charset="0"/>
              <a:buChar char="•"/>
            </a:pPr>
            <a:r>
              <a:rPr lang="fr-FR" sz="2400" b="1" dirty="0" smtClean="0"/>
              <a:t>Acidité </a:t>
            </a:r>
            <a:r>
              <a:rPr lang="fr-FR" sz="2400" b="1" dirty="0" smtClean="0"/>
              <a:t>ou alcalinité, </a:t>
            </a:r>
            <a:endParaRPr lang="fr-FR" sz="2400" b="1" dirty="0" smtClean="0"/>
          </a:p>
          <a:p>
            <a:pPr>
              <a:buFont typeface="Arial" pitchFamily="34" charset="0"/>
              <a:buChar char="•"/>
            </a:pPr>
            <a:r>
              <a:rPr lang="fr-FR" sz="2400" b="1" dirty="0" smtClean="0"/>
              <a:t>Substances </a:t>
            </a:r>
            <a:r>
              <a:rPr lang="fr-FR" sz="2400" b="1" dirty="0" smtClean="0"/>
              <a:t>oxydables,  </a:t>
            </a:r>
            <a:endParaRPr lang="fr-FR" sz="2400" b="1" dirty="0" smtClean="0"/>
          </a:p>
          <a:p>
            <a:pPr>
              <a:buFont typeface="Arial" pitchFamily="34" charset="0"/>
              <a:buChar char="•"/>
            </a:pPr>
            <a:r>
              <a:rPr lang="fr-FR" sz="2400" b="1" dirty="0" smtClean="0"/>
              <a:t>NH</a:t>
            </a:r>
            <a:r>
              <a:rPr lang="fr-FR" sz="2400" b="1" baseline="-25000" dirty="0" smtClean="0"/>
              <a:t>4</a:t>
            </a:r>
            <a:r>
              <a:rPr lang="fr-FR" sz="2400" b="1" baseline="30000" dirty="0" smtClean="0"/>
              <a:t>+</a:t>
            </a:r>
            <a:r>
              <a:rPr lang="fr-FR" sz="2400" b="1" dirty="0" smtClean="0"/>
              <a:t>, SO</a:t>
            </a:r>
            <a:r>
              <a:rPr lang="fr-FR" sz="2400" b="1" baseline="-25000" dirty="0" smtClean="0"/>
              <a:t>4</a:t>
            </a:r>
            <a:r>
              <a:rPr lang="fr-FR" sz="2400" b="1" baseline="30000" dirty="0" smtClean="0"/>
              <a:t>-2</a:t>
            </a:r>
            <a:r>
              <a:rPr lang="fr-FR" sz="2400" b="1" dirty="0" smtClean="0"/>
              <a:t>, Cl</a:t>
            </a:r>
            <a:r>
              <a:rPr lang="fr-FR" sz="2400" b="1" baseline="30000" dirty="0" smtClean="0"/>
              <a:t>-</a:t>
            </a:r>
            <a:r>
              <a:rPr lang="fr-FR" sz="2400" b="1" dirty="0" smtClean="0"/>
              <a:t>, Ca</a:t>
            </a:r>
            <a:r>
              <a:rPr lang="fr-FR" sz="2400" b="1" baseline="30000" dirty="0" smtClean="0"/>
              <a:t>+2</a:t>
            </a:r>
            <a:r>
              <a:rPr lang="fr-FR" sz="2400" b="1" dirty="0" smtClean="0"/>
              <a:t>, </a:t>
            </a:r>
            <a:r>
              <a:rPr lang="fr-FR" sz="2400" b="1" dirty="0" smtClean="0"/>
              <a:t>Mg</a:t>
            </a:r>
            <a:r>
              <a:rPr lang="fr-FR" sz="2400" b="1" baseline="30000" dirty="0" smtClean="0"/>
              <a:t>+2</a:t>
            </a:r>
            <a:r>
              <a:rPr lang="fr-FR" sz="2400" b="1" dirty="0" smtClean="0"/>
              <a:t>,Al, NO</a:t>
            </a:r>
            <a:r>
              <a:rPr lang="fr-FR" sz="2400" b="1" baseline="-25000" dirty="0" smtClean="0"/>
              <a:t>3</a:t>
            </a:r>
            <a:r>
              <a:rPr lang="fr-FR" sz="2400" b="1" baseline="30000" dirty="0" smtClean="0"/>
              <a:t>-</a:t>
            </a:r>
            <a:endParaRPr lang="fr-FR" sz="2400" b="1" baseline="30000" dirty="0" smtClean="0"/>
          </a:p>
          <a:p>
            <a:pPr>
              <a:buFont typeface="Arial" pitchFamily="34" charset="0"/>
              <a:buChar char="•"/>
            </a:pPr>
            <a:r>
              <a:rPr lang="fr-FR" sz="2400" b="1" dirty="0" smtClean="0"/>
              <a:t>Métaux </a:t>
            </a:r>
            <a:r>
              <a:rPr lang="fr-FR" sz="2400" b="1" dirty="0" smtClean="0"/>
              <a:t>lourds ≤ 0,1 ppm</a:t>
            </a:r>
            <a:r>
              <a:rPr lang="fr-FR" sz="2400" dirty="0" smtClean="0"/>
              <a:t>,</a:t>
            </a:r>
          </a:p>
          <a:p>
            <a:pPr>
              <a:buFont typeface="Arial" pitchFamily="34" charset="0"/>
              <a:buChar char="•"/>
            </a:pPr>
            <a:r>
              <a:rPr lang="fr-FR" sz="2400" b="1" dirty="0" smtClean="0"/>
              <a:t>Résidus à l’évaporation </a:t>
            </a:r>
            <a:r>
              <a:rPr lang="fr-FR" sz="2400" b="1" dirty="0" smtClean="0"/>
              <a:t>:</a:t>
            </a:r>
          </a:p>
          <a:p>
            <a:r>
              <a:rPr lang="fr-FR" sz="2400" dirty="0" smtClean="0"/>
              <a:t> </a:t>
            </a:r>
            <a:r>
              <a:rPr lang="fr-FR" sz="2400" dirty="0" smtClean="0"/>
              <a:t>&lt; 4 mg (0.004%) (V</a:t>
            </a:r>
            <a:r>
              <a:rPr lang="fr-FR" sz="2400" baseline="30000" dirty="0" smtClean="0"/>
              <a:t>3</a:t>
            </a:r>
            <a:r>
              <a:rPr lang="fr-FR" sz="2400" dirty="0" smtClean="0"/>
              <a:t>≤ 10 ml) ou &lt; 3 </a:t>
            </a:r>
            <a:r>
              <a:rPr lang="fr-FR" sz="2400" dirty="0" smtClean="0"/>
              <a:t>mg (0.003</a:t>
            </a:r>
            <a:r>
              <a:rPr lang="fr-FR" sz="2400" dirty="0" smtClean="0"/>
              <a:t>%) (&gt; 10 ml) sur min. 100 ml</a:t>
            </a:r>
          </a:p>
          <a:p>
            <a:pPr>
              <a:buFont typeface="Arial" pitchFamily="34" charset="0"/>
              <a:buChar char="•"/>
            </a:pPr>
            <a:r>
              <a:rPr lang="fr-FR" sz="2400" b="1" dirty="0" smtClean="0"/>
              <a:t>Endotoxines bactériennes </a:t>
            </a:r>
            <a:r>
              <a:rPr lang="fr-FR" sz="2400" b="1" dirty="0" smtClean="0"/>
              <a:t>: </a:t>
            </a:r>
            <a:r>
              <a:rPr lang="fr-FR" sz="2400" dirty="0" smtClean="0"/>
              <a:t>≤ </a:t>
            </a:r>
            <a:r>
              <a:rPr lang="fr-FR" sz="2400" dirty="0" smtClean="0"/>
              <a:t>0,25 U/ml</a:t>
            </a:r>
          </a:p>
          <a:p>
            <a:pPr>
              <a:buFont typeface="Arial" pitchFamily="34" charset="0"/>
              <a:buChar char="•"/>
            </a:pPr>
            <a:r>
              <a:rPr lang="fr-FR" sz="2400" b="1" dirty="0" smtClean="0"/>
              <a:t>Essai de contamination particulaire </a:t>
            </a:r>
          </a:p>
          <a:p>
            <a:pPr>
              <a:buFont typeface="Arial" pitchFamily="34" charset="0"/>
              <a:buChar char="•"/>
            </a:pPr>
            <a:r>
              <a:rPr lang="fr-FR" sz="2400" b="1" dirty="0" smtClean="0"/>
              <a:t>Stérilité : satisfait à l'essai de stérilité.</a:t>
            </a:r>
            <a:endParaRPr lang="fr-FR"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57158" y="1428736"/>
            <a:ext cx="8547656" cy="5005810"/>
          </a:xfrm>
          <a:prstGeom prst="rect">
            <a:avLst/>
          </a:prstGeom>
          <a:noFill/>
          <a:ln w="9525">
            <a:noFill/>
            <a:miter lim="800000"/>
            <a:headEnd/>
            <a:tailEnd/>
          </a:ln>
          <a:effectLst/>
        </p:spPr>
      </p:pic>
      <p:sp>
        <p:nvSpPr>
          <p:cNvPr id="3" name="ZoneTexte 2"/>
          <p:cNvSpPr txBox="1"/>
          <p:nvPr/>
        </p:nvSpPr>
        <p:spPr>
          <a:xfrm>
            <a:off x="500034" y="571480"/>
            <a:ext cx="6858048" cy="461665"/>
          </a:xfrm>
          <a:prstGeom prst="rect">
            <a:avLst/>
          </a:prstGeom>
          <a:noFill/>
        </p:spPr>
        <p:txBody>
          <a:bodyPr wrap="square" rtlCol="0">
            <a:spAutoFit/>
          </a:bodyPr>
          <a:lstStyle/>
          <a:p>
            <a:r>
              <a:rPr lang="fr-FR" sz="2400" b="1" u="sng" dirty="0" smtClean="0">
                <a:solidFill>
                  <a:schemeClr val="accent2">
                    <a:lumMod val="60000"/>
                    <a:lumOff val="40000"/>
                  </a:schemeClr>
                </a:solidFill>
              </a:rPr>
              <a:t>Comparaison des différentes qualités d’eau</a:t>
            </a:r>
            <a:endParaRPr lang="fr-FR" sz="2400" b="1" u="sng"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285992"/>
            <a:ext cx="8501122" cy="1754326"/>
          </a:xfrm>
          <a:prstGeom prst="rect">
            <a:avLst/>
          </a:prstGeom>
          <a:noFill/>
        </p:spPr>
        <p:txBody>
          <a:bodyPr wrap="square" rtlCol="0">
            <a:spAutoFit/>
          </a:bodyPr>
          <a:lstStyle/>
          <a:p>
            <a:pPr algn="ctr"/>
            <a:r>
              <a:rPr lang="fr-FR" sz="5400" b="1" dirty="0" smtClean="0">
                <a:solidFill>
                  <a:srgbClr val="FF0000"/>
                </a:solidFill>
              </a:rPr>
              <a:t>MERCI DE VOTRE ATTENION</a:t>
            </a:r>
            <a:endParaRPr lang="fr-FR" sz="54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500042"/>
            <a:ext cx="8501122" cy="5693866"/>
          </a:xfrm>
          <a:prstGeom prst="rect">
            <a:avLst/>
          </a:prstGeom>
          <a:noFill/>
        </p:spPr>
        <p:txBody>
          <a:bodyPr wrap="square" rtlCol="0">
            <a:spAutoFit/>
          </a:bodyPr>
          <a:lstStyle/>
          <a:p>
            <a:pPr>
              <a:buFont typeface="Arial" pitchFamily="34" charset="0"/>
              <a:buChar char="•"/>
            </a:pPr>
            <a:r>
              <a:rPr lang="fr-FR" sz="2800" b="1" dirty="0" smtClean="0"/>
              <a:t>Les  principaux contaminants de l’eau </a:t>
            </a:r>
            <a:r>
              <a:rPr lang="fr-FR" sz="2800" b="1" dirty="0" smtClean="0"/>
              <a:t>à l’état brut</a:t>
            </a:r>
            <a:r>
              <a:rPr lang="fr-FR" sz="2800" b="1" dirty="0" smtClean="0"/>
              <a:t> </a:t>
            </a:r>
            <a:r>
              <a:rPr lang="fr-FR" sz="2800" b="1" dirty="0" smtClean="0"/>
              <a:t> </a:t>
            </a:r>
            <a:r>
              <a:rPr lang="fr-FR" sz="2800" dirty="0" smtClean="0"/>
              <a:t>:</a:t>
            </a:r>
          </a:p>
          <a:p>
            <a:r>
              <a:rPr lang="fr-FR" sz="2800" dirty="0" smtClean="0"/>
              <a:t> </a:t>
            </a:r>
          </a:p>
          <a:p>
            <a:r>
              <a:rPr lang="fr-FR" sz="2800" dirty="0" smtClean="0"/>
              <a:t>▪ Les particules en </a:t>
            </a:r>
            <a:r>
              <a:rPr lang="fr-FR" sz="2800" dirty="0" smtClean="0"/>
              <a:t>suspension.</a:t>
            </a:r>
            <a:endParaRPr lang="fr-FR" sz="2800" dirty="0" smtClean="0"/>
          </a:p>
          <a:p>
            <a:r>
              <a:rPr lang="fr-FR" sz="2800" dirty="0" smtClean="0"/>
              <a:t>▪ Les inorganiques dissous : qui sont responsables de la dureté de l’eau. </a:t>
            </a:r>
          </a:p>
          <a:p>
            <a:r>
              <a:rPr lang="fr-FR" sz="2800" dirty="0" smtClean="0"/>
              <a:t>Ils proviennent de sels minéraux.</a:t>
            </a:r>
            <a:endParaRPr lang="fr-FR" sz="2800" dirty="0" smtClean="0"/>
          </a:p>
          <a:p>
            <a:r>
              <a:rPr lang="fr-FR" sz="2800" dirty="0" smtClean="0"/>
              <a:t>▪ Les organiques dissous </a:t>
            </a:r>
            <a:r>
              <a:rPr lang="fr-FR" sz="2800" dirty="0" smtClean="0"/>
              <a:t>: sont </a:t>
            </a:r>
            <a:r>
              <a:rPr lang="fr-FR" sz="2800" dirty="0" smtClean="0"/>
              <a:t>des impuretés qui résultent des déchets industriels et domestiques </a:t>
            </a:r>
            <a:r>
              <a:rPr lang="fr-FR" sz="2800" dirty="0" smtClean="0"/>
              <a:t>, </a:t>
            </a:r>
            <a:r>
              <a:rPr lang="fr-FR" sz="2800" dirty="0" smtClean="0"/>
              <a:t>des pesticides et herbicides, et de la dégradation des </a:t>
            </a:r>
            <a:r>
              <a:rPr lang="fr-FR" sz="2800" dirty="0" smtClean="0"/>
              <a:t>végétaux</a:t>
            </a:r>
            <a:endParaRPr lang="fr-FR" sz="2800" dirty="0" smtClean="0"/>
          </a:p>
          <a:p>
            <a:r>
              <a:rPr lang="fr-FR" sz="2800" dirty="0" smtClean="0"/>
              <a:t>▪ Les microorganismes : les eaux de surface contiennent de nombreux microorganismes : </a:t>
            </a:r>
            <a:r>
              <a:rPr lang="fr-FR" sz="2800" dirty="0" smtClean="0"/>
              <a:t>amibes, bactéries, </a:t>
            </a:r>
            <a:r>
              <a:rPr lang="fr-FR" sz="2800" dirty="0" smtClean="0"/>
              <a:t>algues. </a:t>
            </a:r>
          </a:p>
          <a:p>
            <a:r>
              <a:rPr lang="fr-FR" sz="2800" dirty="0" smtClean="0"/>
              <a:t>▪ Les gaz dissous </a:t>
            </a:r>
            <a:r>
              <a:rPr lang="fr-FR" sz="2800" dirty="0" smtClean="0"/>
              <a:t>O</a:t>
            </a:r>
            <a:r>
              <a:rPr lang="fr-FR" sz="2800" baseline="-25000" dirty="0" smtClean="0"/>
              <a:t>2</a:t>
            </a:r>
            <a:r>
              <a:rPr lang="fr-FR" sz="2800" dirty="0" smtClean="0"/>
              <a:t>, CO</a:t>
            </a:r>
            <a:r>
              <a:rPr lang="fr-FR" sz="2800" baseline="-25000" dirty="0" smtClean="0"/>
              <a:t>2</a:t>
            </a:r>
            <a:r>
              <a:rPr lang="fr-FR" sz="2800" dirty="0" smtClean="0"/>
              <a:t> </a:t>
            </a:r>
            <a:r>
              <a:rPr lang="fr-FR" sz="2800" dirty="0" smtClean="0"/>
              <a:t>en plus de NH</a:t>
            </a:r>
            <a:r>
              <a:rPr lang="fr-FR" sz="2800" baseline="-25000" dirty="0" smtClean="0"/>
              <a:t> 3</a:t>
            </a:r>
            <a:r>
              <a:rPr lang="fr-FR" sz="2800" dirty="0" smtClean="0"/>
              <a:t>.</a:t>
            </a:r>
          </a:p>
          <a:p>
            <a:endParaRPr lang="fr-FR"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285992"/>
            <a:ext cx="8572560" cy="1446550"/>
          </a:xfrm>
          <a:prstGeom prst="rect">
            <a:avLst/>
          </a:prstGeom>
        </p:spPr>
        <p:txBody>
          <a:bodyPr wrap="square">
            <a:spAutoFit/>
          </a:bodyPr>
          <a:lstStyle/>
          <a:p>
            <a:pPr algn="ctr"/>
            <a:r>
              <a:rPr lang="fr-FR" sz="4400" b="1" dirty="0" smtClean="0">
                <a:solidFill>
                  <a:srgbClr val="FF0000"/>
                </a:solidFill>
              </a:rPr>
              <a:t>I- MÉTHODES DE TRAITEMENT DE L’EAU</a:t>
            </a:r>
            <a:endParaRPr lang="fr-FR" sz="44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572560" cy="5693866"/>
          </a:xfrm>
          <a:prstGeom prst="rect">
            <a:avLst/>
          </a:prstGeom>
        </p:spPr>
        <p:txBody>
          <a:bodyPr wrap="square">
            <a:spAutoFit/>
          </a:bodyPr>
          <a:lstStyle/>
          <a:p>
            <a:pPr marL="800100" lvl="1" indent="-342900" algn="ctr">
              <a:buFont typeface="+mj-lt"/>
              <a:buAutoNum type="arabicPeriod"/>
            </a:pPr>
            <a:r>
              <a:rPr lang="fr-FR" sz="2800" b="1" u="sng" dirty="0" smtClean="0">
                <a:solidFill>
                  <a:srgbClr val="0070C0"/>
                </a:solidFill>
              </a:rPr>
              <a:t>ADOUCISSEMENT:</a:t>
            </a:r>
          </a:p>
          <a:p>
            <a:pPr marL="342900" indent="-342900"/>
            <a:r>
              <a:rPr lang="fr-FR" sz="2800" b="1" u="sng" dirty="0" smtClean="0">
                <a:solidFill>
                  <a:srgbClr val="00B050"/>
                </a:solidFill>
              </a:rPr>
              <a:t>1.1. Définition :</a:t>
            </a:r>
          </a:p>
          <a:p>
            <a:pPr marL="342900" indent="-342900"/>
            <a:endParaRPr lang="fr-FR" sz="2800" b="1" u="sng" dirty="0" smtClean="0">
              <a:solidFill>
                <a:srgbClr val="0070C0"/>
              </a:solidFill>
            </a:endParaRPr>
          </a:p>
          <a:p>
            <a:pPr>
              <a:buFont typeface="Arial" pitchFamily="34" charset="0"/>
              <a:buChar char="•"/>
            </a:pPr>
            <a:r>
              <a:rPr lang="fr-FR" sz="2800" dirty="0" smtClean="0"/>
              <a:t> Traitement </a:t>
            </a:r>
            <a:r>
              <a:rPr lang="fr-FR" sz="2800" dirty="0"/>
              <a:t>physico-chimique </a:t>
            </a:r>
            <a:r>
              <a:rPr lang="fr-FR" sz="2800" dirty="0" smtClean="0"/>
              <a:t>dont l’objectif </a:t>
            </a:r>
            <a:r>
              <a:rPr lang="fr-FR" sz="2800" dirty="0"/>
              <a:t>est de limiter l’entartrage des canalisations et </a:t>
            </a:r>
            <a:r>
              <a:rPr lang="fr-FR" sz="2800" dirty="0" smtClean="0"/>
              <a:t>des équipements </a:t>
            </a:r>
            <a:r>
              <a:rPr lang="fr-FR" sz="2800" dirty="0"/>
              <a:t>de distribution de l’eau (dépôt de </a:t>
            </a:r>
            <a:r>
              <a:rPr lang="fr-FR" sz="2800" dirty="0" smtClean="0"/>
              <a:t>CaCO</a:t>
            </a:r>
            <a:r>
              <a:rPr lang="fr-FR" sz="2800" baseline="-25000" dirty="0" smtClean="0"/>
              <a:t>3</a:t>
            </a:r>
            <a:r>
              <a:rPr lang="fr-FR" sz="2800" dirty="0" smtClean="0"/>
              <a:t>,MgCO</a:t>
            </a:r>
            <a:r>
              <a:rPr lang="fr-FR" sz="2800" baseline="-25000" dirty="0" smtClean="0"/>
              <a:t>3</a:t>
            </a:r>
            <a:r>
              <a:rPr lang="fr-FR" sz="2800" dirty="0" smtClean="0"/>
              <a:t>)</a:t>
            </a:r>
            <a:endParaRPr lang="fr-FR" sz="2800" dirty="0"/>
          </a:p>
          <a:p>
            <a:pPr>
              <a:buFont typeface="Arial" pitchFamily="34" charset="0"/>
              <a:buChar char="•"/>
            </a:pPr>
            <a:r>
              <a:rPr lang="fr-FR" sz="2800" dirty="0" smtClean="0"/>
              <a:t> Constitue </a:t>
            </a:r>
            <a:r>
              <a:rPr lang="fr-FR" sz="2800" dirty="0"/>
              <a:t>le plus souvent </a:t>
            </a:r>
            <a:r>
              <a:rPr lang="fr-FR" sz="2800" dirty="0" smtClean="0"/>
              <a:t>un prétraitement </a:t>
            </a:r>
            <a:r>
              <a:rPr lang="fr-FR" sz="2800" dirty="0"/>
              <a:t>dans la filière des traitements nécessaires </a:t>
            </a:r>
            <a:r>
              <a:rPr lang="fr-FR" sz="2800" dirty="0" smtClean="0"/>
              <a:t>à l’obtention </a:t>
            </a:r>
            <a:r>
              <a:rPr lang="fr-FR" sz="2800" dirty="0"/>
              <a:t>d’eau purifiée, </a:t>
            </a:r>
            <a:r>
              <a:rPr lang="fr-FR" sz="2800" dirty="0" smtClean="0"/>
              <a:t>d’eau déminéralisée</a:t>
            </a:r>
            <a:r>
              <a:rPr lang="fr-FR" sz="2800" dirty="0"/>
              <a:t>, d’eau </a:t>
            </a:r>
            <a:r>
              <a:rPr lang="fr-FR" sz="2800" dirty="0" smtClean="0"/>
              <a:t>pour dilution </a:t>
            </a:r>
            <a:r>
              <a:rPr lang="fr-FR" sz="2800" dirty="0"/>
              <a:t>des solutions concentrées de dialyse </a:t>
            </a:r>
            <a:r>
              <a:rPr lang="fr-FR" sz="2800" dirty="0" smtClean="0"/>
              <a:t>rénale. </a:t>
            </a:r>
          </a:p>
          <a:p>
            <a:pPr>
              <a:buFont typeface="Arial" pitchFamily="34" charset="0"/>
              <a:buChar char="•"/>
            </a:pPr>
            <a:r>
              <a:rPr lang="fr-FR" sz="2800" dirty="0" smtClean="0"/>
              <a:t> Les </a:t>
            </a:r>
            <a:r>
              <a:rPr lang="fr-FR" sz="2800" dirty="0"/>
              <a:t>ions de </a:t>
            </a:r>
            <a:r>
              <a:rPr lang="fr-FR" sz="2800" dirty="0" smtClean="0"/>
              <a:t>Na</a:t>
            </a:r>
            <a:r>
              <a:rPr lang="fr-FR" sz="2800" baseline="30000" dirty="0" smtClean="0"/>
              <a:t>+</a:t>
            </a:r>
            <a:r>
              <a:rPr lang="fr-FR" sz="2800" dirty="0" smtClean="0"/>
              <a:t> </a:t>
            </a:r>
            <a:r>
              <a:rPr lang="fr-FR" sz="2800" dirty="0"/>
              <a:t>remplacent les </a:t>
            </a:r>
            <a:r>
              <a:rPr lang="fr-FR" sz="2800" dirty="0" smtClean="0"/>
              <a:t>ions Ca</a:t>
            </a:r>
            <a:r>
              <a:rPr lang="fr-FR" sz="2800" baseline="30000" dirty="0" smtClean="0"/>
              <a:t>+2</a:t>
            </a:r>
            <a:r>
              <a:rPr lang="fr-FR" sz="2800" dirty="0" smtClean="0"/>
              <a:t> et Mg</a:t>
            </a:r>
            <a:r>
              <a:rPr lang="fr-FR" sz="2800" baseline="30000" dirty="0" smtClean="0"/>
              <a:t>+2</a:t>
            </a:r>
            <a:r>
              <a:rPr lang="fr-FR" sz="2800" dirty="0" smtClean="0"/>
              <a:t>. </a:t>
            </a:r>
          </a:p>
          <a:p>
            <a:pPr>
              <a:buFont typeface="Arial" pitchFamily="34" charset="0"/>
              <a:buChar char="•"/>
            </a:pPr>
            <a:r>
              <a:rPr lang="fr-FR" sz="2800" dirty="0" smtClean="0"/>
              <a:t> La </a:t>
            </a:r>
            <a:r>
              <a:rPr lang="fr-FR" sz="2800" dirty="0"/>
              <a:t>conductivité </a:t>
            </a:r>
            <a:r>
              <a:rPr lang="fr-FR" sz="2800" dirty="0" smtClean="0"/>
              <a:t>n’est donc </a:t>
            </a:r>
            <a:r>
              <a:rPr lang="fr-FR" sz="2800" dirty="0"/>
              <a:t>pas ou peu modifiée par rapport à la conductivité de </a:t>
            </a:r>
            <a:r>
              <a:rPr lang="fr-FR" sz="2800" dirty="0" smtClean="0"/>
              <a:t>l’eau initiale .</a:t>
            </a:r>
            <a:endParaRPr lang="fr-FR" sz="2800" b="1" u="sng"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889844"/>
            <a:ext cx="5429288" cy="3970318"/>
          </a:xfrm>
          <a:prstGeom prst="rect">
            <a:avLst/>
          </a:prstGeom>
        </p:spPr>
        <p:txBody>
          <a:bodyPr wrap="square">
            <a:spAutoFit/>
          </a:bodyPr>
          <a:lstStyle/>
          <a:p>
            <a:r>
              <a:rPr lang="fr-FR" sz="2800" b="1" u="sng" dirty="0" smtClean="0">
                <a:solidFill>
                  <a:srgbClr val="00B050"/>
                </a:solidFill>
              </a:rPr>
              <a:t>1.2. Principe</a:t>
            </a:r>
            <a:r>
              <a:rPr lang="fr-FR" sz="2800" b="1" u="sng" dirty="0" smtClean="0">
                <a:solidFill>
                  <a:srgbClr val="00B050"/>
                </a:solidFill>
              </a:rPr>
              <a:t>:</a:t>
            </a:r>
          </a:p>
          <a:p>
            <a:r>
              <a:rPr lang="fr-FR" sz="2800" dirty="0" smtClean="0"/>
              <a:t>L'eau dure passe sur un lit de résine cationique, préalablement chargée de sodium (Na), qui échange les ions calcium (Ca</a:t>
            </a:r>
            <a:r>
              <a:rPr lang="fr-FR" sz="2800" baseline="30000" dirty="0" smtClean="0"/>
              <a:t>++</a:t>
            </a:r>
            <a:r>
              <a:rPr lang="fr-FR" sz="2800" dirty="0" smtClean="0"/>
              <a:t>) et magnésium (Mg</a:t>
            </a:r>
            <a:r>
              <a:rPr lang="fr-FR" sz="2800" baseline="30000" dirty="0" smtClean="0"/>
              <a:t>++</a:t>
            </a:r>
            <a:r>
              <a:rPr lang="fr-FR" sz="2800" dirty="0" smtClean="0"/>
              <a:t>), responsables de la dureté de l'eau, contre des ions sodium (Na+) : 2 R-Na + Ca </a:t>
            </a:r>
            <a:r>
              <a:rPr lang="fr-FR" sz="2800" baseline="30000" dirty="0" smtClean="0"/>
              <a:t>++</a:t>
            </a:r>
            <a:r>
              <a:rPr lang="fr-FR" sz="2800" dirty="0" smtClean="0"/>
              <a:t> </a:t>
            </a:r>
            <a:r>
              <a:rPr lang="fr-FR" sz="2800" dirty="0" smtClean="0"/>
              <a:t>→ R2-Ca </a:t>
            </a:r>
            <a:r>
              <a:rPr lang="fr-FR" sz="2800" dirty="0" smtClean="0"/>
              <a:t>+ 2 Na</a:t>
            </a:r>
            <a:r>
              <a:rPr lang="fr-FR" sz="2800" baseline="30000" dirty="0" smtClean="0"/>
              <a:t>+</a:t>
            </a:r>
          </a:p>
          <a:p>
            <a:endParaRPr lang="fr-FR" sz="2800" dirty="0"/>
          </a:p>
        </p:txBody>
      </p:sp>
      <p:pic>
        <p:nvPicPr>
          <p:cNvPr id="2050" name="Picture 2"/>
          <p:cNvPicPr>
            <a:picLocks noChangeAspect="1" noChangeArrowheads="1"/>
          </p:cNvPicPr>
          <p:nvPr/>
        </p:nvPicPr>
        <p:blipFill>
          <a:blip r:embed="rId2"/>
          <a:srcRect/>
          <a:stretch>
            <a:fillRect/>
          </a:stretch>
        </p:blipFill>
        <p:spPr bwMode="auto">
          <a:xfrm>
            <a:off x="5869880" y="1142984"/>
            <a:ext cx="3274120" cy="321471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429256" y="4429132"/>
            <a:ext cx="2862268" cy="2000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28604"/>
            <a:ext cx="8501122" cy="5693866"/>
          </a:xfrm>
          <a:prstGeom prst="rect">
            <a:avLst/>
          </a:prstGeom>
        </p:spPr>
        <p:txBody>
          <a:bodyPr wrap="square">
            <a:spAutoFit/>
          </a:bodyPr>
          <a:lstStyle/>
          <a:p>
            <a:pPr algn="just">
              <a:buFont typeface="Arial" pitchFamily="34" charset="0"/>
              <a:buChar char="•"/>
            </a:pPr>
            <a:r>
              <a:rPr lang="fr-FR" sz="2600" dirty="0" smtClean="0"/>
              <a:t> La saturation de </a:t>
            </a:r>
            <a:r>
              <a:rPr lang="fr-FR" sz="2600" dirty="0" smtClean="0"/>
              <a:t>la résine </a:t>
            </a:r>
            <a:r>
              <a:rPr lang="fr-FR" sz="2600" dirty="0" smtClean="0"/>
              <a:t>impose la </a:t>
            </a:r>
            <a:r>
              <a:rPr lang="fr-FR" sz="2600" dirty="0" smtClean="0"/>
              <a:t>régénération de celle-ci </a:t>
            </a:r>
            <a:r>
              <a:rPr lang="fr-FR" sz="2600" dirty="0" smtClean="0"/>
              <a:t>qui se </a:t>
            </a:r>
            <a:r>
              <a:rPr lang="fr-FR" sz="2600" dirty="0" smtClean="0"/>
              <a:t>déclenche et se déroule automatiquement selon un processus d'échange ionique à rebours:</a:t>
            </a:r>
          </a:p>
          <a:p>
            <a:pPr algn="just"/>
            <a:r>
              <a:rPr lang="pt-BR" sz="2600" dirty="0" smtClean="0"/>
              <a:t>R2-Ca + 2 Na</a:t>
            </a:r>
            <a:r>
              <a:rPr lang="pt-BR" sz="2600" baseline="30000" dirty="0" smtClean="0"/>
              <a:t>+</a:t>
            </a:r>
            <a:r>
              <a:rPr lang="pt-BR" sz="2600" dirty="0" smtClean="0"/>
              <a:t> → 2 R-Na + Ca</a:t>
            </a:r>
            <a:r>
              <a:rPr lang="pt-BR" sz="2600" baseline="30000" dirty="0" smtClean="0"/>
              <a:t> ++</a:t>
            </a:r>
          </a:p>
          <a:p>
            <a:pPr algn="just">
              <a:buFont typeface="Arial" pitchFamily="34" charset="0"/>
              <a:buChar char="•"/>
            </a:pPr>
            <a:r>
              <a:rPr lang="fr-FR" sz="2600" dirty="0" smtClean="0"/>
              <a:t> Elle s'effectue </a:t>
            </a:r>
            <a:r>
              <a:rPr lang="fr-FR" sz="2600" dirty="0" smtClean="0"/>
              <a:t>avec des pastilles de  NaCl.</a:t>
            </a:r>
          </a:p>
          <a:p>
            <a:pPr algn="just">
              <a:buFont typeface="Arial" pitchFamily="34" charset="0"/>
              <a:buChar char="•"/>
            </a:pPr>
            <a:r>
              <a:rPr lang="fr-FR" sz="2600" dirty="0" smtClean="0"/>
              <a:t> Les </a:t>
            </a:r>
            <a:r>
              <a:rPr lang="fr-FR" sz="2600" dirty="0" smtClean="0"/>
              <a:t>ions Na+ se fixent à nouveau sur la résine tandis que les ions Ca++ et Mg++ sont </a:t>
            </a:r>
            <a:r>
              <a:rPr lang="fr-FR" sz="2600" b="1" dirty="0" smtClean="0"/>
              <a:t>évacués à l'égout sous forme de CaCl</a:t>
            </a:r>
            <a:r>
              <a:rPr lang="fr-FR" sz="2600" b="1" baseline="-25000" dirty="0" smtClean="0"/>
              <a:t>2</a:t>
            </a:r>
            <a:r>
              <a:rPr lang="fr-FR" sz="2600" b="1" dirty="0" smtClean="0"/>
              <a:t> et de MgCl</a:t>
            </a:r>
            <a:r>
              <a:rPr lang="fr-FR" sz="2600" b="1" baseline="-25000" dirty="0" smtClean="0"/>
              <a:t>2</a:t>
            </a:r>
            <a:r>
              <a:rPr lang="fr-FR" sz="2600" b="1" dirty="0" smtClean="0"/>
              <a:t>.</a:t>
            </a:r>
          </a:p>
          <a:p>
            <a:pPr algn="just">
              <a:buFont typeface="Arial" pitchFamily="34" charset="0"/>
              <a:buChar char="•"/>
            </a:pPr>
            <a:endParaRPr lang="fr-FR" sz="2600" b="1" dirty="0" smtClean="0"/>
          </a:p>
          <a:p>
            <a:pPr algn="just"/>
            <a:r>
              <a:rPr lang="fr-FR" sz="2600" b="1" u="sng" dirty="0" smtClean="0">
                <a:solidFill>
                  <a:srgbClr val="00B050"/>
                </a:solidFill>
              </a:rPr>
              <a:t>Remarques:</a:t>
            </a:r>
            <a:endParaRPr lang="fr-FR" sz="2600" b="1" u="sng" dirty="0">
              <a:solidFill>
                <a:srgbClr val="00B050"/>
              </a:solidFill>
            </a:endParaRPr>
          </a:p>
          <a:p>
            <a:pPr algn="just">
              <a:buFont typeface="Arial" pitchFamily="34" charset="0"/>
              <a:buChar char="•"/>
            </a:pPr>
            <a:r>
              <a:rPr lang="fr-FR" sz="2600" dirty="0" smtClean="0"/>
              <a:t> Les </a:t>
            </a:r>
            <a:r>
              <a:rPr lang="fr-FR" sz="2600" dirty="0"/>
              <a:t>résines constituent un support favorable à la prolifération</a:t>
            </a:r>
          </a:p>
          <a:p>
            <a:pPr algn="just"/>
            <a:r>
              <a:rPr lang="fr-FR" sz="2600" dirty="0"/>
              <a:t>bactérienne surtout si elles fonctionnent par intermittence. </a:t>
            </a:r>
            <a:endParaRPr lang="fr-FR" sz="2600" dirty="0" smtClean="0"/>
          </a:p>
          <a:p>
            <a:pPr algn="just">
              <a:buFont typeface="Arial" pitchFamily="34" charset="0"/>
              <a:buChar char="•"/>
            </a:pPr>
            <a:r>
              <a:rPr lang="fr-FR" sz="2600" dirty="0" smtClean="0"/>
              <a:t>Les </a:t>
            </a:r>
            <a:r>
              <a:rPr lang="fr-FR" sz="2600" dirty="0"/>
              <a:t>adoucisseurs </a:t>
            </a:r>
            <a:r>
              <a:rPr lang="fr-FR" sz="2600" dirty="0" smtClean="0"/>
              <a:t>nécessite un entretien  soigneux et</a:t>
            </a:r>
            <a:r>
              <a:rPr lang="fr-FR" sz="2600" dirty="0"/>
              <a:t> </a:t>
            </a:r>
            <a:r>
              <a:rPr lang="fr-FR" sz="2600" dirty="0" smtClean="0"/>
              <a:t>régulier : </a:t>
            </a:r>
            <a:r>
              <a:rPr lang="fr-FR" sz="2600" dirty="0"/>
              <a:t>régénération </a:t>
            </a:r>
            <a:r>
              <a:rPr lang="fr-FR" sz="2600" dirty="0" smtClean="0"/>
              <a:t>chimique, désinfection</a:t>
            </a:r>
            <a:r>
              <a:rPr lang="fr-FR" sz="2600" dirty="0" smtClean="0"/>
              <a:t>, et </a:t>
            </a:r>
            <a:r>
              <a:rPr lang="fr-FR" sz="2600" dirty="0"/>
              <a:t>changement de résines. </a:t>
            </a:r>
            <a:endParaRPr lang="fr-FR" sz="2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26" y="500042"/>
            <a:ext cx="8572592" cy="4401205"/>
          </a:xfrm>
          <a:prstGeom prst="rect">
            <a:avLst/>
          </a:prstGeom>
        </p:spPr>
        <p:txBody>
          <a:bodyPr wrap="square">
            <a:spAutoFit/>
          </a:bodyPr>
          <a:lstStyle/>
          <a:p>
            <a:pPr algn="ctr"/>
            <a:r>
              <a:rPr lang="fr-FR" sz="2800" b="1" u="sng" dirty="0" smtClean="0">
                <a:solidFill>
                  <a:srgbClr val="0070C0"/>
                </a:solidFill>
              </a:rPr>
              <a:t>2. DÉMINÉRALISATION PAR PERMUTATION:</a:t>
            </a:r>
          </a:p>
          <a:p>
            <a:r>
              <a:rPr lang="fr-FR" sz="2800" b="1" u="sng" dirty="0" smtClean="0">
                <a:solidFill>
                  <a:srgbClr val="00B050"/>
                </a:solidFill>
              </a:rPr>
              <a:t>2.1. Principe</a:t>
            </a:r>
            <a:r>
              <a:rPr lang="fr-FR" sz="2800" b="1" u="sng" dirty="0" smtClean="0">
                <a:solidFill>
                  <a:srgbClr val="00B050"/>
                </a:solidFill>
              </a:rPr>
              <a:t>:</a:t>
            </a:r>
            <a:endParaRPr lang="fr-FR" sz="2800" b="1" u="sng" dirty="0">
              <a:solidFill>
                <a:srgbClr val="00B050"/>
              </a:solidFill>
            </a:endParaRPr>
          </a:p>
          <a:p>
            <a:pPr>
              <a:buFont typeface="Arial" pitchFamily="34" charset="0"/>
              <a:buChar char="•"/>
            </a:pPr>
            <a:r>
              <a:rPr lang="fr-FR" sz="2800" dirty="0" smtClean="0"/>
              <a:t> </a:t>
            </a:r>
            <a:r>
              <a:rPr lang="fr-FR" sz="2800" dirty="0" smtClean="0"/>
              <a:t>Passage </a:t>
            </a:r>
            <a:r>
              <a:rPr lang="fr-FR" sz="2800" dirty="0" smtClean="0"/>
              <a:t>de l’eau à purifiée par </a:t>
            </a:r>
            <a:r>
              <a:rPr lang="fr-FR" sz="2800" dirty="0"/>
              <a:t>des résines </a:t>
            </a:r>
            <a:r>
              <a:rPr lang="fr-FR" sz="2800" dirty="0" smtClean="0"/>
              <a:t>échangeuses de cation puis des échangeurs d’anion : </a:t>
            </a:r>
            <a:r>
              <a:rPr lang="fr-FR" sz="2800" dirty="0"/>
              <a:t>les ions de l’eau traitée sont </a:t>
            </a:r>
            <a:r>
              <a:rPr lang="fr-FR" sz="2800" dirty="0" smtClean="0"/>
              <a:t>échangés avec </a:t>
            </a:r>
            <a:r>
              <a:rPr lang="fr-FR" sz="2800" dirty="0"/>
              <a:t>des ions H</a:t>
            </a:r>
            <a:r>
              <a:rPr lang="fr-FR" sz="2800" baseline="30000" dirty="0"/>
              <a:t>+</a:t>
            </a:r>
            <a:r>
              <a:rPr lang="fr-FR" sz="2800" dirty="0"/>
              <a:t> et OH</a:t>
            </a:r>
            <a:r>
              <a:rPr lang="fr-FR" sz="2800" baseline="30000" dirty="0"/>
              <a:t>-</a:t>
            </a:r>
            <a:r>
              <a:rPr lang="fr-FR" sz="2800" dirty="0" smtClean="0"/>
              <a:t>. ceux-ci vont se recombiner pour former de nouvelles molécules d'eau.</a:t>
            </a:r>
          </a:p>
          <a:p>
            <a:pPr>
              <a:buFont typeface="Arial" pitchFamily="34" charset="0"/>
              <a:buChar char="•"/>
            </a:pPr>
            <a:r>
              <a:rPr lang="fr-FR" sz="2800" dirty="0" smtClean="0"/>
              <a:t>Tous les cations et anions de l'eau seront donc échangés, et le résultat net est une “disparition” quasi-totale des contaminants ionisés.</a:t>
            </a:r>
          </a:p>
          <a:p>
            <a:endParaRPr lang="fr-FR"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2760</TotalTime>
  <Words>2651</Words>
  <Application>Microsoft Office PowerPoint</Application>
  <PresentationFormat>Affichage à l'écran (4:3)</PresentationFormat>
  <Paragraphs>329</Paragraphs>
  <Slides>38</Slides>
  <Notes>4</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Capitaux</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hamid</dc:creator>
  <cp:lastModifiedBy>hamid</cp:lastModifiedBy>
  <cp:revision>13</cp:revision>
  <dcterms:created xsi:type="dcterms:W3CDTF">2014-10-13T08:38:00Z</dcterms:created>
  <dcterms:modified xsi:type="dcterms:W3CDTF">2014-10-15T10:50:57Z</dcterms:modified>
</cp:coreProperties>
</file>