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5"/>
  </p:notesMasterIdLst>
  <p:sldIdLst>
    <p:sldId id="311" r:id="rId2"/>
    <p:sldId id="290" r:id="rId3"/>
    <p:sldId id="305" r:id="rId4"/>
    <p:sldId id="312" r:id="rId5"/>
    <p:sldId id="257" r:id="rId6"/>
    <p:sldId id="258" r:id="rId7"/>
    <p:sldId id="270" r:id="rId8"/>
    <p:sldId id="259" r:id="rId9"/>
    <p:sldId id="268" r:id="rId10"/>
    <p:sldId id="261" r:id="rId11"/>
    <p:sldId id="272" r:id="rId12"/>
    <p:sldId id="304" r:id="rId13"/>
    <p:sldId id="317" r:id="rId14"/>
    <p:sldId id="306" r:id="rId15"/>
    <p:sldId id="260" r:id="rId16"/>
    <p:sldId id="277" r:id="rId17"/>
    <p:sldId id="262" r:id="rId18"/>
    <p:sldId id="307" r:id="rId19"/>
    <p:sldId id="263" r:id="rId20"/>
    <p:sldId id="274" r:id="rId21"/>
    <p:sldId id="287" r:id="rId22"/>
    <p:sldId id="264" r:id="rId23"/>
    <p:sldId id="265" r:id="rId24"/>
    <p:sldId id="289" r:id="rId25"/>
    <p:sldId id="266" r:id="rId26"/>
    <p:sldId id="275" r:id="rId27"/>
    <p:sldId id="267" r:id="rId28"/>
    <p:sldId id="288" r:id="rId29"/>
    <p:sldId id="278" r:id="rId30"/>
    <p:sldId id="294" r:id="rId31"/>
    <p:sldId id="296" r:id="rId32"/>
    <p:sldId id="295" r:id="rId33"/>
    <p:sldId id="291" r:id="rId34"/>
    <p:sldId id="292" r:id="rId35"/>
    <p:sldId id="302" r:id="rId36"/>
    <p:sldId id="308" r:id="rId37"/>
    <p:sldId id="276" r:id="rId38"/>
    <p:sldId id="279" r:id="rId39"/>
    <p:sldId id="281" r:id="rId40"/>
    <p:sldId id="298" r:id="rId41"/>
    <p:sldId id="280" r:id="rId42"/>
    <p:sldId id="282" r:id="rId43"/>
    <p:sldId id="313" r:id="rId44"/>
    <p:sldId id="283" r:id="rId45"/>
    <p:sldId id="309" r:id="rId46"/>
    <p:sldId id="284" r:id="rId47"/>
    <p:sldId id="310" r:id="rId48"/>
    <p:sldId id="285" r:id="rId49"/>
    <p:sldId id="316" r:id="rId50"/>
    <p:sldId id="286" r:id="rId51"/>
    <p:sldId id="299" r:id="rId52"/>
    <p:sldId id="300" r:id="rId53"/>
    <p:sldId id="314" r:id="rId5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00FF"/>
    <a:srgbClr val="009900"/>
    <a:srgbClr val="852B7F"/>
    <a:srgbClr val="FF0066"/>
    <a:srgbClr val="800080"/>
    <a:srgbClr val="CC3300"/>
    <a:srgbClr val="CC00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416" autoAdjust="0"/>
    <p:restoredTop sz="94624" autoAdjust="0"/>
  </p:normalViewPr>
  <p:slideViewPr>
    <p:cSldViewPr>
      <p:cViewPr>
        <p:scale>
          <a:sx n="70" d="100"/>
          <a:sy n="70" d="100"/>
        </p:scale>
        <p:origin x="-174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BCDE97-CDD1-4E22-AC0D-78B08F700EEF}" type="datetimeFigureOut">
              <a:rPr lang="fr-FR" smtClean="0"/>
              <a:pPr/>
              <a:t>04/02/2015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572EF-0C74-4855-A329-F4648BB028EF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La glycérine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572EF-0C74-4855-A329-F4648BB028EF}" type="slidenum">
              <a:rPr lang="fr-FR" smtClean="0"/>
              <a:pPr/>
              <a:t>41</a:t>
            </a:fld>
            <a:endParaRPr lang="fr-F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572EF-0C74-4855-A329-F4648BB028EF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5F54-8B3F-4C2A-96BB-D90E6B2014D8}" type="datetimeFigureOut">
              <a:rPr lang="fr-FR" smtClean="0"/>
              <a:pPr/>
              <a:t>04/02/2015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3582-B1AF-4C5B-A706-7214E8B97D4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5F54-8B3F-4C2A-96BB-D90E6B2014D8}" type="datetimeFigureOut">
              <a:rPr lang="fr-FR" smtClean="0"/>
              <a:pPr/>
              <a:t>04/02/2015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3582-B1AF-4C5B-A706-7214E8B97D4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5F54-8B3F-4C2A-96BB-D90E6B2014D8}" type="datetimeFigureOut">
              <a:rPr lang="fr-FR" smtClean="0"/>
              <a:pPr/>
              <a:t>04/02/2015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3582-B1AF-4C5B-A706-7214E8B97D4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5F54-8B3F-4C2A-96BB-D90E6B2014D8}" type="datetimeFigureOut">
              <a:rPr lang="fr-FR" smtClean="0"/>
              <a:pPr/>
              <a:t>04/02/2015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3582-B1AF-4C5B-A706-7214E8B97D4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5F54-8B3F-4C2A-96BB-D90E6B2014D8}" type="datetimeFigureOut">
              <a:rPr lang="fr-FR" smtClean="0"/>
              <a:pPr/>
              <a:t>04/02/2015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3582-B1AF-4C5B-A706-7214E8B97D4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5F54-8B3F-4C2A-96BB-D90E6B2014D8}" type="datetimeFigureOut">
              <a:rPr lang="fr-FR" smtClean="0"/>
              <a:pPr/>
              <a:t>04/02/2015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3582-B1AF-4C5B-A706-7214E8B97D4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5F54-8B3F-4C2A-96BB-D90E6B2014D8}" type="datetimeFigureOut">
              <a:rPr lang="fr-FR" smtClean="0"/>
              <a:pPr/>
              <a:t>04/02/2015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3582-B1AF-4C5B-A706-7214E8B97D4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5F54-8B3F-4C2A-96BB-D90E6B2014D8}" type="datetimeFigureOut">
              <a:rPr lang="fr-FR" smtClean="0"/>
              <a:pPr/>
              <a:t>04/02/2015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3582-B1AF-4C5B-A706-7214E8B97D4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5F54-8B3F-4C2A-96BB-D90E6B2014D8}" type="datetimeFigureOut">
              <a:rPr lang="fr-FR" smtClean="0"/>
              <a:pPr/>
              <a:t>04/02/2015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3582-B1AF-4C5B-A706-7214E8B97D4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35F54-8B3F-4C2A-96BB-D90E6B2014D8}" type="datetimeFigureOut">
              <a:rPr lang="fr-FR" smtClean="0"/>
              <a:pPr/>
              <a:t>04/02/2015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C43582-B1AF-4C5B-A706-7214E8B97D48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7535F54-8B3F-4C2A-96BB-D90E6B2014D8}" type="datetimeFigureOut">
              <a:rPr lang="fr-FR" smtClean="0"/>
              <a:pPr/>
              <a:t>04/02/2015</a:t>
            </a:fld>
            <a:endParaRPr lang="fr-FR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8CC43582-B1AF-4C5B-A706-7214E8B97D4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7535F54-8B3F-4C2A-96BB-D90E6B2014D8}" type="datetimeFigureOut">
              <a:rPr lang="fr-FR" smtClean="0"/>
              <a:pPr/>
              <a:t>04/02/2015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CC43582-B1AF-4C5B-A706-7214E8B97D48}" type="slidenum">
              <a:rPr lang="fr-FR" smtClean="0"/>
              <a:pPr/>
              <a:t>‹N°›</a:t>
            </a:fld>
            <a:endParaRPr lang="fr-FR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71604" y="2786058"/>
            <a:ext cx="4786346" cy="92333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5400" dirty="0" smtClean="0">
                <a:solidFill>
                  <a:srgbClr val="92D050"/>
                </a:solidFill>
              </a:rPr>
              <a:t>CAPSULES</a:t>
            </a:r>
            <a:endParaRPr lang="fr-FR" sz="5400" dirty="0">
              <a:solidFill>
                <a:srgbClr val="92D050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00034" y="357166"/>
            <a:ext cx="4714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dirty="0" smtClean="0">
                <a:solidFill>
                  <a:schemeClr val="accent3"/>
                </a:solidFill>
              </a:rPr>
              <a:t>FORMES PHARMACEUTIQUES :</a:t>
            </a:r>
            <a:endParaRPr lang="fr-FR" sz="3600" dirty="0">
              <a:solidFill>
                <a:schemeClr val="accent3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00496" y="4929198"/>
            <a:ext cx="513903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 ÉLABORÉ PAR : </a:t>
            </a:r>
          </a:p>
          <a:p>
            <a:r>
              <a:rPr lang="fr-F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                      D</a:t>
            </a:r>
            <a:r>
              <a:rPr lang="fr-FR" sz="3200" b="1" spc="50" baseline="3000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r</a:t>
            </a:r>
            <a:r>
              <a:rPr lang="fr-FR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Schoolbook" pitchFamily="18" charset="0"/>
              </a:rPr>
              <a:t> CHIKH</a:t>
            </a:r>
            <a:endParaRPr lang="fr-F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429132"/>
            <a:ext cx="2819019" cy="2009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571480"/>
            <a:ext cx="271044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85728"/>
            <a:ext cx="914400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3200" b="1" u="sng" dirty="0" smtClean="0">
                <a:solidFill>
                  <a:srgbClr val="92D050"/>
                </a:solidFill>
              </a:rPr>
              <a:t>PRÉPARATION DE LA GÉLATINE:</a:t>
            </a:r>
          </a:p>
          <a:p>
            <a:pPr>
              <a:buFont typeface="Wingdings" pitchFamily="2" charset="2"/>
              <a:buChar char="v"/>
            </a:pPr>
            <a:endParaRPr lang="fr-FR" sz="3200" b="1" u="sng" dirty="0" smtClean="0">
              <a:solidFill>
                <a:srgbClr val="00B050"/>
              </a:solidFill>
            </a:endParaRPr>
          </a:p>
          <a:p>
            <a:pPr lvl="1">
              <a:buFont typeface="Wingdings" pitchFamily="2" charset="2"/>
              <a:buChar char="ü"/>
            </a:pPr>
            <a:r>
              <a:rPr lang="fr-FR" sz="3200" b="1" dirty="0" smtClean="0">
                <a:solidFill>
                  <a:srgbClr val="FF00FF"/>
                </a:solidFill>
              </a:rPr>
              <a:t> Types de gélatine:</a:t>
            </a:r>
          </a:p>
          <a:p>
            <a:pPr lvl="1">
              <a:buFont typeface="Arial" pitchFamily="34" charset="0"/>
              <a:buChar char="•"/>
            </a:pPr>
            <a:r>
              <a:rPr lang="fr-FR" sz="3200" b="1" dirty="0" smtClean="0"/>
              <a:t>02 types  </a:t>
            </a:r>
            <a:r>
              <a:rPr lang="fr-FR" sz="3200" dirty="0" smtClean="0"/>
              <a:t>de gélatine :</a:t>
            </a:r>
          </a:p>
          <a:p>
            <a:r>
              <a:rPr lang="fr-FR" sz="3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Type A </a:t>
            </a:r>
            <a:r>
              <a:rPr lang="fr-FR" sz="3200" dirty="0" smtClean="0"/>
              <a:t>: produite par </a:t>
            </a:r>
            <a:r>
              <a:rPr lang="fr-FR" sz="3200" b="1" dirty="0" smtClean="0"/>
              <a:t>hydrolyse acide. </a:t>
            </a:r>
          </a:p>
          <a:p>
            <a:r>
              <a:rPr lang="fr-FR" sz="3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Type B</a:t>
            </a:r>
            <a:r>
              <a:rPr lang="fr-FR" sz="3200" dirty="0" smtClean="0"/>
              <a:t>: produite par </a:t>
            </a:r>
            <a:r>
              <a:rPr lang="fr-FR" sz="3200" b="1" dirty="0" smtClean="0"/>
              <a:t>hydrolyse alcaline.</a:t>
            </a:r>
          </a:p>
          <a:p>
            <a:pPr lvl="1">
              <a:buFont typeface="Arial" pitchFamily="34" charset="0"/>
              <a:buChar char="•"/>
            </a:pPr>
            <a:r>
              <a:rPr lang="fr-FR" sz="3200" dirty="0" smtClean="0"/>
              <a:t>Ils sont distingués par leur points isoélectriques:</a:t>
            </a:r>
          </a:p>
          <a:p>
            <a:r>
              <a:rPr lang="fr-FR" sz="3200" dirty="0" smtClean="0"/>
              <a:t>Type A :[ 7,0 -9,0]</a:t>
            </a:r>
          </a:p>
          <a:p>
            <a:r>
              <a:rPr lang="fr-FR" sz="3200" dirty="0" smtClean="0"/>
              <a:t>Type B: [4,8 –5,0]</a:t>
            </a:r>
          </a:p>
          <a:p>
            <a:endParaRPr lang="fr-FR" sz="3200" b="1" u="sng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v"/>
            </a:pPr>
            <a:endParaRPr lang="fr-FR" sz="3200" b="1" u="sng" dirty="0" smtClean="0">
              <a:solidFill>
                <a:srgbClr val="00B050"/>
              </a:solidFill>
            </a:endParaRPr>
          </a:p>
          <a:p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85728"/>
            <a:ext cx="9144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dirty="0" smtClean="0">
              <a:solidFill>
                <a:srgbClr val="FF00FF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3200" b="1" u="sng" dirty="0" smtClean="0">
                <a:solidFill>
                  <a:srgbClr val="FF00FF"/>
                </a:solidFill>
              </a:rPr>
              <a:t>Étapes  de préparation :</a:t>
            </a:r>
          </a:p>
          <a:p>
            <a:pPr>
              <a:buFont typeface="Wingdings" pitchFamily="2" charset="2"/>
              <a:buChar char="ü"/>
            </a:pPr>
            <a:endParaRPr lang="fr-FR" sz="3200" b="1" u="sng" dirty="0" smtClean="0">
              <a:solidFill>
                <a:srgbClr val="852B7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En général, les procédés de conversion du collagène en gélatine comprennent les étapes suivantes:</a:t>
            </a:r>
          </a:p>
          <a:p>
            <a:pPr>
              <a:buBlip>
                <a:blip r:embed="rId2"/>
              </a:buBlip>
            </a:pPr>
            <a:r>
              <a:rPr lang="fr-FR" sz="3200" dirty="0" smtClean="0"/>
              <a:t>Séparation des matériaux non collagènes.</a:t>
            </a:r>
          </a:p>
          <a:p>
            <a:pPr>
              <a:buBlip>
                <a:blip r:embed="rId2"/>
              </a:buBlip>
            </a:pPr>
            <a:r>
              <a:rPr lang="fr-FR" sz="3200" dirty="0" smtClean="0"/>
              <a:t>Transformation du collagène en gélatine.</a:t>
            </a:r>
          </a:p>
          <a:p>
            <a:pPr>
              <a:buBlip>
                <a:blip r:embed="rId2"/>
              </a:buBlip>
            </a:pPr>
            <a:r>
              <a:rPr lang="fr-FR" sz="3200" dirty="0" smtClean="0"/>
              <a:t>Purification et obtention de la gélatine sous forme sèche.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1429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endParaRPr lang="fr-FR" sz="2800" b="1" dirty="0" smtClean="0">
              <a:solidFill>
                <a:srgbClr val="FF00FF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fr-FR" sz="2800" b="1" u="sng" dirty="0" smtClean="0">
                <a:solidFill>
                  <a:srgbClr val="FF00FF"/>
                </a:solidFill>
              </a:rPr>
              <a:t>Exemple de préparation à partir des os :</a:t>
            </a:r>
          </a:p>
          <a:p>
            <a:endParaRPr lang="fr-FR" sz="2800" b="1" u="sng" dirty="0" smtClean="0">
              <a:solidFill>
                <a:srgbClr val="852B7F"/>
              </a:solidFill>
            </a:endParaRPr>
          </a:p>
          <a:p>
            <a:pPr marL="514350" indent="-514350">
              <a:buFont typeface="+mj-lt"/>
              <a:buAutoNum type="alphaLcPeriod"/>
            </a:pPr>
            <a:r>
              <a:rPr lang="fr-FR" sz="2800" dirty="0" smtClean="0"/>
              <a:t> Dégraissage à l’eau chaude.</a:t>
            </a:r>
          </a:p>
          <a:p>
            <a:pPr marL="514350" indent="-514350">
              <a:buFont typeface="+mj-lt"/>
              <a:buAutoNum type="alphaLcPeriod"/>
            </a:pPr>
            <a:r>
              <a:rPr lang="fr-FR" sz="2800" dirty="0" smtClean="0"/>
              <a:t> Décalcification  par l’HCl dilué</a:t>
            </a:r>
          </a:p>
          <a:p>
            <a:pPr marL="514350" indent="-514350">
              <a:buFont typeface="+mj-lt"/>
              <a:buAutoNum type="alphaLcPeriod"/>
            </a:pPr>
            <a:r>
              <a:rPr lang="fr-FR" sz="2800" dirty="0" smtClean="0"/>
              <a:t> Élimination  de l’élastine et de l’ostéomucoÏde soit par hydrolyse acide (acide sulfurique dilué à froid) soit par hydrolyse alcaline (  2 à 3 mois par un lait de chaux) .</a:t>
            </a:r>
          </a:p>
          <a:p>
            <a:pPr marL="514350" indent="-514350">
              <a:buFont typeface="+mj-lt"/>
              <a:buAutoNum type="alphaLcPeriod"/>
            </a:pPr>
            <a:r>
              <a:rPr lang="fr-FR" sz="2800" dirty="0" smtClean="0"/>
              <a:t>Lavage et extraction à l’eau bouillante </a:t>
            </a:r>
          </a:p>
          <a:p>
            <a:pPr marL="514350" indent="-514350">
              <a:buFont typeface="+mj-lt"/>
              <a:buAutoNum type="alphaLcPeriod"/>
            </a:pPr>
            <a:r>
              <a:rPr lang="fr-FR" sz="2800" dirty="0" smtClean="0"/>
              <a:t>Dessiccation </a:t>
            </a:r>
          </a:p>
          <a:p>
            <a:endParaRPr lang="fr-FR" sz="2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536" y="692696"/>
            <a:ext cx="84249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b="1" u="sng" dirty="0" smtClean="0">
                <a:solidFill>
                  <a:srgbClr val="92D050"/>
                </a:solidFill>
              </a:rPr>
              <a:t>PROPRIÉTÉS DE LA GÉLATINNE :</a:t>
            </a:r>
          </a:p>
          <a:p>
            <a:endParaRPr lang="fr-FR" sz="3200" b="1" u="sng" dirty="0" smtClean="0">
              <a:solidFill>
                <a:srgbClr val="92D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 Solubilité dans les solutions aqueuses 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Visqueuse en solution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 Gélification réversible à la chaleur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214554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II- LES GÉLULES</a:t>
            </a:r>
            <a:endParaRPr lang="fr-FR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3571876"/>
            <a:ext cx="177945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357166"/>
            <a:ext cx="89297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>
                <a:solidFill>
                  <a:srgbClr val="FF0000"/>
                </a:solidFill>
              </a:rPr>
              <a:t>               </a:t>
            </a:r>
            <a:r>
              <a:rPr lang="fr-FR" sz="2800" b="1" u="sng" dirty="0" smtClean="0">
                <a:solidFill>
                  <a:srgbClr val="00B0F0"/>
                </a:solidFill>
              </a:rPr>
              <a:t>1- DÉFINITION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Comportent une enveloppe préfabriquée constituée de 2 parties:</a:t>
            </a:r>
          </a:p>
          <a:p>
            <a:pPr lvl="1">
              <a:buFont typeface="Wingdings" pitchFamily="2" charset="2"/>
              <a:buChar char="ü"/>
            </a:pPr>
            <a:r>
              <a:rPr lang="fr-FR" sz="2800" dirty="0" smtClean="0"/>
              <a:t>Une </a:t>
            </a:r>
            <a:r>
              <a:rPr lang="fr-FR" sz="2800" dirty="0" smtClean="0">
                <a:solidFill>
                  <a:srgbClr val="FFFF00"/>
                </a:solidFill>
              </a:rPr>
              <a:t>cupule inférieure </a:t>
            </a:r>
            <a:r>
              <a:rPr lang="fr-FR" sz="2800" dirty="0" smtClean="0"/>
              <a:t>cylindrique au fond hémisphérique (le corps) </a:t>
            </a:r>
          </a:p>
          <a:p>
            <a:pPr lvl="1">
              <a:buFont typeface="Wingdings" pitchFamily="2" charset="2"/>
              <a:buChar char="ü"/>
            </a:pPr>
            <a:r>
              <a:rPr lang="fr-FR" sz="2800" dirty="0" smtClean="0"/>
              <a:t> Une </a:t>
            </a:r>
            <a:r>
              <a:rPr lang="fr-FR" sz="2800" dirty="0" smtClean="0">
                <a:solidFill>
                  <a:srgbClr val="FFFF00"/>
                </a:solidFill>
              </a:rPr>
              <a:t>cupule supérieure</a:t>
            </a:r>
            <a:r>
              <a:rPr lang="fr-FR" sz="2800" dirty="0" smtClean="0"/>
              <a:t> (la tête )un peu plus courte.</a:t>
            </a:r>
          </a:p>
          <a:p>
            <a:endParaRPr lang="fr-FR" sz="2800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Le diamètre intérieure de la tête correspond au diamètre extérieur du corps.</a:t>
            </a:r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7358082" y="5214950"/>
            <a:ext cx="571504" cy="158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429388" y="5000636"/>
            <a:ext cx="9286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TÊTE</a:t>
            </a:r>
            <a:endParaRPr lang="fr-FR" sz="2000" b="1" dirty="0"/>
          </a:p>
        </p:txBody>
      </p:sp>
      <p:sp>
        <p:nvSpPr>
          <p:cNvPr id="16" name="ZoneTexte 15"/>
          <p:cNvSpPr txBox="1"/>
          <p:nvPr/>
        </p:nvSpPr>
        <p:spPr>
          <a:xfrm rot="10800000" flipV="1">
            <a:off x="6286512" y="5786454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CORPS</a:t>
            </a:r>
            <a:endParaRPr lang="fr-FR" sz="2000" b="1" dirty="0"/>
          </a:p>
        </p:txBody>
      </p:sp>
      <p:cxnSp>
        <p:nvCxnSpPr>
          <p:cNvPr id="18" name="Connecteur droit avec flèche 17"/>
          <p:cNvCxnSpPr/>
          <p:nvPr/>
        </p:nvCxnSpPr>
        <p:spPr>
          <a:xfrm>
            <a:off x="7358082" y="5929330"/>
            <a:ext cx="571504" cy="1425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4929198"/>
            <a:ext cx="1924043" cy="1652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7" y="4424596"/>
            <a:ext cx="857256" cy="22724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500042"/>
            <a:ext cx="8858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00B0F0"/>
                </a:solidFill>
              </a:rPr>
              <a:t>2- PRÉPARATION DES ENVELOPPES:</a:t>
            </a:r>
          </a:p>
          <a:p>
            <a:endParaRPr lang="fr-FR" b="1" u="sng" dirty="0" smtClean="0">
              <a:solidFill>
                <a:srgbClr val="0070C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sz="2400" dirty="0" smtClean="0"/>
              <a:t>Fabrication en milieu industriel et à grande échelle par des fabricants spécialisés sur des machines très perfectionnée.</a:t>
            </a:r>
          </a:p>
          <a:p>
            <a:pPr lvl="0">
              <a:buFont typeface="Arial" pitchFamily="34" charset="0"/>
              <a:buChar char="•"/>
            </a:pPr>
            <a:r>
              <a:rPr lang="fr-FR" sz="2400" dirty="0" smtClean="0"/>
              <a:t> Il existe 08 numéros dont chacun correspond à une certaine capacité exprimée en ml.</a:t>
            </a:r>
          </a:p>
          <a:p>
            <a:pPr lvl="0"/>
            <a:endParaRPr lang="fr-FR" dirty="0" smtClean="0"/>
          </a:p>
          <a:p>
            <a:r>
              <a:rPr lang="fr-FR" dirty="0" smtClean="0"/>
              <a:t>  </a:t>
            </a:r>
          </a:p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4357694"/>
            <a:ext cx="8143900" cy="22046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285720" y="2928934"/>
          <a:ext cx="8143936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43013"/>
                <a:gridCol w="785818"/>
                <a:gridCol w="785813"/>
                <a:gridCol w="904882"/>
                <a:gridCol w="904882"/>
                <a:gridCol w="904882"/>
                <a:gridCol w="904882"/>
                <a:gridCol w="904882"/>
                <a:gridCol w="904882"/>
              </a:tblGrid>
              <a:tr h="508635">
                <a:tc>
                  <a:txBody>
                    <a:bodyPr/>
                    <a:lstStyle/>
                    <a:p>
                      <a:r>
                        <a:rPr lang="fr-FR" dirty="0" smtClean="0"/>
                        <a:t>TAILLE</a:t>
                      </a:r>
                    </a:p>
                    <a:p>
                      <a:r>
                        <a:rPr lang="fr-FR" dirty="0" smtClean="0"/>
                        <a:t>(N°)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4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5</a:t>
                      </a:r>
                      <a:endParaRPr lang="fr-FR" dirty="0"/>
                    </a:p>
                  </a:txBody>
                  <a:tcPr/>
                </a:tc>
              </a:tr>
              <a:tr h="634373">
                <a:tc>
                  <a:txBody>
                    <a:bodyPr/>
                    <a:lstStyle/>
                    <a:p>
                      <a:r>
                        <a:rPr lang="fr-FR" dirty="0" smtClean="0"/>
                        <a:t>VOLUME</a:t>
                      </a:r>
                      <a:r>
                        <a:rPr lang="fr-FR" baseline="0" dirty="0" smtClean="0"/>
                        <a:t> (ml)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1,37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0,95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0,86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0,50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0,37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0,30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0,21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0,13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285728"/>
            <a:ext cx="9144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FF00FF"/>
                </a:solidFill>
              </a:rPr>
              <a:t>2-1- COMPOSITION DES ENVELOPPES:</a:t>
            </a:r>
          </a:p>
          <a:p>
            <a:endParaRPr lang="fr-FR" sz="2400" b="1" u="sng" dirty="0" smtClean="0">
              <a:solidFill>
                <a:srgbClr val="FF00FF"/>
              </a:solidFill>
            </a:endParaRPr>
          </a:p>
          <a:p>
            <a:pPr marL="342900" indent="-342900">
              <a:buAutoNum type="alphaLcParenR"/>
            </a:pPr>
            <a:r>
              <a:rPr lang="fr-FR" sz="2400" b="1" u="sng" dirty="0" smtClean="0">
                <a:solidFill>
                  <a:srgbClr val="00B050"/>
                </a:solidFill>
              </a:rPr>
              <a:t>LA GÉLATINE:</a:t>
            </a:r>
          </a:p>
          <a:p>
            <a:pPr marL="342900" indent="-342900"/>
            <a:r>
              <a:rPr lang="fr-FR" sz="2400" dirty="0" smtClean="0"/>
              <a:t> c’est le constituant principal.</a:t>
            </a:r>
          </a:p>
          <a:p>
            <a:pPr marL="342900" indent="-342900"/>
            <a:endParaRPr lang="fr-FR" sz="2400" dirty="0" smtClean="0"/>
          </a:p>
          <a:p>
            <a:pPr marL="342900" indent="-342900"/>
            <a:endParaRPr lang="fr-FR" sz="2400" dirty="0" smtClean="0"/>
          </a:p>
          <a:p>
            <a:pPr marL="342900" indent="-342900"/>
            <a:r>
              <a:rPr lang="fr-FR" sz="2400" b="1" dirty="0" smtClean="0">
                <a:solidFill>
                  <a:srgbClr val="00B050"/>
                </a:solidFill>
              </a:rPr>
              <a:t>b) </a:t>
            </a:r>
            <a:r>
              <a:rPr lang="fr-FR" sz="2400" b="1" u="sng" dirty="0" smtClean="0">
                <a:solidFill>
                  <a:srgbClr val="00B050"/>
                </a:solidFill>
              </a:rPr>
              <a:t>LES  COLORANTS:</a:t>
            </a:r>
          </a:p>
          <a:p>
            <a:pPr marL="342900" indent="-342900"/>
            <a:r>
              <a:rPr lang="fr-FR" sz="2400" dirty="0" smtClean="0"/>
              <a:t>     Ils sont utilisés pour: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/>
              <a:t>des raisons esthétiques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/>
              <a:t> Faciliter l’identification.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/>
              <a:t> Effets psychologiques sur les patients.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500042"/>
            <a:ext cx="82868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2800" b="1" dirty="0" smtClean="0">
                <a:solidFill>
                  <a:srgbClr val="00B050"/>
                </a:solidFill>
              </a:rPr>
              <a:t>c) </a:t>
            </a:r>
            <a:r>
              <a:rPr lang="fr-FR" sz="2800" b="1" u="sng" dirty="0" smtClean="0">
                <a:solidFill>
                  <a:srgbClr val="00B050"/>
                </a:solidFill>
              </a:rPr>
              <a:t>LES AGENTS OPACIFIANTS:</a:t>
            </a:r>
          </a:p>
          <a:p>
            <a:pPr marL="342900" indent="-342900"/>
            <a:r>
              <a:rPr lang="fr-FR" sz="2800" dirty="0" smtClean="0"/>
              <a:t>Rendre la gélule opaque peut augmenter la stabilité des PA photolabiles.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800" dirty="0" smtClean="0"/>
              <a:t>ex : dioxyde de titane </a:t>
            </a:r>
          </a:p>
          <a:p>
            <a:pPr marL="342900" indent="-342900"/>
            <a:r>
              <a:rPr lang="fr-FR" sz="2800" b="1" dirty="0" smtClean="0">
                <a:solidFill>
                  <a:srgbClr val="00B050"/>
                </a:solidFill>
              </a:rPr>
              <a:t>d) </a:t>
            </a:r>
            <a:r>
              <a:rPr lang="fr-FR" sz="2800" b="1" u="sng" dirty="0" smtClean="0">
                <a:solidFill>
                  <a:srgbClr val="00B050"/>
                </a:solidFill>
              </a:rPr>
              <a:t>LES CONSERVATEURS 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800" dirty="0" smtClean="0"/>
              <a:t>Eviter le développement des microbes au sein des solutions de gélation.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800" dirty="0" smtClean="0"/>
              <a:t>Ex: parabènes , </a:t>
            </a:r>
            <a:r>
              <a:rPr lang="fr-FR" sz="2800" dirty="0" err="1" smtClean="0"/>
              <a:t>métabisulfite</a:t>
            </a:r>
            <a:r>
              <a:rPr lang="fr-FR" sz="2800" dirty="0" smtClean="0"/>
              <a:t> de Na</a:t>
            </a:r>
            <a:endParaRPr lang="fr-FR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14290"/>
            <a:ext cx="914400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FF00FF"/>
                </a:solidFill>
              </a:rPr>
              <a:t>2-2: PROCÉDÉ DE FABRICATION </a:t>
            </a:r>
            <a:r>
              <a:rPr lang="fr-FR" sz="2800" dirty="0" smtClean="0">
                <a:solidFill>
                  <a:srgbClr val="FF00FF"/>
                </a:solidFill>
              </a:rPr>
              <a:t>:(Procédé par Trempé)</a:t>
            </a:r>
          </a:p>
          <a:p>
            <a:r>
              <a:rPr lang="fr-FR" sz="2400" dirty="0" smtClean="0"/>
              <a:t>Les principales opérations de fabrication sont les suivantes:</a:t>
            </a:r>
          </a:p>
          <a:p>
            <a:pPr marL="342900" indent="-342900">
              <a:buAutoNum type="alphaLcParenR"/>
            </a:pPr>
            <a:r>
              <a:rPr lang="fr-FR" sz="2400" b="1" u="sng" dirty="0" smtClean="0">
                <a:solidFill>
                  <a:srgbClr val="00B050"/>
                </a:solidFill>
              </a:rPr>
              <a:t>PRÉPARATION DE LA SOLUTION DE GÉLATINE: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/>
              <a:t>Dissolution de la gélatine (30 à 40 % (m/m))et l’ensemble des additifs dans de l’eau déminéralisée chauffée 60-70°C.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/>
              <a:t>Réalisée dans des cuves en acier inoxydable menues d’un système de mise sous vide pour chasser l’air de la solution.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/>
              <a:t>La viscosité doit être mesurée et ajustée car elle influencera l’épaisseur de la paroi de la gélule.</a:t>
            </a:r>
          </a:p>
          <a:p>
            <a:pPr marL="342900" indent="-342900"/>
            <a:endParaRPr lang="fr-FR" sz="2400" dirty="0" smtClean="0">
              <a:solidFill>
                <a:srgbClr val="00B050"/>
              </a:solidFill>
            </a:endParaRPr>
          </a:p>
          <a:p>
            <a:pPr marL="342900" indent="-342900"/>
            <a:r>
              <a:rPr lang="fr-FR" sz="2000" b="1" dirty="0" smtClean="0">
                <a:solidFill>
                  <a:srgbClr val="00B050"/>
                </a:solidFill>
              </a:rPr>
              <a:t>b</a:t>
            </a:r>
            <a:r>
              <a:rPr lang="fr-FR" sz="2400" b="1" dirty="0" smtClean="0">
                <a:solidFill>
                  <a:srgbClr val="00B050"/>
                </a:solidFill>
              </a:rPr>
              <a:t>) </a:t>
            </a:r>
            <a:r>
              <a:rPr lang="fr-FR" sz="2400" b="1" u="sng" dirty="0" smtClean="0">
                <a:solidFill>
                  <a:srgbClr val="00B050"/>
                </a:solidFill>
              </a:rPr>
              <a:t>TREMPAGE :</a:t>
            </a:r>
          </a:p>
          <a:p>
            <a:r>
              <a:rPr lang="fr-FR" sz="2400" dirty="0" smtClean="0"/>
              <a:t>l’extrémité des moules sont plongés</a:t>
            </a:r>
          </a:p>
          <a:p>
            <a:r>
              <a:rPr lang="fr-FR" sz="2400" dirty="0" smtClean="0"/>
              <a:t>dans la masse gélatineuse.</a:t>
            </a:r>
          </a:p>
          <a:p>
            <a:pPr marL="342900" indent="-342900">
              <a:buAutoNum type="alphaLcParenR"/>
            </a:pP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3857628"/>
            <a:ext cx="2714644" cy="25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142852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u="sng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BatangChe" pitchFamily="49" charset="-127"/>
              </a:rPr>
              <a:t>PLAN DU COURS</a:t>
            </a:r>
          </a:p>
          <a:p>
            <a:r>
              <a:rPr lang="fr-FR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I- NOTIONS GÉNÉRALES:</a:t>
            </a:r>
          </a:p>
          <a:p>
            <a:pPr lvl="1"/>
            <a:r>
              <a:rPr lang="fr-FR" sz="1600" dirty="0" smtClean="0"/>
              <a:t>I-1- Historique</a:t>
            </a:r>
          </a:p>
          <a:p>
            <a:pPr lvl="1"/>
            <a:r>
              <a:rPr lang="fr-FR" sz="1600" dirty="0" smtClean="0"/>
              <a:t>I-2- Définitions</a:t>
            </a:r>
          </a:p>
          <a:p>
            <a:pPr lvl="1"/>
            <a:r>
              <a:rPr lang="fr-FR" sz="1600" dirty="0" smtClean="0"/>
              <a:t>I-3-avantages</a:t>
            </a:r>
          </a:p>
          <a:p>
            <a:pPr lvl="1"/>
            <a:r>
              <a:rPr lang="fr-FR" sz="1600" dirty="0" smtClean="0"/>
              <a:t>I-4 – inconvénients</a:t>
            </a:r>
          </a:p>
          <a:p>
            <a:pPr lvl="1"/>
            <a:r>
              <a:rPr lang="fr-FR" sz="1600" dirty="0" smtClean="0"/>
              <a:t>I-5-classification</a:t>
            </a:r>
          </a:p>
          <a:p>
            <a:pPr lvl="1"/>
            <a:r>
              <a:rPr lang="fr-FR" sz="1600" dirty="0" smtClean="0"/>
              <a:t>I-6- la gélatine</a:t>
            </a:r>
          </a:p>
          <a:p>
            <a:r>
              <a:rPr lang="fr-FR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II- LES CAPSULES À ENVELOPPEDURE = GÉLULES</a:t>
            </a:r>
          </a:p>
          <a:p>
            <a:pPr lvl="1"/>
            <a:r>
              <a:rPr lang="fr-FR" sz="1600" dirty="0" smtClean="0"/>
              <a:t>II-1- définition</a:t>
            </a:r>
          </a:p>
          <a:p>
            <a:pPr lvl="1"/>
            <a:r>
              <a:rPr lang="fr-FR" sz="1600" dirty="0" smtClean="0"/>
              <a:t>II-2- fabrication des enveloppes</a:t>
            </a:r>
          </a:p>
          <a:p>
            <a:pPr lvl="1"/>
            <a:r>
              <a:rPr lang="fr-FR" sz="1600" dirty="0" smtClean="0"/>
              <a:t>II- 3 – remplissage des gélules</a:t>
            </a:r>
          </a:p>
          <a:p>
            <a:r>
              <a:rPr lang="fr-FR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III- LES CAPSULES MOLLES</a:t>
            </a:r>
          </a:p>
          <a:p>
            <a:pPr lvl="1"/>
            <a:r>
              <a:rPr lang="fr-FR" sz="1600" dirty="0" smtClean="0"/>
              <a:t>III-1-définition</a:t>
            </a:r>
          </a:p>
          <a:p>
            <a:pPr lvl="1"/>
            <a:r>
              <a:rPr lang="fr-FR" sz="1600" dirty="0" smtClean="0"/>
              <a:t>III-2-composition de l’enveloppe</a:t>
            </a:r>
          </a:p>
          <a:p>
            <a:pPr lvl="1"/>
            <a:r>
              <a:rPr lang="fr-FR" sz="1600" dirty="0" smtClean="0"/>
              <a:t>III-3- le contenu</a:t>
            </a:r>
          </a:p>
          <a:p>
            <a:pPr lvl="1"/>
            <a:r>
              <a:rPr lang="fr-FR" sz="1600" dirty="0" smtClean="0"/>
              <a:t>III-4- procédés de fabrication</a:t>
            </a:r>
          </a:p>
          <a:p>
            <a:r>
              <a:rPr lang="fr-FR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IV-CAPSULES GASTRORÉSISTANTES:</a:t>
            </a:r>
          </a:p>
          <a:p>
            <a:pPr lvl="1"/>
            <a:r>
              <a:rPr lang="fr-FR" sz="1600" dirty="0" smtClean="0"/>
              <a:t>IV-1- définition</a:t>
            </a:r>
          </a:p>
          <a:p>
            <a:pPr lvl="1"/>
            <a:r>
              <a:rPr lang="fr-FR" sz="1600" dirty="0" smtClean="0"/>
              <a:t>IV-2- préparation</a:t>
            </a:r>
            <a:endParaRPr lang="fr-FR" sz="1600" b="1" dirty="0" smtClean="0"/>
          </a:p>
          <a:p>
            <a:r>
              <a:rPr lang="fr-FR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V- LES CAPSULES À LIBÉRATION MODIFIÉE</a:t>
            </a:r>
          </a:p>
          <a:p>
            <a:endParaRPr lang="fr-FR" sz="1600" dirty="0" smtClean="0"/>
          </a:p>
          <a:p>
            <a:r>
              <a:rPr lang="fr-FR" b="1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VI- CONTRÔLES  DES CAPSULES:</a:t>
            </a:r>
          </a:p>
          <a:p>
            <a:pPr lvl="1"/>
            <a:r>
              <a:rPr lang="fr-FR" sz="1600" dirty="0" smtClean="0"/>
              <a:t>VI-1- contrôles en cours de fabrication</a:t>
            </a:r>
          </a:p>
          <a:p>
            <a:pPr lvl="1"/>
            <a:r>
              <a:rPr lang="fr-FR" sz="1600" dirty="0" smtClean="0"/>
              <a:t>VI-2- contrôles sur le produit fini</a:t>
            </a:r>
            <a:endParaRPr lang="fr-FR" sz="1600" b="1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500042"/>
            <a:ext cx="8892480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2400" b="1" u="sng" dirty="0" smtClean="0">
                <a:solidFill>
                  <a:srgbClr val="00B050"/>
                </a:solidFill>
              </a:rPr>
              <a:t>C) SÉCHAGE: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/>
              <a:t>Passage dans des fours – tunnels réglés à T°=22 à 27°C.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/>
              <a:t> Au cours de cet acheminement, les barres subissent une rotation horizontale pour assurer une bonne répartition  de la gélatine sur les moules.</a:t>
            </a:r>
          </a:p>
          <a:p>
            <a:pPr marL="342900" indent="-342900"/>
            <a:endParaRPr lang="fr-FR" sz="2000" b="1" u="sng" dirty="0" smtClean="0">
              <a:solidFill>
                <a:srgbClr val="00B050"/>
              </a:solidFill>
            </a:endParaRPr>
          </a:p>
          <a:p>
            <a:pPr marL="342900" indent="-342900"/>
            <a:r>
              <a:rPr lang="fr-FR" sz="2400" b="1" u="sng" dirty="0" smtClean="0">
                <a:solidFill>
                  <a:srgbClr val="00B050"/>
                </a:solidFill>
              </a:rPr>
              <a:t>d) DÉMOULAGE ET DÉCOUPAGE:</a:t>
            </a:r>
          </a:p>
          <a:p>
            <a:pPr marL="342900" indent="-342900"/>
            <a:endParaRPr lang="fr-FR" sz="2000" b="1" u="sng" dirty="0" smtClean="0">
              <a:solidFill>
                <a:srgbClr val="7030A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/>
              <a:t>les enveloppes sont détachées des moules grâce à dents métalliques situées autour de chacune des tiges des moules.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/>
              <a:t>Il est facilité par l’application d’un lubrifiant sur les moules.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400" dirty="0" smtClean="0"/>
              <a:t>Ensuite découpées à la longueur requise.</a:t>
            </a:r>
          </a:p>
          <a:p>
            <a:pPr marL="342900" indent="-342900"/>
            <a:endParaRPr lang="fr-FR" sz="2400" dirty="0" smtClean="0"/>
          </a:p>
          <a:p>
            <a:pPr marL="342900" indent="-342900"/>
            <a:r>
              <a:rPr lang="fr-FR" sz="2400" b="1" u="sng" dirty="0" smtClean="0">
                <a:solidFill>
                  <a:srgbClr val="00B050"/>
                </a:solidFill>
              </a:rPr>
              <a:t>e)ASSEMBLAGE ET IMPRESSION</a:t>
            </a:r>
          </a:p>
          <a:p>
            <a:pPr marL="342900" indent="-342900"/>
            <a:endParaRPr lang="fr-FR" sz="2400" b="1" u="sng" dirty="0" smtClean="0">
              <a:solidFill>
                <a:srgbClr val="00B050"/>
              </a:solidFill>
            </a:endParaRPr>
          </a:p>
          <a:p>
            <a:pPr marL="342900" indent="-342900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357166"/>
            <a:ext cx="8643966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6143636" y="5715016"/>
            <a:ext cx="264320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852B7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Étapes de fabrication des enveloppes de  gélules </a:t>
            </a:r>
            <a:endParaRPr lang="fr-FR" dirty="0">
              <a:solidFill>
                <a:srgbClr val="852B7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85728"/>
            <a:ext cx="9144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rgbClr val="FF00FF"/>
                </a:solidFill>
              </a:rPr>
              <a:t>2-3  CONSERVATION ET CONTRÔLES DES ENVELOPPES</a:t>
            </a:r>
            <a:r>
              <a:rPr lang="fr-FR" sz="2800" dirty="0" smtClean="0">
                <a:solidFill>
                  <a:srgbClr val="FF00FF"/>
                </a:solidFill>
              </a:rPr>
              <a:t>:</a:t>
            </a:r>
          </a:p>
          <a:p>
            <a:endParaRPr lang="fr-FR" sz="2800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Conservation dans  des récipients bien hermétiques à l’abri de l’atmosphère trop sèche ou trop humide (entre 40% et 60 % d’HR).</a:t>
            </a:r>
          </a:p>
          <a:p>
            <a:pPr>
              <a:buFont typeface="Arial" pitchFamily="34" charset="0"/>
              <a:buChar char="•"/>
            </a:pPr>
            <a:endParaRPr lang="fr-FR" sz="2800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À  la réception les essais suivants doivent être effectuer :</a:t>
            </a:r>
          </a:p>
          <a:p>
            <a:pPr>
              <a:buBlip>
                <a:blip r:embed="rId2"/>
              </a:buBlip>
            </a:pPr>
            <a:r>
              <a:rPr lang="fr-FR" sz="2800" dirty="0" smtClean="0"/>
              <a:t>Dimension, volume, poids.</a:t>
            </a:r>
          </a:p>
          <a:p>
            <a:pPr>
              <a:buBlip>
                <a:blip r:embed="rId2"/>
              </a:buBlip>
            </a:pPr>
            <a:r>
              <a:rPr lang="fr-FR" sz="2800" dirty="0" smtClean="0"/>
              <a:t>Identification de la gélatine,</a:t>
            </a:r>
          </a:p>
          <a:p>
            <a:pPr>
              <a:buBlip>
                <a:blip r:embed="rId2"/>
              </a:buBlip>
            </a:pPr>
            <a:r>
              <a:rPr lang="fr-FR" sz="2800" dirty="0" smtClean="0"/>
              <a:t>Identification des colorants et des opacifiants,</a:t>
            </a:r>
          </a:p>
          <a:p>
            <a:pPr>
              <a:buBlip>
                <a:blip r:embed="rId2"/>
              </a:buBlip>
            </a:pPr>
            <a:r>
              <a:rPr lang="fr-FR" sz="2800" dirty="0" smtClean="0"/>
              <a:t>Perte à la dessiccation (teneur en eau  entre 13 et 16%)</a:t>
            </a:r>
          </a:p>
          <a:p>
            <a:pPr>
              <a:buBlip>
                <a:blip r:embed="rId2"/>
              </a:buBlip>
            </a:pPr>
            <a:r>
              <a:rPr lang="fr-FR" sz="2800" dirty="0" smtClean="0"/>
              <a:t>Teneur en SO2,</a:t>
            </a:r>
          </a:p>
          <a:p>
            <a:pPr>
              <a:buBlip>
                <a:blip r:embed="rId2"/>
              </a:buBlip>
            </a:pPr>
            <a:r>
              <a:rPr lang="fr-FR" sz="2800" dirty="0" smtClean="0"/>
              <a:t>Cendres sulfuriques,</a:t>
            </a:r>
          </a:p>
          <a:p>
            <a:pPr>
              <a:buBlip>
                <a:blip r:embed="rId2"/>
              </a:buBlip>
            </a:pPr>
            <a:r>
              <a:rPr lang="fr-FR" sz="2800" dirty="0" smtClean="0"/>
              <a:t>Temps de désagrégation,</a:t>
            </a:r>
          </a:p>
          <a:p>
            <a:pPr>
              <a:buBlip>
                <a:blip r:embed="rId2"/>
              </a:buBlip>
            </a:pPr>
            <a:r>
              <a:rPr lang="fr-FR" sz="2800" dirty="0" smtClean="0"/>
              <a:t>Propreté microbienne.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144000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3200" b="1" u="sng" dirty="0" smtClean="0">
              <a:solidFill>
                <a:srgbClr val="00B0F0"/>
              </a:solidFill>
            </a:endParaRPr>
          </a:p>
          <a:p>
            <a:pPr algn="ctr"/>
            <a:r>
              <a:rPr lang="fr-FR" sz="3200" b="1" u="sng" dirty="0" smtClean="0">
                <a:solidFill>
                  <a:srgbClr val="00B0F0"/>
                </a:solidFill>
              </a:rPr>
              <a:t> 3 – REMPLISSAGE DES GÉLULES</a:t>
            </a:r>
            <a:r>
              <a:rPr lang="fr-FR" sz="3200" u="sng" dirty="0" smtClean="0">
                <a:solidFill>
                  <a:srgbClr val="00B0F0"/>
                </a:solidFill>
              </a:rPr>
              <a:t>:</a:t>
            </a:r>
          </a:p>
          <a:p>
            <a:r>
              <a:rPr lang="fr-FR" sz="3200" b="1" u="sng" dirty="0" smtClean="0">
                <a:solidFill>
                  <a:srgbClr val="FF00FF"/>
                </a:solidFill>
              </a:rPr>
              <a:t>3-1-LES PRODUITS DE REMPLISSAGE:</a:t>
            </a:r>
          </a:p>
          <a:p>
            <a:pPr lvl="1">
              <a:buFont typeface="Wingdings" pitchFamily="2" charset="2"/>
              <a:buChar char="§"/>
            </a:pPr>
            <a:r>
              <a:rPr lang="fr-FR" sz="3200" dirty="0" smtClean="0"/>
              <a:t> Poudres.</a:t>
            </a:r>
          </a:p>
          <a:p>
            <a:pPr lvl="1">
              <a:buFont typeface="Wingdings" pitchFamily="2" charset="2"/>
              <a:buChar char="§"/>
            </a:pPr>
            <a:r>
              <a:rPr lang="fr-FR" sz="3200" dirty="0" smtClean="0"/>
              <a:t> Granulés enrobés ou non.</a:t>
            </a:r>
          </a:p>
          <a:p>
            <a:pPr lvl="1">
              <a:buFont typeface="Wingdings" pitchFamily="2" charset="2"/>
              <a:buChar char="§"/>
            </a:pPr>
            <a:r>
              <a:rPr lang="fr-FR" sz="3200" dirty="0" smtClean="0"/>
              <a:t> Minigranules.</a:t>
            </a:r>
          </a:p>
          <a:p>
            <a:pPr lvl="1">
              <a:buFont typeface="Wingdings" pitchFamily="2" charset="2"/>
              <a:buChar char="§"/>
            </a:pPr>
            <a:r>
              <a:rPr lang="fr-FR" sz="3200" dirty="0" smtClean="0"/>
              <a:t> Comprimés.</a:t>
            </a:r>
          </a:p>
          <a:p>
            <a:pPr lvl="1">
              <a:buFont typeface="Wingdings" pitchFamily="2" charset="2"/>
              <a:buChar char="§"/>
            </a:pPr>
            <a:r>
              <a:rPr lang="fr-FR" sz="3200" dirty="0" smtClean="0"/>
              <a:t>Produits semi- pâteux.</a:t>
            </a:r>
          </a:p>
          <a:p>
            <a:pPr lvl="1">
              <a:buFont typeface="Wingdings" pitchFamily="2" charset="2"/>
              <a:buChar char="§"/>
            </a:pPr>
            <a:r>
              <a:rPr lang="fr-FR" sz="3200" dirty="0" smtClean="0"/>
              <a:t>Des liquides.</a:t>
            </a:r>
          </a:p>
          <a:p>
            <a:pPr>
              <a:buBlip>
                <a:blip r:embed="rId2"/>
              </a:buBlip>
            </a:pPr>
            <a:endParaRPr lang="fr-FR" sz="3200" dirty="0" smtClean="0"/>
          </a:p>
          <a:p>
            <a:pPr marL="342900" indent="-342900">
              <a:buAutoNum type="alphaLcParenR"/>
            </a:pPr>
            <a:endParaRPr lang="fr-FR" sz="3200" dirty="0" smtClean="0"/>
          </a:p>
          <a:p>
            <a:endParaRPr lang="fr-FR" sz="3200" b="1" u="sng" dirty="0" smtClean="0"/>
          </a:p>
          <a:p>
            <a:endParaRPr lang="fr-FR" sz="3200" dirty="0" smtClean="0"/>
          </a:p>
          <a:p>
            <a:endParaRPr lang="fr-FR" sz="3200" dirty="0" smtClean="0"/>
          </a:p>
          <a:p>
            <a:endParaRPr lang="fr-FR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1928802"/>
            <a:ext cx="24669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819650"/>
            <a:ext cx="3124200" cy="203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810125"/>
            <a:ext cx="2809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29454" y="4905375"/>
            <a:ext cx="18859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5074" y="1928802"/>
            <a:ext cx="2598010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500042"/>
            <a:ext cx="85689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>
                <a:solidFill>
                  <a:srgbClr val="FF00FF"/>
                </a:solidFill>
              </a:rPr>
              <a:t>3-2- PROPRIÉTÉS DES POUDRES:</a:t>
            </a:r>
          </a:p>
          <a:p>
            <a:endParaRPr lang="fr-FR" sz="3200" b="1" u="sng" dirty="0" smtClean="0">
              <a:solidFill>
                <a:srgbClr val="FF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Pour assurer un remplissage optimal de gélules , certaines propriétés de poudre doivent être prises en considération:</a:t>
            </a:r>
          </a:p>
          <a:p>
            <a:pPr marL="342900" indent="-342900">
              <a:buAutoNum type="alphaLcParenR"/>
            </a:pPr>
            <a:r>
              <a:rPr lang="fr-FR" sz="3200" dirty="0" smtClean="0"/>
              <a:t>granulométrie des particules   </a:t>
            </a:r>
          </a:p>
          <a:p>
            <a:pPr marL="342900" indent="-342900"/>
            <a:r>
              <a:rPr lang="fr-FR" sz="3200" dirty="0" smtClean="0"/>
              <a:t>b) Écoulement des poudres</a:t>
            </a:r>
          </a:p>
          <a:p>
            <a:pPr marL="342900" indent="-342900"/>
            <a:r>
              <a:rPr lang="fr-FR" sz="3200" dirty="0" smtClean="0"/>
              <a:t>c) Densité apparente et aptitude au tassement.</a:t>
            </a:r>
          </a:p>
          <a:p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57158" y="142852"/>
            <a:ext cx="878684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/>
              <a:t> </a:t>
            </a:r>
          </a:p>
          <a:p>
            <a:r>
              <a:rPr lang="fr-FR" sz="2800" b="1" u="sng" dirty="0" smtClean="0">
                <a:solidFill>
                  <a:srgbClr val="FF00FF"/>
                </a:solidFill>
              </a:rPr>
              <a:t> 3-3-EXCIPIENTS UTILISÉS:</a:t>
            </a:r>
          </a:p>
          <a:p>
            <a:pPr marL="342900" indent="-342900">
              <a:buAutoNum type="alphaLcParenR"/>
            </a:pPr>
            <a:r>
              <a:rPr lang="fr-FR" sz="2800" b="1" u="sng" dirty="0" smtClean="0">
                <a:solidFill>
                  <a:srgbClr val="00B050"/>
                </a:solidFill>
              </a:rPr>
              <a:t>DILUANTS: </a:t>
            </a:r>
          </a:p>
          <a:p>
            <a:pPr marL="342900" indent="-342900"/>
            <a:r>
              <a:rPr lang="fr-FR" sz="2800" dirty="0" smtClean="0"/>
              <a:t> Ajuster la densité apparente =&gt; dosage correct en PA</a:t>
            </a:r>
          </a:p>
          <a:p>
            <a:pPr marL="342900" indent="-342900"/>
            <a:r>
              <a:rPr lang="fr-FR" sz="2800" i="1" u="sng" dirty="0" smtClean="0">
                <a:solidFill>
                  <a:srgbClr val="FF0000"/>
                </a:solidFill>
              </a:rPr>
              <a:t>Exemples: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800" dirty="0" smtClean="0"/>
              <a:t>Sucres et polyalcools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800" dirty="0" smtClean="0"/>
              <a:t>Poudres de cellulose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800" dirty="0" smtClean="0"/>
              <a:t>Amidons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800" dirty="0" smtClean="0"/>
              <a:t>Sels minéraux</a:t>
            </a:r>
          </a:p>
          <a:p>
            <a:pPr marL="342900" indent="-342900"/>
            <a:r>
              <a:rPr lang="fr-FR" sz="2800" b="1" u="sng" dirty="0" smtClean="0">
                <a:solidFill>
                  <a:srgbClr val="00B050"/>
                </a:solidFill>
              </a:rPr>
              <a:t>b) LUBRIFIANTS D’ÉCOULEMENT:</a:t>
            </a:r>
          </a:p>
          <a:p>
            <a:pPr marL="342900" indent="-342900"/>
            <a:r>
              <a:rPr lang="fr-FR" sz="2800" dirty="0" smtClean="0"/>
              <a:t>Faciliter la fluidité de la poudre pour assurer un remplissage rapide et régulier.</a:t>
            </a:r>
          </a:p>
          <a:p>
            <a:pPr marL="342900" indent="-342900"/>
            <a:r>
              <a:rPr lang="fr-FR" sz="2800" i="1" u="sng" dirty="0" smtClean="0">
                <a:solidFill>
                  <a:srgbClr val="FF0000"/>
                </a:solidFill>
              </a:rPr>
              <a:t>Exemples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2800" dirty="0" smtClean="0"/>
              <a:t>Talc, Aérosil, stéarate de magnésium.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500042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fr-FR" sz="3200" dirty="0" smtClean="0">
                <a:solidFill>
                  <a:srgbClr val="00B050"/>
                </a:solidFill>
              </a:rPr>
              <a:t>c) </a:t>
            </a:r>
            <a:r>
              <a:rPr lang="fr-FR" sz="3200" b="1" u="sng" dirty="0" smtClean="0">
                <a:solidFill>
                  <a:srgbClr val="00B050"/>
                </a:solidFill>
              </a:rPr>
              <a:t>DÉSINTÉGRANT:</a:t>
            </a:r>
          </a:p>
          <a:p>
            <a:pPr marL="342900" indent="-342900"/>
            <a:r>
              <a:rPr lang="fr-FR" sz="3200" i="1" u="sng" dirty="0" smtClean="0">
                <a:solidFill>
                  <a:srgbClr val="FF0000"/>
                </a:solidFill>
              </a:rPr>
              <a:t>Rôle</a:t>
            </a:r>
            <a:r>
              <a:rPr lang="fr-FR" sz="3200" dirty="0" smtClean="0"/>
              <a:t>: Ajouté surtout dans le  cas ou une légère compression est appliquée pour le remplissage  (vis sans fin, bourrage)</a:t>
            </a:r>
          </a:p>
          <a:p>
            <a:pPr marL="342900" indent="-342900"/>
            <a:r>
              <a:rPr lang="fr-FR" sz="3200" i="1" u="sng" dirty="0" smtClean="0">
                <a:solidFill>
                  <a:srgbClr val="FF0000"/>
                </a:solidFill>
              </a:rPr>
              <a:t>Exemples: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3200" dirty="0" smtClean="0"/>
              <a:t>Crospovidone,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fr-FR" sz="3200" dirty="0" smtClean="0"/>
              <a:t> Croscarmellose sodique</a:t>
            </a:r>
          </a:p>
          <a:p>
            <a:pPr marL="342900" indent="-342900"/>
            <a:r>
              <a:rPr lang="fr-FR" sz="3200" b="1" u="sng" dirty="0" smtClean="0">
                <a:solidFill>
                  <a:srgbClr val="00B050"/>
                </a:solidFill>
              </a:rPr>
              <a:t>d)SURFACTIFS :</a:t>
            </a:r>
          </a:p>
          <a:p>
            <a:pPr marL="342900" indent="-342900"/>
            <a:r>
              <a:rPr lang="fr-FR" sz="3200" i="1" u="sng" dirty="0" smtClean="0">
                <a:solidFill>
                  <a:srgbClr val="FF0000"/>
                </a:solidFill>
              </a:rPr>
              <a:t>Rôles:  </a:t>
            </a:r>
            <a:r>
              <a:rPr lang="fr-FR" sz="3200" dirty="0" smtClean="0"/>
              <a:t>faciliter la mouillabilité de la poudre et donc améliorer la dissolution du  PA</a:t>
            </a:r>
          </a:p>
          <a:p>
            <a:pPr marL="342900" indent="-342900"/>
            <a:r>
              <a:rPr lang="fr-FR" sz="3200" i="1" u="sng" dirty="0" smtClean="0">
                <a:solidFill>
                  <a:srgbClr val="FF0000"/>
                </a:solidFill>
              </a:rPr>
              <a:t>Exemple</a:t>
            </a:r>
            <a:r>
              <a:rPr lang="fr-FR" sz="3200" dirty="0" smtClean="0"/>
              <a:t>: lauryl sulfate de sodium</a:t>
            </a:r>
          </a:p>
          <a:p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0" y="214290"/>
            <a:ext cx="9144000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>
                <a:solidFill>
                  <a:srgbClr val="FF00FF"/>
                </a:solidFill>
              </a:rPr>
              <a:t>3-4-RÉPARTITION DU MÉLANGE:</a:t>
            </a:r>
          </a:p>
          <a:p>
            <a:r>
              <a:rPr lang="fr-FR" sz="2400" dirty="0" smtClean="0"/>
              <a:t>Quelques soit l’équipement ,le remplissage et le résultat des opérations suivantes: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2400" dirty="0" smtClean="0"/>
              <a:t>Orientation des gélules vides,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2400" dirty="0" smtClean="0"/>
              <a:t>Ouverture des gélules,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2400" dirty="0" smtClean="0"/>
              <a:t>Remplissage du corps,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2400" dirty="0" smtClean="0"/>
              <a:t>Emboitement de la coiffe sur le corps et fermeture,</a:t>
            </a:r>
          </a:p>
          <a:p>
            <a:pPr marL="914400" lvl="1" indent="-457200">
              <a:buFont typeface="+mj-lt"/>
              <a:buAutoNum type="arabicPeriod"/>
            </a:pPr>
            <a:r>
              <a:rPr lang="fr-FR" sz="2400" dirty="0" smtClean="0"/>
              <a:t>Éjection de la gélules pleine. </a:t>
            </a:r>
          </a:p>
          <a:p>
            <a:endParaRPr lang="fr-FR" sz="2400" b="1" u="sng" dirty="0" smtClean="0">
              <a:solidFill>
                <a:srgbClr val="00B050"/>
              </a:solidFill>
            </a:endParaRPr>
          </a:p>
          <a:p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/>
            </a:r>
            <a:br>
              <a:rPr lang="fr-FR" sz="2400" dirty="0" smtClean="0"/>
            </a:br>
            <a:r>
              <a:rPr lang="fr-FR" sz="2400" dirty="0" smtClean="0"/>
              <a:t> </a:t>
            </a:r>
          </a:p>
          <a:p>
            <a:pPr>
              <a:buFontTx/>
              <a:buChar char="-"/>
            </a:pPr>
            <a:endParaRPr lang="fr-FR" sz="2400" dirty="0" smtClean="0"/>
          </a:p>
          <a:p>
            <a:endParaRPr lang="fr-FR" sz="2400" dirty="0" smtClean="0"/>
          </a:p>
          <a:p>
            <a:endParaRPr lang="fr-FR" sz="2400" dirty="0" smtClean="0"/>
          </a:p>
          <a:p>
            <a:endParaRPr lang="fr-FR" b="1" u="sng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biLevel thresh="50000"/>
          </a:blip>
          <a:srcRect/>
          <a:stretch>
            <a:fillRect/>
          </a:stretch>
        </p:blipFill>
        <p:spPr bwMode="auto">
          <a:xfrm>
            <a:off x="1142976" y="3429000"/>
            <a:ext cx="6715172" cy="292895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500042"/>
            <a:ext cx="885828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 smtClean="0">
                <a:solidFill>
                  <a:srgbClr val="00B050"/>
                </a:solidFill>
              </a:rPr>
              <a:t>a) </a:t>
            </a:r>
            <a:r>
              <a:rPr lang="fr-FR" sz="3200" b="1" u="sng" dirty="0" smtClean="0">
                <a:solidFill>
                  <a:srgbClr val="00B050"/>
                </a:solidFill>
              </a:rPr>
              <a:t>À L’OFFICINE: </a:t>
            </a:r>
            <a:endParaRPr lang="fr-FR" sz="3200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Le remplissage se fait généralement par</a:t>
            </a:r>
            <a:r>
              <a:rPr lang="fr-FR" sz="3200" b="1" dirty="0" smtClean="0">
                <a:solidFill>
                  <a:srgbClr val="C00000"/>
                </a:solidFill>
              </a:rPr>
              <a:t> arasement  </a:t>
            </a:r>
            <a:r>
              <a:rPr lang="fr-FR" sz="3200" dirty="0" smtClean="0"/>
              <a:t>sur des équipements manuels(</a:t>
            </a:r>
            <a:r>
              <a:rPr lang="fr-FR" sz="3200" b="1" dirty="0" smtClean="0">
                <a:solidFill>
                  <a:srgbClr val="C00000"/>
                </a:solidFill>
              </a:rPr>
              <a:t> gélulier</a:t>
            </a:r>
            <a:r>
              <a:rPr lang="fr-FR" sz="3200" dirty="0" smtClean="0"/>
              <a:t>) ou semi-automatique .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Le volume apparent du PA doit être déterminer.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Connaissant le nombre de gélules à préparer et en utilisant la table de remplissage des gélules on peut déduire le numéro de la gélule et le volume de diluant à ajouter. </a:t>
            </a:r>
            <a:br>
              <a:rPr lang="fr-FR" sz="3200" dirty="0" smtClean="0"/>
            </a:br>
            <a:endParaRPr lang="fr-FR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5286388"/>
            <a:ext cx="142875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5214950"/>
            <a:ext cx="1714512" cy="1474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52149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29322" y="5214950"/>
            <a:ext cx="14287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571480"/>
            <a:ext cx="8715436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rgbClr val="00B050"/>
                </a:solidFill>
              </a:rPr>
              <a:t>b) DANS L’INDUSTRIE: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Effectué dans des ZAC:</a:t>
            </a:r>
          </a:p>
          <a:p>
            <a:pPr lvl="1">
              <a:buFont typeface="Wingdings" pitchFamily="2" charset="2"/>
              <a:buChar char="ü"/>
            </a:pPr>
            <a:r>
              <a:rPr lang="fr-FR" sz="2800" dirty="0" smtClean="0"/>
              <a:t>T°:20-22°c</a:t>
            </a:r>
          </a:p>
          <a:p>
            <a:pPr lvl="1">
              <a:buFont typeface="Wingdings" pitchFamily="2" charset="2"/>
              <a:buChar char="ü"/>
            </a:pPr>
            <a:r>
              <a:rPr lang="fr-FR" sz="2800" dirty="0" smtClean="0"/>
              <a:t>HR: 45 -50 % 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Le remplissage des </a:t>
            </a:r>
            <a:r>
              <a:rPr lang="fr-FR" sz="2800" dirty="0" smtClean="0">
                <a:solidFill>
                  <a:srgbClr val="FF0000"/>
                </a:solidFill>
              </a:rPr>
              <a:t>poudres</a:t>
            </a:r>
            <a:r>
              <a:rPr lang="fr-FR" sz="2800" dirty="0" smtClean="0"/>
              <a:t> se fait sur des équipements  automatiques selon différents procédés:</a:t>
            </a:r>
          </a:p>
          <a:p>
            <a:pPr lvl="1">
              <a:buBlip>
                <a:blip r:embed="rId2"/>
              </a:buBlip>
            </a:pPr>
            <a:r>
              <a:rPr lang="fr-FR" sz="2800" dirty="0" smtClean="0"/>
              <a:t>arasage .</a:t>
            </a:r>
          </a:p>
          <a:p>
            <a:pPr lvl="1">
              <a:buBlip>
                <a:blip r:embed="rId2"/>
              </a:buBlip>
            </a:pPr>
            <a:r>
              <a:rPr lang="fr-FR" sz="2800" dirty="0" smtClean="0"/>
              <a:t>Arasage et bourrage.</a:t>
            </a:r>
          </a:p>
          <a:p>
            <a:pPr lvl="1">
              <a:buBlip>
                <a:blip r:embed="rId2"/>
              </a:buBlip>
            </a:pPr>
            <a:r>
              <a:rPr lang="fr-FR" sz="2800" dirty="0" smtClean="0"/>
              <a:t>Vis sans fin.</a:t>
            </a:r>
          </a:p>
          <a:p>
            <a:pPr lvl="1">
              <a:buBlip>
                <a:blip r:embed="rId2"/>
              </a:buBlip>
            </a:pPr>
            <a:r>
              <a:rPr lang="fr-FR" sz="2800" dirty="0" smtClean="0"/>
              <a:t>compresso-doseurs.</a:t>
            </a:r>
          </a:p>
          <a:p>
            <a:pPr lvl="1">
              <a:buBlip>
                <a:blip r:embed="rId2"/>
              </a:buBlip>
            </a:pPr>
            <a:r>
              <a:rPr lang="fr-FR" sz="2800" dirty="0" smtClean="0"/>
              <a:t>Par disques doseurs.</a:t>
            </a:r>
          </a:p>
          <a:p>
            <a:pPr lvl="1"/>
            <a:r>
              <a:rPr lang="fr-FR" sz="2800" dirty="0" smtClean="0"/>
              <a:t> </a:t>
            </a:r>
          </a:p>
          <a:p>
            <a:pPr marL="457200" indent="-457200">
              <a:buFont typeface="+mj-lt"/>
              <a:buAutoNum type="arabicPeriod"/>
            </a:pPr>
            <a:endParaRPr lang="fr-FR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1928802"/>
            <a:ext cx="850112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solidFill>
                  <a:srgbClr val="FF0000"/>
                </a:solidFill>
              </a:rPr>
              <a:t>   I- NOTIONS GÉNÉRALES</a:t>
            </a:r>
          </a:p>
          <a:p>
            <a:pPr algn="ctr"/>
            <a:endParaRPr lang="fr-FR" sz="4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571480"/>
            <a:ext cx="90011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fr-FR" sz="2800" b="1" u="sng" dirty="0" smtClean="0">
                <a:solidFill>
                  <a:srgbClr val="FFFF00"/>
                </a:solidFill>
              </a:rPr>
              <a:t>    ARASAGE :</a:t>
            </a:r>
          </a:p>
          <a:p>
            <a:pPr>
              <a:buFont typeface="Wingdings" pitchFamily="2" charset="2"/>
              <a:buChar char="§"/>
            </a:pPr>
            <a:endParaRPr lang="fr-FR" sz="2800" b="1" u="sng" dirty="0" smtClean="0">
              <a:solidFill>
                <a:srgbClr val="FF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Passage des gélules sous un sabot distributeur.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Nécessite un bon écoulement de la poudre.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Il faut  adapter le volume de poudre à celui de la </a:t>
            </a:r>
          </a:p>
          <a:p>
            <a:r>
              <a:rPr lang="fr-FR" sz="2800" dirty="0" smtClean="0"/>
              <a:t>gélule.</a:t>
            </a:r>
          </a:p>
          <a:p>
            <a:endParaRPr lang="fr-FR" sz="2800" u="sng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2857488" y="3286124"/>
            <a:ext cx="2786082" cy="338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571480"/>
            <a:ext cx="91440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b="1" dirty="0" smtClean="0">
                <a:solidFill>
                  <a:srgbClr val="FFFF00"/>
                </a:solidFill>
              </a:rPr>
              <a:t>  </a:t>
            </a:r>
            <a:r>
              <a:rPr lang="fr-FR" sz="2800" b="1" u="sng" dirty="0" smtClean="0">
                <a:solidFill>
                  <a:srgbClr val="FFFF00"/>
                </a:solidFill>
              </a:rPr>
              <a:t> ARASAGE ET BOURRAGE:</a:t>
            </a:r>
          </a:p>
          <a:p>
            <a:endParaRPr lang="fr-FR" sz="2400" b="1" u="sng" dirty="0" smtClean="0">
              <a:solidFill>
                <a:srgbClr val="FF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Le dosage est ajusté par réglage de la marche du piston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301704"/>
            <a:ext cx="3214710" cy="3865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500042"/>
            <a:ext cx="9144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800" b="1" dirty="0" smtClean="0">
                <a:solidFill>
                  <a:srgbClr val="FFFF00"/>
                </a:solidFill>
              </a:rPr>
              <a:t>   </a:t>
            </a:r>
            <a:r>
              <a:rPr lang="fr-FR" sz="2800" b="1" u="sng" dirty="0" smtClean="0">
                <a:solidFill>
                  <a:srgbClr val="FFFF00"/>
                </a:solidFill>
              </a:rPr>
              <a:t> VIS SANS FIN:</a:t>
            </a:r>
          </a:p>
          <a:p>
            <a:pPr>
              <a:buFont typeface="Wingdings" pitchFamily="2" charset="2"/>
              <a:buChar char="v"/>
            </a:pPr>
            <a:endParaRPr lang="fr-FR" sz="2800" b="1" u="sng" dirty="0" smtClean="0">
              <a:solidFill>
                <a:srgbClr val="FF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Chaque déplacement de la vis entraine un volume bien déterminé.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Nécessite un bon écoulement de la poudre.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Le dosage est ajusté par le réglage de l’angle de rotation.</a:t>
            </a:r>
          </a:p>
          <a:p>
            <a:pPr>
              <a:buFont typeface="Arial" pitchFamily="34" charset="0"/>
              <a:buChar char="•"/>
            </a:pPr>
            <a:endParaRPr lang="fr-F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5" y="3500438"/>
            <a:ext cx="2087703" cy="3010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500042"/>
            <a:ext cx="6429388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b="1" u="sng" dirty="0" smtClean="0">
                <a:solidFill>
                  <a:srgbClr val="FFFF00"/>
                </a:solidFill>
              </a:rPr>
              <a:t>  </a:t>
            </a:r>
            <a:r>
              <a:rPr lang="fr-FR" sz="2000" b="1" u="sng" dirty="0" smtClean="0">
                <a:solidFill>
                  <a:srgbClr val="FFFF00"/>
                </a:solidFill>
              </a:rPr>
              <a:t>PAR BOURRAGE ET DISQUES DOSEURS: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La poudre située au dessus des matrices est arasée puis comprimée par des poinçons dans 5 stations de bourrage .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Ajustement du poids se fait par la modification de la force de bourrage sinon changement de disque de bourrage.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Nécessite une lubrification adéquate .</a:t>
            </a:r>
          </a:p>
          <a:p>
            <a:pPr>
              <a:buFont typeface="Arial" pitchFamily="34" charset="0"/>
              <a:buChar char="•"/>
            </a:pPr>
            <a:r>
              <a:rPr lang="fr-FR" sz="2400" b="1" u="sng" dirty="0" smtClean="0">
                <a:solidFill>
                  <a:srgbClr val="FF0000"/>
                </a:solidFill>
              </a:rPr>
              <a:t>Inconvénien</a:t>
            </a:r>
            <a:r>
              <a:rPr lang="fr-FR" sz="2400" b="1" dirty="0" smtClean="0">
                <a:solidFill>
                  <a:srgbClr val="FF0000"/>
                </a:solidFill>
              </a:rPr>
              <a:t>t</a:t>
            </a:r>
            <a:r>
              <a:rPr lang="fr-FR" sz="2400" b="1" dirty="0" smtClean="0"/>
              <a:t>: </a:t>
            </a:r>
            <a:r>
              <a:rPr lang="fr-FR" sz="2400" dirty="0" smtClean="0"/>
              <a:t>Opération de nettoyage longue.</a:t>
            </a:r>
            <a:endParaRPr lang="fr-FR" sz="2400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286256"/>
            <a:ext cx="5038725" cy="2414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4214818"/>
            <a:ext cx="2000264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857232"/>
            <a:ext cx="2289609" cy="2438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14282" y="571480"/>
            <a:ext cx="407193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000" b="1" u="sng" dirty="0" smtClean="0">
                <a:solidFill>
                  <a:srgbClr val="FFFF00"/>
                </a:solidFill>
              </a:rPr>
              <a:t>COMPRESSO DOSEURS:</a:t>
            </a:r>
          </a:p>
          <a:p>
            <a:pPr>
              <a:buFont typeface="Wingdings" pitchFamily="2" charset="2"/>
              <a:buChar char="§"/>
            </a:pPr>
            <a:r>
              <a:rPr lang="fr-FR" sz="2000" b="1" u="sng" dirty="0" smtClean="0">
                <a:solidFill>
                  <a:srgbClr val="FF00FF"/>
                </a:solidFill>
              </a:rPr>
              <a:t>Etapes:</a:t>
            </a:r>
            <a:endParaRPr lang="fr-FR" dirty="0" smtClean="0">
              <a:solidFill>
                <a:srgbClr val="FF00FF"/>
              </a:solidFill>
            </a:endParaRPr>
          </a:p>
          <a:p>
            <a:pPr>
              <a:buFont typeface="Courier New" pitchFamily="49" charset="0"/>
              <a:buChar char="o"/>
            </a:pPr>
            <a:r>
              <a:rPr lang="fr-FR" sz="2000" dirty="0" smtClean="0"/>
              <a:t>Enfoncement du tube de dosage dans le bac</a:t>
            </a:r>
          </a:p>
          <a:p>
            <a:pPr>
              <a:buFont typeface="Courier New" pitchFamily="49" charset="0"/>
              <a:buChar char="o"/>
            </a:pPr>
            <a:r>
              <a:rPr lang="fr-FR" sz="2000" dirty="0" smtClean="0"/>
              <a:t>Tassement de poudre  par le piston sur le fond du bac</a:t>
            </a:r>
          </a:p>
          <a:p>
            <a:pPr>
              <a:buFont typeface="Courier New" pitchFamily="49" charset="0"/>
              <a:buChar char="o"/>
            </a:pPr>
            <a:r>
              <a:rPr lang="fr-FR" sz="2000" dirty="0" smtClean="0"/>
              <a:t>Déplacement en haut du compresso-doseur.</a:t>
            </a:r>
          </a:p>
          <a:p>
            <a:pPr>
              <a:buFont typeface="Courier New" pitchFamily="49" charset="0"/>
              <a:buChar char="o"/>
            </a:pPr>
            <a:r>
              <a:rPr lang="fr-FR" sz="2000" dirty="0" smtClean="0"/>
              <a:t>Pivotage du bloc de dosage de 180°</a:t>
            </a:r>
          </a:p>
          <a:p>
            <a:pPr>
              <a:buFont typeface="Courier New" pitchFamily="49" charset="0"/>
              <a:buChar char="o"/>
            </a:pPr>
            <a:r>
              <a:rPr lang="fr-FR" sz="2000" dirty="0" smtClean="0"/>
              <a:t>Ejection du compact de poudre dans le corps de la gélule.</a:t>
            </a:r>
          </a:p>
          <a:p>
            <a:endParaRPr lang="fr-FR" sz="2000" b="1" u="sng" dirty="0" smtClean="0"/>
          </a:p>
          <a:p>
            <a:pPr>
              <a:buFont typeface="Wingdings" pitchFamily="2" charset="2"/>
              <a:buChar char="§"/>
            </a:pPr>
            <a:r>
              <a:rPr lang="fr-FR" sz="2000" b="1" u="sng" dirty="0" smtClean="0">
                <a:solidFill>
                  <a:srgbClr val="FF00FF"/>
                </a:solidFill>
              </a:rPr>
              <a:t>Ajustement du poids</a:t>
            </a:r>
            <a:r>
              <a:rPr lang="fr-FR" sz="2000" b="1" u="sng" dirty="0" smtClean="0"/>
              <a:t>:</a:t>
            </a:r>
          </a:p>
          <a:p>
            <a:r>
              <a:rPr lang="fr-FR" sz="2000" b="1" dirty="0" smtClean="0"/>
              <a:t>Par  l’ajustant de la hauteur initiale du piston et/ou la hauteur du lit de poudre.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285728"/>
            <a:ext cx="3678256" cy="4519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Connecteur droit avec flèche 8"/>
          <p:cNvCxnSpPr/>
          <p:nvPr/>
        </p:nvCxnSpPr>
        <p:spPr>
          <a:xfrm rot="10800000" flipV="1">
            <a:off x="7072330" y="2428868"/>
            <a:ext cx="928694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10800000" flipV="1">
            <a:off x="6858016" y="2786058"/>
            <a:ext cx="1285884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10800000" flipV="1">
            <a:off x="6572264" y="3357562"/>
            <a:ext cx="1357322" cy="71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7929586" y="214311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8215338" y="2571744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7" name="ZoneTexte 16"/>
          <p:cNvSpPr txBox="1"/>
          <p:nvPr/>
        </p:nvSpPr>
        <p:spPr>
          <a:xfrm>
            <a:off x="8072462" y="3143248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3</a:t>
            </a:r>
            <a:endParaRPr lang="fr-FR" dirty="0"/>
          </a:p>
        </p:txBody>
      </p:sp>
      <p:cxnSp>
        <p:nvCxnSpPr>
          <p:cNvPr id="21" name="Connecteur droit avec flèche 20"/>
          <p:cNvCxnSpPr/>
          <p:nvPr/>
        </p:nvCxnSpPr>
        <p:spPr>
          <a:xfrm rot="5400000" flipH="1" flipV="1">
            <a:off x="4894265" y="4606933"/>
            <a:ext cx="50006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5000628" y="4857760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4</a:t>
            </a:r>
            <a:endParaRPr lang="fr-FR" dirty="0"/>
          </a:p>
        </p:txBody>
      </p:sp>
      <p:sp>
        <p:nvSpPr>
          <p:cNvPr id="23" name="ZoneTexte 22"/>
          <p:cNvSpPr txBox="1"/>
          <p:nvPr/>
        </p:nvSpPr>
        <p:spPr>
          <a:xfrm>
            <a:off x="4143372" y="5103674"/>
            <a:ext cx="27146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1- tube de dosage</a:t>
            </a:r>
          </a:p>
          <a:p>
            <a:r>
              <a:rPr lang="fr-FR" dirty="0" smtClean="0"/>
              <a:t>2-piston de dosage</a:t>
            </a:r>
          </a:p>
          <a:p>
            <a:r>
              <a:rPr lang="fr-FR" dirty="0" smtClean="0"/>
              <a:t>3-bac de dosage</a:t>
            </a:r>
          </a:p>
          <a:p>
            <a:r>
              <a:rPr lang="fr-FR" dirty="0" smtClean="0"/>
              <a:t>4-douille de réception pour corps de gélules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6572264" y="5357826"/>
            <a:ext cx="221457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fr-F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Schéma d’un compresso-doseur</a:t>
            </a:r>
            <a:endParaRPr lang="fr-F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ZoneTexte 24"/>
          <p:cNvSpPr txBox="1"/>
          <p:nvPr/>
        </p:nvSpPr>
        <p:spPr>
          <a:xfrm>
            <a:off x="7072330" y="135729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5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42910" y="500042"/>
            <a:ext cx="800105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rgbClr val="FF00FF"/>
                </a:solidFill>
              </a:rPr>
              <a:t>3-5- OPÉRATIONS ANNEXES:</a:t>
            </a:r>
          </a:p>
          <a:p>
            <a:endParaRPr lang="fr-FR" sz="2800" b="1" u="sng" dirty="0" smtClean="0">
              <a:solidFill>
                <a:srgbClr val="FF00FF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</a:rPr>
              <a:t>Nettoyage:</a:t>
            </a:r>
          </a:p>
          <a:p>
            <a:r>
              <a:rPr lang="fr-FR" sz="2800" dirty="0" smtClean="0"/>
              <a:t>Effectué soit par aspiration, soit par soufflerie, soit par brossage</a:t>
            </a:r>
          </a:p>
          <a:p>
            <a:pPr>
              <a:buFont typeface="Wingdings" pitchFamily="2" charset="2"/>
              <a:buChar char="v"/>
            </a:pP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</a:rPr>
              <a:t>Scellage</a:t>
            </a:r>
          </a:p>
          <a:p>
            <a:pPr>
              <a:buFont typeface="Wingdings" pitchFamily="2" charset="2"/>
              <a:buChar char="v"/>
            </a:pPr>
            <a:r>
              <a:rPr lang="fr-FR" sz="2800" b="1" dirty="0" smtClean="0">
                <a:solidFill>
                  <a:schemeClr val="accent4">
                    <a:lumMod val="75000"/>
                  </a:schemeClr>
                </a:solidFill>
              </a:rPr>
              <a:t>Conditionnement</a:t>
            </a:r>
            <a:r>
              <a:rPr lang="fr-FR" sz="2800" b="1" dirty="0" smtClean="0">
                <a:solidFill>
                  <a:srgbClr val="852B7F"/>
                </a:solidFill>
              </a:rPr>
              <a:t> </a:t>
            </a:r>
            <a:r>
              <a:rPr lang="fr-FR" sz="2800" b="1" dirty="0" smtClean="0"/>
              <a:t>:</a:t>
            </a:r>
            <a:r>
              <a:rPr lang="fr-FR" sz="2800" dirty="0" smtClean="0"/>
              <a:t>primaire et secondaire </a:t>
            </a:r>
          </a:p>
          <a:p>
            <a:endParaRPr lang="fr-FR" sz="28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00034" y="785794"/>
            <a:ext cx="82868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u="sng" dirty="0" smtClean="0">
                <a:solidFill>
                  <a:srgbClr val="FF0000"/>
                </a:solidFill>
              </a:rPr>
              <a:t>III- LES CAPSULES MOLLES</a:t>
            </a:r>
          </a:p>
          <a:p>
            <a:pPr algn="ctr"/>
            <a:endParaRPr lang="fr-FR" sz="4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2428868"/>
            <a:ext cx="3300430" cy="247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2844" y="571480"/>
            <a:ext cx="621510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u="sng" dirty="0" smtClean="0">
                <a:solidFill>
                  <a:srgbClr val="00B0F0"/>
                </a:solidFill>
              </a:rPr>
              <a:t>1-DÉFINITION:</a:t>
            </a:r>
          </a:p>
          <a:p>
            <a:pPr algn="ctr"/>
            <a:endParaRPr lang="fr-FR" sz="2800" b="1" u="sng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Elles comportent  une enveloppe plus épaisse que celle des gélules.</a:t>
            </a:r>
          </a:p>
          <a:p>
            <a:pPr>
              <a:buFont typeface="Arial" pitchFamily="34" charset="0"/>
              <a:buChar char="•"/>
            </a:pPr>
            <a:endParaRPr lang="fr-FR" sz="2800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L’enveloppe ne comporte qu’une  partie et présente des formes variées.</a:t>
            </a:r>
          </a:p>
          <a:p>
            <a:pPr>
              <a:buFont typeface="Arial" pitchFamily="34" charset="0"/>
              <a:buChar char="•"/>
            </a:pPr>
            <a:endParaRPr lang="fr-FR" sz="2800" dirty="0" smtClean="0"/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Elles sont le plus souvent </a:t>
            </a:r>
            <a:r>
              <a:rPr lang="fr-FR" sz="2800" dirty="0" smtClean="0"/>
              <a:t>rondes</a:t>
            </a:r>
            <a:r>
              <a:rPr lang="fr-FR" sz="2800" dirty="0" smtClean="0"/>
              <a:t>, </a:t>
            </a:r>
            <a:r>
              <a:rPr lang="fr-FR" sz="2800" dirty="0" smtClean="0"/>
              <a:t>ovales, oblongues ou en forme de tubes à bec et ont des volumes allant de 50 µl à plusieurs ml</a:t>
            </a:r>
            <a:r>
              <a:rPr lang="fr-FR" sz="2800" b="1" u="sng" dirty="0" smtClean="0"/>
              <a:t>.</a:t>
            </a:r>
            <a:endParaRPr lang="fr-FR" sz="2800" b="1" u="sng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56" y="2285992"/>
            <a:ext cx="2714644" cy="2805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5720" y="500042"/>
            <a:ext cx="885828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00B0F0"/>
                </a:solidFill>
              </a:rPr>
              <a:t>2-COMPOSITION DE L’ENVELOPPE:</a:t>
            </a:r>
          </a:p>
          <a:p>
            <a:pPr algn="ctr"/>
            <a:endParaRPr lang="fr-FR" sz="2400" b="1" u="sng" dirty="0" smtClean="0">
              <a:solidFill>
                <a:srgbClr val="00B0F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400" b="1" u="sng" dirty="0" smtClean="0">
                <a:solidFill>
                  <a:srgbClr val="FF00FF"/>
                </a:solidFill>
              </a:rPr>
              <a:t>LES PRINCIPAUX COMPOSANTS</a:t>
            </a:r>
            <a:r>
              <a:rPr lang="fr-FR" sz="2400" u="sng" dirty="0" smtClean="0">
                <a:solidFill>
                  <a:srgbClr val="FF00FF"/>
                </a:solidFill>
              </a:rPr>
              <a:t>: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/>
              <a:t>        Gélatine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/>
              <a:t>        Plastifiants (glycérine ,sorbitol ou PEG…)</a:t>
            </a:r>
          </a:p>
          <a:p>
            <a:pPr>
              <a:buFont typeface="Wingdings" pitchFamily="2" charset="2"/>
              <a:buChar char="ü"/>
            </a:pPr>
            <a:r>
              <a:rPr lang="fr-FR" sz="2400" dirty="0" smtClean="0"/>
              <a:t>        Eau</a:t>
            </a:r>
          </a:p>
          <a:p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Rapport </a:t>
            </a:r>
            <a:r>
              <a:rPr lang="fr-FR" sz="2400" b="1" dirty="0" smtClean="0">
                <a:solidFill>
                  <a:srgbClr val="00B050"/>
                </a:solidFill>
              </a:rPr>
              <a:t>Eau /Gélatine </a:t>
            </a:r>
            <a:r>
              <a:rPr lang="fr-FR" sz="2400" dirty="0" smtClean="0"/>
              <a:t>[0,7-1,3]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Rapport </a:t>
            </a:r>
            <a:r>
              <a:rPr lang="fr-FR" sz="2400" b="1" dirty="0" smtClean="0">
                <a:solidFill>
                  <a:srgbClr val="00B050"/>
                </a:solidFill>
              </a:rPr>
              <a:t>Plastifiant /Gélatine </a:t>
            </a:r>
            <a:r>
              <a:rPr lang="fr-FR" sz="2400" dirty="0" smtClean="0"/>
              <a:t>:</a:t>
            </a:r>
          </a:p>
          <a:p>
            <a:r>
              <a:rPr lang="fr-FR" sz="2400" dirty="0" smtClean="0"/>
              <a:t>                            Conditionne la </a:t>
            </a:r>
            <a:r>
              <a:rPr lang="fr-FR" sz="2400" b="1" dirty="0" smtClean="0"/>
              <a:t>dureté</a:t>
            </a:r>
            <a:r>
              <a:rPr lang="fr-FR" sz="2400" dirty="0" smtClean="0"/>
              <a:t> et </a:t>
            </a:r>
            <a:r>
              <a:rPr lang="fr-FR" sz="2400" b="1" dirty="0" smtClean="0"/>
              <a:t>l’élasticité </a:t>
            </a:r>
            <a:r>
              <a:rPr lang="fr-FR" sz="2400" dirty="0" smtClean="0"/>
              <a:t> de l’enveloppe .</a:t>
            </a:r>
          </a:p>
          <a:p>
            <a:r>
              <a:rPr lang="fr-FR" sz="2400" dirty="0" smtClean="0"/>
              <a:t>                            Varie entre [0,3-1]</a:t>
            </a:r>
          </a:p>
          <a:p>
            <a:endParaRPr lang="fr-FR" sz="2400" dirty="0" smtClean="0"/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b="1" u="sng" dirty="0" smtClean="0">
                <a:solidFill>
                  <a:srgbClr val="FF00FF"/>
                </a:solidFill>
              </a:rPr>
              <a:t>Adjuvants secondaires:</a:t>
            </a:r>
            <a:r>
              <a:rPr lang="fr-FR" sz="2400" dirty="0" smtClean="0"/>
              <a:t> tels que </a:t>
            </a:r>
            <a:r>
              <a:rPr lang="fr-FR" sz="2400" dirty="0" smtClean="0">
                <a:solidFill>
                  <a:srgbClr val="FFFF00"/>
                </a:solidFill>
              </a:rPr>
              <a:t>des </a:t>
            </a:r>
            <a:r>
              <a:rPr lang="fr-FR" sz="2400" b="1" dirty="0" smtClean="0">
                <a:solidFill>
                  <a:srgbClr val="FFFF00"/>
                </a:solidFill>
              </a:rPr>
              <a:t>colorants</a:t>
            </a:r>
            <a:r>
              <a:rPr lang="fr-FR" sz="2400" dirty="0" smtClean="0">
                <a:solidFill>
                  <a:srgbClr val="FFFF00"/>
                </a:solidFill>
              </a:rPr>
              <a:t> </a:t>
            </a:r>
            <a:r>
              <a:rPr lang="fr-FR" sz="2400" dirty="0" smtClean="0"/>
              <a:t>,des </a:t>
            </a:r>
            <a:r>
              <a:rPr lang="fr-FR" sz="2400" b="1" dirty="0" smtClean="0">
                <a:solidFill>
                  <a:srgbClr val="FFFF00"/>
                </a:solidFill>
              </a:rPr>
              <a:t>opacifiants</a:t>
            </a:r>
            <a:r>
              <a:rPr lang="fr-FR" sz="2400" dirty="0" smtClean="0"/>
              <a:t> et des </a:t>
            </a:r>
            <a:r>
              <a:rPr lang="fr-FR" sz="2400" b="1" dirty="0" smtClean="0">
                <a:solidFill>
                  <a:srgbClr val="FFFF00"/>
                </a:solidFill>
              </a:rPr>
              <a:t>conservateurs</a:t>
            </a:r>
            <a:r>
              <a:rPr lang="fr-FR" sz="2400" b="1" dirty="0" smtClean="0"/>
              <a:t> antimicrobiens</a:t>
            </a:r>
            <a:r>
              <a:rPr lang="fr-FR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NB: Humidité résiduelle des capsules après la fabrication : 6 - 10%</a:t>
            </a:r>
          </a:p>
        </p:txBody>
      </p:sp>
      <p:sp>
        <p:nvSpPr>
          <p:cNvPr id="3" name="Accolade ouvrante 2"/>
          <p:cNvSpPr/>
          <p:nvPr/>
        </p:nvSpPr>
        <p:spPr>
          <a:xfrm>
            <a:off x="1928794" y="4071942"/>
            <a:ext cx="260033" cy="71438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571480"/>
            <a:ext cx="91440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00B0F0"/>
                </a:solidFill>
              </a:rPr>
              <a:t>3- LE CONTENU:</a:t>
            </a:r>
          </a:p>
          <a:p>
            <a:endParaRPr lang="fr-FR" sz="2400" b="1" u="sng" dirty="0" smtClean="0">
              <a:solidFill>
                <a:srgbClr val="0070C0"/>
              </a:solidFill>
            </a:endParaRPr>
          </a:p>
          <a:p>
            <a:r>
              <a:rPr lang="fr-FR" sz="2400" dirty="0" smtClean="0">
                <a:solidFill>
                  <a:srgbClr val="0070C0"/>
                </a:solidFill>
              </a:rPr>
              <a:t>                                          </a:t>
            </a:r>
            <a:r>
              <a:rPr lang="fr-FR" sz="2400" dirty="0" smtClean="0">
                <a:solidFill>
                  <a:srgbClr val="00B050"/>
                </a:solidFill>
              </a:rPr>
              <a:t>lipophile</a:t>
            </a:r>
            <a:r>
              <a:rPr lang="fr-FR" sz="2400" dirty="0" smtClean="0">
                <a:solidFill>
                  <a:srgbClr val="0070C0"/>
                </a:solidFill>
              </a:rPr>
              <a:t>: </a:t>
            </a:r>
            <a:r>
              <a:rPr lang="fr-FR" sz="2400" dirty="0" smtClean="0"/>
              <a:t>inclusion directe</a:t>
            </a:r>
          </a:p>
          <a:p>
            <a:r>
              <a:rPr lang="fr-FR" sz="2400" dirty="0" smtClean="0">
                <a:solidFill>
                  <a:srgbClr val="0070C0"/>
                </a:solidFill>
              </a:rPr>
              <a:t>                     </a:t>
            </a:r>
          </a:p>
          <a:p>
            <a:r>
              <a:rPr lang="fr-FR" sz="2400" dirty="0" smtClean="0">
                <a:solidFill>
                  <a:schemeClr val="tx1">
                    <a:lumMod val="95000"/>
                  </a:schemeClr>
                </a:solidFill>
              </a:rPr>
              <a:t>                    liquide</a:t>
            </a:r>
          </a:p>
          <a:p>
            <a:endParaRPr lang="fr-FR" sz="2400" dirty="0" smtClean="0">
              <a:solidFill>
                <a:srgbClr val="0070C0"/>
              </a:solidFill>
            </a:endParaRPr>
          </a:p>
          <a:p>
            <a:r>
              <a:rPr lang="fr-FR" sz="2400" dirty="0" smtClean="0">
                <a:solidFill>
                  <a:srgbClr val="0070C0"/>
                </a:solidFill>
              </a:rPr>
              <a:t>                                      </a:t>
            </a:r>
            <a:r>
              <a:rPr lang="fr-FR" sz="2400" dirty="0" smtClean="0"/>
              <a:t>    hydrophile</a:t>
            </a:r>
            <a:r>
              <a:rPr lang="fr-FR" sz="2400" dirty="0" smtClean="0">
                <a:solidFill>
                  <a:srgbClr val="0070C0"/>
                </a:solidFill>
              </a:rPr>
              <a:t>: </a:t>
            </a:r>
            <a:r>
              <a:rPr lang="fr-FR" sz="2400" dirty="0" smtClean="0"/>
              <a:t>préparer une émulsion H/L</a:t>
            </a:r>
          </a:p>
          <a:p>
            <a:endParaRPr lang="fr-FR" sz="2400" dirty="0" smtClean="0">
              <a:solidFill>
                <a:srgbClr val="0070C0"/>
              </a:solidFill>
            </a:endParaRPr>
          </a:p>
          <a:p>
            <a:r>
              <a:rPr lang="fr-FR" sz="2400" b="1" dirty="0" smtClean="0">
                <a:solidFill>
                  <a:srgbClr val="0070C0"/>
                </a:solidFill>
              </a:rPr>
              <a:t> PA </a:t>
            </a:r>
          </a:p>
          <a:p>
            <a:endParaRPr lang="fr-FR" sz="2400" dirty="0" smtClean="0">
              <a:solidFill>
                <a:srgbClr val="0070C0"/>
              </a:solidFill>
            </a:endParaRPr>
          </a:p>
          <a:p>
            <a:r>
              <a:rPr lang="fr-FR" sz="2400" dirty="0" smtClean="0">
                <a:solidFill>
                  <a:srgbClr val="0070C0"/>
                </a:solidFill>
              </a:rPr>
              <a:t>                                         </a:t>
            </a:r>
            <a:r>
              <a:rPr lang="fr-FR" sz="2400" dirty="0" smtClean="0">
                <a:solidFill>
                  <a:srgbClr val="00B050"/>
                </a:solidFill>
              </a:rPr>
              <a:t>lipophile</a:t>
            </a:r>
            <a:r>
              <a:rPr lang="fr-FR" sz="2400" dirty="0" smtClean="0">
                <a:solidFill>
                  <a:srgbClr val="0070C0"/>
                </a:solidFill>
              </a:rPr>
              <a:t>: </a:t>
            </a:r>
            <a:r>
              <a:rPr lang="fr-FR" sz="2400" dirty="0" smtClean="0"/>
              <a:t>préparer un solution  huileuse</a:t>
            </a:r>
          </a:p>
          <a:p>
            <a:endParaRPr lang="fr-FR" sz="2400" dirty="0" smtClean="0">
              <a:solidFill>
                <a:srgbClr val="0070C0"/>
              </a:solidFill>
            </a:endParaRPr>
          </a:p>
          <a:p>
            <a:r>
              <a:rPr lang="fr-FR" sz="2400" dirty="0" smtClean="0">
                <a:solidFill>
                  <a:srgbClr val="0070C0"/>
                </a:solidFill>
              </a:rPr>
              <a:t>                   </a:t>
            </a:r>
            <a:r>
              <a:rPr lang="fr-FR" sz="2400" dirty="0" smtClean="0">
                <a:solidFill>
                  <a:schemeClr val="tx1">
                    <a:lumMod val="95000"/>
                  </a:schemeClr>
                </a:solidFill>
              </a:rPr>
              <a:t> solide</a:t>
            </a:r>
          </a:p>
          <a:p>
            <a:endParaRPr lang="fr-FR" sz="2400" dirty="0" smtClean="0"/>
          </a:p>
          <a:p>
            <a:r>
              <a:rPr lang="fr-FR" sz="2400" dirty="0" smtClean="0"/>
              <a:t>                                        hydrophile</a:t>
            </a:r>
            <a:r>
              <a:rPr lang="fr-FR" sz="2400" dirty="0" smtClean="0">
                <a:solidFill>
                  <a:srgbClr val="852B7F"/>
                </a:solidFill>
              </a:rPr>
              <a:t>: </a:t>
            </a:r>
            <a:r>
              <a:rPr lang="fr-FR" sz="2400" dirty="0" smtClean="0">
                <a:solidFill>
                  <a:srgbClr val="0070C0"/>
                </a:solidFill>
              </a:rPr>
              <a:t>   </a:t>
            </a:r>
            <a:r>
              <a:rPr lang="fr-FR" sz="2400" dirty="0" smtClean="0"/>
              <a:t>préparer une suspension huileuse.</a:t>
            </a:r>
          </a:p>
          <a:p>
            <a:r>
              <a:rPr lang="fr-FR" sz="2400" dirty="0" smtClean="0"/>
              <a:t>                                                                   incorporer le PA dans des PEG.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 rot="5400000" flipH="1" flipV="1">
            <a:off x="214282" y="2643182"/>
            <a:ext cx="142876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rot="16200000" flipH="1">
            <a:off x="214282" y="4071942"/>
            <a:ext cx="1428760" cy="8572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5400000" flipH="1" flipV="1">
            <a:off x="2250265" y="1607331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avec flèche 18"/>
          <p:cNvCxnSpPr/>
          <p:nvPr/>
        </p:nvCxnSpPr>
        <p:spPr>
          <a:xfrm rot="16200000" flipH="1">
            <a:off x="2214546" y="2357430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rot="5400000" flipH="1" flipV="1">
            <a:off x="2143108" y="4572008"/>
            <a:ext cx="642942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/>
          <p:nvPr/>
        </p:nvCxnSpPr>
        <p:spPr>
          <a:xfrm rot="16200000" flipH="1">
            <a:off x="2071670" y="5286388"/>
            <a:ext cx="714380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ccolade ouvrante 9"/>
          <p:cNvSpPr/>
          <p:nvPr/>
        </p:nvSpPr>
        <p:spPr>
          <a:xfrm>
            <a:off x="4286248" y="5929330"/>
            <a:ext cx="142876" cy="4286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500042"/>
            <a:ext cx="842968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 smtClean="0">
                <a:solidFill>
                  <a:schemeClr val="accent2"/>
                </a:solidFill>
              </a:rPr>
              <a:t>1-Historique:</a:t>
            </a:r>
          </a:p>
          <a:p>
            <a:endParaRPr lang="fr-FR" sz="2800" b="1" dirty="0" smtClean="0">
              <a:solidFill>
                <a:schemeClr val="accent2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2400" b="1" dirty="0" smtClean="0">
                <a:solidFill>
                  <a:schemeClr val="accent1"/>
                </a:solidFill>
              </a:rPr>
              <a:t>1833: </a:t>
            </a:r>
            <a:r>
              <a:rPr lang="fr-FR" sz="2400" b="1" dirty="0" err="1" smtClean="0">
                <a:solidFill>
                  <a:schemeClr val="accent1"/>
                </a:solidFill>
              </a:rPr>
              <a:t>Mothes</a:t>
            </a:r>
            <a:r>
              <a:rPr lang="fr-FR" sz="2400" b="1" dirty="0" smtClean="0">
                <a:solidFill>
                  <a:schemeClr val="accent1"/>
                </a:solidFill>
              </a:rPr>
              <a:t> et  </a:t>
            </a:r>
            <a:r>
              <a:rPr lang="fr-FR" sz="2400" b="1" dirty="0" err="1" smtClean="0">
                <a:solidFill>
                  <a:schemeClr val="accent1"/>
                </a:solidFill>
              </a:rPr>
              <a:t>Dublanc</a:t>
            </a:r>
            <a:r>
              <a:rPr lang="fr-FR" sz="2400" b="1" dirty="0" smtClean="0">
                <a:solidFill>
                  <a:schemeClr val="accent1"/>
                </a:solidFill>
              </a:rPr>
              <a:t>:</a:t>
            </a:r>
          </a:p>
          <a:p>
            <a:r>
              <a:rPr lang="fr-FR" sz="2400" dirty="0" smtClean="0"/>
              <a:t> </a:t>
            </a:r>
            <a:r>
              <a:rPr lang="fr-FR" sz="2400" b="1" dirty="0" smtClean="0"/>
              <a:t>Dépôt de la  demande de brevet  décrivant  un dispositif artisanal pour la fabrication de « capsules gélatineuses » à des fins pharmaceutiques.</a:t>
            </a:r>
          </a:p>
          <a:p>
            <a:pPr>
              <a:buFont typeface="Arial" pitchFamily="34" charset="0"/>
              <a:buChar char="•"/>
            </a:pPr>
            <a:r>
              <a:rPr lang="fr-FR" sz="2400" b="1" u="sng" dirty="0" smtClean="0">
                <a:solidFill>
                  <a:schemeClr val="accent1"/>
                </a:solidFill>
              </a:rPr>
              <a:t>1846: J.C </a:t>
            </a:r>
            <a:r>
              <a:rPr lang="fr-FR" sz="2400" b="1" u="sng" dirty="0" err="1" smtClean="0">
                <a:solidFill>
                  <a:schemeClr val="accent1"/>
                </a:solidFill>
              </a:rPr>
              <a:t>lehuby</a:t>
            </a:r>
            <a:r>
              <a:rPr lang="fr-FR" sz="2400" b="1" u="sng" dirty="0" smtClean="0">
                <a:solidFill>
                  <a:schemeClr val="accent1"/>
                </a:solidFill>
              </a:rPr>
              <a:t>:</a:t>
            </a:r>
          </a:p>
          <a:p>
            <a:r>
              <a:rPr lang="fr-FR" sz="2400" b="1" dirty="0" smtClean="0"/>
              <a:t>Dépôt d’un autre brevet décrivant les « capsules boites » préparé par trempage de moules cylindriques en argent dans une décoction d’amidon</a:t>
            </a:r>
          </a:p>
          <a:p>
            <a:pPr>
              <a:buFont typeface="Arial" pitchFamily="34" charset="0"/>
              <a:buChar char="•"/>
            </a:pPr>
            <a:r>
              <a:rPr lang="fr-FR" sz="2400" b="1" u="sng" dirty="0" smtClean="0">
                <a:solidFill>
                  <a:schemeClr val="accent1"/>
                </a:solidFill>
              </a:rPr>
              <a:t>1912: </a:t>
            </a:r>
            <a:r>
              <a:rPr lang="fr-FR" sz="2400" b="1" dirty="0" smtClean="0"/>
              <a:t>la société Ely </a:t>
            </a:r>
            <a:r>
              <a:rPr lang="fr-FR" sz="2400" b="1" dirty="0" err="1" smtClean="0"/>
              <a:t>lilly</a:t>
            </a:r>
            <a:r>
              <a:rPr lang="fr-FR" sz="2400" b="1" dirty="0" smtClean="0"/>
              <a:t>  produisait  des capsules dures dans une usine disposant de l’air conditionné.</a:t>
            </a:r>
          </a:p>
          <a:p>
            <a:pPr>
              <a:buFont typeface="Arial" pitchFamily="34" charset="0"/>
              <a:buChar char="•"/>
            </a:pPr>
            <a:r>
              <a:rPr lang="fr-FR" sz="2400" b="1" u="sng" dirty="0" smtClean="0">
                <a:solidFill>
                  <a:schemeClr val="accent1"/>
                </a:solidFill>
              </a:rPr>
              <a:t>1965: </a:t>
            </a:r>
            <a:r>
              <a:rPr lang="fr-FR" sz="2400" b="1" dirty="0" smtClean="0"/>
              <a:t>inscription de la forme «  capsule médicamenteuse » au codex qui réserve le terme « gélule » au capsules par emboitement.</a:t>
            </a:r>
            <a:endParaRPr lang="fr-FR" sz="2400" dirty="0" smtClean="0"/>
          </a:p>
          <a:p>
            <a:endParaRPr lang="fr-FR" sz="24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8596" y="500042"/>
            <a:ext cx="87154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>
                <a:solidFill>
                  <a:srgbClr val="FF0000"/>
                </a:solidFill>
              </a:rPr>
              <a:t>NB:</a:t>
            </a:r>
          </a:p>
          <a:p>
            <a:r>
              <a:rPr lang="fr-FR" sz="3200" b="1" u="sng" dirty="0" smtClean="0">
                <a:solidFill>
                  <a:srgbClr val="FFFF00"/>
                </a:solidFill>
              </a:rPr>
              <a:t>Le contenu à encapsuler </a:t>
            </a:r>
            <a:r>
              <a:rPr lang="fr-FR" sz="3200" u="sng" dirty="0" smtClean="0">
                <a:solidFill>
                  <a:srgbClr val="FFFF00"/>
                </a:solidFill>
              </a:rPr>
              <a:t>:</a:t>
            </a:r>
          </a:p>
          <a:p>
            <a:endParaRPr lang="fr-FR" sz="3200" u="sng" dirty="0" smtClean="0">
              <a:solidFill>
                <a:srgbClr val="FF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Ne doit pas provoquer l’altération de l’enveloppe   ( éviter l’eau, les alcools à courte chaine et les aldéhydes)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Doit être fluide à T= 35°C.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pH doit être entre 2,5 et 7,5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Lorsqu'il est sous forme de suspension, la granulométrie doit être &lt;200 µm.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85728"/>
            <a:ext cx="9001156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u="sng" dirty="0" smtClean="0">
              <a:solidFill>
                <a:srgbClr val="0070C0"/>
              </a:solidFill>
            </a:endParaRP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b="1" dirty="0" smtClean="0">
                <a:solidFill>
                  <a:srgbClr val="FF00FF"/>
                </a:solidFill>
              </a:rPr>
              <a:t>  Chauffage à 80 °C</a:t>
            </a:r>
          </a:p>
          <a:p>
            <a:r>
              <a:rPr lang="fr-FR" b="1" dirty="0" smtClean="0">
                <a:solidFill>
                  <a:srgbClr val="FF00FF"/>
                </a:solidFill>
              </a:rPr>
              <a:t>  Agitation ≈1h</a:t>
            </a:r>
          </a:p>
          <a:p>
            <a:r>
              <a:rPr lang="fr-FR" b="1" dirty="0" smtClean="0">
                <a:solidFill>
                  <a:srgbClr val="FF00FF"/>
                </a:solidFill>
              </a:rPr>
              <a:t>  Désaération</a:t>
            </a:r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dirty="0" smtClean="0"/>
              <a:t> </a:t>
            </a:r>
          </a:p>
          <a:p>
            <a:r>
              <a:rPr lang="fr-FR" dirty="0" smtClean="0"/>
              <a:t>                                                                                                            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</p:txBody>
      </p:sp>
      <p:cxnSp>
        <p:nvCxnSpPr>
          <p:cNvPr id="5" name="Connecteur droit avec flèche 4"/>
          <p:cNvCxnSpPr/>
          <p:nvPr/>
        </p:nvCxnSpPr>
        <p:spPr>
          <a:xfrm rot="5400000">
            <a:off x="1822034" y="3107132"/>
            <a:ext cx="1357322" cy="7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6215074" y="3714752"/>
            <a:ext cx="2571768" cy="10001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C0099"/>
                </a:solidFill>
              </a:rPr>
              <a:t>Solution</a:t>
            </a:r>
          </a:p>
          <a:p>
            <a:pPr algn="ctr"/>
            <a:r>
              <a:rPr lang="fr-FR" b="1" dirty="0" smtClean="0">
                <a:solidFill>
                  <a:srgbClr val="CC0099"/>
                </a:solidFill>
              </a:rPr>
              <a:t>Suspension</a:t>
            </a:r>
          </a:p>
          <a:p>
            <a:pPr algn="ctr"/>
            <a:r>
              <a:rPr lang="fr-FR" b="1" dirty="0" smtClean="0">
                <a:solidFill>
                  <a:srgbClr val="CC0099"/>
                </a:solidFill>
              </a:rPr>
              <a:t>Émulsion</a:t>
            </a:r>
            <a:endParaRPr lang="fr-FR" b="1" dirty="0">
              <a:solidFill>
                <a:srgbClr val="CC0099"/>
              </a:solidFill>
            </a:endParaRPr>
          </a:p>
        </p:txBody>
      </p:sp>
      <p:cxnSp>
        <p:nvCxnSpPr>
          <p:cNvPr id="10" name="Connecteur droit avec flèche 9"/>
          <p:cNvCxnSpPr>
            <a:stCxn id="11" idx="4"/>
            <a:endCxn id="8" idx="0"/>
          </p:cNvCxnSpPr>
          <p:nvPr/>
        </p:nvCxnSpPr>
        <p:spPr>
          <a:xfrm rot="5400000">
            <a:off x="6822297" y="3036091"/>
            <a:ext cx="135732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1" name="Ellipse 10"/>
          <p:cNvSpPr/>
          <p:nvPr/>
        </p:nvSpPr>
        <p:spPr>
          <a:xfrm>
            <a:off x="6000760" y="1142984"/>
            <a:ext cx="3000396" cy="1214446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Préparation Du Mélange Médicamenteux </a:t>
            </a:r>
          </a:p>
          <a:p>
            <a:pPr algn="ctr"/>
            <a:r>
              <a:rPr lang="fr-FR" b="1" dirty="0" smtClean="0">
                <a:solidFill>
                  <a:srgbClr val="FFFF00"/>
                </a:solidFill>
              </a:rPr>
              <a:t>PA+ Véhicule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1000100" y="1214422"/>
            <a:ext cx="2857520" cy="1214446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FF00"/>
                </a:solidFill>
              </a:rPr>
              <a:t>( Gélatine +Glycérine+ Eau± Colorants …)</a:t>
            </a:r>
            <a:endParaRPr lang="fr-FR" b="1" dirty="0">
              <a:solidFill>
                <a:srgbClr val="FFFF00"/>
              </a:solidFill>
            </a:endParaRPr>
          </a:p>
        </p:txBody>
      </p:sp>
      <p:sp>
        <p:nvSpPr>
          <p:cNvPr id="15" name="Ellipse 14"/>
          <p:cNvSpPr/>
          <p:nvPr/>
        </p:nvSpPr>
        <p:spPr>
          <a:xfrm>
            <a:off x="1428728" y="3786190"/>
            <a:ext cx="2428892" cy="1000132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CC0099"/>
                </a:solidFill>
              </a:rPr>
              <a:t> Formation Du Ruban De L’enveloppe</a:t>
            </a:r>
            <a:endParaRPr lang="fr-FR" b="1" dirty="0">
              <a:solidFill>
                <a:srgbClr val="CC0099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3643306" y="5572140"/>
            <a:ext cx="2786082" cy="107157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 smtClean="0">
                <a:solidFill>
                  <a:srgbClr val="FF0000"/>
                </a:solidFill>
              </a:rPr>
              <a:t>ENCAPSULATION</a:t>
            </a:r>
            <a:endParaRPr lang="fr-FR" b="1" dirty="0">
              <a:solidFill>
                <a:srgbClr val="FF0000"/>
              </a:solidFill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5786446" y="2714620"/>
            <a:ext cx="1571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FF"/>
                </a:solidFill>
              </a:rPr>
              <a:t>      Mise en:</a:t>
            </a:r>
            <a:endParaRPr lang="fr-FR" b="1" dirty="0">
              <a:solidFill>
                <a:srgbClr val="FF00FF"/>
              </a:solidFill>
            </a:endParaRPr>
          </a:p>
        </p:txBody>
      </p:sp>
      <p:cxnSp>
        <p:nvCxnSpPr>
          <p:cNvPr id="19" name="Connecteur droit avec flèche 18"/>
          <p:cNvCxnSpPr>
            <a:stCxn id="8" idx="4"/>
            <a:endCxn id="16" idx="7"/>
          </p:cNvCxnSpPr>
          <p:nvPr/>
        </p:nvCxnSpPr>
        <p:spPr>
          <a:xfrm rot="5400000">
            <a:off x="6254075" y="4482185"/>
            <a:ext cx="1014184" cy="147958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>
            <a:stCxn id="15" idx="4"/>
            <a:endCxn id="16" idx="1"/>
          </p:cNvCxnSpPr>
          <p:nvPr/>
        </p:nvCxnSpPr>
        <p:spPr>
          <a:xfrm rot="16200000" flipH="1">
            <a:off x="2875873" y="4553622"/>
            <a:ext cx="942746" cy="140814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6" name="ZoneTexte 45"/>
          <p:cNvSpPr txBox="1"/>
          <p:nvPr/>
        </p:nvSpPr>
        <p:spPr>
          <a:xfrm>
            <a:off x="214282" y="428604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00B0F0"/>
                </a:solidFill>
              </a:rPr>
              <a:t>4- PROCÉDÉS DE FABRICATION:</a:t>
            </a:r>
          </a:p>
          <a:p>
            <a:pPr>
              <a:buFont typeface="Arial" pitchFamily="34" charset="0"/>
              <a:buChar char="•"/>
            </a:pPr>
            <a:r>
              <a:rPr lang="fr-FR" b="1" dirty="0" smtClean="0"/>
              <a:t> 01 seul cycle</a:t>
            </a:r>
          </a:p>
          <a:p>
            <a:r>
              <a:rPr lang="fr-FR" dirty="0" smtClean="0"/>
              <a:t>         </a:t>
            </a:r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42852"/>
            <a:ext cx="442912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00B050"/>
                </a:solidFill>
              </a:rPr>
              <a:t>4-1-PROCÉDÉ PAR INJECTION ET SOUDURE SIMULTANÉES: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La masse gélatineuse et le contenu actif sont placés dans des réservoirs individuels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Passage de la  masse gélatineuse fondue sur des tambours rotatifs refroidis .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Solidification progressive et formation de 02  rubans de gélatine.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0075" y="357166"/>
            <a:ext cx="47339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Connecteur droit avec flèche 7"/>
          <p:cNvCxnSpPr/>
          <p:nvPr/>
        </p:nvCxnSpPr>
        <p:spPr>
          <a:xfrm rot="10800000">
            <a:off x="6786578" y="642918"/>
            <a:ext cx="785818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7786710" y="500042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FF"/>
                </a:solidFill>
              </a:rPr>
              <a:t>PA</a:t>
            </a:r>
            <a:endParaRPr lang="fr-FR" dirty="0">
              <a:solidFill>
                <a:srgbClr val="FF00FF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rot="5400000">
            <a:off x="4857752" y="1857364"/>
            <a:ext cx="57150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4857752" y="1285860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FF"/>
                </a:solidFill>
              </a:rPr>
              <a:t>MG</a:t>
            </a:r>
            <a:endParaRPr lang="fr-FR" dirty="0">
              <a:solidFill>
                <a:srgbClr val="FF00FF"/>
              </a:solidFill>
            </a:endParaRPr>
          </a:p>
        </p:txBody>
      </p:sp>
      <p:cxnSp>
        <p:nvCxnSpPr>
          <p:cNvPr id="16" name="Connecteur droit avec flèche 15"/>
          <p:cNvCxnSpPr/>
          <p:nvPr/>
        </p:nvCxnSpPr>
        <p:spPr>
          <a:xfrm rot="5400000" flipH="1" flipV="1">
            <a:off x="4643438" y="3714752"/>
            <a:ext cx="1285884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ZoneTexte 16"/>
          <p:cNvSpPr txBox="1"/>
          <p:nvPr/>
        </p:nvSpPr>
        <p:spPr>
          <a:xfrm>
            <a:off x="4572000" y="4572008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FF"/>
                </a:solidFill>
              </a:rPr>
              <a:t>TAMBOUR ROTATIF</a:t>
            </a:r>
            <a:endParaRPr lang="fr-FR" dirty="0">
              <a:solidFill>
                <a:srgbClr val="FF00FF"/>
              </a:solidFill>
            </a:endParaRPr>
          </a:p>
        </p:txBody>
      </p:sp>
      <p:cxnSp>
        <p:nvCxnSpPr>
          <p:cNvPr id="19" name="Connecteur droit avec flèche 18"/>
          <p:cNvCxnSpPr/>
          <p:nvPr/>
        </p:nvCxnSpPr>
        <p:spPr>
          <a:xfrm rot="10800000" flipV="1">
            <a:off x="7072330" y="1357298"/>
            <a:ext cx="928694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8001024" y="1071546"/>
            <a:ext cx="114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FF"/>
                </a:solidFill>
              </a:rPr>
              <a:t>MATRICE</a:t>
            </a:r>
            <a:endParaRPr lang="fr-FR" dirty="0">
              <a:solidFill>
                <a:srgbClr val="FF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357166"/>
            <a:ext cx="521497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sz="2800" dirty="0" smtClean="0"/>
              <a:t>Passage sur des matrices cylindriques creusées d’alvéoles.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 le contenu actif est injecté à des doses précises.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Scellage des deux demi-capsules.</a:t>
            </a:r>
          </a:p>
          <a:p>
            <a:pPr>
              <a:buFont typeface="Arial" pitchFamily="34" charset="0"/>
              <a:buChar char="•"/>
            </a:pPr>
            <a:r>
              <a:rPr lang="fr-FR" sz="2800" dirty="0" smtClean="0"/>
              <a:t>Séchage .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43240" y="4000504"/>
            <a:ext cx="1785950" cy="13751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10225" y="500042"/>
            <a:ext cx="35337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3286116" y="5643578"/>
            <a:ext cx="1428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/>
              <a:t>MATRICES</a:t>
            </a:r>
            <a:endParaRPr lang="fr-FR" b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500042"/>
            <a:ext cx="9144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00B050"/>
                </a:solidFill>
              </a:rPr>
              <a:t>4-2- PROCÉDÉ « À LA GOUTTE »:</a:t>
            </a:r>
          </a:p>
          <a:p>
            <a:endParaRPr lang="fr-FR" sz="2400" b="1" u="sng" dirty="0" smtClean="0">
              <a:solidFill>
                <a:srgbClr val="0070C0"/>
              </a:solidFill>
            </a:endParaRPr>
          </a:p>
          <a:p>
            <a:endParaRPr lang="fr-FR" sz="2400" b="1" u="sng" dirty="0" smtClean="0">
              <a:solidFill>
                <a:srgbClr val="0070C0"/>
              </a:solidFill>
            </a:endParaRPr>
          </a:p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85720" y="1000109"/>
            <a:ext cx="55721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fr-FR" sz="2400" dirty="0" smtClean="0"/>
              <a:t>Utilisé pour la mise en capsules d’huiles extraites d’animaux marins .</a:t>
            </a:r>
          </a:p>
          <a:p>
            <a:pPr>
              <a:buFont typeface="Wingdings" pitchFamily="2" charset="2"/>
              <a:buChar char="v"/>
            </a:pPr>
            <a:r>
              <a:rPr lang="fr-FR" sz="2400" dirty="0" smtClean="0"/>
              <a:t>L’appareil est constitué de 02 injecteurs concentriques qui débouchent dans une colonne d’huile de paraffine dont la T=5°C.</a:t>
            </a:r>
          </a:p>
          <a:p>
            <a:pPr>
              <a:buFont typeface="Wingdings" pitchFamily="2" charset="2"/>
              <a:buChar char="v"/>
            </a:pPr>
            <a:r>
              <a:rPr lang="fr-FR" sz="2400" dirty="0" smtClean="0"/>
              <a:t>L’injecteur extérieur est alimentée par le réservoir contenant la masse gélatineuse fluide.</a:t>
            </a:r>
          </a:p>
          <a:p>
            <a:pPr>
              <a:buFont typeface="Wingdings" pitchFamily="2" charset="2"/>
              <a:buChar char="v"/>
            </a:pPr>
            <a:r>
              <a:rPr lang="fr-FR" sz="2400" dirty="0" smtClean="0"/>
              <a:t>L’injecteur intérieur est alimenté par le réservoir du PA.</a:t>
            </a:r>
          </a:p>
          <a:p>
            <a:pPr>
              <a:buFont typeface="Wingdings" pitchFamily="2" charset="2"/>
              <a:buChar char="v"/>
            </a:pPr>
            <a:r>
              <a:rPr lang="fr-FR" sz="2400" dirty="0" smtClean="0"/>
              <a:t>Formation de « perles » par contact avec la paraffine </a:t>
            </a:r>
          </a:p>
          <a:p>
            <a:pPr>
              <a:buFont typeface="Wingdings" pitchFamily="2" charset="2"/>
              <a:buChar char="v"/>
            </a:pPr>
            <a:r>
              <a:rPr lang="fr-FR" sz="2400" dirty="0" smtClean="0"/>
              <a:t>Lavage et séchage.</a:t>
            </a:r>
            <a:endParaRPr lang="fr-FR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571612"/>
            <a:ext cx="1833561" cy="3924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2" name="ZoneTexte 51"/>
          <p:cNvSpPr txBox="1"/>
          <p:nvPr/>
        </p:nvSpPr>
        <p:spPr>
          <a:xfrm>
            <a:off x="6858016" y="785794"/>
            <a:ext cx="7143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PA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5500694" y="500042"/>
            <a:ext cx="14287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FF00"/>
                </a:solidFill>
              </a:rPr>
              <a:t>Masse gélatineuse fluide</a:t>
            </a:r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7500958" y="2928934"/>
            <a:ext cx="1643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Injecteurs concentriques</a:t>
            </a:r>
            <a:endParaRPr lang="fr-FR" dirty="0"/>
          </a:p>
        </p:txBody>
      </p:sp>
      <p:cxnSp>
        <p:nvCxnSpPr>
          <p:cNvPr id="56" name="Connecteur droit avec flèche 55"/>
          <p:cNvCxnSpPr/>
          <p:nvPr/>
        </p:nvCxnSpPr>
        <p:spPr>
          <a:xfrm rot="10800000">
            <a:off x="6286512" y="3286124"/>
            <a:ext cx="1071570" cy="1588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ZoneTexte 60"/>
          <p:cNvSpPr txBox="1"/>
          <p:nvPr/>
        </p:nvSpPr>
        <p:spPr>
          <a:xfrm>
            <a:off x="7572396" y="4000504"/>
            <a:ext cx="928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perle</a:t>
            </a:r>
            <a:endParaRPr lang="fr-FR" dirty="0"/>
          </a:p>
        </p:txBody>
      </p:sp>
      <p:cxnSp>
        <p:nvCxnSpPr>
          <p:cNvPr id="63" name="Connecteur droit avec flèche 62"/>
          <p:cNvCxnSpPr/>
          <p:nvPr/>
        </p:nvCxnSpPr>
        <p:spPr>
          <a:xfrm rot="10800000">
            <a:off x="6429388" y="4214818"/>
            <a:ext cx="1000132" cy="1588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ZoneTexte 64"/>
          <p:cNvSpPr txBox="1"/>
          <p:nvPr/>
        </p:nvSpPr>
        <p:spPr>
          <a:xfrm>
            <a:off x="7500958" y="4929198"/>
            <a:ext cx="1285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Huile e paraffine</a:t>
            </a:r>
            <a:endParaRPr lang="fr-FR" dirty="0"/>
          </a:p>
        </p:txBody>
      </p:sp>
      <p:cxnSp>
        <p:nvCxnSpPr>
          <p:cNvPr id="67" name="Connecteur droit avec flèche 66"/>
          <p:cNvCxnSpPr/>
          <p:nvPr/>
        </p:nvCxnSpPr>
        <p:spPr>
          <a:xfrm rot="10800000">
            <a:off x="6357950" y="5286388"/>
            <a:ext cx="1071570" cy="1588"/>
          </a:xfrm>
          <a:prstGeom prst="straightConnector1">
            <a:avLst/>
          </a:prstGeom>
          <a:ln w="28575">
            <a:solidFill>
              <a:srgbClr val="FF006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6143636" y="5857892"/>
            <a:ext cx="14287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PROCÉDÉ À LA GOUTTE</a:t>
            </a:r>
            <a:endParaRPr lang="fr-FR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15" name="Connecteur droit avec flèche 14"/>
          <p:cNvCxnSpPr>
            <a:stCxn id="52" idx="2"/>
          </p:cNvCxnSpPr>
          <p:nvPr/>
        </p:nvCxnSpPr>
        <p:spPr>
          <a:xfrm rot="5400000">
            <a:off x="6899806" y="1470526"/>
            <a:ext cx="630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rot="5400000">
            <a:off x="6107123" y="1535893"/>
            <a:ext cx="643736" cy="7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2844" y="1571612"/>
            <a:ext cx="9001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u="sng" dirty="0" smtClean="0">
                <a:solidFill>
                  <a:srgbClr val="FF0000"/>
                </a:solidFill>
              </a:rPr>
              <a:t>IV- capsules gastro-résistantes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571480"/>
            <a:ext cx="89297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u="sng" dirty="0" smtClean="0">
                <a:solidFill>
                  <a:srgbClr val="00B0F0"/>
                </a:solidFill>
              </a:rPr>
              <a:t>1- DÉFINITION:</a:t>
            </a:r>
          </a:p>
          <a:p>
            <a:r>
              <a:rPr lang="fr-FR" sz="2400" dirty="0" smtClean="0"/>
              <a:t>Capsules à libération retardée destinées à résister au suc gastrique et à libérer la ou les substances actives dans le suc intestinal.</a:t>
            </a:r>
          </a:p>
          <a:p>
            <a:r>
              <a:rPr lang="fr-FR" sz="2400" dirty="0" smtClean="0"/>
              <a:t> </a:t>
            </a:r>
          </a:p>
          <a:p>
            <a:r>
              <a:rPr lang="fr-FR" sz="2400" b="1" u="sng" dirty="0" smtClean="0">
                <a:solidFill>
                  <a:srgbClr val="00B0F0"/>
                </a:solidFill>
              </a:rPr>
              <a:t>2- PRÉPARATION</a:t>
            </a:r>
            <a:r>
              <a:rPr lang="fr-FR" sz="2400" b="1" dirty="0" smtClean="0">
                <a:solidFill>
                  <a:srgbClr val="00B0F0"/>
                </a:solidFill>
              </a:rPr>
              <a:t>:</a:t>
            </a:r>
          </a:p>
          <a:p>
            <a:r>
              <a:rPr lang="fr-FR" sz="2400" b="1" dirty="0" smtClean="0"/>
              <a:t>-  </a:t>
            </a:r>
            <a:r>
              <a:rPr lang="fr-FR" sz="2400" dirty="0" smtClean="0"/>
              <a:t>Soit par remplissage des capsules avec des granulés ou des particules déjà recouverts d’un enrobage gastro-résistants.</a:t>
            </a:r>
          </a:p>
          <a:p>
            <a:endParaRPr lang="fr-FR" sz="2400" b="1" dirty="0" smtClean="0"/>
          </a:p>
          <a:p>
            <a:r>
              <a:rPr lang="fr-FR" sz="2400" dirty="0" smtClean="0"/>
              <a:t>- Soit en recouvrant des capsules dures ou molles d’une enveloppe gastro-résistante.</a:t>
            </a:r>
          </a:p>
          <a:p>
            <a:endParaRPr lang="fr-FR" sz="2400" dirty="0" smtClean="0">
              <a:solidFill>
                <a:srgbClr val="7030A0"/>
              </a:solidFill>
            </a:endParaRPr>
          </a:p>
          <a:p>
            <a:r>
              <a:rPr lang="fr-FR" sz="2400" b="1" u="sng" dirty="0" smtClean="0">
                <a:solidFill>
                  <a:schemeClr val="accent3"/>
                </a:solidFill>
              </a:rPr>
              <a:t>Exemples de substances filmogènes: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 </a:t>
            </a:r>
            <a:r>
              <a:rPr lang="fr-FR" sz="2400" dirty="0" err="1" smtClean="0"/>
              <a:t>phtalate</a:t>
            </a:r>
            <a:r>
              <a:rPr lang="fr-FR" sz="2400" dirty="0" smtClean="0"/>
              <a:t> d’</a:t>
            </a:r>
            <a:r>
              <a:rPr lang="fr-FR" sz="2400" dirty="0" err="1" smtClean="0"/>
              <a:t>hydroxypropylméthylcellulose</a:t>
            </a:r>
            <a:r>
              <a:rPr lang="fr-FR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fr-FR" sz="2400" dirty="0" smtClean="0"/>
              <a:t> </a:t>
            </a:r>
            <a:r>
              <a:rPr lang="fr-FR" sz="2400" dirty="0" err="1" smtClean="0"/>
              <a:t>Polyacéthylphtalate</a:t>
            </a:r>
            <a:r>
              <a:rPr lang="fr-FR" sz="2400" dirty="0" smtClean="0"/>
              <a:t> de vinyle.</a:t>
            </a:r>
          </a:p>
          <a:p>
            <a:endParaRPr lang="fr-FR" sz="2400" dirty="0" smtClean="0"/>
          </a:p>
          <a:p>
            <a:endParaRPr lang="fr-F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714488"/>
            <a:ext cx="9144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4400" b="1" u="sng" dirty="0" smtClean="0">
                <a:solidFill>
                  <a:srgbClr val="FF0000"/>
                </a:solidFill>
              </a:rPr>
              <a:t>V- LES CAPSULES À LIBÉRATION MODIFIÉE</a:t>
            </a:r>
            <a:endParaRPr lang="fr-FR" sz="4400" dirty="0" smtClean="0"/>
          </a:p>
          <a:p>
            <a:pPr algn="ctr"/>
            <a:endParaRPr lang="fr-FR" sz="4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28604"/>
            <a:ext cx="9001156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400" b="1" u="sng" dirty="0" smtClean="0">
                <a:solidFill>
                  <a:srgbClr val="00B0F0"/>
                </a:solidFill>
              </a:rPr>
              <a:t>DEFINITION</a:t>
            </a:r>
          </a:p>
          <a:p>
            <a:pPr algn="ctr"/>
            <a:endParaRPr lang="fr-FR" sz="2400" b="1" u="sng" dirty="0" smtClean="0">
              <a:solidFill>
                <a:srgbClr val="00B0F0"/>
              </a:solidFill>
            </a:endParaRPr>
          </a:p>
          <a:p>
            <a:r>
              <a:rPr lang="fr-FR" sz="2400" dirty="0" smtClean="0"/>
              <a:t>« Ce sont des capsules à enveloppe dure ou molle, dont le contenu ou l’enveloppe sont préparés avec des excipients spéciaux ou par des procédés particuliers visant à modifier la vitesse, le lieu ou le moment de la libération de la ou des substances actives.</a:t>
            </a:r>
          </a:p>
          <a:p>
            <a:endParaRPr lang="fr-FR" sz="2400" dirty="0" smtClean="0"/>
          </a:p>
          <a:p>
            <a:r>
              <a:rPr lang="fr-FR" sz="2400" dirty="0" smtClean="0"/>
              <a:t>Les capsules à libération modifiée comprennent les capsules</a:t>
            </a:r>
          </a:p>
          <a:p>
            <a:r>
              <a:rPr lang="fr-FR" sz="2400" dirty="0" smtClean="0"/>
              <a:t>à libération prolongée et à libération retardée. »</a:t>
            </a:r>
          </a:p>
          <a:p>
            <a:endParaRPr lang="fr-FR" sz="2400" dirty="0" smtClean="0"/>
          </a:p>
          <a:p>
            <a:r>
              <a:rPr lang="fr-FR" sz="2400" dirty="0" smtClean="0"/>
              <a:t>En général, Les capsules LP sont obtenues en remplissant les gélules aves des granulés enrobés différemment</a:t>
            </a:r>
          </a:p>
          <a:p>
            <a:endParaRPr lang="fr-FR" sz="2400" dirty="0" smtClean="0"/>
          </a:p>
          <a:p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071538" y="1357298"/>
            <a:ext cx="7072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u="sng" dirty="0" smtClean="0">
                <a:solidFill>
                  <a:srgbClr val="FF0000"/>
                </a:solidFill>
              </a:rPr>
              <a:t>VI- CONTRÔLES  DES CAPSULES:</a:t>
            </a:r>
          </a:p>
          <a:p>
            <a:pPr algn="ctr"/>
            <a:endParaRPr lang="fr-FR" sz="4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428604"/>
            <a:ext cx="864399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u="sng" dirty="0" smtClean="0">
                <a:solidFill>
                  <a:srgbClr val="00B0F0"/>
                </a:solidFill>
              </a:rPr>
              <a:t>2- DÉFINITION:</a:t>
            </a:r>
          </a:p>
          <a:p>
            <a:r>
              <a:rPr lang="fr-FR" sz="3200" b="1" u="sng" dirty="0" smtClean="0">
                <a:solidFill>
                  <a:srgbClr val="FFFF00"/>
                </a:solidFill>
              </a:rPr>
              <a:t>Les capsules :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 Préparations </a:t>
            </a:r>
            <a:r>
              <a:rPr lang="fr-FR" sz="3200" b="1" dirty="0" smtClean="0">
                <a:solidFill>
                  <a:srgbClr val="00B050"/>
                </a:solidFill>
              </a:rPr>
              <a:t>solides</a:t>
            </a:r>
            <a:r>
              <a:rPr lang="fr-FR" sz="3200" dirty="0" smtClean="0"/>
              <a:t> constituées d’une enveloppe dure ou molle ,de forme et de capacité variables.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Contiennent une dose unitaire de substance(s) active(s).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 le plus souvent destinées à l’administration par voie orale.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L’enveloppe est à base de </a:t>
            </a:r>
            <a:r>
              <a:rPr lang="fr-FR" sz="3200" b="1" dirty="0" smtClean="0">
                <a:solidFill>
                  <a:srgbClr val="00B050"/>
                </a:solidFill>
              </a:rPr>
              <a:t>gélatine</a:t>
            </a:r>
            <a:r>
              <a:rPr lang="fr-FR" sz="3200" dirty="0" smtClean="0"/>
              <a:t> ou d’autres substances dont la consistance peut être adaptée. </a:t>
            </a:r>
            <a:endParaRPr lang="fr-FR" sz="3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579358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400" b="1" u="sng" dirty="0" smtClean="0">
              <a:solidFill>
                <a:srgbClr val="FF0000"/>
              </a:solidFill>
            </a:endParaRPr>
          </a:p>
          <a:p>
            <a:r>
              <a:rPr lang="fr-FR" sz="2000" b="1" u="sng" dirty="0" smtClean="0">
                <a:solidFill>
                  <a:srgbClr val="0070C0"/>
                </a:solidFill>
              </a:rPr>
              <a:t>VI-1- CONTRÔLES EN COURS DE FABRICATION</a:t>
            </a:r>
            <a:r>
              <a:rPr lang="fr-FR" sz="2400" b="1" u="sng" dirty="0" smtClean="0">
                <a:solidFill>
                  <a:srgbClr val="0070C0"/>
                </a:solidFill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Aspect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Masse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Contrôle de l’enrobage s’il est effectué</a:t>
            </a:r>
          </a:p>
          <a:p>
            <a:endParaRPr lang="fr-FR" sz="2400" b="1" u="sng" dirty="0" smtClean="0"/>
          </a:p>
          <a:p>
            <a:r>
              <a:rPr lang="fr-FR" sz="2400" b="1" u="sng" dirty="0" smtClean="0">
                <a:solidFill>
                  <a:srgbClr val="0070C0"/>
                </a:solidFill>
              </a:rPr>
              <a:t>VI-2- contrôles sur le produit fini: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Aspect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Identification du PA ,des colorants, éventuellement des excipients.</a:t>
            </a:r>
          </a:p>
          <a:p>
            <a:pPr marL="457200" indent="-457200">
              <a:buFont typeface="+mj-lt"/>
              <a:buAutoNum type="arabicPeriod"/>
            </a:pPr>
            <a:r>
              <a:rPr lang="fr-FR" sz="2400" dirty="0" smtClean="0"/>
              <a:t>Poids moyen et uniformité de poids.</a:t>
            </a:r>
          </a:p>
          <a:p>
            <a:pPr marL="457200" indent="-457200">
              <a:buFont typeface="+mj-lt"/>
              <a:buAutoNum type="arabicPeriod"/>
            </a:pPr>
            <a:endParaRPr lang="fr-FR" sz="2400" u="sng" dirty="0" smtClean="0">
              <a:solidFill>
                <a:srgbClr val="800080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fr-FR" sz="2400" dirty="0" smtClean="0">
              <a:solidFill>
                <a:srgbClr val="800080"/>
              </a:solidFill>
            </a:endParaRPr>
          </a:p>
          <a:p>
            <a:endParaRPr lang="fr-FR" sz="2400" dirty="0" smtClean="0">
              <a:solidFill>
                <a:srgbClr val="800080"/>
              </a:solidFill>
            </a:endParaRPr>
          </a:p>
          <a:p>
            <a:endParaRPr lang="fr-FR" sz="2400" dirty="0" smtClean="0"/>
          </a:p>
          <a:p>
            <a:endParaRPr lang="fr-FR" dirty="0"/>
          </a:p>
        </p:txBody>
      </p:sp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1643042" y="5214950"/>
          <a:ext cx="6096000" cy="1285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66"/>
                          </a:solidFill>
                        </a:rPr>
                        <a:t>Poids moyen</a:t>
                      </a:r>
                      <a:endParaRPr lang="fr-FR" b="1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b="1" dirty="0" smtClean="0">
                          <a:solidFill>
                            <a:srgbClr val="FF0066"/>
                          </a:solidFill>
                        </a:rPr>
                        <a:t>%</a:t>
                      </a:r>
                      <a:r>
                        <a:rPr lang="fr-FR" b="1" baseline="0" dirty="0" smtClean="0">
                          <a:solidFill>
                            <a:srgbClr val="FF0066"/>
                          </a:solidFill>
                        </a:rPr>
                        <a:t> de l’é</a:t>
                      </a:r>
                      <a:r>
                        <a:rPr lang="fr-FR" b="1" dirty="0" smtClean="0">
                          <a:solidFill>
                            <a:srgbClr val="FF0066"/>
                          </a:solidFill>
                        </a:rPr>
                        <a:t>cart limite</a:t>
                      </a:r>
                      <a:endParaRPr lang="fr-FR" b="1" dirty="0">
                        <a:solidFill>
                          <a:srgbClr val="FF0066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fr-FR" sz="1800" b="1" kern="1200" dirty="0" smtClean="0">
                          <a:solidFill>
                            <a:srgbClr val="C00000"/>
                          </a:solidFill>
                        </a:rPr>
                        <a:t> &lt; 300 mg</a:t>
                      </a:r>
                    </a:p>
                    <a:p>
                      <a:r>
                        <a:rPr kumimoji="0" lang="fr-FR" sz="1800" b="1" kern="1200" dirty="0" smtClean="0">
                          <a:solidFill>
                            <a:srgbClr val="C00000"/>
                          </a:solidFill>
                        </a:rPr>
                        <a:t> </a:t>
                      </a:r>
                    </a:p>
                    <a:p>
                      <a:r>
                        <a:rPr kumimoji="0" lang="fr-FR" sz="1800" b="1" kern="1200" dirty="0" smtClean="0">
                          <a:solidFill>
                            <a:srgbClr val="C00000"/>
                          </a:solidFill>
                        </a:rPr>
                        <a:t>  ≥ 300 mg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fr-FR" sz="1800" b="1" kern="1200" dirty="0" smtClean="0">
                          <a:solidFill>
                            <a:srgbClr val="C00000"/>
                          </a:solidFill>
                        </a:rPr>
                        <a:t> +/-  10%</a:t>
                      </a:r>
                    </a:p>
                    <a:p>
                      <a:r>
                        <a:rPr kumimoji="0" lang="fr-FR" sz="1800" b="1" kern="1200" dirty="0" smtClean="0">
                          <a:solidFill>
                            <a:srgbClr val="C00000"/>
                          </a:solidFill>
                        </a:rPr>
                        <a:t> </a:t>
                      </a:r>
                    </a:p>
                    <a:p>
                      <a:r>
                        <a:rPr kumimoji="0" lang="fr-FR" sz="1800" b="1" kern="1200" dirty="0" smtClean="0">
                          <a:solidFill>
                            <a:srgbClr val="C00000"/>
                          </a:solidFill>
                        </a:rPr>
                        <a:t> +/- 7,5%</a:t>
                      </a:r>
                      <a:endParaRPr lang="fr-FR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85728"/>
            <a:ext cx="642942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 startAt="4"/>
            </a:pPr>
            <a:r>
              <a:rPr lang="fr-FR" sz="2400" b="1" u="sng" dirty="0" smtClean="0"/>
              <a:t>Dosage</a:t>
            </a:r>
            <a:r>
              <a:rPr lang="fr-FR" sz="2400" b="1" dirty="0" smtClean="0"/>
              <a:t>: </a:t>
            </a:r>
            <a:r>
              <a:rPr lang="fr-FR" sz="2400" dirty="0" smtClean="0"/>
              <a:t>(par UV, HPLC, titrimétrie ….) </a:t>
            </a:r>
          </a:p>
          <a:p>
            <a:pPr marL="457200" indent="-457200"/>
            <a:endParaRPr lang="fr-FR" sz="2400" b="1" dirty="0" smtClean="0"/>
          </a:p>
          <a:p>
            <a:pPr marL="457200" indent="-457200"/>
            <a:r>
              <a:rPr lang="fr-FR" sz="2400" dirty="0" smtClean="0"/>
              <a:t>5.   </a:t>
            </a:r>
            <a:r>
              <a:rPr lang="fr-FR" sz="2400" b="1" u="sng" dirty="0" smtClean="0"/>
              <a:t>Uniformité de dosage.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2400" dirty="0" smtClean="0"/>
              <a:t>Il est demandé lorsque la teneur en PA est &lt; 2 mg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2400" dirty="0" smtClean="0"/>
              <a:t>Doser individuellement 10 unités.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fr-FR" sz="2400" dirty="0" smtClean="0"/>
              <a:t>La dose individuelle doit se trouver dans les limites de 85% - 115%</a:t>
            </a:r>
          </a:p>
          <a:p>
            <a:pPr marL="457200" indent="-457200">
              <a:buFont typeface="Arial" pitchFamily="34" charset="0"/>
              <a:buChar char="•"/>
            </a:pPr>
            <a:endParaRPr lang="fr-FR" sz="2400" dirty="0" smtClean="0"/>
          </a:p>
          <a:p>
            <a:pPr marL="457200" indent="-457200">
              <a:buAutoNum type="arabicPeriod" startAt="4"/>
            </a:pPr>
            <a:endParaRPr lang="fr-FR" sz="2400" b="1" u="sng" dirty="0" smtClean="0"/>
          </a:p>
          <a:p>
            <a:pPr marL="457200" indent="-457200"/>
            <a:r>
              <a:rPr lang="fr-FR" sz="2400" dirty="0" smtClean="0"/>
              <a:t>6.   </a:t>
            </a:r>
            <a:r>
              <a:rPr lang="fr-FR" sz="2400" b="1" u="sng" dirty="0" smtClean="0"/>
              <a:t>Essai de désagrégation:</a:t>
            </a:r>
          </a:p>
          <a:p>
            <a:pPr marL="457200" indent="-457200"/>
            <a:r>
              <a:rPr lang="fr-FR" sz="2400" dirty="0" smtClean="0"/>
              <a:t>Capsules à libération immédiate: temps  ≤ 30 min dans l’eau</a:t>
            </a:r>
          </a:p>
          <a:p>
            <a:r>
              <a:rPr lang="fr-FR" sz="2400" dirty="0" smtClean="0"/>
              <a:t>Capsules gastrorésistantes : résister 2 h  dans l’HCl 0,1 N mais  se désagréger dans le tampon pH=6,8 avant 60 min .</a:t>
            </a:r>
          </a:p>
          <a:p>
            <a:pPr marL="457200" indent="-457200"/>
            <a:endParaRPr lang="fr-FR" sz="2400" u="sng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40" y="1857364"/>
            <a:ext cx="2214546" cy="249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6786546" y="5357826"/>
            <a:ext cx="2357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852B7F"/>
                </a:solidFill>
              </a:rPr>
              <a:t>DÉSINTÉGRATEUR</a:t>
            </a:r>
            <a:endParaRPr lang="fr-FR" b="1" dirty="0">
              <a:solidFill>
                <a:srgbClr val="852B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500042"/>
            <a:ext cx="9144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/>
            <a:r>
              <a:rPr lang="fr-FR" sz="2400" dirty="0" smtClean="0"/>
              <a:t>7.    </a:t>
            </a:r>
            <a:r>
              <a:rPr lang="fr-FR" sz="2400" b="1" u="sng" dirty="0" smtClean="0"/>
              <a:t>Essai de dissolution:</a:t>
            </a:r>
          </a:p>
          <a:p>
            <a:pPr marL="457200" indent="-457200">
              <a:buAutoNum type="arabicPeriod" startAt="6"/>
            </a:pPr>
            <a:endParaRPr lang="fr-FR" sz="2400" b="1" u="sng" dirty="0" smtClean="0"/>
          </a:p>
          <a:p>
            <a:pPr marL="457200" indent="-457200"/>
            <a:r>
              <a:rPr lang="fr-FR" sz="2400" dirty="0" smtClean="0"/>
              <a:t>Il permet d’estimer  la vitesse de libération</a:t>
            </a:r>
          </a:p>
          <a:p>
            <a:pPr marL="457200" indent="-457200"/>
            <a:r>
              <a:rPr lang="fr-FR" sz="2400" dirty="0" smtClean="0"/>
              <a:t> du PA.</a:t>
            </a:r>
          </a:p>
          <a:p>
            <a:pPr marL="457200" indent="-457200"/>
            <a:endParaRPr lang="fr-FR" sz="2400" dirty="0" smtClean="0"/>
          </a:p>
          <a:p>
            <a:pPr marL="457200" indent="-457200"/>
            <a:endParaRPr lang="fr-FR" sz="2400" dirty="0" smtClean="0"/>
          </a:p>
          <a:p>
            <a:pPr marL="457200" indent="-457200"/>
            <a:r>
              <a:rPr lang="fr-FR" sz="2400" b="1" dirty="0" smtClean="0"/>
              <a:t>8.   </a:t>
            </a:r>
            <a:r>
              <a:rPr lang="fr-FR" sz="2400" b="1" u="sng" dirty="0" smtClean="0"/>
              <a:t>Propreté microbienne</a:t>
            </a:r>
            <a:r>
              <a:rPr lang="fr-FR" sz="2400" u="sng" dirty="0" smtClean="0"/>
              <a:t>.</a:t>
            </a:r>
          </a:p>
          <a:p>
            <a:pPr marL="457200" indent="-457200"/>
            <a:r>
              <a:rPr lang="fr-FR" sz="2400" b="1" dirty="0" smtClean="0"/>
              <a:t>9.   </a:t>
            </a:r>
            <a:r>
              <a:rPr lang="fr-FR" sz="2400" b="1" u="sng" dirty="0" smtClean="0"/>
              <a:t>Essais  de stabilité</a:t>
            </a:r>
            <a:endParaRPr lang="fr-FR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000628" y="1714488"/>
            <a:ext cx="3643313" cy="2517775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929322" y="4286256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852B7F"/>
                </a:solidFill>
              </a:rPr>
              <a:t>DISSOLUTEST</a:t>
            </a:r>
            <a:r>
              <a:rPr lang="fr-FR" dirty="0" smtClean="0"/>
              <a:t>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1538" y="928670"/>
            <a:ext cx="735811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dirty="0" smtClean="0">
                <a:solidFill>
                  <a:srgbClr val="FF0000"/>
                </a:solidFill>
              </a:rPr>
              <a:t>Merci de votre attention</a:t>
            </a:r>
            <a:endParaRPr lang="fr-FR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57166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800" b="1" u="sng" dirty="0" smtClean="0">
                <a:solidFill>
                  <a:srgbClr val="00B0F0"/>
                </a:solidFill>
              </a:rPr>
              <a:t>  3-AVANTAGES:</a:t>
            </a:r>
          </a:p>
          <a:p>
            <a:endParaRPr lang="fr-FR" sz="2800" b="1" u="sng" dirty="0" smtClean="0">
              <a:solidFill>
                <a:srgbClr val="002060"/>
              </a:solidFill>
            </a:endParaRPr>
          </a:p>
          <a:p>
            <a:pPr>
              <a:buBlip>
                <a:blip r:embed="rId2"/>
              </a:buBlip>
            </a:pPr>
            <a:r>
              <a:rPr lang="fr-FR" sz="2800" dirty="0" smtClean="0"/>
              <a:t> Administration de PAs à odeur ou à saveur désagréables.</a:t>
            </a:r>
          </a:p>
          <a:p>
            <a:pPr>
              <a:buBlip>
                <a:blip r:embed="rId2"/>
              </a:buBlip>
            </a:pPr>
            <a:r>
              <a:rPr lang="fr-FR" sz="2800" dirty="0" smtClean="0"/>
              <a:t> Protection des PAs contre la lumière et l’air.</a:t>
            </a:r>
          </a:p>
          <a:p>
            <a:pPr>
              <a:buBlip>
                <a:blip r:embed="rId2"/>
              </a:buBlip>
            </a:pPr>
            <a:r>
              <a:rPr lang="fr-FR" sz="2800" dirty="0" smtClean="0"/>
              <a:t> Facile à transporter.</a:t>
            </a:r>
          </a:p>
          <a:p>
            <a:pPr>
              <a:buBlip>
                <a:blip r:embed="rId2"/>
              </a:buBlip>
            </a:pPr>
            <a:r>
              <a:rPr lang="fr-FR" sz="2800" dirty="0" smtClean="0"/>
              <a:t> Réalisation facile de placébo.</a:t>
            </a:r>
          </a:p>
          <a:p>
            <a:pPr>
              <a:buBlip>
                <a:blip r:embed="rId2"/>
              </a:buBlip>
            </a:pPr>
            <a:r>
              <a:rPr lang="fr-FR" sz="2800" dirty="0" smtClean="0"/>
              <a:t> Formulation beaucoup plus facile que les comprimés.</a:t>
            </a:r>
          </a:p>
          <a:p>
            <a:pPr>
              <a:buBlip>
                <a:blip r:embed="rId2"/>
              </a:buBlip>
            </a:pPr>
            <a:r>
              <a:rPr lang="fr-FR" sz="2800" dirty="0" smtClean="0"/>
              <a:t> Nombre d’adjuvants réduit ce qui facilite les contrôles. </a:t>
            </a:r>
          </a:p>
          <a:p>
            <a:pPr>
              <a:buBlip>
                <a:blip r:embed="rId2"/>
              </a:buBlip>
            </a:pPr>
            <a:r>
              <a:rPr lang="fr-FR" sz="2800" dirty="0" smtClean="0"/>
              <a:t> Libération  facile des PA dans le tube digestif.</a:t>
            </a:r>
          </a:p>
          <a:p>
            <a:pPr>
              <a:buBlip>
                <a:blip r:embed="rId2"/>
              </a:buBlip>
            </a:pPr>
            <a:r>
              <a:rPr lang="fr-FR" sz="2800" dirty="0" smtClean="0"/>
              <a:t> Facilement réalisée à l’officine.</a:t>
            </a:r>
          </a:p>
          <a:p>
            <a:pPr>
              <a:buBlip>
                <a:blip r:embed="rId2"/>
              </a:buBlip>
            </a:pPr>
            <a:r>
              <a:rPr lang="fr-FR" sz="2800" dirty="0" smtClean="0"/>
              <a:t> Possibilité de réaliser des formes gastro-résistantes et à libération modifiée.</a:t>
            </a:r>
          </a:p>
          <a:p>
            <a:endParaRPr lang="fr-FR" sz="2800" b="1" u="sng" dirty="0" smtClean="0">
              <a:solidFill>
                <a:srgbClr val="002060"/>
              </a:solidFill>
            </a:endParaRPr>
          </a:p>
          <a:p>
            <a:endParaRPr lang="fr-FR" sz="2800" u="sng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428604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>
                <a:solidFill>
                  <a:srgbClr val="0070C0"/>
                </a:solidFill>
              </a:rPr>
              <a:t> </a:t>
            </a:r>
            <a:r>
              <a:rPr lang="fr-FR" sz="3200" b="1" u="sng" dirty="0" smtClean="0">
                <a:solidFill>
                  <a:srgbClr val="00B0F0"/>
                </a:solidFill>
              </a:rPr>
              <a:t>4- INCONVÉNIENTS:</a:t>
            </a:r>
          </a:p>
          <a:p>
            <a:endParaRPr lang="fr-FR" sz="3200" b="1" u="sng" dirty="0" smtClean="0">
              <a:solidFill>
                <a:srgbClr val="00B0F0"/>
              </a:solidFill>
            </a:endParaRPr>
          </a:p>
          <a:p>
            <a:pPr>
              <a:buBlip>
                <a:blip r:embed="rId2"/>
              </a:buBlip>
            </a:pPr>
            <a:r>
              <a:rPr lang="fr-FR" sz="3200" dirty="0" smtClean="0"/>
              <a:t> Ne sont pas fractionnables.</a:t>
            </a:r>
          </a:p>
          <a:p>
            <a:pPr>
              <a:buBlip>
                <a:blip r:embed="rId2"/>
              </a:buBlip>
            </a:pPr>
            <a:r>
              <a:rPr lang="fr-FR" sz="3200" dirty="0" smtClean="0"/>
              <a:t> Cout de production plus cher que la forme comprimé.</a:t>
            </a:r>
          </a:p>
          <a:p>
            <a:pPr>
              <a:buBlip>
                <a:blip r:embed="rId2"/>
              </a:buBlip>
            </a:pPr>
            <a:r>
              <a:rPr lang="fr-FR" sz="3200" dirty="0" smtClean="0"/>
              <a:t> Conservation doit se faire à l’abri de la chaleur et de l’humidité.</a:t>
            </a:r>
          </a:p>
          <a:p>
            <a:pPr>
              <a:buBlip>
                <a:blip r:embed="rId2"/>
              </a:buBlip>
            </a:pPr>
            <a:r>
              <a:rPr lang="fr-FR" sz="3200" dirty="0" smtClean="0"/>
              <a:t> Risque de se coller à la paroi de l’œsophage (contre indiquée chez les enfants).</a:t>
            </a:r>
            <a:endParaRPr lang="fr-F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285728"/>
            <a:ext cx="91440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>
                <a:solidFill>
                  <a:srgbClr val="00B0F0"/>
                </a:solidFill>
              </a:rPr>
              <a:t> 5-CLASSIFICATION</a:t>
            </a:r>
            <a:r>
              <a:rPr lang="fr-FR" sz="3200" b="1" u="sng" dirty="0" smtClean="0">
                <a:solidFill>
                  <a:srgbClr val="002060"/>
                </a:solidFill>
              </a:rPr>
              <a:t>:</a:t>
            </a:r>
          </a:p>
          <a:p>
            <a:endParaRPr lang="fr-FR" sz="3200" b="1" u="sng" dirty="0" smtClean="0">
              <a:solidFill>
                <a:srgbClr val="002060"/>
              </a:solidFill>
            </a:endParaRPr>
          </a:p>
          <a:p>
            <a:r>
              <a:rPr lang="fr-FR" sz="3200" b="1" u="sng" dirty="0" smtClean="0">
                <a:solidFill>
                  <a:srgbClr val="7030A0"/>
                </a:solidFill>
              </a:rPr>
              <a:t>04 classes :</a:t>
            </a:r>
          </a:p>
          <a:p>
            <a:pPr>
              <a:buBlip>
                <a:blip r:embed="rId2"/>
              </a:buBlip>
            </a:pPr>
            <a:endParaRPr lang="fr-FR" sz="3200" b="1" u="sng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fr-FR" sz="3200" dirty="0" smtClean="0">
                <a:solidFill>
                  <a:srgbClr val="FFFF00"/>
                </a:solidFill>
              </a:rPr>
              <a:t>Capsules à enveloppe dure = Gélules</a:t>
            </a:r>
          </a:p>
          <a:p>
            <a:pPr>
              <a:buFont typeface="Wingdings" pitchFamily="2" charset="2"/>
              <a:buChar char="v"/>
            </a:pPr>
            <a:r>
              <a:rPr lang="fr-FR" sz="3200" dirty="0" smtClean="0">
                <a:solidFill>
                  <a:srgbClr val="FFFF00"/>
                </a:solidFill>
              </a:rPr>
              <a:t>Capsules molles</a:t>
            </a:r>
          </a:p>
          <a:p>
            <a:pPr>
              <a:buFont typeface="Wingdings" pitchFamily="2" charset="2"/>
              <a:buChar char="v"/>
            </a:pPr>
            <a:r>
              <a:rPr lang="fr-FR" sz="3200" dirty="0" smtClean="0">
                <a:solidFill>
                  <a:srgbClr val="FFFF00"/>
                </a:solidFill>
              </a:rPr>
              <a:t>Capsules gastro-résistantes</a:t>
            </a:r>
          </a:p>
          <a:p>
            <a:pPr>
              <a:buFont typeface="Wingdings" pitchFamily="2" charset="2"/>
              <a:buChar char="v"/>
            </a:pPr>
            <a:r>
              <a:rPr lang="fr-FR" sz="3200" dirty="0" smtClean="0">
                <a:solidFill>
                  <a:srgbClr val="FFFF00"/>
                </a:solidFill>
              </a:rPr>
              <a:t>Capsules à libération modifiée.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4282" y="500042"/>
            <a:ext cx="87868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u="sng" dirty="0" smtClean="0">
                <a:solidFill>
                  <a:srgbClr val="0070C0"/>
                </a:solidFill>
              </a:rPr>
              <a:t> </a:t>
            </a:r>
          </a:p>
          <a:p>
            <a:r>
              <a:rPr lang="fr-FR" sz="3200" b="1" u="sng" dirty="0" smtClean="0">
                <a:solidFill>
                  <a:srgbClr val="00B0F0"/>
                </a:solidFill>
              </a:rPr>
              <a:t>6- LA GÉLATINE:</a:t>
            </a:r>
          </a:p>
          <a:p>
            <a:endParaRPr lang="fr-FR" sz="3200" b="1" u="sng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 protéine commerciale </a:t>
            </a:r>
          </a:p>
          <a:p>
            <a:pPr>
              <a:buFont typeface="Arial" pitchFamily="34" charset="0"/>
              <a:buChar char="•"/>
            </a:pPr>
            <a:r>
              <a:rPr lang="fr-FR" sz="3200" dirty="0" smtClean="0"/>
              <a:t> obtenue par hydrolyse partielle du </a:t>
            </a:r>
            <a:r>
              <a:rPr lang="fr-FR" sz="3200" b="1" dirty="0" smtClean="0">
                <a:solidFill>
                  <a:srgbClr val="00B050"/>
                </a:solidFill>
              </a:rPr>
              <a:t>collagène</a:t>
            </a:r>
            <a:r>
              <a:rPr lang="fr-FR" sz="3200" dirty="0" smtClean="0"/>
              <a:t> qui est présent dans les os, les tendons  et les peaux animales.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6233</TotalTime>
  <Words>2271</Words>
  <Application>Microsoft Office PowerPoint</Application>
  <PresentationFormat>Affichage à l'écran (4:3)</PresentationFormat>
  <Paragraphs>479</Paragraphs>
  <Slides>53</Slides>
  <Notes>2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53</vt:i4>
      </vt:variant>
    </vt:vector>
  </HeadingPairs>
  <TitlesOfParts>
    <vt:vector size="54" baseType="lpstr">
      <vt:lpstr>Module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hamid</dc:creator>
  <cp:lastModifiedBy>hamid</cp:lastModifiedBy>
  <cp:revision>436</cp:revision>
  <dcterms:created xsi:type="dcterms:W3CDTF">2012-02-02T10:58:39Z</dcterms:created>
  <dcterms:modified xsi:type="dcterms:W3CDTF">2015-02-04T08:59:39Z</dcterms:modified>
</cp:coreProperties>
</file>