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4" r:id="rId6"/>
    <p:sldId id="260" r:id="rId7"/>
    <p:sldId id="261" r:id="rId8"/>
    <p:sldId id="263" r:id="rId9"/>
    <p:sldId id="267" r:id="rId10"/>
    <p:sldId id="266" r:id="rId11"/>
    <p:sldId id="265" r:id="rId12"/>
    <p:sldId id="272" r:id="rId13"/>
    <p:sldId id="271" r:id="rId14"/>
    <p:sldId id="270" r:id="rId15"/>
    <p:sldId id="269" r:id="rId16"/>
    <p:sldId id="274" r:id="rId17"/>
    <p:sldId id="268" r:id="rId18"/>
    <p:sldId id="275" r:id="rId19"/>
    <p:sldId id="288" r:id="rId20"/>
    <p:sldId id="287" r:id="rId21"/>
    <p:sldId id="286" r:id="rId22"/>
    <p:sldId id="290" r:id="rId23"/>
    <p:sldId id="285" r:id="rId24"/>
    <p:sldId id="289" r:id="rId25"/>
    <p:sldId id="284" r:id="rId26"/>
    <p:sldId id="282" r:id="rId27"/>
    <p:sldId id="281" r:id="rId28"/>
    <p:sldId id="276"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09DEDD-B449-4D85-9198-9927DAA950BB}" type="datetimeFigureOut">
              <a:rPr lang="fr-FR" smtClean="0"/>
              <a:pPr/>
              <a:t>10/03/2015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2449C4-0FAF-4F14-99DA-9E3101DBE27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i="0" kern="1200" dirty="0" smtClean="0">
                <a:solidFill>
                  <a:schemeClr val="tx1"/>
                </a:solidFill>
                <a:latin typeface="+mn-lt"/>
                <a:ea typeface="+mn-ea"/>
                <a:cs typeface="+mn-cs"/>
              </a:rPr>
              <a:t>Mucoviscidose</a:t>
            </a:r>
            <a:r>
              <a:rPr lang="fr-FR" sz="1200" b="0" i="0" kern="1200" dirty="0" smtClean="0">
                <a:solidFill>
                  <a:schemeClr val="tx1"/>
                </a:solidFill>
                <a:latin typeface="+mn-lt"/>
                <a:ea typeface="+mn-ea"/>
                <a:cs typeface="+mn-cs"/>
              </a:rPr>
              <a:t>: Maladie héréditaire (autosomique récessive) se  caractérisant par une viscosité </a:t>
            </a:r>
            <a:r>
              <a:rPr lang="fr-FR" sz="1200" b="0" i="0" kern="1200" baseline="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anormale du mucus sécrété au niveau des intestins, du pancréas et des bronches. Elle</a:t>
            </a:r>
            <a:r>
              <a:rPr lang="fr-FR" sz="1200" b="0" i="0" kern="1200" baseline="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apparaît dès la petite enfance et </a:t>
            </a:r>
            <a:r>
              <a:rPr lang="fr-FR" sz="1200" b="0" i="0" u="none" kern="1200" dirty="0" smtClean="0">
                <a:solidFill>
                  <a:schemeClr val="tx1"/>
                </a:solidFill>
                <a:latin typeface="+mn-lt"/>
                <a:ea typeface="+mn-ea"/>
                <a:cs typeface="+mn-cs"/>
              </a:rPr>
              <a:t>l'espérance de vie</a:t>
            </a:r>
            <a:r>
              <a:rPr lang="fr-FR" sz="1200" b="0" i="0" kern="1200" dirty="0" smtClean="0">
                <a:solidFill>
                  <a:schemeClr val="tx1"/>
                </a:solidFill>
                <a:latin typeface="+mn-lt"/>
                <a:ea typeface="+mn-ea"/>
                <a:cs typeface="+mn-cs"/>
              </a:rPr>
              <a:t> des personnes atteintes est diminuée. </a:t>
            </a:r>
            <a:endParaRPr lang="fr-FR" dirty="0"/>
          </a:p>
        </p:txBody>
      </p:sp>
      <p:sp>
        <p:nvSpPr>
          <p:cNvPr id="4" name="Espace réservé du numéro de diapositive 3"/>
          <p:cNvSpPr>
            <a:spLocks noGrp="1"/>
          </p:cNvSpPr>
          <p:nvPr>
            <p:ph type="sldNum" sz="quarter" idx="10"/>
          </p:nvPr>
        </p:nvSpPr>
        <p:spPr/>
        <p:txBody>
          <a:bodyPr/>
          <a:lstStyle/>
          <a:p>
            <a:fld id="{3D2449C4-0FAF-4F14-99DA-9E3101DBE27F}" type="slidenum">
              <a:rPr lang="fr-FR" smtClean="0"/>
              <a:pPr/>
              <a:t>24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AD1ADA-E279-4D8F-9241-66D349D88773}"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EDAB00-8236-4E1F-A101-5517EFFD57A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D1ADA-E279-4D8F-9241-66D349D88773}" type="datetimeFigureOut">
              <a:rPr lang="fr-FR" smtClean="0"/>
              <a:pPr/>
              <a:t>10/03/2015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DAB00-8236-4E1F-A101-5517EFFD57A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lstStyle/>
          <a:p>
            <a:pPr algn="l"/>
            <a:r>
              <a:rPr lang="fr-FR" sz="2000" b="1" dirty="0" smtClean="0">
                <a:solidFill>
                  <a:schemeClr val="tx1"/>
                </a:solidFill>
                <a:latin typeface="Times New Roman" pitchFamily="18" charset="0"/>
                <a:cs typeface="Times New Roman" pitchFamily="18" charset="0"/>
              </a:rPr>
              <a:t>Faculté de médecine</a:t>
            </a:r>
          </a:p>
          <a:p>
            <a:pPr algn="l"/>
            <a:r>
              <a:rPr lang="fr-FR" sz="2000" b="1" dirty="0" smtClean="0">
                <a:solidFill>
                  <a:schemeClr val="tx1"/>
                </a:solidFill>
                <a:latin typeface="Times New Roman" pitchFamily="18" charset="0"/>
                <a:cs typeface="Times New Roman" pitchFamily="18" charset="0"/>
              </a:rPr>
              <a:t>Département de pharmacie </a:t>
            </a:r>
          </a:p>
          <a:p>
            <a:pPr algn="l"/>
            <a:r>
              <a:rPr lang="fr-FR" sz="2000" b="1" dirty="0" smtClean="0">
                <a:solidFill>
                  <a:schemeClr val="tx1"/>
                </a:solidFill>
                <a:latin typeface="Times New Roman" pitchFamily="18" charset="0"/>
                <a:cs typeface="Times New Roman" pitchFamily="18" charset="0"/>
              </a:rPr>
              <a:t>Module de pharmacologie spéciale  </a:t>
            </a:r>
          </a:p>
          <a:p>
            <a:pPr algn="l"/>
            <a:r>
              <a:rPr lang="fr-FR" sz="2000" b="1" dirty="0" smtClean="0">
                <a:solidFill>
                  <a:schemeClr val="tx1"/>
                </a:solidFill>
                <a:latin typeface="Times New Roman" pitchFamily="18" charset="0"/>
                <a:cs typeface="Times New Roman" pitchFamily="18" charset="0"/>
              </a:rPr>
              <a:t>2014/2015</a:t>
            </a:r>
          </a:p>
          <a:p>
            <a:pPr algn="l"/>
            <a:r>
              <a:rPr lang="fr-FR" sz="2000" b="1" dirty="0" smtClean="0">
                <a:solidFill>
                  <a:schemeClr val="tx1"/>
                </a:solidFill>
                <a:latin typeface="Times New Roman" pitchFamily="18" charset="0"/>
                <a:cs typeface="Times New Roman" pitchFamily="18" charset="0"/>
              </a:rPr>
              <a:t>Dr.  Guergouri F.Z </a:t>
            </a:r>
          </a:p>
          <a:p>
            <a:pPr algn="l"/>
            <a:endParaRPr lang="fr-FR" sz="2000" b="1" dirty="0">
              <a:solidFill>
                <a:schemeClr val="tx1"/>
              </a:solidFill>
              <a:latin typeface="Times New Roman" pitchFamily="18" charset="0"/>
              <a:cs typeface="Times New Roman" pitchFamily="18" charset="0"/>
            </a:endParaRPr>
          </a:p>
          <a:p>
            <a:pPr algn="l"/>
            <a:endParaRPr lang="fr-FR" sz="2000" b="1" dirty="0" smtClean="0">
              <a:solidFill>
                <a:schemeClr val="tx1"/>
              </a:solidFill>
              <a:latin typeface="Times New Roman" pitchFamily="18" charset="0"/>
              <a:cs typeface="Times New Roman" pitchFamily="18" charset="0"/>
            </a:endParaRPr>
          </a:p>
          <a:p>
            <a:pPr algn="l"/>
            <a:endParaRPr lang="fr-FR" sz="2000" b="1" dirty="0">
              <a:solidFill>
                <a:schemeClr val="tx1"/>
              </a:solidFill>
              <a:latin typeface="Times New Roman" pitchFamily="18" charset="0"/>
              <a:cs typeface="Times New Roman" pitchFamily="18" charset="0"/>
            </a:endParaRPr>
          </a:p>
          <a:p>
            <a:r>
              <a:rPr lang="fr-FR" sz="6000" b="1" dirty="0" smtClean="0">
                <a:solidFill>
                  <a:srgbClr val="FF0000"/>
                </a:solidFill>
                <a:latin typeface="Times New Roman" pitchFamily="18" charset="0"/>
                <a:cs typeface="Times New Roman" pitchFamily="18" charset="0"/>
              </a:rPr>
              <a:t>ANTITUSSIFS</a:t>
            </a:r>
          </a:p>
          <a:p>
            <a:pPr algn="l"/>
            <a:endParaRPr lang="fr-FR" dirty="0"/>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76256" y="476672"/>
            <a:ext cx="1581150" cy="2423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fontScale="92500" lnSpcReduction="10000"/>
          </a:bodyPr>
          <a:lstStyle/>
          <a:p>
            <a:r>
              <a:rPr lang="fr-FR" sz="6000" b="1" dirty="0" smtClean="0">
                <a:solidFill>
                  <a:srgbClr val="FF0000"/>
                </a:solidFill>
              </a:rPr>
              <a:t>Antitussifs opiacés </a:t>
            </a:r>
          </a:p>
          <a:p>
            <a:pPr algn="l">
              <a:buFont typeface="Courier New" pitchFamily="49" charset="0"/>
              <a:buChar char="o"/>
            </a:pPr>
            <a:r>
              <a:rPr lang="fr-FR" sz="2800" b="1" dirty="0" smtClean="0">
                <a:solidFill>
                  <a:schemeClr val="tx1"/>
                </a:solidFill>
              </a:rPr>
              <a:t>Les plus efficaces et les plus dangereux (risque de dépression respiratoire mortelle)</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Exemples:</a:t>
            </a:r>
          </a:p>
          <a:p>
            <a:pPr algn="l"/>
            <a:r>
              <a:rPr lang="fr-FR" sz="2800" b="1" dirty="0" smtClean="0">
                <a:solidFill>
                  <a:schemeClr val="tx1"/>
                </a:solidFill>
              </a:rPr>
              <a:t>-Morphine</a:t>
            </a:r>
          </a:p>
          <a:p>
            <a:pPr algn="l"/>
            <a:r>
              <a:rPr lang="fr-FR" sz="2800" b="1" dirty="0" smtClean="0">
                <a:solidFill>
                  <a:schemeClr val="tx1"/>
                </a:solidFill>
              </a:rPr>
              <a:t>-Codéine</a:t>
            </a:r>
          </a:p>
          <a:p>
            <a:pPr algn="l"/>
            <a:r>
              <a:rPr lang="fr-FR" sz="2800" b="1" dirty="0" smtClean="0">
                <a:solidFill>
                  <a:schemeClr val="tx1"/>
                </a:solidFill>
              </a:rPr>
              <a:t>-Codéthyline</a:t>
            </a:r>
          </a:p>
          <a:p>
            <a:pPr algn="l"/>
            <a:r>
              <a:rPr lang="fr-FR" sz="2800" b="1" dirty="0" smtClean="0">
                <a:solidFill>
                  <a:schemeClr val="tx1"/>
                </a:solidFill>
              </a:rPr>
              <a:t>-Pholcodine</a:t>
            </a:r>
          </a:p>
          <a:p>
            <a:pPr algn="l"/>
            <a:r>
              <a:rPr lang="fr-FR" sz="2800" b="1" dirty="0" smtClean="0">
                <a:solidFill>
                  <a:schemeClr val="tx1"/>
                </a:solidFill>
              </a:rPr>
              <a:t>-Noscapine</a:t>
            </a:r>
          </a:p>
          <a:p>
            <a:pPr algn="l"/>
            <a:r>
              <a:rPr lang="fr-FR" sz="2800" b="1" dirty="0" smtClean="0">
                <a:solidFill>
                  <a:schemeClr val="tx1"/>
                </a:solidFill>
              </a:rPr>
              <a:t>-Dextrométhorphane </a:t>
            </a:r>
            <a:r>
              <a:rPr lang="fr-FR" sz="2800" dirty="0" smtClean="0">
                <a:solidFill>
                  <a:schemeClr val="tx1"/>
                </a:solidFill>
              </a:rPr>
              <a:t>(</a:t>
            </a:r>
            <a:r>
              <a:rPr lang="fr-FR" sz="2800" dirty="0">
                <a:solidFill>
                  <a:schemeClr val="tx1"/>
                </a:solidFill>
              </a:rPr>
              <a:t>aux doses thérapeutiques, il n'entraîne ni </a:t>
            </a:r>
            <a:r>
              <a:rPr lang="fr-FR" sz="2800" dirty="0" smtClean="0">
                <a:solidFill>
                  <a:schemeClr val="tx1"/>
                </a:solidFill>
              </a:rPr>
              <a:t>accoutumance</a:t>
            </a:r>
            <a:r>
              <a:rPr lang="fr-FR" sz="2800" dirty="0">
                <a:solidFill>
                  <a:schemeClr val="tx1"/>
                </a:solidFill>
              </a:rPr>
              <a:t>, ni </a:t>
            </a:r>
            <a:r>
              <a:rPr lang="fr-FR" sz="2800" dirty="0" smtClean="0">
                <a:solidFill>
                  <a:schemeClr val="tx1"/>
                </a:solidFill>
              </a:rPr>
              <a:t>toxicomanie)</a:t>
            </a:r>
            <a:r>
              <a:rPr lang="fr-FR" sz="2800" dirty="0"/>
              <a:t/>
            </a:r>
            <a:br>
              <a:rPr lang="fr-FR" sz="2800" dirty="0"/>
            </a:b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MODE D’ACTION </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Agissent sur le centre de la toux</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Analgésiques (codéine, codéthyline)</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Toxicomanogènes (codéine, codéthyline)</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EFFETS INDESIRABLES </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Dépression respiratoire: variable </a:t>
            </a:r>
            <a:r>
              <a:rPr lang="fr-FR" sz="2400" b="1" dirty="0" smtClean="0">
                <a:solidFill>
                  <a:schemeClr val="tx1"/>
                </a:solidFill>
              </a:rPr>
              <a:t>(codéine &gt; pholcodine &gt; dextrométhorphane &gt; noscapine) </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Somnolence, vertige: majorée avec alcool et dépresseurs centraux </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Nausées, vomissements et constipation </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CONTRE – INDICATIONS </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Enfant &gt; 30 mois </a:t>
            </a:r>
          </a:p>
          <a:p>
            <a:pPr algn="l">
              <a:buFont typeface="Courier New" pitchFamily="49" charset="0"/>
              <a:buChar char="o"/>
            </a:pPr>
            <a:r>
              <a:rPr lang="fr-FR" b="1" dirty="0" smtClean="0">
                <a:solidFill>
                  <a:schemeClr val="tx1"/>
                </a:solidFill>
              </a:rPr>
              <a:t>Insuffisance respiratoire</a:t>
            </a:r>
          </a:p>
          <a:p>
            <a:pPr algn="l">
              <a:buFont typeface="Courier New" pitchFamily="49" charset="0"/>
              <a:buChar char="o"/>
            </a:pPr>
            <a:r>
              <a:rPr lang="fr-FR" b="1" dirty="0" smtClean="0">
                <a:solidFill>
                  <a:schemeClr val="tx1"/>
                </a:solidFill>
              </a:rPr>
              <a:t>Tous productive ou toux grasse</a:t>
            </a:r>
          </a:p>
          <a:p>
            <a:pPr algn="l">
              <a:buFont typeface="Courier New" pitchFamily="49" charset="0"/>
              <a:buChar char="o"/>
            </a:pPr>
            <a:r>
              <a:rPr lang="fr-FR" b="1" dirty="0" smtClean="0">
                <a:solidFill>
                  <a:schemeClr val="tx1"/>
                </a:solidFill>
              </a:rPr>
              <a:t>Toux de l’asthmatique</a:t>
            </a:r>
          </a:p>
          <a:p>
            <a:pPr algn="l"/>
            <a:r>
              <a:rPr lang="fr-FR" sz="6000" b="1" dirty="0" smtClean="0">
                <a:solidFill>
                  <a:srgbClr val="FF0000"/>
                </a:solidFill>
              </a:rPr>
              <a:t> </a:t>
            </a:r>
            <a:endParaRPr lang="fr-FR" sz="6000"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Antitussifs antihistaminiques </a:t>
            </a:r>
          </a:p>
          <a:p>
            <a:pPr algn="l"/>
            <a:endParaRPr lang="fr-FR" b="1" dirty="0" smtClean="0">
              <a:solidFill>
                <a:schemeClr val="tx1"/>
              </a:solidFill>
            </a:endParaRPr>
          </a:p>
          <a:p>
            <a:pPr algn="l">
              <a:buFont typeface="Courier New" pitchFamily="49" charset="0"/>
              <a:buChar char="o"/>
            </a:pPr>
            <a:r>
              <a:rPr lang="fr-FR" sz="2800" b="1" dirty="0" smtClean="0">
                <a:solidFill>
                  <a:schemeClr val="tx1"/>
                </a:solidFill>
              </a:rPr>
              <a:t>Action au niveau des récepteurs H1 à l’histamine</a:t>
            </a:r>
          </a:p>
          <a:p>
            <a:pPr algn="l">
              <a:buFont typeface="Courier New" pitchFamily="49" charset="0"/>
              <a:buChar char="o"/>
            </a:pPr>
            <a:r>
              <a:rPr lang="fr-FR" sz="2800" b="1" dirty="0" smtClean="0">
                <a:solidFill>
                  <a:schemeClr val="tx1"/>
                </a:solidFill>
              </a:rPr>
              <a:t>L’histamine a un effet constricteur sur la fibre lisse</a:t>
            </a:r>
          </a:p>
          <a:p>
            <a:pPr algn="l">
              <a:buFont typeface="Courier New" pitchFamily="49" charset="0"/>
              <a:buChar char="o"/>
            </a:pPr>
            <a:r>
              <a:rPr lang="fr-FR" sz="2800" b="1" dirty="0" smtClean="0">
                <a:solidFill>
                  <a:schemeClr val="tx1"/>
                </a:solidFill>
              </a:rPr>
              <a:t>Médicaments plus ou moins spécifiques des récepteurs à l’histamine, ayant en plus des effets antihistaminiques, des effets anticholinergiques (bronchodilatateurs également)</a:t>
            </a:r>
            <a:endParaRPr lang="fr-FR" sz="2800" b="1" dirty="0" smtClean="0">
              <a:solidFill>
                <a:schemeClr val="tx1"/>
              </a:solidFill>
            </a:endParaRPr>
          </a:p>
          <a:p>
            <a:pPr algn="l"/>
            <a:endParaRPr lang="fr-FR" b="1"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EFFETS INDESIRABLES  </a:t>
            </a:r>
          </a:p>
          <a:p>
            <a:pPr algn="l">
              <a:buFont typeface="Courier New" pitchFamily="49" charset="0"/>
              <a:buChar char="o"/>
            </a:pPr>
            <a:endParaRPr lang="fr-FR" sz="2800" b="1" dirty="0" smtClean="0">
              <a:solidFill>
                <a:schemeClr val="tx1"/>
              </a:solidFill>
            </a:endParaRPr>
          </a:p>
          <a:p>
            <a:pPr algn="l">
              <a:buFont typeface="Courier New" pitchFamily="49" charset="0"/>
              <a:buChar char="o"/>
            </a:pPr>
            <a:r>
              <a:rPr lang="fr-FR" sz="2800" b="1" dirty="0" smtClean="0">
                <a:solidFill>
                  <a:schemeClr val="tx1"/>
                </a:solidFill>
              </a:rPr>
              <a:t>Somnolence diurne</a:t>
            </a:r>
          </a:p>
          <a:p>
            <a:pPr algn="l">
              <a:buFont typeface="Courier New" pitchFamily="49" charset="0"/>
              <a:buChar char="o"/>
            </a:pPr>
            <a:endParaRPr lang="fr-FR" sz="2800" b="1" dirty="0" smtClean="0">
              <a:solidFill>
                <a:schemeClr val="tx1"/>
              </a:solidFill>
            </a:endParaRPr>
          </a:p>
          <a:p>
            <a:pPr algn="l">
              <a:buFont typeface="Courier New" pitchFamily="49" charset="0"/>
              <a:buChar char="o"/>
            </a:pPr>
            <a:r>
              <a:rPr lang="fr-FR" sz="2800" b="1" dirty="0" smtClean="0">
                <a:solidFill>
                  <a:schemeClr val="tx1"/>
                </a:solidFill>
              </a:rPr>
              <a:t>Propriétés anticholinergiques:</a:t>
            </a:r>
          </a:p>
          <a:p>
            <a:pPr algn="l"/>
            <a:r>
              <a:rPr lang="fr-FR" sz="2800" b="1" dirty="0" smtClean="0">
                <a:solidFill>
                  <a:schemeClr val="tx1"/>
                </a:solidFill>
              </a:rPr>
              <a:t>-sécheresse de la bouche</a:t>
            </a:r>
          </a:p>
          <a:p>
            <a:pPr algn="l"/>
            <a:r>
              <a:rPr lang="fr-FR" sz="2800" b="1" dirty="0" smtClean="0">
                <a:solidFill>
                  <a:schemeClr val="tx1"/>
                </a:solidFill>
              </a:rPr>
              <a:t>-constipation</a:t>
            </a:r>
          </a:p>
          <a:p>
            <a:pPr algn="l"/>
            <a:r>
              <a:rPr lang="fr-FR" sz="2800" b="1" dirty="0" smtClean="0">
                <a:solidFill>
                  <a:schemeClr val="tx1"/>
                </a:solidFill>
              </a:rPr>
              <a:t>-trouble de l’accommodation</a:t>
            </a:r>
          </a:p>
          <a:p>
            <a:pPr algn="l"/>
            <a:r>
              <a:rPr lang="fr-FR" sz="2800" b="1" dirty="0" smtClean="0">
                <a:solidFill>
                  <a:schemeClr val="tx1"/>
                </a:solidFill>
              </a:rPr>
              <a:t>-rétention urinaire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lstStyle/>
          <a:p>
            <a:r>
              <a:rPr lang="fr-FR" sz="6000" b="1" dirty="0" smtClean="0">
                <a:solidFill>
                  <a:srgbClr val="FF0000"/>
                </a:solidFill>
              </a:rPr>
              <a:t>Exemples </a:t>
            </a:r>
          </a:p>
          <a:p>
            <a:pPr algn="l">
              <a:buFont typeface="Courier New" pitchFamily="49" charset="0"/>
              <a:buChar char="o"/>
            </a:pPr>
            <a:endParaRPr lang="fr-FR" b="1" dirty="0" smtClean="0">
              <a:solidFill>
                <a:schemeClr val="tx1"/>
              </a:solidFill>
            </a:endParaRPr>
          </a:p>
          <a:p>
            <a:pPr algn="l">
              <a:buFont typeface="Courier New" pitchFamily="49" charset="0"/>
              <a:buChar char="o"/>
            </a:pPr>
            <a:r>
              <a:rPr lang="fr-FR" b="1" dirty="0" smtClean="0">
                <a:solidFill>
                  <a:schemeClr val="tx1"/>
                </a:solidFill>
              </a:rPr>
              <a:t>Alimémazine (théralène)</a:t>
            </a:r>
          </a:p>
          <a:p>
            <a:pPr algn="l">
              <a:buFont typeface="Courier New" pitchFamily="49" charset="0"/>
              <a:buChar char="o"/>
            </a:pPr>
            <a:r>
              <a:rPr lang="fr-FR" b="1" dirty="0" smtClean="0">
                <a:solidFill>
                  <a:schemeClr val="tx1"/>
                </a:solidFill>
              </a:rPr>
              <a:t>Oxomémazine (toplexil)</a:t>
            </a:r>
          </a:p>
          <a:p>
            <a:pPr algn="l">
              <a:buFont typeface="Courier New" pitchFamily="49" charset="0"/>
              <a:buChar char="o"/>
            </a:pPr>
            <a:r>
              <a:rPr lang="fr-FR" b="1" dirty="0" smtClean="0">
                <a:solidFill>
                  <a:schemeClr val="tx1"/>
                </a:solidFill>
              </a:rPr>
              <a:t>Chlorphénamine</a:t>
            </a:r>
          </a:p>
          <a:p>
            <a:pPr algn="l">
              <a:buFont typeface="Courier New" pitchFamily="49" charset="0"/>
              <a:buChar char="o"/>
            </a:pPr>
            <a:r>
              <a:rPr lang="fr-FR" b="1" dirty="0" smtClean="0">
                <a:solidFill>
                  <a:schemeClr val="tx1"/>
                </a:solidFill>
              </a:rPr>
              <a:t>Bromphéniramine (dimétane)</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lstStyle/>
          <a:p>
            <a:r>
              <a:rPr lang="fr-FR" sz="6000" b="1" dirty="0" smtClean="0">
                <a:solidFill>
                  <a:srgbClr val="FF0000"/>
                </a:solidFill>
              </a:rPr>
              <a:t>INDICATION  </a:t>
            </a:r>
          </a:p>
          <a:p>
            <a:pPr algn="l"/>
            <a:endParaRPr lang="fr-FR" b="1" dirty="0" smtClean="0">
              <a:solidFill>
                <a:schemeClr val="tx1"/>
              </a:solidFill>
            </a:endParaRPr>
          </a:p>
          <a:p>
            <a:pPr algn="l"/>
            <a:r>
              <a:rPr lang="fr-FR" b="1" dirty="0" smtClean="0">
                <a:solidFill>
                  <a:schemeClr val="tx1"/>
                </a:solidFill>
              </a:rPr>
              <a:t>Indiqués dans trt des toux sèches d’origine allergique </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Autres </a:t>
            </a:r>
            <a:r>
              <a:rPr lang="fr-FR" b="1" dirty="0" smtClean="0">
                <a:solidFill>
                  <a:srgbClr val="FF0000"/>
                </a:solidFill>
              </a:rPr>
              <a:t>( ni opiacés, ni antihistaminiques)</a:t>
            </a:r>
          </a:p>
          <a:p>
            <a:pPr algn="l">
              <a:buFont typeface="Courier New" pitchFamily="49" charset="0"/>
              <a:buChar char="o"/>
            </a:pPr>
            <a:endParaRPr lang="fr-FR" b="1" dirty="0" smtClean="0">
              <a:solidFill>
                <a:schemeClr val="tx1"/>
              </a:solidFill>
            </a:endParaRPr>
          </a:p>
          <a:p>
            <a:pPr algn="l">
              <a:buFont typeface="Courier New" pitchFamily="49" charset="0"/>
              <a:buChar char="o"/>
            </a:pPr>
            <a:r>
              <a:rPr lang="fr-FR" b="1" dirty="0" smtClean="0">
                <a:solidFill>
                  <a:schemeClr val="tx1"/>
                </a:solidFill>
              </a:rPr>
              <a:t>Clobutinol (silomat)</a:t>
            </a:r>
          </a:p>
          <a:p>
            <a:pPr algn="l">
              <a:buFont typeface="Courier New" pitchFamily="49" charset="0"/>
              <a:buChar char="o"/>
            </a:pPr>
            <a:r>
              <a:rPr lang="fr-FR" b="1" dirty="0" smtClean="0">
                <a:solidFill>
                  <a:schemeClr val="tx1"/>
                </a:solidFill>
              </a:rPr>
              <a:t>Pentoxyvérine (pectosan)</a:t>
            </a:r>
          </a:p>
          <a:p>
            <a:pPr algn="l">
              <a:buFont typeface="Courier New" pitchFamily="49" charset="0"/>
              <a:buChar char="o"/>
            </a:pPr>
            <a:r>
              <a:rPr lang="fr-FR" b="1" dirty="0" smtClean="0">
                <a:solidFill>
                  <a:schemeClr val="tx1"/>
                </a:solidFill>
              </a:rPr>
              <a:t>Oxéladine (paxéladine)  </a:t>
            </a:r>
          </a:p>
          <a:p>
            <a:pPr algn="l"/>
            <a:endParaRPr lang="fr-FR" b="1" dirty="0" smtClean="0">
              <a:solidFill>
                <a:schemeClr val="tx1"/>
              </a:solidFill>
            </a:endParaRPr>
          </a:p>
          <a:p>
            <a:pPr algn="l"/>
            <a:endParaRPr lang="fr-FR" b="1" dirty="0" smtClean="0">
              <a:solidFill>
                <a:schemeClr val="tx1"/>
              </a:solidFill>
            </a:endParaRPr>
          </a:p>
          <a:p>
            <a:pPr algn="l"/>
            <a:r>
              <a:rPr lang="fr-FR" sz="6000" b="1" dirty="0" smtClean="0">
                <a:solidFill>
                  <a:srgbClr val="FF0000"/>
                </a:solidFill>
              </a:rPr>
              <a:t> </a:t>
            </a:r>
          </a:p>
          <a:p>
            <a:pPr algn="l"/>
            <a:endParaRPr lang="fr-FR" b="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normAutofit/>
          </a:bodyPr>
          <a:lstStyle/>
          <a:p>
            <a:pPr algn="ctr">
              <a:buNone/>
            </a:pPr>
            <a:r>
              <a:rPr lang="fr-FR" sz="5400" b="1" dirty="0" smtClean="0">
                <a:solidFill>
                  <a:srgbClr val="FF0000"/>
                </a:solidFill>
              </a:rPr>
              <a:t>FLUIDIFIANTS BRONCHIQUES </a:t>
            </a:r>
          </a:p>
          <a:p>
            <a:pPr>
              <a:buFont typeface="Courier New" pitchFamily="49" charset="0"/>
              <a:buChar char="o"/>
            </a:pPr>
            <a:endParaRPr lang="fr-FR" sz="2800" b="1" dirty="0" smtClean="0"/>
          </a:p>
          <a:p>
            <a:pPr>
              <a:buFont typeface="Courier New" pitchFamily="49" charset="0"/>
              <a:buChar char="o"/>
            </a:pPr>
            <a:r>
              <a:rPr lang="fr-FR" sz="2800" b="1" dirty="0" smtClean="0"/>
              <a:t>Utilisés pour éliminer les sécrétions et éviter l’encombrement bronchique en cas de toux dite grasse ou productive</a:t>
            </a:r>
          </a:p>
          <a:p>
            <a:pPr>
              <a:buFont typeface="Courier New" pitchFamily="49" charset="0"/>
              <a:buChar char="o"/>
            </a:pPr>
            <a:r>
              <a:rPr lang="fr-FR" sz="2800" b="1" dirty="0" smtClean="0"/>
              <a:t>Sécrétions bronchiques: 95% d’eau et de 5%  matières solides dont le mucus</a:t>
            </a:r>
          </a:p>
          <a:p>
            <a:pPr>
              <a:buFont typeface="Courier New" pitchFamily="49" charset="0"/>
              <a:buChar char="o"/>
            </a:pPr>
            <a:r>
              <a:rPr lang="fr-FR" sz="2800" b="1" dirty="0" smtClean="0"/>
              <a:t>Appelés aussi mucolytiques, agissent sur les constituants du mucus, rétablissent son élasticité et sa viscosité et augmentent les mouvements des cils bronchiques nécessaires à l’épuration</a:t>
            </a:r>
            <a:endParaRPr lang="fr-FR"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LA TOUX </a:t>
            </a:r>
          </a:p>
          <a:p>
            <a:pPr algn="l">
              <a:buFont typeface="Courier New" pitchFamily="49" charset="0"/>
              <a:buChar char="o"/>
            </a:pPr>
            <a:r>
              <a:rPr lang="fr-FR" b="1" dirty="0" smtClean="0">
                <a:solidFill>
                  <a:schemeClr val="tx1"/>
                </a:solidFill>
              </a:rPr>
              <a:t>La toux est une expiration brusque et bruyante </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Elle consiste à l’expulsion de l’air contenu dans les poumons en raison d’une irritation </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Il s’agit d’un reflexe vital et utile à la défense de l’organisme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lstStyle/>
          <a:p>
            <a:pPr>
              <a:buNone/>
            </a:pPr>
            <a:r>
              <a:rPr lang="fr-FR" sz="5400" b="1" dirty="0" smtClean="0">
                <a:solidFill>
                  <a:srgbClr val="FF0000"/>
                </a:solidFill>
              </a:rPr>
              <a:t>FLUIDIFIANTS BRONCHIQUES </a:t>
            </a:r>
          </a:p>
          <a:p>
            <a:pPr>
              <a:buFont typeface="Courier New" pitchFamily="49" charset="0"/>
              <a:buChar char="o"/>
            </a:pPr>
            <a:endParaRPr lang="fr-FR" sz="2800" b="1" dirty="0" smtClean="0"/>
          </a:p>
          <a:p>
            <a:pPr>
              <a:buFont typeface="Courier New" pitchFamily="49" charset="0"/>
              <a:buChar char="o"/>
            </a:pPr>
            <a:r>
              <a:rPr lang="fr-FR" sz="2800" b="1" dirty="0" smtClean="0"/>
              <a:t>Indiqués  dans trt des affections bronchiques quand un mucus épais stagne dans les voies respiratoires </a:t>
            </a:r>
          </a:p>
          <a:p>
            <a:pPr>
              <a:buFont typeface="Courier New" pitchFamily="49" charset="0"/>
              <a:buChar char="o"/>
            </a:pPr>
            <a:r>
              <a:rPr lang="fr-FR" sz="2800" b="1" dirty="0" smtClean="0"/>
              <a:t>Utilisés quand la personne est capable d’expectorer des crachats en toussant </a:t>
            </a:r>
          </a:p>
          <a:p>
            <a:pPr>
              <a:buFont typeface="Courier New" pitchFamily="49" charset="0"/>
              <a:buChar char="o"/>
            </a:pPr>
            <a:r>
              <a:rPr lang="fr-FR" sz="2800" b="1" dirty="0" smtClean="0"/>
              <a:t>Sinon, trt risquera de provoquer une inondation bronchique grave par une liquéfaction brutale de mucus </a:t>
            </a:r>
          </a:p>
          <a:p>
            <a:pPr>
              <a:buNone/>
            </a:pP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lstStyle/>
          <a:p>
            <a:pPr algn="ctr">
              <a:buNone/>
            </a:pPr>
            <a:r>
              <a:rPr lang="fr-FR" sz="5400" b="1" dirty="0" smtClean="0">
                <a:solidFill>
                  <a:srgbClr val="FF0000"/>
                </a:solidFill>
              </a:rPr>
              <a:t>FLUIDIFIANTS BRONCHIQUES  </a:t>
            </a:r>
          </a:p>
          <a:p>
            <a:pPr>
              <a:buFont typeface="Courier New" pitchFamily="49" charset="0"/>
              <a:buChar char="o"/>
            </a:pPr>
            <a:endParaRPr lang="fr-FR" sz="2800" b="1" dirty="0" smtClean="0"/>
          </a:p>
          <a:p>
            <a:pPr>
              <a:buFont typeface="Courier New" pitchFamily="49" charset="0"/>
              <a:buChar char="o"/>
            </a:pPr>
            <a:r>
              <a:rPr lang="fr-FR" sz="2800" b="1" dirty="0" smtClean="0"/>
              <a:t>Ne doivent pas être confondus avec des antitussifs indiqués en cas de toux sèche</a:t>
            </a:r>
          </a:p>
          <a:p>
            <a:pPr>
              <a:buFont typeface="Courier New" pitchFamily="49" charset="0"/>
              <a:buChar char="o"/>
            </a:pPr>
            <a:r>
              <a:rPr lang="fr-FR" sz="2800" b="1" dirty="0" smtClean="0"/>
              <a:t>Eviter toute automédication prolongée </a:t>
            </a:r>
          </a:p>
          <a:p>
            <a:pPr>
              <a:buFont typeface="Courier New" pitchFamily="49" charset="0"/>
              <a:buChar char="o"/>
            </a:pPr>
            <a:r>
              <a:rPr lang="fr-FR" sz="2800" b="1" dirty="0" smtClean="0"/>
              <a:t>Devant une toux grasse persistante, consulter le médecin</a:t>
            </a:r>
          </a:p>
          <a:p>
            <a:pPr>
              <a:buFont typeface="Courier New" pitchFamily="49" charset="0"/>
              <a:buChar char="o"/>
            </a:pPr>
            <a:r>
              <a:rPr lang="fr-FR" sz="2800" b="1" dirty="0" smtClean="0"/>
              <a:t>Un encombrement respiratoire peut très vite se compliquer par une infection virale ou bactérienne: bronchiolite du nourrisson, pneumopathie de la personne âgée </a:t>
            </a:r>
          </a:p>
          <a:p>
            <a:pPr>
              <a:buNone/>
            </a:pP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04664"/>
            <a:ext cx="8712968" cy="6192688"/>
          </a:xfrm>
        </p:spPr>
        <p:txBody>
          <a:bodyPr/>
          <a:lstStyle/>
          <a:p>
            <a:pPr algn="ctr">
              <a:buNone/>
            </a:pPr>
            <a:r>
              <a:rPr lang="fr-FR" sz="6000" b="1" dirty="0" smtClean="0">
                <a:solidFill>
                  <a:srgbClr val="FF0000"/>
                </a:solidFill>
              </a:rPr>
              <a:t>MODE D’ACTION  </a:t>
            </a:r>
          </a:p>
          <a:p>
            <a:pPr>
              <a:buNone/>
            </a:pPr>
            <a:endParaRPr lang="fr-FR" b="1" dirty="0">
              <a:solidFill>
                <a:srgbClr val="FF0000"/>
              </a:solidFill>
            </a:endParaRPr>
          </a:p>
          <a:p>
            <a:pPr>
              <a:buFont typeface="Courier New" pitchFamily="49" charset="0"/>
              <a:buChar char="o"/>
            </a:pPr>
            <a:r>
              <a:rPr lang="fr-FR" b="1" dirty="0" smtClean="0"/>
              <a:t>Augmentation des mouvements ciliaires</a:t>
            </a:r>
          </a:p>
          <a:p>
            <a:pPr>
              <a:buFont typeface="Courier New" pitchFamily="49" charset="0"/>
              <a:buChar char="o"/>
            </a:pPr>
            <a:r>
              <a:rPr lang="fr-FR" b="1" dirty="0" smtClean="0"/>
              <a:t>Effet: Evacuation facile du mucus </a:t>
            </a:r>
          </a:p>
          <a:p>
            <a:pPr>
              <a:buNone/>
            </a:pP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lstStyle/>
          <a:p>
            <a:pPr algn="ctr">
              <a:buNone/>
            </a:pPr>
            <a:r>
              <a:rPr lang="fr-FR" sz="5400" b="1" dirty="0" smtClean="0">
                <a:solidFill>
                  <a:srgbClr val="FF0000"/>
                </a:solidFill>
              </a:rPr>
              <a:t>FLUIDIFIANTS BRONCHIQUES </a:t>
            </a:r>
          </a:p>
          <a:p>
            <a:pPr>
              <a:buNone/>
            </a:pPr>
            <a:endParaRPr lang="fr-FR" sz="2800" b="1" dirty="0" smtClean="0"/>
          </a:p>
          <a:p>
            <a:pPr>
              <a:buFont typeface="Courier New" pitchFamily="49" charset="0"/>
              <a:buChar char="o"/>
            </a:pPr>
            <a:r>
              <a:rPr lang="fr-FR" sz="2800" b="1" dirty="0" smtClean="0"/>
              <a:t>Acétylcystéine (</a:t>
            </a:r>
            <a:r>
              <a:rPr lang="fr-FR" sz="2800" b="1" dirty="0"/>
              <a:t>M</a:t>
            </a:r>
            <a:r>
              <a:rPr lang="fr-FR" sz="2800" b="1" dirty="0" smtClean="0"/>
              <a:t>ucomyst, </a:t>
            </a:r>
            <a:r>
              <a:rPr lang="fr-FR" sz="2800" b="1" dirty="0"/>
              <a:t>F</a:t>
            </a:r>
            <a:r>
              <a:rPr lang="fr-FR" sz="2800" b="1" dirty="0" smtClean="0"/>
              <a:t>luimucil, </a:t>
            </a:r>
            <a:r>
              <a:rPr lang="fr-FR" sz="2800" b="1" dirty="0"/>
              <a:t>E</a:t>
            </a:r>
            <a:r>
              <a:rPr lang="fr-FR" sz="2800" b="1" dirty="0" smtClean="0"/>
              <a:t>xomuc)</a:t>
            </a:r>
          </a:p>
          <a:p>
            <a:pPr>
              <a:buFont typeface="Courier New" pitchFamily="49" charset="0"/>
              <a:buChar char="o"/>
            </a:pPr>
            <a:r>
              <a:rPr lang="fr-FR" sz="2800" b="1" dirty="0" smtClean="0"/>
              <a:t>Carbocistéine</a:t>
            </a:r>
          </a:p>
          <a:p>
            <a:pPr>
              <a:buFont typeface="Courier New" pitchFamily="49" charset="0"/>
              <a:buChar char="o"/>
            </a:pPr>
            <a:r>
              <a:rPr lang="fr-FR" sz="2800" b="1" dirty="0" smtClean="0"/>
              <a:t>Amroxol </a:t>
            </a:r>
          </a:p>
          <a:p>
            <a:pPr>
              <a:buFont typeface="Courier New" pitchFamily="49" charset="0"/>
              <a:buChar char="o"/>
            </a:pPr>
            <a:r>
              <a:rPr lang="fr-FR" sz="2800" b="1" dirty="0" smtClean="0"/>
              <a:t>Bromhéxine (Bisolvon) </a:t>
            </a:r>
          </a:p>
          <a:p>
            <a:pPr>
              <a:buNone/>
            </a:pPr>
            <a:endParaRPr lang="fr-FR" sz="2800" b="1" dirty="0" smtClean="0"/>
          </a:p>
          <a:p>
            <a:pPr>
              <a:buNone/>
            </a:pPr>
            <a:r>
              <a:rPr lang="fr-FR" sz="2800" b="1" dirty="0"/>
              <a:t>	</a:t>
            </a:r>
            <a:r>
              <a:rPr lang="fr-FR" sz="2800" b="1" dirty="0" smtClean="0"/>
              <a:t>		 </a:t>
            </a:r>
          </a:p>
          <a:p>
            <a:pPr>
              <a:buNone/>
            </a:pPr>
            <a:r>
              <a:rPr lang="fr-FR" sz="5400" b="1" dirty="0" smtClean="0">
                <a:solidFill>
                  <a:srgbClr val="FF0000"/>
                </a:solidFill>
              </a:rPr>
              <a:t> </a:t>
            </a:r>
          </a:p>
          <a:p>
            <a:pPr>
              <a:buNone/>
            </a:pP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normAutofit/>
          </a:bodyPr>
          <a:lstStyle/>
          <a:p>
            <a:pPr algn="ctr">
              <a:buNone/>
            </a:pPr>
            <a:r>
              <a:rPr lang="fr-FR" sz="6000" b="1" dirty="0" smtClean="0">
                <a:solidFill>
                  <a:srgbClr val="FF0000"/>
                </a:solidFill>
              </a:rPr>
              <a:t>INDICATION </a:t>
            </a:r>
          </a:p>
          <a:p>
            <a:pPr>
              <a:buFont typeface="Courier New" pitchFamily="49" charset="0"/>
              <a:buChar char="o"/>
            </a:pPr>
            <a:endParaRPr lang="fr-FR" b="1" dirty="0" smtClean="0"/>
          </a:p>
          <a:p>
            <a:pPr>
              <a:buFont typeface="Courier New" pitchFamily="49" charset="0"/>
              <a:buChar char="o"/>
            </a:pPr>
            <a:r>
              <a:rPr lang="fr-FR" b="1" dirty="0" smtClean="0"/>
              <a:t>Toux grasses</a:t>
            </a:r>
          </a:p>
          <a:p>
            <a:pPr>
              <a:buFont typeface="Courier New" pitchFamily="49" charset="0"/>
              <a:buChar char="o"/>
            </a:pPr>
            <a:endParaRPr lang="fr-FR" b="1" dirty="0"/>
          </a:p>
          <a:p>
            <a:pPr>
              <a:buFont typeface="Courier New" pitchFamily="49" charset="0"/>
              <a:buChar char="o"/>
            </a:pPr>
            <a:r>
              <a:rPr lang="fr-FR" b="1" dirty="0" smtClean="0"/>
              <a:t>Encombrement bronchique</a:t>
            </a:r>
          </a:p>
          <a:p>
            <a:pPr>
              <a:buFont typeface="Courier New" pitchFamily="49" charset="0"/>
              <a:buChar char="o"/>
            </a:pPr>
            <a:endParaRPr lang="fr-FR" b="1" dirty="0"/>
          </a:p>
          <a:p>
            <a:pPr>
              <a:buFont typeface="Courier New" pitchFamily="49" charset="0"/>
              <a:buChar char="o"/>
            </a:pPr>
            <a:r>
              <a:rPr lang="fr-FR" b="1" dirty="0" smtClean="0"/>
              <a:t>Mucoviscidose </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lstStyle/>
          <a:p>
            <a:pPr algn="ctr">
              <a:buNone/>
            </a:pPr>
            <a:r>
              <a:rPr lang="fr-FR" sz="6000" b="1" dirty="0" smtClean="0">
                <a:solidFill>
                  <a:srgbClr val="FF0000"/>
                </a:solidFill>
              </a:rPr>
              <a:t>EFFETS INDESIRABLES  </a:t>
            </a:r>
          </a:p>
          <a:p>
            <a:pPr>
              <a:buNone/>
            </a:pPr>
            <a:endParaRPr lang="fr-FR" sz="2800" b="1" dirty="0" smtClean="0"/>
          </a:p>
          <a:p>
            <a:pPr>
              <a:buFont typeface="Courier New" pitchFamily="49" charset="0"/>
              <a:buChar char="o"/>
            </a:pPr>
            <a:r>
              <a:rPr lang="fr-FR" sz="2800" b="1" dirty="0" smtClean="0"/>
              <a:t>Troubles digestifs: nausées, vomissements, diarrhées</a:t>
            </a:r>
          </a:p>
          <a:p>
            <a:pPr>
              <a:buNone/>
            </a:pPr>
            <a:endParaRPr lang="fr-FR" sz="2800" b="1" dirty="0" smtClean="0"/>
          </a:p>
          <a:p>
            <a:pPr>
              <a:buFont typeface="Courier New" pitchFamily="49" charset="0"/>
              <a:buChar char="o"/>
            </a:pPr>
            <a:r>
              <a:rPr lang="fr-FR" sz="2800" b="1" dirty="0" smtClean="0"/>
              <a:t>Risque de liquéfaction excessive des sécrétions bronchiques: inondation broncho-alvéolaire des patients incapables d’expectorer</a:t>
            </a:r>
          </a:p>
          <a:p>
            <a:pPr>
              <a:buNone/>
            </a:pPr>
            <a:r>
              <a:rPr lang="fr-FR" sz="6000" b="1" dirty="0" smtClean="0">
                <a:solidFill>
                  <a:srgbClr val="FF0000"/>
                </a:solidFill>
              </a:rPr>
              <a:t> </a:t>
            </a:r>
          </a:p>
          <a:p>
            <a:pPr>
              <a:buNone/>
            </a:pP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normAutofit/>
          </a:bodyPr>
          <a:lstStyle/>
          <a:p>
            <a:pPr algn="ctr">
              <a:buNone/>
            </a:pPr>
            <a:r>
              <a:rPr lang="fr-FR" sz="6000" b="1" dirty="0" smtClean="0">
                <a:solidFill>
                  <a:srgbClr val="FF0000"/>
                </a:solidFill>
              </a:rPr>
              <a:t>EXPECTORANTS </a:t>
            </a:r>
          </a:p>
          <a:p>
            <a:pPr>
              <a:buFont typeface="Courier New" pitchFamily="49" charset="0"/>
              <a:buChar char="o"/>
            </a:pPr>
            <a:endParaRPr lang="fr-FR" b="1" dirty="0" smtClean="0"/>
          </a:p>
          <a:p>
            <a:pPr>
              <a:buFont typeface="Courier New" pitchFamily="49" charset="0"/>
              <a:buChar char="o"/>
            </a:pPr>
            <a:r>
              <a:rPr lang="fr-FR" b="1" dirty="0" smtClean="0"/>
              <a:t>Traitement adjuvant aux fluidifiants bronchiques</a:t>
            </a:r>
          </a:p>
          <a:p>
            <a:pPr>
              <a:buFont typeface="Courier New" pitchFamily="49" charset="0"/>
              <a:buChar char="o"/>
            </a:pPr>
            <a:endParaRPr lang="fr-FR" b="1" dirty="0" smtClean="0"/>
          </a:p>
          <a:p>
            <a:pPr>
              <a:buFont typeface="Courier New" pitchFamily="49" charset="0"/>
              <a:buChar char="o"/>
            </a:pPr>
            <a:r>
              <a:rPr lang="fr-FR" b="1" dirty="0" smtClean="0"/>
              <a:t>Composés de nombreux extraits de plantes, d’huiles essentielles à base de thym, lavande, de solutions salines telles que le chlorure d’ammonium ou le benzoate de sodium, d’alcools organiques.  </a:t>
            </a:r>
          </a:p>
          <a:p>
            <a:pPr>
              <a:buFont typeface="Courier New" pitchFamily="49" charset="0"/>
              <a:buChar char="o"/>
            </a:pPr>
            <a:endParaRPr lang="fr-FR"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lstStyle/>
          <a:p>
            <a:pPr algn="ctr">
              <a:buNone/>
            </a:pPr>
            <a:r>
              <a:rPr lang="fr-FR" sz="6000" b="1" dirty="0" smtClean="0">
                <a:solidFill>
                  <a:srgbClr val="FF0000"/>
                </a:solidFill>
              </a:rPr>
              <a:t>EXPECTORANTS  </a:t>
            </a:r>
          </a:p>
          <a:p>
            <a:pPr>
              <a:buFont typeface="Courier New" pitchFamily="49" charset="0"/>
              <a:buChar char="o"/>
            </a:pPr>
            <a:endParaRPr lang="fr-FR" b="1" dirty="0"/>
          </a:p>
          <a:p>
            <a:pPr>
              <a:buFont typeface="Courier New" pitchFamily="49" charset="0"/>
              <a:buChar char="o"/>
            </a:pPr>
            <a:r>
              <a:rPr lang="fr-FR" b="1" dirty="0" smtClean="0"/>
              <a:t>Ont à la fois des propriétés fluidifiantes bronchiques,  antitussives et parfois même antibiotiques, ce qui rend complexe leur utilisation. </a:t>
            </a:r>
          </a:p>
          <a:p>
            <a:pPr>
              <a:buNone/>
            </a:pP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08712"/>
          </a:xfrm>
        </p:spPr>
        <p:txBody>
          <a:bodyPr/>
          <a:lstStyle/>
          <a:p>
            <a:pPr algn="ctr">
              <a:buNone/>
            </a:pPr>
            <a:endParaRPr lang="fr-FR" dirty="0" smtClean="0"/>
          </a:p>
          <a:p>
            <a:pPr algn="ctr">
              <a:buNone/>
            </a:pPr>
            <a:endParaRPr lang="fr-FR" dirty="0"/>
          </a:p>
          <a:p>
            <a:pPr algn="ctr">
              <a:buNone/>
            </a:pPr>
            <a:endParaRPr lang="fr-FR" dirty="0" smtClean="0"/>
          </a:p>
          <a:p>
            <a:pPr algn="ctr">
              <a:buNone/>
            </a:pPr>
            <a:endParaRPr lang="fr-FR" dirty="0"/>
          </a:p>
          <a:p>
            <a:pPr algn="ctr">
              <a:buNone/>
            </a:pPr>
            <a:endParaRPr lang="fr-FR" dirty="0" smtClean="0"/>
          </a:p>
          <a:p>
            <a:pPr algn="ctr">
              <a:buNone/>
            </a:pPr>
            <a:r>
              <a:rPr lang="fr-FR" sz="5400" b="1" dirty="0" smtClean="0">
                <a:solidFill>
                  <a:srgbClr val="FF0000"/>
                </a:solidFill>
                <a:effectLst>
                  <a:outerShdw blurRad="38100" dist="38100" dir="2700000" algn="tl">
                    <a:srgbClr val="000000">
                      <a:alpha val="43137"/>
                    </a:srgbClr>
                  </a:outerShdw>
                </a:effectLst>
              </a:rPr>
              <a:t>MERCI DE VOTRE ATTENTION </a:t>
            </a:r>
            <a:endParaRPr lang="fr-FR" sz="54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lstStyle/>
          <a:p>
            <a:r>
              <a:rPr lang="fr-FR" sz="6000" b="1" dirty="0" smtClean="0">
                <a:solidFill>
                  <a:srgbClr val="FF0000"/>
                </a:solidFill>
              </a:rPr>
              <a:t>LA TOUX  </a:t>
            </a:r>
          </a:p>
          <a:p>
            <a:pPr algn="l">
              <a:buFont typeface="Courier New" pitchFamily="49" charset="0"/>
              <a:buChar char="o"/>
            </a:pPr>
            <a:r>
              <a:rPr lang="fr-FR" b="1" dirty="0" smtClean="0">
                <a:solidFill>
                  <a:schemeClr val="tx1"/>
                </a:solidFill>
              </a:rPr>
              <a:t>La toux n’est pas  une pathologie</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 symptôme pour nombreuses maladies</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Ne jamais négliger une toux qui persiste</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Il ne faut pas se contenter à la calmer seulement</a:t>
            </a:r>
          </a:p>
          <a:p>
            <a:pPr algn="l"/>
            <a:endParaRPr lang="fr-FR" b="1" dirty="0" smtClean="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Pathologies liées à la toux </a:t>
            </a:r>
          </a:p>
          <a:p>
            <a:endParaRPr lang="fr-FR" sz="6000" b="1" dirty="0" smtClean="0">
              <a:solidFill>
                <a:schemeClr val="tx1"/>
              </a:solidFill>
            </a:endParaRPr>
          </a:p>
          <a:p>
            <a:pPr algn="l">
              <a:buFont typeface="Courier New" pitchFamily="49" charset="0"/>
              <a:buChar char="o"/>
            </a:pPr>
            <a:r>
              <a:rPr lang="fr-FR" b="1" dirty="0" smtClean="0">
                <a:solidFill>
                  <a:schemeClr val="tx1"/>
                </a:solidFill>
              </a:rPr>
              <a:t>Rhume</a:t>
            </a:r>
          </a:p>
          <a:p>
            <a:pPr algn="l">
              <a:buFont typeface="Courier New" pitchFamily="49" charset="0"/>
              <a:buChar char="o"/>
            </a:pPr>
            <a:r>
              <a:rPr lang="fr-FR" b="1" dirty="0" smtClean="0">
                <a:solidFill>
                  <a:schemeClr val="tx1"/>
                </a:solidFill>
              </a:rPr>
              <a:t>Bronchite</a:t>
            </a:r>
          </a:p>
          <a:p>
            <a:pPr algn="l">
              <a:buFont typeface="Courier New" pitchFamily="49" charset="0"/>
              <a:buChar char="o"/>
            </a:pPr>
            <a:r>
              <a:rPr lang="fr-FR" b="1" dirty="0" smtClean="0">
                <a:solidFill>
                  <a:schemeClr val="tx1"/>
                </a:solidFill>
              </a:rPr>
              <a:t>Asthme</a:t>
            </a:r>
          </a:p>
          <a:p>
            <a:pPr algn="l">
              <a:buFont typeface="Courier New" pitchFamily="49" charset="0"/>
              <a:buChar char="o"/>
            </a:pPr>
            <a:r>
              <a:rPr lang="fr-FR" b="1" dirty="0" smtClean="0">
                <a:solidFill>
                  <a:schemeClr val="tx1"/>
                </a:solidFill>
              </a:rPr>
              <a:t>BPCO </a:t>
            </a:r>
            <a:r>
              <a:rPr lang="fr-FR" sz="2400" dirty="0" smtClean="0">
                <a:solidFill>
                  <a:schemeClr val="tx1"/>
                </a:solidFill>
              </a:rPr>
              <a:t>(bronchopneumopathie chronique obstructive)</a:t>
            </a:r>
          </a:p>
          <a:p>
            <a:pPr algn="l">
              <a:buFont typeface="Courier New" pitchFamily="49" charset="0"/>
              <a:buChar char="o"/>
            </a:pPr>
            <a:r>
              <a:rPr lang="fr-FR" b="1" dirty="0" smtClean="0">
                <a:solidFill>
                  <a:schemeClr val="tx1"/>
                </a:solidFill>
              </a:rPr>
              <a:t>Cancer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Contrôle de la toux</a:t>
            </a:r>
          </a:p>
          <a:p>
            <a:r>
              <a:rPr lang="fr-FR" sz="6000" b="1" dirty="0" smtClean="0">
                <a:solidFill>
                  <a:srgbClr val="FF0000"/>
                </a:solidFill>
              </a:rPr>
              <a:t> </a:t>
            </a:r>
          </a:p>
          <a:p>
            <a:pPr algn="l">
              <a:buFont typeface="Courier New" pitchFamily="49" charset="0"/>
              <a:buChar char="o"/>
            </a:pPr>
            <a:r>
              <a:rPr lang="fr-FR" sz="2800" b="1" dirty="0" smtClean="0">
                <a:solidFill>
                  <a:schemeClr val="tx1"/>
                </a:solidFill>
              </a:rPr>
              <a:t>La toux est déclenchée par un acte reflexe</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Les récepteurs qui captent les stimuli de la toux, particulièrement présents dans la trachée, envoient le message par le nerf vague jusqu’au centre de la toux qui se trouve dans le bulbe rachidien</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ANTITUSSIFS </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Médicaments qui agissent contre la toux </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Médicaments symptomatiques à utiliser quand la cause de la toux a été bien établie </a:t>
            </a:r>
          </a:p>
          <a:p>
            <a:pPr algn="l"/>
            <a:endParaRPr lang="fr-FR" sz="2800" b="1" dirty="0" smtClean="0">
              <a:solidFill>
                <a:schemeClr val="tx1"/>
              </a:solidFill>
            </a:endParaRPr>
          </a:p>
          <a:p>
            <a:pPr algn="l">
              <a:buFont typeface="Courier New" pitchFamily="49" charset="0"/>
              <a:buChar char="o"/>
            </a:pPr>
            <a:r>
              <a:rPr lang="fr-FR" sz="2800" b="1" dirty="0" smtClean="0">
                <a:solidFill>
                  <a:schemeClr val="tx1"/>
                </a:solidFill>
              </a:rPr>
              <a:t>Utilisation limitée dans le temps</a:t>
            </a:r>
          </a:p>
          <a:p>
            <a:pPr algn="l"/>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UTILISATION </a:t>
            </a:r>
          </a:p>
          <a:p>
            <a:pPr algn="l"/>
            <a:endParaRPr lang="fr-FR" b="1" dirty="0" smtClean="0">
              <a:solidFill>
                <a:schemeClr val="tx1"/>
              </a:solidFill>
            </a:endParaRPr>
          </a:p>
          <a:p>
            <a:pPr algn="l">
              <a:buFont typeface="Courier New" pitchFamily="49" charset="0"/>
              <a:buChar char="o"/>
            </a:pPr>
            <a:r>
              <a:rPr lang="fr-FR" b="1" dirty="0" smtClean="0">
                <a:solidFill>
                  <a:schemeClr val="tx1"/>
                </a:solidFill>
              </a:rPr>
              <a:t>Il sont utilisés pour traiter les toux qualifiées de sèches (non productives)</a:t>
            </a:r>
          </a:p>
          <a:p>
            <a:pPr algn="l"/>
            <a:endParaRPr lang="fr-FR" b="1" dirty="0">
              <a:solidFill>
                <a:schemeClr val="tx1"/>
              </a:solidFill>
            </a:endParaRPr>
          </a:p>
          <a:p>
            <a:pPr algn="l">
              <a:buFont typeface="Courier New" pitchFamily="49" charset="0"/>
              <a:buChar char="o"/>
            </a:pPr>
            <a:r>
              <a:rPr lang="fr-FR" b="1" dirty="0" smtClean="0">
                <a:solidFill>
                  <a:schemeClr val="tx1"/>
                </a:solidFill>
              </a:rPr>
              <a:t>Pour une toux dite grasse on utilisera plutôt des expectorants bronchiques</a:t>
            </a:r>
          </a:p>
          <a:p>
            <a:pPr algn="l"/>
            <a:endParaRPr lang="fr-FR" b="1" dirty="0">
              <a:solidFill>
                <a:schemeClr val="tx1"/>
              </a:solidFill>
            </a:endParaRPr>
          </a:p>
          <a:p>
            <a:pPr algn="l">
              <a:buFont typeface="Courier New" pitchFamily="49" charset="0"/>
              <a:buChar char="o"/>
            </a:pPr>
            <a:r>
              <a:rPr lang="fr-FR" b="1" dirty="0" smtClean="0">
                <a:solidFill>
                  <a:schemeClr val="tx1"/>
                </a:solidFill>
              </a:rPr>
              <a:t>Confort lors du sommeil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lstStyle/>
          <a:p>
            <a:r>
              <a:rPr lang="fr-FR" sz="6000" b="1" dirty="0" smtClean="0">
                <a:solidFill>
                  <a:srgbClr val="FF0000"/>
                </a:solidFill>
              </a:rPr>
              <a:t>RECOMMANDATIONS </a:t>
            </a:r>
          </a:p>
          <a:p>
            <a:pPr algn="l">
              <a:buFont typeface="Courier New" pitchFamily="49" charset="0"/>
              <a:buChar char="o"/>
            </a:pPr>
            <a:endParaRPr lang="fr-FR" sz="2800" b="1" dirty="0" smtClean="0">
              <a:solidFill>
                <a:schemeClr val="tx1"/>
              </a:solidFill>
            </a:endParaRPr>
          </a:p>
          <a:p>
            <a:pPr algn="l">
              <a:buFont typeface="Courier New" pitchFamily="49" charset="0"/>
              <a:buChar char="o"/>
            </a:pPr>
            <a:r>
              <a:rPr lang="fr-FR" sz="2800" b="1" dirty="0" smtClean="0">
                <a:solidFill>
                  <a:schemeClr val="tx1"/>
                </a:solidFill>
              </a:rPr>
              <a:t>Pensez aux préparations </a:t>
            </a:r>
            <a:r>
              <a:rPr lang="fr-FR" sz="2800" b="1" u="sng" dirty="0" smtClean="0">
                <a:solidFill>
                  <a:schemeClr val="tx1"/>
                </a:solidFill>
              </a:rPr>
              <a:t>sans sucre </a:t>
            </a:r>
            <a:r>
              <a:rPr lang="fr-FR" sz="2800" b="1" dirty="0" smtClean="0">
                <a:solidFill>
                  <a:schemeClr val="tx1"/>
                </a:solidFill>
              </a:rPr>
              <a:t>pour les diabétiques </a:t>
            </a:r>
          </a:p>
          <a:p>
            <a:pPr algn="l">
              <a:buFont typeface="Courier New" pitchFamily="49" charset="0"/>
              <a:buChar char="o"/>
            </a:pPr>
            <a:r>
              <a:rPr lang="fr-FR" sz="2800" b="1" dirty="0" smtClean="0">
                <a:solidFill>
                  <a:schemeClr val="tx1"/>
                </a:solidFill>
              </a:rPr>
              <a:t>Jamais en cas de toux productive. Il peut être néfaste et entrainer un encombrement bronchique</a:t>
            </a:r>
          </a:p>
          <a:p>
            <a:pPr algn="l">
              <a:buFont typeface="Courier New" pitchFamily="49" charset="0"/>
              <a:buChar char="o"/>
            </a:pPr>
            <a:r>
              <a:rPr lang="fr-FR" sz="2800" b="1" dirty="0" smtClean="0">
                <a:solidFill>
                  <a:schemeClr val="tx1"/>
                </a:solidFill>
              </a:rPr>
              <a:t>Dernière prise au coucher car la nuit est propice à la toux</a:t>
            </a:r>
          </a:p>
          <a:p>
            <a:pPr algn="l">
              <a:buFont typeface="Courier New" pitchFamily="49" charset="0"/>
              <a:buChar char="o"/>
            </a:pPr>
            <a:r>
              <a:rPr lang="fr-FR" sz="2800" b="1" dirty="0" smtClean="0">
                <a:solidFill>
                  <a:schemeClr val="tx1"/>
                </a:solidFill>
              </a:rPr>
              <a:t>Attention: automédication+++ ne pas prolonger le traitement sans avis médical, respect des posologies, des âges </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332656"/>
            <a:ext cx="8784976" cy="6192688"/>
          </a:xfrm>
        </p:spPr>
        <p:txBody>
          <a:bodyPr>
            <a:normAutofit/>
          </a:bodyPr>
          <a:lstStyle/>
          <a:p>
            <a:r>
              <a:rPr lang="fr-FR" sz="6000" b="1" dirty="0" smtClean="0">
                <a:solidFill>
                  <a:srgbClr val="FF0000"/>
                </a:solidFill>
              </a:rPr>
              <a:t>CLASSIFICATION </a:t>
            </a:r>
          </a:p>
          <a:p>
            <a:pPr algn="l"/>
            <a:r>
              <a:rPr lang="fr-FR" sz="2800" b="1" dirty="0" smtClean="0">
                <a:solidFill>
                  <a:schemeClr val="tx1"/>
                </a:solidFill>
              </a:rPr>
              <a:t>On distingue les antitussifs par leur mécanisme d’action pharmacologique:</a:t>
            </a:r>
          </a:p>
          <a:p>
            <a:pPr algn="l"/>
            <a:endParaRPr lang="fr-FR" sz="2800" b="1" dirty="0" smtClean="0">
              <a:solidFill>
                <a:schemeClr val="tx1"/>
              </a:solidFill>
            </a:endParaRPr>
          </a:p>
          <a:p>
            <a:pPr algn="l">
              <a:buFont typeface="Courier New" pitchFamily="49" charset="0"/>
              <a:buChar char="o"/>
            </a:pPr>
            <a:r>
              <a:rPr lang="fr-FR" sz="2800" b="1" u="sng" dirty="0" smtClean="0">
                <a:solidFill>
                  <a:schemeClr val="tx1"/>
                </a:solidFill>
              </a:rPr>
              <a:t>Centraux </a:t>
            </a:r>
            <a:r>
              <a:rPr lang="fr-FR" sz="2800" b="1" dirty="0" smtClean="0">
                <a:solidFill>
                  <a:schemeClr val="tx1"/>
                </a:solidFill>
              </a:rPr>
              <a:t>qui agissent par une dépression des centres médullaires</a:t>
            </a:r>
          </a:p>
          <a:p>
            <a:pPr algn="l">
              <a:buFont typeface="Courier New" pitchFamily="49" charset="0"/>
              <a:buChar char="o"/>
            </a:pPr>
            <a:r>
              <a:rPr lang="fr-FR" sz="2800" b="1" u="sng" dirty="0" smtClean="0">
                <a:solidFill>
                  <a:schemeClr val="tx1"/>
                </a:solidFill>
              </a:rPr>
              <a:t>Périphériques</a:t>
            </a:r>
            <a:r>
              <a:rPr lang="fr-FR" sz="2800" b="1" dirty="0" smtClean="0">
                <a:solidFill>
                  <a:schemeClr val="tx1"/>
                </a:solidFill>
              </a:rPr>
              <a:t> qui agissent en élevant le seuil de sensibilité des récepteurs qui vont être à l’origine du reflexe de toux</a:t>
            </a:r>
            <a:endParaRPr lang="fr-FR" sz="28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839</Words>
  <Application>Microsoft Office PowerPoint</Application>
  <PresentationFormat>Affichage à l'écran (4:3)</PresentationFormat>
  <Paragraphs>180</Paragraphs>
  <Slides>28</Slides>
  <Notes>1</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Benjamin</dc:creator>
  <cp:lastModifiedBy>Benjamin</cp:lastModifiedBy>
  <cp:revision>98</cp:revision>
  <dcterms:created xsi:type="dcterms:W3CDTF">2015-03-10T08:54:39Z</dcterms:created>
  <dcterms:modified xsi:type="dcterms:W3CDTF">2015-03-10T12:55:52Z</dcterms:modified>
</cp:coreProperties>
</file>