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1" r:id="rId2"/>
    <p:sldId id="290" r:id="rId3"/>
    <p:sldId id="256" r:id="rId4"/>
    <p:sldId id="263" r:id="rId5"/>
    <p:sldId id="258" r:id="rId6"/>
    <p:sldId id="257" r:id="rId7"/>
    <p:sldId id="282" r:id="rId8"/>
    <p:sldId id="259" r:id="rId9"/>
    <p:sldId id="262" r:id="rId10"/>
    <p:sldId id="284" r:id="rId11"/>
    <p:sldId id="260" r:id="rId12"/>
    <p:sldId id="261" r:id="rId13"/>
    <p:sldId id="283" r:id="rId14"/>
    <p:sldId id="264" r:id="rId15"/>
    <p:sldId id="265" r:id="rId16"/>
    <p:sldId id="266" r:id="rId17"/>
    <p:sldId id="267" r:id="rId18"/>
    <p:sldId id="268" r:id="rId19"/>
    <p:sldId id="277" r:id="rId20"/>
    <p:sldId id="269" r:id="rId21"/>
    <p:sldId id="270" r:id="rId22"/>
    <p:sldId id="271" r:id="rId23"/>
    <p:sldId id="286" r:id="rId24"/>
    <p:sldId id="285" r:id="rId25"/>
    <p:sldId id="272" r:id="rId26"/>
    <p:sldId id="279" r:id="rId27"/>
    <p:sldId id="280" r:id="rId28"/>
    <p:sldId id="273" r:id="rId29"/>
    <p:sldId id="274" r:id="rId30"/>
    <p:sldId id="275" r:id="rId31"/>
    <p:sldId id="287" r:id="rId32"/>
    <p:sldId id="288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FF"/>
    <a:srgbClr val="9966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5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ADA3-D0A7-42C8-9371-A99216A3F001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40E7-51D0-41B2-9026-17F95AFDD7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Interactions physiques: forces de van der </a:t>
            </a:r>
            <a:r>
              <a:rPr lang="fr-FR" dirty="0" err="1" smtClean="0"/>
              <a:t>waals</a:t>
            </a:r>
            <a:r>
              <a:rPr lang="fr-FR" dirty="0" smtClean="0"/>
              <a:t>, </a:t>
            </a:r>
            <a:r>
              <a:rPr lang="fr-FR" dirty="0" err="1" smtClean="0"/>
              <a:t>electrocinétiques</a:t>
            </a:r>
            <a:r>
              <a:rPr lang="fr-FR" dirty="0" smtClean="0"/>
              <a:t>, et </a:t>
            </a:r>
            <a:r>
              <a:rPr lang="fr-FR" dirty="0" err="1" smtClean="0"/>
              <a:t>electrostatiques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F40E7-51D0-41B2-9026-17F95AFDD72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Kaolin:silicate</a:t>
            </a:r>
            <a:r>
              <a:rPr lang="fr-FR" dirty="0" smtClean="0"/>
              <a:t> hydraté</a:t>
            </a:r>
            <a:r>
              <a:rPr lang="fr-FR" baseline="0" dirty="0" smtClean="0"/>
              <a:t> naturel d’Al( Al</a:t>
            </a:r>
            <a:r>
              <a:rPr lang="fr-FR" baseline="-25000" dirty="0" smtClean="0"/>
              <a:t>2</a:t>
            </a:r>
            <a:r>
              <a:rPr lang="fr-FR" baseline="0" dirty="0" smtClean="0"/>
              <a:t>Si</a:t>
            </a:r>
            <a:r>
              <a:rPr lang="fr-FR" baseline="-25000" dirty="0" smtClean="0"/>
              <a:t>2</a:t>
            </a:r>
            <a:r>
              <a:rPr lang="fr-FR" baseline="0" dirty="0" smtClean="0"/>
              <a:t>O</a:t>
            </a:r>
            <a:r>
              <a:rPr lang="fr-FR" baseline="-25000" dirty="0" smtClean="0"/>
              <a:t>5</a:t>
            </a:r>
            <a:r>
              <a:rPr lang="fr-FR" baseline="0" dirty="0" smtClean="0"/>
              <a:t>(OH)</a:t>
            </a:r>
            <a:r>
              <a:rPr lang="fr-FR" baseline="-25000" dirty="0" smtClean="0"/>
              <a:t>4</a:t>
            </a:r>
            <a:endParaRPr lang="fr-FR" baseline="-25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F40E7-51D0-41B2-9026-17F95AFDD721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F40E7-51D0-41B2-9026-17F95AFDD721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Validation: démontrer l’efficacité du procédé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F40E7-51D0-41B2-9026-17F95AFDD721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EF755-8324-4671-9836-3CDDA196175C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1C8AF-8F52-4F8C-A859-35DC013FDF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EF755-8324-4671-9836-3CDDA196175C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1C8AF-8F52-4F8C-A859-35DC013FD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EF755-8324-4671-9836-3CDDA196175C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1C8AF-8F52-4F8C-A859-35DC013FD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EF755-8324-4671-9836-3CDDA196175C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1C8AF-8F52-4F8C-A859-35DC013FD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EF755-8324-4671-9836-3CDDA196175C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1C8AF-8F52-4F8C-A859-35DC013FDF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EF755-8324-4671-9836-3CDDA196175C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1C8AF-8F52-4F8C-A859-35DC013FD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EF755-8324-4671-9836-3CDDA196175C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1C8AF-8F52-4F8C-A859-35DC013FDF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EF755-8324-4671-9836-3CDDA196175C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1C8AF-8F52-4F8C-A859-35DC013FD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EF755-8324-4671-9836-3CDDA196175C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1C8AF-8F52-4F8C-A859-35DC013FD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EF755-8324-4671-9836-3CDDA196175C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1C8AF-8F52-4F8C-A859-35DC013FD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29EF755-8324-4671-9836-3CDDA196175C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841C8AF-8F52-4F8C-A859-35DC013FD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9EF755-8324-4671-9836-3CDDA196175C}" type="datetimeFigureOut">
              <a:rPr lang="fr-FR" smtClean="0"/>
              <a:pPr/>
              <a:t>19/11/2014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841C8AF-8F52-4F8C-A859-35DC013FD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19" y="3357562"/>
            <a:ext cx="8215371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FILTRATION </a:t>
            </a:r>
            <a:endParaRPr lang="fr-F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596" y="642918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>OPÉRATIONS PHARMACEUTIQUES: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29256" y="5357826"/>
            <a:ext cx="300039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2014- 2015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428596" y="5143512"/>
            <a:ext cx="328614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Présenté par : </a:t>
            </a:r>
          </a:p>
          <a:p>
            <a:r>
              <a:rPr lang="fr-FR" sz="3600" dirty="0" smtClean="0"/>
              <a:t>D</a:t>
            </a:r>
            <a:r>
              <a:rPr lang="fr-FR" sz="3600" baseline="30000" dirty="0" smtClean="0"/>
              <a:t>r</a:t>
            </a:r>
            <a:r>
              <a:rPr lang="fr-FR" sz="3600" dirty="0" smtClean="0"/>
              <a:t> CHIKH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71810"/>
            <a:ext cx="27622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14282" y="714356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3- IMPACT INERTIEL :</a:t>
            </a:r>
          </a:p>
          <a:p>
            <a:endParaRPr lang="fr-FR" sz="28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sz="2800" dirty="0" smtClean="0"/>
              <a:t>Les particules quittent le flux du fluide en raison de leur inertie, et sont retenues dans les recoins de la substance poreuse.</a:t>
            </a:r>
            <a:endParaRPr lang="fr-F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8582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V- LES FILTRES 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Filtres :composés du milieu filtrant poreux + support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Ont plusieurs formes: Mb, feuille, plaques, cartouche, ..</a:t>
            </a:r>
          </a:p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Types de filtres: </a:t>
            </a:r>
          </a:p>
          <a:p>
            <a:r>
              <a:rPr lang="fr-FR" sz="2800" b="1" u="sng" dirty="0" smtClean="0">
                <a:solidFill>
                  <a:srgbClr val="0099FF"/>
                </a:solidFill>
              </a:rPr>
              <a:t>1-Filtre en profondeur: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Épaisseur &gt; mm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Obtenu par compactage du matériaux fibreux</a:t>
            </a:r>
          </a:p>
          <a:p>
            <a:r>
              <a:rPr lang="fr-FR" sz="2800" dirty="0" smtClean="0"/>
              <a:t> ou pulvérulents.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Rétention se fait principalement par adsorption.</a:t>
            </a:r>
          </a:p>
          <a:p>
            <a:endParaRPr lang="fr-FR" sz="2800" dirty="0" smtClean="0"/>
          </a:p>
          <a:p>
            <a:r>
              <a:rPr lang="fr-FR" sz="2800" b="1" u="sng" dirty="0" smtClean="0">
                <a:solidFill>
                  <a:srgbClr val="0099FF"/>
                </a:solidFill>
              </a:rPr>
              <a:t>2-Filtres écrans (membrane)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Très faible épaisseur ( de 100 à 150 µm)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Rétention par criblage , très peu par adsorption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Caractérisés par une grande porosité.</a:t>
            </a:r>
            <a:endParaRPr lang="fr-F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12" y="4429132"/>
            <a:ext cx="1833588" cy="122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356" y="2000240"/>
            <a:ext cx="2111644" cy="159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214290"/>
            <a:ext cx="864399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Caractéristiques physiques des filtres :</a:t>
            </a:r>
          </a:p>
          <a:p>
            <a:pPr>
              <a:buFont typeface="Wingdings" pitchFamily="2" charset="2"/>
              <a:buChar char="q"/>
            </a:pPr>
            <a:endParaRPr lang="fr-FR" sz="2400" b="1" u="sng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800" b="1" u="sng" dirty="0" smtClean="0">
                <a:solidFill>
                  <a:srgbClr val="00B0F0"/>
                </a:solidFill>
              </a:rPr>
              <a:t>Capacité de rétention</a:t>
            </a:r>
          </a:p>
          <a:p>
            <a:r>
              <a:rPr lang="fr-FR" sz="2400" dirty="0" smtClean="0"/>
              <a:t>Correspond au diamètre de la plus grande particule solide qui passe à travers le filtre.</a:t>
            </a:r>
          </a:p>
          <a:p>
            <a:r>
              <a:rPr lang="fr-FR" sz="2400" dirty="0" smtClean="0"/>
              <a:t> pour le criblage)  -&gt;  Diamètre moyen des pores </a:t>
            </a:r>
          </a:p>
          <a:p>
            <a:r>
              <a:rPr lang="fr-FR" sz="2400" dirty="0" smtClean="0"/>
              <a:t>pour l'adsorption  -&gt; Seuil de rétention</a:t>
            </a:r>
          </a:p>
          <a:p>
            <a:pPr>
              <a:buFont typeface="Wingdings" pitchFamily="2" charset="2"/>
              <a:buChar char="v"/>
            </a:pPr>
            <a:r>
              <a:rPr lang="fr-FR" sz="2400" b="1" u="sng" dirty="0" smtClean="0">
                <a:solidFill>
                  <a:srgbClr val="FF0066"/>
                </a:solidFill>
              </a:rPr>
              <a:t>Diamètre moyen des pores</a:t>
            </a:r>
          </a:p>
          <a:p>
            <a:r>
              <a:rPr lang="fr-FR" sz="2400" dirty="0" smtClean="0"/>
              <a:t> La porosité est déterminée par la mesure d'une pression, selon la formule suivante :</a:t>
            </a:r>
          </a:p>
          <a:p>
            <a:r>
              <a:rPr lang="fr-FR" sz="2400" dirty="0" smtClean="0"/>
              <a:t>                                 d, diamètre des pores             </a:t>
            </a:r>
          </a:p>
          <a:p>
            <a:r>
              <a:rPr lang="fr-FR" sz="2400" dirty="0" smtClean="0"/>
              <a:t>                                  k, c</a:t>
            </a:r>
            <a:r>
              <a:rPr lang="fr-FR" sz="2400" baseline="30000" dirty="0" smtClean="0"/>
              <a:t>te</a:t>
            </a:r>
            <a:r>
              <a:rPr lang="fr-FR" sz="2400" dirty="0" smtClean="0"/>
              <a:t> des conditions opératoires</a:t>
            </a:r>
          </a:p>
          <a:p>
            <a:r>
              <a:rPr lang="fr-FR" sz="2400" dirty="0" smtClean="0"/>
              <a:t>                                  </a:t>
            </a:r>
            <a:r>
              <a:rPr lang="el-GR" sz="2400" dirty="0" smtClean="0"/>
              <a:t>α</a:t>
            </a:r>
            <a:r>
              <a:rPr lang="fr-FR" sz="2400" dirty="0" smtClean="0"/>
              <a:t>, tension superficielle du liquide.</a:t>
            </a:r>
          </a:p>
          <a:p>
            <a:r>
              <a:rPr lang="fr-FR" sz="2400" dirty="0" smtClean="0"/>
              <a:t>                                  p, pression</a:t>
            </a:r>
          </a:p>
          <a:p>
            <a:pPr>
              <a:buFont typeface="Wingdings" pitchFamily="2" charset="2"/>
              <a:buChar char="v"/>
            </a:pPr>
            <a:r>
              <a:rPr lang="fr-FR" sz="2400" b="1" u="sng" dirty="0" smtClean="0">
                <a:solidFill>
                  <a:srgbClr val="FF0066"/>
                </a:solidFill>
              </a:rPr>
              <a:t>Seuil de rétention</a:t>
            </a:r>
          </a:p>
          <a:p>
            <a:r>
              <a:rPr lang="fr-FR" sz="2400" dirty="0" smtClean="0"/>
              <a:t>C'est le diamètre de la plus grande particule sphérique solide qui passe à travers du filtre dans des conditions données.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4000504"/>
            <a:ext cx="139304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5725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F0"/>
                </a:solidFill>
              </a:rPr>
              <a:t>2. Débit:</a:t>
            </a:r>
          </a:p>
          <a:p>
            <a:pPr>
              <a:buFont typeface="Wingdings" pitchFamily="2" charset="2"/>
              <a:buChar char="§"/>
            </a:pPr>
            <a:r>
              <a:rPr lang="fr-FR" sz="2800" u="sng" dirty="0" smtClean="0">
                <a:solidFill>
                  <a:srgbClr val="92D050"/>
                </a:solidFill>
              </a:rPr>
              <a:t>En théorie </a:t>
            </a:r>
            <a:r>
              <a:rPr lang="fr-FR" sz="2800" dirty="0" smtClean="0"/>
              <a:t>le débit peut être exprimé par la </a:t>
            </a:r>
            <a:r>
              <a:rPr lang="fr-FR" sz="2800" b="1" dirty="0" smtClean="0">
                <a:solidFill>
                  <a:srgbClr val="FFFF00"/>
                </a:solidFill>
              </a:rPr>
              <a:t>loi de Poiseuille :</a:t>
            </a:r>
          </a:p>
          <a:p>
            <a:r>
              <a:rPr lang="fr-FR" sz="2800" b="1" dirty="0" smtClean="0"/>
              <a:t>	</a:t>
            </a:r>
            <a:r>
              <a:rPr lang="fr-FR" sz="2800" b="1" dirty="0" smtClean="0">
                <a:solidFill>
                  <a:srgbClr val="00B050"/>
                </a:solidFill>
              </a:rPr>
              <a:t>D = N.r</a:t>
            </a:r>
            <a:r>
              <a:rPr lang="fr-FR" sz="2800" b="1" baseline="30000" dirty="0" smtClean="0">
                <a:solidFill>
                  <a:srgbClr val="00B050"/>
                </a:solidFill>
              </a:rPr>
              <a:t>4</a:t>
            </a:r>
            <a:r>
              <a:rPr lang="el-GR" sz="2800" b="1" dirty="0" smtClean="0">
                <a:solidFill>
                  <a:srgbClr val="00B050"/>
                </a:solidFill>
              </a:rPr>
              <a:t>Δ</a:t>
            </a:r>
            <a:r>
              <a:rPr lang="fr-FR" sz="2800" b="1" dirty="0" smtClean="0">
                <a:solidFill>
                  <a:srgbClr val="00B050"/>
                </a:solidFill>
              </a:rPr>
              <a:t>P/ 8</a:t>
            </a:r>
            <a:r>
              <a:rPr lang="el-GR" sz="2800" b="1" dirty="0" smtClean="0">
                <a:solidFill>
                  <a:srgbClr val="00B050"/>
                </a:solidFill>
              </a:rPr>
              <a:t>η</a:t>
            </a:r>
            <a:r>
              <a:rPr lang="fr-FR" sz="2800" b="1" dirty="0" smtClean="0">
                <a:solidFill>
                  <a:srgbClr val="00B050"/>
                </a:solidFill>
              </a:rPr>
              <a:t>L</a:t>
            </a:r>
          </a:p>
          <a:p>
            <a:r>
              <a:rPr lang="fr-FR" sz="2800" dirty="0" smtClean="0"/>
              <a:t>N : nombre de canaux</a:t>
            </a:r>
          </a:p>
          <a:p>
            <a:r>
              <a:rPr lang="fr-FR" sz="2800" dirty="0" smtClean="0"/>
              <a:t>L  : résistance du filtre exprimée par la longueur des tubes capillaires</a:t>
            </a:r>
          </a:p>
          <a:p>
            <a:r>
              <a:rPr lang="fr-FR" sz="2800" dirty="0" smtClean="0"/>
              <a:t>r : rayon moyen  des pores</a:t>
            </a:r>
          </a:p>
          <a:p>
            <a:r>
              <a:rPr lang="fr-FR" sz="2800" dirty="0" smtClean="0"/>
              <a:t> η : viscosité du fluide</a:t>
            </a:r>
          </a:p>
          <a:p>
            <a:r>
              <a:rPr lang="el-GR" sz="2800" dirty="0" smtClean="0"/>
              <a:t>Δ</a:t>
            </a:r>
            <a:r>
              <a:rPr lang="fr-FR" sz="2800" dirty="0" smtClean="0"/>
              <a:t>P : différence de pression entre les 2 faces du filtre. </a:t>
            </a:r>
          </a:p>
          <a:p>
            <a:pPr>
              <a:buFont typeface="Wingdings" pitchFamily="2" charset="2"/>
              <a:buChar char="§"/>
            </a:pPr>
            <a:r>
              <a:rPr lang="fr-FR" sz="2800" u="sng" dirty="0" smtClean="0">
                <a:solidFill>
                  <a:srgbClr val="92D050"/>
                </a:solidFill>
              </a:rPr>
              <a:t>En pratique </a:t>
            </a:r>
            <a:r>
              <a:rPr lang="fr-FR" sz="2800" dirty="0" smtClean="0"/>
              <a:t>le débit est déterminé en mesurant le temps que met un volume de liquide pour traverser le filtre.</a:t>
            </a:r>
            <a:br>
              <a:rPr lang="fr-FR" sz="2800" dirty="0" smtClean="0"/>
            </a:br>
            <a:r>
              <a:rPr lang="fr-FR" sz="2800" dirty="0" smtClean="0"/>
              <a:t>Il s'exprime en ml/min ou en m</a:t>
            </a:r>
            <a:r>
              <a:rPr lang="fr-FR" sz="2800" baseline="30000" dirty="0" smtClean="0"/>
              <a:t>3</a:t>
            </a:r>
            <a:r>
              <a:rPr lang="fr-FR" sz="2800" dirty="0" smtClean="0"/>
              <a:t>/h.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428604"/>
            <a:ext cx="86439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VI- SUBSTANCES FILTRANTES:</a:t>
            </a:r>
          </a:p>
          <a:p>
            <a:endParaRPr lang="fr-FR" sz="2800" b="1" u="sng" dirty="0" smtClean="0">
              <a:solidFill>
                <a:schemeClr val="accent1"/>
              </a:solidFill>
            </a:endParaRPr>
          </a:p>
          <a:p>
            <a:r>
              <a:rPr lang="fr-FR" sz="2800" b="1" dirty="0" smtClean="0"/>
              <a:t> </a:t>
            </a:r>
            <a:r>
              <a:rPr lang="fr-FR" sz="2800" b="1" u="sng" dirty="0" smtClean="0">
                <a:solidFill>
                  <a:srgbClr val="00B0F0"/>
                </a:solidFill>
              </a:rPr>
              <a:t>1-Fibres de cellulose :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les plus utilisées.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Retirées du coton, des déchets textiles, de divers tissus végétaux.  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Ont plusieurs  présentations  : fibres de coton, tissus de coton, plaques, disques et papiers filtrants de toutes formes et épaisseurs.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Utilisés secs ou imprégnés d’eau:   </a:t>
            </a:r>
          </a:p>
          <a:p>
            <a:r>
              <a:rPr lang="fr-FR" sz="2800" dirty="0" smtClean="0"/>
              <a:t>Les filtres de cellulose sont stérilisables par la vapeur d’eau.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71480"/>
            <a:ext cx="8858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F0"/>
                </a:solidFill>
              </a:rPr>
              <a:t>2- Fibres de laine : 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Constituent des réseaux moins serrés, qui permettent des filtrations à grand débit.</a:t>
            </a:r>
          </a:p>
          <a:p>
            <a:endParaRPr lang="fr-FR" sz="2800" dirty="0" smtClean="0"/>
          </a:p>
          <a:p>
            <a:r>
              <a:rPr lang="fr-FR" sz="2800" b="1" u="sng" dirty="0" smtClean="0">
                <a:solidFill>
                  <a:srgbClr val="00B0F0"/>
                </a:solidFill>
              </a:rPr>
              <a:t>3- Filtres de matière plastique :</a:t>
            </a:r>
            <a:endParaRPr lang="fr-FR" sz="2800" u="sng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 </a:t>
            </a:r>
            <a:r>
              <a:rPr lang="fr-FR" sz="2800" dirty="0" smtClean="0"/>
              <a:t>il s’agit de polyamides, polyuréthannes, polyesters..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Très résistantes, faciles à confectionner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Cèdent peu de fibres par entrainement.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Certains d’entre eux sont stérilisables.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Lorsque les matières plastiques sont jointes à la cellulose, on obtient des papiers enduits.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8649" y="5043498"/>
            <a:ext cx="2268127" cy="18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5143504" y="6000768"/>
            <a:ext cx="85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nylon</a:t>
            </a:r>
            <a:endParaRPr lang="fr-FR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214290"/>
            <a:ext cx="6000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F0"/>
                </a:solidFill>
              </a:rPr>
              <a:t>4- Membranes organiques :</a:t>
            </a:r>
            <a:endParaRPr lang="fr-FR" sz="2800" u="sng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Constituées par des dérivés de la cellulose :  essentiellement  </a:t>
            </a:r>
            <a:r>
              <a:rPr lang="fr-FR" sz="2800" b="1" dirty="0" smtClean="0">
                <a:solidFill>
                  <a:srgbClr val="FFFF00"/>
                </a:solidFill>
              </a:rPr>
              <a:t>l’esters de cellulose.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Très utilisées pour la filtration stérilisante et pour la filtration clarifiante.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Diamètre  des pores bien défini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92892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925" y="2357430"/>
            <a:ext cx="2886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57158" y="4214818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Assurent un débit très élevé (porosité peut atteindre  80 %.) 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La rétention essentiellement par criblage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Stérilisables par la chaleur humide à 120°C.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Assez minces, assez fragiles, et nécessitent un support rigide pour la filtration.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00042"/>
            <a:ext cx="87154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F0"/>
                </a:solidFill>
              </a:rPr>
              <a:t>5- Bougies:</a:t>
            </a:r>
          </a:p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9966FF"/>
                </a:solidFill>
              </a:rPr>
              <a:t> La bougie type Chamberland 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Constitué par une matière céramique poreuse.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Obtenue par calcination d’une suspension de kaolin dans l’eau, en présence de matières organiques volatilisables.</a:t>
            </a:r>
          </a:p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9966FF"/>
                </a:solidFill>
              </a:rPr>
              <a:t>Filtres Berkefeld et Mandler 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Constitués par une masse poreuse de silice.</a:t>
            </a:r>
            <a:endParaRPr lang="fr-FR" sz="2800" u="sng" dirty="0" smtClean="0">
              <a:solidFill>
                <a:srgbClr val="99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Obtenus par calcination d’une suspension d’eau, d’amiante, de matières organiques et de terre d’infusoire. </a:t>
            </a:r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  <a:p>
            <a:r>
              <a:rPr lang="fr-FR" sz="2800" dirty="0" smtClean="0"/>
              <a:t>Stérilisables à la vapeur d’eau et à la chaleur sèche.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Utilisés pour la filtration clarifiante et stérilisante.</a:t>
            </a:r>
          </a:p>
          <a:p>
            <a:endParaRPr lang="fr-FR" sz="2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571480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0099FF"/>
                </a:solidFill>
              </a:rPr>
              <a:t>6- Verre fritté:</a:t>
            </a:r>
          </a:p>
          <a:p>
            <a:endParaRPr lang="fr-FR" sz="3200" b="1" u="sng" dirty="0" smtClean="0">
              <a:solidFill>
                <a:srgbClr val="0099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Très employés en filtration, du fait de leur inertie chimique. </a:t>
            </a:r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Réseau rigide, poreux, de charge électrique négative,</a:t>
            </a:r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 Constitué par soudure entre elles de particules de verre dont le calibre conditionne la porosité.</a:t>
            </a:r>
          </a:p>
          <a:p>
            <a:endParaRPr lang="fr-FR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428604"/>
            <a:ext cx="86439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3200" b="1" u="sng" dirty="0" smtClean="0">
                <a:solidFill>
                  <a:srgbClr val="92D050"/>
                </a:solidFill>
              </a:rPr>
              <a:t>Préparation:</a:t>
            </a:r>
          </a:p>
          <a:p>
            <a:r>
              <a:rPr lang="fr-FR" sz="3200" dirty="0" smtClean="0"/>
              <a:t> - Pulvérisation du verre neutre.</a:t>
            </a:r>
          </a:p>
          <a:p>
            <a:r>
              <a:rPr lang="fr-FR" sz="3200" dirty="0" smtClean="0"/>
              <a:t> - Calibrage de  la poudre par tamisage ou sédimentation. </a:t>
            </a:r>
          </a:p>
          <a:p>
            <a:r>
              <a:rPr lang="fr-FR" sz="3200" dirty="0" smtClean="0"/>
              <a:t> - Tassage de la poudre  dans des moules en inox.</a:t>
            </a:r>
          </a:p>
          <a:p>
            <a:r>
              <a:rPr lang="fr-FR" sz="3200" dirty="0" smtClean="0"/>
              <a:t> - Chauffage dans un four à t° légèrement &lt; </a:t>
            </a:r>
            <a:r>
              <a:rPr lang="fr-FR" sz="3200" dirty="0" err="1" smtClean="0"/>
              <a:t>t</a:t>
            </a:r>
            <a:r>
              <a:rPr lang="fr-FR" sz="3200" baseline="-25000" dirty="0" err="1" smtClean="0"/>
              <a:t>f</a:t>
            </a:r>
            <a:r>
              <a:rPr lang="fr-FR" sz="3200" dirty="0" smtClean="0"/>
              <a:t> </a:t>
            </a:r>
            <a:r>
              <a:rPr lang="fr-FR" sz="3200" baseline="-25000" dirty="0" smtClean="0"/>
              <a:t> </a:t>
            </a:r>
            <a:r>
              <a:rPr lang="fr-FR" sz="3200" dirty="0" smtClean="0"/>
              <a:t>du verre. </a:t>
            </a:r>
          </a:p>
          <a:p>
            <a:r>
              <a:rPr lang="fr-FR" sz="3200" dirty="0" smtClean="0"/>
              <a:t> - Les particules se soudent les unes aux autres par fusion partielle laissant des espaces de dimension déterminée. </a:t>
            </a:r>
          </a:p>
          <a:p>
            <a:endParaRPr lang="fr-FR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428604"/>
            <a:ext cx="79296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chemeClr val="accent1"/>
                </a:solidFill>
              </a:rPr>
              <a:t>PLAN DU COURS: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3200" dirty="0" smtClean="0"/>
              <a:t>Définition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3200" dirty="0" smtClean="0"/>
              <a:t>Intérêts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3200" dirty="0" smtClean="0"/>
              <a:t>Types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3200" dirty="0" smtClean="0"/>
              <a:t>Mécanismes  de rétention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3200" dirty="0" smtClean="0"/>
              <a:t>Les filtres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3200" dirty="0" smtClean="0"/>
              <a:t>Substances filtrantes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3200" dirty="0" smtClean="0"/>
              <a:t>Montage de filtration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3200" dirty="0" smtClean="0"/>
              <a:t>Contrôle de filtration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3200" dirty="0" smtClean="0"/>
              <a:t>Assurance de qualité des filtres </a:t>
            </a:r>
          </a:p>
          <a:p>
            <a:endParaRPr lang="fr-F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214290"/>
            <a:ext cx="8501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99FF"/>
                </a:solidFill>
              </a:rPr>
              <a:t>7- Les adjuvants de la filtration (poudres filtrantes)</a:t>
            </a:r>
            <a:endParaRPr lang="fr-FR" sz="2800" u="sng" dirty="0" smtClean="0">
              <a:solidFill>
                <a:srgbClr val="0099FF"/>
              </a:solidFill>
            </a:endParaRPr>
          </a:p>
          <a:p>
            <a:r>
              <a:rPr lang="fr-FR" sz="2800" dirty="0" smtClean="0"/>
              <a:t> </a:t>
            </a:r>
          </a:p>
          <a:p>
            <a:r>
              <a:rPr lang="fr-FR" sz="2800" dirty="0" smtClean="0"/>
              <a:t>-  Les filtres fibreux ou rigides peuvent être surmontés par une couche poreuse de poudre qui :</a:t>
            </a: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/>
              <a:t>facilite le dépôt des impuretés ;</a:t>
            </a: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/>
              <a:t>évite le colmatage des fibres ;</a:t>
            </a:r>
          </a:p>
          <a:p>
            <a:r>
              <a:rPr lang="fr-FR" sz="2800" u="sng" dirty="0" smtClean="0">
                <a:solidFill>
                  <a:srgbClr val="00B050"/>
                </a:solidFill>
              </a:rPr>
              <a:t>- Exemples:</a:t>
            </a:r>
          </a:p>
          <a:p>
            <a:r>
              <a:rPr lang="fr-FR" sz="2800" dirty="0" smtClean="0"/>
              <a:t>● la poudre de charbon ;</a:t>
            </a:r>
          </a:p>
          <a:p>
            <a:r>
              <a:rPr lang="fr-FR" sz="2800" dirty="0" smtClean="0"/>
              <a:t>● le kaolin ;</a:t>
            </a:r>
          </a:p>
          <a:p>
            <a:r>
              <a:rPr lang="fr-FR" sz="2800" dirty="0" smtClean="0"/>
              <a:t>● les fibres de verre ;</a:t>
            </a:r>
          </a:p>
          <a:p>
            <a:r>
              <a:rPr lang="fr-FR" sz="2800" dirty="0" smtClean="0"/>
              <a:t>● la terre d’infusoire ;</a:t>
            </a:r>
          </a:p>
          <a:p>
            <a:pPr lvl="0">
              <a:buFontTx/>
              <a:buChar char="-"/>
            </a:pPr>
            <a:r>
              <a:rPr lang="fr-FR" sz="2800" u="sng" dirty="0" smtClean="0">
                <a:solidFill>
                  <a:srgbClr val="00B050"/>
                </a:solidFill>
              </a:rPr>
              <a:t> Inconvénient:</a:t>
            </a:r>
          </a:p>
          <a:p>
            <a:pPr lvl="0"/>
            <a:r>
              <a:rPr lang="fr-FR" sz="2800" dirty="0" smtClean="0"/>
              <a:t>Risques de rétention  des PA dissous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000372"/>
            <a:ext cx="3696744" cy="235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428604"/>
            <a:ext cx="65722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chemeClr val="accent1"/>
                </a:solidFill>
              </a:rPr>
              <a:t>VII- MONTAGE DE FILTRATION:</a:t>
            </a:r>
          </a:p>
          <a:p>
            <a:endParaRPr lang="fr-FR" sz="3200" b="1" u="sng" dirty="0" smtClean="0">
              <a:solidFill>
                <a:schemeClr val="accent1"/>
              </a:solidFill>
            </a:endParaRPr>
          </a:p>
          <a:p>
            <a:r>
              <a:rPr lang="fr-FR" sz="3200" b="1" u="sng" dirty="0" smtClean="0">
                <a:solidFill>
                  <a:srgbClr val="00B0F0"/>
                </a:solidFill>
              </a:rPr>
              <a:t>1-Filtration par gravité :</a:t>
            </a:r>
          </a:p>
          <a:p>
            <a:endParaRPr lang="fr-FR" sz="3200" b="1" u="sng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Passage du liquide à travers le filtre par simple gravité. 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Filtration classique sur papier dans un entonnoir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La pression est due à la hauteur du liquide qui  surmonte le filtre.</a:t>
            </a:r>
            <a:br>
              <a:rPr lang="fr-FR" sz="3200" dirty="0" smtClean="0"/>
            </a:br>
            <a:endParaRPr lang="fr-FR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786578" y="2071678"/>
            <a:ext cx="21431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00041"/>
            <a:ext cx="87154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99FF"/>
                </a:solidFill>
              </a:rPr>
              <a:t>2- Filtration sous pression:</a:t>
            </a:r>
          </a:p>
          <a:p>
            <a:r>
              <a:rPr lang="fr-FR" sz="2800" dirty="0" smtClean="0"/>
              <a:t> - faire arriver le liquide sous pression</a:t>
            </a:r>
          </a:p>
          <a:p>
            <a:r>
              <a:rPr lang="fr-FR" sz="2800" dirty="0" smtClean="0"/>
              <a:t>- Augmenter la pression au dessus du filtre à l’aide d’air ou de gaz inerte comprimé.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q"/>
            </a:pPr>
            <a:r>
              <a:rPr lang="fr-FR" sz="2800" u="sng" dirty="0" smtClean="0">
                <a:solidFill>
                  <a:srgbClr val="FF0066"/>
                </a:solidFill>
              </a:rPr>
              <a:t> </a:t>
            </a:r>
            <a:r>
              <a:rPr lang="fr-FR" sz="2800" b="1" u="sng" dirty="0" smtClean="0">
                <a:solidFill>
                  <a:srgbClr val="FF0066"/>
                </a:solidFill>
              </a:rPr>
              <a:t>Les filtres cartouche:</a:t>
            </a:r>
          </a:p>
          <a:p>
            <a:pPr>
              <a:buFont typeface="Wingdings" pitchFamily="2" charset="2"/>
              <a:buChar char="q"/>
            </a:pPr>
            <a:endParaRPr lang="fr-FR" sz="2800" b="1" dirty="0" smtClean="0">
              <a:solidFill>
                <a:srgbClr val="FF0066"/>
              </a:solidFill>
            </a:endParaRPr>
          </a:p>
          <a:p>
            <a:endParaRPr lang="fr-FR" sz="2800" b="1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FF0066"/>
                </a:solidFill>
              </a:rPr>
              <a:t> Les filtres membrane:</a:t>
            </a:r>
          </a:p>
          <a:p>
            <a:pPr>
              <a:buFont typeface="Wingdings" pitchFamily="2" charset="2"/>
              <a:buChar char="q"/>
            </a:pPr>
            <a:endParaRPr lang="fr-FR" sz="2800" b="1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q"/>
            </a:pPr>
            <a:endParaRPr lang="fr-FR" sz="2800" b="1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q"/>
            </a:pPr>
            <a:endParaRPr lang="fr-FR" sz="2800" b="1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FF0066"/>
                </a:solidFill>
              </a:rPr>
              <a:t> Les essoreuses:</a:t>
            </a:r>
          </a:p>
          <a:p>
            <a:r>
              <a:rPr lang="fr-FR" sz="2800" dirty="0" smtClean="0"/>
              <a:t>Action d’une force centrifuge pour accélérer l’opération</a:t>
            </a:r>
          </a:p>
          <a:p>
            <a:endParaRPr lang="fr-FR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857364"/>
            <a:ext cx="1285884" cy="223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4876" y="4357694"/>
            <a:ext cx="214416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59" y="4500570"/>
            <a:ext cx="169253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1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FF0066"/>
                </a:solidFill>
              </a:rPr>
              <a:t> Les filtres presses:</a:t>
            </a:r>
          </a:p>
          <a:p>
            <a:endParaRPr lang="fr-FR" sz="2800" u="sng" dirty="0" smtClean="0">
              <a:solidFill>
                <a:srgbClr val="FF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Surtout utilisés en industrie 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Ont une grande surface filtrante =&gt; </a:t>
            </a:r>
            <a:r>
              <a:rPr lang="fr-FR" sz="2800" dirty="0" err="1" smtClean="0"/>
              <a:t>trt</a:t>
            </a:r>
            <a:r>
              <a:rPr lang="fr-FR" sz="2800" dirty="0" smtClean="0"/>
              <a:t> de grand volume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Constitués par la juxtaposition de plateaux et de</a:t>
            </a:r>
          </a:p>
          <a:p>
            <a:r>
              <a:rPr lang="fr-FR" sz="2800" dirty="0" smtClean="0"/>
              <a:t> réseaux filtrants maintenus par un système de serrage :</a:t>
            </a:r>
          </a:p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 </a:t>
            </a:r>
            <a:endParaRPr lang="fr-FR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214686"/>
            <a:ext cx="5027495" cy="29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71480"/>
            <a:ext cx="85011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99FF"/>
                </a:solidFill>
              </a:rPr>
              <a:t>3- Par dépression:(Sous vide) :</a:t>
            </a:r>
          </a:p>
          <a:p>
            <a:endParaRPr lang="fr-FR" sz="2800" b="1" u="sng" dirty="0" smtClean="0">
              <a:solidFill>
                <a:srgbClr val="0099FF"/>
              </a:solidFill>
            </a:endParaRPr>
          </a:p>
          <a:p>
            <a:r>
              <a:rPr lang="fr-FR" sz="2800" b="1" u="sng" dirty="0" smtClean="0">
                <a:solidFill>
                  <a:srgbClr val="FF0066"/>
                </a:solidFill>
              </a:rPr>
              <a:t>Filtre de type </a:t>
            </a:r>
            <a:r>
              <a:rPr lang="fr-FR" sz="2800" i="1" u="sng" dirty="0" smtClean="0">
                <a:solidFill>
                  <a:srgbClr val="FF0066"/>
                </a:solidFill>
              </a:rPr>
              <a:t>Büchner’</a:t>
            </a:r>
            <a:r>
              <a:rPr lang="fr-FR" sz="2800" u="sng" dirty="0" smtClean="0">
                <a:solidFill>
                  <a:srgbClr val="FF0066"/>
                </a:solidFill>
              </a:rPr>
              <a:t> : </a:t>
            </a:r>
          </a:p>
          <a:p>
            <a:endParaRPr lang="fr-FR" sz="2800" u="sng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En porcelaine, de forme cylindrique avec un tamis à gros trous, on place dessus un filtre circulaire en papier, suffisamment grand pour couvrir la totalité du tamis.</a:t>
            </a:r>
            <a:endParaRPr lang="fr-FR" sz="2800" b="1" u="sng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Faire le vide en aval du filtre de sorte que le liquide soit aspiré.</a:t>
            </a:r>
            <a:r>
              <a:rPr lang="fr-FR" sz="2800" i="1" dirty="0" smtClean="0"/>
              <a:t> </a:t>
            </a:r>
          </a:p>
          <a:p>
            <a:r>
              <a:rPr lang="fr-FR" sz="2800" b="1" u="sng" dirty="0" smtClean="0">
                <a:solidFill>
                  <a:srgbClr val="FF0066"/>
                </a:solidFill>
              </a:rPr>
              <a:t>Filtre en verre fritté.</a:t>
            </a:r>
          </a:p>
          <a:p>
            <a:r>
              <a:rPr lang="fr-FR" sz="2800" i="1" dirty="0" smtClean="0"/>
              <a:t> </a:t>
            </a:r>
            <a:endParaRPr lang="fr-FR" sz="2800" dirty="0" smtClean="0"/>
          </a:p>
          <a:p>
            <a:r>
              <a:rPr lang="fr-FR" sz="2800" dirty="0" smtClean="0"/>
              <a:t> Il s’agit d’un entonnoir en verre qui contient un disque en verre fritté, de porosité fixée.</a:t>
            </a:r>
          </a:p>
          <a:p>
            <a:endParaRPr lang="fr-FR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6500826" y="214290"/>
            <a:ext cx="2214545" cy="211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357166"/>
            <a:ext cx="8643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VIII- CONTRÔLE DE LA FILTRATION:</a:t>
            </a:r>
          </a:p>
          <a:p>
            <a:endParaRPr lang="fr-FR" sz="2800" b="1" u="sng" dirty="0" smtClean="0">
              <a:solidFill>
                <a:schemeClr val="accent1"/>
              </a:solidFill>
            </a:endParaRPr>
          </a:p>
          <a:p>
            <a:r>
              <a:rPr lang="fr-FR" sz="2800" b="1" u="sng" dirty="0" smtClean="0">
                <a:solidFill>
                  <a:srgbClr val="0099FF"/>
                </a:solidFill>
              </a:rPr>
              <a:t>1- Avant  la filtration: Essais d’intégrité des filtres</a:t>
            </a:r>
          </a:p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92D050"/>
                </a:solidFill>
              </a:rPr>
              <a:t> Point de bulle: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Pression d’air qui permet l’expulsion du liquide des pores les plus gros d’un filtre préalablement mouillé.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Dans la pratique, il se traduit par l’apparition d’un «  train de bulles » </a:t>
            </a:r>
          </a:p>
          <a:p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857628"/>
            <a:ext cx="5643602" cy="281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214290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3200" b="1" u="sng" dirty="0" smtClean="0">
                <a:solidFill>
                  <a:srgbClr val="92D050"/>
                </a:solidFill>
              </a:rPr>
              <a:t>Test de diffusion:</a:t>
            </a:r>
          </a:p>
          <a:p>
            <a:pPr>
              <a:buFontTx/>
              <a:buChar char="-"/>
            </a:pPr>
            <a:endParaRPr lang="fr-FR" sz="3200" dirty="0" smtClean="0"/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Appliquer une pression c</a:t>
            </a:r>
            <a:r>
              <a:rPr lang="fr-FR" sz="3200" baseline="30000" dirty="0" smtClean="0"/>
              <a:t>te</a:t>
            </a:r>
            <a:r>
              <a:rPr lang="fr-FR" sz="3200" dirty="0" smtClean="0"/>
              <a:t> (P &lt;  point de bulle) sur le filtre mouillé 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Mesure du débit d’air. </a:t>
            </a:r>
          </a:p>
          <a:p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85720" y="5072074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43248"/>
            <a:ext cx="5143504" cy="290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57166"/>
            <a:ext cx="8429684" cy="66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Cette mesure du débit est basée sur la loi de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Fick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D: Diffusivité de du gaz dans le liquide de mouillage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P:pression différentielle entre l’amont et l’aval de la mb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K: facteur de tortuosité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L: épaisseur de la mb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S: surface du filtre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H : Coef de Henry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En figeant les paramètre, D,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P,S: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K     -&gt; géométrie des pores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L      -&gt; épaisseur de la mb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Ce sont les paramètres clés d’une mb de filtration microporeuse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43305" y="1000108"/>
            <a:ext cx="1879369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Connecteur droit 3"/>
          <p:cNvCxnSpPr/>
          <p:nvPr/>
        </p:nvCxnSpPr>
        <p:spPr>
          <a:xfrm rot="10800000">
            <a:off x="1071538" y="5572140"/>
            <a:ext cx="35719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5011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0099FF"/>
                </a:solidFill>
              </a:rPr>
              <a:t>2- Pendant la filtration:</a:t>
            </a:r>
          </a:p>
          <a:p>
            <a:r>
              <a:rPr lang="fr-FR" sz="3200" dirty="0" smtClean="0"/>
              <a:t>- Mesure du débit</a:t>
            </a:r>
          </a:p>
          <a:p>
            <a:pPr>
              <a:buFontTx/>
              <a:buChar char="-"/>
            </a:pPr>
            <a:r>
              <a:rPr lang="fr-FR" sz="3200" dirty="0" smtClean="0"/>
              <a:t>Vérification de la pression en amont et en aval du filtre:</a:t>
            </a:r>
          </a:p>
          <a:p>
            <a:r>
              <a:rPr lang="fr-FR" sz="3200" dirty="0" smtClean="0"/>
              <a:t>Permet de visualiser:</a:t>
            </a:r>
          </a:p>
          <a:p>
            <a:pPr>
              <a:buFontTx/>
              <a:buChar char="-"/>
            </a:pPr>
            <a:r>
              <a:rPr lang="fr-FR" sz="3200" dirty="0" smtClean="0"/>
              <a:t> le colmatage ( augmentation de </a:t>
            </a:r>
            <a:r>
              <a:rPr lang="el-GR" sz="3200" dirty="0" smtClean="0"/>
              <a:t>Δ</a:t>
            </a:r>
            <a:r>
              <a:rPr lang="fr-FR" sz="3200" dirty="0" smtClean="0"/>
              <a:t>P )</a:t>
            </a:r>
          </a:p>
          <a:p>
            <a:pPr>
              <a:buFontTx/>
              <a:buChar char="-"/>
            </a:pPr>
            <a:r>
              <a:rPr lang="fr-FR" sz="3200" dirty="0" smtClean="0"/>
              <a:t> l’altération du filtre (chute de P) </a:t>
            </a:r>
          </a:p>
          <a:p>
            <a:pPr>
              <a:buFontTx/>
              <a:buChar char="-"/>
            </a:pPr>
            <a:endParaRPr lang="fr-FR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571480"/>
            <a:ext cx="8786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0099FF"/>
                </a:solidFill>
              </a:rPr>
              <a:t>3- Après la filtration:</a:t>
            </a:r>
          </a:p>
          <a:p>
            <a:endParaRPr lang="fr-FR" sz="3200" b="1" u="sng" dirty="0" smtClean="0"/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Vérification du point de bulle</a:t>
            </a:r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Absence de particules en suspension</a:t>
            </a:r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Non adsorption du PA par le filtre (dosage)</a:t>
            </a:r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Recherche  des impuretés solubles pouvant être apportées par les filtres.</a:t>
            </a:r>
          </a:p>
          <a:p>
            <a:pPr>
              <a:buFont typeface="Wingdings" pitchFamily="2" charset="2"/>
              <a:buChar char="§"/>
            </a:pPr>
            <a:endParaRPr lang="fr-F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428604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I- </a:t>
            </a:r>
            <a:r>
              <a:rPr lang="fr-FR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DÉFINITION:</a:t>
            </a:r>
          </a:p>
          <a:p>
            <a:endParaRPr lang="fr-FR" sz="3600" b="1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Opération  qui a pour but de séparer les contaminants particulaires et/ou microbiens d’un liquide ou d’un gaz à l’aide d’un milieu filtrant poreux.»</a:t>
            </a:r>
          </a:p>
          <a:p>
            <a:pPr>
              <a:buFont typeface="Wingdings" pitchFamily="2" charset="2"/>
              <a:buChar char="ü"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Le fluide filtré s’appelle : </a:t>
            </a:r>
            <a:r>
              <a:rPr lang="fr-FR" sz="3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Filtrat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500042"/>
            <a:ext cx="8501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IX- ASSURANCE DE  QUALITÉ DES FILTRES:</a:t>
            </a: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  Collaboration fournisseur – client lors du choix des filtres .</a:t>
            </a:r>
          </a:p>
          <a:p>
            <a:pPr>
              <a:buFontTx/>
              <a:buChar char="-"/>
            </a:pPr>
            <a:r>
              <a:rPr lang="fr-FR" sz="2800" dirty="0" smtClean="0"/>
              <a:t>  </a:t>
            </a:r>
            <a:r>
              <a:rPr lang="fr-FR" sz="2800" dirty="0" smtClean="0">
                <a:solidFill>
                  <a:srgbClr val="FFFF00"/>
                </a:solidFill>
              </a:rPr>
              <a:t>Validation des filtres  </a:t>
            </a:r>
            <a:r>
              <a:rPr lang="fr-FR" sz="2800" dirty="0" smtClean="0"/>
              <a:t>par le client dans les conditions réelles de production , elle concerne les points suivants: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 rétention bactérienne.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 Test d’intégrité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 Extractibles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 Conditions opératoires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 Procédures de stérilisation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 Relargage de particules et endotoxines.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 Matériaux de construction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 Numérotation des lots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 Innocuité biologique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800" dirty="0" smtClean="0"/>
              <a:t> Après la validation,</a:t>
            </a:r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le fournisseur </a:t>
            </a:r>
            <a:r>
              <a:rPr lang="fr-FR" sz="2800" dirty="0" smtClean="0"/>
              <a:t>doit s’engager à:</a:t>
            </a:r>
          </a:p>
          <a:p>
            <a:pPr>
              <a:buFontTx/>
              <a:buChar char="-"/>
            </a:pPr>
            <a:r>
              <a:rPr lang="fr-FR" sz="2800" dirty="0" smtClean="0"/>
              <a:t>Livrer des filtre de même qualité que ceux utilisés lors de la validation</a:t>
            </a:r>
          </a:p>
          <a:p>
            <a:pPr>
              <a:buFontTx/>
              <a:buChar char="-"/>
            </a:pPr>
            <a:r>
              <a:rPr lang="fr-FR" sz="2800" dirty="0" smtClean="0"/>
              <a:t> À prévenir son client en cas de changement des conditions de fabrication ou de contrôle.</a:t>
            </a:r>
          </a:p>
          <a:p>
            <a:pPr>
              <a:buFontTx/>
              <a:buChar char="-"/>
            </a:pPr>
            <a:r>
              <a:rPr lang="fr-FR" sz="2800" dirty="0" smtClean="0"/>
              <a:t> le fabricant des filtres doit avoir un système d’assurance de qualité.</a:t>
            </a:r>
          </a:p>
          <a:p>
            <a:pPr>
              <a:buFontTx/>
              <a:buChar char="-"/>
            </a:pPr>
            <a:r>
              <a:rPr lang="fr-FR" sz="2800" dirty="0" smtClean="0"/>
              <a:t> </a:t>
            </a:r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 client </a:t>
            </a:r>
            <a:r>
              <a:rPr lang="fr-FR" sz="2800" dirty="0" smtClean="0"/>
              <a:t>doit:</a:t>
            </a:r>
          </a:p>
          <a:p>
            <a:pPr>
              <a:buFontTx/>
              <a:buChar char="-"/>
            </a:pPr>
            <a:r>
              <a:rPr lang="fr-FR" sz="2800" dirty="0" smtClean="0"/>
              <a:t> effectuer des audits chez le fabricant.</a:t>
            </a:r>
          </a:p>
          <a:p>
            <a:r>
              <a:rPr lang="fr-FR" sz="2800" dirty="0" smtClean="0"/>
              <a:t>- Enregistrer le numéro du filtre utilisé dans le dossier de lot du médicaments (traçabilité).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2643182"/>
            <a:ext cx="7000924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Merci de votre attention</a:t>
            </a:r>
            <a:endParaRPr lang="fr-FR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428604"/>
            <a:ext cx="85011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chemeClr val="accent1"/>
                </a:solidFill>
              </a:rPr>
              <a:t>II- INTERETS :</a:t>
            </a:r>
          </a:p>
          <a:p>
            <a:endParaRPr lang="fr-FR" sz="3200" b="1" u="sng" dirty="0" smtClean="0">
              <a:solidFill>
                <a:schemeClr val="accent1"/>
              </a:solidFill>
            </a:endParaRPr>
          </a:p>
          <a:p>
            <a:r>
              <a:rPr lang="fr-FR" sz="3200" dirty="0" smtClean="0"/>
              <a:t>    Opération essentielle en pharmacie qui permet:</a:t>
            </a:r>
          </a:p>
          <a:p>
            <a:pPr>
              <a:buFont typeface="Wingdings" pitchFamily="2" charset="2"/>
              <a:buChar char="ü"/>
            </a:pPr>
            <a:r>
              <a:rPr lang="fr-FR" sz="3200" dirty="0" smtClean="0"/>
              <a:t>Obtenir une solution parfaitement limpide (exempte de particules en suspension) après les dissolutions  . </a:t>
            </a:r>
          </a:p>
          <a:p>
            <a:pPr>
              <a:buFont typeface="Wingdings" pitchFamily="2" charset="2"/>
              <a:buChar char="ü"/>
            </a:pPr>
            <a:r>
              <a:rPr lang="fr-FR" sz="3200" dirty="0" smtClean="0"/>
              <a:t>Récupérer un précipité par filtration.</a:t>
            </a:r>
          </a:p>
          <a:p>
            <a:pPr>
              <a:buFont typeface="Wingdings" pitchFamily="2" charset="2"/>
              <a:buChar char="ü"/>
            </a:pPr>
            <a:r>
              <a:rPr lang="fr-FR" sz="3200" dirty="0" smtClean="0"/>
              <a:t>Vérifier la bonne dissolution du PA en s'assurant de l'absence de particules sur le filtre.</a:t>
            </a:r>
          </a:p>
          <a:p>
            <a:pPr>
              <a:buFont typeface="Wingdings" pitchFamily="2" charset="2"/>
              <a:buChar char="ü"/>
            </a:pPr>
            <a:r>
              <a:rPr lang="fr-FR" sz="3200" dirty="0" smtClean="0"/>
              <a:t>Assurer la stérilité de certaines préparations.</a:t>
            </a:r>
          </a:p>
          <a:p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6439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III- TYPES:</a:t>
            </a:r>
          </a:p>
          <a:p>
            <a:pPr>
              <a:buBlip>
                <a:blip r:embed="rId2"/>
              </a:buBlip>
            </a:pPr>
            <a:r>
              <a:rPr lang="fr-FR" sz="2800" b="1" dirty="0" smtClean="0">
                <a:solidFill>
                  <a:srgbClr val="92D050"/>
                </a:solidFill>
              </a:rPr>
              <a:t> Selon la</a:t>
            </a:r>
            <a:r>
              <a:rPr lang="fr-FR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taille </a:t>
            </a:r>
            <a:r>
              <a:rPr lang="fr-FR" sz="2800" b="1" dirty="0" smtClean="0">
                <a:solidFill>
                  <a:srgbClr val="92D050"/>
                </a:solidFill>
              </a:rPr>
              <a:t>des particules :</a:t>
            </a:r>
          </a:p>
          <a:p>
            <a:r>
              <a:rPr lang="fr-FR" sz="2800" dirty="0" smtClean="0"/>
              <a:t>• On distingue :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 La filtration clarifiante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 La microfiltration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 L’ultrafiltration, 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 l’osmose inverse</a:t>
            </a:r>
          </a:p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pPr>
              <a:buFontTx/>
              <a:buChar char="-"/>
            </a:pPr>
            <a:r>
              <a:rPr lang="fr-FR" sz="2800" b="1" u="sng" dirty="0" smtClean="0">
                <a:solidFill>
                  <a:srgbClr val="FF0000"/>
                </a:solidFill>
              </a:rPr>
              <a:t> Nb </a:t>
            </a:r>
            <a:r>
              <a:rPr lang="fr-FR" sz="2800" dirty="0" smtClean="0"/>
              <a:t>: si l’objectif est l’élimination des micro-organisme =&gt; Filtration stérilisante.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0"/>
            <a:ext cx="458884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428604"/>
            <a:ext cx="84296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800" b="1" u="sng" dirty="0" smtClean="0">
                <a:solidFill>
                  <a:srgbClr val="00B050"/>
                </a:solidFill>
              </a:rPr>
              <a:t> Du point de vue </a:t>
            </a:r>
            <a:r>
              <a:rPr lang="fr-F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technique </a:t>
            </a:r>
            <a:r>
              <a:rPr lang="fr-FR" sz="2800" dirty="0" smtClean="0"/>
              <a:t>: </a:t>
            </a:r>
            <a:r>
              <a:rPr lang="fr-F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02 Types</a:t>
            </a:r>
          </a:p>
          <a:p>
            <a:endParaRPr lang="fr-FR" sz="2800" dirty="0"/>
          </a:p>
          <a:p>
            <a:r>
              <a:rPr lang="fr-FR" sz="2800" b="1" u="sng" dirty="0" smtClean="0">
                <a:solidFill>
                  <a:srgbClr val="0099FF"/>
                </a:solidFill>
              </a:rPr>
              <a:t>1- LA FILTRATION FRONTALE: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Ensemble du fluide traverse perpendiculairement  le milieu filtrant.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Colmatage rapide 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Surtout  la </a:t>
            </a:r>
            <a:r>
              <a:rPr lang="fr-FR" sz="2800" smtClean="0"/>
              <a:t>filtration clarifiante </a:t>
            </a:r>
            <a:r>
              <a:rPr lang="fr-FR" sz="2800" dirty="0" smtClean="0"/>
              <a:t>et la microfiltration qui sont mises en œuvre de façon frontale.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016562"/>
            <a:ext cx="5214974" cy="28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500042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99FF"/>
                </a:solidFill>
              </a:rPr>
              <a:t>2- LA FILTRATION TANGENTIELLE: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Consiste à faire passer le fluide tangentiellement à la surface du filtre.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C'est la pression du fluide qui permet à celui-ci de traverser le filtre.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Le colmatage  s'effectue ainsi beaucoup moins vite.</a:t>
            </a:r>
          </a:p>
          <a:p>
            <a:r>
              <a:rPr lang="fr-FR" sz="2800" dirty="0" smtClean="0"/>
              <a:t>Réservée surtout à l’ultrafiltration et l’osmose inverse.</a:t>
            </a:r>
          </a:p>
          <a:p>
            <a:endParaRPr lang="fr-FR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14752"/>
            <a:ext cx="525397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428604"/>
            <a:ext cx="8715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1"/>
                </a:solidFill>
              </a:rPr>
              <a:t>IV- MÉCANISMES DE RÉTENTION:</a:t>
            </a:r>
          </a:p>
          <a:p>
            <a:endParaRPr lang="fr-FR" sz="2800" b="1" u="sng" dirty="0" smtClean="0">
              <a:solidFill>
                <a:schemeClr val="accent1"/>
              </a:solidFill>
            </a:endParaRPr>
          </a:p>
          <a:p>
            <a:r>
              <a:rPr lang="fr-F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1- LE CRIBLAGE : PROCESSUS MÉCANIQUE:</a:t>
            </a:r>
          </a:p>
          <a:p>
            <a:endParaRPr lang="fr-FR" sz="28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dirty="0"/>
              <a:t>Le filtre retient les particules </a:t>
            </a:r>
            <a:r>
              <a:rPr lang="fr-FR" sz="2800" dirty="0" smtClean="0"/>
              <a:t>dont la </a:t>
            </a:r>
            <a:r>
              <a:rPr lang="fr-FR" sz="2800" dirty="0"/>
              <a:t>taille </a:t>
            </a:r>
            <a:r>
              <a:rPr lang="fr-FR" sz="2800" dirty="0" smtClean="0"/>
              <a:t>&gt; à </a:t>
            </a:r>
            <a:r>
              <a:rPr lang="fr-FR" sz="2800" dirty="0"/>
              <a:t>celles des pores des réseaux</a:t>
            </a:r>
            <a:r>
              <a:rPr lang="fr-FR" sz="2800" dirty="0" smtClean="0"/>
              <a:t>.</a:t>
            </a:r>
            <a:endParaRPr lang="fr-FR" sz="2800" dirty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Risque de </a:t>
            </a:r>
            <a:r>
              <a:rPr lang="fr-FR" sz="2800" dirty="0"/>
              <a:t>colmatage du </a:t>
            </a:r>
            <a:r>
              <a:rPr lang="fr-FR" sz="2800" dirty="0" smtClean="0"/>
              <a:t>filtre</a:t>
            </a:r>
            <a:r>
              <a:rPr lang="fr-FR" sz="2800" dirty="0"/>
              <a:t> </a:t>
            </a:r>
            <a:r>
              <a:rPr lang="fr-FR" sz="2800" dirty="0" smtClean="0"/>
              <a:t>=&gt; </a:t>
            </a:r>
            <a:r>
              <a:rPr lang="fr-FR" sz="2800" dirty="0"/>
              <a:t>réduire la vitesse de filtration </a:t>
            </a:r>
            <a:r>
              <a:rPr lang="fr-FR" sz="2800" dirty="0" smtClean="0"/>
              <a:t>voire l’arrêter. </a:t>
            </a:r>
          </a:p>
          <a:p>
            <a:r>
              <a:rPr lang="fr-FR" sz="2800" dirty="0" smtClean="0"/>
              <a:t>=&gt;  </a:t>
            </a:r>
            <a:r>
              <a:rPr lang="fr-FR" sz="2800" dirty="0"/>
              <a:t>prévoir une grande surface de filtration </a:t>
            </a:r>
            <a:r>
              <a:rPr lang="fr-FR" sz="2800" dirty="0" smtClean="0"/>
              <a:t> </a:t>
            </a:r>
            <a:r>
              <a:rPr lang="fr-FR" sz="2800" dirty="0"/>
              <a:t>ou avoir recours à des préfiltres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929198"/>
            <a:ext cx="5676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428604"/>
            <a:ext cx="86439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2-L’ADSORPTION : PHÉNOMÈNE PHYSIQUE: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Rétention à l’intérieur des canaux de particules de taille &lt; à celle des pores, par </a:t>
            </a:r>
            <a:r>
              <a:rPr lang="fr-FR" sz="3200" b="1" dirty="0" smtClean="0">
                <a:solidFill>
                  <a:srgbClr val="00B0F0"/>
                </a:solidFill>
              </a:rPr>
              <a:t>interaction physique </a:t>
            </a:r>
            <a:r>
              <a:rPr lang="fr-FR" sz="3200" dirty="0" smtClean="0"/>
              <a:t>entre les particules et le matériau constituant le filtre. 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Elle dépend du débit et de la pression. 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Risques de compétition entre divers matériaux adsorbables.</a:t>
            </a:r>
          </a:p>
          <a:p>
            <a:endParaRPr lang="fr-F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3" y="4357694"/>
            <a:ext cx="5256651" cy="22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4325</TotalTime>
  <Words>1329</Words>
  <Application>Microsoft Office PowerPoint</Application>
  <PresentationFormat>Affichage à l'écran (4:3)</PresentationFormat>
  <Paragraphs>260</Paragraphs>
  <Slides>32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Métro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hamid</dc:creator>
  <cp:lastModifiedBy>hamid</cp:lastModifiedBy>
  <cp:revision>145</cp:revision>
  <dcterms:created xsi:type="dcterms:W3CDTF">2013-10-25T09:48:34Z</dcterms:created>
  <dcterms:modified xsi:type="dcterms:W3CDTF">2014-11-19T08:20:16Z</dcterms:modified>
</cp:coreProperties>
</file>