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3"/>
  </p:notesMasterIdLst>
  <p:sldIdLst>
    <p:sldId id="258" r:id="rId2"/>
    <p:sldId id="291" r:id="rId3"/>
    <p:sldId id="257" r:id="rId4"/>
    <p:sldId id="262" r:id="rId5"/>
    <p:sldId id="277" r:id="rId6"/>
    <p:sldId id="259" r:id="rId7"/>
    <p:sldId id="278" r:id="rId8"/>
    <p:sldId id="261" r:id="rId9"/>
    <p:sldId id="292" r:id="rId10"/>
    <p:sldId id="263" r:id="rId11"/>
    <p:sldId id="264" r:id="rId12"/>
    <p:sldId id="265" r:id="rId13"/>
    <p:sldId id="273" r:id="rId14"/>
    <p:sldId id="269" r:id="rId15"/>
    <p:sldId id="267" r:id="rId16"/>
    <p:sldId id="266" r:id="rId17"/>
    <p:sldId id="270" r:id="rId18"/>
    <p:sldId id="271" r:id="rId19"/>
    <p:sldId id="275" r:id="rId20"/>
    <p:sldId id="276" r:id="rId21"/>
    <p:sldId id="279" r:id="rId22"/>
    <p:sldId id="293" r:id="rId23"/>
    <p:sldId id="280" r:id="rId24"/>
    <p:sldId id="294" r:id="rId25"/>
    <p:sldId id="290" r:id="rId26"/>
    <p:sldId id="283" r:id="rId27"/>
    <p:sldId id="274" r:id="rId28"/>
    <p:sldId id="287" r:id="rId29"/>
    <p:sldId id="284" r:id="rId30"/>
    <p:sldId id="295" r:id="rId31"/>
    <p:sldId id="286" r:id="rId32"/>
    <p:sldId id="289" r:id="rId33"/>
    <p:sldId id="282" r:id="rId34"/>
    <p:sldId id="281" r:id="rId35"/>
    <p:sldId id="296" r:id="rId36"/>
    <p:sldId id="297" r:id="rId37"/>
    <p:sldId id="299" r:id="rId38"/>
    <p:sldId id="298" r:id="rId39"/>
    <p:sldId id="301" r:id="rId40"/>
    <p:sldId id="302" r:id="rId41"/>
    <p:sldId id="300" r:id="rId42"/>
    <p:sldId id="303" r:id="rId43"/>
    <p:sldId id="304" r:id="rId44"/>
    <p:sldId id="306" r:id="rId45"/>
    <p:sldId id="305" r:id="rId46"/>
    <p:sldId id="307" r:id="rId47"/>
    <p:sldId id="309" r:id="rId48"/>
    <p:sldId id="333" r:id="rId49"/>
    <p:sldId id="311" r:id="rId50"/>
    <p:sldId id="312" r:id="rId51"/>
    <p:sldId id="313" r:id="rId52"/>
    <p:sldId id="316" r:id="rId53"/>
    <p:sldId id="334" r:id="rId54"/>
    <p:sldId id="314" r:id="rId55"/>
    <p:sldId id="317" r:id="rId56"/>
    <p:sldId id="318" r:id="rId57"/>
    <p:sldId id="319" r:id="rId58"/>
    <p:sldId id="323" r:id="rId59"/>
    <p:sldId id="320" r:id="rId60"/>
    <p:sldId id="322" r:id="rId61"/>
    <p:sldId id="321" r:id="rId62"/>
    <p:sldId id="324" r:id="rId63"/>
    <p:sldId id="330" r:id="rId64"/>
    <p:sldId id="331" r:id="rId65"/>
    <p:sldId id="326" r:id="rId66"/>
    <p:sldId id="325" r:id="rId67"/>
    <p:sldId id="327" r:id="rId68"/>
    <p:sldId id="328" r:id="rId69"/>
    <p:sldId id="329" r:id="rId70"/>
    <p:sldId id="335" r:id="rId71"/>
    <p:sldId id="338" r:id="rId7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219A0-31BD-43CD-BC26-605CC80F90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00E309-2650-4E36-921F-449CC74B815C}">
      <dgm:prSet phldrT="[Texte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>
              <a:latin typeface="Comic Sans MS" pitchFamily="66" charset="0"/>
            </a:rPr>
            <a:t>La sensibilité des micro-organisme dépend  </a:t>
          </a:r>
          <a:endParaRPr lang="fr-FR" dirty="0"/>
        </a:p>
      </dgm:t>
    </dgm:pt>
    <dgm:pt modelId="{9BEB1507-50C4-4E3F-9F18-7E6384FF41AE}" type="parTrans" cxnId="{6F26F073-DCA6-4BD0-96E8-77D725B6CBCF}">
      <dgm:prSet/>
      <dgm:spPr/>
      <dgm:t>
        <a:bodyPr/>
        <a:lstStyle/>
        <a:p>
          <a:endParaRPr lang="fr-FR"/>
        </a:p>
      </dgm:t>
    </dgm:pt>
    <dgm:pt modelId="{22707EEA-6DE4-4BA8-8050-EDB5E570F2A5}" type="sibTrans" cxnId="{6F26F073-DCA6-4BD0-96E8-77D725B6CBCF}">
      <dgm:prSet/>
      <dgm:spPr/>
      <dgm:t>
        <a:bodyPr/>
        <a:lstStyle/>
        <a:p>
          <a:endParaRPr lang="fr-FR"/>
        </a:p>
      </dgm:t>
    </dgm:pt>
    <dgm:pt modelId="{1ACEAAF8-1EA8-4C69-AC9A-1AA75AB5EFD3}">
      <dgm:prSet phldrT="[Texte]"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De l’espèce microbienne</a:t>
          </a:r>
          <a:endParaRPr lang="fr-FR" dirty="0"/>
        </a:p>
      </dgm:t>
    </dgm:pt>
    <dgm:pt modelId="{73C6A426-E4A6-45AB-BCD6-5EB30CE71335}" type="parTrans" cxnId="{2BA9F4A8-F933-44F4-AB85-EC6F068C26BF}">
      <dgm:prSet/>
      <dgm:spPr/>
      <dgm:t>
        <a:bodyPr/>
        <a:lstStyle/>
        <a:p>
          <a:endParaRPr lang="fr-FR"/>
        </a:p>
      </dgm:t>
    </dgm:pt>
    <dgm:pt modelId="{055D7766-52A9-4E48-B643-51EFFAE9C94B}" type="sibTrans" cxnId="{2BA9F4A8-F933-44F4-AB85-EC6F068C26BF}">
      <dgm:prSet/>
      <dgm:spPr/>
      <dgm:t>
        <a:bodyPr/>
        <a:lstStyle/>
        <a:p>
          <a:endParaRPr lang="fr-FR"/>
        </a:p>
      </dgm:t>
    </dgm:pt>
    <dgm:pt modelId="{C9CE9532-7198-44E1-94E3-96C44DCF8C58}">
      <dgm:prSet phldrT="[Texte]"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De la durée du traitement</a:t>
          </a:r>
          <a:endParaRPr lang="fr-FR" dirty="0"/>
        </a:p>
      </dgm:t>
    </dgm:pt>
    <dgm:pt modelId="{9F56F0EA-BB4D-4F0E-87F7-13727B2CDAA1}" type="parTrans" cxnId="{9E2E86FE-04AB-4D1A-B89A-63DDE96504E6}">
      <dgm:prSet/>
      <dgm:spPr/>
      <dgm:t>
        <a:bodyPr/>
        <a:lstStyle/>
        <a:p>
          <a:endParaRPr lang="fr-FR"/>
        </a:p>
      </dgm:t>
    </dgm:pt>
    <dgm:pt modelId="{2EA69AE5-1D16-492D-9984-381ED0BF0829}" type="sibTrans" cxnId="{9E2E86FE-04AB-4D1A-B89A-63DDE96504E6}">
      <dgm:prSet/>
      <dgm:spPr/>
      <dgm:t>
        <a:bodyPr/>
        <a:lstStyle/>
        <a:p>
          <a:endParaRPr lang="fr-FR"/>
        </a:p>
      </dgm:t>
    </dgm:pt>
    <dgm:pt modelId="{A771965C-7CA9-42A4-A718-C3795835DB32}">
      <dgm:prSet phldrT="[Texte]"/>
      <dgm:spPr/>
      <dgm:t>
        <a:bodyPr/>
        <a:lstStyle/>
        <a:p>
          <a:endParaRPr lang="fr-FR" dirty="0"/>
        </a:p>
      </dgm:t>
    </dgm:pt>
    <dgm:pt modelId="{AFFD2026-B7B2-4365-A043-9F22A001C102}" type="parTrans" cxnId="{3502CDD2-F5F8-469D-BC30-B3F0E1A1945A}">
      <dgm:prSet/>
      <dgm:spPr/>
      <dgm:t>
        <a:bodyPr/>
        <a:lstStyle/>
        <a:p>
          <a:endParaRPr lang="fr-FR"/>
        </a:p>
      </dgm:t>
    </dgm:pt>
    <dgm:pt modelId="{FC5203F7-DC91-4C5B-83ED-79AA584FE041}" type="sibTrans" cxnId="{3502CDD2-F5F8-469D-BC30-B3F0E1A1945A}">
      <dgm:prSet/>
      <dgm:spPr/>
      <dgm:t>
        <a:bodyPr/>
        <a:lstStyle/>
        <a:p>
          <a:endParaRPr lang="fr-FR"/>
        </a:p>
      </dgm:t>
    </dgm:pt>
    <dgm:pt modelId="{6C98C93D-1F1B-4956-866D-6F31EEF3860E}">
      <dgm:prSet phldrT="[Texte]"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Du nombre de germes initial</a:t>
          </a:r>
          <a:endParaRPr lang="fr-FR" dirty="0"/>
        </a:p>
      </dgm:t>
    </dgm:pt>
    <dgm:pt modelId="{1DA12F92-CA05-4F0E-AC57-04D974B54EA4}" type="parTrans" cxnId="{8051C852-7638-4997-820A-BA03D2D63748}">
      <dgm:prSet/>
      <dgm:spPr/>
      <dgm:t>
        <a:bodyPr/>
        <a:lstStyle/>
        <a:p>
          <a:endParaRPr lang="fr-FR"/>
        </a:p>
      </dgm:t>
    </dgm:pt>
    <dgm:pt modelId="{656F2D77-092F-404A-A16B-4BFDD894B8AC}" type="sibTrans" cxnId="{8051C852-7638-4997-820A-BA03D2D63748}">
      <dgm:prSet/>
      <dgm:spPr/>
      <dgm:t>
        <a:bodyPr/>
        <a:lstStyle/>
        <a:p>
          <a:endParaRPr lang="fr-FR"/>
        </a:p>
      </dgm:t>
    </dgm:pt>
    <dgm:pt modelId="{DADCE61B-FA31-4B20-88D4-17181294D48B}">
      <dgm:prSet phldrT="[Texte]"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De la température ;</a:t>
          </a:r>
          <a:endParaRPr lang="fr-FR" dirty="0"/>
        </a:p>
      </dgm:t>
    </dgm:pt>
    <dgm:pt modelId="{FF846E08-F00A-4A56-BC9C-8C5F6A622A39}" type="parTrans" cxnId="{368F27E7-DC18-4765-A768-0F3ECA232D4D}">
      <dgm:prSet/>
      <dgm:spPr/>
      <dgm:t>
        <a:bodyPr/>
        <a:lstStyle/>
        <a:p>
          <a:endParaRPr lang="fr-FR"/>
        </a:p>
      </dgm:t>
    </dgm:pt>
    <dgm:pt modelId="{6BD115AD-D665-47B1-9F02-6BC71ABCC1A9}" type="sibTrans" cxnId="{368F27E7-DC18-4765-A768-0F3ECA232D4D}">
      <dgm:prSet/>
      <dgm:spPr/>
      <dgm:t>
        <a:bodyPr/>
        <a:lstStyle/>
        <a:p>
          <a:endParaRPr lang="fr-FR"/>
        </a:p>
      </dgm:t>
    </dgm:pt>
    <dgm:pt modelId="{E3D7DCE2-BBE5-4ADE-A51B-18842B55B75B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Du milieu dans lequel se trouvent les germes.</a:t>
          </a:r>
        </a:p>
      </dgm:t>
    </dgm:pt>
    <dgm:pt modelId="{6569CCE3-88C2-4A9E-92CB-D6C51B14E67A}" type="parTrans" cxnId="{7EA67F77-2EE8-4133-846A-FF8AD0858F74}">
      <dgm:prSet/>
      <dgm:spPr/>
      <dgm:t>
        <a:bodyPr/>
        <a:lstStyle/>
        <a:p>
          <a:endParaRPr lang="fr-FR"/>
        </a:p>
      </dgm:t>
    </dgm:pt>
    <dgm:pt modelId="{E9ECCA59-9968-4F01-B113-22DB4C9D71DF}" type="sibTrans" cxnId="{7EA67F77-2EE8-4133-846A-FF8AD0858F74}">
      <dgm:prSet/>
      <dgm:spPr/>
      <dgm:t>
        <a:bodyPr/>
        <a:lstStyle/>
        <a:p>
          <a:endParaRPr lang="fr-FR"/>
        </a:p>
      </dgm:t>
    </dgm:pt>
    <dgm:pt modelId="{2352FC83-DD85-46FD-988C-436CA3AE2DB3}" type="pres">
      <dgm:prSet presAssocID="{AF2219A0-31BD-43CD-BC26-605CC80F90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C1FD2A-3C86-4077-BEC0-4151FDF8E000}" type="pres">
      <dgm:prSet presAssocID="{9400E309-2650-4E36-921F-449CC74B815C}" presName="composite" presStyleCnt="0"/>
      <dgm:spPr/>
    </dgm:pt>
    <dgm:pt modelId="{2CBF705E-70EF-47F6-BDC3-6A802130453D}" type="pres">
      <dgm:prSet presAssocID="{9400E309-2650-4E36-921F-449CC74B815C}" presName="parTx" presStyleLbl="alignNode1" presStyleIdx="0" presStyleCnt="1" custLinFactNeighborY="-57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D68435-3C21-4DA5-8DFA-73B20BE2F072}" type="pres">
      <dgm:prSet presAssocID="{9400E309-2650-4E36-921F-449CC74B815C}" presName="desTx" presStyleLbl="alignAccFollowNode1" presStyleIdx="0" presStyleCnt="1" custLinFactNeighborX="70797" custLinFactNeighborY="85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E2E86FE-04AB-4D1A-B89A-63DDE96504E6}" srcId="{9400E309-2650-4E36-921F-449CC74B815C}" destId="{C9CE9532-7198-44E1-94E3-96C44DCF8C58}" srcOrd="1" destOrd="0" parTransId="{9F56F0EA-BB4D-4F0E-87F7-13727B2CDAA1}" sibTransId="{2EA69AE5-1D16-492D-9984-381ED0BF0829}"/>
    <dgm:cxn modelId="{077CBF82-B7B1-4C18-9611-AF8D5363D322}" type="presOf" srcId="{A771965C-7CA9-42A4-A718-C3795835DB32}" destId="{44D68435-3C21-4DA5-8DFA-73B20BE2F072}" srcOrd="0" destOrd="5" presId="urn:microsoft.com/office/officeart/2005/8/layout/hList1"/>
    <dgm:cxn modelId="{2CEFFC4B-E3C0-4B12-A1F2-A2EEB866CF8B}" type="presOf" srcId="{E3D7DCE2-BBE5-4ADE-A51B-18842B55B75B}" destId="{44D68435-3C21-4DA5-8DFA-73B20BE2F072}" srcOrd="0" destOrd="4" presId="urn:microsoft.com/office/officeart/2005/8/layout/hList1"/>
    <dgm:cxn modelId="{6F26F073-DCA6-4BD0-96E8-77D725B6CBCF}" srcId="{AF2219A0-31BD-43CD-BC26-605CC80F90BC}" destId="{9400E309-2650-4E36-921F-449CC74B815C}" srcOrd="0" destOrd="0" parTransId="{9BEB1507-50C4-4E3F-9F18-7E6384FF41AE}" sibTransId="{22707EEA-6DE4-4BA8-8050-EDB5E570F2A5}"/>
    <dgm:cxn modelId="{368F27E7-DC18-4765-A768-0F3ECA232D4D}" srcId="{9400E309-2650-4E36-921F-449CC74B815C}" destId="{DADCE61B-FA31-4B20-88D4-17181294D48B}" srcOrd="3" destOrd="0" parTransId="{FF846E08-F00A-4A56-BC9C-8C5F6A622A39}" sibTransId="{6BD115AD-D665-47B1-9F02-6BC71ABCC1A9}"/>
    <dgm:cxn modelId="{5BA90AD4-196C-44A9-93F2-3807506FB57F}" type="presOf" srcId="{9400E309-2650-4E36-921F-449CC74B815C}" destId="{2CBF705E-70EF-47F6-BDC3-6A802130453D}" srcOrd="0" destOrd="0" presId="urn:microsoft.com/office/officeart/2005/8/layout/hList1"/>
    <dgm:cxn modelId="{2D5FEF37-664D-47A7-9A3F-0ADDE94C79BD}" type="presOf" srcId="{6C98C93D-1F1B-4956-866D-6F31EEF3860E}" destId="{44D68435-3C21-4DA5-8DFA-73B20BE2F072}" srcOrd="0" destOrd="2" presId="urn:microsoft.com/office/officeart/2005/8/layout/hList1"/>
    <dgm:cxn modelId="{7EA67F77-2EE8-4133-846A-FF8AD0858F74}" srcId="{9400E309-2650-4E36-921F-449CC74B815C}" destId="{E3D7DCE2-BBE5-4ADE-A51B-18842B55B75B}" srcOrd="4" destOrd="0" parTransId="{6569CCE3-88C2-4A9E-92CB-D6C51B14E67A}" sibTransId="{E9ECCA59-9968-4F01-B113-22DB4C9D71DF}"/>
    <dgm:cxn modelId="{8051C852-7638-4997-820A-BA03D2D63748}" srcId="{9400E309-2650-4E36-921F-449CC74B815C}" destId="{6C98C93D-1F1B-4956-866D-6F31EEF3860E}" srcOrd="2" destOrd="0" parTransId="{1DA12F92-CA05-4F0E-AC57-04D974B54EA4}" sibTransId="{656F2D77-092F-404A-A16B-4BFDD894B8AC}"/>
    <dgm:cxn modelId="{C1409947-43C5-4A03-BB90-43F688B61EAA}" type="presOf" srcId="{AF2219A0-31BD-43CD-BC26-605CC80F90BC}" destId="{2352FC83-DD85-46FD-988C-436CA3AE2DB3}" srcOrd="0" destOrd="0" presId="urn:microsoft.com/office/officeart/2005/8/layout/hList1"/>
    <dgm:cxn modelId="{006462E1-1BB5-4507-8B6C-223D85A6CB68}" type="presOf" srcId="{DADCE61B-FA31-4B20-88D4-17181294D48B}" destId="{44D68435-3C21-4DA5-8DFA-73B20BE2F072}" srcOrd="0" destOrd="3" presId="urn:microsoft.com/office/officeart/2005/8/layout/hList1"/>
    <dgm:cxn modelId="{2BA9F4A8-F933-44F4-AB85-EC6F068C26BF}" srcId="{9400E309-2650-4E36-921F-449CC74B815C}" destId="{1ACEAAF8-1EA8-4C69-AC9A-1AA75AB5EFD3}" srcOrd="0" destOrd="0" parTransId="{73C6A426-E4A6-45AB-BCD6-5EB30CE71335}" sibTransId="{055D7766-52A9-4E48-B643-51EFFAE9C94B}"/>
    <dgm:cxn modelId="{CCC3A1E5-4D34-4C99-A680-427AA1FD2844}" type="presOf" srcId="{1ACEAAF8-1EA8-4C69-AC9A-1AA75AB5EFD3}" destId="{44D68435-3C21-4DA5-8DFA-73B20BE2F072}" srcOrd="0" destOrd="0" presId="urn:microsoft.com/office/officeart/2005/8/layout/hList1"/>
    <dgm:cxn modelId="{FE337B6A-8907-45E9-9AEE-B9F7B95E4EBE}" type="presOf" srcId="{C9CE9532-7198-44E1-94E3-96C44DCF8C58}" destId="{44D68435-3C21-4DA5-8DFA-73B20BE2F072}" srcOrd="0" destOrd="1" presId="urn:microsoft.com/office/officeart/2005/8/layout/hList1"/>
    <dgm:cxn modelId="{3502CDD2-F5F8-469D-BC30-B3F0E1A1945A}" srcId="{9400E309-2650-4E36-921F-449CC74B815C}" destId="{A771965C-7CA9-42A4-A718-C3795835DB32}" srcOrd="5" destOrd="0" parTransId="{AFFD2026-B7B2-4365-A043-9F22A001C102}" sibTransId="{FC5203F7-DC91-4C5B-83ED-79AA584FE041}"/>
    <dgm:cxn modelId="{20F0C8AE-252C-4E5D-9753-A6FC55ED7B83}" type="presParOf" srcId="{2352FC83-DD85-46FD-988C-436CA3AE2DB3}" destId="{2DC1FD2A-3C86-4077-BEC0-4151FDF8E000}" srcOrd="0" destOrd="0" presId="urn:microsoft.com/office/officeart/2005/8/layout/hList1"/>
    <dgm:cxn modelId="{DBC0C7DA-7601-4F6D-B9C1-F2CD4C78DDF4}" type="presParOf" srcId="{2DC1FD2A-3C86-4077-BEC0-4151FDF8E000}" destId="{2CBF705E-70EF-47F6-BDC3-6A802130453D}" srcOrd="0" destOrd="0" presId="urn:microsoft.com/office/officeart/2005/8/layout/hList1"/>
    <dgm:cxn modelId="{83B179F9-BD8B-4116-A815-DE93ABB3103F}" type="presParOf" srcId="{2DC1FD2A-3C86-4077-BEC0-4151FDF8E000}" destId="{44D68435-3C21-4DA5-8DFA-73B20BE2F072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147AC-C309-4DA6-8528-A0A56BD298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F2552EE-3E73-4704-94B9-B3DC7B5E64CD}">
      <dgm:prSet phldrT="[Texte]" custT="1"/>
      <dgm:spPr/>
      <dgm:t>
        <a:bodyPr/>
        <a:lstStyle/>
        <a:p>
          <a:r>
            <a:rPr lang="fr-FR" sz="2400" b="1" dirty="0" smtClean="0">
              <a:latin typeface="Comic Sans MS" pitchFamily="66" charset="0"/>
            </a:rPr>
            <a:t>Enceintes stériles </a:t>
          </a:r>
          <a:endParaRPr lang="fr-FR" sz="2400" b="1" dirty="0">
            <a:latin typeface="Comic Sans MS" pitchFamily="66" charset="0"/>
          </a:endParaRPr>
        </a:p>
      </dgm:t>
    </dgm:pt>
    <dgm:pt modelId="{ADD8CFC4-DCC9-420B-8042-5B63FE6593D2}" type="parTrans" cxnId="{39C0F786-763D-45EB-B019-D3A67092E818}">
      <dgm:prSet/>
      <dgm:spPr/>
      <dgm:t>
        <a:bodyPr/>
        <a:lstStyle/>
        <a:p>
          <a:endParaRPr lang="fr-FR"/>
        </a:p>
      </dgm:t>
    </dgm:pt>
    <dgm:pt modelId="{3D07FBA7-5498-48B2-AD32-2DF28788BFB0}" type="sibTrans" cxnId="{39C0F786-763D-45EB-B019-D3A67092E818}">
      <dgm:prSet/>
      <dgm:spPr/>
      <dgm:t>
        <a:bodyPr/>
        <a:lstStyle/>
        <a:p>
          <a:endParaRPr lang="fr-FR"/>
        </a:p>
      </dgm:t>
    </dgm:pt>
    <dgm:pt modelId="{A5A58E5F-70B7-4F93-A0A9-D5D64E3C98AE}">
      <dgm:prSet phldrT="[Texte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dirty="0" smtClean="0">
              <a:latin typeface="Comic Sans MS" pitchFamily="66" charset="0"/>
            </a:rPr>
            <a:t>Enceintes stériles classiques</a:t>
          </a:r>
          <a:endParaRPr lang="fr-FR" sz="2400" b="1" dirty="0">
            <a:latin typeface="Comic Sans MS" pitchFamily="66" charset="0"/>
          </a:endParaRPr>
        </a:p>
      </dgm:t>
    </dgm:pt>
    <dgm:pt modelId="{53161704-A139-4501-A177-7DFF7BDEC251}" type="parTrans" cxnId="{A85D1F47-80E3-49B5-B184-479A45001AB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fr-FR" sz="2400" b="1">
            <a:latin typeface="Comic Sans MS" pitchFamily="66" charset="0"/>
          </a:endParaRPr>
        </a:p>
      </dgm:t>
    </dgm:pt>
    <dgm:pt modelId="{41444AB2-4149-40F5-AE8A-043D2D3335E2}" type="sibTrans" cxnId="{A85D1F47-80E3-49B5-B184-479A45001ABC}">
      <dgm:prSet/>
      <dgm:spPr/>
      <dgm:t>
        <a:bodyPr/>
        <a:lstStyle/>
        <a:p>
          <a:endParaRPr lang="fr-FR"/>
        </a:p>
      </dgm:t>
    </dgm:pt>
    <dgm:pt modelId="{C18D63C7-7FCB-42B6-A2B5-DE2AE9AF90C4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fr-FR" sz="2400" b="1" dirty="0" smtClean="0">
              <a:latin typeface="Comic Sans MS" pitchFamily="66" charset="0"/>
            </a:rPr>
            <a:t>Isolateurs</a:t>
          </a:r>
          <a:endParaRPr lang="fr-FR" sz="2400" b="1" dirty="0">
            <a:latin typeface="Comic Sans MS" pitchFamily="66" charset="0"/>
          </a:endParaRPr>
        </a:p>
      </dgm:t>
    </dgm:pt>
    <dgm:pt modelId="{82D7464F-15DE-483A-8DE7-69499031C0FF}" type="parTrans" cxnId="{FEDF6E7B-0245-4E95-9910-8A501EC1ED4C}">
      <dgm:prSet/>
      <dgm:spPr/>
      <dgm:t>
        <a:bodyPr/>
        <a:lstStyle/>
        <a:p>
          <a:endParaRPr lang="fr-FR" sz="2400" b="1">
            <a:latin typeface="Comic Sans MS" pitchFamily="66" charset="0"/>
          </a:endParaRPr>
        </a:p>
      </dgm:t>
    </dgm:pt>
    <dgm:pt modelId="{40ABC49F-9B42-4A7D-A89D-FC656B053057}" type="sibTrans" cxnId="{FEDF6E7B-0245-4E95-9910-8A501EC1ED4C}">
      <dgm:prSet/>
      <dgm:spPr/>
      <dgm:t>
        <a:bodyPr/>
        <a:lstStyle/>
        <a:p>
          <a:endParaRPr lang="fr-FR"/>
        </a:p>
      </dgm:t>
    </dgm:pt>
    <dgm:pt modelId="{FE45D092-E0B2-434C-9B43-584931CD1B42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000" b="1" dirty="0" smtClean="0">
              <a:latin typeface="Comic Sans MS" pitchFamily="66" charset="0"/>
            </a:rPr>
            <a:t>Enceintes stériles à  flux d'air laminaire</a:t>
          </a:r>
          <a:endParaRPr lang="fr-FR" sz="2000" b="1" dirty="0">
            <a:latin typeface="Comic Sans MS" pitchFamily="66" charset="0"/>
          </a:endParaRPr>
        </a:p>
      </dgm:t>
    </dgm:pt>
    <dgm:pt modelId="{C2C38DDC-ACEF-4C9D-80B3-A65F7F3FA832}" type="parTrans" cxnId="{B5F01068-258E-4582-AD89-44B57DA5774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fr-FR" sz="2400" b="1">
            <a:latin typeface="Comic Sans MS" pitchFamily="66" charset="0"/>
          </a:endParaRPr>
        </a:p>
      </dgm:t>
    </dgm:pt>
    <dgm:pt modelId="{5D81B2EC-3C76-4AE8-82A3-3CE9456514D4}" type="sibTrans" cxnId="{B5F01068-258E-4582-AD89-44B57DA57743}">
      <dgm:prSet/>
      <dgm:spPr/>
      <dgm:t>
        <a:bodyPr/>
        <a:lstStyle/>
        <a:p>
          <a:endParaRPr lang="fr-FR"/>
        </a:p>
      </dgm:t>
    </dgm:pt>
    <dgm:pt modelId="{EA6BE466-5E39-436E-AAB1-634BF1424F9C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fr-FR" sz="2400" b="1" dirty="0" smtClean="0">
              <a:latin typeface="Comic Sans MS" pitchFamily="66" charset="0"/>
            </a:rPr>
            <a:t>Les salles ou blocs stériles</a:t>
          </a:r>
          <a:endParaRPr lang="fr-FR" sz="2400" b="1" dirty="0">
            <a:latin typeface="Comic Sans MS" pitchFamily="66" charset="0"/>
          </a:endParaRPr>
        </a:p>
      </dgm:t>
    </dgm:pt>
    <dgm:pt modelId="{C3B4C170-B6B6-4D93-81E2-D1300B5B78E5}" type="parTrans" cxnId="{17D5A989-8FFD-4AC3-840E-A1115F6AA728}">
      <dgm:prSet/>
      <dgm:spPr/>
      <dgm:t>
        <a:bodyPr/>
        <a:lstStyle/>
        <a:p>
          <a:endParaRPr lang="fr-FR" sz="2400" b="1">
            <a:latin typeface="Comic Sans MS" pitchFamily="66" charset="0"/>
          </a:endParaRPr>
        </a:p>
      </dgm:t>
    </dgm:pt>
    <dgm:pt modelId="{48B71552-E563-4B86-A575-45DC262C9E78}" type="sibTrans" cxnId="{17D5A989-8FFD-4AC3-840E-A1115F6AA728}">
      <dgm:prSet/>
      <dgm:spPr/>
      <dgm:t>
        <a:bodyPr/>
        <a:lstStyle/>
        <a:p>
          <a:endParaRPr lang="fr-FR"/>
        </a:p>
      </dgm:t>
    </dgm:pt>
    <dgm:pt modelId="{6502097E-6069-4D97-B6C6-BB566F737A0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fr-FR" sz="2400" b="1" dirty="0" smtClean="0">
              <a:latin typeface="Comic Sans MS" pitchFamily="66" charset="0"/>
            </a:rPr>
            <a:t>Salles blanches stériles</a:t>
          </a:r>
        </a:p>
      </dgm:t>
    </dgm:pt>
    <dgm:pt modelId="{10E53347-8B0E-4883-8F81-A96DFF98956C}" type="parTrans" cxnId="{E559DF9D-6031-48C3-B198-ABDBBC1FD4F6}">
      <dgm:prSet/>
      <dgm:spPr/>
      <dgm:t>
        <a:bodyPr/>
        <a:lstStyle/>
        <a:p>
          <a:endParaRPr lang="fr-FR" sz="2400" b="1">
            <a:latin typeface="Comic Sans MS" pitchFamily="66" charset="0"/>
          </a:endParaRPr>
        </a:p>
      </dgm:t>
    </dgm:pt>
    <dgm:pt modelId="{1D32CDA0-B993-482F-B334-009242168203}" type="sibTrans" cxnId="{E559DF9D-6031-48C3-B198-ABDBBC1FD4F6}">
      <dgm:prSet/>
      <dgm:spPr/>
      <dgm:t>
        <a:bodyPr/>
        <a:lstStyle/>
        <a:p>
          <a:endParaRPr lang="fr-FR"/>
        </a:p>
      </dgm:t>
    </dgm:pt>
    <dgm:pt modelId="{3FB860AE-035B-4D92-98D0-B6148EEB1FF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fr-FR" sz="2400" b="1" smtClean="0">
              <a:latin typeface="Comic Sans MS" pitchFamily="66" charset="0"/>
            </a:rPr>
            <a:t>Hottes stériles</a:t>
          </a:r>
          <a:endParaRPr lang="fr-FR" sz="2400" b="1" dirty="0" smtClean="0">
            <a:latin typeface="Comic Sans MS" pitchFamily="66" charset="0"/>
          </a:endParaRPr>
        </a:p>
      </dgm:t>
    </dgm:pt>
    <dgm:pt modelId="{8CF2C1AB-B7B6-4FE9-8704-F0BB00395D56}" type="parTrans" cxnId="{FDE1D422-DD6D-405D-8BFD-EEC51D6F78D2}">
      <dgm:prSet/>
      <dgm:spPr/>
      <dgm:t>
        <a:bodyPr/>
        <a:lstStyle/>
        <a:p>
          <a:endParaRPr lang="fr-FR" sz="2400" b="1">
            <a:latin typeface="Comic Sans MS" pitchFamily="66" charset="0"/>
          </a:endParaRPr>
        </a:p>
      </dgm:t>
    </dgm:pt>
    <dgm:pt modelId="{D4961E5A-BFB7-44C0-A58F-657D0004FC03}" type="sibTrans" cxnId="{FDE1D422-DD6D-405D-8BFD-EEC51D6F78D2}">
      <dgm:prSet/>
      <dgm:spPr/>
      <dgm:t>
        <a:bodyPr/>
        <a:lstStyle/>
        <a:p>
          <a:endParaRPr lang="fr-FR"/>
        </a:p>
      </dgm:t>
    </dgm:pt>
    <dgm:pt modelId="{37444F07-31F1-4666-91C0-A315A1E3D1B4}" type="pres">
      <dgm:prSet presAssocID="{3EF147AC-C309-4DA6-8528-A0A56BD298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4FF5BA1-85EE-4286-93F0-4E5376CAEDD4}" type="pres">
      <dgm:prSet presAssocID="{9F2552EE-3E73-4704-94B9-B3DC7B5E64CD}" presName="hierRoot1" presStyleCnt="0"/>
      <dgm:spPr/>
    </dgm:pt>
    <dgm:pt modelId="{959CC64B-2BD5-4118-B468-01A0071A0AB0}" type="pres">
      <dgm:prSet presAssocID="{9F2552EE-3E73-4704-94B9-B3DC7B5E64CD}" presName="composite" presStyleCnt="0"/>
      <dgm:spPr/>
    </dgm:pt>
    <dgm:pt modelId="{743E9F89-7C61-43C8-9F1A-8B79BE92D4F1}" type="pres">
      <dgm:prSet presAssocID="{9F2552EE-3E73-4704-94B9-B3DC7B5E64CD}" presName="background" presStyleLbl="node0" presStyleIdx="0" presStyleCnt="1"/>
      <dgm:spPr/>
    </dgm:pt>
    <dgm:pt modelId="{1C43DC6C-E1EE-41AD-9E88-A5DA8F0DA891}" type="pres">
      <dgm:prSet presAssocID="{9F2552EE-3E73-4704-94B9-B3DC7B5E64CD}" presName="text" presStyleLbl="fgAcc0" presStyleIdx="0" presStyleCnt="1" custLinFactNeighborX="-373" custLinFactNeighborY="-5953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D1AFA7-5508-4BC1-AE13-46A404999211}" type="pres">
      <dgm:prSet presAssocID="{9F2552EE-3E73-4704-94B9-B3DC7B5E64CD}" presName="hierChild2" presStyleCnt="0"/>
      <dgm:spPr/>
    </dgm:pt>
    <dgm:pt modelId="{94E91BA5-A2C6-4E32-A35E-D137A5EF856F}" type="pres">
      <dgm:prSet presAssocID="{53161704-A139-4501-A177-7DFF7BDEC251}" presName="Name10" presStyleLbl="parChTrans1D2" presStyleIdx="0" presStyleCnt="2"/>
      <dgm:spPr/>
      <dgm:t>
        <a:bodyPr/>
        <a:lstStyle/>
        <a:p>
          <a:endParaRPr lang="fr-FR"/>
        </a:p>
      </dgm:t>
    </dgm:pt>
    <dgm:pt modelId="{D55F0B31-B541-46B0-9CE0-0C0539E89CB4}" type="pres">
      <dgm:prSet presAssocID="{A5A58E5F-70B7-4F93-A0A9-D5D64E3C98AE}" presName="hierRoot2" presStyleCnt="0"/>
      <dgm:spPr/>
    </dgm:pt>
    <dgm:pt modelId="{F4E433AF-1889-4F51-A63E-4103081392AB}" type="pres">
      <dgm:prSet presAssocID="{A5A58E5F-70B7-4F93-A0A9-D5D64E3C98AE}" presName="composite2" presStyleCnt="0"/>
      <dgm:spPr/>
    </dgm:pt>
    <dgm:pt modelId="{1B67472A-11F2-4C34-89A2-2C8448A3110C}" type="pres">
      <dgm:prSet presAssocID="{A5A58E5F-70B7-4F93-A0A9-D5D64E3C98AE}" presName="background2" presStyleLbl="node2" presStyleIdx="0" presStyleCnt="2"/>
      <dgm:spPr/>
    </dgm:pt>
    <dgm:pt modelId="{1F6674B0-B5E2-4137-8555-14E9D03B40E7}" type="pres">
      <dgm:prSet presAssocID="{A5A58E5F-70B7-4F93-A0A9-D5D64E3C98AE}" presName="text2" presStyleLbl="fgAcc2" presStyleIdx="0" presStyleCnt="2" custLinFactNeighborX="-1401" custLinFactNeighborY="-171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618910-30E9-498F-81C4-0765C6CD7B18}" type="pres">
      <dgm:prSet presAssocID="{A5A58E5F-70B7-4F93-A0A9-D5D64E3C98AE}" presName="hierChild3" presStyleCnt="0"/>
      <dgm:spPr/>
    </dgm:pt>
    <dgm:pt modelId="{AC845FA0-4117-41C8-82DC-8AE294192DBC}" type="pres">
      <dgm:prSet presAssocID="{82D7464F-15DE-483A-8DE7-69499031C0FF}" presName="Name17" presStyleLbl="parChTrans1D3" presStyleIdx="0" presStyleCnt="4"/>
      <dgm:spPr/>
      <dgm:t>
        <a:bodyPr/>
        <a:lstStyle/>
        <a:p>
          <a:endParaRPr lang="fr-FR"/>
        </a:p>
      </dgm:t>
    </dgm:pt>
    <dgm:pt modelId="{5C0C66B1-7535-4078-9653-9BF5F8E3DBBB}" type="pres">
      <dgm:prSet presAssocID="{C18D63C7-7FCB-42B6-A2B5-DE2AE9AF90C4}" presName="hierRoot3" presStyleCnt="0"/>
      <dgm:spPr/>
    </dgm:pt>
    <dgm:pt modelId="{1BF1E596-0B3D-4DBD-87C3-4EF15BA2CC1B}" type="pres">
      <dgm:prSet presAssocID="{C18D63C7-7FCB-42B6-A2B5-DE2AE9AF90C4}" presName="composite3" presStyleCnt="0"/>
      <dgm:spPr/>
    </dgm:pt>
    <dgm:pt modelId="{3A2AD600-EC5B-4DF3-9B9A-8FBAB5AE539D}" type="pres">
      <dgm:prSet presAssocID="{C18D63C7-7FCB-42B6-A2B5-DE2AE9AF90C4}" presName="background3" presStyleLbl="node3" presStyleIdx="0" presStyleCnt="4"/>
      <dgm:spPr/>
    </dgm:pt>
    <dgm:pt modelId="{6665EBA6-9F39-4CB2-B08E-97557C9BE485}" type="pres">
      <dgm:prSet presAssocID="{C18D63C7-7FCB-42B6-A2B5-DE2AE9AF90C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8C66C18-1D1A-4597-8A10-D5A5273573EC}" type="pres">
      <dgm:prSet presAssocID="{C18D63C7-7FCB-42B6-A2B5-DE2AE9AF90C4}" presName="hierChild4" presStyleCnt="0"/>
      <dgm:spPr/>
    </dgm:pt>
    <dgm:pt modelId="{E2510523-5898-4FBC-901B-34F07CD79F09}" type="pres">
      <dgm:prSet presAssocID="{C3B4C170-B6B6-4D93-81E2-D1300B5B78E5}" presName="Name17" presStyleLbl="parChTrans1D3" presStyleIdx="1" presStyleCnt="4"/>
      <dgm:spPr/>
      <dgm:t>
        <a:bodyPr/>
        <a:lstStyle/>
        <a:p>
          <a:endParaRPr lang="fr-FR"/>
        </a:p>
      </dgm:t>
    </dgm:pt>
    <dgm:pt modelId="{11BC6CBB-C63E-4AF7-AB91-5C0E311BB6A7}" type="pres">
      <dgm:prSet presAssocID="{EA6BE466-5E39-436E-AAB1-634BF1424F9C}" presName="hierRoot3" presStyleCnt="0"/>
      <dgm:spPr/>
    </dgm:pt>
    <dgm:pt modelId="{15F341FE-FB01-4BE1-858C-1BDE7F3927F4}" type="pres">
      <dgm:prSet presAssocID="{EA6BE466-5E39-436E-AAB1-634BF1424F9C}" presName="composite3" presStyleCnt="0"/>
      <dgm:spPr/>
    </dgm:pt>
    <dgm:pt modelId="{3F1AFDA0-B7C0-490A-AE08-F4DFF28AFD96}" type="pres">
      <dgm:prSet presAssocID="{EA6BE466-5E39-436E-AAB1-634BF1424F9C}" presName="background3" presStyleLbl="node3" presStyleIdx="1" presStyleCnt="4"/>
      <dgm:spPr/>
    </dgm:pt>
    <dgm:pt modelId="{8AFE29B2-619C-4F5C-AEE3-72E3029A49F4}" type="pres">
      <dgm:prSet presAssocID="{EA6BE466-5E39-436E-AAB1-634BF1424F9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FD73CD-2798-429F-B6C6-402DB43990D9}" type="pres">
      <dgm:prSet presAssocID="{EA6BE466-5E39-436E-AAB1-634BF1424F9C}" presName="hierChild4" presStyleCnt="0"/>
      <dgm:spPr/>
    </dgm:pt>
    <dgm:pt modelId="{395EA7BE-D4CA-46A8-9ED6-3ABF6F5C02BD}" type="pres">
      <dgm:prSet presAssocID="{C2C38DDC-ACEF-4C9D-80B3-A65F7F3FA832}" presName="Name10" presStyleLbl="parChTrans1D2" presStyleIdx="1" presStyleCnt="2"/>
      <dgm:spPr/>
      <dgm:t>
        <a:bodyPr/>
        <a:lstStyle/>
        <a:p>
          <a:endParaRPr lang="fr-FR"/>
        </a:p>
      </dgm:t>
    </dgm:pt>
    <dgm:pt modelId="{48F41F34-48DA-4985-A965-62C803E8EDD9}" type="pres">
      <dgm:prSet presAssocID="{FE45D092-E0B2-434C-9B43-584931CD1B42}" presName="hierRoot2" presStyleCnt="0"/>
      <dgm:spPr/>
    </dgm:pt>
    <dgm:pt modelId="{D703B9D9-E94C-408E-B5BB-6B747DDE3FF0}" type="pres">
      <dgm:prSet presAssocID="{FE45D092-E0B2-434C-9B43-584931CD1B42}" presName="composite2" presStyleCnt="0"/>
      <dgm:spPr/>
    </dgm:pt>
    <dgm:pt modelId="{B50F2B15-A40B-4441-BFC3-515E3F769102}" type="pres">
      <dgm:prSet presAssocID="{FE45D092-E0B2-434C-9B43-584931CD1B42}" presName="background2" presStyleLbl="node2" presStyleIdx="1" presStyleCnt="2"/>
      <dgm:spPr/>
    </dgm:pt>
    <dgm:pt modelId="{445CF19D-E6C2-4B91-B28A-A9B941A194CE}" type="pres">
      <dgm:prSet presAssocID="{FE45D092-E0B2-434C-9B43-584931CD1B42}" presName="text2" presStyleLbl="fgAcc2" presStyleIdx="1" presStyleCnt="2" custScaleX="122479" custScaleY="104602" custLinFactNeighborX="15593" custLinFactNeighborY="-171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7BC7327-1DD9-490A-B298-AD3473BEB7B5}" type="pres">
      <dgm:prSet presAssocID="{FE45D092-E0B2-434C-9B43-584931CD1B42}" presName="hierChild3" presStyleCnt="0"/>
      <dgm:spPr/>
    </dgm:pt>
    <dgm:pt modelId="{C8F10D56-1595-4152-8778-7E422675BB1F}" type="pres">
      <dgm:prSet presAssocID="{10E53347-8B0E-4883-8F81-A96DFF98956C}" presName="Name17" presStyleLbl="parChTrans1D3" presStyleIdx="2" presStyleCnt="4"/>
      <dgm:spPr/>
      <dgm:t>
        <a:bodyPr/>
        <a:lstStyle/>
        <a:p>
          <a:endParaRPr lang="fr-FR"/>
        </a:p>
      </dgm:t>
    </dgm:pt>
    <dgm:pt modelId="{3D811A1B-1FE2-47E7-AC9B-BD416F77C1F6}" type="pres">
      <dgm:prSet presAssocID="{6502097E-6069-4D97-B6C6-BB566F737A0D}" presName="hierRoot3" presStyleCnt="0"/>
      <dgm:spPr/>
    </dgm:pt>
    <dgm:pt modelId="{97F9049B-DF6D-4BF8-BC02-DDE77EA541CB}" type="pres">
      <dgm:prSet presAssocID="{6502097E-6069-4D97-B6C6-BB566F737A0D}" presName="composite3" presStyleCnt="0"/>
      <dgm:spPr/>
    </dgm:pt>
    <dgm:pt modelId="{ED95B2E4-E88C-4831-A13F-E861BB5F2535}" type="pres">
      <dgm:prSet presAssocID="{6502097E-6069-4D97-B6C6-BB566F737A0D}" presName="background3" presStyleLbl="node3" presStyleIdx="2" presStyleCnt="4"/>
      <dgm:spPr/>
    </dgm:pt>
    <dgm:pt modelId="{CFCEF8D5-6225-410E-BD51-C9469BF93BF3}" type="pres">
      <dgm:prSet presAssocID="{6502097E-6069-4D97-B6C6-BB566F737A0D}" presName="text3" presStyleLbl="fgAcc3" presStyleIdx="2" presStyleCnt="4" custLinFactNeighborX="-5462" custLinFactNeighborY="-100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EA1A06-904F-479A-A5F3-671BDFC06A4D}" type="pres">
      <dgm:prSet presAssocID="{6502097E-6069-4D97-B6C6-BB566F737A0D}" presName="hierChild4" presStyleCnt="0"/>
      <dgm:spPr/>
    </dgm:pt>
    <dgm:pt modelId="{3E0C37DB-6271-45D6-837B-277F0A691B52}" type="pres">
      <dgm:prSet presAssocID="{8CF2C1AB-B7B6-4FE9-8704-F0BB00395D56}" presName="Name17" presStyleLbl="parChTrans1D3" presStyleIdx="3" presStyleCnt="4"/>
      <dgm:spPr/>
      <dgm:t>
        <a:bodyPr/>
        <a:lstStyle/>
        <a:p>
          <a:endParaRPr lang="fr-FR"/>
        </a:p>
      </dgm:t>
    </dgm:pt>
    <dgm:pt modelId="{8CE9E934-0824-4CD4-ADD4-B3B9748161B5}" type="pres">
      <dgm:prSet presAssocID="{3FB860AE-035B-4D92-98D0-B6148EEB1FF3}" presName="hierRoot3" presStyleCnt="0"/>
      <dgm:spPr/>
    </dgm:pt>
    <dgm:pt modelId="{B89C29FB-6583-4081-AACB-DCE22C659C8F}" type="pres">
      <dgm:prSet presAssocID="{3FB860AE-035B-4D92-98D0-B6148EEB1FF3}" presName="composite3" presStyleCnt="0"/>
      <dgm:spPr/>
    </dgm:pt>
    <dgm:pt modelId="{310513BA-0D11-425E-BA88-B452AD37789D}" type="pres">
      <dgm:prSet presAssocID="{3FB860AE-035B-4D92-98D0-B6148EEB1FF3}" presName="background3" presStyleLbl="node3" presStyleIdx="3" presStyleCnt="4"/>
      <dgm:spPr/>
    </dgm:pt>
    <dgm:pt modelId="{649DBB4F-26C3-4BD0-8AF9-82DDE78B2141}" type="pres">
      <dgm:prSet presAssocID="{3FB860AE-035B-4D92-98D0-B6148EEB1FF3}" presName="text3" presStyleLbl="fgAcc3" presStyleIdx="3" presStyleCnt="4" custLinFactNeighborX="3035" custLinFactNeighborY="-100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5C8580-65F8-4384-8584-7D77AE2EEB33}" type="pres">
      <dgm:prSet presAssocID="{3FB860AE-035B-4D92-98D0-B6148EEB1FF3}" presName="hierChild4" presStyleCnt="0"/>
      <dgm:spPr/>
    </dgm:pt>
  </dgm:ptLst>
  <dgm:cxnLst>
    <dgm:cxn modelId="{69F0A827-0FEB-4D57-85AE-CA304ACE114D}" type="presOf" srcId="{3EF147AC-C309-4DA6-8528-A0A56BD29861}" destId="{37444F07-31F1-4666-91C0-A315A1E3D1B4}" srcOrd="0" destOrd="0" presId="urn:microsoft.com/office/officeart/2005/8/layout/hierarchy1"/>
    <dgm:cxn modelId="{FEDF6E7B-0245-4E95-9910-8A501EC1ED4C}" srcId="{A5A58E5F-70B7-4F93-A0A9-D5D64E3C98AE}" destId="{C18D63C7-7FCB-42B6-A2B5-DE2AE9AF90C4}" srcOrd="0" destOrd="0" parTransId="{82D7464F-15DE-483A-8DE7-69499031C0FF}" sibTransId="{40ABC49F-9B42-4A7D-A89D-FC656B053057}"/>
    <dgm:cxn modelId="{39C0F786-763D-45EB-B019-D3A67092E818}" srcId="{3EF147AC-C309-4DA6-8528-A0A56BD29861}" destId="{9F2552EE-3E73-4704-94B9-B3DC7B5E64CD}" srcOrd="0" destOrd="0" parTransId="{ADD8CFC4-DCC9-420B-8042-5B63FE6593D2}" sibTransId="{3D07FBA7-5498-48B2-AD32-2DF28788BFB0}"/>
    <dgm:cxn modelId="{A126A1C9-DD8A-4B79-B6C4-F2CC6AD9F0F8}" type="presOf" srcId="{8CF2C1AB-B7B6-4FE9-8704-F0BB00395D56}" destId="{3E0C37DB-6271-45D6-837B-277F0A691B52}" srcOrd="0" destOrd="0" presId="urn:microsoft.com/office/officeart/2005/8/layout/hierarchy1"/>
    <dgm:cxn modelId="{A9D69A71-7E4D-4CCE-BFEF-8B698AC9BC2F}" type="presOf" srcId="{C18D63C7-7FCB-42B6-A2B5-DE2AE9AF90C4}" destId="{6665EBA6-9F39-4CB2-B08E-97557C9BE485}" srcOrd="0" destOrd="0" presId="urn:microsoft.com/office/officeart/2005/8/layout/hierarchy1"/>
    <dgm:cxn modelId="{73C3D7A1-6255-41AD-B007-8C71D11B7133}" type="presOf" srcId="{82D7464F-15DE-483A-8DE7-69499031C0FF}" destId="{AC845FA0-4117-41C8-82DC-8AE294192DBC}" srcOrd="0" destOrd="0" presId="urn:microsoft.com/office/officeart/2005/8/layout/hierarchy1"/>
    <dgm:cxn modelId="{26594E8D-C4F1-4EB4-974A-C720FE0610FE}" type="presOf" srcId="{EA6BE466-5E39-436E-AAB1-634BF1424F9C}" destId="{8AFE29B2-619C-4F5C-AEE3-72E3029A49F4}" srcOrd="0" destOrd="0" presId="urn:microsoft.com/office/officeart/2005/8/layout/hierarchy1"/>
    <dgm:cxn modelId="{36F328F2-F40C-494F-A00A-0F07BB1B9835}" type="presOf" srcId="{9F2552EE-3E73-4704-94B9-B3DC7B5E64CD}" destId="{1C43DC6C-E1EE-41AD-9E88-A5DA8F0DA891}" srcOrd="0" destOrd="0" presId="urn:microsoft.com/office/officeart/2005/8/layout/hierarchy1"/>
    <dgm:cxn modelId="{6FFF2AE1-61E8-4AA3-A307-4E7D0EF3FB75}" type="presOf" srcId="{C2C38DDC-ACEF-4C9D-80B3-A65F7F3FA832}" destId="{395EA7BE-D4CA-46A8-9ED6-3ABF6F5C02BD}" srcOrd="0" destOrd="0" presId="urn:microsoft.com/office/officeart/2005/8/layout/hierarchy1"/>
    <dgm:cxn modelId="{A85D1F47-80E3-49B5-B184-479A45001ABC}" srcId="{9F2552EE-3E73-4704-94B9-B3DC7B5E64CD}" destId="{A5A58E5F-70B7-4F93-A0A9-D5D64E3C98AE}" srcOrd="0" destOrd="0" parTransId="{53161704-A139-4501-A177-7DFF7BDEC251}" sibTransId="{41444AB2-4149-40F5-AE8A-043D2D3335E2}"/>
    <dgm:cxn modelId="{EC7B2F04-52FB-47A0-AB11-01A0C3089B38}" type="presOf" srcId="{53161704-A139-4501-A177-7DFF7BDEC251}" destId="{94E91BA5-A2C6-4E32-A35E-D137A5EF856F}" srcOrd="0" destOrd="0" presId="urn:microsoft.com/office/officeart/2005/8/layout/hierarchy1"/>
    <dgm:cxn modelId="{17D5A989-8FFD-4AC3-840E-A1115F6AA728}" srcId="{A5A58E5F-70B7-4F93-A0A9-D5D64E3C98AE}" destId="{EA6BE466-5E39-436E-AAB1-634BF1424F9C}" srcOrd="1" destOrd="0" parTransId="{C3B4C170-B6B6-4D93-81E2-D1300B5B78E5}" sibTransId="{48B71552-E563-4B86-A575-45DC262C9E78}"/>
    <dgm:cxn modelId="{517408EE-631C-4A2A-ADAB-32EA6088B03D}" type="presOf" srcId="{C3B4C170-B6B6-4D93-81E2-D1300B5B78E5}" destId="{E2510523-5898-4FBC-901B-34F07CD79F09}" srcOrd="0" destOrd="0" presId="urn:microsoft.com/office/officeart/2005/8/layout/hierarchy1"/>
    <dgm:cxn modelId="{519BCEFD-B981-4096-9A25-BB4EBFC7E081}" type="presOf" srcId="{10E53347-8B0E-4883-8F81-A96DFF98956C}" destId="{C8F10D56-1595-4152-8778-7E422675BB1F}" srcOrd="0" destOrd="0" presId="urn:microsoft.com/office/officeart/2005/8/layout/hierarchy1"/>
    <dgm:cxn modelId="{E559DF9D-6031-48C3-B198-ABDBBC1FD4F6}" srcId="{FE45D092-E0B2-434C-9B43-584931CD1B42}" destId="{6502097E-6069-4D97-B6C6-BB566F737A0D}" srcOrd="0" destOrd="0" parTransId="{10E53347-8B0E-4883-8F81-A96DFF98956C}" sibTransId="{1D32CDA0-B993-482F-B334-009242168203}"/>
    <dgm:cxn modelId="{FDE1D422-DD6D-405D-8BFD-EEC51D6F78D2}" srcId="{FE45D092-E0B2-434C-9B43-584931CD1B42}" destId="{3FB860AE-035B-4D92-98D0-B6148EEB1FF3}" srcOrd="1" destOrd="0" parTransId="{8CF2C1AB-B7B6-4FE9-8704-F0BB00395D56}" sibTransId="{D4961E5A-BFB7-44C0-A58F-657D0004FC03}"/>
    <dgm:cxn modelId="{9C3F6E06-BF7E-4D4E-BD96-F59010DB8FF9}" type="presOf" srcId="{FE45D092-E0B2-434C-9B43-584931CD1B42}" destId="{445CF19D-E6C2-4B91-B28A-A9B941A194CE}" srcOrd="0" destOrd="0" presId="urn:microsoft.com/office/officeart/2005/8/layout/hierarchy1"/>
    <dgm:cxn modelId="{9E3A3A8E-827A-47D2-92A4-E347C41E1B50}" type="presOf" srcId="{6502097E-6069-4D97-B6C6-BB566F737A0D}" destId="{CFCEF8D5-6225-410E-BD51-C9469BF93BF3}" srcOrd="0" destOrd="0" presId="urn:microsoft.com/office/officeart/2005/8/layout/hierarchy1"/>
    <dgm:cxn modelId="{B5F01068-258E-4582-AD89-44B57DA57743}" srcId="{9F2552EE-3E73-4704-94B9-B3DC7B5E64CD}" destId="{FE45D092-E0B2-434C-9B43-584931CD1B42}" srcOrd="1" destOrd="0" parTransId="{C2C38DDC-ACEF-4C9D-80B3-A65F7F3FA832}" sibTransId="{5D81B2EC-3C76-4AE8-82A3-3CE9456514D4}"/>
    <dgm:cxn modelId="{99AC4035-3622-443F-BB1C-44B9732AF248}" type="presOf" srcId="{3FB860AE-035B-4D92-98D0-B6148EEB1FF3}" destId="{649DBB4F-26C3-4BD0-8AF9-82DDE78B2141}" srcOrd="0" destOrd="0" presId="urn:microsoft.com/office/officeart/2005/8/layout/hierarchy1"/>
    <dgm:cxn modelId="{DF62FB67-F48E-4694-95B8-8F0853A4AC12}" type="presOf" srcId="{A5A58E5F-70B7-4F93-A0A9-D5D64E3C98AE}" destId="{1F6674B0-B5E2-4137-8555-14E9D03B40E7}" srcOrd="0" destOrd="0" presId="urn:microsoft.com/office/officeart/2005/8/layout/hierarchy1"/>
    <dgm:cxn modelId="{B36D99F9-C0AD-456A-A746-2AD0D6532FFE}" type="presParOf" srcId="{37444F07-31F1-4666-91C0-A315A1E3D1B4}" destId="{C4FF5BA1-85EE-4286-93F0-4E5376CAEDD4}" srcOrd="0" destOrd="0" presId="urn:microsoft.com/office/officeart/2005/8/layout/hierarchy1"/>
    <dgm:cxn modelId="{C3551A47-4344-4189-AC65-C9185F8CCDEB}" type="presParOf" srcId="{C4FF5BA1-85EE-4286-93F0-4E5376CAEDD4}" destId="{959CC64B-2BD5-4118-B468-01A0071A0AB0}" srcOrd="0" destOrd="0" presId="urn:microsoft.com/office/officeart/2005/8/layout/hierarchy1"/>
    <dgm:cxn modelId="{167C0E9C-5A89-496B-99B2-F8745A6F70D4}" type="presParOf" srcId="{959CC64B-2BD5-4118-B468-01A0071A0AB0}" destId="{743E9F89-7C61-43C8-9F1A-8B79BE92D4F1}" srcOrd="0" destOrd="0" presId="urn:microsoft.com/office/officeart/2005/8/layout/hierarchy1"/>
    <dgm:cxn modelId="{895F4A89-C602-4E66-9BFF-82EBEAB7F6EB}" type="presParOf" srcId="{959CC64B-2BD5-4118-B468-01A0071A0AB0}" destId="{1C43DC6C-E1EE-41AD-9E88-A5DA8F0DA891}" srcOrd="1" destOrd="0" presId="urn:microsoft.com/office/officeart/2005/8/layout/hierarchy1"/>
    <dgm:cxn modelId="{B593C007-23C5-46F6-93BD-C094B12AED8E}" type="presParOf" srcId="{C4FF5BA1-85EE-4286-93F0-4E5376CAEDD4}" destId="{14D1AFA7-5508-4BC1-AE13-46A404999211}" srcOrd="1" destOrd="0" presId="urn:microsoft.com/office/officeart/2005/8/layout/hierarchy1"/>
    <dgm:cxn modelId="{852C3990-E634-4168-BF92-0E7DB784AE95}" type="presParOf" srcId="{14D1AFA7-5508-4BC1-AE13-46A404999211}" destId="{94E91BA5-A2C6-4E32-A35E-D137A5EF856F}" srcOrd="0" destOrd="0" presId="urn:microsoft.com/office/officeart/2005/8/layout/hierarchy1"/>
    <dgm:cxn modelId="{360509AD-F703-4D2D-8D41-F9C4B573134F}" type="presParOf" srcId="{14D1AFA7-5508-4BC1-AE13-46A404999211}" destId="{D55F0B31-B541-46B0-9CE0-0C0539E89CB4}" srcOrd="1" destOrd="0" presId="urn:microsoft.com/office/officeart/2005/8/layout/hierarchy1"/>
    <dgm:cxn modelId="{3B61C61F-637B-4E9D-A5FD-06C54B246C65}" type="presParOf" srcId="{D55F0B31-B541-46B0-9CE0-0C0539E89CB4}" destId="{F4E433AF-1889-4F51-A63E-4103081392AB}" srcOrd="0" destOrd="0" presId="urn:microsoft.com/office/officeart/2005/8/layout/hierarchy1"/>
    <dgm:cxn modelId="{AAD14D71-882D-41F2-8759-4CD2545A9626}" type="presParOf" srcId="{F4E433AF-1889-4F51-A63E-4103081392AB}" destId="{1B67472A-11F2-4C34-89A2-2C8448A3110C}" srcOrd="0" destOrd="0" presId="urn:microsoft.com/office/officeart/2005/8/layout/hierarchy1"/>
    <dgm:cxn modelId="{95A1E774-BFE0-4DC2-B8C7-9A57AD4954C7}" type="presParOf" srcId="{F4E433AF-1889-4F51-A63E-4103081392AB}" destId="{1F6674B0-B5E2-4137-8555-14E9D03B40E7}" srcOrd="1" destOrd="0" presId="urn:microsoft.com/office/officeart/2005/8/layout/hierarchy1"/>
    <dgm:cxn modelId="{68F0EB70-2472-4CEA-B830-C680D5DD23A1}" type="presParOf" srcId="{D55F0B31-B541-46B0-9CE0-0C0539E89CB4}" destId="{17618910-30E9-498F-81C4-0765C6CD7B18}" srcOrd="1" destOrd="0" presId="urn:microsoft.com/office/officeart/2005/8/layout/hierarchy1"/>
    <dgm:cxn modelId="{B9C98DF9-BBFE-4B04-8AC9-40E7936B53AB}" type="presParOf" srcId="{17618910-30E9-498F-81C4-0765C6CD7B18}" destId="{AC845FA0-4117-41C8-82DC-8AE294192DBC}" srcOrd="0" destOrd="0" presId="urn:microsoft.com/office/officeart/2005/8/layout/hierarchy1"/>
    <dgm:cxn modelId="{AFB576FA-D13C-4D65-AFD6-CE197760B888}" type="presParOf" srcId="{17618910-30E9-498F-81C4-0765C6CD7B18}" destId="{5C0C66B1-7535-4078-9653-9BF5F8E3DBBB}" srcOrd="1" destOrd="0" presId="urn:microsoft.com/office/officeart/2005/8/layout/hierarchy1"/>
    <dgm:cxn modelId="{0CD1A972-557A-4938-B140-D1528B4D1141}" type="presParOf" srcId="{5C0C66B1-7535-4078-9653-9BF5F8E3DBBB}" destId="{1BF1E596-0B3D-4DBD-87C3-4EF15BA2CC1B}" srcOrd="0" destOrd="0" presId="urn:microsoft.com/office/officeart/2005/8/layout/hierarchy1"/>
    <dgm:cxn modelId="{0391CFAE-73DF-4BF0-805B-DBFAB443F032}" type="presParOf" srcId="{1BF1E596-0B3D-4DBD-87C3-4EF15BA2CC1B}" destId="{3A2AD600-EC5B-4DF3-9B9A-8FBAB5AE539D}" srcOrd="0" destOrd="0" presId="urn:microsoft.com/office/officeart/2005/8/layout/hierarchy1"/>
    <dgm:cxn modelId="{A6A6F6C8-140A-44F6-8113-3E6177F12C46}" type="presParOf" srcId="{1BF1E596-0B3D-4DBD-87C3-4EF15BA2CC1B}" destId="{6665EBA6-9F39-4CB2-B08E-97557C9BE485}" srcOrd="1" destOrd="0" presId="urn:microsoft.com/office/officeart/2005/8/layout/hierarchy1"/>
    <dgm:cxn modelId="{1E07F3C4-365B-4F85-BE3F-C29CCBB2F945}" type="presParOf" srcId="{5C0C66B1-7535-4078-9653-9BF5F8E3DBBB}" destId="{E8C66C18-1D1A-4597-8A10-D5A5273573EC}" srcOrd="1" destOrd="0" presId="urn:microsoft.com/office/officeart/2005/8/layout/hierarchy1"/>
    <dgm:cxn modelId="{93918D01-0186-48B5-85F4-B726346DA3AF}" type="presParOf" srcId="{17618910-30E9-498F-81C4-0765C6CD7B18}" destId="{E2510523-5898-4FBC-901B-34F07CD79F09}" srcOrd="2" destOrd="0" presId="urn:microsoft.com/office/officeart/2005/8/layout/hierarchy1"/>
    <dgm:cxn modelId="{6C031B3F-5424-42C7-8308-14CF22EE0A5B}" type="presParOf" srcId="{17618910-30E9-498F-81C4-0765C6CD7B18}" destId="{11BC6CBB-C63E-4AF7-AB91-5C0E311BB6A7}" srcOrd="3" destOrd="0" presId="urn:microsoft.com/office/officeart/2005/8/layout/hierarchy1"/>
    <dgm:cxn modelId="{FF17D0C3-D55A-4BCD-9EC2-3A1C3B26CCCF}" type="presParOf" srcId="{11BC6CBB-C63E-4AF7-AB91-5C0E311BB6A7}" destId="{15F341FE-FB01-4BE1-858C-1BDE7F3927F4}" srcOrd="0" destOrd="0" presId="urn:microsoft.com/office/officeart/2005/8/layout/hierarchy1"/>
    <dgm:cxn modelId="{19FA2924-261A-404E-B60C-FBCD2EC16B15}" type="presParOf" srcId="{15F341FE-FB01-4BE1-858C-1BDE7F3927F4}" destId="{3F1AFDA0-B7C0-490A-AE08-F4DFF28AFD96}" srcOrd="0" destOrd="0" presId="urn:microsoft.com/office/officeart/2005/8/layout/hierarchy1"/>
    <dgm:cxn modelId="{EDBA5214-9669-4EEA-9D70-BB83621BA01B}" type="presParOf" srcId="{15F341FE-FB01-4BE1-858C-1BDE7F3927F4}" destId="{8AFE29B2-619C-4F5C-AEE3-72E3029A49F4}" srcOrd="1" destOrd="0" presId="urn:microsoft.com/office/officeart/2005/8/layout/hierarchy1"/>
    <dgm:cxn modelId="{1EB2CA91-4426-41F0-A2DC-C24CA7396662}" type="presParOf" srcId="{11BC6CBB-C63E-4AF7-AB91-5C0E311BB6A7}" destId="{E9FD73CD-2798-429F-B6C6-402DB43990D9}" srcOrd="1" destOrd="0" presId="urn:microsoft.com/office/officeart/2005/8/layout/hierarchy1"/>
    <dgm:cxn modelId="{A10BFFDA-F339-437B-91ED-3C46395FF0BB}" type="presParOf" srcId="{14D1AFA7-5508-4BC1-AE13-46A404999211}" destId="{395EA7BE-D4CA-46A8-9ED6-3ABF6F5C02BD}" srcOrd="2" destOrd="0" presId="urn:microsoft.com/office/officeart/2005/8/layout/hierarchy1"/>
    <dgm:cxn modelId="{8DA6B9AD-C91C-4B0F-87C3-F1BF20C489D1}" type="presParOf" srcId="{14D1AFA7-5508-4BC1-AE13-46A404999211}" destId="{48F41F34-48DA-4985-A965-62C803E8EDD9}" srcOrd="3" destOrd="0" presId="urn:microsoft.com/office/officeart/2005/8/layout/hierarchy1"/>
    <dgm:cxn modelId="{BDC900DE-06FA-4081-833E-737E6C00DC42}" type="presParOf" srcId="{48F41F34-48DA-4985-A965-62C803E8EDD9}" destId="{D703B9D9-E94C-408E-B5BB-6B747DDE3FF0}" srcOrd="0" destOrd="0" presId="urn:microsoft.com/office/officeart/2005/8/layout/hierarchy1"/>
    <dgm:cxn modelId="{5F92835E-DC9D-4CEA-8134-2AB39E200DC3}" type="presParOf" srcId="{D703B9D9-E94C-408E-B5BB-6B747DDE3FF0}" destId="{B50F2B15-A40B-4441-BFC3-515E3F769102}" srcOrd="0" destOrd="0" presId="urn:microsoft.com/office/officeart/2005/8/layout/hierarchy1"/>
    <dgm:cxn modelId="{C42F3AB2-56E1-4980-A6C3-91743E741727}" type="presParOf" srcId="{D703B9D9-E94C-408E-B5BB-6B747DDE3FF0}" destId="{445CF19D-E6C2-4B91-B28A-A9B941A194CE}" srcOrd="1" destOrd="0" presId="urn:microsoft.com/office/officeart/2005/8/layout/hierarchy1"/>
    <dgm:cxn modelId="{9AB28674-E283-4E95-A2FD-6976999B0BA3}" type="presParOf" srcId="{48F41F34-48DA-4985-A965-62C803E8EDD9}" destId="{97BC7327-1DD9-490A-B298-AD3473BEB7B5}" srcOrd="1" destOrd="0" presId="urn:microsoft.com/office/officeart/2005/8/layout/hierarchy1"/>
    <dgm:cxn modelId="{5EA1C80C-B59C-47E1-B96F-85376C51E553}" type="presParOf" srcId="{97BC7327-1DD9-490A-B298-AD3473BEB7B5}" destId="{C8F10D56-1595-4152-8778-7E422675BB1F}" srcOrd="0" destOrd="0" presId="urn:microsoft.com/office/officeart/2005/8/layout/hierarchy1"/>
    <dgm:cxn modelId="{5ED43727-A9EE-423D-88AD-A4689B1FB782}" type="presParOf" srcId="{97BC7327-1DD9-490A-B298-AD3473BEB7B5}" destId="{3D811A1B-1FE2-47E7-AC9B-BD416F77C1F6}" srcOrd="1" destOrd="0" presId="urn:microsoft.com/office/officeart/2005/8/layout/hierarchy1"/>
    <dgm:cxn modelId="{2F48F21E-332E-4A95-8B73-49A9FB3FB719}" type="presParOf" srcId="{3D811A1B-1FE2-47E7-AC9B-BD416F77C1F6}" destId="{97F9049B-DF6D-4BF8-BC02-DDE77EA541CB}" srcOrd="0" destOrd="0" presId="urn:microsoft.com/office/officeart/2005/8/layout/hierarchy1"/>
    <dgm:cxn modelId="{D678B437-ACAC-44EE-9C3C-E64EE142249C}" type="presParOf" srcId="{97F9049B-DF6D-4BF8-BC02-DDE77EA541CB}" destId="{ED95B2E4-E88C-4831-A13F-E861BB5F2535}" srcOrd="0" destOrd="0" presId="urn:microsoft.com/office/officeart/2005/8/layout/hierarchy1"/>
    <dgm:cxn modelId="{BAC8DD8A-EACB-43F8-AE44-60AF2988A7CB}" type="presParOf" srcId="{97F9049B-DF6D-4BF8-BC02-DDE77EA541CB}" destId="{CFCEF8D5-6225-410E-BD51-C9469BF93BF3}" srcOrd="1" destOrd="0" presId="urn:microsoft.com/office/officeart/2005/8/layout/hierarchy1"/>
    <dgm:cxn modelId="{3C36C5AE-FBE3-4ACC-A729-0EBDA72E0B2F}" type="presParOf" srcId="{3D811A1B-1FE2-47E7-AC9B-BD416F77C1F6}" destId="{31EA1A06-904F-479A-A5F3-671BDFC06A4D}" srcOrd="1" destOrd="0" presId="urn:microsoft.com/office/officeart/2005/8/layout/hierarchy1"/>
    <dgm:cxn modelId="{F388C6A8-CC9A-4999-AEC5-7E352AC570DB}" type="presParOf" srcId="{97BC7327-1DD9-490A-B298-AD3473BEB7B5}" destId="{3E0C37DB-6271-45D6-837B-277F0A691B52}" srcOrd="2" destOrd="0" presId="urn:microsoft.com/office/officeart/2005/8/layout/hierarchy1"/>
    <dgm:cxn modelId="{8DA6EC3D-B336-4141-93F4-FBD6DECB8484}" type="presParOf" srcId="{97BC7327-1DD9-490A-B298-AD3473BEB7B5}" destId="{8CE9E934-0824-4CD4-ADD4-B3B9748161B5}" srcOrd="3" destOrd="0" presId="urn:microsoft.com/office/officeart/2005/8/layout/hierarchy1"/>
    <dgm:cxn modelId="{2C53B785-0CE5-4171-84F9-ACE48EEE1DE7}" type="presParOf" srcId="{8CE9E934-0824-4CD4-ADD4-B3B9748161B5}" destId="{B89C29FB-6583-4081-AACB-DCE22C659C8F}" srcOrd="0" destOrd="0" presId="urn:microsoft.com/office/officeart/2005/8/layout/hierarchy1"/>
    <dgm:cxn modelId="{B2420FF3-CF10-41D9-931D-B3C529162E6A}" type="presParOf" srcId="{B89C29FB-6583-4081-AACB-DCE22C659C8F}" destId="{310513BA-0D11-425E-BA88-B452AD37789D}" srcOrd="0" destOrd="0" presId="urn:microsoft.com/office/officeart/2005/8/layout/hierarchy1"/>
    <dgm:cxn modelId="{E0268EA0-608E-4C12-A7E6-50EAA4EFE774}" type="presParOf" srcId="{B89C29FB-6583-4081-AACB-DCE22C659C8F}" destId="{649DBB4F-26C3-4BD0-8AF9-82DDE78B2141}" srcOrd="1" destOrd="0" presId="urn:microsoft.com/office/officeart/2005/8/layout/hierarchy1"/>
    <dgm:cxn modelId="{A6553BEF-4B30-46E0-ADC5-F9AB15B45088}" type="presParOf" srcId="{8CE9E934-0824-4CD4-ADD4-B3B9748161B5}" destId="{FE5C8580-65F8-4384-8584-7D77AE2EEB3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A3D83-535F-4EAC-BDAA-5D9549CE97D4}" type="datetimeFigureOut">
              <a:rPr lang="fr-FR" smtClean="0"/>
              <a:pPr/>
              <a:t>25/11/2014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03186-24C8-4FB4-B624-215C0D2E05E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03186-24C8-4FB4-B624-215C0D2E05E0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25/11/2014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BE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amid\Desktop\v%20st&#233;rilisation\Site%20de%20production%20pharmaceutique%20de%20Pau%20-%20YouTube.avi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85786" y="2071678"/>
            <a:ext cx="7572428" cy="2308324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F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STÉRILISATION</a:t>
            </a:r>
          </a:p>
          <a:p>
            <a:pPr algn="ctr"/>
            <a:endParaRPr lang="fr-F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357166"/>
            <a:ext cx="82868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chemeClr val="accent1"/>
                </a:solidFill>
                <a:latin typeface="Comic Sans MS" pitchFamily="66" charset="0"/>
              </a:rPr>
              <a:t>1- FACTEURS INFLUENÇANT LA DESTRUCTION DES MICRO-ORGANISMES:</a:t>
            </a:r>
            <a:r>
              <a:rPr lang="fr-FR" sz="2800" u="sng" dirty="0" smtClean="0">
                <a:solidFill>
                  <a:schemeClr val="accent1"/>
                </a:solidFill>
                <a:latin typeface="Comic Sans MS" pitchFamily="66" charset="0"/>
              </a:rPr>
              <a:t> </a:t>
            </a:r>
          </a:p>
          <a:p>
            <a:endParaRPr lang="fr-FR" sz="2400" dirty="0" smtClean="0"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  <a:p>
            <a:endParaRPr lang="fr-FR" sz="2400" dirty="0">
              <a:latin typeface="Comic Sans MS" pitchFamily="66" charset="0"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357158" y="2214554"/>
          <a:ext cx="842968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14356"/>
            <a:ext cx="83582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00B0F0"/>
                </a:solidFill>
                <a:latin typeface="Comic Sans MS" pitchFamily="66" charset="0"/>
              </a:rPr>
              <a:t>1-1- Espèce microbienne:</a:t>
            </a:r>
          </a:p>
          <a:p>
            <a:endParaRPr lang="fr-FR" sz="2800" u="sng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Sensibilité différente des germes à la chaleur.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la forme sporulé plus résistante que la forme végétative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Germes de référence les plus résistants sont:</a:t>
            </a:r>
          </a:p>
          <a:p>
            <a:pPr>
              <a:buFont typeface="Wingdings" pitchFamily="2" charset="2"/>
              <a:buChar char="ü"/>
            </a:pPr>
            <a:r>
              <a:rPr lang="fr-FR" sz="28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Bacillus</a:t>
            </a:r>
            <a:r>
              <a:rPr lang="fr-FR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stearothermophilus</a:t>
            </a:r>
            <a:r>
              <a:rPr lang="fr-FR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pour la chaleur humide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Bacillus</a:t>
            </a:r>
            <a:r>
              <a:rPr lang="fr-FR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subtilis</a:t>
            </a:r>
            <a:r>
              <a:rPr lang="fr-FR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pour la chaleur sèche.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Ces germes permettent d’apprécier l’efficacité d’un traitement thermique donnée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214290"/>
            <a:ext cx="864399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1-2- Durée et nombre de germes :</a:t>
            </a:r>
          </a:p>
          <a:p>
            <a:endParaRPr lang="fr-FR" sz="2800" b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FFFF00"/>
                </a:solidFill>
                <a:latin typeface="Comic Sans MS" pitchFamily="66" charset="0"/>
              </a:rPr>
              <a:t>Loi de décroissance des micro-organismes en fct du temps à T c</a:t>
            </a:r>
            <a:r>
              <a:rPr lang="fr-FR" sz="2800" baseline="30000" dirty="0" smtClean="0">
                <a:solidFill>
                  <a:srgbClr val="FFFF00"/>
                </a:solidFill>
                <a:latin typeface="Comic Sans MS" pitchFamily="66" charset="0"/>
              </a:rPr>
              <a:t>te</a:t>
            </a:r>
            <a:endParaRPr lang="fr-FR" sz="2800" b="1" u="sng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fr-FR" sz="2400" b="1" u="sng" dirty="0" smtClean="0">
              <a:latin typeface="Comic Sans MS" pitchFamily="66" charset="0"/>
            </a:endParaRPr>
          </a:p>
          <a:p>
            <a:r>
              <a:rPr lang="fr-FR" sz="2400" dirty="0" smtClean="0">
                <a:latin typeface="Comic Sans MS" pitchFamily="66" charset="0"/>
              </a:rPr>
              <a:t>- Soit No microorganismes d’une culture microbienne soumis à une température constante assez élevée pour exercer un effet nuisible sur ceux-ci.</a:t>
            </a:r>
          </a:p>
          <a:p>
            <a:endParaRPr lang="fr-FR" sz="2400" dirty="0" smtClean="0">
              <a:latin typeface="Comic Sans MS" pitchFamily="66" charset="0"/>
            </a:endParaRPr>
          </a:p>
          <a:p>
            <a:r>
              <a:rPr lang="fr-FR" sz="2400" dirty="0" smtClean="0">
                <a:latin typeface="Comic Sans MS" pitchFamily="66" charset="0"/>
              </a:rPr>
              <a:t>- Réalisation de la mesure du nombre N de germes </a:t>
            </a:r>
            <a:r>
              <a:rPr lang="fr-FR" sz="2400" dirty="0" err="1" smtClean="0">
                <a:latin typeface="Comic Sans MS" pitchFamily="66" charset="0"/>
              </a:rPr>
              <a:t>revivifiables</a:t>
            </a:r>
            <a:r>
              <a:rPr lang="fr-FR" sz="2400" dirty="0" smtClean="0">
                <a:latin typeface="Comic Sans MS" pitchFamily="66" charset="0"/>
              </a:rPr>
              <a:t> en fonction de la durée t d'exposition à cette température.</a:t>
            </a:r>
            <a:endParaRPr lang="fr-FR" sz="2400" b="1" u="sng" dirty="0" smtClean="0"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  <a:p>
            <a:r>
              <a:rPr lang="fr-FR" sz="2400" b="1" i="1" dirty="0" smtClean="0">
                <a:latin typeface="Comic Sans MS" pitchFamily="66" charset="0"/>
              </a:rPr>
              <a:t>log N/N0= - </a:t>
            </a:r>
            <a:r>
              <a:rPr lang="fr-FR" sz="2400" b="1" i="1" dirty="0" err="1" smtClean="0">
                <a:latin typeface="Comic Sans MS" pitchFamily="66" charset="0"/>
              </a:rPr>
              <a:t>k.t</a:t>
            </a:r>
            <a:endParaRPr lang="fr-FR" sz="2400" dirty="0" smtClean="0">
              <a:latin typeface="Comic Sans MS" pitchFamily="66" charset="0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N</a:t>
            </a:r>
            <a:r>
              <a:rPr lang="fr-FR" sz="2400" b="1" baseline="-25000" dirty="0" smtClean="0">
                <a:latin typeface="Comic Sans MS" pitchFamily="66" charset="0"/>
              </a:rPr>
              <a:t>0</a:t>
            </a:r>
            <a:r>
              <a:rPr lang="fr-FR" sz="2400" baseline="-25000" dirty="0" smtClean="0">
                <a:latin typeface="Comic Sans MS" pitchFamily="66" charset="0"/>
              </a:rPr>
              <a:t> </a:t>
            </a:r>
            <a:r>
              <a:rPr lang="fr-FR" sz="2400" dirty="0" smtClean="0">
                <a:latin typeface="Comic Sans MS" pitchFamily="66" charset="0"/>
              </a:rPr>
              <a:t>: nombre de germe initial.</a:t>
            </a:r>
          </a:p>
          <a:p>
            <a:r>
              <a:rPr lang="fr-FR" sz="2400" b="1" dirty="0" smtClean="0">
                <a:latin typeface="Comic Sans MS" pitchFamily="66" charset="0"/>
              </a:rPr>
              <a:t>N</a:t>
            </a:r>
            <a:r>
              <a:rPr lang="fr-FR" sz="2400" dirty="0" smtClean="0">
                <a:latin typeface="Comic Sans MS" pitchFamily="66" charset="0"/>
              </a:rPr>
              <a:t>  : nombre de germes au temps </a:t>
            </a:r>
            <a:r>
              <a:rPr lang="fr-FR" sz="2400" b="1" i="1" dirty="0" smtClean="0">
                <a:latin typeface="Comic Sans MS" pitchFamily="66" charset="0"/>
              </a:rPr>
              <a:t>t</a:t>
            </a:r>
            <a:r>
              <a:rPr lang="fr-FR" sz="2400" dirty="0" smtClean="0">
                <a:latin typeface="Comic Sans MS" pitchFamily="66" charset="0"/>
              </a:rPr>
              <a:t>.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rot="5400000" flipH="1" flipV="1">
            <a:off x="5143504" y="5572140"/>
            <a:ext cx="17153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000760" y="6429396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6000760" y="4929198"/>
            <a:ext cx="2253583" cy="1405720"/>
          </a:xfrm>
          <a:custGeom>
            <a:avLst/>
            <a:gdLst>
              <a:gd name="connsiteX0" fmla="*/ 0 w 2224586"/>
              <a:gd name="connsiteY0" fmla="*/ 0 h 1405720"/>
              <a:gd name="connsiteX1" fmla="*/ 354842 w 2224586"/>
              <a:gd name="connsiteY1" fmla="*/ 887105 h 1405720"/>
              <a:gd name="connsiteX2" fmla="*/ 1078174 w 2224586"/>
              <a:gd name="connsiteY2" fmla="*/ 1282890 h 1405720"/>
              <a:gd name="connsiteX3" fmla="*/ 2224586 w 2224586"/>
              <a:gd name="connsiteY3" fmla="*/ 1405720 h 1405720"/>
              <a:gd name="connsiteX4" fmla="*/ 2224586 w 2224586"/>
              <a:gd name="connsiteY4" fmla="*/ 1405720 h 14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586" h="1405720">
                <a:moveTo>
                  <a:pt x="0" y="0"/>
                </a:moveTo>
                <a:cubicBezTo>
                  <a:pt x="87573" y="336645"/>
                  <a:pt x="175146" y="673290"/>
                  <a:pt x="354842" y="887105"/>
                </a:cubicBezTo>
                <a:cubicBezTo>
                  <a:pt x="534538" y="1100920"/>
                  <a:pt x="766550" y="1196454"/>
                  <a:pt x="1078174" y="1282890"/>
                </a:cubicBezTo>
                <a:cubicBezTo>
                  <a:pt x="1389798" y="1369326"/>
                  <a:pt x="2224586" y="1405720"/>
                  <a:pt x="2224586" y="1405720"/>
                </a:cubicBezTo>
                <a:lnTo>
                  <a:pt x="2224586" y="140572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286776" y="6500834"/>
            <a:ext cx="571504" cy="357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B0F0"/>
                </a:solidFill>
              </a:rPr>
              <a:t>t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9124" y="4572008"/>
            <a:ext cx="1500198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B0F0"/>
                </a:solidFill>
              </a:rPr>
              <a:t>Nbre de germes survivants</a:t>
            </a:r>
            <a:endParaRPr lang="fr-FR" sz="1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85728"/>
            <a:ext cx="82868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On peut conclure que:</a:t>
            </a:r>
          </a:p>
          <a:p>
            <a:pPr>
              <a:buBlip>
                <a:blip r:embed="rId2"/>
              </a:buBlip>
            </a:pPr>
            <a:endParaRPr lang="fr-FR" sz="28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fr-FR" sz="28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Le risque de survie après un traitement thermique donné est d’autant plus faible qu’il y avait moins de germes au départ.</a:t>
            </a:r>
          </a:p>
          <a:p>
            <a:pPr>
              <a:buBlip>
                <a:blip r:embed="rId2"/>
              </a:buBlip>
            </a:pPr>
            <a:endParaRPr lang="fr-FR" sz="28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 Il est donc impossible d'atteindre la stérilité absolue en théorie. La stérilité est une probabilité, non une certitude  d’où la définition du niveau d’assurance de stérilité (NAS).</a:t>
            </a:r>
          </a:p>
          <a:p>
            <a:pPr>
              <a:buBlip>
                <a:blip r:embed="rId2"/>
              </a:buBlip>
            </a:pPr>
            <a:endParaRPr lang="fr-FR" sz="28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 On considère qu'un produit est stérile si le (NAS) est inférieur à 10</a:t>
            </a:r>
            <a:r>
              <a:rPr lang="fr-FR" sz="2800" baseline="30000" dirty="0" smtClean="0">
                <a:latin typeface="Comic Sans MS" pitchFamily="66" charset="0"/>
              </a:rPr>
              <a:t>-6</a:t>
            </a:r>
            <a:r>
              <a:rPr lang="fr-FR" sz="2800" dirty="0" smtClean="0">
                <a:latin typeface="Comic Sans MS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642918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Précaution  à prendre pour réduire la biocharge</a:t>
            </a:r>
          </a:p>
          <a:p>
            <a:endParaRPr lang="fr-FR" sz="2800" dirty="0" smtClean="0">
              <a:latin typeface="Comic Sans MS" pitchFamily="66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 Utiliser du matériel et de la verrerie très propre ;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 Utiliser, dans le cas des solutions aqueuses, de l’eau fraîchement distillée .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 Utiliser des matières premières aussi pures que possible et dans un état parfait de conservation ;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 Travailler en atmosphère aussi pauvre en germes que possible </a:t>
            </a:r>
            <a:endParaRPr lang="fr-FR" sz="28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57166"/>
            <a:ext cx="821537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2800" u="sng" dirty="0" smtClean="0">
                <a:solidFill>
                  <a:srgbClr val="FFFF00"/>
                </a:solidFill>
                <a:latin typeface="Comic Sans MS" pitchFamily="66" charset="0"/>
              </a:rPr>
              <a:t>TEMPS DE RÉDUCTION DÉCIMALE</a:t>
            </a:r>
            <a:r>
              <a:rPr lang="fr-FR" sz="2800" u="sng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: (D</a:t>
            </a:r>
            <a:r>
              <a:rPr lang="fr-FR" sz="2800" u="sng" baseline="-25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T</a:t>
            </a:r>
            <a:r>
              <a:rPr lang="fr-FR" sz="2800" u="sng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):</a:t>
            </a:r>
          </a:p>
          <a:p>
            <a:endParaRPr lang="fr-FR" sz="2800" u="sng" dirty="0" smtClean="0">
              <a:solidFill>
                <a:srgbClr val="FFFF0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fr-FR" sz="2800" dirty="0" smtClean="0">
                <a:latin typeface="Comic Sans MS" pitchFamily="66" charset="0"/>
                <a:sym typeface="Wingdings" pitchFamily="2" charset="2"/>
              </a:rPr>
              <a:t> À T° donnée, D</a:t>
            </a:r>
            <a:r>
              <a:rPr lang="fr-FR" sz="2800" baseline="-25000" dirty="0" smtClean="0">
                <a:latin typeface="Comic Sans MS" pitchFamily="66" charset="0"/>
                <a:sym typeface="Wingdings" pitchFamily="2" charset="2"/>
              </a:rPr>
              <a:t>T</a:t>
            </a:r>
            <a:r>
              <a:rPr lang="fr-FR" sz="2800" dirty="0" smtClean="0">
                <a:latin typeface="Comic Sans MS" pitchFamily="66" charset="0"/>
                <a:sym typeface="Wingdings" pitchFamily="2" charset="2"/>
              </a:rPr>
              <a:t> correspond </a:t>
            </a:r>
          </a:p>
          <a:p>
            <a:r>
              <a:rPr lang="fr-FR" sz="2800" dirty="0" smtClean="0">
                <a:latin typeface="Comic Sans MS" pitchFamily="66" charset="0"/>
                <a:sym typeface="Wingdings" pitchFamily="2" charset="2"/>
              </a:rPr>
              <a:t>au temps      nécessaire à réduire</a:t>
            </a:r>
          </a:p>
          <a:p>
            <a:r>
              <a:rPr lang="fr-FR" sz="2800" dirty="0" smtClean="0">
                <a:latin typeface="Comic Sans MS" pitchFamily="66" charset="0"/>
                <a:sym typeface="Wingdings" pitchFamily="2" charset="2"/>
              </a:rPr>
              <a:t> la population microbienne d’un</a:t>
            </a:r>
          </a:p>
          <a:p>
            <a:r>
              <a:rPr lang="fr-FR" sz="2800" dirty="0" smtClean="0">
                <a:latin typeface="Comic Sans MS" pitchFamily="66" charset="0"/>
                <a:sym typeface="Wingdings" pitchFamily="2" charset="2"/>
              </a:rPr>
              <a:t> facteur de 10.</a:t>
            </a:r>
          </a:p>
          <a:p>
            <a:endParaRPr lang="fr-FR" sz="2800" dirty="0" smtClean="0">
              <a:latin typeface="Comic Sans MS" pitchFamily="66" charset="0"/>
              <a:sym typeface="Wingdings" pitchFamily="2" charset="2"/>
            </a:endParaRPr>
          </a:p>
          <a:p>
            <a:endParaRPr lang="fr-FR" sz="2800" dirty="0" smtClean="0">
              <a:latin typeface="Comic Sans MS" pitchFamily="66" charset="0"/>
              <a:sym typeface="Wingdings" pitchFamily="2" charset="2"/>
            </a:endParaRPr>
          </a:p>
          <a:p>
            <a:endParaRPr lang="fr-FR" sz="2800" dirty="0" smtClean="0">
              <a:latin typeface="Comic Sans MS" pitchFamily="66" charset="0"/>
              <a:sym typeface="Wingdings" pitchFamily="2" charset="2"/>
            </a:endParaRPr>
          </a:p>
          <a:p>
            <a:endParaRPr lang="fr-FR" sz="28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fr-FR" sz="2800" dirty="0" smtClean="0">
                <a:latin typeface="Comic Sans MS" pitchFamily="66" charset="0"/>
              </a:rPr>
              <a:t> Exemples de D</a:t>
            </a:r>
            <a:r>
              <a:rPr lang="fr-FR" sz="2800" baseline="-25000" dirty="0" smtClean="0">
                <a:latin typeface="Comic Sans MS" pitchFamily="66" charset="0"/>
              </a:rPr>
              <a:t>121°C </a:t>
            </a:r>
            <a:r>
              <a:rPr lang="fr-FR" sz="2800" dirty="0" smtClean="0">
                <a:latin typeface="Comic Sans MS" pitchFamily="66" charset="0"/>
              </a:rPr>
              <a:t>:</a:t>
            </a:r>
          </a:p>
          <a:p>
            <a:r>
              <a:rPr lang="fr-FR" sz="2800" dirty="0" smtClean="0">
                <a:latin typeface="Comic Sans MS" pitchFamily="66" charset="0"/>
              </a:rPr>
              <a:t>Bactéries non sporulées &lt;10s</a:t>
            </a:r>
          </a:p>
          <a:p>
            <a:r>
              <a:rPr lang="fr-FR" sz="2800" dirty="0" smtClean="0">
                <a:latin typeface="Comic Sans MS" pitchFamily="66" charset="0"/>
              </a:rPr>
              <a:t>Spores de résistance moyenne:&lt;30s</a:t>
            </a:r>
          </a:p>
          <a:p>
            <a:r>
              <a:rPr lang="fr-FR" sz="2800" dirty="0" smtClean="0">
                <a:latin typeface="Comic Sans MS" pitchFamily="66" charset="0"/>
              </a:rPr>
              <a:t>Spores de résistance élevée: 30s à 1min</a:t>
            </a:r>
          </a:p>
          <a:p>
            <a:r>
              <a:rPr lang="fr-FR" sz="2800" dirty="0" smtClean="0">
                <a:latin typeface="Comic Sans MS" pitchFamily="66" charset="0"/>
              </a:rPr>
              <a:t>Spores </a:t>
            </a:r>
            <a:r>
              <a:rPr lang="fr-FR" sz="2800" dirty="0" err="1" smtClean="0">
                <a:latin typeface="Comic Sans MS" pitchFamily="66" charset="0"/>
              </a:rPr>
              <a:t>exceptionnement</a:t>
            </a:r>
            <a:r>
              <a:rPr lang="fr-FR" sz="2800" dirty="0" smtClean="0">
                <a:latin typeface="Comic Sans MS" pitchFamily="66" charset="0"/>
              </a:rPr>
              <a:t> résistantes:(1-3)min</a:t>
            </a:r>
          </a:p>
          <a:p>
            <a:r>
              <a:rPr lang="fr-FR" sz="2800" dirty="0" smtClean="0">
                <a:latin typeface="Comic Sans MS" pitchFamily="66" charset="0"/>
              </a:rPr>
              <a:t> 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8928" y="4214818"/>
            <a:ext cx="571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i="1" dirty="0" smtClean="0">
                <a:solidFill>
                  <a:srgbClr val="FFFF00"/>
                </a:solidFill>
                <a:latin typeface="Comic Sans MS" pitchFamily="66" charset="0"/>
              </a:rPr>
              <a:t>Courbe de survie à température T = c</a:t>
            </a:r>
            <a:r>
              <a:rPr lang="fr-FR" i="1" baseline="30000" dirty="0" smtClean="0">
                <a:solidFill>
                  <a:srgbClr val="FFFF00"/>
                </a:solidFill>
                <a:latin typeface="Comic Sans MS" pitchFamily="66" charset="0"/>
              </a:rPr>
              <a:t>te</a:t>
            </a:r>
            <a:r>
              <a:rPr lang="fr-FR" i="1" dirty="0" smtClean="0">
                <a:solidFill>
                  <a:srgbClr val="FFFF00"/>
                </a:solidFill>
                <a:latin typeface="Comic Sans MS" pitchFamily="66" charset="0"/>
              </a:rPr>
              <a:t> (N</a:t>
            </a:r>
            <a:r>
              <a:rPr lang="fr-FR" i="1" baseline="-25000" dirty="0" smtClean="0">
                <a:solidFill>
                  <a:srgbClr val="FFFF00"/>
                </a:solidFill>
                <a:latin typeface="Comic Sans MS" pitchFamily="66" charset="0"/>
              </a:rPr>
              <a:t>0</a:t>
            </a:r>
            <a:r>
              <a:rPr lang="fr-FR" i="1" dirty="0" smtClean="0">
                <a:solidFill>
                  <a:srgbClr val="FFFF00"/>
                </a:solidFill>
                <a:latin typeface="Comic Sans MS" pitchFamily="66" charset="0"/>
              </a:rPr>
              <a:t> = 10</a:t>
            </a:r>
            <a:r>
              <a:rPr lang="fr-FR" i="1" baseline="30000" dirty="0" smtClean="0">
                <a:solidFill>
                  <a:srgbClr val="FFFF00"/>
                </a:solidFill>
                <a:latin typeface="Comic Sans MS" pitchFamily="66" charset="0"/>
              </a:rPr>
              <a:t>6</a:t>
            </a:r>
            <a:r>
              <a:rPr lang="fr-FR" i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fr-F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14422"/>
            <a:ext cx="33994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428604"/>
            <a:ext cx="84296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1-3-TEMPÉRATURE:</a:t>
            </a:r>
          </a:p>
          <a:p>
            <a:endParaRPr lang="fr-FR" sz="2800" b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fr-FR" sz="2800" dirty="0" smtClean="0">
                <a:latin typeface="Comic Sans MS" pitchFamily="66" charset="0"/>
              </a:rPr>
              <a:t>Le temps de destruction en fct de T: 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Plus la température est élevée et plus la destruction est rapide.</a:t>
            </a:r>
          </a:p>
          <a:p>
            <a:pPr>
              <a:buFont typeface="Wingdings 2" pitchFamily="18" charset="2"/>
              <a:buNone/>
            </a:pPr>
            <a:endParaRPr lang="fr-FR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Phénomène de destruction suivant une décroissance logarithmique.</a:t>
            </a:r>
          </a:p>
          <a:p>
            <a:pPr>
              <a:buFont typeface="Wingdings 2" pitchFamily="18" charset="2"/>
              <a:buNone/>
            </a:pPr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rgbClr val="FFFF00"/>
                </a:solidFill>
                <a:latin typeface="Comic Sans MS" pitchFamily="66" charset="0"/>
              </a:rPr>
              <a:t>Valeur d’inactivation thermique :Z</a:t>
            </a:r>
          </a:p>
          <a:p>
            <a:r>
              <a:rPr lang="fr-FR" sz="2800" dirty="0" smtClean="0">
                <a:latin typeface="Comic Sans MS" pitchFamily="66" charset="0"/>
              </a:rPr>
              <a:t>Élévation de température nécessaire pour réduire la valeur du temps de réduction décimale (D</a:t>
            </a:r>
            <a:r>
              <a:rPr lang="fr-FR" sz="2800" baseline="-25000" dirty="0" smtClean="0">
                <a:latin typeface="Comic Sans MS" pitchFamily="66" charset="0"/>
              </a:rPr>
              <a:t>T</a:t>
            </a:r>
            <a:r>
              <a:rPr lang="fr-FR" sz="2800" dirty="0" smtClean="0">
                <a:latin typeface="Comic Sans MS" pitchFamily="66" charset="0"/>
              </a:rPr>
              <a:t>) d’un facteur 10.</a:t>
            </a:r>
          </a:p>
          <a:p>
            <a:r>
              <a:rPr lang="fr-FR" sz="2800" dirty="0" smtClean="0">
                <a:latin typeface="Comic Sans MS" pitchFamily="66" charset="0"/>
              </a:rPr>
              <a:t>Pour le B . </a:t>
            </a:r>
            <a:r>
              <a:rPr lang="fr-FR" sz="2800" dirty="0" err="1" smtClean="0">
                <a:latin typeface="Comic Sans MS" pitchFamily="66" charset="0"/>
              </a:rPr>
              <a:t>Stearothermophilus</a:t>
            </a:r>
            <a:r>
              <a:rPr lang="fr-FR" sz="2800" dirty="0" smtClean="0">
                <a:latin typeface="Comic Sans MS" pitchFamily="66" charset="0"/>
              </a:rPr>
              <a:t> :Z= 10°C.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500166" y="5857892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  <a:latin typeface="Comic Sans MS" pitchFamily="66" charset="0"/>
              </a:rPr>
              <a:t>DIMINUTION DU TEMPS NECESSAIRE</a:t>
            </a:r>
          </a:p>
          <a:p>
            <a:r>
              <a:rPr lang="fr-FR" sz="2000" b="1" dirty="0" smtClean="0">
                <a:solidFill>
                  <a:schemeClr val="tx2"/>
                </a:solidFill>
                <a:latin typeface="Comic Sans MS" pitchFamily="66" charset="0"/>
              </a:rPr>
              <a:t>EN FONCTION DE LA TEMPERATURE</a:t>
            </a:r>
            <a:endParaRPr lang="fr-FR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857232"/>
            <a:ext cx="8429684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Notion de valeur stérilisatrice</a:t>
            </a:r>
          </a:p>
          <a:p>
            <a:endParaRPr lang="fr-FR" sz="2800" dirty="0" smtClean="0">
              <a:latin typeface="Comic Sans MS" pitchFamily="66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Temps équivalent : F</a:t>
            </a:r>
            <a:r>
              <a:rPr lang="fr-FR" sz="2800" b="1" u="sng" baseline="-25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</a:t>
            </a:r>
          </a:p>
          <a:p>
            <a:pPr lvl="0"/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le temps de destruction thermique </a:t>
            </a:r>
            <a:r>
              <a:rPr lang="fr-FR" sz="2800" b="1" dirty="0" smtClean="0">
                <a:latin typeface="Comic Sans MS" pitchFamily="66" charset="0"/>
                <a:cs typeface="Times New Roman" pitchFamily="18" charset="0"/>
              </a:rPr>
              <a:t>F</a:t>
            </a:r>
            <a:r>
              <a:rPr lang="fr-FR" sz="2800" b="1" baseline="-25000" dirty="0" smtClean="0">
                <a:latin typeface="Comic Sans MS" pitchFamily="66" charset="0"/>
                <a:cs typeface="Times New Roman" pitchFamily="18" charset="0"/>
              </a:rPr>
              <a:t>T </a:t>
            </a:r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à la température T nécessaire pour obtenir le même effet qu’un temps défini à la température de référence</a:t>
            </a:r>
            <a:endParaRPr lang="fr-FR" sz="2800" b="1" baseline="-250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Taux de létalité : L</a:t>
            </a:r>
            <a:r>
              <a:rPr lang="fr-FR" sz="2800" b="1" u="sng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Z</a:t>
            </a:r>
            <a:r>
              <a:rPr lang="fr-FR" sz="2800" b="1" u="sng" baseline="-25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</a:t>
            </a:r>
          </a:p>
          <a:p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Rapport entre l’effet létal à la température T et l’effet létal à la température de référence.</a:t>
            </a:r>
          </a:p>
          <a:p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L’effet létal est défini comme l’inverse du temps équivalent.</a:t>
            </a:r>
          </a:p>
          <a:p>
            <a:endParaRPr lang="fr-FR" sz="2800" b="1" baseline="-250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428604"/>
            <a:ext cx="8358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Valeur stérilisatrice : F</a:t>
            </a:r>
            <a:r>
              <a:rPr lang="fr-FR" sz="2800" b="1" baseline="30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Z</a:t>
            </a:r>
            <a:r>
              <a:rPr lang="fr-FR" sz="2800" b="1" baseline="-25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</a:t>
            </a:r>
          </a:p>
          <a:p>
            <a:r>
              <a:rPr lang="fr-F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la somme des effets stérilisants sur l’ensemble du cycle de stérilisation</a:t>
            </a:r>
            <a:r>
              <a:rPr lang="fr-F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fr-FR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fr-FR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FR" sz="2000" b="1" i="1" dirty="0" smtClean="0">
                <a:cs typeface="Times New Roman" pitchFamily="18" charset="0"/>
              </a:rPr>
              <a:t>                      </a:t>
            </a:r>
          </a:p>
          <a:p>
            <a:r>
              <a:rPr lang="fr-FR" sz="2000" b="1" i="1" dirty="0" smtClean="0">
                <a:cs typeface="Times New Roman" pitchFamily="18" charset="0"/>
              </a:rPr>
              <a:t>Ou</a:t>
            </a:r>
          </a:p>
          <a:p>
            <a:endParaRPr lang="fr-FR" sz="24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14818"/>
            <a:ext cx="54434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2090738" cy="882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00100" y="2786058"/>
            <a:ext cx="2071702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cs typeface="Times New Roman" pitchFamily="18" charset="0"/>
              </a:rPr>
              <a:t>F</a:t>
            </a:r>
            <a:r>
              <a:rPr lang="fr-FR" b="1" i="1" baseline="30000" dirty="0" smtClean="0">
                <a:cs typeface="Times New Roman" pitchFamily="18" charset="0"/>
              </a:rPr>
              <a:t>Z</a:t>
            </a:r>
            <a:r>
              <a:rPr lang="fr-FR" b="1" i="1" baseline="-25000" dirty="0" smtClean="0">
                <a:cs typeface="Times New Roman" pitchFamily="18" charset="0"/>
              </a:rPr>
              <a:t>T</a:t>
            </a:r>
            <a:r>
              <a:rPr lang="fr-FR" i="1" dirty="0" smtClean="0">
                <a:cs typeface="Times New Roman" pitchFamily="18" charset="0"/>
              </a:rPr>
              <a:t> = </a:t>
            </a:r>
            <a:r>
              <a:rPr lang="fr-FR" i="1" dirty="0" smtClean="0">
                <a:cs typeface="Times New Roman" pitchFamily="18" charset="0"/>
                <a:sym typeface="Symbol"/>
              </a:rPr>
              <a:t></a:t>
            </a:r>
            <a:r>
              <a:rPr lang="fr-FR" i="1" dirty="0" smtClean="0">
                <a:cs typeface="Times New Roman" pitchFamily="18" charset="0"/>
              </a:rPr>
              <a:t> </a:t>
            </a:r>
            <a:r>
              <a:rPr lang="fr-FR" b="1" i="1" dirty="0" smtClean="0">
                <a:cs typeface="Times New Roman" pitchFamily="18" charset="0"/>
              </a:rPr>
              <a:t>L</a:t>
            </a:r>
            <a:r>
              <a:rPr lang="fr-FR" b="1" i="1" baseline="30000" dirty="0" smtClean="0">
                <a:cs typeface="Times New Roman" pitchFamily="18" charset="0"/>
              </a:rPr>
              <a:t>Z</a:t>
            </a:r>
            <a:r>
              <a:rPr lang="fr-FR" b="1" i="1" baseline="-25000" dirty="0" smtClean="0">
                <a:cs typeface="Times New Roman" pitchFamily="18" charset="0"/>
              </a:rPr>
              <a:t>T </a:t>
            </a:r>
            <a:r>
              <a:rPr lang="fr-FR" b="1" i="1" dirty="0" smtClean="0">
                <a:cs typeface="Times New Roman" pitchFamily="18" charset="0"/>
                <a:sym typeface="Symbol"/>
              </a:rPr>
              <a:t></a:t>
            </a:r>
            <a:r>
              <a:rPr lang="fr-FR" b="1" i="1" dirty="0" smtClean="0">
                <a:cs typeface="Times New Roman" pitchFamily="18" charset="0"/>
              </a:rPr>
              <a:t> </a:t>
            </a:r>
            <a:r>
              <a:rPr lang="fr-FR" b="1" i="1" dirty="0" smtClean="0">
                <a:cs typeface="Times New Roman" pitchFamily="18" charset="0"/>
                <a:sym typeface="Symbol"/>
              </a:rPr>
              <a:t></a:t>
            </a:r>
            <a:r>
              <a:rPr lang="fr-FR" b="1" i="1" dirty="0" smtClean="0">
                <a:cs typeface="Times New Roman" pitchFamily="18" charset="0"/>
              </a:rPr>
              <a:t>t</a:t>
            </a:r>
            <a:endParaRPr lang="fr-F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3000372"/>
            <a:ext cx="80724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Comic Sans MS" pitchFamily="66" charset="0"/>
              </a:rPr>
              <a:t>I- GÉNÉRALITÉS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71480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b="1" u="sng" dirty="0" smtClean="0">
              <a:latin typeface="Comic Sans MS" pitchFamily="66" charset="0"/>
            </a:endParaRPr>
          </a:p>
          <a:p>
            <a:r>
              <a:rPr lang="fr-FR" sz="3200" b="1" u="sng" dirty="0" smtClean="0">
                <a:solidFill>
                  <a:srgbClr val="00B0F0"/>
                </a:solidFill>
                <a:latin typeface="Comic Sans MS" pitchFamily="66" charset="0"/>
              </a:rPr>
              <a:t>1-4- Nature du milieu:</a:t>
            </a:r>
          </a:p>
          <a:p>
            <a:endParaRPr lang="fr-FR" sz="3200" b="1" u="sng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Humidité:</a:t>
            </a:r>
          </a:p>
          <a:p>
            <a:r>
              <a:rPr lang="fr-FR" sz="3200" dirty="0" smtClean="0">
                <a:latin typeface="Comic Sans MS" pitchFamily="66" charset="0"/>
              </a:rPr>
              <a:t>Destruction en milieu humide &gt; milieu sec.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pH:</a:t>
            </a:r>
          </a:p>
          <a:p>
            <a:r>
              <a:rPr lang="fr-FR" sz="3200" dirty="0" smtClean="0">
                <a:latin typeface="Comic Sans MS" pitchFamily="66" charset="0"/>
              </a:rPr>
              <a:t>Destruction facile en milieu alcalin ou acide.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Présence de substances bactéricides</a:t>
            </a:r>
            <a:r>
              <a:rPr lang="fr-FR" sz="3200" dirty="0" smtClean="0">
                <a:latin typeface="Comic Sans MS" pitchFamily="66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latin typeface="Comic Sans MS" pitchFamily="66" charset="0"/>
              </a:rPr>
              <a:t> Ex: nitrile,</a:t>
            </a:r>
            <a:r>
              <a:rPr lang="fr-FR" sz="3200" dirty="0" smtClean="0"/>
              <a:t> </a:t>
            </a:r>
            <a:r>
              <a:rPr lang="fr-FR" sz="3200" dirty="0" smtClean="0">
                <a:latin typeface="Comic Sans MS" pitchFamily="66" charset="0"/>
              </a:rPr>
              <a:t>le carbonate acide de sodium et le salicylate de sodium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928670"/>
            <a:ext cx="81439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Comic Sans MS" pitchFamily="66" charset="0"/>
              </a:rPr>
              <a:t>2- PROCÉDÉ DE STÉRILISATION PAR LA CHALEUR SÈCHE:</a:t>
            </a:r>
          </a:p>
          <a:p>
            <a:endParaRPr lang="fr-FR" sz="2800" u="sng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rgbClr val="00B0F0"/>
                </a:solidFill>
                <a:latin typeface="Comic Sans MS" pitchFamily="66" charset="0"/>
              </a:rPr>
              <a:t>APPAREILLAGE: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Fours</a:t>
            </a:r>
            <a:r>
              <a:rPr lang="fr-FR" sz="2800" dirty="0" smtClean="0">
                <a:latin typeface="Comic Sans MS" pitchFamily="66" charset="0"/>
              </a:rPr>
              <a:t> ou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étuve</a:t>
            </a:r>
            <a:r>
              <a:rPr lang="fr-FR" sz="2800" dirty="0" smtClean="0">
                <a:latin typeface="Comic Sans MS" pitchFamily="66" charset="0"/>
              </a:rPr>
              <a:t> à air chaud type Poupinel ou pasteur</a:t>
            </a:r>
          </a:p>
          <a:p>
            <a:r>
              <a:rPr lang="fr-FR" sz="2800" dirty="0" smtClean="0">
                <a:latin typeface="Comic Sans MS" pitchFamily="66" charset="0"/>
              </a:rPr>
              <a:t>Muni d’un ventilateur pour homogénéiser la T°.</a:t>
            </a:r>
          </a:p>
          <a:p>
            <a:r>
              <a:rPr lang="fr-FR" sz="2800" dirty="0" smtClean="0">
                <a:latin typeface="Comic Sans MS" pitchFamily="66" charset="0"/>
              </a:rPr>
              <a:t>Généralement on stérilise à:</a:t>
            </a:r>
          </a:p>
          <a:p>
            <a:r>
              <a:rPr lang="fr-FR" sz="2800" dirty="0" smtClean="0">
                <a:latin typeface="Comic Sans MS" pitchFamily="66" charset="0"/>
              </a:rPr>
              <a:t>     180°C minimum 30’</a:t>
            </a:r>
          </a:p>
          <a:p>
            <a:r>
              <a:rPr lang="fr-FR" sz="2800" dirty="0" smtClean="0">
                <a:latin typeface="Comic Sans MS" pitchFamily="66" charset="0"/>
              </a:rPr>
              <a:t>Ou 170°C minimum 1h</a:t>
            </a:r>
          </a:p>
          <a:p>
            <a:r>
              <a:rPr lang="fr-FR" sz="2800" dirty="0" smtClean="0">
                <a:latin typeface="Comic Sans MS" pitchFamily="66" charset="0"/>
              </a:rPr>
              <a:t>Ou 160°C minimum 2h</a:t>
            </a:r>
          </a:p>
          <a:p>
            <a:r>
              <a:rPr lang="fr-FR" sz="2800" dirty="0" smtClean="0">
                <a:latin typeface="Comic Sans MS" pitchFamily="66" charset="0"/>
              </a:rPr>
              <a:t>Ou 140°C minimum 4h</a:t>
            </a:r>
          </a:p>
          <a:p>
            <a:endParaRPr lang="fr-FR" sz="2800" dirty="0" smtClean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14818"/>
            <a:ext cx="2405066" cy="212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857232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B0F0"/>
                </a:solidFill>
                <a:latin typeface="Comic Sans MS" pitchFamily="66" charset="0"/>
              </a:rPr>
              <a:t>UTILISATION : </a:t>
            </a:r>
          </a:p>
          <a:p>
            <a:pPr>
              <a:buFont typeface="Wingdings" pitchFamily="2" charset="2"/>
              <a:buChar char="v"/>
            </a:pPr>
            <a:endParaRPr lang="fr-FR" sz="28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Objets métalliques ou en verre (récipients, petits matériels...).</a:t>
            </a:r>
          </a:p>
          <a:p>
            <a:pPr>
              <a:buFont typeface="Wingdings" pitchFamily="2" charset="2"/>
              <a:buChar char="§"/>
            </a:pPr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Peut également être utilisée pour les huiles.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À 220°C :dépyrogénisation des contenants en verre.</a:t>
            </a:r>
            <a:endParaRPr lang="fr-FR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14356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AVANTAGES</a:t>
            </a:r>
          </a:p>
          <a:p>
            <a:endParaRPr lang="fr-FR" sz="2800" b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 Procédé très simple, peu coûteux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 Efficace si contrôlé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 Permet la libération paramétrique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 Seul procédé dépyrogénant</a:t>
            </a:r>
            <a:endParaRPr lang="fr-FR" sz="2800" b="1" u="sng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572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INCONVÉNIENTS:</a:t>
            </a:r>
          </a:p>
          <a:p>
            <a:endParaRPr lang="fr-FR" sz="2800" b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Cycle long.</a:t>
            </a:r>
          </a:p>
          <a:p>
            <a:pPr>
              <a:buFont typeface="Wingdings" pitchFamily="2" charset="2"/>
              <a:buChar char="ü"/>
            </a:pPr>
            <a:endParaRPr lang="fr-FR" sz="2800" b="1" u="sng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Mauvaise conductivité thermique de l'air: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de ne pas trop remplir l'enceinte, 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d'avoir une ventilation,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de filtrer l'air qui entre dans l'enceinte.</a:t>
            </a:r>
          </a:p>
          <a:p>
            <a:pPr lvl="1">
              <a:buFont typeface="Courier New" pitchFamily="49" charset="0"/>
              <a:buChar char="o"/>
            </a:pPr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Inactif sur les ATNC  =&gt;  proscrit à l’h</a:t>
            </a:r>
            <a:r>
              <a:rPr lang="fr-FR" dirty="0" smtClean="0">
                <a:latin typeface="Comic Sans MS" pitchFamily="66" charset="0"/>
              </a:rPr>
              <a:t>Ô</a:t>
            </a:r>
            <a:r>
              <a:rPr lang="fr-FR" sz="2800" dirty="0" smtClean="0">
                <a:latin typeface="Comic Sans MS" pitchFamily="66" charset="0"/>
              </a:rPr>
              <a:t>pital.</a:t>
            </a: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ATNC </a:t>
            </a:r>
            <a:r>
              <a:rPr lang="fr-FR" sz="2800" dirty="0" smtClean="0">
                <a:latin typeface="Comic Sans MS" pitchFamily="66" charset="0"/>
              </a:rPr>
              <a:t>: agents transmissibles non conventionnels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endParaRPr lang="fr-FR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14356"/>
            <a:ext cx="8286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Comic Sans MS" pitchFamily="66" charset="0"/>
              </a:rPr>
              <a:t>3- STÉRILISATION PAR CHALEUR HUMIDE SOUS PRESSION: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700092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chemeClr val="accent1"/>
                </a:solidFill>
                <a:latin typeface="Comic Sans MS" pitchFamily="66" charset="0"/>
              </a:rPr>
              <a:t>3- STÉRILISATION PAR CHALEUR HUMIDE SOUS PRESSION:</a:t>
            </a:r>
          </a:p>
          <a:p>
            <a:pPr>
              <a:buFont typeface="Wingdings" pitchFamily="2" charset="2"/>
              <a:buChar char="v"/>
            </a:pPr>
            <a:endParaRPr lang="fr-FR" sz="28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rgbClr val="00B0F0"/>
                </a:solidFill>
                <a:latin typeface="Comic Sans MS" pitchFamily="66" charset="0"/>
              </a:rPr>
              <a:t>APPAREILLAGE:</a:t>
            </a:r>
          </a:p>
          <a:p>
            <a:pPr lvl="0"/>
            <a:r>
              <a:rPr lang="fr-FR" sz="2400" b="1" i="1" u="sng" dirty="0" smtClean="0">
                <a:solidFill>
                  <a:srgbClr val="FF0000"/>
                </a:solidFill>
                <a:latin typeface="Comic Sans MS" pitchFamily="66" charset="0"/>
              </a:rPr>
              <a:t>L’autoclave :</a:t>
            </a:r>
            <a:endParaRPr lang="fr-F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</a:rPr>
              <a:t> Enceinte cylindrique de cuivre ou d’acier inoxydable.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</a:rPr>
              <a:t> Un couvercle massif fixé par des boulons.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</a:rPr>
              <a:t> Un joint en caoutchouc épais assurant l’étanchéité.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</a:rPr>
              <a:t> Le couvercle comporte:</a:t>
            </a:r>
          </a:p>
          <a:p>
            <a:pPr lvl="1"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 une soupape de sûreté</a:t>
            </a:r>
          </a:p>
          <a:p>
            <a:pPr lvl="1"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 un robinet d’évacuation de l’air ou de la vapeur </a:t>
            </a:r>
          </a:p>
          <a:p>
            <a:pPr lvl="1"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 un manomètre.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</a:rPr>
              <a:t> panier métallique à l'intérieur.</a:t>
            </a:r>
          </a:p>
          <a:p>
            <a:endParaRPr lang="fr-FR" sz="2400" dirty="0" smtClean="0">
              <a:latin typeface="Comic Sans MS" pitchFamily="66" charset="0"/>
            </a:endParaRPr>
          </a:p>
          <a:p>
            <a:endParaRPr lang="fr-FR" sz="2400" dirty="0">
              <a:latin typeface="Comic Sans MS" pitchFamily="66" charset="0"/>
            </a:endParaRPr>
          </a:p>
        </p:txBody>
      </p:sp>
      <p:pic>
        <p:nvPicPr>
          <p:cNvPr id="3" name="Picture 4" descr="Autoclave"/>
          <p:cNvPicPr>
            <a:picLocks noChangeAspect="1" noChangeArrowheads="1"/>
          </p:cNvPicPr>
          <p:nvPr/>
        </p:nvPicPr>
        <p:blipFill>
          <a:blip r:embed="rId2"/>
          <a:srcRect l="28375" t="28271" b="5655"/>
          <a:stretch>
            <a:fillRect/>
          </a:stretch>
        </p:blipFill>
        <p:spPr bwMode="auto">
          <a:xfrm>
            <a:off x="6643702" y="1000108"/>
            <a:ext cx="22632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928662" y="585789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Comic Sans MS" pitchFamily="66" charset="0"/>
              </a:rPr>
              <a:t>Représentation schématique d’un autoclave</a:t>
            </a:r>
            <a:endParaRPr lang="fr-F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Nouveau dossier\autoclav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429000" cy="28384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8596" y="42860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0000"/>
                </a:solidFill>
                <a:latin typeface="Comic Sans MS" pitchFamily="66" charset="0"/>
              </a:rPr>
              <a:t>Autoclaves industriels</a:t>
            </a:r>
            <a:endParaRPr lang="fr-FR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3714776" cy="258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000504"/>
            <a:ext cx="3643338" cy="27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rgbClr val="00B0F0"/>
                </a:solidFill>
                <a:latin typeface="Comic Sans MS" pitchFamily="66" charset="0"/>
              </a:rPr>
              <a:t>LES DIFFÉRENTES PHASES D’UN CYCLE DE STÉRILISATION </a:t>
            </a:r>
            <a:r>
              <a:rPr lang="fr-FR" sz="2800" dirty="0" smtClean="0">
                <a:solidFill>
                  <a:srgbClr val="00B0F0"/>
                </a:solidFill>
                <a:latin typeface="Comic Sans MS" pitchFamily="66" charset="0"/>
              </a:rPr>
              <a:t> :</a:t>
            </a:r>
          </a:p>
          <a:p>
            <a:pPr>
              <a:buFont typeface="Wingdings" pitchFamily="2" charset="2"/>
              <a:buChar char="v"/>
            </a:pPr>
            <a:endParaRPr lang="fr-FR" sz="2800" dirty="0" smtClean="0">
              <a:latin typeface="Comic Sans MS" pitchFamily="66" charset="0"/>
            </a:endParaRPr>
          </a:p>
          <a:p>
            <a:pPr lvl="0"/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1) purge de l’air</a:t>
            </a:r>
            <a:r>
              <a:rPr lang="fr-FR" sz="2800" dirty="0" smtClean="0">
                <a:latin typeface="Comic Sans MS" pitchFamily="66" charset="0"/>
              </a:rPr>
              <a:t> :bon diffusion de la vapeur</a:t>
            </a:r>
          </a:p>
          <a:p>
            <a:pPr lvl="0"/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2) chauffage de la charge </a:t>
            </a:r>
            <a:r>
              <a:rPr lang="fr-FR" sz="2800" dirty="0" smtClean="0"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0       </a:t>
            </a:r>
            <a:r>
              <a:rPr lang="fr-FR" sz="2800" dirty="0" err="1" smtClean="0">
                <a:latin typeface="Comic Sans MS" pitchFamily="66" charset="0"/>
              </a:rPr>
              <a:t>atm</a:t>
            </a:r>
            <a:r>
              <a:rPr lang="fr-FR" sz="2800" dirty="0" smtClean="0">
                <a:latin typeface="Comic Sans MS" pitchFamily="66" charset="0"/>
              </a:rPr>
              <a:t>    +100°C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0.5    </a:t>
            </a:r>
            <a:r>
              <a:rPr lang="fr-FR" sz="2800" dirty="0" err="1" smtClean="0">
                <a:latin typeface="Comic Sans MS" pitchFamily="66" charset="0"/>
              </a:rPr>
              <a:t>atm</a:t>
            </a:r>
            <a:r>
              <a:rPr lang="fr-FR" sz="2800" dirty="0" smtClean="0">
                <a:latin typeface="Comic Sans MS" pitchFamily="66" charset="0"/>
              </a:rPr>
              <a:t>    +110°C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1       </a:t>
            </a:r>
            <a:r>
              <a:rPr lang="fr-FR" sz="2800" dirty="0" err="1" smtClean="0">
                <a:latin typeface="Comic Sans MS" pitchFamily="66" charset="0"/>
              </a:rPr>
              <a:t>atm</a:t>
            </a:r>
            <a:r>
              <a:rPr lang="fr-FR" sz="2800" dirty="0" smtClean="0">
                <a:latin typeface="Comic Sans MS" pitchFamily="66" charset="0"/>
              </a:rPr>
              <a:t>    +121°C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2       </a:t>
            </a:r>
            <a:r>
              <a:rPr lang="fr-FR" sz="2800" dirty="0" err="1" smtClean="0">
                <a:latin typeface="Comic Sans MS" pitchFamily="66" charset="0"/>
              </a:rPr>
              <a:t>atm</a:t>
            </a:r>
            <a:r>
              <a:rPr lang="fr-FR" sz="2800" dirty="0" smtClean="0">
                <a:latin typeface="Comic Sans MS" pitchFamily="66" charset="0"/>
              </a:rPr>
              <a:t>    +134°C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>
              <a:latin typeface="Comic Sans MS" pitchFamily="66" charset="0"/>
            </a:endParaRPr>
          </a:p>
          <a:p>
            <a:endParaRPr lang="fr-FR" sz="2800" dirty="0" smtClean="0">
              <a:latin typeface="Comic Sans MS" pitchFamily="66" charset="0"/>
            </a:endParaRPr>
          </a:p>
          <a:p>
            <a:pPr lvl="0"/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3) Stérilisation</a:t>
            </a:r>
            <a:r>
              <a:rPr lang="fr-FR" sz="2800" dirty="0" smtClean="0">
                <a:latin typeface="Comic Sans MS" pitchFamily="66" charset="0"/>
              </a:rPr>
              <a:t> </a:t>
            </a:r>
          </a:p>
          <a:p>
            <a:pPr lvl="0"/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4)Refroidissement </a:t>
            </a:r>
          </a:p>
          <a:p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5) Séchage</a:t>
            </a:r>
            <a:r>
              <a:rPr lang="fr-FR" sz="2800" dirty="0" smtClean="0">
                <a:latin typeface="Comic Sans MS" pitchFamily="66" charset="0"/>
              </a:rPr>
              <a:t>:</a:t>
            </a:r>
            <a:r>
              <a:rPr lang="fr-FR" sz="2800" b="1" dirty="0" smtClean="0"/>
              <a:t> </a:t>
            </a:r>
            <a:r>
              <a:rPr lang="fr-FR" sz="2800" dirty="0" smtClean="0">
                <a:latin typeface="Comic Sans MS" pitchFamily="66" charset="0"/>
              </a:rPr>
              <a:t>réalisé par abaissement de la pression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Picture 3" descr="cycle textil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3135" y="2214554"/>
            <a:ext cx="4550865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357166"/>
            <a:ext cx="8501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1-DÉFINITIONS</a:t>
            </a: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Stérilisation:</a:t>
            </a:r>
          </a:p>
          <a:p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La mise en œuvre d’un ensemble de méthodes et de moyens visant à tuer ou éliminer tous les micro-organismes qui souillent un objet ou un produit de façon durable.</a:t>
            </a:r>
          </a:p>
          <a:p>
            <a:endParaRPr lang="fr-FR" sz="28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 Stérilité:</a:t>
            </a:r>
          </a:p>
          <a:p>
            <a:r>
              <a:rPr lang="fr-FR" sz="2800" dirty="0" smtClean="0">
                <a:latin typeface="Comic Sans MS" pitchFamily="66" charset="0"/>
                <a:cs typeface="Times New Roman" pitchFamily="18" charset="0"/>
              </a:rPr>
              <a:t>absence de micro-organismes viables.</a:t>
            </a:r>
          </a:p>
          <a:p>
            <a:endParaRPr lang="fr-FR" sz="28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Produit stérile:</a:t>
            </a:r>
          </a:p>
          <a:p>
            <a:r>
              <a:rPr lang="fr-FR" sz="2800" dirty="0" smtClean="0">
                <a:latin typeface="Comic Sans MS" pitchFamily="66" charset="0"/>
              </a:rPr>
              <a:t>la probabilité théorique est égale ou &lt; à 10</a:t>
            </a:r>
            <a:r>
              <a:rPr lang="fr-FR" sz="2800" baseline="30000" dirty="0" smtClean="0">
                <a:latin typeface="Comic Sans MS" pitchFamily="66" charset="0"/>
              </a:rPr>
              <a:t>-6</a:t>
            </a:r>
            <a:r>
              <a:rPr lang="fr-FR" sz="2800" dirty="0" smtClean="0">
                <a:latin typeface="Comic Sans MS" pitchFamily="66" charset="0"/>
              </a:rPr>
              <a:t> qu’un micro-organisme viable soit présent dans ce produit.</a:t>
            </a:r>
            <a:endParaRPr lang="fr-FR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714356"/>
            <a:ext cx="80724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fr-FR" sz="2800" u="sng" dirty="0" smtClean="0">
                <a:solidFill>
                  <a:srgbClr val="00B0F0"/>
                </a:solidFill>
                <a:latin typeface="Comic Sans MS" pitchFamily="66" charset="0"/>
              </a:rPr>
              <a:t> CONDITIONS DE RÉFÉRENCE:</a:t>
            </a:r>
          </a:p>
          <a:p>
            <a:pPr lvl="0">
              <a:buFont typeface="Wingdings" pitchFamily="2" charset="2"/>
              <a:buChar char="v"/>
            </a:pPr>
            <a:endParaRPr lang="fr-FR" sz="28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Médicaments stériles: 15’ à 121°C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Matériels: 10’ à 134°C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Risque d’ATNC (hôpital) :18’ à 134°C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285728"/>
            <a:ext cx="8858280" cy="633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rgbClr val="00B0F0"/>
                </a:solidFill>
                <a:latin typeface="Comic Sans MS" pitchFamily="66" charset="0"/>
              </a:rPr>
              <a:t> CONTRÔLES EN COURS DE LA STÉRILISATION: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</a:t>
            </a:r>
            <a:r>
              <a:rPr lang="fr-FR" sz="28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Contrôles avant la stérilisation</a:t>
            </a: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Vérifier le fonctionnement correct de l’appareil, l’alimentation en eau.</a:t>
            </a: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 Un test d’étanchéité au vide (test de fuite).</a:t>
            </a: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Test de pénétration de la chaleur dans la charge (test Bowie-Dick.)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2. </a:t>
            </a:r>
            <a:r>
              <a:rPr lang="fr-FR" sz="28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Contrôles pendant la stérilisation</a:t>
            </a: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Vérification des manomètres, des thermomètres, du déroulement conforme des phases du cycle (absence d’alarmes).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786190"/>
            <a:ext cx="1444113" cy="127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357166"/>
            <a:ext cx="8501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>
              <a:latin typeface="Comic Sans MS" pitchFamily="66" charset="0"/>
            </a:endParaRPr>
          </a:p>
          <a:p>
            <a:r>
              <a:rPr lang="fr-FR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3.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Contrôles après stérilisation:</a:t>
            </a:r>
          </a:p>
          <a:p>
            <a:endParaRPr lang="fr-FR" sz="2800" b="1" u="sng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Lecture du diagramme d’enregistrement  pression/température/temps</a:t>
            </a:r>
          </a:p>
          <a:p>
            <a:pPr>
              <a:buBlip>
                <a:blip r:embed="rId2"/>
              </a:buBlip>
            </a:pPr>
            <a:endParaRPr lang="fr-FR" sz="28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Témoins physico-chimiques:</a:t>
            </a:r>
          </a:p>
          <a:p>
            <a:r>
              <a:rPr lang="fr-FR" sz="2800" dirty="0" smtClean="0">
                <a:latin typeface="Comic Sans MS" pitchFamily="66" charset="0"/>
              </a:rPr>
              <a:t> Virage des indicateurs de passage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fr-FR" sz="2800" dirty="0" smtClean="0">
                <a:latin typeface="Comic Sans MS" pitchFamily="66" charset="0"/>
              </a:rPr>
              <a:t>Indicateurs biologiques: spores </a:t>
            </a:r>
            <a:r>
              <a:rPr lang="fr-FR" sz="2800" i="1" dirty="0" err="1" smtClean="0">
                <a:latin typeface="Comic Sans MS" pitchFamily="66" charset="0"/>
              </a:rPr>
              <a:t>Bacillus</a:t>
            </a:r>
            <a:r>
              <a:rPr lang="fr-FR" sz="2800" i="1" dirty="0" smtClean="0">
                <a:latin typeface="Comic Sans MS" pitchFamily="66" charset="0"/>
              </a:rPr>
              <a:t> </a:t>
            </a:r>
            <a:r>
              <a:rPr lang="fr-FR" sz="2800" i="1" dirty="0" err="1" smtClean="0">
                <a:latin typeface="Comic Sans MS" pitchFamily="66" charset="0"/>
              </a:rPr>
              <a:t>steatothermophilus</a:t>
            </a:r>
            <a:endParaRPr lang="fr-FR" sz="2800" dirty="0" smtClean="0">
              <a:latin typeface="Comic Sans MS" pitchFamily="66" charset="0"/>
            </a:endParaRPr>
          </a:p>
          <a:p>
            <a:endParaRPr lang="fr-FR" sz="2800" dirty="0" smtClean="0">
              <a:latin typeface="Comic Sans MS" pitchFamily="66" charset="0"/>
            </a:endParaRPr>
          </a:p>
          <a:p>
            <a:endParaRPr lang="fr-FR" sz="28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3116"/>
            <a:ext cx="2609848" cy="117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715140" y="321468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fr-FR" dirty="0" smtClean="0">
                <a:solidFill>
                  <a:srgbClr val="FFFF00"/>
                </a:solidFill>
                <a:latin typeface="Comic Sans MS" pitchFamily="66" charset="0"/>
              </a:rPr>
              <a:t>Ruban adhésif</a:t>
            </a:r>
            <a:endParaRPr lang="fr-FR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85794"/>
            <a:ext cx="85011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AVANTAGES: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Procédé le plus fiable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Efficacité la meilleure, même vis-à-vis des ATNC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Paramètres réduits et maîtrisables : ( T°, P, t)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libération paramétrique de la charge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Utilisation d ’un produit non toxique : l ’eau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Procédé le plus rapide : libération possible de la</a:t>
            </a:r>
          </a:p>
          <a:p>
            <a:r>
              <a:rPr lang="fr-FR" sz="2800" dirty="0" smtClean="0">
                <a:latin typeface="Comic Sans MS" pitchFamily="66" charset="0"/>
              </a:rPr>
              <a:t>charge en moins d ’une heure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Procédé peu coûteux par rapport aux autres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85794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 INCONVENIENTS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Limitée aux objets thermorésistants et hydrorésistants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Utilise un appareil sous pression</a:t>
            </a:r>
          </a:p>
          <a:p>
            <a:pPr lvl="2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Nécessite une maintenance rigoureuse</a:t>
            </a:r>
          </a:p>
          <a:p>
            <a:pPr lvl="2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Nécessite un « permis de conduire »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Consommation d ’eau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Installation coûteuse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357298"/>
            <a:ext cx="85011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omic Sans MS" pitchFamily="66" charset="0"/>
              </a:rPr>
              <a:t>III- STÉRILISATION PAR LES GAZ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Oxyde d’éthylène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Formaldéhyde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Acide péracétique</a:t>
            </a:r>
          </a:p>
          <a:p>
            <a:pPr lvl="0"/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357166"/>
            <a:ext cx="85725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STERILISATION PAR L’OXYDE D’ETHYLENE:</a:t>
            </a:r>
          </a:p>
          <a:p>
            <a:endParaRPr lang="fr-FR" sz="2400" dirty="0" smtClean="0">
              <a:latin typeface="Comic Sans MS" pitchFamily="66" charset="0"/>
            </a:endParaRPr>
          </a:p>
          <a:p>
            <a:r>
              <a:rPr lang="fr-FR" sz="2400" b="1" u="sng" dirty="0" smtClean="0">
                <a:solidFill>
                  <a:srgbClr val="00B0F0"/>
                </a:solidFill>
                <a:latin typeface="Comic Sans MS" pitchFamily="66" charset="0"/>
              </a:rPr>
              <a:t>1- FORMULE CHIMIQUE </a:t>
            </a:r>
            <a:r>
              <a:rPr lang="fr-FR" sz="2400" b="1" dirty="0" smtClean="0">
                <a:solidFill>
                  <a:srgbClr val="00B0F0"/>
                </a:solidFill>
                <a:latin typeface="Comic Sans MS" pitchFamily="66" charset="0"/>
              </a:rPr>
              <a:t>:   </a:t>
            </a:r>
            <a:r>
              <a:rPr lang="fr-FR" sz="2400" b="1" dirty="0" smtClean="0">
                <a:latin typeface="Comic Sans MS" pitchFamily="66" charset="0"/>
              </a:rPr>
              <a:t>OXYRANNE</a:t>
            </a:r>
          </a:p>
          <a:p>
            <a:pPr>
              <a:buFont typeface="Wingdings" pitchFamily="2" charset="2"/>
              <a:buChar char="q"/>
            </a:pPr>
            <a:endParaRPr lang="fr-FR" sz="2400" b="1" dirty="0" smtClean="0">
              <a:latin typeface="Comic Sans MS" pitchFamily="66" charset="0"/>
            </a:endParaRPr>
          </a:p>
          <a:p>
            <a:endParaRPr lang="fr-FR" sz="2400" b="1" dirty="0" smtClean="0">
              <a:latin typeface="Comic Sans MS" pitchFamily="66" charset="0"/>
            </a:endParaRPr>
          </a:p>
          <a:p>
            <a:pPr lvl="1"/>
            <a:endParaRPr lang="fr-FR" sz="2400" dirty="0" smtClean="0">
              <a:latin typeface="Comic Sans MS" pitchFamily="66" charset="0"/>
            </a:endParaRPr>
          </a:p>
          <a:p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2- </a:t>
            </a:r>
            <a:r>
              <a:rPr lang="fr-FR" sz="2400" b="1" u="sng" dirty="0" smtClean="0">
                <a:solidFill>
                  <a:srgbClr val="00B0F0"/>
                </a:solidFill>
                <a:latin typeface="Comic Sans MS" pitchFamily="66" charset="0"/>
              </a:rPr>
              <a:t>PROPRIÉTÉS:  </a:t>
            </a:r>
          </a:p>
          <a:p>
            <a:r>
              <a:rPr lang="fr-FR" sz="2400" b="1" u="sng" dirty="0" smtClean="0">
                <a:solidFill>
                  <a:srgbClr val="00B0F0"/>
                </a:solidFill>
                <a:latin typeface="Comic Sans MS" pitchFamily="66" charset="0"/>
              </a:rPr>
              <a:t>                </a:t>
            </a:r>
            <a:endParaRPr lang="fr-FR" sz="24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Propriétés physiques 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Gaz incolore, d’odeur éthérée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Très diffusible,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d= 1.52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Dans l’air : instable, inflammable, explosif</a:t>
            </a:r>
          </a:p>
          <a:p>
            <a:pPr lvl="0">
              <a:buFont typeface="Symbol" pitchFamily="18" charset="2"/>
              <a:buChar char="Þ"/>
            </a:pPr>
            <a:r>
              <a:rPr lang="fr-FR" sz="2400" dirty="0" smtClean="0">
                <a:latin typeface="Comic Sans MS" pitchFamily="66" charset="0"/>
              </a:rPr>
              <a:t>Stabilisation par des gaz inertes diluants:</a:t>
            </a:r>
          </a:p>
          <a:p>
            <a:pPr lvl="0"/>
            <a:r>
              <a:rPr lang="fr-FR" sz="2400" dirty="0" smtClean="0">
                <a:latin typeface="Comic Sans MS" pitchFamily="66" charset="0"/>
              </a:rPr>
              <a:t>le carboxyde : 10% d’OE et 90% CO2,</a:t>
            </a:r>
          </a:p>
          <a:p>
            <a:pPr lvl="0"/>
            <a:r>
              <a:rPr lang="fr-FR" sz="2400" dirty="0" smtClean="0">
                <a:latin typeface="Comic Sans MS" pitchFamily="66" charset="0"/>
              </a:rPr>
              <a:t>le cryoxyde : 12% d’OE et 88% de fréon.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071934" y="1857364"/>
            <a:ext cx="11906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82153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Propriétés chimiques :</a:t>
            </a:r>
          </a:p>
          <a:p>
            <a:endParaRPr lang="fr-FR" sz="2400" b="1" u="sng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Avec l’eau                 glycols</a:t>
            </a:r>
            <a:endParaRPr lang="fr-FR" sz="2400" b="1" dirty="0" smtClean="0">
              <a:latin typeface="Comic Sans MS" pitchFamily="66" charset="0"/>
            </a:endParaRPr>
          </a:p>
          <a:p>
            <a:endParaRPr lang="fr-FR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Avec HCL                chloro 2 éthanol</a:t>
            </a:r>
            <a:endParaRPr lang="fr-FR" sz="2400" b="1" dirty="0" smtClean="0">
              <a:latin typeface="Comic Sans MS" pitchFamily="66" charset="0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                                     </a:t>
            </a:r>
            <a:endParaRPr lang="fr-FR" sz="2400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Bonne diffusibilité            </a:t>
            </a:r>
            <a:r>
              <a:rPr lang="fr-FR" sz="2400" b="1" dirty="0" smtClean="0">
                <a:latin typeface="Comic Sans MS" pitchFamily="66" charset="0"/>
              </a:rPr>
              <a:t>Bonne </a:t>
            </a:r>
            <a:r>
              <a:rPr lang="fr-FR" sz="2400" dirty="0" smtClean="0">
                <a:latin typeface="Comic Sans MS" pitchFamily="66" charset="0"/>
              </a:rPr>
              <a:t>action bactéricide</a:t>
            </a:r>
          </a:p>
          <a:p>
            <a:r>
              <a:rPr lang="fr-FR" sz="2400" b="1" dirty="0" smtClean="0">
                <a:latin typeface="Comic Sans MS" pitchFamily="66" charset="0"/>
              </a:rPr>
              <a:t>                             Problème</a:t>
            </a:r>
            <a:r>
              <a:rPr lang="fr-FR" sz="2400" dirty="0" smtClean="0">
                <a:latin typeface="Comic Sans MS" pitchFamily="66" charset="0"/>
              </a:rPr>
              <a:t> de désorption</a:t>
            </a:r>
          </a:p>
          <a:p>
            <a:pPr lvl="2"/>
            <a:endParaRPr lang="fr-FR" sz="2400" b="1" u="sng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Propriétés toxiques:</a:t>
            </a:r>
          </a:p>
          <a:p>
            <a:pPr lvl="2"/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Etat liquide : irritation, brûlures (peau, yeux)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Dans l ’atmosphère : nausées, vomissements, OAP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Mutagène et cancérigène.</a:t>
            </a:r>
          </a:p>
          <a:p>
            <a:endParaRPr lang="fr-FR" sz="2400" dirty="0" smtClean="0">
              <a:latin typeface="Comic Sans MS" pitchFamily="66" charset="0"/>
            </a:endParaRPr>
          </a:p>
          <a:p>
            <a:endParaRPr lang="fr-FR" sz="2400" dirty="0">
              <a:latin typeface="Comic Sans MS" pitchFamily="66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000232" y="150017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1928794" y="221455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fermante 6"/>
          <p:cNvSpPr/>
          <p:nvPr/>
        </p:nvSpPr>
        <p:spPr>
          <a:xfrm>
            <a:off x="5500694" y="1285860"/>
            <a:ext cx="214314" cy="1000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929322" y="1285860"/>
            <a:ext cx="250033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plus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 TOXIQUES</a:t>
            </a:r>
          </a:p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plus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PERSISTANTS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Accolade ouvrante 8"/>
          <p:cNvSpPr/>
          <p:nvPr/>
        </p:nvSpPr>
        <p:spPr>
          <a:xfrm>
            <a:off x="3500430" y="2786058"/>
            <a:ext cx="214314" cy="642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143932" cy="515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Propriétés stérilisantes :</a:t>
            </a:r>
          </a:p>
          <a:p>
            <a:endParaRPr lang="fr-FR" sz="2800" b="1" u="sng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Alkylation des protéines</a:t>
            </a:r>
          </a:p>
          <a:p>
            <a:pPr>
              <a:lnSpc>
                <a:spcPct val="90000"/>
              </a:lnSpc>
            </a:pPr>
            <a:endParaRPr lang="fr-FR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Arial" charset="0"/>
              </a:rPr>
              <a:t>        - COOH				     - COO-CH-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OH</a:t>
            </a:r>
            <a:br>
              <a:rPr lang="fr-FR" sz="2400" dirty="0" smtClean="0">
                <a:latin typeface="Arial" charset="0"/>
              </a:rPr>
            </a:br>
            <a:r>
              <a:rPr lang="fr-FR" sz="2400" dirty="0" smtClean="0">
                <a:latin typeface="Arial" charset="0"/>
              </a:rPr>
              <a:t>P     - NH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      +  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-CH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 		P   - NH-CH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-CH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OH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400" dirty="0" smtClean="0">
                <a:latin typeface="Arial" charset="0"/>
              </a:rPr>
              <a:t>  -CHOH	           O		     - 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-O-CH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-CH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OH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400" dirty="0" smtClean="0">
                <a:latin typeface="Arial" charset="0"/>
              </a:rPr>
              <a:t>  -SH				     - S-CH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-CH</a:t>
            </a:r>
            <a:r>
              <a:rPr lang="fr-FR" sz="2400" baseline="-25000" dirty="0" smtClean="0">
                <a:latin typeface="Arial" charset="0"/>
              </a:rPr>
              <a:t>2</a:t>
            </a:r>
            <a:r>
              <a:rPr lang="fr-FR" sz="2400" dirty="0" smtClean="0">
                <a:latin typeface="Arial" charset="0"/>
              </a:rPr>
              <a:t>OH</a:t>
            </a:r>
            <a:endParaRPr lang="fr-FR" sz="2800" b="1" u="sng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fr-FR" sz="2800" b="1" u="sng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Alkylation  des acides nucléiques.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>
              <a:latin typeface="Comic Sans MS" pitchFamily="66" charset="0"/>
            </a:endParaRPr>
          </a:p>
          <a:p>
            <a:pPr lvl="0"/>
            <a:r>
              <a:rPr lang="fr-FR" sz="2800" dirty="0" smtClean="0">
                <a:latin typeface="Comic Sans MS" pitchFamily="66" charset="0"/>
              </a:rPr>
              <a:t>=&gt; Bon agent Bactéricide, fongicide, virucide, sporicide</a:t>
            </a:r>
          </a:p>
        </p:txBody>
      </p:sp>
      <p:cxnSp>
        <p:nvCxnSpPr>
          <p:cNvPr id="4" name="Connecteur droit 3"/>
          <p:cNvCxnSpPr/>
          <p:nvPr/>
        </p:nvCxnSpPr>
        <p:spPr>
          <a:xfrm rot="5400000">
            <a:off x="500828" y="2786058"/>
            <a:ext cx="99933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5400000">
            <a:off x="4858546" y="2786058"/>
            <a:ext cx="99933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071934" y="257174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785794"/>
            <a:ext cx="85725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3- Paramètres de stérilisation par l’OE:</a:t>
            </a:r>
          </a:p>
          <a:p>
            <a:pPr lvl="1"/>
            <a:endParaRPr lang="fr-FR" sz="2800" dirty="0" smtClean="0">
              <a:latin typeface="Comic Sans MS" pitchFamily="66" charset="0"/>
            </a:endParaRPr>
          </a:p>
          <a:p>
            <a:r>
              <a:rPr lang="fr-FR" sz="2800" b="1" dirty="0" smtClean="0">
                <a:latin typeface="Comic Sans MS" pitchFamily="66" charset="0"/>
              </a:rPr>
              <a:t>      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N = N</a:t>
            </a:r>
            <a:r>
              <a:rPr lang="fr-FR" sz="28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 e</a:t>
            </a:r>
            <a:r>
              <a:rPr lang="fr-FR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fr-FR" sz="2800" b="1" baseline="30000" dirty="0" err="1" smtClean="0">
                <a:solidFill>
                  <a:srgbClr val="FF0000"/>
                </a:solidFill>
                <a:latin typeface="Comic Sans MS" pitchFamily="66" charset="0"/>
              </a:rPr>
              <a:t>KCt</a:t>
            </a:r>
            <a:endParaRPr lang="fr-FR" sz="2800" b="1" baseline="30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Contamination initiale doit être la plus faible possible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A faible température la concentration optimale d’OE est de 600 à 800 mg /l  pendant 3 heures 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Meilleure efficacité obtenue entre 50 et 60% d’HR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Le conditionnement doit être </a:t>
            </a:r>
            <a:r>
              <a:rPr lang="fr-FR" sz="2800" b="1" dirty="0" smtClean="0">
                <a:latin typeface="Comic Sans MS" pitchFamily="66" charset="0"/>
              </a:rPr>
              <a:t>perméable</a:t>
            </a:r>
            <a:r>
              <a:rPr lang="fr-FR" sz="2800" dirty="0" smtClean="0">
                <a:latin typeface="Comic Sans MS" pitchFamily="66" charset="0"/>
              </a:rPr>
              <a:t> au gaz. 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714356"/>
            <a:ext cx="8215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 Désinfection :</a:t>
            </a:r>
          </a:p>
          <a:p>
            <a:pPr>
              <a:defRPr/>
            </a:pPr>
            <a:endParaRPr lang="fr-FR" sz="2800" b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fr-FR" sz="2800" dirty="0" smtClean="0">
                <a:latin typeface="Comic Sans MS" pitchFamily="66" charset="0"/>
              </a:rPr>
              <a:t>Ensemble de méthodes permettant d’éliminer ou de tuer les micro-organismes, ou d’inactiver les virus, et en fonction des objectifs fixés, sur une matière inerte.</a:t>
            </a:r>
          </a:p>
          <a:p>
            <a:pPr>
              <a:defRPr/>
            </a:pPr>
            <a:r>
              <a:rPr lang="fr-FR" sz="2800" dirty="0" smtClean="0">
                <a:latin typeface="Comic Sans MS" pitchFamily="66" charset="0"/>
              </a:rPr>
              <a:t>c’est l’abaissement défini de la population de micro-organismes sans seuil fixé.</a:t>
            </a:r>
          </a:p>
          <a:p>
            <a:pPr>
              <a:defRPr/>
            </a:pPr>
            <a:r>
              <a:rPr lang="fr-FR" sz="2800" dirty="0" smtClean="0">
                <a:latin typeface="Comic Sans MS" pitchFamily="66" charset="0"/>
              </a:rPr>
              <a:t> C’est un état éphémère car il y a absence de conditionnement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71480"/>
            <a:ext cx="764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4- Conduite d’une opération de stérilisation :</a:t>
            </a:r>
          </a:p>
          <a:p>
            <a:endParaRPr lang="fr-FR" sz="28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Phase de vide prolongé.</a:t>
            </a:r>
          </a:p>
          <a:p>
            <a:pPr lvl="0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Conditionnement en T° et HR.</a:t>
            </a:r>
          </a:p>
          <a:p>
            <a:pPr lvl="0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Injection de l’agent stérilisant.</a:t>
            </a:r>
          </a:p>
          <a:p>
            <a:pPr lvl="0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Maintien des conditions spécifiées pendant le temps retenu d’exposition.</a:t>
            </a:r>
          </a:p>
          <a:p>
            <a:pPr lvl="0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Evacuation de l’agent stérilisant ;</a:t>
            </a:r>
          </a:p>
          <a:p>
            <a:pPr lvl="0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Rinçage. 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Admission d’air jusqu’à retour à la pression atmosphérique.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 Phase de Désorption : teneur &lt; 2 ppm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0"/>
            <a:ext cx="3086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428604"/>
            <a:ext cx="8572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5-Avantages</a:t>
            </a:r>
          </a:p>
          <a:p>
            <a:pPr lvl="1"/>
            <a:endParaRPr lang="fr-FR" sz="28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Applicable pour les produits thermosensibles, fragiles (endoscopes et sondes) </a:t>
            </a:r>
          </a:p>
          <a:p>
            <a:pPr lvl="0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Procédé réalisable dans les hôpitaux et les établissements pharmaceutiques</a:t>
            </a:r>
          </a:p>
          <a:p>
            <a:pPr lvl="0"/>
            <a:endParaRPr lang="fr-FR" sz="2800" dirty="0" smtClean="0">
              <a:latin typeface="Comic Sans MS" pitchFamily="66" charset="0"/>
            </a:endParaRPr>
          </a:p>
          <a:p>
            <a:pPr lvl="1"/>
            <a:r>
              <a:rPr lang="fr-FR" sz="2800" b="1" u="sng" dirty="0" smtClean="0">
                <a:solidFill>
                  <a:srgbClr val="00B0F0"/>
                </a:solidFill>
                <a:latin typeface="Comic Sans MS" pitchFamily="66" charset="0"/>
              </a:rPr>
              <a:t>6-Inconvénient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Totalement inefficace vis à vis des ATNC</a:t>
            </a:r>
            <a:endParaRPr lang="fr-FR" sz="28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Difficulté de manipulation, </a:t>
            </a:r>
            <a:r>
              <a:rPr lang="fr-FR" sz="2800" smtClean="0">
                <a:latin typeface="Comic Sans MS" pitchFamily="66" charset="0"/>
              </a:rPr>
              <a:t>personnel qualifié</a:t>
            </a:r>
            <a:endParaRPr lang="fr-FR" sz="28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Problème de toxicité et d’élimination  </a:t>
            </a:r>
          </a:p>
          <a:p>
            <a:pPr lvl="0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</a:rPr>
              <a:t> Risques d’inflammabilité et d’explosion </a:t>
            </a:r>
          </a:p>
          <a:p>
            <a:pPr lvl="0"/>
            <a:endParaRPr lang="fr-FR" sz="2800" dirty="0" smtClean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STERILISATION PAR LE FORMALDÉHYDES:</a:t>
            </a:r>
          </a:p>
          <a:p>
            <a:endParaRPr lang="fr-FR" sz="28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b="1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Structure chimique:</a:t>
            </a:r>
          </a:p>
          <a:p>
            <a:pPr marL="514350" indent="-514350">
              <a:buFont typeface="+mj-lt"/>
              <a:buAutoNum type="arabicPeriod"/>
            </a:pPr>
            <a:endParaRPr lang="fr-FR" sz="2800" b="1" u="sng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sz="2800" b="1" u="sng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sz="2800" b="1" u="sng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b="1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Propriétés: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L’effet bactéricide est identique à celui de l’OE.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Très efficace en milieu humide </a:t>
            </a:r>
          </a:p>
          <a:p>
            <a:pPr>
              <a:buFont typeface="Arial" pitchFamily="34" charset="0"/>
              <a:buChar char="•"/>
            </a:pPr>
            <a:r>
              <a:rPr lang="fr-FR" sz="2800" b="1" u="sng" dirty="0" smtClean="0">
                <a:latin typeface="Comic Sans MS" pitchFamily="66" charset="0"/>
              </a:rPr>
              <a:t> Gaz Peu pénétrant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L’action germicide est entravée par des matières organiques =&gt;     utiliser un  matériel </a:t>
            </a:r>
            <a:r>
              <a:rPr lang="fr-FR" sz="2800" b="1" dirty="0" smtClean="0">
                <a:latin typeface="Comic Sans MS" pitchFamily="66" charset="0"/>
              </a:rPr>
              <a:t>PROPRE</a:t>
            </a:r>
            <a:endParaRPr lang="fr-FR" sz="2800" b="1" u="sng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2000264" cy="127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850112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600" b="1" u="sng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Propriétés toxiques : </a:t>
            </a:r>
            <a:endParaRPr lang="fr-FR" sz="2600" u="sng" dirty="0" smtClean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  <a:p>
            <a:r>
              <a:rPr lang="fr-FR" sz="2600" i="1" dirty="0" smtClean="0">
                <a:latin typeface="Comic Sans MS" pitchFamily="66" charset="0"/>
              </a:rPr>
              <a:t> </a:t>
            </a:r>
            <a:endParaRPr lang="fr-FR" sz="26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fr-FR" sz="2600" i="1" dirty="0" smtClean="0">
                <a:solidFill>
                  <a:srgbClr val="FFFF00"/>
                </a:solidFill>
                <a:latin typeface="Comic Sans MS" pitchFamily="66" charset="0"/>
              </a:rPr>
              <a:t>Formol liquide :</a:t>
            </a:r>
            <a:endParaRPr lang="fr-FR" sz="2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fr-FR" sz="2600" dirty="0" smtClean="0">
                <a:latin typeface="Comic Sans MS" pitchFamily="66" charset="0"/>
              </a:rPr>
              <a:t> Par contact : irritation de la peau, irritation oculaire, lésions de la cornée.</a:t>
            </a:r>
          </a:p>
          <a:p>
            <a:pPr lvl="0">
              <a:buFont typeface="Courier New" pitchFamily="49" charset="0"/>
              <a:buChar char="o"/>
            </a:pPr>
            <a:r>
              <a:rPr lang="fr-FR" sz="2600" dirty="0" smtClean="0">
                <a:latin typeface="Comic Sans MS" pitchFamily="66" charset="0"/>
              </a:rPr>
              <a:t> Par ingestion : lésions orales et gastro intestinales…</a:t>
            </a:r>
          </a:p>
          <a:p>
            <a:r>
              <a:rPr lang="fr-FR" sz="2600" i="1" dirty="0" smtClean="0">
                <a:latin typeface="Comic Sans MS" pitchFamily="66" charset="0"/>
              </a:rPr>
              <a:t> </a:t>
            </a:r>
            <a:endParaRPr lang="fr-FR" sz="26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fr-FR" sz="2600" i="1" dirty="0" smtClean="0">
                <a:solidFill>
                  <a:srgbClr val="FFFF00"/>
                </a:solidFill>
                <a:latin typeface="Comic Sans MS" pitchFamily="66" charset="0"/>
              </a:rPr>
              <a:t>Formol gazeux : </a:t>
            </a:r>
            <a:endParaRPr lang="fr-FR" sz="2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fr-FR" sz="2600" dirty="0" smtClean="0">
                <a:latin typeface="Comic Sans MS" pitchFamily="66" charset="0"/>
              </a:rPr>
              <a:t> A partir de 4 à 5 ppm : irritation oculaire, nasale, toux…</a:t>
            </a:r>
          </a:p>
          <a:p>
            <a:pPr lvl="0">
              <a:buFont typeface="Courier New" pitchFamily="49" charset="0"/>
              <a:buChar char="o"/>
            </a:pPr>
            <a:r>
              <a:rPr lang="fr-FR" sz="2600" dirty="0" smtClean="0">
                <a:latin typeface="Comic Sans MS" pitchFamily="66" charset="0"/>
              </a:rPr>
              <a:t> 10 à 20 ppm : suffocations, palpitations.</a:t>
            </a:r>
          </a:p>
          <a:p>
            <a:pPr lvl="0">
              <a:buFont typeface="Courier New" pitchFamily="49" charset="0"/>
              <a:buChar char="o"/>
            </a:pPr>
            <a:r>
              <a:rPr lang="fr-FR" sz="2600" dirty="0" smtClean="0">
                <a:latin typeface="Comic Sans MS" pitchFamily="66" charset="0"/>
              </a:rPr>
              <a:t> 50 à 100 ppm : OAP.</a:t>
            </a:r>
          </a:p>
          <a:p>
            <a:endParaRPr lang="fr-FR" sz="2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642918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3. Utilisations:</a:t>
            </a:r>
          </a:p>
          <a:p>
            <a:pPr>
              <a:buFont typeface="Courier New" pitchFamily="49" charset="0"/>
              <a:buChar char="o"/>
            </a:pPr>
            <a:r>
              <a:rPr lang="fr-FR" sz="3200" dirty="0" smtClean="0">
                <a:latin typeface="Comic Sans MS" pitchFamily="66" charset="0"/>
              </a:rPr>
              <a:t> Le formaldéhyde</a:t>
            </a:r>
            <a:r>
              <a:rPr lang="fr-FR" sz="3200" b="1" dirty="0" smtClean="0">
                <a:latin typeface="Comic Sans MS" pitchFamily="66" charset="0"/>
              </a:rPr>
              <a:t> gazeux</a:t>
            </a:r>
            <a:r>
              <a:rPr lang="fr-FR" sz="3200" dirty="0" smtClean="0">
                <a:latin typeface="Comic Sans MS" pitchFamily="66" charset="0"/>
              </a:rPr>
              <a:t> est obtenu :</a:t>
            </a:r>
          </a:p>
          <a:p>
            <a:pPr>
              <a:buFont typeface="Wingdings" pitchFamily="2" charset="2"/>
              <a:buChar char="ü"/>
            </a:pPr>
            <a:r>
              <a:rPr lang="fr-FR" sz="3200" dirty="0" smtClean="0">
                <a:latin typeface="Comic Sans MS" pitchFamily="66" charset="0"/>
              </a:rPr>
              <a:t>soit  par sublimation du para formaldéhyde solide</a:t>
            </a:r>
          </a:p>
          <a:p>
            <a:pPr>
              <a:buFont typeface="Wingdings" pitchFamily="2" charset="2"/>
              <a:buChar char="ü"/>
            </a:pPr>
            <a:r>
              <a:rPr lang="fr-FR" sz="3200" dirty="0" smtClean="0">
                <a:latin typeface="Comic Sans MS" pitchFamily="66" charset="0"/>
              </a:rPr>
              <a:t> soit par évaporation du formol liquide.</a:t>
            </a:r>
          </a:p>
          <a:p>
            <a:pPr>
              <a:buFont typeface="Courier New" pitchFamily="49" charset="0"/>
              <a:buChar char="o"/>
            </a:pPr>
            <a:r>
              <a:rPr lang="fr-FR" sz="3200" dirty="0" smtClean="0">
                <a:latin typeface="Comic Sans MS" pitchFamily="66" charset="0"/>
              </a:rPr>
              <a:t> Ce gaz est utilisée pour stériliser  le matériel et les locaux.</a:t>
            </a:r>
          </a:p>
          <a:p>
            <a:endParaRPr lang="fr-FR" sz="3200" dirty="0" smtClean="0">
              <a:latin typeface="Comic Sans MS" pitchFamily="66" charset="0"/>
            </a:endParaRPr>
          </a:p>
          <a:p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034" y="642918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4- Avantages</a:t>
            </a:r>
          </a:p>
          <a:p>
            <a:pPr lvl="0">
              <a:buFont typeface="Wingdings" pitchFamily="2" charset="2"/>
              <a:buChar char="Ø"/>
            </a:pPr>
            <a:endParaRPr lang="fr-FR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Pas de risque d’explosion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Gaz détectable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Courte durée de désorption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Coût faible</a:t>
            </a:r>
          </a:p>
          <a:p>
            <a:pPr lvl="0"/>
            <a:r>
              <a:rPr lang="fr-FR" sz="2800" dirty="0" smtClean="0">
                <a:latin typeface="Comic Sans MS" pitchFamily="66" charset="0"/>
              </a:rPr>
              <a:t> </a:t>
            </a:r>
          </a:p>
          <a:p>
            <a:pPr lvl="0"/>
            <a:r>
              <a:rPr lang="fr-FR" sz="2800" b="1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5- Inconvénients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FFFFFF"/>
                </a:solidFill>
                <a:latin typeface="Comic Sans MS" pitchFamily="66" charset="0"/>
              </a:rPr>
              <a:t>N’inactive pas les ATNC</a:t>
            </a:r>
            <a:endParaRPr lang="fr-FR" sz="2800" u="sng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Toxique 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 peu pénétrant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357166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chemeClr val="accent1"/>
                </a:solidFill>
                <a:latin typeface="Comic Sans MS" pitchFamily="66" charset="0"/>
              </a:rPr>
              <a:t> STERILISATION PAR L’ACIDE PERACETIQUE :</a:t>
            </a:r>
          </a:p>
          <a:p>
            <a:endParaRPr lang="fr-FR" sz="2400" b="1" u="sng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latin typeface="Comic Sans MS" pitchFamily="66" charset="0"/>
              </a:rPr>
              <a:t>Liquide incolore</a:t>
            </a:r>
            <a:r>
              <a:rPr lang="fr-FR" sz="2400" dirty="0" smtClean="0">
                <a:latin typeface="Comic Sans MS" pitchFamily="66" charset="0"/>
              </a:rPr>
              <a:t> à température ordinaire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dirty="0" smtClean="0">
                <a:latin typeface="Comic Sans MS" pitchFamily="66" charset="0"/>
              </a:rPr>
              <a:t>Sous forme d’un </a:t>
            </a:r>
            <a:r>
              <a:rPr lang="fr-FR" sz="2400" b="1" dirty="0" smtClean="0">
                <a:latin typeface="Comic Sans MS" pitchFamily="66" charset="0"/>
              </a:rPr>
              <a:t>mélange</a:t>
            </a:r>
            <a:r>
              <a:rPr lang="fr-FR" sz="2400" dirty="0" smtClean="0">
                <a:latin typeface="Comic Sans MS" pitchFamily="66" charset="0"/>
              </a:rPr>
              <a:t> de quatre constituants en équilibre :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Comic Sans MS" pitchFamily="66" charset="0"/>
              </a:rPr>
              <a:t>              CH</a:t>
            </a:r>
            <a:r>
              <a:rPr lang="fr-FR" sz="2400" baseline="-25000" dirty="0" smtClean="0">
                <a:latin typeface="Comic Sans MS" pitchFamily="66" charset="0"/>
              </a:rPr>
              <a:t>3</a:t>
            </a:r>
            <a:r>
              <a:rPr lang="fr-FR" sz="2400" dirty="0" smtClean="0">
                <a:latin typeface="Comic Sans MS" pitchFamily="66" charset="0"/>
              </a:rPr>
              <a:t>COOOH + H</a:t>
            </a:r>
            <a:r>
              <a:rPr lang="fr-FR" sz="2400" baseline="-25000" dirty="0" smtClean="0">
                <a:latin typeface="Comic Sans MS" pitchFamily="66" charset="0"/>
              </a:rPr>
              <a:t>2</a:t>
            </a:r>
            <a:r>
              <a:rPr lang="fr-FR" sz="2400" dirty="0" smtClean="0">
                <a:latin typeface="Comic Sans MS" pitchFamily="66" charset="0"/>
              </a:rPr>
              <a:t>O          CH </a:t>
            </a:r>
            <a:r>
              <a:rPr lang="fr-FR" sz="2400" baseline="-25000" dirty="0" smtClean="0">
                <a:latin typeface="Comic Sans MS" pitchFamily="66" charset="0"/>
              </a:rPr>
              <a:t>3</a:t>
            </a:r>
            <a:r>
              <a:rPr lang="fr-FR" sz="2400" dirty="0" smtClean="0">
                <a:latin typeface="Comic Sans MS" pitchFamily="66" charset="0"/>
              </a:rPr>
              <a:t>COOH + H</a:t>
            </a:r>
            <a:r>
              <a:rPr lang="fr-FR" sz="2400" baseline="-25000" dirty="0" smtClean="0">
                <a:latin typeface="Comic Sans MS" pitchFamily="66" charset="0"/>
              </a:rPr>
              <a:t>2</a:t>
            </a:r>
            <a:r>
              <a:rPr lang="fr-FR" sz="2400" dirty="0" smtClean="0">
                <a:latin typeface="Comic Sans MS" pitchFamily="66" charset="0"/>
              </a:rPr>
              <a:t>O</a:t>
            </a:r>
            <a:r>
              <a:rPr lang="fr-FR" sz="2400" baseline="-25000" dirty="0" smtClean="0">
                <a:latin typeface="Comic Sans MS" pitchFamily="66" charset="0"/>
              </a:rPr>
              <a:t>2</a:t>
            </a:r>
            <a:endParaRPr lang="fr-FR" sz="2400" dirty="0" smtClean="0">
              <a:latin typeface="Comic Sans MS" pitchFamily="66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dirty="0" smtClean="0">
                <a:latin typeface="Comic Sans MS" pitchFamily="66" charset="0"/>
              </a:rPr>
              <a:t> La solution à 35%  est lacrymogène.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dirty="0" smtClean="0">
                <a:latin typeface="Comic Sans MS" pitchFamily="66" charset="0"/>
              </a:rPr>
              <a:t> L’opération consiste à :</a:t>
            </a:r>
          </a:p>
          <a:p>
            <a:pPr lvl="1"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 Chauffer à 40°C-47°C une solution à 3,5% d’acide péracétique</a:t>
            </a:r>
          </a:p>
          <a:p>
            <a:pPr lvl="1"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 Faire passer à la surface de cette solution de l’air qui circulera ensuite dans l’enceinte à stériliser.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357686" y="31432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85728"/>
            <a:ext cx="76438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Propriétés stérilisantes :</a:t>
            </a:r>
            <a:endParaRPr lang="fr-FR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Oxydation des parois cellulaires et des constituants cytoplasmiques des microorganismes.</a:t>
            </a:r>
          </a:p>
          <a:p>
            <a:pPr lvl="0"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Effet stérilisant est maximal à 80% humidité relative.</a:t>
            </a:r>
          </a:p>
          <a:p>
            <a:pPr lvl="0"/>
            <a:endParaRPr lang="fr-FR" sz="24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Application :</a:t>
            </a:r>
            <a:endParaRPr lang="fr-FR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Stérilisation des bulles et des isolateurs utilisés pour la fabrication et le contrôle microbiologique</a:t>
            </a:r>
          </a:p>
          <a:p>
            <a:pPr lvl="0"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Tout le matériel doit être en </a:t>
            </a:r>
            <a:r>
              <a:rPr lang="fr-FR" sz="2400" b="1" dirty="0" smtClean="0">
                <a:latin typeface="Comic Sans MS" pitchFamily="66" charset="0"/>
              </a:rPr>
              <a:t>verre</a:t>
            </a:r>
            <a:r>
              <a:rPr lang="fr-FR" sz="2400" dirty="0" smtClean="0">
                <a:latin typeface="Comic Sans MS" pitchFamily="66" charset="0"/>
              </a:rPr>
              <a:t> ou </a:t>
            </a:r>
            <a:r>
              <a:rPr lang="fr-FR" sz="2400" b="1" dirty="0" smtClean="0">
                <a:latin typeface="Comic Sans MS" pitchFamily="66" charset="0"/>
              </a:rPr>
              <a:t>en matière plastique</a:t>
            </a:r>
            <a:r>
              <a:rPr lang="fr-FR" sz="2400" dirty="0" smtClean="0">
                <a:latin typeface="Comic Sans MS" pitchFamily="66" charset="0"/>
              </a:rPr>
              <a:t> </a:t>
            </a:r>
          </a:p>
          <a:p>
            <a:pPr lvl="0"/>
            <a:endParaRPr lang="fr-FR" sz="24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Inconvénients</a:t>
            </a:r>
            <a:endParaRPr lang="fr-FR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Toxique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Corrosion des métaux</a:t>
            </a:r>
          </a:p>
          <a:p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1928802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omic Sans MS" pitchFamily="66" charset="0"/>
              </a:rPr>
              <a:t>IV- Stérilisation par les  rayonnements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/>
                </a:solidFill>
                <a:latin typeface="Comic Sans MS" pitchFamily="66" charset="0"/>
              </a:rPr>
              <a:t>UV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/>
                </a:solidFill>
                <a:latin typeface="Comic Sans MS" pitchFamily="66" charset="0"/>
              </a:rPr>
              <a:t>Rayonnement </a:t>
            </a:r>
            <a:r>
              <a:rPr lang="el-GR" sz="2800" dirty="0" smtClean="0">
                <a:solidFill>
                  <a:schemeClr val="accent1"/>
                </a:solidFill>
                <a:latin typeface="Comic Sans MS" pitchFamily="66" charset="0"/>
                <a:ea typeface="Verdana"/>
                <a:cs typeface="Verdana"/>
              </a:rPr>
              <a:t>γ</a:t>
            </a:r>
            <a:r>
              <a:rPr lang="fr-FR" sz="2800" dirty="0" smtClean="0">
                <a:solidFill>
                  <a:schemeClr val="accent1"/>
                </a:solidFill>
                <a:latin typeface="Comic Sans MS" pitchFamily="66" charset="0"/>
                <a:ea typeface="Verdana"/>
                <a:cs typeface="Verdana"/>
              </a:rPr>
              <a:t> et </a:t>
            </a:r>
            <a:r>
              <a:rPr lang="el-GR" sz="2800" dirty="0" smtClean="0">
                <a:solidFill>
                  <a:schemeClr val="accent1"/>
                </a:solidFill>
                <a:latin typeface="Comic Sans MS" pitchFamily="66" charset="0"/>
                <a:ea typeface="Verdana"/>
                <a:cs typeface="Verdana"/>
              </a:rPr>
              <a:t>β</a:t>
            </a:r>
            <a:endParaRPr lang="fr-FR" sz="2800" dirty="0" smtClean="0">
              <a:solidFill>
                <a:schemeClr val="accent1"/>
              </a:solidFill>
              <a:latin typeface="Comic Sans MS" pitchFamily="66" charset="0"/>
              <a:ea typeface="Verdana"/>
              <a:cs typeface="Verdana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/>
                </a:solidFill>
                <a:latin typeface="Comic Sans MS" pitchFamily="66" charset="0"/>
                <a:ea typeface="Verdana"/>
                <a:cs typeface="Verdana"/>
              </a:rPr>
              <a:t>Rayons X</a:t>
            </a:r>
            <a:endParaRPr lang="fr-FR" sz="28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fr-FR" sz="28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fr-FR" sz="2800" b="1" u="sng" dirty="0" smtClean="0">
                <a:solidFill>
                  <a:schemeClr val="accent1"/>
                </a:solidFill>
                <a:latin typeface="Comic Sans MS" pitchFamily="66" charset="0"/>
              </a:rPr>
              <a:t>Rayons UV (rayonnement électromagnétique) :</a:t>
            </a:r>
          </a:p>
          <a:p>
            <a:pPr lvl="0"/>
            <a:endParaRPr lang="fr-FR" sz="2800" b="1" u="sng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800" b="1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Propriétés des UV:</a:t>
            </a:r>
          </a:p>
          <a:p>
            <a:pPr lvl="0">
              <a:buFont typeface="Wingdings" pitchFamily="2" charset="2"/>
              <a:buChar char="§"/>
            </a:pPr>
            <a:endParaRPr lang="fr-FR" sz="2800" u="sng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 &gt; 300 nm pénétrants  , non microbicides.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 Entre 200 et 300 nm, microbicides mais ne traversent que l’eau pure.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 &lt; 200 nm , microbicide considérable mais ils sont arrêtés par une mince couche d’eau.</a:t>
            </a:r>
          </a:p>
          <a:p>
            <a:endParaRPr lang="fr-FR" sz="2800" b="1" dirty="0" smtClean="0">
              <a:latin typeface="Comic Sans MS" pitchFamily="66" charset="0"/>
            </a:endParaRPr>
          </a:p>
          <a:p>
            <a:endParaRPr lang="fr-FR" sz="2800" b="1" dirty="0" smtClean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72008"/>
            <a:ext cx="4214842" cy="211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36580">
                <a:tc>
                  <a:txBody>
                    <a:bodyPr/>
                    <a:lstStyle/>
                    <a:p>
                      <a:endParaRPr lang="fr-FR" sz="2000" i="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2000" i="0" dirty="0" smtClean="0">
                          <a:latin typeface="Comic Sans MS" pitchFamily="66" charset="0"/>
                        </a:rPr>
                        <a:t>Désinfection</a:t>
                      </a:r>
                      <a:endParaRPr lang="fr-FR" sz="2000" i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i="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2000" i="0" dirty="0" smtClean="0">
                          <a:latin typeface="Comic Sans MS" pitchFamily="66" charset="0"/>
                        </a:rPr>
                        <a:t>Stérilisation</a:t>
                      </a:r>
                      <a:endParaRPr lang="fr-FR" sz="2000" i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921420">
                <a:tc>
                  <a:txBody>
                    <a:bodyPr/>
                    <a:lstStyle/>
                    <a:p>
                      <a:endParaRPr kumimoji="0" lang="fr-FR" sz="2000" i="0" kern="1200" baseline="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2000" b="1" i="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Réduction du nombre de micro-organismes </a:t>
                      </a:r>
                    </a:p>
                    <a:p>
                      <a:endParaRPr kumimoji="0" lang="fr-FR" sz="2000" i="0" kern="1200" baseline="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2000" i="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de 5 log pour bactéries et les spores, </a:t>
                      </a:r>
                    </a:p>
                    <a:p>
                      <a:endParaRPr kumimoji="0" lang="fr-FR" sz="2000" i="0" kern="1200" baseline="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2000" i="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de 4 log pour les champignons et les virus </a:t>
                      </a:r>
                    </a:p>
                    <a:p>
                      <a:endParaRPr kumimoji="0" lang="fr-FR" sz="2000" i="0" kern="1200" baseline="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2000" i="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S’applique à des surfaces nues: des germes commensaux et de l’environnement pouvant recoloniser la surface ou l’objet après l’opération </a:t>
                      </a:r>
                    </a:p>
                    <a:p>
                      <a:endParaRPr lang="fr-FR" sz="2000" i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2000" i="0" kern="1200" baseline="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2000" b="1" i="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Destruction de tous les micro-organismes </a:t>
                      </a:r>
                    </a:p>
                    <a:p>
                      <a:r>
                        <a:rPr kumimoji="0" lang="fr-FR" sz="2000" i="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Probabilité qu’un micro-organisme viable soit présent ≤ 1/10</a:t>
                      </a:r>
                      <a:r>
                        <a:rPr kumimoji="0" lang="fr-FR" sz="2000" i="0" kern="1200" baseline="300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fr-FR" sz="2000" i="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fr-FR" sz="2000" i="0" kern="1200" baseline="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2000" i="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S’applique à des objets conditionnés en vue de pouvoir conserver l’état stérile après traitement </a:t>
                      </a:r>
                      <a:endParaRPr lang="fr-FR" sz="2000" i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500042"/>
            <a:ext cx="885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Utilisations</a:t>
            </a:r>
          </a:p>
          <a:p>
            <a:pPr>
              <a:buFont typeface="Wingdings" pitchFamily="2" charset="2"/>
              <a:buChar char="§"/>
            </a:pPr>
            <a:endParaRPr lang="fr-FR" sz="2800" u="sng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Stérilisation de l’atmosphère des enceintes stériles 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Maintenir la stérilité de l’eau distillée conservée dans des cuves de stockage.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Inconvénients: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N’agissent qu’en rayonnement direct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Accidents oculaires</a:t>
            </a:r>
          </a:p>
          <a:p>
            <a:r>
              <a:rPr lang="fr-FR" sz="2800" dirty="0" smtClean="0">
                <a:latin typeface="Comic Sans MS" pitchFamily="66" charset="0"/>
              </a:rPr>
              <a:t> 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571480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1"/>
                </a:solidFill>
                <a:latin typeface="Comic Sans MS" pitchFamily="66" charset="0"/>
              </a:rPr>
              <a:t> Rayonnement </a:t>
            </a:r>
            <a:r>
              <a:rPr lang="el-GR" sz="2800" b="1" u="sng" dirty="0" smtClean="0">
                <a:solidFill>
                  <a:schemeClr val="accent1"/>
                </a:solidFill>
                <a:latin typeface="Comic Sans MS" pitchFamily="66" charset="0"/>
                <a:ea typeface="Verdana"/>
                <a:cs typeface="Verdana"/>
              </a:rPr>
              <a:t>γ</a:t>
            </a:r>
            <a:r>
              <a:rPr lang="fr-FR" sz="2800" b="1" u="sng" dirty="0" smtClean="0">
                <a:solidFill>
                  <a:schemeClr val="accent1"/>
                </a:solidFill>
                <a:latin typeface="Comic Sans MS" pitchFamily="66" charset="0"/>
                <a:ea typeface="Verdana"/>
                <a:cs typeface="Verdana"/>
              </a:rPr>
              <a:t> et </a:t>
            </a:r>
            <a:r>
              <a:rPr lang="el-GR" sz="2800" b="1" u="sng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β </a:t>
            </a:r>
            <a:r>
              <a:rPr lang="fr-FR" sz="2800" b="1" u="sng" dirty="0" smtClean="0">
                <a:solidFill>
                  <a:schemeClr val="accent1"/>
                </a:solidFill>
                <a:latin typeface="Comic Sans MS" pitchFamily="66" charset="0"/>
                <a:ea typeface="Verdana"/>
                <a:cs typeface="Verdana"/>
              </a:rPr>
              <a:t>:</a:t>
            </a:r>
          </a:p>
          <a:p>
            <a:pPr>
              <a:buFont typeface="Wingdings" pitchFamily="2" charset="2"/>
              <a:buChar char="q"/>
            </a:pPr>
            <a:endParaRPr lang="fr-FR" sz="2800" b="1" u="sng" dirty="0" smtClean="0">
              <a:solidFill>
                <a:schemeClr val="accent1"/>
              </a:solidFill>
              <a:latin typeface="Comic Sans MS" pitchFamily="66" charset="0"/>
              <a:ea typeface="Verdana"/>
              <a:cs typeface="Verdana"/>
            </a:endParaRPr>
          </a:p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rgbClr val="0070C0"/>
                </a:solidFill>
                <a:latin typeface="Comic Sans MS" pitchFamily="66" charset="0"/>
                <a:ea typeface="Verdana"/>
                <a:cs typeface="Verdana"/>
              </a:rPr>
              <a:t> Sources: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Radioélément: Co</a:t>
            </a:r>
            <a:r>
              <a:rPr lang="fr-FR" sz="2800" baseline="30000" dirty="0" smtClean="0">
                <a:latin typeface="Comic Sans MS" pitchFamily="66" charset="0"/>
                <a:ea typeface="Verdana"/>
                <a:cs typeface="Verdana"/>
              </a:rPr>
              <a:t>60</a:t>
            </a: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=&gt;</a:t>
            </a:r>
            <a:r>
              <a:rPr lang="fr-FR" sz="2800" dirty="0" err="1" smtClean="0">
                <a:latin typeface="Comic Sans MS" pitchFamily="66" charset="0"/>
                <a:ea typeface="Verdana"/>
                <a:cs typeface="Verdana"/>
              </a:rPr>
              <a:t>R</a:t>
            </a:r>
            <a:r>
              <a:rPr lang="fr-FR" sz="2800" baseline="30000" dirty="0" err="1" smtClean="0">
                <a:latin typeface="Comic Sans MS" pitchFamily="66" charset="0"/>
                <a:ea typeface="Verdana"/>
                <a:cs typeface="Verdana"/>
              </a:rPr>
              <a:t>t</a:t>
            </a: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 </a:t>
            </a:r>
            <a:r>
              <a:rPr lang="el-GR" sz="2800" dirty="0" smtClean="0">
                <a:latin typeface="Comic Sans MS" pitchFamily="66" charset="0"/>
                <a:ea typeface="Verdana"/>
                <a:cs typeface="Verdana"/>
              </a:rPr>
              <a:t>γ</a:t>
            </a: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 électromagnétique très bactéricide et très pénétrant.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Accélérateurs d’électrons:=&gt; </a:t>
            </a:r>
            <a:r>
              <a:rPr lang="fr-FR" sz="2800" dirty="0" err="1" smtClean="0">
                <a:latin typeface="Comic Sans MS" pitchFamily="66" charset="0"/>
                <a:ea typeface="Verdana"/>
                <a:cs typeface="Verdana"/>
              </a:rPr>
              <a:t>R</a:t>
            </a:r>
            <a:r>
              <a:rPr lang="fr-FR" sz="2800" baseline="30000" dirty="0" err="1" smtClean="0">
                <a:latin typeface="Comic Sans MS" pitchFamily="66" charset="0"/>
                <a:ea typeface="Verdana"/>
                <a:cs typeface="Verdana"/>
              </a:rPr>
              <a:t>t</a:t>
            </a: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 corpusculaire  </a:t>
            </a:r>
            <a:r>
              <a:rPr lang="el-GR" sz="2800" dirty="0" smtClean="0">
                <a:latin typeface="Verdana"/>
                <a:ea typeface="Verdana"/>
                <a:cs typeface="Verdana"/>
              </a:rPr>
              <a:t>β</a:t>
            </a: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.</a:t>
            </a:r>
          </a:p>
          <a:p>
            <a:endParaRPr lang="fr-FR" sz="2800" dirty="0" smtClean="0">
              <a:latin typeface="Comic Sans MS" pitchFamily="66" charset="0"/>
              <a:ea typeface="Verdana"/>
              <a:cs typeface="Verdana"/>
            </a:endParaRPr>
          </a:p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rgbClr val="0070C0"/>
                </a:solidFill>
                <a:latin typeface="Comic Sans MS" pitchFamily="66" charset="0"/>
                <a:ea typeface="Verdana"/>
                <a:cs typeface="Verdana"/>
              </a:rPr>
              <a:t> Mécanisme d’action:</a:t>
            </a:r>
          </a:p>
          <a:p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Ionisation des atomes=&gt; formation de radicaux libres  responsables de l’action germicide.</a:t>
            </a:r>
          </a:p>
          <a:p>
            <a:endParaRPr lang="fr-FR" sz="2800" dirty="0" smtClean="0">
              <a:latin typeface="Comic Sans MS" pitchFamily="66" charset="0"/>
              <a:ea typeface="Verdana"/>
              <a:cs typeface="Verdana"/>
            </a:endParaRPr>
          </a:p>
          <a:p>
            <a:endParaRPr lang="fr-FR" sz="2800" dirty="0" smtClean="0">
              <a:latin typeface="Comic Sans MS" pitchFamily="66" charset="0"/>
              <a:ea typeface="Verdana"/>
              <a:cs typeface="Verdana"/>
            </a:endParaRPr>
          </a:p>
          <a:p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Picture 2" descr="Irradiateur e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929198"/>
            <a:ext cx="2660417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42"/>
            <a:ext cx="8501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rgbClr val="0070C0"/>
                </a:solidFill>
                <a:latin typeface="Comic Sans MS" pitchFamily="66" charset="0"/>
                <a:ea typeface="Verdana"/>
                <a:cs typeface="Verdana"/>
              </a:rPr>
              <a:t>Utilisations: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 s’effectue dans des centres spécialisés </a:t>
            </a:r>
            <a:r>
              <a:rPr lang="fr-FR" sz="2800" dirty="0" smtClean="0">
                <a:latin typeface="Comic Sans MS" pitchFamily="66" charset="0"/>
              </a:rPr>
              <a:t>protégés par d’épais murs en béton pour éviter l’émission  de </a:t>
            </a:r>
            <a:r>
              <a:rPr lang="fr-FR" sz="2800" dirty="0" err="1" smtClean="0">
                <a:latin typeface="Comic Sans MS" pitchFamily="66" charset="0"/>
              </a:rPr>
              <a:t>R</a:t>
            </a:r>
            <a:r>
              <a:rPr lang="fr-FR" sz="2800" baseline="30000" dirty="0" err="1" smtClean="0">
                <a:latin typeface="Comic Sans MS" pitchFamily="66" charset="0"/>
              </a:rPr>
              <a:t>ts</a:t>
            </a:r>
            <a:r>
              <a:rPr lang="fr-FR" sz="2800" dirty="0" smtClean="0">
                <a:latin typeface="Comic Sans MS" pitchFamily="66" charset="0"/>
              </a:rPr>
              <a:t> en dehors.</a:t>
            </a:r>
          </a:p>
          <a:p>
            <a:endParaRPr lang="fr-FR" sz="2800" dirty="0" smtClean="0">
              <a:latin typeface="Comic Sans MS" pitchFamily="66" charset="0"/>
              <a:ea typeface="Verdana"/>
              <a:cs typeface="Verdana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utilisée pour stériliser le :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Matériel médico-chirurgical: 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Seringues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Aiguilles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Sondes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Nécessaires de perfusion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Articles de pansement et de suture.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  <a:ea typeface="Verdana"/>
                <a:cs typeface="Verdana"/>
              </a:rPr>
              <a:t>permet la stérilisation des objets dans le conditionnement  étanche définitif.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55809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5214950"/>
            <a:ext cx="47863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Schéma d’une centrale pour Irradiation  </a:t>
            </a:r>
            <a:r>
              <a:rPr lang="el-GR" dirty="0" smtClean="0">
                <a:latin typeface="Comic Sans MS" pitchFamily="66" charset="0"/>
                <a:ea typeface="Verdana"/>
                <a:cs typeface="Verdana"/>
              </a:rPr>
              <a:t>γ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Picture 2" descr="Faisceaux électr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794" y="1357298"/>
            <a:ext cx="2643206" cy="349836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929454" y="5143512"/>
            <a:ext cx="17145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Irradiation B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71480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2800" u="sng" dirty="0" smtClean="0">
                <a:solidFill>
                  <a:srgbClr val="0070C0"/>
                </a:solidFill>
                <a:latin typeface="Comic Sans MS" pitchFamily="66" charset="0"/>
              </a:rPr>
              <a:t>Les paramètres contrôlés en routine sont :</a:t>
            </a:r>
          </a:p>
          <a:p>
            <a:r>
              <a:rPr lang="fr-FR" sz="2800" dirty="0" smtClean="0">
                <a:latin typeface="Comic Sans MS" pitchFamily="66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Le positionnement correct de la source ;</a:t>
            </a:r>
          </a:p>
          <a:p>
            <a:pPr lvl="0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L’activité de la source ;</a:t>
            </a:r>
          </a:p>
          <a:p>
            <a:pPr lvl="0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Le temps d’exposition (</a:t>
            </a:r>
            <a:r>
              <a:rPr lang="fr-FR" sz="2800" dirty="0" err="1" smtClean="0">
                <a:latin typeface="Comic Sans MS" pitchFamily="66" charset="0"/>
              </a:rPr>
              <a:t>process</a:t>
            </a:r>
            <a:r>
              <a:rPr lang="fr-FR" sz="2800" dirty="0" smtClean="0">
                <a:latin typeface="Comic Sans MS" pitchFamily="66" charset="0"/>
              </a:rPr>
              <a:t> discontinu) ou vitesse du convoyeur (</a:t>
            </a:r>
            <a:r>
              <a:rPr lang="fr-FR" sz="2800" dirty="0" err="1" smtClean="0">
                <a:latin typeface="Comic Sans MS" pitchFamily="66" charset="0"/>
              </a:rPr>
              <a:t>process</a:t>
            </a:r>
            <a:r>
              <a:rPr lang="fr-FR" sz="2800" dirty="0" smtClean="0">
                <a:latin typeface="Comic Sans MS" pitchFamily="66" charset="0"/>
              </a:rPr>
              <a:t> continu) ;</a:t>
            </a:r>
          </a:p>
          <a:p>
            <a:pPr lvl="0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La dose absorbée (dosimètres)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La définition de la charge et densité du produit.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L’efficacité du procédé:  </a:t>
            </a:r>
          </a:p>
          <a:p>
            <a:r>
              <a:rPr lang="fr-FR" sz="2800" dirty="0" smtClean="0">
                <a:latin typeface="Comic Sans MS" pitchFamily="66" charset="0"/>
              </a:rPr>
              <a:t>En utilisant des indicateurs biologiques :spores de </a:t>
            </a:r>
            <a:r>
              <a:rPr lang="fr-FR" sz="2800" dirty="0" err="1" smtClean="0">
                <a:latin typeface="Comic Sans MS" pitchFamily="66" charset="0"/>
              </a:rPr>
              <a:t>Bacillus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pumilis</a:t>
            </a:r>
            <a:endParaRPr lang="fr-FR" sz="2800" dirty="0" smtClean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500042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u="sng" dirty="0" smtClean="0">
                <a:solidFill>
                  <a:schemeClr val="accent1"/>
                </a:solidFill>
                <a:latin typeface="Comic Sans MS" pitchFamily="66" charset="0"/>
              </a:rPr>
              <a:t> RAYONNEMENT X:</a:t>
            </a:r>
          </a:p>
          <a:p>
            <a:pPr algn="ctr"/>
            <a:endParaRPr lang="fr-FR" sz="2800" b="1" u="sng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endParaRPr lang="fr-FR" sz="2800" b="1" u="sng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Produit par l’action d’un faisceau d’électrons accélérés sur une cible métallique.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La dose absorbée dépend: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 de l’énergie du faisceau d’électrons, 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 de la largeur de balayage 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 de la vitesse du convoyeur.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Procédé très peu utilisé.</a:t>
            </a:r>
          </a:p>
          <a:p>
            <a:r>
              <a:rPr lang="fr-FR" sz="2800" dirty="0" smtClean="0">
                <a:latin typeface="Comic Sans MS" pitchFamily="66" charset="0"/>
              </a:rPr>
              <a:t> 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642918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u="sng" dirty="0" smtClean="0">
                <a:solidFill>
                  <a:srgbClr val="0070C0"/>
                </a:solidFill>
                <a:latin typeface="Comic Sans MS" pitchFamily="66" charset="0"/>
              </a:rPr>
              <a:t> Contrôle du procédé:</a:t>
            </a:r>
          </a:p>
          <a:p>
            <a:pPr>
              <a:buFont typeface="Wingdings" pitchFamily="2" charset="2"/>
              <a:buChar char="§"/>
            </a:pPr>
            <a:endParaRPr lang="fr-FR" sz="2400" b="1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fr-FR" sz="2400" dirty="0" smtClean="0">
                <a:latin typeface="Comic Sans MS" pitchFamily="66" charset="0"/>
              </a:rPr>
              <a:t>En routine, il convient de surveiller les éléments suivants :</a:t>
            </a:r>
          </a:p>
          <a:p>
            <a:r>
              <a:rPr lang="fr-FR" sz="2400" dirty="0" smtClean="0">
                <a:latin typeface="Comic Sans MS" pitchFamily="66" charset="0"/>
              </a:rPr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Enregistrement continu des caractéristiques du faisceau et de la vitesse du convoyeur ;</a:t>
            </a:r>
          </a:p>
          <a:p>
            <a:pPr lvl="0"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Dose absorbée ;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Distribution du produit et densité des matériaux</a:t>
            </a:r>
            <a:endParaRPr lang="fr-FR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5720" y="500042"/>
            <a:ext cx="8215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FF0000"/>
                </a:solidFill>
                <a:latin typeface="Comic Sans MS" pitchFamily="66" charset="0"/>
              </a:rPr>
              <a:t>V- STÉRILISATION PAR FILTRATION :</a:t>
            </a:r>
          </a:p>
          <a:p>
            <a:r>
              <a:rPr lang="fr-FR" sz="2800" dirty="0" smtClean="0">
                <a:latin typeface="Comic Sans MS" pitchFamily="66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Mode applicable aux fluides : liquides monophasiques et gaz.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Appliqué aux solutions contenant un PA thermolabile.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Les filtres doivent être adaptés: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Compatibilité avec le(s) principe(s) actif(s) dissous, 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Faible taux de rétention, 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Diamètre des pores adéquat pour la filtration stérilisante (0.22 ou 0.1µm).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71480"/>
            <a:ext cx="807249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rgbClr val="0070C0"/>
                </a:solidFill>
                <a:latin typeface="Comic Sans MS" pitchFamily="66" charset="0"/>
              </a:rPr>
              <a:t>Différents types de filtres </a:t>
            </a:r>
          </a:p>
          <a:p>
            <a:pPr>
              <a:buFont typeface="Wingdings" pitchFamily="2" charset="2"/>
              <a:buChar char="§"/>
            </a:pPr>
            <a:endParaRPr lang="fr-FR" sz="2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4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Les filtres profondeur 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Deux mécanismes d'action : le criblage et l'adsorption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Inconvénient : il existe un relargage de fibres </a:t>
            </a:r>
          </a:p>
          <a:p>
            <a:pPr lvl="1">
              <a:buFont typeface="Wingdings" pitchFamily="2" charset="2"/>
              <a:buChar char="Ø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4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 es filtres écran </a:t>
            </a:r>
          </a:p>
          <a:p>
            <a:endParaRPr lang="fr-FR" sz="2400" u="sng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Un seul mécanisme d'action : le criblage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Ces filtres sont composés de polymères ayant des pores de 0,20 à 0,22µm 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Inconvénient : il existe un colmatage rapide, d'où l'utilisation d'un pré-filtre, souvent de type filtre profondeur.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5988" y="3000372"/>
            <a:ext cx="1868012" cy="133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780657"/>
            <a:ext cx="1928794" cy="145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00042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rgbClr val="0070C0"/>
                </a:solidFill>
                <a:latin typeface="Comic Sans MS" pitchFamily="66" charset="0"/>
              </a:rPr>
              <a:t> Conduite de la filtration  des préparations liquides: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endParaRPr lang="fr-FR" sz="2800" dirty="0" smtClean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71686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572560" cy="635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2- INTÉRÊTS :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 La stérilisation occupe une place importante en industrie </a:t>
            </a:r>
            <a:r>
              <a:rPr lang="fr-FR" sz="24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qu’à l’hôpital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cs typeface="Times New Roman" pitchFamily="18" charset="0"/>
              </a:rPr>
              <a:t> On stérilise:</a:t>
            </a:r>
          </a:p>
          <a:p>
            <a:endParaRPr lang="fr-FR" sz="2800" dirty="0" smtClean="0">
              <a:latin typeface="Comic Sans MS" pitchFamily="66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Des médicaments : préparations injectables, collyres, produits destinés à être appliqués sur certaines blessures et brûlures,</a:t>
            </a: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 Matériel utilisé lors d’opérations chirurgicales,</a:t>
            </a: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Matériel à injection,</a:t>
            </a: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Objets de pansements,</a:t>
            </a: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 Tubes de recueil des prélèvements,</a:t>
            </a: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Nourriture des immunodéprimés,</a:t>
            </a:r>
          </a:p>
          <a:p>
            <a:pPr lvl="0">
              <a:buFont typeface="Wingdings" pitchFamily="2" charset="2"/>
              <a:buChar char="ü"/>
            </a:pPr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 Prothèses,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71480"/>
            <a:ext cx="82868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Précautions à prendre:</a:t>
            </a:r>
          </a:p>
          <a:p>
            <a:endParaRPr lang="fr-FR" sz="2800" u="sng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Le matériel de préparation et de répartition doit être stérilisé au préalable par des moyens appropriés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Diminuer au max la contamination initial.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Assurer un débit régulier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S’assurer de la fiabilité des filtres.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La répartition du filtrat dans des récipients stériles doit se faire dans des conditions aseptiques.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Effectuer la filtration aussi près que possible du point de remplissage.</a:t>
            </a:r>
          </a:p>
          <a:p>
            <a:endParaRPr lang="fr-FR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357166"/>
            <a:ext cx="83582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u="sng" dirty="0" smtClean="0">
                <a:solidFill>
                  <a:srgbClr val="0070C0"/>
                </a:solidFill>
                <a:latin typeface="Comic Sans MS" pitchFamily="66" charset="0"/>
              </a:rPr>
              <a:t>Validation de la  filtration stérilisante:</a:t>
            </a:r>
          </a:p>
          <a:p>
            <a:pPr>
              <a:buFont typeface="Wingdings" pitchFamily="2" charset="2"/>
              <a:buChar char="§"/>
            </a:pPr>
            <a:endParaRPr lang="fr-FR" sz="2800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Qualification  des filtres:</a:t>
            </a:r>
            <a:endParaRPr lang="fr-FR" sz="2800" u="sng" dirty="0" smtClean="0">
              <a:latin typeface="Comic Sans MS" pitchFamily="66" charset="0"/>
            </a:endParaRPr>
          </a:p>
          <a:p>
            <a:r>
              <a:rPr lang="fr-FR" sz="2800" dirty="0" smtClean="0">
                <a:latin typeface="Comic Sans MS" pitchFamily="66" charset="0"/>
              </a:rPr>
              <a:t>Deux types de contrôles sont réalisés :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Vérification de l'intégrité du filtre :point de bulle.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dirty="0" smtClean="0">
                <a:latin typeface="Comic Sans MS" pitchFamily="66" charset="0"/>
              </a:rPr>
              <a:t>Tests de rétention microbienne: </a:t>
            </a:r>
          </a:p>
          <a:p>
            <a:r>
              <a:rPr lang="fr-FR" sz="2800" dirty="0" smtClean="0">
                <a:latin typeface="Comic Sans MS" pitchFamily="66" charset="0"/>
              </a:rPr>
              <a:t>Le germe de référence est Pseudomonas diminuta (0,3µm).</a:t>
            </a:r>
          </a:p>
          <a:p>
            <a:pPr>
              <a:buFont typeface="Arial" pitchFamily="34" charset="0"/>
              <a:buChar char="•"/>
            </a:pPr>
            <a:r>
              <a:rPr lang="fr-FR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Validation des conditions opératoire:</a:t>
            </a:r>
          </a:p>
          <a:p>
            <a:r>
              <a:rPr lang="fr-FR" sz="2800" dirty="0" smtClean="0">
                <a:latin typeface="Comic Sans MS" pitchFamily="66" charset="0"/>
              </a:rPr>
              <a:t>Milieu de culture approprié répartis dans les mêmes conditions que le produit à examiner.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42"/>
            <a:ext cx="8501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FF0000"/>
                </a:solidFill>
                <a:latin typeface="Comic Sans MS" pitchFamily="66" charset="0"/>
              </a:rPr>
              <a:t>VI- PRÉPARATION ASEPTIQUES:</a:t>
            </a:r>
          </a:p>
          <a:p>
            <a:endParaRPr lang="fr-FR" sz="28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Mode  réservé aux produits qui ne peuvent subir aucun traitement de stérilisation dans leur conditionnement définitif.</a:t>
            </a:r>
          </a:p>
          <a:p>
            <a:r>
              <a:rPr lang="fr-FR" sz="2800" dirty="0" smtClean="0">
                <a:latin typeface="Comic Sans MS" pitchFamily="66" charset="0"/>
              </a:rPr>
              <a:t>Exemples: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Certaines préparations pour usage parentéral poudres, suspensions…)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Certains vaccins,</a:t>
            </a:r>
          </a:p>
          <a:p>
            <a:pPr lvl="1">
              <a:buFont typeface="Courier New" pitchFamily="49" charset="0"/>
              <a:buChar char="o"/>
            </a:pPr>
            <a:r>
              <a:rPr lang="fr-FR" sz="2800" dirty="0" smtClean="0">
                <a:latin typeface="Comic Sans MS" pitchFamily="66" charset="0"/>
              </a:rPr>
              <a:t>Certains réactifs de laboratoire.</a:t>
            </a:r>
          </a:p>
          <a:p>
            <a:pPr lvl="0"/>
            <a:endParaRPr lang="fr-FR" sz="2800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Ils sont préparés dans des enceintes ou règne une asepsie rigoureuse. 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42"/>
            <a:ext cx="85011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  <a:latin typeface="Comic Sans MS" pitchFamily="66" charset="0"/>
              </a:rPr>
              <a:t> 1. FILTRATION STÉRILISANTE DE L’AIR</a:t>
            </a:r>
          </a:p>
          <a:p>
            <a:pPr>
              <a:buFont typeface="Wingdings" pitchFamily="2" charset="2"/>
              <a:buChar char="v"/>
            </a:pPr>
            <a:r>
              <a:rPr lang="fr-FR" sz="2400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Contamination de l’air: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L'air est un transporteur des micro-organismes 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les micro-organismes vont se fixer sur différents supports : 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</a:rPr>
              <a:t>Les poussières 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</a:rPr>
              <a:t>Les gouttelettes 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L'élimination de ces particules est réaliser par la filtration stérilisante. </a:t>
            </a:r>
          </a:p>
          <a:p>
            <a:pPr>
              <a:buFont typeface="Arial" pitchFamily="34" charset="0"/>
              <a:buChar char="•"/>
            </a:pPr>
            <a:endParaRPr lang="fr-FR" sz="2400" u="sng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fr-FR" sz="2400" u="sng" dirty="0" smtClean="0">
                <a:solidFill>
                  <a:srgbClr val="FFFF00"/>
                </a:solidFill>
                <a:latin typeface="Comic Sans MS" pitchFamily="66" charset="0"/>
              </a:rPr>
              <a:t>Rôle de la filtration:</a:t>
            </a:r>
          </a:p>
          <a:p>
            <a:r>
              <a:rPr lang="fr-FR" sz="2400" dirty="0" smtClean="0">
                <a:latin typeface="Comic Sans MS" pitchFamily="66" charset="0"/>
              </a:rPr>
              <a:t>- Apporter de l'air propre dans la zone de travail.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omic Sans MS" pitchFamily="66" charset="0"/>
              </a:rPr>
              <a:t>Éviter l'élimination de produits dangereux dans l'environnement.</a:t>
            </a:r>
          </a:p>
          <a:p>
            <a:pPr>
              <a:buFontTx/>
              <a:buChar char="-"/>
            </a:pPr>
            <a:endParaRPr lang="fr-FR" sz="2400" dirty="0" smtClean="0">
              <a:latin typeface="Comic Sans MS" pitchFamily="66" charset="0"/>
            </a:endParaRPr>
          </a:p>
          <a:p>
            <a:r>
              <a:rPr lang="fr-FR" sz="2400" b="1" dirty="0" smtClean="0">
                <a:latin typeface="Comic Sans MS" pitchFamily="66" charset="0"/>
              </a:rPr>
              <a:t> 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500042"/>
            <a:ext cx="82868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u="sng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Montage filtrant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>
                <a:latin typeface="Comic Sans MS" pitchFamily="66" charset="0"/>
              </a:rPr>
              <a:t>Système de préfiltre : éviter des colmatages très rapide des filtres stérilisants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>
                <a:latin typeface="Comic Sans MS" pitchFamily="66" charset="0"/>
              </a:rPr>
              <a:t>Appareil de conditionnement d'air :appareils de réglage de l’humidité, T°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>
                <a:latin typeface="Comic Sans MS" pitchFamily="66" charset="0"/>
              </a:rPr>
              <a:t>Filtre stérilisant: dénommé filtre absolu ou  filtre HEPA (Haute Efficacité pour les Particules de l'Air) </a:t>
            </a:r>
          </a:p>
          <a:p>
            <a:pPr lvl="1">
              <a:buFont typeface="Wingdings" pitchFamily="2" charset="2"/>
              <a:buChar char="ü"/>
            </a:pPr>
            <a:r>
              <a:rPr lang="fr-FR" sz="2600" dirty="0" smtClean="0">
                <a:latin typeface="Comic Sans MS" pitchFamily="66" charset="0"/>
              </a:rPr>
              <a:t>En fibre de verre</a:t>
            </a:r>
          </a:p>
          <a:p>
            <a:pPr lvl="1">
              <a:buFont typeface="Wingdings" pitchFamily="2" charset="2"/>
              <a:buChar char="ü"/>
            </a:pPr>
            <a:r>
              <a:rPr lang="fr-FR" sz="2600" dirty="0" smtClean="0">
                <a:latin typeface="Comic Sans MS" pitchFamily="66" charset="0"/>
              </a:rPr>
              <a:t>Plié en accordéon </a:t>
            </a:r>
          </a:p>
          <a:p>
            <a:pPr lvl="1">
              <a:buFont typeface="Wingdings" pitchFamily="2" charset="2"/>
              <a:buChar char="ü"/>
            </a:pPr>
            <a:r>
              <a:rPr lang="fr-FR" sz="2600" dirty="0" smtClean="0">
                <a:latin typeface="Comic Sans MS" pitchFamily="66" charset="0"/>
              </a:rPr>
              <a:t>Contrôlé  par le test DOP ( Di </a:t>
            </a:r>
            <a:r>
              <a:rPr lang="fr-FR" sz="2600" dirty="0" err="1" smtClean="0">
                <a:latin typeface="Comic Sans MS" pitchFamily="66" charset="0"/>
              </a:rPr>
              <a:t>Octyl</a:t>
            </a:r>
            <a:r>
              <a:rPr lang="fr-FR" sz="2600" dirty="0" smtClean="0">
                <a:latin typeface="Comic Sans MS" pitchFamily="66" charset="0"/>
              </a:rPr>
              <a:t> </a:t>
            </a:r>
            <a:r>
              <a:rPr lang="fr-FR" sz="2600" dirty="0" err="1" smtClean="0">
                <a:latin typeface="Comic Sans MS" pitchFamily="66" charset="0"/>
              </a:rPr>
              <a:t>Phtalate</a:t>
            </a:r>
            <a:r>
              <a:rPr lang="fr-FR" sz="2600" dirty="0" smtClean="0">
                <a:latin typeface="Comic Sans MS" pitchFamily="66" charset="0"/>
              </a:rPr>
              <a:t>) </a:t>
            </a:r>
          </a:p>
          <a:p>
            <a:endParaRPr lang="fr-FR" sz="2600" dirty="0" smtClean="0">
              <a:latin typeface="Comic Sans MS" pitchFamily="66" charset="0"/>
            </a:endParaRPr>
          </a:p>
          <a:p>
            <a:endParaRPr lang="fr-FR" sz="28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643446"/>
            <a:ext cx="1952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214290"/>
            <a:ext cx="828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u="sng" dirty="0" smtClean="0">
                <a:solidFill>
                  <a:srgbClr val="00B050"/>
                </a:solidFill>
                <a:latin typeface="Comic Sans MS" pitchFamily="66" charset="0"/>
              </a:rPr>
              <a:t>2- Enceintes stériles:</a:t>
            </a:r>
            <a:r>
              <a:rPr lang="fr-FR" sz="2400" b="1" u="sng" dirty="0" smtClean="0">
                <a:solidFill>
                  <a:srgbClr val="00B050"/>
                </a:solidFill>
              </a:rPr>
              <a:t> </a:t>
            </a:r>
          </a:p>
          <a:p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214282" y="1500174"/>
          <a:ext cx="89297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57166"/>
            <a:ext cx="8643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fr-FR" sz="2400" u="sng" dirty="0" smtClean="0">
                <a:solidFill>
                  <a:srgbClr val="0070C0"/>
                </a:solidFill>
                <a:latin typeface="Comic Sans MS" pitchFamily="66" charset="0"/>
              </a:rPr>
              <a:t> ISOLATEURS: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De forme diverses, de taille réduite, closes, transparentes.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l’opérateur se trouve à l’extérieur. 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 Opérations réalisées à l’aide de: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 gants étanches fixés sur la paroi 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demi-scaphandre. 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Comic Sans MS" pitchFamily="66" charset="0"/>
              </a:rPr>
              <a:t> un ou plusieurs sas pour l’acheminement des produits et des arrivées de fluides filtrés.</a:t>
            </a:r>
          </a:p>
          <a:p>
            <a:r>
              <a:rPr lang="fr-FR" sz="2400" dirty="0" smtClean="0">
                <a:latin typeface="Comic Sans MS" pitchFamily="66" charset="0"/>
              </a:rPr>
              <a:t> </a:t>
            </a:r>
          </a:p>
          <a:p>
            <a:endParaRPr lang="fr-FR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857364"/>
            <a:ext cx="1357322" cy="101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img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6190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70588"/>
            <a:ext cx="4000528" cy="27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u="sng" dirty="0" smtClean="0">
                <a:solidFill>
                  <a:srgbClr val="0070C0"/>
                </a:solidFill>
                <a:latin typeface="Comic Sans MS" pitchFamily="66" charset="0"/>
              </a:rPr>
              <a:t>Salles stériles:</a:t>
            </a:r>
          </a:p>
          <a:p>
            <a:r>
              <a:rPr lang="fr-FR" sz="2400" dirty="0" smtClean="0">
                <a:latin typeface="Comic Sans MS" pitchFamily="66" charset="0"/>
              </a:rPr>
              <a:t>Les manipulateurs se trouvent à l’intérieur.</a:t>
            </a:r>
          </a:p>
          <a:p>
            <a:endParaRPr lang="fr-FR" sz="24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193224" y="593463"/>
            <a:ext cx="204422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428868"/>
            <a:ext cx="3500462" cy="33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3286148" cy="300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572140"/>
            <a:ext cx="1809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7154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0070C0"/>
                </a:solidFill>
                <a:latin typeface="Comic Sans MS" pitchFamily="66" charset="0"/>
              </a:rPr>
              <a:t>Salles blanches stériles:</a:t>
            </a:r>
          </a:p>
          <a:p>
            <a:pPr lvl="0"/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b="1" dirty="0" smtClean="0">
                <a:latin typeface="Comic Sans MS" pitchFamily="66" charset="0"/>
              </a:rPr>
              <a:t>Enceintes à flux vertical:</a:t>
            </a:r>
          </a:p>
          <a:p>
            <a:pPr lvl="0"/>
            <a:r>
              <a:rPr lang="fr-FR" b="1" dirty="0" smtClean="0">
                <a:latin typeface="Comic Sans MS" pitchFamily="66" charset="0"/>
              </a:rPr>
              <a:t>De plafond à sol</a:t>
            </a:r>
          </a:p>
          <a:p>
            <a:pPr lvl="0">
              <a:buFont typeface="Arial" pitchFamily="34" charset="0"/>
              <a:buChar char="•"/>
            </a:pPr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b="1" dirty="0" smtClean="0">
                <a:latin typeface="Comic Sans MS" pitchFamily="66" charset="0"/>
              </a:rPr>
              <a:t>Enceintes à flux horizontal:</a:t>
            </a:r>
          </a:p>
          <a:p>
            <a:pPr lvl="0"/>
            <a:r>
              <a:rPr lang="fr-FR" b="1" dirty="0" smtClean="0">
                <a:latin typeface="Comic Sans MS" pitchFamily="66" charset="0"/>
              </a:rPr>
              <a:t>Mur à mur</a:t>
            </a:r>
          </a:p>
          <a:p>
            <a:pPr lvl="0">
              <a:buFont typeface="Arial" pitchFamily="34" charset="0"/>
              <a:buChar char="•"/>
            </a:pPr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endParaRPr lang="fr-FR" b="1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b="1" dirty="0" smtClean="0">
                <a:latin typeface="Comic Sans MS" pitchFamily="66" charset="0"/>
              </a:rPr>
              <a:t>Enceintes mixtes:</a:t>
            </a:r>
          </a:p>
          <a:p>
            <a:pPr lvl="0"/>
            <a:r>
              <a:rPr lang="fr-FR" b="1" dirty="0" smtClean="0">
                <a:latin typeface="Comic Sans MS" pitchFamily="66" charset="0"/>
              </a:rPr>
              <a:t>de</a:t>
            </a:r>
            <a:r>
              <a:rPr lang="fr-FR" b="1" dirty="0" smtClean="0">
                <a:latin typeface="Comic Sans MS" pitchFamily="66" charset="0"/>
              </a:rPr>
              <a:t> </a:t>
            </a:r>
            <a:r>
              <a:rPr lang="fr-FR" b="1" dirty="0" smtClean="0">
                <a:latin typeface="Comic Sans MS" pitchFamily="66" charset="0"/>
              </a:rPr>
              <a:t>mur à sol ou de plafond à mur</a:t>
            </a:r>
          </a:p>
          <a:p>
            <a:pPr lvl="0"/>
            <a:endParaRPr lang="fr-FR" b="1" dirty="0" smtClean="0">
              <a:latin typeface="Comic Sans MS" pitchFamily="66" charset="0"/>
            </a:endParaRPr>
          </a:p>
          <a:p>
            <a:pPr lvl="0"/>
            <a:endParaRPr lang="fr-FR" b="1" dirty="0" smtClean="0">
              <a:latin typeface="Comic Sans MS" pitchFamily="66" charset="0"/>
            </a:endParaRPr>
          </a:p>
          <a:p>
            <a:endParaRPr lang="fr-FR" dirty="0"/>
          </a:p>
        </p:txBody>
      </p:sp>
      <p:pic>
        <p:nvPicPr>
          <p:cNvPr id="2050" name="Picture 2" descr="img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2362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2409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Fujitsu\Bureau\salle propre\sall b\1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29190" y="4143380"/>
            <a:ext cx="2643206" cy="217330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000760" y="635795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FFFF00"/>
                </a:solidFill>
                <a:latin typeface="Comic Sans MS" pitchFamily="66" charset="0"/>
              </a:rPr>
              <a:t>tente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35716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u="sng" dirty="0" smtClean="0">
                <a:solidFill>
                  <a:srgbClr val="0070C0"/>
                </a:solidFill>
                <a:latin typeface="Comic Sans MS" pitchFamily="66" charset="0"/>
              </a:rPr>
              <a:t> Hottes stériles:</a:t>
            </a:r>
          </a:p>
          <a:p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À flux d’air horizontal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À flux d’air vertical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5728"/>
            <a:ext cx="1362069" cy="262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285728"/>
            <a:ext cx="1357322" cy="25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1857364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Comic Sans MS" pitchFamily="66" charset="0"/>
              </a:rPr>
              <a:t>Utilisées</a:t>
            </a:r>
            <a:r>
              <a:rPr lang="fr-FR" sz="2400" dirty="0" smtClean="0">
                <a:latin typeface="Comic Sans MS" pitchFamily="66" charset="0"/>
              </a:rPr>
              <a:t> surtout: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En microbiologie pour les ensemencements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Comic Sans MS" pitchFamily="66" charset="0"/>
              </a:rPr>
              <a:t>Pharmacies hospitalières: préparation aseptique des médicaments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619875" y="3500438"/>
            <a:ext cx="2524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57562"/>
            <a:ext cx="2286016" cy="30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86256"/>
            <a:ext cx="3082982" cy="21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92D050"/>
                </a:solidFill>
                <a:latin typeface="Comic Sans MS" pitchFamily="66" charset="0"/>
              </a:rPr>
              <a:t>3-MÉTHODES DE STÉRILISATION</a:t>
            </a:r>
            <a:endParaRPr lang="fr-FR" sz="2800" b="1" u="sng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3240" y="3214686"/>
            <a:ext cx="1857388" cy="11430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Stérilisation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7554" y="2143116"/>
            <a:ext cx="1428760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chaleur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7224" y="3500438"/>
            <a:ext cx="1500198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Irradiation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6446" y="3571876"/>
            <a:ext cx="1500198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Antiseptique gazeux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8860" y="5143512"/>
            <a:ext cx="1714512" cy="12858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Liquide 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filtration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6248" y="5143512"/>
            <a:ext cx="1928826" cy="12858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Air - surface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UV-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salles blanches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6446" y="2786058"/>
            <a:ext cx="150019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Gaz alkylants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6446" y="4500570"/>
            <a:ext cx="1500198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Phase plasma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702" y="1571612"/>
            <a:ext cx="1571636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formaldéhyde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6380" y="1571612"/>
            <a:ext cx="1285884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Oxyde d’éthylène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4286248" y="1142984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humide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28926" y="1142984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sèche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00232" y="2428868"/>
            <a:ext cx="642942" cy="557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472" y="2357430"/>
            <a:ext cx="642942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β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2976" y="4429132"/>
            <a:ext cx="714380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x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/>
          <p:cNvCxnSpPr>
            <a:stCxn id="3" idx="0"/>
            <a:endCxn id="13" idx="2"/>
          </p:cNvCxnSpPr>
          <p:nvPr/>
        </p:nvCxnSpPr>
        <p:spPr>
          <a:xfrm rot="5400000" flipH="1" flipV="1">
            <a:off x="3821901" y="296465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rot="5400000" flipH="1" flipV="1">
            <a:off x="3178959" y="189308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5400000" flipH="1" flipV="1">
            <a:off x="4643438" y="19288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3" idx="1"/>
          </p:cNvCxnSpPr>
          <p:nvPr/>
        </p:nvCxnSpPr>
        <p:spPr>
          <a:xfrm rot="10800000">
            <a:off x="2357422" y="3786190"/>
            <a:ext cx="785818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3" idx="2"/>
          </p:cNvCxnSpPr>
          <p:nvPr/>
        </p:nvCxnSpPr>
        <p:spPr>
          <a:xfrm rot="5400000">
            <a:off x="3929058" y="4500570"/>
            <a:ext cx="28575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rot="10800000" flipV="1">
            <a:off x="3643306" y="4643446"/>
            <a:ext cx="428628" cy="35719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4071934" y="4643446"/>
            <a:ext cx="428628" cy="35719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stCxn id="3" idx="3"/>
          </p:cNvCxnSpPr>
          <p:nvPr/>
        </p:nvCxnSpPr>
        <p:spPr>
          <a:xfrm>
            <a:off x="5000628" y="3786190"/>
            <a:ext cx="642942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15" idx="2"/>
            <a:endCxn id="20" idx="0"/>
          </p:cNvCxnSpPr>
          <p:nvPr/>
        </p:nvCxnSpPr>
        <p:spPr>
          <a:xfrm rot="5400000">
            <a:off x="6322231" y="4286256"/>
            <a:ext cx="428628" cy="158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>
            <a:stCxn id="15" idx="0"/>
            <a:endCxn id="19" idx="2"/>
          </p:cNvCxnSpPr>
          <p:nvPr/>
        </p:nvCxnSpPr>
        <p:spPr>
          <a:xfrm rot="5400000" flipH="1" flipV="1">
            <a:off x="6357950" y="3393281"/>
            <a:ext cx="357190" cy="158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rot="5400000" flipH="1" flipV="1">
            <a:off x="7036611" y="2536025"/>
            <a:ext cx="500066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rot="5400000" flipH="1" flipV="1">
            <a:off x="5536413" y="2536025"/>
            <a:ext cx="500066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rot="5400000" flipH="1" flipV="1">
            <a:off x="2036745" y="3249611"/>
            <a:ext cx="500066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rot="5400000" flipH="1" flipV="1">
            <a:off x="607985" y="3249611"/>
            <a:ext cx="500066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>
            <a:endCxn id="27" idx="0"/>
          </p:cNvCxnSpPr>
          <p:nvPr/>
        </p:nvCxnSpPr>
        <p:spPr>
          <a:xfrm rot="5400000">
            <a:off x="1250133" y="4179099"/>
            <a:ext cx="500066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stCxn id="17" idx="3"/>
            <a:endCxn id="17" idx="1"/>
          </p:cNvCxnSpPr>
          <p:nvPr/>
        </p:nvCxnSpPr>
        <p:spPr>
          <a:xfrm flipH="1">
            <a:off x="4286248" y="5786454"/>
            <a:ext cx="1928826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5" name="Connecteur droit 114"/>
          <p:cNvCxnSpPr>
            <a:stCxn id="16" idx="3"/>
            <a:endCxn id="16" idx="1"/>
          </p:cNvCxnSpPr>
          <p:nvPr/>
        </p:nvCxnSpPr>
        <p:spPr>
          <a:xfrm flipH="1">
            <a:off x="2428860" y="5786454"/>
            <a:ext cx="17145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te de production pharmaceutique de Pau - YouTub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8929718" cy="571501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000240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Comic Sans MS" pitchFamily="66" charset="0"/>
              </a:rPr>
              <a:t>MERCI DE VOTRE ATTENTION</a:t>
            </a:r>
            <a:endParaRPr lang="fr-FR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42"/>
            <a:ext cx="8572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92D050"/>
                </a:solidFill>
                <a:latin typeface="Comic Sans MS" pitchFamily="66" charset="0"/>
              </a:rPr>
              <a:t>4- MÉCANISME DE STÉRILISATION</a:t>
            </a: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Procédés de destruction</a:t>
            </a:r>
          </a:p>
          <a:p>
            <a:r>
              <a:rPr lang="fr-FR" sz="2800" dirty="0" smtClean="0">
                <a:latin typeface="Comic Sans MS" pitchFamily="66" charset="0"/>
              </a:rPr>
              <a:t>Destruction des microorganismes présents dans la préparation</a:t>
            </a:r>
          </a:p>
          <a:p>
            <a:pPr lvl="2"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Destruction par des moyens </a:t>
            </a:r>
            <a:r>
              <a:rPr lang="fr-FR" sz="28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physiques</a:t>
            </a:r>
          </a:p>
          <a:p>
            <a:r>
              <a:rPr lang="fr-FR" sz="2800" dirty="0" smtClean="0">
                <a:latin typeface="Comic Sans MS" pitchFamily="66" charset="0"/>
              </a:rPr>
              <a:t>- Action de la </a:t>
            </a:r>
            <a:r>
              <a:rPr lang="fr-FR" sz="2800" i="1" dirty="0" smtClean="0">
                <a:latin typeface="Comic Sans MS" pitchFamily="66" charset="0"/>
              </a:rPr>
              <a:t>chaleu</a:t>
            </a:r>
            <a:r>
              <a:rPr lang="fr-FR" sz="2800" b="1" i="1" dirty="0" smtClean="0">
                <a:latin typeface="Comic Sans MS" pitchFamily="66" charset="0"/>
              </a:rPr>
              <a:t>r (hydrolyse et dénaturation protéique)</a:t>
            </a:r>
          </a:p>
          <a:p>
            <a:r>
              <a:rPr lang="fr-FR" sz="2800" dirty="0" smtClean="0">
                <a:latin typeface="Comic Sans MS" pitchFamily="66" charset="0"/>
              </a:rPr>
              <a:t>- Action des </a:t>
            </a:r>
            <a:r>
              <a:rPr lang="fr-FR" sz="2800" i="1" dirty="0" smtClean="0">
                <a:latin typeface="Comic Sans MS" pitchFamily="66" charset="0"/>
              </a:rPr>
              <a:t>rayonnements ionisants (oxydation)</a:t>
            </a:r>
          </a:p>
          <a:p>
            <a:pPr lvl="2">
              <a:buFont typeface="Wingdings" pitchFamily="2" charset="2"/>
              <a:buChar char="Ø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Destruction par des moyens </a:t>
            </a:r>
            <a:r>
              <a:rPr lang="fr-FR" sz="28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chimiques</a:t>
            </a:r>
          </a:p>
          <a:p>
            <a:r>
              <a:rPr lang="fr-FR" sz="2800" dirty="0" smtClean="0">
                <a:latin typeface="Comic Sans MS" pitchFamily="66" charset="0"/>
              </a:rPr>
              <a:t>- Action des </a:t>
            </a:r>
            <a:r>
              <a:rPr lang="fr-FR" sz="2800" i="1" dirty="0" smtClean="0">
                <a:latin typeface="Comic Sans MS" pitchFamily="66" charset="0"/>
              </a:rPr>
              <a:t>gaz toxiques (alkylation)</a:t>
            </a: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Procédé d’élimination</a:t>
            </a:r>
          </a:p>
          <a:p>
            <a:r>
              <a:rPr lang="fr-FR" sz="2800" dirty="0" smtClean="0">
                <a:latin typeface="Comic Sans MS" pitchFamily="66" charset="0"/>
              </a:rPr>
              <a:t>Séparer les microorganismes de la préparation médicamenteuse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Comic Sans MS" pitchFamily="66" charset="0"/>
              </a:rPr>
              <a:t> Elimination par filtration stérilisante.</a:t>
            </a:r>
          </a:p>
          <a:p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171448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</a:rPr>
              <a:t>II- STÉRILISATION PAR LA CHALEUR</a:t>
            </a:r>
          </a:p>
          <a:p>
            <a:endParaRPr lang="fr-FR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Personnalisé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6A1C9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14007</TotalTime>
  <Words>2114</Words>
  <PresentationFormat>Affichage à l'écran (4:3)</PresentationFormat>
  <Paragraphs>599</Paragraphs>
  <Slides>71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2" baseType="lpstr">
      <vt:lpstr>Métro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hamid</dc:creator>
  <cp:lastModifiedBy>hamid</cp:lastModifiedBy>
  <cp:revision>295</cp:revision>
  <dcterms:created xsi:type="dcterms:W3CDTF">2012-12-13T09:37:11Z</dcterms:created>
  <dcterms:modified xsi:type="dcterms:W3CDTF">2014-11-26T10:26:06Z</dcterms:modified>
</cp:coreProperties>
</file>